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notesSlides/notesSlide118.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48.xml" ContentType="application/vnd.openxmlformats-officedocument.presentationml.slideLayout+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126.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docProps/custom.xml" ContentType="application/vnd.openxmlformats-officedocument.custom-properties+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Default Extension="doc" ContentType="application/msword"/>
  <Override PartName="/ppt/notesSlides/notesSlide128.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notesSlides/notesSlide12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notesSlides/notesSlide127.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notesSlides/notesSlide116.xml" ContentType="application/vnd.openxmlformats-officedocument.presentationml.notesSlide+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notesSlides/notesSlide10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5" r:id="rId2"/>
    <p:sldMasterId id="2147483662" r:id="rId3"/>
    <p:sldMasterId id="2147483664" r:id="rId4"/>
    <p:sldMasterId id="2147483666" r:id="rId5"/>
    <p:sldMasterId id="2147483750" r:id="rId6"/>
    <p:sldMasterId id="2147483763" r:id="rId7"/>
  </p:sldMasterIdLst>
  <p:notesMasterIdLst>
    <p:notesMasterId r:id="rId144"/>
  </p:notesMasterIdLst>
  <p:handoutMasterIdLst>
    <p:handoutMasterId r:id="rId145"/>
  </p:handoutMasterIdLst>
  <p:sldIdLst>
    <p:sldId id="920" r:id="rId8"/>
    <p:sldId id="934" r:id="rId9"/>
    <p:sldId id="1030" r:id="rId10"/>
    <p:sldId id="950" r:id="rId11"/>
    <p:sldId id="1181" r:id="rId12"/>
    <p:sldId id="1182" r:id="rId13"/>
    <p:sldId id="1183" r:id="rId14"/>
    <p:sldId id="1184" r:id="rId15"/>
    <p:sldId id="1185" r:id="rId16"/>
    <p:sldId id="1186" r:id="rId17"/>
    <p:sldId id="1189" r:id="rId18"/>
    <p:sldId id="1190" r:id="rId19"/>
    <p:sldId id="1191" r:id="rId20"/>
    <p:sldId id="1187" r:id="rId21"/>
    <p:sldId id="1192" r:id="rId22"/>
    <p:sldId id="1193" r:id="rId23"/>
    <p:sldId id="1194" r:id="rId24"/>
    <p:sldId id="1188" r:id="rId25"/>
    <p:sldId id="1195" r:id="rId26"/>
    <p:sldId id="1143" r:id="rId27"/>
    <p:sldId id="1102" r:id="rId28"/>
    <p:sldId id="1146" r:id="rId29"/>
    <p:sldId id="1092" r:id="rId30"/>
    <p:sldId id="1147" r:id="rId31"/>
    <p:sldId id="1091" r:id="rId32"/>
    <p:sldId id="1094" r:id="rId33"/>
    <p:sldId id="1095" r:id="rId34"/>
    <p:sldId id="1140" r:id="rId35"/>
    <p:sldId id="1141" r:id="rId36"/>
    <p:sldId id="1142" r:id="rId37"/>
    <p:sldId id="1144" r:id="rId38"/>
    <p:sldId id="1162" r:id="rId39"/>
    <p:sldId id="1163" r:id="rId40"/>
    <p:sldId id="1164" r:id="rId41"/>
    <p:sldId id="1110" r:id="rId42"/>
    <p:sldId id="1111" r:id="rId43"/>
    <p:sldId id="1112" r:id="rId44"/>
    <p:sldId id="1113" r:id="rId45"/>
    <p:sldId id="1096" r:id="rId46"/>
    <p:sldId id="1145" r:id="rId47"/>
    <p:sldId id="1148" r:id="rId48"/>
    <p:sldId id="1149" r:id="rId49"/>
    <p:sldId id="1130" r:id="rId50"/>
    <p:sldId id="1128" r:id="rId51"/>
    <p:sldId id="1131" r:id="rId52"/>
    <p:sldId id="1150" r:id="rId53"/>
    <p:sldId id="1105" r:id="rId54"/>
    <p:sldId id="1106" r:id="rId55"/>
    <p:sldId id="1107" r:id="rId56"/>
    <p:sldId id="1109" r:id="rId57"/>
    <p:sldId id="1108" r:id="rId58"/>
    <p:sldId id="1152" r:id="rId59"/>
    <p:sldId id="1127" r:id="rId60"/>
    <p:sldId id="1132" r:id="rId61"/>
    <p:sldId id="1133" r:id="rId62"/>
    <p:sldId id="1134" r:id="rId63"/>
    <p:sldId id="1135" r:id="rId64"/>
    <p:sldId id="1137" r:id="rId65"/>
    <p:sldId id="1138" r:id="rId66"/>
    <p:sldId id="1177" r:id="rId67"/>
    <p:sldId id="1139" r:id="rId68"/>
    <p:sldId id="1180" r:id="rId69"/>
    <p:sldId id="1136" r:id="rId70"/>
    <p:sldId id="1161" r:id="rId71"/>
    <p:sldId id="935" r:id="rId72"/>
    <p:sldId id="936" r:id="rId73"/>
    <p:sldId id="1013" r:id="rId74"/>
    <p:sldId id="1014" r:id="rId75"/>
    <p:sldId id="1015" r:id="rId76"/>
    <p:sldId id="937" r:id="rId77"/>
    <p:sldId id="941" r:id="rId78"/>
    <p:sldId id="944" r:id="rId79"/>
    <p:sldId id="943" r:id="rId80"/>
    <p:sldId id="1066" r:id="rId81"/>
    <p:sldId id="1068" r:id="rId82"/>
    <p:sldId id="1080" r:id="rId83"/>
    <p:sldId id="1075" r:id="rId84"/>
    <p:sldId id="1076" r:id="rId85"/>
    <p:sldId id="1077" r:id="rId86"/>
    <p:sldId id="1078" r:id="rId87"/>
    <p:sldId id="1079" r:id="rId88"/>
    <p:sldId id="1070" r:id="rId89"/>
    <p:sldId id="967" r:id="rId90"/>
    <p:sldId id="968" r:id="rId91"/>
    <p:sldId id="971" r:id="rId92"/>
    <p:sldId id="970" r:id="rId93"/>
    <p:sldId id="972" r:id="rId94"/>
    <p:sldId id="973" r:id="rId95"/>
    <p:sldId id="969" r:id="rId96"/>
    <p:sldId id="1048" r:id="rId97"/>
    <p:sldId id="974" r:id="rId98"/>
    <p:sldId id="975" r:id="rId99"/>
    <p:sldId id="980" r:id="rId100"/>
    <p:sldId id="981" r:id="rId101"/>
    <p:sldId id="982" r:id="rId102"/>
    <p:sldId id="1179" r:id="rId103"/>
    <p:sldId id="959" r:id="rId104"/>
    <p:sldId id="960" r:id="rId105"/>
    <p:sldId id="1009" r:id="rId106"/>
    <p:sldId id="1073" r:id="rId107"/>
    <p:sldId id="1084" r:id="rId108"/>
    <p:sldId id="984" r:id="rId109"/>
    <p:sldId id="1088" r:id="rId110"/>
    <p:sldId id="988" r:id="rId111"/>
    <p:sldId id="989" r:id="rId112"/>
    <p:sldId id="1085" r:id="rId113"/>
    <p:sldId id="985" r:id="rId114"/>
    <p:sldId id="1086" r:id="rId115"/>
    <p:sldId id="987" r:id="rId116"/>
    <p:sldId id="986" r:id="rId117"/>
    <p:sldId id="994" r:id="rId118"/>
    <p:sldId id="995" r:id="rId119"/>
    <p:sldId id="996" r:id="rId120"/>
    <p:sldId id="997" r:id="rId121"/>
    <p:sldId id="998" r:id="rId122"/>
    <p:sldId id="999" r:id="rId123"/>
    <p:sldId id="1000" r:id="rId124"/>
    <p:sldId id="1001" r:id="rId125"/>
    <p:sldId id="1087" r:id="rId126"/>
    <p:sldId id="1003" r:id="rId127"/>
    <p:sldId id="1002" r:id="rId128"/>
    <p:sldId id="991" r:id="rId129"/>
    <p:sldId id="1004" r:id="rId130"/>
    <p:sldId id="1005" r:id="rId131"/>
    <p:sldId id="1006" r:id="rId132"/>
    <p:sldId id="1007" r:id="rId133"/>
    <p:sldId id="1008" r:id="rId134"/>
    <p:sldId id="1167" r:id="rId135"/>
    <p:sldId id="1168" r:id="rId136"/>
    <p:sldId id="1169" r:id="rId137"/>
    <p:sldId id="1170" r:id="rId138"/>
    <p:sldId id="1171" r:id="rId139"/>
    <p:sldId id="1172" r:id="rId140"/>
    <p:sldId id="1173" r:id="rId141"/>
    <p:sldId id="992" r:id="rId142"/>
    <p:sldId id="990" r:id="rId143"/>
  </p:sldIdLst>
  <p:sldSz cx="9144000" cy="6858000" type="screen4x3"/>
  <p:notesSz cx="6858000" cy="9296400"/>
  <p:defaultTextStyle>
    <a:defPPr>
      <a:defRPr lang="en-US"/>
    </a:defPPr>
    <a:lvl1pPr algn="l" rtl="0" fontAlgn="base">
      <a:spcBef>
        <a:spcPct val="50000"/>
      </a:spcBef>
      <a:spcAft>
        <a:spcPct val="0"/>
      </a:spcAft>
      <a:defRPr sz="2000" kern="1200">
        <a:solidFill>
          <a:schemeClr val="tx1"/>
        </a:solidFill>
        <a:latin typeface="Arial" pitchFamily="34" charset="0"/>
        <a:ea typeface="+mn-ea"/>
        <a:cs typeface="+mn-cs"/>
      </a:defRPr>
    </a:lvl1pPr>
    <a:lvl2pPr marL="457200" algn="l" rtl="0" fontAlgn="base">
      <a:spcBef>
        <a:spcPct val="50000"/>
      </a:spcBef>
      <a:spcAft>
        <a:spcPct val="0"/>
      </a:spcAft>
      <a:defRPr sz="2000" kern="1200">
        <a:solidFill>
          <a:schemeClr val="tx1"/>
        </a:solidFill>
        <a:latin typeface="Arial" pitchFamily="34" charset="0"/>
        <a:ea typeface="+mn-ea"/>
        <a:cs typeface="+mn-cs"/>
      </a:defRPr>
    </a:lvl2pPr>
    <a:lvl3pPr marL="914400" algn="l" rtl="0" fontAlgn="base">
      <a:spcBef>
        <a:spcPct val="50000"/>
      </a:spcBef>
      <a:spcAft>
        <a:spcPct val="0"/>
      </a:spcAft>
      <a:defRPr sz="2000" kern="1200">
        <a:solidFill>
          <a:schemeClr val="tx1"/>
        </a:solidFill>
        <a:latin typeface="Arial" pitchFamily="34" charset="0"/>
        <a:ea typeface="+mn-ea"/>
        <a:cs typeface="+mn-cs"/>
      </a:defRPr>
    </a:lvl3pPr>
    <a:lvl4pPr marL="1371600" algn="l" rtl="0" fontAlgn="base">
      <a:spcBef>
        <a:spcPct val="50000"/>
      </a:spcBef>
      <a:spcAft>
        <a:spcPct val="0"/>
      </a:spcAft>
      <a:defRPr sz="2000" kern="1200">
        <a:solidFill>
          <a:schemeClr val="tx1"/>
        </a:solidFill>
        <a:latin typeface="Arial" pitchFamily="34" charset="0"/>
        <a:ea typeface="+mn-ea"/>
        <a:cs typeface="+mn-cs"/>
      </a:defRPr>
    </a:lvl4pPr>
    <a:lvl5pPr marL="1828800" algn="l" rtl="0" fontAlgn="base">
      <a:spcBef>
        <a:spcPct val="50000"/>
      </a:spcBef>
      <a:spcAft>
        <a:spcPct val="0"/>
      </a:spcAft>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FFFFFF"/>
    <a:srgbClr val="FFFF00"/>
    <a:srgbClr val="000000"/>
    <a:srgbClr val="1CC7D4"/>
    <a:srgbClr val="F00000"/>
    <a:srgbClr val="00CC00"/>
    <a:srgbClr val="00FF00"/>
    <a:srgbClr val="3333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161" autoAdjust="0"/>
    <p:restoredTop sz="94660"/>
  </p:normalViewPr>
  <p:slideViewPr>
    <p:cSldViewPr>
      <p:cViewPr varScale="1">
        <p:scale>
          <a:sx n="101" d="100"/>
          <a:sy n="101" d="100"/>
        </p:scale>
        <p:origin x="-264" y="-72"/>
      </p:cViewPr>
      <p:guideLst>
        <p:guide orient="horz" pos="1451"/>
        <p:guide pos="433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680"/>
    </p:cViewPr>
  </p:sorterViewPr>
  <p:notesViewPr>
    <p:cSldViewPr>
      <p:cViewPr varScale="1">
        <p:scale>
          <a:sx n="64" d="100"/>
          <a:sy n="64" d="100"/>
        </p:scale>
        <p:origin x="-1632" y="-96"/>
      </p:cViewPr>
      <p:guideLst>
        <p:guide orient="horz" pos="2927"/>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38" Type="http://schemas.openxmlformats.org/officeDocument/2006/relationships/slide" Target="slides/slide131.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144" Type="http://schemas.openxmlformats.org/officeDocument/2006/relationships/notesMaster" Target="notesMasters/notesMaster1.xml"/><Relationship Id="rId149"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slide" Target="slides/slide109.xml"/><Relationship Id="rId124" Type="http://schemas.openxmlformats.org/officeDocument/2006/relationships/slide" Target="slides/slide117.xml"/><Relationship Id="rId129" Type="http://schemas.openxmlformats.org/officeDocument/2006/relationships/slide" Target="slides/slide122.xml"/><Relationship Id="rId137" Type="http://schemas.openxmlformats.org/officeDocument/2006/relationships/slide" Target="slides/slide13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slide" Target="slides/slide104.xml"/><Relationship Id="rId132" Type="http://schemas.openxmlformats.org/officeDocument/2006/relationships/slide" Target="slides/slide125.xml"/><Relationship Id="rId140" Type="http://schemas.openxmlformats.org/officeDocument/2006/relationships/slide" Target="slides/slide133.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30" Type="http://schemas.openxmlformats.org/officeDocument/2006/relationships/slide" Target="slides/slide123.xml"/><Relationship Id="rId135" Type="http://schemas.openxmlformats.org/officeDocument/2006/relationships/slide" Target="slides/slide128.xml"/><Relationship Id="rId143" Type="http://schemas.openxmlformats.org/officeDocument/2006/relationships/slide" Target="slides/slide136.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0675" tIns="45338" rIns="90675" bIns="45338" numCol="1" anchor="t" anchorCtr="0" compatLnSpc="1">
            <a:prstTxWarp prst="textNoShape">
              <a:avLst/>
            </a:prstTxWarp>
          </a:bodyPr>
          <a:lstStyle>
            <a:lvl1pPr defTabSz="900113" eaLnBrk="0" hangingPunct="0">
              <a:spcBef>
                <a:spcPct val="0"/>
              </a:spcBef>
              <a:defRPr sz="1200">
                <a:latin typeface="Times New Roman" pitchFamily="18" charset="0"/>
              </a:defRPr>
            </a:lvl1pPr>
          </a:lstStyle>
          <a:p>
            <a:endParaRPr lang="en-US"/>
          </a:p>
        </p:txBody>
      </p:sp>
      <p:sp>
        <p:nvSpPr>
          <p:cNvPr id="3075" name="Rectangle 3"/>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90675" tIns="45338" rIns="90675" bIns="45338" numCol="1" anchor="t" anchorCtr="0" compatLnSpc="1">
            <a:prstTxWarp prst="textNoShape">
              <a:avLst/>
            </a:prstTxWarp>
          </a:bodyPr>
          <a:lstStyle>
            <a:lvl1pPr algn="r" defTabSz="900113" eaLnBrk="0" hangingPunct="0">
              <a:spcBef>
                <a:spcPct val="0"/>
              </a:spcBef>
              <a:defRPr sz="1200">
                <a:latin typeface="Times New Roman" pitchFamily="18" charset="0"/>
              </a:defRPr>
            </a:lvl1pPr>
          </a:lstStyle>
          <a:p>
            <a:endParaRPr lang="en-US"/>
          </a:p>
        </p:txBody>
      </p:sp>
      <p:sp>
        <p:nvSpPr>
          <p:cNvPr id="3076" name="Rectangle 4"/>
          <p:cNvSpPr>
            <a:spLocks noGrp="1" noChangeArrowheads="1"/>
          </p:cNvSpPr>
          <p:nvPr>
            <p:ph type="ftr" sz="quarter" idx="2"/>
          </p:nvPr>
        </p:nvSpPr>
        <p:spPr bwMode="auto">
          <a:xfrm>
            <a:off x="0" y="8831263"/>
            <a:ext cx="2971800" cy="465137"/>
          </a:xfrm>
          <a:prstGeom prst="rect">
            <a:avLst/>
          </a:prstGeom>
          <a:noFill/>
          <a:ln w="9525">
            <a:noFill/>
            <a:miter lim="800000"/>
            <a:headEnd/>
            <a:tailEnd/>
          </a:ln>
          <a:effectLst/>
        </p:spPr>
        <p:txBody>
          <a:bodyPr vert="horz" wrap="square" lIns="90675" tIns="45338" rIns="90675" bIns="45338" numCol="1" anchor="b" anchorCtr="0" compatLnSpc="1">
            <a:prstTxWarp prst="textNoShape">
              <a:avLst/>
            </a:prstTxWarp>
          </a:bodyPr>
          <a:lstStyle>
            <a:lvl1pPr defTabSz="900113" eaLnBrk="0" hangingPunct="0">
              <a:spcBef>
                <a:spcPct val="0"/>
              </a:spcBef>
              <a:defRPr sz="1200">
                <a:latin typeface="Times New Roman" pitchFamily="18" charset="0"/>
              </a:defRPr>
            </a:lvl1pPr>
          </a:lstStyle>
          <a:p>
            <a:endParaRPr lang="en-US"/>
          </a:p>
        </p:txBody>
      </p:sp>
      <p:sp>
        <p:nvSpPr>
          <p:cNvPr id="3077" name="Rectangle 5"/>
          <p:cNvSpPr>
            <a:spLocks noGrp="1" noChangeArrowheads="1"/>
          </p:cNvSpPr>
          <p:nvPr>
            <p:ph type="sldNum" sz="quarter" idx="3"/>
          </p:nvPr>
        </p:nvSpPr>
        <p:spPr bwMode="auto">
          <a:xfrm>
            <a:off x="3886200" y="8831263"/>
            <a:ext cx="2971800" cy="465137"/>
          </a:xfrm>
          <a:prstGeom prst="rect">
            <a:avLst/>
          </a:prstGeom>
          <a:noFill/>
          <a:ln w="9525">
            <a:noFill/>
            <a:miter lim="800000"/>
            <a:headEnd/>
            <a:tailEnd/>
          </a:ln>
          <a:effectLst/>
        </p:spPr>
        <p:txBody>
          <a:bodyPr vert="horz" wrap="square" lIns="90675" tIns="45338" rIns="90675" bIns="45338" numCol="1" anchor="b" anchorCtr="0" compatLnSpc="1">
            <a:prstTxWarp prst="textNoShape">
              <a:avLst/>
            </a:prstTxWarp>
          </a:bodyPr>
          <a:lstStyle>
            <a:lvl1pPr algn="r" defTabSz="900113" eaLnBrk="0" hangingPunct="0">
              <a:spcBef>
                <a:spcPct val="0"/>
              </a:spcBef>
              <a:defRPr sz="1200">
                <a:latin typeface="Times New Roman" pitchFamily="18" charset="0"/>
              </a:defRPr>
            </a:lvl1pPr>
          </a:lstStyle>
          <a:p>
            <a:fld id="{9570C5B7-C2C1-4A9C-A114-49940C7FE500}"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0675" tIns="45338" rIns="90675" bIns="45338" numCol="1" anchor="t" anchorCtr="0" compatLnSpc="1">
            <a:prstTxWarp prst="textNoShape">
              <a:avLst/>
            </a:prstTxWarp>
          </a:bodyPr>
          <a:lstStyle>
            <a:lvl1pPr defTabSz="900113" eaLnBrk="0" hangingPunct="0">
              <a:spcBef>
                <a:spcPct val="0"/>
              </a:spcBef>
              <a:defRPr sz="1200">
                <a:latin typeface="Times New Roman" pitchFamily="18" charset="0"/>
              </a:defRPr>
            </a:lvl1pPr>
          </a:lstStyle>
          <a:p>
            <a:endParaRPr lang="en-US"/>
          </a:p>
        </p:txBody>
      </p:sp>
      <p:sp>
        <p:nvSpPr>
          <p:cNvPr id="2051" name="Rectangle 3"/>
          <p:cNvSpPr>
            <a:spLocks noGrp="1" noChangeArrowheads="1"/>
          </p:cNvSpPr>
          <p:nvPr>
            <p:ph type="dt" idx="1"/>
          </p:nvPr>
        </p:nvSpPr>
        <p:spPr bwMode="auto">
          <a:xfrm>
            <a:off x="3886200" y="0"/>
            <a:ext cx="2971800" cy="465138"/>
          </a:xfrm>
          <a:prstGeom prst="rect">
            <a:avLst/>
          </a:prstGeom>
          <a:noFill/>
          <a:ln w="9525">
            <a:noFill/>
            <a:miter lim="800000"/>
            <a:headEnd/>
            <a:tailEnd/>
          </a:ln>
          <a:effectLst/>
        </p:spPr>
        <p:txBody>
          <a:bodyPr vert="horz" wrap="square" lIns="90675" tIns="45338" rIns="90675" bIns="45338" numCol="1" anchor="t" anchorCtr="0" compatLnSpc="1">
            <a:prstTxWarp prst="textNoShape">
              <a:avLst/>
            </a:prstTxWarp>
          </a:bodyPr>
          <a:lstStyle>
            <a:lvl1pPr algn="r" defTabSz="900113" eaLnBrk="0" hangingPunct="0">
              <a:spcBef>
                <a:spcPct val="0"/>
              </a:spcBef>
              <a:defRPr sz="1200">
                <a:latin typeface="Times New Roman" pitchFamily="18" charset="0"/>
              </a:defRPr>
            </a:lvl1pPr>
          </a:lstStyle>
          <a:p>
            <a:endParaRPr lang="en-US"/>
          </a:p>
        </p:txBody>
      </p:sp>
      <p:sp>
        <p:nvSpPr>
          <p:cNvPr id="2052" name="Rectangle 4"/>
          <p:cNvSpPr>
            <a:spLocks noGrp="1" noRot="1" noChangeAspect="1" noChangeArrowheads="1" noTextEdit="1"/>
          </p:cNvSpPr>
          <p:nvPr>
            <p:ph type="sldImg" idx="2"/>
          </p:nvPr>
        </p:nvSpPr>
        <p:spPr bwMode="auto">
          <a:xfrm>
            <a:off x="1108075" y="698500"/>
            <a:ext cx="4643438" cy="3482975"/>
          </a:xfrm>
          <a:prstGeom prst="rect">
            <a:avLst/>
          </a:prstGeom>
          <a:noFill/>
          <a:ln w="12700">
            <a:solidFill>
              <a:srgbClr val="000000"/>
            </a:solidFill>
            <a:miter lim="800000"/>
            <a:headEnd/>
            <a:tailEnd/>
          </a:ln>
          <a:effectLst/>
        </p:spPr>
      </p:sp>
      <p:sp>
        <p:nvSpPr>
          <p:cNvPr id="2053" name="Rectangle 5"/>
          <p:cNvSpPr>
            <a:spLocks noGrp="1" noChangeArrowheads="1"/>
          </p:cNvSpPr>
          <p:nvPr>
            <p:ph type="body" sz="quarter" idx="3"/>
          </p:nvPr>
        </p:nvSpPr>
        <p:spPr bwMode="auto">
          <a:xfrm>
            <a:off x="914400" y="4414838"/>
            <a:ext cx="5029200" cy="4183062"/>
          </a:xfrm>
          <a:prstGeom prst="rect">
            <a:avLst/>
          </a:prstGeom>
          <a:noFill/>
          <a:ln w="9525">
            <a:noFill/>
            <a:miter lim="800000"/>
            <a:headEnd/>
            <a:tailEnd/>
          </a:ln>
          <a:effectLst/>
        </p:spPr>
        <p:txBody>
          <a:bodyPr vert="horz" wrap="square" lIns="90675" tIns="45338" rIns="90675" bIns="45338" numCol="1" anchor="t" anchorCtr="0" compatLnSpc="1">
            <a:prstTxWarp prst="textNoShape">
              <a:avLst/>
            </a:prstTxWarp>
          </a:bodyPr>
          <a:lstStyle/>
          <a:p>
            <a:pPr lvl="0"/>
            <a:r>
              <a:rPr lang="en-US" smtClean="0"/>
              <a:t>Click to edit Master text styles</a:t>
            </a:r>
          </a:p>
          <a:p>
            <a:pPr lvl="0"/>
            <a:r>
              <a:rPr lang="en-US" smtClean="0"/>
              <a:t>Second level</a:t>
            </a:r>
          </a:p>
          <a:p>
            <a:pPr lvl="0"/>
            <a:r>
              <a:rPr lang="en-US" smtClean="0"/>
              <a:t>Third level</a:t>
            </a:r>
          </a:p>
          <a:p>
            <a:pPr lvl="0"/>
            <a:r>
              <a:rPr lang="en-US" smtClean="0"/>
              <a:t>Fourth level</a:t>
            </a:r>
          </a:p>
          <a:p>
            <a:pPr lvl="0"/>
            <a:r>
              <a:rPr lang="en-US" smtClean="0"/>
              <a:t>Fifth level</a:t>
            </a:r>
          </a:p>
        </p:txBody>
      </p:sp>
      <p:sp>
        <p:nvSpPr>
          <p:cNvPr id="2054" name="Rectangle 6"/>
          <p:cNvSpPr>
            <a:spLocks noGrp="1" noChangeArrowheads="1"/>
          </p:cNvSpPr>
          <p:nvPr>
            <p:ph type="ftr" sz="quarter" idx="4"/>
          </p:nvPr>
        </p:nvSpPr>
        <p:spPr bwMode="auto">
          <a:xfrm>
            <a:off x="0" y="8831263"/>
            <a:ext cx="2971800" cy="465137"/>
          </a:xfrm>
          <a:prstGeom prst="rect">
            <a:avLst/>
          </a:prstGeom>
          <a:noFill/>
          <a:ln w="9525">
            <a:noFill/>
            <a:miter lim="800000"/>
            <a:headEnd/>
            <a:tailEnd/>
          </a:ln>
          <a:effectLst/>
        </p:spPr>
        <p:txBody>
          <a:bodyPr vert="horz" wrap="square" lIns="90675" tIns="45338" rIns="90675" bIns="45338" numCol="1" anchor="b" anchorCtr="0" compatLnSpc="1">
            <a:prstTxWarp prst="textNoShape">
              <a:avLst/>
            </a:prstTxWarp>
          </a:bodyPr>
          <a:lstStyle>
            <a:lvl1pPr defTabSz="900113" eaLnBrk="0" hangingPunct="0">
              <a:spcBef>
                <a:spcPct val="0"/>
              </a:spcBef>
              <a:defRPr sz="1200">
                <a:latin typeface="Times New Roman" pitchFamily="18" charset="0"/>
              </a:defRPr>
            </a:lvl1pPr>
          </a:lstStyle>
          <a:p>
            <a:endParaRPr lang="en-US"/>
          </a:p>
        </p:txBody>
      </p:sp>
      <p:sp>
        <p:nvSpPr>
          <p:cNvPr id="2055" name="Rectangle 7"/>
          <p:cNvSpPr>
            <a:spLocks noGrp="1" noChangeArrowheads="1"/>
          </p:cNvSpPr>
          <p:nvPr>
            <p:ph type="sldNum" sz="quarter" idx="5"/>
          </p:nvPr>
        </p:nvSpPr>
        <p:spPr bwMode="auto">
          <a:xfrm>
            <a:off x="3886200" y="8831263"/>
            <a:ext cx="2971800" cy="465137"/>
          </a:xfrm>
          <a:prstGeom prst="rect">
            <a:avLst/>
          </a:prstGeom>
          <a:noFill/>
          <a:ln w="9525">
            <a:noFill/>
            <a:miter lim="800000"/>
            <a:headEnd/>
            <a:tailEnd/>
          </a:ln>
          <a:effectLst/>
        </p:spPr>
        <p:txBody>
          <a:bodyPr vert="horz" wrap="square" lIns="90675" tIns="45338" rIns="90675" bIns="45338" numCol="1" anchor="b" anchorCtr="0" compatLnSpc="1">
            <a:prstTxWarp prst="textNoShape">
              <a:avLst/>
            </a:prstTxWarp>
          </a:bodyPr>
          <a:lstStyle>
            <a:lvl1pPr algn="r" defTabSz="900113" eaLnBrk="0" hangingPunct="0">
              <a:spcBef>
                <a:spcPct val="0"/>
              </a:spcBef>
              <a:defRPr sz="1200">
                <a:latin typeface="Times New Roman" pitchFamily="18" charset="0"/>
              </a:defRPr>
            </a:lvl1pPr>
          </a:lstStyle>
          <a:p>
            <a:fld id="{D98893A1-6766-4650-8D51-7F0EB2411742}"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7B8065-F8E7-4201-9831-54DB06DDFF21}" type="slidenum">
              <a:rPr lang="en-US"/>
              <a:pPr/>
              <a:t>1</a:t>
            </a:fld>
            <a:endParaRPr lang="en-US"/>
          </a:p>
        </p:txBody>
      </p:sp>
      <p:sp>
        <p:nvSpPr>
          <p:cNvPr id="1092610" name="Rectangle 2"/>
          <p:cNvSpPr>
            <a:spLocks noGrp="1" noRot="1" noChangeAspect="1" noChangeArrowheads="1" noTextEdit="1"/>
          </p:cNvSpPr>
          <p:nvPr>
            <p:ph type="sldImg"/>
          </p:nvPr>
        </p:nvSpPr>
        <p:spPr>
          <a:ln cap="flat"/>
        </p:spPr>
      </p:sp>
      <p:sp>
        <p:nvSpPr>
          <p:cNvPr id="1092611" name="Rectangle 3"/>
          <p:cNvSpPr>
            <a:spLocks noGrp="1" noChangeArrowheads="1"/>
          </p:cNvSpPr>
          <p:nvPr>
            <p:ph type="body" idx="1"/>
          </p:nvPr>
        </p:nvSpPr>
        <p:spPr>
          <a:ln/>
        </p:spPr>
        <p:txBody>
          <a:bodyPr lIns="90664" tIns="45332" rIns="90664" bIns="45332"/>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AD5FBF-447B-4267-9FC6-B629B6B2E12C}" type="slidenum">
              <a:rPr lang="en-US"/>
              <a:pPr/>
              <a:t>10</a:t>
            </a:fld>
            <a:endParaRPr lang="en-US"/>
          </a:p>
        </p:txBody>
      </p:sp>
      <p:sp>
        <p:nvSpPr>
          <p:cNvPr id="1197058" name="Rectangle 2"/>
          <p:cNvSpPr>
            <a:spLocks noGrp="1" noRot="1" noChangeAspect="1" noChangeArrowheads="1" noTextEdit="1"/>
          </p:cNvSpPr>
          <p:nvPr>
            <p:ph type="sldImg"/>
          </p:nvPr>
        </p:nvSpPr>
        <p:spPr>
          <a:ln/>
        </p:spPr>
      </p:sp>
      <p:sp>
        <p:nvSpPr>
          <p:cNvPr id="1197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57A884-55BC-4EB4-BB90-500E4F1E4818}" type="slidenum">
              <a:rPr lang="en-US"/>
              <a:pPr/>
              <a:t>100</a:t>
            </a:fld>
            <a:endParaRPr lang="en-US"/>
          </a:p>
        </p:txBody>
      </p:sp>
      <p:sp>
        <p:nvSpPr>
          <p:cNvPr id="1766402" name="Rectangle 2"/>
          <p:cNvSpPr>
            <a:spLocks noGrp="1" noRot="1" noChangeAspect="1" noChangeArrowheads="1" noTextEdit="1"/>
          </p:cNvSpPr>
          <p:nvPr>
            <p:ph type="sldImg"/>
          </p:nvPr>
        </p:nvSpPr>
        <p:spPr>
          <a:ln/>
        </p:spPr>
      </p:sp>
      <p:sp>
        <p:nvSpPr>
          <p:cNvPr id="1766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2FD6D7-3412-4E90-B193-60AD16306E09}" type="slidenum">
              <a:rPr lang="en-US"/>
              <a:pPr/>
              <a:t>101</a:t>
            </a:fld>
            <a:endParaRPr lang="en-US"/>
          </a:p>
        </p:txBody>
      </p:sp>
      <p:sp>
        <p:nvSpPr>
          <p:cNvPr id="1805314" name="Rectangle 2"/>
          <p:cNvSpPr>
            <a:spLocks noGrp="1" noRot="1" noChangeAspect="1" noChangeArrowheads="1" noTextEdit="1"/>
          </p:cNvSpPr>
          <p:nvPr>
            <p:ph type="sldImg"/>
          </p:nvPr>
        </p:nvSpPr>
        <p:spPr>
          <a:ln/>
        </p:spPr>
      </p:sp>
      <p:sp>
        <p:nvSpPr>
          <p:cNvPr id="1805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8C245-B234-4755-9102-311FCA19E34E}" type="slidenum">
              <a:rPr lang="en-US"/>
              <a:pPr/>
              <a:t>102</a:t>
            </a:fld>
            <a:endParaRPr lang="en-US"/>
          </a:p>
        </p:txBody>
      </p:sp>
      <p:sp>
        <p:nvSpPr>
          <p:cNvPr id="1282050" name="Rectangle 2"/>
          <p:cNvSpPr>
            <a:spLocks noGrp="1" noRot="1" noChangeAspect="1" noChangeArrowheads="1" noTextEdit="1"/>
          </p:cNvSpPr>
          <p:nvPr>
            <p:ph type="sldImg"/>
          </p:nvPr>
        </p:nvSpPr>
        <p:spPr>
          <a:ln/>
        </p:spPr>
      </p:sp>
      <p:sp>
        <p:nvSpPr>
          <p:cNvPr id="1282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AA1A0C-403A-4C87-A501-8F45ECF7A34A}" type="slidenum">
              <a:rPr lang="en-US"/>
              <a:pPr/>
              <a:t>103</a:t>
            </a:fld>
            <a:endParaRPr lang="en-US"/>
          </a:p>
        </p:txBody>
      </p:sp>
      <p:sp>
        <p:nvSpPr>
          <p:cNvPr id="1814530" name="Rectangle 2"/>
          <p:cNvSpPr>
            <a:spLocks noGrp="1" noRot="1" noChangeAspect="1" noChangeArrowheads="1" noTextEdit="1"/>
          </p:cNvSpPr>
          <p:nvPr>
            <p:ph type="sldImg"/>
          </p:nvPr>
        </p:nvSpPr>
        <p:spPr>
          <a:ln/>
        </p:spPr>
      </p:sp>
      <p:sp>
        <p:nvSpPr>
          <p:cNvPr id="1814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669371-9AAD-4875-BA95-2CC5CB31850F}" type="slidenum">
              <a:rPr lang="en-US"/>
              <a:pPr/>
              <a:t>104</a:t>
            </a:fld>
            <a:endParaRPr lang="en-US"/>
          </a:p>
        </p:txBody>
      </p:sp>
      <p:sp>
        <p:nvSpPr>
          <p:cNvPr id="1290242" name="Rectangle 2"/>
          <p:cNvSpPr>
            <a:spLocks noGrp="1" noRot="1" noChangeAspect="1" noChangeArrowheads="1" noTextEdit="1"/>
          </p:cNvSpPr>
          <p:nvPr>
            <p:ph type="sldImg"/>
          </p:nvPr>
        </p:nvSpPr>
        <p:spPr>
          <a:ln/>
        </p:spPr>
      </p:sp>
      <p:sp>
        <p:nvSpPr>
          <p:cNvPr id="1290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900CAC-690D-4869-8440-412A6D3099A9}" type="slidenum">
              <a:rPr lang="en-US"/>
              <a:pPr/>
              <a:t>105</a:t>
            </a:fld>
            <a:endParaRPr lang="en-US"/>
          </a:p>
        </p:txBody>
      </p:sp>
      <p:sp>
        <p:nvSpPr>
          <p:cNvPr id="1292290" name="Rectangle 2"/>
          <p:cNvSpPr>
            <a:spLocks noGrp="1" noRot="1" noChangeAspect="1" noChangeArrowheads="1" noTextEdit="1"/>
          </p:cNvSpPr>
          <p:nvPr>
            <p:ph type="sldImg"/>
          </p:nvPr>
        </p:nvSpPr>
        <p:spPr>
          <a:ln/>
        </p:spPr>
      </p:sp>
      <p:sp>
        <p:nvSpPr>
          <p:cNvPr id="1292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72CE81-D3EB-4092-9934-E3E8616D3CEF}" type="slidenum">
              <a:rPr lang="en-US"/>
              <a:pPr/>
              <a:t>106</a:t>
            </a:fld>
            <a:endParaRPr lang="en-US"/>
          </a:p>
        </p:txBody>
      </p:sp>
      <p:sp>
        <p:nvSpPr>
          <p:cNvPr id="1807362" name="Rectangle 2"/>
          <p:cNvSpPr>
            <a:spLocks noGrp="1" noRot="1" noChangeAspect="1" noChangeArrowheads="1" noTextEdit="1"/>
          </p:cNvSpPr>
          <p:nvPr>
            <p:ph type="sldImg"/>
          </p:nvPr>
        </p:nvSpPr>
        <p:spPr>
          <a:ln/>
        </p:spPr>
      </p:sp>
      <p:sp>
        <p:nvSpPr>
          <p:cNvPr id="1807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8B9D63-7941-4C2D-BF55-C328F25B9B12}" type="slidenum">
              <a:rPr lang="en-US"/>
              <a:pPr/>
              <a:t>107</a:t>
            </a:fld>
            <a:endParaRPr lang="en-US"/>
          </a:p>
        </p:txBody>
      </p:sp>
      <p:sp>
        <p:nvSpPr>
          <p:cNvPr id="1284098" name="Rectangle 2"/>
          <p:cNvSpPr>
            <a:spLocks noGrp="1" noRot="1" noChangeAspect="1" noChangeArrowheads="1" noTextEdit="1"/>
          </p:cNvSpPr>
          <p:nvPr>
            <p:ph type="sldImg"/>
          </p:nvPr>
        </p:nvSpPr>
        <p:spPr>
          <a:ln/>
        </p:spPr>
      </p:sp>
      <p:sp>
        <p:nvSpPr>
          <p:cNvPr id="1284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06B059-2A61-4E4F-AE0F-A263DE2D0271}" type="slidenum">
              <a:rPr lang="en-US"/>
              <a:pPr/>
              <a:t>108</a:t>
            </a:fld>
            <a:endParaRPr lang="en-US"/>
          </a:p>
        </p:txBody>
      </p:sp>
      <p:sp>
        <p:nvSpPr>
          <p:cNvPr id="1809410" name="Rectangle 2"/>
          <p:cNvSpPr>
            <a:spLocks noGrp="1" noRot="1" noChangeAspect="1" noChangeArrowheads="1" noTextEdit="1"/>
          </p:cNvSpPr>
          <p:nvPr>
            <p:ph type="sldImg"/>
          </p:nvPr>
        </p:nvSpPr>
        <p:spPr>
          <a:ln/>
        </p:spPr>
      </p:sp>
      <p:sp>
        <p:nvSpPr>
          <p:cNvPr id="1809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7401BC-904E-49FE-B2A8-ECB3EFDD92BB}" type="slidenum">
              <a:rPr lang="en-US"/>
              <a:pPr/>
              <a:t>109</a:t>
            </a:fld>
            <a:endParaRPr lang="en-US"/>
          </a:p>
        </p:txBody>
      </p:sp>
      <p:sp>
        <p:nvSpPr>
          <p:cNvPr id="1288194" name="Rectangle 2"/>
          <p:cNvSpPr>
            <a:spLocks noGrp="1" noRot="1" noChangeAspect="1" noChangeArrowheads="1" noTextEdit="1"/>
          </p:cNvSpPr>
          <p:nvPr>
            <p:ph type="sldImg"/>
          </p:nvPr>
        </p:nvSpPr>
        <p:spPr>
          <a:ln/>
        </p:spPr>
      </p:sp>
      <p:sp>
        <p:nvSpPr>
          <p:cNvPr id="1288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62D95C-C6CE-4CEB-A836-95F18B9A602B}" type="slidenum">
              <a:rPr lang="en-US"/>
              <a:pPr/>
              <a:t>11</a:t>
            </a:fld>
            <a:endParaRPr lang="en-US"/>
          </a:p>
        </p:txBody>
      </p:sp>
      <p:sp>
        <p:nvSpPr>
          <p:cNvPr id="1208322" name="Rectangle 2"/>
          <p:cNvSpPr>
            <a:spLocks noGrp="1" noRot="1" noChangeAspect="1" noChangeArrowheads="1" noTextEdit="1"/>
          </p:cNvSpPr>
          <p:nvPr>
            <p:ph type="sldImg"/>
          </p:nvPr>
        </p:nvSpPr>
        <p:spPr>
          <a:ln/>
        </p:spPr>
      </p:sp>
      <p:sp>
        <p:nvSpPr>
          <p:cNvPr id="1208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14628D-591D-4104-87E3-9877C1537BF8}" type="slidenum">
              <a:rPr lang="en-US"/>
              <a:pPr/>
              <a:t>110</a:t>
            </a:fld>
            <a:endParaRPr lang="en-US"/>
          </a:p>
        </p:txBody>
      </p:sp>
      <p:sp>
        <p:nvSpPr>
          <p:cNvPr id="1286146" name="Rectangle 2"/>
          <p:cNvSpPr>
            <a:spLocks noGrp="1" noRot="1" noChangeAspect="1" noChangeArrowheads="1" noTextEdit="1"/>
          </p:cNvSpPr>
          <p:nvPr>
            <p:ph type="sldImg"/>
          </p:nvPr>
        </p:nvSpPr>
        <p:spPr>
          <a:ln/>
        </p:spPr>
      </p:sp>
      <p:sp>
        <p:nvSpPr>
          <p:cNvPr id="1286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4B5338-A55B-4F6A-BA8A-770151050CA7}" type="slidenum">
              <a:rPr lang="en-US"/>
              <a:pPr/>
              <a:t>111</a:t>
            </a:fld>
            <a:endParaRPr lang="en-US"/>
          </a:p>
        </p:txBody>
      </p:sp>
      <p:sp>
        <p:nvSpPr>
          <p:cNvPr id="1302530" name="Rectangle 2"/>
          <p:cNvSpPr>
            <a:spLocks noGrp="1" noRot="1" noChangeAspect="1" noChangeArrowheads="1" noTextEdit="1"/>
          </p:cNvSpPr>
          <p:nvPr>
            <p:ph type="sldImg"/>
          </p:nvPr>
        </p:nvSpPr>
        <p:spPr>
          <a:ln/>
        </p:spPr>
      </p:sp>
      <p:sp>
        <p:nvSpPr>
          <p:cNvPr id="1302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863A89-2E7B-492F-AF11-0349A0BAB6AE}" type="slidenum">
              <a:rPr lang="en-US"/>
              <a:pPr/>
              <a:t>112</a:t>
            </a:fld>
            <a:endParaRPr lang="en-US"/>
          </a:p>
        </p:txBody>
      </p:sp>
      <p:sp>
        <p:nvSpPr>
          <p:cNvPr id="1312770" name="Rectangle 2"/>
          <p:cNvSpPr>
            <a:spLocks noGrp="1" noRot="1" noChangeAspect="1" noChangeArrowheads="1" noTextEdit="1"/>
          </p:cNvSpPr>
          <p:nvPr>
            <p:ph type="sldImg"/>
          </p:nvPr>
        </p:nvSpPr>
        <p:spPr>
          <a:ln/>
        </p:spPr>
      </p:sp>
      <p:sp>
        <p:nvSpPr>
          <p:cNvPr id="1312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AFB14B-0537-4C74-97A6-EEB25DB5931D}" type="slidenum">
              <a:rPr lang="en-US"/>
              <a:pPr/>
              <a:t>113</a:t>
            </a:fld>
            <a:endParaRPr lang="en-US"/>
          </a:p>
        </p:txBody>
      </p:sp>
      <p:sp>
        <p:nvSpPr>
          <p:cNvPr id="1314818" name="Rectangle 2"/>
          <p:cNvSpPr>
            <a:spLocks noGrp="1" noRot="1" noChangeAspect="1" noChangeArrowheads="1" noTextEdit="1"/>
          </p:cNvSpPr>
          <p:nvPr>
            <p:ph type="sldImg"/>
          </p:nvPr>
        </p:nvSpPr>
        <p:spPr>
          <a:ln/>
        </p:spPr>
      </p:sp>
      <p:sp>
        <p:nvSpPr>
          <p:cNvPr id="1314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BBA713-89F0-4D20-A8E9-6CCF049ECAB9}" type="slidenum">
              <a:rPr lang="en-US"/>
              <a:pPr/>
              <a:t>114</a:t>
            </a:fld>
            <a:endParaRPr lang="en-US"/>
          </a:p>
        </p:txBody>
      </p:sp>
      <p:sp>
        <p:nvSpPr>
          <p:cNvPr id="1317890" name="Rectangle 2"/>
          <p:cNvSpPr>
            <a:spLocks noGrp="1" noRot="1" noChangeAspect="1" noChangeArrowheads="1" noTextEdit="1"/>
          </p:cNvSpPr>
          <p:nvPr>
            <p:ph type="sldImg"/>
          </p:nvPr>
        </p:nvSpPr>
        <p:spPr>
          <a:ln/>
        </p:spPr>
      </p:sp>
      <p:sp>
        <p:nvSpPr>
          <p:cNvPr id="1317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412A09-035E-4950-8A1F-287CCFBC1795}" type="slidenum">
              <a:rPr lang="en-US"/>
              <a:pPr/>
              <a:t>115</a:t>
            </a:fld>
            <a:endParaRPr lang="en-US"/>
          </a:p>
        </p:txBody>
      </p:sp>
      <p:sp>
        <p:nvSpPr>
          <p:cNvPr id="1319938" name="Rectangle 2"/>
          <p:cNvSpPr>
            <a:spLocks noGrp="1" noRot="1" noChangeAspect="1" noChangeArrowheads="1" noTextEdit="1"/>
          </p:cNvSpPr>
          <p:nvPr>
            <p:ph type="sldImg"/>
          </p:nvPr>
        </p:nvSpPr>
        <p:spPr>
          <a:ln/>
        </p:spPr>
      </p:sp>
      <p:sp>
        <p:nvSpPr>
          <p:cNvPr id="1319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83BF44-1A14-47DD-B5E4-3424731F1CD4}" type="slidenum">
              <a:rPr lang="en-US"/>
              <a:pPr/>
              <a:t>116</a:t>
            </a:fld>
            <a:endParaRPr lang="en-US"/>
          </a:p>
        </p:txBody>
      </p:sp>
      <p:sp>
        <p:nvSpPr>
          <p:cNvPr id="1321986" name="Rectangle 2"/>
          <p:cNvSpPr>
            <a:spLocks noGrp="1" noRot="1" noChangeAspect="1" noChangeArrowheads="1" noTextEdit="1"/>
          </p:cNvSpPr>
          <p:nvPr>
            <p:ph type="sldImg"/>
          </p:nvPr>
        </p:nvSpPr>
        <p:spPr>
          <a:ln/>
        </p:spPr>
      </p:sp>
      <p:sp>
        <p:nvSpPr>
          <p:cNvPr id="1321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515A9E-E639-4901-85D7-D73233F1248D}" type="slidenum">
              <a:rPr lang="en-US"/>
              <a:pPr/>
              <a:t>117</a:t>
            </a:fld>
            <a:endParaRPr lang="en-US"/>
          </a:p>
        </p:txBody>
      </p:sp>
      <p:sp>
        <p:nvSpPr>
          <p:cNvPr id="1324034" name="Rectangle 2"/>
          <p:cNvSpPr>
            <a:spLocks noGrp="1" noRot="1" noChangeAspect="1" noChangeArrowheads="1" noTextEdit="1"/>
          </p:cNvSpPr>
          <p:nvPr>
            <p:ph type="sldImg"/>
          </p:nvPr>
        </p:nvSpPr>
        <p:spPr>
          <a:ln/>
        </p:spPr>
      </p:sp>
      <p:sp>
        <p:nvSpPr>
          <p:cNvPr id="1324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258AFE-5F65-4D7E-A6E4-73D12F4CEC87}" type="slidenum">
              <a:rPr lang="en-US"/>
              <a:pPr/>
              <a:t>118</a:t>
            </a:fld>
            <a:endParaRPr lang="en-US"/>
          </a:p>
        </p:txBody>
      </p:sp>
      <p:sp>
        <p:nvSpPr>
          <p:cNvPr id="1326082" name="Rectangle 2"/>
          <p:cNvSpPr>
            <a:spLocks noGrp="1" noRot="1" noChangeAspect="1" noChangeArrowheads="1" noTextEdit="1"/>
          </p:cNvSpPr>
          <p:nvPr>
            <p:ph type="sldImg"/>
          </p:nvPr>
        </p:nvSpPr>
        <p:spPr>
          <a:ln/>
        </p:spPr>
      </p:sp>
      <p:sp>
        <p:nvSpPr>
          <p:cNvPr id="1326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715469-F6C3-4927-9F3A-6470738FE35A}" type="slidenum">
              <a:rPr lang="en-US"/>
              <a:pPr/>
              <a:t>119</a:t>
            </a:fld>
            <a:endParaRPr lang="en-US"/>
          </a:p>
        </p:txBody>
      </p:sp>
      <p:sp>
        <p:nvSpPr>
          <p:cNvPr id="1811458" name="Rectangle 2"/>
          <p:cNvSpPr>
            <a:spLocks noGrp="1" noRot="1" noChangeAspect="1" noChangeArrowheads="1" noTextEdit="1"/>
          </p:cNvSpPr>
          <p:nvPr>
            <p:ph type="sldImg"/>
          </p:nvPr>
        </p:nvSpPr>
        <p:spPr>
          <a:ln/>
        </p:spPr>
      </p:sp>
      <p:sp>
        <p:nvSpPr>
          <p:cNvPr id="1811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4A0B48-218B-4F4C-9983-2C25D9E57340}" type="slidenum">
              <a:rPr lang="en-US"/>
              <a:pPr/>
              <a:t>12</a:t>
            </a:fld>
            <a:endParaRPr lang="en-US"/>
          </a:p>
        </p:txBody>
      </p:sp>
      <p:sp>
        <p:nvSpPr>
          <p:cNvPr id="1352706" name="Rectangle 2"/>
          <p:cNvSpPr>
            <a:spLocks noGrp="1" noRot="1" noChangeAspect="1" noChangeArrowheads="1" noTextEdit="1"/>
          </p:cNvSpPr>
          <p:nvPr>
            <p:ph type="sldImg"/>
          </p:nvPr>
        </p:nvSpPr>
        <p:spPr>
          <a:ln/>
        </p:spPr>
      </p:sp>
      <p:sp>
        <p:nvSpPr>
          <p:cNvPr id="1352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94DEE4-0077-4A15-BCE7-519E1AF2EF20}" type="slidenum">
              <a:rPr lang="en-US"/>
              <a:pPr/>
              <a:t>120</a:t>
            </a:fld>
            <a:endParaRPr lang="en-US"/>
          </a:p>
        </p:txBody>
      </p:sp>
      <p:sp>
        <p:nvSpPr>
          <p:cNvPr id="1331202" name="Rectangle 2"/>
          <p:cNvSpPr>
            <a:spLocks noGrp="1" noRot="1" noChangeAspect="1" noChangeArrowheads="1" noTextEdit="1"/>
          </p:cNvSpPr>
          <p:nvPr>
            <p:ph type="sldImg"/>
          </p:nvPr>
        </p:nvSpPr>
        <p:spPr>
          <a:ln/>
        </p:spPr>
      </p:sp>
      <p:sp>
        <p:nvSpPr>
          <p:cNvPr id="133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ADCD98-85D7-4D6F-8B05-9FF7141B6D50}" type="slidenum">
              <a:rPr lang="en-US"/>
              <a:pPr/>
              <a:t>121</a:t>
            </a:fld>
            <a:endParaRPr lang="en-US"/>
          </a:p>
        </p:txBody>
      </p:sp>
      <p:sp>
        <p:nvSpPr>
          <p:cNvPr id="1328130" name="Rectangle 2"/>
          <p:cNvSpPr>
            <a:spLocks noGrp="1" noRot="1" noChangeAspect="1" noChangeArrowheads="1" noTextEdit="1"/>
          </p:cNvSpPr>
          <p:nvPr>
            <p:ph type="sldImg"/>
          </p:nvPr>
        </p:nvSpPr>
        <p:spPr>
          <a:ln/>
        </p:spPr>
      </p:sp>
      <p:sp>
        <p:nvSpPr>
          <p:cNvPr id="132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BCE29F-D8B9-4E49-A359-DF1AD473DDA7}" type="slidenum">
              <a:rPr lang="en-US"/>
              <a:pPr/>
              <a:t>122</a:t>
            </a:fld>
            <a:endParaRPr lang="en-US"/>
          </a:p>
        </p:txBody>
      </p:sp>
      <p:sp>
        <p:nvSpPr>
          <p:cNvPr id="1296386" name="Rectangle 2"/>
          <p:cNvSpPr>
            <a:spLocks noGrp="1" noRot="1" noChangeAspect="1" noChangeArrowheads="1" noTextEdit="1"/>
          </p:cNvSpPr>
          <p:nvPr>
            <p:ph type="sldImg"/>
          </p:nvPr>
        </p:nvSpPr>
        <p:spPr>
          <a:ln/>
        </p:spPr>
      </p:sp>
      <p:sp>
        <p:nvSpPr>
          <p:cNvPr id="1296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A5A5C4-9AB1-4241-A800-E292D09D0DBA}" type="slidenum">
              <a:rPr lang="en-US"/>
              <a:pPr/>
              <a:t>123</a:t>
            </a:fld>
            <a:endParaRPr lang="en-US"/>
          </a:p>
        </p:txBody>
      </p:sp>
      <p:sp>
        <p:nvSpPr>
          <p:cNvPr id="1334274" name="Rectangle 2"/>
          <p:cNvSpPr>
            <a:spLocks noGrp="1" noRot="1" noChangeAspect="1" noChangeArrowheads="1" noTextEdit="1"/>
          </p:cNvSpPr>
          <p:nvPr>
            <p:ph type="sldImg"/>
          </p:nvPr>
        </p:nvSpPr>
        <p:spPr>
          <a:ln/>
        </p:spPr>
      </p:sp>
      <p:sp>
        <p:nvSpPr>
          <p:cNvPr id="1334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656D99-A02B-4182-99CE-19C4C6FEEC59}" type="slidenum">
              <a:rPr lang="en-US"/>
              <a:pPr/>
              <a:t>124</a:t>
            </a:fld>
            <a:endParaRPr lang="en-US"/>
          </a:p>
        </p:txBody>
      </p:sp>
      <p:sp>
        <p:nvSpPr>
          <p:cNvPr id="1336322" name="Rectangle 2"/>
          <p:cNvSpPr>
            <a:spLocks noGrp="1" noRot="1" noChangeAspect="1" noChangeArrowheads="1" noTextEdit="1"/>
          </p:cNvSpPr>
          <p:nvPr>
            <p:ph type="sldImg"/>
          </p:nvPr>
        </p:nvSpPr>
        <p:spPr>
          <a:ln/>
        </p:spPr>
      </p:sp>
      <p:sp>
        <p:nvSpPr>
          <p:cNvPr id="1336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5AC09F-0D24-4F95-B427-F5167FC1494E}" type="slidenum">
              <a:rPr lang="en-US"/>
              <a:pPr/>
              <a:t>125</a:t>
            </a:fld>
            <a:endParaRPr lang="en-US"/>
          </a:p>
        </p:txBody>
      </p:sp>
      <p:sp>
        <p:nvSpPr>
          <p:cNvPr id="1338370" name="Rectangle 2"/>
          <p:cNvSpPr>
            <a:spLocks noGrp="1" noRot="1" noChangeAspect="1" noChangeArrowheads="1" noTextEdit="1"/>
          </p:cNvSpPr>
          <p:nvPr>
            <p:ph type="sldImg"/>
          </p:nvPr>
        </p:nvSpPr>
        <p:spPr>
          <a:ln/>
        </p:spPr>
      </p:sp>
      <p:sp>
        <p:nvSpPr>
          <p:cNvPr id="1338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E53612-FB0C-48DC-9B16-2EAD1B04E6DB}" type="slidenum">
              <a:rPr lang="en-US"/>
              <a:pPr/>
              <a:t>126</a:t>
            </a:fld>
            <a:endParaRPr lang="en-US"/>
          </a:p>
        </p:txBody>
      </p:sp>
      <p:sp>
        <p:nvSpPr>
          <p:cNvPr id="1340418" name="Rectangle 2"/>
          <p:cNvSpPr>
            <a:spLocks noGrp="1" noRot="1" noChangeAspect="1" noChangeArrowheads="1" noTextEdit="1"/>
          </p:cNvSpPr>
          <p:nvPr>
            <p:ph type="sldImg"/>
          </p:nvPr>
        </p:nvSpPr>
        <p:spPr>
          <a:ln/>
        </p:spPr>
      </p:sp>
      <p:sp>
        <p:nvSpPr>
          <p:cNvPr id="1340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709DA5-A095-42C1-A771-F65C2942A27F}" type="slidenum">
              <a:rPr lang="en-US"/>
              <a:pPr/>
              <a:t>127</a:t>
            </a:fld>
            <a:endParaRPr lang="en-US"/>
          </a:p>
        </p:txBody>
      </p:sp>
      <p:sp>
        <p:nvSpPr>
          <p:cNvPr id="1342466" name="Rectangle 2"/>
          <p:cNvSpPr>
            <a:spLocks noGrp="1" noRot="1" noChangeAspect="1" noChangeArrowheads="1" noTextEdit="1"/>
          </p:cNvSpPr>
          <p:nvPr>
            <p:ph type="sldImg"/>
          </p:nvPr>
        </p:nvSpPr>
        <p:spPr>
          <a:ln/>
        </p:spPr>
      </p:sp>
      <p:sp>
        <p:nvSpPr>
          <p:cNvPr id="1342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128</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129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2B3C45-A25E-42A3-A693-6ACB62477A1D}" type="slidenum">
              <a:rPr lang="en-US"/>
              <a:pPr/>
              <a:t>13</a:t>
            </a:fld>
            <a:endParaRPr lang="en-US"/>
          </a:p>
        </p:txBody>
      </p:sp>
      <p:sp>
        <p:nvSpPr>
          <p:cNvPr id="1216514" name="Rectangle 2"/>
          <p:cNvSpPr>
            <a:spLocks noGrp="1" noRot="1" noChangeAspect="1" noChangeArrowheads="1" noTextEdit="1"/>
          </p:cNvSpPr>
          <p:nvPr>
            <p:ph type="sldImg"/>
          </p:nvPr>
        </p:nvSpPr>
        <p:spPr>
          <a:ln/>
        </p:spPr>
      </p:sp>
      <p:sp>
        <p:nvSpPr>
          <p:cNvPr id="1216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130</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5886DD86-02D2-4110-9A3D-D85E772A8A4E}" type="slidenum">
              <a:rPr lang="en-US">
                <a:latin typeface="Times New Roman" pitchFamily="18" charset="0"/>
              </a:rPr>
              <a:pPr/>
              <a:t>131</a:t>
            </a:fld>
            <a:endParaRPr lang="en-US">
              <a:latin typeface="Times New Roman" pitchFamily="18" charset="0"/>
            </a:endParaRPr>
          </a:p>
        </p:txBody>
      </p:sp>
      <p:sp>
        <p:nvSpPr>
          <p:cNvPr id="62467" name="Rectangle 2"/>
          <p:cNvSpPr>
            <a:spLocks noGrp="1" noRot="1" noChangeAspect="1" noChangeArrowheads="1" noTextEdit="1"/>
          </p:cNvSpPr>
          <p:nvPr>
            <p:ph type="sldImg"/>
          </p:nvPr>
        </p:nvSpPr>
        <p:spPr>
          <a:xfrm>
            <a:off x="1104900" y="696913"/>
            <a:ext cx="4648200" cy="3486150"/>
          </a:xfrm>
          <a:ln/>
        </p:spPr>
      </p:sp>
      <p:sp>
        <p:nvSpPr>
          <p:cNvPr id="62468" name="Rectangle 3"/>
          <p:cNvSpPr>
            <a:spLocks noGrp="1" noChangeArrowheads="1"/>
          </p:cNvSpPr>
          <p:nvPr>
            <p:ph type="body" idx="1"/>
          </p:nvPr>
        </p:nvSpPr>
        <p:spPr>
          <a:xfrm>
            <a:off x="914920" y="4415790"/>
            <a:ext cx="5028161" cy="4183380"/>
          </a:xfrm>
          <a:noFill/>
          <a:ln/>
        </p:spPr>
        <p:txBody>
          <a:bodyPr/>
          <a:lstStyle/>
          <a:p>
            <a:endParaRPr lang="en-US" smtClean="0">
              <a:latin typeface="Times New Roman" pitchFamily="18"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EC6645A4-FD84-4DE4-87BD-44892CD20797}" type="slidenum">
              <a:rPr lang="en-US">
                <a:latin typeface="Times New Roman" pitchFamily="18" charset="0"/>
              </a:rPr>
              <a:pPr/>
              <a:t>132</a:t>
            </a:fld>
            <a:endParaRPr lang="en-US">
              <a:latin typeface="Times New Roman" pitchFamily="18"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endParaRPr lang="en-US" smtClean="0">
              <a:latin typeface="Times New Roman" pitchFamily="18"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A79BBB92-26D8-49DA-BE54-1DDA36AFE633}" type="slidenum">
              <a:rPr lang="en-US">
                <a:latin typeface="Times New Roman" pitchFamily="18" charset="0"/>
              </a:rPr>
              <a:pPr/>
              <a:t>133</a:t>
            </a:fld>
            <a:endParaRPr lang="en-US">
              <a:latin typeface="Times New Roman" pitchFamily="18"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en-US" smtClean="0">
              <a:latin typeface="Times New Roman" pitchFamily="18"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134</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C3F719-6FA2-4177-83FF-FE84D003B7BD}" type="slidenum">
              <a:rPr lang="en-US"/>
              <a:pPr/>
              <a:t>135</a:t>
            </a:fld>
            <a:endParaRPr lang="en-US"/>
          </a:p>
        </p:txBody>
      </p:sp>
      <p:sp>
        <p:nvSpPr>
          <p:cNvPr id="1298434" name="Rectangle 2"/>
          <p:cNvSpPr>
            <a:spLocks noGrp="1" noRot="1" noChangeAspect="1" noChangeArrowheads="1" noTextEdit="1"/>
          </p:cNvSpPr>
          <p:nvPr>
            <p:ph type="sldImg"/>
          </p:nvPr>
        </p:nvSpPr>
        <p:spPr>
          <a:ln/>
        </p:spPr>
      </p:sp>
      <p:sp>
        <p:nvSpPr>
          <p:cNvPr id="1298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A40913-DA46-4794-B3D2-BF756ED72880}" type="slidenum">
              <a:rPr lang="en-US"/>
              <a:pPr/>
              <a:t>136</a:t>
            </a:fld>
            <a:endParaRPr lang="en-US"/>
          </a:p>
        </p:txBody>
      </p:sp>
      <p:sp>
        <p:nvSpPr>
          <p:cNvPr id="1294338" name="Rectangle 2"/>
          <p:cNvSpPr>
            <a:spLocks noGrp="1" noRot="1" noChangeAspect="1" noChangeArrowheads="1" noTextEdit="1"/>
          </p:cNvSpPr>
          <p:nvPr>
            <p:ph type="sldImg"/>
          </p:nvPr>
        </p:nvSpPr>
        <p:spPr>
          <a:ln/>
        </p:spPr>
      </p:sp>
      <p:sp>
        <p:nvSpPr>
          <p:cNvPr id="1294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F9C753-9B53-4E8A-8A89-E59325DA8794}" type="slidenum">
              <a:rPr lang="en-US"/>
              <a:pPr/>
              <a:t>14</a:t>
            </a:fld>
            <a:endParaRPr lang="en-US"/>
          </a:p>
        </p:txBody>
      </p:sp>
      <p:sp>
        <p:nvSpPr>
          <p:cNvPr id="1350658" name="Rectangle 2"/>
          <p:cNvSpPr>
            <a:spLocks noGrp="1" noRot="1" noChangeAspect="1" noChangeArrowheads="1" noTextEdit="1"/>
          </p:cNvSpPr>
          <p:nvPr>
            <p:ph type="sldImg"/>
          </p:nvPr>
        </p:nvSpPr>
        <p:spPr>
          <a:ln/>
        </p:spPr>
      </p:sp>
      <p:sp>
        <p:nvSpPr>
          <p:cNvPr id="1350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9A73EC-E10F-4288-9A63-CEA04ABBEEAC}" type="slidenum">
              <a:rPr lang="en-US"/>
              <a:pPr/>
              <a:t>15</a:t>
            </a:fld>
            <a:endParaRPr lang="en-US"/>
          </a:p>
        </p:txBody>
      </p:sp>
      <p:sp>
        <p:nvSpPr>
          <p:cNvPr id="1254402" name="Rectangle 2"/>
          <p:cNvSpPr>
            <a:spLocks noChangeArrowheads="1" noTextEdit="1"/>
          </p:cNvSpPr>
          <p:nvPr>
            <p:ph type="sldImg"/>
          </p:nvPr>
        </p:nvSpPr>
        <p:spPr>
          <a:ln/>
        </p:spPr>
      </p:sp>
      <p:sp>
        <p:nvSpPr>
          <p:cNvPr id="1254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FBC4FE-EC2B-4CF7-AE5E-D4F53E40CCDE}" type="slidenum">
              <a:rPr lang="en-US"/>
              <a:pPr/>
              <a:t>16</a:t>
            </a:fld>
            <a:endParaRPr lang="en-US"/>
          </a:p>
        </p:txBody>
      </p:sp>
      <p:sp>
        <p:nvSpPr>
          <p:cNvPr id="1255426" name="Rectangle 2"/>
          <p:cNvSpPr>
            <a:spLocks noChangeArrowheads="1" noTextEdit="1"/>
          </p:cNvSpPr>
          <p:nvPr>
            <p:ph type="sldImg"/>
          </p:nvPr>
        </p:nvSpPr>
        <p:spPr>
          <a:ln/>
        </p:spPr>
      </p:sp>
      <p:sp>
        <p:nvSpPr>
          <p:cNvPr id="1255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2C37F3-D9EA-473D-99E6-F6F847C43168}" type="slidenum">
              <a:rPr lang="en-US"/>
              <a:pPr/>
              <a:t>17</a:t>
            </a:fld>
            <a:endParaRPr lang="en-US"/>
          </a:p>
        </p:txBody>
      </p:sp>
      <p:sp>
        <p:nvSpPr>
          <p:cNvPr id="1258498" name="Rectangle 2"/>
          <p:cNvSpPr>
            <a:spLocks noChangeArrowheads="1" noTextEdit="1"/>
          </p:cNvSpPr>
          <p:nvPr>
            <p:ph type="sldImg"/>
          </p:nvPr>
        </p:nvSpPr>
        <p:spPr>
          <a:ln/>
        </p:spPr>
      </p:sp>
      <p:sp>
        <p:nvSpPr>
          <p:cNvPr id="1258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1A3063-105C-4DFC-8B1D-D3DFA9B4AD2C}" type="slidenum">
              <a:rPr lang="en-US"/>
              <a:pPr/>
              <a:t>18</a:t>
            </a:fld>
            <a:endParaRPr lang="en-US"/>
          </a:p>
        </p:txBody>
      </p:sp>
      <p:sp>
        <p:nvSpPr>
          <p:cNvPr id="1727490" name="Rectangle 2"/>
          <p:cNvSpPr>
            <a:spLocks noGrp="1" noRot="1" noChangeAspect="1" noChangeArrowheads="1" noTextEdit="1"/>
          </p:cNvSpPr>
          <p:nvPr>
            <p:ph type="sldImg"/>
          </p:nvPr>
        </p:nvSpPr>
        <p:spPr>
          <a:ln/>
        </p:spPr>
      </p:sp>
      <p:sp>
        <p:nvSpPr>
          <p:cNvPr id="1727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4BBEE0-9A35-429B-B2F4-2CD44372C4DA}" type="slidenum">
              <a:rPr lang="en-US"/>
              <a:pPr/>
              <a:t>2</a:t>
            </a:fld>
            <a:endParaRPr lang="en-US"/>
          </a:p>
        </p:txBody>
      </p:sp>
      <p:sp>
        <p:nvSpPr>
          <p:cNvPr id="1160194" name="Rectangle 2"/>
          <p:cNvSpPr>
            <a:spLocks noGrp="1" noRot="1" noChangeAspect="1" noChangeArrowheads="1" noTextEdit="1"/>
          </p:cNvSpPr>
          <p:nvPr>
            <p:ph type="sldImg"/>
          </p:nvPr>
        </p:nvSpPr>
        <p:spPr>
          <a:ln/>
        </p:spPr>
      </p:sp>
      <p:sp>
        <p:nvSpPr>
          <p:cNvPr id="1160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8DAA58-3026-4426-B798-FD943CF12C0C}" type="slidenum">
              <a:rPr lang="en-US"/>
              <a:pPr/>
              <a:t>3</a:t>
            </a:fld>
            <a:endParaRPr lang="en-US"/>
          </a:p>
        </p:txBody>
      </p:sp>
      <p:sp>
        <p:nvSpPr>
          <p:cNvPr id="1421314" name="Rectangle 2"/>
          <p:cNvSpPr>
            <a:spLocks noGrp="1" noRot="1" noChangeAspect="1" noChangeArrowheads="1" noTextEdit="1"/>
          </p:cNvSpPr>
          <p:nvPr>
            <p:ph type="sldImg"/>
          </p:nvPr>
        </p:nvSpPr>
        <p:spPr>
          <a:ln/>
        </p:spPr>
      </p:sp>
      <p:sp>
        <p:nvSpPr>
          <p:cNvPr id="1421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3011B4-8825-4DF2-A485-8A2872C38AFA}" type="slidenum">
              <a:rPr lang="en-US"/>
              <a:pPr/>
              <a:t>32</a:t>
            </a:fld>
            <a:endParaRPr lang="en-US"/>
          </a:p>
        </p:txBody>
      </p:sp>
      <p:sp>
        <p:nvSpPr>
          <p:cNvPr id="1174530" name="Rectangle 2"/>
          <p:cNvSpPr>
            <a:spLocks noGrp="1" noRot="1" noChangeAspect="1" noChangeArrowheads="1" noTextEdit="1"/>
          </p:cNvSpPr>
          <p:nvPr>
            <p:ph type="sldImg"/>
          </p:nvPr>
        </p:nvSpPr>
        <p:spPr>
          <a:xfrm>
            <a:off x="1020763" y="865188"/>
            <a:ext cx="4649787" cy="3487737"/>
          </a:xfrm>
          <a:ln/>
        </p:spPr>
      </p:sp>
      <p:sp>
        <p:nvSpPr>
          <p:cNvPr id="1174531" name="Rectangle 3"/>
          <p:cNvSpPr>
            <a:spLocks noGrp="1" noChangeArrowheads="1"/>
          </p:cNvSpPr>
          <p:nvPr>
            <p:ph type="body" idx="1"/>
          </p:nvPr>
        </p:nvSpPr>
        <p:spPr>
          <a:xfrm>
            <a:off x="227013" y="4494213"/>
            <a:ext cx="6416675" cy="3773487"/>
          </a:xfrm>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1A8600-79D6-4F6D-A359-E35F3F8A3714}" type="slidenum">
              <a:rPr lang="en-US"/>
              <a:pPr/>
              <a:t>33</a:t>
            </a:fld>
            <a:endParaRPr lang="en-US"/>
          </a:p>
        </p:txBody>
      </p:sp>
      <p:sp>
        <p:nvSpPr>
          <p:cNvPr id="1172482" name="Rectangle 2"/>
          <p:cNvSpPr>
            <a:spLocks noGrp="1" noRot="1" noChangeAspect="1" noChangeArrowheads="1" noTextEdit="1"/>
          </p:cNvSpPr>
          <p:nvPr>
            <p:ph type="sldImg"/>
          </p:nvPr>
        </p:nvSpPr>
        <p:spPr>
          <a:xfrm>
            <a:off x="1020763" y="865188"/>
            <a:ext cx="4649787" cy="3487737"/>
          </a:xfrm>
          <a:ln/>
        </p:spPr>
      </p:sp>
      <p:sp>
        <p:nvSpPr>
          <p:cNvPr id="1172483" name="Rectangle 3"/>
          <p:cNvSpPr>
            <a:spLocks noGrp="1" noChangeArrowheads="1"/>
          </p:cNvSpPr>
          <p:nvPr>
            <p:ph type="body" idx="1"/>
          </p:nvPr>
        </p:nvSpPr>
        <p:spPr>
          <a:xfrm>
            <a:off x="227013" y="4494213"/>
            <a:ext cx="6416675" cy="3773487"/>
          </a:xfrm>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B9E993-763D-4331-A797-552F55425C3F}" type="slidenum">
              <a:rPr lang="en-US"/>
              <a:pPr/>
              <a:t>34</a:t>
            </a:fld>
            <a:endParaRPr lang="en-US"/>
          </a:p>
        </p:txBody>
      </p:sp>
      <p:sp>
        <p:nvSpPr>
          <p:cNvPr id="1176578" name="Rectangle 2"/>
          <p:cNvSpPr>
            <a:spLocks noGrp="1" noRot="1" noChangeAspect="1" noChangeArrowheads="1" noTextEdit="1"/>
          </p:cNvSpPr>
          <p:nvPr>
            <p:ph type="sldImg"/>
          </p:nvPr>
        </p:nvSpPr>
        <p:spPr>
          <a:ln/>
        </p:spPr>
      </p:sp>
      <p:sp>
        <p:nvSpPr>
          <p:cNvPr id="1176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5FF2C9-C0FD-4A8D-93E2-2894095BDAAB}" type="slidenum">
              <a:rPr lang="en-US"/>
              <a:pPr/>
              <a:t>4</a:t>
            </a:fld>
            <a:endParaRPr lang="en-US"/>
          </a:p>
        </p:txBody>
      </p:sp>
      <p:sp>
        <p:nvSpPr>
          <p:cNvPr id="1199106" name="Rectangle 2"/>
          <p:cNvSpPr>
            <a:spLocks noGrp="1" noRot="1" noChangeAspect="1" noChangeArrowheads="1" noTextEdit="1"/>
          </p:cNvSpPr>
          <p:nvPr>
            <p:ph type="sldImg"/>
          </p:nvPr>
        </p:nvSpPr>
        <p:spPr>
          <a:ln/>
        </p:spPr>
      </p:sp>
      <p:sp>
        <p:nvSpPr>
          <p:cNvPr id="1199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B2AA19-BFFE-490B-897D-72A4FA9E8ED8}" type="slidenum">
              <a:rPr lang="en-US"/>
              <a:pPr/>
              <a:t>6</a:t>
            </a:fld>
            <a:endParaRPr lang="en-US"/>
          </a:p>
        </p:txBody>
      </p:sp>
      <p:sp>
        <p:nvSpPr>
          <p:cNvPr id="1188866" name="Rectangle 2"/>
          <p:cNvSpPr>
            <a:spLocks noGrp="1" noRot="1" noChangeAspect="1" noChangeArrowheads="1" noTextEdit="1"/>
          </p:cNvSpPr>
          <p:nvPr>
            <p:ph type="sldImg"/>
          </p:nvPr>
        </p:nvSpPr>
        <p:spPr>
          <a:ln/>
        </p:spPr>
      </p:sp>
      <p:sp>
        <p:nvSpPr>
          <p:cNvPr id="1188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7C295B-483D-4944-BA31-9A674D9221DB}" type="slidenum">
              <a:rPr lang="en-US"/>
              <a:pPr/>
              <a:t>60</a:t>
            </a:fld>
            <a:endParaRPr lang="en-US"/>
          </a:p>
        </p:txBody>
      </p:sp>
      <p:sp>
        <p:nvSpPr>
          <p:cNvPr id="1210370" name="Rectangle 2"/>
          <p:cNvSpPr>
            <a:spLocks noGrp="1" noRot="1" noChangeAspect="1" noChangeArrowheads="1" noTextEdit="1"/>
          </p:cNvSpPr>
          <p:nvPr>
            <p:ph type="sldImg"/>
          </p:nvPr>
        </p:nvSpPr>
        <p:spPr>
          <a:ln/>
        </p:spPr>
      </p:sp>
      <p:sp>
        <p:nvSpPr>
          <p:cNvPr id="1210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2C5FC2-7DE6-4183-B259-464632685697}" type="slidenum">
              <a:rPr lang="en-US"/>
              <a:pPr/>
              <a:t>65</a:t>
            </a:fld>
            <a:endParaRPr lang="en-US"/>
          </a:p>
        </p:txBody>
      </p:sp>
      <p:sp>
        <p:nvSpPr>
          <p:cNvPr id="1162242" name="Rectangle 2"/>
          <p:cNvSpPr>
            <a:spLocks noGrp="1" noRot="1" noChangeAspect="1" noChangeArrowheads="1" noTextEdit="1"/>
          </p:cNvSpPr>
          <p:nvPr>
            <p:ph type="sldImg"/>
          </p:nvPr>
        </p:nvSpPr>
        <p:spPr>
          <a:ln/>
        </p:spPr>
      </p:sp>
      <p:sp>
        <p:nvSpPr>
          <p:cNvPr id="1162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C0C746-1E3A-416A-AD1D-24D2326D1CFB}" type="slidenum">
              <a:rPr lang="en-US"/>
              <a:pPr/>
              <a:t>66</a:t>
            </a:fld>
            <a:endParaRPr lang="en-US"/>
          </a:p>
        </p:txBody>
      </p:sp>
      <p:sp>
        <p:nvSpPr>
          <p:cNvPr id="1164290" name="Rectangle 2"/>
          <p:cNvSpPr>
            <a:spLocks noGrp="1" noRot="1" noChangeAspect="1" noChangeArrowheads="1" noTextEdit="1"/>
          </p:cNvSpPr>
          <p:nvPr>
            <p:ph type="sldImg"/>
          </p:nvPr>
        </p:nvSpPr>
        <p:spPr>
          <a:ln/>
        </p:spPr>
      </p:sp>
      <p:sp>
        <p:nvSpPr>
          <p:cNvPr id="1164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18D6B1-CD31-4530-9E81-55AF648B01CD}" type="slidenum">
              <a:rPr lang="en-US"/>
              <a:pPr/>
              <a:t>67</a:t>
            </a:fld>
            <a:endParaRPr lang="en-US"/>
          </a:p>
        </p:txBody>
      </p:sp>
      <p:sp>
        <p:nvSpPr>
          <p:cNvPr id="1356802" name="Rectangle 2"/>
          <p:cNvSpPr>
            <a:spLocks noGrp="1" noRot="1" noChangeAspect="1" noChangeArrowheads="1" noTextEdit="1"/>
          </p:cNvSpPr>
          <p:nvPr>
            <p:ph type="sldImg"/>
          </p:nvPr>
        </p:nvSpPr>
        <p:spPr>
          <a:ln/>
        </p:spPr>
      </p:sp>
      <p:sp>
        <p:nvSpPr>
          <p:cNvPr id="1356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E460DA-37C2-4882-94B5-E8A9D7853048}" type="slidenum">
              <a:rPr lang="en-US"/>
              <a:pPr/>
              <a:t>68</a:t>
            </a:fld>
            <a:endParaRPr lang="en-US"/>
          </a:p>
        </p:txBody>
      </p:sp>
      <p:sp>
        <p:nvSpPr>
          <p:cNvPr id="1358850" name="Rectangle 2"/>
          <p:cNvSpPr>
            <a:spLocks noGrp="1" noRot="1" noChangeAspect="1" noChangeArrowheads="1" noTextEdit="1"/>
          </p:cNvSpPr>
          <p:nvPr>
            <p:ph type="sldImg"/>
          </p:nvPr>
        </p:nvSpPr>
        <p:spPr>
          <a:ln/>
        </p:spPr>
      </p:sp>
      <p:sp>
        <p:nvSpPr>
          <p:cNvPr id="1358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A6F534-8527-49FB-B59A-539591E202EA}" type="slidenum">
              <a:rPr lang="en-US"/>
              <a:pPr/>
              <a:t>69</a:t>
            </a:fld>
            <a:endParaRPr lang="en-US"/>
          </a:p>
        </p:txBody>
      </p:sp>
      <p:sp>
        <p:nvSpPr>
          <p:cNvPr id="1360898" name="Rectangle 2"/>
          <p:cNvSpPr>
            <a:spLocks noGrp="1" noRot="1" noChangeAspect="1" noChangeArrowheads="1" noTextEdit="1"/>
          </p:cNvSpPr>
          <p:nvPr>
            <p:ph type="sldImg"/>
          </p:nvPr>
        </p:nvSpPr>
        <p:spPr>
          <a:ln/>
        </p:spPr>
      </p:sp>
      <p:sp>
        <p:nvSpPr>
          <p:cNvPr id="1360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7B5BBF-7901-498F-B371-BE13A0F4F736}" type="slidenum">
              <a:rPr lang="en-US"/>
              <a:pPr/>
              <a:t>7</a:t>
            </a:fld>
            <a:endParaRPr lang="en-US"/>
          </a:p>
        </p:txBody>
      </p:sp>
      <p:sp>
        <p:nvSpPr>
          <p:cNvPr id="1190914" name="Rectangle 2"/>
          <p:cNvSpPr>
            <a:spLocks noGrp="1" noRot="1" noChangeAspect="1" noChangeArrowheads="1" noTextEdit="1"/>
          </p:cNvSpPr>
          <p:nvPr>
            <p:ph type="sldImg"/>
          </p:nvPr>
        </p:nvSpPr>
        <p:spPr>
          <a:ln/>
        </p:spPr>
      </p:sp>
      <p:sp>
        <p:nvSpPr>
          <p:cNvPr id="1190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A793E0-17E1-4280-9F34-57EEDB4B334C}" type="slidenum">
              <a:rPr lang="en-US"/>
              <a:pPr/>
              <a:t>70</a:t>
            </a:fld>
            <a:endParaRPr lang="en-US"/>
          </a:p>
        </p:txBody>
      </p:sp>
      <p:sp>
        <p:nvSpPr>
          <p:cNvPr id="1166338" name="Rectangle 2"/>
          <p:cNvSpPr>
            <a:spLocks noGrp="1" noRot="1" noChangeAspect="1" noChangeArrowheads="1" noTextEdit="1"/>
          </p:cNvSpPr>
          <p:nvPr>
            <p:ph type="sldImg"/>
          </p:nvPr>
        </p:nvSpPr>
        <p:spPr>
          <a:ln/>
        </p:spPr>
      </p:sp>
      <p:sp>
        <p:nvSpPr>
          <p:cNvPr id="1166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2CC5B7-094E-4367-B30C-97EF58501142}" type="slidenum">
              <a:rPr lang="en-US"/>
              <a:pPr/>
              <a:t>71</a:t>
            </a:fld>
            <a:endParaRPr lang="en-US"/>
          </a:p>
        </p:txBody>
      </p:sp>
      <p:sp>
        <p:nvSpPr>
          <p:cNvPr id="1179650" name="Rectangle 2"/>
          <p:cNvSpPr>
            <a:spLocks noGrp="1" noRot="1" noChangeAspect="1" noChangeArrowheads="1" noTextEdit="1"/>
          </p:cNvSpPr>
          <p:nvPr>
            <p:ph type="sldImg"/>
          </p:nvPr>
        </p:nvSpPr>
        <p:spPr>
          <a:ln/>
        </p:spPr>
      </p:sp>
      <p:sp>
        <p:nvSpPr>
          <p:cNvPr id="1179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92814A-33E5-44B1-B74D-09DD7561C428}" type="slidenum">
              <a:rPr lang="en-US"/>
              <a:pPr/>
              <a:t>72</a:t>
            </a:fld>
            <a:endParaRPr lang="en-US"/>
          </a:p>
        </p:txBody>
      </p:sp>
      <p:sp>
        <p:nvSpPr>
          <p:cNvPr id="1186818" name="Rectangle 2"/>
          <p:cNvSpPr>
            <a:spLocks noGrp="1" noRot="1" noChangeAspect="1" noChangeArrowheads="1" noTextEdit="1"/>
          </p:cNvSpPr>
          <p:nvPr>
            <p:ph type="sldImg"/>
          </p:nvPr>
        </p:nvSpPr>
        <p:spPr>
          <a:ln/>
        </p:spPr>
      </p:sp>
      <p:sp>
        <p:nvSpPr>
          <p:cNvPr id="1186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5B1192-5CA6-442D-A9D4-CF7323D82123}" type="slidenum">
              <a:rPr lang="en-US"/>
              <a:pPr/>
              <a:t>73</a:t>
            </a:fld>
            <a:endParaRPr lang="en-US"/>
          </a:p>
        </p:txBody>
      </p:sp>
      <p:sp>
        <p:nvSpPr>
          <p:cNvPr id="1184770" name="Rectangle 2"/>
          <p:cNvSpPr>
            <a:spLocks noGrp="1" noRot="1" noChangeAspect="1" noChangeArrowheads="1" noTextEdit="1"/>
          </p:cNvSpPr>
          <p:nvPr>
            <p:ph type="sldImg"/>
          </p:nvPr>
        </p:nvSpPr>
        <p:spPr>
          <a:ln/>
        </p:spPr>
      </p:sp>
      <p:sp>
        <p:nvSpPr>
          <p:cNvPr id="1184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7C2F61-DCB2-46E5-B7EF-03009F2939D2}" type="slidenum">
              <a:rPr lang="en-US"/>
              <a:pPr/>
              <a:t>74</a:t>
            </a:fld>
            <a:endParaRPr lang="en-US"/>
          </a:p>
        </p:txBody>
      </p:sp>
      <p:sp>
        <p:nvSpPr>
          <p:cNvPr id="1737730" name="Rectangle 2"/>
          <p:cNvSpPr>
            <a:spLocks noGrp="1" noRot="1" noChangeAspect="1" noChangeArrowheads="1" noTextEdit="1"/>
          </p:cNvSpPr>
          <p:nvPr>
            <p:ph type="sldImg"/>
          </p:nvPr>
        </p:nvSpPr>
        <p:spPr>
          <a:ln/>
        </p:spPr>
      </p:sp>
      <p:sp>
        <p:nvSpPr>
          <p:cNvPr id="1737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CBC6EE-9EAF-455B-9815-DAE3769B84D9}" type="slidenum">
              <a:rPr lang="en-US"/>
              <a:pPr/>
              <a:t>75</a:t>
            </a:fld>
            <a:endParaRPr lang="en-US"/>
          </a:p>
        </p:txBody>
      </p:sp>
      <p:sp>
        <p:nvSpPr>
          <p:cNvPr id="1741826" name="Rectangle 2"/>
          <p:cNvSpPr>
            <a:spLocks noGrp="1" noRot="1" noChangeAspect="1" noChangeArrowheads="1" noTextEdit="1"/>
          </p:cNvSpPr>
          <p:nvPr>
            <p:ph type="sldImg"/>
          </p:nvPr>
        </p:nvSpPr>
        <p:spPr>
          <a:ln/>
        </p:spPr>
      </p:sp>
      <p:sp>
        <p:nvSpPr>
          <p:cNvPr id="1741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193456-A90A-4350-B3E4-94B8E9455A54}" type="slidenum">
              <a:rPr lang="en-US"/>
              <a:pPr/>
              <a:t>76</a:t>
            </a:fld>
            <a:endParaRPr lang="en-US"/>
          </a:p>
        </p:txBody>
      </p:sp>
      <p:sp>
        <p:nvSpPr>
          <p:cNvPr id="1794050" name="Rectangle 2"/>
          <p:cNvSpPr>
            <a:spLocks noGrp="1" noRot="1" noChangeAspect="1" noChangeArrowheads="1" noTextEdit="1"/>
          </p:cNvSpPr>
          <p:nvPr>
            <p:ph type="sldImg"/>
          </p:nvPr>
        </p:nvSpPr>
        <p:spPr>
          <a:ln/>
        </p:spPr>
      </p:sp>
      <p:sp>
        <p:nvSpPr>
          <p:cNvPr id="1794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56AAEE-C890-427F-A8DF-85CC1AF4BC9D}" type="slidenum">
              <a:rPr lang="en-US"/>
              <a:pPr/>
              <a:t>77</a:t>
            </a:fld>
            <a:endParaRPr lang="en-US"/>
          </a:p>
        </p:txBody>
      </p:sp>
      <p:sp>
        <p:nvSpPr>
          <p:cNvPr id="1783810" name="Rectangle 2"/>
          <p:cNvSpPr>
            <a:spLocks noGrp="1" noRot="1" noChangeAspect="1" noChangeArrowheads="1" noTextEdit="1"/>
          </p:cNvSpPr>
          <p:nvPr>
            <p:ph type="sldImg"/>
          </p:nvPr>
        </p:nvSpPr>
        <p:spPr>
          <a:ln/>
        </p:spPr>
      </p:sp>
      <p:sp>
        <p:nvSpPr>
          <p:cNvPr id="1783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C896D0-7144-49DA-A54E-506D4CBAE3D2}" type="slidenum">
              <a:rPr lang="en-US"/>
              <a:pPr/>
              <a:t>78</a:t>
            </a:fld>
            <a:endParaRPr lang="en-US"/>
          </a:p>
        </p:txBody>
      </p:sp>
      <p:sp>
        <p:nvSpPr>
          <p:cNvPr id="1785858" name="Rectangle 2"/>
          <p:cNvSpPr>
            <a:spLocks noGrp="1" noRot="1" noChangeAspect="1" noChangeArrowheads="1" noTextEdit="1"/>
          </p:cNvSpPr>
          <p:nvPr>
            <p:ph type="sldImg"/>
          </p:nvPr>
        </p:nvSpPr>
        <p:spPr>
          <a:ln/>
        </p:spPr>
      </p:sp>
      <p:sp>
        <p:nvSpPr>
          <p:cNvPr id="1785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0191B8-17C8-4FB3-A41C-DA30DD7C61C8}" type="slidenum">
              <a:rPr lang="en-US"/>
              <a:pPr/>
              <a:t>79</a:t>
            </a:fld>
            <a:endParaRPr lang="en-US"/>
          </a:p>
        </p:txBody>
      </p:sp>
      <p:sp>
        <p:nvSpPr>
          <p:cNvPr id="1787906" name="Rectangle 2"/>
          <p:cNvSpPr>
            <a:spLocks noGrp="1" noRot="1" noChangeAspect="1" noChangeArrowheads="1" noTextEdit="1"/>
          </p:cNvSpPr>
          <p:nvPr>
            <p:ph type="sldImg"/>
          </p:nvPr>
        </p:nvSpPr>
        <p:spPr>
          <a:ln/>
        </p:spPr>
      </p:sp>
      <p:sp>
        <p:nvSpPr>
          <p:cNvPr id="1787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6AE0CE-E1CB-4F76-8D1E-BA14A36F410E}" type="slidenum">
              <a:rPr lang="en-US"/>
              <a:pPr/>
              <a:t>8</a:t>
            </a:fld>
            <a:endParaRPr lang="en-US"/>
          </a:p>
        </p:txBody>
      </p:sp>
      <p:sp>
        <p:nvSpPr>
          <p:cNvPr id="1192962" name="Rectangle 2"/>
          <p:cNvSpPr>
            <a:spLocks noGrp="1" noRot="1" noChangeAspect="1" noChangeArrowheads="1" noTextEdit="1"/>
          </p:cNvSpPr>
          <p:nvPr>
            <p:ph type="sldImg"/>
          </p:nvPr>
        </p:nvSpPr>
        <p:spPr>
          <a:ln/>
        </p:spPr>
      </p:sp>
      <p:sp>
        <p:nvSpPr>
          <p:cNvPr id="1192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664A08-5D48-4447-A94B-B812F43FEC30}" type="slidenum">
              <a:rPr lang="en-US"/>
              <a:pPr/>
              <a:t>80</a:t>
            </a:fld>
            <a:endParaRPr lang="en-US"/>
          </a:p>
        </p:txBody>
      </p:sp>
      <p:sp>
        <p:nvSpPr>
          <p:cNvPr id="1789954" name="Rectangle 2"/>
          <p:cNvSpPr>
            <a:spLocks noGrp="1" noRot="1" noChangeAspect="1" noChangeArrowheads="1" noTextEdit="1"/>
          </p:cNvSpPr>
          <p:nvPr>
            <p:ph type="sldImg"/>
          </p:nvPr>
        </p:nvSpPr>
        <p:spPr>
          <a:ln/>
        </p:spPr>
      </p:sp>
      <p:sp>
        <p:nvSpPr>
          <p:cNvPr id="1789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447735-B97E-4B59-B4BA-21CB5BEB1866}" type="slidenum">
              <a:rPr lang="en-US"/>
              <a:pPr/>
              <a:t>81</a:t>
            </a:fld>
            <a:endParaRPr lang="en-US"/>
          </a:p>
        </p:txBody>
      </p:sp>
      <p:sp>
        <p:nvSpPr>
          <p:cNvPr id="1792002" name="Rectangle 2"/>
          <p:cNvSpPr>
            <a:spLocks noGrp="1" noRot="1" noChangeAspect="1" noChangeArrowheads="1" noTextEdit="1"/>
          </p:cNvSpPr>
          <p:nvPr>
            <p:ph type="sldImg"/>
          </p:nvPr>
        </p:nvSpPr>
        <p:spPr>
          <a:ln/>
        </p:spPr>
      </p:sp>
      <p:sp>
        <p:nvSpPr>
          <p:cNvPr id="1792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5DC3A6-DDCF-453B-998C-47A272EEFE6B}" type="slidenum">
              <a:rPr lang="en-US"/>
              <a:pPr/>
              <a:t>82</a:t>
            </a:fld>
            <a:endParaRPr lang="en-US"/>
          </a:p>
        </p:txBody>
      </p:sp>
      <p:sp>
        <p:nvSpPr>
          <p:cNvPr id="1757186" name="Rectangle 2"/>
          <p:cNvSpPr>
            <a:spLocks noGrp="1" noRot="1" noChangeAspect="1" noChangeArrowheads="1" noTextEdit="1"/>
          </p:cNvSpPr>
          <p:nvPr>
            <p:ph type="sldImg"/>
          </p:nvPr>
        </p:nvSpPr>
        <p:spPr>
          <a:ln/>
        </p:spPr>
      </p:sp>
      <p:sp>
        <p:nvSpPr>
          <p:cNvPr id="1757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21BD5D-EE73-4EA9-967E-2CC3F1CE95B9}" type="slidenum">
              <a:rPr lang="en-US"/>
              <a:pPr/>
              <a:t>83</a:t>
            </a:fld>
            <a:endParaRPr lang="en-US"/>
          </a:p>
        </p:txBody>
      </p:sp>
      <p:sp>
        <p:nvSpPr>
          <p:cNvPr id="1243138" name="Rectangle 2"/>
          <p:cNvSpPr>
            <a:spLocks noGrp="1" noRot="1" noChangeAspect="1" noChangeArrowheads="1" noTextEdit="1"/>
          </p:cNvSpPr>
          <p:nvPr>
            <p:ph type="sldImg"/>
          </p:nvPr>
        </p:nvSpPr>
        <p:spPr>
          <a:ln/>
        </p:spPr>
      </p:sp>
      <p:sp>
        <p:nvSpPr>
          <p:cNvPr id="1243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847922-F79C-476B-BC70-18948CD4DAB8}" type="slidenum">
              <a:rPr lang="en-US"/>
              <a:pPr/>
              <a:t>84</a:t>
            </a:fld>
            <a:endParaRPr lang="en-US"/>
          </a:p>
        </p:txBody>
      </p:sp>
      <p:sp>
        <p:nvSpPr>
          <p:cNvPr id="1245186" name="Rectangle 2"/>
          <p:cNvSpPr>
            <a:spLocks noGrp="1" noRot="1" noChangeAspect="1" noChangeArrowheads="1" noTextEdit="1"/>
          </p:cNvSpPr>
          <p:nvPr>
            <p:ph type="sldImg"/>
          </p:nvPr>
        </p:nvSpPr>
        <p:spPr>
          <a:ln/>
        </p:spPr>
      </p:sp>
      <p:sp>
        <p:nvSpPr>
          <p:cNvPr id="1245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F03A8E-2101-4D6D-AEF6-970CD8CFCB8A}" type="slidenum">
              <a:rPr lang="en-US"/>
              <a:pPr/>
              <a:t>85</a:t>
            </a:fld>
            <a:endParaRPr lang="en-US"/>
          </a:p>
        </p:txBody>
      </p:sp>
      <p:sp>
        <p:nvSpPr>
          <p:cNvPr id="1251330" name="Rectangle 2"/>
          <p:cNvSpPr>
            <a:spLocks noGrp="1" noRot="1" noChangeAspect="1" noChangeArrowheads="1" noTextEdit="1"/>
          </p:cNvSpPr>
          <p:nvPr>
            <p:ph type="sldImg"/>
          </p:nvPr>
        </p:nvSpPr>
        <p:spPr>
          <a:ln/>
        </p:spPr>
      </p:sp>
      <p:sp>
        <p:nvSpPr>
          <p:cNvPr id="1251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BDCE06-12E9-4EED-ADC5-6F88025D20FA}" type="slidenum">
              <a:rPr lang="en-US"/>
              <a:pPr/>
              <a:t>86</a:t>
            </a:fld>
            <a:endParaRPr lang="en-US"/>
          </a:p>
        </p:txBody>
      </p:sp>
      <p:sp>
        <p:nvSpPr>
          <p:cNvPr id="1249282" name="Rectangle 2"/>
          <p:cNvSpPr>
            <a:spLocks noGrp="1" noRot="1" noChangeAspect="1" noChangeArrowheads="1" noTextEdit="1"/>
          </p:cNvSpPr>
          <p:nvPr>
            <p:ph type="sldImg"/>
          </p:nvPr>
        </p:nvSpPr>
        <p:spPr>
          <a:ln/>
        </p:spPr>
      </p:sp>
      <p:sp>
        <p:nvSpPr>
          <p:cNvPr id="1249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BFC6A0-C4B4-42C3-830C-BFE0D69B0E8D}" type="slidenum">
              <a:rPr lang="en-US"/>
              <a:pPr/>
              <a:t>87</a:t>
            </a:fld>
            <a:endParaRPr lang="en-US"/>
          </a:p>
        </p:txBody>
      </p:sp>
      <p:sp>
        <p:nvSpPr>
          <p:cNvPr id="1253378" name="Rectangle 2"/>
          <p:cNvSpPr>
            <a:spLocks noGrp="1" noRot="1" noChangeAspect="1" noChangeArrowheads="1" noTextEdit="1"/>
          </p:cNvSpPr>
          <p:nvPr>
            <p:ph type="sldImg"/>
          </p:nvPr>
        </p:nvSpPr>
        <p:spPr>
          <a:ln/>
        </p:spPr>
      </p:sp>
      <p:sp>
        <p:nvSpPr>
          <p:cNvPr id="1253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C35E2C-B7A3-438C-914D-D54A3AE0DFD8}" type="slidenum">
              <a:rPr lang="en-US"/>
              <a:pPr/>
              <a:t>88</a:t>
            </a:fld>
            <a:endParaRPr lang="en-US"/>
          </a:p>
        </p:txBody>
      </p:sp>
      <p:sp>
        <p:nvSpPr>
          <p:cNvPr id="1255426" name="Rectangle 2"/>
          <p:cNvSpPr>
            <a:spLocks noGrp="1" noRot="1" noChangeAspect="1" noChangeArrowheads="1" noTextEdit="1"/>
          </p:cNvSpPr>
          <p:nvPr>
            <p:ph type="sldImg"/>
          </p:nvPr>
        </p:nvSpPr>
        <p:spPr>
          <a:ln/>
        </p:spPr>
      </p:sp>
      <p:sp>
        <p:nvSpPr>
          <p:cNvPr id="1255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1487BB-DD94-400E-B5DD-CD7A48CA90FE}" type="slidenum">
              <a:rPr lang="en-US"/>
              <a:pPr/>
              <a:t>89</a:t>
            </a:fld>
            <a:endParaRPr lang="en-US"/>
          </a:p>
        </p:txBody>
      </p:sp>
      <p:sp>
        <p:nvSpPr>
          <p:cNvPr id="1247234" name="Rectangle 2"/>
          <p:cNvSpPr>
            <a:spLocks noGrp="1" noRot="1" noChangeAspect="1" noChangeArrowheads="1" noTextEdit="1"/>
          </p:cNvSpPr>
          <p:nvPr>
            <p:ph type="sldImg"/>
          </p:nvPr>
        </p:nvSpPr>
        <p:spPr>
          <a:ln/>
        </p:spPr>
      </p:sp>
      <p:sp>
        <p:nvSpPr>
          <p:cNvPr id="1247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D5DCC5-E78C-41DB-B501-27F14B5C4963}" type="slidenum">
              <a:rPr lang="en-US"/>
              <a:pPr/>
              <a:t>9</a:t>
            </a:fld>
            <a:endParaRPr lang="en-US"/>
          </a:p>
        </p:txBody>
      </p:sp>
      <p:sp>
        <p:nvSpPr>
          <p:cNvPr id="1195010" name="Rectangle 2"/>
          <p:cNvSpPr>
            <a:spLocks noGrp="1" noRot="1" noChangeAspect="1" noChangeArrowheads="1" noTextEdit="1"/>
          </p:cNvSpPr>
          <p:nvPr>
            <p:ph type="sldImg"/>
          </p:nvPr>
        </p:nvSpPr>
        <p:spPr>
          <a:ln/>
        </p:spPr>
      </p:sp>
      <p:sp>
        <p:nvSpPr>
          <p:cNvPr id="1195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2BD27C-5941-4BD5-AC8F-48551C2126D3}" type="slidenum">
              <a:rPr lang="en-US"/>
              <a:pPr/>
              <a:t>90</a:t>
            </a:fld>
            <a:endParaRPr lang="en-US"/>
          </a:p>
        </p:txBody>
      </p:sp>
      <p:sp>
        <p:nvSpPr>
          <p:cNvPr id="1686530" name="Rectangle 2"/>
          <p:cNvSpPr>
            <a:spLocks noGrp="1" noRot="1" noChangeAspect="1" noChangeArrowheads="1" noTextEdit="1"/>
          </p:cNvSpPr>
          <p:nvPr>
            <p:ph type="sldImg"/>
          </p:nvPr>
        </p:nvSpPr>
        <p:spPr>
          <a:ln/>
        </p:spPr>
      </p:sp>
      <p:sp>
        <p:nvSpPr>
          <p:cNvPr id="1686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7CB66A-A630-49BD-95E1-F8874739DFD3}" type="slidenum">
              <a:rPr lang="en-US"/>
              <a:pPr/>
              <a:t>91</a:t>
            </a:fld>
            <a:endParaRPr lang="en-US"/>
          </a:p>
        </p:txBody>
      </p:sp>
      <p:sp>
        <p:nvSpPr>
          <p:cNvPr id="1259522" name="Rectangle 2"/>
          <p:cNvSpPr>
            <a:spLocks noGrp="1" noRot="1" noChangeAspect="1" noChangeArrowheads="1" noTextEdit="1"/>
          </p:cNvSpPr>
          <p:nvPr>
            <p:ph type="sldImg"/>
          </p:nvPr>
        </p:nvSpPr>
        <p:spPr>
          <a:ln/>
        </p:spPr>
      </p:sp>
      <p:sp>
        <p:nvSpPr>
          <p:cNvPr id="1259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03B8C8-667C-4097-AB3A-BFE40AD2E8E3}" type="slidenum">
              <a:rPr lang="en-US"/>
              <a:pPr/>
              <a:t>92</a:t>
            </a:fld>
            <a:endParaRPr lang="en-US"/>
          </a:p>
        </p:txBody>
      </p:sp>
      <p:sp>
        <p:nvSpPr>
          <p:cNvPr id="1261570" name="Rectangle 2"/>
          <p:cNvSpPr>
            <a:spLocks noGrp="1" noRot="1" noChangeAspect="1" noChangeArrowheads="1" noTextEdit="1"/>
          </p:cNvSpPr>
          <p:nvPr>
            <p:ph type="sldImg"/>
          </p:nvPr>
        </p:nvSpPr>
        <p:spPr>
          <a:ln/>
        </p:spPr>
      </p:sp>
      <p:sp>
        <p:nvSpPr>
          <p:cNvPr id="1261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B8453-58F0-4C8B-AC22-707142CC034C}" type="slidenum">
              <a:rPr lang="en-US"/>
              <a:pPr/>
              <a:t>93</a:t>
            </a:fld>
            <a:endParaRPr lang="en-US"/>
          </a:p>
        </p:txBody>
      </p:sp>
      <p:sp>
        <p:nvSpPr>
          <p:cNvPr id="1273858" name="Rectangle 2"/>
          <p:cNvSpPr>
            <a:spLocks noGrp="1" noRot="1" noChangeAspect="1" noChangeArrowheads="1" noTextEdit="1"/>
          </p:cNvSpPr>
          <p:nvPr>
            <p:ph type="sldImg"/>
          </p:nvPr>
        </p:nvSpPr>
        <p:spPr>
          <a:ln/>
        </p:spPr>
      </p:sp>
      <p:sp>
        <p:nvSpPr>
          <p:cNvPr id="1273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6A4B81-F317-44E0-9F15-9C1FDBECE8C4}" type="slidenum">
              <a:rPr lang="en-US"/>
              <a:pPr/>
              <a:t>94</a:t>
            </a:fld>
            <a:endParaRPr lang="en-US"/>
          </a:p>
        </p:txBody>
      </p:sp>
      <p:sp>
        <p:nvSpPr>
          <p:cNvPr id="1275906" name="Rectangle 2"/>
          <p:cNvSpPr>
            <a:spLocks noGrp="1" noRot="1" noChangeAspect="1" noChangeArrowheads="1" noTextEdit="1"/>
          </p:cNvSpPr>
          <p:nvPr>
            <p:ph type="sldImg"/>
          </p:nvPr>
        </p:nvSpPr>
        <p:spPr>
          <a:ln/>
        </p:spPr>
      </p:sp>
      <p:sp>
        <p:nvSpPr>
          <p:cNvPr id="1275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2F91C4-6B99-43DC-852F-46F78FF97C30}" type="slidenum">
              <a:rPr lang="en-US"/>
              <a:pPr/>
              <a:t>95</a:t>
            </a:fld>
            <a:endParaRPr lang="en-US"/>
          </a:p>
        </p:txBody>
      </p:sp>
      <p:sp>
        <p:nvSpPr>
          <p:cNvPr id="1277954" name="Rectangle 2"/>
          <p:cNvSpPr>
            <a:spLocks noGrp="1" noRot="1" noChangeAspect="1" noChangeArrowheads="1" noTextEdit="1"/>
          </p:cNvSpPr>
          <p:nvPr>
            <p:ph type="sldImg"/>
          </p:nvPr>
        </p:nvSpPr>
        <p:spPr>
          <a:ln/>
        </p:spPr>
      </p:sp>
      <p:sp>
        <p:nvSpPr>
          <p:cNvPr id="1277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98893A1-6766-4650-8D51-7F0EB2411742}" type="slidenum">
              <a:rPr lang="en-US" smtClean="0"/>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C675C1-C5F5-4C48-AE67-5D926EE517E0}" type="slidenum">
              <a:rPr lang="en-US"/>
              <a:pPr/>
              <a:t>97</a:t>
            </a:fld>
            <a:endParaRPr lang="en-US"/>
          </a:p>
        </p:txBody>
      </p:sp>
      <p:sp>
        <p:nvSpPr>
          <p:cNvPr id="1218562" name="Rectangle 2"/>
          <p:cNvSpPr>
            <a:spLocks noGrp="1" noRot="1" noChangeAspect="1" noChangeArrowheads="1" noTextEdit="1"/>
          </p:cNvSpPr>
          <p:nvPr>
            <p:ph type="sldImg"/>
          </p:nvPr>
        </p:nvSpPr>
        <p:spPr>
          <a:ln/>
        </p:spPr>
      </p:sp>
      <p:sp>
        <p:nvSpPr>
          <p:cNvPr id="1218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A0DF8F-93B7-4E2F-8780-0D66AF9FFD4C}" type="slidenum">
              <a:rPr lang="en-US"/>
              <a:pPr/>
              <a:t>98</a:t>
            </a:fld>
            <a:endParaRPr lang="en-US"/>
          </a:p>
        </p:txBody>
      </p:sp>
      <p:sp>
        <p:nvSpPr>
          <p:cNvPr id="1220610" name="Rectangle 2"/>
          <p:cNvSpPr>
            <a:spLocks noGrp="1" noRot="1" noChangeAspect="1" noChangeArrowheads="1" noTextEdit="1"/>
          </p:cNvSpPr>
          <p:nvPr>
            <p:ph type="sldImg"/>
          </p:nvPr>
        </p:nvSpPr>
        <p:spPr>
          <a:ln/>
        </p:spPr>
      </p:sp>
      <p:sp>
        <p:nvSpPr>
          <p:cNvPr id="1220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242352-D316-4E9D-A155-C9690FE403CC}" type="slidenum">
              <a:rPr lang="en-US"/>
              <a:pPr/>
              <a:t>99</a:t>
            </a:fld>
            <a:endParaRPr lang="en-US"/>
          </a:p>
        </p:txBody>
      </p:sp>
      <p:sp>
        <p:nvSpPr>
          <p:cNvPr id="1348610" name="Rectangle 2"/>
          <p:cNvSpPr>
            <a:spLocks noGrp="1" noRot="1" noChangeAspect="1" noChangeArrowheads="1" noTextEdit="1"/>
          </p:cNvSpPr>
          <p:nvPr>
            <p:ph type="sldImg"/>
          </p:nvPr>
        </p:nvSpPr>
        <p:spPr>
          <a:ln/>
        </p:spPr>
      </p:sp>
      <p:sp>
        <p:nvSpPr>
          <p:cNvPr id="134861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738306" name="Rectangle 2"/>
          <p:cNvSpPr>
            <a:spLocks noChangeArrowheads="1"/>
          </p:cNvSpPr>
          <p:nvPr/>
        </p:nvSpPr>
        <p:spPr bwMode="invGray">
          <a:xfrm>
            <a:off x="8783638" y="444500"/>
            <a:ext cx="360362" cy="3152775"/>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endParaRPr lang="en-US"/>
          </a:p>
        </p:txBody>
      </p:sp>
      <p:sp>
        <p:nvSpPr>
          <p:cNvPr id="738307" name="Freeform 3"/>
          <p:cNvSpPr>
            <a:spLocks/>
          </p:cNvSpPr>
          <p:nvPr/>
        </p:nvSpPr>
        <p:spPr bwMode="invGray">
          <a:xfrm>
            <a:off x="0" y="0"/>
            <a:ext cx="9144000" cy="2133600"/>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endParaRPr lang="en-US"/>
          </a:p>
        </p:txBody>
      </p:sp>
      <p:sp>
        <p:nvSpPr>
          <p:cNvPr id="738308" name="Freeform 4"/>
          <p:cNvSpPr>
            <a:spLocks/>
          </p:cNvSpPr>
          <p:nvPr/>
        </p:nvSpPr>
        <p:spPr bwMode="invGray">
          <a:xfrm>
            <a:off x="0" y="1163638"/>
            <a:ext cx="9144000" cy="5694362"/>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endParaRPr lang="en-US"/>
          </a:p>
        </p:txBody>
      </p:sp>
      <p:sp>
        <p:nvSpPr>
          <p:cNvPr id="738309" name="Freeform 5"/>
          <p:cNvSpPr>
            <a:spLocks/>
          </p:cNvSpPr>
          <p:nvPr/>
        </p:nvSpPr>
        <p:spPr bwMode="invGray">
          <a:xfrm>
            <a:off x="0" y="292100"/>
            <a:ext cx="9144000" cy="854075"/>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endParaRPr lang="en-US"/>
          </a:p>
        </p:txBody>
      </p:sp>
      <p:sp>
        <p:nvSpPr>
          <p:cNvPr id="738310" name="Freeform 6"/>
          <p:cNvSpPr>
            <a:spLocks/>
          </p:cNvSpPr>
          <p:nvPr/>
        </p:nvSpPr>
        <p:spPr bwMode="hidden">
          <a:xfrm>
            <a:off x="0" y="2405063"/>
            <a:ext cx="9144000" cy="1069975"/>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endParaRPr lang="en-US"/>
          </a:p>
        </p:txBody>
      </p:sp>
      <p:sp>
        <p:nvSpPr>
          <p:cNvPr id="738311" name="Freeform 7"/>
          <p:cNvSpPr>
            <a:spLocks/>
          </p:cNvSpPr>
          <p:nvPr/>
        </p:nvSpPr>
        <p:spPr bwMode="white">
          <a:xfrm>
            <a:off x="2476500" y="1522413"/>
            <a:ext cx="6667500" cy="5335587"/>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endParaRPr lang="en-US"/>
          </a:p>
        </p:txBody>
      </p:sp>
      <p:sp>
        <p:nvSpPr>
          <p:cNvPr id="738312" name="Freeform 8"/>
          <p:cNvSpPr>
            <a:spLocks/>
          </p:cNvSpPr>
          <p:nvPr/>
        </p:nvSpPr>
        <p:spPr bwMode="invGray">
          <a:xfrm>
            <a:off x="0" y="3443288"/>
            <a:ext cx="9144000" cy="3055937"/>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endParaRPr lang="en-US"/>
          </a:p>
        </p:txBody>
      </p:sp>
      <p:sp>
        <p:nvSpPr>
          <p:cNvPr id="738313" name="Freeform 9"/>
          <p:cNvSpPr>
            <a:spLocks/>
          </p:cNvSpPr>
          <p:nvPr/>
        </p:nvSpPr>
        <p:spPr bwMode="white">
          <a:xfrm>
            <a:off x="0" y="3552825"/>
            <a:ext cx="6237288" cy="336550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endParaRPr lang="en-US"/>
          </a:p>
        </p:txBody>
      </p:sp>
      <p:sp>
        <p:nvSpPr>
          <p:cNvPr id="738314" name="Rectangle 10"/>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38315" name="Rectangle 11"/>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738325" name="Rectangle 21"/>
          <p:cNvSpPr>
            <a:spLocks noGrp="1" noChangeArrowheads="1"/>
          </p:cNvSpPr>
          <p:nvPr>
            <p:ph type="ftr" sz="quarter" idx="3"/>
          </p:nvPr>
        </p:nvSpPr>
        <p:spPr>
          <a:xfrm>
            <a:off x="1981200" y="6553200"/>
            <a:ext cx="4495800" cy="304800"/>
          </a:xfrm>
        </p:spPr>
        <p:txBody>
          <a:bodyPr/>
          <a:lstStyle>
            <a:lvl1pPr>
              <a:defRPr/>
            </a:lvl1pPr>
          </a:lstStyle>
          <a:p>
            <a:r>
              <a:rPr lang="en-US" dirty="0" smtClean="0"/>
              <a:t>PC08 Tutorial  gcf@indiana.edu</a:t>
            </a:r>
            <a:endParaRPr lang="en-US" dirty="0"/>
          </a:p>
        </p:txBody>
      </p:sp>
      <p:sp>
        <p:nvSpPr>
          <p:cNvPr id="738326" name="Rectangle 22"/>
          <p:cNvSpPr>
            <a:spLocks noGrp="1" noChangeArrowheads="1"/>
          </p:cNvSpPr>
          <p:nvPr>
            <p:ph type="sldNum" sz="quarter" idx="4"/>
          </p:nvPr>
        </p:nvSpPr>
        <p:spPr>
          <a:xfrm>
            <a:off x="7239000" y="6519863"/>
            <a:ext cx="1905000" cy="304800"/>
          </a:xfrm>
        </p:spPr>
        <p:txBody>
          <a:bodyPr/>
          <a:lstStyle>
            <a:lvl1pPr>
              <a:defRPr/>
            </a:lvl1pPr>
          </a:lstStyle>
          <a:p>
            <a:fld id="{1AB00AD9-0A74-4CD8-ADB6-E876742ACBC9}" type="slidenum">
              <a:rPr lang="en-US"/>
              <a:pPr/>
              <a:t>‹#›</a:t>
            </a:fld>
            <a:endParaRPr lang="en-US"/>
          </a:p>
        </p:txBody>
      </p:sp>
      <p:sp>
        <p:nvSpPr>
          <p:cNvPr id="738327" name="Rectangle 23"/>
          <p:cNvSpPr>
            <a:spLocks noGrp="1" noChangeArrowheads="1"/>
          </p:cNvSpPr>
          <p:nvPr>
            <p:ph type="dt" sz="half" idx="2"/>
          </p:nvPr>
        </p:nvSpPr>
        <p:spPr>
          <a:xfrm>
            <a:off x="0" y="6583363"/>
            <a:ext cx="1371600" cy="274637"/>
          </a:xfrm>
        </p:spPr>
        <p:txBody>
          <a:bodyPr/>
          <a:lstStyle>
            <a:lvl1pPr>
              <a:defRPr/>
            </a:lvl1pPr>
          </a:lstStyle>
          <a:p>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lvl1pPr>
              <a:defRPr/>
            </a:lvl1pPr>
          </a:lstStyle>
          <a:p>
            <a:fld id="{A9FFA4A0-544D-46AC-92EF-652D012F3126}"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dirty="0" smtClean="0"/>
              <a:t>PC08 Tutorial  gcf@indiana.edu</a:t>
            </a:r>
            <a:endParaRPr lang="en-US" dirty="0"/>
          </a:p>
        </p:txBody>
      </p:sp>
      <p:sp>
        <p:nvSpPr>
          <p:cNvPr id="5" name="Slide Number Placeholder 4"/>
          <p:cNvSpPr>
            <a:spLocks noGrp="1"/>
          </p:cNvSpPr>
          <p:nvPr>
            <p:ph type="sldNum" sz="quarter" idx="11"/>
          </p:nvPr>
        </p:nvSpPr>
        <p:spPr/>
        <p:txBody>
          <a:bodyPr/>
          <a:lstStyle>
            <a:lvl1pPr>
              <a:defRPr/>
            </a:lvl1pPr>
          </a:lstStyle>
          <a:p>
            <a:fld id="{15554DB6-714E-412F-9889-446C9073F694}"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70434" name="Rectangle 2"/>
          <p:cNvSpPr>
            <a:spLocks noGrp="1" noChangeArrowheads="1"/>
          </p:cNvSpPr>
          <p:nvPr>
            <p:ph type="ctrTitle" sz="quarter"/>
          </p:nvPr>
        </p:nvSpPr>
        <p:spPr>
          <a:xfrm>
            <a:off x="1611313" y="304800"/>
            <a:ext cx="7532687" cy="2590800"/>
          </a:xfrm>
        </p:spPr>
        <p:txBody>
          <a:bodyPr/>
          <a:lstStyle>
            <a:lvl1pPr>
              <a:lnSpc>
                <a:spcPct val="95000"/>
              </a:lnSpc>
              <a:spcBef>
                <a:spcPct val="20000"/>
              </a:spcBef>
              <a:spcAft>
                <a:spcPct val="20000"/>
              </a:spcAft>
              <a:defRPr sz="4400"/>
            </a:lvl1pPr>
          </a:lstStyle>
          <a:p>
            <a:r>
              <a:rPr lang="en-US"/>
              <a:t>Click to edit Master title style</a:t>
            </a:r>
          </a:p>
        </p:txBody>
      </p:sp>
      <p:sp>
        <p:nvSpPr>
          <p:cNvPr id="1170435" name="Rectangle 3"/>
          <p:cNvSpPr>
            <a:spLocks noGrp="1" noChangeArrowheads="1"/>
          </p:cNvSpPr>
          <p:nvPr>
            <p:ph type="subTitle" sz="quarter" idx="1"/>
          </p:nvPr>
        </p:nvSpPr>
        <p:spPr>
          <a:xfrm>
            <a:off x="1611313" y="2873375"/>
            <a:ext cx="6232525" cy="1752600"/>
          </a:xfrm>
        </p:spPr>
        <p:txBody>
          <a:bodyPr/>
          <a:lstStyle>
            <a:lvl1pPr marL="0" indent="0">
              <a:spcBef>
                <a:spcPct val="20000"/>
              </a:spcBef>
              <a:spcAft>
                <a:spcPct val="20000"/>
              </a:spcAft>
              <a:buFont typeface="Wingdings" pitchFamily="2" charset="2"/>
              <a:buNone/>
              <a:defRPr sz="2400"/>
            </a:lvl1pPr>
          </a:lstStyle>
          <a:p>
            <a:r>
              <a:rPr lang="en-US"/>
              <a:t>Name</a:t>
            </a:r>
          </a:p>
          <a:p>
            <a:r>
              <a:rPr lang="en-US"/>
              <a:t>Title</a:t>
            </a:r>
          </a:p>
          <a:p>
            <a:r>
              <a:rPr lang="en-US"/>
              <a:t>Department</a:t>
            </a:r>
          </a:p>
          <a:p>
            <a:r>
              <a:rPr lang="en-US"/>
              <a:t>Intel Corporation</a:t>
            </a:r>
          </a:p>
          <a:p>
            <a:endParaRPr lang="en-US"/>
          </a:p>
          <a:p>
            <a:r>
              <a:rPr lang="en-US"/>
              <a:t>Date of Presentation</a:t>
            </a:r>
          </a:p>
        </p:txBody>
      </p:sp>
      <p:sp>
        <p:nvSpPr>
          <p:cNvPr id="1170436" name="Text Box 4"/>
          <p:cNvSpPr txBox="1">
            <a:spLocks noChangeArrowheads="1"/>
          </p:cNvSpPr>
          <p:nvPr userDrawn="1"/>
        </p:nvSpPr>
        <p:spPr bwMode="auto">
          <a:xfrm>
            <a:off x="3036888" y="6300788"/>
            <a:ext cx="184150" cy="396875"/>
          </a:xfrm>
          <a:prstGeom prst="rect">
            <a:avLst/>
          </a:prstGeom>
          <a:noFill/>
          <a:ln w="12700" algn="ctr">
            <a:noFill/>
            <a:miter lim="800000"/>
            <a:headEnd type="none" w="sm" len="sm"/>
            <a:tailEnd type="none" w="sm" len="sm"/>
          </a:ln>
          <a:effectLst/>
        </p:spPr>
        <p:txBody>
          <a:bodyPr wrap="none">
            <a:spAutoFit/>
          </a:bodyPr>
          <a:lstStyle/>
          <a:p>
            <a:pPr algn="ctr" eaLnBrk="0" hangingPunct="0">
              <a:spcBef>
                <a:spcPct val="0"/>
              </a:spcBef>
            </a:pPr>
            <a:endParaRPr lang="en-US"/>
          </a:p>
        </p:txBody>
      </p:sp>
      <p:pic>
        <p:nvPicPr>
          <p:cNvPr id="1170437" name="Picture 5" descr="intel"/>
          <p:cNvPicPr>
            <a:picLocks noChangeAspect="1" noChangeArrowheads="1"/>
          </p:cNvPicPr>
          <p:nvPr userDrawn="1"/>
        </p:nvPicPr>
        <p:blipFill>
          <a:blip r:embed="rId2"/>
          <a:srcRect/>
          <a:stretch>
            <a:fillRect/>
          </a:stretch>
        </p:blipFill>
        <p:spPr bwMode="invGray">
          <a:xfrm>
            <a:off x="0" y="6199188"/>
            <a:ext cx="1317625" cy="658812"/>
          </a:xfrm>
          <a:prstGeom prst="rect">
            <a:avLst/>
          </a:prstGeom>
          <a:noFill/>
        </p:spPr>
      </p:pic>
      <p:sp>
        <p:nvSpPr>
          <p:cNvPr id="1170438" name="Text Box 6"/>
          <p:cNvSpPr txBox="1">
            <a:spLocks noChangeArrowheads="1"/>
          </p:cNvSpPr>
          <p:nvPr userDrawn="1"/>
        </p:nvSpPr>
        <p:spPr bwMode="auto">
          <a:xfrm>
            <a:off x="2959100" y="6596063"/>
            <a:ext cx="2916238" cy="244475"/>
          </a:xfrm>
          <a:prstGeom prst="rect">
            <a:avLst/>
          </a:prstGeom>
          <a:noFill/>
          <a:ln w="9525" algn="ctr">
            <a:noFill/>
            <a:miter lim="800000"/>
            <a:headEnd/>
            <a:tailEnd/>
          </a:ln>
          <a:effectLst/>
        </p:spPr>
        <p:txBody>
          <a:bodyPr wrap="none">
            <a:spAutoFit/>
          </a:bodyPr>
          <a:lstStyle/>
          <a:p>
            <a:pPr algn="ctr">
              <a:spcBef>
                <a:spcPct val="0"/>
              </a:spcBef>
            </a:pPr>
            <a:r>
              <a:rPr lang="en-US" sz="1000" b="1"/>
              <a:t>Pradeep K. Dubey, pradeep.dubey@intel.com</a:t>
            </a: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EB7E51B-E2B4-4877-9F26-F638B0DCA1AB}" type="slidenum">
              <a:rPr lang="ar-SA"/>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0C49553A-59EC-474B-BA70-3E49A7E4EA33}" type="slidenum">
              <a:rPr lang="ar-SA"/>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76238" y="1524000"/>
            <a:ext cx="4310062"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38700" y="1524000"/>
            <a:ext cx="4310063"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22BF005B-3519-4CD0-8165-83A876CDE08C}" type="slidenum">
              <a:rPr lang="ar-SA"/>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0FECFD96-F2B8-4A9F-B4DE-584B7CDB3D0E}" type="slidenum">
              <a:rPr lang="ar-SA"/>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037C3109-15A9-4512-BDD9-CC568B2458C8}" type="slidenum">
              <a:rPr lang="ar-SA"/>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AD3528CF-047D-4749-BF42-7EC0FE2CF732}" type="slidenum">
              <a:rPr lang="ar-SA"/>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337DBD98-9749-4994-B93B-49881F5013FA}" type="slidenum">
              <a:rPr lang="ar-SA"/>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dirty="0" smtClean="0"/>
              <a:t>PC08 Tutorial  gcf@indiana.edu</a:t>
            </a:r>
            <a:endParaRPr lang="en-US" dirty="0"/>
          </a:p>
        </p:txBody>
      </p:sp>
      <p:sp>
        <p:nvSpPr>
          <p:cNvPr id="5" name="Slide Number Placeholder 4"/>
          <p:cNvSpPr>
            <a:spLocks noGrp="1"/>
          </p:cNvSpPr>
          <p:nvPr>
            <p:ph type="sldNum" sz="quarter" idx="11"/>
          </p:nvPr>
        </p:nvSpPr>
        <p:spPr/>
        <p:txBody>
          <a:bodyPr/>
          <a:lstStyle>
            <a:lvl1pPr>
              <a:defRPr/>
            </a:lvl1pPr>
          </a:lstStyle>
          <a:p>
            <a:fld id="{146CB102-58A2-4FF6-94B7-B2D5CBAA422F}"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83D6D650-D94D-4531-8BEA-B0BAE677E62D}" type="slidenum">
              <a:rPr lang="ar-SA"/>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6996094-B463-40CB-B900-2643D287D47F}" type="slidenum">
              <a:rPr lang="ar-SA"/>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6425" y="381000"/>
            <a:ext cx="2192338"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76238" y="381000"/>
            <a:ext cx="6427787"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85BA8F4-41E5-4269-A428-BADCB83FF596}" type="slidenum">
              <a:rPr lang="ar-SA"/>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81000" y="381000"/>
            <a:ext cx="87630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76238" y="1524000"/>
            <a:ext cx="4310062"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38700" y="1524000"/>
            <a:ext cx="4310063"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76238" y="3924300"/>
            <a:ext cx="4310062"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38700" y="3924300"/>
            <a:ext cx="4310063"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xfrm>
            <a:off x="7239000" y="6400800"/>
            <a:ext cx="1905000" cy="457200"/>
          </a:xfrm>
        </p:spPr>
        <p:txBody>
          <a:bodyPr/>
          <a:lstStyle>
            <a:lvl1pPr>
              <a:defRPr/>
            </a:lvl1pPr>
          </a:lstStyle>
          <a:p>
            <a:fld id="{38378B18-3AE7-4B90-B6A3-B8035273C081}" type="slidenum">
              <a:rPr lang="ar-SA"/>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645570" name="Rectangle 2"/>
          <p:cNvSpPr>
            <a:spLocks noChangeArrowheads="1"/>
          </p:cNvSpPr>
          <p:nvPr/>
        </p:nvSpPr>
        <p:spPr bwMode="invGray">
          <a:xfrm>
            <a:off x="8783638" y="444500"/>
            <a:ext cx="360362" cy="3152775"/>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endParaRPr lang="en-US"/>
          </a:p>
        </p:txBody>
      </p:sp>
      <p:sp>
        <p:nvSpPr>
          <p:cNvPr id="1645571" name="Freeform 3"/>
          <p:cNvSpPr>
            <a:spLocks/>
          </p:cNvSpPr>
          <p:nvPr/>
        </p:nvSpPr>
        <p:spPr bwMode="invGray">
          <a:xfrm>
            <a:off x="0" y="0"/>
            <a:ext cx="9144000" cy="2133600"/>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endParaRPr lang="en-US"/>
          </a:p>
        </p:txBody>
      </p:sp>
      <p:sp>
        <p:nvSpPr>
          <p:cNvPr id="1645572" name="Freeform 4"/>
          <p:cNvSpPr>
            <a:spLocks/>
          </p:cNvSpPr>
          <p:nvPr/>
        </p:nvSpPr>
        <p:spPr bwMode="invGray">
          <a:xfrm>
            <a:off x="0" y="1163638"/>
            <a:ext cx="9144000" cy="5694362"/>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endParaRPr lang="en-US"/>
          </a:p>
        </p:txBody>
      </p:sp>
      <p:sp>
        <p:nvSpPr>
          <p:cNvPr id="1645573" name="Freeform 5"/>
          <p:cNvSpPr>
            <a:spLocks/>
          </p:cNvSpPr>
          <p:nvPr/>
        </p:nvSpPr>
        <p:spPr bwMode="invGray">
          <a:xfrm>
            <a:off x="0" y="292100"/>
            <a:ext cx="9144000" cy="854075"/>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endParaRPr lang="en-US"/>
          </a:p>
        </p:txBody>
      </p:sp>
      <p:sp>
        <p:nvSpPr>
          <p:cNvPr id="1645574" name="Freeform 6"/>
          <p:cNvSpPr>
            <a:spLocks/>
          </p:cNvSpPr>
          <p:nvPr/>
        </p:nvSpPr>
        <p:spPr bwMode="hidden">
          <a:xfrm>
            <a:off x="0" y="2405063"/>
            <a:ext cx="9144000" cy="1069975"/>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endParaRPr lang="en-US"/>
          </a:p>
        </p:txBody>
      </p:sp>
      <p:sp>
        <p:nvSpPr>
          <p:cNvPr id="1645575" name="Freeform 7"/>
          <p:cNvSpPr>
            <a:spLocks/>
          </p:cNvSpPr>
          <p:nvPr/>
        </p:nvSpPr>
        <p:spPr bwMode="white">
          <a:xfrm>
            <a:off x="2476500" y="1522413"/>
            <a:ext cx="6667500" cy="5335587"/>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endParaRPr lang="en-US"/>
          </a:p>
        </p:txBody>
      </p:sp>
      <p:sp>
        <p:nvSpPr>
          <p:cNvPr id="1645576" name="Freeform 8"/>
          <p:cNvSpPr>
            <a:spLocks/>
          </p:cNvSpPr>
          <p:nvPr/>
        </p:nvSpPr>
        <p:spPr bwMode="invGray">
          <a:xfrm>
            <a:off x="0" y="3443288"/>
            <a:ext cx="9144000" cy="3055937"/>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endParaRPr lang="en-US"/>
          </a:p>
        </p:txBody>
      </p:sp>
      <p:sp>
        <p:nvSpPr>
          <p:cNvPr id="1645577" name="Freeform 9"/>
          <p:cNvSpPr>
            <a:spLocks/>
          </p:cNvSpPr>
          <p:nvPr/>
        </p:nvSpPr>
        <p:spPr bwMode="white">
          <a:xfrm>
            <a:off x="0" y="3552825"/>
            <a:ext cx="6237288" cy="336550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endParaRPr lang="en-US"/>
          </a:p>
        </p:txBody>
      </p:sp>
      <p:sp>
        <p:nvSpPr>
          <p:cNvPr id="1645578" name="Rectangle 10"/>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645579" name="Rectangle 11"/>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645580" name="Rectangle 12"/>
          <p:cNvSpPr>
            <a:spLocks noGrp="1" noChangeArrowheads="1"/>
          </p:cNvSpPr>
          <p:nvPr>
            <p:ph type="ftr" sz="quarter" idx="3"/>
          </p:nvPr>
        </p:nvSpPr>
        <p:spPr>
          <a:xfrm>
            <a:off x="2743200" y="6519863"/>
            <a:ext cx="4495800" cy="304800"/>
          </a:xfrm>
        </p:spPr>
        <p:txBody>
          <a:bodyPr/>
          <a:lstStyle>
            <a:lvl1pPr>
              <a:defRPr/>
            </a:lvl1pPr>
          </a:lstStyle>
          <a:p>
            <a:r>
              <a:rPr lang="en-US" dirty="0" smtClean="0"/>
              <a:t>PC08 Tutorial  gcf@indiana.edu</a:t>
            </a:r>
            <a:endParaRPr lang="en-US" dirty="0"/>
          </a:p>
        </p:txBody>
      </p:sp>
      <p:sp>
        <p:nvSpPr>
          <p:cNvPr id="1645581" name="Rectangle 13"/>
          <p:cNvSpPr>
            <a:spLocks noGrp="1" noChangeArrowheads="1"/>
          </p:cNvSpPr>
          <p:nvPr>
            <p:ph type="sldNum" sz="quarter" idx="4"/>
          </p:nvPr>
        </p:nvSpPr>
        <p:spPr>
          <a:xfrm>
            <a:off x="7239000" y="6519863"/>
            <a:ext cx="1905000" cy="304800"/>
          </a:xfrm>
        </p:spPr>
        <p:txBody>
          <a:bodyPr/>
          <a:lstStyle>
            <a:lvl1pPr>
              <a:defRPr/>
            </a:lvl1pPr>
          </a:lstStyle>
          <a:p>
            <a:fld id="{7EDF3A03-69EF-4282-807A-C3B64EF8E3EF}" type="slidenum">
              <a:rPr lang="en-US"/>
              <a:pPr/>
              <a:t>‹#›</a:t>
            </a:fld>
            <a:endParaRPr lang="en-US"/>
          </a:p>
        </p:txBody>
      </p:sp>
      <p:sp>
        <p:nvSpPr>
          <p:cNvPr id="1645582" name="Rectangle 14"/>
          <p:cNvSpPr>
            <a:spLocks noGrp="1" noChangeArrowheads="1"/>
          </p:cNvSpPr>
          <p:nvPr>
            <p:ph type="dt" sz="half" idx="2"/>
          </p:nvPr>
        </p:nvSpPr>
        <p:spPr>
          <a:xfrm>
            <a:off x="0" y="6519863"/>
            <a:ext cx="1295400" cy="336550"/>
          </a:xfrm>
        </p:spPr>
        <p:txBody>
          <a:bodyPr/>
          <a:lstStyle>
            <a:lvl1pPr>
              <a:defRPr/>
            </a:lvl1pPr>
          </a:lstStyle>
          <a:p>
            <a:endParaRPr lang="en-US"/>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lvl1pPr>
              <a:defRPr/>
            </a:lvl1pPr>
          </a:lstStyle>
          <a:p>
            <a:fld id="{8538CCFE-9EF6-4B9D-ACEE-5635D7D5B582}"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lvl1pPr>
              <a:defRPr/>
            </a:lvl1pPr>
          </a:lstStyle>
          <a:p>
            <a:fld id="{D1F2018A-CCF6-495E-9D1B-1C0572FDDF6E}"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066800"/>
            <a:ext cx="44958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958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dirty="0" smtClean="0"/>
              <a:t>PC08 Tutorial  </a:t>
            </a:r>
            <a:r>
              <a:rPr lang="en-US" dirty="0"/>
              <a:t>gcf@indiana.edu</a:t>
            </a:r>
          </a:p>
        </p:txBody>
      </p:sp>
      <p:sp>
        <p:nvSpPr>
          <p:cNvPr id="6" name="Slide Number Placeholder 5"/>
          <p:cNvSpPr>
            <a:spLocks noGrp="1"/>
          </p:cNvSpPr>
          <p:nvPr>
            <p:ph type="sldNum" sz="quarter" idx="11"/>
          </p:nvPr>
        </p:nvSpPr>
        <p:spPr/>
        <p:txBody>
          <a:bodyPr/>
          <a:lstStyle>
            <a:lvl1pPr>
              <a:defRPr/>
            </a:lvl1pPr>
          </a:lstStyle>
          <a:p>
            <a:fld id="{D2B51D5D-2D1A-4B35-B125-99AAB465B344}" type="slidenum">
              <a:rPr lang="en-US"/>
              <a:pPr/>
              <a:t>‹#›</a:t>
            </a:fld>
            <a:endParaRPr lang="en-US"/>
          </a:p>
        </p:txBody>
      </p:sp>
      <p:sp>
        <p:nvSpPr>
          <p:cNvPr id="7" name="Date Placeholder 6"/>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dirty="0" smtClean="0"/>
              <a:t>PC08 Tutorial  </a:t>
            </a:r>
            <a:r>
              <a:rPr lang="en-US" dirty="0"/>
              <a:t>gcf@indiana.edu</a:t>
            </a:r>
          </a:p>
        </p:txBody>
      </p:sp>
      <p:sp>
        <p:nvSpPr>
          <p:cNvPr id="8" name="Slide Number Placeholder 7"/>
          <p:cNvSpPr>
            <a:spLocks noGrp="1"/>
          </p:cNvSpPr>
          <p:nvPr>
            <p:ph type="sldNum" sz="quarter" idx="11"/>
          </p:nvPr>
        </p:nvSpPr>
        <p:spPr/>
        <p:txBody>
          <a:bodyPr/>
          <a:lstStyle>
            <a:lvl1pPr>
              <a:defRPr/>
            </a:lvl1pPr>
          </a:lstStyle>
          <a:p>
            <a:fld id="{5935A04A-A964-4526-A1EB-5071B04282E6}" type="slidenum">
              <a:rPr lang="en-US"/>
              <a:pPr/>
              <a:t>‹#›</a:t>
            </a:fld>
            <a:endParaRPr lang="en-US"/>
          </a:p>
        </p:txBody>
      </p:sp>
      <p:sp>
        <p:nvSpPr>
          <p:cNvPr id="9" name="Date Placeholder 8"/>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dirty="0" smtClean="0"/>
              <a:t>PC08 Tutorial  gcf@indiana.edu</a:t>
            </a:r>
            <a:endParaRPr lang="en-US" dirty="0"/>
          </a:p>
        </p:txBody>
      </p:sp>
      <p:sp>
        <p:nvSpPr>
          <p:cNvPr id="4" name="Slide Number Placeholder 3"/>
          <p:cNvSpPr>
            <a:spLocks noGrp="1"/>
          </p:cNvSpPr>
          <p:nvPr>
            <p:ph type="sldNum" sz="quarter" idx="11"/>
          </p:nvPr>
        </p:nvSpPr>
        <p:spPr/>
        <p:txBody>
          <a:bodyPr/>
          <a:lstStyle>
            <a:lvl1pPr>
              <a:defRPr/>
            </a:lvl1pPr>
          </a:lstStyle>
          <a:p>
            <a:fld id="{486092D9-B6BE-4042-BD8E-4C0BA5C6605E}" type="slidenum">
              <a:rPr lang="en-US"/>
              <a:pPr/>
              <a:t>‹#›</a:t>
            </a:fld>
            <a:endParaRPr lang="en-US"/>
          </a:p>
        </p:txBody>
      </p:sp>
      <p:sp>
        <p:nvSpPr>
          <p:cNvPr id="5" name="Date Placeholder 4"/>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dirty="0" smtClean="0"/>
              <a:t>PC08 Tutorial  gcf@indiana.edu</a:t>
            </a:r>
            <a:endParaRPr lang="en-US" dirty="0"/>
          </a:p>
        </p:txBody>
      </p:sp>
      <p:sp>
        <p:nvSpPr>
          <p:cNvPr id="5" name="Slide Number Placeholder 4"/>
          <p:cNvSpPr>
            <a:spLocks noGrp="1"/>
          </p:cNvSpPr>
          <p:nvPr>
            <p:ph type="sldNum" sz="quarter" idx="11"/>
          </p:nvPr>
        </p:nvSpPr>
        <p:spPr/>
        <p:txBody>
          <a:bodyPr/>
          <a:lstStyle>
            <a:lvl1pPr>
              <a:defRPr/>
            </a:lvl1pPr>
          </a:lstStyle>
          <a:p>
            <a:fld id="{491ADF4E-B138-4629-923F-D548B7BF1759}"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dirty="0" smtClean="0"/>
              <a:t>PC08 Tutorial  </a:t>
            </a:r>
            <a:r>
              <a:rPr lang="en-US" dirty="0"/>
              <a:t>gcf@indiana.edu</a:t>
            </a:r>
          </a:p>
        </p:txBody>
      </p:sp>
      <p:sp>
        <p:nvSpPr>
          <p:cNvPr id="3" name="Slide Number Placeholder 2"/>
          <p:cNvSpPr>
            <a:spLocks noGrp="1"/>
          </p:cNvSpPr>
          <p:nvPr>
            <p:ph type="sldNum" sz="quarter" idx="11"/>
          </p:nvPr>
        </p:nvSpPr>
        <p:spPr/>
        <p:txBody>
          <a:bodyPr/>
          <a:lstStyle>
            <a:lvl1pPr>
              <a:defRPr/>
            </a:lvl1pPr>
          </a:lstStyle>
          <a:p>
            <a:fld id="{17638A3B-9AC0-4CEC-9AE8-473985D24E6D}" type="slidenum">
              <a:rPr lang="en-US"/>
              <a:pPr/>
              <a:t>‹#›</a:t>
            </a:fld>
            <a:endParaRPr lang="en-US"/>
          </a:p>
        </p:txBody>
      </p:sp>
      <p:sp>
        <p:nvSpPr>
          <p:cNvPr id="4" name="Date Placeholder 3"/>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dirty="0" smtClean="0"/>
              <a:t>PC08 Tutorial  </a:t>
            </a:r>
            <a:r>
              <a:rPr lang="en-US" dirty="0"/>
              <a:t>gcf@indiana.edu</a:t>
            </a:r>
          </a:p>
        </p:txBody>
      </p:sp>
      <p:sp>
        <p:nvSpPr>
          <p:cNvPr id="6" name="Slide Number Placeholder 5"/>
          <p:cNvSpPr>
            <a:spLocks noGrp="1"/>
          </p:cNvSpPr>
          <p:nvPr>
            <p:ph type="sldNum" sz="quarter" idx="11"/>
          </p:nvPr>
        </p:nvSpPr>
        <p:spPr/>
        <p:txBody>
          <a:bodyPr/>
          <a:lstStyle>
            <a:lvl1pPr>
              <a:defRPr/>
            </a:lvl1pPr>
          </a:lstStyle>
          <a:p>
            <a:fld id="{44F4799C-A7C2-4F54-81C1-009815378779}" type="slidenum">
              <a:rPr lang="en-US"/>
              <a:pPr/>
              <a:t>‹#›</a:t>
            </a:fld>
            <a:endParaRPr lang="en-US"/>
          </a:p>
        </p:txBody>
      </p:sp>
      <p:sp>
        <p:nvSpPr>
          <p:cNvPr id="7" name="Date Placeholder 6"/>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dirty="0" smtClean="0"/>
              <a:t>PC08 Tutorial  </a:t>
            </a:r>
            <a:r>
              <a:rPr lang="en-US" dirty="0"/>
              <a:t>gcf@indiana.edu</a:t>
            </a:r>
          </a:p>
        </p:txBody>
      </p:sp>
      <p:sp>
        <p:nvSpPr>
          <p:cNvPr id="6" name="Slide Number Placeholder 5"/>
          <p:cNvSpPr>
            <a:spLocks noGrp="1"/>
          </p:cNvSpPr>
          <p:nvPr>
            <p:ph type="sldNum" sz="quarter" idx="11"/>
          </p:nvPr>
        </p:nvSpPr>
        <p:spPr/>
        <p:txBody>
          <a:bodyPr/>
          <a:lstStyle>
            <a:lvl1pPr>
              <a:defRPr/>
            </a:lvl1pPr>
          </a:lstStyle>
          <a:p>
            <a:fld id="{40C7416A-41EE-41F0-A76B-B3F42FA920AC}" type="slidenum">
              <a:rPr lang="en-US"/>
              <a:pPr/>
              <a:t>‹#›</a:t>
            </a:fld>
            <a:endParaRPr lang="en-US"/>
          </a:p>
        </p:txBody>
      </p:sp>
      <p:sp>
        <p:nvSpPr>
          <p:cNvPr id="7" name="Date Placeholder 6"/>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lvl1pPr>
              <a:defRPr/>
            </a:lvl1pPr>
          </a:lstStyle>
          <a:p>
            <a:fld id="{D633A553-0F6E-41C4-86E9-838942D286C6}"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lvl1pPr>
              <a:defRPr/>
            </a:lvl1pPr>
          </a:lstStyle>
          <a:p>
            <a:fld id="{AEC124CB-E819-4431-A849-1D0BA0856BFA}"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735682" name="Rectangle 2"/>
          <p:cNvSpPr>
            <a:spLocks noChangeArrowheads="1"/>
          </p:cNvSpPr>
          <p:nvPr/>
        </p:nvSpPr>
        <p:spPr bwMode="invGray">
          <a:xfrm>
            <a:off x="8783638" y="444500"/>
            <a:ext cx="360362" cy="3152775"/>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endParaRPr lang="en-US"/>
          </a:p>
        </p:txBody>
      </p:sp>
      <p:sp>
        <p:nvSpPr>
          <p:cNvPr id="1735683" name="Freeform 3"/>
          <p:cNvSpPr>
            <a:spLocks/>
          </p:cNvSpPr>
          <p:nvPr/>
        </p:nvSpPr>
        <p:spPr bwMode="invGray">
          <a:xfrm>
            <a:off x="0" y="0"/>
            <a:ext cx="9144000" cy="2133600"/>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endParaRPr lang="en-US"/>
          </a:p>
        </p:txBody>
      </p:sp>
      <p:sp>
        <p:nvSpPr>
          <p:cNvPr id="1735684" name="Freeform 4"/>
          <p:cNvSpPr>
            <a:spLocks/>
          </p:cNvSpPr>
          <p:nvPr/>
        </p:nvSpPr>
        <p:spPr bwMode="invGray">
          <a:xfrm>
            <a:off x="0" y="1163638"/>
            <a:ext cx="9144000" cy="5694362"/>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endParaRPr lang="en-US"/>
          </a:p>
        </p:txBody>
      </p:sp>
      <p:sp>
        <p:nvSpPr>
          <p:cNvPr id="1735685" name="Freeform 5"/>
          <p:cNvSpPr>
            <a:spLocks/>
          </p:cNvSpPr>
          <p:nvPr/>
        </p:nvSpPr>
        <p:spPr bwMode="invGray">
          <a:xfrm>
            <a:off x="0" y="292100"/>
            <a:ext cx="9144000" cy="854075"/>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endParaRPr lang="en-US"/>
          </a:p>
        </p:txBody>
      </p:sp>
      <p:sp>
        <p:nvSpPr>
          <p:cNvPr id="1735686" name="Freeform 6"/>
          <p:cNvSpPr>
            <a:spLocks/>
          </p:cNvSpPr>
          <p:nvPr/>
        </p:nvSpPr>
        <p:spPr bwMode="hidden">
          <a:xfrm>
            <a:off x="0" y="2405063"/>
            <a:ext cx="9144000" cy="1069975"/>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endParaRPr lang="en-US"/>
          </a:p>
        </p:txBody>
      </p:sp>
      <p:sp>
        <p:nvSpPr>
          <p:cNvPr id="1735687" name="Freeform 7"/>
          <p:cNvSpPr>
            <a:spLocks/>
          </p:cNvSpPr>
          <p:nvPr/>
        </p:nvSpPr>
        <p:spPr bwMode="white">
          <a:xfrm>
            <a:off x="2476500" y="1522413"/>
            <a:ext cx="6667500" cy="5335587"/>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endParaRPr lang="en-US"/>
          </a:p>
        </p:txBody>
      </p:sp>
      <p:sp>
        <p:nvSpPr>
          <p:cNvPr id="1735688" name="Freeform 8"/>
          <p:cNvSpPr>
            <a:spLocks/>
          </p:cNvSpPr>
          <p:nvPr/>
        </p:nvSpPr>
        <p:spPr bwMode="invGray">
          <a:xfrm>
            <a:off x="0" y="3443288"/>
            <a:ext cx="9144000" cy="3055937"/>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endParaRPr lang="en-US"/>
          </a:p>
        </p:txBody>
      </p:sp>
      <p:sp>
        <p:nvSpPr>
          <p:cNvPr id="1735689" name="Freeform 9"/>
          <p:cNvSpPr>
            <a:spLocks/>
          </p:cNvSpPr>
          <p:nvPr/>
        </p:nvSpPr>
        <p:spPr bwMode="white">
          <a:xfrm>
            <a:off x="0" y="3552825"/>
            <a:ext cx="6237288" cy="336550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endParaRPr lang="en-US"/>
          </a:p>
        </p:txBody>
      </p:sp>
      <p:sp>
        <p:nvSpPr>
          <p:cNvPr id="1735690" name="Rectangle 10"/>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735691" name="Rectangle 11"/>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735692" name="Text Box 12"/>
          <p:cNvSpPr txBox="1">
            <a:spLocks noChangeArrowheads="1"/>
          </p:cNvSpPr>
          <p:nvPr/>
        </p:nvSpPr>
        <p:spPr bwMode="auto">
          <a:xfrm>
            <a:off x="1143000" y="6550025"/>
            <a:ext cx="1870075" cy="274638"/>
          </a:xfrm>
          <a:prstGeom prst="rect">
            <a:avLst/>
          </a:prstGeom>
          <a:noFill/>
          <a:ln w="12700">
            <a:noFill/>
            <a:miter lim="800000"/>
            <a:headEnd/>
            <a:tailEnd/>
          </a:ln>
          <a:effectLst/>
        </p:spPr>
        <p:txBody>
          <a:bodyPr wrap="none">
            <a:spAutoFit/>
          </a:bodyPr>
          <a:lstStyle/>
          <a:p>
            <a:pPr eaLnBrk="0" hangingPunct="0">
              <a:spcBef>
                <a:spcPct val="0"/>
              </a:spcBef>
            </a:pPr>
            <a:r>
              <a:rPr lang="en-US" sz="1200" b="1">
                <a:latin typeface="Helvetica" pitchFamily="34" charset="0"/>
              </a:rPr>
              <a:t>Computational Science</a:t>
            </a:r>
          </a:p>
        </p:txBody>
      </p:sp>
      <p:sp>
        <p:nvSpPr>
          <p:cNvPr id="1735693" name="Rectangle 13"/>
          <p:cNvSpPr>
            <a:spLocks noGrp="1" noChangeArrowheads="1"/>
          </p:cNvSpPr>
          <p:nvPr>
            <p:ph type="ftr" sz="quarter" idx="3"/>
          </p:nvPr>
        </p:nvSpPr>
        <p:spPr>
          <a:xfrm>
            <a:off x="2743200" y="6519863"/>
            <a:ext cx="4495800" cy="304800"/>
          </a:xfrm>
        </p:spPr>
        <p:txBody>
          <a:bodyPr/>
          <a:lstStyle>
            <a:lvl1pPr>
              <a:defRPr/>
            </a:lvl1pPr>
          </a:lstStyle>
          <a:p>
            <a:r>
              <a:rPr lang="en-US" dirty="0" smtClean="0"/>
              <a:t>PC08 Tutorial  </a:t>
            </a:r>
            <a:r>
              <a:rPr lang="en-US" dirty="0"/>
              <a:t>gcf@indiana.edu</a:t>
            </a:r>
          </a:p>
        </p:txBody>
      </p:sp>
      <p:sp>
        <p:nvSpPr>
          <p:cNvPr id="1735694" name="Rectangle 14"/>
          <p:cNvSpPr>
            <a:spLocks noGrp="1" noChangeArrowheads="1"/>
          </p:cNvSpPr>
          <p:nvPr>
            <p:ph type="sldNum" sz="quarter" idx="4"/>
          </p:nvPr>
        </p:nvSpPr>
        <p:spPr>
          <a:xfrm>
            <a:off x="7239000" y="6519863"/>
            <a:ext cx="1905000" cy="304800"/>
          </a:xfrm>
        </p:spPr>
        <p:txBody>
          <a:bodyPr/>
          <a:lstStyle>
            <a:lvl1pPr>
              <a:defRPr/>
            </a:lvl1pPr>
          </a:lstStyle>
          <a:p>
            <a:fld id="{7B03170F-A3E2-4A10-9BE1-D52076F8F851}" type="slidenum">
              <a:rPr lang="en-US"/>
              <a:pPr/>
              <a:t>‹#›</a:t>
            </a:fld>
            <a:endParaRPr lang="en-US"/>
          </a:p>
        </p:txBody>
      </p:sp>
      <p:sp>
        <p:nvSpPr>
          <p:cNvPr id="1735695" name="Rectangle 15"/>
          <p:cNvSpPr>
            <a:spLocks noGrp="1" noChangeArrowheads="1"/>
          </p:cNvSpPr>
          <p:nvPr>
            <p:ph type="dt" sz="half" idx="2"/>
          </p:nvPr>
        </p:nvSpPr>
        <p:spPr>
          <a:xfrm>
            <a:off x="0" y="6519863"/>
            <a:ext cx="1143000" cy="581025"/>
          </a:xfrm>
        </p:spPr>
        <p:txBody>
          <a:bodyPr/>
          <a:lstStyle>
            <a:lvl1pPr>
              <a:defRPr/>
            </a:lvl1pPr>
          </a:lstStyle>
          <a:p>
            <a:endParaRPr lang="en-US"/>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lvl1pPr>
              <a:defRPr/>
            </a:lvl1pPr>
          </a:lstStyle>
          <a:p>
            <a:fld id="{9F224DCA-E36D-4422-94BE-FA657A6BAA12}"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lvl1pPr>
              <a:defRPr/>
            </a:lvl1pPr>
          </a:lstStyle>
          <a:p>
            <a:fld id="{8DA6DD65-5BB4-4515-9840-40E7583D42A2}"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066800"/>
            <a:ext cx="44958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958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dirty="0" smtClean="0"/>
              <a:t>PC08 Tutorial  </a:t>
            </a:r>
            <a:r>
              <a:rPr lang="en-US" dirty="0"/>
              <a:t>gcf@indiana.edu</a:t>
            </a:r>
          </a:p>
        </p:txBody>
      </p:sp>
      <p:sp>
        <p:nvSpPr>
          <p:cNvPr id="6" name="Slide Number Placeholder 5"/>
          <p:cNvSpPr>
            <a:spLocks noGrp="1"/>
          </p:cNvSpPr>
          <p:nvPr>
            <p:ph type="sldNum" sz="quarter" idx="11"/>
          </p:nvPr>
        </p:nvSpPr>
        <p:spPr/>
        <p:txBody>
          <a:bodyPr/>
          <a:lstStyle>
            <a:lvl1pPr>
              <a:defRPr/>
            </a:lvl1pPr>
          </a:lstStyle>
          <a:p>
            <a:fld id="{3827A954-F5BE-4809-BCA9-06303153C28E}" type="slidenum">
              <a:rPr lang="en-US"/>
              <a:pPr/>
              <a:t>‹#›</a:t>
            </a:fld>
            <a:endParaRPr lang="en-US"/>
          </a:p>
        </p:txBody>
      </p:sp>
      <p:sp>
        <p:nvSpPr>
          <p:cNvPr id="7" name="Date Placeholder 6"/>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dirty="0" smtClean="0"/>
              <a:t>PC08 Tutorial  </a:t>
            </a:r>
            <a:r>
              <a:rPr lang="en-US" dirty="0"/>
              <a:t>gcf@indiana.edu</a:t>
            </a:r>
          </a:p>
        </p:txBody>
      </p:sp>
      <p:sp>
        <p:nvSpPr>
          <p:cNvPr id="8" name="Slide Number Placeholder 7"/>
          <p:cNvSpPr>
            <a:spLocks noGrp="1"/>
          </p:cNvSpPr>
          <p:nvPr>
            <p:ph type="sldNum" sz="quarter" idx="11"/>
          </p:nvPr>
        </p:nvSpPr>
        <p:spPr/>
        <p:txBody>
          <a:bodyPr/>
          <a:lstStyle>
            <a:lvl1pPr>
              <a:defRPr/>
            </a:lvl1pPr>
          </a:lstStyle>
          <a:p>
            <a:fld id="{CA54618F-3FCC-4018-9F2E-278CBC8F5139}" type="slidenum">
              <a:rPr lang="en-US"/>
              <a:pPr/>
              <a:t>‹#›</a:t>
            </a:fld>
            <a:endParaRPr lang="en-US"/>
          </a:p>
        </p:txBody>
      </p:sp>
      <p:sp>
        <p:nvSpPr>
          <p:cNvPr id="9" name="Date Placeholder 8"/>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066800"/>
            <a:ext cx="44958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958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dirty="0" smtClean="0"/>
              <a:t>PC08 Tutorial  gcf@indiana.edu</a:t>
            </a:r>
            <a:endParaRPr lang="en-US" dirty="0"/>
          </a:p>
        </p:txBody>
      </p:sp>
      <p:sp>
        <p:nvSpPr>
          <p:cNvPr id="6" name="Slide Number Placeholder 5"/>
          <p:cNvSpPr>
            <a:spLocks noGrp="1"/>
          </p:cNvSpPr>
          <p:nvPr>
            <p:ph type="sldNum" sz="quarter" idx="11"/>
          </p:nvPr>
        </p:nvSpPr>
        <p:spPr/>
        <p:txBody>
          <a:bodyPr/>
          <a:lstStyle>
            <a:lvl1pPr>
              <a:defRPr/>
            </a:lvl1pPr>
          </a:lstStyle>
          <a:p>
            <a:fld id="{3FFACE78-59E7-448C-ABB7-5EBAB9E2224B}" type="slidenum">
              <a:rPr lang="en-US"/>
              <a:pPr/>
              <a:t>‹#›</a:t>
            </a:fld>
            <a:endParaRPr lang="en-US"/>
          </a:p>
        </p:txBody>
      </p:sp>
      <p:sp>
        <p:nvSpPr>
          <p:cNvPr id="7" name="Date Placeholder 6"/>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dirty="0" smtClean="0"/>
              <a:t>PC08 Tutorial  </a:t>
            </a:r>
            <a:r>
              <a:rPr lang="en-US" dirty="0"/>
              <a:t>gcf@indiana.edu</a:t>
            </a:r>
          </a:p>
        </p:txBody>
      </p:sp>
      <p:sp>
        <p:nvSpPr>
          <p:cNvPr id="4" name="Slide Number Placeholder 3"/>
          <p:cNvSpPr>
            <a:spLocks noGrp="1"/>
          </p:cNvSpPr>
          <p:nvPr>
            <p:ph type="sldNum" sz="quarter" idx="11"/>
          </p:nvPr>
        </p:nvSpPr>
        <p:spPr/>
        <p:txBody>
          <a:bodyPr/>
          <a:lstStyle>
            <a:lvl1pPr>
              <a:defRPr/>
            </a:lvl1pPr>
          </a:lstStyle>
          <a:p>
            <a:fld id="{E13998AD-9C51-45EF-BCC0-A54F0D716598}" type="slidenum">
              <a:rPr lang="en-US"/>
              <a:pPr/>
              <a:t>‹#›</a:t>
            </a:fld>
            <a:endParaRPr lang="en-US"/>
          </a:p>
        </p:txBody>
      </p:sp>
      <p:sp>
        <p:nvSpPr>
          <p:cNvPr id="5" name="Date Placeholder 4"/>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dirty="0" smtClean="0"/>
              <a:t>PC08 Tutorial  </a:t>
            </a:r>
            <a:r>
              <a:rPr lang="en-US" dirty="0"/>
              <a:t>gcf@indiana.edu</a:t>
            </a:r>
          </a:p>
        </p:txBody>
      </p:sp>
      <p:sp>
        <p:nvSpPr>
          <p:cNvPr id="3" name="Slide Number Placeholder 2"/>
          <p:cNvSpPr>
            <a:spLocks noGrp="1"/>
          </p:cNvSpPr>
          <p:nvPr>
            <p:ph type="sldNum" sz="quarter" idx="11"/>
          </p:nvPr>
        </p:nvSpPr>
        <p:spPr/>
        <p:txBody>
          <a:bodyPr/>
          <a:lstStyle>
            <a:lvl1pPr>
              <a:defRPr/>
            </a:lvl1pPr>
          </a:lstStyle>
          <a:p>
            <a:fld id="{2CD2AD62-5512-42D0-8297-1FC0DF5568FF}" type="slidenum">
              <a:rPr lang="en-US"/>
              <a:pPr/>
              <a:t>‹#›</a:t>
            </a:fld>
            <a:endParaRPr lang="en-US"/>
          </a:p>
        </p:txBody>
      </p:sp>
      <p:sp>
        <p:nvSpPr>
          <p:cNvPr id="4" name="Date Placeholder 3"/>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dirty="0" smtClean="0"/>
              <a:t>PC08 Tutorial  </a:t>
            </a:r>
            <a:r>
              <a:rPr lang="en-US" dirty="0"/>
              <a:t>gcf@indiana.edu</a:t>
            </a:r>
          </a:p>
        </p:txBody>
      </p:sp>
      <p:sp>
        <p:nvSpPr>
          <p:cNvPr id="6" name="Slide Number Placeholder 5"/>
          <p:cNvSpPr>
            <a:spLocks noGrp="1"/>
          </p:cNvSpPr>
          <p:nvPr>
            <p:ph type="sldNum" sz="quarter" idx="11"/>
          </p:nvPr>
        </p:nvSpPr>
        <p:spPr/>
        <p:txBody>
          <a:bodyPr/>
          <a:lstStyle>
            <a:lvl1pPr>
              <a:defRPr/>
            </a:lvl1pPr>
          </a:lstStyle>
          <a:p>
            <a:fld id="{256696BF-D246-47EE-876C-F377F18B5B76}" type="slidenum">
              <a:rPr lang="en-US"/>
              <a:pPr/>
              <a:t>‹#›</a:t>
            </a:fld>
            <a:endParaRPr lang="en-US"/>
          </a:p>
        </p:txBody>
      </p:sp>
      <p:sp>
        <p:nvSpPr>
          <p:cNvPr id="7" name="Date Placeholder 6"/>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dirty="0" smtClean="0"/>
              <a:t>PC08 Tutorial  </a:t>
            </a:r>
            <a:r>
              <a:rPr lang="en-US" dirty="0"/>
              <a:t>gcf@indiana.edu</a:t>
            </a:r>
          </a:p>
        </p:txBody>
      </p:sp>
      <p:sp>
        <p:nvSpPr>
          <p:cNvPr id="6" name="Slide Number Placeholder 5"/>
          <p:cNvSpPr>
            <a:spLocks noGrp="1"/>
          </p:cNvSpPr>
          <p:nvPr>
            <p:ph type="sldNum" sz="quarter" idx="11"/>
          </p:nvPr>
        </p:nvSpPr>
        <p:spPr/>
        <p:txBody>
          <a:bodyPr/>
          <a:lstStyle>
            <a:lvl1pPr>
              <a:defRPr/>
            </a:lvl1pPr>
          </a:lstStyle>
          <a:p>
            <a:fld id="{E4F86120-03E5-4AD9-8243-66B1A54DB573}" type="slidenum">
              <a:rPr lang="en-US"/>
              <a:pPr/>
              <a:t>‹#›</a:t>
            </a:fld>
            <a:endParaRPr lang="en-US"/>
          </a:p>
        </p:txBody>
      </p:sp>
      <p:sp>
        <p:nvSpPr>
          <p:cNvPr id="7" name="Date Placeholder 6"/>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lvl1pPr>
              <a:defRPr/>
            </a:lvl1pPr>
          </a:lstStyle>
          <a:p>
            <a:fld id="{D1E7F2A4-960F-4779-99D9-E6496D7CED5F}"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lvl1pPr>
              <a:defRPr/>
            </a:lvl1pPr>
          </a:lstStyle>
          <a:p>
            <a:fld id="{17C76867-92C2-4F8B-BDBE-D4848D1C3935}"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781762" name="Rectangle 2"/>
          <p:cNvSpPr>
            <a:spLocks noChangeArrowheads="1"/>
          </p:cNvSpPr>
          <p:nvPr/>
        </p:nvSpPr>
        <p:spPr bwMode="invGray">
          <a:xfrm>
            <a:off x="8783638" y="444500"/>
            <a:ext cx="360362" cy="3152775"/>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endParaRPr lang="en-US"/>
          </a:p>
        </p:txBody>
      </p:sp>
      <p:sp>
        <p:nvSpPr>
          <p:cNvPr id="1781763" name="Freeform 3"/>
          <p:cNvSpPr>
            <a:spLocks/>
          </p:cNvSpPr>
          <p:nvPr/>
        </p:nvSpPr>
        <p:spPr bwMode="invGray">
          <a:xfrm>
            <a:off x="0" y="0"/>
            <a:ext cx="9144000" cy="2133600"/>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endParaRPr lang="en-US"/>
          </a:p>
        </p:txBody>
      </p:sp>
      <p:sp>
        <p:nvSpPr>
          <p:cNvPr id="1781764" name="Freeform 4"/>
          <p:cNvSpPr>
            <a:spLocks/>
          </p:cNvSpPr>
          <p:nvPr/>
        </p:nvSpPr>
        <p:spPr bwMode="invGray">
          <a:xfrm>
            <a:off x="0" y="1163638"/>
            <a:ext cx="9144000" cy="5694362"/>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endParaRPr lang="en-US"/>
          </a:p>
        </p:txBody>
      </p:sp>
      <p:sp>
        <p:nvSpPr>
          <p:cNvPr id="1781765" name="Freeform 5"/>
          <p:cNvSpPr>
            <a:spLocks/>
          </p:cNvSpPr>
          <p:nvPr/>
        </p:nvSpPr>
        <p:spPr bwMode="invGray">
          <a:xfrm>
            <a:off x="0" y="292100"/>
            <a:ext cx="9144000" cy="854075"/>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endParaRPr lang="en-US"/>
          </a:p>
        </p:txBody>
      </p:sp>
      <p:sp>
        <p:nvSpPr>
          <p:cNvPr id="1781766" name="Freeform 6"/>
          <p:cNvSpPr>
            <a:spLocks/>
          </p:cNvSpPr>
          <p:nvPr/>
        </p:nvSpPr>
        <p:spPr bwMode="hidden">
          <a:xfrm>
            <a:off x="0" y="2405063"/>
            <a:ext cx="9144000" cy="1069975"/>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endParaRPr lang="en-US"/>
          </a:p>
        </p:txBody>
      </p:sp>
      <p:sp>
        <p:nvSpPr>
          <p:cNvPr id="1781767" name="Freeform 7"/>
          <p:cNvSpPr>
            <a:spLocks/>
          </p:cNvSpPr>
          <p:nvPr/>
        </p:nvSpPr>
        <p:spPr bwMode="white">
          <a:xfrm>
            <a:off x="2476500" y="1522413"/>
            <a:ext cx="6667500" cy="5335587"/>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endParaRPr lang="en-US"/>
          </a:p>
        </p:txBody>
      </p:sp>
      <p:sp>
        <p:nvSpPr>
          <p:cNvPr id="1781768" name="Freeform 8"/>
          <p:cNvSpPr>
            <a:spLocks/>
          </p:cNvSpPr>
          <p:nvPr/>
        </p:nvSpPr>
        <p:spPr bwMode="invGray">
          <a:xfrm>
            <a:off x="0" y="3443288"/>
            <a:ext cx="9144000" cy="3055937"/>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endParaRPr lang="en-US"/>
          </a:p>
        </p:txBody>
      </p:sp>
      <p:sp>
        <p:nvSpPr>
          <p:cNvPr id="1781769" name="Freeform 9"/>
          <p:cNvSpPr>
            <a:spLocks/>
          </p:cNvSpPr>
          <p:nvPr/>
        </p:nvSpPr>
        <p:spPr bwMode="white">
          <a:xfrm>
            <a:off x="0" y="3552825"/>
            <a:ext cx="6237288" cy="336550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endParaRPr lang="en-US"/>
          </a:p>
        </p:txBody>
      </p:sp>
      <p:sp>
        <p:nvSpPr>
          <p:cNvPr id="1781770" name="Rectangle 10"/>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781771" name="Rectangle 11"/>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781772" name="Rectangle 12"/>
          <p:cNvSpPr>
            <a:spLocks noGrp="1" noChangeArrowheads="1"/>
          </p:cNvSpPr>
          <p:nvPr>
            <p:ph type="ftr" sz="quarter" idx="3"/>
          </p:nvPr>
        </p:nvSpPr>
        <p:spPr>
          <a:xfrm>
            <a:off x="1981200" y="6553200"/>
            <a:ext cx="4495800" cy="304800"/>
          </a:xfrm>
        </p:spPr>
        <p:txBody>
          <a:bodyPr/>
          <a:lstStyle>
            <a:lvl1pPr>
              <a:defRPr/>
            </a:lvl1pPr>
          </a:lstStyle>
          <a:p>
            <a:r>
              <a:rPr lang="en-US" dirty="0" smtClean="0"/>
              <a:t>PC08 Tutorial  </a:t>
            </a:r>
            <a:r>
              <a:rPr lang="en-US" dirty="0"/>
              <a:t>gcf@indiana.edu</a:t>
            </a:r>
          </a:p>
        </p:txBody>
      </p:sp>
      <p:sp>
        <p:nvSpPr>
          <p:cNvPr id="1781773" name="Rectangle 13"/>
          <p:cNvSpPr>
            <a:spLocks noGrp="1" noChangeArrowheads="1"/>
          </p:cNvSpPr>
          <p:nvPr>
            <p:ph type="sldNum" sz="quarter" idx="4"/>
          </p:nvPr>
        </p:nvSpPr>
        <p:spPr>
          <a:xfrm>
            <a:off x="7239000" y="6519863"/>
            <a:ext cx="1905000" cy="304800"/>
          </a:xfrm>
        </p:spPr>
        <p:txBody>
          <a:bodyPr/>
          <a:lstStyle>
            <a:lvl1pPr>
              <a:defRPr/>
            </a:lvl1pPr>
          </a:lstStyle>
          <a:p>
            <a:fld id="{2E30E685-5201-4DD6-80F5-EC857F7A073E}" type="slidenum">
              <a:rPr lang="en-US"/>
              <a:pPr/>
              <a:t>‹#›</a:t>
            </a:fld>
            <a:endParaRPr lang="en-US"/>
          </a:p>
        </p:txBody>
      </p:sp>
      <p:sp>
        <p:nvSpPr>
          <p:cNvPr id="1781774" name="Rectangle 14"/>
          <p:cNvSpPr>
            <a:spLocks noGrp="1" noChangeArrowheads="1"/>
          </p:cNvSpPr>
          <p:nvPr>
            <p:ph type="dt" sz="half" idx="2"/>
          </p:nvPr>
        </p:nvSpPr>
        <p:spPr>
          <a:xfrm>
            <a:off x="0" y="6583363"/>
            <a:ext cx="1371600" cy="274637"/>
          </a:xfrm>
        </p:spPr>
        <p:txBody>
          <a:bodyPr/>
          <a:lstStyle>
            <a:lvl1pPr>
              <a:defRPr/>
            </a:lvl1pPr>
          </a:lstStyle>
          <a:p>
            <a:endParaRPr lang="en-US"/>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lvl1pPr>
              <a:defRPr/>
            </a:lvl1pPr>
          </a:lstStyle>
          <a:p>
            <a:fld id="{7580B7C5-FA98-4AC3-807C-50DBC17922BC}"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lvl1pPr>
              <a:defRPr/>
            </a:lvl1pPr>
          </a:lstStyle>
          <a:p>
            <a:fld id="{2569EBF7-5B73-4280-ACA1-C25A5B5347CC}"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066800"/>
            <a:ext cx="44958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958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dirty="0" smtClean="0"/>
              <a:t>PC08 Tutorial  </a:t>
            </a:r>
            <a:r>
              <a:rPr lang="en-US" dirty="0"/>
              <a:t>gcf@indiana.edu</a:t>
            </a:r>
          </a:p>
        </p:txBody>
      </p:sp>
      <p:sp>
        <p:nvSpPr>
          <p:cNvPr id="6" name="Slide Number Placeholder 5"/>
          <p:cNvSpPr>
            <a:spLocks noGrp="1"/>
          </p:cNvSpPr>
          <p:nvPr>
            <p:ph type="sldNum" sz="quarter" idx="11"/>
          </p:nvPr>
        </p:nvSpPr>
        <p:spPr/>
        <p:txBody>
          <a:bodyPr/>
          <a:lstStyle>
            <a:lvl1pPr>
              <a:defRPr/>
            </a:lvl1pPr>
          </a:lstStyle>
          <a:p>
            <a:fld id="{E77459A9-EE43-4878-A4FA-41C5A46A74E5}" type="slidenum">
              <a:rPr lang="en-US"/>
              <a:pPr/>
              <a:t>‹#›</a:t>
            </a:fld>
            <a:endParaRPr lang="en-US"/>
          </a:p>
        </p:txBody>
      </p:sp>
      <p:sp>
        <p:nvSpPr>
          <p:cNvPr id="7" name="Date Placeholder 6"/>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dirty="0" smtClean="0"/>
              <a:t>PC08 Tutorial  gcf@indiana.edu</a:t>
            </a:r>
            <a:endParaRPr lang="en-US" dirty="0"/>
          </a:p>
        </p:txBody>
      </p:sp>
      <p:sp>
        <p:nvSpPr>
          <p:cNvPr id="8" name="Slide Number Placeholder 7"/>
          <p:cNvSpPr>
            <a:spLocks noGrp="1"/>
          </p:cNvSpPr>
          <p:nvPr>
            <p:ph type="sldNum" sz="quarter" idx="11"/>
          </p:nvPr>
        </p:nvSpPr>
        <p:spPr/>
        <p:txBody>
          <a:bodyPr/>
          <a:lstStyle>
            <a:lvl1pPr>
              <a:defRPr/>
            </a:lvl1pPr>
          </a:lstStyle>
          <a:p>
            <a:fld id="{D1AAA0B0-B554-437C-B900-5CAA854375AD}" type="slidenum">
              <a:rPr lang="en-US"/>
              <a:pPr/>
              <a:t>‹#›</a:t>
            </a:fld>
            <a:endParaRPr lang="en-US"/>
          </a:p>
        </p:txBody>
      </p:sp>
      <p:sp>
        <p:nvSpPr>
          <p:cNvPr id="9" name="Date Placeholder 8"/>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dirty="0" smtClean="0"/>
              <a:t>PC08 Tutorial  </a:t>
            </a:r>
            <a:r>
              <a:rPr lang="en-US" dirty="0"/>
              <a:t>gcf@indiana.edu</a:t>
            </a:r>
          </a:p>
        </p:txBody>
      </p:sp>
      <p:sp>
        <p:nvSpPr>
          <p:cNvPr id="8" name="Slide Number Placeholder 7"/>
          <p:cNvSpPr>
            <a:spLocks noGrp="1"/>
          </p:cNvSpPr>
          <p:nvPr>
            <p:ph type="sldNum" sz="quarter" idx="11"/>
          </p:nvPr>
        </p:nvSpPr>
        <p:spPr/>
        <p:txBody>
          <a:bodyPr/>
          <a:lstStyle>
            <a:lvl1pPr>
              <a:defRPr/>
            </a:lvl1pPr>
          </a:lstStyle>
          <a:p>
            <a:fld id="{C86DAECB-7B66-4DD6-854F-A9F07984D973}" type="slidenum">
              <a:rPr lang="en-US"/>
              <a:pPr/>
              <a:t>‹#›</a:t>
            </a:fld>
            <a:endParaRPr lang="en-US"/>
          </a:p>
        </p:txBody>
      </p:sp>
      <p:sp>
        <p:nvSpPr>
          <p:cNvPr id="9" name="Date Placeholder 8"/>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dirty="0" smtClean="0"/>
              <a:t>PC08 Tutorial  </a:t>
            </a:r>
            <a:r>
              <a:rPr lang="en-US" dirty="0"/>
              <a:t>gcf@indiana.edu</a:t>
            </a:r>
          </a:p>
        </p:txBody>
      </p:sp>
      <p:sp>
        <p:nvSpPr>
          <p:cNvPr id="4" name="Slide Number Placeholder 3"/>
          <p:cNvSpPr>
            <a:spLocks noGrp="1"/>
          </p:cNvSpPr>
          <p:nvPr>
            <p:ph type="sldNum" sz="quarter" idx="11"/>
          </p:nvPr>
        </p:nvSpPr>
        <p:spPr/>
        <p:txBody>
          <a:bodyPr/>
          <a:lstStyle>
            <a:lvl1pPr>
              <a:defRPr/>
            </a:lvl1pPr>
          </a:lstStyle>
          <a:p>
            <a:fld id="{781D5159-7A19-4128-B901-2532252F9AE6}" type="slidenum">
              <a:rPr lang="en-US"/>
              <a:pPr/>
              <a:t>‹#›</a:t>
            </a:fld>
            <a:endParaRPr lang="en-US"/>
          </a:p>
        </p:txBody>
      </p:sp>
      <p:sp>
        <p:nvSpPr>
          <p:cNvPr id="5" name="Date Placeholder 4"/>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dirty="0" smtClean="0"/>
              <a:t>PC08 Tutorial  </a:t>
            </a:r>
            <a:r>
              <a:rPr lang="en-US" dirty="0"/>
              <a:t>gcf@indiana.edu</a:t>
            </a:r>
          </a:p>
        </p:txBody>
      </p:sp>
      <p:sp>
        <p:nvSpPr>
          <p:cNvPr id="3" name="Slide Number Placeholder 2"/>
          <p:cNvSpPr>
            <a:spLocks noGrp="1"/>
          </p:cNvSpPr>
          <p:nvPr>
            <p:ph type="sldNum" sz="quarter" idx="11"/>
          </p:nvPr>
        </p:nvSpPr>
        <p:spPr/>
        <p:txBody>
          <a:bodyPr/>
          <a:lstStyle>
            <a:lvl1pPr>
              <a:defRPr/>
            </a:lvl1pPr>
          </a:lstStyle>
          <a:p>
            <a:fld id="{71D37595-AA57-4743-9CCB-8A3EF8DDE7CF}" type="slidenum">
              <a:rPr lang="en-US"/>
              <a:pPr/>
              <a:t>‹#›</a:t>
            </a:fld>
            <a:endParaRPr lang="en-US"/>
          </a:p>
        </p:txBody>
      </p:sp>
      <p:sp>
        <p:nvSpPr>
          <p:cNvPr id="4" name="Date Placeholder 3"/>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dirty="0" smtClean="0"/>
              <a:t>PC08 Tutorial  </a:t>
            </a:r>
            <a:r>
              <a:rPr lang="en-US" dirty="0"/>
              <a:t>gcf@indiana.edu</a:t>
            </a:r>
          </a:p>
        </p:txBody>
      </p:sp>
      <p:sp>
        <p:nvSpPr>
          <p:cNvPr id="6" name="Slide Number Placeholder 5"/>
          <p:cNvSpPr>
            <a:spLocks noGrp="1"/>
          </p:cNvSpPr>
          <p:nvPr>
            <p:ph type="sldNum" sz="quarter" idx="11"/>
          </p:nvPr>
        </p:nvSpPr>
        <p:spPr/>
        <p:txBody>
          <a:bodyPr/>
          <a:lstStyle>
            <a:lvl1pPr>
              <a:defRPr/>
            </a:lvl1pPr>
          </a:lstStyle>
          <a:p>
            <a:fld id="{0A183745-CF86-499C-BED0-9DF0FF79F81C}" type="slidenum">
              <a:rPr lang="en-US"/>
              <a:pPr/>
              <a:t>‹#›</a:t>
            </a:fld>
            <a:endParaRPr lang="en-US"/>
          </a:p>
        </p:txBody>
      </p:sp>
      <p:sp>
        <p:nvSpPr>
          <p:cNvPr id="7" name="Date Placeholder 6"/>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dirty="0" smtClean="0"/>
              <a:t>PC08 Tutorial  </a:t>
            </a:r>
            <a:r>
              <a:rPr lang="en-US" dirty="0"/>
              <a:t>gcf@indiana.edu</a:t>
            </a:r>
          </a:p>
        </p:txBody>
      </p:sp>
      <p:sp>
        <p:nvSpPr>
          <p:cNvPr id="6" name="Slide Number Placeholder 5"/>
          <p:cNvSpPr>
            <a:spLocks noGrp="1"/>
          </p:cNvSpPr>
          <p:nvPr>
            <p:ph type="sldNum" sz="quarter" idx="11"/>
          </p:nvPr>
        </p:nvSpPr>
        <p:spPr/>
        <p:txBody>
          <a:bodyPr/>
          <a:lstStyle>
            <a:lvl1pPr>
              <a:defRPr/>
            </a:lvl1pPr>
          </a:lstStyle>
          <a:p>
            <a:fld id="{76FB4851-2783-4382-AAC7-7FF5BFBDBA7B}" type="slidenum">
              <a:rPr lang="en-US"/>
              <a:pPr/>
              <a:t>‹#›</a:t>
            </a:fld>
            <a:endParaRPr lang="en-US"/>
          </a:p>
        </p:txBody>
      </p:sp>
      <p:sp>
        <p:nvSpPr>
          <p:cNvPr id="7" name="Date Placeholder 6"/>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lvl1pPr>
              <a:defRPr/>
            </a:lvl1pPr>
          </a:lstStyle>
          <a:p>
            <a:fld id="{99D7D06D-EAEC-4B16-9A93-C2EFFB80A614}"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lvl1pPr>
              <a:defRPr/>
            </a:lvl1pPr>
          </a:lstStyle>
          <a:p>
            <a:fld id="{505F1E7D-40E8-4B75-B848-BDAD981A2DB4}"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64EEB5-7611-4EF2-A3BE-8B29B2FA0CA4}"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10E65B-A4D1-4530-A9D8-AC1D6429C86C}"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B311BB-A2DE-417C-A052-0F053E9FA35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dirty="0" smtClean="0"/>
              <a:t>PC08 Tutorial  gcf@indiana.edu</a:t>
            </a:r>
            <a:endParaRPr lang="en-US" dirty="0"/>
          </a:p>
        </p:txBody>
      </p:sp>
      <p:sp>
        <p:nvSpPr>
          <p:cNvPr id="4" name="Slide Number Placeholder 3"/>
          <p:cNvSpPr>
            <a:spLocks noGrp="1"/>
          </p:cNvSpPr>
          <p:nvPr>
            <p:ph type="sldNum" sz="quarter" idx="11"/>
          </p:nvPr>
        </p:nvSpPr>
        <p:spPr/>
        <p:txBody>
          <a:bodyPr/>
          <a:lstStyle>
            <a:lvl1pPr>
              <a:defRPr/>
            </a:lvl1pPr>
          </a:lstStyle>
          <a:p>
            <a:fld id="{0A9EEACF-5E7E-48B4-90BC-A312AB4ED066}" type="slidenum">
              <a:rPr lang="en-US"/>
              <a:pPr/>
              <a:t>‹#›</a:t>
            </a:fld>
            <a:endParaRPr lang="en-US"/>
          </a:p>
        </p:txBody>
      </p:sp>
      <p:sp>
        <p:nvSpPr>
          <p:cNvPr id="5" name="Date Placeholder 4"/>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716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01BBE7-7D66-4FDE-96EC-E5BE0B8755F1}"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A7CB246-3942-484B-9DAC-5FEDA95E5279}"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6D9FCC-5A58-42E4-987B-FA7834B38BFF}"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35DF61-BBDB-455C-88B5-FE913A7FE4A2}"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C9B7534-E21C-4338-8B4D-EF11D8B26584}"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349833-8475-4BA7-95AC-0B23608985F2}"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60FF62-A164-4885-87FB-8A5C6480F63C}"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B9CE98-C9D1-441F-AB6B-CD33FEB2459C}"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0668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371600"/>
            <a:ext cx="7772400" cy="48006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0A72B0-0E6A-4AED-A4C9-1503F790E950}"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738306" name="Rectangle 2"/>
          <p:cNvSpPr>
            <a:spLocks noChangeArrowheads="1"/>
          </p:cNvSpPr>
          <p:nvPr/>
        </p:nvSpPr>
        <p:spPr bwMode="invGray">
          <a:xfrm>
            <a:off x="8783638" y="444500"/>
            <a:ext cx="360362" cy="3152775"/>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endParaRPr lang="en-US"/>
          </a:p>
        </p:txBody>
      </p:sp>
      <p:sp>
        <p:nvSpPr>
          <p:cNvPr id="738307" name="Freeform 3"/>
          <p:cNvSpPr>
            <a:spLocks/>
          </p:cNvSpPr>
          <p:nvPr/>
        </p:nvSpPr>
        <p:spPr bwMode="invGray">
          <a:xfrm>
            <a:off x="0" y="0"/>
            <a:ext cx="9144000" cy="2133600"/>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endParaRPr lang="en-US"/>
          </a:p>
        </p:txBody>
      </p:sp>
      <p:sp>
        <p:nvSpPr>
          <p:cNvPr id="738308" name="Freeform 4"/>
          <p:cNvSpPr>
            <a:spLocks/>
          </p:cNvSpPr>
          <p:nvPr/>
        </p:nvSpPr>
        <p:spPr bwMode="invGray">
          <a:xfrm>
            <a:off x="0" y="1163638"/>
            <a:ext cx="9144000" cy="5694362"/>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endParaRPr lang="en-US"/>
          </a:p>
        </p:txBody>
      </p:sp>
      <p:sp>
        <p:nvSpPr>
          <p:cNvPr id="738309" name="Freeform 5"/>
          <p:cNvSpPr>
            <a:spLocks/>
          </p:cNvSpPr>
          <p:nvPr/>
        </p:nvSpPr>
        <p:spPr bwMode="invGray">
          <a:xfrm>
            <a:off x="0" y="292100"/>
            <a:ext cx="9144000" cy="854075"/>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endParaRPr lang="en-US"/>
          </a:p>
        </p:txBody>
      </p:sp>
      <p:sp>
        <p:nvSpPr>
          <p:cNvPr id="738310" name="Freeform 6"/>
          <p:cNvSpPr>
            <a:spLocks/>
          </p:cNvSpPr>
          <p:nvPr/>
        </p:nvSpPr>
        <p:spPr bwMode="hidden">
          <a:xfrm>
            <a:off x="0" y="2405063"/>
            <a:ext cx="9144000" cy="1069975"/>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endParaRPr lang="en-US"/>
          </a:p>
        </p:txBody>
      </p:sp>
      <p:sp>
        <p:nvSpPr>
          <p:cNvPr id="738311" name="Freeform 7"/>
          <p:cNvSpPr>
            <a:spLocks/>
          </p:cNvSpPr>
          <p:nvPr/>
        </p:nvSpPr>
        <p:spPr bwMode="white">
          <a:xfrm>
            <a:off x="2476500" y="1522413"/>
            <a:ext cx="6667500" cy="5335587"/>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endParaRPr lang="en-US"/>
          </a:p>
        </p:txBody>
      </p:sp>
      <p:sp>
        <p:nvSpPr>
          <p:cNvPr id="738312" name="Freeform 8"/>
          <p:cNvSpPr>
            <a:spLocks/>
          </p:cNvSpPr>
          <p:nvPr/>
        </p:nvSpPr>
        <p:spPr bwMode="invGray">
          <a:xfrm>
            <a:off x="0" y="3443288"/>
            <a:ext cx="9144000" cy="3055937"/>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endParaRPr lang="en-US"/>
          </a:p>
        </p:txBody>
      </p:sp>
      <p:sp>
        <p:nvSpPr>
          <p:cNvPr id="738313" name="Freeform 9"/>
          <p:cNvSpPr>
            <a:spLocks/>
          </p:cNvSpPr>
          <p:nvPr/>
        </p:nvSpPr>
        <p:spPr bwMode="white">
          <a:xfrm>
            <a:off x="0" y="3552825"/>
            <a:ext cx="6237288" cy="336550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endParaRPr lang="en-US"/>
          </a:p>
        </p:txBody>
      </p:sp>
      <p:sp>
        <p:nvSpPr>
          <p:cNvPr id="738314" name="Rectangle 10"/>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38315" name="Rectangle 11"/>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738324" name="Text Box 20"/>
          <p:cNvSpPr txBox="1">
            <a:spLocks noChangeArrowheads="1"/>
          </p:cNvSpPr>
          <p:nvPr/>
        </p:nvSpPr>
        <p:spPr bwMode="auto">
          <a:xfrm>
            <a:off x="1143000" y="6550025"/>
            <a:ext cx="1870075" cy="274638"/>
          </a:xfrm>
          <a:prstGeom prst="rect">
            <a:avLst/>
          </a:prstGeom>
          <a:noFill/>
          <a:ln w="12700">
            <a:noFill/>
            <a:miter lim="800000"/>
            <a:headEnd/>
            <a:tailEnd/>
          </a:ln>
          <a:effectLst/>
        </p:spPr>
        <p:txBody>
          <a:bodyPr wrap="none">
            <a:spAutoFit/>
          </a:bodyPr>
          <a:lstStyle/>
          <a:p>
            <a:pPr eaLnBrk="0" hangingPunct="0">
              <a:spcBef>
                <a:spcPct val="0"/>
              </a:spcBef>
            </a:pPr>
            <a:r>
              <a:rPr lang="en-US" sz="1200" b="1">
                <a:latin typeface="Helvetica" pitchFamily="34" charset="0"/>
              </a:rPr>
              <a:t>Computational Science</a:t>
            </a:r>
          </a:p>
        </p:txBody>
      </p:sp>
      <p:sp>
        <p:nvSpPr>
          <p:cNvPr id="738325" name="Rectangle 21"/>
          <p:cNvSpPr>
            <a:spLocks noGrp="1" noChangeArrowheads="1"/>
          </p:cNvSpPr>
          <p:nvPr>
            <p:ph type="ftr" sz="quarter" idx="3"/>
          </p:nvPr>
        </p:nvSpPr>
        <p:spPr>
          <a:xfrm>
            <a:off x="2743200" y="6519863"/>
            <a:ext cx="4495800" cy="304800"/>
          </a:xfrm>
        </p:spPr>
        <p:txBody>
          <a:bodyPr/>
          <a:lstStyle>
            <a:lvl1pPr>
              <a:defRPr/>
            </a:lvl1pPr>
          </a:lstStyle>
          <a:p>
            <a:r>
              <a:rPr lang="en-US"/>
              <a:t>PC07LaplacePerformance  gcf@indiana.edu</a:t>
            </a:r>
          </a:p>
        </p:txBody>
      </p:sp>
      <p:sp>
        <p:nvSpPr>
          <p:cNvPr id="738326" name="Rectangle 22"/>
          <p:cNvSpPr>
            <a:spLocks noGrp="1" noChangeArrowheads="1"/>
          </p:cNvSpPr>
          <p:nvPr>
            <p:ph type="sldNum" sz="quarter" idx="4"/>
          </p:nvPr>
        </p:nvSpPr>
        <p:spPr>
          <a:xfrm>
            <a:off x="7239000" y="6519863"/>
            <a:ext cx="1905000" cy="304800"/>
          </a:xfrm>
        </p:spPr>
        <p:txBody>
          <a:bodyPr/>
          <a:lstStyle>
            <a:lvl1pPr>
              <a:defRPr/>
            </a:lvl1pPr>
          </a:lstStyle>
          <a:p>
            <a:fld id="{484C48B6-D7F4-420F-B4FB-299804E07651}" type="slidenum">
              <a:rPr lang="en-US"/>
              <a:pPr/>
              <a:t>‹#›</a:t>
            </a:fld>
            <a:endParaRPr lang="en-US"/>
          </a:p>
        </p:txBody>
      </p:sp>
      <p:sp>
        <p:nvSpPr>
          <p:cNvPr id="738327" name="Rectangle 23"/>
          <p:cNvSpPr>
            <a:spLocks noGrp="1" noChangeArrowheads="1"/>
          </p:cNvSpPr>
          <p:nvPr>
            <p:ph type="dt" sz="half" idx="2"/>
          </p:nvPr>
        </p:nvSpPr>
        <p:spPr>
          <a:xfrm>
            <a:off x="0" y="6519863"/>
            <a:ext cx="1143000" cy="581025"/>
          </a:xfrm>
        </p:spPr>
        <p:txBody>
          <a:bodyPr/>
          <a:lstStyle>
            <a:lvl1pPr>
              <a:defRPr/>
            </a:lvl1pPr>
          </a:lstStyle>
          <a:p>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dirty="0" smtClean="0"/>
              <a:t>PC08 Tutorial  gcf@indiana.edu</a:t>
            </a:r>
            <a:endParaRPr lang="en-US" dirty="0"/>
          </a:p>
        </p:txBody>
      </p:sp>
      <p:sp>
        <p:nvSpPr>
          <p:cNvPr id="3" name="Slide Number Placeholder 2"/>
          <p:cNvSpPr>
            <a:spLocks noGrp="1"/>
          </p:cNvSpPr>
          <p:nvPr>
            <p:ph type="sldNum" sz="quarter" idx="11"/>
          </p:nvPr>
        </p:nvSpPr>
        <p:spPr/>
        <p:txBody>
          <a:bodyPr/>
          <a:lstStyle>
            <a:lvl1pPr>
              <a:defRPr/>
            </a:lvl1pPr>
          </a:lstStyle>
          <a:p>
            <a:fld id="{50EDF420-AD94-4B4D-9212-0CC76D18441F}" type="slidenum">
              <a:rPr lang="en-US"/>
              <a:pPr/>
              <a:t>‹#›</a:t>
            </a:fld>
            <a:endParaRPr lang="en-US"/>
          </a:p>
        </p:txBody>
      </p:sp>
      <p:sp>
        <p:nvSpPr>
          <p:cNvPr id="4" name="Date Placeholder 3"/>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PC07LaplacePerformance  gcf@indiana.edu</a:t>
            </a:r>
          </a:p>
        </p:txBody>
      </p:sp>
      <p:sp>
        <p:nvSpPr>
          <p:cNvPr id="5" name="Slide Number Placeholder 4"/>
          <p:cNvSpPr>
            <a:spLocks noGrp="1"/>
          </p:cNvSpPr>
          <p:nvPr>
            <p:ph type="sldNum" sz="quarter" idx="11"/>
          </p:nvPr>
        </p:nvSpPr>
        <p:spPr/>
        <p:txBody>
          <a:bodyPr/>
          <a:lstStyle>
            <a:lvl1pPr>
              <a:defRPr/>
            </a:lvl1pPr>
          </a:lstStyle>
          <a:p>
            <a:fld id="{525BF139-0232-44D7-92D2-C4DFC2BCF272}"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a:t>PC07LaplacePerformance  gcf@indiana.edu</a:t>
            </a:r>
          </a:p>
        </p:txBody>
      </p:sp>
      <p:sp>
        <p:nvSpPr>
          <p:cNvPr id="5" name="Slide Number Placeholder 4"/>
          <p:cNvSpPr>
            <a:spLocks noGrp="1"/>
          </p:cNvSpPr>
          <p:nvPr>
            <p:ph type="sldNum" sz="quarter" idx="11"/>
          </p:nvPr>
        </p:nvSpPr>
        <p:spPr/>
        <p:txBody>
          <a:bodyPr/>
          <a:lstStyle>
            <a:lvl1pPr>
              <a:defRPr/>
            </a:lvl1pPr>
          </a:lstStyle>
          <a:p>
            <a:fld id="{61ADA9A2-33F9-4D27-B7AB-5416C270F73F}"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1066800"/>
            <a:ext cx="44958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958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a:t>PC07LaplacePerformance  gcf@indiana.edu</a:t>
            </a:r>
          </a:p>
        </p:txBody>
      </p:sp>
      <p:sp>
        <p:nvSpPr>
          <p:cNvPr id="6" name="Slide Number Placeholder 5"/>
          <p:cNvSpPr>
            <a:spLocks noGrp="1"/>
          </p:cNvSpPr>
          <p:nvPr>
            <p:ph type="sldNum" sz="quarter" idx="11"/>
          </p:nvPr>
        </p:nvSpPr>
        <p:spPr/>
        <p:txBody>
          <a:bodyPr/>
          <a:lstStyle>
            <a:lvl1pPr>
              <a:defRPr/>
            </a:lvl1pPr>
          </a:lstStyle>
          <a:p>
            <a:fld id="{1190D25C-3F1E-411B-A5C9-3702F74C2388}" type="slidenum">
              <a:rPr lang="en-US"/>
              <a:pPr/>
              <a:t>‹#›</a:t>
            </a:fld>
            <a:endParaRPr lang="en-US"/>
          </a:p>
        </p:txBody>
      </p:sp>
      <p:sp>
        <p:nvSpPr>
          <p:cNvPr id="7" name="Date Placeholder 6"/>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a:t>PC07LaplacePerformance  gcf@indiana.edu</a:t>
            </a:r>
          </a:p>
        </p:txBody>
      </p:sp>
      <p:sp>
        <p:nvSpPr>
          <p:cNvPr id="8" name="Slide Number Placeholder 7"/>
          <p:cNvSpPr>
            <a:spLocks noGrp="1"/>
          </p:cNvSpPr>
          <p:nvPr>
            <p:ph type="sldNum" sz="quarter" idx="11"/>
          </p:nvPr>
        </p:nvSpPr>
        <p:spPr/>
        <p:txBody>
          <a:bodyPr/>
          <a:lstStyle>
            <a:lvl1pPr>
              <a:defRPr/>
            </a:lvl1pPr>
          </a:lstStyle>
          <a:p>
            <a:fld id="{EECF0FF0-5668-41CC-861E-BFD48E48D934}" type="slidenum">
              <a:rPr lang="en-US"/>
              <a:pPr/>
              <a:t>‹#›</a:t>
            </a:fld>
            <a:endParaRPr lang="en-US"/>
          </a:p>
        </p:txBody>
      </p:sp>
      <p:sp>
        <p:nvSpPr>
          <p:cNvPr id="9" name="Date Placeholder 8"/>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a:t>PC07LaplacePerformance  gcf@indiana.edu</a:t>
            </a:r>
          </a:p>
        </p:txBody>
      </p:sp>
      <p:sp>
        <p:nvSpPr>
          <p:cNvPr id="4" name="Slide Number Placeholder 3"/>
          <p:cNvSpPr>
            <a:spLocks noGrp="1"/>
          </p:cNvSpPr>
          <p:nvPr>
            <p:ph type="sldNum" sz="quarter" idx="11"/>
          </p:nvPr>
        </p:nvSpPr>
        <p:spPr/>
        <p:txBody>
          <a:bodyPr/>
          <a:lstStyle>
            <a:lvl1pPr>
              <a:defRPr/>
            </a:lvl1pPr>
          </a:lstStyle>
          <a:p>
            <a:fld id="{B843B6B3-8863-4C5A-830A-873D40C8B24D}" type="slidenum">
              <a:rPr lang="en-US"/>
              <a:pPr/>
              <a:t>‹#›</a:t>
            </a:fld>
            <a:endParaRPr lang="en-US"/>
          </a:p>
        </p:txBody>
      </p:sp>
      <p:sp>
        <p:nvSpPr>
          <p:cNvPr id="5" name="Date Placeholder 4"/>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t>PC07LaplacePerformance  gcf@indiana.edu</a:t>
            </a:r>
          </a:p>
        </p:txBody>
      </p:sp>
      <p:sp>
        <p:nvSpPr>
          <p:cNvPr id="3" name="Slide Number Placeholder 2"/>
          <p:cNvSpPr>
            <a:spLocks noGrp="1"/>
          </p:cNvSpPr>
          <p:nvPr>
            <p:ph type="sldNum" sz="quarter" idx="11"/>
          </p:nvPr>
        </p:nvSpPr>
        <p:spPr/>
        <p:txBody>
          <a:bodyPr/>
          <a:lstStyle>
            <a:lvl1pPr>
              <a:defRPr/>
            </a:lvl1pPr>
          </a:lstStyle>
          <a:p>
            <a:fld id="{04C95CC6-F213-420F-9C32-710D568ADD88}" type="slidenum">
              <a:rPr lang="en-US"/>
              <a:pPr/>
              <a:t>‹#›</a:t>
            </a:fld>
            <a:endParaRPr lang="en-US"/>
          </a:p>
        </p:txBody>
      </p:sp>
      <p:sp>
        <p:nvSpPr>
          <p:cNvPr id="4" name="Date Placeholder 3"/>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t>PC07LaplacePerformance  gcf@indiana.edu</a:t>
            </a:r>
          </a:p>
        </p:txBody>
      </p:sp>
      <p:sp>
        <p:nvSpPr>
          <p:cNvPr id="6" name="Slide Number Placeholder 5"/>
          <p:cNvSpPr>
            <a:spLocks noGrp="1"/>
          </p:cNvSpPr>
          <p:nvPr>
            <p:ph type="sldNum" sz="quarter" idx="11"/>
          </p:nvPr>
        </p:nvSpPr>
        <p:spPr/>
        <p:txBody>
          <a:bodyPr/>
          <a:lstStyle>
            <a:lvl1pPr>
              <a:defRPr/>
            </a:lvl1pPr>
          </a:lstStyle>
          <a:p>
            <a:fld id="{04BFD384-0048-4CF3-8DDE-F2A3733DB9E5}" type="slidenum">
              <a:rPr lang="en-US"/>
              <a:pPr/>
              <a:t>‹#›</a:t>
            </a:fld>
            <a:endParaRPr lang="en-US"/>
          </a:p>
        </p:txBody>
      </p:sp>
      <p:sp>
        <p:nvSpPr>
          <p:cNvPr id="7" name="Date Placeholder 6"/>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t>PC07LaplacePerformance  gcf@indiana.edu</a:t>
            </a:r>
          </a:p>
        </p:txBody>
      </p:sp>
      <p:sp>
        <p:nvSpPr>
          <p:cNvPr id="6" name="Slide Number Placeholder 5"/>
          <p:cNvSpPr>
            <a:spLocks noGrp="1"/>
          </p:cNvSpPr>
          <p:nvPr>
            <p:ph type="sldNum" sz="quarter" idx="11"/>
          </p:nvPr>
        </p:nvSpPr>
        <p:spPr/>
        <p:txBody>
          <a:bodyPr/>
          <a:lstStyle>
            <a:lvl1pPr>
              <a:defRPr/>
            </a:lvl1pPr>
          </a:lstStyle>
          <a:p>
            <a:fld id="{59DB7CBE-1B76-458C-943D-A9DD7F0C325A}" type="slidenum">
              <a:rPr lang="en-US"/>
              <a:pPr/>
              <a:t>‹#›</a:t>
            </a:fld>
            <a:endParaRPr lang="en-US"/>
          </a:p>
        </p:txBody>
      </p:sp>
      <p:sp>
        <p:nvSpPr>
          <p:cNvPr id="7" name="Date Placeholder 6"/>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PC07LaplacePerformance  gcf@indiana.edu</a:t>
            </a:r>
          </a:p>
        </p:txBody>
      </p:sp>
      <p:sp>
        <p:nvSpPr>
          <p:cNvPr id="5" name="Slide Number Placeholder 4"/>
          <p:cNvSpPr>
            <a:spLocks noGrp="1"/>
          </p:cNvSpPr>
          <p:nvPr>
            <p:ph type="sldNum" sz="quarter" idx="11"/>
          </p:nvPr>
        </p:nvSpPr>
        <p:spPr/>
        <p:txBody>
          <a:bodyPr/>
          <a:lstStyle>
            <a:lvl1pPr>
              <a:defRPr/>
            </a:lvl1pPr>
          </a:lstStyle>
          <a:p>
            <a:fld id="{60341DF2-98E7-45B0-8C27-E35FD8C9226C}"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t>PC07LaplacePerformance  gcf@indiana.edu</a:t>
            </a:r>
          </a:p>
        </p:txBody>
      </p:sp>
      <p:sp>
        <p:nvSpPr>
          <p:cNvPr id="5" name="Slide Number Placeholder 4"/>
          <p:cNvSpPr>
            <a:spLocks noGrp="1"/>
          </p:cNvSpPr>
          <p:nvPr>
            <p:ph type="sldNum" sz="quarter" idx="11"/>
          </p:nvPr>
        </p:nvSpPr>
        <p:spPr/>
        <p:txBody>
          <a:bodyPr/>
          <a:lstStyle>
            <a:lvl1pPr>
              <a:defRPr/>
            </a:lvl1pPr>
          </a:lstStyle>
          <a:p>
            <a:fld id="{F4A70942-40B5-4D41-9E91-ED4E1F3C8DF0}" type="slidenum">
              <a:rPr lang="en-US"/>
              <a:pPr/>
              <a:t>‹#›</a:t>
            </a:fld>
            <a:endParaRPr lang="en-US"/>
          </a:p>
        </p:txBody>
      </p:sp>
      <p:sp>
        <p:nvSpPr>
          <p:cNvPr id="6" name="Date Placeholder 5"/>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dirty="0" smtClean="0"/>
              <a:t>PC08 Tutorial  gcf@indiana.edu</a:t>
            </a:r>
            <a:endParaRPr lang="en-US" dirty="0"/>
          </a:p>
        </p:txBody>
      </p:sp>
      <p:sp>
        <p:nvSpPr>
          <p:cNvPr id="6" name="Slide Number Placeholder 5"/>
          <p:cNvSpPr>
            <a:spLocks noGrp="1"/>
          </p:cNvSpPr>
          <p:nvPr>
            <p:ph type="sldNum" sz="quarter" idx="11"/>
          </p:nvPr>
        </p:nvSpPr>
        <p:spPr/>
        <p:txBody>
          <a:bodyPr/>
          <a:lstStyle>
            <a:lvl1pPr>
              <a:defRPr/>
            </a:lvl1pPr>
          </a:lstStyle>
          <a:p>
            <a:fld id="{F9AC85D2-1E9A-4A0D-BAB6-898E6C9C8ABE}" type="slidenum">
              <a:rPr lang="en-US"/>
              <a:pPr/>
              <a:t>‹#›</a:t>
            </a:fld>
            <a:endParaRPr lang="en-US"/>
          </a:p>
        </p:txBody>
      </p:sp>
      <p:sp>
        <p:nvSpPr>
          <p:cNvPr id="7" name="Date Placeholder 6"/>
          <p:cNvSpPr>
            <a:spLocks noGrp="1"/>
          </p:cNvSpPr>
          <p:nvPr>
            <p:ph type="dt" sz="half" idx="12"/>
          </p:nvPr>
        </p:nvSpPr>
        <p:spPr/>
        <p:txBody>
          <a:bodyPr/>
          <a:lstStyle>
            <a:lvl1pPr>
              <a:defRPr/>
            </a:lvl1p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dirty="0" smtClean="0"/>
              <a:t>PC08 Tutorial  </a:t>
            </a:r>
            <a:r>
              <a:rPr lang="en-US" dirty="0"/>
              <a:t>gcf@indiana.edu</a:t>
            </a:r>
          </a:p>
        </p:txBody>
      </p:sp>
      <p:sp>
        <p:nvSpPr>
          <p:cNvPr id="6" name="Slide Number Placeholder 5"/>
          <p:cNvSpPr>
            <a:spLocks noGrp="1"/>
          </p:cNvSpPr>
          <p:nvPr>
            <p:ph type="sldNum" sz="quarter" idx="11"/>
          </p:nvPr>
        </p:nvSpPr>
        <p:spPr/>
        <p:txBody>
          <a:bodyPr/>
          <a:lstStyle>
            <a:lvl1pPr>
              <a:defRPr/>
            </a:lvl1pPr>
          </a:lstStyle>
          <a:p>
            <a:fld id="{DE7F64F7-3F0D-4CB1-94A3-04AFA053F65B}" type="slidenum">
              <a:rPr lang="en-US"/>
              <a:pPr/>
              <a:t>‹#›</a:t>
            </a:fld>
            <a:endParaRPr lang="en-US"/>
          </a:p>
        </p:txBody>
      </p:sp>
      <p:sp>
        <p:nvSpPr>
          <p:cNvPr id="7" name="Date Placeholder 6"/>
          <p:cNvSpPr>
            <a:spLocks noGrp="1"/>
          </p:cNvSpPr>
          <p:nvPr>
            <p:ph type="dt" sz="half" idx="12"/>
          </p:nvPr>
        </p:nvSpPr>
        <p:spPr/>
        <p:txBody>
          <a:bodyPr/>
          <a:lstStyle>
            <a:lvl1pPr>
              <a:defRPr/>
            </a:lvl1p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737282" name="Rectangle 1026"/>
          <p:cNvSpPr>
            <a:spLocks noChangeArrowheads="1"/>
          </p:cNvSpPr>
          <p:nvPr/>
        </p:nvSpPr>
        <p:spPr bwMode="invGray">
          <a:xfrm>
            <a:off x="8783638" y="444500"/>
            <a:ext cx="360362" cy="3152775"/>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endParaRPr lang="en-US"/>
          </a:p>
        </p:txBody>
      </p:sp>
      <p:sp>
        <p:nvSpPr>
          <p:cNvPr id="737283" name="Freeform 1027"/>
          <p:cNvSpPr>
            <a:spLocks/>
          </p:cNvSpPr>
          <p:nvPr/>
        </p:nvSpPr>
        <p:spPr bwMode="invGray">
          <a:xfrm>
            <a:off x="0" y="0"/>
            <a:ext cx="9144000" cy="2133600"/>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endParaRPr lang="en-US"/>
          </a:p>
        </p:txBody>
      </p:sp>
      <p:sp>
        <p:nvSpPr>
          <p:cNvPr id="737284" name="Freeform 1028"/>
          <p:cNvSpPr>
            <a:spLocks/>
          </p:cNvSpPr>
          <p:nvPr/>
        </p:nvSpPr>
        <p:spPr bwMode="invGray">
          <a:xfrm>
            <a:off x="0" y="1163638"/>
            <a:ext cx="9144000" cy="5694362"/>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endParaRPr lang="en-US"/>
          </a:p>
        </p:txBody>
      </p:sp>
      <p:sp>
        <p:nvSpPr>
          <p:cNvPr id="737285" name="Freeform 1029"/>
          <p:cNvSpPr>
            <a:spLocks/>
          </p:cNvSpPr>
          <p:nvPr/>
        </p:nvSpPr>
        <p:spPr bwMode="invGray">
          <a:xfrm>
            <a:off x="0" y="292100"/>
            <a:ext cx="9144000" cy="854075"/>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endParaRPr lang="en-US"/>
          </a:p>
        </p:txBody>
      </p:sp>
      <p:sp>
        <p:nvSpPr>
          <p:cNvPr id="737286" name="Freeform 1030"/>
          <p:cNvSpPr>
            <a:spLocks/>
          </p:cNvSpPr>
          <p:nvPr/>
        </p:nvSpPr>
        <p:spPr bwMode="invGray">
          <a:xfrm>
            <a:off x="0" y="2405063"/>
            <a:ext cx="9144000" cy="1069975"/>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endParaRPr lang="en-US"/>
          </a:p>
        </p:txBody>
      </p:sp>
      <p:sp>
        <p:nvSpPr>
          <p:cNvPr id="737287" name="Freeform 1031"/>
          <p:cNvSpPr>
            <a:spLocks/>
          </p:cNvSpPr>
          <p:nvPr/>
        </p:nvSpPr>
        <p:spPr bwMode="white">
          <a:xfrm>
            <a:off x="2476500" y="1522413"/>
            <a:ext cx="6667500" cy="5335587"/>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endParaRPr lang="en-US"/>
          </a:p>
        </p:txBody>
      </p:sp>
      <p:sp>
        <p:nvSpPr>
          <p:cNvPr id="737288" name="Freeform 1032"/>
          <p:cNvSpPr>
            <a:spLocks/>
          </p:cNvSpPr>
          <p:nvPr/>
        </p:nvSpPr>
        <p:spPr bwMode="white">
          <a:xfrm>
            <a:off x="0" y="3443288"/>
            <a:ext cx="9144000" cy="3055937"/>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endParaRPr lang="en-US"/>
          </a:p>
        </p:txBody>
      </p:sp>
      <p:sp>
        <p:nvSpPr>
          <p:cNvPr id="737289" name="Freeform 1033"/>
          <p:cNvSpPr>
            <a:spLocks/>
          </p:cNvSpPr>
          <p:nvPr/>
        </p:nvSpPr>
        <p:spPr bwMode="white">
          <a:xfrm>
            <a:off x="0" y="3552825"/>
            <a:ext cx="6237288" cy="336550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endParaRPr lang="en-US"/>
          </a:p>
        </p:txBody>
      </p:sp>
      <p:sp>
        <p:nvSpPr>
          <p:cNvPr id="737290" name="Rectangle 1034"/>
          <p:cNvSpPr>
            <a:spLocks noGrp="1" noChangeArrowheads="1"/>
          </p:cNvSpPr>
          <p:nvPr>
            <p:ph type="title"/>
          </p:nvPr>
        </p:nvSpPr>
        <p:spPr bwMode="auto">
          <a:xfrm>
            <a:off x="0" y="0"/>
            <a:ext cx="9144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37291" name="Rectangle 1035"/>
          <p:cNvSpPr>
            <a:spLocks noGrp="1" noChangeArrowheads="1"/>
          </p:cNvSpPr>
          <p:nvPr>
            <p:ph type="body" idx="1"/>
          </p:nvPr>
        </p:nvSpPr>
        <p:spPr bwMode="auto">
          <a:xfrm>
            <a:off x="0" y="1066800"/>
            <a:ext cx="91440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		</a:t>
            </a:r>
          </a:p>
          <a:p>
            <a:pPr lvl="3"/>
            <a:r>
              <a:rPr lang="en-US" dirty="0" smtClean="0"/>
              <a:t>Fourth level</a:t>
            </a:r>
          </a:p>
          <a:p>
            <a:pPr lvl="4"/>
            <a:r>
              <a:rPr lang="en-US" dirty="0" smtClean="0"/>
              <a:t>Fifth level</a:t>
            </a:r>
          </a:p>
        </p:txBody>
      </p:sp>
      <p:sp>
        <p:nvSpPr>
          <p:cNvPr id="737293" name="Rectangle 1037"/>
          <p:cNvSpPr>
            <a:spLocks noGrp="1" noChangeArrowheads="1"/>
          </p:cNvSpPr>
          <p:nvPr>
            <p:ph type="ftr" sz="quarter" idx="3"/>
          </p:nvPr>
        </p:nvSpPr>
        <p:spPr bwMode="auto">
          <a:xfrm>
            <a:off x="2438400" y="6477000"/>
            <a:ext cx="4495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600" b="1">
                <a:latin typeface="+mn-lt"/>
              </a:defRPr>
            </a:lvl1pPr>
          </a:lstStyle>
          <a:p>
            <a:r>
              <a:rPr lang="en-US" dirty="0" smtClean="0"/>
              <a:t>PC08 Tutorial  gcf@indiana.edu</a:t>
            </a:r>
            <a:endParaRPr lang="en-US" dirty="0"/>
          </a:p>
        </p:txBody>
      </p:sp>
      <p:sp>
        <p:nvSpPr>
          <p:cNvPr id="737294" name="Rectangle 1038"/>
          <p:cNvSpPr>
            <a:spLocks noGrp="1" noChangeArrowheads="1"/>
          </p:cNvSpPr>
          <p:nvPr>
            <p:ph type="sldNum" sz="quarter" idx="4"/>
          </p:nvPr>
        </p:nvSpPr>
        <p:spPr bwMode="auto">
          <a:xfrm>
            <a:off x="7239000" y="65532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600" b="1">
                <a:latin typeface="+mn-lt"/>
              </a:defRPr>
            </a:lvl1pPr>
          </a:lstStyle>
          <a:p>
            <a:fld id="{7713DE90-EB1E-4DFD-A5D3-209B6F1D8177}" type="slidenum">
              <a:rPr lang="en-US"/>
              <a:pPr/>
              <a:t>‹#›</a:t>
            </a:fld>
            <a:endParaRPr lang="en-US"/>
          </a:p>
        </p:txBody>
      </p:sp>
      <p:sp>
        <p:nvSpPr>
          <p:cNvPr id="737299" name="Rectangle 1043"/>
          <p:cNvSpPr>
            <a:spLocks noGrp="1" noChangeArrowheads="1"/>
          </p:cNvSpPr>
          <p:nvPr>
            <p:ph type="dt" sz="half" idx="2"/>
          </p:nvPr>
        </p:nvSpPr>
        <p:spPr bwMode="auto">
          <a:xfrm>
            <a:off x="0" y="6553200"/>
            <a:ext cx="2362200" cy="274638"/>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b="1"/>
            </a:lvl1pPr>
          </a:lstStyle>
          <a:p>
            <a:endParaRPr lang="en-US"/>
          </a:p>
        </p:txBody>
      </p:sp>
    </p:spTree>
  </p:cSld>
  <p:clrMap bg1="dk2" tx1="lt1" bg2="dk1" tx2="lt2" accent1="accent1" accent2="accent2" accent3="accent3" accent4="accent4" accent5="accent5" accent6="accent6" hlink="hlink" folHlink="folHlink"/>
  <p:sldLayoutIdLst>
    <p:sldLayoutId id="2147483650"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iming>
    <p:tnLst>
      <p:par>
        <p:cTn id="1" dur="indefinite" restart="never" nodeType="tmRoot"/>
      </p:par>
    </p:tnLst>
  </p:timing>
  <p:hf hdr="0" dt="0"/>
  <p:txStyles>
    <p:titleStyle>
      <a:lvl1pPr algn="ctr" rtl="0" eaLnBrk="0" fontAlgn="base" hangingPunct="0">
        <a:spcBef>
          <a:spcPct val="0"/>
        </a:spcBef>
        <a:spcAft>
          <a:spcPct val="0"/>
        </a:spcAft>
        <a:defRPr kumimoji="1" sz="4400" b="1">
          <a:solidFill>
            <a:srgbClr val="FFFF00"/>
          </a:solidFill>
          <a:latin typeface="+mj-lt"/>
          <a:ea typeface="+mj-ea"/>
          <a:cs typeface="+mj-cs"/>
        </a:defRPr>
      </a:lvl1pPr>
      <a:lvl2pPr algn="ctr" rtl="0" eaLnBrk="0" fontAlgn="base" hangingPunct="0">
        <a:spcBef>
          <a:spcPct val="0"/>
        </a:spcBef>
        <a:spcAft>
          <a:spcPct val="0"/>
        </a:spcAft>
        <a:defRPr kumimoji="1" sz="4400" b="1">
          <a:solidFill>
            <a:srgbClr val="FFFF00"/>
          </a:solidFill>
          <a:latin typeface="Times New Roman" pitchFamily="18" charset="0"/>
        </a:defRPr>
      </a:lvl2pPr>
      <a:lvl3pPr algn="ctr" rtl="0" eaLnBrk="0" fontAlgn="base" hangingPunct="0">
        <a:spcBef>
          <a:spcPct val="0"/>
        </a:spcBef>
        <a:spcAft>
          <a:spcPct val="0"/>
        </a:spcAft>
        <a:defRPr kumimoji="1" sz="4400" b="1">
          <a:solidFill>
            <a:srgbClr val="FFFF00"/>
          </a:solidFill>
          <a:latin typeface="Times New Roman" pitchFamily="18" charset="0"/>
        </a:defRPr>
      </a:lvl3pPr>
      <a:lvl4pPr algn="ctr" rtl="0" eaLnBrk="0" fontAlgn="base" hangingPunct="0">
        <a:spcBef>
          <a:spcPct val="0"/>
        </a:spcBef>
        <a:spcAft>
          <a:spcPct val="0"/>
        </a:spcAft>
        <a:defRPr kumimoji="1" sz="4400" b="1">
          <a:solidFill>
            <a:srgbClr val="FFFF00"/>
          </a:solidFill>
          <a:latin typeface="Times New Roman" pitchFamily="18" charset="0"/>
        </a:defRPr>
      </a:lvl4pPr>
      <a:lvl5pPr algn="ctr" rtl="0" eaLnBrk="0" fontAlgn="base" hangingPunct="0">
        <a:spcBef>
          <a:spcPct val="0"/>
        </a:spcBef>
        <a:spcAft>
          <a:spcPct val="0"/>
        </a:spcAft>
        <a:defRPr kumimoji="1" sz="4400" b="1">
          <a:solidFill>
            <a:srgbClr val="FFFF00"/>
          </a:solidFill>
          <a:latin typeface="Times New Roman" pitchFamily="18" charset="0"/>
        </a:defRPr>
      </a:lvl5pPr>
      <a:lvl6pPr marL="457200" algn="ctr" rtl="0" eaLnBrk="0" fontAlgn="base" hangingPunct="0">
        <a:spcBef>
          <a:spcPct val="0"/>
        </a:spcBef>
        <a:spcAft>
          <a:spcPct val="0"/>
        </a:spcAft>
        <a:defRPr kumimoji="1" sz="4400" b="1">
          <a:solidFill>
            <a:srgbClr val="FFFF00"/>
          </a:solidFill>
          <a:latin typeface="Times New Roman" pitchFamily="18" charset="0"/>
        </a:defRPr>
      </a:lvl6pPr>
      <a:lvl7pPr marL="914400" algn="ctr" rtl="0" eaLnBrk="0" fontAlgn="base" hangingPunct="0">
        <a:spcBef>
          <a:spcPct val="0"/>
        </a:spcBef>
        <a:spcAft>
          <a:spcPct val="0"/>
        </a:spcAft>
        <a:defRPr kumimoji="1" sz="4400" b="1">
          <a:solidFill>
            <a:srgbClr val="FFFF00"/>
          </a:solidFill>
          <a:latin typeface="Times New Roman" pitchFamily="18" charset="0"/>
        </a:defRPr>
      </a:lvl7pPr>
      <a:lvl8pPr marL="1371600" algn="ctr" rtl="0" eaLnBrk="0" fontAlgn="base" hangingPunct="0">
        <a:spcBef>
          <a:spcPct val="0"/>
        </a:spcBef>
        <a:spcAft>
          <a:spcPct val="0"/>
        </a:spcAft>
        <a:defRPr kumimoji="1" sz="4400" b="1">
          <a:solidFill>
            <a:srgbClr val="FFFF00"/>
          </a:solidFill>
          <a:latin typeface="Times New Roman" pitchFamily="18" charset="0"/>
        </a:defRPr>
      </a:lvl8pPr>
      <a:lvl9pPr marL="1828800" algn="ctr" rtl="0" eaLnBrk="0" fontAlgn="base" hangingPunct="0">
        <a:spcBef>
          <a:spcPct val="0"/>
        </a:spcBef>
        <a:spcAft>
          <a:spcPct val="0"/>
        </a:spcAft>
        <a:defRPr kumimoji="1" sz="4400" b="1">
          <a:solidFill>
            <a:srgbClr val="FFFF00"/>
          </a:solidFill>
          <a:latin typeface="Times New Roman" pitchFamily="18" charset="0"/>
        </a:defRPr>
      </a:lvl9pPr>
    </p:titleStyle>
    <p:bodyStyle>
      <a:lvl1pPr marL="342900" indent="-342900" algn="l" rtl="0" eaLnBrk="0" fontAlgn="base" hangingPunct="0">
        <a:spcBef>
          <a:spcPct val="20000"/>
        </a:spcBef>
        <a:spcAft>
          <a:spcPct val="0"/>
        </a:spcAft>
        <a:buChar char="•"/>
        <a:defRPr kumimoji="1"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b="1">
          <a:solidFill>
            <a:schemeClr val="tx1"/>
          </a:solidFill>
          <a:latin typeface="+mn-lt"/>
        </a:defRPr>
      </a:lvl2pPr>
      <a:lvl3pPr marL="1143000" indent="-228600" algn="l" rtl="0" eaLnBrk="0" fontAlgn="base" hangingPunct="0">
        <a:spcBef>
          <a:spcPct val="20000"/>
        </a:spcBef>
        <a:spcAft>
          <a:spcPct val="0"/>
        </a:spcAft>
        <a:buChar char="•"/>
        <a:defRPr kumimoji="1" sz="2400" b="1">
          <a:solidFill>
            <a:schemeClr val="tx1"/>
          </a:solidFill>
          <a:latin typeface="+mn-lt"/>
        </a:defRPr>
      </a:lvl3pPr>
      <a:lvl4pPr marL="1600200" indent="-228600" algn="l" rtl="0" eaLnBrk="0" fontAlgn="base" hangingPunct="0">
        <a:spcBef>
          <a:spcPct val="20000"/>
        </a:spcBef>
        <a:spcAft>
          <a:spcPct val="0"/>
        </a:spcAft>
        <a:buChar char="–"/>
        <a:defRPr kumimoji="1" sz="2000" b="1">
          <a:solidFill>
            <a:schemeClr val="tx1"/>
          </a:solidFill>
          <a:latin typeface="+mn-lt"/>
        </a:defRPr>
      </a:lvl4pPr>
      <a:lvl5pPr marL="2057400" indent="-228600" algn="l" rtl="0" eaLnBrk="0" fontAlgn="base" hangingPunct="0">
        <a:spcBef>
          <a:spcPct val="20000"/>
        </a:spcBef>
        <a:spcAft>
          <a:spcPct val="0"/>
        </a:spcAft>
        <a:buChar char="»"/>
        <a:defRPr kumimoji="1" sz="2000" b="1">
          <a:solidFill>
            <a:schemeClr val="tx1"/>
          </a:solidFill>
          <a:latin typeface="+mn-lt"/>
        </a:defRPr>
      </a:lvl5pPr>
      <a:lvl6pPr marL="2514600" indent="-228600" algn="l" rtl="0" eaLnBrk="0" fontAlgn="base" hangingPunct="0">
        <a:spcBef>
          <a:spcPct val="20000"/>
        </a:spcBef>
        <a:spcAft>
          <a:spcPct val="0"/>
        </a:spcAft>
        <a:buChar char="»"/>
        <a:defRPr kumimoji="1" sz="2000" b="1">
          <a:solidFill>
            <a:schemeClr val="tx1"/>
          </a:solidFill>
          <a:latin typeface="+mn-lt"/>
        </a:defRPr>
      </a:lvl6pPr>
      <a:lvl7pPr marL="2971800" indent="-228600" algn="l" rtl="0" eaLnBrk="0" fontAlgn="base" hangingPunct="0">
        <a:spcBef>
          <a:spcPct val="20000"/>
        </a:spcBef>
        <a:spcAft>
          <a:spcPct val="0"/>
        </a:spcAft>
        <a:buChar char="»"/>
        <a:defRPr kumimoji="1" sz="2000" b="1">
          <a:solidFill>
            <a:schemeClr val="tx1"/>
          </a:solidFill>
          <a:latin typeface="+mn-lt"/>
        </a:defRPr>
      </a:lvl7pPr>
      <a:lvl8pPr marL="3429000" indent="-228600" algn="l" rtl="0" eaLnBrk="0" fontAlgn="base" hangingPunct="0">
        <a:spcBef>
          <a:spcPct val="20000"/>
        </a:spcBef>
        <a:spcAft>
          <a:spcPct val="0"/>
        </a:spcAft>
        <a:buChar char="»"/>
        <a:defRPr kumimoji="1" sz="2000" b="1">
          <a:solidFill>
            <a:schemeClr val="tx1"/>
          </a:solidFill>
          <a:latin typeface="+mn-lt"/>
        </a:defRPr>
      </a:lvl8pPr>
      <a:lvl9pPr marL="3886200" indent="-228600" algn="l" rtl="0" eaLnBrk="0" fontAlgn="base" hangingPunct="0">
        <a:spcBef>
          <a:spcPct val="20000"/>
        </a:spcBef>
        <a:spcAft>
          <a:spcPct val="0"/>
        </a:spcAft>
        <a:buChar char="»"/>
        <a:defRPr kumimoji="1"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169410" name="Rectangle 2"/>
          <p:cNvSpPr>
            <a:spLocks noGrp="1" noChangeArrowheads="1"/>
          </p:cNvSpPr>
          <p:nvPr>
            <p:ph type="title"/>
          </p:nvPr>
        </p:nvSpPr>
        <p:spPr bwMode="auto">
          <a:xfrm>
            <a:off x="381000" y="381000"/>
            <a:ext cx="8763000" cy="1143000"/>
          </a:xfrm>
          <a:prstGeom prst="rect">
            <a:avLst/>
          </a:prstGeom>
          <a:noFill/>
          <a:ln w="9525">
            <a:noFill/>
            <a:miter lim="800000"/>
            <a:headEnd/>
            <a:tailEnd/>
          </a:ln>
          <a:effectLst>
            <a:outerShdw dist="53882" dir="2700000" algn="ctr" rotWithShape="0">
              <a:schemeClr val="bg2"/>
            </a:outerShdw>
          </a:effectLst>
        </p:spPr>
        <p:txBody>
          <a:bodyPr vert="horz" wrap="square" lIns="92075" tIns="46038" rIns="92075" bIns="46038" numCol="1" anchor="ctr" anchorCtr="0" compatLnSpc="1">
            <a:prstTxWarp prst="textNoShape">
              <a:avLst/>
            </a:prstTxWarp>
          </a:bodyPr>
          <a:lstStyle/>
          <a:p>
            <a:pPr lvl="0"/>
            <a:r>
              <a:rPr lang="en-US" smtClean="0"/>
              <a:t>Slide Title</a:t>
            </a:r>
          </a:p>
        </p:txBody>
      </p:sp>
      <p:sp>
        <p:nvSpPr>
          <p:cNvPr id="1169411" name="Rectangle 3"/>
          <p:cNvSpPr>
            <a:spLocks noGrp="1" noChangeArrowheads="1"/>
          </p:cNvSpPr>
          <p:nvPr>
            <p:ph type="body" idx="1"/>
          </p:nvPr>
        </p:nvSpPr>
        <p:spPr bwMode="auto">
          <a:xfrm>
            <a:off x="376238" y="1524000"/>
            <a:ext cx="8772525" cy="4648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Body Text</a:t>
            </a:r>
          </a:p>
          <a:p>
            <a:pPr lvl="1"/>
            <a:r>
              <a:rPr lang="en-US" smtClean="0"/>
              <a:t> Second Level</a:t>
            </a:r>
          </a:p>
          <a:p>
            <a:pPr lvl="2"/>
            <a:r>
              <a:rPr lang="en-US" smtClean="0"/>
              <a:t>Third Level</a:t>
            </a:r>
          </a:p>
        </p:txBody>
      </p:sp>
      <p:sp>
        <p:nvSpPr>
          <p:cNvPr id="1169412" name="Text Box 4"/>
          <p:cNvSpPr txBox="1">
            <a:spLocks noChangeArrowheads="1"/>
          </p:cNvSpPr>
          <p:nvPr userDrawn="1"/>
        </p:nvSpPr>
        <p:spPr bwMode="auto">
          <a:xfrm>
            <a:off x="0" y="6500813"/>
            <a:ext cx="9144000" cy="457200"/>
          </a:xfrm>
          <a:prstGeom prst="rect">
            <a:avLst/>
          </a:prstGeom>
          <a:noFill/>
          <a:ln w="12700" algn="ctr">
            <a:noFill/>
            <a:miter lim="800000"/>
            <a:headEnd type="none" w="sm" len="sm"/>
            <a:tailEnd type="none" w="sm" len="sm"/>
          </a:ln>
          <a:effectLst>
            <a:outerShdw dist="35921" dir="2700000" algn="ctr" rotWithShape="0">
              <a:schemeClr val="bg2">
                <a:alpha val="50000"/>
              </a:schemeClr>
            </a:outerShdw>
          </a:effectLst>
        </p:spPr>
        <p:txBody>
          <a:bodyPr>
            <a:spAutoFit/>
          </a:bodyPr>
          <a:lstStyle/>
          <a:p>
            <a:pPr algn="ctr" eaLnBrk="0" hangingPunct="0">
              <a:spcBef>
                <a:spcPct val="0"/>
              </a:spcBef>
            </a:pPr>
            <a:endParaRPr lang="en-US" sz="1200" b="1"/>
          </a:p>
          <a:p>
            <a:pPr algn="ctr" eaLnBrk="0" hangingPunct="0">
              <a:spcBef>
                <a:spcPct val="0"/>
              </a:spcBef>
            </a:pPr>
            <a:endParaRPr lang="en-US" sz="1200" b="1"/>
          </a:p>
        </p:txBody>
      </p:sp>
      <p:pic>
        <p:nvPicPr>
          <p:cNvPr id="1169413" name="Picture 5" descr="intel"/>
          <p:cNvPicPr>
            <a:picLocks noChangeAspect="1" noChangeArrowheads="1"/>
          </p:cNvPicPr>
          <p:nvPr userDrawn="1"/>
        </p:nvPicPr>
        <p:blipFill>
          <a:blip r:embed="rId15"/>
          <a:srcRect/>
          <a:stretch>
            <a:fillRect/>
          </a:stretch>
        </p:blipFill>
        <p:spPr bwMode="invGray">
          <a:xfrm>
            <a:off x="-114300" y="6327775"/>
            <a:ext cx="1317625" cy="658813"/>
          </a:xfrm>
          <a:prstGeom prst="rect">
            <a:avLst/>
          </a:prstGeom>
          <a:noFill/>
        </p:spPr>
      </p:pic>
      <p:sp>
        <p:nvSpPr>
          <p:cNvPr id="1169414" name="Rectangle 6"/>
          <p:cNvSpPr>
            <a:spLocks noGrp="1" noChangeArrowheads="1"/>
          </p:cNvSpPr>
          <p:nvPr>
            <p:ph type="sldNum" sz="quarter" idx="4"/>
          </p:nvPr>
        </p:nvSpPr>
        <p:spPr bwMode="auto">
          <a:xfrm>
            <a:off x="7239000" y="64008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800" b="1">
                <a:cs typeface="Arial" pitchFamily="34" charset="0"/>
              </a:defRPr>
            </a:lvl1pPr>
          </a:lstStyle>
          <a:p>
            <a:fld id="{37863724-0FD0-4C41-818B-400A43AB2900}" type="slidenum">
              <a:rPr lang="ar-SA"/>
              <a:pPr/>
              <a:t>‹#›</a:t>
            </a:fld>
            <a:endParaRPr lang="en-US"/>
          </a:p>
        </p:txBody>
      </p:sp>
      <p:sp>
        <p:nvSpPr>
          <p:cNvPr id="1169415" name="Text Box 7"/>
          <p:cNvSpPr txBox="1">
            <a:spLocks noChangeArrowheads="1"/>
          </p:cNvSpPr>
          <p:nvPr userDrawn="1"/>
        </p:nvSpPr>
        <p:spPr bwMode="auto">
          <a:xfrm>
            <a:off x="3094038" y="6600825"/>
            <a:ext cx="2916237" cy="244475"/>
          </a:xfrm>
          <a:prstGeom prst="rect">
            <a:avLst/>
          </a:prstGeom>
          <a:noFill/>
          <a:ln w="9525" algn="ctr">
            <a:noFill/>
            <a:miter lim="800000"/>
            <a:headEnd/>
            <a:tailEnd/>
          </a:ln>
          <a:effectLst/>
        </p:spPr>
        <p:txBody>
          <a:bodyPr wrap="none">
            <a:spAutoFit/>
          </a:bodyPr>
          <a:lstStyle/>
          <a:p>
            <a:pPr algn="ctr">
              <a:spcBef>
                <a:spcPct val="0"/>
              </a:spcBef>
            </a:pPr>
            <a:r>
              <a:rPr lang="en-US" sz="1000" b="1" dirty="0" err="1">
                <a:solidFill>
                  <a:schemeClr val="tx2"/>
                </a:solidFill>
              </a:rPr>
              <a:t>Pradeep</a:t>
            </a:r>
            <a:r>
              <a:rPr lang="en-US" sz="1000" b="1" dirty="0">
                <a:solidFill>
                  <a:schemeClr val="tx2"/>
                </a:solidFill>
              </a:rPr>
              <a:t> K. </a:t>
            </a:r>
            <a:r>
              <a:rPr lang="en-US" sz="1000" b="1" dirty="0" err="1">
                <a:solidFill>
                  <a:schemeClr val="tx2"/>
                </a:solidFill>
              </a:rPr>
              <a:t>Dubey</a:t>
            </a:r>
            <a:r>
              <a:rPr lang="en-US" sz="1000" b="1" dirty="0">
                <a:solidFill>
                  <a:schemeClr val="tx2"/>
                </a:solidFill>
              </a:rPr>
              <a:t>, pradeep.dubey@intel.com</a:t>
            </a:r>
          </a:p>
        </p:txBody>
      </p:sp>
    </p:spTree>
  </p:cSld>
  <p:clrMap bg1="dk2" tx1="lt1" bg2="dk1" tx2="lt2" accent1="accent1" accent2="accent2" accent3="accent3" accent4="accent4" accent5="accent5" accent6="accent6" hlink="hlink" folHlink="folHlink"/>
  <p:sldLayoutIdLst>
    <p:sldLayoutId id="2147483656"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749" r:id="rId12"/>
  </p:sldLayoutIdLst>
  <p:timing>
    <p:tnLst>
      <p:par>
        <p:cTn id="1" dur="indefinite" restart="never" nodeType="tmRoot"/>
      </p:par>
    </p:tnLst>
  </p:timing>
  <p:hf hdr="0" ftr="0" dt="0"/>
  <p:txStyles>
    <p:titleStyle>
      <a:lvl1pPr algn="l" rtl="0" fontAlgn="base">
        <a:lnSpc>
          <a:spcPct val="90000"/>
        </a:lnSpc>
        <a:spcBef>
          <a:spcPct val="0"/>
        </a:spcBef>
        <a:spcAft>
          <a:spcPct val="0"/>
        </a:spcAft>
        <a:defRPr sz="3600">
          <a:solidFill>
            <a:schemeClr val="tx2"/>
          </a:solidFill>
          <a:latin typeface="+mj-lt"/>
          <a:ea typeface="+mj-ea"/>
          <a:cs typeface="+mj-cs"/>
        </a:defRPr>
      </a:lvl1pPr>
      <a:lvl2pPr algn="l" rtl="0" fontAlgn="base">
        <a:lnSpc>
          <a:spcPct val="90000"/>
        </a:lnSpc>
        <a:spcBef>
          <a:spcPct val="0"/>
        </a:spcBef>
        <a:spcAft>
          <a:spcPct val="0"/>
        </a:spcAft>
        <a:defRPr sz="3600">
          <a:solidFill>
            <a:schemeClr val="tx2"/>
          </a:solidFill>
          <a:latin typeface="Arial Black" pitchFamily="34" charset="0"/>
        </a:defRPr>
      </a:lvl2pPr>
      <a:lvl3pPr algn="l" rtl="0" fontAlgn="base">
        <a:lnSpc>
          <a:spcPct val="90000"/>
        </a:lnSpc>
        <a:spcBef>
          <a:spcPct val="0"/>
        </a:spcBef>
        <a:spcAft>
          <a:spcPct val="0"/>
        </a:spcAft>
        <a:defRPr sz="3600">
          <a:solidFill>
            <a:schemeClr val="tx2"/>
          </a:solidFill>
          <a:latin typeface="Arial Black" pitchFamily="34" charset="0"/>
        </a:defRPr>
      </a:lvl3pPr>
      <a:lvl4pPr algn="l" rtl="0" fontAlgn="base">
        <a:lnSpc>
          <a:spcPct val="90000"/>
        </a:lnSpc>
        <a:spcBef>
          <a:spcPct val="0"/>
        </a:spcBef>
        <a:spcAft>
          <a:spcPct val="0"/>
        </a:spcAft>
        <a:defRPr sz="3600">
          <a:solidFill>
            <a:schemeClr val="tx2"/>
          </a:solidFill>
          <a:latin typeface="Arial Black" pitchFamily="34" charset="0"/>
        </a:defRPr>
      </a:lvl4pPr>
      <a:lvl5pPr algn="l" rtl="0" fontAlgn="base">
        <a:lnSpc>
          <a:spcPct val="90000"/>
        </a:lnSpc>
        <a:spcBef>
          <a:spcPct val="0"/>
        </a:spcBef>
        <a:spcAft>
          <a:spcPct val="0"/>
        </a:spcAft>
        <a:defRPr sz="3600">
          <a:solidFill>
            <a:schemeClr val="tx2"/>
          </a:solidFill>
          <a:latin typeface="Arial Black" pitchFamily="34" charset="0"/>
        </a:defRPr>
      </a:lvl5pPr>
      <a:lvl6pPr marL="457200" algn="l" rtl="0" fontAlgn="base">
        <a:lnSpc>
          <a:spcPct val="90000"/>
        </a:lnSpc>
        <a:spcBef>
          <a:spcPct val="0"/>
        </a:spcBef>
        <a:spcAft>
          <a:spcPct val="0"/>
        </a:spcAft>
        <a:defRPr sz="3600">
          <a:solidFill>
            <a:schemeClr val="tx2"/>
          </a:solidFill>
          <a:latin typeface="Arial Black" pitchFamily="34" charset="0"/>
        </a:defRPr>
      </a:lvl6pPr>
      <a:lvl7pPr marL="914400" algn="l" rtl="0" fontAlgn="base">
        <a:lnSpc>
          <a:spcPct val="90000"/>
        </a:lnSpc>
        <a:spcBef>
          <a:spcPct val="0"/>
        </a:spcBef>
        <a:spcAft>
          <a:spcPct val="0"/>
        </a:spcAft>
        <a:defRPr sz="3600">
          <a:solidFill>
            <a:schemeClr val="tx2"/>
          </a:solidFill>
          <a:latin typeface="Arial Black" pitchFamily="34" charset="0"/>
        </a:defRPr>
      </a:lvl7pPr>
      <a:lvl8pPr marL="1371600" algn="l" rtl="0" fontAlgn="base">
        <a:lnSpc>
          <a:spcPct val="90000"/>
        </a:lnSpc>
        <a:spcBef>
          <a:spcPct val="0"/>
        </a:spcBef>
        <a:spcAft>
          <a:spcPct val="0"/>
        </a:spcAft>
        <a:defRPr sz="3600">
          <a:solidFill>
            <a:schemeClr val="tx2"/>
          </a:solidFill>
          <a:latin typeface="Arial Black" pitchFamily="34" charset="0"/>
        </a:defRPr>
      </a:lvl8pPr>
      <a:lvl9pPr marL="1828800" algn="l" rtl="0" fontAlgn="base">
        <a:lnSpc>
          <a:spcPct val="90000"/>
        </a:lnSpc>
        <a:spcBef>
          <a:spcPct val="0"/>
        </a:spcBef>
        <a:spcAft>
          <a:spcPct val="0"/>
        </a:spcAft>
        <a:defRPr sz="3600">
          <a:solidFill>
            <a:schemeClr val="tx2"/>
          </a:solidFill>
          <a:latin typeface="Arial Black" pitchFamily="34" charset="0"/>
        </a:defRPr>
      </a:lvl9pPr>
    </p:titleStyle>
    <p:bodyStyle>
      <a:lvl1pPr marL="285750" indent="-285750" algn="l" rtl="0" fontAlgn="base">
        <a:lnSpc>
          <a:spcPct val="90000"/>
        </a:lnSpc>
        <a:spcBef>
          <a:spcPct val="30000"/>
        </a:spcBef>
        <a:spcAft>
          <a:spcPct val="30000"/>
        </a:spcAft>
        <a:buClr>
          <a:schemeClr val="accent1"/>
        </a:buClr>
        <a:buFont typeface="Wingdings" pitchFamily="2" charset="2"/>
        <a:buChar char=""/>
        <a:defRPr sz="2800">
          <a:solidFill>
            <a:srgbClr val="FFFFFF"/>
          </a:solidFill>
          <a:effectLst>
            <a:outerShdw blurRad="38100" dist="38100" dir="2700000" algn="tl">
              <a:srgbClr val="000000"/>
            </a:outerShdw>
          </a:effectLst>
          <a:latin typeface="+mn-lt"/>
          <a:ea typeface="+mn-ea"/>
          <a:cs typeface="+mn-cs"/>
        </a:defRPr>
      </a:lvl1pPr>
      <a:lvl2pPr marL="685800" indent="-228600" algn="l" rtl="0" fontAlgn="base">
        <a:lnSpc>
          <a:spcPct val="90000"/>
        </a:lnSpc>
        <a:spcBef>
          <a:spcPct val="30000"/>
        </a:spcBef>
        <a:spcAft>
          <a:spcPct val="30000"/>
        </a:spcAft>
        <a:buClr>
          <a:schemeClr val="accent1"/>
        </a:buClr>
        <a:buSzPct val="70000"/>
        <a:buFont typeface="Wingdings" pitchFamily="2" charset="2"/>
        <a:buChar char="Ø"/>
        <a:defRPr sz="2400">
          <a:solidFill>
            <a:schemeClr val="tx1"/>
          </a:solidFill>
          <a:effectLst>
            <a:outerShdw blurRad="38100" dist="38100" dir="2700000" algn="tl">
              <a:srgbClr val="000000"/>
            </a:outerShdw>
          </a:effectLst>
          <a:latin typeface="+mn-lt"/>
        </a:defRPr>
      </a:lvl2pPr>
      <a:lvl3pPr marL="1143000" indent="-228600" algn="l" rtl="0" fontAlgn="base">
        <a:lnSpc>
          <a:spcPct val="90000"/>
        </a:lnSpc>
        <a:spcBef>
          <a:spcPct val="30000"/>
        </a:spcBef>
        <a:spcAft>
          <a:spcPct val="30000"/>
        </a:spcAft>
        <a:buClr>
          <a:schemeClr val="accent1"/>
        </a:buClr>
        <a:buSzPct val="110000"/>
        <a:buFont typeface="Arial" pitchFamily="34" charset="0"/>
        <a:buChar char="-"/>
        <a:defRPr sz="2000">
          <a:solidFill>
            <a:srgbClr val="FFFFFF"/>
          </a:solidFill>
          <a:effectLst>
            <a:outerShdw blurRad="38100" dist="38100" dir="2700000" algn="tl">
              <a:srgbClr val="000000"/>
            </a:outerShdw>
          </a:effectLst>
          <a:latin typeface="+mn-lt"/>
        </a:defRPr>
      </a:lvl3pPr>
      <a:lvl4pPr marL="1600200" indent="-228600" algn="l" rtl="0" fontAlgn="base">
        <a:spcBef>
          <a:spcPct val="20000"/>
        </a:spcBef>
        <a:spcAft>
          <a:spcPct val="0"/>
        </a:spcAft>
        <a:buChar char="–"/>
        <a:defRPr sz="2000">
          <a:solidFill>
            <a:schemeClr val="tx1"/>
          </a:solidFill>
          <a:latin typeface="Times New Roman" pitchFamily="18" charset="0"/>
        </a:defRPr>
      </a:lvl4pPr>
      <a:lvl5pPr marL="2057400" indent="-228600" algn="l" rtl="0" fontAlgn="base">
        <a:spcBef>
          <a:spcPct val="20000"/>
        </a:spcBef>
        <a:spcAft>
          <a:spcPct val="0"/>
        </a:spcAft>
        <a:buChar char="•"/>
        <a:defRPr sz="2000">
          <a:solidFill>
            <a:schemeClr val="tx1"/>
          </a:solidFill>
          <a:latin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644546" name="Rectangle 2"/>
          <p:cNvSpPr>
            <a:spLocks noChangeArrowheads="1"/>
          </p:cNvSpPr>
          <p:nvPr/>
        </p:nvSpPr>
        <p:spPr bwMode="invGray">
          <a:xfrm>
            <a:off x="8783638" y="444500"/>
            <a:ext cx="360362" cy="3152775"/>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endParaRPr lang="en-US"/>
          </a:p>
        </p:txBody>
      </p:sp>
      <p:sp>
        <p:nvSpPr>
          <p:cNvPr id="1644547" name="Freeform 3"/>
          <p:cNvSpPr>
            <a:spLocks/>
          </p:cNvSpPr>
          <p:nvPr/>
        </p:nvSpPr>
        <p:spPr bwMode="invGray">
          <a:xfrm>
            <a:off x="0" y="0"/>
            <a:ext cx="9144000" cy="2133600"/>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endParaRPr lang="en-US"/>
          </a:p>
        </p:txBody>
      </p:sp>
      <p:sp>
        <p:nvSpPr>
          <p:cNvPr id="1644548" name="Freeform 4"/>
          <p:cNvSpPr>
            <a:spLocks/>
          </p:cNvSpPr>
          <p:nvPr/>
        </p:nvSpPr>
        <p:spPr bwMode="invGray">
          <a:xfrm>
            <a:off x="0" y="1163638"/>
            <a:ext cx="9144000" cy="5694362"/>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endParaRPr lang="en-US"/>
          </a:p>
        </p:txBody>
      </p:sp>
      <p:sp>
        <p:nvSpPr>
          <p:cNvPr id="1644549" name="Freeform 5"/>
          <p:cNvSpPr>
            <a:spLocks/>
          </p:cNvSpPr>
          <p:nvPr/>
        </p:nvSpPr>
        <p:spPr bwMode="invGray">
          <a:xfrm>
            <a:off x="0" y="292100"/>
            <a:ext cx="9144000" cy="854075"/>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endParaRPr lang="en-US"/>
          </a:p>
        </p:txBody>
      </p:sp>
      <p:sp>
        <p:nvSpPr>
          <p:cNvPr id="1644550" name="Freeform 6"/>
          <p:cNvSpPr>
            <a:spLocks/>
          </p:cNvSpPr>
          <p:nvPr/>
        </p:nvSpPr>
        <p:spPr bwMode="invGray">
          <a:xfrm>
            <a:off x="0" y="2405063"/>
            <a:ext cx="9144000" cy="1069975"/>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endParaRPr lang="en-US"/>
          </a:p>
        </p:txBody>
      </p:sp>
      <p:sp>
        <p:nvSpPr>
          <p:cNvPr id="1644551" name="Freeform 7"/>
          <p:cNvSpPr>
            <a:spLocks/>
          </p:cNvSpPr>
          <p:nvPr/>
        </p:nvSpPr>
        <p:spPr bwMode="white">
          <a:xfrm>
            <a:off x="2476500" y="1522413"/>
            <a:ext cx="6667500" cy="5335587"/>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endParaRPr lang="en-US"/>
          </a:p>
        </p:txBody>
      </p:sp>
      <p:sp>
        <p:nvSpPr>
          <p:cNvPr id="1644552" name="Freeform 8"/>
          <p:cNvSpPr>
            <a:spLocks/>
          </p:cNvSpPr>
          <p:nvPr/>
        </p:nvSpPr>
        <p:spPr bwMode="white">
          <a:xfrm>
            <a:off x="0" y="3443288"/>
            <a:ext cx="9144000" cy="3055937"/>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endParaRPr lang="en-US"/>
          </a:p>
        </p:txBody>
      </p:sp>
      <p:sp>
        <p:nvSpPr>
          <p:cNvPr id="1644553" name="Freeform 9"/>
          <p:cNvSpPr>
            <a:spLocks/>
          </p:cNvSpPr>
          <p:nvPr/>
        </p:nvSpPr>
        <p:spPr bwMode="white">
          <a:xfrm>
            <a:off x="0" y="3552825"/>
            <a:ext cx="6237288" cy="336550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endParaRPr lang="en-US"/>
          </a:p>
        </p:txBody>
      </p:sp>
      <p:sp>
        <p:nvSpPr>
          <p:cNvPr id="1644554" name="Rectangle 10"/>
          <p:cNvSpPr>
            <a:spLocks noGrp="1" noChangeArrowheads="1"/>
          </p:cNvSpPr>
          <p:nvPr>
            <p:ph type="title"/>
          </p:nvPr>
        </p:nvSpPr>
        <p:spPr bwMode="auto">
          <a:xfrm>
            <a:off x="0" y="0"/>
            <a:ext cx="9144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44555" name="Rectangle 11"/>
          <p:cNvSpPr>
            <a:spLocks noGrp="1" noChangeArrowheads="1"/>
          </p:cNvSpPr>
          <p:nvPr>
            <p:ph type="body" idx="1"/>
          </p:nvPr>
        </p:nvSpPr>
        <p:spPr bwMode="auto">
          <a:xfrm>
            <a:off x="0" y="1066800"/>
            <a:ext cx="91440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		</a:t>
            </a:r>
          </a:p>
          <a:p>
            <a:pPr lvl="3"/>
            <a:r>
              <a:rPr lang="en-US" smtClean="0"/>
              <a:t>Fourth level</a:t>
            </a:r>
          </a:p>
          <a:p>
            <a:pPr lvl="4"/>
            <a:r>
              <a:rPr lang="en-US" smtClean="0"/>
              <a:t>Fifth level</a:t>
            </a:r>
          </a:p>
        </p:txBody>
      </p:sp>
      <p:sp>
        <p:nvSpPr>
          <p:cNvPr id="1644556" name="Rectangle 12"/>
          <p:cNvSpPr>
            <a:spLocks noGrp="1" noChangeArrowheads="1"/>
          </p:cNvSpPr>
          <p:nvPr>
            <p:ph type="ftr" sz="quarter" idx="3"/>
          </p:nvPr>
        </p:nvSpPr>
        <p:spPr bwMode="auto">
          <a:xfrm>
            <a:off x="3352800" y="6553200"/>
            <a:ext cx="4495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600" b="1">
                <a:latin typeface="+mn-lt"/>
              </a:defRPr>
            </a:lvl1pPr>
          </a:lstStyle>
          <a:p>
            <a:r>
              <a:rPr lang="en-US" dirty="0" smtClean="0"/>
              <a:t>PC08 Tutorial </a:t>
            </a:r>
            <a:r>
              <a:rPr lang="en-US" dirty="0"/>
              <a:t>gcf@indiana.edu</a:t>
            </a:r>
          </a:p>
        </p:txBody>
      </p:sp>
      <p:sp>
        <p:nvSpPr>
          <p:cNvPr id="1644557" name="Rectangle 13"/>
          <p:cNvSpPr>
            <a:spLocks noGrp="1" noChangeArrowheads="1"/>
          </p:cNvSpPr>
          <p:nvPr>
            <p:ph type="sldNum" sz="quarter" idx="4"/>
          </p:nvPr>
        </p:nvSpPr>
        <p:spPr bwMode="auto">
          <a:xfrm>
            <a:off x="7239000" y="65532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600" b="1">
                <a:latin typeface="+mn-lt"/>
              </a:defRPr>
            </a:lvl1pPr>
          </a:lstStyle>
          <a:p>
            <a:fld id="{6C24D268-FAAD-49E3-9494-AA725898E578}" type="slidenum">
              <a:rPr lang="en-US"/>
              <a:pPr/>
              <a:t>‹#›</a:t>
            </a:fld>
            <a:endParaRPr lang="en-US"/>
          </a:p>
        </p:txBody>
      </p:sp>
      <p:sp>
        <p:nvSpPr>
          <p:cNvPr id="1644558" name="Rectangle 14"/>
          <p:cNvSpPr>
            <a:spLocks noGrp="1" noChangeArrowheads="1"/>
          </p:cNvSpPr>
          <p:nvPr>
            <p:ph type="dt" sz="half" idx="2"/>
          </p:nvPr>
        </p:nvSpPr>
        <p:spPr bwMode="auto">
          <a:xfrm>
            <a:off x="0" y="6553200"/>
            <a:ext cx="1219200" cy="33655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spAutoFit/>
          </a:bodyPr>
          <a:lstStyle>
            <a:lvl1pPr>
              <a:defRPr sz="1600" b="1"/>
            </a:lvl1pPr>
          </a:lstStyle>
          <a:p>
            <a:endParaRPr lang="en-US"/>
          </a:p>
        </p:txBody>
      </p:sp>
    </p:spTree>
  </p:cSld>
  <p:clrMap bg1="dk2" tx1="lt1" bg2="dk1" tx2="lt2" accent1="accent1" accent2="accent2" accent3="accent3" accent4="accent4" accent5="accent5" accent6="accent6" hlink="hlink" folHlink="folHlink"/>
  <p:sldLayoutIdLst>
    <p:sldLayoutId id="2147483663"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iming>
    <p:tnLst>
      <p:par>
        <p:cTn id="1" dur="indefinite" restart="never" nodeType="tmRoot"/>
      </p:par>
    </p:tnLst>
  </p:timing>
  <p:hf hdr="0" dt="0"/>
  <p:txStyles>
    <p:titleStyle>
      <a:lvl1pPr algn="ctr" rtl="0" fontAlgn="base">
        <a:spcBef>
          <a:spcPct val="0"/>
        </a:spcBef>
        <a:spcAft>
          <a:spcPct val="0"/>
        </a:spcAft>
        <a:defRPr kumimoji="1" sz="4400" b="1">
          <a:solidFill>
            <a:schemeClr val="tx2"/>
          </a:solidFill>
          <a:latin typeface="+mj-lt"/>
          <a:ea typeface="+mj-ea"/>
          <a:cs typeface="+mj-cs"/>
        </a:defRPr>
      </a:lvl1pPr>
      <a:lvl2pPr algn="ctr" rtl="0" fontAlgn="base">
        <a:spcBef>
          <a:spcPct val="0"/>
        </a:spcBef>
        <a:spcAft>
          <a:spcPct val="0"/>
        </a:spcAft>
        <a:defRPr kumimoji="1" sz="4400" b="1">
          <a:solidFill>
            <a:schemeClr val="tx2"/>
          </a:solidFill>
          <a:latin typeface="Times New Roman" pitchFamily="18" charset="0"/>
        </a:defRPr>
      </a:lvl2pPr>
      <a:lvl3pPr algn="ctr" rtl="0" fontAlgn="base">
        <a:spcBef>
          <a:spcPct val="0"/>
        </a:spcBef>
        <a:spcAft>
          <a:spcPct val="0"/>
        </a:spcAft>
        <a:defRPr kumimoji="1" sz="4400" b="1">
          <a:solidFill>
            <a:schemeClr val="tx2"/>
          </a:solidFill>
          <a:latin typeface="Times New Roman" pitchFamily="18" charset="0"/>
        </a:defRPr>
      </a:lvl3pPr>
      <a:lvl4pPr algn="ctr" rtl="0" fontAlgn="base">
        <a:spcBef>
          <a:spcPct val="0"/>
        </a:spcBef>
        <a:spcAft>
          <a:spcPct val="0"/>
        </a:spcAft>
        <a:defRPr kumimoji="1" sz="4400" b="1">
          <a:solidFill>
            <a:schemeClr val="tx2"/>
          </a:solidFill>
          <a:latin typeface="Times New Roman" pitchFamily="18" charset="0"/>
        </a:defRPr>
      </a:lvl4pPr>
      <a:lvl5pPr algn="ctr" rtl="0" fontAlgn="base">
        <a:spcBef>
          <a:spcPct val="0"/>
        </a:spcBef>
        <a:spcAft>
          <a:spcPct val="0"/>
        </a:spcAft>
        <a:defRPr kumimoji="1" sz="4400" b="1">
          <a:solidFill>
            <a:schemeClr val="tx2"/>
          </a:solidFill>
          <a:latin typeface="Times New Roman" pitchFamily="18" charset="0"/>
        </a:defRPr>
      </a:lvl5pPr>
      <a:lvl6pPr marL="457200" algn="ctr" rtl="0" fontAlgn="base">
        <a:spcBef>
          <a:spcPct val="0"/>
        </a:spcBef>
        <a:spcAft>
          <a:spcPct val="0"/>
        </a:spcAft>
        <a:defRPr kumimoji="1" sz="4400" b="1">
          <a:solidFill>
            <a:schemeClr val="tx2"/>
          </a:solidFill>
          <a:latin typeface="Times New Roman" pitchFamily="18" charset="0"/>
        </a:defRPr>
      </a:lvl6pPr>
      <a:lvl7pPr marL="914400" algn="ctr" rtl="0" fontAlgn="base">
        <a:spcBef>
          <a:spcPct val="0"/>
        </a:spcBef>
        <a:spcAft>
          <a:spcPct val="0"/>
        </a:spcAft>
        <a:defRPr kumimoji="1" sz="4400" b="1">
          <a:solidFill>
            <a:schemeClr val="tx2"/>
          </a:solidFill>
          <a:latin typeface="Times New Roman" pitchFamily="18" charset="0"/>
        </a:defRPr>
      </a:lvl7pPr>
      <a:lvl8pPr marL="1371600" algn="ctr" rtl="0" fontAlgn="base">
        <a:spcBef>
          <a:spcPct val="0"/>
        </a:spcBef>
        <a:spcAft>
          <a:spcPct val="0"/>
        </a:spcAft>
        <a:defRPr kumimoji="1" sz="4400" b="1">
          <a:solidFill>
            <a:schemeClr val="tx2"/>
          </a:solidFill>
          <a:latin typeface="Times New Roman" pitchFamily="18" charset="0"/>
        </a:defRPr>
      </a:lvl8pPr>
      <a:lvl9pPr marL="1828800" algn="ctr" rtl="0" fontAlgn="base">
        <a:spcBef>
          <a:spcPct val="0"/>
        </a:spcBef>
        <a:spcAft>
          <a:spcPct val="0"/>
        </a:spcAft>
        <a:defRPr kumimoji="1" sz="4400" b="1">
          <a:solidFill>
            <a:schemeClr val="tx2"/>
          </a:solidFill>
          <a:latin typeface="Times New Roman" pitchFamily="18" charset="0"/>
        </a:defRPr>
      </a:lvl9pPr>
    </p:titleStyle>
    <p:bodyStyle>
      <a:lvl1pPr marL="342900" indent="-342900" algn="l" rtl="0" fontAlgn="base">
        <a:spcBef>
          <a:spcPct val="20000"/>
        </a:spcBef>
        <a:spcAft>
          <a:spcPct val="0"/>
        </a:spcAft>
        <a:buChar char="•"/>
        <a:defRPr kumimoji="1" sz="3200" b="1">
          <a:solidFill>
            <a:schemeClr val="tx1"/>
          </a:solidFill>
          <a:latin typeface="+mn-lt"/>
          <a:ea typeface="+mn-ea"/>
          <a:cs typeface="+mn-cs"/>
        </a:defRPr>
      </a:lvl1pPr>
      <a:lvl2pPr marL="742950" indent="-285750" algn="l" rtl="0" fontAlgn="base">
        <a:spcBef>
          <a:spcPct val="20000"/>
        </a:spcBef>
        <a:spcAft>
          <a:spcPct val="0"/>
        </a:spcAft>
        <a:buChar char="–"/>
        <a:defRPr kumimoji="1" sz="2800" b="1">
          <a:solidFill>
            <a:schemeClr val="tx1"/>
          </a:solidFill>
          <a:latin typeface="+mn-lt"/>
        </a:defRPr>
      </a:lvl2pPr>
      <a:lvl3pPr marL="1143000" indent="-228600" algn="l" rtl="0" fontAlgn="base">
        <a:spcBef>
          <a:spcPct val="20000"/>
        </a:spcBef>
        <a:spcAft>
          <a:spcPct val="0"/>
        </a:spcAft>
        <a:buChar char="•"/>
        <a:defRPr kumimoji="1" sz="2400" b="1">
          <a:solidFill>
            <a:schemeClr val="tx1"/>
          </a:solidFill>
          <a:latin typeface="+mn-lt"/>
        </a:defRPr>
      </a:lvl3pPr>
      <a:lvl4pPr marL="1600200" indent="-228600" algn="l" rtl="0" fontAlgn="base">
        <a:spcBef>
          <a:spcPct val="20000"/>
        </a:spcBef>
        <a:spcAft>
          <a:spcPct val="0"/>
        </a:spcAft>
        <a:buChar char="–"/>
        <a:defRPr kumimoji="1" sz="2000" b="1">
          <a:solidFill>
            <a:schemeClr val="tx1"/>
          </a:solidFill>
          <a:latin typeface="+mn-lt"/>
        </a:defRPr>
      </a:lvl4pPr>
      <a:lvl5pPr marL="2057400" indent="-228600" algn="l" rtl="0" fontAlgn="base">
        <a:spcBef>
          <a:spcPct val="20000"/>
        </a:spcBef>
        <a:spcAft>
          <a:spcPct val="0"/>
        </a:spcAft>
        <a:buChar char="»"/>
        <a:defRPr kumimoji="1" sz="2000" b="1">
          <a:solidFill>
            <a:schemeClr val="tx1"/>
          </a:solidFill>
          <a:latin typeface="+mn-lt"/>
        </a:defRPr>
      </a:lvl5pPr>
      <a:lvl6pPr marL="2514600" indent="-228600" algn="l" rtl="0" fontAlgn="base">
        <a:spcBef>
          <a:spcPct val="20000"/>
        </a:spcBef>
        <a:spcAft>
          <a:spcPct val="0"/>
        </a:spcAft>
        <a:buChar char="»"/>
        <a:defRPr kumimoji="1" sz="2000" b="1">
          <a:solidFill>
            <a:schemeClr val="tx1"/>
          </a:solidFill>
          <a:latin typeface="+mn-lt"/>
        </a:defRPr>
      </a:lvl6pPr>
      <a:lvl7pPr marL="2971800" indent="-228600" algn="l" rtl="0" fontAlgn="base">
        <a:spcBef>
          <a:spcPct val="20000"/>
        </a:spcBef>
        <a:spcAft>
          <a:spcPct val="0"/>
        </a:spcAft>
        <a:buChar char="»"/>
        <a:defRPr kumimoji="1" sz="2000" b="1">
          <a:solidFill>
            <a:schemeClr val="tx1"/>
          </a:solidFill>
          <a:latin typeface="+mn-lt"/>
        </a:defRPr>
      </a:lvl7pPr>
      <a:lvl8pPr marL="3429000" indent="-228600" algn="l" rtl="0" fontAlgn="base">
        <a:spcBef>
          <a:spcPct val="20000"/>
        </a:spcBef>
        <a:spcAft>
          <a:spcPct val="0"/>
        </a:spcAft>
        <a:buChar char="»"/>
        <a:defRPr kumimoji="1" sz="2000" b="1">
          <a:solidFill>
            <a:schemeClr val="tx1"/>
          </a:solidFill>
          <a:latin typeface="+mn-lt"/>
        </a:defRPr>
      </a:lvl8pPr>
      <a:lvl9pPr marL="3886200" indent="-228600" algn="l" rtl="0" fontAlgn="base">
        <a:spcBef>
          <a:spcPct val="20000"/>
        </a:spcBef>
        <a:spcAft>
          <a:spcPct val="0"/>
        </a:spcAft>
        <a:buChar char="»"/>
        <a:defRPr kumimoji="1"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734658" name="Rectangle 2"/>
          <p:cNvSpPr>
            <a:spLocks noChangeArrowheads="1"/>
          </p:cNvSpPr>
          <p:nvPr/>
        </p:nvSpPr>
        <p:spPr bwMode="invGray">
          <a:xfrm>
            <a:off x="8783638" y="444500"/>
            <a:ext cx="360362" cy="3152775"/>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endParaRPr lang="en-US"/>
          </a:p>
        </p:txBody>
      </p:sp>
      <p:sp>
        <p:nvSpPr>
          <p:cNvPr id="1734659" name="Freeform 3"/>
          <p:cNvSpPr>
            <a:spLocks/>
          </p:cNvSpPr>
          <p:nvPr/>
        </p:nvSpPr>
        <p:spPr bwMode="invGray">
          <a:xfrm>
            <a:off x="0" y="0"/>
            <a:ext cx="9144000" cy="2133600"/>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endParaRPr lang="en-US"/>
          </a:p>
        </p:txBody>
      </p:sp>
      <p:sp>
        <p:nvSpPr>
          <p:cNvPr id="1734660" name="Freeform 4"/>
          <p:cNvSpPr>
            <a:spLocks/>
          </p:cNvSpPr>
          <p:nvPr/>
        </p:nvSpPr>
        <p:spPr bwMode="invGray">
          <a:xfrm>
            <a:off x="0" y="1163638"/>
            <a:ext cx="9144000" cy="5694362"/>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endParaRPr lang="en-US"/>
          </a:p>
        </p:txBody>
      </p:sp>
      <p:sp>
        <p:nvSpPr>
          <p:cNvPr id="1734661" name="Freeform 5"/>
          <p:cNvSpPr>
            <a:spLocks/>
          </p:cNvSpPr>
          <p:nvPr/>
        </p:nvSpPr>
        <p:spPr bwMode="invGray">
          <a:xfrm>
            <a:off x="0" y="292100"/>
            <a:ext cx="9144000" cy="854075"/>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endParaRPr lang="en-US"/>
          </a:p>
        </p:txBody>
      </p:sp>
      <p:sp>
        <p:nvSpPr>
          <p:cNvPr id="1734662" name="Freeform 6"/>
          <p:cNvSpPr>
            <a:spLocks/>
          </p:cNvSpPr>
          <p:nvPr/>
        </p:nvSpPr>
        <p:spPr bwMode="invGray">
          <a:xfrm>
            <a:off x="0" y="2405063"/>
            <a:ext cx="9144000" cy="1069975"/>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endParaRPr lang="en-US"/>
          </a:p>
        </p:txBody>
      </p:sp>
      <p:sp>
        <p:nvSpPr>
          <p:cNvPr id="1734663" name="Freeform 7"/>
          <p:cNvSpPr>
            <a:spLocks/>
          </p:cNvSpPr>
          <p:nvPr/>
        </p:nvSpPr>
        <p:spPr bwMode="white">
          <a:xfrm>
            <a:off x="2476500" y="1522413"/>
            <a:ext cx="6667500" cy="5335587"/>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endParaRPr lang="en-US"/>
          </a:p>
        </p:txBody>
      </p:sp>
      <p:sp>
        <p:nvSpPr>
          <p:cNvPr id="1734664" name="Freeform 8"/>
          <p:cNvSpPr>
            <a:spLocks/>
          </p:cNvSpPr>
          <p:nvPr/>
        </p:nvSpPr>
        <p:spPr bwMode="white">
          <a:xfrm>
            <a:off x="0" y="3443288"/>
            <a:ext cx="9144000" cy="3055937"/>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endParaRPr lang="en-US"/>
          </a:p>
        </p:txBody>
      </p:sp>
      <p:sp>
        <p:nvSpPr>
          <p:cNvPr id="1734665" name="Freeform 9"/>
          <p:cNvSpPr>
            <a:spLocks/>
          </p:cNvSpPr>
          <p:nvPr/>
        </p:nvSpPr>
        <p:spPr bwMode="white">
          <a:xfrm>
            <a:off x="0" y="3552825"/>
            <a:ext cx="6237288" cy="336550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endParaRPr lang="en-US"/>
          </a:p>
        </p:txBody>
      </p:sp>
      <p:sp>
        <p:nvSpPr>
          <p:cNvPr id="1734666" name="Rectangle 10"/>
          <p:cNvSpPr>
            <a:spLocks noGrp="1" noChangeArrowheads="1"/>
          </p:cNvSpPr>
          <p:nvPr>
            <p:ph type="title"/>
          </p:nvPr>
        </p:nvSpPr>
        <p:spPr bwMode="auto">
          <a:xfrm>
            <a:off x="0" y="0"/>
            <a:ext cx="9144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34667" name="Rectangle 11"/>
          <p:cNvSpPr>
            <a:spLocks noGrp="1" noChangeArrowheads="1"/>
          </p:cNvSpPr>
          <p:nvPr>
            <p:ph type="body" idx="1"/>
          </p:nvPr>
        </p:nvSpPr>
        <p:spPr bwMode="auto">
          <a:xfrm>
            <a:off x="0" y="1066800"/>
            <a:ext cx="91440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		</a:t>
            </a:r>
          </a:p>
          <a:p>
            <a:pPr lvl="3"/>
            <a:r>
              <a:rPr lang="en-US" smtClean="0"/>
              <a:t>Fourth level</a:t>
            </a:r>
          </a:p>
          <a:p>
            <a:pPr lvl="4"/>
            <a:r>
              <a:rPr lang="en-US" smtClean="0"/>
              <a:t>Fifth level</a:t>
            </a:r>
          </a:p>
        </p:txBody>
      </p:sp>
      <p:sp>
        <p:nvSpPr>
          <p:cNvPr id="1734668" name="Text Box 12"/>
          <p:cNvSpPr txBox="1">
            <a:spLocks noChangeArrowheads="1"/>
          </p:cNvSpPr>
          <p:nvPr/>
        </p:nvSpPr>
        <p:spPr bwMode="auto">
          <a:xfrm>
            <a:off x="1143000" y="6583363"/>
            <a:ext cx="1870075" cy="274637"/>
          </a:xfrm>
          <a:prstGeom prst="rect">
            <a:avLst/>
          </a:prstGeom>
          <a:noFill/>
          <a:ln w="12700">
            <a:noFill/>
            <a:miter lim="800000"/>
            <a:headEnd/>
            <a:tailEnd/>
          </a:ln>
          <a:effectLst/>
        </p:spPr>
        <p:txBody>
          <a:bodyPr wrap="none">
            <a:spAutoFit/>
          </a:bodyPr>
          <a:lstStyle/>
          <a:p>
            <a:pPr eaLnBrk="0" hangingPunct="0">
              <a:spcBef>
                <a:spcPct val="0"/>
              </a:spcBef>
            </a:pPr>
            <a:r>
              <a:rPr lang="en-US" sz="1200" b="1">
                <a:latin typeface="Helvetica" pitchFamily="34" charset="0"/>
              </a:rPr>
              <a:t>Computational Science</a:t>
            </a:r>
          </a:p>
        </p:txBody>
      </p:sp>
      <p:sp>
        <p:nvSpPr>
          <p:cNvPr id="1734669" name="Rectangle 13"/>
          <p:cNvSpPr>
            <a:spLocks noGrp="1" noChangeArrowheads="1"/>
          </p:cNvSpPr>
          <p:nvPr>
            <p:ph type="ftr" sz="quarter" idx="3"/>
          </p:nvPr>
        </p:nvSpPr>
        <p:spPr bwMode="auto">
          <a:xfrm>
            <a:off x="3352800" y="6553200"/>
            <a:ext cx="4495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600" b="1">
                <a:latin typeface="+mn-lt"/>
              </a:defRPr>
            </a:lvl1pPr>
          </a:lstStyle>
          <a:p>
            <a:r>
              <a:rPr lang="en-US" dirty="0" smtClean="0"/>
              <a:t>PC08 Tutorial  </a:t>
            </a:r>
            <a:r>
              <a:rPr lang="en-US" dirty="0"/>
              <a:t>gcf@indiana.edu</a:t>
            </a:r>
          </a:p>
        </p:txBody>
      </p:sp>
      <p:sp>
        <p:nvSpPr>
          <p:cNvPr id="1734670" name="Rectangle 14"/>
          <p:cNvSpPr>
            <a:spLocks noGrp="1" noChangeArrowheads="1"/>
          </p:cNvSpPr>
          <p:nvPr>
            <p:ph type="sldNum" sz="quarter" idx="4"/>
          </p:nvPr>
        </p:nvSpPr>
        <p:spPr bwMode="auto">
          <a:xfrm>
            <a:off x="7239000" y="65532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600" b="1">
                <a:latin typeface="+mn-lt"/>
              </a:defRPr>
            </a:lvl1pPr>
          </a:lstStyle>
          <a:p>
            <a:fld id="{AEE608F1-7D61-4CE7-AD90-41DAE9242775}" type="slidenum">
              <a:rPr lang="en-US"/>
              <a:pPr/>
              <a:t>‹#›</a:t>
            </a:fld>
            <a:endParaRPr lang="en-US"/>
          </a:p>
        </p:txBody>
      </p:sp>
      <p:sp>
        <p:nvSpPr>
          <p:cNvPr id="1734671" name="Rectangle 15"/>
          <p:cNvSpPr>
            <a:spLocks noGrp="1" noChangeArrowheads="1"/>
          </p:cNvSpPr>
          <p:nvPr>
            <p:ph type="dt" sz="half" idx="2"/>
          </p:nvPr>
        </p:nvSpPr>
        <p:spPr bwMode="auto">
          <a:xfrm>
            <a:off x="0" y="6553200"/>
            <a:ext cx="1143000" cy="581025"/>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spAutoFit/>
          </a:bodyPr>
          <a:lstStyle>
            <a:lvl1pPr>
              <a:defRPr sz="1600" b="1"/>
            </a:lvl1pPr>
          </a:lstStyle>
          <a:p>
            <a:endParaRPr lang="en-US"/>
          </a:p>
        </p:txBody>
      </p:sp>
    </p:spTree>
  </p:cSld>
  <p:clrMap bg1="dk2" tx1="lt1" bg2="dk1" tx2="lt2" accent1="accent1" accent2="accent2" accent3="accent3" accent4="accent4" accent5="accent5" accent6="accent6" hlink="hlink" folHlink="folHlink"/>
  <p:sldLayoutIdLst>
    <p:sldLayoutId id="2147483665"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iming>
    <p:tnLst>
      <p:par>
        <p:cTn id="1" dur="indefinite" restart="never" nodeType="tmRoot"/>
      </p:par>
    </p:tnLst>
  </p:timing>
  <p:hf hdr="0" dt="0"/>
  <p:txStyles>
    <p:titleStyle>
      <a:lvl1pPr algn="ctr" rtl="0" fontAlgn="base">
        <a:spcBef>
          <a:spcPct val="0"/>
        </a:spcBef>
        <a:spcAft>
          <a:spcPct val="0"/>
        </a:spcAft>
        <a:defRPr kumimoji="1" sz="4400" b="1">
          <a:solidFill>
            <a:schemeClr val="tx2"/>
          </a:solidFill>
          <a:latin typeface="+mj-lt"/>
          <a:ea typeface="+mj-ea"/>
          <a:cs typeface="+mj-cs"/>
        </a:defRPr>
      </a:lvl1pPr>
      <a:lvl2pPr algn="ctr" rtl="0" fontAlgn="base">
        <a:spcBef>
          <a:spcPct val="0"/>
        </a:spcBef>
        <a:spcAft>
          <a:spcPct val="0"/>
        </a:spcAft>
        <a:defRPr kumimoji="1" sz="4400" b="1">
          <a:solidFill>
            <a:schemeClr val="tx2"/>
          </a:solidFill>
          <a:latin typeface="Times New Roman" pitchFamily="18" charset="0"/>
        </a:defRPr>
      </a:lvl2pPr>
      <a:lvl3pPr algn="ctr" rtl="0" fontAlgn="base">
        <a:spcBef>
          <a:spcPct val="0"/>
        </a:spcBef>
        <a:spcAft>
          <a:spcPct val="0"/>
        </a:spcAft>
        <a:defRPr kumimoji="1" sz="4400" b="1">
          <a:solidFill>
            <a:schemeClr val="tx2"/>
          </a:solidFill>
          <a:latin typeface="Times New Roman" pitchFamily="18" charset="0"/>
        </a:defRPr>
      </a:lvl3pPr>
      <a:lvl4pPr algn="ctr" rtl="0" fontAlgn="base">
        <a:spcBef>
          <a:spcPct val="0"/>
        </a:spcBef>
        <a:spcAft>
          <a:spcPct val="0"/>
        </a:spcAft>
        <a:defRPr kumimoji="1" sz="4400" b="1">
          <a:solidFill>
            <a:schemeClr val="tx2"/>
          </a:solidFill>
          <a:latin typeface="Times New Roman" pitchFamily="18" charset="0"/>
        </a:defRPr>
      </a:lvl4pPr>
      <a:lvl5pPr algn="ctr" rtl="0" fontAlgn="base">
        <a:spcBef>
          <a:spcPct val="0"/>
        </a:spcBef>
        <a:spcAft>
          <a:spcPct val="0"/>
        </a:spcAft>
        <a:defRPr kumimoji="1" sz="4400" b="1">
          <a:solidFill>
            <a:schemeClr val="tx2"/>
          </a:solidFill>
          <a:latin typeface="Times New Roman" pitchFamily="18" charset="0"/>
        </a:defRPr>
      </a:lvl5pPr>
      <a:lvl6pPr marL="457200" algn="ctr" rtl="0" fontAlgn="base">
        <a:spcBef>
          <a:spcPct val="0"/>
        </a:spcBef>
        <a:spcAft>
          <a:spcPct val="0"/>
        </a:spcAft>
        <a:defRPr kumimoji="1" sz="4400" b="1">
          <a:solidFill>
            <a:schemeClr val="tx2"/>
          </a:solidFill>
          <a:latin typeface="Times New Roman" pitchFamily="18" charset="0"/>
        </a:defRPr>
      </a:lvl6pPr>
      <a:lvl7pPr marL="914400" algn="ctr" rtl="0" fontAlgn="base">
        <a:spcBef>
          <a:spcPct val="0"/>
        </a:spcBef>
        <a:spcAft>
          <a:spcPct val="0"/>
        </a:spcAft>
        <a:defRPr kumimoji="1" sz="4400" b="1">
          <a:solidFill>
            <a:schemeClr val="tx2"/>
          </a:solidFill>
          <a:latin typeface="Times New Roman" pitchFamily="18" charset="0"/>
        </a:defRPr>
      </a:lvl7pPr>
      <a:lvl8pPr marL="1371600" algn="ctr" rtl="0" fontAlgn="base">
        <a:spcBef>
          <a:spcPct val="0"/>
        </a:spcBef>
        <a:spcAft>
          <a:spcPct val="0"/>
        </a:spcAft>
        <a:defRPr kumimoji="1" sz="4400" b="1">
          <a:solidFill>
            <a:schemeClr val="tx2"/>
          </a:solidFill>
          <a:latin typeface="Times New Roman" pitchFamily="18" charset="0"/>
        </a:defRPr>
      </a:lvl8pPr>
      <a:lvl9pPr marL="1828800" algn="ctr" rtl="0" fontAlgn="base">
        <a:spcBef>
          <a:spcPct val="0"/>
        </a:spcBef>
        <a:spcAft>
          <a:spcPct val="0"/>
        </a:spcAft>
        <a:defRPr kumimoji="1" sz="4400" b="1">
          <a:solidFill>
            <a:schemeClr val="tx2"/>
          </a:solidFill>
          <a:latin typeface="Times New Roman" pitchFamily="18" charset="0"/>
        </a:defRPr>
      </a:lvl9pPr>
    </p:titleStyle>
    <p:bodyStyle>
      <a:lvl1pPr marL="342900" indent="-342900" algn="l" rtl="0" fontAlgn="base">
        <a:spcBef>
          <a:spcPct val="20000"/>
        </a:spcBef>
        <a:spcAft>
          <a:spcPct val="0"/>
        </a:spcAft>
        <a:buChar char="•"/>
        <a:defRPr kumimoji="1" sz="3200" b="1">
          <a:solidFill>
            <a:schemeClr val="tx1"/>
          </a:solidFill>
          <a:latin typeface="+mn-lt"/>
          <a:ea typeface="+mn-ea"/>
          <a:cs typeface="+mn-cs"/>
        </a:defRPr>
      </a:lvl1pPr>
      <a:lvl2pPr marL="742950" indent="-285750" algn="l" rtl="0" fontAlgn="base">
        <a:spcBef>
          <a:spcPct val="20000"/>
        </a:spcBef>
        <a:spcAft>
          <a:spcPct val="0"/>
        </a:spcAft>
        <a:buChar char="–"/>
        <a:defRPr kumimoji="1" sz="2800" b="1">
          <a:solidFill>
            <a:schemeClr val="tx1"/>
          </a:solidFill>
          <a:latin typeface="+mn-lt"/>
        </a:defRPr>
      </a:lvl2pPr>
      <a:lvl3pPr marL="1143000" indent="-228600" algn="l" rtl="0" fontAlgn="base">
        <a:spcBef>
          <a:spcPct val="20000"/>
        </a:spcBef>
        <a:spcAft>
          <a:spcPct val="0"/>
        </a:spcAft>
        <a:buChar char="•"/>
        <a:defRPr kumimoji="1" sz="2400" b="1">
          <a:solidFill>
            <a:schemeClr val="tx1"/>
          </a:solidFill>
          <a:latin typeface="+mn-lt"/>
        </a:defRPr>
      </a:lvl3pPr>
      <a:lvl4pPr marL="1600200" indent="-228600" algn="l" rtl="0" fontAlgn="base">
        <a:spcBef>
          <a:spcPct val="20000"/>
        </a:spcBef>
        <a:spcAft>
          <a:spcPct val="0"/>
        </a:spcAft>
        <a:buChar char="–"/>
        <a:defRPr kumimoji="1" sz="2000" b="1">
          <a:solidFill>
            <a:schemeClr val="tx1"/>
          </a:solidFill>
          <a:latin typeface="+mn-lt"/>
        </a:defRPr>
      </a:lvl4pPr>
      <a:lvl5pPr marL="2057400" indent="-228600" algn="l" rtl="0" fontAlgn="base">
        <a:spcBef>
          <a:spcPct val="20000"/>
        </a:spcBef>
        <a:spcAft>
          <a:spcPct val="0"/>
        </a:spcAft>
        <a:buChar char="»"/>
        <a:defRPr kumimoji="1" sz="2000" b="1">
          <a:solidFill>
            <a:schemeClr val="tx1"/>
          </a:solidFill>
          <a:latin typeface="+mn-lt"/>
        </a:defRPr>
      </a:lvl5pPr>
      <a:lvl6pPr marL="2514600" indent="-228600" algn="l" rtl="0" fontAlgn="base">
        <a:spcBef>
          <a:spcPct val="20000"/>
        </a:spcBef>
        <a:spcAft>
          <a:spcPct val="0"/>
        </a:spcAft>
        <a:buChar char="»"/>
        <a:defRPr kumimoji="1" sz="2000" b="1">
          <a:solidFill>
            <a:schemeClr val="tx1"/>
          </a:solidFill>
          <a:latin typeface="+mn-lt"/>
        </a:defRPr>
      </a:lvl6pPr>
      <a:lvl7pPr marL="2971800" indent="-228600" algn="l" rtl="0" fontAlgn="base">
        <a:spcBef>
          <a:spcPct val="20000"/>
        </a:spcBef>
        <a:spcAft>
          <a:spcPct val="0"/>
        </a:spcAft>
        <a:buChar char="»"/>
        <a:defRPr kumimoji="1" sz="2000" b="1">
          <a:solidFill>
            <a:schemeClr val="tx1"/>
          </a:solidFill>
          <a:latin typeface="+mn-lt"/>
        </a:defRPr>
      </a:lvl7pPr>
      <a:lvl8pPr marL="3429000" indent="-228600" algn="l" rtl="0" fontAlgn="base">
        <a:spcBef>
          <a:spcPct val="20000"/>
        </a:spcBef>
        <a:spcAft>
          <a:spcPct val="0"/>
        </a:spcAft>
        <a:buChar char="»"/>
        <a:defRPr kumimoji="1" sz="2000" b="1">
          <a:solidFill>
            <a:schemeClr val="tx1"/>
          </a:solidFill>
          <a:latin typeface="+mn-lt"/>
        </a:defRPr>
      </a:lvl8pPr>
      <a:lvl9pPr marL="3886200" indent="-228600" algn="l" rtl="0" fontAlgn="base">
        <a:spcBef>
          <a:spcPct val="20000"/>
        </a:spcBef>
        <a:spcAft>
          <a:spcPct val="0"/>
        </a:spcAft>
        <a:buChar char="»"/>
        <a:defRPr kumimoji="1"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780738" name="Rectangle 2"/>
          <p:cNvSpPr>
            <a:spLocks noChangeArrowheads="1"/>
          </p:cNvSpPr>
          <p:nvPr/>
        </p:nvSpPr>
        <p:spPr bwMode="invGray">
          <a:xfrm>
            <a:off x="8783638" y="444500"/>
            <a:ext cx="360362" cy="3152775"/>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endParaRPr lang="en-US"/>
          </a:p>
        </p:txBody>
      </p:sp>
      <p:sp>
        <p:nvSpPr>
          <p:cNvPr id="1780739" name="Freeform 3"/>
          <p:cNvSpPr>
            <a:spLocks/>
          </p:cNvSpPr>
          <p:nvPr/>
        </p:nvSpPr>
        <p:spPr bwMode="invGray">
          <a:xfrm>
            <a:off x="0" y="0"/>
            <a:ext cx="9144000" cy="2133600"/>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endParaRPr lang="en-US"/>
          </a:p>
        </p:txBody>
      </p:sp>
      <p:sp>
        <p:nvSpPr>
          <p:cNvPr id="1780740" name="Freeform 4"/>
          <p:cNvSpPr>
            <a:spLocks/>
          </p:cNvSpPr>
          <p:nvPr/>
        </p:nvSpPr>
        <p:spPr bwMode="invGray">
          <a:xfrm>
            <a:off x="0" y="1163638"/>
            <a:ext cx="9144000" cy="5694362"/>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endParaRPr lang="en-US"/>
          </a:p>
        </p:txBody>
      </p:sp>
      <p:sp>
        <p:nvSpPr>
          <p:cNvPr id="1780741" name="Freeform 5"/>
          <p:cNvSpPr>
            <a:spLocks/>
          </p:cNvSpPr>
          <p:nvPr/>
        </p:nvSpPr>
        <p:spPr bwMode="invGray">
          <a:xfrm>
            <a:off x="0" y="292100"/>
            <a:ext cx="9144000" cy="854075"/>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endParaRPr lang="en-US"/>
          </a:p>
        </p:txBody>
      </p:sp>
      <p:sp>
        <p:nvSpPr>
          <p:cNvPr id="1780742" name="Freeform 6"/>
          <p:cNvSpPr>
            <a:spLocks/>
          </p:cNvSpPr>
          <p:nvPr/>
        </p:nvSpPr>
        <p:spPr bwMode="invGray">
          <a:xfrm>
            <a:off x="0" y="2405063"/>
            <a:ext cx="9144000" cy="1069975"/>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endParaRPr lang="en-US"/>
          </a:p>
        </p:txBody>
      </p:sp>
      <p:sp>
        <p:nvSpPr>
          <p:cNvPr id="1780743" name="Freeform 7"/>
          <p:cNvSpPr>
            <a:spLocks/>
          </p:cNvSpPr>
          <p:nvPr/>
        </p:nvSpPr>
        <p:spPr bwMode="white">
          <a:xfrm>
            <a:off x="2476500" y="1522413"/>
            <a:ext cx="6667500" cy="5335587"/>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endParaRPr lang="en-US"/>
          </a:p>
        </p:txBody>
      </p:sp>
      <p:sp>
        <p:nvSpPr>
          <p:cNvPr id="1780744" name="Freeform 8"/>
          <p:cNvSpPr>
            <a:spLocks/>
          </p:cNvSpPr>
          <p:nvPr/>
        </p:nvSpPr>
        <p:spPr bwMode="white">
          <a:xfrm>
            <a:off x="0" y="3443288"/>
            <a:ext cx="9144000" cy="3055937"/>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endParaRPr lang="en-US"/>
          </a:p>
        </p:txBody>
      </p:sp>
      <p:sp>
        <p:nvSpPr>
          <p:cNvPr id="1780745" name="Freeform 9"/>
          <p:cNvSpPr>
            <a:spLocks/>
          </p:cNvSpPr>
          <p:nvPr/>
        </p:nvSpPr>
        <p:spPr bwMode="white">
          <a:xfrm>
            <a:off x="0" y="3552825"/>
            <a:ext cx="6237288" cy="336550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endParaRPr lang="en-US"/>
          </a:p>
        </p:txBody>
      </p:sp>
      <p:sp>
        <p:nvSpPr>
          <p:cNvPr id="1780746" name="Rectangle 10"/>
          <p:cNvSpPr>
            <a:spLocks noGrp="1" noChangeArrowheads="1"/>
          </p:cNvSpPr>
          <p:nvPr>
            <p:ph type="title"/>
          </p:nvPr>
        </p:nvSpPr>
        <p:spPr bwMode="auto">
          <a:xfrm>
            <a:off x="0" y="0"/>
            <a:ext cx="9144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80747" name="Rectangle 11"/>
          <p:cNvSpPr>
            <a:spLocks noGrp="1" noChangeArrowheads="1"/>
          </p:cNvSpPr>
          <p:nvPr>
            <p:ph type="body" idx="1"/>
          </p:nvPr>
        </p:nvSpPr>
        <p:spPr bwMode="auto">
          <a:xfrm>
            <a:off x="0" y="1066800"/>
            <a:ext cx="91440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		</a:t>
            </a:r>
          </a:p>
          <a:p>
            <a:pPr lvl="3"/>
            <a:r>
              <a:rPr lang="en-US" smtClean="0"/>
              <a:t>Fourth level</a:t>
            </a:r>
          </a:p>
          <a:p>
            <a:pPr lvl="4"/>
            <a:r>
              <a:rPr lang="en-US" smtClean="0"/>
              <a:t>Fifth level</a:t>
            </a:r>
          </a:p>
        </p:txBody>
      </p:sp>
      <p:sp>
        <p:nvSpPr>
          <p:cNvPr id="1780748" name="Rectangle 12"/>
          <p:cNvSpPr>
            <a:spLocks noGrp="1" noChangeArrowheads="1"/>
          </p:cNvSpPr>
          <p:nvPr>
            <p:ph type="ftr" sz="quarter" idx="3"/>
          </p:nvPr>
        </p:nvSpPr>
        <p:spPr bwMode="auto">
          <a:xfrm>
            <a:off x="2438400" y="6477000"/>
            <a:ext cx="4495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600" b="1">
                <a:latin typeface="+mn-lt"/>
              </a:defRPr>
            </a:lvl1pPr>
          </a:lstStyle>
          <a:p>
            <a:r>
              <a:rPr lang="en-US" dirty="0" smtClean="0"/>
              <a:t>PC08 Tutorial  </a:t>
            </a:r>
            <a:r>
              <a:rPr lang="en-US" dirty="0"/>
              <a:t>gcf@indiana.edu</a:t>
            </a:r>
          </a:p>
        </p:txBody>
      </p:sp>
      <p:sp>
        <p:nvSpPr>
          <p:cNvPr id="1780749" name="Rectangle 13"/>
          <p:cNvSpPr>
            <a:spLocks noGrp="1" noChangeArrowheads="1"/>
          </p:cNvSpPr>
          <p:nvPr>
            <p:ph type="sldNum" sz="quarter" idx="4"/>
          </p:nvPr>
        </p:nvSpPr>
        <p:spPr bwMode="auto">
          <a:xfrm>
            <a:off x="7239000" y="65532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600" b="1">
                <a:latin typeface="+mn-lt"/>
              </a:defRPr>
            </a:lvl1pPr>
          </a:lstStyle>
          <a:p>
            <a:fld id="{7D93BD46-219B-4C02-A63A-9BD114DED5A9}" type="slidenum">
              <a:rPr lang="en-US"/>
              <a:pPr/>
              <a:t>‹#›</a:t>
            </a:fld>
            <a:endParaRPr lang="en-US"/>
          </a:p>
        </p:txBody>
      </p:sp>
      <p:sp>
        <p:nvSpPr>
          <p:cNvPr id="1780750" name="Rectangle 14"/>
          <p:cNvSpPr>
            <a:spLocks noGrp="1" noChangeArrowheads="1"/>
          </p:cNvSpPr>
          <p:nvPr>
            <p:ph type="dt" sz="half" idx="2"/>
          </p:nvPr>
        </p:nvSpPr>
        <p:spPr bwMode="auto">
          <a:xfrm>
            <a:off x="0" y="6553200"/>
            <a:ext cx="2362200" cy="274638"/>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b="1"/>
            </a:lvl1pPr>
          </a:lstStyle>
          <a:p>
            <a:endParaRPr lang="en-US"/>
          </a:p>
        </p:txBody>
      </p:sp>
    </p:spTree>
  </p:cSld>
  <p:clrMap bg1="dk2" tx1="lt1" bg2="dk1" tx2="lt2" accent1="accent1" accent2="accent2" accent3="accent3" accent4="accent4" accent5="accent5" accent6="accent6" hlink="hlink" folHlink="folHlink"/>
  <p:sldLayoutIdLst>
    <p:sldLayoutId id="2147483667"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iming>
    <p:tnLst>
      <p:par>
        <p:cTn id="1" dur="indefinite" restart="never" nodeType="tmRoot"/>
      </p:par>
    </p:tnLst>
  </p:timing>
  <p:hf hdr="0" dt="0"/>
  <p:txStyles>
    <p:titleStyle>
      <a:lvl1pPr algn="ctr" rtl="0" fontAlgn="base">
        <a:spcBef>
          <a:spcPct val="0"/>
        </a:spcBef>
        <a:spcAft>
          <a:spcPct val="0"/>
        </a:spcAft>
        <a:defRPr kumimoji="1" sz="4400" b="1">
          <a:solidFill>
            <a:srgbClr val="FFFF00"/>
          </a:solidFill>
          <a:latin typeface="+mj-lt"/>
          <a:ea typeface="+mj-ea"/>
          <a:cs typeface="+mj-cs"/>
        </a:defRPr>
      </a:lvl1pPr>
      <a:lvl2pPr algn="ctr" rtl="0" fontAlgn="base">
        <a:spcBef>
          <a:spcPct val="0"/>
        </a:spcBef>
        <a:spcAft>
          <a:spcPct val="0"/>
        </a:spcAft>
        <a:defRPr kumimoji="1" sz="4400" b="1">
          <a:solidFill>
            <a:srgbClr val="FFFF00"/>
          </a:solidFill>
          <a:latin typeface="Times New Roman" pitchFamily="18" charset="0"/>
        </a:defRPr>
      </a:lvl2pPr>
      <a:lvl3pPr algn="ctr" rtl="0" fontAlgn="base">
        <a:spcBef>
          <a:spcPct val="0"/>
        </a:spcBef>
        <a:spcAft>
          <a:spcPct val="0"/>
        </a:spcAft>
        <a:defRPr kumimoji="1" sz="4400" b="1">
          <a:solidFill>
            <a:srgbClr val="FFFF00"/>
          </a:solidFill>
          <a:latin typeface="Times New Roman" pitchFamily="18" charset="0"/>
        </a:defRPr>
      </a:lvl3pPr>
      <a:lvl4pPr algn="ctr" rtl="0" fontAlgn="base">
        <a:spcBef>
          <a:spcPct val="0"/>
        </a:spcBef>
        <a:spcAft>
          <a:spcPct val="0"/>
        </a:spcAft>
        <a:defRPr kumimoji="1" sz="4400" b="1">
          <a:solidFill>
            <a:srgbClr val="FFFF00"/>
          </a:solidFill>
          <a:latin typeface="Times New Roman" pitchFamily="18" charset="0"/>
        </a:defRPr>
      </a:lvl4pPr>
      <a:lvl5pPr algn="ctr" rtl="0" fontAlgn="base">
        <a:spcBef>
          <a:spcPct val="0"/>
        </a:spcBef>
        <a:spcAft>
          <a:spcPct val="0"/>
        </a:spcAft>
        <a:defRPr kumimoji="1" sz="4400" b="1">
          <a:solidFill>
            <a:srgbClr val="FFFF00"/>
          </a:solidFill>
          <a:latin typeface="Times New Roman" pitchFamily="18" charset="0"/>
        </a:defRPr>
      </a:lvl5pPr>
      <a:lvl6pPr marL="457200" algn="ctr" rtl="0" fontAlgn="base">
        <a:spcBef>
          <a:spcPct val="0"/>
        </a:spcBef>
        <a:spcAft>
          <a:spcPct val="0"/>
        </a:spcAft>
        <a:defRPr kumimoji="1" sz="4400" b="1">
          <a:solidFill>
            <a:srgbClr val="FFFF00"/>
          </a:solidFill>
          <a:latin typeface="Times New Roman" pitchFamily="18" charset="0"/>
        </a:defRPr>
      </a:lvl6pPr>
      <a:lvl7pPr marL="914400" algn="ctr" rtl="0" fontAlgn="base">
        <a:spcBef>
          <a:spcPct val="0"/>
        </a:spcBef>
        <a:spcAft>
          <a:spcPct val="0"/>
        </a:spcAft>
        <a:defRPr kumimoji="1" sz="4400" b="1">
          <a:solidFill>
            <a:srgbClr val="FFFF00"/>
          </a:solidFill>
          <a:latin typeface="Times New Roman" pitchFamily="18" charset="0"/>
        </a:defRPr>
      </a:lvl7pPr>
      <a:lvl8pPr marL="1371600" algn="ctr" rtl="0" fontAlgn="base">
        <a:spcBef>
          <a:spcPct val="0"/>
        </a:spcBef>
        <a:spcAft>
          <a:spcPct val="0"/>
        </a:spcAft>
        <a:defRPr kumimoji="1" sz="4400" b="1">
          <a:solidFill>
            <a:srgbClr val="FFFF00"/>
          </a:solidFill>
          <a:latin typeface="Times New Roman" pitchFamily="18" charset="0"/>
        </a:defRPr>
      </a:lvl8pPr>
      <a:lvl9pPr marL="1828800" algn="ctr" rtl="0" fontAlgn="base">
        <a:spcBef>
          <a:spcPct val="0"/>
        </a:spcBef>
        <a:spcAft>
          <a:spcPct val="0"/>
        </a:spcAft>
        <a:defRPr kumimoji="1" sz="4400" b="1">
          <a:solidFill>
            <a:srgbClr val="FFFF00"/>
          </a:solidFill>
          <a:latin typeface="Times New Roman" pitchFamily="18" charset="0"/>
        </a:defRPr>
      </a:lvl9pPr>
    </p:titleStyle>
    <p:bodyStyle>
      <a:lvl1pPr marL="342900" indent="-342900" algn="l" rtl="0" fontAlgn="base">
        <a:spcBef>
          <a:spcPct val="20000"/>
        </a:spcBef>
        <a:spcAft>
          <a:spcPct val="0"/>
        </a:spcAft>
        <a:buChar char="•"/>
        <a:defRPr kumimoji="1" sz="3200" b="1">
          <a:solidFill>
            <a:schemeClr val="tx1"/>
          </a:solidFill>
          <a:latin typeface="+mn-lt"/>
          <a:ea typeface="+mn-ea"/>
          <a:cs typeface="+mn-cs"/>
        </a:defRPr>
      </a:lvl1pPr>
      <a:lvl2pPr marL="742950" indent="-285750" algn="l" rtl="0" fontAlgn="base">
        <a:spcBef>
          <a:spcPct val="20000"/>
        </a:spcBef>
        <a:spcAft>
          <a:spcPct val="0"/>
        </a:spcAft>
        <a:buChar char="–"/>
        <a:defRPr kumimoji="1" sz="2800" b="1">
          <a:solidFill>
            <a:schemeClr val="tx1"/>
          </a:solidFill>
          <a:latin typeface="+mn-lt"/>
        </a:defRPr>
      </a:lvl2pPr>
      <a:lvl3pPr marL="1143000" indent="-228600" algn="l" rtl="0" fontAlgn="base">
        <a:spcBef>
          <a:spcPct val="20000"/>
        </a:spcBef>
        <a:spcAft>
          <a:spcPct val="0"/>
        </a:spcAft>
        <a:buChar char="•"/>
        <a:defRPr kumimoji="1" sz="2400" b="1">
          <a:solidFill>
            <a:schemeClr val="tx1"/>
          </a:solidFill>
          <a:latin typeface="+mn-lt"/>
        </a:defRPr>
      </a:lvl3pPr>
      <a:lvl4pPr marL="1600200" indent="-228600" algn="l" rtl="0" fontAlgn="base">
        <a:spcBef>
          <a:spcPct val="20000"/>
        </a:spcBef>
        <a:spcAft>
          <a:spcPct val="0"/>
        </a:spcAft>
        <a:buChar char="–"/>
        <a:defRPr kumimoji="1" sz="2000" b="1">
          <a:solidFill>
            <a:schemeClr val="tx1"/>
          </a:solidFill>
          <a:latin typeface="+mn-lt"/>
        </a:defRPr>
      </a:lvl4pPr>
      <a:lvl5pPr marL="2057400" indent="-228600" algn="l" rtl="0" fontAlgn="base">
        <a:spcBef>
          <a:spcPct val="20000"/>
        </a:spcBef>
        <a:spcAft>
          <a:spcPct val="0"/>
        </a:spcAft>
        <a:buChar char="»"/>
        <a:defRPr kumimoji="1" sz="2000" b="1">
          <a:solidFill>
            <a:schemeClr val="tx1"/>
          </a:solidFill>
          <a:latin typeface="+mn-lt"/>
        </a:defRPr>
      </a:lvl5pPr>
      <a:lvl6pPr marL="2514600" indent="-228600" algn="l" rtl="0" fontAlgn="base">
        <a:spcBef>
          <a:spcPct val="20000"/>
        </a:spcBef>
        <a:spcAft>
          <a:spcPct val="0"/>
        </a:spcAft>
        <a:buChar char="»"/>
        <a:defRPr kumimoji="1" sz="2000" b="1">
          <a:solidFill>
            <a:schemeClr val="tx1"/>
          </a:solidFill>
          <a:latin typeface="+mn-lt"/>
        </a:defRPr>
      </a:lvl6pPr>
      <a:lvl7pPr marL="2971800" indent="-228600" algn="l" rtl="0" fontAlgn="base">
        <a:spcBef>
          <a:spcPct val="20000"/>
        </a:spcBef>
        <a:spcAft>
          <a:spcPct val="0"/>
        </a:spcAft>
        <a:buChar char="»"/>
        <a:defRPr kumimoji="1" sz="2000" b="1">
          <a:solidFill>
            <a:schemeClr val="tx1"/>
          </a:solidFill>
          <a:latin typeface="+mn-lt"/>
        </a:defRPr>
      </a:lvl7pPr>
      <a:lvl8pPr marL="3429000" indent="-228600" algn="l" rtl="0" fontAlgn="base">
        <a:spcBef>
          <a:spcPct val="20000"/>
        </a:spcBef>
        <a:spcAft>
          <a:spcPct val="0"/>
        </a:spcAft>
        <a:buChar char="»"/>
        <a:defRPr kumimoji="1" sz="2000" b="1">
          <a:solidFill>
            <a:schemeClr val="tx1"/>
          </a:solidFill>
          <a:latin typeface="+mn-lt"/>
        </a:defRPr>
      </a:lvl8pPr>
      <a:lvl9pPr marL="3886200" indent="-228600" algn="l" rtl="0" fontAlgn="base">
        <a:spcBef>
          <a:spcPct val="20000"/>
        </a:spcBef>
        <a:spcAft>
          <a:spcPct val="0"/>
        </a:spcAft>
        <a:buChar char="»"/>
        <a:defRPr kumimoji="1"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bwMode="auto">
          <a:xfrm>
            <a:off x="685800" y="1371600"/>
            <a:ext cx="77724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mn-lt"/>
              </a:defRPr>
            </a:lvl1pPr>
          </a:lstStyle>
          <a:p>
            <a:pPr>
              <a:defRPr/>
            </a:pPr>
            <a:fld id="{082BD6EE-997F-499D-95C1-0AB7FB081FA6}" type="slidenum">
              <a:rPr lang="en-US"/>
              <a:pPr>
                <a:defRPr/>
              </a:pPr>
              <a:t>‹#›</a:t>
            </a:fld>
            <a:endParaRPr lang="en-US"/>
          </a:p>
        </p:txBody>
      </p:sp>
      <p:pic>
        <p:nvPicPr>
          <p:cNvPr id="7174" name="Picture 7"/>
          <p:cNvPicPr>
            <a:picLocks noChangeArrowheads="1"/>
          </p:cNvPicPr>
          <p:nvPr userDrawn="1"/>
        </p:nvPicPr>
        <p:blipFill>
          <a:blip r:embed="rId14"/>
          <a:srcRect/>
          <a:stretch>
            <a:fillRect/>
          </a:stretch>
        </p:blipFill>
        <p:spPr bwMode="auto">
          <a:xfrm>
            <a:off x="7696200" y="6248400"/>
            <a:ext cx="1258888" cy="484188"/>
          </a:xfrm>
          <a:prstGeom prst="rect">
            <a:avLst/>
          </a:prstGeom>
          <a:noFill/>
          <a:ln w="12700">
            <a:noFill/>
            <a:miter lim="800000"/>
            <a:headEnd/>
            <a:tailEnd/>
          </a:ln>
        </p:spPr>
      </p:pic>
      <p:sp>
        <p:nvSpPr>
          <p:cNvPr id="7175" name="Rectangle 2"/>
          <p:cNvSpPr>
            <a:spLocks noGrp="1" noChangeArrowheads="1"/>
          </p:cNvSpPr>
          <p:nvPr>
            <p:ph type="title"/>
          </p:nvPr>
        </p:nvSpPr>
        <p:spPr bwMode="auto">
          <a:xfrm>
            <a:off x="685800" y="228600"/>
            <a:ext cx="7772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ctr" rtl="0" eaLnBrk="0" fontAlgn="base" hangingPunct="0">
        <a:spcBef>
          <a:spcPct val="0"/>
        </a:spcBef>
        <a:spcAft>
          <a:spcPct val="0"/>
        </a:spcAft>
        <a:defRPr sz="3600" b="1">
          <a:solidFill>
            <a:schemeClr val="accent2"/>
          </a:solidFill>
          <a:latin typeface="+mj-lt"/>
          <a:ea typeface="+mj-ea"/>
          <a:cs typeface="+mj-cs"/>
        </a:defRPr>
      </a:lvl1pPr>
      <a:lvl2pPr algn="ctr" rtl="0" eaLnBrk="0" fontAlgn="base" hangingPunct="0">
        <a:spcBef>
          <a:spcPct val="0"/>
        </a:spcBef>
        <a:spcAft>
          <a:spcPct val="0"/>
        </a:spcAft>
        <a:defRPr sz="3600" b="1">
          <a:solidFill>
            <a:schemeClr val="accent2"/>
          </a:solidFill>
          <a:latin typeface="Times New Roman" pitchFamily="64" charset="0"/>
        </a:defRPr>
      </a:lvl2pPr>
      <a:lvl3pPr algn="ctr" rtl="0" eaLnBrk="0" fontAlgn="base" hangingPunct="0">
        <a:spcBef>
          <a:spcPct val="0"/>
        </a:spcBef>
        <a:spcAft>
          <a:spcPct val="0"/>
        </a:spcAft>
        <a:defRPr sz="3600" b="1">
          <a:solidFill>
            <a:schemeClr val="accent2"/>
          </a:solidFill>
          <a:latin typeface="Times New Roman" pitchFamily="64" charset="0"/>
        </a:defRPr>
      </a:lvl3pPr>
      <a:lvl4pPr algn="ctr" rtl="0" eaLnBrk="0" fontAlgn="base" hangingPunct="0">
        <a:spcBef>
          <a:spcPct val="0"/>
        </a:spcBef>
        <a:spcAft>
          <a:spcPct val="0"/>
        </a:spcAft>
        <a:defRPr sz="3600" b="1">
          <a:solidFill>
            <a:schemeClr val="accent2"/>
          </a:solidFill>
          <a:latin typeface="Times New Roman" pitchFamily="64" charset="0"/>
        </a:defRPr>
      </a:lvl4pPr>
      <a:lvl5pPr algn="ctr" rtl="0" eaLnBrk="0" fontAlgn="base" hangingPunct="0">
        <a:spcBef>
          <a:spcPct val="0"/>
        </a:spcBef>
        <a:spcAft>
          <a:spcPct val="0"/>
        </a:spcAft>
        <a:defRPr sz="3600" b="1">
          <a:solidFill>
            <a:schemeClr val="accent2"/>
          </a:solidFill>
          <a:latin typeface="Times New Roman" pitchFamily="64" charset="0"/>
        </a:defRPr>
      </a:lvl5pPr>
      <a:lvl6pPr marL="457200" algn="ctr" rtl="0" fontAlgn="base">
        <a:spcBef>
          <a:spcPct val="0"/>
        </a:spcBef>
        <a:spcAft>
          <a:spcPct val="0"/>
        </a:spcAft>
        <a:defRPr sz="3600" b="1">
          <a:solidFill>
            <a:schemeClr val="accent2"/>
          </a:solidFill>
          <a:latin typeface="Times New Roman" pitchFamily="64" charset="0"/>
        </a:defRPr>
      </a:lvl6pPr>
      <a:lvl7pPr marL="914400" algn="ctr" rtl="0" fontAlgn="base">
        <a:spcBef>
          <a:spcPct val="0"/>
        </a:spcBef>
        <a:spcAft>
          <a:spcPct val="0"/>
        </a:spcAft>
        <a:defRPr sz="3600" b="1">
          <a:solidFill>
            <a:schemeClr val="accent2"/>
          </a:solidFill>
          <a:latin typeface="Times New Roman" pitchFamily="64" charset="0"/>
        </a:defRPr>
      </a:lvl7pPr>
      <a:lvl8pPr marL="1371600" algn="ctr" rtl="0" fontAlgn="base">
        <a:spcBef>
          <a:spcPct val="0"/>
        </a:spcBef>
        <a:spcAft>
          <a:spcPct val="0"/>
        </a:spcAft>
        <a:defRPr sz="3600" b="1">
          <a:solidFill>
            <a:schemeClr val="accent2"/>
          </a:solidFill>
          <a:latin typeface="Times New Roman" pitchFamily="64" charset="0"/>
        </a:defRPr>
      </a:lvl8pPr>
      <a:lvl9pPr marL="1828800" algn="ctr" rtl="0" fontAlgn="base">
        <a:spcBef>
          <a:spcPct val="0"/>
        </a:spcBef>
        <a:spcAft>
          <a:spcPct val="0"/>
        </a:spcAft>
        <a:defRPr sz="3600" b="1">
          <a:solidFill>
            <a:schemeClr val="accent2"/>
          </a:solidFill>
          <a:latin typeface="Times New Roman" pitchFamily="64"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w"/>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737282" name="Rectangle 1026"/>
          <p:cNvSpPr>
            <a:spLocks noChangeArrowheads="1"/>
          </p:cNvSpPr>
          <p:nvPr/>
        </p:nvSpPr>
        <p:spPr bwMode="invGray">
          <a:xfrm>
            <a:off x="8783638" y="444500"/>
            <a:ext cx="360362" cy="3152775"/>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endParaRPr lang="en-US"/>
          </a:p>
        </p:txBody>
      </p:sp>
      <p:sp>
        <p:nvSpPr>
          <p:cNvPr id="737283" name="Freeform 1027"/>
          <p:cNvSpPr>
            <a:spLocks/>
          </p:cNvSpPr>
          <p:nvPr/>
        </p:nvSpPr>
        <p:spPr bwMode="invGray">
          <a:xfrm>
            <a:off x="0" y="0"/>
            <a:ext cx="9144000" cy="2133600"/>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endParaRPr lang="en-US"/>
          </a:p>
        </p:txBody>
      </p:sp>
      <p:sp>
        <p:nvSpPr>
          <p:cNvPr id="737284" name="Freeform 1028"/>
          <p:cNvSpPr>
            <a:spLocks/>
          </p:cNvSpPr>
          <p:nvPr/>
        </p:nvSpPr>
        <p:spPr bwMode="invGray">
          <a:xfrm>
            <a:off x="0" y="1163638"/>
            <a:ext cx="9144000" cy="5694362"/>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endParaRPr lang="en-US"/>
          </a:p>
        </p:txBody>
      </p:sp>
      <p:sp>
        <p:nvSpPr>
          <p:cNvPr id="737285" name="Freeform 1029"/>
          <p:cNvSpPr>
            <a:spLocks/>
          </p:cNvSpPr>
          <p:nvPr/>
        </p:nvSpPr>
        <p:spPr bwMode="invGray">
          <a:xfrm>
            <a:off x="0" y="292100"/>
            <a:ext cx="9144000" cy="854075"/>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endParaRPr lang="en-US"/>
          </a:p>
        </p:txBody>
      </p:sp>
      <p:sp>
        <p:nvSpPr>
          <p:cNvPr id="737286" name="Freeform 1030"/>
          <p:cNvSpPr>
            <a:spLocks/>
          </p:cNvSpPr>
          <p:nvPr/>
        </p:nvSpPr>
        <p:spPr bwMode="invGray">
          <a:xfrm>
            <a:off x="0" y="2405063"/>
            <a:ext cx="9144000" cy="1069975"/>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endParaRPr lang="en-US"/>
          </a:p>
        </p:txBody>
      </p:sp>
      <p:sp>
        <p:nvSpPr>
          <p:cNvPr id="737287" name="Freeform 1031"/>
          <p:cNvSpPr>
            <a:spLocks/>
          </p:cNvSpPr>
          <p:nvPr/>
        </p:nvSpPr>
        <p:spPr bwMode="white">
          <a:xfrm>
            <a:off x="2476500" y="1522413"/>
            <a:ext cx="6667500" cy="5335587"/>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endParaRPr lang="en-US"/>
          </a:p>
        </p:txBody>
      </p:sp>
      <p:sp>
        <p:nvSpPr>
          <p:cNvPr id="737288" name="Freeform 1032"/>
          <p:cNvSpPr>
            <a:spLocks/>
          </p:cNvSpPr>
          <p:nvPr/>
        </p:nvSpPr>
        <p:spPr bwMode="white">
          <a:xfrm>
            <a:off x="0" y="3443288"/>
            <a:ext cx="9144000" cy="3055937"/>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endParaRPr lang="en-US"/>
          </a:p>
        </p:txBody>
      </p:sp>
      <p:sp>
        <p:nvSpPr>
          <p:cNvPr id="737289" name="Freeform 1033"/>
          <p:cNvSpPr>
            <a:spLocks/>
          </p:cNvSpPr>
          <p:nvPr/>
        </p:nvSpPr>
        <p:spPr bwMode="white">
          <a:xfrm>
            <a:off x="0" y="3552825"/>
            <a:ext cx="6237288" cy="336550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endParaRPr lang="en-US"/>
          </a:p>
        </p:txBody>
      </p:sp>
      <p:sp>
        <p:nvSpPr>
          <p:cNvPr id="737290" name="Rectangle 1034"/>
          <p:cNvSpPr>
            <a:spLocks noGrp="1" noChangeArrowheads="1"/>
          </p:cNvSpPr>
          <p:nvPr>
            <p:ph type="title"/>
          </p:nvPr>
        </p:nvSpPr>
        <p:spPr bwMode="auto">
          <a:xfrm>
            <a:off x="0" y="0"/>
            <a:ext cx="91440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37291" name="Rectangle 1035"/>
          <p:cNvSpPr>
            <a:spLocks noGrp="1" noChangeArrowheads="1"/>
          </p:cNvSpPr>
          <p:nvPr>
            <p:ph type="body" idx="1"/>
          </p:nvPr>
        </p:nvSpPr>
        <p:spPr bwMode="auto">
          <a:xfrm>
            <a:off x="0" y="1066800"/>
            <a:ext cx="91440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		</a:t>
            </a:r>
          </a:p>
          <a:p>
            <a:pPr lvl="3"/>
            <a:r>
              <a:rPr lang="en-US" smtClean="0"/>
              <a:t>Fourth level</a:t>
            </a:r>
          </a:p>
          <a:p>
            <a:pPr lvl="4"/>
            <a:r>
              <a:rPr lang="en-US" smtClean="0"/>
              <a:t>Fifth level</a:t>
            </a:r>
          </a:p>
        </p:txBody>
      </p:sp>
      <p:sp>
        <p:nvSpPr>
          <p:cNvPr id="737293" name="Rectangle 1037"/>
          <p:cNvSpPr>
            <a:spLocks noGrp="1" noChangeArrowheads="1"/>
          </p:cNvSpPr>
          <p:nvPr>
            <p:ph type="ftr" sz="quarter" idx="3"/>
          </p:nvPr>
        </p:nvSpPr>
        <p:spPr bwMode="auto">
          <a:xfrm>
            <a:off x="3352800" y="6553200"/>
            <a:ext cx="4495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600" b="1">
                <a:latin typeface="+mn-lt"/>
              </a:defRPr>
            </a:lvl1pPr>
          </a:lstStyle>
          <a:p>
            <a:r>
              <a:rPr lang="en-US"/>
              <a:t>PC07LaplacePerformance  gcf@indiana.edu</a:t>
            </a:r>
          </a:p>
        </p:txBody>
      </p:sp>
      <p:sp>
        <p:nvSpPr>
          <p:cNvPr id="737294" name="Rectangle 1038"/>
          <p:cNvSpPr>
            <a:spLocks noGrp="1" noChangeArrowheads="1"/>
          </p:cNvSpPr>
          <p:nvPr>
            <p:ph type="sldNum" sz="quarter" idx="4"/>
          </p:nvPr>
        </p:nvSpPr>
        <p:spPr bwMode="auto">
          <a:xfrm>
            <a:off x="7239000" y="65532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600" b="1">
                <a:latin typeface="+mn-lt"/>
              </a:defRPr>
            </a:lvl1pPr>
          </a:lstStyle>
          <a:p>
            <a:fld id="{7372964F-7164-4151-9C33-D3CA0C7C0BDB}" type="slidenum">
              <a:rPr lang="en-US"/>
              <a:pPr/>
              <a:t>‹#›</a:t>
            </a:fld>
            <a:endParaRPr lang="en-US"/>
          </a:p>
        </p:txBody>
      </p:sp>
      <p:sp>
        <p:nvSpPr>
          <p:cNvPr id="737299" name="Rectangle 1043"/>
          <p:cNvSpPr>
            <a:spLocks noGrp="1" noChangeArrowheads="1"/>
          </p:cNvSpPr>
          <p:nvPr>
            <p:ph type="dt" sz="half" idx="2"/>
          </p:nvPr>
        </p:nvSpPr>
        <p:spPr bwMode="auto">
          <a:xfrm>
            <a:off x="0" y="6553200"/>
            <a:ext cx="2476500" cy="33655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spAutoFit/>
          </a:bodyPr>
          <a:lstStyle>
            <a:lvl1pPr>
              <a:defRPr sz="1600" b="1"/>
            </a:lvl1pPr>
          </a:lstStyle>
          <a:p>
            <a:endParaRPr lang="en-US"/>
          </a:p>
        </p:txBody>
      </p:sp>
    </p:spTree>
  </p:cSld>
  <p:clrMap bg1="dk2" tx1="lt1" bg2="dk1"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iming>
    <p:tnLst>
      <p:par>
        <p:cTn id="1" dur="indefinite" restart="never" nodeType="tmRoot"/>
      </p:par>
    </p:tnLst>
  </p:timing>
  <p:hf hdr="0" dt="0"/>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Times New Roman" pitchFamily="18" charset="0"/>
        </a:defRPr>
      </a:lvl2pPr>
      <a:lvl3pPr algn="ctr" rtl="0" eaLnBrk="0" fontAlgn="base" hangingPunct="0">
        <a:spcBef>
          <a:spcPct val="0"/>
        </a:spcBef>
        <a:spcAft>
          <a:spcPct val="0"/>
        </a:spcAft>
        <a:defRPr kumimoji="1" sz="4400" b="1">
          <a:solidFill>
            <a:schemeClr val="tx2"/>
          </a:solidFill>
          <a:latin typeface="Times New Roman" pitchFamily="18" charset="0"/>
        </a:defRPr>
      </a:lvl3pPr>
      <a:lvl4pPr algn="ctr" rtl="0" eaLnBrk="0" fontAlgn="base" hangingPunct="0">
        <a:spcBef>
          <a:spcPct val="0"/>
        </a:spcBef>
        <a:spcAft>
          <a:spcPct val="0"/>
        </a:spcAft>
        <a:defRPr kumimoji="1" sz="4400" b="1">
          <a:solidFill>
            <a:schemeClr val="tx2"/>
          </a:solidFill>
          <a:latin typeface="Times New Roman" pitchFamily="18" charset="0"/>
        </a:defRPr>
      </a:lvl4pPr>
      <a:lvl5pPr algn="ctr" rtl="0" eaLnBrk="0" fontAlgn="base" hangingPunct="0">
        <a:spcBef>
          <a:spcPct val="0"/>
        </a:spcBef>
        <a:spcAft>
          <a:spcPct val="0"/>
        </a:spcAft>
        <a:defRPr kumimoji="1" sz="4400" b="1">
          <a:solidFill>
            <a:schemeClr val="tx2"/>
          </a:solidFill>
          <a:latin typeface="Times New Roman" pitchFamily="18" charset="0"/>
        </a:defRPr>
      </a:lvl5pPr>
      <a:lvl6pPr marL="457200" algn="ctr" rtl="0" eaLnBrk="0" fontAlgn="base" hangingPunct="0">
        <a:spcBef>
          <a:spcPct val="0"/>
        </a:spcBef>
        <a:spcAft>
          <a:spcPct val="0"/>
        </a:spcAft>
        <a:defRPr kumimoji="1" sz="4400" b="1">
          <a:solidFill>
            <a:schemeClr val="tx2"/>
          </a:solidFill>
          <a:latin typeface="Times New Roman" pitchFamily="18" charset="0"/>
        </a:defRPr>
      </a:lvl6pPr>
      <a:lvl7pPr marL="914400" algn="ctr" rtl="0" eaLnBrk="0" fontAlgn="base" hangingPunct="0">
        <a:spcBef>
          <a:spcPct val="0"/>
        </a:spcBef>
        <a:spcAft>
          <a:spcPct val="0"/>
        </a:spcAft>
        <a:defRPr kumimoji="1" sz="4400" b="1">
          <a:solidFill>
            <a:schemeClr val="tx2"/>
          </a:solidFill>
          <a:latin typeface="Times New Roman" pitchFamily="18" charset="0"/>
        </a:defRPr>
      </a:lvl7pPr>
      <a:lvl8pPr marL="1371600" algn="ctr" rtl="0" eaLnBrk="0" fontAlgn="base" hangingPunct="0">
        <a:spcBef>
          <a:spcPct val="0"/>
        </a:spcBef>
        <a:spcAft>
          <a:spcPct val="0"/>
        </a:spcAft>
        <a:defRPr kumimoji="1" sz="4400" b="1">
          <a:solidFill>
            <a:schemeClr val="tx2"/>
          </a:solidFill>
          <a:latin typeface="Times New Roman" pitchFamily="18" charset="0"/>
        </a:defRPr>
      </a:lvl8pPr>
      <a:lvl9pPr marL="1828800" algn="ctr" rtl="0" eaLnBrk="0" fontAlgn="base" hangingPunct="0">
        <a:spcBef>
          <a:spcPct val="0"/>
        </a:spcBef>
        <a:spcAft>
          <a:spcPct val="0"/>
        </a:spcAft>
        <a:defRPr kumimoji="1" sz="44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kumimoji="1"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b="1">
          <a:solidFill>
            <a:schemeClr val="tx1"/>
          </a:solidFill>
          <a:latin typeface="+mn-lt"/>
        </a:defRPr>
      </a:lvl2pPr>
      <a:lvl3pPr marL="1143000" indent="-228600" algn="l" rtl="0" eaLnBrk="0" fontAlgn="base" hangingPunct="0">
        <a:spcBef>
          <a:spcPct val="20000"/>
        </a:spcBef>
        <a:spcAft>
          <a:spcPct val="0"/>
        </a:spcAft>
        <a:buChar char="•"/>
        <a:defRPr kumimoji="1" sz="2400" b="1">
          <a:solidFill>
            <a:schemeClr val="tx1"/>
          </a:solidFill>
          <a:latin typeface="+mn-lt"/>
        </a:defRPr>
      </a:lvl3pPr>
      <a:lvl4pPr marL="1600200" indent="-228600" algn="l" rtl="0" eaLnBrk="0" fontAlgn="base" hangingPunct="0">
        <a:spcBef>
          <a:spcPct val="20000"/>
        </a:spcBef>
        <a:spcAft>
          <a:spcPct val="0"/>
        </a:spcAft>
        <a:buChar char="–"/>
        <a:defRPr kumimoji="1" sz="2000" b="1">
          <a:solidFill>
            <a:schemeClr val="tx1"/>
          </a:solidFill>
          <a:latin typeface="+mn-lt"/>
        </a:defRPr>
      </a:lvl4pPr>
      <a:lvl5pPr marL="2057400" indent="-228600" algn="l" rtl="0" eaLnBrk="0" fontAlgn="base" hangingPunct="0">
        <a:spcBef>
          <a:spcPct val="20000"/>
        </a:spcBef>
        <a:spcAft>
          <a:spcPct val="0"/>
        </a:spcAft>
        <a:buChar char="»"/>
        <a:defRPr kumimoji="1" sz="2000" b="1">
          <a:solidFill>
            <a:schemeClr val="tx1"/>
          </a:solidFill>
          <a:latin typeface="+mn-lt"/>
        </a:defRPr>
      </a:lvl5pPr>
      <a:lvl6pPr marL="2514600" indent="-228600" algn="l" rtl="0" eaLnBrk="0" fontAlgn="base" hangingPunct="0">
        <a:spcBef>
          <a:spcPct val="20000"/>
        </a:spcBef>
        <a:spcAft>
          <a:spcPct val="0"/>
        </a:spcAft>
        <a:buChar char="»"/>
        <a:defRPr kumimoji="1" sz="2000" b="1">
          <a:solidFill>
            <a:schemeClr val="tx1"/>
          </a:solidFill>
          <a:latin typeface="+mn-lt"/>
        </a:defRPr>
      </a:lvl6pPr>
      <a:lvl7pPr marL="2971800" indent="-228600" algn="l" rtl="0" eaLnBrk="0" fontAlgn="base" hangingPunct="0">
        <a:spcBef>
          <a:spcPct val="20000"/>
        </a:spcBef>
        <a:spcAft>
          <a:spcPct val="0"/>
        </a:spcAft>
        <a:buChar char="»"/>
        <a:defRPr kumimoji="1" sz="2000" b="1">
          <a:solidFill>
            <a:schemeClr val="tx1"/>
          </a:solidFill>
          <a:latin typeface="+mn-lt"/>
        </a:defRPr>
      </a:lvl7pPr>
      <a:lvl8pPr marL="3429000" indent="-228600" algn="l" rtl="0" eaLnBrk="0" fontAlgn="base" hangingPunct="0">
        <a:spcBef>
          <a:spcPct val="20000"/>
        </a:spcBef>
        <a:spcAft>
          <a:spcPct val="0"/>
        </a:spcAft>
        <a:buChar char="»"/>
        <a:defRPr kumimoji="1" sz="2000" b="1">
          <a:solidFill>
            <a:schemeClr val="tx1"/>
          </a:solidFill>
          <a:latin typeface="+mn-lt"/>
        </a:defRPr>
      </a:lvl8pPr>
      <a:lvl9pPr marL="3886200" indent="-228600" algn="l" rtl="0" eaLnBrk="0" fontAlgn="base" hangingPunct="0">
        <a:spcBef>
          <a:spcPct val="20000"/>
        </a:spcBef>
        <a:spcAft>
          <a:spcPct val="0"/>
        </a:spcAft>
        <a:buChar char="»"/>
        <a:defRPr kumimoji="1"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grids.ucs.indiana.edu/ptliupages/presentations/MCPerformanceJune5-08.pptx" TargetMode="External"/><Relationship Id="rId4" Type="http://schemas.openxmlformats.org/officeDocument/2006/relationships/hyperlink" Target="http://grids.ucs.indiana.edu/ptliupages/presentations/PC08Tutorial_HPCS_June5-08.pptx"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9.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8.jpeg"/><Relationship Id="rId4" Type="http://schemas.openxmlformats.org/officeDocument/2006/relationships/oleObject" Target="../embeddings/oleObject2.bin"/></Relationships>
</file>

<file path=ppt/slides/_rels/slide120.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120.xml"/><Relationship Id="rId1" Type="http://schemas.openxmlformats.org/officeDocument/2006/relationships/slideLayout" Target="../slideLayouts/slideLayout6.xml"/><Relationship Id="rId4" Type="http://schemas.openxmlformats.org/officeDocument/2006/relationships/image" Target="../media/image74.wmf"/></Relationships>
</file>

<file path=ppt/slides/_rels/slide121.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77.wmf"/></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9.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58.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58.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58.xml"/></Relationships>
</file>

<file path=ppt/slides/_rels/slide134.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mkp.com/books_catalog/catalog.asp?ISBN=1-55860-871-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hyperlink" Target="http://fawlty.cs.usfca.edu/mpi/"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eg"/><Relationship Id="rId18" Type="http://schemas.openxmlformats.org/officeDocument/2006/relationships/image" Target="../media/image30.png"/><Relationship Id="rId3" Type="http://schemas.openxmlformats.org/officeDocument/2006/relationships/video" Target="file:///C:\Documents%20and%20Settings\pkdubey\My%20Documents\Alamere\Russia%20Lab%20Presentation\tumor3d_mpeg.mpeg" TargetMode="External"/><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jpeg"/><Relationship Id="rId2" Type="http://schemas.openxmlformats.org/officeDocument/2006/relationships/video" Target="file:///C:\Documents%20and%20Settings\pkdubey\My%20Documents\Alamere\Russia%20Lab%20Presentation\er_tumor.mpeg" TargetMode="External"/><Relationship Id="rId16" Type="http://schemas.openxmlformats.org/officeDocument/2006/relationships/image" Target="../media/image28.jpeg"/><Relationship Id="rId1" Type="http://schemas.openxmlformats.org/officeDocument/2006/relationships/video" Target="file:///C:\Documents%20and%20Settings\pkdubey\My%20Documents\Alamere\Russia%20Lab%20Presentation\ProstateTimelapse.avi" TargetMode="External"/><Relationship Id="rId6" Type="http://schemas.openxmlformats.org/officeDocument/2006/relationships/notesSlide" Target="../notesSlides/notesSlide33.xml"/><Relationship Id="rId11" Type="http://schemas.openxmlformats.org/officeDocument/2006/relationships/image" Target="../media/image23.jpeg"/><Relationship Id="rId5" Type="http://schemas.openxmlformats.org/officeDocument/2006/relationships/slideLayout" Target="../slideLayouts/slideLayout23.xml"/><Relationship Id="rId15" Type="http://schemas.openxmlformats.org/officeDocument/2006/relationships/image" Target="../media/image27.jpeg"/><Relationship Id="rId10" Type="http://schemas.openxmlformats.org/officeDocument/2006/relationships/image" Target="../media/image22.jpeg"/><Relationship Id="rId19" Type="http://schemas.openxmlformats.org/officeDocument/2006/relationships/image" Target="../media/image31.png"/><Relationship Id="rId4" Type="http://schemas.openxmlformats.org/officeDocument/2006/relationships/video" Target="file:///C:\Documents%20and%20Settings\pkdubey\My%20Documents\Alamere\Russia%20Lab%20Presentation\neuro.mpg" TargetMode="External"/><Relationship Id="rId9" Type="http://schemas.openxmlformats.org/officeDocument/2006/relationships/image" Target="../media/image21.png"/><Relationship Id="rId14" Type="http://schemas.openxmlformats.org/officeDocument/2006/relationships/image" Target="../media/image26.jpeg"/></Relationships>
</file>

<file path=ppt/slides/_rels/slide34.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connotea.org/user/crmc"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grids.ucs.indiana.edu/ptliupages/presentations/PC2007/index.html" TargetMode="External"/><Relationship Id="rId4" Type="http://schemas.openxmlformats.org/officeDocument/2006/relationships/hyperlink" Target="http://www.infomall.org/salsa"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hyperlink" Target="http://gridreliability.nist.gov/Workshop2/ReliabilityAssessmentSongPurdue.pdf"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74.xml"/><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6.xml"/></Relationships>
</file>

<file path=ppt/slides/_rels/slide77.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77.xml"/><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78.xml"/><Relationship Id="rId1" Type="http://schemas.openxmlformats.org/officeDocument/2006/relationships/slideLayout" Target="../slideLayouts/slideLayout51.xml"/></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9.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0.xml"/><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81.xml"/><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Microsoft_Office_Word_97_-_2003_Document1.doc"/></Relationships>
</file>

<file path=ppt/slides/_rels/slide8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9.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9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1"/>
          <p:cNvSpPr>
            <a:spLocks noGrp="1" noChangeArrowheads="1"/>
          </p:cNvSpPr>
          <p:nvPr>
            <p:ph type="ftr" sz="quarter" idx="3"/>
          </p:nvPr>
        </p:nvSpPr>
        <p:spPr/>
        <p:txBody>
          <a:bodyPr/>
          <a:lstStyle/>
          <a:p>
            <a:r>
              <a:rPr lang="en-US" dirty="0" smtClean="0"/>
              <a:t>PC08 Tutorial  gcf@indiana.edu</a:t>
            </a:r>
            <a:endParaRPr lang="en-US" dirty="0"/>
          </a:p>
        </p:txBody>
      </p:sp>
      <p:sp>
        <p:nvSpPr>
          <p:cNvPr id="5" name="Rectangle 22"/>
          <p:cNvSpPr>
            <a:spLocks noGrp="1" noChangeArrowheads="1"/>
          </p:cNvSpPr>
          <p:nvPr>
            <p:ph type="sldNum" sz="quarter" idx="4"/>
          </p:nvPr>
        </p:nvSpPr>
        <p:spPr/>
        <p:txBody>
          <a:bodyPr/>
          <a:lstStyle/>
          <a:p>
            <a:fld id="{E003F3BA-9254-4644-9085-1DCD3DD02D46}" type="slidenum">
              <a:rPr lang="en-US"/>
              <a:pPr/>
              <a:t>1</a:t>
            </a:fld>
            <a:endParaRPr lang="en-US"/>
          </a:p>
        </p:txBody>
      </p:sp>
      <p:sp>
        <p:nvSpPr>
          <p:cNvPr id="1091589" name="Rectangle 5"/>
          <p:cNvSpPr>
            <a:spLocks noGrp="1" noChangeArrowheads="1"/>
          </p:cNvSpPr>
          <p:nvPr>
            <p:ph type="ctrTitle"/>
          </p:nvPr>
        </p:nvSpPr>
        <p:spPr>
          <a:xfrm>
            <a:off x="0" y="685800"/>
            <a:ext cx="9144000" cy="1524000"/>
          </a:xfrm>
          <a:noFill/>
          <a:ln/>
        </p:spPr>
        <p:txBody>
          <a:bodyPr lIns="92075" tIns="46038" rIns="92075" bIns="46038"/>
          <a:lstStyle/>
          <a:p>
            <a:r>
              <a:rPr lang="en-US" sz="5400" dirty="0"/>
              <a:t>Parallel Computing </a:t>
            </a:r>
            <a:r>
              <a:rPr lang="en-US" sz="5400" dirty="0" smtClean="0"/>
              <a:t>and Multicore 2008:</a:t>
            </a:r>
            <a:r>
              <a:rPr lang="en-US" sz="5400" dirty="0"/>
              <a:t> </a:t>
            </a:r>
            <a:r>
              <a:rPr lang="en-US" sz="5400" dirty="0" smtClean="0"/>
              <a:t>Tutorial</a:t>
            </a:r>
            <a:endParaRPr lang="en-US" sz="5400" dirty="0"/>
          </a:p>
        </p:txBody>
      </p:sp>
      <p:sp>
        <p:nvSpPr>
          <p:cNvPr id="1091590" name="Rectangle 6"/>
          <p:cNvSpPr>
            <a:spLocks noGrp="1" noChangeArrowheads="1"/>
          </p:cNvSpPr>
          <p:nvPr>
            <p:ph type="subTitle" idx="1"/>
          </p:nvPr>
        </p:nvSpPr>
        <p:spPr>
          <a:xfrm>
            <a:off x="0" y="2438400"/>
            <a:ext cx="9144000" cy="3962400"/>
          </a:xfrm>
          <a:noFill/>
          <a:ln/>
        </p:spPr>
        <p:txBody>
          <a:bodyPr lIns="92075" tIns="46038" rIns="92075" bIns="46038"/>
          <a:lstStyle/>
          <a:p>
            <a:pPr eaLnBrk="1" hangingPunct="1">
              <a:lnSpc>
                <a:spcPct val="90000"/>
              </a:lnSpc>
            </a:pPr>
            <a:r>
              <a:rPr lang="en-US" sz="2400" b="0" dirty="0" smtClean="0">
                <a:latin typeface="Arial" pitchFamily="34" charset="0"/>
                <a:ea typeface="Arial Unicode MS" pitchFamily="34" charset="-128"/>
                <a:cs typeface="Arial Unicode MS" pitchFamily="34" charset="-128"/>
              </a:rPr>
              <a:t>ECMS Multiconference HPCS 2008</a:t>
            </a:r>
          </a:p>
          <a:p>
            <a:pPr eaLnBrk="1" hangingPunct="1">
              <a:lnSpc>
                <a:spcPct val="90000"/>
              </a:lnSpc>
            </a:pPr>
            <a:r>
              <a:rPr lang="en-US" sz="2400" b="0" dirty="0" smtClean="0">
                <a:latin typeface="Arial" pitchFamily="34" charset="0"/>
                <a:ea typeface="Arial Unicode MS" pitchFamily="34" charset="-128"/>
                <a:cs typeface="Arial Unicode MS" pitchFamily="34" charset="-128"/>
              </a:rPr>
              <a:t>Nicosia Cyprus </a:t>
            </a:r>
          </a:p>
          <a:p>
            <a:pPr eaLnBrk="1" hangingPunct="1">
              <a:lnSpc>
                <a:spcPct val="90000"/>
              </a:lnSpc>
            </a:pPr>
            <a:r>
              <a:rPr lang="en-US" sz="2400" b="0" dirty="0" smtClean="0">
                <a:latin typeface="Arial" pitchFamily="34" charset="0"/>
                <a:ea typeface="Arial Unicode MS" pitchFamily="34" charset="-128"/>
                <a:cs typeface="Arial Unicode MS" pitchFamily="34" charset="-128"/>
              </a:rPr>
              <a:t>June 5 2008</a:t>
            </a:r>
            <a:endParaRPr lang="en-US" sz="2400" b="0" dirty="0">
              <a:latin typeface="Arial" pitchFamily="34" charset="0"/>
              <a:ea typeface="Arial Unicode MS" pitchFamily="34" charset="-128"/>
              <a:cs typeface="Arial Unicode MS" pitchFamily="34" charset="-128"/>
            </a:endParaRPr>
          </a:p>
          <a:p>
            <a:pPr>
              <a:lnSpc>
                <a:spcPct val="90000"/>
              </a:lnSpc>
            </a:pPr>
            <a:r>
              <a:rPr lang="en-US" sz="2800" dirty="0">
                <a:solidFill>
                  <a:srgbClr val="FFFF00"/>
                </a:solidFill>
              </a:rPr>
              <a:t>Geoffrey Fox</a:t>
            </a:r>
          </a:p>
          <a:p>
            <a:pPr>
              <a:lnSpc>
                <a:spcPct val="70000"/>
              </a:lnSpc>
            </a:pPr>
            <a:r>
              <a:rPr lang="en-US" sz="2800" dirty="0" smtClean="0"/>
              <a:t>School of Informatics, Community </a:t>
            </a:r>
            <a:r>
              <a:rPr lang="en-US" sz="2800" dirty="0"/>
              <a:t>Grids Laboratory</a:t>
            </a:r>
          </a:p>
          <a:p>
            <a:pPr>
              <a:lnSpc>
                <a:spcPct val="70000"/>
              </a:lnSpc>
            </a:pPr>
            <a:r>
              <a:rPr lang="en-US" sz="2800" dirty="0"/>
              <a:t> Indiana </a:t>
            </a:r>
            <a:r>
              <a:rPr lang="en-US" sz="2800" dirty="0" smtClean="0"/>
              <a:t>University, Bloomington </a:t>
            </a:r>
            <a:r>
              <a:rPr lang="en-US" sz="2800" dirty="0"/>
              <a:t>IN</a:t>
            </a:r>
          </a:p>
          <a:p>
            <a:pPr>
              <a:lnSpc>
                <a:spcPct val="70000"/>
              </a:lnSpc>
            </a:pPr>
            <a:endParaRPr lang="en-US" sz="2800" dirty="0"/>
          </a:p>
          <a:p>
            <a:pPr>
              <a:lnSpc>
                <a:spcPct val="70000"/>
              </a:lnSpc>
            </a:pPr>
            <a:r>
              <a:rPr lang="en-US" sz="2800" dirty="0">
                <a:hlinkClick r:id="rId3"/>
              </a:rPr>
              <a:t>gcf@indiana.edu</a:t>
            </a:r>
            <a:endParaRPr lang="en-US" sz="2800" dirty="0"/>
          </a:p>
          <a:p>
            <a:pPr>
              <a:lnSpc>
                <a:spcPct val="70000"/>
              </a:lnSpc>
            </a:pPr>
            <a:r>
              <a:rPr lang="en-US" sz="1800" dirty="0">
                <a:hlinkClick r:id="rId4"/>
              </a:rPr>
              <a:t>http://</a:t>
            </a:r>
            <a:r>
              <a:rPr lang="en-US" sz="1800" dirty="0" smtClean="0">
                <a:hlinkClick r:id="rId4"/>
              </a:rPr>
              <a:t>grids.ucs.indiana.edu/ptliupages/presentations/PC08Tutorial_HPCS_June5-08.pptx</a:t>
            </a:r>
            <a:r>
              <a:rPr lang="en-US" sz="1800" dirty="0" smtClean="0"/>
              <a:t>  </a:t>
            </a:r>
          </a:p>
          <a:p>
            <a:pPr>
              <a:lnSpc>
                <a:spcPct val="70000"/>
              </a:lnSpc>
            </a:pPr>
            <a:r>
              <a:rPr lang="en-US" sz="1800" dirty="0" smtClean="0">
                <a:hlinkClick r:id="rId5"/>
              </a:rPr>
              <a:t>http://grids.ucs.indiana.edu/ptliupages/presentations/MCPerformanceJune5-08.pptx</a:t>
            </a:r>
            <a:r>
              <a:rPr lang="en-US" sz="1800" dirty="0" smtClean="0"/>
              <a:t>  </a:t>
            </a:r>
          </a:p>
          <a:p>
            <a:pPr>
              <a:lnSpc>
                <a:spcPct val="70000"/>
              </a:lnSpc>
            </a:pPr>
            <a:endParaRPr lang="en-US" sz="2000" dirty="0"/>
          </a:p>
          <a:p>
            <a:pPr>
              <a:lnSpc>
                <a:spcPct val="70000"/>
              </a:lnSpc>
            </a:pPr>
            <a:endParaRPr lang="en-US" sz="2800" dirty="0"/>
          </a:p>
          <a:p>
            <a:pPr>
              <a:lnSpc>
                <a:spcPct val="90000"/>
              </a:lnSpc>
            </a:pPr>
            <a:endParaRPr lang="en-US" sz="2800" dirty="0">
              <a:solidFill>
                <a:schemeClr val="hlink"/>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334" name="Slide Number Placeholder 4"/>
          <p:cNvSpPr>
            <a:spLocks noGrp="1"/>
          </p:cNvSpPr>
          <p:nvPr>
            <p:ph type="sldNum" sz="quarter" idx="11"/>
          </p:nvPr>
        </p:nvSpPr>
        <p:spPr/>
        <p:txBody>
          <a:bodyPr/>
          <a:lstStyle/>
          <a:p>
            <a:fld id="{93C06238-90C0-4BC3-9B7D-919435F27C61}" type="slidenum">
              <a:rPr lang="en-US"/>
              <a:pPr/>
              <a:t>10</a:t>
            </a:fld>
            <a:endParaRPr lang="en-US"/>
          </a:p>
        </p:txBody>
      </p:sp>
      <p:sp>
        <p:nvSpPr>
          <p:cNvPr id="1196034" name="Rectangle 2"/>
          <p:cNvSpPr>
            <a:spLocks noGrp="1" noChangeArrowheads="1"/>
          </p:cNvSpPr>
          <p:nvPr>
            <p:ph type="title"/>
          </p:nvPr>
        </p:nvSpPr>
        <p:spPr>
          <a:xfrm>
            <a:off x="6553200" y="0"/>
            <a:ext cx="2743200" cy="1225550"/>
          </a:xfrm>
        </p:spPr>
        <p:txBody>
          <a:bodyPr/>
          <a:lstStyle/>
          <a:p>
            <a:r>
              <a:rPr lang="en-US" sz="2800"/>
              <a:t>Communication</a:t>
            </a:r>
            <a:br>
              <a:rPr lang="en-US" sz="2800"/>
            </a:br>
            <a:r>
              <a:rPr lang="en-US" sz="2800"/>
              <a:t> is Needed</a:t>
            </a:r>
            <a:endParaRPr lang="en-US" sz="4000"/>
          </a:p>
        </p:txBody>
      </p:sp>
      <p:sp>
        <p:nvSpPr>
          <p:cNvPr id="1196035" name="Rectangle 3"/>
          <p:cNvSpPr>
            <a:spLocks noGrp="1" noChangeArrowheads="1"/>
          </p:cNvSpPr>
          <p:nvPr>
            <p:ph type="body" idx="1"/>
          </p:nvPr>
        </p:nvSpPr>
        <p:spPr>
          <a:xfrm>
            <a:off x="6635750" y="1295400"/>
            <a:ext cx="2508250" cy="5334000"/>
          </a:xfrm>
        </p:spPr>
        <p:txBody>
          <a:bodyPr/>
          <a:lstStyle/>
          <a:p>
            <a:r>
              <a:rPr lang="en-US" sz="2400"/>
              <a:t>Updating edge points in any processor requires communication of values from neighboring processor</a:t>
            </a:r>
          </a:p>
          <a:p>
            <a:r>
              <a:rPr lang="en-US" sz="2400"/>
              <a:t>For instance, the processor holding </a:t>
            </a:r>
            <a:r>
              <a:rPr lang="en-US" sz="2400">
                <a:solidFill>
                  <a:srgbClr val="00CC00"/>
                </a:solidFill>
              </a:rPr>
              <a:t>green points</a:t>
            </a:r>
            <a:r>
              <a:rPr lang="en-US" sz="2400"/>
              <a:t> requires </a:t>
            </a:r>
            <a:r>
              <a:rPr lang="en-US" sz="2400">
                <a:solidFill>
                  <a:srgbClr val="FF0000"/>
                </a:solidFill>
              </a:rPr>
              <a:t>red points</a:t>
            </a:r>
            <a:r>
              <a:rPr lang="en-US" sz="2400"/>
              <a:t> </a:t>
            </a:r>
          </a:p>
        </p:txBody>
      </p:sp>
      <p:grpSp>
        <p:nvGrpSpPr>
          <p:cNvPr id="2" name="Group 4"/>
          <p:cNvGrpSpPr>
            <a:grpSpLocks/>
          </p:cNvGrpSpPr>
          <p:nvPr/>
        </p:nvGrpSpPr>
        <p:grpSpPr bwMode="auto">
          <a:xfrm>
            <a:off x="0" y="0"/>
            <a:ext cx="6629400" cy="6553200"/>
            <a:chOff x="0" y="0"/>
            <a:chExt cx="4176" cy="4128"/>
          </a:xfrm>
        </p:grpSpPr>
        <p:sp>
          <p:nvSpPr>
            <p:cNvPr id="1196037" name="Rectangle 5"/>
            <p:cNvSpPr>
              <a:spLocks noChangeArrowheads="1"/>
            </p:cNvSpPr>
            <p:nvPr/>
          </p:nvSpPr>
          <p:spPr bwMode="auto">
            <a:xfrm>
              <a:off x="0" y="0"/>
              <a:ext cx="4176" cy="4128"/>
            </a:xfrm>
            <a:prstGeom prst="rect">
              <a:avLst/>
            </a:prstGeom>
            <a:solidFill>
              <a:schemeClr val="bg2"/>
            </a:solidFill>
            <a:ln w="12700">
              <a:noFill/>
              <a:miter lim="800000"/>
              <a:headEnd/>
              <a:tailEnd/>
            </a:ln>
            <a:effectLst/>
          </p:spPr>
          <p:txBody>
            <a:bodyPr anchor="ctr">
              <a:spAutoFit/>
            </a:bodyPr>
            <a:lstStyle/>
            <a:p>
              <a:endParaRPr lang="en-US"/>
            </a:p>
          </p:txBody>
        </p:sp>
        <p:grpSp>
          <p:nvGrpSpPr>
            <p:cNvPr id="3" name="Group 6"/>
            <p:cNvGrpSpPr>
              <a:grpSpLocks/>
            </p:cNvGrpSpPr>
            <p:nvPr/>
          </p:nvGrpSpPr>
          <p:grpSpPr bwMode="auto">
            <a:xfrm>
              <a:off x="0" y="0"/>
              <a:ext cx="4107" cy="4108"/>
              <a:chOff x="116" y="33"/>
              <a:chExt cx="4107" cy="4108"/>
            </a:xfrm>
          </p:grpSpPr>
          <p:sp>
            <p:nvSpPr>
              <p:cNvPr id="1196039" name="Line 7"/>
              <p:cNvSpPr>
                <a:spLocks noChangeShapeType="1"/>
              </p:cNvSpPr>
              <p:nvPr/>
            </p:nvSpPr>
            <p:spPr bwMode="auto">
              <a:xfrm>
                <a:off x="147" y="68"/>
                <a:ext cx="1888" cy="0"/>
              </a:xfrm>
              <a:prstGeom prst="line">
                <a:avLst/>
              </a:prstGeom>
              <a:noFill/>
              <a:ln w="38100">
                <a:solidFill>
                  <a:schemeClr val="tx1"/>
                </a:solidFill>
                <a:round/>
                <a:headEnd/>
                <a:tailEnd/>
              </a:ln>
              <a:effectLst/>
            </p:spPr>
            <p:txBody>
              <a:bodyPr wrap="none" anchor="ctr"/>
              <a:lstStyle/>
              <a:p>
                <a:endParaRPr lang="en-US"/>
              </a:p>
            </p:txBody>
          </p:sp>
          <p:sp>
            <p:nvSpPr>
              <p:cNvPr id="1196040" name="Line 8"/>
              <p:cNvSpPr>
                <a:spLocks noChangeShapeType="1"/>
              </p:cNvSpPr>
              <p:nvPr/>
            </p:nvSpPr>
            <p:spPr bwMode="auto">
              <a:xfrm rot="-5400000">
                <a:off x="-793" y="1010"/>
                <a:ext cx="1888" cy="0"/>
              </a:xfrm>
              <a:prstGeom prst="line">
                <a:avLst/>
              </a:prstGeom>
              <a:noFill/>
              <a:ln w="38100">
                <a:solidFill>
                  <a:schemeClr val="tx1"/>
                </a:solidFill>
                <a:round/>
                <a:headEnd/>
                <a:tailEnd/>
              </a:ln>
              <a:effectLst/>
            </p:spPr>
            <p:txBody>
              <a:bodyPr wrap="none" anchor="ctr"/>
              <a:lstStyle/>
              <a:p>
                <a:endParaRPr lang="en-US"/>
              </a:p>
            </p:txBody>
          </p:sp>
          <p:sp>
            <p:nvSpPr>
              <p:cNvPr id="1196041" name="Oval 9"/>
              <p:cNvSpPr>
                <a:spLocks noChangeArrowheads="1"/>
              </p:cNvSpPr>
              <p:nvPr/>
            </p:nvSpPr>
            <p:spPr bwMode="auto">
              <a:xfrm>
                <a:off x="116"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42" name="Oval 10"/>
              <p:cNvSpPr>
                <a:spLocks noChangeArrowheads="1"/>
              </p:cNvSpPr>
              <p:nvPr/>
            </p:nvSpPr>
            <p:spPr bwMode="auto">
              <a:xfrm>
                <a:off x="387"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43" name="Oval 11"/>
              <p:cNvSpPr>
                <a:spLocks noChangeArrowheads="1"/>
              </p:cNvSpPr>
              <p:nvPr/>
            </p:nvSpPr>
            <p:spPr bwMode="auto">
              <a:xfrm>
                <a:off x="655"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44" name="Oval 12"/>
              <p:cNvSpPr>
                <a:spLocks noChangeArrowheads="1"/>
              </p:cNvSpPr>
              <p:nvPr/>
            </p:nvSpPr>
            <p:spPr bwMode="auto">
              <a:xfrm>
                <a:off x="924"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45" name="Oval 13"/>
              <p:cNvSpPr>
                <a:spLocks noChangeArrowheads="1"/>
              </p:cNvSpPr>
              <p:nvPr/>
            </p:nvSpPr>
            <p:spPr bwMode="auto">
              <a:xfrm>
                <a:off x="1440"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46" name="Oval 14"/>
              <p:cNvSpPr>
                <a:spLocks noChangeArrowheads="1"/>
              </p:cNvSpPr>
              <p:nvPr/>
            </p:nvSpPr>
            <p:spPr bwMode="auto">
              <a:xfrm>
                <a:off x="1728"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47" name="Oval 15"/>
              <p:cNvSpPr>
                <a:spLocks noChangeArrowheads="1"/>
              </p:cNvSpPr>
              <p:nvPr/>
            </p:nvSpPr>
            <p:spPr bwMode="auto">
              <a:xfrm>
                <a:off x="1997"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48" name="Oval 16"/>
              <p:cNvSpPr>
                <a:spLocks noChangeArrowheads="1"/>
              </p:cNvSpPr>
              <p:nvPr/>
            </p:nvSpPr>
            <p:spPr bwMode="auto">
              <a:xfrm>
                <a:off x="1191" y="33"/>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49" name="Oval 17"/>
              <p:cNvSpPr>
                <a:spLocks noChangeArrowheads="1"/>
              </p:cNvSpPr>
              <p:nvPr/>
            </p:nvSpPr>
            <p:spPr bwMode="auto">
              <a:xfrm>
                <a:off x="116" y="29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50" name="Oval 18"/>
              <p:cNvSpPr>
                <a:spLocks noChangeArrowheads="1"/>
              </p:cNvSpPr>
              <p:nvPr/>
            </p:nvSpPr>
            <p:spPr bwMode="auto">
              <a:xfrm>
                <a:off x="384" y="29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51" name="Oval 19"/>
              <p:cNvSpPr>
                <a:spLocks noChangeArrowheads="1"/>
              </p:cNvSpPr>
              <p:nvPr/>
            </p:nvSpPr>
            <p:spPr bwMode="auto">
              <a:xfrm>
                <a:off x="652" y="29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52" name="Oval 20"/>
              <p:cNvSpPr>
                <a:spLocks noChangeArrowheads="1"/>
              </p:cNvSpPr>
              <p:nvPr/>
            </p:nvSpPr>
            <p:spPr bwMode="auto">
              <a:xfrm>
                <a:off x="921" y="29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53" name="Oval 21"/>
              <p:cNvSpPr>
                <a:spLocks noChangeArrowheads="1"/>
              </p:cNvSpPr>
              <p:nvPr/>
            </p:nvSpPr>
            <p:spPr bwMode="auto">
              <a:xfrm>
                <a:off x="1440" y="29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54" name="Oval 22"/>
              <p:cNvSpPr>
                <a:spLocks noChangeArrowheads="1"/>
              </p:cNvSpPr>
              <p:nvPr/>
            </p:nvSpPr>
            <p:spPr bwMode="auto">
              <a:xfrm>
                <a:off x="1725" y="29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55" name="Oval 23"/>
              <p:cNvSpPr>
                <a:spLocks noChangeArrowheads="1"/>
              </p:cNvSpPr>
              <p:nvPr/>
            </p:nvSpPr>
            <p:spPr bwMode="auto">
              <a:xfrm>
                <a:off x="1994" y="29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56" name="Oval 24"/>
              <p:cNvSpPr>
                <a:spLocks noChangeArrowheads="1"/>
              </p:cNvSpPr>
              <p:nvPr/>
            </p:nvSpPr>
            <p:spPr bwMode="auto">
              <a:xfrm>
                <a:off x="1188" y="294"/>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57" name="Oval 25"/>
              <p:cNvSpPr>
                <a:spLocks noChangeArrowheads="1"/>
              </p:cNvSpPr>
              <p:nvPr/>
            </p:nvSpPr>
            <p:spPr bwMode="auto">
              <a:xfrm>
                <a:off x="116" y="56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58" name="Oval 26"/>
              <p:cNvSpPr>
                <a:spLocks noChangeArrowheads="1"/>
              </p:cNvSpPr>
              <p:nvPr/>
            </p:nvSpPr>
            <p:spPr bwMode="auto">
              <a:xfrm>
                <a:off x="380" y="56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59" name="Oval 27"/>
              <p:cNvSpPr>
                <a:spLocks noChangeArrowheads="1"/>
              </p:cNvSpPr>
              <p:nvPr/>
            </p:nvSpPr>
            <p:spPr bwMode="auto">
              <a:xfrm>
                <a:off x="648" y="56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60" name="Oval 28"/>
              <p:cNvSpPr>
                <a:spLocks noChangeArrowheads="1"/>
              </p:cNvSpPr>
              <p:nvPr/>
            </p:nvSpPr>
            <p:spPr bwMode="auto">
              <a:xfrm>
                <a:off x="917" y="56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61" name="Oval 29"/>
              <p:cNvSpPr>
                <a:spLocks noChangeArrowheads="1"/>
              </p:cNvSpPr>
              <p:nvPr/>
            </p:nvSpPr>
            <p:spPr bwMode="auto">
              <a:xfrm>
                <a:off x="1440" y="56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62" name="Oval 30"/>
              <p:cNvSpPr>
                <a:spLocks noChangeArrowheads="1"/>
              </p:cNvSpPr>
              <p:nvPr/>
            </p:nvSpPr>
            <p:spPr bwMode="auto">
              <a:xfrm>
                <a:off x="1721" y="56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63" name="Oval 31"/>
              <p:cNvSpPr>
                <a:spLocks noChangeArrowheads="1"/>
              </p:cNvSpPr>
              <p:nvPr/>
            </p:nvSpPr>
            <p:spPr bwMode="auto">
              <a:xfrm>
                <a:off x="1990" y="56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64" name="Oval 32"/>
              <p:cNvSpPr>
                <a:spLocks noChangeArrowheads="1"/>
              </p:cNvSpPr>
              <p:nvPr/>
            </p:nvSpPr>
            <p:spPr bwMode="auto">
              <a:xfrm>
                <a:off x="1184" y="562"/>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65" name="Oval 33"/>
              <p:cNvSpPr>
                <a:spLocks noChangeArrowheads="1"/>
              </p:cNvSpPr>
              <p:nvPr/>
            </p:nvSpPr>
            <p:spPr bwMode="auto">
              <a:xfrm>
                <a:off x="116" y="84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66" name="Oval 34"/>
              <p:cNvSpPr>
                <a:spLocks noChangeArrowheads="1"/>
              </p:cNvSpPr>
              <p:nvPr/>
            </p:nvSpPr>
            <p:spPr bwMode="auto">
              <a:xfrm>
                <a:off x="388" y="84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67" name="Oval 35"/>
              <p:cNvSpPr>
                <a:spLocks noChangeArrowheads="1"/>
              </p:cNvSpPr>
              <p:nvPr/>
            </p:nvSpPr>
            <p:spPr bwMode="auto">
              <a:xfrm>
                <a:off x="656" y="84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68" name="Oval 36"/>
              <p:cNvSpPr>
                <a:spLocks noChangeArrowheads="1"/>
              </p:cNvSpPr>
              <p:nvPr/>
            </p:nvSpPr>
            <p:spPr bwMode="auto">
              <a:xfrm>
                <a:off x="925" y="84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69" name="Oval 37"/>
              <p:cNvSpPr>
                <a:spLocks noChangeArrowheads="1"/>
              </p:cNvSpPr>
              <p:nvPr/>
            </p:nvSpPr>
            <p:spPr bwMode="auto">
              <a:xfrm>
                <a:off x="1440" y="84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70" name="Oval 38"/>
              <p:cNvSpPr>
                <a:spLocks noChangeArrowheads="1"/>
              </p:cNvSpPr>
              <p:nvPr/>
            </p:nvSpPr>
            <p:spPr bwMode="auto">
              <a:xfrm>
                <a:off x="1729" y="84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71" name="Oval 39"/>
              <p:cNvSpPr>
                <a:spLocks noChangeArrowheads="1"/>
              </p:cNvSpPr>
              <p:nvPr/>
            </p:nvSpPr>
            <p:spPr bwMode="auto">
              <a:xfrm>
                <a:off x="1998" y="84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72" name="Oval 40"/>
              <p:cNvSpPr>
                <a:spLocks noChangeArrowheads="1"/>
              </p:cNvSpPr>
              <p:nvPr/>
            </p:nvSpPr>
            <p:spPr bwMode="auto">
              <a:xfrm>
                <a:off x="1192" y="841"/>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73" name="Oval 41"/>
              <p:cNvSpPr>
                <a:spLocks noChangeArrowheads="1"/>
              </p:cNvSpPr>
              <p:nvPr/>
            </p:nvSpPr>
            <p:spPr bwMode="auto">
              <a:xfrm>
                <a:off x="116" y="112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74" name="Oval 42"/>
              <p:cNvSpPr>
                <a:spLocks noChangeArrowheads="1"/>
              </p:cNvSpPr>
              <p:nvPr/>
            </p:nvSpPr>
            <p:spPr bwMode="auto">
              <a:xfrm>
                <a:off x="384" y="112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75" name="Oval 43"/>
              <p:cNvSpPr>
                <a:spLocks noChangeArrowheads="1"/>
              </p:cNvSpPr>
              <p:nvPr/>
            </p:nvSpPr>
            <p:spPr bwMode="auto">
              <a:xfrm>
                <a:off x="652" y="112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76" name="Oval 44"/>
              <p:cNvSpPr>
                <a:spLocks noChangeArrowheads="1"/>
              </p:cNvSpPr>
              <p:nvPr/>
            </p:nvSpPr>
            <p:spPr bwMode="auto">
              <a:xfrm>
                <a:off x="920" y="112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77" name="Oval 45"/>
              <p:cNvSpPr>
                <a:spLocks noChangeArrowheads="1"/>
              </p:cNvSpPr>
              <p:nvPr/>
            </p:nvSpPr>
            <p:spPr bwMode="auto">
              <a:xfrm>
                <a:off x="1725" y="112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78" name="Oval 46"/>
              <p:cNvSpPr>
                <a:spLocks noChangeArrowheads="1"/>
              </p:cNvSpPr>
              <p:nvPr/>
            </p:nvSpPr>
            <p:spPr bwMode="auto">
              <a:xfrm>
                <a:off x="1993" y="1125"/>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79" name="Oval 47"/>
              <p:cNvSpPr>
                <a:spLocks noChangeArrowheads="1"/>
              </p:cNvSpPr>
              <p:nvPr/>
            </p:nvSpPr>
            <p:spPr bwMode="auto">
              <a:xfrm>
                <a:off x="1188" y="112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80" name="Oval 48"/>
              <p:cNvSpPr>
                <a:spLocks noChangeArrowheads="1"/>
              </p:cNvSpPr>
              <p:nvPr/>
            </p:nvSpPr>
            <p:spPr bwMode="auto">
              <a:xfrm>
                <a:off x="116" y="138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81" name="Oval 49"/>
              <p:cNvSpPr>
                <a:spLocks noChangeArrowheads="1"/>
              </p:cNvSpPr>
              <p:nvPr/>
            </p:nvSpPr>
            <p:spPr bwMode="auto">
              <a:xfrm>
                <a:off x="388" y="138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82" name="Oval 50"/>
              <p:cNvSpPr>
                <a:spLocks noChangeArrowheads="1"/>
              </p:cNvSpPr>
              <p:nvPr/>
            </p:nvSpPr>
            <p:spPr bwMode="auto">
              <a:xfrm>
                <a:off x="656" y="138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83" name="Oval 51"/>
              <p:cNvSpPr>
                <a:spLocks noChangeArrowheads="1"/>
              </p:cNvSpPr>
              <p:nvPr/>
            </p:nvSpPr>
            <p:spPr bwMode="auto">
              <a:xfrm>
                <a:off x="925" y="138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84" name="Oval 52"/>
              <p:cNvSpPr>
                <a:spLocks noChangeArrowheads="1"/>
              </p:cNvSpPr>
              <p:nvPr/>
            </p:nvSpPr>
            <p:spPr bwMode="auto">
              <a:xfrm>
                <a:off x="1440" y="138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85" name="Oval 53"/>
              <p:cNvSpPr>
                <a:spLocks noChangeArrowheads="1"/>
              </p:cNvSpPr>
              <p:nvPr/>
            </p:nvSpPr>
            <p:spPr bwMode="auto">
              <a:xfrm>
                <a:off x="1729" y="138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86" name="Oval 54"/>
              <p:cNvSpPr>
                <a:spLocks noChangeArrowheads="1"/>
              </p:cNvSpPr>
              <p:nvPr/>
            </p:nvSpPr>
            <p:spPr bwMode="auto">
              <a:xfrm>
                <a:off x="1998" y="138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87" name="Oval 55"/>
              <p:cNvSpPr>
                <a:spLocks noChangeArrowheads="1"/>
              </p:cNvSpPr>
              <p:nvPr/>
            </p:nvSpPr>
            <p:spPr bwMode="auto">
              <a:xfrm>
                <a:off x="1192" y="1381"/>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88" name="Oval 56"/>
              <p:cNvSpPr>
                <a:spLocks noChangeArrowheads="1"/>
              </p:cNvSpPr>
              <p:nvPr/>
            </p:nvSpPr>
            <p:spPr bwMode="auto">
              <a:xfrm>
                <a:off x="116" y="164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89" name="Oval 57"/>
              <p:cNvSpPr>
                <a:spLocks noChangeArrowheads="1"/>
              </p:cNvSpPr>
              <p:nvPr/>
            </p:nvSpPr>
            <p:spPr bwMode="auto">
              <a:xfrm>
                <a:off x="384" y="164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90" name="Oval 58"/>
              <p:cNvSpPr>
                <a:spLocks noChangeArrowheads="1"/>
              </p:cNvSpPr>
              <p:nvPr/>
            </p:nvSpPr>
            <p:spPr bwMode="auto">
              <a:xfrm>
                <a:off x="652" y="164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91" name="Oval 59"/>
              <p:cNvSpPr>
                <a:spLocks noChangeArrowheads="1"/>
              </p:cNvSpPr>
              <p:nvPr/>
            </p:nvSpPr>
            <p:spPr bwMode="auto">
              <a:xfrm>
                <a:off x="921" y="164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92" name="Oval 60"/>
              <p:cNvSpPr>
                <a:spLocks noChangeArrowheads="1"/>
              </p:cNvSpPr>
              <p:nvPr/>
            </p:nvSpPr>
            <p:spPr bwMode="auto">
              <a:xfrm>
                <a:off x="1440" y="164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93" name="Oval 61"/>
              <p:cNvSpPr>
                <a:spLocks noChangeArrowheads="1"/>
              </p:cNvSpPr>
              <p:nvPr/>
            </p:nvSpPr>
            <p:spPr bwMode="auto">
              <a:xfrm>
                <a:off x="1725" y="164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94" name="Oval 62"/>
              <p:cNvSpPr>
                <a:spLocks noChangeArrowheads="1"/>
              </p:cNvSpPr>
              <p:nvPr/>
            </p:nvSpPr>
            <p:spPr bwMode="auto">
              <a:xfrm>
                <a:off x="1994" y="164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95" name="Oval 63"/>
              <p:cNvSpPr>
                <a:spLocks noChangeArrowheads="1"/>
              </p:cNvSpPr>
              <p:nvPr/>
            </p:nvSpPr>
            <p:spPr bwMode="auto">
              <a:xfrm>
                <a:off x="1188" y="1646"/>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96" name="Oval 64"/>
              <p:cNvSpPr>
                <a:spLocks noChangeArrowheads="1"/>
              </p:cNvSpPr>
              <p:nvPr/>
            </p:nvSpPr>
            <p:spPr bwMode="auto">
              <a:xfrm>
                <a:off x="116" y="191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97" name="Oval 65"/>
              <p:cNvSpPr>
                <a:spLocks noChangeArrowheads="1"/>
              </p:cNvSpPr>
              <p:nvPr/>
            </p:nvSpPr>
            <p:spPr bwMode="auto">
              <a:xfrm>
                <a:off x="384" y="191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98" name="Oval 66"/>
              <p:cNvSpPr>
                <a:spLocks noChangeArrowheads="1"/>
              </p:cNvSpPr>
              <p:nvPr/>
            </p:nvSpPr>
            <p:spPr bwMode="auto">
              <a:xfrm>
                <a:off x="652" y="191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099" name="Oval 67"/>
              <p:cNvSpPr>
                <a:spLocks noChangeArrowheads="1"/>
              </p:cNvSpPr>
              <p:nvPr/>
            </p:nvSpPr>
            <p:spPr bwMode="auto">
              <a:xfrm>
                <a:off x="921" y="191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00" name="Oval 68"/>
              <p:cNvSpPr>
                <a:spLocks noChangeArrowheads="1"/>
              </p:cNvSpPr>
              <p:nvPr/>
            </p:nvSpPr>
            <p:spPr bwMode="auto">
              <a:xfrm>
                <a:off x="1440" y="191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01" name="Oval 69"/>
              <p:cNvSpPr>
                <a:spLocks noChangeArrowheads="1"/>
              </p:cNvSpPr>
              <p:nvPr/>
            </p:nvSpPr>
            <p:spPr bwMode="auto">
              <a:xfrm>
                <a:off x="1725" y="191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02" name="Oval 70"/>
              <p:cNvSpPr>
                <a:spLocks noChangeArrowheads="1"/>
              </p:cNvSpPr>
              <p:nvPr/>
            </p:nvSpPr>
            <p:spPr bwMode="auto">
              <a:xfrm>
                <a:off x="1994" y="191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03" name="Oval 71"/>
              <p:cNvSpPr>
                <a:spLocks noChangeArrowheads="1"/>
              </p:cNvSpPr>
              <p:nvPr/>
            </p:nvSpPr>
            <p:spPr bwMode="auto">
              <a:xfrm>
                <a:off x="1188" y="1914"/>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04" name="Line 72"/>
              <p:cNvSpPr>
                <a:spLocks noChangeShapeType="1"/>
              </p:cNvSpPr>
              <p:nvPr/>
            </p:nvSpPr>
            <p:spPr bwMode="auto">
              <a:xfrm>
                <a:off x="147" y="4105"/>
                <a:ext cx="1888" cy="0"/>
              </a:xfrm>
              <a:prstGeom prst="line">
                <a:avLst/>
              </a:prstGeom>
              <a:noFill/>
              <a:ln w="38100">
                <a:solidFill>
                  <a:schemeClr val="tx1"/>
                </a:solidFill>
                <a:round/>
                <a:headEnd/>
                <a:tailEnd/>
              </a:ln>
              <a:effectLst/>
            </p:spPr>
            <p:txBody>
              <a:bodyPr wrap="none" anchor="ctr"/>
              <a:lstStyle/>
              <a:p>
                <a:endParaRPr lang="en-US"/>
              </a:p>
            </p:txBody>
          </p:sp>
          <p:sp>
            <p:nvSpPr>
              <p:cNvPr id="1196105" name="Line 73"/>
              <p:cNvSpPr>
                <a:spLocks noChangeShapeType="1"/>
              </p:cNvSpPr>
              <p:nvPr/>
            </p:nvSpPr>
            <p:spPr bwMode="auto">
              <a:xfrm rot="-5400000">
                <a:off x="-929" y="3030"/>
                <a:ext cx="2159" cy="0"/>
              </a:xfrm>
              <a:prstGeom prst="line">
                <a:avLst/>
              </a:prstGeom>
              <a:noFill/>
              <a:ln w="38100">
                <a:solidFill>
                  <a:schemeClr val="tx1"/>
                </a:solidFill>
                <a:round/>
                <a:headEnd/>
                <a:tailEnd/>
              </a:ln>
              <a:effectLst/>
            </p:spPr>
            <p:txBody>
              <a:bodyPr wrap="none" anchor="ctr"/>
              <a:lstStyle/>
              <a:p>
                <a:endParaRPr lang="en-US"/>
              </a:p>
            </p:txBody>
          </p:sp>
          <p:sp>
            <p:nvSpPr>
              <p:cNvPr id="1196106" name="Oval 74"/>
              <p:cNvSpPr>
                <a:spLocks noChangeArrowheads="1"/>
              </p:cNvSpPr>
              <p:nvPr/>
            </p:nvSpPr>
            <p:spPr bwMode="auto">
              <a:xfrm>
                <a:off x="116" y="218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07" name="Oval 75"/>
              <p:cNvSpPr>
                <a:spLocks noChangeArrowheads="1"/>
              </p:cNvSpPr>
              <p:nvPr/>
            </p:nvSpPr>
            <p:spPr bwMode="auto">
              <a:xfrm>
                <a:off x="387" y="218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08" name="Oval 76"/>
              <p:cNvSpPr>
                <a:spLocks noChangeArrowheads="1"/>
              </p:cNvSpPr>
              <p:nvPr/>
            </p:nvSpPr>
            <p:spPr bwMode="auto">
              <a:xfrm>
                <a:off x="655" y="218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09" name="Oval 77"/>
              <p:cNvSpPr>
                <a:spLocks noChangeArrowheads="1"/>
              </p:cNvSpPr>
              <p:nvPr/>
            </p:nvSpPr>
            <p:spPr bwMode="auto">
              <a:xfrm>
                <a:off x="924" y="218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10" name="Oval 78"/>
              <p:cNvSpPr>
                <a:spLocks noChangeArrowheads="1"/>
              </p:cNvSpPr>
              <p:nvPr/>
            </p:nvSpPr>
            <p:spPr bwMode="auto">
              <a:xfrm>
                <a:off x="1449" y="218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11" name="Oval 79"/>
              <p:cNvSpPr>
                <a:spLocks noChangeArrowheads="1"/>
              </p:cNvSpPr>
              <p:nvPr/>
            </p:nvSpPr>
            <p:spPr bwMode="auto">
              <a:xfrm>
                <a:off x="1728" y="218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12" name="Oval 80"/>
              <p:cNvSpPr>
                <a:spLocks noChangeArrowheads="1"/>
              </p:cNvSpPr>
              <p:nvPr/>
            </p:nvSpPr>
            <p:spPr bwMode="auto">
              <a:xfrm>
                <a:off x="1997" y="218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13" name="Oval 81"/>
              <p:cNvSpPr>
                <a:spLocks noChangeArrowheads="1"/>
              </p:cNvSpPr>
              <p:nvPr/>
            </p:nvSpPr>
            <p:spPr bwMode="auto">
              <a:xfrm>
                <a:off x="1191" y="2188"/>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14" name="Oval 82"/>
              <p:cNvSpPr>
                <a:spLocks noChangeArrowheads="1"/>
              </p:cNvSpPr>
              <p:nvPr/>
            </p:nvSpPr>
            <p:spPr bwMode="auto">
              <a:xfrm>
                <a:off x="116" y="245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15" name="Oval 83"/>
              <p:cNvSpPr>
                <a:spLocks noChangeArrowheads="1"/>
              </p:cNvSpPr>
              <p:nvPr/>
            </p:nvSpPr>
            <p:spPr bwMode="auto">
              <a:xfrm>
                <a:off x="384" y="245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16" name="Oval 84"/>
              <p:cNvSpPr>
                <a:spLocks noChangeArrowheads="1"/>
              </p:cNvSpPr>
              <p:nvPr/>
            </p:nvSpPr>
            <p:spPr bwMode="auto">
              <a:xfrm>
                <a:off x="652" y="244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17" name="Oval 85"/>
              <p:cNvSpPr>
                <a:spLocks noChangeArrowheads="1"/>
              </p:cNvSpPr>
              <p:nvPr/>
            </p:nvSpPr>
            <p:spPr bwMode="auto">
              <a:xfrm>
                <a:off x="921" y="244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18" name="Oval 86"/>
              <p:cNvSpPr>
                <a:spLocks noChangeArrowheads="1"/>
              </p:cNvSpPr>
              <p:nvPr/>
            </p:nvSpPr>
            <p:spPr bwMode="auto">
              <a:xfrm>
                <a:off x="1449" y="245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19" name="Oval 87"/>
              <p:cNvSpPr>
                <a:spLocks noChangeArrowheads="1"/>
              </p:cNvSpPr>
              <p:nvPr/>
            </p:nvSpPr>
            <p:spPr bwMode="auto">
              <a:xfrm>
                <a:off x="1725" y="244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20" name="Oval 88"/>
              <p:cNvSpPr>
                <a:spLocks noChangeArrowheads="1"/>
              </p:cNvSpPr>
              <p:nvPr/>
            </p:nvSpPr>
            <p:spPr bwMode="auto">
              <a:xfrm>
                <a:off x="1994" y="244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21" name="Oval 89"/>
              <p:cNvSpPr>
                <a:spLocks noChangeArrowheads="1"/>
              </p:cNvSpPr>
              <p:nvPr/>
            </p:nvSpPr>
            <p:spPr bwMode="auto">
              <a:xfrm>
                <a:off x="1188" y="2449"/>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22" name="Oval 90"/>
              <p:cNvSpPr>
                <a:spLocks noChangeArrowheads="1"/>
              </p:cNvSpPr>
              <p:nvPr/>
            </p:nvSpPr>
            <p:spPr bwMode="auto">
              <a:xfrm>
                <a:off x="116" y="271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23" name="Oval 91"/>
              <p:cNvSpPr>
                <a:spLocks noChangeArrowheads="1"/>
              </p:cNvSpPr>
              <p:nvPr/>
            </p:nvSpPr>
            <p:spPr bwMode="auto">
              <a:xfrm>
                <a:off x="380" y="271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24" name="Oval 92"/>
              <p:cNvSpPr>
                <a:spLocks noChangeArrowheads="1"/>
              </p:cNvSpPr>
              <p:nvPr/>
            </p:nvSpPr>
            <p:spPr bwMode="auto">
              <a:xfrm>
                <a:off x="648" y="271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25" name="Oval 93"/>
              <p:cNvSpPr>
                <a:spLocks noChangeArrowheads="1"/>
              </p:cNvSpPr>
              <p:nvPr/>
            </p:nvSpPr>
            <p:spPr bwMode="auto">
              <a:xfrm>
                <a:off x="917" y="271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26" name="Oval 94"/>
              <p:cNvSpPr>
                <a:spLocks noChangeArrowheads="1"/>
              </p:cNvSpPr>
              <p:nvPr/>
            </p:nvSpPr>
            <p:spPr bwMode="auto">
              <a:xfrm>
                <a:off x="1449" y="271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27" name="Oval 95"/>
              <p:cNvSpPr>
                <a:spLocks noChangeArrowheads="1"/>
              </p:cNvSpPr>
              <p:nvPr/>
            </p:nvSpPr>
            <p:spPr bwMode="auto">
              <a:xfrm>
                <a:off x="1721" y="271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28" name="Oval 96"/>
              <p:cNvSpPr>
                <a:spLocks noChangeArrowheads="1"/>
              </p:cNvSpPr>
              <p:nvPr/>
            </p:nvSpPr>
            <p:spPr bwMode="auto">
              <a:xfrm>
                <a:off x="1990" y="271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29" name="Oval 97"/>
              <p:cNvSpPr>
                <a:spLocks noChangeArrowheads="1"/>
              </p:cNvSpPr>
              <p:nvPr/>
            </p:nvSpPr>
            <p:spPr bwMode="auto">
              <a:xfrm>
                <a:off x="1184" y="2717"/>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30" name="Oval 98"/>
              <p:cNvSpPr>
                <a:spLocks noChangeArrowheads="1"/>
              </p:cNvSpPr>
              <p:nvPr/>
            </p:nvSpPr>
            <p:spPr bwMode="auto">
              <a:xfrm>
                <a:off x="116" y="299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31" name="Oval 99"/>
              <p:cNvSpPr>
                <a:spLocks noChangeArrowheads="1"/>
              </p:cNvSpPr>
              <p:nvPr/>
            </p:nvSpPr>
            <p:spPr bwMode="auto">
              <a:xfrm>
                <a:off x="388" y="299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32" name="Oval 100"/>
              <p:cNvSpPr>
                <a:spLocks noChangeArrowheads="1"/>
              </p:cNvSpPr>
              <p:nvPr/>
            </p:nvSpPr>
            <p:spPr bwMode="auto">
              <a:xfrm>
                <a:off x="656" y="299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33" name="Oval 101"/>
              <p:cNvSpPr>
                <a:spLocks noChangeArrowheads="1"/>
              </p:cNvSpPr>
              <p:nvPr/>
            </p:nvSpPr>
            <p:spPr bwMode="auto">
              <a:xfrm>
                <a:off x="925" y="299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34" name="Oval 102"/>
              <p:cNvSpPr>
                <a:spLocks noChangeArrowheads="1"/>
              </p:cNvSpPr>
              <p:nvPr/>
            </p:nvSpPr>
            <p:spPr bwMode="auto">
              <a:xfrm>
                <a:off x="1449" y="299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35" name="Oval 103"/>
              <p:cNvSpPr>
                <a:spLocks noChangeArrowheads="1"/>
              </p:cNvSpPr>
              <p:nvPr/>
            </p:nvSpPr>
            <p:spPr bwMode="auto">
              <a:xfrm>
                <a:off x="1729" y="299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36" name="Oval 104"/>
              <p:cNvSpPr>
                <a:spLocks noChangeArrowheads="1"/>
              </p:cNvSpPr>
              <p:nvPr/>
            </p:nvSpPr>
            <p:spPr bwMode="auto">
              <a:xfrm>
                <a:off x="1998" y="299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37" name="Oval 105"/>
              <p:cNvSpPr>
                <a:spLocks noChangeArrowheads="1"/>
              </p:cNvSpPr>
              <p:nvPr/>
            </p:nvSpPr>
            <p:spPr bwMode="auto">
              <a:xfrm>
                <a:off x="1192" y="2996"/>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38" name="Oval 106"/>
              <p:cNvSpPr>
                <a:spLocks noChangeArrowheads="1"/>
              </p:cNvSpPr>
              <p:nvPr/>
            </p:nvSpPr>
            <p:spPr bwMode="auto">
              <a:xfrm>
                <a:off x="116"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39" name="Oval 107"/>
              <p:cNvSpPr>
                <a:spLocks noChangeArrowheads="1"/>
              </p:cNvSpPr>
              <p:nvPr/>
            </p:nvSpPr>
            <p:spPr bwMode="auto">
              <a:xfrm>
                <a:off x="384"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40" name="Oval 108"/>
              <p:cNvSpPr>
                <a:spLocks noChangeArrowheads="1"/>
              </p:cNvSpPr>
              <p:nvPr/>
            </p:nvSpPr>
            <p:spPr bwMode="auto">
              <a:xfrm>
                <a:off x="652"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41" name="Oval 109"/>
              <p:cNvSpPr>
                <a:spLocks noChangeArrowheads="1"/>
              </p:cNvSpPr>
              <p:nvPr/>
            </p:nvSpPr>
            <p:spPr bwMode="auto">
              <a:xfrm>
                <a:off x="920"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42" name="Oval 110"/>
              <p:cNvSpPr>
                <a:spLocks noChangeArrowheads="1"/>
              </p:cNvSpPr>
              <p:nvPr/>
            </p:nvSpPr>
            <p:spPr bwMode="auto">
              <a:xfrm>
                <a:off x="1725"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43" name="Oval 111"/>
              <p:cNvSpPr>
                <a:spLocks noChangeArrowheads="1"/>
              </p:cNvSpPr>
              <p:nvPr/>
            </p:nvSpPr>
            <p:spPr bwMode="auto">
              <a:xfrm>
                <a:off x="1993" y="3280"/>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44" name="Oval 112"/>
              <p:cNvSpPr>
                <a:spLocks noChangeArrowheads="1"/>
              </p:cNvSpPr>
              <p:nvPr/>
            </p:nvSpPr>
            <p:spPr bwMode="auto">
              <a:xfrm>
                <a:off x="1188"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45" name="Oval 113"/>
              <p:cNvSpPr>
                <a:spLocks noChangeArrowheads="1"/>
              </p:cNvSpPr>
              <p:nvPr/>
            </p:nvSpPr>
            <p:spPr bwMode="auto">
              <a:xfrm>
                <a:off x="116" y="353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46" name="Oval 114"/>
              <p:cNvSpPr>
                <a:spLocks noChangeArrowheads="1"/>
              </p:cNvSpPr>
              <p:nvPr/>
            </p:nvSpPr>
            <p:spPr bwMode="auto">
              <a:xfrm>
                <a:off x="388" y="353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47" name="Oval 115"/>
              <p:cNvSpPr>
                <a:spLocks noChangeArrowheads="1"/>
              </p:cNvSpPr>
              <p:nvPr/>
            </p:nvSpPr>
            <p:spPr bwMode="auto">
              <a:xfrm>
                <a:off x="656" y="353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48" name="Oval 116"/>
              <p:cNvSpPr>
                <a:spLocks noChangeArrowheads="1"/>
              </p:cNvSpPr>
              <p:nvPr/>
            </p:nvSpPr>
            <p:spPr bwMode="auto">
              <a:xfrm>
                <a:off x="925" y="353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49" name="Oval 117"/>
              <p:cNvSpPr>
                <a:spLocks noChangeArrowheads="1"/>
              </p:cNvSpPr>
              <p:nvPr/>
            </p:nvSpPr>
            <p:spPr bwMode="auto">
              <a:xfrm>
                <a:off x="1449" y="353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50" name="Oval 118"/>
              <p:cNvSpPr>
                <a:spLocks noChangeArrowheads="1"/>
              </p:cNvSpPr>
              <p:nvPr/>
            </p:nvSpPr>
            <p:spPr bwMode="auto">
              <a:xfrm>
                <a:off x="1729" y="353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51" name="Oval 119"/>
              <p:cNvSpPr>
                <a:spLocks noChangeArrowheads="1"/>
              </p:cNvSpPr>
              <p:nvPr/>
            </p:nvSpPr>
            <p:spPr bwMode="auto">
              <a:xfrm>
                <a:off x="1998" y="353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52" name="Oval 120"/>
              <p:cNvSpPr>
                <a:spLocks noChangeArrowheads="1"/>
              </p:cNvSpPr>
              <p:nvPr/>
            </p:nvSpPr>
            <p:spPr bwMode="auto">
              <a:xfrm>
                <a:off x="1192" y="3536"/>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53" name="Oval 121"/>
              <p:cNvSpPr>
                <a:spLocks noChangeArrowheads="1"/>
              </p:cNvSpPr>
              <p:nvPr/>
            </p:nvSpPr>
            <p:spPr bwMode="auto">
              <a:xfrm>
                <a:off x="116" y="380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54" name="Oval 122"/>
              <p:cNvSpPr>
                <a:spLocks noChangeArrowheads="1"/>
              </p:cNvSpPr>
              <p:nvPr/>
            </p:nvSpPr>
            <p:spPr bwMode="auto">
              <a:xfrm>
                <a:off x="384" y="380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55" name="Oval 123"/>
              <p:cNvSpPr>
                <a:spLocks noChangeArrowheads="1"/>
              </p:cNvSpPr>
              <p:nvPr/>
            </p:nvSpPr>
            <p:spPr bwMode="auto">
              <a:xfrm>
                <a:off x="652" y="380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56" name="Oval 124"/>
              <p:cNvSpPr>
                <a:spLocks noChangeArrowheads="1"/>
              </p:cNvSpPr>
              <p:nvPr/>
            </p:nvSpPr>
            <p:spPr bwMode="auto">
              <a:xfrm>
                <a:off x="921" y="380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57" name="Oval 125"/>
              <p:cNvSpPr>
                <a:spLocks noChangeArrowheads="1"/>
              </p:cNvSpPr>
              <p:nvPr/>
            </p:nvSpPr>
            <p:spPr bwMode="auto">
              <a:xfrm>
                <a:off x="1449" y="380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58" name="Oval 126"/>
              <p:cNvSpPr>
                <a:spLocks noChangeArrowheads="1"/>
              </p:cNvSpPr>
              <p:nvPr/>
            </p:nvSpPr>
            <p:spPr bwMode="auto">
              <a:xfrm>
                <a:off x="1725" y="380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59" name="Oval 127"/>
              <p:cNvSpPr>
                <a:spLocks noChangeArrowheads="1"/>
              </p:cNvSpPr>
              <p:nvPr/>
            </p:nvSpPr>
            <p:spPr bwMode="auto">
              <a:xfrm>
                <a:off x="1994" y="380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60" name="Oval 128"/>
              <p:cNvSpPr>
                <a:spLocks noChangeArrowheads="1"/>
              </p:cNvSpPr>
              <p:nvPr/>
            </p:nvSpPr>
            <p:spPr bwMode="auto">
              <a:xfrm>
                <a:off x="1188" y="3801"/>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61" name="Oval 129"/>
              <p:cNvSpPr>
                <a:spLocks noChangeArrowheads="1"/>
              </p:cNvSpPr>
              <p:nvPr/>
            </p:nvSpPr>
            <p:spPr bwMode="auto">
              <a:xfrm>
                <a:off x="116" y="407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62" name="Oval 130"/>
              <p:cNvSpPr>
                <a:spLocks noChangeArrowheads="1"/>
              </p:cNvSpPr>
              <p:nvPr/>
            </p:nvSpPr>
            <p:spPr bwMode="auto">
              <a:xfrm>
                <a:off x="384" y="407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63" name="Oval 131"/>
              <p:cNvSpPr>
                <a:spLocks noChangeArrowheads="1"/>
              </p:cNvSpPr>
              <p:nvPr/>
            </p:nvSpPr>
            <p:spPr bwMode="auto">
              <a:xfrm>
                <a:off x="652" y="406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64" name="Oval 132"/>
              <p:cNvSpPr>
                <a:spLocks noChangeArrowheads="1"/>
              </p:cNvSpPr>
              <p:nvPr/>
            </p:nvSpPr>
            <p:spPr bwMode="auto">
              <a:xfrm>
                <a:off x="921" y="406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65" name="Oval 133"/>
              <p:cNvSpPr>
                <a:spLocks noChangeArrowheads="1"/>
              </p:cNvSpPr>
              <p:nvPr/>
            </p:nvSpPr>
            <p:spPr bwMode="auto">
              <a:xfrm>
                <a:off x="1449" y="407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66" name="Oval 134"/>
              <p:cNvSpPr>
                <a:spLocks noChangeArrowheads="1"/>
              </p:cNvSpPr>
              <p:nvPr/>
            </p:nvSpPr>
            <p:spPr bwMode="auto">
              <a:xfrm>
                <a:off x="1725" y="406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67" name="Oval 135"/>
              <p:cNvSpPr>
                <a:spLocks noChangeArrowheads="1"/>
              </p:cNvSpPr>
              <p:nvPr/>
            </p:nvSpPr>
            <p:spPr bwMode="auto">
              <a:xfrm>
                <a:off x="1994" y="406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68" name="Oval 136"/>
              <p:cNvSpPr>
                <a:spLocks noChangeArrowheads="1"/>
              </p:cNvSpPr>
              <p:nvPr/>
            </p:nvSpPr>
            <p:spPr bwMode="auto">
              <a:xfrm>
                <a:off x="1188" y="4069"/>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69" name="Oval 137"/>
              <p:cNvSpPr>
                <a:spLocks noChangeArrowheads="1"/>
              </p:cNvSpPr>
              <p:nvPr/>
            </p:nvSpPr>
            <p:spPr bwMode="auto">
              <a:xfrm>
                <a:off x="1448"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70" name="Line 138"/>
              <p:cNvSpPr>
                <a:spLocks noChangeShapeType="1"/>
              </p:cNvSpPr>
              <p:nvPr/>
            </p:nvSpPr>
            <p:spPr bwMode="auto">
              <a:xfrm>
                <a:off x="2011" y="68"/>
                <a:ext cx="2212" cy="0"/>
              </a:xfrm>
              <a:prstGeom prst="line">
                <a:avLst/>
              </a:prstGeom>
              <a:noFill/>
              <a:ln w="38100">
                <a:solidFill>
                  <a:schemeClr val="tx1"/>
                </a:solidFill>
                <a:round/>
                <a:headEnd/>
                <a:tailEnd/>
              </a:ln>
              <a:effectLst/>
            </p:spPr>
            <p:txBody>
              <a:bodyPr wrap="none" anchor="ctr"/>
              <a:lstStyle/>
              <a:p>
                <a:endParaRPr lang="en-US"/>
              </a:p>
            </p:txBody>
          </p:sp>
          <p:sp>
            <p:nvSpPr>
              <p:cNvPr id="1196171" name="Oval 139"/>
              <p:cNvSpPr>
                <a:spLocks noChangeArrowheads="1"/>
              </p:cNvSpPr>
              <p:nvPr/>
            </p:nvSpPr>
            <p:spPr bwMode="auto">
              <a:xfrm>
                <a:off x="2273"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72" name="Oval 140"/>
              <p:cNvSpPr>
                <a:spLocks noChangeArrowheads="1"/>
              </p:cNvSpPr>
              <p:nvPr/>
            </p:nvSpPr>
            <p:spPr bwMode="auto">
              <a:xfrm>
                <a:off x="2541"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73" name="Oval 141"/>
              <p:cNvSpPr>
                <a:spLocks noChangeArrowheads="1"/>
              </p:cNvSpPr>
              <p:nvPr/>
            </p:nvSpPr>
            <p:spPr bwMode="auto">
              <a:xfrm>
                <a:off x="2809"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74" name="Oval 142"/>
              <p:cNvSpPr>
                <a:spLocks noChangeArrowheads="1"/>
              </p:cNvSpPr>
              <p:nvPr/>
            </p:nvSpPr>
            <p:spPr bwMode="auto">
              <a:xfrm>
                <a:off x="3078"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75" name="Oval 143"/>
              <p:cNvSpPr>
                <a:spLocks noChangeArrowheads="1"/>
              </p:cNvSpPr>
              <p:nvPr/>
            </p:nvSpPr>
            <p:spPr bwMode="auto">
              <a:xfrm>
                <a:off x="3602"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76" name="Oval 144"/>
              <p:cNvSpPr>
                <a:spLocks noChangeArrowheads="1"/>
              </p:cNvSpPr>
              <p:nvPr/>
            </p:nvSpPr>
            <p:spPr bwMode="auto">
              <a:xfrm>
                <a:off x="3882"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77" name="Oval 145"/>
              <p:cNvSpPr>
                <a:spLocks noChangeArrowheads="1"/>
              </p:cNvSpPr>
              <p:nvPr/>
            </p:nvSpPr>
            <p:spPr bwMode="auto">
              <a:xfrm>
                <a:off x="3345" y="33"/>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78" name="Oval 146"/>
              <p:cNvSpPr>
                <a:spLocks noChangeArrowheads="1"/>
              </p:cNvSpPr>
              <p:nvPr/>
            </p:nvSpPr>
            <p:spPr bwMode="auto">
              <a:xfrm>
                <a:off x="2270" y="29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79" name="Oval 147"/>
              <p:cNvSpPr>
                <a:spLocks noChangeArrowheads="1"/>
              </p:cNvSpPr>
              <p:nvPr/>
            </p:nvSpPr>
            <p:spPr bwMode="auto">
              <a:xfrm>
                <a:off x="2538" y="29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80" name="Oval 148"/>
              <p:cNvSpPr>
                <a:spLocks noChangeArrowheads="1"/>
              </p:cNvSpPr>
              <p:nvPr/>
            </p:nvSpPr>
            <p:spPr bwMode="auto">
              <a:xfrm>
                <a:off x="2806" y="29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81" name="Oval 149"/>
              <p:cNvSpPr>
                <a:spLocks noChangeArrowheads="1"/>
              </p:cNvSpPr>
              <p:nvPr/>
            </p:nvSpPr>
            <p:spPr bwMode="auto">
              <a:xfrm>
                <a:off x="3075" y="29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82" name="Oval 150"/>
              <p:cNvSpPr>
                <a:spLocks noChangeArrowheads="1"/>
              </p:cNvSpPr>
              <p:nvPr/>
            </p:nvSpPr>
            <p:spPr bwMode="auto">
              <a:xfrm>
                <a:off x="3602" y="29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83" name="Oval 151"/>
              <p:cNvSpPr>
                <a:spLocks noChangeArrowheads="1"/>
              </p:cNvSpPr>
              <p:nvPr/>
            </p:nvSpPr>
            <p:spPr bwMode="auto">
              <a:xfrm>
                <a:off x="3879" y="29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84" name="Oval 152"/>
              <p:cNvSpPr>
                <a:spLocks noChangeArrowheads="1"/>
              </p:cNvSpPr>
              <p:nvPr/>
            </p:nvSpPr>
            <p:spPr bwMode="auto">
              <a:xfrm>
                <a:off x="3342" y="293"/>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85" name="Oval 153"/>
              <p:cNvSpPr>
                <a:spLocks noChangeArrowheads="1"/>
              </p:cNvSpPr>
              <p:nvPr/>
            </p:nvSpPr>
            <p:spPr bwMode="auto">
              <a:xfrm>
                <a:off x="2266" y="56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86" name="Oval 154"/>
              <p:cNvSpPr>
                <a:spLocks noChangeArrowheads="1"/>
              </p:cNvSpPr>
              <p:nvPr/>
            </p:nvSpPr>
            <p:spPr bwMode="auto">
              <a:xfrm>
                <a:off x="2534" y="56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87" name="Oval 155"/>
              <p:cNvSpPr>
                <a:spLocks noChangeArrowheads="1"/>
              </p:cNvSpPr>
              <p:nvPr/>
            </p:nvSpPr>
            <p:spPr bwMode="auto">
              <a:xfrm>
                <a:off x="2802" y="56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88" name="Oval 156"/>
              <p:cNvSpPr>
                <a:spLocks noChangeArrowheads="1"/>
              </p:cNvSpPr>
              <p:nvPr/>
            </p:nvSpPr>
            <p:spPr bwMode="auto">
              <a:xfrm>
                <a:off x="3071" y="56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89" name="Oval 157"/>
              <p:cNvSpPr>
                <a:spLocks noChangeArrowheads="1"/>
              </p:cNvSpPr>
              <p:nvPr/>
            </p:nvSpPr>
            <p:spPr bwMode="auto">
              <a:xfrm>
                <a:off x="3602" y="56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90" name="Oval 158"/>
              <p:cNvSpPr>
                <a:spLocks noChangeArrowheads="1"/>
              </p:cNvSpPr>
              <p:nvPr/>
            </p:nvSpPr>
            <p:spPr bwMode="auto">
              <a:xfrm>
                <a:off x="3875" y="56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91" name="Oval 159"/>
              <p:cNvSpPr>
                <a:spLocks noChangeArrowheads="1"/>
              </p:cNvSpPr>
              <p:nvPr/>
            </p:nvSpPr>
            <p:spPr bwMode="auto">
              <a:xfrm>
                <a:off x="3338" y="561"/>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92" name="Oval 160"/>
              <p:cNvSpPr>
                <a:spLocks noChangeArrowheads="1"/>
              </p:cNvSpPr>
              <p:nvPr/>
            </p:nvSpPr>
            <p:spPr bwMode="auto">
              <a:xfrm>
                <a:off x="2274" y="84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93" name="Oval 161"/>
              <p:cNvSpPr>
                <a:spLocks noChangeArrowheads="1"/>
              </p:cNvSpPr>
              <p:nvPr/>
            </p:nvSpPr>
            <p:spPr bwMode="auto">
              <a:xfrm>
                <a:off x="2542" y="84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94" name="Oval 162"/>
              <p:cNvSpPr>
                <a:spLocks noChangeArrowheads="1"/>
              </p:cNvSpPr>
              <p:nvPr/>
            </p:nvSpPr>
            <p:spPr bwMode="auto">
              <a:xfrm>
                <a:off x="2810" y="84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95" name="Oval 163"/>
              <p:cNvSpPr>
                <a:spLocks noChangeArrowheads="1"/>
              </p:cNvSpPr>
              <p:nvPr/>
            </p:nvSpPr>
            <p:spPr bwMode="auto">
              <a:xfrm>
                <a:off x="3079" y="84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96" name="Oval 164"/>
              <p:cNvSpPr>
                <a:spLocks noChangeArrowheads="1"/>
              </p:cNvSpPr>
              <p:nvPr/>
            </p:nvSpPr>
            <p:spPr bwMode="auto">
              <a:xfrm>
                <a:off x="3602" y="84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97" name="Oval 165"/>
              <p:cNvSpPr>
                <a:spLocks noChangeArrowheads="1"/>
              </p:cNvSpPr>
              <p:nvPr/>
            </p:nvSpPr>
            <p:spPr bwMode="auto">
              <a:xfrm>
                <a:off x="3883" y="84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98" name="Oval 166"/>
              <p:cNvSpPr>
                <a:spLocks noChangeArrowheads="1"/>
              </p:cNvSpPr>
              <p:nvPr/>
            </p:nvSpPr>
            <p:spPr bwMode="auto">
              <a:xfrm>
                <a:off x="3346" y="840"/>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199" name="Oval 167"/>
              <p:cNvSpPr>
                <a:spLocks noChangeArrowheads="1"/>
              </p:cNvSpPr>
              <p:nvPr/>
            </p:nvSpPr>
            <p:spPr bwMode="auto">
              <a:xfrm>
                <a:off x="2270" y="112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00" name="Oval 168"/>
              <p:cNvSpPr>
                <a:spLocks noChangeArrowheads="1"/>
              </p:cNvSpPr>
              <p:nvPr/>
            </p:nvSpPr>
            <p:spPr bwMode="auto">
              <a:xfrm>
                <a:off x="2538" y="112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01" name="Oval 169"/>
              <p:cNvSpPr>
                <a:spLocks noChangeArrowheads="1"/>
              </p:cNvSpPr>
              <p:nvPr/>
            </p:nvSpPr>
            <p:spPr bwMode="auto">
              <a:xfrm>
                <a:off x="2806" y="112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02" name="Oval 170"/>
              <p:cNvSpPr>
                <a:spLocks noChangeArrowheads="1"/>
              </p:cNvSpPr>
              <p:nvPr/>
            </p:nvSpPr>
            <p:spPr bwMode="auto">
              <a:xfrm>
                <a:off x="3074" y="112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03" name="Oval 171"/>
              <p:cNvSpPr>
                <a:spLocks noChangeArrowheads="1"/>
              </p:cNvSpPr>
              <p:nvPr/>
            </p:nvSpPr>
            <p:spPr bwMode="auto">
              <a:xfrm>
                <a:off x="3879" y="112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04" name="Oval 172"/>
              <p:cNvSpPr>
                <a:spLocks noChangeArrowheads="1"/>
              </p:cNvSpPr>
              <p:nvPr/>
            </p:nvSpPr>
            <p:spPr bwMode="auto">
              <a:xfrm>
                <a:off x="3342" y="112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05" name="Oval 173"/>
              <p:cNvSpPr>
                <a:spLocks noChangeArrowheads="1"/>
              </p:cNvSpPr>
              <p:nvPr/>
            </p:nvSpPr>
            <p:spPr bwMode="auto">
              <a:xfrm>
                <a:off x="2274" y="138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06" name="Oval 174"/>
              <p:cNvSpPr>
                <a:spLocks noChangeArrowheads="1"/>
              </p:cNvSpPr>
              <p:nvPr/>
            </p:nvSpPr>
            <p:spPr bwMode="auto">
              <a:xfrm>
                <a:off x="2542" y="138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07" name="Oval 175"/>
              <p:cNvSpPr>
                <a:spLocks noChangeArrowheads="1"/>
              </p:cNvSpPr>
              <p:nvPr/>
            </p:nvSpPr>
            <p:spPr bwMode="auto">
              <a:xfrm>
                <a:off x="2810" y="13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08" name="Oval 176"/>
              <p:cNvSpPr>
                <a:spLocks noChangeArrowheads="1"/>
              </p:cNvSpPr>
              <p:nvPr/>
            </p:nvSpPr>
            <p:spPr bwMode="auto">
              <a:xfrm>
                <a:off x="3079" y="13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09" name="Oval 177"/>
              <p:cNvSpPr>
                <a:spLocks noChangeArrowheads="1"/>
              </p:cNvSpPr>
              <p:nvPr/>
            </p:nvSpPr>
            <p:spPr bwMode="auto">
              <a:xfrm>
                <a:off x="3602" y="138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10" name="Oval 178"/>
              <p:cNvSpPr>
                <a:spLocks noChangeArrowheads="1"/>
              </p:cNvSpPr>
              <p:nvPr/>
            </p:nvSpPr>
            <p:spPr bwMode="auto">
              <a:xfrm>
                <a:off x="3883" y="13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11" name="Oval 179"/>
              <p:cNvSpPr>
                <a:spLocks noChangeArrowheads="1"/>
              </p:cNvSpPr>
              <p:nvPr/>
            </p:nvSpPr>
            <p:spPr bwMode="auto">
              <a:xfrm>
                <a:off x="3346" y="1380"/>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12" name="Oval 180"/>
              <p:cNvSpPr>
                <a:spLocks noChangeArrowheads="1"/>
              </p:cNvSpPr>
              <p:nvPr/>
            </p:nvSpPr>
            <p:spPr bwMode="auto">
              <a:xfrm>
                <a:off x="2270" y="164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13" name="Oval 181"/>
              <p:cNvSpPr>
                <a:spLocks noChangeArrowheads="1"/>
              </p:cNvSpPr>
              <p:nvPr/>
            </p:nvSpPr>
            <p:spPr bwMode="auto">
              <a:xfrm>
                <a:off x="2538" y="164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14" name="Oval 182"/>
              <p:cNvSpPr>
                <a:spLocks noChangeArrowheads="1"/>
              </p:cNvSpPr>
              <p:nvPr/>
            </p:nvSpPr>
            <p:spPr bwMode="auto">
              <a:xfrm>
                <a:off x="2806" y="164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15" name="Oval 183"/>
              <p:cNvSpPr>
                <a:spLocks noChangeArrowheads="1"/>
              </p:cNvSpPr>
              <p:nvPr/>
            </p:nvSpPr>
            <p:spPr bwMode="auto">
              <a:xfrm>
                <a:off x="3075" y="164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16" name="Oval 184"/>
              <p:cNvSpPr>
                <a:spLocks noChangeArrowheads="1"/>
              </p:cNvSpPr>
              <p:nvPr/>
            </p:nvSpPr>
            <p:spPr bwMode="auto">
              <a:xfrm>
                <a:off x="3602" y="164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17" name="Oval 185"/>
              <p:cNvSpPr>
                <a:spLocks noChangeArrowheads="1"/>
              </p:cNvSpPr>
              <p:nvPr/>
            </p:nvSpPr>
            <p:spPr bwMode="auto">
              <a:xfrm>
                <a:off x="3879" y="164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18" name="Oval 186"/>
              <p:cNvSpPr>
                <a:spLocks noChangeArrowheads="1"/>
              </p:cNvSpPr>
              <p:nvPr/>
            </p:nvSpPr>
            <p:spPr bwMode="auto">
              <a:xfrm>
                <a:off x="3342" y="1645"/>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19" name="Oval 187"/>
              <p:cNvSpPr>
                <a:spLocks noChangeArrowheads="1"/>
              </p:cNvSpPr>
              <p:nvPr/>
            </p:nvSpPr>
            <p:spPr bwMode="auto">
              <a:xfrm>
                <a:off x="2270" y="191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20" name="Oval 188"/>
              <p:cNvSpPr>
                <a:spLocks noChangeArrowheads="1"/>
              </p:cNvSpPr>
              <p:nvPr/>
            </p:nvSpPr>
            <p:spPr bwMode="auto">
              <a:xfrm>
                <a:off x="2538" y="191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21" name="Oval 189"/>
              <p:cNvSpPr>
                <a:spLocks noChangeArrowheads="1"/>
              </p:cNvSpPr>
              <p:nvPr/>
            </p:nvSpPr>
            <p:spPr bwMode="auto">
              <a:xfrm>
                <a:off x="2806" y="191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22" name="Oval 190"/>
              <p:cNvSpPr>
                <a:spLocks noChangeArrowheads="1"/>
              </p:cNvSpPr>
              <p:nvPr/>
            </p:nvSpPr>
            <p:spPr bwMode="auto">
              <a:xfrm>
                <a:off x="3075" y="191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23" name="Oval 191"/>
              <p:cNvSpPr>
                <a:spLocks noChangeArrowheads="1"/>
              </p:cNvSpPr>
              <p:nvPr/>
            </p:nvSpPr>
            <p:spPr bwMode="auto">
              <a:xfrm>
                <a:off x="3602" y="191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24" name="Oval 192"/>
              <p:cNvSpPr>
                <a:spLocks noChangeArrowheads="1"/>
              </p:cNvSpPr>
              <p:nvPr/>
            </p:nvSpPr>
            <p:spPr bwMode="auto">
              <a:xfrm>
                <a:off x="3879" y="191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25" name="Oval 193"/>
              <p:cNvSpPr>
                <a:spLocks noChangeArrowheads="1"/>
              </p:cNvSpPr>
              <p:nvPr/>
            </p:nvSpPr>
            <p:spPr bwMode="auto">
              <a:xfrm>
                <a:off x="3342" y="1913"/>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26" name="Line 194"/>
              <p:cNvSpPr>
                <a:spLocks noChangeShapeType="1"/>
              </p:cNvSpPr>
              <p:nvPr/>
            </p:nvSpPr>
            <p:spPr bwMode="auto">
              <a:xfrm>
                <a:off x="2017" y="4104"/>
                <a:ext cx="2172" cy="2"/>
              </a:xfrm>
              <a:prstGeom prst="line">
                <a:avLst/>
              </a:prstGeom>
              <a:noFill/>
              <a:ln w="38100">
                <a:solidFill>
                  <a:schemeClr val="tx1"/>
                </a:solidFill>
                <a:round/>
                <a:headEnd/>
                <a:tailEnd/>
              </a:ln>
              <a:effectLst/>
            </p:spPr>
            <p:txBody>
              <a:bodyPr wrap="none" anchor="ctr"/>
              <a:lstStyle/>
              <a:p>
                <a:endParaRPr lang="en-US"/>
              </a:p>
            </p:txBody>
          </p:sp>
          <p:sp>
            <p:nvSpPr>
              <p:cNvPr id="1196227" name="Oval 195"/>
              <p:cNvSpPr>
                <a:spLocks noChangeArrowheads="1"/>
              </p:cNvSpPr>
              <p:nvPr/>
            </p:nvSpPr>
            <p:spPr bwMode="auto">
              <a:xfrm>
                <a:off x="2273" y="218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28" name="Oval 196"/>
              <p:cNvSpPr>
                <a:spLocks noChangeArrowheads="1"/>
              </p:cNvSpPr>
              <p:nvPr/>
            </p:nvSpPr>
            <p:spPr bwMode="auto">
              <a:xfrm>
                <a:off x="2541" y="218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29" name="Oval 197"/>
              <p:cNvSpPr>
                <a:spLocks noChangeArrowheads="1"/>
              </p:cNvSpPr>
              <p:nvPr/>
            </p:nvSpPr>
            <p:spPr bwMode="auto">
              <a:xfrm>
                <a:off x="2809" y="218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30" name="Oval 198"/>
              <p:cNvSpPr>
                <a:spLocks noChangeArrowheads="1"/>
              </p:cNvSpPr>
              <p:nvPr/>
            </p:nvSpPr>
            <p:spPr bwMode="auto">
              <a:xfrm>
                <a:off x="3078" y="218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31" name="Oval 199"/>
              <p:cNvSpPr>
                <a:spLocks noChangeArrowheads="1"/>
              </p:cNvSpPr>
              <p:nvPr/>
            </p:nvSpPr>
            <p:spPr bwMode="auto">
              <a:xfrm>
                <a:off x="3602" y="218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32" name="Oval 200"/>
              <p:cNvSpPr>
                <a:spLocks noChangeArrowheads="1"/>
              </p:cNvSpPr>
              <p:nvPr/>
            </p:nvSpPr>
            <p:spPr bwMode="auto">
              <a:xfrm>
                <a:off x="3882" y="218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33" name="Oval 201"/>
              <p:cNvSpPr>
                <a:spLocks noChangeArrowheads="1"/>
              </p:cNvSpPr>
              <p:nvPr/>
            </p:nvSpPr>
            <p:spPr bwMode="auto">
              <a:xfrm>
                <a:off x="3345" y="2188"/>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34" name="Oval 202"/>
              <p:cNvSpPr>
                <a:spLocks noChangeArrowheads="1"/>
              </p:cNvSpPr>
              <p:nvPr/>
            </p:nvSpPr>
            <p:spPr bwMode="auto">
              <a:xfrm>
                <a:off x="2270" y="245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35" name="Oval 203"/>
              <p:cNvSpPr>
                <a:spLocks noChangeArrowheads="1"/>
              </p:cNvSpPr>
              <p:nvPr/>
            </p:nvSpPr>
            <p:spPr bwMode="auto">
              <a:xfrm>
                <a:off x="2538" y="245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36" name="Oval 204"/>
              <p:cNvSpPr>
                <a:spLocks noChangeArrowheads="1"/>
              </p:cNvSpPr>
              <p:nvPr/>
            </p:nvSpPr>
            <p:spPr bwMode="auto">
              <a:xfrm>
                <a:off x="2806" y="244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37" name="Oval 205"/>
              <p:cNvSpPr>
                <a:spLocks noChangeArrowheads="1"/>
              </p:cNvSpPr>
              <p:nvPr/>
            </p:nvSpPr>
            <p:spPr bwMode="auto">
              <a:xfrm>
                <a:off x="3075" y="244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38" name="Oval 206"/>
              <p:cNvSpPr>
                <a:spLocks noChangeArrowheads="1"/>
              </p:cNvSpPr>
              <p:nvPr/>
            </p:nvSpPr>
            <p:spPr bwMode="auto">
              <a:xfrm>
                <a:off x="3603" y="245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39" name="Oval 207"/>
              <p:cNvSpPr>
                <a:spLocks noChangeArrowheads="1"/>
              </p:cNvSpPr>
              <p:nvPr/>
            </p:nvSpPr>
            <p:spPr bwMode="auto">
              <a:xfrm>
                <a:off x="3879" y="244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40" name="Oval 208"/>
              <p:cNvSpPr>
                <a:spLocks noChangeArrowheads="1"/>
              </p:cNvSpPr>
              <p:nvPr/>
            </p:nvSpPr>
            <p:spPr bwMode="auto">
              <a:xfrm>
                <a:off x="3342" y="2449"/>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41" name="Oval 209"/>
              <p:cNvSpPr>
                <a:spLocks noChangeArrowheads="1"/>
              </p:cNvSpPr>
              <p:nvPr/>
            </p:nvSpPr>
            <p:spPr bwMode="auto">
              <a:xfrm>
                <a:off x="2266" y="271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42" name="Oval 210"/>
              <p:cNvSpPr>
                <a:spLocks noChangeArrowheads="1"/>
              </p:cNvSpPr>
              <p:nvPr/>
            </p:nvSpPr>
            <p:spPr bwMode="auto">
              <a:xfrm>
                <a:off x="2534" y="271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43" name="Oval 211"/>
              <p:cNvSpPr>
                <a:spLocks noChangeArrowheads="1"/>
              </p:cNvSpPr>
              <p:nvPr/>
            </p:nvSpPr>
            <p:spPr bwMode="auto">
              <a:xfrm>
                <a:off x="2802" y="271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44" name="Oval 212"/>
              <p:cNvSpPr>
                <a:spLocks noChangeArrowheads="1"/>
              </p:cNvSpPr>
              <p:nvPr/>
            </p:nvSpPr>
            <p:spPr bwMode="auto">
              <a:xfrm>
                <a:off x="3071" y="271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45" name="Oval 213"/>
              <p:cNvSpPr>
                <a:spLocks noChangeArrowheads="1"/>
              </p:cNvSpPr>
              <p:nvPr/>
            </p:nvSpPr>
            <p:spPr bwMode="auto">
              <a:xfrm>
                <a:off x="3603" y="271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46" name="Oval 214"/>
              <p:cNvSpPr>
                <a:spLocks noChangeArrowheads="1"/>
              </p:cNvSpPr>
              <p:nvPr/>
            </p:nvSpPr>
            <p:spPr bwMode="auto">
              <a:xfrm>
                <a:off x="3875" y="271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47" name="Oval 215"/>
              <p:cNvSpPr>
                <a:spLocks noChangeArrowheads="1"/>
              </p:cNvSpPr>
              <p:nvPr/>
            </p:nvSpPr>
            <p:spPr bwMode="auto">
              <a:xfrm>
                <a:off x="3338" y="2717"/>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48" name="Oval 216"/>
              <p:cNvSpPr>
                <a:spLocks noChangeArrowheads="1"/>
              </p:cNvSpPr>
              <p:nvPr/>
            </p:nvSpPr>
            <p:spPr bwMode="auto">
              <a:xfrm>
                <a:off x="2274" y="299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49" name="Oval 217"/>
              <p:cNvSpPr>
                <a:spLocks noChangeArrowheads="1"/>
              </p:cNvSpPr>
              <p:nvPr/>
            </p:nvSpPr>
            <p:spPr bwMode="auto">
              <a:xfrm>
                <a:off x="2542" y="299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50" name="Oval 218"/>
              <p:cNvSpPr>
                <a:spLocks noChangeArrowheads="1"/>
              </p:cNvSpPr>
              <p:nvPr/>
            </p:nvSpPr>
            <p:spPr bwMode="auto">
              <a:xfrm>
                <a:off x="2810" y="299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51" name="Oval 219"/>
              <p:cNvSpPr>
                <a:spLocks noChangeArrowheads="1"/>
              </p:cNvSpPr>
              <p:nvPr/>
            </p:nvSpPr>
            <p:spPr bwMode="auto">
              <a:xfrm>
                <a:off x="3079" y="299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52" name="Oval 220"/>
              <p:cNvSpPr>
                <a:spLocks noChangeArrowheads="1"/>
              </p:cNvSpPr>
              <p:nvPr/>
            </p:nvSpPr>
            <p:spPr bwMode="auto">
              <a:xfrm>
                <a:off x="3603" y="299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53" name="Oval 221"/>
              <p:cNvSpPr>
                <a:spLocks noChangeArrowheads="1"/>
              </p:cNvSpPr>
              <p:nvPr/>
            </p:nvSpPr>
            <p:spPr bwMode="auto">
              <a:xfrm>
                <a:off x="3883" y="299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54" name="Oval 222"/>
              <p:cNvSpPr>
                <a:spLocks noChangeArrowheads="1"/>
              </p:cNvSpPr>
              <p:nvPr/>
            </p:nvSpPr>
            <p:spPr bwMode="auto">
              <a:xfrm>
                <a:off x="3346" y="2996"/>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55" name="Oval 223"/>
              <p:cNvSpPr>
                <a:spLocks noChangeArrowheads="1"/>
              </p:cNvSpPr>
              <p:nvPr/>
            </p:nvSpPr>
            <p:spPr bwMode="auto">
              <a:xfrm>
                <a:off x="2270"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56" name="Oval 224"/>
              <p:cNvSpPr>
                <a:spLocks noChangeArrowheads="1"/>
              </p:cNvSpPr>
              <p:nvPr/>
            </p:nvSpPr>
            <p:spPr bwMode="auto">
              <a:xfrm>
                <a:off x="2538"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57" name="Oval 225"/>
              <p:cNvSpPr>
                <a:spLocks noChangeArrowheads="1"/>
              </p:cNvSpPr>
              <p:nvPr/>
            </p:nvSpPr>
            <p:spPr bwMode="auto">
              <a:xfrm>
                <a:off x="2806"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58" name="Oval 226"/>
              <p:cNvSpPr>
                <a:spLocks noChangeArrowheads="1"/>
              </p:cNvSpPr>
              <p:nvPr/>
            </p:nvSpPr>
            <p:spPr bwMode="auto">
              <a:xfrm>
                <a:off x="3074"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59" name="Oval 227"/>
              <p:cNvSpPr>
                <a:spLocks noChangeArrowheads="1"/>
              </p:cNvSpPr>
              <p:nvPr/>
            </p:nvSpPr>
            <p:spPr bwMode="auto">
              <a:xfrm>
                <a:off x="3879"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60" name="Oval 228"/>
              <p:cNvSpPr>
                <a:spLocks noChangeArrowheads="1"/>
              </p:cNvSpPr>
              <p:nvPr/>
            </p:nvSpPr>
            <p:spPr bwMode="auto">
              <a:xfrm>
                <a:off x="3342"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61" name="Oval 229"/>
              <p:cNvSpPr>
                <a:spLocks noChangeArrowheads="1"/>
              </p:cNvSpPr>
              <p:nvPr/>
            </p:nvSpPr>
            <p:spPr bwMode="auto">
              <a:xfrm>
                <a:off x="2274" y="353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62" name="Oval 230"/>
              <p:cNvSpPr>
                <a:spLocks noChangeArrowheads="1"/>
              </p:cNvSpPr>
              <p:nvPr/>
            </p:nvSpPr>
            <p:spPr bwMode="auto">
              <a:xfrm>
                <a:off x="2542" y="353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63" name="Oval 231"/>
              <p:cNvSpPr>
                <a:spLocks noChangeArrowheads="1"/>
              </p:cNvSpPr>
              <p:nvPr/>
            </p:nvSpPr>
            <p:spPr bwMode="auto">
              <a:xfrm>
                <a:off x="2810" y="353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64" name="Oval 232"/>
              <p:cNvSpPr>
                <a:spLocks noChangeArrowheads="1"/>
              </p:cNvSpPr>
              <p:nvPr/>
            </p:nvSpPr>
            <p:spPr bwMode="auto">
              <a:xfrm>
                <a:off x="3079" y="353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65" name="Oval 233"/>
              <p:cNvSpPr>
                <a:spLocks noChangeArrowheads="1"/>
              </p:cNvSpPr>
              <p:nvPr/>
            </p:nvSpPr>
            <p:spPr bwMode="auto">
              <a:xfrm>
                <a:off x="3603" y="353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66" name="Oval 234"/>
              <p:cNvSpPr>
                <a:spLocks noChangeArrowheads="1"/>
              </p:cNvSpPr>
              <p:nvPr/>
            </p:nvSpPr>
            <p:spPr bwMode="auto">
              <a:xfrm>
                <a:off x="3883" y="353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67" name="Oval 235"/>
              <p:cNvSpPr>
                <a:spLocks noChangeArrowheads="1"/>
              </p:cNvSpPr>
              <p:nvPr/>
            </p:nvSpPr>
            <p:spPr bwMode="auto">
              <a:xfrm>
                <a:off x="3346" y="3536"/>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68" name="Oval 236"/>
              <p:cNvSpPr>
                <a:spLocks noChangeArrowheads="1"/>
              </p:cNvSpPr>
              <p:nvPr/>
            </p:nvSpPr>
            <p:spPr bwMode="auto">
              <a:xfrm>
                <a:off x="2270" y="380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69" name="Oval 237"/>
              <p:cNvSpPr>
                <a:spLocks noChangeArrowheads="1"/>
              </p:cNvSpPr>
              <p:nvPr/>
            </p:nvSpPr>
            <p:spPr bwMode="auto">
              <a:xfrm>
                <a:off x="2538" y="380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70" name="Oval 238"/>
              <p:cNvSpPr>
                <a:spLocks noChangeArrowheads="1"/>
              </p:cNvSpPr>
              <p:nvPr/>
            </p:nvSpPr>
            <p:spPr bwMode="auto">
              <a:xfrm>
                <a:off x="2806" y="380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71" name="Oval 239"/>
              <p:cNvSpPr>
                <a:spLocks noChangeArrowheads="1"/>
              </p:cNvSpPr>
              <p:nvPr/>
            </p:nvSpPr>
            <p:spPr bwMode="auto">
              <a:xfrm>
                <a:off x="3075" y="380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72" name="Oval 240"/>
              <p:cNvSpPr>
                <a:spLocks noChangeArrowheads="1"/>
              </p:cNvSpPr>
              <p:nvPr/>
            </p:nvSpPr>
            <p:spPr bwMode="auto">
              <a:xfrm>
                <a:off x="3603" y="380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73" name="Oval 241"/>
              <p:cNvSpPr>
                <a:spLocks noChangeArrowheads="1"/>
              </p:cNvSpPr>
              <p:nvPr/>
            </p:nvSpPr>
            <p:spPr bwMode="auto">
              <a:xfrm>
                <a:off x="3879" y="380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74" name="Oval 242"/>
              <p:cNvSpPr>
                <a:spLocks noChangeArrowheads="1"/>
              </p:cNvSpPr>
              <p:nvPr/>
            </p:nvSpPr>
            <p:spPr bwMode="auto">
              <a:xfrm>
                <a:off x="3342" y="3801"/>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75" name="Oval 243"/>
              <p:cNvSpPr>
                <a:spLocks noChangeArrowheads="1"/>
              </p:cNvSpPr>
              <p:nvPr/>
            </p:nvSpPr>
            <p:spPr bwMode="auto">
              <a:xfrm>
                <a:off x="2270" y="407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76" name="Oval 244"/>
              <p:cNvSpPr>
                <a:spLocks noChangeArrowheads="1"/>
              </p:cNvSpPr>
              <p:nvPr/>
            </p:nvSpPr>
            <p:spPr bwMode="auto">
              <a:xfrm>
                <a:off x="2538" y="407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77" name="Oval 245"/>
              <p:cNvSpPr>
                <a:spLocks noChangeArrowheads="1"/>
              </p:cNvSpPr>
              <p:nvPr/>
            </p:nvSpPr>
            <p:spPr bwMode="auto">
              <a:xfrm>
                <a:off x="2806" y="406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78" name="Oval 246"/>
              <p:cNvSpPr>
                <a:spLocks noChangeArrowheads="1"/>
              </p:cNvSpPr>
              <p:nvPr/>
            </p:nvSpPr>
            <p:spPr bwMode="auto">
              <a:xfrm>
                <a:off x="3075" y="406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79" name="Oval 247"/>
              <p:cNvSpPr>
                <a:spLocks noChangeArrowheads="1"/>
              </p:cNvSpPr>
              <p:nvPr/>
            </p:nvSpPr>
            <p:spPr bwMode="auto">
              <a:xfrm>
                <a:off x="3603" y="407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80" name="Oval 248"/>
              <p:cNvSpPr>
                <a:spLocks noChangeArrowheads="1"/>
              </p:cNvSpPr>
              <p:nvPr/>
            </p:nvSpPr>
            <p:spPr bwMode="auto">
              <a:xfrm>
                <a:off x="3879" y="406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81" name="Line 249"/>
              <p:cNvSpPr>
                <a:spLocks noChangeShapeType="1"/>
              </p:cNvSpPr>
              <p:nvPr/>
            </p:nvSpPr>
            <p:spPr bwMode="auto">
              <a:xfrm rot="-5400000">
                <a:off x="3240" y="1009"/>
                <a:ext cx="1888" cy="0"/>
              </a:xfrm>
              <a:prstGeom prst="line">
                <a:avLst/>
              </a:prstGeom>
              <a:noFill/>
              <a:ln w="38100">
                <a:solidFill>
                  <a:schemeClr val="tx1"/>
                </a:solidFill>
                <a:round/>
                <a:headEnd/>
                <a:tailEnd/>
              </a:ln>
              <a:effectLst/>
            </p:spPr>
            <p:txBody>
              <a:bodyPr wrap="none" anchor="ctr"/>
              <a:lstStyle/>
              <a:p>
                <a:endParaRPr lang="en-US"/>
              </a:p>
            </p:txBody>
          </p:sp>
          <p:sp>
            <p:nvSpPr>
              <p:cNvPr id="1196282" name="Oval 250"/>
              <p:cNvSpPr>
                <a:spLocks noChangeArrowheads="1"/>
              </p:cNvSpPr>
              <p:nvPr/>
            </p:nvSpPr>
            <p:spPr bwMode="auto">
              <a:xfrm>
                <a:off x="4148"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83" name="Oval 251"/>
              <p:cNvSpPr>
                <a:spLocks noChangeArrowheads="1"/>
              </p:cNvSpPr>
              <p:nvPr/>
            </p:nvSpPr>
            <p:spPr bwMode="auto">
              <a:xfrm>
                <a:off x="4148" y="29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84" name="Oval 252"/>
              <p:cNvSpPr>
                <a:spLocks noChangeArrowheads="1"/>
              </p:cNvSpPr>
              <p:nvPr/>
            </p:nvSpPr>
            <p:spPr bwMode="auto">
              <a:xfrm>
                <a:off x="4148" y="56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85" name="Oval 253"/>
              <p:cNvSpPr>
                <a:spLocks noChangeArrowheads="1"/>
              </p:cNvSpPr>
              <p:nvPr/>
            </p:nvSpPr>
            <p:spPr bwMode="auto">
              <a:xfrm>
                <a:off x="4148" y="84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86" name="Oval 254"/>
              <p:cNvSpPr>
                <a:spLocks noChangeArrowheads="1"/>
              </p:cNvSpPr>
              <p:nvPr/>
            </p:nvSpPr>
            <p:spPr bwMode="auto">
              <a:xfrm>
                <a:off x="4147" y="1129"/>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87" name="Oval 255"/>
              <p:cNvSpPr>
                <a:spLocks noChangeArrowheads="1"/>
              </p:cNvSpPr>
              <p:nvPr/>
            </p:nvSpPr>
            <p:spPr bwMode="auto">
              <a:xfrm>
                <a:off x="4148" y="13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88" name="Oval 256"/>
              <p:cNvSpPr>
                <a:spLocks noChangeArrowheads="1"/>
              </p:cNvSpPr>
              <p:nvPr/>
            </p:nvSpPr>
            <p:spPr bwMode="auto">
              <a:xfrm>
                <a:off x="4148" y="164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89" name="Oval 257"/>
              <p:cNvSpPr>
                <a:spLocks noChangeArrowheads="1"/>
              </p:cNvSpPr>
              <p:nvPr/>
            </p:nvSpPr>
            <p:spPr bwMode="auto">
              <a:xfrm>
                <a:off x="4148" y="191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90" name="Line 258"/>
              <p:cNvSpPr>
                <a:spLocks noChangeShapeType="1"/>
              </p:cNvSpPr>
              <p:nvPr/>
            </p:nvSpPr>
            <p:spPr bwMode="auto">
              <a:xfrm rot="5400000" flipH="1">
                <a:off x="3087" y="3008"/>
                <a:ext cx="2193" cy="10"/>
              </a:xfrm>
              <a:prstGeom prst="line">
                <a:avLst/>
              </a:prstGeom>
              <a:noFill/>
              <a:ln w="38100">
                <a:solidFill>
                  <a:schemeClr val="tx1"/>
                </a:solidFill>
                <a:round/>
                <a:headEnd/>
                <a:tailEnd/>
              </a:ln>
              <a:effectLst/>
            </p:spPr>
            <p:txBody>
              <a:bodyPr wrap="none" anchor="ctr"/>
              <a:lstStyle/>
              <a:p>
                <a:endParaRPr lang="en-US"/>
              </a:p>
            </p:txBody>
          </p:sp>
          <p:sp>
            <p:nvSpPr>
              <p:cNvPr id="1196291" name="Oval 259"/>
              <p:cNvSpPr>
                <a:spLocks noChangeArrowheads="1"/>
              </p:cNvSpPr>
              <p:nvPr/>
            </p:nvSpPr>
            <p:spPr bwMode="auto">
              <a:xfrm>
                <a:off x="4148" y="218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92" name="Oval 260"/>
              <p:cNvSpPr>
                <a:spLocks noChangeArrowheads="1"/>
              </p:cNvSpPr>
              <p:nvPr/>
            </p:nvSpPr>
            <p:spPr bwMode="auto">
              <a:xfrm>
                <a:off x="4148" y="244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93" name="Oval 261"/>
              <p:cNvSpPr>
                <a:spLocks noChangeArrowheads="1"/>
              </p:cNvSpPr>
              <p:nvPr/>
            </p:nvSpPr>
            <p:spPr bwMode="auto">
              <a:xfrm>
                <a:off x="4148" y="271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94" name="Oval 262"/>
              <p:cNvSpPr>
                <a:spLocks noChangeArrowheads="1"/>
              </p:cNvSpPr>
              <p:nvPr/>
            </p:nvSpPr>
            <p:spPr bwMode="auto">
              <a:xfrm>
                <a:off x="4148" y="299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95" name="Oval 263"/>
              <p:cNvSpPr>
                <a:spLocks noChangeArrowheads="1"/>
              </p:cNvSpPr>
              <p:nvPr/>
            </p:nvSpPr>
            <p:spPr bwMode="auto">
              <a:xfrm>
                <a:off x="4147" y="3280"/>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96" name="Oval 264"/>
              <p:cNvSpPr>
                <a:spLocks noChangeArrowheads="1"/>
              </p:cNvSpPr>
              <p:nvPr/>
            </p:nvSpPr>
            <p:spPr bwMode="auto">
              <a:xfrm>
                <a:off x="4148" y="353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97" name="Oval 265"/>
              <p:cNvSpPr>
                <a:spLocks noChangeArrowheads="1"/>
              </p:cNvSpPr>
              <p:nvPr/>
            </p:nvSpPr>
            <p:spPr bwMode="auto">
              <a:xfrm>
                <a:off x="4148" y="380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98" name="Oval 266"/>
              <p:cNvSpPr>
                <a:spLocks noChangeArrowheads="1"/>
              </p:cNvSpPr>
              <p:nvPr/>
            </p:nvSpPr>
            <p:spPr bwMode="auto">
              <a:xfrm>
                <a:off x="4148" y="406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299" name="Oval 267"/>
              <p:cNvSpPr>
                <a:spLocks noChangeArrowheads="1"/>
              </p:cNvSpPr>
              <p:nvPr/>
            </p:nvSpPr>
            <p:spPr bwMode="auto">
              <a:xfrm>
                <a:off x="3342" y="4069"/>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300" name="Oval 268"/>
              <p:cNvSpPr>
                <a:spLocks noChangeArrowheads="1"/>
              </p:cNvSpPr>
              <p:nvPr/>
            </p:nvSpPr>
            <p:spPr bwMode="auto">
              <a:xfrm>
                <a:off x="3602"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301" name="Oval 269"/>
              <p:cNvSpPr>
                <a:spLocks noChangeArrowheads="1"/>
              </p:cNvSpPr>
              <p:nvPr/>
            </p:nvSpPr>
            <p:spPr bwMode="auto">
              <a:xfrm>
                <a:off x="3601" y="112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302" name="Oval 270"/>
              <p:cNvSpPr>
                <a:spLocks noChangeArrowheads="1"/>
              </p:cNvSpPr>
              <p:nvPr/>
            </p:nvSpPr>
            <p:spPr bwMode="auto">
              <a:xfrm>
                <a:off x="1449" y="112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grpSp>
        <p:sp>
          <p:nvSpPr>
            <p:cNvPr id="1196303" name="Line 271"/>
            <p:cNvSpPr>
              <a:spLocks noChangeShapeType="1"/>
            </p:cNvSpPr>
            <p:nvPr/>
          </p:nvSpPr>
          <p:spPr bwMode="auto">
            <a:xfrm>
              <a:off x="31" y="990"/>
              <a:ext cx="4042" cy="0"/>
            </a:xfrm>
            <a:prstGeom prst="line">
              <a:avLst/>
            </a:prstGeom>
            <a:noFill/>
            <a:ln w="38100">
              <a:solidFill>
                <a:schemeClr val="tx1"/>
              </a:solidFill>
              <a:prstDash val="dash"/>
              <a:round/>
              <a:headEnd/>
              <a:tailEnd/>
            </a:ln>
            <a:effectLst/>
          </p:spPr>
          <p:txBody>
            <a:bodyPr wrap="none" anchor="ctr"/>
            <a:lstStyle/>
            <a:p>
              <a:endParaRPr lang="en-US"/>
            </a:p>
          </p:txBody>
        </p:sp>
        <p:sp>
          <p:nvSpPr>
            <p:cNvPr id="1196304" name="Line 272"/>
            <p:cNvSpPr>
              <a:spLocks noChangeShapeType="1"/>
            </p:cNvSpPr>
            <p:nvPr/>
          </p:nvSpPr>
          <p:spPr bwMode="auto">
            <a:xfrm>
              <a:off x="29" y="2059"/>
              <a:ext cx="4042" cy="0"/>
            </a:xfrm>
            <a:prstGeom prst="line">
              <a:avLst/>
            </a:prstGeom>
            <a:noFill/>
            <a:ln w="38100">
              <a:solidFill>
                <a:schemeClr val="tx1"/>
              </a:solidFill>
              <a:prstDash val="dash"/>
              <a:round/>
              <a:headEnd/>
              <a:tailEnd/>
            </a:ln>
            <a:effectLst/>
          </p:spPr>
          <p:txBody>
            <a:bodyPr wrap="none" anchor="ctr"/>
            <a:lstStyle/>
            <a:p>
              <a:endParaRPr lang="en-US"/>
            </a:p>
          </p:txBody>
        </p:sp>
        <p:sp>
          <p:nvSpPr>
            <p:cNvPr id="1196305" name="Line 273"/>
            <p:cNvSpPr>
              <a:spLocks noChangeShapeType="1"/>
            </p:cNvSpPr>
            <p:nvPr/>
          </p:nvSpPr>
          <p:spPr bwMode="auto">
            <a:xfrm>
              <a:off x="27" y="3128"/>
              <a:ext cx="4042" cy="0"/>
            </a:xfrm>
            <a:prstGeom prst="line">
              <a:avLst/>
            </a:prstGeom>
            <a:noFill/>
            <a:ln w="38100">
              <a:solidFill>
                <a:schemeClr val="tx1"/>
              </a:solidFill>
              <a:prstDash val="dash"/>
              <a:round/>
              <a:headEnd/>
              <a:tailEnd/>
            </a:ln>
            <a:effectLst/>
          </p:spPr>
          <p:txBody>
            <a:bodyPr wrap="none" anchor="ctr"/>
            <a:lstStyle/>
            <a:p>
              <a:endParaRPr lang="en-US"/>
            </a:p>
          </p:txBody>
        </p:sp>
        <p:sp>
          <p:nvSpPr>
            <p:cNvPr id="1196306" name="Line 274"/>
            <p:cNvSpPr>
              <a:spLocks noChangeShapeType="1"/>
            </p:cNvSpPr>
            <p:nvPr/>
          </p:nvSpPr>
          <p:spPr bwMode="auto">
            <a:xfrm flipV="1">
              <a:off x="960" y="43"/>
              <a:ext cx="10" cy="4006"/>
            </a:xfrm>
            <a:prstGeom prst="line">
              <a:avLst/>
            </a:prstGeom>
            <a:noFill/>
            <a:ln w="38100">
              <a:solidFill>
                <a:schemeClr val="tx1"/>
              </a:solidFill>
              <a:prstDash val="dash"/>
              <a:round/>
              <a:headEnd/>
              <a:tailEnd/>
            </a:ln>
            <a:effectLst/>
          </p:spPr>
          <p:txBody>
            <a:bodyPr wrap="none" anchor="ctr"/>
            <a:lstStyle/>
            <a:p>
              <a:endParaRPr lang="en-US"/>
            </a:p>
          </p:txBody>
        </p:sp>
        <p:sp>
          <p:nvSpPr>
            <p:cNvPr id="1196307" name="Line 275"/>
            <p:cNvSpPr>
              <a:spLocks noChangeShapeType="1"/>
            </p:cNvSpPr>
            <p:nvPr/>
          </p:nvSpPr>
          <p:spPr bwMode="auto">
            <a:xfrm flipV="1">
              <a:off x="2044" y="64"/>
              <a:ext cx="10" cy="4006"/>
            </a:xfrm>
            <a:prstGeom prst="line">
              <a:avLst/>
            </a:prstGeom>
            <a:noFill/>
            <a:ln w="38100">
              <a:solidFill>
                <a:schemeClr val="tx1"/>
              </a:solidFill>
              <a:prstDash val="dash"/>
              <a:round/>
              <a:headEnd/>
              <a:tailEnd/>
            </a:ln>
            <a:effectLst/>
          </p:spPr>
          <p:txBody>
            <a:bodyPr wrap="none" anchor="ctr"/>
            <a:lstStyle/>
            <a:p>
              <a:endParaRPr lang="en-US"/>
            </a:p>
          </p:txBody>
        </p:sp>
        <p:sp>
          <p:nvSpPr>
            <p:cNvPr id="1196308" name="Line 276"/>
            <p:cNvSpPr>
              <a:spLocks noChangeShapeType="1"/>
            </p:cNvSpPr>
            <p:nvPr/>
          </p:nvSpPr>
          <p:spPr bwMode="auto">
            <a:xfrm flipV="1">
              <a:off x="3128" y="69"/>
              <a:ext cx="10" cy="4006"/>
            </a:xfrm>
            <a:prstGeom prst="line">
              <a:avLst/>
            </a:prstGeom>
            <a:noFill/>
            <a:ln w="38100">
              <a:solidFill>
                <a:schemeClr val="tx1"/>
              </a:solidFill>
              <a:prstDash val="dash"/>
              <a:round/>
              <a:headEnd/>
              <a:tailEnd/>
            </a:ln>
            <a:effectLst/>
          </p:spPr>
          <p:txBody>
            <a:bodyPr wrap="none" anchor="ctr"/>
            <a:lstStyle/>
            <a:p>
              <a:endParaRPr lang="en-US"/>
            </a:p>
          </p:txBody>
        </p:sp>
        <p:sp>
          <p:nvSpPr>
            <p:cNvPr id="1196309" name="Oval 277"/>
            <p:cNvSpPr>
              <a:spLocks noChangeArrowheads="1"/>
            </p:cNvSpPr>
            <p:nvPr/>
          </p:nvSpPr>
          <p:spPr bwMode="auto">
            <a:xfrm>
              <a:off x="809" y="80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310" name="Oval 278"/>
            <p:cNvSpPr>
              <a:spLocks noChangeArrowheads="1"/>
            </p:cNvSpPr>
            <p:nvPr/>
          </p:nvSpPr>
          <p:spPr bwMode="auto">
            <a:xfrm>
              <a:off x="1609" y="1092"/>
              <a:ext cx="71" cy="71"/>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196311" name="Oval 279"/>
            <p:cNvSpPr>
              <a:spLocks noChangeArrowheads="1"/>
            </p:cNvSpPr>
            <p:nvPr/>
          </p:nvSpPr>
          <p:spPr bwMode="auto">
            <a:xfrm>
              <a:off x="1877" y="1092"/>
              <a:ext cx="72" cy="71"/>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196312" name="Oval 280"/>
            <p:cNvSpPr>
              <a:spLocks noChangeArrowheads="1"/>
            </p:cNvSpPr>
            <p:nvPr/>
          </p:nvSpPr>
          <p:spPr bwMode="auto">
            <a:xfrm>
              <a:off x="1072" y="1092"/>
              <a:ext cx="71" cy="71"/>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196313" name="Oval 281"/>
            <p:cNvSpPr>
              <a:spLocks noChangeArrowheads="1"/>
            </p:cNvSpPr>
            <p:nvPr/>
          </p:nvSpPr>
          <p:spPr bwMode="auto">
            <a:xfrm>
              <a:off x="1324" y="1349"/>
              <a:ext cx="71" cy="71"/>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196314" name="Oval 282"/>
            <p:cNvSpPr>
              <a:spLocks noChangeArrowheads="1"/>
            </p:cNvSpPr>
            <p:nvPr/>
          </p:nvSpPr>
          <p:spPr bwMode="auto">
            <a:xfrm>
              <a:off x="1613" y="1348"/>
              <a:ext cx="71" cy="71"/>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196315" name="Oval 283"/>
            <p:cNvSpPr>
              <a:spLocks noChangeArrowheads="1"/>
            </p:cNvSpPr>
            <p:nvPr/>
          </p:nvSpPr>
          <p:spPr bwMode="auto">
            <a:xfrm>
              <a:off x="1877" y="1348"/>
              <a:ext cx="71" cy="71"/>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196316" name="Oval 284"/>
            <p:cNvSpPr>
              <a:spLocks noChangeArrowheads="1"/>
            </p:cNvSpPr>
            <p:nvPr/>
          </p:nvSpPr>
          <p:spPr bwMode="auto">
            <a:xfrm>
              <a:off x="1076" y="1348"/>
              <a:ext cx="72" cy="71"/>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196317" name="Oval 285"/>
            <p:cNvSpPr>
              <a:spLocks noChangeArrowheads="1"/>
            </p:cNvSpPr>
            <p:nvPr/>
          </p:nvSpPr>
          <p:spPr bwMode="auto">
            <a:xfrm>
              <a:off x="1324" y="1614"/>
              <a:ext cx="71" cy="71"/>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196318" name="Oval 286"/>
            <p:cNvSpPr>
              <a:spLocks noChangeArrowheads="1"/>
            </p:cNvSpPr>
            <p:nvPr/>
          </p:nvSpPr>
          <p:spPr bwMode="auto">
            <a:xfrm>
              <a:off x="1609" y="1613"/>
              <a:ext cx="71" cy="71"/>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196319" name="Oval 287"/>
            <p:cNvSpPr>
              <a:spLocks noChangeArrowheads="1"/>
            </p:cNvSpPr>
            <p:nvPr/>
          </p:nvSpPr>
          <p:spPr bwMode="auto">
            <a:xfrm>
              <a:off x="1877" y="1613"/>
              <a:ext cx="71" cy="71"/>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196320" name="Oval 288"/>
            <p:cNvSpPr>
              <a:spLocks noChangeArrowheads="1"/>
            </p:cNvSpPr>
            <p:nvPr/>
          </p:nvSpPr>
          <p:spPr bwMode="auto">
            <a:xfrm>
              <a:off x="1072" y="1613"/>
              <a:ext cx="72" cy="71"/>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196321" name="Oval 289"/>
            <p:cNvSpPr>
              <a:spLocks noChangeArrowheads="1"/>
            </p:cNvSpPr>
            <p:nvPr/>
          </p:nvSpPr>
          <p:spPr bwMode="auto">
            <a:xfrm>
              <a:off x="1324" y="1882"/>
              <a:ext cx="71" cy="71"/>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196322" name="Oval 290"/>
            <p:cNvSpPr>
              <a:spLocks noChangeArrowheads="1"/>
            </p:cNvSpPr>
            <p:nvPr/>
          </p:nvSpPr>
          <p:spPr bwMode="auto">
            <a:xfrm>
              <a:off x="1609" y="1881"/>
              <a:ext cx="71" cy="71"/>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196323" name="Oval 291"/>
            <p:cNvSpPr>
              <a:spLocks noChangeArrowheads="1"/>
            </p:cNvSpPr>
            <p:nvPr/>
          </p:nvSpPr>
          <p:spPr bwMode="auto">
            <a:xfrm>
              <a:off x="1877" y="1881"/>
              <a:ext cx="71" cy="71"/>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196324" name="Oval 292"/>
            <p:cNvSpPr>
              <a:spLocks noChangeArrowheads="1"/>
            </p:cNvSpPr>
            <p:nvPr/>
          </p:nvSpPr>
          <p:spPr bwMode="auto">
            <a:xfrm>
              <a:off x="1072" y="1881"/>
              <a:ext cx="72" cy="71"/>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196325" name="Oval 293"/>
            <p:cNvSpPr>
              <a:spLocks noChangeArrowheads="1"/>
            </p:cNvSpPr>
            <p:nvPr/>
          </p:nvSpPr>
          <p:spPr bwMode="auto">
            <a:xfrm>
              <a:off x="808" y="215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326" name="Oval 294"/>
            <p:cNvSpPr>
              <a:spLocks noChangeArrowheads="1"/>
            </p:cNvSpPr>
            <p:nvPr/>
          </p:nvSpPr>
          <p:spPr bwMode="auto">
            <a:xfrm>
              <a:off x="2158" y="80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327" name="Oval 295"/>
            <p:cNvSpPr>
              <a:spLocks noChangeArrowheads="1"/>
            </p:cNvSpPr>
            <p:nvPr/>
          </p:nvSpPr>
          <p:spPr bwMode="auto">
            <a:xfrm>
              <a:off x="2157" y="215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6328" name="Oval 296"/>
            <p:cNvSpPr>
              <a:spLocks noChangeArrowheads="1"/>
            </p:cNvSpPr>
            <p:nvPr/>
          </p:nvSpPr>
          <p:spPr bwMode="auto">
            <a:xfrm>
              <a:off x="1333" y="1092"/>
              <a:ext cx="71" cy="71"/>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196329" name="Line 297"/>
            <p:cNvSpPr>
              <a:spLocks noChangeShapeType="1"/>
            </p:cNvSpPr>
            <p:nvPr/>
          </p:nvSpPr>
          <p:spPr bwMode="auto">
            <a:xfrm>
              <a:off x="804" y="990"/>
              <a:ext cx="1421" cy="0"/>
            </a:xfrm>
            <a:prstGeom prst="line">
              <a:avLst/>
            </a:prstGeom>
            <a:noFill/>
            <a:ln w="38100">
              <a:solidFill>
                <a:schemeClr val="tx1"/>
              </a:solidFill>
              <a:prstDash val="dash"/>
              <a:round/>
              <a:headEnd/>
              <a:tailEnd/>
            </a:ln>
            <a:effectLst/>
          </p:spPr>
          <p:txBody>
            <a:bodyPr wrap="none" anchor="ctr"/>
            <a:lstStyle/>
            <a:p>
              <a:endParaRPr lang="en-US"/>
            </a:p>
          </p:txBody>
        </p:sp>
        <p:sp>
          <p:nvSpPr>
            <p:cNvPr id="1196330" name="Line 298"/>
            <p:cNvSpPr>
              <a:spLocks noChangeShapeType="1"/>
            </p:cNvSpPr>
            <p:nvPr/>
          </p:nvSpPr>
          <p:spPr bwMode="auto">
            <a:xfrm>
              <a:off x="809" y="2059"/>
              <a:ext cx="1416" cy="0"/>
            </a:xfrm>
            <a:prstGeom prst="line">
              <a:avLst/>
            </a:prstGeom>
            <a:noFill/>
            <a:ln w="38100">
              <a:solidFill>
                <a:schemeClr val="tx1"/>
              </a:solidFill>
              <a:prstDash val="dash"/>
              <a:round/>
              <a:headEnd/>
              <a:tailEnd/>
            </a:ln>
            <a:effectLst/>
          </p:spPr>
          <p:txBody>
            <a:bodyPr wrap="none" anchor="ctr"/>
            <a:lstStyle/>
            <a:p>
              <a:endParaRPr lang="en-US"/>
            </a:p>
          </p:txBody>
        </p:sp>
        <p:sp>
          <p:nvSpPr>
            <p:cNvPr id="1196331" name="Line 299"/>
            <p:cNvSpPr>
              <a:spLocks noChangeShapeType="1"/>
            </p:cNvSpPr>
            <p:nvPr/>
          </p:nvSpPr>
          <p:spPr bwMode="auto">
            <a:xfrm flipV="1">
              <a:off x="970" y="809"/>
              <a:ext cx="0" cy="1418"/>
            </a:xfrm>
            <a:prstGeom prst="line">
              <a:avLst/>
            </a:prstGeom>
            <a:noFill/>
            <a:ln w="38100">
              <a:solidFill>
                <a:schemeClr val="tx1"/>
              </a:solidFill>
              <a:prstDash val="dash"/>
              <a:round/>
              <a:headEnd/>
              <a:tailEnd/>
            </a:ln>
            <a:effectLst/>
          </p:spPr>
          <p:txBody>
            <a:bodyPr wrap="none" anchor="ctr"/>
            <a:lstStyle/>
            <a:p>
              <a:endParaRPr lang="en-US"/>
            </a:p>
          </p:txBody>
        </p:sp>
        <p:sp>
          <p:nvSpPr>
            <p:cNvPr id="1196332" name="Line 300"/>
            <p:cNvSpPr>
              <a:spLocks noChangeShapeType="1"/>
            </p:cNvSpPr>
            <p:nvPr/>
          </p:nvSpPr>
          <p:spPr bwMode="auto">
            <a:xfrm flipV="1">
              <a:off x="2054" y="809"/>
              <a:ext cx="0" cy="1418"/>
            </a:xfrm>
            <a:prstGeom prst="line">
              <a:avLst/>
            </a:prstGeom>
            <a:noFill/>
            <a:ln w="38100">
              <a:solidFill>
                <a:schemeClr val="tx1"/>
              </a:solidFill>
              <a:prstDash val="dash"/>
              <a:round/>
              <a:headEnd/>
              <a:tailEnd/>
            </a:ln>
            <a:effectLst/>
          </p:spPr>
          <p:txBody>
            <a:bodyPr wrap="none" anchor="ctr"/>
            <a:lstStyle/>
            <a:p>
              <a:endParaRPr lang="en-US"/>
            </a:p>
          </p:txBody>
        </p:sp>
        <p:sp>
          <p:nvSpPr>
            <p:cNvPr id="1196333" name="Oval 301"/>
            <p:cNvSpPr>
              <a:spLocks noChangeArrowheads="1"/>
            </p:cNvSpPr>
            <p:nvPr/>
          </p:nvSpPr>
          <p:spPr bwMode="auto">
            <a:xfrm>
              <a:off x="1824" y="2103"/>
              <a:ext cx="177" cy="177"/>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196334" name="Oval 302"/>
            <p:cNvSpPr>
              <a:spLocks noChangeArrowheads="1"/>
            </p:cNvSpPr>
            <p:nvPr/>
          </p:nvSpPr>
          <p:spPr bwMode="auto">
            <a:xfrm>
              <a:off x="1877" y="2156"/>
              <a:ext cx="71" cy="71"/>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196335" name="Oval 303"/>
            <p:cNvSpPr>
              <a:spLocks noChangeArrowheads="1"/>
            </p:cNvSpPr>
            <p:nvPr/>
          </p:nvSpPr>
          <p:spPr bwMode="auto">
            <a:xfrm>
              <a:off x="1577" y="2103"/>
              <a:ext cx="177" cy="177"/>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196336" name="Oval 304"/>
            <p:cNvSpPr>
              <a:spLocks noChangeArrowheads="1"/>
            </p:cNvSpPr>
            <p:nvPr/>
          </p:nvSpPr>
          <p:spPr bwMode="auto">
            <a:xfrm>
              <a:off x="1630" y="2156"/>
              <a:ext cx="71" cy="71"/>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196337" name="Oval 305"/>
            <p:cNvSpPr>
              <a:spLocks noChangeArrowheads="1"/>
            </p:cNvSpPr>
            <p:nvPr/>
          </p:nvSpPr>
          <p:spPr bwMode="auto">
            <a:xfrm>
              <a:off x="1287" y="2103"/>
              <a:ext cx="177" cy="177"/>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196338" name="Oval 306"/>
            <p:cNvSpPr>
              <a:spLocks noChangeArrowheads="1"/>
            </p:cNvSpPr>
            <p:nvPr/>
          </p:nvSpPr>
          <p:spPr bwMode="auto">
            <a:xfrm>
              <a:off x="1340" y="2156"/>
              <a:ext cx="71" cy="71"/>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196339" name="Oval 307"/>
            <p:cNvSpPr>
              <a:spLocks noChangeArrowheads="1"/>
            </p:cNvSpPr>
            <p:nvPr/>
          </p:nvSpPr>
          <p:spPr bwMode="auto">
            <a:xfrm>
              <a:off x="1040" y="2103"/>
              <a:ext cx="177" cy="177"/>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196340" name="Oval 308"/>
            <p:cNvSpPr>
              <a:spLocks noChangeArrowheads="1"/>
            </p:cNvSpPr>
            <p:nvPr/>
          </p:nvSpPr>
          <p:spPr bwMode="auto">
            <a:xfrm>
              <a:off x="1093" y="2156"/>
              <a:ext cx="71" cy="71"/>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196341" name="Oval 309"/>
            <p:cNvSpPr>
              <a:spLocks noChangeArrowheads="1"/>
            </p:cNvSpPr>
            <p:nvPr/>
          </p:nvSpPr>
          <p:spPr bwMode="auto">
            <a:xfrm>
              <a:off x="1848" y="742"/>
              <a:ext cx="177" cy="177"/>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196342" name="Oval 310"/>
            <p:cNvSpPr>
              <a:spLocks noChangeArrowheads="1"/>
            </p:cNvSpPr>
            <p:nvPr/>
          </p:nvSpPr>
          <p:spPr bwMode="auto">
            <a:xfrm>
              <a:off x="1901" y="795"/>
              <a:ext cx="71" cy="71"/>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196343" name="Oval 311"/>
            <p:cNvSpPr>
              <a:spLocks noChangeArrowheads="1"/>
            </p:cNvSpPr>
            <p:nvPr/>
          </p:nvSpPr>
          <p:spPr bwMode="auto">
            <a:xfrm>
              <a:off x="1601" y="742"/>
              <a:ext cx="177" cy="177"/>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196344" name="Oval 312"/>
            <p:cNvSpPr>
              <a:spLocks noChangeArrowheads="1"/>
            </p:cNvSpPr>
            <p:nvPr/>
          </p:nvSpPr>
          <p:spPr bwMode="auto">
            <a:xfrm>
              <a:off x="1654" y="795"/>
              <a:ext cx="71" cy="71"/>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196345" name="Oval 313"/>
            <p:cNvSpPr>
              <a:spLocks noChangeArrowheads="1"/>
            </p:cNvSpPr>
            <p:nvPr/>
          </p:nvSpPr>
          <p:spPr bwMode="auto">
            <a:xfrm>
              <a:off x="1311" y="742"/>
              <a:ext cx="177" cy="177"/>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196346" name="Oval 314"/>
            <p:cNvSpPr>
              <a:spLocks noChangeArrowheads="1"/>
            </p:cNvSpPr>
            <p:nvPr/>
          </p:nvSpPr>
          <p:spPr bwMode="auto">
            <a:xfrm>
              <a:off x="1364" y="795"/>
              <a:ext cx="71" cy="71"/>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196347" name="Oval 315"/>
            <p:cNvSpPr>
              <a:spLocks noChangeArrowheads="1"/>
            </p:cNvSpPr>
            <p:nvPr/>
          </p:nvSpPr>
          <p:spPr bwMode="auto">
            <a:xfrm>
              <a:off x="1064" y="742"/>
              <a:ext cx="177" cy="177"/>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196348" name="Oval 316"/>
            <p:cNvSpPr>
              <a:spLocks noChangeArrowheads="1"/>
            </p:cNvSpPr>
            <p:nvPr/>
          </p:nvSpPr>
          <p:spPr bwMode="auto">
            <a:xfrm>
              <a:off x="1117" y="795"/>
              <a:ext cx="71" cy="71"/>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196349" name="Oval 317"/>
            <p:cNvSpPr>
              <a:spLocks noChangeArrowheads="1"/>
            </p:cNvSpPr>
            <p:nvPr/>
          </p:nvSpPr>
          <p:spPr bwMode="auto">
            <a:xfrm rot="5485428">
              <a:off x="2098" y="1836"/>
              <a:ext cx="177" cy="177"/>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196350" name="Oval 318"/>
            <p:cNvSpPr>
              <a:spLocks noChangeArrowheads="1"/>
            </p:cNvSpPr>
            <p:nvPr/>
          </p:nvSpPr>
          <p:spPr bwMode="auto">
            <a:xfrm rot="5485428">
              <a:off x="2151" y="1889"/>
              <a:ext cx="71" cy="71"/>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196351" name="Oval 319"/>
            <p:cNvSpPr>
              <a:spLocks noChangeArrowheads="1"/>
            </p:cNvSpPr>
            <p:nvPr/>
          </p:nvSpPr>
          <p:spPr bwMode="auto">
            <a:xfrm rot="5485428">
              <a:off x="2105" y="1590"/>
              <a:ext cx="177" cy="177"/>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196352" name="Oval 320"/>
            <p:cNvSpPr>
              <a:spLocks noChangeArrowheads="1"/>
            </p:cNvSpPr>
            <p:nvPr/>
          </p:nvSpPr>
          <p:spPr bwMode="auto">
            <a:xfrm rot="5485428">
              <a:off x="2158" y="1643"/>
              <a:ext cx="71" cy="71"/>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196353" name="Oval 321"/>
            <p:cNvSpPr>
              <a:spLocks noChangeArrowheads="1"/>
            </p:cNvSpPr>
            <p:nvPr/>
          </p:nvSpPr>
          <p:spPr bwMode="auto">
            <a:xfrm rot="5485428">
              <a:off x="2111" y="1300"/>
              <a:ext cx="177" cy="177"/>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196354" name="Oval 322"/>
            <p:cNvSpPr>
              <a:spLocks noChangeArrowheads="1"/>
            </p:cNvSpPr>
            <p:nvPr/>
          </p:nvSpPr>
          <p:spPr bwMode="auto">
            <a:xfrm rot="5485428">
              <a:off x="2164" y="1353"/>
              <a:ext cx="71" cy="71"/>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196355" name="Oval 323"/>
            <p:cNvSpPr>
              <a:spLocks noChangeArrowheads="1"/>
            </p:cNvSpPr>
            <p:nvPr/>
          </p:nvSpPr>
          <p:spPr bwMode="auto">
            <a:xfrm rot="5485428">
              <a:off x="2118" y="1054"/>
              <a:ext cx="177" cy="177"/>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196356" name="Oval 324"/>
            <p:cNvSpPr>
              <a:spLocks noChangeArrowheads="1"/>
            </p:cNvSpPr>
            <p:nvPr/>
          </p:nvSpPr>
          <p:spPr bwMode="auto">
            <a:xfrm rot="5485428">
              <a:off x="2171" y="1107"/>
              <a:ext cx="71" cy="71"/>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196357" name="Oval 325"/>
            <p:cNvSpPr>
              <a:spLocks noChangeArrowheads="1"/>
            </p:cNvSpPr>
            <p:nvPr/>
          </p:nvSpPr>
          <p:spPr bwMode="auto">
            <a:xfrm rot="5485428">
              <a:off x="723" y="1830"/>
              <a:ext cx="177" cy="177"/>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196358" name="Oval 326"/>
            <p:cNvSpPr>
              <a:spLocks noChangeArrowheads="1"/>
            </p:cNvSpPr>
            <p:nvPr/>
          </p:nvSpPr>
          <p:spPr bwMode="auto">
            <a:xfrm rot="5485428">
              <a:off x="776" y="1883"/>
              <a:ext cx="71" cy="71"/>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196359" name="Oval 327"/>
            <p:cNvSpPr>
              <a:spLocks noChangeArrowheads="1"/>
            </p:cNvSpPr>
            <p:nvPr/>
          </p:nvSpPr>
          <p:spPr bwMode="auto">
            <a:xfrm rot="5485428">
              <a:off x="730" y="1584"/>
              <a:ext cx="177" cy="177"/>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196360" name="Oval 328"/>
            <p:cNvSpPr>
              <a:spLocks noChangeArrowheads="1"/>
            </p:cNvSpPr>
            <p:nvPr/>
          </p:nvSpPr>
          <p:spPr bwMode="auto">
            <a:xfrm rot="5485428">
              <a:off x="783" y="1637"/>
              <a:ext cx="71" cy="71"/>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196361" name="Oval 329"/>
            <p:cNvSpPr>
              <a:spLocks noChangeArrowheads="1"/>
            </p:cNvSpPr>
            <p:nvPr/>
          </p:nvSpPr>
          <p:spPr bwMode="auto">
            <a:xfrm rot="5485428">
              <a:off x="736" y="1294"/>
              <a:ext cx="177" cy="177"/>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196362" name="Oval 330"/>
            <p:cNvSpPr>
              <a:spLocks noChangeArrowheads="1"/>
            </p:cNvSpPr>
            <p:nvPr/>
          </p:nvSpPr>
          <p:spPr bwMode="auto">
            <a:xfrm rot="5485428">
              <a:off x="789" y="1347"/>
              <a:ext cx="71" cy="71"/>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196363" name="Oval 331"/>
            <p:cNvSpPr>
              <a:spLocks noChangeArrowheads="1"/>
            </p:cNvSpPr>
            <p:nvPr/>
          </p:nvSpPr>
          <p:spPr bwMode="auto">
            <a:xfrm rot="5485428">
              <a:off x="743" y="1048"/>
              <a:ext cx="177" cy="177"/>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196364" name="Oval 332"/>
            <p:cNvSpPr>
              <a:spLocks noChangeArrowheads="1"/>
            </p:cNvSpPr>
            <p:nvPr/>
          </p:nvSpPr>
          <p:spPr bwMode="auto">
            <a:xfrm rot="5485428">
              <a:off x="796" y="1101"/>
              <a:ext cx="71" cy="71"/>
            </a:xfrm>
            <a:prstGeom prst="ellipse">
              <a:avLst/>
            </a:prstGeom>
            <a:solidFill>
              <a:srgbClr val="FF0000"/>
            </a:solidFill>
            <a:ln w="9525">
              <a:solidFill>
                <a:schemeClr val="tx1"/>
              </a:solidFill>
              <a:round/>
              <a:headEnd/>
              <a:tailEnd/>
            </a:ln>
            <a:effec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1"/>
          <p:cNvSpPr>
            <a:spLocks noGrp="1" noChangeArrowheads="1"/>
          </p:cNvSpPr>
          <p:nvPr>
            <p:ph type="ftr" sz="quarter" idx="3"/>
          </p:nvPr>
        </p:nvSpPr>
        <p:spPr/>
        <p:txBody>
          <a:bodyPr/>
          <a:lstStyle/>
          <a:p>
            <a:r>
              <a:rPr lang="en-US" dirty="0" smtClean="0"/>
              <a:t>PC08 Tutorial  </a:t>
            </a:r>
            <a:r>
              <a:rPr lang="en-US" dirty="0"/>
              <a:t>gcf@indiana.edu</a:t>
            </a:r>
          </a:p>
        </p:txBody>
      </p:sp>
      <p:sp>
        <p:nvSpPr>
          <p:cNvPr id="5" name="Rectangle 22"/>
          <p:cNvSpPr>
            <a:spLocks noGrp="1" noChangeArrowheads="1"/>
          </p:cNvSpPr>
          <p:nvPr>
            <p:ph type="sldNum" sz="quarter" idx="4"/>
          </p:nvPr>
        </p:nvSpPr>
        <p:spPr/>
        <p:txBody>
          <a:bodyPr/>
          <a:lstStyle/>
          <a:p>
            <a:fld id="{20873F47-8B83-4D14-9AA2-64AE2B61117B}" type="slidenum">
              <a:rPr lang="en-US"/>
              <a:pPr/>
              <a:t>100</a:t>
            </a:fld>
            <a:endParaRPr lang="en-US"/>
          </a:p>
        </p:txBody>
      </p:sp>
      <p:sp>
        <p:nvSpPr>
          <p:cNvPr id="1765380" name="Rectangle 4"/>
          <p:cNvSpPr>
            <a:spLocks noGrp="1" noChangeArrowheads="1"/>
          </p:cNvSpPr>
          <p:nvPr>
            <p:ph type="ctrTitle"/>
          </p:nvPr>
        </p:nvSpPr>
        <p:spPr/>
        <p:txBody>
          <a:bodyPr/>
          <a:lstStyle/>
          <a:p>
            <a:r>
              <a:rPr lang="en-US" sz="4000"/>
              <a:t>A Discussion of Software Models</a:t>
            </a:r>
          </a:p>
        </p:txBody>
      </p:sp>
      <p:sp>
        <p:nvSpPr>
          <p:cNvPr id="1765381" name="Rectangle 5"/>
          <p:cNvSpPr>
            <a:spLocks noGrp="1" noChangeArrowheads="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p>
            <a:fld id="{8497FA26-66DC-48D6-802A-47AA0996A329}" type="slidenum">
              <a:rPr lang="en-US"/>
              <a:pPr/>
              <a:t>101</a:t>
            </a:fld>
            <a:endParaRPr lang="en-US"/>
          </a:p>
        </p:txBody>
      </p:sp>
      <p:sp>
        <p:nvSpPr>
          <p:cNvPr id="1804290" name="Rectangle 2"/>
          <p:cNvSpPr>
            <a:spLocks noGrp="1" noChangeArrowheads="1"/>
          </p:cNvSpPr>
          <p:nvPr>
            <p:ph type="title"/>
          </p:nvPr>
        </p:nvSpPr>
        <p:spPr>
          <a:xfrm>
            <a:off x="0" y="0"/>
            <a:ext cx="9144000" cy="838200"/>
          </a:xfrm>
        </p:spPr>
        <p:txBody>
          <a:bodyPr/>
          <a:lstStyle/>
          <a:p>
            <a:r>
              <a:rPr lang="en-US"/>
              <a:t>Programming Paradigms</a:t>
            </a:r>
          </a:p>
        </p:txBody>
      </p:sp>
      <p:sp>
        <p:nvSpPr>
          <p:cNvPr id="1804291" name="Rectangle 3"/>
          <p:cNvSpPr>
            <a:spLocks noGrp="1" noChangeArrowheads="1"/>
          </p:cNvSpPr>
          <p:nvPr>
            <p:ph type="body" idx="1"/>
          </p:nvPr>
        </p:nvSpPr>
        <p:spPr>
          <a:xfrm>
            <a:off x="-76200" y="838200"/>
            <a:ext cx="9144000" cy="5867400"/>
          </a:xfrm>
        </p:spPr>
        <p:txBody>
          <a:bodyPr/>
          <a:lstStyle/>
          <a:p>
            <a:pPr>
              <a:lnSpc>
                <a:spcPct val="80000"/>
              </a:lnSpc>
              <a:spcBef>
                <a:spcPct val="15000"/>
              </a:spcBef>
            </a:pPr>
            <a:r>
              <a:rPr lang="en-US" sz="2600"/>
              <a:t>At a very high level, there are </a:t>
            </a:r>
            <a:r>
              <a:rPr lang="en-US" sz="2600">
                <a:solidFill>
                  <a:srgbClr val="FFFF00"/>
                </a:solidFill>
              </a:rPr>
              <a:t>three broad classes</a:t>
            </a:r>
            <a:r>
              <a:rPr lang="en-US" sz="2600"/>
              <a:t> of parallelism</a:t>
            </a:r>
          </a:p>
          <a:p>
            <a:pPr>
              <a:lnSpc>
                <a:spcPct val="80000"/>
              </a:lnSpc>
              <a:spcBef>
                <a:spcPct val="15000"/>
              </a:spcBef>
            </a:pPr>
            <a:r>
              <a:rPr lang="en-US" sz="2600">
                <a:solidFill>
                  <a:srgbClr val="FFFF00"/>
                </a:solidFill>
              </a:rPr>
              <a:t>Coarse grain functional parallelism</a:t>
            </a:r>
            <a:r>
              <a:rPr lang="en-US" sz="2600"/>
              <a:t> typified by workflow and often used to build composite “metaproblems” whose parts are also parallel</a:t>
            </a:r>
          </a:p>
          <a:p>
            <a:pPr lvl="1">
              <a:lnSpc>
                <a:spcPct val="80000"/>
              </a:lnSpc>
              <a:spcBef>
                <a:spcPct val="15000"/>
              </a:spcBef>
            </a:pPr>
            <a:r>
              <a:rPr lang="en-US" sz="2600"/>
              <a:t>This area has several good solutions getting better</a:t>
            </a:r>
          </a:p>
          <a:p>
            <a:pPr>
              <a:lnSpc>
                <a:spcPct val="80000"/>
              </a:lnSpc>
              <a:spcBef>
                <a:spcPct val="15000"/>
              </a:spcBef>
            </a:pPr>
            <a:r>
              <a:rPr lang="en-US" sz="2600">
                <a:solidFill>
                  <a:srgbClr val="FFFF00"/>
                </a:solidFill>
              </a:rPr>
              <a:t>Large Scale loosely synchronous data parallelism</a:t>
            </a:r>
            <a:r>
              <a:rPr lang="en-US" sz="2600"/>
              <a:t> where dynamic irregular work has clear synchronization points</a:t>
            </a:r>
          </a:p>
          <a:p>
            <a:pPr>
              <a:lnSpc>
                <a:spcPct val="80000"/>
              </a:lnSpc>
              <a:spcBef>
                <a:spcPct val="15000"/>
              </a:spcBef>
            </a:pPr>
            <a:r>
              <a:rPr lang="en-US" sz="2600">
                <a:solidFill>
                  <a:srgbClr val="FFFF00"/>
                </a:solidFill>
              </a:rPr>
              <a:t>Fine grain functional parallelism</a:t>
            </a:r>
            <a:r>
              <a:rPr lang="en-US" sz="2600"/>
              <a:t> as used in search algorithms which are often data parallel (over choices) but don’t have universal synchronization points</a:t>
            </a:r>
          </a:p>
          <a:p>
            <a:pPr>
              <a:lnSpc>
                <a:spcPct val="80000"/>
              </a:lnSpc>
              <a:spcBef>
                <a:spcPct val="15000"/>
              </a:spcBef>
            </a:pPr>
            <a:r>
              <a:rPr lang="en-US" sz="2600">
                <a:solidFill>
                  <a:srgbClr val="FFFF00"/>
                </a:solidFill>
              </a:rPr>
              <a:t>Pleasingly parallel</a:t>
            </a:r>
            <a:r>
              <a:rPr lang="en-US" sz="2600"/>
              <a:t> applications can be considered special cases of functional parallelism </a:t>
            </a:r>
          </a:p>
          <a:p>
            <a:pPr>
              <a:lnSpc>
                <a:spcPct val="80000"/>
              </a:lnSpc>
              <a:spcBef>
                <a:spcPct val="15000"/>
              </a:spcBef>
            </a:pPr>
            <a:r>
              <a:rPr lang="en-US" sz="2600"/>
              <a:t>I strongly recommend “</a:t>
            </a:r>
            <a:r>
              <a:rPr lang="en-US" sz="2600">
                <a:solidFill>
                  <a:srgbClr val="FFFF00"/>
                </a:solidFill>
              </a:rPr>
              <a:t>unbundling</a:t>
            </a:r>
            <a:r>
              <a:rPr lang="en-US" sz="2600"/>
              <a:t>” support of these models!</a:t>
            </a:r>
          </a:p>
          <a:p>
            <a:pPr lvl="1">
              <a:lnSpc>
                <a:spcPct val="80000"/>
              </a:lnSpc>
              <a:spcBef>
                <a:spcPct val="15000"/>
              </a:spcBef>
            </a:pPr>
            <a:r>
              <a:rPr lang="en-US" sz="2600"/>
              <a:t>Each is complicated enough on its own</a:t>
            </a:r>
          </a:p>
          <a:p>
            <a:pPr>
              <a:lnSpc>
                <a:spcPct val="80000"/>
              </a:lnSpc>
              <a:spcBef>
                <a:spcPct val="15000"/>
              </a:spcBef>
            </a:pPr>
            <a:endParaRPr lang="en-US" sz="260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p>
            <a:fld id="{25048EC4-EA35-4DE3-98AA-F79D66D7CAE7}" type="slidenum">
              <a:rPr lang="en-US"/>
              <a:pPr/>
              <a:t>102</a:t>
            </a:fld>
            <a:endParaRPr lang="en-US"/>
          </a:p>
        </p:txBody>
      </p:sp>
      <p:sp>
        <p:nvSpPr>
          <p:cNvPr id="1281026" name="Rectangle 2"/>
          <p:cNvSpPr>
            <a:spLocks noGrp="1" noChangeArrowheads="1"/>
          </p:cNvSpPr>
          <p:nvPr>
            <p:ph type="title"/>
          </p:nvPr>
        </p:nvSpPr>
        <p:spPr>
          <a:xfrm>
            <a:off x="-76200" y="0"/>
            <a:ext cx="9296400" cy="914400"/>
          </a:xfrm>
        </p:spPr>
        <p:txBody>
          <a:bodyPr/>
          <a:lstStyle/>
          <a:p>
            <a:r>
              <a:rPr lang="en-US" sz="4000"/>
              <a:t>Parallel Software Paradigms I: Workflow</a:t>
            </a:r>
          </a:p>
        </p:txBody>
      </p:sp>
      <p:sp>
        <p:nvSpPr>
          <p:cNvPr id="1281027" name="Rectangle 3"/>
          <p:cNvSpPr>
            <a:spLocks noGrp="1" noChangeArrowheads="1"/>
          </p:cNvSpPr>
          <p:nvPr>
            <p:ph type="body" idx="1"/>
          </p:nvPr>
        </p:nvSpPr>
        <p:spPr>
          <a:xfrm>
            <a:off x="0" y="762000"/>
            <a:ext cx="9144000" cy="5638800"/>
          </a:xfrm>
        </p:spPr>
        <p:txBody>
          <a:bodyPr/>
          <a:lstStyle/>
          <a:p>
            <a:pPr>
              <a:lnSpc>
                <a:spcPct val="90000"/>
              </a:lnSpc>
            </a:pPr>
            <a:r>
              <a:rPr lang="en-US" sz="2400">
                <a:solidFill>
                  <a:srgbClr val="FFFF00"/>
                </a:solidFill>
              </a:rPr>
              <a:t>Workflow</a:t>
            </a:r>
            <a:r>
              <a:rPr lang="en-US" sz="2400"/>
              <a:t> supports the integration (orchestration) of existing separate services (programs) with a runtime supporting inter-service messaging, fault handling etc.</a:t>
            </a:r>
          </a:p>
          <a:p>
            <a:pPr lvl="1">
              <a:lnSpc>
                <a:spcPct val="90000"/>
              </a:lnSpc>
            </a:pPr>
            <a:r>
              <a:rPr lang="en-US" sz="2400"/>
              <a:t>Subtleties such as distributed messaging and control needed for performance</a:t>
            </a:r>
            <a:r>
              <a:rPr lang="en-US" sz="2000"/>
              <a:t> </a:t>
            </a:r>
          </a:p>
          <a:p>
            <a:pPr>
              <a:lnSpc>
                <a:spcPct val="90000"/>
              </a:lnSpc>
            </a:pPr>
            <a:r>
              <a:rPr lang="en-US" sz="2400"/>
              <a:t>In general, a given </a:t>
            </a:r>
            <a:r>
              <a:rPr lang="en-US" sz="2400">
                <a:solidFill>
                  <a:srgbClr val="FFFF00"/>
                </a:solidFill>
              </a:rPr>
              <a:t>paradigm</a:t>
            </a:r>
            <a:r>
              <a:rPr lang="en-US" sz="2400"/>
              <a:t> can be </a:t>
            </a:r>
            <a:r>
              <a:rPr lang="en-US" sz="2400">
                <a:solidFill>
                  <a:srgbClr val="FFFF00"/>
                </a:solidFill>
              </a:rPr>
              <a:t>realized</a:t>
            </a:r>
            <a:r>
              <a:rPr lang="en-US" sz="2400"/>
              <a:t> with </a:t>
            </a:r>
            <a:r>
              <a:rPr lang="en-US" sz="2400">
                <a:solidFill>
                  <a:srgbClr val="FFFF00"/>
                </a:solidFill>
              </a:rPr>
              <a:t>several different ways</a:t>
            </a:r>
            <a:r>
              <a:rPr lang="en-US" sz="2400"/>
              <a:t> of expressing it and supported by different runtimes</a:t>
            </a:r>
          </a:p>
          <a:p>
            <a:pPr lvl="1">
              <a:lnSpc>
                <a:spcPct val="90000"/>
              </a:lnSpc>
            </a:pPr>
            <a:r>
              <a:rPr lang="en-US" sz="2400"/>
              <a:t>One needs to discuss in general </a:t>
            </a:r>
            <a:r>
              <a:rPr lang="en-US" sz="2400">
                <a:solidFill>
                  <a:srgbClr val="FFFF00"/>
                </a:solidFill>
              </a:rPr>
              <a:t>Expression, Application structure </a:t>
            </a:r>
            <a:r>
              <a:rPr lang="en-US" sz="2400"/>
              <a:t>and</a:t>
            </a:r>
            <a:r>
              <a:rPr lang="en-US" sz="2400">
                <a:solidFill>
                  <a:srgbClr val="FFFF00"/>
                </a:solidFill>
              </a:rPr>
              <a:t> Runtime</a:t>
            </a:r>
          </a:p>
          <a:p>
            <a:pPr>
              <a:lnSpc>
                <a:spcPct val="90000"/>
              </a:lnSpc>
            </a:pPr>
            <a:r>
              <a:rPr lang="en-US" sz="2400">
                <a:solidFill>
                  <a:srgbClr val="FFFF00"/>
                </a:solidFill>
              </a:rPr>
              <a:t>Grid or Web Service workflow</a:t>
            </a:r>
            <a:r>
              <a:rPr lang="en-US" sz="2400"/>
              <a:t> can be expressed as:</a:t>
            </a:r>
          </a:p>
          <a:p>
            <a:pPr lvl="1">
              <a:lnSpc>
                <a:spcPct val="90000"/>
              </a:lnSpc>
            </a:pPr>
            <a:r>
              <a:rPr lang="en-US" sz="2400"/>
              <a:t>Graphical User Interface allowing user to choose from a library of services, specify properties and service linkage</a:t>
            </a:r>
          </a:p>
          <a:p>
            <a:pPr lvl="1">
              <a:lnSpc>
                <a:spcPct val="90000"/>
              </a:lnSpc>
            </a:pPr>
            <a:r>
              <a:rPr lang="en-US" sz="2400"/>
              <a:t>XML specification as in BPEL</a:t>
            </a:r>
          </a:p>
          <a:p>
            <a:pPr lvl="1">
              <a:lnSpc>
                <a:spcPct val="90000"/>
              </a:lnSpc>
            </a:pPr>
            <a:r>
              <a:rPr lang="en-US" sz="2400"/>
              <a:t>Python (Grid), PHP (Mashup) or JavaScript scripting</a:t>
            </a:r>
          </a:p>
          <a:p>
            <a:pPr lvl="1">
              <a:lnSpc>
                <a:spcPct val="90000"/>
              </a:lnSpc>
            </a:pPr>
            <a:endParaRPr lang="en-US" sz="2400"/>
          </a:p>
          <a:p>
            <a:pPr eaLnBrk="1" hangingPunct="1">
              <a:lnSpc>
                <a:spcPct val="90000"/>
              </a:lnSpc>
            </a:pPr>
            <a:endParaRPr lang="en-US" sz="2400"/>
          </a:p>
          <a:p>
            <a:pPr>
              <a:lnSpc>
                <a:spcPct val="90000"/>
              </a:lnSpc>
            </a:pPr>
            <a:endParaRPr lang="en-US" sz="2400"/>
          </a:p>
          <a:p>
            <a:pPr lvl="1">
              <a:lnSpc>
                <a:spcPct val="90000"/>
              </a:lnSpc>
            </a:pPr>
            <a:endParaRPr lang="en-US" sz="240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p>
            <a:fld id="{2F5049DA-BAF9-40FF-AFF7-6DEBCBC22FD4}" type="slidenum">
              <a:rPr lang="en-US"/>
              <a:pPr/>
              <a:t>103</a:t>
            </a:fld>
            <a:endParaRPr lang="en-US"/>
          </a:p>
        </p:txBody>
      </p:sp>
      <p:sp>
        <p:nvSpPr>
          <p:cNvPr id="1813506" name="Rectangle 2"/>
          <p:cNvSpPr>
            <a:spLocks noGrp="1" noChangeArrowheads="1"/>
          </p:cNvSpPr>
          <p:nvPr>
            <p:ph type="title"/>
          </p:nvPr>
        </p:nvSpPr>
        <p:spPr>
          <a:xfrm>
            <a:off x="0" y="76200"/>
            <a:ext cx="9144000" cy="990600"/>
          </a:xfrm>
        </p:spPr>
        <p:txBody>
          <a:bodyPr/>
          <a:lstStyle/>
          <a:p>
            <a:r>
              <a:rPr lang="en-US" sz="4000"/>
              <a:t>The Marine Corps Lack of Programming Paradigm Library Model</a:t>
            </a:r>
          </a:p>
        </p:txBody>
      </p:sp>
      <p:sp>
        <p:nvSpPr>
          <p:cNvPr id="1813507" name="Rectangle 3"/>
          <p:cNvSpPr>
            <a:spLocks noGrp="1" noChangeArrowheads="1"/>
          </p:cNvSpPr>
          <p:nvPr>
            <p:ph type="body" idx="1"/>
          </p:nvPr>
        </p:nvSpPr>
        <p:spPr>
          <a:xfrm>
            <a:off x="0" y="1219200"/>
            <a:ext cx="9144000" cy="5334000"/>
          </a:xfrm>
        </p:spPr>
        <p:txBody>
          <a:bodyPr/>
          <a:lstStyle/>
          <a:p>
            <a:r>
              <a:rPr lang="en-US" sz="2800"/>
              <a:t>One could assume that parallel computing is “just too hard for real people” and assume that we use a </a:t>
            </a:r>
            <a:r>
              <a:rPr lang="en-US" sz="2800">
                <a:solidFill>
                  <a:srgbClr val="FFFF00"/>
                </a:solidFill>
              </a:rPr>
              <a:t>Marine Corps of programmers</a:t>
            </a:r>
            <a:r>
              <a:rPr lang="en-US" sz="2800"/>
              <a:t> to build as </a:t>
            </a:r>
            <a:r>
              <a:rPr lang="en-US" sz="2800">
                <a:solidFill>
                  <a:srgbClr val="FFFF00"/>
                </a:solidFill>
              </a:rPr>
              <a:t>libraries</a:t>
            </a:r>
            <a:r>
              <a:rPr lang="en-US" sz="2800"/>
              <a:t> excellent parallel implementations of “all” core capabilities</a:t>
            </a:r>
          </a:p>
          <a:p>
            <a:pPr lvl="1"/>
            <a:r>
              <a:rPr lang="en-US" sz="2400"/>
              <a:t>e.g. the primitives identified in the </a:t>
            </a:r>
            <a:r>
              <a:rPr lang="en-US" sz="2400">
                <a:solidFill>
                  <a:srgbClr val="FFFF00"/>
                </a:solidFill>
              </a:rPr>
              <a:t>Intel application analysis</a:t>
            </a:r>
          </a:p>
          <a:p>
            <a:pPr lvl="1"/>
            <a:r>
              <a:rPr lang="en-US" sz="2400"/>
              <a:t>e.g. the primitives supported in Google</a:t>
            </a:r>
            <a:r>
              <a:rPr lang="en-US" sz="2400">
                <a:solidFill>
                  <a:srgbClr val="FFFF00"/>
                </a:solidFill>
              </a:rPr>
              <a:t> MapReduce</a:t>
            </a:r>
            <a:r>
              <a:rPr lang="en-US" sz="2400"/>
              <a:t>, </a:t>
            </a:r>
            <a:r>
              <a:rPr lang="en-US" sz="2400">
                <a:solidFill>
                  <a:srgbClr val="FFFF00"/>
                </a:solidFill>
              </a:rPr>
              <a:t>HPF</a:t>
            </a:r>
            <a:r>
              <a:rPr lang="en-US" sz="2400"/>
              <a:t>, </a:t>
            </a:r>
            <a:r>
              <a:rPr lang="en-US" sz="2400">
                <a:solidFill>
                  <a:srgbClr val="FFFF00"/>
                </a:solidFill>
              </a:rPr>
              <a:t>PeakStream</a:t>
            </a:r>
            <a:r>
              <a:rPr lang="en-US" sz="2400"/>
              <a:t>, </a:t>
            </a:r>
            <a:r>
              <a:rPr lang="en-US" sz="2400">
                <a:solidFill>
                  <a:srgbClr val="FFFF00"/>
                </a:solidFill>
              </a:rPr>
              <a:t>Microsoft Data Parallel .NET </a:t>
            </a:r>
            <a:r>
              <a:rPr lang="en-US" sz="2400"/>
              <a:t>etc.</a:t>
            </a:r>
          </a:p>
          <a:p>
            <a:r>
              <a:rPr lang="en-US" sz="2800"/>
              <a:t>These primitives are orchestrated (linked together) by </a:t>
            </a:r>
            <a:r>
              <a:rPr lang="en-US" sz="2800">
                <a:solidFill>
                  <a:srgbClr val="FFFF00"/>
                </a:solidFill>
              </a:rPr>
              <a:t>overall frameworks</a:t>
            </a:r>
            <a:r>
              <a:rPr lang="en-US" sz="2800"/>
              <a:t> such as workflow or </a:t>
            </a:r>
            <a:r>
              <a:rPr lang="en-US" sz="2800">
                <a:solidFill>
                  <a:srgbClr val="FFFF00"/>
                </a:solidFill>
              </a:rPr>
              <a:t>mashups</a:t>
            </a:r>
          </a:p>
          <a:p>
            <a:r>
              <a:rPr lang="en-US" sz="2800"/>
              <a:t>The Marine Corps probably is content with </a:t>
            </a:r>
            <a:r>
              <a:rPr lang="en-US" sz="2800">
                <a:solidFill>
                  <a:srgbClr val="FFFF00"/>
                </a:solidFill>
              </a:rPr>
              <a:t>efficient </a:t>
            </a:r>
            <a:r>
              <a:rPr lang="en-US" sz="2800"/>
              <a:t>rather than </a:t>
            </a:r>
            <a:r>
              <a:rPr lang="en-US" sz="2800">
                <a:solidFill>
                  <a:srgbClr val="FFFF00"/>
                </a:solidFill>
              </a:rPr>
              <a:t>easy to use</a:t>
            </a:r>
            <a:r>
              <a:rPr lang="en-US" sz="2800"/>
              <a:t> programming models</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p>
            <a:fld id="{EC26DE1B-DE5C-49A3-A726-2FB0D4CCB149}" type="slidenum">
              <a:rPr lang="en-US"/>
              <a:pPr/>
              <a:t>104</a:t>
            </a:fld>
            <a:endParaRPr lang="en-US"/>
          </a:p>
        </p:txBody>
      </p:sp>
      <p:sp>
        <p:nvSpPr>
          <p:cNvPr id="1289218" name="Rectangle 2"/>
          <p:cNvSpPr>
            <a:spLocks noGrp="1" noChangeArrowheads="1"/>
          </p:cNvSpPr>
          <p:nvPr>
            <p:ph type="title"/>
          </p:nvPr>
        </p:nvSpPr>
        <p:spPr>
          <a:xfrm>
            <a:off x="-152400" y="0"/>
            <a:ext cx="9296400" cy="1143000"/>
          </a:xfrm>
        </p:spPr>
        <p:txBody>
          <a:bodyPr/>
          <a:lstStyle/>
          <a:p>
            <a:r>
              <a:rPr lang="en-US" sz="3600"/>
              <a:t>Parallel Software Paradigms II: Component Parallel and Program Parallel</a:t>
            </a:r>
          </a:p>
        </p:txBody>
      </p:sp>
      <p:sp>
        <p:nvSpPr>
          <p:cNvPr id="1289219" name="Rectangle 3"/>
          <p:cNvSpPr>
            <a:spLocks noGrp="1" noChangeArrowheads="1"/>
          </p:cNvSpPr>
          <p:nvPr>
            <p:ph type="body" idx="1"/>
          </p:nvPr>
        </p:nvSpPr>
        <p:spPr>
          <a:xfrm>
            <a:off x="0" y="1219200"/>
            <a:ext cx="9144000" cy="5181600"/>
          </a:xfrm>
        </p:spPr>
        <p:txBody>
          <a:bodyPr/>
          <a:lstStyle/>
          <a:p>
            <a:pPr>
              <a:lnSpc>
                <a:spcPct val="80000"/>
              </a:lnSpc>
            </a:pPr>
            <a:r>
              <a:rPr lang="en-US" sz="2800"/>
              <a:t>We generalize workflow model to the </a:t>
            </a:r>
            <a:r>
              <a:rPr lang="en-US" sz="2800">
                <a:solidFill>
                  <a:srgbClr val="FFFF00"/>
                </a:solidFill>
              </a:rPr>
              <a:t>component parallel</a:t>
            </a:r>
            <a:r>
              <a:rPr lang="en-US" sz="2800"/>
              <a:t> paradigm where one </a:t>
            </a:r>
            <a:r>
              <a:rPr lang="en-US" sz="2800">
                <a:solidFill>
                  <a:srgbClr val="FFFF00"/>
                </a:solidFill>
              </a:rPr>
              <a:t>explicitly programs the different parts of a parallel application</a:t>
            </a:r>
            <a:r>
              <a:rPr lang="en-US" sz="2800"/>
              <a:t> with the linkage either specified externally as in workflow or in components themselves as in most other component parallel approaches</a:t>
            </a:r>
          </a:p>
          <a:p>
            <a:pPr lvl="1">
              <a:lnSpc>
                <a:spcPct val="80000"/>
              </a:lnSpc>
            </a:pPr>
            <a:r>
              <a:rPr lang="en-US" sz="2400"/>
              <a:t>In the </a:t>
            </a:r>
            <a:r>
              <a:rPr lang="en-US" sz="2400">
                <a:solidFill>
                  <a:srgbClr val="FFFF00"/>
                </a:solidFill>
              </a:rPr>
              <a:t>two-level Grid/Web Service programming model</a:t>
            </a:r>
            <a:r>
              <a:rPr lang="en-US" sz="2400"/>
              <a:t>, one programs each individual service and then separately programs their interaction; this is an example of a component parallel paradigm </a:t>
            </a:r>
          </a:p>
          <a:p>
            <a:pPr>
              <a:lnSpc>
                <a:spcPct val="80000"/>
              </a:lnSpc>
            </a:pPr>
            <a:r>
              <a:rPr lang="en-US" sz="2800"/>
              <a:t>In the </a:t>
            </a:r>
            <a:r>
              <a:rPr lang="en-US" sz="2800">
                <a:solidFill>
                  <a:srgbClr val="FFFF00"/>
                </a:solidFill>
              </a:rPr>
              <a:t>program parallel</a:t>
            </a:r>
            <a:r>
              <a:rPr lang="en-US" sz="2800"/>
              <a:t> paradigm, one writes a single program to describe the whole application and some combination of compiler and runtime </a:t>
            </a:r>
            <a:r>
              <a:rPr lang="en-US" sz="2800">
                <a:solidFill>
                  <a:srgbClr val="FFFF00"/>
                </a:solidFill>
              </a:rPr>
              <a:t>breaks up the program</a:t>
            </a:r>
            <a:r>
              <a:rPr lang="en-US" sz="2800"/>
              <a:t> into the multiple parts that execute in parallel</a:t>
            </a:r>
          </a:p>
          <a:p>
            <a:pPr>
              <a:lnSpc>
                <a:spcPct val="80000"/>
              </a:lnSpc>
            </a:pPr>
            <a:endParaRPr lang="en-US" sz="2800"/>
          </a:p>
          <a:p>
            <a:pPr>
              <a:lnSpc>
                <a:spcPct val="80000"/>
              </a:lnSpc>
            </a:pPr>
            <a:endParaRPr lang="en-US" sz="2800"/>
          </a:p>
          <a:p>
            <a:pPr eaLnBrk="1" hangingPunct="1">
              <a:lnSpc>
                <a:spcPct val="80000"/>
              </a:lnSpc>
            </a:pPr>
            <a:endParaRPr lang="en-US" sz="2400"/>
          </a:p>
          <a:p>
            <a:pPr>
              <a:lnSpc>
                <a:spcPct val="80000"/>
              </a:lnSpc>
            </a:pPr>
            <a:endParaRPr lang="en-US" sz="2400"/>
          </a:p>
          <a:p>
            <a:pPr lvl="1">
              <a:lnSpc>
                <a:spcPct val="80000"/>
              </a:lnSpc>
            </a:pPr>
            <a:endParaRPr lang="en-US" sz="240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p>
            <a:fld id="{43633D5E-FD21-4108-98F9-85DBD74FBB7C}" type="slidenum">
              <a:rPr lang="en-US"/>
              <a:pPr/>
              <a:t>105</a:t>
            </a:fld>
            <a:endParaRPr lang="en-US"/>
          </a:p>
        </p:txBody>
      </p:sp>
      <p:sp>
        <p:nvSpPr>
          <p:cNvPr id="1291266" name="Rectangle 2"/>
          <p:cNvSpPr>
            <a:spLocks noGrp="1" noChangeArrowheads="1"/>
          </p:cNvSpPr>
          <p:nvPr>
            <p:ph type="title"/>
          </p:nvPr>
        </p:nvSpPr>
        <p:spPr>
          <a:xfrm>
            <a:off x="-152400" y="0"/>
            <a:ext cx="9296400" cy="1143000"/>
          </a:xfrm>
        </p:spPr>
        <p:txBody>
          <a:bodyPr/>
          <a:lstStyle/>
          <a:p>
            <a:r>
              <a:rPr lang="en-US" sz="3600"/>
              <a:t>Parallel Software Paradigms III: Component Parallel and Program Parallel continued</a:t>
            </a:r>
          </a:p>
        </p:txBody>
      </p:sp>
      <p:sp>
        <p:nvSpPr>
          <p:cNvPr id="1291267" name="Rectangle 3"/>
          <p:cNvSpPr>
            <a:spLocks noGrp="1" noChangeArrowheads="1"/>
          </p:cNvSpPr>
          <p:nvPr>
            <p:ph type="body" idx="1"/>
          </p:nvPr>
        </p:nvSpPr>
        <p:spPr>
          <a:xfrm>
            <a:off x="0" y="1066800"/>
            <a:ext cx="9144000" cy="5791200"/>
          </a:xfrm>
        </p:spPr>
        <p:txBody>
          <a:bodyPr/>
          <a:lstStyle/>
          <a:p>
            <a:pPr>
              <a:lnSpc>
                <a:spcPct val="80000"/>
              </a:lnSpc>
              <a:spcBef>
                <a:spcPct val="15000"/>
              </a:spcBef>
            </a:pPr>
            <a:r>
              <a:rPr lang="en-US" sz="2800"/>
              <a:t>In a </a:t>
            </a:r>
            <a:r>
              <a:rPr lang="en-US" sz="2800">
                <a:solidFill>
                  <a:srgbClr val="FFFF00"/>
                </a:solidFill>
              </a:rPr>
              <a:t>single virtual machine</a:t>
            </a:r>
            <a:r>
              <a:rPr lang="en-US" sz="2800"/>
              <a:t> as in single shared memory machine with possible multi-core chips, </a:t>
            </a:r>
            <a:r>
              <a:rPr lang="en-US" sz="2800">
                <a:solidFill>
                  <a:srgbClr val="FFFF00"/>
                </a:solidFill>
              </a:rPr>
              <a:t>standard languages</a:t>
            </a:r>
            <a:r>
              <a:rPr lang="en-US" sz="2800"/>
              <a:t> are both program parallel and component parallel as a single multi-threaded program explicitly defines the code and synchronization for parallel threads</a:t>
            </a:r>
          </a:p>
          <a:p>
            <a:pPr lvl="1">
              <a:lnSpc>
                <a:spcPct val="80000"/>
              </a:lnSpc>
              <a:spcBef>
                <a:spcPct val="15000"/>
              </a:spcBef>
            </a:pPr>
            <a:r>
              <a:rPr lang="en-US" sz="2400"/>
              <a:t>We will consider programming of threads as component parallel</a:t>
            </a:r>
          </a:p>
          <a:p>
            <a:pPr>
              <a:lnSpc>
                <a:spcPct val="80000"/>
              </a:lnSpc>
              <a:spcBef>
                <a:spcPct val="15000"/>
              </a:spcBef>
            </a:pPr>
            <a:r>
              <a:rPr lang="en-US" sz="2800"/>
              <a:t>Note that a </a:t>
            </a:r>
            <a:r>
              <a:rPr lang="en-US" sz="2800">
                <a:solidFill>
                  <a:srgbClr val="FFFF00"/>
                </a:solidFill>
              </a:rPr>
              <a:t>program parallel approach</a:t>
            </a:r>
            <a:r>
              <a:rPr lang="en-US" sz="2800"/>
              <a:t> will often call a built in runtime </a:t>
            </a:r>
            <a:r>
              <a:rPr lang="en-US" sz="2800">
                <a:solidFill>
                  <a:srgbClr val="FFFF00"/>
                </a:solidFill>
              </a:rPr>
              <a:t>library</a:t>
            </a:r>
            <a:r>
              <a:rPr lang="en-US" sz="2800"/>
              <a:t> written in </a:t>
            </a:r>
            <a:r>
              <a:rPr lang="en-US" sz="2800">
                <a:solidFill>
                  <a:srgbClr val="FFFF00"/>
                </a:solidFill>
              </a:rPr>
              <a:t>component parallel fashion </a:t>
            </a:r>
          </a:p>
          <a:p>
            <a:pPr lvl="1">
              <a:lnSpc>
                <a:spcPct val="80000"/>
              </a:lnSpc>
              <a:spcBef>
                <a:spcPct val="15000"/>
              </a:spcBef>
            </a:pPr>
            <a:r>
              <a:rPr lang="en-US" sz="2400"/>
              <a:t>A parallelizing compiler could call an MPI library routine</a:t>
            </a:r>
          </a:p>
          <a:p>
            <a:pPr>
              <a:lnSpc>
                <a:spcPct val="80000"/>
              </a:lnSpc>
              <a:spcBef>
                <a:spcPct val="15000"/>
              </a:spcBef>
            </a:pPr>
            <a:r>
              <a:rPr lang="en-US" sz="2800"/>
              <a:t>Could perhaps better call “</a:t>
            </a:r>
            <a:r>
              <a:rPr lang="en-US" sz="2800">
                <a:solidFill>
                  <a:srgbClr val="FFFF00"/>
                </a:solidFill>
              </a:rPr>
              <a:t>Program Parallel</a:t>
            </a:r>
            <a:r>
              <a:rPr lang="en-US" sz="2800"/>
              <a:t>” as “</a:t>
            </a:r>
            <a:r>
              <a:rPr lang="en-US" sz="2800">
                <a:solidFill>
                  <a:srgbClr val="FFFF00"/>
                </a:solidFill>
              </a:rPr>
              <a:t>Implicitly Parallel</a:t>
            </a:r>
            <a:r>
              <a:rPr lang="en-US" sz="2800"/>
              <a:t>” and “</a:t>
            </a:r>
            <a:r>
              <a:rPr lang="en-US" sz="2800">
                <a:solidFill>
                  <a:srgbClr val="FFFF00"/>
                </a:solidFill>
              </a:rPr>
              <a:t>Component Parallel</a:t>
            </a:r>
            <a:r>
              <a:rPr lang="en-US" sz="2800"/>
              <a:t>” as “</a:t>
            </a:r>
            <a:r>
              <a:rPr lang="en-US" sz="2800">
                <a:solidFill>
                  <a:srgbClr val="FFFF00"/>
                </a:solidFill>
              </a:rPr>
              <a:t>Explicitly Parallel</a:t>
            </a:r>
            <a:r>
              <a:rPr lang="en-US" sz="2800"/>
              <a:t>”</a:t>
            </a:r>
          </a:p>
          <a:p>
            <a:pPr>
              <a:lnSpc>
                <a:spcPct val="80000"/>
              </a:lnSpc>
              <a:spcBef>
                <a:spcPct val="15000"/>
              </a:spcBef>
            </a:pPr>
            <a:endParaRPr lang="en-US" sz="2800"/>
          </a:p>
          <a:p>
            <a:pPr eaLnBrk="1" hangingPunct="1">
              <a:lnSpc>
                <a:spcPct val="80000"/>
              </a:lnSpc>
              <a:spcBef>
                <a:spcPct val="15000"/>
              </a:spcBef>
            </a:pPr>
            <a:endParaRPr lang="en-US" sz="2800"/>
          </a:p>
          <a:p>
            <a:pPr>
              <a:lnSpc>
                <a:spcPct val="80000"/>
              </a:lnSpc>
              <a:spcBef>
                <a:spcPct val="15000"/>
              </a:spcBef>
            </a:pPr>
            <a:endParaRPr lang="en-US" sz="2800"/>
          </a:p>
          <a:p>
            <a:pPr lvl="1">
              <a:lnSpc>
                <a:spcPct val="80000"/>
              </a:lnSpc>
              <a:spcBef>
                <a:spcPct val="15000"/>
              </a:spcBef>
            </a:pPr>
            <a:endParaRPr 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p>
            <a:fld id="{C848EB8B-7618-4E13-8DB4-746DF7E3F409}" type="slidenum">
              <a:rPr lang="en-US"/>
              <a:pPr/>
              <a:t>106</a:t>
            </a:fld>
            <a:endParaRPr lang="en-US"/>
          </a:p>
        </p:txBody>
      </p:sp>
      <p:sp>
        <p:nvSpPr>
          <p:cNvPr id="1806338" name="Rectangle 2"/>
          <p:cNvSpPr>
            <a:spLocks noGrp="1" noChangeArrowheads="1"/>
          </p:cNvSpPr>
          <p:nvPr>
            <p:ph type="title"/>
          </p:nvPr>
        </p:nvSpPr>
        <p:spPr>
          <a:xfrm>
            <a:off x="-152400" y="0"/>
            <a:ext cx="9296400" cy="1143000"/>
          </a:xfrm>
        </p:spPr>
        <p:txBody>
          <a:bodyPr/>
          <a:lstStyle/>
          <a:p>
            <a:r>
              <a:rPr lang="en-US" sz="3600"/>
              <a:t>Parallel Software Paradigms IV: Component Parallel and Program Parallel continued</a:t>
            </a:r>
          </a:p>
        </p:txBody>
      </p:sp>
      <p:sp>
        <p:nvSpPr>
          <p:cNvPr id="1806339" name="Rectangle 3"/>
          <p:cNvSpPr>
            <a:spLocks noGrp="1" noChangeArrowheads="1"/>
          </p:cNvSpPr>
          <p:nvPr>
            <p:ph type="body" idx="1"/>
          </p:nvPr>
        </p:nvSpPr>
        <p:spPr>
          <a:xfrm>
            <a:off x="0" y="1219200"/>
            <a:ext cx="9144000" cy="5181600"/>
          </a:xfrm>
        </p:spPr>
        <p:txBody>
          <a:bodyPr/>
          <a:lstStyle/>
          <a:p>
            <a:pPr>
              <a:lnSpc>
                <a:spcPct val="95000"/>
              </a:lnSpc>
              <a:spcBef>
                <a:spcPct val="15000"/>
              </a:spcBef>
            </a:pPr>
            <a:r>
              <a:rPr lang="en-US" sz="2800">
                <a:solidFill>
                  <a:srgbClr val="FFFF00"/>
                </a:solidFill>
              </a:rPr>
              <a:t>Program Parallel</a:t>
            </a:r>
            <a:r>
              <a:rPr lang="en-US" sz="2800"/>
              <a:t> approaches include</a:t>
            </a:r>
          </a:p>
          <a:p>
            <a:pPr lvl="1">
              <a:lnSpc>
                <a:spcPct val="95000"/>
              </a:lnSpc>
              <a:spcBef>
                <a:spcPct val="15000"/>
              </a:spcBef>
            </a:pPr>
            <a:r>
              <a:rPr lang="en-US" sz="2400">
                <a:solidFill>
                  <a:srgbClr val="FFFF00"/>
                </a:solidFill>
              </a:rPr>
              <a:t>Data structure parallel</a:t>
            </a:r>
            <a:r>
              <a:rPr lang="en-US" sz="2400"/>
              <a:t> as in </a:t>
            </a:r>
            <a:r>
              <a:rPr lang="en-US" sz="2400">
                <a:solidFill>
                  <a:srgbClr val="FFFF00"/>
                </a:solidFill>
              </a:rPr>
              <a:t>Google MapReduce</a:t>
            </a:r>
            <a:r>
              <a:rPr lang="en-US" sz="2400"/>
              <a:t>, </a:t>
            </a:r>
            <a:r>
              <a:rPr lang="en-US" sz="2400">
                <a:solidFill>
                  <a:srgbClr val="FFFF00"/>
                </a:solidFill>
              </a:rPr>
              <a:t>HPF</a:t>
            </a:r>
            <a:r>
              <a:rPr lang="en-US" sz="2400"/>
              <a:t> (High Performance Fortran), </a:t>
            </a:r>
            <a:r>
              <a:rPr lang="en-US" sz="2400">
                <a:solidFill>
                  <a:srgbClr val="FFFF00"/>
                </a:solidFill>
              </a:rPr>
              <a:t>HPCS</a:t>
            </a:r>
            <a:r>
              <a:rPr lang="en-US" sz="2400"/>
              <a:t> (High-Productivity Computing Systems) or “SIMD” </a:t>
            </a:r>
            <a:r>
              <a:rPr lang="en-US" sz="2400">
                <a:solidFill>
                  <a:srgbClr val="FFFF00"/>
                </a:solidFill>
              </a:rPr>
              <a:t>co-processor </a:t>
            </a:r>
            <a:r>
              <a:rPr lang="en-US" sz="2400"/>
              <a:t>languages</a:t>
            </a:r>
          </a:p>
          <a:p>
            <a:pPr lvl="1">
              <a:lnSpc>
                <a:spcPct val="95000"/>
              </a:lnSpc>
              <a:spcBef>
                <a:spcPct val="15000"/>
              </a:spcBef>
            </a:pPr>
            <a:r>
              <a:rPr lang="en-US" sz="2400">
                <a:solidFill>
                  <a:srgbClr val="FFFF00"/>
                </a:solidFill>
              </a:rPr>
              <a:t>Parallelizing compilers</a:t>
            </a:r>
            <a:r>
              <a:rPr lang="en-US" sz="2400"/>
              <a:t> including </a:t>
            </a:r>
            <a:r>
              <a:rPr lang="en-US" sz="2400">
                <a:solidFill>
                  <a:srgbClr val="FFFF00"/>
                </a:solidFill>
              </a:rPr>
              <a:t>OpenMP</a:t>
            </a:r>
            <a:r>
              <a:rPr lang="en-US" sz="2400"/>
              <a:t> annotation</a:t>
            </a:r>
          </a:p>
          <a:p>
            <a:pPr>
              <a:lnSpc>
                <a:spcPct val="95000"/>
              </a:lnSpc>
              <a:spcBef>
                <a:spcPct val="15000"/>
              </a:spcBef>
            </a:pPr>
            <a:r>
              <a:rPr lang="en-US" sz="2800">
                <a:solidFill>
                  <a:srgbClr val="FFFF00"/>
                </a:solidFill>
              </a:rPr>
              <a:t>Component Parallel</a:t>
            </a:r>
            <a:r>
              <a:rPr lang="en-US" sz="2800"/>
              <a:t> approaches include</a:t>
            </a:r>
          </a:p>
          <a:p>
            <a:pPr lvl="1">
              <a:lnSpc>
                <a:spcPct val="95000"/>
              </a:lnSpc>
              <a:spcBef>
                <a:spcPct val="15000"/>
              </a:spcBef>
            </a:pPr>
            <a:r>
              <a:rPr lang="en-US" sz="2400">
                <a:solidFill>
                  <a:srgbClr val="FFFF00"/>
                </a:solidFill>
              </a:rPr>
              <a:t>MPI</a:t>
            </a:r>
            <a:r>
              <a:rPr lang="en-US" sz="2400"/>
              <a:t> (and related systems like </a:t>
            </a:r>
            <a:r>
              <a:rPr lang="en-US" sz="2400">
                <a:solidFill>
                  <a:srgbClr val="FFFF00"/>
                </a:solidFill>
              </a:rPr>
              <a:t>PVM</a:t>
            </a:r>
            <a:r>
              <a:rPr lang="en-US" sz="2400"/>
              <a:t>) parallel message passing</a:t>
            </a:r>
          </a:p>
          <a:p>
            <a:pPr lvl="1">
              <a:lnSpc>
                <a:spcPct val="95000"/>
              </a:lnSpc>
              <a:spcBef>
                <a:spcPct val="15000"/>
              </a:spcBef>
            </a:pPr>
            <a:r>
              <a:rPr lang="en-US" sz="2400">
                <a:solidFill>
                  <a:srgbClr val="FFFF00"/>
                </a:solidFill>
              </a:rPr>
              <a:t>PGAS </a:t>
            </a:r>
            <a:r>
              <a:rPr lang="en-US" sz="2400"/>
              <a:t>(Partitioned Global Address Space)</a:t>
            </a:r>
          </a:p>
          <a:p>
            <a:pPr lvl="1">
              <a:lnSpc>
                <a:spcPct val="95000"/>
              </a:lnSpc>
              <a:spcBef>
                <a:spcPct val="15000"/>
              </a:spcBef>
            </a:pPr>
            <a:r>
              <a:rPr lang="en-US" sz="2400">
                <a:solidFill>
                  <a:srgbClr val="FFFF00"/>
                </a:solidFill>
              </a:rPr>
              <a:t>C++ futures</a:t>
            </a:r>
            <a:r>
              <a:rPr lang="en-US" sz="2400"/>
              <a:t> and </a:t>
            </a:r>
            <a:r>
              <a:rPr lang="en-US" sz="2400">
                <a:solidFill>
                  <a:srgbClr val="FFFF00"/>
                </a:solidFill>
              </a:rPr>
              <a:t>active</a:t>
            </a:r>
            <a:r>
              <a:rPr lang="en-US" sz="2400"/>
              <a:t> objects</a:t>
            </a:r>
          </a:p>
          <a:p>
            <a:pPr lvl="1">
              <a:lnSpc>
                <a:spcPct val="95000"/>
              </a:lnSpc>
              <a:spcBef>
                <a:spcPct val="15000"/>
              </a:spcBef>
            </a:pPr>
            <a:r>
              <a:rPr lang="en-US" sz="2400"/>
              <a:t>Microsoft </a:t>
            </a:r>
            <a:r>
              <a:rPr lang="en-US" sz="2400">
                <a:solidFill>
                  <a:srgbClr val="FFFF00"/>
                </a:solidFill>
              </a:rPr>
              <a:t>CCR </a:t>
            </a:r>
            <a:r>
              <a:rPr lang="en-US" sz="2400"/>
              <a:t>and </a:t>
            </a:r>
            <a:r>
              <a:rPr lang="en-US" sz="2400">
                <a:solidFill>
                  <a:srgbClr val="FFFF00"/>
                </a:solidFill>
              </a:rPr>
              <a:t>DSS</a:t>
            </a:r>
          </a:p>
          <a:p>
            <a:pPr lvl="1">
              <a:lnSpc>
                <a:spcPct val="95000"/>
              </a:lnSpc>
              <a:spcBef>
                <a:spcPct val="15000"/>
              </a:spcBef>
            </a:pPr>
            <a:r>
              <a:rPr lang="en-US" sz="2400">
                <a:solidFill>
                  <a:srgbClr val="FFFF00"/>
                </a:solidFill>
              </a:rPr>
              <a:t>Workflow</a:t>
            </a:r>
            <a:r>
              <a:rPr lang="en-US" sz="2400"/>
              <a:t> and </a:t>
            </a:r>
            <a:r>
              <a:rPr lang="en-US" sz="2400">
                <a:solidFill>
                  <a:srgbClr val="FFFF00"/>
                </a:solidFill>
              </a:rPr>
              <a:t>Mashups</a:t>
            </a:r>
            <a:r>
              <a:rPr lang="en-US" sz="2400"/>
              <a:t> (already discussed)</a:t>
            </a:r>
          </a:p>
          <a:p>
            <a:pPr lvl="1">
              <a:lnSpc>
                <a:spcPct val="95000"/>
              </a:lnSpc>
              <a:spcBef>
                <a:spcPct val="15000"/>
              </a:spcBef>
            </a:pPr>
            <a:r>
              <a:rPr lang="en-US" sz="2400">
                <a:solidFill>
                  <a:srgbClr val="FFFF00"/>
                </a:solidFill>
              </a:rPr>
              <a:t>Discrete Event Simulation</a:t>
            </a:r>
          </a:p>
          <a:p>
            <a:pPr lvl="1">
              <a:lnSpc>
                <a:spcPct val="95000"/>
              </a:lnSpc>
              <a:spcBef>
                <a:spcPct val="15000"/>
              </a:spcBef>
            </a:pPr>
            <a:endParaRPr lang="en-US" sz="2400">
              <a:solidFill>
                <a:srgbClr val="FFFF00"/>
              </a:solidFill>
            </a:endParaRPr>
          </a:p>
          <a:p>
            <a:pPr lvl="1">
              <a:lnSpc>
                <a:spcPct val="95000"/>
              </a:lnSpc>
              <a:spcBef>
                <a:spcPct val="15000"/>
              </a:spcBef>
            </a:pPr>
            <a:endParaRPr lang="en-US" sz="2400"/>
          </a:p>
          <a:p>
            <a:pPr>
              <a:lnSpc>
                <a:spcPct val="95000"/>
              </a:lnSpc>
              <a:spcBef>
                <a:spcPct val="15000"/>
              </a:spcBef>
            </a:pPr>
            <a:endParaRPr lang="en-US" sz="2800"/>
          </a:p>
          <a:p>
            <a:pPr>
              <a:lnSpc>
                <a:spcPct val="95000"/>
              </a:lnSpc>
              <a:spcBef>
                <a:spcPct val="15000"/>
              </a:spcBef>
            </a:pPr>
            <a:endParaRPr lang="en-US" sz="2800"/>
          </a:p>
          <a:p>
            <a:pPr eaLnBrk="1" hangingPunct="1">
              <a:lnSpc>
                <a:spcPct val="95000"/>
              </a:lnSpc>
              <a:spcBef>
                <a:spcPct val="15000"/>
              </a:spcBef>
            </a:pPr>
            <a:endParaRPr lang="en-US" sz="2400"/>
          </a:p>
          <a:p>
            <a:pPr>
              <a:lnSpc>
                <a:spcPct val="95000"/>
              </a:lnSpc>
              <a:spcBef>
                <a:spcPct val="15000"/>
              </a:spcBef>
            </a:pPr>
            <a:endParaRPr lang="en-US" sz="2400"/>
          </a:p>
          <a:p>
            <a:pPr lvl="1">
              <a:lnSpc>
                <a:spcPct val="95000"/>
              </a:lnSpc>
              <a:spcBef>
                <a:spcPct val="15000"/>
              </a:spcBef>
            </a:pPr>
            <a:endParaRPr lang="en-US" sz="240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p>
            <a:fld id="{28103B07-1CDF-40E4-8920-FAED2348D5DC}" type="slidenum">
              <a:rPr lang="en-US"/>
              <a:pPr/>
              <a:t>107</a:t>
            </a:fld>
            <a:endParaRPr lang="en-US"/>
          </a:p>
        </p:txBody>
      </p:sp>
      <p:sp>
        <p:nvSpPr>
          <p:cNvPr id="1283074" name="Rectangle 2"/>
          <p:cNvSpPr>
            <a:spLocks noGrp="1" noChangeArrowheads="1"/>
          </p:cNvSpPr>
          <p:nvPr>
            <p:ph type="title"/>
          </p:nvPr>
        </p:nvSpPr>
        <p:spPr>
          <a:xfrm>
            <a:off x="0" y="152400"/>
            <a:ext cx="9144000" cy="685800"/>
          </a:xfrm>
        </p:spPr>
        <p:txBody>
          <a:bodyPr/>
          <a:lstStyle/>
          <a:p>
            <a:r>
              <a:rPr lang="en-US" sz="4800"/>
              <a:t>Data Structure Parallel I</a:t>
            </a:r>
          </a:p>
        </p:txBody>
      </p:sp>
      <p:sp>
        <p:nvSpPr>
          <p:cNvPr id="1283075" name="Rectangle 3"/>
          <p:cNvSpPr>
            <a:spLocks noGrp="1" noChangeArrowheads="1"/>
          </p:cNvSpPr>
          <p:nvPr>
            <p:ph type="body" idx="1"/>
          </p:nvPr>
        </p:nvSpPr>
        <p:spPr>
          <a:xfrm>
            <a:off x="0" y="838200"/>
            <a:ext cx="9144000" cy="5791200"/>
          </a:xfrm>
        </p:spPr>
        <p:txBody>
          <a:bodyPr/>
          <a:lstStyle/>
          <a:p>
            <a:pPr>
              <a:lnSpc>
                <a:spcPct val="90000"/>
              </a:lnSpc>
              <a:spcBef>
                <a:spcPct val="15000"/>
              </a:spcBef>
            </a:pPr>
            <a:r>
              <a:rPr lang="en-US" sz="2400"/>
              <a:t>Reserving </a:t>
            </a:r>
            <a:r>
              <a:rPr lang="en-US" sz="2400">
                <a:solidFill>
                  <a:srgbClr val="FFFF00"/>
                </a:solidFill>
              </a:rPr>
              <a:t>data parallel</a:t>
            </a:r>
            <a:r>
              <a:rPr lang="en-US" sz="2400"/>
              <a:t> to describe the application property that parallelism achieved from simultaneous evolution of different degrees of freedom in Application Space</a:t>
            </a:r>
          </a:p>
          <a:p>
            <a:pPr>
              <a:lnSpc>
                <a:spcPct val="90000"/>
              </a:lnSpc>
              <a:spcBef>
                <a:spcPct val="15000"/>
              </a:spcBef>
            </a:pPr>
            <a:r>
              <a:rPr lang="en-US" sz="2400">
                <a:solidFill>
                  <a:srgbClr val="FFFF00"/>
                </a:solidFill>
              </a:rPr>
              <a:t>Data Structure Parallelism</a:t>
            </a:r>
            <a:r>
              <a:rPr lang="en-US" sz="2400"/>
              <a:t> is a Program Parallel paradigm that expresses operations on data structures and provides libraries implementing basic parallel operations such as those needed in linear algebra and traditional language intrinsics</a:t>
            </a:r>
          </a:p>
          <a:p>
            <a:pPr eaLnBrk="1" hangingPunct="1">
              <a:lnSpc>
                <a:spcPct val="90000"/>
              </a:lnSpc>
              <a:spcBef>
                <a:spcPct val="15000"/>
              </a:spcBef>
            </a:pPr>
            <a:r>
              <a:rPr lang="en-US" sz="2400"/>
              <a:t>Typical </a:t>
            </a:r>
            <a:r>
              <a:rPr lang="en-US" sz="2400">
                <a:solidFill>
                  <a:srgbClr val="FFFF00"/>
                </a:solidFill>
              </a:rPr>
              <a:t>High Performance Fortran</a:t>
            </a:r>
            <a:r>
              <a:rPr lang="en-US" sz="2400"/>
              <a:t> built on array expression in Foretran90 and supports full array statements such as</a:t>
            </a:r>
          </a:p>
          <a:p>
            <a:pPr lvl="1" eaLnBrk="1" hangingPunct="1">
              <a:lnSpc>
                <a:spcPct val="90000"/>
              </a:lnSpc>
              <a:spcBef>
                <a:spcPct val="15000"/>
              </a:spcBef>
            </a:pPr>
            <a:r>
              <a:rPr lang="en-US" sz="2000">
                <a:solidFill>
                  <a:srgbClr val="FFFF00"/>
                </a:solidFill>
              </a:rPr>
              <a:t>B = A1 + A2 </a:t>
            </a:r>
          </a:p>
          <a:p>
            <a:pPr lvl="1" eaLnBrk="1" hangingPunct="1">
              <a:lnSpc>
                <a:spcPct val="90000"/>
              </a:lnSpc>
              <a:spcBef>
                <a:spcPct val="15000"/>
              </a:spcBef>
            </a:pPr>
            <a:r>
              <a:rPr lang="en-US" sz="2000">
                <a:solidFill>
                  <a:srgbClr val="FFFF00"/>
                </a:solidFill>
              </a:rPr>
              <a:t>B = EOSHIFT(A,-1)</a:t>
            </a:r>
            <a:r>
              <a:rPr lang="en-US" sz="2000"/>
              <a:t> </a:t>
            </a:r>
          </a:p>
          <a:p>
            <a:pPr lvl="1" eaLnBrk="1" hangingPunct="1">
              <a:lnSpc>
                <a:spcPct val="90000"/>
              </a:lnSpc>
              <a:spcBef>
                <a:spcPct val="15000"/>
              </a:spcBef>
            </a:pPr>
            <a:r>
              <a:rPr lang="en-US" sz="2000">
                <a:solidFill>
                  <a:srgbClr val="FFFF00"/>
                </a:solidFill>
              </a:rPr>
              <a:t>C = MATMUL(A,X</a:t>
            </a:r>
            <a:r>
              <a:rPr lang="en-US" sz="2000"/>
              <a:t>)</a:t>
            </a:r>
          </a:p>
          <a:p>
            <a:pPr eaLnBrk="1" hangingPunct="1">
              <a:lnSpc>
                <a:spcPct val="90000"/>
              </a:lnSpc>
              <a:spcBef>
                <a:spcPct val="15000"/>
              </a:spcBef>
            </a:pPr>
            <a:r>
              <a:rPr lang="en-US" sz="2400"/>
              <a:t>HPF also allows parallel </a:t>
            </a:r>
            <a:r>
              <a:rPr lang="en-US" sz="2400">
                <a:solidFill>
                  <a:srgbClr val="FFFF00"/>
                </a:solidFill>
              </a:rPr>
              <a:t>forall</a:t>
            </a:r>
            <a:r>
              <a:rPr lang="en-US" sz="2400"/>
              <a:t> loops </a:t>
            </a:r>
          </a:p>
          <a:p>
            <a:pPr eaLnBrk="1" hangingPunct="1">
              <a:lnSpc>
                <a:spcPct val="90000"/>
              </a:lnSpc>
              <a:spcBef>
                <a:spcPct val="15000"/>
              </a:spcBef>
            </a:pPr>
            <a:r>
              <a:rPr lang="en-US" sz="2400"/>
              <a:t>Such support is also seen in </a:t>
            </a:r>
            <a:r>
              <a:rPr lang="en-US" sz="2400">
                <a:solidFill>
                  <a:srgbClr val="FFFF00"/>
                </a:solidFill>
              </a:rPr>
              <a:t>co-processor support</a:t>
            </a:r>
            <a:r>
              <a:rPr lang="en-US" sz="2400"/>
              <a:t> of </a:t>
            </a:r>
            <a:r>
              <a:rPr lang="en-US" sz="2400">
                <a:solidFill>
                  <a:srgbClr val="FFFF00"/>
                </a:solidFill>
              </a:rPr>
              <a:t>GPU</a:t>
            </a:r>
            <a:r>
              <a:rPr lang="en-US" sz="2400"/>
              <a:t> (</a:t>
            </a:r>
            <a:r>
              <a:rPr lang="en-US" sz="2400">
                <a:solidFill>
                  <a:srgbClr val="FFFF00"/>
                </a:solidFill>
              </a:rPr>
              <a:t>PeakStream</a:t>
            </a:r>
            <a:r>
              <a:rPr lang="en-US" sz="2400"/>
              <a:t>), </a:t>
            </a:r>
            <a:r>
              <a:rPr lang="en-US" sz="2400">
                <a:solidFill>
                  <a:srgbClr val="FFFF00"/>
                </a:solidFill>
              </a:rPr>
              <a:t>ClearSpeed</a:t>
            </a:r>
            <a:r>
              <a:rPr lang="en-US" sz="2400"/>
              <a:t> and Microsoft Data Parallel .NET support</a:t>
            </a:r>
          </a:p>
          <a:p>
            <a:pPr lvl="1">
              <a:lnSpc>
                <a:spcPct val="90000"/>
              </a:lnSpc>
              <a:spcBef>
                <a:spcPct val="15000"/>
              </a:spcBef>
            </a:pPr>
            <a:endParaRPr lang="en-US" sz="2400"/>
          </a:p>
          <a:p>
            <a:pPr eaLnBrk="1" hangingPunct="1">
              <a:lnSpc>
                <a:spcPct val="90000"/>
              </a:lnSpc>
              <a:spcBef>
                <a:spcPct val="15000"/>
              </a:spcBef>
            </a:pPr>
            <a:endParaRPr lang="en-US" sz="2400"/>
          </a:p>
          <a:p>
            <a:pPr>
              <a:lnSpc>
                <a:spcPct val="90000"/>
              </a:lnSpc>
              <a:spcBef>
                <a:spcPct val="15000"/>
              </a:spcBef>
            </a:pPr>
            <a:endParaRPr lang="en-US" sz="2400"/>
          </a:p>
          <a:p>
            <a:pPr lvl="1">
              <a:lnSpc>
                <a:spcPct val="90000"/>
              </a:lnSpc>
              <a:spcBef>
                <a:spcPct val="15000"/>
              </a:spcBef>
            </a:pPr>
            <a:endParaRPr lang="en-US" sz="200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p>
            <a:fld id="{1078293C-A002-4F65-9B28-390421986D9A}" type="slidenum">
              <a:rPr lang="en-US"/>
              <a:pPr/>
              <a:t>108</a:t>
            </a:fld>
            <a:endParaRPr lang="en-US"/>
          </a:p>
        </p:txBody>
      </p:sp>
      <p:sp>
        <p:nvSpPr>
          <p:cNvPr id="1808386" name="Rectangle 2"/>
          <p:cNvSpPr>
            <a:spLocks noGrp="1" noChangeArrowheads="1"/>
          </p:cNvSpPr>
          <p:nvPr>
            <p:ph type="title"/>
          </p:nvPr>
        </p:nvSpPr>
        <p:spPr>
          <a:xfrm>
            <a:off x="0" y="152400"/>
            <a:ext cx="9144000" cy="685800"/>
          </a:xfrm>
        </p:spPr>
        <p:txBody>
          <a:bodyPr/>
          <a:lstStyle/>
          <a:p>
            <a:r>
              <a:rPr lang="en-US" sz="4800"/>
              <a:t>Data Structure Parallel II</a:t>
            </a:r>
          </a:p>
        </p:txBody>
      </p:sp>
      <p:sp>
        <p:nvSpPr>
          <p:cNvPr id="1808387" name="Rectangle 3"/>
          <p:cNvSpPr>
            <a:spLocks noGrp="1" noChangeArrowheads="1"/>
          </p:cNvSpPr>
          <p:nvPr>
            <p:ph type="body" idx="1"/>
          </p:nvPr>
        </p:nvSpPr>
        <p:spPr>
          <a:xfrm>
            <a:off x="0" y="838200"/>
            <a:ext cx="9144000" cy="5791200"/>
          </a:xfrm>
        </p:spPr>
        <p:txBody>
          <a:bodyPr/>
          <a:lstStyle/>
          <a:p>
            <a:pPr>
              <a:lnSpc>
                <a:spcPct val="80000"/>
              </a:lnSpc>
              <a:spcBef>
                <a:spcPct val="15000"/>
              </a:spcBef>
            </a:pPr>
            <a:r>
              <a:rPr lang="en-US" sz="2800">
                <a:solidFill>
                  <a:srgbClr val="FFFF00"/>
                </a:solidFill>
              </a:rPr>
              <a:t>HPF</a:t>
            </a:r>
            <a:r>
              <a:rPr lang="en-US" sz="2800"/>
              <a:t> had several problems including mediocre early implementations (My group at Syracuse produced the first!) but on a longer term, they exhibited</a:t>
            </a:r>
          </a:p>
          <a:p>
            <a:pPr lvl="1">
              <a:lnSpc>
                <a:spcPct val="80000"/>
              </a:lnSpc>
              <a:spcBef>
                <a:spcPct val="15000"/>
              </a:spcBef>
            </a:pPr>
            <a:r>
              <a:rPr lang="en-US" sz="2400">
                <a:solidFill>
                  <a:srgbClr val="FFFF00"/>
                </a:solidFill>
              </a:rPr>
              <a:t>Unpredictable performance</a:t>
            </a:r>
          </a:p>
          <a:p>
            <a:pPr lvl="1">
              <a:lnSpc>
                <a:spcPct val="80000"/>
              </a:lnSpc>
              <a:spcBef>
                <a:spcPct val="15000"/>
              </a:spcBef>
            </a:pPr>
            <a:r>
              <a:rPr lang="en-US" sz="2400"/>
              <a:t>Inability to express complicated parallel algorithms in a natural way</a:t>
            </a:r>
          </a:p>
          <a:p>
            <a:pPr lvl="1">
              <a:lnSpc>
                <a:spcPct val="80000"/>
              </a:lnSpc>
              <a:spcBef>
                <a:spcPct val="15000"/>
              </a:spcBef>
            </a:pPr>
            <a:r>
              <a:rPr lang="en-US" sz="2400"/>
              <a:t>Greatest success was on </a:t>
            </a:r>
            <a:r>
              <a:rPr lang="en-US" sz="2400">
                <a:solidFill>
                  <a:srgbClr val="FFFF00"/>
                </a:solidFill>
              </a:rPr>
              <a:t>Earth Simulator</a:t>
            </a:r>
            <a:r>
              <a:rPr lang="en-US" sz="2400"/>
              <a:t> as Japanese produced an excellent compiler while IBM had cancelled theirs years before</a:t>
            </a:r>
          </a:p>
          <a:p>
            <a:pPr>
              <a:lnSpc>
                <a:spcPct val="80000"/>
              </a:lnSpc>
              <a:spcBef>
                <a:spcPct val="15000"/>
              </a:spcBef>
            </a:pPr>
            <a:r>
              <a:rPr lang="en-US" sz="2800"/>
              <a:t>Note we understood </a:t>
            </a:r>
            <a:r>
              <a:rPr lang="en-US" sz="2800">
                <a:solidFill>
                  <a:srgbClr val="FFFF00"/>
                </a:solidFill>
              </a:rPr>
              <a:t>limited application scope</a:t>
            </a:r>
            <a:r>
              <a:rPr lang="en-US" sz="2800"/>
              <a:t> but negative reception of early compilers prevented issues being addressed; probably we raised expectations too much!</a:t>
            </a:r>
          </a:p>
          <a:p>
            <a:pPr>
              <a:lnSpc>
                <a:spcPct val="80000"/>
              </a:lnSpc>
              <a:spcBef>
                <a:spcPct val="15000"/>
              </a:spcBef>
            </a:pPr>
            <a:r>
              <a:rPr lang="en-US" sz="2800"/>
              <a:t>HPF now being replaced by </a:t>
            </a:r>
            <a:r>
              <a:rPr lang="en-US" sz="2800">
                <a:solidFill>
                  <a:srgbClr val="FFFF00"/>
                </a:solidFill>
              </a:rPr>
              <a:t>HPCS Languages</a:t>
            </a:r>
            <a:r>
              <a:rPr lang="en-US" sz="2800"/>
              <a:t> X10, Chapel and Fortress but these are still under development</a:t>
            </a:r>
          </a:p>
          <a:p>
            <a:pPr>
              <a:lnSpc>
                <a:spcPct val="80000"/>
              </a:lnSpc>
              <a:spcBef>
                <a:spcPct val="15000"/>
              </a:spcBef>
            </a:pPr>
            <a:endParaRPr lang="en-US" sz="2800"/>
          </a:p>
          <a:p>
            <a:pPr>
              <a:lnSpc>
                <a:spcPct val="80000"/>
              </a:lnSpc>
              <a:spcBef>
                <a:spcPct val="15000"/>
              </a:spcBef>
            </a:pPr>
            <a:endParaRPr lang="en-US" sz="2800"/>
          </a:p>
          <a:p>
            <a:pPr lvl="1">
              <a:lnSpc>
                <a:spcPct val="80000"/>
              </a:lnSpc>
              <a:spcBef>
                <a:spcPct val="15000"/>
              </a:spcBef>
            </a:pPr>
            <a:endParaRPr lang="en-US" sz="240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p>
            <a:fld id="{BF6222C5-E54D-4528-82EC-FA3FD071785B}" type="slidenum">
              <a:rPr lang="en-US"/>
              <a:pPr/>
              <a:t>109</a:t>
            </a:fld>
            <a:endParaRPr lang="en-US"/>
          </a:p>
        </p:txBody>
      </p:sp>
      <p:sp>
        <p:nvSpPr>
          <p:cNvPr id="1287170" name="Rectangle 2"/>
          <p:cNvSpPr>
            <a:spLocks noGrp="1" noChangeArrowheads="1"/>
          </p:cNvSpPr>
          <p:nvPr>
            <p:ph type="title"/>
          </p:nvPr>
        </p:nvSpPr>
        <p:spPr>
          <a:xfrm>
            <a:off x="0" y="0"/>
            <a:ext cx="9144000" cy="685800"/>
          </a:xfrm>
        </p:spPr>
        <p:txBody>
          <a:bodyPr/>
          <a:lstStyle/>
          <a:p>
            <a:r>
              <a:rPr lang="en-US" sz="4800"/>
              <a:t>Data Structure Parallel III</a:t>
            </a:r>
          </a:p>
        </p:txBody>
      </p:sp>
      <p:sp>
        <p:nvSpPr>
          <p:cNvPr id="1287171" name="Rectangle 3"/>
          <p:cNvSpPr>
            <a:spLocks noGrp="1" noChangeArrowheads="1"/>
          </p:cNvSpPr>
          <p:nvPr>
            <p:ph type="body" idx="1"/>
          </p:nvPr>
        </p:nvSpPr>
        <p:spPr>
          <a:xfrm>
            <a:off x="0" y="609600"/>
            <a:ext cx="9144000" cy="6019800"/>
          </a:xfrm>
        </p:spPr>
        <p:txBody>
          <a:bodyPr/>
          <a:lstStyle/>
          <a:p>
            <a:pPr>
              <a:lnSpc>
                <a:spcPct val="90000"/>
              </a:lnSpc>
              <a:spcBef>
                <a:spcPct val="15000"/>
              </a:spcBef>
            </a:pPr>
            <a:r>
              <a:rPr lang="en-US" sz="2400">
                <a:solidFill>
                  <a:srgbClr val="FFFF00"/>
                </a:solidFill>
              </a:rPr>
              <a:t>HPCS</a:t>
            </a:r>
            <a:r>
              <a:rPr lang="en-US" sz="2400"/>
              <a:t> Languages </a:t>
            </a:r>
            <a:r>
              <a:rPr lang="en-US" sz="2400">
                <a:solidFill>
                  <a:srgbClr val="FFFF00"/>
                </a:solidFill>
              </a:rPr>
              <a:t>Fortress</a:t>
            </a:r>
            <a:r>
              <a:rPr lang="en-US" sz="2400"/>
              <a:t> (Sun), </a:t>
            </a:r>
            <a:r>
              <a:rPr lang="en-US" sz="2400">
                <a:solidFill>
                  <a:srgbClr val="FFFF00"/>
                </a:solidFill>
              </a:rPr>
              <a:t>X10</a:t>
            </a:r>
            <a:r>
              <a:rPr lang="en-US" sz="2400"/>
              <a:t> (IBM) and </a:t>
            </a:r>
            <a:r>
              <a:rPr lang="en-US" sz="2400">
                <a:solidFill>
                  <a:srgbClr val="FFFF00"/>
                </a:solidFill>
              </a:rPr>
              <a:t>Chapel</a:t>
            </a:r>
            <a:r>
              <a:rPr lang="en-US" sz="2400"/>
              <a:t> (Cray) are designed to address HPF problems but they are a long way from being proven in practice in either design or implementation</a:t>
            </a:r>
          </a:p>
          <a:p>
            <a:pPr lvl="1">
              <a:lnSpc>
                <a:spcPct val="90000"/>
              </a:lnSpc>
              <a:spcBef>
                <a:spcPct val="15000"/>
              </a:spcBef>
            </a:pPr>
            <a:r>
              <a:rPr lang="en-US" sz="2400"/>
              <a:t>Will HPCS languages extend outside scientific applications</a:t>
            </a:r>
          </a:p>
          <a:p>
            <a:pPr lvl="1">
              <a:lnSpc>
                <a:spcPct val="90000"/>
              </a:lnSpc>
              <a:spcBef>
                <a:spcPct val="15000"/>
              </a:spcBef>
            </a:pPr>
            <a:r>
              <a:rPr lang="en-US" sz="2400"/>
              <a:t>Will people adopt a totally new language as opposed to an extension of an existing language</a:t>
            </a:r>
          </a:p>
          <a:p>
            <a:pPr lvl="1">
              <a:lnSpc>
                <a:spcPct val="90000"/>
              </a:lnSpc>
              <a:spcBef>
                <a:spcPct val="15000"/>
              </a:spcBef>
            </a:pPr>
            <a:r>
              <a:rPr lang="en-US" sz="2400"/>
              <a:t>Will HPF difficulties remain to any extent?</a:t>
            </a:r>
          </a:p>
          <a:p>
            <a:pPr lvl="1">
              <a:lnSpc>
                <a:spcPct val="90000"/>
              </a:lnSpc>
              <a:spcBef>
                <a:spcPct val="15000"/>
              </a:spcBef>
            </a:pPr>
            <a:r>
              <a:rPr lang="en-US" sz="2400"/>
              <a:t>How hard will compilers be to write?</a:t>
            </a:r>
          </a:p>
          <a:p>
            <a:pPr>
              <a:lnSpc>
                <a:spcPct val="90000"/>
              </a:lnSpc>
              <a:spcBef>
                <a:spcPct val="15000"/>
              </a:spcBef>
            </a:pPr>
            <a:r>
              <a:rPr lang="en-US" sz="2400"/>
              <a:t>HPCS Languages include a </a:t>
            </a:r>
            <a:r>
              <a:rPr lang="en-US" sz="2400">
                <a:solidFill>
                  <a:srgbClr val="FFFF00"/>
                </a:solidFill>
              </a:rPr>
              <a:t>wealth of capabilities</a:t>
            </a:r>
            <a:r>
              <a:rPr lang="en-US" sz="2400"/>
              <a:t> including parallel arrays, multi-threading and workflow. </a:t>
            </a:r>
          </a:p>
          <a:p>
            <a:pPr lvl="1">
              <a:lnSpc>
                <a:spcPct val="90000"/>
              </a:lnSpc>
              <a:spcBef>
                <a:spcPct val="15000"/>
              </a:spcBef>
            </a:pPr>
            <a:r>
              <a:rPr lang="en-US" sz="2000">
                <a:solidFill>
                  <a:srgbClr val="FFFF00"/>
                </a:solidFill>
              </a:rPr>
              <a:t>They have support </a:t>
            </a:r>
            <a:r>
              <a:rPr lang="en-US" sz="2000"/>
              <a:t>for</a:t>
            </a:r>
            <a:r>
              <a:rPr lang="en-US" sz="2000">
                <a:solidFill>
                  <a:srgbClr val="FFFF00"/>
                </a:solidFill>
              </a:rPr>
              <a:t> 3 key paradigms identified earlier </a:t>
            </a:r>
            <a:r>
              <a:rPr lang="en-US" sz="2000"/>
              <a:t>and so should</a:t>
            </a:r>
            <a:r>
              <a:rPr lang="en-US" sz="2000">
                <a:solidFill>
                  <a:srgbClr val="FFFF00"/>
                </a:solidFill>
              </a:rPr>
              <a:t> address broad problem class</a:t>
            </a:r>
          </a:p>
          <a:p>
            <a:pPr>
              <a:lnSpc>
                <a:spcPct val="90000"/>
              </a:lnSpc>
              <a:spcBef>
                <a:spcPct val="15000"/>
              </a:spcBef>
            </a:pPr>
            <a:r>
              <a:rPr lang="en-US" sz="2400"/>
              <a:t>HPCS approach seems </a:t>
            </a:r>
            <a:r>
              <a:rPr lang="en-US" sz="2400">
                <a:solidFill>
                  <a:srgbClr val="FFFF00"/>
                </a:solidFill>
              </a:rPr>
              <a:t>ambitious</a:t>
            </a:r>
            <a:r>
              <a:rPr lang="en-US" sz="2400"/>
              <a:t> to me and more conservative would be to focus on unique language-level data structure parallel support and build on existing language(s) </a:t>
            </a:r>
          </a:p>
          <a:p>
            <a:pPr lvl="1">
              <a:lnSpc>
                <a:spcPct val="90000"/>
              </a:lnSpc>
              <a:spcBef>
                <a:spcPct val="15000"/>
              </a:spcBef>
            </a:pPr>
            <a:r>
              <a:rPr lang="en-US" sz="2400"/>
              <a:t>There are less “disruptive” ways to support coarse and fine grain functional parallelism</a:t>
            </a:r>
          </a:p>
          <a:p>
            <a:pPr>
              <a:lnSpc>
                <a:spcPct val="90000"/>
              </a:lnSpc>
              <a:spcBef>
                <a:spcPct val="15000"/>
              </a:spcBef>
            </a:pPr>
            <a:endParaRPr lang="en-US" sz="2400"/>
          </a:p>
          <a:p>
            <a:pPr lvl="1">
              <a:lnSpc>
                <a:spcPct val="90000"/>
              </a:lnSpc>
              <a:spcBef>
                <a:spcPct val="15000"/>
              </a:spcBef>
            </a:pPr>
            <a:endParaRPr lang="en-US" sz="2400"/>
          </a:p>
          <a:p>
            <a:pPr eaLnBrk="1" hangingPunct="1">
              <a:lnSpc>
                <a:spcPct val="90000"/>
              </a:lnSpc>
              <a:spcBef>
                <a:spcPct val="15000"/>
              </a:spcBef>
            </a:pPr>
            <a:endParaRPr lang="en-US" sz="2400"/>
          </a:p>
          <a:p>
            <a:pPr>
              <a:lnSpc>
                <a:spcPct val="90000"/>
              </a:lnSpc>
              <a:spcBef>
                <a:spcPct val="15000"/>
              </a:spcBef>
            </a:pPr>
            <a:endParaRPr lang="en-US" sz="2400"/>
          </a:p>
          <a:p>
            <a:pPr lvl="1">
              <a:lnSpc>
                <a:spcPct val="90000"/>
              </a:lnSpc>
              <a:spcBef>
                <a:spcPct val="15000"/>
              </a:spcBef>
            </a:pPr>
            <a:endParaRPr lang="en-US" sz="24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lide Number Placeholder 4"/>
          <p:cNvSpPr>
            <a:spLocks noGrp="1"/>
          </p:cNvSpPr>
          <p:nvPr>
            <p:ph type="sldNum" sz="quarter" idx="11"/>
          </p:nvPr>
        </p:nvSpPr>
        <p:spPr/>
        <p:txBody>
          <a:bodyPr/>
          <a:lstStyle/>
          <a:p>
            <a:fld id="{7ECC7EB2-9E16-468A-9A49-BC85DC306C24}" type="slidenum">
              <a:rPr lang="en-US"/>
              <a:pPr/>
              <a:t>11</a:t>
            </a:fld>
            <a:endParaRPr lang="en-US"/>
          </a:p>
        </p:txBody>
      </p:sp>
      <p:sp>
        <p:nvSpPr>
          <p:cNvPr id="1207298" name="Rectangle 2"/>
          <p:cNvSpPr>
            <a:spLocks noGrp="1" noChangeArrowheads="1"/>
          </p:cNvSpPr>
          <p:nvPr>
            <p:ph type="title"/>
          </p:nvPr>
        </p:nvSpPr>
        <p:spPr>
          <a:xfrm>
            <a:off x="0" y="0"/>
            <a:ext cx="9144000" cy="838200"/>
          </a:xfrm>
        </p:spPr>
        <p:txBody>
          <a:bodyPr/>
          <a:lstStyle/>
          <a:p>
            <a:r>
              <a:rPr lang="en-US" dirty="0" smtClean="0"/>
              <a:t>Distributed Memory</a:t>
            </a:r>
            <a:endParaRPr lang="en-US" dirty="0"/>
          </a:p>
        </p:txBody>
      </p:sp>
      <p:sp>
        <p:nvSpPr>
          <p:cNvPr id="1207299" name="Rectangle 3"/>
          <p:cNvSpPr>
            <a:spLocks noGrp="1" noChangeArrowheads="1"/>
          </p:cNvSpPr>
          <p:nvPr>
            <p:ph type="body" idx="1"/>
          </p:nvPr>
        </p:nvSpPr>
        <p:spPr>
          <a:xfrm>
            <a:off x="0" y="762000"/>
            <a:ext cx="9144000" cy="914400"/>
          </a:xfrm>
        </p:spPr>
        <p:txBody>
          <a:bodyPr/>
          <a:lstStyle/>
          <a:p>
            <a:pPr>
              <a:lnSpc>
                <a:spcPct val="80000"/>
              </a:lnSpc>
            </a:pPr>
            <a:r>
              <a:rPr lang="en-US" sz="2400" dirty="0" smtClean="0"/>
              <a:t>Distributed </a:t>
            </a:r>
            <a:r>
              <a:rPr lang="en-US" sz="2400" dirty="0"/>
              <a:t>memory systems have shared memory nodes </a:t>
            </a:r>
            <a:r>
              <a:rPr lang="en-US" sz="2400" dirty="0" smtClean="0"/>
              <a:t>(today multicore) linked </a:t>
            </a:r>
            <a:r>
              <a:rPr lang="en-US" sz="2400" dirty="0"/>
              <a:t>by a messaging network</a:t>
            </a:r>
          </a:p>
        </p:txBody>
      </p:sp>
      <p:grpSp>
        <p:nvGrpSpPr>
          <p:cNvPr id="2" name="Group 71"/>
          <p:cNvGrpSpPr>
            <a:grpSpLocks/>
          </p:cNvGrpSpPr>
          <p:nvPr/>
        </p:nvGrpSpPr>
        <p:grpSpPr bwMode="auto">
          <a:xfrm>
            <a:off x="76200" y="1812925"/>
            <a:ext cx="8947150" cy="4511675"/>
            <a:chOff x="48" y="1142"/>
            <a:chExt cx="5636" cy="2842"/>
          </a:xfrm>
        </p:grpSpPr>
        <p:grpSp>
          <p:nvGrpSpPr>
            <p:cNvPr id="3" name="Group 70"/>
            <p:cNvGrpSpPr>
              <a:grpSpLocks/>
            </p:cNvGrpSpPr>
            <p:nvPr/>
          </p:nvGrpSpPr>
          <p:grpSpPr bwMode="auto">
            <a:xfrm>
              <a:off x="48" y="1142"/>
              <a:ext cx="932" cy="2016"/>
              <a:chOff x="48" y="1142"/>
              <a:chExt cx="932" cy="2016"/>
            </a:xfrm>
          </p:grpSpPr>
          <p:sp>
            <p:nvSpPr>
              <p:cNvPr id="1207302" name="Rectangle 6"/>
              <p:cNvSpPr>
                <a:spLocks noChangeArrowheads="1"/>
              </p:cNvSpPr>
              <p:nvPr/>
            </p:nvSpPr>
            <p:spPr bwMode="auto">
              <a:xfrm>
                <a:off x="48" y="1142"/>
                <a:ext cx="932" cy="2016"/>
              </a:xfrm>
              <a:prstGeom prst="rect">
                <a:avLst/>
              </a:prstGeom>
              <a:solidFill>
                <a:srgbClr val="00FF00"/>
              </a:solidFill>
              <a:ln w="9525">
                <a:solidFill>
                  <a:schemeClr val="tx1"/>
                </a:solidFill>
                <a:miter lim="800000"/>
                <a:headEnd/>
                <a:tailEnd/>
              </a:ln>
              <a:effectLst/>
            </p:spPr>
            <p:txBody>
              <a:bodyPr wrap="none" anchor="ctr"/>
              <a:lstStyle/>
              <a:p>
                <a:endParaRPr lang="en-US"/>
              </a:p>
            </p:txBody>
          </p:sp>
          <p:sp>
            <p:nvSpPr>
              <p:cNvPr id="1207303" name="Rectangle 7"/>
              <p:cNvSpPr>
                <a:spLocks noChangeArrowheads="1"/>
              </p:cNvSpPr>
              <p:nvPr/>
            </p:nvSpPr>
            <p:spPr bwMode="auto">
              <a:xfrm>
                <a:off x="277" y="1526"/>
                <a:ext cx="475" cy="162"/>
              </a:xfrm>
              <a:prstGeom prst="rect">
                <a:avLst/>
              </a:prstGeom>
              <a:solidFill>
                <a:srgbClr val="FF0000"/>
              </a:solidFill>
              <a:ln w="9525">
                <a:solidFill>
                  <a:schemeClr val="tx1"/>
                </a:solidFill>
                <a:miter lim="800000"/>
                <a:headEnd/>
                <a:tailEnd/>
              </a:ln>
              <a:effectLst/>
            </p:spPr>
            <p:txBody>
              <a:bodyPr wrap="none" anchor="ctr"/>
              <a:lstStyle/>
              <a:p>
                <a:pPr algn="ctr" eaLnBrk="0" hangingPunct="0">
                  <a:spcBef>
                    <a:spcPct val="0"/>
                  </a:spcBef>
                </a:pPr>
                <a:r>
                  <a:rPr lang="en-US">
                    <a:latin typeface="Times New Roman" pitchFamily="18" charset="0"/>
                  </a:rPr>
                  <a:t>Cache</a:t>
                </a:r>
              </a:p>
            </p:txBody>
          </p:sp>
          <p:sp>
            <p:nvSpPr>
              <p:cNvPr id="1207304" name="Rectangle 8"/>
              <p:cNvSpPr>
                <a:spLocks noChangeArrowheads="1"/>
              </p:cNvSpPr>
              <p:nvPr/>
            </p:nvSpPr>
            <p:spPr bwMode="auto">
              <a:xfrm>
                <a:off x="175" y="2150"/>
                <a:ext cx="679" cy="161"/>
              </a:xfrm>
              <a:prstGeom prst="rect">
                <a:avLst/>
              </a:prstGeom>
              <a:solidFill>
                <a:srgbClr val="FF0000"/>
              </a:solidFill>
              <a:ln w="9525">
                <a:solidFill>
                  <a:schemeClr val="tx1"/>
                </a:solidFill>
                <a:miter lim="800000"/>
                <a:headEnd/>
                <a:tailEnd/>
              </a:ln>
              <a:effectLst/>
            </p:spPr>
            <p:txBody>
              <a:bodyPr wrap="none" anchor="ctr"/>
              <a:lstStyle/>
              <a:p>
                <a:pPr algn="ctr" eaLnBrk="0" hangingPunct="0">
                  <a:spcBef>
                    <a:spcPct val="0"/>
                  </a:spcBef>
                </a:pPr>
                <a:r>
                  <a:rPr lang="en-US">
                    <a:latin typeface="Times New Roman" pitchFamily="18" charset="0"/>
                  </a:rPr>
                  <a:t>L3 Cache</a:t>
                </a:r>
              </a:p>
            </p:txBody>
          </p:sp>
          <p:sp>
            <p:nvSpPr>
              <p:cNvPr id="1207305" name="Rectangle 9"/>
              <p:cNvSpPr>
                <a:spLocks noChangeArrowheads="1"/>
              </p:cNvSpPr>
              <p:nvPr/>
            </p:nvSpPr>
            <p:spPr bwMode="auto">
              <a:xfrm>
                <a:off x="178" y="2678"/>
                <a:ext cx="672" cy="448"/>
              </a:xfrm>
              <a:prstGeom prst="rect">
                <a:avLst/>
              </a:prstGeom>
              <a:solidFill>
                <a:srgbClr val="FF0000"/>
              </a:solidFill>
              <a:ln w="9525">
                <a:solidFill>
                  <a:schemeClr val="tx1"/>
                </a:solidFill>
                <a:miter lim="800000"/>
                <a:headEnd/>
                <a:tailEnd/>
              </a:ln>
              <a:effectLst/>
            </p:spPr>
            <p:txBody>
              <a:bodyPr wrap="none" anchor="ctr">
                <a:spAutoFit/>
              </a:bodyPr>
              <a:lstStyle/>
              <a:p>
                <a:pPr algn="ctr" eaLnBrk="0" hangingPunct="0">
                  <a:spcBef>
                    <a:spcPct val="0"/>
                  </a:spcBef>
                </a:pPr>
                <a:r>
                  <a:rPr lang="en-US">
                    <a:latin typeface="Times New Roman" pitchFamily="18" charset="0"/>
                  </a:rPr>
                  <a:t>Main</a:t>
                </a:r>
              </a:p>
              <a:p>
                <a:pPr algn="ctr" eaLnBrk="0" hangingPunct="0">
                  <a:spcBef>
                    <a:spcPct val="0"/>
                  </a:spcBef>
                </a:pPr>
                <a:r>
                  <a:rPr lang="en-US">
                    <a:latin typeface="Times New Roman" pitchFamily="18" charset="0"/>
                  </a:rPr>
                  <a:t>Memory</a:t>
                </a:r>
              </a:p>
            </p:txBody>
          </p:sp>
          <p:sp>
            <p:nvSpPr>
              <p:cNvPr id="1207306" name="Rectangle 10"/>
              <p:cNvSpPr>
                <a:spLocks noChangeArrowheads="1"/>
              </p:cNvSpPr>
              <p:nvPr/>
            </p:nvSpPr>
            <p:spPr bwMode="auto">
              <a:xfrm>
                <a:off x="175" y="1766"/>
                <a:ext cx="679" cy="161"/>
              </a:xfrm>
              <a:prstGeom prst="rect">
                <a:avLst/>
              </a:prstGeom>
              <a:solidFill>
                <a:srgbClr val="FF0000"/>
              </a:solidFill>
              <a:ln w="9525">
                <a:solidFill>
                  <a:schemeClr val="tx1"/>
                </a:solidFill>
                <a:miter lim="800000"/>
                <a:headEnd/>
                <a:tailEnd/>
              </a:ln>
              <a:effectLst/>
            </p:spPr>
            <p:txBody>
              <a:bodyPr wrap="none" anchor="ctr"/>
              <a:lstStyle/>
              <a:p>
                <a:pPr algn="ctr" eaLnBrk="0" hangingPunct="0">
                  <a:spcBef>
                    <a:spcPct val="0"/>
                  </a:spcBef>
                </a:pPr>
                <a:r>
                  <a:rPr lang="en-US">
                    <a:latin typeface="Times New Roman" pitchFamily="18" charset="0"/>
                  </a:rPr>
                  <a:t>L2 Cache</a:t>
                </a:r>
              </a:p>
            </p:txBody>
          </p:sp>
          <p:sp>
            <p:nvSpPr>
              <p:cNvPr id="1207307" name="Rectangle 11"/>
              <p:cNvSpPr>
                <a:spLocks noChangeArrowheads="1"/>
              </p:cNvSpPr>
              <p:nvPr/>
            </p:nvSpPr>
            <p:spPr bwMode="auto">
              <a:xfrm>
                <a:off x="284" y="1214"/>
                <a:ext cx="460" cy="256"/>
              </a:xfrm>
              <a:prstGeom prst="rect">
                <a:avLst/>
              </a:prstGeom>
              <a:solidFill>
                <a:schemeClr val="bg2"/>
              </a:solidFill>
              <a:ln w="9525">
                <a:solidFill>
                  <a:schemeClr val="tx1"/>
                </a:solidFill>
                <a:miter lim="800000"/>
                <a:headEnd/>
                <a:tailEnd/>
              </a:ln>
              <a:effectLst/>
            </p:spPr>
            <p:txBody>
              <a:bodyPr anchor="ctr">
                <a:spAutoFit/>
              </a:bodyPr>
              <a:lstStyle/>
              <a:p>
                <a:pPr algn="ctr" eaLnBrk="0" hangingPunct="0">
                  <a:spcBef>
                    <a:spcPct val="0"/>
                  </a:spcBef>
                </a:pPr>
                <a:r>
                  <a:rPr lang="en-US" b="1">
                    <a:latin typeface="Times New Roman" pitchFamily="18" charset="0"/>
                  </a:rPr>
                  <a:t>Core</a:t>
                </a:r>
              </a:p>
            </p:txBody>
          </p:sp>
          <p:sp>
            <p:nvSpPr>
              <p:cNvPr id="1207308" name="Rectangle 12"/>
              <p:cNvSpPr>
                <a:spLocks noChangeArrowheads="1"/>
              </p:cNvSpPr>
              <p:nvPr/>
            </p:nvSpPr>
            <p:spPr bwMode="auto">
              <a:xfrm>
                <a:off x="277" y="1525"/>
                <a:ext cx="475" cy="162"/>
              </a:xfrm>
              <a:prstGeom prst="rect">
                <a:avLst/>
              </a:prstGeom>
              <a:solidFill>
                <a:srgbClr val="FF0000"/>
              </a:solidFill>
              <a:ln w="9525">
                <a:solidFill>
                  <a:schemeClr val="tx1"/>
                </a:solidFill>
                <a:miter lim="800000"/>
                <a:headEnd/>
                <a:tailEnd/>
              </a:ln>
              <a:effectLst/>
            </p:spPr>
            <p:txBody>
              <a:bodyPr wrap="none" anchor="ctr"/>
              <a:lstStyle/>
              <a:p>
                <a:pPr algn="ctr" eaLnBrk="0" hangingPunct="0">
                  <a:spcBef>
                    <a:spcPct val="0"/>
                  </a:spcBef>
                </a:pPr>
                <a:r>
                  <a:rPr lang="en-US">
                    <a:latin typeface="Times New Roman" pitchFamily="18" charset="0"/>
                  </a:rPr>
                  <a:t>Cache</a:t>
                </a:r>
              </a:p>
            </p:txBody>
          </p:sp>
          <p:sp>
            <p:nvSpPr>
              <p:cNvPr id="1207309" name="Line 13"/>
              <p:cNvSpPr>
                <a:spLocks noChangeShapeType="1"/>
              </p:cNvSpPr>
              <p:nvPr/>
            </p:nvSpPr>
            <p:spPr bwMode="auto">
              <a:xfrm>
                <a:off x="514" y="2390"/>
                <a:ext cx="0" cy="240"/>
              </a:xfrm>
              <a:prstGeom prst="line">
                <a:avLst/>
              </a:prstGeom>
              <a:noFill/>
              <a:ln w="38100" cap="rnd">
                <a:solidFill>
                  <a:srgbClr val="F00000"/>
                </a:solidFill>
                <a:prstDash val="sysDot"/>
                <a:round/>
                <a:headEnd/>
                <a:tailEnd/>
              </a:ln>
              <a:effectLst/>
            </p:spPr>
            <p:txBody>
              <a:bodyPr>
                <a:spAutoFit/>
              </a:bodyPr>
              <a:lstStyle/>
              <a:p>
                <a:endParaRPr lang="en-US"/>
              </a:p>
            </p:txBody>
          </p:sp>
        </p:grpSp>
        <p:grpSp>
          <p:nvGrpSpPr>
            <p:cNvPr id="4" name="Group 69"/>
            <p:cNvGrpSpPr>
              <a:grpSpLocks/>
            </p:cNvGrpSpPr>
            <p:nvPr/>
          </p:nvGrpSpPr>
          <p:grpSpPr bwMode="auto">
            <a:xfrm>
              <a:off x="1616" y="1142"/>
              <a:ext cx="932" cy="2016"/>
              <a:chOff x="1616" y="1142"/>
              <a:chExt cx="932" cy="2016"/>
            </a:xfrm>
          </p:grpSpPr>
          <p:sp>
            <p:nvSpPr>
              <p:cNvPr id="1207311" name="Rectangle 15"/>
              <p:cNvSpPr>
                <a:spLocks noChangeArrowheads="1"/>
              </p:cNvSpPr>
              <p:nvPr/>
            </p:nvSpPr>
            <p:spPr bwMode="auto">
              <a:xfrm>
                <a:off x="1616" y="1142"/>
                <a:ext cx="932" cy="2016"/>
              </a:xfrm>
              <a:prstGeom prst="rect">
                <a:avLst/>
              </a:prstGeom>
              <a:solidFill>
                <a:srgbClr val="00FF00"/>
              </a:solidFill>
              <a:ln w="9525">
                <a:solidFill>
                  <a:schemeClr val="tx1"/>
                </a:solidFill>
                <a:miter lim="800000"/>
                <a:headEnd/>
                <a:tailEnd/>
              </a:ln>
              <a:effectLst/>
            </p:spPr>
            <p:txBody>
              <a:bodyPr wrap="none" anchor="ctr"/>
              <a:lstStyle/>
              <a:p>
                <a:endParaRPr lang="en-US"/>
              </a:p>
            </p:txBody>
          </p:sp>
          <p:sp>
            <p:nvSpPr>
              <p:cNvPr id="1207312" name="Rectangle 16"/>
              <p:cNvSpPr>
                <a:spLocks noChangeArrowheads="1"/>
              </p:cNvSpPr>
              <p:nvPr/>
            </p:nvSpPr>
            <p:spPr bwMode="auto">
              <a:xfrm>
                <a:off x="1845" y="1526"/>
                <a:ext cx="475" cy="162"/>
              </a:xfrm>
              <a:prstGeom prst="rect">
                <a:avLst/>
              </a:prstGeom>
              <a:solidFill>
                <a:srgbClr val="FF0000"/>
              </a:solidFill>
              <a:ln w="9525">
                <a:solidFill>
                  <a:schemeClr val="tx1"/>
                </a:solidFill>
                <a:miter lim="800000"/>
                <a:headEnd/>
                <a:tailEnd/>
              </a:ln>
              <a:effectLst/>
            </p:spPr>
            <p:txBody>
              <a:bodyPr wrap="none" anchor="ctr"/>
              <a:lstStyle/>
              <a:p>
                <a:pPr algn="ctr" eaLnBrk="0" hangingPunct="0">
                  <a:spcBef>
                    <a:spcPct val="0"/>
                  </a:spcBef>
                </a:pPr>
                <a:r>
                  <a:rPr lang="en-US">
                    <a:latin typeface="Times New Roman" pitchFamily="18" charset="0"/>
                  </a:rPr>
                  <a:t>Cache</a:t>
                </a:r>
              </a:p>
            </p:txBody>
          </p:sp>
          <p:sp>
            <p:nvSpPr>
              <p:cNvPr id="1207313" name="Rectangle 17"/>
              <p:cNvSpPr>
                <a:spLocks noChangeArrowheads="1"/>
              </p:cNvSpPr>
              <p:nvPr/>
            </p:nvSpPr>
            <p:spPr bwMode="auto">
              <a:xfrm>
                <a:off x="1743" y="2150"/>
                <a:ext cx="679" cy="161"/>
              </a:xfrm>
              <a:prstGeom prst="rect">
                <a:avLst/>
              </a:prstGeom>
              <a:solidFill>
                <a:srgbClr val="FF0000"/>
              </a:solidFill>
              <a:ln w="9525">
                <a:solidFill>
                  <a:schemeClr val="tx1"/>
                </a:solidFill>
                <a:miter lim="800000"/>
                <a:headEnd/>
                <a:tailEnd/>
              </a:ln>
              <a:effectLst/>
            </p:spPr>
            <p:txBody>
              <a:bodyPr wrap="none" anchor="ctr"/>
              <a:lstStyle/>
              <a:p>
                <a:pPr algn="ctr" eaLnBrk="0" hangingPunct="0">
                  <a:spcBef>
                    <a:spcPct val="0"/>
                  </a:spcBef>
                </a:pPr>
                <a:r>
                  <a:rPr lang="en-US">
                    <a:latin typeface="Times New Roman" pitchFamily="18" charset="0"/>
                  </a:rPr>
                  <a:t>L3 Cache</a:t>
                </a:r>
              </a:p>
            </p:txBody>
          </p:sp>
          <p:sp>
            <p:nvSpPr>
              <p:cNvPr id="1207314" name="Rectangle 18"/>
              <p:cNvSpPr>
                <a:spLocks noChangeArrowheads="1"/>
              </p:cNvSpPr>
              <p:nvPr/>
            </p:nvSpPr>
            <p:spPr bwMode="auto">
              <a:xfrm>
                <a:off x="1746" y="2678"/>
                <a:ext cx="672" cy="448"/>
              </a:xfrm>
              <a:prstGeom prst="rect">
                <a:avLst/>
              </a:prstGeom>
              <a:solidFill>
                <a:srgbClr val="FF0000"/>
              </a:solidFill>
              <a:ln w="9525">
                <a:solidFill>
                  <a:schemeClr val="tx1"/>
                </a:solidFill>
                <a:miter lim="800000"/>
                <a:headEnd/>
                <a:tailEnd/>
              </a:ln>
              <a:effectLst/>
            </p:spPr>
            <p:txBody>
              <a:bodyPr wrap="none" anchor="ctr">
                <a:spAutoFit/>
              </a:bodyPr>
              <a:lstStyle/>
              <a:p>
                <a:pPr algn="ctr" eaLnBrk="0" hangingPunct="0">
                  <a:spcBef>
                    <a:spcPct val="0"/>
                  </a:spcBef>
                </a:pPr>
                <a:r>
                  <a:rPr lang="en-US">
                    <a:latin typeface="Times New Roman" pitchFamily="18" charset="0"/>
                  </a:rPr>
                  <a:t>Main</a:t>
                </a:r>
              </a:p>
              <a:p>
                <a:pPr algn="ctr" eaLnBrk="0" hangingPunct="0">
                  <a:spcBef>
                    <a:spcPct val="0"/>
                  </a:spcBef>
                </a:pPr>
                <a:r>
                  <a:rPr lang="en-US">
                    <a:latin typeface="Times New Roman" pitchFamily="18" charset="0"/>
                  </a:rPr>
                  <a:t>Memory</a:t>
                </a:r>
              </a:p>
            </p:txBody>
          </p:sp>
          <p:sp>
            <p:nvSpPr>
              <p:cNvPr id="1207315" name="Rectangle 19"/>
              <p:cNvSpPr>
                <a:spLocks noChangeArrowheads="1"/>
              </p:cNvSpPr>
              <p:nvPr/>
            </p:nvSpPr>
            <p:spPr bwMode="auto">
              <a:xfrm>
                <a:off x="1743" y="1766"/>
                <a:ext cx="679" cy="161"/>
              </a:xfrm>
              <a:prstGeom prst="rect">
                <a:avLst/>
              </a:prstGeom>
              <a:solidFill>
                <a:srgbClr val="FF0000"/>
              </a:solidFill>
              <a:ln w="9525">
                <a:solidFill>
                  <a:schemeClr val="tx1"/>
                </a:solidFill>
                <a:miter lim="800000"/>
                <a:headEnd/>
                <a:tailEnd/>
              </a:ln>
              <a:effectLst/>
            </p:spPr>
            <p:txBody>
              <a:bodyPr wrap="none" anchor="ctr"/>
              <a:lstStyle/>
              <a:p>
                <a:pPr algn="ctr" eaLnBrk="0" hangingPunct="0">
                  <a:spcBef>
                    <a:spcPct val="0"/>
                  </a:spcBef>
                </a:pPr>
                <a:r>
                  <a:rPr lang="en-US">
                    <a:latin typeface="Times New Roman" pitchFamily="18" charset="0"/>
                  </a:rPr>
                  <a:t>L2 Cache</a:t>
                </a:r>
              </a:p>
            </p:txBody>
          </p:sp>
          <p:sp>
            <p:nvSpPr>
              <p:cNvPr id="1207316" name="Rectangle 20"/>
              <p:cNvSpPr>
                <a:spLocks noChangeArrowheads="1"/>
              </p:cNvSpPr>
              <p:nvPr/>
            </p:nvSpPr>
            <p:spPr bwMode="auto">
              <a:xfrm>
                <a:off x="1852" y="1214"/>
                <a:ext cx="460" cy="256"/>
              </a:xfrm>
              <a:prstGeom prst="rect">
                <a:avLst/>
              </a:prstGeom>
              <a:solidFill>
                <a:schemeClr val="bg2"/>
              </a:solidFill>
              <a:ln w="9525">
                <a:solidFill>
                  <a:schemeClr val="tx1"/>
                </a:solidFill>
                <a:miter lim="800000"/>
                <a:headEnd/>
                <a:tailEnd/>
              </a:ln>
              <a:effectLst/>
            </p:spPr>
            <p:txBody>
              <a:bodyPr anchor="ctr">
                <a:spAutoFit/>
              </a:bodyPr>
              <a:lstStyle/>
              <a:p>
                <a:pPr algn="ctr" eaLnBrk="0" hangingPunct="0">
                  <a:spcBef>
                    <a:spcPct val="0"/>
                  </a:spcBef>
                </a:pPr>
                <a:r>
                  <a:rPr lang="en-US" b="1">
                    <a:latin typeface="Times New Roman" pitchFamily="18" charset="0"/>
                  </a:rPr>
                  <a:t>Core</a:t>
                </a:r>
              </a:p>
            </p:txBody>
          </p:sp>
          <p:sp>
            <p:nvSpPr>
              <p:cNvPr id="1207317" name="Rectangle 21"/>
              <p:cNvSpPr>
                <a:spLocks noChangeArrowheads="1"/>
              </p:cNvSpPr>
              <p:nvPr/>
            </p:nvSpPr>
            <p:spPr bwMode="auto">
              <a:xfrm>
                <a:off x="1845" y="1525"/>
                <a:ext cx="475" cy="162"/>
              </a:xfrm>
              <a:prstGeom prst="rect">
                <a:avLst/>
              </a:prstGeom>
              <a:solidFill>
                <a:srgbClr val="FF0000"/>
              </a:solidFill>
              <a:ln w="9525">
                <a:solidFill>
                  <a:schemeClr val="tx1"/>
                </a:solidFill>
                <a:miter lim="800000"/>
                <a:headEnd/>
                <a:tailEnd/>
              </a:ln>
              <a:effectLst/>
            </p:spPr>
            <p:txBody>
              <a:bodyPr wrap="none" anchor="ctr"/>
              <a:lstStyle/>
              <a:p>
                <a:pPr algn="ctr" eaLnBrk="0" hangingPunct="0">
                  <a:spcBef>
                    <a:spcPct val="0"/>
                  </a:spcBef>
                </a:pPr>
                <a:r>
                  <a:rPr lang="en-US">
                    <a:latin typeface="Times New Roman" pitchFamily="18" charset="0"/>
                  </a:rPr>
                  <a:t>Cache</a:t>
                </a:r>
              </a:p>
            </p:txBody>
          </p:sp>
          <p:sp>
            <p:nvSpPr>
              <p:cNvPr id="1207318" name="Line 22"/>
              <p:cNvSpPr>
                <a:spLocks noChangeShapeType="1"/>
              </p:cNvSpPr>
              <p:nvPr/>
            </p:nvSpPr>
            <p:spPr bwMode="auto">
              <a:xfrm>
                <a:off x="2082" y="2390"/>
                <a:ext cx="0" cy="240"/>
              </a:xfrm>
              <a:prstGeom prst="line">
                <a:avLst/>
              </a:prstGeom>
              <a:noFill/>
              <a:ln w="38100" cap="rnd">
                <a:solidFill>
                  <a:srgbClr val="F00000"/>
                </a:solidFill>
                <a:prstDash val="sysDot"/>
                <a:round/>
                <a:headEnd/>
                <a:tailEnd/>
              </a:ln>
              <a:effectLst/>
            </p:spPr>
            <p:txBody>
              <a:bodyPr>
                <a:spAutoFit/>
              </a:bodyPr>
              <a:lstStyle/>
              <a:p>
                <a:endParaRPr lang="en-US"/>
              </a:p>
            </p:txBody>
          </p:sp>
        </p:grpSp>
        <p:grpSp>
          <p:nvGrpSpPr>
            <p:cNvPr id="5" name="Group 68"/>
            <p:cNvGrpSpPr>
              <a:grpSpLocks/>
            </p:cNvGrpSpPr>
            <p:nvPr/>
          </p:nvGrpSpPr>
          <p:grpSpPr bwMode="auto">
            <a:xfrm>
              <a:off x="3184" y="1142"/>
              <a:ext cx="932" cy="2016"/>
              <a:chOff x="3184" y="1142"/>
              <a:chExt cx="932" cy="2016"/>
            </a:xfrm>
          </p:grpSpPr>
          <p:sp>
            <p:nvSpPr>
              <p:cNvPr id="1207320" name="Rectangle 24"/>
              <p:cNvSpPr>
                <a:spLocks noChangeArrowheads="1"/>
              </p:cNvSpPr>
              <p:nvPr/>
            </p:nvSpPr>
            <p:spPr bwMode="auto">
              <a:xfrm>
                <a:off x="3184" y="1142"/>
                <a:ext cx="932" cy="2016"/>
              </a:xfrm>
              <a:prstGeom prst="rect">
                <a:avLst/>
              </a:prstGeom>
              <a:solidFill>
                <a:srgbClr val="00FF00"/>
              </a:solidFill>
              <a:ln w="9525">
                <a:solidFill>
                  <a:schemeClr val="tx1"/>
                </a:solidFill>
                <a:miter lim="800000"/>
                <a:headEnd/>
                <a:tailEnd/>
              </a:ln>
              <a:effectLst/>
            </p:spPr>
            <p:txBody>
              <a:bodyPr wrap="none" anchor="ctr"/>
              <a:lstStyle/>
              <a:p>
                <a:endParaRPr lang="en-US"/>
              </a:p>
            </p:txBody>
          </p:sp>
          <p:sp>
            <p:nvSpPr>
              <p:cNvPr id="1207321" name="Rectangle 25"/>
              <p:cNvSpPr>
                <a:spLocks noChangeArrowheads="1"/>
              </p:cNvSpPr>
              <p:nvPr/>
            </p:nvSpPr>
            <p:spPr bwMode="auto">
              <a:xfrm>
                <a:off x="3413" y="1526"/>
                <a:ext cx="475" cy="162"/>
              </a:xfrm>
              <a:prstGeom prst="rect">
                <a:avLst/>
              </a:prstGeom>
              <a:solidFill>
                <a:srgbClr val="FF0000"/>
              </a:solidFill>
              <a:ln w="9525">
                <a:solidFill>
                  <a:schemeClr val="tx1"/>
                </a:solidFill>
                <a:miter lim="800000"/>
                <a:headEnd/>
                <a:tailEnd/>
              </a:ln>
              <a:effectLst/>
            </p:spPr>
            <p:txBody>
              <a:bodyPr wrap="none" anchor="ctr"/>
              <a:lstStyle/>
              <a:p>
                <a:pPr algn="ctr" eaLnBrk="0" hangingPunct="0">
                  <a:spcBef>
                    <a:spcPct val="0"/>
                  </a:spcBef>
                </a:pPr>
                <a:r>
                  <a:rPr lang="en-US">
                    <a:latin typeface="Times New Roman" pitchFamily="18" charset="0"/>
                  </a:rPr>
                  <a:t>Cache</a:t>
                </a:r>
              </a:p>
            </p:txBody>
          </p:sp>
          <p:sp>
            <p:nvSpPr>
              <p:cNvPr id="1207322" name="Rectangle 26"/>
              <p:cNvSpPr>
                <a:spLocks noChangeArrowheads="1"/>
              </p:cNvSpPr>
              <p:nvPr/>
            </p:nvSpPr>
            <p:spPr bwMode="auto">
              <a:xfrm>
                <a:off x="3311" y="2150"/>
                <a:ext cx="679" cy="161"/>
              </a:xfrm>
              <a:prstGeom prst="rect">
                <a:avLst/>
              </a:prstGeom>
              <a:solidFill>
                <a:srgbClr val="FF0000"/>
              </a:solidFill>
              <a:ln w="9525">
                <a:solidFill>
                  <a:schemeClr val="tx1"/>
                </a:solidFill>
                <a:miter lim="800000"/>
                <a:headEnd/>
                <a:tailEnd/>
              </a:ln>
              <a:effectLst/>
            </p:spPr>
            <p:txBody>
              <a:bodyPr wrap="none" anchor="ctr"/>
              <a:lstStyle/>
              <a:p>
                <a:pPr algn="ctr" eaLnBrk="0" hangingPunct="0">
                  <a:spcBef>
                    <a:spcPct val="0"/>
                  </a:spcBef>
                </a:pPr>
                <a:r>
                  <a:rPr lang="en-US">
                    <a:latin typeface="Times New Roman" pitchFamily="18" charset="0"/>
                  </a:rPr>
                  <a:t>L3 Cache</a:t>
                </a:r>
              </a:p>
            </p:txBody>
          </p:sp>
          <p:sp>
            <p:nvSpPr>
              <p:cNvPr id="1207323" name="Rectangle 27"/>
              <p:cNvSpPr>
                <a:spLocks noChangeArrowheads="1"/>
              </p:cNvSpPr>
              <p:nvPr/>
            </p:nvSpPr>
            <p:spPr bwMode="auto">
              <a:xfrm>
                <a:off x="3314" y="2678"/>
                <a:ext cx="672" cy="448"/>
              </a:xfrm>
              <a:prstGeom prst="rect">
                <a:avLst/>
              </a:prstGeom>
              <a:solidFill>
                <a:srgbClr val="FF0000"/>
              </a:solidFill>
              <a:ln w="9525">
                <a:solidFill>
                  <a:schemeClr val="tx1"/>
                </a:solidFill>
                <a:miter lim="800000"/>
                <a:headEnd/>
                <a:tailEnd/>
              </a:ln>
              <a:effectLst/>
            </p:spPr>
            <p:txBody>
              <a:bodyPr wrap="none" anchor="ctr">
                <a:spAutoFit/>
              </a:bodyPr>
              <a:lstStyle/>
              <a:p>
                <a:pPr algn="ctr" eaLnBrk="0" hangingPunct="0">
                  <a:spcBef>
                    <a:spcPct val="0"/>
                  </a:spcBef>
                </a:pPr>
                <a:r>
                  <a:rPr lang="en-US">
                    <a:latin typeface="Times New Roman" pitchFamily="18" charset="0"/>
                  </a:rPr>
                  <a:t>Main</a:t>
                </a:r>
              </a:p>
              <a:p>
                <a:pPr algn="ctr" eaLnBrk="0" hangingPunct="0">
                  <a:spcBef>
                    <a:spcPct val="0"/>
                  </a:spcBef>
                </a:pPr>
                <a:r>
                  <a:rPr lang="en-US">
                    <a:latin typeface="Times New Roman" pitchFamily="18" charset="0"/>
                  </a:rPr>
                  <a:t>Memory</a:t>
                </a:r>
              </a:p>
            </p:txBody>
          </p:sp>
          <p:sp>
            <p:nvSpPr>
              <p:cNvPr id="1207324" name="Rectangle 28"/>
              <p:cNvSpPr>
                <a:spLocks noChangeArrowheads="1"/>
              </p:cNvSpPr>
              <p:nvPr/>
            </p:nvSpPr>
            <p:spPr bwMode="auto">
              <a:xfrm>
                <a:off x="3311" y="1766"/>
                <a:ext cx="679" cy="161"/>
              </a:xfrm>
              <a:prstGeom prst="rect">
                <a:avLst/>
              </a:prstGeom>
              <a:solidFill>
                <a:srgbClr val="FF0000"/>
              </a:solidFill>
              <a:ln w="9525">
                <a:solidFill>
                  <a:schemeClr val="tx1"/>
                </a:solidFill>
                <a:miter lim="800000"/>
                <a:headEnd/>
                <a:tailEnd/>
              </a:ln>
              <a:effectLst/>
            </p:spPr>
            <p:txBody>
              <a:bodyPr wrap="none" anchor="ctr"/>
              <a:lstStyle/>
              <a:p>
                <a:pPr algn="ctr" eaLnBrk="0" hangingPunct="0">
                  <a:spcBef>
                    <a:spcPct val="0"/>
                  </a:spcBef>
                </a:pPr>
                <a:r>
                  <a:rPr lang="en-US">
                    <a:latin typeface="Times New Roman" pitchFamily="18" charset="0"/>
                  </a:rPr>
                  <a:t>L2 Cache</a:t>
                </a:r>
              </a:p>
            </p:txBody>
          </p:sp>
          <p:sp>
            <p:nvSpPr>
              <p:cNvPr id="1207325" name="Rectangle 29"/>
              <p:cNvSpPr>
                <a:spLocks noChangeArrowheads="1"/>
              </p:cNvSpPr>
              <p:nvPr/>
            </p:nvSpPr>
            <p:spPr bwMode="auto">
              <a:xfrm>
                <a:off x="3420" y="1214"/>
                <a:ext cx="460" cy="256"/>
              </a:xfrm>
              <a:prstGeom prst="rect">
                <a:avLst/>
              </a:prstGeom>
              <a:solidFill>
                <a:schemeClr val="bg2"/>
              </a:solidFill>
              <a:ln w="9525">
                <a:solidFill>
                  <a:schemeClr val="tx1"/>
                </a:solidFill>
                <a:miter lim="800000"/>
                <a:headEnd/>
                <a:tailEnd/>
              </a:ln>
              <a:effectLst/>
            </p:spPr>
            <p:txBody>
              <a:bodyPr anchor="ctr">
                <a:spAutoFit/>
              </a:bodyPr>
              <a:lstStyle/>
              <a:p>
                <a:pPr algn="ctr" eaLnBrk="0" hangingPunct="0">
                  <a:spcBef>
                    <a:spcPct val="0"/>
                  </a:spcBef>
                </a:pPr>
                <a:r>
                  <a:rPr lang="en-US" b="1">
                    <a:latin typeface="Times New Roman" pitchFamily="18" charset="0"/>
                  </a:rPr>
                  <a:t>Core</a:t>
                </a:r>
              </a:p>
            </p:txBody>
          </p:sp>
          <p:sp>
            <p:nvSpPr>
              <p:cNvPr id="1207326" name="Rectangle 30"/>
              <p:cNvSpPr>
                <a:spLocks noChangeArrowheads="1"/>
              </p:cNvSpPr>
              <p:nvPr/>
            </p:nvSpPr>
            <p:spPr bwMode="auto">
              <a:xfrm>
                <a:off x="3413" y="1525"/>
                <a:ext cx="475" cy="162"/>
              </a:xfrm>
              <a:prstGeom prst="rect">
                <a:avLst/>
              </a:prstGeom>
              <a:solidFill>
                <a:srgbClr val="FF0000"/>
              </a:solidFill>
              <a:ln w="9525">
                <a:solidFill>
                  <a:schemeClr val="tx1"/>
                </a:solidFill>
                <a:miter lim="800000"/>
                <a:headEnd/>
                <a:tailEnd/>
              </a:ln>
              <a:effectLst/>
            </p:spPr>
            <p:txBody>
              <a:bodyPr wrap="none" anchor="ctr"/>
              <a:lstStyle/>
              <a:p>
                <a:pPr algn="ctr" eaLnBrk="0" hangingPunct="0">
                  <a:spcBef>
                    <a:spcPct val="0"/>
                  </a:spcBef>
                </a:pPr>
                <a:r>
                  <a:rPr lang="en-US">
                    <a:latin typeface="Times New Roman" pitchFamily="18" charset="0"/>
                  </a:rPr>
                  <a:t>Cache</a:t>
                </a:r>
              </a:p>
            </p:txBody>
          </p:sp>
          <p:sp>
            <p:nvSpPr>
              <p:cNvPr id="1207327" name="Line 31"/>
              <p:cNvSpPr>
                <a:spLocks noChangeShapeType="1"/>
              </p:cNvSpPr>
              <p:nvPr/>
            </p:nvSpPr>
            <p:spPr bwMode="auto">
              <a:xfrm>
                <a:off x="3650" y="2390"/>
                <a:ext cx="0" cy="240"/>
              </a:xfrm>
              <a:prstGeom prst="line">
                <a:avLst/>
              </a:prstGeom>
              <a:noFill/>
              <a:ln w="38100" cap="rnd">
                <a:solidFill>
                  <a:srgbClr val="F00000"/>
                </a:solidFill>
                <a:prstDash val="sysDot"/>
                <a:round/>
                <a:headEnd/>
                <a:tailEnd/>
              </a:ln>
              <a:effectLst/>
            </p:spPr>
            <p:txBody>
              <a:bodyPr>
                <a:spAutoFit/>
              </a:bodyPr>
              <a:lstStyle/>
              <a:p>
                <a:endParaRPr lang="en-US"/>
              </a:p>
            </p:txBody>
          </p:sp>
        </p:grpSp>
        <p:grpSp>
          <p:nvGrpSpPr>
            <p:cNvPr id="6" name="Group 67"/>
            <p:cNvGrpSpPr>
              <a:grpSpLocks/>
            </p:cNvGrpSpPr>
            <p:nvPr/>
          </p:nvGrpSpPr>
          <p:grpSpPr bwMode="auto">
            <a:xfrm>
              <a:off x="4752" y="1142"/>
              <a:ext cx="932" cy="2016"/>
              <a:chOff x="4752" y="1142"/>
              <a:chExt cx="932" cy="2016"/>
            </a:xfrm>
          </p:grpSpPr>
          <p:sp>
            <p:nvSpPr>
              <p:cNvPr id="1207329" name="Rectangle 33"/>
              <p:cNvSpPr>
                <a:spLocks noChangeArrowheads="1"/>
              </p:cNvSpPr>
              <p:nvPr/>
            </p:nvSpPr>
            <p:spPr bwMode="auto">
              <a:xfrm>
                <a:off x="4752" y="1142"/>
                <a:ext cx="932" cy="2016"/>
              </a:xfrm>
              <a:prstGeom prst="rect">
                <a:avLst/>
              </a:prstGeom>
              <a:solidFill>
                <a:srgbClr val="00FF00"/>
              </a:solidFill>
              <a:ln w="9525">
                <a:solidFill>
                  <a:schemeClr val="tx1"/>
                </a:solidFill>
                <a:miter lim="800000"/>
                <a:headEnd/>
                <a:tailEnd/>
              </a:ln>
              <a:effectLst/>
            </p:spPr>
            <p:txBody>
              <a:bodyPr wrap="none" anchor="ctr"/>
              <a:lstStyle/>
              <a:p>
                <a:endParaRPr lang="en-US"/>
              </a:p>
            </p:txBody>
          </p:sp>
          <p:sp>
            <p:nvSpPr>
              <p:cNvPr id="1207330" name="Rectangle 34"/>
              <p:cNvSpPr>
                <a:spLocks noChangeArrowheads="1"/>
              </p:cNvSpPr>
              <p:nvPr/>
            </p:nvSpPr>
            <p:spPr bwMode="auto">
              <a:xfrm>
                <a:off x="4981" y="1526"/>
                <a:ext cx="475" cy="162"/>
              </a:xfrm>
              <a:prstGeom prst="rect">
                <a:avLst/>
              </a:prstGeom>
              <a:solidFill>
                <a:srgbClr val="FF0000"/>
              </a:solidFill>
              <a:ln w="9525">
                <a:solidFill>
                  <a:schemeClr val="tx1"/>
                </a:solidFill>
                <a:miter lim="800000"/>
                <a:headEnd/>
                <a:tailEnd/>
              </a:ln>
              <a:effectLst/>
            </p:spPr>
            <p:txBody>
              <a:bodyPr wrap="none" anchor="ctr"/>
              <a:lstStyle/>
              <a:p>
                <a:pPr algn="ctr" eaLnBrk="0" hangingPunct="0">
                  <a:spcBef>
                    <a:spcPct val="0"/>
                  </a:spcBef>
                </a:pPr>
                <a:r>
                  <a:rPr lang="en-US">
                    <a:latin typeface="Times New Roman" pitchFamily="18" charset="0"/>
                  </a:rPr>
                  <a:t>Cache</a:t>
                </a:r>
              </a:p>
            </p:txBody>
          </p:sp>
          <p:sp>
            <p:nvSpPr>
              <p:cNvPr id="1207331" name="Rectangle 35"/>
              <p:cNvSpPr>
                <a:spLocks noChangeArrowheads="1"/>
              </p:cNvSpPr>
              <p:nvPr/>
            </p:nvSpPr>
            <p:spPr bwMode="auto">
              <a:xfrm>
                <a:off x="4879" y="2150"/>
                <a:ext cx="679" cy="161"/>
              </a:xfrm>
              <a:prstGeom prst="rect">
                <a:avLst/>
              </a:prstGeom>
              <a:solidFill>
                <a:srgbClr val="FF0000"/>
              </a:solidFill>
              <a:ln w="9525">
                <a:solidFill>
                  <a:schemeClr val="tx1"/>
                </a:solidFill>
                <a:miter lim="800000"/>
                <a:headEnd/>
                <a:tailEnd/>
              </a:ln>
              <a:effectLst/>
            </p:spPr>
            <p:txBody>
              <a:bodyPr wrap="none" anchor="ctr"/>
              <a:lstStyle/>
              <a:p>
                <a:pPr algn="ctr" eaLnBrk="0" hangingPunct="0">
                  <a:spcBef>
                    <a:spcPct val="0"/>
                  </a:spcBef>
                </a:pPr>
                <a:r>
                  <a:rPr lang="en-US">
                    <a:latin typeface="Times New Roman" pitchFamily="18" charset="0"/>
                  </a:rPr>
                  <a:t>L3 Cache</a:t>
                </a:r>
              </a:p>
            </p:txBody>
          </p:sp>
          <p:sp>
            <p:nvSpPr>
              <p:cNvPr id="1207332" name="Rectangle 36"/>
              <p:cNvSpPr>
                <a:spLocks noChangeArrowheads="1"/>
              </p:cNvSpPr>
              <p:nvPr/>
            </p:nvSpPr>
            <p:spPr bwMode="auto">
              <a:xfrm>
                <a:off x="4882" y="2678"/>
                <a:ext cx="672" cy="448"/>
              </a:xfrm>
              <a:prstGeom prst="rect">
                <a:avLst/>
              </a:prstGeom>
              <a:solidFill>
                <a:srgbClr val="FF0000"/>
              </a:solidFill>
              <a:ln w="9525">
                <a:solidFill>
                  <a:schemeClr val="tx1"/>
                </a:solidFill>
                <a:miter lim="800000"/>
                <a:headEnd/>
                <a:tailEnd/>
              </a:ln>
              <a:effectLst/>
            </p:spPr>
            <p:txBody>
              <a:bodyPr wrap="none" anchor="ctr">
                <a:spAutoFit/>
              </a:bodyPr>
              <a:lstStyle/>
              <a:p>
                <a:pPr algn="ctr" eaLnBrk="0" hangingPunct="0">
                  <a:spcBef>
                    <a:spcPct val="0"/>
                  </a:spcBef>
                </a:pPr>
                <a:r>
                  <a:rPr lang="en-US">
                    <a:latin typeface="Times New Roman" pitchFamily="18" charset="0"/>
                  </a:rPr>
                  <a:t>Main</a:t>
                </a:r>
              </a:p>
              <a:p>
                <a:pPr algn="ctr" eaLnBrk="0" hangingPunct="0">
                  <a:spcBef>
                    <a:spcPct val="0"/>
                  </a:spcBef>
                </a:pPr>
                <a:r>
                  <a:rPr lang="en-US">
                    <a:latin typeface="Times New Roman" pitchFamily="18" charset="0"/>
                  </a:rPr>
                  <a:t>Memory</a:t>
                </a:r>
              </a:p>
            </p:txBody>
          </p:sp>
          <p:sp>
            <p:nvSpPr>
              <p:cNvPr id="1207333" name="Rectangle 37"/>
              <p:cNvSpPr>
                <a:spLocks noChangeArrowheads="1"/>
              </p:cNvSpPr>
              <p:nvPr/>
            </p:nvSpPr>
            <p:spPr bwMode="auto">
              <a:xfrm>
                <a:off x="4879" y="1766"/>
                <a:ext cx="679" cy="161"/>
              </a:xfrm>
              <a:prstGeom prst="rect">
                <a:avLst/>
              </a:prstGeom>
              <a:solidFill>
                <a:srgbClr val="FF0000"/>
              </a:solidFill>
              <a:ln w="9525">
                <a:solidFill>
                  <a:schemeClr val="tx1"/>
                </a:solidFill>
                <a:miter lim="800000"/>
                <a:headEnd/>
                <a:tailEnd/>
              </a:ln>
              <a:effectLst/>
            </p:spPr>
            <p:txBody>
              <a:bodyPr wrap="none" anchor="ctr"/>
              <a:lstStyle/>
              <a:p>
                <a:pPr algn="ctr" eaLnBrk="0" hangingPunct="0">
                  <a:spcBef>
                    <a:spcPct val="0"/>
                  </a:spcBef>
                </a:pPr>
                <a:r>
                  <a:rPr lang="en-US">
                    <a:latin typeface="Times New Roman" pitchFamily="18" charset="0"/>
                  </a:rPr>
                  <a:t>L2 Cache</a:t>
                </a:r>
              </a:p>
            </p:txBody>
          </p:sp>
          <p:sp>
            <p:nvSpPr>
              <p:cNvPr id="1207334" name="Rectangle 38"/>
              <p:cNvSpPr>
                <a:spLocks noChangeArrowheads="1"/>
              </p:cNvSpPr>
              <p:nvPr/>
            </p:nvSpPr>
            <p:spPr bwMode="auto">
              <a:xfrm>
                <a:off x="4988" y="1214"/>
                <a:ext cx="460" cy="256"/>
              </a:xfrm>
              <a:prstGeom prst="rect">
                <a:avLst/>
              </a:prstGeom>
              <a:solidFill>
                <a:schemeClr val="bg2"/>
              </a:solidFill>
              <a:ln w="9525">
                <a:solidFill>
                  <a:schemeClr val="tx1"/>
                </a:solidFill>
                <a:miter lim="800000"/>
                <a:headEnd/>
                <a:tailEnd/>
              </a:ln>
              <a:effectLst/>
            </p:spPr>
            <p:txBody>
              <a:bodyPr anchor="ctr">
                <a:spAutoFit/>
              </a:bodyPr>
              <a:lstStyle/>
              <a:p>
                <a:pPr algn="ctr" eaLnBrk="0" hangingPunct="0">
                  <a:spcBef>
                    <a:spcPct val="0"/>
                  </a:spcBef>
                </a:pPr>
                <a:r>
                  <a:rPr lang="en-US" b="1">
                    <a:latin typeface="Times New Roman" pitchFamily="18" charset="0"/>
                  </a:rPr>
                  <a:t>Core</a:t>
                </a:r>
              </a:p>
            </p:txBody>
          </p:sp>
          <p:sp>
            <p:nvSpPr>
              <p:cNvPr id="1207335" name="Rectangle 39"/>
              <p:cNvSpPr>
                <a:spLocks noChangeArrowheads="1"/>
              </p:cNvSpPr>
              <p:nvPr/>
            </p:nvSpPr>
            <p:spPr bwMode="auto">
              <a:xfrm>
                <a:off x="4981" y="1525"/>
                <a:ext cx="475" cy="162"/>
              </a:xfrm>
              <a:prstGeom prst="rect">
                <a:avLst/>
              </a:prstGeom>
              <a:solidFill>
                <a:srgbClr val="FF0000"/>
              </a:solidFill>
              <a:ln w="9525">
                <a:solidFill>
                  <a:schemeClr val="tx1"/>
                </a:solidFill>
                <a:miter lim="800000"/>
                <a:headEnd/>
                <a:tailEnd/>
              </a:ln>
              <a:effectLst/>
            </p:spPr>
            <p:txBody>
              <a:bodyPr wrap="none" anchor="ctr"/>
              <a:lstStyle/>
              <a:p>
                <a:pPr algn="ctr" eaLnBrk="0" hangingPunct="0">
                  <a:spcBef>
                    <a:spcPct val="0"/>
                  </a:spcBef>
                </a:pPr>
                <a:r>
                  <a:rPr lang="en-US">
                    <a:latin typeface="Times New Roman" pitchFamily="18" charset="0"/>
                  </a:rPr>
                  <a:t>Cache</a:t>
                </a:r>
              </a:p>
            </p:txBody>
          </p:sp>
          <p:sp>
            <p:nvSpPr>
              <p:cNvPr id="1207336" name="Line 40"/>
              <p:cNvSpPr>
                <a:spLocks noChangeShapeType="1"/>
              </p:cNvSpPr>
              <p:nvPr/>
            </p:nvSpPr>
            <p:spPr bwMode="auto">
              <a:xfrm>
                <a:off x="5218" y="2390"/>
                <a:ext cx="0" cy="240"/>
              </a:xfrm>
              <a:prstGeom prst="line">
                <a:avLst/>
              </a:prstGeom>
              <a:noFill/>
              <a:ln w="38100" cap="rnd">
                <a:solidFill>
                  <a:srgbClr val="F00000"/>
                </a:solidFill>
                <a:prstDash val="sysDot"/>
                <a:round/>
                <a:headEnd/>
                <a:tailEnd/>
              </a:ln>
              <a:effectLst/>
            </p:spPr>
            <p:txBody>
              <a:bodyPr>
                <a:spAutoFit/>
              </a:bodyPr>
              <a:lstStyle/>
              <a:p>
                <a:endParaRPr lang="en-US"/>
              </a:p>
            </p:txBody>
          </p:sp>
        </p:grpSp>
        <p:sp>
          <p:nvSpPr>
            <p:cNvPr id="1207348" name="Rectangle 52"/>
            <p:cNvSpPr>
              <a:spLocks noChangeArrowheads="1"/>
            </p:cNvSpPr>
            <p:nvPr/>
          </p:nvSpPr>
          <p:spPr bwMode="auto">
            <a:xfrm>
              <a:off x="96" y="3436"/>
              <a:ext cx="5520" cy="250"/>
            </a:xfrm>
            <a:prstGeom prst="rect">
              <a:avLst/>
            </a:prstGeom>
            <a:solidFill>
              <a:schemeClr val="accent1"/>
            </a:solidFill>
            <a:ln w="12700">
              <a:noFill/>
              <a:miter lim="800000"/>
              <a:headEnd/>
              <a:tailEnd/>
            </a:ln>
            <a:effectLst/>
          </p:spPr>
          <p:txBody>
            <a:bodyPr anchor="ctr">
              <a:spAutoFit/>
            </a:bodyPr>
            <a:lstStyle/>
            <a:p>
              <a:pPr algn="ctr"/>
              <a:r>
                <a:rPr lang="en-US"/>
                <a:t>Interconnection Network</a:t>
              </a:r>
            </a:p>
          </p:txBody>
        </p:sp>
        <p:sp>
          <p:nvSpPr>
            <p:cNvPr id="1207350" name="Line 54"/>
            <p:cNvSpPr>
              <a:spLocks noChangeShapeType="1"/>
            </p:cNvSpPr>
            <p:nvPr/>
          </p:nvSpPr>
          <p:spPr bwMode="auto">
            <a:xfrm>
              <a:off x="514" y="3158"/>
              <a:ext cx="0" cy="336"/>
            </a:xfrm>
            <a:prstGeom prst="line">
              <a:avLst/>
            </a:prstGeom>
            <a:noFill/>
            <a:ln w="127000">
              <a:solidFill>
                <a:schemeClr val="accent1"/>
              </a:solidFill>
              <a:round/>
              <a:headEnd/>
              <a:tailEnd/>
            </a:ln>
            <a:effectLst/>
          </p:spPr>
          <p:txBody>
            <a:bodyPr>
              <a:spAutoFit/>
            </a:bodyPr>
            <a:lstStyle/>
            <a:p>
              <a:endParaRPr lang="en-US"/>
            </a:p>
          </p:txBody>
        </p:sp>
        <p:sp>
          <p:nvSpPr>
            <p:cNvPr id="1207351" name="Line 55"/>
            <p:cNvSpPr>
              <a:spLocks noChangeShapeType="1"/>
            </p:cNvSpPr>
            <p:nvPr/>
          </p:nvSpPr>
          <p:spPr bwMode="auto">
            <a:xfrm>
              <a:off x="5218" y="3158"/>
              <a:ext cx="0" cy="336"/>
            </a:xfrm>
            <a:prstGeom prst="line">
              <a:avLst/>
            </a:prstGeom>
            <a:noFill/>
            <a:ln w="127000">
              <a:solidFill>
                <a:schemeClr val="accent1"/>
              </a:solidFill>
              <a:round/>
              <a:headEnd/>
              <a:tailEnd/>
            </a:ln>
            <a:effectLst/>
          </p:spPr>
          <p:txBody>
            <a:bodyPr>
              <a:spAutoFit/>
            </a:bodyPr>
            <a:lstStyle/>
            <a:p>
              <a:endParaRPr lang="en-US"/>
            </a:p>
          </p:txBody>
        </p:sp>
        <p:sp>
          <p:nvSpPr>
            <p:cNvPr id="1207352" name="Line 56"/>
            <p:cNvSpPr>
              <a:spLocks noChangeShapeType="1"/>
            </p:cNvSpPr>
            <p:nvPr/>
          </p:nvSpPr>
          <p:spPr bwMode="auto">
            <a:xfrm>
              <a:off x="2082" y="3158"/>
              <a:ext cx="0" cy="336"/>
            </a:xfrm>
            <a:prstGeom prst="line">
              <a:avLst/>
            </a:prstGeom>
            <a:noFill/>
            <a:ln w="127000">
              <a:solidFill>
                <a:schemeClr val="accent1"/>
              </a:solidFill>
              <a:round/>
              <a:headEnd/>
              <a:tailEnd/>
            </a:ln>
            <a:effectLst/>
          </p:spPr>
          <p:txBody>
            <a:bodyPr>
              <a:spAutoFit/>
            </a:bodyPr>
            <a:lstStyle/>
            <a:p>
              <a:endParaRPr lang="en-US"/>
            </a:p>
          </p:txBody>
        </p:sp>
        <p:sp>
          <p:nvSpPr>
            <p:cNvPr id="1207353" name="Line 57"/>
            <p:cNvSpPr>
              <a:spLocks noChangeShapeType="1"/>
            </p:cNvSpPr>
            <p:nvPr/>
          </p:nvSpPr>
          <p:spPr bwMode="auto">
            <a:xfrm>
              <a:off x="3650" y="3158"/>
              <a:ext cx="0" cy="336"/>
            </a:xfrm>
            <a:prstGeom prst="line">
              <a:avLst/>
            </a:prstGeom>
            <a:noFill/>
            <a:ln w="127000">
              <a:solidFill>
                <a:schemeClr val="accent1"/>
              </a:solidFill>
              <a:round/>
              <a:headEnd/>
              <a:tailEnd/>
            </a:ln>
            <a:effectLst/>
          </p:spPr>
          <p:txBody>
            <a:bodyPr>
              <a:spAutoFit/>
            </a:bodyPr>
            <a:lstStyle/>
            <a:p>
              <a:endParaRPr lang="en-US"/>
            </a:p>
          </p:txBody>
        </p:sp>
        <p:sp>
          <p:nvSpPr>
            <p:cNvPr id="1207354" name="Line 58"/>
            <p:cNvSpPr>
              <a:spLocks noChangeShapeType="1"/>
            </p:cNvSpPr>
            <p:nvPr/>
          </p:nvSpPr>
          <p:spPr bwMode="auto">
            <a:xfrm>
              <a:off x="912" y="1190"/>
              <a:ext cx="0" cy="1920"/>
            </a:xfrm>
            <a:prstGeom prst="line">
              <a:avLst/>
            </a:prstGeom>
            <a:noFill/>
            <a:ln w="38100">
              <a:solidFill>
                <a:srgbClr val="FFFFFF"/>
              </a:solidFill>
              <a:round/>
              <a:headEnd type="triangle" w="med" len="med"/>
              <a:tailEnd type="triangle" w="med" len="med"/>
            </a:ln>
            <a:effectLst/>
          </p:spPr>
          <p:txBody>
            <a:bodyPr>
              <a:spAutoFit/>
            </a:bodyPr>
            <a:lstStyle/>
            <a:p>
              <a:endParaRPr lang="en-US"/>
            </a:p>
          </p:txBody>
        </p:sp>
        <p:sp>
          <p:nvSpPr>
            <p:cNvPr id="1207355" name="Text Box 59"/>
            <p:cNvSpPr txBox="1">
              <a:spLocks noChangeArrowheads="1"/>
            </p:cNvSpPr>
            <p:nvPr/>
          </p:nvSpPr>
          <p:spPr bwMode="auto">
            <a:xfrm>
              <a:off x="672" y="3158"/>
              <a:ext cx="739" cy="250"/>
            </a:xfrm>
            <a:prstGeom prst="rect">
              <a:avLst/>
            </a:prstGeom>
            <a:noFill/>
            <a:ln w="12700">
              <a:noFill/>
              <a:miter lim="800000"/>
              <a:headEnd/>
              <a:tailEnd/>
            </a:ln>
            <a:effectLst/>
          </p:spPr>
          <p:txBody>
            <a:bodyPr wrap="none">
              <a:spAutoFit/>
            </a:bodyPr>
            <a:lstStyle/>
            <a:p>
              <a:r>
                <a:rPr lang="en-US">
                  <a:solidFill>
                    <a:srgbClr val="FFFFFF"/>
                  </a:solidFill>
                </a:rPr>
                <a:t>Dataflow</a:t>
              </a:r>
            </a:p>
          </p:txBody>
        </p:sp>
        <p:sp>
          <p:nvSpPr>
            <p:cNvPr id="1207356" name="Line 60"/>
            <p:cNvSpPr>
              <a:spLocks noChangeShapeType="1"/>
            </p:cNvSpPr>
            <p:nvPr/>
          </p:nvSpPr>
          <p:spPr bwMode="auto">
            <a:xfrm>
              <a:off x="912" y="1190"/>
              <a:ext cx="0" cy="1920"/>
            </a:xfrm>
            <a:prstGeom prst="line">
              <a:avLst/>
            </a:prstGeom>
            <a:noFill/>
            <a:ln w="38100">
              <a:solidFill>
                <a:srgbClr val="FFFFFF"/>
              </a:solidFill>
              <a:round/>
              <a:headEnd type="triangle" w="med" len="med"/>
              <a:tailEnd type="triangle" w="med" len="med"/>
            </a:ln>
            <a:effectLst/>
          </p:spPr>
          <p:txBody>
            <a:bodyPr>
              <a:spAutoFit/>
            </a:bodyPr>
            <a:lstStyle/>
            <a:p>
              <a:endParaRPr lang="en-US"/>
            </a:p>
          </p:txBody>
        </p:sp>
        <p:sp>
          <p:nvSpPr>
            <p:cNvPr id="1207357" name="Text Box 61"/>
            <p:cNvSpPr txBox="1">
              <a:spLocks noChangeArrowheads="1"/>
            </p:cNvSpPr>
            <p:nvPr/>
          </p:nvSpPr>
          <p:spPr bwMode="auto">
            <a:xfrm>
              <a:off x="672" y="3158"/>
              <a:ext cx="739" cy="250"/>
            </a:xfrm>
            <a:prstGeom prst="rect">
              <a:avLst/>
            </a:prstGeom>
            <a:noFill/>
            <a:ln w="12700">
              <a:noFill/>
              <a:miter lim="800000"/>
              <a:headEnd/>
              <a:tailEnd/>
            </a:ln>
            <a:effectLst/>
          </p:spPr>
          <p:txBody>
            <a:bodyPr wrap="none">
              <a:spAutoFit/>
            </a:bodyPr>
            <a:lstStyle/>
            <a:p>
              <a:r>
                <a:rPr lang="en-US">
                  <a:solidFill>
                    <a:srgbClr val="FFFFFF"/>
                  </a:solidFill>
                </a:rPr>
                <a:t>Dataflow</a:t>
              </a:r>
            </a:p>
          </p:txBody>
        </p:sp>
        <p:sp>
          <p:nvSpPr>
            <p:cNvPr id="1207358" name="Line 62"/>
            <p:cNvSpPr>
              <a:spLocks noChangeShapeType="1"/>
            </p:cNvSpPr>
            <p:nvPr/>
          </p:nvSpPr>
          <p:spPr bwMode="auto">
            <a:xfrm>
              <a:off x="4048" y="1190"/>
              <a:ext cx="0" cy="1920"/>
            </a:xfrm>
            <a:prstGeom prst="line">
              <a:avLst/>
            </a:prstGeom>
            <a:noFill/>
            <a:ln w="38100">
              <a:solidFill>
                <a:srgbClr val="FFFFFF"/>
              </a:solidFill>
              <a:round/>
              <a:headEnd type="triangle" w="med" len="med"/>
              <a:tailEnd type="triangle" w="med" len="med"/>
            </a:ln>
            <a:effectLst/>
          </p:spPr>
          <p:txBody>
            <a:bodyPr>
              <a:spAutoFit/>
            </a:bodyPr>
            <a:lstStyle/>
            <a:p>
              <a:endParaRPr lang="en-US"/>
            </a:p>
          </p:txBody>
        </p:sp>
        <p:sp>
          <p:nvSpPr>
            <p:cNvPr id="1207359" name="Line 63"/>
            <p:cNvSpPr>
              <a:spLocks noChangeShapeType="1"/>
            </p:cNvSpPr>
            <p:nvPr/>
          </p:nvSpPr>
          <p:spPr bwMode="auto">
            <a:xfrm>
              <a:off x="5616" y="1190"/>
              <a:ext cx="0" cy="1920"/>
            </a:xfrm>
            <a:prstGeom prst="line">
              <a:avLst/>
            </a:prstGeom>
            <a:noFill/>
            <a:ln w="38100">
              <a:solidFill>
                <a:srgbClr val="FFFFFF"/>
              </a:solidFill>
              <a:round/>
              <a:headEnd type="triangle" w="med" len="med"/>
              <a:tailEnd type="triangle" w="med" len="med"/>
            </a:ln>
            <a:effectLst/>
          </p:spPr>
          <p:txBody>
            <a:bodyPr>
              <a:spAutoFit/>
            </a:bodyPr>
            <a:lstStyle/>
            <a:p>
              <a:endParaRPr lang="en-US"/>
            </a:p>
          </p:txBody>
        </p:sp>
        <p:sp>
          <p:nvSpPr>
            <p:cNvPr id="1207360" name="Line 64"/>
            <p:cNvSpPr>
              <a:spLocks noChangeShapeType="1"/>
            </p:cNvSpPr>
            <p:nvPr/>
          </p:nvSpPr>
          <p:spPr bwMode="auto">
            <a:xfrm>
              <a:off x="2480" y="1190"/>
              <a:ext cx="0" cy="1920"/>
            </a:xfrm>
            <a:prstGeom prst="line">
              <a:avLst/>
            </a:prstGeom>
            <a:noFill/>
            <a:ln w="38100">
              <a:solidFill>
                <a:srgbClr val="FFFFFF"/>
              </a:solidFill>
              <a:round/>
              <a:headEnd type="triangle" w="med" len="med"/>
              <a:tailEnd type="triangle" w="med" len="med"/>
            </a:ln>
            <a:effectLst/>
          </p:spPr>
          <p:txBody>
            <a:bodyPr>
              <a:spAutoFit/>
            </a:bodyPr>
            <a:lstStyle/>
            <a:p>
              <a:endParaRPr lang="en-US"/>
            </a:p>
          </p:txBody>
        </p:sp>
        <p:sp>
          <p:nvSpPr>
            <p:cNvPr id="1207361" name="Text Box 65"/>
            <p:cNvSpPr txBox="1">
              <a:spLocks noChangeArrowheads="1"/>
            </p:cNvSpPr>
            <p:nvPr/>
          </p:nvSpPr>
          <p:spPr bwMode="auto">
            <a:xfrm>
              <a:off x="1968" y="3734"/>
              <a:ext cx="1600" cy="250"/>
            </a:xfrm>
            <a:prstGeom prst="rect">
              <a:avLst/>
            </a:prstGeom>
            <a:noFill/>
            <a:ln w="12700">
              <a:noFill/>
              <a:miter lim="800000"/>
              <a:headEnd/>
              <a:tailEnd/>
            </a:ln>
            <a:effectLst/>
          </p:spPr>
          <p:txBody>
            <a:bodyPr wrap="none">
              <a:spAutoFit/>
            </a:bodyPr>
            <a:lstStyle/>
            <a:p>
              <a:r>
                <a:rPr lang="en-US"/>
                <a:t>“Deltaflow” or Events</a:t>
              </a:r>
            </a:p>
          </p:txBody>
        </p:sp>
      </p:gr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p>
            <a:fld id="{BFA06039-9158-4762-AA9C-C178382642F9}" type="slidenum">
              <a:rPr lang="en-US"/>
              <a:pPr/>
              <a:t>110</a:t>
            </a:fld>
            <a:endParaRPr lang="en-US"/>
          </a:p>
        </p:txBody>
      </p:sp>
      <p:sp>
        <p:nvSpPr>
          <p:cNvPr id="1285122" name="Rectangle 2"/>
          <p:cNvSpPr>
            <a:spLocks noGrp="1" noChangeArrowheads="1"/>
          </p:cNvSpPr>
          <p:nvPr>
            <p:ph type="title"/>
          </p:nvPr>
        </p:nvSpPr>
        <p:spPr>
          <a:xfrm>
            <a:off x="0" y="0"/>
            <a:ext cx="9144000" cy="685800"/>
          </a:xfrm>
        </p:spPr>
        <p:txBody>
          <a:bodyPr/>
          <a:lstStyle/>
          <a:p>
            <a:r>
              <a:rPr lang="en-US" sz="4000"/>
              <a:t>Parallelizing Compilers I</a:t>
            </a:r>
          </a:p>
        </p:txBody>
      </p:sp>
      <p:sp>
        <p:nvSpPr>
          <p:cNvPr id="1285123" name="Rectangle 3"/>
          <p:cNvSpPr>
            <a:spLocks noGrp="1" noChangeArrowheads="1"/>
          </p:cNvSpPr>
          <p:nvPr>
            <p:ph type="body" idx="1"/>
          </p:nvPr>
        </p:nvSpPr>
        <p:spPr>
          <a:xfrm>
            <a:off x="0" y="685800"/>
            <a:ext cx="9144000" cy="5791200"/>
          </a:xfrm>
        </p:spPr>
        <p:txBody>
          <a:bodyPr/>
          <a:lstStyle/>
          <a:p>
            <a:pPr>
              <a:lnSpc>
                <a:spcPct val="90000"/>
              </a:lnSpc>
            </a:pPr>
            <a:r>
              <a:rPr lang="en-US" sz="2400"/>
              <a:t>The simplest </a:t>
            </a:r>
            <a:r>
              <a:rPr lang="en-US" sz="2400">
                <a:solidFill>
                  <a:srgbClr val="FFFF00"/>
                </a:solidFill>
              </a:rPr>
              <a:t>Program parallel</a:t>
            </a:r>
            <a:r>
              <a:rPr lang="en-US" sz="2400"/>
              <a:t> approach is a </a:t>
            </a:r>
            <a:r>
              <a:rPr lang="en-US" sz="2400">
                <a:solidFill>
                  <a:srgbClr val="FFFF00"/>
                </a:solidFill>
              </a:rPr>
              <a:t>parallelizing compiler</a:t>
            </a:r>
            <a:r>
              <a:rPr lang="en-US" sz="2400"/>
              <a:t> </a:t>
            </a:r>
          </a:p>
          <a:p>
            <a:pPr>
              <a:lnSpc>
                <a:spcPct val="90000"/>
              </a:lnSpc>
            </a:pPr>
            <a:r>
              <a:rPr lang="en-US" sz="2400"/>
              <a:t>In syntax like</a:t>
            </a:r>
          </a:p>
          <a:p>
            <a:pPr lvl="1">
              <a:lnSpc>
                <a:spcPct val="90000"/>
              </a:lnSpc>
            </a:pPr>
            <a:r>
              <a:rPr lang="en-US" sz="2000">
                <a:solidFill>
                  <a:srgbClr val="FFFF00"/>
                </a:solidFill>
              </a:rPr>
              <a:t>for( i=1; i&lt;n; i++) {</a:t>
            </a:r>
          </a:p>
          <a:p>
            <a:pPr lvl="2">
              <a:lnSpc>
                <a:spcPct val="90000"/>
              </a:lnSpc>
            </a:pPr>
            <a:r>
              <a:rPr lang="en-US" sz="1800">
                <a:solidFill>
                  <a:srgbClr val="FFFF00"/>
                </a:solidFill>
              </a:rPr>
              <a:t>k=something;</a:t>
            </a:r>
          </a:p>
          <a:p>
            <a:pPr lvl="2">
              <a:lnSpc>
                <a:spcPct val="90000"/>
              </a:lnSpc>
            </a:pPr>
            <a:r>
              <a:rPr lang="en-US" sz="1800">
                <a:solidFill>
                  <a:srgbClr val="FFFF00"/>
                </a:solidFill>
              </a:rPr>
              <a:t>A(i)= function(A(i+k)); }</a:t>
            </a:r>
          </a:p>
          <a:p>
            <a:pPr>
              <a:lnSpc>
                <a:spcPct val="90000"/>
              </a:lnSpc>
            </a:pPr>
            <a:r>
              <a:rPr lang="en-US" sz="2400"/>
              <a:t>It is not clear what </a:t>
            </a:r>
            <a:r>
              <a:rPr lang="en-US" sz="2400">
                <a:solidFill>
                  <a:srgbClr val="FFFF00"/>
                </a:solidFill>
              </a:rPr>
              <a:t>parallelism is possible</a:t>
            </a:r>
          </a:p>
          <a:p>
            <a:pPr lvl="1">
              <a:lnSpc>
                <a:spcPct val="90000"/>
              </a:lnSpc>
            </a:pPr>
            <a:r>
              <a:rPr lang="en-US" sz="2000"/>
              <a:t>k =1 all if careful; k= -1 none</a:t>
            </a:r>
          </a:p>
          <a:p>
            <a:pPr>
              <a:lnSpc>
                <a:spcPct val="90000"/>
              </a:lnSpc>
            </a:pPr>
            <a:r>
              <a:rPr lang="en-US" sz="2400"/>
              <a:t>On a distributed memory machine, it is often unclear what instructions involve </a:t>
            </a:r>
            <a:r>
              <a:rPr lang="en-US" sz="2400">
                <a:solidFill>
                  <a:srgbClr val="FFFF00"/>
                </a:solidFill>
              </a:rPr>
              <a:t>remote memory access</a:t>
            </a:r>
            <a:r>
              <a:rPr lang="en-US" sz="2400"/>
              <a:t> and expensive communication</a:t>
            </a:r>
          </a:p>
          <a:p>
            <a:pPr>
              <a:lnSpc>
                <a:spcPct val="90000"/>
              </a:lnSpc>
            </a:pPr>
            <a:r>
              <a:rPr lang="en-US" sz="2400"/>
              <a:t>In general </a:t>
            </a:r>
            <a:r>
              <a:rPr lang="en-US" sz="2400">
                <a:solidFill>
                  <a:srgbClr val="FFFF00"/>
                </a:solidFill>
              </a:rPr>
              <a:t>parallelization information</a:t>
            </a:r>
            <a:r>
              <a:rPr lang="en-US" sz="2400"/>
              <a:t> (such as value of k above) is “</a:t>
            </a:r>
            <a:r>
              <a:rPr lang="en-US" sz="2400">
                <a:solidFill>
                  <a:srgbClr val="FFFF00"/>
                </a:solidFill>
              </a:rPr>
              <a:t>lost</a:t>
            </a:r>
            <a:r>
              <a:rPr lang="en-US" sz="2400"/>
              <a:t>” when one codes a parallel algorithm in a sequential language</a:t>
            </a:r>
          </a:p>
          <a:p>
            <a:pPr>
              <a:lnSpc>
                <a:spcPct val="90000"/>
              </a:lnSpc>
            </a:pPr>
            <a:r>
              <a:rPr lang="en-US" sz="2400">
                <a:solidFill>
                  <a:srgbClr val="FFFF00"/>
                </a:solidFill>
              </a:rPr>
              <a:t>Whole program compiler</a:t>
            </a:r>
            <a:r>
              <a:rPr lang="en-US" sz="2400"/>
              <a:t> analysis more likely to be able to find needed information and so identify parallelism.</a:t>
            </a:r>
          </a:p>
          <a:p>
            <a:pPr eaLnBrk="1" hangingPunct="1">
              <a:lnSpc>
                <a:spcPct val="90000"/>
              </a:lnSpc>
            </a:pPr>
            <a:endParaRPr lang="en-US" sz="2000"/>
          </a:p>
          <a:p>
            <a:pPr>
              <a:lnSpc>
                <a:spcPct val="90000"/>
              </a:lnSpc>
            </a:pPr>
            <a:endParaRPr lang="en-US" sz="2000"/>
          </a:p>
          <a:p>
            <a:pPr lvl="1">
              <a:lnSpc>
                <a:spcPct val="90000"/>
              </a:lnSpc>
            </a:pPr>
            <a:endParaRPr lang="en-US" sz="1800"/>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p>
            <a:fld id="{31A060FE-E673-476F-B9C6-9A2B11824A06}" type="slidenum">
              <a:rPr lang="en-US"/>
              <a:pPr/>
              <a:t>111</a:t>
            </a:fld>
            <a:endParaRPr lang="en-US"/>
          </a:p>
        </p:txBody>
      </p:sp>
      <p:sp>
        <p:nvSpPr>
          <p:cNvPr id="1301506" name="Rectangle 2"/>
          <p:cNvSpPr>
            <a:spLocks noGrp="1" noChangeArrowheads="1"/>
          </p:cNvSpPr>
          <p:nvPr>
            <p:ph type="title"/>
          </p:nvPr>
        </p:nvSpPr>
        <p:spPr>
          <a:xfrm>
            <a:off x="0" y="0"/>
            <a:ext cx="9144000" cy="685800"/>
          </a:xfrm>
        </p:spPr>
        <p:txBody>
          <a:bodyPr/>
          <a:lstStyle/>
          <a:p>
            <a:r>
              <a:rPr lang="en-US" sz="4000"/>
              <a:t>Parallelizing Compilers II</a:t>
            </a:r>
          </a:p>
        </p:txBody>
      </p:sp>
      <p:sp>
        <p:nvSpPr>
          <p:cNvPr id="1301507" name="Rectangle 3"/>
          <p:cNvSpPr>
            <a:spLocks noGrp="1" noChangeArrowheads="1"/>
          </p:cNvSpPr>
          <p:nvPr>
            <p:ph type="body" idx="1"/>
          </p:nvPr>
        </p:nvSpPr>
        <p:spPr>
          <a:xfrm>
            <a:off x="0" y="685800"/>
            <a:ext cx="9144000" cy="6172200"/>
          </a:xfrm>
        </p:spPr>
        <p:txBody>
          <a:bodyPr/>
          <a:lstStyle/>
          <a:p>
            <a:pPr>
              <a:lnSpc>
                <a:spcPct val="90000"/>
              </a:lnSpc>
            </a:pPr>
            <a:r>
              <a:rPr lang="en-US" sz="2400"/>
              <a:t>Data Parallelism corresponds to multiple for loops over the degrees of freedom</a:t>
            </a:r>
          </a:p>
          <a:p>
            <a:pPr lvl="1">
              <a:lnSpc>
                <a:spcPct val="90000"/>
              </a:lnSpc>
            </a:pPr>
            <a:r>
              <a:rPr lang="en-US" sz="2000">
                <a:solidFill>
                  <a:srgbClr val="FFFF00"/>
                </a:solidFill>
              </a:rPr>
              <a:t>for( iouter1=1; i&lt;n; i++) {</a:t>
            </a:r>
          </a:p>
          <a:p>
            <a:pPr lvl="2">
              <a:lnSpc>
                <a:spcPct val="90000"/>
              </a:lnSpc>
            </a:pPr>
            <a:r>
              <a:rPr lang="en-US" sz="2000">
                <a:solidFill>
                  <a:srgbClr val="FFFF00"/>
                </a:solidFill>
              </a:rPr>
              <a:t>for( iouter2=1; i&lt;n; i++) { ………………….</a:t>
            </a:r>
            <a:br>
              <a:rPr lang="en-US" sz="2000">
                <a:solidFill>
                  <a:srgbClr val="FFFF00"/>
                </a:solidFill>
              </a:rPr>
            </a:br>
            <a:endParaRPr lang="en-US" sz="2000">
              <a:solidFill>
                <a:srgbClr val="FFFF00"/>
              </a:solidFill>
            </a:endParaRPr>
          </a:p>
          <a:p>
            <a:pPr lvl="3">
              <a:lnSpc>
                <a:spcPct val="90000"/>
              </a:lnSpc>
            </a:pPr>
            <a:r>
              <a:rPr lang="en-US">
                <a:solidFill>
                  <a:srgbClr val="FFFF00"/>
                </a:solidFill>
              </a:rPr>
              <a:t>for( iinner2=1; i&lt;n; i++) {</a:t>
            </a:r>
          </a:p>
          <a:p>
            <a:pPr lvl="4">
              <a:lnSpc>
                <a:spcPct val="90000"/>
              </a:lnSpc>
            </a:pPr>
            <a:r>
              <a:rPr lang="en-US">
                <a:solidFill>
                  <a:srgbClr val="FFFF00"/>
                </a:solidFill>
              </a:rPr>
              <a:t>for( iinner1=1; i&lt;n; i++) { ….. }}…}}</a:t>
            </a:r>
          </a:p>
          <a:p>
            <a:pPr>
              <a:lnSpc>
                <a:spcPct val="90000"/>
              </a:lnSpc>
            </a:pPr>
            <a:r>
              <a:rPr lang="en-US" sz="2400"/>
              <a:t>The </a:t>
            </a:r>
            <a:r>
              <a:rPr lang="en-US" sz="2400">
                <a:solidFill>
                  <a:srgbClr val="FFFF00"/>
                </a:solidFill>
              </a:rPr>
              <a:t>outer loops</a:t>
            </a:r>
            <a:r>
              <a:rPr lang="en-US" sz="2400"/>
              <a:t> tend to be the scalable (large) “</a:t>
            </a:r>
            <a:r>
              <a:rPr lang="en-US" sz="2400">
                <a:solidFill>
                  <a:srgbClr val="FFFF00"/>
                </a:solidFill>
              </a:rPr>
              <a:t>global</a:t>
            </a:r>
            <a:r>
              <a:rPr lang="en-US" sz="2400"/>
              <a:t>” data parallelism and the </a:t>
            </a:r>
            <a:r>
              <a:rPr lang="en-US" sz="2400">
                <a:solidFill>
                  <a:srgbClr val="FFFF00"/>
                </a:solidFill>
              </a:rPr>
              <a:t>inner loops</a:t>
            </a:r>
            <a:r>
              <a:rPr lang="en-US" sz="2400"/>
              <a:t> “</a:t>
            </a:r>
            <a:r>
              <a:rPr lang="en-US" sz="2400">
                <a:solidFill>
                  <a:srgbClr val="FFFF00"/>
                </a:solidFill>
              </a:rPr>
              <a:t>local</a:t>
            </a:r>
            <a:r>
              <a:rPr lang="en-US" sz="2400"/>
              <a:t>” loops over for example degrees of freedom at a mesh point (5 for CFD Navier Stokes) or over multiple (x,y,z)</a:t>
            </a:r>
            <a:r>
              <a:rPr lang="en-US" sz="2000"/>
              <a:t> properties of a particle</a:t>
            </a:r>
          </a:p>
          <a:p>
            <a:pPr>
              <a:lnSpc>
                <a:spcPct val="90000"/>
              </a:lnSpc>
            </a:pPr>
            <a:r>
              <a:rPr lang="en-US" sz="2400">
                <a:solidFill>
                  <a:srgbClr val="FFFF00"/>
                </a:solidFill>
              </a:rPr>
              <a:t>Inner loops</a:t>
            </a:r>
            <a:r>
              <a:rPr lang="en-US" sz="2400"/>
              <a:t> are most attractive for parallelizing compilers as </a:t>
            </a:r>
            <a:r>
              <a:rPr lang="en-US" sz="2400">
                <a:solidFill>
                  <a:srgbClr val="FFFF00"/>
                </a:solidFill>
              </a:rPr>
              <a:t>minimizes</a:t>
            </a:r>
            <a:r>
              <a:rPr lang="en-US" sz="2400"/>
              <a:t> number of </a:t>
            </a:r>
            <a:r>
              <a:rPr lang="en-US" sz="2400">
                <a:solidFill>
                  <a:srgbClr val="FFFF00"/>
                </a:solidFill>
              </a:rPr>
              <a:t>undecipherable data dependencies</a:t>
            </a:r>
          </a:p>
          <a:p>
            <a:pPr>
              <a:lnSpc>
                <a:spcPct val="90000"/>
              </a:lnSpc>
            </a:pPr>
            <a:r>
              <a:rPr lang="en-US" sz="2400"/>
              <a:t>Overlaps with very successful loop reorganization, vectorization and instruction level parallelization</a:t>
            </a:r>
          </a:p>
          <a:p>
            <a:pPr>
              <a:lnSpc>
                <a:spcPct val="90000"/>
              </a:lnSpc>
            </a:pPr>
            <a:r>
              <a:rPr lang="en-US" sz="2400"/>
              <a:t>Parallelizing Compilers are likely to be </a:t>
            </a:r>
            <a:r>
              <a:rPr lang="en-US" sz="2400">
                <a:solidFill>
                  <a:srgbClr val="FFFF00"/>
                </a:solidFill>
              </a:rPr>
              <a:t>very useful for small number of cores</a:t>
            </a:r>
            <a:r>
              <a:rPr lang="en-US" sz="2400"/>
              <a:t> but of decreasing success as core count increases</a:t>
            </a:r>
          </a:p>
          <a:p>
            <a:pPr>
              <a:lnSpc>
                <a:spcPct val="90000"/>
              </a:lnSpc>
            </a:pPr>
            <a:endParaRPr lang="en-US" sz="2400"/>
          </a:p>
          <a:p>
            <a:pPr eaLnBrk="1" hangingPunct="1">
              <a:lnSpc>
                <a:spcPct val="90000"/>
              </a:lnSpc>
            </a:pPr>
            <a:endParaRPr lang="en-US" sz="2400"/>
          </a:p>
          <a:p>
            <a:pPr>
              <a:lnSpc>
                <a:spcPct val="90000"/>
              </a:lnSpc>
            </a:pPr>
            <a:endParaRPr lang="en-US" sz="2400"/>
          </a:p>
          <a:p>
            <a:pPr lvl="1">
              <a:lnSpc>
                <a:spcPct val="90000"/>
              </a:lnSpc>
            </a:pPr>
            <a:endParaRPr lang="en-US" sz="180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p>
            <a:fld id="{DC6D1DF8-4DD9-4A03-B345-4855CD34C9C5}" type="slidenum">
              <a:rPr lang="en-US"/>
              <a:pPr/>
              <a:t>112</a:t>
            </a:fld>
            <a:endParaRPr lang="en-US"/>
          </a:p>
        </p:txBody>
      </p:sp>
      <p:sp>
        <p:nvSpPr>
          <p:cNvPr id="1311746" name="Rectangle 2"/>
          <p:cNvSpPr>
            <a:spLocks noGrp="1" noChangeArrowheads="1"/>
          </p:cNvSpPr>
          <p:nvPr>
            <p:ph type="title"/>
          </p:nvPr>
        </p:nvSpPr>
        <p:spPr/>
        <p:txBody>
          <a:bodyPr/>
          <a:lstStyle/>
          <a:p>
            <a:r>
              <a:rPr lang="en-US" sz="4000"/>
              <a:t>OpenMP and Parallelizing Compilers</a:t>
            </a:r>
          </a:p>
        </p:txBody>
      </p:sp>
      <p:sp>
        <p:nvSpPr>
          <p:cNvPr id="1311747" name="Rectangle 3"/>
          <p:cNvSpPr>
            <a:spLocks noGrp="1" noChangeArrowheads="1"/>
          </p:cNvSpPr>
          <p:nvPr>
            <p:ph type="body" idx="1"/>
          </p:nvPr>
        </p:nvSpPr>
        <p:spPr>
          <a:xfrm>
            <a:off x="0" y="1295400"/>
            <a:ext cx="9144000" cy="5562600"/>
          </a:xfrm>
        </p:spPr>
        <p:txBody>
          <a:bodyPr/>
          <a:lstStyle/>
          <a:p>
            <a:pPr>
              <a:lnSpc>
                <a:spcPct val="90000"/>
              </a:lnSpc>
            </a:pPr>
            <a:r>
              <a:rPr lang="en-US" sz="2800"/>
              <a:t>Compiler parallelization success can clearly be optimized by </a:t>
            </a:r>
            <a:r>
              <a:rPr lang="en-US" sz="2800">
                <a:solidFill>
                  <a:srgbClr val="FFFF59"/>
                </a:solidFill>
              </a:rPr>
              <a:t>careful writing </a:t>
            </a:r>
            <a:r>
              <a:rPr lang="en-US" sz="2800"/>
              <a:t>of sequential code to allow data dependencies to be removed or at least amenable to analysis.</a:t>
            </a:r>
          </a:p>
          <a:p>
            <a:pPr>
              <a:lnSpc>
                <a:spcPct val="90000"/>
              </a:lnSpc>
            </a:pPr>
            <a:r>
              <a:rPr lang="en-US" sz="2800"/>
              <a:t>Further </a:t>
            </a:r>
            <a:r>
              <a:rPr lang="en-US" sz="2800">
                <a:solidFill>
                  <a:srgbClr val="FFFF59"/>
                </a:solidFill>
              </a:rPr>
              <a:t>OpenMP </a:t>
            </a:r>
            <a:r>
              <a:rPr lang="en-US" sz="2800"/>
              <a:t>(Open Specifications for Multi Processing) is a sophisticated set of </a:t>
            </a:r>
            <a:r>
              <a:rPr lang="en-US" sz="2800">
                <a:solidFill>
                  <a:srgbClr val="FFFF59"/>
                </a:solidFill>
              </a:rPr>
              <a:t>annotations</a:t>
            </a:r>
            <a:r>
              <a:rPr lang="en-US" sz="2800"/>
              <a:t>  for traditional C C++ or Fortran codes to aid compilers producing parallel codes</a:t>
            </a:r>
          </a:p>
          <a:p>
            <a:pPr>
              <a:lnSpc>
                <a:spcPct val="90000"/>
              </a:lnSpc>
            </a:pPr>
            <a:r>
              <a:rPr lang="en-US" sz="2800"/>
              <a:t>It provides </a:t>
            </a:r>
            <a:r>
              <a:rPr lang="en-US" sz="2800">
                <a:solidFill>
                  <a:srgbClr val="FFFF00"/>
                </a:solidFill>
              </a:rPr>
              <a:t>parallel loops</a:t>
            </a:r>
            <a:r>
              <a:rPr lang="en-US" sz="2800"/>
              <a:t> and </a:t>
            </a:r>
            <a:r>
              <a:rPr lang="en-US" sz="2800">
                <a:solidFill>
                  <a:srgbClr val="FFFF00"/>
                </a:solidFill>
              </a:rPr>
              <a:t>collective operations</a:t>
            </a:r>
            <a:r>
              <a:rPr lang="en-US" sz="2800"/>
              <a:t> such as summation over loop indices</a:t>
            </a:r>
          </a:p>
          <a:p>
            <a:pPr>
              <a:lnSpc>
                <a:spcPct val="90000"/>
              </a:lnSpc>
            </a:pPr>
            <a:r>
              <a:rPr lang="en-US" sz="2800">
                <a:solidFill>
                  <a:srgbClr val="FFFF00"/>
                </a:solidFill>
              </a:rPr>
              <a:t>Parallel Sections</a:t>
            </a:r>
            <a:r>
              <a:rPr lang="en-US" sz="2800"/>
              <a:t> provide traditional multi-threaded capability</a:t>
            </a:r>
          </a:p>
          <a:p>
            <a:endParaRPr lang="en-US" sz="280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56" name="Slide Number Placeholder 4"/>
          <p:cNvSpPr>
            <a:spLocks noGrp="1"/>
          </p:cNvSpPr>
          <p:nvPr>
            <p:ph type="sldNum" sz="quarter" idx="11"/>
          </p:nvPr>
        </p:nvSpPr>
        <p:spPr/>
        <p:txBody>
          <a:bodyPr/>
          <a:lstStyle/>
          <a:p>
            <a:fld id="{9CD5DEF2-501D-49EB-A0D7-148BEC7F76C7}" type="slidenum">
              <a:rPr lang="en-US"/>
              <a:pPr/>
              <a:t>113</a:t>
            </a:fld>
            <a:endParaRPr lang="en-US"/>
          </a:p>
        </p:txBody>
      </p:sp>
      <p:sp>
        <p:nvSpPr>
          <p:cNvPr id="1313796" name="Rectangle 4"/>
          <p:cNvSpPr>
            <a:spLocks noGrp="1" noChangeArrowheads="1"/>
          </p:cNvSpPr>
          <p:nvPr>
            <p:ph type="title"/>
          </p:nvPr>
        </p:nvSpPr>
        <p:spPr>
          <a:xfrm>
            <a:off x="0" y="0"/>
            <a:ext cx="9144000" cy="762000"/>
          </a:xfrm>
        </p:spPr>
        <p:txBody>
          <a:bodyPr/>
          <a:lstStyle/>
          <a:p>
            <a:r>
              <a:rPr lang="en-US"/>
              <a:t>OpenMP Parallel Constructs</a:t>
            </a:r>
          </a:p>
        </p:txBody>
      </p:sp>
      <p:sp>
        <p:nvSpPr>
          <p:cNvPr id="1313876" name="Rectangle 84"/>
          <p:cNvSpPr>
            <a:spLocks noGrp="1" noChangeArrowheads="1"/>
          </p:cNvSpPr>
          <p:nvPr>
            <p:ph type="body" idx="1"/>
          </p:nvPr>
        </p:nvSpPr>
        <p:spPr>
          <a:xfrm>
            <a:off x="0" y="5638800"/>
            <a:ext cx="9144000" cy="1066800"/>
          </a:xfrm>
        </p:spPr>
        <p:txBody>
          <a:bodyPr/>
          <a:lstStyle/>
          <a:p>
            <a:pPr>
              <a:lnSpc>
                <a:spcPct val="80000"/>
              </a:lnSpc>
            </a:pPr>
            <a:r>
              <a:rPr lang="en-US" sz="2400"/>
              <a:t>In distributed memory MPI style programs, the “master thread” is typically replicated and global operations like sums deliver results to all components</a:t>
            </a:r>
          </a:p>
        </p:txBody>
      </p:sp>
      <p:grpSp>
        <p:nvGrpSpPr>
          <p:cNvPr id="1313817" name="Group 25"/>
          <p:cNvGrpSpPr>
            <a:grpSpLocks/>
          </p:cNvGrpSpPr>
          <p:nvPr/>
        </p:nvGrpSpPr>
        <p:grpSpPr bwMode="auto">
          <a:xfrm>
            <a:off x="1219200" y="685800"/>
            <a:ext cx="1524000" cy="4572000"/>
            <a:chOff x="720" y="912"/>
            <a:chExt cx="960" cy="2880"/>
          </a:xfrm>
        </p:grpSpPr>
        <p:sp>
          <p:nvSpPr>
            <p:cNvPr id="1313799" name="Text Box 7"/>
            <p:cNvSpPr txBox="1">
              <a:spLocks noChangeArrowheads="1"/>
            </p:cNvSpPr>
            <p:nvPr/>
          </p:nvSpPr>
          <p:spPr bwMode="auto">
            <a:xfrm>
              <a:off x="720" y="912"/>
              <a:ext cx="960" cy="250"/>
            </a:xfrm>
            <a:prstGeom prst="rect">
              <a:avLst/>
            </a:prstGeom>
            <a:noFill/>
            <a:ln w="12700">
              <a:noFill/>
              <a:miter lim="800000"/>
              <a:headEnd/>
              <a:tailEnd/>
            </a:ln>
            <a:effectLst/>
          </p:spPr>
          <p:txBody>
            <a:bodyPr>
              <a:spAutoFit/>
            </a:bodyPr>
            <a:lstStyle/>
            <a:p>
              <a:r>
                <a:rPr lang="en-US"/>
                <a:t>SECTIONS</a:t>
              </a:r>
            </a:p>
          </p:txBody>
        </p:sp>
        <p:grpSp>
          <p:nvGrpSpPr>
            <p:cNvPr id="1313814" name="Group 22"/>
            <p:cNvGrpSpPr>
              <a:grpSpLocks/>
            </p:cNvGrpSpPr>
            <p:nvPr/>
          </p:nvGrpSpPr>
          <p:grpSpPr bwMode="auto">
            <a:xfrm>
              <a:off x="720" y="1632"/>
              <a:ext cx="960" cy="1852"/>
              <a:chOff x="672" y="1632"/>
              <a:chExt cx="960" cy="1852"/>
            </a:xfrm>
          </p:grpSpPr>
          <p:grpSp>
            <p:nvGrpSpPr>
              <p:cNvPr id="1313812" name="Group 20"/>
              <p:cNvGrpSpPr>
                <a:grpSpLocks/>
              </p:cNvGrpSpPr>
              <p:nvPr/>
            </p:nvGrpSpPr>
            <p:grpSpPr bwMode="auto">
              <a:xfrm>
                <a:off x="816" y="1920"/>
                <a:ext cx="672" cy="1296"/>
                <a:chOff x="768" y="1920"/>
                <a:chExt cx="672" cy="1296"/>
              </a:xfrm>
            </p:grpSpPr>
            <p:grpSp>
              <p:nvGrpSpPr>
                <p:cNvPr id="1313811" name="Group 19"/>
                <p:cNvGrpSpPr>
                  <a:grpSpLocks/>
                </p:cNvGrpSpPr>
                <p:nvPr/>
              </p:nvGrpSpPr>
              <p:grpSpPr bwMode="auto">
                <a:xfrm>
                  <a:off x="816" y="1920"/>
                  <a:ext cx="576" cy="1296"/>
                  <a:chOff x="816" y="1920"/>
                  <a:chExt cx="576" cy="1296"/>
                </a:xfrm>
              </p:grpSpPr>
              <p:sp>
                <p:nvSpPr>
                  <p:cNvPr id="1313807" name="Line 15"/>
                  <p:cNvSpPr>
                    <a:spLocks noChangeShapeType="1"/>
                  </p:cNvSpPr>
                  <p:nvPr/>
                </p:nvSpPr>
                <p:spPr bwMode="auto">
                  <a:xfrm>
                    <a:off x="816" y="1920"/>
                    <a:ext cx="0" cy="1296"/>
                  </a:xfrm>
                  <a:prstGeom prst="line">
                    <a:avLst/>
                  </a:prstGeom>
                  <a:noFill/>
                  <a:ln w="19050">
                    <a:solidFill>
                      <a:schemeClr val="tx1"/>
                    </a:solidFill>
                    <a:round/>
                    <a:headEnd/>
                    <a:tailEnd type="triangle" w="med" len="med"/>
                  </a:ln>
                  <a:effectLst/>
                </p:spPr>
                <p:txBody>
                  <a:bodyPr>
                    <a:spAutoFit/>
                  </a:bodyPr>
                  <a:lstStyle/>
                  <a:p>
                    <a:endParaRPr lang="en-US"/>
                  </a:p>
                </p:txBody>
              </p:sp>
              <p:sp>
                <p:nvSpPr>
                  <p:cNvPr id="1313808" name="Line 16"/>
                  <p:cNvSpPr>
                    <a:spLocks noChangeShapeType="1"/>
                  </p:cNvSpPr>
                  <p:nvPr/>
                </p:nvSpPr>
                <p:spPr bwMode="auto">
                  <a:xfrm>
                    <a:off x="1104" y="1920"/>
                    <a:ext cx="0" cy="1296"/>
                  </a:xfrm>
                  <a:prstGeom prst="line">
                    <a:avLst/>
                  </a:prstGeom>
                  <a:noFill/>
                  <a:ln w="19050">
                    <a:solidFill>
                      <a:schemeClr val="tx1"/>
                    </a:solidFill>
                    <a:round/>
                    <a:headEnd/>
                    <a:tailEnd type="triangle" w="med" len="med"/>
                  </a:ln>
                  <a:effectLst/>
                </p:spPr>
                <p:txBody>
                  <a:bodyPr>
                    <a:spAutoFit/>
                  </a:bodyPr>
                  <a:lstStyle/>
                  <a:p>
                    <a:endParaRPr lang="en-US"/>
                  </a:p>
                </p:txBody>
              </p:sp>
              <p:sp>
                <p:nvSpPr>
                  <p:cNvPr id="1313809" name="Line 17"/>
                  <p:cNvSpPr>
                    <a:spLocks noChangeShapeType="1"/>
                  </p:cNvSpPr>
                  <p:nvPr/>
                </p:nvSpPr>
                <p:spPr bwMode="auto">
                  <a:xfrm>
                    <a:off x="1392" y="1920"/>
                    <a:ext cx="0" cy="1296"/>
                  </a:xfrm>
                  <a:prstGeom prst="line">
                    <a:avLst/>
                  </a:prstGeom>
                  <a:noFill/>
                  <a:ln w="19050">
                    <a:solidFill>
                      <a:schemeClr val="tx1"/>
                    </a:solidFill>
                    <a:round/>
                    <a:headEnd/>
                    <a:tailEnd type="triangle" w="med" len="med"/>
                  </a:ln>
                  <a:effectLst/>
                </p:spPr>
                <p:txBody>
                  <a:bodyPr>
                    <a:spAutoFit/>
                  </a:bodyPr>
                  <a:lstStyle/>
                  <a:p>
                    <a:endParaRPr lang="en-US"/>
                  </a:p>
                </p:txBody>
              </p:sp>
            </p:grpSp>
            <p:sp>
              <p:nvSpPr>
                <p:cNvPr id="1313802" name="Rectangle 10"/>
                <p:cNvSpPr>
                  <a:spLocks noChangeArrowheads="1"/>
                </p:cNvSpPr>
                <p:nvPr/>
              </p:nvSpPr>
              <p:spPr bwMode="auto">
                <a:xfrm>
                  <a:off x="768" y="2160"/>
                  <a:ext cx="96" cy="336"/>
                </a:xfrm>
                <a:prstGeom prst="rect">
                  <a:avLst/>
                </a:prstGeom>
                <a:solidFill>
                  <a:srgbClr val="000000"/>
                </a:solidFill>
                <a:ln w="12700">
                  <a:solidFill>
                    <a:schemeClr val="tx1"/>
                  </a:solidFill>
                  <a:miter lim="800000"/>
                  <a:headEnd/>
                  <a:tailEnd/>
                </a:ln>
                <a:effectLst/>
              </p:spPr>
              <p:txBody>
                <a:bodyPr wrap="none" anchor="ctr">
                  <a:spAutoFit/>
                </a:bodyPr>
                <a:lstStyle/>
                <a:p>
                  <a:endParaRPr lang="en-US"/>
                </a:p>
              </p:txBody>
            </p:sp>
            <p:sp>
              <p:nvSpPr>
                <p:cNvPr id="1313803" name="Rectangle 11"/>
                <p:cNvSpPr>
                  <a:spLocks noChangeArrowheads="1"/>
                </p:cNvSpPr>
                <p:nvPr/>
              </p:nvSpPr>
              <p:spPr bwMode="auto">
                <a:xfrm>
                  <a:off x="1344" y="2112"/>
                  <a:ext cx="96" cy="432"/>
                </a:xfrm>
                <a:prstGeom prst="rect">
                  <a:avLst/>
                </a:prstGeom>
                <a:solidFill>
                  <a:srgbClr val="000000"/>
                </a:solidFill>
                <a:ln w="12700">
                  <a:solidFill>
                    <a:schemeClr val="tx1"/>
                  </a:solidFill>
                  <a:miter lim="800000"/>
                  <a:headEnd/>
                  <a:tailEnd/>
                </a:ln>
                <a:effectLst/>
              </p:spPr>
              <p:txBody>
                <a:bodyPr anchor="ctr">
                  <a:spAutoFit/>
                </a:bodyPr>
                <a:lstStyle/>
                <a:p>
                  <a:endParaRPr lang="en-US"/>
                </a:p>
              </p:txBody>
            </p:sp>
            <p:sp>
              <p:nvSpPr>
                <p:cNvPr id="1313805" name="Rectangle 13"/>
                <p:cNvSpPr>
                  <a:spLocks noChangeArrowheads="1"/>
                </p:cNvSpPr>
                <p:nvPr/>
              </p:nvSpPr>
              <p:spPr bwMode="auto">
                <a:xfrm>
                  <a:off x="1056" y="2256"/>
                  <a:ext cx="96" cy="240"/>
                </a:xfrm>
                <a:prstGeom prst="rect">
                  <a:avLst/>
                </a:prstGeom>
                <a:solidFill>
                  <a:srgbClr val="000000"/>
                </a:solidFill>
                <a:ln w="12700">
                  <a:solidFill>
                    <a:schemeClr val="tx1"/>
                  </a:solidFill>
                  <a:miter lim="800000"/>
                  <a:headEnd/>
                  <a:tailEnd/>
                </a:ln>
                <a:effectLst/>
              </p:spPr>
              <p:txBody>
                <a:bodyPr anchor="ctr">
                  <a:spAutoFit/>
                </a:bodyPr>
                <a:lstStyle/>
                <a:p>
                  <a:endParaRPr lang="en-US"/>
                </a:p>
              </p:txBody>
            </p:sp>
          </p:grpSp>
          <p:grpSp>
            <p:nvGrpSpPr>
              <p:cNvPr id="1313810" name="Group 18"/>
              <p:cNvGrpSpPr>
                <a:grpSpLocks/>
              </p:cNvGrpSpPr>
              <p:nvPr/>
            </p:nvGrpSpPr>
            <p:grpSpPr bwMode="auto">
              <a:xfrm>
                <a:off x="672" y="1632"/>
                <a:ext cx="960" cy="1852"/>
                <a:chOff x="672" y="1632"/>
                <a:chExt cx="960" cy="1852"/>
              </a:xfrm>
            </p:grpSpPr>
            <p:sp>
              <p:nvSpPr>
                <p:cNvPr id="1313798" name="Text Box 6"/>
                <p:cNvSpPr txBox="1">
                  <a:spLocks noChangeArrowheads="1"/>
                </p:cNvSpPr>
                <p:nvPr/>
              </p:nvSpPr>
              <p:spPr bwMode="auto">
                <a:xfrm>
                  <a:off x="672" y="1632"/>
                  <a:ext cx="960" cy="268"/>
                </a:xfrm>
                <a:prstGeom prst="rect">
                  <a:avLst/>
                </a:prstGeom>
                <a:noFill/>
                <a:ln w="28575">
                  <a:solidFill>
                    <a:srgbClr val="FFFFFF"/>
                  </a:solidFill>
                  <a:miter lim="800000"/>
                  <a:headEnd/>
                  <a:tailEnd/>
                </a:ln>
                <a:effectLst/>
              </p:spPr>
              <p:txBody>
                <a:bodyPr>
                  <a:spAutoFit/>
                </a:bodyPr>
                <a:lstStyle/>
                <a:p>
                  <a:pPr algn="ctr"/>
                  <a:r>
                    <a:rPr lang="en-US">
                      <a:solidFill>
                        <a:srgbClr val="FFFF00"/>
                      </a:solidFill>
                    </a:rPr>
                    <a:t>Fork</a:t>
                  </a:r>
                </a:p>
              </p:txBody>
            </p:sp>
            <p:sp>
              <p:nvSpPr>
                <p:cNvPr id="1313800" name="Text Box 8"/>
                <p:cNvSpPr txBox="1">
                  <a:spLocks noChangeArrowheads="1"/>
                </p:cNvSpPr>
                <p:nvPr/>
              </p:nvSpPr>
              <p:spPr bwMode="auto">
                <a:xfrm>
                  <a:off x="672" y="3216"/>
                  <a:ext cx="960" cy="268"/>
                </a:xfrm>
                <a:prstGeom prst="rect">
                  <a:avLst/>
                </a:prstGeom>
                <a:noFill/>
                <a:ln w="28575">
                  <a:solidFill>
                    <a:srgbClr val="FFFFFF"/>
                  </a:solidFill>
                  <a:miter lim="800000"/>
                  <a:headEnd/>
                  <a:tailEnd/>
                </a:ln>
                <a:effectLst/>
              </p:spPr>
              <p:txBody>
                <a:bodyPr>
                  <a:spAutoFit/>
                </a:bodyPr>
                <a:lstStyle/>
                <a:p>
                  <a:pPr algn="ctr"/>
                  <a:r>
                    <a:rPr lang="en-US">
                      <a:solidFill>
                        <a:srgbClr val="FFFF00"/>
                      </a:solidFill>
                    </a:rPr>
                    <a:t>Join</a:t>
                  </a:r>
                </a:p>
              </p:txBody>
            </p:sp>
            <p:sp>
              <p:nvSpPr>
                <p:cNvPr id="1313801" name="Text Box 9"/>
                <p:cNvSpPr txBox="1">
                  <a:spLocks noChangeArrowheads="1"/>
                </p:cNvSpPr>
                <p:nvPr/>
              </p:nvSpPr>
              <p:spPr bwMode="auto">
                <a:xfrm>
                  <a:off x="672" y="2688"/>
                  <a:ext cx="960" cy="344"/>
                </a:xfrm>
                <a:prstGeom prst="rect">
                  <a:avLst/>
                </a:prstGeom>
                <a:solidFill>
                  <a:schemeClr val="accent1"/>
                </a:solidFill>
                <a:ln w="28575" cap="rnd">
                  <a:solidFill>
                    <a:srgbClr val="FFFFFF"/>
                  </a:solidFill>
                  <a:prstDash val="sysDot"/>
                  <a:miter lim="800000"/>
                  <a:headEnd/>
                  <a:tailEnd/>
                </a:ln>
                <a:effectLst/>
              </p:spPr>
              <p:txBody>
                <a:bodyPr>
                  <a:spAutoFit/>
                </a:bodyPr>
                <a:lstStyle/>
                <a:p>
                  <a:pPr algn="ctr"/>
                  <a:r>
                    <a:rPr lang="en-US" sz="1400">
                      <a:solidFill>
                        <a:srgbClr val="FFFF00"/>
                      </a:solidFill>
                    </a:rPr>
                    <a:t>Heterogeneous Team</a:t>
                  </a:r>
                </a:p>
              </p:txBody>
            </p:sp>
          </p:grpSp>
        </p:grpSp>
        <p:sp>
          <p:nvSpPr>
            <p:cNvPr id="1313815" name="Line 23"/>
            <p:cNvSpPr>
              <a:spLocks noChangeShapeType="1"/>
            </p:cNvSpPr>
            <p:nvPr/>
          </p:nvSpPr>
          <p:spPr bwMode="auto">
            <a:xfrm>
              <a:off x="1200" y="1200"/>
              <a:ext cx="0" cy="432"/>
            </a:xfrm>
            <a:prstGeom prst="line">
              <a:avLst/>
            </a:prstGeom>
            <a:noFill/>
            <a:ln w="38100">
              <a:solidFill>
                <a:schemeClr val="tx1"/>
              </a:solidFill>
              <a:round/>
              <a:headEnd/>
              <a:tailEnd type="triangle" w="med" len="med"/>
            </a:ln>
            <a:effectLst/>
          </p:spPr>
          <p:txBody>
            <a:bodyPr>
              <a:spAutoFit/>
            </a:bodyPr>
            <a:lstStyle/>
            <a:p>
              <a:endParaRPr lang="en-US"/>
            </a:p>
          </p:txBody>
        </p:sp>
        <p:sp>
          <p:nvSpPr>
            <p:cNvPr id="1313816" name="Line 24"/>
            <p:cNvSpPr>
              <a:spLocks noChangeShapeType="1"/>
            </p:cNvSpPr>
            <p:nvPr/>
          </p:nvSpPr>
          <p:spPr bwMode="auto">
            <a:xfrm>
              <a:off x="1200" y="3504"/>
              <a:ext cx="0" cy="288"/>
            </a:xfrm>
            <a:prstGeom prst="line">
              <a:avLst/>
            </a:prstGeom>
            <a:noFill/>
            <a:ln w="38100">
              <a:solidFill>
                <a:schemeClr val="tx1"/>
              </a:solidFill>
              <a:round/>
              <a:headEnd/>
              <a:tailEnd type="triangle" w="med" len="med"/>
            </a:ln>
            <a:effectLst/>
          </p:spPr>
          <p:txBody>
            <a:bodyPr>
              <a:spAutoFit/>
            </a:bodyPr>
            <a:lstStyle/>
            <a:p>
              <a:endParaRPr lang="en-US"/>
            </a:p>
          </p:txBody>
        </p:sp>
      </p:grpSp>
      <p:grpSp>
        <p:nvGrpSpPr>
          <p:cNvPr id="1313840" name="Group 48"/>
          <p:cNvGrpSpPr>
            <a:grpSpLocks/>
          </p:cNvGrpSpPr>
          <p:nvPr/>
        </p:nvGrpSpPr>
        <p:grpSpPr bwMode="auto">
          <a:xfrm>
            <a:off x="6781800" y="685800"/>
            <a:ext cx="1524000" cy="4572000"/>
            <a:chOff x="3360" y="864"/>
            <a:chExt cx="960" cy="2880"/>
          </a:xfrm>
        </p:grpSpPr>
        <p:sp>
          <p:nvSpPr>
            <p:cNvPr id="1313826" name="Line 34"/>
            <p:cNvSpPr>
              <a:spLocks noChangeShapeType="1"/>
            </p:cNvSpPr>
            <p:nvPr/>
          </p:nvSpPr>
          <p:spPr bwMode="auto">
            <a:xfrm>
              <a:off x="3792" y="1872"/>
              <a:ext cx="0" cy="1296"/>
            </a:xfrm>
            <a:prstGeom prst="line">
              <a:avLst/>
            </a:prstGeom>
            <a:noFill/>
            <a:ln w="19050">
              <a:solidFill>
                <a:schemeClr val="tx1"/>
              </a:solidFill>
              <a:round/>
              <a:headEnd/>
              <a:tailEnd type="triangle" w="med" len="med"/>
            </a:ln>
            <a:effectLst/>
          </p:spPr>
          <p:txBody>
            <a:bodyPr>
              <a:spAutoFit/>
            </a:bodyPr>
            <a:lstStyle/>
            <a:p>
              <a:endParaRPr lang="en-US"/>
            </a:p>
          </p:txBody>
        </p:sp>
        <p:sp>
          <p:nvSpPr>
            <p:cNvPr id="1313828" name="Rectangle 36"/>
            <p:cNvSpPr>
              <a:spLocks noChangeArrowheads="1"/>
            </p:cNvSpPr>
            <p:nvPr/>
          </p:nvSpPr>
          <p:spPr bwMode="auto">
            <a:xfrm>
              <a:off x="3744" y="2064"/>
              <a:ext cx="96" cy="912"/>
            </a:xfrm>
            <a:prstGeom prst="rect">
              <a:avLst/>
            </a:prstGeom>
            <a:solidFill>
              <a:srgbClr val="000000"/>
            </a:solidFill>
            <a:ln w="12700">
              <a:solidFill>
                <a:schemeClr val="tx1"/>
              </a:solidFill>
              <a:miter lim="800000"/>
              <a:headEnd/>
              <a:tailEnd/>
            </a:ln>
            <a:effectLst/>
          </p:spPr>
          <p:txBody>
            <a:bodyPr anchor="ctr">
              <a:spAutoFit/>
            </a:bodyPr>
            <a:lstStyle/>
            <a:p>
              <a:endParaRPr lang="en-US"/>
            </a:p>
          </p:txBody>
        </p:sp>
        <p:sp>
          <p:nvSpPr>
            <p:cNvPr id="1313820" name="Text Box 28"/>
            <p:cNvSpPr txBox="1">
              <a:spLocks noChangeArrowheads="1"/>
            </p:cNvSpPr>
            <p:nvPr/>
          </p:nvSpPr>
          <p:spPr bwMode="auto">
            <a:xfrm>
              <a:off x="3360" y="864"/>
              <a:ext cx="960" cy="250"/>
            </a:xfrm>
            <a:prstGeom prst="rect">
              <a:avLst/>
            </a:prstGeom>
            <a:noFill/>
            <a:ln w="12700">
              <a:noFill/>
              <a:miter lim="800000"/>
              <a:headEnd/>
              <a:tailEnd/>
            </a:ln>
            <a:effectLst/>
          </p:spPr>
          <p:txBody>
            <a:bodyPr>
              <a:spAutoFit/>
            </a:bodyPr>
            <a:lstStyle/>
            <a:p>
              <a:pPr algn="ctr"/>
              <a:r>
                <a:rPr lang="en-US"/>
                <a:t>SINGLE</a:t>
              </a:r>
            </a:p>
          </p:txBody>
        </p:sp>
        <p:sp>
          <p:nvSpPr>
            <p:cNvPr id="1313831" name="Text Box 39"/>
            <p:cNvSpPr txBox="1">
              <a:spLocks noChangeArrowheads="1"/>
            </p:cNvSpPr>
            <p:nvPr/>
          </p:nvSpPr>
          <p:spPr bwMode="auto">
            <a:xfrm>
              <a:off x="3360" y="1584"/>
              <a:ext cx="960" cy="268"/>
            </a:xfrm>
            <a:prstGeom prst="rect">
              <a:avLst/>
            </a:prstGeom>
            <a:noFill/>
            <a:ln w="28575">
              <a:solidFill>
                <a:srgbClr val="FFFFFF"/>
              </a:solidFill>
              <a:miter lim="800000"/>
              <a:headEnd/>
              <a:tailEnd/>
            </a:ln>
            <a:effectLst/>
          </p:spPr>
          <p:txBody>
            <a:bodyPr>
              <a:spAutoFit/>
            </a:bodyPr>
            <a:lstStyle/>
            <a:p>
              <a:pPr algn="ctr"/>
              <a:r>
                <a:rPr lang="en-US">
                  <a:solidFill>
                    <a:srgbClr val="FFFF00"/>
                  </a:solidFill>
                </a:rPr>
                <a:t>Fork</a:t>
              </a:r>
            </a:p>
          </p:txBody>
        </p:sp>
        <p:sp>
          <p:nvSpPr>
            <p:cNvPr id="1313834" name="Line 42"/>
            <p:cNvSpPr>
              <a:spLocks noChangeShapeType="1"/>
            </p:cNvSpPr>
            <p:nvPr/>
          </p:nvSpPr>
          <p:spPr bwMode="auto">
            <a:xfrm>
              <a:off x="3840" y="1152"/>
              <a:ext cx="0" cy="432"/>
            </a:xfrm>
            <a:prstGeom prst="line">
              <a:avLst/>
            </a:prstGeom>
            <a:noFill/>
            <a:ln w="38100">
              <a:solidFill>
                <a:schemeClr val="tx1"/>
              </a:solidFill>
              <a:round/>
              <a:headEnd/>
              <a:tailEnd type="triangle" w="med" len="med"/>
            </a:ln>
            <a:effectLst/>
          </p:spPr>
          <p:txBody>
            <a:bodyPr>
              <a:spAutoFit/>
            </a:bodyPr>
            <a:lstStyle/>
            <a:p>
              <a:endParaRPr lang="en-US"/>
            </a:p>
          </p:txBody>
        </p:sp>
        <p:grpSp>
          <p:nvGrpSpPr>
            <p:cNvPr id="1313839" name="Group 47"/>
            <p:cNvGrpSpPr>
              <a:grpSpLocks/>
            </p:cNvGrpSpPr>
            <p:nvPr/>
          </p:nvGrpSpPr>
          <p:grpSpPr bwMode="auto">
            <a:xfrm>
              <a:off x="3360" y="3168"/>
              <a:ext cx="960" cy="576"/>
              <a:chOff x="3360" y="3168"/>
              <a:chExt cx="960" cy="576"/>
            </a:xfrm>
          </p:grpSpPr>
          <p:sp>
            <p:nvSpPr>
              <p:cNvPr id="1313832" name="Text Box 40"/>
              <p:cNvSpPr txBox="1">
                <a:spLocks noChangeArrowheads="1"/>
              </p:cNvSpPr>
              <p:nvPr/>
            </p:nvSpPr>
            <p:spPr bwMode="auto">
              <a:xfrm>
                <a:off x="3360" y="3168"/>
                <a:ext cx="960" cy="268"/>
              </a:xfrm>
              <a:prstGeom prst="rect">
                <a:avLst/>
              </a:prstGeom>
              <a:noFill/>
              <a:ln w="28575">
                <a:solidFill>
                  <a:srgbClr val="FFFFFF"/>
                </a:solidFill>
                <a:miter lim="800000"/>
                <a:headEnd/>
                <a:tailEnd/>
              </a:ln>
              <a:effectLst/>
            </p:spPr>
            <p:txBody>
              <a:bodyPr>
                <a:spAutoFit/>
              </a:bodyPr>
              <a:lstStyle/>
              <a:p>
                <a:pPr algn="ctr"/>
                <a:r>
                  <a:rPr lang="en-US">
                    <a:solidFill>
                      <a:srgbClr val="FFFF00"/>
                    </a:solidFill>
                  </a:rPr>
                  <a:t>Join</a:t>
                </a:r>
              </a:p>
            </p:txBody>
          </p:sp>
          <p:sp>
            <p:nvSpPr>
              <p:cNvPr id="1313835" name="Line 43"/>
              <p:cNvSpPr>
                <a:spLocks noChangeShapeType="1"/>
              </p:cNvSpPr>
              <p:nvPr/>
            </p:nvSpPr>
            <p:spPr bwMode="auto">
              <a:xfrm>
                <a:off x="3840" y="3456"/>
                <a:ext cx="0" cy="288"/>
              </a:xfrm>
              <a:prstGeom prst="line">
                <a:avLst/>
              </a:prstGeom>
              <a:noFill/>
              <a:ln w="38100">
                <a:solidFill>
                  <a:schemeClr val="tx1"/>
                </a:solidFill>
                <a:round/>
                <a:headEnd/>
                <a:tailEnd type="triangle" w="med" len="med"/>
              </a:ln>
              <a:effectLst/>
            </p:spPr>
            <p:txBody>
              <a:bodyPr>
                <a:spAutoFit/>
              </a:bodyPr>
              <a:lstStyle/>
              <a:p>
                <a:endParaRPr lang="en-US"/>
              </a:p>
            </p:txBody>
          </p:sp>
        </p:grpSp>
      </p:grpSp>
      <p:grpSp>
        <p:nvGrpSpPr>
          <p:cNvPr id="1313870" name="Group 78"/>
          <p:cNvGrpSpPr>
            <a:grpSpLocks/>
          </p:cNvGrpSpPr>
          <p:nvPr/>
        </p:nvGrpSpPr>
        <p:grpSpPr bwMode="auto">
          <a:xfrm>
            <a:off x="4000500" y="685800"/>
            <a:ext cx="1524000" cy="4572000"/>
            <a:chOff x="2160" y="864"/>
            <a:chExt cx="960" cy="2880"/>
          </a:xfrm>
        </p:grpSpPr>
        <p:sp>
          <p:nvSpPr>
            <p:cNvPr id="1313842" name="Text Box 50"/>
            <p:cNvSpPr txBox="1">
              <a:spLocks noChangeArrowheads="1"/>
            </p:cNvSpPr>
            <p:nvPr/>
          </p:nvSpPr>
          <p:spPr bwMode="auto">
            <a:xfrm>
              <a:off x="2160" y="864"/>
              <a:ext cx="960" cy="250"/>
            </a:xfrm>
            <a:prstGeom prst="rect">
              <a:avLst/>
            </a:prstGeom>
            <a:noFill/>
            <a:ln w="12700">
              <a:noFill/>
              <a:miter lim="800000"/>
              <a:headEnd/>
              <a:tailEnd/>
            </a:ln>
            <a:effectLst/>
          </p:spPr>
          <p:txBody>
            <a:bodyPr>
              <a:spAutoFit/>
            </a:bodyPr>
            <a:lstStyle/>
            <a:p>
              <a:r>
                <a:rPr lang="en-US"/>
                <a:t>DO/for loop</a:t>
              </a:r>
            </a:p>
          </p:txBody>
        </p:sp>
        <p:sp>
          <p:nvSpPr>
            <p:cNvPr id="1313856" name="Line 64"/>
            <p:cNvSpPr>
              <a:spLocks noChangeShapeType="1"/>
            </p:cNvSpPr>
            <p:nvPr/>
          </p:nvSpPr>
          <p:spPr bwMode="auto">
            <a:xfrm>
              <a:off x="2640" y="1152"/>
              <a:ext cx="0" cy="432"/>
            </a:xfrm>
            <a:prstGeom prst="line">
              <a:avLst/>
            </a:prstGeom>
            <a:noFill/>
            <a:ln w="38100">
              <a:solidFill>
                <a:schemeClr val="tx1"/>
              </a:solidFill>
              <a:round/>
              <a:headEnd/>
              <a:tailEnd type="triangle" w="med" len="med"/>
            </a:ln>
            <a:effectLst/>
          </p:spPr>
          <p:txBody>
            <a:bodyPr>
              <a:spAutoFit/>
            </a:bodyPr>
            <a:lstStyle/>
            <a:p>
              <a:endParaRPr lang="en-US"/>
            </a:p>
          </p:txBody>
        </p:sp>
        <p:sp>
          <p:nvSpPr>
            <p:cNvPr id="1313857" name="Line 65"/>
            <p:cNvSpPr>
              <a:spLocks noChangeShapeType="1"/>
            </p:cNvSpPr>
            <p:nvPr/>
          </p:nvSpPr>
          <p:spPr bwMode="auto">
            <a:xfrm>
              <a:off x="2640" y="3456"/>
              <a:ext cx="0" cy="288"/>
            </a:xfrm>
            <a:prstGeom prst="line">
              <a:avLst/>
            </a:prstGeom>
            <a:noFill/>
            <a:ln w="38100">
              <a:solidFill>
                <a:schemeClr val="tx1"/>
              </a:solidFill>
              <a:round/>
              <a:headEnd/>
              <a:tailEnd type="triangle" w="med" len="med"/>
            </a:ln>
            <a:effectLst/>
          </p:spPr>
          <p:txBody>
            <a:bodyPr>
              <a:spAutoFit/>
            </a:bodyPr>
            <a:lstStyle/>
            <a:p>
              <a:endParaRPr lang="en-US"/>
            </a:p>
          </p:txBody>
        </p:sp>
        <p:grpSp>
          <p:nvGrpSpPr>
            <p:cNvPr id="1313869" name="Group 77"/>
            <p:cNvGrpSpPr>
              <a:grpSpLocks/>
            </p:cNvGrpSpPr>
            <p:nvPr/>
          </p:nvGrpSpPr>
          <p:grpSpPr bwMode="auto">
            <a:xfrm>
              <a:off x="2256" y="1872"/>
              <a:ext cx="768" cy="1296"/>
              <a:chOff x="2304" y="1872"/>
              <a:chExt cx="768" cy="1296"/>
            </a:xfrm>
          </p:grpSpPr>
          <p:grpSp>
            <p:nvGrpSpPr>
              <p:cNvPr id="1313863" name="Group 71"/>
              <p:cNvGrpSpPr>
                <a:grpSpLocks/>
              </p:cNvGrpSpPr>
              <p:nvPr/>
            </p:nvGrpSpPr>
            <p:grpSpPr bwMode="auto">
              <a:xfrm>
                <a:off x="2752" y="1872"/>
                <a:ext cx="96" cy="1296"/>
                <a:chOff x="2880" y="1872"/>
                <a:chExt cx="96" cy="1296"/>
              </a:xfrm>
            </p:grpSpPr>
            <p:sp>
              <p:nvSpPr>
                <p:cNvPr id="1313848" name="Line 56"/>
                <p:cNvSpPr>
                  <a:spLocks noChangeShapeType="1"/>
                </p:cNvSpPr>
                <p:nvPr/>
              </p:nvSpPr>
              <p:spPr bwMode="auto">
                <a:xfrm>
                  <a:off x="2928" y="1872"/>
                  <a:ext cx="0" cy="1296"/>
                </a:xfrm>
                <a:prstGeom prst="line">
                  <a:avLst/>
                </a:prstGeom>
                <a:noFill/>
                <a:ln w="19050">
                  <a:solidFill>
                    <a:schemeClr val="tx1"/>
                  </a:solidFill>
                  <a:round/>
                  <a:headEnd/>
                  <a:tailEnd type="triangle" w="med" len="med"/>
                </a:ln>
                <a:effectLst/>
              </p:spPr>
              <p:txBody>
                <a:bodyPr>
                  <a:spAutoFit/>
                </a:bodyPr>
                <a:lstStyle/>
                <a:p>
                  <a:endParaRPr lang="en-US"/>
                </a:p>
              </p:txBody>
            </p:sp>
            <p:sp>
              <p:nvSpPr>
                <p:cNvPr id="1313859" name="Rectangle 67"/>
                <p:cNvSpPr>
                  <a:spLocks noChangeArrowheads="1"/>
                </p:cNvSpPr>
                <p:nvPr/>
              </p:nvSpPr>
              <p:spPr bwMode="auto">
                <a:xfrm>
                  <a:off x="2880" y="2112"/>
                  <a:ext cx="96" cy="336"/>
                </a:xfrm>
                <a:prstGeom prst="rect">
                  <a:avLst/>
                </a:prstGeom>
                <a:solidFill>
                  <a:srgbClr val="000000"/>
                </a:solidFill>
                <a:ln w="12700">
                  <a:solidFill>
                    <a:schemeClr val="tx1"/>
                  </a:solidFill>
                  <a:miter lim="800000"/>
                  <a:headEnd/>
                  <a:tailEnd/>
                </a:ln>
                <a:effectLst/>
              </p:spPr>
              <p:txBody>
                <a:bodyPr wrap="none" anchor="ctr">
                  <a:spAutoFit/>
                </a:bodyPr>
                <a:lstStyle/>
                <a:p>
                  <a:endParaRPr lang="en-US"/>
                </a:p>
              </p:txBody>
            </p:sp>
          </p:grpSp>
          <p:grpSp>
            <p:nvGrpSpPr>
              <p:cNvPr id="1313864" name="Group 72"/>
              <p:cNvGrpSpPr>
                <a:grpSpLocks/>
              </p:cNvGrpSpPr>
              <p:nvPr/>
            </p:nvGrpSpPr>
            <p:grpSpPr bwMode="auto">
              <a:xfrm>
                <a:off x="2976" y="1872"/>
                <a:ext cx="96" cy="1296"/>
                <a:chOff x="2880" y="1872"/>
                <a:chExt cx="96" cy="1296"/>
              </a:xfrm>
            </p:grpSpPr>
            <p:sp>
              <p:nvSpPr>
                <p:cNvPr id="1313865" name="Line 73"/>
                <p:cNvSpPr>
                  <a:spLocks noChangeShapeType="1"/>
                </p:cNvSpPr>
                <p:nvPr/>
              </p:nvSpPr>
              <p:spPr bwMode="auto">
                <a:xfrm>
                  <a:off x="2928" y="1872"/>
                  <a:ext cx="0" cy="1296"/>
                </a:xfrm>
                <a:prstGeom prst="line">
                  <a:avLst/>
                </a:prstGeom>
                <a:noFill/>
                <a:ln w="19050">
                  <a:solidFill>
                    <a:schemeClr val="tx1"/>
                  </a:solidFill>
                  <a:round/>
                  <a:headEnd/>
                  <a:tailEnd type="triangle" w="med" len="med"/>
                </a:ln>
                <a:effectLst/>
              </p:spPr>
              <p:txBody>
                <a:bodyPr>
                  <a:spAutoFit/>
                </a:bodyPr>
                <a:lstStyle/>
                <a:p>
                  <a:endParaRPr lang="en-US"/>
                </a:p>
              </p:txBody>
            </p:sp>
            <p:sp>
              <p:nvSpPr>
                <p:cNvPr id="1313866" name="Rectangle 74"/>
                <p:cNvSpPr>
                  <a:spLocks noChangeArrowheads="1"/>
                </p:cNvSpPr>
                <p:nvPr/>
              </p:nvSpPr>
              <p:spPr bwMode="auto">
                <a:xfrm>
                  <a:off x="2880" y="2112"/>
                  <a:ext cx="96" cy="336"/>
                </a:xfrm>
                <a:prstGeom prst="rect">
                  <a:avLst/>
                </a:prstGeom>
                <a:solidFill>
                  <a:srgbClr val="000000"/>
                </a:solidFill>
                <a:ln w="12700">
                  <a:solidFill>
                    <a:schemeClr val="tx1"/>
                  </a:solidFill>
                  <a:miter lim="800000"/>
                  <a:headEnd/>
                  <a:tailEnd/>
                </a:ln>
                <a:effectLst/>
              </p:spPr>
              <p:txBody>
                <a:bodyPr wrap="none" anchor="ctr">
                  <a:spAutoFit/>
                </a:bodyPr>
                <a:lstStyle/>
                <a:p>
                  <a:endParaRPr lang="en-US"/>
                </a:p>
              </p:txBody>
            </p:sp>
          </p:grpSp>
          <p:grpSp>
            <p:nvGrpSpPr>
              <p:cNvPr id="1313867" name="Group 75"/>
              <p:cNvGrpSpPr>
                <a:grpSpLocks/>
              </p:cNvGrpSpPr>
              <p:nvPr/>
            </p:nvGrpSpPr>
            <p:grpSpPr bwMode="auto">
              <a:xfrm>
                <a:off x="2304" y="1872"/>
                <a:ext cx="96" cy="1296"/>
                <a:chOff x="2304" y="1872"/>
                <a:chExt cx="96" cy="1296"/>
              </a:xfrm>
            </p:grpSpPr>
            <p:sp>
              <p:nvSpPr>
                <p:cNvPr id="1313846" name="Line 54"/>
                <p:cNvSpPr>
                  <a:spLocks noChangeShapeType="1"/>
                </p:cNvSpPr>
                <p:nvPr/>
              </p:nvSpPr>
              <p:spPr bwMode="auto">
                <a:xfrm>
                  <a:off x="2352" y="1872"/>
                  <a:ext cx="0" cy="1296"/>
                </a:xfrm>
                <a:prstGeom prst="line">
                  <a:avLst/>
                </a:prstGeom>
                <a:noFill/>
                <a:ln w="19050">
                  <a:solidFill>
                    <a:schemeClr val="tx1"/>
                  </a:solidFill>
                  <a:round/>
                  <a:headEnd/>
                  <a:tailEnd type="triangle" w="med" len="med"/>
                </a:ln>
                <a:effectLst/>
              </p:spPr>
              <p:txBody>
                <a:bodyPr>
                  <a:spAutoFit/>
                </a:bodyPr>
                <a:lstStyle/>
                <a:p>
                  <a:endParaRPr lang="en-US"/>
                </a:p>
              </p:txBody>
            </p:sp>
            <p:sp>
              <p:nvSpPr>
                <p:cNvPr id="1313849" name="Rectangle 57"/>
                <p:cNvSpPr>
                  <a:spLocks noChangeArrowheads="1"/>
                </p:cNvSpPr>
                <p:nvPr/>
              </p:nvSpPr>
              <p:spPr bwMode="auto">
                <a:xfrm>
                  <a:off x="2304" y="2112"/>
                  <a:ext cx="96" cy="336"/>
                </a:xfrm>
                <a:prstGeom prst="rect">
                  <a:avLst/>
                </a:prstGeom>
                <a:solidFill>
                  <a:srgbClr val="000000"/>
                </a:solidFill>
                <a:ln w="12700">
                  <a:solidFill>
                    <a:schemeClr val="tx1"/>
                  </a:solidFill>
                  <a:miter lim="800000"/>
                  <a:headEnd/>
                  <a:tailEnd/>
                </a:ln>
                <a:effectLst/>
              </p:spPr>
              <p:txBody>
                <a:bodyPr wrap="none" anchor="ctr">
                  <a:spAutoFit/>
                </a:bodyPr>
                <a:lstStyle/>
                <a:p>
                  <a:endParaRPr lang="en-US"/>
                </a:p>
              </p:txBody>
            </p:sp>
          </p:grpSp>
          <p:grpSp>
            <p:nvGrpSpPr>
              <p:cNvPr id="1313868" name="Group 76"/>
              <p:cNvGrpSpPr>
                <a:grpSpLocks/>
              </p:cNvGrpSpPr>
              <p:nvPr/>
            </p:nvGrpSpPr>
            <p:grpSpPr bwMode="auto">
              <a:xfrm>
                <a:off x="2528" y="1872"/>
                <a:ext cx="96" cy="1296"/>
                <a:chOff x="2592" y="1872"/>
                <a:chExt cx="96" cy="1296"/>
              </a:xfrm>
            </p:grpSpPr>
            <p:sp>
              <p:nvSpPr>
                <p:cNvPr id="1313847" name="Line 55"/>
                <p:cNvSpPr>
                  <a:spLocks noChangeShapeType="1"/>
                </p:cNvSpPr>
                <p:nvPr/>
              </p:nvSpPr>
              <p:spPr bwMode="auto">
                <a:xfrm>
                  <a:off x="2640" y="1872"/>
                  <a:ext cx="0" cy="1296"/>
                </a:xfrm>
                <a:prstGeom prst="line">
                  <a:avLst/>
                </a:prstGeom>
                <a:noFill/>
                <a:ln w="19050">
                  <a:solidFill>
                    <a:schemeClr val="tx1"/>
                  </a:solidFill>
                  <a:round/>
                  <a:headEnd/>
                  <a:tailEnd type="triangle" w="med" len="med"/>
                </a:ln>
                <a:effectLst/>
              </p:spPr>
              <p:txBody>
                <a:bodyPr>
                  <a:spAutoFit/>
                </a:bodyPr>
                <a:lstStyle/>
                <a:p>
                  <a:endParaRPr lang="en-US"/>
                </a:p>
              </p:txBody>
            </p:sp>
            <p:sp>
              <p:nvSpPr>
                <p:cNvPr id="1313858" name="Rectangle 66"/>
                <p:cNvSpPr>
                  <a:spLocks noChangeArrowheads="1"/>
                </p:cNvSpPr>
                <p:nvPr/>
              </p:nvSpPr>
              <p:spPr bwMode="auto">
                <a:xfrm>
                  <a:off x="2592" y="2112"/>
                  <a:ext cx="96" cy="336"/>
                </a:xfrm>
                <a:prstGeom prst="rect">
                  <a:avLst/>
                </a:prstGeom>
                <a:solidFill>
                  <a:srgbClr val="000000"/>
                </a:solidFill>
                <a:ln w="12700">
                  <a:solidFill>
                    <a:schemeClr val="tx1"/>
                  </a:solidFill>
                  <a:miter lim="800000"/>
                  <a:headEnd/>
                  <a:tailEnd/>
                </a:ln>
                <a:effectLst/>
              </p:spPr>
              <p:txBody>
                <a:bodyPr wrap="none" anchor="ctr">
                  <a:spAutoFit/>
                </a:bodyPr>
                <a:lstStyle/>
                <a:p>
                  <a:endParaRPr lang="en-US"/>
                </a:p>
              </p:txBody>
            </p:sp>
          </p:grpSp>
        </p:grpSp>
        <p:grpSp>
          <p:nvGrpSpPr>
            <p:cNvPr id="1313852" name="Group 60"/>
            <p:cNvGrpSpPr>
              <a:grpSpLocks/>
            </p:cNvGrpSpPr>
            <p:nvPr/>
          </p:nvGrpSpPr>
          <p:grpSpPr bwMode="auto">
            <a:xfrm>
              <a:off x="2160" y="1584"/>
              <a:ext cx="960" cy="1852"/>
              <a:chOff x="672" y="1632"/>
              <a:chExt cx="960" cy="1852"/>
            </a:xfrm>
          </p:grpSpPr>
          <p:sp>
            <p:nvSpPr>
              <p:cNvPr id="1313853" name="Text Box 61"/>
              <p:cNvSpPr txBox="1">
                <a:spLocks noChangeArrowheads="1"/>
              </p:cNvSpPr>
              <p:nvPr/>
            </p:nvSpPr>
            <p:spPr bwMode="auto">
              <a:xfrm>
                <a:off x="672" y="1632"/>
                <a:ext cx="960" cy="268"/>
              </a:xfrm>
              <a:prstGeom prst="rect">
                <a:avLst/>
              </a:prstGeom>
              <a:noFill/>
              <a:ln w="28575">
                <a:solidFill>
                  <a:srgbClr val="FFFFFF"/>
                </a:solidFill>
                <a:miter lim="800000"/>
                <a:headEnd/>
                <a:tailEnd/>
              </a:ln>
              <a:effectLst/>
            </p:spPr>
            <p:txBody>
              <a:bodyPr>
                <a:spAutoFit/>
              </a:bodyPr>
              <a:lstStyle/>
              <a:p>
                <a:pPr algn="ctr"/>
                <a:r>
                  <a:rPr lang="en-US">
                    <a:solidFill>
                      <a:srgbClr val="FFFF00"/>
                    </a:solidFill>
                  </a:rPr>
                  <a:t>Fork</a:t>
                </a:r>
              </a:p>
            </p:txBody>
          </p:sp>
          <p:sp>
            <p:nvSpPr>
              <p:cNvPr id="1313854" name="Text Box 62"/>
              <p:cNvSpPr txBox="1">
                <a:spLocks noChangeArrowheads="1"/>
              </p:cNvSpPr>
              <p:nvPr/>
            </p:nvSpPr>
            <p:spPr bwMode="auto">
              <a:xfrm>
                <a:off x="672" y="3216"/>
                <a:ext cx="960" cy="268"/>
              </a:xfrm>
              <a:prstGeom prst="rect">
                <a:avLst/>
              </a:prstGeom>
              <a:noFill/>
              <a:ln w="28575">
                <a:solidFill>
                  <a:srgbClr val="FFFFFF"/>
                </a:solidFill>
                <a:miter lim="800000"/>
                <a:headEnd/>
                <a:tailEnd/>
              </a:ln>
              <a:effectLst/>
            </p:spPr>
            <p:txBody>
              <a:bodyPr>
                <a:spAutoFit/>
              </a:bodyPr>
              <a:lstStyle/>
              <a:p>
                <a:pPr algn="ctr"/>
                <a:r>
                  <a:rPr lang="en-US">
                    <a:solidFill>
                      <a:srgbClr val="FFFF00"/>
                    </a:solidFill>
                  </a:rPr>
                  <a:t>Join</a:t>
                </a:r>
              </a:p>
            </p:txBody>
          </p:sp>
          <p:sp>
            <p:nvSpPr>
              <p:cNvPr id="1313855" name="Text Box 63"/>
              <p:cNvSpPr txBox="1">
                <a:spLocks noChangeArrowheads="1"/>
              </p:cNvSpPr>
              <p:nvPr/>
            </p:nvSpPr>
            <p:spPr bwMode="auto">
              <a:xfrm>
                <a:off x="672" y="2688"/>
                <a:ext cx="960" cy="344"/>
              </a:xfrm>
              <a:prstGeom prst="rect">
                <a:avLst/>
              </a:prstGeom>
              <a:solidFill>
                <a:schemeClr val="accent1"/>
              </a:solidFill>
              <a:ln w="28575" cap="rnd">
                <a:solidFill>
                  <a:srgbClr val="FFFFFF"/>
                </a:solidFill>
                <a:prstDash val="sysDot"/>
                <a:miter lim="800000"/>
                <a:headEnd/>
                <a:tailEnd/>
              </a:ln>
              <a:effectLst/>
            </p:spPr>
            <p:txBody>
              <a:bodyPr>
                <a:spAutoFit/>
              </a:bodyPr>
              <a:lstStyle/>
              <a:p>
                <a:pPr algn="ctr"/>
                <a:r>
                  <a:rPr lang="en-US" sz="1400">
                    <a:solidFill>
                      <a:srgbClr val="FFFF00"/>
                    </a:solidFill>
                  </a:rPr>
                  <a:t>Homogeneous Team</a:t>
                </a:r>
              </a:p>
            </p:txBody>
          </p:sp>
        </p:grpSp>
      </p:grpSp>
      <p:sp>
        <p:nvSpPr>
          <p:cNvPr id="1313871" name="Rectangle 79"/>
          <p:cNvSpPr>
            <a:spLocks noChangeArrowheads="1"/>
          </p:cNvSpPr>
          <p:nvPr/>
        </p:nvSpPr>
        <p:spPr bwMode="auto">
          <a:xfrm>
            <a:off x="1228725" y="1190625"/>
            <a:ext cx="1506538" cy="336550"/>
          </a:xfrm>
          <a:prstGeom prst="rect">
            <a:avLst/>
          </a:prstGeom>
          <a:noFill/>
          <a:ln w="12700">
            <a:noFill/>
            <a:miter lim="800000"/>
            <a:headEnd/>
            <a:tailEnd/>
          </a:ln>
          <a:effectLst/>
        </p:spPr>
        <p:txBody>
          <a:bodyPr wrap="none" anchor="ctr">
            <a:spAutoFit/>
          </a:bodyPr>
          <a:lstStyle/>
          <a:p>
            <a:pPr algn="ctr"/>
            <a:r>
              <a:rPr lang="en-US" sz="1600">
                <a:solidFill>
                  <a:srgbClr val="FFFFFF"/>
                </a:solidFill>
              </a:rPr>
              <a:t>Master Thread</a:t>
            </a:r>
          </a:p>
        </p:txBody>
      </p:sp>
      <p:sp>
        <p:nvSpPr>
          <p:cNvPr id="1313872" name="Rectangle 80"/>
          <p:cNvSpPr>
            <a:spLocks noChangeArrowheads="1"/>
          </p:cNvSpPr>
          <p:nvPr/>
        </p:nvSpPr>
        <p:spPr bwMode="auto">
          <a:xfrm>
            <a:off x="4013200" y="1190625"/>
            <a:ext cx="1506538" cy="336550"/>
          </a:xfrm>
          <a:prstGeom prst="rect">
            <a:avLst/>
          </a:prstGeom>
          <a:noFill/>
          <a:ln w="12700">
            <a:noFill/>
            <a:miter lim="800000"/>
            <a:headEnd/>
            <a:tailEnd/>
          </a:ln>
          <a:effectLst/>
        </p:spPr>
        <p:txBody>
          <a:bodyPr wrap="none" anchor="ctr">
            <a:spAutoFit/>
          </a:bodyPr>
          <a:lstStyle/>
          <a:p>
            <a:pPr algn="ctr"/>
            <a:r>
              <a:rPr lang="en-US" sz="1600">
                <a:solidFill>
                  <a:srgbClr val="FFFFFF"/>
                </a:solidFill>
              </a:rPr>
              <a:t>Master Thread</a:t>
            </a:r>
          </a:p>
        </p:txBody>
      </p:sp>
      <p:sp>
        <p:nvSpPr>
          <p:cNvPr id="1313873" name="Rectangle 81"/>
          <p:cNvSpPr>
            <a:spLocks noChangeArrowheads="1"/>
          </p:cNvSpPr>
          <p:nvPr/>
        </p:nvSpPr>
        <p:spPr bwMode="auto">
          <a:xfrm>
            <a:off x="6799263" y="1190625"/>
            <a:ext cx="1506537" cy="336550"/>
          </a:xfrm>
          <a:prstGeom prst="rect">
            <a:avLst/>
          </a:prstGeom>
          <a:noFill/>
          <a:ln w="12700">
            <a:noFill/>
            <a:miter lim="800000"/>
            <a:headEnd/>
            <a:tailEnd/>
          </a:ln>
          <a:effectLst/>
        </p:spPr>
        <p:txBody>
          <a:bodyPr wrap="none" anchor="ctr">
            <a:spAutoFit/>
          </a:bodyPr>
          <a:lstStyle/>
          <a:p>
            <a:pPr algn="ctr"/>
            <a:r>
              <a:rPr lang="en-US" sz="1600">
                <a:solidFill>
                  <a:srgbClr val="FFFFFF"/>
                </a:solidFill>
              </a:rPr>
              <a:t>Master Thread</a:t>
            </a:r>
          </a:p>
        </p:txBody>
      </p:sp>
      <p:sp>
        <p:nvSpPr>
          <p:cNvPr id="1313875" name="Rectangle 83"/>
          <p:cNvSpPr>
            <a:spLocks noChangeArrowheads="1"/>
          </p:cNvSpPr>
          <p:nvPr/>
        </p:nvSpPr>
        <p:spPr bwMode="auto">
          <a:xfrm>
            <a:off x="1981200" y="5257800"/>
            <a:ext cx="5546725" cy="336550"/>
          </a:xfrm>
          <a:prstGeom prst="rect">
            <a:avLst/>
          </a:prstGeom>
          <a:noFill/>
          <a:ln w="12700">
            <a:noFill/>
            <a:miter lim="800000"/>
            <a:headEnd/>
            <a:tailEnd/>
          </a:ln>
          <a:effectLst/>
        </p:spPr>
        <p:txBody>
          <a:bodyPr wrap="none" anchor="ctr">
            <a:spAutoFit/>
          </a:bodyPr>
          <a:lstStyle/>
          <a:p>
            <a:pPr algn="ctr"/>
            <a:r>
              <a:rPr lang="en-US" sz="1600">
                <a:solidFill>
                  <a:srgbClr val="FFFFFF"/>
                </a:solidFill>
              </a:rPr>
              <a:t>Master Thread again with an implicit barrier synchronization</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27" name="Slide Number Placeholder 4"/>
          <p:cNvSpPr>
            <a:spLocks noGrp="1"/>
          </p:cNvSpPr>
          <p:nvPr>
            <p:ph type="sldNum" sz="quarter" idx="11"/>
          </p:nvPr>
        </p:nvSpPr>
        <p:spPr/>
        <p:txBody>
          <a:bodyPr/>
          <a:lstStyle/>
          <a:p>
            <a:fld id="{F6D673AF-034C-42C8-9C92-D797F67BA35C}" type="slidenum">
              <a:rPr lang="en-US"/>
              <a:pPr/>
              <a:t>114</a:t>
            </a:fld>
            <a:endParaRPr lang="en-US"/>
          </a:p>
        </p:txBody>
      </p:sp>
      <p:sp>
        <p:nvSpPr>
          <p:cNvPr id="1316866" name="Rectangle 2"/>
          <p:cNvSpPr>
            <a:spLocks noGrp="1" noChangeArrowheads="1"/>
          </p:cNvSpPr>
          <p:nvPr>
            <p:ph type="title"/>
          </p:nvPr>
        </p:nvSpPr>
        <p:spPr/>
        <p:txBody>
          <a:bodyPr/>
          <a:lstStyle/>
          <a:p>
            <a:r>
              <a:rPr lang="en-US" sz="3600"/>
              <a:t>Performance of OpenMP, MPI, CAF, UPC</a:t>
            </a:r>
          </a:p>
        </p:txBody>
      </p:sp>
      <p:sp>
        <p:nvSpPr>
          <p:cNvPr id="1316867" name="Rectangle 3"/>
          <p:cNvSpPr>
            <a:spLocks noGrp="1" noChangeArrowheads="1"/>
          </p:cNvSpPr>
          <p:nvPr>
            <p:ph type="body" idx="1"/>
          </p:nvPr>
        </p:nvSpPr>
        <p:spPr/>
        <p:txBody>
          <a:bodyPr/>
          <a:lstStyle/>
          <a:p>
            <a:r>
              <a:rPr lang="en-US"/>
              <a:t>NAS Benchmarks</a:t>
            </a:r>
          </a:p>
          <a:p>
            <a:r>
              <a:rPr lang="en-US"/>
              <a:t>Oak Ridge SGI Altix and other machines</a:t>
            </a:r>
          </a:p>
          <a:p>
            <a:r>
              <a:rPr lang="en-US"/>
              <a:t>http://www.csm.ornl.gov/~dunigan/sgi/</a:t>
            </a:r>
          </a:p>
          <a:p>
            <a:endParaRPr lang="en-US"/>
          </a:p>
        </p:txBody>
      </p:sp>
      <p:grpSp>
        <p:nvGrpSpPr>
          <p:cNvPr id="1316868" name="Group 4"/>
          <p:cNvGrpSpPr>
            <a:grpSpLocks/>
          </p:cNvGrpSpPr>
          <p:nvPr/>
        </p:nvGrpSpPr>
        <p:grpSpPr bwMode="auto">
          <a:xfrm>
            <a:off x="0" y="838200"/>
            <a:ext cx="8323263" cy="6019800"/>
            <a:chOff x="0" y="528"/>
            <a:chExt cx="5243" cy="3792"/>
          </a:xfrm>
        </p:grpSpPr>
        <p:pic>
          <p:nvPicPr>
            <p:cNvPr id="1316869" name="Picture 5"/>
            <p:cNvPicPr>
              <a:picLocks noChangeAspect="1" noChangeArrowheads="1"/>
            </p:cNvPicPr>
            <p:nvPr/>
          </p:nvPicPr>
          <p:blipFill>
            <a:blip r:embed="rId3"/>
            <a:srcRect/>
            <a:stretch>
              <a:fillRect/>
            </a:stretch>
          </p:blipFill>
          <p:spPr bwMode="auto">
            <a:xfrm>
              <a:off x="0" y="528"/>
              <a:ext cx="4995" cy="3792"/>
            </a:xfrm>
            <a:prstGeom prst="rect">
              <a:avLst/>
            </a:prstGeom>
            <a:noFill/>
            <a:ln w="12700">
              <a:noFill/>
              <a:miter lim="800000"/>
              <a:headEnd/>
              <a:tailEnd/>
            </a:ln>
          </p:spPr>
        </p:pic>
        <p:sp>
          <p:nvSpPr>
            <p:cNvPr id="1316870" name="TextBox 12"/>
            <p:cNvSpPr txBox="1">
              <a:spLocks noChangeArrowheads="1"/>
            </p:cNvSpPr>
            <p:nvPr/>
          </p:nvSpPr>
          <p:spPr bwMode="auto">
            <a:xfrm>
              <a:off x="4531" y="2148"/>
              <a:ext cx="315" cy="192"/>
            </a:xfrm>
            <a:prstGeom prst="rect">
              <a:avLst/>
            </a:prstGeom>
            <a:noFill/>
            <a:ln w="9525">
              <a:noFill/>
              <a:miter lim="800000"/>
              <a:headEnd/>
              <a:tailEnd/>
            </a:ln>
          </p:spPr>
          <p:txBody>
            <a:bodyPr wrap="none">
              <a:spAutoFit/>
            </a:bodyPr>
            <a:lstStyle/>
            <a:p>
              <a:r>
                <a:rPr lang="en-US" sz="1400" b="1">
                  <a:solidFill>
                    <a:srgbClr val="3333FF"/>
                  </a:solidFill>
                </a:rPr>
                <a:t>MPI</a:t>
              </a:r>
            </a:p>
          </p:txBody>
        </p:sp>
        <p:sp>
          <p:nvSpPr>
            <p:cNvPr id="1316871" name="TextBox 13"/>
            <p:cNvSpPr txBox="1">
              <a:spLocks noChangeArrowheads="1"/>
            </p:cNvSpPr>
            <p:nvPr/>
          </p:nvSpPr>
          <p:spPr bwMode="auto">
            <a:xfrm>
              <a:off x="3600" y="1920"/>
              <a:ext cx="635" cy="212"/>
            </a:xfrm>
            <a:prstGeom prst="rect">
              <a:avLst/>
            </a:prstGeom>
            <a:noFill/>
            <a:ln w="9525">
              <a:noFill/>
              <a:miter lim="800000"/>
              <a:headEnd/>
              <a:tailEnd/>
            </a:ln>
          </p:spPr>
          <p:txBody>
            <a:bodyPr wrap="none">
              <a:spAutoFit/>
            </a:bodyPr>
            <a:lstStyle/>
            <a:p>
              <a:r>
                <a:rPr lang="en-US" sz="1600" b="1">
                  <a:solidFill>
                    <a:srgbClr val="3333FF"/>
                  </a:solidFill>
                </a:rPr>
                <a:t>OpenMP</a:t>
              </a:r>
            </a:p>
          </p:txBody>
        </p:sp>
        <p:sp>
          <p:nvSpPr>
            <p:cNvPr id="15" name="TextBox 14"/>
            <p:cNvSpPr txBox="1"/>
            <p:nvPr/>
          </p:nvSpPr>
          <p:spPr>
            <a:xfrm>
              <a:off x="3216" y="2256"/>
              <a:ext cx="318" cy="192"/>
            </a:xfrm>
            <a:prstGeom prst="rect">
              <a:avLst/>
            </a:prstGeom>
            <a:noFill/>
          </p:spPr>
          <p:txBody>
            <a:bodyPr>
              <a:spAutoFit/>
            </a:bodyPr>
            <a:lstStyle/>
            <a:p>
              <a:pPr>
                <a:defRPr/>
              </a:pPr>
              <a:r>
                <a:rPr lang="en-US" sz="1400" b="1" dirty="0">
                  <a:solidFill>
                    <a:schemeClr val="accent1">
                      <a:lumMod val="40000"/>
                      <a:lumOff val="60000"/>
                    </a:schemeClr>
                  </a:solidFill>
                  <a:latin typeface="Arial" charset="0"/>
                </a:rPr>
                <a:t>MPI</a:t>
              </a:r>
            </a:p>
          </p:txBody>
        </p:sp>
        <p:sp>
          <p:nvSpPr>
            <p:cNvPr id="16" name="TextBox 15"/>
            <p:cNvSpPr txBox="1"/>
            <p:nvPr/>
          </p:nvSpPr>
          <p:spPr>
            <a:xfrm>
              <a:off x="2928" y="2016"/>
              <a:ext cx="576" cy="192"/>
            </a:xfrm>
            <a:prstGeom prst="rect">
              <a:avLst/>
            </a:prstGeom>
            <a:noFill/>
          </p:spPr>
          <p:txBody>
            <a:bodyPr>
              <a:spAutoFit/>
            </a:bodyPr>
            <a:lstStyle/>
            <a:p>
              <a:pPr>
                <a:defRPr/>
              </a:pPr>
              <a:r>
                <a:rPr lang="en-US" sz="1400" b="1" dirty="0" err="1">
                  <a:solidFill>
                    <a:schemeClr val="accent1">
                      <a:lumMod val="40000"/>
                      <a:lumOff val="60000"/>
                    </a:schemeClr>
                  </a:solidFill>
                  <a:latin typeface="Arial" charset="0"/>
                </a:rPr>
                <a:t>OpenMP</a:t>
              </a:r>
              <a:endParaRPr lang="en-US" sz="1400" b="1" dirty="0">
                <a:solidFill>
                  <a:schemeClr val="accent1">
                    <a:lumMod val="40000"/>
                    <a:lumOff val="60000"/>
                  </a:schemeClr>
                </a:solidFill>
                <a:latin typeface="Arial" charset="0"/>
              </a:endParaRPr>
            </a:p>
          </p:txBody>
        </p:sp>
        <p:sp>
          <p:nvSpPr>
            <p:cNvPr id="1316874" name="TextBox 16"/>
            <p:cNvSpPr txBox="1">
              <a:spLocks noChangeArrowheads="1"/>
            </p:cNvSpPr>
            <p:nvPr/>
          </p:nvSpPr>
          <p:spPr bwMode="auto">
            <a:xfrm>
              <a:off x="3984" y="2244"/>
              <a:ext cx="353" cy="192"/>
            </a:xfrm>
            <a:prstGeom prst="rect">
              <a:avLst/>
            </a:prstGeom>
            <a:noFill/>
            <a:ln w="9525">
              <a:noFill/>
              <a:miter lim="800000"/>
              <a:headEnd/>
              <a:tailEnd/>
            </a:ln>
          </p:spPr>
          <p:txBody>
            <a:bodyPr wrap="none">
              <a:spAutoFit/>
            </a:bodyPr>
            <a:lstStyle/>
            <a:p>
              <a:r>
                <a:rPr lang="en-US" sz="1400" b="1">
                  <a:solidFill>
                    <a:srgbClr val="FF0000"/>
                  </a:solidFill>
                </a:rPr>
                <a:t>UPC</a:t>
              </a:r>
            </a:p>
          </p:txBody>
        </p:sp>
        <p:sp>
          <p:nvSpPr>
            <p:cNvPr id="1316875" name="TextBox 17"/>
            <p:cNvSpPr txBox="1">
              <a:spLocks noChangeArrowheads="1"/>
            </p:cNvSpPr>
            <p:nvPr/>
          </p:nvSpPr>
          <p:spPr bwMode="auto">
            <a:xfrm>
              <a:off x="4896" y="958"/>
              <a:ext cx="346" cy="192"/>
            </a:xfrm>
            <a:prstGeom prst="rect">
              <a:avLst/>
            </a:prstGeom>
            <a:solidFill>
              <a:srgbClr val="FFFFFF"/>
            </a:solidFill>
            <a:ln w="9525">
              <a:noFill/>
              <a:miter lim="800000"/>
              <a:headEnd/>
              <a:tailEnd/>
            </a:ln>
          </p:spPr>
          <p:txBody>
            <a:bodyPr wrap="none">
              <a:spAutoFit/>
            </a:bodyPr>
            <a:lstStyle/>
            <a:p>
              <a:r>
                <a:rPr lang="en-US" sz="1400" b="1">
                  <a:solidFill>
                    <a:srgbClr val="FF0000"/>
                  </a:solidFill>
                </a:rPr>
                <a:t>CAF</a:t>
              </a:r>
            </a:p>
          </p:txBody>
        </p:sp>
        <p:sp>
          <p:nvSpPr>
            <p:cNvPr id="1316876" name="TextBox 18"/>
            <p:cNvSpPr txBox="1">
              <a:spLocks noChangeArrowheads="1"/>
            </p:cNvSpPr>
            <p:nvPr/>
          </p:nvSpPr>
          <p:spPr bwMode="auto">
            <a:xfrm>
              <a:off x="4915" y="1152"/>
              <a:ext cx="315" cy="192"/>
            </a:xfrm>
            <a:prstGeom prst="rect">
              <a:avLst/>
            </a:prstGeom>
            <a:solidFill>
              <a:srgbClr val="FFFFFF"/>
            </a:solidFill>
            <a:ln w="9525">
              <a:noFill/>
              <a:miter lim="800000"/>
              <a:headEnd/>
              <a:tailEnd/>
            </a:ln>
          </p:spPr>
          <p:txBody>
            <a:bodyPr wrap="none">
              <a:spAutoFit/>
            </a:bodyPr>
            <a:lstStyle/>
            <a:p>
              <a:r>
                <a:rPr lang="en-US" sz="1400" b="1">
                  <a:solidFill>
                    <a:srgbClr val="FF0000"/>
                  </a:solidFill>
                </a:rPr>
                <a:t>MPI</a:t>
              </a:r>
            </a:p>
          </p:txBody>
        </p:sp>
        <p:sp>
          <p:nvSpPr>
            <p:cNvPr id="1316877" name="TextBox 19"/>
            <p:cNvSpPr txBox="1">
              <a:spLocks noChangeArrowheads="1"/>
            </p:cNvSpPr>
            <p:nvPr/>
          </p:nvSpPr>
          <p:spPr bwMode="auto">
            <a:xfrm>
              <a:off x="4368" y="1438"/>
              <a:ext cx="315" cy="192"/>
            </a:xfrm>
            <a:prstGeom prst="rect">
              <a:avLst/>
            </a:prstGeom>
            <a:solidFill>
              <a:srgbClr val="FFFFFF"/>
            </a:solidFill>
            <a:ln w="9525">
              <a:noFill/>
              <a:miter lim="800000"/>
              <a:headEnd/>
              <a:tailEnd/>
            </a:ln>
          </p:spPr>
          <p:txBody>
            <a:bodyPr wrap="none">
              <a:spAutoFit/>
            </a:bodyPr>
            <a:lstStyle/>
            <a:p>
              <a:r>
                <a:rPr lang="en-US" sz="1400" b="1">
                  <a:solidFill>
                    <a:srgbClr val="663300"/>
                  </a:solidFill>
                </a:rPr>
                <a:t>MPI</a:t>
              </a:r>
            </a:p>
          </p:txBody>
        </p:sp>
        <p:sp>
          <p:nvSpPr>
            <p:cNvPr id="1316878" name="Text Box 14"/>
            <p:cNvSpPr txBox="1">
              <a:spLocks noChangeArrowheads="1"/>
            </p:cNvSpPr>
            <p:nvPr/>
          </p:nvSpPr>
          <p:spPr bwMode="auto">
            <a:xfrm>
              <a:off x="3696" y="576"/>
              <a:ext cx="721" cy="250"/>
            </a:xfrm>
            <a:prstGeom prst="rect">
              <a:avLst/>
            </a:prstGeom>
            <a:noFill/>
            <a:ln w="12700">
              <a:noFill/>
              <a:miter lim="800000"/>
              <a:headEnd/>
              <a:tailEnd/>
            </a:ln>
            <a:effectLst/>
          </p:spPr>
          <p:txBody>
            <a:bodyPr wrap="none">
              <a:spAutoFit/>
            </a:bodyPr>
            <a:lstStyle/>
            <a:p>
              <a:r>
                <a:rPr lang="en-US">
                  <a:solidFill>
                    <a:schemeClr val="bg2"/>
                  </a:solidFill>
                </a:rPr>
                <a:t>Multigrid</a:t>
              </a:r>
            </a:p>
          </p:txBody>
        </p:sp>
        <p:sp>
          <p:nvSpPr>
            <p:cNvPr id="1316879" name="TextBox 13"/>
            <p:cNvSpPr txBox="1">
              <a:spLocks noChangeArrowheads="1"/>
            </p:cNvSpPr>
            <p:nvPr/>
          </p:nvSpPr>
          <p:spPr bwMode="auto">
            <a:xfrm>
              <a:off x="4608" y="1632"/>
              <a:ext cx="635" cy="212"/>
            </a:xfrm>
            <a:prstGeom prst="rect">
              <a:avLst/>
            </a:prstGeom>
            <a:solidFill>
              <a:srgbClr val="FFFFFF"/>
            </a:solidFill>
            <a:ln w="9525">
              <a:noFill/>
              <a:miter lim="800000"/>
              <a:headEnd/>
              <a:tailEnd/>
            </a:ln>
          </p:spPr>
          <p:txBody>
            <a:bodyPr wrap="none">
              <a:spAutoFit/>
            </a:bodyPr>
            <a:lstStyle/>
            <a:p>
              <a:r>
                <a:rPr lang="en-US" sz="1600" b="1">
                  <a:solidFill>
                    <a:srgbClr val="663300"/>
                  </a:solidFill>
                </a:rPr>
                <a:t>OpenMP</a:t>
              </a:r>
            </a:p>
          </p:txBody>
        </p:sp>
      </p:grpSp>
      <p:grpSp>
        <p:nvGrpSpPr>
          <p:cNvPr id="1316880" name="Group 16"/>
          <p:cNvGrpSpPr>
            <a:grpSpLocks/>
          </p:cNvGrpSpPr>
          <p:nvPr/>
        </p:nvGrpSpPr>
        <p:grpSpPr bwMode="auto">
          <a:xfrm>
            <a:off x="152400" y="838200"/>
            <a:ext cx="7927975" cy="6019800"/>
            <a:chOff x="-192" y="1152"/>
            <a:chExt cx="4994" cy="3792"/>
          </a:xfrm>
        </p:grpSpPr>
        <p:grpSp>
          <p:nvGrpSpPr>
            <p:cNvPr id="1316881" name="Group 24"/>
            <p:cNvGrpSpPr>
              <a:grpSpLocks/>
            </p:cNvGrpSpPr>
            <p:nvPr/>
          </p:nvGrpSpPr>
          <p:grpSpPr bwMode="auto">
            <a:xfrm>
              <a:off x="-192" y="1152"/>
              <a:ext cx="4994" cy="3792"/>
              <a:chOff x="-304800" y="1828800"/>
              <a:chExt cx="7928517" cy="6019800"/>
            </a:xfrm>
          </p:grpSpPr>
          <p:pic>
            <p:nvPicPr>
              <p:cNvPr id="1316882" name="Picture 4"/>
              <p:cNvPicPr>
                <a:picLocks noChangeAspect="1" noChangeArrowheads="1"/>
              </p:cNvPicPr>
              <p:nvPr/>
            </p:nvPicPr>
            <p:blipFill>
              <a:blip r:embed="rId4"/>
              <a:srcRect/>
              <a:stretch>
                <a:fillRect/>
              </a:stretch>
            </p:blipFill>
            <p:spPr bwMode="auto">
              <a:xfrm>
                <a:off x="-304800" y="1828800"/>
                <a:ext cx="7928517" cy="6019800"/>
              </a:xfrm>
              <a:prstGeom prst="rect">
                <a:avLst/>
              </a:prstGeom>
              <a:noFill/>
              <a:ln w="12700">
                <a:noFill/>
                <a:miter lim="800000"/>
                <a:headEnd/>
                <a:tailEnd/>
              </a:ln>
            </p:spPr>
          </p:pic>
          <p:sp>
            <p:nvSpPr>
              <p:cNvPr id="1316883" name="TextBox 8"/>
              <p:cNvSpPr txBox="1">
                <a:spLocks noChangeArrowheads="1"/>
              </p:cNvSpPr>
              <p:nvPr/>
            </p:nvSpPr>
            <p:spPr bwMode="auto">
              <a:xfrm>
                <a:off x="6599709" y="2724150"/>
                <a:ext cx="635044" cy="396875"/>
              </a:xfrm>
              <a:prstGeom prst="rect">
                <a:avLst/>
              </a:prstGeom>
              <a:noFill/>
              <a:ln w="9525">
                <a:noFill/>
                <a:miter lim="800000"/>
                <a:headEnd/>
                <a:tailEnd/>
              </a:ln>
            </p:spPr>
            <p:txBody>
              <a:bodyPr wrap="none">
                <a:spAutoFit/>
              </a:bodyPr>
              <a:lstStyle/>
              <a:p>
                <a:r>
                  <a:rPr lang="en-US" b="1">
                    <a:solidFill>
                      <a:srgbClr val="663300"/>
                    </a:solidFill>
                  </a:rPr>
                  <a:t>MPI</a:t>
                </a:r>
              </a:p>
            </p:txBody>
          </p:sp>
          <p:sp>
            <p:nvSpPr>
              <p:cNvPr id="1316884" name="TextBox 9"/>
              <p:cNvSpPr txBox="1">
                <a:spLocks noChangeArrowheads="1"/>
              </p:cNvSpPr>
              <p:nvPr/>
            </p:nvSpPr>
            <p:spPr bwMode="auto">
              <a:xfrm>
                <a:off x="6629874" y="5924550"/>
                <a:ext cx="635043" cy="396875"/>
              </a:xfrm>
              <a:prstGeom prst="rect">
                <a:avLst/>
              </a:prstGeom>
              <a:noFill/>
              <a:ln w="9525">
                <a:noFill/>
                <a:miter lim="800000"/>
                <a:headEnd/>
                <a:tailEnd/>
              </a:ln>
            </p:spPr>
            <p:txBody>
              <a:bodyPr wrap="none">
                <a:spAutoFit/>
              </a:bodyPr>
              <a:lstStyle/>
              <a:p>
                <a:r>
                  <a:rPr lang="en-US" b="1">
                    <a:solidFill>
                      <a:srgbClr val="FF0000"/>
                    </a:solidFill>
                  </a:rPr>
                  <a:t>MPI</a:t>
                </a:r>
              </a:p>
            </p:txBody>
          </p:sp>
          <p:sp>
            <p:nvSpPr>
              <p:cNvPr id="1316885" name="TextBox 10"/>
              <p:cNvSpPr txBox="1">
                <a:spLocks noChangeArrowheads="1"/>
              </p:cNvSpPr>
              <p:nvPr/>
            </p:nvSpPr>
            <p:spPr bwMode="auto">
              <a:xfrm>
                <a:off x="6172643" y="4572000"/>
                <a:ext cx="1214520" cy="396875"/>
              </a:xfrm>
              <a:prstGeom prst="rect">
                <a:avLst/>
              </a:prstGeom>
              <a:noFill/>
              <a:ln w="9525">
                <a:noFill/>
                <a:miter lim="800000"/>
                <a:headEnd/>
                <a:tailEnd/>
              </a:ln>
            </p:spPr>
            <p:txBody>
              <a:bodyPr wrap="none">
                <a:spAutoFit/>
              </a:bodyPr>
              <a:lstStyle/>
              <a:p>
                <a:r>
                  <a:rPr lang="en-US" b="1">
                    <a:solidFill>
                      <a:srgbClr val="3333FF"/>
                    </a:solidFill>
                  </a:rPr>
                  <a:t>OpenMP</a:t>
                </a:r>
              </a:p>
            </p:txBody>
          </p:sp>
          <p:sp>
            <p:nvSpPr>
              <p:cNvPr id="1316886" name="TextBox 21"/>
              <p:cNvSpPr txBox="1">
                <a:spLocks noChangeArrowheads="1"/>
              </p:cNvSpPr>
              <p:nvPr/>
            </p:nvSpPr>
            <p:spPr bwMode="auto">
              <a:xfrm>
                <a:off x="6752120" y="3181350"/>
                <a:ext cx="635043" cy="396875"/>
              </a:xfrm>
              <a:prstGeom prst="rect">
                <a:avLst/>
              </a:prstGeom>
              <a:noFill/>
              <a:ln w="9525">
                <a:noFill/>
                <a:miter lim="800000"/>
                <a:headEnd/>
                <a:tailEnd/>
              </a:ln>
            </p:spPr>
            <p:txBody>
              <a:bodyPr wrap="none">
                <a:spAutoFit/>
              </a:bodyPr>
              <a:lstStyle/>
              <a:p>
                <a:r>
                  <a:rPr lang="en-US" b="1">
                    <a:solidFill>
                      <a:srgbClr val="3333FF"/>
                    </a:solidFill>
                  </a:rPr>
                  <a:t>MPI</a:t>
                </a:r>
              </a:p>
            </p:txBody>
          </p:sp>
          <p:sp>
            <p:nvSpPr>
              <p:cNvPr id="1316887" name="TextBox 22"/>
              <p:cNvSpPr txBox="1">
                <a:spLocks noChangeArrowheads="1"/>
              </p:cNvSpPr>
              <p:nvPr/>
            </p:nvSpPr>
            <p:spPr bwMode="auto">
              <a:xfrm>
                <a:off x="6553669" y="4019550"/>
                <a:ext cx="635043" cy="396875"/>
              </a:xfrm>
              <a:prstGeom prst="rect">
                <a:avLst/>
              </a:prstGeom>
              <a:noFill/>
              <a:ln w="9525">
                <a:noFill/>
                <a:miter lim="800000"/>
                <a:headEnd/>
                <a:tailEnd/>
              </a:ln>
            </p:spPr>
            <p:txBody>
              <a:bodyPr wrap="none">
                <a:spAutoFit/>
              </a:bodyPr>
              <a:lstStyle/>
              <a:p>
                <a:r>
                  <a:rPr lang="en-US" b="1">
                    <a:solidFill>
                      <a:srgbClr val="00CC00"/>
                    </a:solidFill>
                  </a:rPr>
                  <a:t>MPI</a:t>
                </a:r>
              </a:p>
            </p:txBody>
          </p:sp>
          <p:sp>
            <p:nvSpPr>
              <p:cNvPr id="1316888" name="TextBox 23"/>
              <p:cNvSpPr txBox="1">
                <a:spLocks noChangeArrowheads="1"/>
              </p:cNvSpPr>
              <p:nvPr/>
            </p:nvSpPr>
            <p:spPr bwMode="auto">
              <a:xfrm>
                <a:off x="6248848" y="5314950"/>
                <a:ext cx="1214521" cy="396875"/>
              </a:xfrm>
              <a:prstGeom prst="rect">
                <a:avLst/>
              </a:prstGeom>
              <a:noFill/>
              <a:ln w="9525">
                <a:noFill/>
                <a:miter lim="800000"/>
                <a:headEnd/>
                <a:tailEnd/>
              </a:ln>
            </p:spPr>
            <p:txBody>
              <a:bodyPr wrap="none">
                <a:spAutoFit/>
              </a:bodyPr>
              <a:lstStyle/>
              <a:p>
                <a:r>
                  <a:rPr lang="en-US" b="1">
                    <a:solidFill>
                      <a:srgbClr val="00CC00"/>
                    </a:solidFill>
                  </a:rPr>
                  <a:t>OpenMP</a:t>
                </a:r>
              </a:p>
            </p:txBody>
          </p:sp>
        </p:grpSp>
        <p:sp>
          <p:nvSpPr>
            <p:cNvPr id="1316889" name="Text Box 25"/>
            <p:cNvSpPr txBox="1">
              <a:spLocks noChangeArrowheads="1"/>
            </p:cNvSpPr>
            <p:nvPr/>
          </p:nvSpPr>
          <p:spPr bwMode="auto">
            <a:xfrm>
              <a:off x="3072" y="1248"/>
              <a:ext cx="1503" cy="250"/>
            </a:xfrm>
            <a:prstGeom prst="rect">
              <a:avLst/>
            </a:prstGeom>
            <a:noFill/>
            <a:ln w="12700">
              <a:noFill/>
              <a:miter lim="800000"/>
              <a:headEnd/>
              <a:tailEnd/>
            </a:ln>
            <a:effectLst/>
          </p:spPr>
          <p:txBody>
            <a:bodyPr wrap="none">
              <a:spAutoFit/>
            </a:bodyPr>
            <a:lstStyle/>
            <a:p>
              <a:r>
                <a:rPr lang="en-US">
                  <a:solidFill>
                    <a:schemeClr val="bg2"/>
                  </a:solidFill>
                </a:rPr>
                <a:t>Conjugate Gradient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16868"/>
                                        </p:tgtEl>
                                        <p:attrNameLst>
                                          <p:attrName>style.visibility</p:attrName>
                                        </p:attrNameLst>
                                      </p:cBhvr>
                                      <p:to>
                                        <p:strVal val="visible"/>
                                      </p:to>
                                    </p:set>
                                    <p:anim calcmode="lin" valueType="num">
                                      <p:cBhvr additive="base">
                                        <p:cTn id="7" dur="1000" fill="hold"/>
                                        <p:tgtEl>
                                          <p:spTgt spid="1316868"/>
                                        </p:tgtEl>
                                        <p:attrNameLst>
                                          <p:attrName>ppt_x</p:attrName>
                                        </p:attrNameLst>
                                      </p:cBhvr>
                                      <p:tavLst>
                                        <p:tav tm="0">
                                          <p:val>
                                            <p:strVal val="0-#ppt_w/2"/>
                                          </p:val>
                                        </p:tav>
                                        <p:tav tm="100000">
                                          <p:val>
                                            <p:strVal val="#ppt_x"/>
                                          </p:val>
                                        </p:tav>
                                      </p:tavLst>
                                    </p:anim>
                                    <p:anim calcmode="lin" valueType="num">
                                      <p:cBhvr additive="base">
                                        <p:cTn id="8" dur="1000" fill="hold"/>
                                        <p:tgtEl>
                                          <p:spTgt spid="131686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16880"/>
                                        </p:tgtEl>
                                        <p:attrNameLst>
                                          <p:attrName>style.visibility</p:attrName>
                                        </p:attrNameLst>
                                      </p:cBhvr>
                                      <p:to>
                                        <p:strVal val="visible"/>
                                      </p:to>
                                    </p:set>
                                    <p:anim calcmode="lin" valueType="num">
                                      <p:cBhvr additive="base">
                                        <p:cTn id="13" dur="1000" fill="hold"/>
                                        <p:tgtEl>
                                          <p:spTgt spid="1316880"/>
                                        </p:tgtEl>
                                        <p:attrNameLst>
                                          <p:attrName>ppt_x</p:attrName>
                                        </p:attrNameLst>
                                      </p:cBhvr>
                                      <p:tavLst>
                                        <p:tav tm="0">
                                          <p:val>
                                            <p:strVal val="0-#ppt_w/2"/>
                                          </p:val>
                                        </p:tav>
                                        <p:tav tm="100000">
                                          <p:val>
                                            <p:strVal val="#ppt_x"/>
                                          </p:val>
                                        </p:tav>
                                      </p:tavLst>
                                    </p:anim>
                                    <p:anim calcmode="lin" valueType="num">
                                      <p:cBhvr additive="base">
                                        <p:cTn id="14" dur="1000" fill="hold"/>
                                        <p:tgtEl>
                                          <p:spTgt spid="13168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p>
            <a:fld id="{5085BCD7-1C79-4A1B-B422-B970EF8F932D}" type="slidenum">
              <a:rPr lang="en-US"/>
              <a:pPr/>
              <a:t>115</a:t>
            </a:fld>
            <a:endParaRPr lang="en-US"/>
          </a:p>
        </p:txBody>
      </p:sp>
      <p:sp>
        <p:nvSpPr>
          <p:cNvPr id="1318914" name="Rectangle 2"/>
          <p:cNvSpPr>
            <a:spLocks noGrp="1" noChangeArrowheads="1"/>
          </p:cNvSpPr>
          <p:nvPr>
            <p:ph type="title"/>
          </p:nvPr>
        </p:nvSpPr>
        <p:spPr>
          <a:xfrm>
            <a:off x="0" y="0"/>
            <a:ext cx="9144000" cy="838200"/>
          </a:xfrm>
        </p:spPr>
        <p:txBody>
          <a:bodyPr/>
          <a:lstStyle/>
          <a:p>
            <a:r>
              <a:rPr lang="en-US"/>
              <a:t>Component Parallel I: MPI</a:t>
            </a:r>
          </a:p>
        </p:txBody>
      </p:sp>
      <p:sp>
        <p:nvSpPr>
          <p:cNvPr id="1318915" name="Rectangle 3"/>
          <p:cNvSpPr>
            <a:spLocks noGrp="1" noChangeArrowheads="1"/>
          </p:cNvSpPr>
          <p:nvPr>
            <p:ph type="body" idx="1"/>
          </p:nvPr>
        </p:nvSpPr>
        <p:spPr>
          <a:xfrm>
            <a:off x="0" y="685800"/>
            <a:ext cx="9144000" cy="5867400"/>
          </a:xfrm>
        </p:spPr>
        <p:txBody>
          <a:bodyPr/>
          <a:lstStyle/>
          <a:p>
            <a:pPr>
              <a:lnSpc>
                <a:spcPct val="90000"/>
              </a:lnSpc>
            </a:pPr>
            <a:r>
              <a:rPr lang="en-US" sz="2800"/>
              <a:t>Always the </a:t>
            </a:r>
            <a:r>
              <a:rPr lang="en-US" sz="2800">
                <a:solidFill>
                  <a:srgbClr val="FFFF00"/>
                </a:solidFill>
              </a:rPr>
              <a:t>final parallel execution</a:t>
            </a:r>
            <a:r>
              <a:rPr lang="en-US" sz="2800"/>
              <a:t> will involve multiple threads and/or processes </a:t>
            </a:r>
          </a:p>
          <a:p>
            <a:pPr>
              <a:lnSpc>
                <a:spcPct val="90000"/>
              </a:lnSpc>
            </a:pPr>
            <a:r>
              <a:rPr lang="en-US" sz="2800"/>
              <a:t>In </a:t>
            </a:r>
            <a:r>
              <a:rPr lang="en-US" sz="2800">
                <a:solidFill>
                  <a:srgbClr val="FFFF00"/>
                </a:solidFill>
              </a:rPr>
              <a:t>Program parallel</a:t>
            </a:r>
            <a:r>
              <a:rPr lang="en-US" sz="2800"/>
              <a:t> model, a high level description as a single program is broken up into components by the compiler.</a:t>
            </a:r>
          </a:p>
          <a:p>
            <a:pPr>
              <a:lnSpc>
                <a:spcPct val="90000"/>
              </a:lnSpc>
            </a:pPr>
            <a:r>
              <a:rPr lang="en-US" sz="2800"/>
              <a:t>In </a:t>
            </a:r>
            <a:r>
              <a:rPr lang="en-US" sz="2800">
                <a:solidFill>
                  <a:srgbClr val="FFFF00"/>
                </a:solidFill>
              </a:rPr>
              <a:t>Component parallel</a:t>
            </a:r>
            <a:r>
              <a:rPr lang="en-US" sz="2800"/>
              <a:t> programming, the </a:t>
            </a:r>
            <a:r>
              <a:rPr lang="en-US" sz="2800">
                <a:solidFill>
                  <a:srgbClr val="FFFF00"/>
                </a:solidFill>
              </a:rPr>
              <a:t>user explicitly specifies the code for each component</a:t>
            </a:r>
          </a:p>
          <a:p>
            <a:pPr>
              <a:lnSpc>
                <a:spcPct val="90000"/>
              </a:lnSpc>
            </a:pPr>
            <a:r>
              <a:rPr lang="en-US" sz="2800"/>
              <a:t>This is certainly </a:t>
            </a:r>
            <a:r>
              <a:rPr lang="en-US" sz="2800">
                <a:solidFill>
                  <a:srgbClr val="FFFF00"/>
                </a:solidFill>
              </a:rPr>
              <a:t>hard work</a:t>
            </a:r>
            <a:r>
              <a:rPr lang="en-US" sz="2800"/>
              <a:t> but has advantage that </a:t>
            </a:r>
            <a:r>
              <a:rPr lang="en-US" sz="2800">
                <a:solidFill>
                  <a:srgbClr val="FFFF00"/>
                </a:solidFill>
              </a:rPr>
              <a:t>always works</a:t>
            </a:r>
            <a:r>
              <a:rPr lang="en-US" sz="2800"/>
              <a:t> and has a </a:t>
            </a:r>
            <a:r>
              <a:rPr lang="en-US" sz="2800">
                <a:solidFill>
                  <a:srgbClr val="FFFF00"/>
                </a:solidFill>
              </a:rPr>
              <a:t>clearer performance model</a:t>
            </a:r>
          </a:p>
          <a:p>
            <a:pPr>
              <a:lnSpc>
                <a:spcPct val="90000"/>
              </a:lnSpc>
            </a:pPr>
            <a:r>
              <a:rPr lang="en-US" sz="2800">
                <a:solidFill>
                  <a:srgbClr val="FFFF00"/>
                </a:solidFill>
              </a:rPr>
              <a:t>MPI </a:t>
            </a:r>
            <a:r>
              <a:rPr lang="en-US" sz="2800"/>
              <a:t>is the dominant scalable parallel computing paradigm and uses a component parallel model</a:t>
            </a:r>
          </a:p>
          <a:p>
            <a:pPr lvl="1">
              <a:lnSpc>
                <a:spcPct val="90000"/>
              </a:lnSpc>
            </a:pPr>
            <a:r>
              <a:rPr lang="en-US" sz="2400"/>
              <a:t>There are a fixed number of processes that are long running</a:t>
            </a:r>
          </a:p>
          <a:p>
            <a:pPr lvl="1">
              <a:lnSpc>
                <a:spcPct val="90000"/>
              </a:lnSpc>
            </a:pPr>
            <a:r>
              <a:rPr lang="en-US" sz="2400"/>
              <a:t>They have explicit message send and receive using a rendezvous model</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118" name="Slide Number Placeholder 4"/>
          <p:cNvSpPr>
            <a:spLocks noGrp="1"/>
          </p:cNvSpPr>
          <p:nvPr>
            <p:ph type="sldNum" sz="quarter" idx="11"/>
          </p:nvPr>
        </p:nvSpPr>
        <p:spPr/>
        <p:txBody>
          <a:bodyPr/>
          <a:lstStyle/>
          <a:p>
            <a:fld id="{56935FA6-07DD-4713-B8A7-3AF708189B59}" type="slidenum">
              <a:rPr lang="en-US"/>
              <a:pPr/>
              <a:t>116</a:t>
            </a:fld>
            <a:endParaRPr lang="en-US"/>
          </a:p>
        </p:txBody>
      </p:sp>
      <p:sp>
        <p:nvSpPr>
          <p:cNvPr id="1320962" name="Rectangle 2"/>
          <p:cNvSpPr>
            <a:spLocks noGrp="1" noChangeArrowheads="1"/>
          </p:cNvSpPr>
          <p:nvPr>
            <p:ph type="title"/>
          </p:nvPr>
        </p:nvSpPr>
        <p:spPr/>
        <p:txBody>
          <a:bodyPr/>
          <a:lstStyle/>
          <a:p>
            <a:r>
              <a:rPr lang="en-US"/>
              <a:t>MPI Execution Model</a:t>
            </a:r>
          </a:p>
        </p:txBody>
      </p:sp>
      <p:sp>
        <p:nvSpPr>
          <p:cNvPr id="1320963" name="Rectangle 3"/>
          <p:cNvSpPr>
            <a:spLocks noGrp="1" noChangeArrowheads="1"/>
          </p:cNvSpPr>
          <p:nvPr>
            <p:ph type="body" idx="1"/>
          </p:nvPr>
        </p:nvSpPr>
        <p:spPr>
          <a:xfrm>
            <a:off x="0" y="990600"/>
            <a:ext cx="4114800" cy="4953000"/>
          </a:xfrm>
        </p:spPr>
        <p:txBody>
          <a:bodyPr/>
          <a:lstStyle/>
          <a:p>
            <a:pPr>
              <a:lnSpc>
                <a:spcPct val="90000"/>
              </a:lnSpc>
            </a:pPr>
            <a:r>
              <a:rPr lang="en-US" sz="2000">
                <a:solidFill>
                  <a:srgbClr val="FFFF00"/>
                </a:solidFill>
              </a:rPr>
              <a:t>Rendezvous</a:t>
            </a:r>
            <a:r>
              <a:rPr lang="en-US" sz="2000"/>
              <a:t> for set of “local” communications but as in this case with a global “structure”</a:t>
            </a:r>
          </a:p>
          <a:p>
            <a:pPr>
              <a:lnSpc>
                <a:spcPct val="90000"/>
              </a:lnSpc>
            </a:pPr>
            <a:r>
              <a:rPr lang="en-US" sz="2000"/>
              <a:t>Gives a </a:t>
            </a:r>
            <a:r>
              <a:rPr lang="en-US" sz="2000">
                <a:solidFill>
                  <a:srgbClr val="FFFF00"/>
                </a:solidFill>
              </a:rPr>
              <a:t>global synchronization with local communication</a:t>
            </a:r>
            <a:r>
              <a:rPr lang="en-US" sz="2000"/>
              <a:t/>
            </a:r>
            <a:br>
              <a:rPr lang="en-US" sz="2000"/>
            </a:br>
            <a:r>
              <a:rPr lang="en-US" sz="2000"/>
              <a:t/>
            </a:r>
            <a:br>
              <a:rPr lang="en-US" sz="2000"/>
            </a:br>
            <a:r>
              <a:rPr lang="en-US" sz="2000"/>
              <a:t/>
            </a:r>
            <a:br>
              <a:rPr lang="en-US" sz="2000"/>
            </a:br>
            <a:r>
              <a:rPr lang="en-US" sz="2000"/>
              <a:t/>
            </a:r>
            <a:br>
              <a:rPr lang="en-US" sz="2000"/>
            </a:br>
            <a:r>
              <a:rPr lang="en-US" sz="2000"/>
              <a:t/>
            </a:r>
            <a:br>
              <a:rPr lang="en-US" sz="2000"/>
            </a:br>
            <a:r>
              <a:rPr lang="en-US" sz="2000"/>
              <a:t/>
            </a:r>
            <a:br>
              <a:rPr lang="en-US" sz="2000"/>
            </a:br>
            <a:r>
              <a:rPr lang="en-US" sz="2000"/>
              <a:t/>
            </a:r>
            <a:br>
              <a:rPr lang="en-US" sz="2000"/>
            </a:br>
            <a:endParaRPr lang="en-US" sz="2000"/>
          </a:p>
          <a:p>
            <a:pPr>
              <a:lnSpc>
                <a:spcPct val="90000"/>
              </a:lnSpc>
            </a:pPr>
            <a:r>
              <a:rPr lang="en-US" sz="2000">
                <a:solidFill>
                  <a:srgbClr val="FFFF00"/>
                </a:solidFill>
              </a:rPr>
              <a:t>SPMD</a:t>
            </a:r>
            <a:r>
              <a:rPr lang="en-US" sz="2000"/>
              <a:t> (Single Program Multiple Data) with each thread identical code including “computing” </a:t>
            </a:r>
            <a:br>
              <a:rPr lang="en-US" sz="2000"/>
            </a:br>
            <a:r>
              <a:rPr lang="en-US" sz="2000"/>
              <a:t>and explicit MPI sends and receives </a:t>
            </a:r>
          </a:p>
        </p:txBody>
      </p:sp>
      <p:sp>
        <p:nvSpPr>
          <p:cNvPr id="1321100" name="Line 140"/>
          <p:cNvSpPr>
            <a:spLocks noChangeShapeType="1"/>
          </p:cNvSpPr>
          <p:nvPr/>
        </p:nvSpPr>
        <p:spPr bwMode="auto">
          <a:xfrm flipV="1">
            <a:off x="4648200" y="5410200"/>
            <a:ext cx="0" cy="685800"/>
          </a:xfrm>
          <a:prstGeom prst="line">
            <a:avLst/>
          </a:prstGeom>
          <a:noFill/>
          <a:ln w="76200">
            <a:solidFill>
              <a:schemeClr val="bg2"/>
            </a:solidFill>
            <a:round/>
            <a:headEnd/>
            <a:tailEnd type="triangle" w="med" len="med"/>
          </a:ln>
          <a:effectLst/>
        </p:spPr>
        <p:txBody>
          <a:bodyPr>
            <a:spAutoFit/>
          </a:bodyPr>
          <a:lstStyle/>
          <a:p>
            <a:endParaRPr lang="en-US"/>
          </a:p>
        </p:txBody>
      </p:sp>
      <p:sp>
        <p:nvSpPr>
          <p:cNvPr id="1321101" name="Line 141"/>
          <p:cNvSpPr>
            <a:spLocks noChangeShapeType="1"/>
          </p:cNvSpPr>
          <p:nvPr/>
        </p:nvSpPr>
        <p:spPr bwMode="auto">
          <a:xfrm flipV="1">
            <a:off x="5235575" y="5410200"/>
            <a:ext cx="0" cy="685800"/>
          </a:xfrm>
          <a:prstGeom prst="line">
            <a:avLst/>
          </a:prstGeom>
          <a:noFill/>
          <a:ln w="76200">
            <a:solidFill>
              <a:schemeClr val="bg2"/>
            </a:solidFill>
            <a:round/>
            <a:headEnd/>
            <a:tailEnd type="triangle" w="med" len="med"/>
          </a:ln>
          <a:effectLst/>
        </p:spPr>
        <p:txBody>
          <a:bodyPr>
            <a:spAutoFit/>
          </a:bodyPr>
          <a:lstStyle/>
          <a:p>
            <a:endParaRPr lang="en-US"/>
          </a:p>
        </p:txBody>
      </p:sp>
      <p:sp>
        <p:nvSpPr>
          <p:cNvPr id="1321102" name="Line 142"/>
          <p:cNvSpPr>
            <a:spLocks noChangeShapeType="1"/>
          </p:cNvSpPr>
          <p:nvPr/>
        </p:nvSpPr>
        <p:spPr bwMode="auto">
          <a:xfrm flipV="1">
            <a:off x="5822950" y="5410200"/>
            <a:ext cx="0" cy="685800"/>
          </a:xfrm>
          <a:prstGeom prst="line">
            <a:avLst/>
          </a:prstGeom>
          <a:noFill/>
          <a:ln w="76200">
            <a:solidFill>
              <a:schemeClr val="bg2"/>
            </a:solidFill>
            <a:round/>
            <a:headEnd/>
            <a:tailEnd type="triangle" w="med" len="med"/>
          </a:ln>
          <a:effectLst/>
        </p:spPr>
        <p:txBody>
          <a:bodyPr>
            <a:spAutoFit/>
          </a:bodyPr>
          <a:lstStyle/>
          <a:p>
            <a:endParaRPr lang="en-US"/>
          </a:p>
        </p:txBody>
      </p:sp>
      <p:sp>
        <p:nvSpPr>
          <p:cNvPr id="1321103" name="Line 143"/>
          <p:cNvSpPr>
            <a:spLocks noChangeShapeType="1"/>
          </p:cNvSpPr>
          <p:nvPr/>
        </p:nvSpPr>
        <p:spPr bwMode="auto">
          <a:xfrm flipV="1">
            <a:off x="6410325" y="5410200"/>
            <a:ext cx="0" cy="685800"/>
          </a:xfrm>
          <a:prstGeom prst="line">
            <a:avLst/>
          </a:prstGeom>
          <a:noFill/>
          <a:ln w="76200">
            <a:solidFill>
              <a:schemeClr val="bg2"/>
            </a:solidFill>
            <a:round/>
            <a:headEnd/>
            <a:tailEnd type="triangle" w="med" len="med"/>
          </a:ln>
          <a:effectLst/>
        </p:spPr>
        <p:txBody>
          <a:bodyPr>
            <a:spAutoFit/>
          </a:bodyPr>
          <a:lstStyle/>
          <a:p>
            <a:endParaRPr lang="en-US"/>
          </a:p>
        </p:txBody>
      </p:sp>
      <p:sp>
        <p:nvSpPr>
          <p:cNvPr id="1321104" name="Line 144"/>
          <p:cNvSpPr>
            <a:spLocks noChangeShapeType="1"/>
          </p:cNvSpPr>
          <p:nvPr/>
        </p:nvSpPr>
        <p:spPr bwMode="auto">
          <a:xfrm flipV="1">
            <a:off x="6999288" y="5410200"/>
            <a:ext cx="0" cy="685800"/>
          </a:xfrm>
          <a:prstGeom prst="line">
            <a:avLst/>
          </a:prstGeom>
          <a:noFill/>
          <a:ln w="76200">
            <a:solidFill>
              <a:schemeClr val="bg2"/>
            </a:solidFill>
            <a:round/>
            <a:headEnd/>
            <a:tailEnd type="triangle" w="med" len="med"/>
          </a:ln>
          <a:effectLst/>
        </p:spPr>
        <p:txBody>
          <a:bodyPr>
            <a:spAutoFit/>
          </a:bodyPr>
          <a:lstStyle/>
          <a:p>
            <a:endParaRPr lang="en-US"/>
          </a:p>
        </p:txBody>
      </p:sp>
      <p:sp>
        <p:nvSpPr>
          <p:cNvPr id="1321105" name="Line 145"/>
          <p:cNvSpPr>
            <a:spLocks noChangeShapeType="1"/>
          </p:cNvSpPr>
          <p:nvPr/>
        </p:nvSpPr>
        <p:spPr bwMode="auto">
          <a:xfrm flipV="1">
            <a:off x="7586663" y="5410200"/>
            <a:ext cx="0" cy="685800"/>
          </a:xfrm>
          <a:prstGeom prst="line">
            <a:avLst/>
          </a:prstGeom>
          <a:noFill/>
          <a:ln w="76200">
            <a:solidFill>
              <a:schemeClr val="bg2"/>
            </a:solidFill>
            <a:round/>
            <a:headEnd/>
            <a:tailEnd type="triangle" w="med" len="med"/>
          </a:ln>
          <a:effectLst/>
        </p:spPr>
        <p:txBody>
          <a:bodyPr>
            <a:spAutoFit/>
          </a:bodyPr>
          <a:lstStyle/>
          <a:p>
            <a:endParaRPr lang="en-US"/>
          </a:p>
        </p:txBody>
      </p:sp>
      <p:sp>
        <p:nvSpPr>
          <p:cNvPr id="1321106" name="Line 146"/>
          <p:cNvSpPr>
            <a:spLocks noChangeShapeType="1"/>
          </p:cNvSpPr>
          <p:nvPr/>
        </p:nvSpPr>
        <p:spPr bwMode="auto">
          <a:xfrm flipV="1">
            <a:off x="8174038" y="5410200"/>
            <a:ext cx="0" cy="685800"/>
          </a:xfrm>
          <a:prstGeom prst="line">
            <a:avLst/>
          </a:prstGeom>
          <a:noFill/>
          <a:ln w="76200">
            <a:solidFill>
              <a:schemeClr val="bg2"/>
            </a:solidFill>
            <a:round/>
            <a:headEnd/>
            <a:tailEnd type="triangle" w="med" len="med"/>
          </a:ln>
          <a:effectLst/>
        </p:spPr>
        <p:txBody>
          <a:bodyPr>
            <a:spAutoFit/>
          </a:bodyPr>
          <a:lstStyle/>
          <a:p>
            <a:endParaRPr lang="en-US"/>
          </a:p>
        </p:txBody>
      </p:sp>
      <p:sp>
        <p:nvSpPr>
          <p:cNvPr id="1321107" name="Line 147"/>
          <p:cNvSpPr>
            <a:spLocks noChangeShapeType="1"/>
          </p:cNvSpPr>
          <p:nvPr/>
        </p:nvSpPr>
        <p:spPr bwMode="auto">
          <a:xfrm flipV="1">
            <a:off x="8763000" y="5410200"/>
            <a:ext cx="0" cy="685800"/>
          </a:xfrm>
          <a:prstGeom prst="line">
            <a:avLst/>
          </a:prstGeom>
          <a:noFill/>
          <a:ln w="76200">
            <a:solidFill>
              <a:schemeClr val="bg2"/>
            </a:solidFill>
            <a:round/>
            <a:headEnd/>
            <a:tailEnd type="triangle" w="med" len="med"/>
          </a:ln>
          <a:effectLst/>
        </p:spPr>
        <p:txBody>
          <a:bodyPr>
            <a:spAutoFit/>
          </a:bodyPr>
          <a:lstStyle/>
          <a:p>
            <a:endParaRPr lang="en-US"/>
          </a:p>
        </p:txBody>
      </p:sp>
      <p:sp>
        <p:nvSpPr>
          <p:cNvPr id="1321108" name="Text Box 148"/>
          <p:cNvSpPr txBox="1">
            <a:spLocks noChangeArrowheads="1"/>
          </p:cNvSpPr>
          <p:nvPr/>
        </p:nvSpPr>
        <p:spPr bwMode="auto">
          <a:xfrm>
            <a:off x="4419600" y="6172200"/>
            <a:ext cx="4725988" cy="396875"/>
          </a:xfrm>
          <a:prstGeom prst="rect">
            <a:avLst/>
          </a:prstGeom>
          <a:solidFill>
            <a:srgbClr val="FFFFFF"/>
          </a:solidFill>
          <a:ln w="12700">
            <a:noFill/>
            <a:miter lim="800000"/>
            <a:headEnd/>
            <a:tailEnd/>
          </a:ln>
          <a:effectLst/>
        </p:spPr>
        <p:txBody>
          <a:bodyPr wrap="none">
            <a:spAutoFit/>
          </a:bodyPr>
          <a:lstStyle/>
          <a:p>
            <a:r>
              <a:rPr lang="en-US" b="1">
                <a:solidFill>
                  <a:schemeClr val="bg2"/>
                </a:solidFill>
              </a:rPr>
              <a:t>8 fixed executing threads (processes)</a:t>
            </a:r>
          </a:p>
        </p:txBody>
      </p:sp>
      <p:sp>
        <p:nvSpPr>
          <p:cNvPr id="1321109" name="Line 149"/>
          <p:cNvSpPr>
            <a:spLocks noChangeShapeType="1"/>
          </p:cNvSpPr>
          <p:nvPr/>
        </p:nvSpPr>
        <p:spPr bwMode="auto">
          <a:xfrm>
            <a:off x="3657600" y="1143000"/>
            <a:ext cx="609600" cy="0"/>
          </a:xfrm>
          <a:prstGeom prst="line">
            <a:avLst/>
          </a:prstGeom>
          <a:noFill/>
          <a:ln w="38100">
            <a:solidFill>
              <a:schemeClr val="tx1"/>
            </a:solidFill>
            <a:round/>
            <a:headEnd/>
            <a:tailEnd type="triangle" w="med" len="med"/>
          </a:ln>
          <a:effectLst/>
        </p:spPr>
        <p:txBody>
          <a:bodyPr>
            <a:spAutoFit/>
          </a:bodyPr>
          <a:lstStyle/>
          <a:p>
            <a:endParaRPr lang="en-US"/>
          </a:p>
        </p:txBody>
      </p:sp>
      <p:sp>
        <p:nvSpPr>
          <p:cNvPr id="1321110" name="Line 150"/>
          <p:cNvSpPr>
            <a:spLocks noChangeShapeType="1"/>
          </p:cNvSpPr>
          <p:nvPr/>
        </p:nvSpPr>
        <p:spPr bwMode="auto">
          <a:xfrm>
            <a:off x="3733800" y="1981200"/>
            <a:ext cx="381000" cy="152400"/>
          </a:xfrm>
          <a:prstGeom prst="line">
            <a:avLst/>
          </a:prstGeom>
          <a:noFill/>
          <a:ln w="38100">
            <a:solidFill>
              <a:schemeClr val="tx1"/>
            </a:solidFill>
            <a:round/>
            <a:headEnd/>
            <a:tailEnd type="triangle" w="med" len="med"/>
          </a:ln>
          <a:effectLst/>
        </p:spPr>
        <p:txBody>
          <a:bodyPr>
            <a:spAutoFit/>
          </a:bodyPr>
          <a:lstStyle/>
          <a:p>
            <a:endParaRPr lang="en-US"/>
          </a:p>
        </p:txBody>
      </p:sp>
      <p:sp>
        <p:nvSpPr>
          <p:cNvPr id="1321111" name="Line 151"/>
          <p:cNvSpPr>
            <a:spLocks noChangeShapeType="1"/>
          </p:cNvSpPr>
          <p:nvPr/>
        </p:nvSpPr>
        <p:spPr bwMode="auto">
          <a:xfrm>
            <a:off x="3733800" y="2438400"/>
            <a:ext cx="457200" cy="609600"/>
          </a:xfrm>
          <a:prstGeom prst="line">
            <a:avLst/>
          </a:prstGeom>
          <a:noFill/>
          <a:ln w="38100">
            <a:solidFill>
              <a:schemeClr val="tx1"/>
            </a:solidFill>
            <a:round/>
            <a:headEnd/>
            <a:tailEnd type="triangle" w="med" len="med"/>
          </a:ln>
          <a:effectLst/>
        </p:spPr>
        <p:txBody>
          <a:bodyPr>
            <a:spAutoFit/>
          </a:bodyPr>
          <a:lstStyle/>
          <a:p>
            <a:endParaRPr lang="en-US"/>
          </a:p>
        </p:txBody>
      </p:sp>
      <p:sp>
        <p:nvSpPr>
          <p:cNvPr id="1321112" name="Line 152"/>
          <p:cNvSpPr>
            <a:spLocks noChangeShapeType="1"/>
          </p:cNvSpPr>
          <p:nvPr/>
        </p:nvSpPr>
        <p:spPr bwMode="auto">
          <a:xfrm>
            <a:off x="3352800" y="2362200"/>
            <a:ext cx="838200" cy="1905000"/>
          </a:xfrm>
          <a:prstGeom prst="line">
            <a:avLst/>
          </a:prstGeom>
          <a:noFill/>
          <a:ln w="38100">
            <a:solidFill>
              <a:schemeClr val="tx1"/>
            </a:solidFill>
            <a:round/>
            <a:headEnd/>
            <a:tailEnd type="triangle" w="med" len="med"/>
          </a:ln>
          <a:effectLst/>
        </p:spPr>
        <p:txBody>
          <a:bodyPr>
            <a:spAutoFit/>
          </a:bodyPr>
          <a:lstStyle/>
          <a:p>
            <a:endParaRPr lang="en-US"/>
          </a:p>
        </p:txBody>
      </p:sp>
      <p:sp>
        <p:nvSpPr>
          <p:cNvPr id="1321113" name="Line 153"/>
          <p:cNvSpPr>
            <a:spLocks noChangeShapeType="1"/>
          </p:cNvSpPr>
          <p:nvPr/>
        </p:nvSpPr>
        <p:spPr bwMode="auto">
          <a:xfrm>
            <a:off x="3581400" y="5105400"/>
            <a:ext cx="762000" cy="0"/>
          </a:xfrm>
          <a:prstGeom prst="line">
            <a:avLst/>
          </a:prstGeom>
          <a:noFill/>
          <a:ln w="38100">
            <a:solidFill>
              <a:schemeClr val="tx1"/>
            </a:solidFill>
            <a:round/>
            <a:headEnd/>
            <a:tailEnd type="triangle" w="med" len="med"/>
          </a:ln>
          <a:effectLst/>
        </p:spPr>
        <p:txBody>
          <a:bodyPr>
            <a:spAutoFit/>
          </a:bodyPr>
          <a:lstStyle/>
          <a:p>
            <a:endParaRPr lang="en-US"/>
          </a:p>
        </p:txBody>
      </p:sp>
      <p:grpSp>
        <p:nvGrpSpPr>
          <p:cNvPr id="1321114" name="Group 154"/>
          <p:cNvGrpSpPr>
            <a:grpSpLocks/>
          </p:cNvGrpSpPr>
          <p:nvPr/>
        </p:nvGrpSpPr>
        <p:grpSpPr bwMode="auto">
          <a:xfrm>
            <a:off x="4232275" y="914400"/>
            <a:ext cx="4911725" cy="4800600"/>
            <a:chOff x="2666" y="1056"/>
            <a:chExt cx="3094" cy="3024"/>
          </a:xfrm>
        </p:grpSpPr>
        <p:grpSp>
          <p:nvGrpSpPr>
            <p:cNvPr id="1321115" name="Group 155"/>
            <p:cNvGrpSpPr>
              <a:grpSpLocks/>
            </p:cNvGrpSpPr>
            <p:nvPr/>
          </p:nvGrpSpPr>
          <p:grpSpPr bwMode="auto">
            <a:xfrm rot="10800000">
              <a:off x="2729" y="2688"/>
              <a:ext cx="2999" cy="384"/>
              <a:chOff x="48" y="1728"/>
              <a:chExt cx="5376" cy="192"/>
            </a:xfrm>
          </p:grpSpPr>
          <p:grpSp>
            <p:nvGrpSpPr>
              <p:cNvPr id="1321116" name="Group 156"/>
              <p:cNvGrpSpPr>
                <a:grpSpLocks/>
              </p:cNvGrpSpPr>
              <p:nvPr/>
            </p:nvGrpSpPr>
            <p:grpSpPr bwMode="auto">
              <a:xfrm>
                <a:off x="48" y="1728"/>
                <a:ext cx="2688" cy="192"/>
                <a:chOff x="528" y="2736"/>
                <a:chExt cx="2688" cy="192"/>
              </a:xfrm>
            </p:grpSpPr>
            <p:sp>
              <p:nvSpPr>
                <p:cNvPr id="1321117" name="Rectangle 157"/>
                <p:cNvSpPr>
                  <a:spLocks noChangeArrowheads="1"/>
                </p:cNvSpPr>
                <p:nvPr/>
              </p:nvSpPr>
              <p:spPr bwMode="auto">
                <a:xfrm>
                  <a:off x="528" y="273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321118" name="Rectangle 158"/>
                <p:cNvSpPr>
                  <a:spLocks noChangeArrowheads="1"/>
                </p:cNvSpPr>
                <p:nvPr/>
              </p:nvSpPr>
              <p:spPr bwMode="auto">
                <a:xfrm>
                  <a:off x="1200" y="273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321119" name="Rectangle 159"/>
                <p:cNvSpPr>
                  <a:spLocks noChangeArrowheads="1"/>
                </p:cNvSpPr>
                <p:nvPr/>
              </p:nvSpPr>
              <p:spPr bwMode="auto">
                <a:xfrm>
                  <a:off x="1872" y="273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321120" name="Rectangle 160"/>
                <p:cNvSpPr>
                  <a:spLocks noChangeArrowheads="1"/>
                </p:cNvSpPr>
                <p:nvPr/>
              </p:nvSpPr>
              <p:spPr bwMode="auto">
                <a:xfrm>
                  <a:off x="2544" y="273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grpSp>
            <p:nvGrpSpPr>
              <p:cNvPr id="1321121" name="Group 161"/>
              <p:cNvGrpSpPr>
                <a:grpSpLocks/>
              </p:cNvGrpSpPr>
              <p:nvPr/>
            </p:nvGrpSpPr>
            <p:grpSpPr bwMode="auto">
              <a:xfrm>
                <a:off x="2736" y="1728"/>
                <a:ext cx="2688" cy="192"/>
                <a:chOff x="528" y="2736"/>
                <a:chExt cx="2688" cy="192"/>
              </a:xfrm>
            </p:grpSpPr>
            <p:sp>
              <p:nvSpPr>
                <p:cNvPr id="1321122" name="Rectangle 162"/>
                <p:cNvSpPr>
                  <a:spLocks noChangeArrowheads="1"/>
                </p:cNvSpPr>
                <p:nvPr/>
              </p:nvSpPr>
              <p:spPr bwMode="auto">
                <a:xfrm>
                  <a:off x="528" y="273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321123" name="Rectangle 163"/>
                <p:cNvSpPr>
                  <a:spLocks noChangeArrowheads="1"/>
                </p:cNvSpPr>
                <p:nvPr/>
              </p:nvSpPr>
              <p:spPr bwMode="auto">
                <a:xfrm>
                  <a:off x="1200" y="273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321124" name="Rectangle 164"/>
                <p:cNvSpPr>
                  <a:spLocks noChangeArrowheads="1"/>
                </p:cNvSpPr>
                <p:nvPr/>
              </p:nvSpPr>
              <p:spPr bwMode="auto">
                <a:xfrm>
                  <a:off x="1872" y="273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321125" name="Rectangle 165"/>
                <p:cNvSpPr>
                  <a:spLocks noChangeArrowheads="1"/>
                </p:cNvSpPr>
                <p:nvPr/>
              </p:nvSpPr>
              <p:spPr bwMode="auto">
                <a:xfrm>
                  <a:off x="2544" y="273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grpSp>
        <p:sp>
          <p:nvSpPr>
            <p:cNvPr id="1321126" name="Rectangle 166"/>
            <p:cNvSpPr>
              <a:spLocks noChangeArrowheads="1"/>
            </p:cNvSpPr>
            <p:nvPr/>
          </p:nvSpPr>
          <p:spPr bwMode="auto">
            <a:xfrm rot="10800000">
              <a:off x="2729" y="2544"/>
              <a:ext cx="2999" cy="144"/>
            </a:xfrm>
            <a:prstGeom prst="rect">
              <a:avLst/>
            </a:prstGeom>
            <a:noFill/>
            <a:ln w="12700">
              <a:solidFill>
                <a:schemeClr val="tx1"/>
              </a:solidFill>
              <a:miter lim="800000"/>
              <a:headEnd/>
              <a:tailEnd/>
            </a:ln>
            <a:effectLst/>
          </p:spPr>
          <p:txBody>
            <a:bodyPr wrap="none" anchor="ctr">
              <a:spAutoFit/>
            </a:bodyPr>
            <a:lstStyle/>
            <a:p>
              <a:endParaRPr lang="en-US"/>
            </a:p>
          </p:txBody>
        </p:sp>
        <p:sp>
          <p:nvSpPr>
            <p:cNvPr id="1321127" name="Rectangle 167"/>
            <p:cNvSpPr>
              <a:spLocks noChangeArrowheads="1"/>
            </p:cNvSpPr>
            <p:nvPr/>
          </p:nvSpPr>
          <p:spPr bwMode="auto">
            <a:xfrm rot="10800000">
              <a:off x="2729" y="2400"/>
              <a:ext cx="2999" cy="144"/>
            </a:xfrm>
            <a:prstGeom prst="rect">
              <a:avLst/>
            </a:prstGeom>
            <a:noFill/>
            <a:ln w="12700">
              <a:solidFill>
                <a:schemeClr val="tx1"/>
              </a:solidFill>
              <a:miter lim="800000"/>
              <a:headEnd/>
              <a:tailEnd/>
            </a:ln>
            <a:effectLst/>
          </p:spPr>
          <p:txBody>
            <a:bodyPr wrap="none" anchor="ctr">
              <a:spAutoFit/>
            </a:bodyPr>
            <a:lstStyle/>
            <a:p>
              <a:endParaRPr lang="en-US"/>
            </a:p>
          </p:txBody>
        </p:sp>
        <p:grpSp>
          <p:nvGrpSpPr>
            <p:cNvPr id="1321128" name="Group 168"/>
            <p:cNvGrpSpPr>
              <a:grpSpLocks/>
            </p:cNvGrpSpPr>
            <p:nvPr/>
          </p:nvGrpSpPr>
          <p:grpSpPr bwMode="auto">
            <a:xfrm rot="10800000">
              <a:off x="3042" y="2616"/>
              <a:ext cx="2342" cy="0"/>
              <a:chOff x="1584" y="1692"/>
              <a:chExt cx="3600" cy="0"/>
            </a:xfrm>
          </p:grpSpPr>
          <p:sp>
            <p:nvSpPr>
              <p:cNvPr id="1321129" name="Line 169"/>
              <p:cNvSpPr>
                <a:spLocks noChangeShapeType="1"/>
              </p:cNvSpPr>
              <p:nvPr/>
            </p:nvSpPr>
            <p:spPr bwMode="auto">
              <a:xfrm>
                <a:off x="1584"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21130" name="Line 170"/>
              <p:cNvSpPr>
                <a:spLocks noChangeShapeType="1"/>
              </p:cNvSpPr>
              <p:nvPr/>
            </p:nvSpPr>
            <p:spPr bwMode="auto">
              <a:xfrm>
                <a:off x="2736"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21131" name="Line 171"/>
              <p:cNvSpPr>
                <a:spLocks noChangeShapeType="1"/>
              </p:cNvSpPr>
              <p:nvPr/>
            </p:nvSpPr>
            <p:spPr bwMode="auto">
              <a:xfrm>
                <a:off x="3888"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21132" name="Line 172"/>
              <p:cNvSpPr>
                <a:spLocks noChangeShapeType="1"/>
              </p:cNvSpPr>
              <p:nvPr/>
            </p:nvSpPr>
            <p:spPr bwMode="auto">
              <a:xfrm>
                <a:off x="5040"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grpSp>
        <p:grpSp>
          <p:nvGrpSpPr>
            <p:cNvPr id="1321133" name="Group 173"/>
            <p:cNvGrpSpPr>
              <a:grpSpLocks/>
            </p:cNvGrpSpPr>
            <p:nvPr/>
          </p:nvGrpSpPr>
          <p:grpSpPr bwMode="auto">
            <a:xfrm rot="10800000">
              <a:off x="2667" y="2472"/>
              <a:ext cx="3092" cy="0"/>
              <a:chOff x="1008" y="1800"/>
              <a:chExt cx="4752" cy="0"/>
            </a:xfrm>
          </p:grpSpPr>
          <p:sp>
            <p:nvSpPr>
              <p:cNvPr id="1321134" name="Line 174"/>
              <p:cNvSpPr>
                <a:spLocks noChangeShapeType="1"/>
              </p:cNvSpPr>
              <p:nvPr/>
            </p:nvSpPr>
            <p:spPr bwMode="auto">
              <a:xfrm>
                <a:off x="1008"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21135" name="Line 175"/>
              <p:cNvSpPr>
                <a:spLocks noChangeShapeType="1"/>
              </p:cNvSpPr>
              <p:nvPr/>
            </p:nvSpPr>
            <p:spPr bwMode="auto">
              <a:xfrm>
                <a:off x="2160"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21136" name="Line 176"/>
              <p:cNvSpPr>
                <a:spLocks noChangeShapeType="1"/>
              </p:cNvSpPr>
              <p:nvPr/>
            </p:nvSpPr>
            <p:spPr bwMode="auto">
              <a:xfrm>
                <a:off x="3312"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21137" name="Line 177"/>
              <p:cNvSpPr>
                <a:spLocks noChangeShapeType="1"/>
              </p:cNvSpPr>
              <p:nvPr/>
            </p:nvSpPr>
            <p:spPr bwMode="auto">
              <a:xfrm>
                <a:off x="4464"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21138" name="Line 178"/>
              <p:cNvSpPr>
                <a:spLocks noChangeShapeType="1"/>
              </p:cNvSpPr>
              <p:nvPr/>
            </p:nvSpPr>
            <p:spPr bwMode="auto">
              <a:xfrm>
                <a:off x="5616"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grpSp>
        <p:grpSp>
          <p:nvGrpSpPr>
            <p:cNvPr id="1321139" name="Group 179"/>
            <p:cNvGrpSpPr>
              <a:grpSpLocks/>
            </p:cNvGrpSpPr>
            <p:nvPr/>
          </p:nvGrpSpPr>
          <p:grpSpPr bwMode="auto">
            <a:xfrm rot="10800000">
              <a:off x="2728" y="2016"/>
              <a:ext cx="3000" cy="384"/>
              <a:chOff x="48" y="1728"/>
              <a:chExt cx="5376" cy="192"/>
            </a:xfrm>
          </p:grpSpPr>
          <p:grpSp>
            <p:nvGrpSpPr>
              <p:cNvPr id="1321140" name="Group 180"/>
              <p:cNvGrpSpPr>
                <a:grpSpLocks/>
              </p:cNvGrpSpPr>
              <p:nvPr/>
            </p:nvGrpSpPr>
            <p:grpSpPr bwMode="auto">
              <a:xfrm>
                <a:off x="48" y="1728"/>
                <a:ext cx="2688" cy="192"/>
                <a:chOff x="528" y="2736"/>
                <a:chExt cx="2688" cy="192"/>
              </a:xfrm>
            </p:grpSpPr>
            <p:sp>
              <p:nvSpPr>
                <p:cNvPr id="1321141" name="Rectangle 181"/>
                <p:cNvSpPr>
                  <a:spLocks noChangeArrowheads="1"/>
                </p:cNvSpPr>
                <p:nvPr/>
              </p:nvSpPr>
              <p:spPr bwMode="auto">
                <a:xfrm>
                  <a:off x="528" y="273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321142" name="Rectangle 182"/>
                <p:cNvSpPr>
                  <a:spLocks noChangeArrowheads="1"/>
                </p:cNvSpPr>
                <p:nvPr/>
              </p:nvSpPr>
              <p:spPr bwMode="auto">
                <a:xfrm>
                  <a:off x="1200" y="273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321143" name="Rectangle 183"/>
                <p:cNvSpPr>
                  <a:spLocks noChangeArrowheads="1"/>
                </p:cNvSpPr>
                <p:nvPr/>
              </p:nvSpPr>
              <p:spPr bwMode="auto">
                <a:xfrm>
                  <a:off x="1872" y="273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321144" name="Rectangle 184"/>
                <p:cNvSpPr>
                  <a:spLocks noChangeArrowheads="1"/>
                </p:cNvSpPr>
                <p:nvPr/>
              </p:nvSpPr>
              <p:spPr bwMode="auto">
                <a:xfrm>
                  <a:off x="2544" y="273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grpSp>
            <p:nvGrpSpPr>
              <p:cNvPr id="1321145" name="Group 185"/>
              <p:cNvGrpSpPr>
                <a:grpSpLocks/>
              </p:cNvGrpSpPr>
              <p:nvPr/>
            </p:nvGrpSpPr>
            <p:grpSpPr bwMode="auto">
              <a:xfrm>
                <a:off x="2736" y="1728"/>
                <a:ext cx="2688" cy="192"/>
                <a:chOff x="528" y="2736"/>
                <a:chExt cx="2688" cy="192"/>
              </a:xfrm>
            </p:grpSpPr>
            <p:sp>
              <p:nvSpPr>
                <p:cNvPr id="1321146" name="Rectangle 186"/>
                <p:cNvSpPr>
                  <a:spLocks noChangeArrowheads="1"/>
                </p:cNvSpPr>
                <p:nvPr/>
              </p:nvSpPr>
              <p:spPr bwMode="auto">
                <a:xfrm>
                  <a:off x="528" y="273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321147" name="Rectangle 187"/>
                <p:cNvSpPr>
                  <a:spLocks noChangeArrowheads="1"/>
                </p:cNvSpPr>
                <p:nvPr/>
              </p:nvSpPr>
              <p:spPr bwMode="auto">
                <a:xfrm>
                  <a:off x="1200" y="273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321148" name="Rectangle 188"/>
                <p:cNvSpPr>
                  <a:spLocks noChangeArrowheads="1"/>
                </p:cNvSpPr>
                <p:nvPr/>
              </p:nvSpPr>
              <p:spPr bwMode="auto">
                <a:xfrm>
                  <a:off x="1872" y="273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321149" name="Rectangle 189"/>
                <p:cNvSpPr>
                  <a:spLocks noChangeArrowheads="1"/>
                </p:cNvSpPr>
                <p:nvPr/>
              </p:nvSpPr>
              <p:spPr bwMode="auto">
                <a:xfrm>
                  <a:off x="2544" y="273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grpSp>
        <p:sp>
          <p:nvSpPr>
            <p:cNvPr id="1321150" name="Rectangle 190"/>
            <p:cNvSpPr>
              <a:spLocks noChangeArrowheads="1"/>
            </p:cNvSpPr>
            <p:nvPr/>
          </p:nvSpPr>
          <p:spPr bwMode="auto">
            <a:xfrm rot="10800000">
              <a:off x="2728" y="1872"/>
              <a:ext cx="3000" cy="144"/>
            </a:xfrm>
            <a:prstGeom prst="rect">
              <a:avLst/>
            </a:prstGeom>
            <a:noFill/>
            <a:ln w="12700">
              <a:solidFill>
                <a:schemeClr val="tx1"/>
              </a:solidFill>
              <a:miter lim="800000"/>
              <a:headEnd/>
              <a:tailEnd/>
            </a:ln>
            <a:effectLst/>
          </p:spPr>
          <p:txBody>
            <a:bodyPr wrap="none" anchor="ctr">
              <a:spAutoFit/>
            </a:bodyPr>
            <a:lstStyle/>
            <a:p>
              <a:endParaRPr lang="en-US"/>
            </a:p>
          </p:txBody>
        </p:sp>
        <p:sp>
          <p:nvSpPr>
            <p:cNvPr id="1321151" name="Rectangle 191"/>
            <p:cNvSpPr>
              <a:spLocks noChangeArrowheads="1"/>
            </p:cNvSpPr>
            <p:nvPr/>
          </p:nvSpPr>
          <p:spPr bwMode="auto">
            <a:xfrm rot="10800000">
              <a:off x="2728" y="1728"/>
              <a:ext cx="3000" cy="144"/>
            </a:xfrm>
            <a:prstGeom prst="rect">
              <a:avLst/>
            </a:prstGeom>
            <a:noFill/>
            <a:ln w="12700">
              <a:solidFill>
                <a:schemeClr val="tx1"/>
              </a:solidFill>
              <a:miter lim="800000"/>
              <a:headEnd/>
              <a:tailEnd/>
            </a:ln>
            <a:effectLst/>
          </p:spPr>
          <p:txBody>
            <a:bodyPr wrap="none" anchor="ctr">
              <a:spAutoFit/>
            </a:bodyPr>
            <a:lstStyle/>
            <a:p>
              <a:endParaRPr lang="en-US"/>
            </a:p>
          </p:txBody>
        </p:sp>
        <p:grpSp>
          <p:nvGrpSpPr>
            <p:cNvPr id="1321152" name="Group 192"/>
            <p:cNvGrpSpPr>
              <a:grpSpLocks/>
            </p:cNvGrpSpPr>
            <p:nvPr/>
          </p:nvGrpSpPr>
          <p:grpSpPr bwMode="auto">
            <a:xfrm rot="10800000">
              <a:off x="3041" y="1944"/>
              <a:ext cx="2343" cy="0"/>
              <a:chOff x="1584" y="1692"/>
              <a:chExt cx="3600" cy="0"/>
            </a:xfrm>
          </p:grpSpPr>
          <p:sp>
            <p:nvSpPr>
              <p:cNvPr id="1321153" name="Line 193"/>
              <p:cNvSpPr>
                <a:spLocks noChangeShapeType="1"/>
              </p:cNvSpPr>
              <p:nvPr/>
            </p:nvSpPr>
            <p:spPr bwMode="auto">
              <a:xfrm>
                <a:off x="1584"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21154" name="Line 194"/>
              <p:cNvSpPr>
                <a:spLocks noChangeShapeType="1"/>
              </p:cNvSpPr>
              <p:nvPr/>
            </p:nvSpPr>
            <p:spPr bwMode="auto">
              <a:xfrm>
                <a:off x="2736"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21155" name="Line 195"/>
              <p:cNvSpPr>
                <a:spLocks noChangeShapeType="1"/>
              </p:cNvSpPr>
              <p:nvPr/>
            </p:nvSpPr>
            <p:spPr bwMode="auto">
              <a:xfrm>
                <a:off x="3888"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21156" name="Line 196"/>
              <p:cNvSpPr>
                <a:spLocks noChangeShapeType="1"/>
              </p:cNvSpPr>
              <p:nvPr/>
            </p:nvSpPr>
            <p:spPr bwMode="auto">
              <a:xfrm>
                <a:off x="5040"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grpSp>
        <p:grpSp>
          <p:nvGrpSpPr>
            <p:cNvPr id="1321157" name="Group 197"/>
            <p:cNvGrpSpPr>
              <a:grpSpLocks/>
            </p:cNvGrpSpPr>
            <p:nvPr/>
          </p:nvGrpSpPr>
          <p:grpSpPr bwMode="auto">
            <a:xfrm rot="10800000">
              <a:off x="2666" y="1800"/>
              <a:ext cx="3093" cy="0"/>
              <a:chOff x="1008" y="1800"/>
              <a:chExt cx="4752" cy="0"/>
            </a:xfrm>
          </p:grpSpPr>
          <p:sp>
            <p:nvSpPr>
              <p:cNvPr id="1321158" name="Line 198"/>
              <p:cNvSpPr>
                <a:spLocks noChangeShapeType="1"/>
              </p:cNvSpPr>
              <p:nvPr/>
            </p:nvSpPr>
            <p:spPr bwMode="auto">
              <a:xfrm>
                <a:off x="1008"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21159" name="Line 199"/>
              <p:cNvSpPr>
                <a:spLocks noChangeShapeType="1"/>
              </p:cNvSpPr>
              <p:nvPr/>
            </p:nvSpPr>
            <p:spPr bwMode="auto">
              <a:xfrm>
                <a:off x="2160"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21160" name="Line 200"/>
              <p:cNvSpPr>
                <a:spLocks noChangeShapeType="1"/>
              </p:cNvSpPr>
              <p:nvPr/>
            </p:nvSpPr>
            <p:spPr bwMode="auto">
              <a:xfrm>
                <a:off x="3312"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21161" name="Line 201"/>
              <p:cNvSpPr>
                <a:spLocks noChangeShapeType="1"/>
              </p:cNvSpPr>
              <p:nvPr/>
            </p:nvSpPr>
            <p:spPr bwMode="auto">
              <a:xfrm>
                <a:off x="4464"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21162" name="Line 202"/>
              <p:cNvSpPr>
                <a:spLocks noChangeShapeType="1"/>
              </p:cNvSpPr>
              <p:nvPr/>
            </p:nvSpPr>
            <p:spPr bwMode="auto">
              <a:xfrm>
                <a:off x="5616"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grpSp>
        <p:grpSp>
          <p:nvGrpSpPr>
            <p:cNvPr id="1321163" name="Group 203"/>
            <p:cNvGrpSpPr>
              <a:grpSpLocks/>
            </p:cNvGrpSpPr>
            <p:nvPr/>
          </p:nvGrpSpPr>
          <p:grpSpPr bwMode="auto">
            <a:xfrm rot="10800000">
              <a:off x="2728" y="1344"/>
              <a:ext cx="3000" cy="384"/>
              <a:chOff x="48" y="1728"/>
              <a:chExt cx="5376" cy="192"/>
            </a:xfrm>
          </p:grpSpPr>
          <p:grpSp>
            <p:nvGrpSpPr>
              <p:cNvPr id="1321164" name="Group 204"/>
              <p:cNvGrpSpPr>
                <a:grpSpLocks/>
              </p:cNvGrpSpPr>
              <p:nvPr/>
            </p:nvGrpSpPr>
            <p:grpSpPr bwMode="auto">
              <a:xfrm>
                <a:off x="48" y="1728"/>
                <a:ext cx="2688" cy="192"/>
                <a:chOff x="528" y="2736"/>
                <a:chExt cx="2688" cy="192"/>
              </a:xfrm>
            </p:grpSpPr>
            <p:sp>
              <p:nvSpPr>
                <p:cNvPr id="1321165" name="Rectangle 205"/>
                <p:cNvSpPr>
                  <a:spLocks noChangeArrowheads="1"/>
                </p:cNvSpPr>
                <p:nvPr/>
              </p:nvSpPr>
              <p:spPr bwMode="auto">
                <a:xfrm>
                  <a:off x="528" y="273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321166" name="Rectangle 206"/>
                <p:cNvSpPr>
                  <a:spLocks noChangeArrowheads="1"/>
                </p:cNvSpPr>
                <p:nvPr/>
              </p:nvSpPr>
              <p:spPr bwMode="auto">
                <a:xfrm>
                  <a:off x="1200" y="273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321167" name="Rectangle 207"/>
                <p:cNvSpPr>
                  <a:spLocks noChangeArrowheads="1"/>
                </p:cNvSpPr>
                <p:nvPr/>
              </p:nvSpPr>
              <p:spPr bwMode="auto">
                <a:xfrm>
                  <a:off x="1872" y="273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321168" name="Rectangle 208"/>
                <p:cNvSpPr>
                  <a:spLocks noChangeArrowheads="1"/>
                </p:cNvSpPr>
                <p:nvPr/>
              </p:nvSpPr>
              <p:spPr bwMode="auto">
                <a:xfrm>
                  <a:off x="2544" y="273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grpSp>
            <p:nvGrpSpPr>
              <p:cNvPr id="1321169" name="Group 209"/>
              <p:cNvGrpSpPr>
                <a:grpSpLocks/>
              </p:cNvGrpSpPr>
              <p:nvPr/>
            </p:nvGrpSpPr>
            <p:grpSpPr bwMode="auto">
              <a:xfrm>
                <a:off x="2736" y="1728"/>
                <a:ext cx="2688" cy="192"/>
                <a:chOff x="528" y="2736"/>
                <a:chExt cx="2688" cy="192"/>
              </a:xfrm>
            </p:grpSpPr>
            <p:sp>
              <p:nvSpPr>
                <p:cNvPr id="1321170" name="Rectangle 210"/>
                <p:cNvSpPr>
                  <a:spLocks noChangeArrowheads="1"/>
                </p:cNvSpPr>
                <p:nvPr/>
              </p:nvSpPr>
              <p:spPr bwMode="auto">
                <a:xfrm>
                  <a:off x="528" y="273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321171" name="Rectangle 211"/>
                <p:cNvSpPr>
                  <a:spLocks noChangeArrowheads="1"/>
                </p:cNvSpPr>
                <p:nvPr/>
              </p:nvSpPr>
              <p:spPr bwMode="auto">
                <a:xfrm>
                  <a:off x="1200" y="273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321172" name="Rectangle 212"/>
                <p:cNvSpPr>
                  <a:spLocks noChangeArrowheads="1"/>
                </p:cNvSpPr>
                <p:nvPr/>
              </p:nvSpPr>
              <p:spPr bwMode="auto">
                <a:xfrm>
                  <a:off x="1872" y="273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321173" name="Rectangle 213"/>
                <p:cNvSpPr>
                  <a:spLocks noChangeArrowheads="1"/>
                </p:cNvSpPr>
                <p:nvPr/>
              </p:nvSpPr>
              <p:spPr bwMode="auto">
                <a:xfrm>
                  <a:off x="2544" y="273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grpSp>
        <p:grpSp>
          <p:nvGrpSpPr>
            <p:cNvPr id="1321174" name="Group 214"/>
            <p:cNvGrpSpPr>
              <a:grpSpLocks/>
            </p:cNvGrpSpPr>
            <p:nvPr/>
          </p:nvGrpSpPr>
          <p:grpSpPr bwMode="auto">
            <a:xfrm>
              <a:off x="2666" y="1056"/>
              <a:ext cx="3093" cy="288"/>
              <a:chOff x="1006" y="1960"/>
              <a:chExt cx="4752" cy="288"/>
            </a:xfrm>
          </p:grpSpPr>
          <p:sp>
            <p:nvSpPr>
              <p:cNvPr id="1321175" name="Rectangle 215"/>
              <p:cNvSpPr>
                <a:spLocks noChangeArrowheads="1"/>
              </p:cNvSpPr>
              <p:nvPr/>
            </p:nvSpPr>
            <p:spPr bwMode="auto">
              <a:xfrm rot="10800000">
                <a:off x="1102" y="2104"/>
                <a:ext cx="4608" cy="144"/>
              </a:xfrm>
              <a:prstGeom prst="rect">
                <a:avLst/>
              </a:prstGeom>
              <a:noFill/>
              <a:ln w="12700">
                <a:solidFill>
                  <a:schemeClr val="tx1"/>
                </a:solidFill>
                <a:miter lim="800000"/>
                <a:headEnd/>
                <a:tailEnd/>
              </a:ln>
              <a:effectLst/>
            </p:spPr>
            <p:txBody>
              <a:bodyPr anchor="ctr">
                <a:spAutoFit/>
              </a:bodyPr>
              <a:lstStyle/>
              <a:p>
                <a:endParaRPr lang="en-US"/>
              </a:p>
            </p:txBody>
          </p:sp>
          <p:sp>
            <p:nvSpPr>
              <p:cNvPr id="1321176" name="Rectangle 216"/>
              <p:cNvSpPr>
                <a:spLocks noChangeArrowheads="1"/>
              </p:cNvSpPr>
              <p:nvPr/>
            </p:nvSpPr>
            <p:spPr bwMode="auto">
              <a:xfrm rot="10800000">
                <a:off x="1102" y="1960"/>
                <a:ext cx="4608" cy="144"/>
              </a:xfrm>
              <a:prstGeom prst="rect">
                <a:avLst/>
              </a:prstGeom>
              <a:noFill/>
              <a:ln w="12700">
                <a:solidFill>
                  <a:schemeClr val="tx1"/>
                </a:solidFill>
                <a:miter lim="800000"/>
                <a:headEnd/>
                <a:tailEnd/>
              </a:ln>
              <a:effectLst/>
            </p:spPr>
            <p:txBody>
              <a:bodyPr wrap="none" anchor="ctr">
                <a:spAutoFit/>
              </a:bodyPr>
              <a:lstStyle/>
              <a:p>
                <a:endParaRPr lang="en-US"/>
              </a:p>
            </p:txBody>
          </p:sp>
          <p:grpSp>
            <p:nvGrpSpPr>
              <p:cNvPr id="1321177" name="Group 217"/>
              <p:cNvGrpSpPr>
                <a:grpSpLocks/>
              </p:cNvGrpSpPr>
              <p:nvPr/>
            </p:nvGrpSpPr>
            <p:grpSpPr bwMode="auto">
              <a:xfrm rot="10800000">
                <a:off x="1582" y="2176"/>
                <a:ext cx="3600" cy="0"/>
                <a:chOff x="1584" y="1692"/>
                <a:chExt cx="3600" cy="0"/>
              </a:xfrm>
            </p:grpSpPr>
            <p:sp>
              <p:nvSpPr>
                <p:cNvPr id="1321178" name="Line 218"/>
                <p:cNvSpPr>
                  <a:spLocks noChangeShapeType="1"/>
                </p:cNvSpPr>
                <p:nvPr/>
              </p:nvSpPr>
              <p:spPr bwMode="auto">
                <a:xfrm>
                  <a:off x="1584"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21179" name="Line 219"/>
                <p:cNvSpPr>
                  <a:spLocks noChangeShapeType="1"/>
                </p:cNvSpPr>
                <p:nvPr/>
              </p:nvSpPr>
              <p:spPr bwMode="auto">
                <a:xfrm>
                  <a:off x="2736"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21180" name="Line 220"/>
                <p:cNvSpPr>
                  <a:spLocks noChangeShapeType="1"/>
                </p:cNvSpPr>
                <p:nvPr/>
              </p:nvSpPr>
              <p:spPr bwMode="auto">
                <a:xfrm>
                  <a:off x="3888"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21181" name="Line 221"/>
                <p:cNvSpPr>
                  <a:spLocks noChangeShapeType="1"/>
                </p:cNvSpPr>
                <p:nvPr/>
              </p:nvSpPr>
              <p:spPr bwMode="auto">
                <a:xfrm>
                  <a:off x="5040"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grpSp>
          <p:grpSp>
            <p:nvGrpSpPr>
              <p:cNvPr id="1321182" name="Group 222"/>
              <p:cNvGrpSpPr>
                <a:grpSpLocks/>
              </p:cNvGrpSpPr>
              <p:nvPr/>
            </p:nvGrpSpPr>
            <p:grpSpPr bwMode="auto">
              <a:xfrm rot="10800000">
                <a:off x="1006" y="2032"/>
                <a:ext cx="4752" cy="0"/>
                <a:chOff x="1008" y="1800"/>
                <a:chExt cx="4752" cy="0"/>
              </a:xfrm>
            </p:grpSpPr>
            <p:sp>
              <p:nvSpPr>
                <p:cNvPr id="1321183" name="Line 223"/>
                <p:cNvSpPr>
                  <a:spLocks noChangeShapeType="1"/>
                </p:cNvSpPr>
                <p:nvPr/>
              </p:nvSpPr>
              <p:spPr bwMode="auto">
                <a:xfrm>
                  <a:off x="1008"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21184" name="Line 224"/>
                <p:cNvSpPr>
                  <a:spLocks noChangeShapeType="1"/>
                </p:cNvSpPr>
                <p:nvPr/>
              </p:nvSpPr>
              <p:spPr bwMode="auto">
                <a:xfrm>
                  <a:off x="2160"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21185" name="Line 225"/>
                <p:cNvSpPr>
                  <a:spLocks noChangeShapeType="1"/>
                </p:cNvSpPr>
                <p:nvPr/>
              </p:nvSpPr>
              <p:spPr bwMode="auto">
                <a:xfrm>
                  <a:off x="3312"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21186" name="Line 226"/>
                <p:cNvSpPr>
                  <a:spLocks noChangeShapeType="1"/>
                </p:cNvSpPr>
                <p:nvPr/>
              </p:nvSpPr>
              <p:spPr bwMode="auto">
                <a:xfrm>
                  <a:off x="4464"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21187" name="Line 227"/>
                <p:cNvSpPr>
                  <a:spLocks noChangeShapeType="1"/>
                </p:cNvSpPr>
                <p:nvPr/>
              </p:nvSpPr>
              <p:spPr bwMode="auto">
                <a:xfrm>
                  <a:off x="5616"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grpSp>
        </p:grpSp>
        <p:grpSp>
          <p:nvGrpSpPr>
            <p:cNvPr id="1321188" name="Group 228"/>
            <p:cNvGrpSpPr>
              <a:grpSpLocks/>
            </p:cNvGrpSpPr>
            <p:nvPr/>
          </p:nvGrpSpPr>
          <p:grpSpPr bwMode="auto">
            <a:xfrm>
              <a:off x="2668" y="3081"/>
              <a:ext cx="3092" cy="288"/>
              <a:chOff x="1006" y="1960"/>
              <a:chExt cx="4752" cy="288"/>
            </a:xfrm>
          </p:grpSpPr>
          <p:sp>
            <p:nvSpPr>
              <p:cNvPr id="1321189" name="Rectangle 229"/>
              <p:cNvSpPr>
                <a:spLocks noChangeArrowheads="1"/>
              </p:cNvSpPr>
              <p:nvPr/>
            </p:nvSpPr>
            <p:spPr bwMode="auto">
              <a:xfrm rot="10800000">
                <a:off x="1102" y="2104"/>
                <a:ext cx="4608" cy="144"/>
              </a:xfrm>
              <a:prstGeom prst="rect">
                <a:avLst/>
              </a:prstGeom>
              <a:noFill/>
              <a:ln w="12700">
                <a:solidFill>
                  <a:schemeClr val="tx1"/>
                </a:solidFill>
                <a:miter lim="800000"/>
                <a:headEnd/>
                <a:tailEnd/>
              </a:ln>
              <a:effectLst/>
            </p:spPr>
            <p:txBody>
              <a:bodyPr wrap="none" anchor="ctr">
                <a:spAutoFit/>
              </a:bodyPr>
              <a:lstStyle/>
              <a:p>
                <a:endParaRPr lang="en-US"/>
              </a:p>
            </p:txBody>
          </p:sp>
          <p:sp>
            <p:nvSpPr>
              <p:cNvPr id="1321190" name="Rectangle 230"/>
              <p:cNvSpPr>
                <a:spLocks noChangeArrowheads="1"/>
              </p:cNvSpPr>
              <p:nvPr/>
            </p:nvSpPr>
            <p:spPr bwMode="auto">
              <a:xfrm rot="10800000">
                <a:off x="1102" y="1960"/>
                <a:ext cx="4608" cy="144"/>
              </a:xfrm>
              <a:prstGeom prst="rect">
                <a:avLst/>
              </a:prstGeom>
              <a:noFill/>
              <a:ln w="12700">
                <a:solidFill>
                  <a:schemeClr val="tx1"/>
                </a:solidFill>
                <a:miter lim="800000"/>
                <a:headEnd/>
                <a:tailEnd/>
              </a:ln>
              <a:effectLst/>
            </p:spPr>
            <p:txBody>
              <a:bodyPr wrap="none" anchor="ctr">
                <a:spAutoFit/>
              </a:bodyPr>
              <a:lstStyle/>
              <a:p>
                <a:endParaRPr lang="en-US"/>
              </a:p>
            </p:txBody>
          </p:sp>
          <p:grpSp>
            <p:nvGrpSpPr>
              <p:cNvPr id="1321191" name="Group 231"/>
              <p:cNvGrpSpPr>
                <a:grpSpLocks/>
              </p:cNvGrpSpPr>
              <p:nvPr/>
            </p:nvGrpSpPr>
            <p:grpSpPr bwMode="auto">
              <a:xfrm rot="10800000">
                <a:off x="1582" y="2176"/>
                <a:ext cx="3600" cy="0"/>
                <a:chOff x="1584" y="1692"/>
                <a:chExt cx="3600" cy="0"/>
              </a:xfrm>
            </p:grpSpPr>
            <p:sp>
              <p:nvSpPr>
                <p:cNvPr id="1321192" name="Line 232"/>
                <p:cNvSpPr>
                  <a:spLocks noChangeShapeType="1"/>
                </p:cNvSpPr>
                <p:nvPr/>
              </p:nvSpPr>
              <p:spPr bwMode="auto">
                <a:xfrm>
                  <a:off x="1584"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21193" name="Line 233"/>
                <p:cNvSpPr>
                  <a:spLocks noChangeShapeType="1"/>
                </p:cNvSpPr>
                <p:nvPr/>
              </p:nvSpPr>
              <p:spPr bwMode="auto">
                <a:xfrm>
                  <a:off x="2736"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21194" name="Line 234"/>
                <p:cNvSpPr>
                  <a:spLocks noChangeShapeType="1"/>
                </p:cNvSpPr>
                <p:nvPr/>
              </p:nvSpPr>
              <p:spPr bwMode="auto">
                <a:xfrm>
                  <a:off x="3888"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21195" name="Line 235"/>
                <p:cNvSpPr>
                  <a:spLocks noChangeShapeType="1"/>
                </p:cNvSpPr>
                <p:nvPr/>
              </p:nvSpPr>
              <p:spPr bwMode="auto">
                <a:xfrm>
                  <a:off x="5040"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grpSp>
          <p:grpSp>
            <p:nvGrpSpPr>
              <p:cNvPr id="1321196" name="Group 236"/>
              <p:cNvGrpSpPr>
                <a:grpSpLocks/>
              </p:cNvGrpSpPr>
              <p:nvPr/>
            </p:nvGrpSpPr>
            <p:grpSpPr bwMode="auto">
              <a:xfrm rot="10800000">
                <a:off x="1006" y="2032"/>
                <a:ext cx="4752" cy="0"/>
                <a:chOff x="1008" y="1800"/>
                <a:chExt cx="4752" cy="0"/>
              </a:xfrm>
            </p:grpSpPr>
            <p:sp>
              <p:nvSpPr>
                <p:cNvPr id="1321197" name="Line 237"/>
                <p:cNvSpPr>
                  <a:spLocks noChangeShapeType="1"/>
                </p:cNvSpPr>
                <p:nvPr/>
              </p:nvSpPr>
              <p:spPr bwMode="auto">
                <a:xfrm>
                  <a:off x="1008"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21198" name="Line 238"/>
                <p:cNvSpPr>
                  <a:spLocks noChangeShapeType="1"/>
                </p:cNvSpPr>
                <p:nvPr/>
              </p:nvSpPr>
              <p:spPr bwMode="auto">
                <a:xfrm>
                  <a:off x="2160"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21199" name="Line 239"/>
                <p:cNvSpPr>
                  <a:spLocks noChangeShapeType="1"/>
                </p:cNvSpPr>
                <p:nvPr/>
              </p:nvSpPr>
              <p:spPr bwMode="auto">
                <a:xfrm>
                  <a:off x="3312"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21200" name="Line 240"/>
                <p:cNvSpPr>
                  <a:spLocks noChangeShapeType="1"/>
                </p:cNvSpPr>
                <p:nvPr/>
              </p:nvSpPr>
              <p:spPr bwMode="auto">
                <a:xfrm>
                  <a:off x="4464"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21201" name="Line 241"/>
                <p:cNvSpPr>
                  <a:spLocks noChangeShapeType="1"/>
                </p:cNvSpPr>
                <p:nvPr/>
              </p:nvSpPr>
              <p:spPr bwMode="auto">
                <a:xfrm>
                  <a:off x="5616"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grpSp>
        </p:grpSp>
        <p:grpSp>
          <p:nvGrpSpPr>
            <p:cNvPr id="1321202" name="Group 242"/>
            <p:cNvGrpSpPr>
              <a:grpSpLocks/>
            </p:cNvGrpSpPr>
            <p:nvPr/>
          </p:nvGrpSpPr>
          <p:grpSpPr bwMode="auto">
            <a:xfrm rot="10800000">
              <a:off x="2729" y="3360"/>
              <a:ext cx="2999" cy="720"/>
              <a:chOff x="48" y="1728"/>
              <a:chExt cx="5376" cy="192"/>
            </a:xfrm>
          </p:grpSpPr>
          <p:grpSp>
            <p:nvGrpSpPr>
              <p:cNvPr id="1321203" name="Group 243"/>
              <p:cNvGrpSpPr>
                <a:grpSpLocks/>
              </p:cNvGrpSpPr>
              <p:nvPr/>
            </p:nvGrpSpPr>
            <p:grpSpPr bwMode="auto">
              <a:xfrm>
                <a:off x="48" y="1728"/>
                <a:ext cx="2688" cy="192"/>
                <a:chOff x="528" y="2736"/>
                <a:chExt cx="2688" cy="192"/>
              </a:xfrm>
            </p:grpSpPr>
            <p:sp>
              <p:nvSpPr>
                <p:cNvPr id="1321204" name="Rectangle 244"/>
                <p:cNvSpPr>
                  <a:spLocks noChangeArrowheads="1"/>
                </p:cNvSpPr>
                <p:nvPr/>
              </p:nvSpPr>
              <p:spPr bwMode="auto">
                <a:xfrm>
                  <a:off x="528" y="273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321205" name="Rectangle 245"/>
                <p:cNvSpPr>
                  <a:spLocks noChangeArrowheads="1"/>
                </p:cNvSpPr>
                <p:nvPr/>
              </p:nvSpPr>
              <p:spPr bwMode="auto">
                <a:xfrm>
                  <a:off x="1200" y="273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321206" name="Rectangle 246"/>
                <p:cNvSpPr>
                  <a:spLocks noChangeArrowheads="1"/>
                </p:cNvSpPr>
                <p:nvPr/>
              </p:nvSpPr>
              <p:spPr bwMode="auto">
                <a:xfrm>
                  <a:off x="1872" y="273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321207" name="Rectangle 247"/>
                <p:cNvSpPr>
                  <a:spLocks noChangeArrowheads="1"/>
                </p:cNvSpPr>
                <p:nvPr/>
              </p:nvSpPr>
              <p:spPr bwMode="auto">
                <a:xfrm>
                  <a:off x="2544" y="273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grpSp>
            <p:nvGrpSpPr>
              <p:cNvPr id="1321208" name="Group 248"/>
              <p:cNvGrpSpPr>
                <a:grpSpLocks/>
              </p:cNvGrpSpPr>
              <p:nvPr/>
            </p:nvGrpSpPr>
            <p:grpSpPr bwMode="auto">
              <a:xfrm>
                <a:off x="2736" y="1728"/>
                <a:ext cx="2688" cy="192"/>
                <a:chOff x="528" y="2736"/>
                <a:chExt cx="2688" cy="192"/>
              </a:xfrm>
            </p:grpSpPr>
            <p:sp>
              <p:nvSpPr>
                <p:cNvPr id="1321209" name="Rectangle 249"/>
                <p:cNvSpPr>
                  <a:spLocks noChangeArrowheads="1"/>
                </p:cNvSpPr>
                <p:nvPr/>
              </p:nvSpPr>
              <p:spPr bwMode="auto">
                <a:xfrm>
                  <a:off x="528" y="273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321210" name="Rectangle 250"/>
                <p:cNvSpPr>
                  <a:spLocks noChangeArrowheads="1"/>
                </p:cNvSpPr>
                <p:nvPr/>
              </p:nvSpPr>
              <p:spPr bwMode="auto">
                <a:xfrm>
                  <a:off x="1200" y="273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321211" name="Rectangle 251"/>
                <p:cNvSpPr>
                  <a:spLocks noChangeArrowheads="1"/>
                </p:cNvSpPr>
                <p:nvPr/>
              </p:nvSpPr>
              <p:spPr bwMode="auto">
                <a:xfrm>
                  <a:off x="1872" y="273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321212" name="Rectangle 252"/>
                <p:cNvSpPr>
                  <a:spLocks noChangeArrowheads="1"/>
                </p:cNvSpPr>
                <p:nvPr/>
              </p:nvSpPr>
              <p:spPr bwMode="auto">
                <a:xfrm>
                  <a:off x="2544" y="273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grpSp>
      </p:gr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p>
            <a:fld id="{5A0FDB69-0CAB-405F-BB58-08B1A172DE24}" type="slidenum">
              <a:rPr lang="en-US"/>
              <a:pPr/>
              <a:t>117</a:t>
            </a:fld>
            <a:endParaRPr lang="en-US"/>
          </a:p>
        </p:txBody>
      </p:sp>
      <p:sp>
        <p:nvSpPr>
          <p:cNvPr id="1323010" name="Rectangle 2"/>
          <p:cNvSpPr>
            <a:spLocks noGrp="1" noChangeArrowheads="1"/>
          </p:cNvSpPr>
          <p:nvPr>
            <p:ph type="title"/>
          </p:nvPr>
        </p:nvSpPr>
        <p:spPr/>
        <p:txBody>
          <a:bodyPr/>
          <a:lstStyle/>
          <a:p>
            <a:r>
              <a:rPr lang="en-US"/>
              <a:t>MPI Features I</a:t>
            </a:r>
          </a:p>
        </p:txBody>
      </p:sp>
      <p:sp>
        <p:nvSpPr>
          <p:cNvPr id="1323011" name="Rectangle 3"/>
          <p:cNvSpPr>
            <a:spLocks noGrp="1" noChangeArrowheads="1"/>
          </p:cNvSpPr>
          <p:nvPr>
            <p:ph type="body" idx="1"/>
          </p:nvPr>
        </p:nvSpPr>
        <p:spPr/>
        <p:txBody>
          <a:bodyPr/>
          <a:lstStyle/>
          <a:p>
            <a:r>
              <a:rPr lang="en-US" sz="2400"/>
              <a:t>MPI aimed at high performance communication and original </a:t>
            </a:r>
            <a:r>
              <a:rPr lang="en-US" sz="2400">
                <a:solidFill>
                  <a:srgbClr val="FFFF00"/>
                </a:solidFill>
              </a:rPr>
              <a:t>1995</a:t>
            </a:r>
            <a:r>
              <a:rPr lang="en-US" sz="2400"/>
              <a:t> version had </a:t>
            </a:r>
            <a:r>
              <a:rPr lang="en-US" sz="2400">
                <a:solidFill>
                  <a:srgbClr val="FFFF00"/>
                </a:solidFill>
              </a:rPr>
              <a:t>128</a:t>
            </a:r>
            <a:r>
              <a:rPr lang="en-US" sz="2400"/>
              <a:t> functions but 6 are key:</a:t>
            </a:r>
          </a:p>
          <a:p>
            <a:pPr lvl="1"/>
            <a:r>
              <a:rPr lang="en-US" sz="2000">
                <a:solidFill>
                  <a:srgbClr val="FFFF00"/>
                </a:solidFill>
              </a:rPr>
              <a:t>MPI_INIT</a:t>
            </a:r>
            <a:r>
              <a:rPr lang="en-US" sz="2000"/>
              <a:t> Initialize</a:t>
            </a:r>
          </a:p>
          <a:p>
            <a:pPr lvl="1"/>
            <a:r>
              <a:rPr lang="en-US" sz="2000">
                <a:solidFill>
                  <a:srgbClr val="FFFF00"/>
                </a:solidFill>
              </a:rPr>
              <a:t>MPI_Comm_rank</a:t>
            </a:r>
            <a:r>
              <a:rPr lang="en-US" sz="2000"/>
              <a:t> Find Thread number in pool allowing one to work out what part of data you are responsible for</a:t>
            </a:r>
          </a:p>
          <a:p>
            <a:pPr lvl="1"/>
            <a:r>
              <a:rPr lang="en-US" sz="2000">
                <a:solidFill>
                  <a:srgbClr val="FFFF00"/>
                </a:solidFill>
              </a:rPr>
              <a:t>MPI_Comm_Size</a:t>
            </a:r>
            <a:r>
              <a:rPr lang="en-US" sz="2000"/>
              <a:t> Find total number of threads</a:t>
            </a:r>
          </a:p>
          <a:p>
            <a:pPr lvl="1"/>
            <a:r>
              <a:rPr lang="en-US" sz="2000">
                <a:solidFill>
                  <a:srgbClr val="FFFF00"/>
                </a:solidFill>
              </a:rPr>
              <a:t>MPI_Send</a:t>
            </a:r>
            <a:r>
              <a:rPr lang="en-US" sz="2000"/>
              <a:t> Send data to processor</a:t>
            </a:r>
          </a:p>
          <a:p>
            <a:pPr lvl="1"/>
            <a:r>
              <a:rPr lang="en-US" sz="2000">
                <a:solidFill>
                  <a:srgbClr val="FFFF00"/>
                </a:solidFill>
              </a:rPr>
              <a:t>MPI_Recv</a:t>
            </a:r>
            <a:r>
              <a:rPr lang="en-US" sz="2000"/>
              <a:t> Receive data from processor</a:t>
            </a:r>
          </a:p>
          <a:p>
            <a:pPr lvl="1"/>
            <a:r>
              <a:rPr lang="en-US" sz="2000">
                <a:solidFill>
                  <a:srgbClr val="FFFF00"/>
                </a:solidFill>
              </a:rPr>
              <a:t>MPI_Finalize</a:t>
            </a:r>
            <a:r>
              <a:rPr lang="en-US" sz="2000"/>
              <a:t> Clean up – get rid of threads etc.</a:t>
            </a:r>
          </a:p>
          <a:p>
            <a:r>
              <a:rPr lang="en-US" sz="2400"/>
              <a:t>Key concepts include </a:t>
            </a:r>
          </a:p>
          <a:p>
            <a:pPr lvl="1"/>
            <a:r>
              <a:rPr lang="en-US" sz="2000"/>
              <a:t>Ability to define </a:t>
            </a:r>
            <a:r>
              <a:rPr lang="en-US" sz="2000">
                <a:solidFill>
                  <a:srgbClr val="FFFF00"/>
                </a:solidFill>
              </a:rPr>
              <a:t>data structures</a:t>
            </a:r>
            <a:r>
              <a:rPr lang="en-US" sz="2000"/>
              <a:t> for messages (relevant for C, Fortran)</a:t>
            </a:r>
          </a:p>
          <a:p>
            <a:pPr lvl="1"/>
            <a:r>
              <a:rPr lang="en-US" sz="2000"/>
              <a:t>Ability to address </a:t>
            </a:r>
            <a:r>
              <a:rPr lang="en-US" sz="2000">
                <a:solidFill>
                  <a:srgbClr val="FFFF00"/>
                </a:solidFill>
              </a:rPr>
              <a:t>general sets</a:t>
            </a:r>
            <a:r>
              <a:rPr lang="en-US" sz="2000"/>
              <a:t> of processes (multicast with reduction)</a:t>
            </a:r>
          </a:p>
          <a:p>
            <a:pPr lvl="1"/>
            <a:r>
              <a:rPr lang="en-US" sz="2000"/>
              <a:t>Ability to </a:t>
            </a:r>
            <a:r>
              <a:rPr lang="en-US" sz="2000">
                <a:solidFill>
                  <a:srgbClr val="FFFF00"/>
                </a:solidFill>
              </a:rPr>
              <a:t>label messages</a:t>
            </a:r>
            <a:r>
              <a:rPr lang="en-US" sz="2000"/>
              <a:t> using common tags allowing different message sets to coexist and not intefere</a:t>
            </a:r>
          </a:p>
          <a:p>
            <a:pPr lvl="1"/>
            <a:endParaRPr lang="en-US" sz="200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p>
            <a:fld id="{46AC181E-4746-4398-8D6D-0D07AFD7CFAD}" type="slidenum">
              <a:rPr lang="en-US"/>
              <a:pPr/>
              <a:t>118</a:t>
            </a:fld>
            <a:endParaRPr lang="en-US"/>
          </a:p>
        </p:txBody>
      </p:sp>
      <p:sp>
        <p:nvSpPr>
          <p:cNvPr id="1325058" name="Rectangle 2"/>
          <p:cNvSpPr>
            <a:spLocks noGrp="1" noChangeArrowheads="1"/>
          </p:cNvSpPr>
          <p:nvPr>
            <p:ph type="title"/>
          </p:nvPr>
        </p:nvSpPr>
        <p:spPr>
          <a:xfrm>
            <a:off x="0" y="0"/>
            <a:ext cx="9144000" cy="762000"/>
          </a:xfrm>
        </p:spPr>
        <p:txBody>
          <a:bodyPr/>
          <a:lstStyle/>
          <a:p>
            <a:r>
              <a:rPr lang="en-US"/>
              <a:t>MPI Features II</a:t>
            </a:r>
          </a:p>
        </p:txBody>
      </p:sp>
      <p:sp>
        <p:nvSpPr>
          <p:cNvPr id="1325059" name="Rectangle 3"/>
          <p:cNvSpPr>
            <a:spLocks noGrp="1" noChangeArrowheads="1"/>
          </p:cNvSpPr>
          <p:nvPr>
            <p:ph type="body" idx="1"/>
          </p:nvPr>
        </p:nvSpPr>
        <p:spPr>
          <a:xfrm>
            <a:off x="0" y="685800"/>
            <a:ext cx="9144000" cy="5715000"/>
          </a:xfrm>
        </p:spPr>
        <p:txBody>
          <a:bodyPr/>
          <a:lstStyle/>
          <a:p>
            <a:pPr>
              <a:lnSpc>
                <a:spcPct val="90000"/>
              </a:lnSpc>
            </a:pPr>
            <a:r>
              <a:rPr lang="en-US" sz="2800"/>
              <a:t>Both simple </a:t>
            </a:r>
            <a:r>
              <a:rPr lang="en-US" sz="2800">
                <a:solidFill>
                  <a:srgbClr val="FFFF00"/>
                </a:solidFill>
              </a:rPr>
              <a:t>MPI_SEND</a:t>
            </a:r>
            <a:r>
              <a:rPr lang="en-US" sz="2800"/>
              <a:t> and </a:t>
            </a:r>
            <a:r>
              <a:rPr lang="en-US" sz="2800">
                <a:solidFill>
                  <a:srgbClr val="FFFF00"/>
                </a:solidFill>
              </a:rPr>
              <a:t>MPI_RECV</a:t>
            </a:r>
            <a:r>
              <a:rPr lang="en-US" sz="2800"/>
              <a:t> and a slew of collective communications</a:t>
            </a:r>
          </a:p>
          <a:p>
            <a:pPr lvl="1">
              <a:lnSpc>
                <a:spcPct val="90000"/>
              </a:lnSpc>
            </a:pPr>
            <a:r>
              <a:rPr lang="en-US" sz="2400"/>
              <a:t>Barrier, </a:t>
            </a:r>
            <a:r>
              <a:rPr lang="en-US" sz="2400">
                <a:solidFill>
                  <a:srgbClr val="FFFF00"/>
                </a:solidFill>
              </a:rPr>
              <a:t>Broadcast</a:t>
            </a:r>
            <a:r>
              <a:rPr lang="en-US" sz="2400"/>
              <a:t>, Gather, Scatter, All-to-all, </a:t>
            </a:r>
            <a:r>
              <a:rPr lang="en-US" sz="2400">
                <a:solidFill>
                  <a:srgbClr val="FFFF00"/>
                </a:solidFill>
              </a:rPr>
              <a:t>Exchange</a:t>
            </a:r>
          </a:p>
          <a:p>
            <a:pPr lvl="1">
              <a:lnSpc>
                <a:spcPct val="90000"/>
              </a:lnSpc>
            </a:pPr>
            <a:r>
              <a:rPr lang="en-US" sz="2400"/>
              <a:t>General </a:t>
            </a:r>
            <a:r>
              <a:rPr lang="en-US" sz="2400">
                <a:solidFill>
                  <a:srgbClr val="FFFF00"/>
                </a:solidFill>
              </a:rPr>
              <a:t>reduction</a:t>
            </a:r>
            <a:r>
              <a:rPr lang="en-US" sz="2400"/>
              <a:t> operation (sum, minimum, scan)</a:t>
            </a:r>
            <a:br>
              <a:rPr lang="en-US" sz="2400"/>
            </a:br>
            <a:r>
              <a:rPr lang="en-US" sz="2400"/>
              <a:t>e.g. All threads send out a vector and at end of operation, all have the vector that sums over those sent by each thread</a:t>
            </a:r>
          </a:p>
          <a:p>
            <a:pPr lvl="1">
              <a:lnSpc>
                <a:spcPct val="90000"/>
              </a:lnSpc>
            </a:pPr>
            <a:r>
              <a:rPr lang="en-US" sz="2400"/>
              <a:t>Need different implementations on each interconnect</a:t>
            </a:r>
          </a:p>
          <a:p>
            <a:pPr>
              <a:lnSpc>
                <a:spcPct val="90000"/>
              </a:lnSpc>
            </a:pPr>
            <a:r>
              <a:rPr lang="en-US" sz="2800">
                <a:solidFill>
                  <a:srgbClr val="FFFF00"/>
                </a:solidFill>
              </a:rPr>
              <a:t>Blocking</a:t>
            </a:r>
            <a:r>
              <a:rPr lang="en-US" sz="2800"/>
              <a:t>, non-blocking, </a:t>
            </a:r>
            <a:r>
              <a:rPr lang="en-US" sz="2800">
                <a:solidFill>
                  <a:srgbClr val="FFFF00"/>
                </a:solidFill>
              </a:rPr>
              <a:t>buffered</a:t>
            </a:r>
            <a:r>
              <a:rPr lang="en-US" sz="2800"/>
              <a:t>, synchronous, </a:t>
            </a:r>
            <a:r>
              <a:rPr lang="en-US" sz="2800">
                <a:solidFill>
                  <a:srgbClr val="FFFF00"/>
                </a:solidFill>
              </a:rPr>
              <a:t>asynchronous</a:t>
            </a:r>
            <a:r>
              <a:rPr lang="en-US" sz="2800"/>
              <a:t> messaging</a:t>
            </a:r>
          </a:p>
          <a:p>
            <a:pPr>
              <a:lnSpc>
                <a:spcPct val="90000"/>
              </a:lnSpc>
            </a:pPr>
            <a:r>
              <a:rPr lang="en-US" sz="2800">
                <a:solidFill>
                  <a:srgbClr val="FFFF00"/>
                </a:solidFill>
              </a:rPr>
              <a:t>Topologies</a:t>
            </a:r>
            <a:r>
              <a:rPr lang="en-US" sz="2800"/>
              <a:t> to decompose set of threads onto a mesh</a:t>
            </a:r>
          </a:p>
          <a:p>
            <a:pPr>
              <a:lnSpc>
                <a:spcPct val="90000"/>
              </a:lnSpc>
            </a:pPr>
            <a:r>
              <a:rPr lang="en-US" sz="2800">
                <a:solidFill>
                  <a:srgbClr val="FFFF00"/>
                </a:solidFill>
              </a:rPr>
              <a:t>I/O </a:t>
            </a:r>
            <a:r>
              <a:rPr lang="en-US" sz="2800"/>
              <a:t>in MPI-2 that doubles number of functions!</a:t>
            </a:r>
          </a:p>
          <a:p>
            <a:pPr>
              <a:lnSpc>
                <a:spcPct val="90000"/>
              </a:lnSpc>
            </a:pPr>
            <a:r>
              <a:rPr lang="en-US" sz="2800">
                <a:solidFill>
                  <a:srgbClr val="FFFF00"/>
                </a:solidFill>
              </a:rPr>
              <a:t>MPICH</a:t>
            </a:r>
            <a:r>
              <a:rPr lang="en-US" sz="2800"/>
              <a:t> most famous implementation and</a:t>
            </a:r>
            <a:r>
              <a:rPr lang="en-US" sz="2800">
                <a:solidFill>
                  <a:srgbClr val="FFFF00"/>
                </a:solidFill>
              </a:rPr>
              <a:t> OpenMPI</a:t>
            </a:r>
            <a:r>
              <a:rPr lang="en-US" sz="2800"/>
              <a:t> is a fresh rewrite including fault-tolerance</a:t>
            </a:r>
          </a:p>
          <a:p>
            <a:pPr>
              <a:lnSpc>
                <a:spcPct val="90000"/>
              </a:lnSpc>
            </a:pPr>
            <a:endParaRPr lang="en-US" sz="280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p:txBody>
          <a:bodyPr/>
          <a:lstStyle/>
          <a:p>
            <a:r>
              <a:rPr lang="en-US" dirty="0" smtClean="0"/>
              <a:t>PC08 Tutorial  </a:t>
            </a:r>
            <a:r>
              <a:rPr lang="en-US" dirty="0"/>
              <a:t>gcf@indiana.edu</a:t>
            </a:r>
          </a:p>
        </p:txBody>
      </p:sp>
      <p:sp>
        <p:nvSpPr>
          <p:cNvPr id="6" name="Slide Number Placeholder 3"/>
          <p:cNvSpPr>
            <a:spLocks noGrp="1"/>
          </p:cNvSpPr>
          <p:nvPr>
            <p:ph type="sldNum" sz="quarter" idx="11"/>
          </p:nvPr>
        </p:nvSpPr>
        <p:spPr/>
        <p:txBody>
          <a:bodyPr/>
          <a:lstStyle/>
          <a:p>
            <a:fld id="{C200F30D-449B-4178-B168-E148D8471C1E}" type="slidenum">
              <a:rPr lang="en-US"/>
              <a:pPr/>
              <a:t>119</a:t>
            </a:fld>
            <a:endParaRPr lang="en-US"/>
          </a:p>
        </p:txBody>
      </p:sp>
      <p:sp>
        <p:nvSpPr>
          <p:cNvPr id="1810436" name="Rectangle 4"/>
          <p:cNvSpPr>
            <a:spLocks noGrp="1" noChangeArrowheads="1"/>
          </p:cNvSpPr>
          <p:nvPr>
            <p:ph type="title"/>
          </p:nvPr>
        </p:nvSpPr>
        <p:spPr>
          <a:xfrm>
            <a:off x="6172200" y="533400"/>
            <a:ext cx="2971800" cy="1981200"/>
          </a:xfrm>
        </p:spPr>
        <p:txBody>
          <a:bodyPr/>
          <a:lstStyle/>
          <a:p>
            <a:r>
              <a:rPr lang="en-US" sz="4000"/>
              <a:t>300 MPI2</a:t>
            </a:r>
            <a:br>
              <a:rPr lang="en-US" sz="4000"/>
            </a:br>
            <a:r>
              <a:rPr lang="en-US" sz="4000"/>
              <a:t>routines from</a:t>
            </a:r>
            <a:br>
              <a:rPr lang="en-US" sz="4000"/>
            </a:br>
            <a:r>
              <a:rPr lang="en-US" sz="4000"/>
              <a:t>Argonne</a:t>
            </a:r>
            <a:br>
              <a:rPr lang="en-US" sz="4000"/>
            </a:br>
            <a:r>
              <a:rPr lang="en-US" sz="4000"/>
              <a:t>MPICH2</a:t>
            </a:r>
          </a:p>
        </p:txBody>
      </p:sp>
      <p:pic>
        <p:nvPicPr>
          <p:cNvPr id="1810437" name="Picture 5"/>
          <p:cNvPicPr>
            <a:picLocks noChangeAspect="1" noChangeArrowheads="1"/>
          </p:cNvPicPr>
          <p:nvPr/>
        </p:nvPicPr>
        <p:blipFill>
          <a:blip r:embed="rId3"/>
          <a:srcRect t="10001" r="37520" b="2966"/>
          <a:stretch>
            <a:fillRect/>
          </a:stretch>
        </p:blipFill>
        <p:spPr bwMode="auto">
          <a:xfrm>
            <a:off x="0" y="0"/>
            <a:ext cx="5359400" cy="6858000"/>
          </a:xfrm>
          <a:prstGeom prst="rect">
            <a:avLst/>
          </a:prstGeom>
          <a:noFill/>
          <a:ln w="12700">
            <a:noFill/>
            <a:miter lim="800000"/>
            <a:headEnd/>
            <a:tailEnd/>
          </a:ln>
          <a:effectLst/>
        </p:spPr>
      </p:pic>
      <p:pic>
        <p:nvPicPr>
          <p:cNvPr id="1810438" name="Picture 6"/>
          <p:cNvPicPr>
            <a:picLocks noChangeAspect="1" noChangeArrowheads="1"/>
          </p:cNvPicPr>
          <p:nvPr/>
        </p:nvPicPr>
        <p:blipFill>
          <a:blip r:embed="rId4"/>
          <a:srcRect t="10948" r="3551" b="4018"/>
          <a:stretch>
            <a:fillRect/>
          </a:stretch>
        </p:blipFill>
        <p:spPr bwMode="auto">
          <a:xfrm>
            <a:off x="0" y="0"/>
            <a:ext cx="6105525" cy="6858000"/>
          </a:xfrm>
          <a:prstGeom prst="rect">
            <a:avLst/>
          </a:prstGeom>
          <a:noFill/>
          <a:ln w="12700">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810438"/>
                                        </p:tgtEl>
                                        <p:attrNameLst>
                                          <p:attrName>style.visibility</p:attrName>
                                        </p:attrNameLst>
                                      </p:cBhvr>
                                      <p:to>
                                        <p:strVal val="visible"/>
                                      </p:to>
                                    </p:set>
                                    <p:anim calcmode="lin" valueType="num">
                                      <p:cBhvr additive="base">
                                        <p:cTn id="7" dur="3000" fill="hold"/>
                                        <p:tgtEl>
                                          <p:spTgt spid="1810438"/>
                                        </p:tgtEl>
                                        <p:attrNameLst>
                                          <p:attrName>ppt_x</p:attrName>
                                        </p:attrNameLst>
                                      </p:cBhvr>
                                      <p:tavLst>
                                        <p:tav tm="0">
                                          <p:val>
                                            <p:strVal val="1+#ppt_w/2"/>
                                          </p:val>
                                        </p:tav>
                                        <p:tav tm="100000">
                                          <p:val>
                                            <p:strVal val="#ppt_x"/>
                                          </p:val>
                                        </p:tav>
                                      </p:tavLst>
                                    </p:anim>
                                    <p:anim calcmode="lin" valueType="num">
                                      <p:cBhvr additive="base">
                                        <p:cTn id="8" dur="3000" fill="hold"/>
                                        <p:tgtEl>
                                          <p:spTgt spid="18104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4"/>
          <p:cNvSpPr>
            <a:spLocks noGrp="1"/>
          </p:cNvSpPr>
          <p:nvPr>
            <p:ph type="sldNum" sz="quarter" idx="11"/>
          </p:nvPr>
        </p:nvSpPr>
        <p:spPr/>
        <p:txBody>
          <a:bodyPr/>
          <a:lstStyle/>
          <a:p>
            <a:fld id="{E220438A-78E9-4B0F-B96B-40CCD1B793B9}" type="slidenum">
              <a:rPr lang="en-US"/>
              <a:pPr/>
              <a:t>12</a:t>
            </a:fld>
            <a:endParaRPr lang="en-US"/>
          </a:p>
        </p:txBody>
      </p:sp>
      <p:sp>
        <p:nvSpPr>
          <p:cNvPr id="1351682" name="Rectangle 2"/>
          <p:cNvSpPr>
            <a:spLocks noGrp="1" noChangeArrowheads="1"/>
          </p:cNvSpPr>
          <p:nvPr>
            <p:ph type="title"/>
          </p:nvPr>
        </p:nvSpPr>
        <p:spPr>
          <a:xfrm>
            <a:off x="0" y="152400"/>
            <a:ext cx="9144000" cy="990600"/>
          </a:xfrm>
        </p:spPr>
        <p:txBody>
          <a:bodyPr/>
          <a:lstStyle/>
          <a:p>
            <a:r>
              <a:rPr lang="en-US"/>
              <a:t>Communication on Shared</a:t>
            </a:r>
            <a:br>
              <a:rPr lang="en-US"/>
            </a:br>
            <a:r>
              <a:rPr lang="en-US"/>
              <a:t>Memory Architecture</a:t>
            </a:r>
          </a:p>
        </p:txBody>
      </p:sp>
      <p:sp>
        <p:nvSpPr>
          <p:cNvPr id="1351683" name="Rectangle 3"/>
          <p:cNvSpPr>
            <a:spLocks noGrp="1" noChangeArrowheads="1"/>
          </p:cNvSpPr>
          <p:nvPr>
            <p:ph type="body" idx="1"/>
          </p:nvPr>
        </p:nvSpPr>
        <p:spPr>
          <a:xfrm>
            <a:off x="4648200" y="1219200"/>
            <a:ext cx="4495800" cy="5334000"/>
          </a:xfrm>
        </p:spPr>
        <p:txBody>
          <a:bodyPr/>
          <a:lstStyle/>
          <a:p>
            <a:r>
              <a:rPr lang="en-US" sz="2800"/>
              <a:t>On a shared Memory Machine a CPU is responsible for processing a decomposed chunk of data but not for storing it</a:t>
            </a:r>
          </a:p>
          <a:p>
            <a:r>
              <a:rPr lang="en-US" sz="2800"/>
              <a:t>Nature of parallelism is identical to that for distributed memory machines but communication implicit as “just” access memory</a:t>
            </a:r>
          </a:p>
        </p:txBody>
      </p:sp>
      <p:grpSp>
        <p:nvGrpSpPr>
          <p:cNvPr id="2" name="Group 4"/>
          <p:cNvGrpSpPr>
            <a:grpSpLocks/>
          </p:cNvGrpSpPr>
          <p:nvPr/>
        </p:nvGrpSpPr>
        <p:grpSpPr bwMode="auto">
          <a:xfrm>
            <a:off x="0" y="1401763"/>
            <a:ext cx="4991100" cy="5456237"/>
            <a:chOff x="0" y="768"/>
            <a:chExt cx="3144" cy="3437"/>
          </a:xfrm>
        </p:grpSpPr>
        <p:graphicFrame>
          <p:nvGraphicFramePr>
            <p:cNvPr id="1351685" name="Object 5"/>
            <p:cNvGraphicFramePr>
              <a:graphicFrameLocks noChangeAspect="1"/>
            </p:cNvGraphicFramePr>
            <p:nvPr/>
          </p:nvGraphicFramePr>
          <p:xfrm>
            <a:off x="0" y="2832"/>
            <a:ext cx="3144" cy="1373"/>
          </p:xfrm>
          <a:graphic>
            <a:graphicData uri="http://schemas.openxmlformats.org/presentationml/2006/ole">
              <p:oleObj spid="_x0000_s1720322" name="Photo Editor Photo" r:id="rId4" imgW="2486372" imgH="1085714" progId="">
                <p:embed/>
              </p:oleObj>
            </a:graphicData>
          </a:graphic>
        </p:graphicFrame>
        <p:pic>
          <p:nvPicPr>
            <p:cNvPr id="1351686" name="Picture 6" descr="img001"/>
            <p:cNvPicPr>
              <a:picLocks noChangeAspect="1" noChangeArrowheads="1"/>
            </p:cNvPicPr>
            <p:nvPr/>
          </p:nvPicPr>
          <p:blipFill>
            <a:blip r:embed="rId5"/>
            <a:srcRect/>
            <a:stretch>
              <a:fillRect/>
            </a:stretch>
          </p:blipFill>
          <p:spPr bwMode="auto">
            <a:xfrm>
              <a:off x="432" y="768"/>
              <a:ext cx="2332" cy="1801"/>
            </a:xfrm>
            <a:prstGeom prst="rect">
              <a:avLst/>
            </a:prstGeom>
            <a:noFill/>
          </p:spPr>
        </p:pic>
        <p:sp>
          <p:nvSpPr>
            <p:cNvPr id="1351687" name="Line 7"/>
            <p:cNvSpPr>
              <a:spLocks noChangeShapeType="1"/>
            </p:cNvSpPr>
            <p:nvPr/>
          </p:nvSpPr>
          <p:spPr bwMode="auto">
            <a:xfrm flipV="1">
              <a:off x="1968" y="1728"/>
              <a:ext cx="48" cy="1152"/>
            </a:xfrm>
            <a:prstGeom prst="line">
              <a:avLst/>
            </a:prstGeom>
            <a:noFill/>
            <a:ln w="57150">
              <a:solidFill>
                <a:srgbClr val="1CC7D4"/>
              </a:solidFill>
              <a:round/>
              <a:headEnd type="triangle" w="med" len="med"/>
              <a:tailEnd/>
            </a:ln>
            <a:effectLst/>
          </p:spPr>
          <p:txBody>
            <a:bodyPr anchor="ctr">
              <a:spAutoFit/>
            </a:bodyPr>
            <a:lstStyle/>
            <a:p>
              <a:endParaRPr lang="en-US"/>
            </a:p>
          </p:txBody>
        </p:sp>
        <p:sp>
          <p:nvSpPr>
            <p:cNvPr id="1351688" name="Line 8"/>
            <p:cNvSpPr>
              <a:spLocks noChangeShapeType="1"/>
            </p:cNvSpPr>
            <p:nvPr/>
          </p:nvSpPr>
          <p:spPr bwMode="auto">
            <a:xfrm flipH="1" flipV="1">
              <a:off x="2736" y="1824"/>
              <a:ext cx="48" cy="1104"/>
            </a:xfrm>
            <a:prstGeom prst="line">
              <a:avLst/>
            </a:prstGeom>
            <a:noFill/>
            <a:ln w="57150">
              <a:solidFill>
                <a:srgbClr val="1CC7D4"/>
              </a:solidFill>
              <a:round/>
              <a:headEnd type="triangle" w="med" len="med"/>
              <a:tailEnd/>
            </a:ln>
            <a:effectLst/>
          </p:spPr>
          <p:txBody>
            <a:bodyPr anchor="ctr">
              <a:spAutoFit/>
            </a:bodyPr>
            <a:lstStyle/>
            <a:p>
              <a:endParaRPr lang="en-US"/>
            </a:p>
          </p:txBody>
        </p:sp>
        <p:sp>
          <p:nvSpPr>
            <p:cNvPr id="1351689" name="Line 9"/>
            <p:cNvSpPr>
              <a:spLocks noChangeShapeType="1"/>
            </p:cNvSpPr>
            <p:nvPr/>
          </p:nvSpPr>
          <p:spPr bwMode="auto">
            <a:xfrm flipV="1">
              <a:off x="1104" y="1776"/>
              <a:ext cx="48" cy="1200"/>
            </a:xfrm>
            <a:prstGeom prst="line">
              <a:avLst/>
            </a:prstGeom>
            <a:noFill/>
            <a:ln w="57150">
              <a:solidFill>
                <a:srgbClr val="1CC7D4"/>
              </a:solidFill>
              <a:round/>
              <a:headEnd type="triangle" w="med" len="med"/>
              <a:tailEnd/>
            </a:ln>
            <a:effectLst/>
          </p:spPr>
          <p:txBody>
            <a:bodyPr anchor="ctr">
              <a:spAutoFit/>
            </a:bodyPr>
            <a:lstStyle/>
            <a:p>
              <a:endParaRPr lang="en-US"/>
            </a:p>
          </p:txBody>
        </p:sp>
        <p:sp>
          <p:nvSpPr>
            <p:cNvPr id="1351690" name="Line 10"/>
            <p:cNvSpPr>
              <a:spLocks noChangeShapeType="1"/>
            </p:cNvSpPr>
            <p:nvPr/>
          </p:nvSpPr>
          <p:spPr bwMode="auto">
            <a:xfrm flipV="1">
              <a:off x="240" y="1728"/>
              <a:ext cx="240" cy="1200"/>
            </a:xfrm>
            <a:prstGeom prst="line">
              <a:avLst/>
            </a:prstGeom>
            <a:noFill/>
            <a:ln w="57150">
              <a:solidFill>
                <a:srgbClr val="1CC7D4"/>
              </a:solidFill>
              <a:round/>
              <a:headEnd type="triangle" w="med" len="med"/>
              <a:tailEnd/>
            </a:ln>
            <a:effectLst/>
          </p:spPr>
          <p:txBody>
            <a:bodyPr anchor="ctr">
              <a:spAutoFit/>
            </a:bodyPr>
            <a:lstStyle/>
            <a:p>
              <a:endParaRPr lang="en-US"/>
            </a:p>
          </p:txBody>
        </p:sp>
      </p:gr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p:txBody>
          <a:bodyPr/>
          <a:lstStyle/>
          <a:p>
            <a:r>
              <a:rPr lang="en-US" dirty="0" smtClean="0"/>
              <a:t>PC08 Tutorial  </a:t>
            </a:r>
            <a:r>
              <a:rPr lang="en-US" dirty="0"/>
              <a:t>gcf@indiana.edu</a:t>
            </a:r>
          </a:p>
        </p:txBody>
      </p:sp>
      <p:sp>
        <p:nvSpPr>
          <p:cNvPr id="6" name="Slide Number Placeholder 3"/>
          <p:cNvSpPr>
            <a:spLocks noGrp="1"/>
          </p:cNvSpPr>
          <p:nvPr>
            <p:ph type="sldNum" sz="quarter" idx="11"/>
          </p:nvPr>
        </p:nvSpPr>
        <p:spPr/>
        <p:txBody>
          <a:bodyPr/>
          <a:lstStyle/>
          <a:p>
            <a:fld id="{C80E8EC5-EE4C-4200-9EA9-ED9C8E788A27}" type="slidenum">
              <a:rPr lang="en-US"/>
              <a:pPr/>
              <a:t>120</a:t>
            </a:fld>
            <a:endParaRPr lang="en-US"/>
          </a:p>
        </p:txBody>
      </p:sp>
      <p:sp>
        <p:nvSpPr>
          <p:cNvPr id="1330180" name="Rectangle 4"/>
          <p:cNvSpPr>
            <a:spLocks noGrp="1" noChangeArrowheads="1"/>
          </p:cNvSpPr>
          <p:nvPr>
            <p:ph type="title"/>
          </p:nvPr>
        </p:nvSpPr>
        <p:spPr>
          <a:xfrm>
            <a:off x="0" y="0"/>
            <a:ext cx="9144000" cy="762000"/>
          </a:xfrm>
        </p:spPr>
        <p:txBody>
          <a:bodyPr/>
          <a:lstStyle/>
          <a:p>
            <a:r>
              <a:rPr lang="en-US"/>
              <a:t>MPICH2 Performance</a:t>
            </a:r>
          </a:p>
        </p:txBody>
      </p:sp>
      <p:pic>
        <p:nvPicPr>
          <p:cNvPr id="1330181" name="Picture 5"/>
          <p:cNvPicPr>
            <a:picLocks noChangeAspect="1" noChangeArrowheads="1"/>
          </p:cNvPicPr>
          <p:nvPr/>
        </p:nvPicPr>
        <p:blipFill>
          <a:blip r:embed="rId3"/>
          <a:srcRect/>
          <a:stretch>
            <a:fillRect/>
          </a:stretch>
        </p:blipFill>
        <p:spPr bwMode="auto">
          <a:xfrm>
            <a:off x="0" y="3810000"/>
            <a:ext cx="9144000" cy="3048000"/>
          </a:xfrm>
          <a:prstGeom prst="rect">
            <a:avLst/>
          </a:prstGeom>
          <a:noFill/>
          <a:ln w="12700">
            <a:noFill/>
            <a:miter lim="800000"/>
            <a:headEnd/>
            <a:tailEnd/>
          </a:ln>
          <a:effectLst/>
        </p:spPr>
      </p:pic>
      <p:pic>
        <p:nvPicPr>
          <p:cNvPr id="1330182" name="Picture 6"/>
          <p:cNvPicPr>
            <a:picLocks noChangeAspect="1" noChangeArrowheads="1"/>
          </p:cNvPicPr>
          <p:nvPr/>
        </p:nvPicPr>
        <p:blipFill>
          <a:blip r:embed="rId4"/>
          <a:srcRect/>
          <a:stretch>
            <a:fillRect/>
          </a:stretch>
        </p:blipFill>
        <p:spPr bwMode="auto">
          <a:xfrm>
            <a:off x="0" y="685800"/>
            <a:ext cx="9144000" cy="3179763"/>
          </a:xfrm>
          <a:prstGeom prst="rect">
            <a:avLst/>
          </a:prstGeom>
          <a:noFill/>
          <a:ln w="12700">
            <a:noFill/>
            <a:miter lim="800000"/>
            <a:headEnd/>
            <a:tailEnd/>
          </a:ln>
          <a:effectLst/>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3"/>
          <p:cNvSpPr>
            <a:spLocks noGrp="1"/>
          </p:cNvSpPr>
          <p:nvPr>
            <p:ph type="sldNum" sz="quarter" idx="11"/>
          </p:nvPr>
        </p:nvSpPr>
        <p:spPr/>
        <p:txBody>
          <a:bodyPr/>
          <a:lstStyle/>
          <a:p>
            <a:fld id="{67B4075F-95CA-4457-9D4E-2FBD055F7619}" type="slidenum">
              <a:rPr lang="en-US"/>
              <a:pPr/>
              <a:t>121</a:t>
            </a:fld>
            <a:endParaRPr lang="en-US"/>
          </a:p>
        </p:txBody>
      </p:sp>
      <p:sp>
        <p:nvSpPr>
          <p:cNvPr id="1327106" name="Rectangle 2"/>
          <p:cNvSpPr>
            <a:spLocks noGrp="1" noChangeArrowheads="1"/>
          </p:cNvSpPr>
          <p:nvPr>
            <p:ph type="title"/>
          </p:nvPr>
        </p:nvSpPr>
        <p:spPr>
          <a:xfrm>
            <a:off x="0" y="0"/>
            <a:ext cx="9144000" cy="609600"/>
          </a:xfrm>
        </p:spPr>
        <p:txBody>
          <a:bodyPr/>
          <a:lstStyle/>
          <a:p>
            <a:r>
              <a:rPr lang="en-US" sz="4000"/>
              <a:t>Multicore MPI Performance</a:t>
            </a:r>
          </a:p>
        </p:txBody>
      </p:sp>
      <p:pic>
        <p:nvPicPr>
          <p:cNvPr id="1327108" name="Picture 4"/>
          <p:cNvPicPr>
            <a:picLocks noChangeAspect="1" noChangeArrowheads="1"/>
          </p:cNvPicPr>
          <p:nvPr/>
        </p:nvPicPr>
        <p:blipFill>
          <a:blip r:embed="rId3"/>
          <a:srcRect/>
          <a:stretch>
            <a:fillRect/>
          </a:stretch>
        </p:blipFill>
        <p:spPr bwMode="auto">
          <a:xfrm>
            <a:off x="0" y="533400"/>
            <a:ext cx="9144000" cy="6213475"/>
          </a:xfrm>
          <a:prstGeom prst="rect">
            <a:avLst/>
          </a:prstGeom>
          <a:noFill/>
          <a:ln w="12700">
            <a:noFill/>
            <a:miter lim="800000"/>
            <a:headEnd/>
            <a:tailEnd/>
          </a:ln>
          <a:effec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13" name="Slide Number Placeholder 4"/>
          <p:cNvSpPr>
            <a:spLocks noGrp="1"/>
          </p:cNvSpPr>
          <p:nvPr>
            <p:ph type="sldNum" sz="quarter" idx="11"/>
          </p:nvPr>
        </p:nvSpPr>
        <p:spPr/>
        <p:txBody>
          <a:bodyPr/>
          <a:lstStyle/>
          <a:p>
            <a:fld id="{958D7AFD-DC83-4E50-9A8F-947F01C61E24}" type="slidenum">
              <a:rPr lang="en-US"/>
              <a:pPr/>
              <a:t>122</a:t>
            </a:fld>
            <a:endParaRPr lang="en-US"/>
          </a:p>
        </p:txBody>
      </p:sp>
      <p:sp>
        <p:nvSpPr>
          <p:cNvPr id="1295362" name="Rectangle 2"/>
          <p:cNvSpPr>
            <a:spLocks noGrp="1" noChangeArrowheads="1"/>
          </p:cNvSpPr>
          <p:nvPr>
            <p:ph type="title"/>
          </p:nvPr>
        </p:nvSpPr>
        <p:spPr>
          <a:xfrm>
            <a:off x="0" y="0"/>
            <a:ext cx="9144000" cy="762000"/>
          </a:xfrm>
        </p:spPr>
        <p:txBody>
          <a:bodyPr/>
          <a:lstStyle/>
          <a:p>
            <a:r>
              <a:rPr lang="en-US"/>
              <a:t>Why people like MPI!</a:t>
            </a:r>
          </a:p>
        </p:txBody>
      </p:sp>
      <p:sp>
        <p:nvSpPr>
          <p:cNvPr id="1295363" name="Rectangle 3"/>
          <p:cNvSpPr>
            <a:spLocks noGrp="1" noChangeArrowheads="1"/>
          </p:cNvSpPr>
          <p:nvPr>
            <p:ph type="body" idx="1"/>
          </p:nvPr>
        </p:nvSpPr>
        <p:spPr>
          <a:xfrm>
            <a:off x="0" y="685800"/>
            <a:ext cx="9144000" cy="4800600"/>
          </a:xfrm>
        </p:spPr>
        <p:txBody>
          <a:bodyPr/>
          <a:lstStyle/>
          <a:p>
            <a:r>
              <a:rPr lang="en-US" sz="2400"/>
              <a:t>Jason J Beech-Brandt, and Andrew A. Johnson, at AHPCRC Minneapolis</a:t>
            </a:r>
          </a:p>
          <a:p>
            <a:r>
              <a:rPr lang="en-US" sz="2400">
                <a:solidFill>
                  <a:srgbClr val="FFFF00"/>
                </a:solidFill>
              </a:rPr>
              <a:t>BenchC</a:t>
            </a:r>
            <a:r>
              <a:rPr lang="en-US" sz="2400"/>
              <a:t> is unstructured finite element CFD Solver</a:t>
            </a:r>
          </a:p>
          <a:p>
            <a:r>
              <a:rPr lang="en-US" sz="2400"/>
              <a:t>Looked at </a:t>
            </a:r>
            <a:br>
              <a:rPr lang="en-US" sz="2400"/>
            </a:br>
            <a:r>
              <a:rPr lang="en-US" sz="2400">
                <a:solidFill>
                  <a:srgbClr val="FFFF00"/>
                </a:solidFill>
              </a:rPr>
              <a:t>OpenMP</a:t>
            </a:r>
            <a:r>
              <a:rPr lang="en-US" sz="2400"/>
              <a:t> on </a:t>
            </a:r>
            <a:br>
              <a:rPr lang="en-US" sz="2400"/>
            </a:br>
            <a:r>
              <a:rPr lang="en-US" sz="2400"/>
              <a:t>shared memory</a:t>
            </a:r>
            <a:br>
              <a:rPr lang="en-US" sz="2400"/>
            </a:br>
            <a:r>
              <a:rPr lang="en-US" sz="2400"/>
              <a:t> Altix with some</a:t>
            </a:r>
            <a:br>
              <a:rPr lang="en-US" sz="2400"/>
            </a:br>
            <a:r>
              <a:rPr lang="en-US" sz="2400"/>
              <a:t> effort to </a:t>
            </a:r>
            <a:br>
              <a:rPr lang="en-US" sz="2400"/>
            </a:br>
            <a:r>
              <a:rPr lang="en-US" sz="2400"/>
              <a:t>optimize</a:t>
            </a:r>
          </a:p>
          <a:p>
            <a:r>
              <a:rPr lang="en-US" sz="2400"/>
              <a:t>Optimized UPC</a:t>
            </a:r>
            <a:br>
              <a:rPr lang="en-US" sz="2400"/>
            </a:br>
            <a:r>
              <a:rPr lang="en-US" sz="2400"/>
              <a:t>on several</a:t>
            </a:r>
            <a:br>
              <a:rPr lang="en-US" sz="2400"/>
            </a:br>
            <a:r>
              <a:rPr lang="en-US" sz="2400"/>
              <a:t>machines</a:t>
            </a:r>
          </a:p>
        </p:txBody>
      </p:sp>
      <p:grpSp>
        <p:nvGrpSpPr>
          <p:cNvPr id="1295371" name="Group 11"/>
          <p:cNvGrpSpPr>
            <a:grpSpLocks/>
          </p:cNvGrpSpPr>
          <p:nvPr/>
        </p:nvGrpSpPr>
        <p:grpSpPr bwMode="auto">
          <a:xfrm>
            <a:off x="2667000" y="1981200"/>
            <a:ext cx="6477000" cy="4876800"/>
            <a:chOff x="912" y="991"/>
            <a:chExt cx="4848" cy="3329"/>
          </a:xfrm>
        </p:grpSpPr>
        <p:pic>
          <p:nvPicPr>
            <p:cNvPr id="1295365" name="Picture 5"/>
            <p:cNvPicPr>
              <a:picLocks noChangeAspect="1" noChangeArrowheads="1"/>
            </p:cNvPicPr>
            <p:nvPr/>
          </p:nvPicPr>
          <p:blipFill>
            <a:blip r:embed="rId3"/>
            <a:srcRect/>
            <a:stretch>
              <a:fillRect/>
            </a:stretch>
          </p:blipFill>
          <p:spPr bwMode="auto">
            <a:xfrm>
              <a:off x="912" y="991"/>
              <a:ext cx="4848" cy="3329"/>
            </a:xfrm>
            <a:prstGeom prst="rect">
              <a:avLst/>
            </a:prstGeom>
            <a:noFill/>
            <a:ln w="12700">
              <a:noFill/>
              <a:miter lim="800000"/>
              <a:headEnd/>
              <a:tailEnd/>
            </a:ln>
            <a:effectLst/>
          </p:spPr>
        </p:pic>
        <p:sp>
          <p:nvSpPr>
            <p:cNvPr id="1295370" name="Text Box 10"/>
            <p:cNvSpPr txBox="1">
              <a:spLocks noChangeArrowheads="1"/>
            </p:cNvSpPr>
            <p:nvPr/>
          </p:nvSpPr>
          <p:spPr bwMode="auto">
            <a:xfrm>
              <a:off x="4020" y="3993"/>
              <a:ext cx="642" cy="250"/>
            </a:xfrm>
            <a:prstGeom prst="rect">
              <a:avLst/>
            </a:prstGeom>
            <a:noFill/>
            <a:ln w="12700">
              <a:noFill/>
              <a:miter lim="800000"/>
              <a:headEnd/>
              <a:tailEnd/>
            </a:ln>
            <a:effectLst/>
          </p:spPr>
          <p:txBody>
            <a:bodyPr wrap="none">
              <a:spAutoFit/>
            </a:bodyPr>
            <a:lstStyle/>
            <a:p>
              <a:r>
                <a:rPr lang="en-US" sz="1800">
                  <a:solidFill>
                    <a:schemeClr val="bg2"/>
                  </a:solidFill>
                </a:rPr>
                <a:t>cluster</a:t>
              </a:r>
            </a:p>
          </p:txBody>
        </p:sp>
      </p:grpSp>
      <p:grpSp>
        <p:nvGrpSpPr>
          <p:cNvPr id="1295369" name="Group 9"/>
          <p:cNvGrpSpPr>
            <a:grpSpLocks/>
          </p:cNvGrpSpPr>
          <p:nvPr/>
        </p:nvGrpSpPr>
        <p:grpSpPr bwMode="auto">
          <a:xfrm>
            <a:off x="2667000" y="2057400"/>
            <a:ext cx="6477000" cy="4800600"/>
            <a:chOff x="-960" y="1152"/>
            <a:chExt cx="4848" cy="3264"/>
          </a:xfrm>
        </p:grpSpPr>
        <p:grpSp>
          <p:nvGrpSpPr>
            <p:cNvPr id="1295367" name="Group 7"/>
            <p:cNvGrpSpPr>
              <a:grpSpLocks/>
            </p:cNvGrpSpPr>
            <p:nvPr/>
          </p:nvGrpSpPr>
          <p:grpSpPr bwMode="auto">
            <a:xfrm>
              <a:off x="-960" y="1152"/>
              <a:ext cx="4848" cy="3264"/>
              <a:chOff x="912" y="960"/>
              <a:chExt cx="4848" cy="3264"/>
            </a:xfrm>
          </p:grpSpPr>
          <p:pic>
            <p:nvPicPr>
              <p:cNvPr id="1295364" name="Picture 4"/>
              <p:cNvPicPr>
                <a:picLocks noChangeAspect="1" noChangeArrowheads="1"/>
              </p:cNvPicPr>
              <p:nvPr/>
            </p:nvPicPr>
            <p:blipFill>
              <a:blip r:embed="rId4"/>
              <a:srcRect/>
              <a:stretch>
                <a:fillRect/>
              </a:stretch>
            </p:blipFill>
            <p:spPr bwMode="auto">
              <a:xfrm>
                <a:off x="912" y="960"/>
                <a:ext cx="4848" cy="3264"/>
              </a:xfrm>
              <a:prstGeom prst="rect">
                <a:avLst/>
              </a:prstGeom>
              <a:noFill/>
              <a:ln w="12700">
                <a:noFill/>
                <a:miter lim="800000"/>
                <a:headEnd/>
                <a:tailEnd/>
              </a:ln>
              <a:effectLst/>
            </p:spPr>
          </p:pic>
          <p:sp>
            <p:nvSpPr>
              <p:cNvPr id="1295366" name="Text Box 6"/>
              <p:cNvSpPr txBox="1">
                <a:spLocks noChangeArrowheads="1"/>
              </p:cNvSpPr>
              <p:nvPr/>
            </p:nvSpPr>
            <p:spPr bwMode="auto">
              <a:xfrm>
                <a:off x="1248" y="1353"/>
                <a:ext cx="2239" cy="249"/>
              </a:xfrm>
              <a:prstGeom prst="rect">
                <a:avLst/>
              </a:prstGeom>
              <a:noFill/>
              <a:ln w="12700">
                <a:noFill/>
                <a:miter lim="800000"/>
                <a:headEnd/>
                <a:tailEnd/>
              </a:ln>
              <a:effectLst/>
            </p:spPr>
            <p:txBody>
              <a:bodyPr wrap="none">
                <a:spAutoFit/>
              </a:bodyPr>
              <a:lstStyle/>
              <a:p>
                <a:r>
                  <a:rPr lang="en-US" sz="1800" b="1">
                    <a:solidFill>
                      <a:schemeClr val="bg2"/>
                    </a:solidFill>
                  </a:rPr>
                  <a:t>After Optimization of UPC</a:t>
                </a:r>
              </a:p>
            </p:txBody>
          </p:sp>
        </p:grpSp>
        <p:sp>
          <p:nvSpPr>
            <p:cNvPr id="1295368" name="Text Box 8"/>
            <p:cNvSpPr txBox="1">
              <a:spLocks noChangeArrowheads="1"/>
            </p:cNvSpPr>
            <p:nvPr/>
          </p:nvSpPr>
          <p:spPr bwMode="auto">
            <a:xfrm>
              <a:off x="1920" y="4138"/>
              <a:ext cx="642" cy="249"/>
            </a:xfrm>
            <a:prstGeom prst="rect">
              <a:avLst/>
            </a:prstGeom>
            <a:noFill/>
            <a:ln w="12700">
              <a:noFill/>
              <a:miter lim="800000"/>
              <a:headEnd/>
              <a:tailEnd/>
            </a:ln>
            <a:effectLst/>
          </p:spPr>
          <p:txBody>
            <a:bodyPr wrap="none">
              <a:spAutoFit/>
            </a:bodyPr>
            <a:lstStyle/>
            <a:p>
              <a:r>
                <a:rPr lang="en-US" sz="1800">
                  <a:solidFill>
                    <a:schemeClr val="bg2"/>
                  </a:solidFill>
                </a:rPr>
                <a:t>cluster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95369"/>
                                        </p:tgtEl>
                                        <p:attrNameLst>
                                          <p:attrName>style.visibility</p:attrName>
                                        </p:attrNameLst>
                                      </p:cBhvr>
                                      <p:to>
                                        <p:strVal val="visible"/>
                                      </p:to>
                                    </p:set>
                                    <p:anim calcmode="lin" valueType="num">
                                      <p:cBhvr additive="base">
                                        <p:cTn id="7" dur="1000" fill="hold"/>
                                        <p:tgtEl>
                                          <p:spTgt spid="1295369"/>
                                        </p:tgtEl>
                                        <p:attrNameLst>
                                          <p:attrName>ppt_x</p:attrName>
                                        </p:attrNameLst>
                                      </p:cBhvr>
                                      <p:tavLst>
                                        <p:tav tm="0">
                                          <p:val>
                                            <p:strVal val="#ppt_x"/>
                                          </p:val>
                                        </p:tav>
                                        <p:tav tm="100000">
                                          <p:val>
                                            <p:strVal val="#ppt_x"/>
                                          </p:val>
                                        </p:tav>
                                      </p:tavLst>
                                    </p:anim>
                                    <p:anim calcmode="lin" valueType="num">
                                      <p:cBhvr additive="base">
                                        <p:cTn id="8" dur="1000" fill="hold"/>
                                        <p:tgtEl>
                                          <p:spTgt spid="12953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p>
            <a:fld id="{1E34F805-00DD-490F-9FEE-F0BB3EEBB3CA}" type="slidenum">
              <a:rPr lang="en-US"/>
              <a:pPr/>
              <a:t>123</a:t>
            </a:fld>
            <a:endParaRPr lang="en-US"/>
          </a:p>
        </p:txBody>
      </p:sp>
      <p:sp>
        <p:nvSpPr>
          <p:cNvPr id="1333250" name="Rectangle 2"/>
          <p:cNvSpPr>
            <a:spLocks noGrp="1" noChangeArrowheads="1"/>
          </p:cNvSpPr>
          <p:nvPr>
            <p:ph type="title"/>
          </p:nvPr>
        </p:nvSpPr>
        <p:spPr>
          <a:xfrm>
            <a:off x="0" y="0"/>
            <a:ext cx="9144000" cy="838200"/>
          </a:xfrm>
        </p:spPr>
        <p:txBody>
          <a:bodyPr/>
          <a:lstStyle/>
          <a:p>
            <a:r>
              <a:rPr lang="en-US" sz="4000"/>
              <a:t>Component Parallel: PGAS Languages I</a:t>
            </a:r>
          </a:p>
        </p:txBody>
      </p:sp>
      <p:sp>
        <p:nvSpPr>
          <p:cNvPr id="1333251" name="Rectangle 3"/>
          <p:cNvSpPr>
            <a:spLocks noGrp="1" noChangeArrowheads="1"/>
          </p:cNvSpPr>
          <p:nvPr>
            <p:ph type="body" idx="1"/>
          </p:nvPr>
        </p:nvSpPr>
        <p:spPr>
          <a:xfrm>
            <a:off x="0" y="762000"/>
            <a:ext cx="9144000" cy="5867400"/>
          </a:xfrm>
        </p:spPr>
        <p:txBody>
          <a:bodyPr/>
          <a:lstStyle/>
          <a:p>
            <a:pPr>
              <a:lnSpc>
                <a:spcPct val="80000"/>
              </a:lnSpc>
            </a:pPr>
            <a:r>
              <a:rPr lang="en-US" sz="2800">
                <a:solidFill>
                  <a:srgbClr val="FFFF00"/>
                </a:solidFill>
              </a:rPr>
              <a:t>PGAS</a:t>
            </a:r>
            <a:r>
              <a:rPr lang="en-US" sz="2800"/>
              <a:t> (Partitioned Global Address Space) Languages have been explored for 30 years (perhaps more) but have never been very popular </a:t>
            </a:r>
          </a:p>
          <a:p>
            <a:pPr lvl="1">
              <a:lnSpc>
                <a:spcPct val="80000"/>
              </a:lnSpc>
            </a:pPr>
            <a:r>
              <a:rPr lang="en-US" sz="2400"/>
              <a:t>Probably because it was </a:t>
            </a:r>
            <a:r>
              <a:rPr lang="en-US" sz="2400">
                <a:solidFill>
                  <a:srgbClr val="FFFF00"/>
                </a:solidFill>
              </a:rPr>
              <a:t>difficult to write efficient compilers</a:t>
            </a:r>
            <a:r>
              <a:rPr lang="en-US" sz="2400"/>
              <a:t> for the complicated problems for which the had most possible advantage</a:t>
            </a:r>
          </a:p>
          <a:p>
            <a:pPr lvl="1">
              <a:lnSpc>
                <a:spcPct val="80000"/>
              </a:lnSpc>
            </a:pPr>
            <a:r>
              <a:rPr lang="en-US" sz="2400"/>
              <a:t>However there is a growing interest confined to small communities probably spurred by better implementations</a:t>
            </a:r>
          </a:p>
          <a:p>
            <a:pPr lvl="1">
              <a:lnSpc>
                <a:spcPct val="80000"/>
              </a:lnSpc>
            </a:pPr>
            <a:r>
              <a:rPr lang="en-US" sz="2400">
                <a:solidFill>
                  <a:srgbClr val="FFFF00"/>
                </a:solidFill>
              </a:rPr>
              <a:t>HPCS</a:t>
            </a:r>
            <a:r>
              <a:rPr lang="en-US" sz="2400"/>
              <a:t> Languages offer PGAS capabilities</a:t>
            </a:r>
          </a:p>
          <a:p>
            <a:pPr>
              <a:lnSpc>
                <a:spcPct val="80000"/>
              </a:lnSpc>
            </a:pPr>
            <a:r>
              <a:rPr lang="en-US" sz="2800"/>
              <a:t>In MPI, </a:t>
            </a:r>
            <a:r>
              <a:rPr lang="en-US" sz="2800">
                <a:solidFill>
                  <a:srgbClr val="FFFF00"/>
                </a:solidFill>
              </a:rPr>
              <a:t>one writes program for each thread</a:t>
            </a:r>
            <a:r>
              <a:rPr lang="en-US" sz="2800"/>
              <a:t> addressing its local variables with local indices. There are clever tricks like </a:t>
            </a:r>
            <a:r>
              <a:rPr lang="en-US" sz="2800">
                <a:solidFill>
                  <a:srgbClr val="FFFF00"/>
                </a:solidFill>
              </a:rPr>
              <a:t>ghost points</a:t>
            </a:r>
            <a:r>
              <a:rPr lang="en-US" sz="2800"/>
              <a:t> to make the code cleaner and more similar to sequential version</a:t>
            </a:r>
          </a:p>
          <a:p>
            <a:pPr lvl="1">
              <a:lnSpc>
                <a:spcPct val="80000"/>
              </a:lnSpc>
            </a:pPr>
            <a:r>
              <a:rPr lang="en-US" sz="2400"/>
              <a:t>One uses </a:t>
            </a:r>
            <a:r>
              <a:rPr lang="en-US" sz="2400">
                <a:solidFill>
                  <a:srgbClr val="FFFF00"/>
                </a:solidFill>
              </a:rPr>
              <a:t>MPI_Comm_rank</a:t>
            </a:r>
            <a:r>
              <a:rPr lang="en-US" sz="2400"/>
              <a:t> or equivalent to find out which part of Application you are addressing</a:t>
            </a:r>
          </a:p>
          <a:p>
            <a:pPr lvl="1">
              <a:lnSpc>
                <a:spcPct val="80000"/>
              </a:lnSpc>
            </a:pPr>
            <a:r>
              <a:rPr lang="en-US" sz="2400"/>
              <a:t>There is still quite a bit of bookkeeping to get MPI calls correct and transfer data to and from correct locations</a:t>
            </a:r>
          </a:p>
          <a:p>
            <a:pPr>
              <a:lnSpc>
                <a:spcPct val="80000"/>
              </a:lnSpc>
            </a:pPr>
            <a:endParaRPr lang="en-US" sz="280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144" name="Slide Number Placeholder 4"/>
          <p:cNvSpPr>
            <a:spLocks noGrp="1"/>
          </p:cNvSpPr>
          <p:nvPr>
            <p:ph type="sldNum" sz="quarter" idx="11"/>
          </p:nvPr>
        </p:nvSpPr>
        <p:spPr/>
        <p:txBody>
          <a:bodyPr/>
          <a:lstStyle/>
          <a:p>
            <a:fld id="{15D7B754-2BC3-42DA-84AD-CC7C6B533D09}" type="slidenum">
              <a:rPr lang="en-US"/>
              <a:pPr/>
              <a:t>124</a:t>
            </a:fld>
            <a:endParaRPr lang="en-US"/>
          </a:p>
        </p:txBody>
      </p:sp>
      <p:sp>
        <p:nvSpPr>
          <p:cNvPr id="1335298" name="Rectangle 2"/>
          <p:cNvSpPr>
            <a:spLocks noGrp="1" noChangeArrowheads="1"/>
          </p:cNvSpPr>
          <p:nvPr>
            <p:ph type="title"/>
          </p:nvPr>
        </p:nvSpPr>
        <p:spPr>
          <a:xfrm>
            <a:off x="0" y="0"/>
            <a:ext cx="9144000" cy="685800"/>
          </a:xfrm>
        </p:spPr>
        <p:txBody>
          <a:bodyPr/>
          <a:lstStyle/>
          <a:p>
            <a:r>
              <a:rPr lang="en-US" sz="4000"/>
              <a:t>Ghost Cells</a:t>
            </a:r>
          </a:p>
        </p:txBody>
      </p:sp>
      <p:sp>
        <p:nvSpPr>
          <p:cNvPr id="1335299" name="Rectangle 3"/>
          <p:cNvSpPr>
            <a:spLocks noGrp="1" noChangeArrowheads="1"/>
          </p:cNvSpPr>
          <p:nvPr>
            <p:ph type="body" idx="1"/>
          </p:nvPr>
        </p:nvSpPr>
        <p:spPr>
          <a:xfrm>
            <a:off x="5334000" y="762000"/>
            <a:ext cx="3810000" cy="5791200"/>
          </a:xfrm>
        </p:spPr>
        <p:txBody>
          <a:bodyPr/>
          <a:lstStyle/>
          <a:p>
            <a:r>
              <a:rPr lang="en-US" sz="2400"/>
              <a:t>Suppose you are writing code to solve Laplace’s equation for </a:t>
            </a:r>
            <a:r>
              <a:rPr lang="en-US" sz="2400">
                <a:solidFill>
                  <a:srgbClr val="FFFF00"/>
                </a:solidFill>
              </a:rPr>
              <a:t>8 by 8</a:t>
            </a:r>
            <a:r>
              <a:rPr lang="en-US" sz="2400"/>
              <a:t> set of </a:t>
            </a:r>
            <a:r>
              <a:rPr lang="en-US" sz="2400">
                <a:solidFill>
                  <a:srgbClr val="00FF00"/>
                </a:solidFill>
              </a:rPr>
              <a:t>Green mesh</a:t>
            </a:r>
            <a:r>
              <a:rPr lang="en-US" sz="2400"/>
              <a:t> points</a:t>
            </a:r>
          </a:p>
          <a:p>
            <a:r>
              <a:rPr lang="en-US" sz="2400"/>
              <a:t>One would communicate values on neighboring </a:t>
            </a:r>
            <a:r>
              <a:rPr lang="en-US" sz="2400">
                <a:solidFill>
                  <a:srgbClr val="F00000"/>
                </a:solidFill>
              </a:rPr>
              <a:t>red mesh</a:t>
            </a:r>
            <a:r>
              <a:rPr lang="en-US" sz="2400"/>
              <a:t> points and be able to update</a:t>
            </a:r>
          </a:p>
          <a:p>
            <a:r>
              <a:rPr lang="en-US" sz="2400"/>
              <a:t>Easiest code corresponds to dimensioning array to </a:t>
            </a:r>
            <a:r>
              <a:rPr lang="en-US" sz="2400">
                <a:solidFill>
                  <a:srgbClr val="FFFF00"/>
                </a:solidFill>
              </a:rPr>
              <a:t>10 by 10</a:t>
            </a:r>
            <a:r>
              <a:rPr lang="en-US" sz="2400"/>
              <a:t> and preloading effective boundary values in red cells</a:t>
            </a:r>
          </a:p>
          <a:p>
            <a:r>
              <a:rPr lang="en-US" sz="2400"/>
              <a:t>This is termed use of </a:t>
            </a:r>
            <a:r>
              <a:rPr lang="en-US" sz="2400">
                <a:solidFill>
                  <a:srgbClr val="FFFF00"/>
                </a:solidFill>
              </a:rPr>
              <a:t>Halo</a:t>
            </a:r>
            <a:r>
              <a:rPr lang="en-US" sz="2400"/>
              <a:t> or </a:t>
            </a:r>
            <a:r>
              <a:rPr lang="en-US" sz="2400">
                <a:solidFill>
                  <a:srgbClr val="FFFF00"/>
                </a:solidFill>
              </a:rPr>
              <a:t>Ghost points</a:t>
            </a:r>
          </a:p>
        </p:txBody>
      </p:sp>
      <p:grpSp>
        <p:nvGrpSpPr>
          <p:cNvPr id="1335300" name="Group 4"/>
          <p:cNvGrpSpPr>
            <a:grpSpLocks/>
          </p:cNvGrpSpPr>
          <p:nvPr/>
        </p:nvGrpSpPr>
        <p:grpSpPr bwMode="auto">
          <a:xfrm>
            <a:off x="0" y="762000"/>
            <a:ext cx="5334000" cy="5410200"/>
            <a:chOff x="0" y="528"/>
            <a:chExt cx="3360" cy="3408"/>
          </a:xfrm>
        </p:grpSpPr>
        <p:sp>
          <p:nvSpPr>
            <p:cNvPr id="1335301" name="Rectangle 5"/>
            <p:cNvSpPr>
              <a:spLocks noChangeArrowheads="1"/>
            </p:cNvSpPr>
            <p:nvPr/>
          </p:nvSpPr>
          <p:spPr bwMode="auto">
            <a:xfrm>
              <a:off x="0" y="528"/>
              <a:ext cx="3360" cy="3408"/>
            </a:xfrm>
            <a:prstGeom prst="rect">
              <a:avLst/>
            </a:prstGeom>
            <a:solidFill>
              <a:schemeClr val="bg2"/>
            </a:solidFill>
            <a:ln w="12700">
              <a:noFill/>
              <a:miter lim="800000"/>
              <a:headEnd/>
              <a:tailEnd/>
            </a:ln>
            <a:effectLst/>
          </p:spPr>
          <p:txBody>
            <a:bodyPr wrap="none" anchor="ctr">
              <a:spAutoFit/>
            </a:bodyPr>
            <a:lstStyle/>
            <a:p>
              <a:endParaRPr lang="en-US"/>
            </a:p>
          </p:txBody>
        </p:sp>
        <p:grpSp>
          <p:nvGrpSpPr>
            <p:cNvPr id="1335302" name="Group 6"/>
            <p:cNvGrpSpPr>
              <a:grpSpLocks/>
            </p:cNvGrpSpPr>
            <p:nvPr/>
          </p:nvGrpSpPr>
          <p:grpSpPr bwMode="auto">
            <a:xfrm>
              <a:off x="490" y="1044"/>
              <a:ext cx="2362" cy="2335"/>
              <a:chOff x="490" y="1236"/>
              <a:chExt cx="2362" cy="2335"/>
            </a:xfrm>
          </p:grpSpPr>
          <p:sp>
            <p:nvSpPr>
              <p:cNvPr id="1335303" name="Oval 7"/>
              <p:cNvSpPr>
                <a:spLocks noChangeArrowheads="1"/>
              </p:cNvSpPr>
              <p:nvPr/>
            </p:nvSpPr>
            <p:spPr bwMode="auto">
              <a:xfrm>
                <a:off x="1140" y="1236"/>
                <a:ext cx="85" cy="86"/>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04" name="Oval 8"/>
              <p:cNvSpPr>
                <a:spLocks noChangeArrowheads="1"/>
              </p:cNvSpPr>
              <p:nvPr/>
            </p:nvSpPr>
            <p:spPr bwMode="auto">
              <a:xfrm>
                <a:off x="1462" y="1236"/>
                <a:ext cx="86" cy="86"/>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05" name="Oval 9"/>
              <p:cNvSpPr>
                <a:spLocks noChangeArrowheads="1"/>
              </p:cNvSpPr>
              <p:nvPr/>
            </p:nvSpPr>
            <p:spPr bwMode="auto">
              <a:xfrm>
                <a:off x="495" y="1236"/>
                <a:ext cx="85" cy="86"/>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06" name="Oval 10"/>
              <p:cNvSpPr>
                <a:spLocks noChangeArrowheads="1"/>
              </p:cNvSpPr>
              <p:nvPr/>
            </p:nvSpPr>
            <p:spPr bwMode="auto">
              <a:xfrm>
                <a:off x="798" y="1545"/>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07" name="Oval 11"/>
              <p:cNvSpPr>
                <a:spLocks noChangeArrowheads="1"/>
              </p:cNvSpPr>
              <p:nvPr/>
            </p:nvSpPr>
            <p:spPr bwMode="auto">
              <a:xfrm>
                <a:off x="1145" y="1544"/>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08" name="Oval 12"/>
              <p:cNvSpPr>
                <a:spLocks noChangeArrowheads="1"/>
              </p:cNvSpPr>
              <p:nvPr/>
            </p:nvSpPr>
            <p:spPr bwMode="auto">
              <a:xfrm>
                <a:off x="1468" y="1544"/>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09" name="Oval 13"/>
              <p:cNvSpPr>
                <a:spLocks noChangeArrowheads="1"/>
              </p:cNvSpPr>
              <p:nvPr/>
            </p:nvSpPr>
            <p:spPr bwMode="auto">
              <a:xfrm>
                <a:off x="500" y="1544"/>
                <a:ext cx="86"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10" name="Oval 14"/>
              <p:cNvSpPr>
                <a:spLocks noChangeArrowheads="1"/>
              </p:cNvSpPr>
              <p:nvPr/>
            </p:nvSpPr>
            <p:spPr bwMode="auto">
              <a:xfrm>
                <a:off x="798" y="1863"/>
                <a:ext cx="85" cy="86"/>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11" name="Oval 15"/>
              <p:cNvSpPr>
                <a:spLocks noChangeArrowheads="1"/>
              </p:cNvSpPr>
              <p:nvPr/>
            </p:nvSpPr>
            <p:spPr bwMode="auto">
              <a:xfrm>
                <a:off x="1140" y="1862"/>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12" name="Oval 16"/>
              <p:cNvSpPr>
                <a:spLocks noChangeArrowheads="1"/>
              </p:cNvSpPr>
              <p:nvPr/>
            </p:nvSpPr>
            <p:spPr bwMode="auto">
              <a:xfrm>
                <a:off x="1463" y="1862"/>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13" name="Oval 17"/>
              <p:cNvSpPr>
                <a:spLocks noChangeArrowheads="1"/>
              </p:cNvSpPr>
              <p:nvPr/>
            </p:nvSpPr>
            <p:spPr bwMode="auto">
              <a:xfrm>
                <a:off x="495" y="1862"/>
                <a:ext cx="86"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14" name="Oval 18"/>
              <p:cNvSpPr>
                <a:spLocks noChangeArrowheads="1"/>
              </p:cNvSpPr>
              <p:nvPr/>
            </p:nvSpPr>
            <p:spPr bwMode="auto">
              <a:xfrm>
                <a:off x="798" y="2185"/>
                <a:ext cx="85" cy="86"/>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15" name="Oval 19"/>
              <p:cNvSpPr>
                <a:spLocks noChangeArrowheads="1"/>
              </p:cNvSpPr>
              <p:nvPr/>
            </p:nvSpPr>
            <p:spPr bwMode="auto">
              <a:xfrm>
                <a:off x="1140" y="2184"/>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16" name="Oval 20"/>
              <p:cNvSpPr>
                <a:spLocks noChangeArrowheads="1"/>
              </p:cNvSpPr>
              <p:nvPr/>
            </p:nvSpPr>
            <p:spPr bwMode="auto">
              <a:xfrm>
                <a:off x="1463" y="2184"/>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17" name="Oval 21"/>
              <p:cNvSpPr>
                <a:spLocks noChangeArrowheads="1"/>
              </p:cNvSpPr>
              <p:nvPr/>
            </p:nvSpPr>
            <p:spPr bwMode="auto">
              <a:xfrm>
                <a:off x="495" y="2184"/>
                <a:ext cx="86"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18" name="Oval 22"/>
              <p:cNvSpPr>
                <a:spLocks noChangeArrowheads="1"/>
              </p:cNvSpPr>
              <p:nvPr/>
            </p:nvSpPr>
            <p:spPr bwMode="auto">
              <a:xfrm>
                <a:off x="808" y="2515"/>
                <a:ext cx="86"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19" name="Oval 23"/>
              <p:cNvSpPr>
                <a:spLocks noChangeArrowheads="1"/>
              </p:cNvSpPr>
              <p:nvPr/>
            </p:nvSpPr>
            <p:spPr bwMode="auto">
              <a:xfrm>
                <a:off x="1144" y="2513"/>
                <a:ext cx="85" cy="86"/>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20" name="Oval 24"/>
              <p:cNvSpPr>
                <a:spLocks noChangeArrowheads="1"/>
              </p:cNvSpPr>
              <p:nvPr/>
            </p:nvSpPr>
            <p:spPr bwMode="auto">
              <a:xfrm>
                <a:off x="1467" y="2513"/>
                <a:ext cx="85" cy="86"/>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21" name="Oval 25"/>
              <p:cNvSpPr>
                <a:spLocks noChangeArrowheads="1"/>
              </p:cNvSpPr>
              <p:nvPr/>
            </p:nvSpPr>
            <p:spPr bwMode="auto">
              <a:xfrm>
                <a:off x="498" y="2513"/>
                <a:ext cx="87" cy="86"/>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22" name="Oval 26"/>
              <p:cNvSpPr>
                <a:spLocks noChangeArrowheads="1"/>
              </p:cNvSpPr>
              <p:nvPr/>
            </p:nvSpPr>
            <p:spPr bwMode="auto">
              <a:xfrm>
                <a:off x="808" y="2828"/>
                <a:ext cx="86"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23" name="Oval 27"/>
              <p:cNvSpPr>
                <a:spLocks noChangeArrowheads="1"/>
              </p:cNvSpPr>
              <p:nvPr/>
            </p:nvSpPr>
            <p:spPr bwMode="auto">
              <a:xfrm>
                <a:off x="1140" y="2827"/>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24" name="Oval 28"/>
              <p:cNvSpPr>
                <a:spLocks noChangeArrowheads="1"/>
              </p:cNvSpPr>
              <p:nvPr/>
            </p:nvSpPr>
            <p:spPr bwMode="auto">
              <a:xfrm>
                <a:off x="1463" y="2827"/>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25" name="Oval 29"/>
              <p:cNvSpPr>
                <a:spLocks noChangeArrowheads="1"/>
              </p:cNvSpPr>
              <p:nvPr/>
            </p:nvSpPr>
            <p:spPr bwMode="auto">
              <a:xfrm>
                <a:off x="495" y="2827"/>
                <a:ext cx="86"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26" name="Oval 30"/>
              <p:cNvSpPr>
                <a:spLocks noChangeArrowheads="1"/>
              </p:cNvSpPr>
              <p:nvPr/>
            </p:nvSpPr>
            <p:spPr bwMode="auto">
              <a:xfrm>
                <a:off x="808" y="3150"/>
                <a:ext cx="86"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27" name="Oval 31"/>
              <p:cNvSpPr>
                <a:spLocks noChangeArrowheads="1"/>
              </p:cNvSpPr>
              <p:nvPr/>
            </p:nvSpPr>
            <p:spPr bwMode="auto">
              <a:xfrm>
                <a:off x="1135" y="3149"/>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28" name="Oval 32"/>
              <p:cNvSpPr>
                <a:spLocks noChangeArrowheads="1"/>
              </p:cNvSpPr>
              <p:nvPr/>
            </p:nvSpPr>
            <p:spPr bwMode="auto">
              <a:xfrm>
                <a:off x="1458" y="3149"/>
                <a:ext cx="86"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29" name="Oval 33"/>
              <p:cNvSpPr>
                <a:spLocks noChangeArrowheads="1"/>
              </p:cNvSpPr>
              <p:nvPr/>
            </p:nvSpPr>
            <p:spPr bwMode="auto">
              <a:xfrm>
                <a:off x="490" y="3149"/>
                <a:ext cx="87"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30" name="Oval 34"/>
              <p:cNvSpPr>
                <a:spLocks noChangeArrowheads="1"/>
              </p:cNvSpPr>
              <p:nvPr/>
            </p:nvSpPr>
            <p:spPr bwMode="auto">
              <a:xfrm>
                <a:off x="808" y="3485"/>
                <a:ext cx="86" cy="86"/>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31" name="Oval 35"/>
              <p:cNvSpPr>
                <a:spLocks noChangeArrowheads="1"/>
              </p:cNvSpPr>
              <p:nvPr/>
            </p:nvSpPr>
            <p:spPr bwMode="auto">
              <a:xfrm>
                <a:off x="1145" y="3484"/>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32" name="Oval 36"/>
              <p:cNvSpPr>
                <a:spLocks noChangeArrowheads="1"/>
              </p:cNvSpPr>
              <p:nvPr/>
            </p:nvSpPr>
            <p:spPr bwMode="auto">
              <a:xfrm>
                <a:off x="1468" y="3484"/>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33" name="Oval 37"/>
              <p:cNvSpPr>
                <a:spLocks noChangeArrowheads="1"/>
              </p:cNvSpPr>
              <p:nvPr/>
            </p:nvSpPr>
            <p:spPr bwMode="auto">
              <a:xfrm>
                <a:off x="500" y="3484"/>
                <a:ext cx="86"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34" name="Oval 38"/>
              <p:cNvSpPr>
                <a:spLocks noChangeArrowheads="1"/>
              </p:cNvSpPr>
              <p:nvPr/>
            </p:nvSpPr>
            <p:spPr bwMode="auto">
              <a:xfrm>
                <a:off x="1795" y="1241"/>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35" name="Oval 39"/>
              <p:cNvSpPr>
                <a:spLocks noChangeArrowheads="1"/>
              </p:cNvSpPr>
              <p:nvPr/>
            </p:nvSpPr>
            <p:spPr bwMode="auto">
              <a:xfrm>
                <a:off x="2117" y="1241"/>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36" name="Oval 40"/>
              <p:cNvSpPr>
                <a:spLocks noChangeArrowheads="1"/>
              </p:cNvSpPr>
              <p:nvPr/>
            </p:nvSpPr>
            <p:spPr bwMode="auto">
              <a:xfrm>
                <a:off x="2439" y="1241"/>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37" name="Oval 41"/>
              <p:cNvSpPr>
                <a:spLocks noChangeArrowheads="1"/>
              </p:cNvSpPr>
              <p:nvPr/>
            </p:nvSpPr>
            <p:spPr bwMode="auto">
              <a:xfrm>
                <a:off x="2761" y="1241"/>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38" name="Oval 42"/>
              <p:cNvSpPr>
                <a:spLocks noChangeArrowheads="1"/>
              </p:cNvSpPr>
              <p:nvPr/>
            </p:nvSpPr>
            <p:spPr bwMode="auto">
              <a:xfrm>
                <a:off x="1800" y="1544"/>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39" name="Oval 43"/>
              <p:cNvSpPr>
                <a:spLocks noChangeArrowheads="1"/>
              </p:cNvSpPr>
              <p:nvPr/>
            </p:nvSpPr>
            <p:spPr bwMode="auto">
              <a:xfrm>
                <a:off x="2122" y="1544"/>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40" name="Oval 44"/>
              <p:cNvSpPr>
                <a:spLocks noChangeArrowheads="1"/>
              </p:cNvSpPr>
              <p:nvPr/>
            </p:nvSpPr>
            <p:spPr bwMode="auto">
              <a:xfrm>
                <a:off x="2443" y="1543"/>
                <a:ext cx="86"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41" name="Oval 45"/>
              <p:cNvSpPr>
                <a:spLocks noChangeArrowheads="1"/>
              </p:cNvSpPr>
              <p:nvPr/>
            </p:nvSpPr>
            <p:spPr bwMode="auto">
              <a:xfrm>
                <a:off x="2767" y="1543"/>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42" name="Oval 46"/>
              <p:cNvSpPr>
                <a:spLocks noChangeArrowheads="1"/>
              </p:cNvSpPr>
              <p:nvPr/>
            </p:nvSpPr>
            <p:spPr bwMode="auto">
              <a:xfrm>
                <a:off x="1795" y="1862"/>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43" name="Oval 47"/>
              <p:cNvSpPr>
                <a:spLocks noChangeArrowheads="1"/>
              </p:cNvSpPr>
              <p:nvPr/>
            </p:nvSpPr>
            <p:spPr bwMode="auto">
              <a:xfrm>
                <a:off x="2117" y="1862"/>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44" name="Oval 48"/>
              <p:cNvSpPr>
                <a:spLocks noChangeArrowheads="1"/>
              </p:cNvSpPr>
              <p:nvPr/>
            </p:nvSpPr>
            <p:spPr bwMode="auto">
              <a:xfrm>
                <a:off x="2439" y="1861"/>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45" name="Oval 49"/>
              <p:cNvSpPr>
                <a:spLocks noChangeArrowheads="1"/>
              </p:cNvSpPr>
              <p:nvPr/>
            </p:nvSpPr>
            <p:spPr bwMode="auto">
              <a:xfrm>
                <a:off x="2762" y="1861"/>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46" name="Oval 50"/>
              <p:cNvSpPr>
                <a:spLocks noChangeArrowheads="1"/>
              </p:cNvSpPr>
              <p:nvPr/>
            </p:nvSpPr>
            <p:spPr bwMode="auto">
              <a:xfrm>
                <a:off x="1795" y="2184"/>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47" name="Oval 51"/>
              <p:cNvSpPr>
                <a:spLocks noChangeArrowheads="1"/>
              </p:cNvSpPr>
              <p:nvPr/>
            </p:nvSpPr>
            <p:spPr bwMode="auto">
              <a:xfrm>
                <a:off x="2117" y="2184"/>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48" name="Oval 52"/>
              <p:cNvSpPr>
                <a:spLocks noChangeArrowheads="1"/>
              </p:cNvSpPr>
              <p:nvPr/>
            </p:nvSpPr>
            <p:spPr bwMode="auto">
              <a:xfrm>
                <a:off x="2439" y="2183"/>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49" name="Oval 53"/>
              <p:cNvSpPr>
                <a:spLocks noChangeArrowheads="1"/>
              </p:cNvSpPr>
              <p:nvPr/>
            </p:nvSpPr>
            <p:spPr bwMode="auto">
              <a:xfrm>
                <a:off x="2762" y="2183"/>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50" name="Oval 54"/>
              <p:cNvSpPr>
                <a:spLocks noChangeArrowheads="1"/>
              </p:cNvSpPr>
              <p:nvPr/>
            </p:nvSpPr>
            <p:spPr bwMode="auto">
              <a:xfrm>
                <a:off x="1798" y="2515"/>
                <a:ext cx="86"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51" name="Oval 55"/>
              <p:cNvSpPr>
                <a:spLocks noChangeArrowheads="1"/>
              </p:cNvSpPr>
              <p:nvPr/>
            </p:nvSpPr>
            <p:spPr bwMode="auto">
              <a:xfrm>
                <a:off x="2120" y="2515"/>
                <a:ext cx="86"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52" name="Oval 56"/>
              <p:cNvSpPr>
                <a:spLocks noChangeArrowheads="1"/>
              </p:cNvSpPr>
              <p:nvPr/>
            </p:nvSpPr>
            <p:spPr bwMode="auto">
              <a:xfrm>
                <a:off x="2442" y="2513"/>
                <a:ext cx="86" cy="86"/>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53" name="Oval 57"/>
              <p:cNvSpPr>
                <a:spLocks noChangeArrowheads="1"/>
              </p:cNvSpPr>
              <p:nvPr/>
            </p:nvSpPr>
            <p:spPr bwMode="auto">
              <a:xfrm>
                <a:off x="2765" y="2513"/>
                <a:ext cx="86" cy="86"/>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54" name="Oval 58"/>
              <p:cNvSpPr>
                <a:spLocks noChangeArrowheads="1"/>
              </p:cNvSpPr>
              <p:nvPr/>
            </p:nvSpPr>
            <p:spPr bwMode="auto">
              <a:xfrm>
                <a:off x="1795" y="2828"/>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55" name="Oval 59"/>
              <p:cNvSpPr>
                <a:spLocks noChangeArrowheads="1"/>
              </p:cNvSpPr>
              <p:nvPr/>
            </p:nvSpPr>
            <p:spPr bwMode="auto">
              <a:xfrm>
                <a:off x="2117" y="2828"/>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56" name="Oval 60"/>
              <p:cNvSpPr>
                <a:spLocks noChangeArrowheads="1"/>
              </p:cNvSpPr>
              <p:nvPr/>
            </p:nvSpPr>
            <p:spPr bwMode="auto">
              <a:xfrm>
                <a:off x="2439" y="2827"/>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57" name="Oval 61"/>
              <p:cNvSpPr>
                <a:spLocks noChangeArrowheads="1"/>
              </p:cNvSpPr>
              <p:nvPr/>
            </p:nvSpPr>
            <p:spPr bwMode="auto">
              <a:xfrm>
                <a:off x="2762" y="2827"/>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58" name="Oval 62"/>
              <p:cNvSpPr>
                <a:spLocks noChangeArrowheads="1"/>
              </p:cNvSpPr>
              <p:nvPr/>
            </p:nvSpPr>
            <p:spPr bwMode="auto">
              <a:xfrm>
                <a:off x="1790" y="3150"/>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59" name="Oval 63"/>
              <p:cNvSpPr>
                <a:spLocks noChangeArrowheads="1"/>
              </p:cNvSpPr>
              <p:nvPr/>
            </p:nvSpPr>
            <p:spPr bwMode="auto">
              <a:xfrm>
                <a:off x="2112" y="3150"/>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60" name="Oval 64"/>
              <p:cNvSpPr>
                <a:spLocks noChangeArrowheads="1"/>
              </p:cNvSpPr>
              <p:nvPr/>
            </p:nvSpPr>
            <p:spPr bwMode="auto">
              <a:xfrm>
                <a:off x="2434" y="3149"/>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61" name="Oval 65"/>
              <p:cNvSpPr>
                <a:spLocks noChangeArrowheads="1"/>
              </p:cNvSpPr>
              <p:nvPr/>
            </p:nvSpPr>
            <p:spPr bwMode="auto">
              <a:xfrm>
                <a:off x="2757" y="3149"/>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62" name="Oval 66"/>
              <p:cNvSpPr>
                <a:spLocks noChangeArrowheads="1"/>
              </p:cNvSpPr>
              <p:nvPr/>
            </p:nvSpPr>
            <p:spPr bwMode="auto">
              <a:xfrm>
                <a:off x="1800" y="3485"/>
                <a:ext cx="85" cy="86"/>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63" name="Oval 67"/>
              <p:cNvSpPr>
                <a:spLocks noChangeArrowheads="1"/>
              </p:cNvSpPr>
              <p:nvPr/>
            </p:nvSpPr>
            <p:spPr bwMode="auto">
              <a:xfrm>
                <a:off x="2122" y="3485"/>
                <a:ext cx="85" cy="86"/>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64" name="Oval 68"/>
              <p:cNvSpPr>
                <a:spLocks noChangeArrowheads="1"/>
              </p:cNvSpPr>
              <p:nvPr/>
            </p:nvSpPr>
            <p:spPr bwMode="auto">
              <a:xfrm>
                <a:off x="2443" y="3484"/>
                <a:ext cx="86"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65" name="Oval 69"/>
              <p:cNvSpPr>
                <a:spLocks noChangeArrowheads="1"/>
              </p:cNvSpPr>
              <p:nvPr/>
            </p:nvSpPr>
            <p:spPr bwMode="auto">
              <a:xfrm>
                <a:off x="2767" y="3484"/>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35366" name="Oval 70"/>
              <p:cNvSpPr>
                <a:spLocks noChangeArrowheads="1"/>
              </p:cNvSpPr>
              <p:nvPr/>
            </p:nvSpPr>
            <p:spPr bwMode="auto">
              <a:xfrm>
                <a:off x="808" y="1236"/>
                <a:ext cx="86" cy="86"/>
              </a:xfrm>
              <a:prstGeom prst="ellipse">
                <a:avLst/>
              </a:prstGeom>
              <a:solidFill>
                <a:srgbClr val="00FF00"/>
              </a:solidFill>
              <a:ln w="9525">
                <a:solidFill>
                  <a:schemeClr val="tx1"/>
                </a:solidFill>
                <a:round/>
                <a:headEnd/>
                <a:tailEnd/>
              </a:ln>
              <a:effectLst/>
            </p:spPr>
            <p:txBody>
              <a:bodyPr wrap="none" anchor="ctr"/>
              <a:lstStyle/>
              <a:p>
                <a:endParaRPr lang="en-US"/>
              </a:p>
            </p:txBody>
          </p:sp>
        </p:grpSp>
        <p:sp>
          <p:nvSpPr>
            <p:cNvPr id="1335367" name="Line 71"/>
            <p:cNvSpPr>
              <a:spLocks noChangeShapeType="1"/>
            </p:cNvSpPr>
            <p:nvPr/>
          </p:nvSpPr>
          <p:spPr bwMode="auto">
            <a:xfrm>
              <a:off x="179" y="922"/>
              <a:ext cx="2985" cy="0"/>
            </a:xfrm>
            <a:prstGeom prst="line">
              <a:avLst/>
            </a:prstGeom>
            <a:noFill/>
            <a:ln w="38100">
              <a:solidFill>
                <a:schemeClr val="tx1"/>
              </a:solidFill>
              <a:prstDash val="dash"/>
              <a:round/>
              <a:headEnd/>
              <a:tailEnd/>
            </a:ln>
            <a:effectLst/>
          </p:spPr>
          <p:txBody>
            <a:bodyPr wrap="none" anchor="ctr"/>
            <a:lstStyle/>
            <a:p>
              <a:endParaRPr lang="en-US"/>
            </a:p>
          </p:txBody>
        </p:sp>
        <p:sp>
          <p:nvSpPr>
            <p:cNvPr id="1335368" name="Line 72"/>
            <p:cNvSpPr>
              <a:spLocks noChangeShapeType="1"/>
            </p:cNvSpPr>
            <p:nvPr/>
          </p:nvSpPr>
          <p:spPr bwMode="auto">
            <a:xfrm>
              <a:off x="179" y="3490"/>
              <a:ext cx="2985" cy="0"/>
            </a:xfrm>
            <a:prstGeom prst="line">
              <a:avLst/>
            </a:prstGeom>
            <a:noFill/>
            <a:ln w="38100">
              <a:solidFill>
                <a:schemeClr val="tx1"/>
              </a:solidFill>
              <a:prstDash val="dash"/>
              <a:round/>
              <a:headEnd/>
              <a:tailEnd/>
            </a:ln>
            <a:effectLst/>
          </p:spPr>
          <p:txBody>
            <a:bodyPr wrap="none" anchor="ctr"/>
            <a:lstStyle/>
            <a:p>
              <a:endParaRPr lang="en-US"/>
            </a:p>
          </p:txBody>
        </p:sp>
        <p:sp>
          <p:nvSpPr>
            <p:cNvPr id="1335369" name="Line 73"/>
            <p:cNvSpPr>
              <a:spLocks noChangeShapeType="1"/>
            </p:cNvSpPr>
            <p:nvPr/>
          </p:nvSpPr>
          <p:spPr bwMode="auto">
            <a:xfrm flipV="1">
              <a:off x="372" y="704"/>
              <a:ext cx="0" cy="3015"/>
            </a:xfrm>
            <a:prstGeom prst="line">
              <a:avLst/>
            </a:prstGeom>
            <a:noFill/>
            <a:ln w="38100">
              <a:solidFill>
                <a:schemeClr val="tx1"/>
              </a:solidFill>
              <a:prstDash val="dash"/>
              <a:round/>
              <a:headEnd/>
              <a:tailEnd/>
            </a:ln>
            <a:effectLst/>
          </p:spPr>
          <p:txBody>
            <a:bodyPr wrap="none" anchor="ctr"/>
            <a:lstStyle/>
            <a:p>
              <a:endParaRPr lang="en-US"/>
            </a:p>
          </p:txBody>
        </p:sp>
        <p:sp>
          <p:nvSpPr>
            <p:cNvPr id="1335370" name="Line 74"/>
            <p:cNvSpPr>
              <a:spLocks noChangeShapeType="1"/>
            </p:cNvSpPr>
            <p:nvPr/>
          </p:nvSpPr>
          <p:spPr bwMode="auto">
            <a:xfrm flipV="1">
              <a:off x="2977" y="704"/>
              <a:ext cx="0" cy="3015"/>
            </a:xfrm>
            <a:prstGeom prst="line">
              <a:avLst/>
            </a:prstGeom>
            <a:noFill/>
            <a:ln w="38100">
              <a:solidFill>
                <a:schemeClr val="tx1"/>
              </a:solidFill>
              <a:prstDash val="dash"/>
              <a:round/>
              <a:headEnd/>
              <a:tailEnd/>
            </a:ln>
            <a:effectLst/>
          </p:spPr>
          <p:txBody>
            <a:bodyPr wrap="none" anchor="ctr"/>
            <a:lstStyle/>
            <a:p>
              <a:endParaRPr lang="en-US"/>
            </a:p>
          </p:txBody>
        </p:sp>
        <p:sp>
          <p:nvSpPr>
            <p:cNvPr id="1335371" name="Oval 75"/>
            <p:cNvSpPr>
              <a:spLocks noChangeArrowheads="1"/>
            </p:cNvSpPr>
            <p:nvPr/>
          </p:nvSpPr>
          <p:spPr bwMode="auto">
            <a:xfrm>
              <a:off x="2688" y="625"/>
              <a:ext cx="212" cy="213"/>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35372" name="Oval 76"/>
            <p:cNvSpPr>
              <a:spLocks noChangeArrowheads="1"/>
            </p:cNvSpPr>
            <p:nvPr/>
          </p:nvSpPr>
          <p:spPr bwMode="auto">
            <a:xfrm>
              <a:off x="2751" y="689"/>
              <a:ext cx="86" cy="8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35373" name="Oval 77"/>
            <p:cNvSpPr>
              <a:spLocks noChangeArrowheads="1"/>
            </p:cNvSpPr>
            <p:nvPr/>
          </p:nvSpPr>
          <p:spPr bwMode="auto">
            <a:xfrm>
              <a:off x="2391" y="625"/>
              <a:ext cx="212" cy="213"/>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35374" name="Oval 78"/>
            <p:cNvSpPr>
              <a:spLocks noChangeArrowheads="1"/>
            </p:cNvSpPr>
            <p:nvPr/>
          </p:nvSpPr>
          <p:spPr bwMode="auto">
            <a:xfrm>
              <a:off x="2454" y="689"/>
              <a:ext cx="86" cy="8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35375" name="Oval 79"/>
            <p:cNvSpPr>
              <a:spLocks noChangeArrowheads="1"/>
            </p:cNvSpPr>
            <p:nvPr/>
          </p:nvSpPr>
          <p:spPr bwMode="auto">
            <a:xfrm>
              <a:off x="2043" y="625"/>
              <a:ext cx="212" cy="213"/>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35376" name="Oval 80"/>
            <p:cNvSpPr>
              <a:spLocks noChangeArrowheads="1"/>
            </p:cNvSpPr>
            <p:nvPr/>
          </p:nvSpPr>
          <p:spPr bwMode="auto">
            <a:xfrm>
              <a:off x="2106" y="689"/>
              <a:ext cx="86" cy="8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35377" name="Oval 81"/>
            <p:cNvSpPr>
              <a:spLocks noChangeArrowheads="1"/>
            </p:cNvSpPr>
            <p:nvPr/>
          </p:nvSpPr>
          <p:spPr bwMode="auto">
            <a:xfrm>
              <a:off x="1746" y="625"/>
              <a:ext cx="212" cy="213"/>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35378" name="Oval 82"/>
            <p:cNvSpPr>
              <a:spLocks noChangeArrowheads="1"/>
            </p:cNvSpPr>
            <p:nvPr/>
          </p:nvSpPr>
          <p:spPr bwMode="auto">
            <a:xfrm>
              <a:off x="1809" y="689"/>
              <a:ext cx="86" cy="8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35379" name="Oval 83"/>
            <p:cNvSpPr>
              <a:spLocks noChangeArrowheads="1"/>
            </p:cNvSpPr>
            <p:nvPr/>
          </p:nvSpPr>
          <p:spPr bwMode="auto">
            <a:xfrm>
              <a:off x="1394" y="625"/>
              <a:ext cx="212" cy="213"/>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35380" name="Oval 84"/>
            <p:cNvSpPr>
              <a:spLocks noChangeArrowheads="1"/>
            </p:cNvSpPr>
            <p:nvPr/>
          </p:nvSpPr>
          <p:spPr bwMode="auto">
            <a:xfrm>
              <a:off x="1457" y="689"/>
              <a:ext cx="86" cy="8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35381" name="Oval 85"/>
            <p:cNvSpPr>
              <a:spLocks noChangeArrowheads="1"/>
            </p:cNvSpPr>
            <p:nvPr/>
          </p:nvSpPr>
          <p:spPr bwMode="auto">
            <a:xfrm>
              <a:off x="1097" y="625"/>
              <a:ext cx="212" cy="213"/>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35382" name="Oval 86"/>
            <p:cNvSpPr>
              <a:spLocks noChangeArrowheads="1"/>
            </p:cNvSpPr>
            <p:nvPr/>
          </p:nvSpPr>
          <p:spPr bwMode="auto">
            <a:xfrm>
              <a:off x="1160" y="689"/>
              <a:ext cx="86" cy="8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35383" name="Oval 87"/>
            <p:cNvSpPr>
              <a:spLocks noChangeArrowheads="1"/>
            </p:cNvSpPr>
            <p:nvPr/>
          </p:nvSpPr>
          <p:spPr bwMode="auto">
            <a:xfrm>
              <a:off x="749" y="625"/>
              <a:ext cx="212" cy="213"/>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35384" name="Oval 88"/>
            <p:cNvSpPr>
              <a:spLocks noChangeArrowheads="1"/>
            </p:cNvSpPr>
            <p:nvPr/>
          </p:nvSpPr>
          <p:spPr bwMode="auto">
            <a:xfrm>
              <a:off x="812" y="689"/>
              <a:ext cx="86" cy="8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35385" name="Oval 89"/>
            <p:cNvSpPr>
              <a:spLocks noChangeArrowheads="1"/>
            </p:cNvSpPr>
            <p:nvPr/>
          </p:nvSpPr>
          <p:spPr bwMode="auto">
            <a:xfrm>
              <a:off x="452" y="625"/>
              <a:ext cx="212" cy="213"/>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35386" name="Oval 90"/>
            <p:cNvSpPr>
              <a:spLocks noChangeArrowheads="1"/>
            </p:cNvSpPr>
            <p:nvPr/>
          </p:nvSpPr>
          <p:spPr bwMode="auto">
            <a:xfrm>
              <a:off x="515" y="689"/>
              <a:ext cx="86" cy="8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35387" name="Oval 91"/>
            <p:cNvSpPr>
              <a:spLocks noChangeArrowheads="1"/>
            </p:cNvSpPr>
            <p:nvPr/>
          </p:nvSpPr>
          <p:spPr bwMode="auto">
            <a:xfrm>
              <a:off x="3107" y="702"/>
              <a:ext cx="86" cy="8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335388" name="Oval 92"/>
            <p:cNvSpPr>
              <a:spLocks noChangeArrowheads="1"/>
            </p:cNvSpPr>
            <p:nvPr/>
          </p:nvSpPr>
          <p:spPr bwMode="auto">
            <a:xfrm>
              <a:off x="3107" y="3634"/>
              <a:ext cx="85" cy="8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335389" name="Oval 93"/>
            <p:cNvSpPr>
              <a:spLocks noChangeArrowheads="1"/>
            </p:cNvSpPr>
            <p:nvPr/>
          </p:nvSpPr>
          <p:spPr bwMode="auto">
            <a:xfrm rot="5485428">
              <a:off x="3031" y="3212"/>
              <a:ext cx="213" cy="212"/>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35390" name="Oval 94"/>
            <p:cNvSpPr>
              <a:spLocks noChangeArrowheads="1"/>
            </p:cNvSpPr>
            <p:nvPr/>
          </p:nvSpPr>
          <p:spPr bwMode="auto">
            <a:xfrm rot="5485428">
              <a:off x="3095" y="3275"/>
              <a:ext cx="85" cy="8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35391" name="Oval 95"/>
            <p:cNvSpPr>
              <a:spLocks noChangeArrowheads="1"/>
            </p:cNvSpPr>
            <p:nvPr/>
          </p:nvSpPr>
          <p:spPr bwMode="auto">
            <a:xfrm rot="5485428">
              <a:off x="3038" y="2916"/>
              <a:ext cx="213" cy="212"/>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35392" name="Oval 96"/>
            <p:cNvSpPr>
              <a:spLocks noChangeArrowheads="1"/>
            </p:cNvSpPr>
            <p:nvPr/>
          </p:nvSpPr>
          <p:spPr bwMode="auto">
            <a:xfrm rot="5485428">
              <a:off x="3102" y="2979"/>
              <a:ext cx="85" cy="8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35393" name="Oval 97"/>
            <p:cNvSpPr>
              <a:spLocks noChangeArrowheads="1"/>
            </p:cNvSpPr>
            <p:nvPr/>
          </p:nvSpPr>
          <p:spPr bwMode="auto">
            <a:xfrm rot="5485428">
              <a:off x="3047" y="2568"/>
              <a:ext cx="213" cy="212"/>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35394" name="Oval 98"/>
            <p:cNvSpPr>
              <a:spLocks noChangeArrowheads="1"/>
            </p:cNvSpPr>
            <p:nvPr/>
          </p:nvSpPr>
          <p:spPr bwMode="auto">
            <a:xfrm rot="5485428">
              <a:off x="3111" y="2631"/>
              <a:ext cx="85" cy="8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35395" name="Oval 99"/>
            <p:cNvSpPr>
              <a:spLocks noChangeArrowheads="1"/>
            </p:cNvSpPr>
            <p:nvPr/>
          </p:nvSpPr>
          <p:spPr bwMode="auto">
            <a:xfrm rot="5485428">
              <a:off x="3054" y="2272"/>
              <a:ext cx="213" cy="212"/>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35396" name="Oval 100"/>
            <p:cNvSpPr>
              <a:spLocks noChangeArrowheads="1"/>
            </p:cNvSpPr>
            <p:nvPr/>
          </p:nvSpPr>
          <p:spPr bwMode="auto">
            <a:xfrm rot="5485428">
              <a:off x="3118" y="2335"/>
              <a:ext cx="85" cy="8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35397" name="Oval 101"/>
            <p:cNvSpPr>
              <a:spLocks noChangeArrowheads="1"/>
            </p:cNvSpPr>
            <p:nvPr/>
          </p:nvSpPr>
          <p:spPr bwMode="auto">
            <a:xfrm rot="5485428">
              <a:off x="3031" y="1943"/>
              <a:ext cx="213" cy="212"/>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35398" name="Oval 102"/>
            <p:cNvSpPr>
              <a:spLocks noChangeArrowheads="1"/>
            </p:cNvSpPr>
            <p:nvPr/>
          </p:nvSpPr>
          <p:spPr bwMode="auto">
            <a:xfrm rot="5485428">
              <a:off x="3095" y="2006"/>
              <a:ext cx="85" cy="8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35399" name="Oval 103"/>
            <p:cNvSpPr>
              <a:spLocks noChangeArrowheads="1"/>
            </p:cNvSpPr>
            <p:nvPr/>
          </p:nvSpPr>
          <p:spPr bwMode="auto">
            <a:xfrm rot="5485428">
              <a:off x="3038" y="1647"/>
              <a:ext cx="213" cy="212"/>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35400" name="Oval 104"/>
            <p:cNvSpPr>
              <a:spLocks noChangeArrowheads="1"/>
            </p:cNvSpPr>
            <p:nvPr/>
          </p:nvSpPr>
          <p:spPr bwMode="auto">
            <a:xfrm rot="5485428">
              <a:off x="3102" y="1710"/>
              <a:ext cx="85" cy="8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35401" name="Oval 105"/>
            <p:cNvSpPr>
              <a:spLocks noChangeArrowheads="1"/>
            </p:cNvSpPr>
            <p:nvPr/>
          </p:nvSpPr>
          <p:spPr bwMode="auto">
            <a:xfrm rot="5485428">
              <a:off x="3047" y="1299"/>
              <a:ext cx="213" cy="212"/>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35402" name="Oval 106"/>
            <p:cNvSpPr>
              <a:spLocks noChangeArrowheads="1"/>
            </p:cNvSpPr>
            <p:nvPr/>
          </p:nvSpPr>
          <p:spPr bwMode="auto">
            <a:xfrm rot="5485428">
              <a:off x="3111" y="1362"/>
              <a:ext cx="85" cy="8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35403" name="Oval 107"/>
            <p:cNvSpPr>
              <a:spLocks noChangeArrowheads="1"/>
            </p:cNvSpPr>
            <p:nvPr/>
          </p:nvSpPr>
          <p:spPr bwMode="auto">
            <a:xfrm rot="5485428">
              <a:off x="3054" y="1003"/>
              <a:ext cx="213" cy="212"/>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35404" name="Oval 108"/>
            <p:cNvSpPr>
              <a:spLocks noChangeArrowheads="1"/>
            </p:cNvSpPr>
            <p:nvPr/>
          </p:nvSpPr>
          <p:spPr bwMode="auto">
            <a:xfrm rot="5485428">
              <a:off x="3118" y="1066"/>
              <a:ext cx="85" cy="8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35405" name="Oval 109"/>
            <p:cNvSpPr>
              <a:spLocks noChangeArrowheads="1"/>
            </p:cNvSpPr>
            <p:nvPr/>
          </p:nvSpPr>
          <p:spPr bwMode="auto">
            <a:xfrm>
              <a:off x="167" y="704"/>
              <a:ext cx="86" cy="8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335406" name="Oval 110"/>
            <p:cNvSpPr>
              <a:spLocks noChangeArrowheads="1"/>
            </p:cNvSpPr>
            <p:nvPr/>
          </p:nvSpPr>
          <p:spPr bwMode="auto">
            <a:xfrm>
              <a:off x="167" y="3636"/>
              <a:ext cx="85" cy="8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335407" name="Oval 111"/>
            <p:cNvSpPr>
              <a:spLocks noChangeArrowheads="1"/>
            </p:cNvSpPr>
            <p:nvPr/>
          </p:nvSpPr>
          <p:spPr bwMode="auto">
            <a:xfrm rot="5485428">
              <a:off x="91" y="3214"/>
              <a:ext cx="213" cy="212"/>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35408" name="Oval 112"/>
            <p:cNvSpPr>
              <a:spLocks noChangeArrowheads="1"/>
            </p:cNvSpPr>
            <p:nvPr/>
          </p:nvSpPr>
          <p:spPr bwMode="auto">
            <a:xfrm rot="5485428">
              <a:off x="155" y="3277"/>
              <a:ext cx="85" cy="8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35409" name="Oval 113"/>
            <p:cNvSpPr>
              <a:spLocks noChangeArrowheads="1"/>
            </p:cNvSpPr>
            <p:nvPr/>
          </p:nvSpPr>
          <p:spPr bwMode="auto">
            <a:xfrm rot="5485428">
              <a:off x="98" y="2918"/>
              <a:ext cx="213" cy="212"/>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35410" name="Oval 114"/>
            <p:cNvSpPr>
              <a:spLocks noChangeArrowheads="1"/>
            </p:cNvSpPr>
            <p:nvPr/>
          </p:nvSpPr>
          <p:spPr bwMode="auto">
            <a:xfrm rot="5485428">
              <a:off x="162" y="2981"/>
              <a:ext cx="85" cy="8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35411" name="Oval 115"/>
            <p:cNvSpPr>
              <a:spLocks noChangeArrowheads="1"/>
            </p:cNvSpPr>
            <p:nvPr/>
          </p:nvSpPr>
          <p:spPr bwMode="auto">
            <a:xfrm rot="5485428">
              <a:off x="107" y="2570"/>
              <a:ext cx="213" cy="212"/>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35412" name="Oval 116"/>
            <p:cNvSpPr>
              <a:spLocks noChangeArrowheads="1"/>
            </p:cNvSpPr>
            <p:nvPr/>
          </p:nvSpPr>
          <p:spPr bwMode="auto">
            <a:xfrm rot="5485428">
              <a:off x="171" y="2633"/>
              <a:ext cx="85" cy="8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35413" name="Oval 117"/>
            <p:cNvSpPr>
              <a:spLocks noChangeArrowheads="1"/>
            </p:cNvSpPr>
            <p:nvPr/>
          </p:nvSpPr>
          <p:spPr bwMode="auto">
            <a:xfrm rot="5485428">
              <a:off x="114" y="2274"/>
              <a:ext cx="213" cy="212"/>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35414" name="Oval 118"/>
            <p:cNvSpPr>
              <a:spLocks noChangeArrowheads="1"/>
            </p:cNvSpPr>
            <p:nvPr/>
          </p:nvSpPr>
          <p:spPr bwMode="auto">
            <a:xfrm rot="5485428">
              <a:off x="178" y="2337"/>
              <a:ext cx="85" cy="8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35415" name="Oval 119"/>
            <p:cNvSpPr>
              <a:spLocks noChangeArrowheads="1"/>
            </p:cNvSpPr>
            <p:nvPr/>
          </p:nvSpPr>
          <p:spPr bwMode="auto">
            <a:xfrm rot="5485428">
              <a:off x="91" y="1945"/>
              <a:ext cx="213" cy="212"/>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35416" name="Oval 120"/>
            <p:cNvSpPr>
              <a:spLocks noChangeArrowheads="1"/>
            </p:cNvSpPr>
            <p:nvPr/>
          </p:nvSpPr>
          <p:spPr bwMode="auto">
            <a:xfrm rot="5485428">
              <a:off x="155" y="2008"/>
              <a:ext cx="85" cy="8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35417" name="Oval 121"/>
            <p:cNvSpPr>
              <a:spLocks noChangeArrowheads="1"/>
            </p:cNvSpPr>
            <p:nvPr/>
          </p:nvSpPr>
          <p:spPr bwMode="auto">
            <a:xfrm rot="5485428">
              <a:off x="98" y="1649"/>
              <a:ext cx="213" cy="212"/>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35418" name="Oval 122"/>
            <p:cNvSpPr>
              <a:spLocks noChangeArrowheads="1"/>
            </p:cNvSpPr>
            <p:nvPr/>
          </p:nvSpPr>
          <p:spPr bwMode="auto">
            <a:xfrm rot="5485428">
              <a:off x="162" y="1712"/>
              <a:ext cx="85" cy="8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35419" name="Oval 123"/>
            <p:cNvSpPr>
              <a:spLocks noChangeArrowheads="1"/>
            </p:cNvSpPr>
            <p:nvPr/>
          </p:nvSpPr>
          <p:spPr bwMode="auto">
            <a:xfrm rot="5485428">
              <a:off x="107" y="1301"/>
              <a:ext cx="213" cy="212"/>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35420" name="Oval 124"/>
            <p:cNvSpPr>
              <a:spLocks noChangeArrowheads="1"/>
            </p:cNvSpPr>
            <p:nvPr/>
          </p:nvSpPr>
          <p:spPr bwMode="auto">
            <a:xfrm rot="5485428">
              <a:off x="171" y="1364"/>
              <a:ext cx="85" cy="8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35421" name="Oval 125"/>
            <p:cNvSpPr>
              <a:spLocks noChangeArrowheads="1"/>
            </p:cNvSpPr>
            <p:nvPr/>
          </p:nvSpPr>
          <p:spPr bwMode="auto">
            <a:xfrm rot="5485428">
              <a:off x="114" y="1005"/>
              <a:ext cx="213" cy="212"/>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35422" name="Oval 126"/>
            <p:cNvSpPr>
              <a:spLocks noChangeArrowheads="1"/>
            </p:cNvSpPr>
            <p:nvPr/>
          </p:nvSpPr>
          <p:spPr bwMode="auto">
            <a:xfrm rot="5485428">
              <a:off x="178" y="1068"/>
              <a:ext cx="85" cy="8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35423" name="Oval 127"/>
            <p:cNvSpPr>
              <a:spLocks noChangeArrowheads="1"/>
            </p:cNvSpPr>
            <p:nvPr/>
          </p:nvSpPr>
          <p:spPr bwMode="auto">
            <a:xfrm>
              <a:off x="2688" y="3556"/>
              <a:ext cx="212" cy="213"/>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35424" name="Oval 128"/>
            <p:cNvSpPr>
              <a:spLocks noChangeArrowheads="1"/>
            </p:cNvSpPr>
            <p:nvPr/>
          </p:nvSpPr>
          <p:spPr bwMode="auto">
            <a:xfrm>
              <a:off x="2751" y="3620"/>
              <a:ext cx="86" cy="8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35425" name="Oval 129"/>
            <p:cNvSpPr>
              <a:spLocks noChangeArrowheads="1"/>
            </p:cNvSpPr>
            <p:nvPr/>
          </p:nvSpPr>
          <p:spPr bwMode="auto">
            <a:xfrm>
              <a:off x="2391" y="3556"/>
              <a:ext cx="212" cy="213"/>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35426" name="Oval 130"/>
            <p:cNvSpPr>
              <a:spLocks noChangeArrowheads="1"/>
            </p:cNvSpPr>
            <p:nvPr/>
          </p:nvSpPr>
          <p:spPr bwMode="auto">
            <a:xfrm>
              <a:off x="2454" y="3620"/>
              <a:ext cx="86" cy="8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35427" name="Oval 131"/>
            <p:cNvSpPr>
              <a:spLocks noChangeArrowheads="1"/>
            </p:cNvSpPr>
            <p:nvPr/>
          </p:nvSpPr>
          <p:spPr bwMode="auto">
            <a:xfrm>
              <a:off x="2043" y="3556"/>
              <a:ext cx="212" cy="213"/>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35428" name="Oval 132"/>
            <p:cNvSpPr>
              <a:spLocks noChangeArrowheads="1"/>
            </p:cNvSpPr>
            <p:nvPr/>
          </p:nvSpPr>
          <p:spPr bwMode="auto">
            <a:xfrm>
              <a:off x="2106" y="3620"/>
              <a:ext cx="86" cy="8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35429" name="Oval 133"/>
            <p:cNvSpPr>
              <a:spLocks noChangeArrowheads="1"/>
            </p:cNvSpPr>
            <p:nvPr/>
          </p:nvSpPr>
          <p:spPr bwMode="auto">
            <a:xfrm>
              <a:off x="1746" y="3556"/>
              <a:ext cx="212" cy="213"/>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35430" name="Oval 134"/>
            <p:cNvSpPr>
              <a:spLocks noChangeArrowheads="1"/>
            </p:cNvSpPr>
            <p:nvPr/>
          </p:nvSpPr>
          <p:spPr bwMode="auto">
            <a:xfrm>
              <a:off x="1809" y="3620"/>
              <a:ext cx="86" cy="8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35431" name="Oval 135"/>
            <p:cNvSpPr>
              <a:spLocks noChangeArrowheads="1"/>
            </p:cNvSpPr>
            <p:nvPr/>
          </p:nvSpPr>
          <p:spPr bwMode="auto">
            <a:xfrm>
              <a:off x="1394" y="3556"/>
              <a:ext cx="212" cy="213"/>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35432" name="Oval 136"/>
            <p:cNvSpPr>
              <a:spLocks noChangeArrowheads="1"/>
            </p:cNvSpPr>
            <p:nvPr/>
          </p:nvSpPr>
          <p:spPr bwMode="auto">
            <a:xfrm>
              <a:off x="1457" y="3620"/>
              <a:ext cx="86" cy="8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35433" name="Oval 137"/>
            <p:cNvSpPr>
              <a:spLocks noChangeArrowheads="1"/>
            </p:cNvSpPr>
            <p:nvPr/>
          </p:nvSpPr>
          <p:spPr bwMode="auto">
            <a:xfrm>
              <a:off x="1097" y="3556"/>
              <a:ext cx="212" cy="213"/>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35434" name="Oval 138"/>
            <p:cNvSpPr>
              <a:spLocks noChangeArrowheads="1"/>
            </p:cNvSpPr>
            <p:nvPr/>
          </p:nvSpPr>
          <p:spPr bwMode="auto">
            <a:xfrm>
              <a:off x="1160" y="3620"/>
              <a:ext cx="86" cy="8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35435" name="Oval 139"/>
            <p:cNvSpPr>
              <a:spLocks noChangeArrowheads="1"/>
            </p:cNvSpPr>
            <p:nvPr/>
          </p:nvSpPr>
          <p:spPr bwMode="auto">
            <a:xfrm>
              <a:off x="749" y="3556"/>
              <a:ext cx="212" cy="213"/>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35436" name="Oval 140"/>
            <p:cNvSpPr>
              <a:spLocks noChangeArrowheads="1"/>
            </p:cNvSpPr>
            <p:nvPr/>
          </p:nvSpPr>
          <p:spPr bwMode="auto">
            <a:xfrm>
              <a:off x="812" y="3620"/>
              <a:ext cx="86" cy="8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35437" name="Oval 141"/>
            <p:cNvSpPr>
              <a:spLocks noChangeArrowheads="1"/>
            </p:cNvSpPr>
            <p:nvPr/>
          </p:nvSpPr>
          <p:spPr bwMode="auto">
            <a:xfrm>
              <a:off x="452" y="3556"/>
              <a:ext cx="212" cy="213"/>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35438" name="Oval 142"/>
            <p:cNvSpPr>
              <a:spLocks noChangeArrowheads="1"/>
            </p:cNvSpPr>
            <p:nvPr/>
          </p:nvSpPr>
          <p:spPr bwMode="auto">
            <a:xfrm>
              <a:off x="515" y="3620"/>
              <a:ext cx="86" cy="85"/>
            </a:xfrm>
            <a:prstGeom prst="ellipse">
              <a:avLst/>
            </a:prstGeom>
            <a:solidFill>
              <a:srgbClr val="FF0000"/>
            </a:solidFill>
            <a:ln w="9525">
              <a:solidFill>
                <a:schemeClr val="tx1"/>
              </a:solidFill>
              <a:round/>
              <a:headEnd/>
              <a:tailEnd/>
            </a:ln>
            <a:effec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p>
            <a:fld id="{BF14AAED-25A0-484A-9C63-1943AD112139}" type="slidenum">
              <a:rPr lang="en-US"/>
              <a:pPr/>
              <a:t>125</a:t>
            </a:fld>
            <a:endParaRPr lang="en-US"/>
          </a:p>
        </p:txBody>
      </p:sp>
      <p:sp>
        <p:nvSpPr>
          <p:cNvPr id="1337346" name="Rectangle 2"/>
          <p:cNvSpPr>
            <a:spLocks noGrp="1" noChangeArrowheads="1"/>
          </p:cNvSpPr>
          <p:nvPr>
            <p:ph type="title"/>
          </p:nvPr>
        </p:nvSpPr>
        <p:spPr>
          <a:xfrm>
            <a:off x="0" y="0"/>
            <a:ext cx="9144000" cy="685800"/>
          </a:xfrm>
        </p:spPr>
        <p:txBody>
          <a:bodyPr/>
          <a:lstStyle/>
          <a:p>
            <a:r>
              <a:rPr lang="en-US" sz="4000"/>
              <a:t>PGAS Languages II</a:t>
            </a:r>
          </a:p>
        </p:txBody>
      </p:sp>
      <p:sp>
        <p:nvSpPr>
          <p:cNvPr id="1337347" name="Rectangle 3"/>
          <p:cNvSpPr>
            <a:spLocks noGrp="1" noChangeArrowheads="1"/>
          </p:cNvSpPr>
          <p:nvPr>
            <p:ph type="body" idx="1"/>
          </p:nvPr>
        </p:nvSpPr>
        <p:spPr>
          <a:xfrm>
            <a:off x="0" y="609600"/>
            <a:ext cx="9144000" cy="6096000"/>
          </a:xfrm>
        </p:spPr>
        <p:txBody>
          <a:bodyPr/>
          <a:lstStyle/>
          <a:p>
            <a:pPr>
              <a:lnSpc>
                <a:spcPct val="90000"/>
              </a:lnSpc>
            </a:pPr>
            <a:r>
              <a:rPr lang="en-US" sz="2400"/>
              <a:t>In the PGAS approach, </a:t>
            </a:r>
            <a:r>
              <a:rPr lang="en-US" sz="2400">
                <a:solidFill>
                  <a:srgbClr val="FFFF00"/>
                </a:solidFill>
              </a:rPr>
              <a:t>one still writes the code for the component but use some form of global index</a:t>
            </a:r>
          </a:p>
          <a:p>
            <a:pPr lvl="1">
              <a:lnSpc>
                <a:spcPct val="90000"/>
              </a:lnSpc>
            </a:pPr>
            <a:r>
              <a:rPr lang="en-US" sz="2000"/>
              <a:t>In contrast with MPI and other “pure” messaging systems one uses “local” indices with the “global” value implicit from the particular processors that messages were gotten from and user is responsible for calculating global implications of local indices</a:t>
            </a:r>
          </a:p>
          <a:p>
            <a:pPr>
              <a:lnSpc>
                <a:spcPct val="90000"/>
              </a:lnSpc>
            </a:pPr>
            <a:r>
              <a:rPr lang="en-US" sz="2400"/>
              <a:t>Global references in component code (external to component) are translated into </a:t>
            </a:r>
            <a:r>
              <a:rPr lang="en-US" sz="2400">
                <a:solidFill>
                  <a:srgbClr val="FFFF00"/>
                </a:solidFill>
              </a:rPr>
              <a:t>appropriate MPI</a:t>
            </a:r>
            <a:r>
              <a:rPr lang="en-US" sz="2400"/>
              <a:t> (on distributed memory) calls to transfer information using the usual “owner computes” rule i.e. component where variable stored updates it</a:t>
            </a:r>
          </a:p>
          <a:p>
            <a:pPr lvl="1">
              <a:lnSpc>
                <a:spcPct val="90000"/>
              </a:lnSpc>
            </a:pPr>
            <a:r>
              <a:rPr lang="en-US" sz="2000">
                <a:solidFill>
                  <a:srgbClr val="FFFF00"/>
                </a:solidFill>
              </a:rPr>
              <a:t>Non trivial performance issue</a:t>
            </a:r>
            <a:r>
              <a:rPr lang="en-US" sz="2000"/>
              <a:t> for compiler to generate suitable large messages to avois too much overhead from message latency</a:t>
            </a:r>
          </a:p>
          <a:p>
            <a:pPr>
              <a:lnSpc>
                <a:spcPct val="90000"/>
              </a:lnSpc>
            </a:pPr>
            <a:r>
              <a:rPr lang="en-US" sz="2400">
                <a:solidFill>
                  <a:srgbClr val="FFFF00"/>
                </a:solidFill>
              </a:rPr>
              <a:t>Co-array Fortran</a:t>
            </a:r>
            <a:r>
              <a:rPr lang="en-US" sz="2400"/>
              <a:t> CAF extensions will be adopted by Fortran standards committee (X3J3) </a:t>
            </a:r>
          </a:p>
          <a:p>
            <a:pPr>
              <a:lnSpc>
                <a:spcPct val="90000"/>
              </a:lnSpc>
            </a:pPr>
            <a:r>
              <a:rPr lang="en-US" sz="2400">
                <a:solidFill>
                  <a:srgbClr val="FFFF00"/>
                </a:solidFill>
              </a:rPr>
              <a:t>UPC</a:t>
            </a:r>
            <a:r>
              <a:rPr lang="en-US" sz="2400"/>
              <a:t> is a C-based PGAS language developed at NSA</a:t>
            </a:r>
          </a:p>
          <a:p>
            <a:pPr>
              <a:lnSpc>
                <a:spcPct val="90000"/>
              </a:lnSpc>
            </a:pPr>
            <a:r>
              <a:rPr lang="en-US" sz="2400">
                <a:solidFill>
                  <a:srgbClr val="FFFF00"/>
                </a:solidFill>
              </a:rPr>
              <a:t>Titanium</a:t>
            </a:r>
            <a:r>
              <a:rPr lang="en-US" sz="2400"/>
              <a:t> from Berkeley and the obscure </a:t>
            </a:r>
            <a:r>
              <a:rPr lang="en-US" sz="2400">
                <a:solidFill>
                  <a:srgbClr val="FFFF00"/>
                </a:solidFill>
              </a:rPr>
              <a:t>HPJava </a:t>
            </a:r>
            <a:r>
              <a:rPr lang="en-US" sz="2400"/>
              <a:t>(Indiana University) are extensions of Java</a:t>
            </a:r>
          </a:p>
          <a:p>
            <a:pPr>
              <a:lnSpc>
                <a:spcPct val="90000"/>
              </a:lnSpc>
            </a:pPr>
            <a:endParaRPr lang="en-US" sz="240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107" name="Slide Number Placeholder 4"/>
          <p:cNvSpPr>
            <a:spLocks noGrp="1"/>
          </p:cNvSpPr>
          <p:nvPr>
            <p:ph type="sldNum" sz="quarter" idx="11"/>
          </p:nvPr>
        </p:nvSpPr>
        <p:spPr/>
        <p:txBody>
          <a:bodyPr/>
          <a:lstStyle/>
          <a:p>
            <a:fld id="{2643A7C5-DB82-46E3-9C59-998D28282AFD}" type="slidenum">
              <a:rPr lang="en-US"/>
              <a:pPr/>
              <a:t>126</a:t>
            </a:fld>
            <a:endParaRPr lang="en-US"/>
          </a:p>
        </p:txBody>
      </p:sp>
      <p:sp>
        <p:nvSpPr>
          <p:cNvPr id="1339394" name="Rectangle 2"/>
          <p:cNvSpPr>
            <a:spLocks noGrp="1" noChangeArrowheads="1"/>
          </p:cNvSpPr>
          <p:nvPr>
            <p:ph type="title"/>
          </p:nvPr>
        </p:nvSpPr>
        <p:spPr>
          <a:xfrm>
            <a:off x="0" y="0"/>
            <a:ext cx="9144000" cy="685800"/>
          </a:xfrm>
        </p:spPr>
        <p:txBody>
          <a:bodyPr/>
          <a:lstStyle/>
          <a:p>
            <a:r>
              <a:rPr lang="en-US" sz="4000"/>
              <a:t>Other Component Parallel Models</a:t>
            </a:r>
          </a:p>
        </p:txBody>
      </p:sp>
      <p:sp>
        <p:nvSpPr>
          <p:cNvPr id="1339395" name="Rectangle 3"/>
          <p:cNvSpPr>
            <a:spLocks noGrp="1" noChangeArrowheads="1"/>
          </p:cNvSpPr>
          <p:nvPr>
            <p:ph type="body" idx="1"/>
          </p:nvPr>
        </p:nvSpPr>
        <p:spPr>
          <a:xfrm>
            <a:off x="0" y="609600"/>
            <a:ext cx="9144000" cy="3200400"/>
          </a:xfrm>
        </p:spPr>
        <p:txBody>
          <a:bodyPr/>
          <a:lstStyle/>
          <a:p>
            <a:r>
              <a:rPr lang="en-US" sz="2400">
                <a:solidFill>
                  <a:srgbClr val="FFFF00"/>
                </a:solidFill>
              </a:rPr>
              <a:t>Shared memory</a:t>
            </a:r>
            <a:r>
              <a:rPr lang="en-US" sz="2400"/>
              <a:t> (as in multicore) allows more choices as one no longer needs to send messages</a:t>
            </a:r>
          </a:p>
          <a:p>
            <a:pPr lvl="1"/>
            <a:r>
              <a:rPr lang="en-US" sz="2000"/>
              <a:t>One may choose to use messages as less likelihood of race conditions</a:t>
            </a:r>
          </a:p>
          <a:p>
            <a:r>
              <a:rPr lang="en-US" sz="2400"/>
              <a:t>However even </a:t>
            </a:r>
            <a:r>
              <a:rPr lang="en-US" sz="2400">
                <a:solidFill>
                  <a:srgbClr val="FFFF00"/>
                </a:solidFill>
              </a:rPr>
              <a:t>MPI on a shared memory need not</a:t>
            </a:r>
            <a:r>
              <a:rPr lang="en-US" sz="2400"/>
              <a:t> actually transfer data as one can simply transfer a reference to information</a:t>
            </a:r>
          </a:p>
          <a:p>
            <a:r>
              <a:rPr lang="en-US" sz="2400"/>
              <a:t>However </a:t>
            </a:r>
            <a:r>
              <a:rPr lang="en-US" sz="2400">
                <a:solidFill>
                  <a:srgbClr val="FFFF00"/>
                </a:solidFill>
              </a:rPr>
              <a:t>loosely synchronous</a:t>
            </a:r>
            <a:r>
              <a:rPr lang="en-US" sz="2400"/>
              <a:t> problems have a </a:t>
            </a:r>
            <a:r>
              <a:rPr lang="en-US" sz="2400">
                <a:solidFill>
                  <a:srgbClr val="FFFF00"/>
                </a:solidFill>
              </a:rPr>
              <a:t>clear efficient synchronization mechanism</a:t>
            </a:r>
            <a:r>
              <a:rPr lang="en-US" sz="2400"/>
              <a:t> whereas other applications may not</a:t>
            </a:r>
          </a:p>
          <a:p>
            <a:endParaRPr lang="en-US" sz="2400"/>
          </a:p>
        </p:txBody>
      </p:sp>
      <p:grpSp>
        <p:nvGrpSpPr>
          <p:cNvPr id="1339396" name="Group 4"/>
          <p:cNvGrpSpPr>
            <a:grpSpLocks/>
          </p:cNvGrpSpPr>
          <p:nvPr/>
        </p:nvGrpSpPr>
        <p:grpSpPr bwMode="auto">
          <a:xfrm>
            <a:off x="6324600" y="3962400"/>
            <a:ext cx="2819400" cy="2819400"/>
            <a:chOff x="2666" y="1056"/>
            <a:chExt cx="3094" cy="3024"/>
          </a:xfrm>
        </p:grpSpPr>
        <p:grpSp>
          <p:nvGrpSpPr>
            <p:cNvPr id="1339397" name="Group 5"/>
            <p:cNvGrpSpPr>
              <a:grpSpLocks/>
            </p:cNvGrpSpPr>
            <p:nvPr/>
          </p:nvGrpSpPr>
          <p:grpSpPr bwMode="auto">
            <a:xfrm rot="10800000">
              <a:off x="2729" y="2688"/>
              <a:ext cx="2999" cy="384"/>
              <a:chOff x="48" y="1728"/>
              <a:chExt cx="5376" cy="192"/>
            </a:xfrm>
          </p:grpSpPr>
          <p:grpSp>
            <p:nvGrpSpPr>
              <p:cNvPr id="1339398" name="Group 6"/>
              <p:cNvGrpSpPr>
                <a:grpSpLocks/>
              </p:cNvGrpSpPr>
              <p:nvPr/>
            </p:nvGrpSpPr>
            <p:grpSpPr bwMode="auto">
              <a:xfrm>
                <a:off x="48" y="1728"/>
                <a:ext cx="2688" cy="192"/>
                <a:chOff x="528" y="2736"/>
                <a:chExt cx="2688" cy="192"/>
              </a:xfrm>
            </p:grpSpPr>
            <p:sp>
              <p:nvSpPr>
                <p:cNvPr id="1339399" name="Rectangle 7"/>
                <p:cNvSpPr>
                  <a:spLocks noChangeArrowheads="1"/>
                </p:cNvSpPr>
                <p:nvPr/>
              </p:nvSpPr>
              <p:spPr bwMode="auto">
                <a:xfrm>
                  <a:off x="528" y="273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339400" name="Rectangle 8"/>
                <p:cNvSpPr>
                  <a:spLocks noChangeArrowheads="1"/>
                </p:cNvSpPr>
                <p:nvPr/>
              </p:nvSpPr>
              <p:spPr bwMode="auto">
                <a:xfrm>
                  <a:off x="1200" y="273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339401" name="Rectangle 9"/>
                <p:cNvSpPr>
                  <a:spLocks noChangeArrowheads="1"/>
                </p:cNvSpPr>
                <p:nvPr/>
              </p:nvSpPr>
              <p:spPr bwMode="auto">
                <a:xfrm>
                  <a:off x="1872" y="273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339402" name="Rectangle 10"/>
                <p:cNvSpPr>
                  <a:spLocks noChangeArrowheads="1"/>
                </p:cNvSpPr>
                <p:nvPr/>
              </p:nvSpPr>
              <p:spPr bwMode="auto">
                <a:xfrm>
                  <a:off x="2544" y="273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grpSp>
            <p:nvGrpSpPr>
              <p:cNvPr id="1339403" name="Group 11"/>
              <p:cNvGrpSpPr>
                <a:grpSpLocks/>
              </p:cNvGrpSpPr>
              <p:nvPr/>
            </p:nvGrpSpPr>
            <p:grpSpPr bwMode="auto">
              <a:xfrm>
                <a:off x="2736" y="1728"/>
                <a:ext cx="2688" cy="192"/>
                <a:chOff x="528" y="2736"/>
                <a:chExt cx="2688" cy="192"/>
              </a:xfrm>
            </p:grpSpPr>
            <p:sp>
              <p:nvSpPr>
                <p:cNvPr id="1339404" name="Rectangle 12"/>
                <p:cNvSpPr>
                  <a:spLocks noChangeArrowheads="1"/>
                </p:cNvSpPr>
                <p:nvPr/>
              </p:nvSpPr>
              <p:spPr bwMode="auto">
                <a:xfrm>
                  <a:off x="528" y="273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339405" name="Rectangle 13"/>
                <p:cNvSpPr>
                  <a:spLocks noChangeArrowheads="1"/>
                </p:cNvSpPr>
                <p:nvPr/>
              </p:nvSpPr>
              <p:spPr bwMode="auto">
                <a:xfrm>
                  <a:off x="1200" y="273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339406" name="Rectangle 14"/>
                <p:cNvSpPr>
                  <a:spLocks noChangeArrowheads="1"/>
                </p:cNvSpPr>
                <p:nvPr/>
              </p:nvSpPr>
              <p:spPr bwMode="auto">
                <a:xfrm>
                  <a:off x="1872" y="273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339407" name="Rectangle 15"/>
                <p:cNvSpPr>
                  <a:spLocks noChangeArrowheads="1"/>
                </p:cNvSpPr>
                <p:nvPr/>
              </p:nvSpPr>
              <p:spPr bwMode="auto">
                <a:xfrm>
                  <a:off x="2544" y="273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grpSp>
        <p:sp>
          <p:nvSpPr>
            <p:cNvPr id="1339408" name="Rectangle 16"/>
            <p:cNvSpPr>
              <a:spLocks noChangeArrowheads="1"/>
            </p:cNvSpPr>
            <p:nvPr/>
          </p:nvSpPr>
          <p:spPr bwMode="auto">
            <a:xfrm rot="10800000">
              <a:off x="2729" y="2544"/>
              <a:ext cx="2999" cy="144"/>
            </a:xfrm>
            <a:prstGeom prst="rect">
              <a:avLst/>
            </a:prstGeom>
            <a:noFill/>
            <a:ln w="12700">
              <a:solidFill>
                <a:schemeClr val="tx1"/>
              </a:solidFill>
              <a:miter lim="800000"/>
              <a:headEnd/>
              <a:tailEnd/>
            </a:ln>
            <a:effectLst/>
          </p:spPr>
          <p:txBody>
            <a:bodyPr wrap="none" anchor="ctr">
              <a:spAutoFit/>
            </a:bodyPr>
            <a:lstStyle/>
            <a:p>
              <a:endParaRPr lang="en-US"/>
            </a:p>
          </p:txBody>
        </p:sp>
        <p:sp>
          <p:nvSpPr>
            <p:cNvPr id="1339409" name="Rectangle 17"/>
            <p:cNvSpPr>
              <a:spLocks noChangeArrowheads="1"/>
            </p:cNvSpPr>
            <p:nvPr/>
          </p:nvSpPr>
          <p:spPr bwMode="auto">
            <a:xfrm rot="10800000">
              <a:off x="2729" y="2400"/>
              <a:ext cx="2999" cy="144"/>
            </a:xfrm>
            <a:prstGeom prst="rect">
              <a:avLst/>
            </a:prstGeom>
            <a:noFill/>
            <a:ln w="12700">
              <a:solidFill>
                <a:schemeClr val="tx1"/>
              </a:solidFill>
              <a:miter lim="800000"/>
              <a:headEnd/>
              <a:tailEnd/>
            </a:ln>
            <a:effectLst/>
          </p:spPr>
          <p:txBody>
            <a:bodyPr wrap="none" anchor="ctr">
              <a:spAutoFit/>
            </a:bodyPr>
            <a:lstStyle/>
            <a:p>
              <a:endParaRPr lang="en-US"/>
            </a:p>
          </p:txBody>
        </p:sp>
        <p:grpSp>
          <p:nvGrpSpPr>
            <p:cNvPr id="1339410" name="Group 18"/>
            <p:cNvGrpSpPr>
              <a:grpSpLocks/>
            </p:cNvGrpSpPr>
            <p:nvPr/>
          </p:nvGrpSpPr>
          <p:grpSpPr bwMode="auto">
            <a:xfrm rot="10800000">
              <a:off x="3042" y="2616"/>
              <a:ext cx="2342" cy="0"/>
              <a:chOff x="1584" y="1692"/>
              <a:chExt cx="3600" cy="0"/>
            </a:xfrm>
          </p:grpSpPr>
          <p:sp>
            <p:nvSpPr>
              <p:cNvPr id="1339411" name="Line 19"/>
              <p:cNvSpPr>
                <a:spLocks noChangeShapeType="1"/>
              </p:cNvSpPr>
              <p:nvPr/>
            </p:nvSpPr>
            <p:spPr bwMode="auto">
              <a:xfrm>
                <a:off x="1584"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39412" name="Line 20"/>
              <p:cNvSpPr>
                <a:spLocks noChangeShapeType="1"/>
              </p:cNvSpPr>
              <p:nvPr/>
            </p:nvSpPr>
            <p:spPr bwMode="auto">
              <a:xfrm>
                <a:off x="2736"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39413" name="Line 21"/>
              <p:cNvSpPr>
                <a:spLocks noChangeShapeType="1"/>
              </p:cNvSpPr>
              <p:nvPr/>
            </p:nvSpPr>
            <p:spPr bwMode="auto">
              <a:xfrm>
                <a:off x="3888"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39414" name="Line 22"/>
              <p:cNvSpPr>
                <a:spLocks noChangeShapeType="1"/>
              </p:cNvSpPr>
              <p:nvPr/>
            </p:nvSpPr>
            <p:spPr bwMode="auto">
              <a:xfrm>
                <a:off x="5040"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grpSp>
        <p:grpSp>
          <p:nvGrpSpPr>
            <p:cNvPr id="1339415" name="Group 23"/>
            <p:cNvGrpSpPr>
              <a:grpSpLocks/>
            </p:cNvGrpSpPr>
            <p:nvPr/>
          </p:nvGrpSpPr>
          <p:grpSpPr bwMode="auto">
            <a:xfrm rot="10800000">
              <a:off x="2667" y="2472"/>
              <a:ext cx="3092" cy="0"/>
              <a:chOff x="1008" y="1800"/>
              <a:chExt cx="4752" cy="0"/>
            </a:xfrm>
          </p:grpSpPr>
          <p:sp>
            <p:nvSpPr>
              <p:cNvPr id="1339416" name="Line 24"/>
              <p:cNvSpPr>
                <a:spLocks noChangeShapeType="1"/>
              </p:cNvSpPr>
              <p:nvPr/>
            </p:nvSpPr>
            <p:spPr bwMode="auto">
              <a:xfrm>
                <a:off x="1008"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39417" name="Line 25"/>
              <p:cNvSpPr>
                <a:spLocks noChangeShapeType="1"/>
              </p:cNvSpPr>
              <p:nvPr/>
            </p:nvSpPr>
            <p:spPr bwMode="auto">
              <a:xfrm>
                <a:off x="2160"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39418" name="Line 26"/>
              <p:cNvSpPr>
                <a:spLocks noChangeShapeType="1"/>
              </p:cNvSpPr>
              <p:nvPr/>
            </p:nvSpPr>
            <p:spPr bwMode="auto">
              <a:xfrm>
                <a:off x="3312"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39419" name="Line 27"/>
              <p:cNvSpPr>
                <a:spLocks noChangeShapeType="1"/>
              </p:cNvSpPr>
              <p:nvPr/>
            </p:nvSpPr>
            <p:spPr bwMode="auto">
              <a:xfrm>
                <a:off x="4464"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39420" name="Line 28"/>
              <p:cNvSpPr>
                <a:spLocks noChangeShapeType="1"/>
              </p:cNvSpPr>
              <p:nvPr/>
            </p:nvSpPr>
            <p:spPr bwMode="auto">
              <a:xfrm>
                <a:off x="5616"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grpSp>
        <p:grpSp>
          <p:nvGrpSpPr>
            <p:cNvPr id="1339421" name="Group 29"/>
            <p:cNvGrpSpPr>
              <a:grpSpLocks/>
            </p:cNvGrpSpPr>
            <p:nvPr/>
          </p:nvGrpSpPr>
          <p:grpSpPr bwMode="auto">
            <a:xfrm rot="10800000">
              <a:off x="2728" y="2016"/>
              <a:ext cx="3000" cy="384"/>
              <a:chOff x="48" y="1728"/>
              <a:chExt cx="5376" cy="192"/>
            </a:xfrm>
          </p:grpSpPr>
          <p:grpSp>
            <p:nvGrpSpPr>
              <p:cNvPr id="1339422" name="Group 30"/>
              <p:cNvGrpSpPr>
                <a:grpSpLocks/>
              </p:cNvGrpSpPr>
              <p:nvPr/>
            </p:nvGrpSpPr>
            <p:grpSpPr bwMode="auto">
              <a:xfrm>
                <a:off x="48" y="1728"/>
                <a:ext cx="2688" cy="192"/>
                <a:chOff x="528" y="2736"/>
                <a:chExt cx="2688" cy="192"/>
              </a:xfrm>
            </p:grpSpPr>
            <p:sp>
              <p:nvSpPr>
                <p:cNvPr id="1339423" name="Rectangle 31"/>
                <p:cNvSpPr>
                  <a:spLocks noChangeArrowheads="1"/>
                </p:cNvSpPr>
                <p:nvPr/>
              </p:nvSpPr>
              <p:spPr bwMode="auto">
                <a:xfrm>
                  <a:off x="528" y="273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339424" name="Rectangle 32"/>
                <p:cNvSpPr>
                  <a:spLocks noChangeArrowheads="1"/>
                </p:cNvSpPr>
                <p:nvPr/>
              </p:nvSpPr>
              <p:spPr bwMode="auto">
                <a:xfrm>
                  <a:off x="1200" y="273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339425" name="Rectangle 33"/>
                <p:cNvSpPr>
                  <a:spLocks noChangeArrowheads="1"/>
                </p:cNvSpPr>
                <p:nvPr/>
              </p:nvSpPr>
              <p:spPr bwMode="auto">
                <a:xfrm>
                  <a:off x="1872" y="273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339426" name="Rectangle 34"/>
                <p:cNvSpPr>
                  <a:spLocks noChangeArrowheads="1"/>
                </p:cNvSpPr>
                <p:nvPr/>
              </p:nvSpPr>
              <p:spPr bwMode="auto">
                <a:xfrm>
                  <a:off x="2544" y="273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grpSp>
            <p:nvGrpSpPr>
              <p:cNvPr id="1339427" name="Group 35"/>
              <p:cNvGrpSpPr>
                <a:grpSpLocks/>
              </p:cNvGrpSpPr>
              <p:nvPr/>
            </p:nvGrpSpPr>
            <p:grpSpPr bwMode="auto">
              <a:xfrm>
                <a:off x="2736" y="1728"/>
                <a:ext cx="2688" cy="192"/>
                <a:chOff x="528" y="2736"/>
                <a:chExt cx="2688" cy="192"/>
              </a:xfrm>
            </p:grpSpPr>
            <p:sp>
              <p:nvSpPr>
                <p:cNvPr id="1339428" name="Rectangle 36"/>
                <p:cNvSpPr>
                  <a:spLocks noChangeArrowheads="1"/>
                </p:cNvSpPr>
                <p:nvPr/>
              </p:nvSpPr>
              <p:spPr bwMode="auto">
                <a:xfrm>
                  <a:off x="528" y="273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339429" name="Rectangle 37"/>
                <p:cNvSpPr>
                  <a:spLocks noChangeArrowheads="1"/>
                </p:cNvSpPr>
                <p:nvPr/>
              </p:nvSpPr>
              <p:spPr bwMode="auto">
                <a:xfrm>
                  <a:off x="1200" y="273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339430" name="Rectangle 38"/>
                <p:cNvSpPr>
                  <a:spLocks noChangeArrowheads="1"/>
                </p:cNvSpPr>
                <p:nvPr/>
              </p:nvSpPr>
              <p:spPr bwMode="auto">
                <a:xfrm>
                  <a:off x="1872" y="273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339431" name="Rectangle 39"/>
                <p:cNvSpPr>
                  <a:spLocks noChangeArrowheads="1"/>
                </p:cNvSpPr>
                <p:nvPr/>
              </p:nvSpPr>
              <p:spPr bwMode="auto">
                <a:xfrm>
                  <a:off x="2544" y="273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grpSp>
        <p:sp>
          <p:nvSpPr>
            <p:cNvPr id="1339432" name="Rectangle 40"/>
            <p:cNvSpPr>
              <a:spLocks noChangeArrowheads="1"/>
            </p:cNvSpPr>
            <p:nvPr/>
          </p:nvSpPr>
          <p:spPr bwMode="auto">
            <a:xfrm rot="10800000">
              <a:off x="2728" y="1872"/>
              <a:ext cx="3000" cy="144"/>
            </a:xfrm>
            <a:prstGeom prst="rect">
              <a:avLst/>
            </a:prstGeom>
            <a:noFill/>
            <a:ln w="12700">
              <a:solidFill>
                <a:schemeClr val="tx1"/>
              </a:solidFill>
              <a:miter lim="800000"/>
              <a:headEnd/>
              <a:tailEnd/>
            </a:ln>
            <a:effectLst/>
          </p:spPr>
          <p:txBody>
            <a:bodyPr wrap="none" anchor="ctr">
              <a:spAutoFit/>
            </a:bodyPr>
            <a:lstStyle/>
            <a:p>
              <a:endParaRPr lang="en-US"/>
            </a:p>
          </p:txBody>
        </p:sp>
        <p:sp>
          <p:nvSpPr>
            <p:cNvPr id="1339433" name="Rectangle 41"/>
            <p:cNvSpPr>
              <a:spLocks noChangeArrowheads="1"/>
            </p:cNvSpPr>
            <p:nvPr/>
          </p:nvSpPr>
          <p:spPr bwMode="auto">
            <a:xfrm rot="10800000">
              <a:off x="2728" y="1728"/>
              <a:ext cx="3000" cy="144"/>
            </a:xfrm>
            <a:prstGeom prst="rect">
              <a:avLst/>
            </a:prstGeom>
            <a:noFill/>
            <a:ln w="12700">
              <a:solidFill>
                <a:schemeClr val="tx1"/>
              </a:solidFill>
              <a:miter lim="800000"/>
              <a:headEnd/>
              <a:tailEnd/>
            </a:ln>
            <a:effectLst/>
          </p:spPr>
          <p:txBody>
            <a:bodyPr wrap="none" anchor="ctr">
              <a:spAutoFit/>
            </a:bodyPr>
            <a:lstStyle/>
            <a:p>
              <a:endParaRPr lang="en-US"/>
            </a:p>
          </p:txBody>
        </p:sp>
        <p:grpSp>
          <p:nvGrpSpPr>
            <p:cNvPr id="1339434" name="Group 42"/>
            <p:cNvGrpSpPr>
              <a:grpSpLocks/>
            </p:cNvGrpSpPr>
            <p:nvPr/>
          </p:nvGrpSpPr>
          <p:grpSpPr bwMode="auto">
            <a:xfrm rot="10800000">
              <a:off x="3041" y="1944"/>
              <a:ext cx="2343" cy="0"/>
              <a:chOff x="1584" y="1692"/>
              <a:chExt cx="3600" cy="0"/>
            </a:xfrm>
          </p:grpSpPr>
          <p:sp>
            <p:nvSpPr>
              <p:cNvPr id="1339435" name="Line 43"/>
              <p:cNvSpPr>
                <a:spLocks noChangeShapeType="1"/>
              </p:cNvSpPr>
              <p:nvPr/>
            </p:nvSpPr>
            <p:spPr bwMode="auto">
              <a:xfrm>
                <a:off x="1584"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39436" name="Line 44"/>
              <p:cNvSpPr>
                <a:spLocks noChangeShapeType="1"/>
              </p:cNvSpPr>
              <p:nvPr/>
            </p:nvSpPr>
            <p:spPr bwMode="auto">
              <a:xfrm>
                <a:off x="2736"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39437" name="Line 45"/>
              <p:cNvSpPr>
                <a:spLocks noChangeShapeType="1"/>
              </p:cNvSpPr>
              <p:nvPr/>
            </p:nvSpPr>
            <p:spPr bwMode="auto">
              <a:xfrm>
                <a:off x="3888"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39438" name="Line 46"/>
              <p:cNvSpPr>
                <a:spLocks noChangeShapeType="1"/>
              </p:cNvSpPr>
              <p:nvPr/>
            </p:nvSpPr>
            <p:spPr bwMode="auto">
              <a:xfrm>
                <a:off x="5040"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grpSp>
        <p:grpSp>
          <p:nvGrpSpPr>
            <p:cNvPr id="1339439" name="Group 47"/>
            <p:cNvGrpSpPr>
              <a:grpSpLocks/>
            </p:cNvGrpSpPr>
            <p:nvPr/>
          </p:nvGrpSpPr>
          <p:grpSpPr bwMode="auto">
            <a:xfrm rot="10800000">
              <a:off x="2666" y="1800"/>
              <a:ext cx="3093" cy="0"/>
              <a:chOff x="1008" y="1800"/>
              <a:chExt cx="4752" cy="0"/>
            </a:xfrm>
          </p:grpSpPr>
          <p:sp>
            <p:nvSpPr>
              <p:cNvPr id="1339440" name="Line 48"/>
              <p:cNvSpPr>
                <a:spLocks noChangeShapeType="1"/>
              </p:cNvSpPr>
              <p:nvPr/>
            </p:nvSpPr>
            <p:spPr bwMode="auto">
              <a:xfrm>
                <a:off x="1008"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39441" name="Line 49"/>
              <p:cNvSpPr>
                <a:spLocks noChangeShapeType="1"/>
              </p:cNvSpPr>
              <p:nvPr/>
            </p:nvSpPr>
            <p:spPr bwMode="auto">
              <a:xfrm>
                <a:off x="2160"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39442" name="Line 50"/>
              <p:cNvSpPr>
                <a:spLocks noChangeShapeType="1"/>
              </p:cNvSpPr>
              <p:nvPr/>
            </p:nvSpPr>
            <p:spPr bwMode="auto">
              <a:xfrm>
                <a:off x="3312"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39443" name="Line 51"/>
              <p:cNvSpPr>
                <a:spLocks noChangeShapeType="1"/>
              </p:cNvSpPr>
              <p:nvPr/>
            </p:nvSpPr>
            <p:spPr bwMode="auto">
              <a:xfrm>
                <a:off x="4464"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39444" name="Line 52"/>
              <p:cNvSpPr>
                <a:spLocks noChangeShapeType="1"/>
              </p:cNvSpPr>
              <p:nvPr/>
            </p:nvSpPr>
            <p:spPr bwMode="auto">
              <a:xfrm>
                <a:off x="5616"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grpSp>
        <p:grpSp>
          <p:nvGrpSpPr>
            <p:cNvPr id="1339445" name="Group 53"/>
            <p:cNvGrpSpPr>
              <a:grpSpLocks/>
            </p:cNvGrpSpPr>
            <p:nvPr/>
          </p:nvGrpSpPr>
          <p:grpSpPr bwMode="auto">
            <a:xfrm rot="10800000">
              <a:off x="2728" y="1344"/>
              <a:ext cx="3000" cy="384"/>
              <a:chOff x="48" y="1728"/>
              <a:chExt cx="5376" cy="192"/>
            </a:xfrm>
          </p:grpSpPr>
          <p:grpSp>
            <p:nvGrpSpPr>
              <p:cNvPr id="1339446" name="Group 54"/>
              <p:cNvGrpSpPr>
                <a:grpSpLocks/>
              </p:cNvGrpSpPr>
              <p:nvPr/>
            </p:nvGrpSpPr>
            <p:grpSpPr bwMode="auto">
              <a:xfrm>
                <a:off x="48" y="1728"/>
                <a:ext cx="2688" cy="192"/>
                <a:chOff x="528" y="2736"/>
                <a:chExt cx="2688" cy="192"/>
              </a:xfrm>
            </p:grpSpPr>
            <p:sp>
              <p:nvSpPr>
                <p:cNvPr id="1339447" name="Rectangle 55"/>
                <p:cNvSpPr>
                  <a:spLocks noChangeArrowheads="1"/>
                </p:cNvSpPr>
                <p:nvPr/>
              </p:nvSpPr>
              <p:spPr bwMode="auto">
                <a:xfrm>
                  <a:off x="528" y="273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339448" name="Rectangle 56"/>
                <p:cNvSpPr>
                  <a:spLocks noChangeArrowheads="1"/>
                </p:cNvSpPr>
                <p:nvPr/>
              </p:nvSpPr>
              <p:spPr bwMode="auto">
                <a:xfrm>
                  <a:off x="1200" y="273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339449" name="Rectangle 57"/>
                <p:cNvSpPr>
                  <a:spLocks noChangeArrowheads="1"/>
                </p:cNvSpPr>
                <p:nvPr/>
              </p:nvSpPr>
              <p:spPr bwMode="auto">
                <a:xfrm>
                  <a:off x="1872" y="273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339450" name="Rectangle 58"/>
                <p:cNvSpPr>
                  <a:spLocks noChangeArrowheads="1"/>
                </p:cNvSpPr>
                <p:nvPr/>
              </p:nvSpPr>
              <p:spPr bwMode="auto">
                <a:xfrm>
                  <a:off x="2544" y="273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grpSp>
            <p:nvGrpSpPr>
              <p:cNvPr id="1339451" name="Group 59"/>
              <p:cNvGrpSpPr>
                <a:grpSpLocks/>
              </p:cNvGrpSpPr>
              <p:nvPr/>
            </p:nvGrpSpPr>
            <p:grpSpPr bwMode="auto">
              <a:xfrm>
                <a:off x="2736" y="1728"/>
                <a:ext cx="2688" cy="192"/>
                <a:chOff x="528" y="2736"/>
                <a:chExt cx="2688" cy="192"/>
              </a:xfrm>
            </p:grpSpPr>
            <p:sp>
              <p:nvSpPr>
                <p:cNvPr id="1339452" name="Rectangle 60"/>
                <p:cNvSpPr>
                  <a:spLocks noChangeArrowheads="1"/>
                </p:cNvSpPr>
                <p:nvPr/>
              </p:nvSpPr>
              <p:spPr bwMode="auto">
                <a:xfrm>
                  <a:off x="528" y="273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339453" name="Rectangle 61"/>
                <p:cNvSpPr>
                  <a:spLocks noChangeArrowheads="1"/>
                </p:cNvSpPr>
                <p:nvPr/>
              </p:nvSpPr>
              <p:spPr bwMode="auto">
                <a:xfrm>
                  <a:off x="1200" y="273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339454" name="Rectangle 62"/>
                <p:cNvSpPr>
                  <a:spLocks noChangeArrowheads="1"/>
                </p:cNvSpPr>
                <p:nvPr/>
              </p:nvSpPr>
              <p:spPr bwMode="auto">
                <a:xfrm>
                  <a:off x="1872" y="273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339455" name="Rectangle 63"/>
                <p:cNvSpPr>
                  <a:spLocks noChangeArrowheads="1"/>
                </p:cNvSpPr>
                <p:nvPr/>
              </p:nvSpPr>
              <p:spPr bwMode="auto">
                <a:xfrm>
                  <a:off x="2544" y="273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grpSp>
        <p:grpSp>
          <p:nvGrpSpPr>
            <p:cNvPr id="1339456" name="Group 64"/>
            <p:cNvGrpSpPr>
              <a:grpSpLocks/>
            </p:cNvGrpSpPr>
            <p:nvPr/>
          </p:nvGrpSpPr>
          <p:grpSpPr bwMode="auto">
            <a:xfrm>
              <a:off x="2666" y="1056"/>
              <a:ext cx="3093" cy="288"/>
              <a:chOff x="1006" y="1960"/>
              <a:chExt cx="4752" cy="288"/>
            </a:xfrm>
          </p:grpSpPr>
          <p:sp>
            <p:nvSpPr>
              <p:cNvPr id="1339457" name="Rectangle 65"/>
              <p:cNvSpPr>
                <a:spLocks noChangeArrowheads="1"/>
              </p:cNvSpPr>
              <p:nvPr/>
            </p:nvSpPr>
            <p:spPr bwMode="auto">
              <a:xfrm rot="10800000">
                <a:off x="1102" y="2104"/>
                <a:ext cx="4608" cy="144"/>
              </a:xfrm>
              <a:prstGeom prst="rect">
                <a:avLst/>
              </a:prstGeom>
              <a:noFill/>
              <a:ln w="12700">
                <a:solidFill>
                  <a:schemeClr val="tx1"/>
                </a:solidFill>
                <a:miter lim="800000"/>
                <a:headEnd/>
                <a:tailEnd/>
              </a:ln>
              <a:effectLst/>
            </p:spPr>
            <p:txBody>
              <a:bodyPr anchor="ctr">
                <a:spAutoFit/>
              </a:bodyPr>
              <a:lstStyle/>
              <a:p>
                <a:endParaRPr lang="en-US"/>
              </a:p>
            </p:txBody>
          </p:sp>
          <p:sp>
            <p:nvSpPr>
              <p:cNvPr id="1339458" name="Rectangle 66"/>
              <p:cNvSpPr>
                <a:spLocks noChangeArrowheads="1"/>
              </p:cNvSpPr>
              <p:nvPr/>
            </p:nvSpPr>
            <p:spPr bwMode="auto">
              <a:xfrm rot="10800000">
                <a:off x="1102" y="1960"/>
                <a:ext cx="4608" cy="144"/>
              </a:xfrm>
              <a:prstGeom prst="rect">
                <a:avLst/>
              </a:prstGeom>
              <a:noFill/>
              <a:ln w="12700">
                <a:solidFill>
                  <a:schemeClr val="tx1"/>
                </a:solidFill>
                <a:miter lim="800000"/>
                <a:headEnd/>
                <a:tailEnd/>
              </a:ln>
              <a:effectLst/>
            </p:spPr>
            <p:txBody>
              <a:bodyPr wrap="none" anchor="ctr">
                <a:spAutoFit/>
              </a:bodyPr>
              <a:lstStyle/>
              <a:p>
                <a:endParaRPr lang="en-US"/>
              </a:p>
            </p:txBody>
          </p:sp>
          <p:grpSp>
            <p:nvGrpSpPr>
              <p:cNvPr id="1339459" name="Group 67"/>
              <p:cNvGrpSpPr>
                <a:grpSpLocks/>
              </p:cNvGrpSpPr>
              <p:nvPr/>
            </p:nvGrpSpPr>
            <p:grpSpPr bwMode="auto">
              <a:xfrm rot="10800000">
                <a:off x="1582" y="2176"/>
                <a:ext cx="3600" cy="0"/>
                <a:chOff x="1584" y="1692"/>
                <a:chExt cx="3600" cy="0"/>
              </a:xfrm>
            </p:grpSpPr>
            <p:sp>
              <p:nvSpPr>
                <p:cNvPr id="1339460" name="Line 68"/>
                <p:cNvSpPr>
                  <a:spLocks noChangeShapeType="1"/>
                </p:cNvSpPr>
                <p:nvPr/>
              </p:nvSpPr>
              <p:spPr bwMode="auto">
                <a:xfrm>
                  <a:off x="1584"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39461" name="Line 69"/>
                <p:cNvSpPr>
                  <a:spLocks noChangeShapeType="1"/>
                </p:cNvSpPr>
                <p:nvPr/>
              </p:nvSpPr>
              <p:spPr bwMode="auto">
                <a:xfrm>
                  <a:off x="2736"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39462" name="Line 70"/>
                <p:cNvSpPr>
                  <a:spLocks noChangeShapeType="1"/>
                </p:cNvSpPr>
                <p:nvPr/>
              </p:nvSpPr>
              <p:spPr bwMode="auto">
                <a:xfrm>
                  <a:off x="3888"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39463" name="Line 71"/>
                <p:cNvSpPr>
                  <a:spLocks noChangeShapeType="1"/>
                </p:cNvSpPr>
                <p:nvPr/>
              </p:nvSpPr>
              <p:spPr bwMode="auto">
                <a:xfrm>
                  <a:off x="5040"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grpSp>
          <p:grpSp>
            <p:nvGrpSpPr>
              <p:cNvPr id="1339464" name="Group 72"/>
              <p:cNvGrpSpPr>
                <a:grpSpLocks/>
              </p:cNvGrpSpPr>
              <p:nvPr/>
            </p:nvGrpSpPr>
            <p:grpSpPr bwMode="auto">
              <a:xfrm rot="10800000">
                <a:off x="1006" y="2032"/>
                <a:ext cx="4752" cy="0"/>
                <a:chOff x="1008" y="1800"/>
                <a:chExt cx="4752" cy="0"/>
              </a:xfrm>
            </p:grpSpPr>
            <p:sp>
              <p:nvSpPr>
                <p:cNvPr id="1339465" name="Line 73"/>
                <p:cNvSpPr>
                  <a:spLocks noChangeShapeType="1"/>
                </p:cNvSpPr>
                <p:nvPr/>
              </p:nvSpPr>
              <p:spPr bwMode="auto">
                <a:xfrm>
                  <a:off x="1008"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39466" name="Line 74"/>
                <p:cNvSpPr>
                  <a:spLocks noChangeShapeType="1"/>
                </p:cNvSpPr>
                <p:nvPr/>
              </p:nvSpPr>
              <p:spPr bwMode="auto">
                <a:xfrm>
                  <a:off x="2160"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39467" name="Line 75"/>
                <p:cNvSpPr>
                  <a:spLocks noChangeShapeType="1"/>
                </p:cNvSpPr>
                <p:nvPr/>
              </p:nvSpPr>
              <p:spPr bwMode="auto">
                <a:xfrm>
                  <a:off x="3312"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39468" name="Line 76"/>
                <p:cNvSpPr>
                  <a:spLocks noChangeShapeType="1"/>
                </p:cNvSpPr>
                <p:nvPr/>
              </p:nvSpPr>
              <p:spPr bwMode="auto">
                <a:xfrm>
                  <a:off x="4464"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39469" name="Line 77"/>
                <p:cNvSpPr>
                  <a:spLocks noChangeShapeType="1"/>
                </p:cNvSpPr>
                <p:nvPr/>
              </p:nvSpPr>
              <p:spPr bwMode="auto">
                <a:xfrm>
                  <a:off x="5616"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grpSp>
        </p:grpSp>
        <p:grpSp>
          <p:nvGrpSpPr>
            <p:cNvPr id="1339470" name="Group 78"/>
            <p:cNvGrpSpPr>
              <a:grpSpLocks/>
            </p:cNvGrpSpPr>
            <p:nvPr/>
          </p:nvGrpSpPr>
          <p:grpSpPr bwMode="auto">
            <a:xfrm>
              <a:off x="2668" y="3081"/>
              <a:ext cx="3092" cy="288"/>
              <a:chOff x="1006" y="1960"/>
              <a:chExt cx="4752" cy="288"/>
            </a:xfrm>
          </p:grpSpPr>
          <p:sp>
            <p:nvSpPr>
              <p:cNvPr id="1339471" name="Rectangle 79"/>
              <p:cNvSpPr>
                <a:spLocks noChangeArrowheads="1"/>
              </p:cNvSpPr>
              <p:nvPr/>
            </p:nvSpPr>
            <p:spPr bwMode="auto">
              <a:xfrm rot="10800000">
                <a:off x="1102" y="2104"/>
                <a:ext cx="4608" cy="144"/>
              </a:xfrm>
              <a:prstGeom prst="rect">
                <a:avLst/>
              </a:prstGeom>
              <a:noFill/>
              <a:ln w="12700">
                <a:solidFill>
                  <a:schemeClr val="tx1"/>
                </a:solidFill>
                <a:miter lim="800000"/>
                <a:headEnd/>
                <a:tailEnd/>
              </a:ln>
              <a:effectLst/>
            </p:spPr>
            <p:txBody>
              <a:bodyPr wrap="none" anchor="ctr">
                <a:spAutoFit/>
              </a:bodyPr>
              <a:lstStyle/>
              <a:p>
                <a:endParaRPr lang="en-US"/>
              </a:p>
            </p:txBody>
          </p:sp>
          <p:sp>
            <p:nvSpPr>
              <p:cNvPr id="1339472" name="Rectangle 80"/>
              <p:cNvSpPr>
                <a:spLocks noChangeArrowheads="1"/>
              </p:cNvSpPr>
              <p:nvPr/>
            </p:nvSpPr>
            <p:spPr bwMode="auto">
              <a:xfrm rot="10800000">
                <a:off x="1102" y="1960"/>
                <a:ext cx="4608" cy="144"/>
              </a:xfrm>
              <a:prstGeom prst="rect">
                <a:avLst/>
              </a:prstGeom>
              <a:noFill/>
              <a:ln w="12700">
                <a:solidFill>
                  <a:schemeClr val="tx1"/>
                </a:solidFill>
                <a:miter lim="800000"/>
                <a:headEnd/>
                <a:tailEnd/>
              </a:ln>
              <a:effectLst/>
            </p:spPr>
            <p:txBody>
              <a:bodyPr wrap="none" anchor="ctr">
                <a:spAutoFit/>
              </a:bodyPr>
              <a:lstStyle/>
              <a:p>
                <a:endParaRPr lang="en-US"/>
              </a:p>
            </p:txBody>
          </p:sp>
          <p:grpSp>
            <p:nvGrpSpPr>
              <p:cNvPr id="1339473" name="Group 81"/>
              <p:cNvGrpSpPr>
                <a:grpSpLocks/>
              </p:cNvGrpSpPr>
              <p:nvPr/>
            </p:nvGrpSpPr>
            <p:grpSpPr bwMode="auto">
              <a:xfrm rot="10800000">
                <a:off x="1582" y="2176"/>
                <a:ext cx="3600" cy="0"/>
                <a:chOff x="1584" y="1692"/>
                <a:chExt cx="3600" cy="0"/>
              </a:xfrm>
            </p:grpSpPr>
            <p:sp>
              <p:nvSpPr>
                <p:cNvPr id="1339474" name="Line 82"/>
                <p:cNvSpPr>
                  <a:spLocks noChangeShapeType="1"/>
                </p:cNvSpPr>
                <p:nvPr/>
              </p:nvSpPr>
              <p:spPr bwMode="auto">
                <a:xfrm>
                  <a:off x="1584"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39475" name="Line 83"/>
                <p:cNvSpPr>
                  <a:spLocks noChangeShapeType="1"/>
                </p:cNvSpPr>
                <p:nvPr/>
              </p:nvSpPr>
              <p:spPr bwMode="auto">
                <a:xfrm>
                  <a:off x="2736"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39476" name="Line 84"/>
                <p:cNvSpPr>
                  <a:spLocks noChangeShapeType="1"/>
                </p:cNvSpPr>
                <p:nvPr/>
              </p:nvSpPr>
              <p:spPr bwMode="auto">
                <a:xfrm>
                  <a:off x="3888"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39477" name="Line 85"/>
                <p:cNvSpPr>
                  <a:spLocks noChangeShapeType="1"/>
                </p:cNvSpPr>
                <p:nvPr/>
              </p:nvSpPr>
              <p:spPr bwMode="auto">
                <a:xfrm>
                  <a:off x="5040"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grpSp>
          <p:grpSp>
            <p:nvGrpSpPr>
              <p:cNvPr id="1339478" name="Group 86"/>
              <p:cNvGrpSpPr>
                <a:grpSpLocks/>
              </p:cNvGrpSpPr>
              <p:nvPr/>
            </p:nvGrpSpPr>
            <p:grpSpPr bwMode="auto">
              <a:xfrm rot="10800000">
                <a:off x="1006" y="2032"/>
                <a:ext cx="4752" cy="0"/>
                <a:chOff x="1008" y="1800"/>
                <a:chExt cx="4752" cy="0"/>
              </a:xfrm>
            </p:grpSpPr>
            <p:sp>
              <p:nvSpPr>
                <p:cNvPr id="1339479" name="Line 87"/>
                <p:cNvSpPr>
                  <a:spLocks noChangeShapeType="1"/>
                </p:cNvSpPr>
                <p:nvPr/>
              </p:nvSpPr>
              <p:spPr bwMode="auto">
                <a:xfrm>
                  <a:off x="1008"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39480" name="Line 88"/>
                <p:cNvSpPr>
                  <a:spLocks noChangeShapeType="1"/>
                </p:cNvSpPr>
                <p:nvPr/>
              </p:nvSpPr>
              <p:spPr bwMode="auto">
                <a:xfrm>
                  <a:off x="2160"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39481" name="Line 89"/>
                <p:cNvSpPr>
                  <a:spLocks noChangeShapeType="1"/>
                </p:cNvSpPr>
                <p:nvPr/>
              </p:nvSpPr>
              <p:spPr bwMode="auto">
                <a:xfrm>
                  <a:off x="3312"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39482" name="Line 90"/>
                <p:cNvSpPr>
                  <a:spLocks noChangeShapeType="1"/>
                </p:cNvSpPr>
                <p:nvPr/>
              </p:nvSpPr>
              <p:spPr bwMode="auto">
                <a:xfrm>
                  <a:off x="4464"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339483" name="Line 91"/>
                <p:cNvSpPr>
                  <a:spLocks noChangeShapeType="1"/>
                </p:cNvSpPr>
                <p:nvPr/>
              </p:nvSpPr>
              <p:spPr bwMode="auto">
                <a:xfrm>
                  <a:off x="5616"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grpSp>
        </p:grpSp>
        <p:grpSp>
          <p:nvGrpSpPr>
            <p:cNvPr id="1339484" name="Group 92"/>
            <p:cNvGrpSpPr>
              <a:grpSpLocks/>
            </p:cNvGrpSpPr>
            <p:nvPr/>
          </p:nvGrpSpPr>
          <p:grpSpPr bwMode="auto">
            <a:xfrm rot="10800000">
              <a:off x="2729" y="3360"/>
              <a:ext cx="2999" cy="720"/>
              <a:chOff x="48" y="1728"/>
              <a:chExt cx="5376" cy="192"/>
            </a:xfrm>
          </p:grpSpPr>
          <p:grpSp>
            <p:nvGrpSpPr>
              <p:cNvPr id="1339485" name="Group 93"/>
              <p:cNvGrpSpPr>
                <a:grpSpLocks/>
              </p:cNvGrpSpPr>
              <p:nvPr/>
            </p:nvGrpSpPr>
            <p:grpSpPr bwMode="auto">
              <a:xfrm>
                <a:off x="48" y="1728"/>
                <a:ext cx="2688" cy="192"/>
                <a:chOff x="528" y="2736"/>
                <a:chExt cx="2688" cy="192"/>
              </a:xfrm>
            </p:grpSpPr>
            <p:sp>
              <p:nvSpPr>
                <p:cNvPr id="1339486" name="Rectangle 94"/>
                <p:cNvSpPr>
                  <a:spLocks noChangeArrowheads="1"/>
                </p:cNvSpPr>
                <p:nvPr/>
              </p:nvSpPr>
              <p:spPr bwMode="auto">
                <a:xfrm>
                  <a:off x="528" y="273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339487" name="Rectangle 95"/>
                <p:cNvSpPr>
                  <a:spLocks noChangeArrowheads="1"/>
                </p:cNvSpPr>
                <p:nvPr/>
              </p:nvSpPr>
              <p:spPr bwMode="auto">
                <a:xfrm>
                  <a:off x="1200" y="273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339488" name="Rectangle 96"/>
                <p:cNvSpPr>
                  <a:spLocks noChangeArrowheads="1"/>
                </p:cNvSpPr>
                <p:nvPr/>
              </p:nvSpPr>
              <p:spPr bwMode="auto">
                <a:xfrm>
                  <a:off x="1872" y="273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339489" name="Rectangle 97"/>
                <p:cNvSpPr>
                  <a:spLocks noChangeArrowheads="1"/>
                </p:cNvSpPr>
                <p:nvPr/>
              </p:nvSpPr>
              <p:spPr bwMode="auto">
                <a:xfrm>
                  <a:off x="2544" y="273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grpSp>
            <p:nvGrpSpPr>
              <p:cNvPr id="1339490" name="Group 98"/>
              <p:cNvGrpSpPr>
                <a:grpSpLocks/>
              </p:cNvGrpSpPr>
              <p:nvPr/>
            </p:nvGrpSpPr>
            <p:grpSpPr bwMode="auto">
              <a:xfrm>
                <a:off x="2736" y="1728"/>
                <a:ext cx="2688" cy="192"/>
                <a:chOff x="528" y="2736"/>
                <a:chExt cx="2688" cy="192"/>
              </a:xfrm>
            </p:grpSpPr>
            <p:sp>
              <p:nvSpPr>
                <p:cNvPr id="1339491" name="Rectangle 99"/>
                <p:cNvSpPr>
                  <a:spLocks noChangeArrowheads="1"/>
                </p:cNvSpPr>
                <p:nvPr/>
              </p:nvSpPr>
              <p:spPr bwMode="auto">
                <a:xfrm>
                  <a:off x="528" y="273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339492" name="Rectangle 100"/>
                <p:cNvSpPr>
                  <a:spLocks noChangeArrowheads="1"/>
                </p:cNvSpPr>
                <p:nvPr/>
              </p:nvSpPr>
              <p:spPr bwMode="auto">
                <a:xfrm>
                  <a:off x="1200" y="273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339493" name="Rectangle 101"/>
                <p:cNvSpPr>
                  <a:spLocks noChangeArrowheads="1"/>
                </p:cNvSpPr>
                <p:nvPr/>
              </p:nvSpPr>
              <p:spPr bwMode="auto">
                <a:xfrm>
                  <a:off x="1872" y="273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339494" name="Rectangle 102"/>
                <p:cNvSpPr>
                  <a:spLocks noChangeArrowheads="1"/>
                </p:cNvSpPr>
                <p:nvPr/>
              </p:nvSpPr>
              <p:spPr bwMode="auto">
                <a:xfrm>
                  <a:off x="2544" y="273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grpSp>
      </p:grpSp>
      <p:pic>
        <p:nvPicPr>
          <p:cNvPr id="1339495" name="Picture 103"/>
          <p:cNvPicPr>
            <a:picLocks noChangeAspect="1" noChangeArrowheads="1"/>
          </p:cNvPicPr>
          <p:nvPr/>
        </p:nvPicPr>
        <p:blipFill>
          <a:blip r:embed="rId3"/>
          <a:srcRect/>
          <a:stretch>
            <a:fillRect/>
          </a:stretch>
        </p:blipFill>
        <p:spPr bwMode="auto">
          <a:xfrm>
            <a:off x="2057400" y="3962400"/>
            <a:ext cx="3657600" cy="2562225"/>
          </a:xfrm>
          <a:prstGeom prst="rect">
            <a:avLst/>
          </a:prstGeom>
          <a:noFill/>
          <a:ln w="12700">
            <a:noFill/>
            <a:miter lim="800000"/>
            <a:headEnd/>
            <a:tailEnd/>
          </a:ln>
          <a:effectLst/>
        </p:spPr>
      </p:pic>
      <p:sp>
        <p:nvSpPr>
          <p:cNvPr id="1339496" name="Text Box 104"/>
          <p:cNvSpPr txBox="1">
            <a:spLocks noChangeArrowheads="1"/>
          </p:cNvSpPr>
          <p:nvPr/>
        </p:nvSpPr>
        <p:spPr bwMode="auto">
          <a:xfrm>
            <a:off x="5791200" y="5715000"/>
            <a:ext cx="409575" cy="396875"/>
          </a:xfrm>
          <a:prstGeom prst="rect">
            <a:avLst/>
          </a:prstGeom>
          <a:noFill/>
          <a:ln w="12700">
            <a:noFill/>
            <a:miter lim="800000"/>
            <a:headEnd/>
            <a:tailEnd/>
          </a:ln>
          <a:effectLst/>
        </p:spPr>
        <p:txBody>
          <a:bodyPr wrap="none">
            <a:spAutoFit/>
          </a:bodyPr>
          <a:lstStyle/>
          <a:p>
            <a:r>
              <a:rPr lang="en-US">
                <a:solidFill>
                  <a:srgbClr val="FFFF00"/>
                </a:solidFill>
              </a:rPr>
              <a:t>or</a:t>
            </a:r>
          </a:p>
        </p:txBody>
      </p:sp>
      <p:sp>
        <p:nvSpPr>
          <p:cNvPr id="1339497" name="Text Box 105"/>
          <p:cNvSpPr txBox="1">
            <a:spLocks noChangeArrowheads="1"/>
          </p:cNvSpPr>
          <p:nvPr/>
        </p:nvSpPr>
        <p:spPr bwMode="auto">
          <a:xfrm>
            <a:off x="381000" y="4038600"/>
            <a:ext cx="1981200" cy="2073275"/>
          </a:xfrm>
          <a:prstGeom prst="rect">
            <a:avLst/>
          </a:prstGeom>
          <a:noFill/>
          <a:ln w="12700">
            <a:noFill/>
            <a:miter lim="800000"/>
            <a:headEnd/>
            <a:tailEnd/>
          </a:ln>
          <a:effectLst/>
        </p:spPr>
        <p:txBody>
          <a:bodyPr>
            <a:spAutoFit/>
          </a:bodyPr>
          <a:lstStyle/>
          <a:p>
            <a:r>
              <a:rPr lang="en-US"/>
              <a:t>Appropriate Mechanisms depends on application structure</a:t>
            </a:r>
          </a:p>
          <a:p>
            <a:r>
              <a:rPr lang="en-US">
                <a:solidFill>
                  <a:srgbClr val="FFFF00"/>
                </a:solidFill>
              </a:rPr>
              <a:t>Is structure?</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p>
            <a:fld id="{B0AB49D2-B969-4C5F-9DAD-4ECC19A3AA9C}" type="slidenum">
              <a:rPr lang="en-US"/>
              <a:pPr/>
              <a:t>127</a:t>
            </a:fld>
            <a:endParaRPr lang="en-US"/>
          </a:p>
        </p:txBody>
      </p:sp>
      <p:sp>
        <p:nvSpPr>
          <p:cNvPr id="1341442" name="Rectangle 2"/>
          <p:cNvSpPr>
            <a:spLocks noGrp="1" noChangeArrowheads="1"/>
          </p:cNvSpPr>
          <p:nvPr>
            <p:ph type="title"/>
          </p:nvPr>
        </p:nvSpPr>
        <p:spPr>
          <a:xfrm>
            <a:off x="0" y="0"/>
            <a:ext cx="9144000" cy="838200"/>
          </a:xfrm>
        </p:spPr>
        <p:txBody>
          <a:bodyPr/>
          <a:lstStyle/>
          <a:p>
            <a:r>
              <a:rPr lang="en-US" sz="4000"/>
              <a:t>Component Synchronization Patterns</a:t>
            </a:r>
          </a:p>
        </p:txBody>
      </p:sp>
      <p:sp>
        <p:nvSpPr>
          <p:cNvPr id="1341443" name="Rectangle 3"/>
          <p:cNvSpPr>
            <a:spLocks noGrp="1" noChangeArrowheads="1"/>
          </p:cNvSpPr>
          <p:nvPr>
            <p:ph type="body" idx="1"/>
          </p:nvPr>
        </p:nvSpPr>
        <p:spPr>
          <a:xfrm>
            <a:off x="0" y="685800"/>
            <a:ext cx="9144000" cy="5867400"/>
          </a:xfrm>
        </p:spPr>
        <p:txBody>
          <a:bodyPr/>
          <a:lstStyle/>
          <a:p>
            <a:r>
              <a:rPr lang="en-US" sz="2000"/>
              <a:t>There are (at least) 3 important “</a:t>
            </a:r>
            <a:r>
              <a:rPr lang="en-US" sz="2000">
                <a:solidFill>
                  <a:srgbClr val="FFFF00"/>
                </a:solidFill>
              </a:rPr>
              <a:t>synchronization patterns</a:t>
            </a:r>
            <a:r>
              <a:rPr lang="en-US" sz="2000"/>
              <a:t>” which must get implemented by messaging on distributed</a:t>
            </a:r>
          </a:p>
          <a:p>
            <a:r>
              <a:rPr lang="en-US" sz="2000">
                <a:solidFill>
                  <a:srgbClr val="FFFF00"/>
                </a:solidFill>
              </a:rPr>
              <a:t>Reductions </a:t>
            </a:r>
            <a:r>
              <a:rPr lang="en-US" sz="2000"/>
              <a:t>(such as global sums over subsets of threads) are present in all applications; this a well known hot spot example</a:t>
            </a:r>
          </a:p>
          <a:p>
            <a:pPr lvl="1"/>
            <a:r>
              <a:rPr lang="en-US" sz="1800"/>
              <a:t>Here one can use </a:t>
            </a:r>
            <a:r>
              <a:rPr lang="en-US" sz="1800">
                <a:solidFill>
                  <a:srgbClr val="FFFF00"/>
                </a:solidFill>
              </a:rPr>
              <a:t>libraries </a:t>
            </a:r>
            <a:r>
              <a:rPr lang="en-US" sz="1800"/>
              <a:t>which is default in MPI/PGAS as the structure is quite simple and easy to optimize for each architecture</a:t>
            </a:r>
          </a:p>
          <a:p>
            <a:r>
              <a:rPr lang="en-US" sz="2000">
                <a:solidFill>
                  <a:srgbClr val="FFFF00"/>
                </a:solidFill>
              </a:rPr>
              <a:t>Structured Synchronization</a:t>
            </a:r>
            <a:r>
              <a:rPr lang="en-US" sz="2000"/>
              <a:t> is characteristic of loosely synchronous problems and is application specific but can be arranged to happen at natural barriers; note all threads are communicating and synchronizing together and often involve multicast</a:t>
            </a:r>
          </a:p>
          <a:p>
            <a:pPr lvl="1"/>
            <a:r>
              <a:rPr lang="en-US" sz="1800">
                <a:solidFill>
                  <a:srgbClr val="FFFF00"/>
                </a:solidFill>
              </a:rPr>
              <a:t>Explicit messaging</a:t>
            </a:r>
            <a:r>
              <a:rPr lang="en-US" sz="1800"/>
              <a:t> seems attractive as hard otherwise to avoid race conditions as need data values to be well defined and not updated on the fly</a:t>
            </a:r>
          </a:p>
          <a:p>
            <a:r>
              <a:rPr lang="en-US" sz="2000">
                <a:solidFill>
                  <a:srgbClr val="FFFF00"/>
                </a:solidFill>
              </a:rPr>
              <a:t>Erratic Synchronization</a:t>
            </a:r>
            <a:r>
              <a:rPr lang="en-US" sz="2000"/>
              <a:t> as in updating shared databases as in Computer Chess hash table; here often particular synchronization points are not likely to have interference between multiple threads and so one can use locks or similar approaches that are not good for more intense but structured synchronization</a:t>
            </a:r>
          </a:p>
          <a:p>
            <a:pPr lvl="1"/>
            <a:r>
              <a:rPr lang="en-US" sz="1800">
                <a:solidFill>
                  <a:srgbClr val="FFFF00"/>
                </a:solidFill>
              </a:rPr>
              <a:t>Locks</a:t>
            </a:r>
            <a:r>
              <a:rPr lang="en-US" sz="1800"/>
              <a:t> or </a:t>
            </a:r>
            <a:r>
              <a:rPr lang="en-US" sz="1800">
                <a:solidFill>
                  <a:srgbClr val="FFFF00"/>
                </a:solidFill>
              </a:rPr>
              <a:t>queues</a:t>
            </a:r>
            <a:r>
              <a:rPr lang="en-US" sz="1800"/>
              <a:t> of updates seem to fit this </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4994" name="Picture 2"/>
          <p:cNvPicPr>
            <a:picLocks noChangeAspect="1" noChangeArrowheads="1"/>
          </p:cNvPicPr>
          <p:nvPr/>
        </p:nvPicPr>
        <p:blipFill>
          <a:blip r:embed="rId3"/>
          <a:srcRect/>
          <a:stretch>
            <a:fillRect/>
          </a:stretch>
        </p:blipFill>
        <p:spPr bwMode="auto">
          <a:xfrm>
            <a:off x="0" y="0"/>
            <a:ext cx="8991600" cy="6950098"/>
          </a:xfrm>
          <a:prstGeom prst="rect">
            <a:avLst/>
          </a:prstGeom>
          <a:noFill/>
          <a:ln w="9525">
            <a:noFill/>
            <a:miter lim="800000"/>
            <a:headEnd/>
            <a:tailEnd/>
          </a:ln>
          <a:effectLst/>
        </p:spPr>
      </p:pic>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128</a:t>
            </a:fld>
            <a:endParaRPr lang="en-US"/>
          </a:p>
        </p:txBody>
      </p:sp>
      <p:sp>
        <p:nvSpPr>
          <p:cNvPr id="3" name="Content Placeholder 2"/>
          <p:cNvSpPr>
            <a:spLocks noGrp="1"/>
          </p:cNvSpPr>
          <p:nvPr>
            <p:ph idx="1"/>
          </p:nvPr>
        </p:nvSpPr>
        <p:spPr>
          <a:xfrm>
            <a:off x="7391400" y="0"/>
            <a:ext cx="1828800" cy="381000"/>
          </a:xfrm>
          <a:solidFill>
            <a:srgbClr val="FFFFFF"/>
          </a:solidFill>
        </p:spPr>
        <p:txBody>
          <a:bodyPr/>
          <a:lstStyle/>
          <a:p>
            <a:pPr>
              <a:buNone/>
            </a:pPr>
            <a:r>
              <a:rPr lang="en-US" sz="2000" dirty="0" err="1" smtClean="0">
                <a:solidFill>
                  <a:schemeClr val="bg2"/>
                </a:solidFill>
              </a:rPr>
              <a:t>Vivek</a:t>
            </a:r>
            <a:r>
              <a:rPr lang="en-US" sz="2000" dirty="0" smtClean="0">
                <a:solidFill>
                  <a:schemeClr val="bg2"/>
                </a:solidFill>
              </a:rPr>
              <a:t> </a:t>
            </a:r>
            <a:r>
              <a:rPr lang="en-US" sz="2000" dirty="0" err="1" smtClean="0">
                <a:solidFill>
                  <a:schemeClr val="bg2"/>
                </a:solidFill>
              </a:rPr>
              <a:t>Sarkar</a:t>
            </a:r>
            <a:endParaRPr lang="en-US" sz="2000" dirty="0">
              <a:solidFill>
                <a:schemeClr val="bg2"/>
              </a:solidFill>
            </a:endParaRPr>
          </a:p>
        </p:txBody>
      </p:sp>
      <p:sp>
        <p:nvSpPr>
          <p:cNvPr id="8" name="TextBox 7"/>
          <p:cNvSpPr txBox="1"/>
          <p:nvPr/>
        </p:nvSpPr>
        <p:spPr>
          <a:xfrm>
            <a:off x="7924800" y="2286000"/>
            <a:ext cx="304800" cy="738664"/>
          </a:xfrm>
          <a:prstGeom prst="rect">
            <a:avLst/>
          </a:prstGeom>
          <a:noFill/>
        </p:spPr>
        <p:txBody>
          <a:bodyPr wrap="square" rtlCol="0">
            <a:spAutoFit/>
          </a:bodyPr>
          <a:lstStyle/>
          <a:p>
            <a:r>
              <a:rPr lang="en-US" sz="1400" b="1" dirty="0" smtClean="0">
                <a:solidFill>
                  <a:schemeClr val="bg2"/>
                </a:solidFill>
              </a:rPr>
              <a:t>312</a:t>
            </a:r>
            <a:endParaRPr lang="en-US" sz="1400" b="1" dirty="0">
              <a:solidFill>
                <a:schemeClr val="bg2"/>
              </a:solidFill>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129</a:t>
            </a:fld>
            <a:endParaRPr lang="en-US"/>
          </a:p>
        </p:txBody>
      </p:sp>
      <p:sp>
        <p:nvSpPr>
          <p:cNvPr id="3" name="Content Placeholder 2"/>
          <p:cNvSpPr>
            <a:spLocks noGrp="1"/>
          </p:cNvSpPr>
          <p:nvPr>
            <p:ph idx="1"/>
          </p:nvPr>
        </p:nvSpPr>
        <p:spPr>
          <a:xfrm>
            <a:off x="7315200" y="76200"/>
            <a:ext cx="1828800" cy="381000"/>
          </a:xfrm>
          <a:solidFill>
            <a:srgbClr val="FFFFFF"/>
          </a:solidFill>
        </p:spPr>
        <p:txBody>
          <a:bodyPr/>
          <a:lstStyle/>
          <a:p>
            <a:pPr>
              <a:buNone/>
            </a:pPr>
            <a:r>
              <a:rPr lang="en-US" sz="2000" dirty="0" err="1" smtClean="0">
                <a:solidFill>
                  <a:schemeClr val="bg2"/>
                </a:solidFill>
              </a:rPr>
              <a:t>Vivek</a:t>
            </a:r>
            <a:r>
              <a:rPr lang="en-US" sz="2000" dirty="0" smtClean="0">
                <a:solidFill>
                  <a:schemeClr val="bg2"/>
                </a:solidFill>
              </a:rPr>
              <a:t> </a:t>
            </a:r>
            <a:r>
              <a:rPr lang="en-US" sz="2000" dirty="0" err="1" smtClean="0">
                <a:solidFill>
                  <a:schemeClr val="bg2"/>
                </a:solidFill>
              </a:rPr>
              <a:t>Sarkar</a:t>
            </a:r>
            <a:endParaRPr lang="en-US" sz="2000" dirty="0">
              <a:solidFill>
                <a:schemeClr val="bg2"/>
              </a:solidFill>
            </a:endParaRPr>
          </a:p>
        </p:txBody>
      </p:sp>
      <p:sp>
        <p:nvSpPr>
          <p:cNvPr id="8" name="TextBox 7"/>
          <p:cNvSpPr txBox="1"/>
          <p:nvPr/>
        </p:nvSpPr>
        <p:spPr>
          <a:xfrm>
            <a:off x="7924800" y="2286000"/>
            <a:ext cx="304800" cy="738664"/>
          </a:xfrm>
          <a:prstGeom prst="rect">
            <a:avLst/>
          </a:prstGeom>
          <a:noFill/>
        </p:spPr>
        <p:txBody>
          <a:bodyPr wrap="square" rtlCol="0">
            <a:spAutoFit/>
          </a:bodyPr>
          <a:lstStyle/>
          <a:p>
            <a:r>
              <a:rPr lang="en-US" sz="1400" b="1" dirty="0" smtClean="0">
                <a:solidFill>
                  <a:schemeClr val="bg2"/>
                </a:solidFill>
              </a:rPr>
              <a:t>312</a:t>
            </a:r>
            <a:endParaRPr lang="en-US" sz="1400" b="1" dirty="0">
              <a:solidFill>
                <a:schemeClr val="bg2"/>
              </a:solidFill>
            </a:endParaRPr>
          </a:p>
        </p:txBody>
      </p:sp>
      <p:pic>
        <p:nvPicPr>
          <p:cNvPr id="2006018" name="Picture 2"/>
          <p:cNvPicPr>
            <a:picLocks noChangeAspect="1" noChangeArrowheads="1"/>
          </p:cNvPicPr>
          <p:nvPr/>
        </p:nvPicPr>
        <p:blipFill>
          <a:blip r:embed="rId3"/>
          <a:srcRect/>
          <a:stretch>
            <a:fillRect/>
          </a:stretch>
        </p:blipFill>
        <p:spPr bwMode="auto">
          <a:xfrm>
            <a:off x="0" y="1066800"/>
            <a:ext cx="4267200" cy="3764280"/>
          </a:xfrm>
          <a:prstGeom prst="rect">
            <a:avLst/>
          </a:prstGeom>
          <a:noFill/>
          <a:ln w="9525">
            <a:noFill/>
            <a:miter lim="800000"/>
            <a:headEnd/>
            <a:tailEnd/>
          </a:ln>
          <a:effectLst/>
        </p:spPr>
      </p:pic>
      <p:grpSp>
        <p:nvGrpSpPr>
          <p:cNvPr id="2" name="Group 10"/>
          <p:cNvGrpSpPr/>
          <p:nvPr/>
        </p:nvGrpSpPr>
        <p:grpSpPr>
          <a:xfrm>
            <a:off x="4191000" y="914400"/>
            <a:ext cx="4953000" cy="5943600"/>
            <a:chOff x="2133600" y="381000"/>
            <a:chExt cx="5362575" cy="6181725"/>
          </a:xfrm>
        </p:grpSpPr>
        <p:pic>
          <p:nvPicPr>
            <p:cNvPr id="2006021" name="Picture 5"/>
            <p:cNvPicPr>
              <a:picLocks noChangeAspect="1" noChangeArrowheads="1"/>
            </p:cNvPicPr>
            <p:nvPr/>
          </p:nvPicPr>
          <p:blipFill>
            <a:blip r:embed="rId4"/>
            <a:srcRect/>
            <a:stretch>
              <a:fillRect/>
            </a:stretch>
          </p:blipFill>
          <p:spPr bwMode="auto">
            <a:xfrm>
              <a:off x="2133600" y="381000"/>
              <a:ext cx="5362575" cy="4029075"/>
            </a:xfrm>
            <a:prstGeom prst="rect">
              <a:avLst/>
            </a:prstGeom>
            <a:noFill/>
            <a:ln w="9525">
              <a:noFill/>
              <a:miter lim="800000"/>
              <a:headEnd/>
              <a:tailEnd/>
            </a:ln>
            <a:effectLst/>
          </p:spPr>
        </p:pic>
        <p:pic>
          <p:nvPicPr>
            <p:cNvPr id="2006022" name="Picture 6"/>
            <p:cNvPicPr>
              <a:picLocks noChangeAspect="1" noChangeArrowheads="1"/>
            </p:cNvPicPr>
            <p:nvPr/>
          </p:nvPicPr>
          <p:blipFill>
            <a:blip r:embed="rId5"/>
            <a:srcRect/>
            <a:stretch>
              <a:fillRect/>
            </a:stretch>
          </p:blipFill>
          <p:spPr bwMode="auto">
            <a:xfrm>
              <a:off x="2138362" y="4419600"/>
              <a:ext cx="5353050" cy="2143125"/>
            </a:xfrm>
            <a:prstGeom prst="rect">
              <a:avLst/>
            </a:prstGeom>
            <a:noFill/>
            <a:ln w="9525">
              <a:noFill/>
              <a:miter lim="800000"/>
              <a:headEnd/>
              <a:tailEnd/>
            </a:ln>
            <a:effectLst/>
          </p:spPr>
        </p:pic>
      </p:grpSp>
      <p:sp>
        <p:nvSpPr>
          <p:cNvPr id="12" name="TextBox 11"/>
          <p:cNvSpPr txBox="1"/>
          <p:nvPr/>
        </p:nvSpPr>
        <p:spPr>
          <a:xfrm>
            <a:off x="457200" y="228600"/>
            <a:ext cx="5885586" cy="461665"/>
          </a:xfrm>
          <a:prstGeom prst="rect">
            <a:avLst/>
          </a:prstGeom>
          <a:noFill/>
        </p:spPr>
        <p:txBody>
          <a:bodyPr wrap="none" rtlCol="0">
            <a:spAutoFit/>
          </a:bodyPr>
          <a:lstStyle/>
          <a:p>
            <a:r>
              <a:rPr lang="en-US" sz="2400" dirty="0" smtClean="0">
                <a:solidFill>
                  <a:schemeClr val="tx1">
                    <a:lumMod val="75000"/>
                  </a:schemeClr>
                </a:solidFill>
              </a:rPr>
              <a:t>Matrix Multiply Example in CUDA (device)</a:t>
            </a:r>
            <a:endParaRPr lang="en-US" sz="2400" dirty="0">
              <a:solidFill>
                <a:schemeClr val="tx1">
                  <a:lumMod val="75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41" name="Slide Number Placeholder 4"/>
          <p:cNvSpPr>
            <a:spLocks noGrp="1"/>
          </p:cNvSpPr>
          <p:nvPr>
            <p:ph type="sldNum" sz="quarter" idx="11"/>
          </p:nvPr>
        </p:nvSpPr>
        <p:spPr/>
        <p:txBody>
          <a:bodyPr/>
          <a:lstStyle/>
          <a:p>
            <a:fld id="{2CA942C4-F49D-4444-A079-E4763779A87F}" type="slidenum">
              <a:rPr lang="en-US"/>
              <a:pPr/>
              <a:t>13</a:t>
            </a:fld>
            <a:endParaRPr lang="en-US"/>
          </a:p>
        </p:txBody>
      </p:sp>
      <p:sp>
        <p:nvSpPr>
          <p:cNvPr id="1215490" name="Rectangle 2"/>
          <p:cNvSpPr>
            <a:spLocks noGrp="1" noChangeArrowheads="1"/>
          </p:cNvSpPr>
          <p:nvPr>
            <p:ph type="title"/>
          </p:nvPr>
        </p:nvSpPr>
        <p:spPr/>
        <p:txBody>
          <a:bodyPr/>
          <a:lstStyle/>
          <a:p>
            <a:r>
              <a:rPr lang="en-US" sz="3600"/>
              <a:t>Cache and Distributed Memory Analogues</a:t>
            </a:r>
          </a:p>
        </p:txBody>
      </p:sp>
      <p:sp>
        <p:nvSpPr>
          <p:cNvPr id="1215491" name="Rectangle 3"/>
          <p:cNvSpPr>
            <a:spLocks noGrp="1" noChangeArrowheads="1"/>
          </p:cNvSpPr>
          <p:nvPr>
            <p:ph type="body" idx="1"/>
          </p:nvPr>
        </p:nvSpPr>
        <p:spPr>
          <a:xfrm>
            <a:off x="0" y="838200"/>
            <a:ext cx="7543800" cy="4191000"/>
          </a:xfrm>
        </p:spPr>
        <p:txBody>
          <a:bodyPr/>
          <a:lstStyle/>
          <a:p>
            <a:pPr>
              <a:lnSpc>
                <a:spcPct val="80000"/>
              </a:lnSpc>
            </a:pPr>
            <a:r>
              <a:rPr lang="en-US" sz="2400">
                <a:solidFill>
                  <a:srgbClr val="FFFF00"/>
                </a:solidFill>
              </a:rPr>
              <a:t>Dataflow</a:t>
            </a:r>
            <a:r>
              <a:rPr lang="en-US" sz="2400"/>
              <a:t> performance sensitive to CPU operation per data point – often maximized by preserving locality</a:t>
            </a:r>
          </a:p>
          <a:p>
            <a:pPr>
              <a:lnSpc>
                <a:spcPct val="80000"/>
              </a:lnSpc>
            </a:pPr>
            <a:r>
              <a:rPr lang="en-US" sz="2400"/>
              <a:t>Good use of cache often achieved by </a:t>
            </a:r>
            <a:r>
              <a:rPr lang="en-US" sz="2400">
                <a:solidFill>
                  <a:srgbClr val="FFFF00"/>
                </a:solidFill>
              </a:rPr>
              <a:t>blocking data</a:t>
            </a:r>
            <a:r>
              <a:rPr lang="en-US" sz="2400"/>
              <a:t> of problem and cycling through blocks </a:t>
            </a:r>
          </a:p>
          <a:p>
            <a:pPr lvl="1">
              <a:lnSpc>
                <a:spcPct val="80000"/>
              </a:lnSpc>
            </a:pPr>
            <a:r>
              <a:rPr lang="en-US" sz="2000"/>
              <a:t>At any one time one (out of 105 in diagram) block being “updated”</a:t>
            </a:r>
          </a:p>
          <a:p>
            <a:pPr>
              <a:lnSpc>
                <a:spcPct val="80000"/>
              </a:lnSpc>
            </a:pPr>
            <a:r>
              <a:rPr lang="en-US" sz="2400">
                <a:solidFill>
                  <a:srgbClr val="FFFF00"/>
                </a:solidFill>
              </a:rPr>
              <a:t>Deltaflow </a:t>
            </a:r>
            <a:r>
              <a:rPr lang="en-US" sz="2400"/>
              <a:t>performance depends on CPU operations </a:t>
            </a:r>
            <a:br>
              <a:rPr lang="en-US" sz="2400"/>
            </a:br>
            <a:r>
              <a:rPr lang="en-US" sz="2400"/>
              <a:t>per edge compared to CPU operations per grain</a:t>
            </a:r>
          </a:p>
          <a:p>
            <a:pPr lvl="1">
              <a:lnSpc>
                <a:spcPct val="80000"/>
              </a:lnSpc>
            </a:pPr>
            <a:r>
              <a:rPr lang="en-US" sz="2000"/>
              <a:t>One puts one block on each of 105 CPU’s of parallel computer and updates simultaneously</a:t>
            </a:r>
          </a:p>
          <a:p>
            <a:pPr lvl="1">
              <a:lnSpc>
                <a:spcPct val="80000"/>
              </a:lnSpc>
            </a:pPr>
            <a:r>
              <a:rPr lang="en-US" sz="2000"/>
              <a:t>This works “more often” than cache optimization as works in case with low CPU update count per data point but these algorithms also have low edge/grain size ratios</a:t>
            </a:r>
          </a:p>
        </p:txBody>
      </p:sp>
      <p:grpSp>
        <p:nvGrpSpPr>
          <p:cNvPr id="2" name="Group 42"/>
          <p:cNvGrpSpPr>
            <a:grpSpLocks/>
          </p:cNvGrpSpPr>
          <p:nvPr/>
        </p:nvGrpSpPr>
        <p:grpSpPr bwMode="auto">
          <a:xfrm>
            <a:off x="2895600" y="2743200"/>
            <a:ext cx="6127750" cy="4114800"/>
            <a:chOff x="1824" y="960"/>
            <a:chExt cx="3860" cy="2592"/>
          </a:xfrm>
        </p:grpSpPr>
        <p:grpSp>
          <p:nvGrpSpPr>
            <p:cNvPr id="3" name="Group 39"/>
            <p:cNvGrpSpPr>
              <a:grpSpLocks/>
            </p:cNvGrpSpPr>
            <p:nvPr/>
          </p:nvGrpSpPr>
          <p:grpSpPr bwMode="auto">
            <a:xfrm>
              <a:off x="4752" y="960"/>
              <a:ext cx="932" cy="2016"/>
              <a:chOff x="4752" y="960"/>
              <a:chExt cx="932" cy="2016"/>
            </a:xfrm>
          </p:grpSpPr>
          <p:sp>
            <p:nvSpPr>
              <p:cNvPr id="1215515" name="Rectangle 27"/>
              <p:cNvSpPr>
                <a:spLocks noChangeArrowheads="1"/>
              </p:cNvSpPr>
              <p:nvPr/>
            </p:nvSpPr>
            <p:spPr bwMode="auto">
              <a:xfrm>
                <a:off x="4752" y="960"/>
                <a:ext cx="932" cy="2016"/>
              </a:xfrm>
              <a:prstGeom prst="rect">
                <a:avLst/>
              </a:prstGeom>
              <a:solidFill>
                <a:srgbClr val="00FF00"/>
              </a:solidFill>
              <a:ln w="9525">
                <a:solidFill>
                  <a:schemeClr val="tx1"/>
                </a:solidFill>
                <a:miter lim="800000"/>
                <a:headEnd/>
                <a:tailEnd/>
              </a:ln>
              <a:effectLst/>
            </p:spPr>
            <p:txBody>
              <a:bodyPr wrap="none" anchor="ctr"/>
              <a:lstStyle/>
              <a:p>
                <a:endParaRPr lang="en-US"/>
              </a:p>
            </p:txBody>
          </p:sp>
          <p:sp>
            <p:nvSpPr>
              <p:cNvPr id="1215516" name="Rectangle 28"/>
              <p:cNvSpPr>
                <a:spLocks noChangeArrowheads="1"/>
              </p:cNvSpPr>
              <p:nvPr/>
            </p:nvSpPr>
            <p:spPr bwMode="auto">
              <a:xfrm>
                <a:off x="4981" y="1344"/>
                <a:ext cx="475" cy="162"/>
              </a:xfrm>
              <a:prstGeom prst="rect">
                <a:avLst/>
              </a:prstGeom>
              <a:solidFill>
                <a:srgbClr val="FF0000"/>
              </a:solidFill>
              <a:ln w="9525">
                <a:solidFill>
                  <a:schemeClr val="tx1"/>
                </a:solidFill>
                <a:miter lim="800000"/>
                <a:headEnd/>
                <a:tailEnd/>
              </a:ln>
              <a:effectLst/>
            </p:spPr>
            <p:txBody>
              <a:bodyPr wrap="none" anchor="ctr"/>
              <a:lstStyle/>
              <a:p>
                <a:pPr algn="ctr" eaLnBrk="0" hangingPunct="0">
                  <a:spcBef>
                    <a:spcPct val="0"/>
                  </a:spcBef>
                </a:pPr>
                <a:r>
                  <a:rPr lang="en-US">
                    <a:latin typeface="Times New Roman" pitchFamily="18" charset="0"/>
                  </a:rPr>
                  <a:t>Cache</a:t>
                </a:r>
              </a:p>
            </p:txBody>
          </p:sp>
          <p:sp>
            <p:nvSpPr>
              <p:cNvPr id="1215517" name="Rectangle 29"/>
              <p:cNvSpPr>
                <a:spLocks noChangeArrowheads="1"/>
              </p:cNvSpPr>
              <p:nvPr/>
            </p:nvSpPr>
            <p:spPr bwMode="auto">
              <a:xfrm>
                <a:off x="4879" y="1968"/>
                <a:ext cx="679" cy="161"/>
              </a:xfrm>
              <a:prstGeom prst="rect">
                <a:avLst/>
              </a:prstGeom>
              <a:solidFill>
                <a:srgbClr val="FF0000"/>
              </a:solidFill>
              <a:ln w="9525">
                <a:solidFill>
                  <a:schemeClr val="tx1"/>
                </a:solidFill>
                <a:miter lim="800000"/>
                <a:headEnd/>
                <a:tailEnd/>
              </a:ln>
              <a:effectLst/>
            </p:spPr>
            <p:txBody>
              <a:bodyPr wrap="none" anchor="ctr"/>
              <a:lstStyle/>
              <a:p>
                <a:pPr algn="ctr" eaLnBrk="0" hangingPunct="0">
                  <a:spcBef>
                    <a:spcPct val="0"/>
                  </a:spcBef>
                </a:pPr>
                <a:r>
                  <a:rPr lang="en-US">
                    <a:latin typeface="Times New Roman" pitchFamily="18" charset="0"/>
                  </a:rPr>
                  <a:t>L3 Cache</a:t>
                </a:r>
              </a:p>
            </p:txBody>
          </p:sp>
          <p:sp>
            <p:nvSpPr>
              <p:cNvPr id="1215519" name="Rectangle 31"/>
              <p:cNvSpPr>
                <a:spLocks noChangeArrowheads="1"/>
              </p:cNvSpPr>
              <p:nvPr/>
            </p:nvSpPr>
            <p:spPr bwMode="auto">
              <a:xfrm>
                <a:off x="4879" y="1584"/>
                <a:ext cx="679" cy="161"/>
              </a:xfrm>
              <a:prstGeom prst="rect">
                <a:avLst/>
              </a:prstGeom>
              <a:solidFill>
                <a:srgbClr val="FF0000"/>
              </a:solidFill>
              <a:ln w="9525">
                <a:solidFill>
                  <a:schemeClr val="tx1"/>
                </a:solidFill>
                <a:miter lim="800000"/>
                <a:headEnd/>
                <a:tailEnd/>
              </a:ln>
              <a:effectLst/>
            </p:spPr>
            <p:txBody>
              <a:bodyPr wrap="none" anchor="ctr"/>
              <a:lstStyle/>
              <a:p>
                <a:pPr algn="ctr" eaLnBrk="0" hangingPunct="0">
                  <a:spcBef>
                    <a:spcPct val="0"/>
                  </a:spcBef>
                </a:pPr>
                <a:r>
                  <a:rPr lang="en-US">
                    <a:latin typeface="Times New Roman" pitchFamily="18" charset="0"/>
                  </a:rPr>
                  <a:t>L2 Cache</a:t>
                </a:r>
              </a:p>
            </p:txBody>
          </p:sp>
          <p:sp>
            <p:nvSpPr>
              <p:cNvPr id="1215520" name="Rectangle 32"/>
              <p:cNvSpPr>
                <a:spLocks noChangeArrowheads="1"/>
              </p:cNvSpPr>
              <p:nvPr/>
            </p:nvSpPr>
            <p:spPr bwMode="auto">
              <a:xfrm>
                <a:off x="4988" y="1032"/>
                <a:ext cx="460" cy="256"/>
              </a:xfrm>
              <a:prstGeom prst="rect">
                <a:avLst/>
              </a:prstGeom>
              <a:solidFill>
                <a:schemeClr val="bg2"/>
              </a:solidFill>
              <a:ln w="9525">
                <a:solidFill>
                  <a:schemeClr val="tx1"/>
                </a:solidFill>
                <a:miter lim="800000"/>
                <a:headEnd/>
                <a:tailEnd/>
              </a:ln>
              <a:effectLst/>
            </p:spPr>
            <p:txBody>
              <a:bodyPr anchor="ctr">
                <a:spAutoFit/>
              </a:bodyPr>
              <a:lstStyle/>
              <a:p>
                <a:pPr algn="ctr" eaLnBrk="0" hangingPunct="0">
                  <a:spcBef>
                    <a:spcPct val="0"/>
                  </a:spcBef>
                </a:pPr>
                <a:r>
                  <a:rPr lang="en-US" b="1">
                    <a:latin typeface="Times New Roman" pitchFamily="18" charset="0"/>
                  </a:rPr>
                  <a:t>Core</a:t>
                </a:r>
              </a:p>
            </p:txBody>
          </p:sp>
          <p:sp>
            <p:nvSpPr>
              <p:cNvPr id="1215521" name="Rectangle 33"/>
              <p:cNvSpPr>
                <a:spLocks noChangeArrowheads="1"/>
              </p:cNvSpPr>
              <p:nvPr/>
            </p:nvSpPr>
            <p:spPr bwMode="auto">
              <a:xfrm>
                <a:off x="4981" y="1343"/>
                <a:ext cx="475" cy="162"/>
              </a:xfrm>
              <a:prstGeom prst="rect">
                <a:avLst/>
              </a:prstGeom>
              <a:solidFill>
                <a:srgbClr val="FF0000"/>
              </a:solidFill>
              <a:ln w="9525">
                <a:solidFill>
                  <a:schemeClr val="tx1"/>
                </a:solidFill>
                <a:miter lim="800000"/>
                <a:headEnd/>
                <a:tailEnd/>
              </a:ln>
              <a:effectLst/>
            </p:spPr>
            <p:txBody>
              <a:bodyPr wrap="none" anchor="ctr"/>
              <a:lstStyle/>
              <a:p>
                <a:pPr algn="ctr" eaLnBrk="0" hangingPunct="0">
                  <a:spcBef>
                    <a:spcPct val="0"/>
                  </a:spcBef>
                </a:pPr>
                <a:r>
                  <a:rPr lang="en-US">
                    <a:latin typeface="Times New Roman" pitchFamily="18" charset="0"/>
                  </a:rPr>
                  <a:t>Cache</a:t>
                </a:r>
              </a:p>
            </p:txBody>
          </p:sp>
          <p:sp>
            <p:nvSpPr>
              <p:cNvPr id="1215522" name="Line 34"/>
              <p:cNvSpPr>
                <a:spLocks noChangeShapeType="1"/>
              </p:cNvSpPr>
              <p:nvPr/>
            </p:nvSpPr>
            <p:spPr bwMode="auto">
              <a:xfrm>
                <a:off x="5218" y="2208"/>
                <a:ext cx="0" cy="240"/>
              </a:xfrm>
              <a:prstGeom prst="line">
                <a:avLst/>
              </a:prstGeom>
              <a:noFill/>
              <a:ln w="38100" cap="rnd">
                <a:solidFill>
                  <a:srgbClr val="F00000"/>
                </a:solidFill>
                <a:prstDash val="sysDot"/>
                <a:round/>
                <a:headEnd/>
                <a:tailEnd/>
              </a:ln>
              <a:effectLst/>
            </p:spPr>
            <p:txBody>
              <a:bodyPr>
                <a:spAutoFit/>
              </a:bodyPr>
              <a:lstStyle/>
              <a:p>
                <a:endParaRPr lang="en-US"/>
              </a:p>
            </p:txBody>
          </p:sp>
          <p:sp>
            <p:nvSpPr>
              <p:cNvPr id="1215523" name="Line 35"/>
              <p:cNvSpPr>
                <a:spLocks noChangeShapeType="1"/>
              </p:cNvSpPr>
              <p:nvPr/>
            </p:nvSpPr>
            <p:spPr bwMode="auto">
              <a:xfrm>
                <a:off x="5232" y="1200"/>
                <a:ext cx="0" cy="1536"/>
              </a:xfrm>
              <a:prstGeom prst="line">
                <a:avLst/>
              </a:prstGeom>
              <a:noFill/>
              <a:ln w="38100">
                <a:solidFill>
                  <a:srgbClr val="FFFFFF"/>
                </a:solidFill>
                <a:round/>
                <a:headEnd type="triangle" w="med" len="med"/>
                <a:tailEnd type="triangle" w="med" len="med"/>
              </a:ln>
              <a:effectLst/>
            </p:spPr>
            <p:txBody>
              <a:bodyPr>
                <a:spAutoFit/>
              </a:bodyPr>
              <a:lstStyle/>
              <a:p>
                <a:endParaRPr lang="en-US"/>
              </a:p>
            </p:txBody>
          </p:sp>
        </p:grpSp>
        <p:grpSp>
          <p:nvGrpSpPr>
            <p:cNvPr id="4" name="Group 40"/>
            <p:cNvGrpSpPr>
              <a:grpSpLocks/>
            </p:cNvGrpSpPr>
            <p:nvPr/>
          </p:nvGrpSpPr>
          <p:grpSpPr bwMode="auto">
            <a:xfrm>
              <a:off x="1824" y="2496"/>
              <a:ext cx="3552" cy="1056"/>
              <a:chOff x="1824" y="2640"/>
              <a:chExt cx="3552" cy="1056"/>
            </a:xfrm>
          </p:grpSpPr>
          <p:grpSp>
            <p:nvGrpSpPr>
              <p:cNvPr id="5" name="Group 26"/>
              <p:cNvGrpSpPr>
                <a:grpSpLocks/>
              </p:cNvGrpSpPr>
              <p:nvPr/>
            </p:nvGrpSpPr>
            <p:grpSpPr bwMode="auto">
              <a:xfrm>
                <a:off x="1824" y="2640"/>
                <a:ext cx="3552" cy="1056"/>
                <a:chOff x="480" y="1776"/>
                <a:chExt cx="4608" cy="1056"/>
              </a:xfrm>
            </p:grpSpPr>
            <p:grpSp>
              <p:nvGrpSpPr>
                <p:cNvPr id="6" name="Group 25"/>
                <p:cNvGrpSpPr>
                  <a:grpSpLocks/>
                </p:cNvGrpSpPr>
                <p:nvPr/>
              </p:nvGrpSpPr>
              <p:grpSpPr bwMode="auto">
                <a:xfrm>
                  <a:off x="480" y="1776"/>
                  <a:ext cx="4608" cy="1056"/>
                  <a:chOff x="480" y="1776"/>
                  <a:chExt cx="4608" cy="1056"/>
                </a:xfrm>
              </p:grpSpPr>
              <p:sp>
                <p:nvSpPr>
                  <p:cNvPr id="1215492" name="Rectangle 4"/>
                  <p:cNvSpPr>
                    <a:spLocks noChangeArrowheads="1"/>
                  </p:cNvSpPr>
                  <p:nvPr/>
                </p:nvSpPr>
                <p:spPr bwMode="auto">
                  <a:xfrm>
                    <a:off x="480" y="1776"/>
                    <a:ext cx="4608" cy="1056"/>
                  </a:xfrm>
                  <a:prstGeom prst="rect">
                    <a:avLst/>
                  </a:prstGeom>
                  <a:solidFill>
                    <a:srgbClr val="F00000"/>
                  </a:solidFill>
                  <a:ln w="12700">
                    <a:solidFill>
                      <a:schemeClr val="bg1"/>
                    </a:solidFill>
                    <a:miter lim="800000"/>
                    <a:headEnd/>
                    <a:tailEnd/>
                  </a:ln>
                  <a:effectLst/>
                </p:spPr>
                <p:txBody>
                  <a:bodyPr anchor="ctr">
                    <a:spAutoFit/>
                  </a:bodyPr>
                  <a:lstStyle/>
                  <a:p>
                    <a:endParaRPr lang="en-US"/>
                  </a:p>
                </p:txBody>
              </p:sp>
              <p:sp>
                <p:nvSpPr>
                  <p:cNvPr id="1215493" name="Line 5"/>
                  <p:cNvSpPr>
                    <a:spLocks noChangeShapeType="1"/>
                  </p:cNvSpPr>
                  <p:nvPr/>
                </p:nvSpPr>
                <p:spPr bwMode="auto">
                  <a:xfrm>
                    <a:off x="768" y="1776"/>
                    <a:ext cx="1" cy="1056"/>
                  </a:xfrm>
                  <a:prstGeom prst="line">
                    <a:avLst/>
                  </a:prstGeom>
                  <a:noFill/>
                  <a:ln w="12700">
                    <a:solidFill>
                      <a:schemeClr val="bg1"/>
                    </a:solidFill>
                    <a:round/>
                    <a:headEnd/>
                    <a:tailEnd/>
                  </a:ln>
                  <a:effectLst/>
                </p:spPr>
                <p:txBody>
                  <a:bodyPr>
                    <a:spAutoFit/>
                  </a:bodyPr>
                  <a:lstStyle/>
                  <a:p>
                    <a:endParaRPr lang="en-US"/>
                  </a:p>
                </p:txBody>
              </p:sp>
              <p:sp>
                <p:nvSpPr>
                  <p:cNvPr id="1215494" name="Line 6"/>
                  <p:cNvSpPr>
                    <a:spLocks noChangeShapeType="1"/>
                  </p:cNvSpPr>
                  <p:nvPr/>
                </p:nvSpPr>
                <p:spPr bwMode="auto">
                  <a:xfrm>
                    <a:off x="1078" y="1776"/>
                    <a:ext cx="1" cy="1056"/>
                  </a:xfrm>
                  <a:prstGeom prst="line">
                    <a:avLst/>
                  </a:prstGeom>
                  <a:noFill/>
                  <a:ln w="12700">
                    <a:solidFill>
                      <a:schemeClr val="bg1"/>
                    </a:solidFill>
                    <a:round/>
                    <a:headEnd/>
                    <a:tailEnd/>
                  </a:ln>
                  <a:effectLst/>
                </p:spPr>
                <p:txBody>
                  <a:bodyPr>
                    <a:spAutoFit/>
                  </a:bodyPr>
                  <a:lstStyle/>
                  <a:p>
                    <a:endParaRPr lang="en-US"/>
                  </a:p>
                </p:txBody>
              </p:sp>
              <p:sp>
                <p:nvSpPr>
                  <p:cNvPr id="1215495" name="Line 7"/>
                  <p:cNvSpPr>
                    <a:spLocks noChangeShapeType="1"/>
                  </p:cNvSpPr>
                  <p:nvPr/>
                </p:nvSpPr>
                <p:spPr bwMode="auto">
                  <a:xfrm>
                    <a:off x="1388" y="1776"/>
                    <a:ext cx="1" cy="1056"/>
                  </a:xfrm>
                  <a:prstGeom prst="line">
                    <a:avLst/>
                  </a:prstGeom>
                  <a:noFill/>
                  <a:ln w="12700">
                    <a:solidFill>
                      <a:schemeClr val="bg1"/>
                    </a:solidFill>
                    <a:round/>
                    <a:headEnd/>
                    <a:tailEnd/>
                  </a:ln>
                  <a:effectLst/>
                </p:spPr>
                <p:txBody>
                  <a:bodyPr>
                    <a:spAutoFit/>
                  </a:bodyPr>
                  <a:lstStyle/>
                  <a:p>
                    <a:endParaRPr lang="en-US"/>
                  </a:p>
                </p:txBody>
              </p:sp>
              <p:sp>
                <p:nvSpPr>
                  <p:cNvPr id="1215496" name="Line 8"/>
                  <p:cNvSpPr>
                    <a:spLocks noChangeShapeType="1"/>
                  </p:cNvSpPr>
                  <p:nvPr/>
                </p:nvSpPr>
                <p:spPr bwMode="auto">
                  <a:xfrm>
                    <a:off x="1698" y="1776"/>
                    <a:ext cx="1" cy="1056"/>
                  </a:xfrm>
                  <a:prstGeom prst="line">
                    <a:avLst/>
                  </a:prstGeom>
                  <a:noFill/>
                  <a:ln w="12700">
                    <a:solidFill>
                      <a:schemeClr val="bg1"/>
                    </a:solidFill>
                    <a:round/>
                    <a:headEnd/>
                    <a:tailEnd/>
                  </a:ln>
                  <a:effectLst/>
                </p:spPr>
                <p:txBody>
                  <a:bodyPr>
                    <a:spAutoFit/>
                  </a:bodyPr>
                  <a:lstStyle/>
                  <a:p>
                    <a:endParaRPr lang="en-US"/>
                  </a:p>
                </p:txBody>
              </p:sp>
              <p:sp>
                <p:nvSpPr>
                  <p:cNvPr id="1215497" name="Line 9"/>
                  <p:cNvSpPr>
                    <a:spLocks noChangeShapeType="1"/>
                  </p:cNvSpPr>
                  <p:nvPr/>
                </p:nvSpPr>
                <p:spPr bwMode="auto">
                  <a:xfrm>
                    <a:off x="2008" y="1776"/>
                    <a:ext cx="1" cy="1056"/>
                  </a:xfrm>
                  <a:prstGeom prst="line">
                    <a:avLst/>
                  </a:prstGeom>
                  <a:noFill/>
                  <a:ln w="12700">
                    <a:solidFill>
                      <a:schemeClr val="bg1"/>
                    </a:solidFill>
                    <a:round/>
                    <a:headEnd/>
                    <a:tailEnd/>
                  </a:ln>
                  <a:effectLst/>
                </p:spPr>
                <p:txBody>
                  <a:bodyPr>
                    <a:spAutoFit/>
                  </a:bodyPr>
                  <a:lstStyle/>
                  <a:p>
                    <a:endParaRPr lang="en-US"/>
                  </a:p>
                </p:txBody>
              </p:sp>
              <p:sp>
                <p:nvSpPr>
                  <p:cNvPr id="1215498" name="Line 10"/>
                  <p:cNvSpPr>
                    <a:spLocks noChangeShapeType="1"/>
                  </p:cNvSpPr>
                  <p:nvPr/>
                </p:nvSpPr>
                <p:spPr bwMode="auto">
                  <a:xfrm>
                    <a:off x="2318" y="1776"/>
                    <a:ext cx="1" cy="1056"/>
                  </a:xfrm>
                  <a:prstGeom prst="line">
                    <a:avLst/>
                  </a:prstGeom>
                  <a:noFill/>
                  <a:ln w="12700">
                    <a:solidFill>
                      <a:schemeClr val="bg1"/>
                    </a:solidFill>
                    <a:round/>
                    <a:headEnd/>
                    <a:tailEnd/>
                  </a:ln>
                  <a:effectLst/>
                </p:spPr>
                <p:txBody>
                  <a:bodyPr>
                    <a:spAutoFit/>
                  </a:bodyPr>
                  <a:lstStyle/>
                  <a:p>
                    <a:endParaRPr lang="en-US"/>
                  </a:p>
                </p:txBody>
              </p:sp>
              <p:sp>
                <p:nvSpPr>
                  <p:cNvPr id="1215499" name="Line 11"/>
                  <p:cNvSpPr>
                    <a:spLocks noChangeShapeType="1"/>
                  </p:cNvSpPr>
                  <p:nvPr/>
                </p:nvSpPr>
                <p:spPr bwMode="auto">
                  <a:xfrm>
                    <a:off x="2628" y="1776"/>
                    <a:ext cx="1" cy="1056"/>
                  </a:xfrm>
                  <a:prstGeom prst="line">
                    <a:avLst/>
                  </a:prstGeom>
                  <a:noFill/>
                  <a:ln w="12700">
                    <a:solidFill>
                      <a:schemeClr val="bg1"/>
                    </a:solidFill>
                    <a:round/>
                    <a:headEnd/>
                    <a:tailEnd/>
                  </a:ln>
                  <a:effectLst/>
                </p:spPr>
                <p:txBody>
                  <a:bodyPr>
                    <a:spAutoFit/>
                  </a:bodyPr>
                  <a:lstStyle/>
                  <a:p>
                    <a:endParaRPr lang="en-US"/>
                  </a:p>
                </p:txBody>
              </p:sp>
              <p:sp>
                <p:nvSpPr>
                  <p:cNvPr id="1215500" name="Line 12"/>
                  <p:cNvSpPr>
                    <a:spLocks noChangeShapeType="1"/>
                  </p:cNvSpPr>
                  <p:nvPr/>
                </p:nvSpPr>
                <p:spPr bwMode="auto">
                  <a:xfrm>
                    <a:off x="2939" y="1776"/>
                    <a:ext cx="1" cy="1056"/>
                  </a:xfrm>
                  <a:prstGeom prst="line">
                    <a:avLst/>
                  </a:prstGeom>
                  <a:noFill/>
                  <a:ln w="12700">
                    <a:solidFill>
                      <a:schemeClr val="bg1"/>
                    </a:solidFill>
                    <a:round/>
                    <a:headEnd/>
                    <a:tailEnd/>
                  </a:ln>
                  <a:effectLst/>
                </p:spPr>
                <p:txBody>
                  <a:bodyPr>
                    <a:spAutoFit/>
                  </a:bodyPr>
                  <a:lstStyle/>
                  <a:p>
                    <a:endParaRPr lang="en-US"/>
                  </a:p>
                </p:txBody>
              </p:sp>
              <p:sp>
                <p:nvSpPr>
                  <p:cNvPr id="1215501" name="Line 13"/>
                  <p:cNvSpPr>
                    <a:spLocks noChangeShapeType="1"/>
                  </p:cNvSpPr>
                  <p:nvPr/>
                </p:nvSpPr>
                <p:spPr bwMode="auto">
                  <a:xfrm>
                    <a:off x="3249" y="1776"/>
                    <a:ext cx="1" cy="1056"/>
                  </a:xfrm>
                  <a:prstGeom prst="line">
                    <a:avLst/>
                  </a:prstGeom>
                  <a:noFill/>
                  <a:ln w="12700">
                    <a:solidFill>
                      <a:schemeClr val="bg1"/>
                    </a:solidFill>
                    <a:round/>
                    <a:headEnd/>
                    <a:tailEnd/>
                  </a:ln>
                  <a:effectLst/>
                </p:spPr>
                <p:txBody>
                  <a:bodyPr>
                    <a:spAutoFit/>
                  </a:bodyPr>
                  <a:lstStyle/>
                  <a:p>
                    <a:endParaRPr lang="en-US"/>
                  </a:p>
                </p:txBody>
              </p:sp>
              <p:sp>
                <p:nvSpPr>
                  <p:cNvPr id="1215502" name="Line 14"/>
                  <p:cNvSpPr>
                    <a:spLocks noChangeShapeType="1"/>
                  </p:cNvSpPr>
                  <p:nvPr/>
                </p:nvSpPr>
                <p:spPr bwMode="auto">
                  <a:xfrm>
                    <a:off x="3559" y="1776"/>
                    <a:ext cx="1" cy="1056"/>
                  </a:xfrm>
                  <a:prstGeom prst="line">
                    <a:avLst/>
                  </a:prstGeom>
                  <a:noFill/>
                  <a:ln w="12700">
                    <a:solidFill>
                      <a:schemeClr val="bg1"/>
                    </a:solidFill>
                    <a:round/>
                    <a:headEnd/>
                    <a:tailEnd/>
                  </a:ln>
                  <a:effectLst/>
                </p:spPr>
                <p:txBody>
                  <a:bodyPr>
                    <a:spAutoFit/>
                  </a:bodyPr>
                  <a:lstStyle/>
                  <a:p>
                    <a:endParaRPr lang="en-US"/>
                  </a:p>
                </p:txBody>
              </p:sp>
              <p:sp>
                <p:nvSpPr>
                  <p:cNvPr id="1215503" name="Line 15"/>
                  <p:cNvSpPr>
                    <a:spLocks noChangeShapeType="1"/>
                  </p:cNvSpPr>
                  <p:nvPr/>
                </p:nvSpPr>
                <p:spPr bwMode="auto">
                  <a:xfrm>
                    <a:off x="3869" y="1776"/>
                    <a:ext cx="1" cy="1056"/>
                  </a:xfrm>
                  <a:prstGeom prst="line">
                    <a:avLst/>
                  </a:prstGeom>
                  <a:noFill/>
                  <a:ln w="12700">
                    <a:solidFill>
                      <a:schemeClr val="bg1"/>
                    </a:solidFill>
                    <a:round/>
                    <a:headEnd/>
                    <a:tailEnd/>
                  </a:ln>
                  <a:effectLst/>
                </p:spPr>
                <p:txBody>
                  <a:bodyPr>
                    <a:spAutoFit/>
                  </a:bodyPr>
                  <a:lstStyle/>
                  <a:p>
                    <a:endParaRPr lang="en-US"/>
                  </a:p>
                </p:txBody>
              </p:sp>
              <p:sp>
                <p:nvSpPr>
                  <p:cNvPr id="1215504" name="Line 16"/>
                  <p:cNvSpPr>
                    <a:spLocks noChangeShapeType="1"/>
                  </p:cNvSpPr>
                  <p:nvPr/>
                </p:nvSpPr>
                <p:spPr bwMode="auto">
                  <a:xfrm>
                    <a:off x="4179" y="1776"/>
                    <a:ext cx="1" cy="1056"/>
                  </a:xfrm>
                  <a:prstGeom prst="line">
                    <a:avLst/>
                  </a:prstGeom>
                  <a:noFill/>
                  <a:ln w="12700">
                    <a:solidFill>
                      <a:schemeClr val="bg1"/>
                    </a:solidFill>
                    <a:round/>
                    <a:headEnd/>
                    <a:tailEnd/>
                  </a:ln>
                  <a:effectLst/>
                </p:spPr>
                <p:txBody>
                  <a:bodyPr>
                    <a:spAutoFit/>
                  </a:bodyPr>
                  <a:lstStyle/>
                  <a:p>
                    <a:endParaRPr lang="en-US"/>
                  </a:p>
                </p:txBody>
              </p:sp>
              <p:sp>
                <p:nvSpPr>
                  <p:cNvPr id="1215505" name="Line 17"/>
                  <p:cNvSpPr>
                    <a:spLocks noChangeShapeType="1"/>
                  </p:cNvSpPr>
                  <p:nvPr/>
                </p:nvSpPr>
                <p:spPr bwMode="auto">
                  <a:xfrm>
                    <a:off x="4489" y="1776"/>
                    <a:ext cx="1" cy="1056"/>
                  </a:xfrm>
                  <a:prstGeom prst="line">
                    <a:avLst/>
                  </a:prstGeom>
                  <a:noFill/>
                  <a:ln w="12700">
                    <a:solidFill>
                      <a:schemeClr val="bg1"/>
                    </a:solidFill>
                    <a:round/>
                    <a:headEnd/>
                    <a:tailEnd/>
                  </a:ln>
                  <a:effectLst/>
                </p:spPr>
                <p:txBody>
                  <a:bodyPr>
                    <a:spAutoFit/>
                  </a:bodyPr>
                  <a:lstStyle/>
                  <a:p>
                    <a:endParaRPr lang="en-US"/>
                  </a:p>
                </p:txBody>
              </p:sp>
              <p:sp>
                <p:nvSpPr>
                  <p:cNvPr id="1215506" name="Line 18"/>
                  <p:cNvSpPr>
                    <a:spLocks noChangeShapeType="1"/>
                  </p:cNvSpPr>
                  <p:nvPr/>
                </p:nvSpPr>
                <p:spPr bwMode="auto">
                  <a:xfrm>
                    <a:off x="4800" y="1776"/>
                    <a:ext cx="1" cy="1056"/>
                  </a:xfrm>
                  <a:prstGeom prst="line">
                    <a:avLst/>
                  </a:prstGeom>
                  <a:noFill/>
                  <a:ln w="12700">
                    <a:solidFill>
                      <a:schemeClr val="bg1"/>
                    </a:solidFill>
                    <a:round/>
                    <a:headEnd/>
                    <a:tailEnd/>
                  </a:ln>
                  <a:effectLst/>
                </p:spPr>
                <p:txBody>
                  <a:bodyPr>
                    <a:spAutoFit/>
                  </a:bodyPr>
                  <a:lstStyle/>
                  <a:p>
                    <a:endParaRPr lang="en-US"/>
                  </a:p>
                </p:txBody>
              </p:sp>
            </p:grpSp>
            <p:sp>
              <p:nvSpPr>
                <p:cNvPr id="1215507" name="Line 19"/>
                <p:cNvSpPr>
                  <a:spLocks noChangeShapeType="1"/>
                </p:cNvSpPr>
                <p:nvPr/>
              </p:nvSpPr>
              <p:spPr bwMode="auto">
                <a:xfrm>
                  <a:off x="480" y="1920"/>
                  <a:ext cx="4608" cy="0"/>
                </a:xfrm>
                <a:prstGeom prst="line">
                  <a:avLst/>
                </a:prstGeom>
                <a:noFill/>
                <a:ln w="12700">
                  <a:solidFill>
                    <a:schemeClr val="bg1"/>
                  </a:solidFill>
                  <a:round/>
                  <a:headEnd/>
                  <a:tailEnd/>
                </a:ln>
                <a:effectLst/>
              </p:spPr>
              <p:txBody>
                <a:bodyPr>
                  <a:spAutoFit/>
                </a:bodyPr>
                <a:lstStyle/>
                <a:p>
                  <a:endParaRPr lang="en-US"/>
                </a:p>
              </p:txBody>
            </p:sp>
            <p:sp>
              <p:nvSpPr>
                <p:cNvPr id="1215508" name="Line 20"/>
                <p:cNvSpPr>
                  <a:spLocks noChangeShapeType="1"/>
                </p:cNvSpPr>
                <p:nvPr/>
              </p:nvSpPr>
              <p:spPr bwMode="auto">
                <a:xfrm>
                  <a:off x="480" y="2073"/>
                  <a:ext cx="4608" cy="0"/>
                </a:xfrm>
                <a:prstGeom prst="line">
                  <a:avLst/>
                </a:prstGeom>
                <a:noFill/>
                <a:ln w="12700">
                  <a:solidFill>
                    <a:schemeClr val="bg1"/>
                  </a:solidFill>
                  <a:round/>
                  <a:headEnd/>
                  <a:tailEnd/>
                </a:ln>
                <a:effectLst/>
              </p:spPr>
              <p:txBody>
                <a:bodyPr>
                  <a:spAutoFit/>
                </a:bodyPr>
                <a:lstStyle/>
                <a:p>
                  <a:endParaRPr lang="en-US"/>
                </a:p>
              </p:txBody>
            </p:sp>
            <p:sp>
              <p:nvSpPr>
                <p:cNvPr id="1215509" name="Line 21"/>
                <p:cNvSpPr>
                  <a:spLocks noChangeShapeType="1"/>
                </p:cNvSpPr>
                <p:nvPr/>
              </p:nvSpPr>
              <p:spPr bwMode="auto">
                <a:xfrm>
                  <a:off x="480" y="2227"/>
                  <a:ext cx="4608" cy="0"/>
                </a:xfrm>
                <a:prstGeom prst="line">
                  <a:avLst/>
                </a:prstGeom>
                <a:noFill/>
                <a:ln w="12700">
                  <a:solidFill>
                    <a:schemeClr val="bg1"/>
                  </a:solidFill>
                  <a:round/>
                  <a:headEnd/>
                  <a:tailEnd/>
                </a:ln>
                <a:effectLst/>
              </p:spPr>
              <p:txBody>
                <a:bodyPr>
                  <a:spAutoFit/>
                </a:bodyPr>
                <a:lstStyle/>
                <a:p>
                  <a:endParaRPr lang="en-US"/>
                </a:p>
              </p:txBody>
            </p:sp>
            <p:sp>
              <p:nvSpPr>
                <p:cNvPr id="1215510" name="Line 22"/>
                <p:cNvSpPr>
                  <a:spLocks noChangeShapeType="1"/>
                </p:cNvSpPr>
                <p:nvPr/>
              </p:nvSpPr>
              <p:spPr bwMode="auto">
                <a:xfrm>
                  <a:off x="480" y="2380"/>
                  <a:ext cx="4608" cy="0"/>
                </a:xfrm>
                <a:prstGeom prst="line">
                  <a:avLst/>
                </a:prstGeom>
                <a:noFill/>
                <a:ln w="12700">
                  <a:solidFill>
                    <a:schemeClr val="bg1"/>
                  </a:solidFill>
                  <a:round/>
                  <a:headEnd/>
                  <a:tailEnd/>
                </a:ln>
                <a:effectLst/>
              </p:spPr>
              <p:txBody>
                <a:bodyPr>
                  <a:spAutoFit/>
                </a:bodyPr>
                <a:lstStyle/>
                <a:p>
                  <a:endParaRPr lang="en-US"/>
                </a:p>
              </p:txBody>
            </p:sp>
            <p:sp>
              <p:nvSpPr>
                <p:cNvPr id="1215511" name="Line 23"/>
                <p:cNvSpPr>
                  <a:spLocks noChangeShapeType="1"/>
                </p:cNvSpPr>
                <p:nvPr/>
              </p:nvSpPr>
              <p:spPr bwMode="auto">
                <a:xfrm>
                  <a:off x="480" y="2534"/>
                  <a:ext cx="4608" cy="0"/>
                </a:xfrm>
                <a:prstGeom prst="line">
                  <a:avLst/>
                </a:prstGeom>
                <a:noFill/>
                <a:ln w="12700">
                  <a:solidFill>
                    <a:schemeClr val="bg1"/>
                  </a:solidFill>
                  <a:round/>
                  <a:headEnd/>
                  <a:tailEnd/>
                </a:ln>
                <a:effectLst/>
              </p:spPr>
              <p:txBody>
                <a:bodyPr>
                  <a:spAutoFit/>
                </a:bodyPr>
                <a:lstStyle/>
                <a:p>
                  <a:endParaRPr lang="en-US"/>
                </a:p>
              </p:txBody>
            </p:sp>
            <p:sp>
              <p:nvSpPr>
                <p:cNvPr id="1215512" name="Line 24"/>
                <p:cNvSpPr>
                  <a:spLocks noChangeShapeType="1"/>
                </p:cNvSpPr>
                <p:nvPr/>
              </p:nvSpPr>
              <p:spPr bwMode="auto">
                <a:xfrm>
                  <a:off x="480" y="2688"/>
                  <a:ext cx="4608" cy="0"/>
                </a:xfrm>
                <a:prstGeom prst="line">
                  <a:avLst/>
                </a:prstGeom>
                <a:noFill/>
                <a:ln w="12700">
                  <a:solidFill>
                    <a:schemeClr val="bg1"/>
                  </a:solidFill>
                  <a:round/>
                  <a:headEnd/>
                  <a:tailEnd/>
                </a:ln>
                <a:effectLst/>
              </p:spPr>
              <p:txBody>
                <a:bodyPr>
                  <a:spAutoFit/>
                </a:bodyPr>
                <a:lstStyle/>
                <a:p>
                  <a:endParaRPr lang="en-US"/>
                </a:p>
              </p:txBody>
            </p:sp>
          </p:grpSp>
          <p:sp>
            <p:nvSpPr>
              <p:cNvPr id="1215525" name="Text Box 37"/>
              <p:cNvSpPr txBox="1">
                <a:spLocks noChangeArrowheads="1"/>
              </p:cNvSpPr>
              <p:nvPr/>
            </p:nvSpPr>
            <p:spPr bwMode="auto">
              <a:xfrm>
                <a:off x="2880" y="3024"/>
                <a:ext cx="1084" cy="250"/>
              </a:xfrm>
              <a:prstGeom prst="rect">
                <a:avLst/>
              </a:prstGeom>
              <a:noFill/>
              <a:ln w="12700">
                <a:noFill/>
                <a:miter lim="800000"/>
                <a:headEnd/>
                <a:tailEnd/>
              </a:ln>
              <a:effectLst/>
            </p:spPr>
            <p:txBody>
              <a:bodyPr wrap="none">
                <a:spAutoFit/>
              </a:bodyPr>
              <a:lstStyle/>
              <a:p>
                <a:r>
                  <a:rPr lang="en-US"/>
                  <a:t>Main Memory</a:t>
                </a:r>
              </a:p>
            </p:txBody>
          </p:sp>
        </p:grpSp>
        <p:sp>
          <p:nvSpPr>
            <p:cNvPr id="1215529" name="Line 41"/>
            <p:cNvSpPr>
              <a:spLocks noChangeShapeType="1"/>
            </p:cNvSpPr>
            <p:nvPr/>
          </p:nvSpPr>
          <p:spPr bwMode="auto">
            <a:xfrm>
              <a:off x="5232" y="2448"/>
              <a:ext cx="0" cy="144"/>
            </a:xfrm>
            <a:prstGeom prst="line">
              <a:avLst/>
            </a:prstGeom>
            <a:noFill/>
            <a:ln w="38100">
              <a:solidFill>
                <a:schemeClr val="tx1"/>
              </a:solidFill>
              <a:round/>
              <a:headEnd/>
              <a:tailEnd type="triangle" w="med" len="med"/>
            </a:ln>
            <a:effectLst/>
          </p:spPr>
          <p:txBody>
            <a:bodyPr>
              <a:spAutoFit/>
            </a:bodyPr>
            <a:lstStyle/>
            <a:p>
              <a:endParaRPr lang="en-US"/>
            </a:p>
          </p:txBody>
        </p:sp>
      </p:gr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0898" name="Picture 2"/>
          <p:cNvPicPr>
            <a:picLocks noChangeAspect="1" noChangeArrowheads="1"/>
          </p:cNvPicPr>
          <p:nvPr/>
        </p:nvPicPr>
        <p:blipFill>
          <a:blip r:embed="rId3"/>
          <a:srcRect l="11201" t="16250" r="10392" b="6248"/>
          <a:stretch>
            <a:fillRect/>
          </a:stretch>
        </p:blipFill>
        <p:spPr bwMode="auto">
          <a:xfrm>
            <a:off x="0" y="48986"/>
            <a:ext cx="9225116" cy="6809014"/>
          </a:xfrm>
          <a:prstGeom prst="rect">
            <a:avLst/>
          </a:prstGeom>
          <a:noFill/>
          <a:ln w="9525">
            <a:noFill/>
            <a:miter lim="800000"/>
            <a:headEnd/>
            <a:tailEnd/>
          </a:ln>
          <a:effectLst/>
        </p:spPr>
      </p:pic>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130</a:t>
            </a:fld>
            <a:endParaRPr lang="en-US"/>
          </a:p>
        </p:txBody>
      </p:sp>
      <p:sp>
        <p:nvSpPr>
          <p:cNvPr id="3" name="Content Placeholder 2"/>
          <p:cNvSpPr>
            <a:spLocks noGrp="1"/>
          </p:cNvSpPr>
          <p:nvPr>
            <p:ph idx="1"/>
          </p:nvPr>
        </p:nvSpPr>
        <p:spPr>
          <a:xfrm>
            <a:off x="7315200" y="76200"/>
            <a:ext cx="1828800" cy="381000"/>
          </a:xfrm>
          <a:solidFill>
            <a:srgbClr val="FFFFFF"/>
          </a:solidFill>
        </p:spPr>
        <p:txBody>
          <a:bodyPr/>
          <a:lstStyle/>
          <a:p>
            <a:pPr>
              <a:buNone/>
            </a:pPr>
            <a:r>
              <a:rPr lang="en-US" sz="2000" dirty="0" err="1" smtClean="0">
                <a:solidFill>
                  <a:schemeClr val="bg2"/>
                </a:solidFill>
              </a:rPr>
              <a:t>Vivek</a:t>
            </a:r>
            <a:r>
              <a:rPr lang="en-US" sz="2000" dirty="0" smtClean="0">
                <a:solidFill>
                  <a:schemeClr val="bg2"/>
                </a:solidFill>
              </a:rPr>
              <a:t> </a:t>
            </a:r>
            <a:r>
              <a:rPr lang="en-US" sz="2000" dirty="0" err="1" smtClean="0">
                <a:solidFill>
                  <a:schemeClr val="bg2"/>
                </a:solidFill>
              </a:rPr>
              <a:t>Sarkar</a:t>
            </a:r>
            <a:endParaRPr lang="en-US" sz="2000" dirty="0">
              <a:solidFill>
                <a:schemeClr val="bg2"/>
              </a:solidFill>
            </a:endParaRPr>
          </a:p>
        </p:txBody>
      </p:sp>
      <p:sp>
        <p:nvSpPr>
          <p:cNvPr id="8" name="TextBox 7"/>
          <p:cNvSpPr txBox="1"/>
          <p:nvPr/>
        </p:nvSpPr>
        <p:spPr>
          <a:xfrm>
            <a:off x="7924800" y="2286000"/>
            <a:ext cx="304800" cy="738664"/>
          </a:xfrm>
          <a:prstGeom prst="rect">
            <a:avLst/>
          </a:prstGeom>
          <a:noFill/>
        </p:spPr>
        <p:txBody>
          <a:bodyPr wrap="square" rtlCol="0">
            <a:spAutoFit/>
          </a:bodyPr>
          <a:lstStyle/>
          <a:p>
            <a:r>
              <a:rPr lang="en-US" sz="1400" b="1" dirty="0" smtClean="0">
                <a:solidFill>
                  <a:schemeClr val="bg2"/>
                </a:solidFill>
              </a:rPr>
              <a:t>312</a:t>
            </a:r>
            <a:endParaRPr lang="en-US" sz="1400" b="1" dirty="0">
              <a:solidFill>
                <a:schemeClr val="bg2"/>
              </a:solidFill>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mtClean="0"/>
              <a:t>Summary So Far</a:t>
            </a:r>
          </a:p>
        </p:txBody>
      </p:sp>
      <p:sp>
        <p:nvSpPr>
          <p:cNvPr id="27651" name="Rectangle 3"/>
          <p:cNvSpPr>
            <a:spLocks noGrp="1" noChangeArrowheads="1"/>
          </p:cNvSpPr>
          <p:nvPr>
            <p:ph type="body" idx="1"/>
          </p:nvPr>
        </p:nvSpPr>
        <p:spPr>
          <a:xfrm>
            <a:off x="685800" y="1676400"/>
            <a:ext cx="7772400" cy="4114800"/>
          </a:xfrm>
        </p:spPr>
        <p:txBody>
          <a:bodyPr/>
          <a:lstStyle/>
          <a:p>
            <a:pPr eaLnBrk="1" hangingPunct="1"/>
            <a:r>
              <a:rPr lang="en-US" sz="2000" smtClean="0"/>
              <a:t>SMP alone is insufficient for scalable parallelism.</a:t>
            </a:r>
          </a:p>
          <a:p>
            <a:pPr eaLnBrk="1" hangingPunct="1"/>
            <a:r>
              <a:rPr lang="en-US" sz="2000" smtClean="0"/>
              <a:t>DMP alone is certainly sufficient, but can we improve by selective use of SMP within DMP?</a:t>
            </a:r>
          </a:p>
          <a:p>
            <a:pPr eaLnBrk="1" hangingPunct="1"/>
            <a:r>
              <a:rPr lang="en-US" sz="2000" smtClean="0"/>
              <a:t>Analysis of key preconditioned Krylov kernels gives insight into possibilities of using SMP with DMP, and results can be extended to other algorithms.</a:t>
            </a:r>
          </a:p>
          <a:p>
            <a:pPr eaLnBrk="1" hangingPunct="1"/>
            <a:r>
              <a:rPr lang="en-US" sz="2000" smtClean="0"/>
              <a:t>Most of the straight-forward techniques for introducing SMP into DMP will not work.</a:t>
            </a:r>
          </a:p>
          <a:p>
            <a:pPr eaLnBrk="1" hangingPunct="1"/>
            <a:r>
              <a:rPr lang="en-US" sz="2000" smtClean="0"/>
              <a:t>Level scheduled ILU is one possible example of effectively using SMP within DMP (not always satisfactory). </a:t>
            </a:r>
          </a:p>
          <a:p>
            <a:pPr eaLnBrk="1" hangingPunct="1"/>
            <a:r>
              <a:rPr lang="en-US" sz="2000" smtClean="0"/>
              <a:t>Most fruitful use of SMP within DMP seems to have a common theme of allowing multiple processes to have dynamic asynchronous access to large (read-only) data sets.</a:t>
            </a:r>
          </a:p>
        </p:txBody>
      </p:sp>
      <p:sp>
        <p:nvSpPr>
          <p:cNvPr id="4" name="TextBox 3"/>
          <p:cNvSpPr txBox="1"/>
          <p:nvPr/>
        </p:nvSpPr>
        <p:spPr>
          <a:xfrm>
            <a:off x="4590959" y="0"/>
            <a:ext cx="4553041" cy="400110"/>
          </a:xfrm>
          <a:prstGeom prst="rect">
            <a:avLst/>
          </a:prstGeom>
          <a:noFill/>
        </p:spPr>
        <p:txBody>
          <a:bodyPr wrap="none" rtlCol="0">
            <a:spAutoFit/>
          </a:bodyPr>
          <a:lstStyle/>
          <a:p>
            <a:r>
              <a:rPr lang="en-US" dirty="0" smtClean="0"/>
              <a:t>Michael </a:t>
            </a:r>
            <a:r>
              <a:rPr lang="en-US" dirty="0" err="1" smtClean="0"/>
              <a:t>Heroux</a:t>
            </a:r>
            <a:r>
              <a:rPr lang="en-US" dirty="0" smtClean="0"/>
              <a:t> on use of SMP v DMP</a:t>
            </a:r>
            <a:endParaRPr lang="en-US"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mtClean="0"/>
              <a:t>Implications for Multicore Chips</a:t>
            </a:r>
          </a:p>
        </p:txBody>
      </p:sp>
      <p:sp>
        <p:nvSpPr>
          <p:cNvPr id="28675" name="Rectangle 3"/>
          <p:cNvSpPr>
            <a:spLocks noGrp="1" noChangeArrowheads="1"/>
          </p:cNvSpPr>
          <p:nvPr>
            <p:ph type="body" idx="1"/>
          </p:nvPr>
        </p:nvSpPr>
        <p:spPr>
          <a:xfrm>
            <a:off x="381000" y="1371600"/>
            <a:ext cx="8077200" cy="5181600"/>
          </a:xfrm>
        </p:spPr>
        <p:txBody>
          <a:bodyPr/>
          <a:lstStyle/>
          <a:p>
            <a:pPr eaLnBrk="1" hangingPunct="1">
              <a:lnSpc>
                <a:spcPct val="90000"/>
              </a:lnSpc>
            </a:pPr>
            <a:r>
              <a:rPr lang="en-US" smtClean="0"/>
              <a:t>MPI-only use of multicore is a respectable option.</a:t>
            </a:r>
          </a:p>
          <a:p>
            <a:pPr lvl="1" eaLnBrk="1" hangingPunct="1">
              <a:lnSpc>
                <a:spcPct val="90000"/>
              </a:lnSpc>
            </a:pPr>
            <a:r>
              <a:rPr lang="en-US" smtClean="0"/>
              <a:t>May be the ultimate right answer for scalability and ease of programming.</a:t>
            </a:r>
          </a:p>
          <a:p>
            <a:pPr lvl="1" eaLnBrk="1" hangingPunct="1">
              <a:lnSpc>
                <a:spcPct val="90000"/>
              </a:lnSpc>
            </a:pPr>
            <a:r>
              <a:rPr lang="en-US" smtClean="0"/>
              <a:t>Assumption: MPI is multicore-aware.  Not completely true right now.</a:t>
            </a:r>
          </a:p>
          <a:p>
            <a:pPr lvl="1" eaLnBrk="1" hangingPunct="1">
              <a:lnSpc>
                <a:spcPct val="90000"/>
              </a:lnSpc>
            </a:pPr>
            <a:r>
              <a:rPr lang="en-US" smtClean="0"/>
              <a:t>Helpful: High task affinity. Single program image per chip.</a:t>
            </a:r>
          </a:p>
          <a:p>
            <a:pPr eaLnBrk="1" hangingPunct="1">
              <a:lnSpc>
                <a:spcPct val="90000"/>
              </a:lnSpc>
            </a:pPr>
            <a:r>
              <a:rPr lang="en-US" smtClean="0"/>
              <a:t>Flexible, robust multicore kernels will be complicated.</a:t>
            </a:r>
          </a:p>
          <a:p>
            <a:pPr lvl="1" eaLnBrk="1" hangingPunct="1">
              <a:lnSpc>
                <a:spcPct val="90000"/>
              </a:lnSpc>
            </a:pPr>
            <a:r>
              <a:rPr lang="en-US" smtClean="0"/>
              <a:t>Task parallelism is preferred if available (Media Player/Outlook).</a:t>
            </a:r>
          </a:p>
          <a:p>
            <a:pPr lvl="1" eaLnBrk="1" hangingPunct="1">
              <a:lnSpc>
                <a:spcPct val="90000"/>
              </a:lnSpc>
            </a:pPr>
            <a:r>
              <a:rPr lang="en-US" smtClean="0"/>
              <a:t>Similar issues as Cray SMP programming:</a:t>
            </a:r>
          </a:p>
          <a:p>
            <a:pPr lvl="2" eaLnBrk="1" hangingPunct="1">
              <a:lnSpc>
                <a:spcPct val="90000"/>
              </a:lnSpc>
            </a:pPr>
            <a:r>
              <a:rPr lang="en-US" sz="1800" smtClean="0"/>
              <a:t>How many cores can (available) or should (problem size) be used?</a:t>
            </a:r>
          </a:p>
          <a:p>
            <a:pPr lvl="2" eaLnBrk="1" hangingPunct="1">
              <a:lnSpc>
                <a:spcPct val="90000"/>
              </a:lnSpc>
            </a:pPr>
            <a:r>
              <a:rPr lang="en-US" sz="1800" smtClean="0"/>
              <a:t>Illustrates difference between hetero/homo-geneous multicore.</a:t>
            </a:r>
          </a:p>
          <a:p>
            <a:pPr eaLnBrk="1" hangingPunct="1">
              <a:lnSpc>
                <a:spcPct val="90000"/>
              </a:lnSpc>
            </a:pPr>
            <a:r>
              <a:rPr lang="en-US" smtClean="0"/>
              <a:t>Data placement issues similar to Origin (if # CMP&gt;1).</a:t>
            </a:r>
          </a:p>
          <a:p>
            <a:pPr lvl="1" eaLnBrk="1" hangingPunct="1">
              <a:lnSpc>
                <a:spcPct val="90000"/>
              </a:lnSpc>
            </a:pPr>
            <a:r>
              <a:rPr lang="en-US" smtClean="0"/>
              <a:t>Task affinity important.</a:t>
            </a:r>
          </a:p>
          <a:p>
            <a:pPr lvl="1" eaLnBrk="1" hangingPunct="1">
              <a:lnSpc>
                <a:spcPct val="90000"/>
              </a:lnSpc>
            </a:pPr>
            <a:r>
              <a:rPr lang="en-US" smtClean="0"/>
              <a:t>Mitigating factor: </a:t>
            </a:r>
          </a:p>
          <a:p>
            <a:pPr lvl="2" eaLnBrk="1" hangingPunct="1">
              <a:lnSpc>
                <a:spcPct val="90000"/>
              </a:lnSpc>
            </a:pPr>
            <a:r>
              <a:rPr lang="en-US" sz="1800" smtClean="0"/>
              <a:t>On-chip data movement is at processor speeds.</a:t>
            </a:r>
          </a:p>
          <a:p>
            <a:pPr lvl="2" eaLnBrk="1" hangingPunct="1">
              <a:lnSpc>
                <a:spcPct val="90000"/>
              </a:lnSpc>
            </a:pPr>
            <a:r>
              <a:rPr lang="en-US" sz="1800" smtClean="0"/>
              <a:t>Shared cache should help?</a:t>
            </a:r>
          </a:p>
        </p:txBody>
      </p:sp>
      <p:sp>
        <p:nvSpPr>
          <p:cNvPr id="4" name="TextBox 3"/>
          <p:cNvSpPr txBox="1"/>
          <p:nvPr/>
        </p:nvSpPr>
        <p:spPr>
          <a:xfrm>
            <a:off x="4590959" y="0"/>
            <a:ext cx="4553041" cy="400110"/>
          </a:xfrm>
          <a:prstGeom prst="rect">
            <a:avLst/>
          </a:prstGeom>
          <a:noFill/>
        </p:spPr>
        <p:txBody>
          <a:bodyPr wrap="none" rtlCol="0">
            <a:spAutoFit/>
          </a:bodyPr>
          <a:lstStyle/>
          <a:p>
            <a:r>
              <a:rPr lang="en-US" dirty="0" smtClean="0"/>
              <a:t>Michael </a:t>
            </a:r>
            <a:r>
              <a:rPr lang="en-US" dirty="0" err="1" smtClean="0"/>
              <a:t>Heroux</a:t>
            </a:r>
            <a:r>
              <a:rPr lang="en-US" dirty="0" smtClean="0"/>
              <a:t> on use of SMP v DMP</a:t>
            </a:r>
            <a:endParaRPr lang="en-US"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mtClean="0"/>
              <a:t>About MPI</a:t>
            </a:r>
          </a:p>
        </p:txBody>
      </p:sp>
      <p:sp>
        <p:nvSpPr>
          <p:cNvPr id="29699" name="Rectangle 3"/>
          <p:cNvSpPr>
            <a:spLocks noGrp="1" noChangeArrowheads="1"/>
          </p:cNvSpPr>
          <p:nvPr>
            <p:ph type="body" idx="1"/>
          </p:nvPr>
        </p:nvSpPr>
        <p:spPr>
          <a:xfrm>
            <a:off x="685800" y="1219200"/>
            <a:ext cx="7772400" cy="4800600"/>
          </a:xfrm>
        </p:spPr>
        <p:txBody>
          <a:bodyPr/>
          <a:lstStyle/>
          <a:p>
            <a:pPr eaLnBrk="1" hangingPunct="1"/>
            <a:r>
              <a:rPr lang="en-US" smtClean="0"/>
              <a:t>Uncomfortable defending MPI: But…</a:t>
            </a:r>
          </a:p>
          <a:p>
            <a:pPr eaLnBrk="1" hangingPunct="1"/>
            <a:r>
              <a:rPr lang="en-US" smtClean="0"/>
              <a:t>Can Parallel Programming be Easy?</a:t>
            </a:r>
          </a:p>
          <a:p>
            <a:pPr lvl="1" eaLnBrk="1" hangingPunct="1"/>
            <a:r>
              <a:rPr lang="en-US" smtClean="0"/>
              <a:t>Memory management is key.</a:t>
            </a:r>
          </a:p>
          <a:p>
            <a:pPr lvl="1" eaLnBrk="1" hangingPunct="1"/>
            <a:r>
              <a:rPr lang="en-US" smtClean="0"/>
              <a:t>Is it bad that parallel programming hard? Isn’t programming hard?</a:t>
            </a:r>
          </a:p>
          <a:p>
            <a:pPr eaLnBrk="1" hangingPunct="1"/>
            <a:r>
              <a:rPr lang="en-US" smtClean="0"/>
              <a:t>La-Z-Boy principle* impacts MPI adoption also.</a:t>
            </a:r>
          </a:p>
          <a:p>
            <a:pPr eaLnBrk="1" hangingPunct="1"/>
            <a:r>
              <a:rPr lang="en-US" smtClean="0"/>
              <a:t>MPI is not that hard, does not impact majority of code.</a:t>
            </a:r>
          </a:p>
          <a:p>
            <a:pPr eaLnBrk="1" hangingPunct="1"/>
            <a:r>
              <a:rPr lang="en-US" smtClean="0"/>
              <a:t>Real problem: Serial to MPI transition is not gradual.</a:t>
            </a:r>
          </a:p>
          <a:p>
            <a:pPr eaLnBrk="1" hangingPunct="1"/>
            <a:r>
              <a:rPr lang="en-US" smtClean="0"/>
              <a:t>Can the mass market produce new parallel language quickly? Not convinced.</a:t>
            </a:r>
          </a:p>
          <a:p>
            <a:pPr eaLnBrk="1" hangingPunct="1"/>
            <a:r>
              <a:rPr lang="en-US" smtClean="0"/>
              <a:t>Can develop MPI-based code that is portable, today!</a:t>
            </a:r>
          </a:p>
          <a:p>
            <a:pPr eaLnBrk="1" hangingPunct="1"/>
            <a:r>
              <a:rPr lang="en-US" smtClean="0"/>
              <a:t>Still hope for better.</a:t>
            </a:r>
          </a:p>
        </p:txBody>
      </p:sp>
      <p:sp>
        <p:nvSpPr>
          <p:cNvPr id="29700" name="Text Box 4"/>
          <p:cNvSpPr txBox="1">
            <a:spLocks noChangeArrowheads="1"/>
          </p:cNvSpPr>
          <p:nvPr/>
        </p:nvSpPr>
        <p:spPr bwMode="auto">
          <a:xfrm>
            <a:off x="150813" y="6096000"/>
            <a:ext cx="7332648" cy="707886"/>
          </a:xfrm>
          <a:prstGeom prst="rect">
            <a:avLst/>
          </a:prstGeom>
          <a:noFill/>
          <a:ln w="9525">
            <a:solidFill>
              <a:schemeClr val="tx1"/>
            </a:solidFill>
            <a:miter lim="800000"/>
            <a:headEnd/>
            <a:tailEnd/>
          </a:ln>
        </p:spPr>
        <p:txBody>
          <a:bodyPr wrap="none">
            <a:spAutoFit/>
          </a:bodyPr>
          <a:lstStyle/>
          <a:p>
            <a:pPr algn="l"/>
            <a:r>
              <a:rPr lang="en-US" dirty="0">
                <a:latin typeface="Times New Roman" pitchFamily="18" charset="0"/>
              </a:rPr>
              <a:t>* Don’t need to write parallel code because </a:t>
            </a:r>
            <a:r>
              <a:rPr lang="en-US" dirty="0" err="1">
                <a:latin typeface="Times New Roman" pitchFamily="18" charset="0"/>
              </a:rPr>
              <a:t>uni</a:t>
            </a:r>
            <a:r>
              <a:rPr lang="en-US" dirty="0">
                <a:latin typeface="Times New Roman" pitchFamily="18" charset="0"/>
              </a:rPr>
              <a:t>-processors are </a:t>
            </a:r>
            <a:r>
              <a:rPr lang="en-US" dirty="0" smtClean="0">
                <a:latin typeface="Times New Roman" pitchFamily="18" charset="0"/>
              </a:rPr>
              <a:t>getting</a:t>
            </a:r>
            <a:br>
              <a:rPr lang="en-US" dirty="0" smtClean="0">
                <a:latin typeface="Times New Roman" pitchFamily="18" charset="0"/>
              </a:rPr>
            </a:br>
            <a:r>
              <a:rPr lang="en-US" dirty="0" smtClean="0">
                <a:latin typeface="Times New Roman" pitchFamily="18" charset="0"/>
              </a:rPr>
              <a:t> </a:t>
            </a:r>
            <a:r>
              <a:rPr lang="en-US" dirty="0">
                <a:latin typeface="Times New Roman" pitchFamily="18" charset="0"/>
              </a:rPr>
              <a:t>faster </a:t>
            </a:r>
            <a:r>
              <a:rPr lang="en-US" dirty="0" smtClean="0">
                <a:latin typeface="Times New Roman" pitchFamily="18" charset="0"/>
              </a:rPr>
              <a:t>  (</a:t>
            </a:r>
            <a:r>
              <a:rPr lang="en-US" dirty="0">
                <a:latin typeface="Times New Roman" pitchFamily="18" charset="0"/>
              </a:rPr>
              <a:t>No longer applies to next-gen processors).</a:t>
            </a:r>
          </a:p>
        </p:txBody>
      </p:sp>
      <p:sp>
        <p:nvSpPr>
          <p:cNvPr id="5" name="TextBox 4"/>
          <p:cNvSpPr txBox="1"/>
          <p:nvPr/>
        </p:nvSpPr>
        <p:spPr>
          <a:xfrm>
            <a:off x="4590959" y="0"/>
            <a:ext cx="4553041" cy="400110"/>
          </a:xfrm>
          <a:prstGeom prst="rect">
            <a:avLst/>
          </a:prstGeom>
          <a:noFill/>
        </p:spPr>
        <p:txBody>
          <a:bodyPr wrap="none" rtlCol="0">
            <a:spAutoFit/>
          </a:bodyPr>
          <a:lstStyle/>
          <a:p>
            <a:r>
              <a:rPr lang="en-US" dirty="0" smtClean="0"/>
              <a:t>Michael </a:t>
            </a:r>
            <a:r>
              <a:rPr lang="en-US" dirty="0" err="1" smtClean="0"/>
              <a:t>Heroux</a:t>
            </a:r>
            <a:r>
              <a:rPr lang="en-US" dirty="0" smtClean="0"/>
              <a:t> on use of SMP v DMP</a:t>
            </a:r>
            <a:endParaRPr lang="en-US"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8066" name="Picture 2"/>
          <p:cNvPicPr>
            <a:picLocks noChangeAspect="1" noChangeArrowheads="1"/>
          </p:cNvPicPr>
          <p:nvPr/>
        </p:nvPicPr>
        <p:blipFill>
          <a:blip r:embed="rId3"/>
          <a:srcRect/>
          <a:stretch>
            <a:fillRect/>
          </a:stretch>
        </p:blipFill>
        <p:spPr bwMode="auto">
          <a:xfrm>
            <a:off x="-20410" y="0"/>
            <a:ext cx="9164410" cy="6477000"/>
          </a:xfrm>
          <a:prstGeom prst="rect">
            <a:avLst/>
          </a:prstGeom>
          <a:noFill/>
          <a:ln w="9525">
            <a:noFill/>
            <a:miter lim="800000"/>
            <a:headEnd/>
            <a:tailEnd/>
          </a:ln>
          <a:effectLst/>
        </p:spPr>
      </p:pic>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134</a:t>
            </a:fld>
            <a:endParaRPr lang="en-US"/>
          </a:p>
        </p:txBody>
      </p:sp>
      <p:sp>
        <p:nvSpPr>
          <p:cNvPr id="3" name="Content Placeholder 2"/>
          <p:cNvSpPr>
            <a:spLocks noGrp="1"/>
          </p:cNvSpPr>
          <p:nvPr>
            <p:ph idx="1"/>
          </p:nvPr>
        </p:nvSpPr>
        <p:spPr>
          <a:xfrm>
            <a:off x="7086600" y="6477000"/>
            <a:ext cx="1828800" cy="381000"/>
          </a:xfrm>
          <a:solidFill>
            <a:srgbClr val="FFFFFF"/>
          </a:solidFill>
        </p:spPr>
        <p:txBody>
          <a:bodyPr/>
          <a:lstStyle/>
          <a:p>
            <a:pPr>
              <a:buNone/>
            </a:pPr>
            <a:r>
              <a:rPr lang="en-US" sz="2000" dirty="0" smtClean="0">
                <a:solidFill>
                  <a:schemeClr val="bg2"/>
                </a:solidFill>
              </a:rPr>
              <a:t>Colt </a:t>
            </a:r>
            <a:r>
              <a:rPr lang="en-US" sz="2000" dirty="0" err="1" smtClean="0">
                <a:solidFill>
                  <a:schemeClr val="bg2"/>
                </a:solidFill>
              </a:rPr>
              <a:t>Gan</a:t>
            </a:r>
            <a:r>
              <a:rPr lang="en-US" sz="2000" dirty="0" smtClean="0">
                <a:solidFill>
                  <a:schemeClr val="bg2"/>
                </a:solidFill>
              </a:rPr>
              <a:t>, Intel</a:t>
            </a:r>
            <a:endParaRPr lang="en-US" sz="2000" dirty="0">
              <a:solidFill>
                <a:schemeClr val="bg2"/>
              </a:solidFill>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p>
            <a:fld id="{F6BFF4D3-02C4-49AA-958A-B34E873916F3}" type="slidenum">
              <a:rPr lang="en-US"/>
              <a:pPr/>
              <a:t>135</a:t>
            </a:fld>
            <a:endParaRPr lang="en-US"/>
          </a:p>
        </p:txBody>
      </p:sp>
      <p:sp>
        <p:nvSpPr>
          <p:cNvPr id="1297410" name="Rectangle 2"/>
          <p:cNvSpPr>
            <a:spLocks noGrp="1" noChangeArrowheads="1"/>
          </p:cNvSpPr>
          <p:nvPr>
            <p:ph type="title"/>
          </p:nvPr>
        </p:nvSpPr>
        <p:spPr/>
        <p:txBody>
          <a:bodyPr/>
          <a:lstStyle/>
          <a:p>
            <a:r>
              <a:rPr lang="en-US"/>
              <a:t>Horror of Hybrid Computing</a:t>
            </a:r>
          </a:p>
        </p:txBody>
      </p:sp>
      <p:sp>
        <p:nvSpPr>
          <p:cNvPr id="1297411" name="Rectangle 3"/>
          <p:cNvSpPr>
            <a:spLocks noGrp="1" noChangeArrowheads="1"/>
          </p:cNvSpPr>
          <p:nvPr>
            <p:ph type="body" idx="1"/>
          </p:nvPr>
        </p:nvSpPr>
        <p:spPr>
          <a:xfrm>
            <a:off x="0" y="838200"/>
            <a:ext cx="9144000" cy="5562600"/>
          </a:xfrm>
        </p:spPr>
        <p:txBody>
          <a:bodyPr/>
          <a:lstStyle/>
          <a:p>
            <a:r>
              <a:rPr lang="en-US" sz="2400"/>
              <a:t>Many parallel systems have distributed shared memory nodes and indeed all multicore clusters are of this type</a:t>
            </a:r>
          </a:p>
          <a:p>
            <a:r>
              <a:rPr lang="en-US" sz="2400"/>
              <a:t>This could be supported by say </a:t>
            </a:r>
            <a:r>
              <a:rPr lang="en-US" sz="2400">
                <a:solidFill>
                  <a:srgbClr val="FFFF00"/>
                </a:solidFill>
              </a:rPr>
              <a:t>OpenMP</a:t>
            </a:r>
            <a:r>
              <a:rPr lang="en-US" sz="2400"/>
              <a:t> on the shared memory nodes and MPI between the distributed nodes. </a:t>
            </a:r>
          </a:p>
          <a:p>
            <a:r>
              <a:rPr lang="en-US" sz="2400"/>
              <a:t>Such hybrid computing models are common but it is not clear if they are better than “</a:t>
            </a:r>
            <a:r>
              <a:rPr lang="en-US" sz="2400">
                <a:solidFill>
                  <a:srgbClr val="FFFF00"/>
                </a:solidFill>
              </a:rPr>
              <a:t>pure MPI</a:t>
            </a:r>
            <a:r>
              <a:rPr lang="en-US" sz="2400"/>
              <a:t>” on both distributed and shared memory</a:t>
            </a:r>
          </a:p>
          <a:p>
            <a:r>
              <a:rPr lang="en-US" sz="2400"/>
              <a:t>MPI is typically </a:t>
            </a:r>
            <a:r>
              <a:rPr lang="en-US" sz="2400">
                <a:solidFill>
                  <a:srgbClr val="FFFF00"/>
                </a:solidFill>
              </a:rPr>
              <a:t>more efficient</a:t>
            </a:r>
            <a:r>
              <a:rPr lang="en-US" sz="2400"/>
              <a:t> than OpenMP and many applications have enough data (outer loop) parallelism (i.e. </a:t>
            </a:r>
            <a:r>
              <a:rPr lang="en-US" sz="2400">
                <a:solidFill>
                  <a:srgbClr val="FFFF00"/>
                </a:solidFill>
              </a:rPr>
              <a:t>they are large enough</a:t>
            </a:r>
            <a:r>
              <a:rPr lang="en-US" sz="2400"/>
              <a:t>) that it can be used for both shared and distributed parallelism</a:t>
            </a:r>
          </a:p>
          <a:p>
            <a:r>
              <a:rPr lang="en-US" sz="2400"/>
              <a:t>If one uses </a:t>
            </a:r>
            <a:r>
              <a:rPr lang="en-US" sz="2400">
                <a:solidFill>
                  <a:srgbClr val="FFFF00"/>
                </a:solidFill>
              </a:rPr>
              <a:t>OpenMP</a:t>
            </a:r>
            <a:r>
              <a:rPr lang="en-US" sz="2400"/>
              <a:t>, natural to exploit </a:t>
            </a:r>
            <a:r>
              <a:rPr lang="en-US" sz="2400">
                <a:solidFill>
                  <a:srgbClr val="FFFF00"/>
                </a:solidFill>
              </a:rPr>
              <a:t>inner loop</a:t>
            </a:r>
            <a:r>
              <a:rPr lang="en-US" sz="2400"/>
              <a:t> not the outer loop data parallelism</a:t>
            </a:r>
          </a:p>
          <a:p>
            <a:pPr lvl="1"/>
            <a:r>
              <a:rPr lang="en-US" sz="2000"/>
              <a:t>Funny to use </a:t>
            </a:r>
            <a:r>
              <a:rPr lang="en-US" sz="2000">
                <a:solidFill>
                  <a:srgbClr val="FFFF00"/>
                </a:solidFill>
              </a:rPr>
              <a:t>two software models for the same parallelism</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p>
            <a:fld id="{EFAD3A35-C1C7-450D-8D2B-561D98B57C1F}" type="slidenum">
              <a:rPr lang="en-US"/>
              <a:pPr/>
              <a:t>136</a:t>
            </a:fld>
            <a:endParaRPr lang="en-US"/>
          </a:p>
        </p:txBody>
      </p:sp>
      <p:sp>
        <p:nvSpPr>
          <p:cNvPr id="1293314" name="Rectangle 2"/>
          <p:cNvSpPr>
            <a:spLocks noGrp="1" noChangeArrowheads="1"/>
          </p:cNvSpPr>
          <p:nvPr>
            <p:ph type="title"/>
          </p:nvPr>
        </p:nvSpPr>
        <p:spPr/>
        <p:txBody>
          <a:bodyPr/>
          <a:lstStyle/>
          <a:p>
            <a:r>
              <a:rPr lang="en-US"/>
              <a:t>Parallel Runtime</a:t>
            </a:r>
          </a:p>
        </p:txBody>
      </p:sp>
      <p:sp>
        <p:nvSpPr>
          <p:cNvPr id="1293315" name="Rectangle 3"/>
          <p:cNvSpPr>
            <a:spLocks noGrp="1" noChangeArrowheads="1"/>
          </p:cNvSpPr>
          <p:nvPr>
            <p:ph type="body" idx="1"/>
          </p:nvPr>
        </p:nvSpPr>
        <p:spPr/>
        <p:txBody>
          <a:bodyPr/>
          <a:lstStyle/>
          <a:p>
            <a:pPr>
              <a:lnSpc>
                <a:spcPct val="90000"/>
              </a:lnSpc>
            </a:pPr>
            <a:r>
              <a:rPr lang="en-US"/>
              <a:t>Locks and Barriers</a:t>
            </a:r>
          </a:p>
          <a:p>
            <a:pPr>
              <a:lnSpc>
                <a:spcPct val="90000"/>
              </a:lnSpc>
            </a:pPr>
            <a:r>
              <a:rPr lang="en-US"/>
              <a:t>Software Transactional Memory</a:t>
            </a:r>
          </a:p>
          <a:p>
            <a:pPr>
              <a:lnSpc>
                <a:spcPct val="90000"/>
              </a:lnSpc>
            </a:pPr>
            <a:r>
              <a:rPr lang="en-US"/>
              <a:t>MPI</a:t>
            </a:r>
          </a:p>
          <a:p>
            <a:pPr>
              <a:lnSpc>
                <a:spcPct val="90000"/>
              </a:lnSpc>
            </a:pPr>
            <a:r>
              <a:rPr lang="en-US"/>
              <a:t>RTI (Run Time Infrastructure) which is runtime for DoD HLA (High Level Architecture) Discrete Event Simulation</a:t>
            </a:r>
          </a:p>
          <a:p>
            <a:pPr>
              <a:lnSpc>
                <a:spcPct val="90000"/>
              </a:lnSpc>
            </a:pPr>
            <a:r>
              <a:rPr lang="en-US"/>
              <a:t>CCR multi-input multi-output messaging</a:t>
            </a:r>
          </a:p>
          <a:p>
            <a:pPr>
              <a:lnSpc>
                <a:spcPct val="90000"/>
              </a:lnSpc>
            </a:pPr>
            <a:r>
              <a:rPr lang="en-US"/>
              <a:t>There is also Message oriented Middleware and that used to support Web Services and Peer to peer networks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144" name="Slide Number Placeholder 4"/>
          <p:cNvSpPr>
            <a:spLocks noGrp="1"/>
          </p:cNvSpPr>
          <p:nvPr>
            <p:ph type="sldNum" sz="quarter" idx="11"/>
          </p:nvPr>
        </p:nvSpPr>
        <p:spPr/>
        <p:txBody>
          <a:bodyPr/>
          <a:lstStyle/>
          <a:p>
            <a:fld id="{7E497CD9-2AA4-49B4-8E0A-618854328ADC}" type="slidenum">
              <a:rPr lang="en-US"/>
              <a:pPr/>
              <a:t>14</a:t>
            </a:fld>
            <a:endParaRPr lang="en-US"/>
          </a:p>
        </p:txBody>
      </p:sp>
      <p:sp>
        <p:nvSpPr>
          <p:cNvPr id="1349634" name="Rectangle 2"/>
          <p:cNvSpPr>
            <a:spLocks noGrp="1" noChangeArrowheads="1"/>
          </p:cNvSpPr>
          <p:nvPr>
            <p:ph type="title"/>
          </p:nvPr>
        </p:nvSpPr>
        <p:spPr>
          <a:xfrm>
            <a:off x="0" y="88900"/>
            <a:ext cx="9144000" cy="673100"/>
          </a:xfrm>
          <a:solidFill>
            <a:schemeClr val="bg2"/>
          </a:solidFill>
        </p:spPr>
        <p:txBody>
          <a:bodyPr/>
          <a:lstStyle/>
          <a:p>
            <a:r>
              <a:rPr lang="en-US"/>
              <a:t>Communication Must be Reduced</a:t>
            </a:r>
          </a:p>
        </p:txBody>
      </p:sp>
      <p:sp>
        <p:nvSpPr>
          <p:cNvPr id="1349635" name="Rectangle 3"/>
          <p:cNvSpPr>
            <a:spLocks noGrp="1" noChangeArrowheads="1"/>
          </p:cNvSpPr>
          <p:nvPr>
            <p:ph type="body" idx="1"/>
          </p:nvPr>
        </p:nvSpPr>
        <p:spPr>
          <a:xfrm>
            <a:off x="4997450" y="827088"/>
            <a:ext cx="4146550" cy="5721350"/>
          </a:xfrm>
        </p:spPr>
        <p:txBody>
          <a:bodyPr/>
          <a:lstStyle/>
          <a:p>
            <a:r>
              <a:rPr lang="en-US" sz="2400">
                <a:solidFill>
                  <a:srgbClr val="FFFF00"/>
                </a:solidFill>
              </a:rPr>
              <a:t>4 by 4 regions</a:t>
            </a:r>
            <a:r>
              <a:rPr lang="en-US" sz="2400"/>
              <a:t> in each processor</a:t>
            </a:r>
          </a:p>
          <a:p>
            <a:pPr lvl="1"/>
            <a:r>
              <a:rPr lang="en-US" sz="2000"/>
              <a:t>16 Green (Compute) and 16 Red (Communicate) Points</a:t>
            </a:r>
            <a:endParaRPr lang="en-US" sz="2400"/>
          </a:p>
          <a:p>
            <a:r>
              <a:rPr lang="en-US" sz="2400">
                <a:solidFill>
                  <a:srgbClr val="FFFF00"/>
                </a:solidFill>
              </a:rPr>
              <a:t>8 by 8 regions</a:t>
            </a:r>
            <a:r>
              <a:rPr lang="en-US" sz="2400"/>
              <a:t> in each processor</a:t>
            </a:r>
          </a:p>
          <a:p>
            <a:pPr lvl="1"/>
            <a:r>
              <a:rPr lang="en-US" sz="2000"/>
              <a:t>64 Green and “just” 32 Red Points</a:t>
            </a:r>
          </a:p>
          <a:p>
            <a:r>
              <a:rPr lang="en-US" sz="2800">
                <a:solidFill>
                  <a:srgbClr val="FFFF00"/>
                </a:solidFill>
              </a:rPr>
              <a:t>Communication is an edge effect</a:t>
            </a:r>
            <a:endParaRPr lang="en-US" sz="2400"/>
          </a:p>
          <a:p>
            <a:r>
              <a:rPr lang="en-US" sz="2400"/>
              <a:t>Give each processor plenty of memory and increase region in each machine</a:t>
            </a:r>
          </a:p>
          <a:p>
            <a:r>
              <a:rPr lang="en-US" sz="2400">
                <a:solidFill>
                  <a:srgbClr val="FFFF00"/>
                </a:solidFill>
              </a:rPr>
              <a:t>Large Problems Parallelize Best</a:t>
            </a:r>
          </a:p>
        </p:txBody>
      </p:sp>
      <p:grpSp>
        <p:nvGrpSpPr>
          <p:cNvPr id="2" name="Group 4"/>
          <p:cNvGrpSpPr>
            <a:grpSpLocks/>
          </p:cNvGrpSpPr>
          <p:nvPr/>
        </p:nvGrpSpPr>
        <p:grpSpPr bwMode="auto">
          <a:xfrm>
            <a:off x="0" y="762000"/>
            <a:ext cx="5334000" cy="5410200"/>
            <a:chOff x="0" y="528"/>
            <a:chExt cx="3360" cy="3408"/>
          </a:xfrm>
        </p:grpSpPr>
        <p:sp>
          <p:nvSpPr>
            <p:cNvPr id="1349637" name="Rectangle 5"/>
            <p:cNvSpPr>
              <a:spLocks noChangeArrowheads="1"/>
            </p:cNvSpPr>
            <p:nvPr/>
          </p:nvSpPr>
          <p:spPr bwMode="auto">
            <a:xfrm>
              <a:off x="0" y="528"/>
              <a:ext cx="3360" cy="3408"/>
            </a:xfrm>
            <a:prstGeom prst="rect">
              <a:avLst/>
            </a:prstGeom>
            <a:solidFill>
              <a:schemeClr val="bg2"/>
            </a:solidFill>
            <a:ln w="12700">
              <a:noFill/>
              <a:miter lim="800000"/>
              <a:headEnd/>
              <a:tailEnd/>
            </a:ln>
            <a:effectLst/>
          </p:spPr>
          <p:txBody>
            <a:bodyPr wrap="none" anchor="ctr">
              <a:spAutoFit/>
            </a:bodyPr>
            <a:lstStyle/>
            <a:p>
              <a:endParaRPr lang="en-US"/>
            </a:p>
          </p:txBody>
        </p:sp>
        <p:grpSp>
          <p:nvGrpSpPr>
            <p:cNvPr id="3" name="Group 6"/>
            <p:cNvGrpSpPr>
              <a:grpSpLocks/>
            </p:cNvGrpSpPr>
            <p:nvPr/>
          </p:nvGrpSpPr>
          <p:grpSpPr bwMode="auto">
            <a:xfrm>
              <a:off x="490" y="1044"/>
              <a:ext cx="2362" cy="2335"/>
              <a:chOff x="490" y="1236"/>
              <a:chExt cx="2362" cy="2335"/>
            </a:xfrm>
          </p:grpSpPr>
          <p:sp>
            <p:nvSpPr>
              <p:cNvPr id="1349639" name="Oval 7"/>
              <p:cNvSpPr>
                <a:spLocks noChangeArrowheads="1"/>
              </p:cNvSpPr>
              <p:nvPr/>
            </p:nvSpPr>
            <p:spPr bwMode="auto">
              <a:xfrm>
                <a:off x="1140" y="1236"/>
                <a:ext cx="85" cy="86"/>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40" name="Oval 8"/>
              <p:cNvSpPr>
                <a:spLocks noChangeArrowheads="1"/>
              </p:cNvSpPr>
              <p:nvPr/>
            </p:nvSpPr>
            <p:spPr bwMode="auto">
              <a:xfrm>
                <a:off x="1462" y="1236"/>
                <a:ext cx="86" cy="86"/>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41" name="Oval 9"/>
              <p:cNvSpPr>
                <a:spLocks noChangeArrowheads="1"/>
              </p:cNvSpPr>
              <p:nvPr/>
            </p:nvSpPr>
            <p:spPr bwMode="auto">
              <a:xfrm>
                <a:off x="495" y="1236"/>
                <a:ext cx="85" cy="86"/>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42" name="Oval 10"/>
              <p:cNvSpPr>
                <a:spLocks noChangeArrowheads="1"/>
              </p:cNvSpPr>
              <p:nvPr/>
            </p:nvSpPr>
            <p:spPr bwMode="auto">
              <a:xfrm>
                <a:off x="798" y="1545"/>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43" name="Oval 11"/>
              <p:cNvSpPr>
                <a:spLocks noChangeArrowheads="1"/>
              </p:cNvSpPr>
              <p:nvPr/>
            </p:nvSpPr>
            <p:spPr bwMode="auto">
              <a:xfrm>
                <a:off x="1145" y="1544"/>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44" name="Oval 12"/>
              <p:cNvSpPr>
                <a:spLocks noChangeArrowheads="1"/>
              </p:cNvSpPr>
              <p:nvPr/>
            </p:nvSpPr>
            <p:spPr bwMode="auto">
              <a:xfrm>
                <a:off x="1468" y="1544"/>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45" name="Oval 13"/>
              <p:cNvSpPr>
                <a:spLocks noChangeArrowheads="1"/>
              </p:cNvSpPr>
              <p:nvPr/>
            </p:nvSpPr>
            <p:spPr bwMode="auto">
              <a:xfrm>
                <a:off x="500" y="1544"/>
                <a:ext cx="86"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46" name="Oval 14"/>
              <p:cNvSpPr>
                <a:spLocks noChangeArrowheads="1"/>
              </p:cNvSpPr>
              <p:nvPr/>
            </p:nvSpPr>
            <p:spPr bwMode="auto">
              <a:xfrm>
                <a:off x="798" y="1863"/>
                <a:ext cx="85" cy="86"/>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47" name="Oval 15"/>
              <p:cNvSpPr>
                <a:spLocks noChangeArrowheads="1"/>
              </p:cNvSpPr>
              <p:nvPr/>
            </p:nvSpPr>
            <p:spPr bwMode="auto">
              <a:xfrm>
                <a:off x="1140" y="1862"/>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48" name="Oval 16"/>
              <p:cNvSpPr>
                <a:spLocks noChangeArrowheads="1"/>
              </p:cNvSpPr>
              <p:nvPr/>
            </p:nvSpPr>
            <p:spPr bwMode="auto">
              <a:xfrm>
                <a:off x="1463" y="1862"/>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49" name="Oval 17"/>
              <p:cNvSpPr>
                <a:spLocks noChangeArrowheads="1"/>
              </p:cNvSpPr>
              <p:nvPr/>
            </p:nvSpPr>
            <p:spPr bwMode="auto">
              <a:xfrm>
                <a:off x="495" y="1862"/>
                <a:ext cx="86"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50" name="Oval 18"/>
              <p:cNvSpPr>
                <a:spLocks noChangeArrowheads="1"/>
              </p:cNvSpPr>
              <p:nvPr/>
            </p:nvSpPr>
            <p:spPr bwMode="auto">
              <a:xfrm>
                <a:off x="798" y="2185"/>
                <a:ext cx="85" cy="86"/>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51" name="Oval 19"/>
              <p:cNvSpPr>
                <a:spLocks noChangeArrowheads="1"/>
              </p:cNvSpPr>
              <p:nvPr/>
            </p:nvSpPr>
            <p:spPr bwMode="auto">
              <a:xfrm>
                <a:off x="1140" y="2184"/>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52" name="Oval 20"/>
              <p:cNvSpPr>
                <a:spLocks noChangeArrowheads="1"/>
              </p:cNvSpPr>
              <p:nvPr/>
            </p:nvSpPr>
            <p:spPr bwMode="auto">
              <a:xfrm>
                <a:off x="1463" y="2184"/>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53" name="Oval 21"/>
              <p:cNvSpPr>
                <a:spLocks noChangeArrowheads="1"/>
              </p:cNvSpPr>
              <p:nvPr/>
            </p:nvSpPr>
            <p:spPr bwMode="auto">
              <a:xfrm>
                <a:off x="495" y="2184"/>
                <a:ext cx="86"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54" name="Oval 22"/>
              <p:cNvSpPr>
                <a:spLocks noChangeArrowheads="1"/>
              </p:cNvSpPr>
              <p:nvPr/>
            </p:nvSpPr>
            <p:spPr bwMode="auto">
              <a:xfrm>
                <a:off x="808" y="2515"/>
                <a:ext cx="86"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55" name="Oval 23"/>
              <p:cNvSpPr>
                <a:spLocks noChangeArrowheads="1"/>
              </p:cNvSpPr>
              <p:nvPr/>
            </p:nvSpPr>
            <p:spPr bwMode="auto">
              <a:xfrm>
                <a:off x="1144" y="2513"/>
                <a:ext cx="85" cy="86"/>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56" name="Oval 24"/>
              <p:cNvSpPr>
                <a:spLocks noChangeArrowheads="1"/>
              </p:cNvSpPr>
              <p:nvPr/>
            </p:nvSpPr>
            <p:spPr bwMode="auto">
              <a:xfrm>
                <a:off x="1467" y="2513"/>
                <a:ext cx="85" cy="86"/>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57" name="Oval 25"/>
              <p:cNvSpPr>
                <a:spLocks noChangeArrowheads="1"/>
              </p:cNvSpPr>
              <p:nvPr/>
            </p:nvSpPr>
            <p:spPr bwMode="auto">
              <a:xfrm>
                <a:off x="498" y="2513"/>
                <a:ext cx="87" cy="86"/>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58" name="Oval 26"/>
              <p:cNvSpPr>
                <a:spLocks noChangeArrowheads="1"/>
              </p:cNvSpPr>
              <p:nvPr/>
            </p:nvSpPr>
            <p:spPr bwMode="auto">
              <a:xfrm>
                <a:off x="808" y="2828"/>
                <a:ext cx="86"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59" name="Oval 27"/>
              <p:cNvSpPr>
                <a:spLocks noChangeArrowheads="1"/>
              </p:cNvSpPr>
              <p:nvPr/>
            </p:nvSpPr>
            <p:spPr bwMode="auto">
              <a:xfrm>
                <a:off x="1140" y="2827"/>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60" name="Oval 28"/>
              <p:cNvSpPr>
                <a:spLocks noChangeArrowheads="1"/>
              </p:cNvSpPr>
              <p:nvPr/>
            </p:nvSpPr>
            <p:spPr bwMode="auto">
              <a:xfrm>
                <a:off x="1463" y="2827"/>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61" name="Oval 29"/>
              <p:cNvSpPr>
                <a:spLocks noChangeArrowheads="1"/>
              </p:cNvSpPr>
              <p:nvPr/>
            </p:nvSpPr>
            <p:spPr bwMode="auto">
              <a:xfrm>
                <a:off x="495" y="2827"/>
                <a:ext cx="86"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62" name="Oval 30"/>
              <p:cNvSpPr>
                <a:spLocks noChangeArrowheads="1"/>
              </p:cNvSpPr>
              <p:nvPr/>
            </p:nvSpPr>
            <p:spPr bwMode="auto">
              <a:xfrm>
                <a:off x="808" y="3150"/>
                <a:ext cx="86"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63" name="Oval 31"/>
              <p:cNvSpPr>
                <a:spLocks noChangeArrowheads="1"/>
              </p:cNvSpPr>
              <p:nvPr/>
            </p:nvSpPr>
            <p:spPr bwMode="auto">
              <a:xfrm>
                <a:off x="1135" y="3149"/>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64" name="Oval 32"/>
              <p:cNvSpPr>
                <a:spLocks noChangeArrowheads="1"/>
              </p:cNvSpPr>
              <p:nvPr/>
            </p:nvSpPr>
            <p:spPr bwMode="auto">
              <a:xfrm>
                <a:off x="1458" y="3149"/>
                <a:ext cx="86"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65" name="Oval 33"/>
              <p:cNvSpPr>
                <a:spLocks noChangeArrowheads="1"/>
              </p:cNvSpPr>
              <p:nvPr/>
            </p:nvSpPr>
            <p:spPr bwMode="auto">
              <a:xfrm>
                <a:off x="490" y="3149"/>
                <a:ext cx="87"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66" name="Oval 34"/>
              <p:cNvSpPr>
                <a:spLocks noChangeArrowheads="1"/>
              </p:cNvSpPr>
              <p:nvPr/>
            </p:nvSpPr>
            <p:spPr bwMode="auto">
              <a:xfrm>
                <a:off x="808" y="3485"/>
                <a:ext cx="86" cy="86"/>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67" name="Oval 35"/>
              <p:cNvSpPr>
                <a:spLocks noChangeArrowheads="1"/>
              </p:cNvSpPr>
              <p:nvPr/>
            </p:nvSpPr>
            <p:spPr bwMode="auto">
              <a:xfrm>
                <a:off x="1145" y="3484"/>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68" name="Oval 36"/>
              <p:cNvSpPr>
                <a:spLocks noChangeArrowheads="1"/>
              </p:cNvSpPr>
              <p:nvPr/>
            </p:nvSpPr>
            <p:spPr bwMode="auto">
              <a:xfrm>
                <a:off x="1468" y="3484"/>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69" name="Oval 37"/>
              <p:cNvSpPr>
                <a:spLocks noChangeArrowheads="1"/>
              </p:cNvSpPr>
              <p:nvPr/>
            </p:nvSpPr>
            <p:spPr bwMode="auto">
              <a:xfrm>
                <a:off x="500" y="3484"/>
                <a:ext cx="86"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70" name="Oval 38"/>
              <p:cNvSpPr>
                <a:spLocks noChangeArrowheads="1"/>
              </p:cNvSpPr>
              <p:nvPr/>
            </p:nvSpPr>
            <p:spPr bwMode="auto">
              <a:xfrm>
                <a:off x="1795" y="1241"/>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71" name="Oval 39"/>
              <p:cNvSpPr>
                <a:spLocks noChangeArrowheads="1"/>
              </p:cNvSpPr>
              <p:nvPr/>
            </p:nvSpPr>
            <p:spPr bwMode="auto">
              <a:xfrm>
                <a:off x="2117" y="1241"/>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72" name="Oval 40"/>
              <p:cNvSpPr>
                <a:spLocks noChangeArrowheads="1"/>
              </p:cNvSpPr>
              <p:nvPr/>
            </p:nvSpPr>
            <p:spPr bwMode="auto">
              <a:xfrm>
                <a:off x="2439" y="1241"/>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73" name="Oval 41"/>
              <p:cNvSpPr>
                <a:spLocks noChangeArrowheads="1"/>
              </p:cNvSpPr>
              <p:nvPr/>
            </p:nvSpPr>
            <p:spPr bwMode="auto">
              <a:xfrm>
                <a:off x="2761" y="1241"/>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74" name="Oval 42"/>
              <p:cNvSpPr>
                <a:spLocks noChangeArrowheads="1"/>
              </p:cNvSpPr>
              <p:nvPr/>
            </p:nvSpPr>
            <p:spPr bwMode="auto">
              <a:xfrm>
                <a:off x="1800" y="1544"/>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75" name="Oval 43"/>
              <p:cNvSpPr>
                <a:spLocks noChangeArrowheads="1"/>
              </p:cNvSpPr>
              <p:nvPr/>
            </p:nvSpPr>
            <p:spPr bwMode="auto">
              <a:xfrm>
                <a:off x="2122" y="1544"/>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76" name="Oval 44"/>
              <p:cNvSpPr>
                <a:spLocks noChangeArrowheads="1"/>
              </p:cNvSpPr>
              <p:nvPr/>
            </p:nvSpPr>
            <p:spPr bwMode="auto">
              <a:xfrm>
                <a:off x="2443" y="1543"/>
                <a:ext cx="86"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77" name="Oval 45"/>
              <p:cNvSpPr>
                <a:spLocks noChangeArrowheads="1"/>
              </p:cNvSpPr>
              <p:nvPr/>
            </p:nvSpPr>
            <p:spPr bwMode="auto">
              <a:xfrm>
                <a:off x="2767" y="1543"/>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78" name="Oval 46"/>
              <p:cNvSpPr>
                <a:spLocks noChangeArrowheads="1"/>
              </p:cNvSpPr>
              <p:nvPr/>
            </p:nvSpPr>
            <p:spPr bwMode="auto">
              <a:xfrm>
                <a:off x="1795" y="1862"/>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79" name="Oval 47"/>
              <p:cNvSpPr>
                <a:spLocks noChangeArrowheads="1"/>
              </p:cNvSpPr>
              <p:nvPr/>
            </p:nvSpPr>
            <p:spPr bwMode="auto">
              <a:xfrm>
                <a:off x="2117" y="1862"/>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80" name="Oval 48"/>
              <p:cNvSpPr>
                <a:spLocks noChangeArrowheads="1"/>
              </p:cNvSpPr>
              <p:nvPr/>
            </p:nvSpPr>
            <p:spPr bwMode="auto">
              <a:xfrm>
                <a:off x="2439" y="1861"/>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81" name="Oval 49"/>
              <p:cNvSpPr>
                <a:spLocks noChangeArrowheads="1"/>
              </p:cNvSpPr>
              <p:nvPr/>
            </p:nvSpPr>
            <p:spPr bwMode="auto">
              <a:xfrm>
                <a:off x="2762" y="1861"/>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82" name="Oval 50"/>
              <p:cNvSpPr>
                <a:spLocks noChangeArrowheads="1"/>
              </p:cNvSpPr>
              <p:nvPr/>
            </p:nvSpPr>
            <p:spPr bwMode="auto">
              <a:xfrm>
                <a:off x="1795" y="2184"/>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83" name="Oval 51"/>
              <p:cNvSpPr>
                <a:spLocks noChangeArrowheads="1"/>
              </p:cNvSpPr>
              <p:nvPr/>
            </p:nvSpPr>
            <p:spPr bwMode="auto">
              <a:xfrm>
                <a:off x="2117" y="2184"/>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84" name="Oval 52"/>
              <p:cNvSpPr>
                <a:spLocks noChangeArrowheads="1"/>
              </p:cNvSpPr>
              <p:nvPr/>
            </p:nvSpPr>
            <p:spPr bwMode="auto">
              <a:xfrm>
                <a:off x="2439" y="2183"/>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85" name="Oval 53"/>
              <p:cNvSpPr>
                <a:spLocks noChangeArrowheads="1"/>
              </p:cNvSpPr>
              <p:nvPr/>
            </p:nvSpPr>
            <p:spPr bwMode="auto">
              <a:xfrm>
                <a:off x="2762" y="2183"/>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86" name="Oval 54"/>
              <p:cNvSpPr>
                <a:spLocks noChangeArrowheads="1"/>
              </p:cNvSpPr>
              <p:nvPr/>
            </p:nvSpPr>
            <p:spPr bwMode="auto">
              <a:xfrm>
                <a:off x="1798" y="2515"/>
                <a:ext cx="86"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87" name="Oval 55"/>
              <p:cNvSpPr>
                <a:spLocks noChangeArrowheads="1"/>
              </p:cNvSpPr>
              <p:nvPr/>
            </p:nvSpPr>
            <p:spPr bwMode="auto">
              <a:xfrm>
                <a:off x="2120" y="2515"/>
                <a:ext cx="86"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88" name="Oval 56"/>
              <p:cNvSpPr>
                <a:spLocks noChangeArrowheads="1"/>
              </p:cNvSpPr>
              <p:nvPr/>
            </p:nvSpPr>
            <p:spPr bwMode="auto">
              <a:xfrm>
                <a:off x="2442" y="2513"/>
                <a:ext cx="86" cy="86"/>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89" name="Oval 57"/>
              <p:cNvSpPr>
                <a:spLocks noChangeArrowheads="1"/>
              </p:cNvSpPr>
              <p:nvPr/>
            </p:nvSpPr>
            <p:spPr bwMode="auto">
              <a:xfrm>
                <a:off x="2765" y="2513"/>
                <a:ext cx="86" cy="86"/>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90" name="Oval 58"/>
              <p:cNvSpPr>
                <a:spLocks noChangeArrowheads="1"/>
              </p:cNvSpPr>
              <p:nvPr/>
            </p:nvSpPr>
            <p:spPr bwMode="auto">
              <a:xfrm>
                <a:off x="1795" y="2828"/>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91" name="Oval 59"/>
              <p:cNvSpPr>
                <a:spLocks noChangeArrowheads="1"/>
              </p:cNvSpPr>
              <p:nvPr/>
            </p:nvSpPr>
            <p:spPr bwMode="auto">
              <a:xfrm>
                <a:off x="2117" y="2828"/>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92" name="Oval 60"/>
              <p:cNvSpPr>
                <a:spLocks noChangeArrowheads="1"/>
              </p:cNvSpPr>
              <p:nvPr/>
            </p:nvSpPr>
            <p:spPr bwMode="auto">
              <a:xfrm>
                <a:off x="2439" y="2827"/>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93" name="Oval 61"/>
              <p:cNvSpPr>
                <a:spLocks noChangeArrowheads="1"/>
              </p:cNvSpPr>
              <p:nvPr/>
            </p:nvSpPr>
            <p:spPr bwMode="auto">
              <a:xfrm>
                <a:off x="2762" y="2827"/>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94" name="Oval 62"/>
              <p:cNvSpPr>
                <a:spLocks noChangeArrowheads="1"/>
              </p:cNvSpPr>
              <p:nvPr/>
            </p:nvSpPr>
            <p:spPr bwMode="auto">
              <a:xfrm>
                <a:off x="1790" y="3150"/>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95" name="Oval 63"/>
              <p:cNvSpPr>
                <a:spLocks noChangeArrowheads="1"/>
              </p:cNvSpPr>
              <p:nvPr/>
            </p:nvSpPr>
            <p:spPr bwMode="auto">
              <a:xfrm>
                <a:off x="2112" y="3150"/>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96" name="Oval 64"/>
              <p:cNvSpPr>
                <a:spLocks noChangeArrowheads="1"/>
              </p:cNvSpPr>
              <p:nvPr/>
            </p:nvSpPr>
            <p:spPr bwMode="auto">
              <a:xfrm>
                <a:off x="2434" y="3149"/>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97" name="Oval 65"/>
              <p:cNvSpPr>
                <a:spLocks noChangeArrowheads="1"/>
              </p:cNvSpPr>
              <p:nvPr/>
            </p:nvSpPr>
            <p:spPr bwMode="auto">
              <a:xfrm>
                <a:off x="2757" y="3149"/>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98" name="Oval 66"/>
              <p:cNvSpPr>
                <a:spLocks noChangeArrowheads="1"/>
              </p:cNvSpPr>
              <p:nvPr/>
            </p:nvSpPr>
            <p:spPr bwMode="auto">
              <a:xfrm>
                <a:off x="1800" y="3485"/>
                <a:ext cx="85" cy="86"/>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699" name="Oval 67"/>
              <p:cNvSpPr>
                <a:spLocks noChangeArrowheads="1"/>
              </p:cNvSpPr>
              <p:nvPr/>
            </p:nvSpPr>
            <p:spPr bwMode="auto">
              <a:xfrm>
                <a:off x="2122" y="3485"/>
                <a:ext cx="85" cy="86"/>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700" name="Oval 68"/>
              <p:cNvSpPr>
                <a:spLocks noChangeArrowheads="1"/>
              </p:cNvSpPr>
              <p:nvPr/>
            </p:nvSpPr>
            <p:spPr bwMode="auto">
              <a:xfrm>
                <a:off x="2443" y="3484"/>
                <a:ext cx="86"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701" name="Oval 69"/>
              <p:cNvSpPr>
                <a:spLocks noChangeArrowheads="1"/>
              </p:cNvSpPr>
              <p:nvPr/>
            </p:nvSpPr>
            <p:spPr bwMode="auto">
              <a:xfrm>
                <a:off x="2767" y="3484"/>
                <a:ext cx="85" cy="85"/>
              </a:xfrm>
              <a:prstGeom prst="ellipse">
                <a:avLst/>
              </a:prstGeom>
              <a:solidFill>
                <a:srgbClr val="00FF00"/>
              </a:solidFill>
              <a:ln w="9525">
                <a:solidFill>
                  <a:schemeClr val="tx1"/>
                </a:solidFill>
                <a:round/>
                <a:headEnd/>
                <a:tailEnd/>
              </a:ln>
              <a:effectLst/>
            </p:spPr>
            <p:txBody>
              <a:bodyPr wrap="none" anchor="ctr"/>
              <a:lstStyle/>
              <a:p>
                <a:endParaRPr lang="en-US"/>
              </a:p>
            </p:txBody>
          </p:sp>
          <p:sp>
            <p:nvSpPr>
              <p:cNvPr id="1349702" name="Oval 70"/>
              <p:cNvSpPr>
                <a:spLocks noChangeArrowheads="1"/>
              </p:cNvSpPr>
              <p:nvPr/>
            </p:nvSpPr>
            <p:spPr bwMode="auto">
              <a:xfrm>
                <a:off x="808" y="1236"/>
                <a:ext cx="86" cy="86"/>
              </a:xfrm>
              <a:prstGeom prst="ellipse">
                <a:avLst/>
              </a:prstGeom>
              <a:solidFill>
                <a:srgbClr val="00FF00"/>
              </a:solidFill>
              <a:ln w="9525">
                <a:solidFill>
                  <a:schemeClr val="tx1"/>
                </a:solidFill>
                <a:round/>
                <a:headEnd/>
                <a:tailEnd/>
              </a:ln>
              <a:effectLst/>
            </p:spPr>
            <p:txBody>
              <a:bodyPr wrap="none" anchor="ctr"/>
              <a:lstStyle/>
              <a:p>
                <a:endParaRPr lang="en-US"/>
              </a:p>
            </p:txBody>
          </p:sp>
        </p:grpSp>
        <p:sp>
          <p:nvSpPr>
            <p:cNvPr id="1349703" name="Line 71"/>
            <p:cNvSpPr>
              <a:spLocks noChangeShapeType="1"/>
            </p:cNvSpPr>
            <p:nvPr/>
          </p:nvSpPr>
          <p:spPr bwMode="auto">
            <a:xfrm>
              <a:off x="179" y="922"/>
              <a:ext cx="2985" cy="0"/>
            </a:xfrm>
            <a:prstGeom prst="line">
              <a:avLst/>
            </a:prstGeom>
            <a:noFill/>
            <a:ln w="38100">
              <a:solidFill>
                <a:schemeClr val="tx1"/>
              </a:solidFill>
              <a:prstDash val="dash"/>
              <a:round/>
              <a:headEnd/>
              <a:tailEnd/>
            </a:ln>
            <a:effectLst/>
          </p:spPr>
          <p:txBody>
            <a:bodyPr wrap="none" anchor="ctr"/>
            <a:lstStyle/>
            <a:p>
              <a:endParaRPr lang="en-US"/>
            </a:p>
          </p:txBody>
        </p:sp>
        <p:sp>
          <p:nvSpPr>
            <p:cNvPr id="1349704" name="Line 72"/>
            <p:cNvSpPr>
              <a:spLocks noChangeShapeType="1"/>
            </p:cNvSpPr>
            <p:nvPr/>
          </p:nvSpPr>
          <p:spPr bwMode="auto">
            <a:xfrm>
              <a:off x="179" y="3490"/>
              <a:ext cx="2985" cy="0"/>
            </a:xfrm>
            <a:prstGeom prst="line">
              <a:avLst/>
            </a:prstGeom>
            <a:noFill/>
            <a:ln w="38100">
              <a:solidFill>
                <a:schemeClr val="tx1"/>
              </a:solidFill>
              <a:prstDash val="dash"/>
              <a:round/>
              <a:headEnd/>
              <a:tailEnd/>
            </a:ln>
            <a:effectLst/>
          </p:spPr>
          <p:txBody>
            <a:bodyPr wrap="none" anchor="ctr"/>
            <a:lstStyle/>
            <a:p>
              <a:endParaRPr lang="en-US"/>
            </a:p>
          </p:txBody>
        </p:sp>
        <p:sp>
          <p:nvSpPr>
            <p:cNvPr id="1349705" name="Line 73"/>
            <p:cNvSpPr>
              <a:spLocks noChangeShapeType="1"/>
            </p:cNvSpPr>
            <p:nvPr/>
          </p:nvSpPr>
          <p:spPr bwMode="auto">
            <a:xfrm flipV="1">
              <a:off x="372" y="704"/>
              <a:ext cx="0" cy="3015"/>
            </a:xfrm>
            <a:prstGeom prst="line">
              <a:avLst/>
            </a:prstGeom>
            <a:noFill/>
            <a:ln w="38100">
              <a:solidFill>
                <a:schemeClr val="tx1"/>
              </a:solidFill>
              <a:prstDash val="dash"/>
              <a:round/>
              <a:headEnd/>
              <a:tailEnd/>
            </a:ln>
            <a:effectLst/>
          </p:spPr>
          <p:txBody>
            <a:bodyPr wrap="none" anchor="ctr"/>
            <a:lstStyle/>
            <a:p>
              <a:endParaRPr lang="en-US"/>
            </a:p>
          </p:txBody>
        </p:sp>
        <p:sp>
          <p:nvSpPr>
            <p:cNvPr id="1349706" name="Line 74"/>
            <p:cNvSpPr>
              <a:spLocks noChangeShapeType="1"/>
            </p:cNvSpPr>
            <p:nvPr/>
          </p:nvSpPr>
          <p:spPr bwMode="auto">
            <a:xfrm flipV="1">
              <a:off x="2977" y="704"/>
              <a:ext cx="0" cy="3015"/>
            </a:xfrm>
            <a:prstGeom prst="line">
              <a:avLst/>
            </a:prstGeom>
            <a:noFill/>
            <a:ln w="38100">
              <a:solidFill>
                <a:schemeClr val="tx1"/>
              </a:solidFill>
              <a:prstDash val="dash"/>
              <a:round/>
              <a:headEnd/>
              <a:tailEnd/>
            </a:ln>
            <a:effectLst/>
          </p:spPr>
          <p:txBody>
            <a:bodyPr wrap="none" anchor="ctr"/>
            <a:lstStyle/>
            <a:p>
              <a:endParaRPr lang="en-US"/>
            </a:p>
          </p:txBody>
        </p:sp>
        <p:sp>
          <p:nvSpPr>
            <p:cNvPr id="1349707" name="Oval 75"/>
            <p:cNvSpPr>
              <a:spLocks noChangeArrowheads="1"/>
            </p:cNvSpPr>
            <p:nvPr/>
          </p:nvSpPr>
          <p:spPr bwMode="auto">
            <a:xfrm>
              <a:off x="2688" y="625"/>
              <a:ext cx="212" cy="213"/>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49708" name="Oval 76"/>
            <p:cNvSpPr>
              <a:spLocks noChangeArrowheads="1"/>
            </p:cNvSpPr>
            <p:nvPr/>
          </p:nvSpPr>
          <p:spPr bwMode="auto">
            <a:xfrm>
              <a:off x="2751" y="689"/>
              <a:ext cx="86" cy="8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49709" name="Oval 77"/>
            <p:cNvSpPr>
              <a:spLocks noChangeArrowheads="1"/>
            </p:cNvSpPr>
            <p:nvPr/>
          </p:nvSpPr>
          <p:spPr bwMode="auto">
            <a:xfrm>
              <a:off x="2391" y="625"/>
              <a:ext cx="212" cy="213"/>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49710" name="Oval 78"/>
            <p:cNvSpPr>
              <a:spLocks noChangeArrowheads="1"/>
            </p:cNvSpPr>
            <p:nvPr/>
          </p:nvSpPr>
          <p:spPr bwMode="auto">
            <a:xfrm>
              <a:off x="2454" y="689"/>
              <a:ext cx="86" cy="8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49711" name="Oval 79"/>
            <p:cNvSpPr>
              <a:spLocks noChangeArrowheads="1"/>
            </p:cNvSpPr>
            <p:nvPr/>
          </p:nvSpPr>
          <p:spPr bwMode="auto">
            <a:xfrm>
              <a:off x="2043" y="625"/>
              <a:ext cx="212" cy="213"/>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49712" name="Oval 80"/>
            <p:cNvSpPr>
              <a:spLocks noChangeArrowheads="1"/>
            </p:cNvSpPr>
            <p:nvPr/>
          </p:nvSpPr>
          <p:spPr bwMode="auto">
            <a:xfrm>
              <a:off x="2106" y="689"/>
              <a:ext cx="86" cy="8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49713" name="Oval 81"/>
            <p:cNvSpPr>
              <a:spLocks noChangeArrowheads="1"/>
            </p:cNvSpPr>
            <p:nvPr/>
          </p:nvSpPr>
          <p:spPr bwMode="auto">
            <a:xfrm>
              <a:off x="1746" y="625"/>
              <a:ext cx="212" cy="213"/>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49714" name="Oval 82"/>
            <p:cNvSpPr>
              <a:spLocks noChangeArrowheads="1"/>
            </p:cNvSpPr>
            <p:nvPr/>
          </p:nvSpPr>
          <p:spPr bwMode="auto">
            <a:xfrm>
              <a:off x="1809" y="689"/>
              <a:ext cx="86" cy="8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49715" name="Oval 83"/>
            <p:cNvSpPr>
              <a:spLocks noChangeArrowheads="1"/>
            </p:cNvSpPr>
            <p:nvPr/>
          </p:nvSpPr>
          <p:spPr bwMode="auto">
            <a:xfrm>
              <a:off x="1394" y="625"/>
              <a:ext cx="212" cy="213"/>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49716" name="Oval 84"/>
            <p:cNvSpPr>
              <a:spLocks noChangeArrowheads="1"/>
            </p:cNvSpPr>
            <p:nvPr/>
          </p:nvSpPr>
          <p:spPr bwMode="auto">
            <a:xfrm>
              <a:off x="1457" y="689"/>
              <a:ext cx="86" cy="8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49717" name="Oval 85"/>
            <p:cNvSpPr>
              <a:spLocks noChangeArrowheads="1"/>
            </p:cNvSpPr>
            <p:nvPr/>
          </p:nvSpPr>
          <p:spPr bwMode="auto">
            <a:xfrm>
              <a:off x="1097" y="625"/>
              <a:ext cx="212" cy="213"/>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49718" name="Oval 86"/>
            <p:cNvSpPr>
              <a:spLocks noChangeArrowheads="1"/>
            </p:cNvSpPr>
            <p:nvPr/>
          </p:nvSpPr>
          <p:spPr bwMode="auto">
            <a:xfrm>
              <a:off x="1160" y="689"/>
              <a:ext cx="86" cy="8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49719" name="Oval 87"/>
            <p:cNvSpPr>
              <a:spLocks noChangeArrowheads="1"/>
            </p:cNvSpPr>
            <p:nvPr/>
          </p:nvSpPr>
          <p:spPr bwMode="auto">
            <a:xfrm>
              <a:off x="749" y="625"/>
              <a:ext cx="212" cy="213"/>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49720" name="Oval 88"/>
            <p:cNvSpPr>
              <a:spLocks noChangeArrowheads="1"/>
            </p:cNvSpPr>
            <p:nvPr/>
          </p:nvSpPr>
          <p:spPr bwMode="auto">
            <a:xfrm>
              <a:off x="812" y="689"/>
              <a:ext cx="86" cy="8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49721" name="Oval 89"/>
            <p:cNvSpPr>
              <a:spLocks noChangeArrowheads="1"/>
            </p:cNvSpPr>
            <p:nvPr/>
          </p:nvSpPr>
          <p:spPr bwMode="auto">
            <a:xfrm>
              <a:off x="452" y="625"/>
              <a:ext cx="212" cy="213"/>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49722" name="Oval 90"/>
            <p:cNvSpPr>
              <a:spLocks noChangeArrowheads="1"/>
            </p:cNvSpPr>
            <p:nvPr/>
          </p:nvSpPr>
          <p:spPr bwMode="auto">
            <a:xfrm>
              <a:off x="515" y="689"/>
              <a:ext cx="86" cy="8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49723" name="Oval 91"/>
            <p:cNvSpPr>
              <a:spLocks noChangeArrowheads="1"/>
            </p:cNvSpPr>
            <p:nvPr/>
          </p:nvSpPr>
          <p:spPr bwMode="auto">
            <a:xfrm>
              <a:off x="3107" y="702"/>
              <a:ext cx="86" cy="8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349724" name="Oval 92"/>
            <p:cNvSpPr>
              <a:spLocks noChangeArrowheads="1"/>
            </p:cNvSpPr>
            <p:nvPr/>
          </p:nvSpPr>
          <p:spPr bwMode="auto">
            <a:xfrm>
              <a:off x="3107" y="3634"/>
              <a:ext cx="85" cy="8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349725" name="Oval 93"/>
            <p:cNvSpPr>
              <a:spLocks noChangeArrowheads="1"/>
            </p:cNvSpPr>
            <p:nvPr/>
          </p:nvSpPr>
          <p:spPr bwMode="auto">
            <a:xfrm rot="5485428">
              <a:off x="3031" y="3212"/>
              <a:ext cx="213" cy="212"/>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49726" name="Oval 94"/>
            <p:cNvSpPr>
              <a:spLocks noChangeArrowheads="1"/>
            </p:cNvSpPr>
            <p:nvPr/>
          </p:nvSpPr>
          <p:spPr bwMode="auto">
            <a:xfrm rot="5485428">
              <a:off x="3095" y="3275"/>
              <a:ext cx="85" cy="8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49727" name="Oval 95"/>
            <p:cNvSpPr>
              <a:spLocks noChangeArrowheads="1"/>
            </p:cNvSpPr>
            <p:nvPr/>
          </p:nvSpPr>
          <p:spPr bwMode="auto">
            <a:xfrm rot="5485428">
              <a:off x="3038" y="2916"/>
              <a:ext cx="213" cy="212"/>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49728" name="Oval 96"/>
            <p:cNvSpPr>
              <a:spLocks noChangeArrowheads="1"/>
            </p:cNvSpPr>
            <p:nvPr/>
          </p:nvSpPr>
          <p:spPr bwMode="auto">
            <a:xfrm rot="5485428">
              <a:off x="3102" y="2979"/>
              <a:ext cx="85" cy="8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49729" name="Oval 97"/>
            <p:cNvSpPr>
              <a:spLocks noChangeArrowheads="1"/>
            </p:cNvSpPr>
            <p:nvPr/>
          </p:nvSpPr>
          <p:spPr bwMode="auto">
            <a:xfrm rot="5485428">
              <a:off x="3047" y="2568"/>
              <a:ext cx="213" cy="212"/>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49730" name="Oval 98"/>
            <p:cNvSpPr>
              <a:spLocks noChangeArrowheads="1"/>
            </p:cNvSpPr>
            <p:nvPr/>
          </p:nvSpPr>
          <p:spPr bwMode="auto">
            <a:xfrm rot="5485428">
              <a:off x="3111" y="2631"/>
              <a:ext cx="85" cy="8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49731" name="Oval 99"/>
            <p:cNvSpPr>
              <a:spLocks noChangeArrowheads="1"/>
            </p:cNvSpPr>
            <p:nvPr/>
          </p:nvSpPr>
          <p:spPr bwMode="auto">
            <a:xfrm rot="5485428">
              <a:off x="3054" y="2272"/>
              <a:ext cx="213" cy="212"/>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49732" name="Oval 100"/>
            <p:cNvSpPr>
              <a:spLocks noChangeArrowheads="1"/>
            </p:cNvSpPr>
            <p:nvPr/>
          </p:nvSpPr>
          <p:spPr bwMode="auto">
            <a:xfrm rot="5485428">
              <a:off x="3118" y="2335"/>
              <a:ext cx="85" cy="8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49733" name="Oval 101"/>
            <p:cNvSpPr>
              <a:spLocks noChangeArrowheads="1"/>
            </p:cNvSpPr>
            <p:nvPr/>
          </p:nvSpPr>
          <p:spPr bwMode="auto">
            <a:xfrm rot="5485428">
              <a:off x="3031" y="1943"/>
              <a:ext cx="213" cy="212"/>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49734" name="Oval 102"/>
            <p:cNvSpPr>
              <a:spLocks noChangeArrowheads="1"/>
            </p:cNvSpPr>
            <p:nvPr/>
          </p:nvSpPr>
          <p:spPr bwMode="auto">
            <a:xfrm rot="5485428">
              <a:off x="3095" y="2006"/>
              <a:ext cx="85" cy="8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49735" name="Oval 103"/>
            <p:cNvSpPr>
              <a:spLocks noChangeArrowheads="1"/>
            </p:cNvSpPr>
            <p:nvPr/>
          </p:nvSpPr>
          <p:spPr bwMode="auto">
            <a:xfrm rot="5485428">
              <a:off x="3038" y="1647"/>
              <a:ext cx="213" cy="212"/>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49736" name="Oval 104"/>
            <p:cNvSpPr>
              <a:spLocks noChangeArrowheads="1"/>
            </p:cNvSpPr>
            <p:nvPr/>
          </p:nvSpPr>
          <p:spPr bwMode="auto">
            <a:xfrm rot="5485428">
              <a:off x="3102" y="1710"/>
              <a:ext cx="85" cy="8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49737" name="Oval 105"/>
            <p:cNvSpPr>
              <a:spLocks noChangeArrowheads="1"/>
            </p:cNvSpPr>
            <p:nvPr/>
          </p:nvSpPr>
          <p:spPr bwMode="auto">
            <a:xfrm rot="5485428">
              <a:off x="3047" y="1299"/>
              <a:ext cx="213" cy="212"/>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49738" name="Oval 106"/>
            <p:cNvSpPr>
              <a:spLocks noChangeArrowheads="1"/>
            </p:cNvSpPr>
            <p:nvPr/>
          </p:nvSpPr>
          <p:spPr bwMode="auto">
            <a:xfrm rot="5485428">
              <a:off x="3111" y="1362"/>
              <a:ext cx="85" cy="8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49739" name="Oval 107"/>
            <p:cNvSpPr>
              <a:spLocks noChangeArrowheads="1"/>
            </p:cNvSpPr>
            <p:nvPr/>
          </p:nvSpPr>
          <p:spPr bwMode="auto">
            <a:xfrm rot="5485428">
              <a:off x="3054" y="1003"/>
              <a:ext cx="213" cy="212"/>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49740" name="Oval 108"/>
            <p:cNvSpPr>
              <a:spLocks noChangeArrowheads="1"/>
            </p:cNvSpPr>
            <p:nvPr/>
          </p:nvSpPr>
          <p:spPr bwMode="auto">
            <a:xfrm rot="5485428">
              <a:off x="3118" y="1066"/>
              <a:ext cx="85" cy="8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49741" name="Oval 109"/>
            <p:cNvSpPr>
              <a:spLocks noChangeArrowheads="1"/>
            </p:cNvSpPr>
            <p:nvPr/>
          </p:nvSpPr>
          <p:spPr bwMode="auto">
            <a:xfrm>
              <a:off x="167" y="704"/>
              <a:ext cx="86" cy="8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349742" name="Oval 110"/>
            <p:cNvSpPr>
              <a:spLocks noChangeArrowheads="1"/>
            </p:cNvSpPr>
            <p:nvPr/>
          </p:nvSpPr>
          <p:spPr bwMode="auto">
            <a:xfrm>
              <a:off x="167" y="3636"/>
              <a:ext cx="85" cy="8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349743" name="Oval 111"/>
            <p:cNvSpPr>
              <a:spLocks noChangeArrowheads="1"/>
            </p:cNvSpPr>
            <p:nvPr/>
          </p:nvSpPr>
          <p:spPr bwMode="auto">
            <a:xfrm rot="5485428">
              <a:off x="91" y="3214"/>
              <a:ext cx="213" cy="212"/>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49744" name="Oval 112"/>
            <p:cNvSpPr>
              <a:spLocks noChangeArrowheads="1"/>
            </p:cNvSpPr>
            <p:nvPr/>
          </p:nvSpPr>
          <p:spPr bwMode="auto">
            <a:xfrm rot="5485428">
              <a:off x="155" y="3277"/>
              <a:ext cx="85" cy="8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49745" name="Oval 113"/>
            <p:cNvSpPr>
              <a:spLocks noChangeArrowheads="1"/>
            </p:cNvSpPr>
            <p:nvPr/>
          </p:nvSpPr>
          <p:spPr bwMode="auto">
            <a:xfrm rot="5485428">
              <a:off x="98" y="2918"/>
              <a:ext cx="213" cy="212"/>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49746" name="Oval 114"/>
            <p:cNvSpPr>
              <a:spLocks noChangeArrowheads="1"/>
            </p:cNvSpPr>
            <p:nvPr/>
          </p:nvSpPr>
          <p:spPr bwMode="auto">
            <a:xfrm rot="5485428">
              <a:off x="162" y="2981"/>
              <a:ext cx="85" cy="8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49747" name="Oval 115"/>
            <p:cNvSpPr>
              <a:spLocks noChangeArrowheads="1"/>
            </p:cNvSpPr>
            <p:nvPr/>
          </p:nvSpPr>
          <p:spPr bwMode="auto">
            <a:xfrm rot="5485428">
              <a:off x="107" y="2570"/>
              <a:ext cx="213" cy="212"/>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49748" name="Oval 116"/>
            <p:cNvSpPr>
              <a:spLocks noChangeArrowheads="1"/>
            </p:cNvSpPr>
            <p:nvPr/>
          </p:nvSpPr>
          <p:spPr bwMode="auto">
            <a:xfrm rot="5485428">
              <a:off x="171" y="2633"/>
              <a:ext cx="85" cy="8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49749" name="Oval 117"/>
            <p:cNvSpPr>
              <a:spLocks noChangeArrowheads="1"/>
            </p:cNvSpPr>
            <p:nvPr/>
          </p:nvSpPr>
          <p:spPr bwMode="auto">
            <a:xfrm rot="5485428">
              <a:off x="114" y="2274"/>
              <a:ext cx="213" cy="212"/>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49750" name="Oval 118"/>
            <p:cNvSpPr>
              <a:spLocks noChangeArrowheads="1"/>
            </p:cNvSpPr>
            <p:nvPr/>
          </p:nvSpPr>
          <p:spPr bwMode="auto">
            <a:xfrm rot="5485428">
              <a:off x="178" y="2337"/>
              <a:ext cx="85" cy="8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49751" name="Oval 119"/>
            <p:cNvSpPr>
              <a:spLocks noChangeArrowheads="1"/>
            </p:cNvSpPr>
            <p:nvPr/>
          </p:nvSpPr>
          <p:spPr bwMode="auto">
            <a:xfrm rot="5485428">
              <a:off x="91" y="1945"/>
              <a:ext cx="213" cy="212"/>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49752" name="Oval 120"/>
            <p:cNvSpPr>
              <a:spLocks noChangeArrowheads="1"/>
            </p:cNvSpPr>
            <p:nvPr/>
          </p:nvSpPr>
          <p:spPr bwMode="auto">
            <a:xfrm rot="5485428">
              <a:off x="155" y="2008"/>
              <a:ext cx="85" cy="8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49753" name="Oval 121"/>
            <p:cNvSpPr>
              <a:spLocks noChangeArrowheads="1"/>
            </p:cNvSpPr>
            <p:nvPr/>
          </p:nvSpPr>
          <p:spPr bwMode="auto">
            <a:xfrm rot="5485428">
              <a:off x="98" y="1649"/>
              <a:ext cx="213" cy="212"/>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49754" name="Oval 122"/>
            <p:cNvSpPr>
              <a:spLocks noChangeArrowheads="1"/>
            </p:cNvSpPr>
            <p:nvPr/>
          </p:nvSpPr>
          <p:spPr bwMode="auto">
            <a:xfrm rot="5485428">
              <a:off x="162" y="1712"/>
              <a:ext cx="85" cy="8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49755" name="Oval 123"/>
            <p:cNvSpPr>
              <a:spLocks noChangeArrowheads="1"/>
            </p:cNvSpPr>
            <p:nvPr/>
          </p:nvSpPr>
          <p:spPr bwMode="auto">
            <a:xfrm rot="5485428">
              <a:off x="107" y="1301"/>
              <a:ext cx="213" cy="212"/>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49756" name="Oval 124"/>
            <p:cNvSpPr>
              <a:spLocks noChangeArrowheads="1"/>
            </p:cNvSpPr>
            <p:nvPr/>
          </p:nvSpPr>
          <p:spPr bwMode="auto">
            <a:xfrm rot="5485428">
              <a:off x="171" y="1364"/>
              <a:ext cx="85" cy="8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49757" name="Oval 125"/>
            <p:cNvSpPr>
              <a:spLocks noChangeArrowheads="1"/>
            </p:cNvSpPr>
            <p:nvPr/>
          </p:nvSpPr>
          <p:spPr bwMode="auto">
            <a:xfrm rot="5485428">
              <a:off x="114" y="1005"/>
              <a:ext cx="213" cy="212"/>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49758" name="Oval 126"/>
            <p:cNvSpPr>
              <a:spLocks noChangeArrowheads="1"/>
            </p:cNvSpPr>
            <p:nvPr/>
          </p:nvSpPr>
          <p:spPr bwMode="auto">
            <a:xfrm rot="5485428">
              <a:off x="178" y="1068"/>
              <a:ext cx="85" cy="86"/>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49759" name="Oval 127"/>
            <p:cNvSpPr>
              <a:spLocks noChangeArrowheads="1"/>
            </p:cNvSpPr>
            <p:nvPr/>
          </p:nvSpPr>
          <p:spPr bwMode="auto">
            <a:xfrm>
              <a:off x="2688" y="3556"/>
              <a:ext cx="212" cy="213"/>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49760" name="Oval 128"/>
            <p:cNvSpPr>
              <a:spLocks noChangeArrowheads="1"/>
            </p:cNvSpPr>
            <p:nvPr/>
          </p:nvSpPr>
          <p:spPr bwMode="auto">
            <a:xfrm>
              <a:off x="2751" y="3620"/>
              <a:ext cx="86" cy="8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49761" name="Oval 129"/>
            <p:cNvSpPr>
              <a:spLocks noChangeArrowheads="1"/>
            </p:cNvSpPr>
            <p:nvPr/>
          </p:nvSpPr>
          <p:spPr bwMode="auto">
            <a:xfrm>
              <a:off x="2391" y="3556"/>
              <a:ext cx="212" cy="213"/>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49762" name="Oval 130"/>
            <p:cNvSpPr>
              <a:spLocks noChangeArrowheads="1"/>
            </p:cNvSpPr>
            <p:nvPr/>
          </p:nvSpPr>
          <p:spPr bwMode="auto">
            <a:xfrm>
              <a:off x="2454" y="3620"/>
              <a:ext cx="86" cy="8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49763" name="Oval 131"/>
            <p:cNvSpPr>
              <a:spLocks noChangeArrowheads="1"/>
            </p:cNvSpPr>
            <p:nvPr/>
          </p:nvSpPr>
          <p:spPr bwMode="auto">
            <a:xfrm>
              <a:off x="2043" y="3556"/>
              <a:ext cx="212" cy="213"/>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49764" name="Oval 132"/>
            <p:cNvSpPr>
              <a:spLocks noChangeArrowheads="1"/>
            </p:cNvSpPr>
            <p:nvPr/>
          </p:nvSpPr>
          <p:spPr bwMode="auto">
            <a:xfrm>
              <a:off x="2106" y="3620"/>
              <a:ext cx="86" cy="8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49765" name="Oval 133"/>
            <p:cNvSpPr>
              <a:spLocks noChangeArrowheads="1"/>
            </p:cNvSpPr>
            <p:nvPr/>
          </p:nvSpPr>
          <p:spPr bwMode="auto">
            <a:xfrm>
              <a:off x="1746" y="3556"/>
              <a:ext cx="212" cy="213"/>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49766" name="Oval 134"/>
            <p:cNvSpPr>
              <a:spLocks noChangeArrowheads="1"/>
            </p:cNvSpPr>
            <p:nvPr/>
          </p:nvSpPr>
          <p:spPr bwMode="auto">
            <a:xfrm>
              <a:off x="1809" y="3620"/>
              <a:ext cx="86" cy="8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49767" name="Oval 135"/>
            <p:cNvSpPr>
              <a:spLocks noChangeArrowheads="1"/>
            </p:cNvSpPr>
            <p:nvPr/>
          </p:nvSpPr>
          <p:spPr bwMode="auto">
            <a:xfrm>
              <a:off x="1394" y="3556"/>
              <a:ext cx="212" cy="213"/>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49768" name="Oval 136"/>
            <p:cNvSpPr>
              <a:spLocks noChangeArrowheads="1"/>
            </p:cNvSpPr>
            <p:nvPr/>
          </p:nvSpPr>
          <p:spPr bwMode="auto">
            <a:xfrm>
              <a:off x="1457" y="3620"/>
              <a:ext cx="86" cy="8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49769" name="Oval 137"/>
            <p:cNvSpPr>
              <a:spLocks noChangeArrowheads="1"/>
            </p:cNvSpPr>
            <p:nvPr/>
          </p:nvSpPr>
          <p:spPr bwMode="auto">
            <a:xfrm>
              <a:off x="1097" y="3556"/>
              <a:ext cx="212" cy="213"/>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49770" name="Oval 138"/>
            <p:cNvSpPr>
              <a:spLocks noChangeArrowheads="1"/>
            </p:cNvSpPr>
            <p:nvPr/>
          </p:nvSpPr>
          <p:spPr bwMode="auto">
            <a:xfrm>
              <a:off x="1160" y="3620"/>
              <a:ext cx="86" cy="8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49771" name="Oval 139"/>
            <p:cNvSpPr>
              <a:spLocks noChangeArrowheads="1"/>
            </p:cNvSpPr>
            <p:nvPr/>
          </p:nvSpPr>
          <p:spPr bwMode="auto">
            <a:xfrm>
              <a:off x="749" y="3556"/>
              <a:ext cx="212" cy="213"/>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49772" name="Oval 140"/>
            <p:cNvSpPr>
              <a:spLocks noChangeArrowheads="1"/>
            </p:cNvSpPr>
            <p:nvPr/>
          </p:nvSpPr>
          <p:spPr bwMode="auto">
            <a:xfrm>
              <a:off x="812" y="3620"/>
              <a:ext cx="86" cy="85"/>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1349773" name="Oval 141"/>
            <p:cNvSpPr>
              <a:spLocks noChangeArrowheads="1"/>
            </p:cNvSpPr>
            <p:nvPr/>
          </p:nvSpPr>
          <p:spPr bwMode="auto">
            <a:xfrm>
              <a:off x="452" y="3556"/>
              <a:ext cx="212" cy="213"/>
            </a:xfrm>
            <a:prstGeom prst="ellipse">
              <a:avLst/>
            </a:prstGeom>
            <a:solidFill>
              <a:schemeClr val="bg1"/>
            </a:solidFill>
            <a:ln w="38100">
              <a:solidFill>
                <a:schemeClr val="tx1"/>
              </a:solidFill>
              <a:round/>
              <a:headEnd/>
              <a:tailEnd/>
            </a:ln>
            <a:effectLst/>
          </p:spPr>
          <p:txBody>
            <a:bodyPr wrap="none" anchor="ctr"/>
            <a:lstStyle/>
            <a:p>
              <a:endParaRPr lang="en-US"/>
            </a:p>
          </p:txBody>
        </p:sp>
        <p:sp>
          <p:nvSpPr>
            <p:cNvPr id="1349774" name="Oval 142"/>
            <p:cNvSpPr>
              <a:spLocks noChangeArrowheads="1"/>
            </p:cNvSpPr>
            <p:nvPr/>
          </p:nvSpPr>
          <p:spPr bwMode="auto">
            <a:xfrm>
              <a:off x="515" y="3620"/>
              <a:ext cx="86" cy="85"/>
            </a:xfrm>
            <a:prstGeom prst="ellipse">
              <a:avLst/>
            </a:prstGeom>
            <a:solidFill>
              <a:srgbClr val="FF0000"/>
            </a:solidFill>
            <a:ln w="9525">
              <a:solidFill>
                <a:schemeClr val="tx1"/>
              </a:solidFill>
              <a:round/>
              <a:headEnd/>
              <a:tailEnd/>
            </a:ln>
            <a:effec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3"/>
          <p:cNvSpPr>
            <a:spLocks noGrp="1"/>
          </p:cNvSpPr>
          <p:nvPr>
            <p:ph type="ftr" sz="quarter" idx="10"/>
          </p:nvPr>
        </p:nvSpPr>
        <p:spPr/>
        <p:txBody>
          <a:bodyPr/>
          <a:lstStyle/>
          <a:p>
            <a:r>
              <a:rPr lang="en-US"/>
              <a:t>PC07LaplacePerformance  gcf@indiana.edu</a:t>
            </a:r>
          </a:p>
        </p:txBody>
      </p:sp>
      <p:sp>
        <p:nvSpPr>
          <p:cNvPr id="15" name="Slide Number Placeholder 4"/>
          <p:cNvSpPr>
            <a:spLocks noGrp="1"/>
          </p:cNvSpPr>
          <p:nvPr>
            <p:ph type="sldNum" sz="quarter" idx="11"/>
          </p:nvPr>
        </p:nvSpPr>
        <p:spPr/>
        <p:txBody>
          <a:bodyPr/>
          <a:lstStyle/>
          <a:p>
            <a:fld id="{EB994A3D-5060-415B-A202-CD940D7FE511}" type="slidenum">
              <a:rPr lang="en-US"/>
              <a:pPr/>
              <a:t>15</a:t>
            </a:fld>
            <a:endParaRPr lang="en-US"/>
          </a:p>
        </p:txBody>
      </p:sp>
      <p:sp>
        <p:nvSpPr>
          <p:cNvPr id="1108994" name="Rectangle 2"/>
          <p:cNvSpPr>
            <a:spLocks noGrp="1" noChangeArrowheads="1"/>
          </p:cNvSpPr>
          <p:nvPr>
            <p:ph type="title"/>
          </p:nvPr>
        </p:nvSpPr>
        <p:spPr>
          <a:xfrm>
            <a:off x="0" y="0"/>
            <a:ext cx="9144000" cy="838200"/>
          </a:xfrm>
          <a:solidFill>
            <a:srgbClr val="000000"/>
          </a:solidFill>
        </p:spPr>
        <p:txBody>
          <a:bodyPr/>
          <a:lstStyle/>
          <a:p>
            <a:r>
              <a:rPr lang="en-US">
                <a:solidFill>
                  <a:srgbClr val="FFFF00"/>
                </a:solidFill>
              </a:rPr>
              <a:t>Performance Analysis Parameters</a:t>
            </a:r>
          </a:p>
        </p:txBody>
      </p:sp>
      <p:sp>
        <p:nvSpPr>
          <p:cNvPr id="1108995" name="Rectangle 3"/>
          <p:cNvSpPr>
            <a:spLocks noGrp="1" noChangeArrowheads="1"/>
          </p:cNvSpPr>
          <p:nvPr>
            <p:ph type="body" idx="1"/>
          </p:nvPr>
        </p:nvSpPr>
        <p:spPr>
          <a:xfrm>
            <a:off x="0" y="838200"/>
            <a:ext cx="9144000" cy="3733800"/>
          </a:xfrm>
        </p:spPr>
        <p:txBody>
          <a:bodyPr/>
          <a:lstStyle/>
          <a:p>
            <a:r>
              <a:rPr lang="en-US" sz="2600"/>
              <a:t>This will only depend on 3 parameters</a:t>
            </a:r>
          </a:p>
          <a:p>
            <a:r>
              <a:rPr lang="en-US" sz="2600" i="1">
                <a:solidFill>
                  <a:srgbClr val="FFFF00"/>
                </a:solidFill>
              </a:rPr>
              <a:t>n</a:t>
            </a:r>
            <a:r>
              <a:rPr lang="en-US" sz="2600"/>
              <a:t> which is </a:t>
            </a:r>
            <a:r>
              <a:rPr lang="en-US" sz="2600">
                <a:solidFill>
                  <a:srgbClr val="FFFF00"/>
                </a:solidFill>
              </a:rPr>
              <a:t>grain size</a:t>
            </a:r>
            <a:r>
              <a:rPr lang="en-US" sz="2600"/>
              <a:t> -- amount of problem stored on each processor (bounded by local memory)</a:t>
            </a:r>
          </a:p>
          <a:p>
            <a:r>
              <a:rPr lang="en-US" sz="2600">
                <a:solidFill>
                  <a:srgbClr val="FFFF00"/>
                </a:solidFill>
              </a:rPr>
              <a:t>t</a:t>
            </a:r>
            <a:r>
              <a:rPr lang="en-US" sz="2600" baseline="-25000">
                <a:solidFill>
                  <a:srgbClr val="FFFF00"/>
                </a:solidFill>
              </a:rPr>
              <a:t>float</a:t>
            </a:r>
            <a:r>
              <a:rPr lang="en-US" sz="2600"/>
              <a:t> which is typical time to do </a:t>
            </a:r>
            <a:r>
              <a:rPr lang="en-US" sz="2600">
                <a:solidFill>
                  <a:srgbClr val="FFFF00"/>
                </a:solidFill>
              </a:rPr>
              <a:t>one calculation on one node</a:t>
            </a:r>
          </a:p>
          <a:p>
            <a:r>
              <a:rPr lang="en-US" sz="2600">
                <a:solidFill>
                  <a:srgbClr val="FFFF00"/>
                </a:solidFill>
              </a:rPr>
              <a:t>t</a:t>
            </a:r>
            <a:r>
              <a:rPr lang="en-US" sz="2600" baseline="-25000">
                <a:solidFill>
                  <a:srgbClr val="FFFF00"/>
                </a:solidFill>
              </a:rPr>
              <a:t>comm</a:t>
            </a:r>
            <a:r>
              <a:rPr lang="en-US" sz="2600"/>
              <a:t> which is typical time to </a:t>
            </a:r>
            <a:r>
              <a:rPr lang="en-US" sz="2600">
                <a:solidFill>
                  <a:srgbClr val="FFFF00"/>
                </a:solidFill>
              </a:rPr>
              <a:t>communicate one word between two nodes</a:t>
            </a:r>
          </a:p>
          <a:p>
            <a:r>
              <a:rPr lang="en-US" sz="2600"/>
              <a:t>Most importance omission here is </a:t>
            </a:r>
            <a:r>
              <a:rPr lang="en-US" sz="2600">
                <a:solidFill>
                  <a:srgbClr val="FFFF00"/>
                </a:solidFill>
              </a:rPr>
              <a:t>communication latency</a:t>
            </a:r>
          </a:p>
          <a:p>
            <a:r>
              <a:rPr lang="en-US" sz="2600"/>
              <a:t>Time to communicate = </a:t>
            </a:r>
            <a:r>
              <a:rPr lang="en-US" sz="2600">
                <a:solidFill>
                  <a:srgbClr val="FFFF00"/>
                </a:solidFill>
              </a:rPr>
              <a:t>t</a:t>
            </a:r>
            <a:r>
              <a:rPr lang="en-US" sz="2600" baseline="-25000">
                <a:solidFill>
                  <a:srgbClr val="FFFF00"/>
                </a:solidFill>
              </a:rPr>
              <a:t>latency</a:t>
            </a:r>
            <a:r>
              <a:rPr lang="en-US" sz="2600"/>
              <a:t>+ (Num Words)</a:t>
            </a:r>
            <a:r>
              <a:rPr lang="en-US" sz="2600">
                <a:solidFill>
                  <a:srgbClr val="FFFF00"/>
                </a:solidFill>
              </a:rPr>
              <a:t>t</a:t>
            </a:r>
            <a:r>
              <a:rPr lang="en-US" sz="2600" baseline="-25000">
                <a:solidFill>
                  <a:srgbClr val="FFFF00"/>
                </a:solidFill>
              </a:rPr>
              <a:t>comm</a:t>
            </a:r>
            <a:endParaRPr lang="en-US" sz="2600"/>
          </a:p>
        </p:txBody>
      </p:sp>
      <p:sp>
        <p:nvSpPr>
          <p:cNvPr id="1108996" name="Oval 4"/>
          <p:cNvSpPr>
            <a:spLocks noChangeArrowheads="1"/>
          </p:cNvSpPr>
          <p:nvPr/>
        </p:nvSpPr>
        <p:spPr bwMode="auto">
          <a:xfrm>
            <a:off x="1676400" y="5070475"/>
            <a:ext cx="838200" cy="838200"/>
          </a:xfrm>
          <a:prstGeom prst="ellipse">
            <a:avLst/>
          </a:prstGeom>
          <a:solidFill>
            <a:srgbClr val="FFFF00"/>
          </a:solidFill>
          <a:ln w="12700">
            <a:solidFill>
              <a:srgbClr val="FFFF00"/>
            </a:solidFill>
            <a:round/>
            <a:headEnd/>
            <a:tailEnd/>
          </a:ln>
          <a:effectLst/>
        </p:spPr>
        <p:txBody>
          <a:bodyPr wrap="none" anchor="ctr">
            <a:spAutoFit/>
          </a:bodyPr>
          <a:lstStyle/>
          <a:p>
            <a:endParaRPr lang="en-US"/>
          </a:p>
        </p:txBody>
      </p:sp>
      <p:sp>
        <p:nvSpPr>
          <p:cNvPr id="1108997" name="Line 5"/>
          <p:cNvSpPr>
            <a:spLocks noChangeShapeType="1"/>
          </p:cNvSpPr>
          <p:nvPr/>
        </p:nvSpPr>
        <p:spPr bwMode="auto">
          <a:xfrm>
            <a:off x="2514600" y="5489575"/>
            <a:ext cx="2819400" cy="0"/>
          </a:xfrm>
          <a:prstGeom prst="line">
            <a:avLst/>
          </a:prstGeom>
          <a:noFill/>
          <a:ln w="76200">
            <a:solidFill>
              <a:srgbClr val="FFFF00"/>
            </a:solidFill>
            <a:round/>
            <a:headEnd/>
            <a:tailEnd/>
          </a:ln>
          <a:effectLst/>
        </p:spPr>
        <p:txBody>
          <a:bodyPr wrap="none" anchor="ctr">
            <a:spAutoFit/>
          </a:bodyPr>
          <a:lstStyle/>
          <a:p>
            <a:endParaRPr lang="en-US"/>
          </a:p>
        </p:txBody>
      </p:sp>
      <p:sp>
        <p:nvSpPr>
          <p:cNvPr id="1108998" name="Oval 6"/>
          <p:cNvSpPr>
            <a:spLocks noChangeArrowheads="1"/>
          </p:cNvSpPr>
          <p:nvPr/>
        </p:nvSpPr>
        <p:spPr bwMode="auto">
          <a:xfrm>
            <a:off x="5334000" y="5070475"/>
            <a:ext cx="838200" cy="838200"/>
          </a:xfrm>
          <a:prstGeom prst="ellipse">
            <a:avLst/>
          </a:prstGeom>
          <a:solidFill>
            <a:srgbClr val="FFFF00"/>
          </a:solidFill>
          <a:ln w="12700">
            <a:solidFill>
              <a:srgbClr val="FFFF00"/>
            </a:solidFill>
            <a:round/>
            <a:headEnd/>
            <a:tailEnd/>
          </a:ln>
          <a:effectLst/>
        </p:spPr>
        <p:txBody>
          <a:bodyPr wrap="none" anchor="ctr">
            <a:spAutoFit/>
          </a:bodyPr>
          <a:lstStyle/>
          <a:p>
            <a:endParaRPr lang="en-US"/>
          </a:p>
        </p:txBody>
      </p:sp>
      <p:sp>
        <p:nvSpPr>
          <p:cNvPr id="1108999" name="Text Box 7"/>
          <p:cNvSpPr txBox="1">
            <a:spLocks noChangeArrowheads="1"/>
          </p:cNvSpPr>
          <p:nvPr/>
        </p:nvSpPr>
        <p:spPr bwMode="auto">
          <a:xfrm>
            <a:off x="304800" y="5260975"/>
            <a:ext cx="1201738" cy="457200"/>
          </a:xfrm>
          <a:prstGeom prst="rect">
            <a:avLst/>
          </a:prstGeom>
          <a:noFill/>
          <a:ln w="12700">
            <a:noFill/>
            <a:miter lim="800000"/>
            <a:headEnd/>
            <a:tailEnd/>
          </a:ln>
          <a:effectLst/>
        </p:spPr>
        <p:txBody>
          <a:bodyPr wrap="none">
            <a:spAutoFit/>
          </a:bodyPr>
          <a:lstStyle/>
          <a:p>
            <a:r>
              <a:rPr lang="en-US"/>
              <a:t>Node A</a:t>
            </a:r>
          </a:p>
        </p:txBody>
      </p:sp>
      <p:sp>
        <p:nvSpPr>
          <p:cNvPr id="1109000" name="Text Box 8"/>
          <p:cNvSpPr txBox="1">
            <a:spLocks noChangeArrowheads="1"/>
          </p:cNvSpPr>
          <p:nvPr/>
        </p:nvSpPr>
        <p:spPr bwMode="auto">
          <a:xfrm>
            <a:off x="6324600" y="5260975"/>
            <a:ext cx="1201738" cy="457200"/>
          </a:xfrm>
          <a:prstGeom prst="rect">
            <a:avLst/>
          </a:prstGeom>
          <a:noFill/>
          <a:ln w="12700">
            <a:noFill/>
            <a:miter lim="800000"/>
            <a:headEnd/>
            <a:tailEnd/>
          </a:ln>
          <a:effectLst/>
        </p:spPr>
        <p:txBody>
          <a:bodyPr wrap="none">
            <a:spAutoFit/>
          </a:bodyPr>
          <a:lstStyle/>
          <a:p>
            <a:r>
              <a:rPr lang="en-US"/>
              <a:t>Node B</a:t>
            </a:r>
          </a:p>
        </p:txBody>
      </p:sp>
      <p:sp>
        <p:nvSpPr>
          <p:cNvPr id="1109001" name="Text Box 9"/>
          <p:cNvSpPr txBox="1">
            <a:spLocks noChangeArrowheads="1"/>
          </p:cNvSpPr>
          <p:nvPr/>
        </p:nvSpPr>
        <p:spPr bwMode="auto">
          <a:xfrm>
            <a:off x="3429000" y="5618163"/>
            <a:ext cx="933450" cy="519112"/>
          </a:xfrm>
          <a:prstGeom prst="rect">
            <a:avLst/>
          </a:prstGeom>
          <a:noFill/>
          <a:ln w="12700">
            <a:noFill/>
            <a:miter lim="800000"/>
            <a:headEnd/>
            <a:tailEnd/>
          </a:ln>
          <a:effectLst/>
        </p:spPr>
        <p:txBody>
          <a:bodyPr wrap="none">
            <a:spAutoFit/>
          </a:bodyPr>
          <a:lstStyle/>
          <a:p>
            <a:r>
              <a:rPr lang="en-US" sz="2800" b="1">
                <a:solidFill>
                  <a:srgbClr val="FFFF00"/>
                </a:solidFill>
                <a:latin typeface="Times New Roman" pitchFamily="18" charset="0"/>
              </a:rPr>
              <a:t>t</a:t>
            </a:r>
            <a:r>
              <a:rPr lang="en-US" sz="2800" b="1" baseline="-25000">
                <a:solidFill>
                  <a:srgbClr val="FFFF00"/>
                </a:solidFill>
                <a:latin typeface="Times New Roman" pitchFamily="18" charset="0"/>
              </a:rPr>
              <a:t>comm</a:t>
            </a:r>
          </a:p>
        </p:txBody>
      </p:sp>
      <p:sp>
        <p:nvSpPr>
          <p:cNvPr id="1109002" name="Text Box 10"/>
          <p:cNvSpPr txBox="1">
            <a:spLocks noChangeArrowheads="1"/>
          </p:cNvSpPr>
          <p:nvPr/>
        </p:nvSpPr>
        <p:spPr bwMode="auto">
          <a:xfrm>
            <a:off x="4991100" y="6010275"/>
            <a:ext cx="1593850" cy="519113"/>
          </a:xfrm>
          <a:prstGeom prst="rect">
            <a:avLst/>
          </a:prstGeom>
          <a:noFill/>
          <a:ln w="12700">
            <a:noFill/>
            <a:miter lim="800000"/>
            <a:headEnd/>
            <a:tailEnd/>
          </a:ln>
          <a:effectLst/>
        </p:spPr>
        <p:txBody>
          <a:bodyPr wrap="none">
            <a:spAutoFit/>
          </a:bodyPr>
          <a:lstStyle/>
          <a:p>
            <a:r>
              <a:rPr lang="en-US" sz="2800" b="1">
                <a:solidFill>
                  <a:srgbClr val="FFFF00"/>
                </a:solidFill>
                <a:latin typeface="Times New Roman" pitchFamily="18" charset="0"/>
              </a:rPr>
              <a:t>CPU t</a:t>
            </a:r>
            <a:r>
              <a:rPr lang="en-US" sz="2800" b="1" baseline="-25000">
                <a:solidFill>
                  <a:srgbClr val="FFFF00"/>
                </a:solidFill>
                <a:latin typeface="Times New Roman" pitchFamily="18" charset="0"/>
              </a:rPr>
              <a:t>float</a:t>
            </a:r>
          </a:p>
        </p:txBody>
      </p:sp>
      <p:sp>
        <p:nvSpPr>
          <p:cNvPr id="1109003" name="Text Box 11"/>
          <p:cNvSpPr txBox="1">
            <a:spLocks noChangeArrowheads="1"/>
          </p:cNvSpPr>
          <p:nvPr/>
        </p:nvSpPr>
        <p:spPr bwMode="auto">
          <a:xfrm>
            <a:off x="1333500" y="6010275"/>
            <a:ext cx="1593850" cy="519113"/>
          </a:xfrm>
          <a:prstGeom prst="rect">
            <a:avLst/>
          </a:prstGeom>
          <a:noFill/>
          <a:ln w="12700">
            <a:noFill/>
            <a:miter lim="800000"/>
            <a:headEnd/>
            <a:tailEnd/>
          </a:ln>
          <a:effectLst/>
        </p:spPr>
        <p:txBody>
          <a:bodyPr wrap="none">
            <a:spAutoFit/>
          </a:bodyPr>
          <a:lstStyle/>
          <a:p>
            <a:r>
              <a:rPr lang="en-US" sz="2800" b="1">
                <a:solidFill>
                  <a:srgbClr val="FFFF00"/>
                </a:solidFill>
                <a:latin typeface="Times New Roman" pitchFamily="18" charset="0"/>
              </a:rPr>
              <a:t>CPU t</a:t>
            </a:r>
            <a:r>
              <a:rPr lang="en-US" sz="2800" b="1" baseline="-25000">
                <a:solidFill>
                  <a:srgbClr val="FFFF00"/>
                </a:solidFill>
                <a:latin typeface="Times New Roman" pitchFamily="18" charset="0"/>
              </a:rPr>
              <a:t>float</a:t>
            </a:r>
          </a:p>
        </p:txBody>
      </p:sp>
      <p:sp>
        <p:nvSpPr>
          <p:cNvPr id="1109004" name="Text Box 12"/>
          <p:cNvSpPr txBox="1">
            <a:spLocks noChangeArrowheads="1"/>
          </p:cNvSpPr>
          <p:nvPr/>
        </p:nvSpPr>
        <p:spPr bwMode="auto">
          <a:xfrm>
            <a:off x="1333500" y="4572000"/>
            <a:ext cx="1624013" cy="457200"/>
          </a:xfrm>
          <a:prstGeom prst="rect">
            <a:avLst/>
          </a:prstGeom>
          <a:noFill/>
          <a:ln w="12700">
            <a:noFill/>
            <a:miter lim="800000"/>
            <a:headEnd/>
            <a:tailEnd/>
          </a:ln>
          <a:effectLst/>
        </p:spPr>
        <p:txBody>
          <a:bodyPr wrap="none">
            <a:spAutoFit/>
          </a:bodyPr>
          <a:lstStyle/>
          <a:p>
            <a:r>
              <a:rPr lang="en-US" b="1">
                <a:solidFill>
                  <a:srgbClr val="FFFF00"/>
                </a:solidFill>
              </a:rPr>
              <a:t>Memory </a:t>
            </a:r>
            <a:r>
              <a:rPr lang="en-US" b="1" i="1">
                <a:solidFill>
                  <a:srgbClr val="FFFF00"/>
                </a:solidFill>
              </a:rPr>
              <a:t>n</a:t>
            </a:r>
            <a:endParaRPr lang="en-US" b="1">
              <a:solidFill>
                <a:srgbClr val="FFFF00"/>
              </a:solidFill>
            </a:endParaRPr>
          </a:p>
        </p:txBody>
      </p:sp>
      <p:sp>
        <p:nvSpPr>
          <p:cNvPr id="1109005" name="Text Box 13"/>
          <p:cNvSpPr txBox="1">
            <a:spLocks noChangeArrowheads="1"/>
          </p:cNvSpPr>
          <p:nvPr/>
        </p:nvSpPr>
        <p:spPr bwMode="auto">
          <a:xfrm>
            <a:off x="4891088" y="4572000"/>
            <a:ext cx="1624012" cy="457200"/>
          </a:xfrm>
          <a:prstGeom prst="rect">
            <a:avLst/>
          </a:prstGeom>
          <a:noFill/>
          <a:ln w="12700">
            <a:noFill/>
            <a:miter lim="800000"/>
            <a:headEnd/>
            <a:tailEnd/>
          </a:ln>
          <a:effectLst/>
        </p:spPr>
        <p:txBody>
          <a:bodyPr wrap="none">
            <a:spAutoFit/>
          </a:bodyPr>
          <a:lstStyle/>
          <a:p>
            <a:r>
              <a:rPr lang="en-US" b="1">
                <a:solidFill>
                  <a:srgbClr val="FFFF00"/>
                </a:solidFill>
              </a:rPr>
              <a:t>Memory </a:t>
            </a:r>
            <a:r>
              <a:rPr lang="en-US" b="1" i="1">
                <a:solidFill>
                  <a:srgbClr val="FFFF00"/>
                </a:solidFill>
              </a:rPr>
              <a:t>n</a:t>
            </a:r>
            <a:endParaRPr lang="en-US" b="1">
              <a:solidFill>
                <a:srgbClr val="FFFF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PC07LaplacePerformance  gcf@indiana.edu</a:t>
            </a:r>
          </a:p>
        </p:txBody>
      </p:sp>
      <p:sp>
        <p:nvSpPr>
          <p:cNvPr id="5" name="Slide Number Placeholder 4"/>
          <p:cNvSpPr>
            <a:spLocks noGrp="1"/>
          </p:cNvSpPr>
          <p:nvPr>
            <p:ph type="sldNum" sz="quarter" idx="11"/>
          </p:nvPr>
        </p:nvSpPr>
        <p:spPr/>
        <p:txBody>
          <a:bodyPr/>
          <a:lstStyle/>
          <a:p>
            <a:fld id="{B113747F-7B87-4C12-9736-912B090018FE}" type="slidenum">
              <a:rPr lang="en-US"/>
              <a:pPr/>
              <a:t>16</a:t>
            </a:fld>
            <a:endParaRPr lang="en-US"/>
          </a:p>
        </p:txBody>
      </p:sp>
      <p:sp>
        <p:nvSpPr>
          <p:cNvPr id="1124354" name="Rectangle 2"/>
          <p:cNvSpPr>
            <a:spLocks noGrp="1" noChangeArrowheads="1"/>
          </p:cNvSpPr>
          <p:nvPr>
            <p:ph type="title"/>
          </p:nvPr>
        </p:nvSpPr>
        <p:spPr>
          <a:xfrm>
            <a:off x="0" y="0"/>
            <a:ext cx="9144000" cy="838200"/>
          </a:xfrm>
          <a:solidFill>
            <a:srgbClr val="000000"/>
          </a:solidFill>
        </p:spPr>
        <p:txBody>
          <a:bodyPr/>
          <a:lstStyle/>
          <a:p>
            <a:r>
              <a:rPr lang="en-US" sz="4000">
                <a:solidFill>
                  <a:srgbClr val="FFFF00"/>
                </a:solidFill>
              </a:rPr>
              <a:t>Analytical analysis of Load Imbalance</a:t>
            </a:r>
          </a:p>
        </p:txBody>
      </p:sp>
      <p:sp>
        <p:nvSpPr>
          <p:cNvPr id="1124355" name="Rectangle 3"/>
          <p:cNvSpPr>
            <a:spLocks noGrp="1" noChangeArrowheads="1"/>
          </p:cNvSpPr>
          <p:nvPr>
            <p:ph type="body" idx="1"/>
          </p:nvPr>
        </p:nvSpPr>
        <p:spPr>
          <a:xfrm>
            <a:off x="0" y="838200"/>
            <a:ext cx="9144000" cy="5334000"/>
          </a:xfrm>
        </p:spPr>
        <p:txBody>
          <a:bodyPr/>
          <a:lstStyle/>
          <a:p>
            <a:r>
              <a:rPr lang="en-US" sz="2800"/>
              <a:t>Consider </a:t>
            </a:r>
            <a:r>
              <a:rPr lang="en-US" sz="2800">
                <a:solidFill>
                  <a:srgbClr val="FFFF00"/>
                </a:solidFill>
              </a:rPr>
              <a:t>N</a:t>
            </a:r>
            <a:r>
              <a:rPr lang="en-US" sz="2800"/>
              <a:t> by </a:t>
            </a:r>
            <a:r>
              <a:rPr lang="en-US" sz="2800">
                <a:solidFill>
                  <a:srgbClr val="FFFF00"/>
                </a:solidFill>
              </a:rPr>
              <a:t>N</a:t>
            </a:r>
            <a:r>
              <a:rPr lang="en-US" sz="2800"/>
              <a:t> array of grid points on </a:t>
            </a:r>
            <a:r>
              <a:rPr lang="en-US" sz="2800">
                <a:solidFill>
                  <a:srgbClr val="FFFF00"/>
                </a:solidFill>
              </a:rPr>
              <a:t>P</a:t>
            </a:r>
            <a:r>
              <a:rPr lang="en-US" sz="2800"/>
              <a:t> Processors where </a:t>
            </a:r>
            <a:r>
              <a:rPr lang="en-US" sz="2800">
                <a:solidFill>
                  <a:srgbClr val="FFFF00"/>
                </a:solidFill>
                <a:sym typeface="Symbol" pitchFamily="18" charset="2"/>
              </a:rPr>
              <a:t>P</a:t>
            </a:r>
            <a:r>
              <a:rPr lang="en-US" sz="2800">
                <a:sym typeface="Symbol" pitchFamily="18" charset="2"/>
              </a:rPr>
              <a:t> is an integer and they are arranged in a </a:t>
            </a:r>
            <a:r>
              <a:rPr lang="en-US" sz="2800">
                <a:solidFill>
                  <a:srgbClr val="FFFF00"/>
                </a:solidFill>
                <a:sym typeface="Symbol" pitchFamily="18" charset="2"/>
              </a:rPr>
              <a:t>P</a:t>
            </a:r>
            <a:r>
              <a:rPr lang="en-US" sz="2800">
                <a:sym typeface="Symbol" pitchFamily="18" charset="2"/>
              </a:rPr>
              <a:t> by </a:t>
            </a:r>
            <a:r>
              <a:rPr lang="en-US" sz="2800">
                <a:solidFill>
                  <a:srgbClr val="FFFF00"/>
                </a:solidFill>
                <a:sym typeface="Symbol" pitchFamily="18" charset="2"/>
              </a:rPr>
              <a:t>P</a:t>
            </a:r>
            <a:r>
              <a:rPr lang="en-US" sz="2800">
                <a:sym typeface="Symbol" pitchFamily="18" charset="2"/>
              </a:rPr>
              <a:t> topology</a:t>
            </a:r>
          </a:p>
          <a:p>
            <a:r>
              <a:rPr lang="en-US" sz="2800">
                <a:sym typeface="Symbol" pitchFamily="18" charset="2"/>
              </a:rPr>
              <a:t>Suppose </a:t>
            </a:r>
            <a:r>
              <a:rPr lang="en-US" sz="2800">
                <a:solidFill>
                  <a:srgbClr val="FFFF00"/>
                </a:solidFill>
                <a:sym typeface="Symbol" pitchFamily="18" charset="2"/>
              </a:rPr>
              <a:t>N</a:t>
            </a:r>
            <a:r>
              <a:rPr lang="en-US" sz="2800">
                <a:sym typeface="Symbol" pitchFamily="18" charset="2"/>
              </a:rPr>
              <a:t> is exactly divisible by </a:t>
            </a:r>
            <a:r>
              <a:rPr lang="en-US" sz="2800">
                <a:solidFill>
                  <a:srgbClr val="FFFF00"/>
                </a:solidFill>
                <a:sym typeface="Symbol" pitchFamily="18" charset="2"/>
              </a:rPr>
              <a:t>P</a:t>
            </a:r>
            <a:r>
              <a:rPr lang="en-US" sz="2800">
                <a:sym typeface="Symbol" pitchFamily="18" charset="2"/>
              </a:rPr>
              <a:t> and a general processor has a grain size </a:t>
            </a:r>
            <a:r>
              <a:rPr lang="en-US" sz="2800" i="1">
                <a:solidFill>
                  <a:srgbClr val="FFFF00"/>
                </a:solidFill>
                <a:sym typeface="Symbol" pitchFamily="18" charset="2"/>
              </a:rPr>
              <a:t>n</a:t>
            </a:r>
            <a:r>
              <a:rPr lang="en-US" sz="2800">
                <a:solidFill>
                  <a:srgbClr val="FFFF00"/>
                </a:solidFill>
                <a:sym typeface="Symbol" pitchFamily="18" charset="2"/>
              </a:rPr>
              <a:t> = N</a:t>
            </a:r>
            <a:r>
              <a:rPr lang="en-US" sz="2800" baseline="30000">
                <a:solidFill>
                  <a:srgbClr val="FFFF00"/>
                </a:solidFill>
                <a:sym typeface="Symbol" pitchFamily="18" charset="2"/>
              </a:rPr>
              <a:t>2</a:t>
            </a:r>
            <a:r>
              <a:rPr lang="en-US" sz="2800">
                <a:solidFill>
                  <a:srgbClr val="FFFF00"/>
                </a:solidFill>
                <a:sym typeface="Symbol" pitchFamily="18" charset="2"/>
              </a:rPr>
              <a:t>/P</a:t>
            </a:r>
            <a:r>
              <a:rPr lang="en-US" sz="2800">
                <a:sym typeface="Symbol" pitchFamily="18" charset="2"/>
              </a:rPr>
              <a:t> grid points</a:t>
            </a:r>
          </a:p>
          <a:p>
            <a:r>
              <a:rPr lang="en-US" sz="2800">
                <a:sym typeface="Symbol" pitchFamily="18" charset="2"/>
              </a:rPr>
              <a:t>Sequential time </a:t>
            </a:r>
            <a:r>
              <a:rPr lang="en-US" sz="2800">
                <a:solidFill>
                  <a:srgbClr val="FFFF00"/>
                </a:solidFill>
                <a:sym typeface="Symbol" pitchFamily="18" charset="2"/>
              </a:rPr>
              <a:t>T</a:t>
            </a:r>
            <a:r>
              <a:rPr lang="en-US" sz="2800" baseline="-25000">
                <a:solidFill>
                  <a:srgbClr val="FFFF00"/>
                </a:solidFill>
                <a:sym typeface="Symbol" pitchFamily="18" charset="2"/>
              </a:rPr>
              <a:t>1</a:t>
            </a:r>
            <a:r>
              <a:rPr lang="en-US" sz="2800">
                <a:solidFill>
                  <a:srgbClr val="FFFF00"/>
                </a:solidFill>
                <a:sym typeface="Symbol" pitchFamily="18" charset="2"/>
              </a:rPr>
              <a:t> =</a:t>
            </a:r>
            <a:r>
              <a:rPr lang="en-US" sz="2800">
                <a:sym typeface="Symbol" pitchFamily="18" charset="2"/>
              </a:rPr>
              <a:t> </a:t>
            </a:r>
            <a:r>
              <a:rPr lang="en-US" sz="2800">
                <a:solidFill>
                  <a:srgbClr val="FFFF00"/>
                </a:solidFill>
                <a:sym typeface="Symbol" pitchFamily="18" charset="2"/>
              </a:rPr>
              <a:t>(N-2)</a:t>
            </a:r>
            <a:r>
              <a:rPr lang="en-US" sz="2800" baseline="30000">
                <a:solidFill>
                  <a:srgbClr val="FFFF00"/>
                </a:solidFill>
                <a:sym typeface="Symbol" pitchFamily="18" charset="2"/>
              </a:rPr>
              <a:t>2</a:t>
            </a:r>
            <a:r>
              <a:rPr lang="en-US" sz="2800">
                <a:solidFill>
                  <a:srgbClr val="FFFF00"/>
                </a:solidFill>
                <a:sym typeface="Symbol" pitchFamily="18" charset="2"/>
              </a:rPr>
              <a:t> t</a:t>
            </a:r>
            <a:r>
              <a:rPr lang="en-US" sz="2800" baseline="-25000">
                <a:solidFill>
                  <a:srgbClr val="FFFF00"/>
                </a:solidFill>
                <a:sym typeface="Symbol" pitchFamily="18" charset="2"/>
              </a:rPr>
              <a:t>calc</a:t>
            </a:r>
          </a:p>
          <a:p>
            <a:r>
              <a:rPr lang="en-US" sz="2800">
                <a:solidFill>
                  <a:srgbClr val="FFFFFF"/>
                </a:solidFill>
                <a:sym typeface="Symbol" pitchFamily="18" charset="2"/>
              </a:rPr>
              <a:t>Parallel Time </a:t>
            </a:r>
            <a:r>
              <a:rPr lang="en-US" sz="2800">
                <a:solidFill>
                  <a:srgbClr val="FFFF00"/>
                </a:solidFill>
                <a:sym typeface="Symbol" pitchFamily="18" charset="2"/>
              </a:rPr>
              <a:t>T</a:t>
            </a:r>
            <a:r>
              <a:rPr lang="en-US" sz="2800" baseline="-25000">
                <a:solidFill>
                  <a:srgbClr val="FFFF00"/>
                </a:solidFill>
                <a:sym typeface="Symbol" pitchFamily="18" charset="2"/>
              </a:rPr>
              <a:t>P</a:t>
            </a:r>
            <a:r>
              <a:rPr lang="en-US" sz="2800">
                <a:solidFill>
                  <a:srgbClr val="FFFF00"/>
                </a:solidFill>
                <a:sym typeface="Symbol" pitchFamily="18" charset="2"/>
              </a:rPr>
              <a:t> = </a:t>
            </a:r>
            <a:r>
              <a:rPr lang="en-US" sz="2800" i="1">
                <a:solidFill>
                  <a:srgbClr val="FFFF00"/>
                </a:solidFill>
                <a:sym typeface="Symbol" pitchFamily="18" charset="2"/>
              </a:rPr>
              <a:t>n</a:t>
            </a:r>
            <a:r>
              <a:rPr lang="en-US" sz="2800">
                <a:solidFill>
                  <a:srgbClr val="FFFFFF"/>
                </a:solidFill>
                <a:sym typeface="Symbol" pitchFamily="18" charset="2"/>
              </a:rPr>
              <a:t> </a:t>
            </a:r>
            <a:r>
              <a:rPr lang="en-US" sz="2800">
                <a:solidFill>
                  <a:srgbClr val="FFFF00"/>
                </a:solidFill>
                <a:sym typeface="Symbol" pitchFamily="18" charset="2"/>
              </a:rPr>
              <a:t>t</a:t>
            </a:r>
            <a:r>
              <a:rPr lang="en-US" sz="2800" baseline="-25000">
                <a:solidFill>
                  <a:srgbClr val="FFFF00"/>
                </a:solidFill>
                <a:sym typeface="Symbol" pitchFamily="18" charset="2"/>
              </a:rPr>
              <a:t>calc</a:t>
            </a:r>
            <a:r>
              <a:rPr lang="en-US" sz="2800">
                <a:solidFill>
                  <a:srgbClr val="FFFFFF"/>
                </a:solidFill>
                <a:sym typeface="Symbol" pitchFamily="18" charset="2"/>
              </a:rPr>
              <a:t> </a:t>
            </a:r>
          </a:p>
          <a:p>
            <a:r>
              <a:rPr lang="en-US" sz="2800">
                <a:solidFill>
                  <a:srgbClr val="FFFFFF"/>
                </a:solidFill>
                <a:sym typeface="Symbol" pitchFamily="18" charset="2"/>
              </a:rPr>
              <a:t>Speedup </a:t>
            </a:r>
            <a:r>
              <a:rPr lang="en-US" sz="2800">
                <a:solidFill>
                  <a:srgbClr val="FFFF00"/>
                </a:solidFill>
                <a:sym typeface="Symbol" pitchFamily="18" charset="2"/>
              </a:rPr>
              <a:t>S = T</a:t>
            </a:r>
            <a:r>
              <a:rPr lang="en-US" sz="2800" baseline="-25000">
                <a:solidFill>
                  <a:srgbClr val="FFFF00"/>
                </a:solidFill>
                <a:sym typeface="Symbol" pitchFamily="18" charset="2"/>
              </a:rPr>
              <a:t>1</a:t>
            </a:r>
            <a:r>
              <a:rPr lang="en-US" sz="2800">
                <a:solidFill>
                  <a:srgbClr val="FFFF00"/>
                </a:solidFill>
                <a:sym typeface="Symbol" pitchFamily="18" charset="2"/>
              </a:rPr>
              <a:t>/T</a:t>
            </a:r>
            <a:r>
              <a:rPr lang="en-US" sz="2800" baseline="-25000">
                <a:solidFill>
                  <a:srgbClr val="FFFF00"/>
                </a:solidFill>
                <a:sym typeface="Symbol" pitchFamily="18" charset="2"/>
              </a:rPr>
              <a:t>P</a:t>
            </a:r>
            <a:r>
              <a:rPr lang="en-US" sz="2800">
                <a:solidFill>
                  <a:srgbClr val="FFFF00"/>
                </a:solidFill>
                <a:sym typeface="Symbol" pitchFamily="18" charset="2"/>
              </a:rPr>
              <a:t> = P (1 - 2/N)</a:t>
            </a:r>
            <a:r>
              <a:rPr lang="en-US" sz="2800" baseline="30000">
                <a:solidFill>
                  <a:srgbClr val="FFFF00"/>
                </a:solidFill>
                <a:sym typeface="Symbol" pitchFamily="18" charset="2"/>
              </a:rPr>
              <a:t>2  </a:t>
            </a:r>
            <a:r>
              <a:rPr lang="en-US" sz="2800">
                <a:solidFill>
                  <a:srgbClr val="FFFF00"/>
                </a:solidFill>
                <a:sym typeface="Symbol" pitchFamily="18" charset="2"/>
              </a:rPr>
              <a:t>= P(1 - 2/(</a:t>
            </a:r>
            <a:r>
              <a:rPr lang="en-US" sz="2800" i="1">
                <a:solidFill>
                  <a:srgbClr val="FFFF00"/>
                </a:solidFill>
                <a:sym typeface="Symbol" pitchFamily="18" charset="2"/>
              </a:rPr>
              <a:t>n</a:t>
            </a:r>
            <a:r>
              <a:rPr lang="en-US" sz="2800">
                <a:solidFill>
                  <a:srgbClr val="FFFF00"/>
                </a:solidFill>
                <a:sym typeface="Symbol" pitchFamily="18" charset="2"/>
              </a:rPr>
              <a:t>P) )</a:t>
            </a:r>
            <a:r>
              <a:rPr lang="en-US" sz="2800" baseline="30000">
                <a:solidFill>
                  <a:srgbClr val="FFFF00"/>
                </a:solidFill>
                <a:sym typeface="Symbol" pitchFamily="18" charset="2"/>
              </a:rPr>
              <a:t>2</a:t>
            </a:r>
            <a:endParaRPr lang="en-US" sz="2800">
              <a:solidFill>
                <a:srgbClr val="FFFFFF"/>
              </a:solidFill>
              <a:sym typeface="Symbol" pitchFamily="18" charset="2"/>
            </a:endParaRPr>
          </a:p>
          <a:p>
            <a:r>
              <a:rPr lang="en-US" sz="2800">
                <a:solidFill>
                  <a:srgbClr val="FFFF00"/>
                </a:solidFill>
                <a:sym typeface="Symbol" pitchFamily="18" charset="2"/>
              </a:rPr>
              <a:t>S tends to P</a:t>
            </a:r>
            <a:r>
              <a:rPr lang="en-US" sz="2800">
                <a:solidFill>
                  <a:srgbClr val="FFFFFF"/>
                </a:solidFill>
                <a:sym typeface="Symbol" pitchFamily="18" charset="2"/>
              </a:rPr>
              <a:t> as N gets large at fixed </a:t>
            </a:r>
            <a:r>
              <a:rPr lang="en-US" sz="2800">
                <a:solidFill>
                  <a:srgbClr val="FFFF00"/>
                </a:solidFill>
                <a:sym typeface="Symbol" pitchFamily="18" charset="2"/>
              </a:rPr>
              <a:t>P</a:t>
            </a:r>
            <a:endParaRPr lang="en-US" sz="2800">
              <a:solidFill>
                <a:srgbClr val="FFFFFF"/>
              </a:solidFill>
              <a:sym typeface="Symbol" pitchFamily="18" charset="2"/>
            </a:endParaRPr>
          </a:p>
          <a:p>
            <a:r>
              <a:rPr lang="en-US" sz="2800">
                <a:solidFill>
                  <a:srgbClr val="FFFFFF"/>
                </a:solidFill>
                <a:sym typeface="Symbol" pitchFamily="18" charset="2"/>
              </a:rPr>
              <a:t>This expresses analytically intuitive idea that load imbalance due to boundary effects and will go away for large </a:t>
            </a:r>
            <a:r>
              <a:rPr lang="en-US" sz="2800">
                <a:solidFill>
                  <a:srgbClr val="FFFF00"/>
                </a:solidFill>
                <a:sym typeface="Symbol" pitchFamily="18" charset="2"/>
              </a:rPr>
              <a:t>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a:t>PC07LaplacePerformance  gcf@indiana.edu</a:t>
            </a:r>
          </a:p>
        </p:txBody>
      </p:sp>
      <p:sp>
        <p:nvSpPr>
          <p:cNvPr id="6" name="Slide Number Placeholder 4"/>
          <p:cNvSpPr>
            <a:spLocks noGrp="1"/>
          </p:cNvSpPr>
          <p:nvPr>
            <p:ph type="sldNum" sz="quarter" idx="11"/>
          </p:nvPr>
        </p:nvSpPr>
        <p:spPr/>
        <p:txBody>
          <a:bodyPr/>
          <a:lstStyle/>
          <a:p>
            <a:fld id="{13EE7C47-00BD-48F6-B3DC-C33112A9F221}" type="slidenum">
              <a:rPr lang="en-US"/>
              <a:pPr/>
              <a:t>17</a:t>
            </a:fld>
            <a:endParaRPr lang="en-US"/>
          </a:p>
        </p:txBody>
      </p:sp>
      <p:sp>
        <p:nvSpPr>
          <p:cNvPr id="1114114" name="Rectangle 2"/>
          <p:cNvSpPr>
            <a:spLocks noGrp="1" noChangeArrowheads="1"/>
          </p:cNvSpPr>
          <p:nvPr>
            <p:ph type="title"/>
          </p:nvPr>
        </p:nvSpPr>
        <p:spPr>
          <a:xfrm>
            <a:off x="0" y="76200"/>
            <a:ext cx="9144000" cy="1219200"/>
          </a:xfrm>
          <a:solidFill>
            <a:srgbClr val="000000"/>
          </a:solidFill>
        </p:spPr>
        <p:txBody>
          <a:bodyPr/>
          <a:lstStyle/>
          <a:p>
            <a:r>
              <a:rPr lang="en-US">
                <a:solidFill>
                  <a:srgbClr val="FFFF00"/>
                </a:solidFill>
              </a:rPr>
              <a:t>General Analytical Form of Communication Overhead for Jacobi</a:t>
            </a:r>
          </a:p>
        </p:txBody>
      </p:sp>
      <p:sp>
        <p:nvSpPr>
          <p:cNvPr id="1114115" name="Rectangle 3"/>
          <p:cNvSpPr>
            <a:spLocks noGrp="1" noChangeArrowheads="1"/>
          </p:cNvSpPr>
          <p:nvPr>
            <p:ph type="body" idx="1"/>
          </p:nvPr>
        </p:nvSpPr>
        <p:spPr>
          <a:xfrm>
            <a:off x="0" y="1295400"/>
            <a:ext cx="9144000" cy="5334000"/>
          </a:xfrm>
        </p:spPr>
        <p:txBody>
          <a:bodyPr/>
          <a:lstStyle/>
          <a:p>
            <a:r>
              <a:rPr lang="en-US" sz="2800"/>
              <a:t>Consider </a:t>
            </a:r>
            <a:r>
              <a:rPr lang="en-US" sz="2800">
                <a:solidFill>
                  <a:srgbClr val="FFFF00"/>
                </a:solidFill>
              </a:rPr>
              <a:t>N</a:t>
            </a:r>
            <a:r>
              <a:rPr lang="en-US" sz="2800"/>
              <a:t> grid points in </a:t>
            </a:r>
            <a:r>
              <a:rPr lang="en-US" sz="2800">
                <a:solidFill>
                  <a:srgbClr val="FFFF00"/>
                </a:solidFill>
              </a:rPr>
              <a:t>P </a:t>
            </a:r>
            <a:r>
              <a:rPr lang="en-US" sz="2800"/>
              <a:t>processors with grain size </a:t>
            </a:r>
            <a:r>
              <a:rPr lang="en-US" sz="2800" i="1">
                <a:solidFill>
                  <a:srgbClr val="FFFF00"/>
                </a:solidFill>
              </a:rPr>
              <a:t>n</a:t>
            </a:r>
            <a:r>
              <a:rPr lang="en-US" sz="2800">
                <a:solidFill>
                  <a:srgbClr val="FFFF00"/>
                </a:solidFill>
              </a:rPr>
              <a:t> = N</a:t>
            </a:r>
            <a:r>
              <a:rPr lang="en-US" sz="2800" baseline="30000">
                <a:solidFill>
                  <a:srgbClr val="FFFF00"/>
                </a:solidFill>
              </a:rPr>
              <a:t>2</a:t>
            </a:r>
            <a:r>
              <a:rPr lang="en-US" sz="2800">
                <a:solidFill>
                  <a:srgbClr val="FFFF00"/>
                </a:solidFill>
              </a:rPr>
              <a:t>/P</a:t>
            </a:r>
          </a:p>
          <a:p>
            <a:r>
              <a:rPr lang="en-US" sz="2800"/>
              <a:t>Sequential Time </a:t>
            </a:r>
            <a:r>
              <a:rPr lang="en-US" sz="2800">
                <a:solidFill>
                  <a:srgbClr val="FFFF00"/>
                </a:solidFill>
              </a:rPr>
              <a:t>T</a:t>
            </a:r>
            <a:r>
              <a:rPr lang="en-US" sz="2800" baseline="-25000">
                <a:solidFill>
                  <a:srgbClr val="FFFF00"/>
                </a:solidFill>
              </a:rPr>
              <a:t>1 </a:t>
            </a:r>
            <a:r>
              <a:rPr lang="en-US" sz="2800">
                <a:solidFill>
                  <a:srgbClr val="FFFF00"/>
                </a:solidFill>
              </a:rPr>
              <a:t>= 4N</a:t>
            </a:r>
            <a:r>
              <a:rPr lang="en-US" sz="2800" baseline="30000">
                <a:solidFill>
                  <a:srgbClr val="FFFF00"/>
                </a:solidFill>
              </a:rPr>
              <a:t>2</a:t>
            </a:r>
            <a:r>
              <a:rPr lang="en-US" sz="2800">
                <a:solidFill>
                  <a:srgbClr val="FFFF00"/>
                </a:solidFill>
              </a:rPr>
              <a:t> t</a:t>
            </a:r>
            <a:r>
              <a:rPr lang="en-US" sz="2800" baseline="-25000">
                <a:solidFill>
                  <a:srgbClr val="FFFF00"/>
                </a:solidFill>
              </a:rPr>
              <a:t>float</a:t>
            </a:r>
            <a:endParaRPr lang="en-US" sz="2800">
              <a:solidFill>
                <a:srgbClr val="FFFF00"/>
              </a:solidFill>
            </a:endParaRPr>
          </a:p>
          <a:p>
            <a:r>
              <a:rPr lang="en-US" sz="2800"/>
              <a:t>Parallel Time </a:t>
            </a:r>
            <a:r>
              <a:rPr lang="en-US" sz="2800">
                <a:solidFill>
                  <a:srgbClr val="FFFF00"/>
                </a:solidFill>
              </a:rPr>
              <a:t>T</a:t>
            </a:r>
            <a:r>
              <a:rPr lang="en-US" sz="2800" baseline="-25000">
                <a:solidFill>
                  <a:srgbClr val="FFFF00"/>
                </a:solidFill>
              </a:rPr>
              <a:t>P</a:t>
            </a:r>
            <a:r>
              <a:rPr lang="en-US" sz="2800">
                <a:solidFill>
                  <a:srgbClr val="FFFF00"/>
                </a:solidFill>
              </a:rPr>
              <a:t> =</a:t>
            </a:r>
            <a:r>
              <a:rPr lang="en-US" sz="2800"/>
              <a:t> </a:t>
            </a:r>
            <a:r>
              <a:rPr lang="en-US" sz="2800">
                <a:solidFill>
                  <a:srgbClr val="FFFF00"/>
                </a:solidFill>
              </a:rPr>
              <a:t>4 </a:t>
            </a:r>
            <a:r>
              <a:rPr lang="en-US" sz="2800" i="1">
                <a:solidFill>
                  <a:srgbClr val="FFFF00"/>
                </a:solidFill>
              </a:rPr>
              <a:t>n</a:t>
            </a:r>
            <a:r>
              <a:rPr lang="en-US" sz="2800">
                <a:solidFill>
                  <a:srgbClr val="FFFF00"/>
                </a:solidFill>
              </a:rPr>
              <a:t> t</a:t>
            </a:r>
            <a:r>
              <a:rPr lang="en-US" sz="2800" baseline="-25000">
                <a:solidFill>
                  <a:srgbClr val="FFFF00"/>
                </a:solidFill>
              </a:rPr>
              <a:t>float</a:t>
            </a:r>
            <a:r>
              <a:rPr lang="en-US" sz="2800">
                <a:solidFill>
                  <a:srgbClr val="FFFF00"/>
                </a:solidFill>
              </a:rPr>
              <a:t> + 4 </a:t>
            </a:r>
            <a:r>
              <a:rPr lang="en-US" sz="2800">
                <a:solidFill>
                  <a:srgbClr val="FFFF00"/>
                </a:solidFill>
                <a:sym typeface="Symbol" pitchFamily="18" charset="2"/>
              </a:rPr>
              <a:t></a:t>
            </a:r>
            <a:r>
              <a:rPr lang="en-US" sz="2800" i="1">
                <a:solidFill>
                  <a:srgbClr val="FFFF00"/>
                </a:solidFill>
              </a:rPr>
              <a:t>n</a:t>
            </a:r>
            <a:r>
              <a:rPr lang="en-US" sz="2800">
                <a:solidFill>
                  <a:srgbClr val="FFFF00"/>
                </a:solidFill>
              </a:rPr>
              <a:t> t</a:t>
            </a:r>
            <a:r>
              <a:rPr lang="en-US" sz="2800" baseline="-25000">
                <a:solidFill>
                  <a:srgbClr val="FFFF00"/>
                </a:solidFill>
              </a:rPr>
              <a:t>comm</a:t>
            </a:r>
            <a:endParaRPr lang="en-US" sz="2800"/>
          </a:p>
          <a:p>
            <a:pPr>
              <a:lnSpc>
                <a:spcPct val="120000"/>
              </a:lnSpc>
            </a:pPr>
            <a:r>
              <a:rPr lang="en-US" sz="2800"/>
              <a:t>Speed up </a:t>
            </a:r>
            <a:r>
              <a:rPr lang="en-US" sz="2800">
                <a:solidFill>
                  <a:srgbClr val="FFFF00"/>
                </a:solidFill>
              </a:rPr>
              <a:t>S = P (1 - 2/N)</a:t>
            </a:r>
            <a:r>
              <a:rPr lang="en-US" sz="2800" baseline="30000">
                <a:solidFill>
                  <a:srgbClr val="FFFF00"/>
                </a:solidFill>
              </a:rPr>
              <a:t>2</a:t>
            </a:r>
            <a:r>
              <a:rPr lang="en-US" sz="2800">
                <a:solidFill>
                  <a:srgbClr val="FFFF00"/>
                </a:solidFill>
              </a:rPr>
              <a:t> / (1 + t</a:t>
            </a:r>
            <a:r>
              <a:rPr lang="en-US" sz="2800" baseline="-25000">
                <a:solidFill>
                  <a:srgbClr val="FFFF00"/>
                </a:solidFill>
              </a:rPr>
              <a:t>comm</a:t>
            </a:r>
            <a:r>
              <a:rPr lang="en-US" sz="2800">
                <a:solidFill>
                  <a:srgbClr val="FFFF00"/>
                </a:solidFill>
              </a:rPr>
              <a:t>/(</a:t>
            </a:r>
            <a:r>
              <a:rPr lang="en-US" sz="2800">
                <a:solidFill>
                  <a:srgbClr val="FFFF00"/>
                </a:solidFill>
                <a:sym typeface="Symbol" pitchFamily="18" charset="2"/>
              </a:rPr>
              <a:t></a:t>
            </a:r>
            <a:r>
              <a:rPr lang="en-US" sz="2800" i="1">
                <a:solidFill>
                  <a:srgbClr val="FFFF00"/>
                </a:solidFill>
              </a:rPr>
              <a:t>n</a:t>
            </a:r>
            <a:r>
              <a:rPr lang="en-US" sz="2800">
                <a:solidFill>
                  <a:srgbClr val="FFFF00"/>
                </a:solidFill>
              </a:rPr>
              <a:t> t</a:t>
            </a:r>
            <a:r>
              <a:rPr lang="en-US" sz="2800" baseline="-25000">
                <a:solidFill>
                  <a:srgbClr val="FFFF00"/>
                </a:solidFill>
              </a:rPr>
              <a:t>float</a:t>
            </a:r>
            <a:r>
              <a:rPr lang="en-US" sz="2800">
                <a:solidFill>
                  <a:srgbClr val="FFFF00"/>
                </a:solidFill>
              </a:rPr>
              <a:t>) )</a:t>
            </a:r>
            <a:br>
              <a:rPr lang="en-US" sz="2800">
                <a:solidFill>
                  <a:srgbClr val="FFFF00"/>
                </a:solidFill>
              </a:rPr>
            </a:br>
            <a:endParaRPr lang="en-US" sz="2800">
              <a:solidFill>
                <a:srgbClr val="FFFF00"/>
              </a:solidFill>
            </a:endParaRPr>
          </a:p>
          <a:p>
            <a:r>
              <a:rPr lang="en-US" sz="2800">
                <a:solidFill>
                  <a:srgbClr val="FFFFFF"/>
                </a:solidFill>
              </a:rPr>
              <a:t>Both overheads decrease like</a:t>
            </a:r>
            <a:r>
              <a:rPr lang="en-US" sz="2800">
                <a:solidFill>
                  <a:srgbClr val="FFFF00"/>
                </a:solidFill>
              </a:rPr>
              <a:t> </a:t>
            </a:r>
            <a:r>
              <a:rPr lang="en-US" sz="2800">
                <a:solidFill>
                  <a:srgbClr val="FFFF00"/>
                </a:solidFill>
                <a:sym typeface="Symbol" pitchFamily="18" charset="2"/>
              </a:rPr>
              <a:t>1/</a:t>
            </a:r>
            <a:r>
              <a:rPr lang="en-US" sz="2800" i="1">
                <a:solidFill>
                  <a:srgbClr val="FFFF00"/>
                </a:solidFill>
                <a:sym typeface="Symbol" pitchFamily="18" charset="2"/>
              </a:rPr>
              <a:t>n</a:t>
            </a:r>
            <a:r>
              <a:rPr lang="en-US" sz="2800">
                <a:solidFill>
                  <a:srgbClr val="FFFF00"/>
                </a:solidFill>
                <a:sym typeface="Symbol" pitchFamily="18" charset="2"/>
              </a:rPr>
              <a:t> </a:t>
            </a:r>
            <a:r>
              <a:rPr lang="en-US" sz="2800">
                <a:solidFill>
                  <a:srgbClr val="FFFFFF"/>
                </a:solidFill>
                <a:sym typeface="Symbol" pitchFamily="18" charset="2"/>
              </a:rPr>
              <a:t>as</a:t>
            </a:r>
            <a:r>
              <a:rPr lang="en-US" sz="2800">
                <a:solidFill>
                  <a:srgbClr val="FFFF00"/>
                </a:solidFill>
                <a:sym typeface="Symbol" pitchFamily="18" charset="2"/>
              </a:rPr>
              <a:t> </a:t>
            </a:r>
            <a:r>
              <a:rPr lang="en-US" sz="2800" i="1">
                <a:solidFill>
                  <a:srgbClr val="FFFF00"/>
                </a:solidFill>
                <a:sym typeface="Symbol" pitchFamily="18" charset="2"/>
              </a:rPr>
              <a:t>n</a:t>
            </a:r>
            <a:r>
              <a:rPr lang="en-US" sz="2800">
                <a:solidFill>
                  <a:srgbClr val="FFFFFF"/>
                </a:solidFill>
                <a:sym typeface="Symbol" pitchFamily="18" charset="2"/>
              </a:rPr>
              <a:t> increases</a:t>
            </a:r>
          </a:p>
          <a:p>
            <a:r>
              <a:rPr lang="en-US" sz="2800">
                <a:solidFill>
                  <a:srgbClr val="FFFFFF"/>
                </a:solidFill>
                <a:sym typeface="Symbol" pitchFamily="18" charset="2"/>
              </a:rPr>
              <a:t>This ignores communication latency but is otherwise accurate</a:t>
            </a:r>
          </a:p>
          <a:p>
            <a:r>
              <a:rPr lang="en-US" sz="2800">
                <a:solidFill>
                  <a:srgbClr val="FFFFFF"/>
                </a:solidFill>
                <a:sym typeface="Symbol" pitchFamily="18" charset="2"/>
              </a:rPr>
              <a:t>Speed up is reduced from P by both overheads</a:t>
            </a:r>
          </a:p>
        </p:txBody>
      </p:sp>
      <p:sp>
        <p:nvSpPr>
          <p:cNvPr id="1114210" name="Text Box 98"/>
          <p:cNvSpPr txBox="1">
            <a:spLocks noChangeArrowheads="1"/>
          </p:cNvSpPr>
          <p:nvPr/>
        </p:nvSpPr>
        <p:spPr bwMode="auto">
          <a:xfrm>
            <a:off x="1676400" y="3924300"/>
            <a:ext cx="6527800" cy="495300"/>
          </a:xfrm>
          <a:prstGeom prst="rect">
            <a:avLst/>
          </a:prstGeom>
          <a:noFill/>
          <a:ln w="38100">
            <a:solidFill>
              <a:srgbClr val="FFFF00"/>
            </a:solidFill>
            <a:miter lim="800000"/>
            <a:headEnd/>
            <a:tailEnd/>
          </a:ln>
          <a:effectLst/>
        </p:spPr>
        <p:txBody>
          <a:bodyPr wrap="none">
            <a:spAutoFit/>
          </a:bodyPr>
          <a:lstStyle/>
          <a:p>
            <a:r>
              <a:rPr lang="en-US"/>
              <a:t>Load Imbalance       Communication Overhead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p>
            <a:fld id="{AB7E29E8-0FF2-45F4-8E7C-A533FE20FEB4}" type="slidenum">
              <a:rPr lang="en-US"/>
              <a:pPr/>
              <a:t>18</a:t>
            </a:fld>
            <a:endParaRPr lang="en-US"/>
          </a:p>
        </p:txBody>
      </p:sp>
      <p:sp>
        <p:nvSpPr>
          <p:cNvPr id="1726466" name="Rectangle 2"/>
          <p:cNvSpPr>
            <a:spLocks noGrp="1" noChangeArrowheads="1"/>
          </p:cNvSpPr>
          <p:nvPr>
            <p:ph type="title"/>
          </p:nvPr>
        </p:nvSpPr>
        <p:spPr>
          <a:xfrm>
            <a:off x="0" y="0"/>
            <a:ext cx="9144000" cy="838200"/>
          </a:xfrm>
          <a:solidFill>
            <a:srgbClr val="000000"/>
          </a:solidFill>
        </p:spPr>
        <p:txBody>
          <a:bodyPr/>
          <a:lstStyle/>
          <a:p>
            <a:r>
              <a:rPr lang="en-US" sz="4300"/>
              <a:t>Summary of Laplace Speed Up</a:t>
            </a:r>
          </a:p>
        </p:txBody>
      </p:sp>
      <p:sp>
        <p:nvSpPr>
          <p:cNvPr id="1726467" name="Rectangle 3"/>
          <p:cNvSpPr>
            <a:spLocks noGrp="1" noChangeArrowheads="1"/>
          </p:cNvSpPr>
          <p:nvPr>
            <p:ph type="body" idx="1"/>
          </p:nvPr>
        </p:nvSpPr>
        <p:spPr>
          <a:xfrm>
            <a:off x="0" y="990600"/>
            <a:ext cx="9144000" cy="5334000"/>
          </a:xfrm>
        </p:spPr>
        <p:txBody>
          <a:bodyPr/>
          <a:lstStyle/>
          <a:p>
            <a:pPr>
              <a:lnSpc>
                <a:spcPct val="80000"/>
              </a:lnSpc>
            </a:pPr>
            <a:r>
              <a:rPr lang="en-US" sz="2800">
                <a:solidFill>
                  <a:srgbClr val="FFFF00"/>
                </a:solidFill>
              </a:rPr>
              <a:t>T</a:t>
            </a:r>
            <a:r>
              <a:rPr lang="en-US" sz="2800" baseline="-25000">
                <a:solidFill>
                  <a:srgbClr val="FFFF00"/>
                </a:solidFill>
              </a:rPr>
              <a:t>P</a:t>
            </a:r>
            <a:r>
              <a:rPr lang="en-US" sz="2800"/>
              <a:t> is execution time on </a:t>
            </a:r>
            <a:r>
              <a:rPr lang="en-US" sz="2800">
                <a:solidFill>
                  <a:srgbClr val="FFFF00"/>
                </a:solidFill>
              </a:rPr>
              <a:t>P</a:t>
            </a:r>
            <a:r>
              <a:rPr lang="en-US" sz="2800"/>
              <a:t> processors</a:t>
            </a:r>
          </a:p>
          <a:p>
            <a:pPr lvl="1">
              <a:lnSpc>
                <a:spcPct val="80000"/>
              </a:lnSpc>
            </a:pPr>
            <a:r>
              <a:rPr lang="en-US" sz="2400">
                <a:solidFill>
                  <a:srgbClr val="FFFF00"/>
                </a:solidFill>
              </a:rPr>
              <a:t>T</a:t>
            </a:r>
            <a:r>
              <a:rPr lang="en-US" sz="2400" baseline="-25000">
                <a:solidFill>
                  <a:srgbClr val="FFFF00"/>
                </a:solidFill>
              </a:rPr>
              <a:t>1 </a:t>
            </a:r>
            <a:r>
              <a:rPr lang="en-US" sz="2400">
                <a:solidFill>
                  <a:srgbClr val="FFFFFF"/>
                </a:solidFill>
              </a:rPr>
              <a:t>is sequential time</a:t>
            </a:r>
          </a:p>
          <a:p>
            <a:pPr>
              <a:lnSpc>
                <a:spcPct val="80000"/>
              </a:lnSpc>
            </a:pPr>
            <a:r>
              <a:rPr lang="en-US" sz="2800"/>
              <a:t>Efficiency </a:t>
            </a:r>
            <a:r>
              <a:rPr lang="en-US" sz="2800">
                <a:solidFill>
                  <a:srgbClr val="FFFF00"/>
                </a:solidFill>
                <a:sym typeface="Symbol" pitchFamily="18" charset="2"/>
              </a:rPr>
              <a:t></a:t>
            </a:r>
            <a:r>
              <a:rPr lang="en-US" sz="2800">
                <a:sym typeface="Symbol" pitchFamily="18" charset="2"/>
              </a:rPr>
              <a:t> </a:t>
            </a:r>
            <a:r>
              <a:rPr lang="en-US" sz="2800"/>
              <a:t>= Speed Up </a:t>
            </a:r>
            <a:r>
              <a:rPr lang="en-US" sz="2800">
                <a:solidFill>
                  <a:srgbClr val="FFFF00"/>
                </a:solidFill>
              </a:rPr>
              <a:t>S / P</a:t>
            </a:r>
            <a:r>
              <a:rPr lang="en-US" sz="2800"/>
              <a:t> (Number of Processors)</a:t>
            </a:r>
          </a:p>
          <a:p>
            <a:pPr>
              <a:lnSpc>
                <a:spcPct val="80000"/>
              </a:lnSpc>
            </a:pPr>
            <a:r>
              <a:rPr lang="en-US" sz="2800"/>
              <a:t>Overhead </a:t>
            </a:r>
            <a:r>
              <a:rPr lang="en-US" sz="2800">
                <a:solidFill>
                  <a:srgbClr val="FFFF00"/>
                </a:solidFill>
              </a:rPr>
              <a:t>f</a:t>
            </a:r>
            <a:r>
              <a:rPr lang="en-US" sz="2800" baseline="-25000">
                <a:solidFill>
                  <a:srgbClr val="FFFF00"/>
                </a:solidFill>
              </a:rPr>
              <a:t>comm</a:t>
            </a:r>
            <a:r>
              <a:rPr lang="en-US" sz="2800">
                <a:solidFill>
                  <a:srgbClr val="FFFF00"/>
                </a:solidFill>
              </a:rPr>
              <a:t> = (P T</a:t>
            </a:r>
            <a:r>
              <a:rPr lang="en-US" sz="2800" baseline="-25000">
                <a:solidFill>
                  <a:srgbClr val="FFFF00"/>
                </a:solidFill>
              </a:rPr>
              <a:t>P</a:t>
            </a:r>
            <a:r>
              <a:rPr lang="en-US" sz="2800">
                <a:solidFill>
                  <a:srgbClr val="FFFF00"/>
                </a:solidFill>
              </a:rPr>
              <a:t> - T</a:t>
            </a:r>
            <a:r>
              <a:rPr lang="en-US" sz="2800" baseline="-25000">
                <a:solidFill>
                  <a:srgbClr val="FFFF00"/>
                </a:solidFill>
              </a:rPr>
              <a:t>1</a:t>
            </a:r>
            <a:r>
              <a:rPr lang="en-US" sz="2800">
                <a:solidFill>
                  <a:srgbClr val="FFFF00"/>
                </a:solidFill>
              </a:rPr>
              <a:t>) / T</a:t>
            </a:r>
            <a:r>
              <a:rPr lang="en-US" sz="2800" baseline="-25000">
                <a:solidFill>
                  <a:srgbClr val="FFFF00"/>
                </a:solidFill>
              </a:rPr>
              <a:t>1</a:t>
            </a:r>
            <a:r>
              <a:rPr lang="en-US" sz="2800">
                <a:solidFill>
                  <a:srgbClr val="FFFF00"/>
                </a:solidFill>
              </a:rPr>
              <a:t> = 1/ </a:t>
            </a:r>
            <a:r>
              <a:rPr lang="en-US" sz="2800">
                <a:solidFill>
                  <a:srgbClr val="FFFF00"/>
                </a:solidFill>
                <a:sym typeface="Symbol" pitchFamily="18" charset="2"/>
              </a:rPr>
              <a:t></a:t>
            </a:r>
            <a:r>
              <a:rPr lang="en-US" sz="2800">
                <a:solidFill>
                  <a:srgbClr val="FFFF00"/>
                </a:solidFill>
              </a:rPr>
              <a:t> - 1</a:t>
            </a:r>
          </a:p>
          <a:p>
            <a:pPr>
              <a:lnSpc>
                <a:spcPct val="80000"/>
              </a:lnSpc>
            </a:pPr>
            <a:r>
              <a:rPr lang="en-US" sz="2800"/>
              <a:t>As </a:t>
            </a:r>
            <a:r>
              <a:rPr lang="en-US" sz="2800">
                <a:solidFill>
                  <a:srgbClr val="FFFF00"/>
                </a:solidFill>
              </a:rPr>
              <a:t>T</a:t>
            </a:r>
            <a:r>
              <a:rPr lang="en-US" sz="2800" baseline="-25000">
                <a:solidFill>
                  <a:srgbClr val="FFFF00"/>
                </a:solidFill>
              </a:rPr>
              <a:t>P</a:t>
            </a:r>
            <a:r>
              <a:rPr lang="en-US" sz="2800"/>
              <a:t> linear in </a:t>
            </a:r>
            <a:r>
              <a:rPr lang="en-US" sz="2800">
                <a:solidFill>
                  <a:srgbClr val="FFFF00"/>
                </a:solidFill>
              </a:rPr>
              <a:t>f</a:t>
            </a:r>
            <a:r>
              <a:rPr lang="en-US" sz="2800" baseline="-25000">
                <a:solidFill>
                  <a:srgbClr val="FFFF00"/>
                </a:solidFill>
              </a:rPr>
              <a:t>comm</a:t>
            </a:r>
            <a:r>
              <a:rPr lang="en-US" sz="2800"/>
              <a:t>, overhead effects tend to be additive</a:t>
            </a:r>
          </a:p>
          <a:p>
            <a:pPr>
              <a:lnSpc>
                <a:spcPct val="80000"/>
              </a:lnSpc>
            </a:pPr>
            <a:r>
              <a:rPr lang="en-US" sz="2800"/>
              <a:t>In 2D Jacobi example</a:t>
            </a:r>
            <a:br>
              <a:rPr lang="en-US" sz="2800"/>
            </a:br>
            <a:r>
              <a:rPr lang="en-US" sz="2800"/>
              <a:t> </a:t>
            </a:r>
            <a:r>
              <a:rPr lang="en-US" sz="2800">
                <a:solidFill>
                  <a:srgbClr val="FFFF00"/>
                </a:solidFill>
              </a:rPr>
              <a:t>f</a:t>
            </a:r>
            <a:r>
              <a:rPr lang="en-US" sz="2800" baseline="-25000">
                <a:solidFill>
                  <a:srgbClr val="FFFF00"/>
                </a:solidFill>
              </a:rPr>
              <a:t>comm</a:t>
            </a:r>
            <a:r>
              <a:rPr lang="en-US" sz="2800">
                <a:solidFill>
                  <a:srgbClr val="FFFF00"/>
                </a:solidFill>
              </a:rPr>
              <a:t> = t</a:t>
            </a:r>
            <a:r>
              <a:rPr lang="en-US" sz="2800" baseline="-25000">
                <a:solidFill>
                  <a:srgbClr val="FFFF00"/>
                </a:solidFill>
              </a:rPr>
              <a:t>comm</a:t>
            </a:r>
            <a:r>
              <a:rPr lang="en-US" sz="2800">
                <a:solidFill>
                  <a:srgbClr val="FFFF00"/>
                </a:solidFill>
              </a:rPr>
              <a:t>/(</a:t>
            </a:r>
            <a:r>
              <a:rPr lang="en-US" sz="2800">
                <a:solidFill>
                  <a:srgbClr val="FFFF00"/>
                </a:solidFill>
                <a:sym typeface="Symbol" pitchFamily="18" charset="2"/>
              </a:rPr>
              <a:t></a:t>
            </a:r>
            <a:r>
              <a:rPr lang="en-US" sz="2800" i="1">
                <a:solidFill>
                  <a:srgbClr val="FFFF00"/>
                </a:solidFill>
              </a:rPr>
              <a:t>n</a:t>
            </a:r>
            <a:r>
              <a:rPr lang="en-US" sz="2800">
                <a:solidFill>
                  <a:srgbClr val="FFFF00"/>
                </a:solidFill>
              </a:rPr>
              <a:t> t</a:t>
            </a:r>
            <a:r>
              <a:rPr lang="en-US" sz="2800" baseline="-25000">
                <a:solidFill>
                  <a:srgbClr val="FFFF00"/>
                </a:solidFill>
              </a:rPr>
              <a:t>float</a:t>
            </a:r>
            <a:r>
              <a:rPr lang="en-US" sz="2800">
                <a:solidFill>
                  <a:srgbClr val="FFFF00"/>
                </a:solidFill>
              </a:rPr>
              <a:t>)    </a:t>
            </a:r>
          </a:p>
          <a:p>
            <a:pPr>
              <a:lnSpc>
                <a:spcPct val="80000"/>
              </a:lnSpc>
            </a:pPr>
            <a:r>
              <a:rPr lang="en-US" sz="2800">
                <a:solidFill>
                  <a:srgbClr val="FFFF00"/>
                </a:solidFill>
                <a:sym typeface="Symbol" pitchFamily="18" charset="2"/>
              </a:rPr>
              <a:t></a:t>
            </a:r>
            <a:r>
              <a:rPr lang="en-US" sz="2800" i="1">
                <a:solidFill>
                  <a:srgbClr val="FFFF00"/>
                </a:solidFill>
              </a:rPr>
              <a:t>n</a:t>
            </a:r>
            <a:r>
              <a:rPr lang="en-US" sz="2800">
                <a:solidFill>
                  <a:srgbClr val="FFFF00"/>
                </a:solidFill>
              </a:rPr>
              <a:t> </a:t>
            </a:r>
            <a:r>
              <a:rPr lang="en-US" sz="2800">
                <a:solidFill>
                  <a:srgbClr val="FFFFFF"/>
                </a:solidFill>
              </a:rPr>
              <a:t>becomes</a:t>
            </a:r>
            <a:r>
              <a:rPr lang="en-US" sz="2800">
                <a:solidFill>
                  <a:srgbClr val="FFFF00"/>
                </a:solidFill>
              </a:rPr>
              <a:t> </a:t>
            </a:r>
            <a:r>
              <a:rPr lang="en-US" sz="2800" i="1">
                <a:solidFill>
                  <a:srgbClr val="FFFF00"/>
                </a:solidFill>
              </a:rPr>
              <a:t>n</a:t>
            </a:r>
            <a:r>
              <a:rPr lang="en-US" sz="2800" baseline="30000">
                <a:solidFill>
                  <a:srgbClr val="FFFF00"/>
                </a:solidFill>
              </a:rPr>
              <a:t>1/d</a:t>
            </a:r>
            <a:r>
              <a:rPr lang="en-US" sz="2800">
                <a:solidFill>
                  <a:srgbClr val="FFFF00"/>
                </a:solidFill>
              </a:rPr>
              <a:t> </a:t>
            </a:r>
            <a:r>
              <a:rPr lang="en-US" sz="2800">
                <a:solidFill>
                  <a:srgbClr val="FFFFFF"/>
                </a:solidFill>
              </a:rPr>
              <a:t>in</a:t>
            </a:r>
            <a:r>
              <a:rPr lang="en-US" sz="2800">
                <a:solidFill>
                  <a:srgbClr val="FFFF00"/>
                </a:solidFill>
              </a:rPr>
              <a:t> d </a:t>
            </a:r>
            <a:r>
              <a:rPr lang="en-US" sz="2800">
                <a:solidFill>
                  <a:srgbClr val="FFFFFF"/>
                </a:solidFill>
              </a:rPr>
              <a:t>dimensions witH</a:t>
            </a:r>
            <a:br>
              <a:rPr lang="en-US" sz="2800">
                <a:solidFill>
                  <a:srgbClr val="FFFFFF"/>
                </a:solidFill>
              </a:rPr>
            </a:br>
            <a:r>
              <a:rPr lang="en-US" sz="2800">
                <a:solidFill>
                  <a:srgbClr val="FFFFFF"/>
                </a:solidFill>
              </a:rPr>
              <a:t> </a:t>
            </a:r>
            <a:r>
              <a:rPr lang="en-US" sz="2800">
                <a:solidFill>
                  <a:srgbClr val="FFFF00"/>
                </a:solidFill>
              </a:rPr>
              <a:t>f</a:t>
            </a:r>
            <a:r>
              <a:rPr lang="en-US" sz="2800" baseline="-25000">
                <a:solidFill>
                  <a:srgbClr val="FFFF00"/>
                </a:solidFill>
              </a:rPr>
              <a:t>comm</a:t>
            </a:r>
            <a:r>
              <a:rPr lang="en-US" sz="2800">
                <a:solidFill>
                  <a:srgbClr val="FFFF00"/>
                </a:solidFill>
              </a:rPr>
              <a:t> = </a:t>
            </a:r>
            <a:r>
              <a:rPr lang="en-US" sz="2800" i="1">
                <a:solidFill>
                  <a:srgbClr val="FFFF00"/>
                </a:solidFill>
              </a:rPr>
              <a:t>constant</a:t>
            </a:r>
            <a:r>
              <a:rPr lang="en-US" sz="2800">
                <a:solidFill>
                  <a:srgbClr val="FFFF00"/>
                </a:solidFill>
              </a:rPr>
              <a:t> t</a:t>
            </a:r>
            <a:r>
              <a:rPr lang="en-US" sz="2800" baseline="-25000">
                <a:solidFill>
                  <a:srgbClr val="FFFF00"/>
                </a:solidFill>
              </a:rPr>
              <a:t>comm</a:t>
            </a:r>
            <a:r>
              <a:rPr lang="en-US" sz="2800">
                <a:solidFill>
                  <a:srgbClr val="FFFF00"/>
                </a:solidFill>
              </a:rPr>
              <a:t>/(</a:t>
            </a:r>
            <a:r>
              <a:rPr lang="en-US" sz="2800" i="1">
                <a:solidFill>
                  <a:srgbClr val="FFFF00"/>
                </a:solidFill>
              </a:rPr>
              <a:t>n</a:t>
            </a:r>
            <a:r>
              <a:rPr lang="en-US" sz="2800" baseline="30000">
                <a:solidFill>
                  <a:srgbClr val="FFFF00"/>
                </a:solidFill>
              </a:rPr>
              <a:t>1/d</a:t>
            </a:r>
            <a:r>
              <a:rPr lang="en-US" sz="2800">
                <a:solidFill>
                  <a:srgbClr val="FFFF00"/>
                </a:solidFill>
              </a:rPr>
              <a:t> t</a:t>
            </a:r>
            <a:r>
              <a:rPr lang="en-US" sz="2800" baseline="-25000">
                <a:solidFill>
                  <a:srgbClr val="FFFF00"/>
                </a:solidFill>
              </a:rPr>
              <a:t>float</a:t>
            </a:r>
            <a:r>
              <a:rPr lang="en-US" sz="2800">
                <a:solidFill>
                  <a:srgbClr val="FFFF00"/>
                </a:solidFill>
              </a:rPr>
              <a:t>) </a:t>
            </a:r>
            <a:endParaRPr lang="en-US" sz="2800">
              <a:solidFill>
                <a:srgbClr val="FFFFFF"/>
              </a:solidFill>
            </a:endParaRPr>
          </a:p>
          <a:p>
            <a:pPr>
              <a:lnSpc>
                <a:spcPct val="80000"/>
              </a:lnSpc>
            </a:pPr>
            <a:r>
              <a:rPr lang="en-US" sz="2800">
                <a:solidFill>
                  <a:srgbClr val="FFFFFF"/>
                </a:solidFill>
              </a:rPr>
              <a:t>While efficiency takes approximate form</a:t>
            </a:r>
            <a:br>
              <a:rPr lang="en-US" sz="2800">
                <a:solidFill>
                  <a:srgbClr val="FFFFFF"/>
                </a:solidFill>
              </a:rPr>
            </a:br>
            <a:r>
              <a:rPr lang="en-US" sz="2800">
                <a:solidFill>
                  <a:srgbClr val="FFFFFF"/>
                </a:solidFill>
              </a:rPr>
              <a:t> </a:t>
            </a:r>
            <a:r>
              <a:rPr lang="en-US" sz="2800">
                <a:solidFill>
                  <a:srgbClr val="FFFF00"/>
                </a:solidFill>
                <a:sym typeface="Symbol" pitchFamily="18" charset="2"/>
              </a:rPr>
              <a:t> </a:t>
            </a:r>
            <a:r>
              <a:rPr lang="en-US" sz="2800">
                <a:solidFill>
                  <a:srgbClr val="FFFFFF"/>
                </a:solidFill>
              </a:rPr>
              <a:t> </a:t>
            </a:r>
            <a:r>
              <a:rPr lang="en-US" sz="2800">
                <a:solidFill>
                  <a:srgbClr val="FFFF00"/>
                </a:solidFill>
              </a:rPr>
              <a:t>1 - t</a:t>
            </a:r>
            <a:r>
              <a:rPr lang="en-US" sz="2800" baseline="-25000">
                <a:solidFill>
                  <a:srgbClr val="FFFF00"/>
                </a:solidFill>
              </a:rPr>
              <a:t>comm</a:t>
            </a:r>
            <a:r>
              <a:rPr lang="en-US" sz="2800">
                <a:solidFill>
                  <a:srgbClr val="FFFF00"/>
                </a:solidFill>
              </a:rPr>
              <a:t>/(</a:t>
            </a:r>
            <a:r>
              <a:rPr lang="en-US" sz="2800">
                <a:solidFill>
                  <a:srgbClr val="FFFF00"/>
                </a:solidFill>
                <a:sym typeface="Symbol" pitchFamily="18" charset="2"/>
              </a:rPr>
              <a:t></a:t>
            </a:r>
            <a:r>
              <a:rPr lang="en-US" sz="2800" i="1">
                <a:solidFill>
                  <a:srgbClr val="FFFF00"/>
                </a:solidFill>
              </a:rPr>
              <a:t>n</a:t>
            </a:r>
            <a:r>
              <a:rPr lang="en-US" sz="2800">
                <a:solidFill>
                  <a:srgbClr val="FFFF00"/>
                </a:solidFill>
              </a:rPr>
              <a:t> t</a:t>
            </a:r>
            <a:r>
              <a:rPr lang="en-US" sz="2800" baseline="-25000">
                <a:solidFill>
                  <a:srgbClr val="FFFF00"/>
                </a:solidFill>
              </a:rPr>
              <a:t>float</a:t>
            </a:r>
            <a:r>
              <a:rPr lang="en-US" sz="2800">
                <a:solidFill>
                  <a:srgbClr val="FFFF00"/>
                </a:solidFill>
              </a:rPr>
              <a:t>) </a:t>
            </a:r>
            <a:r>
              <a:rPr lang="en-US" sz="2800">
                <a:solidFill>
                  <a:srgbClr val="FFFFFF"/>
                </a:solidFill>
              </a:rPr>
              <a:t>valid when overhead is small</a:t>
            </a:r>
          </a:p>
          <a:p>
            <a:pPr>
              <a:lnSpc>
                <a:spcPct val="80000"/>
              </a:lnSpc>
            </a:pPr>
            <a:r>
              <a:rPr lang="en-US" sz="2800">
                <a:solidFill>
                  <a:srgbClr val="FFFFFF"/>
                </a:solidFill>
              </a:rPr>
              <a:t>As expected efficiency is &lt; 1 corresponding to speedup being &lt; P</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smtClean="0"/>
              <a:t>Key General Features</a:t>
            </a:r>
            <a:endParaRPr lang="en-US" dirty="0"/>
          </a:p>
        </p:txBody>
      </p:sp>
      <p:sp>
        <p:nvSpPr>
          <p:cNvPr id="3" name="Content Placeholder 2"/>
          <p:cNvSpPr>
            <a:spLocks noGrp="1"/>
          </p:cNvSpPr>
          <p:nvPr>
            <p:ph idx="1"/>
          </p:nvPr>
        </p:nvSpPr>
        <p:spPr>
          <a:xfrm>
            <a:off x="0" y="685800"/>
            <a:ext cx="9144000" cy="5791200"/>
          </a:xfrm>
        </p:spPr>
        <p:txBody>
          <a:bodyPr/>
          <a:lstStyle/>
          <a:p>
            <a:r>
              <a:rPr lang="en-US" sz="2800" dirty="0" smtClean="0"/>
              <a:t>Problems have associated datasets</a:t>
            </a:r>
          </a:p>
          <a:p>
            <a:r>
              <a:rPr lang="en-US" sz="2800" dirty="0" smtClean="0"/>
              <a:t>Parallelism is gotten by </a:t>
            </a:r>
            <a:r>
              <a:rPr lang="en-US" sz="2800" dirty="0" smtClean="0">
                <a:solidFill>
                  <a:srgbClr val="FFFF00"/>
                </a:solidFill>
              </a:rPr>
              <a:t>decomposing dataset </a:t>
            </a:r>
            <a:r>
              <a:rPr lang="en-US" sz="2800" dirty="0" smtClean="0"/>
              <a:t>into parts and writing program to simulate/calculate each part</a:t>
            </a:r>
          </a:p>
          <a:p>
            <a:pPr lvl="1"/>
            <a:r>
              <a:rPr lang="en-US" sz="2400" dirty="0" smtClean="0"/>
              <a:t>This differs in </a:t>
            </a:r>
            <a:r>
              <a:rPr lang="en-US" sz="2400" dirty="0" smtClean="0">
                <a:solidFill>
                  <a:srgbClr val="FFFF00"/>
                </a:solidFill>
              </a:rPr>
              <a:t>geometry</a:t>
            </a:r>
            <a:r>
              <a:rPr lang="en-US" sz="2400" dirty="0" smtClean="0"/>
              <a:t> and </a:t>
            </a:r>
            <a:r>
              <a:rPr lang="en-US" sz="2400" dirty="0" smtClean="0">
                <a:solidFill>
                  <a:srgbClr val="FFFF00"/>
                </a:solidFill>
              </a:rPr>
              <a:t>boundary conditions </a:t>
            </a:r>
            <a:r>
              <a:rPr lang="en-US" sz="2400" dirty="0" smtClean="0"/>
              <a:t>from (sequential) code for full program</a:t>
            </a:r>
          </a:p>
          <a:p>
            <a:pPr lvl="1"/>
            <a:r>
              <a:rPr lang="en-US" sz="2400" dirty="0" smtClean="0"/>
              <a:t>Each part runs as a </a:t>
            </a:r>
            <a:r>
              <a:rPr lang="en-US" sz="2400" dirty="0" smtClean="0">
                <a:solidFill>
                  <a:srgbClr val="FFFF00"/>
                </a:solidFill>
              </a:rPr>
              <a:t>separate thread </a:t>
            </a:r>
            <a:r>
              <a:rPr lang="en-US" sz="2400" dirty="0" smtClean="0"/>
              <a:t>or process on separate cores</a:t>
            </a:r>
          </a:p>
          <a:p>
            <a:r>
              <a:rPr lang="en-US" sz="2800" dirty="0" smtClean="0"/>
              <a:t>One uses </a:t>
            </a:r>
            <a:r>
              <a:rPr lang="en-US" sz="2800" dirty="0" smtClean="0">
                <a:solidFill>
                  <a:srgbClr val="FFFF00"/>
                </a:solidFill>
              </a:rPr>
              <a:t>SPMD Single Program Multiple Data </a:t>
            </a:r>
            <a:r>
              <a:rPr lang="en-US" sz="2800" dirty="0" smtClean="0"/>
              <a:t>paradigm with each core running same code but at any given time, programs are executing different instructions</a:t>
            </a:r>
          </a:p>
          <a:p>
            <a:r>
              <a:rPr lang="en-US" sz="2800" dirty="0" smtClean="0"/>
              <a:t>The different parts </a:t>
            </a:r>
            <a:r>
              <a:rPr lang="en-US" sz="2800" dirty="0" smtClean="0">
                <a:solidFill>
                  <a:srgbClr val="FFFF00"/>
                </a:solidFill>
              </a:rPr>
              <a:t>synchronize every now and then </a:t>
            </a:r>
            <a:r>
              <a:rPr lang="en-US" sz="2800" dirty="0" smtClean="0"/>
              <a:t>e.g. in Jacobi iteration method at the end of each iteration </a:t>
            </a:r>
          </a:p>
          <a:p>
            <a:endParaRPr lang="en-US" sz="2800" dirty="0"/>
          </a:p>
        </p:txBody>
      </p:sp>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2438400" y="6553200"/>
            <a:ext cx="4495800" cy="304800"/>
          </a:xfrm>
        </p:spPr>
        <p:txBody>
          <a:body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p>
            <a:fld id="{F1BF1F1D-FE07-4DB6-928D-452046142820}" type="slidenum">
              <a:rPr lang="en-US"/>
              <a:pPr/>
              <a:t>2</a:t>
            </a:fld>
            <a:endParaRPr lang="en-US"/>
          </a:p>
        </p:txBody>
      </p:sp>
      <p:sp>
        <p:nvSpPr>
          <p:cNvPr id="1159170" name="Rectangle 2"/>
          <p:cNvSpPr>
            <a:spLocks noGrp="1" noChangeArrowheads="1"/>
          </p:cNvSpPr>
          <p:nvPr>
            <p:ph type="title"/>
          </p:nvPr>
        </p:nvSpPr>
        <p:spPr>
          <a:xfrm>
            <a:off x="0" y="0"/>
            <a:ext cx="9144000" cy="685800"/>
          </a:xfrm>
        </p:spPr>
        <p:txBody>
          <a:bodyPr/>
          <a:lstStyle/>
          <a:p>
            <a:r>
              <a:rPr lang="en-US" dirty="0"/>
              <a:t>Introduction</a:t>
            </a:r>
          </a:p>
        </p:txBody>
      </p:sp>
      <p:sp>
        <p:nvSpPr>
          <p:cNvPr id="1159171" name="Rectangle 3"/>
          <p:cNvSpPr>
            <a:spLocks noGrp="1" noChangeArrowheads="1"/>
          </p:cNvSpPr>
          <p:nvPr>
            <p:ph type="body" idx="1"/>
          </p:nvPr>
        </p:nvSpPr>
        <p:spPr>
          <a:xfrm>
            <a:off x="0" y="533400"/>
            <a:ext cx="9144000" cy="5791200"/>
          </a:xfrm>
        </p:spPr>
        <p:txBody>
          <a:bodyPr/>
          <a:lstStyle/>
          <a:p>
            <a:r>
              <a:rPr lang="en-US" sz="2400" dirty="0" smtClean="0"/>
              <a:t>This tutorial does </a:t>
            </a:r>
            <a:r>
              <a:rPr lang="en-US" sz="2400" dirty="0" smtClean="0">
                <a:solidFill>
                  <a:srgbClr val="FFFF00"/>
                </a:solidFill>
              </a:rPr>
              <a:t>not</a:t>
            </a:r>
            <a:r>
              <a:rPr lang="en-US" sz="2400" dirty="0" smtClean="0"/>
              <a:t> assume huge expertise in parallel computing but mixes introduction to parallel computing with an introduction to multicore</a:t>
            </a:r>
            <a:endParaRPr lang="en-US" sz="2400" dirty="0"/>
          </a:p>
          <a:p>
            <a:r>
              <a:rPr lang="en-US" sz="2400" dirty="0" smtClean="0"/>
              <a:t>Multicore includes both “traditional” architectures like those from Intel and AMD (Xeon and Opteron) and specialized chips (NVIDIA/AMD Graphics, Cell and FPGA ….)</a:t>
            </a:r>
          </a:p>
          <a:p>
            <a:r>
              <a:rPr lang="en-US" sz="2400" dirty="0" smtClean="0"/>
              <a:t>Always it is claimed that we should drop “conventional approaches” and realize huge advantage of “specialized” approaches</a:t>
            </a:r>
          </a:p>
          <a:p>
            <a:pPr lvl="1"/>
            <a:r>
              <a:rPr lang="en-US" sz="2000" dirty="0" smtClean="0"/>
              <a:t>Historically software and sustainability issues have made </a:t>
            </a:r>
            <a:r>
              <a:rPr lang="en-US" sz="2000" dirty="0" smtClean="0">
                <a:solidFill>
                  <a:srgbClr val="FFFF00"/>
                </a:solidFill>
              </a:rPr>
              <a:t>specialized machines have limited impact</a:t>
            </a:r>
          </a:p>
          <a:p>
            <a:pPr lvl="1"/>
            <a:r>
              <a:rPr lang="en-US" sz="2000" dirty="0" smtClean="0"/>
              <a:t>I expect this to continue especially as conventional approach already gives us </a:t>
            </a:r>
            <a:r>
              <a:rPr lang="en-US" sz="2000" dirty="0" smtClean="0">
                <a:solidFill>
                  <a:srgbClr val="FFFF00"/>
                </a:solidFill>
              </a:rPr>
              <a:t>more computing power than we can absorb</a:t>
            </a:r>
          </a:p>
          <a:p>
            <a:r>
              <a:rPr lang="en-US" sz="2400" dirty="0" smtClean="0"/>
              <a:t>We </a:t>
            </a:r>
            <a:r>
              <a:rPr lang="en-US" sz="2400" dirty="0"/>
              <a:t>will assume that we are interested in “good” performance on </a:t>
            </a:r>
            <a:r>
              <a:rPr lang="en-US" sz="2400" dirty="0">
                <a:solidFill>
                  <a:srgbClr val="FFFF00"/>
                </a:solidFill>
              </a:rPr>
              <a:t>32-1024 </a:t>
            </a:r>
            <a:r>
              <a:rPr lang="en-US" sz="2400" dirty="0"/>
              <a:t>cores and we will call this </a:t>
            </a:r>
            <a:r>
              <a:rPr lang="en-US" sz="2400" dirty="0">
                <a:solidFill>
                  <a:srgbClr val="FFFF00"/>
                </a:solidFill>
              </a:rPr>
              <a:t>scalable </a:t>
            </a:r>
            <a:r>
              <a:rPr lang="en-US" sz="2400" dirty="0" smtClean="0">
                <a:solidFill>
                  <a:srgbClr val="FFFF00"/>
                </a:solidFill>
              </a:rPr>
              <a:t>parallelism</a:t>
            </a:r>
          </a:p>
          <a:p>
            <a:pPr lvl="1"/>
            <a:r>
              <a:rPr lang="en-US" sz="2000" dirty="0" smtClean="0">
                <a:solidFill>
                  <a:srgbClr val="FFFFFF"/>
                </a:solidFill>
              </a:rPr>
              <a:t>Current machines have fewer cores than this and so today’s results not clearly significant</a:t>
            </a:r>
            <a:endParaRPr lang="en-US" sz="2000" dirty="0">
              <a:solidFill>
                <a:srgbClr val="FFFFFF"/>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6600" dirty="0" smtClean="0"/>
              <a:t>Hardware</a:t>
            </a:r>
            <a:endParaRPr lang="en-US" sz="6600" dirty="0"/>
          </a:p>
        </p:txBody>
      </p:sp>
      <p:sp>
        <p:nvSpPr>
          <p:cNvPr id="7" name="Subtitle 6"/>
          <p:cNvSpPr>
            <a:spLocks noGrp="1"/>
          </p:cNvSpPr>
          <p:nvPr>
            <p:ph type="subTitle" idx="1"/>
          </p:nvPr>
        </p:nvSpPr>
        <p:spPr/>
        <p:txBody>
          <a:bodyPr/>
          <a:lstStyle/>
          <a:p>
            <a:endParaRPr lang="en-US"/>
          </a:p>
        </p:txBody>
      </p:sp>
      <p:sp>
        <p:nvSpPr>
          <p:cNvPr id="4" name="Footer Placeholder 3"/>
          <p:cNvSpPr>
            <a:spLocks noGrp="1"/>
          </p:cNvSpPr>
          <p:nvPr>
            <p:ph type="ftr" sz="quarter" idx="3"/>
          </p:nvPr>
        </p:nvSpPr>
        <p:spPr/>
        <p:txBody>
          <a:bodyPr/>
          <a:lstStyle/>
          <a:p>
            <a:r>
              <a:rPr lang="en-US" smtClean="0"/>
              <a:t>PC08 Tutorial  gcf@indiana.edu</a:t>
            </a:r>
            <a:endParaRPr lang="en-US" dirty="0"/>
          </a:p>
        </p:txBody>
      </p:sp>
      <p:sp>
        <p:nvSpPr>
          <p:cNvPr id="5" name="Slide Number Placeholder 4"/>
          <p:cNvSpPr>
            <a:spLocks noGrp="1"/>
          </p:cNvSpPr>
          <p:nvPr>
            <p:ph type="sldNum" sz="quarter" idx="4"/>
          </p:nvPr>
        </p:nvSpPr>
        <p:spPr/>
        <p:txBody>
          <a:bodyPr/>
          <a:lstStyle/>
          <a:p>
            <a:fld id="{146CB102-58A2-4FF6-94B7-B2D5CBAA422F}"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21</a:t>
            </a:fld>
            <a:endParaRPr lang="en-US"/>
          </a:p>
        </p:txBody>
      </p:sp>
      <p:pic>
        <p:nvPicPr>
          <p:cNvPr id="1590278" name="Picture 6"/>
          <p:cNvPicPr>
            <a:picLocks noChangeAspect="1" noChangeArrowheads="1"/>
          </p:cNvPicPr>
          <p:nvPr/>
        </p:nvPicPr>
        <p:blipFill>
          <a:blip r:embed="rId3"/>
          <a:srcRect l="3580" t="6480" r="8257" b="6978"/>
          <a:stretch>
            <a:fillRect/>
          </a:stretch>
        </p:blipFill>
        <p:spPr bwMode="auto">
          <a:xfrm>
            <a:off x="0" y="0"/>
            <a:ext cx="9183748" cy="6400800"/>
          </a:xfrm>
          <a:prstGeom prst="rect">
            <a:avLst/>
          </a:prstGeom>
          <a:noFill/>
          <a:ln w="9525">
            <a:noFill/>
            <a:miter lim="800000"/>
            <a:headEnd/>
            <a:tailEnd/>
          </a:ln>
          <a:effectLst/>
        </p:spPr>
      </p:pic>
      <p:sp>
        <p:nvSpPr>
          <p:cNvPr id="10" name="TextBox 9"/>
          <p:cNvSpPr txBox="1"/>
          <p:nvPr/>
        </p:nvSpPr>
        <p:spPr>
          <a:xfrm>
            <a:off x="5486400" y="1295400"/>
            <a:ext cx="3657600" cy="400110"/>
          </a:xfrm>
          <a:prstGeom prst="rect">
            <a:avLst/>
          </a:prstGeom>
          <a:noFill/>
        </p:spPr>
        <p:txBody>
          <a:bodyPr wrap="square" rtlCol="0">
            <a:spAutoFit/>
          </a:bodyPr>
          <a:lstStyle/>
          <a:p>
            <a:r>
              <a:rPr lang="en-US" dirty="0" smtClean="0">
                <a:solidFill>
                  <a:schemeClr val="bg2"/>
                </a:solidFill>
              </a:rPr>
              <a:t> 	Mark K. Smith, Gelato</a:t>
            </a:r>
            <a:endParaRPr lang="en-US" dirty="0">
              <a:solidFill>
                <a:schemeClr val="bg2"/>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6594" name="Picture 2"/>
          <p:cNvPicPr>
            <a:picLocks noChangeAspect="1" noChangeArrowheads="1"/>
          </p:cNvPicPr>
          <p:nvPr/>
        </p:nvPicPr>
        <p:blipFill>
          <a:blip r:embed="rId3"/>
          <a:srcRect l="7710" t="11728" r="6620"/>
          <a:stretch>
            <a:fillRect/>
          </a:stretch>
        </p:blipFill>
        <p:spPr bwMode="auto">
          <a:xfrm>
            <a:off x="0" y="-1"/>
            <a:ext cx="9220200" cy="6939495"/>
          </a:xfrm>
          <a:prstGeom prst="rect">
            <a:avLst/>
          </a:prstGeom>
          <a:noFill/>
          <a:ln w="9525">
            <a:noFill/>
            <a:miter lim="800000"/>
            <a:headEnd/>
            <a:tailEnd/>
          </a:ln>
          <a:effectLst/>
        </p:spPr>
      </p:pic>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22</a:t>
            </a:fld>
            <a:endParaRPr lang="en-US"/>
          </a:p>
        </p:txBody>
      </p:sp>
      <p:sp>
        <p:nvSpPr>
          <p:cNvPr id="3" name="Content Placeholder 2"/>
          <p:cNvSpPr>
            <a:spLocks noGrp="1"/>
          </p:cNvSpPr>
          <p:nvPr>
            <p:ph idx="1"/>
          </p:nvPr>
        </p:nvSpPr>
        <p:spPr>
          <a:xfrm>
            <a:off x="5638800" y="762000"/>
            <a:ext cx="3352800" cy="381000"/>
          </a:xfrm>
          <a:solidFill>
            <a:srgbClr val="FFFFFF"/>
          </a:solidFill>
        </p:spPr>
        <p:txBody>
          <a:bodyPr/>
          <a:lstStyle/>
          <a:p>
            <a:pPr>
              <a:buNone/>
            </a:pPr>
            <a:r>
              <a:rPr lang="en-US" sz="2000" dirty="0" smtClean="0">
                <a:solidFill>
                  <a:schemeClr val="bg2"/>
                </a:solidFill>
              </a:rPr>
              <a:t>John </a:t>
            </a:r>
            <a:r>
              <a:rPr lang="en-US" sz="2000" dirty="0" err="1" smtClean="0">
                <a:solidFill>
                  <a:schemeClr val="bg2"/>
                </a:solidFill>
              </a:rPr>
              <a:t>Manferdelli</a:t>
            </a:r>
            <a:r>
              <a:rPr lang="en-US" sz="2000" dirty="0" smtClean="0">
                <a:solidFill>
                  <a:schemeClr val="bg2"/>
                </a:solidFill>
              </a:rPr>
              <a:t> (Microsoft)</a:t>
            </a:r>
            <a:endParaRPr lang="en-US" sz="2000" dirty="0">
              <a:solidFill>
                <a:schemeClr val="bg2"/>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0" y="76200"/>
            <a:ext cx="9144000" cy="762000"/>
          </a:xfrm>
        </p:spPr>
        <p:txBody>
          <a:bodyPr/>
          <a:lstStyle/>
          <a:p>
            <a:pPr eaLnBrk="1" hangingPunct="1"/>
            <a:r>
              <a:rPr lang="en-US" dirty="0" smtClean="0"/>
              <a:t>Intel’s Projection</a:t>
            </a:r>
          </a:p>
        </p:txBody>
      </p:sp>
      <p:pic>
        <p:nvPicPr>
          <p:cNvPr id="63491" name="Picture 3"/>
          <p:cNvPicPr>
            <a:picLocks noChangeAspect="1" noChangeArrowheads="1"/>
          </p:cNvPicPr>
          <p:nvPr/>
        </p:nvPicPr>
        <p:blipFill>
          <a:blip r:embed="rId3"/>
          <a:srcRect l="4112" t="20338" r="4587" b="14125"/>
          <a:stretch>
            <a:fillRect/>
          </a:stretch>
        </p:blipFill>
        <p:spPr bwMode="auto">
          <a:xfrm>
            <a:off x="0" y="914400"/>
            <a:ext cx="9144000" cy="5660110"/>
          </a:xfrm>
          <a:prstGeom prst="rect">
            <a:avLst/>
          </a:prstGeom>
          <a:noFill/>
          <a:ln w="9525" algn="ctr">
            <a:noFill/>
            <a:miter lim="800000"/>
            <a:headEnd/>
            <a:tailEnd/>
          </a:ln>
        </p:spPr>
      </p:pic>
      <p:sp>
        <p:nvSpPr>
          <p:cNvPr id="4" name="TextBox 3"/>
          <p:cNvSpPr txBox="1"/>
          <p:nvPr/>
        </p:nvSpPr>
        <p:spPr>
          <a:xfrm>
            <a:off x="4660631" y="4267200"/>
            <a:ext cx="4407169" cy="1785104"/>
          </a:xfrm>
          <a:prstGeom prst="rect">
            <a:avLst/>
          </a:prstGeom>
          <a:noFill/>
          <a:ln w="38100">
            <a:solidFill>
              <a:schemeClr val="bg2"/>
            </a:solidFill>
          </a:ln>
        </p:spPr>
        <p:txBody>
          <a:bodyPr wrap="square" rtlCol="0">
            <a:spAutoFit/>
          </a:bodyPr>
          <a:lstStyle/>
          <a:p>
            <a:r>
              <a:rPr lang="en-US" dirty="0" smtClean="0">
                <a:solidFill>
                  <a:schemeClr val="bg2"/>
                </a:solidFill>
              </a:rPr>
              <a:t>Technology might support:</a:t>
            </a:r>
          </a:p>
          <a:p>
            <a:r>
              <a:rPr lang="en-US" dirty="0" smtClean="0">
                <a:solidFill>
                  <a:schemeClr val="bg2"/>
                </a:solidFill>
              </a:rPr>
              <a:t>2010: 16—64 cores      200GF—1 TF</a:t>
            </a:r>
          </a:p>
          <a:p>
            <a:r>
              <a:rPr lang="en-US" dirty="0" smtClean="0">
                <a:solidFill>
                  <a:schemeClr val="bg2"/>
                </a:solidFill>
              </a:rPr>
              <a:t>2013: 64—256 cores    500GF– 4 TF</a:t>
            </a:r>
          </a:p>
          <a:p>
            <a:r>
              <a:rPr lang="en-US" dirty="0" smtClean="0">
                <a:solidFill>
                  <a:schemeClr val="bg2"/>
                </a:solidFill>
              </a:rPr>
              <a:t>2016: 256--1024 cores   2 TF– 20 TF</a:t>
            </a:r>
            <a:endParaRPr lang="en-US" dirty="0">
              <a:solidFill>
                <a:schemeClr val="bg2"/>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7618" name="Picture 2"/>
          <p:cNvPicPr>
            <a:picLocks noChangeAspect="1" noChangeArrowheads="1"/>
          </p:cNvPicPr>
          <p:nvPr/>
        </p:nvPicPr>
        <p:blipFill>
          <a:blip r:embed="rId3"/>
          <a:srcRect l="6555" t="7692" r="5415"/>
          <a:stretch>
            <a:fillRect/>
          </a:stretch>
        </p:blipFill>
        <p:spPr bwMode="auto">
          <a:xfrm>
            <a:off x="0" y="-1"/>
            <a:ext cx="9144000" cy="7003915"/>
          </a:xfrm>
          <a:prstGeom prst="rect">
            <a:avLst/>
          </a:prstGeom>
          <a:noFill/>
          <a:ln w="9525">
            <a:noFill/>
            <a:miter lim="800000"/>
            <a:headEnd/>
            <a:tailEnd/>
          </a:ln>
          <a:effectLst/>
        </p:spPr>
      </p:pic>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24</a:t>
            </a:fld>
            <a:endParaRPr lang="en-US"/>
          </a:p>
        </p:txBody>
      </p:sp>
      <p:sp>
        <p:nvSpPr>
          <p:cNvPr id="3" name="Content Placeholder 2"/>
          <p:cNvSpPr>
            <a:spLocks noGrp="1"/>
          </p:cNvSpPr>
          <p:nvPr>
            <p:ph idx="1"/>
          </p:nvPr>
        </p:nvSpPr>
        <p:spPr>
          <a:xfrm>
            <a:off x="5638800" y="6477000"/>
            <a:ext cx="3352800" cy="381000"/>
          </a:xfrm>
          <a:solidFill>
            <a:srgbClr val="FFFFFF"/>
          </a:solidFill>
        </p:spPr>
        <p:txBody>
          <a:bodyPr/>
          <a:lstStyle/>
          <a:p>
            <a:pPr>
              <a:buNone/>
            </a:pPr>
            <a:r>
              <a:rPr lang="en-US" sz="2000" dirty="0" smtClean="0">
                <a:solidFill>
                  <a:schemeClr val="bg2"/>
                </a:solidFill>
              </a:rPr>
              <a:t>John </a:t>
            </a:r>
            <a:r>
              <a:rPr lang="en-US" sz="2000" dirty="0" err="1" smtClean="0">
                <a:solidFill>
                  <a:schemeClr val="bg2"/>
                </a:solidFill>
              </a:rPr>
              <a:t>Manferdelli</a:t>
            </a:r>
            <a:r>
              <a:rPr lang="en-US" sz="2000" dirty="0" smtClean="0">
                <a:solidFill>
                  <a:schemeClr val="bg2"/>
                </a:solidFill>
              </a:rPr>
              <a:t> (Microsoft)</a:t>
            </a:r>
            <a:endParaRPr lang="en-US" sz="2000" dirty="0">
              <a:solidFill>
                <a:schemeClr val="bg2"/>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25</a:t>
            </a:fld>
            <a:endParaRPr lang="en-US"/>
          </a:p>
        </p:txBody>
      </p:sp>
      <p:pic>
        <p:nvPicPr>
          <p:cNvPr id="1224705" name="Picture 1"/>
          <p:cNvPicPr>
            <a:picLocks noChangeAspect="1" noChangeArrowheads="1"/>
          </p:cNvPicPr>
          <p:nvPr/>
        </p:nvPicPr>
        <p:blipFill>
          <a:blip r:embed="rId3"/>
          <a:srcRect l="25414" t="12297" r="4699" b="2647"/>
          <a:stretch>
            <a:fillRect/>
          </a:stretch>
        </p:blipFill>
        <p:spPr bwMode="auto">
          <a:xfrm>
            <a:off x="76200" y="469323"/>
            <a:ext cx="9067800" cy="6388677"/>
          </a:xfrm>
          <a:prstGeom prst="rect">
            <a:avLst/>
          </a:prstGeom>
          <a:noFill/>
          <a:ln w="9525">
            <a:noFill/>
            <a:miter lim="800000"/>
            <a:headEnd/>
            <a:tailEnd/>
          </a:ln>
          <a:effectLst/>
        </p:spPr>
      </p:pic>
      <p:sp>
        <p:nvSpPr>
          <p:cNvPr id="2" name="Title 1"/>
          <p:cNvSpPr>
            <a:spLocks noGrp="1"/>
          </p:cNvSpPr>
          <p:nvPr>
            <p:ph type="title"/>
          </p:nvPr>
        </p:nvSpPr>
        <p:spPr>
          <a:xfrm>
            <a:off x="5943600" y="6172200"/>
            <a:ext cx="3200400" cy="685800"/>
          </a:xfrm>
        </p:spPr>
        <p:txBody>
          <a:bodyPr/>
          <a:lstStyle/>
          <a:p>
            <a:r>
              <a:rPr lang="en-US" sz="2800" dirty="0" smtClean="0">
                <a:solidFill>
                  <a:schemeClr val="bg2"/>
                </a:solidFill>
              </a:rPr>
              <a:t>Sun Niagara2</a:t>
            </a:r>
            <a:endParaRPr lang="en-US" sz="2800" dirty="0">
              <a:solidFill>
                <a:schemeClr val="bg2"/>
              </a:solidFill>
            </a:endParaRPr>
          </a:p>
        </p:txBody>
      </p:sp>
      <p:sp>
        <p:nvSpPr>
          <p:cNvPr id="6" name="TextBox 5"/>
          <p:cNvSpPr txBox="1"/>
          <p:nvPr/>
        </p:nvSpPr>
        <p:spPr>
          <a:xfrm>
            <a:off x="6629400" y="76200"/>
            <a:ext cx="2514600" cy="400110"/>
          </a:xfrm>
          <a:prstGeom prst="rect">
            <a:avLst/>
          </a:prstGeom>
          <a:solidFill>
            <a:srgbClr val="FFFFFF"/>
          </a:solidFill>
        </p:spPr>
        <p:txBody>
          <a:bodyPr wrap="square" rtlCol="0">
            <a:spAutoFit/>
          </a:bodyPr>
          <a:lstStyle/>
          <a:p>
            <a:r>
              <a:rPr lang="en-US" dirty="0" smtClean="0">
                <a:solidFill>
                  <a:schemeClr val="bg2"/>
                </a:solidFill>
              </a:rPr>
              <a:t>Marc Tremblay, Sun</a:t>
            </a:r>
            <a:endParaRPr lang="en-US" dirty="0">
              <a:solidFill>
                <a:schemeClr val="bg2"/>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0034" name="Picture 2"/>
          <p:cNvPicPr>
            <a:picLocks noChangeAspect="1" noChangeArrowheads="1"/>
          </p:cNvPicPr>
          <p:nvPr/>
        </p:nvPicPr>
        <p:blipFill>
          <a:blip r:embed="rId3"/>
          <a:srcRect l="17472" t="8191" r="12641" b="2730"/>
          <a:stretch>
            <a:fillRect/>
          </a:stretch>
        </p:blipFill>
        <p:spPr bwMode="auto">
          <a:xfrm>
            <a:off x="609600" y="77932"/>
            <a:ext cx="8534400" cy="6780068"/>
          </a:xfrm>
          <a:prstGeom prst="rect">
            <a:avLst/>
          </a:prstGeom>
          <a:noFill/>
          <a:ln w="9525">
            <a:noFill/>
            <a:miter lim="800000"/>
            <a:headEnd/>
            <a:tailEnd/>
          </a:ln>
          <a:effectLst/>
        </p:spPr>
      </p:pic>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26</a:t>
            </a:fld>
            <a:endParaRPr lang="en-US"/>
          </a:p>
        </p:txBody>
      </p:sp>
      <p:sp>
        <p:nvSpPr>
          <p:cNvPr id="2" name="Title 1"/>
          <p:cNvSpPr>
            <a:spLocks noGrp="1"/>
          </p:cNvSpPr>
          <p:nvPr>
            <p:ph type="title"/>
          </p:nvPr>
        </p:nvSpPr>
        <p:spPr>
          <a:xfrm>
            <a:off x="5943600" y="6324600"/>
            <a:ext cx="3200400" cy="533400"/>
          </a:xfrm>
        </p:spPr>
        <p:txBody>
          <a:bodyPr/>
          <a:lstStyle/>
          <a:p>
            <a:r>
              <a:rPr lang="en-US" sz="2800" dirty="0" smtClean="0">
                <a:solidFill>
                  <a:schemeClr val="bg2"/>
                </a:solidFill>
              </a:rPr>
              <a:t>Sun Niagara2</a:t>
            </a:r>
            <a:endParaRPr lang="en-US" sz="2800" dirty="0">
              <a:solidFill>
                <a:schemeClr val="bg2"/>
              </a:solidFill>
            </a:endParaRPr>
          </a:p>
        </p:txBody>
      </p:sp>
      <p:sp>
        <p:nvSpPr>
          <p:cNvPr id="6" name="TextBox 5"/>
          <p:cNvSpPr txBox="1"/>
          <p:nvPr/>
        </p:nvSpPr>
        <p:spPr>
          <a:xfrm>
            <a:off x="6629400" y="76200"/>
            <a:ext cx="2514600" cy="400110"/>
          </a:xfrm>
          <a:prstGeom prst="rect">
            <a:avLst/>
          </a:prstGeom>
          <a:solidFill>
            <a:srgbClr val="FFFFFF"/>
          </a:solidFill>
        </p:spPr>
        <p:txBody>
          <a:bodyPr wrap="square" rtlCol="0">
            <a:spAutoFit/>
          </a:bodyPr>
          <a:lstStyle/>
          <a:p>
            <a:r>
              <a:rPr lang="en-US" dirty="0" smtClean="0">
                <a:solidFill>
                  <a:schemeClr val="bg2"/>
                </a:solidFill>
              </a:rPr>
              <a:t>Marc Tremblay, Sun</a:t>
            </a:r>
            <a:endParaRPr lang="en-US" dirty="0">
              <a:solidFill>
                <a:schemeClr val="bg2"/>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27</a:t>
            </a:fld>
            <a:endParaRPr lang="en-US"/>
          </a:p>
        </p:txBody>
      </p:sp>
      <p:sp>
        <p:nvSpPr>
          <p:cNvPr id="2" name="Title 1"/>
          <p:cNvSpPr>
            <a:spLocks noGrp="1"/>
          </p:cNvSpPr>
          <p:nvPr>
            <p:ph type="title"/>
          </p:nvPr>
        </p:nvSpPr>
        <p:spPr>
          <a:xfrm>
            <a:off x="2590800" y="304800"/>
            <a:ext cx="3810000" cy="685800"/>
          </a:xfrm>
        </p:spPr>
        <p:txBody>
          <a:bodyPr/>
          <a:lstStyle/>
          <a:p>
            <a:r>
              <a:rPr lang="en-US" sz="4800" dirty="0" smtClean="0"/>
              <a:t>Sun Niagara2</a:t>
            </a:r>
            <a:endParaRPr lang="en-US" sz="4800" dirty="0"/>
          </a:p>
        </p:txBody>
      </p:sp>
      <p:pic>
        <p:nvPicPr>
          <p:cNvPr id="1581058" name="Picture 2"/>
          <p:cNvPicPr>
            <a:picLocks noChangeAspect="1" noChangeArrowheads="1"/>
          </p:cNvPicPr>
          <p:nvPr/>
        </p:nvPicPr>
        <p:blipFill>
          <a:blip r:embed="rId3"/>
          <a:srcRect l="15135" t="17000" r="4865" b="25000"/>
          <a:stretch>
            <a:fillRect/>
          </a:stretch>
        </p:blipFill>
        <p:spPr bwMode="auto">
          <a:xfrm>
            <a:off x="0" y="1066800"/>
            <a:ext cx="9144000" cy="5257800"/>
          </a:xfrm>
          <a:prstGeom prst="rect">
            <a:avLst/>
          </a:prstGeom>
          <a:noFill/>
          <a:ln w="9525">
            <a:noFill/>
            <a:miter lim="800000"/>
            <a:headEnd/>
            <a:tailEnd/>
          </a:ln>
          <a:effectLst/>
        </p:spPr>
      </p:pic>
      <p:sp>
        <p:nvSpPr>
          <p:cNvPr id="6" name="TextBox 5"/>
          <p:cNvSpPr txBox="1"/>
          <p:nvPr/>
        </p:nvSpPr>
        <p:spPr>
          <a:xfrm>
            <a:off x="6629400" y="76200"/>
            <a:ext cx="2514600" cy="400110"/>
          </a:xfrm>
          <a:prstGeom prst="rect">
            <a:avLst/>
          </a:prstGeom>
          <a:solidFill>
            <a:srgbClr val="FFFFFF"/>
          </a:solidFill>
        </p:spPr>
        <p:txBody>
          <a:bodyPr wrap="square" rtlCol="0">
            <a:spAutoFit/>
          </a:bodyPr>
          <a:lstStyle/>
          <a:p>
            <a:r>
              <a:rPr lang="en-US" dirty="0" smtClean="0">
                <a:solidFill>
                  <a:schemeClr val="bg2"/>
                </a:solidFill>
              </a:rPr>
              <a:t>Marc Tremblay, Sun</a:t>
            </a:r>
            <a:endParaRPr lang="en-US" dirty="0">
              <a:solidFill>
                <a:schemeClr val="bg2"/>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2946" name="Picture 2"/>
          <p:cNvPicPr>
            <a:picLocks noChangeAspect="1" noChangeArrowheads="1"/>
          </p:cNvPicPr>
          <p:nvPr/>
        </p:nvPicPr>
        <p:blipFill>
          <a:blip r:embed="rId3"/>
          <a:srcRect/>
          <a:stretch>
            <a:fillRect/>
          </a:stretch>
        </p:blipFill>
        <p:spPr bwMode="auto">
          <a:xfrm>
            <a:off x="0" y="0"/>
            <a:ext cx="8915400" cy="6891199"/>
          </a:xfrm>
          <a:prstGeom prst="rect">
            <a:avLst/>
          </a:prstGeom>
          <a:noFill/>
          <a:ln w="9525">
            <a:noFill/>
            <a:miter lim="800000"/>
            <a:headEnd/>
            <a:tailEnd/>
          </a:ln>
          <a:effectLst/>
        </p:spPr>
      </p:pic>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28</a:t>
            </a:fld>
            <a:endParaRPr lang="en-US"/>
          </a:p>
        </p:txBody>
      </p:sp>
      <p:sp>
        <p:nvSpPr>
          <p:cNvPr id="3" name="Content Placeholder 2"/>
          <p:cNvSpPr>
            <a:spLocks noGrp="1"/>
          </p:cNvSpPr>
          <p:nvPr>
            <p:ph idx="1"/>
          </p:nvPr>
        </p:nvSpPr>
        <p:spPr>
          <a:xfrm>
            <a:off x="7315200" y="76200"/>
            <a:ext cx="1828800" cy="381000"/>
          </a:xfrm>
          <a:solidFill>
            <a:srgbClr val="FFFFFF"/>
          </a:solidFill>
        </p:spPr>
        <p:txBody>
          <a:bodyPr/>
          <a:lstStyle/>
          <a:p>
            <a:pPr>
              <a:buNone/>
            </a:pPr>
            <a:r>
              <a:rPr lang="en-US" sz="2000" dirty="0" err="1" smtClean="0">
                <a:solidFill>
                  <a:schemeClr val="bg2"/>
                </a:solidFill>
              </a:rPr>
              <a:t>Vivek</a:t>
            </a:r>
            <a:r>
              <a:rPr lang="en-US" sz="2000" dirty="0" smtClean="0">
                <a:solidFill>
                  <a:schemeClr val="bg2"/>
                </a:solidFill>
              </a:rPr>
              <a:t> </a:t>
            </a:r>
            <a:r>
              <a:rPr lang="en-US" sz="2000" dirty="0" err="1" smtClean="0">
                <a:solidFill>
                  <a:schemeClr val="bg2"/>
                </a:solidFill>
              </a:rPr>
              <a:t>Sarkar</a:t>
            </a:r>
            <a:endParaRPr lang="en-US" sz="2000" dirty="0">
              <a:solidFill>
                <a:schemeClr val="bg2"/>
              </a:solidFill>
            </a:endParaRPr>
          </a:p>
        </p:txBody>
      </p:sp>
      <p:sp>
        <p:nvSpPr>
          <p:cNvPr id="8" name="TextBox 7"/>
          <p:cNvSpPr txBox="1"/>
          <p:nvPr/>
        </p:nvSpPr>
        <p:spPr>
          <a:xfrm>
            <a:off x="7924800" y="2286000"/>
            <a:ext cx="304800" cy="738664"/>
          </a:xfrm>
          <a:prstGeom prst="rect">
            <a:avLst/>
          </a:prstGeom>
          <a:noFill/>
        </p:spPr>
        <p:txBody>
          <a:bodyPr wrap="square" rtlCol="0">
            <a:spAutoFit/>
          </a:bodyPr>
          <a:lstStyle/>
          <a:p>
            <a:r>
              <a:rPr lang="en-US" sz="1400" b="1" dirty="0" smtClean="0">
                <a:solidFill>
                  <a:schemeClr val="bg2"/>
                </a:solidFill>
              </a:rPr>
              <a:t>312</a:t>
            </a:r>
            <a:endParaRPr lang="en-US" sz="1400" b="1" dirty="0">
              <a:solidFill>
                <a:schemeClr val="bg2"/>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0899" name="Picture 3"/>
          <p:cNvPicPr>
            <a:picLocks noChangeAspect="1" noChangeArrowheads="1"/>
          </p:cNvPicPr>
          <p:nvPr/>
        </p:nvPicPr>
        <p:blipFill>
          <a:blip r:embed="rId3"/>
          <a:srcRect/>
          <a:stretch>
            <a:fillRect/>
          </a:stretch>
        </p:blipFill>
        <p:spPr bwMode="auto">
          <a:xfrm>
            <a:off x="0" y="0"/>
            <a:ext cx="8872449" cy="6858000"/>
          </a:xfrm>
          <a:prstGeom prst="rect">
            <a:avLst/>
          </a:prstGeom>
          <a:noFill/>
          <a:ln w="9525">
            <a:noFill/>
            <a:miter lim="800000"/>
            <a:headEnd/>
            <a:tailEnd/>
          </a:ln>
          <a:effectLst/>
        </p:spPr>
      </p:pic>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29</a:t>
            </a:fld>
            <a:endParaRPr lang="en-US"/>
          </a:p>
        </p:txBody>
      </p:sp>
      <p:sp>
        <p:nvSpPr>
          <p:cNvPr id="3" name="Content Placeholder 2"/>
          <p:cNvSpPr>
            <a:spLocks noGrp="1"/>
          </p:cNvSpPr>
          <p:nvPr>
            <p:ph idx="1"/>
          </p:nvPr>
        </p:nvSpPr>
        <p:spPr>
          <a:xfrm>
            <a:off x="7391400" y="0"/>
            <a:ext cx="1828800" cy="381000"/>
          </a:xfrm>
          <a:solidFill>
            <a:srgbClr val="FFFFFF"/>
          </a:solidFill>
        </p:spPr>
        <p:txBody>
          <a:bodyPr/>
          <a:lstStyle/>
          <a:p>
            <a:pPr>
              <a:buNone/>
            </a:pPr>
            <a:r>
              <a:rPr lang="en-US" sz="2000" dirty="0" err="1" smtClean="0">
                <a:solidFill>
                  <a:schemeClr val="bg2"/>
                </a:solidFill>
              </a:rPr>
              <a:t>Vivek</a:t>
            </a:r>
            <a:r>
              <a:rPr lang="en-US" sz="2000" dirty="0" smtClean="0">
                <a:solidFill>
                  <a:schemeClr val="bg2"/>
                </a:solidFill>
              </a:rPr>
              <a:t> </a:t>
            </a:r>
            <a:r>
              <a:rPr lang="en-US" sz="2000" dirty="0" err="1" smtClean="0">
                <a:solidFill>
                  <a:schemeClr val="bg2"/>
                </a:solidFill>
              </a:rPr>
              <a:t>Sarkar</a:t>
            </a:r>
            <a:endParaRPr lang="en-US" sz="2000" dirty="0">
              <a:solidFill>
                <a:schemeClr val="bg2"/>
              </a:solidFill>
            </a:endParaRPr>
          </a:p>
        </p:txBody>
      </p:sp>
      <p:sp>
        <p:nvSpPr>
          <p:cNvPr id="8" name="TextBox 7"/>
          <p:cNvSpPr txBox="1"/>
          <p:nvPr/>
        </p:nvSpPr>
        <p:spPr>
          <a:xfrm>
            <a:off x="7924800" y="2286000"/>
            <a:ext cx="304800" cy="738664"/>
          </a:xfrm>
          <a:prstGeom prst="rect">
            <a:avLst/>
          </a:prstGeom>
          <a:noFill/>
        </p:spPr>
        <p:txBody>
          <a:bodyPr wrap="square" rtlCol="0">
            <a:spAutoFit/>
          </a:bodyPr>
          <a:lstStyle/>
          <a:p>
            <a:r>
              <a:rPr lang="en-US" sz="1400" b="1" dirty="0" smtClean="0">
                <a:solidFill>
                  <a:schemeClr val="bg2"/>
                </a:solidFill>
              </a:rPr>
              <a:t>312</a:t>
            </a:r>
            <a:endParaRPr lang="en-US" sz="1400" b="1" dirty="0">
              <a:solidFill>
                <a:schemeClr val="bg2"/>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a:xfrm>
            <a:off x="2362200" y="6553200"/>
            <a:ext cx="4495800" cy="304800"/>
          </a:xfrm>
        </p:spPr>
        <p:txBody>
          <a:bodyPr/>
          <a:lstStyle/>
          <a:p>
            <a:r>
              <a:rPr lang="en-US" dirty="0" smtClean="0"/>
              <a:t>PC08 Tutorial  </a:t>
            </a:r>
            <a:r>
              <a:rPr lang="en-US" dirty="0"/>
              <a:t>gcf@indiana.edu</a:t>
            </a:r>
          </a:p>
        </p:txBody>
      </p:sp>
      <p:sp>
        <p:nvSpPr>
          <p:cNvPr id="7" name="Slide Number Placeholder 4"/>
          <p:cNvSpPr>
            <a:spLocks noGrp="1"/>
          </p:cNvSpPr>
          <p:nvPr>
            <p:ph type="sldNum" sz="quarter" idx="11"/>
          </p:nvPr>
        </p:nvSpPr>
        <p:spPr/>
        <p:txBody>
          <a:bodyPr/>
          <a:lstStyle/>
          <a:p>
            <a:fld id="{24B27C72-F727-427B-A8B3-2CB1A66FE03E}" type="slidenum">
              <a:rPr lang="en-US"/>
              <a:pPr/>
              <a:t>3</a:t>
            </a:fld>
            <a:endParaRPr lang="en-US"/>
          </a:p>
        </p:txBody>
      </p:sp>
      <p:sp>
        <p:nvSpPr>
          <p:cNvPr id="1420290" name="Rectangle 2"/>
          <p:cNvSpPr>
            <a:spLocks noGrp="1" noChangeArrowheads="1"/>
          </p:cNvSpPr>
          <p:nvPr>
            <p:ph type="title"/>
          </p:nvPr>
        </p:nvSpPr>
        <p:spPr>
          <a:xfrm>
            <a:off x="0" y="0"/>
            <a:ext cx="9144000" cy="685800"/>
          </a:xfrm>
        </p:spPr>
        <p:txBody>
          <a:bodyPr/>
          <a:lstStyle/>
          <a:p>
            <a:r>
              <a:rPr lang="en-US" sz="4000" dirty="0" smtClean="0"/>
              <a:t>Some Books</a:t>
            </a:r>
            <a:endParaRPr lang="en-US" sz="4000" dirty="0"/>
          </a:p>
        </p:txBody>
      </p:sp>
      <p:sp>
        <p:nvSpPr>
          <p:cNvPr id="1420291" name="Rectangle 3"/>
          <p:cNvSpPr>
            <a:spLocks noGrp="1" noChangeArrowheads="1"/>
          </p:cNvSpPr>
          <p:nvPr>
            <p:ph type="body" idx="1"/>
          </p:nvPr>
        </p:nvSpPr>
        <p:spPr>
          <a:xfrm>
            <a:off x="0" y="685800"/>
            <a:ext cx="7315200" cy="5791200"/>
          </a:xfrm>
        </p:spPr>
        <p:txBody>
          <a:bodyPr/>
          <a:lstStyle/>
          <a:p>
            <a:pPr>
              <a:lnSpc>
                <a:spcPct val="90000"/>
              </a:lnSpc>
            </a:pPr>
            <a:r>
              <a:rPr lang="en-US" sz="2800" dirty="0" smtClean="0">
                <a:solidFill>
                  <a:srgbClr val="FFFFFF"/>
                </a:solidFill>
              </a:rPr>
              <a:t>No good book or even especially good review talk on multicore. There are some rather dated books on parallel computing</a:t>
            </a:r>
          </a:p>
          <a:p>
            <a:pPr>
              <a:lnSpc>
                <a:spcPct val="90000"/>
              </a:lnSpc>
            </a:pPr>
            <a:r>
              <a:rPr lang="en-US" sz="2800" dirty="0" smtClean="0">
                <a:solidFill>
                  <a:srgbClr val="FFFF00"/>
                </a:solidFill>
              </a:rPr>
              <a:t>The </a:t>
            </a:r>
            <a:r>
              <a:rPr lang="en-US" sz="2800" dirty="0">
                <a:solidFill>
                  <a:srgbClr val="FFFF00"/>
                </a:solidFill>
              </a:rPr>
              <a:t>Sourcebook of Parallel Computing,</a:t>
            </a:r>
            <a:r>
              <a:rPr lang="en-US" sz="2800" dirty="0"/>
              <a:t> Edited by Jack </a:t>
            </a:r>
            <a:r>
              <a:rPr lang="en-US" sz="2800" dirty="0" err="1"/>
              <a:t>Dongarra</a:t>
            </a:r>
            <a:r>
              <a:rPr lang="en-US" sz="2800" dirty="0"/>
              <a:t>, Ian Foster, Geoffrey Fox, William </a:t>
            </a:r>
            <a:r>
              <a:rPr lang="en-US" sz="2800" dirty="0" err="1"/>
              <a:t>Gropp</a:t>
            </a:r>
            <a:r>
              <a:rPr lang="en-US" sz="2800" dirty="0"/>
              <a:t>, Ken Kennedy, Linda </a:t>
            </a:r>
            <a:r>
              <a:rPr lang="en-US" sz="2800" dirty="0" err="1"/>
              <a:t>Torczon</a:t>
            </a:r>
            <a:r>
              <a:rPr lang="en-US" sz="2800" dirty="0"/>
              <a:t>, Andy White, October 2002, 760 pages, ISBN 1-55860-871-0, Morgan Kaufmann Publishers. </a:t>
            </a:r>
            <a:r>
              <a:rPr lang="en-US" sz="2800" dirty="0">
                <a:hlinkClick r:id="rId3"/>
              </a:rPr>
              <a:t>http://www.mkp.com/books_catalog/catalog.asp?ISBN=1-55860-871-0</a:t>
            </a:r>
            <a:endParaRPr lang="en-US" sz="2800" dirty="0"/>
          </a:p>
          <a:p>
            <a:r>
              <a:rPr lang="en-US" sz="2400" dirty="0"/>
              <a:t>If you want to use parallel machines one of </a:t>
            </a:r>
            <a:r>
              <a:rPr lang="en-US" sz="2400" dirty="0" smtClean="0"/>
              <a:t>many</a:t>
            </a:r>
            <a:br>
              <a:rPr lang="en-US" sz="2400" dirty="0" smtClean="0"/>
            </a:br>
            <a:r>
              <a:rPr lang="en-US" sz="2400" dirty="0" smtClean="0"/>
              <a:t>possibilities </a:t>
            </a:r>
            <a:r>
              <a:rPr lang="en-US" sz="2400" dirty="0"/>
              <a:t>is:</a:t>
            </a:r>
            <a:r>
              <a:rPr lang="en-US" sz="2400" dirty="0">
                <a:solidFill>
                  <a:srgbClr val="FFFF00"/>
                </a:solidFill>
              </a:rPr>
              <a:t> Parallel Programming with MPI</a:t>
            </a:r>
            <a:r>
              <a:rPr lang="en-US" sz="2400" dirty="0"/>
              <a:t>, Peter S. Pacheco, Morgan Kaufmann, 1996. </a:t>
            </a:r>
            <a:r>
              <a:rPr lang="en-US" sz="2400" dirty="0" smtClean="0"/>
              <a:t>Book web page</a:t>
            </a:r>
            <a:r>
              <a:rPr lang="en-US" sz="2400" dirty="0"/>
              <a:t>: </a:t>
            </a:r>
            <a:r>
              <a:rPr lang="en-US" sz="2400" dirty="0">
                <a:hlinkClick r:id="rId4"/>
              </a:rPr>
              <a:t>http://fawlty.cs.usfca.edu/mpi/</a:t>
            </a:r>
            <a:r>
              <a:rPr lang="en-US" sz="2400" dirty="0"/>
              <a:t>  </a:t>
            </a:r>
          </a:p>
        </p:txBody>
      </p:sp>
      <p:pic>
        <p:nvPicPr>
          <p:cNvPr id="1420292" name="Picture 4"/>
          <p:cNvPicPr>
            <a:picLocks noChangeAspect="1" noChangeArrowheads="1"/>
          </p:cNvPicPr>
          <p:nvPr/>
        </p:nvPicPr>
        <p:blipFill>
          <a:blip r:embed="rId5"/>
          <a:srcRect/>
          <a:stretch>
            <a:fillRect/>
          </a:stretch>
        </p:blipFill>
        <p:spPr bwMode="auto">
          <a:xfrm>
            <a:off x="7315200" y="2133600"/>
            <a:ext cx="1668462" cy="2209800"/>
          </a:xfrm>
          <a:prstGeom prst="rect">
            <a:avLst/>
          </a:prstGeom>
          <a:noFill/>
          <a:ln w="12700">
            <a:noFill/>
            <a:miter lim="800000"/>
            <a:headEnd/>
            <a:tailEnd/>
          </a:ln>
          <a:effectLst/>
        </p:spPr>
      </p:pic>
      <p:pic>
        <p:nvPicPr>
          <p:cNvPr id="1420293" name="Picture 5"/>
          <p:cNvPicPr>
            <a:picLocks noChangeAspect="1" noChangeArrowheads="1"/>
          </p:cNvPicPr>
          <p:nvPr/>
        </p:nvPicPr>
        <p:blipFill>
          <a:blip r:embed="rId6"/>
          <a:srcRect/>
          <a:stretch>
            <a:fillRect/>
          </a:stretch>
        </p:blipFill>
        <p:spPr bwMode="auto">
          <a:xfrm>
            <a:off x="7381875" y="4495800"/>
            <a:ext cx="1762125" cy="2209800"/>
          </a:xfrm>
          <a:prstGeom prst="rect">
            <a:avLst/>
          </a:prstGeom>
          <a:noFill/>
          <a:ln w="12700">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3970" name="Picture 2"/>
          <p:cNvPicPr>
            <a:picLocks noChangeAspect="1" noChangeArrowheads="1"/>
          </p:cNvPicPr>
          <p:nvPr/>
        </p:nvPicPr>
        <p:blipFill>
          <a:blip r:embed="rId3"/>
          <a:srcRect/>
          <a:stretch>
            <a:fillRect/>
          </a:stretch>
        </p:blipFill>
        <p:spPr bwMode="auto">
          <a:xfrm>
            <a:off x="0" y="0"/>
            <a:ext cx="8839200" cy="6832300"/>
          </a:xfrm>
          <a:prstGeom prst="rect">
            <a:avLst/>
          </a:prstGeom>
          <a:noFill/>
          <a:ln w="9525">
            <a:noFill/>
            <a:miter lim="800000"/>
            <a:headEnd/>
            <a:tailEnd/>
          </a:ln>
          <a:effectLst/>
        </p:spPr>
      </p:pic>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30</a:t>
            </a:fld>
            <a:endParaRPr lang="en-US"/>
          </a:p>
        </p:txBody>
      </p:sp>
      <p:sp>
        <p:nvSpPr>
          <p:cNvPr id="3" name="Content Placeholder 2"/>
          <p:cNvSpPr>
            <a:spLocks noGrp="1"/>
          </p:cNvSpPr>
          <p:nvPr>
            <p:ph idx="1"/>
          </p:nvPr>
        </p:nvSpPr>
        <p:spPr>
          <a:xfrm>
            <a:off x="7315200" y="76200"/>
            <a:ext cx="1828800" cy="381000"/>
          </a:xfrm>
          <a:solidFill>
            <a:srgbClr val="FFFFFF"/>
          </a:solidFill>
        </p:spPr>
        <p:txBody>
          <a:bodyPr/>
          <a:lstStyle/>
          <a:p>
            <a:pPr>
              <a:buNone/>
            </a:pPr>
            <a:r>
              <a:rPr lang="en-US" sz="2000" dirty="0" err="1" smtClean="0">
                <a:solidFill>
                  <a:schemeClr val="bg2"/>
                </a:solidFill>
              </a:rPr>
              <a:t>Vivek</a:t>
            </a:r>
            <a:r>
              <a:rPr lang="en-US" sz="2000" dirty="0" smtClean="0">
                <a:solidFill>
                  <a:schemeClr val="bg2"/>
                </a:solidFill>
              </a:rPr>
              <a:t> </a:t>
            </a:r>
            <a:r>
              <a:rPr lang="en-US" sz="2000" dirty="0" err="1" smtClean="0">
                <a:solidFill>
                  <a:schemeClr val="bg2"/>
                </a:solidFill>
              </a:rPr>
              <a:t>Sarkar</a:t>
            </a:r>
            <a:endParaRPr lang="en-US" sz="2000" dirty="0">
              <a:solidFill>
                <a:schemeClr val="bg2"/>
              </a:solidFill>
            </a:endParaRPr>
          </a:p>
        </p:txBody>
      </p:sp>
      <p:sp>
        <p:nvSpPr>
          <p:cNvPr id="8" name="TextBox 7"/>
          <p:cNvSpPr txBox="1"/>
          <p:nvPr/>
        </p:nvSpPr>
        <p:spPr>
          <a:xfrm>
            <a:off x="7924800" y="2286000"/>
            <a:ext cx="304800" cy="738664"/>
          </a:xfrm>
          <a:prstGeom prst="rect">
            <a:avLst/>
          </a:prstGeom>
          <a:noFill/>
        </p:spPr>
        <p:txBody>
          <a:bodyPr wrap="square" rtlCol="0">
            <a:spAutoFit/>
          </a:bodyPr>
          <a:lstStyle/>
          <a:p>
            <a:r>
              <a:rPr lang="en-US" sz="1400" b="1" dirty="0" smtClean="0">
                <a:solidFill>
                  <a:schemeClr val="bg2"/>
                </a:solidFill>
              </a:rPr>
              <a:t>312</a:t>
            </a:r>
            <a:endParaRPr lang="en-US" sz="1400" b="1" dirty="0">
              <a:solidFill>
                <a:schemeClr val="bg2"/>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6600" dirty="0" smtClean="0"/>
              <a:t>Multicore</a:t>
            </a:r>
            <a:br>
              <a:rPr lang="en-US" sz="6600" dirty="0" smtClean="0"/>
            </a:br>
            <a:r>
              <a:rPr lang="en-US" sz="6600" dirty="0" smtClean="0"/>
              <a:t>Applications</a:t>
            </a:r>
            <a:endParaRPr lang="en-US" sz="6600" dirty="0"/>
          </a:p>
        </p:txBody>
      </p:sp>
      <p:sp>
        <p:nvSpPr>
          <p:cNvPr id="7" name="Subtitle 6"/>
          <p:cNvSpPr>
            <a:spLocks noGrp="1"/>
          </p:cNvSpPr>
          <p:nvPr>
            <p:ph type="subTitle" idx="1"/>
          </p:nvPr>
        </p:nvSpPr>
        <p:spPr/>
        <p:txBody>
          <a:bodyPr/>
          <a:lstStyle/>
          <a:p>
            <a:endParaRPr lang="en-US"/>
          </a:p>
        </p:txBody>
      </p:sp>
      <p:sp>
        <p:nvSpPr>
          <p:cNvPr id="4" name="Footer Placeholder 3"/>
          <p:cNvSpPr>
            <a:spLocks noGrp="1"/>
          </p:cNvSpPr>
          <p:nvPr>
            <p:ph type="ftr" sz="quarter" idx="3"/>
          </p:nvPr>
        </p:nvSpPr>
        <p:spPr/>
        <p:txBody>
          <a:bodyPr/>
          <a:lstStyle/>
          <a:p>
            <a:r>
              <a:rPr lang="en-US" smtClean="0"/>
              <a:t>PC08 Tutorial  gcf@indiana.edu</a:t>
            </a:r>
            <a:endParaRPr lang="en-US" dirty="0"/>
          </a:p>
        </p:txBody>
      </p:sp>
      <p:sp>
        <p:nvSpPr>
          <p:cNvPr id="5" name="Slide Number Placeholder 4"/>
          <p:cNvSpPr>
            <a:spLocks noGrp="1"/>
          </p:cNvSpPr>
          <p:nvPr>
            <p:ph type="sldNum" sz="quarter" idx="4"/>
          </p:nvPr>
        </p:nvSpPr>
        <p:spPr/>
        <p:txBody>
          <a:bodyPr/>
          <a:lstStyle/>
          <a:p>
            <a:fld id="{146CB102-58A2-4FF6-94B7-B2D5CBAA422F}"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3"/>
          <p:cNvSpPr>
            <a:spLocks noGrp="1"/>
          </p:cNvSpPr>
          <p:nvPr>
            <p:ph type="sldNum" sz="quarter" idx="10"/>
          </p:nvPr>
        </p:nvSpPr>
        <p:spPr/>
        <p:txBody>
          <a:bodyPr/>
          <a:lstStyle/>
          <a:p>
            <a:fld id="{E53AFE8B-7735-4739-9BD7-FD5DDA44B8E5}" type="slidenum">
              <a:rPr lang="ar-SA"/>
              <a:pPr/>
              <a:t>32</a:t>
            </a:fld>
            <a:endParaRPr lang="en-US"/>
          </a:p>
        </p:txBody>
      </p:sp>
      <p:sp>
        <p:nvSpPr>
          <p:cNvPr id="1173506" name="Rectangle 2"/>
          <p:cNvSpPr>
            <a:spLocks noChangeArrowheads="1"/>
          </p:cNvSpPr>
          <p:nvPr/>
        </p:nvSpPr>
        <p:spPr bwMode="ltGray">
          <a:xfrm>
            <a:off x="0" y="914400"/>
            <a:ext cx="9144000" cy="2133600"/>
          </a:xfrm>
          <a:prstGeom prst="rect">
            <a:avLst/>
          </a:prstGeom>
          <a:solidFill>
            <a:schemeClr val="bg2">
              <a:alpha val="60001"/>
            </a:schemeClr>
          </a:solidFill>
          <a:ln w="25400" algn="ctr">
            <a:noFill/>
            <a:miter lim="800000"/>
            <a:headEnd type="none" w="sm" len="sm"/>
            <a:tailEnd type="none" w="sm" len="sm"/>
          </a:ln>
          <a:effectLst/>
        </p:spPr>
        <p:txBody>
          <a:bodyPr wrap="none" lIns="0" rIns="0" anchor="ctr"/>
          <a:lstStyle/>
          <a:p>
            <a:endParaRPr lang="en-US"/>
          </a:p>
        </p:txBody>
      </p:sp>
      <p:grpSp>
        <p:nvGrpSpPr>
          <p:cNvPr id="2" name="Group 3"/>
          <p:cNvGrpSpPr>
            <a:grpSpLocks/>
          </p:cNvGrpSpPr>
          <p:nvPr/>
        </p:nvGrpSpPr>
        <p:grpSpPr bwMode="auto">
          <a:xfrm>
            <a:off x="241300" y="4357688"/>
            <a:ext cx="8693150" cy="1066800"/>
            <a:chOff x="152" y="2745"/>
            <a:chExt cx="5476" cy="672"/>
          </a:xfrm>
        </p:grpSpPr>
        <p:sp>
          <p:nvSpPr>
            <p:cNvPr id="1173508" name="AutoShape 4"/>
            <p:cNvSpPr>
              <a:spLocks noChangeArrowheads="1"/>
            </p:cNvSpPr>
            <p:nvPr/>
          </p:nvSpPr>
          <p:spPr bwMode="ltGray">
            <a:xfrm>
              <a:off x="156" y="2745"/>
              <a:ext cx="5472" cy="672"/>
            </a:xfrm>
            <a:prstGeom prst="roundRect">
              <a:avLst>
                <a:gd name="adj" fmla="val 16667"/>
              </a:avLst>
            </a:prstGeom>
            <a:solidFill>
              <a:schemeClr val="tx1">
                <a:alpha val="30000"/>
              </a:schemeClr>
            </a:solidFill>
            <a:ln w="25400" algn="ctr">
              <a:noFill/>
              <a:round/>
              <a:headEnd type="none" w="sm" len="sm"/>
              <a:tailEnd type="none" w="sm" len="sm"/>
            </a:ln>
            <a:effectLst/>
          </p:spPr>
          <p:txBody>
            <a:bodyPr wrap="none" lIns="0" rIns="0" anchor="ctr"/>
            <a:lstStyle/>
            <a:p>
              <a:endParaRPr lang="en-US"/>
            </a:p>
          </p:txBody>
        </p:sp>
        <p:sp>
          <p:nvSpPr>
            <p:cNvPr id="1173509" name="AutoShape 5"/>
            <p:cNvSpPr>
              <a:spLocks noChangeArrowheads="1"/>
            </p:cNvSpPr>
            <p:nvPr/>
          </p:nvSpPr>
          <p:spPr bwMode="ltGray">
            <a:xfrm>
              <a:off x="152" y="2745"/>
              <a:ext cx="5472" cy="192"/>
            </a:xfrm>
            <a:prstGeom prst="roundRect">
              <a:avLst>
                <a:gd name="adj" fmla="val 43750"/>
              </a:avLst>
            </a:prstGeom>
            <a:solidFill>
              <a:schemeClr val="accent1"/>
            </a:solidFill>
            <a:ln w="25400" algn="ctr">
              <a:noFill/>
              <a:round/>
              <a:headEnd type="none" w="sm" len="sm"/>
              <a:tailEnd type="none" w="sm" len="sm"/>
            </a:ln>
            <a:effectLst/>
          </p:spPr>
          <p:txBody>
            <a:bodyPr wrap="none" lIns="0" rIns="0" anchor="ctr"/>
            <a:lstStyle/>
            <a:p>
              <a:pPr algn="ctr" eaLnBrk="0" hangingPunct="0">
                <a:spcBef>
                  <a:spcPct val="0"/>
                </a:spcBef>
              </a:pPr>
              <a:r>
                <a:rPr lang="en-US" b="1">
                  <a:solidFill>
                    <a:srgbClr val="1C1C1C"/>
                  </a:solidFill>
                  <a:cs typeface="Arial" pitchFamily="34" charset="0"/>
                </a:rPr>
                <a:t>Tomorrow</a:t>
              </a:r>
            </a:p>
          </p:txBody>
        </p:sp>
      </p:grpSp>
      <p:sp>
        <p:nvSpPr>
          <p:cNvPr id="1173510" name="Text Box 6"/>
          <p:cNvSpPr txBox="1">
            <a:spLocks noChangeArrowheads="1"/>
          </p:cNvSpPr>
          <p:nvPr/>
        </p:nvSpPr>
        <p:spPr bwMode="auto">
          <a:xfrm>
            <a:off x="746125" y="1397000"/>
            <a:ext cx="1235075" cy="336550"/>
          </a:xfrm>
          <a:prstGeom prst="rect">
            <a:avLst/>
          </a:prstGeom>
          <a:noFill/>
          <a:ln w="28575" algn="ctr">
            <a:noFill/>
            <a:miter lim="800000"/>
            <a:headEnd type="none" w="sm" len="sm"/>
            <a:tailEnd type="none" w="sm" len="sm"/>
          </a:ln>
          <a:effectLst/>
        </p:spPr>
        <p:txBody>
          <a:bodyPr wrap="none">
            <a:spAutoFit/>
          </a:bodyPr>
          <a:lstStyle/>
          <a:p>
            <a:pPr algn="ctr" eaLnBrk="0" hangingPunct="0">
              <a:spcBef>
                <a:spcPct val="0"/>
              </a:spcBef>
            </a:pPr>
            <a:r>
              <a:rPr lang="en-US" sz="1600">
                <a:cs typeface="Arial" pitchFamily="34" charset="0"/>
              </a:rPr>
              <a:t>What is …?</a:t>
            </a:r>
          </a:p>
        </p:txBody>
      </p:sp>
      <p:sp>
        <p:nvSpPr>
          <p:cNvPr id="1173511" name="Text Box 7"/>
          <p:cNvSpPr txBox="1">
            <a:spLocks noChangeArrowheads="1"/>
          </p:cNvSpPr>
          <p:nvPr/>
        </p:nvSpPr>
        <p:spPr bwMode="auto">
          <a:xfrm>
            <a:off x="7158038" y="1397000"/>
            <a:ext cx="1190625" cy="336550"/>
          </a:xfrm>
          <a:prstGeom prst="rect">
            <a:avLst/>
          </a:prstGeom>
          <a:noFill/>
          <a:ln w="28575" algn="ctr">
            <a:noFill/>
            <a:miter lim="800000"/>
            <a:headEnd type="none" w="sm" len="sm"/>
            <a:tailEnd type="none" w="sm" len="sm"/>
          </a:ln>
          <a:effectLst/>
        </p:spPr>
        <p:txBody>
          <a:bodyPr wrap="none">
            <a:spAutoFit/>
          </a:bodyPr>
          <a:lstStyle/>
          <a:p>
            <a:pPr algn="ctr" eaLnBrk="0" hangingPunct="0">
              <a:spcBef>
                <a:spcPct val="0"/>
              </a:spcBef>
            </a:pPr>
            <a:r>
              <a:rPr lang="en-US" sz="1600">
                <a:cs typeface="Arial" pitchFamily="34" charset="0"/>
              </a:rPr>
              <a:t>What if …?</a:t>
            </a:r>
          </a:p>
        </p:txBody>
      </p:sp>
      <p:sp>
        <p:nvSpPr>
          <p:cNvPr id="1173512" name="Text Box 8"/>
          <p:cNvSpPr txBox="1">
            <a:spLocks noChangeArrowheads="1"/>
          </p:cNvSpPr>
          <p:nvPr/>
        </p:nvSpPr>
        <p:spPr bwMode="auto">
          <a:xfrm>
            <a:off x="4132263" y="1377950"/>
            <a:ext cx="874712" cy="336550"/>
          </a:xfrm>
          <a:prstGeom prst="rect">
            <a:avLst/>
          </a:prstGeom>
          <a:noFill/>
          <a:ln w="28575" algn="ctr">
            <a:noFill/>
            <a:miter lim="800000"/>
            <a:headEnd type="none" w="sm" len="sm"/>
            <a:tailEnd type="none" w="sm" len="sm"/>
          </a:ln>
          <a:effectLst/>
        </p:spPr>
        <p:txBody>
          <a:bodyPr wrap="none">
            <a:spAutoFit/>
          </a:bodyPr>
          <a:lstStyle/>
          <a:p>
            <a:pPr algn="ctr" eaLnBrk="0" hangingPunct="0">
              <a:spcBef>
                <a:spcPct val="0"/>
              </a:spcBef>
            </a:pPr>
            <a:r>
              <a:rPr lang="en-US" sz="1600">
                <a:cs typeface="Arial" pitchFamily="34" charset="0"/>
              </a:rPr>
              <a:t>Is it …?</a:t>
            </a:r>
          </a:p>
        </p:txBody>
      </p:sp>
      <p:sp>
        <p:nvSpPr>
          <p:cNvPr id="1173513" name="Oval 9"/>
          <p:cNvSpPr>
            <a:spLocks noChangeArrowheads="1"/>
          </p:cNvSpPr>
          <p:nvPr/>
        </p:nvSpPr>
        <p:spPr bwMode="auto">
          <a:xfrm>
            <a:off x="1371600" y="4648200"/>
            <a:ext cx="6577013" cy="938213"/>
          </a:xfrm>
          <a:prstGeom prst="ellipse">
            <a:avLst/>
          </a:prstGeom>
          <a:solidFill>
            <a:schemeClr val="tx1">
              <a:alpha val="20000"/>
            </a:schemeClr>
          </a:solidFill>
          <a:ln w="38100" algn="ctr">
            <a:solidFill>
              <a:schemeClr val="tx2"/>
            </a:solidFill>
            <a:round/>
            <a:headEnd type="none" w="sm" len="sm"/>
            <a:tailEnd type="none" w="sm" len="sm"/>
          </a:ln>
          <a:effectLst/>
        </p:spPr>
        <p:txBody>
          <a:bodyPr wrap="none" anchor="ctr"/>
          <a:lstStyle/>
          <a:p>
            <a:endParaRPr lang="en-US"/>
          </a:p>
        </p:txBody>
      </p:sp>
      <p:sp>
        <p:nvSpPr>
          <p:cNvPr id="1173514" name="Rectangle 10"/>
          <p:cNvSpPr>
            <a:spLocks noChangeArrowheads="1"/>
          </p:cNvSpPr>
          <p:nvPr/>
        </p:nvSpPr>
        <p:spPr bwMode="auto">
          <a:xfrm>
            <a:off x="409575" y="1066800"/>
            <a:ext cx="2000250" cy="342900"/>
          </a:xfrm>
          <a:prstGeom prst="rect">
            <a:avLst/>
          </a:prstGeom>
          <a:solidFill>
            <a:srgbClr val="3399FF">
              <a:alpha val="30000"/>
            </a:srgbClr>
          </a:solidFill>
          <a:ln w="12700" algn="ctr">
            <a:solidFill>
              <a:srgbClr val="FFFFFF"/>
            </a:solidFill>
            <a:miter lim="800000"/>
            <a:headEnd type="none" w="sm" len="sm"/>
            <a:tailEnd type="none" w="sm" len="sm"/>
          </a:ln>
          <a:effectLst/>
        </p:spPr>
        <p:txBody>
          <a:bodyPr wrap="none" anchor="ctr"/>
          <a:lstStyle/>
          <a:p>
            <a:pPr algn="ctr" eaLnBrk="0" hangingPunct="0">
              <a:spcBef>
                <a:spcPct val="0"/>
              </a:spcBef>
            </a:pPr>
            <a:r>
              <a:rPr lang="en-US">
                <a:solidFill>
                  <a:schemeClr val="tx2"/>
                </a:solidFill>
                <a:cs typeface="Arial" pitchFamily="34" charset="0"/>
              </a:rPr>
              <a:t>R</a:t>
            </a:r>
            <a:r>
              <a:rPr lang="en-US">
                <a:cs typeface="Arial" pitchFamily="34" charset="0"/>
              </a:rPr>
              <a:t>ecognition</a:t>
            </a:r>
          </a:p>
        </p:txBody>
      </p:sp>
      <p:sp>
        <p:nvSpPr>
          <p:cNvPr id="1173515" name="Rectangle 11"/>
          <p:cNvSpPr>
            <a:spLocks noChangeArrowheads="1"/>
          </p:cNvSpPr>
          <p:nvPr/>
        </p:nvSpPr>
        <p:spPr bwMode="auto">
          <a:xfrm>
            <a:off x="3554413" y="1066800"/>
            <a:ext cx="2000250" cy="342900"/>
          </a:xfrm>
          <a:prstGeom prst="rect">
            <a:avLst/>
          </a:prstGeom>
          <a:solidFill>
            <a:srgbClr val="3399FF">
              <a:alpha val="30000"/>
            </a:srgbClr>
          </a:solidFill>
          <a:ln w="12700" algn="ctr">
            <a:solidFill>
              <a:srgbClr val="FFFFFF"/>
            </a:solidFill>
            <a:miter lim="800000"/>
            <a:headEnd type="none" w="sm" len="sm"/>
            <a:tailEnd type="none" w="sm" len="sm"/>
          </a:ln>
          <a:effectLst/>
        </p:spPr>
        <p:txBody>
          <a:bodyPr wrap="none" anchor="ctr"/>
          <a:lstStyle/>
          <a:p>
            <a:pPr algn="ctr" eaLnBrk="0" hangingPunct="0">
              <a:spcBef>
                <a:spcPct val="0"/>
              </a:spcBef>
            </a:pPr>
            <a:r>
              <a:rPr lang="en-US">
                <a:solidFill>
                  <a:schemeClr val="tx2"/>
                </a:solidFill>
                <a:cs typeface="Arial" pitchFamily="34" charset="0"/>
              </a:rPr>
              <a:t>M</a:t>
            </a:r>
            <a:r>
              <a:rPr lang="en-US">
                <a:cs typeface="Arial" pitchFamily="34" charset="0"/>
              </a:rPr>
              <a:t>ining</a:t>
            </a:r>
          </a:p>
        </p:txBody>
      </p:sp>
      <p:sp>
        <p:nvSpPr>
          <p:cNvPr id="1173516" name="Rectangle 12"/>
          <p:cNvSpPr>
            <a:spLocks noChangeArrowheads="1"/>
          </p:cNvSpPr>
          <p:nvPr/>
        </p:nvSpPr>
        <p:spPr bwMode="auto">
          <a:xfrm>
            <a:off x="6699250" y="1066800"/>
            <a:ext cx="1987550" cy="342900"/>
          </a:xfrm>
          <a:prstGeom prst="rect">
            <a:avLst/>
          </a:prstGeom>
          <a:solidFill>
            <a:srgbClr val="3399FF">
              <a:alpha val="30000"/>
            </a:srgbClr>
          </a:solidFill>
          <a:ln w="12700" algn="ctr">
            <a:solidFill>
              <a:srgbClr val="FFFFFF"/>
            </a:solidFill>
            <a:miter lim="800000"/>
            <a:headEnd type="none" w="sm" len="sm"/>
            <a:tailEnd type="none" w="sm" len="sm"/>
          </a:ln>
          <a:effectLst/>
        </p:spPr>
        <p:txBody>
          <a:bodyPr wrap="none" anchor="ctr"/>
          <a:lstStyle/>
          <a:p>
            <a:pPr algn="ctr" eaLnBrk="0" hangingPunct="0">
              <a:spcBef>
                <a:spcPct val="0"/>
              </a:spcBef>
            </a:pPr>
            <a:r>
              <a:rPr lang="en-US">
                <a:solidFill>
                  <a:schemeClr val="tx2"/>
                </a:solidFill>
                <a:cs typeface="Arial" pitchFamily="34" charset="0"/>
              </a:rPr>
              <a:t>S</a:t>
            </a:r>
            <a:r>
              <a:rPr lang="en-US">
                <a:cs typeface="Arial" pitchFamily="34" charset="0"/>
              </a:rPr>
              <a:t>ynthesis</a:t>
            </a:r>
          </a:p>
        </p:txBody>
      </p:sp>
      <p:sp>
        <p:nvSpPr>
          <p:cNvPr id="1173517" name="Oval 13"/>
          <p:cNvSpPr>
            <a:spLocks noChangeArrowheads="1"/>
          </p:cNvSpPr>
          <p:nvPr/>
        </p:nvSpPr>
        <p:spPr bwMode="auto">
          <a:xfrm>
            <a:off x="6670675" y="1873250"/>
            <a:ext cx="2092325" cy="1028700"/>
          </a:xfrm>
          <a:prstGeom prst="ellipse">
            <a:avLst/>
          </a:prstGeom>
          <a:solidFill>
            <a:schemeClr val="hlink"/>
          </a:solidFill>
          <a:ln w="9525" algn="ctr">
            <a:solidFill>
              <a:srgbClr val="FFFFFF">
                <a:alpha val="80000"/>
              </a:srgbClr>
            </a:solidFill>
            <a:round/>
            <a:headEnd/>
            <a:tailEnd/>
          </a:ln>
          <a:effectLst/>
        </p:spPr>
        <p:txBody>
          <a:bodyPr wrap="none" anchor="ctr"/>
          <a:lstStyle/>
          <a:p>
            <a:pPr algn="ctr" eaLnBrk="0" hangingPunct="0">
              <a:spcBef>
                <a:spcPct val="0"/>
              </a:spcBef>
            </a:pPr>
            <a:r>
              <a:rPr lang="en-US" sz="1800" b="1">
                <a:cs typeface="Arial" pitchFamily="34" charset="0"/>
              </a:rPr>
              <a:t>Create a model </a:t>
            </a:r>
          </a:p>
          <a:p>
            <a:pPr algn="ctr" eaLnBrk="0" hangingPunct="0">
              <a:spcBef>
                <a:spcPct val="0"/>
              </a:spcBef>
            </a:pPr>
            <a:r>
              <a:rPr lang="en-US" sz="1800" b="1">
                <a:cs typeface="Arial" pitchFamily="34" charset="0"/>
              </a:rPr>
              <a:t>instance</a:t>
            </a:r>
          </a:p>
        </p:txBody>
      </p:sp>
      <p:sp>
        <p:nvSpPr>
          <p:cNvPr id="1173518" name="Freeform 14"/>
          <p:cNvSpPr>
            <a:spLocks/>
          </p:cNvSpPr>
          <p:nvPr/>
        </p:nvSpPr>
        <p:spPr bwMode="ltGray">
          <a:xfrm>
            <a:off x="1981200" y="1733550"/>
            <a:ext cx="4953000" cy="368300"/>
          </a:xfrm>
          <a:custGeom>
            <a:avLst/>
            <a:gdLst/>
            <a:ahLst/>
            <a:cxnLst>
              <a:cxn ang="0">
                <a:pos x="0" y="194"/>
              </a:cxn>
              <a:cxn ang="0">
                <a:pos x="336" y="0"/>
              </a:cxn>
              <a:cxn ang="0">
                <a:pos x="2736" y="0"/>
              </a:cxn>
              <a:cxn ang="0">
                <a:pos x="3120" y="222"/>
              </a:cxn>
            </a:cxnLst>
            <a:rect l="0" t="0" r="r" b="b"/>
            <a:pathLst>
              <a:path w="3120" h="222">
                <a:moveTo>
                  <a:pt x="0" y="194"/>
                </a:moveTo>
                <a:lnTo>
                  <a:pt x="336" y="0"/>
                </a:lnTo>
                <a:lnTo>
                  <a:pt x="2736" y="0"/>
                </a:lnTo>
                <a:lnTo>
                  <a:pt x="3120" y="222"/>
                </a:lnTo>
              </a:path>
            </a:pathLst>
          </a:custGeom>
          <a:noFill/>
          <a:ln w="38100" cap="flat" cmpd="sng">
            <a:solidFill>
              <a:srgbClr val="FFFFFF"/>
            </a:solidFill>
            <a:prstDash val="solid"/>
            <a:round/>
            <a:headEnd type="none" w="sm" len="sm"/>
            <a:tailEnd type="triangle" w="lg" len="med"/>
          </a:ln>
          <a:effectLst/>
        </p:spPr>
        <p:txBody>
          <a:bodyPr lIns="0" rIns="0" anchor="ctr" anchorCtr="1"/>
          <a:lstStyle/>
          <a:p>
            <a:endParaRPr lang="en-US"/>
          </a:p>
        </p:txBody>
      </p:sp>
      <p:sp>
        <p:nvSpPr>
          <p:cNvPr id="1173519" name="Rectangle 15"/>
          <p:cNvSpPr>
            <a:spLocks noChangeArrowheads="1"/>
          </p:cNvSpPr>
          <p:nvPr/>
        </p:nvSpPr>
        <p:spPr bwMode="auto">
          <a:xfrm>
            <a:off x="800100" y="185738"/>
            <a:ext cx="7696200" cy="838200"/>
          </a:xfrm>
          <a:prstGeom prst="rect">
            <a:avLst/>
          </a:prstGeom>
          <a:noFill/>
          <a:ln w="9525">
            <a:noFill/>
            <a:miter lim="800000"/>
            <a:headEnd/>
            <a:tailEnd/>
          </a:ln>
          <a:effectLst>
            <a:outerShdw dist="35921" dir="2700000" algn="ctr" rotWithShape="0">
              <a:schemeClr val="bg2"/>
            </a:outerShdw>
          </a:effectLst>
        </p:spPr>
        <p:txBody>
          <a:bodyPr lIns="92075" tIns="46038" rIns="92075" bIns="46038" anchor="ctr"/>
          <a:lstStyle/>
          <a:p>
            <a:pPr>
              <a:lnSpc>
                <a:spcPct val="90000"/>
              </a:lnSpc>
              <a:spcBef>
                <a:spcPct val="0"/>
              </a:spcBef>
            </a:pPr>
            <a:r>
              <a:rPr lang="en-US" sz="2800">
                <a:solidFill>
                  <a:schemeClr val="tx2"/>
                </a:solidFill>
                <a:latin typeface="Arial Black" pitchFamily="34" charset="0"/>
              </a:rPr>
              <a:t>RMS: Recognition Mining Synthesis</a:t>
            </a:r>
          </a:p>
        </p:txBody>
      </p:sp>
      <p:sp>
        <p:nvSpPr>
          <p:cNvPr id="1173520" name="AutoShape 16"/>
          <p:cNvSpPr>
            <a:spLocks noChangeArrowheads="1"/>
          </p:cNvSpPr>
          <p:nvPr/>
        </p:nvSpPr>
        <p:spPr bwMode="ltGray">
          <a:xfrm>
            <a:off x="1143000" y="3352800"/>
            <a:ext cx="533400" cy="1371600"/>
          </a:xfrm>
          <a:prstGeom prst="downArrow">
            <a:avLst>
              <a:gd name="adj1" fmla="val 50000"/>
              <a:gd name="adj2" fmla="val 64286"/>
            </a:avLst>
          </a:prstGeom>
          <a:solidFill>
            <a:schemeClr val="bg2">
              <a:alpha val="39999"/>
            </a:schemeClr>
          </a:solidFill>
          <a:ln w="25400" algn="ctr">
            <a:noFill/>
            <a:miter lim="800000"/>
            <a:headEnd type="none" w="sm" len="sm"/>
            <a:tailEnd type="none" w="sm" len="sm"/>
          </a:ln>
          <a:effectLst/>
        </p:spPr>
        <p:txBody>
          <a:bodyPr wrap="none" lIns="0" rIns="0" anchor="ctr"/>
          <a:lstStyle/>
          <a:p>
            <a:endParaRPr lang="en-US"/>
          </a:p>
        </p:txBody>
      </p:sp>
      <p:sp>
        <p:nvSpPr>
          <p:cNvPr id="1173521" name="Text Box 17"/>
          <p:cNvSpPr txBox="1">
            <a:spLocks noChangeArrowheads="1"/>
          </p:cNvSpPr>
          <p:nvPr/>
        </p:nvSpPr>
        <p:spPr bwMode="auto">
          <a:xfrm>
            <a:off x="809625" y="4648200"/>
            <a:ext cx="1265238" cy="730250"/>
          </a:xfrm>
          <a:prstGeom prst="rect">
            <a:avLst/>
          </a:prstGeom>
          <a:noFill/>
          <a:ln w="28575" algn="ctr">
            <a:noFill/>
            <a:miter lim="800000"/>
            <a:headEnd type="none" w="sm" len="sm"/>
            <a:tailEnd type="none" w="sm" len="sm"/>
          </a:ln>
          <a:effectLst/>
        </p:spPr>
        <p:txBody>
          <a:bodyPr wrap="none">
            <a:spAutoFit/>
          </a:bodyPr>
          <a:lstStyle/>
          <a:p>
            <a:pPr algn="ctr" eaLnBrk="0" hangingPunct="0">
              <a:spcBef>
                <a:spcPct val="0"/>
              </a:spcBef>
            </a:pPr>
            <a:r>
              <a:rPr lang="en-US" sz="1400" b="1">
                <a:cs typeface="Arial" pitchFamily="34" charset="0"/>
              </a:rPr>
              <a:t>Model-based</a:t>
            </a:r>
          </a:p>
          <a:p>
            <a:pPr algn="ctr" eaLnBrk="0" hangingPunct="0">
              <a:spcBef>
                <a:spcPct val="0"/>
              </a:spcBef>
            </a:pPr>
            <a:r>
              <a:rPr lang="en-US" sz="1400" b="1">
                <a:cs typeface="Arial" pitchFamily="34" charset="0"/>
              </a:rPr>
              <a:t>multimodal</a:t>
            </a:r>
          </a:p>
          <a:p>
            <a:pPr algn="ctr" eaLnBrk="0" hangingPunct="0">
              <a:spcBef>
                <a:spcPct val="0"/>
              </a:spcBef>
            </a:pPr>
            <a:r>
              <a:rPr lang="en-US" sz="1400" b="1">
                <a:cs typeface="Arial" pitchFamily="34" charset="0"/>
              </a:rPr>
              <a:t>recognition</a:t>
            </a:r>
          </a:p>
        </p:txBody>
      </p:sp>
      <p:sp>
        <p:nvSpPr>
          <p:cNvPr id="1173522" name="Oval 18"/>
          <p:cNvSpPr>
            <a:spLocks noChangeArrowheads="1"/>
          </p:cNvSpPr>
          <p:nvPr/>
        </p:nvSpPr>
        <p:spPr bwMode="auto">
          <a:xfrm>
            <a:off x="3532188" y="1865313"/>
            <a:ext cx="2082800" cy="1041400"/>
          </a:xfrm>
          <a:prstGeom prst="ellipse">
            <a:avLst/>
          </a:prstGeom>
          <a:solidFill>
            <a:schemeClr val="accent2"/>
          </a:solidFill>
          <a:ln w="9525" algn="ctr">
            <a:solidFill>
              <a:srgbClr val="FFFFFF">
                <a:alpha val="80000"/>
              </a:srgbClr>
            </a:solidFill>
            <a:round/>
            <a:headEnd/>
            <a:tailEnd/>
          </a:ln>
          <a:effectLst/>
        </p:spPr>
        <p:txBody>
          <a:bodyPr wrap="none" anchor="ctr"/>
          <a:lstStyle/>
          <a:p>
            <a:pPr algn="ctr" eaLnBrk="0" hangingPunct="0">
              <a:spcBef>
                <a:spcPct val="0"/>
              </a:spcBef>
            </a:pPr>
            <a:r>
              <a:rPr lang="en-US" sz="1800" b="1">
                <a:cs typeface="Arial" pitchFamily="34" charset="0"/>
              </a:rPr>
              <a:t>Find a model</a:t>
            </a:r>
          </a:p>
          <a:p>
            <a:pPr algn="ctr" eaLnBrk="0" hangingPunct="0">
              <a:spcBef>
                <a:spcPct val="0"/>
              </a:spcBef>
            </a:pPr>
            <a:r>
              <a:rPr lang="en-US" sz="1800" b="1">
                <a:cs typeface="Arial" pitchFamily="34" charset="0"/>
              </a:rPr>
              <a:t>instance</a:t>
            </a:r>
          </a:p>
        </p:txBody>
      </p:sp>
      <p:sp>
        <p:nvSpPr>
          <p:cNvPr id="1173523" name="Line 19"/>
          <p:cNvSpPr>
            <a:spLocks noChangeShapeType="1"/>
          </p:cNvSpPr>
          <p:nvPr/>
        </p:nvSpPr>
        <p:spPr bwMode="auto">
          <a:xfrm flipV="1">
            <a:off x="2057400" y="2392363"/>
            <a:ext cx="1662113" cy="0"/>
          </a:xfrm>
          <a:prstGeom prst="line">
            <a:avLst/>
          </a:prstGeom>
          <a:noFill/>
          <a:ln w="44450">
            <a:solidFill>
              <a:schemeClr val="tx1"/>
            </a:solidFill>
            <a:round/>
            <a:headEnd type="none" w="sm" len="sm"/>
            <a:tailEnd type="triangle" w="med" len="med"/>
          </a:ln>
          <a:effectLst/>
        </p:spPr>
        <p:txBody>
          <a:bodyPr wrap="none" anchor="ctr"/>
          <a:lstStyle/>
          <a:p>
            <a:endParaRPr lang="en-US"/>
          </a:p>
        </p:txBody>
      </p:sp>
      <p:sp>
        <p:nvSpPr>
          <p:cNvPr id="1173524" name="Oval 20"/>
          <p:cNvSpPr>
            <a:spLocks noChangeArrowheads="1"/>
          </p:cNvSpPr>
          <p:nvPr/>
        </p:nvSpPr>
        <p:spPr bwMode="auto">
          <a:xfrm>
            <a:off x="457200" y="1909763"/>
            <a:ext cx="1905000" cy="952500"/>
          </a:xfrm>
          <a:prstGeom prst="ellipse">
            <a:avLst/>
          </a:prstGeom>
          <a:solidFill>
            <a:srgbClr val="3366FF"/>
          </a:solidFill>
          <a:ln w="9525" algn="ctr">
            <a:solidFill>
              <a:srgbClr val="FFFFFF">
                <a:alpha val="80000"/>
              </a:srgbClr>
            </a:solidFill>
            <a:round/>
            <a:headEnd/>
            <a:tailEnd/>
          </a:ln>
          <a:effectLst/>
        </p:spPr>
        <p:txBody>
          <a:bodyPr wrap="none" anchor="ctr"/>
          <a:lstStyle/>
          <a:p>
            <a:pPr algn="ctr">
              <a:spcBef>
                <a:spcPct val="0"/>
              </a:spcBef>
            </a:pPr>
            <a:r>
              <a:rPr lang="en-US" sz="1800" b="1">
                <a:cs typeface="Arial" pitchFamily="34" charset="0"/>
              </a:rPr>
              <a:t>Model</a:t>
            </a:r>
          </a:p>
        </p:txBody>
      </p:sp>
      <p:sp>
        <p:nvSpPr>
          <p:cNvPr id="1173525" name="Text Box 21"/>
          <p:cNvSpPr txBox="1">
            <a:spLocks noChangeArrowheads="1"/>
          </p:cNvSpPr>
          <p:nvPr/>
        </p:nvSpPr>
        <p:spPr bwMode="auto">
          <a:xfrm>
            <a:off x="3476625" y="4676775"/>
            <a:ext cx="2143125" cy="942975"/>
          </a:xfrm>
          <a:prstGeom prst="rect">
            <a:avLst/>
          </a:prstGeom>
          <a:noFill/>
          <a:ln w="28575" algn="ctr">
            <a:noFill/>
            <a:miter lim="800000"/>
            <a:headEnd type="none" w="sm" len="sm"/>
            <a:tailEnd type="none" w="sm" len="sm"/>
          </a:ln>
          <a:effectLst/>
        </p:spPr>
        <p:txBody>
          <a:bodyPr wrap="none">
            <a:spAutoFit/>
          </a:bodyPr>
          <a:lstStyle/>
          <a:p>
            <a:pPr algn="ctr" eaLnBrk="0" hangingPunct="0">
              <a:spcBef>
                <a:spcPct val="0"/>
              </a:spcBef>
            </a:pPr>
            <a:r>
              <a:rPr lang="en-US" sz="1400" b="1">
                <a:cs typeface="Arial" pitchFamily="34" charset="0"/>
              </a:rPr>
              <a:t>Real-time analytics on</a:t>
            </a:r>
          </a:p>
          <a:p>
            <a:pPr algn="ctr" eaLnBrk="0" hangingPunct="0">
              <a:spcBef>
                <a:spcPct val="0"/>
              </a:spcBef>
            </a:pPr>
            <a:r>
              <a:rPr lang="en-US" sz="1400" b="1">
                <a:cs typeface="Arial" pitchFamily="34" charset="0"/>
              </a:rPr>
              <a:t>dynamic, unstructured,</a:t>
            </a:r>
          </a:p>
          <a:p>
            <a:pPr algn="ctr" eaLnBrk="0" hangingPunct="0">
              <a:spcBef>
                <a:spcPct val="0"/>
              </a:spcBef>
            </a:pPr>
            <a:r>
              <a:rPr lang="en-US" sz="1400" b="1">
                <a:cs typeface="Arial" pitchFamily="34" charset="0"/>
              </a:rPr>
              <a:t>multimodal datasets</a:t>
            </a:r>
          </a:p>
          <a:p>
            <a:pPr algn="ctr">
              <a:spcBef>
                <a:spcPct val="0"/>
              </a:spcBef>
            </a:pPr>
            <a:endParaRPr lang="en-US" sz="1400" b="1">
              <a:cs typeface="Arial" pitchFamily="34" charset="0"/>
            </a:endParaRPr>
          </a:p>
        </p:txBody>
      </p:sp>
      <p:sp>
        <p:nvSpPr>
          <p:cNvPr id="1173526" name="AutoShape 22"/>
          <p:cNvSpPr>
            <a:spLocks noChangeArrowheads="1"/>
          </p:cNvSpPr>
          <p:nvPr/>
        </p:nvSpPr>
        <p:spPr bwMode="ltGray">
          <a:xfrm>
            <a:off x="4343400" y="3352800"/>
            <a:ext cx="533400" cy="1371600"/>
          </a:xfrm>
          <a:prstGeom prst="downArrow">
            <a:avLst>
              <a:gd name="adj1" fmla="val 50000"/>
              <a:gd name="adj2" fmla="val 64286"/>
            </a:avLst>
          </a:prstGeom>
          <a:solidFill>
            <a:schemeClr val="bg2">
              <a:alpha val="39999"/>
            </a:schemeClr>
          </a:solidFill>
          <a:ln w="25400" algn="ctr">
            <a:noFill/>
            <a:miter lim="800000"/>
            <a:headEnd type="none" w="sm" len="sm"/>
            <a:tailEnd type="none" w="sm" len="sm"/>
          </a:ln>
          <a:effectLst/>
        </p:spPr>
        <p:txBody>
          <a:bodyPr wrap="none" lIns="0" rIns="0" anchor="ctr"/>
          <a:lstStyle/>
          <a:p>
            <a:endParaRPr lang="en-US"/>
          </a:p>
        </p:txBody>
      </p:sp>
      <p:sp>
        <p:nvSpPr>
          <p:cNvPr id="1173527" name="Text Box 23"/>
          <p:cNvSpPr txBox="1">
            <a:spLocks noChangeArrowheads="1"/>
          </p:cNvSpPr>
          <p:nvPr/>
        </p:nvSpPr>
        <p:spPr bwMode="auto">
          <a:xfrm>
            <a:off x="6878638" y="4679950"/>
            <a:ext cx="1730375" cy="730250"/>
          </a:xfrm>
          <a:prstGeom prst="rect">
            <a:avLst/>
          </a:prstGeom>
          <a:noFill/>
          <a:ln w="28575" algn="ctr">
            <a:noFill/>
            <a:miter lim="800000"/>
            <a:headEnd type="none" w="sm" len="sm"/>
            <a:tailEnd type="none" w="sm" len="sm"/>
          </a:ln>
          <a:effectLst/>
        </p:spPr>
        <p:txBody>
          <a:bodyPr wrap="none">
            <a:spAutoFit/>
          </a:bodyPr>
          <a:lstStyle/>
          <a:p>
            <a:pPr algn="ctr" eaLnBrk="0" hangingPunct="0">
              <a:spcBef>
                <a:spcPct val="0"/>
              </a:spcBef>
            </a:pPr>
            <a:r>
              <a:rPr lang="en-US" sz="1400" b="1">
                <a:cs typeface="Arial" pitchFamily="34" charset="0"/>
              </a:rPr>
              <a:t>Photo-realism and</a:t>
            </a:r>
          </a:p>
          <a:p>
            <a:pPr algn="ctr" eaLnBrk="0" hangingPunct="0">
              <a:spcBef>
                <a:spcPct val="0"/>
              </a:spcBef>
            </a:pPr>
            <a:r>
              <a:rPr lang="en-US" sz="1400" b="1">
                <a:cs typeface="Arial" pitchFamily="34" charset="0"/>
              </a:rPr>
              <a:t>physics-based</a:t>
            </a:r>
          </a:p>
          <a:p>
            <a:pPr algn="ctr" eaLnBrk="0" hangingPunct="0">
              <a:spcBef>
                <a:spcPct val="0"/>
              </a:spcBef>
            </a:pPr>
            <a:r>
              <a:rPr lang="en-US" sz="1400" b="1">
                <a:cs typeface="Arial" pitchFamily="34" charset="0"/>
              </a:rPr>
              <a:t>animation</a:t>
            </a:r>
          </a:p>
        </p:txBody>
      </p:sp>
      <p:sp>
        <p:nvSpPr>
          <p:cNvPr id="1173528" name="AutoShape 24"/>
          <p:cNvSpPr>
            <a:spLocks noChangeArrowheads="1"/>
          </p:cNvSpPr>
          <p:nvPr/>
        </p:nvSpPr>
        <p:spPr bwMode="ltGray">
          <a:xfrm>
            <a:off x="7505700" y="3352800"/>
            <a:ext cx="533400" cy="1371600"/>
          </a:xfrm>
          <a:prstGeom prst="downArrow">
            <a:avLst>
              <a:gd name="adj1" fmla="val 50000"/>
              <a:gd name="adj2" fmla="val 64286"/>
            </a:avLst>
          </a:prstGeom>
          <a:solidFill>
            <a:schemeClr val="bg2">
              <a:alpha val="39999"/>
            </a:schemeClr>
          </a:solidFill>
          <a:ln w="25400" algn="ctr">
            <a:noFill/>
            <a:miter lim="800000"/>
            <a:headEnd type="none" w="sm" len="sm"/>
            <a:tailEnd type="none" w="sm" len="sm"/>
          </a:ln>
          <a:effectLst/>
        </p:spPr>
        <p:txBody>
          <a:bodyPr wrap="none" lIns="0" rIns="0" anchor="ctr"/>
          <a:lstStyle/>
          <a:p>
            <a:endParaRPr lang="en-US"/>
          </a:p>
        </p:txBody>
      </p:sp>
      <p:grpSp>
        <p:nvGrpSpPr>
          <p:cNvPr id="3" name="Group 25"/>
          <p:cNvGrpSpPr>
            <a:grpSpLocks/>
          </p:cNvGrpSpPr>
          <p:nvPr/>
        </p:nvGrpSpPr>
        <p:grpSpPr bwMode="auto">
          <a:xfrm>
            <a:off x="241300" y="3048000"/>
            <a:ext cx="8693150" cy="1066800"/>
            <a:chOff x="152" y="1920"/>
            <a:chExt cx="5476" cy="672"/>
          </a:xfrm>
        </p:grpSpPr>
        <p:sp>
          <p:nvSpPr>
            <p:cNvPr id="1173530" name="AutoShape 26"/>
            <p:cNvSpPr>
              <a:spLocks noChangeArrowheads="1"/>
            </p:cNvSpPr>
            <p:nvPr/>
          </p:nvSpPr>
          <p:spPr bwMode="ltGray">
            <a:xfrm>
              <a:off x="156" y="1920"/>
              <a:ext cx="5472" cy="672"/>
            </a:xfrm>
            <a:prstGeom prst="roundRect">
              <a:avLst>
                <a:gd name="adj" fmla="val 16667"/>
              </a:avLst>
            </a:prstGeom>
            <a:solidFill>
              <a:schemeClr val="tx1">
                <a:alpha val="30000"/>
              </a:schemeClr>
            </a:solidFill>
            <a:ln w="25400" algn="ctr">
              <a:noFill/>
              <a:round/>
              <a:headEnd type="none" w="sm" len="sm"/>
              <a:tailEnd type="none" w="sm" len="sm"/>
            </a:ln>
            <a:effectLst/>
          </p:spPr>
          <p:txBody>
            <a:bodyPr wrap="none" lIns="0" rIns="0" anchor="ctr"/>
            <a:lstStyle/>
            <a:p>
              <a:endParaRPr lang="en-US"/>
            </a:p>
          </p:txBody>
        </p:sp>
        <p:sp>
          <p:nvSpPr>
            <p:cNvPr id="1173531" name="AutoShape 27"/>
            <p:cNvSpPr>
              <a:spLocks noChangeArrowheads="1"/>
            </p:cNvSpPr>
            <p:nvPr/>
          </p:nvSpPr>
          <p:spPr bwMode="ltGray">
            <a:xfrm>
              <a:off x="152" y="1920"/>
              <a:ext cx="5472" cy="192"/>
            </a:xfrm>
            <a:prstGeom prst="roundRect">
              <a:avLst>
                <a:gd name="adj" fmla="val 43750"/>
              </a:avLst>
            </a:prstGeom>
            <a:solidFill>
              <a:srgbClr val="FF9900"/>
            </a:solidFill>
            <a:ln w="25400" algn="ctr">
              <a:noFill/>
              <a:round/>
              <a:headEnd type="none" w="sm" len="sm"/>
              <a:tailEnd type="none" w="sm" len="sm"/>
            </a:ln>
            <a:effectLst/>
          </p:spPr>
          <p:txBody>
            <a:bodyPr wrap="none" lIns="0" rIns="0" anchor="ctr"/>
            <a:lstStyle/>
            <a:p>
              <a:pPr algn="ctr" eaLnBrk="0" hangingPunct="0">
                <a:spcBef>
                  <a:spcPct val="0"/>
                </a:spcBef>
              </a:pPr>
              <a:r>
                <a:rPr lang="en-US" b="1">
                  <a:solidFill>
                    <a:srgbClr val="1C1C1C"/>
                  </a:solidFill>
                  <a:cs typeface="Arial" pitchFamily="34" charset="0"/>
                </a:rPr>
                <a:t>Today</a:t>
              </a:r>
            </a:p>
          </p:txBody>
        </p:sp>
      </p:grpSp>
      <p:sp>
        <p:nvSpPr>
          <p:cNvPr id="1173532" name="Text Box 28"/>
          <p:cNvSpPr txBox="1">
            <a:spLocks noChangeArrowheads="1"/>
          </p:cNvSpPr>
          <p:nvPr/>
        </p:nvSpPr>
        <p:spPr bwMode="auto">
          <a:xfrm>
            <a:off x="893763" y="3362325"/>
            <a:ext cx="1098550" cy="304800"/>
          </a:xfrm>
          <a:prstGeom prst="rect">
            <a:avLst/>
          </a:prstGeom>
          <a:noFill/>
          <a:ln w="28575" algn="ctr">
            <a:noFill/>
            <a:miter lim="800000"/>
            <a:headEnd type="none" w="sm" len="sm"/>
            <a:tailEnd type="none" w="sm" len="sm"/>
          </a:ln>
          <a:effectLst/>
        </p:spPr>
        <p:txBody>
          <a:bodyPr wrap="none">
            <a:spAutoFit/>
          </a:bodyPr>
          <a:lstStyle/>
          <a:p>
            <a:pPr algn="ctr" eaLnBrk="0" hangingPunct="0">
              <a:spcBef>
                <a:spcPct val="0"/>
              </a:spcBef>
            </a:pPr>
            <a:r>
              <a:rPr lang="en-US" sz="1400" b="1">
                <a:cs typeface="Arial" pitchFamily="34" charset="0"/>
              </a:rPr>
              <a:t>Model-less</a:t>
            </a:r>
          </a:p>
        </p:txBody>
      </p:sp>
      <p:sp>
        <p:nvSpPr>
          <p:cNvPr id="1173533" name="Text Box 29"/>
          <p:cNvSpPr txBox="1">
            <a:spLocks noChangeArrowheads="1"/>
          </p:cNvSpPr>
          <p:nvPr/>
        </p:nvSpPr>
        <p:spPr bwMode="auto">
          <a:xfrm>
            <a:off x="3302000" y="3362325"/>
            <a:ext cx="2486025" cy="942975"/>
          </a:xfrm>
          <a:prstGeom prst="rect">
            <a:avLst/>
          </a:prstGeom>
          <a:noFill/>
          <a:ln w="28575" algn="ctr">
            <a:noFill/>
            <a:miter lim="800000"/>
            <a:headEnd type="none" w="sm" len="sm"/>
            <a:tailEnd type="none" w="sm" len="sm"/>
          </a:ln>
          <a:effectLst/>
        </p:spPr>
        <p:txBody>
          <a:bodyPr wrap="none">
            <a:spAutoFit/>
          </a:bodyPr>
          <a:lstStyle/>
          <a:p>
            <a:pPr algn="ctr" eaLnBrk="0" hangingPunct="0">
              <a:spcBef>
                <a:spcPct val="0"/>
              </a:spcBef>
            </a:pPr>
            <a:r>
              <a:rPr lang="en-US" sz="1400" b="1">
                <a:cs typeface="Arial" pitchFamily="34" charset="0"/>
              </a:rPr>
              <a:t>Real-time streaming and</a:t>
            </a:r>
          </a:p>
          <a:p>
            <a:pPr algn="ctr" eaLnBrk="0" hangingPunct="0">
              <a:spcBef>
                <a:spcPct val="0"/>
              </a:spcBef>
            </a:pPr>
            <a:r>
              <a:rPr lang="en-US" sz="1400" b="1">
                <a:cs typeface="Arial" pitchFamily="34" charset="0"/>
              </a:rPr>
              <a:t>transactions on </a:t>
            </a:r>
          </a:p>
          <a:p>
            <a:pPr algn="ctr" eaLnBrk="0" hangingPunct="0">
              <a:spcBef>
                <a:spcPct val="0"/>
              </a:spcBef>
            </a:pPr>
            <a:r>
              <a:rPr lang="en-US" sz="1400" b="1">
                <a:cs typeface="Arial" pitchFamily="34" charset="0"/>
              </a:rPr>
              <a:t>static – structured datasets</a:t>
            </a:r>
          </a:p>
          <a:p>
            <a:pPr algn="ctr">
              <a:spcBef>
                <a:spcPct val="0"/>
              </a:spcBef>
            </a:pPr>
            <a:endParaRPr lang="en-US" sz="1400" b="1">
              <a:cs typeface="Arial" pitchFamily="34" charset="0"/>
            </a:endParaRPr>
          </a:p>
        </p:txBody>
      </p:sp>
      <p:sp>
        <p:nvSpPr>
          <p:cNvPr id="1173534" name="Text Box 30"/>
          <p:cNvSpPr txBox="1">
            <a:spLocks noChangeArrowheads="1"/>
          </p:cNvSpPr>
          <p:nvPr/>
        </p:nvSpPr>
        <p:spPr bwMode="auto">
          <a:xfrm>
            <a:off x="6808788" y="3362325"/>
            <a:ext cx="1862137" cy="304800"/>
          </a:xfrm>
          <a:prstGeom prst="rect">
            <a:avLst/>
          </a:prstGeom>
          <a:noFill/>
          <a:ln w="28575" algn="ctr">
            <a:noFill/>
            <a:miter lim="800000"/>
            <a:headEnd type="none" w="sm" len="sm"/>
            <a:tailEnd type="none" w="sm" len="sm"/>
          </a:ln>
          <a:effectLst/>
        </p:spPr>
        <p:txBody>
          <a:bodyPr wrap="none">
            <a:spAutoFit/>
          </a:bodyPr>
          <a:lstStyle/>
          <a:p>
            <a:pPr algn="ctr" eaLnBrk="0" hangingPunct="0">
              <a:spcBef>
                <a:spcPct val="0"/>
              </a:spcBef>
            </a:pPr>
            <a:r>
              <a:rPr lang="en-US" sz="1400" b="1">
                <a:cs typeface="Arial" pitchFamily="34" charset="0"/>
              </a:rPr>
              <a:t>Very limited realism</a:t>
            </a:r>
          </a:p>
        </p:txBody>
      </p:sp>
      <p:sp>
        <p:nvSpPr>
          <p:cNvPr id="1173535" name="AutoShape 31"/>
          <p:cNvSpPr>
            <a:spLocks noChangeArrowheads="1"/>
          </p:cNvSpPr>
          <p:nvPr/>
        </p:nvSpPr>
        <p:spPr bwMode="auto">
          <a:xfrm>
            <a:off x="-304800" y="323850"/>
            <a:ext cx="9753600" cy="584200"/>
          </a:xfrm>
          <a:prstGeom prst="roundRect">
            <a:avLst>
              <a:gd name="adj" fmla="val 50000"/>
            </a:avLst>
          </a:prstGeom>
          <a:solidFill>
            <a:schemeClr val="tx1">
              <a:alpha val="39999"/>
            </a:schemeClr>
          </a:solidFill>
          <a:ln w="38100" algn="ctr">
            <a:noFill/>
            <a:round/>
            <a:headEnd type="none" w="sm" len="sm"/>
            <a:tailEnd type="none" w="lg" len="lg"/>
          </a:ln>
          <a:effectLst/>
        </p:spPr>
        <p:txBody>
          <a:bodyPr wrap="none" anchor="ctr"/>
          <a:lstStyle/>
          <a:p>
            <a:pPr algn="ctr" eaLnBrk="0" hangingPunct="0">
              <a:spcBef>
                <a:spcPct val="0"/>
              </a:spcBef>
            </a:pPr>
            <a:endParaRPr lang="en-US" sz="2400">
              <a:cs typeface="Arial" pitchFamily="34"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6"/>
          <p:cNvSpPr>
            <a:spLocks noGrp="1"/>
          </p:cNvSpPr>
          <p:nvPr>
            <p:ph type="sldNum" sz="quarter" idx="10"/>
          </p:nvPr>
        </p:nvSpPr>
        <p:spPr/>
        <p:txBody>
          <a:bodyPr/>
          <a:lstStyle/>
          <a:p>
            <a:fld id="{3D170DCE-22A3-4F5E-ACE4-259400DB9C9A}" type="slidenum">
              <a:rPr lang="ar-SA"/>
              <a:pPr/>
              <a:t>33</a:t>
            </a:fld>
            <a:endParaRPr lang="en-US"/>
          </a:p>
        </p:txBody>
      </p:sp>
      <p:grpSp>
        <p:nvGrpSpPr>
          <p:cNvPr id="2" name="Group 2"/>
          <p:cNvGrpSpPr>
            <a:grpSpLocks/>
          </p:cNvGrpSpPr>
          <p:nvPr/>
        </p:nvGrpSpPr>
        <p:grpSpPr bwMode="auto">
          <a:xfrm>
            <a:off x="-14288" y="1157288"/>
            <a:ext cx="3052763" cy="3733800"/>
            <a:chOff x="-9" y="729"/>
            <a:chExt cx="1923" cy="2352"/>
          </a:xfrm>
        </p:grpSpPr>
        <p:sp>
          <p:nvSpPr>
            <p:cNvPr id="1171459" name="Rectangle 3"/>
            <p:cNvSpPr>
              <a:spLocks noChangeArrowheads="1"/>
            </p:cNvSpPr>
            <p:nvPr/>
          </p:nvSpPr>
          <p:spPr bwMode="auto">
            <a:xfrm>
              <a:off x="-9" y="729"/>
              <a:ext cx="1923" cy="2352"/>
            </a:xfrm>
            <a:prstGeom prst="rect">
              <a:avLst/>
            </a:prstGeom>
            <a:solidFill>
              <a:srgbClr val="3399FF">
                <a:alpha val="39999"/>
              </a:srgbClr>
            </a:solidFill>
            <a:ln w="12700" algn="ctr">
              <a:noFill/>
              <a:miter lim="800000"/>
              <a:headEnd type="none" w="sm" len="sm"/>
              <a:tailEnd type="none" w="sm" len="sm"/>
            </a:ln>
            <a:effectLst/>
          </p:spPr>
          <p:txBody>
            <a:bodyPr wrap="none" anchor="ctr"/>
            <a:lstStyle/>
            <a:p>
              <a:pPr algn="ctr" eaLnBrk="0" hangingPunct="0">
                <a:spcBef>
                  <a:spcPct val="0"/>
                </a:spcBef>
              </a:pPr>
              <a:endParaRPr lang="en-US" sz="2400"/>
            </a:p>
          </p:txBody>
        </p:sp>
        <p:sp>
          <p:nvSpPr>
            <p:cNvPr id="1171460" name="Oval 4"/>
            <p:cNvSpPr>
              <a:spLocks noChangeArrowheads="1"/>
            </p:cNvSpPr>
            <p:nvPr/>
          </p:nvSpPr>
          <p:spPr bwMode="auto">
            <a:xfrm>
              <a:off x="18" y="1008"/>
              <a:ext cx="1872" cy="1872"/>
            </a:xfrm>
            <a:prstGeom prst="ellipse">
              <a:avLst/>
            </a:prstGeom>
            <a:solidFill>
              <a:srgbClr val="FFFFFF">
                <a:alpha val="39999"/>
              </a:srgbClr>
            </a:solidFill>
            <a:ln w="12700" algn="ctr">
              <a:noFill/>
              <a:round/>
              <a:headEnd type="none" w="sm" len="sm"/>
              <a:tailEnd type="none" w="sm" len="sm"/>
            </a:ln>
            <a:effectLst/>
          </p:spPr>
          <p:txBody>
            <a:bodyPr wrap="none" anchor="ctr"/>
            <a:lstStyle/>
            <a:p>
              <a:endParaRPr lang="en-US"/>
            </a:p>
          </p:txBody>
        </p:sp>
      </p:grpSp>
      <p:grpSp>
        <p:nvGrpSpPr>
          <p:cNvPr id="3" name="Group 5"/>
          <p:cNvGrpSpPr>
            <a:grpSpLocks/>
          </p:cNvGrpSpPr>
          <p:nvPr/>
        </p:nvGrpSpPr>
        <p:grpSpPr bwMode="auto">
          <a:xfrm>
            <a:off x="3055938" y="1157288"/>
            <a:ext cx="3052762" cy="3730625"/>
            <a:chOff x="1923" y="729"/>
            <a:chExt cx="1923" cy="2350"/>
          </a:xfrm>
        </p:grpSpPr>
        <p:sp>
          <p:nvSpPr>
            <p:cNvPr id="1171462" name="Rectangle 6"/>
            <p:cNvSpPr>
              <a:spLocks noChangeArrowheads="1"/>
            </p:cNvSpPr>
            <p:nvPr/>
          </p:nvSpPr>
          <p:spPr bwMode="auto">
            <a:xfrm>
              <a:off x="1923" y="729"/>
              <a:ext cx="1923" cy="2350"/>
            </a:xfrm>
            <a:prstGeom prst="rect">
              <a:avLst/>
            </a:prstGeom>
            <a:solidFill>
              <a:schemeClr val="accent2">
                <a:alpha val="39999"/>
              </a:schemeClr>
            </a:solidFill>
            <a:ln w="12700" algn="ctr">
              <a:noFill/>
              <a:miter lim="800000"/>
              <a:headEnd type="none" w="sm" len="sm"/>
              <a:tailEnd type="none" w="sm" len="sm"/>
            </a:ln>
            <a:effectLst/>
          </p:spPr>
          <p:txBody>
            <a:bodyPr wrap="none" anchor="ctr"/>
            <a:lstStyle/>
            <a:p>
              <a:pPr algn="ctr" eaLnBrk="0" hangingPunct="0">
                <a:spcBef>
                  <a:spcPct val="0"/>
                </a:spcBef>
              </a:pPr>
              <a:endParaRPr lang="en-US" sz="2400"/>
            </a:p>
          </p:txBody>
        </p:sp>
        <p:sp>
          <p:nvSpPr>
            <p:cNvPr id="1171463" name="Oval 7"/>
            <p:cNvSpPr>
              <a:spLocks noChangeArrowheads="1"/>
            </p:cNvSpPr>
            <p:nvPr/>
          </p:nvSpPr>
          <p:spPr bwMode="auto">
            <a:xfrm>
              <a:off x="1947" y="1008"/>
              <a:ext cx="1872" cy="1872"/>
            </a:xfrm>
            <a:prstGeom prst="ellipse">
              <a:avLst/>
            </a:prstGeom>
            <a:solidFill>
              <a:srgbClr val="FFFFFF">
                <a:alpha val="39999"/>
              </a:srgbClr>
            </a:solidFill>
            <a:ln w="12700" algn="ctr">
              <a:noFill/>
              <a:round/>
              <a:headEnd type="none" w="sm" len="sm"/>
              <a:tailEnd type="none" w="sm" len="sm"/>
            </a:ln>
            <a:effectLst/>
          </p:spPr>
          <p:txBody>
            <a:bodyPr wrap="none" anchor="ctr"/>
            <a:lstStyle/>
            <a:p>
              <a:endParaRPr lang="en-US"/>
            </a:p>
          </p:txBody>
        </p:sp>
      </p:grpSp>
      <p:grpSp>
        <p:nvGrpSpPr>
          <p:cNvPr id="4" name="Group 8"/>
          <p:cNvGrpSpPr>
            <a:grpSpLocks/>
          </p:cNvGrpSpPr>
          <p:nvPr/>
        </p:nvGrpSpPr>
        <p:grpSpPr bwMode="auto">
          <a:xfrm>
            <a:off x="6126163" y="1157288"/>
            <a:ext cx="3052762" cy="3730625"/>
            <a:chOff x="3855" y="729"/>
            <a:chExt cx="1923" cy="2350"/>
          </a:xfrm>
        </p:grpSpPr>
        <p:sp>
          <p:nvSpPr>
            <p:cNvPr id="1171465" name="Rectangle 9"/>
            <p:cNvSpPr>
              <a:spLocks noChangeArrowheads="1"/>
            </p:cNvSpPr>
            <p:nvPr/>
          </p:nvSpPr>
          <p:spPr bwMode="auto">
            <a:xfrm>
              <a:off x="3855" y="729"/>
              <a:ext cx="1923" cy="2350"/>
            </a:xfrm>
            <a:prstGeom prst="rect">
              <a:avLst/>
            </a:prstGeom>
            <a:solidFill>
              <a:schemeClr val="hlink">
                <a:alpha val="39999"/>
              </a:schemeClr>
            </a:solidFill>
            <a:ln w="12700" algn="ctr">
              <a:noFill/>
              <a:miter lim="800000"/>
              <a:headEnd type="none" w="sm" len="sm"/>
              <a:tailEnd type="none" w="sm" len="sm"/>
            </a:ln>
            <a:effectLst/>
          </p:spPr>
          <p:txBody>
            <a:bodyPr wrap="none" anchor="ctr"/>
            <a:lstStyle/>
            <a:p>
              <a:pPr algn="ctr" eaLnBrk="0" hangingPunct="0">
                <a:spcBef>
                  <a:spcPct val="0"/>
                </a:spcBef>
              </a:pPr>
              <a:endParaRPr lang="en-US" sz="2400"/>
            </a:p>
          </p:txBody>
        </p:sp>
        <p:sp>
          <p:nvSpPr>
            <p:cNvPr id="1171466" name="AutoShape 10"/>
            <p:cNvSpPr>
              <a:spLocks noChangeArrowheads="1"/>
            </p:cNvSpPr>
            <p:nvPr/>
          </p:nvSpPr>
          <p:spPr bwMode="auto">
            <a:xfrm>
              <a:off x="3936" y="819"/>
              <a:ext cx="1776" cy="2160"/>
            </a:xfrm>
            <a:prstGeom prst="roundRect">
              <a:avLst>
                <a:gd name="adj" fmla="val 4005"/>
              </a:avLst>
            </a:prstGeom>
            <a:noFill/>
            <a:ln w="12700" algn="ctr">
              <a:solidFill>
                <a:srgbClr val="FFFFFF"/>
              </a:solidFill>
              <a:round/>
              <a:headEnd type="none" w="sm" len="sm"/>
              <a:tailEnd type="none" w="sm" len="sm"/>
            </a:ln>
            <a:effectLst/>
          </p:spPr>
          <p:txBody>
            <a:bodyPr wrap="none" anchor="ctr"/>
            <a:lstStyle/>
            <a:p>
              <a:endParaRPr lang="en-US"/>
            </a:p>
          </p:txBody>
        </p:sp>
      </p:grpSp>
      <p:pic>
        <p:nvPicPr>
          <p:cNvPr id="1171467" name="ProstateTimelapse.avi">
            <a:hlinkClick r:id="" action="ppaction://media"/>
          </p:cNvPr>
          <p:cNvPicPr>
            <a:picLocks noGrp="1" noRot="1" noChangeAspect="1" noChangeArrowheads="1"/>
          </p:cNvPicPr>
          <p:nvPr>
            <p:ph sz="quarter" idx="1"/>
            <a:videoFile r:link="rId1"/>
          </p:nvPr>
        </p:nvPicPr>
        <p:blipFill>
          <a:blip r:embed="rId7" cstate="print"/>
          <a:srcRect/>
          <a:stretch>
            <a:fillRect/>
          </a:stretch>
        </p:blipFill>
        <p:spPr>
          <a:xfrm>
            <a:off x="7258050" y="1566863"/>
            <a:ext cx="1601788" cy="1601787"/>
          </a:xfrm>
          <a:ln>
            <a:solidFill>
              <a:srgbClr val="FFFFFF"/>
            </a:solidFill>
          </a:ln>
        </p:spPr>
      </p:pic>
      <p:pic>
        <p:nvPicPr>
          <p:cNvPr id="1171468" name="er_tumor.mpeg">
            <a:hlinkClick r:id="" action="ppaction://media"/>
          </p:cNvPr>
          <p:cNvPicPr>
            <a:picLocks noGrp="1" noRot="1" noChangeAspect="1" noChangeArrowheads="1"/>
          </p:cNvPicPr>
          <p:nvPr>
            <p:ph sz="quarter" idx="2"/>
            <a:videoFile r:link="rId2"/>
          </p:nvPr>
        </p:nvPicPr>
        <p:blipFill>
          <a:blip r:embed="rId8" cstate="print"/>
          <a:srcRect/>
          <a:stretch>
            <a:fillRect/>
          </a:stretch>
        </p:blipFill>
        <p:spPr>
          <a:xfrm>
            <a:off x="7259638" y="3484563"/>
            <a:ext cx="1604962" cy="1030287"/>
          </a:xfrm>
          <a:ln>
            <a:solidFill>
              <a:srgbClr val="FFFFFF"/>
            </a:solidFill>
          </a:ln>
        </p:spPr>
      </p:pic>
      <p:sp>
        <p:nvSpPr>
          <p:cNvPr id="1171469" name="Text Box 13"/>
          <p:cNvSpPr txBox="1">
            <a:spLocks noChangeArrowheads="1"/>
          </p:cNvSpPr>
          <p:nvPr/>
        </p:nvSpPr>
        <p:spPr bwMode="auto">
          <a:xfrm>
            <a:off x="-6350" y="4908550"/>
            <a:ext cx="3038475" cy="349250"/>
          </a:xfrm>
          <a:prstGeom prst="rect">
            <a:avLst/>
          </a:prstGeom>
          <a:solidFill>
            <a:schemeClr val="tx1">
              <a:alpha val="39999"/>
            </a:schemeClr>
          </a:solidFill>
          <a:ln w="12700" algn="ctr">
            <a:solidFill>
              <a:srgbClr val="FFFFFF">
                <a:alpha val="70000"/>
              </a:srgbClr>
            </a:solidFill>
            <a:miter lim="800000"/>
            <a:headEnd type="none" w="sm" len="sm"/>
            <a:tailEnd type="none" w="sm" len="sm"/>
          </a:ln>
          <a:effectLst/>
        </p:spPr>
        <p:txBody>
          <a:bodyPr wrap="none" anchor="ctr"/>
          <a:lstStyle/>
          <a:p>
            <a:pPr algn="ctr" eaLnBrk="0" hangingPunct="0">
              <a:spcBef>
                <a:spcPct val="0"/>
              </a:spcBef>
            </a:pPr>
            <a:r>
              <a:rPr lang="en-US" sz="1600" b="1"/>
              <a:t>What is a tumor?</a:t>
            </a:r>
          </a:p>
        </p:txBody>
      </p:sp>
      <p:sp>
        <p:nvSpPr>
          <p:cNvPr id="1171470" name="Text Box 14"/>
          <p:cNvSpPr txBox="1">
            <a:spLocks noChangeArrowheads="1"/>
          </p:cNvSpPr>
          <p:nvPr/>
        </p:nvSpPr>
        <p:spPr bwMode="auto">
          <a:xfrm>
            <a:off x="3063875" y="4908550"/>
            <a:ext cx="3033713" cy="349250"/>
          </a:xfrm>
          <a:prstGeom prst="rect">
            <a:avLst/>
          </a:prstGeom>
          <a:solidFill>
            <a:schemeClr val="tx1">
              <a:alpha val="39999"/>
            </a:schemeClr>
          </a:solidFill>
          <a:ln w="12700" algn="ctr">
            <a:solidFill>
              <a:srgbClr val="FFFFFF">
                <a:alpha val="70000"/>
              </a:srgbClr>
            </a:solidFill>
            <a:miter lim="800000"/>
            <a:headEnd type="none" w="sm" len="sm"/>
            <a:tailEnd type="none" w="sm" len="sm"/>
          </a:ln>
          <a:effectLst/>
        </p:spPr>
        <p:txBody>
          <a:bodyPr wrap="none" anchor="ctr"/>
          <a:lstStyle/>
          <a:p>
            <a:pPr algn="ctr" eaLnBrk="0" hangingPunct="0">
              <a:spcBef>
                <a:spcPct val="0"/>
              </a:spcBef>
            </a:pPr>
            <a:r>
              <a:rPr lang="en-US" sz="1600" b="1"/>
              <a:t>Is there a tumor here?</a:t>
            </a:r>
          </a:p>
        </p:txBody>
      </p:sp>
      <p:sp>
        <p:nvSpPr>
          <p:cNvPr id="1171471" name="Text Box 15"/>
          <p:cNvSpPr txBox="1">
            <a:spLocks noChangeArrowheads="1"/>
          </p:cNvSpPr>
          <p:nvPr/>
        </p:nvSpPr>
        <p:spPr bwMode="auto">
          <a:xfrm>
            <a:off x="6130925" y="4908550"/>
            <a:ext cx="3013075" cy="349250"/>
          </a:xfrm>
          <a:prstGeom prst="rect">
            <a:avLst/>
          </a:prstGeom>
          <a:solidFill>
            <a:schemeClr val="tx1">
              <a:alpha val="39999"/>
            </a:schemeClr>
          </a:solidFill>
          <a:ln w="12700" algn="ctr">
            <a:solidFill>
              <a:srgbClr val="FFFFFF">
                <a:alpha val="70000"/>
              </a:srgbClr>
            </a:solidFill>
            <a:miter lim="800000"/>
            <a:headEnd type="none" w="sm" len="sm"/>
            <a:tailEnd type="none" w="sm" len="sm"/>
          </a:ln>
          <a:effectLst/>
        </p:spPr>
        <p:txBody>
          <a:bodyPr wrap="none" anchor="ctr"/>
          <a:lstStyle/>
          <a:p>
            <a:pPr algn="ctr" eaLnBrk="0" hangingPunct="0">
              <a:spcBef>
                <a:spcPct val="0"/>
              </a:spcBef>
            </a:pPr>
            <a:r>
              <a:rPr lang="en-US" sz="1400" b="1"/>
              <a:t>What if the tumor progresses?</a:t>
            </a:r>
          </a:p>
        </p:txBody>
      </p:sp>
      <p:sp>
        <p:nvSpPr>
          <p:cNvPr id="1171472" name="AutoShape 16"/>
          <p:cNvSpPr>
            <a:spLocks noChangeArrowheads="1"/>
          </p:cNvSpPr>
          <p:nvPr/>
        </p:nvSpPr>
        <p:spPr bwMode="ltGray">
          <a:xfrm>
            <a:off x="412750" y="5524500"/>
            <a:ext cx="8523288" cy="381000"/>
          </a:xfrm>
          <a:prstGeom prst="roundRect">
            <a:avLst>
              <a:gd name="adj" fmla="val 50000"/>
            </a:avLst>
          </a:prstGeom>
          <a:solidFill>
            <a:schemeClr val="folHlink"/>
          </a:solidFill>
          <a:ln w="25400" algn="ctr">
            <a:noFill/>
            <a:round/>
            <a:headEnd/>
            <a:tailEnd/>
          </a:ln>
          <a:effectLst>
            <a:outerShdw dist="35921" dir="2700000" algn="ctr" rotWithShape="0">
              <a:schemeClr val="bg2"/>
            </a:outerShdw>
          </a:effectLst>
        </p:spPr>
        <p:txBody>
          <a:bodyPr lIns="0" rIns="0" anchor="ctr" anchorCtr="1"/>
          <a:lstStyle/>
          <a:p>
            <a:pPr algn="ctr">
              <a:lnSpc>
                <a:spcPct val="90000"/>
              </a:lnSpc>
              <a:spcBef>
                <a:spcPct val="80000"/>
              </a:spcBef>
              <a:buClr>
                <a:schemeClr val="tx2"/>
              </a:buClr>
              <a:buSzPct val="75000"/>
              <a:buFont typeface="Wingdings" pitchFamily="2" charset="2"/>
              <a:buNone/>
            </a:pPr>
            <a:r>
              <a:rPr lang="en-US" sz="1800" b="1" i="1"/>
              <a:t>It is all about dealing efficiently with complex multimodal datasets</a:t>
            </a:r>
          </a:p>
        </p:txBody>
      </p:sp>
      <p:grpSp>
        <p:nvGrpSpPr>
          <p:cNvPr id="5" name="Group 17"/>
          <p:cNvGrpSpPr>
            <a:grpSpLocks/>
          </p:cNvGrpSpPr>
          <p:nvPr/>
        </p:nvGrpSpPr>
        <p:grpSpPr bwMode="auto">
          <a:xfrm>
            <a:off x="3319463" y="1741488"/>
            <a:ext cx="2503487" cy="1352550"/>
            <a:chOff x="2091" y="1097"/>
            <a:chExt cx="1577" cy="852"/>
          </a:xfrm>
        </p:grpSpPr>
        <p:pic>
          <p:nvPicPr>
            <p:cNvPr id="1171474" name="Picture 18" descr="3dbrain"/>
            <p:cNvPicPr>
              <a:picLocks noChangeAspect="1" noChangeArrowheads="1"/>
            </p:cNvPicPr>
            <p:nvPr/>
          </p:nvPicPr>
          <p:blipFill>
            <a:blip r:embed="rId9"/>
            <a:srcRect/>
            <a:stretch>
              <a:fillRect/>
            </a:stretch>
          </p:blipFill>
          <p:spPr bwMode="auto">
            <a:xfrm>
              <a:off x="3152" y="1097"/>
              <a:ext cx="516" cy="511"/>
            </a:xfrm>
            <a:prstGeom prst="rect">
              <a:avLst/>
            </a:prstGeom>
            <a:noFill/>
          </p:spPr>
        </p:pic>
        <p:pic>
          <p:nvPicPr>
            <p:cNvPr id="1171475" name="Picture 19" descr="mrisegment"/>
            <p:cNvPicPr>
              <a:picLocks noChangeAspect="1" noChangeArrowheads="1"/>
            </p:cNvPicPr>
            <p:nvPr/>
          </p:nvPicPr>
          <p:blipFill>
            <a:blip r:embed="rId10" cstate="print"/>
            <a:srcRect/>
            <a:stretch>
              <a:fillRect/>
            </a:stretch>
          </p:blipFill>
          <p:spPr bwMode="auto">
            <a:xfrm>
              <a:off x="2091" y="1115"/>
              <a:ext cx="559" cy="537"/>
            </a:xfrm>
            <a:prstGeom prst="rect">
              <a:avLst/>
            </a:prstGeom>
            <a:noFill/>
          </p:spPr>
        </p:pic>
        <p:pic>
          <p:nvPicPr>
            <p:cNvPr id="1171476" name="Picture 20" descr="mrisegment"/>
            <p:cNvPicPr>
              <a:picLocks noChangeAspect="1" noChangeArrowheads="1"/>
            </p:cNvPicPr>
            <p:nvPr/>
          </p:nvPicPr>
          <p:blipFill>
            <a:blip r:embed="rId10" cstate="print"/>
            <a:srcRect/>
            <a:stretch>
              <a:fillRect/>
            </a:stretch>
          </p:blipFill>
          <p:spPr bwMode="auto">
            <a:xfrm>
              <a:off x="2283" y="1307"/>
              <a:ext cx="559" cy="537"/>
            </a:xfrm>
            <a:prstGeom prst="rect">
              <a:avLst/>
            </a:prstGeom>
            <a:noFill/>
          </p:spPr>
        </p:pic>
        <p:pic>
          <p:nvPicPr>
            <p:cNvPr id="1171477" name="Picture 21" descr="mrisegment"/>
            <p:cNvPicPr>
              <a:picLocks noChangeAspect="1" noChangeArrowheads="1"/>
            </p:cNvPicPr>
            <p:nvPr/>
          </p:nvPicPr>
          <p:blipFill>
            <a:blip r:embed="rId10" cstate="print"/>
            <a:srcRect/>
            <a:stretch>
              <a:fillRect/>
            </a:stretch>
          </p:blipFill>
          <p:spPr bwMode="auto">
            <a:xfrm>
              <a:off x="2379" y="1403"/>
              <a:ext cx="559" cy="537"/>
            </a:xfrm>
            <a:prstGeom prst="rect">
              <a:avLst/>
            </a:prstGeom>
            <a:noFill/>
          </p:spPr>
        </p:pic>
        <p:pic>
          <p:nvPicPr>
            <p:cNvPr id="1171478" name="Picture 22" descr="3dbrain"/>
            <p:cNvPicPr>
              <a:picLocks noChangeAspect="1" noChangeArrowheads="1"/>
            </p:cNvPicPr>
            <p:nvPr/>
          </p:nvPicPr>
          <p:blipFill>
            <a:blip r:embed="rId9"/>
            <a:srcRect/>
            <a:stretch>
              <a:fillRect/>
            </a:stretch>
          </p:blipFill>
          <p:spPr bwMode="auto">
            <a:xfrm>
              <a:off x="3059" y="1289"/>
              <a:ext cx="516" cy="511"/>
            </a:xfrm>
            <a:prstGeom prst="rect">
              <a:avLst/>
            </a:prstGeom>
            <a:noFill/>
          </p:spPr>
        </p:pic>
        <p:pic>
          <p:nvPicPr>
            <p:cNvPr id="1171479" name="Picture 23" descr="3dbrain"/>
            <p:cNvPicPr>
              <a:picLocks noChangeAspect="1" noChangeArrowheads="1"/>
            </p:cNvPicPr>
            <p:nvPr/>
          </p:nvPicPr>
          <p:blipFill>
            <a:blip r:embed="rId9"/>
            <a:srcRect/>
            <a:stretch>
              <a:fillRect/>
            </a:stretch>
          </p:blipFill>
          <p:spPr bwMode="auto">
            <a:xfrm>
              <a:off x="2976" y="1438"/>
              <a:ext cx="516" cy="511"/>
            </a:xfrm>
            <a:prstGeom prst="rect">
              <a:avLst/>
            </a:prstGeom>
            <a:noFill/>
          </p:spPr>
        </p:pic>
      </p:grpSp>
      <p:grpSp>
        <p:nvGrpSpPr>
          <p:cNvPr id="6" name="Group 24"/>
          <p:cNvGrpSpPr>
            <a:grpSpLocks/>
          </p:cNvGrpSpPr>
          <p:nvPr/>
        </p:nvGrpSpPr>
        <p:grpSpPr bwMode="auto">
          <a:xfrm>
            <a:off x="500063" y="1693863"/>
            <a:ext cx="2033587" cy="2649537"/>
            <a:chOff x="260" y="809"/>
            <a:chExt cx="1564" cy="2038"/>
          </a:xfrm>
        </p:grpSpPr>
        <p:pic>
          <p:nvPicPr>
            <p:cNvPr id="1171481" name="Picture 25" descr="tumor1"/>
            <p:cNvPicPr>
              <a:picLocks noChangeAspect="1" noChangeArrowheads="1"/>
            </p:cNvPicPr>
            <p:nvPr/>
          </p:nvPicPr>
          <p:blipFill>
            <a:blip r:embed="rId11" cstate="print"/>
            <a:srcRect/>
            <a:stretch>
              <a:fillRect/>
            </a:stretch>
          </p:blipFill>
          <p:spPr bwMode="auto">
            <a:xfrm>
              <a:off x="1036" y="2127"/>
              <a:ext cx="777" cy="712"/>
            </a:xfrm>
            <a:prstGeom prst="rect">
              <a:avLst/>
            </a:prstGeom>
            <a:solidFill>
              <a:srgbClr val="3399FF">
                <a:alpha val="60001"/>
              </a:srgbClr>
            </a:solidFill>
            <a:ln w="3175">
              <a:noFill/>
              <a:miter lim="800000"/>
              <a:headEnd/>
              <a:tailEnd/>
            </a:ln>
          </p:spPr>
        </p:pic>
        <p:pic>
          <p:nvPicPr>
            <p:cNvPr id="1171482" name="Picture 26" descr="p53-tumor"/>
            <p:cNvPicPr>
              <a:picLocks noChangeAspect="1" noChangeArrowheads="1"/>
            </p:cNvPicPr>
            <p:nvPr/>
          </p:nvPicPr>
          <p:blipFill>
            <a:blip r:embed="rId12"/>
            <a:srcRect/>
            <a:stretch>
              <a:fillRect/>
            </a:stretch>
          </p:blipFill>
          <p:spPr bwMode="auto">
            <a:xfrm>
              <a:off x="260" y="2049"/>
              <a:ext cx="702" cy="798"/>
            </a:xfrm>
            <a:prstGeom prst="rect">
              <a:avLst/>
            </a:prstGeom>
            <a:solidFill>
              <a:srgbClr val="3399FF">
                <a:alpha val="60001"/>
              </a:srgbClr>
            </a:solidFill>
            <a:ln w="3175">
              <a:noFill/>
              <a:miter lim="800000"/>
              <a:headEnd/>
              <a:tailEnd/>
            </a:ln>
          </p:spPr>
        </p:pic>
        <p:pic>
          <p:nvPicPr>
            <p:cNvPr id="1171483" name="Picture 27" descr="benign tumor"/>
            <p:cNvPicPr>
              <a:picLocks noChangeAspect="1" noChangeArrowheads="1"/>
            </p:cNvPicPr>
            <p:nvPr/>
          </p:nvPicPr>
          <p:blipFill>
            <a:blip r:embed="rId13"/>
            <a:srcRect/>
            <a:stretch>
              <a:fillRect/>
            </a:stretch>
          </p:blipFill>
          <p:spPr bwMode="auto">
            <a:xfrm>
              <a:off x="614" y="809"/>
              <a:ext cx="559" cy="559"/>
            </a:xfrm>
            <a:prstGeom prst="rect">
              <a:avLst/>
            </a:prstGeom>
            <a:solidFill>
              <a:srgbClr val="3399FF">
                <a:alpha val="60001"/>
              </a:srgbClr>
            </a:solidFill>
            <a:ln w="3175">
              <a:noFill/>
              <a:miter lim="800000"/>
              <a:headEnd/>
              <a:tailEnd/>
            </a:ln>
          </p:spPr>
        </p:pic>
        <p:pic>
          <p:nvPicPr>
            <p:cNvPr id="1171484" name="Picture 28" descr="Bladder-Stone"/>
            <p:cNvPicPr>
              <a:picLocks noChangeAspect="1" noChangeArrowheads="1"/>
            </p:cNvPicPr>
            <p:nvPr/>
          </p:nvPicPr>
          <p:blipFill>
            <a:blip r:embed="rId14"/>
            <a:srcRect/>
            <a:stretch>
              <a:fillRect/>
            </a:stretch>
          </p:blipFill>
          <p:spPr bwMode="auto">
            <a:xfrm>
              <a:off x="1260" y="813"/>
              <a:ext cx="564" cy="576"/>
            </a:xfrm>
            <a:prstGeom prst="rect">
              <a:avLst/>
            </a:prstGeom>
            <a:solidFill>
              <a:srgbClr val="3399FF">
                <a:alpha val="60001"/>
              </a:srgbClr>
            </a:solidFill>
            <a:ln w="3175">
              <a:noFill/>
              <a:miter lim="800000"/>
              <a:headEnd/>
              <a:tailEnd/>
            </a:ln>
          </p:spPr>
        </p:pic>
        <p:pic>
          <p:nvPicPr>
            <p:cNvPr id="1171485" name="Picture 29" descr="Tumor Growth"/>
            <p:cNvPicPr>
              <a:picLocks noChangeAspect="1" noChangeArrowheads="1"/>
            </p:cNvPicPr>
            <p:nvPr/>
          </p:nvPicPr>
          <p:blipFill>
            <a:blip r:embed="rId15" cstate="print"/>
            <a:srcRect/>
            <a:stretch>
              <a:fillRect/>
            </a:stretch>
          </p:blipFill>
          <p:spPr bwMode="auto">
            <a:xfrm>
              <a:off x="260" y="1447"/>
              <a:ext cx="800" cy="600"/>
            </a:xfrm>
            <a:prstGeom prst="rect">
              <a:avLst/>
            </a:prstGeom>
            <a:solidFill>
              <a:srgbClr val="3399FF">
                <a:alpha val="60001"/>
              </a:srgbClr>
            </a:solidFill>
            <a:ln w="3175">
              <a:noFill/>
              <a:miter lim="800000"/>
              <a:headEnd/>
              <a:tailEnd/>
            </a:ln>
          </p:spPr>
        </p:pic>
        <p:pic>
          <p:nvPicPr>
            <p:cNvPr id="1171486" name="Picture 30" descr="immunological_cytokine"/>
            <p:cNvPicPr>
              <a:picLocks noChangeAspect="1" noChangeArrowheads="1"/>
            </p:cNvPicPr>
            <p:nvPr/>
          </p:nvPicPr>
          <p:blipFill>
            <a:blip r:embed="rId16" cstate="print"/>
            <a:srcRect/>
            <a:stretch>
              <a:fillRect/>
            </a:stretch>
          </p:blipFill>
          <p:spPr bwMode="auto">
            <a:xfrm>
              <a:off x="264" y="842"/>
              <a:ext cx="265" cy="557"/>
            </a:xfrm>
            <a:prstGeom prst="rect">
              <a:avLst/>
            </a:prstGeom>
            <a:solidFill>
              <a:srgbClr val="3399FF">
                <a:alpha val="60001"/>
              </a:srgbClr>
            </a:solidFill>
            <a:ln w="3175">
              <a:noFill/>
              <a:miter lim="800000"/>
              <a:headEnd/>
              <a:tailEnd/>
            </a:ln>
          </p:spPr>
        </p:pic>
        <p:pic>
          <p:nvPicPr>
            <p:cNvPr id="1171487" name="Picture 31" descr="big%20tumor"/>
            <p:cNvPicPr>
              <a:picLocks noChangeAspect="1" noChangeArrowheads="1"/>
            </p:cNvPicPr>
            <p:nvPr/>
          </p:nvPicPr>
          <p:blipFill>
            <a:blip r:embed="rId17" cstate="print"/>
            <a:srcRect/>
            <a:stretch>
              <a:fillRect/>
            </a:stretch>
          </p:blipFill>
          <p:spPr bwMode="auto">
            <a:xfrm>
              <a:off x="1199" y="1463"/>
              <a:ext cx="604" cy="602"/>
            </a:xfrm>
            <a:prstGeom prst="rect">
              <a:avLst/>
            </a:prstGeom>
            <a:solidFill>
              <a:srgbClr val="3399FF">
                <a:alpha val="60001"/>
              </a:srgbClr>
            </a:solidFill>
            <a:ln w="3175">
              <a:noFill/>
              <a:miter lim="800000"/>
              <a:headEnd/>
              <a:tailEnd/>
            </a:ln>
          </p:spPr>
        </p:pic>
      </p:grpSp>
      <p:pic>
        <p:nvPicPr>
          <p:cNvPr id="1171488" name="tumor3d_mpeg.mpeg">
            <a:hlinkClick r:id="" action="ppaction://media"/>
          </p:cNvPr>
          <p:cNvPicPr>
            <a:picLocks noGrp="1" noRot="1" noChangeAspect="1" noChangeArrowheads="1"/>
          </p:cNvPicPr>
          <p:nvPr>
            <p:ph sz="quarter" idx="3"/>
            <a:videoFile r:link="rId3"/>
          </p:nvPr>
        </p:nvPicPr>
        <p:blipFill>
          <a:blip r:embed="rId18"/>
          <a:srcRect/>
          <a:stretch>
            <a:fillRect/>
          </a:stretch>
        </p:blipFill>
        <p:spPr>
          <a:xfrm>
            <a:off x="595313" y="2212975"/>
            <a:ext cx="1789112" cy="1219200"/>
          </a:xfrm>
          <a:ln>
            <a:solidFill>
              <a:srgbClr val="FFFFFF"/>
            </a:solidFill>
          </a:ln>
        </p:spPr>
      </p:pic>
      <p:sp>
        <p:nvSpPr>
          <p:cNvPr id="1171489" name="Rectangle 33"/>
          <p:cNvSpPr>
            <a:spLocks noChangeArrowheads="1"/>
          </p:cNvSpPr>
          <p:nvPr/>
        </p:nvSpPr>
        <p:spPr bwMode="auto">
          <a:xfrm>
            <a:off x="117475" y="554038"/>
            <a:ext cx="3043238" cy="533400"/>
          </a:xfrm>
          <a:prstGeom prst="rect">
            <a:avLst/>
          </a:prstGeom>
          <a:solidFill>
            <a:srgbClr val="3399FF">
              <a:alpha val="30000"/>
            </a:srgbClr>
          </a:solidFill>
          <a:ln w="12700" algn="ctr">
            <a:solidFill>
              <a:srgbClr val="FFFFFF"/>
            </a:solidFill>
            <a:miter lim="800000"/>
            <a:headEnd type="none" w="sm" len="sm"/>
            <a:tailEnd type="none" w="sm" len="sm"/>
          </a:ln>
          <a:effectLst/>
        </p:spPr>
        <p:txBody>
          <a:bodyPr wrap="none" anchor="ctr"/>
          <a:lstStyle/>
          <a:p>
            <a:pPr algn="ctr" eaLnBrk="0" hangingPunct="0">
              <a:spcBef>
                <a:spcPct val="0"/>
              </a:spcBef>
            </a:pPr>
            <a:r>
              <a:rPr lang="en-US" sz="2400">
                <a:solidFill>
                  <a:schemeClr val="tx2"/>
                </a:solidFill>
              </a:rPr>
              <a:t>R</a:t>
            </a:r>
            <a:r>
              <a:rPr lang="en-US" sz="2400"/>
              <a:t>ecognition</a:t>
            </a:r>
          </a:p>
        </p:txBody>
      </p:sp>
      <p:sp>
        <p:nvSpPr>
          <p:cNvPr id="1171490" name="Rectangle 34"/>
          <p:cNvSpPr>
            <a:spLocks noChangeArrowheads="1"/>
          </p:cNvSpPr>
          <p:nvPr/>
        </p:nvSpPr>
        <p:spPr bwMode="auto">
          <a:xfrm>
            <a:off x="3060700" y="561975"/>
            <a:ext cx="3041650" cy="533400"/>
          </a:xfrm>
          <a:prstGeom prst="rect">
            <a:avLst/>
          </a:prstGeom>
          <a:solidFill>
            <a:srgbClr val="3399FF">
              <a:alpha val="30000"/>
            </a:srgbClr>
          </a:solidFill>
          <a:ln w="12700" algn="ctr">
            <a:solidFill>
              <a:srgbClr val="FFFFFF"/>
            </a:solidFill>
            <a:miter lim="800000"/>
            <a:headEnd type="none" w="sm" len="sm"/>
            <a:tailEnd type="none" w="sm" len="sm"/>
          </a:ln>
          <a:effectLst/>
        </p:spPr>
        <p:txBody>
          <a:bodyPr wrap="none" anchor="ctr"/>
          <a:lstStyle/>
          <a:p>
            <a:pPr algn="ctr" eaLnBrk="0" hangingPunct="0">
              <a:spcBef>
                <a:spcPct val="0"/>
              </a:spcBef>
            </a:pPr>
            <a:r>
              <a:rPr lang="en-US" sz="2400">
                <a:solidFill>
                  <a:schemeClr val="tx2"/>
                </a:solidFill>
              </a:rPr>
              <a:t>M</a:t>
            </a:r>
            <a:r>
              <a:rPr lang="en-US" sz="2400"/>
              <a:t>ining</a:t>
            </a:r>
          </a:p>
        </p:txBody>
      </p:sp>
      <p:sp>
        <p:nvSpPr>
          <p:cNvPr id="1171491" name="Rectangle 35"/>
          <p:cNvSpPr>
            <a:spLocks noChangeArrowheads="1"/>
          </p:cNvSpPr>
          <p:nvPr/>
        </p:nvSpPr>
        <p:spPr bwMode="auto">
          <a:xfrm>
            <a:off x="6142038" y="561975"/>
            <a:ext cx="3024187" cy="533400"/>
          </a:xfrm>
          <a:prstGeom prst="rect">
            <a:avLst/>
          </a:prstGeom>
          <a:solidFill>
            <a:srgbClr val="3399FF">
              <a:alpha val="30000"/>
            </a:srgbClr>
          </a:solidFill>
          <a:ln w="12700" algn="ctr">
            <a:solidFill>
              <a:srgbClr val="FFFFFF"/>
            </a:solidFill>
            <a:miter lim="800000"/>
            <a:headEnd type="none" w="sm" len="sm"/>
            <a:tailEnd type="none" w="sm" len="sm"/>
          </a:ln>
          <a:effectLst/>
        </p:spPr>
        <p:txBody>
          <a:bodyPr wrap="none" anchor="ctr"/>
          <a:lstStyle/>
          <a:p>
            <a:pPr algn="ctr" eaLnBrk="0" hangingPunct="0">
              <a:spcBef>
                <a:spcPct val="0"/>
              </a:spcBef>
            </a:pPr>
            <a:r>
              <a:rPr lang="en-US" sz="2400">
                <a:solidFill>
                  <a:schemeClr val="tx2"/>
                </a:solidFill>
              </a:rPr>
              <a:t>S</a:t>
            </a:r>
            <a:r>
              <a:rPr lang="en-US" sz="2400"/>
              <a:t>ynthesis</a:t>
            </a:r>
          </a:p>
        </p:txBody>
      </p:sp>
      <p:pic>
        <p:nvPicPr>
          <p:cNvPr id="1171492" name="neuro.mpg">
            <a:hlinkClick r:id="" action="ppaction://media"/>
          </p:cNvPr>
          <p:cNvPicPr>
            <a:picLocks noGrp="1" noRot="1" noChangeAspect="1" noChangeArrowheads="1"/>
          </p:cNvPicPr>
          <p:nvPr>
            <p:ph sz="quarter" idx="4"/>
            <a:videoFile r:link="rId4"/>
          </p:nvPr>
        </p:nvPicPr>
        <p:blipFill>
          <a:blip r:embed="rId19" cstate="print"/>
          <a:srcRect/>
          <a:stretch>
            <a:fillRect/>
          </a:stretch>
        </p:blipFill>
        <p:spPr>
          <a:xfrm>
            <a:off x="4032250" y="3167063"/>
            <a:ext cx="1379538" cy="1266825"/>
          </a:xfrm>
        </p:spPr>
      </p:pic>
      <p:sp>
        <p:nvSpPr>
          <p:cNvPr id="1171493" name="Text Box 37"/>
          <p:cNvSpPr txBox="1">
            <a:spLocks noChangeArrowheads="1"/>
          </p:cNvSpPr>
          <p:nvPr/>
        </p:nvSpPr>
        <p:spPr bwMode="auto">
          <a:xfrm>
            <a:off x="0" y="6096000"/>
            <a:ext cx="4745038" cy="244475"/>
          </a:xfrm>
          <a:prstGeom prst="rect">
            <a:avLst/>
          </a:prstGeom>
          <a:noFill/>
          <a:ln w="12700" algn="ctr">
            <a:noFill/>
            <a:miter lim="800000"/>
            <a:headEnd type="none" w="sm" len="sm"/>
            <a:tailEnd type="none" w="sm" len="sm"/>
          </a:ln>
          <a:effectLst/>
        </p:spPr>
        <p:txBody>
          <a:bodyPr wrap="none">
            <a:spAutoFit/>
          </a:bodyPr>
          <a:lstStyle/>
          <a:p>
            <a:pPr algn="ctr" eaLnBrk="0" hangingPunct="0">
              <a:spcBef>
                <a:spcPct val="0"/>
              </a:spcBef>
            </a:pPr>
            <a:r>
              <a:rPr lang="en-US" sz="1000"/>
              <a:t>Images courtesy: http://splweb.bwh.harvard.edu:8000/pages/images_movies.html</a:t>
            </a:r>
          </a:p>
        </p:txBody>
      </p:sp>
    </p:spTree>
  </p:cSld>
  <p:clrMapOvr>
    <a:masterClrMapping/>
  </p:clrMapOvr>
  <p:timing>
    <p:tnLst>
      <p:par>
        <p:cTn id="1" dur="indefinite" restart="never" nodeType="tmRoot">
          <p:childTnLst>
            <p:video>
              <p:cMediaNode>
                <p:cTn id="2" repeatCount="indefinite" fill="hold" display="0">
                  <p:stCondLst>
                    <p:cond delay="indefinite"/>
                  </p:stCondLst>
                  <p:endCondLst>
                    <p:cond evt="onNext" delay="0">
                      <p:tgtEl>
                        <p:sldTgt/>
                      </p:tgtEl>
                    </p:cond>
                    <p:cond evt="onPrev" delay="0">
                      <p:tgtEl>
                        <p:sldTgt/>
                      </p:tgtEl>
                    </p:cond>
                  </p:endCondLst>
                </p:cTn>
                <p:tgtEl>
                  <p:spTgt spid="1171467"/>
                </p:tgtEl>
              </p:cMediaNode>
            </p:video>
            <p:video>
              <p:cMediaNode>
                <p:cTn id="3" repeatCount="indefinite" fill="hold" display="0">
                  <p:stCondLst>
                    <p:cond delay="indefinite"/>
                  </p:stCondLst>
                  <p:endCondLst>
                    <p:cond evt="onNext" delay="0">
                      <p:tgtEl>
                        <p:sldTgt/>
                      </p:tgtEl>
                    </p:cond>
                    <p:cond evt="onPrev" delay="0">
                      <p:tgtEl>
                        <p:sldTgt/>
                      </p:tgtEl>
                    </p:cond>
                  </p:endCondLst>
                </p:cTn>
                <p:tgtEl>
                  <p:spTgt spid="1171468"/>
                </p:tgtEl>
              </p:cMediaNode>
            </p:video>
            <p:video>
              <p:cMediaNode>
                <p:cTn id="4" repeatCount="indefinite" fill="hold" display="0">
                  <p:stCondLst>
                    <p:cond delay="indefinite"/>
                  </p:stCondLst>
                  <p:endCondLst>
                    <p:cond evt="onNext" delay="0">
                      <p:tgtEl>
                        <p:sldTgt/>
                      </p:tgtEl>
                    </p:cond>
                    <p:cond evt="onPrev" delay="0">
                      <p:tgtEl>
                        <p:sldTgt/>
                      </p:tgtEl>
                    </p:cond>
                  </p:endCondLst>
                </p:cTn>
                <p:tgtEl>
                  <p:spTgt spid="117149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3"/>
          <p:cNvSpPr>
            <a:spLocks noGrp="1"/>
          </p:cNvSpPr>
          <p:nvPr>
            <p:ph type="sldNum" sz="quarter" idx="11"/>
          </p:nvPr>
        </p:nvSpPr>
        <p:spPr/>
        <p:txBody>
          <a:bodyPr/>
          <a:lstStyle/>
          <a:p>
            <a:fld id="{597F6572-B865-483E-A7BA-5CA0D2C6A4C5}" type="slidenum">
              <a:rPr lang="en-US"/>
              <a:pPr/>
              <a:t>34</a:t>
            </a:fld>
            <a:endParaRPr lang="en-US"/>
          </a:p>
        </p:txBody>
      </p:sp>
      <p:pic>
        <p:nvPicPr>
          <p:cNvPr id="1175557" name="Picture 5"/>
          <p:cNvPicPr>
            <a:picLocks noChangeAspect="1" noChangeArrowheads="1"/>
          </p:cNvPicPr>
          <p:nvPr/>
        </p:nvPicPr>
        <p:blipFill>
          <a:blip r:embed="rId3"/>
          <a:srcRect/>
          <a:stretch>
            <a:fillRect/>
          </a:stretch>
        </p:blipFill>
        <p:spPr bwMode="auto">
          <a:xfrm>
            <a:off x="0" y="0"/>
            <a:ext cx="9220200" cy="6842125"/>
          </a:xfrm>
          <a:prstGeom prst="rect">
            <a:avLst/>
          </a:prstGeom>
          <a:noFill/>
          <a:ln w="9525" algn="ctr">
            <a:noFill/>
            <a:miter lim="800000"/>
            <a:headEnd/>
            <a:tailEnd/>
          </a:ln>
          <a:effectLst/>
        </p:spPr>
      </p:pic>
      <p:sp>
        <p:nvSpPr>
          <p:cNvPr id="1175556" name="Rectangle 4"/>
          <p:cNvSpPr>
            <a:spLocks noGrp="1" noChangeArrowheads="1"/>
          </p:cNvSpPr>
          <p:nvPr>
            <p:ph type="title"/>
          </p:nvPr>
        </p:nvSpPr>
        <p:spPr>
          <a:xfrm>
            <a:off x="0" y="6096000"/>
            <a:ext cx="9144000" cy="762000"/>
          </a:xfrm>
          <a:solidFill>
            <a:schemeClr val="bg2"/>
          </a:solidFill>
        </p:spPr>
        <p:txBody>
          <a:bodyPr/>
          <a:lstStyle/>
          <a:p>
            <a:r>
              <a:rPr lang="en-US"/>
              <a:t>Intel’s Application Stack</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02" name="Picture 2"/>
          <p:cNvPicPr>
            <a:picLocks noChangeAspect="1" noChangeArrowheads="1"/>
          </p:cNvPicPr>
          <p:nvPr/>
        </p:nvPicPr>
        <p:blipFill>
          <a:blip r:embed="rId3"/>
          <a:srcRect/>
          <a:stretch>
            <a:fillRect/>
          </a:stretch>
        </p:blipFill>
        <p:spPr bwMode="auto">
          <a:xfrm>
            <a:off x="0" y="0"/>
            <a:ext cx="8991600" cy="6950098"/>
          </a:xfrm>
          <a:prstGeom prst="rect">
            <a:avLst/>
          </a:prstGeom>
          <a:noFill/>
          <a:ln w="9525">
            <a:noFill/>
            <a:miter lim="800000"/>
            <a:headEnd/>
            <a:tailEnd/>
          </a:ln>
          <a:effectLst/>
        </p:spPr>
      </p:pic>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35</a:t>
            </a:fld>
            <a:endParaRPr lang="en-US"/>
          </a:p>
        </p:txBody>
      </p:sp>
      <p:sp>
        <p:nvSpPr>
          <p:cNvPr id="10" name="TextBox 9"/>
          <p:cNvSpPr txBox="1"/>
          <p:nvPr/>
        </p:nvSpPr>
        <p:spPr>
          <a:xfrm>
            <a:off x="6019800" y="6534090"/>
            <a:ext cx="2819400" cy="400110"/>
          </a:xfrm>
          <a:prstGeom prst="rect">
            <a:avLst/>
          </a:prstGeom>
          <a:solidFill>
            <a:srgbClr val="FFFFFF"/>
          </a:solidFill>
        </p:spPr>
        <p:txBody>
          <a:bodyPr wrap="square" rtlCol="0">
            <a:spAutoFit/>
          </a:bodyPr>
          <a:lstStyle/>
          <a:p>
            <a:r>
              <a:rPr lang="en-US" dirty="0" smtClean="0">
                <a:solidFill>
                  <a:schemeClr val="bg2"/>
                </a:solidFill>
              </a:rPr>
              <a:t> Steve </a:t>
            </a:r>
            <a:r>
              <a:rPr lang="en-US" dirty="0" err="1" smtClean="0">
                <a:solidFill>
                  <a:schemeClr val="bg2"/>
                </a:solidFill>
              </a:rPr>
              <a:t>Pawlowski</a:t>
            </a:r>
            <a:r>
              <a:rPr lang="en-US" dirty="0" smtClean="0">
                <a:solidFill>
                  <a:schemeClr val="bg2"/>
                </a:solidFill>
              </a:rPr>
              <a:t>. Intel</a:t>
            </a:r>
            <a:endParaRPr lang="en-US" dirty="0">
              <a:solidFill>
                <a:schemeClr val="bg2"/>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7826" name="Picture 2"/>
          <p:cNvPicPr>
            <a:picLocks noChangeAspect="1" noChangeArrowheads="1"/>
          </p:cNvPicPr>
          <p:nvPr/>
        </p:nvPicPr>
        <p:blipFill>
          <a:blip r:embed="rId3"/>
          <a:srcRect/>
          <a:stretch>
            <a:fillRect/>
          </a:stretch>
        </p:blipFill>
        <p:spPr bwMode="auto">
          <a:xfrm>
            <a:off x="0" y="0"/>
            <a:ext cx="8915400" cy="6891199"/>
          </a:xfrm>
          <a:prstGeom prst="rect">
            <a:avLst/>
          </a:prstGeom>
          <a:noFill/>
          <a:ln w="9525">
            <a:noFill/>
            <a:miter lim="800000"/>
            <a:headEnd/>
            <a:tailEnd/>
          </a:ln>
          <a:effectLst/>
        </p:spPr>
      </p:pic>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36</a:t>
            </a:fld>
            <a:endParaRPr lang="en-US"/>
          </a:p>
        </p:txBody>
      </p:sp>
      <p:sp>
        <p:nvSpPr>
          <p:cNvPr id="10" name="TextBox 9"/>
          <p:cNvSpPr txBox="1"/>
          <p:nvPr/>
        </p:nvSpPr>
        <p:spPr>
          <a:xfrm>
            <a:off x="6019800" y="6534090"/>
            <a:ext cx="2819400" cy="400110"/>
          </a:xfrm>
          <a:prstGeom prst="rect">
            <a:avLst/>
          </a:prstGeom>
          <a:solidFill>
            <a:srgbClr val="FFFFFF"/>
          </a:solidFill>
        </p:spPr>
        <p:txBody>
          <a:bodyPr wrap="square" rtlCol="0">
            <a:spAutoFit/>
          </a:bodyPr>
          <a:lstStyle/>
          <a:p>
            <a:r>
              <a:rPr lang="en-US" dirty="0" smtClean="0">
                <a:solidFill>
                  <a:schemeClr val="bg2"/>
                </a:solidFill>
              </a:rPr>
              <a:t> Steve </a:t>
            </a:r>
            <a:r>
              <a:rPr lang="en-US" dirty="0" err="1" smtClean="0">
                <a:solidFill>
                  <a:schemeClr val="bg2"/>
                </a:solidFill>
              </a:rPr>
              <a:t>Pawlowski</a:t>
            </a:r>
            <a:r>
              <a:rPr lang="en-US" dirty="0" smtClean="0">
                <a:solidFill>
                  <a:schemeClr val="bg2"/>
                </a:solidFill>
              </a:rPr>
              <a:t>. Intel</a:t>
            </a:r>
            <a:endParaRPr lang="en-US" dirty="0">
              <a:solidFill>
                <a:schemeClr val="bg2"/>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8851" name="Picture 3"/>
          <p:cNvPicPr>
            <a:picLocks noChangeAspect="1" noChangeArrowheads="1"/>
          </p:cNvPicPr>
          <p:nvPr/>
        </p:nvPicPr>
        <p:blipFill>
          <a:blip r:embed="rId3"/>
          <a:srcRect/>
          <a:stretch>
            <a:fillRect/>
          </a:stretch>
        </p:blipFill>
        <p:spPr bwMode="auto">
          <a:xfrm>
            <a:off x="0" y="0"/>
            <a:ext cx="8991600" cy="6950098"/>
          </a:xfrm>
          <a:prstGeom prst="rect">
            <a:avLst/>
          </a:prstGeom>
          <a:noFill/>
          <a:ln w="9525">
            <a:noFill/>
            <a:miter lim="800000"/>
            <a:headEnd/>
            <a:tailEnd/>
          </a:ln>
          <a:effectLst/>
        </p:spPr>
      </p:pic>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37</a:t>
            </a:fld>
            <a:endParaRPr lang="en-US"/>
          </a:p>
        </p:txBody>
      </p:sp>
      <p:sp>
        <p:nvSpPr>
          <p:cNvPr id="10" name="TextBox 9"/>
          <p:cNvSpPr txBox="1"/>
          <p:nvPr/>
        </p:nvSpPr>
        <p:spPr>
          <a:xfrm>
            <a:off x="6019800" y="6534090"/>
            <a:ext cx="2819400" cy="400110"/>
          </a:xfrm>
          <a:prstGeom prst="rect">
            <a:avLst/>
          </a:prstGeom>
          <a:solidFill>
            <a:srgbClr val="FFFFFF"/>
          </a:solidFill>
        </p:spPr>
        <p:txBody>
          <a:bodyPr wrap="square" rtlCol="0">
            <a:spAutoFit/>
          </a:bodyPr>
          <a:lstStyle/>
          <a:p>
            <a:r>
              <a:rPr lang="en-US" dirty="0" smtClean="0">
                <a:solidFill>
                  <a:schemeClr val="bg2"/>
                </a:solidFill>
              </a:rPr>
              <a:t> Steve </a:t>
            </a:r>
            <a:r>
              <a:rPr lang="en-US" dirty="0" err="1" smtClean="0">
                <a:solidFill>
                  <a:schemeClr val="bg2"/>
                </a:solidFill>
              </a:rPr>
              <a:t>Pawlowski</a:t>
            </a:r>
            <a:r>
              <a:rPr lang="en-US" dirty="0" smtClean="0">
                <a:solidFill>
                  <a:schemeClr val="bg2"/>
                </a:solidFill>
              </a:rPr>
              <a:t>. Intel</a:t>
            </a:r>
            <a:endParaRPr lang="en-US" dirty="0">
              <a:solidFill>
                <a:schemeClr val="bg2"/>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9875" name="Picture 3"/>
          <p:cNvPicPr>
            <a:picLocks noChangeAspect="1" noChangeArrowheads="1"/>
          </p:cNvPicPr>
          <p:nvPr/>
        </p:nvPicPr>
        <p:blipFill>
          <a:blip r:embed="rId3"/>
          <a:srcRect l="11614" t="15554" r="10658" b="5480"/>
          <a:stretch>
            <a:fillRect/>
          </a:stretch>
        </p:blipFill>
        <p:spPr bwMode="auto">
          <a:xfrm>
            <a:off x="0" y="0"/>
            <a:ext cx="9144000" cy="6936828"/>
          </a:xfrm>
          <a:prstGeom prst="rect">
            <a:avLst/>
          </a:prstGeom>
          <a:noFill/>
          <a:ln w="9525">
            <a:noFill/>
            <a:miter lim="800000"/>
            <a:headEnd/>
            <a:tailEnd/>
          </a:ln>
          <a:effectLst/>
        </p:spPr>
      </p:pic>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38</a:t>
            </a:fld>
            <a:endParaRPr lang="en-US"/>
          </a:p>
        </p:txBody>
      </p:sp>
      <p:sp>
        <p:nvSpPr>
          <p:cNvPr id="10" name="TextBox 9"/>
          <p:cNvSpPr txBox="1"/>
          <p:nvPr/>
        </p:nvSpPr>
        <p:spPr>
          <a:xfrm>
            <a:off x="6324600" y="76200"/>
            <a:ext cx="2819400" cy="400110"/>
          </a:xfrm>
          <a:prstGeom prst="rect">
            <a:avLst/>
          </a:prstGeom>
          <a:solidFill>
            <a:srgbClr val="FFFFFF"/>
          </a:solidFill>
        </p:spPr>
        <p:txBody>
          <a:bodyPr wrap="square" rtlCol="0">
            <a:spAutoFit/>
          </a:bodyPr>
          <a:lstStyle/>
          <a:p>
            <a:r>
              <a:rPr lang="en-US" dirty="0" smtClean="0">
                <a:solidFill>
                  <a:schemeClr val="bg2"/>
                </a:solidFill>
              </a:rPr>
              <a:t> Steve </a:t>
            </a:r>
            <a:r>
              <a:rPr lang="en-US" dirty="0" err="1" smtClean="0">
                <a:solidFill>
                  <a:schemeClr val="bg2"/>
                </a:solidFill>
              </a:rPr>
              <a:t>Pawlowski</a:t>
            </a:r>
            <a:r>
              <a:rPr lang="en-US" dirty="0" smtClean="0">
                <a:solidFill>
                  <a:schemeClr val="bg2"/>
                </a:solidFill>
              </a:rPr>
              <a:t>. Intel</a:t>
            </a:r>
            <a:endParaRPr lang="en-US" dirty="0">
              <a:solidFill>
                <a:schemeClr val="bg2"/>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7473" name="Picture 1"/>
          <p:cNvPicPr>
            <a:picLocks noChangeAspect="1" noChangeArrowheads="1"/>
          </p:cNvPicPr>
          <p:nvPr/>
        </p:nvPicPr>
        <p:blipFill>
          <a:blip r:embed="rId3"/>
          <a:srcRect l="7498" t="11538" r="6272"/>
          <a:stretch>
            <a:fillRect/>
          </a:stretch>
        </p:blipFill>
        <p:spPr bwMode="auto">
          <a:xfrm>
            <a:off x="0" y="0"/>
            <a:ext cx="9296400" cy="6972300"/>
          </a:xfrm>
          <a:prstGeom prst="rect">
            <a:avLst/>
          </a:prstGeom>
          <a:noFill/>
          <a:ln w="9525">
            <a:noFill/>
            <a:miter lim="800000"/>
            <a:headEnd/>
            <a:tailEnd/>
          </a:ln>
          <a:effectLst/>
        </p:spPr>
      </p:pic>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39</a:t>
            </a:fld>
            <a:endParaRPr lang="en-US"/>
          </a:p>
        </p:txBody>
      </p:sp>
      <p:sp>
        <p:nvSpPr>
          <p:cNvPr id="3" name="Content Placeholder 2"/>
          <p:cNvSpPr>
            <a:spLocks noGrp="1"/>
          </p:cNvSpPr>
          <p:nvPr>
            <p:ph idx="1"/>
          </p:nvPr>
        </p:nvSpPr>
        <p:spPr>
          <a:xfrm>
            <a:off x="5638800" y="6477000"/>
            <a:ext cx="3352800" cy="381000"/>
          </a:xfrm>
          <a:solidFill>
            <a:srgbClr val="FFFFFF"/>
          </a:solidFill>
        </p:spPr>
        <p:txBody>
          <a:bodyPr/>
          <a:lstStyle/>
          <a:p>
            <a:pPr>
              <a:buNone/>
            </a:pPr>
            <a:r>
              <a:rPr lang="en-US" sz="2000" dirty="0" smtClean="0">
                <a:solidFill>
                  <a:schemeClr val="bg2"/>
                </a:solidFill>
              </a:rPr>
              <a:t>John </a:t>
            </a:r>
            <a:r>
              <a:rPr lang="en-US" sz="2000" dirty="0" err="1" smtClean="0">
                <a:solidFill>
                  <a:schemeClr val="bg2"/>
                </a:solidFill>
              </a:rPr>
              <a:t>Manferdelli</a:t>
            </a:r>
            <a:r>
              <a:rPr lang="en-US" sz="2000" dirty="0" smtClean="0">
                <a:solidFill>
                  <a:schemeClr val="bg2"/>
                </a:solidFill>
              </a:rPr>
              <a:t> (Microsoft)</a:t>
            </a:r>
            <a:endParaRPr lang="en-US" sz="2000" dirty="0">
              <a:solidFill>
                <a:schemeClr val="bg2"/>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p>
            <a:fld id="{2FFE8A5C-AE70-42CC-BB06-5588D0D1AA0B}" type="slidenum">
              <a:rPr lang="en-US"/>
              <a:pPr/>
              <a:t>4</a:t>
            </a:fld>
            <a:endParaRPr lang="en-US"/>
          </a:p>
        </p:txBody>
      </p:sp>
      <p:sp>
        <p:nvSpPr>
          <p:cNvPr id="1198082" name="Rectangle 2"/>
          <p:cNvSpPr>
            <a:spLocks noGrp="1" noChangeArrowheads="1"/>
          </p:cNvSpPr>
          <p:nvPr>
            <p:ph type="title"/>
          </p:nvPr>
        </p:nvSpPr>
        <p:spPr/>
        <p:txBody>
          <a:bodyPr/>
          <a:lstStyle/>
          <a:p>
            <a:r>
              <a:rPr lang="en-US" dirty="0"/>
              <a:t>Some </a:t>
            </a:r>
            <a:r>
              <a:rPr lang="en-US" dirty="0" smtClean="0"/>
              <a:t>Internet Resources</a:t>
            </a:r>
            <a:endParaRPr lang="en-US" dirty="0"/>
          </a:p>
        </p:txBody>
      </p:sp>
      <p:sp>
        <p:nvSpPr>
          <p:cNvPr id="1198083" name="Rectangle 3"/>
          <p:cNvSpPr>
            <a:spLocks noGrp="1" noChangeArrowheads="1"/>
          </p:cNvSpPr>
          <p:nvPr>
            <p:ph type="body" idx="1"/>
          </p:nvPr>
        </p:nvSpPr>
        <p:spPr>
          <a:xfrm>
            <a:off x="0" y="762000"/>
            <a:ext cx="9144000" cy="5334000"/>
          </a:xfrm>
        </p:spPr>
        <p:txBody>
          <a:bodyPr/>
          <a:lstStyle/>
          <a:p>
            <a:pPr>
              <a:lnSpc>
                <a:spcPct val="90000"/>
              </a:lnSpc>
            </a:pPr>
            <a:r>
              <a:rPr lang="en-US" sz="2800" dirty="0" smtClean="0"/>
              <a:t>See </a:t>
            </a:r>
            <a:r>
              <a:rPr lang="en-US" sz="2800" dirty="0">
                <a:hlinkClick r:id="rId3"/>
              </a:rPr>
              <a:t>http://www.connotea.org/user/crmc</a:t>
            </a:r>
            <a:r>
              <a:rPr lang="en-US" sz="2800" dirty="0"/>
              <a:t> for </a:t>
            </a:r>
            <a:r>
              <a:rPr lang="en-US" sz="2800" dirty="0">
                <a:solidFill>
                  <a:srgbClr val="FFFF00"/>
                </a:solidFill>
              </a:rPr>
              <a:t>references</a:t>
            </a:r>
            <a:r>
              <a:rPr lang="en-US" sz="2800" dirty="0"/>
              <a:t> -- select tag </a:t>
            </a:r>
            <a:r>
              <a:rPr lang="en-US" sz="2800" dirty="0">
                <a:solidFill>
                  <a:srgbClr val="FFFF00"/>
                </a:solidFill>
              </a:rPr>
              <a:t>oldies</a:t>
            </a:r>
            <a:r>
              <a:rPr lang="en-US" sz="2800" dirty="0"/>
              <a:t> for venerable links; tags like </a:t>
            </a:r>
            <a:r>
              <a:rPr lang="en-US" sz="2800" dirty="0">
                <a:solidFill>
                  <a:srgbClr val="FFFF00"/>
                </a:solidFill>
              </a:rPr>
              <a:t>MPI Applications Compiler</a:t>
            </a:r>
            <a:r>
              <a:rPr lang="en-US" sz="2800" dirty="0"/>
              <a:t> </a:t>
            </a:r>
            <a:r>
              <a:rPr lang="en-US" sz="2800" dirty="0" smtClean="0">
                <a:solidFill>
                  <a:srgbClr val="FFFF00"/>
                </a:solidFill>
              </a:rPr>
              <a:t>Meeting</a:t>
            </a:r>
            <a:r>
              <a:rPr lang="en-US" sz="2800" dirty="0" smtClean="0"/>
              <a:t> have </a:t>
            </a:r>
            <a:r>
              <a:rPr lang="en-US" sz="2800" dirty="0"/>
              <a:t>obvious </a:t>
            </a:r>
            <a:r>
              <a:rPr lang="en-US" sz="2800" dirty="0" smtClean="0"/>
              <a:t>significance</a:t>
            </a:r>
          </a:p>
          <a:p>
            <a:pPr eaLnBrk="1" hangingPunct="1"/>
            <a:r>
              <a:rPr lang="en-US" sz="2800" dirty="0" smtClean="0">
                <a:hlinkClick r:id="rId4"/>
              </a:rPr>
              <a:t>http://www.infomall.org/salsa</a:t>
            </a:r>
            <a:r>
              <a:rPr lang="en-US" sz="2800" dirty="0" smtClean="0"/>
              <a:t> for my recent work including publications</a:t>
            </a:r>
          </a:p>
          <a:p>
            <a:pPr eaLnBrk="1" hangingPunct="1"/>
            <a:r>
              <a:rPr lang="en-US" sz="2800" dirty="0" smtClean="0"/>
              <a:t>My tutorial on parallel computing</a:t>
            </a:r>
          </a:p>
          <a:p>
            <a:pPr eaLnBrk="1" hangingPunct="1"/>
            <a:r>
              <a:rPr lang="en-US" sz="2000" dirty="0" smtClean="0">
                <a:hlinkClick r:id="rId5"/>
              </a:rPr>
              <a:t>http://grids.ucs.indiana.edu/ptliupages/presentations/PC2007/index.html</a:t>
            </a:r>
            <a:endParaRPr lang="en-US" sz="2800" dirty="0" smtClean="0"/>
          </a:p>
          <a:p>
            <a:pPr>
              <a:lnSpc>
                <a:spcPct val="90000"/>
              </a:lnSpc>
            </a:pPr>
            <a:r>
              <a:rPr lang="en-US" sz="2800" dirty="0" smtClean="0"/>
              <a:t>Many </a:t>
            </a:r>
            <a:r>
              <a:rPr lang="en-US" sz="2800" dirty="0" smtClean="0">
                <a:solidFill>
                  <a:srgbClr val="FFFF00"/>
                </a:solidFill>
              </a:rPr>
              <a:t>workshops</a:t>
            </a:r>
            <a:r>
              <a:rPr lang="en-US" sz="2800" dirty="0" smtClean="0"/>
              <a:t> (see </a:t>
            </a:r>
            <a:r>
              <a:rPr lang="en-US" sz="2800" dirty="0" err="1" smtClean="0"/>
              <a:t>Connotea</a:t>
            </a:r>
            <a:r>
              <a:rPr lang="en-US" sz="2800" dirty="0" smtClean="0"/>
              <a:t>) and talks on multicore</a:t>
            </a:r>
          </a:p>
          <a:p>
            <a:pPr lvl="1">
              <a:lnSpc>
                <a:spcPct val="90000"/>
              </a:lnSpc>
            </a:pPr>
            <a:r>
              <a:rPr lang="en-US" sz="2400" dirty="0" smtClean="0"/>
              <a:t>Importance and inevitability well covered</a:t>
            </a:r>
          </a:p>
          <a:p>
            <a:pPr lvl="1">
              <a:lnSpc>
                <a:spcPct val="90000"/>
              </a:lnSpc>
            </a:pPr>
            <a:r>
              <a:rPr lang="en-US" sz="2400" dirty="0" smtClean="0"/>
              <a:t>Wide variety of talks propounding different software models but few incorporate lessons from HPC /Scientific Computing</a:t>
            </a:r>
          </a:p>
          <a:p>
            <a:pPr lvl="1">
              <a:lnSpc>
                <a:spcPct val="90000"/>
              </a:lnSpc>
            </a:pPr>
            <a:r>
              <a:rPr lang="en-US" sz="2400" dirty="0" smtClean="0"/>
              <a:t>Little quantitative study of multicore and whether results “intrinsic” or due to immature implementations</a:t>
            </a:r>
          </a:p>
          <a:p>
            <a:pPr>
              <a:lnSpc>
                <a:spcPct val="90000"/>
              </a:lnSpc>
            </a:pPr>
            <a:endParaRPr lang="en-US" sz="2800" dirty="0" smtClean="0"/>
          </a:p>
          <a:p>
            <a:pPr>
              <a:lnSpc>
                <a:spcPct val="90000"/>
              </a:lnSpc>
            </a:pPr>
            <a:endParaRPr lang="en-US" sz="28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6600" dirty="0" smtClean="0"/>
              <a:t>Overall Software and Programming Models</a:t>
            </a:r>
            <a:endParaRPr lang="en-US" sz="6600" dirty="0"/>
          </a:p>
        </p:txBody>
      </p:sp>
      <p:sp>
        <p:nvSpPr>
          <p:cNvPr id="7" name="Subtitle 6"/>
          <p:cNvSpPr>
            <a:spLocks noGrp="1"/>
          </p:cNvSpPr>
          <p:nvPr>
            <p:ph type="subTitle" idx="1"/>
          </p:nvPr>
        </p:nvSpPr>
        <p:spPr/>
        <p:txBody>
          <a:bodyPr/>
          <a:lstStyle/>
          <a:p>
            <a:endParaRPr lang="en-US"/>
          </a:p>
        </p:txBody>
      </p:sp>
      <p:sp>
        <p:nvSpPr>
          <p:cNvPr id="4" name="Footer Placeholder 3"/>
          <p:cNvSpPr>
            <a:spLocks noGrp="1"/>
          </p:cNvSpPr>
          <p:nvPr>
            <p:ph type="ftr" sz="quarter" idx="3"/>
          </p:nvPr>
        </p:nvSpPr>
        <p:spPr/>
        <p:txBody>
          <a:bodyPr/>
          <a:lstStyle/>
          <a:p>
            <a:r>
              <a:rPr lang="en-US" smtClean="0"/>
              <a:t>PC08 Tutorial  gcf@indiana.edu</a:t>
            </a:r>
            <a:endParaRPr lang="en-US" dirty="0"/>
          </a:p>
        </p:txBody>
      </p:sp>
      <p:sp>
        <p:nvSpPr>
          <p:cNvPr id="5" name="Slide Number Placeholder 4"/>
          <p:cNvSpPr>
            <a:spLocks noGrp="1"/>
          </p:cNvSpPr>
          <p:nvPr>
            <p:ph type="sldNum" sz="quarter" idx="4"/>
          </p:nvPr>
        </p:nvSpPr>
        <p:spPr/>
        <p:txBody>
          <a:bodyPr/>
          <a:lstStyle/>
          <a:p>
            <a:fld id="{146CB102-58A2-4FF6-94B7-B2D5CBAA422F}" type="slidenum">
              <a:rPr lang="en-US" smtClean="0"/>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9634" name="Picture 2"/>
          <p:cNvPicPr>
            <a:picLocks noChangeAspect="1" noChangeArrowheads="1"/>
          </p:cNvPicPr>
          <p:nvPr/>
        </p:nvPicPr>
        <p:blipFill>
          <a:blip r:embed="rId3"/>
          <a:srcRect l="12884" t="13480" r="10734" b="11765"/>
          <a:stretch>
            <a:fillRect/>
          </a:stretch>
        </p:blipFill>
        <p:spPr bwMode="auto">
          <a:xfrm>
            <a:off x="0" y="-1"/>
            <a:ext cx="9144000" cy="6720289"/>
          </a:xfrm>
          <a:prstGeom prst="rect">
            <a:avLst/>
          </a:prstGeom>
          <a:noFill/>
          <a:ln w="9525">
            <a:noFill/>
            <a:miter lim="800000"/>
            <a:headEnd/>
            <a:tailEnd/>
          </a:ln>
          <a:effectLst/>
        </p:spPr>
      </p:pic>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41</a:t>
            </a:fld>
            <a:endParaRPr lang="en-US"/>
          </a:p>
        </p:txBody>
      </p:sp>
      <p:sp>
        <p:nvSpPr>
          <p:cNvPr id="10" name="TextBox 9"/>
          <p:cNvSpPr txBox="1"/>
          <p:nvPr/>
        </p:nvSpPr>
        <p:spPr>
          <a:xfrm>
            <a:off x="6324600" y="1066800"/>
            <a:ext cx="2819400" cy="400110"/>
          </a:xfrm>
          <a:prstGeom prst="rect">
            <a:avLst/>
          </a:prstGeom>
          <a:solidFill>
            <a:srgbClr val="FFFFFF"/>
          </a:solidFill>
        </p:spPr>
        <p:txBody>
          <a:bodyPr wrap="square" rtlCol="0">
            <a:spAutoFit/>
          </a:bodyPr>
          <a:lstStyle/>
          <a:p>
            <a:r>
              <a:rPr lang="en-US" dirty="0" smtClean="0">
                <a:solidFill>
                  <a:schemeClr val="bg2"/>
                </a:solidFill>
              </a:rPr>
              <a:t> Mark K. Smith, Gelato</a:t>
            </a:r>
            <a:endParaRPr lang="en-US" dirty="0">
              <a:solidFill>
                <a:schemeClr val="bg2"/>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0658" name="Picture 2"/>
          <p:cNvPicPr>
            <a:picLocks noChangeAspect="1" noChangeArrowheads="1"/>
          </p:cNvPicPr>
          <p:nvPr/>
        </p:nvPicPr>
        <p:blipFill>
          <a:blip r:embed="rId3"/>
          <a:srcRect l="11733" t="14323" r="10044" b="7552"/>
          <a:stretch>
            <a:fillRect/>
          </a:stretch>
        </p:blipFill>
        <p:spPr bwMode="auto">
          <a:xfrm>
            <a:off x="0" y="0"/>
            <a:ext cx="9144000" cy="6858000"/>
          </a:xfrm>
          <a:prstGeom prst="rect">
            <a:avLst/>
          </a:prstGeom>
          <a:noFill/>
          <a:ln w="9525">
            <a:noFill/>
            <a:miter lim="800000"/>
            <a:headEnd/>
            <a:tailEnd/>
          </a:ln>
          <a:effectLst/>
        </p:spPr>
      </p:pic>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42</a:t>
            </a:fld>
            <a:endParaRPr lang="en-US"/>
          </a:p>
        </p:txBody>
      </p:sp>
      <p:sp>
        <p:nvSpPr>
          <p:cNvPr id="10" name="TextBox 9"/>
          <p:cNvSpPr txBox="1"/>
          <p:nvPr/>
        </p:nvSpPr>
        <p:spPr>
          <a:xfrm>
            <a:off x="6324600" y="1123890"/>
            <a:ext cx="2819400" cy="400110"/>
          </a:xfrm>
          <a:prstGeom prst="rect">
            <a:avLst/>
          </a:prstGeom>
          <a:solidFill>
            <a:srgbClr val="FFFFFF"/>
          </a:solidFill>
        </p:spPr>
        <p:txBody>
          <a:bodyPr wrap="square" rtlCol="0">
            <a:spAutoFit/>
          </a:bodyPr>
          <a:lstStyle/>
          <a:p>
            <a:r>
              <a:rPr lang="en-US" dirty="0" smtClean="0">
                <a:solidFill>
                  <a:schemeClr val="bg2"/>
                </a:solidFill>
              </a:rPr>
              <a:t> Mark K. Smith, Gelato</a:t>
            </a:r>
            <a:endParaRPr lang="en-US" dirty="0">
              <a:solidFill>
                <a:schemeClr val="bg2"/>
              </a:solidFill>
            </a:endParaRPr>
          </a:p>
        </p:txBody>
      </p:sp>
      <p:sp>
        <p:nvSpPr>
          <p:cNvPr id="7" name="TextBox 6"/>
          <p:cNvSpPr txBox="1"/>
          <p:nvPr/>
        </p:nvSpPr>
        <p:spPr>
          <a:xfrm>
            <a:off x="5943600" y="1447800"/>
            <a:ext cx="3200400" cy="400110"/>
          </a:xfrm>
          <a:prstGeom prst="rect">
            <a:avLst/>
          </a:prstGeom>
          <a:solidFill>
            <a:srgbClr val="FFFFFF"/>
          </a:solidFill>
        </p:spPr>
        <p:txBody>
          <a:bodyPr wrap="square" rtlCol="0">
            <a:spAutoFit/>
          </a:bodyPr>
          <a:lstStyle/>
          <a:p>
            <a:r>
              <a:rPr lang="en-US" dirty="0" smtClean="0">
                <a:solidFill>
                  <a:schemeClr val="bg2"/>
                </a:solidFill>
              </a:rPr>
              <a:t>I don’t believe much of this</a:t>
            </a:r>
            <a:endParaRPr lang="en-US" dirty="0">
              <a:solidFill>
                <a:schemeClr val="bg2"/>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9666" name="Picture 2"/>
          <p:cNvPicPr>
            <a:picLocks noChangeAspect="1" noChangeArrowheads="1"/>
          </p:cNvPicPr>
          <p:nvPr/>
        </p:nvPicPr>
        <p:blipFill>
          <a:blip r:embed="rId3"/>
          <a:srcRect l="6175" t="8454" r="4723"/>
          <a:stretch>
            <a:fillRect/>
          </a:stretch>
        </p:blipFill>
        <p:spPr bwMode="auto">
          <a:xfrm>
            <a:off x="0" y="-1"/>
            <a:ext cx="9144000" cy="6862527"/>
          </a:xfrm>
          <a:prstGeom prst="rect">
            <a:avLst/>
          </a:prstGeom>
          <a:noFill/>
          <a:ln w="9525">
            <a:noFill/>
            <a:miter lim="800000"/>
            <a:headEnd/>
            <a:tailEnd/>
          </a:ln>
          <a:effectLst/>
        </p:spPr>
      </p:pic>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43</a:t>
            </a:fld>
            <a:endParaRPr lang="en-US"/>
          </a:p>
        </p:txBody>
      </p:sp>
      <p:sp>
        <p:nvSpPr>
          <p:cNvPr id="3" name="Content Placeholder 2"/>
          <p:cNvSpPr>
            <a:spLocks noGrp="1"/>
          </p:cNvSpPr>
          <p:nvPr>
            <p:ph idx="1"/>
          </p:nvPr>
        </p:nvSpPr>
        <p:spPr>
          <a:xfrm>
            <a:off x="5638800" y="6477000"/>
            <a:ext cx="3352800" cy="381000"/>
          </a:xfrm>
          <a:solidFill>
            <a:srgbClr val="FFFFFF"/>
          </a:solidFill>
        </p:spPr>
        <p:txBody>
          <a:bodyPr/>
          <a:lstStyle/>
          <a:p>
            <a:pPr>
              <a:buNone/>
            </a:pPr>
            <a:r>
              <a:rPr lang="en-US" sz="2000" dirty="0" smtClean="0">
                <a:solidFill>
                  <a:schemeClr val="bg2"/>
                </a:solidFill>
              </a:rPr>
              <a:t>John </a:t>
            </a:r>
            <a:r>
              <a:rPr lang="en-US" sz="2000" dirty="0" err="1" smtClean="0">
                <a:solidFill>
                  <a:schemeClr val="bg2"/>
                </a:solidFill>
              </a:rPr>
              <a:t>Manferdelli</a:t>
            </a:r>
            <a:r>
              <a:rPr lang="en-US" sz="2000" dirty="0" smtClean="0">
                <a:solidFill>
                  <a:schemeClr val="bg2"/>
                </a:solidFill>
              </a:rPr>
              <a:t> (Microsoft)</a:t>
            </a:r>
            <a:endParaRPr lang="en-US" sz="2000" dirty="0">
              <a:solidFill>
                <a:schemeClr val="bg2"/>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0690" name="Picture 2"/>
          <p:cNvPicPr>
            <a:picLocks noChangeAspect="1" noChangeArrowheads="1"/>
          </p:cNvPicPr>
          <p:nvPr/>
        </p:nvPicPr>
        <p:blipFill>
          <a:blip r:embed="rId3"/>
          <a:srcRect l="6456" t="7576" r="5004"/>
          <a:stretch>
            <a:fillRect/>
          </a:stretch>
        </p:blipFill>
        <p:spPr bwMode="auto">
          <a:xfrm>
            <a:off x="0" y="0"/>
            <a:ext cx="9144000" cy="6972300"/>
          </a:xfrm>
          <a:prstGeom prst="rect">
            <a:avLst/>
          </a:prstGeom>
          <a:noFill/>
          <a:ln w="9525">
            <a:noFill/>
            <a:miter lim="800000"/>
            <a:headEnd/>
            <a:tailEnd/>
          </a:ln>
          <a:effectLst/>
        </p:spPr>
      </p:pic>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44</a:t>
            </a:fld>
            <a:endParaRPr lang="en-US"/>
          </a:p>
        </p:txBody>
      </p:sp>
      <p:sp>
        <p:nvSpPr>
          <p:cNvPr id="3" name="Content Placeholder 2"/>
          <p:cNvSpPr>
            <a:spLocks noGrp="1"/>
          </p:cNvSpPr>
          <p:nvPr>
            <p:ph idx="1"/>
          </p:nvPr>
        </p:nvSpPr>
        <p:spPr>
          <a:xfrm>
            <a:off x="5638800" y="6477000"/>
            <a:ext cx="3352800" cy="381000"/>
          </a:xfrm>
          <a:solidFill>
            <a:srgbClr val="FFFFFF"/>
          </a:solidFill>
        </p:spPr>
        <p:txBody>
          <a:bodyPr/>
          <a:lstStyle/>
          <a:p>
            <a:pPr>
              <a:buNone/>
            </a:pPr>
            <a:r>
              <a:rPr lang="en-US" sz="2000" dirty="0" smtClean="0">
                <a:solidFill>
                  <a:schemeClr val="bg2"/>
                </a:solidFill>
              </a:rPr>
              <a:t>John </a:t>
            </a:r>
            <a:r>
              <a:rPr lang="en-US" sz="2000" dirty="0" err="1" smtClean="0">
                <a:solidFill>
                  <a:schemeClr val="bg2"/>
                </a:solidFill>
              </a:rPr>
              <a:t>Manferdelli</a:t>
            </a:r>
            <a:r>
              <a:rPr lang="en-US" sz="2000" dirty="0" smtClean="0">
                <a:solidFill>
                  <a:schemeClr val="bg2"/>
                </a:solidFill>
              </a:rPr>
              <a:t> (Microsoft)</a:t>
            </a:r>
            <a:endParaRPr lang="en-US" sz="2000" dirty="0">
              <a:solidFill>
                <a:schemeClr val="bg2"/>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1714" name="Picture 2"/>
          <p:cNvPicPr>
            <a:picLocks noChangeAspect="1" noChangeArrowheads="1"/>
          </p:cNvPicPr>
          <p:nvPr/>
        </p:nvPicPr>
        <p:blipFill>
          <a:blip r:embed="rId3"/>
          <a:srcRect l="6581" t="7883" r="4580"/>
          <a:stretch>
            <a:fillRect/>
          </a:stretch>
        </p:blipFill>
        <p:spPr bwMode="auto">
          <a:xfrm>
            <a:off x="0" y="-76200"/>
            <a:ext cx="9155178" cy="6934200"/>
          </a:xfrm>
          <a:prstGeom prst="rect">
            <a:avLst/>
          </a:prstGeom>
          <a:noFill/>
          <a:ln w="9525">
            <a:noFill/>
            <a:miter lim="800000"/>
            <a:headEnd/>
            <a:tailEnd/>
          </a:ln>
          <a:effectLst/>
        </p:spPr>
      </p:pic>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45</a:t>
            </a:fld>
            <a:endParaRPr lang="en-US"/>
          </a:p>
        </p:txBody>
      </p:sp>
      <p:sp>
        <p:nvSpPr>
          <p:cNvPr id="3" name="Content Placeholder 2"/>
          <p:cNvSpPr>
            <a:spLocks noGrp="1"/>
          </p:cNvSpPr>
          <p:nvPr>
            <p:ph idx="1"/>
          </p:nvPr>
        </p:nvSpPr>
        <p:spPr>
          <a:xfrm>
            <a:off x="5638800" y="6477000"/>
            <a:ext cx="3352800" cy="381000"/>
          </a:xfrm>
          <a:solidFill>
            <a:srgbClr val="FFFFFF"/>
          </a:solidFill>
        </p:spPr>
        <p:txBody>
          <a:bodyPr/>
          <a:lstStyle/>
          <a:p>
            <a:pPr>
              <a:buNone/>
            </a:pPr>
            <a:r>
              <a:rPr lang="en-US" sz="2000" dirty="0" smtClean="0">
                <a:solidFill>
                  <a:schemeClr val="bg2"/>
                </a:solidFill>
              </a:rPr>
              <a:t>John </a:t>
            </a:r>
            <a:r>
              <a:rPr lang="en-US" sz="2000" dirty="0" err="1" smtClean="0">
                <a:solidFill>
                  <a:schemeClr val="bg2"/>
                </a:solidFill>
              </a:rPr>
              <a:t>Manferdelli</a:t>
            </a:r>
            <a:r>
              <a:rPr lang="en-US" sz="2000" dirty="0" smtClean="0">
                <a:solidFill>
                  <a:schemeClr val="bg2"/>
                </a:solidFill>
              </a:rPr>
              <a:t> (Microsoft)</a:t>
            </a:r>
            <a:endParaRPr lang="en-US" sz="2000" dirty="0">
              <a:solidFill>
                <a:schemeClr val="bg2"/>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6600" dirty="0" smtClean="0"/>
              <a:t>Parallel</a:t>
            </a:r>
            <a:br>
              <a:rPr lang="en-US" sz="6600" dirty="0" smtClean="0"/>
            </a:br>
            <a:r>
              <a:rPr lang="en-US" sz="6600" dirty="0" smtClean="0"/>
              <a:t>Algorithms</a:t>
            </a:r>
            <a:endParaRPr lang="en-US" sz="6600" dirty="0"/>
          </a:p>
        </p:txBody>
      </p:sp>
      <p:sp>
        <p:nvSpPr>
          <p:cNvPr id="7" name="Subtitle 6"/>
          <p:cNvSpPr>
            <a:spLocks noGrp="1"/>
          </p:cNvSpPr>
          <p:nvPr>
            <p:ph type="subTitle" idx="1"/>
          </p:nvPr>
        </p:nvSpPr>
        <p:spPr/>
        <p:txBody>
          <a:bodyPr/>
          <a:lstStyle/>
          <a:p>
            <a:endParaRPr lang="en-US"/>
          </a:p>
        </p:txBody>
      </p:sp>
      <p:sp>
        <p:nvSpPr>
          <p:cNvPr id="4" name="Footer Placeholder 3"/>
          <p:cNvSpPr>
            <a:spLocks noGrp="1"/>
          </p:cNvSpPr>
          <p:nvPr>
            <p:ph type="ftr" sz="quarter" idx="3"/>
          </p:nvPr>
        </p:nvSpPr>
        <p:spPr/>
        <p:txBody>
          <a:bodyPr/>
          <a:lstStyle/>
          <a:p>
            <a:r>
              <a:rPr lang="en-US" smtClean="0"/>
              <a:t>PC08 Tutorial  gcf@indiana.edu</a:t>
            </a:r>
            <a:endParaRPr lang="en-US" dirty="0"/>
          </a:p>
        </p:txBody>
      </p:sp>
      <p:sp>
        <p:nvSpPr>
          <p:cNvPr id="5" name="Slide Number Placeholder 4"/>
          <p:cNvSpPr>
            <a:spLocks noGrp="1"/>
          </p:cNvSpPr>
          <p:nvPr>
            <p:ph type="sldNum" sz="quarter" idx="4"/>
          </p:nvPr>
        </p:nvSpPr>
        <p:spPr/>
        <p:txBody>
          <a:bodyPr/>
          <a:lstStyle/>
          <a:p>
            <a:fld id="{146CB102-58A2-4FF6-94B7-B2D5CBAA422F}" type="slidenum">
              <a:rPr lang="en-US" smtClean="0"/>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1683" name="Picture 3"/>
          <p:cNvPicPr>
            <a:picLocks noChangeAspect="1" noChangeArrowheads="1"/>
          </p:cNvPicPr>
          <p:nvPr/>
        </p:nvPicPr>
        <p:blipFill>
          <a:blip r:embed="rId3"/>
          <a:srcRect l="12858" t="11405" r="15134" b="3691"/>
          <a:stretch>
            <a:fillRect/>
          </a:stretch>
        </p:blipFill>
        <p:spPr bwMode="auto">
          <a:xfrm>
            <a:off x="0" y="-1"/>
            <a:ext cx="8686800" cy="6928757"/>
          </a:xfrm>
          <a:prstGeom prst="rect">
            <a:avLst/>
          </a:prstGeom>
          <a:noFill/>
          <a:ln w="9525">
            <a:noFill/>
            <a:miter lim="800000"/>
            <a:headEnd/>
            <a:tailEnd/>
          </a:ln>
          <a:effectLst/>
        </p:spPr>
      </p:pic>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47</a:t>
            </a:fld>
            <a:endParaRPr lang="en-US"/>
          </a:p>
        </p:txBody>
      </p:sp>
      <p:sp>
        <p:nvSpPr>
          <p:cNvPr id="3" name="Content Placeholder 2"/>
          <p:cNvSpPr>
            <a:spLocks noGrp="1"/>
          </p:cNvSpPr>
          <p:nvPr>
            <p:ph idx="1"/>
          </p:nvPr>
        </p:nvSpPr>
        <p:spPr>
          <a:xfrm>
            <a:off x="7391400" y="6553200"/>
            <a:ext cx="1828800" cy="381000"/>
          </a:xfrm>
          <a:solidFill>
            <a:srgbClr val="FFFFFF"/>
          </a:solidFill>
        </p:spPr>
        <p:txBody>
          <a:bodyPr/>
          <a:lstStyle/>
          <a:p>
            <a:pPr>
              <a:buNone/>
            </a:pPr>
            <a:r>
              <a:rPr lang="en-US" sz="2000" dirty="0" smtClean="0">
                <a:solidFill>
                  <a:schemeClr val="bg2"/>
                </a:solidFill>
              </a:rPr>
              <a:t>Jack </a:t>
            </a:r>
            <a:r>
              <a:rPr lang="en-US" sz="2000" dirty="0" err="1" smtClean="0">
                <a:solidFill>
                  <a:schemeClr val="bg2"/>
                </a:solidFill>
              </a:rPr>
              <a:t>Dongarra</a:t>
            </a:r>
            <a:endParaRPr lang="en-US" sz="2000" dirty="0">
              <a:solidFill>
                <a:schemeClr val="bg2"/>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2706" name="Picture 2"/>
          <p:cNvPicPr>
            <a:picLocks noChangeAspect="1" noChangeArrowheads="1"/>
          </p:cNvPicPr>
          <p:nvPr/>
        </p:nvPicPr>
        <p:blipFill>
          <a:blip r:embed="rId3"/>
          <a:srcRect l="14001" t="12484" r="20659" b="5676"/>
          <a:stretch>
            <a:fillRect/>
          </a:stretch>
        </p:blipFill>
        <p:spPr bwMode="auto">
          <a:xfrm>
            <a:off x="0" y="-1"/>
            <a:ext cx="8229600" cy="6936377"/>
          </a:xfrm>
          <a:prstGeom prst="rect">
            <a:avLst/>
          </a:prstGeom>
          <a:noFill/>
          <a:ln w="9525">
            <a:noFill/>
            <a:miter lim="800000"/>
            <a:headEnd/>
            <a:tailEnd/>
          </a:ln>
          <a:effectLst/>
        </p:spPr>
      </p:pic>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48</a:t>
            </a:fld>
            <a:endParaRPr lang="en-US"/>
          </a:p>
        </p:txBody>
      </p:sp>
      <p:sp>
        <p:nvSpPr>
          <p:cNvPr id="3" name="Content Placeholder 2"/>
          <p:cNvSpPr>
            <a:spLocks noGrp="1"/>
          </p:cNvSpPr>
          <p:nvPr>
            <p:ph idx="1"/>
          </p:nvPr>
        </p:nvSpPr>
        <p:spPr>
          <a:xfrm>
            <a:off x="7391400" y="6553200"/>
            <a:ext cx="1828800" cy="381000"/>
          </a:xfrm>
          <a:solidFill>
            <a:srgbClr val="FFFFFF"/>
          </a:solidFill>
        </p:spPr>
        <p:txBody>
          <a:bodyPr/>
          <a:lstStyle/>
          <a:p>
            <a:pPr>
              <a:buNone/>
            </a:pPr>
            <a:r>
              <a:rPr lang="en-US" sz="2000" dirty="0" smtClean="0">
                <a:solidFill>
                  <a:schemeClr val="bg2"/>
                </a:solidFill>
              </a:rPr>
              <a:t>Jack </a:t>
            </a:r>
            <a:r>
              <a:rPr lang="en-US" sz="2000" dirty="0" err="1" smtClean="0">
                <a:solidFill>
                  <a:schemeClr val="bg2"/>
                </a:solidFill>
              </a:rPr>
              <a:t>Dongarra</a:t>
            </a:r>
            <a:endParaRPr lang="en-US" sz="2000" dirty="0">
              <a:solidFill>
                <a:schemeClr val="bg2"/>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3730" name="Picture 2"/>
          <p:cNvPicPr>
            <a:picLocks noChangeAspect="1" noChangeArrowheads="1"/>
          </p:cNvPicPr>
          <p:nvPr/>
        </p:nvPicPr>
        <p:blipFill>
          <a:blip r:embed="rId3"/>
          <a:srcRect l="14643" t="12559" r="13522" b="3295"/>
          <a:stretch>
            <a:fillRect/>
          </a:stretch>
        </p:blipFill>
        <p:spPr bwMode="auto">
          <a:xfrm>
            <a:off x="0" y="0"/>
            <a:ext cx="8797120" cy="6934200"/>
          </a:xfrm>
          <a:prstGeom prst="rect">
            <a:avLst/>
          </a:prstGeom>
          <a:noFill/>
          <a:ln w="9525">
            <a:noFill/>
            <a:miter lim="800000"/>
            <a:headEnd/>
            <a:tailEnd/>
          </a:ln>
          <a:effectLst/>
        </p:spPr>
      </p:pic>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49</a:t>
            </a:fld>
            <a:endParaRPr lang="en-US"/>
          </a:p>
        </p:txBody>
      </p:sp>
      <p:sp>
        <p:nvSpPr>
          <p:cNvPr id="3" name="Content Placeholder 2"/>
          <p:cNvSpPr>
            <a:spLocks noGrp="1"/>
          </p:cNvSpPr>
          <p:nvPr>
            <p:ph idx="1"/>
          </p:nvPr>
        </p:nvSpPr>
        <p:spPr>
          <a:xfrm>
            <a:off x="7315200" y="76200"/>
            <a:ext cx="1828800" cy="381000"/>
          </a:xfrm>
          <a:solidFill>
            <a:srgbClr val="FFFFFF"/>
          </a:solidFill>
        </p:spPr>
        <p:txBody>
          <a:bodyPr/>
          <a:lstStyle/>
          <a:p>
            <a:pPr>
              <a:buNone/>
            </a:pPr>
            <a:r>
              <a:rPr lang="en-US" sz="2000" dirty="0" smtClean="0">
                <a:solidFill>
                  <a:schemeClr val="bg2"/>
                </a:solidFill>
              </a:rPr>
              <a:t>Jack </a:t>
            </a:r>
            <a:r>
              <a:rPr lang="en-US" sz="2000" dirty="0" err="1" smtClean="0">
                <a:solidFill>
                  <a:schemeClr val="bg2"/>
                </a:solidFill>
              </a:rPr>
              <a:t>Dongarra</a:t>
            </a:r>
            <a:endParaRPr lang="en-US" sz="2000" dirty="0">
              <a:solidFill>
                <a:schemeClr val="bg2"/>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6600" dirty="0" smtClean="0">
                <a:solidFill>
                  <a:srgbClr val="FFFF00"/>
                </a:solidFill>
              </a:rPr>
              <a:t>Classical Parallel Programming and Performance Analysis</a:t>
            </a:r>
            <a:endParaRPr lang="en-US" sz="6600" dirty="0">
              <a:solidFill>
                <a:srgbClr val="FFFF00"/>
              </a:solidFill>
            </a:endParaRPr>
          </a:p>
        </p:txBody>
      </p:sp>
      <p:sp>
        <p:nvSpPr>
          <p:cNvPr id="7" name="Subtitle 6"/>
          <p:cNvSpPr>
            <a:spLocks noGrp="1"/>
          </p:cNvSpPr>
          <p:nvPr>
            <p:ph type="subTitle" idx="1"/>
          </p:nvPr>
        </p:nvSpPr>
        <p:spPr/>
        <p:txBody>
          <a:bodyPr/>
          <a:lstStyle/>
          <a:p>
            <a:endParaRPr lang="en-US" dirty="0"/>
          </a:p>
        </p:txBody>
      </p:sp>
      <p:sp>
        <p:nvSpPr>
          <p:cNvPr id="4" name="Footer Placeholder 3"/>
          <p:cNvSpPr>
            <a:spLocks noGrp="1"/>
          </p:cNvSpPr>
          <p:nvPr>
            <p:ph type="ftr" sz="quarter" idx="3"/>
          </p:nvPr>
        </p:nvSpPr>
        <p:spPr/>
        <p:txBody>
          <a:bodyPr/>
          <a:lstStyle/>
          <a:p>
            <a:r>
              <a:rPr lang="en-US" smtClean="0"/>
              <a:t>PC08 Tutorial  gcf@indiana.edu</a:t>
            </a:r>
            <a:endParaRPr lang="en-US" dirty="0"/>
          </a:p>
        </p:txBody>
      </p:sp>
      <p:sp>
        <p:nvSpPr>
          <p:cNvPr id="5" name="Slide Number Placeholder 4"/>
          <p:cNvSpPr>
            <a:spLocks noGrp="1"/>
          </p:cNvSpPr>
          <p:nvPr>
            <p:ph type="sldNum" sz="quarter" idx="4"/>
          </p:nvPr>
        </p:nvSpPr>
        <p:spPr/>
        <p:txBody>
          <a:bodyPr/>
          <a:lstStyle/>
          <a:p>
            <a:fld id="{146CB102-58A2-4FF6-94B7-B2D5CBAA422F}" type="slidenum">
              <a:rPr lang="en-US" smtClean="0"/>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5779" name="Picture 3"/>
          <p:cNvPicPr>
            <a:picLocks noChangeAspect="1" noChangeArrowheads="1"/>
          </p:cNvPicPr>
          <p:nvPr/>
        </p:nvPicPr>
        <p:blipFill>
          <a:blip r:embed="rId3"/>
          <a:srcRect/>
          <a:stretch>
            <a:fillRect/>
          </a:stretch>
        </p:blipFill>
        <p:spPr bwMode="auto">
          <a:xfrm>
            <a:off x="0" y="0"/>
            <a:ext cx="8872449" cy="6858000"/>
          </a:xfrm>
          <a:prstGeom prst="rect">
            <a:avLst/>
          </a:prstGeom>
          <a:noFill/>
          <a:ln w="9525">
            <a:noFill/>
            <a:miter lim="800000"/>
            <a:headEnd/>
            <a:tailEnd/>
          </a:ln>
          <a:effectLst/>
        </p:spPr>
      </p:pic>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50</a:t>
            </a:fld>
            <a:endParaRPr lang="en-US"/>
          </a:p>
        </p:txBody>
      </p:sp>
      <p:sp>
        <p:nvSpPr>
          <p:cNvPr id="3" name="Content Placeholder 2"/>
          <p:cNvSpPr>
            <a:spLocks noGrp="1"/>
          </p:cNvSpPr>
          <p:nvPr>
            <p:ph idx="1"/>
          </p:nvPr>
        </p:nvSpPr>
        <p:spPr>
          <a:xfrm>
            <a:off x="7315200" y="76200"/>
            <a:ext cx="1828800" cy="381000"/>
          </a:xfrm>
          <a:solidFill>
            <a:srgbClr val="FFFFFF"/>
          </a:solidFill>
        </p:spPr>
        <p:txBody>
          <a:bodyPr/>
          <a:lstStyle/>
          <a:p>
            <a:pPr>
              <a:buNone/>
            </a:pPr>
            <a:r>
              <a:rPr lang="en-US" sz="2000" dirty="0" smtClean="0">
                <a:solidFill>
                  <a:schemeClr val="bg2"/>
                </a:solidFill>
              </a:rPr>
              <a:t>Jack </a:t>
            </a:r>
            <a:r>
              <a:rPr lang="en-US" sz="2000" dirty="0" err="1" smtClean="0">
                <a:solidFill>
                  <a:schemeClr val="bg2"/>
                </a:solidFill>
              </a:rPr>
              <a:t>Dongarra</a:t>
            </a:r>
            <a:endParaRPr lang="en-US" sz="2000" dirty="0">
              <a:solidFill>
                <a:schemeClr val="bg2"/>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4755" name="Picture 3"/>
          <p:cNvPicPr>
            <a:picLocks noChangeAspect="1" noChangeArrowheads="1"/>
          </p:cNvPicPr>
          <p:nvPr/>
        </p:nvPicPr>
        <p:blipFill>
          <a:blip r:embed="rId3"/>
          <a:srcRect l="3788" t="4901" r="4025" b="5242"/>
          <a:stretch>
            <a:fillRect/>
          </a:stretch>
        </p:blipFill>
        <p:spPr bwMode="auto">
          <a:xfrm>
            <a:off x="-1" y="0"/>
            <a:ext cx="9203575" cy="6934200"/>
          </a:xfrm>
          <a:prstGeom prst="rect">
            <a:avLst/>
          </a:prstGeom>
          <a:noFill/>
          <a:ln w="9525">
            <a:noFill/>
            <a:miter lim="800000"/>
            <a:headEnd/>
            <a:tailEnd/>
          </a:ln>
          <a:effectLst/>
        </p:spPr>
      </p:pic>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51</a:t>
            </a:fld>
            <a:endParaRPr lang="en-US"/>
          </a:p>
        </p:txBody>
      </p:sp>
      <p:sp>
        <p:nvSpPr>
          <p:cNvPr id="3" name="Content Placeholder 2"/>
          <p:cNvSpPr>
            <a:spLocks noGrp="1"/>
          </p:cNvSpPr>
          <p:nvPr>
            <p:ph idx="1"/>
          </p:nvPr>
        </p:nvSpPr>
        <p:spPr>
          <a:xfrm>
            <a:off x="7315200" y="76200"/>
            <a:ext cx="1828800" cy="381000"/>
          </a:xfrm>
          <a:solidFill>
            <a:srgbClr val="FFFFFF"/>
          </a:solidFill>
        </p:spPr>
        <p:txBody>
          <a:bodyPr/>
          <a:lstStyle/>
          <a:p>
            <a:pPr>
              <a:buNone/>
            </a:pPr>
            <a:r>
              <a:rPr lang="en-US" sz="2000" dirty="0" smtClean="0">
                <a:solidFill>
                  <a:schemeClr val="bg2"/>
                </a:solidFill>
              </a:rPr>
              <a:t>Jack </a:t>
            </a:r>
            <a:r>
              <a:rPr lang="en-US" sz="2000" dirty="0" err="1" smtClean="0">
                <a:solidFill>
                  <a:schemeClr val="bg2"/>
                </a:solidFill>
              </a:rPr>
              <a:t>Dongarra</a:t>
            </a:r>
            <a:endParaRPr lang="en-US" sz="2000" dirty="0">
              <a:solidFill>
                <a:schemeClr val="bg2"/>
              </a:solidFill>
            </a:endParaRPr>
          </a:p>
        </p:txBody>
      </p:sp>
      <p:sp>
        <p:nvSpPr>
          <p:cNvPr id="8" name="TextBox 7"/>
          <p:cNvSpPr txBox="1"/>
          <p:nvPr/>
        </p:nvSpPr>
        <p:spPr>
          <a:xfrm>
            <a:off x="7924800" y="2286000"/>
            <a:ext cx="304800" cy="738664"/>
          </a:xfrm>
          <a:prstGeom prst="rect">
            <a:avLst/>
          </a:prstGeom>
          <a:noFill/>
        </p:spPr>
        <p:txBody>
          <a:bodyPr wrap="square" rtlCol="0">
            <a:spAutoFit/>
          </a:bodyPr>
          <a:lstStyle/>
          <a:p>
            <a:r>
              <a:rPr lang="en-US" sz="1400" b="1" dirty="0" smtClean="0">
                <a:solidFill>
                  <a:schemeClr val="bg2"/>
                </a:solidFill>
              </a:rPr>
              <a:t>312</a:t>
            </a:r>
            <a:endParaRPr lang="en-US" sz="1400" b="1" dirty="0">
              <a:solidFill>
                <a:schemeClr val="bg2"/>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6600" dirty="0" smtClean="0"/>
              <a:t>Overall Summary</a:t>
            </a:r>
            <a:endParaRPr lang="en-US" sz="6600" dirty="0"/>
          </a:p>
        </p:txBody>
      </p:sp>
      <p:sp>
        <p:nvSpPr>
          <p:cNvPr id="7" name="Subtitle 6"/>
          <p:cNvSpPr>
            <a:spLocks noGrp="1"/>
          </p:cNvSpPr>
          <p:nvPr>
            <p:ph type="subTitle" idx="1"/>
          </p:nvPr>
        </p:nvSpPr>
        <p:spPr/>
        <p:txBody>
          <a:bodyPr/>
          <a:lstStyle/>
          <a:p>
            <a:endParaRPr lang="en-US"/>
          </a:p>
        </p:txBody>
      </p:sp>
      <p:sp>
        <p:nvSpPr>
          <p:cNvPr id="4" name="Footer Placeholder 3"/>
          <p:cNvSpPr>
            <a:spLocks noGrp="1"/>
          </p:cNvSpPr>
          <p:nvPr>
            <p:ph type="ftr" sz="quarter" idx="3"/>
          </p:nvPr>
        </p:nvSpPr>
        <p:spPr/>
        <p:txBody>
          <a:bodyPr/>
          <a:lstStyle/>
          <a:p>
            <a:r>
              <a:rPr lang="en-US" smtClean="0"/>
              <a:t>PC08 Tutorial  gcf@indiana.edu</a:t>
            </a:r>
            <a:endParaRPr lang="en-US" dirty="0"/>
          </a:p>
        </p:txBody>
      </p:sp>
      <p:sp>
        <p:nvSpPr>
          <p:cNvPr id="5" name="Slide Number Placeholder 4"/>
          <p:cNvSpPr>
            <a:spLocks noGrp="1"/>
          </p:cNvSpPr>
          <p:nvPr>
            <p:ph type="sldNum" sz="quarter" idx="4"/>
          </p:nvPr>
        </p:nvSpPr>
        <p:spPr/>
        <p:txBody>
          <a:bodyPr/>
          <a:lstStyle/>
          <a:p>
            <a:fld id="{146CB102-58A2-4FF6-94B7-B2D5CBAA422F}" type="slidenum">
              <a:rPr lang="en-US" smtClean="0"/>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42" name="Picture 2"/>
          <p:cNvPicPr>
            <a:picLocks noChangeAspect="1" noChangeArrowheads="1"/>
          </p:cNvPicPr>
          <p:nvPr/>
        </p:nvPicPr>
        <p:blipFill>
          <a:blip r:embed="rId3"/>
          <a:srcRect l="6087" t="8333" r="5215"/>
          <a:stretch>
            <a:fillRect/>
          </a:stretch>
        </p:blipFill>
        <p:spPr bwMode="auto">
          <a:xfrm>
            <a:off x="0" y="0"/>
            <a:ext cx="9144000" cy="6902824"/>
          </a:xfrm>
          <a:prstGeom prst="rect">
            <a:avLst/>
          </a:prstGeom>
          <a:noFill/>
          <a:ln w="9525">
            <a:noFill/>
            <a:miter lim="800000"/>
            <a:headEnd/>
            <a:tailEnd/>
          </a:ln>
          <a:effectLst/>
        </p:spPr>
      </p:pic>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53</a:t>
            </a:fld>
            <a:endParaRPr lang="en-US"/>
          </a:p>
        </p:txBody>
      </p:sp>
      <p:sp>
        <p:nvSpPr>
          <p:cNvPr id="3" name="Content Placeholder 2"/>
          <p:cNvSpPr>
            <a:spLocks noGrp="1"/>
          </p:cNvSpPr>
          <p:nvPr>
            <p:ph idx="1"/>
          </p:nvPr>
        </p:nvSpPr>
        <p:spPr>
          <a:xfrm>
            <a:off x="5638800" y="6477000"/>
            <a:ext cx="3352800" cy="381000"/>
          </a:xfrm>
          <a:solidFill>
            <a:srgbClr val="FFFFFF"/>
          </a:solidFill>
        </p:spPr>
        <p:txBody>
          <a:bodyPr/>
          <a:lstStyle/>
          <a:p>
            <a:pPr>
              <a:buNone/>
            </a:pPr>
            <a:r>
              <a:rPr lang="en-US" sz="2000" dirty="0" smtClean="0">
                <a:solidFill>
                  <a:schemeClr val="bg2"/>
                </a:solidFill>
              </a:rPr>
              <a:t>John </a:t>
            </a:r>
            <a:r>
              <a:rPr lang="en-US" sz="2000" dirty="0" err="1" smtClean="0">
                <a:solidFill>
                  <a:schemeClr val="bg2"/>
                </a:solidFill>
              </a:rPr>
              <a:t>Manferdelli</a:t>
            </a:r>
            <a:r>
              <a:rPr lang="en-US" sz="2000" dirty="0" smtClean="0">
                <a:solidFill>
                  <a:schemeClr val="bg2"/>
                </a:solidFill>
              </a:rPr>
              <a:t> (Microsoft)</a:t>
            </a:r>
            <a:endParaRPr lang="en-US" sz="2000" dirty="0">
              <a:solidFill>
                <a:schemeClr val="bg2"/>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Special about Multicore I?</a:t>
            </a:r>
            <a:endParaRPr lang="en-US" dirty="0"/>
          </a:p>
        </p:txBody>
      </p:sp>
      <p:sp>
        <p:nvSpPr>
          <p:cNvPr id="3" name="Content Placeholder 2"/>
          <p:cNvSpPr>
            <a:spLocks noGrp="1"/>
          </p:cNvSpPr>
          <p:nvPr>
            <p:ph idx="1"/>
          </p:nvPr>
        </p:nvSpPr>
        <p:spPr/>
        <p:txBody>
          <a:bodyPr/>
          <a:lstStyle/>
          <a:p>
            <a:r>
              <a:rPr lang="en-US" sz="2800" dirty="0" smtClean="0"/>
              <a:t>It is (coarse grain) parallel rather than typical sequential chips</a:t>
            </a:r>
          </a:p>
          <a:p>
            <a:r>
              <a:rPr lang="en-US" sz="2800" dirty="0" smtClean="0"/>
              <a:t>It is a shared memory system (SMP)</a:t>
            </a:r>
          </a:p>
          <a:p>
            <a:pPr lvl="1"/>
            <a:r>
              <a:rPr lang="en-US" sz="2400" dirty="0" smtClean="0"/>
              <a:t>All cores access the same memory</a:t>
            </a:r>
          </a:p>
          <a:p>
            <a:pPr lvl="1"/>
            <a:r>
              <a:rPr lang="en-US" sz="2400" dirty="0" smtClean="0"/>
              <a:t>Whereas most parallel computing is done on distributed memory systems (DMP: each processor has its own memory) </a:t>
            </a:r>
          </a:p>
          <a:p>
            <a:r>
              <a:rPr lang="en-US" sz="2800" dirty="0" smtClean="0"/>
              <a:t>However it is not very parallel now and there have been larger SMP’s and much larger DMP’s</a:t>
            </a:r>
          </a:p>
          <a:p>
            <a:r>
              <a:rPr lang="en-US" sz="2800" dirty="0" smtClean="0"/>
              <a:t>Note DMP’s used (</a:t>
            </a:r>
            <a:r>
              <a:rPr lang="en-US" sz="2800" dirty="0" err="1" smtClean="0"/>
              <a:t>upto</a:t>
            </a:r>
            <a:r>
              <a:rPr lang="en-US" sz="2800" dirty="0" smtClean="0"/>
              <a:t> now) rather than SMP’s as they have proven more successful in marketplace – they “work” and are more cost effective</a:t>
            </a:r>
            <a:endParaRPr lang="en-US" sz="2800" dirty="0"/>
          </a:p>
        </p:txBody>
      </p:sp>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Special about Multicore II?</a:t>
            </a:r>
            <a:endParaRPr lang="en-US" dirty="0"/>
          </a:p>
        </p:txBody>
      </p:sp>
      <p:sp>
        <p:nvSpPr>
          <p:cNvPr id="3" name="Content Placeholder 2"/>
          <p:cNvSpPr>
            <a:spLocks noGrp="1"/>
          </p:cNvSpPr>
          <p:nvPr>
            <p:ph idx="1"/>
          </p:nvPr>
        </p:nvSpPr>
        <p:spPr>
          <a:xfrm>
            <a:off x="0" y="762000"/>
            <a:ext cx="9144000" cy="5791200"/>
          </a:xfrm>
        </p:spPr>
        <p:txBody>
          <a:bodyPr/>
          <a:lstStyle/>
          <a:p>
            <a:r>
              <a:rPr lang="en-US" sz="2800" dirty="0" smtClean="0"/>
              <a:t>SMP’s offer </a:t>
            </a:r>
            <a:r>
              <a:rPr lang="en-US" sz="2800" dirty="0" err="1" smtClean="0"/>
              <a:t>lowish</a:t>
            </a:r>
            <a:r>
              <a:rPr lang="en-US" sz="2800" dirty="0" smtClean="0"/>
              <a:t> latency access to all data (on node) whereas DMP’s require network communication </a:t>
            </a:r>
          </a:p>
          <a:p>
            <a:r>
              <a:rPr lang="en-US" sz="2800" dirty="0" smtClean="0"/>
              <a:t>This allows richer set of programming models and potentially higher performance on some application classes that can benefit from lower latency</a:t>
            </a:r>
          </a:p>
          <a:p>
            <a:pPr lvl="1"/>
            <a:r>
              <a:rPr lang="en-US" sz="2400" dirty="0" smtClean="0"/>
              <a:t>Parallel Compilation with or without user annotation</a:t>
            </a:r>
          </a:p>
          <a:p>
            <a:pPr lvl="1"/>
            <a:r>
              <a:rPr lang="en-US" sz="2400" dirty="0" smtClean="0"/>
              <a:t>“multi-threaded” (as in Java C# ) </a:t>
            </a:r>
          </a:p>
          <a:p>
            <a:r>
              <a:rPr lang="en-US" sz="2800" dirty="0" smtClean="0"/>
              <a:t>Multicore can also use classic DMP message-based parallelism (MPI)</a:t>
            </a:r>
          </a:p>
          <a:p>
            <a:r>
              <a:rPr lang="en-US" sz="2800" dirty="0" smtClean="0"/>
              <a:t>Current DMP’s are used either for databases or numerical (scientific) computation</a:t>
            </a:r>
          </a:p>
          <a:p>
            <a:r>
              <a:rPr lang="en-US" sz="2800" dirty="0" smtClean="0"/>
              <a:t>Multicore will be used in a broader class e.g. ALL applications </a:t>
            </a:r>
            <a:endParaRPr lang="en-US" sz="2800" dirty="0"/>
          </a:p>
        </p:txBody>
      </p:sp>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Special about Multicore III?</a:t>
            </a:r>
            <a:endParaRPr lang="en-US" dirty="0"/>
          </a:p>
        </p:txBody>
      </p:sp>
      <p:sp>
        <p:nvSpPr>
          <p:cNvPr id="3" name="Content Placeholder 2"/>
          <p:cNvSpPr>
            <a:spLocks noGrp="1"/>
          </p:cNvSpPr>
          <p:nvPr>
            <p:ph idx="1"/>
          </p:nvPr>
        </p:nvSpPr>
        <p:spPr>
          <a:xfrm>
            <a:off x="0" y="762000"/>
            <a:ext cx="9144000" cy="5791200"/>
          </a:xfrm>
        </p:spPr>
        <p:txBody>
          <a:bodyPr/>
          <a:lstStyle/>
          <a:p>
            <a:r>
              <a:rPr lang="en-US" sz="2800" dirty="0" smtClean="0"/>
              <a:t>Most analysis suggests that multicore applications will either be highly parallel</a:t>
            </a:r>
          </a:p>
          <a:p>
            <a:pPr lvl="1"/>
            <a:r>
              <a:rPr lang="en-US" sz="2400" dirty="0" smtClean="0"/>
              <a:t>Embarrassingly parallel as multi-user servers (Classic Grid application) or</a:t>
            </a:r>
          </a:p>
          <a:p>
            <a:pPr lvl="1"/>
            <a:r>
              <a:rPr lang="en-US" sz="2400" dirty="0" smtClean="0"/>
              <a:t>Numerical or Data(base) oriented as in potential client applications (Classic DMP)</a:t>
            </a:r>
          </a:p>
          <a:p>
            <a:r>
              <a:rPr lang="en-US" sz="2800" dirty="0" smtClean="0"/>
              <a:t>And modestly parallel multi threaded classic applications (Word, Windows)</a:t>
            </a:r>
          </a:p>
          <a:p>
            <a:r>
              <a:rPr lang="en-US" sz="2800" dirty="0" smtClean="0"/>
              <a:t>So application class isn’t changed so much</a:t>
            </a:r>
          </a:p>
          <a:p>
            <a:r>
              <a:rPr lang="en-US" sz="2800" dirty="0" smtClean="0"/>
              <a:t>The developers of parallel systems will be quite different and will tend to come from “multi threaded classic applications” area</a:t>
            </a:r>
          </a:p>
          <a:p>
            <a:endParaRPr lang="en-US" dirty="0" smtClean="0"/>
          </a:p>
        </p:txBody>
      </p:sp>
      <p:sp>
        <p:nvSpPr>
          <p:cNvPr id="4" name="Footer Placeholder 3"/>
          <p:cNvSpPr>
            <a:spLocks noGrp="1"/>
          </p:cNvSpPr>
          <p:nvPr>
            <p:ph type="ftr" sz="quarter" idx="10"/>
          </p:nvPr>
        </p:nvSpPr>
        <p:spPr/>
        <p:txBody>
          <a:bodyPr/>
          <a:lstStyle/>
          <a:p>
            <a:r>
              <a:rPr lang="en-US" dirty="0"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dirty="0" smtClean="0"/>
              <a:t>Software Approaches to Multicore</a:t>
            </a:r>
            <a:endParaRPr lang="en-US" dirty="0"/>
          </a:p>
        </p:txBody>
      </p:sp>
      <p:sp>
        <p:nvSpPr>
          <p:cNvPr id="3" name="Content Placeholder 2"/>
          <p:cNvSpPr>
            <a:spLocks noGrp="1"/>
          </p:cNvSpPr>
          <p:nvPr>
            <p:ph idx="1"/>
          </p:nvPr>
        </p:nvSpPr>
        <p:spPr>
          <a:xfrm>
            <a:off x="0" y="685800"/>
            <a:ext cx="9144000" cy="5334000"/>
          </a:xfrm>
        </p:spPr>
        <p:txBody>
          <a:bodyPr/>
          <a:lstStyle/>
          <a:p>
            <a:pPr>
              <a:lnSpc>
                <a:spcPts val="2500"/>
              </a:lnSpc>
            </a:pPr>
            <a:r>
              <a:rPr lang="en-US" sz="2800" dirty="0" smtClean="0"/>
              <a:t>All traditional methods from </a:t>
            </a:r>
            <a:r>
              <a:rPr lang="en-US" sz="2800" dirty="0" smtClean="0">
                <a:solidFill>
                  <a:srgbClr val="FFFF00"/>
                </a:solidFill>
              </a:rPr>
              <a:t>HPC Community</a:t>
            </a:r>
          </a:p>
          <a:p>
            <a:pPr lvl="1">
              <a:lnSpc>
                <a:spcPts val="2500"/>
              </a:lnSpc>
            </a:pPr>
            <a:r>
              <a:rPr lang="en-US" sz="2400" dirty="0" smtClean="0">
                <a:solidFill>
                  <a:srgbClr val="FFFF00"/>
                </a:solidFill>
              </a:rPr>
              <a:t>MPI </a:t>
            </a:r>
            <a:r>
              <a:rPr lang="en-US" sz="2400" dirty="0" smtClean="0"/>
              <a:t>(only broadly successful scheme)</a:t>
            </a:r>
          </a:p>
          <a:p>
            <a:pPr lvl="1">
              <a:lnSpc>
                <a:spcPts val="2500"/>
              </a:lnSpc>
            </a:pPr>
            <a:r>
              <a:rPr lang="en-US" sz="2400" dirty="0" smtClean="0"/>
              <a:t>PGAS</a:t>
            </a:r>
          </a:p>
          <a:p>
            <a:pPr lvl="1">
              <a:lnSpc>
                <a:spcPts val="2500"/>
              </a:lnSpc>
            </a:pPr>
            <a:r>
              <a:rPr lang="en-US" sz="2400" dirty="0" err="1" smtClean="0"/>
              <a:t>OpenMP</a:t>
            </a:r>
            <a:r>
              <a:rPr lang="en-US" sz="2400" dirty="0" smtClean="0"/>
              <a:t>/Automatic Parallelism</a:t>
            </a:r>
          </a:p>
          <a:p>
            <a:pPr>
              <a:lnSpc>
                <a:spcPts val="2500"/>
              </a:lnSpc>
            </a:pPr>
            <a:r>
              <a:rPr lang="en-US" sz="2800" dirty="0" smtClean="0">
                <a:solidFill>
                  <a:srgbClr val="FFFF00"/>
                </a:solidFill>
              </a:rPr>
              <a:t>HPCS</a:t>
            </a:r>
            <a:r>
              <a:rPr lang="en-US" sz="2800" dirty="0" smtClean="0"/>
              <a:t> Languages; HPF done correctly?</a:t>
            </a:r>
          </a:p>
          <a:p>
            <a:pPr>
              <a:lnSpc>
                <a:spcPts val="2500"/>
              </a:lnSpc>
            </a:pPr>
            <a:r>
              <a:rPr lang="en-US" sz="2800" dirty="0" smtClean="0"/>
              <a:t>Graphics Chips (cell, NVIDIA) ad-hoc models similar to previous HPC approaches – largely regular data parallel</a:t>
            </a:r>
          </a:p>
          <a:p>
            <a:pPr>
              <a:lnSpc>
                <a:spcPts val="2500"/>
              </a:lnSpc>
            </a:pPr>
            <a:r>
              <a:rPr lang="en-US" sz="2800" dirty="0" smtClean="0">
                <a:solidFill>
                  <a:srgbClr val="FFFF00"/>
                </a:solidFill>
              </a:rPr>
              <a:t>Software Transactional Memory</a:t>
            </a:r>
            <a:r>
              <a:rPr lang="en-US" sz="2800" dirty="0" smtClean="0"/>
              <a:t>; new but only promising in some applications</a:t>
            </a:r>
          </a:p>
          <a:p>
            <a:pPr>
              <a:lnSpc>
                <a:spcPts val="2500"/>
              </a:lnSpc>
            </a:pPr>
            <a:r>
              <a:rPr lang="en-US" sz="2800" dirty="0" smtClean="0"/>
              <a:t>Many </a:t>
            </a:r>
            <a:r>
              <a:rPr lang="en-US" sz="2800" dirty="0" smtClean="0">
                <a:solidFill>
                  <a:srgbClr val="FFFF00"/>
                </a:solidFill>
              </a:rPr>
              <a:t>pattern</a:t>
            </a:r>
            <a:r>
              <a:rPr lang="en-US" sz="2800" dirty="0" smtClean="0"/>
              <a:t> based approaches from commodity software community</a:t>
            </a:r>
          </a:p>
          <a:p>
            <a:pPr lvl="1">
              <a:lnSpc>
                <a:spcPts val="2500"/>
              </a:lnSpc>
            </a:pPr>
            <a:r>
              <a:rPr lang="en-US" sz="2400" dirty="0" smtClean="0"/>
              <a:t>Don’t seem to be generally valid</a:t>
            </a:r>
          </a:p>
          <a:p>
            <a:pPr>
              <a:lnSpc>
                <a:spcPts val="2500"/>
              </a:lnSpc>
            </a:pPr>
            <a:r>
              <a:rPr lang="en-US" sz="2800" dirty="0"/>
              <a:t>Some important variants of HPC models (MPI, </a:t>
            </a:r>
            <a:r>
              <a:rPr lang="en-US" sz="2800" dirty="0" err="1"/>
              <a:t>OpenMP</a:t>
            </a:r>
            <a:r>
              <a:rPr lang="en-US" sz="2800" dirty="0" smtClean="0"/>
              <a:t>)</a:t>
            </a:r>
          </a:p>
          <a:p>
            <a:pPr>
              <a:lnSpc>
                <a:spcPts val="2500"/>
              </a:lnSpc>
            </a:pPr>
            <a:r>
              <a:rPr lang="en-US" sz="2800" dirty="0" smtClean="0"/>
              <a:t>Outside HPC, unclear what application requirements are </a:t>
            </a:r>
            <a:endParaRPr lang="en-US" sz="2800" dirty="0"/>
          </a:p>
        </p:txBody>
      </p:sp>
      <p:sp>
        <p:nvSpPr>
          <p:cNvPr id="4" name="Footer Placeholder 3"/>
          <p:cNvSpPr>
            <a:spLocks noGrp="1"/>
          </p:cNvSpPr>
          <p:nvPr>
            <p:ph type="ftr" sz="quarter" idx="10"/>
          </p:nvPr>
        </p:nvSpPr>
        <p:spPr/>
        <p:txBody>
          <a:bodyPr/>
          <a:lstStyle/>
          <a:p>
            <a:r>
              <a:rPr lang="en-US" dirty="0"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sz="4000" dirty="0" smtClean="0"/>
              <a:t>Why is Speed up not = # cores/threads?</a:t>
            </a:r>
            <a:endParaRPr lang="en-US" sz="4000" dirty="0"/>
          </a:p>
        </p:txBody>
      </p:sp>
      <p:sp>
        <p:nvSpPr>
          <p:cNvPr id="3" name="Content Placeholder 2"/>
          <p:cNvSpPr>
            <a:spLocks noGrp="1"/>
          </p:cNvSpPr>
          <p:nvPr>
            <p:ph idx="1"/>
          </p:nvPr>
        </p:nvSpPr>
        <p:spPr>
          <a:xfrm>
            <a:off x="0" y="838200"/>
            <a:ext cx="9144000" cy="5638800"/>
          </a:xfrm>
        </p:spPr>
        <p:txBody>
          <a:bodyPr/>
          <a:lstStyle/>
          <a:p>
            <a:r>
              <a:rPr lang="en-US" dirty="0" smtClean="0"/>
              <a:t>Synchronization Overhead</a:t>
            </a:r>
          </a:p>
          <a:p>
            <a:r>
              <a:rPr lang="en-US" dirty="0" smtClean="0"/>
              <a:t>Load imbalance</a:t>
            </a:r>
          </a:p>
          <a:p>
            <a:pPr lvl="1"/>
            <a:r>
              <a:rPr lang="en-US" dirty="0" smtClean="0"/>
              <a:t>Or there is no good parallel algorithm</a:t>
            </a:r>
          </a:p>
          <a:p>
            <a:r>
              <a:rPr lang="en-US" dirty="0" smtClean="0"/>
              <a:t>Cache impacted by multiple threads</a:t>
            </a:r>
          </a:p>
          <a:p>
            <a:r>
              <a:rPr lang="en-US" dirty="0" smtClean="0"/>
              <a:t>Memory bandwidth needs increase proportionally to number of threads</a:t>
            </a:r>
          </a:p>
          <a:p>
            <a:r>
              <a:rPr lang="en-US" dirty="0" smtClean="0"/>
              <a:t>Scheduling and Interference with O/S threads</a:t>
            </a:r>
          </a:p>
          <a:p>
            <a:pPr lvl="1"/>
            <a:r>
              <a:rPr lang="en-US" dirty="0" smtClean="0"/>
              <a:t>Including MPI/CCR processing threads</a:t>
            </a:r>
          </a:p>
          <a:p>
            <a:pPr lvl="1"/>
            <a:r>
              <a:rPr lang="en-US" dirty="0" smtClean="0"/>
              <a:t>Note current MPI’s not well designed for multi-threaded problems</a:t>
            </a:r>
          </a:p>
          <a:p>
            <a:endParaRPr lang="en-US" dirty="0"/>
          </a:p>
        </p:txBody>
      </p:sp>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58</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dirty="0" smtClean="0"/>
              <a:t>Synchronization Overhead</a:t>
            </a:r>
            <a:endParaRPr lang="en-US" dirty="0"/>
          </a:p>
        </p:txBody>
      </p:sp>
      <p:sp>
        <p:nvSpPr>
          <p:cNvPr id="3" name="Content Placeholder 2"/>
          <p:cNvSpPr>
            <a:spLocks noGrp="1"/>
          </p:cNvSpPr>
          <p:nvPr>
            <p:ph idx="1"/>
          </p:nvPr>
        </p:nvSpPr>
        <p:spPr>
          <a:xfrm>
            <a:off x="0" y="685800"/>
            <a:ext cx="9144000" cy="5715000"/>
          </a:xfrm>
        </p:spPr>
        <p:txBody>
          <a:bodyPr/>
          <a:lstStyle/>
          <a:p>
            <a:r>
              <a:rPr lang="en-US" dirty="0" smtClean="0"/>
              <a:t>Note message passing provides distributed efficient synchronization by act of sending and receiving messages</a:t>
            </a:r>
          </a:p>
          <a:p>
            <a:r>
              <a:rPr lang="en-US" dirty="0" smtClean="0"/>
              <a:t>Otherwise use barriers and locks</a:t>
            </a:r>
          </a:p>
          <a:p>
            <a:r>
              <a:rPr lang="en-US" dirty="0" smtClean="0"/>
              <a:t>Message passing will copy data but note that overhead is typically small for large problem</a:t>
            </a:r>
          </a:p>
          <a:p>
            <a:pPr lvl="1"/>
            <a:r>
              <a:rPr lang="en-US" smtClean="0"/>
              <a:t>Communication </a:t>
            </a:r>
            <a:r>
              <a:rPr lang="en-US" dirty="0" smtClean="0">
                <a:sym typeface="Symbol"/>
              </a:rPr>
              <a:t> (data size)</a:t>
            </a:r>
            <a:r>
              <a:rPr lang="en-US" baseline="30000" dirty="0" smtClean="0">
                <a:sym typeface="Symbol"/>
              </a:rPr>
              <a:t>0.67</a:t>
            </a:r>
          </a:p>
          <a:p>
            <a:r>
              <a:rPr lang="en-US" dirty="0" smtClean="0"/>
              <a:t>Note depending on methodology, without data transfer synchronization is O(1, P or </a:t>
            </a:r>
            <a:r>
              <a:rPr lang="en-US" dirty="0" err="1" smtClean="0"/>
              <a:t>logP</a:t>
            </a:r>
            <a:r>
              <a:rPr lang="en-US" dirty="0" smtClean="0"/>
              <a:t>) with P number of cores</a:t>
            </a:r>
          </a:p>
          <a:p>
            <a:r>
              <a:rPr lang="en-US" dirty="0" smtClean="0"/>
              <a:t>This  compares to work done often </a:t>
            </a:r>
            <a:r>
              <a:rPr lang="en-US" dirty="0" smtClean="0">
                <a:sym typeface="Symbol"/>
              </a:rPr>
              <a:t> (data size)</a:t>
            </a:r>
            <a:endParaRPr lang="en-US" dirty="0"/>
          </a:p>
        </p:txBody>
      </p:sp>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59</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275" name="Slide Number Placeholder 4"/>
          <p:cNvSpPr>
            <a:spLocks noGrp="1"/>
          </p:cNvSpPr>
          <p:nvPr>
            <p:ph type="sldNum" sz="quarter" idx="11"/>
          </p:nvPr>
        </p:nvSpPr>
        <p:spPr/>
        <p:txBody>
          <a:bodyPr/>
          <a:lstStyle/>
          <a:p>
            <a:fld id="{4ABB8BF6-9EAA-4F8A-A072-3EB3D1DA4EC6}" type="slidenum">
              <a:rPr lang="en-US"/>
              <a:pPr/>
              <a:t>6</a:t>
            </a:fld>
            <a:endParaRPr lang="en-US"/>
          </a:p>
        </p:txBody>
      </p:sp>
      <p:sp>
        <p:nvSpPr>
          <p:cNvPr id="1187842" name="Rectangle 2"/>
          <p:cNvSpPr>
            <a:spLocks noChangeArrowheads="1"/>
          </p:cNvSpPr>
          <p:nvPr/>
        </p:nvSpPr>
        <p:spPr bwMode="auto">
          <a:xfrm>
            <a:off x="8001000" y="5638800"/>
            <a:ext cx="184150" cy="457200"/>
          </a:xfrm>
          <a:prstGeom prst="rect">
            <a:avLst/>
          </a:prstGeom>
          <a:solidFill>
            <a:schemeClr val="bg2"/>
          </a:solidFill>
          <a:ln w="12700">
            <a:noFill/>
            <a:miter lim="800000"/>
            <a:headEnd/>
            <a:tailEnd/>
          </a:ln>
          <a:effectLst/>
        </p:spPr>
        <p:txBody>
          <a:bodyPr wrap="none" anchor="ctr">
            <a:spAutoFit/>
          </a:bodyPr>
          <a:lstStyle/>
          <a:p>
            <a:pPr algn="ctr"/>
            <a:endParaRPr lang="en-US" sz="2400"/>
          </a:p>
        </p:txBody>
      </p:sp>
      <p:sp>
        <p:nvSpPr>
          <p:cNvPr id="1187843" name="Rectangle 3"/>
          <p:cNvSpPr>
            <a:spLocks noGrp="1" noChangeArrowheads="1"/>
          </p:cNvSpPr>
          <p:nvPr>
            <p:ph type="title"/>
          </p:nvPr>
        </p:nvSpPr>
        <p:spPr>
          <a:xfrm>
            <a:off x="0" y="0"/>
            <a:ext cx="9144000" cy="685800"/>
          </a:xfrm>
        </p:spPr>
        <p:txBody>
          <a:bodyPr/>
          <a:lstStyle/>
          <a:p>
            <a:r>
              <a:rPr lang="en-US" sz="3200"/>
              <a:t>Potential in a Vacuum Filled Rectangular Box</a:t>
            </a:r>
          </a:p>
        </p:txBody>
      </p:sp>
      <p:sp>
        <p:nvSpPr>
          <p:cNvPr id="1187844" name="Rectangle 4"/>
          <p:cNvSpPr>
            <a:spLocks noGrp="1" noChangeArrowheads="1"/>
          </p:cNvSpPr>
          <p:nvPr>
            <p:ph type="body" idx="1"/>
          </p:nvPr>
        </p:nvSpPr>
        <p:spPr>
          <a:xfrm>
            <a:off x="5008563" y="762000"/>
            <a:ext cx="4135437" cy="685800"/>
          </a:xfrm>
        </p:spPr>
        <p:txBody>
          <a:bodyPr/>
          <a:lstStyle/>
          <a:p>
            <a:r>
              <a:rPr lang="en-US" sz="2800"/>
              <a:t>Consider the world’s simplest  problem</a:t>
            </a:r>
          </a:p>
          <a:p>
            <a:r>
              <a:rPr lang="en-US" sz="2800"/>
              <a:t>Find the electrostatic potential inside a box whose sides are at a given potential </a:t>
            </a:r>
          </a:p>
          <a:p>
            <a:r>
              <a:rPr lang="en-US" sz="2400"/>
              <a:t>Set up a 16 by 16 Grid on which potential defined and which must satisfy Laplace’s Equation</a:t>
            </a:r>
            <a:endParaRPr lang="en-US" sz="2800"/>
          </a:p>
        </p:txBody>
      </p:sp>
      <p:grpSp>
        <p:nvGrpSpPr>
          <p:cNvPr id="2" name="Group 5"/>
          <p:cNvGrpSpPr>
            <a:grpSpLocks/>
          </p:cNvGrpSpPr>
          <p:nvPr/>
        </p:nvGrpSpPr>
        <p:grpSpPr bwMode="auto">
          <a:xfrm>
            <a:off x="0" y="1371600"/>
            <a:ext cx="5048250" cy="5105400"/>
            <a:chOff x="96" y="864"/>
            <a:chExt cx="3180" cy="3216"/>
          </a:xfrm>
        </p:grpSpPr>
        <p:sp>
          <p:nvSpPr>
            <p:cNvPr id="1187846" name="Rectangle 6"/>
            <p:cNvSpPr>
              <a:spLocks noChangeArrowheads="1"/>
            </p:cNvSpPr>
            <p:nvPr/>
          </p:nvSpPr>
          <p:spPr bwMode="auto">
            <a:xfrm>
              <a:off x="96" y="864"/>
              <a:ext cx="3168" cy="3216"/>
            </a:xfrm>
            <a:prstGeom prst="rect">
              <a:avLst/>
            </a:prstGeom>
            <a:solidFill>
              <a:schemeClr val="bg2"/>
            </a:solidFill>
            <a:ln w="12700">
              <a:noFill/>
              <a:miter lim="800000"/>
              <a:headEnd/>
              <a:tailEnd/>
            </a:ln>
            <a:effectLst/>
          </p:spPr>
          <p:txBody>
            <a:bodyPr anchor="ctr">
              <a:spAutoFit/>
            </a:bodyPr>
            <a:lstStyle/>
            <a:p>
              <a:endParaRPr lang="en-US"/>
            </a:p>
          </p:txBody>
        </p:sp>
        <p:sp>
          <p:nvSpPr>
            <p:cNvPr id="1187847" name="Line 7"/>
            <p:cNvSpPr>
              <a:spLocks noChangeShapeType="1"/>
            </p:cNvSpPr>
            <p:nvPr/>
          </p:nvSpPr>
          <p:spPr bwMode="auto">
            <a:xfrm>
              <a:off x="168" y="939"/>
              <a:ext cx="1439" cy="0"/>
            </a:xfrm>
            <a:prstGeom prst="line">
              <a:avLst/>
            </a:prstGeom>
            <a:noFill/>
            <a:ln w="38100">
              <a:solidFill>
                <a:schemeClr val="tx1"/>
              </a:solidFill>
              <a:round/>
              <a:headEnd/>
              <a:tailEnd/>
            </a:ln>
            <a:effectLst/>
          </p:spPr>
          <p:txBody>
            <a:bodyPr wrap="none" anchor="ctr"/>
            <a:lstStyle/>
            <a:p>
              <a:endParaRPr lang="en-US"/>
            </a:p>
          </p:txBody>
        </p:sp>
        <p:sp>
          <p:nvSpPr>
            <p:cNvPr id="1187848" name="Line 8"/>
            <p:cNvSpPr>
              <a:spLocks noChangeShapeType="1"/>
            </p:cNvSpPr>
            <p:nvPr/>
          </p:nvSpPr>
          <p:spPr bwMode="auto">
            <a:xfrm rot="-5400000">
              <a:off x="-549" y="1657"/>
              <a:ext cx="1440" cy="0"/>
            </a:xfrm>
            <a:prstGeom prst="line">
              <a:avLst/>
            </a:prstGeom>
            <a:noFill/>
            <a:ln w="38100">
              <a:solidFill>
                <a:schemeClr val="tx1"/>
              </a:solidFill>
              <a:round/>
              <a:headEnd/>
              <a:tailEnd/>
            </a:ln>
            <a:effectLst/>
          </p:spPr>
          <p:txBody>
            <a:bodyPr wrap="none" anchor="ctr"/>
            <a:lstStyle/>
            <a:p>
              <a:endParaRPr lang="en-US"/>
            </a:p>
          </p:txBody>
        </p:sp>
        <p:sp>
          <p:nvSpPr>
            <p:cNvPr id="1187849" name="Oval 9"/>
            <p:cNvSpPr>
              <a:spLocks noChangeArrowheads="1"/>
            </p:cNvSpPr>
            <p:nvPr/>
          </p:nvSpPr>
          <p:spPr bwMode="auto">
            <a:xfrm>
              <a:off x="144" y="912"/>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50" name="Oval 10"/>
            <p:cNvSpPr>
              <a:spLocks noChangeArrowheads="1"/>
            </p:cNvSpPr>
            <p:nvPr/>
          </p:nvSpPr>
          <p:spPr bwMode="auto">
            <a:xfrm>
              <a:off x="351" y="912"/>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51" name="Oval 11"/>
            <p:cNvSpPr>
              <a:spLocks noChangeArrowheads="1"/>
            </p:cNvSpPr>
            <p:nvPr/>
          </p:nvSpPr>
          <p:spPr bwMode="auto">
            <a:xfrm>
              <a:off x="555" y="912"/>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52" name="Oval 12"/>
            <p:cNvSpPr>
              <a:spLocks noChangeArrowheads="1"/>
            </p:cNvSpPr>
            <p:nvPr/>
          </p:nvSpPr>
          <p:spPr bwMode="auto">
            <a:xfrm>
              <a:off x="760" y="912"/>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53" name="Oval 13"/>
            <p:cNvSpPr>
              <a:spLocks noChangeArrowheads="1"/>
            </p:cNvSpPr>
            <p:nvPr/>
          </p:nvSpPr>
          <p:spPr bwMode="auto">
            <a:xfrm>
              <a:off x="1154" y="912"/>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54" name="Oval 14"/>
            <p:cNvSpPr>
              <a:spLocks noChangeArrowheads="1"/>
            </p:cNvSpPr>
            <p:nvPr/>
          </p:nvSpPr>
          <p:spPr bwMode="auto">
            <a:xfrm>
              <a:off x="1373" y="912"/>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55" name="Oval 15"/>
            <p:cNvSpPr>
              <a:spLocks noChangeArrowheads="1"/>
            </p:cNvSpPr>
            <p:nvPr/>
          </p:nvSpPr>
          <p:spPr bwMode="auto">
            <a:xfrm>
              <a:off x="1578" y="912"/>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56" name="Oval 16"/>
            <p:cNvSpPr>
              <a:spLocks noChangeArrowheads="1"/>
            </p:cNvSpPr>
            <p:nvPr/>
          </p:nvSpPr>
          <p:spPr bwMode="auto">
            <a:xfrm>
              <a:off x="964" y="912"/>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57" name="Oval 17"/>
            <p:cNvSpPr>
              <a:spLocks noChangeArrowheads="1"/>
            </p:cNvSpPr>
            <p:nvPr/>
          </p:nvSpPr>
          <p:spPr bwMode="auto">
            <a:xfrm>
              <a:off x="144" y="1112"/>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58" name="Oval 18"/>
            <p:cNvSpPr>
              <a:spLocks noChangeArrowheads="1"/>
            </p:cNvSpPr>
            <p:nvPr/>
          </p:nvSpPr>
          <p:spPr bwMode="auto">
            <a:xfrm>
              <a:off x="348" y="1112"/>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59" name="Oval 19"/>
            <p:cNvSpPr>
              <a:spLocks noChangeArrowheads="1"/>
            </p:cNvSpPr>
            <p:nvPr/>
          </p:nvSpPr>
          <p:spPr bwMode="auto">
            <a:xfrm>
              <a:off x="553" y="1111"/>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60" name="Oval 20"/>
            <p:cNvSpPr>
              <a:spLocks noChangeArrowheads="1"/>
            </p:cNvSpPr>
            <p:nvPr/>
          </p:nvSpPr>
          <p:spPr bwMode="auto">
            <a:xfrm>
              <a:off x="758" y="1111"/>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61" name="Oval 21"/>
            <p:cNvSpPr>
              <a:spLocks noChangeArrowheads="1"/>
            </p:cNvSpPr>
            <p:nvPr/>
          </p:nvSpPr>
          <p:spPr bwMode="auto">
            <a:xfrm>
              <a:off x="1154" y="1112"/>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62" name="Oval 22"/>
            <p:cNvSpPr>
              <a:spLocks noChangeArrowheads="1"/>
            </p:cNvSpPr>
            <p:nvPr/>
          </p:nvSpPr>
          <p:spPr bwMode="auto">
            <a:xfrm>
              <a:off x="1371" y="1111"/>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63" name="Oval 23"/>
            <p:cNvSpPr>
              <a:spLocks noChangeArrowheads="1"/>
            </p:cNvSpPr>
            <p:nvPr/>
          </p:nvSpPr>
          <p:spPr bwMode="auto">
            <a:xfrm>
              <a:off x="1576" y="1111"/>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64" name="Oval 24"/>
            <p:cNvSpPr>
              <a:spLocks noChangeArrowheads="1"/>
            </p:cNvSpPr>
            <p:nvPr/>
          </p:nvSpPr>
          <p:spPr bwMode="auto">
            <a:xfrm>
              <a:off x="962" y="1111"/>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65" name="Oval 25"/>
            <p:cNvSpPr>
              <a:spLocks noChangeArrowheads="1"/>
            </p:cNvSpPr>
            <p:nvPr/>
          </p:nvSpPr>
          <p:spPr bwMode="auto">
            <a:xfrm>
              <a:off x="144" y="1316"/>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66" name="Oval 26"/>
            <p:cNvSpPr>
              <a:spLocks noChangeArrowheads="1"/>
            </p:cNvSpPr>
            <p:nvPr/>
          </p:nvSpPr>
          <p:spPr bwMode="auto">
            <a:xfrm>
              <a:off x="345" y="1316"/>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67" name="Oval 27"/>
            <p:cNvSpPr>
              <a:spLocks noChangeArrowheads="1"/>
            </p:cNvSpPr>
            <p:nvPr/>
          </p:nvSpPr>
          <p:spPr bwMode="auto">
            <a:xfrm>
              <a:off x="550" y="1315"/>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68" name="Oval 28"/>
            <p:cNvSpPr>
              <a:spLocks noChangeArrowheads="1"/>
            </p:cNvSpPr>
            <p:nvPr/>
          </p:nvSpPr>
          <p:spPr bwMode="auto">
            <a:xfrm>
              <a:off x="755" y="1315"/>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69" name="Oval 29"/>
            <p:cNvSpPr>
              <a:spLocks noChangeArrowheads="1"/>
            </p:cNvSpPr>
            <p:nvPr/>
          </p:nvSpPr>
          <p:spPr bwMode="auto">
            <a:xfrm>
              <a:off x="1154" y="1316"/>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70" name="Oval 30"/>
            <p:cNvSpPr>
              <a:spLocks noChangeArrowheads="1"/>
            </p:cNvSpPr>
            <p:nvPr/>
          </p:nvSpPr>
          <p:spPr bwMode="auto">
            <a:xfrm>
              <a:off x="1368" y="1315"/>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71" name="Oval 31"/>
            <p:cNvSpPr>
              <a:spLocks noChangeArrowheads="1"/>
            </p:cNvSpPr>
            <p:nvPr/>
          </p:nvSpPr>
          <p:spPr bwMode="auto">
            <a:xfrm>
              <a:off x="1573" y="1315"/>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72" name="Oval 32"/>
            <p:cNvSpPr>
              <a:spLocks noChangeArrowheads="1"/>
            </p:cNvSpPr>
            <p:nvPr/>
          </p:nvSpPr>
          <p:spPr bwMode="auto">
            <a:xfrm>
              <a:off x="958" y="1315"/>
              <a:ext cx="55"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73" name="Oval 33"/>
            <p:cNvSpPr>
              <a:spLocks noChangeArrowheads="1"/>
            </p:cNvSpPr>
            <p:nvPr/>
          </p:nvSpPr>
          <p:spPr bwMode="auto">
            <a:xfrm>
              <a:off x="144" y="1529"/>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74" name="Oval 34"/>
            <p:cNvSpPr>
              <a:spLocks noChangeArrowheads="1"/>
            </p:cNvSpPr>
            <p:nvPr/>
          </p:nvSpPr>
          <p:spPr bwMode="auto">
            <a:xfrm>
              <a:off x="351" y="1529"/>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75" name="Oval 35"/>
            <p:cNvSpPr>
              <a:spLocks noChangeArrowheads="1"/>
            </p:cNvSpPr>
            <p:nvPr/>
          </p:nvSpPr>
          <p:spPr bwMode="auto">
            <a:xfrm>
              <a:off x="556" y="1528"/>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76" name="Oval 36"/>
            <p:cNvSpPr>
              <a:spLocks noChangeArrowheads="1"/>
            </p:cNvSpPr>
            <p:nvPr/>
          </p:nvSpPr>
          <p:spPr bwMode="auto">
            <a:xfrm>
              <a:off x="761" y="1528"/>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77" name="Oval 37"/>
            <p:cNvSpPr>
              <a:spLocks noChangeArrowheads="1"/>
            </p:cNvSpPr>
            <p:nvPr/>
          </p:nvSpPr>
          <p:spPr bwMode="auto">
            <a:xfrm>
              <a:off x="1154" y="1529"/>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78" name="Oval 38"/>
            <p:cNvSpPr>
              <a:spLocks noChangeArrowheads="1"/>
            </p:cNvSpPr>
            <p:nvPr/>
          </p:nvSpPr>
          <p:spPr bwMode="auto">
            <a:xfrm>
              <a:off x="1374" y="1528"/>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79" name="Oval 39"/>
            <p:cNvSpPr>
              <a:spLocks noChangeArrowheads="1"/>
            </p:cNvSpPr>
            <p:nvPr/>
          </p:nvSpPr>
          <p:spPr bwMode="auto">
            <a:xfrm>
              <a:off x="1579" y="1528"/>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80" name="Oval 40"/>
            <p:cNvSpPr>
              <a:spLocks noChangeArrowheads="1"/>
            </p:cNvSpPr>
            <p:nvPr/>
          </p:nvSpPr>
          <p:spPr bwMode="auto">
            <a:xfrm>
              <a:off x="965" y="1528"/>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81" name="Oval 41"/>
            <p:cNvSpPr>
              <a:spLocks noChangeArrowheads="1"/>
            </p:cNvSpPr>
            <p:nvPr/>
          </p:nvSpPr>
          <p:spPr bwMode="auto">
            <a:xfrm>
              <a:off x="144" y="1745"/>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82" name="Oval 42"/>
            <p:cNvSpPr>
              <a:spLocks noChangeArrowheads="1"/>
            </p:cNvSpPr>
            <p:nvPr/>
          </p:nvSpPr>
          <p:spPr bwMode="auto">
            <a:xfrm>
              <a:off x="348" y="1745"/>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83" name="Oval 43"/>
            <p:cNvSpPr>
              <a:spLocks noChangeArrowheads="1"/>
            </p:cNvSpPr>
            <p:nvPr/>
          </p:nvSpPr>
          <p:spPr bwMode="auto">
            <a:xfrm>
              <a:off x="553" y="1745"/>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84" name="Oval 44"/>
            <p:cNvSpPr>
              <a:spLocks noChangeArrowheads="1"/>
            </p:cNvSpPr>
            <p:nvPr/>
          </p:nvSpPr>
          <p:spPr bwMode="auto">
            <a:xfrm>
              <a:off x="757" y="1745"/>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85" name="Oval 45"/>
            <p:cNvSpPr>
              <a:spLocks noChangeArrowheads="1"/>
            </p:cNvSpPr>
            <p:nvPr/>
          </p:nvSpPr>
          <p:spPr bwMode="auto">
            <a:xfrm>
              <a:off x="1371" y="1745"/>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86" name="Oval 46"/>
            <p:cNvSpPr>
              <a:spLocks noChangeArrowheads="1"/>
            </p:cNvSpPr>
            <p:nvPr/>
          </p:nvSpPr>
          <p:spPr bwMode="auto">
            <a:xfrm>
              <a:off x="1575" y="1745"/>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87" name="Oval 47"/>
            <p:cNvSpPr>
              <a:spLocks noChangeArrowheads="1"/>
            </p:cNvSpPr>
            <p:nvPr/>
          </p:nvSpPr>
          <p:spPr bwMode="auto">
            <a:xfrm>
              <a:off x="962" y="1745"/>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88" name="Oval 48"/>
            <p:cNvSpPr>
              <a:spLocks noChangeArrowheads="1"/>
            </p:cNvSpPr>
            <p:nvPr/>
          </p:nvSpPr>
          <p:spPr bwMode="auto">
            <a:xfrm>
              <a:off x="144" y="1941"/>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89" name="Oval 49"/>
            <p:cNvSpPr>
              <a:spLocks noChangeArrowheads="1"/>
            </p:cNvSpPr>
            <p:nvPr/>
          </p:nvSpPr>
          <p:spPr bwMode="auto">
            <a:xfrm>
              <a:off x="351" y="1941"/>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90" name="Oval 50"/>
            <p:cNvSpPr>
              <a:spLocks noChangeArrowheads="1"/>
            </p:cNvSpPr>
            <p:nvPr/>
          </p:nvSpPr>
          <p:spPr bwMode="auto">
            <a:xfrm>
              <a:off x="556" y="1940"/>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91" name="Oval 51"/>
            <p:cNvSpPr>
              <a:spLocks noChangeArrowheads="1"/>
            </p:cNvSpPr>
            <p:nvPr/>
          </p:nvSpPr>
          <p:spPr bwMode="auto">
            <a:xfrm>
              <a:off x="761" y="1940"/>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92" name="Oval 52"/>
            <p:cNvSpPr>
              <a:spLocks noChangeArrowheads="1"/>
            </p:cNvSpPr>
            <p:nvPr/>
          </p:nvSpPr>
          <p:spPr bwMode="auto">
            <a:xfrm>
              <a:off x="1154" y="1941"/>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93" name="Oval 53"/>
            <p:cNvSpPr>
              <a:spLocks noChangeArrowheads="1"/>
            </p:cNvSpPr>
            <p:nvPr/>
          </p:nvSpPr>
          <p:spPr bwMode="auto">
            <a:xfrm>
              <a:off x="1374" y="1940"/>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94" name="Oval 54"/>
            <p:cNvSpPr>
              <a:spLocks noChangeArrowheads="1"/>
            </p:cNvSpPr>
            <p:nvPr/>
          </p:nvSpPr>
          <p:spPr bwMode="auto">
            <a:xfrm>
              <a:off x="1579" y="1940"/>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95" name="Oval 55"/>
            <p:cNvSpPr>
              <a:spLocks noChangeArrowheads="1"/>
            </p:cNvSpPr>
            <p:nvPr/>
          </p:nvSpPr>
          <p:spPr bwMode="auto">
            <a:xfrm>
              <a:off x="965" y="1940"/>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96" name="Oval 56"/>
            <p:cNvSpPr>
              <a:spLocks noChangeArrowheads="1"/>
            </p:cNvSpPr>
            <p:nvPr/>
          </p:nvSpPr>
          <p:spPr bwMode="auto">
            <a:xfrm>
              <a:off x="144" y="2143"/>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97" name="Oval 57"/>
            <p:cNvSpPr>
              <a:spLocks noChangeArrowheads="1"/>
            </p:cNvSpPr>
            <p:nvPr/>
          </p:nvSpPr>
          <p:spPr bwMode="auto">
            <a:xfrm>
              <a:off x="348" y="2143"/>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98" name="Oval 58"/>
            <p:cNvSpPr>
              <a:spLocks noChangeArrowheads="1"/>
            </p:cNvSpPr>
            <p:nvPr/>
          </p:nvSpPr>
          <p:spPr bwMode="auto">
            <a:xfrm>
              <a:off x="553" y="2142"/>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899" name="Oval 59"/>
            <p:cNvSpPr>
              <a:spLocks noChangeArrowheads="1"/>
            </p:cNvSpPr>
            <p:nvPr/>
          </p:nvSpPr>
          <p:spPr bwMode="auto">
            <a:xfrm>
              <a:off x="758" y="2142"/>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00" name="Oval 60"/>
            <p:cNvSpPr>
              <a:spLocks noChangeArrowheads="1"/>
            </p:cNvSpPr>
            <p:nvPr/>
          </p:nvSpPr>
          <p:spPr bwMode="auto">
            <a:xfrm>
              <a:off x="1154" y="2143"/>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01" name="Oval 61"/>
            <p:cNvSpPr>
              <a:spLocks noChangeArrowheads="1"/>
            </p:cNvSpPr>
            <p:nvPr/>
          </p:nvSpPr>
          <p:spPr bwMode="auto">
            <a:xfrm>
              <a:off x="1371" y="2142"/>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02" name="Oval 62"/>
            <p:cNvSpPr>
              <a:spLocks noChangeArrowheads="1"/>
            </p:cNvSpPr>
            <p:nvPr/>
          </p:nvSpPr>
          <p:spPr bwMode="auto">
            <a:xfrm>
              <a:off x="1576" y="2142"/>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03" name="Oval 63"/>
            <p:cNvSpPr>
              <a:spLocks noChangeArrowheads="1"/>
            </p:cNvSpPr>
            <p:nvPr/>
          </p:nvSpPr>
          <p:spPr bwMode="auto">
            <a:xfrm>
              <a:off x="962" y="2142"/>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04" name="Oval 64"/>
            <p:cNvSpPr>
              <a:spLocks noChangeArrowheads="1"/>
            </p:cNvSpPr>
            <p:nvPr/>
          </p:nvSpPr>
          <p:spPr bwMode="auto">
            <a:xfrm>
              <a:off x="144" y="2347"/>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05" name="Oval 65"/>
            <p:cNvSpPr>
              <a:spLocks noChangeArrowheads="1"/>
            </p:cNvSpPr>
            <p:nvPr/>
          </p:nvSpPr>
          <p:spPr bwMode="auto">
            <a:xfrm>
              <a:off x="348" y="2347"/>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06" name="Oval 66"/>
            <p:cNvSpPr>
              <a:spLocks noChangeArrowheads="1"/>
            </p:cNvSpPr>
            <p:nvPr/>
          </p:nvSpPr>
          <p:spPr bwMode="auto">
            <a:xfrm>
              <a:off x="553" y="2347"/>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07" name="Oval 67"/>
            <p:cNvSpPr>
              <a:spLocks noChangeArrowheads="1"/>
            </p:cNvSpPr>
            <p:nvPr/>
          </p:nvSpPr>
          <p:spPr bwMode="auto">
            <a:xfrm>
              <a:off x="758" y="2347"/>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08" name="Oval 68"/>
            <p:cNvSpPr>
              <a:spLocks noChangeArrowheads="1"/>
            </p:cNvSpPr>
            <p:nvPr/>
          </p:nvSpPr>
          <p:spPr bwMode="auto">
            <a:xfrm>
              <a:off x="1154" y="2347"/>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09" name="Oval 69"/>
            <p:cNvSpPr>
              <a:spLocks noChangeArrowheads="1"/>
            </p:cNvSpPr>
            <p:nvPr/>
          </p:nvSpPr>
          <p:spPr bwMode="auto">
            <a:xfrm>
              <a:off x="1371" y="2347"/>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10" name="Oval 70"/>
            <p:cNvSpPr>
              <a:spLocks noChangeArrowheads="1"/>
            </p:cNvSpPr>
            <p:nvPr/>
          </p:nvSpPr>
          <p:spPr bwMode="auto">
            <a:xfrm>
              <a:off x="1576" y="2347"/>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11" name="Oval 71"/>
            <p:cNvSpPr>
              <a:spLocks noChangeArrowheads="1"/>
            </p:cNvSpPr>
            <p:nvPr/>
          </p:nvSpPr>
          <p:spPr bwMode="auto">
            <a:xfrm>
              <a:off x="962" y="2347"/>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12" name="Line 72"/>
            <p:cNvSpPr>
              <a:spLocks noChangeShapeType="1"/>
            </p:cNvSpPr>
            <p:nvPr/>
          </p:nvSpPr>
          <p:spPr bwMode="auto">
            <a:xfrm>
              <a:off x="168" y="4018"/>
              <a:ext cx="1439" cy="0"/>
            </a:xfrm>
            <a:prstGeom prst="line">
              <a:avLst/>
            </a:prstGeom>
            <a:noFill/>
            <a:ln w="38100">
              <a:solidFill>
                <a:schemeClr val="tx1"/>
              </a:solidFill>
              <a:round/>
              <a:headEnd/>
              <a:tailEnd/>
            </a:ln>
            <a:effectLst/>
          </p:spPr>
          <p:txBody>
            <a:bodyPr wrap="none" anchor="ctr"/>
            <a:lstStyle/>
            <a:p>
              <a:endParaRPr lang="en-US"/>
            </a:p>
          </p:txBody>
        </p:sp>
        <p:sp>
          <p:nvSpPr>
            <p:cNvPr id="1187913" name="Line 73"/>
            <p:cNvSpPr>
              <a:spLocks noChangeShapeType="1"/>
            </p:cNvSpPr>
            <p:nvPr/>
          </p:nvSpPr>
          <p:spPr bwMode="auto">
            <a:xfrm rot="-5400000">
              <a:off x="-653" y="3198"/>
              <a:ext cx="1647" cy="0"/>
            </a:xfrm>
            <a:prstGeom prst="line">
              <a:avLst/>
            </a:prstGeom>
            <a:noFill/>
            <a:ln w="38100">
              <a:solidFill>
                <a:schemeClr val="tx1"/>
              </a:solidFill>
              <a:round/>
              <a:headEnd/>
              <a:tailEnd/>
            </a:ln>
            <a:effectLst/>
          </p:spPr>
          <p:txBody>
            <a:bodyPr wrap="none" anchor="ctr"/>
            <a:lstStyle/>
            <a:p>
              <a:endParaRPr lang="en-US"/>
            </a:p>
          </p:txBody>
        </p:sp>
        <p:sp>
          <p:nvSpPr>
            <p:cNvPr id="1187914" name="Oval 74"/>
            <p:cNvSpPr>
              <a:spLocks noChangeArrowheads="1"/>
            </p:cNvSpPr>
            <p:nvPr/>
          </p:nvSpPr>
          <p:spPr bwMode="auto">
            <a:xfrm>
              <a:off x="144" y="2556"/>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15" name="Oval 75"/>
            <p:cNvSpPr>
              <a:spLocks noChangeArrowheads="1"/>
            </p:cNvSpPr>
            <p:nvPr/>
          </p:nvSpPr>
          <p:spPr bwMode="auto">
            <a:xfrm>
              <a:off x="351" y="2556"/>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16" name="Oval 76"/>
            <p:cNvSpPr>
              <a:spLocks noChangeArrowheads="1"/>
            </p:cNvSpPr>
            <p:nvPr/>
          </p:nvSpPr>
          <p:spPr bwMode="auto">
            <a:xfrm>
              <a:off x="555" y="2556"/>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17" name="Oval 77"/>
            <p:cNvSpPr>
              <a:spLocks noChangeArrowheads="1"/>
            </p:cNvSpPr>
            <p:nvPr/>
          </p:nvSpPr>
          <p:spPr bwMode="auto">
            <a:xfrm>
              <a:off x="760" y="2556"/>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18" name="Oval 78"/>
            <p:cNvSpPr>
              <a:spLocks noChangeArrowheads="1"/>
            </p:cNvSpPr>
            <p:nvPr/>
          </p:nvSpPr>
          <p:spPr bwMode="auto">
            <a:xfrm>
              <a:off x="1161" y="2556"/>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19" name="Oval 79"/>
            <p:cNvSpPr>
              <a:spLocks noChangeArrowheads="1"/>
            </p:cNvSpPr>
            <p:nvPr/>
          </p:nvSpPr>
          <p:spPr bwMode="auto">
            <a:xfrm>
              <a:off x="1373" y="2556"/>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20" name="Oval 80"/>
            <p:cNvSpPr>
              <a:spLocks noChangeArrowheads="1"/>
            </p:cNvSpPr>
            <p:nvPr/>
          </p:nvSpPr>
          <p:spPr bwMode="auto">
            <a:xfrm>
              <a:off x="1578" y="2556"/>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21" name="Oval 81"/>
            <p:cNvSpPr>
              <a:spLocks noChangeArrowheads="1"/>
            </p:cNvSpPr>
            <p:nvPr/>
          </p:nvSpPr>
          <p:spPr bwMode="auto">
            <a:xfrm>
              <a:off x="964" y="2556"/>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22" name="Oval 82"/>
            <p:cNvSpPr>
              <a:spLocks noChangeArrowheads="1"/>
            </p:cNvSpPr>
            <p:nvPr/>
          </p:nvSpPr>
          <p:spPr bwMode="auto">
            <a:xfrm>
              <a:off x="144" y="2755"/>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23" name="Oval 83"/>
            <p:cNvSpPr>
              <a:spLocks noChangeArrowheads="1"/>
            </p:cNvSpPr>
            <p:nvPr/>
          </p:nvSpPr>
          <p:spPr bwMode="auto">
            <a:xfrm>
              <a:off x="348" y="2755"/>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24" name="Oval 84"/>
            <p:cNvSpPr>
              <a:spLocks noChangeArrowheads="1"/>
            </p:cNvSpPr>
            <p:nvPr/>
          </p:nvSpPr>
          <p:spPr bwMode="auto">
            <a:xfrm>
              <a:off x="553" y="2755"/>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25" name="Oval 85"/>
            <p:cNvSpPr>
              <a:spLocks noChangeArrowheads="1"/>
            </p:cNvSpPr>
            <p:nvPr/>
          </p:nvSpPr>
          <p:spPr bwMode="auto">
            <a:xfrm>
              <a:off x="758" y="2755"/>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26" name="Oval 86"/>
            <p:cNvSpPr>
              <a:spLocks noChangeArrowheads="1"/>
            </p:cNvSpPr>
            <p:nvPr/>
          </p:nvSpPr>
          <p:spPr bwMode="auto">
            <a:xfrm>
              <a:off x="1161" y="2755"/>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27" name="Oval 87"/>
            <p:cNvSpPr>
              <a:spLocks noChangeArrowheads="1"/>
            </p:cNvSpPr>
            <p:nvPr/>
          </p:nvSpPr>
          <p:spPr bwMode="auto">
            <a:xfrm>
              <a:off x="1371" y="2755"/>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28" name="Oval 88"/>
            <p:cNvSpPr>
              <a:spLocks noChangeArrowheads="1"/>
            </p:cNvSpPr>
            <p:nvPr/>
          </p:nvSpPr>
          <p:spPr bwMode="auto">
            <a:xfrm>
              <a:off x="1576" y="2755"/>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29" name="Oval 89"/>
            <p:cNvSpPr>
              <a:spLocks noChangeArrowheads="1"/>
            </p:cNvSpPr>
            <p:nvPr/>
          </p:nvSpPr>
          <p:spPr bwMode="auto">
            <a:xfrm>
              <a:off x="962" y="2755"/>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30" name="Oval 90"/>
            <p:cNvSpPr>
              <a:spLocks noChangeArrowheads="1"/>
            </p:cNvSpPr>
            <p:nvPr/>
          </p:nvSpPr>
          <p:spPr bwMode="auto">
            <a:xfrm>
              <a:off x="144" y="2960"/>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31" name="Oval 91"/>
            <p:cNvSpPr>
              <a:spLocks noChangeArrowheads="1"/>
            </p:cNvSpPr>
            <p:nvPr/>
          </p:nvSpPr>
          <p:spPr bwMode="auto">
            <a:xfrm>
              <a:off x="345" y="2960"/>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32" name="Oval 92"/>
            <p:cNvSpPr>
              <a:spLocks noChangeArrowheads="1"/>
            </p:cNvSpPr>
            <p:nvPr/>
          </p:nvSpPr>
          <p:spPr bwMode="auto">
            <a:xfrm>
              <a:off x="550" y="2959"/>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33" name="Oval 93"/>
            <p:cNvSpPr>
              <a:spLocks noChangeArrowheads="1"/>
            </p:cNvSpPr>
            <p:nvPr/>
          </p:nvSpPr>
          <p:spPr bwMode="auto">
            <a:xfrm>
              <a:off x="755" y="2959"/>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34" name="Oval 94"/>
            <p:cNvSpPr>
              <a:spLocks noChangeArrowheads="1"/>
            </p:cNvSpPr>
            <p:nvPr/>
          </p:nvSpPr>
          <p:spPr bwMode="auto">
            <a:xfrm>
              <a:off x="1161" y="2960"/>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35" name="Oval 95"/>
            <p:cNvSpPr>
              <a:spLocks noChangeArrowheads="1"/>
            </p:cNvSpPr>
            <p:nvPr/>
          </p:nvSpPr>
          <p:spPr bwMode="auto">
            <a:xfrm>
              <a:off x="1368" y="2959"/>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36" name="Oval 96"/>
            <p:cNvSpPr>
              <a:spLocks noChangeArrowheads="1"/>
            </p:cNvSpPr>
            <p:nvPr/>
          </p:nvSpPr>
          <p:spPr bwMode="auto">
            <a:xfrm>
              <a:off x="1573" y="2959"/>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37" name="Oval 97"/>
            <p:cNvSpPr>
              <a:spLocks noChangeArrowheads="1"/>
            </p:cNvSpPr>
            <p:nvPr/>
          </p:nvSpPr>
          <p:spPr bwMode="auto">
            <a:xfrm>
              <a:off x="958" y="2959"/>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38" name="Oval 98"/>
            <p:cNvSpPr>
              <a:spLocks noChangeArrowheads="1"/>
            </p:cNvSpPr>
            <p:nvPr/>
          </p:nvSpPr>
          <p:spPr bwMode="auto">
            <a:xfrm>
              <a:off x="144" y="3173"/>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39" name="Oval 99"/>
            <p:cNvSpPr>
              <a:spLocks noChangeArrowheads="1"/>
            </p:cNvSpPr>
            <p:nvPr/>
          </p:nvSpPr>
          <p:spPr bwMode="auto">
            <a:xfrm>
              <a:off x="351" y="3173"/>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40" name="Oval 100"/>
            <p:cNvSpPr>
              <a:spLocks noChangeArrowheads="1"/>
            </p:cNvSpPr>
            <p:nvPr/>
          </p:nvSpPr>
          <p:spPr bwMode="auto">
            <a:xfrm>
              <a:off x="556" y="3172"/>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41" name="Oval 101"/>
            <p:cNvSpPr>
              <a:spLocks noChangeArrowheads="1"/>
            </p:cNvSpPr>
            <p:nvPr/>
          </p:nvSpPr>
          <p:spPr bwMode="auto">
            <a:xfrm>
              <a:off x="761" y="3172"/>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42" name="Oval 102"/>
            <p:cNvSpPr>
              <a:spLocks noChangeArrowheads="1"/>
            </p:cNvSpPr>
            <p:nvPr/>
          </p:nvSpPr>
          <p:spPr bwMode="auto">
            <a:xfrm>
              <a:off x="1161" y="3173"/>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43" name="Oval 103"/>
            <p:cNvSpPr>
              <a:spLocks noChangeArrowheads="1"/>
            </p:cNvSpPr>
            <p:nvPr/>
          </p:nvSpPr>
          <p:spPr bwMode="auto">
            <a:xfrm>
              <a:off x="1374" y="3172"/>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44" name="Oval 104"/>
            <p:cNvSpPr>
              <a:spLocks noChangeArrowheads="1"/>
            </p:cNvSpPr>
            <p:nvPr/>
          </p:nvSpPr>
          <p:spPr bwMode="auto">
            <a:xfrm>
              <a:off x="1579" y="3172"/>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45" name="Oval 105"/>
            <p:cNvSpPr>
              <a:spLocks noChangeArrowheads="1"/>
            </p:cNvSpPr>
            <p:nvPr/>
          </p:nvSpPr>
          <p:spPr bwMode="auto">
            <a:xfrm>
              <a:off x="965" y="3172"/>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46" name="Oval 106"/>
            <p:cNvSpPr>
              <a:spLocks noChangeArrowheads="1"/>
            </p:cNvSpPr>
            <p:nvPr/>
          </p:nvSpPr>
          <p:spPr bwMode="auto">
            <a:xfrm>
              <a:off x="144" y="3388"/>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47" name="Oval 107"/>
            <p:cNvSpPr>
              <a:spLocks noChangeArrowheads="1"/>
            </p:cNvSpPr>
            <p:nvPr/>
          </p:nvSpPr>
          <p:spPr bwMode="auto">
            <a:xfrm>
              <a:off x="348" y="3388"/>
              <a:ext cx="55"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48" name="Oval 108"/>
            <p:cNvSpPr>
              <a:spLocks noChangeArrowheads="1"/>
            </p:cNvSpPr>
            <p:nvPr/>
          </p:nvSpPr>
          <p:spPr bwMode="auto">
            <a:xfrm>
              <a:off x="553" y="3388"/>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49" name="Oval 109"/>
            <p:cNvSpPr>
              <a:spLocks noChangeArrowheads="1"/>
            </p:cNvSpPr>
            <p:nvPr/>
          </p:nvSpPr>
          <p:spPr bwMode="auto">
            <a:xfrm>
              <a:off x="757" y="3388"/>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50" name="Oval 110"/>
            <p:cNvSpPr>
              <a:spLocks noChangeArrowheads="1"/>
            </p:cNvSpPr>
            <p:nvPr/>
          </p:nvSpPr>
          <p:spPr bwMode="auto">
            <a:xfrm>
              <a:off x="1371" y="3388"/>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51" name="Oval 111"/>
            <p:cNvSpPr>
              <a:spLocks noChangeArrowheads="1"/>
            </p:cNvSpPr>
            <p:nvPr/>
          </p:nvSpPr>
          <p:spPr bwMode="auto">
            <a:xfrm>
              <a:off x="1575" y="3388"/>
              <a:ext cx="55"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52" name="Oval 112"/>
            <p:cNvSpPr>
              <a:spLocks noChangeArrowheads="1"/>
            </p:cNvSpPr>
            <p:nvPr/>
          </p:nvSpPr>
          <p:spPr bwMode="auto">
            <a:xfrm>
              <a:off x="962" y="3388"/>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53" name="Oval 113"/>
            <p:cNvSpPr>
              <a:spLocks noChangeArrowheads="1"/>
            </p:cNvSpPr>
            <p:nvPr/>
          </p:nvSpPr>
          <p:spPr bwMode="auto">
            <a:xfrm>
              <a:off x="144" y="3584"/>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54" name="Oval 114"/>
            <p:cNvSpPr>
              <a:spLocks noChangeArrowheads="1"/>
            </p:cNvSpPr>
            <p:nvPr/>
          </p:nvSpPr>
          <p:spPr bwMode="auto">
            <a:xfrm>
              <a:off x="351" y="3584"/>
              <a:ext cx="55"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55" name="Oval 115"/>
            <p:cNvSpPr>
              <a:spLocks noChangeArrowheads="1"/>
            </p:cNvSpPr>
            <p:nvPr/>
          </p:nvSpPr>
          <p:spPr bwMode="auto">
            <a:xfrm>
              <a:off x="556" y="3584"/>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56" name="Oval 116"/>
            <p:cNvSpPr>
              <a:spLocks noChangeArrowheads="1"/>
            </p:cNvSpPr>
            <p:nvPr/>
          </p:nvSpPr>
          <p:spPr bwMode="auto">
            <a:xfrm>
              <a:off x="761" y="3584"/>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57" name="Oval 117"/>
            <p:cNvSpPr>
              <a:spLocks noChangeArrowheads="1"/>
            </p:cNvSpPr>
            <p:nvPr/>
          </p:nvSpPr>
          <p:spPr bwMode="auto">
            <a:xfrm>
              <a:off x="1161" y="3584"/>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58" name="Oval 118"/>
            <p:cNvSpPr>
              <a:spLocks noChangeArrowheads="1"/>
            </p:cNvSpPr>
            <p:nvPr/>
          </p:nvSpPr>
          <p:spPr bwMode="auto">
            <a:xfrm>
              <a:off x="1374" y="3584"/>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59" name="Oval 119"/>
            <p:cNvSpPr>
              <a:spLocks noChangeArrowheads="1"/>
            </p:cNvSpPr>
            <p:nvPr/>
          </p:nvSpPr>
          <p:spPr bwMode="auto">
            <a:xfrm>
              <a:off x="1579" y="3584"/>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60" name="Oval 120"/>
            <p:cNvSpPr>
              <a:spLocks noChangeArrowheads="1"/>
            </p:cNvSpPr>
            <p:nvPr/>
          </p:nvSpPr>
          <p:spPr bwMode="auto">
            <a:xfrm>
              <a:off x="965" y="3584"/>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61" name="Oval 121"/>
            <p:cNvSpPr>
              <a:spLocks noChangeArrowheads="1"/>
            </p:cNvSpPr>
            <p:nvPr/>
          </p:nvSpPr>
          <p:spPr bwMode="auto">
            <a:xfrm>
              <a:off x="144" y="3786"/>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62" name="Oval 122"/>
            <p:cNvSpPr>
              <a:spLocks noChangeArrowheads="1"/>
            </p:cNvSpPr>
            <p:nvPr/>
          </p:nvSpPr>
          <p:spPr bwMode="auto">
            <a:xfrm>
              <a:off x="348" y="3786"/>
              <a:ext cx="55"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63" name="Oval 123"/>
            <p:cNvSpPr>
              <a:spLocks noChangeArrowheads="1"/>
            </p:cNvSpPr>
            <p:nvPr/>
          </p:nvSpPr>
          <p:spPr bwMode="auto">
            <a:xfrm>
              <a:off x="553" y="3786"/>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64" name="Oval 124"/>
            <p:cNvSpPr>
              <a:spLocks noChangeArrowheads="1"/>
            </p:cNvSpPr>
            <p:nvPr/>
          </p:nvSpPr>
          <p:spPr bwMode="auto">
            <a:xfrm>
              <a:off x="758" y="3786"/>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65" name="Oval 125"/>
            <p:cNvSpPr>
              <a:spLocks noChangeArrowheads="1"/>
            </p:cNvSpPr>
            <p:nvPr/>
          </p:nvSpPr>
          <p:spPr bwMode="auto">
            <a:xfrm>
              <a:off x="1161" y="3786"/>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66" name="Oval 126"/>
            <p:cNvSpPr>
              <a:spLocks noChangeArrowheads="1"/>
            </p:cNvSpPr>
            <p:nvPr/>
          </p:nvSpPr>
          <p:spPr bwMode="auto">
            <a:xfrm>
              <a:off x="1371" y="3786"/>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67" name="Oval 127"/>
            <p:cNvSpPr>
              <a:spLocks noChangeArrowheads="1"/>
            </p:cNvSpPr>
            <p:nvPr/>
          </p:nvSpPr>
          <p:spPr bwMode="auto">
            <a:xfrm>
              <a:off x="1576" y="3786"/>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68" name="Oval 128"/>
            <p:cNvSpPr>
              <a:spLocks noChangeArrowheads="1"/>
            </p:cNvSpPr>
            <p:nvPr/>
          </p:nvSpPr>
          <p:spPr bwMode="auto">
            <a:xfrm>
              <a:off x="962" y="3786"/>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69" name="Oval 129"/>
            <p:cNvSpPr>
              <a:spLocks noChangeArrowheads="1"/>
            </p:cNvSpPr>
            <p:nvPr/>
          </p:nvSpPr>
          <p:spPr bwMode="auto">
            <a:xfrm>
              <a:off x="144" y="3991"/>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70" name="Oval 130"/>
            <p:cNvSpPr>
              <a:spLocks noChangeArrowheads="1"/>
            </p:cNvSpPr>
            <p:nvPr/>
          </p:nvSpPr>
          <p:spPr bwMode="auto">
            <a:xfrm>
              <a:off x="348" y="3991"/>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71" name="Oval 131"/>
            <p:cNvSpPr>
              <a:spLocks noChangeArrowheads="1"/>
            </p:cNvSpPr>
            <p:nvPr/>
          </p:nvSpPr>
          <p:spPr bwMode="auto">
            <a:xfrm>
              <a:off x="553" y="3990"/>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72" name="Oval 132"/>
            <p:cNvSpPr>
              <a:spLocks noChangeArrowheads="1"/>
            </p:cNvSpPr>
            <p:nvPr/>
          </p:nvSpPr>
          <p:spPr bwMode="auto">
            <a:xfrm>
              <a:off x="758" y="3990"/>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73" name="Oval 133"/>
            <p:cNvSpPr>
              <a:spLocks noChangeArrowheads="1"/>
            </p:cNvSpPr>
            <p:nvPr/>
          </p:nvSpPr>
          <p:spPr bwMode="auto">
            <a:xfrm>
              <a:off x="1161" y="3991"/>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74" name="Oval 134"/>
            <p:cNvSpPr>
              <a:spLocks noChangeArrowheads="1"/>
            </p:cNvSpPr>
            <p:nvPr/>
          </p:nvSpPr>
          <p:spPr bwMode="auto">
            <a:xfrm>
              <a:off x="1371" y="3990"/>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75" name="Oval 135"/>
            <p:cNvSpPr>
              <a:spLocks noChangeArrowheads="1"/>
            </p:cNvSpPr>
            <p:nvPr/>
          </p:nvSpPr>
          <p:spPr bwMode="auto">
            <a:xfrm>
              <a:off x="1576" y="3990"/>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76" name="Oval 136"/>
            <p:cNvSpPr>
              <a:spLocks noChangeArrowheads="1"/>
            </p:cNvSpPr>
            <p:nvPr/>
          </p:nvSpPr>
          <p:spPr bwMode="auto">
            <a:xfrm>
              <a:off x="962" y="3990"/>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77" name="Oval 137"/>
            <p:cNvSpPr>
              <a:spLocks noChangeArrowheads="1"/>
            </p:cNvSpPr>
            <p:nvPr/>
          </p:nvSpPr>
          <p:spPr bwMode="auto">
            <a:xfrm>
              <a:off x="1160" y="3388"/>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78" name="Line 138"/>
            <p:cNvSpPr>
              <a:spLocks noChangeShapeType="1"/>
            </p:cNvSpPr>
            <p:nvPr/>
          </p:nvSpPr>
          <p:spPr bwMode="auto">
            <a:xfrm>
              <a:off x="1589" y="939"/>
              <a:ext cx="1687" cy="0"/>
            </a:xfrm>
            <a:prstGeom prst="line">
              <a:avLst/>
            </a:prstGeom>
            <a:noFill/>
            <a:ln w="38100">
              <a:solidFill>
                <a:schemeClr val="tx1"/>
              </a:solidFill>
              <a:round/>
              <a:headEnd/>
              <a:tailEnd/>
            </a:ln>
            <a:effectLst/>
          </p:spPr>
          <p:txBody>
            <a:bodyPr wrap="none" anchor="ctr"/>
            <a:lstStyle/>
            <a:p>
              <a:endParaRPr lang="en-US"/>
            </a:p>
          </p:txBody>
        </p:sp>
        <p:sp>
          <p:nvSpPr>
            <p:cNvPr id="1187979" name="Oval 139"/>
            <p:cNvSpPr>
              <a:spLocks noChangeArrowheads="1"/>
            </p:cNvSpPr>
            <p:nvPr/>
          </p:nvSpPr>
          <p:spPr bwMode="auto">
            <a:xfrm>
              <a:off x="1789" y="912"/>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80" name="Oval 140"/>
            <p:cNvSpPr>
              <a:spLocks noChangeArrowheads="1"/>
            </p:cNvSpPr>
            <p:nvPr/>
          </p:nvSpPr>
          <p:spPr bwMode="auto">
            <a:xfrm>
              <a:off x="1993" y="912"/>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81" name="Oval 141"/>
            <p:cNvSpPr>
              <a:spLocks noChangeArrowheads="1"/>
            </p:cNvSpPr>
            <p:nvPr/>
          </p:nvSpPr>
          <p:spPr bwMode="auto">
            <a:xfrm>
              <a:off x="2198" y="912"/>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82" name="Oval 142"/>
            <p:cNvSpPr>
              <a:spLocks noChangeArrowheads="1"/>
            </p:cNvSpPr>
            <p:nvPr/>
          </p:nvSpPr>
          <p:spPr bwMode="auto">
            <a:xfrm>
              <a:off x="2403" y="912"/>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83" name="Oval 143"/>
            <p:cNvSpPr>
              <a:spLocks noChangeArrowheads="1"/>
            </p:cNvSpPr>
            <p:nvPr/>
          </p:nvSpPr>
          <p:spPr bwMode="auto">
            <a:xfrm>
              <a:off x="2802" y="912"/>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84" name="Oval 144"/>
            <p:cNvSpPr>
              <a:spLocks noChangeArrowheads="1"/>
            </p:cNvSpPr>
            <p:nvPr/>
          </p:nvSpPr>
          <p:spPr bwMode="auto">
            <a:xfrm>
              <a:off x="3016" y="912"/>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85" name="Oval 145"/>
            <p:cNvSpPr>
              <a:spLocks noChangeArrowheads="1"/>
            </p:cNvSpPr>
            <p:nvPr/>
          </p:nvSpPr>
          <p:spPr bwMode="auto">
            <a:xfrm>
              <a:off x="2606" y="912"/>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86" name="Oval 146"/>
            <p:cNvSpPr>
              <a:spLocks noChangeArrowheads="1"/>
            </p:cNvSpPr>
            <p:nvPr/>
          </p:nvSpPr>
          <p:spPr bwMode="auto">
            <a:xfrm>
              <a:off x="1787" y="1111"/>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87" name="Oval 147"/>
            <p:cNvSpPr>
              <a:spLocks noChangeArrowheads="1"/>
            </p:cNvSpPr>
            <p:nvPr/>
          </p:nvSpPr>
          <p:spPr bwMode="auto">
            <a:xfrm>
              <a:off x="1991" y="1111"/>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88" name="Oval 148"/>
            <p:cNvSpPr>
              <a:spLocks noChangeArrowheads="1"/>
            </p:cNvSpPr>
            <p:nvPr/>
          </p:nvSpPr>
          <p:spPr bwMode="auto">
            <a:xfrm>
              <a:off x="2195" y="1110"/>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89" name="Oval 149"/>
            <p:cNvSpPr>
              <a:spLocks noChangeArrowheads="1"/>
            </p:cNvSpPr>
            <p:nvPr/>
          </p:nvSpPr>
          <p:spPr bwMode="auto">
            <a:xfrm>
              <a:off x="2401" y="1110"/>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90" name="Oval 150"/>
            <p:cNvSpPr>
              <a:spLocks noChangeArrowheads="1"/>
            </p:cNvSpPr>
            <p:nvPr/>
          </p:nvSpPr>
          <p:spPr bwMode="auto">
            <a:xfrm>
              <a:off x="2802" y="1111"/>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91" name="Oval 151"/>
            <p:cNvSpPr>
              <a:spLocks noChangeArrowheads="1"/>
            </p:cNvSpPr>
            <p:nvPr/>
          </p:nvSpPr>
          <p:spPr bwMode="auto">
            <a:xfrm>
              <a:off x="3014" y="1110"/>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92" name="Oval 152"/>
            <p:cNvSpPr>
              <a:spLocks noChangeArrowheads="1"/>
            </p:cNvSpPr>
            <p:nvPr/>
          </p:nvSpPr>
          <p:spPr bwMode="auto">
            <a:xfrm>
              <a:off x="2604" y="1110"/>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93" name="Oval 153"/>
            <p:cNvSpPr>
              <a:spLocks noChangeArrowheads="1"/>
            </p:cNvSpPr>
            <p:nvPr/>
          </p:nvSpPr>
          <p:spPr bwMode="auto">
            <a:xfrm>
              <a:off x="1784" y="1315"/>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94" name="Oval 154"/>
            <p:cNvSpPr>
              <a:spLocks noChangeArrowheads="1"/>
            </p:cNvSpPr>
            <p:nvPr/>
          </p:nvSpPr>
          <p:spPr bwMode="auto">
            <a:xfrm>
              <a:off x="1988" y="1315"/>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95" name="Oval 155"/>
            <p:cNvSpPr>
              <a:spLocks noChangeArrowheads="1"/>
            </p:cNvSpPr>
            <p:nvPr/>
          </p:nvSpPr>
          <p:spPr bwMode="auto">
            <a:xfrm>
              <a:off x="2192" y="1315"/>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96" name="Oval 156"/>
            <p:cNvSpPr>
              <a:spLocks noChangeArrowheads="1"/>
            </p:cNvSpPr>
            <p:nvPr/>
          </p:nvSpPr>
          <p:spPr bwMode="auto">
            <a:xfrm>
              <a:off x="2397" y="1315"/>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97" name="Oval 157"/>
            <p:cNvSpPr>
              <a:spLocks noChangeArrowheads="1"/>
            </p:cNvSpPr>
            <p:nvPr/>
          </p:nvSpPr>
          <p:spPr bwMode="auto">
            <a:xfrm>
              <a:off x="2802" y="1315"/>
              <a:ext cx="55"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98" name="Oval 158"/>
            <p:cNvSpPr>
              <a:spLocks noChangeArrowheads="1"/>
            </p:cNvSpPr>
            <p:nvPr/>
          </p:nvSpPr>
          <p:spPr bwMode="auto">
            <a:xfrm>
              <a:off x="3011" y="1315"/>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7999" name="Oval 159"/>
            <p:cNvSpPr>
              <a:spLocks noChangeArrowheads="1"/>
            </p:cNvSpPr>
            <p:nvPr/>
          </p:nvSpPr>
          <p:spPr bwMode="auto">
            <a:xfrm>
              <a:off x="2601" y="1315"/>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00" name="Oval 160"/>
            <p:cNvSpPr>
              <a:spLocks noChangeArrowheads="1"/>
            </p:cNvSpPr>
            <p:nvPr/>
          </p:nvSpPr>
          <p:spPr bwMode="auto">
            <a:xfrm>
              <a:off x="1790" y="1528"/>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01" name="Oval 161"/>
            <p:cNvSpPr>
              <a:spLocks noChangeArrowheads="1"/>
            </p:cNvSpPr>
            <p:nvPr/>
          </p:nvSpPr>
          <p:spPr bwMode="auto">
            <a:xfrm>
              <a:off x="1994" y="1528"/>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02" name="Oval 162"/>
            <p:cNvSpPr>
              <a:spLocks noChangeArrowheads="1"/>
            </p:cNvSpPr>
            <p:nvPr/>
          </p:nvSpPr>
          <p:spPr bwMode="auto">
            <a:xfrm>
              <a:off x="2198" y="1527"/>
              <a:ext cx="55"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03" name="Oval 163"/>
            <p:cNvSpPr>
              <a:spLocks noChangeArrowheads="1"/>
            </p:cNvSpPr>
            <p:nvPr/>
          </p:nvSpPr>
          <p:spPr bwMode="auto">
            <a:xfrm>
              <a:off x="2404" y="1527"/>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04" name="Oval 164"/>
            <p:cNvSpPr>
              <a:spLocks noChangeArrowheads="1"/>
            </p:cNvSpPr>
            <p:nvPr/>
          </p:nvSpPr>
          <p:spPr bwMode="auto">
            <a:xfrm>
              <a:off x="2802" y="1528"/>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05" name="Oval 165"/>
            <p:cNvSpPr>
              <a:spLocks noChangeArrowheads="1"/>
            </p:cNvSpPr>
            <p:nvPr/>
          </p:nvSpPr>
          <p:spPr bwMode="auto">
            <a:xfrm>
              <a:off x="3017" y="1527"/>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06" name="Oval 166"/>
            <p:cNvSpPr>
              <a:spLocks noChangeArrowheads="1"/>
            </p:cNvSpPr>
            <p:nvPr/>
          </p:nvSpPr>
          <p:spPr bwMode="auto">
            <a:xfrm>
              <a:off x="2607" y="1527"/>
              <a:ext cx="55"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07" name="Oval 167"/>
            <p:cNvSpPr>
              <a:spLocks noChangeArrowheads="1"/>
            </p:cNvSpPr>
            <p:nvPr/>
          </p:nvSpPr>
          <p:spPr bwMode="auto">
            <a:xfrm>
              <a:off x="1787" y="1748"/>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08" name="Oval 168"/>
            <p:cNvSpPr>
              <a:spLocks noChangeArrowheads="1"/>
            </p:cNvSpPr>
            <p:nvPr/>
          </p:nvSpPr>
          <p:spPr bwMode="auto">
            <a:xfrm>
              <a:off x="1991" y="1748"/>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09" name="Oval 169"/>
            <p:cNvSpPr>
              <a:spLocks noChangeArrowheads="1"/>
            </p:cNvSpPr>
            <p:nvPr/>
          </p:nvSpPr>
          <p:spPr bwMode="auto">
            <a:xfrm>
              <a:off x="2195" y="1748"/>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10" name="Oval 170"/>
            <p:cNvSpPr>
              <a:spLocks noChangeArrowheads="1"/>
            </p:cNvSpPr>
            <p:nvPr/>
          </p:nvSpPr>
          <p:spPr bwMode="auto">
            <a:xfrm>
              <a:off x="2400" y="1748"/>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11" name="Oval 171"/>
            <p:cNvSpPr>
              <a:spLocks noChangeArrowheads="1"/>
            </p:cNvSpPr>
            <p:nvPr/>
          </p:nvSpPr>
          <p:spPr bwMode="auto">
            <a:xfrm>
              <a:off x="3014" y="1748"/>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12" name="Oval 172"/>
            <p:cNvSpPr>
              <a:spLocks noChangeArrowheads="1"/>
            </p:cNvSpPr>
            <p:nvPr/>
          </p:nvSpPr>
          <p:spPr bwMode="auto">
            <a:xfrm>
              <a:off x="2604" y="1748"/>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13" name="Oval 173"/>
            <p:cNvSpPr>
              <a:spLocks noChangeArrowheads="1"/>
            </p:cNvSpPr>
            <p:nvPr/>
          </p:nvSpPr>
          <p:spPr bwMode="auto">
            <a:xfrm>
              <a:off x="1790" y="1940"/>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14" name="Oval 174"/>
            <p:cNvSpPr>
              <a:spLocks noChangeArrowheads="1"/>
            </p:cNvSpPr>
            <p:nvPr/>
          </p:nvSpPr>
          <p:spPr bwMode="auto">
            <a:xfrm>
              <a:off x="1994" y="1940"/>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15" name="Oval 175"/>
            <p:cNvSpPr>
              <a:spLocks noChangeArrowheads="1"/>
            </p:cNvSpPr>
            <p:nvPr/>
          </p:nvSpPr>
          <p:spPr bwMode="auto">
            <a:xfrm>
              <a:off x="2198" y="1939"/>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16" name="Oval 176"/>
            <p:cNvSpPr>
              <a:spLocks noChangeArrowheads="1"/>
            </p:cNvSpPr>
            <p:nvPr/>
          </p:nvSpPr>
          <p:spPr bwMode="auto">
            <a:xfrm>
              <a:off x="2404" y="1939"/>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17" name="Oval 177"/>
            <p:cNvSpPr>
              <a:spLocks noChangeArrowheads="1"/>
            </p:cNvSpPr>
            <p:nvPr/>
          </p:nvSpPr>
          <p:spPr bwMode="auto">
            <a:xfrm>
              <a:off x="2802" y="1940"/>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18" name="Oval 178"/>
            <p:cNvSpPr>
              <a:spLocks noChangeArrowheads="1"/>
            </p:cNvSpPr>
            <p:nvPr/>
          </p:nvSpPr>
          <p:spPr bwMode="auto">
            <a:xfrm>
              <a:off x="3017" y="1939"/>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19" name="Oval 179"/>
            <p:cNvSpPr>
              <a:spLocks noChangeArrowheads="1"/>
            </p:cNvSpPr>
            <p:nvPr/>
          </p:nvSpPr>
          <p:spPr bwMode="auto">
            <a:xfrm>
              <a:off x="2607" y="1939"/>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20" name="Oval 180"/>
            <p:cNvSpPr>
              <a:spLocks noChangeArrowheads="1"/>
            </p:cNvSpPr>
            <p:nvPr/>
          </p:nvSpPr>
          <p:spPr bwMode="auto">
            <a:xfrm>
              <a:off x="1787" y="2142"/>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21" name="Oval 181"/>
            <p:cNvSpPr>
              <a:spLocks noChangeArrowheads="1"/>
            </p:cNvSpPr>
            <p:nvPr/>
          </p:nvSpPr>
          <p:spPr bwMode="auto">
            <a:xfrm>
              <a:off x="1991" y="2142"/>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22" name="Oval 182"/>
            <p:cNvSpPr>
              <a:spLocks noChangeArrowheads="1"/>
            </p:cNvSpPr>
            <p:nvPr/>
          </p:nvSpPr>
          <p:spPr bwMode="auto">
            <a:xfrm>
              <a:off x="2195" y="2141"/>
              <a:ext cx="55"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23" name="Oval 183"/>
            <p:cNvSpPr>
              <a:spLocks noChangeArrowheads="1"/>
            </p:cNvSpPr>
            <p:nvPr/>
          </p:nvSpPr>
          <p:spPr bwMode="auto">
            <a:xfrm>
              <a:off x="2401" y="2141"/>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24" name="Oval 184"/>
            <p:cNvSpPr>
              <a:spLocks noChangeArrowheads="1"/>
            </p:cNvSpPr>
            <p:nvPr/>
          </p:nvSpPr>
          <p:spPr bwMode="auto">
            <a:xfrm>
              <a:off x="2802" y="2142"/>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25" name="Oval 185"/>
            <p:cNvSpPr>
              <a:spLocks noChangeArrowheads="1"/>
            </p:cNvSpPr>
            <p:nvPr/>
          </p:nvSpPr>
          <p:spPr bwMode="auto">
            <a:xfrm>
              <a:off x="3014" y="2141"/>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26" name="Oval 186"/>
            <p:cNvSpPr>
              <a:spLocks noChangeArrowheads="1"/>
            </p:cNvSpPr>
            <p:nvPr/>
          </p:nvSpPr>
          <p:spPr bwMode="auto">
            <a:xfrm>
              <a:off x="2604" y="2141"/>
              <a:ext cx="55"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27" name="Oval 187"/>
            <p:cNvSpPr>
              <a:spLocks noChangeArrowheads="1"/>
            </p:cNvSpPr>
            <p:nvPr/>
          </p:nvSpPr>
          <p:spPr bwMode="auto">
            <a:xfrm>
              <a:off x="1787" y="2347"/>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28" name="Oval 188"/>
            <p:cNvSpPr>
              <a:spLocks noChangeArrowheads="1"/>
            </p:cNvSpPr>
            <p:nvPr/>
          </p:nvSpPr>
          <p:spPr bwMode="auto">
            <a:xfrm>
              <a:off x="1991" y="2347"/>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29" name="Oval 189"/>
            <p:cNvSpPr>
              <a:spLocks noChangeArrowheads="1"/>
            </p:cNvSpPr>
            <p:nvPr/>
          </p:nvSpPr>
          <p:spPr bwMode="auto">
            <a:xfrm>
              <a:off x="2195" y="2346"/>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30" name="Oval 190"/>
            <p:cNvSpPr>
              <a:spLocks noChangeArrowheads="1"/>
            </p:cNvSpPr>
            <p:nvPr/>
          </p:nvSpPr>
          <p:spPr bwMode="auto">
            <a:xfrm>
              <a:off x="2401" y="2346"/>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31" name="Oval 191"/>
            <p:cNvSpPr>
              <a:spLocks noChangeArrowheads="1"/>
            </p:cNvSpPr>
            <p:nvPr/>
          </p:nvSpPr>
          <p:spPr bwMode="auto">
            <a:xfrm>
              <a:off x="2802" y="2347"/>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32" name="Oval 192"/>
            <p:cNvSpPr>
              <a:spLocks noChangeArrowheads="1"/>
            </p:cNvSpPr>
            <p:nvPr/>
          </p:nvSpPr>
          <p:spPr bwMode="auto">
            <a:xfrm>
              <a:off x="3014" y="2346"/>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33" name="Oval 193"/>
            <p:cNvSpPr>
              <a:spLocks noChangeArrowheads="1"/>
            </p:cNvSpPr>
            <p:nvPr/>
          </p:nvSpPr>
          <p:spPr bwMode="auto">
            <a:xfrm>
              <a:off x="2604" y="2346"/>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34" name="Line 194"/>
            <p:cNvSpPr>
              <a:spLocks noChangeShapeType="1"/>
            </p:cNvSpPr>
            <p:nvPr/>
          </p:nvSpPr>
          <p:spPr bwMode="auto">
            <a:xfrm>
              <a:off x="1594" y="4017"/>
              <a:ext cx="1656" cy="1"/>
            </a:xfrm>
            <a:prstGeom prst="line">
              <a:avLst/>
            </a:prstGeom>
            <a:noFill/>
            <a:ln w="38100">
              <a:solidFill>
                <a:schemeClr val="tx1"/>
              </a:solidFill>
              <a:round/>
              <a:headEnd/>
              <a:tailEnd/>
            </a:ln>
            <a:effectLst/>
          </p:spPr>
          <p:txBody>
            <a:bodyPr wrap="none" anchor="ctr"/>
            <a:lstStyle/>
            <a:p>
              <a:endParaRPr lang="en-US"/>
            </a:p>
          </p:txBody>
        </p:sp>
        <p:sp>
          <p:nvSpPr>
            <p:cNvPr id="1188035" name="Oval 195"/>
            <p:cNvSpPr>
              <a:spLocks noChangeArrowheads="1"/>
            </p:cNvSpPr>
            <p:nvPr/>
          </p:nvSpPr>
          <p:spPr bwMode="auto">
            <a:xfrm>
              <a:off x="1789" y="2556"/>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36" name="Oval 196"/>
            <p:cNvSpPr>
              <a:spLocks noChangeArrowheads="1"/>
            </p:cNvSpPr>
            <p:nvPr/>
          </p:nvSpPr>
          <p:spPr bwMode="auto">
            <a:xfrm>
              <a:off x="1993" y="2556"/>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37" name="Oval 197"/>
            <p:cNvSpPr>
              <a:spLocks noChangeArrowheads="1"/>
            </p:cNvSpPr>
            <p:nvPr/>
          </p:nvSpPr>
          <p:spPr bwMode="auto">
            <a:xfrm>
              <a:off x="2198" y="2556"/>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38" name="Oval 198"/>
            <p:cNvSpPr>
              <a:spLocks noChangeArrowheads="1"/>
            </p:cNvSpPr>
            <p:nvPr/>
          </p:nvSpPr>
          <p:spPr bwMode="auto">
            <a:xfrm>
              <a:off x="2403" y="2556"/>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39" name="Oval 199"/>
            <p:cNvSpPr>
              <a:spLocks noChangeArrowheads="1"/>
            </p:cNvSpPr>
            <p:nvPr/>
          </p:nvSpPr>
          <p:spPr bwMode="auto">
            <a:xfrm>
              <a:off x="2802" y="2556"/>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40" name="Oval 200"/>
            <p:cNvSpPr>
              <a:spLocks noChangeArrowheads="1"/>
            </p:cNvSpPr>
            <p:nvPr/>
          </p:nvSpPr>
          <p:spPr bwMode="auto">
            <a:xfrm>
              <a:off x="3016" y="2556"/>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41" name="Oval 201"/>
            <p:cNvSpPr>
              <a:spLocks noChangeArrowheads="1"/>
            </p:cNvSpPr>
            <p:nvPr/>
          </p:nvSpPr>
          <p:spPr bwMode="auto">
            <a:xfrm>
              <a:off x="2606" y="2556"/>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42" name="Oval 202"/>
            <p:cNvSpPr>
              <a:spLocks noChangeArrowheads="1"/>
            </p:cNvSpPr>
            <p:nvPr/>
          </p:nvSpPr>
          <p:spPr bwMode="auto">
            <a:xfrm>
              <a:off x="1787" y="2755"/>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43" name="Oval 203"/>
            <p:cNvSpPr>
              <a:spLocks noChangeArrowheads="1"/>
            </p:cNvSpPr>
            <p:nvPr/>
          </p:nvSpPr>
          <p:spPr bwMode="auto">
            <a:xfrm>
              <a:off x="1991" y="2755"/>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44" name="Oval 204"/>
            <p:cNvSpPr>
              <a:spLocks noChangeArrowheads="1"/>
            </p:cNvSpPr>
            <p:nvPr/>
          </p:nvSpPr>
          <p:spPr bwMode="auto">
            <a:xfrm>
              <a:off x="2195" y="2755"/>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45" name="Oval 205"/>
            <p:cNvSpPr>
              <a:spLocks noChangeArrowheads="1"/>
            </p:cNvSpPr>
            <p:nvPr/>
          </p:nvSpPr>
          <p:spPr bwMode="auto">
            <a:xfrm>
              <a:off x="2401" y="2755"/>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46" name="Oval 206"/>
            <p:cNvSpPr>
              <a:spLocks noChangeArrowheads="1"/>
            </p:cNvSpPr>
            <p:nvPr/>
          </p:nvSpPr>
          <p:spPr bwMode="auto">
            <a:xfrm>
              <a:off x="2803" y="2755"/>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47" name="Oval 207"/>
            <p:cNvSpPr>
              <a:spLocks noChangeArrowheads="1"/>
            </p:cNvSpPr>
            <p:nvPr/>
          </p:nvSpPr>
          <p:spPr bwMode="auto">
            <a:xfrm>
              <a:off x="3014" y="2755"/>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48" name="Oval 208"/>
            <p:cNvSpPr>
              <a:spLocks noChangeArrowheads="1"/>
            </p:cNvSpPr>
            <p:nvPr/>
          </p:nvSpPr>
          <p:spPr bwMode="auto">
            <a:xfrm>
              <a:off x="2604" y="2755"/>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49" name="Oval 209"/>
            <p:cNvSpPr>
              <a:spLocks noChangeArrowheads="1"/>
            </p:cNvSpPr>
            <p:nvPr/>
          </p:nvSpPr>
          <p:spPr bwMode="auto">
            <a:xfrm>
              <a:off x="1784" y="2960"/>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50" name="Oval 210"/>
            <p:cNvSpPr>
              <a:spLocks noChangeArrowheads="1"/>
            </p:cNvSpPr>
            <p:nvPr/>
          </p:nvSpPr>
          <p:spPr bwMode="auto">
            <a:xfrm>
              <a:off x="1988" y="2960"/>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51" name="Oval 211"/>
            <p:cNvSpPr>
              <a:spLocks noChangeArrowheads="1"/>
            </p:cNvSpPr>
            <p:nvPr/>
          </p:nvSpPr>
          <p:spPr bwMode="auto">
            <a:xfrm>
              <a:off x="2192" y="2959"/>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52" name="Oval 212"/>
            <p:cNvSpPr>
              <a:spLocks noChangeArrowheads="1"/>
            </p:cNvSpPr>
            <p:nvPr/>
          </p:nvSpPr>
          <p:spPr bwMode="auto">
            <a:xfrm>
              <a:off x="2397" y="2959"/>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53" name="Oval 213"/>
            <p:cNvSpPr>
              <a:spLocks noChangeArrowheads="1"/>
            </p:cNvSpPr>
            <p:nvPr/>
          </p:nvSpPr>
          <p:spPr bwMode="auto">
            <a:xfrm>
              <a:off x="2803" y="2960"/>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54" name="Oval 214"/>
            <p:cNvSpPr>
              <a:spLocks noChangeArrowheads="1"/>
            </p:cNvSpPr>
            <p:nvPr/>
          </p:nvSpPr>
          <p:spPr bwMode="auto">
            <a:xfrm>
              <a:off x="3011" y="2959"/>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55" name="Oval 215"/>
            <p:cNvSpPr>
              <a:spLocks noChangeArrowheads="1"/>
            </p:cNvSpPr>
            <p:nvPr/>
          </p:nvSpPr>
          <p:spPr bwMode="auto">
            <a:xfrm>
              <a:off x="2601" y="2959"/>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56" name="Oval 216"/>
            <p:cNvSpPr>
              <a:spLocks noChangeArrowheads="1"/>
            </p:cNvSpPr>
            <p:nvPr/>
          </p:nvSpPr>
          <p:spPr bwMode="auto">
            <a:xfrm>
              <a:off x="1790" y="3173"/>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57" name="Oval 217"/>
            <p:cNvSpPr>
              <a:spLocks noChangeArrowheads="1"/>
            </p:cNvSpPr>
            <p:nvPr/>
          </p:nvSpPr>
          <p:spPr bwMode="auto">
            <a:xfrm>
              <a:off x="1994" y="3173"/>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58" name="Oval 218"/>
            <p:cNvSpPr>
              <a:spLocks noChangeArrowheads="1"/>
            </p:cNvSpPr>
            <p:nvPr/>
          </p:nvSpPr>
          <p:spPr bwMode="auto">
            <a:xfrm>
              <a:off x="2198" y="3172"/>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59" name="Oval 219"/>
            <p:cNvSpPr>
              <a:spLocks noChangeArrowheads="1"/>
            </p:cNvSpPr>
            <p:nvPr/>
          </p:nvSpPr>
          <p:spPr bwMode="auto">
            <a:xfrm>
              <a:off x="2404" y="3172"/>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60" name="Oval 220"/>
            <p:cNvSpPr>
              <a:spLocks noChangeArrowheads="1"/>
            </p:cNvSpPr>
            <p:nvPr/>
          </p:nvSpPr>
          <p:spPr bwMode="auto">
            <a:xfrm>
              <a:off x="2803" y="3173"/>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61" name="Oval 221"/>
            <p:cNvSpPr>
              <a:spLocks noChangeArrowheads="1"/>
            </p:cNvSpPr>
            <p:nvPr/>
          </p:nvSpPr>
          <p:spPr bwMode="auto">
            <a:xfrm>
              <a:off x="3017" y="3172"/>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62" name="Oval 222"/>
            <p:cNvSpPr>
              <a:spLocks noChangeArrowheads="1"/>
            </p:cNvSpPr>
            <p:nvPr/>
          </p:nvSpPr>
          <p:spPr bwMode="auto">
            <a:xfrm>
              <a:off x="2607" y="3172"/>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63" name="Oval 223"/>
            <p:cNvSpPr>
              <a:spLocks noChangeArrowheads="1"/>
            </p:cNvSpPr>
            <p:nvPr/>
          </p:nvSpPr>
          <p:spPr bwMode="auto">
            <a:xfrm>
              <a:off x="1787" y="3388"/>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64" name="Oval 224"/>
            <p:cNvSpPr>
              <a:spLocks noChangeArrowheads="1"/>
            </p:cNvSpPr>
            <p:nvPr/>
          </p:nvSpPr>
          <p:spPr bwMode="auto">
            <a:xfrm>
              <a:off x="1991" y="3388"/>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65" name="Oval 225"/>
            <p:cNvSpPr>
              <a:spLocks noChangeArrowheads="1"/>
            </p:cNvSpPr>
            <p:nvPr/>
          </p:nvSpPr>
          <p:spPr bwMode="auto">
            <a:xfrm>
              <a:off x="2195" y="3388"/>
              <a:ext cx="55"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66" name="Oval 226"/>
            <p:cNvSpPr>
              <a:spLocks noChangeArrowheads="1"/>
            </p:cNvSpPr>
            <p:nvPr/>
          </p:nvSpPr>
          <p:spPr bwMode="auto">
            <a:xfrm>
              <a:off x="2400" y="3388"/>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67" name="Oval 227"/>
            <p:cNvSpPr>
              <a:spLocks noChangeArrowheads="1"/>
            </p:cNvSpPr>
            <p:nvPr/>
          </p:nvSpPr>
          <p:spPr bwMode="auto">
            <a:xfrm>
              <a:off x="3014" y="3388"/>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68" name="Oval 228"/>
            <p:cNvSpPr>
              <a:spLocks noChangeArrowheads="1"/>
            </p:cNvSpPr>
            <p:nvPr/>
          </p:nvSpPr>
          <p:spPr bwMode="auto">
            <a:xfrm>
              <a:off x="2604" y="3388"/>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69" name="Oval 229"/>
            <p:cNvSpPr>
              <a:spLocks noChangeArrowheads="1"/>
            </p:cNvSpPr>
            <p:nvPr/>
          </p:nvSpPr>
          <p:spPr bwMode="auto">
            <a:xfrm>
              <a:off x="1790" y="3584"/>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70" name="Oval 230"/>
            <p:cNvSpPr>
              <a:spLocks noChangeArrowheads="1"/>
            </p:cNvSpPr>
            <p:nvPr/>
          </p:nvSpPr>
          <p:spPr bwMode="auto">
            <a:xfrm>
              <a:off x="1994" y="3584"/>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71" name="Oval 231"/>
            <p:cNvSpPr>
              <a:spLocks noChangeArrowheads="1"/>
            </p:cNvSpPr>
            <p:nvPr/>
          </p:nvSpPr>
          <p:spPr bwMode="auto">
            <a:xfrm>
              <a:off x="2198" y="3584"/>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72" name="Oval 232"/>
            <p:cNvSpPr>
              <a:spLocks noChangeArrowheads="1"/>
            </p:cNvSpPr>
            <p:nvPr/>
          </p:nvSpPr>
          <p:spPr bwMode="auto">
            <a:xfrm>
              <a:off x="2404" y="3584"/>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73" name="Oval 233"/>
            <p:cNvSpPr>
              <a:spLocks noChangeArrowheads="1"/>
            </p:cNvSpPr>
            <p:nvPr/>
          </p:nvSpPr>
          <p:spPr bwMode="auto">
            <a:xfrm>
              <a:off x="2803" y="3584"/>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74" name="Oval 234"/>
            <p:cNvSpPr>
              <a:spLocks noChangeArrowheads="1"/>
            </p:cNvSpPr>
            <p:nvPr/>
          </p:nvSpPr>
          <p:spPr bwMode="auto">
            <a:xfrm>
              <a:off x="3017" y="3584"/>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75" name="Oval 235"/>
            <p:cNvSpPr>
              <a:spLocks noChangeArrowheads="1"/>
            </p:cNvSpPr>
            <p:nvPr/>
          </p:nvSpPr>
          <p:spPr bwMode="auto">
            <a:xfrm>
              <a:off x="2607" y="3584"/>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76" name="Oval 236"/>
            <p:cNvSpPr>
              <a:spLocks noChangeArrowheads="1"/>
            </p:cNvSpPr>
            <p:nvPr/>
          </p:nvSpPr>
          <p:spPr bwMode="auto">
            <a:xfrm>
              <a:off x="1787" y="3786"/>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77" name="Oval 237"/>
            <p:cNvSpPr>
              <a:spLocks noChangeArrowheads="1"/>
            </p:cNvSpPr>
            <p:nvPr/>
          </p:nvSpPr>
          <p:spPr bwMode="auto">
            <a:xfrm>
              <a:off x="1991" y="3786"/>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78" name="Oval 238"/>
            <p:cNvSpPr>
              <a:spLocks noChangeArrowheads="1"/>
            </p:cNvSpPr>
            <p:nvPr/>
          </p:nvSpPr>
          <p:spPr bwMode="auto">
            <a:xfrm>
              <a:off x="2195" y="3786"/>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79" name="Oval 239"/>
            <p:cNvSpPr>
              <a:spLocks noChangeArrowheads="1"/>
            </p:cNvSpPr>
            <p:nvPr/>
          </p:nvSpPr>
          <p:spPr bwMode="auto">
            <a:xfrm>
              <a:off x="2401" y="3786"/>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80" name="Oval 240"/>
            <p:cNvSpPr>
              <a:spLocks noChangeArrowheads="1"/>
            </p:cNvSpPr>
            <p:nvPr/>
          </p:nvSpPr>
          <p:spPr bwMode="auto">
            <a:xfrm>
              <a:off x="2803" y="3786"/>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81" name="Oval 241"/>
            <p:cNvSpPr>
              <a:spLocks noChangeArrowheads="1"/>
            </p:cNvSpPr>
            <p:nvPr/>
          </p:nvSpPr>
          <p:spPr bwMode="auto">
            <a:xfrm>
              <a:off x="3014" y="3786"/>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82" name="Oval 242"/>
            <p:cNvSpPr>
              <a:spLocks noChangeArrowheads="1"/>
            </p:cNvSpPr>
            <p:nvPr/>
          </p:nvSpPr>
          <p:spPr bwMode="auto">
            <a:xfrm>
              <a:off x="2604" y="3786"/>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83" name="Oval 243"/>
            <p:cNvSpPr>
              <a:spLocks noChangeArrowheads="1"/>
            </p:cNvSpPr>
            <p:nvPr/>
          </p:nvSpPr>
          <p:spPr bwMode="auto">
            <a:xfrm>
              <a:off x="1787" y="3991"/>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84" name="Oval 244"/>
            <p:cNvSpPr>
              <a:spLocks noChangeArrowheads="1"/>
            </p:cNvSpPr>
            <p:nvPr/>
          </p:nvSpPr>
          <p:spPr bwMode="auto">
            <a:xfrm>
              <a:off x="1991" y="3991"/>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85" name="Oval 245"/>
            <p:cNvSpPr>
              <a:spLocks noChangeArrowheads="1"/>
            </p:cNvSpPr>
            <p:nvPr/>
          </p:nvSpPr>
          <p:spPr bwMode="auto">
            <a:xfrm>
              <a:off x="2195" y="3990"/>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86" name="Oval 246"/>
            <p:cNvSpPr>
              <a:spLocks noChangeArrowheads="1"/>
            </p:cNvSpPr>
            <p:nvPr/>
          </p:nvSpPr>
          <p:spPr bwMode="auto">
            <a:xfrm>
              <a:off x="2401" y="3990"/>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87" name="Oval 247"/>
            <p:cNvSpPr>
              <a:spLocks noChangeArrowheads="1"/>
            </p:cNvSpPr>
            <p:nvPr/>
          </p:nvSpPr>
          <p:spPr bwMode="auto">
            <a:xfrm>
              <a:off x="2803" y="3991"/>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88" name="Oval 248"/>
            <p:cNvSpPr>
              <a:spLocks noChangeArrowheads="1"/>
            </p:cNvSpPr>
            <p:nvPr/>
          </p:nvSpPr>
          <p:spPr bwMode="auto">
            <a:xfrm>
              <a:off x="3014" y="3990"/>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89" name="Line 249"/>
            <p:cNvSpPr>
              <a:spLocks noChangeShapeType="1"/>
            </p:cNvSpPr>
            <p:nvPr/>
          </p:nvSpPr>
          <p:spPr bwMode="auto">
            <a:xfrm rot="-5400000">
              <a:off x="2526" y="1656"/>
              <a:ext cx="1440" cy="0"/>
            </a:xfrm>
            <a:prstGeom prst="line">
              <a:avLst/>
            </a:prstGeom>
            <a:noFill/>
            <a:ln w="38100">
              <a:solidFill>
                <a:schemeClr val="tx1"/>
              </a:solidFill>
              <a:round/>
              <a:headEnd/>
              <a:tailEnd/>
            </a:ln>
            <a:effectLst/>
          </p:spPr>
          <p:txBody>
            <a:bodyPr wrap="none" anchor="ctr"/>
            <a:lstStyle/>
            <a:p>
              <a:endParaRPr lang="en-US"/>
            </a:p>
          </p:txBody>
        </p:sp>
        <p:sp>
          <p:nvSpPr>
            <p:cNvPr id="1188090" name="Oval 250"/>
            <p:cNvSpPr>
              <a:spLocks noChangeArrowheads="1"/>
            </p:cNvSpPr>
            <p:nvPr/>
          </p:nvSpPr>
          <p:spPr bwMode="auto">
            <a:xfrm>
              <a:off x="3219" y="912"/>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91" name="Oval 251"/>
            <p:cNvSpPr>
              <a:spLocks noChangeArrowheads="1"/>
            </p:cNvSpPr>
            <p:nvPr/>
          </p:nvSpPr>
          <p:spPr bwMode="auto">
            <a:xfrm>
              <a:off x="3219" y="1110"/>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92" name="Oval 252"/>
            <p:cNvSpPr>
              <a:spLocks noChangeArrowheads="1"/>
            </p:cNvSpPr>
            <p:nvPr/>
          </p:nvSpPr>
          <p:spPr bwMode="auto">
            <a:xfrm>
              <a:off x="3219" y="1315"/>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93" name="Oval 253"/>
            <p:cNvSpPr>
              <a:spLocks noChangeArrowheads="1"/>
            </p:cNvSpPr>
            <p:nvPr/>
          </p:nvSpPr>
          <p:spPr bwMode="auto">
            <a:xfrm>
              <a:off x="3219" y="1527"/>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94" name="Oval 254"/>
            <p:cNvSpPr>
              <a:spLocks noChangeArrowheads="1"/>
            </p:cNvSpPr>
            <p:nvPr/>
          </p:nvSpPr>
          <p:spPr bwMode="auto">
            <a:xfrm>
              <a:off x="3218" y="1748"/>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95" name="Oval 255"/>
            <p:cNvSpPr>
              <a:spLocks noChangeArrowheads="1"/>
            </p:cNvSpPr>
            <p:nvPr/>
          </p:nvSpPr>
          <p:spPr bwMode="auto">
            <a:xfrm>
              <a:off x="3219" y="1939"/>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96" name="Oval 256"/>
            <p:cNvSpPr>
              <a:spLocks noChangeArrowheads="1"/>
            </p:cNvSpPr>
            <p:nvPr/>
          </p:nvSpPr>
          <p:spPr bwMode="auto">
            <a:xfrm>
              <a:off x="3219" y="2141"/>
              <a:ext cx="54"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97" name="Oval 257"/>
            <p:cNvSpPr>
              <a:spLocks noChangeArrowheads="1"/>
            </p:cNvSpPr>
            <p:nvPr/>
          </p:nvSpPr>
          <p:spPr bwMode="auto">
            <a:xfrm>
              <a:off x="3219" y="2346"/>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098" name="Line 258"/>
            <p:cNvSpPr>
              <a:spLocks noChangeShapeType="1"/>
            </p:cNvSpPr>
            <p:nvPr/>
          </p:nvSpPr>
          <p:spPr bwMode="auto">
            <a:xfrm rot="5400000" flipH="1">
              <a:off x="2409" y="3181"/>
              <a:ext cx="1673" cy="8"/>
            </a:xfrm>
            <a:prstGeom prst="line">
              <a:avLst/>
            </a:prstGeom>
            <a:noFill/>
            <a:ln w="38100">
              <a:solidFill>
                <a:schemeClr val="tx1"/>
              </a:solidFill>
              <a:round/>
              <a:headEnd/>
              <a:tailEnd/>
            </a:ln>
            <a:effectLst/>
          </p:spPr>
          <p:txBody>
            <a:bodyPr wrap="none" anchor="ctr"/>
            <a:lstStyle/>
            <a:p>
              <a:endParaRPr lang="en-US"/>
            </a:p>
          </p:txBody>
        </p:sp>
        <p:sp>
          <p:nvSpPr>
            <p:cNvPr id="1188099" name="Oval 259"/>
            <p:cNvSpPr>
              <a:spLocks noChangeArrowheads="1"/>
            </p:cNvSpPr>
            <p:nvPr/>
          </p:nvSpPr>
          <p:spPr bwMode="auto">
            <a:xfrm>
              <a:off x="3219" y="2556"/>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100" name="Oval 260"/>
            <p:cNvSpPr>
              <a:spLocks noChangeArrowheads="1"/>
            </p:cNvSpPr>
            <p:nvPr/>
          </p:nvSpPr>
          <p:spPr bwMode="auto">
            <a:xfrm>
              <a:off x="3219" y="2755"/>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101" name="Oval 261"/>
            <p:cNvSpPr>
              <a:spLocks noChangeArrowheads="1"/>
            </p:cNvSpPr>
            <p:nvPr/>
          </p:nvSpPr>
          <p:spPr bwMode="auto">
            <a:xfrm>
              <a:off x="3219" y="2959"/>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102" name="Oval 262"/>
            <p:cNvSpPr>
              <a:spLocks noChangeArrowheads="1"/>
            </p:cNvSpPr>
            <p:nvPr/>
          </p:nvSpPr>
          <p:spPr bwMode="auto">
            <a:xfrm>
              <a:off x="3219" y="3172"/>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103" name="Oval 263"/>
            <p:cNvSpPr>
              <a:spLocks noChangeArrowheads="1"/>
            </p:cNvSpPr>
            <p:nvPr/>
          </p:nvSpPr>
          <p:spPr bwMode="auto">
            <a:xfrm>
              <a:off x="3218" y="3388"/>
              <a:ext cx="55"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104" name="Oval 264"/>
            <p:cNvSpPr>
              <a:spLocks noChangeArrowheads="1"/>
            </p:cNvSpPr>
            <p:nvPr/>
          </p:nvSpPr>
          <p:spPr bwMode="auto">
            <a:xfrm>
              <a:off x="3219" y="3584"/>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105" name="Oval 265"/>
            <p:cNvSpPr>
              <a:spLocks noChangeArrowheads="1"/>
            </p:cNvSpPr>
            <p:nvPr/>
          </p:nvSpPr>
          <p:spPr bwMode="auto">
            <a:xfrm>
              <a:off x="3219" y="3786"/>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106" name="Oval 266"/>
            <p:cNvSpPr>
              <a:spLocks noChangeArrowheads="1"/>
            </p:cNvSpPr>
            <p:nvPr/>
          </p:nvSpPr>
          <p:spPr bwMode="auto">
            <a:xfrm>
              <a:off x="3219" y="3990"/>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107" name="Oval 267"/>
            <p:cNvSpPr>
              <a:spLocks noChangeArrowheads="1"/>
            </p:cNvSpPr>
            <p:nvPr/>
          </p:nvSpPr>
          <p:spPr bwMode="auto">
            <a:xfrm>
              <a:off x="2604" y="3990"/>
              <a:ext cx="55"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108" name="Oval 268"/>
            <p:cNvSpPr>
              <a:spLocks noChangeArrowheads="1"/>
            </p:cNvSpPr>
            <p:nvPr/>
          </p:nvSpPr>
          <p:spPr bwMode="auto">
            <a:xfrm>
              <a:off x="2802" y="3388"/>
              <a:ext cx="55" cy="55"/>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109" name="Oval 269"/>
            <p:cNvSpPr>
              <a:spLocks noChangeArrowheads="1"/>
            </p:cNvSpPr>
            <p:nvPr/>
          </p:nvSpPr>
          <p:spPr bwMode="auto">
            <a:xfrm>
              <a:off x="2802" y="1748"/>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8110" name="Oval 270"/>
            <p:cNvSpPr>
              <a:spLocks noChangeArrowheads="1"/>
            </p:cNvSpPr>
            <p:nvPr/>
          </p:nvSpPr>
          <p:spPr bwMode="auto">
            <a:xfrm>
              <a:off x="1161" y="1745"/>
              <a:ext cx="54" cy="54"/>
            </a:xfrm>
            <a:prstGeom prst="ellipse">
              <a:avLst/>
            </a:prstGeom>
            <a:solidFill>
              <a:schemeClr val="tx2"/>
            </a:solidFill>
            <a:ln w="9525">
              <a:solidFill>
                <a:schemeClr val="tx1"/>
              </a:solidFill>
              <a:round/>
              <a:headEnd/>
              <a:tailEnd/>
            </a:ln>
            <a:effectLst/>
          </p:spPr>
          <p:txBody>
            <a:bodyPr wrap="none" anchor="ctr"/>
            <a:lstStyle/>
            <a:p>
              <a:endParaRPr lang="en-US"/>
            </a:p>
          </p:txBody>
        </p:sp>
      </p:grpSp>
      <p:grpSp>
        <p:nvGrpSpPr>
          <p:cNvPr id="3" name="Group 271"/>
          <p:cNvGrpSpPr>
            <a:grpSpLocks/>
          </p:cNvGrpSpPr>
          <p:nvPr/>
        </p:nvGrpSpPr>
        <p:grpSpPr bwMode="auto">
          <a:xfrm>
            <a:off x="5257800" y="5029200"/>
            <a:ext cx="3048000" cy="1506538"/>
            <a:chOff x="2880" y="3168"/>
            <a:chExt cx="1920" cy="949"/>
          </a:xfrm>
        </p:grpSpPr>
        <p:sp>
          <p:nvSpPr>
            <p:cNvPr id="1188112" name="Rectangle 272"/>
            <p:cNvSpPr>
              <a:spLocks noChangeArrowheads="1"/>
            </p:cNvSpPr>
            <p:nvPr/>
          </p:nvSpPr>
          <p:spPr bwMode="auto">
            <a:xfrm>
              <a:off x="2880" y="3168"/>
              <a:ext cx="1920" cy="949"/>
            </a:xfrm>
            <a:prstGeom prst="rect">
              <a:avLst/>
            </a:prstGeom>
            <a:solidFill>
              <a:srgbClr val="FFFFFF"/>
            </a:solidFill>
            <a:ln w="12700">
              <a:noFill/>
              <a:miter lim="800000"/>
              <a:headEnd/>
              <a:tailEnd/>
            </a:ln>
            <a:effectLst/>
          </p:spPr>
          <p:txBody>
            <a:bodyPr anchor="ctr">
              <a:spAutoFit/>
            </a:bodyPr>
            <a:lstStyle/>
            <a:p>
              <a:endParaRPr lang="en-US"/>
            </a:p>
          </p:txBody>
        </p:sp>
        <p:graphicFrame>
          <p:nvGraphicFramePr>
            <p:cNvPr id="1188113" name="Object 273"/>
            <p:cNvGraphicFramePr>
              <a:graphicFrameLocks noChangeAspect="1"/>
            </p:cNvGraphicFramePr>
            <p:nvPr/>
          </p:nvGraphicFramePr>
          <p:xfrm>
            <a:off x="2928" y="3216"/>
            <a:ext cx="1872" cy="894"/>
          </p:xfrm>
          <a:graphic>
            <a:graphicData uri="http://schemas.openxmlformats.org/presentationml/2006/ole">
              <p:oleObj spid="_x0000_s1719298" name="Equation" r:id="rId4" imgW="927000" imgH="444240" progId="Equation.3">
                <p:embed/>
              </p:oleObj>
            </a:graphicData>
          </a:graphic>
        </p:graphicFrame>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7" name="Slide Number Placeholder 4"/>
          <p:cNvSpPr>
            <a:spLocks noGrp="1"/>
          </p:cNvSpPr>
          <p:nvPr>
            <p:ph type="sldNum" sz="quarter" idx="11"/>
          </p:nvPr>
        </p:nvSpPr>
        <p:spPr/>
        <p:txBody>
          <a:bodyPr/>
          <a:lstStyle/>
          <a:p>
            <a:fld id="{1F6A8097-386F-494C-9706-4CA3729BD2EE}" type="slidenum">
              <a:rPr lang="en-US"/>
              <a:pPr/>
              <a:t>60</a:t>
            </a:fld>
            <a:endParaRPr lang="en-US"/>
          </a:p>
        </p:txBody>
      </p:sp>
      <p:sp>
        <p:nvSpPr>
          <p:cNvPr id="1209346" name="Rectangle 2"/>
          <p:cNvSpPr>
            <a:spLocks noGrp="1" noChangeArrowheads="1"/>
          </p:cNvSpPr>
          <p:nvPr>
            <p:ph type="title"/>
          </p:nvPr>
        </p:nvSpPr>
        <p:spPr/>
        <p:txBody>
          <a:bodyPr/>
          <a:lstStyle/>
          <a:p>
            <a:r>
              <a:rPr lang="en-US"/>
              <a:t>Memory to CPU Information Flow</a:t>
            </a:r>
          </a:p>
        </p:txBody>
      </p:sp>
      <p:sp>
        <p:nvSpPr>
          <p:cNvPr id="1209347" name="Rectangle 3"/>
          <p:cNvSpPr>
            <a:spLocks noGrp="1" noChangeArrowheads="1"/>
          </p:cNvSpPr>
          <p:nvPr>
            <p:ph type="body" idx="1"/>
          </p:nvPr>
        </p:nvSpPr>
        <p:spPr>
          <a:xfrm>
            <a:off x="0" y="914400"/>
            <a:ext cx="9144000" cy="5334000"/>
          </a:xfrm>
        </p:spPr>
        <p:txBody>
          <a:bodyPr/>
          <a:lstStyle/>
          <a:p>
            <a:pPr>
              <a:lnSpc>
                <a:spcPct val="90000"/>
              </a:lnSpc>
            </a:pPr>
            <a:r>
              <a:rPr lang="en-US" sz="2400"/>
              <a:t>Information is passed by dataflow from main memory (or cache ) to CPU</a:t>
            </a:r>
          </a:p>
          <a:p>
            <a:pPr lvl="1">
              <a:lnSpc>
                <a:spcPct val="90000"/>
              </a:lnSpc>
            </a:pPr>
            <a:r>
              <a:rPr lang="en-US" sz="2000"/>
              <a:t>i.e. all needed bits must be passed</a:t>
            </a:r>
          </a:p>
          <a:p>
            <a:pPr>
              <a:lnSpc>
                <a:spcPct val="90000"/>
              </a:lnSpc>
            </a:pPr>
            <a:r>
              <a:rPr lang="en-US" sz="2400"/>
              <a:t>Information can be passed at essentially no cost by reference between different CPU’s (threads) of a shared memory machine</a:t>
            </a:r>
          </a:p>
          <a:p>
            <a:pPr>
              <a:lnSpc>
                <a:spcPct val="90000"/>
              </a:lnSpc>
            </a:pPr>
            <a:r>
              <a:rPr lang="en-US" sz="2400"/>
              <a:t>One usually uses an </a:t>
            </a:r>
            <a:r>
              <a:rPr lang="en-US" sz="2400">
                <a:solidFill>
                  <a:srgbClr val="FFFF00"/>
                </a:solidFill>
              </a:rPr>
              <a:t>owner computes rule</a:t>
            </a:r>
            <a:r>
              <a:rPr lang="en-US" sz="2400"/>
              <a:t> in distributed memory machines so that one considers data “fixed” in each distributed node</a:t>
            </a:r>
          </a:p>
          <a:p>
            <a:pPr>
              <a:lnSpc>
                <a:spcPct val="90000"/>
              </a:lnSpc>
            </a:pPr>
            <a:r>
              <a:rPr lang="en-US" sz="2400"/>
              <a:t>One passes only change events or “edge” data between nodes of a distributed memory machine</a:t>
            </a:r>
          </a:p>
          <a:p>
            <a:pPr lvl="1">
              <a:lnSpc>
                <a:spcPct val="90000"/>
              </a:lnSpc>
            </a:pPr>
            <a:r>
              <a:rPr lang="en-US" sz="2000"/>
              <a:t>Typically orders of magnitude less </a:t>
            </a:r>
            <a:br>
              <a:rPr lang="en-US" sz="2000"/>
            </a:br>
            <a:r>
              <a:rPr lang="en-US" sz="2000"/>
              <a:t>bandwidth required than for full dataflow</a:t>
            </a:r>
          </a:p>
          <a:p>
            <a:pPr lvl="1">
              <a:lnSpc>
                <a:spcPct val="90000"/>
              </a:lnSpc>
            </a:pPr>
            <a:r>
              <a:rPr lang="en-US" sz="2000"/>
              <a:t>Transported elements are red </a:t>
            </a:r>
            <a:br>
              <a:rPr lang="en-US" sz="2000"/>
            </a:br>
            <a:r>
              <a:rPr lang="en-US" sz="2000"/>
              <a:t>and edge/full grain size </a:t>
            </a:r>
            <a:r>
              <a:rPr lang="en-US" sz="2000">
                <a:sym typeface="Wingdings" pitchFamily="2" charset="2"/>
              </a:rPr>
              <a:t> 0</a:t>
            </a:r>
            <a:br>
              <a:rPr lang="en-US" sz="2000">
                <a:sym typeface="Wingdings" pitchFamily="2" charset="2"/>
              </a:rPr>
            </a:br>
            <a:r>
              <a:rPr lang="en-US" sz="2000">
                <a:sym typeface="Wingdings" pitchFamily="2" charset="2"/>
              </a:rPr>
              <a:t> as grain size increases</a:t>
            </a:r>
            <a:endParaRPr lang="en-US" sz="2000"/>
          </a:p>
        </p:txBody>
      </p:sp>
      <p:pic>
        <p:nvPicPr>
          <p:cNvPr id="1209348" name="Picture 4"/>
          <p:cNvPicPr>
            <a:picLocks noChangeAspect="1" noChangeArrowheads="1"/>
          </p:cNvPicPr>
          <p:nvPr/>
        </p:nvPicPr>
        <p:blipFill>
          <a:blip r:embed="rId3"/>
          <a:srcRect l="15620" t="16333" r="43109" b="43077"/>
          <a:stretch>
            <a:fillRect/>
          </a:stretch>
        </p:blipFill>
        <p:spPr bwMode="auto">
          <a:xfrm>
            <a:off x="6248400" y="4191000"/>
            <a:ext cx="2743200" cy="2667000"/>
          </a:xfrm>
          <a:prstGeom prst="rect">
            <a:avLst/>
          </a:prstGeom>
          <a:noFill/>
          <a:ln w="12700">
            <a:noFill/>
            <a:miter lim="800000"/>
            <a:headEnd/>
            <a:tailEnd/>
          </a:ln>
          <a:effectLst/>
        </p:spPr>
      </p:pic>
      <p:sp>
        <p:nvSpPr>
          <p:cNvPr id="1209349" name="Line 5"/>
          <p:cNvSpPr>
            <a:spLocks noChangeShapeType="1"/>
          </p:cNvSpPr>
          <p:nvPr/>
        </p:nvSpPr>
        <p:spPr bwMode="auto">
          <a:xfrm>
            <a:off x="4191000" y="5257800"/>
            <a:ext cx="2133600" cy="0"/>
          </a:xfrm>
          <a:prstGeom prst="line">
            <a:avLst/>
          </a:prstGeom>
          <a:noFill/>
          <a:ln w="38100">
            <a:solidFill>
              <a:schemeClr val="tx1"/>
            </a:solidFill>
            <a:round/>
            <a:headEnd/>
            <a:tailEnd type="triangle" w="med" len="med"/>
          </a:ln>
          <a:effectLst/>
        </p:spPr>
        <p:txBody>
          <a:bodyPr>
            <a:spAutoFit/>
          </a:bodyPr>
          <a:lstStyle/>
          <a:p>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smtClean="0"/>
              <a:t>Processes v Threads</a:t>
            </a:r>
            <a:endParaRPr lang="en-US" dirty="0"/>
          </a:p>
        </p:txBody>
      </p:sp>
      <p:sp>
        <p:nvSpPr>
          <p:cNvPr id="3" name="Content Placeholder 2"/>
          <p:cNvSpPr>
            <a:spLocks noGrp="1"/>
          </p:cNvSpPr>
          <p:nvPr>
            <p:ph idx="1"/>
          </p:nvPr>
        </p:nvSpPr>
        <p:spPr>
          <a:xfrm>
            <a:off x="0" y="609600"/>
            <a:ext cx="9144000" cy="5334000"/>
          </a:xfrm>
        </p:spPr>
        <p:txBody>
          <a:bodyPr/>
          <a:lstStyle/>
          <a:p>
            <a:r>
              <a:rPr lang="en-US" sz="2800" dirty="0" smtClean="0"/>
              <a:t>Current DMP programs are gotten by dividing problem into N parts and executing as N processes</a:t>
            </a:r>
          </a:p>
          <a:p>
            <a:r>
              <a:rPr lang="en-US" sz="2800" dirty="0" smtClean="0"/>
              <a:t>If N nodes each with C cores, simplest approach is to divide problem into NC parts and execute as NC processes</a:t>
            </a:r>
          </a:p>
          <a:p>
            <a:r>
              <a:rPr lang="en-US" sz="2800" dirty="0" smtClean="0"/>
              <a:t>In future could expect to divide problem into NC parts and execute as N processes, each using T threads where threads run in MPI message parallel style</a:t>
            </a:r>
          </a:p>
          <a:p>
            <a:pPr lvl="1"/>
            <a:r>
              <a:rPr lang="en-US" sz="2400" dirty="0" smtClean="0"/>
              <a:t>Requires changes to MPI implementation</a:t>
            </a:r>
          </a:p>
          <a:p>
            <a:r>
              <a:rPr lang="en-US" sz="2800" dirty="0" smtClean="0"/>
              <a:t>Hybrid programming models divide problem into N parts and execute as N processes, each using T threads where threads use a DIFFERENT parallel computing model such as </a:t>
            </a:r>
            <a:r>
              <a:rPr lang="en-US" sz="2800" dirty="0" err="1" smtClean="0"/>
              <a:t>openMP</a:t>
            </a:r>
            <a:endParaRPr lang="en-US" sz="2800" dirty="0" smtClean="0"/>
          </a:p>
          <a:p>
            <a:endParaRPr lang="en-US" sz="2400" dirty="0"/>
          </a:p>
        </p:txBody>
      </p:sp>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Messaging versus Shared Memory?</a:t>
            </a:r>
            <a:endParaRPr lang="en-US" dirty="0"/>
          </a:p>
        </p:txBody>
      </p:sp>
      <p:sp>
        <p:nvSpPr>
          <p:cNvPr id="3" name="Content Placeholder 2"/>
          <p:cNvSpPr>
            <a:spLocks noGrp="1"/>
          </p:cNvSpPr>
          <p:nvPr>
            <p:ph idx="1"/>
          </p:nvPr>
        </p:nvSpPr>
        <p:spPr/>
        <p:txBody>
          <a:bodyPr/>
          <a:lstStyle/>
          <a:p>
            <a:r>
              <a:rPr lang="en-US" dirty="0" smtClean="0"/>
              <a:t>Note traditional multi-threaded applications choose “natural components” for each thread</a:t>
            </a:r>
          </a:p>
          <a:p>
            <a:r>
              <a:rPr lang="en-US" dirty="0" smtClean="0"/>
              <a:t>In traditional parallel scientific applications one must breakup a single problem</a:t>
            </a:r>
          </a:p>
          <a:p>
            <a:r>
              <a:rPr lang="en-US" dirty="0" smtClean="0"/>
              <a:t>In both cases messaging has huge advantage of safety; one can guarantee there is no problem from multiple threads accessing same memory location in wrong order</a:t>
            </a:r>
          </a:p>
          <a:p>
            <a:r>
              <a:rPr lang="en-US" dirty="0" smtClean="0"/>
              <a:t>Multicore will reduce messaging latency and so help areas like discrete </a:t>
            </a:r>
            <a:r>
              <a:rPr lang="en-US" smtClean="0"/>
              <a:t>event simulation.</a:t>
            </a:r>
            <a:endParaRPr lang="en-US" dirty="0"/>
          </a:p>
        </p:txBody>
      </p:sp>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62</a:t>
            </a:fld>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dirty="0" smtClean="0"/>
              <a:t>My Current Analysis</a:t>
            </a:r>
            <a:endParaRPr lang="en-US" dirty="0"/>
          </a:p>
        </p:txBody>
      </p:sp>
      <p:sp>
        <p:nvSpPr>
          <p:cNvPr id="3" name="Content Placeholder 2"/>
          <p:cNvSpPr>
            <a:spLocks noGrp="1"/>
          </p:cNvSpPr>
          <p:nvPr>
            <p:ph idx="1"/>
          </p:nvPr>
        </p:nvSpPr>
        <p:spPr>
          <a:xfrm>
            <a:off x="0" y="533400"/>
            <a:ext cx="9144000" cy="5334000"/>
          </a:xfrm>
        </p:spPr>
        <p:txBody>
          <a:bodyPr/>
          <a:lstStyle/>
          <a:p>
            <a:r>
              <a:rPr lang="en-US" sz="2800" dirty="0" smtClean="0"/>
              <a:t>Dominant problem with multicore today is dealing with </a:t>
            </a:r>
            <a:r>
              <a:rPr lang="en-US" sz="2800" dirty="0" smtClean="0">
                <a:solidFill>
                  <a:srgbClr val="FFFF00"/>
                </a:solidFill>
              </a:rPr>
              <a:t>cache </a:t>
            </a:r>
            <a:r>
              <a:rPr lang="en-US" sz="2800" dirty="0" smtClean="0"/>
              <a:t>and suffering </a:t>
            </a:r>
            <a:r>
              <a:rPr lang="en-US" sz="2800" dirty="0" smtClean="0">
                <a:solidFill>
                  <a:srgbClr val="FFFF00"/>
                </a:solidFill>
              </a:rPr>
              <a:t>memory bandwidth</a:t>
            </a:r>
          </a:p>
          <a:p>
            <a:r>
              <a:rPr lang="en-US" sz="2800" dirty="0" smtClean="0"/>
              <a:t>Only </a:t>
            </a:r>
            <a:r>
              <a:rPr lang="en-US" sz="2800" dirty="0" smtClean="0">
                <a:solidFill>
                  <a:srgbClr val="FFFF00"/>
                </a:solidFill>
              </a:rPr>
              <a:t>message passing </a:t>
            </a:r>
            <a:r>
              <a:rPr lang="en-US" sz="2800" dirty="0" smtClean="0"/>
              <a:t>models appear </a:t>
            </a:r>
            <a:r>
              <a:rPr lang="en-US" sz="2800" dirty="0" smtClean="0">
                <a:solidFill>
                  <a:srgbClr val="FFFF00"/>
                </a:solidFill>
              </a:rPr>
              <a:t>general </a:t>
            </a:r>
            <a:r>
              <a:rPr lang="en-US" sz="2800" dirty="0" smtClean="0">
                <a:solidFill>
                  <a:srgbClr val="FFFFFF"/>
                </a:solidFill>
              </a:rPr>
              <a:t>and</a:t>
            </a:r>
            <a:r>
              <a:rPr lang="en-US" sz="2800" dirty="0" smtClean="0">
                <a:solidFill>
                  <a:srgbClr val="FFFF00"/>
                </a:solidFill>
              </a:rPr>
              <a:t> safe</a:t>
            </a:r>
          </a:p>
          <a:p>
            <a:r>
              <a:rPr lang="en-US" sz="2800" dirty="0" smtClean="0">
                <a:solidFill>
                  <a:srgbClr val="FFFF00"/>
                </a:solidFill>
              </a:rPr>
              <a:t>MPI too complicated </a:t>
            </a:r>
            <a:r>
              <a:rPr lang="en-US" sz="2800" dirty="0" smtClean="0"/>
              <a:t>to be broadly implemented</a:t>
            </a:r>
          </a:p>
          <a:p>
            <a:r>
              <a:rPr lang="en-US" sz="2800" dirty="0" smtClean="0"/>
              <a:t>Current </a:t>
            </a:r>
            <a:r>
              <a:rPr lang="en-US" sz="2800" dirty="0" smtClean="0">
                <a:solidFill>
                  <a:srgbClr val="FFFF00"/>
                </a:solidFill>
              </a:rPr>
              <a:t>MPI</a:t>
            </a:r>
            <a:r>
              <a:rPr lang="en-US" sz="2800" dirty="0" smtClean="0"/>
              <a:t> implementations are </a:t>
            </a:r>
            <a:r>
              <a:rPr lang="en-US" sz="2800" dirty="0" smtClean="0">
                <a:solidFill>
                  <a:srgbClr val="FFFF00"/>
                </a:solidFill>
              </a:rPr>
              <a:t>not optimized </a:t>
            </a:r>
            <a:r>
              <a:rPr lang="en-US" sz="2800" dirty="0" smtClean="0"/>
              <a:t>for multicore and (negative multicore performance) results should not be taken too seriously</a:t>
            </a:r>
          </a:p>
          <a:p>
            <a:r>
              <a:rPr lang="en-US" sz="2800" dirty="0" smtClean="0"/>
              <a:t>Most applications – even for future commodity systems are either </a:t>
            </a:r>
          </a:p>
          <a:p>
            <a:pPr lvl="1"/>
            <a:r>
              <a:rPr lang="en-US" sz="2400" dirty="0" smtClean="0">
                <a:solidFill>
                  <a:srgbClr val="FFFF00"/>
                </a:solidFill>
              </a:rPr>
              <a:t>Data parallel </a:t>
            </a:r>
            <a:r>
              <a:rPr lang="en-US" sz="2400" dirty="0" smtClean="0"/>
              <a:t>as in classic HPC</a:t>
            </a:r>
          </a:p>
          <a:p>
            <a:pPr lvl="1"/>
            <a:r>
              <a:rPr lang="en-US" sz="2400" dirty="0" smtClean="0"/>
              <a:t>Use </a:t>
            </a:r>
            <a:r>
              <a:rPr lang="en-US" sz="2400" dirty="0" smtClean="0">
                <a:solidFill>
                  <a:srgbClr val="FFFF00"/>
                </a:solidFill>
              </a:rPr>
              <a:t>workflow</a:t>
            </a:r>
            <a:r>
              <a:rPr lang="en-US" sz="2400" dirty="0" smtClean="0"/>
              <a:t> as in current Grids</a:t>
            </a:r>
          </a:p>
          <a:p>
            <a:pPr lvl="1"/>
            <a:r>
              <a:rPr lang="en-US" sz="2400" dirty="0" smtClean="0"/>
              <a:t>Are </a:t>
            </a:r>
            <a:r>
              <a:rPr lang="en-US" sz="2400" dirty="0" smtClean="0">
                <a:solidFill>
                  <a:srgbClr val="FFFF00"/>
                </a:solidFill>
              </a:rPr>
              <a:t>embarrassingly</a:t>
            </a:r>
            <a:r>
              <a:rPr lang="en-US" sz="2400" dirty="0" smtClean="0"/>
              <a:t> parallel as in classic multi-user server</a:t>
            </a:r>
          </a:p>
          <a:p>
            <a:pPr lvl="1"/>
            <a:r>
              <a:rPr lang="en-US" sz="2400" dirty="0" smtClean="0"/>
              <a:t>They are not like </a:t>
            </a:r>
            <a:r>
              <a:rPr lang="en-US" sz="2400" dirty="0" smtClean="0">
                <a:solidFill>
                  <a:srgbClr val="FFFF00"/>
                </a:solidFill>
              </a:rPr>
              <a:t>Windows</a:t>
            </a:r>
            <a:r>
              <a:rPr lang="en-US" sz="2400" dirty="0" smtClean="0"/>
              <a:t> or </a:t>
            </a:r>
            <a:r>
              <a:rPr lang="en-US" sz="2400" dirty="0" smtClean="0">
                <a:solidFill>
                  <a:srgbClr val="FFFF00"/>
                </a:solidFill>
              </a:rPr>
              <a:t>Microsoft word</a:t>
            </a:r>
            <a:endParaRPr lang="en-US" sz="2400" dirty="0">
              <a:solidFill>
                <a:srgbClr val="FFFF00"/>
              </a:solidFill>
            </a:endParaRPr>
          </a:p>
        </p:txBody>
      </p:sp>
      <p:sp>
        <p:nvSpPr>
          <p:cNvPr id="4" name="Footer Placeholder 3"/>
          <p:cNvSpPr>
            <a:spLocks noGrp="1"/>
          </p:cNvSpPr>
          <p:nvPr>
            <p:ph type="ftr" sz="quarter" idx="10"/>
          </p:nvPr>
        </p:nvSpPr>
        <p:spPr/>
        <p:txBody>
          <a:bodyPr/>
          <a:lstStyle/>
          <a:p>
            <a:r>
              <a:rPr lang="en-US" smtClean="0"/>
              <a:t>PC08 Tutorial  gcf@indiana.edu</a:t>
            </a:r>
            <a:endParaRPr lang="en-US" dirty="0"/>
          </a:p>
        </p:txBody>
      </p:sp>
      <p:sp>
        <p:nvSpPr>
          <p:cNvPr id="5" name="Slide Number Placeholder 4"/>
          <p:cNvSpPr>
            <a:spLocks noGrp="1"/>
          </p:cNvSpPr>
          <p:nvPr>
            <p:ph type="sldNum" sz="quarter" idx="11"/>
          </p:nvPr>
        </p:nvSpPr>
        <p:spPr/>
        <p:txBody>
          <a:bodyPr/>
          <a:lstStyle/>
          <a:p>
            <a:fld id="{146CB102-58A2-4FF6-94B7-B2D5CBAA422F}" type="slidenum">
              <a:rPr lang="en-US" smtClean="0"/>
              <a:pPr/>
              <a:t>63</a:t>
            </a:fld>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6600" dirty="0" smtClean="0"/>
              <a:t>Analysis of Parallel (Scientific)</a:t>
            </a:r>
            <a:br>
              <a:rPr lang="en-US" sz="6600" dirty="0" smtClean="0"/>
            </a:br>
            <a:r>
              <a:rPr lang="en-US" sz="6600" dirty="0" smtClean="0"/>
              <a:t>Applications</a:t>
            </a:r>
            <a:endParaRPr lang="en-US" sz="6600" dirty="0"/>
          </a:p>
        </p:txBody>
      </p:sp>
      <p:sp>
        <p:nvSpPr>
          <p:cNvPr id="7" name="Subtitle 6"/>
          <p:cNvSpPr>
            <a:spLocks noGrp="1"/>
          </p:cNvSpPr>
          <p:nvPr>
            <p:ph type="subTitle" idx="1"/>
          </p:nvPr>
        </p:nvSpPr>
        <p:spPr/>
        <p:txBody>
          <a:bodyPr/>
          <a:lstStyle/>
          <a:p>
            <a:endParaRPr lang="en-US" dirty="0"/>
          </a:p>
        </p:txBody>
      </p:sp>
      <p:sp>
        <p:nvSpPr>
          <p:cNvPr id="4" name="Footer Placeholder 3"/>
          <p:cNvSpPr>
            <a:spLocks noGrp="1"/>
          </p:cNvSpPr>
          <p:nvPr>
            <p:ph type="ftr" sz="quarter" idx="3"/>
          </p:nvPr>
        </p:nvSpPr>
        <p:spPr/>
        <p:txBody>
          <a:bodyPr/>
          <a:lstStyle/>
          <a:p>
            <a:r>
              <a:rPr lang="en-US" smtClean="0"/>
              <a:t>PC08 Tutorial  gcf@indiana.edu</a:t>
            </a:r>
            <a:endParaRPr lang="en-US" dirty="0"/>
          </a:p>
        </p:txBody>
      </p:sp>
      <p:sp>
        <p:nvSpPr>
          <p:cNvPr id="5" name="Slide Number Placeholder 4"/>
          <p:cNvSpPr>
            <a:spLocks noGrp="1"/>
          </p:cNvSpPr>
          <p:nvPr>
            <p:ph type="sldNum" sz="quarter" idx="4"/>
          </p:nvPr>
        </p:nvSpPr>
        <p:spPr/>
        <p:txBody>
          <a:bodyPr/>
          <a:lstStyle/>
          <a:p>
            <a:fld id="{146CB102-58A2-4FF6-94B7-B2D5CBAA422F}" type="slidenum">
              <a:rPr lang="en-US" smtClean="0"/>
              <a:pPr/>
              <a:t>64</a:t>
            </a:fld>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19" name="Slide Number Placeholder 4"/>
          <p:cNvSpPr>
            <a:spLocks noGrp="1"/>
          </p:cNvSpPr>
          <p:nvPr>
            <p:ph type="sldNum" sz="quarter" idx="11"/>
          </p:nvPr>
        </p:nvSpPr>
        <p:spPr/>
        <p:txBody>
          <a:bodyPr/>
          <a:lstStyle/>
          <a:p>
            <a:fld id="{6D9954AC-D021-4E59-8FB5-F9E5068F597F}" type="slidenum">
              <a:rPr lang="en-US"/>
              <a:pPr/>
              <a:t>65</a:t>
            </a:fld>
            <a:endParaRPr lang="en-US"/>
          </a:p>
        </p:txBody>
      </p:sp>
      <p:sp>
        <p:nvSpPr>
          <p:cNvPr id="1161218" name="Rectangle 2"/>
          <p:cNvSpPr>
            <a:spLocks noGrp="1" noChangeArrowheads="1"/>
          </p:cNvSpPr>
          <p:nvPr>
            <p:ph type="title"/>
          </p:nvPr>
        </p:nvSpPr>
        <p:spPr>
          <a:xfrm>
            <a:off x="228600" y="0"/>
            <a:ext cx="9144000" cy="685800"/>
          </a:xfrm>
        </p:spPr>
        <p:txBody>
          <a:bodyPr/>
          <a:lstStyle/>
          <a:p>
            <a:r>
              <a:rPr lang="en-US" sz="4000"/>
              <a:t>Job Mixes (on a Chip)</a:t>
            </a:r>
          </a:p>
        </p:txBody>
      </p:sp>
      <p:sp>
        <p:nvSpPr>
          <p:cNvPr id="1161219" name="Rectangle 3"/>
          <p:cNvSpPr>
            <a:spLocks noGrp="1" noChangeArrowheads="1"/>
          </p:cNvSpPr>
          <p:nvPr>
            <p:ph type="body" idx="1"/>
          </p:nvPr>
        </p:nvSpPr>
        <p:spPr>
          <a:xfrm>
            <a:off x="0" y="1219200"/>
            <a:ext cx="9144000" cy="5181600"/>
          </a:xfrm>
        </p:spPr>
        <p:txBody>
          <a:bodyPr/>
          <a:lstStyle/>
          <a:p>
            <a:pPr>
              <a:lnSpc>
                <a:spcPct val="80000"/>
              </a:lnSpc>
            </a:pPr>
            <a:r>
              <a:rPr lang="en-US" sz="2400"/>
              <a:t>Any computer (chip) will certainly run several different “processes” at the same time</a:t>
            </a:r>
          </a:p>
          <a:p>
            <a:pPr>
              <a:lnSpc>
                <a:spcPct val="80000"/>
              </a:lnSpc>
            </a:pPr>
            <a:r>
              <a:rPr lang="en-US" sz="2400"/>
              <a:t>These processes may be totally independent, loosely coupled or strongly coupled</a:t>
            </a:r>
          </a:p>
          <a:p>
            <a:pPr>
              <a:lnSpc>
                <a:spcPct val="80000"/>
              </a:lnSpc>
            </a:pPr>
            <a:r>
              <a:rPr lang="en-US" sz="2400"/>
              <a:t>Above we have jobs </a:t>
            </a:r>
            <a:r>
              <a:rPr lang="en-US" sz="2400">
                <a:solidFill>
                  <a:srgbClr val="FFFF00"/>
                </a:solidFill>
              </a:rPr>
              <a:t>A B C D E</a:t>
            </a:r>
            <a:r>
              <a:rPr lang="en-US" sz="2400"/>
              <a:t> and </a:t>
            </a:r>
            <a:r>
              <a:rPr lang="en-US" sz="2400">
                <a:solidFill>
                  <a:srgbClr val="FFFF00"/>
                </a:solidFill>
              </a:rPr>
              <a:t>F</a:t>
            </a:r>
            <a:r>
              <a:rPr lang="en-US" sz="2400"/>
              <a:t> with A consisting of 4 tightly coupled threads and D two</a:t>
            </a:r>
          </a:p>
          <a:p>
            <a:pPr lvl="1">
              <a:lnSpc>
                <a:spcPct val="80000"/>
              </a:lnSpc>
            </a:pPr>
            <a:r>
              <a:rPr lang="en-US" sz="2000">
                <a:solidFill>
                  <a:srgbClr val="FFFF00"/>
                </a:solidFill>
              </a:rPr>
              <a:t>A</a:t>
            </a:r>
            <a:r>
              <a:rPr lang="en-US" sz="2000"/>
              <a:t> could be Photoshop with 4 way </a:t>
            </a:r>
            <a:r>
              <a:rPr lang="en-US" sz="2000">
                <a:solidFill>
                  <a:srgbClr val="FFFF00"/>
                </a:solidFill>
              </a:rPr>
              <a:t>strongly coupled</a:t>
            </a:r>
            <a:r>
              <a:rPr lang="en-US" sz="2000"/>
              <a:t> parallel image processing threads</a:t>
            </a:r>
          </a:p>
          <a:p>
            <a:pPr lvl="1">
              <a:lnSpc>
                <a:spcPct val="80000"/>
              </a:lnSpc>
            </a:pPr>
            <a:r>
              <a:rPr lang="en-US" sz="2000">
                <a:solidFill>
                  <a:srgbClr val="FFFF00"/>
                </a:solidFill>
              </a:rPr>
              <a:t>B</a:t>
            </a:r>
            <a:r>
              <a:rPr lang="en-US" sz="2000"/>
              <a:t> Word, </a:t>
            </a:r>
          </a:p>
          <a:p>
            <a:pPr lvl="1">
              <a:lnSpc>
                <a:spcPct val="80000"/>
              </a:lnSpc>
            </a:pPr>
            <a:r>
              <a:rPr lang="en-US" sz="2000">
                <a:solidFill>
                  <a:srgbClr val="FFFF00"/>
                </a:solidFill>
              </a:rPr>
              <a:t>C</a:t>
            </a:r>
            <a:r>
              <a:rPr lang="en-US" sz="2000"/>
              <a:t> Outlook,</a:t>
            </a:r>
          </a:p>
          <a:p>
            <a:pPr lvl="1">
              <a:lnSpc>
                <a:spcPct val="80000"/>
              </a:lnSpc>
            </a:pPr>
            <a:r>
              <a:rPr lang="en-US" sz="2000">
                <a:solidFill>
                  <a:srgbClr val="FFFF00"/>
                </a:solidFill>
              </a:rPr>
              <a:t>D</a:t>
            </a:r>
            <a:r>
              <a:rPr lang="en-US" sz="2000"/>
              <a:t> Browser with separate </a:t>
            </a:r>
            <a:r>
              <a:rPr lang="en-US" sz="2000">
                <a:solidFill>
                  <a:srgbClr val="FFFF00"/>
                </a:solidFill>
              </a:rPr>
              <a:t>loosely coupled</a:t>
            </a:r>
            <a:r>
              <a:rPr lang="en-US" sz="2000"/>
              <a:t> layout and media decoding</a:t>
            </a:r>
          </a:p>
          <a:p>
            <a:pPr lvl="1">
              <a:lnSpc>
                <a:spcPct val="80000"/>
              </a:lnSpc>
            </a:pPr>
            <a:r>
              <a:rPr lang="en-US" sz="2000">
                <a:solidFill>
                  <a:srgbClr val="FFFF00"/>
                </a:solidFill>
              </a:rPr>
              <a:t>E</a:t>
            </a:r>
            <a:r>
              <a:rPr lang="en-US" sz="2000"/>
              <a:t> Disk access and </a:t>
            </a:r>
          </a:p>
          <a:p>
            <a:pPr lvl="1">
              <a:lnSpc>
                <a:spcPct val="80000"/>
              </a:lnSpc>
            </a:pPr>
            <a:r>
              <a:rPr lang="en-US" sz="2000">
                <a:solidFill>
                  <a:srgbClr val="FFFF00"/>
                </a:solidFill>
              </a:rPr>
              <a:t>F </a:t>
            </a:r>
            <a:r>
              <a:rPr lang="en-US" sz="2000"/>
              <a:t>desktop search monitoring files</a:t>
            </a:r>
          </a:p>
          <a:p>
            <a:pPr>
              <a:lnSpc>
                <a:spcPct val="80000"/>
              </a:lnSpc>
            </a:pPr>
            <a:r>
              <a:rPr lang="en-US" sz="2400"/>
              <a:t>We are aiming at </a:t>
            </a:r>
            <a:r>
              <a:rPr lang="en-US" sz="2400">
                <a:solidFill>
                  <a:srgbClr val="FFFF00"/>
                </a:solidFill>
              </a:rPr>
              <a:t>32-1024 useful threads</a:t>
            </a:r>
            <a:r>
              <a:rPr lang="en-US" sz="2400"/>
              <a:t> using significant fraction of CPU capability without saturating memory I/O etc. and without waiting “too much” on other threads</a:t>
            </a:r>
          </a:p>
          <a:p>
            <a:pPr>
              <a:lnSpc>
                <a:spcPct val="80000"/>
              </a:lnSpc>
            </a:pPr>
            <a:endParaRPr lang="en-US" sz="2400"/>
          </a:p>
        </p:txBody>
      </p:sp>
      <p:grpSp>
        <p:nvGrpSpPr>
          <p:cNvPr id="1161234" name="Group 18"/>
          <p:cNvGrpSpPr>
            <a:grpSpLocks/>
          </p:cNvGrpSpPr>
          <p:nvPr/>
        </p:nvGrpSpPr>
        <p:grpSpPr bwMode="auto">
          <a:xfrm>
            <a:off x="533400" y="762000"/>
            <a:ext cx="7848600" cy="392113"/>
            <a:chOff x="336" y="480"/>
            <a:chExt cx="4944" cy="247"/>
          </a:xfrm>
        </p:grpSpPr>
        <p:sp>
          <p:nvSpPr>
            <p:cNvPr id="1161233" name="Line 17"/>
            <p:cNvSpPr>
              <a:spLocks noChangeShapeType="1"/>
            </p:cNvSpPr>
            <p:nvPr/>
          </p:nvSpPr>
          <p:spPr bwMode="auto">
            <a:xfrm>
              <a:off x="3696" y="605"/>
              <a:ext cx="432" cy="0"/>
            </a:xfrm>
            <a:prstGeom prst="line">
              <a:avLst/>
            </a:prstGeom>
            <a:noFill/>
            <a:ln w="28575">
              <a:solidFill>
                <a:schemeClr val="tx1"/>
              </a:solidFill>
              <a:round/>
              <a:headEnd/>
              <a:tailEnd/>
            </a:ln>
            <a:effectLst/>
          </p:spPr>
          <p:txBody>
            <a:bodyPr>
              <a:spAutoFit/>
            </a:bodyPr>
            <a:lstStyle/>
            <a:p>
              <a:endParaRPr lang="en-US"/>
            </a:p>
          </p:txBody>
        </p:sp>
        <p:sp>
          <p:nvSpPr>
            <p:cNvPr id="1161230" name="Line 14"/>
            <p:cNvSpPr>
              <a:spLocks noChangeShapeType="1"/>
            </p:cNvSpPr>
            <p:nvPr/>
          </p:nvSpPr>
          <p:spPr bwMode="auto">
            <a:xfrm>
              <a:off x="432" y="605"/>
              <a:ext cx="1536" cy="0"/>
            </a:xfrm>
            <a:prstGeom prst="line">
              <a:avLst/>
            </a:prstGeom>
            <a:noFill/>
            <a:ln w="28575">
              <a:solidFill>
                <a:schemeClr val="tx1"/>
              </a:solidFill>
              <a:round/>
              <a:headEnd/>
              <a:tailEnd/>
            </a:ln>
            <a:effectLst/>
          </p:spPr>
          <p:txBody>
            <a:bodyPr>
              <a:spAutoFit/>
            </a:bodyPr>
            <a:lstStyle/>
            <a:p>
              <a:endParaRPr lang="en-US"/>
            </a:p>
          </p:txBody>
        </p:sp>
        <p:sp>
          <p:nvSpPr>
            <p:cNvPr id="1161220" name="Oval 4"/>
            <p:cNvSpPr>
              <a:spLocks noChangeArrowheads="1"/>
            </p:cNvSpPr>
            <p:nvPr/>
          </p:nvSpPr>
          <p:spPr bwMode="auto">
            <a:xfrm>
              <a:off x="336" y="480"/>
              <a:ext cx="310" cy="247"/>
            </a:xfrm>
            <a:prstGeom prst="ellipse">
              <a:avLst/>
            </a:prstGeom>
            <a:solidFill>
              <a:srgbClr val="3333FF"/>
            </a:solidFill>
            <a:ln w="12700">
              <a:noFill/>
              <a:round/>
              <a:headEnd/>
              <a:tailEnd/>
            </a:ln>
            <a:effectLst/>
          </p:spPr>
          <p:txBody>
            <a:bodyPr wrap="none" anchor="ctr">
              <a:spAutoFit/>
            </a:bodyPr>
            <a:lstStyle/>
            <a:p>
              <a:pPr algn="ctr"/>
              <a:r>
                <a:rPr lang="en-US" sz="1400">
                  <a:solidFill>
                    <a:srgbClr val="FFFF00"/>
                  </a:solidFill>
                </a:rPr>
                <a:t>A1</a:t>
              </a:r>
            </a:p>
          </p:txBody>
        </p:sp>
        <p:sp>
          <p:nvSpPr>
            <p:cNvPr id="1161221" name="Oval 5"/>
            <p:cNvSpPr>
              <a:spLocks noChangeArrowheads="1"/>
            </p:cNvSpPr>
            <p:nvPr/>
          </p:nvSpPr>
          <p:spPr bwMode="auto">
            <a:xfrm>
              <a:off x="808" y="480"/>
              <a:ext cx="310" cy="247"/>
            </a:xfrm>
            <a:prstGeom prst="ellipse">
              <a:avLst/>
            </a:prstGeom>
            <a:solidFill>
              <a:srgbClr val="3333FF"/>
            </a:solidFill>
            <a:ln w="12700">
              <a:noFill/>
              <a:round/>
              <a:headEnd/>
              <a:tailEnd/>
            </a:ln>
            <a:effectLst/>
          </p:spPr>
          <p:txBody>
            <a:bodyPr wrap="none" anchor="ctr">
              <a:spAutoFit/>
            </a:bodyPr>
            <a:lstStyle/>
            <a:p>
              <a:pPr algn="ctr"/>
              <a:r>
                <a:rPr lang="en-US" sz="1400">
                  <a:solidFill>
                    <a:srgbClr val="FFFF00"/>
                  </a:solidFill>
                </a:rPr>
                <a:t>A2</a:t>
              </a:r>
            </a:p>
          </p:txBody>
        </p:sp>
        <p:sp>
          <p:nvSpPr>
            <p:cNvPr id="1161222" name="Oval 6"/>
            <p:cNvSpPr>
              <a:spLocks noChangeArrowheads="1"/>
            </p:cNvSpPr>
            <p:nvPr/>
          </p:nvSpPr>
          <p:spPr bwMode="auto">
            <a:xfrm>
              <a:off x="1281" y="480"/>
              <a:ext cx="310" cy="247"/>
            </a:xfrm>
            <a:prstGeom prst="ellipse">
              <a:avLst/>
            </a:prstGeom>
            <a:solidFill>
              <a:srgbClr val="3333FF"/>
            </a:solidFill>
            <a:ln w="12700">
              <a:noFill/>
              <a:round/>
              <a:headEnd/>
              <a:tailEnd/>
            </a:ln>
            <a:effectLst/>
          </p:spPr>
          <p:txBody>
            <a:bodyPr wrap="none" anchor="ctr">
              <a:spAutoFit/>
            </a:bodyPr>
            <a:lstStyle/>
            <a:p>
              <a:pPr algn="ctr"/>
              <a:r>
                <a:rPr lang="en-US" sz="1400">
                  <a:solidFill>
                    <a:srgbClr val="FFFF00"/>
                  </a:solidFill>
                </a:rPr>
                <a:t>A3</a:t>
              </a:r>
            </a:p>
          </p:txBody>
        </p:sp>
        <p:sp>
          <p:nvSpPr>
            <p:cNvPr id="1161223" name="Oval 7"/>
            <p:cNvSpPr>
              <a:spLocks noChangeArrowheads="1"/>
            </p:cNvSpPr>
            <p:nvPr/>
          </p:nvSpPr>
          <p:spPr bwMode="auto">
            <a:xfrm>
              <a:off x="1754" y="480"/>
              <a:ext cx="310" cy="247"/>
            </a:xfrm>
            <a:prstGeom prst="ellipse">
              <a:avLst/>
            </a:prstGeom>
            <a:solidFill>
              <a:srgbClr val="3333FF"/>
            </a:solidFill>
            <a:ln w="12700">
              <a:noFill/>
              <a:round/>
              <a:headEnd/>
              <a:tailEnd/>
            </a:ln>
            <a:effectLst/>
          </p:spPr>
          <p:txBody>
            <a:bodyPr wrap="none" anchor="ctr">
              <a:spAutoFit/>
            </a:bodyPr>
            <a:lstStyle/>
            <a:p>
              <a:pPr algn="ctr"/>
              <a:r>
                <a:rPr lang="en-US" sz="1400">
                  <a:solidFill>
                    <a:srgbClr val="FFFF00"/>
                  </a:solidFill>
                </a:rPr>
                <a:t>A4</a:t>
              </a:r>
            </a:p>
          </p:txBody>
        </p:sp>
        <p:sp>
          <p:nvSpPr>
            <p:cNvPr id="1161224" name="Oval 8"/>
            <p:cNvSpPr>
              <a:spLocks noChangeArrowheads="1"/>
            </p:cNvSpPr>
            <p:nvPr/>
          </p:nvSpPr>
          <p:spPr bwMode="auto">
            <a:xfrm>
              <a:off x="2956" y="480"/>
              <a:ext cx="274" cy="247"/>
            </a:xfrm>
            <a:prstGeom prst="ellipse">
              <a:avLst/>
            </a:prstGeom>
            <a:solidFill>
              <a:srgbClr val="3333FF"/>
            </a:solidFill>
            <a:ln w="12700">
              <a:noFill/>
              <a:round/>
              <a:headEnd/>
              <a:tailEnd/>
            </a:ln>
            <a:effectLst/>
          </p:spPr>
          <p:txBody>
            <a:bodyPr anchor="ctr">
              <a:spAutoFit/>
            </a:bodyPr>
            <a:lstStyle/>
            <a:p>
              <a:pPr algn="ctr"/>
              <a:r>
                <a:rPr lang="en-US" sz="1400">
                  <a:solidFill>
                    <a:srgbClr val="FFFF00"/>
                  </a:solidFill>
                </a:rPr>
                <a:t>C </a:t>
              </a:r>
            </a:p>
          </p:txBody>
        </p:sp>
        <p:sp>
          <p:nvSpPr>
            <p:cNvPr id="1161225" name="Oval 9"/>
            <p:cNvSpPr>
              <a:spLocks noChangeArrowheads="1"/>
            </p:cNvSpPr>
            <p:nvPr/>
          </p:nvSpPr>
          <p:spPr bwMode="auto">
            <a:xfrm>
              <a:off x="2527" y="480"/>
              <a:ext cx="266" cy="247"/>
            </a:xfrm>
            <a:prstGeom prst="ellipse">
              <a:avLst/>
            </a:prstGeom>
            <a:solidFill>
              <a:srgbClr val="3333FF"/>
            </a:solidFill>
            <a:ln w="12700">
              <a:noFill/>
              <a:round/>
              <a:headEnd/>
              <a:tailEnd/>
            </a:ln>
            <a:effectLst/>
          </p:spPr>
          <p:txBody>
            <a:bodyPr wrap="none" anchor="ctr">
              <a:spAutoFit/>
            </a:bodyPr>
            <a:lstStyle/>
            <a:p>
              <a:pPr algn="ctr"/>
              <a:r>
                <a:rPr lang="en-US" sz="1400">
                  <a:solidFill>
                    <a:srgbClr val="FFFF00"/>
                  </a:solidFill>
                </a:rPr>
                <a:t>B </a:t>
              </a:r>
            </a:p>
          </p:txBody>
        </p:sp>
        <p:sp>
          <p:nvSpPr>
            <p:cNvPr id="1161227" name="Oval 11"/>
            <p:cNvSpPr>
              <a:spLocks noChangeArrowheads="1"/>
            </p:cNvSpPr>
            <p:nvPr/>
          </p:nvSpPr>
          <p:spPr bwMode="auto">
            <a:xfrm>
              <a:off x="4595" y="480"/>
              <a:ext cx="266" cy="247"/>
            </a:xfrm>
            <a:prstGeom prst="ellipse">
              <a:avLst/>
            </a:prstGeom>
            <a:solidFill>
              <a:srgbClr val="3333FF"/>
            </a:solidFill>
            <a:ln w="12700">
              <a:noFill/>
              <a:round/>
              <a:headEnd/>
              <a:tailEnd/>
            </a:ln>
            <a:effectLst/>
          </p:spPr>
          <p:txBody>
            <a:bodyPr wrap="none" anchor="ctr">
              <a:spAutoFit/>
            </a:bodyPr>
            <a:lstStyle/>
            <a:p>
              <a:pPr algn="ctr"/>
              <a:r>
                <a:rPr lang="en-US" sz="1400">
                  <a:solidFill>
                    <a:srgbClr val="FFFF00"/>
                  </a:solidFill>
                </a:rPr>
                <a:t>E </a:t>
              </a:r>
            </a:p>
          </p:txBody>
        </p:sp>
        <p:grpSp>
          <p:nvGrpSpPr>
            <p:cNvPr id="1161232" name="Group 16"/>
            <p:cNvGrpSpPr>
              <a:grpSpLocks/>
            </p:cNvGrpSpPr>
            <p:nvPr/>
          </p:nvGrpSpPr>
          <p:grpSpPr bwMode="auto">
            <a:xfrm>
              <a:off x="3522" y="480"/>
              <a:ext cx="798" cy="247"/>
              <a:chOff x="3522" y="739"/>
              <a:chExt cx="798" cy="247"/>
            </a:xfrm>
          </p:grpSpPr>
          <p:sp>
            <p:nvSpPr>
              <p:cNvPr id="1161226" name="Oval 10"/>
              <p:cNvSpPr>
                <a:spLocks noChangeArrowheads="1"/>
              </p:cNvSpPr>
              <p:nvPr/>
            </p:nvSpPr>
            <p:spPr bwMode="auto">
              <a:xfrm>
                <a:off x="3522" y="739"/>
                <a:ext cx="318" cy="247"/>
              </a:xfrm>
              <a:prstGeom prst="ellipse">
                <a:avLst/>
              </a:prstGeom>
              <a:solidFill>
                <a:srgbClr val="3333FF"/>
              </a:solidFill>
              <a:ln w="12700">
                <a:noFill/>
                <a:round/>
                <a:headEnd/>
                <a:tailEnd/>
              </a:ln>
              <a:effectLst/>
            </p:spPr>
            <p:txBody>
              <a:bodyPr wrap="none" anchor="ctr">
                <a:spAutoFit/>
              </a:bodyPr>
              <a:lstStyle/>
              <a:p>
                <a:pPr algn="ctr"/>
                <a:r>
                  <a:rPr lang="en-US" sz="1400">
                    <a:solidFill>
                      <a:srgbClr val="FFFF00"/>
                    </a:solidFill>
                  </a:rPr>
                  <a:t>D1</a:t>
                </a:r>
              </a:p>
            </p:txBody>
          </p:sp>
          <p:sp>
            <p:nvSpPr>
              <p:cNvPr id="1161228" name="Oval 12"/>
              <p:cNvSpPr>
                <a:spLocks noChangeArrowheads="1"/>
              </p:cNvSpPr>
              <p:nvPr/>
            </p:nvSpPr>
            <p:spPr bwMode="auto">
              <a:xfrm>
                <a:off x="4002" y="739"/>
                <a:ext cx="318" cy="247"/>
              </a:xfrm>
              <a:prstGeom prst="ellipse">
                <a:avLst/>
              </a:prstGeom>
              <a:solidFill>
                <a:srgbClr val="3333FF"/>
              </a:solidFill>
              <a:ln w="12700">
                <a:noFill/>
                <a:round/>
                <a:headEnd/>
                <a:tailEnd/>
              </a:ln>
              <a:effectLst/>
            </p:spPr>
            <p:txBody>
              <a:bodyPr wrap="none" anchor="ctr">
                <a:spAutoFit/>
              </a:bodyPr>
              <a:lstStyle/>
              <a:p>
                <a:pPr algn="ctr"/>
                <a:r>
                  <a:rPr lang="en-US" sz="1400">
                    <a:solidFill>
                      <a:srgbClr val="FFFF00"/>
                    </a:solidFill>
                  </a:rPr>
                  <a:t>D2</a:t>
                </a:r>
              </a:p>
            </p:txBody>
          </p:sp>
        </p:grpSp>
        <p:sp>
          <p:nvSpPr>
            <p:cNvPr id="1161229" name="Oval 13"/>
            <p:cNvSpPr>
              <a:spLocks noChangeArrowheads="1"/>
            </p:cNvSpPr>
            <p:nvPr/>
          </p:nvSpPr>
          <p:spPr bwMode="auto">
            <a:xfrm>
              <a:off x="5024" y="480"/>
              <a:ext cx="256" cy="247"/>
            </a:xfrm>
            <a:prstGeom prst="ellipse">
              <a:avLst/>
            </a:prstGeom>
            <a:solidFill>
              <a:srgbClr val="3333FF"/>
            </a:solidFill>
            <a:ln w="12700">
              <a:noFill/>
              <a:round/>
              <a:headEnd/>
              <a:tailEnd/>
            </a:ln>
            <a:effectLst/>
          </p:spPr>
          <p:txBody>
            <a:bodyPr wrap="none" anchor="ctr">
              <a:spAutoFit/>
            </a:bodyPr>
            <a:lstStyle/>
            <a:p>
              <a:pPr algn="ctr"/>
              <a:r>
                <a:rPr lang="en-US" sz="1400">
                  <a:solidFill>
                    <a:srgbClr val="FFFF00"/>
                  </a:solidFill>
                </a:rPr>
                <a:t>F </a:t>
              </a:r>
            </a:p>
          </p:txBody>
        </p:sp>
      </p:gr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19" name="Slide Number Placeholder 4"/>
          <p:cNvSpPr>
            <a:spLocks noGrp="1"/>
          </p:cNvSpPr>
          <p:nvPr>
            <p:ph type="sldNum" sz="quarter" idx="11"/>
          </p:nvPr>
        </p:nvSpPr>
        <p:spPr/>
        <p:txBody>
          <a:bodyPr/>
          <a:lstStyle/>
          <a:p>
            <a:fld id="{CB46ABC2-F154-4428-A720-992830F38E69}" type="slidenum">
              <a:rPr lang="en-US"/>
              <a:pPr/>
              <a:t>66</a:t>
            </a:fld>
            <a:endParaRPr lang="en-US"/>
          </a:p>
        </p:txBody>
      </p:sp>
      <p:sp>
        <p:nvSpPr>
          <p:cNvPr id="1163266" name="Rectangle 2"/>
          <p:cNvSpPr>
            <a:spLocks noGrp="1" noChangeArrowheads="1"/>
          </p:cNvSpPr>
          <p:nvPr>
            <p:ph type="title"/>
          </p:nvPr>
        </p:nvSpPr>
        <p:spPr>
          <a:xfrm>
            <a:off x="0" y="0"/>
            <a:ext cx="9144000" cy="685800"/>
          </a:xfrm>
        </p:spPr>
        <p:txBody>
          <a:bodyPr/>
          <a:lstStyle/>
          <a:p>
            <a:r>
              <a:rPr lang="en-US" sz="4000"/>
              <a:t>Three styles of “Jobs”</a:t>
            </a:r>
          </a:p>
        </p:txBody>
      </p:sp>
      <p:sp>
        <p:nvSpPr>
          <p:cNvPr id="1163267" name="Rectangle 3"/>
          <p:cNvSpPr>
            <a:spLocks noGrp="1" noChangeArrowheads="1"/>
          </p:cNvSpPr>
          <p:nvPr>
            <p:ph type="body" idx="1"/>
          </p:nvPr>
        </p:nvSpPr>
        <p:spPr>
          <a:xfrm>
            <a:off x="0" y="1143000"/>
            <a:ext cx="9144000" cy="5486400"/>
          </a:xfrm>
        </p:spPr>
        <p:txBody>
          <a:bodyPr/>
          <a:lstStyle/>
          <a:p>
            <a:pPr>
              <a:lnSpc>
                <a:spcPct val="90000"/>
              </a:lnSpc>
            </a:pPr>
            <a:r>
              <a:rPr lang="en-US" sz="2400">
                <a:solidFill>
                  <a:srgbClr val="FFFF00"/>
                </a:solidFill>
              </a:rPr>
              <a:t>Totally independent</a:t>
            </a:r>
            <a:r>
              <a:rPr lang="en-US" sz="2400"/>
              <a:t> or nearly so (B C E F) – This used to be called embarrassingly parallel and is now pleasingly so</a:t>
            </a:r>
          </a:p>
          <a:p>
            <a:pPr lvl="1">
              <a:lnSpc>
                <a:spcPct val="90000"/>
              </a:lnSpc>
            </a:pPr>
            <a:r>
              <a:rPr lang="en-US" sz="2000"/>
              <a:t>This is preserve of job scheduling community and one gets efficiency by statistical mechanisms with (fair) assignment of jobs to cores</a:t>
            </a:r>
          </a:p>
          <a:p>
            <a:pPr lvl="1">
              <a:lnSpc>
                <a:spcPct val="90000"/>
              </a:lnSpc>
            </a:pPr>
            <a:r>
              <a:rPr lang="en-US" sz="2000"/>
              <a:t>“Parameter Searches” generate this class but these are often not optimal way to search for “best parameters”</a:t>
            </a:r>
          </a:p>
          <a:p>
            <a:pPr lvl="1">
              <a:lnSpc>
                <a:spcPct val="90000"/>
              </a:lnSpc>
            </a:pPr>
            <a:r>
              <a:rPr lang="en-US" sz="2000"/>
              <a:t>“Multiple users” of a server is an important class of this type</a:t>
            </a:r>
          </a:p>
          <a:p>
            <a:pPr lvl="1">
              <a:lnSpc>
                <a:spcPct val="90000"/>
              </a:lnSpc>
            </a:pPr>
            <a:r>
              <a:rPr lang="en-US" sz="2000"/>
              <a:t>No significant synchronization and/or communication latency constraints</a:t>
            </a:r>
          </a:p>
          <a:p>
            <a:pPr>
              <a:lnSpc>
                <a:spcPct val="90000"/>
              </a:lnSpc>
            </a:pPr>
            <a:r>
              <a:rPr lang="en-US" sz="2400">
                <a:solidFill>
                  <a:srgbClr val="FFFF00"/>
                </a:solidFill>
              </a:rPr>
              <a:t>Loosely coupled</a:t>
            </a:r>
            <a:r>
              <a:rPr lang="en-US" sz="2400"/>
              <a:t> (D) is “</a:t>
            </a:r>
            <a:r>
              <a:rPr lang="en-US" sz="2400">
                <a:solidFill>
                  <a:srgbClr val="FFFF00"/>
                </a:solidFill>
              </a:rPr>
              <a:t>Metaproblem</a:t>
            </a:r>
            <a:r>
              <a:rPr lang="en-US" sz="2400"/>
              <a:t>” with several components orchestrated with pipeline, dataflow or not very tight constraints</a:t>
            </a:r>
          </a:p>
          <a:p>
            <a:pPr lvl="1">
              <a:lnSpc>
                <a:spcPct val="90000"/>
              </a:lnSpc>
            </a:pPr>
            <a:r>
              <a:rPr lang="en-US" sz="2000"/>
              <a:t>This is preserve of Grid workflow or mashups</a:t>
            </a:r>
          </a:p>
          <a:p>
            <a:pPr lvl="1">
              <a:lnSpc>
                <a:spcPct val="90000"/>
              </a:lnSpc>
            </a:pPr>
            <a:r>
              <a:rPr lang="en-US" sz="2000"/>
              <a:t>Synchronization and/or communication latencies in </a:t>
            </a:r>
            <a:r>
              <a:rPr lang="en-US" sz="2000">
                <a:solidFill>
                  <a:srgbClr val="FFFF00"/>
                </a:solidFill>
              </a:rPr>
              <a:t>millisecond to second or more range</a:t>
            </a:r>
          </a:p>
          <a:p>
            <a:pPr>
              <a:lnSpc>
                <a:spcPct val="90000"/>
              </a:lnSpc>
            </a:pPr>
            <a:r>
              <a:rPr lang="en-US" sz="2400">
                <a:solidFill>
                  <a:srgbClr val="FFFF00"/>
                </a:solidFill>
              </a:rPr>
              <a:t>Tightly coupled</a:t>
            </a:r>
            <a:r>
              <a:rPr lang="en-US" sz="2400"/>
              <a:t> (A) is classic parallel computing program with components synchronizing often and with tight timing constraints</a:t>
            </a:r>
          </a:p>
          <a:p>
            <a:pPr lvl="1">
              <a:lnSpc>
                <a:spcPct val="90000"/>
              </a:lnSpc>
            </a:pPr>
            <a:r>
              <a:rPr lang="en-US" sz="2000"/>
              <a:t>Synchronization and/or communication latencies around a </a:t>
            </a:r>
            <a:r>
              <a:rPr lang="en-US" sz="2000">
                <a:solidFill>
                  <a:srgbClr val="FFFF00"/>
                </a:solidFill>
              </a:rPr>
              <a:t>microsecond</a:t>
            </a:r>
          </a:p>
          <a:p>
            <a:pPr>
              <a:lnSpc>
                <a:spcPct val="90000"/>
              </a:lnSpc>
            </a:pPr>
            <a:endParaRPr lang="en-US" sz="2400"/>
          </a:p>
        </p:txBody>
      </p:sp>
      <p:grpSp>
        <p:nvGrpSpPr>
          <p:cNvPr id="1163268" name="Group 4"/>
          <p:cNvGrpSpPr>
            <a:grpSpLocks/>
          </p:cNvGrpSpPr>
          <p:nvPr/>
        </p:nvGrpSpPr>
        <p:grpSpPr bwMode="auto">
          <a:xfrm>
            <a:off x="533400" y="762000"/>
            <a:ext cx="7848600" cy="392113"/>
            <a:chOff x="336" y="480"/>
            <a:chExt cx="4944" cy="247"/>
          </a:xfrm>
        </p:grpSpPr>
        <p:sp>
          <p:nvSpPr>
            <p:cNvPr id="1163269" name="Line 5"/>
            <p:cNvSpPr>
              <a:spLocks noChangeShapeType="1"/>
            </p:cNvSpPr>
            <p:nvPr/>
          </p:nvSpPr>
          <p:spPr bwMode="auto">
            <a:xfrm>
              <a:off x="3696" y="605"/>
              <a:ext cx="432" cy="0"/>
            </a:xfrm>
            <a:prstGeom prst="line">
              <a:avLst/>
            </a:prstGeom>
            <a:noFill/>
            <a:ln w="28575">
              <a:solidFill>
                <a:schemeClr val="tx1"/>
              </a:solidFill>
              <a:round/>
              <a:headEnd/>
              <a:tailEnd/>
            </a:ln>
            <a:effectLst/>
          </p:spPr>
          <p:txBody>
            <a:bodyPr>
              <a:spAutoFit/>
            </a:bodyPr>
            <a:lstStyle/>
            <a:p>
              <a:endParaRPr lang="en-US"/>
            </a:p>
          </p:txBody>
        </p:sp>
        <p:sp>
          <p:nvSpPr>
            <p:cNvPr id="1163270" name="Line 6"/>
            <p:cNvSpPr>
              <a:spLocks noChangeShapeType="1"/>
            </p:cNvSpPr>
            <p:nvPr/>
          </p:nvSpPr>
          <p:spPr bwMode="auto">
            <a:xfrm>
              <a:off x="432" y="605"/>
              <a:ext cx="1536" cy="0"/>
            </a:xfrm>
            <a:prstGeom prst="line">
              <a:avLst/>
            </a:prstGeom>
            <a:noFill/>
            <a:ln w="28575">
              <a:solidFill>
                <a:schemeClr val="tx1"/>
              </a:solidFill>
              <a:round/>
              <a:headEnd/>
              <a:tailEnd/>
            </a:ln>
            <a:effectLst/>
          </p:spPr>
          <p:txBody>
            <a:bodyPr>
              <a:spAutoFit/>
            </a:bodyPr>
            <a:lstStyle/>
            <a:p>
              <a:endParaRPr lang="en-US"/>
            </a:p>
          </p:txBody>
        </p:sp>
        <p:sp>
          <p:nvSpPr>
            <p:cNvPr id="1163271" name="Oval 7"/>
            <p:cNvSpPr>
              <a:spLocks noChangeArrowheads="1"/>
            </p:cNvSpPr>
            <p:nvPr/>
          </p:nvSpPr>
          <p:spPr bwMode="auto">
            <a:xfrm>
              <a:off x="336" y="480"/>
              <a:ext cx="310" cy="247"/>
            </a:xfrm>
            <a:prstGeom prst="ellipse">
              <a:avLst/>
            </a:prstGeom>
            <a:solidFill>
              <a:srgbClr val="3333FF"/>
            </a:solidFill>
            <a:ln w="12700">
              <a:noFill/>
              <a:round/>
              <a:headEnd/>
              <a:tailEnd/>
            </a:ln>
            <a:effectLst/>
          </p:spPr>
          <p:txBody>
            <a:bodyPr wrap="none" anchor="ctr">
              <a:spAutoFit/>
            </a:bodyPr>
            <a:lstStyle/>
            <a:p>
              <a:pPr algn="ctr"/>
              <a:r>
                <a:rPr lang="en-US" sz="1400">
                  <a:solidFill>
                    <a:srgbClr val="FFFF00"/>
                  </a:solidFill>
                </a:rPr>
                <a:t>A1</a:t>
              </a:r>
            </a:p>
          </p:txBody>
        </p:sp>
        <p:sp>
          <p:nvSpPr>
            <p:cNvPr id="1163272" name="Oval 8"/>
            <p:cNvSpPr>
              <a:spLocks noChangeArrowheads="1"/>
            </p:cNvSpPr>
            <p:nvPr/>
          </p:nvSpPr>
          <p:spPr bwMode="auto">
            <a:xfrm>
              <a:off x="808" y="480"/>
              <a:ext cx="310" cy="247"/>
            </a:xfrm>
            <a:prstGeom prst="ellipse">
              <a:avLst/>
            </a:prstGeom>
            <a:solidFill>
              <a:srgbClr val="3333FF"/>
            </a:solidFill>
            <a:ln w="12700">
              <a:noFill/>
              <a:round/>
              <a:headEnd/>
              <a:tailEnd/>
            </a:ln>
            <a:effectLst/>
          </p:spPr>
          <p:txBody>
            <a:bodyPr wrap="none" anchor="ctr">
              <a:spAutoFit/>
            </a:bodyPr>
            <a:lstStyle/>
            <a:p>
              <a:pPr algn="ctr"/>
              <a:r>
                <a:rPr lang="en-US" sz="1400">
                  <a:solidFill>
                    <a:srgbClr val="FFFF00"/>
                  </a:solidFill>
                </a:rPr>
                <a:t>A2</a:t>
              </a:r>
            </a:p>
          </p:txBody>
        </p:sp>
        <p:sp>
          <p:nvSpPr>
            <p:cNvPr id="1163273" name="Oval 9"/>
            <p:cNvSpPr>
              <a:spLocks noChangeArrowheads="1"/>
            </p:cNvSpPr>
            <p:nvPr/>
          </p:nvSpPr>
          <p:spPr bwMode="auto">
            <a:xfrm>
              <a:off x="1281" y="480"/>
              <a:ext cx="310" cy="247"/>
            </a:xfrm>
            <a:prstGeom prst="ellipse">
              <a:avLst/>
            </a:prstGeom>
            <a:solidFill>
              <a:srgbClr val="3333FF"/>
            </a:solidFill>
            <a:ln w="12700">
              <a:noFill/>
              <a:round/>
              <a:headEnd/>
              <a:tailEnd/>
            </a:ln>
            <a:effectLst/>
          </p:spPr>
          <p:txBody>
            <a:bodyPr wrap="none" anchor="ctr">
              <a:spAutoFit/>
            </a:bodyPr>
            <a:lstStyle/>
            <a:p>
              <a:pPr algn="ctr"/>
              <a:r>
                <a:rPr lang="en-US" sz="1400">
                  <a:solidFill>
                    <a:srgbClr val="FFFF00"/>
                  </a:solidFill>
                </a:rPr>
                <a:t>A3</a:t>
              </a:r>
            </a:p>
          </p:txBody>
        </p:sp>
        <p:sp>
          <p:nvSpPr>
            <p:cNvPr id="1163274" name="Oval 10"/>
            <p:cNvSpPr>
              <a:spLocks noChangeArrowheads="1"/>
            </p:cNvSpPr>
            <p:nvPr/>
          </p:nvSpPr>
          <p:spPr bwMode="auto">
            <a:xfrm>
              <a:off x="1754" y="480"/>
              <a:ext cx="310" cy="247"/>
            </a:xfrm>
            <a:prstGeom prst="ellipse">
              <a:avLst/>
            </a:prstGeom>
            <a:solidFill>
              <a:srgbClr val="3333FF"/>
            </a:solidFill>
            <a:ln w="12700">
              <a:noFill/>
              <a:round/>
              <a:headEnd/>
              <a:tailEnd/>
            </a:ln>
            <a:effectLst/>
          </p:spPr>
          <p:txBody>
            <a:bodyPr wrap="none" anchor="ctr">
              <a:spAutoFit/>
            </a:bodyPr>
            <a:lstStyle/>
            <a:p>
              <a:pPr algn="ctr"/>
              <a:r>
                <a:rPr lang="en-US" sz="1400">
                  <a:solidFill>
                    <a:srgbClr val="FFFF00"/>
                  </a:solidFill>
                </a:rPr>
                <a:t>A4</a:t>
              </a:r>
            </a:p>
          </p:txBody>
        </p:sp>
        <p:sp>
          <p:nvSpPr>
            <p:cNvPr id="1163275" name="Oval 11"/>
            <p:cNvSpPr>
              <a:spLocks noChangeArrowheads="1"/>
            </p:cNvSpPr>
            <p:nvPr/>
          </p:nvSpPr>
          <p:spPr bwMode="auto">
            <a:xfrm>
              <a:off x="2956" y="480"/>
              <a:ext cx="274" cy="247"/>
            </a:xfrm>
            <a:prstGeom prst="ellipse">
              <a:avLst/>
            </a:prstGeom>
            <a:solidFill>
              <a:srgbClr val="3333FF"/>
            </a:solidFill>
            <a:ln w="12700">
              <a:noFill/>
              <a:round/>
              <a:headEnd/>
              <a:tailEnd/>
            </a:ln>
            <a:effectLst/>
          </p:spPr>
          <p:txBody>
            <a:bodyPr anchor="ctr">
              <a:spAutoFit/>
            </a:bodyPr>
            <a:lstStyle/>
            <a:p>
              <a:pPr algn="ctr"/>
              <a:r>
                <a:rPr lang="en-US" sz="1400">
                  <a:solidFill>
                    <a:srgbClr val="FFFF00"/>
                  </a:solidFill>
                </a:rPr>
                <a:t>C </a:t>
              </a:r>
            </a:p>
          </p:txBody>
        </p:sp>
        <p:sp>
          <p:nvSpPr>
            <p:cNvPr id="1163276" name="Oval 12"/>
            <p:cNvSpPr>
              <a:spLocks noChangeArrowheads="1"/>
            </p:cNvSpPr>
            <p:nvPr/>
          </p:nvSpPr>
          <p:spPr bwMode="auto">
            <a:xfrm>
              <a:off x="2527" y="480"/>
              <a:ext cx="266" cy="247"/>
            </a:xfrm>
            <a:prstGeom prst="ellipse">
              <a:avLst/>
            </a:prstGeom>
            <a:solidFill>
              <a:srgbClr val="3333FF"/>
            </a:solidFill>
            <a:ln w="12700">
              <a:noFill/>
              <a:round/>
              <a:headEnd/>
              <a:tailEnd/>
            </a:ln>
            <a:effectLst/>
          </p:spPr>
          <p:txBody>
            <a:bodyPr wrap="none" anchor="ctr">
              <a:spAutoFit/>
            </a:bodyPr>
            <a:lstStyle/>
            <a:p>
              <a:pPr algn="ctr"/>
              <a:r>
                <a:rPr lang="en-US" sz="1400">
                  <a:solidFill>
                    <a:srgbClr val="FFFF00"/>
                  </a:solidFill>
                </a:rPr>
                <a:t>B </a:t>
              </a:r>
            </a:p>
          </p:txBody>
        </p:sp>
        <p:sp>
          <p:nvSpPr>
            <p:cNvPr id="1163277" name="Oval 13"/>
            <p:cNvSpPr>
              <a:spLocks noChangeArrowheads="1"/>
            </p:cNvSpPr>
            <p:nvPr/>
          </p:nvSpPr>
          <p:spPr bwMode="auto">
            <a:xfrm>
              <a:off x="4595" y="480"/>
              <a:ext cx="266" cy="247"/>
            </a:xfrm>
            <a:prstGeom prst="ellipse">
              <a:avLst/>
            </a:prstGeom>
            <a:solidFill>
              <a:srgbClr val="3333FF"/>
            </a:solidFill>
            <a:ln w="12700">
              <a:noFill/>
              <a:round/>
              <a:headEnd/>
              <a:tailEnd/>
            </a:ln>
            <a:effectLst/>
          </p:spPr>
          <p:txBody>
            <a:bodyPr wrap="none" anchor="ctr">
              <a:spAutoFit/>
            </a:bodyPr>
            <a:lstStyle/>
            <a:p>
              <a:pPr algn="ctr"/>
              <a:r>
                <a:rPr lang="en-US" sz="1400">
                  <a:solidFill>
                    <a:srgbClr val="FFFF00"/>
                  </a:solidFill>
                </a:rPr>
                <a:t>E </a:t>
              </a:r>
            </a:p>
          </p:txBody>
        </p:sp>
        <p:grpSp>
          <p:nvGrpSpPr>
            <p:cNvPr id="1163278" name="Group 14"/>
            <p:cNvGrpSpPr>
              <a:grpSpLocks/>
            </p:cNvGrpSpPr>
            <p:nvPr/>
          </p:nvGrpSpPr>
          <p:grpSpPr bwMode="auto">
            <a:xfrm>
              <a:off x="3522" y="480"/>
              <a:ext cx="798" cy="247"/>
              <a:chOff x="3522" y="739"/>
              <a:chExt cx="798" cy="247"/>
            </a:xfrm>
          </p:grpSpPr>
          <p:sp>
            <p:nvSpPr>
              <p:cNvPr id="1163279" name="Oval 15"/>
              <p:cNvSpPr>
                <a:spLocks noChangeArrowheads="1"/>
              </p:cNvSpPr>
              <p:nvPr/>
            </p:nvSpPr>
            <p:spPr bwMode="auto">
              <a:xfrm>
                <a:off x="3522" y="739"/>
                <a:ext cx="318" cy="247"/>
              </a:xfrm>
              <a:prstGeom prst="ellipse">
                <a:avLst/>
              </a:prstGeom>
              <a:solidFill>
                <a:srgbClr val="3333FF"/>
              </a:solidFill>
              <a:ln w="12700">
                <a:noFill/>
                <a:round/>
                <a:headEnd/>
                <a:tailEnd/>
              </a:ln>
              <a:effectLst/>
            </p:spPr>
            <p:txBody>
              <a:bodyPr wrap="none" anchor="ctr">
                <a:spAutoFit/>
              </a:bodyPr>
              <a:lstStyle/>
              <a:p>
                <a:pPr algn="ctr"/>
                <a:r>
                  <a:rPr lang="en-US" sz="1400">
                    <a:solidFill>
                      <a:srgbClr val="FFFF00"/>
                    </a:solidFill>
                  </a:rPr>
                  <a:t>D1</a:t>
                </a:r>
              </a:p>
            </p:txBody>
          </p:sp>
          <p:sp>
            <p:nvSpPr>
              <p:cNvPr id="1163280" name="Oval 16"/>
              <p:cNvSpPr>
                <a:spLocks noChangeArrowheads="1"/>
              </p:cNvSpPr>
              <p:nvPr/>
            </p:nvSpPr>
            <p:spPr bwMode="auto">
              <a:xfrm>
                <a:off x="4002" y="739"/>
                <a:ext cx="318" cy="247"/>
              </a:xfrm>
              <a:prstGeom prst="ellipse">
                <a:avLst/>
              </a:prstGeom>
              <a:solidFill>
                <a:srgbClr val="3333FF"/>
              </a:solidFill>
              <a:ln w="12700">
                <a:noFill/>
                <a:round/>
                <a:headEnd/>
                <a:tailEnd/>
              </a:ln>
              <a:effectLst/>
            </p:spPr>
            <p:txBody>
              <a:bodyPr wrap="none" anchor="ctr">
                <a:spAutoFit/>
              </a:bodyPr>
              <a:lstStyle/>
              <a:p>
                <a:pPr algn="ctr"/>
                <a:r>
                  <a:rPr lang="en-US" sz="1400">
                    <a:solidFill>
                      <a:srgbClr val="FFFF00"/>
                    </a:solidFill>
                  </a:rPr>
                  <a:t>D2</a:t>
                </a:r>
              </a:p>
            </p:txBody>
          </p:sp>
        </p:grpSp>
        <p:sp>
          <p:nvSpPr>
            <p:cNvPr id="1163281" name="Oval 17"/>
            <p:cNvSpPr>
              <a:spLocks noChangeArrowheads="1"/>
            </p:cNvSpPr>
            <p:nvPr/>
          </p:nvSpPr>
          <p:spPr bwMode="auto">
            <a:xfrm>
              <a:off x="5024" y="480"/>
              <a:ext cx="256" cy="247"/>
            </a:xfrm>
            <a:prstGeom prst="ellipse">
              <a:avLst/>
            </a:prstGeom>
            <a:solidFill>
              <a:srgbClr val="3333FF"/>
            </a:solidFill>
            <a:ln w="12700">
              <a:noFill/>
              <a:round/>
              <a:headEnd/>
              <a:tailEnd/>
            </a:ln>
            <a:effectLst/>
          </p:spPr>
          <p:txBody>
            <a:bodyPr wrap="none" anchor="ctr">
              <a:spAutoFit/>
            </a:bodyPr>
            <a:lstStyle/>
            <a:p>
              <a:pPr algn="ctr"/>
              <a:r>
                <a:rPr lang="en-US" sz="1400">
                  <a:solidFill>
                    <a:srgbClr val="FFFF00"/>
                  </a:solidFill>
                </a:rPr>
                <a:t>F </a:t>
              </a:r>
            </a:p>
          </p:txBody>
        </p:sp>
      </p:gr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6" name="Slide Number Placeholder 4"/>
          <p:cNvSpPr>
            <a:spLocks noGrp="1"/>
          </p:cNvSpPr>
          <p:nvPr>
            <p:ph type="sldNum" sz="quarter" idx="11"/>
          </p:nvPr>
        </p:nvSpPr>
        <p:spPr/>
        <p:txBody>
          <a:bodyPr/>
          <a:lstStyle/>
          <a:p>
            <a:fld id="{D055D50A-07B9-42B6-9957-74A81AEF9FCB}" type="slidenum">
              <a:rPr lang="en-US"/>
              <a:pPr/>
              <a:t>67</a:t>
            </a:fld>
            <a:endParaRPr lang="en-US"/>
          </a:p>
        </p:txBody>
      </p:sp>
      <p:sp>
        <p:nvSpPr>
          <p:cNvPr id="1355778" name="Rectangle 2"/>
          <p:cNvSpPr>
            <a:spLocks noGrp="1" noChangeArrowheads="1"/>
          </p:cNvSpPr>
          <p:nvPr>
            <p:ph type="title"/>
          </p:nvPr>
        </p:nvSpPr>
        <p:spPr>
          <a:xfrm>
            <a:off x="0" y="0"/>
            <a:ext cx="9144000" cy="762000"/>
          </a:xfrm>
        </p:spPr>
        <p:txBody>
          <a:bodyPr/>
          <a:lstStyle/>
          <a:p>
            <a:r>
              <a:rPr lang="en-US"/>
              <a:t>Data Parallelism in Algorithms</a:t>
            </a:r>
          </a:p>
        </p:txBody>
      </p:sp>
      <p:sp>
        <p:nvSpPr>
          <p:cNvPr id="1355779" name="Rectangle 3"/>
          <p:cNvSpPr>
            <a:spLocks noGrp="1" noChangeArrowheads="1"/>
          </p:cNvSpPr>
          <p:nvPr>
            <p:ph type="body" idx="1"/>
          </p:nvPr>
        </p:nvSpPr>
        <p:spPr>
          <a:xfrm>
            <a:off x="0" y="685800"/>
            <a:ext cx="9144000" cy="3505200"/>
          </a:xfrm>
        </p:spPr>
        <p:txBody>
          <a:bodyPr/>
          <a:lstStyle/>
          <a:p>
            <a:pPr>
              <a:lnSpc>
                <a:spcPct val="90000"/>
              </a:lnSpc>
            </a:pPr>
            <a:r>
              <a:rPr lang="en-US" sz="2400">
                <a:solidFill>
                  <a:srgbClr val="FFFF00"/>
                </a:solidFill>
              </a:rPr>
              <a:t>Data-parallel</a:t>
            </a:r>
            <a:r>
              <a:rPr lang="en-US" sz="2400"/>
              <a:t> algorithms exploit the parallelism inherent in many large data structures.</a:t>
            </a:r>
          </a:p>
          <a:p>
            <a:pPr lvl="1">
              <a:lnSpc>
                <a:spcPct val="90000"/>
              </a:lnSpc>
            </a:pPr>
            <a:r>
              <a:rPr lang="en-US" sz="1800"/>
              <a:t>A </a:t>
            </a:r>
            <a:r>
              <a:rPr lang="en-US" sz="1800">
                <a:solidFill>
                  <a:srgbClr val="FFFF00"/>
                </a:solidFill>
              </a:rPr>
              <a:t>problem</a:t>
            </a:r>
            <a:r>
              <a:rPr lang="en-US" sz="1800"/>
              <a:t> is an (identical) update algorithm applied to multiple points in data “array”</a:t>
            </a:r>
            <a:endParaRPr lang="en-US" sz="2000"/>
          </a:p>
          <a:p>
            <a:pPr lvl="1">
              <a:lnSpc>
                <a:spcPct val="90000"/>
              </a:lnSpc>
            </a:pPr>
            <a:r>
              <a:rPr lang="en-US" sz="2000"/>
              <a:t>Usually </a:t>
            </a:r>
            <a:r>
              <a:rPr lang="en-US" sz="2000">
                <a:solidFill>
                  <a:srgbClr val="FFFF00"/>
                </a:solidFill>
              </a:rPr>
              <a:t>iterate</a:t>
            </a:r>
            <a:r>
              <a:rPr lang="en-US" sz="2000"/>
              <a:t> over such “updates”</a:t>
            </a:r>
          </a:p>
          <a:p>
            <a:pPr>
              <a:lnSpc>
                <a:spcPct val="90000"/>
              </a:lnSpc>
            </a:pPr>
            <a:r>
              <a:rPr lang="en-US" sz="2400"/>
              <a:t>Features of Data Parallelism</a:t>
            </a:r>
          </a:p>
          <a:p>
            <a:pPr lvl="1">
              <a:lnSpc>
                <a:spcPct val="90000"/>
              </a:lnSpc>
            </a:pPr>
            <a:r>
              <a:rPr lang="en-US" sz="2000">
                <a:solidFill>
                  <a:srgbClr val="FFFF00"/>
                </a:solidFill>
              </a:rPr>
              <a:t>Scalable parallelism</a:t>
            </a:r>
            <a:r>
              <a:rPr lang="en-US" sz="2000"/>
              <a:t> -- can often get million or more way parallelism</a:t>
            </a:r>
          </a:p>
          <a:p>
            <a:pPr lvl="1">
              <a:lnSpc>
                <a:spcPct val="90000"/>
              </a:lnSpc>
            </a:pPr>
            <a:r>
              <a:rPr lang="en-US" sz="2000">
                <a:solidFill>
                  <a:srgbClr val="FFFF00"/>
                </a:solidFill>
              </a:rPr>
              <a:t>Hard to express</a:t>
            </a:r>
            <a:r>
              <a:rPr lang="en-US" sz="2000"/>
              <a:t> when “geometry” irregular or dynamic</a:t>
            </a:r>
          </a:p>
          <a:p>
            <a:pPr>
              <a:lnSpc>
                <a:spcPct val="90000"/>
              </a:lnSpc>
            </a:pPr>
            <a:r>
              <a:rPr lang="en-US" sz="2400"/>
              <a:t>Note </a:t>
            </a:r>
            <a:r>
              <a:rPr lang="en-US" sz="2400">
                <a:solidFill>
                  <a:srgbClr val="FFFF00"/>
                </a:solidFill>
              </a:rPr>
              <a:t>data-parallel algorithms</a:t>
            </a:r>
            <a:r>
              <a:rPr lang="en-US" sz="2400"/>
              <a:t> can be expressed by </a:t>
            </a:r>
            <a:r>
              <a:rPr lang="en-US" sz="2400">
                <a:solidFill>
                  <a:srgbClr val="FFFF00"/>
                </a:solidFill>
              </a:rPr>
              <a:t>ALL parallel programming models </a:t>
            </a:r>
            <a:r>
              <a:rPr lang="en-US" sz="2400">
                <a:solidFill>
                  <a:srgbClr val="FFFFFF"/>
                </a:solidFill>
              </a:rPr>
              <a:t>(</a:t>
            </a:r>
            <a:r>
              <a:rPr lang="en-US" sz="2400">
                <a:solidFill>
                  <a:srgbClr val="FFFF00"/>
                </a:solidFill>
              </a:rPr>
              <a:t>Message Passing, HPF like, OpenMP like</a:t>
            </a:r>
            <a:r>
              <a:rPr lang="en-US" sz="2400">
                <a:solidFill>
                  <a:srgbClr val="FFFFFF"/>
                </a:solidFill>
              </a:rPr>
              <a:t>)</a:t>
            </a:r>
          </a:p>
        </p:txBody>
      </p:sp>
      <p:pic>
        <p:nvPicPr>
          <p:cNvPr id="1355780" name="Picture 4" descr="016"/>
          <p:cNvPicPr>
            <a:picLocks noChangeAspect="1" noChangeArrowheads="1"/>
          </p:cNvPicPr>
          <p:nvPr/>
        </p:nvPicPr>
        <p:blipFill>
          <a:blip r:embed="rId3"/>
          <a:srcRect/>
          <a:stretch>
            <a:fillRect/>
          </a:stretch>
        </p:blipFill>
        <p:spPr bwMode="auto">
          <a:xfrm>
            <a:off x="0" y="4300538"/>
            <a:ext cx="9144000" cy="2557462"/>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6" name="Slide Number Placeholder 4"/>
          <p:cNvSpPr>
            <a:spLocks noGrp="1"/>
          </p:cNvSpPr>
          <p:nvPr>
            <p:ph type="sldNum" sz="quarter" idx="11"/>
          </p:nvPr>
        </p:nvSpPr>
        <p:spPr/>
        <p:txBody>
          <a:bodyPr/>
          <a:lstStyle/>
          <a:p>
            <a:fld id="{C0EFF76A-E60B-40B6-B2B5-B1BD8D749079}" type="slidenum">
              <a:rPr lang="en-US"/>
              <a:pPr/>
              <a:t>68</a:t>
            </a:fld>
            <a:endParaRPr lang="en-US"/>
          </a:p>
        </p:txBody>
      </p:sp>
      <p:sp>
        <p:nvSpPr>
          <p:cNvPr id="1357826" name="Rectangle 2"/>
          <p:cNvSpPr>
            <a:spLocks noGrp="1" noChangeArrowheads="1"/>
          </p:cNvSpPr>
          <p:nvPr>
            <p:ph type="title"/>
          </p:nvPr>
        </p:nvSpPr>
        <p:spPr>
          <a:xfrm>
            <a:off x="0" y="0"/>
            <a:ext cx="9144000" cy="685800"/>
          </a:xfrm>
        </p:spPr>
        <p:txBody>
          <a:bodyPr/>
          <a:lstStyle/>
          <a:p>
            <a:r>
              <a:rPr lang="en-US" sz="4000"/>
              <a:t>Functional Parallelism in Algorithms</a:t>
            </a:r>
          </a:p>
        </p:txBody>
      </p:sp>
      <p:sp>
        <p:nvSpPr>
          <p:cNvPr id="1357827" name="Rectangle 3"/>
          <p:cNvSpPr>
            <a:spLocks noGrp="1" noChangeArrowheads="1"/>
          </p:cNvSpPr>
          <p:nvPr>
            <p:ph type="body" idx="1"/>
          </p:nvPr>
        </p:nvSpPr>
        <p:spPr>
          <a:xfrm>
            <a:off x="0" y="533400"/>
            <a:ext cx="9144000" cy="5334000"/>
          </a:xfrm>
        </p:spPr>
        <p:txBody>
          <a:bodyPr/>
          <a:lstStyle/>
          <a:p>
            <a:pPr>
              <a:lnSpc>
                <a:spcPct val="90000"/>
              </a:lnSpc>
              <a:spcBef>
                <a:spcPct val="10000"/>
              </a:spcBef>
            </a:pPr>
            <a:r>
              <a:rPr lang="en-US" sz="2400">
                <a:solidFill>
                  <a:srgbClr val="FFFF00"/>
                </a:solidFill>
              </a:rPr>
              <a:t>Coarse Grain Functional parallelism</a:t>
            </a:r>
            <a:r>
              <a:rPr lang="en-US" sz="2400"/>
              <a:t> exploits the parallelism between the parts of many systems.</a:t>
            </a:r>
          </a:p>
          <a:p>
            <a:pPr lvl="1">
              <a:lnSpc>
                <a:spcPct val="90000"/>
              </a:lnSpc>
              <a:spcBef>
                <a:spcPct val="10000"/>
              </a:spcBef>
            </a:pPr>
            <a:r>
              <a:rPr lang="en-US" sz="2000"/>
              <a:t>Many pieces to work on </a:t>
            </a:r>
            <a:r>
              <a:rPr lang="en-US" sz="2000">
                <a:sym typeface="Symbol" pitchFamily="18" charset="2"/>
              </a:rPr>
              <a:t></a:t>
            </a:r>
            <a:r>
              <a:rPr lang="en-US" sz="2000"/>
              <a:t> many independent operations</a:t>
            </a:r>
          </a:p>
          <a:p>
            <a:pPr lvl="1">
              <a:lnSpc>
                <a:spcPct val="90000"/>
              </a:lnSpc>
              <a:spcBef>
                <a:spcPct val="10000"/>
              </a:spcBef>
            </a:pPr>
            <a:r>
              <a:rPr lang="en-US" sz="2000"/>
              <a:t>Example: Coarse grain </a:t>
            </a:r>
            <a:r>
              <a:rPr lang="en-US" sz="2000">
                <a:solidFill>
                  <a:srgbClr val="FFFF00"/>
                </a:solidFill>
              </a:rPr>
              <a:t>Aeroelasticity </a:t>
            </a:r>
            <a:r>
              <a:rPr lang="en-US" sz="2000"/>
              <a:t>(aircraft design)</a:t>
            </a:r>
          </a:p>
          <a:p>
            <a:pPr lvl="2">
              <a:lnSpc>
                <a:spcPct val="90000"/>
              </a:lnSpc>
              <a:spcBef>
                <a:spcPct val="10000"/>
              </a:spcBef>
            </a:pPr>
            <a:r>
              <a:rPr lang="en-US" sz="1800"/>
              <a:t>CFD(fluids) and CSM(structures) and others (acoustics, electromagnetics etc.) can be evaluated in parallel</a:t>
            </a:r>
          </a:p>
          <a:p>
            <a:pPr>
              <a:lnSpc>
                <a:spcPct val="90000"/>
              </a:lnSpc>
              <a:spcBef>
                <a:spcPct val="10000"/>
              </a:spcBef>
            </a:pPr>
            <a:r>
              <a:rPr lang="en-US" sz="2400"/>
              <a:t>Analysis:</a:t>
            </a:r>
          </a:p>
          <a:p>
            <a:pPr lvl="1">
              <a:lnSpc>
                <a:spcPct val="90000"/>
              </a:lnSpc>
              <a:spcBef>
                <a:spcPct val="10000"/>
              </a:spcBef>
            </a:pPr>
            <a:r>
              <a:rPr lang="en-US" sz="2000"/>
              <a:t>Parallelism limited in </a:t>
            </a:r>
            <a:r>
              <a:rPr lang="en-US" sz="2000">
                <a:solidFill>
                  <a:srgbClr val="FFFF00"/>
                </a:solidFill>
              </a:rPr>
              <a:t>size</a:t>
            </a:r>
            <a:r>
              <a:rPr lang="en-US" sz="2000"/>
              <a:t> -- tens not millions</a:t>
            </a:r>
          </a:p>
          <a:p>
            <a:pPr lvl="1">
              <a:lnSpc>
                <a:spcPct val="90000"/>
              </a:lnSpc>
              <a:spcBef>
                <a:spcPct val="10000"/>
              </a:spcBef>
            </a:pPr>
            <a:r>
              <a:rPr lang="en-US" sz="2000">
                <a:solidFill>
                  <a:srgbClr val="FFFF00"/>
                </a:solidFill>
              </a:rPr>
              <a:t>Synchronization probably good</a:t>
            </a:r>
            <a:r>
              <a:rPr lang="en-US" sz="2000"/>
              <a:t> as parallelism and decomposition natural from problem and usual way of writing software</a:t>
            </a:r>
          </a:p>
          <a:p>
            <a:pPr lvl="1">
              <a:lnSpc>
                <a:spcPct val="90000"/>
              </a:lnSpc>
              <a:spcBef>
                <a:spcPct val="10000"/>
              </a:spcBef>
            </a:pPr>
            <a:r>
              <a:rPr lang="en-US" sz="2000">
                <a:solidFill>
                  <a:srgbClr val="FFFF00"/>
                </a:solidFill>
              </a:rPr>
              <a:t>Workflow</a:t>
            </a:r>
            <a:r>
              <a:rPr lang="en-US" sz="2000"/>
              <a:t> exploits functional parallelism NOT data parallelism</a:t>
            </a:r>
          </a:p>
        </p:txBody>
      </p:sp>
      <p:pic>
        <p:nvPicPr>
          <p:cNvPr id="1357828" name="Picture 4" descr="017"/>
          <p:cNvPicPr>
            <a:picLocks noChangeAspect="1" noChangeArrowheads="1"/>
          </p:cNvPicPr>
          <p:nvPr/>
        </p:nvPicPr>
        <p:blipFill>
          <a:blip r:embed="rId3"/>
          <a:srcRect/>
          <a:stretch>
            <a:fillRect/>
          </a:stretch>
        </p:blipFill>
        <p:spPr bwMode="auto">
          <a:xfrm>
            <a:off x="0" y="3962400"/>
            <a:ext cx="9144000" cy="2581275"/>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p>
            <a:fld id="{185FAF09-5179-407A-97DC-FEA7D734B7B7}" type="slidenum">
              <a:rPr lang="en-US"/>
              <a:pPr/>
              <a:t>69</a:t>
            </a:fld>
            <a:endParaRPr lang="en-US"/>
          </a:p>
        </p:txBody>
      </p:sp>
      <p:sp>
        <p:nvSpPr>
          <p:cNvPr id="1359874" name="Rectangle 2"/>
          <p:cNvSpPr>
            <a:spLocks noGrp="1" noChangeArrowheads="1"/>
          </p:cNvSpPr>
          <p:nvPr>
            <p:ph type="title"/>
          </p:nvPr>
        </p:nvSpPr>
        <p:spPr>
          <a:xfrm>
            <a:off x="0" y="0"/>
            <a:ext cx="9144000" cy="820738"/>
          </a:xfrm>
        </p:spPr>
        <p:txBody>
          <a:bodyPr/>
          <a:lstStyle/>
          <a:p>
            <a:r>
              <a:rPr lang="en-US" sz="4000"/>
              <a:t>Structure(Architecture) of Applications</a:t>
            </a:r>
          </a:p>
        </p:txBody>
      </p:sp>
      <p:sp>
        <p:nvSpPr>
          <p:cNvPr id="1359875" name="Rectangle 3"/>
          <p:cNvSpPr>
            <a:spLocks noGrp="1" noChangeArrowheads="1"/>
          </p:cNvSpPr>
          <p:nvPr>
            <p:ph type="body" idx="1"/>
          </p:nvPr>
        </p:nvSpPr>
        <p:spPr>
          <a:xfrm>
            <a:off x="0" y="696913"/>
            <a:ext cx="9144000" cy="3986212"/>
          </a:xfrm>
        </p:spPr>
        <p:txBody>
          <a:bodyPr/>
          <a:lstStyle/>
          <a:p>
            <a:r>
              <a:rPr lang="en-US" sz="2400"/>
              <a:t>Applications are </a:t>
            </a:r>
            <a:r>
              <a:rPr lang="en-US" sz="2400">
                <a:solidFill>
                  <a:srgbClr val="FFFF00"/>
                </a:solidFill>
              </a:rPr>
              <a:t>metaproblems</a:t>
            </a:r>
            <a:r>
              <a:rPr lang="en-US" sz="2400"/>
              <a:t> with a mix of components (aka coarse grain functional) and data parallelism</a:t>
            </a:r>
          </a:p>
          <a:p>
            <a:r>
              <a:rPr lang="en-US" sz="2400"/>
              <a:t>Modules are decomposed into parts (data parallelism) and composed hierarchically into full applications.They can be the </a:t>
            </a:r>
          </a:p>
          <a:p>
            <a:pPr lvl="1"/>
            <a:r>
              <a:rPr lang="en-US" sz="2400">
                <a:solidFill>
                  <a:srgbClr val="FFFF00"/>
                </a:solidFill>
              </a:rPr>
              <a:t>“10,000” separate programs (e.g. structures,CFD ..) used in design of aircraft</a:t>
            </a:r>
          </a:p>
          <a:p>
            <a:pPr lvl="1"/>
            <a:r>
              <a:rPr lang="en-US" sz="2400">
                <a:solidFill>
                  <a:srgbClr val="FFFF00"/>
                </a:solidFill>
              </a:rPr>
              <a:t>the various filters used in Adobe Photoshop or Matlab image processing system </a:t>
            </a:r>
          </a:p>
          <a:p>
            <a:pPr lvl="1"/>
            <a:r>
              <a:rPr lang="en-US" sz="2400">
                <a:solidFill>
                  <a:srgbClr val="FFFF00"/>
                </a:solidFill>
              </a:rPr>
              <a:t>the ocean-atmosphere components in integrated climate simulation</a:t>
            </a:r>
          </a:p>
          <a:p>
            <a:pPr lvl="1"/>
            <a:r>
              <a:rPr lang="en-US" sz="2400">
                <a:solidFill>
                  <a:srgbClr val="FFFF00"/>
                </a:solidFill>
              </a:rPr>
              <a:t>The data-base or file system access of a data-intensive application</a:t>
            </a:r>
          </a:p>
          <a:p>
            <a:pPr lvl="1"/>
            <a:r>
              <a:rPr lang="en-US" sz="2400">
                <a:solidFill>
                  <a:srgbClr val="FFFF00"/>
                </a:solidFill>
              </a:rPr>
              <a:t>the objects in a distributed Forces Modeling Event Driven Simulation</a:t>
            </a:r>
            <a:endParaRPr lang="en-US" sz="2400">
              <a:solidFill>
                <a:schemeClr val="folHlink"/>
              </a:solidFill>
            </a:endParaRPr>
          </a:p>
          <a:p>
            <a:endParaRPr lang="en-US" sz="24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21" name="Slide Number Placeholder 4"/>
          <p:cNvSpPr>
            <a:spLocks noGrp="1"/>
          </p:cNvSpPr>
          <p:nvPr>
            <p:ph type="sldNum" sz="quarter" idx="11"/>
          </p:nvPr>
        </p:nvSpPr>
        <p:spPr/>
        <p:txBody>
          <a:bodyPr/>
          <a:lstStyle/>
          <a:p>
            <a:fld id="{612CF5B6-EB1B-4641-AA7F-D18608F650B5}" type="slidenum">
              <a:rPr lang="en-US"/>
              <a:pPr/>
              <a:t>7</a:t>
            </a:fld>
            <a:endParaRPr lang="en-US"/>
          </a:p>
        </p:txBody>
      </p:sp>
      <p:sp>
        <p:nvSpPr>
          <p:cNvPr id="1189890" name="Rectangle 2"/>
          <p:cNvSpPr>
            <a:spLocks noGrp="1" noChangeArrowheads="1"/>
          </p:cNvSpPr>
          <p:nvPr>
            <p:ph type="title"/>
          </p:nvPr>
        </p:nvSpPr>
        <p:spPr>
          <a:xfrm>
            <a:off x="457200" y="0"/>
            <a:ext cx="7315200" cy="990600"/>
          </a:xfrm>
        </p:spPr>
        <p:txBody>
          <a:bodyPr/>
          <a:lstStyle/>
          <a:p>
            <a:r>
              <a:rPr lang="en-US"/>
              <a:t>Basic Sequential Algorithm</a:t>
            </a:r>
          </a:p>
        </p:txBody>
      </p:sp>
      <p:sp>
        <p:nvSpPr>
          <p:cNvPr id="1189891" name="Rectangle 3"/>
          <p:cNvSpPr>
            <a:spLocks noGrp="1" noChangeArrowheads="1"/>
          </p:cNvSpPr>
          <p:nvPr>
            <p:ph type="body" idx="1"/>
          </p:nvPr>
        </p:nvSpPr>
        <p:spPr>
          <a:xfrm>
            <a:off x="304800" y="1066800"/>
            <a:ext cx="3762375" cy="4648200"/>
          </a:xfrm>
        </p:spPr>
        <p:txBody>
          <a:bodyPr/>
          <a:lstStyle/>
          <a:p>
            <a:pPr>
              <a:lnSpc>
                <a:spcPct val="90000"/>
              </a:lnSpc>
            </a:pPr>
            <a:r>
              <a:rPr lang="en-US">
                <a:solidFill>
                  <a:srgbClr val="FFFF00"/>
                </a:solidFill>
              </a:rPr>
              <a:t>Initialize the internal 14 by 14 mesh to anything you like and then apply for ever!</a:t>
            </a:r>
          </a:p>
          <a:p>
            <a:pPr>
              <a:lnSpc>
                <a:spcPct val="90000"/>
              </a:lnSpc>
            </a:pPr>
            <a:r>
              <a:rPr lang="en-US">
                <a:solidFill>
                  <a:srgbClr val="FFFF00"/>
                </a:solidFill>
              </a:rPr>
              <a:t>This Complex System is just a 2D mesh with nearest neighbor connections</a:t>
            </a:r>
          </a:p>
        </p:txBody>
      </p:sp>
      <p:sp>
        <p:nvSpPr>
          <p:cNvPr id="1189892" name="Text Box 4"/>
          <p:cNvSpPr txBox="1">
            <a:spLocks noChangeArrowheads="1"/>
          </p:cNvSpPr>
          <p:nvPr/>
        </p:nvSpPr>
        <p:spPr bwMode="auto">
          <a:xfrm>
            <a:off x="152400" y="5867400"/>
            <a:ext cx="8077200" cy="579438"/>
          </a:xfrm>
          <a:prstGeom prst="rect">
            <a:avLst/>
          </a:prstGeom>
          <a:noFill/>
          <a:ln w="12700">
            <a:noFill/>
            <a:miter lim="800000"/>
            <a:headEnd/>
            <a:tailEnd/>
          </a:ln>
          <a:effectLst/>
        </p:spPr>
        <p:txBody>
          <a:bodyPr>
            <a:spAutoFit/>
          </a:bodyPr>
          <a:lstStyle/>
          <a:p>
            <a:r>
              <a:rPr lang="en-US" sz="3200" b="1">
                <a:solidFill>
                  <a:srgbClr val="FFFF00"/>
                </a:solidFill>
                <a:sym typeface="Symbol" pitchFamily="18" charset="2"/>
              </a:rPr>
              <a:t></a:t>
            </a:r>
            <a:r>
              <a:rPr lang="en-US" sz="1400" b="1">
                <a:solidFill>
                  <a:srgbClr val="FFFF00"/>
                </a:solidFill>
                <a:sym typeface="Symbol" pitchFamily="18" charset="2"/>
              </a:rPr>
              <a:t> </a:t>
            </a:r>
            <a:r>
              <a:rPr lang="en-US" sz="3200" b="1" baseline="-25000">
                <a:solidFill>
                  <a:srgbClr val="FFFF00"/>
                </a:solidFill>
                <a:sym typeface="Symbol" pitchFamily="18" charset="2"/>
              </a:rPr>
              <a:t>New</a:t>
            </a:r>
            <a:r>
              <a:rPr lang="en-US" sz="3200" b="1">
                <a:solidFill>
                  <a:srgbClr val="FFFF00"/>
                </a:solidFill>
                <a:sym typeface="Symbol" pitchFamily="18" charset="2"/>
              </a:rPr>
              <a:t> = (</a:t>
            </a:r>
            <a:r>
              <a:rPr lang="en-US" sz="1400" b="1">
                <a:solidFill>
                  <a:srgbClr val="FFFF00"/>
                </a:solidFill>
                <a:sym typeface="Symbol" pitchFamily="18" charset="2"/>
              </a:rPr>
              <a:t> </a:t>
            </a:r>
            <a:r>
              <a:rPr lang="en-US" sz="3200" b="1" baseline="-25000">
                <a:solidFill>
                  <a:srgbClr val="FFFF00"/>
                </a:solidFill>
                <a:sym typeface="Symbol" pitchFamily="18" charset="2"/>
              </a:rPr>
              <a:t>Left</a:t>
            </a:r>
            <a:r>
              <a:rPr lang="en-US" sz="3200" b="1">
                <a:solidFill>
                  <a:srgbClr val="FFFF00"/>
                </a:solidFill>
                <a:sym typeface="Symbol" pitchFamily="18" charset="2"/>
              </a:rPr>
              <a:t> + </a:t>
            </a:r>
            <a:r>
              <a:rPr lang="en-US" sz="1400" b="1">
                <a:solidFill>
                  <a:srgbClr val="FFFF00"/>
                </a:solidFill>
                <a:sym typeface="Symbol" pitchFamily="18" charset="2"/>
              </a:rPr>
              <a:t> </a:t>
            </a:r>
            <a:r>
              <a:rPr lang="en-US" sz="3200" b="1" baseline="-25000">
                <a:solidFill>
                  <a:srgbClr val="FFFF00"/>
                </a:solidFill>
                <a:sym typeface="Symbol" pitchFamily="18" charset="2"/>
              </a:rPr>
              <a:t>Right</a:t>
            </a:r>
            <a:r>
              <a:rPr lang="en-US" sz="3200" b="1">
                <a:solidFill>
                  <a:srgbClr val="FFFF00"/>
                </a:solidFill>
                <a:sym typeface="Symbol" pitchFamily="18" charset="2"/>
              </a:rPr>
              <a:t> + </a:t>
            </a:r>
            <a:r>
              <a:rPr lang="en-US" sz="1400" b="1">
                <a:solidFill>
                  <a:srgbClr val="FFFF00"/>
                </a:solidFill>
                <a:sym typeface="Symbol" pitchFamily="18" charset="2"/>
              </a:rPr>
              <a:t> </a:t>
            </a:r>
            <a:r>
              <a:rPr lang="en-US" sz="3200" b="1" baseline="-25000">
                <a:solidFill>
                  <a:srgbClr val="FFFF00"/>
                </a:solidFill>
                <a:sym typeface="Symbol" pitchFamily="18" charset="2"/>
              </a:rPr>
              <a:t>Up</a:t>
            </a:r>
            <a:r>
              <a:rPr lang="en-US" sz="3200" b="1">
                <a:solidFill>
                  <a:srgbClr val="FFFF00"/>
                </a:solidFill>
                <a:sym typeface="Symbol" pitchFamily="18" charset="2"/>
              </a:rPr>
              <a:t> + </a:t>
            </a:r>
            <a:r>
              <a:rPr lang="en-US" sz="1400" b="1">
                <a:solidFill>
                  <a:srgbClr val="FFFF00"/>
                </a:solidFill>
                <a:sym typeface="Symbol" pitchFamily="18" charset="2"/>
              </a:rPr>
              <a:t> </a:t>
            </a:r>
            <a:r>
              <a:rPr lang="en-US" sz="3200" b="1" baseline="-25000">
                <a:solidFill>
                  <a:srgbClr val="FFFF00"/>
                </a:solidFill>
                <a:sym typeface="Symbol" pitchFamily="18" charset="2"/>
              </a:rPr>
              <a:t>Down</a:t>
            </a:r>
            <a:r>
              <a:rPr lang="en-US" sz="3200" b="1">
                <a:solidFill>
                  <a:srgbClr val="FFFF00"/>
                </a:solidFill>
                <a:sym typeface="Symbol" pitchFamily="18" charset="2"/>
              </a:rPr>
              <a:t> ) / 4 </a:t>
            </a:r>
          </a:p>
        </p:txBody>
      </p:sp>
      <p:grpSp>
        <p:nvGrpSpPr>
          <p:cNvPr id="2" name="Group 5"/>
          <p:cNvGrpSpPr>
            <a:grpSpLocks/>
          </p:cNvGrpSpPr>
          <p:nvPr/>
        </p:nvGrpSpPr>
        <p:grpSpPr bwMode="auto">
          <a:xfrm>
            <a:off x="4121150" y="990600"/>
            <a:ext cx="5022850" cy="5257800"/>
            <a:chOff x="801" y="150"/>
            <a:chExt cx="3164" cy="3312"/>
          </a:xfrm>
        </p:grpSpPr>
        <p:sp>
          <p:nvSpPr>
            <p:cNvPr id="1189894" name="Oval 6"/>
            <p:cNvSpPr>
              <a:spLocks noChangeArrowheads="1"/>
            </p:cNvSpPr>
            <p:nvPr/>
          </p:nvSpPr>
          <p:spPr bwMode="auto">
            <a:xfrm>
              <a:off x="2001" y="1351"/>
              <a:ext cx="551" cy="551"/>
            </a:xfrm>
            <a:prstGeom prst="ellipse">
              <a:avLst/>
            </a:prstGeom>
            <a:solidFill>
              <a:schemeClr val="bg1"/>
            </a:solidFill>
            <a:ln w="76200">
              <a:solidFill>
                <a:schemeClr val="tx1"/>
              </a:solidFill>
              <a:round/>
              <a:headEnd/>
              <a:tailEnd/>
            </a:ln>
            <a:effectLst/>
          </p:spPr>
          <p:txBody>
            <a:bodyPr wrap="none" anchor="ctr"/>
            <a:lstStyle/>
            <a:p>
              <a:endParaRPr lang="en-US"/>
            </a:p>
          </p:txBody>
        </p:sp>
        <p:sp>
          <p:nvSpPr>
            <p:cNvPr id="1189895" name="Line 7"/>
            <p:cNvSpPr>
              <a:spLocks noChangeShapeType="1"/>
            </p:cNvSpPr>
            <p:nvPr/>
          </p:nvSpPr>
          <p:spPr bwMode="auto">
            <a:xfrm rot="-16200000">
              <a:off x="1786" y="861"/>
              <a:ext cx="981" cy="0"/>
            </a:xfrm>
            <a:prstGeom prst="line">
              <a:avLst/>
            </a:prstGeom>
            <a:noFill/>
            <a:ln w="19050">
              <a:solidFill>
                <a:schemeClr val="tx1"/>
              </a:solidFill>
              <a:round/>
              <a:headEnd type="triangle" w="lg" len="lg"/>
              <a:tailEnd type="none" w="lg" len="lg"/>
            </a:ln>
            <a:effectLst/>
          </p:spPr>
          <p:txBody>
            <a:bodyPr wrap="none" anchor="ctr"/>
            <a:lstStyle/>
            <a:p>
              <a:endParaRPr lang="en-US"/>
            </a:p>
          </p:txBody>
        </p:sp>
        <p:sp>
          <p:nvSpPr>
            <p:cNvPr id="1189896" name="Line 8"/>
            <p:cNvSpPr>
              <a:spLocks noChangeShapeType="1"/>
            </p:cNvSpPr>
            <p:nvPr/>
          </p:nvSpPr>
          <p:spPr bwMode="auto">
            <a:xfrm rot="-16200000">
              <a:off x="1786" y="2393"/>
              <a:ext cx="981" cy="0"/>
            </a:xfrm>
            <a:prstGeom prst="line">
              <a:avLst/>
            </a:prstGeom>
            <a:noFill/>
            <a:ln w="19050">
              <a:solidFill>
                <a:schemeClr val="tx1"/>
              </a:solidFill>
              <a:round/>
              <a:headEnd type="none" w="lg" len="lg"/>
              <a:tailEnd type="triangle" w="lg" len="lg"/>
            </a:ln>
            <a:effectLst/>
          </p:spPr>
          <p:txBody>
            <a:bodyPr wrap="none" anchor="ctr"/>
            <a:lstStyle/>
            <a:p>
              <a:endParaRPr lang="en-US"/>
            </a:p>
          </p:txBody>
        </p:sp>
        <p:sp>
          <p:nvSpPr>
            <p:cNvPr id="1189897" name="Line 9"/>
            <p:cNvSpPr>
              <a:spLocks noChangeShapeType="1"/>
            </p:cNvSpPr>
            <p:nvPr/>
          </p:nvSpPr>
          <p:spPr bwMode="auto">
            <a:xfrm rot="-32435328">
              <a:off x="1019" y="1627"/>
              <a:ext cx="982" cy="3"/>
            </a:xfrm>
            <a:prstGeom prst="line">
              <a:avLst/>
            </a:prstGeom>
            <a:noFill/>
            <a:ln w="19050">
              <a:solidFill>
                <a:schemeClr val="tx1"/>
              </a:solidFill>
              <a:round/>
              <a:headEnd type="none" w="lg" len="lg"/>
              <a:tailEnd type="triangle" w="lg" len="lg"/>
            </a:ln>
            <a:effectLst/>
          </p:spPr>
          <p:txBody>
            <a:bodyPr wrap="none" anchor="ctr"/>
            <a:lstStyle/>
            <a:p>
              <a:endParaRPr lang="en-US"/>
            </a:p>
          </p:txBody>
        </p:sp>
        <p:sp>
          <p:nvSpPr>
            <p:cNvPr id="1189898" name="Line 10"/>
            <p:cNvSpPr>
              <a:spLocks noChangeShapeType="1"/>
            </p:cNvSpPr>
            <p:nvPr/>
          </p:nvSpPr>
          <p:spPr bwMode="auto">
            <a:xfrm rot="-21600000">
              <a:off x="2553" y="1629"/>
              <a:ext cx="981" cy="1"/>
            </a:xfrm>
            <a:prstGeom prst="line">
              <a:avLst/>
            </a:prstGeom>
            <a:noFill/>
            <a:ln w="19050">
              <a:solidFill>
                <a:schemeClr val="tx1"/>
              </a:solidFill>
              <a:round/>
              <a:headEnd type="none" w="lg" len="lg"/>
              <a:tailEnd type="triangle" w="lg" len="lg"/>
            </a:ln>
            <a:effectLst/>
          </p:spPr>
          <p:txBody>
            <a:bodyPr wrap="none" anchor="ctr"/>
            <a:lstStyle/>
            <a:p>
              <a:endParaRPr lang="en-US"/>
            </a:p>
          </p:txBody>
        </p:sp>
        <p:sp>
          <p:nvSpPr>
            <p:cNvPr id="1189899" name="Text Box 11"/>
            <p:cNvSpPr txBox="1">
              <a:spLocks noChangeArrowheads="1"/>
            </p:cNvSpPr>
            <p:nvPr/>
          </p:nvSpPr>
          <p:spPr bwMode="auto">
            <a:xfrm>
              <a:off x="2455" y="150"/>
              <a:ext cx="464" cy="634"/>
            </a:xfrm>
            <a:prstGeom prst="rect">
              <a:avLst/>
            </a:prstGeom>
            <a:noFill/>
            <a:ln w="38100">
              <a:noFill/>
              <a:miter lim="800000"/>
              <a:headEnd/>
              <a:tailEnd/>
            </a:ln>
            <a:effectLst/>
          </p:spPr>
          <p:txBody>
            <a:bodyPr anchor="ctr">
              <a:spAutoFit/>
            </a:bodyPr>
            <a:lstStyle/>
            <a:p>
              <a:pPr algn="ctr" eaLnBrk="0" hangingPunct="0">
                <a:spcBef>
                  <a:spcPct val="0"/>
                </a:spcBef>
              </a:pPr>
              <a:r>
                <a:rPr lang="en-US" sz="3200" b="1">
                  <a:latin typeface="Times New Roman" pitchFamily="18" charset="0"/>
                  <a:sym typeface="Symbol" pitchFamily="18" charset="2"/>
                </a:rPr>
                <a:t></a:t>
              </a:r>
              <a:r>
                <a:rPr lang="en-US" sz="3200" b="1" baseline="-25000">
                  <a:latin typeface="Times New Roman" pitchFamily="18" charset="0"/>
                </a:rPr>
                <a:t>Up</a:t>
              </a:r>
            </a:p>
            <a:p>
              <a:pPr algn="ctr" eaLnBrk="0" hangingPunct="0">
                <a:spcBef>
                  <a:spcPct val="0"/>
                </a:spcBef>
              </a:pPr>
              <a:endParaRPr lang="en-US" sz="2800" b="1">
                <a:latin typeface="Times New Roman" pitchFamily="18" charset="0"/>
              </a:endParaRPr>
            </a:p>
          </p:txBody>
        </p:sp>
        <p:sp>
          <p:nvSpPr>
            <p:cNvPr id="1189900" name="Text Box 12"/>
            <p:cNvSpPr txBox="1">
              <a:spLocks noChangeArrowheads="1"/>
            </p:cNvSpPr>
            <p:nvPr/>
          </p:nvSpPr>
          <p:spPr bwMode="auto">
            <a:xfrm>
              <a:off x="2387" y="2790"/>
              <a:ext cx="669" cy="672"/>
            </a:xfrm>
            <a:prstGeom prst="rect">
              <a:avLst/>
            </a:prstGeom>
            <a:noFill/>
            <a:ln w="38100">
              <a:noFill/>
              <a:miter lim="800000"/>
              <a:headEnd/>
              <a:tailEnd/>
            </a:ln>
            <a:effectLst/>
          </p:spPr>
          <p:txBody>
            <a:bodyPr wrap="none" anchor="ctr">
              <a:spAutoFit/>
            </a:bodyPr>
            <a:lstStyle/>
            <a:p>
              <a:pPr algn="ctr" eaLnBrk="0" hangingPunct="0">
                <a:spcBef>
                  <a:spcPct val="0"/>
                </a:spcBef>
              </a:pPr>
              <a:r>
                <a:rPr lang="en-US" sz="3200" b="1">
                  <a:latin typeface="Times New Roman" pitchFamily="18" charset="0"/>
                  <a:sym typeface="Symbol" pitchFamily="18" charset="2"/>
                </a:rPr>
                <a:t></a:t>
              </a:r>
              <a:r>
                <a:rPr lang="en-US" sz="3200" b="1" baseline="-25000">
                  <a:latin typeface="Times New Roman" pitchFamily="18" charset="0"/>
                </a:rPr>
                <a:t>Down</a:t>
              </a:r>
            </a:p>
            <a:p>
              <a:pPr algn="ctr" eaLnBrk="0" hangingPunct="0">
                <a:spcBef>
                  <a:spcPct val="0"/>
                </a:spcBef>
              </a:pPr>
              <a:endParaRPr lang="en-US" sz="3200" b="1">
                <a:latin typeface="Times New Roman" pitchFamily="18" charset="0"/>
              </a:endParaRPr>
            </a:p>
          </p:txBody>
        </p:sp>
        <p:sp>
          <p:nvSpPr>
            <p:cNvPr id="1189901" name="Text Box 13"/>
            <p:cNvSpPr txBox="1">
              <a:spLocks noChangeArrowheads="1"/>
            </p:cNvSpPr>
            <p:nvPr/>
          </p:nvSpPr>
          <p:spPr bwMode="auto">
            <a:xfrm>
              <a:off x="801" y="1737"/>
              <a:ext cx="549" cy="672"/>
            </a:xfrm>
            <a:prstGeom prst="rect">
              <a:avLst/>
            </a:prstGeom>
            <a:noFill/>
            <a:ln w="38100">
              <a:noFill/>
              <a:miter lim="800000"/>
              <a:headEnd/>
              <a:tailEnd/>
            </a:ln>
            <a:effectLst/>
          </p:spPr>
          <p:txBody>
            <a:bodyPr wrap="none" anchor="ctr">
              <a:spAutoFit/>
            </a:bodyPr>
            <a:lstStyle/>
            <a:p>
              <a:pPr algn="ctr" eaLnBrk="0" hangingPunct="0">
                <a:spcBef>
                  <a:spcPct val="0"/>
                </a:spcBef>
              </a:pPr>
              <a:r>
                <a:rPr lang="en-US" sz="3200" b="1">
                  <a:latin typeface="Times New Roman" pitchFamily="18" charset="0"/>
                  <a:sym typeface="Symbol" pitchFamily="18" charset="2"/>
                </a:rPr>
                <a:t></a:t>
              </a:r>
              <a:r>
                <a:rPr lang="en-US" sz="3200" b="1" baseline="-25000">
                  <a:latin typeface="Times New Roman" pitchFamily="18" charset="0"/>
                </a:rPr>
                <a:t>Left</a:t>
              </a:r>
            </a:p>
            <a:p>
              <a:pPr algn="ctr" eaLnBrk="0" hangingPunct="0">
                <a:spcBef>
                  <a:spcPct val="0"/>
                </a:spcBef>
              </a:pPr>
              <a:endParaRPr lang="en-US" sz="3200" b="1">
                <a:latin typeface="Times New Roman" pitchFamily="18" charset="0"/>
              </a:endParaRPr>
            </a:p>
          </p:txBody>
        </p:sp>
        <p:sp>
          <p:nvSpPr>
            <p:cNvPr id="1189902" name="Text Box 14"/>
            <p:cNvSpPr txBox="1">
              <a:spLocks noChangeArrowheads="1"/>
            </p:cNvSpPr>
            <p:nvPr/>
          </p:nvSpPr>
          <p:spPr bwMode="auto">
            <a:xfrm>
              <a:off x="3314" y="1630"/>
              <a:ext cx="651" cy="634"/>
            </a:xfrm>
            <a:prstGeom prst="rect">
              <a:avLst/>
            </a:prstGeom>
            <a:noFill/>
            <a:ln w="38100">
              <a:noFill/>
              <a:miter lim="800000"/>
              <a:headEnd/>
              <a:tailEnd/>
            </a:ln>
            <a:effectLst/>
          </p:spPr>
          <p:txBody>
            <a:bodyPr wrap="none" anchor="ctr">
              <a:spAutoFit/>
            </a:bodyPr>
            <a:lstStyle/>
            <a:p>
              <a:pPr algn="ctr" eaLnBrk="0" hangingPunct="0">
                <a:spcBef>
                  <a:spcPct val="0"/>
                </a:spcBef>
              </a:pPr>
              <a:r>
                <a:rPr lang="en-US" sz="3200" b="1">
                  <a:latin typeface="Times New Roman" pitchFamily="18" charset="0"/>
                  <a:sym typeface="Symbol" pitchFamily="18" charset="2"/>
                </a:rPr>
                <a:t></a:t>
              </a:r>
              <a:r>
                <a:rPr lang="en-US" sz="3200" b="1" baseline="-25000">
                  <a:latin typeface="Times New Roman" pitchFamily="18" charset="0"/>
                </a:rPr>
                <a:t>Right</a:t>
              </a:r>
              <a:endParaRPr lang="en-US" sz="2800" b="1" baseline="-25000">
                <a:latin typeface="Times New Roman" pitchFamily="18" charset="0"/>
              </a:endParaRPr>
            </a:p>
            <a:p>
              <a:pPr algn="ctr" eaLnBrk="0" hangingPunct="0">
                <a:spcBef>
                  <a:spcPct val="0"/>
                </a:spcBef>
              </a:pPr>
              <a:endParaRPr lang="en-US" sz="2800" b="1">
                <a:latin typeface="Times New Roman" pitchFamily="18" charset="0"/>
              </a:endParaRPr>
            </a:p>
          </p:txBody>
        </p:sp>
        <p:sp>
          <p:nvSpPr>
            <p:cNvPr id="1189903" name="Text Box 15"/>
            <p:cNvSpPr txBox="1">
              <a:spLocks noChangeArrowheads="1"/>
            </p:cNvSpPr>
            <p:nvPr/>
          </p:nvSpPr>
          <p:spPr bwMode="auto">
            <a:xfrm>
              <a:off x="2352" y="986"/>
              <a:ext cx="567" cy="365"/>
            </a:xfrm>
            <a:prstGeom prst="rect">
              <a:avLst/>
            </a:prstGeom>
            <a:noFill/>
            <a:ln w="38100">
              <a:noFill/>
              <a:miter lim="800000"/>
              <a:headEnd/>
              <a:tailEnd/>
            </a:ln>
            <a:effectLst/>
          </p:spPr>
          <p:txBody>
            <a:bodyPr wrap="none" anchor="ctr">
              <a:spAutoFit/>
            </a:bodyPr>
            <a:lstStyle/>
            <a:p>
              <a:pPr algn="ctr" eaLnBrk="0" hangingPunct="0">
                <a:spcBef>
                  <a:spcPct val="0"/>
                </a:spcBef>
              </a:pPr>
              <a:r>
                <a:rPr lang="en-US" sz="3200" b="1">
                  <a:latin typeface="Times New Roman" pitchFamily="18" charset="0"/>
                  <a:sym typeface="Symbol" pitchFamily="18" charset="2"/>
                </a:rPr>
                <a:t></a:t>
              </a:r>
              <a:r>
                <a:rPr lang="en-US" sz="3200" b="1" baseline="-25000">
                  <a:latin typeface="Times New Roman" pitchFamily="18" charset="0"/>
                  <a:sym typeface="Symbol" pitchFamily="18" charset="2"/>
                </a:rPr>
                <a:t>New</a:t>
              </a:r>
              <a:endParaRPr lang="en-US" sz="3200" b="1">
                <a:latin typeface="Times New Roman" pitchFamily="18" charset="0"/>
              </a:endParaRPr>
            </a:p>
          </p:txBody>
        </p:sp>
        <p:sp>
          <p:nvSpPr>
            <p:cNvPr id="1189904" name="Oval 16"/>
            <p:cNvSpPr>
              <a:spLocks noChangeArrowheads="1"/>
            </p:cNvSpPr>
            <p:nvPr/>
          </p:nvSpPr>
          <p:spPr bwMode="auto">
            <a:xfrm>
              <a:off x="3534" y="1517"/>
              <a:ext cx="220" cy="220"/>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9905" name="Oval 17"/>
            <p:cNvSpPr>
              <a:spLocks noChangeArrowheads="1"/>
            </p:cNvSpPr>
            <p:nvPr/>
          </p:nvSpPr>
          <p:spPr bwMode="auto">
            <a:xfrm>
              <a:off x="801" y="1517"/>
              <a:ext cx="220" cy="220"/>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9906" name="Oval 18"/>
            <p:cNvSpPr>
              <a:spLocks noChangeArrowheads="1"/>
            </p:cNvSpPr>
            <p:nvPr/>
          </p:nvSpPr>
          <p:spPr bwMode="auto">
            <a:xfrm>
              <a:off x="2167" y="150"/>
              <a:ext cx="220" cy="220"/>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89907" name="Oval 19"/>
            <p:cNvSpPr>
              <a:spLocks noChangeArrowheads="1"/>
            </p:cNvSpPr>
            <p:nvPr/>
          </p:nvSpPr>
          <p:spPr bwMode="auto">
            <a:xfrm>
              <a:off x="2167" y="2883"/>
              <a:ext cx="220" cy="220"/>
            </a:xfrm>
            <a:prstGeom prst="ellipse">
              <a:avLst/>
            </a:prstGeom>
            <a:solidFill>
              <a:schemeClr val="tx2"/>
            </a:solidFill>
            <a:ln w="9525">
              <a:solidFill>
                <a:schemeClr val="tx1"/>
              </a:solidFill>
              <a:round/>
              <a:headEnd/>
              <a:tailEnd/>
            </a:ln>
            <a:effec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p>
            <a:fld id="{A9D63576-76E5-4654-9747-04E4924ACA7D}" type="slidenum">
              <a:rPr lang="en-US"/>
              <a:pPr/>
              <a:t>70</a:t>
            </a:fld>
            <a:endParaRPr lang="en-US"/>
          </a:p>
        </p:txBody>
      </p:sp>
      <p:sp>
        <p:nvSpPr>
          <p:cNvPr id="1165314" name="Rectangle 2"/>
          <p:cNvSpPr>
            <a:spLocks noGrp="1" noChangeArrowheads="1"/>
          </p:cNvSpPr>
          <p:nvPr>
            <p:ph type="title"/>
          </p:nvPr>
        </p:nvSpPr>
        <p:spPr/>
        <p:txBody>
          <a:bodyPr/>
          <a:lstStyle/>
          <a:p>
            <a:r>
              <a:rPr lang="en-US"/>
              <a:t>Motivating Task</a:t>
            </a:r>
          </a:p>
        </p:txBody>
      </p:sp>
      <p:sp>
        <p:nvSpPr>
          <p:cNvPr id="1165315" name="Rectangle 3"/>
          <p:cNvSpPr>
            <a:spLocks noGrp="1" noChangeArrowheads="1"/>
          </p:cNvSpPr>
          <p:nvPr>
            <p:ph type="body" idx="1"/>
          </p:nvPr>
        </p:nvSpPr>
        <p:spPr>
          <a:xfrm>
            <a:off x="0" y="914400"/>
            <a:ext cx="9144000" cy="5486400"/>
          </a:xfrm>
        </p:spPr>
        <p:txBody>
          <a:bodyPr/>
          <a:lstStyle/>
          <a:p>
            <a:r>
              <a:rPr lang="en-US" sz="2400"/>
              <a:t>Identify the mix of applications on future clients and servers and produce the programming environment and runtime to support effective (aka scalable) use of </a:t>
            </a:r>
            <a:r>
              <a:rPr lang="en-US" sz="2400">
                <a:solidFill>
                  <a:srgbClr val="FFFF00"/>
                </a:solidFill>
              </a:rPr>
              <a:t>32-1024 cores</a:t>
            </a:r>
          </a:p>
          <a:p>
            <a:r>
              <a:rPr lang="en-US" sz="2400"/>
              <a:t>If applications were </a:t>
            </a:r>
            <a:r>
              <a:rPr lang="en-US" sz="2400">
                <a:solidFill>
                  <a:srgbClr val="FFFF00"/>
                </a:solidFill>
              </a:rPr>
              <a:t>pleasingly parallel</a:t>
            </a:r>
            <a:r>
              <a:rPr lang="en-US" sz="2400"/>
              <a:t> or </a:t>
            </a:r>
            <a:r>
              <a:rPr lang="en-US" sz="2400">
                <a:solidFill>
                  <a:srgbClr val="FFFF00"/>
                </a:solidFill>
              </a:rPr>
              <a:t>loosely coupled</a:t>
            </a:r>
            <a:r>
              <a:rPr lang="en-US" sz="2400"/>
              <a:t>, then this is non trivial but </a:t>
            </a:r>
            <a:r>
              <a:rPr lang="en-US" sz="2400">
                <a:solidFill>
                  <a:srgbClr val="FFFF00"/>
                </a:solidFill>
              </a:rPr>
              <a:t>straightforward</a:t>
            </a:r>
          </a:p>
          <a:p>
            <a:r>
              <a:rPr lang="en-US" sz="2400"/>
              <a:t>It appears likely that </a:t>
            </a:r>
            <a:r>
              <a:rPr lang="en-US" sz="2400">
                <a:solidFill>
                  <a:srgbClr val="FFFF00"/>
                </a:solidFill>
              </a:rPr>
              <a:t>closely coupled applications</a:t>
            </a:r>
            <a:r>
              <a:rPr lang="en-US" sz="2400"/>
              <a:t> will be needed and here we have to have efficient parallel algorithms, express them in some fashion and support with low overhead runtime</a:t>
            </a:r>
          </a:p>
          <a:p>
            <a:pPr lvl="1"/>
            <a:r>
              <a:rPr lang="en-US" sz="2000"/>
              <a:t>Of course one could gain by </a:t>
            </a:r>
            <a:r>
              <a:rPr lang="en-US" sz="2000">
                <a:solidFill>
                  <a:srgbClr val="FFFF00"/>
                </a:solidFill>
              </a:rPr>
              <a:t>switching algorithms</a:t>
            </a:r>
            <a:r>
              <a:rPr lang="en-US" sz="2000"/>
              <a:t> e.g. from a tricky to parallelize brand and bound to a loosely coupled genetic optimization algorithm</a:t>
            </a:r>
          </a:p>
          <a:p>
            <a:r>
              <a:rPr lang="en-US" sz="2400"/>
              <a:t>These lectures are designed to capture current knowledge from parallel computing relevant to producing 32-1024 core scalable applications and associated software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p>
            <a:fld id="{F29F797E-B3A6-41AB-A0BF-3FCF29FB6187}" type="slidenum">
              <a:rPr lang="en-US"/>
              <a:pPr/>
              <a:t>71</a:t>
            </a:fld>
            <a:endParaRPr lang="en-US"/>
          </a:p>
        </p:txBody>
      </p:sp>
      <p:sp>
        <p:nvSpPr>
          <p:cNvPr id="1178626" name="Rectangle 2"/>
          <p:cNvSpPr>
            <a:spLocks noGrp="1" noChangeArrowheads="1"/>
          </p:cNvSpPr>
          <p:nvPr>
            <p:ph type="title"/>
          </p:nvPr>
        </p:nvSpPr>
        <p:spPr>
          <a:xfrm>
            <a:off x="0" y="0"/>
            <a:ext cx="9144000" cy="609600"/>
          </a:xfrm>
        </p:spPr>
        <p:txBody>
          <a:bodyPr/>
          <a:lstStyle/>
          <a:p>
            <a:r>
              <a:rPr lang="en-US" sz="3600"/>
              <a:t>Why Parallel Computing is Hard</a:t>
            </a:r>
          </a:p>
        </p:txBody>
      </p:sp>
      <p:sp>
        <p:nvSpPr>
          <p:cNvPr id="1178627" name="Rectangle 3"/>
          <p:cNvSpPr>
            <a:spLocks noGrp="1" noChangeArrowheads="1"/>
          </p:cNvSpPr>
          <p:nvPr>
            <p:ph type="body" idx="1"/>
          </p:nvPr>
        </p:nvSpPr>
        <p:spPr>
          <a:xfrm>
            <a:off x="0" y="457200"/>
            <a:ext cx="9144000" cy="6400800"/>
          </a:xfrm>
        </p:spPr>
        <p:txBody>
          <a:bodyPr/>
          <a:lstStyle/>
          <a:p>
            <a:pPr>
              <a:lnSpc>
                <a:spcPct val="80000"/>
              </a:lnSpc>
              <a:spcBef>
                <a:spcPct val="15000"/>
              </a:spcBef>
            </a:pPr>
            <a:r>
              <a:rPr lang="en-US" sz="2400"/>
              <a:t>Essentially </a:t>
            </a:r>
            <a:r>
              <a:rPr lang="en-US" sz="2400">
                <a:solidFill>
                  <a:srgbClr val="FFFF00"/>
                </a:solidFill>
              </a:rPr>
              <a:t>all large applications</a:t>
            </a:r>
            <a:r>
              <a:rPr lang="en-US" sz="2400"/>
              <a:t> can be parallelized but unfortunately </a:t>
            </a:r>
          </a:p>
          <a:p>
            <a:pPr>
              <a:lnSpc>
                <a:spcPct val="80000"/>
              </a:lnSpc>
              <a:spcBef>
                <a:spcPct val="15000"/>
              </a:spcBef>
            </a:pPr>
            <a:r>
              <a:rPr lang="en-US" sz="2400"/>
              <a:t>The </a:t>
            </a:r>
            <a:r>
              <a:rPr lang="en-US" sz="2400">
                <a:solidFill>
                  <a:srgbClr val="FFFF00"/>
                </a:solidFill>
              </a:rPr>
              <a:t>architecture of parallel computers</a:t>
            </a:r>
            <a:r>
              <a:rPr lang="en-US" sz="2400"/>
              <a:t> bears modest resemblance to the architecture of applications</a:t>
            </a:r>
          </a:p>
          <a:p>
            <a:pPr lvl="1">
              <a:lnSpc>
                <a:spcPct val="80000"/>
              </a:lnSpc>
              <a:spcBef>
                <a:spcPct val="15000"/>
              </a:spcBef>
            </a:pPr>
            <a:r>
              <a:rPr lang="en-US" sz="2000"/>
              <a:t>Applications don’t tend to have hierarchical or shared memories and really don’t usually have memories in sense computers have (they have local state?)</a:t>
            </a:r>
          </a:p>
          <a:p>
            <a:pPr>
              <a:lnSpc>
                <a:spcPct val="80000"/>
              </a:lnSpc>
              <a:spcBef>
                <a:spcPct val="15000"/>
              </a:spcBef>
            </a:pPr>
            <a:r>
              <a:rPr lang="en-US" sz="2400"/>
              <a:t>Essentially </a:t>
            </a:r>
            <a:r>
              <a:rPr lang="en-US" sz="2400">
                <a:solidFill>
                  <a:srgbClr val="FFFF00"/>
                </a:solidFill>
              </a:rPr>
              <a:t>all significant conventionally coded software</a:t>
            </a:r>
            <a:r>
              <a:rPr lang="en-US" sz="2400"/>
              <a:t> packages can</a:t>
            </a:r>
            <a:r>
              <a:rPr lang="en-US" sz="2400">
                <a:solidFill>
                  <a:srgbClr val="FFFF00"/>
                </a:solidFill>
              </a:rPr>
              <a:t>not</a:t>
            </a:r>
            <a:r>
              <a:rPr lang="en-US" sz="2400"/>
              <a:t> be parallelized </a:t>
            </a:r>
          </a:p>
          <a:p>
            <a:pPr>
              <a:lnSpc>
                <a:spcPct val="80000"/>
              </a:lnSpc>
              <a:spcBef>
                <a:spcPct val="15000"/>
              </a:spcBef>
            </a:pPr>
            <a:r>
              <a:rPr lang="en-US" sz="2400"/>
              <a:t>Note parallel computing can be thought of as a map from an application through a model to a computer</a:t>
            </a:r>
          </a:p>
          <a:p>
            <a:pPr>
              <a:lnSpc>
                <a:spcPct val="80000"/>
              </a:lnSpc>
              <a:spcBef>
                <a:spcPct val="15000"/>
              </a:spcBef>
            </a:pPr>
            <a:r>
              <a:rPr lang="en-US" sz="2400">
                <a:solidFill>
                  <a:srgbClr val="FFFF00"/>
                </a:solidFill>
              </a:rPr>
              <a:t>Parallel Computing Works</a:t>
            </a:r>
            <a:r>
              <a:rPr lang="en-US" sz="2400"/>
              <a:t> because Mother Nature and Society (which we are simulating) are parallel</a:t>
            </a:r>
          </a:p>
          <a:p>
            <a:pPr>
              <a:lnSpc>
                <a:spcPct val="80000"/>
              </a:lnSpc>
              <a:spcBef>
                <a:spcPct val="15000"/>
              </a:spcBef>
            </a:pPr>
            <a:r>
              <a:rPr lang="en-US" sz="2400"/>
              <a:t>Think of applications, software and computers as “</a:t>
            </a:r>
            <a:r>
              <a:rPr lang="en-US" sz="2400">
                <a:solidFill>
                  <a:srgbClr val="FFFF00"/>
                </a:solidFill>
              </a:rPr>
              <a:t>complex systems</a:t>
            </a:r>
            <a:r>
              <a:rPr lang="en-US" sz="2400"/>
              <a:t>” i.e. as collections of “time” dependent entities with connections</a:t>
            </a:r>
          </a:p>
          <a:p>
            <a:pPr lvl="1">
              <a:lnSpc>
                <a:spcPct val="80000"/>
              </a:lnSpc>
              <a:spcBef>
                <a:spcPct val="15000"/>
              </a:spcBef>
            </a:pPr>
            <a:r>
              <a:rPr lang="en-US" sz="2000"/>
              <a:t>Each is a </a:t>
            </a:r>
            <a:r>
              <a:rPr lang="en-US" sz="2000">
                <a:solidFill>
                  <a:srgbClr val="FFFF00"/>
                </a:solidFill>
              </a:rPr>
              <a:t>Complex System </a:t>
            </a:r>
            <a:r>
              <a:rPr lang="en-US" sz="2000">
                <a:solidFill>
                  <a:srgbClr val="FFFF00"/>
                </a:solidFill>
                <a:latin typeface="Tahoma" pitchFamily="34" charset="0"/>
                <a:cs typeface="Tahoma" pitchFamily="34" charset="0"/>
              </a:rPr>
              <a:t>S</a:t>
            </a:r>
            <a:r>
              <a:rPr lang="en-US" sz="2000" baseline="-25000">
                <a:solidFill>
                  <a:srgbClr val="FFFF00"/>
                </a:solidFill>
                <a:latin typeface="Tahoma" pitchFamily="34" charset="0"/>
                <a:cs typeface="Tahoma" pitchFamily="34" charset="0"/>
              </a:rPr>
              <a:t>i</a:t>
            </a:r>
            <a:r>
              <a:rPr lang="en-US" sz="2000" baseline="-25000">
                <a:latin typeface="Tahoma" pitchFamily="34" charset="0"/>
                <a:cs typeface="Tahoma" pitchFamily="34" charset="0"/>
              </a:rPr>
              <a:t> </a:t>
            </a:r>
            <a:r>
              <a:rPr lang="en-US" sz="2000">
                <a:cs typeface="Tahoma" pitchFamily="34" charset="0"/>
              </a:rPr>
              <a:t>where i represents “natural system”, theory, model, numerical formulation, software, runtime or computer</a:t>
            </a:r>
          </a:p>
          <a:p>
            <a:pPr lvl="1">
              <a:lnSpc>
                <a:spcPct val="80000"/>
              </a:lnSpc>
              <a:spcBef>
                <a:spcPct val="15000"/>
              </a:spcBef>
            </a:pPr>
            <a:r>
              <a:rPr lang="en-US" sz="2000">
                <a:cs typeface="Tahoma" pitchFamily="34" charset="0"/>
              </a:rPr>
              <a:t>Architecture corresponds to structure of complex system</a:t>
            </a:r>
          </a:p>
          <a:p>
            <a:pPr lvl="1">
              <a:lnSpc>
                <a:spcPct val="80000"/>
              </a:lnSpc>
              <a:spcBef>
                <a:spcPct val="15000"/>
              </a:spcBef>
            </a:pPr>
            <a:r>
              <a:rPr lang="en-US" sz="2000">
                <a:cs typeface="Tahoma" pitchFamily="34" charset="0"/>
              </a:rPr>
              <a:t>I intuitively prefer message passing as it naturally expresses connectivity</a:t>
            </a:r>
          </a:p>
          <a:p>
            <a:pPr>
              <a:lnSpc>
                <a:spcPct val="80000"/>
              </a:lnSpc>
              <a:spcBef>
                <a:spcPct val="15000"/>
              </a:spcBef>
            </a:pPr>
            <a:endParaRPr lang="en-US" sz="2400"/>
          </a:p>
          <a:p>
            <a:pPr>
              <a:lnSpc>
                <a:spcPct val="80000"/>
              </a:lnSpc>
              <a:spcBef>
                <a:spcPct val="15000"/>
              </a:spcBef>
            </a:pPr>
            <a:endParaRPr lang="en-US" sz="240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6" name="Slide Number Placeholder 4"/>
          <p:cNvSpPr>
            <a:spLocks noGrp="1"/>
          </p:cNvSpPr>
          <p:nvPr>
            <p:ph type="sldNum" sz="quarter" idx="11"/>
          </p:nvPr>
        </p:nvSpPr>
        <p:spPr/>
        <p:txBody>
          <a:bodyPr/>
          <a:lstStyle/>
          <a:p>
            <a:fld id="{6C1B8976-A50E-4BBF-A55C-2A9B9F25432A}" type="slidenum">
              <a:rPr lang="en-US"/>
              <a:pPr/>
              <a:t>72</a:t>
            </a:fld>
            <a:endParaRPr lang="en-US"/>
          </a:p>
        </p:txBody>
      </p:sp>
      <p:sp>
        <p:nvSpPr>
          <p:cNvPr id="1185794" name="Rectangle 2"/>
          <p:cNvSpPr>
            <a:spLocks noGrp="1" noChangeArrowheads="1"/>
          </p:cNvSpPr>
          <p:nvPr>
            <p:ph type="title"/>
          </p:nvPr>
        </p:nvSpPr>
        <p:spPr>
          <a:xfrm>
            <a:off x="0" y="0"/>
            <a:ext cx="9144000" cy="685800"/>
          </a:xfrm>
        </p:spPr>
        <p:txBody>
          <a:bodyPr/>
          <a:lstStyle/>
          <a:p>
            <a:r>
              <a:rPr lang="en-US" sz="3200"/>
              <a:t>Structure of Modern Java System: GridSphere </a:t>
            </a:r>
          </a:p>
        </p:txBody>
      </p:sp>
      <p:pic>
        <p:nvPicPr>
          <p:cNvPr id="1185796" name="Picture 4"/>
          <p:cNvPicPr>
            <a:picLocks noChangeAspect="1" noChangeArrowheads="1"/>
          </p:cNvPicPr>
          <p:nvPr/>
        </p:nvPicPr>
        <p:blipFill>
          <a:blip r:embed="rId3"/>
          <a:srcRect/>
          <a:stretch>
            <a:fillRect/>
          </a:stretch>
        </p:blipFill>
        <p:spPr bwMode="auto">
          <a:xfrm>
            <a:off x="0" y="609600"/>
            <a:ext cx="9144000" cy="5489575"/>
          </a:xfrm>
          <a:prstGeom prst="rect">
            <a:avLst/>
          </a:prstGeom>
          <a:noFill/>
          <a:ln w="12700">
            <a:noFill/>
            <a:miter lim="800000"/>
            <a:headEnd/>
            <a:tailEnd/>
          </a:ln>
          <a:effectLst/>
        </p:spPr>
      </p:pic>
      <p:sp>
        <p:nvSpPr>
          <p:cNvPr id="1185795" name="Rectangle 3"/>
          <p:cNvSpPr>
            <a:spLocks noGrp="1" noChangeArrowheads="1"/>
          </p:cNvSpPr>
          <p:nvPr>
            <p:ph type="body" idx="1"/>
          </p:nvPr>
        </p:nvSpPr>
        <p:spPr>
          <a:xfrm>
            <a:off x="0" y="6019800"/>
            <a:ext cx="9144000" cy="533400"/>
          </a:xfrm>
          <a:solidFill>
            <a:schemeClr val="bg2"/>
          </a:solidFill>
        </p:spPr>
        <p:txBody>
          <a:bodyPr/>
          <a:lstStyle/>
          <a:p>
            <a:pPr>
              <a:lnSpc>
                <a:spcPct val="80000"/>
              </a:lnSpc>
            </a:pPr>
            <a:r>
              <a:rPr lang="en-US" sz="1800"/>
              <a:t>Carol Song Purdue </a:t>
            </a:r>
            <a:r>
              <a:rPr lang="en-US" sz="1800">
                <a:hlinkClick r:id="rId4"/>
              </a:rPr>
              <a:t>http://gridreliability.nist.gov/Workshop2/ReliabilityAssessmentSongPurdue.pdf</a:t>
            </a:r>
            <a:r>
              <a:rPr lang="en-US" sz="1800"/>
              <a:t>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p>
            <a:fld id="{1C71999E-D103-423D-9B94-245D2F6887DE}" type="slidenum">
              <a:rPr lang="en-US"/>
              <a:pPr/>
              <a:t>73</a:t>
            </a:fld>
            <a:endParaRPr lang="en-US"/>
          </a:p>
        </p:txBody>
      </p:sp>
      <p:sp>
        <p:nvSpPr>
          <p:cNvPr id="1183746" name="Rectangle 2"/>
          <p:cNvSpPr>
            <a:spLocks noGrp="1" noChangeArrowheads="1"/>
          </p:cNvSpPr>
          <p:nvPr>
            <p:ph type="title"/>
          </p:nvPr>
        </p:nvSpPr>
        <p:spPr/>
        <p:txBody>
          <a:bodyPr/>
          <a:lstStyle/>
          <a:p>
            <a:r>
              <a:rPr lang="en-US"/>
              <a:t>Are Applications Parallel?</a:t>
            </a:r>
          </a:p>
        </p:txBody>
      </p:sp>
      <p:sp>
        <p:nvSpPr>
          <p:cNvPr id="1183747" name="Rectangle 3"/>
          <p:cNvSpPr>
            <a:spLocks noGrp="1" noChangeArrowheads="1"/>
          </p:cNvSpPr>
          <p:nvPr>
            <p:ph type="body" idx="1"/>
          </p:nvPr>
        </p:nvSpPr>
        <p:spPr>
          <a:xfrm>
            <a:off x="0" y="1066800"/>
            <a:ext cx="9144000" cy="5562600"/>
          </a:xfrm>
        </p:spPr>
        <p:txBody>
          <a:bodyPr/>
          <a:lstStyle/>
          <a:p>
            <a:pPr>
              <a:lnSpc>
                <a:spcPct val="80000"/>
              </a:lnSpc>
            </a:pPr>
            <a:r>
              <a:rPr lang="en-US" sz="2400"/>
              <a:t>The </a:t>
            </a:r>
            <a:r>
              <a:rPr lang="en-US" sz="2400">
                <a:solidFill>
                  <a:srgbClr val="FFFF00"/>
                </a:solidFill>
              </a:rPr>
              <a:t>general complex system is not parallelizable</a:t>
            </a:r>
            <a:r>
              <a:rPr lang="en-US" sz="2400"/>
              <a:t> but in practice, complex systems that we want to represent in software are parallelizable (as nature and (some) systems/algorithms built by people are parallel)</a:t>
            </a:r>
          </a:p>
          <a:p>
            <a:pPr lvl="1">
              <a:lnSpc>
                <a:spcPct val="80000"/>
              </a:lnSpc>
            </a:pPr>
            <a:r>
              <a:rPr lang="en-US" sz="2000">
                <a:solidFill>
                  <a:srgbClr val="FFFF00"/>
                </a:solidFill>
              </a:rPr>
              <a:t>General graph</a:t>
            </a:r>
            <a:r>
              <a:rPr lang="en-US" sz="2000"/>
              <a:t> of connections and dependencies such in GridSphere software typically has </a:t>
            </a:r>
            <a:r>
              <a:rPr lang="en-US" sz="2000">
                <a:solidFill>
                  <a:srgbClr val="FFFF00"/>
                </a:solidFill>
              </a:rPr>
              <a:t>no significant parallelism</a:t>
            </a:r>
            <a:r>
              <a:rPr lang="en-US" sz="2000"/>
              <a:t> (except inside a graph node)</a:t>
            </a:r>
          </a:p>
          <a:p>
            <a:pPr lvl="1">
              <a:lnSpc>
                <a:spcPct val="80000"/>
              </a:lnSpc>
            </a:pPr>
            <a:r>
              <a:rPr lang="en-US" sz="2000"/>
              <a:t>However systems to be simulated are built by replicating entities (mesh points, cores) and are naturally parallel</a:t>
            </a:r>
          </a:p>
          <a:p>
            <a:pPr>
              <a:lnSpc>
                <a:spcPct val="80000"/>
              </a:lnSpc>
            </a:pPr>
            <a:r>
              <a:rPr lang="en-US" sz="2400">
                <a:solidFill>
                  <a:srgbClr val="FFFF00"/>
                </a:solidFill>
              </a:rPr>
              <a:t>Scalable parallelism</a:t>
            </a:r>
            <a:r>
              <a:rPr lang="en-US" sz="2400"/>
              <a:t> requires a lot of “replicated entities” where we will use </a:t>
            </a:r>
            <a:r>
              <a:rPr lang="en-US" sz="2400" i="1">
                <a:solidFill>
                  <a:srgbClr val="FFFF00"/>
                </a:solidFill>
              </a:rPr>
              <a:t>n</a:t>
            </a:r>
            <a:r>
              <a:rPr lang="en-US" sz="2400" i="1"/>
              <a:t> </a:t>
            </a:r>
            <a:r>
              <a:rPr lang="en-US" sz="2400"/>
              <a:t>(grain size) as number of entities </a:t>
            </a:r>
            <a:r>
              <a:rPr lang="en-US" sz="2400" i="1">
                <a:solidFill>
                  <a:srgbClr val="FFFF00"/>
                </a:solidFill>
              </a:rPr>
              <a:t>n</a:t>
            </a:r>
            <a:r>
              <a:rPr lang="en-US" sz="2400">
                <a:solidFill>
                  <a:srgbClr val="FFFF00"/>
                </a:solidFill>
              </a:rPr>
              <a:t>N</a:t>
            </a:r>
            <a:r>
              <a:rPr lang="en-US" sz="2400" baseline="-25000">
                <a:solidFill>
                  <a:srgbClr val="FFFF00"/>
                </a:solidFill>
              </a:rPr>
              <a:t>proc</a:t>
            </a:r>
            <a:r>
              <a:rPr lang="en-US" sz="2400"/>
              <a:t> divided by number of processors N</a:t>
            </a:r>
            <a:r>
              <a:rPr lang="en-US" sz="2400" baseline="-25000"/>
              <a:t>proc</a:t>
            </a:r>
          </a:p>
          <a:p>
            <a:pPr>
              <a:lnSpc>
                <a:spcPct val="80000"/>
              </a:lnSpc>
            </a:pPr>
            <a:r>
              <a:rPr lang="en-US" sz="2400">
                <a:solidFill>
                  <a:srgbClr val="FFFF00"/>
                </a:solidFill>
              </a:rPr>
              <a:t>Entities</a:t>
            </a:r>
            <a:r>
              <a:rPr lang="en-US" sz="2400"/>
              <a:t> could be threads, particles, observations, mesh points, database records ….</a:t>
            </a:r>
          </a:p>
          <a:p>
            <a:pPr>
              <a:lnSpc>
                <a:spcPct val="80000"/>
              </a:lnSpc>
            </a:pPr>
            <a:r>
              <a:rPr lang="en-US" sz="2400">
                <a:solidFill>
                  <a:srgbClr val="FFFF00"/>
                </a:solidFill>
              </a:rPr>
              <a:t>Important lesson</a:t>
            </a:r>
            <a:r>
              <a:rPr lang="en-US" sz="2400"/>
              <a:t> from scientific applications: only requirement for efficient parallel computing is that grain size </a:t>
            </a:r>
            <a:r>
              <a:rPr lang="en-US" sz="2400" i="1">
                <a:solidFill>
                  <a:srgbClr val="FFFF00"/>
                </a:solidFill>
              </a:rPr>
              <a:t>n</a:t>
            </a:r>
            <a:r>
              <a:rPr lang="en-US" sz="2400"/>
              <a:t> be </a:t>
            </a:r>
            <a:r>
              <a:rPr lang="en-US" sz="2400">
                <a:solidFill>
                  <a:srgbClr val="FFFF00"/>
                </a:solidFill>
              </a:rPr>
              <a:t>large</a:t>
            </a:r>
            <a:r>
              <a:rPr lang="en-US" sz="2400"/>
              <a:t> and efficiency of implementation only depends on </a:t>
            </a:r>
            <a:r>
              <a:rPr lang="en-US" sz="2400" i="1">
                <a:solidFill>
                  <a:srgbClr val="FFFF00"/>
                </a:solidFill>
              </a:rPr>
              <a:t>n</a:t>
            </a:r>
            <a:r>
              <a:rPr lang="en-US" sz="2400"/>
              <a:t> plus hardware parameters</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9" name="Slide Number Placeholder 4"/>
          <p:cNvSpPr>
            <a:spLocks noGrp="1"/>
          </p:cNvSpPr>
          <p:nvPr>
            <p:ph type="sldNum" sz="quarter" idx="11"/>
          </p:nvPr>
        </p:nvSpPr>
        <p:spPr/>
        <p:txBody>
          <a:bodyPr/>
          <a:lstStyle/>
          <a:p>
            <a:fld id="{BF0309E2-CCEC-4A88-8FBA-42D73809A542}" type="slidenum">
              <a:rPr lang="en-US"/>
              <a:pPr/>
              <a:t>74</a:t>
            </a:fld>
            <a:endParaRPr lang="en-US"/>
          </a:p>
        </p:txBody>
      </p:sp>
      <p:sp>
        <p:nvSpPr>
          <p:cNvPr id="1736706" name="Rectangle 2"/>
          <p:cNvSpPr>
            <a:spLocks noGrp="1" noChangeArrowheads="1"/>
          </p:cNvSpPr>
          <p:nvPr>
            <p:ph type="title"/>
          </p:nvPr>
        </p:nvSpPr>
        <p:spPr>
          <a:xfrm>
            <a:off x="0" y="0"/>
            <a:ext cx="9144000" cy="790575"/>
          </a:xfrm>
        </p:spPr>
        <p:txBody>
          <a:bodyPr/>
          <a:lstStyle/>
          <a:p>
            <a:r>
              <a:rPr lang="en-US" sz="4000"/>
              <a:t>Seismic Simulation of Los Angeles Basin</a:t>
            </a:r>
          </a:p>
        </p:txBody>
      </p:sp>
      <p:sp>
        <p:nvSpPr>
          <p:cNvPr id="1736707" name="Rectangle 3"/>
          <p:cNvSpPr>
            <a:spLocks noGrp="1" noChangeArrowheads="1"/>
          </p:cNvSpPr>
          <p:nvPr>
            <p:ph type="body" idx="1"/>
          </p:nvPr>
        </p:nvSpPr>
        <p:spPr>
          <a:xfrm>
            <a:off x="0" y="725488"/>
            <a:ext cx="9144000" cy="1335087"/>
          </a:xfrm>
        </p:spPr>
        <p:txBody>
          <a:bodyPr/>
          <a:lstStyle/>
          <a:p>
            <a:pPr>
              <a:lnSpc>
                <a:spcPct val="90000"/>
              </a:lnSpc>
            </a:pPr>
            <a:r>
              <a:rPr lang="en-US" sz="2800"/>
              <a:t>This is a (sophisticated) wave equation and you divide Los Angeles </a:t>
            </a:r>
            <a:r>
              <a:rPr lang="en-US" sz="2800">
                <a:solidFill>
                  <a:srgbClr val="FFFF00"/>
                </a:solidFill>
              </a:rPr>
              <a:t>geometrically</a:t>
            </a:r>
            <a:r>
              <a:rPr lang="en-US" sz="2800"/>
              <a:t> and assign roughly equal number of </a:t>
            </a:r>
            <a:r>
              <a:rPr lang="en-US" sz="2800">
                <a:solidFill>
                  <a:srgbClr val="FFFF00"/>
                </a:solidFill>
              </a:rPr>
              <a:t>grid points to each processor</a:t>
            </a:r>
            <a:endParaRPr lang="en-US" sz="2800"/>
          </a:p>
        </p:txBody>
      </p:sp>
      <p:grpSp>
        <p:nvGrpSpPr>
          <p:cNvPr id="1736708" name="Group 4"/>
          <p:cNvGrpSpPr>
            <a:grpSpLocks/>
          </p:cNvGrpSpPr>
          <p:nvPr/>
        </p:nvGrpSpPr>
        <p:grpSpPr bwMode="auto">
          <a:xfrm>
            <a:off x="152400" y="2209800"/>
            <a:ext cx="7543800" cy="4191000"/>
            <a:chOff x="576" y="1440"/>
            <a:chExt cx="4752" cy="2640"/>
          </a:xfrm>
        </p:grpSpPr>
        <p:sp>
          <p:nvSpPr>
            <p:cNvPr id="1736709" name="Rectangle 5"/>
            <p:cNvSpPr>
              <a:spLocks noChangeArrowheads="1"/>
            </p:cNvSpPr>
            <p:nvPr/>
          </p:nvSpPr>
          <p:spPr bwMode="auto">
            <a:xfrm>
              <a:off x="576" y="1440"/>
              <a:ext cx="4752" cy="2640"/>
            </a:xfrm>
            <a:prstGeom prst="rect">
              <a:avLst/>
            </a:prstGeom>
            <a:solidFill>
              <a:srgbClr val="FFFFFF"/>
            </a:solidFill>
            <a:ln w="12700">
              <a:noFill/>
              <a:miter lim="800000"/>
              <a:headEnd/>
              <a:tailEnd/>
            </a:ln>
            <a:effectLst/>
          </p:spPr>
          <p:txBody>
            <a:bodyPr anchor="ctr">
              <a:spAutoFit/>
            </a:bodyPr>
            <a:lstStyle/>
            <a:p>
              <a:pPr algn="ctr"/>
              <a:endParaRPr lang="en-US" sz="2400"/>
            </a:p>
          </p:txBody>
        </p:sp>
        <p:pic>
          <p:nvPicPr>
            <p:cNvPr id="1736710" name="Picture 6"/>
            <p:cNvPicPr>
              <a:picLocks noChangeAspect="1" noChangeArrowheads="1"/>
            </p:cNvPicPr>
            <p:nvPr/>
          </p:nvPicPr>
          <p:blipFill>
            <a:blip r:embed="rId3"/>
            <a:srcRect/>
            <a:stretch>
              <a:fillRect/>
            </a:stretch>
          </p:blipFill>
          <p:spPr bwMode="auto">
            <a:xfrm>
              <a:off x="816" y="1488"/>
              <a:ext cx="4042" cy="2550"/>
            </a:xfrm>
            <a:prstGeom prst="rect">
              <a:avLst/>
            </a:prstGeom>
            <a:noFill/>
            <a:ln w="38100">
              <a:noFill/>
              <a:miter lim="800000"/>
              <a:headEnd/>
              <a:tailEnd/>
            </a:ln>
            <a:effectLst/>
          </p:spPr>
        </p:pic>
      </p:grpSp>
      <p:sp>
        <p:nvSpPr>
          <p:cNvPr id="1736711" name="Text Box 7"/>
          <p:cNvSpPr txBox="1">
            <a:spLocks noChangeArrowheads="1"/>
          </p:cNvSpPr>
          <p:nvPr/>
        </p:nvSpPr>
        <p:spPr bwMode="auto">
          <a:xfrm>
            <a:off x="7010400" y="2971800"/>
            <a:ext cx="2133600" cy="3013075"/>
          </a:xfrm>
          <a:prstGeom prst="rect">
            <a:avLst/>
          </a:prstGeom>
          <a:solidFill>
            <a:srgbClr val="FFFFFF"/>
          </a:solidFill>
          <a:ln w="12700">
            <a:noFill/>
            <a:miter lim="800000"/>
            <a:headEnd/>
            <a:tailEnd/>
          </a:ln>
          <a:effectLst/>
        </p:spPr>
        <p:txBody>
          <a:bodyPr>
            <a:spAutoFit/>
          </a:bodyPr>
          <a:lstStyle/>
          <a:p>
            <a:r>
              <a:rPr lang="en-US" sz="2400">
                <a:solidFill>
                  <a:srgbClr val="000000"/>
                </a:solidFill>
              </a:rPr>
              <a:t>Divide surface into 4 parts and assign calculation of waves in each part to a separate processor</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22" name="Slide Number Placeholder 4"/>
          <p:cNvSpPr>
            <a:spLocks noGrp="1"/>
          </p:cNvSpPr>
          <p:nvPr>
            <p:ph type="sldNum" sz="quarter" idx="11"/>
          </p:nvPr>
        </p:nvSpPr>
        <p:spPr/>
        <p:txBody>
          <a:bodyPr/>
          <a:lstStyle/>
          <a:p>
            <a:fld id="{FE594820-8ACD-4FB7-B118-B5E7A99959FC}" type="slidenum">
              <a:rPr lang="en-US"/>
              <a:pPr/>
              <a:t>75</a:t>
            </a:fld>
            <a:endParaRPr lang="en-US"/>
          </a:p>
        </p:txBody>
      </p:sp>
      <p:sp>
        <p:nvSpPr>
          <p:cNvPr id="1740802" name="Rectangle 2"/>
          <p:cNvSpPr>
            <a:spLocks noGrp="1" noChangeArrowheads="1"/>
          </p:cNvSpPr>
          <p:nvPr>
            <p:ph type="title"/>
          </p:nvPr>
        </p:nvSpPr>
        <p:spPr>
          <a:xfrm>
            <a:off x="0" y="0"/>
            <a:ext cx="9144000" cy="685800"/>
          </a:xfrm>
        </p:spPr>
        <p:txBody>
          <a:bodyPr/>
          <a:lstStyle/>
          <a:p>
            <a:r>
              <a:rPr lang="en-US" sz="4000"/>
              <a:t>Parallelizable Software </a:t>
            </a:r>
          </a:p>
        </p:txBody>
      </p:sp>
      <p:sp>
        <p:nvSpPr>
          <p:cNvPr id="1740803" name="Rectangle 3"/>
          <p:cNvSpPr>
            <a:spLocks noGrp="1" noChangeArrowheads="1"/>
          </p:cNvSpPr>
          <p:nvPr>
            <p:ph type="body" idx="1"/>
          </p:nvPr>
        </p:nvSpPr>
        <p:spPr>
          <a:xfrm>
            <a:off x="0" y="1066800"/>
            <a:ext cx="9144000" cy="3657600"/>
          </a:xfrm>
        </p:spPr>
        <p:txBody>
          <a:bodyPr/>
          <a:lstStyle/>
          <a:p>
            <a:pPr>
              <a:lnSpc>
                <a:spcPct val="90000"/>
              </a:lnSpc>
            </a:pPr>
            <a:r>
              <a:rPr lang="en-US" sz="2400"/>
              <a:t>Traditional </a:t>
            </a:r>
            <a:r>
              <a:rPr lang="en-US" sz="2400">
                <a:solidFill>
                  <a:srgbClr val="FFFF00"/>
                </a:solidFill>
              </a:rPr>
              <a:t>software maps</a:t>
            </a:r>
            <a:r>
              <a:rPr lang="en-US" sz="2400"/>
              <a:t> (in a simplistic view) everything into </a:t>
            </a:r>
            <a:r>
              <a:rPr lang="en-US" sz="2400">
                <a:solidFill>
                  <a:srgbClr val="FFFF00"/>
                </a:solidFill>
              </a:rPr>
              <a:t>time</a:t>
            </a:r>
            <a:r>
              <a:rPr lang="en-US" sz="2400"/>
              <a:t> and parallelizing it is hard as we don’t easily know which </a:t>
            </a:r>
            <a:r>
              <a:rPr lang="en-US" sz="2400">
                <a:solidFill>
                  <a:srgbClr val="FFFF00"/>
                </a:solidFill>
              </a:rPr>
              <a:t>time (sequence) orderings</a:t>
            </a:r>
            <a:r>
              <a:rPr lang="en-US" sz="2400"/>
              <a:t> are </a:t>
            </a:r>
            <a:r>
              <a:rPr lang="en-US" sz="2400">
                <a:solidFill>
                  <a:srgbClr val="FFFF00"/>
                </a:solidFill>
              </a:rPr>
              <a:t>required</a:t>
            </a:r>
            <a:r>
              <a:rPr lang="en-US" sz="2400"/>
              <a:t> and which are </a:t>
            </a:r>
            <a:r>
              <a:rPr lang="en-US" sz="2400">
                <a:solidFill>
                  <a:srgbClr val="FFFF00"/>
                </a:solidFill>
              </a:rPr>
              <a:t>gratuitous</a:t>
            </a:r>
          </a:p>
          <a:p>
            <a:pPr>
              <a:lnSpc>
                <a:spcPct val="90000"/>
              </a:lnSpc>
            </a:pPr>
            <a:r>
              <a:rPr lang="en-US" sz="2400"/>
              <a:t>Note parallelization is happy with </a:t>
            </a:r>
            <a:r>
              <a:rPr lang="en-US" sz="2400">
                <a:solidFill>
                  <a:srgbClr val="FFFF00"/>
                </a:solidFill>
              </a:rPr>
              <a:t>lots of connections</a:t>
            </a:r>
            <a:r>
              <a:rPr lang="en-US" sz="2400"/>
              <a:t> – we can simulate the </a:t>
            </a:r>
            <a:r>
              <a:rPr lang="en-US" sz="2400">
                <a:solidFill>
                  <a:srgbClr val="FFFF00"/>
                </a:solidFill>
              </a:rPr>
              <a:t>long range interactions</a:t>
            </a:r>
            <a:r>
              <a:rPr lang="en-US" sz="2400"/>
              <a:t> between N particles or the </a:t>
            </a:r>
            <a:r>
              <a:rPr lang="en-US" sz="2400">
                <a:solidFill>
                  <a:srgbClr val="FFFF00"/>
                </a:solidFill>
              </a:rPr>
              <a:t>Internet</a:t>
            </a:r>
            <a:r>
              <a:rPr lang="en-US" sz="2400"/>
              <a:t>, as these connections are </a:t>
            </a:r>
            <a:r>
              <a:rPr lang="en-US" sz="2400">
                <a:solidFill>
                  <a:srgbClr val="FFFF00"/>
                </a:solidFill>
              </a:rPr>
              <a:t>complex but spatial</a:t>
            </a:r>
          </a:p>
          <a:p>
            <a:pPr>
              <a:lnSpc>
                <a:spcPct val="90000"/>
              </a:lnSpc>
            </a:pPr>
            <a:r>
              <a:rPr lang="en-US" sz="2400"/>
              <a:t>It surprises me that there is not more interaction between </a:t>
            </a:r>
            <a:r>
              <a:rPr lang="en-US" sz="2400">
                <a:solidFill>
                  <a:srgbClr val="FFFF00"/>
                </a:solidFill>
              </a:rPr>
              <a:t>parallel computing</a:t>
            </a:r>
            <a:r>
              <a:rPr lang="en-US" sz="2400">
                <a:solidFill>
                  <a:srgbClr val="FFFFFF"/>
                </a:solidFill>
              </a:rPr>
              <a:t> and </a:t>
            </a:r>
            <a:r>
              <a:rPr lang="en-US" sz="2400">
                <a:solidFill>
                  <a:srgbClr val="FFFF00"/>
                </a:solidFill>
              </a:rPr>
              <a:t>software engineering</a:t>
            </a:r>
          </a:p>
          <a:p>
            <a:pPr lvl="1">
              <a:lnSpc>
                <a:spcPct val="90000"/>
              </a:lnSpc>
            </a:pPr>
            <a:r>
              <a:rPr lang="en-US" sz="2000"/>
              <a:t>Intuitively there ought to be some common principles as inter alia both are trying to avoid extraneous interconnections</a:t>
            </a:r>
          </a:p>
        </p:txBody>
      </p:sp>
      <p:grpSp>
        <p:nvGrpSpPr>
          <p:cNvPr id="1740804" name="Group 4"/>
          <p:cNvGrpSpPr>
            <a:grpSpLocks/>
          </p:cNvGrpSpPr>
          <p:nvPr/>
        </p:nvGrpSpPr>
        <p:grpSpPr bwMode="auto">
          <a:xfrm>
            <a:off x="457200" y="4724400"/>
            <a:ext cx="7470775" cy="1768475"/>
            <a:chOff x="240" y="2592"/>
            <a:chExt cx="4706" cy="1114"/>
          </a:xfrm>
        </p:grpSpPr>
        <p:sp>
          <p:nvSpPr>
            <p:cNvPr id="1740805" name="Text Box 5"/>
            <p:cNvSpPr txBox="1">
              <a:spLocks noChangeArrowheads="1"/>
            </p:cNvSpPr>
            <p:nvPr/>
          </p:nvSpPr>
          <p:spPr bwMode="auto">
            <a:xfrm>
              <a:off x="960" y="2688"/>
              <a:ext cx="1114" cy="231"/>
            </a:xfrm>
            <a:prstGeom prst="rect">
              <a:avLst/>
            </a:prstGeom>
            <a:noFill/>
            <a:ln w="12700">
              <a:noFill/>
              <a:miter lim="800000"/>
              <a:headEnd/>
              <a:tailEnd/>
            </a:ln>
            <a:effectLst/>
          </p:spPr>
          <p:txBody>
            <a:bodyPr wrap="none">
              <a:spAutoFit/>
            </a:bodyPr>
            <a:lstStyle/>
            <a:p>
              <a:r>
                <a:rPr kumimoji="1" lang="en-US" sz="1800" b="1">
                  <a:solidFill>
                    <a:srgbClr val="FFFF00"/>
                  </a:solidFill>
                  <a:latin typeface="Tahoma" pitchFamily="34" charset="0"/>
                  <a:cs typeface="Tahoma" pitchFamily="34" charset="0"/>
                </a:rPr>
                <a:t>S</a:t>
              </a:r>
              <a:r>
                <a:rPr kumimoji="1" lang="en-US" sz="1800" b="1" baseline="-25000">
                  <a:solidFill>
                    <a:srgbClr val="FFFF00"/>
                  </a:solidFill>
                  <a:latin typeface="Tahoma" pitchFamily="34" charset="0"/>
                  <a:cs typeface="Tahoma" pitchFamily="34" charset="0"/>
                </a:rPr>
                <a:t>natural application</a:t>
              </a:r>
            </a:p>
          </p:txBody>
        </p:sp>
        <p:sp>
          <p:nvSpPr>
            <p:cNvPr id="1740806" name="Text Box 6"/>
            <p:cNvSpPr txBox="1">
              <a:spLocks noChangeArrowheads="1"/>
            </p:cNvSpPr>
            <p:nvPr/>
          </p:nvSpPr>
          <p:spPr bwMode="auto">
            <a:xfrm>
              <a:off x="4224" y="2640"/>
              <a:ext cx="669" cy="231"/>
            </a:xfrm>
            <a:prstGeom prst="rect">
              <a:avLst/>
            </a:prstGeom>
            <a:noFill/>
            <a:ln w="12700">
              <a:noFill/>
              <a:miter lim="800000"/>
              <a:headEnd/>
              <a:tailEnd/>
            </a:ln>
            <a:effectLst/>
          </p:spPr>
          <p:txBody>
            <a:bodyPr wrap="none">
              <a:spAutoFit/>
            </a:bodyPr>
            <a:lstStyle/>
            <a:p>
              <a:r>
                <a:rPr kumimoji="1" lang="en-US" sz="1800" b="1">
                  <a:solidFill>
                    <a:srgbClr val="FFFF00"/>
                  </a:solidFill>
                  <a:latin typeface="Tahoma" pitchFamily="34" charset="0"/>
                  <a:cs typeface="Tahoma" pitchFamily="34" charset="0"/>
                </a:rPr>
                <a:t>S</a:t>
              </a:r>
              <a:r>
                <a:rPr kumimoji="1" lang="en-US" sz="1800" b="1" baseline="-25000">
                  <a:solidFill>
                    <a:srgbClr val="FFFF00"/>
                  </a:solidFill>
                  <a:latin typeface="Tahoma" pitchFamily="34" charset="0"/>
                  <a:cs typeface="Tahoma" pitchFamily="34" charset="0"/>
                </a:rPr>
                <a:t>computer</a:t>
              </a:r>
            </a:p>
          </p:txBody>
        </p:sp>
        <p:grpSp>
          <p:nvGrpSpPr>
            <p:cNvPr id="1740807" name="Group 7"/>
            <p:cNvGrpSpPr>
              <a:grpSpLocks/>
            </p:cNvGrpSpPr>
            <p:nvPr/>
          </p:nvGrpSpPr>
          <p:grpSpPr bwMode="auto">
            <a:xfrm>
              <a:off x="240" y="2592"/>
              <a:ext cx="1346" cy="1114"/>
              <a:chOff x="240" y="2832"/>
              <a:chExt cx="1346" cy="1114"/>
            </a:xfrm>
          </p:grpSpPr>
          <p:grpSp>
            <p:nvGrpSpPr>
              <p:cNvPr id="1740808" name="Group 8"/>
              <p:cNvGrpSpPr>
                <a:grpSpLocks/>
              </p:cNvGrpSpPr>
              <p:nvPr/>
            </p:nvGrpSpPr>
            <p:grpSpPr bwMode="auto">
              <a:xfrm>
                <a:off x="816" y="2832"/>
                <a:ext cx="768" cy="816"/>
                <a:chOff x="816" y="2832"/>
                <a:chExt cx="768" cy="816"/>
              </a:xfrm>
            </p:grpSpPr>
            <p:sp>
              <p:nvSpPr>
                <p:cNvPr id="1740809" name="Line 9"/>
                <p:cNvSpPr>
                  <a:spLocks noChangeShapeType="1"/>
                </p:cNvSpPr>
                <p:nvPr/>
              </p:nvSpPr>
              <p:spPr bwMode="auto">
                <a:xfrm>
                  <a:off x="816" y="2832"/>
                  <a:ext cx="0" cy="816"/>
                </a:xfrm>
                <a:prstGeom prst="line">
                  <a:avLst/>
                </a:prstGeom>
                <a:noFill/>
                <a:ln w="38100">
                  <a:solidFill>
                    <a:srgbClr val="00FF00"/>
                  </a:solidFill>
                  <a:round/>
                  <a:headEnd/>
                  <a:tailEnd/>
                </a:ln>
                <a:effectLst/>
              </p:spPr>
              <p:txBody>
                <a:bodyPr>
                  <a:spAutoFit/>
                </a:bodyPr>
                <a:lstStyle/>
                <a:p>
                  <a:endParaRPr lang="en-US"/>
                </a:p>
              </p:txBody>
            </p:sp>
            <p:sp>
              <p:nvSpPr>
                <p:cNvPr id="1740810" name="Line 10"/>
                <p:cNvSpPr>
                  <a:spLocks noChangeShapeType="1"/>
                </p:cNvSpPr>
                <p:nvPr/>
              </p:nvSpPr>
              <p:spPr bwMode="auto">
                <a:xfrm flipH="1">
                  <a:off x="816" y="3648"/>
                  <a:ext cx="768" cy="0"/>
                </a:xfrm>
                <a:prstGeom prst="line">
                  <a:avLst/>
                </a:prstGeom>
                <a:noFill/>
                <a:ln w="38100">
                  <a:solidFill>
                    <a:srgbClr val="00FF00"/>
                  </a:solidFill>
                  <a:round/>
                  <a:headEnd/>
                  <a:tailEnd/>
                </a:ln>
                <a:effectLst/>
              </p:spPr>
              <p:txBody>
                <a:bodyPr>
                  <a:spAutoFit/>
                </a:bodyPr>
                <a:lstStyle/>
                <a:p>
                  <a:endParaRPr lang="en-US"/>
                </a:p>
              </p:txBody>
            </p:sp>
          </p:grpSp>
          <p:sp>
            <p:nvSpPr>
              <p:cNvPr id="1740811" name="Text Box 11"/>
              <p:cNvSpPr txBox="1">
                <a:spLocks noChangeArrowheads="1"/>
              </p:cNvSpPr>
              <p:nvPr/>
            </p:nvSpPr>
            <p:spPr bwMode="auto">
              <a:xfrm>
                <a:off x="240" y="3072"/>
                <a:ext cx="472" cy="250"/>
              </a:xfrm>
              <a:prstGeom prst="rect">
                <a:avLst/>
              </a:prstGeom>
              <a:noFill/>
              <a:ln w="12700">
                <a:noFill/>
                <a:miter lim="800000"/>
                <a:headEnd/>
                <a:tailEnd/>
              </a:ln>
              <a:effectLst/>
            </p:spPr>
            <p:txBody>
              <a:bodyPr wrap="none">
                <a:spAutoFit/>
              </a:bodyPr>
              <a:lstStyle/>
              <a:p>
                <a:r>
                  <a:rPr lang="en-US"/>
                  <a:t>Time</a:t>
                </a:r>
              </a:p>
            </p:txBody>
          </p:sp>
          <p:sp>
            <p:nvSpPr>
              <p:cNvPr id="1740812" name="Text Box 12"/>
              <p:cNvSpPr txBox="1">
                <a:spLocks noChangeArrowheads="1"/>
              </p:cNvSpPr>
              <p:nvPr/>
            </p:nvSpPr>
            <p:spPr bwMode="auto">
              <a:xfrm>
                <a:off x="1016" y="3696"/>
                <a:ext cx="570" cy="250"/>
              </a:xfrm>
              <a:prstGeom prst="rect">
                <a:avLst/>
              </a:prstGeom>
              <a:noFill/>
              <a:ln w="12700">
                <a:noFill/>
                <a:miter lim="800000"/>
                <a:headEnd/>
                <a:tailEnd/>
              </a:ln>
              <a:effectLst/>
            </p:spPr>
            <p:txBody>
              <a:bodyPr wrap="none">
                <a:spAutoFit/>
              </a:bodyPr>
              <a:lstStyle/>
              <a:p>
                <a:r>
                  <a:rPr lang="en-US"/>
                  <a:t>Space</a:t>
                </a:r>
              </a:p>
            </p:txBody>
          </p:sp>
        </p:grpSp>
        <p:grpSp>
          <p:nvGrpSpPr>
            <p:cNvPr id="1740813" name="Group 13"/>
            <p:cNvGrpSpPr>
              <a:grpSpLocks/>
            </p:cNvGrpSpPr>
            <p:nvPr/>
          </p:nvGrpSpPr>
          <p:grpSpPr bwMode="auto">
            <a:xfrm>
              <a:off x="3600" y="2592"/>
              <a:ext cx="1346" cy="1114"/>
              <a:chOff x="240" y="2832"/>
              <a:chExt cx="1346" cy="1114"/>
            </a:xfrm>
          </p:grpSpPr>
          <p:grpSp>
            <p:nvGrpSpPr>
              <p:cNvPr id="1740814" name="Group 14"/>
              <p:cNvGrpSpPr>
                <a:grpSpLocks/>
              </p:cNvGrpSpPr>
              <p:nvPr/>
            </p:nvGrpSpPr>
            <p:grpSpPr bwMode="auto">
              <a:xfrm>
                <a:off x="816" y="2832"/>
                <a:ext cx="768" cy="816"/>
                <a:chOff x="816" y="2832"/>
                <a:chExt cx="768" cy="816"/>
              </a:xfrm>
            </p:grpSpPr>
            <p:sp>
              <p:nvSpPr>
                <p:cNvPr id="1740815" name="Line 15"/>
                <p:cNvSpPr>
                  <a:spLocks noChangeShapeType="1"/>
                </p:cNvSpPr>
                <p:nvPr/>
              </p:nvSpPr>
              <p:spPr bwMode="auto">
                <a:xfrm>
                  <a:off x="816" y="2832"/>
                  <a:ext cx="0" cy="816"/>
                </a:xfrm>
                <a:prstGeom prst="line">
                  <a:avLst/>
                </a:prstGeom>
                <a:noFill/>
                <a:ln w="38100">
                  <a:solidFill>
                    <a:srgbClr val="00FF00"/>
                  </a:solidFill>
                  <a:round/>
                  <a:headEnd/>
                  <a:tailEnd/>
                </a:ln>
                <a:effectLst/>
              </p:spPr>
              <p:txBody>
                <a:bodyPr>
                  <a:spAutoFit/>
                </a:bodyPr>
                <a:lstStyle/>
                <a:p>
                  <a:endParaRPr lang="en-US"/>
                </a:p>
              </p:txBody>
            </p:sp>
            <p:sp>
              <p:nvSpPr>
                <p:cNvPr id="1740816" name="Line 16"/>
                <p:cNvSpPr>
                  <a:spLocks noChangeShapeType="1"/>
                </p:cNvSpPr>
                <p:nvPr/>
              </p:nvSpPr>
              <p:spPr bwMode="auto">
                <a:xfrm flipH="1">
                  <a:off x="816" y="3648"/>
                  <a:ext cx="768" cy="0"/>
                </a:xfrm>
                <a:prstGeom prst="line">
                  <a:avLst/>
                </a:prstGeom>
                <a:noFill/>
                <a:ln w="38100">
                  <a:solidFill>
                    <a:srgbClr val="00FF00"/>
                  </a:solidFill>
                  <a:round/>
                  <a:headEnd/>
                  <a:tailEnd/>
                </a:ln>
                <a:effectLst/>
              </p:spPr>
              <p:txBody>
                <a:bodyPr>
                  <a:spAutoFit/>
                </a:bodyPr>
                <a:lstStyle/>
                <a:p>
                  <a:endParaRPr lang="en-US"/>
                </a:p>
              </p:txBody>
            </p:sp>
          </p:grpSp>
          <p:sp>
            <p:nvSpPr>
              <p:cNvPr id="1740817" name="Text Box 17"/>
              <p:cNvSpPr txBox="1">
                <a:spLocks noChangeArrowheads="1"/>
              </p:cNvSpPr>
              <p:nvPr/>
            </p:nvSpPr>
            <p:spPr bwMode="auto">
              <a:xfrm>
                <a:off x="240" y="3072"/>
                <a:ext cx="472" cy="250"/>
              </a:xfrm>
              <a:prstGeom prst="rect">
                <a:avLst/>
              </a:prstGeom>
              <a:noFill/>
              <a:ln w="12700">
                <a:noFill/>
                <a:miter lim="800000"/>
                <a:headEnd/>
                <a:tailEnd/>
              </a:ln>
              <a:effectLst/>
            </p:spPr>
            <p:txBody>
              <a:bodyPr wrap="none">
                <a:spAutoFit/>
              </a:bodyPr>
              <a:lstStyle/>
              <a:p>
                <a:r>
                  <a:rPr lang="en-US"/>
                  <a:t>Time</a:t>
                </a:r>
              </a:p>
            </p:txBody>
          </p:sp>
          <p:sp>
            <p:nvSpPr>
              <p:cNvPr id="1740818" name="Text Box 18"/>
              <p:cNvSpPr txBox="1">
                <a:spLocks noChangeArrowheads="1"/>
              </p:cNvSpPr>
              <p:nvPr/>
            </p:nvSpPr>
            <p:spPr bwMode="auto">
              <a:xfrm>
                <a:off x="1016" y="3696"/>
                <a:ext cx="570" cy="250"/>
              </a:xfrm>
              <a:prstGeom prst="rect">
                <a:avLst/>
              </a:prstGeom>
              <a:noFill/>
              <a:ln w="12700">
                <a:noFill/>
                <a:miter lim="800000"/>
                <a:headEnd/>
                <a:tailEnd/>
              </a:ln>
              <a:effectLst/>
            </p:spPr>
            <p:txBody>
              <a:bodyPr wrap="none">
                <a:spAutoFit/>
              </a:bodyPr>
              <a:lstStyle/>
              <a:p>
                <a:r>
                  <a:rPr lang="en-US"/>
                  <a:t>Space</a:t>
                </a:r>
              </a:p>
            </p:txBody>
          </p:sp>
        </p:grpSp>
        <p:sp>
          <p:nvSpPr>
            <p:cNvPr id="1740819" name="Line 19"/>
            <p:cNvSpPr>
              <a:spLocks noChangeShapeType="1"/>
            </p:cNvSpPr>
            <p:nvPr/>
          </p:nvSpPr>
          <p:spPr bwMode="auto">
            <a:xfrm>
              <a:off x="2448" y="3024"/>
              <a:ext cx="816" cy="0"/>
            </a:xfrm>
            <a:prstGeom prst="line">
              <a:avLst/>
            </a:prstGeom>
            <a:noFill/>
            <a:ln w="57150">
              <a:solidFill>
                <a:srgbClr val="FFFF00"/>
              </a:solidFill>
              <a:round/>
              <a:headEnd/>
              <a:tailEnd type="triangle" w="med" len="med"/>
            </a:ln>
            <a:effectLst/>
          </p:spPr>
          <p:txBody>
            <a:bodyPr>
              <a:spAutoFit/>
            </a:bodyPr>
            <a:lstStyle/>
            <a:p>
              <a:endParaRPr lang="en-US"/>
            </a:p>
          </p:txBody>
        </p:sp>
        <p:sp>
          <p:nvSpPr>
            <p:cNvPr id="1740820" name="Text Box 20"/>
            <p:cNvSpPr txBox="1">
              <a:spLocks noChangeArrowheads="1"/>
            </p:cNvSpPr>
            <p:nvPr/>
          </p:nvSpPr>
          <p:spPr bwMode="auto">
            <a:xfrm>
              <a:off x="2592" y="3024"/>
              <a:ext cx="427" cy="250"/>
            </a:xfrm>
            <a:prstGeom prst="rect">
              <a:avLst/>
            </a:prstGeom>
            <a:noFill/>
            <a:ln w="12700">
              <a:noFill/>
              <a:miter lim="800000"/>
              <a:headEnd/>
              <a:tailEnd/>
            </a:ln>
            <a:effectLst/>
          </p:spPr>
          <p:txBody>
            <a:bodyPr wrap="none">
              <a:spAutoFit/>
            </a:bodyPr>
            <a:lstStyle/>
            <a:p>
              <a:r>
                <a:rPr lang="en-US">
                  <a:solidFill>
                    <a:srgbClr val="FFFF00"/>
                  </a:solidFill>
                </a:rPr>
                <a:t>Map</a:t>
              </a:r>
            </a:p>
          </p:txBody>
        </p:sp>
      </p:gr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p:cNvSpPr>
            <a:spLocks noGrp="1" noChangeArrowheads="1"/>
          </p:cNvSpPr>
          <p:nvPr>
            <p:ph type="ftr" sz="quarter" idx="3"/>
          </p:nvPr>
        </p:nvSpPr>
        <p:spPr/>
        <p:txBody>
          <a:bodyPr/>
          <a:lstStyle/>
          <a:p>
            <a:r>
              <a:rPr lang="en-US" dirty="0" smtClean="0"/>
              <a:t>PC08 Tutorial  </a:t>
            </a:r>
            <a:r>
              <a:rPr lang="en-US" dirty="0"/>
              <a:t>gcf@indiana.edu</a:t>
            </a:r>
          </a:p>
        </p:txBody>
      </p:sp>
      <p:sp>
        <p:nvSpPr>
          <p:cNvPr id="5" name="Rectangle 13"/>
          <p:cNvSpPr>
            <a:spLocks noGrp="1" noChangeArrowheads="1"/>
          </p:cNvSpPr>
          <p:nvPr>
            <p:ph type="sldNum" sz="quarter" idx="4"/>
          </p:nvPr>
        </p:nvSpPr>
        <p:spPr/>
        <p:txBody>
          <a:bodyPr/>
          <a:lstStyle/>
          <a:p>
            <a:fld id="{260F9E97-CD52-4419-AEA3-C281BB268C0D}" type="slidenum">
              <a:rPr lang="en-US"/>
              <a:pPr/>
              <a:t>76</a:t>
            </a:fld>
            <a:endParaRPr lang="en-US"/>
          </a:p>
        </p:txBody>
      </p:sp>
      <p:sp>
        <p:nvSpPr>
          <p:cNvPr id="1793028" name="Rectangle 4"/>
          <p:cNvSpPr>
            <a:spLocks noGrp="1" noChangeArrowheads="1"/>
          </p:cNvSpPr>
          <p:nvPr>
            <p:ph type="ctrTitle"/>
          </p:nvPr>
        </p:nvSpPr>
        <p:spPr>
          <a:xfrm>
            <a:off x="685800" y="1828800"/>
            <a:ext cx="7772400" cy="1600200"/>
          </a:xfrm>
        </p:spPr>
        <p:txBody>
          <a:bodyPr/>
          <a:lstStyle/>
          <a:p>
            <a:r>
              <a:rPr lang="en-US"/>
              <a:t>Typical modern application</a:t>
            </a:r>
            <a:br>
              <a:rPr lang="en-US"/>
            </a:br>
            <a:r>
              <a:rPr lang="en-US"/>
              <a:t>performance</a:t>
            </a:r>
          </a:p>
        </p:txBody>
      </p:sp>
      <p:sp>
        <p:nvSpPr>
          <p:cNvPr id="1793029" name="Rectangle 5"/>
          <p:cNvSpPr>
            <a:spLocks noGrp="1" noChangeArrowheads="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p:txBody>
          <a:bodyPr/>
          <a:lstStyle/>
          <a:p>
            <a:r>
              <a:rPr lang="en-US" dirty="0" smtClean="0"/>
              <a:t>PC08 Tutorial  </a:t>
            </a:r>
            <a:r>
              <a:rPr lang="en-US" dirty="0"/>
              <a:t>gcf@indiana.edu</a:t>
            </a:r>
          </a:p>
        </p:txBody>
      </p:sp>
      <p:sp>
        <p:nvSpPr>
          <p:cNvPr id="6" name="Slide Number Placeholder 3"/>
          <p:cNvSpPr>
            <a:spLocks noGrp="1"/>
          </p:cNvSpPr>
          <p:nvPr>
            <p:ph type="sldNum" sz="quarter" idx="11"/>
          </p:nvPr>
        </p:nvSpPr>
        <p:spPr/>
        <p:txBody>
          <a:bodyPr/>
          <a:lstStyle/>
          <a:p>
            <a:fld id="{8AFC1D76-7D4A-4D7D-BB77-F8F1D7353300}" type="slidenum">
              <a:rPr lang="en-US"/>
              <a:pPr/>
              <a:t>77</a:t>
            </a:fld>
            <a:endParaRPr lang="en-US"/>
          </a:p>
        </p:txBody>
      </p:sp>
      <p:sp>
        <p:nvSpPr>
          <p:cNvPr id="1782786" name="Rectangle 2"/>
          <p:cNvSpPr>
            <a:spLocks noGrp="1" noChangeArrowheads="1"/>
          </p:cNvSpPr>
          <p:nvPr>
            <p:ph type="title"/>
          </p:nvPr>
        </p:nvSpPr>
        <p:spPr/>
        <p:txBody>
          <a:bodyPr/>
          <a:lstStyle/>
          <a:p>
            <a:r>
              <a:rPr lang="en-US" sz="4000"/>
              <a:t>Performance of Typical Science Code I</a:t>
            </a:r>
          </a:p>
        </p:txBody>
      </p:sp>
      <p:pic>
        <p:nvPicPr>
          <p:cNvPr id="1782787" name="Picture 3"/>
          <p:cNvPicPr>
            <a:picLocks noChangeAspect="1" noChangeArrowheads="1"/>
          </p:cNvPicPr>
          <p:nvPr/>
        </p:nvPicPr>
        <p:blipFill>
          <a:blip r:embed="rId3"/>
          <a:srcRect l="4082"/>
          <a:stretch>
            <a:fillRect/>
          </a:stretch>
        </p:blipFill>
        <p:spPr bwMode="auto">
          <a:xfrm>
            <a:off x="1981200" y="990600"/>
            <a:ext cx="7162800" cy="5703888"/>
          </a:xfrm>
          <a:prstGeom prst="rect">
            <a:avLst/>
          </a:prstGeom>
          <a:noFill/>
          <a:ln w="12700">
            <a:noFill/>
            <a:miter lim="800000"/>
            <a:headEnd/>
            <a:tailEnd/>
          </a:ln>
          <a:effectLst/>
        </p:spPr>
      </p:pic>
      <p:sp>
        <p:nvSpPr>
          <p:cNvPr id="1782788" name="Text Box 4"/>
          <p:cNvSpPr txBox="1">
            <a:spLocks noChangeArrowheads="1"/>
          </p:cNvSpPr>
          <p:nvPr/>
        </p:nvSpPr>
        <p:spPr bwMode="auto">
          <a:xfrm>
            <a:off x="0" y="914400"/>
            <a:ext cx="1981200" cy="5578475"/>
          </a:xfrm>
          <a:prstGeom prst="rect">
            <a:avLst/>
          </a:prstGeom>
          <a:noFill/>
          <a:ln w="12700">
            <a:noFill/>
            <a:miter lim="800000"/>
            <a:headEnd/>
            <a:tailEnd/>
          </a:ln>
          <a:effectLst/>
        </p:spPr>
        <p:txBody>
          <a:bodyPr>
            <a:spAutoFit/>
          </a:bodyPr>
          <a:lstStyle/>
          <a:p>
            <a:r>
              <a:rPr kumimoji="1" lang="en-US" b="1"/>
              <a:t>FLASH Astrophysics code from DoE Center at Chicago</a:t>
            </a:r>
          </a:p>
          <a:p>
            <a:r>
              <a:rPr kumimoji="1" lang="en-US" b="1"/>
              <a:t>Plotted as time as a function of number of nodes</a:t>
            </a:r>
          </a:p>
          <a:p>
            <a:r>
              <a:rPr kumimoji="1" lang="en-US" b="1"/>
              <a:t>Scaled Speedup as constant grain size as number of nodes increases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2"/>
          <p:cNvSpPr>
            <a:spLocks noGrp="1"/>
          </p:cNvSpPr>
          <p:nvPr>
            <p:ph type="ftr" sz="quarter" idx="10"/>
          </p:nvPr>
        </p:nvSpPr>
        <p:spPr/>
        <p:txBody>
          <a:bodyPr/>
          <a:lstStyle/>
          <a:p>
            <a:r>
              <a:rPr lang="en-US" dirty="0" smtClean="0"/>
              <a:t>PC08 Tutorial  </a:t>
            </a:r>
            <a:r>
              <a:rPr lang="en-US" dirty="0"/>
              <a:t>gcf@indiana.edu</a:t>
            </a:r>
          </a:p>
        </p:txBody>
      </p:sp>
      <p:sp>
        <p:nvSpPr>
          <p:cNvPr id="8" name="Slide Number Placeholder 3"/>
          <p:cNvSpPr>
            <a:spLocks noGrp="1"/>
          </p:cNvSpPr>
          <p:nvPr>
            <p:ph type="sldNum" sz="quarter" idx="11"/>
          </p:nvPr>
        </p:nvSpPr>
        <p:spPr/>
        <p:txBody>
          <a:bodyPr/>
          <a:lstStyle/>
          <a:p>
            <a:fld id="{EF00AE39-CE78-42D6-9B41-6FE9423B12D4}" type="slidenum">
              <a:rPr lang="en-US"/>
              <a:pPr/>
              <a:t>78</a:t>
            </a:fld>
            <a:endParaRPr lang="en-US"/>
          </a:p>
        </p:txBody>
      </p:sp>
      <p:sp>
        <p:nvSpPr>
          <p:cNvPr id="1784834" name="Rectangle 2"/>
          <p:cNvSpPr>
            <a:spLocks noGrp="1" noChangeArrowheads="1"/>
          </p:cNvSpPr>
          <p:nvPr>
            <p:ph type="title"/>
          </p:nvPr>
        </p:nvSpPr>
        <p:spPr/>
        <p:txBody>
          <a:bodyPr/>
          <a:lstStyle/>
          <a:p>
            <a:r>
              <a:rPr lang="en-US" sz="4000"/>
              <a:t>Performance of Typical Science Code II</a:t>
            </a:r>
          </a:p>
        </p:txBody>
      </p:sp>
      <p:sp>
        <p:nvSpPr>
          <p:cNvPr id="1784835" name="Text Box 3"/>
          <p:cNvSpPr txBox="1">
            <a:spLocks noChangeArrowheads="1"/>
          </p:cNvSpPr>
          <p:nvPr/>
        </p:nvSpPr>
        <p:spPr bwMode="auto">
          <a:xfrm>
            <a:off x="0" y="914400"/>
            <a:ext cx="8991600" cy="1616075"/>
          </a:xfrm>
          <a:prstGeom prst="rect">
            <a:avLst/>
          </a:prstGeom>
          <a:noFill/>
          <a:ln w="12700">
            <a:noFill/>
            <a:miter lim="800000"/>
            <a:headEnd/>
            <a:tailEnd/>
          </a:ln>
          <a:effectLst/>
        </p:spPr>
        <p:txBody>
          <a:bodyPr>
            <a:spAutoFit/>
          </a:bodyPr>
          <a:lstStyle/>
          <a:p>
            <a:r>
              <a:rPr kumimoji="1" lang="en-US" b="1"/>
              <a:t>FLASH Astrophysics code from DoE Center at Chicago on Blue Gene</a:t>
            </a:r>
          </a:p>
          <a:p>
            <a:r>
              <a:rPr kumimoji="1" lang="en-US" b="1"/>
              <a:t>Note both communication and simulation time are independent of number of processors – again the scaled speedup scenario</a:t>
            </a:r>
          </a:p>
          <a:p>
            <a:endParaRPr kumimoji="1" lang="en-US" b="1"/>
          </a:p>
        </p:txBody>
      </p:sp>
      <p:pic>
        <p:nvPicPr>
          <p:cNvPr id="1784836" name="Picture 4"/>
          <p:cNvPicPr>
            <a:picLocks noChangeAspect="1" noChangeArrowheads="1"/>
          </p:cNvPicPr>
          <p:nvPr/>
        </p:nvPicPr>
        <p:blipFill>
          <a:blip r:embed="rId3"/>
          <a:srcRect/>
          <a:stretch>
            <a:fillRect/>
          </a:stretch>
        </p:blipFill>
        <p:spPr bwMode="auto">
          <a:xfrm>
            <a:off x="2057400" y="2112963"/>
            <a:ext cx="7086600" cy="4325937"/>
          </a:xfrm>
          <a:prstGeom prst="rect">
            <a:avLst/>
          </a:prstGeom>
          <a:noFill/>
          <a:ln w="12700">
            <a:noFill/>
            <a:miter lim="800000"/>
            <a:headEnd/>
            <a:tailEnd/>
          </a:ln>
          <a:effectLst/>
        </p:spPr>
      </p:pic>
      <p:sp>
        <p:nvSpPr>
          <p:cNvPr id="1784837" name="Text Box 5"/>
          <p:cNvSpPr txBox="1">
            <a:spLocks noChangeArrowheads="1"/>
          </p:cNvSpPr>
          <p:nvPr/>
        </p:nvSpPr>
        <p:spPr bwMode="auto">
          <a:xfrm>
            <a:off x="5013325" y="5116513"/>
            <a:ext cx="1949450" cy="396875"/>
          </a:xfrm>
          <a:prstGeom prst="rect">
            <a:avLst/>
          </a:prstGeom>
          <a:noFill/>
          <a:ln w="12700">
            <a:noFill/>
            <a:miter lim="800000"/>
            <a:headEnd/>
            <a:tailEnd/>
          </a:ln>
          <a:effectLst/>
        </p:spPr>
        <p:txBody>
          <a:bodyPr wrap="none">
            <a:spAutoFit/>
          </a:bodyPr>
          <a:lstStyle/>
          <a:p>
            <a:r>
              <a:rPr lang="en-US">
                <a:solidFill>
                  <a:srgbClr val="F00000"/>
                </a:solidFill>
              </a:rPr>
              <a:t>Communication</a:t>
            </a:r>
          </a:p>
        </p:txBody>
      </p:sp>
      <p:sp>
        <p:nvSpPr>
          <p:cNvPr id="1784838" name="Text Box 6"/>
          <p:cNvSpPr txBox="1">
            <a:spLocks noChangeArrowheads="1"/>
          </p:cNvSpPr>
          <p:nvPr/>
        </p:nvSpPr>
        <p:spPr bwMode="auto">
          <a:xfrm>
            <a:off x="5181600" y="3505200"/>
            <a:ext cx="1371600" cy="396875"/>
          </a:xfrm>
          <a:prstGeom prst="rect">
            <a:avLst/>
          </a:prstGeom>
          <a:noFill/>
          <a:ln w="12700">
            <a:noFill/>
            <a:miter lim="800000"/>
            <a:headEnd/>
            <a:tailEnd/>
          </a:ln>
          <a:effectLst/>
        </p:spPr>
        <p:txBody>
          <a:bodyPr wrap="none">
            <a:spAutoFit/>
          </a:bodyPr>
          <a:lstStyle/>
          <a:p>
            <a:r>
              <a:rPr lang="en-US">
                <a:solidFill>
                  <a:srgbClr val="F00000"/>
                </a:solidFill>
              </a:rPr>
              <a:t>Simulation</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3"/>
          <p:cNvSpPr>
            <a:spLocks noGrp="1"/>
          </p:cNvSpPr>
          <p:nvPr>
            <p:ph type="sldNum" sz="quarter" idx="11"/>
          </p:nvPr>
        </p:nvSpPr>
        <p:spPr/>
        <p:txBody>
          <a:bodyPr/>
          <a:lstStyle/>
          <a:p>
            <a:fld id="{96CA9F83-9176-4435-A432-D1072C23B282}" type="slidenum">
              <a:rPr lang="en-US"/>
              <a:pPr/>
              <a:t>79</a:t>
            </a:fld>
            <a:endParaRPr lang="en-US"/>
          </a:p>
        </p:txBody>
      </p:sp>
      <p:sp>
        <p:nvSpPr>
          <p:cNvPr id="1786882" name="Rectangle 2"/>
          <p:cNvSpPr>
            <a:spLocks noGrp="1" noChangeArrowheads="1"/>
          </p:cNvSpPr>
          <p:nvPr>
            <p:ph type="title"/>
          </p:nvPr>
        </p:nvSpPr>
        <p:spPr>
          <a:xfrm>
            <a:off x="0" y="0"/>
            <a:ext cx="9144000" cy="762000"/>
          </a:xfrm>
        </p:spPr>
        <p:txBody>
          <a:bodyPr/>
          <a:lstStyle/>
          <a:p>
            <a:r>
              <a:rPr lang="en-US"/>
              <a:t>FLASH is a pretty serious code</a:t>
            </a:r>
          </a:p>
        </p:txBody>
      </p:sp>
      <p:pic>
        <p:nvPicPr>
          <p:cNvPr id="1786883" name="Picture 3"/>
          <p:cNvPicPr>
            <a:picLocks noChangeAspect="1" noChangeArrowheads="1"/>
          </p:cNvPicPr>
          <p:nvPr/>
        </p:nvPicPr>
        <p:blipFill>
          <a:blip r:embed="rId3"/>
          <a:srcRect/>
          <a:stretch>
            <a:fillRect/>
          </a:stretch>
        </p:blipFill>
        <p:spPr bwMode="auto">
          <a:xfrm>
            <a:off x="457200" y="719138"/>
            <a:ext cx="8153400" cy="6138862"/>
          </a:xfrm>
          <a:prstGeom prst="rect">
            <a:avLst/>
          </a:prstGeom>
          <a:noFill/>
          <a:ln w="12700">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Footer Placeholder 2"/>
          <p:cNvSpPr>
            <a:spLocks noGrp="1"/>
          </p:cNvSpPr>
          <p:nvPr>
            <p:ph type="ftr" sz="quarter" idx="10"/>
          </p:nvPr>
        </p:nvSpPr>
        <p:spPr/>
        <p:txBody>
          <a:bodyPr/>
          <a:lstStyle/>
          <a:p>
            <a:r>
              <a:rPr lang="en-US" dirty="0" smtClean="0"/>
              <a:t>PC08 Tutorial  </a:t>
            </a:r>
            <a:r>
              <a:rPr lang="en-US" dirty="0"/>
              <a:t>gcf@indiana.edu</a:t>
            </a:r>
          </a:p>
        </p:txBody>
      </p:sp>
      <p:sp>
        <p:nvSpPr>
          <p:cNvPr id="276" name="Slide Number Placeholder 3"/>
          <p:cNvSpPr>
            <a:spLocks noGrp="1"/>
          </p:cNvSpPr>
          <p:nvPr>
            <p:ph type="sldNum" sz="quarter" idx="11"/>
          </p:nvPr>
        </p:nvSpPr>
        <p:spPr/>
        <p:txBody>
          <a:bodyPr/>
          <a:lstStyle/>
          <a:p>
            <a:fld id="{F80C56F0-A294-423A-8367-C0CED81AB774}" type="slidenum">
              <a:rPr lang="en-US"/>
              <a:pPr/>
              <a:t>8</a:t>
            </a:fld>
            <a:endParaRPr lang="en-US"/>
          </a:p>
        </p:txBody>
      </p:sp>
      <p:sp>
        <p:nvSpPr>
          <p:cNvPr id="1191938" name="Rectangle 2"/>
          <p:cNvSpPr>
            <a:spLocks noGrp="1" noChangeArrowheads="1"/>
          </p:cNvSpPr>
          <p:nvPr>
            <p:ph type="title"/>
          </p:nvPr>
        </p:nvSpPr>
        <p:spPr>
          <a:xfrm>
            <a:off x="0" y="762000"/>
            <a:ext cx="2514600" cy="838200"/>
          </a:xfrm>
        </p:spPr>
        <p:txBody>
          <a:bodyPr/>
          <a:lstStyle/>
          <a:p>
            <a:r>
              <a:rPr lang="en-US"/>
              <a:t>Update on the Mesh</a:t>
            </a:r>
          </a:p>
        </p:txBody>
      </p:sp>
      <p:grpSp>
        <p:nvGrpSpPr>
          <p:cNvPr id="2" name="Group 3"/>
          <p:cNvGrpSpPr>
            <a:grpSpLocks/>
          </p:cNvGrpSpPr>
          <p:nvPr/>
        </p:nvGrpSpPr>
        <p:grpSpPr bwMode="auto">
          <a:xfrm>
            <a:off x="2438400" y="76200"/>
            <a:ext cx="6629400" cy="6629400"/>
            <a:chOff x="1584" y="0"/>
            <a:chExt cx="4176" cy="4176"/>
          </a:xfrm>
        </p:grpSpPr>
        <p:sp>
          <p:nvSpPr>
            <p:cNvPr id="1191940" name="Rectangle 4"/>
            <p:cNvSpPr>
              <a:spLocks noChangeArrowheads="1"/>
            </p:cNvSpPr>
            <p:nvPr/>
          </p:nvSpPr>
          <p:spPr bwMode="auto">
            <a:xfrm>
              <a:off x="1584" y="0"/>
              <a:ext cx="4176" cy="4176"/>
            </a:xfrm>
            <a:prstGeom prst="rect">
              <a:avLst/>
            </a:prstGeom>
            <a:solidFill>
              <a:schemeClr val="bg2"/>
            </a:solidFill>
            <a:ln w="12700">
              <a:noFill/>
              <a:miter lim="800000"/>
              <a:headEnd/>
              <a:tailEnd/>
            </a:ln>
            <a:effectLst/>
          </p:spPr>
          <p:txBody>
            <a:bodyPr anchor="ctr">
              <a:spAutoFit/>
            </a:bodyPr>
            <a:lstStyle/>
            <a:p>
              <a:endParaRPr lang="en-US"/>
            </a:p>
          </p:txBody>
        </p:sp>
        <p:grpSp>
          <p:nvGrpSpPr>
            <p:cNvPr id="3" name="Group 5"/>
            <p:cNvGrpSpPr>
              <a:grpSpLocks/>
            </p:cNvGrpSpPr>
            <p:nvPr/>
          </p:nvGrpSpPr>
          <p:grpSpPr bwMode="auto">
            <a:xfrm>
              <a:off x="1653" y="0"/>
              <a:ext cx="4107" cy="4108"/>
              <a:chOff x="116" y="33"/>
              <a:chExt cx="4107" cy="4108"/>
            </a:xfrm>
          </p:grpSpPr>
          <p:sp>
            <p:nvSpPr>
              <p:cNvPr id="1191942" name="Line 6"/>
              <p:cNvSpPr>
                <a:spLocks noChangeShapeType="1"/>
              </p:cNvSpPr>
              <p:nvPr/>
            </p:nvSpPr>
            <p:spPr bwMode="auto">
              <a:xfrm>
                <a:off x="147" y="68"/>
                <a:ext cx="1888" cy="0"/>
              </a:xfrm>
              <a:prstGeom prst="line">
                <a:avLst/>
              </a:prstGeom>
              <a:noFill/>
              <a:ln w="38100">
                <a:solidFill>
                  <a:schemeClr val="tx1"/>
                </a:solidFill>
                <a:round/>
                <a:headEnd/>
                <a:tailEnd/>
              </a:ln>
              <a:effectLst/>
            </p:spPr>
            <p:txBody>
              <a:bodyPr wrap="none" anchor="ctr"/>
              <a:lstStyle/>
              <a:p>
                <a:endParaRPr lang="en-US"/>
              </a:p>
            </p:txBody>
          </p:sp>
          <p:sp>
            <p:nvSpPr>
              <p:cNvPr id="1191943" name="Line 7"/>
              <p:cNvSpPr>
                <a:spLocks noChangeShapeType="1"/>
              </p:cNvSpPr>
              <p:nvPr/>
            </p:nvSpPr>
            <p:spPr bwMode="auto">
              <a:xfrm rot="-5400000">
                <a:off x="-793" y="1010"/>
                <a:ext cx="1888" cy="0"/>
              </a:xfrm>
              <a:prstGeom prst="line">
                <a:avLst/>
              </a:prstGeom>
              <a:noFill/>
              <a:ln w="38100">
                <a:solidFill>
                  <a:schemeClr val="tx1"/>
                </a:solidFill>
                <a:round/>
                <a:headEnd/>
                <a:tailEnd/>
              </a:ln>
              <a:effectLst/>
            </p:spPr>
            <p:txBody>
              <a:bodyPr wrap="none" anchor="ctr"/>
              <a:lstStyle/>
              <a:p>
                <a:endParaRPr lang="en-US"/>
              </a:p>
            </p:txBody>
          </p:sp>
          <p:sp>
            <p:nvSpPr>
              <p:cNvPr id="1191944" name="Oval 8"/>
              <p:cNvSpPr>
                <a:spLocks noChangeArrowheads="1"/>
              </p:cNvSpPr>
              <p:nvPr/>
            </p:nvSpPr>
            <p:spPr bwMode="auto">
              <a:xfrm>
                <a:off x="116"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45" name="Oval 9"/>
              <p:cNvSpPr>
                <a:spLocks noChangeArrowheads="1"/>
              </p:cNvSpPr>
              <p:nvPr/>
            </p:nvSpPr>
            <p:spPr bwMode="auto">
              <a:xfrm>
                <a:off x="387"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46" name="Oval 10"/>
              <p:cNvSpPr>
                <a:spLocks noChangeArrowheads="1"/>
              </p:cNvSpPr>
              <p:nvPr/>
            </p:nvSpPr>
            <p:spPr bwMode="auto">
              <a:xfrm>
                <a:off x="655"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47" name="Oval 11"/>
              <p:cNvSpPr>
                <a:spLocks noChangeArrowheads="1"/>
              </p:cNvSpPr>
              <p:nvPr/>
            </p:nvSpPr>
            <p:spPr bwMode="auto">
              <a:xfrm>
                <a:off x="924"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48" name="Oval 12"/>
              <p:cNvSpPr>
                <a:spLocks noChangeArrowheads="1"/>
              </p:cNvSpPr>
              <p:nvPr/>
            </p:nvSpPr>
            <p:spPr bwMode="auto">
              <a:xfrm>
                <a:off x="1440"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49" name="Oval 13"/>
              <p:cNvSpPr>
                <a:spLocks noChangeArrowheads="1"/>
              </p:cNvSpPr>
              <p:nvPr/>
            </p:nvSpPr>
            <p:spPr bwMode="auto">
              <a:xfrm>
                <a:off x="1728"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50" name="Oval 14"/>
              <p:cNvSpPr>
                <a:spLocks noChangeArrowheads="1"/>
              </p:cNvSpPr>
              <p:nvPr/>
            </p:nvSpPr>
            <p:spPr bwMode="auto">
              <a:xfrm>
                <a:off x="1997"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51" name="Oval 15"/>
              <p:cNvSpPr>
                <a:spLocks noChangeArrowheads="1"/>
              </p:cNvSpPr>
              <p:nvPr/>
            </p:nvSpPr>
            <p:spPr bwMode="auto">
              <a:xfrm>
                <a:off x="1191" y="33"/>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52" name="Oval 16"/>
              <p:cNvSpPr>
                <a:spLocks noChangeArrowheads="1"/>
              </p:cNvSpPr>
              <p:nvPr/>
            </p:nvSpPr>
            <p:spPr bwMode="auto">
              <a:xfrm>
                <a:off x="116" y="29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53" name="Oval 17"/>
              <p:cNvSpPr>
                <a:spLocks noChangeArrowheads="1"/>
              </p:cNvSpPr>
              <p:nvPr/>
            </p:nvSpPr>
            <p:spPr bwMode="auto">
              <a:xfrm>
                <a:off x="384" y="29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54" name="Oval 18"/>
              <p:cNvSpPr>
                <a:spLocks noChangeArrowheads="1"/>
              </p:cNvSpPr>
              <p:nvPr/>
            </p:nvSpPr>
            <p:spPr bwMode="auto">
              <a:xfrm>
                <a:off x="652" y="29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55" name="Oval 19"/>
              <p:cNvSpPr>
                <a:spLocks noChangeArrowheads="1"/>
              </p:cNvSpPr>
              <p:nvPr/>
            </p:nvSpPr>
            <p:spPr bwMode="auto">
              <a:xfrm>
                <a:off x="921" y="29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56" name="Oval 20"/>
              <p:cNvSpPr>
                <a:spLocks noChangeArrowheads="1"/>
              </p:cNvSpPr>
              <p:nvPr/>
            </p:nvSpPr>
            <p:spPr bwMode="auto">
              <a:xfrm>
                <a:off x="1440" y="29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57" name="Oval 21"/>
              <p:cNvSpPr>
                <a:spLocks noChangeArrowheads="1"/>
              </p:cNvSpPr>
              <p:nvPr/>
            </p:nvSpPr>
            <p:spPr bwMode="auto">
              <a:xfrm>
                <a:off x="1725" y="29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58" name="Oval 22"/>
              <p:cNvSpPr>
                <a:spLocks noChangeArrowheads="1"/>
              </p:cNvSpPr>
              <p:nvPr/>
            </p:nvSpPr>
            <p:spPr bwMode="auto">
              <a:xfrm>
                <a:off x="1994" y="29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59" name="Oval 23"/>
              <p:cNvSpPr>
                <a:spLocks noChangeArrowheads="1"/>
              </p:cNvSpPr>
              <p:nvPr/>
            </p:nvSpPr>
            <p:spPr bwMode="auto">
              <a:xfrm>
                <a:off x="1188" y="294"/>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60" name="Oval 24"/>
              <p:cNvSpPr>
                <a:spLocks noChangeArrowheads="1"/>
              </p:cNvSpPr>
              <p:nvPr/>
            </p:nvSpPr>
            <p:spPr bwMode="auto">
              <a:xfrm>
                <a:off x="116" y="56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61" name="Oval 25"/>
              <p:cNvSpPr>
                <a:spLocks noChangeArrowheads="1"/>
              </p:cNvSpPr>
              <p:nvPr/>
            </p:nvSpPr>
            <p:spPr bwMode="auto">
              <a:xfrm>
                <a:off x="380" y="56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62" name="Oval 26"/>
              <p:cNvSpPr>
                <a:spLocks noChangeArrowheads="1"/>
              </p:cNvSpPr>
              <p:nvPr/>
            </p:nvSpPr>
            <p:spPr bwMode="auto">
              <a:xfrm>
                <a:off x="648" y="56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63" name="Oval 27"/>
              <p:cNvSpPr>
                <a:spLocks noChangeArrowheads="1"/>
              </p:cNvSpPr>
              <p:nvPr/>
            </p:nvSpPr>
            <p:spPr bwMode="auto">
              <a:xfrm>
                <a:off x="917" y="56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64" name="Oval 28"/>
              <p:cNvSpPr>
                <a:spLocks noChangeArrowheads="1"/>
              </p:cNvSpPr>
              <p:nvPr/>
            </p:nvSpPr>
            <p:spPr bwMode="auto">
              <a:xfrm>
                <a:off x="1440" y="56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65" name="Oval 29"/>
              <p:cNvSpPr>
                <a:spLocks noChangeArrowheads="1"/>
              </p:cNvSpPr>
              <p:nvPr/>
            </p:nvSpPr>
            <p:spPr bwMode="auto">
              <a:xfrm>
                <a:off x="1721" y="56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66" name="Oval 30"/>
              <p:cNvSpPr>
                <a:spLocks noChangeArrowheads="1"/>
              </p:cNvSpPr>
              <p:nvPr/>
            </p:nvSpPr>
            <p:spPr bwMode="auto">
              <a:xfrm>
                <a:off x="1990" y="56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67" name="Oval 31"/>
              <p:cNvSpPr>
                <a:spLocks noChangeArrowheads="1"/>
              </p:cNvSpPr>
              <p:nvPr/>
            </p:nvSpPr>
            <p:spPr bwMode="auto">
              <a:xfrm>
                <a:off x="1184" y="562"/>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68" name="Oval 32"/>
              <p:cNvSpPr>
                <a:spLocks noChangeArrowheads="1"/>
              </p:cNvSpPr>
              <p:nvPr/>
            </p:nvSpPr>
            <p:spPr bwMode="auto">
              <a:xfrm>
                <a:off x="116" y="84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69" name="Oval 33"/>
              <p:cNvSpPr>
                <a:spLocks noChangeArrowheads="1"/>
              </p:cNvSpPr>
              <p:nvPr/>
            </p:nvSpPr>
            <p:spPr bwMode="auto">
              <a:xfrm>
                <a:off x="388" y="84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70" name="Oval 34"/>
              <p:cNvSpPr>
                <a:spLocks noChangeArrowheads="1"/>
              </p:cNvSpPr>
              <p:nvPr/>
            </p:nvSpPr>
            <p:spPr bwMode="auto">
              <a:xfrm>
                <a:off x="656" y="84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71" name="Oval 35"/>
              <p:cNvSpPr>
                <a:spLocks noChangeArrowheads="1"/>
              </p:cNvSpPr>
              <p:nvPr/>
            </p:nvSpPr>
            <p:spPr bwMode="auto">
              <a:xfrm>
                <a:off x="925" y="84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72" name="Oval 36"/>
              <p:cNvSpPr>
                <a:spLocks noChangeArrowheads="1"/>
              </p:cNvSpPr>
              <p:nvPr/>
            </p:nvSpPr>
            <p:spPr bwMode="auto">
              <a:xfrm>
                <a:off x="1440" y="84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73" name="Oval 37"/>
              <p:cNvSpPr>
                <a:spLocks noChangeArrowheads="1"/>
              </p:cNvSpPr>
              <p:nvPr/>
            </p:nvSpPr>
            <p:spPr bwMode="auto">
              <a:xfrm>
                <a:off x="1729" y="84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74" name="Oval 38"/>
              <p:cNvSpPr>
                <a:spLocks noChangeArrowheads="1"/>
              </p:cNvSpPr>
              <p:nvPr/>
            </p:nvSpPr>
            <p:spPr bwMode="auto">
              <a:xfrm>
                <a:off x="1998" y="84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75" name="Oval 39"/>
              <p:cNvSpPr>
                <a:spLocks noChangeArrowheads="1"/>
              </p:cNvSpPr>
              <p:nvPr/>
            </p:nvSpPr>
            <p:spPr bwMode="auto">
              <a:xfrm>
                <a:off x="1192" y="841"/>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76" name="Oval 40"/>
              <p:cNvSpPr>
                <a:spLocks noChangeArrowheads="1"/>
              </p:cNvSpPr>
              <p:nvPr/>
            </p:nvSpPr>
            <p:spPr bwMode="auto">
              <a:xfrm>
                <a:off x="116" y="112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77" name="Oval 41"/>
              <p:cNvSpPr>
                <a:spLocks noChangeArrowheads="1"/>
              </p:cNvSpPr>
              <p:nvPr/>
            </p:nvSpPr>
            <p:spPr bwMode="auto">
              <a:xfrm>
                <a:off x="384" y="112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78" name="Oval 42"/>
              <p:cNvSpPr>
                <a:spLocks noChangeArrowheads="1"/>
              </p:cNvSpPr>
              <p:nvPr/>
            </p:nvSpPr>
            <p:spPr bwMode="auto">
              <a:xfrm>
                <a:off x="652" y="112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79" name="Oval 43"/>
              <p:cNvSpPr>
                <a:spLocks noChangeArrowheads="1"/>
              </p:cNvSpPr>
              <p:nvPr/>
            </p:nvSpPr>
            <p:spPr bwMode="auto">
              <a:xfrm>
                <a:off x="920" y="112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80" name="Oval 44"/>
              <p:cNvSpPr>
                <a:spLocks noChangeArrowheads="1"/>
              </p:cNvSpPr>
              <p:nvPr/>
            </p:nvSpPr>
            <p:spPr bwMode="auto">
              <a:xfrm>
                <a:off x="1725" y="112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81" name="Oval 45"/>
              <p:cNvSpPr>
                <a:spLocks noChangeArrowheads="1"/>
              </p:cNvSpPr>
              <p:nvPr/>
            </p:nvSpPr>
            <p:spPr bwMode="auto">
              <a:xfrm>
                <a:off x="1993" y="1125"/>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82" name="Oval 46"/>
              <p:cNvSpPr>
                <a:spLocks noChangeArrowheads="1"/>
              </p:cNvSpPr>
              <p:nvPr/>
            </p:nvSpPr>
            <p:spPr bwMode="auto">
              <a:xfrm>
                <a:off x="1188" y="112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83" name="Oval 47"/>
              <p:cNvSpPr>
                <a:spLocks noChangeArrowheads="1"/>
              </p:cNvSpPr>
              <p:nvPr/>
            </p:nvSpPr>
            <p:spPr bwMode="auto">
              <a:xfrm>
                <a:off x="116" y="138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84" name="Oval 48"/>
              <p:cNvSpPr>
                <a:spLocks noChangeArrowheads="1"/>
              </p:cNvSpPr>
              <p:nvPr/>
            </p:nvSpPr>
            <p:spPr bwMode="auto">
              <a:xfrm>
                <a:off x="388" y="138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85" name="Oval 49"/>
              <p:cNvSpPr>
                <a:spLocks noChangeArrowheads="1"/>
              </p:cNvSpPr>
              <p:nvPr/>
            </p:nvSpPr>
            <p:spPr bwMode="auto">
              <a:xfrm>
                <a:off x="656" y="138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86" name="Oval 50"/>
              <p:cNvSpPr>
                <a:spLocks noChangeArrowheads="1"/>
              </p:cNvSpPr>
              <p:nvPr/>
            </p:nvSpPr>
            <p:spPr bwMode="auto">
              <a:xfrm>
                <a:off x="925" y="138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87" name="Oval 51"/>
              <p:cNvSpPr>
                <a:spLocks noChangeArrowheads="1"/>
              </p:cNvSpPr>
              <p:nvPr/>
            </p:nvSpPr>
            <p:spPr bwMode="auto">
              <a:xfrm>
                <a:off x="1440" y="138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88" name="Oval 52"/>
              <p:cNvSpPr>
                <a:spLocks noChangeArrowheads="1"/>
              </p:cNvSpPr>
              <p:nvPr/>
            </p:nvSpPr>
            <p:spPr bwMode="auto">
              <a:xfrm>
                <a:off x="1729" y="138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89" name="Oval 53"/>
              <p:cNvSpPr>
                <a:spLocks noChangeArrowheads="1"/>
              </p:cNvSpPr>
              <p:nvPr/>
            </p:nvSpPr>
            <p:spPr bwMode="auto">
              <a:xfrm>
                <a:off x="1998" y="138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90" name="Oval 54"/>
              <p:cNvSpPr>
                <a:spLocks noChangeArrowheads="1"/>
              </p:cNvSpPr>
              <p:nvPr/>
            </p:nvSpPr>
            <p:spPr bwMode="auto">
              <a:xfrm>
                <a:off x="1192" y="1381"/>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91" name="Oval 55"/>
              <p:cNvSpPr>
                <a:spLocks noChangeArrowheads="1"/>
              </p:cNvSpPr>
              <p:nvPr/>
            </p:nvSpPr>
            <p:spPr bwMode="auto">
              <a:xfrm>
                <a:off x="116" y="164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92" name="Oval 56"/>
              <p:cNvSpPr>
                <a:spLocks noChangeArrowheads="1"/>
              </p:cNvSpPr>
              <p:nvPr/>
            </p:nvSpPr>
            <p:spPr bwMode="auto">
              <a:xfrm>
                <a:off x="384" y="164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93" name="Oval 57"/>
              <p:cNvSpPr>
                <a:spLocks noChangeArrowheads="1"/>
              </p:cNvSpPr>
              <p:nvPr/>
            </p:nvSpPr>
            <p:spPr bwMode="auto">
              <a:xfrm>
                <a:off x="652" y="164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94" name="Oval 58"/>
              <p:cNvSpPr>
                <a:spLocks noChangeArrowheads="1"/>
              </p:cNvSpPr>
              <p:nvPr/>
            </p:nvSpPr>
            <p:spPr bwMode="auto">
              <a:xfrm>
                <a:off x="921" y="164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95" name="Oval 59"/>
              <p:cNvSpPr>
                <a:spLocks noChangeArrowheads="1"/>
              </p:cNvSpPr>
              <p:nvPr/>
            </p:nvSpPr>
            <p:spPr bwMode="auto">
              <a:xfrm>
                <a:off x="1440" y="164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96" name="Oval 60"/>
              <p:cNvSpPr>
                <a:spLocks noChangeArrowheads="1"/>
              </p:cNvSpPr>
              <p:nvPr/>
            </p:nvSpPr>
            <p:spPr bwMode="auto">
              <a:xfrm>
                <a:off x="1725" y="164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97" name="Oval 61"/>
              <p:cNvSpPr>
                <a:spLocks noChangeArrowheads="1"/>
              </p:cNvSpPr>
              <p:nvPr/>
            </p:nvSpPr>
            <p:spPr bwMode="auto">
              <a:xfrm>
                <a:off x="1994" y="164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98" name="Oval 62"/>
              <p:cNvSpPr>
                <a:spLocks noChangeArrowheads="1"/>
              </p:cNvSpPr>
              <p:nvPr/>
            </p:nvSpPr>
            <p:spPr bwMode="auto">
              <a:xfrm>
                <a:off x="1188" y="1646"/>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1999" name="Oval 63"/>
              <p:cNvSpPr>
                <a:spLocks noChangeArrowheads="1"/>
              </p:cNvSpPr>
              <p:nvPr/>
            </p:nvSpPr>
            <p:spPr bwMode="auto">
              <a:xfrm>
                <a:off x="116" y="191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00" name="Oval 64"/>
              <p:cNvSpPr>
                <a:spLocks noChangeArrowheads="1"/>
              </p:cNvSpPr>
              <p:nvPr/>
            </p:nvSpPr>
            <p:spPr bwMode="auto">
              <a:xfrm>
                <a:off x="384" y="191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01" name="Oval 65"/>
              <p:cNvSpPr>
                <a:spLocks noChangeArrowheads="1"/>
              </p:cNvSpPr>
              <p:nvPr/>
            </p:nvSpPr>
            <p:spPr bwMode="auto">
              <a:xfrm>
                <a:off x="652" y="191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02" name="Oval 66"/>
              <p:cNvSpPr>
                <a:spLocks noChangeArrowheads="1"/>
              </p:cNvSpPr>
              <p:nvPr/>
            </p:nvSpPr>
            <p:spPr bwMode="auto">
              <a:xfrm>
                <a:off x="921" y="191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03" name="Oval 67"/>
              <p:cNvSpPr>
                <a:spLocks noChangeArrowheads="1"/>
              </p:cNvSpPr>
              <p:nvPr/>
            </p:nvSpPr>
            <p:spPr bwMode="auto">
              <a:xfrm>
                <a:off x="1440" y="191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04" name="Oval 68"/>
              <p:cNvSpPr>
                <a:spLocks noChangeArrowheads="1"/>
              </p:cNvSpPr>
              <p:nvPr/>
            </p:nvSpPr>
            <p:spPr bwMode="auto">
              <a:xfrm>
                <a:off x="1725" y="191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05" name="Oval 69"/>
              <p:cNvSpPr>
                <a:spLocks noChangeArrowheads="1"/>
              </p:cNvSpPr>
              <p:nvPr/>
            </p:nvSpPr>
            <p:spPr bwMode="auto">
              <a:xfrm>
                <a:off x="1994" y="191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06" name="Oval 70"/>
              <p:cNvSpPr>
                <a:spLocks noChangeArrowheads="1"/>
              </p:cNvSpPr>
              <p:nvPr/>
            </p:nvSpPr>
            <p:spPr bwMode="auto">
              <a:xfrm>
                <a:off x="1188" y="1914"/>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07" name="Oval 71"/>
              <p:cNvSpPr>
                <a:spLocks noChangeArrowheads="1"/>
              </p:cNvSpPr>
              <p:nvPr/>
            </p:nvSpPr>
            <p:spPr bwMode="auto">
              <a:xfrm>
                <a:off x="1421" y="1106"/>
                <a:ext cx="109" cy="109"/>
              </a:xfrm>
              <a:prstGeom prst="ellipse">
                <a:avLst/>
              </a:prstGeom>
              <a:solidFill>
                <a:schemeClr val="bg1"/>
              </a:solidFill>
              <a:ln w="76200">
                <a:solidFill>
                  <a:schemeClr val="tx1"/>
                </a:solidFill>
                <a:round/>
                <a:headEnd/>
                <a:tailEnd/>
              </a:ln>
              <a:effectLst/>
            </p:spPr>
            <p:txBody>
              <a:bodyPr wrap="none" anchor="ctr"/>
              <a:lstStyle/>
              <a:p>
                <a:endParaRPr lang="en-US"/>
              </a:p>
            </p:txBody>
          </p:sp>
          <p:sp>
            <p:nvSpPr>
              <p:cNvPr id="1192008" name="Line 72"/>
              <p:cNvSpPr>
                <a:spLocks noChangeShapeType="1"/>
              </p:cNvSpPr>
              <p:nvPr/>
            </p:nvSpPr>
            <p:spPr bwMode="auto">
              <a:xfrm flipV="1">
                <a:off x="1523" y="1161"/>
                <a:ext cx="205" cy="0"/>
              </a:xfrm>
              <a:prstGeom prst="line">
                <a:avLst/>
              </a:prstGeom>
              <a:noFill/>
              <a:ln w="19050">
                <a:solidFill>
                  <a:schemeClr val="tx1"/>
                </a:solidFill>
                <a:round/>
                <a:headEnd/>
                <a:tailEnd type="triangle" w="lg" len="lg"/>
              </a:ln>
              <a:effectLst/>
            </p:spPr>
            <p:txBody>
              <a:bodyPr wrap="none" anchor="ctr"/>
              <a:lstStyle/>
              <a:p>
                <a:endParaRPr lang="en-US"/>
              </a:p>
            </p:txBody>
          </p:sp>
          <p:sp>
            <p:nvSpPr>
              <p:cNvPr id="1192009" name="Line 73"/>
              <p:cNvSpPr>
                <a:spLocks noChangeShapeType="1"/>
              </p:cNvSpPr>
              <p:nvPr/>
            </p:nvSpPr>
            <p:spPr bwMode="auto">
              <a:xfrm flipV="1">
                <a:off x="1259" y="1161"/>
                <a:ext cx="190" cy="0"/>
              </a:xfrm>
              <a:prstGeom prst="line">
                <a:avLst/>
              </a:prstGeom>
              <a:noFill/>
              <a:ln w="19050">
                <a:solidFill>
                  <a:schemeClr val="tx1"/>
                </a:solidFill>
                <a:round/>
                <a:headEnd type="triangle" w="lg" len="lg"/>
                <a:tailEnd type="none" w="lg" len="lg"/>
              </a:ln>
              <a:effectLst/>
            </p:spPr>
            <p:txBody>
              <a:bodyPr wrap="none" anchor="ctr"/>
              <a:lstStyle/>
              <a:p>
                <a:endParaRPr lang="en-US"/>
              </a:p>
            </p:txBody>
          </p:sp>
          <p:sp>
            <p:nvSpPr>
              <p:cNvPr id="1192010" name="Line 74"/>
              <p:cNvSpPr>
                <a:spLocks noChangeShapeType="1"/>
              </p:cNvSpPr>
              <p:nvPr/>
            </p:nvSpPr>
            <p:spPr bwMode="auto">
              <a:xfrm rot="-16200000">
                <a:off x="1379" y="1313"/>
                <a:ext cx="195" cy="0"/>
              </a:xfrm>
              <a:prstGeom prst="line">
                <a:avLst/>
              </a:prstGeom>
              <a:noFill/>
              <a:ln w="19050">
                <a:solidFill>
                  <a:schemeClr val="tx1"/>
                </a:solidFill>
                <a:round/>
                <a:headEnd/>
                <a:tailEnd type="triangle" w="lg" len="lg"/>
              </a:ln>
              <a:effectLst/>
            </p:spPr>
            <p:txBody>
              <a:bodyPr wrap="none" anchor="ctr"/>
              <a:lstStyle/>
              <a:p>
                <a:endParaRPr lang="en-US"/>
              </a:p>
            </p:txBody>
          </p:sp>
          <p:sp>
            <p:nvSpPr>
              <p:cNvPr id="1192011" name="Line 75"/>
              <p:cNvSpPr>
                <a:spLocks noChangeShapeType="1"/>
              </p:cNvSpPr>
              <p:nvPr/>
            </p:nvSpPr>
            <p:spPr bwMode="auto">
              <a:xfrm rot="-16200000">
                <a:off x="1386" y="1003"/>
                <a:ext cx="181" cy="0"/>
              </a:xfrm>
              <a:prstGeom prst="line">
                <a:avLst/>
              </a:prstGeom>
              <a:noFill/>
              <a:ln w="19050">
                <a:solidFill>
                  <a:schemeClr val="tx1"/>
                </a:solidFill>
                <a:round/>
                <a:headEnd type="triangle" w="lg" len="lg"/>
                <a:tailEnd type="none" w="lg" len="lg"/>
              </a:ln>
              <a:effectLst/>
            </p:spPr>
            <p:txBody>
              <a:bodyPr wrap="none" anchor="ctr"/>
              <a:lstStyle/>
              <a:p>
                <a:endParaRPr lang="en-US"/>
              </a:p>
            </p:txBody>
          </p:sp>
          <p:sp>
            <p:nvSpPr>
              <p:cNvPr id="1192012" name="Line 76"/>
              <p:cNvSpPr>
                <a:spLocks noChangeShapeType="1"/>
              </p:cNvSpPr>
              <p:nvPr/>
            </p:nvSpPr>
            <p:spPr bwMode="auto">
              <a:xfrm>
                <a:off x="147" y="4105"/>
                <a:ext cx="1888" cy="0"/>
              </a:xfrm>
              <a:prstGeom prst="line">
                <a:avLst/>
              </a:prstGeom>
              <a:noFill/>
              <a:ln w="38100">
                <a:solidFill>
                  <a:schemeClr val="tx1"/>
                </a:solidFill>
                <a:round/>
                <a:headEnd/>
                <a:tailEnd/>
              </a:ln>
              <a:effectLst/>
            </p:spPr>
            <p:txBody>
              <a:bodyPr wrap="none" anchor="ctr"/>
              <a:lstStyle/>
              <a:p>
                <a:endParaRPr lang="en-US"/>
              </a:p>
            </p:txBody>
          </p:sp>
          <p:sp>
            <p:nvSpPr>
              <p:cNvPr id="1192013" name="Line 77"/>
              <p:cNvSpPr>
                <a:spLocks noChangeShapeType="1"/>
              </p:cNvSpPr>
              <p:nvPr/>
            </p:nvSpPr>
            <p:spPr bwMode="auto">
              <a:xfrm rot="-5400000">
                <a:off x="-929" y="3030"/>
                <a:ext cx="2159" cy="0"/>
              </a:xfrm>
              <a:prstGeom prst="line">
                <a:avLst/>
              </a:prstGeom>
              <a:noFill/>
              <a:ln w="38100">
                <a:solidFill>
                  <a:schemeClr val="tx1"/>
                </a:solidFill>
                <a:round/>
                <a:headEnd/>
                <a:tailEnd/>
              </a:ln>
              <a:effectLst/>
            </p:spPr>
            <p:txBody>
              <a:bodyPr wrap="none" anchor="ctr"/>
              <a:lstStyle/>
              <a:p>
                <a:endParaRPr lang="en-US"/>
              </a:p>
            </p:txBody>
          </p:sp>
          <p:sp>
            <p:nvSpPr>
              <p:cNvPr id="1192014" name="Oval 78"/>
              <p:cNvSpPr>
                <a:spLocks noChangeArrowheads="1"/>
              </p:cNvSpPr>
              <p:nvPr/>
            </p:nvSpPr>
            <p:spPr bwMode="auto">
              <a:xfrm>
                <a:off x="116" y="218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15" name="Oval 79"/>
              <p:cNvSpPr>
                <a:spLocks noChangeArrowheads="1"/>
              </p:cNvSpPr>
              <p:nvPr/>
            </p:nvSpPr>
            <p:spPr bwMode="auto">
              <a:xfrm>
                <a:off x="387" y="218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16" name="Oval 80"/>
              <p:cNvSpPr>
                <a:spLocks noChangeArrowheads="1"/>
              </p:cNvSpPr>
              <p:nvPr/>
            </p:nvSpPr>
            <p:spPr bwMode="auto">
              <a:xfrm>
                <a:off x="655" y="218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17" name="Oval 81"/>
              <p:cNvSpPr>
                <a:spLocks noChangeArrowheads="1"/>
              </p:cNvSpPr>
              <p:nvPr/>
            </p:nvSpPr>
            <p:spPr bwMode="auto">
              <a:xfrm>
                <a:off x="924" y="218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18" name="Oval 82"/>
              <p:cNvSpPr>
                <a:spLocks noChangeArrowheads="1"/>
              </p:cNvSpPr>
              <p:nvPr/>
            </p:nvSpPr>
            <p:spPr bwMode="auto">
              <a:xfrm>
                <a:off x="1449" y="218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19" name="Oval 83"/>
              <p:cNvSpPr>
                <a:spLocks noChangeArrowheads="1"/>
              </p:cNvSpPr>
              <p:nvPr/>
            </p:nvSpPr>
            <p:spPr bwMode="auto">
              <a:xfrm>
                <a:off x="1728" y="218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20" name="Oval 84"/>
              <p:cNvSpPr>
                <a:spLocks noChangeArrowheads="1"/>
              </p:cNvSpPr>
              <p:nvPr/>
            </p:nvSpPr>
            <p:spPr bwMode="auto">
              <a:xfrm>
                <a:off x="1997" y="218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21" name="Oval 85"/>
              <p:cNvSpPr>
                <a:spLocks noChangeArrowheads="1"/>
              </p:cNvSpPr>
              <p:nvPr/>
            </p:nvSpPr>
            <p:spPr bwMode="auto">
              <a:xfrm>
                <a:off x="1191" y="2188"/>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22" name="Oval 86"/>
              <p:cNvSpPr>
                <a:spLocks noChangeArrowheads="1"/>
              </p:cNvSpPr>
              <p:nvPr/>
            </p:nvSpPr>
            <p:spPr bwMode="auto">
              <a:xfrm>
                <a:off x="116" y="245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23" name="Oval 87"/>
              <p:cNvSpPr>
                <a:spLocks noChangeArrowheads="1"/>
              </p:cNvSpPr>
              <p:nvPr/>
            </p:nvSpPr>
            <p:spPr bwMode="auto">
              <a:xfrm>
                <a:off x="384" y="245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24" name="Oval 88"/>
              <p:cNvSpPr>
                <a:spLocks noChangeArrowheads="1"/>
              </p:cNvSpPr>
              <p:nvPr/>
            </p:nvSpPr>
            <p:spPr bwMode="auto">
              <a:xfrm>
                <a:off x="652" y="244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25" name="Oval 89"/>
              <p:cNvSpPr>
                <a:spLocks noChangeArrowheads="1"/>
              </p:cNvSpPr>
              <p:nvPr/>
            </p:nvSpPr>
            <p:spPr bwMode="auto">
              <a:xfrm>
                <a:off x="921" y="244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26" name="Oval 90"/>
              <p:cNvSpPr>
                <a:spLocks noChangeArrowheads="1"/>
              </p:cNvSpPr>
              <p:nvPr/>
            </p:nvSpPr>
            <p:spPr bwMode="auto">
              <a:xfrm>
                <a:off x="1449" y="245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27" name="Oval 91"/>
              <p:cNvSpPr>
                <a:spLocks noChangeArrowheads="1"/>
              </p:cNvSpPr>
              <p:nvPr/>
            </p:nvSpPr>
            <p:spPr bwMode="auto">
              <a:xfrm>
                <a:off x="1725" y="244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28" name="Oval 92"/>
              <p:cNvSpPr>
                <a:spLocks noChangeArrowheads="1"/>
              </p:cNvSpPr>
              <p:nvPr/>
            </p:nvSpPr>
            <p:spPr bwMode="auto">
              <a:xfrm>
                <a:off x="1994" y="244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29" name="Oval 93"/>
              <p:cNvSpPr>
                <a:spLocks noChangeArrowheads="1"/>
              </p:cNvSpPr>
              <p:nvPr/>
            </p:nvSpPr>
            <p:spPr bwMode="auto">
              <a:xfrm>
                <a:off x="1188" y="2449"/>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30" name="Oval 94"/>
              <p:cNvSpPr>
                <a:spLocks noChangeArrowheads="1"/>
              </p:cNvSpPr>
              <p:nvPr/>
            </p:nvSpPr>
            <p:spPr bwMode="auto">
              <a:xfrm>
                <a:off x="116" y="271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31" name="Oval 95"/>
              <p:cNvSpPr>
                <a:spLocks noChangeArrowheads="1"/>
              </p:cNvSpPr>
              <p:nvPr/>
            </p:nvSpPr>
            <p:spPr bwMode="auto">
              <a:xfrm>
                <a:off x="380" y="271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32" name="Oval 96"/>
              <p:cNvSpPr>
                <a:spLocks noChangeArrowheads="1"/>
              </p:cNvSpPr>
              <p:nvPr/>
            </p:nvSpPr>
            <p:spPr bwMode="auto">
              <a:xfrm>
                <a:off x="648" y="271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33" name="Oval 97"/>
              <p:cNvSpPr>
                <a:spLocks noChangeArrowheads="1"/>
              </p:cNvSpPr>
              <p:nvPr/>
            </p:nvSpPr>
            <p:spPr bwMode="auto">
              <a:xfrm>
                <a:off x="917" y="271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34" name="Oval 98"/>
              <p:cNvSpPr>
                <a:spLocks noChangeArrowheads="1"/>
              </p:cNvSpPr>
              <p:nvPr/>
            </p:nvSpPr>
            <p:spPr bwMode="auto">
              <a:xfrm>
                <a:off x="1449" y="271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35" name="Oval 99"/>
              <p:cNvSpPr>
                <a:spLocks noChangeArrowheads="1"/>
              </p:cNvSpPr>
              <p:nvPr/>
            </p:nvSpPr>
            <p:spPr bwMode="auto">
              <a:xfrm>
                <a:off x="1721" y="271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36" name="Oval 100"/>
              <p:cNvSpPr>
                <a:spLocks noChangeArrowheads="1"/>
              </p:cNvSpPr>
              <p:nvPr/>
            </p:nvSpPr>
            <p:spPr bwMode="auto">
              <a:xfrm>
                <a:off x="1990" y="271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37" name="Oval 101"/>
              <p:cNvSpPr>
                <a:spLocks noChangeArrowheads="1"/>
              </p:cNvSpPr>
              <p:nvPr/>
            </p:nvSpPr>
            <p:spPr bwMode="auto">
              <a:xfrm>
                <a:off x="1184" y="2717"/>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38" name="Oval 102"/>
              <p:cNvSpPr>
                <a:spLocks noChangeArrowheads="1"/>
              </p:cNvSpPr>
              <p:nvPr/>
            </p:nvSpPr>
            <p:spPr bwMode="auto">
              <a:xfrm>
                <a:off x="116" y="299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39" name="Oval 103"/>
              <p:cNvSpPr>
                <a:spLocks noChangeArrowheads="1"/>
              </p:cNvSpPr>
              <p:nvPr/>
            </p:nvSpPr>
            <p:spPr bwMode="auto">
              <a:xfrm>
                <a:off x="388" y="299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40" name="Oval 104"/>
              <p:cNvSpPr>
                <a:spLocks noChangeArrowheads="1"/>
              </p:cNvSpPr>
              <p:nvPr/>
            </p:nvSpPr>
            <p:spPr bwMode="auto">
              <a:xfrm>
                <a:off x="656" y="299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41" name="Oval 105"/>
              <p:cNvSpPr>
                <a:spLocks noChangeArrowheads="1"/>
              </p:cNvSpPr>
              <p:nvPr/>
            </p:nvSpPr>
            <p:spPr bwMode="auto">
              <a:xfrm>
                <a:off x="925" y="299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42" name="Oval 106"/>
              <p:cNvSpPr>
                <a:spLocks noChangeArrowheads="1"/>
              </p:cNvSpPr>
              <p:nvPr/>
            </p:nvSpPr>
            <p:spPr bwMode="auto">
              <a:xfrm>
                <a:off x="1449" y="299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43" name="Oval 107"/>
              <p:cNvSpPr>
                <a:spLocks noChangeArrowheads="1"/>
              </p:cNvSpPr>
              <p:nvPr/>
            </p:nvSpPr>
            <p:spPr bwMode="auto">
              <a:xfrm>
                <a:off x="1729" y="299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44" name="Oval 108"/>
              <p:cNvSpPr>
                <a:spLocks noChangeArrowheads="1"/>
              </p:cNvSpPr>
              <p:nvPr/>
            </p:nvSpPr>
            <p:spPr bwMode="auto">
              <a:xfrm>
                <a:off x="1998" y="299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45" name="Oval 109"/>
              <p:cNvSpPr>
                <a:spLocks noChangeArrowheads="1"/>
              </p:cNvSpPr>
              <p:nvPr/>
            </p:nvSpPr>
            <p:spPr bwMode="auto">
              <a:xfrm>
                <a:off x="1192" y="2996"/>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46" name="Oval 110"/>
              <p:cNvSpPr>
                <a:spLocks noChangeArrowheads="1"/>
              </p:cNvSpPr>
              <p:nvPr/>
            </p:nvSpPr>
            <p:spPr bwMode="auto">
              <a:xfrm>
                <a:off x="116"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47" name="Oval 111"/>
              <p:cNvSpPr>
                <a:spLocks noChangeArrowheads="1"/>
              </p:cNvSpPr>
              <p:nvPr/>
            </p:nvSpPr>
            <p:spPr bwMode="auto">
              <a:xfrm>
                <a:off x="384"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48" name="Oval 112"/>
              <p:cNvSpPr>
                <a:spLocks noChangeArrowheads="1"/>
              </p:cNvSpPr>
              <p:nvPr/>
            </p:nvSpPr>
            <p:spPr bwMode="auto">
              <a:xfrm>
                <a:off x="652"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49" name="Oval 113"/>
              <p:cNvSpPr>
                <a:spLocks noChangeArrowheads="1"/>
              </p:cNvSpPr>
              <p:nvPr/>
            </p:nvSpPr>
            <p:spPr bwMode="auto">
              <a:xfrm>
                <a:off x="920"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50" name="Oval 114"/>
              <p:cNvSpPr>
                <a:spLocks noChangeArrowheads="1"/>
              </p:cNvSpPr>
              <p:nvPr/>
            </p:nvSpPr>
            <p:spPr bwMode="auto">
              <a:xfrm>
                <a:off x="1725"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51" name="Oval 115"/>
              <p:cNvSpPr>
                <a:spLocks noChangeArrowheads="1"/>
              </p:cNvSpPr>
              <p:nvPr/>
            </p:nvSpPr>
            <p:spPr bwMode="auto">
              <a:xfrm>
                <a:off x="1993" y="3280"/>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52" name="Oval 116"/>
              <p:cNvSpPr>
                <a:spLocks noChangeArrowheads="1"/>
              </p:cNvSpPr>
              <p:nvPr/>
            </p:nvSpPr>
            <p:spPr bwMode="auto">
              <a:xfrm>
                <a:off x="1188"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53" name="Oval 117"/>
              <p:cNvSpPr>
                <a:spLocks noChangeArrowheads="1"/>
              </p:cNvSpPr>
              <p:nvPr/>
            </p:nvSpPr>
            <p:spPr bwMode="auto">
              <a:xfrm>
                <a:off x="116" y="353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54" name="Oval 118"/>
              <p:cNvSpPr>
                <a:spLocks noChangeArrowheads="1"/>
              </p:cNvSpPr>
              <p:nvPr/>
            </p:nvSpPr>
            <p:spPr bwMode="auto">
              <a:xfrm>
                <a:off x="388" y="353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55" name="Oval 119"/>
              <p:cNvSpPr>
                <a:spLocks noChangeArrowheads="1"/>
              </p:cNvSpPr>
              <p:nvPr/>
            </p:nvSpPr>
            <p:spPr bwMode="auto">
              <a:xfrm>
                <a:off x="656" y="353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56" name="Oval 120"/>
              <p:cNvSpPr>
                <a:spLocks noChangeArrowheads="1"/>
              </p:cNvSpPr>
              <p:nvPr/>
            </p:nvSpPr>
            <p:spPr bwMode="auto">
              <a:xfrm>
                <a:off x="925" y="353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57" name="Oval 121"/>
              <p:cNvSpPr>
                <a:spLocks noChangeArrowheads="1"/>
              </p:cNvSpPr>
              <p:nvPr/>
            </p:nvSpPr>
            <p:spPr bwMode="auto">
              <a:xfrm>
                <a:off x="1449" y="353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58" name="Oval 122"/>
              <p:cNvSpPr>
                <a:spLocks noChangeArrowheads="1"/>
              </p:cNvSpPr>
              <p:nvPr/>
            </p:nvSpPr>
            <p:spPr bwMode="auto">
              <a:xfrm>
                <a:off x="1729" y="353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59" name="Oval 123"/>
              <p:cNvSpPr>
                <a:spLocks noChangeArrowheads="1"/>
              </p:cNvSpPr>
              <p:nvPr/>
            </p:nvSpPr>
            <p:spPr bwMode="auto">
              <a:xfrm>
                <a:off x="1998" y="353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60" name="Oval 124"/>
              <p:cNvSpPr>
                <a:spLocks noChangeArrowheads="1"/>
              </p:cNvSpPr>
              <p:nvPr/>
            </p:nvSpPr>
            <p:spPr bwMode="auto">
              <a:xfrm>
                <a:off x="1192" y="3536"/>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61" name="Oval 125"/>
              <p:cNvSpPr>
                <a:spLocks noChangeArrowheads="1"/>
              </p:cNvSpPr>
              <p:nvPr/>
            </p:nvSpPr>
            <p:spPr bwMode="auto">
              <a:xfrm>
                <a:off x="116" y="380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62" name="Oval 126"/>
              <p:cNvSpPr>
                <a:spLocks noChangeArrowheads="1"/>
              </p:cNvSpPr>
              <p:nvPr/>
            </p:nvSpPr>
            <p:spPr bwMode="auto">
              <a:xfrm>
                <a:off x="384" y="380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63" name="Oval 127"/>
              <p:cNvSpPr>
                <a:spLocks noChangeArrowheads="1"/>
              </p:cNvSpPr>
              <p:nvPr/>
            </p:nvSpPr>
            <p:spPr bwMode="auto">
              <a:xfrm>
                <a:off x="652" y="380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64" name="Oval 128"/>
              <p:cNvSpPr>
                <a:spLocks noChangeArrowheads="1"/>
              </p:cNvSpPr>
              <p:nvPr/>
            </p:nvSpPr>
            <p:spPr bwMode="auto">
              <a:xfrm>
                <a:off x="921" y="380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65" name="Oval 129"/>
              <p:cNvSpPr>
                <a:spLocks noChangeArrowheads="1"/>
              </p:cNvSpPr>
              <p:nvPr/>
            </p:nvSpPr>
            <p:spPr bwMode="auto">
              <a:xfrm>
                <a:off x="1449" y="380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66" name="Oval 130"/>
              <p:cNvSpPr>
                <a:spLocks noChangeArrowheads="1"/>
              </p:cNvSpPr>
              <p:nvPr/>
            </p:nvSpPr>
            <p:spPr bwMode="auto">
              <a:xfrm>
                <a:off x="1725" y="380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67" name="Oval 131"/>
              <p:cNvSpPr>
                <a:spLocks noChangeArrowheads="1"/>
              </p:cNvSpPr>
              <p:nvPr/>
            </p:nvSpPr>
            <p:spPr bwMode="auto">
              <a:xfrm>
                <a:off x="1994" y="380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68" name="Oval 132"/>
              <p:cNvSpPr>
                <a:spLocks noChangeArrowheads="1"/>
              </p:cNvSpPr>
              <p:nvPr/>
            </p:nvSpPr>
            <p:spPr bwMode="auto">
              <a:xfrm>
                <a:off x="1188" y="3801"/>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69" name="Oval 133"/>
              <p:cNvSpPr>
                <a:spLocks noChangeArrowheads="1"/>
              </p:cNvSpPr>
              <p:nvPr/>
            </p:nvSpPr>
            <p:spPr bwMode="auto">
              <a:xfrm>
                <a:off x="116" y="407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70" name="Oval 134"/>
              <p:cNvSpPr>
                <a:spLocks noChangeArrowheads="1"/>
              </p:cNvSpPr>
              <p:nvPr/>
            </p:nvSpPr>
            <p:spPr bwMode="auto">
              <a:xfrm>
                <a:off x="384" y="407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71" name="Oval 135"/>
              <p:cNvSpPr>
                <a:spLocks noChangeArrowheads="1"/>
              </p:cNvSpPr>
              <p:nvPr/>
            </p:nvSpPr>
            <p:spPr bwMode="auto">
              <a:xfrm>
                <a:off x="652" y="406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72" name="Oval 136"/>
              <p:cNvSpPr>
                <a:spLocks noChangeArrowheads="1"/>
              </p:cNvSpPr>
              <p:nvPr/>
            </p:nvSpPr>
            <p:spPr bwMode="auto">
              <a:xfrm>
                <a:off x="921" y="406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73" name="Oval 137"/>
              <p:cNvSpPr>
                <a:spLocks noChangeArrowheads="1"/>
              </p:cNvSpPr>
              <p:nvPr/>
            </p:nvSpPr>
            <p:spPr bwMode="auto">
              <a:xfrm>
                <a:off x="1449" y="407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74" name="Oval 138"/>
              <p:cNvSpPr>
                <a:spLocks noChangeArrowheads="1"/>
              </p:cNvSpPr>
              <p:nvPr/>
            </p:nvSpPr>
            <p:spPr bwMode="auto">
              <a:xfrm>
                <a:off x="1725" y="406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75" name="Oval 139"/>
              <p:cNvSpPr>
                <a:spLocks noChangeArrowheads="1"/>
              </p:cNvSpPr>
              <p:nvPr/>
            </p:nvSpPr>
            <p:spPr bwMode="auto">
              <a:xfrm>
                <a:off x="1994" y="406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76" name="Oval 140"/>
              <p:cNvSpPr>
                <a:spLocks noChangeArrowheads="1"/>
              </p:cNvSpPr>
              <p:nvPr/>
            </p:nvSpPr>
            <p:spPr bwMode="auto">
              <a:xfrm>
                <a:off x="1188" y="4069"/>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77" name="Oval 141"/>
              <p:cNvSpPr>
                <a:spLocks noChangeArrowheads="1"/>
              </p:cNvSpPr>
              <p:nvPr/>
            </p:nvSpPr>
            <p:spPr bwMode="auto">
              <a:xfrm>
                <a:off x="1448"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78" name="Line 142"/>
              <p:cNvSpPr>
                <a:spLocks noChangeShapeType="1"/>
              </p:cNvSpPr>
              <p:nvPr/>
            </p:nvSpPr>
            <p:spPr bwMode="auto">
              <a:xfrm>
                <a:off x="2011" y="68"/>
                <a:ext cx="2212" cy="0"/>
              </a:xfrm>
              <a:prstGeom prst="line">
                <a:avLst/>
              </a:prstGeom>
              <a:noFill/>
              <a:ln w="38100">
                <a:solidFill>
                  <a:schemeClr val="tx1"/>
                </a:solidFill>
                <a:round/>
                <a:headEnd/>
                <a:tailEnd/>
              </a:ln>
              <a:effectLst/>
            </p:spPr>
            <p:txBody>
              <a:bodyPr wrap="none" anchor="ctr"/>
              <a:lstStyle/>
              <a:p>
                <a:endParaRPr lang="en-US"/>
              </a:p>
            </p:txBody>
          </p:sp>
          <p:sp>
            <p:nvSpPr>
              <p:cNvPr id="1192079" name="Line 143"/>
              <p:cNvSpPr>
                <a:spLocks noChangeShapeType="1"/>
              </p:cNvSpPr>
              <p:nvPr/>
            </p:nvSpPr>
            <p:spPr bwMode="auto">
              <a:xfrm rot="-5400000">
                <a:off x="3240" y="1009"/>
                <a:ext cx="1888" cy="0"/>
              </a:xfrm>
              <a:prstGeom prst="line">
                <a:avLst/>
              </a:prstGeom>
              <a:noFill/>
              <a:ln w="38100">
                <a:solidFill>
                  <a:schemeClr val="tx1"/>
                </a:solidFill>
                <a:round/>
                <a:headEnd/>
                <a:tailEnd/>
              </a:ln>
              <a:effectLst/>
            </p:spPr>
            <p:txBody>
              <a:bodyPr wrap="none" anchor="ctr"/>
              <a:lstStyle/>
              <a:p>
                <a:endParaRPr lang="en-US"/>
              </a:p>
            </p:txBody>
          </p:sp>
          <p:sp>
            <p:nvSpPr>
              <p:cNvPr id="1192080" name="Oval 144"/>
              <p:cNvSpPr>
                <a:spLocks noChangeArrowheads="1"/>
              </p:cNvSpPr>
              <p:nvPr/>
            </p:nvSpPr>
            <p:spPr bwMode="auto">
              <a:xfrm>
                <a:off x="2273"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81" name="Oval 145"/>
              <p:cNvSpPr>
                <a:spLocks noChangeArrowheads="1"/>
              </p:cNvSpPr>
              <p:nvPr/>
            </p:nvSpPr>
            <p:spPr bwMode="auto">
              <a:xfrm>
                <a:off x="2541"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82" name="Oval 146"/>
              <p:cNvSpPr>
                <a:spLocks noChangeArrowheads="1"/>
              </p:cNvSpPr>
              <p:nvPr/>
            </p:nvSpPr>
            <p:spPr bwMode="auto">
              <a:xfrm>
                <a:off x="2809"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83" name="Oval 147"/>
              <p:cNvSpPr>
                <a:spLocks noChangeArrowheads="1"/>
              </p:cNvSpPr>
              <p:nvPr/>
            </p:nvSpPr>
            <p:spPr bwMode="auto">
              <a:xfrm>
                <a:off x="3078"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84" name="Oval 148"/>
              <p:cNvSpPr>
                <a:spLocks noChangeArrowheads="1"/>
              </p:cNvSpPr>
              <p:nvPr/>
            </p:nvSpPr>
            <p:spPr bwMode="auto">
              <a:xfrm>
                <a:off x="3602"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85" name="Oval 149"/>
              <p:cNvSpPr>
                <a:spLocks noChangeArrowheads="1"/>
              </p:cNvSpPr>
              <p:nvPr/>
            </p:nvSpPr>
            <p:spPr bwMode="auto">
              <a:xfrm>
                <a:off x="3882"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86" name="Oval 150"/>
              <p:cNvSpPr>
                <a:spLocks noChangeArrowheads="1"/>
              </p:cNvSpPr>
              <p:nvPr/>
            </p:nvSpPr>
            <p:spPr bwMode="auto">
              <a:xfrm>
                <a:off x="4148"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87" name="Oval 151"/>
              <p:cNvSpPr>
                <a:spLocks noChangeArrowheads="1"/>
              </p:cNvSpPr>
              <p:nvPr/>
            </p:nvSpPr>
            <p:spPr bwMode="auto">
              <a:xfrm>
                <a:off x="3345" y="33"/>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88" name="Oval 152"/>
              <p:cNvSpPr>
                <a:spLocks noChangeArrowheads="1"/>
              </p:cNvSpPr>
              <p:nvPr/>
            </p:nvSpPr>
            <p:spPr bwMode="auto">
              <a:xfrm>
                <a:off x="2270" y="29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89" name="Oval 153"/>
              <p:cNvSpPr>
                <a:spLocks noChangeArrowheads="1"/>
              </p:cNvSpPr>
              <p:nvPr/>
            </p:nvSpPr>
            <p:spPr bwMode="auto">
              <a:xfrm>
                <a:off x="2538" y="29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90" name="Oval 154"/>
              <p:cNvSpPr>
                <a:spLocks noChangeArrowheads="1"/>
              </p:cNvSpPr>
              <p:nvPr/>
            </p:nvSpPr>
            <p:spPr bwMode="auto">
              <a:xfrm>
                <a:off x="2806" y="29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91" name="Oval 155"/>
              <p:cNvSpPr>
                <a:spLocks noChangeArrowheads="1"/>
              </p:cNvSpPr>
              <p:nvPr/>
            </p:nvSpPr>
            <p:spPr bwMode="auto">
              <a:xfrm>
                <a:off x="3075" y="29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92" name="Oval 156"/>
              <p:cNvSpPr>
                <a:spLocks noChangeArrowheads="1"/>
              </p:cNvSpPr>
              <p:nvPr/>
            </p:nvSpPr>
            <p:spPr bwMode="auto">
              <a:xfrm>
                <a:off x="3602" y="29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93" name="Oval 157"/>
              <p:cNvSpPr>
                <a:spLocks noChangeArrowheads="1"/>
              </p:cNvSpPr>
              <p:nvPr/>
            </p:nvSpPr>
            <p:spPr bwMode="auto">
              <a:xfrm>
                <a:off x="3879" y="29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94" name="Oval 158"/>
              <p:cNvSpPr>
                <a:spLocks noChangeArrowheads="1"/>
              </p:cNvSpPr>
              <p:nvPr/>
            </p:nvSpPr>
            <p:spPr bwMode="auto">
              <a:xfrm>
                <a:off x="4148" y="29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95" name="Oval 159"/>
              <p:cNvSpPr>
                <a:spLocks noChangeArrowheads="1"/>
              </p:cNvSpPr>
              <p:nvPr/>
            </p:nvSpPr>
            <p:spPr bwMode="auto">
              <a:xfrm>
                <a:off x="3342" y="293"/>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96" name="Oval 160"/>
              <p:cNvSpPr>
                <a:spLocks noChangeArrowheads="1"/>
              </p:cNvSpPr>
              <p:nvPr/>
            </p:nvSpPr>
            <p:spPr bwMode="auto">
              <a:xfrm>
                <a:off x="2266" y="56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97" name="Oval 161"/>
              <p:cNvSpPr>
                <a:spLocks noChangeArrowheads="1"/>
              </p:cNvSpPr>
              <p:nvPr/>
            </p:nvSpPr>
            <p:spPr bwMode="auto">
              <a:xfrm>
                <a:off x="2534" y="56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98" name="Oval 162"/>
              <p:cNvSpPr>
                <a:spLocks noChangeArrowheads="1"/>
              </p:cNvSpPr>
              <p:nvPr/>
            </p:nvSpPr>
            <p:spPr bwMode="auto">
              <a:xfrm>
                <a:off x="2802" y="56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099" name="Oval 163"/>
              <p:cNvSpPr>
                <a:spLocks noChangeArrowheads="1"/>
              </p:cNvSpPr>
              <p:nvPr/>
            </p:nvSpPr>
            <p:spPr bwMode="auto">
              <a:xfrm>
                <a:off x="3071" y="56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00" name="Oval 164"/>
              <p:cNvSpPr>
                <a:spLocks noChangeArrowheads="1"/>
              </p:cNvSpPr>
              <p:nvPr/>
            </p:nvSpPr>
            <p:spPr bwMode="auto">
              <a:xfrm>
                <a:off x="3602" y="56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01" name="Oval 165"/>
              <p:cNvSpPr>
                <a:spLocks noChangeArrowheads="1"/>
              </p:cNvSpPr>
              <p:nvPr/>
            </p:nvSpPr>
            <p:spPr bwMode="auto">
              <a:xfrm>
                <a:off x="3875" y="56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02" name="Oval 166"/>
              <p:cNvSpPr>
                <a:spLocks noChangeArrowheads="1"/>
              </p:cNvSpPr>
              <p:nvPr/>
            </p:nvSpPr>
            <p:spPr bwMode="auto">
              <a:xfrm>
                <a:off x="4148" y="56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03" name="Oval 167"/>
              <p:cNvSpPr>
                <a:spLocks noChangeArrowheads="1"/>
              </p:cNvSpPr>
              <p:nvPr/>
            </p:nvSpPr>
            <p:spPr bwMode="auto">
              <a:xfrm>
                <a:off x="3338" y="561"/>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04" name="Oval 168"/>
              <p:cNvSpPr>
                <a:spLocks noChangeArrowheads="1"/>
              </p:cNvSpPr>
              <p:nvPr/>
            </p:nvSpPr>
            <p:spPr bwMode="auto">
              <a:xfrm>
                <a:off x="2274" y="84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05" name="Oval 169"/>
              <p:cNvSpPr>
                <a:spLocks noChangeArrowheads="1"/>
              </p:cNvSpPr>
              <p:nvPr/>
            </p:nvSpPr>
            <p:spPr bwMode="auto">
              <a:xfrm>
                <a:off x="2542" y="84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06" name="Oval 170"/>
              <p:cNvSpPr>
                <a:spLocks noChangeArrowheads="1"/>
              </p:cNvSpPr>
              <p:nvPr/>
            </p:nvSpPr>
            <p:spPr bwMode="auto">
              <a:xfrm>
                <a:off x="2810" y="84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07" name="Oval 171"/>
              <p:cNvSpPr>
                <a:spLocks noChangeArrowheads="1"/>
              </p:cNvSpPr>
              <p:nvPr/>
            </p:nvSpPr>
            <p:spPr bwMode="auto">
              <a:xfrm>
                <a:off x="3079" y="84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08" name="Oval 172"/>
              <p:cNvSpPr>
                <a:spLocks noChangeArrowheads="1"/>
              </p:cNvSpPr>
              <p:nvPr/>
            </p:nvSpPr>
            <p:spPr bwMode="auto">
              <a:xfrm>
                <a:off x="3602" y="84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09" name="Oval 173"/>
              <p:cNvSpPr>
                <a:spLocks noChangeArrowheads="1"/>
              </p:cNvSpPr>
              <p:nvPr/>
            </p:nvSpPr>
            <p:spPr bwMode="auto">
              <a:xfrm>
                <a:off x="3883" y="84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10" name="Oval 174"/>
              <p:cNvSpPr>
                <a:spLocks noChangeArrowheads="1"/>
              </p:cNvSpPr>
              <p:nvPr/>
            </p:nvSpPr>
            <p:spPr bwMode="auto">
              <a:xfrm>
                <a:off x="4148" y="84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11" name="Oval 175"/>
              <p:cNvSpPr>
                <a:spLocks noChangeArrowheads="1"/>
              </p:cNvSpPr>
              <p:nvPr/>
            </p:nvSpPr>
            <p:spPr bwMode="auto">
              <a:xfrm>
                <a:off x="3346" y="840"/>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12" name="Oval 176"/>
              <p:cNvSpPr>
                <a:spLocks noChangeArrowheads="1"/>
              </p:cNvSpPr>
              <p:nvPr/>
            </p:nvSpPr>
            <p:spPr bwMode="auto">
              <a:xfrm>
                <a:off x="2270" y="112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13" name="Oval 177"/>
              <p:cNvSpPr>
                <a:spLocks noChangeArrowheads="1"/>
              </p:cNvSpPr>
              <p:nvPr/>
            </p:nvSpPr>
            <p:spPr bwMode="auto">
              <a:xfrm>
                <a:off x="2538" y="112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14" name="Oval 178"/>
              <p:cNvSpPr>
                <a:spLocks noChangeArrowheads="1"/>
              </p:cNvSpPr>
              <p:nvPr/>
            </p:nvSpPr>
            <p:spPr bwMode="auto">
              <a:xfrm>
                <a:off x="2806" y="112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15" name="Oval 179"/>
              <p:cNvSpPr>
                <a:spLocks noChangeArrowheads="1"/>
              </p:cNvSpPr>
              <p:nvPr/>
            </p:nvSpPr>
            <p:spPr bwMode="auto">
              <a:xfrm>
                <a:off x="3074" y="112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16" name="Oval 180"/>
              <p:cNvSpPr>
                <a:spLocks noChangeArrowheads="1"/>
              </p:cNvSpPr>
              <p:nvPr/>
            </p:nvSpPr>
            <p:spPr bwMode="auto">
              <a:xfrm>
                <a:off x="3879" y="112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17" name="Oval 181"/>
              <p:cNvSpPr>
                <a:spLocks noChangeArrowheads="1"/>
              </p:cNvSpPr>
              <p:nvPr/>
            </p:nvSpPr>
            <p:spPr bwMode="auto">
              <a:xfrm>
                <a:off x="4147" y="1129"/>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18" name="Oval 182"/>
              <p:cNvSpPr>
                <a:spLocks noChangeArrowheads="1"/>
              </p:cNvSpPr>
              <p:nvPr/>
            </p:nvSpPr>
            <p:spPr bwMode="auto">
              <a:xfrm>
                <a:off x="3342" y="112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19" name="Oval 183"/>
              <p:cNvSpPr>
                <a:spLocks noChangeArrowheads="1"/>
              </p:cNvSpPr>
              <p:nvPr/>
            </p:nvSpPr>
            <p:spPr bwMode="auto">
              <a:xfrm>
                <a:off x="2274" y="138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20" name="Oval 184"/>
              <p:cNvSpPr>
                <a:spLocks noChangeArrowheads="1"/>
              </p:cNvSpPr>
              <p:nvPr/>
            </p:nvSpPr>
            <p:spPr bwMode="auto">
              <a:xfrm>
                <a:off x="2542" y="138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21" name="Oval 185"/>
              <p:cNvSpPr>
                <a:spLocks noChangeArrowheads="1"/>
              </p:cNvSpPr>
              <p:nvPr/>
            </p:nvSpPr>
            <p:spPr bwMode="auto">
              <a:xfrm>
                <a:off x="2810" y="13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22" name="Oval 186"/>
              <p:cNvSpPr>
                <a:spLocks noChangeArrowheads="1"/>
              </p:cNvSpPr>
              <p:nvPr/>
            </p:nvSpPr>
            <p:spPr bwMode="auto">
              <a:xfrm>
                <a:off x="3079" y="13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23" name="Oval 187"/>
              <p:cNvSpPr>
                <a:spLocks noChangeArrowheads="1"/>
              </p:cNvSpPr>
              <p:nvPr/>
            </p:nvSpPr>
            <p:spPr bwMode="auto">
              <a:xfrm>
                <a:off x="3602" y="138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24" name="Oval 188"/>
              <p:cNvSpPr>
                <a:spLocks noChangeArrowheads="1"/>
              </p:cNvSpPr>
              <p:nvPr/>
            </p:nvSpPr>
            <p:spPr bwMode="auto">
              <a:xfrm>
                <a:off x="3883" y="13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25" name="Oval 189"/>
              <p:cNvSpPr>
                <a:spLocks noChangeArrowheads="1"/>
              </p:cNvSpPr>
              <p:nvPr/>
            </p:nvSpPr>
            <p:spPr bwMode="auto">
              <a:xfrm>
                <a:off x="4148" y="13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26" name="Oval 190"/>
              <p:cNvSpPr>
                <a:spLocks noChangeArrowheads="1"/>
              </p:cNvSpPr>
              <p:nvPr/>
            </p:nvSpPr>
            <p:spPr bwMode="auto">
              <a:xfrm>
                <a:off x="3346" y="1380"/>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27" name="Oval 191"/>
              <p:cNvSpPr>
                <a:spLocks noChangeArrowheads="1"/>
              </p:cNvSpPr>
              <p:nvPr/>
            </p:nvSpPr>
            <p:spPr bwMode="auto">
              <a:xfrm>
                <a:off x="2270" y="164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28" name="Oval 192"/>
              <p:cNvSpPr>
                <a:spLocks noChangeArrowheads="1"/>
              </p:cNvSpPr>
              <p:nvPr/>
            </p:nvSpPr>
            <p:spPr bwMode="auto">
              <a:xfrm>
                <a:off x="2538" y="164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29" name="Oval 193"/>
              <p:cNvSpPr>
                <a:spLocks noChangeArrowheads="1"/>
              </p:cNvSpPr>
              <p:nvPr/>
            </p:nvSpPr>
            <p:spPr bwMode="auto">
              <a:xfrm>
                <a:off x="2806" y="164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30" name="Oval 194"/>
              <p:cNvSpPr>
                <a:spLocks noChangeArrowheads="1"/>
              </p:cNvSpPr>
              <p:nvPr/>
            </p:nvSpPr>
            <p:spPr bwMode="auto">
              <a:xfrm>
                <a:off x="3075" y="164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31" name="Oval 195"/>
              <p:cNvSpPr>
                <a:spLocks noChangeArrowheads="1"/>
              </p:cNvSpPr>
              <p:nvPr/>
            </p:nvSpPr>
            <p:spPr bwMode="auto">
              <a:xfrm>
                <a:off x="3602" y="164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32" name="Oval 196"/>
              <p:cNvSpPr>
                <a:spLocks noChangeArrowheads="1"/>
              </p:cNvSpPr>
              <p:nvPr/>
            </p:nvSpPr>
            <p:spPr bwMode="auto">
              <a:xfrm>
                <a:off x="3879" y="164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33" name="Oval 197"/>
              <p:cNvSpPr>
                <a:spLocks noChangeArrowheads="1"/>
              </p:cNvSpPr>
              <p:nvPr/>
            </p:nvSpPr>
            <p:spPr bwMode="auto">
              <a:xfrm>
                <a:off x="4148" y="164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34" name="Oval 198"/>
              <p:cNvSpPr>
                <a:spLocks noChangeArrowheads="1"/>
              </p:cNvSpPr>
              <p:nvPr/>
            </p:nvSpPr>
            <p:spPr bwMode="auto">
              <a:xfrm>
                <a:off x="3342" y="1645"/>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35" name="Oval 199"/>
              <p:cNvSpPr>
                <a:spLocks noChangeArrowheads="1"/>
              </p:cNvSpPr>
              <p:nvPr/>
            </p:nvSpPr>
            <p:spPr bwMode="auto">
              <a:xfrm>
                <a:off x="2270" y="191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36" name="Oval 200"/>
              <p:cNvSpPr>
                <a:spLocks noChangeArrowheads="1"/>
              </p:cNvSpPr>
              <p:nvPr/>
            </p:nvSpPr>
            <p:spPr bwMode="auto">
              <a:xfrm>
                <a:off x="2538" y="191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37" name="Oval 201"/>
              <p:cNvSpPr>
                <a:spLocks noChangeArrowheads="1"/>
              </p:cNvSpPr>
              <p:nvPr/>
            </p:nvSpPr>
            <p:spPr bwMode="auto">
              <a:xfrm>
                <a:off x="2806" y="191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38" name="Oval 202"/>
              <p:cNvSpPr>
                <a:spLocks noChangeArrowheads="1"/>
              </p:cNvSpPr>
              <p:nvPr/>
            </p:nvSpPr>
            <p:spPr bwMode="auto">
              <a:xfrm>
                <a:off x="3075" y="191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39" name="Oval 203"/>
              <p:cNvSpPr>
                <a:spLocks noChangeArrowheads="1"/>
              </p:cNvSpPr>
              <p:nvPr/>
            </p:nvSpPr>
            <p:spPr bwMode="auto">
              <a:xfrm>
                <a:off x="3602" y="191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40" name="Oval 204"/>
              <p:cNvSpPr>
                <a:spLocks noChangeArrowheads="1"/>
              </p:cNvSpPr>
              <p:nvPr/>
            </p:nvSpPr>
            <p:spPr bwMode="auto">
              <a:xfrm>
                <a:off x="3879" y="191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41" name="Oval 205"/>
              <p:cNvSpPr>
                <a:spLocks noChangeArrowheads="1"/>
              </p:cNvSpPr>
              <p:nvPr/>
            </p:nvSpPr>
            <p:spPr bwMode="auto">
              <a:xfrm>
                <a:off x="4148" y="191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42" name="Oval 206"/>
              <p:cNvSpPr>
                <a:spLocks noChangeArrowheads="1"/>
              </p:cNvSpPr>
              <p:nvPr/>
            </p:nvSpPr>
            <p:spPr bwMode="auto">
              <a:xfrm>
                <a:off x="3342" y="1913"/>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43" name="Line 207"/>
              <p:cNvSpPr>
                <a:spLocks noChangeShapeType="1"/>
              </p:cNvSpPr>
              <p:nvPr/>
            </p:nvSpPr>
            <p:spPr bwMode="auto">
              <a:xfrm>
                <a:off x="2017" y="4104"/>
                <a:ext cx="2172" cy="2"/>
              </a:xfrm>
              <a:prstGeom prst="line">
                <a:avLst/>
              </a:prstGeom>
              <a:noFill/>
              <a:ln w="38100">
                <a:solidFill>
                  <a:schemeClr val="tx1"/>
                </a:solidFill>
                <a:round/>
                <a:headEnd/>
                <a:tailEnd/>
              </a:ln>
              <a:effectLst/>
            </p:spPr>
            <p:txBody>
              <a:bodyPr wrap="none" anchor="ctr"/>
              <a:lstStyle/>
              <a:p>
                <a:endParaRPr lang="en-US"/>
              </a:p>
            </p:txBody>
          </p:sp>
          <p:sp>
            <p:nvSpPr>
              <p:cNvPr id="1192144" name="Line 208"/>
              <p:cNvSpPr>
                <a:spLocks noChangeShapeType="1"/>
              </p:cNvSpPr>
              <p:nvPr/>
            </p:nvSpPr>
            <p:spPr bwMode="auto">
              <a:xfrm rot="5400000" flipH="1">
                <a:off x="3087" y="3008"/>
                <a:ext cx="2193" cy="10"/>
              </a:xfrm>
              <a:prstGeom prst="line">
                <a:avLst/>
              </a:prstGeom>
              <a:noFill/>
              <a:ln w="38100">
                <a:solidFill>
                  <a:schemeClr val="tx1"/>
                </a:solidFill>
                <a:round/>
                <a:headEnd/>
                <a:tailEnd/>
              </a:ln>
              <a:effectLst/>
            </p:spPr>
            <p:txBody>
              <a:bodyPr wrap="none" anchor="ctr"/>
              <a:lstStyle/>
              <a:p>
                <a:endParaRPr lang="en-US"/>
              </a:p>
            </p:txBody>
          </p:sp>
          <p:sp>
            <p:nvSpPr>
              <p:cNvPr id="1192145" name="Oval 209"/>
              <p:cNvSpPr>
                <a:spLocks noChangeArrowheads="1"/>
              </p:cNvSpPr>
              <p:nvPr/>
            </p:nvSpPr>
            <p:spPr bwMode="auto">
              <a:xfrm>
                <a:off x="2273" y="218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46" name="Oval 210"/>
              <p:cNvSpPr>
                <a:spLocks noChangeArrowheads="1"/>
              </p:cNvSpPr>
              <p:nvPr/>
            </p:nvSpPr>
            <p:spPr bwMode="auto">
              <a:xfrm>
                <a:off x="2541" y="218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47" name="Oval 211"/>
              <p:cNvSpPr>
                <a:spLocks noChangeArrowheads="1"/>
              </p:cNvSpPr>
              <p:nvPr/>
            </p:nvSpPr>
            <p:spPr bwMode="auto">
              <a:xfrm>
                <a:off x="2809" y="218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48" name="Oval 212"/>
              <p:cNvSpPr>
                <a:spLocks noChangeArrowheads="1"/>
              </p:cNvSpPr>
              <p:nvPr/>
            </p:nvSpPr>
            <p:spPr bwMode="auto">
              <a:xfrm>
                <a:off x="3078" y="218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49" name="Oval 213"/>
              <p:cNvSpPr>
                <a:spLocks noChangeArrowheads="1"/>
              </p:cNvSpPr>
              <p:nvPr/>
            </p:nvSpPr>
            <p:spPr bwMode="auto">
              <a:xfrm>
                <a:off x="3602" y="218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50" name="Oval 214"/>
              <p:cNvSpPr>
                <a:spLocks noChangeArrowheads="1"/>
              </p:cNvSpPr>
              <p:nvPr/>
            </p:nvSpPr>
            <p:spPr bwMode="auto">
              <a:xfrm>
                <a:off x="3882" y="218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51" name="Oval 215"/>
              <p:cNvSpPr>
                <a:spLocks noChangeArrowheads="1"/>
              </p:cNvSpPr>
              <p:nvPr/>
            </p:nvSpPr>
            <p:spPr bwMode="auto">
              <a:xfrm>
                <a:off x="4148" y="218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52" name="Oval 216"/>
              <p:cNvSpPr>
                <a:spLocks noChangeArrowheads="1"/>
              </p:cNvSpPr>
              <p:nvPr/>
            </p:nvSpPr>
            <p:spPr bwMode="auto">
              <a:xfrm>
                <a:off x="3345" y="2188"/>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53" name="Oval 217"/>
              <p:cNvSpPr>
                <a:spLocks noChangeArrowheads="1"/>
              </p:cNvSpPr>
              <p:nvPr/>
            </p:nvSpPr>
            <p:spPr bwMode="auto">
              <a:xfrm>
                <a:off x="2270" y="245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54" name="Oval 218"/>
              <p:cNvSpPr>
                <a:spLocks noChangeArrowheads="1"/>
              </p:cNvSpPr>
              <p:nvPr/>
            </p:nvSpPr>
            <p:spPr bwMode="auto">
              <a:xfrm>
                <a:off x="2538" y="245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55" name="Oval 219"/>
              <p:cNvSpPr>
                <a:spLocks noChangeArrowheads="1"/>
              </p:cNvSpPr>
              <p:nvPr/>
            </p:nvSpPr>
            <p:spPr bwMode="auto">
              <a:xfrm>
                <a:off x="2806" y="244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56" name="Oval 220"/>
              <p:cNvSpPr>
                <a:spLocks noChangeArrowheads="1"/>
              </p:cNvSpPr>
              <p:nvPr/>
            </p:nvSpPr>
            <p:spPr bwMode="auto">
              <a:xfrm>
                <a:off x="3075" y="244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57" name="Oval 221"/>
              <p:cNvSpPr>
                <a:spLocks noChangeArrowheads="1"/>
              </p:cNvSpPr>
              <p:nvPr/>
            </p:nvSpPr>
            <p:spPr bwMode="auto">
              <a:xfrm>
                <a:off x="3603" y="245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58" name="Oval 222"/>
              <p:cNvSpPr>
                <a:spLocks noChangeArrowheads="1"/>
              </p:cNvSpPr>
              <p:nvPr/>
            </p:nvSpPr>
            <p:spPr bwMode="auto">
              <a:xfrm>
                <a:off x="3879" y="244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59" name="Oval 223"/>
              <p:cNvSpPr>
                <a:spLocks noChangeArrowheads="1"/>
              </p:cNvSpPr>
              <p:nvPr/>
            </p:nvSpPr>
            <p:spPr bwMode="auto">
              <a:xfrm>
                <a:off x="4148" y="244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60" name="Oval 224"/>
              <p:cNvSpPr>
                <a:spLocks noChangeArrowheads="1"/>
              </p:cNvSpPr>
              <p:nvPr/>
            </p:nvSpPr>
            <p:spPr bwMode="auto">
              <a:xfrm>
                <a:off x="3342" y="2449"/>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61" name="Oval 225"/>
              <p:cNvSpPr>
                <a:spLocks noChangeArrowheads="1"/>
              </p:cNvSpPr>
              <p:nvPr/>
            </p:nvSpPr>
            <p:spPr bwMode="auto">
              <a:xfrm>
                <a:off x="2266" y="271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62" name="Oval 226"/>
              <p:cNvSpPr>
                <a:spLocks noChangeArrowheads="1"/>
              </p:cNvSpPr>
              <p:nvPr/>
            </p:nvSpPr>
            <p:spPr bwMode="auto">
              <a:xfrm>
                <a:off x="2534" y="271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63" name="Oval 227"/>
              <p:cNvSpPr>
                <a:spLocks noChangeArrowheads="1"/>
              </p:cNvSpPr>
              <p:nvPr/>
            </p:nvSpPr>
            <p:spPr bwMode="auto">
              <a:xfrm>
                <a:off x="2802" y="271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64" name="Oval 228"/>
              <p:cNvSpPr>
                <a:spLocks noChangeArrowheads="1"/>
              </p:cNvSpPr>
              <p:nvPr/>
            </p:nvSpPr>
            <p:spPr bwMode="auto">
              <a:xfrm>
                <a:off x="3071" y="271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65" name="Oval 229"/>
              <p:cNvSpPr>
                <a:spLocks noChangeArrowheads="1"/>
              </p:cNvSpPr>
              <p:nvPr/>
            </p:nvSpPr>
            <p:spPr bwMode="auto">
              <a:xfrm>
                <a:off x="3603" y="271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66" name="Oval 230"/>
              <p:cNvSpPr>
                <a:spLocks noChangeArrowheads="1"/>
              </p:cNvSpPr>
              <p:nvPr/>
            </p:nvSpPr>
            <p:spPr bwMode="auto">
              <a:xfrm>
                <a:off x="3875" y="271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67" name="Oval 231"/>
              <p:cNvSpPr>
                <a:spLocks noChangeArrowheads="1"/>
              </p:cNvSpPr>
              <p:nvPr/>
            </p:nvSpPr>
            <p:spPr bwMode="auto">
              <a:xfrm>
                <a:off x="4148" y="271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68" name="Oval 232"/>
              <p:cNvSpPr>
                <a:spLocks noChangeArrowheads="1"/>
              </p:cNvSpPr>
              <p:nvPr/>
            </p:nvSpPr>
            <p:spPr bwMode="auto">
              <a:xfrm>
                <a:off x="3338" y="2717"/>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69" name="Oval 233"/>
              <p:cNvSpPr>
                <a:spLocks noChangeArrowheads="1"/>
              </p:cNvSpPr>
              <p:nvPr/>
            </p:nvSpPr>
            <p:spPr bwMode="auto">
              <a:xfrm>
                <a:off x="2274" y="299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70" name="Oval 234"/>
              <p:cNvSpPr>
                <a:spLocks noChangeArrowheads="1"/>
              </p:cNvSpPr>
              <p:nvPr/>
            </p:nvSpPr>
            <p:spPr bwMode="auto">
              <a:xfrm>
                <a:off x="2542" y="299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71" name="Oval 235"/>
              <p:cNvSpPr>
                <a:spLocks noChangeArrowheads="1"/>
              </p:cNvSpPr>
              <p:nvPr/>
            </p:nvSpPr>
            <p:spPr bwMode="auto">
              <a:xfrm>
                <a:off x="2810" y="299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72" name="Oval 236"/>
              <p:cNvSpPr>
                <a:spLocks noChangeArrowheads="1"/>
              </p:cNvSpPr>
              <p:nvPr/>
            </p:nvSpPr>
            <p:spPr bwMode="auto">
              <a:xfrm>
                <a:off x="3079" y="299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73" name="Oval 237"/>
              <p:cNvSpPr>
                <a:spLocks noChangeArrowheads="1"/>
              </p:cNvSpPr>
              <p:nvPr/>
            </p:nvSpPr>
            <p:spPr bwMode="auto">
              <a:xfrm>
                <a:off x="3603" y="299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74" name="Oval 238"/>
              <p:cNvSpPr>
                <a:spLocks noChangeArrowheads="1"/>
              </p:cNvSpPr>
              <p:nvPr/>
            </p:nvSpPr>
            <p:spPr bwMode="auto">
              <a:xfrm>
                <a:off x="3883" y="299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75" name="Oval 239"/>
              <p:cNvSpPr>
                <a:spLocks noChangeArrowheads="1"/>
              </p:cNvSpPr>
              <p:nvPr/>
            </p:nvSpPr>
            <p:spPr bwMode="auto">
              <a:xfrm>
                <a:off x="4148" y="299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76" name="Oval 240"/>
              <p:cNvSpPr>
                <a:spLocks noChangeArrowheads="1"/>
              </p:cNvSpPr>
              <p:nvPr/>
            </p:nvSpPr>
            <p:spPr bwMode="auto">
              <a:xfrm>
                <a:off x="3346" y="2996"/>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77" name="Oval 241"/>
              <p:cNvSpPr>
                <a:spLocks noChangeArrowheads="1"/>
              </p:cNvSpPr>
              <p:nvPr/>
            </p:nvSpPr>
            <p:spPr bwMode="auto">
              <a:xfrm>
                <a:off x="2270"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78" name="Oval 242"/>
              <p:cNvSpPr>
                <a:spLocks noChangeArrowheads="1"/>
              </p:cNvSpPr>
              <p:nvPr/>
            </p:nvSpPr>
            <p:spPr bwMode="auto">
              <a:xfrm>
                <a:off x="2538"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79" name="Oval 243"/>
              <p:cNvSpPr>
                <a:spLocks noChangeArrowheads="1"/>
              </p:cNvSpPr>
              <p:nvPr/>
            </p:nvSpPr>
            <p:spPr bwMode="auto">
              <a:xfrm>
                <a:off x="2806"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80" name="Oval 244"/>
              <p:cNvSpPr>
                <a:spLocks noChangeArrowheads="1"/>
              </p:cNvSpPr>
              <p:nvPr/>
            </p:nvSpPr>
            <p:spPr bwMode="auto">
              <a:xfrm>
                <a:off x="3074"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81" name="Oval 245"/>
              <p:cNvSpPr>
                <a:spLocks noChangeArrowheads="1"/>
              </p:cNvSpPr>
              <p:nvPr/>
            </p:nvSpPr>
            <p:spPr bwMode="auto">
              <a:xfrm>
                <a:off x="3879"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82" name="Oval 246"/>
              <p:cNvSpPr>
                <a:spLocks noChangeArrowheads="1"/>
              </p:cNvSpPr>
              <p:nvPr/>
            </p:nvSpPr>
            <p:spPr bwMode="auto">
              <a:xfrm>
                <a:off x="4147" y="3280"/>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83" name="Oval 247"/>
              <p:cNvSpPr>
                <a:spLocks noChangeArrowheads="1"/>
              </p:cNvSpPr>
              <p:nvPr/>
            </p:nvSpPr>
            <p:spPr bwMode="auto">
              <a:xfrm>
                <a:off x="3342"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84" name="Oval 248"/>
              <p:cNvSpPr>
                <a:spLocks noChangeArrowheads="1"/>
              </p:cNvSpPr>
              <p:nvPr/>
            </p:nvSpPr>
            <p:spPr bwMode="auto">
              <a:xfrm>
                <a:off x="2274" y="353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85" name="Oval 249"/>
              <p:cNvSpPr>
                <a:spLocks noChangeArrowheads="1"/>
              </p:cNvSpPr>
              <p:nvPr/>
            </p:nvSpPr>
            <p:spPr bwMode="auto">
              <a:xfrm>
                <a:off x="2542" y="353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86" name="Oval 250"/>
              <p:cNvSpPr>
                <a:spLocks noChangeArrowheads="1"/>
              </p:cNvSpPr>
              <p:nvPr/>
            </p:nvSpPr>
            <p:spPr bwMode="auto">
              <a:xfrm>
                <a:off x="2810" y="353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87" name="Oval 251"/>
              <p:cNvSpPr>
                <a:spLocks noChangeArrowheads="1"/>
              </p:cNvSpPr>
              <p:nvPr/>
            </p:nvSpPr>
            <p:spPr bwMode="auto">
              <a:xfrm>
                <a:off x="3079" y="353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88" name="Oval 252"/>
              <p:cNvSpPr>
                <a:spLocks noChangeArrowheads="1"/>
              </p:cNvSpPr>
              <p:nvPr/>
            </p:nvSpPr>
            <p:spPr bwMode="auto">
              <a:xfrm>
                <a:off x="3603" y="353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89" name="Oval 253"/>
              <p:cNvSpPr>
                <a:spLocks noChangeArrowheads="1"/>
              </p:cNvSpPr>
              <p:nvPr/>
            </p:nvSpPr>
            <p:spPr bwMode="auto">
              <a:xfrm>
                <a:off x="3883" y="353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90" name="Oval 254"/>
              <p:cNvSpPr>
                <a:spLocks noChangeArrowheads="1"/>
              </p:cNvSpPr>
              <p:nvPr/>
            </p:nvSpPr>
            <p:spPr bwMode="auto">
              <a:xfrm>
                <a:off x="4148" y="353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91" name="Oval 255"/>
              <p:cNvSpPr>
                <a:spLocks noChangeArrowheads="1"/>
              </p:cNvSpPr>
              <p:nvPr/>
            </p:nvSpPr>
            <p:spPr bwMode="auto">
              <a:xfrm>
                <a:off x="3346" y="3536"/>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92" name="Oval 256"/>
              <p:cNvSpPr>
                <a:spLocks noChangeArrowheads="1"/>
              </p:cNvSpPr>
              <p:nvPr/>
            </p:nvSpPr>
            <p:spPr bwMode="auto">
              <a:xfrm>
                <a:off x="2270" y="380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93" name="Oval 257"/>
              <p:cNvSpPr>
                <a:spLocks noChangeArrowheads="1"/>
              </p:cNvSpPr>
              <p:nvPr/>
            </p:nvSpPr>
            <p:spPr bwMode="auto">
              <a:xfrm>
                <a:off x="2538" y="380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94" name="Oval 258"/>
              <p:cNvSpPr>
                <a:spLocks noChangeArrowheads="1"/>
              </p:cNvSpPr>
              <p:nvPr/>
            </p:nvSpPr>
            <p:spPr bwMode="auto">
              <a:xfrm>
                <a:off x="2806" y="380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95" name="Oval 259"/>
              <p:cNvSpPr>
                <a:spLocks noChangeArrowheads="1"/>
              </p:cNvSpPr>
              <p:nvPr/>
            </p:nvSpPr>
            <p:spPr bwMode="auto">
              <a:xfrm>
                <a:off x="3075" y="380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96" name="Oval 260"/>
              <p:cNvSpPr>
                <a:spLocks noChangeArrowheads="1"/>
              </p:cNvSpPr>
              <p:nvPr/>
            </p:nvSpPr>
            <p:spPr bwMode="auto">
              <a:xfrm>
                <a:off x="3603" y="380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97" name="Oval 261"/>
              <p:cNvSpPr>
                <a:spLocks noChangeArrowheads="1"/>
              </p:cNvSpPr>
              <p:nvPr/>
            </p:nvSpPr>
            <p:spPr bwMode="auto">
              <a:xfrm>
                <a:off x="3879" y="380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98" name="Oval 262"/>
              <p:cNvSpPr>
                <a:spLocks noChangeArrowheads="1"/>
              </p:cNvSpPr>
              <p:nvPr/>
            </p:nvSpPr>
            <p:spPr bwMode="auto">
              <a:xfrm>
                <a:off x="4148" y="380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199" name="Oval 263"/>
              <p:cNvSpPr>
                <a:spLocks noChangeArrowheads="1"/>
              </p:cNvSpPr>
              <p:nvPr/>
            </p:nvSpPr>
            <p:spPr bwMode="auto">
              <a:xfrm>
                <a:off x="3342" y="3801"/>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200" name="Oval 264"/>
              <p:cNvSpPr>
                <a:spLocks noChangeArrowheads="1"/>
              </p:cNvSpPr>
              <p:nvPr/>
            </p:nvSpPr>
            <p:spPr bwMode="auto">
              <a:xfrm>
                <a:off x="2270" y="407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201" name="Oval 265"/>
              <p:cNvSpPr>
                <a:spLocks noChangeArrowheads="1"/>
              </p:cNvSpPr>
              <p:nvPr/>
            </p:nvSpPr>
            <p:spPr bwMode="auto">
              <a:xfrm>
                <a:off x="2538" y="407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202" name="Oval 266"/>
              <p:cNvSpPr>
                <a:spLocks noChangeArrowheads="1"/>
              </p:cNvSpPr>
              <p:nvPr/>
            </p:nvSpPr>
            <p:spPr bwMode="auto">
              <a:xfrm>
                <a:off x="2806" y="406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203" name="Oval 267"/>
              <p:cNvSpPr>
                <a:spLocks noChangeArrowheads="1"/>
              </p:cNvSpPr>
              <p:nvPr/>
            </p:nvSpPr>
            <p:spPr bwMode="auto">
              <a:xfrm>
                <a:off x="3075" y="406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204" name="Oval 268"/>
              <p:cNvSpPr>
                <a:spLocks noChangeArrowheads="1"/>
              </p:cNvSpPr>
              <p:nvPr/>
            </p:nvSpPr>
            <p:spPr bwMode="auto">
              <a:xfrm>
                <a:off x="3603" y="407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205" name="Oval 269"/>
              <p:cNvSpPr>
                <a:spLocks noChangeArrowheads="1"/>
              </p:cNvSpPr>
              <p:nvPr/>
            </p:nvSpPr>
            <p:spPr bwMode="auto">
              <a:xfrm>
                <a:off x="3879" y="406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206" name="Oval 270"/>
              <p:cNvSpPr>
                <a:spLocks noChangeArrowheads="1"/>
              </p:cNvSpPr>
              <p:nvPr/>
            </p:nvSpPr>
            <p:spPr bwMode="auto">
              <a:xfrm>
                <a:off x="4148" y="406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207" name="Oval 271"/>
              <p:cNvSpPr>
                <a:spLocks noChangeArrowheads="1"/>
              </p:cNvSpPr>
              <p:nvPr/>
            </p:nvSpPr>
            <p:spPr bwMode="auto">
              <a:xfrm>
                <a:off x="3342" y="4069"/>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208" name="Oval 272"/>
              <p:cNvSpPr>
                <a:spLocks noChangeArrowheads="1"/>
              </p:cNvSpPr>
              <p:nvPr/>
            </p:nvSpPr>
            <p:spPr bwMode="auto">
              <a:xfrm>
                <a:off x="3602"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2209" name="Oval 273"/>
              <p:cNvSpPr>
                <a:spLocks noChangeArrowheads="1"/>
              </p:cNvSpPr>
              <p:nvPr/>
            </p:nvSpPr>
            <p:spPr bwMode="auto">
              <a:xfrm>
                <a:off x="3601" y="112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grpSp>
      </p:grpSp>
      <p:sp>
        <p:nvSpPr>
          <p:cNvPr id="1192210" name="Text Box 274"/>
          <p:cNvSpPr txBox="1">
            <a:spLocks noChangeArrowheads="1"/>
          </p:cNvSpPr>
          <p:nvPr/>
        </p:nvSpPr>
        <p:spPr bwMode="auto">
          <a:xfrm>
            <a:off x="365125" y="2782888"/>
            <a:ext cx="1387475" cy="1187450"/>
          </a:xfrm>
          <a:prstGeom prst="rect">
            <a:avLst/>
          </a:prstGeom>
          <a:noFill/>
          <a:ln w="12700">
            <a:noFill/>
            <a:miter lim="800000"/>
            <a:headEnd/>
            <a:tailEnd/>
          </a:ln>
          <a:effectLst/>
        </p:spPr>
        <p:txBody>
          <a:bodyPr wrap="none">
            <a:spAutoFit/>
          </a:bodyPr>
          <a:lstStyle/>
          <a:p>
            <a:r>
              <a:rPr lang="en-US" sz="2400" b="1">
                <a:solidFill>
                  <a:srgbClr val="FFFF00"/>
                </a:solidFill>
              </a:rPr>
              <a:t>14 by 14</a:t>
            </a:r>
            <a:br>
              <a:rPr lang="en-US" sz="2400" b="1">
                <a:solidFill>
                  <a:srgbClr val="FFFF00"/>
                </a:solidFill>
              </a:rPr>
            </a:br>
            <a:r>
              <a:rPr lang="en-US" sz="2400" b="1">
                <a:solidFill>
                  <a:srgbClr val="FFFF00"/>
                </a:solidFill>
              </a:rPr>
              <a:t>Internal</a:t>
            </a:r>
            <a:br>
              <a:rPr lang="en-US" sz="2400" b="1">
                <a:solidFill>
                  <a:srgbClr val="FFFF00"/>
                </a:solidFill>
              </a:rPr>
            </a:br>
            <a:r>
              <a:rPr lang="en-US" sz="2400" b="1">
                <a:solidFill>
                  <a:srgbClr val="FFFF00"/>
                </a:solidFill>
              </a:rPr>
              <a:t>Mesh</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3"/>
          <p:cNvSpPr>
            <a:spLocks noGrp="1"/>
          </p:cNvSpPr>
          <p:nvPr>
            <p:ph type="sldNum" sz="quarter" idx="11"/>
          </p:nvPr>
        </p:nvSpPr>
        <p:spPr/>
        <p:txBody>
          <a:bodyPr/>
          <a:lstStyle/>
          <a:p>
            <a:fld id="{79420C08-20D9-40FF-8DEB-BD8868CAAD26}" type="slidenum">
              <a:rPr lang="en-US"/>
              <a:pPr/>
              <a:t>80</a:t>
            </a:fld>
            <a:endParaRPr lang="en-US"/>
          </a:p>
        </p:txBody>
      </p:sp>
      <p:sp>
        <p:nvSpPr>
          <p:cNvPr id="1788930" name="Rectangle 2"/>
          <p:cNvSpPr>
            <a:spLocks noGrp="1" noChangeArrowheads="1"/>
          </p:cNvSpPr>
          <p:nvPr>
            <p:ph type="title"/>
          </p:nvPr>
        </p:nvSpPr>
        <p:spPr>
          <a:xfrm>
            <a:off x="0" y="0"/>
            <a:ext cx="9144000" cy="762000"/>
          </a:xfrm>
        </p:spPr>
        <p:txBody>
          <a:bodyPr/>
          <a:lstStyle/>
          <a:p>
            <a:r>
              <a:rPr lang="en-US"/>
              <a:t>Rich Dynamic Irregular Physics</a:t>
            </a:r>
          </a:p>
        </p:txBody>
      </p:sp>
      <p:pic>
        <p:nvPicPr>
          <p:cNvPr id="1788931" name="Picture 3"/>
          <p:cNvPicPr>
            <a:picLocks noChangeAspect="1" noChangeArrowheads="1"/>
          </p:cNvPicPr>
          <p:nvPr/>
        </p:nvPicPr>
        <p:blipFill>
          <a:blip r:embed="rId3"/>
          <a:srcRect/>
          <a:stretch>
            <a:fillRect/>
          </a:stretch>
        </p:blipFill>
        <p:spPr bwMode="auto">
          <a:xfrm>
            <a:off x="304800" y="798513"/>
            <a:ext cx="8153400" cy="6059487"/>
          </a:xfrm>
          <a:prstGeom prst="rect">
            <a:avLst/>
          </a:prstGeom>
          <a:noFill/>
          <a:ln w="12700">
            <a:noFill/>
            <a:miter lim="800000"/>
            <a:headEnd/>
            <a:tailEnd/>
          </a:ln>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p:cNvSpPr>
            <a:spLocks noGrp="1"/>
          </p:cNvSpPr>
          <p:nvPr>
            <p:ph type="ftr" sz="quarter" idx="10"/>
          </p:nvPr>
        </p:nvSpPr>
        <p:spPr/>
        <p:txBody>
          <a:bodyPr/>
          <a:lstStyle/>
          <a:p>
            <a:r>
              <a:rPr lang="en-US" dirty="0" smtClean="0"/>
              <a:t>PC08 Tutorial  </a:t>
            </a:r>
            <a:r>
              <a:rPr lang="en-US" dirty="0"/>
              <a:t>gcf@indiana.edu</a:t>
            </a:r>
          </a:p>
        </p:txBody>
      </p:sp>
      <p:sp>
        <p:nvSpPr>
          <p:cNvPr id="10" name="Slide Number Placeholder 3"/>
          <p:cNvSpPr>
            <a:spLocks noGrp="1"/>
          </p:cNvSpPr>
          <p:nvPr>
            <p:ph type="sldNum" sz="quarter" idx="11"/>
          </p:nvPr>
        </p:nvSpPr>
        <p:spPr/>
        <p:txBody>
          <a:bodyPr/>
          <a:lstStyle/>
          <a:p>
            <a:fld id="{A43EFADD-4C28-4C19-924F-6D6C69B7717A}" type="slidenum">
              <a:rPr lang="en-US"/>
              <a:pPr/>
              <a:t>81</a:t>
            </a:fld>
            <a:endParaRPr lang="en-US"/>
          </a:p>
        </p:txBody>
      </p:sp>
      <p:sp>
        <p:nvSpPr>
          <p:cNvPr id="1790978" name="Rectangle 2"/>
          <p:cNvSpPr>
            <a:spLocks noGrp="1" noChangeArrowheads="1"/>
          </p:cNvSpPr>
          <p:nvPr>
            <p:ph type="title"/>
          </p:nvPr>
        </p:nvSpPr>
        <p:spPr>
          <a:xfrm>
            <a:off x="0" y="0"/>
            <a:ext cx="9144000" cy="685800"/>
          </a:xfrm>
        </p:spPr>
        <p:txBody>
          <a:bodyPr/>
          <a:lstStyle/>
          <a:p>
            <a:r>
              <a:rPr lang="en-US" sz="3600"/>
              <a:t>FLASH Scaling at fixed total problem size</a:t>
            </a:r>
          </a:p>
        </p:txBody>
      </p:sp>
      <p:pic>
        <p:nvPicPr>
          <p:cNvPr id="1790979" name="Picture 3"/>
          <p:cNvPicPr>
            <a:picLocks noChangeAspect="1" noChangeArrowheads="1"/>
          </p:cNvPicPr>
          <p:nvPr/>
        </p:nvPicPr>
        <p:blipFill>
          <a:blip r:embed="rId3"/>
          <a:srcRect/>
          <a:stretch>
            <a:fillRect/>
          </a:stretch>
        </p:blipFill>
        <p:spPr bwMode="auto">
          <a:xfrm>
            <a:off x="152400" y="658813"/>
            <a:ext cx="7086600" cy="5842000"/>
          </a:xfrm>
          <a:prstGeom prst="rect">
            <a:avLst/>
          </a:prstGeom>
          <a:noFill/>
          <a:ln w="12700">
            <a:noFill/>
            <a:miter lim="800000"/>
            <a:headEnd/>
            <a:tailEnd/>
          </a:ln>
          <a:effectLst/>
        </p:spPr>
      </p:pic>
      <p:sp>
        <p:nvSpPr>
          <p:cNvPr id="1790980" name="Line 4"/>
          <p:cNvSpPr>
            <a:spLocks noChangeShapeType="1"/>
          </p:cNvSpPr>
          <p:nvPr/>
        </p:nvSpPr>
        <p:spPr bwMode="auto">
          <a:xfrm flipV="1">
            <a:off x="2362200" y="1524000"/>
            <a:ext cx="4876800" cy="4419600"/>
          </a:xfrm>
          <a:prstGeom prst="line">
            <a:avLst/>
          </a:prstGeom>
          <a:noFill/>
          <a:ln w="38100">
            <a:solidFill>
              <a:schemeClr val="bg1"/>
            </a:solidFill>
            <a:round/>
            <a:headEnd/>
            <a:tailEnd type="triangle" w="med" len="med"/>
          </a:ln>
          <a:effectLst/>
        </p:spPr>
        <p:txBody>
          <a:bodyPr>
            <a:spAutoFit/>
          </a:bodyPr>
          <a:lstStyle/>
          <a:p>
            <a:endParaRPr lang="en-US"/>
          </a:p>
        </p:txBody>
      </p:sp>
      <p:sp>
        <p:nvSpPr>
          <p:cNvPr id="1790981" name="Text Box 5"/>
          <p:cNvSpPr txBox="1">
            <a:spLocks noChangeArrowheads="1"/>
          </p:cNvSpPr>
          <p:nvPr/>
        </p:nvSpPr>
        <p:spPr bwMode="auto">
          <a:xfrm>
            <a:off x="7315200" y="1143000"/>
            <a:ext cx="1703388" cy="701675"/>
          </a:xfrm>
          <a:prstGeom prst="rect">
            <a:avLst/>
          </a:prstGeom>
          <a:noFill/>
          <a:ln w="12700">
            <a:noFill/>
            <a:miter lim="800000"/>
            <a:headEnd/>
            <a:tailEnd/>
          </a:ln>
          <a:effectLst/>
        </p:spPr>
        <p:txBody>
          <a:bodyPr>
            <a:spAutoFit/>
          </a:bodyPr>
          <a:lstStyle/>
          <a:p>
            <a:r>
              <a:rPr lang="en-US"/>
              <a:t>Increasing Problem Size</a:t>
            </a:r>
          </a:p>
        </p:txBody>
      </p:sp>
      <p:sp>
        <p:nvSpPr>
          <p:cNvPr id="1790982" name="Line 6"/>
          <p:cNvSpPr>
            <a:spLocks noChangeShapeType="1"/>
          </p:cNvSpPr>
          <p:nvPr/>
        </p:nvSpPr>
        <p:spPr bwMode="auto">
          <a:xfrm>
            <a:off x="6019800" y="2819400"/>
            <a:ext cx="1828800" cy="1295400"/>
          </a:xfrm>
          <a:prstGeom prst="line">
            <a:avLst/>
          </a:prstGeom>
          <a:noFill/>
          <a:ln w="38100">
            <a:solidFill>
              <a:srgbClr val="F00000"/>
            </a:solidFill>
            <a:round/>
            <a:headEnd type="triangle" w="med" len="med"/>
            <a:tailEnd/>
          </a:ln>
          <a:effectLst/>
        </p:spPr>
        <p:txBody>
          <a:bodyPr>
            <a:spAutoFit/>
          </a:bodyPr>
          <a:lstStyle/>
          <a:p>
            <a:endParaRPr lang="en-US"/>
          </a:p>
        </p:txBody>
      </p:sp>
      <p:sp>
        <p:nvSpPr>
          <p:cNvPr id="1790983" name="Line 7"/>
          <p:cNvSpPr>
            <a:spLocks noChangeShapeType="1"/>
          </p:cNvSpPr>
          <p:nvPr/>
        </p:nvSpPr>
        <p:spPr bwMode="auto">
          <a:xfrm>
            <a:off x="4495800" y="4572000"/>
            <a:ext cx="2819400" cy="609600"/>
          </a:xfrm>
          <a:prstGeom prst="line">
            <a:avLst/>
          </a:prstGeom>
          <a:noFill/>
          <a:ln w="38100">
            <a:solidFill>
              <a:srgbClr val="F00000"/>
            </a:solidFill>
            <a:round/>
            <a:headEnd type="triangle" w="med" len="med"/>
            <a:tailEnd/>
          </a:ln>
          <a:effectLst/>
        </p:spPr>
        <p:txBody>
          <a:bodyPr>
            <a:spAutoFit/>
          </a:bodyPr>
          <a:lstStyle/>
          <a:p>
            <a:endParaRPr lang="en-US"/>
          </a:p>
        </p:txBody>
      </p:sp>
      <p:sp>
        <p:nvSpPr>
          <p:cNvPr id="1790984" name="Text Box 8"/>
          <p:cNvSpPr txBox="1">
            <a:spLocks noChangeArrowheads="1"/>
          </p:cNvSpPr>
          <p:nvPr/>
        </p:nvSpPr>
        <p:spPr bwMode="auto">
          <a:xfrm>
            <a:off x="7315200" y="4114800"/>
            <a:ext cx="1703388" cy="2530475"/>
          </a:xfrm>
          <a:prstGeom prst="rect">
            <a:avLst/>
          </a:prstGeom>
          <a:noFill/>
          <a:ln w="12700">
            <a:noFill/>
            <a:miter lim="800000"/>
            <a:headEnd/>
            <a:tailEnd/>
          </a:ln>
          <a:effectLst/>
        </p:spPr>
        <p:txBody>
          <a:bodyPr>
            <a:spAutoFit/>
          </a:bodyPr>
          <a:lstStyle/>
          <a:p>
            <a:r>
              <a:rPr lang="en-US"/>
              <a:t>Rollover occurs at increasing number of processors as problem  size increases</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p:cNvSpPr>
            <a:spLocks noGrp="1" noChangeArrowheads="1"/>
          </p:cNvSpPr>
          <p:nvPr>
            <p:ph type="ftr" sz="quarter" idx="3"/>
          </p:nvPr>
        </p:nvSpPr>
        <p:spPr/>
        <p:txBody>
          <a:bodyPr/>
          <a:lstStyle/>
          <a:p>
            <a:r>
              <a:rPr lang="en-US" dirty="0" smtClean="0"/>
              <a:t>PC08 Tutorial  </a:t>
            </a:r>
            <a:r>
              <a:rPr lang="en-US" dirty="0"/>
              <a:t>gcf@indiana.edu</a:t>
            </a:r>
          </a:p>
        </p:txBody>
      </p:sp>
      <p:sp>
        <p:nvSpPr>
          <p:cNvPr id="5" name="Rectangle 13"/>
          <p:cNvSpPr>
            <a:spLocks noGrp="1" noChangeArrowheads="1"/>
          </p:cNvSpPr>
          <p:nvPr>
            <p:ph type="sldNum" sz="quarter" idx="4"/>
          </p:nvPr>
        </p:nvSpPr>
        <p:spPr/>
        <p:txBody>
          <a:bodyPr/>
          <a:lstStyle/>
          <a:p>
            <a:fld id="{F8FBF883-8F5E-48AA-A0A9-0A17558721B8}" type="slidenum">
              <a:rPr lang="en-US"/>
              <a:pPr/>
              <a:t>82</a:t>
            </a:fld>
            <a:endParaRPr lang="en-US"/>
          </a:p>
        </p:txBody>
      </p:sp>
      <p:sp>
        <p:nvSpPr>
          <p:cNvPr id="1756164" name="Rectangle 4"/>
          <p:cNvSpPr>
            <a:spLocks noGrp="1" noChangeArrowheads="1"/>
          </p:cNvSpPr>
          <p:nvPr>
            <p:ph type="ctrTitle"/>
          </p:nvPr>
        </p:nvSpPr>
        <p:spPr/>
        <p:txBody>
          <a:bodyPr/>
          <a:lstStyle/>
          <a:p>
            <a:r>
              <a:rPr lang="en-US" sz="4000"/>
              <a:t>Now we discuss classes of application</a:t>
            </a:r>
          </a:p>
        </p:txBody>
      </p:sp>
      <p:sp>
        <p:nvSpPr>
          <p:cNvPr id="1756165" name="Rectangle 5"/>
          <p:cNvSpPr>
            <a:spLocks noGrp="1" noChangeArrowheads="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127" name="Slide Number Placeholder 4"/>
          <p:cNvSpPr>
            <a:spLocks noGrp="1"/>
          </p:cNvSpPr>
          <p:nvPr>
            <p:ph type="sldNum" sz="quarter" idx="11"/>
          </p:nvPr>
        </p:nvSpPr>
        <p:spPr/>
        <p:txBody>
          <a:bodyPr/>
          <a:lstStyle/>
          <a:p>
            <a:fld id="{B1938745-4F33-43F6-A672-96C15144F0A8}" type="slidenum">
              <a:rPr lang="en-US"/>
              <a:pPr/>
              <a:t>83</a:t>
            </a:fld>
            <a:endParaRPr lang="en-US"/>
          </a:p>
        </p:txBody>
      </p:sp>
      <p:sp>
        <p:nvSpPr>
          <p:cNvPr id="1242114" name="Rectangle 2"/>
          <p:cNvSpPr>
            <a:spLocks noGrp="1" noChangeArrowheads="1"/>
          </p:cNvSpPr>
          <p:nvPr>
            <p:ph type="title"/>
          </p:nvPr>
        </p:nvSpPr>
        <p:spPr>
          <a:xfrm>
            <a:off x="0" y="0"/>
            <a:ext cx="7696200" cy="609600"/>
          </a:xfrm>
        </p:spPr>
        <p:txBody>
          <a:bodyPr/>
          <a:lstStyle/>
          <a:p>
            <a:r>
              <a:rPr lang="en-US" sz="3600"/>
              <a:t>“Space-Time” Picture</a:t>
            </a:r>
          </a:p>
        </p:txBody>
      </p:sp>
      <p:sp>
        <p:nvSpPr>
          <p:cNvPr id="1242115" name="Rectangle 3"/>
          <p:cNvSpPr>
            <a:spLocks noGrp="1" noChangeArrowheads="1"/>
          </p:cNvSpPr>
          <p:nvPr>
            <p:ph type="body" idx="1"/>
          </p:nvPr>
        </p:nvSpPr>
        <p:spPr>
          <a:xfrm>
            <a:off x="0" y="609600"/>
            <a:ext cx="7010400" cy="2133600"/>
          </a:xfrm>
        </p:spPr>
        <p:txBody>
          <a:bodyPr/>
          <a:lstStyle/>
          <a:p>
            <a:pPr>
              <a:lnSpc>
                <a:spcPct val="80000"/>
              </a:lnSpc>
            </a:pPr>
            <a:r>
              <a:rPr lang="en-US" sz="2400">
                <a:solidFill>
                  <a:srgbClr val="FFFF00"/>
                </a:solidFill>
              </a:rPr>
              <a:t>Data-parallel </a:t>
            </a:r>
            <a:r>
              <a:rPr lang="en-US" sz="2400"/>
              <a:t>applications map </a:t>
            </a:r>
            <a:r>
              <a:rPr lang="en-US" sz="2400">
                <a:solidFill>
                  <a:srgbClr val="FFFF00"/>
                </a:solidFill>
              </a:rPr>
              <a:t>spatial structure</a:t>
            </a:r>
            <a:r>
              <a:rPr lang="en-US" sz="2400"/>
              <a:t> of problem on parallel structure of both CPU’s and memory </a:t>
            </a:r>
          </a:p>
          <a:p>
            <a:pPr>
              <a:lnSpc>
                <a:spcPct val="80000"/>
              </a:lnSpc>
            </a:pPr>
            <a:r>
              <a:rPr lang="en-US" sz="2400"/>
              <a:t>However </a:t>
            </a:r>
            <a:r>
              <a:rPr lang="en-US" sz="2400">
                <a:solidFill>
                  <a:srgbClr val="FFFF00"/>
                </a:solidFill>
              </a:rPr>
              <a:t>“left over” parallelism has to map into time on computer</a:t>
            </a:r>
          </a:p>
          <a:p>
            <a:pPr>
              <a:lnSpc>
                <a:spcPct val="80000"/>
              </a:lnSpc>
            </a:pPr>
            <a:r>
              <a:rPr lang="en-US" sz="2400">
                <a:solidFill>
                  <a:srgbClr val="FFFFFF"/>
                </a:solidFill>
              </a:rPr>
              <a:t>Data-parallel languages support this</a:t>
            </a:r>
          </a:p>
        </p:txBody>
      </p:sp>
      <p:grpSp>
        <p:nvGrpSpPr>
          <p:cNvPr id="1242251" name="Group 139"/>
          <p:cNvGrpSpPr>
            <a:grpSpLocks/>
          </p:cNvGrpSpPr>
          <p:nvPr/>
        </p:nvGrpSpPr>
        <p:grpSpPr bwMode="auto">
          <a:xfrm>
            <a:off x="457200" y="3062288"/>
            <a:ext cx="4648200" cy="2576512"/>
            <a:chOff x="288" y="1929"/>
            <a:chExt cx="2928" cy="1623"/>
          </a:xfrm>
        </p:grpSpPr>
        <p:grpSp>
          <p:nvGrpSpPr>
            <p:cNvPr id="1242125" name="Group 13"/>
            <p:cNvGrpSpPr>
              <a:grpSpLocks/>
            </p:cNvGrpSpPr>
            <p:nvPr/>
          </p:nvGrpSpPr>
          <p:grpSpPr bwMode="auto">
            <a:xfrm>
              <a:off x="528" y="3081"/>
              <a:ext cx="2688" cy="192"/>
              <a:chOff x="528" y="2736"/>
              <a:chExt cx="2688" cy="192"/>
            </a:xfrm>
          </p:grpSpPr>
          <p:sp>
            <p:nvSpPr>
              <p:cNvPr id="1242116" name="Rectangle 4"/>
              <p:cNvSpPr>
                <a:spLocks noChangeArrowheads="1"/>
              </p:cNvSpPr>
              <p:nvPr/>
            </p:nvSpPr>
            <p:spPr bwMode="auto">
              <a:xfrm>
                <a:off x="528" y="273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242118" name="Rectangle 6"/>
              <p:cNvSpPr>
                <a:spLocks noChangeArrowheads="1"/>
              </p:cNvSpPr>
              <p:nvPr/>
            </p:nvSpPr>
            <p:spPr bwMode="auto">
              <a:xfrm>
                <a:off x="1200" y="273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242119" name="Rectangle 7"/>
              <p:cNvSpPr>
                <a:spLocks noChangeArrowheads="1"/>
              </p:cNvSpPr>
              <p:nvPr/>
            </p:nvSpPr>
            <p:spPr bwMode="auto">
              <a:xfrm>
                <a:off x="1872" y="273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242120" name="Rectangle 8"/>
              <p:cNvSpPr>
                <a:spLocks noChangeArrowheads="1"/>
              </p:cNvSpPr>
              <p:nvPr/>
            </p:nvSpPr>
            <p:spPr bwMode="auto">
              <a:xfrm>
                <a:off x="2544" y="273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grpSp>
          <p:nvGrpSpPr>
            <p:cNvPr id="1242131" name="Group 19"/>
            <p:cNvGrpSpPr>
              <a:grpSpLocks/>
            </p:cNvGrpSpPr>
            <p:nvPr/>
          </p:nvGrpSpPr>
          <p:grpSpPr bwMode="auto">
            <a:xfrm>
              <a:off x="528" y="2505"/>
              <a:ext cx="2688" cy="192"/>
              <a:chOff x="528" y="2736"/>
              <a:chExt cx="2688" cy="192"/>
            </a:xfrm>
          </p:grpSpPr>
          <p:sp>
            <p:nvSpPr>
              <p:cNvPr id="1242132" name="Rectangle 20"/>
              <p:cNvSpPr>
                <a:spLocks noChangeArrowheads="1"/>
              </p:cNvSpPr>
              <p:nvPr/>
            </p:nvSpPr>
            <p:spPr bwMode="auto">
              <a:xfrm>
                <a:off x="528" y="273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242133" name="Rectangle 21"/>
              <p:cNvSpPr>
                <a:spLocks noChangeArrowheads="1"/>
              </p:cNvSpPr>
              <p:nvPr/>
            </p:nvSpPr>
            <p:spPr bwMode="auto">
              <a:xfrm>
                <a:off x="1200" y="273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242134" name="Rectangle 22"/>
              <p:cNvSpPr>
                <a:spLocks noChangeArrowheads="1"/>
              </p:cNvSpPr>
              <p:nvPr/>
            </p:nvSpPr>
            <p:spPr bwMode="auto">
              <a:xfrm>
                <a:off x="1872" y="273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242135" name="Rectangle 23"/>
              <p:cNvSpPr>
                <a:spLocks noChangeArrowheads="1"/>
              </p:cNvSpPr>
              <p:nvPr/>
            </p:nvSpPr>
            <p:spPr bwMode="auto">
              <a:xfrm>
                <a:off x="2544" y="273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grpSp>
          <p:nvGrpSpPr>
            <p:cNvPr id="1242136" name="Group 24"/>
            <p:cNvGrpSpPr>
              <a:grpSpLocks/>
            </p:cNvGrpSpPr>
            <p:nvPr/>
          </p:nvGrpSpPr>
          <p:grpSpPr bwMode="auto">
            <a:xfrm>
              <a:off x="528" y="2697"/>
              <a:ext cx="2688" cy="192"/>
              <a:chOff x="528" y="2736"/>
              <a:chExt cx="2688" cy="192"/>
            </a:xfrm>
          </p:grpSpPr>
          <p:sp>
            <p:nvSpPr>
              <p:cNvPr id="1242137" name="Rectangle 25"/>
              <p:cNvSpPr>
                <a:spLocks noChangeArrowheads="1"/>
              </p:cNvSpPr>
              <p:nvPr/>
            </p:nvSpPr>
            <p:spPr bwMode="auto">
              <a:xfrm>
                <a:off x="528" y="273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242138" name="Rectangle 26"/>
              <p:cNvSpPr>
                <a:spLocks noChangeArrowheads="1"/>
              </p:cNvSpPr>
              <p:nvPr/>
            </p:nvSpPr>
            <p:spPr bwMode="auto">
              <a:xfrm>
                <a:off x="1200" y="273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242139" name="Rectangle 27"/>
              <p:cNvSpPr>
                <a:spLocks noChangeArrowheads="1"/>
              </p:cNvSpPr>
              <p:nvPr/>
            </p:nvSpPr>
            <p:spPr bwMode="auto">
              <a:xfrm>
                <a:off x="1872" y="273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242140" name="Rectangle 28"/>
              <p:cNvSpPr>
                <a:spLocks noChangeArrowheads="1"/>
              </p:cNvSpPr>
              <p:nvPr/>
            </p:nvSpPr>
            <p:spPr bwMode="auto">
              <a:xfrm>
                <a:off x="2544" y="273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grpSp>
          <p:nvGrpSpPr>
            <p:cNvPr id="1242141" name="Group 29"/>
            <p:cNvGrpSpPr>
              <a:grpSpLocks/>
            </p:cNvGrpSpPr>
            <p:nvPr/>
          </p:nvGrpSpPr>
          <p:grpSpPr bwMode="auto">
            <a:xfrm>
              <a:off x="528" y="2889"/>
              <a:ext cx="2688" cy="192"/>
              <a:chOff x="528" y="2736"/>
              <a:chExt cx="2688" cy="192"/>
            </a:xfrm>
          </p:grpSpPr>
          <p:sp>
            <p:nvSpPr>
              <p:cNvPr id="1242142" name="Rectangle 30"/>
              <p:cNvSpPr>
                <a:spLocks noChangeArrowheads="1"/>
              </p:cNvSpPr>
              <p:nvPr/>
            </p:nvSpPr>
            <p:spPr bwMode="auto">
              <a:xfrm>
                <a:off x="528" y="273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242143" name="Rectangle 31"/>
              <p:cNvSpPr>
                <a:spLocks noChangeArrowheads="1"/>
              </p:cNvSpPr>
              <p:nvPr/>
            </p:nvSpPr>
            <p:spPr bwMode="auto">
              <a:xfrm>
                <a:off x="1200" y="273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242144" name="Rectangle 32"/>
              <p:cNvSpPr>
                <a:spLocks noChangeArrowheads="1"/>
              </p:cNvSpPr>
              <p:nvPr/>
            </p:nvSpPr>
            <p:spPr bwMode="auto">
              <a:xfrm>
                <a:off x="1872" y="273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242145" name="Rectangle 33"/>
              <p:cNvSpPr>
                <a:spLocks noChangeArrowheads="1"/>
              </p:cNvSpPr>
              <p:nvPr/>
            </p:nvSpPr>
            <p:spPr bwMode="auto">
              <a:xfrm>
                <a:off x="2544" y="273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sp>
          <p:nvSpPr>
            <p:cNvPr id="1242167" name="Line 55"/>
            <p:cNvSpPr>
              <a:spLocks noChangeShapeType="1"/>
            </p:cNvSpPr>
            <p:nvPr/>
          </p:nvSpPr>
          <p:spPr bwMode="auto">
            <a:xfrm>
              <a:off x="528" y="1977"/>
              <a:ext cx="0" cy="1296"/>
            </a:xfrm>
            <a:prstGeom prst="line">
              <a:avLst/>
            </a:prstGeom>
            <a:noFill/>
            <a:ln w="38100">
              <a:solidFill>
                <a:srgbClr val="00FF00"/>
              </a:solidFill>
              <a:round/>
              <a:headEnd/>
              <a:tailEnd/>
            </a:ln>
            <a:effectLst/>
          </p:spPr>
          <p:txBody>
            <a:bodyPr>
              <a:spAutoFit/>
            </a:bodyPr>
            <a:lstStyle/>
            <a:p>
              <a:endParaRPr lang="en-US"/>
            </a:p>
          </p:txBody>
        </p:sp>
        <p:sp>
          <p:nvSpPr>
            <p:cNvPr id="1242169" name="Line 57"/>
            <p:cNvSpPr>
              <a:spLocks noChangeShapeType="1"/>
            </p:cNvSpPr>
            <p:nvPr/>
          </p:nvSpPr>
          <p:spPr bwMode="auto">
            <a:xfrm flipH="1">
              <a:off x="528" y="3273"/>
              <a:ext cx="2688" cy="0"/>
            </a:xfrm>
            <a:prstGeom prst="line">
              <a:avLst/>
            </a:prstGeom>
            <a:noFill/>
            <a:ln w="38100">
              <a:solidFill>
                <a:srgbClr val="00FF00"/>
              </a:solidFill>
              <a:round/>
              <a:headEnd/>
              <a:tailEnd/>
            </a:ln>
            <a:effectLst/>
          </p:spPr>
          <p:txBody>
            <a:bodyPr>
              <a:spAutoFit/>
            </a:bodyPr>
            <a:lstStyle/>
            <a:p>
              <a:endParaRPr lang="en-US"/>
            </a:p>
          </p:txBody>
        </p:sp>
        <p:sp>
          <p:nvSpPr>
            <p:cNvPr id="1242171" name="Line 59"/>
            <p:cNvSpPr>
              <a:spLocks noChangeShapeType="1"/>
            </p:cNvSpPr>
            <p:nvPr/>
          </p:nvSpPr>
          <p:spPr bwMode="auto">
            <a:xfrm flipV="1">
              <a:off x="1776" y="1929"/>
              <a:ext cx="0" cy="480"/>
            </a:xfrm>
            <a:prstGeom prst="line">
              <a:avLst/>
            </a:prstGeom>
            <a:noFill/>
            <a:ln w="38100" cap="rnd">
              <a:solidFill>
                <a:srgbClr val="00FF00"/>
              </a:solidFill>
              <a:prstDash val="sysDot"/>
              <a:round/>
              <a:headEnd/>
              <a:tailEnd type="triangle" w="med" len="med"/>
            </a:ln>
            <a:effectLst/>
          </p:spPr>
          <p:txBody>
            <a:bodyPr>
              <a:spAutoFit/>
            </a:bodyPr>
            <a:lstStyle/>
            <a:p>
              <a:endParaRPr lang="en-US"/>
            </a:p>
          </p:txBody>
        </p:sp>
        <p:sp>
          <p:nvSpPr>
            <p:cNvPr id="1242172" name="Text Box 60"/>
            <p:cNvSpPr txBox="1">
              <a:spLocks noChangeArrowheads="1"/>
            </p:cNvSpPr>
            <p:nvPr/>
          </p:nvSpPr>
          <p:spPr bwMode="auto">
            <a:xfrm>
              <a:off x="576" y="1977"/>
              <a:ext cx="1180" cy="231"/>
            </a:xfrm>
            <a:prstGeom prst="rect">
              <a:avLst/>
            </a:prstGeom>
            <a:noFill/>
            <a:ln w="12700">
              <a:noFill/>
              <a:miter lim="800000"/>
              <a:headEnd/>
              <a:tailEnd/>
            </a:ln>
            <a:effectLst/>
          </p:spPr>
          <p:txBody>
            <a:bodyPr wrap="none">
              <a:spAutoFit/>
            </a:bodyPr>
            <a:lstStyle/>
            <a:p>
              <a:r>
                <a:rPr lang="en-US" sz="1800">
                  <a:solidFill>
                    <a:srgbClr val="00FF00"/>
                  </a:solidFill>
                </a:rPr>
                <a:t>Application Time</a:t>
              </a:r>
            </a:p>
          </p:txBody>
        </p:sp>
        <p:sp>
          <p:nvSpPr>
            <p:cNvPr id="1242176" name="Text Box 64"/>
            <p:cNvSpPr txBox="1">
              <a:spLocks noChangeArrowheads="1"/>
            </p:cNvSpPr>
            <p:nvPr/>
          </p:nvSpPr>
          <p:spPr bwMode="auto">
            <a:xfrm>
              <a:off x="1200" y="3321"/>
              <a:ext cx="1268" cy="231"/>
            </a:xfrm>
            <a:prstGeom prst="rect">
              <a:avLst/>
            </a:prstGeom>
            <a:noFill/>
            <a:ln w="12700">
              <a:noFill/>
              <a:miter lim="800000"/>
              <a:headEnd/>
              <a:tailEnd/>
            </a:ln>
            <a:effectLst/>
          </p:spPr>
          <p:txBody>
            <a:bodyPr wrap="none">
              <a:spAutoFit/>
            </a:bodyPr>
            <a:lstStyle/>
            <a:p>
              <a:r>
                <a:rPr lang="en-US" sz="1800">
                  <a:solidFill>
                    <a:srgbClr val="00FF00"/>
                  </a:solidFill>
                </a:rPr>
                <a:t>Application Space</a:t>
              </a:r>
            </a:p>
          </p:txBody>
        </p:sp>
        <p:grpSp>
          <p:nvGrpSpPr>
            <p:cNvPr id="1242182" name="Group 70"/>
            <p:cNvGrpSpPr>
              <a:grpSpLocks/>
            </p:cNvGrpSpPr>
            <p:nvPr/>
          </p:nvGrpSpPr>
          <p:grpSpPr bwMode="auto">
            <a:xfrm>
              <a:off x="288" y="2313"/>
              <a:ext cx="218" cy="1066"/>
              <a:chOff x="288" y="1968"/>
              <a:chExt cx="218" cy="1066"/>
            </a:xfrm>
          </p:grpSpPr>
          <p:sp>
            <p:nvSpPr>
              <p:cNvPr id="1242177" name="Text Box 65"/>
              <p:cNvSpPr txBox="1">
                <a:spLocks noChangeArrowheads="1"/>
              </p:cNvSpPr>
              <p:nvPr/>
            </p:nvSpPr>
            <p:spPr bwMode="auto">
              <a:xfrm>
                <a:off x="288" y="2784"/>
                <a:ext cx="218" cy="250"/>
              </a:xfrm>
              <a:prstGeom prst="rect">
                <a:avLst/>
              </a:prstGeom>
              <a:noFill/>
              <a:ln w="12700">
                <a:noFill/>
                <a:miter lim="800000"/>
                <a:headEnd/>
                <a:tailEnd/>
              </a:ln>
              <a:effectLst/>
            </p:spPr>
            <p:txBody>
              <a:bodyPr wrap="none">
                <a:spAutoFit/>
              </a:bodyPr>
              <a:lstStyle/>
              <a:p>
                <a:r>
                  <a:rPr lang="en-US">
                    <a:solidFill>
                      <a:srgbClr val="00FF00"/>
                    </a:solidFill>
                  </a:rPr>
                  <a:t>t</a:t>
                </a:r>
                <a:r>
                  <a:rPr lang="en-US" baseline="-25000">
                    <a:solidFill>
                      <a:srgbClr val="00FF00"/>
                    </a:solidFill>
                  </a:rPr>
                  <a:t>0</a:t>
                </a:r>
              </a:p>
            </p:txBody>
          </p:sp>
          <p:sp>
            <p:nvSpPr>
              <p:cNvPr id="1242178" name="Text Box 66"/>
              <p:cNvSpPr txBox="1">
                <a:spLocks noChangeArrowheads="1"/>
              </p:cNvSpPr>
              <p:nvPr/>
            </p:nvSpPr>
            <p:spPr bwMode="auto">
              <a:xfrm>
                <a:off x="288" y="2580"/>
                <a:ext cx="218" cy="250"/>
              </a:xfrm>
              <a:prstGeom prst="rect">
                <a:avLst/>
              </a:prstGeom>
              <a:noFill/>
              <a:ln w="12700">
                <a:noFill/>
                <a:miter lim="800000"/>
                <a:headEnd/>
                <a:tailEnd/>
              </a:ln>
              <a:effectLst/>
            </p:spPr>
            <p:txBody>
              <a:bodyPr wrap="none">
                <a:spAutoFit/>
              </a:bodyPr>
              <a:lstStyle/>
              <a:p>
                <a:r>
                  <a:rPr lang="en-US">
                    <a:solidFill>
                      <a:srgbClr val="00FF00"/>
                    </a:solidFill>
                  </a:rPr>
                  <a:t>t</a:t>
                </a:r>
                <a:r>
                  <a:rPr lang="en-US" baseline="-25000">
                    <a:solidFill>
                      <a:srgbClr val="00FF00"/>
                    </a:solidFill>
                  </a:rPr>
                  <a:t>1</a:t>
                </a:r>
              </a:p>
            </p:txBody>
          </p:sp>
          <p:sp>
            <p:nvSpPr>
              <p:cNvPr id="1242179" name="Text Box 67"/>
              <p:cNvSpPr txBox="1">
                <a:spLocks noChangeArrowheads="1"/>
              </p:cNvSpPr>
              <p:nvPr/>
            </p:nvSpPr>
            <p:spPr bwMode="auto">
              <a:xfrm>
                <a:off x="288" y="2376"/>
                <a:ext cx="218" cy="250"/>
              </a:xfrm>
              <a:prstGeom prst="rect">
                <a:avLst/>
              </a:prstGeom>
              <a:noFill/>
              <a:ln w="12700">
                <a:noFill/>
                <a:miter lim="800000"/>
                <a:headEnd/>
                <a:tailEnd/>
              </a:ln>
              <a:effectLst/>
            </p:spPr>
            <p:txBody>
              <a:bodyPr wrap="none">
                <a:spAutoFit/>
              </a:bodyPr>
              <a:lstStyle/>
              <a:p>
                <a:r>
                  <a:rPr lang="en-US">
                    <a:solidFill>
                      <a:srgbClr val="00FF00"/>
                    </a:solidFill>
                  </a:rPr>
                  <a:t>t</a:t>
                </a:r>
                <a:r>
                  <a:rPr lang="en-US" baseline="-25000">
                    <a:solidFill>
                      <a:srgbClr val="00FF00"/>
                    </a:solidFill>
                  </a:rPr>
                  <a:t>2</a:t>
                </a:r>
              </a:p>
            </p:txBody>
          </p:sp>
          <p:sp>
            <p:nvSpPr>
              <p:cNvPr id="1242180" name="Text Box 68"/>
              <p:cNvSpPr txBox="1">
                <a:spLocks noChangeArrowheads="1"/>
              </p:cNvSpPr>
              <p:nvPr/>
            </p:nvSpPr>
            <p:spPr bwMode="auto">
              <a:xfrm>
                <a:off x="288" y="2172"/>
                <a:ext cx="218" cy="250"/>
              </a:xfrm>
              <a:prstGeom prst="rect">
                <a:avLst/>
              </a:prstGeom>
              <a:noFill/>
              <a:ln w="12700">
                <a:noFill/>
                <a:miter lim="800000"/>
                <a:headEnd/>
                <a:tailEnd/>
              </a:ln>
              <a:effectLst/>
            </p:spPr>
            <p:txBody>
              <a:bodyPr wrap="none">
                <a:spAutoFit/>
              </a:bodyPr>
              <a:lstStyle/>
              <a:p>
                <a:r>
                  <a:rPr lang="en-US">
                    <a:solidFill>
                      <a:srgbClr val="00FF00"/>
                    </a:solidFill>
                  </a:rPr>
                  <a:t>t</a:t>
                </a:r>
                <a:r>
                  <a:rPr lang="en-US" baseline="-25000">
                    <a:solidFill>
                      <a:srgbClr val="00FF00"/>
                    </a:solidFill>
                  </a:rPr>
                  <a:t>3</a:t>
                </a:r>
              </a:p>
            </p:txBody>
          </p:sp>
          <p:sp>
            <p:nvSpPr>
              <p:cNvPr id="1242181" name="Text Box 69"/>
              <p:cNvSpPr txBox="1">
                <a:spLocks noChangeArrowheads="1"/>
              </p:cNvSpPr>
              <p:nvPr/>
            </p:nvSpPr>
            <p:spPr bwMode="auto">
              <a:xfrm>
                <a:off x="288" y="1968"/>
                <a:ext cx="218" cy="250"/>
              </a:xfrm>
              <a:prstGeom prst="rect">
                <a:avLst/>
              </a:prstGeom>
              <a:noFill/>
              <a:ln w="12700">
                <a:noFill/>
                <a:miter lim="800000"/>
                <a:headEnd/>
                <a:tailEnd/>
              </a:ln>
              <a:effectLst/>
            </p:spPr>
            <p:txBody>
              <a:bodyPr wrap="none">
                <a:spAutoFit/>
              </a:bodyPr>
              <a:lstStyle/>
              <a:p>
                <a:r>
                  <a:rPr lang="en-US">
                    <a:solidFill>
                      <a:srgbClr val="00FF00"/>
                    </a:solidFill>
                  </a:rPr>
                  <a:t>t</a:t>
                </a:r>
                <a:r>
                  <a:rPr lang="en-US" baseline="-25000">
                    <a:solidFill>
                      <a:srgbClr val="00FF00"/>
                    </a:solidFill>
                  </a:rPr>
                  <a:t>4</a:t>
                </a:r>
              </a:p>
            </p:txBody>
          </p:sp>
        </p:grpSp>
        <p:sp>
          <p:nvSpPr>
            <p:cNvPr id="1242189" name="Line 77"/>
            <p:cNvSpPr>
              <a:spLocks noChangeShapeType="1"/>
            </p:cNvSpPr>
            <p:nvPr/>
          </p:nvSpPr>
          <p:spPr bwMode="auto">
            <a:xfrm>
              <a:off x="528" y="3177"/>
              <a:ext cx="672" cy="0"/>
            </a:xfrm>
            <a:prstGeom prst="line">
              <a:avLst/>
            </a:prstGeom>
            <a:noFill/>
            <a:ln w="12700">
              <a:solidFill>
                <a:schemeClr val="tx1"/>
              </a:solidFill>
              <a:round/>
              <a:headEnd type="triangle" w="med" len="med"/>
              <a:tailEnd type="triangle" w="med" len="med"/>
            </a:ln>
            <a:effectLst/>
          </p:spPr>
          <p:txBody>
            <a:bodyPr>
              <a:spAutoFit/>
            </a:bodyPr>
            <a:lstStyle/>
            <a:p>
              <a:endParaRPr lang="en-US"/>
            </a:p>
          </p:txBody>
        </p:sp>
        <p:grpSp>
          <p:nvGrpSpPr>
            <p:cNvPr id="1242245" name="Group 133"/>
            <p:cNvGrpSpPr>
              <a:grpSpLocks/>
            </p:cNvGrpSpPr>
            <p:nvPr/>
          </p:nvGrpSpPr>
          <p:grpSpPr bwMode="auto">
            <a:xfrm>
              <a:off x="576" y="3225"/>
              <a:ext cx="2592" cy="48"/>
              <a:chOff x="576" y="2880"/>
              <a:chExt cx="2592" cy="48"/>
            </a:xfrm>
          </p:grpSpPr>
          <p:sp>
            <p:nvSpPr>
              <p:cNvPr id="1242190" name="Line 78"/>
              <p:cNvSpPr>
                <a:spLocks noChangeShapeType="1"/>
              </p:cNvSpPr>
              <p:nvPr/>
            </p:nvSpPr>
            <p:spPr bwMode="auto">
              <a:xfrm flipV="1">
                <a:off x="576" y="2880"/>
                <a:ext cx="0" cy="48"/>
              </a:xfrm>
              <a:prstGeom prst="line">
                <a:avLst/>
              </a:prstGeom>
              <a:noFill/>
              <a:ln w="19050">
                <a:solidFill>
                  <a:srgbClr val="00FF00"/>
                </a:solidFill>
                <a:round/>
                <a:headEnd/>
                <a:tailEnd/>
              </a:ln>
              <a:effectLst/>
            </p:spPr>
            <p:txBody>
              <a:bodyPr>
                <a:spAutoFit/>
              </a:bodyPr>
              <a:lstStyle/>
              <a:p>
                <a:endParaRPr lang="en-US"/>
              </a:p>
            </p:txBody>
          </p:sp>
          <p:sp>
            <p:nvSpPr>
              <p:cNvPr id="1242191" name="Line 79"/>
              <p:cNvSpPr>
                <a:spLocks noChangeShapeType="1"/>
              </p:cNvSpPr>
              <p:nvPr/>
            </p:nvSpPr>
            <p:spPr bwMode="auto">
              <a:xfrm flipV="1">
                <a:off x="624" y="2880"/>
                <a:ext cx="0" cy="48"/>
              </a:xfrm>
              <a:prstGeom prst="line">
                <a:avLst/>
              </a:prstGeom>
              <a:noFill/>
              <a:ln w="19050">
                <a:solidFill>
                  <a:srgbClr val="00FF00"/>
                </a:solidFill>
                <a:round/>
                <a:headEnd/>
                <a:tailEnd/>
              </a:ln>
              <a:effectLst/>
            </p:spPr>
            <p:txBody>
              <a:bodyPr>
                <a:spAutoFit/>
              </a:bodyPr>
              <a:lstStyle/>
              <a:p>
                <a:endParaRPr lang="en-US"/>
              </a:p>
            </p:txBody>
          </p:sp>
          <p:sp>
            <p:nvSpPr>
              <p:cNvPr id="1242192" name="Line 80"/>
              <p:cNvSpPr>
                <a:spLocks noChangeShapeType="1"/>
              </p:cNvSpPr>
              <p:nvPr/>
            </p:nvSpPr>
            <p:spPr bwMode="auto">
              <a:xfrm flipV="1">
                <a:off x="722" y="2880"/>
                <a:ext cx="0" cy="48"/>
              </a:xfrm>
              <a:prstGeom prst="line">
                <a:avLst/>
              </a:prstGeom>
              <a:noFill/>
              <a:ln w="19050">
                <a:solidFill>
                  <a:srgbClr val="00FF00"/>
                </a:solidFill>
                <a:round/>
                <a:headEnd/>
                <a:tailEnd/>
              </a:ln>
              <a:effectLst/>
            </p:spPr>
            <p:txBody>
              <a:bodyPr>
                <a:spAutoFit/>
              </a:bodyPr>
              <a:lstStyle/>
              <a:p>
                <a:endParaRPr lang="en-US"/>
              </a:p>
            </p:txBody>
          </p:sp>
          <p:sp>
            <p:nvSpPr>
              <p:cNvPr id="1242193" name="Line 81"/>
              <p:cNvSpPr>
                <a:spLocks noChangeShapeType="1"/>
              </p:cNvSpPr>
              <p:nvPr/>
            </p:nvSpPr>
            <p:spPr bwMode="auto">
              <a:xfrm flipV="1">
                <a:off x="869" y="2880"/>
                <a:ext cx="0" cy="48"/>
              </a:xfrm>
              <a:prstGeom prst="line">
                <a:avLst/>
              </a:prstGeom>
              <a:noFill/>
              <a:ln w="19050">
                <a:solidFill>
                  <a:srgbClr val="00FF00"/>
                </a:solidFill>
                <a:round/>
                <a:headEnd/>
                <a:tailEnd/>
              </a:ln>
              <a:effectLst/>
            </p:spPr>
            <p:txBody>
              <a:bodyPr>
                <a:spAutoFit/>
              </a:bodyPr>
              <a:lstStyle/>
              <a:p>
                <a:endParaRPr lang="en-US"/>
              </a:p>
            </p:txBody>
          </p:sp>
          <p:sp>
            <p:nvSpPr>
              <p:cNvPr id="1242194" name="Line 82"/>
              <p:cNvSpPr>
                <a:spLocks noChangeShapeType="1"/>
              </p:cNvSpPr>
              <p:nvPr/>
            </p:nvSpPr>
            <p:spPr bwMode="auto">
              <a:xfrm flipV="1">
                <a:off x="1113" y="2880"/>
                <a:ext cx="0" cy="48"/>
              </a:xfrm>
              <a:prstGeom prst="line">
                <a:avLst/>
              </a:prstGeom>
              <a:noFill/>
              <a:ln w="19050">
                <a:solidFill>
                  <a:srgbClr val="00FF00"/>
                </a:solidFill>
                <a:round/>
                <a:headEnd/>
                <a:tailEnd/>
              </a:ln>
              <a:effectLst/>
            </p:spPr>
            <p:txBody>
              <a:bodyPr>
                <a:spAutoFit/>
              </a:bodyPr>
              <a:lstStyle/>
              <a:p>
                <a:endParaRPr lang="en-US"/>
              </a:p>
            </p:txBody>
          </p:sp>
          <p:sp>
            <p:nvSpPr>
              <p:cNvPr id="1242195" name="Line 83"/>
              <p:cNvSpPr>
                <a:spLocks noChangeShapeType="1"/>
              </p:cNvSpPr>
              <p:nvPr/>
            </p:nvSpPr>
            <p:spPr bwMode="auto">
              <a:xfrm flipV="1">
                <a:off x="1456" y="2880"/>
                <a:ext cx="0" cy="48"/>
              </a:xfrm>
              <a:prstGeom prst="line">
                <a:avLst/>
              </a:prstGeom>
              <a:noFill/>
              <a:ln w="19050">
                <a:solidFill>
                  <a:srgbClr val="00FF00"/>
                </a:solidFill>
                <a:round/>
                <a:headEnd/>
                <a:tailEnd/>
              </a:ln>
              <a:effectLst/>
            </p:spPr>
            <p:txBody>
              <a:bodyPr>
                <a:spAutoFit/>
              </a:bodyPr>
              <a:lstStyle/>
              <a:p>
                <a:endParaRPr lang="en-US"/>
              </a:p>
            </p:txBody>
          </p:sp>
          <p:sp>
            <p:nvSpPr>
              <p:cNvPr id="1242196" name="Line 84"/>
              <p:cNvSpPr>
                <a:spLocks noChangeShapeType="1"/>
              </p:cNvSpPr>
              <p:nvPr/>
            </p:nvSpPr>
            <p:spPr bwMode="auto">
              <a:xfrm flipV="1">
                <a:off x="2483" y="2880"/>
                <a:ext cx="0" cy="48"/>
              </a:xfrm>
              <a:prstGeom prst="line">
                <a:avLst/>
              </a:prstGeom>
              <a:noFill/>
              <a:ln w="19050">
                <a:solidFill>
                  <a:srgbClr val="00FF00"/>
                </a:solidFill>
                <a:round/>
                <a:headEnd/>
                <a:tailEnd/>
              </a:ln>
              <a:effectLst/>
            </p:spPr>
            <p:txBody>
              <a:bodyPr>
                <a:spAutoFit/>
              </a:bodyPr>
              <a:lstStyle/>
              <a:p>
                <a:endParaRPr lang="en-US"/>
              </a:p>
            </p:txBody>
          </p:sp>
          <p:sp>
            <p:nvSpPr>
              <p:cNvPr id="1242197" name="Line 85"/>
              <p:cNvSpPr>
                <a:spLocks noChangeShapeType="1"/>
              </p:cNvSpPr>
              <p:nvPr/>
            </p:nvSpPr>
            <p:spPr bwMode="auto">
              <a:xfrm flipV="1">
                <a:off x="2776" y="2880"/>
                <a:ext cx="0" cy="48"/>
              </a:xfrm>
              <a:prstGeom prst="line">
                <a:avLst/>
              </a:prstGeom>
              <a:noFill/>
              <a:ln w="19050">
                <a:solidFill>
                  <a:srgbClr val="00FF00"/>
                </a:solidFill>
                <a:round/>
                <a:headEnd/>
                <a:tailEnd/>
              </a:ln>
              <a:effectLst/>
            </p:spPr>
            <p:txBody>
              <a:bodyPr>
                <a:spAutoFit/>
              </a:bodyPr>
              <a:lstStyle/>
              <a:p>
                <a:endParaRPr lang="en-US"/>
              </a:p>
            </p:txBody>
          </p:sp>
          <p:sp>
            <p:nvSpPr>
              <p:cNvPr id="1242198" name="Line 86"/>
              <p:cNvSpPr>
                <a:spLocks noChangeShapeType="1"/>
              </p:cNvSpPr>
              <p:nvPr/>
            </p:nvSpPr>
            <p:spPr bwMode="auto">
              <a:xfrm flipV="1">
                <a:off x="2923" y="2880"/>
                <a:ext cx="0" cy="48"/>
              </a:xfrm>
              <a:prstGeom prst="line">
                <a:avLst/>
              </a:prstGeom>
              <a:noFill/>
              <a:ln w="19050">
                <a:solidFill>
                  <a:srgbClr val="00FF00"/>
                </a:solidFill>
                <a:round/>
                <a:headEnd/>
                <a:tailEnd/>
              </a:ln>
              <a:effectLst/>
            </p:spPr>
            <p:txBody>
              <a:bodyPr>
                <a:spAutoFit/>
              </a:bodyPr>
              <a:lstStyle/>
              <a:p>
                <a:endParaRPr lang="en-US"/>
              </a:p>
            </p:txBody>
          </p:sp>
          <p:sp>
            <p:nvSpPr>
              <p:cNvPr id="1242199" name="Line 87"/>
              <p:cNvSpPr>
                <a:spLocks noChangeShapeType="1"/>
              </p:cNvSpPr>
              <p:nvPr/>
            </p:nvSpPr>
            <p:spPr bwMode="auto">
              <a:xfrm flipV="1">
                <a:off x="2972" y="2880"/>
                <a:ext cx="0" cy="48"/>
              </a:xfrm>
              <a:prstGeom prst="line">
                <a:avLst/>
              </a:prstGeom>
              <a:noFill/>
              <a:ln w="19050">
                <a:solidFill>
                  <a:srgbClr val="00FF00"/>
                </a:solidFill>
                <a:round/>
                <a:headEnd/>
                <a:tailEnd/>
              </a:ln>
              <a:effectLst/>
            </p:spPr>
            <p:txBody>
              <a:bodyPr>
                <a:spAutoFit/>
              </a:bodyPr>
              <a:lstStyle/>
              <a:p>
                <a:endParaRPr lang="en-US"/>
              </a:p>
            </p:txBody>
          </p:sp>
          <p:sp>
            <p:nvSpPr>
              <p:cNvPr id="1242200" name="Line 88"/>
              <p:cNvSpPr>
                <a:spLocks noChangeShapeType="1"/>
              </p:cNvSpPr>
              <p:nvPr/>
            </p:nvSpPr>
            <p:spPr bwMode="auto">
              <a:xfrm flipV="1">
                <a:off x="3021" y="2880"/>
                <a:ext cx="0" cy="48"/>
              </a:xfrm>
              <a:prstGeom prst="line">
                <a:avLst/>
              </a:prstGeom>
              <a:noFill/>
              <a:ln w="19050">
                <a:solidFill>
                  <a:srgbClr val="00FF00"/>
                </a:solidFill>
                <a:round/>
                <a:headEnd/>
                <a:tailEnd/>
              </a:ln>
              <a:effectLst/>
            </p:spPr>
            <p:txBody>
              <a:bodyPr>
                <a:spAutoFit/>
              </a:bodyPr>
              <a:lstStyle/>
              <a:p>
                <a:endParaRPr lang="en-US"/>
              </a:p>
            </p:txBody>
          </p:sp>
          <p:sp>
            <p:nvSpPr>
              <p:cNvPr id="1242201" name="Line 89"/>
              <p:cNvSpPr>
                <a:spLocks noChangeShapeType="1"/>
              </p:cNvSpPr>
              <p:nvPr/>
            </p:nvSpPr>
            <p:spPr bwMode="auto">
              <a:xfrm flipV="1">
                <a:off x="3070" y="2880"/>
                <a:ext cx="0" cy="48"/>
              </a:xfrm>
              <a:prstGeom prst="line">
                <a:avLst/>
              </a:prstGeom>
              <a:noFill/>
              <a:ln w="19050">
                <a:solidFill>
                  <a:srgbClr val="00FF00"/>
                </a:solidFill>
                <a:round/>
                <a:headEnd/>
                <a:tailEnd/>
              </a:ln>
              <a:effectLst/>
            </p:spPr>
            <p:txBody>
              <a:bodyPr>
                <a:spAutoFit/>
              </a:bodyPr>
              <a:lstStyle/>
              <a:p>
                <a:endParaRPr lang="en-US"/>
              </a:p>
            </p:txBody>
          </p:sp>
          <p:sp>
            <p:nvSpPr>
              <p:cNvPr id="1242202" name="Line 90"/>
              <p:cNvSpPr>
                <a:spLocks noChangeShapeType="1"/>
              </p:cNvSpPr>
              <p:nvPr/>
            </p:nvSpPr>
            <p:spPr bwMode="auto">
              <a:xfrm flipV="1">
                <a:off x="3119" y="2880"/>
                <a:ext cx="0" cy="48"/>
              </a:xfrm>
              <a:prstGeom prst="line">
                <a:avLst/>
              </a:prstGeom>
              <a:noFill/>
              <a:ln w="19050">
                <a:solidFill>
                  <a:srgbClr val="00FF00"/>
                </a:solidFill>
                <a:round/>
                <a:headEnd/>
                <a:tailEnd/>
              </a:ln>
              <a:effectLst/>
            </p:spPr>
            <p:txBody>
              <a:bodyPr>
                <a:spAutoFit/>
              </a:bodyPr>
              <a:lstStyle/>
              <a:p>
                <a:endParaRPr lang="en-US"/>
              </a:p>
            </p:txBody>
          </p:sp>
          <p:sp>
            <p:nvSpPr>
              <p:cNvPr id="1242204" name="Line 92"/>
              <p:cNvSpPr>
                <a:spLocks noChangeShapeType="1"/>
              </p:cNvSpPr>
              <p:nvPr/>
            </p:nvSpPr>
            <p:spPr bwMode="auto">
              <a:xfrm flipV="1">
                <a:off x="673" y="2880"/>
                <a:ext cx="0" cy="48"/>
              </a:xfrm>
              <a:prstGeom prst="line">
                <a:avLst/>
              </a:prstGeom>
              <a:noFill/>
              <a:ln w="19050">
                <a:solidFill>
                  <a:srgbClr val="00FF00"/>
                </a:solidFill>
                <a:round/>
                <a:headEnd/>
                <a:tailEnd/>
              </a:ln>
              <a:effectLst/>
            </p:spPr>
            <p:txBody>
              <a:bodyPr>
                <a:spAutoFit/>
              </a:bodyPr>
              <a:lstStyle/>
              <a:p>
                <a:endParaRPr lang="en-US"/>
              </a:p>
            </p:txBody>
          </p:sp>
          <p:sp>
            <p:nvSpPr>
              <p:cNvPr id="1242205" name="Line 93"/>
              <p:cNvSpPr>
                <a:spLocks noChangeShapeType="1"/>
              </p:cNvSpPr>
              <p:nvPr/>
            </p:nvSpPr>
            <p:spPr bwMode="auto">
              <a:xfrm flipV="1">
                <a:off x="771" y="2880"/>
                <a:ext cx="0" cy="48"/>
              </a:xfrm>
              <a:prstGeom prst="line">
                <a:avLst/>
              </a:prstGeom>
              <a:noFill/>
              <a:ln w="19050">
                <a:solidFill>
                  <a:srgbClr val="00FF00"/>
                </a:solidFill>
                <a:round/>
                <a:headEnd/>
                <a:tailEnd/>
              </a:ln>
              <a:effectLst/>
            </p:spPr>
            <p:txBody>
              <a:bodyPr>
                <a:spAutoFit/>
              </a:bodyPr>
              <a:lstStyle/>
              <a:p>
                <a:endParaRPr lang="en-US"/>
              </a:p>
            </p:txBody>
          </p:sp>
          <p:sp>
            <p:nvSpPr>
              <p:cNvPr id="1242206" name="Line 94"/>
              <p:cNvSpPr>
                <a:spLocks noChangeShapeType="1"/>
              </p:cNvSpPr>
              <p:nvPr/>
            </p:nvSpPr>
            <p:spPr bwMode="auto">
              <a:xfrm flipV="1">
                <a:off x="918" y="2880"/>
                <a:ext cx="0" cy="48"/>
              </a:xfrm>
              <a:prstGeom prst="line">
                <a:avLst/>
              </a:prstGeom>
              <a:noFill/>
              <a:ln w="19050">
                <a:solidFill>
                  <a:srgbClr val="00FF00"/>
                </a:solidFill>
                <a:round/>
                <a:headEnd/>
                <a:tailEnd/>
              </a:ln>
              <a:effectLst/>
            </p:spPr>
            <p:txBody>
              <a:bodyPr>
                <a:spAutoFit/>
              </a:bodyPr>
              <a:lstStyle/>
              <a:p>
                <a:endParaRPr lang="en-US"/>
              </a:p>
            </p:txBody>
          </p:sp>
          <p:sp>
            <p:nvSpPr>
              <p:cNvPr id="1242207" name="Line 95"/>
              <p:cNvSpPr>
                <a:spLocks noChangeShapeType="1"/>
              </p:cNvSpPr>
              <p:nvPr/>
            </p:nvSpPr>
            <p:spPr bwMode="auto">
              <a:xfrm flipV="1">
                <a:off x="1162" y="2880"/>
                <a:ext cx="0" cy="48"/>
              </a:xfrm>
              <a:prstGeom prst="line">
                <a:avLst/>
              </a:prstGeom>
              <a:noFill/>
              <a:ln w="19050">
                <a:solidFill>
                  <a:srgbClr val="00FF00"/>
                </a:solidFill>
                <a:round/>
                <a:headEnd/>
                <a:tailEnd/>
              </a:ln>
              <a:effectLst/>
            </p:spPr>
            <p:txBody>
              <a:bodyPr>
                <a:spAutoFit/>
              </a:bodyPr>
              <a:lstStyle/>
              <a:p>
                <a:endParaRPr lang="en-US"/>
              </a:p>
            </p:txBody>
          </p:sp>
          <p:sp>
            <p:nvSpPr>
              <p:cNvPr id="1242208" name="Line 96"/>
              <p:cNvSpPr>
                <a:spLocks noChangeShapeType="1"/>
              </p:cNvSpPr>
              <p:nvPr/>
            </p:nvSpPr>
            <p:spPr bwMode="auto">
              <a:xfrm flipV="1">
                <a:off x="1505" y="2880"/>
                <a:ext cx="0" cy="48"/>
              </a:xfrm>
              <a:prstGeom prst="line">
                <a:avLst/>
              </a:prstGeom>
              <a:noFill/>
              <a:ln w="19050">
                <a:solidFill>
                  <a:srgbClr val="00FF00"/>
                </a:solidFill>
                <a:round/>
                <a:headEnd/>
                <a:tailEnd/>
              </a:ln>
              <a:effectLst/>
            </p:spPr>
            <p:txBody>
              <a:bodyPr>
                <a:spAutoFit/>
              </a:bodyPr>
              <a:lstStyle/>
              <a:p>
                <a:endParaRPr lang="en-US"/>
              </a:p>
            </p:txBody>
          </p:sp>
          <p:sp>
            <p:nvSpPr>
              <p:cNvPr id="1242209" name="Line 97"/>
              <p:cNvSpPr>
                <a:spLocks noChangeShapeType="1"/>
              </p:cNvSpPr>
              <p:nvPr/>
            </p:nvSpPr>
            <p:spPr bwMode="auto">
              <a:xfrm flipV="1">
                <a:off x="1847" y="2880"/>
                <a:ext cx="0" cy="48"/>
              </a:xfrm>
              <a:prstGeom prst="line">
                <a:avLst/>
              </a:prstGeom>
              <a:noFill/>
              <a:ln w="19050">
                <a:solidFill>
                  <a:srgbClr val="00FF00"/>
                </a:solidFill>
                <a:round/>
                <a:headEnd/>
                <a:tailEnd/>
              </a:ln>
              <a:effectLst/>
            </p:spPr>
            <p:txBody>
              <a:bodyPr>
                <a:spAutoFit/>
              </a:bodyPr>
              <a:lstStyle/>
              <a:p>
                <a:endParaRPr lang="en-US"/>
              </a:p>
            </p:txBody>
          </p:sp>
          <p:sp>
            <p:nvSpPr>
              <p:cNvPr id="1242210" name="Line 98"/>
              <p:cNvSpPr>
                <a:spLocks noChangeShapeType="1"/>
              </p:cNvSpPr>
              <p:nvPr/>
            </p:nvSpPr>
            <p:spPr bwMode="auto">
              <a:xfrm flipV="1">
                <a:off x="820" y="2880"/>
                <a:ext cx="0" cy="48"/>
              </a:xfrm>
              <a:prstGeom prst="line">
                <a:avLst/>
              </a:prstGeom>
              <a:noFill/>
              <a:ln w="19050">
                <a:solidFill>
                  <a:srgbClr val="00FF00"/>
                </a:solidFill>
                <a:round/>
                <a:headEnd/>
                <a:tailEnd/>
              </a:ln>
              <a:effectLst/>
            </p:spPr>
            <p:txBody>
              <a:bodyPr>
                <a:spAutoFit/>
              </a:bodyPr>
              <a:lstStyle/>
              <a:p>
                <a:endParaRPr lang="en-US"/>
              </a:p>
            </p:txBody>
          </p:sp>
          <p:sp>
            <p:nvSpPr>
              <p:cNvPr id="1242211" name="Line 99"/>
              <p:cNvSpPr>
                <a:spLocks noChangeShapeType="1"/>
              </p:cNvSpPr>
              <p:nvPr/>
            </p:nvSpPr>
            <p:spPr bwMode="auto">
              <a:xfrm flipV="1">
                <a:off x="967" y="2880"/>
                <a:ext cx="0" cy="48"/>
              </a:xfrm>
              <a:prstGeom prst="line">
                <a:avLst/>
              </a:prstGeom>
              <a:noFill/>
              <a:ln w="19050">
                <a:solidFill>
                  <a:srgbClr val="00FF00"/>
                </a:solidFill>
                <a:round/>
                <a:headEnd/>
                <a:tailEnd/>
              </a:ln>
              <a:effectLst/>
            </p:spPr>
            <p:txBody>
              <a:bodyPr>
                <a:spAutoFit/>
              </a:bodyPr>
              <a:lstStyle/>
              <a:p>
                <a:endParaRPr lang="en-US"/>
              </a:p>
            </p:txBody>
          </p:sp>
          <p:sp>
            <p:nvSpPr>
              <p:cNvPr id="1242212" name="Line 100"/>
              <p:cNvSpPr>
                <a:spLocks noChangeShapeType="1"/>
              </p:cNvSpPr>
              <p:nvPr/>
            </p:nvSpPr>
            <p:spPr bwMode="auto">
              <a:xfrm flipV="1">
                <a:off x="1211" y="2880"/>
                <a:ext cx="0" cy="48"/>
              </a:xfrm>
              <a:prstGeom prst="line">
                <a:avLst/>
              </a:prstGeom>
              <a:noFill/>
              <a:ln w="19050">
                <a:solidFill>
                  <a:srgbClr val="00FF00"/>
                </a:solidFill>
                <a:round/>
                <a:headEnd/>
                <a:tailEnd/>
              </a:ln>
              <a:effectLst/>
            </p:spPr>
            <p:txBody>
              <a:bodyPr>
                <a:spAutoFit/>
              </a:bodyPr>
              <a:lstStyle/>
              <a:p>
                <a:endParaRPr lang="en-US"/>
              </a:p>
            </p:txBody>
          </p:sp>
          <p:sp>
            <p:nvSpPr>
              <p:cNvPr id="1242213" name="Line 101"/>
              <p:cNvSpPr>
                <a:spLocks noChangeShapeType="1"/>
              </p:cNvSpPr>
              <p:nvPr/>
            </p:nvSpPr>
            <p:spPr bwMode="auto">
              <a:xfrm flipV="1">
                <a:off x="1554" y="2880"/>
                <a:ext cx="0" cy="48"/>
              </a:xfrm>
              <a:prstGeom prst="line">
                <a:avLst/>
              </a:prstGeom>
              <a:noFill/>
              <a:ln w="19050">
                <a:solidFill>
                  <a:srgbClr val="00FF00"/>
                </a:solidFill>
                <a:round/>
                <a:headEnd/>
                <a:tailEnd/>
              </a:ln>
              <a:effectLst/>
            </p:spPr>
            <p:txBody>
              <a:bodyPr>
                <a:spAutoFit/>
              </a:bodyPr>
              <a:lstStyle/>
              <a:p>
                <a:endParaRPr lang="en-US"/>
              </a:p>
            </p:txBody>
          </p:sp>
          <p:sp>
            <p:nvSpPr>
              <p:cNvPr id="1242214" name="Line 102"/>
              <p:cNvSpPr>
                <a:spLocks noChangeShapeType="1"/>
              </p:cNvSpPr>
              <p:nvPr/>
            </p:nvSpPr>
            <p:spPr bwMode="auto">
              <a:xfrm flipV="1">
                <a:off x="1896" y="2880"/>
                <a:ext cx="0" cy="48"/>
              </a:xfrm>
              <a:prstGeom prst="line">
                <a:avLst/>
              </a:prstGeom>
              <a:noFill/>
              <a:ln w="19050">
                <a:solidFill>
                  <a:srgbClr val="00FF00"/>
                </a:solidFill>
                <a:round/>
                <a:headEnd/>
                <a:tailEnd/>
              </a:ln>
              <a:effectLst/>
            </p:spPr>
            <p:txBody>
              <a:bodyPr>
                <a:spAutoFit/>
              </a:bodyPr>
              <a:lstStyle/>
              <a:p>
                <a:endParaRPr lang="en-US"/>
              </a:p>
            </p:txBody>
          </p:sp>
          <p:sp>
            <p:nvSpPr>
              <p:cNvPr id="1242215" name="Line 103"/>
              <p:cNvSpPr>
                <a:spLocks noChangeShapeType="1"/>
              </p:cNvSpPr>
              <p:nvPr/>
            </p:nvSpPr>
            <p:spPr bwMode="auto">
              <a:xfrm flipV="1">
                <a:off x="2189" y="2880"/>
                <a:ext cx="0" cy="48"/>
              </a:xfrm>
              <a:prstGeom prst="line">
                <a:avLst/>
              </a:prstGeom>
              <a:noFill/>
              <a:ln w="19050">
                <a:solidFill>
                  <a:srgbClr val="00FF00"/>
                </a:solidFill>
                <a:round/>
                <a:headEnd/>
                <a:tailEnd/>
              </a:ln>
              <a:effectLst/>
            </p:spPr>
            <p:txBody>
              <a:bodyPr>
                <a:spAutoFit/>
              </a:bodyPr>
              <a:lstStyle/>
              <a:p>
                <a:endParaRPr lang="en-US"/>
              </a:p>
            </p:txBody>
          </p:sp>
          <p:sp>
            <p:nvSpPr>
              <p:cNvPr id="1242216" name="Line 104"/>
              <p:cNvSpPr>
                <a:spLocks noChangeShapeType="1"/>
              </p:cNvSpPr>
              <p:nvPr/>
            </p:nvSpPr>
            <p:spPr bwMode="auto">
              <a:xfrm flipV="1">
                <a:off x="1016" y="2880"/>
                <a:ext cx="0" cy="48"/>
              </a:xfrm>
              <a:prstGeom prst="line">
                <a:avLst/>
              </a:prstGeom>
              <a:noFill/>
              <a:ln w="19050">
                <a:solidFill>
                  <a:srgbClr val="00FF00"/>
                </a:solidFill>
                <a:round/>
                <a:headEnd/>
                <a:tailEnd/>
              </a:ln>
              <a:effectLst/>
            </p:spPr>
            <p:txBody>
              <a:bodyPr>
                <a:spAutoFit/>
              </a:bodyPr>
              <a:lstStyle/>
              <a:p>
                <a:endParaRPr lang="en-US"/>
              </a:p>
            </p:txBody>
          </p:sp>
          <p:sp>
            <p:nvSpPr>
              <p:cNvPr id="1242217" name="Line 105"/>
              <p:cNvSpPr>
                <a:spLocks noChangeShapeType="1"/>
              </p:cNvSpPr>
              <p:nvPr/>
            </p:nvSpPr>
            <p:spPr bwMode="auto">
              <a:xfrm flipV="1">
                <a:off x="1260" y="2880"/>
                <a:ext cx="0" cy="48"/>
              </a:xfrm>
              <a:prstGeom prst="line">
                <a:avLst/>
              </a:prstGeom>
              <a:noFill/>
              <a:ln w="19050">
                <a:solidFill>
                  <a:srgbClr val="00FF00"/>
                </a:solidFill>
                <a:round/>
                <a:headEnd/>
                <a:tailEnd/>
              </a:ln>
              <a:effectLst/>
            </p:spPr>
            <p:txBody>
              <a:bodyPr>
                <a:spAutoFit/>
              </a:bodyPr>
              <a:lstStyle/>
              <a:p>
                <a:endParaRPr lang="en-US"/>
              </a:p>
            </p:txBody>
          </p:sp>
          <p:sp>
            <p:nvSpPr>
              <p:cNvPr id="1242218" name="Line 106"/>
              <p:cNvSpPr>
                <a:spLocks noChangeShapeType="1"/>
              </p:cNvSpPr>
              <p:nvPr/>
            </p:nvSpPr>
            <p:spPr bwMode="auto">
              <a:xfrm flipV="1">
                <a:off x="1603" y="2880"/>
                <a:ext cx="0" cy="48"/>
              </a:xfrm>
              <a:prstGeom prst="line">
                <a:avLst/>
              </a:prstGeom>
              <a:noFill/>
              <a:ln w="19050">
                <a:solidFill>
                  <a:srgbClr val="00FF00"/>
                </a:solidFill>
                <a:round/>
                <a:headEnd/>
                <a:tailEnd/>
              </a:ln>
              <a:effectLst/>
            </p:spPr>
            <p:txBody>
              <a:bodyPr>
                <a:spAutoFit/>
              </a:bodyPr>
              <a:lstStyle/>
              <a:p>
                <a:endParaRPr lang="en-US"/>
              </a:p>
            </p:txBody>
          </p:sp>
          <p:sp>
            <p:nvSpPr>
              <p:cNvPr id="1242219" name="Line 107"/>
              <p:cNvSpPr>
                <a:spLocks noChangeShapeType="1"/>
              </p:cNvSpPr>
              <p:nvPr/>
            </p:nvSpPr>
            <p:spPr bwMode="auto">
              <a:xfrm flipV="1">
                <a:off x="1945" y="2880"/>
                <a:ext cx="0" cy="48"/>
              </a:xfrm>
              <a:prstGeom prst="line">
                <a:avLst/>
              </a:prstGeom>
              <a:noFill/>
              <a:ln w="19050">
                <a:solidFill>
                  <a:srgbClr val="00FF00"/>
                </a:solidFill>
                <a:round/>
                <a:headEnd/>
                <a:tailEnd/>
              </a:ln>
              <a:effectLst/>
            </p:spPr>
            <p:txBody>
              <a:bodyPr>
                <a:spAutoFit/>
              </a:bodyPr>
              <a:lstStyle/>
              <a:p>
                <a:endParaRPr lang="en-US"/>
              </a:p>
            </p:txBody>
          </p:sp>
          <p:sp>
            <p:nvSpPr>
              <p:cNvPr id="1242220" name="Line 108"/>
              <p:cNvSpPr>
                <a:spLocks noChangeShapeType="1"/>
              </p:cNvSpPr>
              <p:nvPr/>
            </p:nvSpPr>
            <p:spPr bwMode="auto">
              <a:xfrm flipV="1">
                <a:off x="2238" y="2880"/>
                <a:ext cx="0" cy="48"/>
              </a:xfrm>
              <a:prstGeom prst="line">
                <a:avLst/>
              </a:prstGeom>
              <a:noFill/>
              <a:ln w="19050">
                <a:solidFill>
                  <a:srgbClr val="00FF00"/>
                </a:solidFill>
                <a:round/>
                <a:headEnd/>
                <a:tailEnd/>
              </a:ln>
              <a:effectLst/>
            </p:spPr>
            <p:txBody>
              <a:bodyPr>
                <a:spAutoFit/>
              </a:bodyPr>
              <a:lstStyle/>
              <a:p>
                <a:endParaRPr lang="en-US"/>
              </a:p>
            </p:txBody>
          </p:sp>
          <p:sp>
            <p:nvSpPr>
              <p:cNvPr id="1242221" name="Line 109"/>
              <p:cNvSpPr>
                <a:spLocks noChangeShapeType="1"/>
              </p:cNvSpPr>
              <p:nvPr/>
            </p:nvSpPr>
            <p:spPr bwMode="auto">
              <a:xfrm flipV="1">
                <a:off x="2532" y="2880"/>
                <a:ext cx="0" cy="48"/>
              </a:xfrm>
              <a:prstGeom prst="line">
                <a:avLst/>
              </a:prstGeom>
              <a:noFill/>
              <a:ln w="19050">
                <a:solidFill>
                  <a:srgbClr val="00FF00"/>
                </a:solidFill>
                <a:round/>
                <a:headEnd/>
                <a:tailEnd/>
              </a:ln>
              <a:effectLst/>
            </p:spPr>
            <p:txBody>
              <a:bodyPr>
                <a:spAutoFit/>
              </a:bodyPr>
              <a:lstStyle/>
              <a:p>
                <a:endParaRPr lang="en-US"/>
              </a:p>
            </p:txBody>
          </p:sp>
          <p:sp>
            <p:nvSpPr>
              <p:cNvPr id="1242222" name="Line 110"/>
              <p:cNvSpPr>
                <a:spLocks noChangeShapeType="1"/>
              </p:cNvSpPr>
              <p:nvPr/>
            </p:nvSpPr>
            <p:spPr bwMode="auto">
              <a:xfrm flipV="1">
                <a:off x="1309" y="2880"/>
                <a:ext cx="0" cy="48"/>
              </a:xfrm>
              <a:prstGeom prst="line">
                <a:avLst/>
              </a:prstGeom>
              <a:noFill/>
              <a:ln w="19050">
                <a:solidFill>
                  <a:srgbClr val="00FF00"/>
                </a:solidFill>
                <a:round/>
                <a:headEnd/>
                <a:tailEnd/>
              </a:ln>
              <a:effectLst/>
            </p:spPr>
            <p:txBody>
              <a:bodyPr>
                <a:spAutoFit/>
              </a:bodyPr>
              <a:lstStyle/>
              <a:p>
                <a:endParaRPr lang="en-US"/>
              </a:p>
            </p:txBody>
          </p:sp>
          <p:sp>
            <p:nvSpPr>
              <p:cNvPr id="1242223" name="Line 111"/>
              <p:cNvSpPr>
                <a:spLocks noChangeShapeType="1"/>
              </p:cNvSpPr>
              <p:nvPr/>
            </p:nvSpPr>
            <p:spPr bwMode="auto">
              <a:xfrm flipV="1">
                <a:off x="1651" y="2880"/>
                <a:ext cx="0" cy="48"/>
              </a:xfrm>
              <a:prstGeom prst="line">
                <a:avLst/>
              </a:prstGeom>
              <a:noFill/>
              <a:ln w="19050">
                <a:solidFill>
                  <a:srgbClr val="00FF00"/>
                </a:solidFill>
                <a:round/>
                <a:headEnd/>
                <a:tailEnd/>
              </a:ln>
              <a:effectLst/>
            </p:spPr>
            <p:txBody>
              <a:bodyPr>
                <a:spAutoFit/>
              </a:bodyPr>
              <a:lstStyle/>
              <a:p>
                <a:endParaRPr lang="en-US"/>
              </a:p>
            </p:txBody>
          </p:sp>
          <p:sp>
            <p:nvSpPr>
              <p:cNvPr id="1242224" name="Line 112"/>
              <p:cNvSpPr>
                <a:spLocks noChangeShapeType="1"/>
              </p:cNvSpPr>
              <p:nvPr/>
            </p:nvSpPr>
            <p:spPr bwMode="auto">
              <a:xfrm flipV="1">
                <a:off x="1994" y="2880"/>
                <a:ext cx="0" cy="48"/>
              </a:xfrm>
              <a:prstGeom prst="line">
                <a:avLst/>
              </a:prstGeom>
              <a:noFill/>
              <a:ln w="19050">
                <a:solidFill>
                  <a:srgbClr val="00FF00"/>
                </a:solidFill>
                <a:round/>
                <a:headEnd/>
                <a:tailEnd/>
              </a:ln>
              <a:effectLst/>
            </p:spPr>
            <p:txBody>
              <a:bodyPr>
                <a:spAutoFit/>
              </a:bodyPr>
              <a:lstStyle/>
              <a:p>
                <a:endParaRPr lang="en-US"/>
              </a:p>
            </p:txBody>
          </p:sp>
          <p:sp>
            <p:nvSpPr>
              <p:cNvPr id="1242225" name="Line 113"/>
              <p:cNvSpPr>
                <a:spLocks noChangeShapeType="1"/>
              </p:cNvSpPr>
              <p:nvPr/>
            </p:nvSpPr>
            <p:spPr bwMode="auto">
              <a:xfrm flipV="1">
                <a:off x="2287" y="2880"/>
                <a:ext cx="0" cy="48"/>
              </a:xfrm>
              <a:prstGeom prst="line">
                <a:avLst/>
              </a:prstGeom>
              <a:noFill/>
              <a:ln w="19050">
                <a:solidFill>
                  <a:srgbClr val="00FF00"/>
                </a:solidFill>
                <a:round/>
                <a:headEnd/>
                <a:tailEnd/>
              </a:ln>
              <a:effectLst/>
            </p:spPr>
            <p:txBody>
              <a:bodyPr>
                <a:spAutoFit/>
              </a:bodyPr>
              <a:lstStyle/>
              <a:p>
                <a:endParaRPr lang="en-US"/>
              </a:p>
            </p:txBody>
          </p:sp>
          <p:sp>
            <p:nvSpPr>
              <p:cNvPr id="1242226" name="Line 114"/>
              <p:cNvSpPr>
                <a:spLocks noChangeShapeType="1"/>
              </p:cNvSpPr>
              <p:nvPr/>
            </p:nvSpPr>
            <p:spPr bwMode="auto">
              <a:xfrm flipV="1">
                <a:off x="2581" y="2880"/>
                <a:ext cx="0" cy="48"/>
              </a:xfrm>
              <a:prstGeom prst="line">
                <a:avLst/>
              </a:prstGeom>
              <a:noFill/>
              <a:ln w="19050">
                <a:solidFill>
                  <a:srgbClr val="00FF00"/>
                </a:solidFill>
                <a:round/>
                <a:headEnd/>
                <a:tailEnd/>
              </a:ln>
              <a:effectLst/>
            </p:spPr>
            <p:txBody>
              <a:bodyPr>
                <a:spAutoFit/>
              </a:bodyPr>
              <a:lstStyle/>
              <a:p>
                <a:endParaRPr lang="en-US"/>
              </a:p>
            </p:txBody>
          </p:sp>
          <p:sp>
            <p:nvSpPr>
              <p:cNvPr id="1242227" name="Line 115"/>
              <p:cNvSpPr>
                <a:spLocks noChangeShapeType="1"/>
              </p:cNvSpPr>
              <p:nvPr/>
            </p:nvSpPr>
            <p:spPr bwMode="auto">
              <a:xfrm flipV="1">
                <a:off x="3168" y="2880"/>
                <a:ext cx="0" cy="48"/>
              </a:xfrm>
              <a:prstGeom prst="line">
                <a:avLst/>
              </a:prstGeom>
              <a:noFill/>
              <a:ln w="19050">
                <a:solidFill>
                  <a:srgbClr val="00FF00"/>
                </a:solidFill>
                <a:round/>
                <a:headEnd/>
                <a:tailEnd/>
              </a:ln>
              <a:effectLst/>
            </p:spPr>
            <p:txBody>
              <a:bodyPr>
                <a:spAutoFit/>
              </a:bodyPr>
              <a:lstStyle/>
              <a:p>
                <a:endParaRPr lang="en-US"/>
              </a:p>
            </p:txBody>
          </p:sp>
          <p:sp>
            <p:nvSpPr>
              <p:cNvPr id="1242228" name="Line 116"/>
              <p:cNvSpPr>
                <a:spLocks noChangeShapeType="1"/>
              </p:cNvSpPr>
              <p:nvPr/>
            </p:nvSpPr>
            <p:spPr bwMode="auto">
              <a:xfrm flipV="1">
                <a:off x="1065" y="2880"/>
                <a:ext cx="0" cy="48"/>
              </a:xfrm>
              <a:prstGeom prst="line">
                <a:avLst/>
              </a:prstGeom>
              <a:noFill/>
              <a:ln w="19050">
                <a:solidFill>
                  <a:srgbClr val="00FF00"/>
                </a:solidFill>
                <a:round/>
                <a:headEnd/>
                <a:tailEnd/>
              </a:ln>
              <a:effectLst/>
            </p:spPr>
            <p:txBody>
              <a:bodyPr>
                <a:spAutoFit/>
              </a:bodyPr>
              <a:lstStyle/>
              <a:p>
                <a:endParaRPr lang="en-US"/>
              </a:p>
            </p:txBody>
          </p:sp>
          <p:sp>
            <p:nvSpPr>
              <p:cNvPr id="1242229" name="Line 117"/>
              <p:cNvSpPr>
                <a:spLocks noChangeShapeType="1"/>
              </p:cNvSpPr>
              <p:nvPr/>
            </p:nvSpPr>
            <p:spPr bwMode="auto">
              <a:xfrm flipV="1">
                <a:off x="1358" y="2880"/>
                <a:ext cx="0" cy="48"/>
              </a:xfrm>
              <a:prstGeom prst="line">
                <a:avLst/>
              </a:prstGeom>
              <a:noFill/>
              <a:ln w="19050">
                <a:solidFill>
                  <a:srgbClr val="00FF00"/>
                </a:solidFill>
                <a:round/>
                <a:headEnd/>
                <a:tailEnd/>
              </a:ln>
              <a:effectLst/>
            </p:spPr>
            <p:txBody>
              <a:bodyPr>
                <a:spAutoFit/>
              </a:bodyPr>
              <a:lstStyle/>
              <a:p>
                <a:endParaRPr lang="en-US"/>
              </a:p>
            </p:txBody>
          </p:sp>
          <p:sp>
            <p:nvSpPr>
              <p:cNvPr id="1242230" name="Line 118"/>
              <p:cNvSpPr>
                <a:spLocks noChangeShapeType="1"/>
              </p:cNvSpPr>
              <p:nvPr/>
            </p:nvSpPr>
            <p:spPr bwMode="auto">
              <a:xfrm flipV="1">
                <a:off x="1700" y="2880"/>
                <a:ext cx="0" cy="48"/>
              </a:xfrm>
              <a:prstGeom prst="line">
                <a:avLst/>
              </a:prstGeom>
              <a:noFill/>
              <a:ln w="19050">
                <a:solidFill>
                  <a:srgbClr val="00FF00"/>
                </a:solidFill>
                <a:round/>
                <a:headEnd/>
                <a:tailEnd/>
              </a:ln>
              <a:effectLst/>
            </p:spPr>
            <p:txBody>
              <a:bodyPr>
                <a:spAutoFit/>
              </a:bodyPr>
              <a:lstStyle/>
              <a:p>
                <a:endParaRPr lang="en-US"/>
              </a:p>
            </p:txBody>
          </p:sp>
          <p:sp>
            <p:nvSpPr>
              <p:cNvPr id="1242231" name="Line 119"/>
              <p:cNvSpPr>
                <a:spLocks noChangeShapeType="1"/>
              </p:cNvSpPr>
              <p:nvPr/>
            </p:nvSpPr>
            <p:spPr bwMode="auto">
              <a:xfrm flipV="1">
                <a:off x="2043" y="2880"/>
                <a:ext cx="0" cy="48"/>
              </a:xfrm>
              <a:prstGeom prst="line">
                <a:avLst/>
              </a:prstGeom>
              <a:noFill/>
              <a:ln w="19050">
                <a:solidFill>
                  <a:srgbClr val="00FF00"/>
                </a:solidFill>
                <a:round/>
                <a:headEnd/>
                <a:tailEnd/>
              </a:ln>
              <a:effectLst/>
            </p:spPr>
            <p:txBody>
              <a:bodyPr>
                <a:spAutoFit/>
              </a:bodyPr>
              <a:lstStyle/>
              <a:p>
                <a:endParaRPr lang="en-US"/>
              </a:p>
            </p:txBody>
          </p:sp>
          <p:sp>
            <p:nvSpPr>
              <p:cNvPr id="1242232" name="Line 120"/>
              <p:cNvSpPr>
                <a:spLocks noChangeShapeType="1"/>
              </p:cNvSpPr>
              <p:nvPr/>
            </p:nvSpPr>
            <p:spPr bwMode="auto">
              <a:xfrm flipV="1">
                <a:off x="2336" y="2880"/>
                <a:ext cx="0" cy="48"/>
              </a:xfrm>
              <a:prstGeom prst="line">
                <a:avLst/>
              </a:prstGeom>
              <a:noFill/>
              <a:ln w="19050">
                <a:solidFill>
                  <a:srgbClr val="00FF00"/>
                </a:solidFill>
                <a:round/>
                <a:headEnd/>
                <a:tailEnd/>
              </a:ln>
              <a:effectLst/>
            </p:spPr>
            <p:txBody>
              <a:bodyPr>
                <a:spAutoFit/>
              </a:bodyPr>
              <a:lstStyle/>
              <a:p>
                <a:endParaRPr lang="en-US"/>
              </a:p>
            </p:txBody>
          </p:sp>
          <p:sp>
            <p:nvSpPr>
              <p:cNvPr id="1242233" name="Line 121"/>
              <p:cNvSpPr>
                <a:spLocks noChangeShapeType="1"/>
              </p:cNvSpPr>
              <p:nvPr/>
            </p:nvSpPr>
            <p:spPr bwMode="auto">
              <a:xfrm flipV="1">
                <a:off x="2630" y="2880"/>
                <a:ext cx="0" cy="48"/>
              </a:xfrm>
              <a:prstGeom prst="line">
                <a:avLst/>
              </a:prstGeom>
              <a:noFill/>
              <a:ln w="19050">
                <a:solidFill>
                  <a:srgbClr val="00FF00"/>
                </a:solidFill>
                <a:round/>
                <a:headEnd/>
                <a:tailEnd/>
              </a:ln>
              <a:effectLst/>
            </p:spPr>
            <p:txBody>
              <a:bodyPr>
                <a:spAutoFit/>
              </a:bodyPr>
              <a:lstStyle/>
              <a:p>
                <a:endParaRPr lang="en-US"/>
              </a:p>
            </p:txBody>
          </p:sp>
          <p:sp>
            <p:nvSpPr>
              <p:cNvPr id="1242234" name="Line 122"/>
              <p:cNvSpPr>
                <a:spLocks noChangeShapeType="1"/>
              </p:cNvSpPr>
              <p:nvPr/>
            </p:nvSpPr>
            <p:spPr bwMode="auto">
              <a:xfrm flipV="1">
                <a:off x="1407" y="2880"/>
                <a:ext cx="0" cy="48"/>
              </a:xfrm>
              <a:prstGeom prst="line">
                <a:avLst/>
              </a:prstGeom>
              <a:noFill/>
              <a:ln w="19050">
                <a:solidFill>
                  <a:srgbClr val="00FF00"/>
                </a:solidFill>
                <a:round/>
                <a:headEnd/>
                <a:tailEnd/>
              </a:ln>
              <a:effectLst/>
            </p:spPr>
            <p:txBody>
              <a:bodyPr>
                <a:spAutoFit/>
              </a:bodyPr>
              <a:lstStyle/>
              <a:p>
                <a:endParaRPr lang="en-US"/>
              </a:p>
            </p:txBody>
          </p:sp>
          <p:sp>
            <p:nvSpPr>
              <p:cNvPr id="1242235" name="Line 123"/>
              <p:cNvSpPr>
                <a:spLocks noChangeShapeType="1"/>
              </p:cNvSpPr>
              <p:nvPr/>
            </p:nvSpPr>
            <p:spPr bwMode="auto">
              <a:xfrm flipV="1">
                <a:off x="1749" y="2880"/>
                <a:ext cx="0" cy="48"/>
              </a:xfrm>
              <a:prstGeom prst="line">
                <a:avLst/>
              </a:prstGeom>
              <a:noFill/>
              <a:ln w="19050">
                <a:solidFill>
                  <a:srgbClr val="00FF00"/>
                </a:solidFill>
                <a:round/>
                <a:headEnd/>
                <a:tailEnd/>
              </a:ln>
              <a:effectLst/>
            </p:spPr>
            <p:txBody>
              <a:bodyPr>
                <a:spAutoFit/>
              </a:bodyPr>
              <a:lstStyle/>
              <a:p>
                <a:endParaRPr lang="en-US"/>
              </a:p>
            </p:txBody>
          </p:sp>
          <p:sp>
            <p:nvSpPr>
              <p:cNvPr id="1242236" name="Line 124"/>
              <p:cNvSpPr>
                <a:spLocks noChangeShapeType="1"/>
              </p:cNvSpPr>
              <p:nvPr/>
            </p:nvSpPr>
            <p:spPr bwMode="auto">
              <a:xfrm flipV="1">
                <a:off x="2092" y="2880"/>
                <a:ext cx="0" cy="48"/>
              </a:xfrm>
              <a:prstGeom prst="line">
                <a:avLst/>
              </a:prstGeom>
              <a:noFill/>
              <a:ln w="19050">
                <a:solidFill>
                  <a:srgbClr val="00FF00"/>
                </a:solidFill>
                <a:round/>
                <a:headEnd/>
                <a:tailEnd/>
              </a:ln>
              <a:effectLst/>
            </p:spPr>
            <p:txBody>
              <a:bodyPr>
                <a:spAutoFit/>
              </a:bodyPr>
              <a:lstStyle/>
              <a:p>
                <a:endParaRPr lang="en-US"/>
              </a:p>
            </p:txBody>
          </p:sp>
          <p:sp>
            <p:nvSpPr>
              <p:cNvPr id="1242237" name="Line 125"/>
              <p:cNvSpPr>
                <a:spLocks noChangeShapeType="1"/>
              </p:cNvSpPr>
              <p:nvPr/>
            </p:nvSpPr>
            <p:spPr bwMode="auto">
              <a:xfrm flipV="1">
                <a:off x="2385" y="2880"/>
                <a:ext cx="0" cy="48"/>
              </a:xfrm>
              <a:prstGeom prst="line">
                <a:avLst/>
              </a:prstGeom>
              <a:noFill/>
              <a:ln w="19050">
                <a:solidFill>
                  <a:srgbClr val="00FF00"/>
                </a:solidFill>
                <a:round/>
                <a:headEnd/>
                <a:tailEnd/>
              </a:ln>
              <a:effectLst/>
            </p:spPr>
            <p:txBody>
              <a:bodyPr>
                <a:spAutoFit/>
              </a:bodyPr>
              <a:lstStyle/>
              <a:p>
                <a:endParaRPr lang="en-US"/>
              </a:p>
            </p:txBody>
          </p:sp>
          <p:sp>
            <p:nvSpPr>
              <p:cNvPr id="1242238" name="Line 126"/>
              <p:cNvSpPr>
                <a:spLocks noChangeShapeType="1"/>
              </p:cNvSpPr>
              <p:nvPr/>
            </p:nvSpPr>
            <p:spPr bwMode="auto">
              <a:xfrm flipV="1">
                <a:off x="2678" y="2880"/>
                <a:ext cx="0" cy="48"/>
              </a:xfrm>
              <a:prstGeom prst="line">
                <a:avLst/>
              </a:prstGeom>
              <a:noFill/>
              <a:ln w="19050">
                <a:solidFill>
                  <a:srgbClr val="00FF00"/>
                </a:solidFill>
                <a:round/>
                <a:headEnd/>
                <a:tailEnd/>
              </a:ln>
              <a:effectLst/>
            </p:spPr>
            <p:txBody>
              <a:bodyPr>
                <a:spAutoFit/>
              </a:bodyPr>
              <a:lstStyle/>
              <a:p>
                <a:endParaRPr lang="en-US"/>
              </a:p>
            </p:txBody>
          </p:sp>
          <p:sp>
            <p:nvSpPr>
              <p:cNvPr id="1242239" name="Line 127"/>
              <p:cNvSpPr>
                <a:spLocks noChangeShapeType="1"/>
              </p:cNvSpPr>
              <p:nvPr/>
            </p:nvSpPr>
            <p:spPr bwMode="auto">
              <a:xfrm flipV="1">
                <a:off x="2825" y="2880"/>
                <a:ext cx="0" cy="48"/>
              </a:xfrm>
              <a:prstGeom prst="line">
                <a:avLst/>
              </a:prstGeom>
              <a:noFill/>
              <a:ln w="19050">
                <a:solidFill>
                  <a:srgbClr val="00FF00"/>
                </a:solidFill>
                <a:round/>
                <a:headEnd/>
                <a:tailEnd/>
              </a:ln>
              <a:effectLst/>
            </p:spPr>
            <p:txBody>
              <a:bodyPr>
                <a:spAutoFit/>
              </a:bodyPr>
              <a:lstStyle/>
              <a:p>
                <a:endParaRPr lang="en-US"/>
              </a:p>
            </p:txBody>
          </p:sp>
          <p:sp>
            <p:nvSpPr>
              <p:cNvPr id="1242240" name="Line 128"/>
              <p:cNvSpPr>
                <a:spLocks noChangeShapeType="1"/>
              </p:cNvSpPr>
              <p:nvPr/>
            </p:nvSpPr>
            <p:spPr bwMode="auto">
              <a:xfrm flipV="1">
                <a:off x="1798" y="2880"/>
                <a:ext cx="0" cy="48"/>
              </a:xfrm>
              <a:prstGeom prst="line">
                <a:avLst/>
              </a:prstGeom>
              <a:noFill/>
              <a:ln w="19050">
                <a:solidFill>
                  <a:srgbClr val="00FF00"/>
                </a:solidFill>
                <a:round/>
                <a:headEnd/>
                <a:tailEnd/>
              </a:ln>
              <a:effectLst/>
            </p:spPr>
            <p:txBody>
              <a:bodyPr>
                <a:spAutoFit/>
              </a:bodyPr>
              <a:lstStyle/>
              <a:p>
                <a:endParaRPr lang="en-US"/>
              </a:p>
            </p:txBody>
          </p:sp>
          <p:sp>
            <p:nvSpPr>
              <p:cNvPr id="1242241" name="Line 129"/>
              <p:cNvSpPr>
                <a:spLocks noChangeShapeType="1"/>
              </p:cNvSpPr>
              <p:nvPr/>
            </p:nvSpPr>
            <p:spPr bwMode="auto">
              <a:xfrm flipV="1">
                <a:off x="2140" y="2880"/>
                <a:ext cx="0" cy="48"/>
              </a:xfrm>
              <a:prstGeom prst="line">
                <a:avLst/>
              </a:prstGeom>
              <a:noFill/>
              <a:ln w="19050">
                <a:solidFill>
                  <a:srgbClr val="00FF00"/>
                </a:solidFill>
                <a:round/>
                <a:headEnd/>
                <a:tailEnd/>
              </a:ln>
              <a:effectLst/>
            </p:spPr>
            <p:txBody>
              <a:bodyPr>
                <a:spAutoFit/>
              </a:bodyPr>
              <a:lstStyle/>
              <a:p>
                <a:endParaRPr lang="en-US"/>
              </a:p>
            </p:txBody>
          </p:sp>
          <p:sp>
            <p:nvSpPr>
              <p:cNvPr id="1242242" name="Line 130"/>
              <p:cNvSpPr>
                <a:spLocks noChangeShapeType="1"/>
              </p:cNvSpPr>
              <p:nvPr/>
            </p:nvSpPr>
            <p:spPr bwMode="auto">
              <a:xfrm flipV="1">
                <a:off x="2434" y="2880"/>
                <a:ext cx="0" cy="48"/>
              </a:xfrm>
              <a:prstGeom prst="line">
                <a:avLst/>
              </a:prstGeom>
              <a:noFill/>
              <a:ln w="19050">
                <a:solidFill>
                  <a:srgbClr val="00FF00"/>
                </a:solidFill>
                <a:round/>
                <a:headEnd/>
                <a:tailEnd/>
              </a:ln>
              <a:effectLst/>
            </p:spPr>
            <p:txBody>
              <a:bodyPr>
                <a:spAutoFit/>
              </a:bodyPr>
              <a:lstStyle/>
              <a:p>
                <a:endParaRPr lang="en-US"/>
              </a:p>
            </p:txBody>
          </p:sp>
          <p:sp>
            <p:nvSpPr>
              <p:cNvPr id="1242243" name="Line 131"/>
              <p:cNvSpPr>
                <a:spLocks noChangeShapeType="1"/>
              </p:cNvSpPr>
              <p:nvPr/>
            </p:nvSpPr>
            <p:spPr bwMode="auto">
              <a:xfrm flipV="1">
                <a:off x="2727" y="2880"/>
                <a:ext cx="0" cy="48"/>
              </a:xfrm>
              <a:prstGeom prst="line">
                <a:avLst/>
              </a:prstGeom>
              <a:noFill/>
              <a:ln w="19050">
                <a:solidFill>
                  <a:srgbClr val="00FF00"/>
                </a:solidFill>
                <a:round/>
                <a:headEnd/>
                <a:tailEnd/>
              </a:ln>
              <a:effectLst/>
            </p:spPr>
            <p:txBody>
              <a:bodyPr>
                <a:spAutoFit/>
              </a:bodyPr>
              <a:lstStyle/>
              <a:p>
                <a:endParaRPr lang="en-US"/>
              </a:p>
            </p:txBody>
          </p:sp>
          <p:sp>
            <p:nvSpPr>
              <p:cNvPr id="1242244" name="Line 132"/>
              <p:cNvSpPr>
                <a:spLocks noChangeShapeType="1"/>
              </p:cNvSpPr>
              <p:nvPr/>
            </p:nvSpPr>
            <p:spPr bwMode="auto">
              <a:xfrm flipV="1">
                <a:off x="2874" y="2880"/>
                <a:ext cx="0" cy="48"/>
              </a:xfrm>
              <a:prstGeom prst="line">
                <a:avLst/>
              </a:prstGeom>
              <a:noFill/>
              <a:ln w="19050">
                <a:solidFill>
                  <a:srgbClr val="00FF00"/>
                </a:solidFill>
                <a:round/>
                <a:headEnd/>
                <a:tailEnd/>
              </a:ln>
              <a:effectLst/>
            </p:spPr>
            <p:txBody>
              <a:bodyPr>
                <a:spAutoFit/>
              </a:bodyPr>
              <a:lstStyle/>
              <a:p>
                <a:endParaRPr lang="en-US"/>
              </a:p>
            </p:txBody>
          </p:sp>
        </p:grpSp>
      </p:grpSp>
      <p:grpSp>
        <p:nvGrpSpPr>
          <p:cNvPr id="1242248" name="Group 136"/>
          <p:cNvGrpSpPr>
            <a:grpSpLocks/>
          </p:cNvGrpSpPr>
          <p:nvPr/>
        </p:nvGrpSpPr>
        <p:grpSpPr bwMode="auto">
          <a:xfrm>
            <a:off x="7239000" y="76200"/>
            <a:ext cx="1905000" cy="6477000"/>
            <a:chOff x="4560" y="432"/>
            <a:chExt cx="1200" cy="4080"/>
          </a:xfrm>
        </p:grpSpPr>
        <p:grpSp>
          <p:nvGrpSpPr>
            <p:cNvPr id="1242151" name="Group 39"/>
            <p:cNvGrpSpPr>
              <a:grpSpLocks/>
            </p:cNvGrpSpPr>
            <p:nvPr/>
          </p:nvGrpSpPr>
          <p:grpSpPr bwMode="auto">
            <a:xfrm>
              <a:off x="4896" y="2976"/>
              <a:ext cx="768" cy="672"/>
              <a:chOff x="3744" y="3216"/>
              <a:chExt cx="768" cy="672"/>
            </a:xfrm>
          </p:grpSpPr>
          <p:sp>
            <p:nvSpPr>
              <p:cNvPr id="1242121" name="Rectangle 9"/>
              <p:cNvSpPr>
                <a:spLocks noChangeArrowheads="1"/>
              </p:cNvSpPr>
              <p:nvPr/>
            </p:nvSpPr>
            <p:spPr bwMode="auto">
              <a:xfrm rot="-5400000">
                <a:off x="3504" y="345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242122" name="Rectangle 10"/>
              <p:cNvSpPr>
                <a:spLocks noChangeArrowheads="1"/>
              </p:cNvSpPr>
              <p:nvPr/>
            </p:nvSpPr>
            <p:spPr bwMode="auto">
              <a:xfrm rot="-5400000">
                <a:off x="3696" y="345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242123" name="Rectangle 11"/>
              <p:cNvSpPr>
                <a:spLocks noChangeArrowheads="1"/>
              </p:cNvSpPr>
              <p:nvPr/>
            </p:nvSpPr>
            <p:spPr bwMode="auto">
              <a:xfrm rot="-5400000">
                <a:off x="3888" y="345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242124" name="Rectangle 12"/>
              <p:cNvSpPr>
                <a:spLocks noChangeArrowheads="1"/>
              </p:cNvSpPr>
              <p:nvPr/>
            </p:nvSpPr>
            <p:spPr bwMode="auto">
              <a:xfrm rot="-5400000">
                <a:off x="4080" y="345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grpSp>
          <p:nvGrpSpPr>
            <p:cNvPr id="1242152" name="Group 40"/>
            <p:cNvGrpSpPr>
              <a:grpSpLocks/>
            </p:cNvGrpSpPr>
            <p:nvPr/>
          </p:nvGrpSpPr>
          <p:grpSpPr bwMode="auto">
            <a:xfrm>
              <a:off x="4896" y="2304"/>
              <a:ext cx="768" cy="672"/>
              <a:chOff x="3744" y="3216"/>
              <a:chExt cx="768" cy="672"/>
            </a:xfrm>
          </p:grpSpPr>
          <p:sp>
            <p:nvSpPr>
              <p:cNvPr id="1242153" name="Rectangle 41"/>
              <p:cNvSpPr>
                <a:spLocks noChangeArrowheads="1"/>
              </p:cNvSpPr>
              <p:nvPr/>
            </p:nvSpPr>
            <p:spPr bwMode="auto">
              <a:xfrm rot="-5400000">
                <a:off x="3504" y="345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242154" name="Rectangle 42"/>
              <p:cNvSpPr>
                <a:spLocks noChangeArrowheads="1"/>
              </p:cNvSpPr>
              <p:nvPr/>
            </p:nvSpPr>
            <p:spPr bwMode="auto">
              <a:xfrm rot="-5400000">
                <a:off x="3696" y="345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242155" name="Rectangle 43"/>
              <p:cNvSpPr>
                <a:spLocks noChangeArrowheads="1"/>
              </p:cNvSpPr>
              <p:nvPr/>
            </p:nvSpPr>
            <p:spPr bwMode="auto">
              <a:xfrm rot="-5400000">
                <a:off x="3888" y="345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242156" name="Rectangle 44"/>
              <p:cNvSpPr>
                <a:spLocks noChangeArrowheads="1"/>
              </p:cNvSpPr>
              <p:nvPr/>
            </p:nvSpPr>
            <p:spPr bwMode="auto">
              <a:xfrm rot="-5400000">
                <a:off x="4080" y="345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grpSp>
          <p:nvGrpSpPr>
            <p:cNvPr id="1242157" name="Group 45"/>
            <p:cNvGrpSpPr>
              <a:grpSpLocks/>
            </p:cNvGrpSpPr>
            <p:nvPr/>
          </p:nvGrpSpPr>
          <p:grpSpPr bwMode="auto">
            <a:xfrm>
              <a:off x="4896" y="1632"/>
              <a:ext cx="768" cy="672"/>
              <a:chOff x="3744" y="3216"/>
              <a:chExt cx="768" cy="672"/>
            </a:xfrm>
          </p:grpSpPr>
          <p:sp>
            <p:nvSpPr>
              <p:cNvPr id="1242158" name="Rectangle 46"/>
              <p:cNvSpPr>
                <a:spLocks noChangeArrowheads="1"/>
              </p:cNvSpPr>
              <p:nvPr/>
            </p:nvSpPr>
            <p:spPr bwMode="auto">
              <a:xfrm rot="-5400000">
                <a:off x="3504" y="345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242159" name="Rectangle 47"/>
              <p:cNvSpPr>
                <a:spLocks noChangeArrowheads="1"/>
              </p:cNvSpPr>
              <p:nvPr/>
            </p:nvSpPr>
            <p:spPr bwMode="auto">
              <a:xfrm rot="-5400000">
                <a:off x="3696" y="345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242160" name="Rectangle 48"/>
              <p:cNvSpPr>
                <a:spLocks noChangeArrowheads="1"/>
              </p:cNvSpPr>
              <p:nvPr/>
            </p:nvSpPr>
            <p:spPr bwMode="auto">
              <a:xfrm rot="-5400000">
                <a:off x="3888" y="345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242161" name="Rectangle 49"/>
              <p:cNvSpPr>
                <a:spLocks noChangeArrowheads="1"/>
              </p:cNvSpPr>
              <p:nvPr/>
            </p:nvSpPr>
            <p:spPr bwMode="auto">
              <a:xfrm rot="-5400000">
                <a:off x="4080" y="345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grpSp>
          <p:nvGrpSpPr>
            <p:cNvPr id="1242162" name="Group 50"/>
            <p:cNvGrpSpPr>
              <a:grpSpLocks/>
            </p:cNvGrpSpPr>
            <p:nvPr/>
          </p:nvGrpSpPr>
          <p:grpSpPr bwMode="auto">
            <a:xfrm>
              <a:off x="4896" y="960"/>
              <a:ext cx="768" cy="672"/>
              <a:chOff x="3744" y="3216"/>
              <a:chExt cx="768" cy="672"/>
            </a:xfrm>
          </p:grpSpPr>
          <p:sp>
            <p:nvSpPr>
              <p:cNvPr id="1242163" name="Rectangle 51"/>
              <p:cNvSpPr>
                <a:spLocks noChangeArrowheads="1"/>
              </p:cNvSpPr>
              <p:nvPr/>
            </p:nvSpPr>
            <p:spPr bwMode="auto">
              <a:xfrm rot="-5400000">
                <a:off x="3504" y="345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242164" name="Rectangle 52"/>
              <p:cNvSpPr>
                <a:spLocks noChangeArrowheads="1"/>
              </p:cNvSpPr>
              <p:nvPr/>
            </p:nvSpPr>
            <p:spPr bwMode="auto">
              <a:xfrm rot="-5400000">
                <a:off x="3696" y="345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242165" name="Rectangle 53"/>
              <p:cNvSpPr>
                <a:spLocks noChangeArrowheads="1"/>
              </p:cNvSpPr>
              <p:nvPr/>
            </p:nvSpPr>
            <p:spPr bwMode="auto">
              <a:xfrm rot="-5400000">
                <a:off x="3888" y="345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242166" name="Rectangle 54"/>
              <p:cNvSpPr>
                <a:spLocks noChangeArrowheads="1"/>
              </p:cNvSpPr>
              <p:nvPr/>
            </p:nvSpPr>
            <p:spPr bwMode="auto">
              <a:xfrm rot="-5400000">
                <a:off x="4080" y="345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sp>
          <p:nvSpPr>
            <p:cNvPr id="1242168" name="Line 56"/>
            <p:cNvSpPr>
              <a:spLocks noChangeShapeType="1"/>
            </p:cNvSpPr>
            <p:nvPr/>
          </p:nvSpPr>
          <p:spPr bwMode="auto">
            <a:xfrm>
              <a:off x="4896" y="672"/>
              <a:ext cx="0" cy="2976"/>
            </a:xfrm>
            <a:prstGeom prst="line">
              <a:avLst/>
            </a:prstGeom>
            <a:noFill/>
            <a:ln w="38100">
              <a:solidFill>
                <a:srgbClr val="00FF00"/>
              </a:solidFill>
              <a:round/>
              <a:headEnd/>
              <a:tailEnd/>
            </a:ln>
            <a:effectLst/>
          </p:spPr>
          <p:txBody>
            <a:bodyPr>
              <a:spAutoFit/>
            </a:bodyPr>
            <a:lstStyle/>
            <a:p>
              <a:endParaRPr lang="en-US"/>
            </a:p>
          </p:txBody>
        </p:sp>
        <p:sp>
          <p:nvSpPr>
            <p:cNvPr id="1242170" name="Line 58"/>
            <p:cNvSpPr>
              <a:spLocks noChangeShapeType="1"/>
            </p:cNvSpPr>
            <p:nvPr/>
          </p:nvSpPr>
          <p:spPr bwMode="auto">
            <a:xfrm flipH="1">
              <a:off x="4896" y="3648"/>
              <a:ext cx="768" cy="0"/>
            </a:xfrm>
            <a:prstGeom prst="line">
              <a:avLst/>
            </a:prstGeom>
            <a:noFill/>
            <a:ln w="38100">
              <a:solidFill>
                <a:srgbClr val="00FF00"/>
              </a:solidFill>
              <a:round/>
              <a:headEnd/>
              <a:tailEnd/>
            </a:ln>
            <a:effectLst/>
          </p:spPr>
          <p:txBody>
            <a:bodyPr>
              <a:spAutoFit/>
            </a:bodyPr>
            <a:lstStyle/>
            <a:p>
              <a:endParaRPr lang="en-US"/>
            </a:p>
          </p:txBody>
        </p:sp>
        <p:sp>
          <p:nvSpPr>
            <p:cNvPr id="1242173" name="Line 61"/>
            <p:cNvSpPr>
              <a:spLocks noChangeShapeType="1"/>
            </p:cNvSpPr>
            <p:nvPr/>
          </p:nvSpPr>
          <p:spPr bwMode="auto">
            <a:xfrm flipV="1">
              <a:off x="5568" y="432"/>
              <a:ext cx="0" cy="480"/>
            </a:xfrm>
            <a:prstGeom prst="line">
              <a:avLst/>
            </a:prstGeom>
            <a:noFill/>
            <a:ln w="38100" cap="rnd">
              <a:solidFill>
                <a:srgbClr val="00FF00"/>
              </a:solidFill>
              <a:prstDash val="sysDot"/>
              <a:round/>
              <a:headEnd/>
              <a:tailEnd type="triangle" w="med" len="med"/>
            </a:ln>
            <a:effectLst/>
          </p:spPr>
          <p:txBody>
            <a:bodyPr>
              <a:spAutoFit/>
            </a:bodyPr>
            <a:lstStyle/>
            <a:p>
              <a:endParaRPr lang="en-US"/>
            </a:p>
          </p:txBody>
        </p:sp>
        <p:sp>
          <p:nvSpPr>
            <p:cNvPr id="1242174" name="Text Box 62"/>
            <p:cNvSpPr txBox="1">
              <a:spLocks noChangeArrowheads="1"/>
            </p:cNvSpPr>
            <p:nvPr/>
          </p:nvSpPr>
          <p:spPr bwMode="auto">
            <a:xfrm>
              <a:off x="4848" y="480"/>
              <a:ext cx="748" cy="404"/>
            </a:xfrm>
            <a:prstGeom prst="rect">
              <a:avLst/>
            </a:prstGeom>
            <a:noFill/>
            <a:ln w="12700">
              <a:noFill/>
              <a:miter lim="800000"/>
              <a:headEnd/>
              <a:tailEnd/>
            </a:ln>
            <a:effectLst/>
          </p:spPr>
          <p:txBody>
            <a:bodyPr wrap="none">
              <a:spAutoFit/>
            </a:bodyPr>
            <a:lstStyle/>
            <a:p>
              <a:r>
                <a:rPr lang="en-US" sz="1800">
                  <a:solidFill>
                    <a:srgbClr val="00FF00"/>
                  </a:solidFill>
                </a:rPr>
                <a:t>Computer</a:t>
              </a:r>
              <a:br>
                <a:rPr lang="en-US" sz="1800">
                  <a:solidFill>
                    <a:srgbClr val="00FF00"/>
                  </a:solidFill>
                </a:rPr>
              </a:br>
              <a:r>
                <a:rPr lang="en-US" sz="1800">
                  <a:solidFill>
                    <a:srgbClr val="00FF00"/>
                  </a:solidFill>
                </a:rPr>
                <a:t> Time</a:t>
              </a:r>
            </a:p>
          </p:txBody>
        </p:sp>
        <p:sp>
          <p:nvSpPr>
            <p:cNvPr id="1242175" name="Text Box 63"/>
            <p:cNvSpPr txBox="1">
              <a:spLocks noChangeArrowheads="1"/>
            </p:cNvSpPr>
            <p:nvPr/>
          </p:nvSpPr>
          <p:spPr bwMode="auto">
            <a:xfrm>
              <a:off x="4942" y="3686"/>
              <a:ext cx="818" cy="826"/>
            </a:xfrm>
            <a:prstGeom prst="rect">
              <a:avLst/>
            </a:prstGeom>
            <a:solidFill>
              <a:schemeClr val="bg2"/>
            </a:solidFill>
            <a:ln w="12700">
              <a:noFill/>
              <a:miter lim="800000"/>
              <a:headEnd/>
              <a:tailEnd/>
            </a:ln>
            <a:effectLst/>
          </p:spPr>
          <p:txBody>
            <a:bodyPr wrap="none">
              <a:spAutoFit/>
            </a:bodyPr>
            <a:lstStyle/>
            <a:p>
              <a:r>
                <a:rPr lang="en-US"/>
                <a:t>4-way</a:t>
              </a:r>
              <a:br>
                <a:rPr lang="en-US"/>
              </a:br>
              <a:r>
                <a:rPr lang="en-US"/>
                <a:t>Parallel</a:t>
              </a:r>
              <a:br>
                <a:rPr lang="en-US"/>
              </a:br>
              <a:r>
                <a:rPr lang="en-US"/>
                <a:t>Computer</a:t>
              </a:r>
              <a:br>
                <a:rPr lang="en-US"/>
              </a:br>
              <a:r>
                <a:rPr lang="en-US"/>
                <a:t>(CPU’s)</a:t>
              </a:r>
            </a:p>
          </p:txBody>
        </p:sp>
        <p:sp>
          <p:nvSpPr>
            <p:cNvPr id="1242184" name="Text Box 72"/>
            <p:cNvSpPr txBox="1">
              <a:spLocks noChangeArrowheads="1"/>
            </p:cNvSpPr>
            <p:nvPr/>
          </p:nvSpPr>
          <p:spPr bwMode="auto">
            <a:xfrm>
              <a:off x="4560" y="3504"/>
              <a:ext cx="272" cy="250"/>
            </a:xfrm>
            <a:prstGeom prst="rect">
              <a:avLst/>
            </a:prstGeom>
            <a:noFill/>
            <a:ln w="12700">
              <a:noFill/>
              <a:miter lim="800000"/>
              <a:headEnd/>
              <a:tailEnd/>
            </a:ln>
            <a:effectLst/>
          </p:spPr>
          <p:txBody>
            <a:bodyPr wrap="none">
              <a:spAutoFit/>
            </a:bodyPr>
            <a:lstStyle/>
            <a:p>
              <a:r>
                <a:rPr lang="en-US">
                  <a:solidFill>
                    <a:srgbClr val="00FF00"/>
                  </a:solidFill>
                </a:rPr>
                <a:t>T</a:t>
              </a:r>
              <a:r>
                <a:rPr lang="en-US" baseline="-25000">
                  <a:solidFill>
                    <a:srgbClr val="00FF00"/>
                  </a:solidFill>
                </a:rPr>
                <a:t>0</a:t>
              </a:r>
            </a:p>
          </p:txBody>
        </p:sp>
        <p:sp>
          <p:nvSpPr>
            <p:cNvPr id="1242185" name="Text Box 73"/>
            <p:cNvSpPr txBox="1">
              <a:spLocks noChangeArrowheads="1"/>
            </p:cNvSpPr>
            <p:nvPr/>
          </p:nvSpPr>
          <p:spPr bwMode="auto">
            <a:xfrm>
              <a:off x="4560" y="2844"/>
              <a:ext cx="272" cy="250"/>
            </a:xfrm>
            <a:prstGeom prst="rect">
              <a:avLst/>
            </a:prstGeom>
            <a:noFill/>
            <a:ln w="12700">
              <a:noFill/>
              <a:miter lim="800000"/>
              <a:headEnd/>
              <a:tailEnd/>
            </a:ln>
            <a:effectLst/>
          </p:spPr>
          <p:txBody>
            <a:bodyPr wrap="none">
              <a:spAutoFit/>
            </a:bodyPr>
            <a:lstStyle/>
            <a:p>
              <a:r>
                <a:rPr lang="en-US">
                  <a:solidFill>
                    <a:srgbClr val="00FF00"/>
                  </a:solidFill>
                </a:rPr>
                <a:t>T</a:t>
              </a:r>
              <a:r>
                <a:rPr lang="en-US" baseline="-25000">
                  <a:solidFill>
                    <a:srgbClr val="00FF00"/>
                  </a:solidFill>
                </a:rPr>
                <a:t>1</a:t>
              </a:r>
            </a:p>
          </p:txBody>
        </p:sp>
        <p:sp>
          <p:nvSpPr>
            <p:cNvPr id="1242186" name="Text Box 74"/>
            <p:cNvSpPr txBox="1">
              <a:spLocks noChangeArrowheads="1"/>
            </p:cNvSpPr>
            <p:nvPr/>
          </p:nvSpPr>
          <p:spPr bwMode="auto">
            <a:xfrm>
              <a:off x="4560" y="2184"/>
              <a:ext cx="272" cy="250"/>
            </a:xfrm>
            <a:prstGeom prst="rect">
              <a:avLst/>
            </a:prstGeom>
            <a:noFill/>
            <a:ln w="12700">
              <a:noFill/>
              <a:miter lim="800000"/>
              <a:headEnd/>
              <a:tailEnd/>
            </a:ln>
            <a:effectLst/>
          </p:spPr>
          <p:txBody>
            <a:bodyPr wrap="none">
              <a:spAutoFit/>
            </a:bodyPr>
            <a:lstStyle/>
            <a:p>
              <a:r>
                <a:rPr lang="en-US">
                  <a:solidFill>
                    <a:srgbClr val="00FF00"/>
                  </a:solidFill>
                </a:rPr>
                <a:t>T</a:t>
              </a:r>
              <a:r>
                <a:rPr lang="en-US" baseline="-25000">
                  <a:solidFill>
                    <a:srgbClr val="00FF00"/>
                  </a:solidFill>
                </a:rPr>
                <a:t>2</a:t>
              </a:r>
            </a:p>
          </p:txBody>
        </p:sp>
        <p:sp>
          <p:nvSpPr>
            <p:cNvPr id="1242187" name="Text Box 75"/>
            <p:cNvSpPr txBox="1">
              <a:spLocks noChangeArrowheads="1"/>
            </p:cNvSpPr>
            <p:nvPr/>
          </p:nvSpPr>
          <p:spPr bwMode="auto">
            <a:xfrm>
              <a:off x="4560" y="1524"/>
              <a:ext cx="272" cy="250"/>
            </a:xfrm>
            <a:prstGeom prst="rect">
              <a:avLst/>
            </a:prstGeom>
            <a:noFill/>
            <a:ln w="12700">
              <a:noFill/>
              <a:miter lim="800000"/>
              <a:headEnd/>
              <a:tailEnd/>
            </a:ln>
            <a:effectLst/>
          </p:spPr>
          <p:txBody>
            <a:bodyPr wrap="none">
              <a:spAutoFit/>
            </a:bodyPr>
            <a:lstStyle/>
            <a:p>
              <a:r>
                <a:rPr lang="en-US">
                  <a:solidFill>
                    <a:srgbClr val="00FF00"/>
                  </a:solidFill>
                </a:rPr>
                <a:t>T</a:t>
              </a:r>
              <a:r>
                <a:rPr lang="en-US" baseline="-25000">
                  <a:solidFill>
                    <a:srgbClr val="00FF00"/>
                  </a:solidFill>
                </a:rPr>
                <a:t>3</a:t>
              </a:r>
            </a:p>
          </p:txBody>
        </p:sp>
        <p:sp>
          <p:nvSpPr>
            <p:cNvPr id="1242188" name="Text Box 76"/>
            <p:cNvSpPr txBox="1">
              <a:spLocks noChangeArrowheads="1"/>
            </p:cNvSpPr>
            <p:nvPr/>
          </p:nvSpPr>
          <p:spPr bwMode="auto">
            <a:xfrm>
              <a:off x="4560" y="864"/>
              <a:ext cx="272" cy="250"/>
            </a:xfrm>
            <a:prstGeom prst="rect">
              <a:avLst/>
            </a:prstGeom>
            <a:noFill/>
            <a:ln w="12700">
              <a:noFill/>
              <a:miter lim="800000"/>
              <a:headEnd/>
              <a:tailEnd/>
            </a:ln>
            <a:effectLst/>
          </p:spPr>
          <p:txBody>
            <a:bodyPr wrap="none">
              <a:spAutoFit/>
            </a:bodyPr>
            <a:lstStyle/>
            <a:p>
              <a:r>
                <a:rPr lang="en-US">
                  <a:solidFill>
                    <a:srgbClr val="00FF00"/>
                  </a:solidFill>
                </a:rPr>
                <a:t>T</a:t>
              </a:r>
              <a:r>
                <a:rPr lang="en-US" baseline="-25000">
                  <a:solidFill>
                    <a:srgbClr val="00FF00"/>
                  </a:solidFill>
                </a:rPr>
                <a:t>4</a:t>
              </a:r>
            </a:p>
          </p:txBody>
        </p:sp>
        <p:sp>
          <p:nvSpPr>
            <p:cNvPr id="1242246" name="Line 134"/>
            <p:cNvSpPr>
              <a:spLocks noChangeShapeType="1"/>
            </p:cNvSpPr>
            <p:nvPr/>
          </p:nvSpPr>
          <p:spPr bwMode="auto">
            <a:xfrm rot="-5400000">
              <a:off x="4656" y="3312"/>
              <a:ext cx="672" cy="0"/>
            </a:xfrm>
            <a:prstGeom prst="line">
              <a:avLst/>
            </a:prstGeom>
            <a:noFill/>
            <a:ln w="12700">
              <a:solidFill>
                <a:schemeClr val="tx1"/>
              </a:solidFill>
              <a:round/>
              <a:headEnd type="triangle" w="med" len="med"/>
              <a:tailEnd type="triangle" w="med" len="med"/>
            </a:ln>
            <a:effectLst/>
          </p:spPr>
          <p:txBody>
            <a:bodyPr>
              <a:spAutoFit/>
            </a:bodyPr>
            <a:lstStyle/>
            <a:p>
              <a:endParaRPr lang="en-US"/>
            </a:p>
          </p:txBody>
        </p:sp>
      </p:grpSp>
      <p:sp>
        <p:nvSpPr>
          <p:cNvPr id="1242249" name="Freeform 137"/>
          <p:cNvSpPr>
            <a:spLocks/>
          </p:cNvSpPr>
          <p:nvPr/>
        </p:nvSpPr>
        <p:spPr bwMode="auto">
          <a:xfrm>
            <a:off x="850900" y="4953000"/>
            <a:ext cx="7073900" cy="952500"/>
          </a:xfrm>
          <a:custGeom>
            <a:avLst/>
            <a:gdLst/>
            <a:ahLst/>
            <a:cxnLst>
              <a:cxn ang="0">
                <a:pos x="424" y="48"/>
              </a:cxn>
              <a:cxn ang="0">
                <a:pos x="520" y="528"/>
              </a:cxn>
              <a:cxn ang="0">
                <a:pos x="3544" y="480"/>
              </a:cxn>
              <a:cxn ang="0">
                <a:pos x="4456" y="0"/>
              </a:cxn>
            </a:cxnLst>
            <a:rect l="0" t="0" r="r" b="b"/>
            <a:pathLst>
              <a:path w="4456" h="600">
                <a:moveTo>
                  <a:pt x="424" y="48"/>
                </a:moveTo>
                <a:cubicBezTo>
                  <a:pt x="212" y="252"/>
                  <a:pt x="0" y="456"/>
                  <a:pt x="520" y="528"/>
                </a:cubicBezTo>
                <a:cubicBezTo>
                  <a:pt x="1040" y="600"/>
                  <a:pt x="2888" y="568"/>
                  <a:pt x="3544" y="480"/>
                </a:cubicBezTo>
                <a:cubicBezTo>
                  <a:pt x="4200" y="392"/>
                  <a:pt x="4304" y="80"/>
                  <a:pt x="4456" y="0"/>
                </a:cubicBezTo>
              </a:path>
            </a:pathLst>
          </a:custGeom>
          <a:noFill/>
          <a:ln w="12700" cap="flat" cmpd="sng">
            <a:solidFill>
              <a:schemeClr val="tx1"/>
            </a:solidFill>
            <a:prstDash val="solid"/>
            <a:round/>
            <a:headEnd/>
            <a:tailEnd/>
          </a:ln>
          <a:effectLst/>
        </p:spPr>
        <p:txBody>
          <a:bodyPr>
            <a:spAutoFit/>
          </a:bodyPr>
          <a:lstStyle/>
          <a:p>
            <a:endParaRPr lang="en-US"/>
          </a:p>
        </p:txBody>
      </p:sp>
      <p:sp>
        <p:nvSpPr>
          <p:cNvPr id="1242250" name="Text Box 138"/>
          <p:cNvSpPr txBox="1">
            <a:spLocks noChangeArrowheads="1"/>
          </p:cNvSpPr>
          <p:nvPr/>
        </p:nvSpPr>
        <p:spPr bwMode="auto">
          <a:xfrm>
            <a:off x="533400" y="5867400"/>
            <a:ext cx="7102475" cy="701675"/>
          </a:xfrm>
          <a:prstGeom prst="rect">
            <a:avLst/>
          </a:prstGeom>
          <a:noFill/>
          <a:ln w="12700">
            <a:noFill/>
            <a:miter lim="800000"/>
            <a:headEnd/>
            <a:tailEnd/>
          </a:ln>
          <a:effectLst/>
        </p:spPr>
        <p:txBody>
          <a:bodyPr>
            <a:spAutoFit/>
          </a:bodyPr>
          <a:lstStyle/>
          <a:p>
            <a:r>
              <a:rPr lang="en-US"/>
              <a:t>“Internal” (to data chunk) application spatial dependence (</a:t>
            </a:r>
            <a:r>
              <a:rPr lang="en-US" i="1"/>
              <a:t>n</a:t>
            </a:r>
            <a:r>
              <a:rPr lang="en-US"/>
              <a:t> degrees of freedom) maps into time on the computer</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102" name="Slide Number Placeholder 4"/>
          <p:cNvSpPr>
            <a:spLocks noGrp="1"/>
          </p:cNvSpPr>
          <p:nvPr>
            <p:ph type="sldNum" sz="quarter" idx="11"/>
          </p:nvPr>
        </p:nvSpPr>
        <p:spPr/>
        <p:txBody>
          <a:bodyPr/>
          <a:lstStyle/>
          <a:p>
            <a:fld id="{5EB5A9B4-7D2D-4368-A5F5-B497799D6DAE}" type="slidenum">
              <a:rPr lang="en-US"/>
              <a:pPr/>
              <a:t>84</a:t>
            </a:fld>
            <a:endParaRPr lang="en-US"/>
          </a:p>
        </p:txBody>
      </p:sp>
      <p:sp>
        <p:nvSpPr>
          <p:cNvPr id="1244162" name="Rectangle 2"/>
          <p:cNvSpPr>
            <a:spLocks noGrp="1" noChangeArrowheads="1"/>
          </p:cNvSpPr>
          <p:nvPr>
            <p:ph type="title"/>
          </p:nvPr>
        </p:nvSpPr>
        <p:spPr>
          <a:xfrm>
            <a:off x="0" y="0"/>
            <a:ext cx="9067800" cy="990600"/>
          </a:xfrm>
        </p:spPr>
        <p:txBody>
          <a:bodyPr/>
          <a:lstStyle/>
          <a:p>
            <a:r>
              <a:rPr lang="en-US"/>
              <a:t>Data Parallel Time Dependence</a:t>
            </a:r>
          </a:p>
        </p:txBody>
      </p:sp>
      <p:sp>
        <p:nvSpPr>
          <p:cNvPr id="1244163" name="Rectangle 3"/>
          <p:cNvSpPr>
            <a:spLocks noGrp="1" noChangeArrowheads="1"/>
          </p:cNvSpPr>
          <p:nvPr>
            <p:ph type="body" idx="1"/>
          </p:nvPr>
        </p:nvSpPr>
        <p:spPr>
          <a:xfrm>
            <a:off x="0" y="914400"/>
            <a:ext cx="8991600" cy="2895600"/>
          </a:xfrm>
        </p:spPr>
        <p:txBody>
          <a:bodyPr/>
          <a:lstStyle/>
          <a:p>
            <a:pPr>
              <a:lnSpc>
                <a:spcPct val="80000"/>
              </a:lnSpc>
            </a:pPr>
            <a:r>
              <a:rPr lang="en-US" sz="2000"/>
              <a:t>A simple form of data parallel applications are </a:t>
            </a:r>
            <a:r>
              <a:rPr lang="en-US" sz="2000">
                <a:solidFill>
                  <a:srgbClr val="FFFF00"/>
                </a:solidFill>
              </a:rPr>
              <a:t>synchronous</a:t>
            </a:r>
            <a:r>
              <a:rPr lang="en-US" sz="2000"/>
              <a:t> with all elements of the application space being evolved with </a:t>
            </a:r>
            <a:r>
              <a:rPr lang="en-US" sz="2000">
                <a:solidFill>
                  <a:srgbClr val="FFFF00"/>
                </a:solidFill>
              </a:rPr>
              <a:t>essentially the same instructions</a:t>
            </a:r>
          </a:p>
          <a:p>
            <a:pPr>
              <a:lnSpc>
                <a:spcPct val="80000"/>
              </a:lnSpc>
            </a:pPr>
            <a:r>
              <a:rPr lang="en-US" sz="2000"/>
              <a:t>Such applications are suitable for </a:t>
            </a:r>
            <a:r>
              <a:rPr lang="en-US" sz="2000">
                <a:solidFill>
                  <a:srgbClr val="FFFF00"/>
                </a:solidFill>
              </a:rPr>
              <a:t>SIMD</a:t>
            </a:r>
            <a:r>
              <a:rPr lang="en-US" sz="2000"/>
              <a:t> computers and run well on vector supercomputers (and GPUs but these are more general than just synchronous)</a:t>
            </a:r>
          </a:p>
          <a:p>
            <a:pPr>
              <a:lnSpc>
                <a:spcPct val="80000"/>
              </a:lnSpc>
            </a:pPr>
            <a:r>
              <a:rPr lang="en-US" sz="2000"/>
              <a:t>However synchronous applications also run fine on </a:t>
            </a:r>
            <a:r>
              <a:rPr lang="en-US" sz="2000">
                <a:solidFill>
                  <a:srgbClr val="FFFF00"/>
                </a:solidFill>
              </a:rPr>
              <a:t>MIMD</a:t>
            </a:r>
            <a:r>
              <a:rPr lang="en-US" sz="2000"/>
              <a:t> machines</a:t>
            </a:r>
          </a:p>
          <a:p>
            <a:pPr>
              <a:lnSpc>
                <a:spcPct val="80000"/>
              </a:lnSpc>
            </a:pPr>
            <a:r>
              <a:rPr lang="en-US" sz="2000"/>
              <a:t>SIMD CM-2 evolved to MIMD CM-5 with same data parallel language </a:t>
            </a:r>
            <a:r>
              <a:rPr lang="en-US" sz="2000">
                <a:solidFill>
                  <a:srgbClr val="FFFF00"/>
                </a:solidFill>
              </a:rPr>
              <a:t>CMFortran</a:t>
            </a:r>
          </a:p>
          <a:p>
            <a:pPr>
              <a:lnSpc>
                <a:spcPct val="80000"/>
              </a:lnSpc>
            </a:pPr>
            <a:r>
              <a:rPr lang="en-US" sz="2000"/>
              <a:t>The </a:t>
            </a:r>
            <a:r>
              <a:rPr lang="en-US" sz="2000">
                <a:solidFill>
                  <a:srgbClr val="FFFF00"/>
                </a:solidFill>
              </a:rPr>
              <a:t>iterative solutions to Laplace’s equation</a:t>
            </a:r>
            <a:r>
              <a:rPr lang="en-US" sz="2000"/>
              <a:t> are synchronous as are many full matrix algorithms</a:t>
            </a:r>
          </a:p>
        </p:txBody>
      </p:sp>
      <p:sp>
        <p:nvSpPr>
          <p:cNvPr id="1244459" name="Text Box 299"/>
          <p:cNvSpPr txBox="1">
            <a:spLocks noChangeArrowheads="1"/>
          </p:cNvSpPr>
          <p:nvPr/>
        </p:nvSpPr>
        <p:spPr bwMode="auto">
          <a:xfrm>
            <a:off x="457200" y="4114800"/>
            <a:ext cx="3276600" cy="1768475"/>
          </a:xfrm>
          <a:prstGeom prst="rect">
            <a:avLst/>
          </a:prstGeom>
          <a:noFill/>
          <a:ln w="12700">
            <a:noFill/>
            <a:miter lim="800000"/>
            <a:headEnd/>
            <a:tailEnd/>
          </a:ln>
          <a:effectLst/>
        </p:spPr>
        <p:txBody>
          <a:bodyPr>
            <a:spAutoFit/>
          </a:bodyPr>
          <a:lstStyle/>
          <a:p>
            <a:r>
              <a:rPr lang="en-US"/>
              <a:t>Synchronization on MIMD machines is accomplished by messaging</a:t>
            </a:r>
          </a:p>
          <a:p>
            <a:r>
              <a:rPr lang="en-US"/>
              <a:t>It is automatic on SIMD machines!</a:t>
            </a:r>
          </a:p>
        </p:txBody>
      </p:sp>
      <p:grpSp>
        <p:nvGrpSpPr>
          <p:cNvPr id="1244353" name="Group 193"/>
          <p:cNvGrpSpPr>
            <a:grpSpLocks/>
          </p:cNvGrpSpPr>
          <p:nvPr/>
        </p:nvGrpSpPr>
        <p:grpSpPr bwMode="auto">
          <a:xfrm>
            <a:off x="4648200" y="5318125"/>
            <a:ext cx="4267200" cy="304800"/>
            <a:chOff x="528" y="2736"/>
            <a:chExt cx="2688" cy="192"/>
          </a:xfrm>
        </p:grpSpPr>
        <p:sp>
          <p:nvSpPr>
            <p:cNvPr id="1244354" name="Rectangle 194"/>
            <p:cNvSpPr>
              <a:spLocks noChangeArrowheads="1"/>
            </p:cNvSpPr>
            <p:nvPr/>
          </p:nvSpPr>
          <p:spPr bwMode="auto">
            <a:xfrm>
              <a:off x="528" y="273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244355" name="Rectangle 195"/>
            <p:cNvSpPr>
              <a:spLocks noChangeArrowheads="1"/>
            </p:cNvSpPr>
            <p:nvPr/>
          </p:nvSpPr>
          <p:spPr bwMode="auto">
            <a:xfrm>
              <a:off x="1200" y="273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244356" name="Rectangle 196"/>
            <p:cNvSpPr>
              <a:spLocks noChangeArrowheads="1"/>
            </p:cNvSpPr>
            <p:nvPr/>
          </p:nvSpPr>
          <p:spPr bwMode="auto">
            <a:xfrm>
              <a:off x="1872" y="273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244357" name="Rectangle 197"/>
            <p:cNvSpPr>
              <a:spLocks noChangeArrowheads="1"/>
            </p:cNvSpPr>
            <p:nvPr/>
          </p:nvSpPr>
          <p:spPr bwMode="auto">
            <a:xfrm>
              <a:off x="2544" y="273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grpSp>
        <p:nvGrpSpPr>
          <p:cNvPr id="1244358" name="Group 198"/>
          <p:cNvGrpSpPr>
            <a:grpSpLocks/>
          </p:cNvGrpSpPr>
          <p:nvPr/>
        </p:nvGrpSpPr>
        <p:grpSpPr bwMode="auto">
          <a:xfrm>
            <a:off x="4648200" y="4403725"/>
            <a:ext cx="4267200" cy="304800"/>
            <a:chOff x="528" y="2736"/>
            <a:chExt cx="2688" cy="192"/>
          </a:xfrm>
        </p:grpSpPr>
        <p:sp>
          <p:nvSpPr>
            <p:cNvPr id="1244359" name="Rectangle 199"/>
            <p:cNvSpPr>
              <a:spLocks noChangeArrowheads="1"/>
            </p:cNvSpPr>
            <p:nvPr/>
          </p:nvSpPr>
          <p:spPr bwMode="auto">
            <a:xfrm>
              <a:off x="528" y="273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244360" name="Rectangle 200"/>
            <p:cNvSpPr>
              <a:spLocks noChangeArrowheads="1"/>
            </p:cNvSpPr>
            <p:nvPr/>
          </p:nvSpPr>
          <p:spPr bwMode="auto">
            <a:xfrm>
              <a:off x="1200" y="273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244361" name="Rectangle 201"/>
            <p:cNvSpPr>
              <a:spLocks noChangeArrowheads="1"/>
            </p:cNvSpPr>
            <p:nvPr/>
          </p:nvSpPr>
          <p:spPr bwMode="auto">
            <a:xfrm>
              <a:off x="1872" y="273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244362" name="Rectangle 202"/>
            <p:cNvSpPr>
              <a:spLocks noChangeArrowheads="1"/>
            </p:cNvSpPr>
            <p:nvPr/>
          </p:nvSpPr>
          <p:spPr bwMode="auto">
            <a:xfrm>
              <a:off x="2544" y="273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grpSp>
        <p:nvGrpSpPr>
          <p:cNvPr id="1244363" name="Group 203"/>
          <p:cNvGrpSpPr>
            <a:grpSpLocks/>
          </p:cNvGrpSpPr>
          <p:nvPr/>
        </p:nvGrpSpPr>
        <p:grpSpPr bwMode="auto">
          <a:xfrm>
            <a:off x="4648200" y="4708525"/>
            <a:ext cx="4267200" cy="304800"/>
            <a:chOff x="528" y="2736"/>
            <a:chExt cx="2688" cy="192"/>
          </a:xfrm>
        </p:grpSpPr>
        <p:sp>
          <p:nvSpPr>
            <p:cNvPr id="1244364" name="Rectangle 204"/>
            <p:cNvSpPr>
              <a:spLocks noChangeArrowheads="1"/>
            </p:cNvSpPr>
            <p:nvPr/>
          </p:nvSpPr>
          <p:spPr bwMode="auto">
            <a:xfrm>
              <a:off x="528" y="273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244365" name="Rectangle 205"/>
            <p:cNvSpPr>
              <a:spLocks noChangeArrowheads="1"/>
            </p:cNvSpPr>
            <p:nvPr/>
          </p:nvSpPr>
          <p:spPr bwMode="auto">
            <a:xfrm>
              <a:off x="1200" y="273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244366" name="Rectangle 206"/>
            <p:cNvSpPr>
              <a:spLocks noChangeArrowheads="1"/>
            </p:cNvSpPr>
            <p:nvPr/>
          </p:nvSpPr>
          <p:spPr bwMode="auto">
            <a:xfrm>
              <a:off x="1872" y="273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244367" name="Rectangle 207"/>
            <p:cNvSpPr>
              <a:spLocks noChangeArrowheads="1"/>
            </p:cNvSpPr>
            <p:nvPr/>
          </p:nvSpPr>
          <p:spPr bwMode="auto">
            <a:xfrm>
              <a:off x="2544" y="273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grpSp>
        <p:nvGrpSpPr>
          <p:cNvPr id="1244368" name="Group 208"/>
          <p:cNvGrpSpPr>
            <a:grpSpLocks/>
          </p:cNvGrpSpPr>
          <p:nvPr/>
        </p:nvGrpSpPr>
        <p:grpSpPr bwMode="auto">
          <a:xfrm>
            <a:off x="4648200" y="5013325"/>
            <a:ext cx="4267200" cy="304800"/>
            <a:chOff x="528" y="2736"/>
            <a:chExt cx="2688" cy="192"/>
          </a:xfrm>
        </p:grpSpPr>
        <p:sp>
          <p:nvSpPr>
            <p:cNvPr id="1244369" name="Rectangle 209"/>
            <p:cNvSpPr>
              <a:spLocks noChangeArrowheads="1"/>
            </p:cNvSpPr>
            <p:nvPr/>
          </p:nvSpPr>
          <p:spPr bwMode="auto">
            <a:xfrm>
              <a:off x="528" y="273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244370" name="Rectangle 210"/>
            <p:cNvSpPr>
              <a:spLocks noChangeArrowheads="1"/>
            </p:cNvSpPr>
            <p:nvPr/>
          </p:nvSpPr>
          <p:spPr bwMode="auto">
            <a:xfrm>
              <a:off x="1200" y="273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244371" name="Rectangle 211"/>
            <p:cNvSpPr>
              <a:spLocks noChangeArrowheads="1"/>
            </p:cNvSpPr>
            <p:nvPr/>
          </p:nvSpPr>
          <p:spPr bwMode="auto">
            <a:xfrm>
              <a:off x="1872" y="273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244372" name="Rectangle 212"/>
            <p:cNvSpPr>
              <a:spLocks noChangeArrowheads="1"/>
            </p:cNvSpPr>
            <p:nvPr/>
          </p:nvSpPr>
          <p:spPr bwMode="auto">
            <a:xfrm>
              <a:off x="2544" y="273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sp>
        <p:nvSpPr>
          <p:cNvPr id="1244373" name="Line 213"/>
          <p:cNvSpPr>
            <a:spLocks noChangeShapeType="1"/>
          </p:cNvSpPr>
          <p:nvPr/>
        </p:nvSpPr>
        <p:spPr bwMode="auto">
          <a:xfrm>
            <a:off x="4648200" y="3565525"/>
            <a:ext cx="0" cy="2057400"/>
          </a:xfrm>
          <a:prstGeom prst="line">
            <a:avLst/>
          </a:prstGeom>
          <a:noFill/>
          <a:ln w="38100">
            <a:solidFill>
              <a:srgbClr val="00FF00"/>
            </a:solidFill>
            <a:round/>
            <a:headEnd/>
            <a:tailEnd/>
          </a:ln>
          <a:effectLst/>
        </p:spPr>
        <p:txBody>
          <a:bodyPr>
            <a:spAutoFit/>
          </a:bodyPr>
          <a:lstStyle/>
          <a:p>
            <a:endParaRPr lang="en-US"/>
          </a:p>
        </p:txBody>
      </p:sp>
      <p:sp>
        <p:nvSpPr>
          <p:cNvPr id="1244374" name="Line 214"/>
          <p:cNvSpPr>
            <a:spLocks noChangeShapeType="1"/>
          </p:cNvSpPr>
          <p:nvPr/>
        </p:nvSpPr>
        <p:spPr bwMode="auto">
          <a:xfrm flipH="1">
            <a:off x="4648200" y="5622925"/>
            <a:ext cx="4267200" cy="0"/>
          </a:xfrm>
          <a:prstGeom prst="line">
            <a:avLst/>
          </a:prstGeom>
          <a:noFill/>
          <a:ln w="38100">
            <a:solidFill>
              <a:srgbClr val="00FF00"/>
            </a:solidFill>
            <a:round/>
            <a:headEnd/>
            <a:tailEnd/>
          </a:ln>
          <a:effectLst/>
        </p:spPr>
        <p:txBody>
          <a:bodyPr>
            <a:spAutoFit/>
          </a:bodyPr>
          <a:lstStyle/>
          <a:p>
            <a:endParaRPr lang="en-US"/>
          </a:p>
        </p:txBody>
      </p:sp>
      <p:sp>
        <p:nvSpPr>
          <p:cNvPr id="1244375" name="Line 215"/>
          <p:cNvSpPr>
            <a:spLocks noChangeShapeType="1"/>
          </p:cNvSpPr>
          <p:nvPr/>
        </p:nvSpPr>
        <p:spPr bwMode="auto">
          <a:xfrm flipV="1">
            <a:off x="6629400" y="3489325"/>
            <a:ext cx="0" cy="762000"/>
          </a:xfrm>
          <a:prstGeom prst="line">
            <a:avLst/>
          </a:prstGeom>
          <a:noFill/>
          <a:ln w="38100" cap="rnd">
            <a:solidFill>
              <a:srgbClr val="00FF00"/>
            </a:solidFill>
            <a:prstDash val="sysDot"/>
            <a:round/>
            <a:headEnd/>
            <a:tailEnd type="triangle" w="med" len="med"/>
          </a:ln>
          <a:effectLst/>
        </p:spPr>
        <p:txBody>
          <a:bodyPr>
            <a:spAutoFit/>
          </a:bodyPr>
          <a:lstStyle/>
          <a:p>
            <a:endParaRPr lang="en-US"/>
          </a:p>
        </p:txBody>
      </p:sp>
      <p:sp>
        <p:nvSpPr>
          <p:cNvPr id="1244376" name="Text Box 216"/>
          <p:cNvSpPr txBox="1">
            <a:spLocks noChangeArrowheads="1"/>
          </p:cNvSpPr>
          <p:nvPr/>
        </p:nvSpPr>
        <p:spPr bwMode="auto">
          <a:xfrm>
            <a:off x="4724400" y="3565525"/>
            <a:ext cx="1873250" cy="366713"/>
          </a:xfrm>
          <a:prstGeom prst="rect">
            <a:avLst/>
          </a:prstGeom>
          <a:noFill/>
          <a:ln w="12700">
            <a:noFill/>
            <a:miter lim="800000"/>
            <a:headEnd/>
            <a:tailEnd/>
          </a:ln>
          <a:effectLst/>
        </p:spPr>
        <p:txBody>
          <a:bodyPr wrap="none">
            <a:spAutoFit/>
          </a:bodyPr>
          <a:lstStyle/>
          <a:p>
            <a:r>
              <a:rPr lang="en-US" sz="1800">
                <a:solidFill>
                  <a:srgbClr val="00FF00"/>
                </a:solidFill>
              </a:rPr>
              <a:t>Application Time</a:t>
            </a:r>
          </a:p>
        </p:txBody>
      </p:sp>
      <p:sp>
        <p:nvSpPr>
          <p:cNvPr id="1244377" name="Text Box 217"/>
          <p:cNvSpPr txBox="1">
            <a:spLocks noChangeArrowheads="1"/>
          </p:cNvSpPr>
          <p:nvPr/>
        </p:nvSpPr>
        <p:spPr bwMode="auto">
          <a:xfrm>
            <a:off x="5791200" y="5699125"/>
            <a:ext cx="2012950" cy="366713"/>
          </a:xfrm>
          <a:prstGeom prst="rect">
            <a:avLst/>
          </a:prstGeom>
          <a:noFill/>
          <a:ln w="12700">
            <a:noFill/>
            <a:miter lim="800000"/>
            <a:headEnd/>
            <a:tailEnd/>
          </a:ln>
          <a:effectLst/>
        </p:spPr>
        <p:txBody>
          <a:bodyPr wrap="none">
            <a:spAutoFit/>
          </a:bodyPr>
          <a:lstStyle/>
          <a:p>
            <a:r>
              <a:rPr lang="en-US" sz="1800">
                <a:solidFill>
                  <a:srgbClr val="00FF00"/>
                </a:solidFill>
              </a:rPr>
              <a:t>Application Space</a:t>
            </a:r>
          </a:p>
        </p:txBody>
      </p:sp>
      <p:grpSp>
        <p:nvGrpSpPr>
          <p:cNvPr id="1244378" name="Group 218"/>
          <p:cNvGrpSpPr>
            <a:grpSpLocks/>
          </p:cNvGrpSpPr>
          <p:nvPr/>
        </p:nvGrpSpPr>
        <p:grpSpPr bwMode="auto">
          <a:xfrm>
            <a:off x="4267200" y="4098925"/>
            <a:ext cx="346075" cy="1692275"/>
            <a:chOff x="288" y="1968"/>
            <a:chExt cx="218" cy="1066"/>
          </a:xfrm>
        </p:grpSpPr>
        <p:sp>
          <p:nvSpPr>
            <p:cNvPr id="1244379" name="Text Box 219"/>
            <p:cNvSpPr txBox="1">
              <a:spLocks noChangeArrowheads="1"/>
            </p:cNvSpPr>
            <p:nvPr/>
          </p:nvSpPr>
          <p:spPr bwMode="auto">
            <a:xfrm>
              <a:off x="288" y="2784"/>
              <a:ext cx="218" cy="250"/>
            </a:xfrm>
            <a:prstGeom prst="rect">
              <a:avLst/>
            </a:prstGeom>
            <a:noFill/>
            <a:ln w="12700">
              <a:noFill/>
              <a:miter lim="800000"/>
              <a:headEnd/>
              <a:tailEnd/>
            </a:ln>
            <a:effectLst/>
          </p:spPr>
          <p:txBody>
            <a:bodyPr wrap="none">
              <a:spAutoFit/>
            </a:bodyPr>
            <a:lstStyle/>
            <a:p>
              <a:r>
                <a:rPr lang="en-US">
                  <a:solidFill>
                    <a:srgbClr val="00FF00"/>
                  </a:solidFill>
                </a:rPr>
                <a:t>t</a:t>
              </a:r>
              <a:r>
                <a:rPr lang="en-US" baseline="-25000">
                  <a:solidFill>
                    <a:srgbClr val="00FF00"/>
                  </a:solidFill>
                </a:rPr>
                <a:t>0</a:t>
              </a:r>
            </a:p>
          </p:txBody>
        </p:sp>
        <p:sp>
          <p:nvSpPr>
            <p:cNvPr id="1244380" name="Text Box 220"/>
            <p:cNvSpPr txBox="1">
              <a:spLocks noChangeArrowheads="1"/>
            </p:cNvSpPr>
            <p:nvPr/>
          </p:nvSpPr>
          <p:spPr bwMode="auto">
            <a:xfrm>
              <a:off x="288" y="2580"/>
              <a:ext cx="218" cy="250"/>
            </a:xfrm>
            <a:prstGeom prst="rect">
              <a:avLst/>
            </a:prstGeom>
            <a:noFill/>
            <a:ln w="12700">
              <a:noFill/>
              <a:miter lim="800000"/>
              <a:headEnd/>
              <a:tailEnd/>
            </a:ln>
            <a:effectLst/>
          </p:spPr>
          <p:txBody>
            <a:bodyPr wrap="none">
              <a:spAutoFit/>
            </a:bodyPr>
            <a:lstStyle/>
            <a:p>
              <a:r>
                <a:rPr lang="en-US">
                  <a:solidFill>
                    <a:srgbClr val="00FF00"/>
                  </a:solidFill>
                </a:rPr>
                <a:t>t</a:t>
              </a:r>
              <a:r>
                <a:rPr lang="en-US" baseline="-25000">
                  <a:solidFill>
                    <a:srgbClr val="00FF00"/>
                  </a:solidFill>
                </a:rPr>
                <a:t>1</a:t>
              </a:r>
            </a:p>
          </p:txBody>
        </p:sp>
        <p:sp>
          <p:nvSpPr>
            <p:cNvPr id="1244381" name="Text Box 221"/>
            <p:cNvSpPr txBox="1">
              <a:spLocks noChangeArrowheads="1"/>
            </p:cNvSpPr>
            <p:nvPr/>
          </p:nvSpPr>
          <p:spPr bwMode="auto">
            <a:xfrm>
              <a:off x="288" y="2376"/>
              <a:ext cx="218" cy="250"/>
            </a:xfrm>
            <a:prstGeom prst="rect">
              <a:avLst/>
            </a:prstGeom>
            <a:noFill/>
            <a:ln w="12700">
              <a:noFill/>
              <a:miter lim="800000"/>
              <a:headEnd/>
              <a:tailEnd/>
            </a:ln>
            <a:effectLst/>
          </p:spPr>
          <p:txBody>
            <a:bodyPr wrap="none">
              <a:spAutoFit/>
            </a:bodyPr>
            <a:lstStyle/>
            <a:p>
              <a:r>
                <a:rPr lang="en-US">
                  <a:solidFill>
                    <a:srgbClr val="00FF00"/>
                  </a:solidFill>
                </a:rPr>
                <a:t>t</a:t>
              </a:r>
              <a:r>
                <a:rPr lang="en-US" baseline="-25000">
                  <a:solidFill>
                    <a:srgbClr val="00FF00"/>
                  </a:solidFill>
                </a:rPr>
                <a:t>2</a:t>
              </a:r>
            </a:p>
          </p:txBody>
        </p:sp>
        <p:sp>
          <p:nvSpPr>
            <p:cNvPr id="1244382" name="Text Box 222"/>
            <p:cNvSpPr txBox="1">
              <a:spLocks noChangeArrowheads="1"/>
            </p:cNvSpPr>
            <p:nvPr/>
          </p:nvSpPr>
          <p:spPr bwMode="auto">
            <a:xfrm>
              <a:off x="288" y="2172"/>
              <a:ext cx="218" cy="250"/>
            </a:xfrm>
            <a:prstGeom prst="rect">
              <a:avLst/>
            </a:prstGeom>
            <a:noFill/>
            <a:ln w="12700">
              <a:noFill/>
              <a:miter lim="800000"/>
              <a:headEnd/>
              <a:tailEnd/>
            </a:ln>
            <a:effectLst/>
          </p:spPr>
          <p:txBody>
            <a:bodyPr wrap="none">
              <a:spAutoFit/>
            </a:bodyPr>
            <a:lstStyle/>
            <a:p>
              <a:r>
                <a:rPr lang="en-US">
                  <a:solidFill>
                    <a:srgbClr val="00FF00"/>
                  </a:solidFill>
                </a:rPr>
                <a:t>t</a:t>
              </a:r>
              <a:r>
                <a:rPr lang="en-US" baseline="-25000">
                  <a:solidFill>
                    <a:srgbClr val="00FF00"/>
                  </a:solidFill>
                </a:rPr>
                <a:t>3</a:t>
              </a:r>
            </a:p>
          </p:txBody>
        </p:sp>
        <p:sp>
          <p:nvSpPr>
            <p:cNvPr id="1244383" name="Text Box 223"/>
            <p:cNvSpPr txBox="1">
              <a:spLocks noChangeArrowheads="1"/>
            </p:cNvSpPr>
            <p:nvPr/>
          </p:nvSpPr>
          <p:spPr bwMode="auto">
            <a:xfrm>
              <a:off x="288" y="1968"/>
              <a:ext cx="218" cy="250"/>
            </a:xfrm>
            <a:prstGeom prst="rect">
              <a:avLst/>
            </a:prstGeom>
            <a:noFill/>
            <a:ln w="12700">
              <a:noFill/>
              <a:miter lim="800000"/>
              <a:headEnd/>
              <a:tailEnd/>
            </a:ln>
            <a:effectLst/>
          </p:spPr>
          <p:txBody>
            <a:bodyPr wrap="none">
              <a:spAutoFit/>
            </a:bodyPr>
            <a:lstStyle/>
            <a:p>
              <a:r>
                <a:rPr lang="en-US">
                  <a:solidFill>
                    <a:srgbClr val="00FF00"/>
                  </a:solidFill>
                </a:rPr>
                <a:t>t</a:t>
              </a:r>
              <a:r>
                <a:rPr lang="en-US" baseline="-25000">
                  <a:solidFill>
                    <a:srgbClr val="00FF00"/>
                  </a:solidFill>
                </a:rPr>
                <a:t>4</a:t>
              </a:r>
            </a:p>
          </p:txBody>
        </p:sp>
      </p:grpSp>
      <p:sp>
        <p:nvSpPr>
          <p:cNvPr id="1244384" name="Line 224"/>
          <p:cNvSpPr>
            <a:spLocks noChangeShapeType="1"/>
          </p:cNvSpPr>
          <p:nvPr/>
        </p:nvSpPr>
        <p:spPr bwMode="auto">
          <a:xfrm>
            <a:off x="4648200" y="5470525"/>
            <a:ext cx="1066800" cy="0"/>
          </a:xfrm>
          <a:prstGeom prst="line">
            <a:avLst/>
          </a:prstGeom>
          <a:noFill/>
          <a:ln w="12700">
            <a:solidFill>
              <a:schemeClr val="tx1"/>
            </a:solidFill>
            <a:round/>
            <a:headEnd type="triangle" w="med" len="med"/>
            <a:tailEnd type="triangle" w="med" len="med"/>
          </a:ln>
          <a:effectLst/>
        </p:spPr>
        <p:txBody>
          <a:bodyPr>
            <a:spAutoFit/>
          </a:bodyPr>
          <a:lstStyle/>
          <a:p>
            <a:endParaRPr lang="en-US"/>
          </a:p>
        </p:txBody>
      </p:sp>
      <p:grpSp>
        <p:nvGrpSpPr>
          <p:cNvPr id="1244385" name="Group 225"/>
          <p:cNvGrpSpPr>
            <a:grpSpLocks/>
          </p:cNvGrpSpPr>
          <p:nvPr/>
        </p:nvGrpSpPr>
        <p:grpSpPr bwMode="auto">
          <a:xfrm>
            <a:off x="4724400" y="5546725"/>
            <a:ext cx="4114800" cy="76200"/>
            <a:chOff x="576" y="2880"/>
            <a:chExt cx="2592" cy="48"/>
          </a:xfrm>
        </p:grpSpPr>
        <p:sp>
          <p:nvSpPr>
            <p:cNvPr id="1244386" name="Line 226"/>
            <p:cNvSpPr>
              <a:spLocks noChangeShapeType="1"/>
            </p:cNvSpPr>
            <p:nvPr/>
          </p:nvSpPr>
          <p:spPr bwMode="auto">
            <a:xfrm flipV="1">
              <a:off x="576" y="2880"/>
              <a:ext cx="0" cy="48"/>
            </a:xfrm>
            <a:prstGeom prst="line">
              <a:avLst/>
            </a:prstGeom>
            <a:noFill/>
            <a:ln w="19050">
              <a:solidFill>
                <a:srgbClr val="00FF00"/>
              </a:solidFill>
              <a:round/>
              <a:headEnd/>
              <a:tailEnd/>
            </a:ln>
            <a:effectLst/>
          </p:spPr>
          <p:txBody>
            <a:bodyPr>
              <a:spAutoFit/>
            </a:bodyPr>
            <a:lstStyle/>
            <a:p>
              <a:endParaRPr lang="en-US"/>
            </a:p>
          </p:txBody>
        </p:sp>
        <p:sp>
          <p:nvSpPr>
            <p:cNvPr id="1244387" name="Line 227"/>
            <p:cNvSpPr>
              <a:spLocks noChangeShapeType="1"/>
            </p:cNvSpPr>
            <p:nvPr/>
          </p:nvSpPr>
          <p:spPr bwMode="auto">
            <a:xfrm flipV="1">
              <a:off x="624" y="2880"/>
              <a:ext cx="0" cy="48"/>
            </a:xfrm>
            <a:prstGeom prst="line">
              <a:avLst/>
            </a:prstGeom>
            <a:noFill/>
            <a:ln w="19050">
              <a:solidFill>
                <a:srgbClr val="00FF00"/>
              </a:solidFill>
              <a:round/>
              <a:headEnd/>
              <a:tailEnd/>
            </a:ln>
            <a:effectLst/>
          </p:spPr>
          <p:txBody>
            <a:bodyPr>
              <a:spAutoFit/>
            </a:bodyPr>
            <a:lstStyle/>
            <a:p>
              <a:endParaRPr lang="en-US"/>
            </a:p>
          </p:txBody>
        </p:sp>
        <p:sp>
          <p:nvSpPr>
            <p:cNvPr id="1244388" name="Line 228"/>
            <p:cNvSpPr>
              <a:spLocks noChangeShapeType="1"/>
            </p:cNvSpPr>
            <p:nvPr/>
          </p:nvSpPr>
          <p:spPr bwMode="auto">
            <a:xfrm flipV="1">
              <a:off x="722" y="2880"/>
              <a:ext cx="0" cy="48"/>
            </a:xfrm>
            <a:prstGeom prst="line">
              <a:avLst/>
            </a:prstGeom>
            <a:noFill/>
            <a:ln w="19050">
              <a:solidFill>
                <a:srgbClr val="00FF00"/>
              </a:solidFill>
              <a:round/>
              <a:headEnd/>
              <a:tailEnd/>
            </a:ln>
            <a:effectLst/>
          </p:spPr>
          <p:txBody>
            <a:bodyPr>
              <a:spAutoFit/>
            </a:bodyPr>
            <a:lstStyle/>
            <a:p>
              <a:endParaRPr lang="en-US"/>
            </a:p>
          </p:txBody>
        </p:sp>
        <p:sp>
          <p:nvSpPr>
            <p:cNvPr id="1244389" name="Line 229"/>
            <p:cNvSpPr>
              <a:spLocks noChangeShapeType="1"/>
            </p:cNvSpPr>
            <p:nvPr/>
          </p:nvSpPr>
          <p:spPr bwMode="auto">
            <a:xfrm flipV="1">
              <a:off x="869" y="2880"/>
              <a:ext cx="0" cy="48"/>
            </a:xfrm>
            <a:prstGeom prst="line">
              <a:avLst/>
            </a:prstGeom>
            <a:noFill/>
            <a:ln w="19050">
              <a:solidFill>
                <a:srgbClr val="00FF00"/>
              </a:solidFill>
              <a:round/>
              <a:headEnd/>
              <a:tailEnd/>
            </a:ln>
            <a:effectLst/>
          </p:spPr>
          <p:txBody>
            <a:bodyPr>
              <a:spAutoFit/>
            </a:bodyPr>
            <a:lstStyle/>
            <a:p>
              <a:endParaRPr lang="en-US"/>
            </a:p>
          </p:txBody>
        </p:sp>
        <p:sp>
          <p:nvSpPr>
            <p:cNvPr id="1244390" name="Line 230"/>
            <p:cNvSpPr>
              <a:spLocks noChangeShapeType="1"/>
            </p:cNvSpPr>
            <p:nvPr/>
          </p:nvSpPr>
          <p:spPr bwMode="auto">
            <a:xfrm flipV="1">
              <a:off x="1113" y="2880"/>
              <a:ext cx="0" cy="48"/>
            </a:xfrm>
            <a:prstGeom prst="line">
              <a:avLst/>
            </a:prstGeom>
            <a:noFill/>
            <a:ln w="19050">
              <a:solidFill>
                <a:srgbClr val="00FF00"/>
              </a:solidFill>
              <a:round/>
              <a:headEnd/>
              <a:tailEnd/>
            </a:ln>
            <a:effectLst/>
          </p:spPr>
          <p:txBody>
            <a:bodyPr>
              <a:spAutoFit/>
            </a:bodyPr>
            <a:lstStyle/>
            <a:p>
              <a:endParaRPr lang="en-US"/>
            </a:p>
          </p:txBody>
        </p:sp>
        <p:sp>
          <p:nvSpPr>
            <p:cNvPr id="1244391" name="Line 231"/>
            <p:cNvSpPr>
              <a:spLocks noChangeShapeType="1"/>
            </p:cNvSpPr>
            <p:nvPr/>
          </p:nvSpPr>
          <p:spPr bwMode="auto">
            <a:xfrm flipV="1">
              <a:off x="1456" y="2880"/>
              <a:ext cx="0" cy="48"/>
            </a:xfrm>
            <a:prstGeom prst="line">
              <a:avLst/>
            </a:prstGeom>
            <a:noFill/>
            <a:ln w="19050">
              <a:solidFill>
                <a:srgbClr val="00FF00"/>
              </a:solidFill>
              <a:round/>
              <a:headEnd/>
              <a:tailEnd/>
            </a:ln>
            <a:effectLst/>
          </p:spPr>
          <p:txBody>
            <a:bodyPr>
              <a:spAutoFit/>
            </a:bodyPr>
            <a:lstStyle/>
            <a:p>
              <a:endParaRPr lang="en-US"/>
            </a:p>
          </p:txBody>
        </p:sp>
        <p:sp>
          <p:nvSpPr>
            <p:cNvPr id="1244392" name="Line 232"/>
            <p:cNvSpPr>
              <a:spLocks noChangeShapeType="1"/>
            </p:cNvSpPr>
            <p:nvPr/>
          </p:nvSpPr>
          <p:spPr bwMode="auto">
            <a:xfrm flipV="1">
              <a:off x="2483" y="2880"/>
              <a:ext cx="0" cy="48"/>
            </a:xfrm>
            <a:prstGeom prst="line">
              <a:avLst/>
            </a:prstGeom>
            <a:noFill/>
            <a:ln w="19050">
              <a:solidFill>
                <a:srgbClr val="00FF00"/>
              </a:solidFill>
              <a:round/>
              <a:headEnd/>
              <a:tailEnd/>
            </a:ln>
            <a:effectLst/>
          </p:spPr>
          <p:txBody>
            <a:bodyPr>
              <a:spAutoFit/>
            </a:bodyPr>
            <a:lstStyle/>
            <a:p>
              <a:endParaRPr lang="en-US"/>
            </a:p>
          </p:txBody>
        </p:sp>
        <p:sp>
          <p:nvSpPr>
            <p:cNvPr id="1244393" name="Line 233"/>
            <p:cNvSpPr>
              <a:spLocks noChangeShapeType="1"/>
            </p:cNvSpPr>
            <p:nvPr/>
          </p:nvSpPr>
          <p:spPr bwMode="auto">
            <a:xfrm flipV="1">
              <a:off x="2776" y="2880"/>
              <a:ext cx="0" cy="48"/>
            </a:xfrm>
            <a:prstGeom prst="line">
              <a:avLst/>
            </a:prstGeom>
            <a:noFill/>
            <a:ln w="19050">
              <a:solidFill>
                <a:srgbClr val="00FF00"/>
              </a:solidFill>
              <a:round/>
              <a:headEnd/>
              <a:tailEnd/>
            </a:ln>
            <a:effectLst/>
          </p:spPr>
          <p:txBody>
            <a:bodyPr>
              <a:spAutoFit/>
            </a:bodyPr>
            <a:lstStyle/>
            <a:p>
              <a:endParaRPr lang="en-US"/>
            </a:p>
          </p:txBody>
        </p:sp>
        <p:sp>
          <p:nvSpPr>
            <p:cNvPr id="1244394" name="Line 234"/>
            <p:cNvSpPr>
              <a:spLocks noChangeShapeType="1"/>
            </p:cNvSpPr>
            <p:nvPr/>
          </p:nvSpPr>
          <p:spPr bwMode="auto">
            <a:xfrm flipV="1">
              <a:off x="2923" y="2880"/>
              <a:ext cx="0" cy="48"/>
            </a:xfrm>
            <a:prstGeom prst="line">
              <a:avLst/>
            </a:prstGeom>
            <a:noFill/>
            <a:ln w="19050">
              <a:solidFill>
                <a:srgbClr val="00FF00"/>
              </a:solidFill>
              <a:round/>
              <a:headEnd/>
              <a:tailEnd/>
            </a:ln>
            <a:effectLst/>
          </p:spPr>
          <p:txBody>
            <a:bodyPr>
              <a:spAutoFit/>
            </a:bodyPr>
            <a:lstStyle/>
            <a:p>
              <a:endParaRPr lang="en-US"/>
            </a:p>
          </p:txBody>
        </p:sp>
        <p:sp>
          <p:nvSpPr>
            <p:cNvPr id="1244395" name="Line 235"/>
            <p:cNvSpPr>
              <a:spLocks noChangeShapeType="1"/>
            </p:cNvSpPr>
            <p:nvPr/>
          </p:nvSpPr>
          <p:spPr bwMode="auto">
            <a:xfrm flipV="1">
              <a:off x="2972" y="2880"/>
              <a:ext cx="0" cy="48"/>
            </a:xfrm>
            <a:prstGeom prst="line">
              <a:avLst/>
            </a:prstGeom>
            <a:noFill/>
            <a:ln w="19050">
              <a:solidFill>
                <a:srgbClr val="00FF00"/>
              </a:solidFill>
              <a:round/>
              <a:headEnd/>
              <a:tailEnd/>
            </a:ln>
            <a:effectLst/>
          </p:spPr>
          <p:txBody>
            <a:bodyPr>
              <a:spAutoFit/>
            </a:bodyPr>
            <a:lstStyle/>
            <a:p>
              <a:endParaRPr lang="en-US"/>
            </a:p>
          </p:txBody>
        </p:sp>
        <p:sp>
          <p:nvSpPr>
            <p:cNvPr id="1244396" name="Line 236"/>
            <p:cNvSpPr>
              <a:spLocks noChangeShapeType="1"/>
            </p:cNvSpPr>
            <p:nvPr/>
          </p:nvSpPr>
          <p:spPr bwMode="auto">
            <a:xfrm flipV="1">
              <a:off x="3021" y="2880"/>
              <a:ext cx="0" cy="48"/>
            </a:xfrm>
            <a:prstGeom prst="line">
              <a:avLst/>
            </a:prstGeom>
            <a:noFill/>
            <a:ln w="19050">
              <a:solidFill>
                <a:srgbClr val="00FF00"/>
              </a:solidFill>
              <a:round/>
              <a:headEnd/>
              <a:tailEnd/>
            </a:ln>
            <a:effectLst/>
          </p:spPr>
          <p:txBody>
            <a:bodyPr>
              <a:spAutoFit/>
            </a:bodyPr>
            <a:lstStyle/>
            <a:p>
              <a:endParaRPr lang="en-US"/>
            </a:p>
          </p:txBody>
        </p:sp>
        <p:sp>
          <p:nvSpPr>
            <p:cNvPr id="1244397" name="Line 237"/>
            <p:cNvSpPr>
              <a:spLocks noChangeShapeType="1"/>
            </p:cNvSpPr>
            <p:nvPr/>
          </p:nvSpPr>
          <p:spPr bwMode="auto">
            <a:xfrm flipV="1">
              <a:off x="3070" y="2880"/>
              <a:ext cx="0" cy="48"/>
            </a:xfrm>
            <a:prstGeom prst="line">
              <a:avLst/>
            </a:prstGeom>
            <a:noFill/>
            <a:ln w="19050">
              <a:solidFill>
                <a:srgbClr val="00FF00"/>
              </a:solidFill>
              <a:round/>
              <a:headEnd/>
              <a:tailEnd/>
            </a:ln>
            <a:effectLst/>
          </p:spPr>
          <p:txBody>
            <a:bodyPr>
              <a:spAutoFit/>
            </a:bodyPr>
            <a:lstStyle/>
            <a:p>
              <a:endParaRPr lang="en-US"/>
            </a:p>
          </p:txBody>
        </p:sp>
        <p:sp>
          <p:nvSpPr>
            <p:cNvPr id="1244398" name="Line 238"/>
            <p:cNvSpPr>
              <a:spLocks noChangeShapeType="1"/>
            </p:cNvSpPr>
            <p:nvPr/>
          </p:nvSpPr>
          <p:spPr bwMode="auto">
            <a:xfrm flipV="1">
              <a:off x="3119" y="2880"/>
              <a:ext cx="0" cy="48"/>
            </a:xfrm>
            <a:prstGeom prst="line">
              <a:avLst/>
            </a:prstGeom>
            <a:noFill/>
            <a:ln w="19050">
              <a:solidFill>
                <a:srgbClr val="00FF00"/>
              </a:solidFill>
              <a:round/>
              <a:headEnd/>
              <a:tailEnd/>
            </a:ln>
            <a:effectLst/>
          </p:spPr>
          <p:txBody>
            <a:bodyPr>
              <a:spAutoFit/>
            </a:bodyPr>
            <a:lstStyle/>
            <a:p>
              <a:endParaRPr lang="en-US"/>
            </a:p>
          </p:txBody>
        </p:sp>
        <p:sp>
          <p:nvSpPr>
            <p:cNvPr id="1244399" name="Line 239"/>
            <p:cNvSpPr>
              <a:spLocks noChangeShapeType="1"/>
            </p:cNvSpPr>
            <p:nvPr/>
          </p:nvSpPr>
          <p:spPr bwMode="auto">
            <a:xfrm flipV="1">
              <a:off x="673" y="2880"/>
              <a:ext cx="0" cy="48"/>
            </a:xfrm>
            <a:prstGeom prst="line">
              <a:avLst/>
            </a:prstGeom>
            <a:noFill/>
            <a:ln w="19050">
              <a:solidFill>
                <a:srgbClr val="00FF00"/>
              </a:solidFill>
              <a:round/>
              <a:headEnd/>
              <a:tailEnd/>
            </a:ln>
            <a:effectLst/>
          </p:spPr>
          <p:txBody>
            <a:bodyPr>
              <a:spAutoFit/>
            </a:bodyPr>
            <a:lstStyle/>
            <a:p>
              <a:endParaRPr lang="en-US"/>
            </a:p>
          </p:txBody>
        </p:sp>
        <p:sp>
          <p:nvSpPr>
            <p:cNvPr id="1244400" name="Line 240"/>
            <p:cNvSpPr>
              <a:spLocks noChangeShapeType="1"/>
            </p:cNvSpPr>
            <p:nvPr/>
          </p:nvSpPr>
          <p:spPr bwMode="auto">
            <a:xfrm flipV="1">
              <a:off x="771" y="2880"/>
              <a:ext cx="0" cy="48"/>
            </a:xfrm>
            <a:prstGeom prst="line">
              <a:avLst/>
            </a:prstGeom>
            <a:noFill/>
            <a:ln w="19050">
              <a:solidFill>
                <a:srgbClr val="00FF00"/>
              </a:solidFill>
              <a:round/>
              <a:headEnd/>
              <a:tailEnd/>
            </a:ln>
            <a:effectLst/>
          </p:spPr>
          <p:txBody>
            <a:bodyPr>
              <a:spAutoFit/>
            </a:bodyPr>
            <a:lstStyle/>
            <a:p>
              <a:endParaRPr lang="en-US"/>
            </a:p>
          </p:txBody>
        </p:sp>
        <p:sp>
          <p:nvSpPr>
            <p:cNvPr id="1244401" name="Line 241"/>
            <p:cNvSpPr>
              <a:spLocks noChangeShapeType="1"/>
            </p:cNvSpPr>
            <p:nvPr/>
          </p:nvSpPr>
          <p:spPr bwMode="auto">
            <a:xfrm flipV="1">
              <a:off x="918" y="2880"/>
              <a:ext cx="0" cy="48"/>
            </a:xfrm>
            <a:prstGeom prst="line">
              <a:avLst/>
            </a:prstGeom>
            <a:noFill/>
            <a:ln w="19050">
              <a:solidFill>
                <a:srgbClr val="00FF00"/>
              </a:solidFill>
              <a:round/>
              <a:headEnd/>
              <a:tailEnd/>
            </a:ln>
            <a:effectLst/>
          </p:spPr>
          <p:txBody>
            <a:bodyPr>
              <a:spAutoFit/>
            </a:bodyPr>
            <a:lstStyle/>
            <a:p>
              <a:endParaRPr lang="en-US"/>
            </a:p>
          </p:txBody>
        </p:sp>
        <p:sp>
          <p:nvSpPr>
            <p:cNvPr id="1244402" name="Line 242"/>
            <p:cNvSpPr>
              <a:spLocks noChangeShapeType="1"/>
            </p:cNvSpPr>
            <p:nvPr/>
          </p:nvSpPr>
          <p:spPr bwMode="auto">
            <a:xfrm flipV="1">
              <a:off x="1162" y="2880"/>
              <a:ext cx="0" cy="48"/>
            </a:xfrm>
            <a:prstGeom prst="line">
              <a:avLst/>
            </a:prstGeom>
            <a:noFill/>
            <a:ln w="19050">
              <a:solidFill>
                <a:srgbClr val="00FF00"/>
              </a:solidFill>
              <a:round/>
              <a:headEnd/>
              <a:tailEnd/>
            </a:ln>
            <a:effectLst/>
          </p:spPr>
          <p:txBody>
            <a:bodyPr>
              <a:spAutoFit/>
            </a:bodyPr>
            <a:lstStyle/>
            <a:p>
              <a:endParaRPr lang="en-US"/>
            </a:p>
          </p:txBody>
        </p:sp>
        <p:sp>
          <p:nvSpPr>
            <p:cNvPr id="1244403" name="Line 243"/>
            <p:cNvSpPr>
              <a:spLocks noChangeShapeType="1"/>
            </p:cNvSpPr>
            <p:nvPr/>
          </p:nvSpPr>
          <p:spPr bwMode="auto">
            <a:xfrm flipV="1">
              <a:off x="1505" y="2880"/>
              <a:ext cx="0" cy="48"/>
            </a:xfrm>
            <a:prstGeom prst="line">
              <a:avLst/>
            </a:prstGeom>
            <a:noFill/>
            <a:ln w="19050">
              <a:solidFill>
                <a:srgbClr val="00FF00"/>
              </a:solidFill>
              <a:round/>
              <a:headEnd/>
              <a:tailEnd/>
            </a:ln>
            <a:effectLst/>
          </p:spPr>
          <p:txBody>
            <a:bodyPr>
              <a:spAutoFit/>
            </a:bodyPr>
            <a:lstStyle/>
            <a:p>
              <a:endParaRPr lang="en-US"/>
            </a:p>
          </p:txBody>
        </p:sp>
        <p:sp>
          <p:nvSpPr>
            <p:cNvPr id="1244404" name="Line 244"/>
            <p:cNvSpPr>
              <a:spLocks noChangeShapeType="1"/>
            </p:cNvSpPr>
            <p:nvPr/>
          </p:nvSpPr>
          <p:spPr bwMode="auto">
            <a:xfrm flipV="1">
              <a:off x="1847" y="2880"/>
              <a:ext cx="0" cy="48"/>
            </a:xfrm>
            <a:prstGeom prst="line">
              <a:avLst/>
            </a:prstGeom>
            <a:noFill/>
            <a:ln w="19050">
              <a:solidFill>
                <a:srgbClr val="00FF00"/>
              </a:solidFill>
              <a:round/>
              <a:headEnd/>
              <a:tailEnd/>
            </a:ln>
            <a:effectLst/>
          </p:spPr>
          <p:txBody>
            <a:bodyPr>
              <a:spAutoFit/>
            </a:bodyPr>
            <a:lstStyle/>
            <a:p>
              <a:endParaRPr lang="en-US"/>
            </a:p>
          </p:txBody>
        </p:sp>
        <p:sp>
          <p:nvSpPr>
            <p:cNvPr id="1244405" name="Line 245"/>
            <p:cNvSpPr>
              <a:spLocks noChangeShapeType="1"/>
            </p:cNvSpPr>
            <p:nvPr/>
          </p:nvSpPr>
          <p:spPr bwMode="auto">
            <a:xfrm flipV="1">
              <a:off x="820" y="2880"/>
              <a:ext cx="0" cy="48"/>
            </a:xfrm>
            <a:prstGeom prst="line">
              <a:avLst/>
            </a:prstGeom>
            <a:noFill/>
            <a:ln w="19050">
              <a:solidFill>
                <a:srgbClr val="00FF00"/>
              </a:solidFill>
              <a:round/>
              <a:headEnd/>
              <a:tailEnd/>
            </a:ln>
            <a:effectLst/>
          </p:spPr>
          <p:txBody>
            <a:bodyPr>
              <a:spAutoFit/>
            </a:bodyPr>
            <a:lstStyle/>
            <a:p>
              <a:endParaRPr lang="en-US"/>
            </a:p>
          </p:txBody>
        </p:sp>
        <p:sp>
          <p:nvSpPr>
            <p:cNvPr id="1244406" name="Line 246"/>
            <p:cNvSpPr>
              <a:spLocks noChangeShapeType="1"/>
            </p:cNvSpPr>
            <p:nvPr/>
          </p:nvSpPr>
          <p:spPr bwMode="auto">
            <a:xfrm flipV="1">
              <a:off x="967" y="2880"/>
              <a:ext cx="0" cy="48"/>
            </a:xfrm>
            <a:prstGeom prst="line">
              <a:avLst/>
            </a:prstGeom>
            <a:noFill/>
            <a:ln w="19050">
              <a:solidFill>
                <a:srgbClr val="00FF00"/>
              </a:solidFill>
              <a:round/>
              <a:headEnd/>
              <a:tailEnd/>
            </a:ln>
            <a:effectLst/>
          </p:spPr>
          <p:txBody>
            <a:bodyPr>
              <a:spAutoFit/>
            </a:bodyPr>
            <a:lstStyle/>
            <a:p>
              <a:endParaRPr lang="en-US"/>
            </a:p>
          </p:txBody>
        </p:sp>
        <p:sp>
          <p:nvSpPr>
            <p:cNvPr id="1244407" name="Line 247"/>
            <p:cNvSpPr>
              <a:spLocks noChangeShapeType="1"/>
            </p:cNvSpPr>
            <p:nvPr/>
          </p:nvSpPr>
          <p:spPr bwMode="auto">
            <a:xfrm flipV="1">
              <a:off x="1211" y="2880"/>
              <a:ext cx="0" cy="48"/>
            </a:xfrm>
            <a:prstGeom prst="line">
              <a:avLst/>
            </a:prstGeom>
            <a:noFill/>
            <a:ln w="19050">
              <a:solidFill>
                <a:srgbClr val="00FF00"/>
              </a:solidFill>
              <a:round/>
              <a:headEnd/>
              <a:tailEnd/>
            </a:ln>
            <a:effectLst/>
          </p:spPr>
          <p:txBody>
            <a:bodyPr>
              <a:spAutoFit/>
            </a:bodyPr>
            <a:lstStyle/>
            <a:p>
              <a:endParaRPr lang="en-US"/>
            </a:p>
          </p:txBody>
        </p:sp>
        <p:sp>
          <p:nvSpPr>
            <p:cNvPr id="1244408" name="Line 248"/>
            <p:cNvSpPr>
              <a:spLocks noChangeShapeType="1"/>
            </p:cNvSpPr>
            <p:nvPr/>
          </p:nvSpPr>
          <p:spPr bwMode="auto">
            <a:xfrm flipV="1">
              <a:off x="1554" y="2880"/>
              <a:ext cx="0" cy="48"/>
            </a:xfrm>
            <a:prstGeom prst="line">
              <a:avLst/>
            </a:prstGeom>
            <a:noFill/>
            <a:ln w="19050">
              <a:solidFill>
                <a:srgbClr val="00FF00"/>
              </a:solidFill>
              <a:round/>
              <a:headEnd/>
              <a:tailEnd/>
            </a:ln>
            <a:effectLst/>
          </p:spPr>
          <p:txBody>
            <a:bodyPr>
              <a:spAutoFit/>
            </a:bodyPr>
            <a:lstStyle/>
            <a:p>
              <a:endParaRPr lang="en-US"/>
            </a:p>
          </p:txBody>
        </p:sp>
        <p:sp>
          <p:nvSpPr>
            <p:cNvPr id="1244409" name="Line 249"/>
            <p:cNvSpPr>
              <a:spLocks noChangeShapeType="1"/>
            </p:cNvSpPr>
            <p:nvPr/>
          </p:nvSpPr>
          <p:spPr bwMode="auto">
            <a:xfrm flipV="1">
              <a:off x="1896" y="2880"/>
              <a:ext cx="0" cy="48"/>
            </a:xfrm>
            <a:prstGeom prst="line">
              <a:avLst/>
            </a:prstGeom>
            <a:noFill/>
            <a:ln w="19050">
              <a:solidFill>
                <a:srgbClr val="00FF00"/>
              </a:solidFill>
              <a:round/>
              <a:headEnd/>
              <a:tailEnd/>
            </a:ln>
            <a:effectLst/>
          </p:spPr>
          <p:txBody>
            <a:bodyPr>
              <a:spAutoFit/>
            </a:bodyPr>
            <a:lstStyle/>
            <a:p>
              <a:endParaRPr lang="en-US"/>
            </a:p>
          </p:txBody>
        </p:sp>
        <p:sp>
          <p:nvSpPr>
            <p:cNvPr id="1244410" name="Line 250"/>
            <p:cNvSpPr>
              <a:spLocks noChangeShapeType="1"/>
            </p:cNvSpPr>
            <p:nvPr/>
          </p:nvSpPr>
          <p:spPr bwMode="auto">
            <a:xfrm flipV="1">
              <a:off x="2189" y="2880"/>
              <a:ext cx="0" cy="48"/>
            </a:xfrm>
            <a:prstGeom prst="line">
              <a:avLst/>
            </a:prstGeom>
            <a:noFill/>
            <a:ln w="19050">
              <a:solidFill>
                <a:srgbClr val="00FF00"/>
              </a:solidFill>
              <a:round/>
              <a:headEnd/>
              <a:tailEnd/>
            </a:ln>
            <a:effectLst/>
          </p:spPr>
          <p:txBody>
            <a:bodyPr>
              <a:spAutoFit/>
            </a:bodyPr>
            <a:lstStyle/>
            <a:p>
              <a:endParaRPr lang="en-US"/>
            </a:p>
          </p:txBody>
        </p:sp>
        <p:sp>
          <p:nvSpPr>
            <p:cNvPr id="1244411" name="Line 251"/>
            <p:cNvSpPr>
              <a:spLocks noChangeShapeType="1"/>
            </p:cNvSpPr>
            <p:nvPr/>
          </p:nvSpPr>
          <p:spPr bwMode="auto">
            <a:xfrm flipV="1">
              <a:off x="1016" y="2880"/>
              <a:ext cx="0" cy="48"/>
            </a:xfrm>
            <a:prstGeom prst="line">
              <a:avLst/>
            </a:prstGeom>
            <a:noFill/>
            <a:ln w="19050">
              <a:solidFill>
                <a:srgbClr val="00FF00"/>
              </a:solidFill>
              <a:round/>
              <a:headEnd/>
              <a:tailEnd/>
            </a:ln>
            <a:effectLst/>
          </p:spPr>
          <p:txBody>
            <a:bodyPr>
              <a:spAutoFit/>
            </a:bodyPr>
            <a:lstStyle/>
            <a:p>
              <a:endParaRPr lang="en-US"/>
            </a:p>
          </p:txBody>
        </p:sp>
        <p:sp>
          <p:nvSpPr>
            <p:cNvPr id="1244412" name="Line 252"/>
            <p:cNvSpPr>
              <a:spLocks noChangeShapeType="1"/>
            </p:cNvSpPr>
            <p:nvPr/>
          </p:nvSpPr>
          <p:spPr bwMode="auto">
            <a:xfrm flipV="1">
              <a:off x="1260" y="2880"/>
              <a:ext cx="0" cy="48"/>
            </a:xfrm>
            <a:prstGeom prst="line">
              <a:avLst/>
            </a:prstGeom>
            <a:noFill/>
            <a:ln w="19050">
              <a:solidFill>
                <a:srgbClr val="00FF00"/>
              </a:solidFill>
              <a:round/>
              <a:headEnd/>
              <a:tailEnd/>
            </a:ln>
            <a:effectLst/>
          </p:spPr>
          <p:txBody>
            <a:bodyPr>
              <a:spAutoFit/>
            </a:bodyPr>
            <a:lstStyle/>
            <a:p>
              <a:endParaRPr lang="en-US"/>
            </a:p>
          </p:txBody>
        </p:sp>
        <p:sp>
          <p:nvSpPr>
            <p:cNvPr id="1244413" name="Line 253"/>
            <p:cNvSpPr>
              <a:spLocks noChangeShapeType="1"/>
            </p:cNvSpPr>
            <p:nvPr/>
          </p:nvSpPr>
          <p:spPr bwMode="auto">
            <a:xfrm flipV="1">
              <a:off x="1603" y="2880"/>
              <a:ext cx="0" cy="48"/>
            </a:xfrm>
            <a:prstGeom prst="line">
              <a:avLst/>
            </a:prstGeom>
            <a:noFill/>
            <a:ln w="19050">
              <a:solidFill>
                <a:srgbClr val="00FF00"/>
              </a:solidFill>
              <a:round/>
              <a:headEnd/>
              <a:tailEnd/>
            </a:ln>
            <a:effectLst/>
          </p:spPr>
          <p:txBody>
            <a:bodyPr>
              <a:spAutoFit/>
            </a:bodyPr>
            <a:lstStyle/>
            <a:p>
              <a:endParaRPr lang="en-US"/>
            </a:p>
          </p:txBody>
        </p:sp>
        <p:sp>
          <p:nvSpPr>
            <p:cNvPr id="1244414" name="Line 254"/>
            <p:cNvSpPr>
              <a:spLocks noChangeShapeType="1"/>
            </p:cNvSpPr>
            <p:nvPr/>
          </p:nvSpPr>
          <p:spPr bwMode="auto">
            <a:xfrm flipV="1">
              <a:off x="1945" y="2880"/>
              <a:ext cx="0" cy="48"/>
            </a:xfrm>
            <a:prstGeom prst="line">
              <a:avLst/>
            </a:prstGeom>
            <a:noFill/>
            <a:ln w="19050">
              <a:solidFill>
                <a:srgbClr val="00FF00"/>
              </a:solidFill>
              <a:round/>
              <a:headEnd/>
              <a:tailEnd/>
            </a:ln>
            <a:effectLst/>
          </p:spPr>
          <p:txBody>
            <a:bodyPr>
              <a:spAutoFit/>
            </a:bodyPr>
            <a:lstStyle/>
            <a:p>
              <a:endParaRPr lang="en-US"/>
            </a:p>
          </p:txBody>
        </p:sp>
        <p:sp>
          <p:nvSpPr>
            <p:cNvPr id="1244415" name="Line 255"/>
            <p:cNvSpPr>
              <a:spLocks noChangeShapeType="1"/>
            </p:cNvSpPr>
            <p:nvPr/>
          </p:nvSpPr>
          <p:spPr bwMode="auto">
            <a:xfrm flipV="1">
              <a:off x="2238" y="2880"/>
              <a:ext cx="0" cy="48"/>
            </a:xfrm>
            <a:prstGeom prst="line">
              <a:avLst/>
            </a:prstGeom>
            <a:noFill/>
            <a:ln w="19050">
              <a:solidFill>
                <a:srgbClr val="00FF00"/>
              </a:solidFill>
              <a:round/>
              <a:headEnd/>
              <a:tailEnd/>
            </a:ln>
            <a:effectLst/>
          </p:spPr>
          <p:txBody>
            <a:bodyPr>
              <a:spAutoFit/>
            </a:bodyPr>
            <a:lstStyle/>
            <a:p>
              <a:endParaRPr lang="en-US"/>
            </a:p>
          </p:txBody>
        </p:sp>
        <p:sp>
          <p:nvSpPr>
            <p:cNvPr id="1244416" name="Line 256"/>
            <p:cNvSpPr>
              <a:spLocks noChangeShapeType="1"/>
            </p:cNvSpPr>
            <p:nvPr/>
          </p:nvSpPr>
          <p:spPr bwMode="auto">
            <a:xfrm flipV="1">
              <a:off x="2532" y="2880"/>
              <a:ext cx="0" cy="48"/>
            </a:xfrm>
            <a:prstGeom prst="line">
              <a:avLst/>
            </a:prstGeom>
            <a:noFill/>
            <a:ln w="19050">
              <a:solidFill>
                <a:srgbClr val="00FF00"/>
              </a:solidFill>
              <a:round/>
              <a:headEnd/>
              <a:tailEnd/>
            </a:ln>
            <a:effectLst/>
          </p:spPr>
          <p:txBody>
            <a:bodyPr>
              <a:spAutoFit/>
            </a:bodyPr>
            <a:lstStyle/>
            <a:p>
              <a:endParaRPr lang="en-US"/>
            </a:p>
          </p:txBody>
        </p:sp>
        <p:sp>
          <p:nvSpPr>
            <p:cNvPr id="1244417" name="Line 257"/>
            <p:cNvSpPr>
              <a:spLocks noChangeShapeType="1"/>
            </p:cNvSpPr>
            <p:nvPr/>
          </p:nvSpPr>
          <p:spPr bwMode="auto">
            <a:xfrm flipV="1">
              <a:off x="1309" y="2880"/>
              <a:ext cx="0" cy="48"/>
            </a:xfrm>
            <a:prstGeom prst="line">
              <a:avLst/>
            </a:prstGeom>
            <a:noFill/>
            <a:ln w="19050">
              <a:solidFill>
                <a:srgbClr val="00FF00"/>
              </a:solidFill>
              <a:round/>
              <a:headEnd/>
              <a:tailEnd/>
            </a:ln>
            <a:effectLst/>
          </p:spPr>
          <p:txBody>
            <a:bodyPr>
              <a:spAutoFit/>
            </a:bodyPr>
            <a:lstStyle/>
            <a:p>
              <a:endParaRPr lang="en-US"/>
            </a:p>
          </p:txBody>
        </p:sp>
        <p:sp>
          <p:nvSpPr>
            <p:cNvPr id="1244418" name="Line 258"/>
            <p:cNvSpPr>
              <a:spLocks noChangeShapeType="1"/>
            </p:cNvSpPr>
            <p:nvPr/>
          </p:nvSpPr>
          <p:spPr bwMode="auto">
            <a:xfrm flipV="1">
              <a:off x="1651" y="2880"/>
              <a:ext cx="0" cy="48"/>
            </a:xfrm>
            <a:prstGeom prst="line">
              <a:avLst/>
            </a:prstGeom>
            <a:noFill/>
            <a:ln w="19050">
              <a:solidFill>
                <a:srgbClr val="00FF00"/>
              </a:solidFill>
              <a:round/>
              <a:headEnd/>
              <a:tailEnd/>
            </a:ln>
            <a:effectLst/>
          </p:spPr>
          <p:txBody>
            <a:bodyPr>
              <a:spAutoFit/>
            </a:bodyPr>
            <a:lstStyle/>
            <a:p>
              <a:endParaRPr lang="en-US"/>
            </a:p>
          </p:txBody>
        </p:sp>
        <p:sp>
          <p:nvSpPr>
            <p:cNvPr id="1244419" name="Line 259"/>
            <p:cNvSpPr>
              <a:spLocks noChangeShapeType="1"/>
            </p:cNvSpPr>
            <p:nvPr/>
          </p:nvSpPr>
          <p:spPr bwMode="auto">
            <a:xfrm flipV="1">
              <a:off x="1994" y="2880"/>
              <a:ext cx="0" cy="48"/>
            </a:xfrm>
            <a:prstGeom prst="line">
              <a:avLst/>
            </a:prstGeom>
            <a:noFill/>
            <a:ln w="19050">
              <a:solidFill>
                <a:srgbClr val="00FF00"/>
              </a:solidFill>
              <a:round/>
              <a:headEnd/>
              <a:tailEnd/>
            </a:ln>
            <a:effectLst/>
          </p:spPr>
          <p:txBody>
            <a:bodyPr>
              <a:spAutoFit/>
            </a:bodyPr>
            <a:lstStyle/>
            <a:p>
              <a:endParaRPr lang="en-US"/>
            </a:p>
          </p:txBody>
        </p:sp>
        <p:sp>
          <p:nvSpPr>
            <p:cNvPr id="1244420" name="Line 260"/>
            <p:cNvSpPr>
              <a:spLocks noChangeShapeType="1"/>
            </p:cNvSpPr>
            <p:nvPr/>
          </p:nvSpPr>
          <p:spPr bwMode="auto">
            <a:xfrm flipV="1">
              <a:off x="2287" y="2880"/>
              <a:ext cx="0" cy="48"/>
            </a:xfrm>
            <a:prstGeom prst="line">
              <a:avLst/>
            </a:prstGeom>
            <a:noFill/>
            <a:ln w="19050">
              <a:solidFill>
                <a:srgbClr val="00FF00"/>
              </a:solidFill>
              <a:round/>
              <a:headEnd/>
              <a:tailEnd/>
            </a:ln>
            <a:effectLst/>
          </p:spPr>
          <p:txBody>
            <a:bodyPr>
              <a:spAutoFit/>
            </a:bodyPr>
            <a:lstStyle/>
            <a:p>
              <a:endParaRPr lang="en-US"/>
            </a:p>
          </p:txBody>
        </p:sp>
        <p:sp>
          <p:nvSpPr>
            <p:cNvPr id="1244421" name="Line 261"/>
            <p:cNvSpPr>
              <a:spLocks noChangeShapeType="1"/>
            </p:cNvSpPr>
            <p:nvPr/>
          </p:nvSpPr>
          <p:spPr bwMode="auto">
            <a:xfrm flipV="1">
              <a:off x="2581" y="2880"/>
              <a:ext cx="0" cy="48"/>
            </a:xfrm>
            <a:prstGeom prst="line">
              <a:avLst/>
            </a:prstGeom>
            <a:noFill/>
            <a:ln w="19050">
              <a:solidFill>
                <a:srgbClr val="00FF00"/>
              </a:solidFill>
              <a:round/>
              <a:headEnd/>
              <a:tailEnd/>
            </a:ln>
            <a:effectLst/>
          </p:spPr>
          <p:txBody>
            <a:bodyPr>
              <a:spAutoFit/>
            </a:bodyPr>
            <a:lstStyle/>
            <a:p>
              <a:endParaRPr lang="en-US"/>
            </a:p>
          </p:txBody>
        </p:sp>
        <p:sp>
          <p:nvSpPr>
            <p:cNvPr id="1244422" name="Line 262"/>
            <p:cNvSpPr>
              <a:spLocks noChangeShapeType="1"/>
            </p:cNvSpPr>
            <p:nvPr/>
          </p:nvSpPr>
          <p:spPr bwMode="auto">
            <a:xfrm flipV="1">
              <a:off x="3168" y="2880"/>
              <a:ext cx="0" cy="48"/>
            </a:xfrm>
            <a:prstGeom prst="line">
              <a:avLst/>
            </a:prstGeom>
            <a:noFill/>
            <a:ln w="19050">
              <a:solidFill>
                <a:srgbClr val="00FF00"/>
              </a:solidFill>
              <a:round/>
              <a:headEnd/>
              <a:tailEnd/>
            </a:ln>
            <a:effectLst/>
          </p:spPr>
          <p:txBody>
            <a:bodyPr>
              <a:spAutoFit/>
            </a:bodyPr>
            <a:lstStyle/>
            <a:p>
              <a:endParaRPr lang="en-US"/>
            </a:p>
          </p:txBody>
        </p:sp>
        <p:sp>
          <p:nvSpPr>
            <p:cNvPr id="1244423" name="Line 263"/>
            <p:cNvSpPr>
              <a:spLocks noChangeShapeType="1"/>
            </p:cNvSpPr>
            <p:nvPr/>
          </p:nvSpPr>
          <p:spPr bwMode="auto">
            <a:xfrm flipV="1">
              <a:off x="1065" y="2880"/>
              <a:ext cx="0" cy="48"/>
            </a:xfrm>
            <a:prstGeom prst="line">
              <a:avLst/>
            </a:prstGeom>
            <a:noFill/>
            <a:ln w="19050">
              <a:solidFill>
                <a:srgbClr val="00FF00"/>
              </a:solidFill>
              <a:round/>
              <a:headEnd/>
              <a:tailEnd/>
            </a:ln>
            <a:effectLst/>
          </p:spPr>
          <p:txBody>
            <a:bodyPr>
              <a:spAutoFit/>
            </a:bodyPr>
            <a:lstStyle/>
            <a:p>
              <a:endParaRPr lang="en-US"/>
            </a:p>
          </p:txBody>
        </p:sp>
        <p:sp>
          <p:nvSpPr>
            <p:cNvPr id="1244424" name="Line 264"/>
            <p:cNvSpPr>
              <a:spLocks noChangeShapeType="1"/>
            </p:cNvSpPr>
            <p:nvPr/>
          </p:nvSpPr>
          <p:spPr bwMode="auto">
            <a:xfrm flipV="1">
              <a:off x="1358" y="2880"/>
              <a:ext cx="0" cy="48"/>
            </a:xfrm>
            <a:prstGeom prst="line">
              <a:avLst/>
            </a:prstGeom>
            <a:noFill/>
            <a:ln w="19050">
              <a:solidFill>
                <a:srgbClr val="00FF00"/>
              </a:solidFill>
              <a:round/>
              <a:headEnd/>
              <a:tailEnd/>
            </a:ln>
            <a:effectLst/>
          </p:spPr>
          <p:txBody>
            <a:bodyPr>
              <a:spAutoFit/>
            </a:bodyPr>
            <a:lstStyle/>
            <a:p>
              <a:endParaRPr lang="en-US"/>
            </a:p>
          </p:txBody>
        </p:sp>
        <p:sp>
          <p:nvSpPr>
            <p:cNvPr id="1244425" name="Line 265"/>
            <p:cNvSpPr>
              <a:spLocks noChangeShapeType="1"/>
            </p:cNvSpPr>
            <p:nvPr/>
          </p:nvSpPr>
          <p:spPr bwMode="auto">
            <a:xfrm flipV="1">
              <a:off x="1700" y="2880"/>
              <a:ext cx="0" cy="48"/>
            </a:xfrm>
            <a:prstGeom prst="line">
              <a:avLst/>
            </a:prstGeom>
            <a:noFill/>
            <a:ln w="19050">
              <a:solidFill>
                <a:srgbClr val="00FF00"/>
              </a:solidFill>
              <a:round/>
              <a:headEnd/>
              <a:tailEnd/>
            </a:ln>
            <a:effectLst/>
          </p:spPr>
          <p:txBody>
            <a:bodyPr>
              <a:spAutoFit/>
            </a:bodyPr>
            <a:lstStyle/>
            <a:p>
              <a:endParaRPr lang="en-US"/>
            </a:p>
          </p:txBody>
        </p:sp>
        <p:sp>
          <p:nvSpPr>
            <p:cNvPr id="1244426" name="Line 266"/>
            <p:cNvSpPr>
              <a:spLocks noChangeShapeType="1"/>
            </p:cNvSpPr>
            <p:nvPr/>
          </p:nvSpPr>
          <p:spPr bwMode="auto">
            <a:xfrm flipV="1">
              <a:off x="2043" y="2880"/>
              <a:ext cx="0" cy="48"/>
            </a:xfrm>
            <a:prstGeom prst="line">
              <a:avLst/>
            </a:prstGeom>
            <a:noFill/>
            <a:ln w="19050">
              <a:solidFill>
                <a:srgbClr val="00FF00"/>
              </a:solidFill>
              <a:round/>
              <a:headEnd/>
              <a:tailEnd/>
            </a:ln>
            <a:effectLst/>
          </p:spPr>
          <p:txBody>
            <a:bodyPr>
              <a:spAutoFit/>
            </a:bodyPr>
            <a:lstStyle/>
            <a:p>
              <a:endParaRPr lang="en-US"/>
            </a:p>
          </p:txBody>
        </p:sp>
        <p:sp>
          <p:nvSpPr>
            <p:cNvPr id="1244427" name="Line 267"/>
            <p:cNvSpPr>
              <a:spLocks noChangeShapeType="1"/>
            </p:cNvSpPr>
            <p:nvPr/>
          </p:nvSpPr>
          <p:spPr bwMode="auto">
            <a:xfrm flipV="1">
              <a:off x="2336" y="2880"/>
              <a:ext cx="0" cy="48"/>
            </a:xfrm>
            <a:prstGeom prst="line">
              <a:avLst/>
            </a:prstGeom>
            <a:noFill/>
            <a:ln w="19050">
              <a:solidFill>
                <a:srgbClr val="00FF00"/>
              </a:solidFill>
              <a:round/>
              <a:headEnd/>
              <a:tailEnd/>
            </a:ln>
            <a:effectLst/>
          </p:spPr>
          <p:txBody>
            <a:bodyPr>
              <a:spAutoFit/>
            </a:bodyPr>
            <a:lstStyle/>
            <a:p>
              <a:endParaRPr lang="en-US"/>
            </a:p>
          </p:txBody>
        </p:sp>
        <p:sp>
          <p:nvSpPr>
            <p:cNvPr id="1244428" name="Line 268"/>
            <p:cNvSpPr>
              <a:spLocks noChangeShapeType="1"/>
            </p:cNvSpPr>
            <p:nvPr/>
          </p:nvSpPr>
          <p:spPr bwMode="auto">
            <a:xfrm flipV="1">
              <a:off x="2630" y="2880"/>
              <a:ext cx="0" cy="48"/>
            </a:xfrm>
            <a:prstGeom prst="line">
              <a:avLst/>
            </a:prstGeom>
            <a:noFill/>
            <a:ln w="19050">
              <a:solidFill>
                <a:srgbClr val="00FF00"/>
              </a:solidFill>
              <a:round/>
              <a:headEnd/>
              <a:tailEnd/>
            </a:ln>
            <a:effectLst/>
          </p:spPr>
          <p:txBody>
            <a:bodyPr>
              <a:spAutoFit/>
            </a:bodyPr>
            <a:lstStyle/>
            <a:p>
              <a:endParaRPr lang="en-US"/>
            </a:p>
          </p:txBody>
        </p:sp>
        <p:sp>
          <p:nvSpPr>
            <p:cNvPr id="1244429" name="Line 269"/>
            <p:cNvSpPr>
              <a:spLocks noChangeShapeType="1"/>
            </p:cNvSpPr>
            <p:nvPr/>
          </p:nvSpPr>
          <p:spPr bwMode="auto">
            <a:xfrm flipV="1">
              <a:off x="1407" y="2880"/>
              <a:ext cx="0" cy="48"/>
            </a:xfrm>
            <a:prstGeom prst="line">
              <a:avLst/>
            </a:prstGeom>
            <a:noFill/>
            <a:ln w="19050">
              <a:solidFill>
                <a:srgbClr val="00FF00"/>
              </a:solidFill>
              <a:round/>
              <a:headEnd/>
              <a:tailEnd/>
            </a:ln>
            <a:effectLst/>
          </p:spPr>
          <p:txBody>
            <a:bodyPr>
              <a:spAutoFit/>
            </a:bodyPr>
            <a:lstStyle/>
            <a:p>
              <a:endParaRPr lang="en-US"/>
            </a:p>
          </p:txBody>
        </p:sp>
        <p:sp>
          <p:nvSpPr>
            <p:cNvPr id="1244430" name="Line 270"/>
            <p:cNvSpPr>
              <a:spLocks noChangeShapeType="1"/>
            </p:cNvSpPr>
            <p:nvPr/>
          </p:nvSpPr>
          <p:spPr bwMode="auto">
            <a:xfrm flipV="1">
              <a:off x="1749" y="2880"/>
              <a:ext cx="0" cy="48"/>
            </a:xfrm>
            <a:prstGeom prst="line">
              <a:avLst/>
            </a:prstGeom>
            <a:noFill/>
            <a:ln w="19050">
              <a:solidFill>
                <a:srgbClr val="00FF00"/>
              </a:solidFill>
              <a:round/>
              <a:headEnd/>
              <a:tailEnd/>
            </a:ln>
            <a:effectLst/>
          </p:spPr>
          <p:txBody>
            <a:bodyPr>
              <a:spAutoFit/>
            </a:bodyPr>
            <a:lstStyle/>
            <a:p>
              <a:endParaRPr lang="en-US"/>
            </a:p>
          </p:txBody>
        </p:sp>
        <p:sp>
          <p:nvSpPr>
            <p:cNvPr id="1244431" name="Line 271"/>
            <p:cNvSpPr>
              <a:spLocks noChangeShapeType="1"/>
            </p:cNvSpPr>
            <p:nvPr/>
          </p:nvSpPr>
          <p:spPr bwMode="auto">
            <a:xfrm flipV="1">
              <a:off x="2092" y="2880"/>
              <a:ext cx="0" cy="48"/>
            </a:xfrm>
            <a:prstGeom prst="line">
              <a:avLst/>
            </a:prstGeom>
            <a:noFill/>
            <a:ln w="19050">
              <a:solidFill>
                <a:srgbClr val="00FF00"/>
              </a:solidFill>
              <a:round/>
              <a:headEnd/>
              <a:tailEnd/>
            </a:ln>
            <a:effectLst/>
          </p:spPr>
          <p:txBody>
            <a:bodyPr>
              <a:spAutoFit/>
            </a:bodyPr>
            <a:lstStyle/>
            <a:p>
              <a:endParaRPr lang="en-US"/>
            </a:p>
          </p:txBody>
        </p:sp>
        <p:sp>
          <p:nvSpPr>
            <p:cNvPr id="1244432" name="Line 272"/>
            <p:cNvSpPr>
              <a:spLocks noChangeShapeType="1"/>
            </p:cNvSpPr>
            <p:nvPr/>
          </p:nvSpPr>
          <p:spPr bwMode="auto">
            <a:xfrm flipV="1">
              <a:off x="2385" y="2880"/>
              <a:ext cx="0" cy="48"/>
            </a:xfrm>
            <a:prstGeom prst="line">
              <a:avLst/>
            </a:prstGeom>
            <a:noFill/>
            <a:ln w="19050">
              <a:solidFill>
                <a:srgbClr val="00FF00"/>
              </a:solidFill>
              <a:round/>
              <a:headEnd/>
              <a:tailEnd/>
            </a:ln>
            <a:effectLst/>
          </p:spPr>
          <p:txBody>
            <a:bodyPr>
              <a:spAutoFit/>
            </a:bodyPr>
            <a:lstStyle/>
            <a:p>
              <a:endParaRPr lang="en-US"/>
            </a:p>
          </p:txBody>
        </p:sp>
        <p:sp>
          <p:nvSpPr>
            <p:cNvPr id="1244433" name="Line 273"/>
            <p:cNvSpPr>
              <a:spLocks noChangeShapeType="1"/>
            </p:cNvSpPr>
            <p:nvPr/>
          </p:nvSpPr>
          <p:spPr bwMode="auto">
            <a:xfrm flipV="1">
              <a:off x="2678" y="2880"/>
              <a:ext cx="0" cy="48"/>
            </a:xfrm>
            <a:prstGeom prst="line">
              <a:avLst/>
            </a:prstGeom>
            <a:noFill/>
            <a:ln w="19050">
              <a:solidFill>
                <a:srgbClr val="00FF00"/>
              </a:solidFill>
              <a:round/>
              <a:headEnd/>
              <a:tailEnd/>
            </a:ln>
            <a:effectLst/>
          </p:spPr>
          <p:txBody>
            <a:bodyPr>
              <a:spAutoFit/>
            </a:bodyPr>
            <a:lstStyle/>
            <a:p>
              <a:endParaRPr lang="en-US"/>
            </a:p>
          </p:txBody>
        </p:sp>
        <p:sp>
          <p:nvSpPr>
            <p:cNvPr id="1244434" name="Line 274"/>
            <p:cNvSpPr>
              <a:spLocks noChangeShapeType="1"/>
            </p:cNvSpPr>
            <p:nvPr/>
          </p:nvSpPr>
          <p:spPr bwMode="auto">
            <a:xfrm flipV="1">
              <a:off x="2825" y="2880"/>
              <a:ext cx="0" cy="48"/>
            </a:xfrm>
            <a:prstGeom prst="line">
              <a:avLst/>
            </a:prstGeom>
            <a:noFill/>
            <a:ln w="19050">
              <a:solidFill>
                <a:srgbClr val="00FF00"/>
              </a:solidFill>
              <a:round/>
              <a:headEnd/>
              <a:tailEnd/>
            </a:ln>
            <a:effectLst/>
          </p:spPr>
          <p:txBody>
            <a:bodyPr>
              <a:spAutoFit/>
            </a:bodyPr>
            <a:lstStyle/>
            <a:p>
              <a:endParaRPr lang="en-US"/>
            </a:p>
          </p:txBody>
        </p:sp>
        <p:sp>
          <p:nvSpPr>
            <p:cNvPr id="1244435" name="Line 275"/>
            <p:cNvSpPr>
              <a:spLocks noChangeShapeType="1"/>
            </p:cNvSpPr>
            <p:nvPr/>
          </p:nvSpPr>
          <p:spPr bwMode="auto">
            <a:xfrm flipV="1">
              <a:off x="1798" y="2880"/>
              <a:ext cx="0" cy="48"/>
            </a:xfrm>
            <a:prstGeom prst="line">
              <a:avLst/>
            </a:prstGeom>
            <a:noFill/>
            <a:ln w="19050">
              <a:solidFill>
                <a:srgbClr val="00FF00"/>
              </a:solidFill>
              <a:round/>
              <a:headEnd/>
              <a:tailEnd/>
            </a:ln>
            <a:effectLst/>
          </p:spPr>
          <p:txBody>
            <a:bodyPr>
              <a:spAutoFit/>
            </a:bodyPr>
            <a:lstStyle/>
            <a:p>
              <a:endParaRPr lang="en-US"/>
            </a:p>
          </p:txBody>
        </p:sp>
        <p:sp>
          <p:nvSpPr>
            <p:cNvPr id="1244436" name="Line 276"/>
            <p:cNvSpPr>
              <a:spLocks noChangeShapeType="1"/>
            </p:cNvSpPr>
            <p:nvPr/>
          </p:nvSpPr>
          <p:spPr bwMode="auto">
            <a:xfrm flipV="1">
              <a:off x="2140" y="2880"/>
              <a:ext cx="0" cy="48"/>
            </a:xfrm>
            <a:prstGeom prst="line">
              <a:avLst/>
            </a:prstGeom>
            <a:noFill/>
            <a:ln w="19050">
              <a:solidFill>
                <a:srgbClr val="00FF00"/>
              </a:solidFill>
              <a:round/>
              <a:headEnd/>
              <a:tailEnd/>
            </a:ln>
            <a:effectLst/>
          </p:spPr>
          <p:txBody>
            <a:bodyPr>
              <a:spAutoFit/>
            </a:bodyPr>
            <a:lstStyle/>
            <a:p>
              <a:endParaRPr lang="en-US"/>
            </a:p>
          </p:txBody>
        </p:sp>
        <p:sp>
          <p:nvSpPr>
            <p:cNvPr id="1244437" name="Line 277"/>
            <p:cNvSpPr>
              <a:spLocks noChangeShapeType="1"/>
            </p:cNvSpPr>
            <p:nvPr/>
          </p:nvSpPr>
          <p:spPr bwMode="auto">
            <a:xfrm flipV="1">
              <a:off x="2434" y="2880"/>
              <a:ext cx="0" cy="48"/>
            </a:xfrm>
            <a:prstGeom prst="line">
              <a:avLst/>
            </a:prstGeom>
            <a:noFill/>
            <a:ln w="19050">
              <a:solidFill>
                <a:srgbClr val="00FF00"/>
              </a:solidFill>
              <a:round/>
              <a:headEnd/>
              <a:tailEnd/>
            </a:ln>
            <a:effectLst/>
          </p:spPr>
          <p:txBody>
            <a:bodyPr>
              <a:spAutoFit/>
            </a:bodyPr>
            <a:lstStyle/>
            <a:p>
              <a:endParaRPr lang="en-US"/>
            </a:p>
          </p:txBody>
        </p:sp>
        <p:sp>
          <p:nvSpPr>
            <p:cNvPr id="1244438" name="Line 278"/>
            <p:cNvSpPr>
              <a:spLocks noChangeShapeType="1"/>
            </p:cNvSpPr>
            <p:nvPr/>
          </p:nvSpPr>
          <p:spPr bwMode="auto">
            <a:xfrm flipV="1">
              <a:off x="2727" y="2880"/>
              <a:ext cx="0" cy="48"/>
            </a:xfrm>
            <a:prstGeom prst="line">
              <a:avLst/>
            </a:prstGeom>
            <a:noFill/>
            <a:ln w="19050">
              <a:solidFill>
                <a:srgbClr val="00FF00"/>
              </a:solidFill>
              <a:round/>
              <a:headEnd/>
              <a:tailEnd/>
            </a:ln>
            <a:effectLst/>
          </p:spPr>
          <p:txBody>
            <a:bodyPr>
              <a:spAutoFit/>
            </a:bodyPr>
            <a:lstStyle/>
            <a:p>
              <a:endParaRPr lang="en-US"/>
            </a:p>
          </p:txBody>
        </p:sp>
        <p:sp>
          <p:nvSpPr>
            <p:cNvPr id="1244439" name="Line 279"/>
            <p:cNvSpPr>
              <a:spLocks noChangeShapeType="1"/>
            </p:cNvSpPr>
            <p:nvPr/>
          </p:nvSpPr>
          <p:spPr bwMode="auto">
            <a:xfrm flipV="1">
              <a:off x="2874" y="2880"/>
              <a:ext cx="0" cy="48"/>
            </a:xfrm>
            <a:prstGeom prst="line">
              <a:avLst/>
            </a:prstGeom>
            <a:noFill/>
            <a:ln w="19050">
              <a:solidFill>
                <a:srgbClr val="00FF00"/>
              </a:solidFill>
              <a:round/>
              <a:headEnd/>
              <a:tailEnd/>
            </a:ln>
            <a:effectLst/>
          </p:spPr>
          <p:txBody>
            <a:bodyPr>
              <a:spAutoFit/>
            </a:bodyPr>
            <a:lstStyle/>
            <a:p>
              <a:endParaRPr lang="en-US"/>
            </a:p>
          </p:txBody>
        </p:sp>
      </p:grpSp>
      <p:sp>
        <p:nvSpPr>
          <p:cNvPr id="1244457" name="Text Box 297"/>
          <p:cNvSpPr txBox="1">
            <a:spLocks noChangeArrowheads="1"/>
          </p:cNvSpPr>
          <p:nvPr/>
        </p:nvSpPr>
        <p:spPr bwMode="auto">
          <a:xfrm>
            <a:off x="6781800" y="3565525"/>
            <a:ext cx="1666875" cy="396875"/>
          </a:xfrm>
          <a:prstGeom prst="rect">
            <a:avLst/>
          </a:prstGeom>
          <a:noFill/>
          <a:ln w="12700">
            <a:noFill/>
            <a:miter lim="800000"/>
            <a:headEnd/>
            <a:tailEnd/>
          </a:ln>
          <a:effectLst/>
        </p:spPr>
        <p:txBody>
          <a:bodyPr wrap="none">
            <a:spAutoFit/>
          </a:bodyPr>
          <a:lstStyle/>
          <a:p>
            <a:r>
              <a:rPr lang="en-US">
                <a:solidFill>
                  <a:srgbClr val="FFFF00"/>
                </a:solidFill>
              </a:rPr>
              <a:t>Synchronous</a:t>
            </a:r>
          </a:p>
        </p:txBody>
      </p:sp>
      <p:sp>
        <p:nvSpPr>
          <p:cNvPr id="1244460" name="Line 300"/>
          <p:cNvSpPr>
            <a:spLocks noChangeShapeType="1"/>
          </p:cNvSpPr>
          <p:nvPr/>
        </p:nvSpPr>
        <p:spPr bwMode="auto">
          <a:xfrm>
            <a:off x="6781800" y="5470525"/>
            <a:ext cx="1066800" cy="0"/>
          </a:xfrm>
          <a:prstGeom prst="line">
            <a:avLst/>
          </a:prstGeom>
          <a:noFill/>
          <a:ln w="12700">
            <a:solidFill>
              <a:schemeClr val="tx1"/>
            </a:solidFill>
            <a:round/>
            <a:headEnd type="triangle" w="med" len="med"/>
            <a:tailEnd type="triangle" w="med" len="med"/>
          </a:ln>
          <a:effectLst/>
        </p:spPr>
        <p:txBody>
          <a:bodyPr>
            <a:spAutoFit/>
          </a:bodyPr>
          <a:lstStyle/>
          <a:p>
            <a:endParaRPr lang="en-US"/>
          </a:p>
        </p:txBody>
      </p:sp>
      <p:sp>
        <p:nvSpPr>
          <p:cNvPr id="1244461" name="Line 301"/>
          <p:cNvSpPr>
            <a:spLocks noChangeShapeType="1"/>
          </p:cNvSpPr>
          <p:nvPr/>
        </p:nvSpPr>
        <p:spPr bwMode="auto">
          <a:xfrm>
            <a:off x="5715000" y="5470525"/>
            <a:ext cx="1066800" cy="0"/>
          </a:xfrm>
          <a:prstGeom prst="line">
            <a:avLst/>
          </a:prstGeom>
          <a:noFill/>
          <a:ln w="12700">
            <a:solidFill>
              <a:schemeClr val="tx1"/>
            </a:solidFill>
            <a:round/>
            <a:headEnd type="triangle" w="med" len="med"/>
            <a:tailEnd type="triangle" w="med" len="med"/>
          </a:ln>
          <a:effectLst/>
        </p:spPr>
        <p:txBody>
          <a:bodyPr>
            <a:spAutoFit/>
          </a:bodyPr>
          <a:lstStyle/>
          <a:p>
            <a:endParaRPr lang="en-US"/>
          </a:p>
        </p:txBody>
      </p:sp>
      <p:sp>
        <p:nvSpPr>
          <p:cNvPr id="1244462" name="Line 302"/>
          <p:cNvSpPr>
            <a:spLocks noChangeShapeType="1"/>
          </p:cNvSpPr>
          <p:nvPr/>
        </p:nvSpPr>
        <p:spPr bwMode="auto">
          <a:xfrm>
            <a:off x="7848600" y="5470525"/>
            <a:ext cx="1066800" cy="0"/>
          </a:xfrm>
          <a:prstGeom prst="line">
            <a:avLst/>
          </a:prstGeom>
          <a:noFill/>
          <a:ln w="12700">
            <a:solidFill>
              <a:schemeClr val="tx1"/>
            </a:solidFill>
            <a:round/>
            <a:headEnd type="triangle" w="med" len="med"/>
            <a:tailEnd type="triangle" w="med" len="med"/>
          </a:ln>
          <a:effectLst/>
        </p:spPr>
        <p:txBody>
          <a:bodyPr>
            <a:spAutoFit/>
          </a:bodyPr>
          <a:lstStyle/>
          <a:p>
            <a:endParaRPr lang="en-US"/>
          </a:p>
        </p:txBody>
      </p:sp>
      <p:sp>
        <p:nvSpPr>
          <p:cNvPr id="1244463" name="Text Box 303"/>
          <p:cNvSpPr txBox="1">
            <a:spLocks noChangeArrowheads="1"/>
          </p:cNvSpPr>
          <p:nvPr/>
        </p:nvSpPr>
        <p:spPr bwMode="auto">
          <a:xfrm>
            <a:off x="5105400" y="6080125"/>
            <a:ext cx="3459163" cy="396875"/>
          </a:xfrm>
          <a:prstGeom prst="rect">
            <a:avLst/>
          </a:prstGeom>
          <a:noFill/>
          <a:ln w="12700">
            <a:noFill/>
            <a:miter lim="800000"/>
            <a:headEnd/>
            <a:tailEnd/>
          </a:ln>
          <a:effectLst/>
        </p:spPr>
        <p:txBody>
          <a:bodyPr wrap="none">
            <a:spAutoFit/>
          </a:bodyPr>
          <a:lstStyle/>
          <a:p>
            <a:r>
              <a:rPr lang="en-US">
                <a:solidFill>
                  <a:srgbClr val="FFFF00"/>
                </a:solidFill>
              </a:rPr>
              <a:t>Identical evolution algorithms</a:t>
            </a:r>
          </a:p>
        </p:txBody>
      </p:sp>
      <p:sp>
        <p:nvSpPr>
          <p:cNvPr id="1244464" name="Line 304"/>
          <p:cNvSpPr>
            <a:spLocks noChangeShapeType="1"/>
          </p:cNvSpPr>
          <p:nvPr/>
        </p:nvSpPr>
        <p:spPr bwMode="auto">
          <a:xfrm flipH="1" flipV="1">
            <a:off x="5181600" y="5546725"/>
            <a:ext cx="152400" cy="533400"/>
          </a:xfrm>
          <a:prstGeom prst="line">
            <a:avLst/>
          </a:prstGeom>
          <a:noFill/>
          <a:ln w="12700">
            <a:solidFill>
              <a:srgbClr val="FFFF00"/>
            </a:solidFill>
            <a:round/>
            <a:headEnd/>
            <a:tailEnd type="triangle" w="med" len="med"/>
          </a:ln>
          <a:effectLst/>
        </p:spPr>
        <p:txBody>
          <a:bodyPr>
            <a:spAutoFit/>
          </a:bodyPr>
          <a:lstStyle/>
          <a:p>
            <a:endParaRPr lang="en-US"/>
          </a:p>
        </p:txBody>
      </p:sp>
      <p:sp>
        <p:nvSpPr>
          <p:cNvPr id="1244465" name="Line 305"/>
          <p:cNvSpPr>
            <a:spLocks noChangeShapeType="1"/>
          </p:cNvSpPr>
          <p:nvPr/>
        </p:nvSpPr>
        <p:spPr bwMode="auto">
          <a:xfrm flipV="1">
            <a:off x="8382000" y="5546725"/>
            <a:ext cx="152400" cy="533400"/>
          </a:xfrm>
          <a:prstGeom prst="line">
            <a:avLst/>
          </a:prstGeom>
          <a:noFill/>
          <a:ln w="12700">
            <a:solidFill>
              <a:srgbClr val="FFFF00"/>
            </a:solidFill>
            <a:round/>
            <a:headEnd/>
            <a:tailEnd type="triangle" w="med" len="med"/>
          </a:ln>
          <a:effectLst/>
        </p:spPr>
        <p:txBody>
          <a:bodyPr>
            <a:spAutoFit/>
          </a:bodyPr>
          <a:lstStyle/>
          <a:p>
            <a:endParaRPr lang="en-US"/>
          </a:p>
        </p:txBody>
      </p:sp>
      <p:sp>
        <p:nvSpPr>
          <p:cNvPr id="1244466" name="Line 306"/>
          <p:cNvSpPr>
            <a:spLocks noChangeShapeType="1"/>
          </p:cNvSpPr>
          <p:nvPr/>
        </p:nvSpPr>
        <p:spPr bwMode="auto">
          <a:xfrm flipV="1">
            <a:off x="5791200" y="5546725"/>
            <a:ext cx="0" cy="533400"/>
          </a:xfrm>
          <a:prstGeom prst="line">
            <a:avLst/>
          </a:prstGeom>
          <a:noFill/>
          <a:ln w="12700">
            <a:solidFill>
              <a:srgbClr val="FFFF00"/>
            </a:solidFill>
            <a:round/>
            <a:headEnd/>
            <a:tailEnd type="triangle" w="med" len="med"/>
          </a:ln>
          <a:effectLst/>
        </p:spPr>
        <p:txBody>
          <a:bodyPr>
            <a:spAutoFit/>
          </a:bodyPr>
          <a:lstStyle/>
          <a:p>
            <a:endParaRPr lang="en-US"/>
          </a:p>
        </p:txBody>
      </p:sp>
      <p:sp>
        <p:nvSpPr>
          <p:cNvPr id="1244467" name="Line 307"/>
          <p:cNvSpPr>
            <a:spLocks noChangeShapeType="1"/>
          </p:cNvSpPr>
          <p:nvPr/>
        </p:nvSpPr>
        <p:spPr bwMode="auto">
          <a:xfrm flipV="1">
            <a:off x="7772400" y="5622925"/>
            <a:ext cx="0" cy="533400"/>
          </a:xfrm>
          <a:prstGeom prst="line">
            <a:avLst/>
          </a:prstGeom>
          <a:noFill/>
          <a:ln w="12700">
            <a:solidFill>
              <a:srgbClr val="FFFF00"/>
            </a:solidFill>
            <a:round/>
            <a:headEnd/>
            <a:tailEnd type="triangle" w="med" len="med"/>
          </a:ln>
          <a:effectLst/>
        </p:spPr>
        <p:txBody>
          <a:bodyPr>
            <a:spAutoFit/>
          </a:bodyPr>
          <a:lstStyle/>
          <a:p>
            <a:endParaRPr 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108" name="Slide Number Placeholder 4"/>
          <p:cNvSpPr>
            <a:spLocks noGrp="1"/>
          </p:cNvSpPr>
          <p:nvPr>
            <p:ph type="sldNum" sz="quarter" idx="11"/>
          </p:nvPr>
        </p:nvSpPr>
        <p:spPr/>
        <p:txBody>
          <a:bodyPr/>
          <a:lstStyle/>
          <a:p>
            <a:fld id="{05DE33F4-9FA2-43B3-9BED-F02F06346BDD}" type="slidenum">
              <a:rPr lang="en-US"/>
              <a:pPr/>
              <a:t>85</a:t>
            </a:fld>
            <a:endParaRPr lang="en-US"/>
          </a:p>
        </p:txBody>
      </p:sp>
      <p:sp>
        <p:nvSpPr>
          <p:cNvPr id="1250306" name="Rectangle 2"/>
          <p:cNvSpPr>
            <a:spLocks noGrp="1" noChangeArrowheads="1"/>
          </p:cNvSpPr>
          <p:nvPr>
            <p:ph type="title"/>
          </p:nvPr>
        </p:nvSpPr>
        <p:spPr>
          <a:xfrm>
            <a:off x="0" y="0"/>
            <a:ext cx="9144000" cy="533400"/>
          </a:xfrm>
        </p:spPr>
        <p:txBody>
          <a:bodyPr/>
          <a:lstStyle/>
          <a:p>
            <a:r>
              <a:rPr lang="en-US" sz="4000"/>
              <a:t>Local Messaging for Synchronization</a:t>
            </a:r>
          </a:p>
        </p:txBody>
      </p:sp>
      <p:sp>
        <p:nvSpPr>
          <p:cNvPr id="1250307" name="Rectangle 3"/>
          <p:cNvSpPr>
            <a:spLocks noGrp="1" noChangeArrowheads="1"/>
          </p:cNvSpPr>
          <p:nvPr>
            <p:ph type="body" idx="1"/>
          </p:nvPr>
        </p:nvSpPr>
        <p:spPr>
          <a:xfrm>
            <a:off x="0" y="533400"/>
            <a:ext cx="9144000" cy="1524000"/>
          </a:xfrm>
        </p:spPr>
        <p:txBody>
          <a:bodyPr/>
          <a:lstStyle/>
          <a:p>
            <a:pPr>
              <a:lnSpc>
                <a:spcPct val="80000"/>
              </a:lnSpc>
            </a:pPr>
            <a:r>
              <a:rPr lang="en-US" sz="1600">
                <a:solidFill>
                  <a:srgbClr val="FFFF00"/>
                </a:solidFill>
              </a:rPr>
              <a:t>MPI_SENDRECV</a:t>
            </a:r>
            <a:r>
              <a:rPr lang="en-US" sz="1600"/>
              <a:t> is typical primitive</a:t>
            </a:r>
          </a:p>
          <a:p>
            <a:pPr>
              <a:lnSpc>
                <a:spcPct val="80000"/>
              </a:lnSpc>
            </a:pPr>
            <a:r>
              <a:rPr lang="en-US" sz="1600"/>
              <a:t>Processors do a send followed by a receive </a:t>
            </a:r>
            <a:r>
              <a:rPr lang="en-US" sz="1600">
                <a:solidFill>
                  <a:srgbClr val="FFFF00"/>
                </a:solidFill>
              </a:rPr>
              <a:t>or</a:t>
            </a:r>
            <a:r>
              <a:rPr lang="en-US" sz="1600"/>
              <a:t> a receive followed by a send</a:t>
            </a:r>
          </a:p>
          <a:p>
            <a:pPr>
              <a:lnSpc>
                <a:spcPct val="80000"/>
              </a:lnSpc>
            </a:pPr>
            <a:r>
              <a:rPr lang="en-US" sz="1600"/>
              <a:t>In two stages (needed to avoid race conditions), one has a complete </a:t>
            </a:r>
            <a:r>
              <a:rPr lang="en-US" sz="1600">
                <a:solidFill>
                  <a:srgbClr val="FFFF00"/>
                </a:solidFill>
              </a:rPr>
              <a:t>left shift</a:t>
            </a:r>
          </a:p>
          <a:p>
            <a:pPr>
              <a:lnSpc>
                <a:spcPct val="80000"/>
              </a:lnSpc>
            </a:pPr>
            <a:r>
              <a:rPr lang="en-US" sz="1600"/>
              <a:t>Often follow by equivalent right shift, do get a </a:t>
            </a:r>
            <a:r>
              <a:rPr lang="en-US" sz="1600">
                <a:solidFill>
                  <a:srgbClr val="FFFF00"/>
                </a:solidFill>
              </a:rPr>
              <a:t>complete exchange</a:t>
            </a:r>
          </a:p>
          <a:p>
            <a:pPr>
              <a:lnSpc>
                <a:spcPct val="80000"/>
              </a:lnSpc>
            </a:pPr>
            <a:r>
              <a:rPr lang="en-US" sz="1600"/>
              <a:t>This logic guarantees correctly updated data is sent to processors that have their data at same simulation time</a:t>
            </a:r>
          </a:p>
          <a:p>
            <a:pPr>
              <a:lnSpc>
                <a:spcPct val="80000"/>
              </a:lnSpc>
            </a:pPr>
            <a:endParaRPr lang="en-US" sz="1600"/>
          </a:p>
        </p:txBody>
      </p:sp>
      <p:grpSp>
        <p:nvGrpSpPr>
          <p:cNvPr id="1250329" name="Group 25"/>
          <p:cNvGrpSpPr>
            <a:grpSpLocks/>
          </p:cNvGrpSpPr>
          <p:nvPr/>
        </p:nvGrpSpPr>
        <p:grpSpPr bwMode="auto">
          <a:xfrm rot="10800000">
            <a:off x="1751013" y="5319713"/>
            <a:ext cx="7315200" cy="609600"/>
            <a:chOff x="48" y="1728"/>
            <a:chExt cx="5376" cy="192"/>
          </a:xfrm>
        </p:grpSpPr>
        <p:grpSp>
          <p:nvGrpSpPr>
            <p:cNvPr id="1250318" name="Group 14"/>
            <p:cNvGrpSpPr>
              <a:grpSpLocks/>
            </p:cNvGrpSpPr>
            <p:nvPr/>
          </p:nvGrpSpPr>
          <p:grpSpPr bwMode="auto">
            <a:xfrm>
              <a:off x="48" y="1728"/>
              <a:ext cx="2688" cy="192"/>
              <a:chOff x="528" y="2736"/>
              <a:chExt cx="2688" cy="192"/>
            </a:xfrm>
          </p:grpSpPr>
          <p:sp>
            <p:nvSpPr>
              <p:cNvPr id="1250319" name="Rectangle 15"/>
              <p:cNvSpPr>
                <a:spLocks noChangeArrowheads="1"/>
              </p:cNvSpPr>
              <p:nvPr/>
            </p:nvSpPr>
            <p:spPr bwMode="auto">
              <a:xfrm>
                <a:off x="528" y="273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250320" name="Rectangle 16"/>
              <p:cNvSpPr>
                <a:spLocks noChangeArrowheads="1"/>
              </p:cNvSpPr>
              <p:nvPr/>
            </p:nvSpPr>
            <p:spPr bwMode="auto">
              <a:xfrm>
                <a:off x="1200" y="273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250321" name="Rectangle 17"/>
              <p:cNvSpPr>
                <a:spLocks noChangeArrowheads="1"/>
              </p:cNvSpPr>
              <p:nvPr/>
            </p:nvSpPr>
            <p:spPr bwMode="auto">
              <a:xfrm>
                <a:off x="1872" y="273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250322" name="Rectangle 18"/>
              <p:cNvSpPr>
                <a:spLocks noChangeArrowheads="1"/>
              </p:cNvSpPr>
              <p:nvPr/>
            </p:nvSpPr>
            <p:spPr bwMode="auto">
              <a:xfrm>
                <a:off x="2544" y="273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grpSp>
          <p:nvGrpSpPr>
            <p:cNvPr id="1250323" name="Group 19"/>
            <p:cNvGrpSpPr>
              <a:grpSpLocks/>
            </p:cNvGrpSpPr>
            <p:nvPr/>
          </p:nvGrpSpPr>
          <p:grpSpPr bwMode="auto">
            <a:xfrm>
              <a:off x="2736" y="1728"/>
              <a:ext cx="2688" cy="192"/>
              <a:chOff x="528" y="2736"/>
              <a:chExt cx="2688" cy="192"/>
            </a:xfrm>
          </p:grpSpPr>
          <p:sp>
            <p:nvSpPr>
              <p:cNvPr id="1250324" name="Rectangle 20"/>
              <p:cNvSpPr>
                <a:spLocks noChangeArrowheads="1"/>
              </p:cNvSpPr>
              <p:nvPr/>
            </p:nvSpPr>
            <p:spPr bwMode="auto">
              <a:xfrm>
                <a:off x="528" y="273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250325" name="Rectangle 21"/>
              <p:cNvSpPr>
                <a:spLocks noChangeArrowheads="1"/>
              </p:cNvSpPr>
              <p:nvPr/>
            </p:nvSpPr>
            <p:spPr bwMode="auto">
              <a:xfrm>
                <a:off x="1200" y="273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250326" name="Rectangle 22"/>
              <p:cNvSpPr>
                <a:spLocks noChangeArrowheads="1"/>
              </p:cNvSpPr>
              <p:nvPr/>
            </p:nvSpPr>
            <p:spPr bwMode="auto">
              <a:xfrm>
                <a:off x="1872" y="273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250327" name="Rectangle 23"/>
              <p:cNvSpPr>
                <a:spLocks noChangeArrowheads="1"/>
              </p:cNvSpPr>
              <p:nvPr/>
            </p:nvSpPr>
            <p:spPr bwMode="auto">
              <a:xfrm>
                <a:off x="2544" y="273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grpSp>
      <p:sp>
        <p:nvSpPr>
          <p:cNvPr id="1250330" name="Rectangle 26"/>
          <p:cNvSpPr>
            <a:spLocks noChangeArrowheads="1"/>
          </p:cNvSpPr>
          <p:nvPr/>
        </p:nvSpPr>
        <p:spPr bwMode="auto">
          <a:xfrm rot="10800000">
            <a:off x="1751013" y="5091113"/>
            <a:ext cx="7315200" cy="228600"/>
          </a:xfrm>
          <a:prstGeom prst="rect">
            <a:avLst/>
          </a:prstGeom>
          <a:noFill/>
          <a:ln w="12700">
            <a:solidFill>
              <a:schemeClr val="tx1"/>
            </a:solidFill>
            <a:miter lim="800000"/>
            <a:headEnd/>
            <a:tailEnd/>
          </a:ln>
          <a:effectLst/>
        </p:spPr>
        <p:txBody>
          <a:bodyPr wrap="none" anchor="ctr">
            <a:spAutoFit/>
          </a:bodyPr>
          <a:lstStyle/>
          <a:p>
            <a:endParaRPr lang="en-US"/>
          </a:p>
        </p:txBody>
      </p:sp>
      <p:sp>
        <p:nvSpPr>
          <p:cNvPr id="1250331" name="Rectangle 27"/>
          <p:cNvSpPr>
            <a:spLocks noChangeArrowheads="1"/>
          </p:cNvSpPr>
          <p:nvPr/>
        </p:nvSpPr>
        <p:spPr bwMode="auto">
          <a:xfrm rot="10800000">
            <a:off x="1751013" y="4862513"/>
            <a:ext cx="7315200" cy="228600"/>
          </a:xfrm>
          <a:prstGeom prst="rect">
            <a:avLst/>
          </a:prstGeom>
          <a:noFill/>
          <a:ln w="12700">
            <a:solidFill>
              <a:schemeClr val="tx1"/>
            </a:solidFill>
            <a:miter lim="800000"/>
            <a:headEnd/>
            <a:tailEnd/>
          </a:ln>
          <a:effectLst/>
        </p:spPr>
        <p:txBody>
          <a:bodyPr wrap="none" anchor="ctr">
            <a:spAutoFit/>
          </a:bodyPr>
          <a:lstStyle/>
          <a:p>
            <a:endParaRPr lang="en-US"/>
          </a:p>
        </p:txBody>
      </p:sp>
      <p:grpSp>
        <p:nvGrpSpPr>
          <p:cNvPr id="1250336" name="Group 32"/>
          <p:cNvGrpSpPr>
            <a:grpSpLocks/>
          </p:cNvGrpSpPr>
          <p:nvPr/>
        </p:nvGrpSpPr>
        <p:grpSpPr bwMode="auto">
          <a:xfrm rot="10800000">
            <a:off x="2513013" y="5205413"/>
            <a:ext cx="5715000" cy="0"/>
            <a:chOff x="1584" y="1692"/>
            <a:chExt cx="3600" cy="0"/>
          </a:xfrm>
        </p:grpSpPr>
        <p:sp>
          <p:nvSpPr>
            <p:cNvPr id="1250332" name="Line 28"/>
            <p:cNvSpPr>
              <a:spLocks noChangeShapeType="1"/>
            </p:cNvSpPr>
            <p:nvPr/>
          </p:nvSpPr>
          <p:spPr bwMode="auto">
            <a:xfrm>
              <a:off x="1584"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250333" name="Line 29"/>
            <p:cNvSpPr>
              <a:spLocks noChangeShapeType="1"/>
            </p:cNvSpPr>
            <p:nvPr/>
          </p:nvSpPr>
          <p:spPr bwMode="auto">
            <a:xfrm>
              <a:off x="2736"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250334" name="Line 30"/>
            <p:cNvSpPr>
              <a:spLocks noChangeShapeType="1"/>
            </p:cNvSpPr>
            <p:nvPr/>
          </p:nvSpPr>
          <p:spPr bwMode="auto">
            <a:xfrm>
              <a:off x="3888"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250335" name="Line 31"/>
            <p:cNvSpPr>
              <a:spLocks noChangeShapeType="1"/>
            </p:cNvSpPr>
            <p:nvPr/>
          </p:nvSpPr>
          <p:spPr bwMode="auto">
            <a:xfrm>
              <a:off x="5040"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grpSp>
      <p:grpSp>
        <p:nvGrpSpPr>
          <p:cNvPr id="1250343" name="Group 39"/>
          <p:cNvGrpSpPr>
            <a:grpSpLocks/>
          </p:cNvGrpSpPr>
          <p:nvPr/>
        </p:nvGrpSpPr>
        <p:grpSpPr bwMode="auto">
          <a:xfrm rot="10800000">
            <a:off x="1598613" y="4976813"/>
            <a:ext cx="7543800" cy="0"/>
            <a:chOff x="1008" y="1800"/>
            <a:chExt cx="4752" cy="0"/>
          </a:xfrm>
        </p:grpSpPr>
        <p:sp>
          <p:nvSpPr>
            <p:cNvPr id="1250338" name="Line 34"/>
            <p:cNvSpPr>
              <a:spLocks noChangeShapeType="1"/>
            </p:cNvSpPr>
            <p:nvPr/>
          </p:nvSpPr>
          <p:spPr bwMode="auto">
            <a:xfrm>
              <a:off x="1008"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250339" name="Line 35"/>
            <p:cNvSpPr>
              <a:spLocks noChangeShapeType="1"/>
            </p:cNvSpPr>
            <p:nvPr/>
          </p:nvSpPr>
          <p:spPr bwMode="auto">
            <a:xfrm>
              <a:off x="2160"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250340" name="Line 36"/>
            <p:cNvSpPr>
              <a:spLocks noChangeShapeType="1"/>
            </p:cNvSpPr>
            <p:nvPr/>
          </p:nvSpPr>
          <p:spPr bwMode="auto">
            <a:xfrm>
              <a:off x="3312"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250341" name="Line 37"/>
            <p:cNvSpPr>
              <a:spLocks noChangeShapeType="1"/>
            </p:cNvSpPr>
            <p:nvPr/>
          </p:nvSpPr>
          <p:spPr bwMode="auto">
            <a:xfrm>
              <a:off x="4464"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250342" name="Line 38"/>
            <p:cNvSpPr>
              <a:spLocks noChangeShapeType="1"/>
            </p:cNvSpPr>
            <p:nvPr/>
          </p:nvSpPr>
          <p:spPr bwMode="auto">
            <a:xfrm>
              <a:off x="5616"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grpSp>
      <p:grpSp>
        <p:nvGrpSpPr>
          <p:cNvPr id="1250346" name="Group 42"/>
          <p:cNvGrpSpPr>
            <a:grpSpLocks/>
          </p:cNvGrpSpPr>
          <p:nvPr/>
        </p:nvGrpSpPr>
        <p:grpSpPr bwMode="auto">
          <a:xfrm rot="10800000">
            <a:off x="1749425" y="4252913"/>
            <a:ext cx="7315200" cy="609600"/>
            <a:chOff x="48" y="1728"/>
            <a:chExt cx="5376" cy="192"/>
          </a:xfrm>
        </p:grpSpPr>
        <p:grpSp>
          <p:nvGrpSpPr>
            <p:cNvPr id="1250347" name="Group 43"/>
            <p:cNvGrpSpPr>
              <a:grpSpLocks/>
            </p:cNvGrpSpPr>
            <p:nvPr/>
          </p:nvGrpSpPr>
          <p:grpSpPr bwMode="auto">
            <a:xfrm>
              <a:off x="48" y="1728"/>
              <a:ext cx="2688" cy="192"/>
              <a:chOff x="528" y="2736"/>
              <a:chExt cx="2688" cy="192"/>
            </a:xfrm>
          </p:grpSpPr>
          <p:sp>
            <p:nvSpPr>
              <p:cNvPr id="1250348" name="Rectangle 44"/>
              <p:cNvSpPr>
                <a:spLocks noChangeArrowheads="1"/>
              </p:cNvSpPr>
              <p:nvPr/>
            </p:nvSpPr>
            <p:spPr bwMode="auto">
              <a:xfrm>
                <a:off x="528" y="273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250349" name="Rectangle 45"/>
              <p:cNvSpPr>
                <a:spLocks noChangeArrowheads="1"/>
              </p:cNvSpPr>
              <p:nvPr/>
            </p:nvSpPr>
            <p:spPr bwMode="auto">
              <a:xfrm>
                <a:off x="1200" y="273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250350" name="Rectangle 46"/>
              <p:cNvSpPr>
                <a:spLocks noChangeArrowheads="1"/>
              </p:cNvSpPr>
              <p:nvPr/>
            </p:nvSpPr>
            <p:spPr bwMode="auto">
              <a:xfrm>
                <a:off x="1872" y="273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250351" name="Rectangle 47"/>
              <p:cNvSpPr>
                <a:spLocks noChangeArrowheads="1"/>
              </p:cNvSpPr>
              <p:nvPr/>
            </p:nvSpPr>
            <p:spPr bwMode="auto">
              <a:xfrm>
                <a:off x="2544" y="273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grpSp>
          <p:nvGrpSpPr>
            <p:cNvPr id="1250352" name="Group 48"/>
            <p:cNvGrpSpPr>
              <a:grpSpLocks/>
            </p:cNvGrpSpPr>
            <p:nvPr/>
          </p:nvGrpSpPr>
          <p:grpSpPr bwMode="auto">
            <a:xfrm>
              <a:off x="2736" y="1728"/>
              <a:ext cx="2688" cy="192"/>
              <a:chOff x="528" y="2736"/>
              <a:chExt cx="2688" cy="192"/>
            </a:xfrm>
          </p:grpSpPr>
          <p:sp>
            <p:nvSpPr>
              <p:cNvPr id="1250353" name="Rectangle 49"/>
              <p:cNvSpPr>
                <a:spLocks noChangeArrowheads="1"/>
              </p:cNvSpPr>
              <p:nvPr/>
            </p:nvSpPr>
            <p:spPr bwMode="auto">
              <a:xfrm>
                <a:off x="528" y="273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250354" name="Rectangle 50"/>
              <p:cNvSpPr>
                <a:spLocks noChangeArrowheads="1"/>
              </p:cNvSpPr>
              <p:nvPr/>
            </p:nvSpPr>
            <p:spPr bwMode="auto">
              <a:xfrm>
                <a:off x="1200" y="273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250355" name="Rectangle 51"/>
              <p:cNvSpPr>
                <a:spLocks noChangeArrowheads="1"/>
              </p:cNvSpPr>
              <p:nvPr/>
            </p:nvSpPr>
            <p:spPr bwMode="auto">
              <a:xfrm>
                <a:off x="1872" y="273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250356" name="Rectangle 52"/>
              <p:cNvSpPr>
                <a:spLocks noChangeArrowheads="1"/>
              </p:cNvSpPr>
              <p:nvPr/>
            </p:nvSpPr>
            <p:spPr bwMode="auto">
              <a:xfrm>
                <a:off x="2544" y="273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grpSp>
      <p:sp>
        <p:nvSpPr>
          <p:cNvPr id="1250357" name="Rectangle 53"/>
          <p:cNvSpPr>
            <a:spLocks noChangeArrowheads="1"/>
          </p:cNvSpPr>
          <p:nvPr/>
        </p:nvSpPr>
        <p:spPr bwMode="auto">
          <a:xfrm rot="10800000">
            <a:off x="1749425" y="4024313"/>
            <a:ext cx="7315200" cy="228600"/>
          </a:xfrm>
          <a:prstGeom prst="rect">
            <a:avLst/>
          </a:prstGeom>
          <a:noFill/>
          <a:ln w="12700">
            <a:solidFill>
              <a:schemeClr val="tx1"/>
            </a:solidFill>
            <a:miter lim="800000"/>
            <a:headEnd/>
            <a:tailEnd/>
          </a:ln>
          <a:effectLst/>
        </p:spPr>
        <p:txBody>
          <a:bodyPr wrap="none" anchor="ctr">
            <a:spAutoFit/>
          </a:bodyPr>
          <a:lstStyle/>
          <a:p>
            <a:endParaRPr lang="en-US"/>
          </a:p>
        </p:txBody>
      </p:sp>
      <p:sp>
        <p:nvSpPr>
          <p:cNvPr id="1250358" name="Rectangle 54"/>
          <p:cNvSpPr>
            <a:spLocks noChangeArrowheads="1"/>
          </p:cNvSpPr>
          <p:nvPr/>
        </p:nvSpPr>
        <p:spPr bwMode="auto">
          <a:xfrm rot="10800000">
            <a:off x="1749425" y="3795713"/>
            <a:ext cx="7315200" cy="228600"/>
          </a:xfrm>
          <a:prstGeom prst="rect">
            <a:avLst/>
          </a:prstGeom>
          <a:noFill/>
          <a:ln w="12700">
            <a:solidFill>
              <a:schemeClr val="tx1"/>
            </a:solidFill>
            <a:miter lim="800000"/>
            <a:headEnd/>
            <a:tailEnd/>
          </a:ln>
          <a:effectLst/>
        </p:spPr>
        <p:txBody>
          <a:bodyPr wrap="none" anchor="ctr">
            <a:spAutoFit/>
          </a:bodyPr>
          <a:lstStyle/>
          <a:p>
            <a:endParaRPr lang="en-US"/>
          </a:p>
        </p:txBody>
      </p:sp>
      <p:grpSp>
        <p:nvGrpSpPr>
          <p:cNvPr id="1250359" name="Group 55"/>
          <p:cNvGrpSpPr>
            <a:grpSpLocks/>
          </p:cNvGrpSpPr>
          <p:nvPr/>
        </p:nvGrpSpPr>
        <p:grpSpPr bwMode="auto">
          <a:xfrm rot="10800000">
            <a:off x="2511425" y="4138613"/>
            <a:ext cx="5715000" cy="0"/>
            <a:chOff x="1584" y="1692"/>
            <a:chExt cx="3600" cy="0"/>
          </a:xfrm>
        </p:grpSpPr>
        <p:sp>
          <p:nvSpPr>
            <p:cNvPr id="1250360" name="Line 56"/>
            <p:cNvSpPr>
              <a:spLocks noChangeShapeType="1"/>
            </p:cNvSpPr>
            <p:nvPr/>
          </p:nvSpPr>
          <p:spPr bwMode="auto">
            <a:xfrm>
              <a:off x="1584"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250361" name="Line 57"/>
            <p:cNvSpPr>
              <a:spLocks noChangeShapeType="1"/>
            </p:cNvSpPr>
            <p:nvPr/>
          </p:nvSpPr>
          <p:spPr bwMode="auto">
            <a:xfrm>
              <a:off x="2736"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250362" name="Line 58"/>
            <p:cNvSpPr>
              <a:spLocks noChangeShapeType="1"/>
            </p:cNvSpPr>
            <p:nvPr/>
          </p:nvSpPr>
          <p:spPr bwMode="auto">
            <a:xfrm>
              <a:off x="3888"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250363" name="Line 59"/>
            <p:cNvSpPr>
              <a:spLocks noChangeShapeType="1"/>
            </p:cNvSpPr>
            <p:nvPr/>
          </p:nvSpPr>
          <p:spPr bwMode="auto">
            <a:xfrm>
              <a:off x="5040"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grpSp>
      <p:grpSp>
        <p:nvGrpSpPr>
          <p:cNvPr id="1250364" name="Group 60"/>
          <p:cNvGrpSpPr>
            <a:grpSpLocks/>
          </p:cNvGrpSpPr>
          <p:nvPr/>
        </p:nvGrpSpPr>
        <p:grpSpPr bwMode="auto">
          <a:xfrm rot="10800000">
            <a:off x="1597025" y="3910013"/>
            <a:ext cx="7543800" cy="0"/>
            <a:chOff x="1008" y="1800"/>
            <a:chExt cx="4752" cy="0"/>
          </a:xfrm>
        </p:grpSpPr>
        <p:sp>
          <p:nvSpPr>
            <p:cNvPr id="1250365" name="Line 61"/>
            <p:cNvSpPr>
              <a:spLocks noChangeShapeType="1"/>
            </p:cNvSpPr>
            <p:nvPr/>
          </p:nvSpPr>
          <p:spPr bwMode="auto">
            <a:xfrm>
              <a:off x="1008"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250366" name="Line 62"/>
            <p:cNvSpPr>
              <a:spLocks noChangeShapeType="1"/>
            </p:cNvSpPr>
            <p:nvPr/>
          </p:nvSpPr>
          <p:spPr bwMode="auto">
            <a:xfrm>
              <a:off x="2160"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250367" name="Line 63"/>
            <p:cNvSpPr>
              <a:spLocks noChangeShapeType="1"/>
            </p:cNvSpPr>
            <p:nvPr/>
          </p:nvSpPr>
          <p:spPr bwMode="auto">
            <a:xfrm>
              <a:off x="3312"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250368" name="Line 64"/>
            <p:cNvSpPr>
              <a:spLocks noChangeShapeType="1"/>
            </p:cNvSpPr>
            <p:nvPr/>
          </p:nvSpPr>
          <p:spPr bwMode="auto">
            <a:xfrm>
              <a:off x="4464"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250369" name="Line 65"/>
            <p:cNvSpPr>
              <a:spLocks noChangeShapeType="1"/>
            </p:cNvSpPr>
            <p:nvPr/>
          </p:nvSpPr>
          <p:spPr bwMode="auto">
            <a:xfrm>
              <a:off x="5616"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grpSp>
      <p:grpSp>
        <p:nvGrpSpPr>
          <p:cNvPr id="1250371" name="Group 67"/>
          <p:cNvGrpSpPr>
            <a:grpSpLocks/>
          </p:cNvGrpSpPr>
          <p:nvPr/>
        </p:nvGrpSpPr>
        <p:grpSpPr bwMode="auto">
          <a:xfrm rot="10800000">
            <a:off x="1749425" y="3186113"/>
            <a:ext cx="7315200" cy="609600"/>
            <a:chOff x="48" y="1728"/>
            <a:chExt cx="5376" cy="192"/>
          </a:xfrm>
        </p:grpSpPr>
        <p:grpSp>
          <p:nvGrpSpPr>
            <p:cNvPr id="1250372" name="Group 68"/>
            <p:cNvGrpSpPr>
              <a:grpSpLocks/>
            </p:cNvGrpSpPr>
            <p:nvPr/>
          </p:nvGrpSpPr>
          <p:grpSpPr bwMode="auto">
            <a:xfrm>
              <a:off x="48" y="1728"/>
              <a:ext cx="2688" cy="192"/>
              <a:chOff x="528" y="2736"/>
              <a:chExt cx="2688" cy="192"/>
            </a:xfrm>
          </p:grpSpPr>
          <p:sp>
            <p:nvSpPr>
              <p:cNvPr id="1250373" name="Rectangle 69"/>
              <p:cNvSpPr>
                <a:spLocks noChangeArrowheads="1"/>
              </p:cNvSpPr>
              <p:nvPr/>
            </p:nvSpPr>
            <p:spPr bwMode="auto">
              <a:xfrm>
                <a:off x="528" y="273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250374" name="Rectangle 70"/>
              <p:cNvSpPr>
                <a:spLocks noChangeArrowheads="1"/>
              </p:cNvSpPr>
              <p:nvPr/>
            </p:nvSpPr>
            <p:spPr bwMode="auto">
              <a:xfrm>
                <a:off x="1200" y="273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250375" name="Rectangle 71"/>
              <p:cNvSpPr>
                <a:spLocks noChangeArrowheads="1"/>
              </p:cNvSpPr>
              <p:nvPr/>
            </p:nvSpPr>
            <p:spPr bwMode="auto">
              <a:xfrm>
                <a:off x="1872" y="273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250376" name="Rectangle 72"/>
              <p:cNvSpPr>
                <a:spLocks noChangeArrowheads="1"/>
              </p:cNvSpPr>
              <p:nvPr/>
            </p:nvSpPr>
            <p:spPr bwMode="auto">
              <a:xfrm>
                <a:off x="2544" y="273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grpSp>
          <p:nvGrpSpPr>
            <p:cNvPr id="1250377" name="Group 73"/>
            <p:cNvGrpSpPr>
              <a:grpSpLocks/>
            </p:cNvGrpSpPr>
            <p:nvPr/>
          </p:nvGrpSpPr>
          <p:grpSpPr bwMode="auto">
            <a:xfrm>
              <a:off x="2736" y="1728"/>
              <a:ext cx="2688" cy="192"/>
              <a:chOff x="528" y="2736"/>
              <a:chExt cx="2688" cy="192"/>
            </a:xfrm>
          </p:grpSpPr>
          <p:sp>
            <p:nvSpPr>
              <p:cNvPr id="1250378" name="Rectangle 74"/>
              <p:cNvSpPr>
                <a:spLocks noChangeArrowheads="1"/>
              </p:cNvSpPr>
              <p:nvPr/>
            </p:nvSpPr>
            <p:spPr bwMode="auto">
              <a:xfrm>
                <a:off x="528" y="2736"/>
                <a:ext cx="672" cy="192"/>
              </a:xfrm>
              <a:prstGeom prst="rect">
                <a:avLst/>
              </a:prstGeom>
              <a:solidFill>
                <a:schemeClr val="accent1"/>
              </a:solidFill>
              <a:ln w="12700">
                <a:solidFill>
                  <a:schemeClr val="tx1"/>
                </a:solidFill>
                <a:miter lim="800000"/>
                <a:headEnd/>
                <a:tailEnd/>
              </a:ln>
              <a:effectLst/>
            </p:spPr>
            <p:txBody>
              <a:bodyPr anchor="ctr">
                <a:spAutoFit/>
              </a:bodyPr>
              <a:lstStyle/>
              <a:p>
                <a:endParaRPr lang="en-US"/>
              </a:p>
            </p:txBody>
          </p:sp>
          <p:sp>
            <p:nvSpPr>
              <p:cNvPr id="1250379" name="Rectangle 75"/>
              <p:cNvSpPr>
                <a:spLocks noChangeArrowheads="1"/>
              </p:cNvSpPr>
              <p:nvPr/>
            </p:nvSpPr>
            <p:spPr bwMode="auto">
              <a:xfrm>
                <a:off x="1200" y="2736"/>
                <a:ext cx="67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250380" name="Rectangle 76"/>
              <p:cNvSpPr>
                <a:spLocks noChangeArrowheads="1"/>
              </p:cNvSpPr>
              <p:nvPr/>
            </p:nvSpPr>
            <p:spPr bwMode="auto">
              <a:xfrm>
                <a:off x="1872" y="2736"/>
                <a:ext cx="672" cy="192"/>
              </a:xfrm>
              <a:prstGeom prst="rect">
                <a:avLst/>
              </a:prstGeom>
              <a:solidFill>
                <a:srgbClr val="1CC7D4"/>
              </a:solidFill>
              <a:ln w="12700">
                <a:solidFill>
                  <a:schemeClr val="tx1"/>
                </a:solidFill>
                <a:miter lim="800000"/>
                <a:headEnd/>
                <a:tailEnd/>
              </a:ln>
              <a:effectLst/>
            </p:spPr>
            <p:txBody>
              <a:bodyPr anchor="ctr">
                <a:spAutoFit/>
              </a:bodyPr>
              <a:lstStyle/>
              <a:p>
                <a:endParaRPr lang="en-US"/>
              </a:p>
            </p:txBody>
          </p:sp>
          <p:sp>
            <p:nvSpPr>
              <p:cNvPr id="1250381" name="Rectangle 77"/>
              <p:cNvSpPr>
                <a:spLocks noChangeArrowheads="1"/>
              </p:cNvSpPr>
              <p:nvPr/>
            </p:nvSpPr>
            <p:spPr bwMode="auto">
              <a:xfrm>
                <a:off x="2544" y="2736"/>
                <a:ext cx="67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grpSp>
      </p:grpSp>
      <p:grpSp>
        <p:nvGrpSpPr>
          <p:cNvPr id="1250412" name="Group 108"/>
          <p:cNvGrpSpPr>
            <a:grpSpLocks/>
          </p:cNvGrpSpPr>
          <p:nvPr/>
        </p:nvGrpSpPr>
        <p:grpSpPr bwMode="auto">
          <a:xfrm>
            <a:off x="1597025" y="2728913"/>
            <a:ext cx="7543800" cy="457200"/>
            <a:chOff x="1006" y="1960"/>
            <a:chExt cx="4752" cy="288"/>
          </a:xfrm>
        </p:grpSpPr>
        <p:sp>
          <p:nvSpPr>
            <p:cNvPr id="1250382" name="Rectangle 78"/>
            <p:cNvSpPr>
              <a:spLocks noChangeArrowheads="1"/>
            </p:cNvSpPr>
            <p:nvPr/>
          </p:nvSpPr>
          <p:spPr bwMode="auto">
            <a:xfrm rot="10800000">
              <a:off x="1102" y="2104"/>
              <a:ext cx="4608" cy="144"/>
            </a:xfrm>
            <a:prstGeom prst="rect">
              <a:avLst/>
            </a:prstGeom>
            <a:noFill/>
            <a:ln w="12700">
              <a:solidFill>
                <a:schemeClr val="tx1"/>
              </a:solidFill>
              <a:miter lim="800000"/>
              <a:headEnd/>
              <a:tailEnd/>
            </a:ln>
            <a:effectLst/>
          </p:spPr>
          <p:txBody>
            <a:bodyPr wrap="none" anchor="ctr">
              <a:spAutoFit/>
            </a:bodyPr>
            <a:lstStyle/>
            <a:p>
              <a:endParaRPr lang="en-US"/>
            </a:p>
          </p:txBody>
        </p:sp>
        <p:sp>
          <p:nvSpPr>
            <p:cNvPr id="1250383" name="Rectangle 79"/>
            <p:cNvSpPr>
              <a:spLocks noChangeArrowheads="1"/>
            </p:cNvSpPr>
            <p:nvPr/>
          </p:nvSpPr>
          <p:spPr bwMode="auto">
            <a:xfrm rot="10800000">
              <a:off x="1102" y="1960"/>
              <a:ext cx="4608" cy="144"/>
            </a:xfrm>
            <a:prstGeom prst="rect">
              <a:avLst/>
            </a:prstGeom>
            <a:noFill/>
            <a:ln w="12700">
              <a:solidFill>
                <a:schemeClr val="tx1"/>
              </a:solidFill>
              <a:miter lim="800000"/>
              <a:headEnd/>
              <a:tailEnd/>
            </a:ln>
            <a:effectLst/>
          </p:spPr>
          <p:txBody>
            <a:bodyPr wrap="none" anchor="ctr">
              <a:spAutoFit/>
            </a:bodyPr>
            <a:lstStyle/>
            <a:p>
              <a:endParaRPr lang="en-US"/>
            </a:p>
          </p:txBody>
        </p:sp>
        <p:grpSp>
          <p:nvGrpSpPr>
            <p:cNvPr id="1250384" name="Group 80"/>
            <p:cNvGrpSpPr>
              <a:grpSpLocks/>
            </p:cNvGrpSpPr>
            <p:nvPr/>
          </p:nvGrpSpPr>
          <p:grpSpPr bwMode="auto">
            <a:xfrm rot="10800000">
              <a:off x="1582" y="2176"/>
              <a:ext cx="3600" cy="0"/>
              <a:chOff x="1584" y="1692"/>
              <a:chExt cx="3600" cy="0"/>
            </a:xfrm>
          </p:grpSpPr>
          <p:sp>
            <p:nvSpPr>
              <p:cNvPr id="1250385" name="Line 81"/>
              <p:cNvSpPr>
                <a:spLocks noChangeShapeType="1"/>
              </p:cNvSpPr>
              <p:nvPr/>
            </p:nvSpPr>
            <p:spPr bwMode="auto">
              <a:xfrm>
                <a:off x="1584"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250386" name="Line 82"/>
              <p:cNvSpPr>
                <a:spLocks noChangeShapeType="1"/>
              </p:cNvSpPr>
              <p:nvPr/>
            </p:nvSpPr>
            <p:spPr bwMode="auto">
              <a:xfrm>
                <a:off x="2736"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250387" name="Line 83"/>
              <p:cNvSpPr>
                <a:spLocks noChangeShapeType="1"/>
              </p:cNvSpPr>
              <p:nvPr/>
            </p:nvSpPr>
            <p:spPr bwMode="auto">
              <a:xfrm>
                <a:off x="3888"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250388" name="Line 84"/>
              <p:cNvSpPr>
                <a:spLocks noChangeShapeType="1"/>
              </p:cNvSpPr>
              <p:nvPr/>
            </p:nvSpPr>
            <p:spPr bwMode="auto">
              <a:xfrm>
                <a:off x="5040"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grpSp>
        <p:grpSp>
          <p:nvGrpSpPr>
            <p:cNvPr id="1250389" name="Group 85"/>
            <p:cNvGrpSpPr>
              <a:grpSpLocks/>
            </p:cNvGrpSpPr>
            <p:nvPr/>
          </p:nvGrpSpPr>
          <p:grpSpPr bwMode="auto">
            <a:xfrm rot="10800000">
              <a:off x="1006" y="2032"/>
              <a:ext cx="4752" cy="0"/>
              <a:chOff x="1008" y="1800"/>
              <a:chExt cx="4752" cy="0"/>
            </a:xfrm>
          </p:grpSpPr>
          <p:sp>
            <p:nvSpPr>
              <p:cNvPr id="1250390" name="Line 86"/>
              <p:cNvSpPr>
                <a:spLocks noChangeShapeType="1"/>
              </p:cNvSpPr>
              <p:nvPr/>
            </p:nvSpPr>
            <p:spPr bwMode="auto">
              <a:xfrm>
                <a:off x="1008"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250391" name="Line 87"/>
              <p:cNvSpPr>
                <a:spLocks noChangeShapeType="1"/>
              </p:cNvSpPr>
              <p:nvPr/>
            </p:nvSpPr>
            <p:spPr bwMode="auto">
              <a:xfrm>
                <a:off x="2160"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250392" name="Line 88"/>
              <p:cNvSpPr>
                <a:spLocks noChangeShapeType="1"/>
              </p:cNvSpPr>
              <p:nvPr/>
            </p:nvSpPr>
            <p:spPr bwMode="auto">
              <a:xfrm>
                <a:off x="3312"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250393" name="Line 89"/>
              <p:cNvSpPr>
                <a:spLocks noChangeShapeType="1"/>
              </p:cNvSpPr>
              <p:nvPr/>
            </p:nvSpPr>
            <p:spPr bwMode="auto">
              <a:xfrm>
                <a:off x="4464"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250394" name="Line 90"/>
              <p:cNvSpPr>
                <a:spLocks noChangeShapeType="1"/>
              </p:cNvSpPr>
              <p:nvPr/>
            </p:nvSpPr>
            <p:spPr bwMode="auto">
              <a:xfrm>
                <a:off x="5616"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grpSp>
      </p:grpSp>
      <p:sp>
        <p:nvSpPr>
          <p:cNvPr id="1250395" name="Text Box 91"/>
          <p:cNvSpPr txBox="1">
            <a:spLocks noChangeArrowheads="1"/>
          </p:cNvSpPr>
          <p:nvPr/>
        </p:nvSpPr>
        <p:spPr bwMode="auto">
          <a:xfrm rot="10800000">
            <a:off x="5126038" y="1828800"/>
            <a:ext cx="488950" cy="854075"/>
          </a:xfrm>
          <a:prstGeom prst="rect">
            <a:avLst/>
          </a:prstGeom>
          <a:noFill/>
          <a:ln w="12700">
            <a:noFill/>
            <a:miter lim="800000"/>
            <a:headEnd/>
            <a:tailEnd/>
          </a:ln>
          <a:effectLst/>
        </p:spPr>
        <p:txBody>
          <a:bodyPr vert="eaVert">
            <a:spAutoFit/>
          </a:bodyPr>
          <a:lstStyle/>
          <a:p>
            <a:r>
              <a:rPr lang="en-US"/>
              <a:t>………</a:t>
            </a:r>
          </a:p>
        </p:txBody>
      </p:sp>
      <p:sp>
        <p:nvSpPr>
          <p:cNvPr id="1250397" name="Line 93"/>
          <p:cNvSpPr>
            <a:spLocks noChangeShapeType="1"/>
          </p:cNvSpPr>
          <p:nvPr/>
        </p:nvSpPr>
        <p:spPr bwMode="auto">
          <a:xfrm>
            <a:off x="1524000" y="2057400"/>
            <a:ext cx="0" cy="4419600"/>
          </a:xfrm>
          <a:prstGeom prst="line">
            <a:avLst/>
          </a:prstGeom>
          <a:noFill/>
          <a:ln w="38100">
            <a:solidFill>
              <a:srgbClr val="00FF00"/>
            </a:solidFill>
            <a:round/>
            <a:headEnd type="triangle" w="med" len="med"/>
            <a:tailEnd/>
          </a:ln>
          <a:effectLst/>
        </p:spPr>
        <p:txBody>
          <a:bodyPr>
            <a:spAutoFit/>
          </a:bodyPr>
          <a:lstStyle/>
          <a:p>
            <a:endParaRPr lang="en-US"/>
          </a:p>
        </p:txBody>
      </p:sp>
      <p:sp>
        <p:nvSpPr>
          <p:cNvPr id="1250398" name="Line 94"/>
          <p:cNvSpPr>
            <a:spLocks noChangeShapeType="1"/>
          </p:cNvSpPr>
          <p:nvPr/>
        </p:nvSpPr>
        <p:spPr bwMode="auto">
          <a:xfrm flipH="1">
            <a:off x="1524000" y="6475413"/>
            <a:ext cx="7467600" cy="0"/>
          </a:xfrm>
          <a:prstGeom prst="line">
            <a:avLst/>
          </a:prstGeom>
          <a:noFill/>
          <a:ln w="38100">
            <a:solidFill>
              <a:srgbClr val="00FF00"/>
            </a:solidFill>
            <a:round/>
            <a:headEnd/>
            <a:tailEnd/>
          </a:ln>
          <a:effectLst/>
        </p:spPr>
        <p:txBody>
          <a:bodyPr>
            <a:spAutoFit/>
          </a:bodyPr>
          <a:lstStyle/>
          <a:p>
            <a:endParaRPr lang="en-US"/>
          </a:p>
        </p:txBody>
      </p:sp>
      <p:sp>
        <p:nvSpPr>
          <p:cNvPr id="1250400" name="Text Box 96"/>
          <p:cNvSpPr txBox="1">
            <a:spLocks noChangeArrowheads="1"/>
          </p:cNvSpPr>
          <p:nvPr/>
        </p:nvSpPr>
        <p:spPr bwMode="auto">
          <a:xfrm>
            <a:off x="4876800" y="5408613"/>
            <a:ext cx="1779588" cy="396875"/>
          </a:xfrm>
          <a:prstGeom prst="rect">
            <a:avLst/>
          </a:prstGeom>
          <a:noFill/>
          <a:ln w="12700">
            <a:noFill/>
            <a:miter lim="800000"/>
            <a:headEnd/>
            <a:tailEnd/>
          </a:ln>
          <a:effectLst/>
        </p:spPr>
        <p:txBody>
          <a:bodyPr wrap="none">
            <a:spAutoFit/>
          </a:bodyPr>
          <a:lstStyle/>
          <a:p>
            <a:r>
              <a:rPr lang="en-US" b="1">
                <a:solidFill>
                  <a:schemeClr val="bg2"/>
                </a:solidFill>
              </a:rPr>
              <a:t>8 Processors</a:t>
            </a:r>
          </a:p>
        </p:txBody>
      </p:sp>
      <p:sp>
        <p:nvSpPr>
          <p:cNvPr id="1250401" name="Text Box 97"/>
          <p:cNvSpPr txBox="1">
            <a:spLocks noChangeArrowheads="1"/>
          </p:cNvSpPr>
          <p:nvPr/>
        </p:nvSpPr>
        <p:spPr bwMode="auto">
          <a:xfrm>
            <a:off x="1828800" y="1981200"/>
            <a:ext cx="3409950" cy="366713"/>
          </a:xfrm>
          <a:prstGeom prst="rect">
            <a:avLst/>
          </a:prstGeom>
          <a:noFill/>
          <a:ln w="12700">
            <a:noFill/>
            <a:miter lim="800000"/>
            <a:headEnd/>
            <a:tailEnd/>
          </a:ln>
          <a:effectLst/>
        </p:spPr>
        <p:txBody>
          <a:bodyPr wrap="none">
            <a:spAutoFit/>
          </a:bodyPr>
          <a:lstStyle/>
          <a:p>
            <a:r>
              <a:rPr lang="en-US" sz="1800">
                <a:solidFill>
                  <a:srgbClr val="00FF00"/>
                </a:solidFill>
              </a:rPr>
              <a:t>Application and Processor Time</a:t>
            </a:r>
          </a:p>
        </p:txBody>
      </p:sp>
      <p:sp>
        <p:nvSpPr>
          <p:cNvPr id="1250402" name="Text Box 98"/>
          <p:cNvSpPr txBox="1">
            <a:spLocks noChangeArrowheads="1"/>
          </p:cNvSpPr>
          <p:nvPr/>
        </p:nvSpPr>
        <p:spPr bwMode="auto">
          <a:xfrm>
            <a:off x="6019800" y="6491288"/>
            <a:ext cx="2012950" cy="366712"/>
          </a:xfrm>
          <a:prstGeom prst="rect">
            <a:avLst/>
          </a:prstGeom>
          <a:noFill/>
          <a:ln w="12700">
            <a:noFill/>
            <a:miter lim="800000"/>
            <a:headEnd/>
            <a:tailEnd/>
          </a:ln>
          <a:effectLst/>
        </p:spPr>
        <p:txBody>
          <a:bodyPr wrap="none">
            <a:spAutoFit/>
          </a:bodyPr>
          <a:lstStyle/>
          <a:p>
            <a:r>
              <a:rPr lang="en-US" sz="1800">
                <a:solidFill>
                  <a:srgbClr val="00FF00"/>
                </a:solidFill>
              </a:rPr>
              <a:t>Application Space</a:t>
            </a:r>
          </a:p>
        </p:txBody>
      </p:sp>
      <p:grpSp>
        <p:nvGrpSpPr>
          <p:cNvPr id="1250405" name="Group 101"/>
          <p:cNvGrpSpPr>
            <a:grpSpLocks/>
          </p:cNvGrpSpPr>
          <p:nvPr/>
        </p:nvGrpSpPr>
        <p:grpSpPr bwMode="auto">
          <a:xfrm>
            <a:off x="0" y="2590800"/>
            <a:ext cx="1416050" cy="1077913"/>
            <a:chOff x="96" y="1920"/>
            <a:chExt cx="892" cy="679"/>
          </a:xfrm>
        </p:grpSpPr>
        <p:sp>
          <p:nvSpPr>
            <p:cNvPr id="1250403" name="Text Box 99"/>
            <p:cNvSpPr txBox="1">
              <a:spLocks noChangeArrowheads="1"/>
            </p:cNvSpPr>
            <p:nvPr/>
          </p:nvSpPr>
          <p:spPr bwMode="auto">
            <a:xfrm>
              <a:off x="96" y="2273"/>
              <a:ext cx="569" cy="326"/>
            </a:xfrm>
            <a:prstGeom prst="rect">
              <a:avLst/>
            </a:prstGeom>
            <a:noFill/>
            <a:ln w="12700">
              <a:noFill/>
              <a:miter lim="800000"/>
              <a:headEnd/>
              <a:tailEnd/>
            </a:ln>
            <a:effectLst/>
          </p:spPr>
          <p:txBody>
            <a:bodyPr wrap="none">
              <a:spAutoFit/>
            </a:bodyPr>
            <a:lstStyle/>
            <a:p>
              <a:r>
                <a:rPr lang="en-US" sz="1400"/>
                <a:t>Compute</a:t>
              </a:r>
              <a:br>
                <a:rPr lang="en-US" sz="1400"/>
              </a:br>
              <a:r>
                <a:rPr lang="en-US" sz="1400"/>
                <a:t>Phase</a:t>
              </a:r>
            </a:p>
          </p:txBody>
        </p:sp>
        <p:sp>
          <p:nvSpPr>
            <p:cNvPr id="1250404" name="Text Box 100"/>
            <p:cNvSpPr txBox="1">
              <a:spLocks noChangeArrowheads="1"/>
            </p:cNvSpPr>
            <p:nvPr/>
          </p:nvSpPr>
          <p:spPr bwMode="auto">
            <a:xfrm>
              <a:off x="96" y="1920"/>
              <a:ext cx="892" cy="326"/>
            </a:xfrm>
            <a:prstGeom prst="rect">
              <a:avLst/>
            </a:prstGeom>
            <a:noFill/>
            <a:ln w="12700">
              <a:noFill/>
              <a:miter lim="800000"/>
              <a:headEnd/>
              <a:tailEnd/>
            </a:ln>
            <a:effectLst/>
          </p:spPr>
          <p:txBody>
            <a:bodyPr wrap="none">
              <a:spAutoFit/>
            </a:bodyPr>
            <a:lstStyle/>
            <a:p>
              <a:r>
                <a:rPr lang="en-US" sz="1400">
                  <a:solidFill>
                    <a:srgbClr val="FFFF00"/>
                  </a:solidFill>
                </a:rPr>
                <a:t>Communication</a:t>
              </a:r>
              <a:br>
                <a:rPr lang="en-US" sz="1400">
                  <a:solidFill>
                    <a:srgbClr val="FFFF00"/>
                  </a:solidFill>
                </a:rPr>
              </a:br>
              <a:r>
                <a:rPr lang="en-US" sz="1400">
                  <a:solidFill>
                    <a:srgbClr val="FFFF00"/>
                  </a:solidFill>
                </a:rPr>
                <a:t>Phase</a:t>
              </a:r>
            </a:p>
          </p:txBody>
        </p:sp>
      </p:grpSp>
      <p:grpSp>
        <p:nvGrpSpPr>
          <p:cNvPr id="1250406" name="Group 102"/>
          <p:cNvGrpSpPr>
            <a:grpSpLocks/>
          </p:cNvGrpSpPr>
          <p:nvPr/>
        </p:nvGrpSpPr>
        <p:grpSpPr bwMode="auto">
          <a:xfrm>
            <a:off x="0" y="4800600"/>
            <a:ext cx="1416050" cy="1077913"/>
            <a:chOff x="96" y="1920"/>
            <a:chExt cx="892" cy="679"/>
          </a:xfrm>
        </p:grpSpPr>
        <p:sp>
          <p:nvSpPr>
            <p:cNvPr id="1250407" name="Text Box 103"/>
            <p:cNvSpPr txBox="1">
              <a:spLocks noChangeArrowheads="1"/>
            </p:cNvSpPr>
            <p:nvPr/>
          </p:nvSpPr>
          <p:spPr bwMode="auto">
            <a:xfrm>
              <a:off x="96" y="2273"/>
              <a:ext cx="569" cy="326"/>
            </a:xfrm>
            <a:prstGeom prst="rect">
              <a:avLst/>
            </a:prstGeom>
            <a:noFill/>
            <a:ln w="12700">
              <a:noFill/>
              <a:miter lim="800000"/>
              <a:headEnd/>
              <a:tailEnd/>
            </a:ln>
            <a:effectLst/>
          </p:spPr>
          <p:txBody>
            <a:bodyPr wrap="none">
              <a:spAutoFit/>
            </a:bodyPr>
            <a:lstStyle/>
            <a:p>
              <a:r>
                <a:rPr lang="en-US" sz="1400"/>
                <a:t>Compute</a:t>
              </a:r>
              <a:br>
                <a:rPr lang="en-US" sz="1400"/>
              </a:br>
              <a:r>
                <a:rPr lang="en-US" sz="1400"/>
                <a:t>Phase</a:t>
              </a:r>
            </a:p>
          </p:txBody>
        </p:sp>
        <p:sp>
          <p:nvSpPr>
            <p:cNvPr id="1250408" name="Text Box 104"/>
            <p:cNvSpPr txBox="1">
              <a:spLocks noChangeArrowheads="1"/>
            </p:cNvSpPr>
            <p:nvPr/>
          </p:nvSpPr>
          <p:spPr bwMode="auto">
            <a:xfrm>
              <a:off x="96" y="1920"/>
              <a:ext cx="892" cy="326"/>
            </a:xfrm>
            <a:prstGeom prst="rect">
              <a:avLst/>
            </a:prstGeom>
            <a:noFill/>
            <a:ln w="12700">
              <a:noFill/>
              <a:miter lim="800000"/>
              <a:headEnd/>
              <a:tailEnd/>
            </a:ln>
            <a:effectLst/>
          </p:spPr>
          <p:txBody>
            <a:bodyPr wrap="none">
              <a:spAutoFit/>
            </a:bodyPr>
            <a:lstStyle/>
            <a:p>
              <a:r>
                <a:rPr lang="en-US" sz="1400">
                  <a:solidFill>
                    <a:srgbClr val="FFFF00"/>
                  </a:solidFill>
                </a:rPr>
                <a:t>Communication</a:t>
              </a:r>
              <a:br>
                <a:rPr lang="en-US" sz="1400">
                  <a:solidFill>
                    <a:srgbClr val="FFFF00"/>
                  </a:solidFill>
                </a:rPr>
              </a:br>
              <a:r>
                <a:rPr lang="en-US" sz="1400">
                  <a:solidFill>
                    <a:srgbClr val="FFFF00"/>
                  </a:solidFill>
                </a:rPr>
                <a:t>Phase</a:t>
              </a:r>
            </a:p>
          </p:txBody>
        </p:sp>
      </p:grpSp>
      <p:grpSp>
        <p:nvGrpSpPr>
          <p:cNvPr id="1250409" name="Group 105"/>
          <p:cNvGrpSpPr>
            <a:grpSpLocks/>
          </p:cNvGrpSpPr>
          <p:nvPr/>
        </p:nvGrpSpPr>
        <p:grpSpPr bwMode="auto">
          <a:xfrm>
            <a:off x="0" y="3733800"/>
            <a:ext cx="1416050" cy="1077913"/>
            <a:chOff x="96" y="1920"/>
            <a:chExt cx="892" cy="679"/>
          </a:xfrm>
        </p:grpSpPr>
        <p:sp>
          <p:nvSpPr>
            <p:cNvPr id="1250410" name="Text Box 106"/>
            <p:cNvSpPr txBox="1">
              <a:spLocks noChangeArrowheads="1"/>
            </p:cNvSpPr>
            <p:nvPr/>
          </p:nvSpPr>
          <p:spPr bwMode="auto">
            <a:xfrm>
              <a:off x="96" y="2273"/>
              <a:ext cx="569" cy="326"/>
            </a:xfrm>
            <a:prstGeom prst="rect">
              <a:avLst/>
            </a:prstGeom>
            <a:noFill/>
            <a:ln w="12700">
              <a:noFill/>
              <a:miter lim="800000"/>
              <a:headEnd/>
              <a:tailEnd/>
            </a:ln>
            <a:effectLst/>
          </p:spPr>
          <p:txBody>
            <a:bodyPr wrap="none">
              <a:spAutoFit/>
            </a:bodyPr>
            <a:lstStyle/>
            <a:p>
              <a:r>
                <a:rPr lang="en-US" sz="1400"/>
                <a:t>Compute</a:t>
              </a:r>
              <a:br>
                <a:rPr lang="en-US" sz="1400"/>
              </a:br>
              <a:r>
                <a:rPr lang="en-US" sz="1400"/>
                <a:t>Phase</a:t>
              </a:r>
            </a:p>
          </p:txBody>
        </p:sp>
        <p:sp>
          <p:nvSpPr>
            <p:cNvPr id="1250411" name="Text Box 107"/>
            <p:cNvSpPr txBox="1">
              <a:spLocks noChangeArrowheads="1"/>
            </p:cNvSpPr>
            <p:nvPr/>
          </p:nvSpPr>
          <p:spPr bwMode="auto">
            <a:xfrm>
              <a:off x="96" y="1920"/>
              <a:ext cx="892" cy="326"/>
            </a:xfrm>
            <a:prstGeom prst="rect">
              <a:avLst/>
            </a:prstGeom>
            <a:noFill/>
            <a:ln w="12700">
              <a:noFill/>
              <a:miter lim="800000"/>
              <a:headEnd/>
              <a:tailEnd/>
            </a:ln>
            <a:effectLst/>
          </p:spPr>
          <p:txBody>
            <a:bodyPr wrap="none">
              <a:spAutoFit/>
            </a:bodyPr>
            <a:lstStyle/>
            <a:p>
              <a:r>
                <a:rPr lang="en-US" sz="1400">
                  <a:solidFill>
                    <a:srgbClr val="FFFF00"/>
                  </a:solidFill>
                </a:rPr>
                <a:t>Communication</a:t>
              </a:r>
              <a:br>
                <a:rPr lang="en-US" sz="1400">
                  <a:solidFill>
                    <a:srgbClr val="FFFF00"/>
                  </a:solidFill>
                </a:rPr>
              </a:br>
              <a:r>
                <a:rPr lang="en-US" sz="1400">
                  <a:solidFill>
                    <a:srgbClr val="FFFF00"/>
                  </a:solidFill>
                </a:rPr>
                <a:t>Phase</a:t>
              </a:r>
            </a:p>
          </p:txBody>
        </p:sp>
      </p:grpSp>
      <p:grpSp>
        <p:nvGrpSpPr>
          <p:cNvPr id="1250413" name="Group 109"/>
          <p:cNvGrpSpPr>
            <a:grpSpLocks/>
          </p:cNvGrpSpPr>
          <p:nvPr/>
        </p:nvGrpSpPr>
        <p:grpSpPr bwMode="auto">
          <a:xfrm>
            <a:off x="1600200" y="5943600"/>
            <a:ext cx="7543800" cy="457200"/>
            <a:chOff x="1006" y="1960"/>
            <a:chExt cx="4752" cy="288"/>
          </a:xfrm>
        </p:grpSpPr>
        <p:sp>
          <p:nvSpPr>
            <p:cNvPr id="1250414" name="Rectangle 110"/>
            <p:cNvSpPr>
              <a:spLocks noChangeArrowheads="1"/>
            </p:cNvSpPr>
            <p:nvPr/>
          </p:nvSpPr>
          <p:spPr bwMode="auto">
            <a:xfrm rot="10800000">
              <a:off x="1102" y="2104"/>
              <a:ext cx="4608" cy="144"/>
            </a:xfrm>
            <a:prstGeom prst="rect">
              <a:avLst/>
            </a:prstGeom>
            <a:noFill/>
            <a:ln w="12700">
              <a:solidFill>
                <a:schemeClr val="tx1"/>
              </a:solidFill>
              <a:miter lim="800000"/>
              <a:headEnd/>
              <a:tailEnd/>
            </a:ln>
            <a:effectLst/>
          </p:spPr>
          <p:txBody>
            <a:bodyPr wrap="none" anchor="ctr">
              <a:spAutoFit/>
            </a:bodyPr>
            <a:lstStyle/>
            <a:p>
              <a:endParaRPr lang="en-US"/>
            </a:p>
          </p:txBody>
        </p:sp>
        <p:sp>
          <p:nvSpPr>
            <p:cNvPr id="1250415" name="Rectangle 111"/>
            <p:cNvSpPr>
              <a:spLocks noChangeArrowheads="1"/>
            </p:cNvSpPr>
            <p:nvPr/>
          </p:nvSpPr>
          <p:spPr bwMode="auto">
            <a:xfrm rot="10800000">
              <a:off x="1102" y="1960"/>
              <a:ext cx="4608" cy="144"/>
            </a:xfrm>
            <a:prstGeom prst="rect">
              <a:avLst/>
            </a:prstGeom>
            <a:noFill/>
            <a:ln w="12700">
              <a:solidFill>
                <a:schemeClr val="tx1"/>
              </a:solidFill>
              <a:miter lim="800000"/>
              <a:headEnd/>
              <a:tailEnd/>
            </a:ln>
            <a:effectLst/>
          </p:spPr>
          <p:txBody>
            <a:bodyPr wrap="none" anchor="ctr">
              <a:spAutoFit/>
            </a:bodyPr>
            <a:lstStyle/>
            <a:p>
              <a:endParaRPr lang="en-US"/>
            </a:p>
          </p:txBody>
        </p:sp>
        <p:grpSp>
          <p:nvGrpSpPr>
            <p:cNvPr id="1250416" name="Group 112"/>
            <p:cNvGrpSpPr>
              <a:grpSpLocks/>
            </p:cNvGrpSpPr>
            <p:nvPr/>
          </p:nvGrpSpPr>
          <p:grpSpPr bwMode="auto">
            <a:xfrm rot="10800000">
              <a:off x="1582" y="2176"/>
              <a:ext cx="3600" cy="0"/>
              <a:chOff x="1584" y="1692"/>
              <a:chExt cx="3600" cy="0"/>
            </a:xfrm>
          </p:grpSpPr>
          <p:sp>
            <p:nvSpPr>
              <p:cNvPr id="1250417" name="Line 113"/>
              <p:cNvSpPr>
                <a:spLocks noChangeShapeType="1"/>
              </p:cNvSpPr>
              <p:nvPr/>
            </p:nvSpPr>
            <p:spPr bwMode="auto">
              <a:xfrm>
                <a:off x="1584"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250418" name="Line 114"/>
              <p:cNvSpPr>
                <a:spLocks noChangeShapeType="1"/>
              </p:cNvSpPr>
              <p:nvPr/>
            </p:nvSpPr>
            <p:spPr bwMode="auto">
              <a:xfrm>
                <a:off x="2736"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250419" name="Line 115"/>
              <p:cNvSpPr>
                <a:spLocks noChangeShapeType="1"/>
              </p:cNvSpPr>
              <p:nvPr/>
            </p:nvSpPr>
            <p:spPr bwMode="auto">
              <a:xfrm>
                <a:off x="3888"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250420" name="Line 116"/>
              <p:cNvSpPr>
                <a:spLocks noChangeShapeType="1"/>
              </p:cNvSpPr>
              <p:nvPr/>
            </p:nvSpPr>
            <p:spPr bwMode="auto">
              <a:xfrm>
                <a:off x="5040" y="1692"/>
                <a:ext cx="144" cy="0"/>
              </a:xfrm>
              <a:prstGeom prst="line">
                <a:avLst/>
              </a:prstGeom>
              <a:noFill/>
              <a:ln w="38100">
                <a:solidFill>
                  <a:srgbClr val="FFFF00"/>
                </a:solidFill>
                <a:round/>
                <a:headEnd/>
                <a:tailEnd type="triangle" w="med" len="med"/>
              </a:ln>
              <a:effectLst/>
            </p:spPr>
            <p:txBody>
              <a:bodyPr>
                <a:spAutoFit/>
              </a:bodyPr>
              <a:lstStyle/>
              <a:p>
                <a:endParaRPr lang="en-US"/>
              </a:p>
            </p:txBody>
          </p:sp>
        </p:grpSp>
        <p:grpSp>
          <p:nvGrpSpPr>
            <p:cNvPr id="1250421" name="Group 117"/>
            <p:cNvGrpSpPr>
              <a:grpSpLocks/>
            </p:cNvGrpSpPr>
            <p:nvPr/>
          </p:nvGrpSpPr>
          <p:grpSpPr bwMode="auto">
            <a:xfrm rot="10800000">
              <a:off x="1006" y="2032"/>
              <a:ext cx="4752" cy="0"/>
              <a:chOff x="1008" y="1800"/>
              <a:chExt cx="4752" cy="0"/>
            </a:xfrm>
          </p:grpSpPr>
          <p:sp>
            <p:nvSpPr>
              <p:cNvPr id="1250422" name="Line 118"/>
              <p:cNvSpPr>
                <a:spLocks noChangeShapeType="1"/>
              </p:cNvSpPr>
              <p:nvPr/>
            </p:nvSpPr>
            <p:spPr bwMode="auto">
              <a:xfrm>
                <a:off x="1008"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250423" name="Line 119"/>
              <p:cNvSpPr>
                <a:spLocks noChangeShapeType="1"/>
              </p:cNvSpPr>
              <p:nvPr/>
            </p:nvSpPr>
            <p:spPr bwMode="auto">
              <a:xfrm>
                <a:off x="2160"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250424" name="Line 120"/>
              <p:cNvSpPr>
                <a:spLocks noChangeShapeType="1"/>
              </p:cNvSpPr>
              <p:nvPr/>
            </p:nvSpPr>
            <p:spPr bwMode="auto">
              <a:xfrm>
                <a:off x="3312"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250425" name="Line 121"/>
              <p:cNvSpPr>
                <a:spLocks noChangeShapeType="1"/>
              </p:cNvSpPr>
              <p:nvPr/>
            </p:nvSpPr>
            <p:spPr bwMode="auto">
              <a:xfrm>
                <a:off x="4464"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sp>
            <p:nvSpPr>
              <p:cNvPr id="1250426" name="Line 122"/>
              <p:cNvSpPr>
                <a:spLocks noChangeShapeType="1"/>
              </p:cNvSpPr>
              <p:nvPr/>
            </p:nvSpPr>
            <p:spPr bwMode="auto">
              <a:xfrm>
                <a:off x="5616" y="1800"/>
                <a:ext cx="144" cy="0"/>
              </a:xfrm>
              <a:prstGeom prst="line">
                <a:avLst/>
              </a:prstGeom>
              <a:noFill/>
              <a:ln w="38100">
                <a:solidFill>
                  <a:srgbClr val="FFFF00"/>
                </a:solidFill>
                <a:round/>
                <a:headEnd/>
                <a:tailEnd type="triangle" w="med" len="med"/>
              </a:ln>
              <a:effectLst/>
            </p:spPr>
            <p:txBody>
              <a:bodyPr>
                <a:spAutoFit/>
              </a:bodyPr>
              <a:lstStyle/>
              <a:p>
                <a:endParaRPr lang="en-US"/>
              </a:p>
            </p:txBody>
          </p:sp>
        </p:grpSp>
      </p:grpSp>
      <p:sp>
        <p:nvSpPr>
          <p:cNvPr id="1250429" name="Text Box 125"/>
          <p:cNvSpPr txBox="1">
            <a:spLocks noChangeArrowheads="1"/>
          </p:cNvSpPr>
          <p:nvPr/>
        </p:nvSpPr>
        <p:spPr bwMode="auto">
          <a:xfrm>
            <a:off x="0" y="5883275"/>
            <a:ext cx="1416050" cy="517525"/>
          </a:xfrm>
          <a:prstGeom prst="rect">
            <a:avLst/>
          </a:prstGeom>
          <a:noFill/>
          <a:ln w="12700">
            <a:noFill/>
            <a:miter lim="800000"/>
            <a:headEnd/>
            <a:tailEnd/>
          </a:ln>
          <a:effectLst/>
        </p:spPr>
        <p:txBody>
          <a:bodyPr wrap="none">
            <a:spAutoFit/>
          </a:bodyPr>
          <a:lstStyle/>
          <a:p>
            <a:r>
              <a:rPr lang="en-US" sz="1400">
                <a:solidFill>
                  <a:srgbClr val="FFFF00"/>
                </a:solidFill>
              </a:rPr>
              <a:t>Communication</a:t>
            </a:r>
            <a:br>
              <a:rPr lang="en-US" sz="1400">
                <a:solidFill>
                  <a:srgbClr val="FFFF00"/>
                </a:solidFill>
              </a:rPr>
            </a:br>
            <a:r>
              <a:rPr lang="en-US" sz="1400">
                <a:solidFill>
                  <a:srgbClr val="FFFF00"/>
                </a:solidFill>
              </a:rPr>
              <a:t>Phase</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Footer Placeholder 4"/>
          <p:cNvSpPr>
            <a:spLocks noGrp="1"/>
          </p:cNvSpPr>
          <p:nvPr>
            <p:ph type="ftr" sz="quarter" idx="10"/>
          </p:nvPr>
        </p:nvSpPr>
        <p:spPr/>
        <p:txBody>
          <a:bodyPr/>
          <a:lstStyle/>
          <a:p>
            <a:r>
              <a:rPr lang="en-US" dirty="0" smtClean="0"/>
              <a:t>PC08 Tutorial  </a:t>
            </a:r>
            <a:r>
              <a:rPr lang="en-US" dirty="0"/>
              <a:t>gcf@indiana.edu</a:t>
            </a:r>
          </a:p>
        </p:txBody>
      </p:sp>
      <p:sp>
        <p:nvSpPr>
          <p:cNvPr id="100" name="Slide Number Placeholder 5"/>
          <p:cNvSpPr>
            <a:spLocks noGrp="1"/>
          </p:cNvSpPr>
          <p:nvPr>
            <p:ph type="sldNum" sz="quarter" idx="11"/>
          </p:nvPr>
        </p:nvSpPr>
        <p:spPr/>
        <p:txBody>
          <a:bodyPr/>
          <a:lstStyle/>
          <a:p>
            <a:fld id="{778E3831-04F5-4AF5-B2E6-8BE3F488E1F8}" type="slidenum">
              <a:rPr lang="en-US"/>
              <a:pPr/>
              <a:t>86</a:t>
            </a:fld>
            <a:endParaRPr lang="en-US"/>
          </a:p>
        </p:txBody>
      </p:sp>
      <p:sp>
        <p:nvSpPr>
          <p:cNvPr id="1248258" name="Rectangle 2"/>
          <p:cNvSpPr>
            <a:spLocks noGrp="1" noChangeArrowheads="1"/>
          </p:cNvSpPr>
          <p:nvPr>
            <p:ph type="title"/>
          </p:nvPr>
        </p:nvSpPr>
        <p:spPr>
          <a:xfrm>
            <a:off x="0" y="0"/>
            <a:ext cx="9144000" cy="609600"/>
          </a:xfrm>
        </p:spPr>
        <p:txBody>
          <a:bodyPr/>
          <a:lstStyle/>
          <a:p>
            <a:r>
              <a:rPr lang="en-US" sz="4000"/>
              <a:t>Loosely Synchronous Applications</a:t>
            </a:r>
          </a:p>
        </p:txBody>
      </p:sp>
      <p:sp>
        <p:nvSpPr>
          <p:cNvPr id="1248259" name="Rectangle 3"/>
          <p:cNvSpPr>
            <a:spLocks noGrp="1" noChangeArrowheads="1"/>
          </p:cNvSpPr>
          <p:nvPr>
            <p:ph type="body" sz="half" idx="1"/>
          </p:nvPr>
        </p:nvSpPr>
        <p:spPr>
          <a:xfrm>
            <a:off x="0" y="685800"/>
            <a:ext cx="9144000" cy="2362200"/>
          </a:xfrm>
        </p:spPr>
        <p:txBody>
          <a:bodyPr/>
          <a:lstStyle/>
          <a:p>
            <a:pPr>
              <a:lnSpc>
                <a:spcPct val="80000"/>
              </a:lnSpc>
              <a:spcBef>
                <a:spcPct val="15000"/>
              </a:spcBef>
            </a:pPr>
            <a:r>
              <a:rPr lang="en-US" sz="2400"/>
              <a:t>This is </a:t>
            </a:r>
            <a:r>
              <a:rPr lang="en-US" sz="2400">
                <a:solidFill>
                  <a:srgbClr val="FFFF00"/>
                </a:solidFill>
              </a:rPr>
              <a:t>most common</a:t>
            </a:r>
            <a:r>
              <a:rPr lang="en-US" sz="2400"/>
              <a:t> large scale science and engineering and one has the traditional data parallelism but now each data point has in general a different update</a:t>
            </a:r>
          </a:p>
          <a:p>
            <a:pPr lvl="1">
              <a:lnSpc>
                <a:spcPct val="80000"/>
              </a:lnSpc>
              <a:spcBef>
                <a:spcPct val="15000"/>
              </a:spcBef>
            </a:pPr>
            <a:r>
              <a:rPr lang="en-US" sz="2000"/>
              <a:t>Comes from </a:t>
            </a:r>
            <a:r>
              <a:rPr lang="en-US" sz="2000">
                <a:solidFill>
                  <a:srgbClr val="FFFF00"/>
                </a:solidFill>
              </a:rPr>
              <a:t>heterogeneity</a:t>
            </a:r>
            <a:r>
              <a:rPr lang="en-US" sz="2000"/>
              <a:t> in problems that would be synchronous if homogeneous</a:t>
            </a:r>
          </a:p>
          <a:p>
            <a:pPr>
              <a:lnSpc>
                <a:spcPct val="80000"/>
              </a:lnSpc>
              <a:spcBef>
                <a:spcPct val="15000"/>
              </a:spcBef>
            </a:pPr>
            <a:r>
              <a:rPr lang="en-US" sz="2000">
                <a:solidFill>
                  <a:srgbClr val="FFFF00"/>
                </a:solidFill>
              </a:rPr>
              <a:t>Time steps typically uniform</a:t>
            </a:r>
            <a:r>
              <a:rPr lang="en-US" sz="2000"/>
              <a:t> but sometimes need to support variable time steps across application space – however ensure small time steps are </a:t>
            </a:r>
            <a:r>
              <a:rPr lang="en-US" sz="2000">
                <a:solidFill>
                  <a:srgbClr val="FFFF00"/>
                </a:solidFill>
                <a:sym typeface="Symbol" pitchFamily="18" charset="2"/>
              </a:rPr>
              <a:t>t = (t</a:t>
            </a:r>
            <a:r>
              <a:rPr lang="en-US" sz="2000" baseline="-25000">
                <a:solidFill>
                  <a:srgbClr val="FFFF00"/>
                </a:solidFill>
                <a:sym typeface="Symbol" pitchFamily="18" charset="2"/>
              </a:rPr>
              <a:t>1</a:t>
            </a:r>
            <a:r>
              <a:rPr lang="en-US" sz="2000">
                <a:solidFill>
                  <a:srgbClr val="FFFF00"/>
                </a:solidFill>
                <a:sym typeface="Symbol" pitchFamily="18" charset="2"/>
              </a:rPr>
              <a:t>-t</a:t>
            </a:r>
            <a:r>
              <a:rPr lang="en-US" sz="2000" baseline="-25000">
                <a:solidFill>
                  <a:srgbClr val="FFFF00"/>
                </a:solidFill>
                <a:sym typeface="Symbol" pitchFamily="18" charset="2"/>
              </a:rPr>
              <a:t>0</a:t>
            </a:r>
            <a:r>
              <a:rPr lang="en-US" sz="2000">
                <a:solidFill>
                  <a:srgbClr val="FFFF00"/>
                </a:solidFill>
                <a:sym typeface="Symbol" pitchFamily="18" charset="2"/>
              </a:rPr>
              <a:t>)/Integer</a:t>
            </a:r>
            <a:r>
              <a:rPr lang="en-US" sz="2000">
                <a:sym typeface="Symbol" pitchFamily="18" charset="2"/>
              </a:rPr>
              <a:t> so subspaces with finer time steps do synchronize with full domain</a:t>
            </a:r>
          </a:p>
        </p:txBody>
      </p:sp>
      <p:sp>
        <p:nvSpPr>
          <p:cNvPr id="1248354" name="Rectangle 98"/>
          <p:cNvSpPr>
            <a:spLocks noGrp="1" noChangeArrowheads="1"/>
          </p:cNvSpPr>
          <p:nvPr>
            <p:ph type="body" sz="half" idx="2"/>
          </p:nvPr>
        </p:nvSpPr>
        <p:spPr>
          <a:xfrm>
            <a:off x="304800" y="3048000"/>
            <a:ext cx="4038600" cy="3048000"/>
          </a:xfrm>
        </p:spPr>
        <p:txBody>
          <a:bodyPr/>
          <a:lstStyle/>
          <a:p>
            <a:pPr>
              <a:lnSpc>
                <a:spcPct val="90000"/>
              </a:lnSpc>
            </a:pPr>
            <a:r>
              <a:rPr lang="en-US" sz="2000"/>
              <a:t>The </a:t>
            </a:r>
            <a:r>
              <a:rPr lang="en-US" sz="2000">
                <a:solidFill>
                  <a:srgbClr val="FFFF00"/>
                </a:solidFill>
              </a:rPr>
              <a:t>time synchronization via messaging</a:t>
            </a:r>
            <a:r>
              <a:rPr lang="en-US" sz="2000"/>
              <a:t> is still valid</a:t>
            </a:r>
          </a:p>
          <a:p>
            <a:pPr>
              <a:lnSpc>
                <a:spcPct val="90000"/>
              </a:lnSpc>
            </a:pPr>
            <a:r>
              <a:rPr lang="en-US" sz="2000"/>
              <a:t>However one no longer </a:t>
            </a:r>
            <a:r>
              <a:rPr lang="en-US" sz="2000">
                <a:solidFill>
                  <a:srgbClr val="FFFF00"/>
                </a:solidFill>
              </a:rPr>
              <a:t>load balances</a:t>
            </a:r>
            <a:r>
              <a:rPr lang="en-US" sz="2000"/>
              <a:t> (ensure each processor does equal work in each time step) by putting equal number of points in each processor</a:t>
            </a:r>
          </a:p>
          <a:p>
            <a:pPr>
              <a:lnSpc>
                <a:spcPct val="90000"/>
              </a:lnSpc>
            </a:pPr>
            <a:r>
              <a:rPr lang="en-US" sz="2000"/>
              <a:t>Load balancing although </a:t>
            </a:r>
            <a:r>
              <a:rPr lang="en-US" sz="2000">
                <a:solidFill>
                  <a:srgbClr val="FFFF00"/>
                </a:solidFill>
              </a:rPr>
              <a:t>NP complete</a:t>
            </a:r>
            <a:r>
              <a:rPr lang="en-US" sz="2000"/>
              <a:t> is in practice surprisingly easy</a:t>
            </a:r>
          </a:p>
        </p:txBody>
      </p:sp>
      <p:grpSp>
        <p:nvGrpSpPr>
          <p:cNvPr id="1248260" name="Group 4"/>
          <p:cNvGrpSpPr>
            <a:grpSpLocks/>
          </p:cNvGrpSpPr>
          <p:nvPr/>
        </p:nvGrpSpPr>
        <p:grpSpPr bwMode="auto">
          <a:xfrm>
            <a:off x="4267200" y="3048000"/>
            <a:ext cx="4648200" cy="2576513"/>
            <a:chOff x="96" y="2496"/>
            <a:chExt cx="2928" cy="1623"/>
          </a:xfrm>
        </p:grpSpPr>
        <p:grpSp>
          <p:nvGrpSpPr>
            <p:cNvPr id="1248261" name="Group 5"/>
            <p:cNvGrpSpPr>
              <a:grpSpLocks/>
            </p:cNvGrpSpPr>
            <p:nvPr/>
          </p:nvGrpSpPr>
          <p:grpSpPr bwMode="auto">
            <a:xfrm>
              <a:off x="336" y="3648"/>
              <a:ext cx="2688" cy="192"/>
              <a:chOff x="624" y="2601"/>
              <a:chExt cx="2688" cy="192"/>
            </a:xfrm>
          </p:grpSpPr>
          <p:sp>
            <p:nvSpPr>
              <p:cNvPr id="1248262" name="Rectangle 6"/>
              <p:cNvSpPr>
                <a:spLocks noChangeArrowheads="1"/>
              </p:cNvSpPr>
              <p:nvPr/>
            </p:nvSpPr>
            <p:spPr bwMode="auto">
              <a:xfrm>
                <a:off x="624" y="2601"/>
                <a:ext cx="672" cy="192"/>
              </a:xfrm>
              <a:prstGeom prst="rect">
                <a:avLst/>
              </a:prstGeom>
              <a:gradFill rotWithShape="1">
                <a:gsLst>
                  <a:gs pos="0">
                    <a:schemeClr val="accent1"/>
                  </a:gs>
                  <a:gs pos="50000">
                    <a:schemeClr val="accent1">
                      <a:gamma/>
                      <a:shade val="70588"/>
                      <a:invGamma/>
                    </a:schemeClr>
                  </a:gs>
                  <a:gs pos="100000">
                    <a:schemeClr val="accent1"/>
                  </a:gs>
                </a:gsLst>
                <a:lin ang="0" scaled="1"/>
              </a:gradFill>
              <a:ln w="12700">
                <a:solidFill>
                  <a:schemeClr val="tx1"/>
                </a:solidFill>
                <a:miter lim="800000"/>
                <a:headEnd/>
                <a:tailEnd/>
              </a:ln>
              <a:effectLst/>
            </p:spPr>
            <p:txBody>
              <a:bodyPr anchor="ctr">
                <a:spAutoFit/>
              </a:bodyPr>
              <a:lstStyle/>
              <a:p>
                <a:endParaRPr lang="en-US"/>
              </a:p>
            </p:txBody>
          </p:sp>
          <p:sp>
            <p:nvSpPr>
              <p:cNvPr id="1248263" name="Rectangle 7"/>
              <p:cNvSpPr>
                <a:spLocks noChangeArrowheads="1"/>
              </p:cNvSpPr>
              <p:nvPr/>
            </p:nvSpPr>
            <p:spPr bwMode="auto">
              <a:xfrm>
                <a:off x="1296" y="2601"/>
                <a:ext cx="672" cy="192"/>
              </a:xfrm>
              <a:prstGeom prst="rect">
                <a:avLst/>
              </a:prstGeom>
              <a:gradFill rotWithShape="1">
                <a:gsLst>
                  <a:gs pos="0">
                    <a:schemeClr val="bg1"/>
                  </a:gs>
                  <a:gs pos="50000">
                    <a:srgbClr val="F00000"/>
                  </a:gs>
                  <a:gs pos="100000">
                    <a:schemeClr val="bg1"/>
                  </a:gs>
                </a:gsLst>
                <a:lin ang="0" scaled="1"/>
              </a:gradFill>
              <a:ln w="12700">
                <a:solidFill>
                  <a:schemeClr val="tx1"/>
                </a:solidFill>
                <a:miter lim="800000"/>
                <a:headEnd/>
                <a:tailEnd/>
              </a:ln>
              <a:effectLst/>
            </p:spPr>
            <p:txBody>
              <a:bodyPr anchor="ctr">
                <a:spAutoFit/>
              </a:bodyPr>
              <a:lstStyle/>
              <a:p>
                <a:endParaRPr lang="en-US"/>
              </a:p>
            </p:txBody>
          </p:sp>
          <p:sp>
            <p:nvSpPr>
              <p:cNvPr id="1248264" name="Rectangle 8" descr="Granite"/>
              <p:cNvSpPr>
                <a:spLocks noChangeArrowheads="1"/>
              </p:cNvSpPr>
              <p:nvPr/>
            </p:nvSpPr>
            <p:spPr bwMode="auto">
              <a:xfrm>
                <a:off x="1968" y="2601"/>
                <a:ext cx="672" cy="192"/>
              </a:xfrm>
              <a:prstGeom prst="rect">
                <a:avLst/>
              </a:prstGeom>
              <a:blipFill dpi="0" rotWithShape="1">
                <a:blip r:embed="rId3"/>
                <a:srcRect/>
                <a:tile tx="0" ty="0" sx="100000" sy="100000" flip="none" algn="tl"/>
              </a:blipFill>
              <a:ln w="12700">
                <a:solidFill>
                  <a:schemeClr val="tx1"/>
                </a:solidFill>
                <a:miter lim="800000"/>
                <a:headEnd/>
                <a:tailEnd/>
              </a:ln>
              <a:effectLst/>
            </p:spPr>
            <p:txBody>
              <a:bodyPr anchor="ctr">
                <a:spAutoFit/>
              </a:bodyPr>
              <a:lstStyle/>
              <a:p>
                <a:endParaRPr lang="en-US"/>
              </a:p>
            </p:txBody>
          </p:sp>
          <p:sp>
            <p:nvSpPr>
              <p:cNvPr id="1248265" name="Rectangle 9" descr="Green marble"/>
              <p:cNvSpPr>
                <a:spLocks noChangeArrowheads="1"/>
              </p:cNvSpPr>
              <p:nvPr/>
            </p:nvSpPr>
            <p:spPr bwMode="auto">
              <a:xfrm>
                <a:off x="2640" y="2601"/>
                <a:ext cx="672" cy="192"/>
              </a:xfrm>
              <a:prstGeom prst="rect">
                <a:avLst/>
              </a:prstGeom>
              <a:blipFill dpi="0" rotWithShape="1">
                <a:blip r:embed="rId4"/>
                <a:srcRect/>
                <a:tile tx="0" ty="0" sx="100000" sy="100000" flip="none" algn="tl"/>
              </a:blipFill>
              <a:ln w="12700">
                <a:solidFill>
                  <a:schemeClr val="tx1"/>
                </a:solidFill>
                <a:miter lim="800000"/>
                <a:headEnd/>
                <a:tailEnd/>
              </a:ln>
              <a:effectLst/>
            </p:spPr>
            <p:txBody>
              <a:bodyPr anchor="ctr">
                <a:spAutoFit/>
              </a:bodyPr>
              <a:lstStyle/>
              <a:p>
                <a:endParaRPr lang="en-US"/>
              </a:p>
            </p:txBody>
          </p:sp>
        </p:grpSp>
        <p:sp>
          <p:nvSpPr>
            <p:cNvPr id="1248266" name="Line 10"/>
            <p:cNvSpPr>
              <a:spLocks noChangeShapeType="1"/>
            </p:cNvSpPr>
            <p:nvPr/>
          </p:nvSpPr>
          <p:spPr bwMode="auto">
            <a:xfrm>
              <a:off x="336" y="2544"/>
              <a:ext cx="0" cy="1296"/>
            </a:xfrm>
            <a:prstGeom prst="line">
              <a:avLst/>
            </a:prstGeom>
            <a:noFill/>
            <a:ln w="38100">
              <a:solidFill>
                <a:srgbClr val="00FF00"/>
              </a:solidFill>
              <a:round/>
              <a:headEnd/>
              <a:tailEnd/>
            </a:ln>
            <a:effectLst/>
          </p:spPr>
          <p:txBody>
            <a:bodyPr>
              <a:spAutoFit/>
            </a:bodyPr>
            <a:lstStyle/>
            <a:p>
              <a:endParaRPr lang="en-US"/>
            </a:p>
          </p:txBody>
        </p:sp>
        <p:sp>
          <p:nvSpPr>
            <p:cNvPr id="1248267" name="Line 11"/>
            <p:cNvSpPr>
              <a:spLocks noChangeShapeType="1"/>
            </p:cNvSpPr>
            <p:nvPr/>
          </p:nvSpPr>
          <p:spPr bwMode="auto">
            <a:xfrm flipH="1">
              <a:off x="336" y="3840"/>
              <a:ext cx="2688" cy="0"/>
            </a:xfrm>
            <a:prstGeom prst="line">
              <a:avLst/>
            </a:prstGeom>
            <a:noFill/>
            <a:ln w="38100">
              <a:solidFill>
                <a:srgbClr val="00FF00"/>
              </a:solidFill>
              <a:round/>
              <a:headEnd/>
              <a:tailEnd/>
            </a:ln>
            <a:effectLst/>
          </p:spPr>
          <p:txBody>
            <a:bodyPr>
              <a:spAutoFit/>
            </a:bodyPr>
            <a:lstStyle/>
            <a:p>
              <a:endParaRPr lang="en-US"/>
            </a:p>
          </p:txBody>
        </p:sp>
        <p:sp>
          <p:nvSpPr>
            <p:cNvPr id="1248268" name="Line 12"/>
            <p:cNvSpPr>
              <a:spLocks noChangeShapeType="1"/>
            </p:cNvSpPr>
            <p:nvPr/>
          </p:nvSpPr>
          <p:spPr bwMode="auto">
            <a:xfrm flipV="1">
              <a:off x="1584" y="2496"/>
              <a:ext cx="0" cy="480"/>
            </a:xfrm>
            <a:prstGeom prst="line">
              <a:avLst/>
            </a:prstGeom>
            <a:noFill/>
            <a:ln w="38100" cap="rnd">
              <a:solidFill>
                <a:srgbClr val="00FF00"/>
              </a:solidFill>
              <a:prstDash val="sysDot"/>
              <a:round/>
              <a:headEnd/>
              <a:tailEnd type="triangle" w="med" len="med"/>
            </a:ln>
            <a:effectLst/>
          </p:spPr>
          <p:txBody>
            <a:bodyPr>
              <a:spAutoFit/>
            </a:bodyPr>
            <a:lstStyle/>
            <a:p>
              <a:endParaRPr lang="en-US"/>
            </a:p>
          </p:txBody>
        </p:sp>
        <p:sp>
          <p:nvSpPr>
            <p:cNvPr id="1248269" name="Text Box 13"/>
            <p:cNvSpPr txBox="1">
              <a:spLocks noChangeArrowheads="1"/>
            </p:cNvSpPr>
            <p:nvPr/>
          </p:nvSpPr>
          <p:spPr bwMode="auto">
            <a:xfrm>
              <a:off x="384" y="2544"/>
              <a:ext cx="1180" cy="231"/>
            </a:xfrm>
            <a:prstGeom prst="rect">
              <a:avLst/>
            </a:prstGeom>
            <a:noFill/>
            <a:ln w="12700">
              <a:noFill/>
              <a:miter lim="800000"/>
              <a:headEnd/>
              <a:tailEnd/>
            </a:ln>
            <a:effectLst/>
          </p:spPr>
          <p:txBody>
            <a:bodyPr wrap="none">
              <a:spAutoFit/>
            </a:bodyPr>
            <a:lstStyle/>
            <a:p>
              <a:r>
                <a:rPr lang="en-US" sz="1800">
                  <a:solidFill>
                    <a:srgbClr val="00FF00"/>
                  </a:solidFill>
                </a:rPr>
                <a:t>Application Time</a:t>
              </a:r>
            </a:p>
          </p:txBody>
        </p:sp>
        <p:sp>
          <p:nvSpPr>
            <p:cNvPr id="1248270" name="Text Box 14"/>
            <p:cNvSpPr txBox="1">
              <a:spLocks noChangeArrowheads="1"/>
            </p:cNvSpPr>
            <p:nvPr/>
          </p:nvSpPr>
          <p:spPr bwMode="auto">
            <a:xfrm>
              <a:off x="1008" y="3888"/>
              <a:ext cx="1268" cy="231"/>
            </a:xfrm>
            <a:prstGeom prst="rect">
              <a:avLst/>
            </a:prstGeom>
            <a:noFill/>
            <a:ln w="12700">
              <a:noFill/>
              <a:miter lim="800000"/>
              <a:headEnd/>
              <a:tailEnd/>
            </a:ln>
            <a:effectLst/>
          </p:spPr>
          <p:txBody>
            <a:bodyPr wrap="none">
              <a:spAutoFit/>
            </a:bodyPr>
            <a:lstStyle/>
            <a:p>
              <a:r>
                <a:rPr lang="en-US" sz="1800">
                  <a:solidFill>
                    <a:srgbClr val="00FF00"/>
                  </a:solidFill>
                </a:rPr>
                <a:t>Application Space</a:t>
              </a:r>
            </a:p>
          </p:txBody>
        </p:sp>
        <p:sp>
          <p:nvSpPr>
            <p:cNvPr id="1248271" name="Text Box 15"/>
            <p:cNvSpPr txBox="1">
              <a:spLocks noChangeArrowheads="1"/>
            </p:cNvSpPr>
            <p:nvPr/>
          </p:nvSpPr>
          <p:spPr bwMode="auto">
            <a:xfrm>
              <a:off x="96" y="3696"/>
              <a:ext cx="218" cy="250"/>
            </a:xfrm>
            <a:prstGeom prst="rect">
              <a:avLst/>
            </a:prstGeom>
            <a:noFill/>
            <a:ln w="12700">
              <a:noFill/>
              <a:miter lim="800000"/>
              <a:headEnd/>
              <a:tailEnd/>
            </a:ln>
            <a:effectLst/>
          </p:spPr>
          <p:txBody>
            <a:bodyPr wrap="none">
              <a:spAutoFit/>
            </a:bodyPr>
            <a:lstStyle/>
            <a:p>
              <a:r>
                <a:rPr lang="en-US">
                  <a:solidFill>
                    <a:srgbClr val="00FF00"/>
                  </a:solidFill>
                </a:rPr>
                <a:t>t</a:t>
              </a:r>
              <a:r>
                <a:rPr lang="en-US" baseline="-25000">
                  <a:solidFill>
                    <a:srgbClr val="00FF00"/>
                  </a:solidFill>
                </a:rPr>
                <a:t>0</a:t>
              </a:r>
            </a:p>
          </p:txBody>
        </p:sp>
        <p:sp>
          <p:nvSpPr>
            <p:cNvPr id="1248272" name="Text Box 16"/>
            <p:cNvSpPr txBox="1">
              <a:spLocks noChangeArrowheads="1"/>
            </p:cNvSpPr>
            <p:nvPr/>
          </p:nvSpPr>
          <p:spPr bwMode="auto">
            <a:xfrm>
              <a:off x="96" y="3492"/>
              <a:ext cx="218" cy="250"/>
            </a:xfrm>
            <a:prstGeom prst="rect">
              <a:avLst/>
            </a:prstGeom>
            <a:noFill/>
            <a:ln w="12700">
              <a:noFill/>
              <a:miter lim="800000"/>
              <a:headEnd/>
              <a:tailEnd/>
            </a:ln>
            <a:effectLst/>
          </p:spPr>
          <p:txBody>
            <a:bodyPr wrap="none">
              <a:spAutoFit/>
            </a:bodyPr>
            <a:lstStyle/>
            <a:p>
              <a:r>
                <a:rPr lang="en-US">
                  <a:solidFill>
                    <a:srgbClr val="00FF00"/>
                  </a:solidFill>
                </a:rPr>
                <a:t>t</a:t>
              </a:r>
              <a:r>
                <a:rPr lang="en-US" baseline="-25000">
                  <a:solidFill>
                    <a:srgbClr val="00FF00"/>
                  </a:solidFill>
                </a:rPr>
                <a:t>1</a:t>
              </a:r>
            </a:p>
          </p:txBody>
        </p:sp>
        <p:sp>
          <p:nvSpPr>
            <p:cNvPr id="1248273" name="Text Box 17"/>
            <p:cNvSpPr txBox="1">
              <a:spLocks noChangeArrowheads="1"/>
            </p:cNvSpPr>
            <p:nvPr/>
          </p:nvSpPr>
          <p:spPr bwMode="auto">
            <a:xfrm>
              <a:off x="96" y="3288"/>
              <a:ext cx="218" cy="250"/>
            </a:xfrm>
            <a:prstGeom prst="rect">
              <a:avLst/>
            </a:prstGeom>
            <a:noFill/>
            <a:ln w="12700">
              <a:noFill/>
              <a:miter lim="800000"/>
              <a:headEnd/>
              <a:tailEnd/>
            </a:ln>
            <a:effectLst/>
          </p:spPr>
          <p:txBody>
            <a:bodyPr wrap="none">
              <a:spAutoFit/>
            </a:bodyPr>
            <a:lstStyle/>
            <a:p>
              <a:r>
                <a:rPr lang="en-US">
                  <a:solidFill>
                    <a:srgbClr val="00FF00"/>
                  </a:solidFill>
                </a:rPr>
                <a:t>t</a:t>
              </a:r>
              <a:r>
                <a:rPr lang="en-US" baseline="-25000">
                  <a:solidFill>
                    <a:srgbClr val="00FF00"/>
                  </a:solidFill>
                </a:rPr>
                <a:t>2</a:t>
              </a:r>
            </a:p>
          </p:txBody>
        </p:sp>
        <p:sp>
          <p:nvSpPr>
            <p:cNvPr id="1248274" name="Text Box 18"/>
            <p:cNvSpPr txBox="1">
              <a:spLocks noChangeArrowheads="1"/>
            </p:cNvSpPr>
            <p:nvPr/>
          </p:nvSpPr>
          <p:spPr bwMode="auto">
            <a:xfrm>
              <a:off x="96" y="3084"/>
              <a:ext cx="218" cy="250"/>
            </a:xfrm>
            <a:prstGeom prst="rect">
              <a:avLst/>
            </a:prstGeom>
            <a:noFill/>
            <a:ln w="12700">
              <a:noFill/>
              <a:miter lim="800000"/>
              <a:headEnd/>
              <a:tailEnd/>
            </a:ln>
            <a:effectLst/>
          </p:spPr>
          <p:txBody>
            <a:bodyPr wrap="none">
              <a:spAutoFit/>
            </a:bodyPr>
            <a:lstStyle/>
            <a:p>
              <a:r>
                <a:rPr lang="en-US">
                  <a:solidFill>
                    <a:srgbClr val="00FF00"/>
                  </a:solidFill>
                </a:rPr>
                <a:t>t</a:t>
              </a:r>
              <a:r>
                <a:rPr lang="en-US" baseline="-25000">
                  <a:solidFill>
                    <a:srgbClr val="00FF00"/>
                  </a:solidFill>
                </a:rPr>
                <a:t>3</a:t>
              </a:r>
            </a:p>
          </p:txBody>
        </p:sp>
        <p:sp>
          <p:nvSpPr>
            <p:cNvPr id="1248275" name="Text Box 19"/>
            <p:cNvSpPr txBox="1">
              <a:spLocks noChangeArrowheads="1"/>
            </p:cNvSpPr>
            <p:nvPr/>
          </p:nvSpPr>
          <p:spPr bwMode="auto">
            <a:xfrm>
              <a:off x="96" y="2880"/>
              <a:ext cx="218" cy="250"/>
            </a:xfrm>
            <a:prstGeom prst="rect">
              <a:avLst/>
            </a:prstGeom>
            <a:noFill/>
            <a:ln w="12700">
              <a:noFill/>
              <a:miter lim="800000"/>
              <a:headEnd/>
              <a:tailEnd/>
            </a:ln>
            <a:effectLst/>
          </p:spPr>
          <p:txBody>
            <a:bodyPr wrap="none">
              <a:spAutoFit/>
            </a:bodyPr>
            <a:lstStyle/>
            <a:p>
              <a:r>
                <a:rPr lang="en-US">
                  <a:solidFill>
                    <a:srgbClr val="00FF00"/>
                  </a:solidFill>
                </a:rPr>
                <a:t>t</a:t>
              </a:r>
              <a:r>
                <a:rPr lang="en-US" baseline="-25000">
                  <a:solidFill>
                    <a:srgbClr val="00FF00"/>
                  </a:solidFill>
                </a:rPr>
                <a:t>4</a:t>
              </a:r>
            </a:p>
          </p:txBody>
        </p:sp>
        <p:sp>
          <p:nvSpPr>
            <p:cNvPr id="1248276" name="Line 20"/>
            <p:cNvSpPr>
              <a:spLocks noChangeShapeType="1"/>
            </p:cNvSpPr>
            <p:nvPr/>
          </p:nvSpPr>
          <p:spPr bwMode="auto">
            <a:xfrm>
              <a:off x="336" y="3744"/>
              <a:ext cx="672" cy="0"/>
            </a:xfrm>
            <a:prstGeom prst="line">
              <a:avLst/>
            </a:prstGeom>
            <a:noFill/>
            <a:ln w="12700">
              <a:solidFill>
                <a:schemeClr val="tx1"/>
              </a:solidFill>
              <a:round/>
              <a:headEnd type="triangle" w="med" len="med"/>
              <a:tailEnd type="triangle" w="med" len="med"/>
            </a:ln>
            <a:effectLst/>
          </p:spPr>
          <p:txBody>
            <a:bodyPr>
              <a:spAutoFit/>
            </a:bodyPr>
            <a:lstStyle/>
            <a:p>
              <a:endParaRPr lang="en-US"/>
            </a:p>
          </p:txBody>
        </p:sp>
        <p:sp>
          <p:nvSpPr>
            <p:cNvPr id="1248277" name="Line 21"/>
            <p:cNvSpPr>
              <a:spLocks noChangeShapeType="1"/>
            </p:cNvSpPr>
            <p:nvPr/>
          </p:nvSpPr>
          <p:spPr bwMode="auto">
            <a:xfrm flipV="1">
              <a:off x="384" y="3792"/>
              <a:ext cx="0" cy="48"/>
            </a:xfrm>
            <a:prstGeom prst="line">
              <a:avLst/>
            </a:prstGeom>
            <a:noFill/>
            <a:ln w="19050">
              <a:solidFill>
                <a:srgbClr val="00FF00"/>
              </a:solidFill>
              <a:round/>
              <a:headEnd/>
              <a:tailEnd/>
            </a:ln>
            <a:effectLst/>
          </p:spPr>
          <p:txBody>
            <a:bodyPr>
              <a:spAutoFit/>
            </a:bodyPr>
            <a:lstStyle/>
            <a:p>
              <a:endParaRPr lang="en-US"/>
            </a:p>
          </p:txBody>
        </p:sp>
        <p:sp>
          <p:nvSpPr>
            <p:cNvPr id="1248278" name="Line 22"/>
            <p:cNvSpPr>
              <a:spLocks noChangeShapeType="1"/>
            </p:cNvSpPr>
            <p:nvPr/>
          </p:nvSpPr>
          <p:spPr bwMode="auto">
            <a:xfrm flipV="1">
              <a:off x="432" y="3792"/>
              <a:ext cx="0" cy="48"/>
            </a:xfrm>
            <a:prstGeom prst="line">
              <a:avLst/>
            </a:prstGeom>
            <a:noFill/>
            <a:ln w="19050">
              <a:solidFill>
                <a:srgbClr val="00FF00"/>
              </a:solidFill>
              <a:round/>
              <a:headEnd/>
              <a:tailEnd/>
            </a:ln>
            <a:effectLst/>
          </p:spPr>
          <p:txBody>
            <a:bodyPr>
              <a:spAutoFit/>
            </a:bodyPr>
            <a:lstStyle/>
            <a:p>
              <a:endParaRPr lang="en-US"/>
            </a:p>
          </p:txBody>
        </p:sp>
        <p:sp>
          <p:nvSpPr>
            <p:cNvPr id="1248279" name="Line 23"/>
            <p:cNvSpPr>
              <a:spLocks noChangeShapeType="1"/>
            </p:cNvSpPr>
            <p:nvPr/>
          </p:nvSpPr>
          <p:spPr bwMode="auto">
            <a:xfrm flipV="1">
              <a:off x="530" y="3792"/>
              <a:ext cx="0" cy="48"/>
            </a:xfrm>
            <a:prstGeom prst="line">
              <a:avLst/>
            </a:prstGeom>
            <a:noFill/>
            <a:ln w="19050">
              <a:solidFill>
                <a:srgbClr val="00FF00"/>
              </a:solidFill>
              <a:round/>
              <a:headEnd/>
              <a:tailEnd/>
            </a:ln>
            <a:effectLst/>
          </p:spPr>
          <p:txBody>
            <a:bodyPr>
              <a:spAutoFit/>
            </a:bodyPr>
            <a:lstStyle/>
            <a:p>
              <a:endParaRPr lang="en-US"/>
            </a:p>
          </p:txBody>
        </p:sp>
        <p:sp>
          <p:nvSpPr>
            <p:cNvPr id="1248280" name="Line 24"/>
            <p:cNvSpPr>
              <a:spLocks noChangeShapeType="1"/>
            </p:cNvSpPr>
            <p:nvPr/>
          </p:nvSpPr>
          <p:spPr bwMode="auto">
            <a:xfrm flipV="1">
              <a:off x="677" y="3792"/>
              <a:ext cx="0" cy="48"/>
            </a:xfrm>
            <a:prstGeom prst="line">
              <a:avLst/>
            </a:prstGeom>
            <a:noFill/>
            <a:ln w="19050">
              <a:solidFill>
                <a:srgbClr val="00FF00"/>
              </a:solidFill>
              <a:round/>
              <a:headEnd/>
              <a:tailEnd/>
            </a:ln>
            <a:effectLst/>
          </p:spPr>
          <p:txBody>
            <a:bodyPr>
              <a:spAutoFit/>
            </a:bodyPr>
            <a:lstStyle/>
            <a:p>
              <a:endParaRPr lang="en-US"/>
            </a:p>
          </p:txBody>
        </p:sp>
        <p:sp>
          <p:nvSpPr>
            <p:cNvPr id="1248281" name="Line 25"/>
            <p:cNvSpPr>
              <a:spLocks noChangeShapeType="1"/>
            </p:cNvSpPr>
            <p:nvPr/>
          </p:nvSpPr>
          <p:spPr bwMode="auto">
            <a:xfrm flipV="1">
              <a:off x="921" y="3792"/>
              <a:ext cx="0" cy="48"/>
            </a:xfrm>
            <a:prstGeom prst="line">
              <a:avLst/>
            </a:prstGeom>
            <a:noFill/>
            <a:ln w="19050">
              <a:solidFill>
                <a:srgbClr val="00FF00"/>
              </a:solidFill>
              <a:round/>
              <a:headEnd/>
              <a:tailEnd/>
            </a:ln>
            <a:effectLst/>
          </p:spPr>
          <p:txBody>
            <a:bodyPr>
              <a:spAutoFit/>
            </a:bodyPr>
            <a:lstStyle/>
            <a:p>
              <a:endParaRPr lang="en-US"/>
            </a:p>
          </p:txBody>
        </p:sp>
        <p:sp>
          <p:nvSpPr>
            <p:cNvPr id="1248282" name="Line 26"/>
            <p:cNvSpPr>
              <a:spLocks noChangeShapeType="1"/>
            </p:cNvSpPr>
            <p:nvPr/>
          </p:nvSpPr>
          <p:spPr bwMode="auto">
            <a:xfrm flipV="1">
              <a:off x="1264" y="3792"/>
              <a:ext cx="0" cy="48"/>
            </a:xfrm>
            <a:prstGeom prst="line">
              <a:avLst/>
            </a:prstGeom>
            <a:noFill/>
            <a:ln w="19050">
              <a:solidFill>
                <a:srgbClr val="00FF00"/>
              </a:solidFill>
              <a:round/>
              <a:headEnd/>
              <a:tailEnd/>
            </a:ln>
            <a:effectLst/>
          </p:spPr>
          <p:txBody>
            <a:bodyPr>
              <a:spAutoFit/>
            </a:bodyPr>
            <a:lstStyle/>
            <a:p>
              <a:endParaRPr lang="en-US"/>
            </a:p>
          </p:txBody>
        </p:sp>
        <p:sp>
          <p:nvSpPr>
            <p:cNvPr id="1248283" name="Line 27"/>
            <p:cNvSpPr>
              <a:spLocks noChangeShapeType="1"/>
            </p:cNvSpPr>
            <p:nvPr/>
          </p:nvSpPr>
          <p:spPr bwMode="auto">
            <a:xfrm flipV="1">
              <a:off x="2291" y="3792"/>
              <a:ext cx="0" cy="48"/>
            </a:xfrm>
            <a:prstGeom prst="line">
              <a:avLst/>
            </a:prstGeom>
            <a:noFill/>
            <a:ln w="19050">
              <a:solidFill>
                <a:srgbClr val="00FF00"/>
              </a:solidFill>
              <a:round/>
              <a:headEnd/>
              <a:tailEnd/>
            </a:ln>
            <a:effectLst/>
          </p:spPr>
          <p:txBody>
            <a:bodyPr>
              <a:spAutoFit/>
            </a:bodyPr>
            <a:lstStyle/>
            <a:p>
              <a:endParaRPr lang="en-US"/>
            </a:p>
          </p:txBody>
        </p:sp>
        <p:sp>
          <p:nvSpPr>
            <p:cNvPr id="1248284" name="Line 28"/>
            <p:cNvSpPr>
              <a:spLocks noChangeShapeType="1"/>
            </p:cNvSpPr>
            <p:nvPr/>
          </p:nvSpPr>
          <p:spPr bwMode="auto">
            <a:xfrm flipV="1">
              <a:off x="2584" y="3792"/>
              <a:ext cx="0" cy="48"/>
            </a:xfrm>
            <a:prstGeom prst="line">
              <a:avLst/>
            </a:prstGeom>
            <a:noFill/>
            <a:ln w="19050">
              <a:solidFill>
                <a:srgbClr val="00FF00"/>
              </a:solidFill>
              <a:round/>
              <a:headEnd/>
              <a:tailEnd/>
            </a:ln>
            <a:effectLst/>
          </p:spPr>
          <p:txBody>
            <a:bodyPr>
              <a:spAutoFit/>
            </a:bodyPr>
            <a:lstStyle/>
            <a:p>
              <a:endParaRPr lang="en-US"/>
            </a:p>
          </p:txBody>
        </p:sp>
        <p:sp>
          <p:nvSpPr>
            <p:cNvPr id="1248285" name="Line 29"/>
            <p:cNvSpPr>
              <a:spLocks noChangeShapeType="1"/>
            </p:cNvSpPr>
            <p:nvPr/>
          </p:nvSpPr>
          <p:spPr bwMode="auto">
            <a:xfrm flipV="1">
              <a:off x="2731" y="3792"/>
              <a:ext cx="0" cy="48"/>
            </a:xfrm>
            <a:prstGeom prst="line">
              <a:avLst/>
            </a:prstGeom>
            <a:noFill/>
            <a:ln w="19050">
              <a:solidFill>
                <a:srgbClr val="00FF00"/>
              </a:solidFill>
              <a:round/>
              <a:headEnd/>
              <a:tailEnd/>
            </a:ln>
            <a:effectLst/>
          </p:spPr>
          <p:txBody>
            <a:bodyPr>
              <a:spAutoFit/>
            </a:bodyPr>
            <a:lstStyle/>
            <a:p>
              <a:endParaRPr lang="en-US"/>
            </a:p>
          </p:txBody>
        </p:sp>
        <p:sp>
          <p:nvSpPr>
            <p:cNvPr id="1248286" name="Line 30"/>
            <p:cNvSpPr>
              <a:spLocks noChangeShapeType="1"/>
            </p:cNvSpPr>
            <p:nvPr/>
          </p:nvSpPr>
          <p:spPr bwMode="auto">
            <a:xfrm flipV="1">
              <a:off x="2780" y="3792"/>
              <a:ext cx="0" cy="48"/>
            </a:xfrm>
            <a:prstGeom prst="line">
              <a:avLst/>
            </a:prstGeom>
            <a:noFill/>
            <a:ln w="19050">
              <a:solidFill>
                <a:srgbClr val="00FF00"/>
              </a:solidFill>
              <a:round/>
              <a:headEnd/>
              <a:tailEnd/>
            </a:ln>
            <a:effectLst/>
          </p:spPr>
          <p:txBody>
            <a:bodyPr>
              <a:spAutoFit/>
            </a:bodyPr>
            <a:lstStyle/>
            <a:p>
              <a:endParaRPr lang="en-US"/>
            </a:p>
          </p:txBody>
        </p:sp>
        <p:sp>
          <p:nvSpPr>
            <p:cNvPr id="1248287" name="Line 31"/>
            <p:cNvSpPr>
              <a:spLocks noChangeShapeType="1"/>
            </p:cNvSpPr>
            <p:nvPr/>
          </p:nvSpPr>
          <p:spPr bwMode="auto">
            <a:xfrm flipV="1">
              <a:off x="2829" y="3792"/>
              <a:ext cx="0" cy="48"/>
            </a:xfrm>
            <a:prstGeom prst="line">
              <a:avLst/>
            </a:prstGeom>
            <a:noFill/>
            <a:ln w="19050">
              <a:solidFill>
                <a:srgbClr val="00FF00"/>
              </a:solidFill>
              <a:round/>
              <a:headEnd/>
              <a:tailEnd/>
            </a:ln>
            <a:effectLst/>
          </p:spPr>
          <p:txBody>
            <a:bodyPr>
              <a:spAutoFit/>
            </a:bodyPr>
            <a:lstStyle/>
            <a:p>
              <a:endParaRPr lang="en-US"/>
            </a:p>
          </p:txBody>
        </p:sp>
        <p:sp>
          <p:nvSpPr>
            <p:cNvPr id="1248288" name="Line 32"/>
            <p:cNvSpPr>
              <a:spLocks noChangeShapeType="1"/>
            </p:cNvSpPr>
            <p:nvPr/>
          </p:nvSpPr>
          <p:spPr bwMode="auto">
            <a:xfrm flipV="1">
              <a:off x="2878" y="3792"/>
              <a:ext cx="0" cy="48"/>
            </a:xfrm>
            <a:prstGeom prst="line">
              <a:avLst/>
            </a:prstGeom>
            <a:noFill/>
            <a:ln w="19050">
              <a:solidFill>
                <a:srgbClr val="00FF00"/>
              </a:solidFill>
              <a:round/>
              <a:headEnd/>
              <a:tailEnd/>
            </a:ln>
            <a:effectLst/>
          </p:spPr>
          <p:txBody>
            <a:bodyPr>
              <a:spAutoFit/>
            </a:bodyPr>
            <a:lstStyle/>
            <a:p>
              <a:endParaRPr lang="en-US"/>
            </a:p>
          </p:txBody>
        </p:sp>
        <p:sp>
          <p:nvSpPr>
            <p:cNvPr id="1248289" name="Line 33"/>
            <p:cNvSpPr>
              <a:spLocks noChangeShapeType="1"/>
            </p:cNvSpPr>
            <p:nvPr/>
          </p:nvSpPr>
          <p:spPr bwMode="auto">
            <a:xfrm flipV="1">
              <a:off x="2927" y="3792"/>
              <a:ext cx="0" cy="48"/>
            </a:xfrm>
            <a:prstGeom prst="line">
              <a:avLst/>
            </a:prstGeom>
            <a:noFill/>
            <a:ln w="19050">
              <a:solidFill>
                <a:srgbClr val="00FF00"/>
              </a:solidFill>
              <a:round/>
              <a:headEnd/>
              <a:tailEnd/>
            </a:ln>
            <a:effectLst/>
          </p:spPr>
          <p:txBody>
            <a:bodyPr>
              <a:spAutoFit/>
            </a:bodyPr>
            <a:lstStyle/>
            <a:p>
              <a:endParaRPr lang="en-US"/>
            </a:p>
          </p:txBody>
        </p:sp>
        <p:sp>
          <p:nvSpPr>
            <p:cNvPr id="1248290" name="Line 34"/>
            <p:cNvSpPr>
              <a:spLocks noChangeShapeType="1"/>
            </p:cNvSpPr>
            <p:nvPr/>
          </p:nvSpPr>
          <p:spPr bwMode="auto">
            <a:xfrm flipV="1">
              <a:off x="481" y="3792"/>
              <a:ext cx="0" cy="48"/>
            </a:xfrm>
            <a:prstGeom prst="line">
              <a:avLst/>
            </a:prstGeom>
            <a:noFill/>
            <a:ln w="19050">
              <a:solidFill>
                <a:srgbClr val="00FF00"/>
              </a:solidFill>
              <a:round/>
              <a:headEnd/>
              <a:tailEnd/>
            </a:ln>
            <a:effectLst/>
          </p:spPr>
          <p:txBody>
            <a:bodyPr>
              <a:spAutoFit/>
            </a:bodyPr>
            <a:lstStyle/>
            <a:p>
              <a:endParaRPr lang="en-US"/>
            </a:p>
          </p:txBody>
        </p:sp>
        <p:sp>
          <p:nvSpPr>
            <p:cNvPr id="1248291" name="Line 35"/>
            <p:cNvSpPr>
              <a:spLocks noChangeShapeType="1"/>
            </p:cNvSpPr>
            <p:nvPr/>
          </p:nvSpPr>
          <p:spPr bwMode="auto">
            <a:xfrm flipV="1">
              <a:off x="579" y="3792"/>
              <a:ext cx="0" cy="48"/>
            </a:xfrm>
            <a:prstGeom prst="line">
              <a:avLst/>
            </a:prstGeom>
            <a:noFill/>
            <a:ln w="19050">
              <a:solidFill>
                <a:srgbClr val="00FF00"/>
              </a:solidFill>
              <a:round/>
              <a:headEnd/>
              <a:tailEnd/>
            </a:ln>
            <a:effectLst/>
          </p:spPr>
          <p:txBody>
            <a:bodyPr>
              <a:spAutoFit/>
            </a:bodyPr>
            <a:lstStyle/>
            <a:p>
              <a:endParaRPr lang="en-US"/>
            </a:p>
          </p:txBody>
        </p:sp>
        <p:sp>
          <p:nvSpPr>
            <p:cNvPr id="1248292" name="Line 36"/>
            <p:cNvSpPr>
              <a:spLocks noChangeShapeType="1"/>
            </p:cNvSpPr>
            <p:nvPr/>
          </p:nvSpPr>
          <p:spPr bwMode="auto">
            <a:xfrm flipV="1">
              <a:off x="726" y="3792"/>
              <a:ext cx="0" cy="48"/>
            </a:xfrm>
            <a:prstGeom prst="line">
              <a:avLst/>
            </a:prstGeom>
            <a:noFill/>
            <a:ln w="19050">
              <a:solidFill>
                <a:srgbClr val="00FF00"/>
              </a:solidFill>
              <a:round/>
              <a:headEnd/>
              <a:tailEnd/>
            </a:ln>
            <a:effectLst/>
          </p:spPr>
          <p:txBody>
            <a:bodyPr>
              <a:spAutoFit/>
            </a:bodyPr>
            <a:lstStyle/>
            <a:p>
              <a:endParaRPr lang="en-US"/>
            </a:p>
          </p:txBody>
        </p:sp>
        <p:sp>
          <p:nvSpPr>
            <p:cNvPr id="1248293" name="Line 37"/>
            <p:cNvSpPr>
              <a:spLocks noChangeShapeType="1"/>
            </p:cNvSpPr>
            <p:nvPr/>
          </p:nvSpPr>
          <p:spPr bwMode="auto">
            <a:xfrm flipV="1">
              <a:off x="970" y="3792"/>
              <a:ext cx="0" cy="48"/>
            </a:xfrm>
            <a:prstGeom prst="line">
              <a:avLst/>
            </a:prstGeom>
            <a:noFill/>
            <a:ln w="19050">
              <a:solidFill>
                <a:srgbClr val="00FF00"/>
              </a:solidFill>
              <a:round/>
              <a:headEnd/>
              <a:tailEnd/>
            </a:ln>
            <a:effectLst/>
          </p:spPr>
          <p:txBody>
            <a:bodyPr>
              <a:spAutoFit/>
            </a:bodyPr>
            <a:lstStyle/>
            <a:p>
              <a:endParaRPr lang="en-US"/>
            </a:p>
          </p:txBody>
        </p:sp>
        <p:sp>
          <p:nvSpPr>
            <p:cNvPr id="1248294" name="Line 38"/>
            <p:cNvSpPr>
              <a:spLocks noChangeShapeType="1"/>
            </p:cNvSpPr>
            <p:nvPr/>
          </p:nvSpPr>
          <p:spPr bwMode="auto">
            <a:xfrm flipV="1">
              <a:off x="1313" y="3792"/>
              <a:ext cx="0" cy="48"/>
            </a:xfrm>
            <a:prstGeom prst="line">
              <a:avLst/>
            </a:prstGeom>
            <a:noFill/>
            <a:ln w="19050">
              <a:solidFill>
                <a:srgbClr val="00FF00"/>
              </a:solidFill>
              <a:round/>
              <a:headEnd/>
              <a:tailEnd/>
            </a:ln>
            <a:effectLst/>
          </p:spPr>
          <p:txBody>
            <a:bodyPr>
              <a:spAutoFit/>
            </a:bodyPr>
            <a:lstStyle/>
            <a:p>
              <a:endParaRPr lang="en-US"/>
            </a:p>
          </p:txBody>
        </p:sp>
        <p:sp>
          <p:nvSpPr>
            <p:cNvPr id="1248295" name="Line 39"/>
            <p:cNvSpPr>
              <a:spLocks noChangeShapeType="1"/>
            </p:cNvSpPr>
            <p:nvPr/>
          </p:nvSpPr>
          <p:spPr bwMode="auto">
            <a:xfrm flipV="1">
              <a:off x="1655" y="3792"/>
              <a:ext cx="0" cy="48"/>
            </a:xfrm>
            <a:prstGeom prst="line">
              <a:avLst/>
            </a:prstGeom>
            <a:noFill/>
            <a:ln w="19050">
              <a:solidFill>
                <a:srgbClr val="00FF00"/>
              </a:solidFill>
              <a:round/>
              <a:headEnd/>
              <a:tailEnd/>
            </a:ln>
            <a:effectLst/>
          </p:spPr>
          <p:txBody>
            <a:bodyPr>
              <a:spAutoFit/>
            </a:bodyPr>
            <a:lstStyle/>
            <a:p>
              <a:endParaRPr lang="en-US"/>
            </a:p>
          </p:txBody>
        </p:sp>
        <p:sp>
          <p:nvSpPr>
            <p:cNvPr id="1248296" name="Line 40"/>
            <p:cNvSpPr>
              <a:spLocks noChangeShapeType="1"/>
            </p:cNvSpPr>
            <p:nvPr/>
          </p:nvSpPr>
          <p:spPr bwMode="auto">
            <a:xfrm flipV="1">
              <a:off x="628" y="3792"/>
              <a:ext cx="0" cy="48"/>
            </a:xfrm>
            <a:prstGeom prst="line">
              <a:avLst/>
            </a:prstGeom>
            <a:noFill/>
            <a:ln w="19050">
              <a:solidFill>
                <a:srgbClr val="00FF00"/>
              </a:solidFill>
              <a:round/>
              <a:headEnd/>
              <a:tailEnd/>
            </a:ln>
            <a:effectLst/>
          </p:spPr>
          <p:txBody>
            <a:bodyPr>
              <a:spAutoFit/>
            </a:bodyPr>
            <a:lstStyle/>
            <a:p>
              <a:endParaRPr lang="en-US"/>
            </a:p>
          </p:txBody>
        </p:sp>
        <p:sp>
          <p:nvSpPr>
            <p:cNvPr id="1248297" name="Line 41"/>
            <p:cNvSpPr>
              <a:spLocks noChangeShapeType="1"/>
            </p:cNvSpPr>
            <p:nvPr/>
          </p:nvSpPr>
          <p:spPr bwMode="auto">
            <a:xfrm flipV="1">
              <a:off x="775" y="3792"/>
              <a:ext cx="0" cy="48"/>
            </a:xfrm>
            <a:prstGeom prst="line">
              <a:avLst/>
            </a:prstGeom>
            <a:noFill/>
            <a:ln w="19050">
              <a:solidFill>
                <a:srgbClr val="00FF00"/>
              </a:solidFill>
              <a:round/>
              <a:headEnd/>
              <a:tailEnd/>
            </a:ln>
            <a:effectLst/>
          </p:spPr>
          <p:txBody>
            <a:bodyPr>
              <a:spAutoFit/>
            </a:bodyPr>
            <a:lstStyle/>
            <a:p>
              <a:endParaRPr lang="en-US"/>
            </a:p>
          </p:txBody>
        </p:sp>
        <p:sp>
          <p:nvSpPr>
            <p:cNvPr id="1248298" name="Line 42"/>
            <p:cNvSpPr>
              <a:spLocks noChangeShapeType="1"/>
            </p:cNvSpPr>
            <p:nvPr/>
          </p:nvSpPr>
          <p:spPr bwMode="auto">
            <a:xfrm flipV="1">
              <a:off x="1019" y="3792"/>
              <a:ext cx="0" cy="48"/>
            </a:xfrm>
            <a:prstGeom prst="line">
              <a:avLst/>
            </a:prstGeom>
            <a:noFill/>
            <a:ln w="19050">
              <a:solidFill>
                <a:srgbClr val="00FF00"/>
              </a:solidFill>
              <a:round/>
              <a:headEnd/>
              <a:tailEnd/>
            </a:ln>
            <a:effectLst/>
          </p:spPr>
          <p:txBody>
            <a:bodyPr>
              <a:spAutoFit/>
            </a:bodyPr>
            <a:lstStyle/>
            <a:p>
              <a:endParaRPr lang="en-US"/>
            </a:p>
          </p:txBody>
        </p:sp>
        <p:sp>
          <p:nvSpPr>
            <p:cNvPr id="1248299" name="Line 43"/>
            <p:cNvSpPr>
              <a:spLocks noChangeShapeType="1"/>
            </p:cNvSpPr>
            <p:nvPr/>
          </p:nvSpPr>
          <p:spPr bwMode="auto">
            <a:xfrm flipV="1">
              <a:off x="1362" y="3792"/>
              <a:ext cx="0" cy="48"/>
            </a:xfrm>
            <a:prstGeom prst="line">
              <a:avLst/>
            </a:prstGeom>
            <a:noFill/>
            <a:ln w="19050">
              <a:solidFill>
                <a:srgbClr val="00FF00"/>
              </a:solidFill>
              <a:round/>
              <a:headEnd/>
              <a:tailEnd/>
            </a:ln>
            <a:effectLst/>
          </p:spPr>
          <p:txBody>
            <a:bodyPr>
              <a:spAutoFit/>
            </a:bodyPr>
            <a:lstStyle/>
            <a:p>
              <a:endParaRPr lang="en-US"/>
            </a:p>
          </p:txBody>
        </p:sp>
        <p:sp>
          <p:nvSpPr>
            <p:cNvPr id="1248300" name="Line 44"/>
            <p:cNvSpPr>
              <a:spLocks noChangeShapeType="1"/>
            </p:cNvSpPr>
            <p:nvPr/>
          </p:nvSpPr>
          <p:spPr bwMode="auto">
            <a:xfrm flipV="1">
              <a:off x="1704" y="3792"/>
              <a:ext cx="0" cy="48"/>
            </a:xfrm>
            <a:prstGeom prst="line">
              <a:avLst/>
            </a:prstGeom>
            <a:noFill/>
            <a:ln w="19050">
              <a:solidFill>
                <a:srgbClr val="00FF00"/>
              </a:solidFill>
              <a:round/>
              <a:headEnd/>
              <a:tailEnd/>
            </a:ln>
            <a:effectLst/>
          </p:spPr>
          <p:txBody>
            <a:bodyPr>
              <a:spAutoFit/>
            </a:bodyPr>
            <a:lstStyle/>
            <a:p>
              <a:endParaRPr lang="en-US"/>
            </a:p>
          </p:txBody>
        </p:sp>
        <p:sp>
          <p:nvSpPr>
            <p:cNvPr id="1248301" name="Line 45"/>
            <p:cNvSpPr>
              <a:spLocks noChangeShapeType="1"/>
            </p:cNvSpPr>
            <p:nvPr/>
          </p:nvSpPr>
          <p:spPr bwMode="auto">
            <a:xfrm flipV="1">
              <a:off x="1997" y="3792"/>
              <a:ext cx="0" cy="48"/>
            </a:xfrm>
            <a:prstGeom prst="line">
              <a:avLst/>
            </a:prstGeom>
            <a:noFill/>
            <a:ln w="19050">
              <a:solidFill>
                <a:srgbClr val="00FF00"/>
              </a:solidFill>
              <a:round/>
              <a:headEnd/>
              <a:tailEnd/>
            </a:ln>
            <a:effectLst/>
          </p:spPr>
          <p:txBody>
            <a:bodyPr>
              <a:spAutoFit/>
            </a:bodyPr>
            <a:lstStyle/>
            <a:p>
              <a:endParaRPr lang="en-US"/>
            </a:p>
          </p:txBody>
        </p:sp>
        <p:sp>
          <p:nvSpPr>
            <p:cNvPr id="1248302" name="Line 46"/>
            <p:cNvSpPr>
              <a:spLocks noChangeShapeType="1"/>
            </p:cNvSpPr>
            <p:nvPr/>
          </p:nvSpPr>
          <p:spPr bwMode="auto">
            <a:xfrm flipV="1">
              <a:off x="824" y="3792"/>
              <a:ext cx="0" cy="48"/>
            </a:xfrm>
            <a:prstGeom prst="line">
              <a:avLst/>
            </a:prstGeom>
            <a:noFill/>
            <a:ln w="19050">
              <a:solidFill>
                <a:srgbClr val="00FF00"/>
              </a:solidFill>
              <a:round/>
              <a:headEnd/>
              <a:tailEnd/>
            </a:ln>
            <a:effectLst/>
          </p:spPr>
          <p:txBody>
            <a:bodyPr>
              <a:spAutoFit/>
            </a:bodyPr>
            <a:lstStyle/>
            <a:p>
              <a:endParaRPr lang="en-US"/>
            </a:p>
          </p:txBody>
        </p:sp>
        <p:sp>
          <p:nvSpPr>
            <p:cNvPr id="1248303" name="Line 47"/>
            <p:cNvSpPr>
              <a:spLocks noChangeShapeType="1"/>
            </p:cNvSpPr>
            <p:nvPr/>
          </p:nvSpPr>
          <p:spPr bwMode="auto">
            <a:xfrm flipV="1">
              <a:off x="1068" y="3792"/>
              <a:ext cx="0" cy="48"/>
            </a:xfrm>
            <a:prstGeom prst="line">
              <a:avLst/>
            </a:prstGeom>
            <a:noFill/>
            <a:ln w="19050">
              <a:solidFill>
                <a:srgbClr val="00FF00"/>
              </a:solidFill>
              <a:round/>
              <a:headEnd/>
              <a:tailEnd/>
            </a:ln>
            <a:effectLst/>
          </p:spPr>
          <p:txBody>
            <a:bodyPr>
              <a:spAutoFit/>
            </a:bodyPr>
            <a:lstStyle/>
            <a:p>
              <a:endParaRPr lang="en-US"/>
            </a:p>
          </p:txBody>
        </p:sp>
        <p:sp>
          <p:nvSpPr>
            <p:cNvPr id="1248304" name="Line 48"/>
            <p:cNvSpPr>
              <a:spLocks noChangeShapeType="1"/>
            </p:cNvSpPr>
            <p:nvPr/>
          </p:nvSpPr>
          <p:spPr bwMode="auto">
            <a:xfrm flipV="1">
              <a:off x="1411" y="3792"/>
              <a:ext cx="0" cy="48"/>
            </a:xfrm>
            <a:prstGeom prst="line">
              <a:avLst/>
            </a:prstGeom>
            <a:noFill/>
            <a:ln w="19050">
              <a:solidFill>
                <a:srgbClr val="00FF00"/>
              </a:solidFill>
              <a:round/>
              <a:headEnd/>
              <a:tailEnd/>
            </a:ln>
            <a:effectLst/>
          </p:spPr>
          <p:txBody>
            <a:bodyPr>
              <a:spAutoFit/>
            </a:bodyPr>
            <a:lstStyle/>
            <a:p>
              <a:endParaRPr lang="en-US"/>
            </a:p>
          </p:txBody>
        </p:sp>
        <p:sp>
          <p:nvSpPr>
            <p:cNvPr id="1248305" name="Line 49"/>
            <p:cNvSpPr>
              <a:spLocks noChangeShapeType="1"/>
            </p:cNvSpPr>
            <p:nvPr/>
          </p:nvSpPr>
          <p:spPr bwMode="auto">
            <a:xfrm flipV="1">
              <a:off x="1753" y="3792"/>
              <a:ext cx="0" cy="48"/>
            </a:xfrm>
            <a:prstGeom prst="line">
              <a:avLst/>
            </a:prstGeom>
            <a:noFill/>
            <a:ln w="19050">
              <a:solidFill>
                <a:srgbClr val="00FF00"/>
              </a:solidFill>
              <a:round/>
              <a:headEnd/>
              <a:tailEnd/>
            </a:ln>
            <a:effectLst/>
          </p:spPr>
          <p:txBody>
            <a:bodyPr>
              <a:spAutoFit/>
            </a:bodyPr>
            <a:lstStyle/>
            <a:p>
              <a:endParaRPr lang="en-US"/>
            </a:p>
          </p:txBody>
        </p:sp>
        <p:sp>
          <p:nvSpPr>
            <p:cNvPr id="1248306" name="Line 50"/>
            <p:cNvSpPr>
              <a:spLocks noChangeShapeType="1"/>
            </p:cNvSpPr>
            <p:nvPr/>
          </p:nvSpPr>
          <p:spPr bwMode="auto">
            <a:xfrm flipV="1">
              <a:off x="2046" y="3792"/>
              <a:ext cx="0" cy="48"/>
            </a:xfrm>
            <a:prstGeom prst="line">
              <a:avLst/>
            </a:prstGeom>
            <a:noFill/>
            <a:ln w="19050">
              <a:solidFill>
                <a:srgbClr val="00FF00"/>
              </a:solidFill>
              <a:round/>
              <a:headEnd/>
              <a:tailEnd/>
            </a:ln>
            <a:effectLst/>
          </p:spPr>
          <p:txBody>
            <a:bodyPr>
              <a:spAutoFit/>
            </a:bodyPr>
            <a:lstStyle/>
            <a:p>
              <a:endParaRPr lang="en-US"/>
            </a:p>
          </p:txBody>
        </p:sp>
        <p:sp>
          <p:nvSpPr>
            <p:cNvPr id="1248307" name="Line 51"/>
            <p:cNvSpPr>
              <a:spLocks noChangeShapeType="1"/>
            </p:cNvSpPr>
            <p:nvPr/>
          </p:nvSpPr>
          <p:spPr bwMode="auto">
            <a:xfrm flipV="1">
              <a:off x="2340" y="3792"/>
              <a:ext cx="0" cy="48"/>
            </a:xfrm>
            <a:prstGeom prst="line">
              <a:avLst/>
            </a:prstGeom>
            <a:noFill/>
            <a:ln w="19050">
              <a:solidFill>
                <a:srgbClr val="00FF00"/>
              </a:solidFill>
              <a:round/>
              <a:headEnd/>
              <a:tailEnd/>
            </a:ln>
            <a:effectLst/>
          </p:spPr>
          <p:txBody>
            <a:bodyPr>
              <a:spAutoFit/>
            </a:bodyPr>
            <a:lstStyle/>
            <a:p>
              <a:endParaRPr lang="en-US"/>
            </a:p>
          </p:txBody>
        </p:sp>
        <p:sp>
          <p:nvSpPr>
            <p:cNvPr id="1248308" name="Line 52"/>
            <p:cNvSpPr>
              <a:spLocks noChangeShapeType="1"/>
            </p:cNvSpPr>
            <p:nvPr/>
          </p:nvSpPr>
          <p:spPr bwMode="auto">
            <a:xfrm flipV="1">
              <a:off x="1117" y="3792"/>
              <a:ext cx="0" cy="48"/>
            </a:xfrm>
            <a:prstGeom prst="line">
              <a:avLst/>
            </a:prstGeom>
            <a:noFill/>
            <a:ln w="19050">
              <a:solidFill>
                <a:srgbClr val="00FF00"/>
              </a:solidFill>
              <a:round/>
              <a:headEnd/>
              <a:tailEnd/>
            </a:ln>
            <a:effectLst/>
          </p:spPr>
          <p:txBody>
            <a:bodyPr>
              <a:spAutoFit/>
            </a:bodyPr>
            <a:lstStyle/>
            <a:p>
              <a:endParaRPr lang="en-US"/>
            </a:p>
          </p:txBody>
        </p:sp>
        <p:sp>
          <p:nvSpPr>
            <p:cNvPr id="1248309" name="Line 53"/>
            <p:cNvSpPr>
              <a:spLocks noChangeShapeType="1"/>
            </p:cNvSpPr>
            <p:nvPr/>
          </p:nvSpPr>
          <p:spPr bwMode="auto">
            <a:xfrm flipV="1">
              <a:off x="1459" y="3792"/>
              <a:ext cx="0" cy="48"/>
            </a:xfrm>
            <a:prstGeom prst="line">
              <a:avLst/>
            </a:prstGeom>
            <a:noFill/>
            <a:ln w="19050">
              <a:solidFill>
                <a:srgbClr val="00FF00"/>
              </a:solidFill>
              <a:round/>
              <a:headEnd/>
              <a:tailEnd/>
            </a:ln>
            <a:effectLst/>
          </p:spPr>
          <p:txBody>
            <a:bodyPr>
              <a:spAutoFit/>
            </a:bodyPr>
            <a:lstStyle/>
            <a:p>
              <a:endParaRPr lang="en-US"/>
            </a:p>
          </p:txBody>
        </p:sp>
        <p:sp>
          <p:nvSpPr>
            <p:cNvPr id="1248310" name="Line 54"/>
            <p:cNvSpPr>
              <a:spLocks noChangeShapeType="1"/>
            </p:cNvSpPr>
            <p:nvPr/>
          </p:nvSpPr>
          <p:spPr bwMode="auto">
            <a:xfrm flipV="1">
              <a:off x="1802" y="3792"/>
              <a:ext cx="0" cy="48"/>
            </a:xfrm>
            <a:prstGeom prst="line">
              <a:avLst/>
            </a:prstGeom>
            <a:noFill/>
            <a:ln w="19050">
              <a:solidFill>
                <a:srgbClr val="00FF00"/>
              </a:solidFill>
              <a:round/>
              <a:headEnd/>
              <a:tailEnd/>
            </a:ln>
            <a:effectLst/>
          </p:spPr>
          <p:txBody>
            <a:bodyPr>
              <a:spAutoFit/>
            </a:bodyPr>
            <a:lstStyle/>
            <a:p>
              <a:endParaRPr lang="en-US"/>
            </a:p>
          </p:txBody>
        </p:sp>
        <p:sp>
          <p:nvSpPr>
            <p:cNvPr id="1248311" name="Line 55"/>
            <p:cNvSpPr>
              <a:spLocks noChangeShapeType="1"/>
            </p:cNvSpPr>
            <p:nvPr/>
          </p:nvSpPr>
          <p:spPr bwMode="auto">
            <a:xfrm flipV="1">
              <a:off x="2095" y="3792"/>
              <a:ext cx="0" cy="48"/>
            </a:xfrm>
            <a:prstGeom prst="line">
              <a:avLst/>
            </a:prstGeom>
            <a:noFill/>
            <a:ln w="19050">
              <a:solidFill>
                <a:srgbClr val="00FF00"/>
              </a:solidFill>
              <a:round/>
              <a:headEnd/>
              <a:tailEnd/>
            </a:ln>
            <a:effectLst/>
          </p:spPr>
          <p:txBody>
            <a:bodyPr>
              <a:spAutoFit/>
            </a:bodyPr>
            <a:lstStyle/>
            <a:p>
              <a:endParaRPr lang="en-US"/>
            </a:p>
          </p:txBody>
        </p:sp>
        <p:sp>
          <p:nvSpPr>
            <p:cNvPr id="1248312" name="Line 56"/>
            <p:cNvSpPr>
              <a:spLocks noChangeShapeType="1"/>
            </p:cNvSpPr>
            <p:nvPr/>
          </p:nvSpPr>
          <p:spPr bwMode="auto">
            <a:xfrm flipV="1">
              <a:off x="2389" y="3792"/>
              <a:ext cx="0" cy="48"/>
            </a:xfrm>
            <a:prstGeom prst="line">
              <a:avLst/>
            </a:prstGeom>
            <a:noFill/>
            <a:ln w="19050">
              <a:solidFill>
                <a:srgbClr val="00FF00"/>
              </a:solidFill>
              <a:round/>
              <a:headEnd/>
              <a:tailEnd/>
            </a:ln>
            <a:effectLst/>
          </p:spPr>
          <p:txBody>
            <a:bodyPr>
              <a:spAutoFit/>
            </a:bodyPr>
            <a:lstStyle/>
            <a:p>
              <a:endParaRPr lang="en-US"/>
            </a:p>
          </p:txBody>
        </p:sp>
        <p:sp>
          <p:nvSpPr>
            <p:cNvPr id="1248313" name="Line 57"/>
            <p:cNvSpPr>
              <a:spLocks noChangeShapeType="1"/>
            </p:cNvSpPr>
            <p:nvPr/>
          </p:nvSpPr>
          <p:spPr bwMode="auto">
            <a:xfrm flipV="1">
              <a:off x="2976" y="3792"/>
              <a:ext cx="0" cy="48"/>
            </a:xfrm>
            <a:prstGeom prst="line">
              <a:avLst/>
            </a:prstGeom>
            <a:noFill/>
            <a:ln w="19050">
              <a:solidFill>
                <a:srgbClr val="00FF00"/>
              </a:solidFill>
              <a:round/>
              <a:headEnd/>
              <a:tailEnd/>
            </a:ln>
            <a:effectLst/>
          </p:spPr>
          <p:txBody>
            <a:bodyPr>
              <a:spAutoFit/>
            </a:bodyPr>
            <a:lstStyle/>
            <a:p>
              <a:endParaRPr lang="en-US"/>
            </a:p>
          </p:txBody>
        </p:sp>
        <p:sp>
          <p:nvSpPr>
            <p:cNvPr id="1248314" name="Line 58"/>
            <p:cNvSpPr>
              <a:spLocks noChangeShapeType="1"/>
            </p:cNvSpPr>
            <p:nvPr/>
          </p:nvSpPr>
          <p:spPr bwMode="auto">
            <a:xfrm flipV="1">
              <a:off x="873" y="3792"/>
              <a:ext cx="0" cy="48"/>
            </a:xfrm>
            <a:prstGeom prst="line">
              <a:avLst/>
            </a:prstGeom>
            <a:noFill/>
            <a:ln w="19050">
              <a:solidFill>
                <a:srgbClr val="00FF00"/>
              </a:solidFill>
              <a:round/>
              <a:headEnd/>
              <a:tailEnd/>
            </a:ln>
            <a:effectLst/>
          </p:spPr>
          <p:txBody>
            <a:bodyPr>
              <a:spAutoFit/>
            </a:bodyPr>
            <a:lstStyle/>
            <a:p>
              <a:endParaRPr lang="en-US"/>
            </a:p>
          </p:txBody>
        </p:sp>
        <p:sp>
          <p:nvSpPr>
            <p:cNvPr id="1248315" name="Line 59"/>
            <p:cNvSpPr>
              <a:spLocks noChangeShapeType="1"/>
            </p:cNvSpPr>
            <p:nvPr/>
          </p:nvSpPr>
          <p:spPr bwMode="auto">
            <a:xfrm flipV="1">
              <a:off x="1166" y="3792"/>
              <a:ext cx="0" cy="48"/>
            </a:xfrm>
            <a:prstGeom prst="line">
              <a:avLst/>
            </a:prstGeom>
            <a:noFill/>
            <a:ln w="19050">
              <a:solidFill>
                <a:srgbClr val="00FF00"/>
              </a:solidFill>
              <a:round/>
              <a:headEnd/>
              <a:tailEnd/>
            </a:ln>
            <a:effectLst/>
          </p:spPr>
          <p:txBody>
            <a:bodyPr>
              <a:spAutoFit/>
            </a:bodyPr>
            <a:lstStyle/>
            <a:p>
              <a:endParaRPr lang="en-US"/>
            </a:p>
          </p:txBody>
        </p:sp>
        <p:sp>
          <p:nvSpPr>
            <p:cNvPr id="1248316" name="Line 60"/>
            <p:cNvSpPr>
              <a:spLocks noChangeShapeType="1"/>
            </p:cNvSpPr>
            <p:nvPr/>
          </p:nvSpPr>
          <p:spPr bwMode="auto">
            <a:xfrm flipV="1">
              <a:off x="1508" y="3792"/>
              <a:ext cx="0" cy="48"/>
            </a:xfrm>
            <a:prstGeom prst="line">
              <a:avLst/>
            </a:prstGeom>
            <a:noFill/>
            <a:ln w="19050">
              <a:solidFill>
                <a:srgbClr val="00FF00"/>
              </a:solidFill>
              <a:round/>
              <a:headEnd/>
              <a:tailEnd/>
            </a:ln>
            <a:effectLst/>
          </p:spPr>
          <p:txBody>
            <a:bodyPr>
              <a:spAutoFit/>
            </a:bodyPr>
            <a:lstStyle/>
            <a:p>
              <a:endParaRPr lang="en-US"/>
            </a:p>
          </p:txBody>
        </p:sp>
        <p:sp>
          <p:nvSpPr>
            <p:cNvPr id="1248317" name="Line 61"/>
            <p:cNvSpPr>
              <a:spLocks noChangeShapeType="1"/>
            </p:cNvSpPr>
            <p:nvPr/>
          </p:nvSpPr>
          <p:spPr bwMode="auto">
            <a:xfrm flipV="1">
              <a:off x="1851" y="3792"/>
              <a:ext cx="0" cy="48"/>
            </a:xfrm>
            <a:prstGeom prst="line">
              <a:avLst/>
            </a:prstGeom>
            <a:noFill/>
            <a:ln w="19050">
              <a:solidFill>
                <a:srgbClr val="00FF00"/>
              </a:solidFill>
              <a:round/>
              <a:headEnd/>
              <a:tailEnd/>
            </a:ln>
            <a:effectLst/>
          </p:spPr>
          <p:txBody>
            <a:bodyPr>
              <a:spAutoFit/>
            </a:bodyPr>
            <a:lstStyle/>
            <a:p>
              <a:endParaRPr lang="en-US"/>
            </a:p>
          </p:txBody>
        </p:sp>
        <p:sp>
          <p:nvSpPr>
            <p:cNvPr id="1248318" name="Line 62"/>
            <p:cNvSpPr>
              <a:spLocks noChangeShapeType="1"/>
            </p:cNvSpPr>
            <p:nvPr/>
          </p:nvSpPr>
          <p:spPr bwMode="auto">
            <a:xfrm flipV="1">
              <a:off x="2144" y="3792"/>
              <a:ext cx="0" cy="48"/>
            </a:xfrm>
            <a:prstGeom prst="line">
              <a:avLst/>
            </a:prstGeom>
            <a:noFill/>
            <a:ln w="19050">
              <a:solidFill>
                <a:srgbClr val="00FF00"/>
              </a:solidFill>
              <a:round/>
              <a:headEnd/>
              <a:tailEnd/>
            </a:ln>
            <a:effectLst/>
          </p:spPr>
          <p:txBody>
            <a:bodyPr>
              <a:spAutoFit/>
            </a:bodyPr>
            <a:lstStyle/>
            <a:p>
              <a:endParaRPr lang="en-US"/>
            </a:p>
          </p:txBody>
        </p:sp>
        <p:sp>
          <p:nvSpPr>
            <p:cNvPr id="1248319" name="Line 63"/>
            <p:cNvSpPr>
              <a:spLocks noChangeShapeType="1"/>
            </p:cNvSpPr>
            <p:nvPr/>
          </p:nvSpPr>
          <p:spPr bwMode="auto">
            <a:xfrm flipV="1">
              <a:off x="2438" y="3792"/>
              <a:ext cx="0" cy="48"/>
            </a:xfrm>
            <a:prstGeom prst="line">
              <a:avLst/>
            </a:prstGeom>
            <a:noFill/>
            <a:ln w="19050">
              <a:solidFill>
                <a:srgbClr val="00FF00"/>
              </a:solidFill>
              <a:round/>
              <a:headEnd/>
              <a:tailEnd/>
            </a:ln>
            <a:effectLst/>
          </p:spPr>
          <p:txBody>
            <a:bodyPr>
              <a:spAutoFit/>
            </a:bodyPr>
            <a:lstStyle/>
            <a:p>
              <a:endParaRPr lang="en-US"/>
            </a:p>
          </p:txBody>
        </p:sp>
        <p:sp>
          <p:nvSpPr>
            <p:cNvPr id="1248320" name="Line 64"/>
            <p:cNvSpPr>
              <a:spLocks noChangeShapeType="1"/>
            </p:cNvSpPr>
            <p:nvPr/>
          </p:nvSpPr>
          <p:spPr bwMode="auto">
            <a:xfrm flipV="1">
              <a:off x="1215" y="3792"/>
              <a:ext cx="0" cy="48"/>
            </a:xfrm>
            <a:prstGeom prst="line">
              <a:avLst/>
            </a:prstGeom>
            <a:noFill/>
            <a:ln w="19050">
              <a:solidFill>
                <a:srgbClr val="00FF00"/>
              </a:solidFill>
              <a:round/>
              <a:headEnd/>
              <a:tailEnd/>
            </a:ln>
            <a:effectLst/>
          </p:spPr>
          <p:txBody>
            <a:bodyPr>
              <a:spAutoFit/>
            </a:bodyPr>
            <a:lstStyle/>
            <a:p>
              <a:endParaRPr lang="en-US"/>
            </a:p>
          </p:txBody>
        </p:sp>
        <p:sp>
          <p:nvSpPr>
            <p:cNvPr id="1248321" name="Line 65"/>
            <p:cNvSpPr>
              <a:spLocks noChangeShapeType="1"/>
            </p:cNvSpPr>
            <p:nvPr/>
          </p:nvSpPr>
          <p:spPr bwMode="auto">
            <a:xfrm flipV="1">
              <a:off x="1557" y="3792"/>
              <a:ext cx="0" cy="48"/>
            </a:xfrm>
            <a:prstGeom prst="line">
              <a:avLst/>
            </a:prstGeom>
            <a:noFill/>
            <a:ln w="19050">
              <a:solidFill>
                <a:srgbClr val="00FF00"/>
              </a:solidFill>
              <a:round/>
              <a:headEnd/>
              <a:tailEnd/>
            </a:ln>
            <a:effectLst/>
          </p:spPr>
          <p:txBody>
            <a:bodyPr>
              <a:spAutoFit/>
            </a:bodyPr>
            <a:lstStyle/>
            <a:p>
              <a:endParaRPr lang="en-US"/>
            </a:p>
          </p:txBody>
        </p:sp>
        <p:sp>
          <p:nvSpPr>
            <p:cNvPr id="1248322" name="Line 66"/>
            <p:cNvSpPr>
              <a:spLocks noChangeShapeType="1"/>
            </p:cNvSpPr>
            <p:nvPr/>
          </p:nvSpPr>
          <p:spPr bwMode="auto">
            <a:xfrm flipV="1">
              <a:off x="1900" y="3792"/>
              <a:ext cx="0" cy="48"/>
            </a:xfrm>
            <a:prstGeom prst="line">
              <a:avLst/>
            </a:prstGeom>
            <a:noFill/>
            <a:ln w="19050">
              <a:solidFill>
                <a:srgbClr val="00FF00"/>
              </a:solidFill>
              <a:round/>
              <a:headEnd/>
              <a:tailEnd/>
            </a:ln>
            <a:effectLst/>
          </p:spPr>
          <p:txBody>
            <a:bodyPr>
              <a:spAutoFit/>
            </a:bodyPr>
            <a:lstStyle/>
            <a:p>
              <a:endParaRPr lang="en-US"/>
            </a:p>
          </p:txBody>
        </p:sp>
        <p:sp>
          <p:nvSpPr>
            <p:cNvPr id="1248323" name="Line 67"/>
            <p:cNvSpPr>
              <a:spLocks noChangeShapeType="1"/>
            </p:cNvSpPr>
            <p:nvPr/>
          </p:nvSpPr>
          <p:spPr bwMode="auto">
            <a:xfrm flipV="1">
              <a:off x="2193" y="3792"/>
              <a:ext cx="0" cy="48"/>
            </a:xfrm>
            <a:prstGeom prst="line">
              <a:avLst/>
            </a:prstGeom>
            <a:noFill/>
            <a:ln w="19050">
              <a:solidFill>
                <a:srgbClr val="00FF00"/>
              </a:solidFill>
              <a:round/>
              <a:headEnd/>
              <a:tailEnd/>
            </a:ln>
            <a:effectLst/>
          </p:spPr>
          <p:txBody>
            <a:bodyPr>
              <a:spAutoFit/>
            </a:bodyPr>
            <a:lstStyle/>
            <a:p>
              <a:endParaRPr lang="en-US"/>
            </a:p>
          </p:txBody>
        </p:sp>
        <p:sp>
          <p:nvSpPr>
            <p:cNvPr id="1248324" name="Line 68"/>
            <p:cNvSpPr>
              <a:spLocks noChangeShapeType="1"/>
            </p:cNvSpPr>
            <p:nvPr/>
          </p:nvSpPr>
          <p:spPr bwMode="auto">
            <a:xfrm flipV="1">
              <a:off x="2486" y="3792"/>
              <a:ext cx="0" cy="48"/>
            </a:xfrm>
            <a:prstGeom prst="line">
              <a:avLst/>
            </a:prstGeom>
            <a:noFill/>
            <a:ln w="19050">
              <a:solidFill>
                <a:srgbClr val="00FF00"/>
              </a:solidFill>
              <a:round/>
              <a:headEnd/>
              <a:tailEnd/>
            </a:ln>
            <a:effectLst/>
          </p:spPr>
          <p:txBody>
            <a:bodyPr>
              <a:spAutoFit/>
            </a:bodyPr>
            <a:lstStyle/>
            <a:p>
              <a:endParaRPr lang="en-US"/>
            </a:p>
          </p:txBody>
        </p:sp>
        <p:sp>
          <p:nvSpPr>
            <p:cNvPr id="1248325" name="Line 69"/>
            <p:cNvSpPr>
              <a:spLocks noChangeShapeType="1"/>
            </p:cNvSpPr>
            <p:nvPr/>
          </p:nvSpPr>
          <p:spPr bwMode="auto">
            <a:xfrm flipV="1">
              <a:off x="2633" y="3792"/>
              <a:ext cx="0" cy="48"/>
            </a:xfrm>
            <a:prstGeom prst="line">
              <a:avLst/>
            </a:prstGeom>
            <a:noFill/>
            <a:ln w="19050">
              <a:solidFill>
                <a:srgbClr val="00FF00"/>
              </a:solidFill>
              <a:round/>
              <a:headEnd/>
              <a:tailEnd/>
            </a:ln>
            <a:effectLst/>
          </p:spPr>
          <p:txBody>
            <a:bodyPr>
              <a:spAutoFit/>
            </a:bodyPr>
            <a:lstStyle/>
            <a:p>
              <a:endParaRPr lang="en-US"/>
            </a:p>
          </p:txBody>
        </p:sp>
        <p:sp>
          <p:nvSpPr>
            <p:cNvPr id="1248326" name="Line 70"/>
            <p:cNvSpPr>
              <a:spLocks noChangeShapeType="1"/>
            </p:cNvSpPr>
            <p:nvPr/>
          </p:nvSpPr>
          <p:spPr bwMode="auto">
            <a:xfrm flipV="1">
              <a:off x="1606" y="3792"/>
              <a:ext cx="0" cy="48"/>
            </a:xfrm>
            <a:prstGeom prst="line">
              <a:avLst/>
            </a:prstGeom>
            <a:noFill/>
            <a:ln w="19050">
              <a:solidFill>
                <a:srgbClr val="00FF00"/>
              </a:solidFill>
              <a:round/>
              <a:headEnd/>
              <a:tailEnd/>
            </a:ln>
            <a:effectLst/>
          </p:spPr>
          <p:txBody>
            <a:bodyPr>
              <a:spAutoFit/>
            </a:bodyPr>
            <a:lstStyle/>
            <a:p>
              <a:endParaRPr lang="en-US"/>
            </a:p>
          </p:txBody>
        </p:sp>
        <p:sp>
          <p:nvSpPr>
            <p:cNvPr id="1248327" name="Line 71"/>
            <p:cNvSpPr>
              <a:spLocks noChangeShapeType="1"/>
            </p:cNvSpPr>
            <p:nvPr/>
          </p:nvSpPr>
          <p:spPr bwMode="auto">
            <a:xfrm flipV="1">
              <a:off x="1948" y="3792"/>
              <a:ext cx="0" cy="48"/>
            </a:xfrm>
            <a:prstGeom prst="line">
              <a:avLst/>
            </a:prstGeom>
            <a:noFill/>
            <a:ln w="19050">
              <a:solidFill>
                <a:srgbClr val="00FF00"/>
              </a:solidFill>
              <a:round/>
              <a:headEnd/>
              <a:tailEnd/>
            </a:ln>
            <a:effectLst/>
          </p:spPr>
          <p:txBody>
            <a:bodyPr>
              <a:spAutoFit/>
            </a:bodyPr>
            <a:lstStyle/>
            <a:p>
              <a:endParaRPr lang="en-US"/>
            </a:p>
          </p:txBody>
        </p:sp>
        <p:sp>
          <p:nvSpPr>
            <p:cNvPr id="1248328" name="Line 72"/>
            <p:cNvSpPr>
              <a:spLocks noChangeShapeType="1"/>
            </p:cNvSpPr>
            <p:nvPr/>
          </p:nvSpPr>
          <p:spPr bwMode="auto">
            <a:xfrm flipV="1">
              <a:off x="2242" y="3792"/>
              <a:ext cx="0" cy="48"/>
            </a:xfrm>
            <a:prstGeom prst="line">
              <a:avLst/>
            </a:prstGeom>
            <a:noFill/>
            <a:ln w="19050">
              <a:solidFill>
                <a:srgbClr val="00FF00"/>
              </a:solidFill>
              <a:round/>
              <a:headEnd/>
              <a:tailEnd/>
            </a:ln>
            <a:effectLst/>
          </p:spPr>
          <p:txBody>
            <a:bodyPr>
              <a:spAutoFit/>
            </a:bodyPr>
            <a:lstStyle/>
            <a:p>
              <a:endParaRPr lang="en-US"/>
            </a:p>
          </p:txBody>
        </p:sp>
        <p:sp>
          <p:nvSpPr>
            <p:cNvPr id="1248329" name="Line 73"/>
            <p:cNvSpPr>
              <a:spLocks noChangeShapeType="1"/>
            </p:cNvSpPr>
            <p:nvPr/>
          </p:nvSpPr>
          <p:spPr bwMode="auto">
            <a:xfrm flipV="1">
              <a:off x="2535" y="3792"/>
              <a:ext cx="0" cy="48"/>
            </a:xfrm>
            <a:prstGeom prst="line">
              <a:avLst/>
            </a:prstGeom>
            <a:noFill/>
            <a:ln w="19050">
              <a:solidFill>
                <a:srgbClr val="00FF00"/>
              </a:solidFill>
              <a:round/>
              <a:headEnd/>
              <a:tailEnd/>
            </a:ln>
            <a:effectLst/>
          </p:spPr>
          <p:txBody>
            <a:bodyPr>
              <a:spAutoFit/>
            </a:bodyPr>
            <a:lstStyle/>
            <a:p>
              <a:endParaRPr lang="en-US"/>
            </a:p>
          </p:txBody>
        </p:sp>
        <p:sp>
          <p:nvSpPr>
            <p:cNvPr id="1248330" name="Line 74"/>
            <p:cNvSpPr>
              <a:spLocks noChangeShapeType="1"/>
            </p:cNvSpPr>
            <p:nvPr/>
          </p:nvSpPr>
          <p:spPr bwMode="auto">
            <a:xfrm flipV="1">
              <a:off x="2682" y="3792"/>
              <a:ext cx="0" cy="48"/>
            </a:xfrm>
            <a:prstGeom prst="line">
              <a:avLst/>
            </a:prstGeom>
            <a:noFill/>
            <a:ln w="19050">
              <a:solidFill>
                <a:srgbClr val="00FF00"/>
              </a:solidFill>
              <a:round/>
              <a:headEnd/>
              <a:tailEnd/>
            </a:ln>
            <a:effectLst/>
          </p:spPr>
          <p:txBody>
            <a:bodyPr>
              <a:spAutoFit/>
            </a:bodyPr>
            <a:lstStyle/>
            <a:p>
              <a:endParaRPr lang="en-US"/>
            </a:p>
          </p:txBody>
        </p:sp>
        <p:grpSp>
          <p:nvGrpSpPr>
            <p:cNvPr id="1248331" name="Group 75"/>
            <p:cNvGrpSpPr>
              <a:grpSpLocks/>
            </p:cNvGrpSpPr>
            <p:nvPr/>
          </p:nvGrpSpPr>
          <p:grpSpPr bwMode="auto">
            <a:xfrm>
              <a:off x="336" y="3456"/>
              <a:ext cx="2688" cy="192"/>
              <a:chOff x="624" y="2601"/>
              <a:chExt cx="2688" cy="192"/>
            </a:xfrm>
          </p:grpSpPr>
          <p:sp>
            <p:nvSpPr>
              <p:cNvPr id="1248332" name="Rectangle 76"/>
              <p:cNvSpPr>
                <a:spLocks noChangeArrowheads="1"/>
              </p:cNvSpPr>
              <p:nvPr/>
            </p:nvSpPr>
            <p:spPr bwMode="auto">
              <a:xfrm>
                <a:off x="624" y="2601"/>
                <a:ext cx="672" cy="192"/>
              </a:xfrm>
              <a:prstGeom prst="rect">
                <a:avLst/>
              </a:prstGeom>
              <a:gradFill rotWithShape="1">
                <a:gsLst>
                  <a:gs pos="0">
                    <a:schemeClr val="accent1"/>
                  </a:gs>
                  <a:gs pos="50000">
                    <a:schemeClr val="accent1">
                      <a:gamma/>
                      <a:shade val="70588"/>
                      <a:invGamma/>
                    </a:schemeClr>
                  </a:gs>
                  <a:gs pos="100000">
                    <a:schemeClr val="accent1"/>
                  </a:gs>
                </a:gsLst>
                <a:lin ang="0" scaled="1"/>
              </a:gradFill>
              <a:ln w="12700">
                <a:solidFill>
                  <a:schemeClr val="tx1"/>
                </a:solidFill>
                <a:miter lim="800000"/>
                <a:headEnd/>
                <a:tailEnd/>
              </a:ln>
              <a:effectLst/>
            </p:spPr>
            <p:txBody>
              <a:bodyPr anchor="ctr">
                <a:spAutoFit/>
              </a:bodyPr>
              <a:lstStyle/>
              <a:p>
                <a:endParaRPr lang="en-US"/>
              </a:p>
            </p:txBody>
          </p:sp>
          <p:sp>
            <p:nvSpPr>
              <p:cNvPr id="1248333" name="Rectangle 77"/>
              <p:cNvSpPr>
                <a:spLocks noChangeArrowheads="1"/>
              </p:cNvSpPr>
              <p:nvPr/>
            </p:nvSpPr>
            <p:spPr bwMode="auto">
              <a:xfrm>
                <a:off x="1296" y="2601"/>
                <a:ext cx="672" cy="192"/>
              </a:xfrm>
              <a:prstGeom prst="rect">
                <a:avLst/>
              </a:prstGeom>
              <a:gradFill rotWithShape="1">
                <a:gsLst>
                  <a:gs pos="0">
                    <a:schemeClr val="bg1"/>
                  </a:gs>
                  <a:gs pos="50000">
                    <a:srgbClr val="F00000"/>
                  </a:gs>
                  <a:gs pos="100000">
                    <a:schemeClr val="bg1"/>
                  </a:gs>
                </a:gsLst>
                <a:lin ang="0" scaled="1"/>
              </a:gradFill>
              <a:ln w="12700">
                <a:solidFill>
                  <a:schemeClr val="tx1"/>
                </a:solidFill>
                <a:miter lim="800000"/>
                <a:headEnd/>
                <a:tailEnd/>
              </a:ln>
              <a:effectLst/>
            </p:spPr>
            <p:txBody>
              <a:bodyPr anchor="ctr">
                <a:spAutoFit/>
              </a:bodyPr>
              <a:lstStyle/>
              <a:p>
                <a:endParaRPr lang="en-US"/>
              </a:p>
            </p:txBody>
          </p:sp>
          <p:sp>
            <p:nvSpPr>
              <p:cNvPr id="1248334" name="Rectangle 78" descr="Granite"/>
              <p:cNvSpPr>
                <a:spLocks noChangeArrowheads="1"/>
              </p:cNvSpPr>
              <p:nvPr/>
            </p:nvSpPr>
            <p:spPr bwMode="auto">
              <a:xfrm>
                <a:off x="1968" y="2601"/>
                <a:ext cx="672" cy="192"/>
              </a:xfrm>
              <a:prstGeom prst="rect">
                <a:avLst/>
              </a:prstGeom>
              <a:blipFill dpi="0" rotWithShape="1">
                <a:blip r:embed="rId3"/>
                <a:srcRect/>
                <a:tile tx="0" ty="0" sx="100000" sy="100000" flip="none" algn="tl"/>
              </a:blipFill>
              <a:ln w="12700">
                <a:solidFill>
                  <a:schemeClr val="tx1"/>
                </a:solidFill>
                <a:miter lim="800000"/>
                <a:headEnd/>
                <a:tailEnd/>
              </a:ln>
              <a:effectLst/>
            </p:spPr>
            <p:txBody>
              <a:bodyPr anchor="ctr">
                <a:spAutoFit/>
              </a:bodyPr>
              <a:lstStyle/>
              <a:p>
                <a:endParaRPr lang="en-US"/>
              </a:p>
            </p:txBody>
          </p:sp>
          <p:sp>
            <p:nvSpPr>
              <p:cNvPr id="1248335" name="Rectangle 79" descr="Green marble"/>
              <p:cNvSpPr>
                <a:spLocks noChangeArrowheads="1"/>
              </p:cNvSpPr>
              <p:nvPr/>
            </p:nvSpPr>
            <p:spPr bwMode="auto">
              <a:xfrm>
                <a:off x="2640" y="2601"/>
                <a:ext cx="672" cy="192"/>
              </a:xfrm>
              <a:prstGeom prst="rect">
                <a:avLst/>
              </a:prstGeom>
              <a:blipFill dpi="0" rotWithShape="1">
                <a:blip r:embed="rId4"/>
                <a:srcRect/>
                <a:tile tx="0" ty="0" sx="100000" sy="100000" flip="none" algn="tl"/>
              </a:blipFill>
              <a:ln w="12700">
                <a:solidFill>
                  <a:schemeClr val="tx1"/>
                </a:solidFill>
                <a:miter lim="800000"/>
                <a:headEnd/>
                <a:tailEnd/>
              </a:ln>
              <a:effectLst/>
            </p:spPr>
            <p:txBody>
              <a:bodyPr anchor="ctr">
                <a:spAutoFit/>
              </a:bodyPr>
              <a:lstStyle/>
              <a:p>
                <a:endParaRPr lang="en-US"/>
              </a:p>
            </p:txBody>
          </p:sp>
        </p:grpSp>
        <p:grpSp>
          <p:nvGrpSpPr>
            <p:cNvPr id="1248336" name="Group 80"/>
            <p:cNvGrpSpPr>
              <a:grpSpLocks/>
            </p:cNvGrpSpPr>
            <p:nvPr/>
          </p:nvGrpSpPr>
          <p:grpSpPr bwMode="auto">
            <a:xfrm>
              <a:off x="336" y="3264"/>
              <a:ext cx="2688" cy="192"/>
              <a:chOff x="624" y="2601"/>
              <a:chExt cx="2688" cy="192"/>
            </a:xfrm>
          </p:grpSpPr>
          <p:sp>
            <p:nvSpPr>
              <p:cNvPr id="1248337" name="Rectangle 81"/>
              <p:cNvSpPr>
                <a:spLocks noChangeArrowheads="1"/>
              </p:cNvSpPr>
              <p:nvPr/>
            </p:nvSpPr>
            <p:spPr bwMode="auto">
              <a:xfrm>
                <a:off x="624" y="2601"/>
                <a:ext cx="672" cy="192"/>
              </a:xfrm>
              <a:prstGeom prst="rect">
                <a:avLst/>
              </a:prstGeom>
              <a:gradFill rotWithShape="1">
                <a:gsLst>
                  <a:gs pos="0">
                    <a:schemeClr val="accent1"/>
                  </a:gs>
                  <a:gs pos="50000">
                    <a:schemeClr val="accent1">
                      <a:gamma/>
                      <a:shade val="70588"/>
                      <a:invGamma/>
                    </a:schemeClr>
                  </a:gs>
                  <a:gs pos="100000">
                    <a:schemeClr val="accent1"/>
                  </a:gs>
                </a:gsLst>
                <a:lin ang="0" scaled="1"/>
              </a:gradFill>
              <a:ln w="12700">
                <a:solidFill>
                  <a:schemeClr val="tx1"/>
                </a:solidFill>
                <a:miter lim="800000"/>
                <a:headEnd/>
                <a:tailEnd/>
              </a:ln>
              <a:effectLst/>
            </p:spPr>
            <p:txBody>
              <a:bodyPr anchor="ctr">
                <a:spAutoFit/>
              </a:bodyPr>
              <a:lstStyle/>
              <a:p>
                <a:endParaRPr lang="en-US"/>
              </a:p>
            </p:txBody>
          </p:sp>
          <p:sp>
            <p:nvSpPr>
              <p:cNvPr id="1248338" name="Rectangle 82"/>
              <p:cNvSpPr>
                <a:spLocks noChangeArrowheads="1"/>
              </p:cNvSpPr>
              <p:nvPr/>
            </p:nvSpPr>
            <p:spPr bwMode="auto">
              <a:xfrm>
                <a:off x="1296" y="2601"/>
                <a:ext cx="672" cy="192"/>
              </a:xfrm>
              <a:prstGeom prst="rect">
                <a:avLst/>
              </a:prstGeom>
              <a:gradFill rotWithShape="1">
                <a:gsLst>
                  <a:gs pos="0">
                    <a:schemeClr val="bg1"/>
                  </a:gs>
                  <a:gs pos="50000">
                    <a:srgbClr val="F00000"/>
                  </a:gs>
                  <a:gs pos="100000">
                    <a:schemeClr val="bg1"/>
                  </a:gs>
                </a:gsLst>
                <a:lin ang="0" scaled="1"/>
              </a:gradFill>
              <a:ln w="12700">
                <a:solidFill>
                  <a:schemeClr val="tx1"/>
                </a:solidFill>
                <a:miter lim="800000"/>
                <a:headEnd/>
                <a:tailEnd/>
              </a:ln>
              <a:effectLst/>
            </p:spPr>
            <p:txBody>
              <a:bodyPr anchor="ctr">
                <a:spAutoFit/>
              </a:bodyPr>
              <a:lstStyle/>
              <a:p>
                <a:endParaRPr lang="en-US"/>
              </a:p>
            </p:txBody>
          </p:sp>
          <p:sp>
            <p:nvSpPr>
              <p:cNvPr id="1248339" name="Rectangle 83" descr="Granite"/>
              <p:cNvSpPr>
                <a:spLocks noChangeArrowheads="1"/>
              </p:cNvSpPr>
              <p:nvPr/>
            </p:nvSpPr>
            <p:spPr bwMode="auto">
              <a:xfrm>
                <a:off x="1968" y="2601"/>
                <a:ext cx="672" cy="192"/>
              </a:xfrm>
              <a:prstGeom prst="rect">
                <a:avLst/>
              </a:prstGeom>
              <a:blipFill dpi="0" rotWithShape="1">
                <a:blip r:embed="rId3"/>
                <a:srcRect/>
                <a:tile tx="0" ty="0" sx="100000" sy="100000" flip="none" algn="tl"/>
              </a:blipFill>
              <a:ln w="12700">
                <a:solidFill>
                  <a:schemeClr val="tx1"/>
                </a:solidFill>
                <a:miter lim="800000"/>
                <a:headEnd/>
                <a:tailEnd/>
              </a:ln>
              <a:effectLst/>
            </p:spPr>
            <p:txBody>
              <a:bodyPr anchor="ctr">
                <a:spAutoFit/>
              </a:bodyPr>
              <a:lstStyle/>
              <a:p>
                <a:endParaRPr lang="en-US"/>
              </a:p>
            </p:txBody>
          </p:sp>
          <p:sp>
            <p:nvSpPr>
              <p:cNvPr id="1248340" name="Rectangle 84" descr="Green marble"/>
              <p:cNvSpPr>
                <a:spLocks noChangeArrowheads="1"/>
              </p:cNvSpPr>
              <p:nvPr/>
            </p:nvSpPr>
            <p:spPr bwMode="auto">
              <a:xfrm>
                <a:off x="2640" y="2601"/>
                <a:ext cx="672" cy="192"/>
              </a:xfrm>
              <a:prstGeom prst="rect">
                <a:avLst/>
              </a:prstGeom>
              <a:blipFill dpi="0" rotWithShape="1">
                <a:blip r:embed="rId4"/>
                <a:srcRect/>
                <a:tile tx="0" ty="0" sx="100000" sy="100000" flip="none" algn="tl"/>
              </a:blipFill>
              <a:ln w="12700">
                <a:solidFill>
                  <a:schemeClr val="tx1"/>
                </a:solidFill>
                <a:miter lim="800000"/>
                <a:headEnd/>
                <a:tailEnd/>
              </a:ln>
              <a:effectLst/>
            </p:spPr>
            <p:txBody>
              <a:bodyPr anchor="ctr">
                <a:spAutoFit/>
              </a:bodyPr>
              <a:lstStyle/>
              <a:p>
                <a:endParaRPr lang="en-US"/>
              </a:p>
            </p:txBody>
          </p:sp>
        </p:grpSp>
        <p:grpSp>
          <p:nvGrpSpPr>
            <p:cNvPr id="1248341" name="Group 85"/>
            <p:cNvGrpSpPr>
              <a:grpSpLocks/>
            </p:cNvGrpSpPr>
            <p:nvPr/>
          </p:nvGrpSpPr>
          <p:grpSpPr bwMode="auto">
            <a:xfrm>
              <a:off x="336" y="3072"/>
              <a:ext cx="2688" cy="192"/>
              <a:chOff x="624" y="2601"/>
              <a:chExt cx="2688" cy="192"/>
            </a:xfrm>
          </p:grpSpPr>
          <p:sp>
            <p:nvSpPr>
              <p:cNvPr id="1248342" name="Rectangle 86"/>
              <p:cNvSpPr>
                <a:spLocks noChangeArrowheads="1"/>
              </p:cNvSpPr>
              <p:nvPr/>
            </p:nvSpPr>
            <p:spPr bwMode="auto">
              <a:xfrm>
                <a:off x="624" y="2601"/>
                <a:ext cx="672" cy="192"/>
              </a:xfrm>
              <a:prstGeom prst="rect">
                <a:avLst/>
              </a:prstGeom>
              <a:gradFill rotWithShape="1">
                <a:gsLst>
                  <a:gs pos="0">
                    <a:schemeClr val="accent1"/>
                  </a:gs>
                  <a:gs pos="50000">
                    <a:schemeClr val="accent1">
                      <a:gamma/>
                      <a:shade val="70588"/>
                      <a:invGamma/>
                    </a:schemeClr>
                  </a:gs>
                  <a:gs pos="100000">
                    <a:schemeClr val="accent1"/>
                  </a:gs>
                </a:gsLst>
                <a:lin ang="0" scaled="1"/>
              </a:gradFill>
              <a:ln w="12700">
                <a:solidFill>
                  <a:schemeClr val="tx1"/>
                </a:solidFill>
                <a:miter lim="800000"/>
                <a:headEnd/>
                <a:tailEnd/>
              </a:ln>
              <a:effectLst/>
            </p:spPr>
            <p:txBody>
              <a:bodyPr anchor="ctr">
                <a:spAutoFit/>
              </a:bodyPr>
              <a:lstStyle/>
              <a:p>
                <a:endParaRPr lang="en-US"/>
              </a:p>
            </p:txBody>
          </p:sp>
          <p:sp>
            <p:nvSpPr>
              <p:cNvPr id="1248343" name="Rectangle 87"/>
              <p:cNvSpPr>
                <a:spLocks noChangeArrowheads="1"/>
              </p:cNvSpPr>
              <p:nvPr/>
            </p:nvSpPr>
            <p:spPr bwMode="auto">
              <a:xfrm>
                <a:off x="1296" y="2601"/>
                <a:ext cx="672" cy="192"/>
              </a:xfrm>
              <a:prstGeom prst="rect">
                <a:avLst/>
              </a:prstGeom>
              <a:gradFill rotWithShape="1">
                <a:gsLst>
                  <a:gs pos="0">
                    <a:schemeClr val="bg1"/>
                  </a:gs>
                  <a:gs pos="50000">
                    <a:srgbClr val="F00000"/>
                  </a:gs>
                  <a:gs pos="100000">
                    <a:schemeClr val="bg1"/>
                  </a:gs>
                </a:gsLst>
                <a:lin ang="0" scaled="1"/>
              </a:gradFill>
              <a:ln w="12700">
                <a:solidFill>
                  <a:schemeClr val="tx1"/>
                </a:solidFill>
                <a:miter lim="800000"/>
                <a:headEnd/>
                <a:tailEnd/>
              </a:ln>
              <a:effectLst/>
            </p:spPr>
            <p:txBody>
              <a:bodyPr anchor="ctr">
                <a:spAutoFit/>
              </a:bodyPr>
              <a:lstStyle/>
              <a:p>
                <a:endParaRPr lang="en-US"/>
              </a:p>
            </p:txBody>
          </p:sp>
          <p:sp>
            <p:nvSpPr>
              <p:cNvPr id="1248344" name="Rectangle 88" descr="Granite"/>
              <p:cNvSpPr>
                <a:spLocks noChangeArrowheads="1"/>
              </p:cNvSpPr>
              <p:nvPr/>
            </p:nvSpPr>
            <p:spPr bwMode="auto">
              <a:xfrm>
                <a:off x="1968" y="2601"/>
                <a:ext cx="672" cy="192"/>
              </a:xfrm>
              <a:prstGeom prst="rect">
                <a:avLst/>
              </a:prstGeom>
              <a:blipFill dpi="0" rotWithShape="1">
                <a:blip r:embed="rId3"/>
                <a:srcRect/>
                <a:tile tx="0" ty="0" sx="100000" sy="100000" flip="none" algn="tl"/>
              </a:blipFill>
              <a:ln w="12700">
                <a:solidFill>
                  <a:schemeClr val="tx1"/>
                </a:solidFill>
                <a:miter lim="800000"/>
                <a:headEnd/>
                <a:tailEnd/>
              </a:ln>
              <a:effectLst/>
            </p:spPr>
            <p:txBody>
              <a:bodyPr anchor="ctr">
                <a:spAutoFit/>
              </a:bodyPr>
              <a:lstStyle/>
              <a:p>
                <a:endParaRPr lang="en-US"/>
              </a:p>
            </p:txBody>
          </p:sp>
          <p:sp>
            <p:nvSpPr>
              <p:cNvPr id="1248345" name="Rectangle 89" descr="Green marble"/>
              <p:cNvSpPr>
                <a:spLocks noChangeArrowheads="1"/>
              </p:cNvSpPr>
              <p:nvPr/>
            </p:nvSpPr>
            <p:spPr bwMode="auto">
              <a:xfrm>
                <a:off x="2640" y="2601"/>
                <a:ext cx="672" cy="192"/>
              </a:xfrm>
              <a:prstGeom prst="rect">
                <a:avLst/>
              </a:prstGeom>
              <a:blipFill dpi="0" rotWithShape="1">
                <a:blip r:embed="rId4"/>
                <a:srcRect/>
                <a:tile tx="0" ty="0" sx="100000" sy="100000" flip="none" algn="tl"/>
              </a:blipFill>
              <a:ln w="12700">
                <a:solidFill>
                  <a:schemeClr val="tx1"/>
                </a:solidFill>
                <a:miter lim="800000"/>
                <a:headEnd/>
                <a:tailEnd/>
              </a:ln>
              <a:effectLst/>
            </p:spPr>
            <p:txBody>
              <a:bodyPr anchor="ctr">
                <a:spAutoFit/>
              </a:bodyPr>
              <a:lstStyle/>
              <a:p>
                <a:endParaRPr lang="en-US"/>
              </a:p>
            </p:txBody>
          </p:sp>
        </p:grpSp>
      </p:grpSp>
      <p:sp>
        <p:nvSpPr>
          <p:cNvPr id="1248346" name="Line 90"/>
          <p:cNvSpPr>
            <a:spLocks noChangeShapeType="1"/>
          </p:cNvSpPr>
          <p:nvPr/>
        </p:nvSpPr>
        <p:spPr bwMode="auto">
          <a:xfrm>
            <a:off x="6781800" y="5029200"/>
            <a:ext cx="1066800" cy="0"/>
          </a:xfrm>
          <a:prstGeom prst="line">
            <a:avLst/>
          </a:prstGeom>
          <a:noFill/>
          <a:ln w="12700">
            <a:solidFill>
              <a:schemeClr val="tx1"/>
            </a:solidFill>
            <a:round/>
            <a:headEnd type="triangle" w="med" len="med"/>
            <a:tailEnd type="triangle" w="med" len="med"/>
          </a:ln>
          <a:effectLst/>
        </p:spPr>
        <p:txBody>
          <a:bodyPr>
            <a:spAutoFit/>
          </a:bodyPr>
          <a:lstStyle/>
          <a:p>
            <a:endParaRPr lang="en-US"/>
          </a:p>
        </p:txBody>
      </p:sp>
      <p:sp>
        <p:nvSpPr>
          <p:cNvPr id="1248347" name="Line 91"/>
          <p:cNvSpPr>
            <a:spLocks noChangeShapeType="1"/>
          </p:cNvSpPr>
          <p:nvPr/>
        </p:nvSpPr>
        <p:spPr bwMode="auto">
          <a:xfrm>
            <a:off x="5715000" y="5029200"/>
            <a:ext cx="1066800" cy="0"/>
          </a:xfrm>
          <a:prstGeom prst="line">
            <a:avLst/>
          </a:prstGeom>
          <a:noFill/>
          <a:ln w="12700">
            <a:solidFill>
              <a:schemeClr val="tx1"/>
            </a:solidFill>
            <a:round/>
            <a:headEnd type="triangle" w="med" len="med"/>
            <a:tailEnd type="triangle" w="med" len="med"/>
          </a:ln>
          <a:effectLst/>
        </p:spPr>
        <p:txBody>
          <a:bodyPr>
            <a:spAutoFit/>
          </a:bodyPr>
          <a:lstStyle/>
          <a:p>
            <a:endParaRPr lang="en-US"/>
          </a:p>
        </p:txBody>
      </p:sp>
      <p:sp>
        <p:nvSpPr>
          <p:cNvPr id="1248348" name="Line 92"/>
          <p:cNvSpPr>
            <a:spLocks noChangeShapeType="1"/>
          </p:cNvSpPr>
          <p:nvPr/>
        </p:nvSpPr>
        <p:spPr bwMode="auto">
          <a:xfrm>
            <a:off x="7848600" y="5029200"/>
            <a:ext cx="1066800" cy="0"/>
          </a:xfrm>
          <a:prstGeom prst="line">
            <a:avLst/>
          </a:prstGeom>
          <a:noFill/>
          <a:ln w="12700">
            <a:solidFill>
              <a:schemeClr val="tx1"/>
            </a:solidFill>
            <a:round/>
            <a:headEnd type="triangle" w="med" len="med"/>
            <a:tailEnd type="triangle" w="med" len="med"/>
          </a:ln>
          <a:effectLst/>
        </p:spPr>
        <p:txBody>
          <a:bodyPr>
            <a:spAutoFit/>
          </a:bodyPr>
          <a:lstStyle/>
          <a:p>
            <a:endParaRPr lang="en-US"/>
          </a:p>
        </p:txBody>
      </p:sp>
      <p:sp>
        <p:nvSpPr>
          <p:cNvPr id="1248349" name="Text Box 93"/>
          <p:cNvSpPr txBox="1">
            <a:spLocks noChangeArrowheads="1"/>
          </p:cNvSpPr>
          <p:nvPr/>
        </p:nvSpPr>
        <p:spPr bwMode="auto">
          <a:xfrm>
            <a:off x="5105400" y="5638800"/>
            <a:ext cx="4038600" cy="701675"/>
          </a:xfrm>
          <a:prstGeom prst="rect">
            <a:avLst/>
          </a:prstGeom>
          <a:noFill/>
          <a:ln w="12700">
            <a:noFill/>
            <a:miter lim="800000"/>
            <a:headEnd/>
            <a:tailEnd/>
          </a:ln>
          <a:effectLst/>
        </p:spPr>
        <p:txBody>
          <a:bodyPr>
            <a:spAutoFit/>
          </a:bodyPr>
          <a:lstStyle/>
          <a:p>
            <a:r>
              <a:rPr lang="en-US">
                <a:solidFill>
                  <a:srgbClr val="FFFF00"/>
                </a:solidFill>
              </a:rPr>
              <a:t>Distinct evolution algorithms for each data point in each processor</a:t>
            </a:r>
          </a:p>
        </p:txBody>
      </p:sp>
      <p:sp>
        <p:nvSpPr>
          <p:cNvPr id="1248350" name="Line 94"/>
          <p:cNvSpPr>
            <a:spLocks noChangeShapeType="1"/>
          </p:cNvSpPr>
          <p:nvPr/>
        </p:nvSpPr>
        <p:spPr bwMode="auto">
          <a:xfrm flipH="1" flipV="1">
            <a:off x="5181600" y="5105400"/>
            <a:ext cx="152400" cy="533400"/>
          </a:xfrm>
          <a:prstGeom prst="line">
            <a:avLst/>
          </a:prstGeom>
          <a:noFill/>
          <a:ln w="12700">
            <a:solidFill>
              <a:srgbClr val="FFFF00"/>
            </a:solidFill>
            <a:round/>
            <a:headEnd/>
            <a:tailEnd type="triangle" w="med" len="med"/>
          </a:ln>
          <a:effectLst/>
        </p:spPr>
        <p:txBody>
          <a:bodyPr>
            <a:spAutoFit/>
          </a:bodyPr>
          <a:lstStyle/>
          <a:p>
            <a:endParaRPr lang="en-US"/>
          </a:p>
        </p:txBody>
      </p:sp>
      <p:sp>
        <p:nvSpPr>
          <p:cNvPr id="1248351" name="Line 95"/>
          <p:cNvSpPr>
            <a:spLocks noChangeShapeType="1"/>
          </p:cNvSpPr>
          <p:nvPr/>
        </p:nvSpPr>
        <p:spPr bwMode="auto">
          <a:xfrm flipV="1">
            <a:off x="8382000" y="5105400"/>
            <a:ext cx="152400" cy="533400"/>
          </a:xfrm>
          <a:prstGeom prst="line">
            <a:avLst/>
          </a:prstGeom>
          <a:noFill/>
          <a:ln w="12700">
            <a:solidFill>
              <a:srgbClr val="FFFF00"/>
            </a:solidFill>
            <a:round/>
            <a:headEnd/>
            <a:tailEnd type="triangle" w="med" len="med"/>
          </a:ln>
          <a:effectLst/>
        </p:spPr>
        <p:txBody>
          <a:bodyPr>
            <a:spAutoFit/>
          </a:bodyPr>
          <a:lstStyle/>
          <a:p>
            <a:endParaRPr lang="en-US"/>
          </a:p>
        </p:txBody>
      </p:sp>
      <p:sp>
        <p:nvSpPr>
          <p:cNvPr id="1248352" name="Line 96"/>
          <p:cNvSpPr>
            <a:spLocks noChangeShapeType="1"/>
          </p:cNvSpPr>
          <p:nvPr/>
        </p:nvSpPr>
        <p:spPr bwMode="auto">
          <a:xfrm flipV="1">
            <a:off x="5791200" y="5105400"/>
            <a:ext cx="0" cy="533400"/>
          </a:xfrm>
          <a:prstGeom prst="line">
            <a:avLst/>
          </a:prstGeom>
          <a:noFill/>
          <a:ln w="12700">
            <a:solidFill>
              <a:srgbClr val="FFFF00"/>
            </a:solidFill>
            <a:round/>
            <a:headEnd/>
            <a:tailEnd type="triangle" w="med" len="med"/>
          </a:ln>
          <a:effectLst/>
        </p:spPr>
        <p:txBody>
          <a:bodyPr>
            <a:spAutoFit/>
          </a:bodyPr>
          <a:lstStyle/>
          <a:p>
            <a:endParaRPr lang="en-US"/>
          </a:p>
        </p:txBody>
      </p:sp>
      <p:sp>
        <p:nvSpPr>
          <p:cNvPr id="1248353" name="Line 97"/>
          <p:cNvSpPr>
            <a:spLocks noChangeShapeType="1"/>
          </p:cNvSpPr>
          <p:nvPr/>
        </p:nvSpPr>
        <p:spPr bwMode="auto">
          <a:xfrm flipV="1">
            <a:off x="7772400" y="5181600"/>
            <a:ext cx="0" cy="533400"/>
          </a:xfrm>
          <a:prstGeom prst="line">
            <a:avLst/>
          </a:prstGeom>
          <a:noFill/>
          <a:ln w="12700">
            <a:solidFill>
              <a:srgbClr val="FFFF00"/>
            </a:solidFill>
            <a:round/>
            <a:headEnd/>
            <a:tailEnd type="triangle" w="med" len="med"/>
          </a:ln>
          <a:effectLst/>
        </p:spPr>
        <p:txBody>
          <a:bodyPr>
            <a:spAutoFit/>
          </a:bodyPr>
          <a:lstStyle/>
          <a:p>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6" name="Slide Number Placeholder 4"/>
          <p:cNvSpPr>
            <a:spLocks noGrp="1"/>
          </p:cNvSpPr>
          <p:nvPr>
            <p:ph type="sldNum" sz="quarter" idx="11"/>
          </p:nvPr>
        </p:nvSpPr>
        <p:spPr/>
        <p:txBody>
          <a:bodyPr/>
          <a:lstStyle/>
          <a:p>
            <a:fld id="{3ACE7A4F-ED17-4472-B06C-3ED1651CF170}" type="slidenum">
              <a:rPr lang="en-US"/>
              <a:pPr/>
              <a:t>87</a:t>
            </a:fld>
            <a:endParaRPr lang="en-US"/>
          </a:p>
        </p:txBody>
      </p:sp>
      <p:sp>
        <p:nvSpPr>
          <p:cNvPr id="1252354" name="Rectangle 2"/>
          <p:cNvSpPr>
            <a:spLocks noGrp="1" noChangeArrowheads="1"/>
          </p:cNvSpPr>
          <p:nvPr>
            <p:ph type="title"/>
          </p:nvPr>
        </p:nvSpPr>
        <p:spPr>
          <a:xfrm>
            <a:off x="0" y="0"/>
            <a:ext cx="9144000" cy="660400"/>
          </a:xfrm>
        </p:spPr>
        <p:txBody>
          <a:bodyPr/>
          <a:lstStyle/>
          <a:p>
            <a:r>
              <a:rPr lang="en-US" sz="3400"/>
              <a:t>Irregular 2D Simulation -- Flow over an Airfoil</a:t>
            </a:r>
          </a:p>
        </p:txBody>
      </p:sp>
      <p:sp>
        <p:nvSpPr>
          <p:cNvPr id="1252355" name="Rectangle 3"/>
          <p:cNvSpPr>
            <a:spLocks noGrp="1" noChangeArrowheads="1"/>
          </p:cNvSpPr>
          <p:nvPr>
            <p:ph type="body" idx="1"/>
          </p:nvPr>
        </p:nvSpPr>
        <p:spPr>
          <a:xfrm>
            <a:off x="6138863" y="598488"/>
            <a:ext cx="3005137" cy="5334000"/>
          </a:xfrm>
        </p:spPr>
        <p:txBody>
          <a:bodyPr/>
          <a:lstStyle/>
          <a:p>
            <a:r>
              <a:rPr lang="en-US" sz="2400"/>
              <a:t>The Laplace grid points become </a:t>
            </a:r>
            <a:r>
              <a:rPr lang="en-US" sz="2400">
                <a:solidFill>
                  <a:srgbClr val="FFFF00"/>
                </a:solidFill>
              </a:rPr>
              <a:t>finite element mesh nodal points arranged as triangles</a:t>
            </a:r>
            <a:r>
              <a:rPr lang="en-US" sz="2400"/>
              <a:t> filling space</a:t>
            </a:r>
          </a:p>
          <a:p>
            <a:r>
              <a:rPr lang="en-US" sz="2400"/>
              <a:t>All the </a:t>
            </a:r>
            <a:r>
              <a:rPr lang="en-US" sz="2400">
                <a:solidFill>
                  <a:srgbClr val="FFFF00"/>
                </a:solidFill>
              </a:rPr>
              <a:t>action</a:t>
            </a:r>
            <a:r>
              <a:rPr lang="en-US" sz="2400"/>
              <a:t> (triangles) is near near </a:t>
            </a:r>
            <a:r>
              <a:rPr lang="en-US" sz="2400">
                <a:solidFill>
                  <a:srgbClr val="FFFF00"/>
                </a:solidFill>
              </a:rPr>
              <a:t>wing boundary</a:t>
            </a:r>
            <a:endParaRPr lang="en-US" sz="2400"/>
          </a:p>
          <a:p>
            <a:r>
              <a:rPr lang="en-US" sz="2400"/>
              <a:t>Use </a:t>
            </a:r>
            <a:r>
              <a:rPr lang="en-US" sz="2400">
                <a:solidFill>
                  <a:srgbClr val="FFFF00"/>
                </a:solidFill>
              </a:rPr>
              <a:t>domain decomposition</a:t>
            </a:r>
            <a:r>
              <a:rPr lang="en-US" sz="2400"/>
              <a:t> but </a:t>
            </a:r>
            <a:r>
              <a:rPr lang="en-US" sz="2400">
                <a:solidFill>
                  <a:srgbClr val="FFFF00"/>
                </a:solidFill>
              </a:rPr>
              <a:t>no</a:t>
            </a:r>
            <a:r>
              <a:rPr lang="en-US" sz="2400"/>
              <a:t> longer </a:t>
            </a:r>
            <a:r>
              <a:rPr lang="en-US" sz="2400">
                <a:solidFill>
                  <a:srgbClr val="FFFF00"/>
                </a:solidFill>
              </a:rPr>
              <a:t>equal area</a:t>
            </a:r>
            <a:r>
              <a:rPr lang="en-US" sz="2400"/>
              <a:t> as </a:t>
            </a:r>
            <a:r>
              <a:rPr lang="en-US" sz="2400">
                <a:solidFill>
                  <a:srgbClr val="FFFF00"/>
                </a:solidFill>
              </a:rPr>
              <a:t>equal triangle count</a:t>
            </a:r>
            <a:endParaRPr lang="en-US" sz="2400"/>
          </a:p>
        </p:txBody>
      </p:sp>
      <p:graphicFrame>
        <p:nvGraphicFramePr>
          <p:cNvPr id="1252356" name="Object 4"/>
          <p:cNvGraphicFramePr>
            <a:graphicFrameLocks noChangeAspect="1"/>
          </p:cNvGraphicFramePr>
          <p:nvPr/>
        </p:nvGraphicFramePr>
        <p:xfrm>
          <a:off x="0" y="684213"/>
          <a:ext cx="6388100" cy="6173787"/>
        </p:xfrm>
        <a:graphic>
          <a:graphicData uri="http://schemas.openxmlformats.org/presentationml/2006/ole">
            <p:oleObj spid="_x0000_s1252356" name="Document" r:id="rId4" imgW="2838960" imgH="2742840" progId="Word.Document.8">
              <p:embed/>
            </p:oleObj>
          </a:graphicData>
        </a:graphic>
      </p:graphicFrame>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10" name="Slide Number Placeholder 4"/>
          <p:cNvSpPr>
            <a:spLocks noGrp="1"/>
          </p:cNvSpPr>
          <p:nvPr>
            <p:ph type="sldNum" sz="quarter" idx="11"/>
          </p:nvPr>
        </p:nvSpPr>
        <p:spPr/>
        <p:txBody>
          <a:bodyPr/>
          <a:lstStyle/>
          <a:p>
            <a:fld id="{3D6AF3E7-47BB-4EDC-B37E-4B757654CBA0}" type="slidenum">
              <a:rPr lang="en-US"/>
              <a:pPr/>
              <a:t>88</a:t>
            </a:fld>
            <a:endParaRPr lang="en-US"/>
          </a:p>
        </p:txBody>
      </p:sp>
      <p:pic>
        <p:nvPicPr>
          <p:cNvPr id="1254402" name="Picture 2" descr="sc97calc2"/>
          <p:cNvPicPr>
            <a:picLocks noChangeAspect="1" noChangeArrowheads="1"/>
          </p:cNvPicPr>
          <p:nvPr/>
        </p:nvPicPr>
        <p:blipFill>
          <a:blip r:embed="rId3"/>
          <a:srcRect/>
          <a:stretch>
            <a:fillRect/>
          </a:stretch>
        </p:blipFill>
        <p:spPr bwMode="auto">
          <a:xfrm>
            <a:off x="0" y="0"/>
            <a:ext cx="6831013" cy="6858000"/>
          </a:xfrm>
          <a:prstGeom prst="rect">
            <a:avLst/>
          </a:prstGeom>
          <a:noFill/>
        </p:spPr>
      </p:pic>
      <p:sp>
        <p:nvSpPr>
          <p:cNvPr id="1254403" name="Rectangle 3"/>
          <p:cNvSpPr>
            <a:spLocks noGrp="1" noChangeArrowheads="1"/>
          </p:cNvSpPr>
          <p:nvPr>
            <p:ph type="body" idx="1"/>
          </p:nvPr>
        </p:nvSpPr>
        <p:spPr>
          <a:xfrm>
            <a:off x="6173788" y="0"/>
            <a:ext cx="2970212" cy="6858000"/>
          </a:xfrm>
          <a:solidFill>
            <a:srgbClr val="000000"/>
          </a:solidFill>
        </p:spPr>
        <p:txBody>
          <a:bodyPr/>
          <a:lstStyle/>
          <a:p>
            <a:r>
              <a:rPr lang="en-US" sz="2400">
                <a:solidFill>
                  <a:srgbClr val="FFFFFF"/>
                </a:solidFill>
              </a:rPr>
              <a:t>Simulation of cosmological cluster (say </a:t>
            </a:r>
            <a:r>
              <a:rPr lang="en-US" sz="2400">
                <a:solidFill>
                  <a:srgbClr val="FFFF00"/>
                </a:solidFill>
              </a:rPr>
              <a:t>10 million stars</a:t>
            </a:r>
            <a:r>
              <a:rPr lang="en-US" sz="2400">
                <a:solidFill>
                  <a:srgbClr val="FFFFFF"/>
                </a:solidFill>
              </a:rPr>
              <a:t> )</a:t>
            </a:r>
          </a:p>
          <a:p>
            <a:r>
              <a:rPr lang="en-US" sz="2400">
                <a:solidFill>
                  <a:srgbClr val="FFFF00"/>
                </a:solidFill>
              </a:rPr>
              <a:t>Lots of work per star</a:t>
            </a:r>
            <a:r>
              <a:rPr lang="en-US" sz="2400">
                <a:solidFill>
                  <a:srgbClr val="FFFFFF"/>
                </a:solidFill>
              </a:rPr>
              <a:t> as very close together</a:t>
            </a:r>
            <a:br>
              <a:rPr lang="en-US" sz="2400">
                <a:solidFill>
                  <a:srgbClr val="FFFFFF"/>
                </a:solidFill>
              </a:rPr>
            </a:br>
            <a:r>
              <a:rPr lang="en-US" sz="2400">
                <a:solidFill>
                  <a:srgbClr val="FFFFFF"/>
                </a:solidFill>
              </a:rPr>
              <a:t>( may need smaller time step)</a:t>
            </a:r>
          </a:p>
          <a:p>
            <a:r>
              <a:rPr lang="en-US" sz="2400">
                <a:solidFill>
                  <a:srgbClr val="FFFF00"/>
                </a:solidFill>
              </a:rPr>
              <a:t>Little work per star</a:t>
            </a:r>
            <a:r>
              <a:rPr lang="en-US" sz="2400">
                <a:solidFill>
                  <a:srgbClr val="FFFFFF"/>
                </a:solidFill>
              </a:rPr>
              <a:t> as force changes slowly and can be well approximated by low order multipole expansion</a:t>
            </a:r>
          </a:p>
        </p:txBody>
      </p:sp>
      <p:sp>
        <p:nvSpPr>
          <p:cNvPr id="1254404" name="Rectangle 4"/>
          <p:cNvSpPr>
            <a:spLocks noGrp="1" noChangeArrowheads="1"/>
          </p:cNvSpPr>
          <p:nvPr>
            <p:ph type="title"/>
          </p:nvPr>
        </p:nvSpPr>
        <p:spPr>
          <a:xfrm>
            <a:off x="0" y="0"/>
            <a:ext cx="6126163" cy="762000"/>
          </a:xfrm>
          <a:solidFill>
            <a:srgbClr val="000000"/>
          </a:solidFill>
        </p:spPr>
        <p:txBody>
          <a:bodyPr wrap="none">
            <a:spAutoFit/>
          </a:bodyPr>
          <a:lstStyle/>
          <a:p>
            <a:r>
              <a:rPr lang="en-US"/>
              <a:t>Heterogeneous Problems</a:t>
            </a:r>
          </a:p>
        </p:txBody>
      </p:sp>
      <p:sp>
        <p:nvSpPr>
          <p:cNvPr id="1254405" name="Oval 5"/>
          <p:cNvSpPr>
            <a:spLocks noChangeArrowheads="1"/>
          </p:cNvSpPr>
          <p:nvPr/>
        </p:nvSpPr>
        <p:spPr bwMode="auto">
          <a:xfrm>
            <a:off x="5043488" y="4410075"/>
            <a:ext cx="939800" cy="939800"/>
          </a:xfrm>
          <a:prstGeom prst="ellipse">
            <a:avLst/>
          </a:prstGeom>
          <a:noFill/>
          <a:ln w="76200">
            <a:solidFill>
              <a:schemeClr val="tx1"/>
            </a:solidFill>
            <a:round/>
            <a:headEnd/>
            <a:tailEnd/>
          </a:ln>
          <a:effectLst/>
        </p:spPr>
        <p:txBody>
          <a:bodyPr wrap="none" anchor="ctr">
            <a:spAutoFit/>
          </a:bodyPr>
          <a:lstStyle/>
          <a:p>
            <a:endParaRPr lang="en-US"/>
          </a:p>
        </p:txBody>
      </p:sp>
      <p:sp>
        <p:nvSpPr>
          <p:cNvPr id="1254406" name="Oval 6"/>
          <p:cNvSpPr>
            <a:spLocks noChangeArrowheads="1"/>
          </p:cNvSpPr>
          <p:nvPr/>
        </p:nvSpPr>
        <p:spPr bwMode="auto">
          <a:xfrm>
            <a:off x="2573338" y="3103563"/>
            <a:ext cx="1304925" cy="1304925"/>
          </a:xfrm>
          <a:prstGeom prst="ellipse">
            <a:avLst/>
          </a:prstGeom>
          <a:noFill/>
          <a:ln w="76200">
            <a:solidFill>
              <a:schemeClr val="tx1"/>
            </a:solidFill>
            <a:round/>
            <a:headEnd/>
            <a:tailEnd/>
          </a:ln>
          <a:effectLst/>
        </p:spPr>
        <p:txBody>
          <a:bodyPr anchor="ctr">
            <a:spAutoFit/>
          </a:bodyPr>
          <a:lstStyle/>
          <a:p>
            <a:endParaRPr lang="en-US"/>
          </a:p>
        </p:txBody>
      </p:sp>
      <p:sp>
        <p:nvSpPr>
          <p:cNvPr id="1254407" name="Line 7"/>
          <p:cNvSpPr>
            <a:spLocks noChangeShapeType="1"/>
          </p:cNvSpPr>
          <p:nvPr/>
        </p:nvSpPr>
        <p:spPr bwMode="auto">
          <a:xfrm flipV="1">
            <a:off x="3468688" y="1776413"/>
            <a:ext cx="3127375" cy="1846262"/>
          </a:xfrm>
          <a:prstGeom prst="line">
            <a:avLst/>
          </a:prstGeom>
          <a:noFill/>
          <a:ln w="38100">
            <a:solidFill>
              <a:srgbClr val="FFFF00"/>
            </a:solidFill>
            <a:round/>
            <a:headEnd type="triangle" w="med" len="med"/>
            <a:tailEnd/>
          </a:ln>
          <a:effectLst/>
        </p:spPr>
        <p:txBody>
          <a:bodyPr wrap="none" anchor="ctr">
            <a:spAutoFit/>
          </a:bodyPr>
          <a:lstStyle/>
          <a:p>
            <a:endParaRPr lang="en-US"/>
          </a:p>
        </p:txBody>
      </p:sp>
      <p:sp>
        <p:nvSpPr>
          <p:cNvPr id="1254408" name="Line 8"/>
          <p:cNvSpPr>
            <a:spLocks noChangeShapeType="1"/>
          </p:cNvSpPr>
          <p:nvPr/>
        </p:nvSpPr>
        <p:spPr bwMode="auto">
          <a:xfrm flipV="1">
            <a:off x="5419725" y="3914775"/>
            <a:ext cx="1116013" cy="989013"/>
          </a:xfrm>
          <a:prstGeom prst="line">
            <a:avLst/>
          </a:prstGeom>
          <a:noFill/>
          <a:ln w="38100">
            <a:solidFill>
              <a:srgbClr val="FFFF00"/>
            </a:solidFill>
            <a:round/>
            <a:headEnd type="triangle" w="med" len="med"/>
            <a:tailEnd/>
          </a:ln>
          <a:effectLst/>
        </p:spPr>
        <p:txBody>
          <a:bodyPr anchor="ctr">
            <a:spAutoFit/>
          </a:bodyPr>
          <a:lstStyle/>
          <a:p>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Footer Placeholder 4"/>
          <p:cNvSpPr>
            <a:spLocks noGrp="1"/>
          </p:cNvSpPr>
          <p:nvPr>
            <p:ph type="ftr" sz="quarter" idx="10"/>
          </p:nvPr>
        </p:nvSpPr>
        <p:spPr/>
        <p:txBody>
          <a:bodyPr/>
          <a:lstStyle/>
          <a:p>
            <a:r>
              <a:rPr lang="en-US" dirty="0" smtClean="0"/>
              <a:t>PC08 Tutorial  </a:t>
            </a:r>
            <a:r>
              <a:rPr lang="en-US" dirty="0"/>
              <a:t>gcf@indiana.edu</a:t>
            </a:r>
          </a:p>
        </p:txBody>
      </p:sp>
      <p:sp>
        <p:nvSpPr>
          <p:cNvPr id="69" name="Slide Number Placeholder 5"/>
          <p:cNvSpPr>
            <a:spLocks noGrp="1"/>
          </p:cNvSpPr>
          <p:nvPr>
            <p:ph type="sldNum" sz="quarter" idx="11"/>
          </p:nvPr>
        </p:nvSpPr>
        <p:spPr/>
        <p:txBody>
          <a:bodyPr/>
          <a:lstStyle/>
          <a:p>
            <a:fld id="{E4D50733-A530-4320-AA6D-D2DB8DA4CA32}" type="slidenum">
              <a:rPr lang="en-US"/>
              <a:pPr/>
              <a:t>89</a:t>
            </a:fld>
            <a:endParaRPr lang="en-US"/>
          </a:p>
        </p:txBody>
      </p:sp>
      <p:sp>
        <p:nvSpPr>
          <p:cNvPr id="1246210" name="Rectangle 2"/>
          <p:cNvSpPr>
            <a:spLocks noGrp="1" noChangeArrowheads="1"/>
          </p:cNvSpPr>
          <p:nvPr>
            <p:ph type="title"/>
          </p:nvPr>
        </p:nvSpPr>
        <p:spPr/>
        <p:txBody>
          <a:bodyPr/>
          <a:lstStyle/>
          <a:p>
            <a:r>
              <a:rPr lang="en-US"/>
              <a:t>Asynchronous Applications</a:t>
            </a:r>
          </a:p>
        </p:txBody>
      </p:sp>
      <p:sp>
        <p:nvSpPr>
          <p:cNvPr id="1246211" name="Rectangle 3"/>
          <p:cNvSpPr>
            <a:spLocks noGrp="1" noChangeArrowheads="1"/>
          </p:cNvSpPr>
          <p:nvPr>
            <p:ph type="body" sz="half" idx="1"/>
          </p:nvPr>
        </p:nvSpPr>
        <p:spPr>
          <a:xfrm>
            <a:off x="0" y="762000"/>
            <a:ext cx="9144000" cy="1066800"/>
          </a:xfrm>
        </p:spPr>
        <p:txBody>
          <a:bodyPr/>
          <a:lstStyle/>
          <a:p>
            <a:pPr>
              <a:lnSpc>
                <a:spcPct val="80000"/>
              </a:lnSpc>
            </a:pPr>
            <a:r>
              <a:rPr lang="en-US" sz="2400"/>
              <a:t>Here there is no natural universal ‘time’ as there is in science algorithms where an iteration number or Mother Nature’s time gives global synchronization</a:t>
            </a:r>
          </a:p>
        </p:txBody>
      </p:sp>
      <p:sp>
        <p:nvSpPr>
          <p:cNvPr id="1246276" name="Rectangle 68"/>
          <p:cNvSpPr>
            <a:spLocks noGrp="1" noChangeArrowheads="1"/>
          </p:cNvSpPr>
          <p:nvPr>
            <p:ph type="body" sz="half" idx="2"/>
          </p:nvPr>
        </p:nvSpPr>
        <p:spPr>
          <a:xfrm>
            <a:off x="0" y="1828800"/>
            <a:ext cx="6019800" cy="1905000"/>
          </a:xfrm>
        </p:spPr>
        <p:txBody>
          <a:bodyPr/>
          <a:lstStyle/>
          <a:p>
            <a:pPr>
              <a:lnSpc>
                <a:spcPct val="90000"/>
              </a:lnSpc>
            </a:pPr>
            <a:r>
              <a:rPr lang="en-US" sz="2400"/>
              <a:t>Loose (zero) coupling or special features of application needed for successful parallelization</a:t>
            </a:r>
          </a:p>
          <a:p>
            <a:pPr>
              <a:lnSpc>
                <a:spcPct val="90000"/>
              </a:lnSpc>
            </a:pPr>
            <a:r>
              <a:rPr lang="en-US" sz="2400"/>
              <a:t>In computer chess, the minimax scores at parent nodes provide multiple dynamic synchronization points</a:t>
            </a:r>
          </a:p>
        </p:txBody>
      </p:sp>
      <p:grpSp>
        <p:nvGrpSpPr>
          <p:cNvPr id="1246280" name="Group 72"/>
          <p:cNvGrpSpPr>
            <a:grpSpLocks/>
          </p:cNvGrpSpPr>
          <p:nvPr/>
        </p:nvGrpSpPr>
        <p:grpSpPr bwMode="auto">
          <a:xfrm>
            <a:off x="6248400" y="1905000"/>
            <a:ext cx="2438400" cy="4100513"/>
            <a:chOff x="3936" y="1440"/>
            <a:chExt cx="1536" cy="2583"/>
          </a:xfrm>
        </p:grpSpPr>
        <p:pic>
          <p:nvPicPr>
            <p:cNvPr id="1246213" name="Picture 5"/>
            <p:cNvPicPr>
              <a:picLocks noChangeAspect="1" noChangeArrowheads="1"/>
            </p:cNvPicPr>
            <p:nvPr/>
          </p:nvPicPr>
          <p:blipFill>
            <a:blip r:embed="rId3"/>
            <a:srcRect l="25999" t="32666" r="42000" b="3334"/>
            <a:stretch>
              <a:fillRect/>
            </a:stretch>
          </p:blipFill>
          <p:spPr bwMode="auto">
            <a:xfrm>
              <a:off x="3936" y="1440"/>
              <a:ext cx="1536" cy="2304"/>
            </a:xfrm>
            <a:prstGeom prst="rect">
              <a:avLst/>
            </a:prstGeom>
            <a:noFill/>
            <a:ln w="12700">
              <a:noFill/>
              <a:miter lim="800000"/>
              <a:headEnd/>
              <a:tailEnd/>
            </a:ln>
            <a:effectLst/>
          </p:spPr>
        </p:pic>
        <p:sp>
          <p:nvSpPr>
            <p:cNvPr id="1246214" name="Line 6"/>
            <p:cNvSpPr>
              <a:spLocks noChangeShapeType="1"/>
            </p:cNvSpPr>
            <p:nvPr/>
          </p:nvSpPr>
          <p:spPr bwMode="auto">
            <a:xfrm flipV="1">
              <a:off x="4032" y="1488"/>
              <a:ext cx="0" cy="480"/>
            </a:xfrm>
            <a:prstGeom prst="line">
              <a:avLst/>
            </a:prstGeom>
            <a:noFill/>
            <a:ln w="38100" cap="rnd">
              <a:solidFill>
                <a:srgbClr val="00FF00"/>
              </a:solidFill>
              <a:prstDash val="sysDot"/>
              <a:round/>
              <a:headEnd/>
              <a:tailEnd type="triangle" w="med" len="med"/>
            </a:ln>
            <a:effectLst/>
          </p:spPr>
          <p:txBody>
            <a:bodyPr>
              <a:spAutoFit/>
            </a:bodyPr>
            <a:lstStyle/>
            <a:p>
              <a:endParaRPr lang="en-US"/>
            </a:p>
          </p:txBody>
        </p:sp>
        <p:sp>
          <p:nvSpPr>
            <p:cNvPr id="1246215" name="Text Box 7"/>
            <p:cNvSpPr txBox="1">
              <a:spLocks noChangeArrowheads="1"/>
            </p:cNvSpPr>
            <p:nvPr/>
          </p:nvSpPr>
          <p:spPr bwMode="auto">
            <a:xfrm>
              <a:off x="4080" y="1632"/>
              <a:ext cx="1180" cy="231"/>
            </a:xfrm>
            <a:prstGeom prst="rect">
              <a:avLst/>
            </a:prstGeom>
            <a:solidFill>
              <a:schemeClr val="bg2"/>
            </a:solidFill>
            <a:ln w="12700">
              <a:noFill/>
              <a:miter lim="800000"/>
              <a:headEnd/>
              <a:tailEnd/>
            </a:ln>
            <a:effectLst/>
          </p:spPr>
          <p:txBody>
            <a:bodyPr wrap="none">
              <a:spAutoFit/>
            </a:bodyPr>
            <a:lstStyle/>
            <a:p>
              <a:r>
                <a:rPr lang="en-US" sz="1800">
                  <a:solidFill>
                    <a:srgbClr val="00FF00"/>
                  </a:solidFill>
                </a:rPr>
                <a:t>Application Time</a:t>
              </a:r>
            </a:p>
          </p:txBody>
        </p:sp>
        <p:sp>
          <p:nvSpPr>
            <p:cNvPr id="1246216" name="Text Box 8"/>
            <p:cNvSpPr txBox="1">
              <a:spLocks noChangeArrowheads="1"/>
            </p:cNvSpPr>
            <p:nvPr/>
          </p:nvSpPr>
          <p:spPr bwMode="auto">
            <a:xfrm>
              <a:off x="4032" y="3792"/>
              <a:ext cx="1268" cy="231"/>
            </a:xfrm>
            <a:prstGeom prst="rect">
              <a:avLst/>
            </a:prstGeom>
            <a:noFill/>
            <a:ln w="12700">
              <a:noFill/>
              <a:miter lim="800000"/>
              <a:headEnd/>
              <a:tailEnd/>
            </a:ln>
            <a:effectLst/>
          </p:spPr>
          <p:txBody>
            <a:bodyPr wrap="none">
              <a:spAutoFit/>
            </a:bodyPr>
            <a:lstStyle/>
            <a:p>
              <a:r>
                <a:rPr lang="en-US" sz="1800">
                  <a:solidFill>
                    <a:srgbClr val="00FF00"/>
                  </a:solidFill>
                </a:rPr>
                <a:t>Application Space</a:t>
              </a:r>
            </a:p>
          </p:txBody>
        </p:sp>
        <p:sp>
          <p:nvSpPr>
            <p:cNvPr id="1246217" name="Line 9"/>
            <p:cNvSpPr>
              <a:spLocks noChangeShapeType="1"/>
            </p:cNvSpPr>
            <p:nvPr/>
          </p:nvSpPr>
          <p:spPr bwMode="auto">
            <a:xfrm>
              <a:off x="3936" y="1440"/>
              <a:ext cx="0" cy="2304"/>
            </a:xfrm>
            <a:prstGeom prst="line">
              <a:avLst/>
            </a:prstGeom>
            <a:noFill/>
            <a:ln w="38100">
              <a:solidFill>
                <a:srgbClr val="00FF00"/>
              </a:solidFill>
              <a:round/>
              <a:headEnd/>
              <a:tailEnd/>
            </a:ln>
            <a:effectLst/>
          </p:spPr>
          <p:txBody>
            <a:bodyPr>
              <a:spAutoFit/>
            </a:bodyPr>
            <a:lstStyle/>
            <a:p>
              <a:endParaRPr lang="en-US"/>
            </a:p>
          </p:txBody>
        </p:sp>
        <p:sp>
          <p:nvSpPr>
            <p:cNvPr id="1246218" name="Line 10"/>
            <p:cNvSpPr>
              <a:spLocks noChangeShapeType="1"/>
            </p:cNvSpPr>
            <p:nvPr/>
          </p:nvSpPr>
          <p:spPr bwMode="auto">
            <a:xfrm rot="5400000">
              <a:off x="4680" y="3000"/>
              <a:ext cx="0" cy="1488"/>
            </a:xfrm>
            <a:prstGeom prst="line">
              <a:avLst/>
            </a:prstGeom>
            <a:noFill/>
            <a:ln w="38100">
              <a:solidFill>
                <a:srgbClr val="00FF00"/>
              </a:solidFill>
              <a:round/>
              <a:headEnd/>
              <a:tailEnd/>
            </a:ln>
            <a:effectLst/>
          </p:spPr>
          <p:txBody>
            <a:bodyPr>
              <a:spAutoFit/>
            </a:bodyPr>
            <a:lstStyle/>
            <a:p>
              <a:endParaRPr lang="en-US"/>
            </a:p>
          </p:txBody>
        </p:sp>
      </p:grpSp>
      <p:grpSp>
        <p:nvGrpSpPr>
          <p:cNvPr id="1246277" name="Group 69"/>
          <p:cNvGrpSpPr>
            <a:grpSpLocks/>
          </p:cNvGrpSpPr>
          <p:nvPr/>
        </p:nvGrpSpPr>
        <p:grpSpPr bwMode="auto">
          <a:xfrm>
            <a:off x="762000" y="3976688"/>
            <a:ext cx="4648200" cy="2881312"/>
            <a:chOff x="768" y="2208"/>
            <a:chExt cx="2928" cy="1815"/>
          </a:xfrm>
        </p:grpSpPr>
        <p:sp>
          <p:nvSpPr>
            <p:cNvPr id="1246232" name="Line 24"/>
            <p:cNvSpPr>
              <a:spLocks noChangeShapeType="1"/>
            </p:cNvSpPr>
            <p:nvPr/>
          </p:nvSpPr>
          <p:spPr bwMode="auto">
            <a:xfrm flipH="1" flipV="1">
              <a:off x="1536" y="3168"/>
              <a:ext cx="336" cy="288"/>
            </a:xfrm>
            <a:prstGeom prst="line">
              <a:avLst/>
            </a:prstGeom>
            <a:noFill/>
            <a:ln w="38100">
              <a:solidFill>
                <a:schemeClr val="tx1"/>
              </a:solidFill>
              <a:round/>
              <a:headEnd/>
              <a:tailEnd/>
            </a:ln>
            <a:effectLst/>
          </p:spPr>
          <p:txBody>
            <a:bodyPr>
              <a:spAutoFit/>
            </a:bodyPr>
            <a:lstStyle/>
            <a:p>
              <a:endParaRPr lang="en-US"/>
            </a:p>
          </p:txBody>
        </p:sp>
        <p:sp>
          <p:nvSpPr>
            <p:cNvPr id="1246233" name="Line 25"/>
            <p:cNvSpPr>
              <a:spLocks noChangeShapeType="1"/>
            </p:cNvSpPr>
            <p:nvPr/>
          </p:nvSpPr>
          <p:spPr bwMode="auto">
            <a:xfrm flipH="1">
              <a:off x="1920" y="3168"/>
              <a:ext cx="1056" cy="288"/>
            </a:xfrm>
            <a:prstGeom prst="line">
              <a:avLst/>
            </a:prstGeom>
            <a:noFill/>
            <a:ln w="38100">
              <a:solidFill>
                <a:schemeClr val="tx1"/>
              </a:solidFill>
              <a:round/>
              <a:headEnd/>
              <a:tailEnd/>
            </a:ln>
            <a:effectLst/>
          </p:spPr>
          <p:txBody>
            <a:bodyPr>
              <a:spAutoFit/>
            </a:bodyPr>
            <a:lstStyle/>
            <a:p>
              <a:endParaRPr lang="en-US"/>
            </a:p>
          </p:txBody>
        </p:sp>
        <p:sp>
          <p:nvSpPr>
            <p:cNvPr id="1246234" name="Line 26"/>
            <p:cNvSpPr>
              <a:spLocks noChangeShapeType="1"/>
            </p:cNvSpPr>
            <p:nvPr/>
          </p:nvSpPr>
          <p:spPr bwMode="auto">
            <a:xfrm flipH="1">
              <a:off x="1872" y="3168"/>
              <a:ext cx="240" cy="288"/>
            </a:xfrm>
            <a:prstGeom prst="line">
              <a:avLst/>
            </a:prstGeom>
            <a:noFill/>
            <a:ln w="38100">
              <a:solidFill>
                <a:schemeClr val="tx1"/>
              </a:solidFill>
              <a:round/>
              <a:headEnd/>
              <a:tailEnd/>
            </a:ln>
            <a:effectLst/>
          </p:spPr>
          <p:txBody>
            <a:bodyPr>
              <a:spAutoFit/>
            </a:bodyPr>
            <a:lstStyle/>
            <a:p>
              <a:endParaRPr lang="en-US"/>
            </a:p>
          </p:txBody>
        </p:sp>
        <p:sp>
          <p:nvSpPr>
            <p:cNvPr id="1246219" name="Rectangle 11"/>
            <p:cNvSpPr>
              <a:spLocks noChangeArrowheads="1"/>
            </p:cNvSpPr>
            <p:nvPr/>
          </p:nvSpPr>
          <p:spPr bwMode="auto">
            <a:xfrm>
              <a:off x="1776" y="3456"/>
              <a:ext cx="19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246223" name="Rectangle 15"/>
            <p:cNvSpPr>
              <a:spLocks noChangeArrowheads="1"/>
            </p:cNvSpPr>
            <p:nvPr/>
          </p:nvSpPr>
          <p:spPr bwMode="auto">
            <a:xfrm>
              <a:off x="1440" y="2976"/>
              <a:ext cx="19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sp>
          <p:nvSpPr>
            <p:cNvPr id="1246224" name="Rectangle 16"/>
            <p:cNvSpPr>
              <a:spLocks noChangeArrowheads="1"/>
            </p:cNvSpPr>
            <p:nvPr/>
          </p:nvSpPr>
          <p:spPr bwMode="auto">
            <a:xfrm>
              <a:off x="2016" y="2976"/>
              <a:ext cx="19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sp>
          <p:nvSpPr>
            <p:cNvPr id="1246225" name="Rectangle 17"/>
            <p:cNvSpPr>
              <a:spLocks noChangeArrowheads="1"/>
            </p:cNvSpPr>
            <p:nvPr/>
          </p:nvSpPr>
          <p:spPr bwMode="auto">
            <a:xfrm>
              <a:off x="2880" y="2976"/>
              <a:ext cx="192" cy="192"/>
            </a:xfrm>
            <a:prstGeom prst="rect">
              <a:avLst/>
            </a:prstGeom>
            <a:solidFill>
              <a:schemeClr val="tx2"/>
            </a:solidFill>
            <a:ln w="12700">
              <a:solidFill>
                <a:schemeClr val="tx1"/>
              </a:solidFill>
              <a:miter lim="800000"/>
              <a:headEnd/>
              <a:tailEnd/>
            </a:ln>
            <a:effectLst/>
          </p:spPr>
          <p:txBody>
            <a:bodyPr anchor="ctr">
              <a:spAutoFit/>
            </a:bodyPr>
            <a:lstStyle/>
            <a:p>
              <a:endParaRPr lang="en-US"/>
            </a:p>
          </p:txBody>
        </p:sp>
        <p:sp>
          <p:nvSpPr>
            <p:cNvPr id="1246220" name="Rectangle 12"/>
            <p:cNvSpPr>
              <a:spLocks noChangeArrowheads="1"/>
            </p:cNvSpPr>
            <p:nvPr/>
          </p:nvSpPr>
          <p:spPr bwMode="auto">
            <a:xfrm>
              <a:off x="2448" y="2496"/>
              <a:ext cx="19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246221" name="Rectangle 13"/>
            <p:cNvSpPr>
              <a:spLocks noChangeArrowheads="1"/>
            </p:cNvSpPr>
            <p:nvPr/>
          </p:nvSpPr>
          <p:spPr bwMode="auto">
            <a:xfrm>
              <a:off x="1536" y="2496"/>
              <a:ext cx="19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246222" name="Rectangle 14"/>
            <p:cNvSpPr>
              <a:spLocks noChangeArrowheads="1"/>
            </p:cNvSpPr>
            <p:nvPr/>
          </p:nvSpPr>
          <p:spPr bwMode="auto">
            <a:xfrm>
              <a:off x="1248" y="2496"/>
              <a:ext cx="19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246226" name="Rectangle 18"/>
            <p:cNvSpPr>
              <a:spLocks noChangeArrowheads="1"/>
            </p:cNvSpPr>
            <p:nvPr/>
          </p:nvSpPr>
          <p:spPr bwMode="auto">
            <a:xfrm>
              <a:off x="2016" y="2496"/>
              <a:ext cx="19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246227" name="Rectangle 19"/>
            <p:cNvSpPr>
              <a:spLocks noChangeArrowheads="1"/>
            </p:cNvSpPr>
            <p:nvPr/>
          </p:nvSpPr>
          <p:spPr bwMode="auto">
            <a:xfrm>
              <a:off x="3088" y="2496"/>
              <a:ext cx="19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246228" name="Rectangle 20"/>
            <p:cNvSpPr>
              <a:spLocks noChangeArrowheads="1"/>
            </p:cNvSpPr>
            <p:nvPr/>
          </p:nvSpPr>
          <p:spPr bwMode="auto">
            <a:xfrm>
              <a:off x="2768" y="2496"/>
              <a:ext cx="19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246229" name="Rectangle 21"/>
            <p:cNvSpPr>
              <a:spLocks noChangeArrowheads="1"/>
            </p:cNvSpPr>
            <p:nvPr/>
          </p:nvSpPr>
          <p:spPr bwMode="auto">
            <a:xfrm>
              <a:off x="3408" y="2496"/>
              <a:ext cx="192" cy="192"/>
            </a:xfrm>
            <a:prstGeom prst="rect">
              <a:avLst/>
            </a:prstGeom>
            <a:solidFill>
              <a:srgbClr val="F00000"/>
            </a:solidFill>
            <a:ln w="12700">
              <a:solidFill>
                <a:schemeClr val="tx1"/>
              </a:solidFill>
              <a:miter lim="800000"/>
              <a:headEnd/>
              <a:tailEnd/>
            </a:ln>
            <a:effectLst/>
          </p:spPr>
          <p:txBody>
            <a:bodyPr anchor="ctr">
              <a:spAutoFit/>
            </a:bodyPr>
            <a:lstStyle/>
            <a:p>
              <a:endParaRPr lang="en-US"/>
            </a:p>
          </p:txBody>
        </p:sp>
        <p:sp>
          <p:nvSpPr>
            <p:cNvPr id="1246235" name="Line 27"/>
            <p:cNvSpPr>
              <a:spLocks noChangeShapeType="1"/>
            </p:cNvSpPr>
            <p:nvPr/>
          </p:nvSpPr>
          <p:spPr bwMode="auto">
            <a:xfrm flipH="1" flipV="1">
              <a:off x="1344" y="2688"/>
              <a:ext cx="192" cy="288"/>
            </a:xfrm>
            <a:prstGeom prst="line">
              <a:avLst/>
            </a:prstGeom>
            <a:noFill/>
            <a:ln w="38100">
              <a:solidFill>
                <a:schemeClr val="tx1"/>
              </a:solidFill>
              <a:round/>
              <a:headEnd/>
              <a:tailEnd/>
            </a:ln>
            <a:effectLst/>
          </p:spPr>
          <p:txBody>
            <a:bodyPr>
              <a:spAutoFit/>
            </a:bodyPr>
            <a:lstStyle/>
            <a:p>
              <a:endParaRPr lang="en-US"/>
            </a:p>
          </p:txBody>
        </p:sp>
        <p:sp>
          <p:nvSpPr>
            <p:cNvPr id="1246236" name="Line 28"/>
            <p:cNvSpPr>
              <a:spLocks noChangeShapeType="1"/>
            </p:cNvSpPr>
            <p:nvPr/>
          </p:nvSpPr>
          <p:spPr bwMode="auto">
            <a:xfrm flipH="1" flipV="1">
              <a:off x="2544" y="2688"/>
              <a:ext cx="432" cy="288"/>
            </a:xfrm>
            <a:prstGeom prst="line">
              <a:avLst/>
            </a:prstGeom>
            <a:noFill/>
            <a:ln w="38100">
              <a:solidFill>
                <a:schemeClr val="tx1"/>
              </a:solidFill>
              <a:round/>
              <a:headEnd/>
              <a:tailEnd/>
            </a:ln>
            <a:effectLst/>
          </p:spPr>
          <p:txBody>
            <a:bodyPr>
              <a:spAutoFit/>
            </a:bodyPr>
            <a:lstStyle/>
            <a:p>
              <a:endParaRPr lang="en-US"/>
            </a:p>
          </p:txBody>
        </p:sp>
        <p:sp>
          <p:nvSpPr>
            <p:cNvPr id="1246237" name="Line 29"/>
            <p:cNvSpPr>
              <a:spLocks noChangeShapeType="1"/>
            </p:cNvSpPr>
            <p:nvPr/>
          </p:nvSpPr>
          <p:spPr bwMode="auto">
            <a:xfrm flipH="1" flipV="1">
              <a:off x="2112" y="2688"/>
              <a:ext cx="0" cy="288"/>
            </a:xfrm>
            <a:prstGeom prst="line">
              <a:avLst/>
            </a:prstGeom>
            <a:noFill/>
            <a:ln w="38100">
              <a:solidFill>
                <a:schemeClr val="tx1"/>
              </a:solidFill>
              <a:round/>
              <a:headEnd/>
              <a:tailEnd/>
            </a:ln>
            <a:effectLst/>
          </p:spPr>
          <p:txBody>
            <a:bodyPr>
              <a:spAutoFit/>
            </a:bodyPr>
            <a:lstStyle/>
            <a:p>
              <a:endParaRPr lang="en-US"/>
            </a:p>
          </p:txBody>
        </p:sp>
        <p:sp>
          <p:nvSpPr>
            <p:cNvPr id="1246238" name="Line 30"/>
            <p:cNvSpPr>
              <a:spLocks noChangeShapeType="1"/>
            </p:cNvSpPr>
            <p:nvPr/>
          </p:nvSpPr>
          <p:spPr bwMode="auto">
            <a:xfrm flipV="1">
              <a:off x="1536" y="2688"/>
              <a:ext cx="96" cy="288"/>
            </a:xfrm>
            <a:prstGeom prst="line">
              <a:avLst/>
            </a:prstGeom>
            <a:noFill/>
            <a:ln w="38100">
              <a:solidFill>
                <a:schemeClr val="tx1"/>
              </a:solidFill>
              <a:round/>
              <a:headEnd/>
              <a:tailEnd/>
            </a:ln>
            <a:effectLst/>
          </p:spPr>
          <p:txBody>
            <a:bodyPr>
              <a:spAutoFit/>
            </a:bodyPr>
            <a:lstStyle/>
            <a:p>
              <a:endParaRPr lang="en-US"/>
            </a:p>
          </p:txBody>
        </p:sp>
        <p:sp>
          <p:nvSpPr>
            <p:cNvPr id="1246239" name="Line 31"/>
            <p:cNvSpPr>
              <a:spLocks noChangeShapeType="1"/>
            </p:cNvSpPr>
            <p:nvPr/>
          </p:nvSpPr>
          <p:spPr bwMode="auto">
            <a:xfrm flipH="1" flipV="1">
              <a:off x="2880" y="2688"/>
              <a:ext cx="96" cy="288"/>
            </a:xfrm>
            <a:prstGeom prst="line">
              <a:avLst/>
            </a:prstGeom>
            <a:noFill/>
            <a:ln w="38100">
              <a:solidFill>
                <a:schemeClr val="tx1"/>
              </a:solidFill>
              <a:round/>
              <a:headEnd/>
              <a:tailEnd/>
            </a:ln>
            <a:effectLst/>
          </p:spPr>
          <p:txBody>
            <a:bodyPr>
              <a:spAutoFit/>
            </a:bodyPr>
            <a:lstStyle/>
            <a:p>
              <a:endParaRPr lang="en-US"/>
            </a:p>
          </p:txBody>
        </p:sp>
        <p:sp>
          <p:nvSpPr>
            <p:cNvPr id="1246240" name="Line 32"/>
            <p:cNvSpPr>
              <a:spLocks noChangeShapeType="1"/>
            </p:cNvSpPr>
            <p:nvPr/>
          </p:nvSpPr>
          <p:spPr bwMode="auto">
            <a:xfrm flipV="1">
              <a:off x="2976" y="2688"/>
              <a:ext cx="192" cy="288"/>
            </a:xfrm>
            <a:prstGeom prst="line">
              <a:avLst/>
            </a:prstGeom>
            <a:noFill/>
            <a:ln w="38100">
              <a:solidFill>
                <a:schemeClr val="tx1"/>
              </a:solidFill>
              <a:round/>
              <a:headEnd/>
              <a:tailEnd/>
            </a:ln>
            <a:effectLst/>
          </p:spPr>
          <p:txBody>
            <a:bodyPr>
              <a:spAutoFit/>
            </a:bodyPr>
            <a:lstStyle/>
            <a:p>
              <a:endParaRPr lang="en-US"/>
            </a:p>
          </p:txBody>
        </p:sp>
        <p:sp>
          <p:nvSpPr>
            <p:cNvPr id="1246241" name="Line 33"/>
            <p:cNvSpPr>
              <a:spLocks noChangeShapeType="1"/>
            </p:cNvSpPr>
            <p:nvPr/>
          </p:nvSpPr>
          <p:spPr bwMode="auto">
            <a:xfrm flipV="1">
              <a:off x="3024" y="2688"/>
              <a:ext cx="480" cy="288"/>
            </a:xfrm>
            <a:prstGeom prst="line">
              <a:avLst/>
            </a:prstGeom>
            <a:noFill/>
            <a:ln w="38100">
              <a:solidFill>
                <a:schemeClr val="tx1"/>
              </a:solidFill>
              <a:round/>
              <a:headEnd/>
              <a:tailEnd/>
            </a:ln>
            <a:effectLst/>
          </p:spPr>
          <p:txBody>
            <a:bodyPr>
              <a:spAutoFit/>
            </a:bodyPr>
            <a:lstStyle/>
            <a:p>
              <a:endParaRPr lang="en-US"/>
            </a:p>
          </p:txBody>
        </p:sp>
        <p:sp>
          <p:nvSpPr>
            <p:cNvPr id="1246244" name="Text Box 36"/>
            <p:cNvSpPr txBox="1">
              <a:spLocks noChangeArrowheads="1"/>
            </p:cNvSpPr>
            <p:nvPr/>
          </p:nvSpPr>
          <p:spPr bwMode="auto">
            <a:xfrm>
              <a:off x="1200" y="3792"/>
              <a:ext cx="1268" cy="231"/>
            </a:xfrm>
            <a:prstGeom prst="rect">
              <a:avLst/>
            </a:prstGeom>
            <a:noFill/>
            <a:ln w="12700">
              <a:noFill/>
              <a:miter lim="800000"/>
              <a:headEnd/>
              <a:tailEnd/>
            </a:ln>
            <a:effectLst/>
          </p:spPr>
          <p:txBody>
            <a:bodyPr wrap="none">
              <a:spAutoFit/>
            </a:bodyPr>
            <a:lstStyle/>
            <a:p>
              <a:r>
                <a:rPr lang="en-US" sz="1800">
                  <a:solidFill>
                    <a:srgbClr val="00FF00"/>
                  </a:solidFill>
                </a:rPr>
                <a:t>Application Space</a:t>
              </a:r>
            </a:p>
          </p:txBody>
        </p:sp>
        <p:sp>
          <p:nvSpPr>
            <p:cNvPr id="1246245" name="Line 37"/>
            <p:cNvSpPr>
              <a:spLocks noChangeShapeType="1"/>
            </p:cNvSpPr>
            <p:nvPr/>
          </p:nvSpPr>
          <p:spPr bwMode="auto">
            <a:xfrm>
              <a:off x="1104" y="2544"/>
              <a:ext cx="0" cy="1200"/>
            </a:xfrm>
            <a:prstGeom prst="line">
              <a:avLst/>
            </a:prstGeom>
            <a:noFill/>
            <a:ln w="38100">
              <a:solidFill>
                <a:srgbClr val="00FF00"/>
              </a:solidFill>
              <a:round/>
              <a:headEnd/>
              <a:tailEnd/>
            </a:ln>
            <a:effectLst/>
          </p:spPr>
          <p:txBody>
            <a:bodyPr>
              <a:spAutoFit/>
            </a:bodyPr>
            <a:lstStyle/>
            <a:p>
              <a:endParaRPr lang="en-US"/>
            </a:p>
          </p:txBody>
        </p:sp>
        <p:sp>
          <p:nvSpPr>
            <p:cNvPr id="1246246" name="Line 38"/>
            <p:cNvSpPr>
              <a:spLocks noChangeShapeType="1"/>
            </p:cNvSpPr>
            <p:nvPr/>
          </p:nvSpPr>
          <p:spPr bwMode="auto">
            <a:xfrm rot="5400000">
              <a:off x="2304" y="2544"/>
              <a:ext cx="0" cy="2400"/>
            </a:xfrm>
            <a:prstGeom prst="line">
              <a:avLst/>
            </a:prstGeom>
            <a:noFill/>
            <a:ln w="38100">
              <a:solidFill>
                <a:srgbClr val="00FF00"/>
              </a:solidFill>
              <a:round/>
              <a:headEnd/>
              <a:tailEnd/>
            </a:ln>
            <a:effectLst/>
          </p:spPr>
          <p:txBody>
            <a:bodyPr>
              <a:spAutoFit/>
            </a:bodyPr>
            <a:lstStyle/>
            <a:p>
              <a:endParaRPr lang="en-US"/>
            </a:p>
          </p:txBody>
        </p:sp>
        <p:grpSp>
          <p:nvGrpSpPr>
            <p:cNvPr id="1246251" name="Group 43"/>
            <p:cNvGrpSpPr>
              <a:grpSpLocks/>
            </p:cNvGrpSpPr>
            <p:nvPr/>
          </p:nvGrpSpPr>
          <p:grpSpPr bwMode="auto">
            <a:xfrm>
              <a:off x="3408" y="2352"/>
              <a:ext cx="288" cy="144"/>
              <a:chOff x="2736" y="1584"/>
              <a:chExt cx="288" cy="144"/>
            </a:xfrm>
          </p:grpSpPr>
          <p:sp>
            <p:nvSpPr>
              <p:cNvPr id="1246247" name="Line 39"/>
              <p:cNvSpPr>
                <a:spLocks noChangeShapeType="1"/>
              </p:cNvSpPr>
              <p:nvPr/>
            </p:nvSpPr>
            <p:spPr bwMode="auto">
              <a:xfrm flipV="1">
                <a:off x="2832" y="1584"/>
                <a:ext cx="48" cy="144"/>
              </a:xfrm>
              <a:prstGeom prst="line">
                <a:avLst/>
              </a:prstGeom>
              <a:noFill/>
              <a:ln w="38100">
                <a:solidFill>
                  <a:schemeClr val="tx1"/>
                </a:solidFill>
                <a:round/>
                <a:headEnd/>
                <a:tailEnd/>
              </a:ln>
              <a:effectLst/>
            </p:spPr>
            <p:txBody>
              <a:bodyPr>
                <a:spAutoFit/>
              </a:bodyPr>
              <a:lstStyle/>
              <a:p>
                <a:endParaRPr lang="en-US"/>
              </a:p>
            </p:txBody>
          </p:sp>
          <p:sp>
            <p:nvSpPr>
              <p:cNvPr id="1246248" name="Line 40"/>
              <p:cNvSpPr>
                <a:spLocks noChangeShapeType="1"/>
              </p:cNvSpPr>
              <p:nvPr/>
            </p:nvSpPr>
            <p:spPr bwMode="auto">
              <a:xfrm flipH="1" flipV="1">
                <a:off x="2736" y="1584"/>
                <a:ext cx="96" cy="144"/>
              </a:xfrm>
              <a:prstGeom prst="line">
                <a:avLst/>
              </a:prstGeom>
              <a:noFill/>
              <a:ln w="38100">
                <a:solidFill>
                  <a:schemeClr val="tx1"/>
                </a:solidFill>
                <a:round/>
                <a:headEnd/>
                <a:tailEnd/>
              </a:ln>
              <a:effectLst/>
            </p:spPr>
            <p:txBody>
              <a:bodyPr>
                <a:spAutoFit/>
              </a:bodyPr>
              <a:lstStyle/>
              <a:p>
                <a:endParaRPr lang="en-US"/>
              </a:p>
            </p:txBody>
          </p:sp>
          <p:sp>
            <p:nvSpPr>
              <p:cNvPr id="1246249" name="Line 41"/>
              <p:cNvSpPr>
                <a:spLocks noChangeShapeType="1"/>
              </p:cNvSpPr>
              <p:nvPr/>
            </p:nvSpPr>
            <p:spPr bwMode="auto">
              <a:xfrm flipV="1">
                <a:off x="2832" y="1584"/>
                <a:ext cx="192" cy="144"/>
              </a:xfrm>
              <a:prstGeom prst="line">
                <a:avLst/>
              </a:prstGeom>
              <a:noFill/>
              <a:ln w="38100">
                <a:solidFill>
                  <a:schemeClr val="tx1"/>
                </a:solidFill>
                <a:round/>
                <a:headEnd/>
                <a:tailEnd/>
              </a:ln>
              <a:effectLst/>
            </p:spPr>
            <p:txBody>
              <a:bodyPr>
                <a:spAutoFit/>
              </a:bodyPr>
              <a:lstStyle/>
              <a:p>
                <a:endParaRPr lang="en-US"/>
              </a:p>
            </p:txBody>
          </p:sp>
        </p:grpSp>
        <p:grpSp>
          <p:nvGrpSpPr>
            <p:cNvPr id="1246252" name="Group 44"/>
            <p:cNvGrpSpPr>
              <a:grpSpLocks/>
            </p:cNvGrpSpPr>
            <p:nvPr/>
          </p:nvGrpSpPr>
          <p:grpSpPr bwMode="auto">
            <a:xfrm>
              <a:off x="2400" y="2352"/>
              <a:ext cx="288" cy="144"/>
              <a:chOff x="2736" y="1584"/>
              <a:chExt cx="288" cy="144"/>
            </a:xfrm>
          </p:grpSpPr>
          <p:sp>
            <p:nvSpPr>
              <p:cNvPr id="1246253" name="Line 45"/>
              <p:cNvSpPr>
                <a:spLocks noChangeShapeType="1"/>
              </p:cNvSpPr>
              <p:nvPr/>
            </p:nvSpPr>
            <p:spPr bwMode="auto">
              <a:xfrm flipV="1">
                <a:off x="2832" y="1584"/>
                <a:ext cx="48" cy="144"/>
              </a:xfrm>
              <a:prstGeom prst="line">
                <a:avLst/>
              </a:prstGeom>
              <a:noFill/>
              <a:ln w="38100">
                <a:solidFill>
                  <a:schemeClr val="tx1"/>
                </a:solidFill>
                <a:round/>
                <a:headEnd/>
                <a:tailEnd/>
              </a:ln>
              <a:effectLst/>
            </p:spPr>
            <p:txBody>
              <a:bodyPr>
                <a:spAutoFit/>
              </a:bodyPr>
              <a:lstStyle/>
              <a:p>
                <a:endParaRPr lang="en-US"/>
              </a:p>
            </p:txBody>
          </p:sp>
          <p:sp>
            <p:nvSpPr>
              <p:cNvPr id="1246254" name="Line 46"/>
              <p:cNvSpPr>
                <a:spLocks noChangeShapeType="1"/>
              </p:cNvSpPr>
              <p:nvPr/>
            </p:nvSpPr>
            <p:spPr bwMode="auto">
              <a:xfrm flipH="1" flipV="1">
                <a:off x="2736" y="1584"/>
                <a:ext cx="96" cy="144"/>
              </a:xfrm>
              <a:prstGeom prst="line">
                <a:avLst/>
              </a:prstGeom>
              <a:noFill/>
              <a:ln w="38100">
                <a:solidFill>
                  <a:schemeClr val="tx1"/>
                </a:solidFill>
                <a:round/>
                <a:headEnd/>
                <a:tailEnd/>
              </a:ln>
              <a:effectLst/>
            </p:spPr>
            <p:txBody>
              <a:bodyPr>
                <a:spAutoFit/>
              </a:bodyPr>
              <a:lstStyle/>
              <a:p>
                <a:endParaRPr lang="en-US"/>
              </a:p>
            </p:txBody>
          </p:sp>
          <p:sp>
            <p:nvSpPr>
              <p:cNvPr id="1246255" name="Line 47"/>
              <p:cNvSpPr>
                <a:spLocks noChangeShapeType="1"/>
              </p:cNvSpPr>
              <p:nvPr/>
            </p:nvSpPr>
            <p:spPr bwMode="auto">
              <a:xfrm flipV="1">
                <a:off x="2832" y="1584"/>
                <a:ext cx="192" cy="144"/>
              </a:xfrm>
              <a:prstGeom prst="line">
                <a:avLst/>
              </a:prstGeom>
              <a:noFill/>
              <a:ln w="38100">
                <a:solidFill>
                  <a:schemeClr val="tx1"/>
                </a:solidFill>
                <a:round/>
                <a:headEnd/>
                <a:tailEnd/>
              </a:ln>
              <a:effectLst/>
            </p:spPr>
            <p:txBody>
              <a:bodyPr>
                <a:spAutoFit/>
              </a:bodyPr>
              <a:lstStyle/>
              <a:p>
                <a:endParaRPr lang="en-US"/>
              </a:p>
            </p:txBody>
          </p:sp>
        </p:grpSp>
        <p:grpSp>
          <p:nvGrpSpPr>
            <p:cNvPr id="1246256" name="Group 48"/>
            <p:cNvGrpSpPr>
              <a:grpSpLocks/>
            </p:cNvGrpSpPr>
            <p:nvPr/>
          </p:nvGrpSpPr>
          <p:grpSpPr bwMode="auto">
            <a:xfrm>
              <a:off x="2736" y="2352"/>
              <a:ext cx="288" cy="144"/>
              <a:chOff x="2736" y="1584"/>
              <a:chExt cx="288" cy="144"/>
            </a:xfrm>
          </p:grpSpPr>
          <p:sp>
            <p:nvSpPr>
              <p:cNvPr id="1246257" name="Line 49"/>
              <p:cNvSpPr>
                <a:spLocks noChangeShapeType="1"/>
              </p:cNvSpPr>
              <p:nvPr/>
            </p:nvSpPr>
            <p:spPr bwMode="auto">
              <a:xfrm flipV="1">
                <a:off x="2832" y="1584"/>
                <a:ext cx="48" cy="144"/>
              </a:xfrm>
              <a:prstGeom prst="line">
                <a:avLst/>
              </a:prstGeom>
              <a:noFill/>
              <a:ln w="38100">
                <a:solidFill>
                  <a:schemeClr val="tx1"/>
                </a:solidFill>
                <a:round/>
                <a:headEnd/>
                <a:tailEnd/>
              </a:ln>
              <a:effectLst/>
            </p:spPr>
            <p:txBody>
              <a:bodyPr>
                <a:spAutoFit/>
              </a:bodyPr>
              <a:lstStyle/>
              <a:p>
                <a:endParaRPr lang="en-US"/>
              </a:p>
            </p:txBody>
          </p:sp>
          <p:sp>
            <p:nvSpPr>
              <p:cNvPr id="1246258" name="Line 50"/>
              <p:cNvSpPr>
                <a:spLocks noChangeShapeType="1"/>
              </p:cNvSpPr>
              <p:nvPr/>
            </p:nvSpPr>
            <p:spPr bwMode="auto">
              <a:xfrm flipH="1" flipV="1">
                <a:off x="2736" y="1584"/>
                <a:ext cx="96" cy="144"/>
              </a:xfrm>
              <a:prstGeom prst="line">
                <a:avLst/>
              </a:prstGeom>
              <a:noFill/>
              <a:ln w="38100">
                <a:solidFill>
                  <a:schemeClr val="tx1"/>
                </a:solidFill>
                <a:round/>
                <a:headEnd/>
                <a:tailEnd/>
              </a:ln>
              <a:effectLst/>
            </p:spPr>
            <p:txBody>
              <a:bodyPr>
                <a:spAutoFit/>
              </a:bodyPr>
              <a:lstStyle/>
              <a:p>
                <a:endParaRPr lang="en-US"/>
              </a:p>
            </p:txBody>
          </p:sp>
          <p:sp>
            <p:nvSpPr>
              <p:cNvPr id="1246259" name="Line 51"/>
              <p:cNvSpPr>
                <a:spLocks noChangeShapeType="1"/>
              </p:cNvSpPr>
              <p:nvPr/>
            </p:nvSpPr>
            <p:spPr bwMode="auto">
              <a:xfrm flipV="1">
                <a:off x="2832" y="1584"/>
                <a:ext cx="192" cy="144"/>
              </a:xfrm>
              <a:prstGeom prst="line">
                <a:avLst/>
              </a:prstGeom>
              <a:noFill/>
              <a:ln w="38100">
                <a:solidFill>
                  <a:schemeClr val="tx1"/>
                </a:solidFill>
                <a:round/>
                <a:headEnd/>
                <a:tailEnd/>
              </a:ln>
              <a:effectLst/>
            </p:spPr>
            <p:txBody>
              <a:bodyPr>
                <a:spAutoFit/>
              </a:bodyPr>
              <a:lstStyle/>
              <a:p>
                <a:endParaRPr lang="en-US"/>
              </a:p>
            </p:txBody>
          </p:sp>
        </p:grpSp>
        <p:grpSp>
          <p:nvGrpSpPr>
            <p:cNvPr id="1246260" name="Group 52"/>
            <p:cNvGrpSpPr>
              <a:grpSpLocks/>
            </p:cNvGrpSpPr>
            <p:nvPr/>
          </p:nvGrpSpPr>
          <p:grpSpPr bwMode="auto">
            <a:xfrm>
              <a:off x="3120" y="2352"/>
              <a:ext cx="288" cy="144"/>
              <a:chOff x="2736" y="1584"/>
              <a:chExt cx="288" cy="144"/>
            </a:xfrm>
          </p:grpSpPr>
          <p:sp>
            <p:nvSpPr>
              <p:cNvPr id="1246261" name="Line 53"/>
              <p:cNvSpPr>
                <a:spLocks noChangeShapeType="1"/>
              </p:cNvSpPr>
              <p:nvPr/>
            </p:nvSpPr>
            <p:spPr bwMode="auto">
              <a:xfrm flipV="1">
                <a:off x="2832" y="1584"/>
                <a:ext cx="48" cy="144"/>
              </a:xfrm>
              <a:prstGeom prst="line">
                <a:avLst/>
              </a:prstGeom>
              <a:noFill/>
              <a:ln w="38100">
                <a:solidFill>
                  <a:schemeClr val="tx1"/>
                </a:solidFill>
                <a:round/>
                <a:headEnd/>
                <a:tailEnd/>
              </a:ln>
              <a:effectLst/>
            </p:spPr>
            <p:txBody>
              <a:bodyPr>
                <a:spAutoFit/>
              </a:bodyPr>
              <a:lstStyle/>
              <a:p>
                <a:endParaRPr lang="en-US"/>
              </a:p>
            </p:txBody>
          </p:sp>
          <p:sp>
            <p:nvSpPr>
              <p:cNvPr id="1246262" name="Line 54"/>
              <p:cNvSpPr>
                <a:spLocks noChangeShapeType="1"/>
              </p:cNvSpPr>
              <p:nvPr/>
            </p:nvSpPr>
            <p:spPr bwMode="auto">
              <a:xfrm flipH="1" flipV="1">
                <a:off x="2736" y="1584"/>
                <a:ext cx="96" cy="144"/>
              </a:xfrm>
              <a:prstGeom prst="line">
                <a:avLst/>
              </a:prstGeom>
              <a:noFill/>
              <a:ln w="38100">
                <a:solidFill>
                  <a:schemeClr val="tx1"/>
                </a:solidFill>
                <a:round/>
                <a:headEnd/>
                <a:tailEnd/>
              </a:ln>
              <a:effectLst/>
            </p:spPr>
            <p:txBody>
              <a:bodyPr>
                <a:spAutoFit/>
              </a:bodyPr>
              <a:lstStyle/>
              <a:p>
                <a:endParaRPr lang="en-US"/>
              </a:p>
            </p:txBody>
          </p:sp>
          <p:sp>
            <p:nvSpPr>
              <p:cNvPr id="1246263" name="Line 55"/>
              <p:cNvSpPr>
                <a:spLocks noChangeShapeType="1"/>
              </p:cNvSpPr>
              <p:nvPr/>
            </p:nvSpPr>
            <p:spPr bwMode="auto">
              <a:xfrm flipV="1">
                <a:off x="2832" y="1584"/>
                <a:ext cx="192" cy="144"/>
              </a:xfrm>
              <a:prstGeom prst="line">
                <a:avLst/>
              </a:prstGeom>
              <a:noFill/>
              <a:ln w="38100">
                <a:solidFill>
                  <a:schemeClr val="tx1"/>
                </a:solidFill>
                <a:round/>
                <a:headEnd/>
                <a:tailEnd/>
              </a:ln>
              <a:effectLst/>
            </p:spPr>
            <p:txBody>
              <a:bodyPr>
                <a:spAutoFit/>
              </a:bodyPr>
              <a:lstStyle/>
              <a:p>
                <a:endParaRPr lang="en-US"/>
              </a:p>
            </p:txBody>
          </p:sp>
        </p:grpSp>
        <p:grpSp>
          <p:nvGrpSpPr>
            <p:cNvPr id="1246264" name="Group 56"/>
            <p:cNvGrpSpPr>
              <a:grpSpLocks/>
            </p:cNvGrpSpPr>
            <p:nvPr/>
          </p:nvGrpSpPr>
          <p:grpSpPr bwMode="auto">
            <a:xfrm>
              <a:off x="1536" y="2352"/>
              <a:ext cx="288" cy="144"/>
              <a:chOff x="2736" y="1584"/>
              <a:chExt cx="288" cy="144"/>
            </a:xfrm>
          </p:grpSpPr>
          <p:sp>
            <p:nvSpPr>
              <p:cNvPr id="1246265" name="Line 57"/>
              <p:cNvSpPr>
                <a:spLocks noChangeShapeType="1"/>
              </p:cNvSpPr>
              <p:nvPr/>
            </p:nvSpPr>
            <p:spPr bwMode="auto">
              <a:xfrm flipV="1">
                <a:off x="2832" y="1584"/>
                <a:ext cx="48" cy="144"/>
              </a:xfrm>
              <a:prstGeom prst="line">
                <a:avLst/>
              </a:prstGeom>
              <a:noFill/>
              <a:ln w="38100">
                <a:solidFill>
                  <a:schemeClr val="tx1"/>
                </a:solidFill>
                <a:round/>
                <a:headEnd/>
                <a:tailEnd/>
              </a:ln>
              <a:effectLst/>
            </p:spPr>
            <p:txBody>
              <a:bodyPr>
                <a:spAutoFit/>
              </a:bodyPr>
              <a:lstStyle/>
              <a:p>
                <a:endParaRPr lang="en-US"/>
              </a:p>
            </p:txBody>
          </p:sp>
          <p:sp>
            <p:nvSpPr>
              <p:cNvPr id="1246266" name="Line 58"/>
              <p:cNvSpPr>
                <a:spLocks noChangeShapeType="1"/>
              </p:cNvSpPr>
              <p:nvPr/>
            </p:nvSpPr>
            <p:spPr bwMode="auto">
              <a:xfrm flipH="1" flipV="1">
                <a:off x="2736" y="1584"/>
                <a:ext cx="96" cy="144"/>
              </a:xfrm>
              <a:prstGeom prst="line">
                <a:avLst/>
              </a:prstGeom>
              <a:noFill/>
              <a:ln w="38100">
                <a:solidFill>
                  <a:schemeClr val="tx1"/>
                </a:solidFill>
                <a:round/>
                <a:headEnd/>
                <a:tailEnd/>
              </a:ln>
              <a:effectLst/>
            </p:spPr>
            <p:txBody>
              <a:bodyPr>
                <a:spAutoFit/>
              </a:bodyPr>
              <a:lstStyle/>
              <a:p>
                <a:endParaRPr lang="en-US"/>
              </a:p>
            </p:txBody>
          </p:sp>
          <p:sp>
            <p:nvSpPr>
              <p:cNvPr id="1246267" name="Line 59"/>
              <p:cNvSpPr>
                <a:spLocks noChangeShapeType="1"/>
              </p:cNvSpPr>
              <p:nvPr/>
            </p:nvSpPr>
            <p:spPr bwMode="auto">
              <a:xfrm flipV="1">
                <a:off x="2832" y="1584"/>
                <a:ext cx="192" cy="144"/>
              </a:xfrm>
              <a:prstGeom prst="line">
                <a:avLst/>
              </a:prstGeom>
              <a:noFill/>
              <a:ln w="38100">
                <a:solidFill>
                  <a:schemeClr val="tx1"/>
                </a:solidFill>
                <a:round/>
                <a:headEnd/>
                <a:tailEnd/>
              </a:ln>
              <a:effectLst/>
            </p:spPr>
            <p:txBody>
              <a:bodyPr>
                <a:spAutoFit/>
              </a:bodyPr>
              <a:lstStyle/>
              <a:p>
                <a:endParaRPr lang="en-US"/>
              </a:p>
            </p:txBody>
          </p:sp>
        </p:grpSp>
        <p:grpSp>
          <p:nvGrpSpPr>
            <p:cNvPr id="1246268" name="Group 60"/>
            <p:cNvGrpSpPr>
              <a:grpSpLocks/>
            </p:cNvGrpSpPr>
            <p:nvPr/>
          </p:nvGrpSpPr>
          <p:grpSpPr bwMode="auto">
            <a:xfrm>
              <a:off x="1248" y="2352"/>
              <a:ext cx="288" cy="144"/>
              <a:chOff x="2736" y="1584"/>
              <a:chExt cx="288" cy="144"/>
            </a:xfrm>
          </p:grpSpPr>
          <p:sp>
            <p:nvSpPr>
              <p:cNvPr id="1246269" name="Line 61"/>
              <p:cNvSpPr>
                <a:spLocks noChangeShapeType="1"/>
              </p:cNvSpPr>
              <p:nvPr/>
            </p:nvSpPr>
            <p:spPr bwMode="auto">
              <a:xfrm flipV="1">
                <a:off x="2832" y="1584"/>
                <a:ext cx="48" cy="144"/>
              </a:xfrm>
              <a:prstGeom prst="line">
                <a:avLst/>
              </a:prstGeom>
              <a:noFill/>
              <a:ln w="38100">
                <a:solidFill>
                  <a:schemeClr val="tx1"/>
                </a:solidFill>
                <a:round/>
                <a:headEnd/>
                <a:tailEnd/>
              </a:ln>
              <a:effectLst/>
            </p:spPr>
            <p:txBody>
              <a:bodyPr>
                <a:spAutoFit/>
              </a:bodyPr>
              <a:lstStyle/>
              <a:p>
                <a:endParaRPr lang="en-US"/>
              </a:p>
            </p:txBody>
          </p:sp>
          <p:sp>
            <p:nvSpPr>
              <p:cNvPr id="1246270" name="Line 62"/>
              <p:cNvSpPr>
                <a:spLocks noChangeShapeType="1"/>
              </p:cNvSpPr>
              <p:nvPr/>
            </p:nvSpPr>
            <p:spPr bwMode="auto">
              <a:xfrm flipH="1" flipV="1">
                <a:off x="2736" y="1584"/>
                <a:ext cx="96" cy="144"/>
              </a:xfrm>
              <a:prstGeom prst="line">
                <a:avLst/>
              </a:prstGeom>
              <a:noFill/>
              <a:ln w="38100">
                <a:solidFill>
                  <a:schemeClr val="tx1"/>
                </a:solidFill>
                <a:round/>
                <a:headEnd/>
                <a:tailEnd/>
              </a:ln>
              <a:effectLst/>
            </p:spPr>
            <p:txBody>
              <a:bodyPr>
                <a:spAutoFit/>
              </a:bodyPr>
              <a:lstStyle/>
              <a:p>
                <a:endParaRPr lang="en-US"/>
              </a:p>
            </p:txBody>
          </p:sp>
          <p:sp>
            <p:nvSpPr>
              <p:cNvPr id="1246271" name="Line 63"/>
              <p:cNvSpPr>
                <a:spLocks noChangeShapeType="1"/>
              </p:cNvSpPr>
              <p:nvPr/>
            </p:nvSpPr>
            <p:spPr bwMode="auto">
              <a:xfrm flipV="1">
                <a:off x="2832" y="1584"/>
                <a:ext cx="192" cy="144"/>
              </a:xfrm>
              <a:prstGeom prst="line">
                <a:avLst/>
              </a:prstGeom>
              <a:noFill/>
              <a:ln w="38100">
                <a:solidFill>
                  <a:schemeClr val="tx1"/>
                </a:solidFill>
                <a:round/>
                <a:headEnd/>
                <a:tailEnd/>
              </a:ln>
              <a:effectLst/>
            </p:spPr>
            <p:txBody>
              <a:bodyPr>
                <a:spAutoFit/>
              </a:bodyPr>
              <a:lstStyle/>
              <a:p>
                <a:endParaRPr lang="en-US"/>
              </a:p>
            </p:txBody>
          </p:sp>
        </p:grpSp>
        <p:grpSp>
          <p:nvGrpSpPr>
            <p:cNvPr id="1246272" name="Group 64"/>
            <p:cNvGrpSpPr>
              <a:grpSpLocks/>
            </p:cNvGrpSpPr>
            <p:nvPr/>
          </p:nvGrpSpPr>
          <p:grpSpPr bwMode="auto">
            <a:xfrm>
              <a:off x="1968" y="2352"/>
              <a:ext cx="288" cy="144"/>
              <a:chOff x="2736" y="1584"/>
              <a:chExt cx="288" cy="144"/>
            </a:xfrm>
          </p:grpSpPr>
          <p:sp>
            <p:nvSpPr>
              <p:cNvPr id="1246273" name="Line 65"/>
              <p:cNvSpPr>
                <a:spLocks noChangeShapeType="1"/>
              </p:cNvSpPr>
              <p:nvPr/>
            </p:nvSpPr>
            <p:spPr bwMode="auto">
              <a:xfrm flipV="1">
                <a:off x="2832" y="1584"/>
                <a:ext cx="48" cy="144"/>
              </a:xfrm>
              <a:prstGeom prst="line">
                <a:avLst/>
              </a:prstGeom>
              <a:noFill/>
              <a:ln w="38100">
                <a:solidFill>
                  <a:schemeClr val="tx1"/>
                </a:solidFill>
                <a:round/>
                <a:headEnd/>
                <a:tailEnd/>
              </a:ln>
              <a:effectLst/>
            </p:spPr>
            <p:txBody>
              <a:bodyPr>
                <a:spAutoFit/>
              </a:bodyPr>
              <a:lstStyle/>
              <a:p>
                <a:endParaRPr lang="en-US"/>
              </a:p>
            </p:txBody>
          </p:sp>
          <p:sp>
            <p:nvSpPr>
              <p:cNvPr id="1246274" name="Line 66"/>
              <p:cNvSpPr>
                <a:spLocks noChangeShapeType="1"/>
              </p:cNvSpPr>
              <p:nvPr/>
            </p:nvSpPr>
            <p:spPr bwMode="auto">
              <a:xfrm flipH="1" flipV="1">
                <a:off x="2736" y="1584"/>
                <a:ext cx="96" cy="144"/>
              </a:xfrm>
              <a:prstGeom prst="line">
                <a:avLst/>
              </a:prstGeom>
              <a:noFill/>
              <a:ln w="38100">
                <a:solidFill>
                  <a:schemeClr val="tx1"/>
                </a:solidFill>
                <a:round/>
                <a:headEnd/>
                <a:tailEnd/>
              </a:ln>
              <a:effectLst/>
            </p:spPr>
            <p:txBody>
              <a:bodyPr>
                <a:spAutoFit/>
              </a:bodyPr>
              <a:lstStyle/>
              <a:p>
                <a:endParaRPr lang="en-US"/>
              </a:p>
            </p:txBody>
          </p:sp>
          <p:sp>
            <p:nvSpPr>
              <p:cNvPr id="1246275" name="Line 67"/>
              <p:cNvSpPr>
                <a:spLocks noChangeShapeType="1"/>
              </p:cNvSpPr>
              <p:nvPr/>
            </p:nvSpPr>
            <p:spPr bwMode="auto">
              <a:xfrm flipV="1">
                <a:off x="2832" y="1584"/>
                <a:ext cx="192" cy="144"/>
              </a:xfrm>
              <a:prstGeom prst="line">
                <a:avLst/>
              </a:prstGeom>
              <a:noFill/>
              <a:ln w="38100">
                <a:solidFill>
                  <a:schemeClr val="tx1"/>
                </a:solidFill>
                <a:round/>
                <a:headEnd/>
                <a:tailEnd/>
              </a:ln>
              <a:effectLst/>
            </p:spPr>
            <p:txBody>
              <a:bodyPr>
                <a:spAutoFit/>
              </a:bodyPr>
              <a:lstStyle/>
              <a:p>
                <a:endParaRPr lang="en-US"/>
              </a:p>
            </p:txBody>
          </p:sp>
        </p:grpSp>
        <p:sp>
          <p:nvSpPr>
            <p:cNvPr id="1246243" name="Text Box 35"/>
            <p:cNvSpPr txBox="1">
              <a:spLocks noChangeArrowheads="1"/>
            </p:cNvSpPr>
            <p:nvPr/>
          </p:nvSpPr>
          <p:spPr bwMode="auto">
            <a:xfrm>
              <a:off x="768" y="2208"/>
              <a:ext cx="1180" cy="231"/>
            </a:xfrm>
            <a:prstGeom prst="rect">
              <a:avLst/>
            </a:prstGeom>
            <a:solidFill>
              <a:schemeClr val="bg2"/>
            </a:solidFill>
            <a:ln w="12700">
              <a:noFill/>
              <a:miter lim="800000"/>
              <a:headEnd/>
              <a:tailEnd/>
            </a:ln>
            <a:effectLst/>
          </p:spPr>
          <p:txBody>
            <a:bodyPr wrap="none">
              <a:spAutoFit/>
            </a:bodyPr>
            <a:lstStyle/>
            <a:p>
              <a:r>
                <a:rPr lang="en-US" sz="1800">
                  <a:solidFill>
                    <a:srgbClr val="00FF00"/>
                  </a:solidFill>
                </a:rPr>
                <a:t>Application Time</a:t>
              </a:r>
            </a:p>
          </p:txBody>
        </p:sp>
      </p:grpSp>
      <p:sp>
        <p:nvSpPr>
          <p:cNvPr id="1246278" name="Rectangle 70"/>
          <p:cNvSpPr>
            <a:spLocks noChangeArrowheads="1"/>
          </p:cNvSpPr>
          <p:nvPr/>
        </p:nvSpPr>
        <p:spPr bwMode="auto">
          <a:xfrm>
            <a:off x="0" y="762000"/>
            <a:ext cx="9144000" cy="1066800"/>
          </a:xfrm>
          <a:prstGeom prst="rect">
            <a:avLst/>
          </a:prstGeom>
          <a:noFill/>
          <a:ln w="9525">
            <a:noFill/>
            <a:miter lim="800000"/>
            <a:headEnd/>
            <a:tailEnd/>
          </a:ln>
        </p:spPr>
        <p:txBody>
          <a:bodyPr/>
          <a:lstStyle/>
          <a:p>
            <a:pPr marL="342900" indent="-342900" eaLnBrk="0" hangingPunct="0">
              <a:lnSpc>
                <a:spcPct val="80000"/>
              </a:lnSpc>
              <a:spcBef>
                <a:spcPct val="20000"/>
              </a:spcBef>
              <a:buFontTx/>
              <a:buChar char="•"/>
            </a:pPr>
            <a:r>
              <a:rPr kumimoji="1" lang="en-US" sz="2400" b="1">
                <a:latin typeface="Times New Roman" pitchFamily="18" charset="0"/>
              </a:rPr>
              <a:t>Here there is no natural universal ‘time’ as there is in science algorithms where an iteration number or Mother Nature’s time gives global synchronization</a:t>
            </a:r>
          </a:p>
        </p:txBody>
      </p:sp>
      <p:sp>
        <p:nvSpPr>
          <p:cNvPr id="1246279" name="Rectangle 71"/>
          <p:cNvSpPr>
            <a:spLocks noChangeArrowheads="1"/>
          </p:cNvSpPr>
          <p:nvPr/>
        </p:nvSpPr>
        <p:spPr bwMode="auto">
          <a:xfrm>
            <a:off x="0" y="1828800"/>
            <a:ext cx="6019800" cy="1905000"/>
          </a:xfrm>
          <a:prstGeom prst="rect">
            <a:avLst/>
          </a:prstGeom>
          <a:noFill/>
          <a:ln w="9525">
            <a:noFill/>
            <a:miter lim="800000"/>
            <a:headEnd/>
            <a:tailEnd/>
          </a:ln>
        </p:spPr>
        <p:txBody>
          <a:bodyPr/>
          <a:lstStyle/>
          <a:p>
            <a:pPr marL="342900" indent="-342900" eaLnBrk="0" hangingPunct="0">
              <a:lnSpc>
                <a:spcPct val="90000"/>
              </a:lnSpc>
              <a:spcBef>
                <a:spcPct val="20000"/>
              </a:spcBef>
              <a:buFontTx/>
              <a:buChar char="•"/>
            </a:pPr>
            <a:r>
              <a:rPr kumimoji="1" lang="en-US" sz="2400" b="1">
                <a:latin typeface="Times New Roman" pitchFamily="18" charset="0"/>
              </a:rPr>
              <a:t>Loose (zero) coupling or special features of application needed for successful parallelization</a:t>
            </a:r>
          </a:p>
          <a:p>
            <a:pPr marL="342900" indent="-342900" eaLnBrk="0" hangingPunct="0">
              <a:lnSpc>
                <a:spcPct val="90000"/>
              </a:lnSpc>
              <a:spcBef>
                <a:spcPct val="20000"/>
              </a:spcBef>
              <a:buFontTx/>
              <a:buChar char="•"/>
            </a:pPr>
            <a:r>
              <a:rPr kumimoji="1" lang="en-US" sz="2400" b="1">
                <a:latin typeface="Times New Roman" pitchFamily="18" charset="0"/>
              </a:rPr>
              <a:t>In computer chess, the minimax scores at parent nodes provide multiple dynamic synchronization points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278" name="Slide Number Placeholder 4"/>
          <p:cNvSpPr>
            <a:spLocks noGrp="1"/>
          </p:cNvSpPr>
          <p:nvPr>
            <p:ph type="sldNum" sz="quarter" idx="11"/>
          </p:nvPr>
        </p:nvSpPr>
        <p:spPr/>
        <p:txBody>
          <a:bodyPr/>
          <a:lstStyle/>
          <a:p>
            <a:fld id="{05027FEC-6A5A-431A-9E31-67324BFDA9D5}" type="slidenum">
              <a:rPr lang="en-US"/>
              <a:pPr/>
              <a:t>9</a:t>
            </a:fld>
            <a:endParaRPr lang="en-US"/>
          </a:p>
        </p:txBody>
      </p:sp>
      <p:sp>
        <p:nvSpPr>
          <p:cNvPr id="1193986" name="Rectangle 2"/>
          <p:cNvSpPr>
            <a:spLocks noChangeArrowheads="1"/>
          </p:cNvSpPr>
          <p:nvPr/>
        </p:nvSpPr>
        <p:spPr bwMode="auto">
          <a:xfrm>
            <a:off x="0" y="0"/>
            <a:ext cx="6629400" cy="6629400"/>
          </a:xfrm>
          <a:prstGeom prst="rect">
            <a:avLst/>
          </a:prstGeom>
          <a:solidFill>
            <a:schemeClr val="bg2"/>
          </a:solidFill>
          <a:ln w="12700">
            <a:noFill/>
            <a:miter lim="800000"/>
            <a:headEnd/>
            <a:tailEnd/>
          </a:ln>
          <a:effectLst/>
        </p:spPr>
        <p:txBody>
          <a:bodyPr wrap="none" anchor="ctr">
            <a:spAutoFit/>
          </a:bodyPr>
          <a:lstStyle/>
          <a:p>
            <a:endParaRPr lang="en-US"/>
          </a:p>
        </p:txBody>
      </p:sp>
      <p:sp>
        <p:nvSpPr>
          <p:cNvPr id="1193987" name="Rectangle 3"/>
          <p:cNvSpPr>
            <a:spLocks noGrp="1" noChangeArrowheads="1"/>
          </p:cNvSpPr>
          <p:nvPr>
            <p:ph type="title"/>
          </p:nvPr>
        </p:nvSpPr>
        <p:spPr>
          <a:xfrm>
            <a:off x="6400800" y="0"/>
            <a:ext cx="2743200" cy="990600"/>
          </a:xfrm>
        </p:spPr>
        <p:txBody>
          <a:bodyPr/>
          <a:lstStyle/>
          <a:p>
            <a:r>
              <a:rPr lang="en-US" sz="2800"/>
              <a:t>Parallelism is Straightforward</a:t>
            </a:r>
          </a:p>
        </p:txBody>
      </p:sp>
      <p:sp>
        <p:nvSpPr>
          <p:cNvPr id="1193988" name="Rectangle 4"/>
          <p:cNvSpPr>
            <a:spLocks noGrp="1" noChangeArrowheads="1"/>
          </p:cNvSpPr>
          <p:nvPr>
            <p:ph type="body" idx="1"/>
          </p:nvPr>
        </p:nvSpPr>
        <p:spPr>
          <a:xfrm>
            <a:off x="6248400" y="1219200"/>
            <a:ext cx="2971800" cy="5334000"/>
          </a:xfrm>
        </p:spPr>
        <p:txBody>
          <a:bodyPr/>
          <a:lstStyle/>
          <a:p>
            <a:r>
              <a:rPr lang="en-US" sz="2800"/>
              <a:t>If one has 16 processors, then </a:t>
            </a:r>
            <a:r>
              <a:rPr lang="en-US" sz="2800">
                <a:solidFill>
                  <a:srgbClr val="FFFF00"/>
                </a:solidFill>
              </a:rPr>
              <a:t>decompose </a:t>
            </a:r>
            <a:r>
              <a:rPr lang="en-US" sz="2800"/>
              <a:t>geometrical area into 16 equal parts</a:t>
            </a:r>
          </a:p>
          <a:p>
            <a:r>
              <a:rPr lang="en-US" sz="2800"/>
              <a:t>Each Processor updates 9 12 or 16 grid points </a:t>
            </a:r>
            <a:r>
              <a:rPr lang="en-US" sz="2800">
                <a:solidFill>
                  <a:srgbClr val="FFFF00"/>
                </a:solidFill>
              </a:rPr>
              <a:t>independently</a:t>
            </a:r>
          </a:p>
        </p:txBody>
      </p:sp>
      <p:grpSp>
        <p:nvGrpSpPr>
          <p:cNvPr id="2" name="Group 5"/>
          <p:cNvGrpSpPr>
            <a:grpSpLocks/>
          </p:cNvGrpSpPr>
          <p:nvPr/>
        </p:nvGrpSpPr>
        <p:grpSpPr bwMode="auto">
          <a:xfrm>
            <a:off x="0" y="52388"/>
            <a:ext cx="6519863" cy="6521450"/>
            <a:chOff x="116" y="33"/>
            <a:chExt cx="4107" cy="4108"/>
          </a:xfrm>
        </p:grpSpPr>
        <p:grpSp>
          <p:nvGrpSpPr>
            <p:cNvPr id="3" name="Group 6"/>
            <p:cNvGrpSpPr>
              <a:grpSpLocks/>
            </p:cNvGrpSpPr>
            <p:nvPr/>
          </p:nvGrpSpPr>
          <p:grpSpPr bwMode="auto">
            <a:xfrm>
              <a:off x="116" y="33"/>
              <a:ext cx="4107" cy="4108"/>
              <a:chOff x="116" y="33"/>
              <a:chExt cx="4107" cy="4108"/>
            </a:xfrm>
          </p:grpSpPr>
          <p:sp>
            <p:nvSpPr>
              <p:cNvPr id="1193991" name="Line 7"/>
              <p:cNvSpPr>
                <a:spLocks noChangeShapeType="1"/>
              </p:cNvSpPr>
              <p:nvPr/>
            </p:nvSpPr>
            <p:spPr bwMode="auto">
              <a:xfrm>
                <a:off x="147" y="68"/>
                <a:ext cx="1888" cy="0"/>
              </a:xfrm>
              <a:prstGeom prst="line">
                <a:avLst/>
              </a:prstGeom>
              <a:noFill/>
              <a:ln w="38100">
                <a:solidFill>
                  <a:schemeClr val="tx1"/>
                </a:solidFill>
                <a:round/>
                <a:headEnd/>
                <a:tailEnd/>
              </a:ln>
              <a:effectLst/>
            </p:spPr>
            <p:txBody>
              <a:bodyPr wrap="none" anchor="ctr"/>
              <a:lstStyle/>
              <a:p>
                <a:endParaRPr lang="en-US"/>
              </a:p>
            </p:txBody>
          </p:sp>
          <p:sp>
            <p:nvSpPr>
              <p:cNvPr id="1193992" name="Line 8"/>
              <p:cNvSpPr>
                <a:spLocks noChangeShapeType="1"/>
              </p:cNvSpPr>
              <p:nvPr/>
            </p:nvSpPr>
            <p:spPr bwMode="auto">
              <a:xfrm rot="-5400000">
                <a:off x="-793" y="1010"/>
                <a:ext cx="1888" cy="0"/>
              </a:xfrm>
              <a:prstGeom prst="line">
                <a:avLst/>
              </a:prstGeom>
              <a:noFill/>
              <a:ln w="38100">
                <a:solidFill>
                  <a:schemeClr val="tx1"/>
                </a:solidFill>
                <a:round/>
                <a:headEnd/>
                <a:tailEnd/>
              </a:ln>
              <a:effectLst/>
            </p:spPr>
            <p:txBody>
              <a:bodyPr wrap="none" anchor="ctr"/>
              <a:lstStyle/>
              <a:p>
                <a:endParaRPr lang="en-US"/>
              </a:p>
            </p:txBody>
          </p:sp>
          <p:sp>
            <p:nvSpPr>
              <p:cNvPr id="1193993" name="Oval 9"/>
              <p:cNvSpPr>
                <a:spLocks noChangeArrowheads="1"/>
              </p:cNvSpPr>
              <p:nvPr/>
            </p:nvSpPr>
            <p:spPr bwMode="auto">
              <a:xfrm>
                <a:off x="116"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3994" name="Oval 10"/>
              <p:cNvSpPr>
                <a:spLocks noChangeArrowheads="1"/>
              </p:cNvSpPr>
              <p:nvPr/>
            </p:nvSpPr>
            <p:spPr bwMode="auto">
              <a:xfrm>
                <a:off x="387"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3995" name="Oval 11"/>
              <p:cNvSpPr>
                <a:spLocks noChangeArrowheads="1"/>
              </p:cNvSpPr>
              <p:nvPr/>
            </p:nvSpPr>
            <p:spPr bwMode="auto">
              <a:xfrm>
                <a:off x="655"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3996" name="Oval 12"/>
              <p:cNvSpPr>
                <a:spLocks noChangeArrowheads="1"/>
              </p:cNvSpPr>
              <p:nvPr/>
            </p:nvSpPr>
            <p:spPr bwMode="auto">
              <a:xfrm>
                <a:off x="924"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3997" name="Oval 13"/>
              <p:cNvSpPr>
                <a:spLocks noChangeArrowheads="1"/>
              </p:cNvSpPr>
              <p:nvPr/>
            </p:nvSpPr>
            <p:spPr bwMode="auto">
              <a:xfrm>
                <a:off x="1440"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3998" name="Oval 14"/>
              <p:cNvSpPr>
                <a:spLocks noChangeArrowheads="1"/>
              </p:cNvSpPr>
              <p:nvPr/>
            </p:nvSpPr>
            <p:spPr bwMode="auto">
              <a:xfrm>
                <a:off x="1728"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3999" name="Oval 15"/>
              <p:cNvSpPr>
                <a:spLocks noChangeArrowheads="1"/>
              </p:cNvSpPr>
              <p:nvPr/>
            </p:nvSpPr>
            <p:spPr bwMode="auto">
              <a:xfrm>
                <a:off x="1997"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00" name="Oval 16"/>
              <p:cNvSpPr>
                <a:spLocks noChangeArrowheads="1"/>
              </p:cNvSpPr>
              <p:nvPr/>
            </p:nvSpPr>
            <p:spPr bwMode="auto">
              <a:xfrm>
                <a:off x="1191" y="33"/>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01" name="Oval 17"/>
              <p:cNvSpPr>
                <a:spLocks noChangeArrowheads="1"/>
              </p:cNvSpPr>
              <p:nvPr/>
            </p:nvSpPr>
            <p:spPr bwMode="auto">
              <a:xfrm>
                <a:off x="116" y="29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02" name="Oval 18"/>
              <p:cNvSpPr>
                <a:spLocks noChangeArrowheads="1"/>
              </p:cNvSpPr>
              <p:nvPr/>
            </p:nvSpPr>
            <p:spPr bwMode="auto">
              <a:xfrm>
                <a:off x="384" y="29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03" name="Oval 19"/>
              <p:cNvSpPr>
                <a:spLocks noChangeArrowheads="1"/>
              </p:cNvSpPr>
              <p:nvPr/>
            </p:nvSpPr>
            <p:spPr bwMode="auto">
              <a:xfrm>
                <a:off x="652" y="29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04" name="Oval 20"/>
              <p:cNvSpPr>
                <a:spLocks noChangeArrowheads="1"/>
              </p:cNvSpPr>
              <p:nvPr/>
            </p:nvSpPr>
            <p:spPr bwMode="auto">
              <a:xfrm>
                <a:off x="921" y="29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05" name="Oval 21"/>
              <p:cNvSpPr>
                <a:spLocks noChangeArrowheads="1"/>
              </p:cNvSpPr>
              <p:nvPr/>
            </p:nvSpPr>
            <p:spPr bwMode="auto">
              <a:xfrm>
                <a:off x="1440" y="29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06" name="Oval 22"/>
              <p:cNvSpPr>
                <a:spLocks noChangeArrowheads="1"/>
              </p:cNvSpPr>
              <p:nvPr/>
            </p:nvSpPr>
            <p:spPr bwMode="auto">
              <a:xfrm>
                <a:off x="1725" y="29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07" name="Oval 23"/>
              <p:cNvSpPr>
                <a:spLocks noChangeArrowheads="1"/>
              </p:cNvSpPr>
              <p:nvPr/>
            </p:nvSpPr>
            <p:spPr bwMode="auto">
              <a:xfrm>
                <a:off x="1994" y="29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08" name="Oval 24"/>
              <p:cNvSpPr>
                <a:spLocks noChangeArrowheads="1"/>
              </p:cNvSpPr>
              <p:nvPr/>
            </p:nvSpPr>
            <p:spPr bwMode="auto">
              <a:xfrm>
                <a:off x="1188" y="294"/>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09" name="Oval 25"/>
              <p:cNvSpPr>
                <a:spLocks noChangeArrowheads="1"/>
              </p:cNvSpPr>
              <p:nvPr/>
            </p:nvSpPr>
            <p:spPr bwMode="auto">
              <a:xfrm>
                <a:off x="116" y="56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10" name="Oval 26"/>
              <p:cNvSpPr>
                <a:spLocks noChangeArrowheads="1"/>
              </p:cNvSpPr>
              <p:nvPr/>
            </p:nvSpPr>
            <p:spPr bwMode="auto">
              <a:xfrm>
                <a:off x="380" y="56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11" name="Oval 27"/>
              <p:cNvSpPr>
                <a:spLocks noChangeArrowheads="1"/>
              </p:cNvSpPr>
              <p:nvPr/>
            </p:nvSpPr>
            <p:spPr bwMode="auto">
              <a:xfrm>
                <a:off x="648" y="56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12" name="Oval 28"/>
              <p:cNvSpPr>
                <a:spLocks noChangeArrowheads="1"/>
              </p:cNvSpPr>
              <p:nvPr/>
            </p:nvSpPr>
            <p:spPr bwMode="auto">
              <a:xfrm>
                <a:off x="917" y="56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13" name="Oval 29"/>
              <p:cNvSpPr>
                <a:spLocks noChangeArrowheads="1"/>
              </p:cNvSpPr>
              <p:nvPr/>
            </p:nvSpPr>
            <p:spPr bwMode="auto">
              <a:xfrm>
                <a:off x="1440" y="56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14" name="Oval 30"/>
              <p:cNvSpPr>
                <a:spLocks noChangeArrowheads="1"/>
              </p:cNvSpPr>
              <p:nvPr/>
            </p:nvSpPr>
            <p:spPr bwMode="auto">
              <a:xfrm>
                <a:off x="1721" y="56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15" name="Oval 31"/>
              <p:cNvSpPr>
                <a:spLocks noChangeArrowheads="1"/>
              </p:cNvSpPr>
              <p:nvPr/>
            </p:nvSpPr>
            <p:spPr bwMode="auto">
              <a:xfrm>
                <a:off x="1990" y="56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16" name="Oval 32"/>
              <p:cNvSpPr>
                <a:spLocks noChangeArrowheads="1"/>
              </p:cNvSpPr>
              <p:nvPr/>
            </p:nvSpPr>
            <p:spPr bwMode="auto">
              <a:xfrm>
                <a:off x="1184" y="562"/>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17" name="Oval 33"/>
              <p:cNvSpPr>
                <a:spLocks noChangeArrowheads="1"/>
              </p:cNvSpPr>
              <p:nvPr/>
            </p:nvSpPr>
            <p:spPr bwMode="auto">
              <a:xfrm>
                <a:off x="116" y="84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18" name="Oval 34"/>
              <p:cNvSpPr>
                <a:spLocks noChangeArrowheads="1"/>
              </p:cNvSpPr>
              <p:nvPr/>
            </p:nvSpPr>
            <p:spPr bwMode="auto">
              <a:xfrm>
                <a:off x="388" y="84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19" name="Oval 35"/>
              <p:cNvSpPr>
                <a:spLocks noChangeArrowheads="1"/>
              </p:cNvSpPr>
              <p:nvPr/>
            </p:nvSpPr>
            <p:spPr bwMode="auto">
              <a:xfrm>
                <a:off x="656" y="84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20" name="Oval 36"/>
              <p:cNvSpPr>
                <a:spLocks noChangeArrowheads="1"/>
              </p:cNvSpPr>
              <p:nvPr/>
            </p:nvSpPr>
            <p:spPr bwMode="auto">
              <a:xfrm>
                <a:off x="925" y="84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21" name="Oval 37"/>
              <p:cNvSpPr>
                <a:spLocks noChangeArrowheads="1"/>
              </p:cNvSpPr>
              <p:nvPr/>
            </p:nvSpPr>
            <p:spPr bwMode="auto">
              <a:xfrm>
                <a:off x="1440" y="84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22" name="Oval 38"/>
              <p:cNvSpPr>
                <a:spLocks noChangeArrowheads="1"/>
              </p:cNvSpPr>
              <p:nvPr/>
            </p:nvSpPr>
            <p:spPr bwMode="auto">
              <a:xfrm>
                <a:off x="1729" y="84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23" name="Oval 39"/>
              <p:cNvSpPr>
                <a:spLocks noChangeArrowheads="1"/>
              </p:cNvSpPr>
              <p:nvPr/>
            </p:nvSpPr>
            <p:spPr bwMode="auto">
              <a:xfrm>
                <a:off x="1998" y="84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24" name="Oval 40"/>
              <p:cNvSpPr>
                <a:spLocks noChangeArrowheads="1"/>
              </p:cNvSpPr>
              <p:nvPr/>
            </p:nvSpPr>
            <p:spPr bwMode="auto">
              <a:xfrm>
                <a:off x="1192" y="841"/>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25" name="Oval 41"/>
              <p:cNvSpPr>
                <a:spLocks noChangeArrowheads="1"/>
              </p:cNvSpPr>
              <p:nvPr/>
            </p:nvSpPr>
            <p:spPr bwMode="auto">
              <a:xfrm>
                <a:off x="116" y="112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26" name="Oval 42"/>
              <p:cNvSpPr>
                <a:spLocks noChangeArrowheads="1"/>
              </p:cNvSpPr>
              <p:nvPr/>
            </p:nvSpPr>
            <p:spPr bwMode="auto">
              <a:xfrm>
                <a:off x="384" y="112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27" name="Oval 43"/>
              <p:cNvSpPr>
                <a:spLocks noChangeArrowheads="1"/>
              </p:cNvSpPr>
              <p:nvPr/>
            </p:nvSpPr>
            <p:spPr bwMode="auto">
              <a:xfrm>
                <a:off x="652" y="112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28" name="Oval 44"/>
              <p:cNvSpPr>
                <a:spLocks noChangeArrowheads="1"/>
              </p:cNvSpPr>
              <p:nvPr/>
            </p:nvSpPr>
            <p:spPr bwMode="auto">
              <a:xfrm>
                <a:off x="920" y="112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29" name="Oval 45"/>
              <p:cNvSpPr>
                <a:spLocks noChangeArrowheads="1"/>
              </p:cNvSpPr>
              <p:nvPr/>
            </p:nvSpPr>
            <p:spPr bwMode="auto">
              <a:xfrm>
                <a:off x="1725" y="112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30" name="Oval 46"/>
              <p:cNvSpPr>
                <a:spLocks noChangeArrowheads="1"/>
              </p:cNvSpPr>
              <p:nvPr/>
            </p:nvSpPr>
            <p:spPr bwMode="auto">
              <a:xfrm>
                <a:off x="1993" y="1125"/>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31" name="Oval 47"/>
              <p:cNvSpPr>
                <a:spLocks noChangeArrowheads="1"/>
              </p:cNvSpPr>
              <p:nvPr/>
            </p:nvSpPr>
            <p:spPr bwMode="auto">
              <a:xfrm>
                <a:off x="1188" y="112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32" name="Oval 48"/>
              <p:cNvSpPr>
                <a:spLocks noChangeArrowheads="1"/>
              </p:cNvSpPr>
              <p:nvPr/>
            </p:nvSpPr>
            <p:spPr bwMode="auto">
              <a:xfrm>
                <a:off x="116" y="138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33" name="Oval 49"/>
              <p:cNvSpPr>
                <a:spLocks noChangeArrowheads="1"/>
              </p:cNvSpPr>
              <p:nvPr/>
            </p:nvSpPr>
            <p:spPr bwMode="auto">
              <a:xfrm>
                <a:off x="388" y="138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34" name="Oval 50"/>
              <p:cNvSpPr>
                <a:spLocks noChangeArrowheads="1"/>
              </p:cNvSpPr>
              <p:nvPr/>
            </p:nvSpPr>
            <p:spPr bwMode="auto">
              <a:xfrm>
                <a:off x="656" y="138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35" name="Oval 51"/>
              <p:cNvSpPr>
                <a:spLocks noChangeArrowheads="1"/>
              </p:cNvSpPr>
              <p:nvPr/>
            </p:nvSpPr>
            <p:spPr bwMode="auto">
              <a:xfrm>
                <a:off x="925" y="138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36" name="Oval 52"/>
              <p:cNvSpPr>
                <a:spLocks noChangeArrowheads="1"/>
              </p:cNvSpPr>
              <p:nvPr/>
            </p:nvSpPr>
            <p:spPr bwMode="auto">
              <a:xfrm>
                <a:off x="1440" y="138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37" name="Oval 53"/>
              <p:cNvSpPr>
                <a:spLocks noChangeArrowheads="1"/>
              </p:cNvSpPr>
              <p:nvPr/>
            </p:nvSpPr>
            <p:spPr bwMode="auto">
              <a:xfrm>
                <a:off x="1729" y="138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38" name="Oval 54"/>
              <p:cNvSpPr>
                <a:spLocks noChangeArrowheads="1"/>
              </p:cNvSpPr>
              <p:nvPr/>
            </p:nvSpPr>
            <p:spPr bwMode="auto">
              <a:xfrm>
                <a:off x="1998" y="138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39" name="Oval 55"/>
              <p:cNvSpPr>
                <a:spLocks noChangeArrowheads="1"/>
              </p:cNvSpPr>
              <p:nvPr/>
            </p:nvSpPr>
            <p:spPr bwMode="auto">
              <a:xfrm>
                <a:off x="1192" y="1381"/>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40" name="Oval 56"/>
              <p:cNvSpPr>
                <a:spLocks noChangeArrowheads="1"/>
              </p:cNvSpPr>
              <p:nvPr/>
            </p:nvSpPr>
            <p:spPr bwMode="auto">
              <a:xfrm>
                <a:off x="116" y="164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41" name="Oval 57"/>
              <p:cNvSpPr>
                <a:spLocks noChangeArrowheads="1"/>
              </p:cNvSpPr>
              <p:nvPr/>
            </p:nvSpPr>
            <p:spPr bwMode="auto">
              <a:xfrm>
                <a:off x="384" y="164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42" name="Oval 58"/>
              <p:cNvSpPr>
                <a:spLocks noChangeArrowheads="1"/>
              </p:cNvSpPr>
              <p:nvPr/>
            </p:nvSpPr>
            <p:spPr bwMode="auto">
              <a:xfrm>
                <a:off x="652" y="164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43" name="Oval 59"/>
              <p:cNvSpPr>
                <a:spLocks noChangeArrowheads="1"/>
              </p:cNvSpPr>
              <p:nvPr/>
            </p:nvSpPr>
            <p:spPr bwMode="auto">
              <a:xfrm>
                <a:off x="921" y="164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44" name="Oval 60"/>
              <p:cNvSpPr>
                <a:spLocks noChangeArrowheads="1"/>
              </p:cNvSpPr>
              <p:nvPr/>
            </p:nvSpPr>
            <p:spPr bwMode="auto">
              <a:xfrm>
                <a:off x="1440" y="164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45" name="Oval 61"/>
              <p:cNvSpPr>
                <a:spLocks noChangeArrowheads="1"/>
              </p:cNvSpPr>
              <p:nvPr/>
            </p:nvSpPr>
            <p:spPr bwMode="auto">
              <a:xfrm>
                <a:off x="1725" y="164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46" name="Oval 62"/>
              <p:cNvSpPr>
                <a:spLocks noChangeArrowheads="1"/>
              </p:cNvSpPr>
              <p:nvPr/>
            </p:nvSpPr>
            <p:spPr bwMode="auto">
              <a:xfrm>
                <a:off x="1994" y="164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47" name="Oval 63"/>
              <p:cNvSpPr>
                <a:spLocks noChangeArrowheads="1"/>
              </p:cNvSpPr>
              <p:nvPr/>
            </p:nvSpPr>
            <p:spPr bwMode="auto">
              <a:xfrm>
                <a:off x="1188" y="1646"/>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48" name="Oval 64"/>
              <p:cNvSpPr>
                <a:spLocks noChangeArrowheads="1"/>
              </p:cNvSpPr>
              <p:nvPr/>
            </p:nvSpPr>
            <p:spPr bwMode="auto">
              <a:xfrm>
                <a:off x="116" y="191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49" name="Oval 65"/>
              <p:cNvSpPr>
                <a:spLocks noChangeArrowheads="1"/>
              </p:cNvSpPr>
              <p:nvPr/>
            </p:nvSpPr>
            <p:spPr bwMode="auto">
              <a:xfrm>
                <a:off x="384" y="191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50" name="Oval 66"/>
              <p:cNvSpPr>
                <a:spLocks noChangeArrowheads="1"/>
              </p:cNvSpPr>
              <p:nvPr/>
            </p:nvSpPr>
            <p:spPr bwMode="auto">
              <a:xfrm>
                <a:off x="652" y="191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51" name="Oval 67"/>
              <p:cNvSpPr>
                <a:spLocks noChangeArrowheads="1"/>
              </p:cNvSpPr>
              <p:nvPr/>
            </p:nvSpPr>
            <p:spPr bwMode="auto">
              <a:xfrm>
                <a:off x="921" y="191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52" name="Oval 68"/>
              <p:cNvSpPr>
                <a:spLocks noChangeArrowheads="1"/>
              </p:cNvSpPr>
              <p:nvPr/>
            </p:nvSpPr>
            <p:spPr bwMode="auto">
              <a:xfrm>
                <a:off x="1440" y="191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53" name="Oval 69"/>
              <p:cNvSpPr>
                <a:spLocks noChangeArrowheads="1"/>
              </p:cNvSpPr>
              <p:nvPr/>
            </p:nvSpPr>
            <p:spPr bwMode="auto">
              <a:xfrm>
                <a:off x="1725" y="191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54" name="Oval 70"/>
              <p:cNvSpPr>
                <a:spLocks noChangeArrowheads="1"/>
              </p:cNvSpPr>
              <p:nvPr/>
            </p:nvSpPr>
            <p:spPr bwMode="auto">
              <a:xfrm>
                <a:off x="1994" y="191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55" name="Oval 71"/>
              <p:cNvSpPr>
                <a:spLocks noChangeArrowheads="1"/>
              </p:cNvSpPr>
              <p:nvPr/>
            </p:nvSpPr>
            <p:spPr bwMode="auto">
              <a:xfrm>
                <a:off x="1188" y="1914"/>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56" name="Line 72"/>
              <p:cNvSpPr>
                <a:spLocks noChangeShapeType="1"/>
              </p:cNvSpPr>
              <p:nvPr/>
            </p:nvSpPr>
            <p:spPr bwMode="auto">
              <a:xfrm>
                <a:off x="147" y="4105"/>
                <a:ext cx="1888" cy="0"/>
              </a:xfrm>
              <a:prstGeom prst="line">
                <a:avLst/>
              </a:prstGeom>
              <a:noFill/>
              <a:ln w="38100">
                <a:solidFill>
                  <a:schemeClr val="tx1"/>
                </a:solidFill>
                <a:round/>
                <a:headEnd/>
                <a:tailEnd/>
              </a:ln>
              <a:effectLst/>
            </p:spPr>
            <p:txBody>
              <a:bodyPr wrap="none" anchor="ctr"/>
              <a:lstStyle/>
              <a:p>
                <a:endParaRPr lang="en-US"/>
              </a:p>
            </p:txBody>
          </p:sp>
          <p:sp>
            <p:nvSpPr>
              <p:cNvPr id="1194057" name="Line 73"/>
              <p:cNvSpPr>
                <a:spLocks noChangeShapeType="1"/>
              </p:cNvSpPr>
              <p:nvPr/>
            </p:nvSpPr>
            <p:spPr bwMode="auto">
              <a:xfrm rot="-5400000">
                <a:off x="-929" y="3030"/>
                <a:ext cx="2159" cy="0"/>
              </a:xfrm>
              <a:prstGeom prst="line">
                <a:avLst/>
              </a:prstGeom>
              <a:noFill/>
              <a:ln w="38100">
                <a:solidFill>
                  <a:schemeClr val="tx1"/>
                </a:solidFill>
                <a:round/>
                <a:headEnd/>
                <a:tailEnd/>
              </a:ln>
              <a:effectLst/>
            </p:spPr>
            <p:txBody>
              <a:bodyPr wrap="none" anchor="ctr"/>
              <a:lstStyle/>
              <a:p>
                <a:endParaRPr lang="en-US"/>
              </a:p>
            </p:txBody>
          </p:sp>
          <p:sp>
            <p:nvSpPr>
              <p:cNvPr id="1194058" name="Oval 74"/>
              <p:cNvSpPr>
                <a:spLocks noChangeArrowheads="1"/>
              </p:cNvSpPr>
              <p:nvPr/>
            </p:nvSpPr>
            <p:spPr bwMode="auto">
              <a:xfrm>
                <a:off x="116" y="218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59" name="Oval 75"/>
              <p:cNvSpPr>
                <a:spLocks noChangeArrowheads="1"/>
              </p:cNvSpPr>
              <p:nvPr/>
            </p:nvSpPr>
            <p:spPr bwMode="auto">
              <a:xfrm>
                <a:off x="387" y="218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60" name="Oval 76"/>
              <p:cNvSpPr>
                <a:spLocks noChangeArrowheads="1"/>
              </p:cNvSpPr>
              <p:nvPr/>
            </p:nvSpPr>
            <p:spPr bwMode="auto">
              <a:xfrm>
                <a:off x="655" y="218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61" name="Oval 77"/>
              <p:cNvSpPr>
                <a:spLocks noChangeArrowheads="1"/>
              </p:cNvSpPr>
              <p:nvPr/>
            </p:nvSpPr>
            <p:spPr bwMode="auto">
              <a:xfrm>
                <a:off x="924" y="218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62" name="Oval 78"/>
              <p:cNvSpPr>
                <a:spLocks noChangeArrowheads="1"/>
              </p:cNvSpPr>
              <p:nvPr/>
            </p:nvSpPr>
            <p:spPr bwMode="auto">
              <a:xfrm>
                <a:off x="1449" y="218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63" name="Oval 79"/>
              <p:cNvSpPr>
                <a:spLocks noChangeArrowheads="1"/>
              </p:cNvSpPr>
              <p:nvPr/>
            </p:nvSpPr>
            <p:spPr bwMode="auto">
              <a:xfrm>
                <a:off x="1728" y="218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64" name="Oval 80"/>
              <p:cNvSpPr>
                <a:spLocks noChangeArrowheads="1"/>
              </p:cNvSpPr>
              <p:nvPr/>
            </p:nvSpPr>
            <p:spPr bwMode="auto">
              <a:xfrm>
                <a:off x="1997" y="218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65" name="Oval 81"/>
              <p:cNvSpPr>
                <a:spLocks noChangeArrowheads="1"/>
              </p:cNvSpPr>
              <p:nvPr/>
            </p:nvSpPr>
            <p:spPr bwMode="auto">
              <a:xfrm>
                <a:off x="1191" y="2188"/>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66" name="Oval 82"/>
              <p:cNvSpPr>
                <a:spLocks noChangeArrowheads="1"/>
              </p:cNvSpPr>
              <p:nvPr/>
            </p:nvSpPr>
            <p:spPr bwMode="auto">
              <a:xfrm>
                <a:off x="116" y="245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67" name="Oval 83"/>
              <p:cNvSpPr>
                <a:spLocks noChangeArrowheads="1"/>
              </p:cNvSpPr>
              <p:nvPr/>
            </p:nvSpPr>
            <p:spPr bwMode="auto">
              <a:xfrm>
                <a:off x="384" y="245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68" name="Oval 84"/>
              <p:cNvSpPr>
                <a:spLocks noChangeArrowheads="1"/>
              </p:cNvSpPr>
              <p:nvPr/>
            </p:nvSpPr>
            <p:spPr bwMode="auto">
              <a:xfrm>
                <a:off x="652" y="244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69" name="Oval 85"/>
              <p:cNvSpPr>
                <a:spLocks noChangeArrowheads="1"/>
              </p:cNvSpPr>
              <p:nvPr/>
            </p:nvSpPr>
            <p:spPr bwMode="auto">
              <a:xfrm>
                <a:off x="921" y="244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70" name="Oval 86"/>
              <p:cNvSpPr>
                <a:spLocks noChangeArrowheads="1"/>
              </p:cNvSpPr>
              <p:nvPr/>
            </p:nvSpPr>
            <p:spPr bwMode="auto">
              <a:xfrm>
                <a:off x="1449" y="245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71" name="Oval 87"/>
              <p:cNvSpPr>
                <a:spLocks noChangeArrowheads="1"/>
              </p:cNvSpPr>
              <p:nvPr/>
            </p:nvSpPr>
            <p:spPr bwMode="auto">
              <a:xfrm>
                <a:off x="1725" y="244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72" name="Oval 88"/>
              <p:cNvSpPr>
                <a:spLocks noChangeArrowheads="1"/>
              </p:cNvSpPr>
              <p:nvPr/>
            </p:nvSpPr>
            <p:spPr bwMode="auto">
              <a:xfrm>
                <a:off x="1994" y="244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73" name="Oval 89"/>
              <p:cNvSpPr>
                <a:spLocks noChangeArrowheads="1"/>
              </p:cNvSpPr>
              <p:nvPr/>
            </p:nvSpPr>
            <p:spPr bwMode="auto">
              <a:xfrm>
                <a:off x="1188" y="2449"/>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74" name="Oval 90"/>
              <p:cNvSpPr>
                <a:spLocks noChangeArrowheads="1"/>
              </p:cNvSpPr>
              <p:nvPr/>
            </p:nvSpPr>
            <p:spPr bwMode="auto">
              <a:xfrm>
                <a:off x="116" y="271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75" name="Oval 91"/>
              <p:cNvSpPr>
                <a:spLocks noChangeArrowheads="1"/>
              </p:cNvSpPr>
              <p:nvPr/>
            </p:nvSpPr>
            <p:spPr bwMode="auto">
              <a:xfrm>
                <a:off x="380" y="271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76" name="Oval 92"/>
              <p:cNvSpPr>
                <a:spLocks noChangeArrowheads="1"/>
              </p:cNvSpPr>
              <p:nvPr/>
            </p:nvSpPr>
            <p:spPr bwMode="auto">
              <a:xfrm>
                <a:off x="648" y="271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77" name="Oval 93"/>
              <p:cNvSpPr>
                <a:spLocks noChangeArrowheads="1"/>
              </p:cNvSpPr>
              <p:nvPr/>
            </p:nvSpPr>
            <p:spPr bwMode="auto">
              <a:xfrm>
                <a:off x="917" y="271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78" name="Oval 94"/>
              <p:cNvSpPr>
                <a:spLocks noChangeArrowheads="1"/>
              </p:cNvSpPr>
              <p:nvPr/>
            </p:nvSpPr>
            <p:spPr bwMode="auto">
              <a:xfrm>
                <a:off x="1449" y="271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79" name="Oval 95"/>
              <p:cNvSpPr>
                <a:spLocks noChangeArrowheads="1"/>
              </p:cNvSpPr>
              <p:nvPr/>
            </p:nvSpPr>
            <p:spPr bwMode="auto">
              <a:xfrm>
                <a:off x="1721" y="271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80" name="Oval 96"/>
              <p:cNvSpPr>
                <a:spLocks noChangeArrowheads="1"/>
              </p:cNvSpPr>
              <p:nvPr/>
            </p:nvSpPr>
            <p:spPr bwMode="auto">
              <a:xfrm>
                <a:off x="1990" y="271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81" name="Oval 97"/>
              <p:cNvSpPr>
                <a:spLocks noChangeArrowheads="1"/>
              </p:cNvSpPr>
              <p:nvPr/>
            </p:nvSpPr>
            <p:spPr bwMode="auto">
              <a:xfrm>
                <a:off x="1184" y="2717"/>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82" name="Oval 98"/>
              <p:cNvSpPr>
                <a:spLocks noChangeArrowheads="1"/>
              </p:cNvSpPr>
              <p:nvPr/>
            </p:nvSpPr>
            <p:spPr bwMode="auto">
              <a:xfrm>
                <a:off x="116" y="299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83" name="Oval 99"/>
              <p:cNvSpPr>
                <a:spLocks noChangeArrowheads="1"/>
              </p:cNvSpPr>
              <p:nvPr/>
            </p:nvSpPr>
            <p:spPr bwMode="auto">
              <a:xfrm>
                <a:off x="388" y="299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84" name="Oval 100"/>
              <p:cNvSpPr>
                <a:spLocks noChangeArrowheads="1"/>
              </p:cNvSpPr>
              <p:nvPr/>
            </p:nvSpPr>
            <p:spPr bwMode="auto">
              <a:xfrm>
                <a:off x="656" y="299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85" name="Oval 101"/>
              <p:cNvSpPr>
                <a:spLocks noChangeArrowheads="1"/>
              </p:cNvSpPr>
              <p:nvPr/>
            </p:nvSpPr>
            <p:spPr bwMode="auto">
              <a:xfrm>
                <a:off x="925" y="299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86" name="Oval 102"/>
              <p:cNvSpPr>
                <a:spLocks noChangeArrowheads="1"/>
              </p:cNvSpPr>
              <p:nvPr/>
            </p:nvSpPr>
            <p:spPr bwMode="auto">
              <a:xfrm>
                <a:off x="1449" y="299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87" name="Oval 103"/>
              <p:cNvSpPr>
                <a:spLocks noChangeArrowheads="1"/>
              </p:cNvSpPr>
              <p:nvPr/>
            </p:nvSpPr>
            <p:spPr bwMode="auto">
              <a:xfrm>
                <a:off x="1729" y="299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88" name="Oval 104"/>
              <p:cNvSpPr>
                <a:spLocks noChangeArrowheads="1"/>
              </p:cNvSpPr>
              <p:nvPr/>
            </p:nvSpPr>
            <p:spPr bwMode="auto">
              <a:xfrm>
                <a:off x="1998" y="299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89" name="Oval 105"/>
              <p:cNvSpPr>
                <a:spLocks noChangeArrowheads="1"/>
              </p:cNvSpPr>
              <p:nvPr/>
            </p:nvSpPr>
            <p:spPr bwMode="auto">
              <a:xfrm>
                <a:off x="1192" y="2996"/>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90" name="Oval 106"/>
              <p:cNvSpPr>
                <a:spLocks noChangeArrowheads="1"/>
              </p:cNvSpPr>
              <p:nvPr/>
            </p:nvSpPr>
            <p:spPr bwMode="auto">
              <a:xfrm>
                <a:off x="116"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91" name="Oval 107"/>
              <p:cNvSpPr>
                <a:spLocks noChangeArrowheads="1"/>
              </p:cNvSpPr>
              <p:nvPr/>
            </p:nvSpPr>
            <p:spPr bwMode="auto">
              <a:xfrm>
                <a:off x="384"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92" name="Oval 108"/>
              <p:cNvSpPr>
                <a:spLocks noChangeArrowheads="1"/>
              </p:cNvSpPr>
              <p:nvPr/>
            </p:nvSpPr>
            <p:spPr bwMode="auto">
              <a:xfrm>
                <a:off x="652"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93" name="Oval 109"/>
              <p:cNvSpPr>
                <a:spLocks noChangeArrowheads="1"/>
              </p:cNvSpPr>
              <p:nvPr/>
            </p:nvSpPr>
            <p:spPr bwMode="auto">
              <a:xfrm>
                <a:off x="920"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94" name="Oval 110"/>
              <p:cNvSpPr>
                <a:spLocks noChangeArrowheads="1"/>
              </p:cNvSpPr>
              <p:nvPr/>
            </p:nvSpPr>
            <p:spPr bwMode="auto">
              <a:xfrm>
                <a:off x="1725"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95" name="Oval 111"/>
              <p:cNvSpPr>
                <a:spLocks noChangeArrowheads="1"/>
              </p:cNvSpPr>
              <p:nvPr/>
            </p:nvSpPr>
            <p:spPr bwMode="auto">
              <a:xfrm>
                <a:off x="1993" y="3280"/>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96" name="Oval 112"/>
              <p:cNvSpPr>
                <a:spLocks noChangeArrowheads="1"/>
              </p:cNvSpPr>
              <p:nvPr/>
            </p:nvSpPr>
            <p:spPr bwMode="auto">
              <a:xfrm>
                <a:off x="1188"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97" name="Oval 113"/>
              <p:cNvSpPr>
                <a:spLocks noChangeArrowheads="1"/>
              </p:cNvSpPr>
              <p:nvPr/>
            </p:nvSpPr>
            <p:spPr bwMode="auto">
              <a:xfrm>
                <a:off x="116" y="353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98" name="Oval 114"/>
              <p:cNvSpPr>
                <a:spLocks noChangeArrowheads="1"/>
              </p:cNvSpPr>
              <p:nvPr/>
            </p:nvSpPr>
            <p:spPr bwMode="auto">
              <a:xfrm>
                <a:off x="388" y="353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099" name="Oval 115"/>
              <p:cNvSpPr>
                <a:spLocks noChangeArrowheads="1"/>
              </p:cNvSpPr>
              <p:nvPr/>
            </p:nvSpPr>
            <p:spPr bwMode="auto">
              <a:xfrm>
                <a:off x="656" y="353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00" name="Oval 116"/>
              <p:cNvSpPr>
                <a:spLocks noChangeArrowheads="1"/>
              </p:cNvSpPr>
              <p:nvPr/>
            </p:nvSpPr>
            <p:spPr bwMode="auto">
              <a:xfrm>
                <a:off x="925" y="353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01" name="Oval 117"/>
              <p:cNvSpPr>
                <a:spLocks noChangeArrowheads="1"/>
              </p:cNvSpPr>
              <p:nvPr/>
            </p:nvSpPr>
            <p:spPr bwMode="auto">
              <a:xfrm>
                <a:off x="1449" y="353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02" name="Oval 118"/>
              <p:cNvSpPr>
                <a:spLocks noChangeArrowheads="1"/>
              </p:cNvSpPr>
              <p:nvPr/>
            </p:nvSpPr>
            <p:spPr bwMode="auto">
              <a:xfrm>
                <a:off x="1729" y="353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03" name="Oval 119"/>
              <p:cNvSpPr>
                <a:spLocks noChangeArrowheads="1"/>
              </p:cNvSpPr>
              <p:nvPr/>
            </p:nvSpPr>
            <p:spPr bwMode="auto">
              <a:xfrm>
                <a:off x="1998" y="353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04" name="Oval 120"/>
              <p:cNvSpPr>
                <a:spLocks noChangeArrowheads="1"/>
              </p:cNvSpPr>
              <p:nvPr/>
            </p:nvSpPr>
            <p:spPr bwMode="auto">
              <a:xfrm>
                <a:off x="1192" y="3536"/>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05" name="Oval 121"/>
              <p:cNvSpPr>
                <a:spLocks noChangeArrowheads="1"/>
              </p:cNvSpPr>
              <p:nvPr/>
            </p:nvSpPr>
            <p:spPr bwMode="auto">
              <a:xfrm>
                <a:off x="116" y="380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06" name="Oval 122"/>
              <p:cNvSpPr>
                <a:spLocks noChangeArrowheads="1"/>
              </p:cNvSpPr>
              <p:nvPr/>
            </p:nvSpPr>
            <p:spPr bwMode="auto">
              <a:xfrm>
                <a:off x="384" y="380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07" name="Oval 123"/>
              <p:cNvSpPr>
                <a:spLocks noChangeArrowheads="1"/>
              </p:cNvSpPr>
              <p:nvPr/>
            </p:nvSpPr>
            <p:spPr bwMode="auto">
              <a:xfrm>
                <a:off x="652" y="380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08" name="Oval 124"/>
              <p:cNvSpPr>
                <a:spLocks noChangeArrowheads="1"/>
              </p:cNvSpPr>
              <p:nvPr/>
            </p:nvSpPr>
            <p:spPr bwMode="auto">
              <a:xfrm>
                <a:off x="921" y="380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09" name="Oval 125"/>
              <p:cNvSpPr>
                <a:spLocks noChangeArrowheads="1"/>
              </p:cNvSpPr>
              <p:nvPr/>
            </p:nvSpPr>
            <p:spPr bwMode="auto">
              <a:xfrm>
                <a:off x="1449" y="380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10" name="Oval 126"/>
              <p:cNvSpPr>
                <a:spLocks noChangeArrowheads="1"/>
              </p:cNvSpPr>
              <p:nvPr/>
            </p:nvSpPr>
            <p:spPr bwMode="auto">
              <a:xfrm>
                <a:off x="1725" y="380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11" name="Oval 127"/>
              <p:cNvSpPr>
                <a:spLocks noChangeArrowheads="1"/>
              </p:cNvSpPr>
              <p:nvPr/>
            </p:nvSpPr>
            <p:spPr bwMode="auto">
              <a:xfrm>
                <a:off x="1994" y="380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12" name="Oval 128"/>
              <p:cNvSpPr>
                <a:spLocks noChangeArrowheads="1"/>
              </p:cNvSpPr>
              <p:nvPr/>
            </p:nvSpPr>
            <p:spPr bwMode="auto">
              <a:xfrm>
                <a:off x="1188" y="3801"/>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13" name="Oval 129"/>
              <p:cNvSpPr>
                <a:spLocks noChangeArrowheads="1"/>
              </p:cNvSpPr>
              <p:nvPr/>
            </p:nvSpPr>
            <p:spPr bwMode="auto">
              <a:xfrm>
                <a:off x="116" y="407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14" name="Oval 130"/>
              <p:cNvSpPr>
                <a:spLocks noChangeArrowheads="1"/>
              </p:cNvSpPr>
              <p:nvPr/>
            </p:nvSpPr>
            <p:spPr bwMode="auto">
              <a:xfrm>
                <a:off x="384" y="407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15" name="Oval 131"/>
              <p:cNvSpPr>
                <a:spLocks noChangeArrowheads="1"/>
              </p:cNvSpPr>
              <p:nvPr/>
            </p:nvSpPr>
            <p:spPr bwMode="auto">
              <a:xfrm>
                <a:off x="652" y="406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16" name="Oval 132"/>
              <p:cNvSpPr>
                <a:spLocks noChangeArrowheads="1"/>
              </p:cNvSpPr>
              <p:nvPr/>
            </p:nvSpPr>
            <p:spPr bwMode="auto">
              <a:xfrm>
                <a:off x="921" y="406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17" name="Oval 133"/>
              <p:cNvSpPr>
                <a:spLocks noChangeArrowheads="1"/>
              </p:cNvSpPr>
              <p:nvPr/>
            </p:nvSpPr>
            <p:spPr bwMode="auto">
              <a:xfrm>
                <a:off x="1449" y="407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18" name="Oval 134"/>
              <p:cNvSpPr>
                <a:spLocks noChangeArrowheads="1"/>
              </p:cNvSpPr>
              <p:nvPr/>
            </p:nvSpPr>
            <p:spPr bwMode="auto">
              <a:xfrm>
                <a:off x="1725" y="406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19" name="Oval 135"/>
              <p:cNvSpPr>
                <a:spLocks noChangeArrowheads="1"/>
              </p:cNvSpPr>
              <p:nvPr/>
            </p:nvSpPr>
            <p:spPr bwMode="auto">
              <a:xfrm>
                <a:off x="1994" y="406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20" name="Oval 136"/>
              <p:cNvSpPr>
                <a:spLocks noChangeArrowheads="1"/>
              </p:cNvSpPr>
              <p:nvPr/>
            </p:nvSpPr>
            <p:spPr bwMode="auto">
              <a:xfrm>
                <a:off x="1188" y="4069"/>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21" name="Oval 137"/>
              <p:cNvSpPr>
                <a:spLocks noChangeArrowheads="1"/>
              </p:cNvSpPr>
              <p:nvPr/>
            </p:nvSpPr>
            <p:spPr bwMode="auto">
              <a:xfrm>
                <a:off x="1448"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22" name="Line 138"/>
              <p:cNvSpPr>
                <a:spLocks noChangeShapeType="1"/>
              </p:cNvSpPr>
              <p:nvPr/>
            </p:nvSpPr>
            <p:spPr bwMode="auto">
              <a:xfrm>
                <a:off x="2011" y="68"/>
                <a:ext cx="2212" cy="0"/>
              </a:xfrm>
              <a:prstGeom prst="line">
                <a:avLst/>
              </a:prstGeom>
              <a:noFill/>
              <a:ln w="38100">
                <a:solidFill>
                  <a:schemeClr val="tx1"/>
                </a:solidFill>
                <a:round/>
                <a:headEnd/>
                <a:tailEnd/>
              </a:ln>
              <a:effectLst/>
            </p:spPr>
            <p:txBody>
              <a:bodyPr wrap="none" anchor="ctr"/>
              <a:lstStyle/>
              <a:p>
                <a:endParaRPr lang="en-US"/>
              </a:p>
            </p:txBody>
          </p:sp>
          <p:sp>
            <p:nvSpPr>
              <p:cNvPr id="1194123" name="Oval 139"/>
              <p:cNvSpPr>
                <a:spLocks noChangeArrowheads="1"/>
              </p:cNvSpPr>
              <p:nvPr/>
            </p:nvSpPr>
            <p:spPr bwMode="auto">
              <a:xfrm>
                <a:off x="2273"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24" name="Oval 140"/>
              <p:cNvSpPr>
                <a:spLocks noChangeArrowheads="1"/>
              </p:cNvSpPr>
              <p:nvPr/>
            </p:nvSpPr>
            <p:spPr bwMode="auto">
              <a:xfrm>
                <a:off x="2541"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25" name="Oval 141"/>
              <p:cNvSpPr>
                <a:spLocks noChangeArrowheads="1"/>
              </p:cNvSpPr>
              <p:nvPr/>
            </p:nvSpPr>
            <p:spPr bwMode="auto">
              <a:xfrm>
                <a:off x="2809"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26" name="Oval 142"/>
              <p:cNvSpPr>
                <a:spLocks noChangeArrowheads="1"/>
              </p:cNvSpPr>
              <p:nvPr/>
            </p:nvSpPr>
            <p:spPr bwMode="auto">
              <a:xfrm>
                <a:off x="3078"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27" name="Oval 143"/>
              <p:cNvSpPr>
                <a:spLocks noChangeArrowheads="1"/>
              </p:cNvSpPr>
              <p:nvPr/>
            </p:nvSpPr>
            <p:spPr bwMode="auto">
              <a:xfrm>
                <a:off x="3602"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28" name="Oval 144"/>
              <p:cNvSpPr>
                <a:spLocks noChangeArrowheads="1"/>
              </p:cNvSpPr>
              <p:nvPr/>
            </p:nvSpPr>
            <p:spPr bwMode="auto">
              <a:xfrm>
                <a:off x="3882"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29" name="Oval 145"/>
              <p:cNvSpPr>
                <a:spLocks noChangeArrowheads="1"/>
              </p:cNvSpPr>
              <p:nvPr/>
            </p:nvSpPr>
            <p:spPr bwMode="auto">
              <a:xfrm>
                <a:off x="3345" y="33"/>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30" name="Oval 146"/>
              <p:cNvSpPr>
                <a:spLocks noChangeArrowheads="1"/>
              </p:cNvSpPr>
              <p:nvPr/>
            </p:nvSpPr>
            <p:spPr bwMode="auto">
              <a:xfrm>
                <a:off x="2270" y="29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31" name="Oval 147"/>
              <p:cNvSpPr>
                <a:spLocks noChangeArrowheads="1"/>
              </p:cNvSpPr>
              <p:nvPr/>
            </p:nvSpPr>
            <p:spPr bwMode="auto">
              <a:xfrm>
                <a:off x="2538" y="29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32" name="Oval 148"/>
              <p:cNvSpPr>
                <a:spLocks noChangeArrowheads="1"/>
              </p:cNvSpPr>
              <p:nvPr/>
            </p:nvSpPr>
            <p:spPr bwMode="auto">
              <a:xfrm>
                <a:off x="2806" y="29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33" name="Oval 149"/>
              <p:cNvSpPr>
                <a:spLocks noChangeArrowheads="1"/>
              </p:cNvSpPr>
              <p:nvPr/>
            </p:nvSpPr>
            <p:spPr bwMode="auto">
              <a:xfrm>
                <a:off x="3075" y="29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34" name="Oval 150"/>
              <p:cNvSpPr>
                <a:spLocks noChangeArrowheads="1"/>
              </p:cNvSpPr>
              <p:nvPr/>
            </p:nvSpPr>
            <p:spPr bwMode="auto">
              <a:xfrm>
                <a:off x="3602" y="29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35" name="Oval 151"/>
              <p:cNvSpPr>
                <a:spLocks noChangeArrowheads="1"/>
              </p:cNvSpPr>
              <p:nvPr/>
            </p:nvSpPr>
            <p:spPr bwMode="auto">
              <a:xfrm>
                <a:off x="3879" y="29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36" name="Oval 152"/>
              <p:cNvSpPr>
                <a:spLocks noChangeArrowheads="1"/>
              </p:cNvSpPr>
              <p:nvPr/>
            </p:nvSpPr>
            <p:spPr bwMode="auto">
              <a:xfrm>
                <a:off x="3342" y="293"/>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37" name="Oval 153"/>
              <p:cNvSpPr>
                <a:spLocks noChangeArrowheads="1"/>
              </p:cNvSpPr>
              <p:nvPr/>
            </p:nvSpPr>
            <p:spPr bwMode="auto">
              <a:xfrm>
                <a:off x="2266" y="56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38" name="Oval 154"/>
              <p:cNvSpPr>
                <a:spLocks noChangeArrowheads="1"/>
              </p:cNvSpPr>
              <p:nvPr/>
            </p:nvSpPr>
            <p:spPr bwMode="auto">
              <a:xfrm>
                <a:off x="2534" y="56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39" name="Oval 155"/>
              <p:cNvSpPr>
                <a:spLocks noChangeArrowheads="1"/>
              </p:cNvSpPr>
              <p:nvPr/>
            </p:nvSpPr>
            <p:spPr bwMode="auto">
              <a:xfrm>
                <a:off x="2802" y="56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40" name="Oval 156"/>
              <p:cNvSpPr>
                <a:spLocks noChangeArrowheads="1"/>
              </p:cNvSpPr>
              <p:nvPr/>
            </p:nvSpPr>
            <p:spPr bwMode="auto">
              <a:xfrm>
                <a:off x="3071" y="56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41" name="Oval 157"/>
              <p:cNvSpPr>
                <a:spLocks noChangeArrowheads="1"/>
              </p:cNvSpPr>
              <p:nvPr/>
            </p:nvSpPr>
            <p:spPr bwMode="auto">
              <a:xfrm>
                <a:off x="3602" y="56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42" name="Oval 158"/>
              <p:cNvSpPr>
                <a:spLocks noChangeArrowheads="1"/>
              </p:cNvSpPr>
              <p:nvPr/>
            </p:nvSpPr>
            <p:spPr bwMode="auto">
              <a:xfrm>
                <a:off x="3875" y="56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43" name="Oval 159"/>
              <p:cNvSpPr>
                <a:spLocks noChangeArrowheads="1"/>
              </p:cNvSpPr>
              <p:nvPr/>
            </p:nvSpPr>
            <p:spPr bwMode="auto">
              <a:xfrm>
                <a:off x="3338" y="561"/>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44" name="Oval 160"/>
              <p:cNvSpPr>
                <a:spLocks noChangeArrowheads="1"/>
              </p:cNvSpPr>
              <p:nvPr/>
            </p:nvSpPr>
            <p:spPr bwMode="auto">
              <a:xfrm>
                <a:off x="2274" y="84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45" name="Oval 161"/>
              <p:cNvSpPr>
                <a:spLocks noChangeArrowheads="1"/>
              </p:cNvSpPr>
              <p:nvPr/>
            </p:nvSpPr>
            <p:spPr bwMode="auto">
              <a:xfrm>
                <a:off x="2542" y="84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46" name="Oval 162"/>
              <p:cNvSpPr>
                <a:spLocks noChangeArrowheads="1"/>
              </p:cNvSpPr>
              <p:nvPr/>
            </p:nvSpPr>
            <p:spPr bwMode="auto">
              <a:xfrm>
                <a:off x="2810" y="84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47" name="Oval 163"/>
              <p:cNvSpPr>
                <a:spLocks noChangeArrowheads="1"/>
              </p:cNvSpPr>
              <p:nvPr/>
            </p:nvSpPr>
            <p:spPr bwMode="auto">
              <a:xfrm>
                <a:off x="3079" y="84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48" name="Oval 164"/>
              <p:cNvSpPr>
                <a:spLocks noChangeArrowheads="1"/>
              </p:cNvSpPr>
              <p:nvPr/>
            </p:nvSpPr>
            <p:spPr bwMode="auto">
              <a:xfrm>
                <a:off x="3602" y="84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49" name="Oval 165"/>
              <p:cNvSpPr>
                <a:spLocks noChangeArrowheads="1"/>
              </p:cNvSpPr>
              <p:nvPr/>
            </p:nvSpPr>
            <p:spPr bwMode="auto">
              <a:xfrm>
                <a:off x="3883" y="84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50" name="Oval 166"/>
              <p:cNvSpPr>
                <a:spLocks noChangeArrowheads="1"/>
              </p:cNvSpPr>
              <p:nvPr/>
            </p:nvSpPr>
            <p:spPr bwMode="auto">
              <a:xfrm>
                <a:off x="3346" y="840"/>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51" name="Oval 167"/>
              <p:cNvSpPr>
                <a:spLocks noChangeArrowheads="1"/>
              </p:cNvSpPr>
              <p:nvPr/>
            </p:nvSpPr>
            <p:spPr bwMode="auto">
              <a:xfrm>
                <a:off x="2270" y="112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52" name="Oval 168"/>
              <p:cNvSpPr>
                <a:spLocks noChangeArrowheads="1"/>
              </p:cNvSpPr>
              <p:nvPr/>
            </p:nvSpPr>
            <p:spPr bwMode="auto">
              <a:xfrm>
                <a:off x="2538" y="112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53" name="Oval 169"/>
              <p:cNvSpPr>
                <a:spLocks noChangeArrowheads="1"/>
              </p:cNvSpPr>
              <p:nvPr/>
            </p:nvSpPr>
            <p:spPr bwMode="auto">
              <a:xfrm>
                <a:off x="2806" y="112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54" name="Oval 170"/>
              <p:cNvSpPr>
                <a:spLocks noChangeArrowheads="1"/>
              </p:cNvSpPr>
              <p:nvPr/>
            </p:nvSpPr>
            <p:spPr bwMode="auto">
              <a:xfrm>
                <a:off x="3074" y="112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55" name="Oval 171"/>
              <p:cNvSpPr>
                <a:spLocks noChangeArrowheads="1"/>
              </p:cNvSpPr>
              <p:nvPr/>
            </p:nvSpPr>
            <p:spPr bwMode="auto">
              <a:xfrm>
                <a:off x="3879" y="112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56" name="Oval 172"/>
              <p:cNvSpPr>
                <a:spLocks noChangeArrowheads="1"/>
              </p:cNvSpPr>
              <p:nvPr/>
            </p:nvSpPr>
            <p:spPr bwMode="auto">
              <a:xfrm>
                <a:off x="3342" y="112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57" name="Oval 173"/>
              <p:cNvSpPr>
                <a:spLocks noChangeArrowheads="1"/>
              </p:cNvSpPr>
              <p:nvPr/>
            </p:nvSpPr>
            <p:spPr bwMode="auto">
              <a:xfrm>
                <a:off x="2274" y="138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58" name="Oval 174"/>
              <p:cNvSpPr>
                <a:spLocks noChangeArrowheads="1"/>
              </p:cNvSpPr>
              <p:nvPr/>
            </p:nvSpPr>
            <p:spPr bwMode="auto">
              <a:xfrm>
                <a:off x="2542" y="138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59" name="Oval 175"/>
              <p:cNvSpPr>
                <a:spLocks noChangeArrowheads="1"/>
              </p:cNvSpPr>
              <p:nvPr/>
            </p:nvSpPr>
            <p:spPr bwMode="auto">
              <a:xfrm>
                <a:off x="2810" y="13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60" name="Oval 176"/>
              <p:cNvSpPr>
                <a:spLocks noChangeArrowheads="1"/>
              </p:cNvSpPr>
              <p:nvPr/>
            </p:nvSpPr>
            <p:spPr bwMode="auto">
              <a:xfrm>
                <a:off x="3079" y="13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61" name="Oval 177"/>
              <p:cNvSpPr>
                <a:spLocks noChangeArrowheads="1"/>
              </p:cNvSpPr>
              <p:nvPr/>
            </p:nvSpPr>
            <p:spPr bwMode="auto">
              <a:xfrm>
                <a:off x="3602" y="138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62" name="Oval 178"/>
              <p:cNvSpPr>
                <a:spLocks noChangeArrowheads="1"/>
              </p:cNvSpPr>
              <p:nvPr/>
            </p:nvSpPr>
            <p:spPr bwMode="auto">
              <a:xfrm>
                <a:off x="3883" y="13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63" name="Oval 179"/>
              <p:cNvSpPr>
                <a:spLocks noChangeArrowheads="1"/>
              </p:cNvSpPr>
              <p:nvPr/>
            </p:nvSpPr>
            <p:spPr bwMode="auto">
              <a:xfrm>
                <a:off x="3346" y="1380"/>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64" name="Oval 180"/>
              <p:cNvSpPr>
                <a:spLocks noChangeArrowheads="1"/>
              </p:cNvSpPr>
              <p:nvPr/>
            </p:nvSpPr>
            <p:spPr bwMode="auto">
              <a:xfrm>
                <a:off x="2270" y="164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65" name="Oval 181"/>
              <p:cNvSpPr>
                <a:spLocks noChangeArrowheads="1"/>
              </p:cNvSpPr>
              <p:nvPr/>
            </p:nvSpPr>
            <p:spPr bwMode="auto">
              <a:xfrm>
                <a:off x="2538" y="164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66" name="Oval 182"/>
              <p:cNvSpPr>
                <a:spLocks noChangeArrowheads="1"/>
              </p:cNvSpPr>
              <p:nvPr/>
            </p:nvSpPr>
            <p:spPr bwMode="auto">
              <a:xfrm>
                <a:off x="2806" y="164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67" name="Oval 183"/>
              <p:cNvSpPr>
                <a:spLocks noChangeArrowheads="1"/>
              </p:cNvSpPr>
              <p:nvPr/>
            </p:nvSpPr>
            <p:spPr bwMode="auto">
              <a:xfrm>
                <a:off x="3075" y="164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68" name="Oval 184"/>
              <p:cNvSpPr>
                <a:spLocks noChangeArrowheads="1"/>
              </p:cNvSpPr>
              <p:nvPr/>
            </p:nvSpPr>
            <p:spPr bwMode="auto">
              <a:xfrm>
                <a:off x="3602" y="164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69" name="Oval 185"/>
              <p:cNvSpPr>
                <a:spLocks noChangeArrowheads="1"/>
              </p:cNvSpPr>
              <p:nvPr/>
            </p:nvSpPr>
            <p:spPr bwMode="auto">
              <a:xfrm>
                <a:off x="3879" y="164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70" name="Oval 186"/>
              <p:cNvSpPr>
                <a:spLocks noChangeArrowheads="1"/>
              </p:cNvSpPr>
              <p:nvPr/>
            </p:nvSpPr>
            <p:spPr bwMode="auto">
              <a:xfrm>
                <a:off x="3342" y="1645"/>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71" name="Oval 187"/>
              <p:cNvSpPr>
                <a:spLocks noChangeArrowheads="1"/>
              </p:cNvSpPr>
              <p:nvPr/>
            </p:nvSpPr>
            <p:spPr bwMode="auto">
              <a:xfrm>
                <a:off x="2270" y="191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72" name="Oval 188"/>
              <p:cNvSpPr>
                <a:spLocks noChangeArrowheads="1"/>
              </p:cNvSpPr>
              <p:nvPr/>
            </p:nvSpPr>
            <p:spPr bwMode="auto">
              <a:xfrm>
                <a:off x="2538" y="191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73" name="Oval 189"/>
              <p:cNvSpPr>
                <a:spLocks noChangeArrowheads="1"/>
              </p:cNvSpPr>
              <p:nvPr/>
            </p:nvSpPr>
            <p:spPr bwMode="auto">
              <a:xfrm>
                <a:off x="2806" y="191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74" name="Oval 190"/>
              <p:cNvSpPr>
                <a:spLocks noChangeArrowheads="1"/>
              </p:cNvSpPr>
              <p:nvPr/>
            </p:nvSpPr>
            <p:spPr bwMode="auto">
              <a:xfrm>
                <a:off x="3075" y="191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75" name="Oval 191"/>
              <p:cNvSpPr>
                <a:spLocks noChangeArrowheads="1"/>
              </p:cNvSpPr>
              <p:nvPr/>
            </p:nvSpPr>
            <p:spPr bwMode="auto">
              <a:xfrm>
                <a:off x="3602" y="1914"/>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76" name="Oval 192"/>
              <p:cNvSpPr>
                <a:spLocks noChangeArrowheads="1"/>
              </p:cNvSpPr>
              <p:nvPr/>
            </p:nvSpPr>
            <p:spPr bwMode="auto">
              <a:xfrm>
                <a:off x="3879" y="191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77" name="Oval 193"/>
              <p:cNvSpPr>
                <a:spLocks noChangeArrowheads="1"/>
              </p:cNvSpPr>
              <p:nvPr/>
            </p:nvSpPr>
            <p:spPr bwMode="auto">
              <a:xfrm>
                <a:off x="3342" y="1913"/>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78" name="Line 194"/>
              <p:cNvSpPr>
                <a:spLocks noChangeShapeType="1"/>
              </p:cNvSpPr>
              <p:nvPr/>
            </p:nvSpPr>
            <p:spPr bwMode="auto">
              <a:xfrm>
                <a:off x="2017" y="4104"/>
                <a:ext cx="2172" cy="2"/>
              </a:xfrm>
              <a:prstGeom prst="line">
                <a:avLst/>
              </a:prstGeom>
              <a:noFill/>
              <a:ln w="38100">
                <a:solidFill>
                  <a:schemeClr val="tx1"/>
                </a:solidFill>
                <a:round/>
                <a:headEnd/>
                <a:tailEnd/>
              </a:ln>
              <a:effectLst/>
            </p:spPr>
            <p:txBody>
              <a:bodyPr wrap="none" anchor="ctr"/>
              <a:lstStyle/>
              <a:p>
                <a:endParaRPr lang="en-US"/>
              </a:p>
            </p:txBody>
          </p:sp>
          <p:sp>
            <p:nvSpPr>
              <p:cNvPr id="1194179" name="Oval 195"/>
              <p:cNvSpPr>
                <a:spLocks noChangeArrowheads="1"/>
              </p:cNvSpPr>
              <p:nvPr/>
            </p:nvSpPr>
            <p:spPr bwMode="auto">
              <a:xfrm>
                <a:off x="2273" y="218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80" name="Oval 196"/>
              <p:cNvSpPr>
                <a:spLocks noChangeArrowheads="1"/>
              </p:cNvSpPr>
              <p:nvPr/>
            </p:nvSpPr>
            <p:spPr bwMode="auto">
              <a:xfrm>
                <a:off x="2541" y="218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81" name="Oval 197"/>
              <p:cNvSpPr>
                <a:spLocks noChangeArrowheads="1"/>
              </p:cNvSpPr>
              <p:nvPr/>
            </p:nvSpPr>
            <p:spPr bwMode="auto">
              <a:xfrm>
                <a:off x="2809" y="218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82" name="Oval 198"/>
              <p:cNvSpPr>
                <a:spLocks noChangeArrowheads="1"/>
              </p:cNvSpPr>
              <p:nvPr/>
            </p:nvSpPr>
            <p:spPr bwMode="auto">
              <a:xfrm>
                <a:off x="3078" y="218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83" name="Oval 199"/>
              <p:cNvSpPr>
                <a:spLocks noChangeArrowheads="1"/>
              </p:cNvSpPr>
              <p:nvPr/>
            </p:nvSpPr>
            <p:spPr bwMode="auto">
              <a:xfrm>
                <a:off x="3602" y="218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84" name="Oval 200"/>
              <p:cNvSpPr>
                <a:spLocks noChangeArrowheads="1"/>
              </p:cNvSpPr>
              <p:nvPr/>
            </p:nvSpPr>
            <p:spPr bwMode="auto">
              <a:xfrm>
                <a:off x="3882" y="218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85" name="Oval 201"/>
              <p:cNvSpPr>
                <a:spLocks noChangeArrowheads="1"/>
              </p:cNvSpPr>
              <p:nvPr/>
            </p:nvSpPr>
            <p:spPr bwMode="auto">
              <a:xfrm>
                <a:off x="3345" y="2188"/>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86" name="Oval 202"/>
              <p:cNvSpPr>
                <a:spLocks noChangeArrowheads="1"/>
              </p:cNvSpPr>
              <p:nvPr/>
            </p:nvSpPr>
            <p:spPr bwMode="auto">
              <a:xfrm>
                <a:off x="2270" y="245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87" name="Oval 203"/>
              <p:cNvSpPr>
                <a:spLocks noChangeArrowheads="1"/>
              </p:cNvSpPr>
              <p:nvPr/>
            </p:nvSpPr>
            <p:spPr bwMode="auto">
              <a:xfrm>
                <a:off x="2538" y="245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88" name="Oval 204"/>
              <p:cNvSpPr>
                <a:spLocks noChangeArrowheads="1"/>
              </p:cNvSpPr>
              <p:nvPr/>
            </p:nvSpPr>
            <p:spPr bwMode="auto">
              <a:xfrm>
                <a:off x="2806" y="244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89" name="Oval 205"/>
              <p:cNvSpPr>
                <a:spLocks noChangeArrowheads="1"/>
              </p:cNvSpPr>
              <p:nvPr/>
            </p:nvSpPr>
            <p:spPr bwMode="auto">
              <a:xfrm>
                <a:off x="3075" y="244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90" name="Oval 206"/>
              <p:cNvSpPr>
                <a:spLocks noChangeArrowheads="1"/>
              </p:cNvSpPr>
              <p:nvPr/>
            </p:nvSpPr>
            <p:spPr bwMode="auto">
              <a:xfrm>
                <a:off x="3603" y="245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91" name="Oval 207"/>
              <p:cNvSpPr>
                <a:spLocks noChangeArrowheads="1"/>
              </p:cNvSpPr>
              <p:nvPr/>
            </p:nvSpPr>
            <p:spPr bwMode="auto">
              <a:xfrm>
                <a:off x="3879" y="244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92" name="Oval 208"/>
              <p:cNvSpPr>
                <a:spLocks noChangeArrowheads="1"/>
              </p:cNvSpPr>
              <p:nvPr/>
            </p:nvSpPr>
            <p:spPr bwMode="auto">
              <a:xfrm>
                <a:off x="3342" y="2449"/>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93" name="Oval 209"/>
              <p:cNvSpPr>
                <a:spLocks noChangeArrowheads="1"/>
              </p:cNvSpPr>
              <p:nvPr/>
            </p:nvSpPr>
            <p:spPr bwMode="auto">
              <a:xfrm>
                <a:off x="2266" y="271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94" name="Oval 210"/>
              <p:cNvSpPr>
                <a:spLocks noChangeArrowheads="1"/>
              </p:cNvSpPr>
              <p:nvPr/>
            </p:nvSpPr>
            <p:spPr bwMode="auto">
              <a:xfrm>
                <a:off x="2534" y="271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95" name="Oval 211"/>
              <p:cNvSpPr>
                <a:spLocks noChangeArrowheads="1"/>
              </p:cNvSpPr>
              <p:nvPr/>
            </p:nvSpPr>
            <p:spPr bwMode="auto">
              <a:xfrm>
                <a:off x="2802" y="271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96" name="Oval 212"/>
              <p:cNvSpPr>
                <a:spLocks noChangeArrowheads="1"/>
              </p:cNvSpPr>
              <p:nvPr/>
            </p:nvSpPr>
            <p:spPr bwMode="auto">
              <a:xfrm>
                <a:off x="3071" y="271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97" name="Oval 213"/>
              <p:cNvSpPr>
                <a:spLocks noChangeArrowheads="1"/>
              </p:cNvSpPr>
              <p:nvPr/>
            </p:nvSpPr>
            <p:spPr bwMode="auto">
              <a:xfrm>
                <a:off x="3603" y="271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98" name="Oval 214"/>
              <p:cNvSpPr>
                <a:spLocks noChangeArrowheads="1"/>
              </p:cNvSpPr>
              <p:nvPr/>
            </p:nvSpPr>
            <p:spPr bwMode="auto">
              <a:xfrm>
                <a:off x="3875" y="271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199" name="Oval 215"/>
              <p:cNvSpPr>
                <a:spLocks noChangeArrowheads="1"/>
              </p:cNvSpPr>
              <p:nvPr/>
            </p:nvSpPr>
            <p:spPr bwMode="auto">
              <a:xfrm>
                <a:off x="3338" y="2717"/>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00" name="Oval 216"/>
              <p:cNvSpPr>
                <a:spLocks noChangeArrowheads="1"/>
              </p:cNvSpPr>
              <p:nvPr/>
            </p:nvSpPr>
            <p:spPr bwMode="auto">
              <a:xfrm>
                <a:off x="2274" y="299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01" name="Oval 217"/>
              <p:cNvSpPr>
                <a:spLocks noChangeArrowheads="1"/>
              </p:cNvSpPr>
              <p:nvPr/>
            </p:nvSpPr>
            <p:spPr bwMode="auto">
              <a:xfrm>
                <a:off x="2542" y="299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02" name="Oval 218"/>
              <p:cNvSpPr>
                <a:spLocks noChangeArrowheads="1"/>
              </p:cNvSpPr>
              <p:nvPr/>
            </p:nvSpPr>
            <p:spPr bwMode="auto">
              <a:xfrm>
                <a:off x="2810" y="299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03" name="Oval 219"/>
              <p:cNvSpPr>
                <a:spLocks noChangeArrowheads="1"/>
              </p:cNvSpPr>
              <p:nvPr/>
            </p:nvSpPr>
            <p:spPr bwMode="auto">
              <a:xfrm>
                <a:off x="3079" y="299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04" name="Oval 220"/>
              <p:cNvSpPr>
                <a:spLocks noChangeArrowheads="1"/>
              </p:cNvSpPr>
              <p:nvPr/>
            </p:nvSpPr>
            <p:spPr bwMode="auto">
              <a:xfrm>
                <a:off x="3603" y="299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05" name="Oval 221"/>
              <p:cNvSpPr>
                <a:spLocks noChangeArrowheads="1"/>
              </p:cNvSpPr>
              <p:nvPr/>
            </p:nvSpPr>
            <p:spPr bwMode="auto">
              <a:xfrm>
                <a:off x="3883" y="299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06" name="Oval 222"/>
              <p:cNvSpPr>
                <a:spLocks noChangeArrowheads="1"/>
              </p:cNvSpPr>
              <p:nvPr/>
            </p:nvSpPr>
            <p:spPr bwMode="auto">
              <a:xfrm>
                <a:off x="3346" y="2996"/>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07" name="Oval 223"/>
              <p:cNvSpPr>
                <a:spLocks noChangeArrowheads="1"/>
              </p:cNvSpPr>
              <p:nvPr/>
            </p:nvSpPr>
            <p:spPr bwMode="auto">
              <a:xfrm>
                <a:off x="2270"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08" name="Oval 224"/>
              <p:cNvSpPr>
                <a:spLocks noChangeArrowheads="1"/>
              </p:cNvSpPr>
              <p:nvPr/>
            </p:nvSpPr>
            <p:spPr bwMode="auto">
              <a:xfrm>
                <a:off x="2538"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09" name="Oval 225"/>
              <p:cNvSpPr>
                <a:spLocks noChangeArrowheads="1"/>
              </p:cNvSpPr>
              <p:nvPr/>
            </p:nvSpPr>
            <p:spPr bwMode="auto">
              <a:xfrm>
                <a:off x="2806"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10" name="Oval 226"/>
              <p:cNvSpPr>
                <a:spLocks noChangeArrowheads="1"/>
              </p:cNvSpPr>
              <p:nvPr/>
            </p:nvSpPr>
            <p:spPr bwMode="auto">
              <a:xfrm>
                <a:off x="3074"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11" name="Oval 227"/>
              <p:cNvSpPr>
                <a:spLocks noChangeArrowheads="1"/>
              </p:cNvSpPr>
              <p:nvPr/>
            </p:nvSpPr>
            <p:spPr bwMode="auto">
              <a:xfrm>
                <a:off x="3879"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12" name="Oval 228"/>
              <p:cNvSpPr>
                <a:spLocks noChangeArrowheads="1"/>
              </p:cNvSpPr>
              <p:nvPr/>
            </p:nvSpPr>
            <p:spPr bwMode="auto">
              <a:xfrm>
                <a:off x="3342"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13" name="Oval 229"/>
              <p:cNvSpPr>
                <a:spLocks noChangeArrowheads="1"/>
              </p:cNvSpPr>
              <p:nvPr/>
            </p:nvSpPr>
            <p:spPr bwMode="auto">
              <a:xfrm>
                <a:off x="2274" y="353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14" name="Oval 230"/>
              <p:cNvSpPr>
                <a:spLocks noChangeArrowheads="1"/>
              </p:cNvSpPr>
              <p:nvPr/>
            </p:nvSpPr>
            <p:spPr bwMode="auto">
              <a:xfrm>
                <a:off x="2542" y="353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15" name="Oval 231"/>
              <p:cNvSpPr>
                <a:spLocks noChangeArrowheads="1"/>
              </p:cNvSpPr>
              <p:nvPr/>
            </p:nvSpPr>
            <p:spPr bwMode="auto">
              <a:xfrm>
                <a:off x="2810" y="353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16" name="Oval 232"/>
              <p:cNvSpPr>
                <a:spLocks noChangeArrowheads="1"/>
              </p:cNvSpPr>
              <p:nvPr/>
            </p:nvSpPr>
            <p:spPr bwMode="auto">
              <a:xfrm>
                <a:off x="3079" y="353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17" name="Oval 233"/>
              <p:cNvSpPr>
                <a:spLocks noChangeArrowheads="1"/>
              </p:cNvSpPr>
              <p:nvPr/>
            </p:nvSpPr>
            <p:spPr bwMode="auto">
              <a:xfrm>
                <a:off x="3603" y="353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18" name="Oval 234"/>
              <p:cNvSpPr>
                <a:spLocks noChangeArrowheads="1"/>
              </p:cNvSpPr>
              <p:nvPr/>
            </p:nvSpPr>
            <p:spPr bwMode="auto">
              <a:xfrm>
                <a:off x="3883" y="353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19" name="Oval 235"/>
              <p:cNvSpPr>
                <a:spLocks noChangeArrowheads="1"/>
              </p:cNvSpPr>
              <p:nvPr/>
            </p:nvSpPr>
            <p:spPr bwMode="auto">
              <a:xfrm>
                <a:off x="3346" y="3536"/>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20" name="Oval 236"/>
              <p:cNvSpPr>
                <a:spLocks noChangeArrowheads="1"/>
              </p:cNvSpPr>
              <p:nvPr/>
            </p:nvSpPr>
            <p:spPr bwMode="auto">
              <a:xfrm>
                <a:off x="2270" y="380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21" name="Oval 237"/>
              <p:cNvSpPr>
                <a:spLocks noChangeArrowheads="1"/>
              </p:cNvSpPr>
              <p:nvPr/>
            </p:nvSpPr>
            <p:spPr bwMode="auto">
              <a:xfrm>
                <a:off x="2538" y="380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22" name="Oval 238"/>
              <p:cNvSpPr>
                <a:spLocks noChangeArrowheads="1"/>
              </p:cNvSpPr>
              <p:nvPr/>
            </p:nvSpPr>
            <p:spPr bwMode="auto">
              <a:xfrm>
                <a:off x="2806" y="380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23" name="Oval 239"/>
              <p:cNvSpPr>
                <a:spLocks noChangeArrowheads="1"/>
              </p:cNvSpPr>
              <p:nvPr/>
            </p:nvSpPr>
            <p:spPr bwMode="auto">
              <a:xfrm>
                <a:off x="3075" y="380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24" name="Oval 240"/>
              <p:cNvSpPr>
                <a:spLocks noChangeArrowheads="1"/>
              </p:cNvSpPr>
              <p:nvPr/>
            </p:nvSpPr>
            <p:spPr bwMode="auto">
              <a:xfrm>
                <a:off x="3603" y="3802"/>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25" name="Oval 241"/>
              <p:cNvSpPr>
                <a:spLocks noChangeArrowheads="1"/>
              </p:cNvSpPr>
              <p:nvPr/>
            </p:nvSpPr>
            <p:spPr bwMode="auto">
              <a:xfrm>
                <a:off x="3879" y="380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26" name="Oval 242"/>
              <p:cNvSpPr>
                <a:spLocks noChangeArrowheads="1"/>
              </p:cNvSpPr>
              <p:nvPr/>
            </p:nvSpPr>
            <p:spPr bwMode="auto">
              <a:xfrm>
                <a:off x="3342" y="3801"/>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27" name="Oval 243"/>
              <p:cNvSpPr>
                <a:spLocks noChangeArrowheads="1"/>
              </p:cNvSpPr>
              <p:nvPr/>
            </p:nvSpPr>
            <p:spPr bwMode="auto">
              <a:xfrm>
                <a:off x="2270" y="407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28" name="Oval 244"/>
              <p:cNvSpPr>
                <a:spLocks noChangeArrowheads="1"/>
              </p:cNvSpPr>
              <p:nvPr/>
            </p:nvSpPr>
            <p:spPr bwMode="auto">
              <a:xfrm>
                <a:off x="2538" y="407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29" name="Oval 245"/>
              <p:cNvSpPr>
                <a:spLocks noChangeArrowheads="1"/>
              </p:cNvSpPr>
              <p:nvPr/>
            </p:nvSpPr>
            <p:spPr bwMode="auto">
              <a:xfrm>
                <a:off x="2806" y="406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30" name="Oval 246"/>
              <p:cNvSpPr>
                <a:spLocks noChangeArrowheads="1"/>
              </p:cNvSpPr>
              <p:nvPr/>
            </p:nvSpPr>
            <p:spPr bwMode="auto">
              <a:xfrm>
                <a:off x="3075" y="406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31" name="Oval 247"/>
              <p:cNvSpPr>
                <a:spLocks noChangeArrowheads="1"/>
              </p:cNvSpPr>
              <p:nvPr/>
            </p:nvSpPr>
            <p:spPr bwMode="auto">
              <a:xfrm>
                <a:off x="3603" y="407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32" name="Oval 248"/>
              <p:cNvSpPr>
                <a:spLocks noChangeArrowheads="1"/>
              </p:cNvSpPr>
              <p:nvPr/>
            </p:nvSpPr>
            <p:spPr bwMode="auto">
              <a:xfrm>
                <a:off x="3879" y="406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33" name="Line 249"/>
              <p:cNvSpPr>
                <a:spLocks noChangeShapeType="1"/>
              </p:cNvSpPr>
              <p:nvPr/>
            </p:nvSpPr>
            <p:spPr bwMode="auto">
              <a:xfrm rot="-5400000">
                <a:off x="3240" y="1009"/>
                <a:ext cx="1888" cy="0"/>
              </a:xfrm>
              <a:prstGeom prst="line">
                <a:avLst/>
              </a:prstGeom>
              <a:noFill/>
              <a:ln w="38100">
                <a:solidFill>
                  <a:schemeClr val="tx1"/>
                </a:solidFill>
                <a:round/>
                <a:headEnd/>
                <a:tailEnd/>
              </a:ln>
              <a:effectLst/>
            </p:spPr>
            <p:txBody>
              <a:bodyPr wrap="none" anchor="ctr"/>
              <a:lstStyle/>
              <a:p>
                <a:endParaRPr lang="en-US"/>
              </a:p>
            </p:txBody>
          </p:sp>
          <p:sp>
            <p:nvSpPr>
              <p:cNvPr id="1194234" name="Oval 250"/>
              <p:cNvSpPr>
                <a:spLocks noChangeArrowheads="1"/>
              </p:cNvSpPr>
              <p:nvPr/>
            </p:nvSpPr>
            <p:spPr bwMode="auto">
              <a:xfrm>
                <a:off x="4148" y="3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35" name="Oval 251"/>
              <p:cNvSpPr>
                <a:spLocks noChangeArrowheads="1"/>
              </p:cNvSpPr>
              <p:nvPr/>
            </p:nvSpPr>
            <p:spPr bwMode="auto">
              <a:xfrm>
                <a:off x="4148" y="29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36" name="Oval 252"/>
              <p:cNvSpPr>
                <a:spLocks noChangeArrowheads="1"/>
              </p:cNvSpPr>
              <p:nvPr/>
            </p:nvSpPr>
            <p:spPr bwMode="auto">
              <a:xfrm>
                <a:off x="4148" y="56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37" name="Oval 253"/>
              <p:cNvSpPr>
                <a:spLocks noChangeArrowheads="1"/>
              </p:cNvSpPr>
              <p:nvPr/>
            </p:nvSpPr>
            <p:spPr bwMode="auto">
              <a:xfrm>
                <a:off x="4148" y="84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38" name="Oval 254"/>
              <p:cNvSpPr>
                <a:spLocks noChangeArrowheads="1"/>
              </p:cNvSpPr>
              <p:nvPr/>
            </p:nvSpPr>
            <p:spPr bwMode="auto">
              <a:xfrm>
                <a:off x="4147" y="1129"/>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39" name="Oval 255"/>
              <p:cNvSpPr>
                <a:spLocks noChangeArrowheads="1"/>
              </p:cNvSpPr>
              <p:nvPr/>
            </p:nvSpPr>
            <p:spPr bwMode="auto">
              <a:xfrm>
                <a:off x="4148" y="13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40" name="Oval 256"/>
              <p:cNvSpPr>
                <a:spLocks noChangeArrowheads="1"/>
              </p:cNvSpPr>
              <p:nvPr/>
            </p:nvSpPr>
            <p:spPr bwMode="auto">
              <a:xfrm>
                <a:off x="4148" y="164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41" name="Oval 257"/>
              <p:cNvSpPr>
                <a:spLocks noChangeArrowheads="1"/>
              </p:cNvSpPr>
              <p:nvPr/>
            </p:nvSpPr>
            <p:spPr bwMode="auto">
              <a:xfrm>
                <a:off x="4148" y="1913"/>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42" name="Line 258"/>
              <p:cNvSpPr>
                <a:spLocks noChangeShapeType="1"/>
              </p:cNvSpPr>
              <p:nvPr/>
            </p:nvSpPr>
            <p:spPr bwMode="auto">
              <a:xfrm rot="5400000" flipH="1">
                <a:off x="3087" y="3008"/>
                <a:ext cx="2193" cy="10"/>
              </a:xfrm>
              <a:prstGeom prst="line">
                <a:avLst/>
              </a:prstGeom>
              <a:noFill/>
              <a:ln w="38100">
                <a:solidFill>
                  <a:schemeClr val="tx1"/>
                </a:solidFill>
                <a:round/>
                <a:headEnd/>
                <a:tailEnd/>
              </a:ln>
              <a:effectLst/>
            </p:spPr>
            <p:txBody>
              <a:bodyPr wrap="none" anchor="ctr"/>
              <a:lstStyle/>
              <a:p>
                <a:endParaRPr lang="en-US"/>
              </a:p>
            </p:txBody>
          </p:sp>
          <p:sp>
            <p:nvSpPr>
              <p:cNvPr id="1194243" name="Oval 259"/>
              <p:cNvSpPr>
                <a:spLocks noChangeArrowheads="1"/>
              </p:cNvSpPr>
              <p:nvPr/>
            </p:nvSpPr>
            <p:spPr bwMode="auto">
              <a:xfrm>
                <a:off x="4148" y="2188"/>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44" name="Oval 260"/>
              <p:cNvSpPr>
                <a:spLocks noChangeArrowheads="1"/>
              </p:cNvSpPr>
              <p:nvPr/>
            </p:nvSpPr>
            <p:spPr bwMode="auto">
              <a:xfrm>
                <a:off x="4148" y="244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45" name="Oval 261"/>
              <p:cNvSpPr>
                <a:spLocks noChangeArrowheads="1"/>
              </p:cNvSpPr>
              <p:nvPr/>
            </p:nvSpPr>
            <p:spPr bwMode="auto">
              <a:xfrm>
                <a:off x="4148" y="2717"/>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46" name="Oval 262"/>
              <p:cNvSpPr>
                <a:spLocks noChangeArrowheads="1"/>
              </p:cNvSpPr>
              <p:nvPr/>
            </p:nvSpPr>
            <p:spPr bwMode="auto">
              <a:xfrm>
                <a:off x="4148" y="299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47" name="Oval 263"/>
              <p:cNvSpPr>
                <a:spLocks noChangeArrowheads="1"/>
              </p:cNvSpPr>
              <p:nvPr/>
            </p:nvSpPr>
            <p:spPr bwMode="auto">
              <a:xfrm>
                <a:off x="4147" y="3280"/>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48" name="Oval 264"/>
              <p:cNvSpPr>
                <a:spLocks noChangeArrowheads="1"/>
              </p:cNvSpPr>
              <p:nvPr/>
            </p:nvSpPr>
            <p:spPr bwMode="auto">
              <a:xfrm>
                <a:off x="4148" y="3536"/>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49" name="Oval 265"/>
              <p:cNvSpPr>
                <a:spLocks noChangeArrowheads="1"/>
              </p:cNvSpPr>
              <p:nvPr/>
            </p:nvSpPr>
            <p:spPr bwMode="auto">
              <a:xfrm>
                <a:off x="4148" y="3801"/>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50" name="Oval 266"/>
              <p:cNvSpPr>
                <a:spLocks noChangeArrowheads="1"/>
              </p:cNvSpPr>
              <p:nvPr/>
            </p:nvSpPr>
            <p:spPr bwMode="auto">
              <a:xfrm>
                <a:off x="4148" y="406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51" name="Oval 267"/>
              <p:cNvSpPr>
                <a:spLocks noChangeArrowheads="1"/>
              </p:cNvSpPr>
              <p:nvPr/>
            </p:nvSpPr>
            <p:spPr bwMode="auto">
              <a:xfrm>
                <a:off x="3342" y="4069"/>
                <a:ext cx="72"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52" name="Oval 268"/>
              <p:cNvSpPr>
                <a:spLocks noChangeArrowheads="1"/>
              </p:cNvSpPr>
              <p:nvPr/>
            </p:nvSpPr>
            <p:spPr bwMode="auto">
              <a:xfrm>
                <a:off x="3602" y="3280"/>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53" name="Oval 269"/>
              <p:cNvSpPr>
                <a:spLocks noChangeArrowheads="1"/>
              </p:cNvSpPr>
              <p:nvPr/>
            </p:nvSpPr>
            <p:spPr bwMode="auto">
              <a:xfrm>
                <a:off x="3601" y="1129"/>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sp>
            <p:nvSpPr>
              <p:cNvPr id="1194254" name="Oval 270"/>
              <p:cNvSpPr>
                <a:spLocks noChangeArrowheads="1"/>
              </p:cNvSpPr>
              <p:nvPr/>
            </p:nvSpPr>
            <p:spPr bwMode="auto">
              <a:xfrm>
                <a:off x="1449" y="1125"/>
                <a:ext cx="71" cy="71"/>
              </a:xfrm>
              <a:prstGeom prst="ellipse">
                <a:avLst/>
              </a:prstGeom>
              <a:solidFill>
                <a:schemeClr val="tx2"/>
              </a:solidFill>
              <a:ln w="9525">
                <a:solidFill>
                  <a:schemeClr val="tx1"/>
                </a:solidFill>
                <a:round/>
                <a:headEnd/>
                <a:tailEnd/>
              </a:ln>
              <a:effectLst/>
            </p:spPr>
            <p:txBody>
              <a:bodyPr wrap="none" anchor="ctr"/>
              <a:lstStyle/>
              <a:p>
                <a:endParaRPr lang="en-US"/>
              </a:p>
            </p:txBody>
          </p:sp>
        </p:grpSp>
        <p:sp>
          <p:nvSpPr>
            <p:cNvPr id="1194255" name="Line 271"/>
            <p:cNvSpPr>
              <a:spLocks noChangeShapeType="1"/>
            </p:cNvSpPr>
            <p:nvPr/>
          </p:nvSpPr>
          <p:spPr bwMode="auto">
            <a:xfrm>
              <a:off x="147" y="1023"/>
              <a:ext cx="4042" cy="0"/>
            </a:xfrm>
            <a:prstGeom prst="line">
              <a:avLst/>
            </a:prstGeom>
            <a:noFill/>
            <a:ln w="38100">
              <a:solidFill>
                <a:schemeClr val="tx1"/>
              </a:solidFill>
              <a:prstDash val="dash"/>
              <a:round/>
              <a:headEnd/>
              <a:tailEnd/>
            </a:ln>
            <a:effectLst/>
          </p:spPr>
          <p:txBody>
            <a:bodyPr wrap="none" anchor="ctr"/>
            <a:lstStyle/>
            <a:p>
              <a:endParaRPr lang="en-US"/>
            </a:p>
          </p:txBody>
        </p:sp>
        <p:sp>
          <p:nvSpPr>
            <p:cNvPr id="1194256" name="Line 272"/>
            <p:cNvSpPr>
              <a:spLocks noChangeShapeType="1"/>
            </p:cNvSpPr>
            <p:nvPr/>
          </p:nvSpPr>
          <p:spPr bwMode="auto">
            <a:xfrm>
              <a:off x="145" y="2092"/>
              <a:ext cx="4042" cy="0"/>
            </a:xfrm>
            <a:prstGeom prst="line">
              <a:avLst/>
            </a:prstGeom>
            <a:noFill/>
            <a:ln w="38100">
              <a:solidFill>
                <a:schemeClr val="tx1"/>
              </a:solidFill>
              <a:prstDash val="dash"/>
              <a:round/>
              <a:headEnd/>
              <a:tailEnd/>
            </a:ln>
            <a:effectLst/>
          </p:spPr>
          <p:txBody>
            <a:bodyPr wrap="none" anchor="ctr"/>
            <a:lstStyle/>
            <a:p>
              <a:endParaRPr lang="en-US"/>
            </a:p>
          </p:txBody>
        </p:sp>
        <p:sp>
          <p:nvSpPr>
            <p:cNvPr id="1194257" name="Line 273"/>
            <p:cNvSpPr>
              <a:spLocks noChangeShapeType="1"/>
            </p:cNvSpPr>
            <p:nvPr/>
          </p:nvSpPr>
          <p:spPr bwMode="auto">
            <a:xfrm>
              <a:off x="143" y="3161"/>
              <a:ext cx="4042" cy="0"/>
            </a:xfrm>
            <a:prstGeom prst="line">
              <a:avLst/>
            </a:prstGeom>
            <a:noFill/>
            <a:ln w="38100">
              <a:solidFill>
                <a:schemeClr val="tx1"/>
              </a:solidFill>
              <a:prstDash val="dash"/>
              <a:round/>
              <a:headEnd/>
              <a:tailEnd/>
            </a:ln>
            <a:effectLst/>
          </p:spPr>
          <p:txBody>
            <a:bodyPr wrap="none" anchor="ctr"/>
            <a:lstStyle/>
            <a:p>
              <a:endParaRPr lang="en-US"/>
            </a:p>
          </p:txBody>
        </p:sp>
        <p:sp>
          <p:nvSpPr>
            <p:cNvPr id="1194258" name="Line 274"/>
            <p:cNvSpPr>
              <a:spLocks noChangeShapeType="1"/>
            </p:cNvSpPr>
            <p:nvPr/>
          </p:nvSpPr>
          <p:spPr bwMode="auto">
            <a:xfrm flipV="1">
              <a:off x="1076" y="76"/>
              <a:ext cx="10" cy="4006"/>
            </a:xfrm>
            <a:prstGeom prst="line">
              <a:avLst/>
            </a:prstGeom>
            <a:noFill/>
            <a:ln w="38100">
              <a:solidFill>
                <a:schemeClr val="tx1"/>
              </a:solidFill>
              <a:prstDash val="dash"/>
              <a:round/>
              <a:headEnd/>
              <a:tailEnd/>
            </a:ln>
            <a:effectLst/>
          </p:spPr>
          <p:txBody>
            <a:bodyPr wrap="none" anchor="ctr"/>
            <a:lstStyle/>
            <a:p>
              <a:endParaRPr lang="en-US"/>
            </a:p>
          </p:txBody>
        </p:sp>
        <p:sp>
          <p:nvSpPr>
            <p:cNvPr id="1194259" name="Line 275"/>
            <p:cNvSpPr>
              <a:spLocks noChangeShapeType="1"/>
            </p:cNvSpPr>
            <p:nvPr/>
          </p:nvSpPr>
          <p:spPr bwMode="auto">
            <a:xfrm flipV="1">
              <a:off x="2160" y="97"/>
              <a:ext cx="10" cy="4006"/>
            </a:xfrm>
            <a:prstGeom prst="line">
              <a:avLst/>
            </a:prstGeom>
            <a:noFill/>
            <a:ln w="38100">
              <a:solidFill>
                <a:schemeClr val="tx1"/>
              </a:solidFill>
              <a:prstDash val="dash"/>
              <a:round/>
              <a:headEnd/>
              <a:tailEnd/>
            </a:ln>
            <a:effectLst/>
          </p:spPr>
          <p:txBody>
            <a:bodyPr wrap="none" anchor="ctr"/>
            <a:lstStyle/>
            <a:p>
              <a:endParaRPr lang="en-US"/>
            </a:p>
          </p:txBody>
        </p:sp>
        <p:sp>
          <p:nvSpPr>
            <p:cNvPr id="1194260" name="Line 276"/>
            <p:cNvSpPr>
              <a:spLocks noChangeShapeType="1"/>
            </p:cNvSpPr>
            <p:nvPr/>
          </p:nvSpPr>
          <p:spPr bwMode="auto">
            <a:xfrm flipV="1">
              <a:off x="3244" y="102"/>
              <a:ext cx="10" cy="4006"/>
            </a:xfrm>
            <a:prstGeom prst="line">
              <a:avLst/>
            </a:prstGeom>
            <a:noFill/>
            <a:ln w="38100">
              <a:solidFill>
                <a:schemeClr val="tx1"/>
              </a:solidFill>
              <a:prstDash val="dash"/>
              <a:round/>
              <a:headEnd/>
              <a:tailEnd/>
            </a:ln>
            <a:effec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11" name="Slide Number Placeholder 4"/>
          <p:cNvSpPr>
            <a:spLocks noGrp="1"/>
          </p:cNvSpPr>
          <p:nvPr>
            <p:ph type="sldNum" sz="quarter" idx="11"/>
          </p:nvPr>
        </p:nvSpPr>
        <p:spPr/>
        <p:txBody>
          <a:bodyPr/>
          <a:lstStyle/>
          <a:p>
            <a:fld id="{61E9AEBE-4D8B-4854-B6D9-7400C8A4367D}" type="slidenum">
              <a:rPr lang="en-US"/>
              <a:pPr/>
              <a:t>90</a:t>
            </a:fld>
            <a:endParaRPr lang="en-US"/>
          </a:p>
        </p:txBody>
      </p:sp>
      <p:sp>
        <p:nvSpPr>
          <p:cNvPr id="1685506" name="Rectangle 2"/>
          <p:cNvSpPr>
            <a:spLocks noGrp="1" noChangeArrowheads="1"/>
          </p:cNvSpPr>
          <p:nvPr>
            <p:ph type="title"/>
          </p:nvPr>
        </p:nvSpPr>
        <p:spPr>
          <a:xfrm>
            <a:off x="0" y="0"/>
            <a:ext cx="3886200" cy="990600"/>
          </a:xfrm>
        </p:spPr>
        <p:txBody>
          <a:bodyPr/>
          <a:lstStyle/>
          <a:p>
            <a:r>
              <a:rPr lang="en-US" sz="4000"/>
              <a:t>Computer Chess</a:t>
            </a:r>
          </a:p>
        </p:txBody>
      </p:sp>
      <p:sp>
        <p:nvSpPr>
          <p:cNvPr id="1685507" name="Rectangle 3"/>
          <p:cNvSpPr>
            <a:spLocks noGrp="1" noChangeArrowheads="1"/>
          </p:cNvSpPr>
          <p:nvPr>
            <p:ph type="body" idx="1"/>
          </p:nvPr>
        </p:nvSpPr>
        <p:spPr>
          <a:xfrm>
            <a:off x="-76200" y="838200"/>
            <a:ext cx="4038600" cy="1981200"/>
          </a:xfrm>
        </p:spPr>
        <p:txBody>
          <a:bodyPr/>
          <a:lstStyle/>
          <a:p>
            <a:pPr>
              <a:lnSpc>
                <a:spcPct val="80000"/>
              </a:lnSpc>
            </a:pPr>
            <a:r>
              <a:rPr lang="en-US" sz="2000">
                <a:solidFill>
                  <a:srgbClr val="FFFF00"/>
                </a:solidFill>
              </a:rPr>
              <a:t>Thread level parallelism</a:t>
            </a:r>
            <a:r>
              <a:rPr lang="en-US" sz="2000"/>
              <a:t> unlike position evaluation parallelism used in other systems</a:t>
            </a:r>
          </a:p>
          <a:p>
            <a:pPr>
              <a:lnSpc>
                <a:spcPct val="80000"/>
              </a:lnSpc>
            </a:pPr>
            <a:r>
              <a:rPr lang="en-US" sz="2000"/>
              <a:t>Competed with poor reliability and results in 1987 and 1988 ACM Computer Chess Championships</a:t>
            </a:r>
          </a:p>
        </p:txBody>
      </p:sp>
      <p:pic>
        <p:nvPicPr>
          <p:cNvPr id="1685508" name="Picture 4" descr="033"/>
          <p:cNvPicPr>
            <a:picLocks noChangeAspect="1" noChangeArrowheads="1"/>
          </p:cNvPicPr>
          <p:nvPr/>
        </p:nvPicPr>
        <p:blipFill>
          <a:blip r:embed="rId3"/>
          <a:srcRect l="1405" t="22134" r="4393" b="47299"/>
          <a:stretch>
            <a:fillRect/>
          </a:stretch>
        </p:blipFill>
        <p:spPr bwMode="auto">
          <a:xfrm>
            <a:off x="3886200" y="0"/>
            <a:ext cx="5105400" cy="2209800"/>
          </a:xfrm>
          <a:prstGeom prst="rect">
            <a:avLst/>
          </a:prstGeom>
          <a:noFill/>
        </p:spPr>
      </p:pic>
      <p:pic>
        <p:nvPicPr>
          <p:cNvPr id="1685512" name="Picture 8" descr="Image0001"/>
          <p:cNvPicPr>
            <a:picLocks noChangeAspect="1" noChangeArrowheads="1"/>
          </p:cNvPicPr>
          <p:nvPr/>
        </p:nvPicPr>
        <p:blipFill>
          <a:blip r:embed="rId4"/>
          <a:srcRect l="19600" t="19672" r="37280" b="47742"/>
          <a:stretch>
            <a:fillRect/>
          </a:stretch>
        </p:blipFill>
        <p:spPr bwMode="auto">
          <a:xfrm>
            <a:off x="0" y="2762250"/>
            <a:ext cx="4191000" cy="4095750"/>
          </a:xfrm>
          <a:prstGeom prst="rect">
            <a:avLst/>
          </a:prstGeom>
          <a:noFill/>
        </p:spPr>
      </p:pic>
      <p:grpSp>
        <p:nvGrpSpPr>
          <p:cNvPr id="1685516" name="Group 12"/>
          <p:cNvGrpSpPr>
            <a:grpSpLocks/>
          </p:cNvGrpSpPr>
          <p:nvPr/>
        </p:nvGrpSpPr>
        <p:grpSpPr bwMode="auto">
          <a:xfrm>
            <a:off x="4267200" y="2362200"/>
            <a:ext cx="4876800" cy="4495800"/>
            <a:chOff x="2688" y="1488"/>
            <a:chExt cx="3072" cy="2832"/>
          </a:xfrm>
        </p:grpSpPr>
        <p:pic>
          <p:nvPicPr>
            <p:cNvPr id="1685513" name="Picture 9" descr="Image0002"/>
            <p:cNvPicPr>
              <a:picLocks noChangeAspect="1" noChangeArrowheads="1"/>
            </p:cNvPicPr>
            <p:nvPr/>
          </p:nvPicPr>
          <p:blipFill>
            <a:blip r:embed="rId5"/>
            <a:srcRect l="16660" t="22734" r="20621" b="32555"/>
            <a:stretch>
              <a:fillRect/>
            </a:stretch>
          </p:blipFill>
          <p:spPr bwMode="auto">
            <a:xfrm>
              <a:off x="2688" y="1488"/>
              <a:ext cx="3072" cy="2832"/>
            </a:xfrm>
            <a:prstGeom prst="rect">
              <a:avLst/>
            </a:prstGeom>
            <a:noFill/>
          </p:spPr>
        </p:pic>
        <p:sp>
          <p:nvSpPr>
            <p:cNvPr id="1685514" name="Line 10"/>
            <p:cNvSpPr>
              <a:spLocks noChangeShapeType="1"/>
            </p:cNvSpPr>
            <p:nvPr/>
          </p:nvSpPr>
          <p:spPr bwMode="auto">
            <a:xfrm flipV="1">
              <a:off x="5616" y="1584"/>
              <a:ext cx="0" cy="1056"/>
            </a:xfrm>
            <a:prstGeom prst="line">
              <a:avLst/>
            </a:prstGeom>
            <a:noFill/>
            <a:ln w="38100">
              <a:solidFill>
                <a:srgbClr val="000000"/>
              </a:solidFill>
              <a:round/>
              <a:headEnd/>
              <a:tailEnd type="triangle" w="med" len="med"/>
            </a:ln>
            <a:effectLst/>
          </p:spPr>
          <p:txBody>
            <a:bodyPr>
              <a:spAutoFit/>
            </a:bodyPr>
            <a:lstStyle/>
            <a:p>
              <a:endParaRPr lang="en-US"/>
            </a:p>
          </p:txBody>
        </p:sp>
        <p:sp>
          <p:nvSpPr>
            <p:cNvPr id="1685515" name="Text Box 11"/>
            <p:cNvSpPr txBox="1">
              <a:spLocks noChangeArrowheads="1"/>
            </p:cNvSpPr>
            <p:nvPr/>
          </p:nvSpPr>
          <p:spPr bwMode="auto">
            <a:xfrm>
              <a:off x="4464" y="2256"/>
              <a:ext cx="1114" cy="442"/>
            </a:xfrm>
            <a:prstGeom prst="rect">
              <a:avLst/>
            </a:prstGeom>
            <a:noFill/>
            <a:ln w="12700">
              <a:noFill/>
              <a:miter lim="800000"/>
              <a:headEnd/>
              <a:tailEnd/>
            </a:ln>
            <a:effectLst/>
          </p:spPr>
          <p:txBody>
            <a:bodyPr>
              <a:spAutoFit/>
            </a:bodyPr>
            <a:lstStyle/>
            <a:p>
              <a:r>
                <a:rPr lang="en-US">
                  <a:solidFill>
                    <a:srgbClr val="000000"/>
                  </a:solidFill>
                </a:rPr>
                <a:t>Increasing search depth</a:t>
              </a:r>
            </a:p>
          </p:txBody>
        </p:sp>
      </p:gr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8" name="Slide Number Placeholder 4"/>
          <p:cNvSpPr>
            <a:spLocks noGrp="1"/>
          </p:cNvSpPr>
          <p:nvPr>
            <p:ph type="sldNum" sz="quarter" idx="11"/>
          </p:nvPr>
        </p:nvSpPr>
        <p:spPr/>
        <p:txBody>
          <a:bodyPr/>
          <a:lstStyle/>
          <a:p>
            <a:fld id="{35098D7F-C961-4E9F-B3AB-C6A9E2DC4A65}" type="slidenum">
              <a:rPr lang="en-US"/>
              <a:pPr/>
              <a:t>91</a:t>
            </a:fld>
            <a:endParaRPr lang="en-US"/>
          </a:p>
        </p:txBody>
      </p:sp>
      <p:sp>
        <p:nvSpPr>
          <p:cNvPr id="1258498" name="Rectangle 2"/>
          <p:cNvSpPr>
            <a:spLocks noGrp="1" noChangeArrowheads="1"/>
          </p:cNvSpPr>
          <p:nvPr>
            <p:ph type="title"/>
          </p:nvPr>
        </p:nvSpPr>
        <p:spPr>
          <a:xfrm>
            <a:off x="0" y="0"/>
            <a:ext cx="9144000" cy="838200"/>
          </a:xfrm>
        </p:spPr>
        <p:txBody>
          <a:bodyPr/>
          <a:lstStyle/>
          <a:p>
            <a:r>
              <a:rPr lang="en-US"/>
              <a:t>Discrete Event Simulations</a:t>
            </a:r>
          </a:p>
        </p:txBody>
      </p:sp>
      <p:sp>
        <p:nvSpPr>
          <p:cNvPr id="1258499" name="Rectangle 3"/>
          <p:cNvSpPr>
            <a:spLocks noGrp="1" noChangeArrowheads="1"/>
          </p:cNvSpPr>
          <p:nvPr>
            <p:ph type="body" idx="1"/>
          </p:nvPr>
        </p:nvSpPr>
        <p:spPr>
          <a:xfrm>
            <a:off x="0" y="685800"/>
            <a:ext cx="9144000" cy="2057400"/>
          </a:xfrm>
        </p:spPr>
        <p:txBody>
          <a:bodyPr/>
          <a:lstStyle/>
          <a:p>
            <a:pPr>
              <a:lnSpc>
                <a:spcPct val="80000"/>
              </a:lnSpc>
            </a:pPr>
            <a:r>
              <a:rPr lang="en-US" sz="2400"/>
              <a:t>These are familiar in military and circuit (system) simulations when one uses macroscopic approximations </a:t>
            </a:r>
          </a:p>
          <a:p>
            <a:pPr lvl="1">
              <a:lnSpc>
                <a:spcPct val="80000"/>
              </a:lnSpc>
            </a:pPr>
            <a:r>
              <a:rPr lang="en-US" sz="2000"/>
              <a:t>Also probably paradigm of most </a:t>
            </a:r>
            <a:r>
              <a:rPr lang="en-US" sz="2000">
                <a:solidFill>
                  <a:srgbClr val="FFFF00"/>
                </a:solidFill>
              </a:rPr>
              <a:t>multiplayer Internet games/worlds</a:t>
            </a:r>
          </a:p>
          <a:p>
            <a:pPr>
              <a:lnSpc>
                <a:spcPct val="80000"/>
              </a:lnSpc>
            </a:pPr>
            <a:r>
              <a:rPr lang="en-US" sz="2400"/>
              <a:t>Note Nature is perhaps</a:t>
            </a:r>
            <a:r>
              <a:rPr lang="en-US" sz="2400">
                <a:solidFill>
                  <a:srgbClr val="FFFF00"/>
                </a:solidFill>
              </a:rPr>
              <a:t> synchronous</a:t>
            </a:r>
            <a:r>
              <a:rPr lang="en-US" sz="2400"/>
              <a:t> when viewed quantum mechanically in terms of uniform fundamental elements (quarks and gluons etc.)</a:t>
            </a:r>
          </a:p>
          <a:p>
            <a:pPr>
              <a:lnSpc>
                <a:spcPct val="80000"/>
              </a:lnSpc>
            </a:pPr>
            <a:r>
              <a:rPr lang="en-US" sz="2400"/>
              <a:t>It is </a:t>
            </a:r>
            <a:r>
              <a:rPr lang="en-US" sz="2400">
                <a:solidFill>
                  <a:srgbClr val="FFFF00"/>
                </a:solidFill>
              </a:rPr>
              <a:t>loosely synchronous</a:t>
            </a:r>
            <a:r>
              <a:rPr lang="en-US" sz="2400"/>
              <a:t> when considered in terms of particles and mesh points</a:t>
            </a:r>
          </a:p>
          <a:p>
            <a:pPr>
              <a:lnSpc>
                <a:spcPct val="80000"/>
              </a:lnSpc>
            </a:pPr>
            <a:r>
              <a:rPr lang="en-US" sz="2400"/>
              <a:t>It is </a:t>
            </a:r>
            <a:r>
              <a:rPr lang="en-US" sz="2400">
                <a:solidFill>
                  <a:srgbClr val="FFFF00"/>
                </a:solidFill>
              </a:rPr>
              <a:t>asynchronous</a:t>
            </a:r>
            <a:br>
              <a:rPr lang="en-US" sz="2400">
                <a:solidFill>
                  <a:srgbClr val="FFFF00"/>
                </a:solidFill>
              </a:rPr>
            </a:br>
            <a:r>
              <a:rPr lang="en-US" sz="2400"/>
              <a:t> when viewed in </a:t>
            </a:r>
            <a:br>
              <a:rPr lang="en-US" sz="2400"/>
            </a:br>
            <a:r>
              <a:rPr lang="en-US" sz="2400"/>
              <a:t>terms of tanks,</a:t>
            </a:r>
            <a:br>
              <a:rPr lang="en-US" sz="2400"/>
            </a:br>
            <a:r>
              <a:rPr lang="en-US" sz="2400"/>
              <a:t> people, arrows etc.</a:t>
            </a:r>
          </a:p>
        </p:txBody>
      </p:sp>
      <p:grpSp>
        <p:nvGrpSpPr>
          <p:cNvPr id="1258502" name="Group 6"/>
          <p:cNvGrpSpPr>
            <a:grpSpLocks/>
          </p:cNvGrpSpPr>
          <p:nvPr/>
        </p:nvGrpSpPr>
        <p:grpSpPr bwMode="auto">
          <a:xfrm>
            <a:off x="3200400" y="3090863"/>
            <a:ext cx="5943600" cy="3767137"/>
            <a:chOff x="2016" y="1947"/>
            <a:chExt cx="3744" cy="2373"/>
          </a:xfrm>
        </p:grpSpPr>
        <p:pic>
          <p:nvPicPr>
            <p:cNvPr id="1258500" name="Picture 4"/>
            <p:cNvPicPr>
              <a:picLocks noChangeAspect="1" noChangeArrowheads="1"/>
            </p:cNvPicPr>
            <p:nvPr/>
          </p:nvPicPr>
          <p:blipFill>
            <a:blip r:embed="rId3"/>
            <a:srcRect l="14175" t="41142" r="25020" b="7428"/>
            <a:stretch>
              <a:fillRect/>
            </a:stretch>
          </p:blipFill>
          <p:spPr bwMode="auto">
            <a:xfrm>
              <a:off x="2016" y="1947"/>
              <a:ext cx="3744" cy="2373"/>
            </a:xfrm>
            <a:prstGeom prst="rect">
              <a:avLst/>
            </a:prstGeom>
            <a:noFill/>
            <a:ln w="12700">
              <a:noFill/>
              <a:miter lim="800000"/>
              <a:headEnd/>
              <a:tailEnd/>
            </a:ln>
            <a:effectLst/>
          </p:spPr>
        </p:pic>
        <p:sp>
          <p:nvSpPr>
            <p:cNvPr id="1258501" name="Text Box 5"/>
            <p:cNvSpPr txBox="1">
              <a:spLocks noChangeArrowheads="1"/>
            </p:cNvSpPr>
            <p:nvPr/>
          </p:nvSpPr>
          <p:spPr bwMode="auto">
            <a:xfrm>
              <a:off x="3158" y="1975"/>
              <a:ext cx="1369" cy="250"/>
            </a:xfrm>
            <a:prstGeom prst="rect">
              <a:avLst/>
            </a:prstGeom>
            <a:noFill/>
            <a:ln w="12700">
              <a:noFill/>
              <a:miter lim="800000"/>
              <a:headEnd/>
              <a:tailEnd/>
            </a:ln>
            <a:effectLst/>
          </p:spPr>
          <p:txBody>
            <a:bodyPr wrap="none">
              <a:spAutoFit/>
            </a:bodyPr>
            <a:lstStyle/>
            <a:p>
              <a:r>
                <a:rPr lang="en-US">
                  <a:solidFill>
                    <a:schemeClr val="bg2"/>
                  </a:solidFill>
                </a:rPr>
                <a:t>Battle of Hastings</a:t>
              </a:r>
            </a:p>
          </p:txBody>
        </p:sp>
      </p:gr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30" name="Slide Number Placeholder 4"/>
          <p:cNvSpPr>
            <a:spLocks noGrp="1"/>
          </p:cNvSpPr>
          <p:nvPr>
            <p:ph type="sldNum" sz="quarter" idx="11"/>
          </p:nvPr>
        </p:nvSpPr>
        <p:spPr/>
        <p:txBody>
          <a:bodyPr/>
          <a:lstStyle/>
          <a:p>
            <a:fld id="{55A3443B-53C9-45A8-AD74-B1BA84ECB423}" type="slidenum">
              <a:rPr lang="en-US"/>
              <a:pPr/>
              <a:t>92</a:t>
            </a:fld>
            <a:endParaRPr lang="en-US"/>
          </a:p>
        </p:txBody>
      </p:sp>
      <p:sp>
        <p:nvSpPr>
          <p:cNvPr id="1260546" name="Rectangle 2"/>
          <p:cNvSpPr>
            <a:spLocks noGrp="1" noChangeArrowheads="1"/>
          </p:cNvSpPr>
          <p:nvPr>
            <p:ph type="title"/>
          </p:nvPr>
        </p:nvSpPr>
        <p:spPr>
          <a:xfrm>
            <a:off x="0" y="0"/>
            <a:ext cx="9144000" cy="685800"/>
          </a:xfrm>
        </p:spPr>
        <p:txBody>
          <a:bodyPr/>
          <a:lstStyle/>
          <a:p>
            <a:r>
              <a:rPr lang="en-US" sz="4000"/>
              <a:t>Dataflow</a:t>
            </a:r>
          </a:p>
        </p:txBody>
      </p:sp>
      <p:sp>
        <p:nvSpPr>
          <p:cNvPr id="1260547" name="Rectangle 3"/>
          <p:cNvSpPr>
            <a:spLocks noGrp="1" noChangeArrowheads="1"/>
          </p:cNvSpPr>
          <p:nvPr>
            <p:ph type="body" idx="1"/>
          </p:nvPr>
        </p:nvSpPr>
        <p:spPr>
          <a:xfrm>
            <a:off x="0" y="533400"/>
            <a:ext cx="9144000" cy="4876800"/>
          </a:xfrm>
        </p:spPr>
        <p:txBody>
          <a:bodyPr/>
          <a:lstStyle/>
          <a:p>
            <a:pPr>
              <a:lnSpc>
                <a:spcPct val="80000"/>
              </a:lnSpc>
            </a:pPr>
            <a:r>
              <a:rPr lang="en-US" sz="2400"/>
              <a:t>This includes many </a:t>
            </a:r>
            <a:r>
              <a:rPr lang="en-US" sz="2400">
                <a:solidFill>
                  <a:srgbClr val="FFFF00"/>
                </a:solidFill>
              </a:rPr>
              <a:t>data analysis</a:t>
            </a:r>
            <a:r>
              <a:rPr lang="en-US" sz="2400"/>
              <a:t> and Image processing engines like AVS and Microsoft Robotics Studio </a:t>
            </a:r>
          </a:p>
          <a:p>
            <a:pPr>
              <a:lnSpc>
                <a:spcPct val="80000"/>
              </a:lnSpc>
            </a:pPr>
            <a:r>
              <a:rPr lang="en-US" sz="2400">
                <a:solidFill>
                  <a:srgbClr val="FFFF00"/>
                </a:solidFill>
              </a:rPr>
              <a:t>Multidisciplinary science</a:t>
            </a:r>
            <a:r>
              <a:rPr lang="en-US" sz="2400"/>
              <a:t> linkage as in</a:t>
            </a:r>
          </a:p>
          <a:p>
            <a:pPr lvl="1">
              <a:lnSpc>
                <a:spcPct val="80000"/>
              </a:lnSpc>
            </a:pPr>
            <a:r>
              <a:rPr lang="en-US" sz="2000"/>
              <a:t>Ocean Land and Atmospheric</a:t>
            </a:r>
          </a:p>
          <a:p>
            <a:pPr lvl="1">
              <a:lnSpc>
                <a:spcPct val="80000"/>
              </a:lnSpc>
            </a:pPr>
            <a:r>
              <a:rPr lang="en-US" sz="2000"/>
              <a:t>Structural, Acoustic, Aerodynamics, Engines, Control, Radar Signature, Optimization</a:t>
            </a:r>
          </a:p>
          <a:p>
            <a:pPr>
              <a:lnSpc>
                <a:spcPct val="80000"/>
              </a:lnSpc>
            </a:pPr>
            <a:r>
              <a:rPr lang="en-US" sz="2400"/>
              <a:t>Either transmit all data (successive image processing), interface data (as in air flow – wing boundary) or trigger events (as in discrete event simulation)</a:t>
            </a:r>
          </a:p>
          <a:p>
            <a:pPr>
              <a:lnSpc>
                <a:spcPct val="80000"/>
              </a:lnSpc>
            </a:pPr>
            <a:r>
              <a:rPr lang="en-US" sz="2400"/>
              <a:t>Use </a:t>
            </a:r>
            <a:r>
              <a:rPr lang="en-US" sz="2400">
                <a:solidFill>
                  <a:srgbClr val="FFFF00"/>
                </a:solidFill>
              </a:rPr>
              <a:t>Web Service</a:t>
            </a:r>
            <a:r>
              <a:rPr lang="en-US" sz="2400"/>
              <a:t> or </a:t>
            </a:r>
            <a:r>
              <a:rPr lang="en-US" sz="2400">
                <a:solidFill>
                  <a:srgbClr val="FFFF00"/>
                </a:solidFill>
              </a:rPr>
              <a:t>Grid workflow</a:t>
            </a:r>
            <a:r>
              <a:rPr lang="en-US" sz="2400"/>
              <a:t> in many eScience projects</a:t>
            </a:r>
          </a:p>
          <a:p>
            <a:pPr>
              <a:lnSpc>
                <a:spcPct val="80000"/>
              </a:lnSpc>
            </a:pPr>
            <a:r>
              <a:rPr lang="en-US" sz="2400"/>
              <a:t>Often called </a:t>
            </a:r>
            <a:r>
              <a:rPr lang="en-US" sz="2400">
                <a:solidFill>
                  <a:srgbClr val="FFFF00"/>
                </a:solidFill>
              </a:rPr>
              <a:t>functional parallelism</a:t>
            </a:r>
            <a:r>
              <a:rPr lang="en-US" sz="2400"/>
              <a:t> with each linked function data parallel and typically these are </a:t>
            </a:r>
            <a:r>
              <a:rPr lang="en-US" sz="2400">
                <a:solidFill>
                  <a:srgbClr val="FFFF00"/>
                </a:solidFill>
              </a:rPr>
              <a:t>large grain size</a:t>
            </a:r>
            <a:r>
              <a:rPr lang="en-US" sz="2400"/>
              <a:t> and correspondingly </a:t>
            </a:r>
            <a:r>
              <a:rPr lang="en-US" sz="2400">
                <a:solidFill>
                  <a:srgbClr val="FFFF00"/>
                </a:solidFill>
              </a:rPr>
              <a:t>low communication/calculation</a:t>
            </a:r>
            <a:r>
              <a:rPr lang="en-US" sz="2400"/>
              <a:t> ratio and efficient </a:t>
            </a:r>
            <a:r>
              <a:rPr lang="en-US" sz="2400">
                <a:solidFill>
                  <a:srgbClr val="FFFF00"/>
                </a:solidFill>
              </a:rPr>
              <a:t>distributed execution</a:t>
            </a:r>
          </a:p>
          <a:p>
            <a:pPr>
              <a:lnSpc>
                <a:spcPct val="80000"/>
              </a:lnSpc>
            </a:pPr>
            <a:r>
              <a:rPr lang="en-US" sz="2400">
                <a:solidFill>
                  <a:srgbClr val="FFFF00"/>
                </a:solidFill>
              </a:rPr>
              <a:t>Fine grain dataflow </a:t>
            </a:r>
            <a:r>
              <a:rPr lang="en-US" sz="2400"/>
              <a:t>has significant</a:t>
            </a:r>
            <a:r>
              <a:rPr lang="en-US" sz="2400">
                <a:solidFill>
                  <a:srgbClr val="FFFF00"/>
                </a:solidFill>
              </a:rPr>
              <a:t> communication </a:t>
            </a:r>
            <a:r>
              <a:rPr lang="en-US" sz="2400"/>
              <a:t>requirements</a:t>
            </a:r>
          </a:p>
        </p:txBody>
      </p:sp>
      <p:grpSp>
        <p:nvGrpSpPr>
          <p:cNvPr id="1260576" name="Group 32"/>
          <p:cNvGrpSpPr>
            <a:grpSpLocks/>
          </p:cNvGrpSpPr>
          <p:nvPr/>
        </p:nvGrpSpPr>
        <p:grpSpPr bwMode="auto">
          <a:xfrm>
            <a:off x="152400" y="5410200"/>
            <a:ext cx="8763000" cy="1447800"/>
            <a:chOff x="96" y="3408"/>
            <a:chExt cx="5520" cy="912"/>
          </a:xfrm>
        </p:grpSpPr>
        <p:grpSp>
          <p:nvGrpSpPr>
            <p:cNvPr id="1260568" name="Group 24"/>
            <p:cNvGrpSpPr>
              <a:grpSpLocks/>
            </p:cNvGrpSpPr>
            <p:nvPr/>
          </p:nvGrpSpPr>
          <p:grpSpPr bwMode="auto">
            <a:xfrm>
              <a:off x="96" y="3408"/>
              <a:ext cx="5520" cy="912"/>
              <a:chOff x="96" y="3408"/>
              <a:chExt cx="5520" cy="912"/>
            </a:xfrm>
          </p:grpSpPr>
          <p:sp>
            <p:nvSpPr>
              <p:cNvPr id="1260567" name="Rectangle 23"/>
              <p:cNvSpPr>
                <a:spLocks noChangeArrowheads="1"/>
              </p:cNvSpPr>
              <p:nvPr/>
            </p:nvSpPr>
            <p:spPr bwMode="auto">
              <a:xfrm>
                <a:off x="96" y="3408"/>
                <a:ext cx="5520" cy="912"/>
              </a:xfrm>
              <a:prstGeom prst="rect">
                <a:avLst/>
              </a:prstGeom>
              <a:solidFill>
                <a:schemeClr val="bg2"/>
              </a:solidFill>
              <a:ln w="12700">
                <a:noFill/>
                <a:miter lim="800000"/>
                <a:headEnd/>
                <a:tailEnd/>
              </a:ln>
              <a:effectLst/>
            </p:spPr>
            <p:txBody>
              <a:bodyPr wrap="none" anchor="ctr">
                <a:spAutoFit/>
              </a:bodyPr>
              <a:lstStyle/>
              <a:p>
                <a:endParaRPr lang="en-US"/>
              </a:p>
            </p:txBody>
          </p:sp>
          <p:grpSp>
            <p:nvGrpSpPr>
              <p:cNvPr id="1260566" name="Group 22"/>
              <p:cNvGrpSpPr>
                <a:grpSpLocks/>
              </p:cNvGrpSpPr>
              <p:nvPr/>
            </p:nvGrpSpPr>
            <p:grpSpPr bwMode="auto">
              <a:xfrm>
                <a:off x="144" y="3456"/>
                <a:ext cx="5430" cy="775"/>
                <a:chOff x="144" y="3312"/>
                <a:chExt cx="5430" cy="775"/>
              </a:xfrm>
            </p:grpSpPr>
            <p:sp>
              <p:nvSpPr>
                <p:cNvPr id="1260549" name="Oval 5"/>
                <p:cNvSpPr>
                  <a:spLocks noChangeArrowheads="1"/>
                </p:cNvSpPr>
                <p:nvPr/>
              </p:nvSpPr>
              <p:spPr bwMode="auto">
                <a:xfrm>
                  <a:off x="144" y="3696"/>
                  <a:ext cx="585" cy="391"/>
                </a:xfrm>
                <a:prstGeom prst="ellipse">
                  <a:avLst/>
                </a:prstGeom>
                <a:solidFill>
                  <a:schemeClr val="tx1"/>
                </a:solidFill>
                <a:ln w="12700">
                  <a:solidFill>
                    <a:schemeClr val="tx1"/>
                  </a:solidFill>
                  <a:round/>
                  <a:headEnd/>
                  <a:tailEnd/>
                </a:ln>
                <a:effectLst/>
              </p:spPr>
              <p:txBody>
                <a:bodyPr wrap="none" anchor="ctr">
                  <a:spAutoFit/>
                </a:bodyPr>
                <a:lstStyle/>
                <a:p>
                  <a:pPr algn="ctr"/>
                  <a:r>
                    <a:rPr lang="en-US" sz="1200" b="1">
                      <a:solidFill>
                        <a:schemeClr val="bg2"/>
                      </a:solidFill>
                    </a:rPr>
                    <a:t>Wing</a:t>
                  </a:r>
                  <a:br>
                    <a:rPr lang="en-US" sz="1200" b="1">
                      <a:solidFill>
                        <a:schemeClr val="bg2"/>
                      </a:solidFill>
                    </a:rPr>
                  </a:br>
                  <a:r>
                    <a:rPr lang="en-US" sz="1200" b="1">
                      <a:solidFill>
                        <a:schemeClr val="bg2"/>
                      </a:solidFill>
                    </a:rPr>
                    <a:t>Airflow</a:t>
                  </a:r>
                </a:p>
              </p:txBody>
            </p:sp>
            <p:sp>
              <p:nvSpPr>
                <p:cNvPr id="1260550" name="Oval 6"/>
                <p:cNvSpPr>
                  <a:spLocks noChangeArrowheads="1"/>
                </p:cNvSpPr>
                <p:nvPr/>
              </p:nvSpPr>
              <p:spPr bwMode="auto">
                <a:xfrm>
                  <a:off x="2164" y="3696"/>
                  <a:ext cx="816" cy="391"/>
                </a:xfrm>
                <a:prstGeom prst="ellipse">
                  <a:avLst/>
                </a:prstGeom>
                <a:solidFill>
                  <a:schemeClr val="tx1"/>
                </a:solidFill>
                <a:ln w="12700">
                  <a:solidFill>
                    <a:schemeClr val="tx1"/>
                  </a:solidFill>
                  <a:round/>
                  <a:headEnd/>
                  <a:tailEnd/>
                </a:ln>
                <a:effectLst/>
              </p:spPr>
              <p:txBody>
                <a:bodyPr anchor="ctr">
                  <a:spAutoFit/>
                </a:bodyPr>
                <a:lstStyle/>
                <a:p>
                  <a:pPr algn="ctr"/>
                  <a:r>
                    <a:rPr lang="en-US" sz="1200" b="1">
                      <a:solidFill>
                        <a:schemeClr val="bg2"/>
                      </a:solidFill>
                    </a:rPr>
                    <a:t>Radar Signature</a:t>
                  </a:r>
                </a:p>
              </p:txBody>
            </p:sp>
            <p:sp>
              <p:nvSpPr>
                <p:cNvPr id="1260551" name="Oval 7"/>
                <p:cNvSpPr>
                  <a:spLocks noChangeArrowheads="1"/>
                </p:cNvSpPr>
                <p:nvPr/>
              </p:nvSpPr>
              <p:spPr bwMode="auto">
                <a:xfrm>
                  <a:off x="1014" y="3696"/>
                  <a:ext cx="864" cy="391"/>
                </a:xfrm>
                <a:prstGeom prst="ellipse">
                  <a:avLst/>
                </a:prstGeom>
                <a:solidFill>
                  <a:schemeClr val="tx1"/>
                </a:solidFill>
                <a:ln w="12700">
                  <a:solidFill>
                    <a:schemeClr val="tx1"/>
                  </a:solidFill>
                  <a:round/>
                  <a:headEnd/>
                  <a:tailEnd/>
                </a:ln>
                <a:effectLst/>
              </p:spPr>
              <p:txBody>
                <a:bodyPr anchor="ctr">
                  <a:spAutoFit/>
                </a:bodyPr>
                <a:lstStyle/>
                <a:p>
                  <a:pPr algn="ctr"/>
                  <a:r>
                    <a:rPr lang="en-US" sz="1200" b="1">
                      <a:solidFill>
                        <a:schemeClr val="bg2"/>
                      </a:solidFill>
                    </a:rPr>
                    <a:t>Engine Airflow</a:t>
                  </a:r>
                </a:p>
              </p:txBody>
            </p:sp>
            <p:sp>
              <p:nvSpPr>
                <p:cNvPr id="1260552" name="Oval 8"/>
                <p:cNvSpPr>
                  <a:spLocks noChangeArrowheads="1"/>
                </p:cNvSpPr>
                <p:nvPr/>
              </p:nvSpPr>
              <p:spPr bwMode="auto">
                <a:xfrm>
                  <a:off x="4368" y="3696"/>
                  <a:ext cx="1206" cy="391"/>
                </a:xfrm>
                <a:prstGeom prst="ellipse">
                  <a:avLst/>
                </a:prstGeom>
                <a:solidFill>
                  <a:schemeClr val="tx1"/>
                </a:solidFill>
                <a:ln w="12700">
                  <a:solidFill>
                    <a:schemeClr val="tx1"/>
                  </a:solidFill>
                  <a:round/>
                  <a:headEnd/>
                  <a:tailEnd/>
                </a:ln>
                <a:effectLst/>
              </p:spPr>
              <p:txBody>
                <a:bodyPr anchor="ctr">
                  <a:spAutoFit/>
                </a:bodyPr>
                <a:lstStyle/>
                <a:p>
                  <a:pPr algn="ctr"/>
                  <a:r>
                    <a:rPr lang="en-US" sz="1200" b="1">
                      <a:solidFill>
                        <a:schemeClr val="bg2"/>
                      </a:solidFill>
                    </a:rPr>
                    <a:t>Structural Analysis</a:t>
                  </a:r>
                </a:p>
              </p:txBody>
            </p:sp>
            <p:sp>
              <p:nvSpPr>
                <p:cNvPr id="1260554" name="Oval 10"/>
                <p:cNvSpPr>
                  <a:spLocks noChangeArrowheads="1"/>
                </p:cNvSpPr>
                <p:nvPr/>
              </p:nvSpPr>
              <p:spPr bwMode="auto">
                <a:xfrm>
                  <a:off x="3266" y="3777"/>
                  <a:ext cx="816" cy="229"/>
                </a:xfrm>
                <a:prstGeom prst="ellipse">
                  <a:avLst/>
                </a:prstGeom>
                <a:solidFill>
                  <a:schemeClr val="tx1"/>
                </a:solidFill>
                <a:ln w="12700">
                  <a:solidFill>
                    <a:schemeClr val="tx1"/>
                  </a:solidFill>
                  <a:round/>
                  <a:headEnd/>
                  <a:tailEnd/>
                </a:ln>
                <a:effectLst/>
              </p:spPr>
              <p:txBody>
                <a:bodyPr anchor="ctr">
                  <a:spAutoFit/>
                </a:bodyPr>
                <a:lstStyle/>
                <a:p>
                  <a:pPr algn="ctr"/>
                  <a:r>
                    <a:rPr lang="en-US" sz="1200" b="1">
                      <a:solidFill>
                        <a:schemeClr val="bg2"/>
                      </a:solidFill>
                    </a:rPr>
                    <a:t>Noise</a:t>
                  </a:r>
                </a:p>
              </p:txBody>
            </p:sp>
            <p:sp>
              <p:nvSpPr>
                <p:cNvPr id="1260556" name="Line 12"/>
                <p:cNvSpPr>
                  <a:spLocks noChangeShapeType="1"/>
                </p:cNvSpPr>
                <p:nvPr/>
              </p:nvSpPr>
              <p:spPr bwMode="auto">
                <a:xfrm>
                  <a:off x="144" y="3600"/>
                  <a:ext cx="5184" cy="0"/>
                </a:xfrm>
                <a:prstGeom prst="line">
                  <a:avLst/>
                </a:prstGeom>
                <a:noFill/>
                <a:ln w="38100">
                  <a:solidFill>
                    <a:schemeClr val="tx1"/>
                  </a:solidFill>
                  <a:round/>
                  <a:headEnd/>
                  <a:tailEnd/>
                </a:ln>
                <a:effectLst/>
              </p:spPr>
              <p:txBody>
                <a:bodyPr>
                  <a:spAutoFit/>
                </a:bodyPr>
                <a:lstStyle/>
                <a:p>
                  <a:endParaRPr lang="en-US"/>
                </a:p>
              </p:txBody>
            </p:sp>
            <p:grpSp>
              <p:nvGrpSpPr>
                <p:cNvPr id="1260561" name="Group 17"/>
                <p:cNvGrpSpPr>
                  <a:grpSpLocks/>
                </p:cNvGrpSpPr>
                <p:nvPr/>
              </p:nvGrpSpPr>
              <p:grpSpPr bwMode="auto">
                <a:xfrm>
                  <a:off x="1920" y="3312"/>
                  <a:ext cx="948" cy="288"/>
                  <a:chOff x="1920" y="3264"/>
                  <a:chExt cx="948" cy="288"/>
                </a:xfrm>
              </p:grpSpPr>
              <p:sp>
                <p:nvSpPr>
                  <p:cNvPr id="1260553" name="Oval 9"/>
                  <p:cNvSpPr>
                    <a:spLocks noChangeArrowheads="1"/>
                  </p:cNvSpPr>
                  <p:nvPr/>
                </p:nvSpPr>
                <p:spPr bwMode="auto">
                  <a:xfrm>
                    <a:off x="1920" y="3264"/>
                    <a:ext cx="948" cy="229"/>
                  </a:xfrm>
                  <a:prstGeom prst="ellipse">
                    <a:avLst/>
                  </a:prstGeom>
                  <a:solidFill>
                    <a:schemeClr val="tx1"/>
                  </a:solidFill>
                  <a:ln w="12700">
                    <a:solidFill>
                      <a:schemeClr val="tx1"/>
                    </a:solidFill>
                    <a:round/>
                    <a:headEnd/>
                    <a:tailEnd/>
                  </a:ln>
                  <a:effectLst/>
                </p:spPr>
                <p:txBody>
                  <a:bodyPr wrap="none" anchor="ctr">
                    <a:spAutoFit/>
                  </a:bodyPr>
                  <a:lstStyle/>
                  <a:p>
                    <a:pPr algn="ctr"/>
                    <a:r>
                      <a:rPr lang="en-US" sz="1200" b="1">
                        <a:solidFill>
                          <a:schemeClr val="bg2"/>
                        </a:solidFill>
                      </a:rPr>
                      <a:t>Optimization</a:t>
                    </a:r>
                  </a:p>
                </p:txBody>
              </p:sp>
              <p:sp>
                <p:nvSpPr>
                  <p:cNvPr id="1260558" name="Line 14"/>
                  <p:cNvSpPr>
                    <a:spLocks noChangeShapeType="1"/>
                  </p:cNvSpPr>
                  <p:nvPr/>
                </p:nvSpPr>
                <p:spPr bwMode="auto">
                  <a:xfrm>
                    <a:off x="2394" y="3456"/>
                    <a:ext cx="0" cy="96"/>
                  </a:xfrm>
                  <a:prstGeom prst="line">
                    <a:avLst/>
                  </a:prstGeom>
                  <a:noFill/>
                  <a:ln w="38100">
                    <a:solidFill>
                      <a:schemeClr val="tx1"/>
                    </a:solidFill>
                    <a:round/>
                    <a:headEnd/>
                    <a:tailEnd/>
                  </a:ln>
                  <a:effectLst/>
                </p:spPr>
                <p:txBody>
                  <a:bodyPr>
                    <a:spAutoFit/>
                  </a:bodyPr>
                  <a:lstStyle/>
                  <a:p>
                    <a:endParaRPr lang="en-US"/>
                  </a:p>
                </p:txBody>
              </p:sp>
            </p:grpSp>
            <p:sp>
              <p:nvSpPr>
                <p:cNvPr id="1260559" name="Line 15"/>
                <p:cNvSpPr>
                  <a:spLocks noChangeShapeType="1"/>
                </p:cNvSpPr>
                <p:nvPr/>
              </p:nvSpPr>
              <p:spPr bwMode="auto">
                <a:xfrm>
                  <a:off x="3674" y="3600"/>
                  <a:ext cx="0" cy="192"/>
                </a:xfrm>
                <a:prstGeom prst="line">
                  <a:avLst/>
                </a:prstGeom>
                <a:noFill/>
                <a:ln w="38100">
                  <a:solidFill>
                    <a:schemeClr val="tx1"/>
                  </a:solidFill>
                  <a:round/>
                  <a:headEnd/>
                  <a:tailEnd/>
                </a:ln>
                <a:effectLst/>
              </p:spPr>
              <p:txBody>
                <a:bodyPr>
                  <a:spAutoFit/>
                </a:bodyPr>
                <a:lstStyle/>
                <a:p>
                  <a:endParaRPr lang="en-US"/>
                </a:p>
              </p:txBody>
            </p:sp>
            <p:sp>
              <p:nvSpPr>
                <p:cNvPr id="1260560" name="Line 16"/>
                <p:cNvSpPr>
                  <a:spLocks noChangeShapeType="1"/>
                </p:cNvSpPr>
                <p:nvPr/>
              </p:nvSpPr>
              <p:spPr bwMode="auto">
                <a:xfrm>
                  <a:off x="4944" y="3600"/>
                  <a:ext cx="0" cy="96"/>
                </a:xfrm>
                <a:prstGeom prst="line">
                  <a:avLst/>
                </a:prstGeom>
                <a:noFill/>
                <a:ln w="38100">
                  <a:solidFill>
                    <a:schemeClr val="tx1"/>
                  </a:solidFill>
                  <a:round/>
                  <a:headEnd/>
                  <a:tailEnd/>
                </a:ln>
                <a:effectLst/>
              </p:spPr>
              <p:txBody>
                <a:bodyPr>
                  <a:spAutoFit/>
                </a:bodyPr>
                <a:lstStyle/>
                <a:p>
                  <a:endParaRPr lang="en-US"/>
                </a:p>
              </p:txBody>
            </p:sp>
            <p:sp>
              <p:nvSpPr>
                <p:cNvPr id="1260562" name="Line 18"/>
                <p:cNvSpPr>
                  <a:spLocks noChangeShapeType="1"/>
                </p:cNvSpPr>
                <p:nvPr/>
              </p:nvSpPr>
              <p:spPr bwMode="auto">
                <a:xfrm>
                  <a:off x="2572" y="3600"/>
                  <a:ext cx="0" cy="96"/>
                </a:xfrm>
                <a:prstGeom prst="line">
                  <a:avLst/>
                </a:prstGeom>
                <a:noFill/>
                <a:ln w="38100">
                  <a:solidFill>
                    <a:schemeClr val="tx1"/>
                  </a:solidFill>
                  <a:round/>
                  <a:headEnd/>
                  <a:tailEnd/>
                </a:ln>
                <a:effectLst/>
              </p:spPr>
              <p:txBody>
                <a:bodyPr>
                  <a:spAutoFit/>
                </a:bodyPr>
                <a:lstStyle/>
                <a:p>
                  <a:endParaRPr lang="en-US"/>
                </a:p>
              </p:txBody>
            </p:sp>
            <p:sp>
              <p:nvSpPr>
                <p:cNvPr id="1260563" name="Line 19"/>
                <p:cNvSpPr>
                  <a:spLocks noChangeShapeType="1"/>
                </p:cNvSpPr>
                <p:nvPr/>
              </p:nvSpPr>
              <p:spPr bwMode="auto">
                <a:xfrm>
                  <a:off x="1446" y="3600"/>
                  <a:ext cx="0" cy="96"/>
                </a:xfrm>
                <a:prstGeom prst="line">
                  <a:avLst/>
                </a:prstGeom>
                <a:noFill/>
                <a:ln w="38100">
                  <a:solidFill>
                    <a:schemeClr val="tx1"/>
                  </a:solidFill>
                  <a:round/>
                  <a:headEnd/>
                  <a:tailEnd/>
                </a:ln>
                <a:effectLst/>
              </p:spPr>
              <p:txBody>
                <a:bodyPr>
                  <a:spAutoFit/>
                </a:bodyPr>
                <a:lstStyle/>
                <a:p>
                  <a:endParaRPr lang="en-US"/>
                </a:p>
              </p:txBody>
            </p:sp>
            <p:sp>
              <p:nvSpPr>
                <p:cNvPr id="1260564" name="Line 20"/>
                <p:cNvSpPr>
                  <a:spLocks noChangeShapeType="1"/>
                </p:cNvSpPr>
                <p:nvPr/>
              </p:nvSpPr>
              <p:spPr bwMode="auto">
                <a:xfrm>
                  <a:off x="437" y="3600"/>
                  <a:ext cx="0" cy="96"/>
                </a:xfrm>
                <a:prstGeom prst="line">
                  <a:avLst/>
                </a:prstGeom>
                <a:noFill/>
                <a:ln w="38100">
                  <a:solidFill>
                    <a:schemeClr val="tx1"/>
                  </a:solidFill>
                  <a:round/>
                  <a:headEnd/>
                  <a:tailEnd/>
                </a:ln>
                <a:effectLst/>
              </p:spPr>
              <p:txBody>
                <a:bodyPr>
                  <a:spAutoFit/>
                </a:bodyPr>
                <a:lstStyle/>
                <a:p>
                  <a:endParaRPr lang="en-US"/>
                </a:p>
              </p:txBody>
            </p:sp>
            <p:sp>
              <p:nvSpPr>
                <p:cNvPr id="1260565" name="Text Box 21"/>
                <p:cNvSpPr txBox="1">
                  <a:spLocks noChangeArrowheads="1"/>
                </p:cNvSpPr>
                <p:nvPr/>
              </p:nvSpPr>
              <p:spPr bwMode="auto">
                <a:xfrm>
                  <a:off x="3120" y="3398"/>
                  <a:ext cx="1116" cy="192"/>
                </a:xfrm>
                <a:prstGeom prst="rect">
                  <a:avLst/>
                </a:prstGeom>
                <a:noFill/>
                <a:ln w="12700">
                  <a:noFill/>
                  <a:miter lim="800000"/>
                  <a:headEnd/>
                  <a:tailEnd/>
                </a:ln>
                <a:effectLst/>
              </p:spPr>
              <p:txBody>
                <a:bodyPr wrap="none">
                  <a:spAutoFit/>
                </a:bodyPr>
                <a:lstStyle/>
                <a:p>
                  <a:r>
                    <a:rPr lang="en-US" sz="1400"/>
                    <a:t>Communication Bus</a:t>
                  </a:r>
                </a:p>
              </p:txBody>
            </p:sp>
          </p:grpSp>
        </p:grpSp>
        <p:sp>
          <p:nvSpPr>
            <p:cNvPr id="1260569" name="Text Box 25"/>
            <p:cNvSpPr txBox="1">
              <a:spLocks noChangeArrowheads="1"/>
            </p:cNvSpPr>
            <p:nvPr/>
          </p:nvSpPr>
          <p:spPr bwMode="auto">
            <a:xfrm>
              <a:off x="240" y="3408"/>
              <a:ext cx="1433" cy="250"/>
            </a:xfrm>
            <a:prstGeom prst="rect">
              <a:avLst/>
            </a:prstGeom>
            <a:noFill/>
            <a:ln w="12700">
              <a:noFill/>
              <a:miter lim="800000"/>
              <a:headEnd/>
              <a:tailEnd/>
            </a:ln>
            <a:effectLst/>
          </p:spPr>
          <p:txBody>
            <a:bodyPr wrap="none">
              <a:spAutoFit/>
            </a:bodyPr>
            <a:lstStyle/>
            <a:p>
              <a:r>
                <a:rPr lang="en-US"/>
                <a:t>Large Applications</a:t>
              </a:r>
            </a:p>
          </p:txBody>
        </p:sp>
        <p:sp>
          <p:nvSpPr>
            <p:cNvPr id="1260571" name="Line 27"/>
            <p:cNvSpPr>
              <a:spLocks noChangeShapeType="1"/>
            </p:cNvSpPr>
            <p:nvPr/>
          </p:nvSpPr>
          <p:spPr bwMode="auto">
            <a:xfrm flipH="1">
              <a:off x="624" y="3648"/>
              <a:ext cx="144" cy="192"/>
            </a:xfrm>
            <a:prstGeom prst="line">
              <a:avLst/>
            </a:prstGeom>
            <a:noFill/>
            <a:ln w="19050">
              <a:solidFill>
                <a:srgbClr val="FFFF00"/>
              </a:solidFill>
              <a:round/>
              <a:headEnd/>
              <a:tailEnd type="triangle" w="med" len="med"/>
            </a:ln>
            <a:effectLst/>
          </p:spPr>
          <p:txBody>
            <a:bodyPr>
              <a:spAutoFit/>
            </a:bodyPr>
            <a:lstStyle/>
            <a:p>
              <a:endParaRPr lang="en-US"/>
            </a:p>
          </p:txBody>
        </p:sp>
        <p:sp>
          <p:nvSpPr>
            <p:cNvPr id="1260572" name="Line 28"/>
            <p:cNvSpPr>
              <a:spLocks noChangeShapeType="1"/>
            </p:cNvSpPr>
            <p:nvPr/>
          </p:nvSpPr>
          <p:spPr bwMode="auto">
            <a:xfrm>
              <a:off x="1008" y="3648"/>
              <a:ext cx="144" cy="192"/>
            </a:xfrm>
            <a:prstGeom prst="line">
              <a:avLst/>
            </a:prstGeom>
            <a:noFill/>
            <a:ln w="19050">
              <a:solidFill>
                <a:srgbClr val="FFFF00"/>
              </a:solidFill>
              <a:round/>
              <a:headEnd/>
              <a:tailEnd type="triangle" w="med" len="med"/>
            </a:ln>
            <a:effectLst/>
          </p:spPr>
          <p:txBody>
            <a:bodyPr>
              <a:spAutoFit/>
            </a:bodyPr>
            <a:lstStyle/>
            <a:p>
              <a:endParaRPr lang="en-US"/>
            </a:p>
          </p:txBody>
        </p:sp>
        <p:sp>
          <p:nvSpPr>
            <p:cNvPr id="1260573" name="Line 29"/>
            <p:cNvSpPr>
              <a:spLocks noChangeShapeType="1"/>
            </p:cNvSpPr>
            <p:nvPr/>
          </p:nvSpPr>
          <p:spPr bwMode="auto">
            <a:xfrm>
              <a:off x="1632" y="3600"/>
              <a:ext cx="528" cy="288"/>
            </a:xfrm>
            <a:prstGeom prst="line">
              <a:avLst/>
            </a:prstGeom>
            <a:noFill/>
            <a:ln w="19050">
              <a:solidFill>
                <a:srgbClr val="FFFF00"/>
              </a:solidFill>
              <a:round/>
              <a:headEnd/>
              <a:tailEnd type="triangle" w="med" len="med"/>
            </a:ln>
            <a:effectLst/>
          </p:spPr>
          <p:txBody>
            <a:bodyPr>
              <a:spAutoFit/>
            </a:bodyPr>
            <a:lstStyle/>
            <a:p>
              <a:endParaRPr lang="en-US"/>
            </a:p>
          </p:txBody>
        </p:sp>
        <p:sp>
          <p:nvSpPr>
            <p:cNvPr id="1260574" name="Line 30"/>
            <p:cNvSpPr>
              <a:spLocks noChangeShapeType="1"/>
            </p:cNvSpPr>
            <p:nvPr/>
          </p:nvSpPr>
          <p:spPr bwMode="auto">
            <a:xfrm>
              <a:off x="1584" y="3600"/>
              <a:ext cx="1680" cy="384"/>
            </a:xfrm>
            <a:prstGeom prst="line">
              <a:avLst/>
            </a:prstGeom>
            <a:noFill/>
            <a:ln w="19050">
              <a:solidFill>
                <a:srgbClr val="FFFF00"/>
              </a:solidFill>
              <a:round/>
              <a:headEnd/>
              <a:tailEnd type="triangle" w="med" len="med"/>
            </a:ln>
            <a:effectLst/>
          </p:spPr>
          <p:txBody>
            <a:bodyPr>
              <a:spAutoFit/>
            </a:bodyPr>
            <a:lstStyle/>
            <a:p>
              <a:endParaRPr lang="en-US"/>
            </a:p>
          </p:txBody>
        </p:sp>
        <p:sp>
          <p:nvSpPr>
            <p:cNvPr id="1260575" name="Line 31"/>
            <p:cNvSpPr>
              <a:spLocks noChangeShapeType="1"/>
            </p:cNvSpPr>
            <p:nvPr/>
          </p:nvSpPr>
          <p:spPr bwMode="auto">
            <a:xfrm>
              <a:off x="1632" y="3600"/>
              <a:ext cx="2736" cy="288"/>
            </a:xfrm>
            <a:prstGeom prst="line">
              <a:avLst/>
            </a:prstGeom>
            <a:noFill/>
            <a:ln w="19050">
              <a:solidFill>
                <a:srgbClr val="FFFF00"/>
              </a:solidFill>
              <a:round/>
              <a:headEnd/>
              <a:tailEnd type="triangle" w="med" len="med"/>
            </a:ln>
            <a:effectLst/>
          </p:spPr>
          <p:txBody>
            <a:bodyPr>
              <a:spAutoFit/>
            </a:bodyPr>
            <a:lstStyle/>
            <a:p>
              <a:endParaRPr lang="en-US"/>
            </a:p>
          </p:txBody>
        </p:sp>
      </p:gr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p>
            <a:fld id="{4827C055-77D5-4D26-9612-10FA41632C21}" type="slidenum">
              <a:rPr lang="en-US"/>
              <a:pPr/>
              <a:t>93</a:t>
            </a:fld>
            <a:endParaRPr lang="en-US"/>
          </a:p>
        </p:txBody>
      </p:sp>
      <p:sp>
        <p:nvSpPr>
          <p:cNvPr id="1272834" name="Rectangle 2"/>
          <p:cNvSpPr>
            <a:spLocks noGrp="1" noChangeArrowheads="1"/>
          </p:cNvSpPr>
          <p:nvPr>
            <p:ph type="title"/>
          </p:nvPr>
        </p:nvSpPr>
        <p:spPr>
          <a:xfrm>
            <a:off x="0" y="0"/>
            <a:ext cx="9144000" cy="762000"/>
          </a:xfrm>
        </p:spPr>
        <p:txBody>
          <a:bodyPr/>
          <a:lstStyle/>
          <a:p>
            <a:r>
              <a:rPr lang="en-US" sz="3600"/>
              <a:t>Work/Dataflow and Parallel Computing I</a:t>
            </a:r>
          </a:p>
        </p:txBody>
      </p:sp>
      <p:sp>
        <p:nvSpPr>
          <p:cNvPr id="1272835" name="Rectangle 3"/>
          <p:cNvSpPr>
            <a:spLocks noGrp="1" noChangeArrowheads="1"/>
          </p:cNvSpPr>
          <p:nvPr>
            <p:ph type="body" idx="1"/>
          </p:nvPr>
        </p:nvSpPr>
        <p:spPr>
          <a:xfrm>
            <a:off x="0" y="762000"/>
            <a:ext cx="9144000" cy="5562600"/>
          </a:xfrm>
        </p:spPr>
        <p:txBody>
          <a:bodyPr/>
          <a:lstStyle/>
          <a:p>
            <a:pPr>
              <a:lnSpc>
                <a:spcPct val="90000"/>
              </a:lnSpc>
            </a:pPr>
            <a:r>
              <a:rPr lang="en-US" sz="2800">
                <a:solidFill>
                  <a:srgbClr val="FFFF00"/>
                </a:solidFill>
              </a:rPr>
              <a:t>Decomposition</a:t>
            </a:r>
            <a:r>
              <a:rPr lang="en-US" sz="2800"/>
              <a:t> is fundamental (and most difficult) issue in (generalized) </a:t>
            </a:r>
            <a:r>
              <a:rPr lang="en-US" sz="2800">
                <a:solidFill>
                  <a:srgbClr val="FFFF00"/>
                </a:solidFill>
              </a:rPr>
              <a:t>data parallelism</a:t>
            </a:r>
            <a:r>
              <a:rPr lang="en-US" sz="2800"/>
              <a:t> (including computer chess for example)</a:t>
            </a:r>
            <a:endParaRPr lang="en-US" sz="2800">
              <a:solidFill>
                <a:srgbClr val="FFFF00"/>
              </a:solidFill>
            </a:endParaRPr>
          </a:p>
          <a:p>
            <a:pPr>
              <a:lnSpc>
                <a:spcPct val="90000"/>
              </a:lnSpc>
            </a:pPr>
            <a:r>
              <a:rPr lang="en-US" sz="2800"/>
              <a:t>One </a:t>
            </a:r>
            <a:r>
              <a:rPr lang="en-US" sz="2800">
                <a:solidFill>
                  <a:srgbClr val="FFFF00"/>
                </a:solidFill>
              </a:rPr>
              <a:t>breaks a single application into multiple parts</a:t>
            </a:r>
            <a:r>
              <a:rPr lang="en-US" sz="2800"/>
              <a:t> and carefully synchronize them so they reproduce original application</a:t>
            </a:r>
          </a:p>
          <a:p>
            <a:pPr>
              <a:lnSpc>
                <a:spcPct val="90000"/>
              </a:lnSpc>
            </a:pPr>
            <a:r>
              <a:rPr lang="en-US" sz="2800"/>
              <a:t>Number and nature of parts typically </a:t>
            </a:r>
            <a:r>
              <a:rPr lang="en-US" sz="2800">
                <a:solidFill>
                  <a:srgbClr val="FFFF00"/>
                </a:solidFill>
              </a:rPr>
              <a:t>reflects hardware</a:t>
            </a:r>
            <a:r>
              <a:rPr lang="en-US" sz="2800"/>
              <a:t> on which application will run</a:t>
            </a:r>
          </a:p>
          <a:p>
            <a:pPr>
              <a:lnSpc>
                <a:spcPct val="90000"/>
              </a:lnSpc>
            </a:pPr>
            <a:r>
              <a:rPr lang="en-US" sz="2800"/>
              <a:t>As parts are in some sense “artificial”, role of concepts like </a:t>
            </a:r>
            <a:r>
              <a:rPr lang="en-US" sz="2800">
                <a:solidFill>
                  <a:srgbClr val="FFFF00"/>
                </a:solidFill>
              </a:rPr>
              <a:t>objects and services not so clear</a:t>
            </a:r>
            <a:r>
              <a:rPr lang="en-US" sz="2800"/>
              <a:t> and also suggests different software models</a:t>
            </a:r>
          </a:p>
          <a:p>
            <a:pPr lvl="1">
              <a:lnSpc>
                <a:spcPct val="90000"/>
              </a:lnSpc>
            </a:pPr>
            <a:r>
              <a:rPr lang="en-US" sz="2400"/>
              <a:t>Reflecting </a:t>
            </a:r>
            <a:r>
              <a:rPr lang="en-US" sz="2400">
                <a:solidFill>
                  <a:srgbClr val="FFFF00"/>
                </a:solidFill>
              </a:rPr>
              <a:t>microsecond</a:t>
            </a:r>
            <a:r>
              <a:rPr lang="en-US" sz="2400"/>
              <a:t> (parallel computing) versus </a:t>
            </a:r>
            <a:r>
              <a:rPr lang="en-US" sz="2400">
                <a:solidFill>
                  <a:srgbClr val="FFFF00"/>
                </a:solidFill>
              </a:rPr>
              <a:t>millisecond</a:t>
            </a:r>
            <a:r>
              <a:rPr lang="en-US" sz="2400"/>
              <a:t> (distributed computing) latency difference</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p>
            <a:fld id="{4F66978D-A53F-432C-AE3B-D9693ECF0397}" type="slidenum">
              <a:rPr lang="en-US"/>
              <a:pPr/>
              <a:t>94</a:t>
            </a:fld>
            <a:endParaRPr lang="en-US"/>
          </a:p>
        </p:txBody>
      </p:sp>
      <p:sp>
        <p:nvSpPr>
          <p:cNvPr id="1274882" name="Rectangle 2"/>
          <p:cNvSpPr>
            <a:spLocks noGrp="1" noChangeArrowheads="1"/>
          </p:cNvSpPr>
          <p:nvPr>
            <p:ph type="title"/>
          </p:nvPr>
        </p:nvSpPr>
        <p:spPr>
          <a:xfrm>
            <a:off x="0" y="0"/>
            <a:ext cx="9144000" cy="762000"/>
          </a:xfrm>
        </p:spPr>
        <p:txBody>
          <a:bodyPr/>
          <a:lstStyle/>
          <a:p>
            <a:r>
              <a:rPr lang="en-US" sz="3600"/>
              <a:t>Work/Dataflow and Parallel Computing II</a:t>
            </a:r>
          </a:p>
        </p:txBody>
      </p:sp>
      <p:sp>
        <p:nvSpPr>
          <p:cNvPr id="1274883" name="Rectangle 3"/>
          <p:cNvSpPr>
            <a:spLocks noGrp="1" noChangeArrowheads="1"/>
          </p:cNvSpPr>
          <p:nvPr>
            <p:ph type="body" idx="1"/>
          </p:nvPr>
        </p:nvSpPr>
        <p:spPr>
          <a:xfrm>
            <a:off x="0" y="762000"/>
            <a:ext cx="9144000" cy="5943600"/>
          </a:xfrm>
        </p:spPr>
        <p:txBody>
          <a:bodyPr/>
          <a:lstStyle/>
          <a:p>
            <a:pPr>
              <a:lnSpc>
                <a:spcPct val="90000"/>
              </a:lnSpc>
            </a:pPr>
            <a:r>
              <a:rPr lang="en-US" sz="2400">
                <a:solidFill>
                  <a:srgbClr val="FFFF00"/>
                </a:solidFill>
              </a:rPr>
              <a:t>Composition </a:t>
            </a:r>
            <a:r>
              <a:rPr lang="en-US" sz="2400"/>
              <a:t>is one fundamental issue expressed as coarse grain dataflow or functional parallelism and addressed by workflow and mashups </a:t>
            </a:r>
          </a:p>
          <a:p>
            <a:pPr>
              <a:lnSpc>
                <a:spcPct val="90000"/>
              </a:lnSpc>
            </a:pPr>
            <a:r>
              <a:rPr lang="en-US" sz="2400"/>
              <a:t>Now the </a:t>
            </a:r>
            <a:r>
              <a:rPr lang="en-US" sz="2400">
                <a:solidFill>
                  <a:srgbClr val="FFFF00"/>
                </a:solidFill>
              </a:rPr>
              <a:t>parts</a:t>
            </a:r>
            <a:r>
              <a:rPr lang="en-US" sz="2400"/>
              <a:t> are </a:t>
            </a:r>
            <a:r>
              <a:rPr lang="en-US" sz="2400">
                <a:solidFill>
                  <a:srgbClr val="FFFF00"/>
                </a:solidFill>
              </a:rPr>
              <a:t>natural from the application</a:t>
            </a:r>
            <a:r>
              <a:rPr lang="en-US" sz="2400"/>
              <a:t> and are often naturally distributed</a:t>
            </a:r>
          </a:p>
          <a:p>
            <a:pPr>
              <a:lnSpc>
                <a:spcPct val="90000"/>
              </a:lnSpc>
            </a:pPr>
            <a:r>
              <a:rPr lang="en-US" sz="2400"/>
              <a:t>Task is to integrate existing parts into a new application</a:t>
            </a:r>
          </a:p>
          <a:p>
            <a:pPr>
              <a:lnSpc>
                <a:spcPct val="90000"/>
              </a:lnSpc>
            </a:pPr>
            <a:r>
              <a:rPr lang="en-US" sz="2400"/>
              <a:t>Encapsulation, interoperability and other features of object and service oriented architectures are clearly important</a:t>
            </a:r>
          </a:p>
          <a:p>
            <a:pPr>
              <a:lnSpc>
                <a:spcPct val="90000"/>
              </a:lnSpc>
            </a:pPr>
            <a:r>
              <a:rPr lang="en-US" sz="2400"/>
              <a:t>Presumably software environments tradeoff performance versus usability, functionality etc.  and </a:t>
            </a:r>
            <a:r>
              <a:rPr lang="en-US" sz="2400">
                <a:solidFill>
                  <a:srgbClr val="FFFF00"/>
                </a:solidFill>
              </a:rPr>
              <a:t>software with highest performance (lowest latency) will be hardest to use and maintain</a:t>
            </a:r>
            <a:r>
              <a:rPr lang="en-US" sz="2400"/>
              <a:t> – correct?</a:t>
            </a:r>
          </a:p>
          <a:p>
            <a:pPr>
              <a:lnSpc>
                <a:spcPct val="90000"/>
              </a:lnSpc>
            </a:pPr>
            <a:r>
              <a:rPr lang="en-US" sz="2400"/>
              <a:t>So one should </a:t>
            </a:r>
            <a:r>
              <a:rPr lang="en-US" sz="2400">
                <a:solidFill>
                  <a:srgbClr val="FFFF00"/>
                </a:solidFill>
              </a:rPr>
              <a:t>match software environment</a:t>
            </a:r>
            <a:r>
              <a:rPr lang="en-US" sz="2400"/>
              <a:t> used to integration </a:t>
            </a:r>
            <a:r>
              <a:rPr lang="en-US" sz="2400">
                <a:solidFill>
                  <a:srgbClr val="FFFF00"/>
                </a:solidFill>
              </a:rPr>
              <a:t>performance requirements</a:t>
            </a:r>
          </a:p>
          <a:p>
            <a:pPr lvl="1">
              <a:lnSpc>
                <a:spcPct val="90000"/>
              </a:lnSpc>
            </a:pPr>
            <a:r>
              <a:rPr lang="en-US" sz="2000"/>
              <a:t>e.g. </a:t>
            </a:r>
            <a:r>
              <a:rPr lang="en-US" sz="2000">
                <a:solidFill>
                  <a:srgbClr val="FFFF00"/>
                </a:solidFill>
              </a:rPr>
              <a:t>use services and workflow</a:t>
            </a:r>
            <a:r>
              <a:rPr lang="en-US" sz="2000"/>
              <a:t> not language integration for loosely coupled applications</a:t>
            </a:r>
          </a:p>
          <a:p>
            <a:pPr>
              <a:lnSpc>
                <a:spcPct val="90000"/>
              </a:lnSpc>
            </a:pPr>
            <a:endParaRPr lang="en-US" sz="240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p>
            <a:fld id="{B3E99FE9-824E-4178-88F0-FBF8297DF484}" type="slidenum">
              <a:rPr lang="en-US"/>
              <a:pPr/>
              <a:t>95</a:t>
            </a:fld>
            <a:endParaRPr lang="en-US"/>
          </a:p>
        </p:txBody>
      </p:sp>
      <p:sp>
        <p:nvSpPr>
          <p:cNvPr id="1276930" name="Rectangle 2"/>
          <p:cNvSpPr>
            <a:spLocks noGrp="1" noChangeArrowheads="1"/>
          </p:cNvSpPr>
          <p:nvPr>
            <p:ph type="title"/>
          </p:nvPr>
        </p:nvSpPr>
        <p:spPr/>
        <p:txBody>
          <a:bodyPr/>
          <a:lstStyle/>
          <a:p>
            <a:r>
              <a:rPr lang="en-US"/>
              <a:t>Other Application Classes</a:t>
            </a:r>
          </a:p>
        </p:txBody>
      </p:sp>
      <p:sp>
        <p:nvSpPr>
          <p:cNvPr id="1276931" name="Rectangle 3"/>
          <p:cNvSpPr>
            <a:spLocks noGrp="1" noChangeArrowheads="1"/>
          </p:cNvSpPr>
          <p:nvPr>
            <p:ph type="body" idx="1"/>
          </p:nvPr>
        </p:nvSpPr>
        <p:spPr>
          <a:xfrm>
            <a:off x="0" y="838200"/>
            <a:ext cx="9144000" cy="5638800"/>
          </a:xfrm>
        </p:spPr>
        <p:txBody>
          <a:bodyPr/>
          <a:lstStyle/>
          <a:p>
            <a:r>
              <a:rPr lang="en-US" sz="2800">
                <a:solidFill>
                  <a:srgbClr val="FFFF00"/>
                </a:solidFill>
              </a:rPr>
              <a:t>Pipelining </a:t>
            </a:r>
            <a:r>
              <a:rPr lang="en-US" sz="2800"/>
              <a:t>is a particular Dataflow topology</a:t>
            </a:r>
          </a:p>
          <a:p>
            <a:r>
              <a:rPr lang="en-US" sz="2800">
                <a:solidFill>
                  <a:srgbClr val="FFFF00"/>
                </a:solidFill>
              </a:rPr>
              <a:t>Pleasingly parallel</a:t>
            </a:r>
            <a:r>
              <a:rPr lang="en-US" sz="2800"/>
              <a:t> applications such as </a:t>
            </a:r>
            <a:r>
              <a:rPr lang="en-US" sz="2800">
                <a:solidFill>
                  <a:srgbClr val="FFFF00"/>
                </a:solidFill>
              </a:rPr>
              <a:t>analyze the several billion independent events per year</a:t>
            </a:r>
            <a:r>
              <a:rPr lang="en-US" sz="2800"/>
              <a:t> from the Large Hadron Collider LHC at CERN are staple Grid/workflow applications as is the associated master-worker or farming processing paradigm</a:t>
            </a:r>
          </a:p>
          <a:p>
            <a:r>
              <a:rPr lang="en-US" sz="2800">
                <a:solidFill>
                  <a:srgbClr val="FFFF00"/>
                </a:solidFill>
              </a:rPr>
              <a:t>High latency</a:t>
            </a:r>
            <a:r>
              <a:rPr lang="en-US" sz="2800"/>
              <a:t> unimportant as hidden by event processing time while as in all observational science the data is </a:t>
            </a:r>
            <a:r>
              <a:rPr lang="en-US" sz="2800">
                <a:solidFill>
                  <a:srgbClr val="FFFF00"/>
                </a:solidFill>
              </a:rPr>
              <a:t>naturally distributed</a:t>
            </a:r>
            <a:r>
              <a:rPr lang="en-US" sz="2800"/>
              <a:t> away from users and computing</a:t>
            </a:r>
          </a:p>
          <a:p>
            <a:pPr lvl="1"/>
            <a:r>
              <a:rPr lang="en-US" sz="2400"/>
              <a:t>Note full data needs to be flowed between event filters</a:t>
            </a:r>
          </a:p>
          <a:p>
            <a:r>
              <a:rPr lang="en-US" sz="2800">
                <a:solidFill>
                  <a:srgbClr val="FFFF00"/>
                </a:solidFill>
              </a:rPr>
              <a:t>Independent job scheduling</a:t>
            </a:r>
            <a:r>
              <a:rPr lang="en-US" sz="2800"/>
              <a:t> is a Tetris style packing problem and can be handled by workflow technology</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6600" dirty="0" smtClean="0"/>
              <a:t>Amdahl’s Law</a:t>
            </a:r>
            <a:endParaRPr lang="en-US" sz="6600" dirty="0"/>
          </a:p>
        </p:txBody>
      </p:sp>
      <p:sp>
        <p:nvSpPr>
          <p:cNvPr id="7" name="Subtitle 6"/>
          <p:cNvSpPr>
            <a:spLocks noGrp="1"/>
          </p:cNvSpPr>
          <p:nvPr>
            <p:ph type="subTitle" idx="1"/>
          </p:nvPr>
        </p:nvSpPr>
        <p:spPr/>
        <p:txBody>
          <a:bodyPr/>
          <a:lstStyle/>
          <a:p>
            <a:endParaRPr lang="en-US" dirty="0"/>
          </a:p>
        </p:txBody>
      </p:sp>
      <p:sp>
        <p:nvSpPr>
          <p:cNvPr id="4" name="Footer Placeholder 3"/>
          <p:cNvSpPr>
            <a:spLocks noGrp="1"/>
          </p:cNvSpPr>
          <p:nvPr>
            <p:ph type="ftr" sz="quarter" idx="3"/>
          </p:nvPr>
        </p:nvSpPr>
        <p:spPr/>
        <p:txBody>
          <a:bodyPr/>
          <a:lstStyle/>
          <a:p>
            <a:r>
              <a:rPr lang="en-US" smtClean="0"/>
              <a:t>PC08 Tutorial  gcf@indiana.edu</a:t>
            </a:r>
            <a:endParaRPr lang="en-US" dirty="0"/>
          </a:p>
        </p:txBody>
      </p:sp>
      <p:sp>
        <p:nvSpPr>
          <p:cNvPr id="5" name="Slide Number Placeholder 4"/>
          <p:cNvSpPr>
            <a:spLocks noGrp="1"/>
          </p:cNvSpPr>
          <p:nvPr>
            <p:ph type="sldNum" sz="quarter" idx="4"/>
          </p:nvPr>
        </p:nvSpPr>
        <p:spPr/>
        <p:txBody>
          <a:bodyPr/>
          <a:lstStyle/>
          <a:p>
            <a:fld id="{146CB102-58A2-4FF6-94B7-B2D5CBAA422F}" type="slidenum">
              <a:rPr lang="en-US" smtClean="0"/>
              <a:pPr/>
              <a:t>96</a:t>
            </a:fld>
            <a:endParaRPr lang="en-US"/>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6" name="Slide Number Placeholder 4"/>
          <p:cNvSpPr>
            <a:spLocks noGrp="1"/>
          </p:cNvSpPr>
          <p:nvPr>
            <p:ph type="sldNum" sz="quarter" idx="11"/>
          </p:nvPr>
        </p:nvSpPr>
        <p:spPr/>
        <p:txBody>
          <a:bodyPr/>
          <a:lstStyle/>
          <a:p>
            <a:fld id="{82F9F1F6-8355-42D8-A8D1-51D8AB0A8D99}" type="slidenum">
              <a:rPr lang="en-US"/>
              <a:pPr/>
              <a:t>97</a:t>
            </a:fld>
            <a:endParaRPr lang="en-US"/>
          </a:p>
        </p:txBody>
      </p:sp>
      <p:sp>
        <p:nvSpPr>
          <p:cNvPr id="1217538" name="Rectangle 2"/>
          <p:cNvSpPr>
            <a:spLocks noGrp="1" noChangeArrowheads="1"/>
          </p:cNvSpPr>
          <p:nvPr>
            <p:ph type="title"/>
          </p:nvPr>
        </p:nvSpPr>
        <p:spPr/>
        <p:txBody>
          <a:bodyPr/>
          <a:lstStyle/>
          <a:p>
            <a:r>
              <a:rPr lang="en-US"/>
              <a:t>Amdahl’s misleading law I</a:t>
            </a:r>
          </a:p>
        </p:txBody>
      </p:sp>
      <p:sp>
        <p:nvSpPr>
          <p:cNvPr id="1217539" name="Rectangle 3"/>
          <p:cNvSpPr>
            <a:spLocks noGrp="1" noChangeArrowheads="1"/>
          </p:cNvSpPr>
          <p:nvPr>
            <p:ph type="body" idx="1"/>
          </p:nvPr>
        </p:nvSpPr>
        <p:spPr>
          <a:xfrm>
            <a:off x="0" y="838200"/>
            <a:ext cx="9144000" cy="3124200"/>
          </a:xfrm>
        </p:spPr>
        <p:txBody>
          <a:bodyPr/>
          <a:lstStyle/>
          <a:p>
            <a:r>
              <a:rPr lang="en-US" sz="2400">
                <a:solidFill>
                  <a:srgbClr val="FFFF00"/>
                </a:solidFill>
              </a:rPr>
              <a:t>Amdahl’s law</a:t>
            </a:r>
            <a:r>
              <a:rPr lang="en-US" sz="2400"/>
              <a:t> notes that if the sequential portion of a program is x%, then the maximum achievable speedup is 100/x, however many parallel CPU’s one uses.</a:t>
            </a:r>
          </a:p>
          <a:p>
            <a:r>
              <a:rPr lang="en-US" sz="2400"/>
              <a:t>This is realistic as many software implementations have fixed sequential parts; however large (science and engineering) problems do not have large sequential components and so Amdahl’s law really says “</a:t>
            </a:r>
            <a:r>
              <a:rPr lang="en-US" sz="2400">
                <a:solidFill>
                  <a:srgbClr val="FFFF00"/>
                </a:solidFill>
              </a:rPr>
              <a:t>Proper Parallel Programming is too hard</a:t>
            </a:r>
            <a:r>
              <a:rPr lang="en-US" sz="2400"/>
              <a:t>”</a:t>
            </a:r>
          </a:p>
        </p:txBody>
      </p:sp>
      <p:pic>
        <p:nvPicPr>
          <p:cNvPr id="1217541" name="Picture 5"/>
          <p:cNvPicPr>
            <a:picLocks noChangeAspect="1" noChangeArrowheads="1"/>
          </p:cNvPicPr>
          <p:nvPr/>
        </p:nvPicPr>
        <p:blipFill>
          <a:blip r:embed="rId3"/>
          <a:srcRect l="17102" t="27333" r="15915" b="20667"/>
          <a:stretch>
            <a:fillRect/>
          </a:stretch>
        </p:blipFill>
        <p:spPr bwMode="auto">
          <a:xfrm>
            <a:off x="2743200" y="3781425"/>
            <a:ext cx="5562600" cy="3076575"/>
          </a:xfrm>
          <a:prstGeom prst="rect">
            <a:avLst/>
          </a:prstGeom>
          <a:noFill/>
          <a:ln w="12700">
            <a:noFill/>
            <a:miter lim="800000"/>
            <a:headEnd/>
            <a:tailEnd/>
          </a:ln>
          <a:effec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dirty="0" smtClean="0"/>
              <a:t>PC08 Tutorial  </a:t>
            </a:r>
            <a:r>
              <a:rPr lang="en-US" dirty="0"/>
              <a:t>gcf@indiana.edu</a:t>
            </a:r>
          </a:p>
        </p:txBody>
      </p:sp>
      <p:sp>
        <p:nvSpPr>
          <p:cNvPr id="5" name="Slide Number Placeholder 4"/>
          <p:cNvSpPr>
            <a:spLocks noGrp="1"/>
          </p:cNvSpPr>
          <p:nvPr>
            <p:ph type="sldNum" sz="quarter" idx="11"/>
          </p:nvPr>
        </p:nvSpPr>
        <p:spPr/>
        <p:txBody>
          <a:bodyPr/>
          <a:lstStyle/>
          <a:p>
            <a:fld id="{077D4E0E-8231-4B86-9463-4C92CD39ABA2}" type="slidenum">
              <a:rPr lang="en-US"/>
              <a:pPr/>
              <a:t>98</a:t>
            </a:fld>
            <a:endParaRPr lang="en-US"/>
          </a:p>
        </p:txBody>
      </p:sp>
      <p:sp>
        <p:nvSpPr>
          <p:cNvPr id="1219586" name="Rectangle 2"/>
          <p:cNvSpPr>
            <a:spLocks noGrp="1" noChangeArrowheads="1"/>
          </p:cNvSpPr>
          <p:nvPr>
            <p:ph type="title"/>
          </p:nvPr>
        </p:nvSpPr>
        <p:spPr/>
        <p:txBody>
          <a:bodyPr/>
          <a:lstStyle/>
          <a:p>
            <a:r>
              <a:rPr lang="en-US"/>
              <a:t>Amdahl’s misleading law II</a:t>
            </a:r>
          </a:p>
        </p:txBody>
      </p:sp>
      <p:sp>
        <p:nvSpPr>
          <p:cNvPr id="1219587" name="Rectangle 3"/>
          <p:cNvSpPr>
            <a:spLocks noGrp="1" noChangeArrowheads="1"/>
          </p:cNvSpPr>
          <p:nvPr>
            <p:ph type="body" idx="1"/>
          </p:nvPr>
        </p:nvSpPr>
        <p:spPr>
          <a:xfrm>
            <a:off x="0" y="838200"/>
            <a:ext cx="9144000" cy="5715000"/>
          </a:xfrm>
        </p:spPr>
        <p:txBody>
          <a:bodyPr/>
          <a:lstStyle/>
          <a:p>
            <a:pPr>
              <a:lnSpc>
                <a:spcPct val="90000"/>
              </a:lnSpc>
            </a:pPr>
            <a:r>
              <a:rPr lang="en-US" sz="2400"/>
              <a:t>Let </a:t>
            </a:r>
            <a:r>
              <a:rPr lang="en-US" sz="2400">
                <a:solidFill>
                  <a:srgbClr val="FFFF00"/>
                </a:solidFill>
              </a:rPr>
              <a:t>N </a:t>
            </a:r>
            <a:r>
              <a:rPr lang="en-US" sz="2400"/>
              <a:t>= </a:t>
            </a:r>
            <a:r>
              <a:rPr lang="en-US" sz="2400" i="1">
                <a:solidFill>
                  <a:srgbClr val="FFFF00"/>
                </a:solidFill>
              </a:rPr>
              <a:t>n</a:t>
            </a:r>
            <a:r>
              <a:rPr lang="en-US" sz="2400">
                <a:solidFill>
                  <a:srgbClr val="FFFF00"/>
                </a:solidFill>
              </a:rPr>
              <a:t>N</a:t>
            </a:r>
            <a:r>
              <a:rPr lang="en-US" sz="2400" baseline="-25000">
                <a:solidFill>
                  <a:srgbClr val="FFFF00"/>
                </a:solidFill>
              </a:rPr>
              <a:t>proc</a:t>
            </a:r>
            <a:r>
              <a:rPr lang="en-US" sz="2400"/>
              <a:t> be number of points in some problem</a:t>
            </a:r>
          </a:p>
          <a:p>
            <a:pPr>
              <a:lnSpc>
                <a:spcPct val="90000"/>
              </a:lnSpc>
            </a:pPr>
            <a:r>
              <a:rPr lang="en-US" sz="2400"/>
              <a:t>Consider trivial exemplar code</a:t>
            </a:r>
          </a:p>
          <a:p>
            <a:pPr lvl="1">
              <a:lnSpc>
                <a:spcPct val="90000"/>
              </a:lnSpc>
            </a:pPr>
            <a:r>
              <a:rPr lang="en-US" sz="2400">
                <a:solidFill>
                  <a:srgbClr val="FFFF00"/>
                </a:solidFill>
              </a:rPr>
              <a:t>X= 0;</a:t>
            </a:r>
            <a:r>
              <a:rPr lang="en-US" sz="2400"/>
              <a:t>                                         Sequential</a:t>
            </a:r>
          </a:p>
          <a:p>
            <a:pPr lvl="1">
              <a:lnSpc>
                <a:spcPct val="90000"/>
              </a:lnSpc>
            </a:pPr>
            <a:r>
              <a:rPr lang="en-US" sz="2400">
                <a:solidFill>
                  <a:srgbClr val="FFFF00"/>
                </a:solidFill>
              </a:rPr>
              <a:t>for( </a:t>
            </a:r>
            <a:r>
              <a:rPr lang="en-US" sz="2400" i="1">
                <a:solidFill>
                  <a:srgbClr val="FFFF00"/>
                </a:solidFill>
              </a:rPr>
              <a:t>i</a:t>
            </a:r>
            <a:r>
              <a:rPr lang="en-US" sz="2400">
                <a:solidFill>
                  <a:srgbClr val="FFFF00"/>
                </a:solidFill>
              </a:rPr>
              <a:t>= 0 to N) { X= X+A(</a:t>
            </a:r>
            <a:r>
              <a:rPr lang="en-US" sz="2400" i="1">
                <a:solidFill>
                  <a:srgbClr val="FFFF00"/>
                </a:solidFill>
              </a:rPr>
              <a:t>i</a:t>
            </a:r>
            <a:r>
              <a:rPr lang="en-US" sz="2400">
                <a:solidFill>
                  <a:srgbClr val="FFFF00"/>
                </a:solidFill>
              </a:rPr>
              <a:t>) }</a:t>
            </a:r>
            <a:r>
              <a:rPr lang="en-US" sz="2400"/>
              <a:t>    Parallel</a:t>
            </a:r>
          </a:p>
          <a:p>
            <a:pPr>
              <a:lnSpc>
                <a:spcPct val="90000"/>
              </a:lnSpc>
            </a:pPr>
            <a:r>
              <a:rPr lang="en-US" sz="2400"/>
              <a:t>Where parallel sum distributes </a:t>
            </a:r>
            <a:r>
              <a:rPr lang="en-US" sz="2400" i="1"/>
              <a:t>n</a:t>
            </a:r>
            <a:r>
              <a:rPr lang="en-US" sz="2400"/>
              <a:t> of the A(i) on each processor and takes time O(</a:t>
            </a:r>
            <a:r>
              <a:rPr lang="en-US" sz="2400" i="1"/>
              <a:t>n</a:t>
            </a:r>
            <a:r>
              <a:rPr lang="en-US" sz="2400"/>
              <a:t>) without overhead to find partial sums</a:t>
            </a:r>
          </a:p>
          <a:p>
            <a:pPr>
              <a:lnSpc>
                <a:spcPct val="90000"/>
              </a:lnSpc>
            </a:pPr>
            <a:r>
              <a:rPr lang="en-US" sz="2400"/>
              <a:t>Sums would be combined at end taking a time O(</a:t>
            </a:r>
            <a:r>
              <a:rPr lang="en-US" sz="2400">
                <a:solidFill>
                  <a:srgbClr val="FFFF00"/>
                </a:solidFill>
              </a:rPr>
              <a:t>logN</a:t>
            </a:r>
            <a:r>
              <a:rPr lang="en-US" sz="2400" baseline="-25000">
                <a:solidFill>
                  <a:srgbClr val="FFFF00"/>
                </a:solidFill>
              </a:rPr>
              <a:t>proc</a:t>
            </a:r>
            <a:r>
              <a:rPr lang="en-US" sz="2400"/>
              <a:t>)</a:t>
            </a:r>
          </a:p>
          <a:p>
            <a:pPr>
              <a:lnSpc>
                <a:spcPct val="90000"/>
              </a:lnSpc>
            </a:pPr>
            <a:r>
              <a:rPr lang="en-US" sz="2400"/>
              <a:t>So we find “sequential” O(</a:t>
            </a:r>
            <a:r>
              <a:rPr lang="en-US" sz="2400">
                <a:solidFill>
                  <a:srgbClr val="FFFF00"/>
                </a:solidFill>
              </a:rPr>
              <a:t>1</a:t>
            </a:r>
            <a:r>
              <a:rPr lang="en-US" sz="2400"/>
              <a:t>) + O(</a:t>
            </a:r>
            <a:r>
              <a:rPr lang="en-US" sz="2400">
                <a:solidFill>
                  <a:srgbClr val="FFFF00"/>
                </a:solidFill>
              </a:rPr>
              <a:t>logN</a:t>
            </a:r>
            <a:r>
              <a:rPr lang="en-US" sz="2400" baseline="-25000">
                <a:solidFill>
                  <a:srgbClr val="FFFF00"/>
                </a:solidFill>
              </a:rPr>
              <a:t>proc</a:t>
            </a:r>
            <a:r>
              <a:rPr lang="en-US" sz="2400"/>
              <a:t>)</a:t>
            </a:r>
          </a:p>
          <a:p>
            <a:pPr>
              <a:lnSpc>
                <a:spcPct val="90000"/>
              </a:lnSpc>
            </a:pPr>
            <a:r>
              <a:rPr lang="en-US" sz="2400"/>
              <a:t>While parallel component is O(</a:t>
            </a:r>
            <a:r>
              <a:rPr lang="en-US" sz="2400" i="1">
                <a:solidFill>
                  <a:srgbClr val="FFFF00"/>
                </a:solidFill>
              </a:rPr>
              <a:t>n</a:t>
            </a:r>
            <a:r>
              <a:rPr lang="en-US" sz="2400"/>
              <a:t>)</a:t>
            </a:r>
          </a:p>
          <a:p>
            <a:pPr>
              <a:lnSpc>
                <a:spcPct val="90000"/>
              </a:lnSpc>
            </a:pPr>
            <a:r>
              <a:rPr lang="en-US" sz="2400"/>
              <a:t>So as problem size increases (</a:t>
            </a:r>
            <a:r>
              <a:rPr lang="en-US" sz="2400" i="1">
                <a:solidFill>
                  <a:srgbClr val="FFFF00"/>
                </a:solidFill>
              </a:rPr>
              <a:t>n</a:t>
            </a:r>
            <a:r>
              <a:rPr lang="en-US" sz="2400"/>
              <a:t> increases) the sequential component does not keep a fixed percentage but declines</a:t>
            </a:r>
          </a:p>
          <a:p>
            <a:pPr>
              <a:lnSpc>
                <a:spcPct val="90000"/>
              </a:lnSpc>
            </a:pPr>
            <a:r>
              <a:rPr lang="en-US" sz="2400"/>
              <a:t>Almost by definition intrinsic sequential component cannot depend on </a:t>
            </a:r>
            <a:r>
              <a:rPr lang="en-US" sz="2400">
                <a:solidFill>
                  <a:srgbClr val="FFFF00"/>
                </a:solidFill>
              </a:rPr>
              <a:t>problem size</a:t>
            </a:r>
          </a:p>
          <a:p>
            <a:pPr>
              <a:lnSpc>
                <a:spcPct val="90000"/>
              </a:lnSpc>
            </a:pPr>
            <a:r>
              <a:rPr lang="en-US" sz="2400"/>
              <a:t>So </a:t>
            </a:r>
            <a:r>
              <a:rPr lang="en-US" sz="2400">
                <a:solidFill>
                  <a:srgbClr val="FFFF00"/>
                </a:solidFill>
              </a:rPr>
              <a:t>Amdahl’s law is </a:t>
            </a:r>
            <a:r>
              <a:rPr lang="en-US" sz="2400"/>
              <a:t>in principle</a:t>
            </a:r>
            <a:r>
              <a:rPr lang="en-US" sz="2400">
                <a:solidFill>
                  <a:srgbClr val="FFFF00"/>
                </a:solidFill>
              </a:rPr>
              <a:t> unimportant</a:t>
            </a:r>
          </a:p>
          <a:p>
            <a:pPr>
              <a:lnSpc>
                <a:spcPct val="90000"/>
              </a:lnSpc>
            </a:pPr>
            <a:endParaRPr lang="en-US" sz="240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ooter Placeholder 4"/>
          <p:cNvSpPr>
            <a:spLocks noGrp="1"/>
          </p:cNvSpPr>
          <p:nvPr>
            <p:ph type="ftr" sz="quarter" idx="10"/>
          </p:nvPr>
        </p:nvSpPr>
        <p:spPr/>
        <p:txBody>
          <a:bodyPr/>
          <a:lstStyle/>
          <a:p>
            <a:r>
              <a:rPr lang="en-US" dirty="0" smtClean="0"/>
              <a:t>PC08 Tutorial  </a:t>
            </a:r>
            <a:r>
              <a:rPr lang="en-US" dirty="0"/>
              <a:t>gcf@indiana.edu</a:t>
            </a:r>
          </a:p>
        </p:txBody>
      </p:sp>
      <p:sp>
        <p:nvSpPr>
          <p:cNvPr id="51" name="Slide Number Placeholder 5"/>
          <p:cNvSpPr>
            <a:spLocks noGrp="1"/>
          </p:cNvSpPr>
          <p:nvPr>
            <p:ph type="sldNum" sz="quarter" idx="11"/>
          </p:nvPr>
        </p:nvSpPr>
        <p:spPr/>
        <p:txBody>
          <a:bodyPr/>
          <a:lstStyle/>
          <a:p>
            <a:fld id="{07E295F4-C513-41C2-AEBD-40A86455F272}" type="slidenum">
              <a:rPr lang="en-US"/>
              <a:pPr/>
              <a:t>99</a:t>
            </a:fld>
            <a:endParaRPr lang="en-US"/>
          </a:p>
        </p:txBody>
      </p:sp>
      <p:sp>
        <p:nvSpPr>
          <p:cNvPr id="1347586" name="Rectangle 2"/>
          <p:cNvSpPr>
            <a:spLocks noGrp="1" noChangeArrowheads="1"/>
          </p:cNvSpPr>
          <p:nvPr>
            <p:ph type="title"/>
          </p:nvPr>
        </p:nvSpPr>
        <p:spPr/>
        <p:txBody>
          <a:bodyPr/>
          <a:lstStyle/>
          <a:p>
            <a:r>
              <a:rPr lang="en-US" sz="4000"/>
              <a:t>Hierarchical Algorithms meet Amdahl</a:t>
            </a:r>
          </a:p>
        </p:txBody>
      </p:sp>
      <p:sp>
        <p:nvSpPr>
          <p:cNvPr id="1347587" name="Rectangle 3"/>
          <p:cNvSpPr>
            <a:spLocks noGrp="1" noChangeArrowheads="1"/>
          </p:cNvSpPr>
          <p:nvPr>
            <p:ph type="body" sz="half" idx="1"/>
          </p:nvPr>
        </p:nvSpPr>
        <p:spPr>
          <a:xfrm>
            <a:off x="0" y="762000"/>
            <a:ext cx="9144000" cy="2286000"/>
          </a:xfrm>
        </p:spPr>
        <p:txBody>
          <a:bodyPr/>
          <a:lstStyle/>
          <a:p>
            <a:pPr>
              <a:lnSpc>
                <a:spcPct val="90000"/>
              </a:lnSpc>
            </a:pPr>
            <a:r>
              <a:rPr lang="en-US" sz="2000"/>
              <a:t>Consider a typical multigrid algorithm where one successively halves the resolution at each step</a:t>
            </a:r>
          </a:p>
          <a:p>
            <a:pPr>
              <a:lnSpc>
                <a:spcPct val="90000"/>
              </a:lnSpc>
            </a:pPr>
            <a:r>
              <a:rPr lang="en-US" sz="2000"/>
              <a:t>Assume there are </a:t>
            </a:r>
            <a:r>
              <a:rPr lang="en-US" sz="2000" i="1">
                <a:solidFill>
                  <a:srgbClr val="FFFF00"/>
                </a:solidFill>
              </a:rPr>
              <a:t>n</a:t>
            </a:r>
            <a:r>
              <a:rPr lang="en-US" sz="2000"/>
              <a:t> mesh points per process at finest resolution and problem two dimensional so communication time complexity  is </a:t>
            </a:r>
            <a:r>
              <a:rPr lang="en-US" sz="2000" i="1">
                <a:solidFill>
                  <a:srgbClr val="FFFF00"/>
                </a:solidFill>
              </a:rPr>
              <a:t>c </a:t>
            </a:r>
            <a:r>
              <a:rPr lang="en-US" sz="2000" i="1">
                <a:solidFill>
                  <a:srgbClr val="FFFF00"/>
                </a:solidFill>
                <a:sym typeface="Symbol" pitchFamily="18" charset="2"/>
              </a:rPr>
              <a:t>n</a:t>
            </a:r>
          </a:p>
          <a:p>
            <a:pPr>
              <a:lnSpc>
                <a:spcPct val="90000"/>
              </a:lnSpc>
            </a:pPr>
            <a:r>
              <a:rPr lang="en-US" sz="2000">
                <a:sym typeface="Symbol" pitchFamily="18" charset="2"/>
              </a:rPr>
              <a:t>At finest mesh fractional communication overhead  </a:t>
            </a:r>
            <a:r>
              <a:rPr lang="en-US" sz="2000" i="1">
                <a:solidFill>
                  <a:srgbClr val="FFFF00"/>
                </a:solidFill>
              </a:rPr>
              <a:t>c /</a:t>
            </a:r>
            <a:r>
              <a:rPr lang="en-US" sz="2000" i="1">
                <a:solidFill>
                  <a:srgbClr val="FFFF00"/>
                </a:solidFill>
                <a:sym typeface="Symbol" pitchFamily="18" charset="2"/>
              </a:rPr>
              <a:t>n</a:t>
            </a:r>
          </a:p>
          <a:p>
            <a:pPr>
              <a:lnSpc>
                <a:spcPct val="90000"/>
              </a:lnSpc>
            </a:pPr>
            <a:r>
              <a:rPr lang="en-US" sz="2000">
                <a:sym typeface="Symbol" pitchFamily="18" charset="2"/>
              </a:rPr>
              <a:t>Total parallel complexity is </a:t>
            </a:r>
            <a:r>
              <a:rPr lang="en-US" sz="2000" i="1">
                <a:solidFill>
                  <a:srgbClr val="FFFF00"/>
                </a:solidFill>
                <a:sym typeface="Symbol" pitchFamily="18" charset="2"/>
              </a:rPr>
              <a:t>n</a:t>
            </a:r>
            <a:r>
              <a:rPr lang="en-US" sz="2000">
                <a:solidFill>
                  <a:srgbClr val="FFFF00"/>
                </a:solidFill>
                <a:sym typeface="Symbol" pitchFamily="18" charset="2"/>
              </a:rPr>
              <a:t> (1 + 1/2 + 1/4 ….)  .. +1 = 2</a:t>
            </a:r>
            <a:r>
              <a:rPr lang="en-US" sz="2000" i="1">
                <a:solidFill>
                  <a:srgbClr val="FFFF00"/>
                </a:solidFill>
                <a:sym typeface="Symbol" pitchFamily="18" charset="2"/>
              </a:rPr>
              <a:t>n</a:t>
            </a:r>
            <a:r>
              <a:rPr lang="en-US" sz="2000">
                <a:sym typeface="Symbol" pitchFamily="18" charset="2"/>
              </a:rPr>
              <a:t>  and total serial complexity is </a:t>
            </a:r>
            <a:r>
              <a:rPr lang="en-US" sz="2000">
                <a:solidFill>
                  <a:srgbClr val="FFFF00"/>
                </a:solidFill>
                <a:sym typeface="Symbol" pitchFamily="18" charset="2"/>
              </a:rPr>
              <a:t>2</a:t>
            </a:r>
            <a:r>
              <a:rPr lang="en-US" sz="2000" i="1">
                <a:solidFill>
                  <a:srgbClr val="FFFF00"/>
                </a:solidFill>
                <a:sym typeface="Symbol" pitchFamily="18" charset="2"/>
              </a:rPr>
              <a:t>n</a:t>
            </a:r>
            <a:r>
              <a:rPr lang="en-US" sz="2000">
                <a:solidFill>
                  <a:srgbClr val="FFFF00"/>
                </a:solidFill>
                <a:sym typeface="Symbol" pitchFamily="18" charset="2"/>
              </a:rPr>
              <a:t>N</a:t>
            </a:r>
            <a:r>
              <a:rPr lang="en-US" sz="2000" baseline="-25000">
                <a:solidFill>
                  <a:srgbClr val="FFFF00"/>
                </a:solidFill>
                <a:sym typeface="Symbol" pitchFamily="18" charset="2"/>
              </a:rPr>
              <a:t>proc</a:t>
            </a:r>
          </a:p>
        </p:txBody>
      </p:sp>
      <p:sp>
        <p:nvSpPr>
          <p:cNvPr id="1347588" name="Rectangle 4"/>
          <p:cNvSpPr>
            <a:spLocks noGrp="1" noChangeArrowheads="1"/>
          </p:cNvSpPr>
          <p:nvPr>
            <p:ph type="body" sz="half" idx="2"/>
          </p:nvPr>
        </p:nvSpPr>
        <p:spPr>
          <a:xfrm>
            <a:off x="0" y="2971800"/>
            <a:ext cx="3124200" cy="3200400"/>
          </a:xfrm>
        </p:spPr>
        <p:txBody>
          <a:bodyPr/>
          <a:lstStyle/>
          <a:p>
            <a:pPr>
              <a:lnSpc>
                <a:spcPct val="90000"/>
              </a:lnSpc>
            </a:pPr>
            <a:r>
              <a:rPr lang="en-US" sz="2000"/>
              <a:t>The total communication time is </a:t>
            </a:r>
            <a:r>
              <a:rPr lang="en-US" sz="2000">
                <a:solidFill>
                  <a:srgbClr val="FFFF00"/>
                </a:solidFill>
              </a:rPr>
              <a:t>c</a:t>
            </a:r>
            <a:r>
              <a:rPr lang="en-US" sz="2000" i="1">
                <a:solidFill>
                  <a:srgbClr val="FFFF00"/>
                </a:solidFill>
                <a:sym typeface="Symbol" pitchFamily="18" charset="2"/>
              </a:rPr>
              <a:t></a:t>
            </a:r>
            <a:r>
              <a:rPr lang="en-US" sz="2000">
                <a:solidFill>
                  <a:srgbClr val="FFFF00"/>
                </a:solidFill>
              </a:rPr>
              <a:t> n (1+1/</a:t>
            </a:r>
            <a:r>
              <a:rPr lang="en-US" sz="2000">
                <a:solidFill>
                  <a:srgbClr val="FFFF00"/>
                </a:solidFill>
                <a:sym typeface="Symbol" pitchFamily="18" charset="2"/>
              </a:rPr>
              <a:t>2 + 1/2 + </a:t>
            </a:r>
            <a:br>
              <a:rPr lang="en-US" sz="2000">
                <a:solidFill>
                  <a:srgbClr val="FFFF00"/>
                </a:solidFill>
                <a:sym typeface="Symbol" pitchFamily="18" charset="2"/>
              </a:rPr>
            </a:br>
            <a:r>
              <a:rPr lang="en-US" sz="2000">
                <a:solidFill>
                  <a:srgbClr val="FFFF00"/>
                </a:solidFill>
                <a:sym typeface="Symbol" pitchFamily="18" charset="2"/>
              </a:rPr>
              <a:t>1/2</a:t>
            </a:r>
            <a:r>
              <a:rPr lang="en-US" sz="2000" i="1">
                <a:solidFill>
                  <a:srgbClr val="FFFF00"/>
                </a:solidFill>
                <a:sym typeface="Symbol" pitchFamily="18" charset="2"/>
              </a:rPr>
              <a:t></a:t>
            </a:r>
            <a:r>
              <a:rPr lang="en-US" sz="2000">
                <a:solidFill>
                  <a:srgbClr val="FFFF00"/>
                </a:solidFill>
                <a:sym typeface="Symbol" pitchFamily="18" charset="2"/>
              </a:rPr>
              <a:t> 2 + ..) = 3.4 </a:t>
            </a:r>
            <a:r>
              <a:rPr lang="en-US" sz="2000">
                <a:solidFill>
                  <a:srgbClr val="FFFF00"/>
                </a:solidFill>
              </a:rPr>
              <a:t>c</a:t>
            </a:r>
            <a:r>
              <a:rPr lang="en-US" sz="2000" i="1">
                <a:solidFill>
                  <a:srgbClr val="FFFF00"/>
                </a:solidFill>
                <a:sym typeface="Symbol" pitchFamily="18" charset="2"/>
              </a:rPr>
              <a:t></a:t>
            </a:r>
            <a:r>
              <a:rPr lang="en-US" sz="2000">
                <a:solidFill>
                  <a:srgbClr val="FFFF00"/>
                </a:solidFill>
              </a:rPr>
              <a:t> n</a:t>
            </a:r>
            <a:r>
              <a:rPr lang="en-US" sz="2000"/>
              <a:t> </a:t>
            </a:r>
          </a:p>
          <a:p>
            <a:pPr>
              <a:lnSpc>
                <a:spcPct val="90000"/>
              </a:lnSpc>
            </a:pPr>
            <a:r>
              <a:rPr lang="en-US" sz="2000"/>
              <a:t>So the communication overhead is increased by 70% but in </a:t>
            </a:r>
            <a:r>
              <a:rPr lang="en-US" sz="2000">
                <a:solidFill>
                  <a:srgbClr val="FFFF00"/>
                </a:solidFill>
              </a:rPr>
              <a:t>scalable</a:t>
            </a:r>
            <a:r>
              <a:rPr lang="en-US" sz="2000"/>
              <a:t> fashion as it still only depends on grain size and tends to zero at large grain size</a:t>
            </a:r>
          </a:p>
        </p:txBody>
      </p:sp>
      <p:grpSp>
        <p:nvGrpSpPr>
          <p:cNvPr id="1347589" name="Group 5"/>
          <p:cNvGrpSpPr>
            <a:grpSpLocks/>
          </p:cNvGrpSpPr>
          <p:nvPr/>
        </p:nvGrpSpPr>
        <p:grpSpPr bwMode="auto">
          <a:xfrm>
            <a:off x="3275013" y="3048000"/>
            <a:ext cx="5868987" cy="3521075"/>
            <a:chOff x="1104" y="1824"/>
            <a:chExt cx="3697" cy="2218"/>
          </a:xfrm>
        </p:grpSpPr>
        <p:grpSp>
          <p:nvGrpSpPr>
            <p:cNvPr id="1347590" name="Group 6"/>
            <p:cNvGrpSpPr>
              <a:grpSpLocks/>
            </p:cNvGrpSpPr>
            <p:nvPr/>
          </p:nvGrpSpPr>
          <p:grpSpPr bwMode="auto">
            <a:xfrm>
              <a:off x="1104" y="1824"/>
              <a:ext cx="2544" cy="1632"/>
              <a:chOff x="1104" y="1824"/>
              <a:chExt cx="2544" cy="1632"/>
            </a:xfrm>
          </p:grpSpPr>
          <p:grpSp>
            <p:nvGrpSpPr>
              <p:cNvPr id="1347591" name="Group 7"/>
              <p:cNvGrpSpPr>
                <a:grpSpLocks/>
              </p:cNvGrpSpPr>
              <p:nvPr/>
            </p:nvGrpSpPr>
            <p:grpSpPr bwMode="auto">
              <a:xfrm>
                <a:off x="1152" y="2040"/>
                <a:ext cx="2417" cy="1224"/>
                <a:chOff x="1152" y="2040"/>
                <a:chExt cx="2417" cy="1224"/>
              </a:xfrm>
            </p:grpSpPr>
            <p:sp>
              <p:nvSpPr>
                <p:cNvPr id="1347592" name="Oval 8"/>
                <p:cNvSpPr>
                  <a:spLocks noChangeArrowheads="1"/>
                </p:cNvSpPr>
                <p:nvPr/>
              </p:nvSpPr>
              <p:spPr bwMode="auto">
                <a:xfrm>
                  <a:off x="2352" y="3216"/>
                  <a:ext cx="48" cy="48"/>
                </a:xfrm>
                <a:prstGeom prst="ellipse">
                  <a:avLst/>
                </a:prstGeom>
                <a:solidFill>
                  <a:srgbClr val="FFFF00"/>
                </a:solidFill>
                <a:ln w="12700">
                  <a:noFill/>
                  <a:round/>
                  <a:headEnd/>
                  <a:tailEnd/>
                </a:ln>
                <a:effectLst/>
              </p:spPr>
              <p:txBody>
                <a:bodyPr wrap="none" anchor="ctr">
                  <a:spAutoFit/>
                </a:bodyPr>
                <a:lstStyle/>
                <a:p>
                  <a:endParaRPr lang="en-US"/>
                </a:p>
              </p:txBody>
            </p:sp>
            <p:grpSp>
              <p:nvGrpSpPr>
                <p:cNvPr id="1347593" name="Group 9"/>
                <p:cNvGrpSpPr>
                  <a:grpSpLocks/>
                </p:cNvGrpSpPr>
                <p:nvPr/>
              </p:nvGrpSpPr>
              <p:grpSpPr bwMode="auto">
                <a:xfrm>
                  <a:off x="1152" y="2040"/>
                  <a:ext cx="2417" cy="48"/>
                  <a:chOff x="1152" y="2040"/>
                  <a:chExt cx="2417" cy="48"/>
                </a:xfrm>
              </p:grpSpPr>
              <p:sp>
                <p:nvSpPr>
                  <p:cNvPr id="1347594" name="Oval 10"/>
                  <p:cNvSpPr>
                    <a:spLocks noChangeArrowheads="1"/>
                  </p:cNvSpPr>
                  <p:nvPr/>
                </p:nvSpPr>
                <p:spPr bwMode="auto">
                  <a:xfrm>
                    <a:off x="1152" y="2040"/>
                    <a:ext cx="48" cy="48"/>
                  </a:xfrm>
                  <a:prstGeom prst="ellipse">
                    <a:avLst/>
                  </a:prstGeom>
                  <a:solidFill>
                    <a:srgbClr val="FFFF00"/>
                  </a:solidFill>
                  <a:ln w="12700">
                    <a:noFill/>
                    <a:round/>
                    <a:headEnd/>
                    <a:tailEnd/>
                  </a:ln>
                  <a:effectLst/>
                </p:spPr>
                <p:txBody>
                  <a:bodyPr wrap="none" anchor="ctr">
                    <a:spAutoFit/>
                  </a:bodyPr>
                  <a:lstStyle/>
                  <a:p>
                    <a:endParaRPr lang="en-US"/>
                  </a:p>
                </p:txBody>
              </p:sp>
              <p:sp>
                <p:nvSpPr>
                  <p:cNvPr id="1347595" name="Oval 11"/>
                  <p:cNvSpPr>
                    <a:spLocks noChangeArrowheads="1"/>
                  </p:cNvSpPr>
                  <p:nvPr/>
                </p:nvSpPr>
                <p:spPr bwMode="auto">
                  <a:xfrm>
                    <a:off x="1311" y="2040"/>
                    <a:ext cx="48" cy="48"/>
                  </a:xfrm>
                  <a:prstGeom prst="ellipse">
                    <a:avLst/>
                  </a:prstGeom>
                  <a:solidFill>
                    <a:srgbClr val="FFFF00"/>
                  </a:solidFill>
                  <a:ln w="12700">
                    <a:noFill/>
                    <a:round/>
                    <a:headEnd/>
                    <a:tailEnd/>
                  </a:ln>
                  <a:effectLst/>
                </p:spPr>
                <p:txBody>
                  <a:bodyPr wrap="none" anchor="ctr">
                    <a:spAutoFit/>
                  </a:bodyPr>
                  <a:lstStyle/>
                  <a:p>
                    <a:endParaRPr lang="en-US"/>
                  </a:p>
                </p:txBody>
              </p:sp>
              <p:sp>
                <p:nvSpPr>
                  <p:cNvPr id="1347596" name="Oval 12"/>
                  <p:cNvSpPr>
                    <a:spLocks noChangeArrowheads="1"/>
                  </p:cNvSpPr>
                  <p:nvPr/>
                </p:nvSpPr>
                <p:spPr bwMode="auto">
                  <a:xfrm>
                    <a:off x="1629" y="2040"/>
                    <a:ext cx="48" cy="48"/>
                  </a:xfrm>
                  <a:prstGeom prst="ellipse">
                    <a:avLst/>
                  </a:prstGeom>
                  <a:solidFill>
                    <a:srgbClr val="FFFF00"/>
                  </a:solidFill>
                  <a:ln w="12700">
                    <a:noFill/>
                    <a:round/>
                    <a:headEnd/>
                    <a:tailEnd/>
                  </a:ln>
                  <a:effectLst/>
                </p:spPr>
                <p:txBody>
                  <a:bodyPr wrap="none" anchor="ctr">
                    <a:spAutoFit/>
                  </a:bodyPr>
                  <a:lstStyle/>
                  <a:p>
                    <a:endParaRPr lang="en-US"/>
                  </a:p>
                </p:txBody>
              </p:sp>
              <p:sp>
                <p:nvSpPr>
                  <p:cNvPr id="1347597" name="Oval 13"/>
                  <p:cNvSpPr>
                    <a:spLocks noChangeArrowheads="1"/>
                  </p:cNvSpPr>
                  <p:nvPr/>
                </p:nvSpPr>
                <p:spPr bwMode="auto">
                  <a:xfrm>
                    <a:off x="1947" y="2040"/>
                    <a:ext cx="48" cy="48"/>
                  </a:xfrm>
                  <a:prstGeom prst="ellipse">
                    <a:avLst/>
                  </a:prstGeom>
                  <a:solidFill>
                    <a:srgbClr val="FFFF00"/>
                  </a:solidFill>
                  <a:ln w="12700">
                    <a:noFill/>
                    <a:round/>
                    <a:headEnd/>
                    <a:tailEnd/>
                  </a:ln>
                  <a:effectLst/>
                </p:spPr>
                <p:txBody>
                  <a:bodyPr wrap="none" anchor="ctr">
                    <a:spAutoFit/>
                  </a:bodyPr>
                  <a:lstStyle/>
                  <a:p>
                    <a:endParaRPr lang="en-US"/>
                  </a:p>
                </p:txBody>
              </p:sp>
              <p:sp>
                <p:nvSpPr>
                  <p:cNvPr id="1347598" name="Oval 14"/>
                  <p:cNvSpPr>
                    <a:spLocks noChangeArrowheads="1"/>
                  </p:cNvSpPr>
                  <p:nvPr/>
                </p:nvSpPr>
                <p:spPr bwMode="auto">
                  <a:xfrm>
                    <a:off x="2265" y="2040"/>
                    <a:ext cx="48" cy="48"/>
                  </a:xfrm>
                  <a:prstGeom prst="ellipse">
                    <a:avLst/>
                  </a:prstGeom>
                  <a:solidFill>
                    <a:srgbClr val="FFFF00"/>
                  </a:solidFill>
                  <a:ln w="12700">
                    <a:noFill/>
                    <a:round/>
                    <a:headEnd/>
                    <a:tailEnd/>
                  </a:ln>
                  <a:effectLst/>
                </p:spPr>
                <p:txBody>
                  <a:bodyPr wrap="none" anchor="ctr">
                    <a:spAutoFit/>
                  </a:bodyPr>
                  <a:lstStyle/>
                  <a:p>
                    <a:endParaRPr lang="en-US"/>
                  </a:p>
                </p:txBody>
              </p:sp>
              <p:sp>
                <p:nvSpPr>
                  <p:cNvPr id="1347599" name="Oval 15"/>
                  <p:cNvSpPr>
                    <a:spLocks noChangeArrowheads="1"/>
                  </p:cNvSpPr>
                  <p:nvPr/>
                </p:nvSpPr>
                <p:spPr bwMode="auto">
                  <a:xfrm>
                    <a:off x="2583" y="2040"/>
                    <a:ext cx="48" cy="48"/>
                  </a:xfrm>
                  <a:prstGeom prst="ellipse">
                    <a:avLst/>
                  </a:prstGeom>
                  <a:solidFill>
                    <a:srgbClr val="FFFF00"/>
                  </a:solidFill>
                  <a:ln w="12700">
                    <a:noFill/>
                    <a:round/>
                    <a:headEnd/>
                    <a:tailEnd/>
                  </a:ln>
                  <a:effectLst/>
                </p:spPr>
                <p:txBody>
                  <a:bodyPr wrap="none" anchor="ctr">
                    <a:spAutoFit/>
                  </a:bodyPr>
                  <a:lstStyle/>
                  <a:p>
                    <a:endParaRPr lang="en-US"/>
                  </a:p>
                </p:txBody>
              </p:sp>
              <p:sp>
                <p:nvSpPr>
                  <p:cNvPr id="1347600" name="Oval 16"/>
                  <p:cNvSpPr>
                    <a:spLocks noChangeArrowheads="1"/>
                  </p:cNvSpPr>
                  <p:nvPr/>
                </p:nvSpPr>
                <p:spPr bwMode="auto">
                  <a:xfrm>
                    <a:off x="2901" y="2040"/>
                    <a:ext cx="48" cy="48"/>
                  </a:xfrm>
                  <a:prstGeom prst="ellipse">
                    <a:avLst/>
                  </a:prstGeom>
                  <a:solidFill>
                    <a:srgbClr val="FFFF00"/>
                  </a:solidFill>
                  <a:ln w="12700">
                    <a:noFill/>
                    <a:round/>
                    <a:headEnd/>
                    <a:tailEnd/>
                  </a:ln>
                  <a:effectLst/>
                </p:spPr>
                <p:txBody>
                  <a:bodyPr wrap="none" anchor="ctr">
                    <a:spAutoFit/>
                  </a:bodyPr>
                  <a:lstStyle/>
                  <a:p>
                    <a:endParaRPr lang="en-US"/>
                  </a:p>
                </p:txBody>
              </p:sp>
              <p:sp>
                <p:nvSpPr>
                  <p:cNvPr id="1347601" name="Oval 17"/>
                  <p:cNvSpPr>
                    <a:spLocks noChangeArrowheads="1"/>
                  </p:cNvSpPr>
                  <p:nvPr/>
                </p:nvSpPr>
                <p:spPr bwMode="auto">
                  <a:xfrm>
                    <a:off x="3219" y="2040"/>
                    <a:ext cx="48" cy="48"/>
                  </a:xfrm>
                  <a:prstGeom prst="ellipse">
                    <a:avLst/>
                  </a:prstGeom>
                  <a:solidFill>
                    <a:srgbClr val="FFFF00"/>
                  </a:solidFill>
                  <a:ln w="12700">
                    <a:noFill/>
                    <a:round/>
                    <a:headEnd/>
                    <a:tailEnd/>
                  </a:ln>
                  <a:effectLst/>
                </p:spPr>
                <p:txBody>
                  <a:bodyPr wrap="none" anchor="ctr">
                    <a:spAutoFit/>
                  </a:bodyPr>
                  <a:lstStyle/>
                  <a:p>
                    <a:endParaRPr lang="en-US"/>
                  </a:p>
                </p:txBody>
              </p:sp>
              <p:sp>
                <p:nvSpPr>
                  <p:cNvPr id="1347602" name="Oval 18"/>
                  <p:cNvSpPr>
                    <a:spLocks noChangeArrowheads="1"/>
                  </p:cNvSpPr>
                  <p:nvPr/>
                </p:nvSpPr>
                <p:spPr bwMode="auto">
                  <a:xfrm>
                    <a:off x="3521" y="2040"/>
                    <a:ext cx="48" cy="48"/>
                  </a:xfrm>
                  <a:prstGeom prst="ellipse">
                    <a:avLst/>
                  </a:prstGeom>
                  <a:solidFill>
                    <a:srgbClr val="FFFF00"/>
                  </a:solidFill>
                  <a:ln w="12700">
                    <a:noFill/>
                    <a:round/>
                    <a:headEnd/>
                    <a:tailEnd/>
                  </a:ln>
                  <a:effectLst/>
                </p:spPr>
                <p:txBody>
                  <a:bodyPr wrap="none" anchor="ctr">
                    <a:spAutoFit/>
                  </a:bodyPr>
                  <a:lstStyle/>
                  <a:p>
                    <a:endParaRPr lang="en-US"/>
                  </a:p>
                </p:txBody>
              </p:sp>
              <p:sp>
                <p:nvSpPr>
                  <p:cNvPr id="1347603" name="Oval 19"/>
                  <p:cNvSpPr>
                    <a:spLocks noChangeArrowheads="1"/>
                  </p:cNvSpPr>
                  <p:nvPr/>
                </p:nvSpPr>
                <p:spPr bwMode="auto">
                  <a:xfrm>
                    <a:off x="1470" y="2040"/>
                    <a:ext cx="48" cy="48"/>
                  </a:xfrm>
                  <a:prstGeom prst="ellipse">
                    <a:avLst/>
                  </a:prstGeom>
                  <a:solidFill>
                    <a:srgbClr val="FFFF00"/>
                  </a:solidFill>
                  <a:ln w="12700">
                    <a:noFill/>
                    <a:round/>
                    <a:headEnd/>
                    <a:tailEnd/>
                  </a:ln>
                  <a:effectLst/>
                </p:spPr>
                <p:txBody>
                  <a:bodyPr wrap="none" anchor="ctr">
                    <a:spAutoFit/>
                  </a:bodyPr>
                  <a:lstStyle/>
                  <a:p>
                    <a:endParaRPr lang="en-US"/>
                  </a:p>
                </p:txBody>
              </p:sp>
              <p:sp>
                <p:nvSpPr>
                  <p:cNvPr id="1347604" name="Oval 20"/>
                  <p:cNvSpPr>
                    <a:spLocks noChangeArrowheads="1"/>
                  </p:cNvSpPr>
                  <p:nvPr/>
                </p:nvSpPr>
                <p:spPr bwMode="auto">
                  <a:xfrm>
                    <a:off x="1788" y="2040"/>
                    <a:ext cx="48" cy="48"/>
                  </a:xfrm>
                  <a:prstGeom prst="ellipse">
                    <a:avLst/>
                  </a:prstGeom>
                  <a:solidFill>
                    <a:srgbClr val="FFFF00"/>
                  </a:solidFill>
                  <a:ln w="12700">
                    <a:noFill/>
                    <a:round/>
                    <a:headEnd/>
                    <a:tailEnd/>
                  </a:ln>
                  <a:effectLst/>
                </p:spPr>
                <p:txBody>
                  <a:bodyPr wrap="none" anchor="ctr">
                    <a:spAutoFit/>
                  </a:bodyPr>
                  <a:lstStyle/>
                  <a:p>
                    <a:endParaRPr lang="en-US"/>
                  </a:p>
                </p:txBody>
              </p:sp>
              <p:sp>
                <p:nvSpPr>
                  <p:cNvPr id="1347605" name="Oval 21"/>
                  <p:cNvSpPr>
                    <a:spLocks noChangeArrowheads="1"/>
                  </p:cNvSpPr>
                  <p:nvPr/>
                </p:nvSpPr>
                <p:spPr bwMode="auto">
                  <a:xfrm>
                    <a:off x="2106" y="2040"/>
                    <a:ext cx="48" cy="48"/>
                  </a:xfrm>
                  <a:prstGeom prst="ellipse">
                    <a:avLst/>
                  </a:prstGeom>
                  <a:solidFill>
                    <a:srgbClr val="FFFF00"/>
                  </a:solidFill>
                  <a:ln w="12700">
                    <a:noFill/>
                    <a:round/>
                    <a:headEnd/>
                    <a:tailEnd/>
                  </a:ln>
                  <a:effectLst/>
                </p:spPr>
                <p:txBody>
                  <a:bodyPr wrap="none" anchor="ctr">
                    <a:spAutoFit/>
                  </a:bodyPr>
                  <a:lstStyle/>
                  <a:p>
                    <a:endParaRPr lang="en-US"/>
                  </a:p>
                </p:txBody>
              </p:sp>
              <p:sp>
                <p:nvSpPr>
                  <p:cNvPr id="1347606" name="Oval 22"/>
                  <p:cNvSpPr>
                    <a:spLocks noChangeArrowheads="1"/>
                  </p:cNvSpPr>
                  <p:nvPr/>
                </p:nvSpPr>
                <p:spPr bwMode="auto">
                  <a:xfrm>
                    <a:off x="2424" y="2040"/>
                    <a:ext cx="48" cy="48"/>
                  </a:xfrm>
                  <a:prstGeom prst="ellipse">
                    <a:avLst/>
                  </a:prstGeom>
                  <a:solidFill>
                    <a:srgbClr val="FFFF00"/>
                  </a:solidFill>
                  <a:ln w="12700">
                    <a:noFill/>
                    <a:round/>
                    <a:headEnd/>
                    <a:tailEnd/>
                  </a:ln>
                  <a:effectLst/>
                </p:spPr>
                <p:txBody>
                  <a:bodyPr wrap="none" anchor="ctr">
                    <a:spAutoFit/>
                  </a:bodyPr>
                  <a:lstStyle/>
                  <a:p>
                    <a:endParaRPr lang="en-US"/>
                  </a:p>
                </p:txBody>
              </p:sp>
              <p:sp>
                <p:nvSpPr>
                  <p:cNvPr id="1347607" name="Oval 23"/>
                  <p:cNvSpPr>
                    <a:spLocks noChangeArrowheads="1"/>
                  </p:cNvSpPr>
                  <p:nvPr/>
                </p:nvSpPr>
                <p:spPr bwMode="auto">
                  <a:xfrm>
                    <a:off x="2742" y="2040"/>
                    <a:ext cx="48" cy="48"/>
                  </a:xfrm>
                  <a:prstGeom prst="ellipse">
                    <a:avLst/>
                  </a:prstGeom>
                  <a:solidFill>
                    <a:srgbClr val="FFFF00"/>
                  </a:solidFill>
                  <a:ln w="12700">
                    <a:noFill/>
                    <a:round/>
                    <a:headEnd/>
                    <a:tailEnd/>
                  </a:ln>
                  <a:effectLst/>
                </p:spPr>
                <p:txBody>
                  <a:bodyPr wrap="none" anchor="ctr">
                    <a:spAutoFit/>
                  </a:bodyPr>
                  <a:lstStyle/>
                  <a:p>
                    <a:endParaRPr lang="en-US"/>
                  </a:p>
                </p:txBody>
              </p:sp>
              <p:sp>
                <p:nvSpPr>
                  <p:cNvPr id="1347608" name="Oval 24"/>
                  <p:cNvSpPr>
                    <a:spLocks noChangeArrowheads="1"/>
                  </p:cNvSpPr>
                  <p:nvPr/>
                </p:nvSpPr>
                <p:spPr bwMode="auto">
                  <a:xfrm>
                    <a:off x="3060" y="2040"/>
                    <a:ext cx="48" cy="48"/>
                  </a:xfrm>
                  <a:prstGeom prst="ellipse">
                    <a:avLst/>
                  </a:prstGeom>
                  <a:solidFill>
                    <a:srgbClr val="FFFF00"/>
                  </a:solidFill>
                  <a:ln w="12700">
                    <a:noFill/>
                    <a:round/>
                    <a:headEnd/>
                    <a:tailEnd/>
                  </a:ln>
                  <a:effectLst/>
                </p:spPr>
                <p:txBody>
                  <a:bodyPr wrap="none" anchor="ctr">
                    <a:spAutoFit/>
                  </a:bodyPr>
                  <a:lstStyle/>
                  <a:p>
                    <a:endParaRPr lang="en-US"/>
                  </a:p>
                </p:txBody>
              </p:sp>
              <p:sp>
                <p:nvSpPr>
                  <p:cNvPr id="1347609" name="Oval 25"/>
                  <p:cNvSpPr>
                    <a:spLocks noChangeArrowheads="1"/>
                  </p:cNvSpPr>
                  <p:nvPr/>
                </p:nvSpPr>
                <p:spPr bwMode="auto">
                  <a:xfrm>
                    <a:off x="3378" y="2040"/>
                    <a:ext cx="48" cy="48"/>
                  </a:xfrm>
                  <a:prstGeom prst="ellipse">
                    <a:avLst/>
                  </a:prstGeom>
                  <a:solidFill>
                    <a:srgbClr val="FFFF00"/>
                  </a:solidFill>
                  <a:ln w="12700">
                    <a:noFill/>
                    <a:round/>
                    <a:headEnd/>
                    <a:tailEnd/>
                  </a:ln>
                  <a:effectLst/>
                </p:spPr>
                <p:txBody>
                  <a:bodyPr wrap="none" anchor="ctr">
                    <a:spAutoFit/>
                  </a:bodyPr>
                  <a:lstStyle/>
                  <a:p>
                    <a:endParaRPr lang="en-US"/>
                  </a:p>
                </p:txBody>
              </p:sp>
            </p:grpSp>
            <p:grpSp>
              <p:nvGrpSpPr>
                <p:cNvPr id="1347610" name="Group 26"/>
                <p:cNvGrpSpPr>
                  <a:grpSpLocks/>
                </p:cNvGrpSpPr>
                <p:nvPr/>
              </p:nvGrpSpPr>
              <p:grpSpPr bwMode="auto">
                <a:xfrm>
                  <a:off x="1152" y="2334"/>
                  <a:ext cx="2417" cy="48"/>
                  <a:chOff x="1152" y="2298"/>
                  <a:chExt cx="2417" cy="48"/>
                </a:xfrm>
              </p:grpSpPr>
              <p:sp>
                <p:nvSpPr>
                  <p:cNvPr id="1347611" name="Oval 27"/>
                  <p:cNvSpPr>
                    <a:spLocks noChangeArrowheads="1"/>
                  </p:cNvSpPr>
                  <p:nvPr/>
                </p:nvSpPr>
                <p:spPr bwMode="auto">
                  <a:xfrm>
                    <a:off x="1152" y="2298"/>
                    <a:ext cx="48" cy="48"/>
                  </a:xfrm>
                  <a:prstGeom prst="ellipse">
                    <a:avLst/>
                  </a:prstGeom>
                  <a:solidFill>
                    <a:srgbClr val="FFFF00"/>
                  </a:solidFill>
                  <a:ln w="12700">
                    <a:noFill/>
                    <a:round/>
                    <a:headEnd/>
                    <a:tailEnd/>
                  </a:ln>
                  <a:effectLst/>
                </p:spPr>
                <p:txBody>
                  <a:bodyPr wrap="none" anchor="ctr">
                    <a:spAutoFit/>
                  </a:bodyPr>
                  <a:lstStyle/>
                  <a:p>
                    <a:endParaRPr lang="en-US"/>
                  </a:p>
                </p:txBody>
              </p:sp>
              <p:sp>
                <p:nvSpPr>
                  <p:cNvPr id="1347612" name="Oval 28"/>
                  <p:cNvSpPr>
                    <a:spLocks noChangeArrowheads="1"/>
                  </p:cNvSpPr>
                  <p:nvPr/>
                </p:nvSpPr>
                <p:spPr bwMode="auto">
                  <a:xfrm>
                    <a:off x="2855" y="2298"/>
                    <a:ext cx="48" cy="48"/>
                  </a:xfrm>
                  <a:prstGeom prst="ellipse">
                    <a:avLst/>
                  </a:prstGeom>
                  <a:solidFill>
                    <a:srgbClr val="FFFF00"/>
                  </a:solidFill>
                  <a:ln w="12700">
                    <a:noFill/>
                    <a:round/>
                    <a:headEnd/>
                    <a:tailEnd/>
                  </a:ln>
                  <a:effectLst/>
                </p:spPr>
                <p:txBody>
                  <a:bodyPr wrap="none" anchor="ctr">
                    <a:spAutoFit/>
                  </a:bodyPr>
                  <a:lstStyle/>
                  <a:p>
                    <a:endParaRPr lang="en-US"/>
                  </a:p>
                </p:txBody>
              </p:sp>
              <p:sp>
                <p:nvSpPr>
                  <p:cNvPr id="1347613" name="Oval 29"/>
                  <p:cNvSpPr>
                    <a:spLocks noChangeArrowheads="1"/>
                  </p:cNvSpPr>
                  <p:nvPr/>
                </p:nvSpPr>
                <p:spPr bwMode="auto">
                  <a:xfrm>
                    <a:off x="3521" y="2298"/>
                    <a:ext cx="48" cy="48"/>
                  </a:xfrm>
                  <a:prstGeom prst="ellipse">
                    <a:avLst/>
                  </a:prstGeom>
                  <a:solidFill>
                    <a:srgbClr val="FFFF00"/>
                  </a:solidFill>
                  <a:ln w="12700">
                    <a:noFill/>
                    <a:round/>
                    <a:headEnd/>
                    <a:tailEnd/>
                  </a:ln>
                  <a:effectLst/>
                </p:spPr>
                <p:txBody>
                  <a:bodyPr wrap="none" anchor="ctr">
                    <a:spAutoFit/>
                  </a:bodyPr>
                  <a:lstStyle/>
                  <a:p>
                    <a:endParaRPr lang="en-US"/>
                  </a:p>
                </p:txBody>
              </p:sp>
              <p:sp>
                <p:nvSpPr>
                  <p:cNvPr id="1347614" name="Oval 30"/>
                  <p:cNvSpPr>
                    <a:spLocks noChangeArrowheads="1"/>
                  </p:cNvSpPr>
                  <p:nvPr/>
                </p:nvSpPr>
                <p:spPr bwMode="auto">
                  <a:xfrm>
                    <a:off x="2514" y="2298"/>
                    <a:ext cx="48" cy="48"/>
                  </a:xfrm>
                  <a:prstGeom prst="ellipse">
                    <a:avLst/>
                  </a:prstGeom>
                  <a:solidFill>
                    <a:srgbClr val="FFFF00"/>
                  </a:solidFill>
                  <a:ln w="12700">
                    <a:noFill/>
                    <a:round/>
                    <a:headEnd/>
                    <a:tailEnd/>
                  </a:ln>
                  <a:effectLst/>
                </p:spPr>
                <p:txBody>
                  <a:bodyPr wrap="none" anchor="ctr">
                    <a:spAutoFit/>
                  </a:bodyPr>
                  <a:lstStyle/>
                  <a:p>
                    <a:endParaRPr lang="en-US"/>
                  </a:p>
                </p:txBody>
              </p:sp>
              <p:sp>
                <p:nvSpPr>
                  <p:cNvPr id="1347615" name="Oval 31"/>
                  <p:cNvSpPr>
                    <a:spLocks noChangeArrowheads="1"/>
                  </p:cNvSpPr>
                  <p:nvPr/>
                </p:nvSpPr>
                <p:spPr bwMode="auto">
                  <a:xfrm>
                    <a:off x="3196" y="2298"/>
                    <a:ext cx="48" cy="48"/>
                  </a:xfrm>
                  <a:prstGeom prst="ellipse">
                    <a:avLst/>
                  </a:prstGeom>
                  <a:solidFill>
                    <a:srgbClr val="FFFF00"/>
                  </a:solidFill>
                  <a:ln w="12700">
                    <a:noFill/>
                    <a:round/>
                    <a:headEnd/>
                    <a:tailEnd/>
                  </a:ln>
                  <a:effectLst/>
                </p:spPr>
                <p:txBody>
                  <a:bodyPr wrap="none" anchor="ctr">
                    <a:spAutoFit/>
                  </a:bodyPr>
                  <a:lstStyle/>
                  <a:p>
                    <a:endParaRPr lang="en-US"/>
                  </a:p>
                </p:txBody>
              </p:sp>
              <p:sp>
                <p:nvSpPr>
                  <p:cNvPr id="1347616" name="Oval 32"/>
                  <p:cNvSpPr>
                    <a:spLocks noChangeArrowheads="1"/>
                  </p:cNvSpPr>
                  <p:nvPr/>
                </p:nvSpPr>
                <p:spPr bwMode="auto">
                  <a:xfrm>
                    <a:off x="1833" y="2298"/>
                    <a:ext cx="48" cy="48"/>
                  </a:xfrm>
                  <a:prstGeom prst="ellipse">
                    <a:avLst/>
                  </a:prstGeom>
                  <a:solidFill>
                    <a:srgbClr val="FFFF00"/>
                  </a:solidFill>
                  <a:ln w="12700">
                    <a:noFill/>
                    <a:round/>
                    <a:headEnd/>
                    <a:tailEnd/>
                  </a:ln>
                  <a:effectLst/>
                </p:spPr>
                <p:txBody>
                  <a:bodyPr wrap="none" anchor="ctr">
                    <a:spAutoFit/>
                  </a:bodyPr>
                  <a:lstStyle/>
                  <a:p>
                    <a:endParaRPr lang="en-US"/>
                  </a:p>
                </p:txBody>
              </p:sp>
              <p:sp>
                <p:nvSpPr>
                  <p:cNvPr id="1347617" name="Oval 33"/>
                  <p:cNvSpPr>
                    <a:spLocks noChangeArrowheads="1"/>
                  </p:cNvSpPr>
                  <p:nvPr/>
                </p:nvSpPr>
                <p:spPr bwMode="auto">
                  <a:xfrm>
                    <a:off x="2174" y="2298"/>
                    <a:ext cx="48" cy="48"/>
                  </a:xfrm>
                  <a:prstGeom prst="ellipse">
                    <a:avLst/>
                  </a:prstGeom>
                  <a:solidFill>
                    <a:srgbClr val="FFFF00"/>
                  </a:solidFill>
                  <a:ln w="12700">
                    <a:noFill/>
                    <a:round/>
                    <a:headEnd/>
                    <a:tailEnd/>
                  </a:ln>
                  <a:effectLst/>
                </p:spPr>
                <p:txBody>
                  <a:bodyPr wrap="none" anchor="ctr">
                    <a:spAutoFit/>
                  </a:bodyPr>
                  <a:lstStyle/>
                  <a:p>
                    <a:endParaRPr lang="en-US"/>
                  </a:p>
                </p:txBody>
              </p:sp>
              <p:sp>
                <p:nvSpPr>
                  <p:cNvPr id="1347618" name="Oval 34"/>
                  <p:cNvSpPr>
                    <a:spLocks noChangeArrowheads="1"/>
                  </p:cNvSpPr>
                  <p:nvPr/>
                </p:nvSpPr>
                <p:spPr bwMode="auto">
                  <a:xfrm>
                    <a:off x="1492" y="2298"/>
                    <a:ext cx="48" cy="48"/>
                  </a:xfrm>
                  <a:prstGeom prst="ellipse">
                    <a:avLst/>
                  </a:prstGeom>
                  <a:solidFill>
                    <a:srgbClr val="FFFF00"/>
                  </a:solidFill>
                  <a:ln w="12700">
                    <a:noFill/>
                    <a:round/>
                    <a:headEnd/>
                    <a:tailEnd/>
                  </a:ln>
                  <a:effectLst/>
                </p:spPr>
                <p:txBody>
                  <a:bodyPr wrap="none" anchor="ctr">
                    <a:spAutoFit/>
                  </a:bodyPr>
                  <a:lstStyle/>
                  <a:p>
                    <a:endParaRPr lang="en-US"/>
                  </a:p>
                </p:txBody>
              </p:sp>
            </p:grpSp>
            <p:grpSp>
              <p:nvGrpSpPr>
                <p:cNvPr id="1347619" name="Group 35"/>
                <p:cNvGrpSpPr>
                  <a:grpSpLocks/>
                </p:cNvGrpSpPr>
                <p:nvPr/>
              </p:nvGrpSpPr>
              <p:grpSpPr bwMode="auto">
                <a:xfrm>
                  <a:off x="1152" y="2628"/>
                  <a:ext cx="2417" cy="48"/>
                  <a:chOff x="1152" y="2556"/>
                  <a:chExt cx="2417" cy="48"/>
                </a:xfrm>
              </p:grpSpPr>
              <p:sp>
                <p:nvSpPr>
                  <p:cNvPr id="1347620" name="Oval 36"/>
                  <p:cNvSpPr>
                    <a:spLocks noChangeArrowheads="1"/>
                  </p:cNvSpPr>
                  <p:nvPr/>
                </p:nvSpPr>
                <p:spPr bwMode="auto">
                  <a:xfrm>
                    <a:off x="1152" y="2556"/>
                    <a:ext cx="48" cy="48"/>
                  </a:xfrm>
                  <a:prstGeom prst="ellipse">
                    <a:avLst/>
                  </a:prstGeom>
                  <a:solidFill>
                    <a:srgbClr val="FFFF00"/>
                  </a:solidFill>
                  <a:ln w="12700">
                    <a:noFill/>
                    <a:round/>
                    <a:headEnd/>
                    <a:tailEnd/>
                  </a:ln>
                  <a:effectLst/>
                </p:spPr>
                <p:txBody>
                  <a:bodyPr wrap="none" anchor="ctr">
                    <a:spAutoFit/>
                  </a:bodyPr>
                  <a:lstStyle/>
                  <a:p>
                    <a:endParaRPr lang="en-US"/>
                  </a:p>
                </p:txBody>
              </p:sp>
              <p:sp>
                <p:nvSpPr>
                  <p:cNvPr id="1347621" name="Oval 37"/>
                  <p:cNvSpPr>
                    <a:spLocks noChangeArrowheads="1"/>
                  </p:cNvSpPr>
                  <p:nvPr/>
                </p:nvSpPr>
                <p:spPr bwMode="auto">
                  <a:xfrm>
                    <a:off x="1947" y="2556"/>
                    <a:ext cx="48" cy="48"/>
                  </a:xfrm>
                  <a:prstGeom prst="ellipse">
                    <a:avLst/>
                  </a:prstGeom>
                  <a:solidFill>
                    <a:srgbClr val="FFFF00"/>
                  </a:solidFill>
                  <a:ln w="12700">
                    <a:noFill/>
                    <a:round/>
                    <a:headEnd/>
                    <a:tailEnd/>
                  </a:ln>
                  <a:effectLst/>
                </p:spPr>
                <p:txBody>
                  <a:bodyPr wrap="none" anchor="ctr">
                    <a:spAutoFit/>
                  </a:bodyPr>
                  <a:lstStyle/>
                  <a:p>
                    <a:endParaRPr lang="en-US"/>
                  </a:p>
                </p:txBody>
              </p:sp>
              <p:sp>
                <p:nvSpPr>
                  <p:cNvPr id="1347622" name="Oval 38"/>
                  <p:cNvSpPr>
                    <a:spLocks noChangeArrowheads="1"/>
                  </p:cNvSpPr>
                  <p:nvPr/>
                </p:nvSpPr>
                <p:spPr bwMode="auto">
                  <a:xfrm>
                    <a:off x="3521" y="2556"/>
                    <a:ext cx="48" cy="48"/>
                  </a:xfrm>
                  <a:prstGeom prst="ellipse">
                    <a:avLst/>
                  </a:prstGeom>
                  <a:solidFill>
                    <a:srgbClr val="FFFF00"/>
                  </a:solidFill>
                  <a:ln w="12700">
                    <a:noFill/>
                    <a:round/>
                    <a:headEnd/>
                    <a:tailEnd/>
                  </a:ln>
                  <a:effectLst/>
                </p:spPr>
                <p:txBody>
                  <a:bodyPr wrap="none" anchor="ctr">
                    <a:spAutoFit/>
                  </a:bodyPr>
                  <a:lstStyle/>
                  <a:p>
                    <a:endParaRPr lang="en-US"/>
                  </a:p>
                </p:txBody>
              </p:sp>
              <p:sp>
                <p:nvSpPr>
                  <p:cNvPr id="1347623" name="Oval 39"/>
                  <p:cNvSpPr>
                    <a:spLocks noChangeArrowheads="1"/>
                  </p:cNvSpPr>
                  <p:nvPr/>
                </p:nvSpPr>
                <p:spPr bwMode="auto">
                  <a:xfrm>
                    <a:off x="2742" y="2556"/>
                    <a:ext cx="48" cy="48"/>
                  </a:xfrm>
                  <a:prstGeom prst="ellipse">
                    <a:avLst/>
                  </a:prstGeom>
                  <a:solidFill>
                    <a:srgbClr val="FFFF00"/>
                  </a:solidFill>
                  <a:ln w="12700">
                    <a:noFill/>
                    <a:round/>
                    <a:headEnd/>
                    <a:tailEnd/>
                  </a:ln>
                  <a:effectLst/>
                </p:spPr>
                <p:txBody>
                  <a:bodyPr wrap="none" anchor="ctr">
                    <a:spAutoFit/>
                  </a:bodyPr>
                  <a:lstStyle/>
                  <a:p>
                    <a:endParaRPr lang="en-US"/>
                  </a:p>
                </p:txBody>
              </p:sp>
            </p:grpSp>
            <p:grpSp>
              <p:nvGrpSpPr>
                <p:cNvPr id="1347624" name="Group 40"/>
                <p:cNvGrpSpPr>
                  <a:grpSpLocks/>
                </p:cNvGrpSpPr>
                <p:nvPr/>
              </p:nvGrpSpPr>
              <p:grpSpPr bwMode="auto">
                <a:xfrm>
                  <a:off x="1152" y="2922"/>
                  <a:ext cx="2416" cy="48"/>
                  <a:chOff x="1152" y="2784"/>
                  <a:chExt cx="2416" cy="48"/>
                </a:xfrm>
              </p:grpSpPr>
              <p:sp>
                <p:nvSpPr>
                  <p:cNvPr id="1347625" name="Oval 41"/>
                  <p:cNvSpPr>
                    <a:spLocks noChangeArrowheads="1"/>
                  </p:cNvSpPr>
                  <p:nvPr/>
                </p:nvSpPr>
                <p:spPr bwMode="auto">
                  <a:xfrm>
                    <a:off x="1152" y="2784"/>
                    <a:ext cx="48" cy="48"/>
                  </a:xfrm>
                  <a:prstGeom prst="ellipse">
                    <a:avLst/>
                  </a:prstGeom>
                  <a:solidFill>
                    <a:srgbClr val="FFFF00"/>
                  </a:solidFill>
                  <a:ln w="12700">
                    <a:noFill/>
                    <a:round/>
                    <a:headEnd/>
                    <a:tailEnd/>
                  </a:ln>
                  <a:effectLst/>
                </p:spPr>
                <p:txBody>
                  <a:bodyPr wrap="none" anchor="ctr">
                    <a:spAutoFit/>
                  </a:bodyPr>
                  <a:lstStyle/>
                  <a:p>
                    <a:endParaRPr lang="en-US"/>
                  </a:p>
                </p:txBody>
              </p:sp>
              <p:sp>
                <p:nvSpPr>
                  <p:cNvPr id="1347626" name="Oval 42"/>
                  <p:cNvSpPr>
                    <a:spLocks noChangeArrowheads="1"/>
                  </p:cNvSpPr>
                  <p:nvPr/>
                </p:nvSpPr>
                <p:spPr bwMode="auto">
                  <a:xfrm>
                    <a:off x="3520" y="2784"/>
                    <a:ext cx="48" cy="48"/>
                  </a:xfrm>
                  <a:prstGeom prst="ellipse">
                    <a:avLst/>
                  </a:prstGeom>
                  <a:solidFill>
                    <a:srgbClr val="FFFF00"/>
                  </a:solidFill>
                  <a:ln w="12700">
                    <a:noFill/>
                    <a:round/>
                    <a:headEnd/>
                    <a:tailEnd/>
                  </a:ln>
                  <a:effectLst/>
                </p:spPr>
                <p:txBody>
                  <a:bodyPr wrap="none" anchor="ctr">
                    <a:spAutoFit/>
                  </a:bodyPr>
                  <a:lstStyle/>
                  <a:p>
                    <a:endParaRPr lang="en-US"/>
                  </a:p>
                </p:txBody>
              </p:sp>
            </p:grpSp>
          </p:grpSp>
          <p:sp>
            <p:nvSpPr>
              <p:cNvPr id="1347627" name="Line 43"/>
              <p:cNvSpPr>
                <a:spLocks noChangeShapeType="1"/>
              </p:cNvSpPr>
              <p:nvPr/>
            </p:nvSpPr>
            <p:spPr bwMode="auto">
              <a:xfrm>
                <a:off x="1104" y="1824"/>
                <a:ext cx="0" cy="1632"/>
              </a:xfrm>
              <a:prstGeom prst="line">
                <a:avLst/>
              </a:prstGeom>
              <a:noFill/>
              <a:ln w="12700">
                <a:solidFill>
                  <a:schemeClr val="tx1"/>
                </a:solidFill>
                <a:round/>
                <a:headEnd/>
                <a:tailEnd/>
              </a:ln>
              <a:effectLst/>
            </p:spPr>
            <p:txBody>
              <a:bodyPr>
                <a:spAutoFit/>
              </a:bodyPr>
              <a:lstStyle/>
              <a:p>
                <a:endParaRPr lang="en-US"/>
              </a:p>
            </p:txBody>
          </p:sp>
          <p:sp>
            <p:nvSpPr>
              <p:cNvPr id="1347628" name="Line 44"/>
              <p:cNvSpPr>
                <a:spLocks noChangeShapeType="1"/>
              </p:cNvSpPr>
              <p:nvPr/>
            </p:nvSpPr>
            <p:spPr bwMode="auto">
              <a:xfrm>
                <a:off x="3648" y="1824"/>
                <a:ext cx="0" cy="1632"/>
              </a:xfrm>
              <a:prstGeom prst="line">
                <a:avLst/>
              </a:prstGeom>
              <a:noFill/>
              <a:ln w="12700">
                <a:solidFill>
                  <a:schemeClr val="tx1"/>
                </a:solidFill>
                <a:round/>
                <a:headEnd/>
                <a:tailEnd/>
              </a:ln>
              <a:effectLst/>
            </p:spPr>
            <p:txBody>
              <a:bodyPr>
                <a:spAutoFit/>
              </a:bodyPr>
              <a:lstStyle/>
              <a:p>
                <a:endParaRPr lang="en-US"/>
              </a:p>
            </p:txBody>
          </p:sp>
          <p:sp>
            <p:nvSpPr>
              <p:cNvPr id="1347629" name="Line 45"/>
              <p:cNvSpPr>
                <a:spLocks noChangeShapeType="1"/>
              </p:cNvSpPr>
              <p:nvPr/>
            </p:nvSpPr>
            <p:spPr bwMode="auto">
              <a:xfrm>
                <a:off x="1740" y="1824"/>
                <a:ext cx="0" cy="1632"/>
              </a:xfrm>
              <a:prstGeom prst="line">
                <a:avLst/>
              </a:prstGeom>
              <a:noFill/>
              <a:ln w="12700">
                <a:solidFill>
                  <a:schemeClr val="tx1"/>
                </a:solidFill>
                <a:round/>
                <a:headEnd/>
                <a:tailEnd/>
              </a:ln>
              <a:effectLst/>
            </p:spPr>
            <p:txBody>
              <a:bodyPr>
                <a:spAutoFit/>
              </a:bodyPr>
              <a:lstStyle/>
              <a:p>
                <a:endParaRPr lang="en-US"/>
              </a:p>
            </p:txBody>
          </p:sp>
          <p:sp>
            <p:nvSpPr>
              <p:cNvPr id="1347630" name="Line 46"/>
              <p:cNvSpPr>
                <a:spLocks noChangeShapeType="1"/>
              </p:cNvSpPr>
              <p:nvPr/>
            </p:nvSpPr>
            <p:spPr bwMode="auto">
              <a:xfrm>
                <a:off x="3012" y="1824"/>
                <a:ext cx="0" cy="1632"/>
              </a:xfrm>
              <a:prstGeom prst="line">
                <a:avLst/>
              </a:prstGeom>
              <a:noFill/>
              <a:ln w="12700">
                <a:solidFill>
                  <a:schemeClr val="tx1"/>
                </a:solidFill>
                <a:round/>
                <a:headEnd/>
                <a:tailEnd/>
              </a:ln>
              <a:effectLst/>
            </p:spPr>
            <p:txBody>
              <a:bodyPr>
                <a:spAutoFit/>
              </a:bodyPr>
              <a:lstStyle/>
              <a:p>
                <a:endParaRPr lang="en-US"/>
              </a:p>
            </p:txBody>
          </p:sp>
          <p:sp>
            <p:nvSpPr>
              <p:cNvPr id="1347631" name="Line 47"/>
              <p:cNvSpPr>
                <a:spLocks noChangeShapeType="1"/>
              </p:cNvSpPr>
              <p:nvPr/>
            </p:nvSpPr>
            <p:spPr bwMode="auto">
              <a:xfrm>
                <a:off x="2376" y="1824"/>
                <a:ext cx="0" cy="1632"/>
              </a:xfrm>
              <a:prstGeom prst="line">
                <a:avLst/>
              </a:prstGeom>
              <a:noFill/>
              <a:ln w="12700">
                <a:solidFill>
                  <a:schemeClr val="tx1"/>
                </a:solidFill>
                <a:round/>
                <a:headEnd/>
                <a:tailEnd/>
              </a:ln>
              <a:effectLst/>
            </p:spPr>
            <p:txBody>
              <a:bodyPr>
                <a:spAutoFit/>
              </a:bodyPr>
              <a:lstStyle/>
              <a:p>
                <a:endParaRPr lang="en-US"/>
              </a:p>
            </p:txBody>
          </p:sp>
        </p:grpSp>
        <p:sp>
          <p:nvSpPr>
            <p:cNvPr id="1347632" name="Text Box 48"/>
            <p:cNvSpPr txBox="1">
              <a:spLocks noChangeArrowheads="1"/>
            </p:cNvSpPr>
            <p:nvPr/>
          </p:nvSpPr>
          <p:spPr bwMode="auto">
            <a:xfrm>
              <a:off x="1344" y="3600"/>
              <a:ext cx="2160" cy="442"/>
            </a:xfrm>
            <a:prstGeom prst="rect">
              <a:avLst/>
            </a:prstGeom>
            <a:noFill/>
            <a:ln w="12700">
              <a:noFill/>
              <a:miter lim="800000"/>
              <a:headEnd/>
              <a:tailEnd/>
            </a:ln>
            <a:effectLst/>
          </p:spPr>
          <p:txBody>
            <a:bodyPr>
              <a:spAutoFit/>
            </a:bodyPr>
            <a:lstStyle/>
            <a:p>
              <a:pPr algn="ctr"/>
              <a:r>
                <a:rPr lang="en-US"/>
                <a:t>0           1             2            3</a:t>
              </a:r>
              <a:br>
                <a:rPr lang="en-US"/>
              </a:br>
              <a:r>
                <a:rPr lang="en-US"/>
                <a:t>Processors</a:t>
              </a:r>
            </a:p>
          </p:txBody>
        </p:sp>
        <p:sp>
          <p:nvSpPr>
            <p:cNvPr id="1347633" name="Text Box 49"/>
            <p:cNvSpPr txBox="1">
              <a:spLocks noChangeArrowheads="1"/>
            </p:cNvSpPr>
            <p:nvPr/>
          </p:nvSpPr>
          <p:spPr bwMode="auto">
            <a:xfrm>
              <a:off x="3734" y="1958"/>
              <a:ext cx="1067" cy="1690"/>
            </a:xfrm>
            <a:prstGeom prst="rect">
              <a:avLst/>
            </a:prstGeom>
            <a:noFill/>
            <a:ln w="12700">
              <a:noFill/>
              <a:miter lim="800000"/>
              <a:headEnd/>
              <a:tailEnd/>
            </a:ln>
            <a:effectLst/>
          </p:spPr>
          <p:txBody>
            <a:bodyPr wrap="none">
              <a:spAutoFit/>
            </a:bodyPr>
            <a:lstStyle/>
            <a:p>
              <a:r>
                <a:rPr lang="en-US">
                  <a:solidFill>
                    <a:srgbClr val="FFFF00"/>
                  </a:solidFill>
                </a:rPr>
                <a:t>Level 4 Mesh</a:t>
              </a:r>
            </a:p>
            <a:p>
              <a:r>
                <a:rPr lang="en-US">
                  <a:solidFill>
                    <a:srgbClr val="FFFF00"/>
                  </a:solidFill>
                </a:rPr>
                <a:t>Level 3 Mesh</a:t>
              </a:r>
            </a:p>
            <a:p>
              <a:r>
                <a:rPr lang="en-US">
                  <a:solidFill>
                    <a:srgbClr val="FFFF00"/>
                  </a:solidFill>
                </a:rPr>
                <a:t>Level 2 Mesh</a:t>
              </a:r>
            </a:p>
            <a:p>
              <a:r>
                <a:rPr lang="en-US">
                  <a:solidFill>
                    <a:srgbClr val="FFFF00"/>
                  </a:solidFill>
                </a:rPr>
                <a:t>Level 1 Mesh</a:t>
              </a:r>
            </a:p>
            <a:p>
              <a:r>
                <a:rPr lang="en-US">
                  <a:solidFill>
                    <a:srgbClr val="FFFF00"/>
                  </a:solidFill>
                </a:rPr>
                <a:t>Level 0 Mesh</a:t>
              </a:r>
            </a:p>
            <a:p>
              <a:endParaRPr lang="en-US">
                <a:solidFill>
                  <a:srgbClr val="FFFF00"/>
                </a:solidFill>
              </a:endParaRP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Ribbons">
  <a:themeElements>
    <a:clrScheme name="Ribbons 7">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879903"/>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3">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4">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
      <a:clrScheme name="Ribbons 5">
        <a:dk1>
          <a:srgbClr val="663300"/>
        </a:dk1>
        <a:lt1>
          <a:srgbClr val="FFFFFF"/>
        </a:lt1>
        <a:dk2>
          <a:srgbClr val="000000"/>
        </a:dk2>
        <a:lt2>
          <a:srgbClr val="FFFF99"/>
        </a:lt2>
        <a:accent1>
          <a:srgbClr val="FFCC66"/>
        </a:accent1>
        <a:accent2>
          <a:srgbClr val="FFFFCC"/>
        </a:accent2>
        <a:accent3>
          <a:srgbClr val="FFFFFF"/>
        </a:accent3>
        <a:accent4>
          <a:srgbClr val="562A00"/>
        </a:accent4>
        <a:accent5>
          <a:srgbClr val="FFE2B8"/>
        </a:accent5>
        <a:accent6>
          <a:srgbClr val="E7E7B9"/>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6">
        <a:dk1>
          <a:srgbClr val="000000"/>
        </a:dk1>
        <a:lt1>
          <a:srgbClr val="FFFFFF"/>
        </a:lt1>
        <a:dk2>
          <a:srgbClr val="000000"/>
        </a:dk2>
        <a:lt2>
          <a:srgbClr val="C0C0C0"/>
        </a:lt2>
        <a:accent1>
          <a:srgbClr val="CBCBCB"/>
        </a:accent1>
        <a:accent2>
          <a:srgbClr val="EAEAEA"/>
        </a:accent2>
        <a:accent3>
          <a:srgbClr val="FFFFFF"/>
        </a:accent3>
        <a:accent4>
          <a:srgbClr val="000000"/>
        </a:accent4>
        <a:accent5>
          <a:srgbClr val="E2E2E2"/>
        </a:accent5>
        <a:accent6>
          <a:srgbClr val="D4D4D4"/>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Ribbons 7">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879903"/>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ataStream">
  <a:themeElements>
    <a:clrScheme name="">
      <a:dk1>
        <a:srgbClr val="000066"/>
      </a:dk1>
      <a:lt1>
        <a:srgbClr val="FFFFFF"/>
      </a:lt1>
      <a:dk2>
        <a:srgbClr val="0034FF"/>
      </a:dk2>
      <a:lt2>
        <a:srgbClr val="FFCC00"/>
      </a:lt2>
      <a:accent1>
        <a:srgbClr val="FFCC00"/>
      </a:accent1>
      <a:accent2>
        <a:srgbClr val="9933FF"/>
      </a:accent2>
      <a:accent3>
        <a:srgbClr val="AAAEFF"/>
      </a:accent3>
      <a:accent4>
        <a:srgbClr val="DADADA"/>
      </a:accent4>
      <a:accent5>
        <a:srgbClr val="FFE2AA"/>
      </a:accent5>
      <a:accent6>
        <a:srgbClr val="8A2DE7"/>
      </a:accent6>
      <a:hlink>
        <a:srgbClr val="66CC33"/>
      </a:hlink>
      <a:folHlink>
        <a:srgbClr val="FF6600"/>
      </a:folHlink>
    </a:clrScheme>
    <a:fontScheme name="DataStream">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ataStream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ataStream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ataStream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ataStream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taStream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ataStream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ataStream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Ribbons">
  <a:themeElements>
    <a:clrScheme name="1_Ribbons 8">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059721"/>
      </a:hlink>
      <a:folHlink>
        <a:srgbClr val="FF6600"/>
      </a:folHlink>
    </a:clrScheme>
    <a:fontScheme name="1_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1_Ribbons 2">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1_Ribbons 3">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1_Ribbons 4">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
      <a:clrScheme name="1_Ribbons 5">
        <a:dk1>
          <a:srgbClr val="663300"/>
        </a:dk1>
        <a:lt1>
          <a:srgbClr val="FFFFFF"/>
        </a:lt1>
        <a:dk2>
          <a:srgbClr val="000000"/>
        </a:dk2>
        <a:lt2>
          <a:srgbClr val="FFFF99"/>
        </a:lt2>
        <a:accent1>
          <a:srgbClr val="FFCC66"/>
        </a:accent1>
        <a:accent2>
          <a:srgbClr val="FFFFCC"/>
        </a:accent2>
        <a:accent3>
          <a:srgbClr val="FFFFFF"/>
        </a:accent3>
        <a:accent4>
          <a:srgbClr val="562A00"/>
        </a:accent4>
        <a:accent5>
          <a:srgbClr val="FFE2B8"/>
        </a:accent5>
        <a:accent6>
          <a:srgbClr val="E7E7B9"/>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1_Ribbons 6">
        <a:dk1>
          <a:srgbClr val="000000"/>
        </a:dk1>
        <a:lt1>
          <a:srgbClr val="FFFFFF"/>
        </a:lt1>
        <a:dk2>
          <a:srgbClr val="000000"/>
        </a:dk2>
        <a:lt2>
          <a:srgbClr val="C0C0C0"/>
        </a:lt2>
        <a:accent1>
          <a:srgbClr val="CBCBCB"/>
        </a:accent1>
        <a:accent2>
          <a:srgbClr val="EAEAEA"/>
        </a:accent2>
        <a:accent3>
          <a:srgbClr val="FFFFFF"/>
        </a:accent3>
        <a:accent4>
          <a:srgbClr val="000000"/>
        </a:accent4>
        <a:accent5>
          <a:srgbClr val="E2E2E2"/>
        </a:accent5>
        <a:accent6>
          <a:srgbClr val="D4D4D4"/>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1_Ribbons 7">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879903"/>
        </a:hlink>
        <a:folHlink>
          <a:srgbClr val="FF6600"/>
        </a:folHlink>
      </a:clrScheme>
      <a:clrMap bg1="dk2" tx1="lt1" bg2="dk1" tx2="lt2" accent1="accent1" accent2="accent2" accent3="accent3" accent4="accent4" accent5="accent5" accent6="accent6" hlink="hlink" folHlink="folHlink"/>
    </a:extraClrScheme>
    <a:extraClrScheme>
      <a:clrScheme name="1_Ribbons 8">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059721"/>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Ribbons">
  <a:themeElements>
    <a:clrScheme name="2_Ribbons 7">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879903"/>
      </a:hlink>
      <a:folHlink>
        <a:srgbClr val="FF6600"/>
      </a:folHlink>
    </a:clrScheme>
    <a:fontScheme name="2_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2_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2_Ribbons 2">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2_Ribbons 3">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2_Ribbons 4">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
      <a:clrScheme name="2_Ribbons 5">
        <a:dk1>
          <a:srgbClr val="663300"/>
        </a:dk1>
        <a:lt1>
          <a:srgbClr val="FFFFFF"/>
        </a:lt1>
        <a:dk2>
          <a:srgbClr val="000000"/>
        </a:dk2>
        <a:lt2>
          <a:srgbClr val="FFFF99"/>
        </a:lt2>
        <a:accent1>
          <a:srgbClr val="FFCC66"/>
        </a:accent1>
        <a:accent2>
          <a:srgbClr val="FFFFCC"/>
        </a:accent2>
        <a:accent3>
          <a:srgbClr val="FFFFFF"/>
        </a:accent3>
        <a:accent4>
          <a:srgbClr val="562A00"/>
        </a:accent4>
        <a:accent5>
          <a:srgbClr val="FFE2B8"/>
        </a:accent5>
        <a:accent6>
          <a:srgbClr val="E7E7B9"/>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2_Ribbons 6">
        <a:dk1>
          <a:srgbClr val="000000"/>
        </a:dk1>
        <a:lt1>
          <a:srgbClr val="FFFFFF"/>
        </a:lt1>
        <a:dk2>
          <a:srgbClr val="000000"/>
        </a:dk2>
        <a:lt2>
          <a:srgbClr val="C0C0C0"/>
        </a:lt2>
        <a:accent1>
          <a:srgbClr val="CBCBCB"/>
        </a:accent1>
        <a:accent2>
          <a:srgbClr val="EAEAEA"/>
        </a:accent2>
        <a:accent3>
          <a:srgbClr val="FFFFFF"/>
        </a:accent3>
        <a:accent4>
          <a:srgbClr val="000000"/>
        </a:accent4>
        <a:accent5>
          <a:srgbClr val="E2E2E2"/>
        </a:accent5>
        <a:accent6>
          <a:srgbClr val="D4D4D4"/>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2_Ribbons 7">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879903"/>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Ribbons">
  <a:themeElements>
    <a:clrScheme name="3_Ribbons 7">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879903"/>
      </a:hlink>
      <a:folHlink>
        <a:srgbClr val="FF6600"/>
      </a:folHlink>
    </a:clrScheme>
    <a:fontScheme name="3_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3_Ribbons 2">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3_Ribbons 3">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3_Ribbons 4">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
      <a:clrScheme name="3_Ribbons 5">
        <a:dk1>
          <a:srgbClr val="663300"/>
        </a:dk1>
        <a:lt1>
          <a:srgbClr val="FFFFFF"/>
        </a:lt1>
        <a:dk2>
          <a:srgbClr val="000000"/>
        </a:dk2>
        <a:lt2>
          <a:srgbClr val="FFFF99"/>
        </a:lt2>
        <a:accent1>
          <a:srgbClr val="FFCC66"/>
        </a:accent1>
        <a:accent2>
          <a:srgbClr val="FFFFCC"/>
        </a:accent2>
        <a:accent3>
          <a:srgbClr val="FFFFFF"/>
        </a:accent3>
        <a:accent4>
          <a:srgbClr val="562A00"/>
        </a:accent4>
        <a:accent5>
          <a:srgbClr val="FFE2B8"/>
        </a:accent5>
        <a:accent6>
          <a:srgbClr val="E7E7B9"/>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3_Ribbons 6">
        <a:dk1>
          <a:srgbClr val="000000"/>
        </a:dk1>
        <a:lt1>
          <a:srgbClr val="FFFFFF"/>
        </a:lt1>
        <a:dk2>
          <a:srgbClr val="000000"/>
        </a:dk2>
        <a:lt2>
          <a:srgbClr val="C0C0C0"/>
        </a:lt2>
        <a:accent1>
          <a:srgbClr val="CBCBCB"/>
        </a:accent1>
        <a:accent2>
          <a:srgbClr val="EAEAEA"/>
        </a:accent2>
        <a:accent3>
          <a:srgbClr val="FFFFFF"/>
        </a:accent3>
        <a:accent4>
          <a:srgbClr val="000000"/>
        </a:accent4>
        <a:accent5>
          <a:srgbClr val="E2E2E2"/>
        </a:accent5>
        <a:accent6>
          <a:srgbClr val="D4D4D4"/>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3_Ribbons 7">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879903"/>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Narrow" pitchFamily="6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Narrow" pitchFamily="6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Ribbons">
  <a:themeElements>
    <a:clrScheme name="Ribbons 7">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879903"/>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3">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4">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
      <a:clrScheme name="Ribbons 5">
        <a:dk1>
          <a:srgbClr val="663300"/>
        </a:dk1>
        <a:lt1>
          <a:srgbClr val="FFFFFF"/>
        </a:lt1>
        <a:dk2>
          <a:srgbClr val="000000"/>
        </a:dk2>
        <a:lt2>
          <a:srgbClr val="FFFF99"/>
        </a:lt2>
        <a:accent1>
          <a:srgbClr val="FFCC66"/>
        </a:accent1>
        <a:accent2>
          <a:srgbClr val="FFFFCC"/>
        </a:accent2>
        <a:accent3>
          <a:srgbClr val="FFFFFF"/>
        </a:accent3>
        <a:accent4>
          <a:srgbClr val="562A00"/>
        </a:accent4>
        <a:accent5>
          <a:srgbClr val="FFE2B8"/>
        </a:accent5>
        <a:accent6>
          <a:srgbClr val="E7E7B9"/>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6">
        <a:dk1>
          <a:srgbClr val="000000"/>
        </a:dk1>
        <a:lt1>
          <a:srgbClr val="FFFFFF"/>
        </a:lt1>
        <a:dk2>
          <a:srgbClr val="000000"/>
        </a:dk2>
        <a:lt2>
          <a:srgbClr val="C0C0C0"/>
        </a:lt2>
        <a:accent1>
          <a:srgbClr val="CBCBCB"/>
        </a:accent1>
        <a:accent2>
          <a:srgbClr val="EAEAEA"/>
        </a:accent2>
        <a:accent3>
          <a:srgbClr val="FFFFFF"/>
        </a:accent3>
        <a:accent4>
          <a:srgbClr val="000000"/>
        </a:accent4>
        <a:accent5>
          <a:srgbClr val="E2E2E2"/>
        </a:accent5>
        <a:accent6>
          <a:srgbClr val="D4D4D4"/>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Ribbons 7">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879903"/>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Designs\RIBBONS.POT</Template>
  <TotalTime>32499</TotalTime>
  <Words>8552</Words>
  <Application>Microsoft PowerPoint</Application>
  <PresentationFormat>On-screen Show (4:3)</PresentationFormat>
  <Paragraphs>1302</Paragraphs>
  <Slides>136</Slides>
  <Notes>136</Notes>
  <HiddenSlides>0</HiddenSlides>
  <MMClips>4</MMClips>
  <ScaleCrop>false</ScaleCrop>
  <HeadingPairs>
    <vt:vector size="6" baseType="variant">
      <vt:variant>
        <vt:lpstr>Theme</vt:lpstr>
      </vt:variant>
      <vt:variant>
        <vt:i4>7</vt:i4>
      </vt:variant>
      <vt:variant>
        <vt:lpstr>Embedded OLE Servers</vt:lpstr>
      </vt:variant>
      <vt:variant>
        <vt:i4>3</vt:i4>
      </vt:variant>
      <vt:variant>
        <vt:lpstr>Slide Titles</vt:lpstr>
      </vt:variant>
      <vt:variant>
        <vt:i4>136</vt:i4>
      </vt:variant>
    </vt:vector>
  </HeadingPairs>
  <TitlesOfParts>
    <vt:vector size="146" baseType="lpstr">
      <vt:lpstr>Ribbons</vt:lpstr>
      <vt:lpstr>DataStream</vt:lpstr>
      <vt:lpstr>1_Ribbons</vt:lpstr>
      <vt:lpstr>2_Ribbons</vt:lpstr>
      <vt:lpstr>3_Ribbons</vt:lpstr>
      <vt:lpstr>1_Default Design</vt:lpstr>
      <vt:lpstr>4_Ribbons</vt:lpstr>
      <vt:lpstr>Document</vt:lpstr>
      <vt:lpstr>Equation</vt:lpstr>
      <vt:lpstr>Photo Editor Photo</vt:lpstr>
      <vt:lpstr>Parallel Computing and Multicore 2008: Tutorial</vt:lpstr>
      <vt:lpstr>Introduction</vt:lpstr>
      <vt:lpstr>Some Books</vt:lpstr>
      <vt:lpstr>Some Internet Resources</vt:lpstr>
      <vt:lpstr>Classical Parallel Programming and Performance Analysis</vt:lpstr>
      <vt:lpstr>Potential in a Vacuum Filled Rectangular Box</vt:lpstr>
      <vt:lpstr>Basic Sequential Algorithm</vt:lpstr>
      <vt:lpstr>Update on the Mesh</vt:lpstr>
      <vt:lpstr>Parallelism is Straightforward</vt:lpstr>
      <vt:lpstr>Communication  is Needed</vt:lpstr>
      <vt:lpstr>Distributed Memory</vt:lpstr>
      <vt:lpstr>Communication on Shared Memory Architecture</vt:lpstr>
      <vt:lpstr>Cache and Distributed Memory Analogues</vt:lpstr>
      <vt:lpstr>Communication Must be Reduced</vt:lpstr>
      <vt:lpstr>Performance Analysis Parameters</vt:lpstr>
      <vt:lpstr>Analytical analysis of Load Imbalance</vt:lpstr>
      <vt:lpstr>General Analytical Form of Communication Overhead for Jacobi</vt:lpstr>
      <vt:lpstr>Summary of Laplace Speed Up</vt:lpstr>
      <vt:lpstr>Key General Features</vt:lpstr>
      <vt:lpstr>Hardware</vt:lpstr>
      <vt:lpstr>Slide 21</vt:lpstr>
      <vt:lpstr>Slide 22</vt:lpstr>
      <vt:lpstr>Intel’s Projection</vt:lpstr>
      <vt:lpstr>Slide 24</vt:lpstr>
      <vt:lpstr>Sun Niagara2</vt:lpstr>
      <vt:lpstr>Sun Niagara2</vt:lpstr>
      <vt:lpstr>Sun Niagara2</vt:lpstr>
      <vt:lpstr>Slide 28</vt:lpstr>
      <vt:lpstr>Slide 29</vt:lpstr>
      <vt:lpstr>Slide 30</vt:lpstr>
      <vt:lpstr>Multicore Applications</vt:lpstr>
      <vt:lpstr>Slide 32</vt:lpstr>
      <vt:lpstr>Slide 33</vt:lpstr>
      <vt:lpstr>Intel’s Application Stack</vt:lpstr>
      <vt:lpstr>Slide 35</vt:lpstr>
      <vt:lpstr>Slide 36</vt:lpstr>
      <vt:lpstr>Slide 37</vt:lpstr>
      <vt:lpstr>Slide 38</vt:lpstr>
      <vt:lpstr>Slide 39</vt:lpstr>
      <vt:lpstr>Overall Software and Programming Models</vt:lpstr>
      <vt:lpstr>Slide 41</vt:lpstr>
      <vt:lpstr>Slide 42</vt:lpstr>
      <vt:lpstr>Slide 43</vt:lpstr>
      <vt:lpstr>Slide 44</vt:lpstr>
      <vt:lpstr>Slide 45</vt:lpstr>
      <vt:lpstr>Parallel Algorithms</vt:lpstr>
      <vt:lpstr>Slide 47</vt:lpstr>
      <vt:lpstr>Slide 48</vt:lpstr>
      <vt:lpstr>Slide 49</vt:lpstr>
      <vt:lpstr>Slide 50</vt:lpstr>
      <vt:lpstr>Slide 51</vt:lpstr>
      <vt:lpstr>Overall Summary</vt:lpstr>
      <vt:lpstr>Slide 53</vt:lpstr>
      <vt:lpstr>What is Special about Multicore I?</vt:lpstr>
      <vt:lpstr>What is Special about Multicore II?</vt:lpstr>
      <vt:lpstr>What is Special about Multicore III?</vt:lpstr>
      <vt:lpstr>Software Approaches to Multicore</vt:lpstr>
      <vt:lpstr>Why is Speed up not = # cores/threads?</vt:lpstr>
      <vt:lpstr>Synchronization Overhead</vt:lpstr>
      <vt:lpstr>Memory to CPU Information Flow</vt:lpstr>
      <vt:lpstr>Processes v Threads</vt:lpstr>
      <vt:lpstr>Messaging versus Shared Memory?</vt:lpstr>
      <vt:lpstr>My Current Analysis</vt:lpstr>
      <vt:lpstr>Analysis of Parallel (Scientific) Applications</vt:lpstr>
      <vt:lpstr>Job Mixes (on a Chip)</vt:lpstr>
      <vt:lpstr>Three styles of “Jobs”</vt:lpstr>
      <vt:lpstr>Data Parallelism in Algorithms</vt:lpstr>
      <vt:lpstr>Functional Parallelism in Algorithms</vt:lpstr>
      <vt:lpstr>Structure(Architecture) of Applications</vt:lpstr>
      <vt:lpstr>Motivating Task</vt:lpstr>
      <vt:lpstr>Why Parallel Computing is Hard</vt:lpstr>
      <vt:lpstr>Structure of Modern Java System: GridSphere </vt:lpstr>
      <vt:lpstr>Are Applications Parallel?</vt:lpstr>
      <vt:lpstr>Seismic Simulation of Los Angeles Basin</vt:lpstr>
      <vt:lpstr>Parallelizable Software </vt:lpstr>
      <vt:lpstr>Typical modern application performance</vt:lpstr>
      <vt:lpstr>Performance of Typical Science Code I</vt:lpstr>
      <vt:lpstr>Performance of Typical Science Code II</vt:lpstr>
      <vt:lpstr>FLASH is a pretty serious code</vt:lpstr>
      <vt:lpstr>Rich Dynamic Irregular Physics</vt:lpstr>
      <vt:lpstr>FLASH Scaling at fixed total problem size</vt:lpstr>
      <vt:lpstr>Now we discuss classes of application</vt:lpstr>
      <vt:lpstr>“Space-Time” Picture</vt:lpstr>
      <vt:lpstr>Data Parallel Time Dependence</vt:lpstr>
      <vt:lpstr>Local Messaging for Synchronization</vt:lpstr>
      <vt:lpstr>Loosely Synchronous Applications</vt:lpstr>
      <vt:lpstr>Irregular 2D Simulation -- Flow over an Airfoil</vt:lpstr>
      <vt:lpstr>Heterogeneous Problems</vt:lpstr>
      <vt:lpstr>Asynchronous Applications</vt:lpstr>
      <vt:lpstr>Computer Chess</vt:lpstr>
      <vt:lpstr>Discrete Event Simulations</vt:lpstr>
      <vt:lpstr>Dataflow</vt:lpstr>
      <vt:lpstr>Work/Dataflow and Parallel Computing I</vt:lpstr>
      <vt:lpstr>Work/Dataflow and Parallel Computing II</vt:lpstr>
      <vt:lpstr>Other Application Classes</vt:lpstr>
      <vt:lpstr>Amdahl’s Law</vt:lpstr>
      <vt:lpstr>Amdahl’s misleading law I</vt:lpstr>
      <vt:lpstr>Amdahl’s misleading law II</vt:lpstr>
      <vt:lpstr>Hierarchical Algorithms meet Amdahl</vt:lpstr>
      <vt:lpstr>A Discussion of Software Models</vt:lpstr>
      <vt:lpstr>Programming Paradigms</vt:lpstr>
      <vt:lpstr>Parallel Software Paradigms I: Workflow</vt:lpstr>
      <vt:lpstr>The Marine Corps Lack of Programming Paradigm Library Model</vt:lpstr>
      <vt:lpstr>Parallel Software Paradigms II: Component Parallel and Program Parallel</vt:lpstr>
      <vt:lpstr>Parallel Software Paradigms III: Component Parallel and Program Parallel continued</vt:lpstr>
      <vt:lpstr>Parallel Software Paradigms IV: Component Parallel and Program Parallel continued</vt:lpstr>
      <vt:lpstr>Data Structure Parallel I</vt:lpstr>
      <vt:lpstr>Data Structure Parallel II</vt:lpstr>
      <vt:lpstr>Data Structure Parallel III</vt:lpstr>
      <vt:lpstr>Parallelizing Compilers I</vt:lpstr>
      <vt:lpstr>Parallelizing Compilers II</vt:lpstr>
      <vt:lpstr>OpenMP and Parallelizing Compilers</vt:lpstr>
      <vt:lpstr>OpenMP Parallel Constructs</vt:lpstr>
      <vt:lpstr>Performance of OpenMP, MPI, CAF, UPC</vt:lpstr>
      <vt:lpstr>Component Parallel I: MPI</vt:lpstr>
      <vt:lpstr>MPI Execution Model</vt:lpstr>
      <vt:lpstr>MPI Features I</vt:lpstr>
      <vt:lpstr>MPI Features II</vt:lpstr>
      <vt:lpstr>300 MPI2 routines from Argonne MPICH2</vt:lpstr>
      <vt:lpstr>MPICH2 Performance</vt:lpstr>
      <vt:lpstr>Multicore MPI Performance</vt:lpstr>
      <vt:lpstr>Why people like MPI!</vt:lpstr>
      <vt:lpstr>Component Parallel: PGAS Languages I</vt:lpstr>
      <vt:lpstr>Ghost Cells</vt:lpstr>
      <vt:lpstr>PGAS Languages II</vt:lpstr>
      <vt:lpstr>Other Component Parallel Models</vt:lpstr>
      <vt:lpstr>Component Synchronization Patterns</vt:lpstr>
      <vt:lpstr>Slide 128</vt:lpstr>
      <vt:lpstr>Slide 129</vt:lpstr>
      <vt:lpstr>Slide 130</vt:lpstr>
      <vt:lpstr>Summary So Far</vt:lpstr>
      <vt:lpstr>Implications for Multicore Chips</vt:lpstr>
      <vt:lpstr>About MPI</vt:lpstr>
      <vt:lpstr>Slide 134</vt:lpstr>
      <vt:lpstr>Horror of Hybrid Computing</vt:lpstr>
      <vt:lpstr>Parallel Runtime</vt:lpstr>
    </vt:vector>
  </TitlesOfParts>
  <Company>Army Research Laboratory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
  <cp:lastModifiedBy> </cp:lastModifiedBy>
  <cp:revision>393</cp:revision>
  <cp:lastPrinted>1998-06-22T15:13:12Z</cp:lastPrinted>
  <dcterms:created xsi:type="dcterms:W3CDTF">1998-01-13T18:22:08Z</dcterms:created>
  <dcterms:modified xsi:type="dcterms:W3CDTF">2008-06-06T11:25:59Z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2</vt:i4>
  </property>
  <property fmtid="{D5CDD505-2E9C-101B-9397-08002B2CF9AE}" pid="4" name="Compression">
    <vt:i4>100</vt:i4>
  </property>
  <property fmtid="{D5CDD505-2E9C-101B-9397-08002B2CF9AE}" pid="5" name="ScreenSize">
    <vt:i4>2</vt:i4>
  </property>
  <property fmtid="{D5CDD505-2E9C-101B-9397-08002B2CF9AE}" pid="6" name="ScreenUsage">
    <vt:i4>1</vt:i4>
  </property>
  <property fmtid="{D5CDD505-2E9C-101B-9397-08002B2CF9AE}" pid="7" name="MailAddress">
    <vt:lpwstr>gcf@npac.syr.edu</vt:lpwstr>
  </property>
  <property fmtid="{D5CDD505-2E9C-101B-9397-08002B2CF9AE}" pid="8" name="HomePage">
    <vt:lpwstr>http://www.npac.syr.edu</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1</vt:i4>
  </property>
  <property fmtid="{D5CDD505-2E9C-101B-9397-08002B2CF9AE}" pid="21" name="OutputDir">
    <vt:lpwstr>C:\gcftemp</vt:lpwstr>
  </property>
</Properties>
</file>