
<file path=[Content_Types].xml><?xml version="1.0" encoding="utf-8"?>
<Types xmlns="http://schemas.openxmlformats.org/package/2006/content-types"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35.xml" ContentType="application/vnd.openxmlformats-officedocument.presentationml.slide+xml"/>
  <Override PartName="/ppt/slides/slide42.xml" ContentType="application/vnd.openxmlformats-officedocument.presentationml.slide+xml"/>
  <Override PartName="/ppt/slides/slide3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7.xml" ContentType="application/vnd.openxmlformats-officedocument.presentationml.slide+xml"/>
  <Override PartName="/ppt/slides/slide45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40.xml" ContentType="application/vnd.openxmlformats-officedocument.presentationml.slide+xml"/>
  <Override PartName="/ppt/slides/slide14.xml" ContentType="application/vnd.openxmlformats-officedocument.presentationml.slide+xml"/>
  <Override PartName="/ppt/slides/slide34.xml" ContentType="application/vnd.openxmlformats-officedocument.presentationml.slide+xml"/>
  <Override PartName="/ppt/slides/slide44.xml" ContentType="application/vnd.openxmlformats-officedocument.presentationml.slide+xml"/>
  <Default Extension="pict" ContentType="image/pict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49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43.xml" ContentType="application/vnd.openxmlformats-officedocument.presentationml.slide+xml"/>
  <Override PartName="/ppt/slides/slide48.xml" ContentType="application/vnd.openxmlformats-officedocument.presentationml.slide+xml"/>
  <Override PartName="/ppt/theme/theme1.xml" ContentType="application/vnd.openxmlformats-officedocument.theme+xml"/>
  <Override PartName="/ppt/presentation.xml" ContentType="application/vnd.openxmlformats-officedocument.presentationml.presentation.main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vml" ContentType="application/vnd.openxmlformats-officedocument.vmlDrawing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tiff" ContentType="image/tiff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38.xml" ContentType="application/vnd.openxmlformats-officedocument.presentationml.slide+xml"/>
  <Default Extension="gif" ContentType="image/gif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51"/>
  </p:notesMasterIdLst>
  <p:sldIdLst>
    <p:sldId id="262" r:id="rId2"/>
    <p:sldId id="263" r:id="rId3"/>
    <p:sldId id="290" r:id="rId4"/>
    <p:sldId id="287" r:id="rId5"/>
    <p:sldId id="261" r:id="rId6"/>
    <p:sldId id="257" r:id="rId7"/>
    <p:sldId id="289" r:id="rId8"/>
    <p:sldId id="258" r:id="rId9"/>
    <p:sldId id="328" r:id="rId10"/>
    <p:sldId id="329" r:id="rId11"/>
    <p:sldId id="330" r:id="rId12"/>
    <p:sldId id="331" r:id="rId13"/>
    <p:sldId id="279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1" r:id="rId22"/>
    <p:sldId id="315" r:id="rId23"/>
    <p:sldId id="317" r:id="rId24"/>
    <p:sldId id="319" r:id="rId25"/>
    <p:sldId id="280" r:id="rId26"/>
    <p:sldId id="291" r:id="rId27"/>
    <p:sldId id="282" r:id="rId28"/>
    <p:sldId id="294" r:id="rId29"/>
    <p:sldId id="292" r:id="rId30"/>
    <p:sldId id="293" r:id="rId31"/>
    <p:sldId id="320" r:id="rId32"/>
    <p:sldId id="295" r:id="rId33"/>
    <p:sldId id="285" r:id="rId34"/>
    <p:sldId id="286" r:id="rId35"/>
    <p:sldId id="323" r:id="rId36"/>
    <p:sldId id="297" r:id="rId37"/>
    <p:sldId id="299" r:id="rId38"/>
    <p:sldId id="298" r:id="rId39"/>
    <p:sldId id="278" r:id="rId40"/>
    <p:sldId id="324" r:id="rId41"/>
    <p:sldId id="325" r:id="rId42"/>
    <p:sldId id="326" r:id="rId43"/>
    <p:sldId id="327" r:id="rId44"/>
    <p:sldId id="318" r:id="rId45"/>
    <p:sldId id="316" r:id="rId46"/>
    <p:sldId id="321" r:id="rId47"/>
    <p:sldId id="322" r:id="rId48"/>
    <p:sldId id="332" r:id="rId49"/>
    <p:sldId id="26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0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9" Type="http://schemas.openxmlformats.org/officeDocument/2006/relationships/slide" Target="slides/slide38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42" Type="http://schemas.openxmlformats.org/officeDocument/2006/relationships/slide" Target="slides/slide41.xml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35" Type="http://schemas.openxmlformats.org/officeDocument/2006/relationships/slide" Target="slides/slide34.xml"/><Relationship Id="rId51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36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tableStyles" Target="tableStyles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printerSettings" Target="printerSettings/printerSettings1.bin"/><Relationship Id="rId54" Type="http://schemas.openxmlformats.org/officeDocument/2006/relationships/viewProps" Target="viewProps.xml"/><Relationship Id="rId12" Type="http://schemas.openxmlformats.org/officeDocument/2006/relationships/slide" Target="slides/slide1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53" Type="http://schemas.openxmlformats.org/officeDocument/2006/relationships/presProps" Target="presProps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DD541-3B2C-FF48-BA05-74475D77F944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4738C-F040-8548-B462-E154E10D2E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E8138D5-36F8-8546-B76B-72B50A0C2988}" type="slidenum">
              <a:rPr lang="en-US">
                <a:solidFill>
                  <a:srgbClr val="FFFFFF"/>
                </a:solidFill>
              </a:rPr>
              <a:pPr/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22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9" tIns="45285" rIns="90569" bIns="45285" anchor="b">
            <a:prstTxWarp prst="textNoShape">
              <a:avLst/>
            </a:prstTxWarp>
          </a:bodyPr>
          <a:lstStyle/>
          <a:p>
            <a:pPr algn="r" defTabSz="904875"/>
            <a:fld id="{37B53126-2E68-2040-9FD6-02015B8BC8D4}" type="slidenum">
              <a:rPr lang="en-US" altLang="zh-CN" sz="1200">
                <a:solidFill>
                  <a:srgbClr val="FFFFFF"/>
                </a:solidFill>
                <a:cs typeface="宋体" charset="-122"/>
              </a:rPr>
              <a:pPr algn="r" defTabSz="904875"/>
              <a:t>3</a:t>
            </a:fld>
            <a:endParaRPr lang="en-US" altLang="zh-CN" sz="1200">
              <a:solidFill>
                <a:srgbClr val="FFFFFF"/>
              </a:solidFill>
              <a:cs typeface="宋体" charset="-122"/>
            </a:endParaRPr>
          </a:p>
        </p:txBody>
      </p:sp>
      <p:sp>
        <p:nvSpPr>
          <p:cNvPr id="5222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222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4989"/>
            <a:ext cx="5486400" cy="4113212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  <p:txBody>
          <a:bodyPr lIns="90567" tIns="45284" rIns="90567" bIns="45284"/>
          <a:lstStyle/>
          <a:p>
            <a:endParaRPr lang="zh-CN" altLang="en-US">
              <a:ea typeface="宋体" charset="-122"/>
              <a:cs typeface="宋体" charset="-122"/>
            </a:endParaRPr>
          </a:p>
        </p:txBody>
      </p:sp>
      <p:sp>
        <p:nvSpPr>
          <p:cNvPr id="5223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7" tIns="45284" rIns="90567" bIns="45284" anchor="b">
            <a:prstTxWarp prst="textNoShape">
              <a:avLst/>
            </a:prstTxWarp>
          </a:bodyPr>
          <a:lstStyle/>
          <a:p>
            <a:pPr algn="r" defTabSz="903288"/>
            <a:fld id="{A8D14555-C320-0740-AF65-EBB53C1EACB4}" type="slidenum">
              <a:rPr lang="en-US" altLang="zh-CN" sz="1200">
                <a:solidFill>
                  <a:srgbClr val="FFFFFF"/>
                </a:solidFill>
                <a:cs typeface="宋体" charset="-122"/>
              </a:rPr>
              <a:pPr algn="r" defTabSz="903288"/>
              <a:t>3</a:t>
            </a:fld>
            <a:endParaRPr lang="en-US" altLang="zh-CN" sz="1200">
              <a:solidFill>
                <a:srgbClr val="FFFFFF"/>
              </a:solidFill>
              <a:cs typeface="宋体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3AD14-9387-6F42-9168-E68BC99B8602}" type="slidenum">
              <a:rPr lang="en-US"/>
              <a:pPr/>
              <a:t>26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73AD14-9387-6F42-9168-E68BC99B8602}" type="slidenum">
              <a:rPr lang="en-US"/>
              <a:pPr/>
              <a:t>29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FE7C8-B44D-43D0-9B3F-1CA56FA6957C}" type="datetimeFigureOut">
              <a:rPr lang="en-US" smtClean="0"/>
              <a:pPr/>
              <a:t>3/4/10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AA87C-2485-41FF-AD71-8125DC037A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???" TargetMode="Externa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hyperlink" Target="http://tinyurl.com/ykaa9gr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tinyurl.com/ylkohj7" TargetMode="External"/><Relationship Id="rId3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5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hyperlink" Target="mailto:smarru@cs.indiana.edu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collab-ogce.org" TargetMode="External"/><Relationship Id="rId3" Type="http://schemas.openxmlformats.org/officeDocument/2006/relationships/hyperlink" Target="mailto:mpierce@cs.indiana.edu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3" Type="http://schemas.openxmlformats.org/officeDocument/2006/relationships/oleObject" Target="Macintosh%20HD:Users:mpierce:Desktop:TG2009AnnualSection4Gateways-1.docx!OLE_LINK2" TargetMode="Externa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4" Type="http://schemas.openxmlformats.org/officeDocument/2006/relationships/image" Target="../media/image23.tiff"/><Relationship Id="rId5" Type="http://schemas.openxmlformats.org/officeDocument/2006/relationships/image" Target="../media/image24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9" Type="http://schemas.openxmlformats.org/officeDocument/2006/relationships/image" Target="../media/image28.png"/><Relationship Id="rId3" Type="http://schemas.openxmlformats.org/officeDocument/2006/relationships/image" Target="../media/image22.jpeg"/><Relationship Id="rId6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Relationship Id="rId3" Type="http://schemas.openxmlformats.org/officeDocument/2006/relationships/image" Target="../media/image31.gif"/><Relationship Id="rId5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4" Type="http://schemas.openxmlformats.org/officeDocument/2006/relationships/image" Target="../media/image23.tiff"/><Relationship Id="rId5" Type="http://schemas.openxmlformats.org/officeDocument/2006/relationships/image" Target="../media/image24.jpe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9" Type="http://schemas.openxmlformats.org/officeDocument/2006/relationships/image" Target="../media/image28.png"/><Relationship Id="rId3" Type="http://schemas.openxmlformats.org/officeDocument/2006/relationships/image" Target="../media/image22.jpeg"/><Relationship Id="rId6" Type="http://schemas.openxmlformats.org/officeDocument/2006/relationships/image" Target="../media/image25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Science Gateway Advanced Support Activities in PTI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Marlon Pierce</a:t>
            </a:r>
          </a:p>
          <a:p>
            <a:r>
              <a:rPr lang="en-US" dirty="0" smtClean="0"/>
              <a:t>Indiana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Science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05936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A biophysics gateway for investigating properties and structure-function relationships of biological macromolecules, </a:t>
            </a:r>
            <a:r>
              <a:rPr lang="en-US" sz="2800" dirty="0" err="1" smtClean="0"/>
              <a:t>nanoparticles</a:t>
            </a:r>
            <a:r>
              <a:rPr lang="en-US" sz="2800" dirty="0" smtClean="0"/>
              <a:t>, polymers and colloids that are implicated in many diseases, including cancer.</a:t>
            </a:r>
          </a:p>
          <a:p>
            <a:r>
              <a:rPr lang="en-US" sz="2800" dirty="0" smtClean="0"/>
              <a:t>High-resolution analysis and modeling of hydrodynamic data from an analytical ultracentrifuge.</a:t>
            </a:r>
          </a:p>
          <a:p>
            <a:r>
              <a:rPr lang="en-US" sz="2800" dirty="0" smtClean="0"/>
              <a:t>TeraGrid as a backup spill over resources but still is one of the heaviest user consuming 1.75 million </a:t>
            </a:r>
            <a:r>
              <a:rPr lang="en-US" sz="2800" dirty="0" err="1" smtClean="0"/>
              <a:t>SU’s</a:t>
            </a:r>
            <a:r>
              <a:rPr lang="en-US" sz="2800" dirty="0" smtClean="0"/>
              <a:t> in 6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Advanced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9"/>
            <a:ext cx="4800600" cy="483076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Porting to new architectures and parallel performance enhancements.</a:t>
            </a:r>
          </a:p>
          <a:p>
            <a:r>
              <a:rPr lang="en-US" sz="2400" dirty="0" smtClean="0"/>
              <a:t>New workflow implementations, new grid computing and grid middleware support:</a:t>
            </a:r>
          </a:p>
          <a:p>
            <a:pPr lvl="1"/>
            <a:r>
              <a:rPr lang="en-US" sz="2000" dirty="0" smtClean="0"/>
              <a:t>Reliability problems with </a:t>
            </a:r>
            <a:r>
              <a:rPr lang="en-US" sz="2000" dirty="0" err="1" smtClean="0"/>
              <a:t>WSGram</a:t>
            </a:r>
            <a:endParaRPr lang="en-US" sz="2000" dirty="0" smtClean="0"/>
          </a:p>
          <a:p>
            <a:pPr lvl="1"/>
            <a:r>
              <a:rPr lang="en-US" sz="2000" dirty="0" smtClean="0"/>
              <a:t>Missing job status</a:t>
            </a:r>
          </a:p>
          <a:p>
            <a:pPr lvl="1"/>
            <a:r>
              <a:rPr lang="en-US" sz="2000" dirty="0" smtClean="0"/>
              <a:t>Only supports Gram4, needs porting to other middleware</a:t>
            </a:r>
          </a:p>
          <a:p>
            <a:pPr lvl="1"/>
            <a:r>
              <a:rPr lang="en-US" sz="2000" dirty="0" smtClean="0"/>
              <a:t>Issues with data movement.</a:t>
            </a:r>
          </a:p>
          <a:p>
            <a:pPr lvl="1"/>
            <a:r>
              <a:rPr lang="en-US" sz="2000" dirty="0" smtClean="0"/>
              <a:t>Need Fault tolerance at all levels.</a:t>
            </a:r>
          </a:p>
          <a:p>
            <a:pPr lvl="1"/>
            <a:r>
              <a:rPr lang="en-US" sz="2000" dirty="0" smtClean="0"/>
              <a:t>Users decide resources manually, need automated scheduling.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819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579120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OGCE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sz="3600" dirty="0" smtClean="0"/>
              <a:t>Enhance the </a:t>
            </a:r>
            <a:r>
              <a:rPr lang="en-US" sz="3600" dirty="0" err="1" smtClean="0"/>
              <a:t>perl</a:t>
            </a:r>
            <a:r>
              <a:rPr lang="en-US" sz="3600" dirty="0" smtClean="0"/>
              <a:t> job submission daemon</a:t>
            </a:r>
            <a:r>
              <a:rPr lang="en-US" sz="3600" dirty="0" smtClean="0"/>
              <a:t> and monitoring with  </a:t>
            </a:r>
            <a:r>
              <a:rPr lang="en-US" sz="3600" dirty="0" smtClean="0"/>
              <a:t>OGCE </a:t>
            </a:r>
            <a:r>
              <a:rPr lang="en-US" sz="3600" dirty="0" err="1" smtClean="0"/>
              <a:t>GFac</a:t>
            </a:r>
            <a:r>
              <a:rPr lang="en-US" sz="3600" dirty="0" smtClean="0"/>
              <a:t> </a:t>
            </a:r>
            <a:r>
              <a:rPr lang="en-US" sz="3600" dirty="0" smtClean="0"/>
              <a:t>service.</a:t>
            </a:r>
            <a:endParaRPr lang="en-US" sz="3600" dirty="0" smtClean="0"/>
          </a:p>
          <a:p>
            <a:r>
              <a:rPr lang="en-US" sz="3600" dirty="0" smtClean="0"/>
              <a:t>Implement </a:t>
            </a:r>
            <a:r>
              <a:rPr lang="en-US" sz="3600" dirty="0" smtClean="0"/>
              <a:t>and iteratively enhance fault tolerance.</a:t>
            </a:r>
          </a:p>
          <a:p>
            <a:r>
              <a:rPr lang="en-US" sz="3600" dirty="0" smtClean="0"/>
              <a:t>Port to</a:t>
            </a:r>
            <a:r>
              <a:rPr lang="en-US" sz="3600" dirty="0" smtClean="0"/>
              <a:t> community </a:t>
            </a:r>
            <a:r>
              <a:rPr lang="en-US" sz="3600" dirty="0" smtClean="0"/>
              <a:t>account usage with</a:t>
            </a:r>
            <a:r>
              <a:rPr lang="en-US" sz="3600" dirty="0" smtClean="0"/>
              <a:t> </a:t>
            </a:r>
            <a:r>
              <a:rPr lang="en-US" sz="3600" dirty="0" err="1" smtClean="0"/>
              <a:t>G</a:t>
            </a:r>
            <a:r>
              <a:rPr lang="en-US" sz="3600" dirty="0" err="1" smtClean="0"/>
              <a:t>ridshib</a:t>
            </a:r>
            <a:r>
              <a:rPr lang="en-US" sz="3600" dirty="0" smtClean="0"/>
              <a:t> </a:t>
            </a:r>
            <a:r>
              <a:rPr lang="en-US" sz="3600" dirty="0" smtClean="0"/>
              <a:t>auditing support.</a:t>
            </a:r>
          </a:p>
          <a:p>
            <a:r>
              <a:rPr lang="en-US" sz="3600" dirty="0" smtClean="0"/>
              <a:t>Support</a:t>
            </a:r>
            <a:r>
              <a:rPr lang="en-US" sz="3600" dirty="0" smtClean="0"/>
              <a:t> UNICORE to </a:t>
            </a:r>
            <a:r>
              <a:rPr lang="en-US" sz="3600" dirty="0" smtClean="0"/>
              <a:t>run jobs on other European and Australian resources.  </a:t>
            </a:r>
          </a:p>
          <a:p>
            <a:endParaRPr lang="en-US" sz="36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GridChem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Support: Suresh </a:t>
            </a:r>
            <a:r>
              <a:rPr lang="en-US" dirty="0" err="1" smtClean="0"/>
              <a:t>Marru</a:t>
            </a:r>
            <a:r>
              <a:rPr lang="en-US" dirty="0" smtClean="0"/>
              <a:t>, </a:t>
            </a:r>
            <a:r>
              <a:rPr lang="en-US" dirty="0" err="1" smtClean="0"/>
              <a:t>Raminder</a:t>
            </a:r>
            <a:r>
              <a:rPr lang="en-US" dirty="0" smtClean="0"/>
              <a:t> Singh</a:t>
            </a:r>
          </a:p>
          <a:p>
            <a:r>
              <a:rPr lang="en-US" dirty="0" smtClean="0"/>
              <a:t>Collaborators: </a:t>
            </a:r>
            <a:r>
              <a:rPr lang="en-US" dirty="0" err="1" smtClean="0"/>
              <a:t>Sudhakar</a:t>
            </a:r>
            <a:r>
              <a:rPr lang="en-US" dirty="0" smtClean="0"/>
              <a:t> </a:t>
            </a:r>
            <a:r>
              <a:rPr lang="en-US" dirty="0" err="1" smtClean="0"/>
              <a:t>Pamidighantam</a:t>
            </a:r>
            <a:r>
              <a:rPr lang="en-US" dirty="0" smtClean="0"/>
              <a:t>, NCSA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GridChem</a:t>
            </a:r>
            <a:r>
              <a:rPr lang="en-US" dirty="0" smtClean="0"/>
              <a:t> Science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05936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A chemistry/material Science Gateway for running computational chemistry codes, workflows, and parameter sweeps.</a:t>
            </a:r>
          </a:p>
          <a:p>
            <a:r>
              <a:rPr lang="en-US" sz="2800" dirty="0" smtClean="0"/>
              <a:t>Integrates molecular science applications and tools for community use. </a:t>
            </a:r>
          </a:p>
          <a:p>
            <a:r>
              <a:rPr lang="en-US" sz="2800" dirty="0" smtClean="0"/>
              <a:t>400+ users heavily using TeraGrid. One of the consistent</a:t>
            </a:r>
            <a:r>
              <a:rPr lang="en-US" sz="2800" dirty="0" smtClean="0"/>
              <a:t> </a:t>
            </a:r>
            <a:r>
              <a:rPr lang="en-US" sz="2800" dirty="0" smtClean="0"/>
              <a:t>T</a:t>
            </a:r>
            <a:r>
              <a:rPr lang="en-US" sz="2800" dirty="0" smtClean="0"/>
              <a:t>op 5 </a:t>
            </a:r>
            <a:r>
              <a:rPr lang="en-US" sz="2800" dirty="0" smtClean="0"/>
              <a:t>TeraGrid Gateway users.</a:t>
            </a:r>
          </a:p>
          <a:p>
            <a:r>
              <a:rPr lang="en-US" sz="2800" dirty="0" smtClean="0"/>
              <a:t>Supports all popular Chemistry applications including Gaussian, GAMESS, </a:t>
            </a:r>
            <a:r>
              <a:rPr lang="en-US" sz="2800" dirty="0" err="1" smtClean="0"/>
              <a:t>NWChem</a:t>
            </a:r>
            <a:r>
              <a:rPr lang="en-US" sz="2800" dirty="0" smtClean="0"/>
              <a:t>, </a:t>
            </a:r>
            <a:r>
              <a:rPr lang="en-US" sz="2800" dirty="0" err="1" smtClean="0"/>
              <a:t>QMCPack</a:t>
            </a:r>
            <a:r>
              <a:rPr lang="en-US" sz="2800" dirty="0" smtClean="0"/>
              <a:t>, Amber and </a:t>
            </a:r>
            <a:r>
              <a:rPr lang="en-US" sz="2800" dirty="0" err="1" smtClean="0"/>
              <a:t>MolPro</a:t>
            </a:r>
            <a:r>
              <a:rPr lang="en-US" sz="2800" dirty="0" smtClean="0"/>
              <a:t>, CHARMM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GridChem</a:t>
            </a:r>
            <a:r>
              <a:rPr lang="en-US" dirty="0" smtClean="0"/>
              <a:t> Advanced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4525963"/>
          </a:xfrm>
        </p:spPr>
        <p:txBody>
          <a:bodyPr/>
          <a:lstStyle/>
          <a:p>
            <a:r>
              <a:rPr lang="en-US" sz="2400" dirty="0" err="1" smtClean="0"/>
              <a:t>GridChem</a:t>
            </a:r>
            <a:r>
              <a:rPr lang="en-US" sz="2400" dirty="0" smtClean="0"/>
              <a:t> supports single application executions</a:t>
            </a:r>
          </a:p>
          <a:p>
            <a:r>
              <a:rPr lang="en-US" sz="2400" dirty="0" smtClean="0"/>
              <a:t>Advanced support request for supporting workflows</a:t>
            </a:r>
          </a:p>
          <a:p>
            <a:r>
              <a:rPr lang="en-US" sz="2400" dirty="0" smtClean="0"/>
              <a:t>Improved Fault Tolerance </a:t>
            </a:r>
          </a:p>
          <a:p>
            <a:endParaRPr lang="en-US" sz="2400" dirty="0"/>
          </a:p>
        </p:txBody>
      </p:sp>
      <p:graphicFrame>
        <p:nvGraphicFramePr>
          <p:cNvPr id="188418" name="Object 2"/>
          <p:cNvGraphicFramePr>
            <a:graphicFrameLocks noChangeAspect="1"/>
          </p:cNvGraphicFramePr>
          <p:nvPr/>
        </p:nvGraphicFramePr>
        <p:xfrm>
          <a:off x="762000" y="2882900"/>
          <a:ext cx="6057900" cy="3441700"/>
        </p:xfrm>
        <a:graphic>
          <a:graphicData uri="http://schemas.openxmlformats.org/presentationml/2006/ole">
            <p:oleObj spid="_x0000_s73730" name="Document" r:id="rId3" imgW="6057900" imgH="3441700" progId="Word.Document.12">
              <p:link updateAutomatic="1"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GridChem</a:t>
            </a:r>
            <a:r>
              <a:rPr lang="en-US" dirty="0" smtClean="0"/>
              <a:t> OGCE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624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3600" dirty="0" smtClean="0"/>
              <a:t>OGCE workflow tools wrapped Gaussian &amp; CHARMM chemistry applications</a:t>
            </a:r>
          </a:p>
          <a:p>
            <a:r>
              <a:rPr lang="en-US" sz="3600" dirty="0" smtClean="0"/>
              <a:t>Coupled Butane workflow using Gaussian &amp; CHARMM Integration</a:t>
            </a:r>
          </a:p>
          <a:p>
            <a:r>
              <a:rPr lang="en-US" sz="3600" dirty="0" smtClean="0"/>
              <a:t>100 member Gaussian parametric sweeps</a:t>
            </a:r>
          </a:p>
          <a:p>
            <a:r>
              <a:rPr lang="en-US" sz="3600" dirty="0" smtClean="0"/>
              <a:t>Integration with Pegasus workflow tools</a:t>
            </a:r>
          </a:p>
          <a:p>
            <a:pPr lvl="1"/>
            <a:r>
              <a:rPr lang="en-US" dirty="0" smtClean="0"/>
              <a:t>Ye Fan, Master’s student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0262"/>
          </a:xfrm>
        </p:spPr>
        <p:txBody>
          <a:bodyPr/>
          <a:lstStyle/>
          <a:p>
            <a:r>
              <a:rPr lang="en-US" dirty="0" err="1" smtClean="0">
                <a:solidFill>
                  <a:srgbClr val="AD1312"/>
                </a:solidFill>
              </a:rPr>
              <a:t>GridChem</a:t>
            </a:r>
            <a:r>
              <a:rPr lang="en-US" dirty="0" smtClean="0">
                <a:solidFill>
                  <a:srgbClr val="AD1312"/>
                </a:solidFill>
              </a:rPr>
              <a:t> Using OGCE Tools</a:t>
            </a:r>
            <a:endParaRPr lang="en-US" dirty="0">
              <a:solidFill>
                <a:srgbClr val="AD1312"/>
              </a:solidFill>
            </a:endParaRPr>
          </a:p>
        </p:txBody>
      </p:sp>
      <p:grpSp>
        <p:nvGrpSpPr>
          <p:cNvPr id="7" name="Group 26"/>
          <p:cNvGrpSpPr/>
          <p:nvPr/>
        </p:nvGrpSpPr>
        <p:grpSpPr>
          <a:xfrm>
            <a:off x="609600" y="1222156"/>
            <a:ext cx="7442198" cy="4797643"/>
            <a:chOff x="2017546" y="1903190"/>
            <a:chExt cx="5038378" cy="2185193"/>
          </a:xfrm>
        </p:grpSpPr>
        <p:pic>
          <p:nvPicPr>
            <p:cNvPr id="3" name="Picture 2" descr="Initial_Structure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93746" y="1966852"/>
              <a:ext cx="1054686" cy="826234"/>
            </a:xfrm>
            <a:prstGeom prst="rect">
              <a:avLst/>
            </a:prstGeom>
          </p:spPr>
        </p:pic>
        <p:pic>
          <p:nvPicPr>
            <p:cNvPr id="4" name="Picture 3" descr="Optmized_Structur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0722" y="2992399"/>
              <a:ext cx="1032103" cy="932361"/>
            </a:xfrm>
            <a:prstGeom prst="rect">
              <a:avLst/>
            </a:prstGeom>
          </p:spPr>
        </p:pic>
        <p:pic>
          <p:nvPicPr>
            <p:cNvPr id="5" name="Picture 4" descr="GridChem_Workflow.tif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87004" y="1903190"/>
              <a:ext cx="3568920" cy="2185193"/>
            </a:xfrm>
            <a:prstGeom prst="rect">
              <a:avLst/>
            </a:prstGeom>
          </p:spPr>
        </p:pic>
        <p:cxnSp>
          <p:nvCxnSpPr>
            <p:cNvPr id="6" name="Straight Connector 5"/>
            <p:cNvCxnSpPr>
              <a:stCxn id="3" idx="3"/>
            </p:cNvCxnSpPr>
            <p:nvPr/>
          </p:nvCxnSpPr>
          <p:spPr>
            <a:xfrm>
              <a:off x="3148432" y="2379969"/>
              <a:ext cx="338572" cy="322730"/>
            </a:xfrm>
            <a:prstGeom prst="line">
              <a:avLst/>
            </a:prstGeom>
            <a:ln w="38100">
              <a:round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4" idx="3"/>
            </p:cNvCxnSpPr>
            <p:nvPr/>
          </p:nvCxnSpPr>
          <p:spPr>
            <a:xfrm rot="10800000" flipV="1">
              <a:off x="3122826" y="3149602"/>
              <a:ext cx="364179" cy="308978"/>
            </a:xfrm>
            <a:prstGeom prst="line">
              <a:avLst/>
            </a:prstGeom>
            <a:ln w="38100">
              <a:round/>
              <a:tailEnd type="triangle" w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2017546" y="2786789"/>
              <a:ext cx="1151577" cy="12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Initial Structure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17546" y="3893636"/>
              <a:ext cx="1442673" cy="12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Optimized Structure</a:t>
              </a:r>
              <a:endParaRPr lang="en-US" sz="1200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422400" y="6019800"/>
            <a:ext cx="6299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GridChem</a:t>
            </a:r>
            <a:r>
              <a:rPr lang="en-US" dirty="0" smtClean="0"/>
              <a:t> using OGCE Workflow Tools to construct and execute CHARMM and Gaussian Molecular chemistry Models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Future Grid User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Support: </a:t>
            </a:r>
            <a:r>
              <a:rPr lang="en-US" dirty="0" err="1" smtClean="0"/>
              <a:t>Sidd</a:t>
            </a:r>
            <a:r>
              <a:rPr lang="en-US" dirty="0" smtClean="0"/>
              <a:t> </a:t>
            </a:r>
            <a:r>
              <a:rPr lang="en-US" dirty="0" err="1" smtClean="0"/>
              <a:t>Maini</a:t>
            </a:r>
            <a:r>
              <a:rPr lang="en-US" dirty="0" smtClean="0"/>
              <a:t>, </a:t>
            </a:r>
            <a:r>
              <a:rPr lang="en-US" dirty="0" err="1" smtClean="0"/>
              <a:t>Archit</a:t>
            </a:r>
            <a:r>
              <a:rPr lang="en-US" dirty="0" smtClean="0"/>
              <a:t> </a:t>
            </a:r>
            <a:r>
              <a:rPr lang="en-US" dirty="0" err="1" smtClean="0"/>
              <a:t>Kulshrestha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Grid User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Our strategy is to build all components as Google Gadgets that interact with REST Services</a:t>
            </a:r>
          </a:p>
          <a:p>
            <a:pPr lvl="1"/>
            <a:r>
              <a:rPr lang="en-US" dirty="0" smtClean="0"/>
              <a:t>Can live in </a:t>
            </a:r>
            <a:r>
              <a:rPr lang="en-US" dirty="0" err="1" smtClean="0"/>
              <a:t>iGoogle</a:t>
            </a:r>
            <a:r>
              <a:rPr lang="en-US" dirty="0" smtClean="0"/>
              <a:t> as well as containers like </a:t>
            </a:r>
            <a:r>
              <a:rPr lang="en-US" dirty="0" err="1" smtClean="0"/>
              <a:t>Drupal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Take advantage of </a:t>
            </a:r>
            <a:r>
              <a:rPr lang="en-US" dirty="0" err="1" smtClean="0"/>
              <a:t>OpenID</a:t>
            </a:r>
            <a:r>
              <a:rPr lang="en-US" dirty="0" smtClean="0"/>
              <a:t> and OAuth</a:t>
            </a:r>
          </a:p>
          <a:p>
            <a:r>
              <a:rPr lang="en-US" dirty="0" smtClean="0"/>
              <a:t>Initial target gadgets: Knowledge Base, Amazon EC2 Clients, Inca Clients</a:t>
            </a:r>
          </a:p>
          <a:p>
            <a:r>
              <a:rPr lang="en-US" dirty="0" smtClean="0"/>
              <a:t>Future Work: services, gadgets, and workflows for managing machine images with </a:t>
            </a:r>
            <a:r>
              <a:rPr lang="en-US" dirty="0" err="1" smtClean="0"/>
              <a:t>Xcat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19100" y="152400"/>
          <a:ext cx="8305800" cy="6510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600"/>
                <a:gridCol w="2768600"/>
                <a:gridCol w="2768600"/>
              </a:tblGrid>
              <a:tr h="4015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Staff Member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Primary</a:t>
                      </a:r>
                      <a:r>
                        <a:rPr lang="en-US" sz="2000" baseline="0" dirty="0" smtClean="0"/>
                        <a:t> Projects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Funding</a:t>
                      </a:r>
                      <a:endParaRPr lang="en-US" sz="2000" dirty="0"/>
                    </a:p>
                  </a:txBody>
                  <a:tcPr/>
                </a:tc>
              </a:tr>
              <a:tr h="4015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Marlon Pierce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All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Multiple sources</a:t>
                      </a:r>
                      <a:endParaRPr lang="en-US" sz="2000" dirty="0"/>
                    </a:p>
                  </a:txBody>
                  <a:tcPr/>
                </a:tc>
              </a:tr>
              <a:tr h="6389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Suresh </a:t>
                      </a:r>
                      <a:r>
                        <a:rPr lang="en-US" sz="2000" dirty="0" err="1" smtClean="0"/>
                        <a:t>Marru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ODI,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GridChem</a:t>
                      </a:r>
                      <a:r>
                        <a:rPr lang="en-US" sz="2000" baseline="0" dirty="0" smtClean="0"/>
                        <a:t>, LEAD, </a:t>
                      </a:r>
                      <a:r>
                        <a:rPr lang="en-US" sz="2000" baseline="0" dirty="0" err="1" smtClean="0"/>
                        <a:t>UltraScan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TeraGrid</a:t>
                      </a:r>
                      <a:r>
                        <a:rPr lang="en-US" sz="2000" baseline="0" dirty="0" smtClean="0"/>
                        <a:t> GIG</a:t>
                      </a:r>
                      <a:endParaRPr lang="en-US" sz="2000" dirty="0"/>
                    </a:p>
                  </a:txBody>
                  <a:tcPr/>
                </a:tc>
              </a:tr>
              <a:tr h="4015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Yu</a:t>
                      </a:r>
                      <a:r>
                        <a:rPr lang="en-US" sz="2000" baseline="0" dirty="0" smtClean="0"/>
                        <a:t> Ma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iCenter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QuakeSim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IU Base Funding</a:t>
                      </a:r>
                      <a:endParaRPr lang="en-US" sz="2000" dirty="0"/>
                    </a:p>
                  </a:txBody>
                  <a:tcPr/>
                </a:tc>
              </a:tr>
              <a:tr h="6389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Joshua</a:t>
                      </a:r>
                      <a:r>
                        <a:rPr lang="en-US" sz="2000" baseline="0" dirty="0" smtClean="0"/>
                        <a:t> Rosen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BioDrugScreen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AVATS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NSF OGCE</a:t>
                      </a:r>
                      <a:endParaRPr lang="en-US" sz="2000" dirty="0"/>
                    </a:p>
                  </a:txBody>
                  <a:tcPr/>
                </a:tc>
              </a:tr>
              <a:tr h="40156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Sidd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Maini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FutureGrid, AVATS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PTI</a:t>
                      </a:r>
                      <a:r>
                        <a:rPr lang="en-US" sz="2000" baseline="0" dirty="0" smtClean="0"/>
                        <a:t> Core Funding (Lilly)</a:t>
                      </a:r>
                      <a:endParaRPr lang="en-US" sz="2000" dirty="0"/>
                    </a:p>
                  </a:txBody>
                  <a:tcPr/>
                </a:tc>
              </a:tr>
              <a:tr h="638911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Raminder</a:t>
                      </a:r>
                      <a:r>
                        <a:rPr lang="en-US" sz="2000" dirty="0" smtClean="0"/>
                        <a:t> Singh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GridChem</a:t>
                      </a:r>
                      <a:r>
                        <a:rPr lang="en-US" sz="2000" dirty="0" smtClean="0"/>
                        <a:t>, </a:t>
                      </a:r>
                      <a:r>
                        <a:rPr lang="en-US" sz="2000" dirty="0" err="1" smtClean="0"/>
                        <a:t>UltraScan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TeraGrid</a:t>
                      </a:r>
                      <a:r>
                        <a:rPr lang="en-US" sz="2000" baseline="0" dirty="0" smtClean="0"/>
                        <a:t> GIG</a:t>
                      </a:r>
                      <a:endParaRPr lang="en-US" sz="2000" dirty="0"/>
                    </a:p>
                  </a:txBody>
                  <a:tcPr/>
                </a:tc>
              </a:tr>
              <a:tr h="1019356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Archit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Kulshrestha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EST</a:t>
                      </a:r>
                      <a:r>
                        <a:rPr lang="en-US" sz="2000" baseline="0" dirty="0" smtClean="0"/>
                        <a:t> Pipeline, </a:t>
                      </a:r>
                      <a:r>
                        <a:rPr lang="en-US" sz="2000" baseline="0" dirty="0" err="1" smtClean="0"/>
                        <a:t>BioDrugScreen</a:t>
                      </a:r>
                      <a:r>
                        <a:rPr lang="en-US" sz="2000" baseline="0" dirty="0" smtClean="0"/>
                        <a:t>, FutureGrid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TeraGrid</a:t>
                      </a:r>
                      <a:r>
                        <a:rPr lang="en-US" sz="2000" dirty="0" smtClean="0"/>
                        <a:t> RP</a:t>
                      </a:r>
                      <a:endParaRPr lang="en-US" sz="2000" dirty="0"/>
                    </a:p>
                  </a:txBody>
                  <a:tcPr/>
                </a:tc>
              </a:tr>
              <a:tr h="40156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Zhenhua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Guo</a:t>
                      </a:r>
                      <a:r>
                        <a:rPr lang="en-US" sz="2000" baseline="0" dirty="0" smtClean="0"/>
                        <a:t> (student)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MyOSG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NASA</a:t>
                      </a:r>
                      <a:endParaRPr lang="en-US" sz="2000" dirty="0"/>
                    </a:p>
                  </a:txBody>
                  <a:tcPr/>
                </a:tc>
              </a:tr>
              <a:tr h="40156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Xiaoming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Gao</a:t>
                      </a:r>
                      <a:r>
                        <a:rPr lang="en-US" sz="2000" dirty="0" smtClean="0"/>
                        <a:t> (student)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QuakeSim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NASA</a:t>
                      </a:r>
                      <a:endParaRPr lang="en-US" sz="2000" dirty="0"/>
                    </a:p>
                  </a:txBody>
                  <a:tcPr/>
                </a:tc>
              </a:tr>
              <a:tr h="401564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Jun Wang</a:t>
                      </a:r>
                      <a:r>
                        <a:rPr lang="en-US" sz="2000" baseline="0" dirty="0" smtClean="0"/>
                        <a:t> (pending)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PolarGrid</a:t>
                      </a:r>
                      <a:r>
                        <a:rPr lang="en-US" sz="2000" dirty="0" smtClean="0"/>
                        <a:t>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QuakeSim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NASA, NSF</a:t>
                      </a:r>
                      <a:endParaRPr lang="en-US" sz="2000" dirty="0"/>
                    </a:p>
                  </a:txBody>
                  <a:tcPr/>
                </a:tc>
              </a:tr>
              <a:tr h="401564"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Sangmi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Pallickara</a:t>
                      </a:r>
                      <a:r>
                        <a:rPr lang="en-US" sz="2000" baseline="0" dirty="0" smtClean="0"/>
                        <a:t> (Alum)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EST Pipeline,</a:t>
                      </a:r>
                      <a:r>
                        <a:rPr lang="en-US" sz="2000" baseline="0" dirty="0" smtClean="0"/>
                        <a:t> </a:t>
                      </a:r>
                      <a:r>
                        <a:rPr lang="en-US" sz="2000" baseline="0" dirty="0" err="1" smtClean="0"/>
                        <a:t>BioDrugScreen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TeraGrid</a:t>
                      </a:r>
                      <a:r>
                        <a:rPr lang="en-US" sz="2000" baseline="0" dirty="0" smtClean="0"/>
                        <a:t> RP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Future Grid KnowledgeBase (FGKB)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89437"/>
            <a:ext cx="8229600" cy="2087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Task: </a:t>
            </a:r>
          </a:p>
          <a:p>
            <a:pPr lvl="1"/>
            <a:r>
              <a:rPr lang="en-US" dirty="0" smtClean="0"/>
              <a:t>Develop FGKB Web App</a:t>
            </a:r>
          </a:p>
          <a:p>
            <a:pPr lvl="1"/>
            <a:r>
              <a:rPr lang="en-US" dirty="0" smtClean="0"/>
              <a:t>Search KB Documents</a:t>
            </a:r>
          </a:p>
          <a:p>
            <a:pPr lvl="1"/>
            <a:r>
              <a:rPr lang="en-US" dirty="0" smtClean="0"/>
              <a:t>Technology used: Adobe Flex / PHP / KB REST API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219200"/>
            <a:ext cx="4800600" cy="333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Current Status: Basic Search and Retrieval</a:t>
            </a:r>
            <a:endParaRPr lang="en-US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86853"/>
            <a:ext cx="7660948" cy="531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590800" y="8382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Live URL: </a:t>
            </a:r>
            <a:r>
              <a:rPr lang="en-US" b="1" dirty="0" smtClean="0">
                <a:hlinkClick r:id="rId3"/>
              </a:rPr>
              <a:t>http://tinyurl.com/ykaa9gr</a:t>
            </a:r>
            <a:r>
              <a:rPr lang="en-US" b="1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EC2 Client User Interface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0668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Link: </a:t>
            </a:r>
            <a:r>
              <a:rPr lang="en-US" b="1" dirty="0" smtClean="0">
                <a:hlinkClick r:id="rId2"/>
              </a:rPr>
              <a:t>http://tinyurl.com/ylkohj7</a:t>
            </a:r>
            <a:r>
              <a:rPr lang="en-US" b="1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600200"/>
            <a:ext cx="8229600" cy="283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57200" y="4486870"/>
            <a:ext cx="8305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See list of images available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Launch them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Terminate them</a:t>
            </a:r>
            <a:endParaRPr lang="en-US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4953000"/>
            <a:ext cx="5591176" cy="773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Up Arrow 11"/>
          <p:cNvSpPr/>
          <p:nvPr/>
        </p:nvSpPr>
        <p:spPr>
          <a:xfrm>
            <a:off x="3200400" y="4267200"/>
            <a:ext cx="76200" cy="381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>
            <a:off x="2133600" y="5029200"/>
            <a:ext cx="152400" cy="533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362200" y="5257800"/>
            <a:ext cx="7620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5879068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Next Step: Add more EC2 features, integrate with FutureGrid user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59185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8900" y="5715000"/>
            <a:ext cx="3886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Portal Embedded Gadgets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FutureGrid Machine Image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FutureGrid will use </a:t>
            </a:r>
            <a:r>
              <a:rPr lang="en-US" dirty="0" err="1" smtClean="0">
                <a:ea typeface="+mn-ea"/>
                <a:cs typeface="+mn-cs"/>
              </a:rPr>
              <a:t>Xcat</a:t>
            </a:r>
            <a:r>
              <a:rPr lang="en-US" dirty="0" smtClean="0">
                <a:ea typeface="+mn-ea"/>
                <a:cs typeface="+mn-cs"/>
              </a:rPr>
              <a:t> to dynamically create and manage clusters from preconfigured images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 </a:t>
            </a:r>
            <a:r>
              <a:rPr lang="en-US" dirty="0" smtClean="0"/>
              <a:t>O</a:t>
            </a:r>
            <a:r>
              <a:rPr lang="en-US" dirty="0" smtClean="0">
                <a:ea typeface="+mn-ea"/>
                <a:cs typeface="+mn-cs"/>
              </a:rPr>
              <a:t>n both real hardware and Virtual machines.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We are working to capture common </a:t>
            </a:r>
            <a:r>
              <a:rPr lang="en-US" dirty="0" err="1" smtClean="0">
                <a:ea typeface="+mn-ea"/>
                <a:cs typeface="+mn-cs"/>
              </a:rPr>
              <a:t>XCat</a:t>
            </a:r>
            <a:r>
              <a:rPr lang="en-US" dirty="0" smtClean="0">
                <a:ea typeface="+mn-ea"/>
                <a:cs typeface="+mn-cs"/>
              </a:rPr>
              <a:t> tasks as scripts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These scripts can be wrapped as secure services using </a:t>
            </a:r>
            <a:r>
              <a:rPr lang="en-US" dirty="0" err="1" smtClean="0"/>
              <a:t>OGCE’s</a:t>
            </a:r>
            <a:r>
              <a:rPr lang="en-US" dirty="0" smtClean="0"/>
              <a:t> </a:t>
            </a:r>
            <a:r>
              <a:rPr lang="en-US" dirty="0" err="1" smtClean="0"/>
              <a:t>GFac</a:t>
            </a:r>
            <a:r>
              <a:rPr lang="en-US" dirty="0" smtClean="0"/>
              <a:t>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/>
              <a:t>Several tasks can be linked together as workflows visually composed with </a:t>
            </a:r>
            <a:r>
              <a:rPr lang="en-US" dirty="0" err="1" smtClean="0"/>
              <a:t>OGCE’s</a:t>
            </a:r>
            <a:r>
              <a:rPr lang="en-US" dirty="0" smtClean="0"/>
              <a:t> </a:t>
            </a:r>
            <a:r>
              <a:rPr lang="en-US" dirty="0" err="1" smtClean="0"/>
              <a:t>XBaya</a:t>
            </a:r>
            <a:r>
              <a:rPr lang="en-US" dirty="0" smtClean="0"/>
              <a:t>.</a:t>
            </a:r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You can still use Pegasus/Condor as the workflow engine 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OGCE Software for Science Gateways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Software and Architectural Approach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375147" y="1284195"/>
            <a:ext cx="8088295" cy="3654944"/>
            <a:chOff x="661281" y="1930400"/>
            <a:chExt cx="8088295" cy="3654944"/>
          </a:xfrm>
        </p:grpSpPr>
        <p:sp>
          <p:nvSpPr>
            <p:cNvPr id="30" name="Right Arrow Callout 29"/>
            <p:cNvSpPr/>
            <p:nvPr/>
          </p:nvSpPr>
          <p:spPr>
            <a:xfrm>
              <a:off x="661282" y="4768484"/>
              <a:ext cx="1980497" cy="767627"/>
            </a:xfrm>
            <a:prstGeom prst="rightArrowCallou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Compute Resources</a:t>
              </a:r>
              <a:endParaRPr lang="en-US" sz="1600" dirty="0"/>
            </a:p>
          </p:txBody>
        </p:sp>
        <p:sp>
          <p:nvSpPr>
            <p:cNvPr id="38" name="Right Arrow Callout 37"/>
            <p:cNvSpPr/>
            <p:nvPr/>
          </p:nvSpPr>
          <p:spPr>
            <a:xfrm>
              <a:off x="661282" y="4028109"/>
              <a:ext cx="1986698" cy="612512"/>
            </a:xfrm>
            <a:prstGeom prst="rightArrowCallou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Resource Middleware</a:t>
              </a:r>
              <a:endParaRPr lang="en-US" sz="1600" dirty="0"/>
            </a:p>
          </p:txBody>
        </p:sp>
        <p:sp>
          <p:nvSpPr>
            <p:cNvPr id="33" name="Rectangle 69"/>
            <p:cNvSpPr>
              <a:spLocks noChangeArrowheads="1"/>
            </p:cNvSpPr>
            <p:nvPr/>
          </p:nvSpPr>
          <p:spPr bwMode="auto">
            <a:xfrm>
              <a:off x="2647980" y="4014993"/>
              <a:ext cx="6094439" cy="696435"/>
            </a:xfrm>
            <a:prstGeom prst="rect">
              <a:avLst/>
            </a:prstGeom>
            <a:solidFill>
              <a:srgbClr val="00FF00"/>
            </a:solidFill>
            <a:ln w="9525">
              <a:noFill/>
              <a:prstDash val="lgDashDotDot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AutoShape 71"/>
            <p:cNvSpPr>
              <a:spLocks noChangeArrowheads="1"/>
            </p:cNvSpPr>
            <p:nvPr/>
          </p:nvSpPr>
          <p:spPr bwMode="auto">
            <a:xfrm>
              <a:off x="2733853" y="4149010"/>
              <a:ext cx="1828800" cy="4555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Cloud Interfaces</a:t>
              </a:r>
            </a:p>
          </p:txBody>
        </p:sp>
        <p:sp>
          <p:nvSpPr>
            <p:cNvPr id="39" name="AutoShape 71"/>
            <p:cNvSpPr>
              <a:spLocks noChangeArrowheads="1"/>
            </p:cNvSpPr>
            <p:nvPr/>
          </p:nvSpPr>
          <p:spPr bwMode="auto">
            <a:xfrm>
              <a:off x="4661360" y="4161710"/>
              <a:ext cx="1952815" cy="44081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Grid Middleware</a:t>
              </a:r>
            </a:p>
          </p:txBody>
        </p:sp>
        <p:sp>
          <p:nvSpPr>
            <p:cNvPr id="40" name="AutoShape 71"/>
            <p:cNvSpPr>
              <a:spLocks noChangeArrowheads="1"/>
            </p:cNvSpPr>
            <p:nvPr/>
          </p:nvSpPr>
          <p:spPr bwMode="auto">
            <a:xfrm>
              <a:off x="6715391" y="4149010"/>
              <a:ext cx="1950730" cy="491611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SSH &amp; Resource Managers</a:t>
              </a:r>
            </a:p>
          </p:txBody>
        </p:sp>
        <p:sp>
          <p:nvSpPr>
            <p:cNvPr id="43" name="Rectangle 69"/>
            <p:cNvSpPr>
              <a:spLocks noChangeArrowheads="1"/>
            </p:cNvSpPr>
            <p:nvPr/>
          </p:nvSpPr>
          <p:spPr bwMode="auto">
            <a:xfrm>
              <a:off x="2644731" y="4713493"/>
              <a:ext cx="6094439" cy="871851"/>
            </a:xfrm>
            <a:prstGeom prst="rect">
              <a:avLst/>
            </a:prstGeom>
            <a:solidFill>
              <a:srgbClr val="008000"/>
            </a:solidFill>
            <a:ln w="9525">
              <a:noFill/>
              <a:prstDash val="lgDashDotDot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AutoShape 71"/>
            <p:cNvSpPr>
              <a:spLocks noChangeArrowheads="1"/>
            </p:cNvSpPr>
            <p:nvPr/>
          </p:nvSpPr>
          <p:spPr bwMode="auto">
            <a:xfrm>
              <a:off x="2756360" y="4857511"/>
              <a:ext cx="1828800" cy="615100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Computational Clouds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5" name="AutoShape 71"/>
            <p:cNvSpPr>
              <a:spLocks noChangeArrowheads="1"/>
            </p:cNvSpPr>
            <p:nvPr/>
          </p:nvSpPr>
          <p:spPr bwMode="auto">
            <a:xfrm>
              <a:off x="4762576" y="4853193"/>
              <a:ext cx="1952815" cy="64481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Computational Grids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7" name="Right Arrow Callout 46"/>
            <p:cNvSpPr/>
            <p:nvPr/>
          </p:nvSpPr>
          <p:spPr>
            <a:xfrm>
              <a:off x="661282" y="3022601"/>
              <a:ext cx="1980497" cy="647728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Gateway Services</a:t>
              </a:r>
              <a:endParaRPr lang="en-US" sz="1600" dirty="0"/>
            </a:p>
          </p:txBody>
        </p:sp>
        <p:sp>
          <p:nvSpPr>
            <p:cNvPr id="48" name="Right Arrow Callout 47"/>
            <p:cNvSpPr/>
            <p:nvPr/>
          </p:nvSpPr>
          <p:spPr>
            <a:xfrm>
              <a:off x="661281" y="2054055"/>
              <a:ext cx="1980497" cy="605895"/>
            </a:xfrm>
            <a:prstGeom prst="rightArrowCallou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User Interfaces</a:t>
              </a:r>
              <a:endParaRPr lang="en-US" sz="1600" dirty="0"/>
            </a:p>
          </p:txBody>
        </p:sp>
        <p:sp>
          <p:nvSpPr>
            <p:cNvPr id="50" name="Rectangle 69"/>
            <p:cNvSpPr>
              <a:spLocks noChangeArrowheads="1"/>
            </p:cNvSpPr>
            <p:nvPr/>
          </p:nvSpPr>
          <p:spPr bwMode="auto">
            <a:xfrm>
              <a:off x="2647980" y="1930400"/>
              <a:ext cx="6091190" cy="767650"/>
            </a:xfrm>
            <a:prstGeom prst="rect">
              <a:avLst/>
            </a:prstGeom>
            <a:solidFill>
              <a:srgbClr val="00FFFF"/>
            </a:solidFill>
            <a:ln w="9525">
              <a:noFill/>
              <a:prstDash val="lgDashDotDot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51" name="AutoShape 71"/>
            <p:cNvSpPr>
              <a:spLocks noChangeArrowheads="1"/>
            </p:cNvSpPr>
            <p:nvPr/>
          </p:nvSpPr>
          <p:spPr bwMode="auto">
            <a:xfrm>
              <a:off x="2681428" y="2079455"/>
              <a:ext cx="1151452" cy="51887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Web/Gadget Container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2" name="AutoShape 71"/>
            <p:cNvSpPr>
              <a:spLocks noChangeArrowheads="1"/>
            </p:cNvSpPr>
            <p:nvPr/>
          </p:nvSpPr>
          <p:spPr bwMode="auto">
            <a:xfrm>
              <a:off x="5099560" y="2075296"/>
              <a:ext cx="1795266" cy="52303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Web Enabled Desktop Applications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54" name="Rectangle 69"/>
            <p:cNvSpPr>
              <a:spLocks noChangeArrowheads="1"/>
            </p:cNvSpPr>
            <p:nvPr/>
          </p:nvSpPr>
          <p:spPr bwMode="auto">
            <a:xfrm>
              <a:off x="2647979" y="2698050"/>
              <a:ext cx="6101597" cy="1316943"/>
            </a:xfrm>
            <a:prstGeom prst="rect">
              <a:avLst/>
            </a:prstGeom>
            <a:solidFill>
              <a:srgbClr val="FF6600"/>
            </a:solidFill>
            <a:ln w="9525">
              <a:noFill/>
              <a:prstDash val="lgDashDotDot"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AutoShape 71"/>
            <p:cNvSpPr>
              <a:spLocks noChangeArrowheads="1"/>
            </p:cNvSpPr>
            <p:nvPr/>
          </p:nvSpPr>
          <p:spPr bwMode="auto">
            <a:xfrm>
              <a:off x="6328432" y="2775173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User Management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59" name="AutoShape 71"/>
            <p:cNvSpPr>
              <a:spLocks noChangeArrowheads="1"/>
            </p:cNvSpPr>
            <p:nvPr/>
          </p:nvSpPr>
          <p:spPr bwMode="auto">
            <a:xfrm>
              <a:off x="3905903" y="3406451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Auditing &amp; Reporting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0" name="AutoShape 71"/>
            <p:cNvSpPr>
              <a:spLocks noChangeArrowheads="1"/>
            </p:cNvSpPr>
            <p:nvPr/>
          </p:nvSpPr>
          <p:spPr bwMode="auto">
            <a:xfrm>
              <a:off x="3907813" y="2786950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Fault Tolerance 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1" name="AutoShape 71"/>
            <p:cNvSpPr>
              <a:spLocks noChangeArrowheads="1"/>
            </p:cNvSpPr>
            <p:nvPr/>
          </p:nvSpPr>
          <p:spPr bwMode="auto">
            <a:xfrm>
              <a:off x="2722108" y="2774250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Application Abstractions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2" name="AutoShape 71"/>
            <p:cNvSpPr>
              <a:spLocks noChangeArrowheads="1"/>
            </p:cNvSpPr>
            <p:nvPr/>
          </p:nvSpPr>
          <p:spPr bwMode="auto">
            <a:xfrm>
              <a:off x="2725901" y="3386666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Workflow System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3" name="AutoShape 71"/>
            <p:cNvSpPr>
              <a:spLocks noChangeArrowheads="1"/>
            </p:cNvSpPr>
            <p:nvPr/>
          </p:nvSpPr>
          <p:spPr bwMode="auto">
            <a:xfrm>
              <a:off x="7531924" y="2762473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Information Services</a:t>
              </a:r>
            </a:p>
          </p:txBody>
        </p:sp>
        <p:sp>
          <p:nvSpPr>
            <p:cNvPr id="64" name="AutoShape 71"/>
            <p:cNvSpPr>
              <a:spLocks noChangeArrowheads="1"/>
            </p:cNvSpPr>
            <p:nvPr/>
          </p:nvSpPr>
          <p:spPr bwMode="auto">
            <a:xfrm>
              <a:off x="5124960" y="2774250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Application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Monitoring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5" name="AutoShape 71"/>
            <p:cNvSpPr>
              <a:spLocks noChangeArrowheads="1"/>
            </p:cNvSpPr>
            <p:nvPr/>
          </p:nvSpPr>
          <p:spPr bwMode="auto">
            <a:xfrm>
              <a:off x="5140240" y="3385700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</a:rPr>
                <a:t>R</a:t>
              </a:r>
              <a:r>
                <a:rPr lang="en-US" sz="1200" dirty="0" smtClean="0">
                  <a:solidFill>
                    <a:schemeClr val="bg1"/>
                  </a:solidFill>
                </a:rPr>
                <a:t>egistry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66" name="AutoShape 71"/>
            <p:cNvSpPr>
              <a:spLocks noChangeArrowheads="1"/>
            </p:cNvSpPr>
            <p:nvPr/>
          </p:nvSpPr>
          <p:spPr bwMode="auto">
            <a:xfrm>
              <a:off x="6341132" y="3393751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Security</a:t>
              </a:r>
            </a:p>
          </p:txBody>
        </p:sp>
        <p:sp>
          <p:nvSpPr>
            <p:cNvPr id="67" name="AutoShape 71"/>
            <p:cNvSpPr>
              <a:spLocks noChangeArrowheads="1"/>
            </p:cNvSpPr>
            <p:nvPr/>
          </p:nvSpPr>
          <p:spPr bwMode="auto">
            <a:xfrm>
              <a:off x="7549549" y="3381480"/>
              <a:ext cx="1123472" cy="55848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dirty="0" smtClean="0"/>
                <a:t>Provenance &amp; Metadata Management</a:t>
              </a:r>
            </a:p>
          </p:txBody>
        </p:sp>
        <p:sp>
          <p:nvSpPr>
            <p:cNvPr id="69" name="AutoShape 71"/>
            <p:cNvSpPr>
              <a:spLocks noChangeArrowheads="1"/>
            </p:cNvSpPr>
            <p:nvPr/>
          </p:nvSpPr>
          <p:spPr bwMode="auto">
            <a:xfrm>
              <a:off x="6823962" y="4840493"/>
              <a:ext cx="1772984" cy="64481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Local Resources</a:t>
              </a:r>
              <a:endParaRPr 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70" name="AutoShape 71"/>
            <p:cNvSpPr>
              <a:spLocks noChangeArrowheads="1"/>
            </p:cNvSpPr>
            <p:nvPr/>
          </p:nvSpPr>
          <p:spPr bwMode="auto">
            <a:xfrm>
              <a:off x="3869713" y="2079455"/>
              <a:ext cx="1191747" cy="51887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Web/Gadget Interfaces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71" name="AutoShape 71"/>
            <p:cNvSpPr>
              <a:spLocks noChangeArrowheads="1"/>
            </p:cNvSpPr>
            <p:nvPr/>
          </p:nvSpPr>
          <p:spPr bwMode="auto">
            <a:xfrm>
              <a:off x="6932927" y="2066755"/>
              <a:ext cx="1761076" cy="523031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squar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</a:rPr>
                <a:t>Gateway Abstraction Interfaces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74" name="Title 73"/>
          <p:cNvSpPr>
            <a:spLocks noGrp="1"/>
          </p:cNvSpPr>
          <p:nvPr>
            <p:ph type="title"/>
          </p:nvPr>
        </p:nvSpPr>
        <p:spPr>
          <a:xfrm>
            <a:off x="233842" y="2286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AD1312"/>
                </a:solidFill>
              </a:rPr>
              <a:t>Science Gateways Layer Cake</a:t>
            </a:r>
            <a:endParaRPr lang="en-US" dirty="0">
              <a:solidFill>
                <a:srgbClr val="AD1312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54885" y="5193268"/>
            <a:ext cx="1519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D1312"/>
                </a:solidFill>
              </a:rPr>
              <a:t>Color Coding</a:t>
            </a:r>
            <a:endParaRPr lang="en-US" sz="2000" dirty="0">
              <a:solidFill>
                <a:srgbClr val="AD1312"/>
              </a:solidFill>
            </a:endParaRPr>
          </a:p>
        </p:txBody>
      </p:sp>
      <p:sp>
        <p:nvSpPr>
          <p:cNvPr id="34" name="AutoShape 71"/>
          <p:cNvSpPr>
            <a:spLocks noChangeArrowheads="1"/>
          </p:cNvSpPr>
          <p:nvPr/>
        </p:nvSpPr>
        <p:spPr bwMode="auto">
          <a:xfrm>
            <a:off x="2352542" y="5376446"/>
            <a:ext cx="652706" cy="216932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6" name="AutoShape 71"/>
          <p:cNvSpPr>
            <a:spLocks noChangeArrowheads="1"/>
          </p:cNvSpPr>
          <p:nvPr/>
        </p:nvSpPr>
        <p:spPr bwMode="auto">
          <a:xfrm>
            <a:off x="2362200" y="5791200"/>
            <a:ext cx="652706" cy="22860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endParaRPr lang="en-US" sz="1200" dirty="0" smtClean="0"/>
          </a:p>
        </p:txBody>
      </p:sp>
      <p:sp>
        <p:nvSpPr>
          <p:cNvPr id="37" name="AutoShape 71"/>
          <p:cNvSpPr>
            <a:spLocks noChangeArrowheads="1"/>
          </p:cNvSpPr>
          <p:nvPr/>
        </p:nvSpPr>
        <p:spPr bwMode="auto">
          <a:xfrm>
            <a:off x="2395294" y="6248400"/>
            <a:ext cx="609954" cy="3048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endParaRPr lang="en-US" sz="1600" dirty="0" smtClean="0">
              <a:solidFill>
                <a:schemeClr val="bg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211048" y="6172200"/>
            <a:ext cx="46055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D1312"/>
                </a:solidFill>
              </a:rPr>
              <a:t>Dependent resource provider components</a:t>
            </a:r>
            <a:endParaRPr lang="en-US" sz="2000" dirty="0">
              <a:solidFill>
                <a:srgbClr val="AD1312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200400" y="5715000"/>
            <a:ext cx="4141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Complimentary Gateway Components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3211048" y="5257800"/>
            <a:ext cx="31285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OGCE Gateway Components</a:t>
            </a:r>
            <a:endParaRPr lang="en-US" sz="20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76200"/>
            <a:ext cx="8763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Google Gadget-Based Science Gateways</a:t>
            </a:r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1752600" y="5638800"/>
            <a:ext cx="2514600" cy="762000"/>
          </a:xfrm>
          <a:prstGeom prst="righ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LEAD</a:t>
            </a:r>
            <a:endParaRPr lang="en-US" sz="3600" dirty="0"/>
          </a:p>
        </p:txBody>
      </p:sp>
      <p:sp>
        <p:nvSpPr>
          <p:cNvPr id="7" name="Left Arrow Callout 6"/>
          <p:cNvSpPr/>
          <p:nvPr/>
        </p:nvSpPr>
        <p:spPr>
          <a:xfrm>
            <a:off x="7162800" y="2514600"/>
            <a:ext cx="1828800" cy="91440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MyOSG</a:t>
            </a:r>
            <a:endParaRPr lang="en-US" dirty="0"/>
          </a:p>
        </p:txBody>
      </p:sp>
      <p:pic>
        <p:nvPicPr>
          <p:cNvPr id="8" name="Picture 7" descr="polargrid_port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5126038" cy="3201645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myosg_canvas_screenshot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51" y="1813718"/>
            <a:ext cx="5183298" cy="3230563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Left Arrow Callout 8"/>
          <p:cNvSpPr/>
          <p:nvPr/>
        </p:nvSpPr>
        <p:spPr>
          <a:xfrm>
            <a:off x="5638800" y="914400"/>
            <a:ext cx="2438400" cy="762000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PolarGrid</a:t>
            </a:r>
            <a:endParaRPr lang="en-US" dirty="0"/>
          </a:p>
        </p:txBody>
      </p:sp>
      <p:pic>
        <p:nvPicPr>
          <p:cNvPr id="10" name="Picture 9" descr="lead_gadget_port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657600"/>
            <a:ext cx="4648200" cy="3173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1662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AD1312"/>
                </a:solidFill>
              </a:rPr>
              <a:t>GFac</a:t>
            </a:r>
            <a:r>
              <a:rPr lang="en-US" dirty="0" smtClean="0">
                <a:solidFill>
                  <a:srgbClr val="AD1312"/>
                </a:solidFill>
              </a:rPr>
              <a:t> Current &amp; Future Features</a:t>
            </a:r>
            <a:endParaRPr lang="en-US" dirty="0">
              <a:solidFill>
                <a:srgbClr val="AD1312"/>
              </a:solidFill>
            </a:endParaRPr>
          </a:p>
        </p:txBody>
      </p:sp>
      <p:grpSp>
        <p:nvGrpSpPr>
          <p:cNvPr id="4" name="Group 52"/>
          <p:cNvGrpSpPr/>
          <p:nvPr/>
        </p:nvGrpSpPr>
        <p:grpSpPr>
          <a:xfrm>
            <a:off x="746302" y="1432736"/>
            <a:ext cx="7239000" cy="3276600"/>
            <a:chOff x="1587500" y="2768600"/>
            <a:chExt cx="5702300" cy="1935162"/>
          </a:xfrm>
        </p:grpSpPr>
        <p:sp>
          <p:nvSpPr>
            <p:cNvPr id="3" name="Rounded Rectangle 2"/>
            <p:cNvSpPr/>
            <p:nvPr/>
          </p:nvSpPr>
          <p:spPr>
            <a:xfrm>
              <a:off x="2082800" y="2768600"/>
              <a:ext cx="4137660" cy="1879600"/>
            </a:xfrm>
            <a:prstGeom prst="roundRect">
              <a:avLst/>
            </a:prstGeom>
            <a:effectLst>
              <a:outerShdw blurRad="50800" dist="38100" dir="2700000" algn="br" rotWithShape="0">
                <a:srgbClr val="000000">
                  <a:alpha val="43000"/>
                </a:srgb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80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48840" y="2971800"/>
              <a:ext cx="822960" cy="45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Input Handlers</a:t>
              </a:r>
              <a:endParaRPr lang="en-US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088130" y="2962275"/>
              <a:ext cx="1008380" cy="45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Scheduling Interface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14880" y="4057650"/>
              <a:ext cx="721360" cy="45720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 smtClean="0"/>
                <a:t>Auditing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147310" y="2971800"/>
              <a:ext cx="974090" cy="45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Monitoring Interface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66260" y="3521075"/>
              <a:ext cx="1714500" cy="415925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Data Management Abstraction</a:t>
              </a:r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366260" y="4025900"/>
              <a:ext cx="1714500" cy="4826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Job Management</a:t>
              </a:r>
            </a:p>
            <a:p>
              <a:pPr algn="ctr"/>
              <a:r>
                <a:rPr lang="en-US" dirty="0" smtClean="0"/>
                <a:t>Abstraction</a:t>
              </a:r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219450" y="3521075"/>
              <a:ext cx="864870" cy="43180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Fault Tolerance </a:t>
              </a:r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186940" y="3521075"/>
              <a:ext cx="838200" cy="4318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Output Handlers</a:t>
              </a:r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37840" y="2959100"/>
              <a:ext cx="1008380" cy="4572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dirty="0" smtClean="0"/>
                <a:t>Registry Interface</a:t>
              </a:r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206750" y="4064000"/>
              <a:ext cx="935990" cy="45720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 smtClean="0"/>
                <a:t>Checkpoint Support</a:t>
              </a:r>
              <a:endParaRPr lang="en-US" sz="16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587500" y="2768600"/>
              <a:ext cx="393700" cy="1879600"/>
            </a:xfrm>
            <a:prstGeom prst="roundRect">
              <a:avLst/>
            </a:prstGeom>
            <a:solidFill>
              <a:srgbClr val="004B3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dirty="0" smtClean="0"/>
                <a:t>Apache  Axis2 </a:t>
              </a:r>
              <a:endParaRPr lang="en-US" dirty="0"/>
            </a:p>
          </p:txBody>
        </p:sp>
        <p:sp>
          <p:nvSpPr>
            <p:cNvPr id="18" name="Line Callout 1 (Accent Bar) 17"/>
            <p:cNvSpPr/>
            <p:nvPr/>
          </p:nvSpPr>
          <p:spPr>
            <a:xfrm>
              <a:off x="6413500" y="2824162"/>
              <a:ext cx="876300" cy="1879600"/>
            </a:xfrm>
            <a:prstGeom prst="accentCallout1">
              <a:avLst>
                <a:gd name="adj1" fmla="val 43056"/>
                <a:gd name="adj2" fmla="val -9498"/>
                <a:gd name="adj3" fmla="val 49079"/>
                <a:gd name="adj4" fmla="val -38335"/>
              </a:avLst>
            </a:prstGeom>
            <a:solidFill>
              <a:srgbClr val="CCFFC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>
              <a:stCxn id="10" idx="3"/>
            </p:cNvCxnSpPr>
            <p:nvPr/>
          </p:nvCxnSpPr>
          <p:spPr>
            <a:xfrm flipV="1">
              <a:off x="6080760" y="4097337"/>
              <a:ext cx="332740" cy="169863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441440" y="2874962"/>
              <a:ext cx="822960" cy="219075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 err="1" smtClean="0"/>
                <a:t>Globus</a:t>
              </a:r>
              <a:endParaRPr lang="en-US" sz="16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428740" y="3136900"/>
              <a:ext cx="822960" cy="431800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dirty="0" smtClean="0"/>
                <a:t>Campus Resources</a:t>
              </a:r>
              <a:endParaRPr lang="en-US" sz="16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28740" y="4097337"/>
              <a:ext cx="822960" cy="250825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err="1" smtClean="0"/>
                <a:t>Unicore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1440" y="4381500"/>
              <a:ext cx="822960" cy="254000"/>
            </a:xfrm>
            <a:prstGeom prst="rect">
              <a:avLst/>
            </a:prstGeom>
            <a:solidFill>
              <a:srgbClr val="FF0000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dirty="0" smtClean="0"/>
                <a:t>Condor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428740" y="3606800"/>
              <a:ext cx="835660" cy="460375"/>
            </a:xfrm>
            <a:prstGeom prst="rect">
              <a:avLst/>
            </a:prstGeom>
            <a:solidFill>
              <a:schemeClr val="accent1"/>
            </a:solidFill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400" dirty="0" smtClean="0"/>
                <a:t>Amazon Eucalyptus</a:t>
              </a:r>
              <a:endParaRPr lang="en-US" sz="1400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754885" y="5193268"/>
            <a:ext cx="15192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D1312"/>
                </a:solidFill>
              </a:rPr>
              <a:t>Color Coding</a:t>
            </a:r>
            <a:endParaRPr lang="en-US" sz="2000" dirty="0">
              <a:solidFill>
                <a:srgbClr val="AD1312"/>
              </a:solidFill>
            </a:endParaRPr>
          </a:p>
        </p:txBody>
      </p:sp>
      <p:sp>
        <p:nvSpPr>
          <p:cNvPr id="32" name="AutoShape 71"/>
          <p:cNvSpPr>
            <a:spLocks noChangeArrowheads="1"/>
          </p:cNvSpPr>
          <p:nvPr/>
        </p:nvSpPr>
        <p:spPr bwMode="auto">
          <a:xfrm>
            <a:off x="2514600" y="5867400"/>
            <a:ext cx="652706" cy="338554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11048" y="5791200"/>
            <a:ext cx="31870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Planned/Requested Features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11048" y="5334000"/>
            <a:ext cx="1930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Existing Features</a:t>
            </a:r>
            <a:endParaRPr lang="en-US" sz="2000" dirty="0">
              <a:solidFill>
                <a:srgbClr val="3366FF"/>
              </a:solidFill>
            </a:endParaRPr>
          </a:p>
        </p:txBody>
      </p:sp>
      <p:sp>
        <p:nvSpPr>
          <p:cNvPr id="30" name="AutoShape 71"/>
          <p:cNvSpPr>
            <a:spLocks noChangeArrowheads="1"/>
          </p:cNvSpPr>
          <p:nvPr/>
        </p:nvSpPr>
        <p:spPr bwMode="auto">
          <a:xfrm>
            <a:off x="2504942" y="5376446"/>
            <a:ext cx="652706" cy="338554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5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D1312"/>
                </a:solidFill>
              </a:rPr>
              <a:t>OGCE  Layered Workflow Architecture:</a:t>
            </a:r>
            <a:br>
              <a:rPr lang="en-US" dirty="0" smtClean="0">
                <a:solidFill>
                  <a:srgbClr val="AD1312"/>
                </a:solidFill>
              </a:rPr>
            </a:br>
            <a:r>
              <a:rPr lang="en-US" dirty="0" smtClean="0">
                <a:solidFill>
                  <a:srgbClr val="AD1312"/>
                </a:solidFill>
              </a:rPr>
              <a:t>Derived from LEAD Workflow System</a:t>
            </a:r>
            <a:endParaRPr lang="en-US" dirty="0">
              <a:solidFill>
                <a:srgbClr val="AD1312"/>
              </a:solidFill>
            </a:endParaRPr>
          </a:p>
        </p:txBody>
      </p:sp>
      <p:sp>
        <p:nvSpPr>
          <p:cNvPr id="38" name="Right Arrow Callout 37"/>
          <p:cNvSpPr/>
          <p:nvPr/>
        </p:nvSpPr>
        <p:spPr>
          <a:xfrm>
            <a:off x="949580" y="4836084"/>
            <a:ext cx="2184002" cy="1475536"/>
          </a:xfrm>
          <a:prstGeom prst="rightArrowCallout">
            <a:avLst/>
          </a:prstGeom>
          <a:solidFill>
            <a:schemeClr val="accent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Workflow Execution &amp; Control  Engines</a:t>
            </a:r>
            <a:endParaRPr lang="en-US" sz="1200" dirty="0"/>
          </a:p>
        </p:txBody>
      </p:sp>
      <p:sp>
        <p:nvSpPr>
          <p:cNvPr id="33" name="Rectangle 69"/>
          <p:cNvSpPr>
            <a:spLocks noChangeArrowheads="1"/>
          </p:cNvSpPr>
          <p:nvPr/>
        </p:nvSpPr>
        <p:spPr bwMode="auto">
          <a:xfrm>
            <a:off x="3215656" y="4807542"/>
            <a:ext cx="4724208" cy="1554165"/>
          </a:xfrm>
          <a:prstGeom prst="rect">
            <a:avLst/>
          </a:prstGeom>
          <a:solidFill>
            <a:schemeClr val="accent4"/>
          </a:solidFill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35" name="AutoShape 71"/>
          <p:cNvSpPr>
            <a:spLocks noChangeArrowheads="1"/>
          </p:cNvSpPr>
          <p:nvPr/>
        </p:nvSpPr>
        <p:spPr bwMode="auto">
          <a:xfrm>
            <a:off x="4053681" y="4874325"/>
            <a:ext cx="1013470" cy="67807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Apache ODE</a:t>
            </a:r>
          </a:p>
        </p:txBody>
      </p:sp>
      <p:sp>
        <p:nvSpPr>
          <p:cNvPr id="47" name="Right Arrow Callout 46"/>
          <p:cNvSpPr/>
          <p:nvPr/>
        </p:nvSpPr>
        <p:spPr>
          <a:xfrm>
            <a:off x="949580" y="3240713"/>
            <a:ext cx="2181303" cy="1375362"/>
          </a:xfrm>
          <a:prstGeom prst="rightArrowCallout">
            <a:avLst/>
          </a:prstGeom>
          <a:solidFill>
            <a:schemeClr val="accent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Workflow Specification</a:t>
            </a:r>
            <a:endParaRPr lang="en-US" sz="1200" dirty="0"/>
          </a:p>
        </p:txBody>
      </p:sp>
      <p:sp>
        <p:nvSpPr>
          <p:cNvPr id="48" name="Right Arrow Callout 47"/>
          <p:cNvSpPr/>
          <p:nvPr/>
        </p:nvSpPr>
        <p:spPr>
          <a:xfrm>
            <a:off x="949580" y="1505922"/>
            <a:ext cx="2166426" cy="1525623"/>
          </a:xfrm>
          <a:prstGeom prst="rightArrowCallout">
            <a:avLst/>
          </a:prstGeom>
          <a:solidFill>
            <a:srgbClr val="00E7AE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Workflow Interfaces (Design &amp; Definition) </a:t>
            </a:r>
            <a:endParaRPr lang="en-US" sz="1200" dirty="0"/>
          </a:p>
        </p:txBody>
      </p:sp>
      <p:sp>
        <p:nvSpPr>
          <p:cNvPr id="50" name="Rectangle 69"/>
          <p:cNvSpPr>
            <a:spLocks noChangeArrowheads="1"/>
          </p:cNvSpPr>
          <p:nvPr/>
        </p:nvSpPr>
        <p:spPr bwMode="auto">
          <a:xfrm>
            <a:off x="3177744" y="1417638"/>
            <a:ext cx="4762120" cy="1681188"/>
          </a:xfrm>
          <a:prstGeom prst="rect">
            <a:avLst/>
          </a:prstGeom>
          <a:solidFill>
            <a:srgbClr val="00E7AE"/>
          </a:solidFill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4" name="Rectangle 69"/>
          <p:cNvSpPr>
            <a:spLocks noChangeArrowheads="1"/>
          </p:cNvSpPr>
          <p:nvPr/>
        </p:nvSpPr>
        <p:spPr bwMode="auto">
          <a:xfrm>
            <a:off x="3188208" y="3090452"/>
            <a:ext cx="4751656" cy="1717090"/>
          </a:xfrm>
          <a:prstGeom prst="rect">
            <a:avLst/>
          </a:prstGeom>
          <a:solidFill>
            <a:schemeClr val="accent3"/>
          </a:solidFill>
          <a:ln w="9525">
            <a:noFill/>
            <a:prstDash val="lgDashDotDot"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59" name="AutoShape 71"/>
          <p:cNvSpPr>
            <a:spLocks noChangeArrowheads="1"/>
          </p:cNvSpPr>
          <p:nvPr/>
        </p:nvSpPr>
        <p:spPr bwMode="auto">
          <a:xfrm>
            <a:off x="5255971" y="3226528"/>
            <a:ext cx="1260184" cy="73419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Python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0" name="AutoShape 71"/>
          <p:cNvSpPr>
            <a:spLocks noChangeArrowheads="1"/>
          </p:cNvSpPr>
          <p:nvPr/>
        </p:nvSpPr>
        <p:spPr bwMode="auto">
          <a:xfrm>
            <a:off x="4255892" y="3226528"/>
            <a:ext cx="910378" cy="73419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BPEL 2.0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1" name="AutoShape 71"/>
          <p:cNvSpPr>
            <a:spLocks noChangeArrowheads="1"/>
          </p:cNvSpPr>
          <p:nvPr/>
        </p:nvSpPr>
        <p:spPr bwMode="auto">
          <a:xfrm>
            <a:off x="4237736" y="4007543"/>
            <a:ext cx="920260" cy="73419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BPEL 1.0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2" name="AutoShape 71"/>
          <p:cNvSpPr>
            <a:spLocks noChangeArrowheads="1"/>
          </p:cNvSpPr>
          <p:nvPr/>
        </p:nvSpPr>
        <p:spPr bwMode="auto">
          <a:xfrm>
            <a:off x="5255971" y="4024239"/>
            <a:ext cx="1114931" cy="734190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Java Code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3" name="AutoShape 71"/>
          <p:cNvSpPr>
            <a:spLocks noChangeArrowheads="1"/>
          </p:cNvSpPr>
          <p:nvPr/>
        </p:nvSpPr>
        <p:spPr bwMode="auto">
          <a:xfrm>
            <a:off x="6461684" y="4040934"/>
            <a:ext cx="1302527" cy="734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/>
              <a:t>Pegasus DAG</a:t>
            </a:r>
          </a:p>
        </p:txBody>
      </p:sp>
      <p:sp>
        <p:nvSpPr>
          <p:cNvPr id="66" name="AutoShape 71"/>
          <p:cNvSpPr>
            <a:spLocks noChangeArrowheads="1"/>
          </p:cNvSpPr>
          <p:nvPr/>
        </p:nvSpPr>
        <p:spPr bwMode="auto">
          <a:xfrm>
            <a:off x="6675989" y="3240713"/>
            <a:ext cx="979283" cy="73419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/>
              <a:t>Scufl</a:t>
            </a:r>
            <a:endParaRPr lang="en-US" sz="1200" dirty="0" smtClean="0"/>
          </a:p>
        </p:txBody>
      </p:sp>
      <p:sp>
        <p:nvSpPr>
          <p:cNvPr id="70" name="AutoShape 71"/>
          <p:cNvSpPr>
            <a:spLocks noChangeArrowheads="1"/>
          </p:cNvSpPr>
          <p:nvPr/>
        </p:nvSpPr>
        <p:spPr bwMode="auto">
          <a:xfrm>
            <a:off x="4185935" y="1551203"/>
            <a:ext cx="1748250" cy="144057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XBaya GUI (Composition, Deploying, Steering &amp; Monitoring)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1" name="AutoShape 71"/>
          <p:cNvSpPr>
            <a:spLocks noChangeArrowheads="1"/>
          </p:cNvSpPr>
          <p:nvPr/>
        </p:nvSpPr>
        <p:spPr bwMode="auto">
          <a:xfrm>
            <a:off x="6044002" y="2293873"/>
            <a:ext cx="1756522" cy="763187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Gadget Interface for Input Binding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34" name="AutoShape 71"/>
          <p:cNvSpPr>
            <a:spLocks noChangeArrowheads="1"/>
          </p:cNvSpPr>
          <p:nvPr/>
        </p:nvSpPr>
        <p:spPr bwMode="auto">
          <a:xfrm>
            <a:off x="6560863" y="4891021"/>
            <a:ext cx="1239661" cy="67807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Condor </a:t>
            </a:r>
            <a:r>
              <a:rPr lang="en-US" sz="1200" dirty="0" err="1" smtClean="0">
                <a:solidFill>
                  <a:schemeClr val="bg1"/>
                </a:solidFill>
              </a:rPr>
              <a:t>DAGMan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6" name="AutoShape 71"/>
          <p:cNvSpPr>
            <a:spLocks noChangeArrowheads="1"/>
          </p:cNvSpPr>
          <p:nvPr/>
        </p:nvSpPr>
        <p:spPr bwMode="auto">
          <a:xfrm>
            <a:off x="6588781" y="5633541"/>
            <a:ext cx="1211743" cy="67807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Taverna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37" name="AutoShape 71"/>
          <p:cNvSpPr>
            <a:spLocks noChangeArrowheads="1"/>
          </p:cNvSpPr>
          <p:nvPr/>
        </p:nvSpPr>
        <p:spPr bwMode="auto">
          <a:xfrm>
            <a:off x="5212465" y="4891021"/>
            <a:ext cx="1187496" cy="67807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Dynamic Enactor</a:t>
            </a:r>
          </a:p>
        </p:txBody>
      </p:sp>
      <p:sp>
        <p:nvSpPr>
          <p:cNvPr id="41" name="AutoShape 71"/>
          <p:cNvSpPr>
            <a:spLocks noChangeArrowheads="1"/>
          </p:cNvSpPr>
          <p:nvPr/>
        </p:nvSpPr>
        <p:spPr bwMode="auto">
          <a:xfrm>
            <a:off x="5060060" y="5614337"/>
            <a:ext cx="1466997" cy="67807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err="1" smtClean="0">
                <a:solidFill>
                  <a:schemeClr val="bg1"/>
                </a:solidFill>
              </a:rPr>
              <a:t>Jython</a:t>
            </a:r>
            <a:r>
              <a:rPr lang="en-US" sz="1200" dirty="0" smtClean="0">
                <a:solidFill>
                  <a:schemeClr val="bg1"/>
                </a:solidFill>
              </a:rPr>
              <a:t> Interpreter</a:t>
            </a:r>
          </a:p>
        </p:txBody>
      </p:sp>
      <p:sp>
        <p:nvSpPr>
          <p:cNvPr id="42" name="AutoShape 71"/>
          <p:cNvSpPr>
            <a:spLocks noChangeArrowheads="1"/>
          </p:cNvSpPr>
          <p:nvPr/>
        </p:nvSpPr>
        <p:spPr bwMode="auto">
          <a:xfrm>
            <a:off x="3962898" y="5631033"/>
            <a:ext cx="995314" cy="678079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GBPEL</a:t>
            </a:r>
          </a:p>
        </p:txBody>
      </p:sp>
      <p:pic>
        <p:nvPicPr>
          <p:cNvPr id="26" name="Picture 25" descr="dag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77746" y="1551203"/>
            <a:ext cx="894093" cy="1413559"/>
          </a:xfrm>
          <a:prstGeom prst="rect">
            <a:avLst/>
          </a:prstGeom>
        </p:spPr>
      </p:pic>
      <p:pic>
        <p:nvPicPr>
          <p:cNvPr id="27" name="Picture 26" descr="bpel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96B657"/>
              </a:clrFrom>
              <a:clrTo>
                <a:srgbClr val="96B65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2360" y="3357582"/>
            <a:ext cx="920260" cy="1378947"/>
          </a:xfrm>
          <a:prstGeom prst="rect">
            <a:avLst/>
          </a:prstGeom>
        </p:spPr>
      </p:pic>
      <p:pic>
        <p:nvPicPr>
          <p:cNvPr id="28" name="Picture 27" descr="Gears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97501" y="4912712"/>
            <a:ext cx="838025" cy="1448995"/>
          </a:xfrm>
          <a:prstGeom prst="rect">
            <a:avLst/>
          </a:prstGeom>
        </p:spPr>
      </p:pic>
      <p:sp>
        <p:nvSpPr>
          <p:cNvPr id="29" name="AutoShape 71"/>
          <p:cNvSpPr>
            <a:spLocks noChangeArrowheads="1"/>
          </p:cNvSpPr>
          <p:nvPr/>
        </p:nvSpPr>
        <p:spPr bwMode="auto">
          <a:xfrm>
            <a:off x="6037686" y="1551203"/>
            <a:ext cx="1762838" cy="687585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square" anchor="ctr">
            <a:prstTxWarp prst="textNoShape">
              <a:avLst/>
            </a:prstTxWarp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Flex/Web Composition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1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93932549-220F-514B-9C1C-548E871BC46B}" type="slidenum">
              <a:rPr lang="en-US" altLang="zh-CN" sz="1400">
                <a:solidFill>
                  <a:srgbClr val="FFFFFF"/>
                </a:solidFill>
                <a:ea typeface="宋体" charset="-122"/>
                <a:cs typeface="宋体" charset="-122"/>
              </a:rPr>
              <a:pPr algn="r"/>
              <a:t>3</a:t>
            </a:fld>
            <a:endParaRPr lang="en-US" altLang="zh-CN" sz="1400">
              <a:solidFill>
                <a:srgbClr val="FFFFFF"/>
              </a:solidFill>
              <a:ea typeface="宋体" charset="-122"/>
              <a:cs typeface="宋体" charset="-122"/>
            </a:endParaRPr>
          </a:p>
        </p:txBody>
      </p:sp>
      <p:sp>
        <p:nvSpPr>
          <p:cNvPr id="51203" name="Slide Number Placeholder 2"/>
          <p:cNvSpPr txBox="1">
            <a:spLocks noGrp="1"/>
          </p:cNvSpPr>
          <p:nvPr/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r"/>
            <a:fld id="{414AFA24-D3AD-8748-A413-3C854C170A2A}" type="slidenum">
              <a:rPr lang="en-US" altLang="zh-CN" sz="1400">
                <a:solidFill>
                  <a:srgbClr val="FFFFFF"/>
                </a:solidFill>
                <a:ea typeface="宋体" charset="-122"/>
                <a:cs typeface="宋体" charset="-122"/>
              </a:rPr>
              <a:pPr algn="r"/>
              <a:t>3</a:t>
            </a:fld>
            <a:endParaRPr lang="en-US" altLang="zh-CN" sz="1400">
              <a:solidFill>
                <a:srgbClr val="FFFFFF"/>
              </a:solidFill>
              <a:ea typeface="宋体" charset="-122"/>
              <a:cs typeface="宋体" charset="-122"/>
            </a:endParaRPr>
          </a:p>
        </p:txBody>
      </p:sp>
      <p:sp>
        <p:nvSpPr>
          <p:cNvPr id="51206" name="Rectangle 30"/>
          <p:cNvSpPr>
            <a:spLocks noChangeArrowheads="1"/>
          </p:cNvSpPr>
          <p:nvPr/>
        </p:nvSpPr>
        <p:spPr bwMode="auto">
          <a:xfrm>
            <a:off x="5479716" y="3157538"/>
            <a:ext cx="736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000">
                <a:solidFill>
                  <a:srgbClr val="FFFFFF"/>
                </a:solidFill>
                <a:ea typeface="Arial" charset="0"/>
                <a:cs typeface="Arial" charset="0"/>
              </a:rPr>
              <a:t>OVP/</a:t>
            </a:r>
          </a:p>
          <a:p>
            <a:r>
              <a:rPr lang="en-US" sz="1000">
                <a:solidFill>
                  <a:srgbClr val="FFFFFF"/>
                </a:solidFill>
                <a:ea typeface="Arial" charset="0"/>
                <a:cs typeface="Arial" charset="0"/>
              </a:rPr>
              <a:t>RST/ </a:t>
            </a:r>
          </a:p>
          <a:p>
            <a:r>
              <a:rPr lang="en-US" sz="1000">
                <a:solidFill>
                  <a:srgbClr val="FFFFFF"/>
                </a:solidFill>
                <a:ea typeface="Arial" charset="0"/>
                <a:cs typeface="Arial" charset="0"/>
              </a:rPr>
              <a:t>MIG </a:t>
            </a:r>
          </a:p>
        </p:txBody>
      </p:sp>
      <p:sp>
        <p:nvSpPr>
          <p:cNvPr id="51207" name="AutoShape 5"/>
          <p:cNvSpPr>
            <a:spLocks noChangeArrowheads="1"/>
          </p:cNvSpPr>
          <p:nvPr/>
        </p:nvSpPr>
        <p:spPr bwMode="auto">
          <a:xfrm>
            <a:off x="3609474" y="2437327"/>
            <a:ext cx="1871579" cy="1682839"/>
          </a:xfrm>
          <a:prstGeom prst="roundRect">
            <a:avLst>
              <a:gd name="adj" fmla="val 16667"/>
            </a:avLst>
          </a:prstGeom>
          <a:solidFill>
            <a:srgbClr val="3366FF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rmAutofit lnSpcReduction="10000"/>
          </a:bodyPr>
          <a:lstStyle/>
          <a:p>
            <a:pPr algn="ctr"/>
            <a:r>
              <a:rPr lang="en-US" altLang="zh-CN" sz="2400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OGCE</a:t>
            </a:r>
          </a:p>
          <a:p>
            <a:pPr algn="ctr"/>
            <a:r>
              <a:rPr lang="en-US" altLang="zh-CN" dirty="0" smtClean="0">
                <a:solidFill>
                  <a:srgbClr val="FF6600"/>
                </a:solidFill>
                <a:ea typeface="宋体" charset="-122"/>
                <a:cs typeface="宋体" charset="-122"/>
              </a:rPr>
              <a:t>Re-engineer, Generalize, Build, Test and Release</a:t>
            </a:r>
            <a:endParaRPr lang="en-US" altLang="zh-CN" dirty="0">
              <a:solidFill>
                <a:srgbClr val="FF6600"/>
              </a:solidFill>
              <a:ea typeface="宋体" charset="-122"/>
              <a:cs typeface="宋体" charset="-122"/>
            </a:endParaRPr>
          </a:p>
        </p:txBody>
      </p:sp>
      <p:sp>
        <p:nvSpPr>
          <p:cNvPr id="51208" name="AutoShape 6"/>
          <p:cNvSpPr>
            <a:spLocks noChangeArrowheads="1"/>
          </p:cNvSpPr>
          <p:nvPr/>
        </p:nvSpPr>
        <p:spPr bwMode="auto">
          <a:xfrm>
            <a:off x="1676400" y="856445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LEAD</a:t>
            </a:r>
            <a:endParaRPr lang="en-US" altLang="zh-CN" dirty="0">
              <a:solidFill>
                <a:schemeClr val="accent2"/>
              </a:solidFill>
              <a:ea typeface="宋体" charset="-122"/>
              <a:cs typeface="宋体" charset="-122"/>
            </a:endParaRPr>
          </a:p>
        </p:txBody>
      </p:sp>
      <p:sp>
        <p:nvSpPr>
          <p:cNvPr id="51213" name="Line 11"/>
          <p:cNvSpPr>
            <a:spLocks noChangeShapeType="1"/>
          </p:cNvSpPr>
          <p:nvPr/>
        </p:nvSpPr>
        <p:spPr bwMode="auto">
          <a:xfrm flipV="1">
            <a:off x="2743200" y="3907665"/>
            <a:ext cx="866273" cy="82746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Line 12"/>
          <p:cNvSpPr>
            <a:spLocks noChangeShapeType="1"/>
          </p:cNvSpPr>
          <p:nvPr/>
        </p:nvSpPr>
        <p:spPr bwMode="auto">
          <a:xfrm flipV="1">
            <a:off x="2673684" y="3276600"/>
            <a:ext cx="935789" cy="21035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Line 13"/>
          <p:cNvSpPr>
            <a:spLocks noChangeShapeType="1"/>
          </p:cNvSpPr>
          <p:nvPr/>
        </p:nvSpPr>
        <p:spPr bwMode="auto">
          <a:xfrm>
            <a:off x="2673684" y="2437327"/>
            <a:ext cx="935789" cy="45827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Line 15"/>
          <p:cNvSpPr>
            <a:spLocks noChangeShapeType="1"/>
          </p:cNvSpPr>
          <p:nvPr/>
        </p:nvSpPr>
        <p:spPr bwMode="auto">
          <a:xfrm>
            <a:off x="2743200" y="1066801"/>
            <a:ext cx="866274" cy="1447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0" name="Line 29"/>
          <p:cNvSpPr>
            <a:spLocks noChangeShapeType="1"/>
          </p:cNvSpPr>
          <p:nvPr/>
        </p:nvSpPr>
        <p:spPr bwMode="auto">
          <a:xfrm flipV="1">
            <a:off x="5479717" y="1295400"/>
            <a:ext cx="589547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497305" y="76200"/>
            <a:ext cx="8229600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tIns="72360" anchor="ctr">
            <a:prstTxWarp prst="textNoShape">
              <a:avLst/>
            </a:prstTxWarp>
            <a:normAutofit fontScale="92500" lnSpcReduction="10000"/>
          </a:bodyPr>
          <a:lstStyle/>
          <a:p>
            <a:pPr algn="ctr">
              <a:lnSpc>
                <a:spcPct val="93000"/>
              </a:lnSpc>
              <a:buFont typeface="Times New Roman" pitchFamily="-109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US" sz="3400" b="1" kern="0" dirty="0" smtClean="0">
                <a:solidFill>
                  <a:srgbClr val="7D110C"/>
                </a:solidFill>
                <a:latin typeface="Arial"/>
              </a:rPr>
              <a:t>OGCE Gateway Tool Adaption &amp; Reuse</a:t>
            </a:r>
            <a:endParaRPr lang="en-US" sz="3000" b="1" dirty="0">
              <a:solidFill>
                <a:srgbClr val="7D110C"/>
              </a:solidFill>
              <a:latin typeface="Arial" pitchFamily="-109" charset="0"/>
            </a:endParaRPr>
          </a:p>
        </p:txBody>
      </p:sp>
      <p:sp>
        <p:nvSpPr>
          <p:cNvPr id="32" name="AutoShape 6"/>
          <p:cNvSpPr>
            <a:spLocks noChangeArrowheads="1"/>
          </p:cNvSpPr>
          <p:nvPr/>
        </p:nvSpPr>
        <p:spPr bwMode="auto">
          <a:xfrm>
            <a:off x="1606884" y="2226972"/>
            <a:ext cx="1066800" cy="420710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err="1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GridChem</a:t>
            </a:r>
            <a:endParaRPr lang="en-US" altLang="zh-CN" dirty="0" smtClean="0">
              <a:solidFill>
                <a:schemeClr val="accent2"/>
              </a:solidFill>
              <a:ea typeface="宋体" charset="-122"/>
              <a:cs typeface="宋体" charset="-122"/>
            </a:endParaRP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1606884" y="3276600"/>
            <a:ext cx="1066800" cy="6310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TeraGrid</a:t>
            </a:r>
          </a:p>
          <a:p>
            <a:pPr algn="ctr"/>
            <a:r>
              <a:rPr lang="en-US" altLang="zh-CN" dirty="0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User Portal</a:t>
            </a:r>
          </a:p>
        </p:txBody>
      </p:sp>
      <p:sp>
        <p:nvSpPr>
          <p:cNvPr id="35" name="AutoShape 6"/>
          <p:cNvSpPr>
            <a:spLocks noChangeArrowheads="1"/>
          </p:cNvSpPr>
          <p:nvPr/>
        </p:nvSpPr>
        <p:spPr bwMode="auto">
          <a:xfrm>
            <a:off x="1530684" y="4419599"/>
            <a:ext cx="1212516" cy="631065"/>
          </a:xfrm>
          <a:prstGeom prst="roundRect">
            <a:avLst>
              <a:gd name="adj" fmla="val 16667"/>
            </a:avLst>
          </a:prstGeom>
          <a:solidFill>
            <a:srgbClr val="FFCC99"/>
          </a:solidFill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accent2"/>
                </a:solidFill>
                <a:ea typeface="宋体" charset="-122"/>
                <a:cs typeface="宋体" charset="-122"/>
              </a:rPr>
              <a:t>OGCE Team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6374064" y="1476225"/>
            <a:ext cx="1066800" cy="42071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GridChem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37" name="AutoShape 6"/>
          <p:cNvSpPr>
            <a:spLocks noChangeArrowheads="1"/>
          </p:cNvSpPr>
          <p:nvPr/>
        </p:nvSpPr>
        <p:spPr bwMode="auto">
          <a:xfrm>
            <a:off x="6477000" y="2226972"/>
            <a:ext cx="1066800" cy="42071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Ultrascan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6297864" y="3066245"/>
            <a:ext cx="1066800" cy="42071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err="1" smtClean="0">
                <a:solidFill>
                  <a:schemeClr val="bg1"/>
                </a:solidFill>
                <a:ea typeface="宋体" charset="-122"/>
                <a:cs typeface="宋体" charset="-122"/>
              </a:rPr>
              <a:t>BioVLab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39" name="AutoShape 6"/>
          <p:cNvSpPr>
            <a:spLocks noChangeArrowheads="1"/>
          </p:cNvSpPr>
          <p:nvPr/>
        </p:nvSpPr>
        <p:spPr bwMode="auto">
          <a:xfrm>
            <a:off x="6324600" y="3846490"/>
            <a:ext cx="1066800" cy="42071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ODI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6194928" y="4611710"/>
            <a:ext cx="1550736" cy="42071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Bio Drug Screen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41" name="AutoShape 6"/>
          <p:cNvSpPr>
            <a:spLocks noChangeArrowheads="1"/>
          </p:cNvSpPr>
          <p:nvPr/>
        </p:nvSpPr>
        <p:spPr bwMode="auto">
          <a:xfrm>
            <a:off x="6297864" y="5428445"/>
            <a:ext cx="1245936" cy="42071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EST Pipeline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42" name="AutoShape 6"/>
          <p:cNvSpPr>
            <a:spLocks noChangeArrowheads="1"/>
          </p:cNvSpPr>
          <p:nvPr/>
        </p:nvSpPr>
        <p:spPr bwMode="auto">
          <a:xfrm>
            <a:off x="6400800" y="6172200"/>
            <a:ext cx="1187116" cy="42071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Future Grid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71600" y="1219200"/>
            <a:ext cx="1676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GFac</a:t>
            </a:r>
            <a:r>
              <a:rPr lang="en-US" sz="1400" dirty="0" smtClean="0"/>
              <a:t>, </a:t>
            </a:r>
            <a:r>
              <a:rPr lang="en-US" sz="1400" b="1" dirty="0" smtClean="0"/>
              <a:t>XBaya</a:t>
            </a:r>
            <a:r>
              <a:rPr lang="en-US" sz="1400" dirty="0" smtClean="0"/>
              <a:t>, XRegistry, FTR</a:t>
            </a:r>
          </a:p>
          <a:p>
            <a:pPr algn="ctr"/>
            <a:r>
              <a:rPr lang="en-US" sz="1400" dirty="0" smtClean="0"/>
              <a:t> </a:t>
            </a:r>
            <a:r>
              <a:rPr lang="en-US" sz="1400" dirty="0" err="1" smtClean="0"/>
              <a:t>Eventing</a:t>
            </a:r>
            <a:r>
              <a:rPr lang="en-US" sz="1400" dirty="0" smtClean="0"/>
              <a:t> System</a:t>
            </a:r>
            <a:endParaRPr lang="en-US" sz="1400" dirty="0"/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6374064" y="646090"/>
            <a:ext cx="1066800" cy="42071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15875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ea typeface="宋体" charset="-122"/>
                <a:cs typeface="宋体" charset="-122"/>
              </a:rPr>
              <a:t>LEAD</a:t>
            </a:r>
            <a:endParaRPr lang="en-US" altLang="zh-CN" dirty="0">
              <a:solidFill>
                <a:schemeClr val="bg1"/>
              </a:solidFill>
              <a:ea typeface="宋体" charset="-122"/>
              <a:cs typeface="宋体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447800" y="25908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Resource Discovery Service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1371600" y="38832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GPIR, File Browser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950495" y="5015805"/>
            <a:ext cx="21737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Gadget Container</a:t>
            </a:r>
            <a:r>
              <a:rPr lang="en-US" sz="1400" dirty="0" smtClean="0"/>
              <a:t>, </a:t>
            </a:r>
            <a:r>
              <a:rPr lang="en-US" sz="1400" dirty="0" err="1" smtClean="0"/>
              <a:t>GTLab</a:t>
            </a:r>
            <a:r>
              <a:rPr lang="en-US" sz="1400" dirty="0" smtClean="0"/>
              <a:t>, </a:t>
            </a:r>
            <a:r>
              <a:rPr lang="en-US" sz="1400" dirty="0" err="1" smtClean="0"/>
              <a:t>Javascript</a:t>
            </a:r>
            <a:r>
              <a:rPr lang="en-US" sz="1400" dirty="0" smtClean="0"/>
              <a:t> Cog, XRegistry Interface, Experiment Builder, Axis2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Gfac</a:t>
            </a:r>
            <a:r>
              <a:rPr lang="en-US" sz="1400" dirty="0" smtClean="0"/>
              <a:t>, Axis2 </a:t>
            </a:r>
            <a:r>
              <a:rPr lang="en-US" sz="1400" dirty="0" err="1" smtClean="0"/>
              <a:t>Eventing</a:t>
            </a:r>
            <a:r>
              <a:rPr lang="en-US" sz="1400" dirty="0" smtClean="0"/>
              <a:t> System, Resource Prediction Service, </a:t>
            </a:r>
            <a:r>
              <a:rPr lang="en-US" sz="1400" b="1" dirty="0" smtClean="0"/>
              <a:t>Swarm</a:t>
            </a:r>
            <a:endParaRPr lang="en-US" sz="1400" b="1" dirty="0"/>
          </a:p>
        </p:txBody>
      </p:sp>
      <p:sp>
        <p:nvSpPr>
          <p:cNvPr id="50" name="Line 29"/>
          <p:cNvSpPr>
            <a:spLocks noChangeShapeType="1"/>
          </p:cNvSpPr>
          <p:nvPr/>
        </p:nvSpPr>
        <p:spPr bwMode="auto">
          <a:xfrm flipV="1">
            <a:off x="5479717" y="1896935"/>
            <a:ext cx="894347" cy="99866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Line 29"/>
          <p:cNvSpPr>
            <a:spLocks noChangeShapeType="1"/>
          </p:cNvSpPr>
          <p:nvPr/>
        </p:nvSpPr>
        <p:spPr bwMode="auto">
          <a:xfrm flipV="1">
            <a:off x="5481053" y="2514600"/>
            <a:ext cx="995947" cy="58384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Line 29"/>
          <p:cNvSpPr>
            <a:spLocks noChangeShapeType="1"/>
          </p:cNvSpPr>
          <p:nvPr/>
        </p:nvSpPr>
        <p:spPr bwMode="auto">
          <a:xfrm>
            <a:off x="5333999" y="4188023"/>
            <a:ext cx="882317" cy="124042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Line 29"/>
          <p:cNvSpPr>
            <a:spLocks noChangeShapeType="1"/>
          </p:cNvSpPr>
          <p:nvPr/>
        </p:nvSpPr>
        <p:spPr bwMode="auto">
          <a:xfrm>
            <a:off x="4977733" y="4120166"/>
            <a:ext cx="1346867" cy="2204434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Line 29"/>
          <p:cNvSpPr>
            <a:spLocks noChangeShapeType="1"/>
          </p:cNvSpPr>
          <p:nvPr/>
        </p:nvSpPr>
        <p:spPr bwMode="auto">
          <a:xfrm>
            <a:off x="5535864" y="3886200"/>
            <a:ext cx="649037" cy="84893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Line 29"/>
          <p:cNvSpPr>
            <a:spLocks noChangeShapeType="1"/>
          </p:cNvSpPr>
          <p:nvPr/>
        </p:nvSpPr>
        <p:spPr bwMode="auto">
          <a:xfrm>
            <a:off x="5481052" y="3486955"/>
            <a:ext cx="816811" cy="39924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Line 29"/>
          <p:cNvSpPr>
            <a:spLocks noChangeShapeType="1"/>
          </p:cNvSpPr>
          <p:nvPr/>
        </p:nvSpPr>
        <p:spPr bwMode="auto">
          <a:xfrm>
            <a:off x="5535865" y="3276600"/>
            <a:ext cx="68045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med" len="med"/>
            <a:tailEnd type="arrow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4977732" y="1066800"/>
            <a:ext cx="35546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Experiment Builder, XRegistry Interface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6001085" y="18258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XBaya</a:t>
            </a:r>
            <a:endParaRPr lang="en-US" sz="14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6213643" y="2587823"/>
            <a:ext cx="18368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GFac</a:t>
            </a:r>
            <a:r>
              <a:rPr lang="en-US" sz="1400" dirty="0" smtClean="0"/>
              <a:t>, </a:t>
            </a:r>
            <a:r>
              <a:rPr lang="en-US" sz="1400" dirty="0" err="1" smtClean="0"/>
              <a:t>Eventing</a:t>
            </a:r>
            <a:r>
              <a:rPr lang="en-US" sz="1400" dirty="0" smtClean="0"/>
              <a:t> System</a:t>
            </a:r>
            <a:endParaRPr lang="en-US" sz="1400" dirty="0"/>
          </a:p>
        </p:txBody>
      </p:sp>
      <p:sp>
        <p:nvSpPr>
          <p:cNvPr id="65" name="TextBox 64"/>
          <p:cNvSpPr txBox="1"/>
          <p:nvPr/>
        </p:nvSpPr>
        <p:spPr>
          <a:xfrm>
            <a:off x="5867400" y="34260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XBaya, </a:t>
            </a:r>
            <a:r>
              <a:rPr lang="en-US" sz="1400" b="1" dirty="0" err="1" smtClean="0"/>
              <a:t>GFac</a:t>
            </a:r>
            <a:endParaRPr lang="en-US" sz="1400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6001084" y="4264223"/>
            <a:ext cx="291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Workflow Suite, </a:t>
            </a:r>
            <a:r>
              <a:rPr lang="en-US" sz="1400" b="1" dirty="0" smtClean="0"/>
              <a:t>Gadget Container</a:t>
            </a:r>
            <a:endParaRPr lang="en-US" sz="1400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172200" y="4954488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Swarm-&gt;</a:t>
            </a:r>
            <a:r>
              <a:rPr lang="en-US" sz="1400" b="1" dirty="0" err="1" smtClean="0"/>
              <a:t>GFac</a:t>
            </a:r>
            <a:endParaRPr lang="en-US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6096000" y="57882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Swarm-&gt;</a:t>
            </a:r>
            <a:r>
              <a:rPr lang="en-US" sz="1400" b="1" dirty="0" err="1" smtClean="0"/>
              <a:t>GFac</a:t>
            </a:r>
            <a:endParaRPr lang="en-US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6172200" y="6550223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/>
              <a:t>GFac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Xbaya</a:t>
            </a:r>
            <a:r>
              <a:rPr lang="en-US" sz="1400" dirty="0" smtClean="0"/>
              <a:t>, …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780"/>
            <a:ext cx="8229600" cy="5635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Putting It All Together</a:t>
            </a:r>
            <a:endParaRPr lang="en-US" dirty="0">
              <a:solidFill>
                <a:srgbClr val="800000"/>
              </a:solidFill>
            </a:endParaRPr>
          </a:p>
        </p:txBody>
      </p:sp>
      <p:pic>
        <p:nvPicPr>
          <p:cNvPr id="4" name="Picture 3" descr="Figure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644" y="1177477"/>
            <a:ext cx="8835520" cy="5223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Focus on gadget container and tools for running science applications on grids and clouds.</a:t>
            </a:r>
          </a:p>
          <a:p>
            <a:r>
              <a:rPr lang="en-US" dirty="0" smtClean="0"/>
              <a:t>Provide a tool set that can be used in whole or in part.</a:t>
            </a:r>
          </a:p>
          <a:p>
            <a:pPr lvl="1"/>
            <a:r>
              <a:rPr lang="en-US" dirty="0" smtClean="0"/>
              <a:t>If you just want </a:t>
            </a:r>
            <a:r>
              <a:rPr lang="en-US" dirty="0" err="1" smtClean="0"/>
              <a:t>GFac</a:t>
            </a:r>
            <a:r>
              <a:rPr lang="en-US" dirty="0" smtClean="0"/>
              <a:t>, then you can use it without buying an entire framework.</a:t>
            </a:r>
          </a:p>
          <a:p>
            <a:r>
              <a:rPr lang="en-US" dirty="0" smtClean="0"/>
              <a:t>Outsource security, information services, data and metadata, advanced job handling, etc to other providers.</a:t>
            </a:r>
          </a:p>
          <a:p>
            <a:pPr lvl="1"/>
            <a:r>
              <a:rPr lang="en-US" dirty="0" err="1" smtClean="0"/>
              <a:t>MyProxy</a:t>
            </a:r>
            <a:r>
              <a:rPr lang="en-US" dirty="0" smtClean="0"/>
              <a:t>, TG IIS, </a:t>
            </a:r>
            <a:r>
              <a:rPr lang="en-US" dirty="0" err="1" smtClean="0"/>
              <a:t>Globus</a:t>
            </a:r>
            <a:r>
              <a:rPr lang="en-US" dirty="0" smtClean="0"/>
              <a:t>, Condor, XMC Cat, </a:t>
            </a:r>
            <a:r>
              <a:rPr lang="en-US" dirty="0" err="1" smtClean="0"/>
              <a:t>iRods</a:t>
            </a:r>
            <a:r>
              <a:rPr lang="en-US" dirty="0" smtClean="0"/>
              <a:t>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62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Packaging, Building, and Testing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48006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All builds are designed to be </a:t>
            </a:r>
            <a:r>
              <a:rPr lang="en-US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self contained </a:t>
            </a:r>
          </a:p>
          <a:p>
            <a:pPr lvl="1"/>
            <a:r>
              <a:rPr lang="en-US" dirty="0" smtClean="0"/>
              <a:t>Use Apache Maven 2.x</a:t>
            </a:r>
          </a:p>
          <a:p>
            <a:pPr lvl="1"/>
            <a:r>
              <a:rPr lang="en-US" dirty="0" smtClean="0"/>
              <a:t>Download includes everything you need.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Portal, Axis Services, and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Xregistry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all </a:t>
            </a:r>
            <a:r>
              <a:rPr lang="en-US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build nightly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on the NMI Build and Test facility at UW.</a:t>
            </a:r>
          </a:p>
          <a:p>
            <a:pPr lvl="1"/>
            <a:r>
              <a:rPr lang="en-US" dirty="0" smtClean="0"/>
              <a:t>Several Linux platforms, Mac PPC, and Mac X86</a:t>
            </a:r>
          </a:p>
          <a:p>
            <a:pPr lvl="1"/>
            <a:r>
              <a:rPr lang="en-US" dirty="0" smtClean="0"/>
              <a:t>Java 1.5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Apache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JMeter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test suite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for the portal.  </a:t>
            </a:r>
          </a:p>
          <a:p>
            <a:pPr lvl="1"/>
            <a:r>
              <a:rPr lang="en-US" dirty="0" smtClean="0"/>
              <a:t>Run against your installation</a:t>
            </a:r>
          </a:p>
          <a:p>
            <a:pPr lvl="1"/>
            <a:r>
              <a:rPr lang="en-US" dirty="0" smtClean="0"/>
              <a:t>Automated tests nightly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2578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Apache Incubator Project </a:t>
            </a:r>
            <a:r>
              <a:rPr lang="en-US" dirty="0" smtClean="0">
                <a:solidFill>
                  <a:srgbClr val="FFFFFF"/>
                </a:solidFill>
              </a:rPr>
              <a:t>for </a:t>
            </a:r>
            <a:r>
              <a:rPr lang="en-US" dirty="0" err="1" smtClean="0">
                <a:solidFill>
                  <a:srgbClr val="FFFFFF"/>
                </a:solidFill>
              </a:rPr>
              <a:t>XBaya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dirty="0" err="1" smtClean="0">
                <a:solidFill>
                  <a:srgbClr val="FFFFFF"/>
                </a:solidFill>
              </a:rPr>
              <a:t>GFac</a:t>
            </a:r>
            <a:r>
              <a:rPr lang="en-US" dirty="0" smtClean="0">
                <a:solidFill>
                  <a:srgbClr val="FFFFFF"/>
                </a:solidFill>
              </a:rPr>
              <a:t> and supporting workflow tools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WIYN ODI </a:t>
            </a:r>
            <a:r>
              <a:rPr lang="en-US" dirty="0" smtClean="0"/>
              <a:t>instrument pipeline and gateway</a:t>
            </a:r>
          </a:p>
          <a:p>
            <a:pPr lvl="1"/>
            <a:r>
              <a:rPr lang="en-US" dirty="0" smtClean="0"/>
              <a:t>Robert </a:t>
            </a:r>
            <a:r>
              <a:rPr lang="en-US" dirty="0" err="1" smtClean="0"/>
              <a:t>Henschel</a:t>
            </a:r>
            <a:r>
              <a:rPr lang="en-US" dirty="0" smtClean="0"/>
              <a:t> and Scott Michael are leading overall effort.</a:t>
            </a:r>
          </a:p>
          <a:p>
            <a:pPr lvl="1"/>
            <a:r>
              <a:rPr lang="en-US" dirty="0" smtClean="0"/>
              <a:t>Suresh and </a:t>
            </a:r>
            <a:r>
              <a:rPr lang="en-US" dirty="0" err="1" smtClean="0"/>
              <a:t>Raminder</a:t>
            </a:r>
            <a:r>
              <a:rPr lang="en-US" dirty="0" smtClean="0"/>
              <a:t> are working 50% time through early April on technical evaluation of integrating NHPPS software with OGCE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New Collaboration: </a:t>
            </a:r>
            <a:r>
              <a:rPr lang="en-US" dirty="0" smtClean="0"/>
              <a:t>Craig Mattocks, UNC will build a </a:t>
            </a:r>
            <a:r>
              <a:rPr lang="en-US" dirty="0" smtClean="0">
                <a:solidFill>
                  <a:schemeClr val="bg1"/>
                </a:solidFill>
              </a:rPr>
              <a:t>storm surge forecasting gateway</a:t>
            </a:r>
          </a:p>
          <a:p>
            <a:pPr lvl="1"/>
            <a:r>
              <a:rPr lang="en-US" dirty="0" smtClean="0"/>
              <a:t>Broadly similar to LEAD and SCOOP</a:t>
            </a:r>
          </a:p>
          <a:p>
            <a:pPr lvl="1"/>
            <a:r>
              <a:rPr lang="en-US" dirty="0" err="1" smtClean="0"/>
              <a:t>Archit</a:t>
            </a:r>
            <a:r>
              <a:rPr lang="en-US" dirty="0" smtClean="0"/>
              <a:t> will be the point of contact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Local gateway tutorial</a:t>
            </a:r>
            <a:r>
              <a:rPr lang="en-US" dirty="0" smtClean="0"/>
              <a:t> in early April</a:t>
            </a:r>
          </a:p>
          <a:p>
            <a:pPr lvl="1"/>
            <a:r>
              <a:rPr lang="en-US" dirty="0" smtClean="0"/>
              <a:t>Sun Kim’s group, UNC Group, CGB</a:t>
            </a:r>
          </a:p>
          <a:p>
            <a:pPr lvl="1"/>
            <a:r>
              <a:rPr lang="en-US" dirty="0" smtClean="0"/>
              <a:t>Others welcome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Gadget Container </a:t>
            </a:r>
            <a:r>
              <a:rPr lang="en-US" dirty="0" smtClean="0">
                <a:solidFill>
                  <a:schemeClr val="bg1"/>
                </a:solidFill>
              </a:rPr>
              <a:t>additional applications </a:t>
            </a:r>
            <a:endParaRPr lang="en-US" b="1" dirty="0" smtClean="0">
              <a:solidFill>
                <a:srgbClr val="FFFF00"/>
              </a:solidFill>
            </a:endParaRPr>
          </a:p>
          <a:p>
            <a:pPr lvl="1"/>
            <a:r>
              <a:rPr lang="en-US" dirty="0" smtClean="0"/>
              <a:t>OGCE grid gadgets packaged release, </a:t>
            </a:r>
            <a:r>
              <a:rPr lang="en-US" dirty="0" err="1" smtClean="0"/>
              <a:t>SimpleGrid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Information, 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Website: </a:t>
            </a:r>
            <a:r>
              <a:rPr lang="en-US" dirty="0" smtClean="0">
                <a:hlinkClick r:id="rId2"/>
              </a:rPr>
              <a:t>www.collab-ogce.org</a:t>
            </a:r>
            <a:endParaRPr lang="en-US" dirty="0" smtClean="0"/>
          </a:p>
          <a:p>
            <a:r>
              <a:rPr lang="en-US" dirty="0" smtClean="0"/>
              <a:t>Blog/RSS Feed: </a:t>
            </a:r>
            <a:r>
              <a:rPr lang="en-US" dirty="0" err="1" smtClean="0"/>
              <a:t>collab-ogce.blogspot.com</a:t>
            </a:r>
            <a:endParaRPr lang="en-US" dirty="0" smtClean="0"/>
          </a:p>
          <a:p>
            <a:r>
              <a:rPr lang="en-US" dirty="0" smtClean="0"/>
              <a:t>Email: </a:t>
            </a:r>
            <a:r>
              <a:rPr lang="en-US" dirty="0" smtClean="0">
                <a:hlinkClick r:id="rId3"/>
              </a:rPr>
              <a:t>mpierce@cs.indiana.edu</a:t>
            </a:r>
            <a:r>
              <a:rPr lang="en-US" dirty="0" smtClean="0"/>
              <a:t>, </a:t>
            </a:r>
            <a:r>
              <a:rPr lang="en-US" dirty="0" smtClean="0">
                <a:hlinkClick r:id="rId4"/>
              </a:rPr>
              <a:t>smarru@cs.indiana.edu</a:t>
            </a:r>
            <a:r>
              <a:rPr lang="en-US" dirty="0" smtClean="0"/>
              <a:t> </a:t>
            </a:r>
          </a:p>
          <a:p>
            <a:r>
              <a:rPr lang="en-US" dirty="0" smtClean="0"/>
              <a:t>Geoffrey Fox, Craig Stewart, and Dennis Gannon have spent years laying the foundation for this 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EST Assembly Pipeline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Support: </a:t>
            </a:r>
            <a:r>
              <a:rPr lang="en-US" dirty="0" err="1" smtClean="0"/>
              <a:t>Archit</a:t>
            </a:r>
            <a:r>
              <a:rPr lang="en-US" dirty="0" smtClean="0"/>
              <a:t> </a:t>
            </a:r>
            <a:r>
              <a:rPr lang="en-US" dirty="0" err="1" smtClean="0"/>
              <a:t>Kulshrestha</a:t>
            </a:r>
            <a:r>
              <a:rPr lang="en-US" dirty="0" smtClean="0"/>
              <a:t>, Chin </a:t>
            </a:r>
            <a:r>
              <a:rPr lang="en-US" dirty="0" err="1" smtClean="0"/>
              <a:t>Hua</a:t>
            </a:r>
            <a:r>
              <a:rPr lang="en-US" dirty="0" smtClean="0"/>
              <a:t> Kong</a:t>
            </a:r>
          </a:p>
          <a:p>
            <a:r>
              <a:rPr lang="en-US" dirty="0" smtClean="0"/>
              <a:t>Collaborator: </a:t>
            </a:r>
            <a:r>
              <a:rPr lang="en-US" dirty="0" err="1" smtClean="0"/>
              <a:t>Qunfeng</a:t>
            </a:r>
            <a:r>
              <a:rPr lang="en-US" dirty="0" smtClean="0"/>
              <a:t> Dong, UNT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76200" y="5800725"/>
            <a:ext cx="3921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</a:rPr>
              <a:t>http://</a:t>
            </a:r>
            <a:r>
              <a:rPr lang="en-US" sz="2400" dirty="0" err="1">
                <a:latin typeface="Calibri" charset="0"/>
              </a:rPr>
              <a:t>swarm.cgb.indiana.edu</a:t>
            </a:r>
            <a:r>
              <a:rPr lang="en-US" sz="2400" dirty="0">
                <a:latin typeface="Calibri" charset="0"/>
              </a:rPr>
              <a:t>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05400" y="0"/>
            <a:ext cx="4038600" cy="5867400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Our goal is to provide a </a:t>
            </a:r>
            <a:r>
              <a:rPr lang="en-US" b="1" dirty="0" smtClean="0">
                <a:solidFill>
                  <a:srgbClr val="FF0000"/>
                </a:solidFill>
                <a:ea typeface="+mn-ea"/>
                <a:cs typeface="+mn-cs"/>
              </a:rPr>
              <a:t>Web service-based science portal </a:t>
            </a:r>
            <a:r>
              <a:rPr lang="en-US" dirty="0" smtClean="0">
                <a:ea typeface="+mn-ea"/>
                <a:cs typeface="+mn-cs"/>
              </a:rPr>
              <a:t>that can handle the largest mRNA clustering problems.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smtClean="0">
                <a:ea typeface="+mn-ea"/>
                <a:cs typeface="+mn-cs"/>
              </a:rPr>
              <a:t>Computation is outsourced to Grids (TeraGrid) and Clouds (Amazon)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>
                <a:ea typeface="+mn-ea"/>
              </a:rPr>
              <a:t>Not provided by in-house clusters. 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This is an open service, open architecture approach.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These codes have very different scheduling requirements</a:t>
            </a: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7412" name="Picture 9" descr="Picture 13.png"/>
          <p:cNvPicPr>
            <a:picLocks noChangeAspect="1"/>
          </p:cNvPicPr>
          <p:nvPr/>
        </p:nvPicPr>
        <p:blipFill>
          <a:blip r:embed="rId2"/>
          <a:srcRect l="10938" t="12614" r="42096" b="43036"/>
          <a:stretch>
            <a:fillRect/>
          </a:stretch>
        </p:blipFill>
        <p:spPr bwMode="auto">
          <a:xfrm>
            <a:off x="0" y="0"/>
            <a:ext cx="5105400" cy="586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EST Assembly Pipeline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OGCE SWARM is used to intelligently submit thousands of jobs to compute resources of various sizes such as workstations and Grid enabled supercomputers.</a:t>
            </a:r>
          </a:p>
          <a:p>
            <a:pPr lvl="1">
              <a:buFont typeface="Arial"/>
              <a:buChar char="•"/>
              <a:defRPr/>
            </a:pPr>
            <a:r>
              <a:rPr lang="en-US" dirty="0" err="1" smtClean="0"/>
              <a:t>TeraGrid’s</a:t>
            </a:r>
            <a:r>
              <a:rPr lang="en-US" dirty="0" smtClean="0"/>
              <a:t> </a:t>
            </a:r>
            <a:r>
              <a:rPr lang="en-US" dirty="0" err="1" smtClean="0"/>
              <a:t>BigRed</a:t>
            </a:r>
            <a:r>
              <a:rPr lang="en-US" dirty="0" smtClean="0"/>
              <a:t>, Ranger, and Cobalt: PACE, </a:t>
            </a:r>
            <a:r>
              <a:rPr lang="en-US" dirty="0" err="1" smtClean="0"/>
              <a:t>RepeatMasker</a:t>
            </a:r>
            <a:endParaRPr lang="en-US" dirty="0" smtClean="0"/>
          </a:p>
          <a:p>
            <a:pPr lvl="1"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Local clusters: CAP3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en-US" dirty="0" smtClean="0">
                <a:ea typeface="+mn-ea"/>
                <a:cs typeface="+mn-cs"/>
              </a:rPr>
              <a:t>Support for Job submission to the Cloud is being developed and will address the need for resources larger (in terms of available memory) than clusters currently available.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Gateway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Staff: </a:t>
            </a:r>
            <a:r>
              <a:rPr lang="en-US" dirty="0" err="1" smtClean="0"/>
              <a:t>Raminder</a:t>
            </a:r>
            <a:r>
              <a:rPr lang="en-US" dirty="0" smtClean="0"/>
              <a:t> Singh</a:t>
            </a:r>
          </a:p>
          <a:p>
            <a:r>
              <a:rPr lang="en-US" dirty="0" smtClean="0"/>
              <a:t>Collaborators: </a:t>
            </a:r>
            <a:r>
              <a:rPr lang="en-US" dirty="0" err="1" smtClean="0"/>
              <a:t>Borries</a:t>
            </a:r>
            <a:r>
              <a:rPr lang="en-US" dirty="0" smtClean="0"/>
              <a:t> </a:t>
            </a:r>
            <a:r>
              <a:rPr lang="en-US" dirty="0" err="1" smtClean="0"/>
              <a:t>Demeler</a:t>
            </a:r>
            <a:r>
              <a:rPr lang="en-US" dirty="0" smtClean="0"/>
              <a:t> and </a:t>
            </a:r>
            <a:r>
              <a:rPr lang="en-US" dirty="0" err="1" smtClean="0"/>
              <a:t>Emre</a:t>
            </a:r>
            <a:r>
              <a:rPr lang="en-US" dirty="0" smtClean="0"/>
              <a:t> Brookes, UTHSCSA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645345" y="1981200"/>
          <a:ext cx="7812855" cy="4708876"/>
        </p:xfrm>
        <a:graphic>
          <a:graphicData uri="http://schemas.openxmlformats.org/presentationml/2006/ole">
            <p:oleObj spid="_x0000_s46082" name="Document" r:id="rId3" imgW="5626100" imgH="3390900" progId="Word.Document.12">
              <p:link updateAutomatic="1"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9144000" cy="16312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/>
              <a:t>Gateway Hosting Service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</a:t>
            </a:r>
            <a:r>
              <a:rPr lang="en-US" sz="2000" dirty="0" err="1" smtClean="0"/>
              <a:t>Allocatable</a:t>
            </a:r>
            <a:r>
              <a:rPr lang="en-US" sz="2000" dirty="0" smtClean="0"/>
              <a:t> </a:t>
            </a:r>
            <a:r>
              <a:rPr lang="en-US" sz="2000" dirty="0" err="1" smtClean="0"/>
              <a:t>TeraGrid</a:t>
            </a:r>
            <a:r>
              <a:rPr lang="en-US" sz="2000" dirty="0" smtClean="0"/>
              <a:t> Resource providing Virtual Machine hosting of Science Gateways.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This has been a valuable resource for our group. 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We should look for ways to expand its usage, such as supporting data collections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6412468"/>
            <a:ext cx="3962400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Courtesy: Mike Lowe, Dave Hancock.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Science Gateway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505936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A biophysics gateway for investigating properties and structure-function relationships of biological macromolecules, </a:t>
            </a:r>
            <a:r>
              <a:rPr lang="en-US" sz="2800" dirty="0" err="1" smtClean="0"/>
              <a:t>nanoparticles</a:t>
            </a:r>
            <a:r>
              <a:rPr lang="en-US" sz="2800" dirty="0" smtClean="0"/>
              <a:t>, polymers and colloids that are implicated in many diseases, including cancer.</a:t>
            </a:r>
          </a:p>
          <a:p>
            <a:r>
              <a:rPr lang="en-US" sz="2800" dirty="0" smtClean="0"/>
              <a:t>High-resolution analysis and modeling of hydrodynamic data from an analytical ultracentrifuge.</a:t>
            </a:r>
          </a:p>
          <a:p>
            <a:r>
              <a:rPr lang="en-US" sz="2800" dirty="0" smtClean="0"/>
              <a:t>TeraGrid as a backup spill over resources but still is one of the heaviest user consuming 1.75 million </a:t>
            </a:r>
            <a:r>
              <a:rPr lang="en-US" sz="2800" dirty="0" err="1" smtClean="0"/>
              <a:t>SU’s</a:t>
            </a:r>
            <a:r>
              <a:rPr lang="en-US" sz="2800" dirty="0" smtClean="0"/>
              <a:t> in 6 months.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68362"/>
          </a:xfrm>
        </p:spPr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Advanced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9"/>
            <a:ext cx="4800600" cy="4830761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Porting to new architectures and parallel performance enhancements.</a:t>
            </a:r>
          </a:p>
          <a:p>
            <a:r>
              <a:rPr lang="en-US" sz="2400" dirty="0" smtClean="0"/>
              <a:t>New workflow implementations, new grid computing and grid middleware support:</a:t>
            </a:r>
          </a:p>
          <a:p>
            <a:pPr lvl="1"/>
            <a:r>
              <a:rPr lang="en-US" sz="2000" dirty="0" smtClean="0"/>
              <a:t>Reliability problems with </a:t>
            </a:r>
            <a:r>
              <a:rPr lang="en-US" sz="2000" dirty="0" err="1" smtClean="0"/>
              <a:t>WSGram</a:t>
            </a:r>
            <a:endParaRPr lang="en-US" sz="2000" dirty="0" smtClean="0"/>
          </a:p>
          <a:p>
            <a:pPr lvl="1"/>
            <a:r>
              <a:rPr lang="en-US" sz="2000" dirty="0" smtClean="0"/>
              <a:t>Missing job status</a:t>
            </a:r>
          </a:p>
          <a:p>
            <a:pPr lvl="1"/>
            <a:r>
              <a:rPr lang="en-US" sz="2000" dirty="0" smtClean="0"/>
              <a:t>Only supports Gram4, needs porting to other middleware</a:t>
            </a:r>
          </a:p>
          <a:p>
            <a:pPr lvl="1"/>
            <a:r>
              <a:rPr lang="en-US" sz="2000" dirty="0" smtClean="0"/>
              <a:t>Issues with data movement.</a:t>
            </a:r>
          </a:p>
          <a:p>
            <a:pPr lvl="1"/>
            <a:r>
              <a:rPr lang="en-US" sz="2000" dirty="0" smtClean="0"/>
              <a:t>Need Fault tolerance at all levels.</a:t>
            </a:r>
          </a:p>
          <a:p>
            <a:pPr lvl="1"/>
            <a:r>
              <a:rPr lang="en-US" sz="2000" dirty="0" smtClean="0"/>
              <a:t>Users decide resources manually, need automated scheduling.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447800"/>
            <a:ext cx="38195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553200" y="5791200"/>
            <a:ext cx="211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Current Architecture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OGCE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195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en-US" sz="3600" dirty="0" smtClean="0"/>
              <a:t>Enhance the </a:t>
            </a:r>
            <a:r>
              <a:rPr lang="en-US" sz="3600" dirty="0" err="1" smtClean="0"/>
              <a:t>perl</a:t>
            </a:r>
            <a:r>
              <a:rPr lang="en-US" sz="3600" dirty="0" smtClean="0"/>
              <a:t> job submission daemon with  OGCE </a:t>
            </a:r>
            <a:r>
              <a:rPr lang="en-US" sz="3600" dirty="0" err="1" smtClean="0"/>
              <a:t>Gfac</a:t>
            </a:r>
            <a:r>
              <a:rPr lang="en-US" sz="3600" dirty="0" smtClean="0"/>
              <a:t> service.</a:t>
            </a:r>
          </a:p>
          <a:p>
            <a:r>
              <a:rPr lang="en-US" sz="3600" dirty="0" smtClean="0"/>
              <a:t>Enhance socket and email based job monitoring with OGCE </a:t>
            </a:r>
            <a:r>
              <a:rPr lang="en-US" sz="3600" dirty="0" err="1" smtClean="0"/>
              <a:t>Eventing</a:t>
            </a:r>
            <a:r>
              <a:rPr lang="en-US" sz="3600" dirty="0" smtClean="0"/>
              <a:t> System</a:t>
            </a:r>
          </a:p>
          <a:p>
            <a:r>
              <a:rPr lang="en-US" sz="3600" dirty="0" smtClean="0"/>
              <a:t>Implement and iteratively enhance fault tolerance.</a:t>
            </a:r>
          </a:p>
          <a:p>
            <a:r>
              <a:rPr lang="en-US" sz="3600" dirty="0" smtClean="0"/>
              <a:t>Port to Community account usage with </a:t>
            </a:r>
            <a:r>
              <a:rPr lang="en-US" sz="3600" dirty="0" err="1" smtClean="0"/>
              <a:t>gridshib</a:t>
            </a:r>
            <a:r>
              <a:rPr lang="en-US" sz="3600" dirty="0" smtClean="0"/>
              <a:t> auditing support.</a:t>
            </a:r>
          </a:p>
          <a:p>
            <a:r>
              <a:rPr lang="en-US" sz="3600" dirty="0" smtClean="0"/>
              <a:t>Support </a:t>
            </a:r>
            <a:r>
              <a:rPr lang="en-US" sz="3600" dirty="0" err="1" smtClean="0"/>
              <a:t>Unicore</a:t>
            </a:r>
            <a:r>
              <a:rPr lang="en-US" sz="3600" dirty="0" smtClean="0"/>
              <a:t> to run jobs on other European and </a:t>
            </a:r>
            <a:r>
              <a:rPr lang="en-US" sz="3600" smtClean="0"/>
              <a:t>Australian resources.  </a:t>
            </a:r>
            <a:endParaRPr lang="en-US" sz="3600" dirty="0" smtClean="0"/>
          </a:p>
          <a:p>
            <a:endParaRPr lang="en-US" sz="3600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AD1312"/>
                </a:solidFill>
              </a:rPr>
              <a:t>OGCE based </a:t>
            </a:r>
            <a:r>
              <a:rPr lang="en-US" sz="3200" dirty="0" err="1" smtClean="0">
                <a:solidFill>
                  <a:srgbClr val="AD1312"/>
                </a:solidFill>
              </a:rPr>
              <a:t>UltraScan</a:t>
            </a:r>
            <a:r>
              <a:rPr lang="en-US" sz="3200" dirty="0" smtClean="0">
                <a:solidFill>
                  <a:srgbClr val="AD1312"/>
                </a:solidFill>
              </a:rPr>
              <a:t> development Architecture </a:t>
            </a:r>
            <a:endParaRPr lang="en-US" sz="3200" dirty="0">
              <a:solidFill>
                <a:srgbClr val="AD1312"/>
              </a:solidFill>
            </a:endParaRPr>
          </a:p>
        </p:txBody>
      </p:sp>
      <p:pic>
        <p:nvPicPr>
          <p:cNvPr id="4" name="Picture 3" descr="centrif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16002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685800"/>
            <a:ext cx="656844" cy="990217"/>
          </a:xfrm>
          <a:prstGeom prst="rect">
            <a:avLst/>
          </a:prstGeom>
        </p:spPr>
      </p:pic>
      <p:pic>
        <p:nvPicPr>
          <p:cNvPr id="9" name="Picture 8" descr="ultrascan_portal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97044"/>
            <a:ext cx="3088071" cy="14271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066800"/>
            <a:ext cx="1219200" cy="609600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rot="16200000" flipH="1">
            <a:off x="1695450" y="3143250"/>
            <a:ext cx="457200" cy="419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3"/>
          </p:cNvCxnSpPr>
          <p:nvPr/>
        </p:nvCxnSpPr>
        <p:spPr>
          <a:xfrm rot="10800000">
            <a:off x="4390644" y="1180910"/>
            <a:ext cx="1019556" cy="5716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eragri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791200"/>
            <a:ext cx="1371599" cy="817339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1981200" y="4191000"/>
            <a:ext cx="3837303" cy="1055132"/>
            <a:chOff x="2209800" y="4191000"/>
            <a:chExt cx="3837303" cy="1055132"/>
          </a:xfrm>
        </p:grpSpPr>
        <p:pic>
          <p:nvPicPr>
            <p:cNvPr id="21" name="Picture 20" descr="OGCE_small_title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9800" y="4191000"/>
              <a:ext cx="3810000" cy="762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09800" y="4876800"/>
              <a:ext cx="3837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800000"/>
                  </a:solidFill>
                </a:rPr>
                <a:t>GFac</a:t>
              </a:r>
              <a:r>
                <a:rPr lang="en-US" dirty="0" smtClean="0">
                  <a:solidFill>
                    <a:srgbClr val="800000"/>
                  </a:solidFill>
                </a:rPr>
                <a:t>, </a:t>
              </a:r>
              <a:r>
                <a:rPr lang="en-US" dirty="0" err="1" smtClean="0">
                  <a:solidFill>
                    <a:srgbClr val="800000"/>
                  </a:solidFill>
                </a:rPr>
                <a:t>Eventing</a:t>
              </a:r>
              <a:r>
                <a:rPr lang="en-US" dirty="0" smtClean="0">
                  <a:solidFill>
                    <a:srgbClr val="800000"/>
                  </a:solidFill>
                </a:rPr>
                <a:t> System, Fault Tolerance 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81200" y="3657600"/>
            <a:ext cx="3810000" cy="5334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UltraScan</a:t>
            </a:r>
            <a:r>
              <a:rPr lang="en-US" dirty="0" smtClean="0"/>
              <a:t> Middleware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3276600"/>
            <a:ext cx="333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Quarry Gateway Hosting Machine</a:t>
            </a:r>
            <a:endParaRPr lang="en-US" dirty="0"/>
          </a:p>
        </p:txBody>
      </p:sp>
      <p:pic>
        <p:nvPicPr>
          <p:cNvPr id="26" name="Picture 25" descr="tigre-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5715000"/>
            <a:ext cx="2133600" cy="952500"/>
          </a:xfrm>
          <a:prstGeom prst="rect">
            <a:avLst/>
          </a:prstGeom>
        </p:spPr>
      </p:pic>
      <p:pic>
        <p:nvPicPr>
          <p:cNvPr id="27" name="Picture 26" descr="Ut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5743985"/>
            <a:ext cx="889000" cy="885415"/>
          </a:xfrm>
          <a:prstGeom prst="rect">
            <a:avLst/>
          </a:prstGeom>
        </p:spPr>
      </p:pic>
      <p:pic>
        <p:nvPicPr>
          <p:cNvPr id="28" name="Picture 27" descr="UNICOR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5740716"/>
            <a:ext cx="1700869" cy="355284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5400000" flipH="1" flipV="1">
            <a:off x="5562600" y="3124200"/>
            <a:ext cx="533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5029200" y="5257800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3352800" y="5486400"/>
            <a:ext cx="533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600200" y="5257800"/>
            <a:ext cx="11430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5867406" y="4953004"/>
            <a:ext cx="1371595" cy="685797"/>
          </a:xfrm>
          <a:prstGeom prst="straightConnector1">
            <a:avLst/>
          </a:prstGeom>
          <a:ln w="9525" cmpd="sng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400800" y="6019800"/>
            <a:ext cx="1981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Europe &amp; Australian Grids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1" name="TextBox 70"/>
          <p:cNvSpPr txBox="1"/>
          <p:nvPr/>
        </p:nvSpPr>
        <p:spPr>
          <a:xfrm rot="20113085">
            <a:off x="2209800" y="1103490"/>
            <a:ext cx="133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Manual Process</a:t>
            </a:r>
            <a:endParaRPr lang="en-US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59185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7010400" cy="4195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1143000" y="1676400"/>
            <a:ext cx="205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05200" y="1600200"/>
            <a:ext cx="205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715000" y="1676400"/>
            <a:ext cx="205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4495800"/>
            <a:ext cx="205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352800" y="4495800"/>
            <a:ext cx="205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67400" y="4419600"/>
            <a:ext cx="20574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1752600"/>
            <a:ext cx="1752600" cy="5842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Future Grid KB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05200" y="1752600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Image Manager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143000" y="3124200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INCA Monitor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5943600" y="1752600"/>
            <a:ext cx="18288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Experiment Browser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352800" y="3048000"/>
            <a:ext cx="480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4572000"/>
            <a:ext cx="69342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066800" y="2590800"/>
            <a:ext cx="1752600" cy="685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628900" y="5638800"/>
            <a:ext cx="3886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Downloadable Gadgets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Deployment (in future)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1914525" y="1447800"/>
            <a:ext cx="5324475" cy="1181100"/>
            <a:chOff x="1828800" y="5410200"/>
            <a:chExt cx="5324475" cy="11811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5486400"/>
              <a:ext cx="5324475" cy="1104900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1905000" y="5410200"/>
              <a:ext cx="152400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Image Management</a:t>
              </a:r>
              <a:endParaRPr lang="en-US" sz="12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733800" y="5410200"/>
              <a:ext cx="1524000" cy="276999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FG INCA MONITOR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86400" y="5410200"/>
              <a:ext cx="1524000" cy="23083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en-US" sz="900" b="1" dirty="0" smtClean="0"/>
                <a:t>Experiment Management</a:t>
              </a:r>
              <a:endParaRPr lang="en-US" sz="900" b="1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590800" y="2678668"/>
            <a:ext cx="3886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iGoogle Gadgets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67000" y="6172200"/>
            <a:ext cx="38862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iPhone Application</a:t>
            </a:r>
            <a:endParaRPr lang="en-US" b="1" dirty="0"/>
          </a:p>
        </p:txBody>
      </p:sp>
      <p:grpSp>
        <p:nvGrpSpPr>
          <p:cNvPr id="4" name="Group 23"/>
          <p:cNvGrpSpPr/>
          <p:nvPr/>
        </p:nvGrpSpPr>
        <p:grpSpPr>
          <a:xfrm>
            <a:off x="1219200" y="3230878"/>
            <a:ext cx="6735173" cy="3017522"/>
            <a:chOff x="838200" y="2667000"/>
            <a:chExt cx="6735173" cy="3017522"/>
          </a:xfrm>
        </p:grpSpPr>
        <p:pic>
          <p:nvPicPr>
            <p:cNvPr id="22530" name="Picture 2" descr="http://www.mapds.com.au/newsletters/0807/iphone_home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8200" y="2667000"/>
              <a:ext cx="1828800" cy="3017522"/>
            </a:xfrm>
            <a:prstGeom prst="rect">
              <a:avLst/>
            </a:prstGeom>
            <a:noFill/>
          </p:spPr>
        </p:pic>
        <p:grpSp>
          <p:nvGrpSpPr>
            <p:cNvPr id="5" name="Group 22"/>
            <p:cNvGrpSpPr/>
            <p:nvPr/>
          </p:nvGrpSpPr>
          <p:grpSpPr>
            <a:xfrm>
              <a:off x="2590800" y="2895600"/>
              <a:ext cx="4982573" cy="2590800"/>
              <a:chOff x="2590800" y="2895600"/>
              <a:chExt cx="4982573" cy="2590800"/>
            </a:xfrm>
          </p:grpSpPr>
          <p:pic>
            <p:nvPicPr>
              <p:cNvPr id="22532" name="Picture 4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791200" y="2895600"/>
                <a:ext cx="1782173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533" name="Picture 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352800" y="2895600"/>
                <a:ext cx="1757516" cy="2514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Right Arrow 20"/>
              <p:cNvSpPr/>
              <p:nvPr/>
            </p:nvSpPr>
            <p:spPr>
              <a:xfrm>
                <a:off x="2590800" y="4038600"/>
                <a:ext cx="6096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ight Arrow 21"/>
              <p:cNvSpPr/>
              <p:nvPr/>
            </p:nvSpPr>
            <p:spPr>
              <a:xfrm>
                <a:off x="5181600" y="4038600"/>
                <a:ext cx="609600" cy="22860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8" y="-31750"/>
            <a:ext cx="9355138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791200" y="304800"/>
            <a:ext cx="2590800" cy="461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a typeface="ＭＳ Ｐゴシック" charset="-128"/>
                <a:cs typeface="ＭＳ Ｐゴシック" charset="-128"/>
              </a:rPr>
              <a:t>JMeter test suite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Gadgets?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have redesigned many OGCE components to work as gadgets.</a:t>
            </a:r>
          </a:p>
          <a:p>
            <a:pPr lvl="1"/>
            <a:r>
              <a:rPr lang="en-US" dirty="0" err="1" smtClean="0"/>
              <a:t>Fugang</a:t>
            </a:r>
            <a:r>
              <a:rPr lang="en-US" dirty="0" smtClean="0"/>
              <a:t> Wang’s </a:t>
            </a:r>
            <a:r>
              <a:rPr lang="en-US" dirty="0" err="1" smtClean="0"/>
              <a:t>Cyberaide</a:t>
            </a:r>
            <a:r>
              <a:rPr lang="en-US" dirty="0" smtClean="0"/>
              <a:t> JavaScript gives us an API</a:t>
            </a:r>
          </a:p>
          <a:p>
            <a:r>
              <a:rPr lang="en-US" dirty="0" smtClean="0"/>
              <a:t>Framework and language independent</a:t>
            </a:r>
          </a:p>
          <a:p>
            <a:pPr lvl="1"/>
            <a:r>
              <a:rPr lang="en-US" dirty="0" smtClean="0"/>
              <a:t>Client-side HTML, CSS, and JavaScript, not server-side Java</a:t>
            </a:r>
          </a:p>
          <a:p>
            <a:r>
              <a:rPr lang="en-US" dirty="0" smtClean="0"/>
              <a:t>Integration and content under user’s control, not portal administrator’s</a:t>
            </a:r>
          </a:p>
          <a:p>
            <a:r>
              <a:rPr lang="en-US" dirty="0" smtClean="0"/>
              <a:t>Can be integrated into </a:t>
            </a:r>
            <a:r>
              <a:rPr lang="en-US" dirty="0" err="1" smtClean="0"/>
              <a:t>iGoogle</a:t>
            </a:r>
            <a:r>
              <a:rPr lang="en-US" dirty="0" smtClean="0"/>
              <a:t> and similar containers.</a:t>
            </a:r>
          </a:p>
          <a:p>
            <a:pPr lvl="1"/>
            <a:r>
              <a:rPr lang="en-US" dirty="0" smtClean="0"/>
              <a:t>140,000 published gadgets</a:t>
            </a:r>
          </a:p>
          <a:p>
            <a:pPr lvl="1"/>
            <a:r>
              <a:rPr lang="en-US" dirty="0" err="1" smtClean="0"/>
              <a:t>Joomla</a:t>
            </a:r>
            <a:r>
              <a:rPr lang="en-US" dirty="0" smtClean="0"/>
              <a:t>, </a:t>
            </a:r>
            <a:r>
              <a:rPr lang="en-US" dirty="0" err="1" smtClean="0"/>
              <a:t>Drupal</a:t>
            </a:r>
            <a:r>
              <a:rPr lang="en-US" dirty="0" smtClean="0"/>
              <a:t>, </a:t>
            </a:r>
            <a:r>
              <a:rPr lang="en-US" dirty="0" err="1" smtClean="0"/>
              <a:t>Liferay</a:t>
            </a:r>
            <a:r>
              <a:rPr lang="en-US" dirty="0" smtClean="0"/>
              <a:t>, etc</a:t>
            </a:r>
          </a:p>
          <a:p>
            <a:pPr lvl="1"/>
            <a:r>
              <a:rPr lang="en-US" dirty="0" smtClean="0"/>
              <a:t>We can potentially provide </a:t>
            </a:r>
            <a:r>
              <a:rPr lang="en-US" dirty="0" err="1" smtClean="0"/>
              <a:t>HUBzero</a:t>
            </a:r>
            <a:r>
              <a:rPr lang="en-US" dirty="0" smtClean="0"/>
              <a:t> gadgets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458200" cy="762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AD1312"/>
                </a:solidFill>
              </a:rPr>
              <a:t>OGCE based </a:t>
            </a:r>
            <a:r>
              <a:rPr lang="en-US" sz="3200" dirty="0" err="1" smtClean="0">
                <a:solidFill>
                  <a:srgbClr val="AD1312"/>
                </a:solidFill>
              </a:rPr>
              <a:t>UltraScan</a:t>
            </a:r>
            <a:r>
              <a:rPr lang="en-US" sz="3200" dirty="0" smtClean="0">
                <a:solidFill>
                  <a:srgbClr val="AD1312"/>
                </a:solidFill>
              </a:rPr>
              <a:t> development Architecture </a:t>
            </a:r>
            <a:endParaRPr lang="en-US" sz="3200" dirty="0">
              <a:solidFill>
                <a:srgbClr val="AD1312"/>
              </a:solidFill>
            </a:endParaRPr>
          </a:p>
        </p:txBody>
      </p:sp>
      <p:pic>
        <p:nvPicPr>
          <p:cNvPr id="4" name="Picture 3" descr="centrif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600200"/>
            <a:ext cx="16002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685800"/>
            <a:ext cx="656844" cy="990217"/>
          </a:xfrm>
          <a:prstGeom prst="rect">
            <a:avLst/>
          </a:prstGeom>
        </p:spPr>
      </p:pic>
      <p:pic>
        <p:nvPicPr>
          <p:cNvPr id="9" name="Picture 8" descr="ultrascan_portal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1697044"/>
            <a:ext cx="3088071" cy="1427156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2362200" y="1066800"/>
            <a:ext cx="1219200" cy="609600"/>
          </a:xfrm>
          <a:prstGeom prst="straightConnector1">
            <a:avLst/>
          </a:prstGeom>
          <a:ln>
            <a:solidFill>
              <a:srgbClr val="008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4" idx="2"/>
          </p:cNvCxnSpPr>
          <p:nvPr/>
        </p:nvCxnSpPr>
        <p:spPr>
          <a:xfrm rot="16200000" flipH="1">
            <a:off x="1695450" y="3143250"/>
            <a:ext cx="457200" cy="419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7" idx="3"/>
          </p:cNvCxnSpPr>
          <p:nvPr/>
        </p:nvCxnSpPr>
        <p:spPr>
          <a:xfrm rot="10800000">
            <a:off x="4390644" y="1180910"/>
            <a:ext cx="1019556" cy="5716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Teragri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5791200"/>
            <a:ext cx="1371599" cy="817339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1981200" y="4191000"/>
            <a:ext cx="3837303" cy="1055132"/>
            <a:chOff x="2209800" y="4191000"/>
            <a:chExt cx="3837303" cy="1055132"/>
          </a:xfrm>
        </p:grpSpPr>
        <p:pic>
          <p:nvPicPr>
            <p:cNvPr id="21" name="Picture 20" descr="OGCE_small_title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09800" y="4191000"/>
              <a:ext cx="3810000" cy="762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2209800" y="4876800"/>
              <a:ext cx="38373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800000"/>
                  </a:solidFill>
                </a:rPr>
                <a:t>GFac</a:t>
              </a:r>
              <a:r>
                <a:rPr lang="en-US" dirty="0" smtClean="0">
                  <a:solidFill>
                    <a:srgbClr val="800000"/>
                  </a:solidFill>
                </a:rPr>
                <a:t> and supporting services</a:t>
              </a:r>
              <a:endParaRPr lang="en-US" dirty="0">
                <a:solidFill>
                  <a:srgbClr val="8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981200" y="3657600"/>
            <a:ext cx="3810000" cy="533400"/>
          </a:xfrm>
          <a:prstGeom prst="rect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UltraScan</a:t>
            </a:r>
            <a:r>
              <a:rPr lang="en-US" dirty="0" smtClean="0"/>
              <a:t> Middleware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09800" y="3276600"/>
            <a:ext cx="333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Quarry Gateway Hosting Machine</a:t>
            </a:r>
            <a:endParaRPr lang="en-US" dirty="0"/>
          </a:p>
        </p:txBody>
      </p:sp>
      <p:pic>
        <p:nvPicPr>
          <p:cNvPr id="26" name="Picture 25" descr="tigre-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5715000"/>
            <a:ext cx="2133600" cy="952500"/>
          </a:xfrm>
          <a:prstGeom prst="rect">
            <a:avLst/>
          </a:prstGeom>
        </p:spPr>
      </p:pic>
      <p:pic>
        <p:nvPicPr>
          <p:cNvPr id="27" name="Picture 26" descr="Ut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1600" y="5743985"/>
            <a:ext cx="889000" cy="885415"/>
          </a:xfrm>
          <a:prstGeom prst="rect">
            <a:avLst/>
          </a:prstGeom>
        </p:spPr>
      </p:pic>
      <p:pic>
        <p:nvPicPr>
          <p:cNvPr id="28" name="Picture 27" descr="UNICOR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7000" y="5740716"/>
            <a:ext cx="1700869" cy="355284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rot="5400000" flipH="1" flipV="1">
            <a:off x="5562600" y="3124200"/>
            <a:ext cx="5334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5029200" y="5257800"/>
            <a:ext cx="6096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rot="16200000" flipV="1">
            <a:off x="3352800" y="5486400"/>
            <a:ext cx="5334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1600200" y="5257800"/>
            <a:ext cx="11430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5867406" y="4953004"/>
            <a:ext cx="1371595" cy="685797"/>
          </a:xfrm>
          <a:prstGeom prst="straightConnector1">
            <a:avLst/>
          </a:prstGeom>
          <a:ln w="9525" cmpd="sng">
            <a:solidFill>
              <a:srgbClr val="FF0000"/>
            </a:solidFill>
            <a:prstDash val="sys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400800" y="6019800"/>
            <a:ext cx="1981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Europe &amp; Australian Grids</a:t>
            </a:r>
            <a:endParaRPr lang="en-US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1" name="TextBox 70"/>
          <p:cNvSpPr txBox="1"/>
          <p:nvPr/>
        </p:nvSpPr>
        <p:spPr>
          <a:xfrm rot="20113085">
            <a:off x="2209800" y="1103490"/>
            <a:ext cx="133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Manual Process</a:t>
            </a:r>
            <a:endParaRPr lang="en-US" sz="1400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BioDrugScreen</a:t>
            </a:r>
            <a:r>
              <a:rPr lang="en-US" dirty="0" smtClean="0"/>
              <a:t> Next </a:t>
            </a:r>
            <a:r>
              <a:rPr lang="en-US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/>
              <a:t>We want to expand the user generated function process, including the ability for a user to save a function and have multiple functions</a:t>
            </a:r>
            <a:endParaRPr lang="en-US" dirty="0" smtClean="0"/>
          </a:p>
          <a:p>
            <a:r>
              <a:rPr lang="en-US" dirty="0"/>
              <a:t>Interaction between users will be enhanced, allowing them to share their functions and findings.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BioDrugScreen</a:t>
            </a:r>
            <a:r>
              <a:rPr lang="en-US" dirty="0" smtClean="0"/>
              <a:t> Portal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Support: Josh Rosen and </a:t>
            </a:r>
            <a:r>
              <a:rPr lang="en-US" dirty="0" err="1" smtClean="0"/>
              <a:t>Archit</a:t>
            </a:r>
            <a:r>
              <a:rPr lang="en-US" dirty="0" smtClean="0"/>
              <a:t> </a:t>
            </a:r>
            <a:r>
              <a:rPr lang="en-US" dirty="0" err="1" smtClean="0"/>
              <a:t>Kulshrestha</a:t>
            </a:r>
            <a:endParaRPr lang="en-US" dirty="0" smtClean="0"/>
          </a:p>
          <a:p>
            <a:r>
              <a:rPr lang="en-US" dirty="0" smtClean="0"/>
              <a:t>Collaboration: </a:t>
            </a:r>
            <a:r>
              <a:rPr lang="en-US" dirty="0" err="1" smtClean="0"/>
              <a:t>Samy</a:t>
            </a:r>
            <a:r>
              <a:rPr lang="en-US" dirty="0" smtClean="0"/>
              <a:t> </a:t>
            </a:r>
            <a:r>
              <a:rPr lang="en-US" dirty="0" err="1" smtClean="0"/>
              <a:t>Meroueh</a:t>
            </a:r>
            <a:r>
              <a:rPr lang="en-US" dirty="0" smtClean="0"/>
              <a:t>, IUPUI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BioDrugScreen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computational drug discovery </a:t>
            </a:r>
            <a:r>
              <a:rPr lang="en-US" dirty="0" smtClean="0"/>
              <a:t>resource</a:t>
            </a:r>
          </a:p>
          <a:p>
            <a:pPr lvl="1"/>
            <a:r>
              <a:rPr lang="en-US" dirty="0" smtClean="0"/>
              <a:t>Contains </a:t>
            </a:r>
            <a:r>
              <a:rPr lang="en-US" dirty="0"/>
              <a:t>millions of pre-docked and pre-scored complexes between thousands of targets from the human proteome and thousands of drug-like small molecules</a:t>
            </a:r>
            <a:endParaRPr lang="en-US" dirty="0" smtClean="0"/>
          </a:p>
          <a:p>
            <a:r>
              <a:rPr lang="en-US" dirty="0"/>
              <a:t>Allows drug researchers to develop their </a:t>
            </a:r>
            <a:r>
              <a:rPr lang="en-US" dirty="0" smtClean="0"/>
              <a:t>own scoring </a:t>
            </a:r>
            <a:r>
              <a:rPr lang="en-US" dirty="0"/>
              <a:t>functions of calculating how well a drug will interact with a protein.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 r="42500"/>
          <a:stretch>
            <a:fillRect/>
          </a:stretch>
        </p:blipFill>
        <p:spPr bwMode="auto">
          <a:xfrm>
            <a:off x="0" y="0"/>
            <a:ext cx="4439920" cy="5791200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r="42500"/>
          <a:stretch>
            <a:fillRect/>
          </a:stretch>
        </p:blipFill>
        <p:spPr bwMode="auto">
          <a:xfrm>
            <a:off x="4648200" y="0"/>
            <a:ext cx="4480560" cy="5844209"/>
          </a:xfrm>
          <a:prstGeom prst="rect">
            <a:avLst/>
          </a:prstGeom>
          <a:ln w="12700" cap="sq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534561"/>
            <a:ext cx="9144000" cy="132343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Small drug-like molecules from NCI diversity set are docked into 205 </a:t>
            </a:r>
            <a:r>
              <a:rPr lang="en-US" sz="2000" dirty="0" err="1" smtClean="0"/>
              <a:t>proteasome</a:t>
            </a:r>
            <a:r>
              <a:rPr lang="en-US" sz="2000" dirty="0" smtClean="0"/>
              <a:t> protein target.  Orange area is an identified target area of the protein. Visualization uses </a:t>
            </a:r>
            <a:r>
              <a:rPr lang="en-US" sz="2000" dirty="0" err="1" smtClean="0"/>
              <a:t>JMol</a:t>
            </a:r>
            <a:r>
              <a:rPr lang="en-US" sz="2000" dirty="0" smtClean="0"/>
              <a:t>. Docking done with Amber on the </a:t>
            </a:r>
            <a:r>
              <a:rPr lang="en-US" sz="2000" dirty="0" err="1" smtClean="0"/>
              <a:t>TeraGrid</a:t>
            </a:r>
            <a:r>
              <a:rPr lang="en-US" sz="2000" dirty="0" smtClean="0"/>
              <a:t>.  Proteins are obtained from the PDB.  </a:t>
            </a:r>
            <a:r>
              <a:rPr lang="en-US" sz="2000" dirty="0" err="1" smtClean="0"/>
              <a:t>Samy</a:t>
            </a:r>
            <a:r>
              <a:rPr lang="en-US" sz="2000" dirty="0" smtClean="0"/>
              <a:t> maintains his own database of protein structures and small molecules.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Support Provided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Proteins </a:t>
            </a:r>
            <a:r>
              <a:rPr lang="en-US" dirty="0"/>
              <a:t>that have not had their docking and scores calculated need to</a:t>
            </a:r>
            <a:r>
              <a:rPr lang="en-US" dirty="0" smtClean="0"/>
              <a:t> have </a:t>
            </a:r>
            <a:r>
              <a:rPr lang="en-US" dirty="0"/>
              <a:t>these run on the </a:t>
            </a:r>
            <a:r>
              <a:rPr lang="en-US" dirty="0" err="1"/>
              <a:t>Teragrid</a:t>
            </a:r>
            <a:r>
              <a:rPr lang="en-US" dirty="0"/>
              <a:t>.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An Web interface </a:t>
            </a:r>
            <a:r>
              <a:rPr lang="en-US" dirty="0"/>
              <a:t>needed to be created so users can submit their own jobs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developed the interface between the site’s submissions and the </a:t>
            </a:r>
            <a:r>
              <a:rPr lang="en-US" dirty="0" err="1" smtClean="0"/>
              <a:t>Teragrid</a:t>
            </a:r>
            <a:r>
              <a:rPr lang="en-US" dirty="0" smtClean="0"/>
              <a:t> using the Swarm Service.</a:t>
            </a:r>
          </a:p>
          <a:p>
            <a:pPr lvl="1"/>
            <a:r>
              <a:rPr lang="en-US" dirty="0" smtClean="0"/>
              <a:t>Also prototyping </a:t>
            </a:r>
            <a:r>
              <a:rPr lang="en-US" dirty="0" err="1" smtClean="0"/>
              <a:t>GFac</a:t>
            </a:r>
            <a:r>
              <a:rPr lang="en-US" dirty="0" smtClean="0"/>
              <a:t> support</a:t>
            </a:r>
          </a:p>
          <a:p>
            <a:r>
              <a:rPr lang="en-US" dirty="0" smtClean="0"/>
              <a:t>Using Flash and </a:t>
            </a:r>
            <a:r>
              <a:rPr lang="en-US" dirty="0" err="1" smtClean="0"/>
              <a:t>javascript</a:t>
            </a:r>
            <a:r>
              <a:rPr lang="en-US" dirty="0" smtClean="0"/>
              <a:t>, we developed an improved data presentation for the ranking page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UltraScan</a:t>
            </a:r>
            <a:r>
              <a:rPr lang="en-US" dirty="0" smtClean="0"/>
              <a:t> Gateway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Staff: </a:t>
            </a:r>
            <a:r>
              <a:rPr lang="en-US" dirty="0" err="1" smtClean="0"/>
              <a:t>Raminder</a:t>
            </a:r>
            <a:r>
              <a:rPr lang="en-US" dirty="0" smtClean="0"/>
              <a:t> Singh</a:t>
            </a:r>
          </a:p>
          <a:p>
            <a:r>
              <a:rPr lang="en-US" dirty="0" smtClean="0"/>
              <a:t>Collaborators: </a:t>
            </a:r>
            <a:r>
              <a:rPr lang="en-US" dirty="0" err="1" smtClean="0"/>
              <a:t>Borries</a:t>
            </a:r>
            <a:r>
              <a:rPr lang="en-US" dirty="0" smtClean="0"/>
              <a:t> </a:t>
            </a:r>
            <a:r>
              <a:rPr lang="en-US" dirty="0" err="1" smtClean="0"/>
              <a:t>Demeler</a:t>
            </a:r>
            <a:r>
              <a:rPr lang="en-US" dirty="0" smtClean="0"/>
              <a:t> and </a:t>
            </a:r>
            <a:r>
              <a:rPr lang="en-US" dirty="0" err="1" smtClean="0"/>
              <a:t>Emre</a:t>
            </a:r>
            <a:r>
              <a:rPr lang="en-US" dirty="0" smtClean="0"/>
              <a:t> Brookes, UTHSCSA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2146</Words>
  <Application>Microsoft Macintosh PowerPoint</Application>
  <PresentationFormat>On-screen Show (4:3)</PresentationFormat>
  <Paragraphs>356</Paragraphs>
  <Slides>49</Slides>
  <Notes>3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Office Theme</vt:lpstr>
      <vt:lpstr>Macintosh HD:Users:mpierce:Desktop:TG2009AnnualSection4Gateways-1.docx!OLE_LINK2</vt:lpstr>
      <vt:lpstr>???</vt:lpstr>
      <vt:lpstr>Science Gateway Advanced Support Activities in PTI</vt:lpstr>
      <vt:lpstr>Slide 2</vt:lpstr>
      <vt:lpstr>Slide 3</vt:lpstr>
      <vt:lpstr>Slide 4</vt:lpstr>
      <vt:lpstr>BioDrugScreen Portal</vt:lpstr>
      <vt:lpstr>BioDrugScreen</vt:lpstr>
      <vt:lpstr>Slide 7</vt:lpstr>
      <vt:lpstr>Support Provided</vt:lpstr>
      <vt:lpstr>UltraScan Gateway</vt:lpstr>
      <vt:lpstr>UltraScan Science Gateway</vt:lpstr>
      <vt:lpstr>UltraScan Advanced Support</vt:lpstr>
      <vt:lpstr>UltraScan OGCE Integration</vt:lpstr>
      <vt:lpstr>GridChem</vt:lpstr>
      <vt:lpstr>GridChem Science Gateway</vt:lpstr>
      <vt:lpstr>GridChem Advanced Support</vt:lpstr>
      <vt:lpstr>GridChem OGCE Integration</vt:lpstr>
      <vt:lpstr>GridChem Using OGCE Tools</vt:lpstr>
      <vt:lpstr>Future Grid User Portal</vt:lpstr>
      <vt:lpstr>Future Grid User Portal</vt:lpstr>
      <vt:lpstr>Future Grid KnowledgeBase (FGKB)</vt:lpstr>
      <vt:lpstr>Current Status: Basic Search and Retrieval</vt:lpstr>
      <vt:lpstr>EC2 Client User Interface</vt:lpstr>
      <vt:lpstr>Slide 23</vt:lpstr>
      <vt:lpstr>FutureGrid Machine Image Services</vt:lpstr>
      <vt:lpstr>OGCE Software for Science Gateways</vt:lpstr>
      <vt:lpstr>Science Gateways Layer Cake</vt:lpstr>
      <vt:lpstr>Google Gadget-Based Science Gateways</vt:lpstr>
      <vt:lpstr>GFac Current &amp; Future Features</vt:lpstr>
      <vt:lpstr>OGCE  Layered Workflow Architecture: Derived from LEAD Workflow System</vt:lpstr>
      <vt:lpstr>Putting It All Together</vt:lpstr>
      <vt:lpstr>Software Strategy</vt:lpstr>
      <vt:lpstr>Packaging, Building, and Testing</vt:lpstr>
      <vt:lpstr>Next Steps</vt:lpstr>
      <vt:lpstr>More Information, Acknowledgements</vt:lpstr>
      <vt:lpstr>Backup Slides</vt:lpstr>
      <vt:lpstr>EST Assembly Pipeline</vt:lpstr>
      <vt:lpstr>Slide 37</vt:lpstr>
      <vt:lpstr>EST Assembly Pipeline</vt:lpstr>
      <vt:lpstr>UltraScan Gateway</vt:lpstr>
      <vt:lpstr>UltraScan Science Gateway</vt:lpstr>
      <vt:lpstr>UltraScan Advanced Support</vt:lpstr>
      <vt:lpstr>UltraScan OGCE Integration</vt:lpstr>
      <vt:lpstr>OGCE based UltraScan development Architecture </vt:lpstr>
      <vt:lpstr>Slide 44</vt:lpstr>
      <vt:lpstr>Deployment (in future)</vt:lpstr>
      <vt:lpstr>Slide 46</vt:lpstr>
      <vt:lpstr>Why Gadgets?</vt:lpstr>
      <vt:lpstr>OGCE based UltraScan development Architecture </vt:lpstr>
      <vt:lpstr>BioDrugScreen Next Steps</vt:lpstr>
    </vt:vector>
  </TitlesOfParts>
  <Company>CGL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BioDrugScreen</dc:title>
  <dc:creator>CGL Dino PC</dc:creator>
  <cp:lastModifiedBy>Marlon Pierce</cp:lastModifiedBy>
  <cp:revision>64</cp:revision>
  <dcterms:created xsi:type="dcterms:W3CDTF">2010-03-04T13:31:20Z</dcterms:created>
  <dcterms:modified xsi:type="dcterms:W3CDTF">2010-03-04T13:53:41Z</dcterms:modified>
</cp:coreProperties>
</file>