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1"/>
  </p:notesMasterIdLst>
  <p:sldIdLst>
    <p:sldId id="256" r:id="rId3"/>
    <p:sldId id="292" r:id="rId4"/>
    <p:sldId id="298" r:id="rId5"/>
    <p:sldId id="300" r:id="rId6"/>
    <p:sldId id="360" r:id="rId7"/>
    <p:sldId id="361" r:id="rId8"/>
    <p:sldId id="362" r:id="rId9"/>
    <p:sldId id="364" r:id="rId10"/>
    <p:sldId id="355" r:id="rId11"/>
    <p:sldId id="296" r:id="rId12"/>
    <p:sldId id="297" r:id="rId13"/>
    <p:sldId id="332" r:id="rId14"/>
    <p:sldId id="340" r:id="rId15"/>
    <p:sldId id="341" r:id="rId16"/>
    <p:sldId id="350" r:id="rId17"/>
    <p:sldId id="342" r:id="rId18"/>
    <p:sldId id="343" r:id="rId19"/>
    <p:sldId id="351" r:id="rId20"/>
    <p:sldId id="352" r:id="rId21"/>
    <p:sldId id="353" r:id="rId22"/>
    <p:sldId id="317" r:id="rId23"/>
    <p:sldId id="354" r:id="rId24"/>
    <p:sldId id="299" r:id="rId25"/>
    <p:sldId id="320" r:id="rId26"/>
    <p:sldId id="321" r:id="rId27"/>
    <p:sldId id="301" r:id="rId28"/>
    <p:sldId id="318" r:id="rId29"/>
    <p:sldId id="322" r:id="rId30"/>
    <p:sldId id="356" r:id="rId31"/>
    <p:sldId id="303" r:id="rId32"/>
    <p:sldId id="357" r:id="rId33"/>
    <p:sldId id="358" r:id="rId34"/>
    <p:sldId id="311" r:id="rId35"/>
    <p:sldId id="337" r:id="rId36"/>
    <p:sldId id="335" r:id="rId37"/>
    <p:sldId id="336" r:id="rId38"/>
    <p:sldId id="338" r:id="rId39"/>
    <p:sldId id="312" r:id="rId40"/>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84383" autoAdjust="0"/>
  </p:normalViewPr>
  <p:slideViewPr>
    <p:cSldViewPr snapToGrid="0" snapToObjects="1">
      <p:cViewPr varScale="1">
        <p:scale>
          <a:sx n="93" d="100"/>
          <a:sy n="93" d="100"/>
        </p:scale>
        <p:origin x="468" y="90"/>
      </p:cViewPr>
      <p:guideLst>
        <p:guide orient="horz" pos="2160"/>
        <p:guide pos="2880"/>
      </p:guideLst>
    </p:cSldViewPr>
  </p:slideViewPr>
  <p:outlineViewPr>
    <p:cViewPr>
      <p:scale>
        <a:sx n="33" d="100"/>
        <a:sy n="33" d="100"/>
      </p:scale>
      <p:origin x="0" y="64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48E7E-BF38-AA4D-9ACD-A131BF812C78}" type="datetimeFigureOut">
              <a:rPr lang="en-US" smtClean="0"/>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72916-1AE8-9542-A42C-676A221E1CC3}" type="slidenum">
              <a:rPr lang="en-US" smtClean="0"/>
              <a:t>‹#›</a:t>
            </a:fld>
            <a:endParaRPr lang="en-US"/>
          </a:p>
        </p:txBody>
      </p:sp>
    </p:spTree>
    <p:extLst>
      <p:ext uri="{BB962C8B-B14F-4D97-AF65-F5344CB8AC3E}">
        <p14:creationId xmlns:p14="http://schemas.microsoft.com/office/powerpoint/2010/main" val="2500107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a:t>
            </a:fld>
            <a:endParaRPr lang="en-US"/>
          </a:p>
        </p:txBody>
      </p:sp>
    </p:spTree>
    <p:extLst>
      <p:ext uri="{BB962C8B-B14F-4D97-AF65-F5344CB8AC3E}">
        <p14:creationId xmlns:p14="http://schemas.microsoft.com/office/powerpoint/2010/main" val="401222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5</a:t>
            </a:fld>
            <a:endParaRPr lang="en-US"/>
          </a:p>
        </p:txBody>
      </p:sp>
    </p:spTree>
    <p:extLst>
      <p:ext uri="{BB962C8B-B14F-4D97-AF65-F5344CB8AC3E}">
        <p14:creationId xmlns:p14="http://schemas.microsoft.com/office/powerpoint/2010/main" val="224456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6</a:t>
            </a:fld>
            <a:endParaRPr lang="en-US"/>
          </a:p>
        </p:txBody>
      </p:sp>
    </p:spTree>
    <p:extLst>
      <p:ext uri="{BB962C8B-B14F-4D97-AF65-F5344CB8AC3E}">
        <p14:creationId xmlns:p14="http://schemas.microsoft.com/office/powerpoint/2010/main" val="118786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7</a:t>
            </a:fld>
            <a:endParaRPr lang="en-US"/>
          </a:p>
        </p:txBody>
      </p:sp>
    </p:spTree>
    <p:extLst>
      <p:ext uri="{BB962C8B-B14F-4D97-AF65-F5344CB8AC3E}">
        <p14:creationId xmlns:p14="http://schemas.microsoft.com/office/powerpoint/2010/main" val="216473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want to monitor</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8</a:t>
            </a:fld>
            <a:endParaRPr lang="en-US"/>
          </a:p>
        </p:txBody>
      </p:sp>
    </p:spTree>
    <p:extLst>
      <p:ext uri="{BB962C8B-B14F-4D97-AF65-F5344CB8AC3E}">
        <p14:creationId xmlns:p14="http://schemas.microsoft.com/office/powerpoint/2010/main" val="200602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6461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14</a:t>
            </a:fld>
            <a:endParaRPr lang="en-US"/>
          </a:p>
        </p:txBody>
      </p:sp>
    </p:spTree>
    <p:extLst>
      <p:ext uri="{BB962C8B-B14F-4D97-AF65-F5344CB8AC3E}">
        <p14:creationId xmlns:p14="http://schemas.microsoft.com/office/powerpoint/2010/main" val="111569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15</a:t>
            </a:fld>
            <a:endParaRPr lang="en-US"/>
          </a:p>
        </p:txBody>
      </p:sp>
    </p:spTree>
    <p:extLst>
      <p:ext uri="{BB962C8B-B14F-4D97-AF65-F5344CB8AC3E}">
        <p14:creationId xmlns:p14="http://schemas.microsoft.com/office/powerpoint/2010/main" val="113656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22</a:t>
            </a:fld>
            <a:endParaRPr lang="en-US"/>
          </a:p>
        </p:txBody>
      </p:sp>
    </p:spTree>
    <p:extLst>
      <p:ext uri="{BB962C8B-B14F-4D97-AF65-F5344CB8AC3E}">
        <p14:creationId xmlns:p14="http://schemas.microsoft.com/office/powerpoint/2010/main" val="256770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lang="en-US" dirty="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ct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5578045"/>
            <a:ext cx="2741622" cy="750474"/>
          </a:xfrm>
        </p:spPr>
        <p:txBody>
          <a:bodyPr/>
          <a:lstStyle/>
          <a:p>
            <a:fld id="{ED2DF64F-AAA3-4B64-A460-EF2D73A8075C}"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5" name="Footer Placeholder 4"/>
          <p:cNvSpPr>
            <a:spLocks noGrp="1"/>
          </p:cNvSpPr>
          <p:nvPr>
            <p:ph type="ftr" sz="quarter" idx="11"/>
          </p:nvPr>
        </p:nvSpPr>
        <p:spPr>
          <a:xfrm>
            <a:off x="5835412" y="5578045"/>
            <a:ext cx="2741260" cy="750474"/>
          </a:xfrm>
        </p:spPr>
        <p:txBody>
          <a:bodyPr/>
          <a:lstStyle>
            <a:lvl1pPr algn="l">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a:xfrm>
            <a:off x="4325894" y="5578045"/>
            <a:ext cx="568412" cy="260056"/>
          </a:xfrm>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77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4422D-955F-4C90-B962-09A437E8E2FB}"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5" name="Footer Placeholder 4"/>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7081351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3424806"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12906" y="1673352"/>
            <a:ext cx="3427421"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6EDF6-61D4-478E-BE79-3D854F2F0C84}"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3957129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424806"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4248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12689" y="1676400"/>
            <a:ext cx="3427638"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2689" y="2438400"/>
            <a:ext cx="34276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31EFF-D4FA-4A3E-B17D-4198CED61ED5}"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8" name="Footer Placeholder 7"/>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11" name="Straight Connector 10"/>
          <p:cNvCxnSpPr/>
          <p:nvPr/>
        </p:nvCxnSpPr>
        <p:spPr>
          <a:xfrm rot="5400000">
            <a:off x="1647782"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73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5A71BE-C6D2-45C2-973F-A7622D83AF56}"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4" name="Footer Placeholder 3"/>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83574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FF929-1A5A-4CB3-A0D5-3A701EDC4BE3}"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3" name="Footer Placeholder 2"/>
          <p:cNvSpPr>
            <a:spLocks noGrp="1"/>
          </p:cNvSpPr>
          <p:nvPr>
            <p:ph type="ftr" sz="quarter" idx="11"/>
          </p:nvPr>
        </p:nvSpPr>
        <p:spPr/>
        <p:txBody>
          <a:bodyPr/>
          <a:lstStyle/>
          <a:p>
            <a:pPr algn="r"/>
            <a:endParaRPr lang="en-US" dirty="0">
              <a:solidFill>
                <a:srgbClr val="318FC5">
                  <a:lumMod val="60000"/>
                  <a:lumOff val="40000"/>
                </a:srgb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32199383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33400"/>
            <a:ext cx="4568527"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87187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FA7DD-FA90-4656-AAA0-BCF009C2FCF1}"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9" name="Straight Connector 8"/>
          <p:cNvCxnSpPr/>
          <p:nvPr/>
        </p:nvCxnSpPr>
        <p:spPr>
          <a:xfrm rot="5400000">
            <a:off x="-13116" y="332152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036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579121"/>
            <a:ext cx="4660071" cy="465729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8745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E2FB1-6AE9-45FB-8723-540A4E67FC1F}" type="datetime2">
              <a:rPr lang="en-US" smtClean="0">
                <a:solidFill>
                  <a:srgbClr val="318FC5">
                    <a:lumMod val="60000"/>
                    <a:lumOff val="40000"/>
                  </a:srgbClr>
                </a:solidFill>
              </a:rPr>
              <a:pPr/>
              <a:t>Tuesday, June 24, 2014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698198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lang="en-US" dirty="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9E6AE-4DB5-B44C-A9AE-3E93A4B88DAA}" type="datetimeFigureOut">
              <a:rPr lang="en-US" smtClean="0"/>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9E6AE-4DB5-B44C-A9AE-3E93A4B88DAA}" type="datetimeFigureOut">
              <a:rPr lang="en-US" smtClean="0"/>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1B30E-293B-2C46-812A-5EC87BFA781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9E6AE-4DB5-B44C-A9AE-3E93A4B88DAA}" type="datetimeFigureOut">
              <a:rPr lang="en-US" smtClean="0"/>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9E6AE-4DB5-B44C-A9AE-3E93A4B88DAA}" type="datetimeFigureOut">
              <a:rPr lang="en-US" smtClean="0"/>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77904"/>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71078" y="18288"/>
            <a:ext cx="2781721" cy="329184"/>
          </a:xfrm>
          <a:prstGeom prst="rect">
            <a:avLst/>
          </a:prstGeom>
        </p:spPr>
        <p:txBody>
          <a:bodyPr vert="horz" lIns="91440" tIns="45720" rIns="91440" bIns="45720" rtlCol="0" anchor="ctr"/>
          <a:lstStyle>
            <a:lvl1pPr algn="l">
              <a:defRPr sz="1200">
                <a:solidFill>
                  <a:srgbClr val="FFFFFF"/>
                </a:solidFill>
              </a:defRPr>
            </a:lvl1pPr>
          </a:lstStyle>
          <a:p>
            <a:fld id="{9249E6AE-4DB5-B44C-A9AE-3E93A4B88DAA}" type="datetimeFigureOut">
              <a:rPr lang="en-US" smtClean="0"/>
              <a:t>6/24/2014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A1B30E-293B-2C46-812A-5EC87BFA781F}" type="slidenum">
              <a:rPr lang="en-US" smtClean="0"/>
              <a:t>‹#›</a:t>
            </a:fld>
            <a:endParaRPr lang="en-US"/>
          </a:p>
        </p:txBody>
      </p:sp>
      <p:pic>
        <p:nvPicPr>
          <p:cNvPr id="8" name="Picture 7" descr="fg-logo-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334"/>
            <a:ext cx="571079" cy="3928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7083127"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083127"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4774" y="6501429"/>
            <a:ext cx="1431018" cy="260056"/>
          </a:xfrm>
          <a:prstGeom prst="rect">
            <a:avLst/>
          </a:prstGeom>
        </p:spPr>
        <p:txBody>
          <a:bodyPr vert="horz" lIns="0" tIns="45720" rIns="91440" bIns="45720" rtlCol="0" anchor="ctr"/>
          <a:lstStyle>
            <a:lvl1pPr algn="l">
              <a:defRPr sz="1000">
                <a:solidFill>
                  <a:schemeClr val="tx2">
                    <a:lumMod val="60000"/>
                    <a:lumOff val="40000"/>
                  </a:schemeClr>
                </a:solidFill>
              </a:defRPr>
            </a:lvl1pPr>
          </a:lstStyle>
          <a:p>
            <a:pPr defTabSz="914400"/>
            <a:fld id="{F78FA7E6-317C-4D16-BCD8-4578494DF45F}" type="datetime2">
              <a:rPr lang="en-US" smtClean="0">
                <a:solidFill>
                  <a:srgbClr val="318FC5">
                    <a:lumMod val="60000"/>
                    <a:lumOff val="40000"/>
                  </a:srgbClr>
                </a:solidFill>
              </a:rPr>
              <a:pPr defTabSz="914400"/>
              <a:t>Tuesday, June 24, 2014</a:t>
            </a:fld>
            <a:endParaRPr lang="en-US" dirty="0">
              <a:solidFill>
                <a:srgbClr val="318FC5">
                  <a:lumMod val="60000"/>
                  <a:lumOff val="40000"/>
                </a:srgbClr>
              </a:solidFill>
            </a:endParaRPr>
          </a:p>
        </p:txBody>
      </p:sp>
      <p:sp>
        <p:nvSpPr>
          <p:cNvPr id="5" name="Footer Placeholder 4"/>
          <p:cNvSpPr>
            <a:spLocks noGrp="1"/>
          </p:cNvSpPr>
          <p:nvPr>
            <p:ph type="ftr" sz="quarter" idx="3"/>
          </p:nvPr>
        </p:nvSpPr>
        <p:spPr>
          <a:xfrm>
            <a:off x="1616977" y="6501429"/>
            <a:ext cx="5923350" cy="260056"/>
          </a:xfrm>
          <a:prstGeom prst="rect">
            <a:avLst/>
          </a:prstGeom>
        </p:spPr>
        <p:txBody>
          <a:bodyPr vert="horz" lIns="91440" tIns="45720" rIns="91440" bIns="45720" rtlCol="0" anchor="ctr"/>
          <a:lstStyle>
            <a:lvl1pPr algn="ctr">
              <a:defRPr sz="1000">
                <a:solidFill>
                  <a:schemeClr val="tx2">
                    <a:lumMod val="60000"/>
                    <a:lumOff val="40000"/>
                  </a:schemeClr>
                </a:solidFill>
              </a:defRPr>
            </a:lvl1pPr>
          </a:lstStyle>
          <a:p>
            <a:pPr defTabSz="914400"/>
            <a:endParaRPr lang="en-US" dirty="0">
              <a:solidFill>
                <a:srgbClr val="318FC5">
                  <a:lumMod val="60000"/>
                  <a:lumOff val="40000"/>
                </a:srgbClr>
              </a:solidFill>
            </a:endParaRPr>
          </a:p>
        </p:txBody>
      </p:sp>
      <p:sp>
        <p:nvSpPr>
          <p:cNvPr id="6" name="Slide Number Placeholder 5"/>
          <p:cNvSpPr>
            <a:spLocks noGrp="1"/>
          </p:cNvSpPr>
          <p:nvPr>
            <p:ph type="sldNum" sz="quarter" idx="4"/>
          </p:nvPr>
        </p:nvSpPr>
        <p:spPr>
          <a:xfrm>
            <a:off x="8186060" y="6087533"/>
            <a:ext cx="568412" cy="260056"/>
          </a:xfrm>
          <a:prstGeom prst="rect">
            <a:avLst/>
          </a:prstGeom>
        </p:spPr>
        <p:txBody>
          <a:bodyPr vert="horz" lIns="91440" tIns="45720" rIns="91440" bIns="45720" rtlCol="0" anchor="ctr"/>
          <a:lstStyle>
            <a:lvl1pPr algn="ctr">
              <a:defRPr sz="1400" b="1">
                <a:solidFill>
                  <a:schemeClr val="bg2">
                    <a:lumMod val="25000"/>
                  </a:schemeClr>
                </a:solidFill>
              </a:defRPr>
            </a:lvl1pPr>
          </a:lstStyle>
          <a:p>
            <a:pPr defTabSz="914400"/>
            <a:fld id="{0CFEC368-1D7A-4F81-ABF6-AE0E36BAF64C}" type="slidenum">
              <a:rPr lang="en-US" smtClean="0">
                <a:solidFill>
                  <a:srgbClr val="AEE8FB">
                    <a:lumMod val="25000"/>
                  </a:srgbClr>
                </a:solidFill>
              </a:rPr>
              <a:pPr defTabSz="914400"/>
              <a:t>‹#›</a:t>
            </a:fld>
            <a:endParaRPr lang="en-US" dirty="0">
              <a:solidFill>
                <a:srgbClr val="AEE8FB">
                  <a:lumMod val="25000"/>
                </a:srgbClr>
              </a:solidFill>
            </a:endParaRPr>
          </a:p>
        </p:txBody>
      </p:sp>
    </p:spTree>
    <p:extLst>
      <p:ext uri="{BB962C8B-B14F-4D97-AF65-F5344CB8AC3E}">
        <p14:creationId xmlns:p14="http://schemas.microsoft.com/office/powerpoint/2010/main" val="1389771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hyperlink" Target="mailto:laszewski@gmail.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996696"/>
            <a:ext cx="7848600" cy="1927225"/>
          </a:xfrm>
        </p:spPr>
        <p:txBody>
          <a:bodyPr/>
          <a:lstStyle/>
          <a:p>
            <a:r>
              <a:rPr lang="en-US" sz="4400" dirty="0" smtClean="0"/>
              <a:t>Accessing and Managing Multiple Clouds (Infrastructures) with </a:t>
            </a:r>
            <a:r>
              <a:rPr lang="en-US" sz="4400" dirty="0" err="1" smtClean="0"/>
              <a:t>Cloudmesh</a:t>
            </a:r>
            <a:endParaRPr lang="en-US" sz="4400" dirty="0"/>
          </a:p>
        </p:txBody>
      </p:sp>
      <p:sp>
        <p:nvSpPr>
          <p:cNvPr id="3" name="Subtitle 2"/>
          <p:cNvSpPr>
            <a:spLocks noGrp="1"/>
          </p:cNvSpPr>
          <p:nvPr>
            <p:ph type="subTitle" idx="1"/>
          </p:nvPr>
        </p:nvSpPr>
        <p:spPr>
          <a:xfrm>
            <a:off x="685800" y="3505200"/>
            <a:ext cx="7848600" cy="2593848"/>
          </a:xfrm>
        </p:spPr>
        <p:txBody>
          <a:bodyPr>
            <a:normAutofit fontScale="92500" lnSpcReduction="10000"/>
          </a:bodyPr>
          <a:lstStyle/>
          <a:p>
            <a:r>
              <a:rPr lang="en-US" dirty="0" smtClean="0"/>
              <a:t>June 24 2014</a:t>
            </a:r>
          </a:p>
          <a:p>
            <a:r>
              <a:rPr lang="en-US" dirty="0" err="1"/>
              <a:t>BigSystem</a:t>
            </a:r>
            <a:r>
              <a:rPr lang="en-US" dirty="0"/>
              <a:t> 2014 - Software-Defined </a:t>
            </a:r>
            <a:r>
              <a:rPr lang="en-US" dirty="0" smtClean="0"/>
              <a:t>Ecosystems at HPDC Vancouver Canada </a:t>
            </a:r>
          </a:p>
          <a:p>
            <a:endParaRPr lang="en-US" dirty="0"/>
          </a:p>
          <a:p>
            <a:r>
              <a:rPr lang="en-US" dirty="0" err="1" smtClean="0"/>
              <a:t>Gregor</a:t>
            </a:r>
            <a:r>
              <a:rPr lang="en-US" dirty="0" smtClean="0"/>
              <a:t> von </a:t>
            </a:r>
            <a:r>
              <a:rPr lang="en-US" dirty="0" err="1" smtClean="0"/>
              <a:t>Laszewski</a:t>
            </a:r>
            <a:endParaRPr lang="en-US" dirty="0" smtClean="0"/>
          </a:p>
          <a:p>
            <a:r>
              <a:rPr lang="en-US" dirty="0" err="1" smtClean="0"/>
              <a:t>Fugang</a:t>
            </a:r>
            <a:r>
              <a:rPr lang="en-US" dirty="0" smtClean="0"/>
              <a:t> Wang</a:t>
            </a:r>
          </a:p>
          <a:p>
            <a:r>
              <a:rPr lang="en-US" dirty="0" smtClean="0"/>
              <a:t>Geoffrey Fox</a:t>
            </a:r>
            <a:endParaRPr lang="en-US" dirty="0"/>
          </a:p>
        </p:txBody>
      </p:sp>
      <p:pic>
        <p:nvPicPr>
          <p:cNvPr id="4" name="Picture 3" descr="f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47" y="5473446"/>
            <a:ext cx="1397000" cy="990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9097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453" y="440766"/>
            <a:ext cx="5275780" cy="618491"/>
          </a:xfrm>
        </p:spPr>
        <p:txBody>
          <a:bodyPr>
            <a:normAutofit fontScale="90000"/>
          </a:bodyPr>
          <a:lstStyle/>
          <a:p>
            <a:r>
              <a:rPr lang="en-US" dirty="0" smtClean="0"/>
              <a:t>Background - FutureGrid</a:t>
            </a:r>
            <a:endParaRPr lang="en-US" dirty="0"/>
          </a:p>
        </p:txBody>
      </p:sp>
      <p:sp>
        <p:nvSpPr>
          <p:cNvPr id="3" name="Content Placeholder 2"/>
          <p:cNvSpPr>
            <a:spLocks noGrp="1"/>
          </p:cNvSpPr>
          <p:nvPr>
            <p:ph idx="1"/>
          </p:nvPr>
        </p:nvSpPr>
        <p:spPr>
          <a:xfrm>
            <a:off x="0" y="1019179"/>
            <a:ext cx="9144000" cy="5701420"/>
          </a:xfrm>
        </p:spPr>
        <p:txBody>
          <a:bodyPr>
            <a:noAutofit/>
          </a:bodyPr>
          <a:lstStyle/>
          <a:p>
            <a:r>
              <a:rPr lang="en-US" sz="2200" dirty="0"/>
              <a:t>M</a:t>
            </a:r>
            <a:r>
              <a:rPr lang="en-US" sz="2200" dirty="0"/>
              <a:t>an</a:t>
            </a:r>
            <a:r>
              <a:rPr lang="en-US" sz="2200" dirty="0"/>
              <a:t>y requirements </a:t>
            </a:r>
            <a:r>
              <a:rPr lang="en-US" sz="2200" dirty="0"/>
              <a:t>originate from FutureGrid.</a:t>
            </a:r>
          </a:p>
          <a:p>
            <a:pPr lvl="1"/>
            <a:r>
              <a:rPr lang="en-US" sz="1800" dirty="0" smtClean="0"/>
              <a:t>This is a high performance and grid </a:t>
            </a:r>
            <a:r>
              <a:rPr lang="en-US" sz="1800" dirty="0" err="1" smtClean="0"/>
              <a:t>testbed</a:t>
            </a:r>
            <a:r>
              <a:rPr lang="en-US" sz="1800" dirty="0" smtClean="0"/>
              <a:t> that allowed scientists to collaboratively develop and test innovative approaches to parallel, grid, and cloud computing. </a:t>
            </a:r>
          </a:p>
          <a:p>
            <a:pPr lvl="1"/>
            <a:r>
              <a:rPr lang="en-US" sz="1800" dirty="0"/>
              <a:t>U</a:t>
            </a:r>
            <a:r>
              <a:rPr lang="en-US" sz="1800" dirty="0" smtClean="0"/>
              <a:t>sers can deploy their own hardware and software configurations on a public/private cloud, and run their experiments. </a:t>
            </a:r>
          </a:p>
          <a:p>
            <a:pPr lvl="1"/>
            <a:r>
              <a:rPr lang="en-US" sz="1800" dirty="0"/>
              <a:t>P</a:t>
            </a:r>
            <a:r>
              <a:rPr lang="en-US" sz="1800" dirty="0" smtClean="0"/>
              <a:t>rovides an advanced framework to manage user and project affiliation and propagates this information to a variety of subsystems constituting the FutureGrid service infrastructure. This includes operational services to deal with authentication, authorization and accounting.</a:t>
            </a:r>
          </a:p>
          <a:p>
            <a:r>
              <a:rPr lang="en-US" sz="2200" dirty="0" smtClean="0"/>
              <a:t>Important features of FutureGrid:</a:t>
            </a:r>
          </a:p>
          <a:p>
            <a:pPr lvl="1"/>
            <a:r>
              <a:rPr lang="en-US" sz="1800" dirty="0"/>
              <a:t>M</a:t>
            </a:r>
            <a:r>
              <a:rPr lang="en-US" sz="1800" dirty="0" smtClean="0"/>
              <a:t>etric framework that allows us to create usage reports from all of our </a:t>
            </a:r>
            <a:r>
              <a:rPr lang="en-US" sz="1800" dirty="0" err="1" smtClean="0"/>
              <a:t>IaaS</a:t>
            </a:r>
            <a:r>
              <a:rPr lang="en-US" sz="1800" dirty="0" smtClean="0"/>
              <a:t> frameworks. Developed from systems aimed at XSEDE</a:t>
            </a:r>
          </a:p>
          <a:p>
            <a:pPr lvl="1"/>
            <a:r>
              <a:rPr lang="en-US" sz="1800" dirty="0" smtClean="0"/>
              <a:t>Repeatable experiments can be created with a number of tools including </a:t>
            </a:r>
            <a:r>
              <a:rPr lang="en-US" sz="1800" dirty="0" err="1" smtClean="0"/>
              <a:t>Cloudmesh</a:t>
            </a:r>
            <a:r>
              <a:rPr lang="en-US" sz="1800" dirty="0" smtClean="0"/>
              <a:t>. Provisioning of services and images can be conducted by Rain.</a:t>
            </a:r>
          </a:p>
          <a:p>
            <a:pPr lvl="1"/>
            <a:r>
              <a:rPr lang="en-US" sz="1800" dirty="0" smtClean="0"/>
              <a:t>Multiple </a:t>
            </a:r>
            <a:r>
              <a:rPr lang="en-US" sz="1800" dirty="0" err="1" smtClean="0"/>
              <a:t>IaaS</a:t>
            </a:r>
            <a:r>
              <a:rPr lang="en-US" sz="1800" dirty="0" smtClean="0"/>
              <a:t> frameworks including OpenStack, Eucalyptus, and Nimbus.</a:t>
            </a:r>
          </a:p>
          <a:p>
            <a:pPr lvl="1"/>
            <a:r>
              <a:rPr lang="en-US" sz="1800" dirty="0" smtClean="0"/>
              <a:t>Mixed operation model. a standard production cloud that operates on-demand, but also a set of cloud instances that can be reserved for a particular project</a:t>
            </a:r>
            <a:r>
              <a:rPr lang="en-US" sz="1800" dirty="0" smtClean="0"/>
              <a:t>.</a:t>
            </a:r>
          </a:p>
          <a:p>
            <a:r>
              <a:rPr lang="en-US" sz="2200" dirty="0" smtClean="0"/>
              <a:t>FutureGrid coming to an end but preserve </a:t>
            </a:r>
            <a:r>
              <a:rPr lang="en-US" sz="2200" dirty="0" err="1" smtClean="0"/>
              <a:t>CTaaS</a:t>
            </a:r>
            <a:r>
              <a:rPr lang="en-US" sz="2200" dirty="0" smtClean="0"/>
              <a:t> tools as </a:t>
            </a:r>
            <a:r>
              <a:rPr lang="en-US" sz="2200" dirty="0" err="1" smtClean="0"/>
              <a:t>Cloudmesh</a:t>
            </a:r>
            <a:endParaRPr lang="en-US" sz="2200" dirty="0"/>
          </a:p>
        </p:txBody>
      </p:sp>
    </p:spTree>
    <p:extLst>
      <p:ext uri="{BB962C8B-B14F-4D97-AF65-F5344CB8AC3E}">
        <p14:creationId xmlns:p14="http://schemas.microsoft.com/office/powerpoint/2010/main" val="102688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Functionality Requirements</a:t>
            </a:r>
            <a:endParaRPr lang="en-US" dirty="0"/>
          </a:p>
        </p:txBody>
      </p:sp>
      <p:sp>
        <p:nvSpPr>
          <p:cNvPr id="3" name="Content Placeholder 2"/>
          <p:cNvSpPr>
            <a:spLocks noGrp="1"/>
          </p:cNvSpPr>
          <p:nvPr>
            <p:ph idx="1"/>
          </p:nvPr>
        </p:nvSpPr>
        <p:spPr>
          <a:xfrm>
            <a:off x="-1" y="1238062"/>
            <a:ext cx="9144001" cy="5619938"/>
          </a:xfrm>
        </p:spPr>
        <p:txBody>
          <a:bodyPr>
            <a:noAutofit/>
          </a:bodyPr>
          <a:lstStyle/>
          <a:p>
            <a:r>
              <a:rPr lang="en-US" sz="2000" dirty="0"/>
              <a:t>P</a:t>
            </a:r>
            <a:r>
              <a:rPr lang="en-US" sz="2000" dirty="0" smtClean="0"/>
              <a:t>rovide virtual machine and bare-metal management in a </a:t>
            </a:r>
            <a:r>
              <a:rPr lang="en-US" sz="2000" b="1" dirty="0" smtClean="0">
                <a:solidFill>
                  <a:srgbClr val="FF0000"/>
                </a:solidFill>
              </a:rPr>
              <a:t>multi-cloud </a:t>
            </a:r>
            <a:r>
              <a:rPr lang="en-US" sz="2000" dirty="0" smtClean="0"/>
              <a:t>environment with very different policies and including</a:t>
            </a:r>
          </a:p>
          <a:p>
            <a:pPr lvl="1"/>
            <a:r>
              <a:rPr lang="en-US" dirty="0" smtClean="0"/>
              <a:t>FutureGrid resources,</a:t>
            </a:r>
          </a:p>
          <a:p>
            <a:pPr lvl="1"/>
            <a:r>
              <a:rPr lang="en-US" dirty="0"/>
              <a:t>E</a:t>
            </a:r>
            <a:r>
              <a:rPr lang="en-US" dirty="0" smtClean="0"/>
              <a:t>xternal clouds from research partners, </a:t>
            </a:r>
          </a:p>
          <a:p>
            <a:pPr lvl="1"/>
            <a:r>
              <a:rPr lang="en-US" dirty="0"/>
              <a:t>P</a:t>
            </a:r>
            <a:r>
              <a:rPr lang="en-US" dirty="0" smtClean="0"/>
              <a:t>ublic clouds</a:t>
            </a:r>
            <a:r>
              <a:rPr lang="en-US" dirty="0"/>
              <a:t>,</a:t>
            </a:r>
            <a:endParaRPr lang="en-US" dirty="0" smtClean="0"/>
          </a:p>
          <a:p>
            <a:pPr lvl="1"/>
            <a:r>
              <a:rPr lang="en-US" dirty="0" smtClean="0"/>
              <a:t>My own cloud</a:t>
            </a:r>
          </a:p>
          <a:p>
            <a:r>
              <a:rPr lang="en-US" sz="2000" dirty="0"/>
              <a:t>P</a:t>
            </a:r>
            <a:r>
              <a:rPr lang="en-US" sz="2000" dirty="0" smtClean="0"/>
              <a:t>rovide multi-cloud services and deployments controlled by users </a:t>
            </a:r>
            <a:r>
              <a:rPr lang="en-US" sz="2000" b="1" dirty="0" smtClean="0">
                <a:solidFill>
                  <a:srgbClr val="FF0000"/>
                </a:solidFill>
              </a:rPr>
              <a:t>&amp; provider</a:t>
            </a:r>
          </a:p>
          <a:p>
            <a:r>
              <a:rPr lang="en-US" sz="2000" dirty="0" smtClean="0"/>
              <a:t>Enable </a:t>
            </a:r>
            <a:r>
              <a:rPr lang="en-US" sz="2000" b="1" dirty="0" smtClean="0">
                <a:solidFill>
                  <a:srgbClr val="FF0000"/>
                </a:solidFill>
              </a:rPr>
              <a:t>raining</a:t>
            </a:r>
            <a:r>
              <a:rPr lang="en-US" sz="2000" dirty="0" smtClean="0">
                <a:solidFill>
                  <a:srgbClr val="FF0000"/>
                </a:solidFill>
              </a:rPr>
              <a:t> </a:t>
            </a:r>
            <a:r>
              <a:rPr lang="en-US" sz="2000" dirty="0" smtClean="0"/>
              <a:t>of</a:t>
            </a:r>
          </a:p>
          <a:p>
            <a:pPr lvl="1"/>
            <a:r>
              <a:rPr lang="en-US" dirty="0"/>
              <a:t>O</a:t>
            </a:r>
            <a:r>
              <a:rPr lang="en-US" dirty="0" smtClean="0"/>
              <a:t>perating systems (bare-metal provisioning), </a:t>
            </a:r>
          </a:p>
          <a:p>
            <a:pPr lvl="1"/>
            <a:r>
              <a:rPr lang="en-US" dirty="0"/>
              <a:t>S</a:t>
            </a:r>
            <a:r>
              <a:rPr lang="en-US" dirty="0" smtClean="0"/>
              <a:t>ervices</a:t>
            </a:r>
          </a:p>
          <a:p>
            <a:pPr lvl="1"/>
            <a:r>
              <a:rPr lang="en-US" dirty="0"/>
              <a:t>P</a:t>
            </a:r>
            <a:r>
              <a:rPr lang="en-US" dirty="0" smtClean="0"/>
              <a:t>latforms</a:t>
            </a:r>
          </a:p>
          <a:p>
            <a:pPr lvl="1"/>
            <a:r>
              <a:rPr lang="en-US" dirty="0" err="1" smtClean="0"/>
              <a:t>IaaS</a:t>
            </a:r>
            <a:endParaRPr lang="en-US" dirty="0" smtClean="0"/>
          </a:p>
          <a:p>
            <a:r>
              <a:rPr lang="en-US" sz="2000" dirty="0" smtClean="0"/>
              <a:t>Deploy and give access to </a:t>
            </a:r>
            <a:r>
              <a:rPr lang="en-US" sz="2000" b="1" dirty="0" smtClean="0">
                <a:solidFill>
                  <a:srgbClr val="FF0000"/>
                </a:solidFill>
              </a:rPr>
              <a:t>Monitoring</a:t>
            </a:r>
            <a:r>
              <a:rPr lang="en-US" sz="2000" dirty="0" smtClean="0"/>
              <a:t> infrastructure across a multi-cloud environment</a:t>
            </a:r>
          </a:p>
          <a:p>
            <a:r>
              <a:rPr lang="en-US" sz="2000" dirty="0" smtClean="0"/>
              <a:t>Support management of reproducible experiments</a:t>
            </a:r>
          </a:p>
        </p:txBody>
      </p:sp>
    </p:spTree>
    <p:extLst>
      <p:ext uri="{BB962C8B-B14F-4D97-AF65-F5344CB8AC3E}">
        <p14:creationId xmlns:p14="http://schemas.microsoft.com/office/powerpoint/2010/main" val="205603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normAutofit/>
          </a:bodyPr>
          <a:lstStyle/>
          <a:p>
            <a:r>
              <a:rPr lang="en-US" dirty="0" smtClean="0"/>
              <a:t>Provide multiple interfaces including</a:t>
            </a:r>
          </a:p>
          <a:p>
            <a:pPr lvl="1"/>
            <a:r>
              <a:rPr lang="en-US" sz="2400" dirty="0" smtClean="0"/>
              <a:t>command line tool and command shell</a:t>
            </a:r>
          </a:p>
          <a:p>
            <a:pPr lvl="1"/>
            <a:r>
              <a:rPr lang="en-US" sz="2400" dirty="0" smtClean="0"/>
              <a:t>Web portal and </a:t>
            </a:r>
            <a:r>
              <a:rPr lang="en-US" sz="2400" dirty="0" err="1" smtClean="0"/>
              <a:t>RESTful</a:t>
            </a:r>
            <a:r>
              <a:rPr lang="en-US" sz="2400" dirty="0" smtClean="0"/>
              <a:t> services</a:t>
            </a:r>
          </a:p>
          <a:p>
            <a:pPr lvl="1"/>
            <a:r>
              <a:rPr lang="en-US" sz="2400" dirty="0" smtClean="0"/>
              <a:t>Python API</a:t>
            </a:r>
          </a:p>
          <a:p>
            <a:r>
              <a:rPr lang="en-US" dirty="0" smtClean="0"/>
              <a:t>Deliver a toolkit that is</a:t>
            </a:r>
          </a:p>
          <a:p>
            <a:pPr lvl="1"/>
            <a:r>
              <a:rPr lang="en-US" sz="2400" dirty="0" smtClean="0"/>
              <a:t>open source</a:t>
            </a:r>
          </a:p>
          <a:p>
            <a:pPr lvl="1"/>
            <a:r>
              <a:rPr lang="en-US" sz="2400" dirty="0" smtClean="0"/>
              <a:t>Extensible</a:t>
            </a:r>
          </a:p>
          <a:p>
            <a:pPr lvl="1"/>
            <a:r>
              <a:rPr lang="en-US" sz="2400" dirty="0" smtClean="0"/>
              <a:t>easily deployable</a:t>
            </a:r>
          </a:p>
          <a:p>
            <a:pPr lvl="1"/>
            <a:r>
              <a:rPr lang="en-US" sz="2400" dirty="0" smtClean="0"/>
              <a:t>documented</a:t>
            </a:r>
            <a:endParaRPr lang="en-US" sz="2400" dirty="0"/>
          </a:p>
        </p:txBody>
      </p:sp>
    </p:spTree>
    <p:extLst>
      <p:ext uri="{BB962C8B-B14F-4D97-AF65-F5344CB8AC3E}">
        <p14:creationId xmlns:p14="http://schemas.microsoft.com/office/powerpoint/2010/main" val="2312481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23" y="414690"/>
            <a:ext cx="5327965" cy="625783"/>
          </a:xfrm>
        </p:spPr>
        <p:txBody>
          <a:bodyPr>
            <a:normAutofit fontScale="90000"/>
          </a:bodyPr>
          <a:lstStyle/>
          <a:p>
            <a:r>
              <a:rPr lang="en-US" b="1" dirty="0" err="1" smtClean="0"/>
              <a:t>Cloudmesh</a:t>
            </a:r>
            <a:r>
              <a:rPr lang="en-US" b="1" dirty="0" smtClean="0"/>
              <a:t> Definitions I</a:t>
            </a:r>
            <a:endParaRPr lang="en-US" b="1" dirty="0"/>
          </a:p>
        </p:txBody>
      </p:sp>
      <p:sp>
        <p:nvSpPr>
          <p:cNvPr id="3" name="Content Placeholder 2"/>
          <p:cNvSpPr>
            <a:spLocks noGrp="1"/>
          </p:cNvSpPr>
          <p:nvPr>
            <p:ph idx="1"/>
          </p:nvPr>
        </p:nvSpPr>
        <p:spPr>
          <a:xfrm>
            <a:off x="0" y="1023181"/>
            <a:ext cx="9144000" cy="6246055"/>
          </a:xfrm>
        </p:spPr>
        <p:txBody>
          <a:bodyPr>
            <a:normAutofit/>
          </a:bodyPr>
          <a:lstStyle/>
          <a:p>
            <a:r>
              <a:rPr lang="en-US" b="1" dirty="0"/>
              <a:t>Project</a:t>
            </a:r>
            <a:r>
              <a:rPr lang="en-US" b="1" dirty="0" smtClean="0"/>
              <a:t>: </a:t>
            </a:r>
            <a:r>
              <a:rPr lang="en-US" dirty="0" smtClean="0"/>
              <a:t>The research activity to be supported by </a:t>
            </a:r>
            <a:r>
              <a:rPr lang="en-US" dirty="0" err="1" smtClean="0"/>
              <a:t>Cloudmesh</a:t>
            </a:r>
            <a:r>
              <a:rPr lang="en-US" dirty="0" smtClean="0"/>
              <a:t>. </a:t>
            </a:r>
            <a:r>
              <a:rPr lang="en-US" dirty="0"/>
              <a:t>A project has roles and users </a:t>
            </a:r>
            <a:r>
              <a:rPr lang="en-US" dirty="0" smtClean="0"/>
              <a:t>assigned. The roles imply which types of SDDS can be used by users in the project</a:t>
            </a:r>
          </a:p>
          <a:p>
            <a:pPr lvl="1"/>
            <a:r>
              <a:rPr lang="en-US" dirty="0" smtClean="0"/>
              <a:t>FutureGrid has some roles but need to expand</a:t>
            </a:r>
          </a:p>
          <a:p>
            <a:pPr lvl="1"/>
            <a:r>
              <a:rPr lang="en-US" dirty="0" smtClean="0"/>
              <a:t>This definition supported by FutureGrid [portal</a:t>
            </a:r>
            <a:endParaRPr lang="en-US" dirty="0"/>
          </a:p>
          <a:p>
            <a:r>
              <a:rPr lang="en-US" b="1" dirty="0"/>
              <a:t>User: </a:t>
            </a:r>
            <a:r>
              <a:rPr lang="en-US" dirty="0" smtClean="0"/>
              <a:t>Project participants</a:t>
            </a:r>
          </a:p>
          <a:p>
            <a:pPr lvl="1"/>
            <a:r>
              <a:rPr lang="en-US" dirty="0" smtClean="0"/>
              <a:t>Users have individual authorization roles and roles inherited from projects with which they are involved</a:t>
            </a:r>
          </a:p>
          <a:p>
            <a:pPr lvl="1"/>
            <a:r>
              <a:rPr lang="en-US" dirty="0" smtClean="0"/>
              <a:t>Users are assigned to projects by project lead</a:t>
            </a:r>
          </a:p>
          <a:p>
            <a:pPr lvl="1"/>
            <a:r>
              <a:rPr lang="en-US" dirty="0" smtClean="0"/>
              <a:t>Public projects can be joined by any </a:t>
            </a:r>
            <a:r>
              <a:rPr lang="en-US" dirty="0" err="1" smtClean="0"/>
              <a:t>Cloudmesh</a:t>
            </a:r>
            <a:r>
              <a:rPr lang="en-US" dirty="0" smtClean="0"/>
              <a:t> user</a:t>
            </a:r>
            <a:endParaRPr lang="en-US" dirty="0"/>
          </a:p>
          <a:p>
            <a:r>
              <a:rPr lang="en-US" b="1" dirty="0"/>
              <a:t>Experiment: </a:t>
            </a:r>
            <a:r>
              <a:rPr lang="en-US" dirty="0" smtClean="0"/>
              <a:t>The activity </a:t>
            </a:r>
            <a:r>
              <a:rPr lang="en-US" dirty="0"/>
              <a:t>unit for </a:t>
            </a:r>
            <a:r>
              <a:rPr lang="en-US" dirty="0" err="1" smtClean="0"/>
              <a:t>Cloudmesh</a:t>
            </a:r>
            <a:endParaRPr lang="en-US" dirty="0"/>
          </a:p>
          <a:p>
            <a:r>
              <a:rPr lang="en-US" b="1" dirty="0" smtClean="0"/>
              <a:t>SDDS: </a:t>
            </a:r>
            <a:r>
              <a:rPr lang="en-US" dirty="0" smtClean="0"/>
              <a:t>Software Defined Distributed System</a:t>
            </a:r>
          </a:p>
          <a:p>
            <a:r>
              <a:rPr lang="en-US" b="1" dirty="0" smtClean="0"/>
              <a:t>SDDSL: </a:t>
            </a:r>
            <a:r>
              <a:rPr lang="en-US" dirty="0" smtClean="0"/>
              <a:t>Specification Language for SDDS; essentially exists from various sources </a:t>
            </a:r>
          </a:p>
          <a:p>
            <a:endParaRPr lang="en-US" dirty="0"/>
          </a:p>
        </p:txBody>
      </p:sp>
    </p:spTree>
    <p:extLst>
      <p:ext uri="{BB962C8B-B14F-4D97-AF65-F5344CB8AC3E}">
        <p14:creationId xmlns:p14="http://schemas.microsoft.com/office/powerpoint/2010/main" val="402598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7791"/>
            <a:ext cx="9144000" cy="5848399"/>
          </a:xfrm>
        </p:spPr>
        <p:txBody>
          <a:bodyPr>
            <a:normAutofit/>
          </a:bodyPr>
          <a:lstStyle/>
          <a:p>
            <a:r>
              <a:rPr lang="en-US" b="1" dirty="0"/>
              <a:t>Infrastructure: </a:t>
            </a:r>
            <a:r>
              <a:rPr lang="en-US" dirty="0" smtClean="0"/>
              <a:t>Clusters: Computers, </a:t>
            </a:r>
            <a:r>
              <a:rPr lang="en-US" dirty="0"/>
              <a:t>Storage, Network with some reason to be treated as one: </a:t>
            </a:r>
            <a:r>
              <a:rPr lang="en-US" dirty="0" smtClean="0"/>
              <a:t>Infrastructure </a:t>
            </a:r>
            <a:r>
              <a:rPr lang="en-US" dirty="0"/>
              <a:t>has </a:t>
            </a:r>
          </a:p>
          <a:p>
            <a:pPr lvl="1"/>
            <a:r>
              <a:rPr lang="en-US" dirty="0" smtClean="0"/>
              <a:t>Type as in different Amazon Instance Types</a:t>
            </a:r>
          </a:p>
          <a:p>
            <a:pPr lvl="1"/>
            <a:r>
              <a:rPr lang="en-US" dirty="0" smtClean="0"/>
              <a:t>Management </a:t>
            </a:r>
            <a:r>
              <a:rPr lang="en-US" dirty="0"/>
              <a:t>Structure</a:t>
            </a:r>
          </a:p>
          <a:p>
            <a:pPr lvl="1"/>
            <a:r>
              <a:rPr lang="en-US" dirty="0"/>
              <a:t>Provisioning rules for administrators</a:t>
            </a:r>
          </a:p>
          <a:p>
            <a:pPr lvl="1"/>
            <a:r>
              <a:rPr lang="en-US" dirty="0"/>
              <a:t>Usage rules for users of particular roles</a:t>
            </a:r>
          </a:p>
          <a:p>
            <a:pPr lvl="1"/>
            <a:r>
              <a:rPr lang="en-US" dirty="0"/>
              <a:t>A current </a:t>
            </a:r>
            <a:r>
              <a:rPr lang="en-US" dirty="0" smtClean="0"/>
              <a:t>state</a:t>
            </a:r>
          </a:p>
          <a:p>
            <a:pPr lvl="1"/>
            <a:r>
              <a:rPr lang="en-US" dirty="0" smtClean="0"/>
              <a:t>A time interval ranging from transient to a longer term persistence and including a scheduled start time</a:t>
            </a:r>
          </a:p>
          <a:p>
            <a:pPr lvl="2"/>
            <a:r>
              <a:rPr lang="en-US" dirty="0" smtClean="0"/>
              <a:t>Note storage could often need to be persistent</a:t>
            </a:r>
            <a:endParaRPr lang="en-US" dirty="0"/>
          </a:p>
          <a:p>
            <a:r>
              <a:rPr lang="en-US" b="1" dirty="0"/>
              <a:t>Virtual Infrastructure: </a:t>
            </a:r>
            <a:r>
              <a:rPr lang="en-US" dirty="0" smtClean="0"/>
              <a:t>Dynamically defined</a:t>
            </a:r>
            <a:r>
              <a:rPr lang="en-US" b="1" dirty="0" smtClean="0"/>
              <a:t> </a:t>
            </a:r>
            <a:r>
              <a:rPr lang="en-US" dirty="0" smtClean="0"/>
              <a:t>Slices </a:t>
            </a:r>
            <a:r>
              <a:rPr lang="en-US" dirty="0"/>
              <a:t>of Infrastructure</a:t>
            </a:r>
          </a:p>
          <a:p>
            <a:r>
              <a:rPr lang="en-US" b="1" dirty="0" smtClean="0"/>
              <a:t>Federated Virtual Infrastructure </a:t>
            </a:r>
            <a:r>
              <a:rPr lang="en-US" dirty="0" smtClean="0"/>
              <a:t>is a Software Defined Distributed System SDDS assigned to a </a:t>
            </a:r>
            <a:r>
              <a:rPr lang="en-US" dirty="0" err="1" smtClean="0"/>
              <a:t>Cloudmesh</a:t>
            </a:r>
            <a:r>
              <a:rPr lang="en-US" dirty="0" smtClean="0"/>
              <a:t> user for an Experiment in a Project</a:t>
            </a:r>
          </a:p>
          <a:p>
            <a:endParaRPr lang="en-US" dirty="0"/>
          </a:p>
        </p:txBody>
      </p:sp>
      <p:sp>
        <p:nvSpPr>
          <p:cNvPr id="4" name="Title 3"/>
          <p:cNvSpPr>
            <a:spLocks noGrp="1"/>
          </p:cNvSpPr>
          <p:nvPr>
            <p:ph type="title"/>
          </p:nvPr>
        </p:nvSpPr>
        <p:spPr>
          <a:xfrm>
            <a:off x="1453081" y="196835"/>
            <a:ext cx="5309857" cy="817153"/>
          </a:xfrm>
        </p:spPr>
        <p:txBody>
          <a:bodyPr>
            <a:normAutofit fontScale="90000"/>
          </a:bodyPr>
          <a:lstStyle/>
          <a:p>
            <a:r>
              <a:rPr lang="en-US" b="1" dirty="0" err="1"/>
              <a:t>Cloudmesh</a:t>
            </a:r>
            <a:r>
              <a:rPr lang="en-US" b="1" dirty="0"/>
              <a:t> Definitions </a:t>
            </a:r>
            <a:r>
              <a:rPr lang="en-US" b="1" dirty="0" smtClean="0"/>
              <a:t>II</a:t>
            </a:r>
            <a:endParaRPr lang="en-US" dirty="0"/>
          </a:p>
        </p:txBody>
      </p:sp>
    </p:spTree>
    <p:extLst>
      <p:ext uri="{BB962C8B-B14F-4D97-AF65-F5344CB8AC3E}">
        <p14:creationId xmlns:p14="http://schemas.microsoft.com/office/powerpoint/2010/main" val="215662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02" y="317674"/>
            <a:ext cx="8868098" cy="598283"/>
          </a:xfrm>
        </p:spPr>
        <p:txBody>
          <a:bodyPr>
            <a:normAutofit fontScale="90000"/>
          </a:bodyPr>
          <a:lstStyle/>
          <a:p>
            <a:r>
              <a:rPr lang="en-US" dirty="0" smtClean="0"/>
              <a:t>SDDS Software Defined Distributed Systems</a:t>
            </a:r>
            <a:endParaRPr lang="en-US" dirty="0"/>
          </a:p>
        </p:txBody>
      </p:sp>
      <p:sp>
        <p:nvSpPr>
          <p:cNvPr id="3" name="Content Placeholder 2"/>
          <p:cNvSpPr>
            <a:spLocks noGrp="1"/>
          </p:cNvSpPr>
          <p:nvPr>
            <p:ph idx="1"/>
          </p:nvPr>
        </p:nvSpPr>
        <p:spPr>
          <a:xfrm>
            <a:off x="0" y="951292"/>
            <a:ext cx="9144000" cy="1082667"/>
          </a:xfrm>
        </p:spPr>
        <p:txBody>
          <a:bodyPr>
            <a:normAutofit fontScale="70000" lnSpcReduction="20000"/>
          </a:bodyPr>
          <a:lstStyle/>
          <a:p>
            <a:r>
              <a:rPr lang="en-US" dirty="0" err="1" smtClean="0"/>
              <a:t>Cloudmesh</a:t>
            </a:r>
            <a:r>
              <a:rPr lang="en-US" dirty="0" smtClean="0"/>
              <a:t> builds infrastructure as SDDS consisting of one or more virtual clusters or slices with extensive built-in monitoring</a:t>
            </a:r>
          </a:p>
          <a:p>
            <a:r>
              <a:rPr lang="en-US" dirty="0" smtClean="0"/>
              <a:t>These slices are instantiated on infrastructures with various owners</a:t>
            </a:r>
          </a:p>
          <a:p>
            <a:r>
              <a:rPr lang="en-US"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62476" y="1469409"/>
              <a:ext cx="132495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       Execution</a:t>
              </a:r>
              <a:r>
                <a:rPr kumimoji="0" lang="en-US" sz="1200" b="0" i="0" u="none" strike="noStrike" kern="0" cap="none" spc="0" normalizeH="0" baseline="0" noProof="0" dirty="0" smtClean="0">
                  <a:ln>
                    <a:noFill/>
                  </a:ln>
                  <a:solidFill>
                    <a:prstClr val="white"/>
                  </a:solidFill>
                  <a:effectLst/>
                  <a:uLnTx/>
                  <a:uFillTx/>
                  <a:latin typeface="Calibri"/>
                  <a:ea typeface="Calibri"/>
                  <a:cs typeface="+mn-cs"/>
                </a:rPr>
                <a:t> </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mn-cs"/>
                </a:rPr>
                <a:t>in Project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626968" y="2418531"/>
            <a:ext cx="2396768" cy="424876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FG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334473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77346"/>
            <a:ext cx="5499980" cy="609503"/>
          </a:xfrm>
        </p:spPr>
        <p:txBody>
          <a:bodyPr>
            <a:normAutofit fontScale="90000"/>
          </a:bodyPr>
          <a:lstStyle/>
          <a:p>
            <a:r>
              <a:rPr lang="en-US" b="1" dirty="0" err="1" smtClean="0"/>
              <a:t>Cloudmesh</a:t>
            </a:r>
            <a:r>
              <a:rPr lang="en-US" b="1" dirty="0" smtClean="0"/>
              <a:t> Definitions III</a:t>
            </a:r>
            <a:endParaRPr lang="en-US" b="1" dirty="0"/>
          </a:p>
        </p:txBody>
      </p:sp>
      <p:sp>
        <p:nvSpPr>
          <p:cNvPr id="3" name="Content Placeholder 2"/>
          <p:cNvSpPr>
            <a:spLocks noGrp="1"/>
          </p:cNvSpPr>
          <p:nvPr>
            <p:ph idx="1"/>
          </p:nvPr>
        </p:nvSpPr>
        <p:spPr>
          <a:xfrm>
            <a:off x="0" y="1052967"/>
            <a:ext cx="9144000" cy="5805033"/>
          </a:xfrm>
        </p:spPr>
        <p:txBody>
          <a:bodyPr>
            <a:normAutofit lnSpcReduction="10000"/>
          </a:bodyPr>
          <a:lstStyle/>
          <a:p>
            <a:r>
              <a:rPr lang="en-US" b="1" dirty="0" err="1" smtClean="0"/>
              <a:t>Cloudmesh</a:t>
            </a:r>
            <a:r>
              <a:rPr lang="en-US" b="1" dirty="0" smtClean="0"/>
              <a:t> Image: </a:t>
            </a:r>
            <a:r>
              <a:rPr lang="en-US" dirty="0" smtClean="0"/>
              <a:t>The software that is loaded on an Infrastructure to provision it.</a:t>
            </a:r>
          </a:p>
          <a:p>
            <a:pPr lvl="1"/>
            <a:r>
              <a:rPr lang="en-US" dirty="0" smtClean="0"/>
              <a:t>For nodes, image is loaded on bare metal or a hypervisor</a:t>
            </a:r>
          </a:p>
          <a:p>
            <a:pPr lvl="1"/>
            <a:r>
              <a:rPr lang="en-US" dirty="0" smtClean="0"/>
              <a:t>Images created as described below</a:t>
            </a:r>
            <a:endParaRPr lang="en-US" dirty="0" smtClean="0"/>
          </a:p>
          <a:p>
            <a:r>
              <a:rPr lang="en-US" b="1" dirty="0" err="1" smtClean="0"/>
              <a:t>Cloudmesh</a:t>
            </a:r>
            <a:r>
              <a:rPr lang="en-US" b="1" dirty="0" smtClean="0"/>
              <a:t> Image Template: </a:t>
            </a:r>
            <a:r>
              <a:rPr lang="en-US" dirty="0" smtClean="0"/>
              <a:t>An abstract specification of an Image used to define an implementation that is valid across multiple </a:t>
            </a:r>
            <a:r>
              <a:rPr lang="en-US" dirty="0" smtClean="0"/>
              <a:t>Infrastructures: three steps</a:t>
            </a:r>
            <a:endParaRPr lang="en-US" dirty="0"/>
          </a:p>
          <a:p>
            <a:pPr lvl="1"/>
            <a:r>
              <a:rPr lang="en-US" dirty="0" smtClean="0"/>
              <a:t>Templates as a set of one or more scripts/XML specifications</a:t>
            </a:r>
            <a:endParaRPr lang="en-US" dirty="0"/>
          </a:p>
          <a:p>
            <a:pPr lvl="1"/>
            <a:r>
              <a:rPr lang="en-US" dirty="0" smtClean="0"/>
              <a:t>Generic or base images that can be modified </a:t>
            </a:r>
            <a:r>
              <a:rPr lang="en-US" dirty="0"/>
              <a:t>on general </a:t>
            </a:r>
            <a:r>
              <a:rPr lang="en-US" dirty="0" err="1"/>
              <a:t>devops</a:t>
            </a:r>
            <a:r>
              <a:rPr lang="en-US" dirty="0"/>
              <a:t> principles</a:t>
            </a:r>
            <a:r>
              <a:rPr lang="en-US" dirty="0" smtClean="0"/>
              <a:t>.</a:t>
            </a:r>
          </a:p>
          <a:p>
            <a:pPr lvl="1"/>
            <a:r>
              <a:rPr lang="en-US" dirty="0" smtClean="0"/>
              <a:t>Host specific Images</a:t>
            </a:r>
            <a:endParaRPr lang="en-US" dirty="0" smtClean="0"/>
          </a:p>
          <a:p>
            <a:r>
              <a:rPr lang="en-US" dirty="0" smtClean="0"/>
              <a:t>FutureGrid has a prototype Image and Template Library</a:t>
            </a:r>
          </a:p>
          <a:p>
            <a:pPr lvl="1"/>
            <a:r>
              <a:rPr lang="en-US" dirty="0" smtClean="0"/>
              <a:t>Note templates are preferred model as template description is what we mean by Software defined Systems</a:t>
            </a:r>
          </a:p>
          <a:p>
            <a:pPr lvl="1"/>
            <a:r>
              <a:rPr lang="en-US" dirty="0" smtClean="0"/>
              <a:t>However one may only have an image in some cases and also provisioning speed is improved by taking templates and pre-generating images for particular infrastructures</a:t>
            </a:r>
          </a:p>
          <a:p>
            <a:endParaRPr lang="en-US" dirty="0"/>
          </a:p>
        </p:txBody>
      </p:sp>
    </p:spTree>
    <p:extLst>
      <p:ext uri="{BB962C8B-B14F-4D97-AF65-F5344CB8AC3E}">
        <p14:creationId xmlns:p14="http://schemas.microsoft.com/office/powerpoint/2010/main" val="136170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12" y="173736"/>
            <a:ext cx="6163056" cy="886265"/>
          </a:xfrm>
        </p:spPr>
        <p:txBody>
          <a:bodyPr/>
          <a:lstStyle/>
          <a:p>
            <a:r>
              <a:rPr lang="en-US" b="1" dirty="0" err="1" smtClean="0"/>
              <a:t>Cloudmesh</a:t>
            </a:r>
            <a:r>
              <a:rPr lang="en-US" b="1" dirty="0" smtClean="0"/>
              <a:t> Definitions IV</a:t>
            </a:r>
            <a:endParaRPr lang="en-US" b="1" dirty="0"/>
          </a:p>
        </p:txBody>
      </p:sp>
      <p:sp>
        <p:nvSpPr>
          <p:cNvPr id="3" name="Content Placeholder 2"/>
          <p:cNvSpPr>
            <a:spLocks noGrp="1"/>
          </p:cNvSpPr>
          <p:nvPr>
            <p:ph idx="1"/>
          </p:nvPr>
        </p:nvSpPr>
        <p:spPr>
          <a:xfrm>
            <a:off x="0" y="886265"/>
            <a:ext cx="9144000" cy="5971736"/>
          </a:xfrm>
        </p:spPr>
        <p:txBody>
          <a:bodyPr>
            <a:normAutofit/>
          </a:bodyPr>
          <a:lstStyle/>
          <a:p>
            <a:r>
              <a:rPr lang="en-US" b="1" dirty="0" err="1" smtClean="0"/>
              <a:t>Cloudmesh</a:t>
            </a:r>
            <a:r>
              <a:rPr lang="en-US" b="1" dirty="0" smtClean="0"/>
              <a:t> Matchmaker </a:t>
            </a:r>
            <a:r>
              <a:rPr lang="en-US" b="1" dirty="0" err="1" smtClean="0"/>
              <a:t>CMPlan</a:t>
            </a:r>
            <a:r>
              <a:rPr lang="en-US" b="1" dirty="0" smtClean="0"/>
              <a:t> </a:t>
            </a:r>
            <a:r>
              <a:rPr lang="en-US" dirty="0" smtClean="0"/>
              <a:t>chooses appropriate Infrastructures that can be used by </a:t>
            </a:r>
            <a:r>
              <a:rPr lang="en-US" dirty="0" err="1" smtClean="0"/>
              <a:t>CMProv</a:t>
            </a:r>
            <a:r>
              <a:rPr lang="en-US" dirty="0" smtClean="0"/>
              <a:t> to satisfy a user requested SDDS (</a:t>
            </a:r>
            <a:r>
              <a:rPr lang="en-US" b="1" dirty="0" smtClean="0"/>
              <a:t>not implemented</a:t>
            </a:r>
            <a:r>
              <a:rPr lang="en-US" dirty="0" smtClean="0"/>
              <a:t>)</a:t>
            </a:r>
          </a:p>
          <a:p>
            <a:r>
              <a:rPr lang="en-US" b="1" dirty="0" smtClean="0"/>
              <a:t>CloudMesh Provisioner </a:t>
            </a:r>
            <a:r>
              <a:rPr lang="en-US" b="1" dirty="0" err="1" smtClean="0"/>
              <a:t>CMProv</a:t>
            </a:r>
            <a:r>
              <a:rPr lang="en-US" b="1" dirty="0" smtClean="0"/>
              <a:t> </a:t>
            </a:r>
            <a:r>
              <a:rPr lang="en-US" dirty="0" smtClean="0"/>
              <a:t>takes a user request in SDDSL and a chosen Infrastructure and provisions the infrastructure in accordance with user roles, Infrastructures current state, management usage and provisioning rules and generates requested virtual infrastructure</a:t>
            </a:r>
          </a:p>
          <a:p>
            <a:pPr lvl="1"/>
            <a:r>
              <a:rPr lang="en-US" b="1" dirty="0" err="1" smtClean="0"/>
              <a:t>CMProv</a:t>
            </a:r>
            <a:r>
              <a:rPr lang="en-US" b="1" dirty="0" smtClean="0"/>
              <a:t> </a:t>
            </a:r>
            <a:r>
              <a:rPr lang="en-US" dirty="0" smtClean="0"/>
              <a:t>uses appropriate </a:t>
            </a:r>
            <a:r>
              <a:rPr lang="en-US" dirty="0" err="1" smtClean="0"/>
              <a:t>Cloudmesh</a:t>
            </a:r>
            <a:r>
              <a:rPr lang="en-US" dirty="0" smtClean="0"/>
              <a:t> Images and Templates and capabilities of </a:t>
            </a:r>
            <a:r>
              <a:rPr lang="en-US" dirty="0" err="1" smtClean="0"/>
              <a:t>Cloudmesh</a:t>
            </a:r>
            <a:r>
              <a:rPr lang="en-US" dirty="0" smtClean="0"/>
              <a:t> </a:t>
            </a:r>
            <a:r>
              <a:rPr lang="en-US" dirty="0" smtClean="0"/>
              <a:t>depend on availability of appropriate images/templates </a:t>
            </a:r>
          </a:p>
          <a:p>
            <a:r>
              <a:rPr lang="en-US" b="1" dirty="0" err="1" smtClean="0"/>
              <a:t>CMExec</a:t>
            </a:r>
            <a:r>
              <a:rPr lang="en-US" dirty="0" smtClean="0"/>
              <a:t> produces the users’ requested SDDS as a federation of Virtual Infrastructures created by </a:t>
            </a:r>
            <a:r>
              <a:rPr lang="en-US" b="1" dirty="0" err="1" smtClean="0"/>
              <a:t>CMProv</a:t>
            </a:r>
            <a:endParaRPr lang="en-US" b="1" dirty="0" smtClean="0"/>
          </a:p>
          <a:p>
            <a:r>
              <a:rPr lang="en-US" b="1" dirty="0" err="1" smtClean="0"/>
              <a:t>CMMon</a:t>
            </a:r>
            <a:r>
              <a:rPr lang="en-US" b="1" dirty="0" smtClean="0"/>
              <a:t> </a:t>
            </a:r>
            <a:r>
              <a:rPr lang="en-US" dirty="0" smtClean="0"/>
              <a:t>sets up monitoring and experiment management infrastructure (incomplete) </a:t>
            </a:r>
          </a:p>
          <a:p>
            <a:endParaRPr lang="en-US" dirty="0"/>
          </a:p>
        </p:txBody>
      </p:sp>
    </p:spTree>
    <p:extLst>
      <p:ext uri="{BB962C8B-B14F-4D97-AF65-F5344CB8AC3E}">
        <p14:creationId xmlns:p14="http://schemas.microsoft.com/office/powerpoint/2010/main" val="1140083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224443"/>
            <a:ext cx="8794865" cy="907539"/>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90534" y="1134737"/>
            <a:ext cx="9053465" cy="5833431"/>
          </a:xfrm>
        </p:spPr>
        <p:txBody>
          <a:bodyPr>
            <a:normAutofit fontScale="925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1769513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798653"/>
          </a:xfrm>
        </p:spPr>
        <p:txBody>
          <a:bodyPr>
            <a:normAutofit/>
          </a:bodyPr>
          <a:lstStyle/>
          <a:p>
            <a:pPr algn="ctr"/>
            <a:r>
              <a:rPr lang="en-US" b="1" dirty="0" smtClean="0"/>
              <a:t>CloudMesh User View of SDDS </a:t>
            </a:r>
            <a:r>
              <a:rPr lang="en-US" b="1" dirty="0" err="1" smtClean="0"/>
              <a:t>aaS</a:t>
            </a:r>
            <a:endParaRPr lang="en-US" b="1" dirty="0"/>
          </a:p>
        </p:txBody>
      </p:sp>
      <p:sp>
        <p:nvSpPr>
          <p:cNvPr id="3" name="Content Placeholder 2"/>
          <p:cNvSpPr>
            <a:spLocks noGrp="1"/>
          </p:cNvSpPr>
          <p:nvPr>
            <p:ph idx="1"/>
          </p:nvPr>
        </p:nvSpPr>
        <p:spPr>
          <a:xfrm>
            <a:off x="248970" y="1417899"/>
            <a:ext cx="8646060" cy="5440101"/>
          </a:xfrm>
        </p:spPr>
        <p:txBody>
          <a:bodyPr>
            <a:normAutofit/>
          </a:bodyPr>
          <a:lstStyle/>
          <a:p>
            <a:r>
              <a:rPr lang="en-US" dirty="0" smtClean="0"/>
              <a:t>Note we always consider virtual clusters or slices with nodes that may or may not have hypervisors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2081741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229008"/>
            <a:ext cx="9144000" cy="5542984"/>
          </a:xfrm>
        </p:spPr>
        <p:txBody>
          <a:bodyPr>
            <a:normAutofit lnSpcReduction="10000"/>
          </a:bodyPr>
          <a:lstStyle/>
          <a:p>
            <a:r>
              <a:rPr lang="en-US" dirty="0" smtClean="0"/>
              <a:t>Cloud computing has become an integral factor for managing infrastructure by research organizations and industry. </a:t>
            </a:r>
          </a:p>
          <a:p>
            <a:pPr lvl="1"/>
            <a:r>
              <a:rPr lang="en-US" dirty="0" smtClean="0"/>
              <a:t>Public clouds: Amazon, Microsoft, Google, Rackspace, HP, and others.</a:t>
            </a:r>
          </a:p>
          <a:p>
            <a:pPr lvl="1"/>
            <a:r>
              <a:rPr lang="en-US" dirty="0" smtClean="0"/>
              <a:t>Private clouds: set up by internal Information Technology (IT) departments and made available as part of the general IT infrastructure</a:t>
            </a:r>
          </a:p>
          <a:p>
            <a:pPr lvl="1"/>
            <a:r>
              <a:rPr lang="en-US" dirty="0" smtClean="0"/>
              <a:t>“HPC Clouds”: Non hypervisor or high performance hypervisor based systems managed like clouds</a:t>
            </a:r>
          </a:p>
          <a:p>
            <a:r>
              <a:rPr lang="en-US" dirty="0" smtClean="0"/>
              <a:t>Can we leverage all of them?</a:t>
            </a:r>
          </a:p>
          <a:p>
            <a:r>
              <a:rPr lang="en-US" dirty="0" smtClean="0"/>
              <a:t>How to deal with the frequent changing technologies?</a:t>
            </a:r>
          </a:p>
          <a:p>
            <a:pPr lvl="1"/>
            <a:r>
              <a:rPr lang="en-US" dirty="0" smtClean="0"/>
              <a:t>Minimal changes to users that only want to run an application!</a:t>
            </a:r>
          </a:p>
          <a:p>
            <a:r>
              <a:rPr lang="en-US" dirty="0" smtClean="0"/>
              <a:t>Use “Software Defined Infrastructure” and “Software Defined Applications” </a:t>
            </a:r>
          </a:p>
          <a:p>
            <a:r>
              <a:rPr lang="en-US" dirty="0" smtClean="0"/>
              <a:t>FutureGrid has required this capability to build different software environments dynamically on it’s hardware</a:t>
            </a:r>
          </a:p>
          <a:p>
            <a:r>
              <a:rPr lang="en-US" dirty="0" smtClean="0"/>
              <a:t>Describe our </a:t>
            </a:r>
            <a:r>
              <a:rPr lang="en-US" dirty="0" err="1" smtClean="0"/>
              <a:t>Cloudmesh</a:t>
            </a:r>
            <a:r>
              <a:rPr lang="en-US" dirty="0" smtClean="0"/>
              <a:t> software approach</a:t>
            </a:r>
          </a:p>
        </p:txBody>
      </p:sp>
    </p:spTree>
    <p:extLst>
      <p:ext uri="{BB962C8B-B14F-4D97-AF65-F5344CB8AC3E}">
        <p14:creationId xmlns:p14="http://schemas.microsoft.com/office/powerpoint/2010/main" val="684234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613"/>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a:t>
            </a:r>
            <a:r>
              <a:rPr lang="en-US" dirty="0" smtClean="0"/>
              <a:t>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2177451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165"/>
            <a:ext cx="2829013" cy="1143000"/>
          </a:xfrm>
        </p:spPr>
        <p:txBody>
          <a:bodyPr>
            <a:normAutofit/>
          </a:bodyPr>
          <a:lstStyle/>
          <a:p>
            <a:r>
              <a:rPr lang="en-US" dirty="0"/>
              <a:t>A</a:t>
            </a:r>
            <a:r>
              <a:rPr lang="en-US" dirty="0" smtClean="0"/>
              <a:t>rchitecture</a:t>
            </a:r>
            <a:endParaRPr lang="en-US" dirty="0"/>
          </a:p>
        </p:txBody>
      </p:sp>
      <p:sp>
        <p:nvSpPr>
          <p:cNvPr id="3" name="Rectangle 2"/>
          <p:cNvSpPr/>
          <p:nvPr/>
        </p:nvSpPr>
        <p:spPr>
          <a:xfrm>
            <a:off x="88147" y="1254165"/>
            <a:ext cx="2942121" cy="4247317"/>
          </a:xfrm>
          <a:prstGeom prst="rect">
            <a:avLst/>
          </a:prstGeom>
        </p:spPr>
        <p:txBody>
          <a:bodyPr wrap="square">
            <a:spAutoFit/>
          </a:bodyPr>
          <a:lstStyle/>
          <a:p>
            <a:pPr marL="285750" indent="-285750">
              <a:buFont typeface="Arial"/>
              <a:buChar char="•"/>
            </a:pPr>
            <a:r>
              <a:rPr lang="en-US" b="1" dirty="0" err="1" smtClean="0"/>
              <a:t>Cloudmesh</a:t>
            </a:r>
            <a:r>
              <a:rPr lang="en-US" b="1" dirty="0" smtClean="0"/>
              <a:t> Management Framework</a:t>
            </a:r>
            <a:r>
              <a:rPr lang="en-US" dirty="0" smtClean="0"/>
              <a:t> for monitoring and operations, user and project management, experiment planning and deployment of services needed by an experiment</a:t>
            </a:r>
          </a:p>
          <a:p>
            <a:pPr marL="285750" indent="-285750">
              <a:buFont typeface="Arial"/>
              <a:buChar char="•"/>
            </a:pPr>
            <a:r>
              <a:rPr lang="en-US" b="1" dirty="0"/>
              <a:t>P</a:t>
            </a:r>
            <a:r>
              <a:rPr lang="en-US" b="1" dirty="0" smtClean="0"/>
              <a:t>rovisioning and execution </a:t>
            </a:r>
            <a:r>
              <a:rPr lang="en-US" dirty="0" smtClean="0"/>
              <a:t>environments to be deployed on resources to (or interfaced with) enable experiment management.</a:t>
            </a:r>
          </a:p>
          <a:p>
            <a:pPr marL="285750" indent="-285750">
              <a:buFont typeface="Arial"/>
              <a:buChar char="•"/>
            </a:pPr>
            <a:r>
              <a:rPr lang="en-US" b="1" dirty="0"/>
              <a:t>R</a:t>
            </a:r>
            <a:r>
              <a:rPr lang="en-US" b="1" dirty="0" smtClean="0"/>
              <a:t>esources</a:t>
            </a:r>
            <a:r>
              <a:rPr lang="en-US" dirty="0" smtClean="0"/>
              <a:t>.</a:t>
            </a:r>
          </a:p>
        </p:txBody>
      </p:sp>
      <p:grpSp>
        <p:nvGrpSpPr>
          <p:cNvPr id="11" name="Group 10"/>
          <p:cNvGrpSpPr/>
          <p:nvPr/>
        </p:nvGrpSpPr>
        <p:grpSpPr>
          <a:xfrm>
            <a:off x="3113395" y="668475"/>
            <a:ext cx="6030605" cy="6189525"/>
            <a:chOff x="3113395" y="668475"/>
            <a:chExt cx="6030605" cy="6189525"/>
          </a:xfrm>
        </p:grpSpPr>
        <p:pic>
          <p:nvPicPr>
            <p:cNvPr id="6" name="Picture 5" descr="cloudmesh-arc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95" y="668475"/>
              <a:ext cx="6030605" cy="6189525"/>
            </a:xfrm>
            <a:prstGeom prst="rect">
              <a:avLst/>
            </a:prstGeom>
          </p:spPr>
        </p:pic>
        <p:grpSp>
          <p:nvGrpSpPr>
            <p:cNvPr id="5" name="Group 4"/>
            <p:cNvGrpSpPr/>
            <p:nvPr/>
          </p:nvGrpSpPr>
          <p:grpSpPr>
            <a:xfrm>
              <a:off x="6218478" y="5791796"/>
              <a:ext cx="1920305" cy="628202"/>
              <a:chOff x="6550429" y="5791796"/>
              <a:chExt cx="1920305" cy="6282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29" y="5791796"/>
                <a:ext cx="628202" cy="628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30" y="5791796"/>
                <a:ext cx="628202" cy="6282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31" y="5791796"/>
                <a:ext cx="628202" cy="6282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32" y="5791796"/>
                <a:ext cx="628202" cy="628202"/>
              </a:xfrm>
              <a:prstGeom prst="rect">
                <a:avLst/>
              </a:prstGeom>
            </p:spPr>
          </p:pic>
        </p:grpSp>
        <p:sp>
          <p:nvSpPr>
            <p:cNvPr id="10" name="TextBox 9"/>
            <p:cNvSpPr txBox="1"/>
            <p:nvPr/>
          </p:nvSpPr>
          <p:spPr>
            <a:xfrm>
              <a:off x="5993215" y="5967397"/>
              <a:ext cx="2484976" cy="261610"/>
            </a:xfrm>
            <a:prstGeom prst="rect">
              <a:avLst/>
            </a:prstGeom>
            <a:solidFill>
              <a:schemeClr val="bg1"/>
            </a:solidFill>
            <a:ln>
              <a:noFill/>
            </a:ln>
          </p:spPr>
          <p:txBody>
            <a:bodyPr wrap="none" rtlCol="0">
              <a:spAutoFit/>
            </a:bodyPr>
            <a:lstStyle/>
            <a:p>
              <a:r>
                <a:rPr lang="en-US" sz="1100" b="1" dirty="0" smtClean="0"/>
                <a:t>FutureGrid, SDSC Comet, IU Juliet</a:t>
              </a:r>
              <a:endParaRPr lang="en-US" sz="1100" b="1" dirty="0"/>
            </a:p>
          </p:txBody>
        </p:sp>
      </p:grpSp>
    </p:spTree>
    <p:extLst>
      <p:ext uri="{BB962C8B-B14F-4D97-AF65-F5344CB8AC3E}">
        <p14:creationId xmlns:p14="http://schemas.microsoft.com/office/powerpoint/2010/main" val="425376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a:t>
            </a:r>
            <a:r>
              <a:rPr lang="en-US" dirty="0" err="1" smtClean="0"/>
              <a:t>Cloudmesh</a:t>
            </a:r>
            <a:endParaRPr lang="en-US" dirty="0"/>
          </a:p>
        </p:txBody>
      </p:sp>
      <p:sp>
        <p:nvSpPr>
          <p:cNvPr id="3" name="Content Placeholder 2"/>
          <p:cNvSpPr>
            <a:spLocks noGrp="1"/>
          </p:cNvSpPr>
          <p:nvPr>
            <p:ph idx="1"/>
          </p:nvPr>
        </p:nvSpPr>
        <p:spPr>
          <a:xfrm>
            <a:off x="0" y="1184562"/>
            <a:ext cx="9001496" cy="5673437"/>
          </a:xfrm>
        </p:spPr>
        <p:txBody>
          <a:bodyPr>
            <a:noAutofit/>
          </a:bodyPr>
          <a:lstStyle/>
          <a:p>
            <a:r>
              <a:rPr lang="en-US" b="1" dirty="0" smtClean="0"/>
              <a:t>Uses internally </a:t>
            </a:r>
            <a:r>
              <a:rPr lang="en-US" dirty="0" smtClean="0"/>
              <a:t>Libcloud</a:t>
            </a:r>
            <a:r>
              <a:rPr lang="en-US" dirty="0"/>
              <a:t> </a:t>
            </a:r>
            <a:r>
              <a:rPr lang="en-US" dirty="0" smtClean="0"/>
              <a:t>and Cobbler</a:t>
            </a:r>
            <a:br>
              <a:rPr lang="en-US" dirty="0" smtClean="0"/>
            </a:br>
            <a:endParaRPr lang="en-US" dirty="0"/>
          </a:p>
          <a:p>
            <a:r>
              <a:rPr lang="en-US" b="1" dirty="0" smtClean="0"/>
              <a:t>Accesses via abstractions </a:t>
            </a:r>
            <a:r>
              <a:rPr lang="en-US" dirty="0" smtClean="0"/>
              <a:t>external systems/standards</a:t>
            </a:r>
          </a:p>
          <a:p>
            <a:r>
              <a:rPr lang="en-US" dirty="0" err="1" smtClean="0"/>
              <a:t>OpenPBS</a:t>
            </a:r>
            <a:r>
              <a:rPr lang="en-US" dirty="0" smtClean="0"/>
              <a:t>, Chef, </a:t>
            </a:r>
          </a:p>
          <a:p>
            <a:r>
              <a:rPr lang="en-US" dirty="0" err="1" smtClean="0"/>
              <a:t>Openstack</a:t>
            </a:r>
            <a:r>
              <a:rPr lang="en-US" dirty="0" smtClean="0"/>
              <a:t> (including tools like Heat), AWS EC2, Eucalyptus, Azure</a:t>
            </a:r>
          </a:p>
          <a:p>
            <a:r>
              <a:rPr lang="en-US" dirty="0" err="1" smtClean="0"/>
              <a:t>Xsede</a:t>
            </a:r>
            <a:r>
              <a:rPr lang="en-US" dirty="0" smtClean="0"/>
              <a:t> </a:t>
            </a:r>
            <a:r>
              <a:rPr lang="en-US" dirty="0"/>
              <a:t>user </a:t>
            </a:r>
            <a:r>
              <a:rPr lang="en-US" dirty="0" smtClean="0"/>
              <a:t>management (Amie) via </a:t>
            </a:r>
            <a:r>
              <a:rPr lang="en-US" dirty="0" err="1" smtClean="0"/>
              <a:t>Futuregrid</a:t>
            </a:r>
            <a:r>
              <a:rPr lang="en-US" dirty="0" smtClean="0"/>
              <a:t/>
            </a:r>
            <a:br>
              <a:rPr lang="en-US" dirty="0" smtClean="0"/>
            </a:br>
            <a:endParaRPr lang="en-US" dirty="0"/>
          </a:p>
          <a:p>
            <a:r>
              <a:rPr lang="en-US" b="1" dirty="0" smtClean="0"/>
              <a:t>Implementing</a:t>
            </a:r>
            <a:r>
              <a:rPr lang="en-US" dirty="0" smtClean="0"/>
              <a:t> </a:t>
            </a:r>
            <a:r>
              <a:rPr lang="en-US" dirty="0" err="1" smtClean="0"/>
              <a:t>Slurm</a:t>
            </a:r>
            <a:r>
              <a:rPr lang="en-US" dirty="0" smtClean="0"/>
              <a:t>, OCCI, </a:t>
            </a:r>
            <a:r>
              <a:rPr lang="en-US" dirty="0" err="1" smtClean="0"/>
              <a:t>Ansible</a:t>
            </a:r>
            <a:r>
              <a:rPr lang="en-US" dirty="0" smtClean="0"/>
              <a:t>, Puppet</a:t>
            </a:r>
            <a:br>
              <a:rPr lang="en-US" dirty="0" smtClean="0"/>
            </a:br>
            <a:endParaRPr lang="en-US" dirty="0"/>
          </a:p>
          <a:p>
            <a:r>
              <a:rPr lang="en-US" b="1" dirty="0" smtClean="0"/>
              <a:t>Evaluating </a:t>
            </a:r>
            <a:r>
              <a:rPr lang="en-US" dirty="0" smtClean="0"/>
              <a:t>Razor, Juju, </a:t>
            </a:r>
            <a:r>
              <a:rPr lang="en-US" dirty="0" err="1" smtClean="0"/>
              <a:t>Xcat</a:t>
            </a:r>
            <a:r>
              <a:rPr lang="en-US" dirty="0" smtClean="0"/>
              <a:t> (Original Rain used this), Foreman</a:t>
            </a:r>
            <a:r>
              <a:rPr lang="en-US" dirty="0"/>
              <a:t/>
            </a:r>
            <a:br>
              <a:rPr lang="en-US" dirty="0"/>
            </a:br>
            <a:endParaRPr lang="en-US" dirty="0"/>
          </a:p>
        </p:txBody>
      </p:sp>
    </p:spTree>
    <p:extLst>
      <p:ext uri="{BB962C8B-B14F-4D97-AF65-F5344CB8AC3E}">
        <p14:creationId xmlns:p14="http://schemas.microsoft.com/office/powerpoint/2010/main" val="1800008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a:t>
            </a:r>
            <a:r>
              <a:rPr lang="en-US" dirty="0" err="1" smtClean="0"/>
              <a:t>Cloudmesh</a:t>
            </a:r>
            <a:r>
              <a:rPr lang="en-US" dirty="0" smtClean="0"/>
              <a:t> Functionality</a:t>
            </a:r>
            <a:endParaRPr lang="en-US" dirty="0"/>
          </a:p>
        </p:txBody>
      </p:sp>
      <p:sp>
        <p:nvSpPr>
          <p:cNvPr id="3" name="Content Placeholder 2"/>
          <p:cNvSpPr>
            <a:spLocks noGrp="1"/>
          </p:cNvSpPr>
          <p:nvPr>
            <p:ph idx="1"/>
          </p:nvPr>
        </p:nvSpPr>
        <p:spPr>
          <a:xfrm>
            <a:off x="0" y="1232064"/>
            <a:ext cx="9144000" cy="5625935"/>
          </a:xfrm>
        </p:spPr>
        <p:txBody>
          <a:bodyPr>
            <a:normAutofit fontScale="85000" lnSpcReduction="20000"/>
          </a:bodyPr>
          <a:lstStyle/>
          <a:p>
            <a:r>
              <a:rPr lang="en-US" dirty="0" smtClean="0"/>
              <a:t>Due to its integrated services </a:t>
            </a:r>
            <a:r>
              <a:rPr lang="en-US" dirty="0" err="1" smtClean="0"/>
              <a:t>Cloudmesh</a:t>
            </a:r>
            <a:r>
              <a:rPr lang="en-US" dirty="0" smtClean="0"/>
              <a:t> provides the ability to be an </a:t>
            </a:r>
            <a:r>
              <a:rPr lang="en-US" b="1" dirty="0" smtClean="0"/>
              <a:t>onramp</a:t>
            </a:r>
            <a:r>
              <a:rPr lang="en-US" dirty="0" smtClean="0"/>
              <a:t>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endParaRPr lang="en-US" dirty="0"/>
          </a:p>
        </p:txBody>
      </p:sp>
    </p:spTree>
    <p:extLst>
      <p:ext uri="{BB962C8B-B14F-4D97-AF65-F5344CB8AC3E}">
        <p14:creationId xmlns:p14="http://schemas.microsoft.com/office/powerpoint/2010/main" val="159303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a:t>
            </a:r>
            <a:r>
              <a:rPr lang="en-US" dirty="0"/>
              <a:t>P</a:t>
            </a:r>
            <a:r>
              <a:rPr lang="en-US" dirty="0" smtClean="0"/>
              <a:t>roject </a:t>
            </a:r>
            <a:r>
              <a:rPr lang="en-US" dirty="0"/>
              <a:t>M</a:t>
            </a:r>
            <a:r>
              <a:rPr lang="en-US" dirty="0" smtClean="0"/>
              <a:t>anagement  </a:t>
            </a:r>
            <a:endParaRPr lang="en-US" dirty="0"/>
          </a:p>
        </p:txBody>
      </p:sp>
      <p:sp>
        <p:nvSpPr>
          <p:cNvPr id="3" name="Content Placeholder 2"/>
          <p:cNvSpPr>
            <a:spLocks noGrp="1"/>
          </p:cNvSpPr>
          <p:nvPr>
            <p:ph idx="1"/>
          </p:nvPr>
        </p:nvSpPr>
        <p:spPr>
          <a:xfrm>
            <a:off x="0" y="1208314"/>
            <a:ext cx="9144000" cy="5649686"/>
          </a:xfrm>
        </p:spPr>
        <p:txBody>
          <a:bodyPr>
            <a:normAutofit/>
          </a:bodyPr>
          <a:lstStyle/>
          <a:p>
            <a:r>
              <a:rPr lang="en-US" dirty="0" smtClean="0"/>
              <a:t>FutureGrid user and project services simplify the application processes needed to obtain user accounts and projects.</a:t>
            </a:r>
          </a:p>
          <a:p>
            <a:r>
              <a:rPr lang="en-US" dirty="0" smtClean="0"/>
              <a:t>We have demonstrated in FutureGrid the ability to create accounts in a very short time, including vetting projects and users – allowing fast turn-around times for the majority of FutureGrid projects with an initial startup allocation.</a:t>
            </a:r>
          </a:p>
          <a:p>
            <a:pPr lvl="1"/>
            <a:r>
              <a:rPr lang="en-US" dirty="0" smtClean="0"/>
              <a:t>We also have shown that we can integrate with other services on user management such as XSEDE, we also have access to the technical team that integrated OSG into XSEDE and the XSEDE TAS project</a:t>
            </a:r>
          </a:p>
          <a:p>
            <a:r>
              <a:rPr lang="en-US" dirty="0" err="1" smtClean="0"/>
              <a:t>Cloudmesh</a:t>
            </a:r>
            <a:r>
              <a:rPr lang="en-US" dirty="0" smtClean="0"/>
              <a:t> re-uses this infrastructure and also allows users to manage proxy accounts to federate to other </a:t>
            </a:r>
            <a:r>
              <a:rPr lang="en-US" dirty="0" err="1" smtClean="0"/>
              <a:t>IaaS</a:t>
            </a:r>
            <a:r>
              <a:rPr lang="en-US" dirty="0" smtClean="0"/>
              <a:t> services to provide an easy interface to integrate them.</a:t>
            </a:r>
            <a:endParaRPr lang="en-US" dirty="0"/>
          </a:p>
        </p:txBody>
      </p:sp>
    </p:spTree>
    <p:extLst>
      <p:ext uri="{BB962C8B-B14F-4D97-AF65-F5344CB8AC3E}">
        <p14:creationId xmlns:p14="http://schemas.microsoft.com/office/powerpoint/2010/main" val="4196716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726501"/>
          </a:xfrm>
        </p:spPr>
        <p:txBody>
          <a:bodyPr/>
          <a:lstStyle/>
          <a:p>
            <a:r>
              <a:rPr lang="en-US" dirty="0" smtClean="0"/>
              <a:t>Experiment Planning - Future</a:t>
            </a:r>
            <a:endParaRPr lang="en-US" dirty="0"/>
          </a:p>
        </p:txBody>
      </p:sp>
      <p:sp>
        <p:nvSpPr>
          <p:cNvPr id="3" name="Content Placeholder 2"/>
          <p:cNvSpPr>
            <a:spLocks noGrp="1"/>
          </p:cNvSpPr>
          <p:nvPr>
            <p:ph idx="1"/>
          </p:nvPr>
        </p:nvSpPr>
        <p:spPr>
          <a:xfrm>
            <a:off x="0" y="1104404"/>
            <a:ext cx="9144000" cy="5753595"/>
          </a:xfrm>
        </p:spPr>
        <p:txBody>
          <a:bodyPr>
            <a:normAutofit/>
          </a:bodyPr>
          <a:lstStyle/>
          <a:p>
            <a:r>
              <a:rPr lang="en-US" sz="2800" dirty="0" smtClean="0"/>
              <a:t>Imagine a </a:t>
            </a:r>
            <a:r>
              <a:rPr lang="en-US" sz="2800" dirty="0" smtClean="0"/>
              <a:t>shopping cart which will allow checking out of predefined repeatable experiment templates.</a:t>
            </a:r>
          </a:p>
          <a:p>
            <a:pPr lvl="1"/>
            <a:r>
              <a:rPr lang="en-US" sz="2400" dirty="0"/>
              <a:t>C</a:t>
            </a:r>
            <a:r>
              <a:rPr lang="en-US" sz="2400" dirty="0" smtClean="0"/>
              <a:t>ost is associated with an experiment making</a:t>
            </a:r>
          </a:p>
          <a:p>
            <a:pPr lvl="1"/>
            <a:r>
              <a:rPr lang="en-US" sz="2400" dirty="0" smtClean="0"/>
              <a:t>Clearing house of images</a:t>
            </a:r>
          </a:p>
          <a:p>
            <a:pPr lvl="1"/>
            <a:r>
              <a:rPr lang="en-US" sz="2400" dirty="0" smtClean="0"/>
              <a:t>Clearing house of complex deployments.</a:t>
            </a:r>
            <a:endParaRPr lang="en-US" sz="2400" dirty="0"/>
          </a:p>
          <a:p>
            <a:pPr lvl="1"/>
            <a:r>
              <a:rPr lang="en-US" sz="2400" dirty="0"/>
              <a:t>I</a:t>
            </a:r>
            <a:r>
              <a:rPr lang="en-US" sz="2400" dirty="0" smtClean="0"/>
              <a:t>ntegrated accounting framework allowing a usage cost model </a:t>
            </a:r>
          </a:p>
          <a:p>
            <a:pPr lvl="1"/>
            <a:r>
              <a:rPr lang="en-US" sz="2400" dirty="0" smtClean="0"/>
              <a:t>The cost model will be based not only on number of core hours used, but also the capabilities of the resource, the time, and special support it takes to set up the experiment. We will expand upon the metrics framework of FutureGrid that allows measuring of VM and HPC usage and associate this with cost models. Benchmarks will be used to normalize the charge models.</a:t>
            </a:r>
          </a:p>
        </p:txBody>
      </p:sp>
    </p:spTree>
    <p:extLst>
      <p:ext uri="{BB962C8B-B14F-4D97-AF65-F5344CB8AC3E}">
        <p14:creationId xmlns:p14="http://schemas.microsoft.com/office/powerpoint/2010/main" val="1409849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90608"/>
          </a:xfrm>
        </p:spPr>
        <p:txBody>
          <a:bodyPr>
            <a:normAutofit fontScale="90000"/>
          </a:bodyPr>
          <a:lstStyle/>
          <a:p>
            <a:r>
              <a:rPr lang="en-US" dirty="0" err="1" smtClean="0"/>
              <a:t>Cloudmesh</a:t>
            </a:r>
            <a:r>
              <a:rPr lang="en-US" dirty="0" smtClean="0"/>
              <a:t> Provisioning and Execution </a:t>
            </a:r>
            <a:endParaRPr lang="en-US" dirty="0"/>
          </a:p>
        </p:txBody>
      </p:sp>
      <p:sp>
        <p:nvSpPr>
          <p:cNvPr id="3" name="Content Placeholder 2"/>
          <p:cNvSpPr>
            <a:spLocks noGrp="1"/>
          </p:cNvSpPr>
          <p:nvPr>
            <p:ph idx="1"/>
          </p:nvPr>
        </p:nvSpPr>
        <p:spPr>
          <a:xfrm>
            <a:off x="0" y="832206"/>
            <a:ext cx="9044826" cy="5702158"/>
          </a:xfrm>
        </p:spPr>
        <p:txBody>
          <a:bodyPr>
            <a:noAutofit/>
          </a:bodyPr>
          <a:lstStyle/>
          <a:p>
            <a:r>
              <a:rPr lang="en-US" b="1" dirty="0" smtClean="0"/>
              <a:t>Bare-metal Provisioning</a:t>
            </a:r>
          </a:p>
          <a:p>
            <a:pPr lvl="1"/>
            <a:r>
              <a:rPr lang="en-US" sz="1800" dirty="0"/>
              <a:t>O</a:t>
            </a:r>
            <a:r>
              <a:rPr lang="en-US" sz="1800" dirty="0" smtClean="0"/>
              <a:t>riginally developed a provisioning framework in FutureGrid based on </a:t>
            </a:r>
            <a:r>
              <a:rPr lang="en-US" sz="1800" dirty="0" err="1" smtClean="0"/>
              <a:t>xCAT</a:t>
            </a:r>
            <a:r>
              <a:rPr lang="en-US" sz="1800" dirty="0"/>
              <a:t> </a:t>
            </a:r>
            <a:r>
              <a:rPr lang="en-US" sz="1800" dirty="0" smtClean="0"/>
              <a:t>and Moab</a:t>
            </a:r>
            <a:r>
              <a:rPr lang="en-US" sz="1800" dirty="0" smtClean="0"/>
              <a:t>. (Rain)</a:t>
            </a:r>
            <a:endParaRPr lang="en-US" sz="1800" dirty="0" smtClean="0"/>
          </a:p>
          <a:p>
            <a:pPr lvl="1"/>
            <a:r>
              <a:rPr lang="en-US" sz="1800" dirty="0" smtClean="0"/>
              <a:t>Due to limitations and significant changes between versions we </a:t>
            </a:r>
            <a:r>
              <a:rPr lang="en-US" sz="1800" dirty="0" smtClean="0"/>
              <a:t>replaced </a:t>
            </a:r>
            <a:r>
              <a:rPr lang="en-US" sz="1800" dirty="0" smtClean="0"/>
              <a:t>it with a </a:t>
            </a:r>
            <a:r>
              <a:rPr lang="en-US" sz="1800" dirty="0" smtClean="0"/>
              <a:t>framework </a:t>
            </a:r>
            <a:r>
              <a:rPr lang="en-US" sz="1800" dirty="0" smtClean="0"/>
              <a:t>that allows the utilization of different </a:t>
            </a:r>
            <a:r>
              <a:rPr lang="en-US" sz="1800" dirty="0" smtClean="0"/>
              <a:t>bare-metal </a:t>
            </a:r>
            <a:r>
              <a:rPr lang="en-US" sz="1800" dirty="0" err="1" smtClean="0"/>
              <a:t>provisioners</a:t>
            </a:r>
            <a:r>
              <a:rPr lang="en-US" sz="1800" dirty="0" smtClean="0"/>
              <a:t>.</a:t>
            </a:r>
          </a:p>
          <a:p>
            <a:pPr lvl="1"/>
            <a:r>
              <a:rPr lang="en-US" sz="1800" dirty="0" smtClean="0"/>
              <a:t>At this time we have provided an interface for cobbler and are also targeting an interface to </a:t>
            </a:r>
            <a:r>
              <a:rPr lang="en-US" sz="1800" dirty="0" err="1" smtClean="0"/>
              <a:t>OpenStack</a:t>
            </a:r>
            <a:r>
              <a:rPr lang="en-US" sz="1800" dirty="0" smtClean="0"/>
              <a:t> Ironic.</a:t>
            </a:r>
          </a:p>
          <a:p>
            <a:r>
              <a:rPr lang="en-US" b="1" dirty="0" smtClean="0"/>
              <a:t>Virtual Machine Provisioning</a:t>
            </a:r>
          </a:p>
          <a:p>
            <a:pPr lvl="1"/>
            <a:r>
              <a:rPr lang="en-US" sz="1800" dirty="0"/>
              <a:t>A</a:t>
            </a:r>
            <a:r>
              <a:rPr lang="en-US" sz="1800" dirty="0" smtClean="0"/>
              <a:t>n abstraction layer to allow the integration of virtual machine management APIs based on the native </a:t>
            </a:r>
            <a:r>
              <a:rPr lang="en-US" sz="1800" dirty="0" err="1" smtClean="0"/>
              <a:t>IaaS</a:t>
            </a:r>
            <a:r>
              <a:rPr lang="en-US" sz="1800" dirty="0" smtClean="0"/>
              <a:t> service protocols. This helps in exposing features that are otherwise not accessible when quasi protocol standards such as EC2 are used on non-AWS </a:t>
            </a:r>
            <a:r>
              <a:rPr lang="en-US" sz="1800" dirty="0" err="1" smtClean="0"/>
              <a:t>IaaS</a:t>
            </a:r>
            <a:r>
              <a:rPr lang="en-US" sz="1800" dirty="0" smtClean="0"/>
              <a:t> frameworks. It also prevents </a:t>
            </a:r>
            <a:r>
              <a:rPr lang="en-US" sz="1800" dirty="0" err="1" smtClean="0"/>
              <a:t>limitaions</a:t>
            </a:r>
            <a:r>
              <a:rPr lang="en-US" sz="1800" dirty="0" smtClean="0"/>
              <a:t> that exist in current implementations, such as </a:t>
            </a:r>
            <a:r>
              <a:rPr lang="en-US" sz="1800" dirty="0" err="1" smtClean="0"/>
              <a:t>libcloud</a:t>
            </a:r>
            <a:r>
              <a:rPr lang="en-US" sz="1800" dirty="0" smtClean="0"/>
              <a:t> to use </a:t>
            </a:r>
            <a:r>
              <a:rPr lang="en-US" sz="1800" dirty="0" err="1" smtClean="0"/>
              <a:t>OpenStack</a:t>
            </a:r>
            <a:r>
              <a:rPr lang="en-US" sz="1800" dirty="0" smtClean="0"/>
              <a:t>.</a:t>
            </a:r>
          </a:p>
          <a:p>
            <a:r>
              <a:rPr lang="en-US" b="1" dirty="0" smtClean="0"/>
              <a:t>Network Provisioning</a:t>
            </a:r>
            <a:r>
              <a:rPr lang="en-US" dirty="0"/>
              <a:t> </a:t>
            </a:r>
            <a:r>
              <a:rPr lang="en-US" dirty="0" smtClean="0"/>
              <a:t>(Future)</a:t>
            </a:r>
          </a:p>
          <a:p>
            <a:pPr lvl="1"/>
            <a:r>
              <a:rPr lang="en-US" sz="1800" dirty="0" smtClean="0"/>
              <a:t>Utilize networks offering various levels of control, from standard IP connectivity to completely configurable SDNs as novel cloud architectures will almost certainly leverage </a:t>
            </a:r>
            <a:r>
              <a:rPr lang="en-US" sz="1800" dirty="0" err="1" smtClean="0"/>
              <a:t>NaaS</a:t>
            </a:r>
            <a:r>
              <a:rPr lang="en-US" sz="1800" dirty="0" smtClean="0"/>
              <a:t> and SDN alongside system software and middleware. FutureGrid resources will make use of SDN using </a:t>
            </a:r>
            <a:r>
              <a:rPr lang="en-US" sz="1800" dirty="0" err="1" smtClean="0"/>
              <a:t>OpenFlow</a:t>
            </a:r>
            <a:r>
              <a:rPr lang="en-US" sz="1800" dirty="0" smtClean="0"/>
              <a:t> whenever possible though the same level of networking control will not be available in every location. </a:t>
            </a:r>
          </a:p>
        </p:txBody>
      </p:sp>
    </p:spTree>
    <p:extLst>
      <p:ext uri="{BB962C8B-B14F-4D97-AF65-F5344CB8AC3E}">
        <p14:creationId xmlns:p14="http://schemas.microsoft.com/office/powerpoint/2010/main" val="343456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3" y="223524"/>
            <a:ext cx="5444836" cy="990600"/>
          </a:xfrm>
        </p:spPr>
        <p:txBody>
          <a:bodyPr/>
          <a:lstStyle/>
          <a:p>
            <a:r>
              <a:rPr lang="en-US" dirty="0" smtClean="0"/>
              <a:t>Provisioning – Cont’d </a:t>
            </a:r>
            <a:endParaRPr lang="en-US" dirty="0"/>
          </a:p>
        </p:txBody>
      </p:sp>
      <p:sp>
        <p:nvSpPr>
          <p:cNvPr id="3" name="Content Placeholder 2"/>
          <p:cNvSpPr>
            <a:spLocks noGrp="1"/>
          </p:cNvSpPr>
          <p:nvPr>
            <p:ph idx="1"/>
          </p:nvPr>
        </p:nvSpPr>
        <p:spPr>
          <a:xfrm>
            <a:off x="0" y="1012872"/>
            <a:ext cx="9144000" cy="5670468"/>
          </a:xfrm>
        </p:spPr>
        <p:txBody>
          <a:bodyPr>
            <a:normAutofit/>
          </a:bodyPr>
          <a:lstStyle/>
          <a:p>
            <a:r>
              <a:rPr lang="en-US" sz="2800" b="1" dirty="0" smtClean="0"/>
              <a:t>Storage Provisioning</a:t>
            </a:r>
            <a:r>
              <a:rPr lang="en-US" sz="2800" dirty="0"/>
              <a:t> </a:t>
            </a:r>
            <a:r>
              <a:rPr lang="en-US" sz="2800" dirty="0" smtClean="0"/>
              <a:t>(Future)</a:t>
            </a:r>
          </a:p>
          <a:p>
            <a:pPr lvl="1"/>
            <a:r>
              <a:rPr lang="en-US" sz="2400" dirty="0" smtClean="0"/>
              <a:t>Bare-metal provisioning</a:t>
            </a:r>
            <a:r>
              <a:rPr lang="en-US" sz="2400" dirty="0"/>
              <a:t> </a:t>
            </a:r>
            <a:r>
              <a:rPr lang="en-US" sz="2400" dirty="0" smtClean="0"/>
              <a:t>allows storage provisioning and making it available to users</a:t>
            </a:r>
          </a:p>
          <a:p>
            <a:r>
              <a:rPr lang="en-US" sz="2800" b="1" dirty="0" smtClean="0"/>
              <a:t>Platform, </a:t>
            </a:r>
            <a:r>
              <a:rPr lang="en-US" sz="2800" b="1" dirty="0" err="1" smtClean="0"/>
              <a:t>IaaS</a:t>
            </a:r>
            <a:r>
              <a:rPr lang="en-US" sz="2800" b="1" dirty="0" smtClean="0"/>
              <a:t>, and Federated Provisioning</a:t>
            </a:r>
            <a:r>
              <a:rPr lang="en-US" sz="2800" dirty="0" smtClean="0"/>
              <a:t> (Current &amp; Future)</a:t>
            </a:r>
          </a:p>
          <a:p>
            <a:pPr lvl="1"/>
            <a:r>
              <a:rPr lang="en-US" sz="2400" dirty="0"/>
              <a:t>I</a:t>
            </a:r>
            <a:r>
              <a:rPr lang="en-US" sz="2400" dirty="0" smtClean="0"/>
              <a:t>ntegration of </a:t>
            </a:r>
            <a:r>
              <a:rPr lang="en-US" sz="2400" dirty="0" err="1"/>
              <a:t>C</a:t>
            </a:r>
            <a:r>
              <a:rPr lang="en-US" sz="2400" dirty="0" err="1" smtClean="0"/>
              <a:t>loudmesh</a:t>
            </a:r>
            <a:r>
              <a:rPr lang="en-US" sz="2400" dirty="0" smtClean="0"/>
              <a:t> shell scripting, and the utilization of DevOps frameworks such as Chef or Puppet.</a:t>
            </a:r>
          </a:p>
          <a:p>
            <a:r>
              <a:rPr lang="en-US" sz="2800" b="1" dirty="0" smtClean="0"/>
              <a:t>Resource Shifting </a:t>
            </a:r>
            <a:r>
              <a:rPr lang="en-US" sz="2800" dirty="0" smtClean="0"/>
              <a:t>(Current &amp; Future)</a:t>
            </a:r>
          </a:p>
          <a:p>
            <a:pPr lvl="1"/>
            <a:r>
              <a:rPr lang="en-US" sz="2400" dirty="0" smtClean="0"/>
              <a:t>We demonstrated via Rain the </a:t>
            </a:r>
            <a:r>
              <a:rPr lang="en-US" sz="2400" b="1" dirty="0" smtClean="0"/>
              <a:t>shift</a:t>
            </a:r>
            <a:r>
              <a:rPr lang="en-US" sz="2400" dirty="0" smtClean="0"/>
              <a:t> of resources allocations between services such as HPC and OpenStack or Eucalyptus. </a:t>
            </a:r>
          </a:p>
          <a:p>
            <a:pPr lvl="1"/>
            <a:r>
              <a:rPr lang="en-US" sz="2400" dirty="0"/>
              <a:t>D</a:t>
            </a:r>
            <a:r>
              <a:rPr lang="en-US" sz="2400" dirty="0" smtClean="0"/>
              <a:t>eveloping intuitive user interfaces as part of </a:t>
            </a:r>
            <a:r>
              <a:rPr lang="en-US" sz="2400" dirty="0" err="1" smtClean="0"/>
              <a:t>Cloudmesh</a:t>
            </a:r>
            <a:r>
              <a:rPr lang="en-US" sz="2400" dirty="0" smtClean="0"/>
              <a:t> that assist administrators and users through role and project based authentication to move resources from one service to another.</a:t>
            </a:r>
          </a:p>
        </p:txBody>
      </p:sp>
    </p:spTree>
    <p:extLst>
      <p:ext uri="{BB962C8B-B14F-4D97-AF65-F5344CB8AC3E}">
        <p14:creationId xmlns:p14="http://schemas.microsoft.com/office/powerpoint/2010/main" val="211313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Resource Federation</a:t>
            </a:r>
            <a:endParaRPr lang="en-US" dirty="0"/>
          </a:p>
        </p:txBody>
      </p:sp>
      <p:sp>
        <p:nvSpPr>
          <p:cNvPr id="3" name="Content Placeholder 2"/>
          <p:cNvSpPr>
            <a:spLocks noGrp="1"/>
          </p:cNvSpPr>
          <p:nvPr>
            <p:ph idx="1"/>
          </p:nvPr>
        </p:nvSpPr>
        <p:spPr>
          <a:xfrm>
            <a:off x="0" y="1258656"/>
            <a:ext cx="9037122" cy="5492465"/>
          </a:xfrm>
        </p:spPr>
        <p:txBody>
          <a:bodyPr>
            <a:normAutofit/>
          </a:bodyPr>
          <a:lstStyle/>
          <a:p>
            <a:r>
              <a:rPr lang="en-US" sz="2800" dirty="0" smtClean="0"/>
              <a:t>We successfully federated resources from </a:t>
            </a:r>
          </a:p>
          <a:p>
            <a:pPr lvl="1"/>
            <a:r>
              <a:rPr lang="en-US" sz="2400" dirty="0" smtClean="0"/>
              <a:t>Azure</a:t>
            </a:r>
          </a:p>
          <a:p>
            <a:pPr lvl="1"/>
            <a:r>
              <a:rPr lang="en-US" sz="2400" dirty="0" smtClean="0"/>
              <a:t>Any EC2 cloud</a:t>
            </a:r>
          </a:p>
          <a:p>
            <a:pPr lvl="1"/>
            <a:r>
              <a:rPr lang="en-US" sz="2400" dirty="0" smtClean="0"/>
              <a:t>AWS, </a:t>
            </a:r>
            <a:endParaRPr lang="en-US" sz="2400" dirty="0"/>
          </a:p>
          <a:p>
            <a:pPr lvl="1"/>
            <a:r>
              <a:rPr lang="en-US" sz="2400" dirty="0" smtClean="0"/>
              <a:t>HP cloud</a:t>
            </a:r>
            <a:endParaRPr lang="en-US" sz="2400" dirty="0"/>
          </a:p>
          <a:p>
            <a:pPr lvl="1"/>
            <a:r>
              <a:rPr lang="en-US" sz="2400" dirty="0" smtClean="0"/>
              <a:t>Karlsruhe Institute of Technology Cloud</a:t>
            </a:r>
          </a:p>
          <a:p>
            <a:pPr lvl="1"/>
            <a:r>
              <a:rPr lang="en-US" sz="2400" dirty="0" smtClean="0"/>
              <a:t>four FutureGrid clouds </a:t>
            </a:r>
          </a:p>
          <a:p>
            <a:pPr lvl="2"/>
            <a:r>
              <a:rPr lang="en-US" sz="2000" dirty="0"/>
              <a:t>V</a:t>
            </a:r>
            <a:r>
              <a:rPr lang="en-US" sz="2000" dirty="0" smtClean="0"/>
              <a:t>arious versions of OpenStack and Eucalyptus. </a:t>
            </a:r>
          </a:p>
          <a:p>
            <a:pPr lvl="2"/>
            <a:r>
              <a:rPr lang="en-US" sz="2000" dirty="0" smtClean="0"/>
              <a:t>It would be possible to federate with other clouds that run other infrastructure such as </a:t>
            </a:r>
            <a:r>
              <a:rPr lang="en-US" sz="2000" dirty="0" err="1" smtClean="0"/>
              <a:t>Tashi</a:t>
            </a:r>
            <a:r>
              <a:rPr lang="en-US" sz="2000" dirty="0" smtClean="0"/>
              <a:t> or Nimbus.</a:t>
            </a:r>
          </a:p>
          <a:p>
            <a:pPr lvl="2"/>
            <a:r>
              <a:rPr lang="en-US" sz="2000" dirty="0" smtClean="0"/>
              <a:t>Integration with </a:t>
            </a:r>
            <a:r>
              <a:rPr lang="en-US" sz="2000" dirty="0" err="1" smtClean="0"/>
              <a:t>OpenNebula</a:t>
            </a:r>
            <a:r>
              <a:rPr lang="en-US" sz="2000" dirty="0" smtClean="0"/>
              <a:t> is desirable due to strong EU importance</a:t>
            </a:r>
            <a:endParaRPr lang="en-US" sz="2000" dirty="0"/>
          </a:p>
          <a:p>
            <a:pPr lvl="2"/>
            <a:endParaRPr lang="en-US" sz="2000" dirty="0" smtClean="0"/>
          </a:p>
        </p:txBody>
      </p:sp>
    </p:spTree>
    <p:extLst>
      <p:ext uri="{BB962C8B-B14F-4D97-AF65-F5344CB8AC3E}">
        <p14:creationId xmlns:p14="http://schemas.microsoft.com/office/powerpoint/2010/main" val="1592156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1" y="182880"/>
            <a:ext cx="8834428" cy="766119"/>
          </a:xfrm>
        </p:spPr>
        <p:txBody>
          <a:bodyPr>
            <a:normAutofit/>
          </a:bodyPr>
          <a:lstStyle/>
          <a:p>
            <a:r>
              <a:rPr lang="en-US" sz="3200" dirty="0" err="1" smtClean="0"/>
              <a:t>CMMon</a:t>
            </a:r>
            <a:r>
              <a:rPr lang="en-US" sz="3200" dirty="0" smtClean="0"/>
              <a:t> Monitoring Components of CloudMesh</a:t>
            </a:r>
            <a:endParaRPr lang="en-US" sz="3200" dirty="0"/>
          </a:p>
        </p:txBody>
      </p:sp>
      <p:sp>
        <p:nvSpPr>
          <p:cNvPr id="3" name="Content Placeholder 2"/>
          <p:cNvSpPr>
            <a:spLocks noGrp="1"/>
          </p:cNvSpPr>
          <p:nvPr>
            <p:ph idx="1"/>
          </p:nvPr>
        </p:nvSpPr>
        <p:spPr>
          <a:xfrm>
            <a:off x="0" y="894928"/>
            <a:ext cx="9144000" cy="2179122"/>
          </a:xfrm>
        </p:spPr>
        <p:txBody>
          <a:bodyPr>
            <a:normAutofit/>
          </a:bodyPr>
          <a:lstStyle/>
          <a:p>
            <a:r>
              <a:rPr lang="en-US" dirty="0"/>
              <a:t>Leverage best practices and expertise from projects </a:t>
            </a:r>
            <a:r>
              <a:rPr lang="en-US" dirty="0" smtClean="0"/>
              <a:t>including FutureGrid and </a:t>
            </a:r>
            <a:r>
              <a:rPr lang="en-US" dirty="0"/>
              <a:t>XSEDE </a:t>
            </a:r>
            <a:r>
              <a:rPr lang="en-US" dirty="0" smtClean="0"/>
              <a:t>now and with GENI possible </a:t>
            </a:r>
            <a:r>
              <a:rPr lang="en-US" dirty="0" smtClean="0"/>
              <a:t>in future</a:t>
            </a:r>
            <a:endParaRPr lang="en-US" dirty="0"/>
          </a:p>
          <a:p>
            <a:r>
              <a:rPr lang="en-US" dirty="0"/>
              <a:t>Provide transparency of the infrastructure and </a:t>
            </a:r>
            <a:r>
              <a:rPr lang="en-US" dirty="0" smtClean="0"/>
              <a:t>deep, pervasive </a:t>
            </a:r>
            <a:r>
              <a:rPr lang="en-US" dirty="0"/>
              <a:t>instrumentation capabilities (bare metal up to application level</a:t>
            </a:r>
            <a:r>
              <a:rPr lang="en-US" dirty="0" smtClean="0"/>
              <a:t>)</a:t>
            </a:r>
          </a:p>
          <a:p>
            <a:pPr lvl="1"/>
            <a:r>
              <a:rPr lang="en-US" dirty="0" smtClean="0"/>
              <a:t>Commercial cloud monitoring focuses on load monitoring (app auto-scaling)</a:t>
            </a:r>
            <a:endParaRPr lang="en-US" dirty="0"/>
          </a:p>
          <a:p>
            <a:endParaRPr lang="en-US" dirty="0" smtClean="0"/>
          </a:p>
          <a:p>
            <a:endParaRPr lang="en-US" dirty="0"/>
          </a:p>
        </p:txBody>
      </p:sp>
      <p:sp>
        <p:nvSpPr>
          <p:cNvPr id="6" name="Content Placeholder 2"/>
          <p:cNvSpPr txBox="1">
            <a:spLocks/>
          </p:cNvSpPr>
          <p:nvPr/>
        </p:nvSpPr>
        <p:spPr>
          <a:xfrm>
            <a:off x="273545" y="3019979"/>
            <a:ext cx="2863511" cy="376317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Available to user experiments through the </a:t>
            </a:r>
            <a:r>
              <a:rPr lang="en-US" dirty="0" smtClean="0"/>
              <a:t>proposed </a:t>
            </a:r>
            <a:r>
              <a:rPr lang="en-US" dirty="0"/>
              <a:t>shopping cart interface</a:t>
            </a:r>
          </a:p>
          <a:p>
            <a:r>
              <a:rPr lang="en-US" dirty="0" smtClean="0"/>
              <a:t>Easily configurable and extensible</a:t>
            </a:r>
          </a:p>
          <a:p>
            <a:pPr fontAlgn="base"/>
            <a:r>
              <a:rPr lang="en-US" dirty="0" smtClean="0"/>
              <a:t>Other Aspects</a:t>
            </a:r>
          </a:p>
          <a:p>
            <a:pPr lvl="1" fontAlgn="base"/>
            <a:r>
              <a:rPr lang="en-US" dirty="0" smtClean="0"/>
              <a:t>Benchmarks</a:t>
            </a:r>
          </a:p>
          <a:p>
            <a:pPr lvl="1" fontAlgn="base"/>
            <a:r>
              <a:rPr lang="en-US" dirty="0" smtClean="0"/>
              <a:t>Security Monitoring</a:t>
            </a:r>
          </a:p>
          <a:p>
            <a:pPr lvl="1" fontAlgn="base"/>
            <a:r>
              <a:rPr lang="en-US" dirty="0" smtClean="0"/>
              <a:t>Energy Monitoring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29</a:t>
            </a:fld>
            <a:endParaRPr lang="en-US"/>
          </a:p>
        </p:txBody>
      </p:sp>
      <p:grpSp>
        <p:nvGrpSpPr>
          <p:cNvPr id="8" name="Group 7"/>
          <p:cNvGrpSpPr/>
          <p:nvPr/>
        </p:nvGrpSpPr>
        <p:grpSpPr>
          <a:xfrm>
            <a:off x="3803870" y="3124910"/>
            <a:ext cx="5093936" cy="3658247"/>
            <a:chOff x="3803870" y="3124910"/>
            <a:chExt cx="5093936" cy="3658247"/>
          </a:xfrm>
        </p:grpSpPr>
        <p:pic>
          <p:nvPicPr>
            <p:cNvPr id="5" name="Picture 4" descr="Figure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70" y="3124910"/>
              <a:ext cx="5093936" cy="3658247"/>
            </a:xfrm>
            <a:prstGeom prst="rect">
              <a:avLst/>
            </a:prstGeom>
          </p:spPr>
        </p:pic>
        <p:sp>
          <p:nvSpPr>
            <p:cNvPr id="7" name="TextBox 6"/>
            <p:cNvSpPr txBox="1"/>
            <p:nvPr/>
          </p:nvSpPr>
          <p:spPr>
            <a:xfrm>
              <a:off x="4572000" y="5985164"/>
              <a:ext cx="1441420" cy="369332"/>
            </a:xfrm>
            <a:prstGeom prst="rect">
              <a:avLst/>
            </a:prstGeom>
            <a:solidFill>
              <a:schemeClr val="bg1"/>
            </a:solidFill>
            <a:ln>
              <a:noFill/>
            </a:ln>
          </p:spPr>
          <p:txBody>
            <a:bodyPr wrap="none" rtlCol="0">
              <a:spAutoFit/>
            </a:bodyPr>
            <a:lstStyle/>
            <a:p>
              <a:r>
                <a:rPr lang="en-US" b="1" dirty="0" err="1" smtClean="0"/>
                <a:t>Cloudmesh</a:t>
              </a:r>
              <a:endParaRPr lang="en-US" b="1" dirty="0"/>
            </a:p>
          </p:txBody>
        </p:sp>
      </p:grpSp>
    </p:spTree>
    <p:extLst>
      <p:ext uri="{BB962C8B-B14F-4D97-AF65-F5344CB8AC3E}">
        <p14:creationId xmlns:p14="http://schemas.microsoft.com/office/powerpoint/2010/main" val="1134820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CloudMesh Architecture</a:t>
            </a:r>
            <a:endParaRPr lang="en-US" b="1" dirty="0"/>
          </a:p>
        </p:txBody>
      </p:sp>
      <p:sp>
        <p:nvSpPr>
          <p:cNvPr id="3" name="Content Placeholder 2"/>
          <p:cNvSpPr>
            <a:spLocks noGrp="1"/>
          </p:cNvSpPr>
          <p:nvPr>
            <p:ph idx="1"/>
          </p:nvPr>
        </p:nvSpPr>
        <p:spPr>
          <a:xfrm>
            <a:off x="0" y="1255815"/>
            <a:ext cx="9144000" cy="5501245"/>
          </a:xfrm>
        </p:spPr>
        <p:txBody>
          <a:bodyPr>
            <a:normAutofit fontScale="92500"/>
          </a:bodyPr>
          <a:lstStyle/>
          <a:p>
            <a:r>
              <a:rPr lang="en-US" dirty="0" smtClean="0"/>
              <a:t>Tightly integrated software infrastructure toolkit to deliver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t>
            </a:r>
            <a:r>
              <a:rPr lang="en-US" dirty="0" err="1" smtClean="0"/>
              <a:t>Testbeds</a:t>
            </a:r>
            <a:r>
              <a:rPr lang="en-US" dirty="0" smtClean="0"/>
              <a:t> as a Service (</a:t>
            </a:r>
            <a:r>
              <a:rPr lang="en-US" dirty="0" err="1" smtClean="0"/>
              <a:t>CTaaS</a:t>
            </a:r>
            <a:r>
              <a:rPr lang="en-US" dirty="0" smtClean="0"/>
              <a:t>).</a:t>
            </a:r>
          </a:p>
          <a:p>
            <a:r>
              <a:rPr lang="en-US" dirty="0" smtClean="0"/>
              <a:t>This system is termed </a:t>
            </a:r>
            <a:r>
              <a:rPr lang="en-US" dirty="0" err="1" smtClean="0"/>
              <a:t>Cloudmesh</a:t>
            </a:r>
            <a:r>
              <a:rPr lang="en-US" dirty="0" smtClean="0"/>
              <a:t> to symbolize:</a:t>
            </a:r>
          </a:p>
          <a:p>
            <a:pPr lvl="1"/>
            <a:r>
              <a:rPr lang="en-US" dirty="0"/>
              <a:t>T</a:t>
            </a:r>
            <a:r>
              <a:rPr lang="en-US" dirty="0" smtClean="0"/>
              <a: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FutureGrid infrastructure, Amazon Web Services, Azure, HP Cloud, Karlsruhe using </a:t>
            </a:r>
            <a:r>
              <a:rPr lang="en-US" dirty="0" smtClean="0"/>
              <a:t>several </a:t>
            </a:r>
            <a:r>
              <a:rPr lang="en-US" dirty="0" err="1" smtClean="0"/>
              <a:t>IaaS</a:t>
            </a:r>
            <a:r>
              <a:rPr lang="en-US" dirty="0" smtClean="0"/>
              <a:t> frameworks </a:t>
            </a:r>
          </a:p>
          <a:p>
            <a:pPr lvl="1"/>
            <a:r>
              <a:rPr lang="en-US" dirty="0" smtClean="0"/>
              <a:t>The </a:t>
            </a:r>
            <a:r>
              <a:rPr lang="en-US" dirty="0" smtClean="0"/>
              <a:t>creation of an environment in which it becomes easier to experiment with platforms and software services while </a:t>
            </a:r>
            <a:r>
              <a:rPr lang="en-US" b="1" dirty="0" smtClean="0"/>
              <a:t>assisting with their deployment. </a:t>
            </a:r>
          </a:p>
          <a:p>
            <a:pPr lvl="1"/>
            <a:r>
              <a:rPr lang="en-US" dirty="0" smtClean="0"/>
              <a:t>The exposure of information to guide the efficient utilization of resources.</a:t>
            </a:r>
          </a:p>
          <a:p>
            <a:r>
              <a:rPr lang="en-US" b="1" dirty="0" err="1" smtClean="0"/>
              <a:t>Cloudmesh</a:t>
            </a:r>
            <a:r>
              <a:rPr lang="en-US" b="1" dirty="0" smtClean="0"/>
              <a:t> exposes </a:t>
            </a:r>
            <a:r>
              <a:rPr lang="en-US" b="1" dirty="0" smtClean="0"/>
              <a:t>both hypervisor-based and bare-metal </a:t>
            </a:r>
            <a:r>
              <a:rPr lang="en-US" b="1" dirty="0" smtClean="0"/>
              <a:t>provisioning to users.</a:t>
            </a:r>
          </a:p>
          <a:p>
            <a:r>
              <a:rPr lang="en-US" dirty="0"/>
              <a:t>A</a:t>
            </a:r>
            <a:r>
              <a:rPr lang="en-US" dirty="0" smtClean="0"/>
              <a:t>ccess </a:t>
            </a:r>
            <a:r>
              <a:rPr lang="en-US" dirty="0" smtClean="0"/>
              <a:t>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48527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Accounting </a:t>
            </a:r>
            <a:endParaRPr lang="en-US" dirty="0"/>
          </a:p>
        </p:txBody>
      </p:sp>
      <p:sp>
        <p:nvSpPr>
          <p:cNvPr id="3" name="Content Placeholder 2"/>
          <p:cNvSpPr>
            <a:spLocks noGrp="1"/>
          </p:cNvSpPr>
          <p:nvPr>
            <p:ph idx="1"/>
          </p:nvPr>
        </p:nvSpPr>
        <p:spPr>
          <a:xfrm>
            <a:off x="0" y="1243940"/>
            <a:ext cx="9144000" cy="5513120"/>
          </a:xfrm>
        </p:spPr>
        <p:txBody>
          <a:bodyPr>
            <a:normAutofit fontScale="92500"/>
          </a:bodyPr>
          <a:lstStyle/>
          <a:p>
            <a:r>
              <a:rPr lang="en-US" dirty="0" err="1" smtClean="0"/>
              <a:t>Cloudmesh</a:t>
            </a:r>
            <a:r>
              <a:rPr lang="en-US" dirty="0" smtClean="0"/>
              <a:t> must be able to access empirical data about the properties and performance of the underlying infrastructure beyond what is available from commercial cloud env</a:t>
            </a:r>
            <a:r>
              <a:rPr lang="en-US" dirty="0"/>
              <a:t>i</a:t>
            </a:r>
            <a:r>
              <a:rPr lang="en-US" dirty="0" smtClean="0"/>
              <a:t>ronments. The component of </a:t>
            </a:r>
            <a:r>
              <a:rPr lang="en-US" dirty="0" err="1" smtClean="0"/>
              <a:t>Cloudmesh</a:t>
            </a:r>
            <a:r>
              <a:rPr lang="en-US" dirty="0" smtClean="0"/>
              <a:t> accomplishing this is called Cloud Metrics.</a:t>
            </a:r>
          </a:p>
          <a:p>
            <a:r>
              <a:rPr lang="en-US" dirty="0"/>
              <a:t>W</a:t>
            </a:r>
            <a:r>
              <a:rPr lang="en-US" dirty="0" smtClean="0"/>
              <a:t>e developed a federated cloud metric service that aggregates the information from distributed clu</a:t>
            </a:r>
            <a:r>
              <a:rPr lang="en-US" dirty="0"/>
              <a:t>s</a:t>
            </a:r>
            <a:r>
              <a:rPr lang="en-US" dirty="0" smtClean="0"/>
              <a:t>ters and a variety of heterogeneous </a:t>
            </a:r>
            <a:r>
              <a:rPr lang="en-US" dirty="0" err="1" smtClean="0"/>
              <a:t>IaaS</a:t>
            </a:r>
            <a:r>
              <a:rPr lang="en-US" dirty="0" smtClean="0"/>
              <a:t> services, such as </a:t>
            </a:r>
            <a:r>
              <a:rPr lang="en-US" dirty="0" err="1" smtClean="0"/>
              <a:t>OpenStack</a:t>
            </a:r>
            <a:r>
              <a:rPr lang="en-US" dirty="0" smtClean="0"/>
              <a:t>, Eucalyptus, and Nimbus. The main components of </a:t>
            </a:r>
            <a:r>
              <a:rPr lang="en-US" dirty="0" err="1" smtClean="0"/>
              <a:t>Cloudmesh</a:t>
            </a:r>
            <a:r>
              <a:rPr lang="en-US" dirty="0" smtClean="0"/>
              <a:t> Metrics enable</a:t>
            </a:r>
          </a:p>
          <a:p>
            <a:pPr lvl="1"/>
            <a:r>
              <a:rPr lang="en-US" dirty="0" smtClean="0"/>
              <a:t>(a) the measurement of the resource allocation across several </a:t>
            </a:r>
            <a:r>
              <a:rPr lang="en-US" dirty="0" err="1" smtClean="0"/>
              <a:t>IaaS</a:t>
            </a:r>
            <a:r>
              <a:rPr lang="en-US" dirty="0" smtClean="0"/>
              <a:t> platforms</a:t>
            </a:r>
          </a:p>
          <a:p>
            <a:pPr lvl="1"/>
            <a:r>
              <a:rPr lang="en-US" dirty="0" smtClean="0"/>
              <a:t>(b) the generation of data in regards to utilization</a:t>
            </a:r>
          </a:p>
          <a:p>
            <a:pPr lvl="1"/>
            <a:r>
              <a:rPr lang="en-US" dirty="0" smtClean="0"/>
              <a:t>(c) the comparison of data via definable metrics to mine the usage statistics</a:t>
            </a:r>
          </a:p>
          <a:p>
            <a:pPr lvl="1"/>
            <a:r>
              <a:rPr lang="en-US" dirty="0" smtClean="0"/>
              <a:t>(d) the display of the information through a convenient user interface</a:t>
            </a:r>
          </a:p>
          <a:p>
            <a:pPr lvl="1"/>
            <a:r>
              <a:rPr lang="en-US" dirty="0" smtClean="0"/>
              <a:t>(e) the availability of a simple command line interface and shell language, and</a:t>
            </a:r>
          </a:p>
          <a:p>
            <a:pPr lvl="1"/>
            <a:r>
              <a:rPr lang="en-US" dirty="0" smtClean="0"/>
              <a:t>(f) the automatic creation of resource reports in printed format for arbitrary time periods.</a:t>
            </a:r>
            <a:endParaRPr lang="en-US" dirty="0"/>
          </a:p>
        </p:txBody>
      </p:sp>
    </p:spTree>
    <p:extLst>
      <p:ext uri="{BB962C8B-B14F-4D97-AF65-F5344CB8AC3E}">
        <p14:creationId xmlns:p14="http://schemas.microsoft.com/office/powerpoint/2010/main" val="7249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31</a:t>
            </a:fld>
            <a:endParaRPr lang="en-US">
              <a:solidFill>
                <a:srgbClr val="AEE8FB">
                  <a:lumMod val="25000"/>
                </a:srgbClr>
              </a:solidFill>
            </a:endParaRPr>
          </a:p>
        </p:txBody>
      </p:sp>
      <p:graphicFrame>
        <p:nvGraphicFramePr>
          <p:cNvPr id="5" name="Table 4"/>
          <p:cNvGraphicFramePr>
            <a:graphicFrameLocks noGrp="1"/>
          </p:cNvGraphicFramePr>
          <p:nvPr>
            <p:extLst/>
          </p:nvPr>
        </p:nvGraphicFramePr>
        <p:xfrm>
          <a:off x="203811" y="206228"/>
          <a:ext cx="8701106" cy="6435182"/>
        </p:xfrm>
        <a:graphic>
          <a:graphicData uri="http://schemas.openxmlformats.org/drawingml/2006/table">
            <a:tbl>
              <a:tblPr>
                <a:tableStyleId>{5C22544A-7EE6-4342-B048-85BDC9FD1C3A}</a:tableStyleId>
              </a:tblPr>
              <a:tblGrid>
                <a:gridCol w="2167806"/>
                <a:gridCol w="1409900"/>
                <a:gridCol w="5123400"/>
              </a:tblGrid>
              <a:tr h="816807">
                <a:tc>
                  <a:txBody>
                    <a:bodyPr/>
                    <a:lstStyle/>
                    <a:p>
                      <a:pPr marL="0" marR="0" algn="ctr">
                        <a:lnSpc>
                          <a:spcPct val="115000"/>
                        </a:lnSpc>
                        <a:spcBef>
                          <a:spcPts val="0"/>
                        </a:spcBef>
                        <a:spcAft>
                          <a:spcPts val="0"/>
                        </a:spcAft>
                      </a:pPr>
                      <a:r>
                        <a:rPr lang="en-US" sz="2000" b="1" i="0" dirty="0">
                          <a:effectLst/>
                          <a:latin typeface="Arial"/>
                          <a:cs typeface="Arial"/>
                        </a:rPr>
                        <a:t>Type of </a:t>
                      </a:r>
                      <a:r>
                        <a:rPr lang="en-US" sz="2000" b="1" i="0" dirty="0" smtClean="0">
                          <a:effectLst/>
                          <a:latin typeface="Arial"/>
                          <a:cs typeface="Arial"/>
                        </a:rPr>
                        <a:t>Monitoring</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2000" b="1" i="0" dirty="0" smtClean="0">
                          <a:solidFill>
                            <a:srgbClr val="000000"/>
                          </a:solidFill>
                          <a:effectLst/>
                          <a:latin typeface="Arial"/>
                          <a:ea typeface="Arial" panose="020B0604020202020204" pitchFamily="34" charset="0"/>
                          <a:cs typeface="Arial"/>
                        </a:rPr>
                        <a:t>Tools Used</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ctr">
                        <a:lnSpc>
                          <a:spcPct val="115000"/>
                        </a:lnSpc>
                        <a:spcBef>
                          <a:spcPts val="0"/>
                        </a:spcBef>
                        <a:spcAft>
                          <a:spcPts val="0"/>
                        </a:spcAft>
                      </a:pPr>
                      <a:r>
                        <a:rPr lang="en-US" sz="2000" b="1" i="0" dirty="0">
                          <a:effectLst/>
                          <a:latin typeface="Arial"/>
                          <a:cs typeface="Arial"/>
                        </a:rPr>
                        <a:t>Types of </a:t>
                      </a:r>
                      <a:r>
                        <a:rPr lang="en-US" sz="2000" b="1" i="0" dirty="0" smtClean="0">
                          <a:effectLst/>
                          <a:latin typeface="Arial"/>
                          <a:cs typeface="Arial"/>
                        </a:rPr>
                        <a:t>experiments</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Physical host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Ganglia</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Performance evaluation of domain science applications.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a:effectLst/>
                          <a:latin typeface="Arial"/>
                          <a:cs typeface="Arial"/>
                        </a:rPr>
                        <a:t>Energy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IPMI</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Power/thermally driven data center &amp; scheduling algorithms, consolidation, and mobile experiments. </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741029">
                <a:tc>
                  <a:txBody>
                    <a:bodyPr/>
                    <a:lstStyle/>
                    <a:p>
                      <a:pPr marL="0" marR="0" algn="just">
                        <a:lnSpc>
                          <a:spcPct val="115000"/>
                        </a:lnSpc>
                        <a:spcBef>
                          <a:spcPts val="0"/>
                        </a:spcBef>
                        <a:spcAft>
                          <a:spcPts val="0"/>
                        </a:spcAft>
                      </a:pPr>
                      <a:r>
                        <a:rPr lang="en-US" sz="1400" b="0" dirty="0">
                          <a:effectLst/>
                          <a:latin typeface="Arial"/>
                          <a:cs typeface="Arial"/>
                        </a:rPr>
                        <a:t>Network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perfSONAR</a:t>
                      </a:r>
                      <a:r>
                        <a:rPr lang="en-US" sz="1400" dirty="0" smtClean="0">
                          <a:solidFill>
                            <a:srgbClr val="000000"/>
                          </a:solidFill>
                          <a:effectLst/>
                          <a:latin typeface="Arial"/>
                          <a:ea typeface="Arial" panose="020B0604020202020204" pitchFamily="34" charset="0"/>
                          <a:cs typeface="Arial"/>
                        </a:rPr>
                        <a:t>,</a:t>
                      </a:r>
                      <a:r>
                        <a:rPr lang="en-US" sz="1400" baseline="0" dirty="0" smtClean="0">
                          <a:solidFill>
                            <a:srgbClr val="000000"/>
                          </a:solidFill>
                          <a:effectLst/>
                          <a:latin typeface="Arial"/>
                          <a:ea typeface="Arial" panose="020B0604020202020204" pitchFamily="34" charset="0"/>
                          <a:cs typeface="Arial"/>
                        </a:rPr>
                        <a:t> </a:t>
                      </a:r>
                      <a:r>
                        <a:rPr lang="en-US" sz="1400" dirty="0" smtClean="0">
                          <a:solidFill>
                            <a:srgbClr val="000000"/>
                          </a:solidFill>
                          <a:effectLst/>
                          <a:latin typeface="Arial"/>
                          <a:ea typeface="Arial" panose="020B0604020202020204" pitchFamily="34" charset="0"/>
                          <a:cs typeface="Arial"/>
                        </a:rPr>
                        <a:t> Periscope</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Network monitoring is essential for experiments from HPC, in which messaging patterns and fabric contention are significant to </a:t>
                      </a:r>
                      <a:r>
                        <a:rPr lang="en-US" sz="1400" dirty="0" smtClean="0">
                          <a:effectLst/>
                          <a:latin typeface="Arial"/>
                          <a:cs typeface="Arial"/>
                        </a:rPr>
                        <a:t>performance,</a:t>
                      </a:r>
                      <a:r>
                        <a:rPr lang="en-US" sz="1400" baseline="0" dirty="0" smtClean="0">
                          <a:effectLst/>
                          <a:latin typeface="Arial"/>
                          <a:cs typeface="Arial"/>
                        </a:rPr>
                        <a:t> to distributed computing in data movement is a key cost.</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err="1">
                          <a:effectLst/>
                          <a:latin typeface="Arial"/>
                          <a:cs typeface="Arial"/>
                        </a:rPr>
                        <a:t>IaaS</a:t>
                      </a:r>
                      <a:r>
                        <a:rPr lang="en-US" sz="1400" b="0" dirty="0">
                          <a:effectLst/>
                          <a:latin typeface="Arial"/>
                          <a:cs typeface="Arial"/>
                        </a:rPr>
                        <a: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Synaps</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Stackwatch</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Auto-scaling experiments.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Low-level </a:t>
                      </a:r>
                      <a:r>
                        <a:rPr lang="en-US" sz="1400" b="0" dirty="0" err="1">
                          <a:effectLst/>
                          <a:latin typeface="Arial"/>
                          <a:cs typeface="Arial"/>
                        </a:rPr>
                        <a:t>IaaS</a:t>
                      </a:r>
                      <a:r>
                        <a:rPr lang="en-US" sz="1400" b="0" dirty="0">
                          <a:effectLst/>
                          <a:latin typeface="Arial"/>
                          <a:cs typeface="Arial"/>
                        </a:rPr>
                        <a:t>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Libvirt</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libpcap</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Experiments that are performance or energy oriented</a:t>
                      </a:r>
                      <a:endParaRPr lang="en-US" sz="1400">
                        <a:solidFill>
                          <a:srgbClr val="000000"/>
                        </a:solidFill>
                        <a:effectLst/>
                        <a:latin typeface="Arial"/>
                        <a:ea typeface="Arial" panose="020B0604020202020204" pitchFamily="34" charset="0"/>
                        <a:cs typeface="Arial"/>
                      </a:endParaRPr>
                    </a:p>
                  </a:txBody>
                  <a:tcPr marL="27305" marR="27305" marT="27305" marB="27305"/>
                </a:tc>
              </a:tr>
              <a:tr h="968363">
                <a:tc>
                  <a:txBody>
                    <a:bodyPr/>
                    <a:lstStyle/>
                    <a:p>
                      <a:pPr marL="0" marR="0" algn="just">
                        <a:lnSpc>
                          <a:spcPct val="115000"/>
                        </a:lnSpc>
                        <a:spcBef>
                          <a:spcPts val="0"/>
                        </a:spcBef>
                        <a:spcAft>
                          <a:spcPts val="0"/>
                        </a:spcAft>
                      </a:pPr>
                      <a:r>
                        <a:rPr lang="en-US" sz="1400" b="0" dirty="0">
                          <a:effectLst/>
                          <a:latin typeface="Arial"/>
                          <a:cs typeface="Arial"/>
                        </a:rPr>
                        <a:t>Application performance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effectLst/>
                          <a:latin typeface="Arial"/>
                          <a:cs typeface="Arial"/>
                        </a:rPr>
                        <a:t>PAP/PAPI-V</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Application performance analysis, including comparisons between virtual and bare-metal performance, as well as “steal-time,” i.e.,  the time that's used by other VMs in the cloud which might be included in "my" per-process timing results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42487">
                <a:tc>
                  <a:txBody>
                    <a:bodyPr/>
                    <a:lstStyle/>
                    <a:p>
                      <a:pPr marL="0" marR="0" algn="just">
                        <a:lnSpc>
                          <a:spcPct val="115000"/>
                        </a:lnSpc>
                        <a:spcBef>
                          <a:spcPts val="0"/>
                        </a:spcBef>
                        <a:spcAft>
                          <a:spcPts val="0"/>
                        </a:spcAft>
                      </a:pPr>
                      <a:r>
                        <a:rPr lang="en-US" sz="1400" b="0" dirty="0" smtClean="0">
                          <a:effectLst/>
                          <a:latin typeface="Arial"/>
                          <a:cs typeface="Arial"/>
                        </a:rPr>
                        <a:t>Integrated </a:t>
                      </a:r>
                      <a:r>
                        <a:rPr lang="en-US" sz="1400" b="0" dirty="0">
                          <a:effectLst/>
                          <a:latin typeface="Arial"/>
                          <a:cs typeface="Arial"/>
                        </a:rPr>
                        <a:t>monitoring with </a:t>
                      </a:r>
                      <a:r>
                        <a:rPr lang="en-US" sz="1400" b="0" dirty="0" smtClean="0">
                          <a:effectLst/>
                          <a:latin typeface="Arial"/>
                          <a:cs typeface="Arial"/>
                        </a:rPr>
                        <a:t>analytics</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b="0" dirty="0" err="1" smtClean="0">
                          <a:effectLst/>
                          <a:latin typeface="Arial"/>
                          <a:cs typeface="Arial"/>
                        </a:rPr>
                        <a:t>Monalytics</a:t>
                      </a:r>
                      <a:r>
                        <a:rPr lang="en-US" sz="1400" b="0" dirty="0" smtClean="0">
                          <a:effectLst/>
                          <a:latin typeface="Arial"/>
                          <a:cs typeface="Arial"/>
                        </a:rPr>
                        <a:t> </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Scalable distributed behavior monitoring, debugging, anomaly detection in large-scale multi-tier, multi-runtime applications</a:t>
                      </a:r>
                      <a:endParaRPr lang="en-US" sz="1400">
                        <a:solidFill>
                          <a:srgbClr val="000000"/>
                        </a:solidFill>
                        <a:effectLst/>
                        <a:latin typeface="Arial"/>
                        <a:ea typeface="Arial" panose="020B0604020202020204" pitchFamily="34" charset="0"/>
                        <a:cs typeface="Arial"/>
                      </a:endParaRPr>
                    </a:p>
                  </a:txBody>
                  <a:tcPr marL="27305" marR="27305" marT="27305" marB="27305"/>
                </a:tc>
              </a:tr>
              <a:tr h="653284">
                <a:tc>
                  <a:txBody>
                    <a:bodyPr/>
                    <a:lstStyle/>
                    <a:p>
                      <a:pPr marL="0" marR="0" algn="just">
                        <a:lnSpc>
                          <a:spcPct val="115000"/>
                        </a:lnSpc>
                        <a:spcBef>
                          <a:spcPts val="0"/>
                        </a:spcBef>
                        <a:spcAft>
                          <a:spcPts val="0"/>
                        </a:spcAft>
                      </a:pPr>
                      <a:r>
                        <a:rPr lang="en-US" sz="1400" b="0" dirty="0">
                          <a:effectLst/>
                          <a:latin typeface="Arial"/>
                          <a:cs typeface="Arial"/>
                        </a:rPr>
                        <a:t>Operational infrastructure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Inca, IU metrics and accounting, </a:t>
                      </a:r>
                      <a:r>
                        <a:rPr lang="en-US" sz="1400" dirty="0" err="1" smtClean="0">
                          <a:solidFill>
                            <a:srgbClr val="000000"/>
                          </a:solidFill>
                          <a:effectLst/>
                          <a:latin typeface="Arial"/>
                          <a:ea typeface="Arial" panose="020B0604020202020204" pitchFamily="34" charset="0"/>
                          <a:cs typeface="Arial"/>
                        </a:rPr>
                        <a:t>Nagios</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Adaptive application simulation experiments driven by real-world trace data (e.g., service uptime, usage).</a:t>
                      </a:r>
                      <a:endParaRPr lang="en-US" sz="1400" dirty="0">
                        <a:solidFill>
                          <a:srgbClr val="000000"/>
                        </a:solidFill>
                        <a:effectLst/>
                        <a:latin typeface="Arial"/>
                        <a:ea typeface="Arial" panose="020B0604020202020204" pitchFamily="34" charset="0"/>
                        <a:cs typeface="Arial"/>
                      </a:endParaRPr>
                    </a:p>
                  </a:txBody>
                  <a:tcPr marL="27305" marR="27305" marT="27305" marB="27305"/>
                </a:tc>
              </a:tr>
            </a:tbl>
          </a:graphicData>
        </a:graphic>
      </p:graphicFrame>
    </p:spTree>
    <p:extLst>
      <p:ext uri="{BB962C8B-B14F-4D97-AF65-F5344CB8AC3E}">
        <p14:creationId xmlns:p14="http://schemas.microsoft.com/office/powerpoint/2010/main" val="4179415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2" y="205445"/>
            <a:ext cx="7083127" cy="990600"/>
          </a:xfrm>
        </p:spPr>
        <p:txBody>
          <a:bodyPr/>
          <a:lstStyle/>
          <a:p>
            <a:r>
              <a:rPr lang="en-US" dirty="0" smtClean="0"/>
              <a:t>Operations Monitoring</a:t>
            </a:r>
            <a:endParaRPr lang="en-US" dirty="0"/>
          </a:p>
        </p:txBody>
      </p:sp>
      <p:pic>
        <p:nvPicPr>
          <p:cNvPr id="7" name="Content Placeholder 3" descr="Screen Shot 2014-05-26 at 6.42.29 PM.png"/>
          <p:cNvPicPr>
            <a:picLocks noChangeAspect="1"/>
          </p:cNvPicPr>
          <p:nvPr/>
        </p:nvPicPr>
        <p:blipFill>
          <a:blip r:embed="rId2" cstate="email">
            <a:extLst>
              <a:ext uri="{28A0092B-C50C-407E-A947-70E740481C1C}">
                <a14:useLocalDpi xmlns:a14="http://schemas.microsoft.com/office/drawing/2010/main" val="0"/>
              </a:ext>
            </a:extLst>
          </a:blip>
          <a:srcRect t="7181" b="7181"/>
          <a:stretch>
            <a:fillRect/>
          </a:stretch>
        </p:blipFill>
        <p:spPr>
          <a:xfrm>
            <a:off x="3132809" y="2834921"/>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3" cstate="email">
            <a:extLst>
              <a:ext uri="{28A0092B-C50C-407E-A947-70E740481C1C}">
                <a14:useLocalDpi xmlns:a14="http://schemas.microsoft.com/office/drawing/2010/main" val="0"/>
              </a:ext>
            </a:extLst>
          </a:blip>
          <a:srcRect l="2613" r="2613"/>
          <a:stretch>
            <a:fillRect/>
          </a:stretch>
        </p:blipFill>
        <p:spPr>
          <a:xfrm>
            <a:off x="6289430" y="576227"/>
            <a:ext cx="2582007" cy="3091338"/>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32</a:t>
            </a:fld>
            <a:endParaRPr lang="en-US"/>
          </a:p>
        </p:txBody>
      </p:sp>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650" y="1121604"/>
            <a:ext cx="2775280" cy="2545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 descr="ScreenSnapz.jpg"/>
          <p:cNvPicPr>
            <a:picLocks noChangeAspect="1"/>
          </p:cNvPicPr>
          <p:nvPr/>
        </p:nvPicPr>
        <p:blipFill>
          <a:blip r:embed="rId5" cstate="email">
            <a:extLst>
              <a:ext uri="{28A0092B-C50C-407E-A947-70E740481C1C}">
                <a14:useLocalDpi xmlns:a14="http://schemas.microsoft.com/office/drawing/2010/main" val="0"/>
              </a:ext>
            </a:extLst>
          </a:blip>
          <a:srcRect l="16975" r="16975"/>
          <a:stretch>
            <a:fillRect/>
          </a:stretch>
        </p:blipFill>
        <p:spPr bwMode="auto">
          <a:xfrm>
            <a:off x="325958" y="1121604"/>
            <a:ext cx="2575899" cy="2886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16290" y="4195819"/>
            <a:ext cx="4138182" cy="235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Screen Shot 2014-05-27 at 10.46.28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2850" y="4212942"/>
            <a:ext cx="1902581" cy="1707150"/>
          </a:xfrm>
          <a:prstGeom prst="rect">
            <a:avLst/>
          </a:prstGeom>
        </p:spPr>
      </p:pic>
      <p:pic>
        <p:nvPicPr>
          <p:cNvPr id="10" name="Picture 12" descr="ScreenSnapz.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296" y="4760921"/>
            <a:ext cx="3355326" cy="209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Content Placeholder 3" descr="Screen Shot 2014-05-26 at 6.42.53 PM.png"/>
          <p:cNvPicPr>
            <a:picLocks noChangeAspect="1"/>
          </p:cNvPicPr>
          <p:nvPr/>
        </p:nvPicPr>
        <p:blipFill>
          <a:blip r:embed="rId9" cstate="email">
            <a:extLst>
              <a:ext uri="{28A0092B-C50C-407E-A947-70E740481C1C}">
                <a14:useLocalDpi xmlns:a14="http://schemas.microsoft.com/office/drawing/2010/main" val="0"/>
              </a:ext>
            </a:extLst>
          </a:blip>
          <a:srcRect t="-27395" b="-27395"/>
          <a:stretch>
            <a:fillRect/>
          </a:stretch>
        </p:blipFill>
        <p:spPr>
          <a:xfrm>
            <a:off x="5093001" y="1726545"/>
            <a:ext cx="2392857" cy="2864877"/>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07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18" y="368870"/>
            <a:ext cx="4281055" cy="990600"/>
          </a:xfrm>
        </p:spPr>
        <p:txBody>
          <a:bodyPr/>
          <a:lstStyle/>
          <a:p>
            <a:r>
              <a:rPr lang="en-US" dirty="0" smtClean="0"/>
              <a:t>CloudMesh Status </a:t>
            </a:r>
            <a:endParaRPr lang="en-US" dirty="0"/>
          </a:p>
        </p:txBody>
      </p:sp>
      <p:sp>
        <p:nvSpPr>
          <p:cNvPr id="3" name="Content Placeholder 2"/>
          <p:cNvSpPr>
            <a:spLocks noGrp="1"/>
          </p:cNvSpPr>
          <p:nvPr>
            <p:ph idx="1"/>
          </p:nvPr>
        </p:nvSpPr>
        <p:spPr>
          <a:xfrm>
            <a:off x="-83128" y="1220190"/>
            <a:ext cx="9144000" cy="5637810"/>
          </a:xfrm>
        </p:spPr>
        <p:txBody>
          <a:bodyPr>
            <a:normAutofit lnSpcReduction="10000"/>
          </a:bodyPr>
          <a:lstStyle/>
          <a:p>
            <a:r>
              <a:rPr lang="en-US" dirty="0"/>
              <a:t>F</a:t>
            </a:r>
            <a:r>
              <a:rPr lang="en-US" dirty="0" smtClean="0"/>
              <a:t>irst version of </a:t>
            </a:r>
            <a:r>
              <a:rPr lang="en-US" dirty="0" err="1" smtClean="0"/>
              <a:t>Cloudmesh</a:t>
            </a:r>
            <a:r>
              <a:rPr lang="en-US" dirty="0" smtClean="0"/>
              <a:t> released with a focus on the development of three of its components. This includes</a:t>
            </a:r>
          </a:p>
          <a:p>
            <a:pPr lvl="1"/>
            <a:r>
              <a:rPr lang="en-US" dirty="0" smtClean="0"/>
              <a:t>virtual machine management in multi-clouds</a:t>
            </a:r>
          </a:p>
          <a:p>
            <a:pPr lvl="1"/>
            <a:r>
              <a:rPr lang="en-US" dirty="0" smtClean="0"/>
              <a:t>cloud metrics in multi-clouds</a:t>
            </a:r>
          </a:p>
          <a:p>
            <a:pPr lvl="1"/>
            <a:r>
              <a:rPr lang="en-US" dirty="0" smtClean="0"/>
              <a:t>and bare-metal provisioning.</a:t>
            </a:r>
          </a:p>
          <a:p>
            <a:r>
              <a:rPr lang="en-US" dirty="0" err="1" smtClean="0"/>
              <a:t>Cloudmesh</a:t>
            </a:r>
            <a:r>
              <a:rPr lang="en-US" dirty="0" smtClean="0"/>
              <a:t> has been successfully used in FutureGrid. A GUI and a </a:t>
            </a:r>
            <a:r>
              <a:rPr lang="en-US" dirty="0" err="1" smtClean="0"/>
              <a:t>Cloudmesh</a:t>
            </a:r>
            <a:r>
              <a:rPr lang="en-US" dirty="0" smtClean="0"/>
              <a:t> shell is available for easy usage by users.</a:t>
            </a:r>
          </a:p>
          <a:p>
            <a:pPr lvl="1"/>
            <a:r>
              <a:rPr lang="en-US" dirty="0" smtClean="0"/>
              <a:t>It has been used by users while deploying it on their local machines</a:t>
            </a:r>
          </a:p>
          <a:p>
            <a:pPr lvl="1"/>
            <a:r>
              <a:rPr lang="en-US" dirty="0" smtClean="0"/>
              <a:t>it also has been demonstrated as a hosted service.</a:t>
            </a:r>
          </a:p>
          <a:p>
            <a:r>
              <a:rPr lang="en-US" dirty="0" smtClean="0"/>
              <a:t>A </a:t>
            </a:r>
            <a:r>
              <a:rPr lang="en-US" dirty="0" err="1" smtClean="0"/>
              <a:t>RESTful</a:t>
            </a:r>
            <a:r>
              <a:rPr lang="en-US" dirty="0" smtClean="0"/>
              <a:t> interface to the management functionality is under development.</a:t>
            </a:r>
          </a:p>
          <a:p>
            <a:r>
              <a:rPr lang="en-US" dirty="0" err="1" smtClean="0"/>
              <a:t>Cloudmesh</a:t>
            </a:r>
            <a:r>
              <a:rPr lang="en-US" dirty="0" smtClean="0"/>
              <a:t> is an open source project. It uses python and </a:t>
            </a:r>
            <a:r>
              <a:rPr lang="en-US" dirty="0" err="1" smtClean="0"/>
              <a:t>Javascript</a:t>
            </a:r>
            <a:r>
              <a:rPr lang="en-US" dirty="0" smtClean="0"/>
              <a:t>.</a:t>
            </a:r>
            <a:br>
              <a:rPr lang="en-US" dirty="0" smtClean="0"/>
            </a:br>
            <a:endParaRPr lang="en-US" dirty="0" smtClean="0"/>
          </a:p>
          <a:p>
            <a:pPr lvl="1"/>
            <a:r>
              <a:rPr lang="en-US" dirty="0" smtClean="0"/>
              <a:t>WE ARE OPEN, CONTACT </a:t>
            </a:r>
            <a:r>
              <a:rPr lang="en-US" dirty="0" smtClean="0">
                <a:hlinkClick r:id="rId2"/>
              </a:rPr>
              <a:t>laszewski@gmail.com</a:t>
            </a:r>
            <a:r>
              <a:rPr lang="en-US" dirty="0" smtClean="0"/>
              <a:t> TO JOIN</a:t>
            </a:r>
            <a:endParaRPr lang="en-US" dirty="0"/>
          </a:p>
        </p:txBody>
      </p:sp>
    </p:spTree>
    <p:extLst>
      <p:ext uri="{BB962C8B-B14F-4D97-AF65-F5344CB8AC3E}">
        <p14:creationId xmlns:p14="http://schemas.microsoft.com/office/powerpoint/2010/main" val="4132227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 – API </a:t>
            </a:r>
            <a:r>
              <a:rPr lang="en-US" dirty="0" err="1" smtClean="0"/>
              <a:t>IaaS</a:t>
            </a:r>
            <a:r>
              <a:rPr lang="en-US" dirty="0" smtClean="0"/>
              <a:t> libraries (Python)</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err="1" smtClean="0"/>
              <a:t>Boto</a:t>
            </a:r>
            <a:endParaRPr lang="en-US" dirty="0" smtClean="0"/>
          </a:p>
          <a:p>
            <a:pPr lvl="1"/>
            <a:r>
              <a:rPr lang="en-US" dirty="0"/>
              <a:t>An integrated interface to current and future infrastructural services offered by </a:t>
            </a:r>
            <a:r>
              <a:rPr lang="en-US" dirty="0" smtClean="0"/>
              <a:t>Amazon Web Services.</a:t>
            </a:r>
          </a:p>
          <a:p>
            <a:pPr lvl="1"/>
            <a:r>
              <a:rPr lang="en-US" dirty="0" smtClean="0"/>
              <a:t>Lots of interfaces to many services offered by AWS</a:t>
            </a:r>
          </a:p>
          <a:p>
            <a:r>
              <a:rPr lang="en-US" dirty="0" smtClean="0"/>
              <a:t>Apache </a:t>
            </a:r>
            <a:r>
              <a:rPr lang="en-US" dirty="0" smtClean="0"/>
              <a:t>libcloud</a:t>
            </a:r>
          </a:p>
          <a:p>
            <a:pPr lvl="1"/>
            <a:r>
              <a:rPr lang="en-US" dirty="0"/>
              <a:t>Python library for interacting with many of the popular cloud service providers using a unified API</a:t>
            </a:r>
            <a:r>
              <a:rPr lang="en-US" dirty="0" smtClean="0"/>
              <a:t>.</a:t>
            </a:r>
          </a:p>
          <a:p>
            <a:pPr lvl="2"/>
            <a:r>
              <a:rPr lang="en-US" dirty="0" smtClean="0"/>
              <a:t>Has limited image management functionality in EC2</a:t>
            </a:r>
          </a:p>
          <a:p>
            <a:pPr lvl="2"/>
            <a:r>
              <a:rPr lang="en-US" dirty="0" smtClean="0"/>
              <a:t>Has support for many providers. If one uses </a:t>
            </a:r>
            <a:r>
              <a:rPr lang="en-US" dirty="0" err="1" smtClean="0"/>
              <a:t>Openstack</a:t>
            </a:r>
            <a:r>
              <a:rPr lang="en-US" dirty="0" smtClean="0"/>
              <a:t> one should not use the EC2 interface but the OS based interface. </a:t>
            </a:r>
          </a:p>
          <a:p>
            <a:endParaRPr lang="en-US" dirty="0"/>
          </a:p>
        </p:txBody>
      </p:sp>
    </p:spTree>
    <p:extLst>
      <p:ext uri="{BB962C8B-B14F-4D97-AF65-F5344CB8AC3E}">
        <p14:creationId xmlns:p14="http://schemas.microsoft.com/office/powerpoint/2010/main" val="3067211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Phantom</a:t>
            </a:r>
            <a:endParaRPr lang="en-US" dirty="0"/>
          </a:p>
        </p:txBody>
      </p:sp>
      <p:sp>
        <p:nvSpPr>
          <p:cNvPr id="3" name="Content Placeholder 2"/>
          <p:cNvSpPr>
            <a:spLocks noGrp="1"/>
          </p:cNvSpPr>
          <p:nvPr>
            <p:ph idx="1"/>
          </p:nvPr>
        </p:nvSpPr>
        <p:spPr/>
        <p:txBody>
          <a:bodyPr>
            <a:normAutofit/>
          </a:bodyPr>
          <a:lstStyle/>
          <a:p>
            <a:r>
              <a:rPr lang="en-US" dirty="0" smtClean="0"/>
              <a:t>Phantom is a tool targeting users of </a:t>
            </a:r>
            <a:r>
              <a:rPr lang="en-US" dirty="0" err="1" smtClean="0"/>
              <a:t>IaaS</a:t>
            </a:r>
            <a:endParaRPr lang="en-US" dirty="0"/>
          </a:p>
          <a:p>
            <a:pPr lvl="1"/>
            <a:r>
              <a:rPr lang="en-US" dirty="0"/>
              <a:t>M</a:t>
            </a:r>
            <a:r>
              <a:rPr lang="en-US" dirty="0" smtClean="0"/>
              <a:t>onitors the health of resources and automatically provisions and configures new ones based on demand </a:t>
            </a:r>
          </a:p>
          <a:p>
            <a:pPr lvl="1"/>
            <a:r>
              <a:rPr lang="en-US" dirty="0" smtClean="0"/>
              <a:t>This </a:t>
            </a:r>
            <a:r>
              <a:rPr lang="en-US" dirty="0" smtClean="0"/>
              <a:t>is good </a:t>
            </a:r>
            <a:r>
              <a:rPr lang="en-US" dirty="0" smtClean="0"/>
              <a:t>for an individual user, but limits the flexibility for the administrator of a cloud.</a:t>
            </a:r>
          </a:p>
          <a:p>
            <a:pPr lvl="1"/>
            <a:r>
              <a:rPr lang="en-US" dirty="0" smtClean="0"/>
              <a:t>Uses libcloud which has limitations</a:t>
            </a:r>
          </a:p>
          <a:p>
            <a:r>
              <a:rPr lang="en-US" dirty="0" smtClean="0"/>
              <a:t>How is </a:t>
            </a:r>
            <a:r>
              <a:rPr lang="en-US" dirty="0" err="1" smtClean="0"/>
              <a:t>Cloudmesh</a:t>
            </a:r>
            <a:r>
              <a:rPr lang="en-US" dirty="0" smtClean="0"/>
              <a:t> </a:t>
            </a:r>
            <a:r>
              <a:rPr lang="en-US" dirty="0" smtClean="0"/>
              <a:t>different</a:t>
            </a:r>
          </a:p>
          <a:p>
            <a:pPr lvl="1"/>
            <a:r>
              <a:rPr lang="en-US" dirty="0" smtClean="0"/>
              <a:t>Not only EC2 clouds. Nova, Azure</a:t>
            </a:r>
          </a:p>
          <a:p>
            <a:pPr lvl="1"/>
            <a:r>
              <a:rPr lang="en-US" dirty="0" smtClean="0"/>
              <a:t>Support for native </a:t>
            </a:r>
            <a:r>
              <a:rPr lang="en-US" dirty="0" err="1" smtClean="0"/>
              <a:t>IaaS</a:t>
            </a:r>
            <a:r>
              <a:rPr lang="en-US" dirty="0" smtClean="0"/>
              <a:t> protocols not only </a:t>
            </a:r>
            <a:r>
              <a:rPr lang="en-US" dirty="0" err="1" smtClean="0"/>
              <a:t>libcloud</a:t>
            </a:r>
            <a:endParaRPr lang="en-US" dirty="0" smtClean="0"/>
          </a:p>
          <a:p>
            <a:pPr lvl="1"/>
            <a:r>
              <a:rPr lang="en-US" dirty="0" smtClean="0"/>
              <a:t>Access to bare-metal provisioning</a:t>
            </a:r>
            <a:r>
              <a:rPr lang="en-US" dirty="0" smtClean="0"/>
              <a:t>.</a:t>
            </a:r>
            <a:endParaRPr lang="en-US" dirty="0" smtClean="0"/>
          </a:p>
        </p:txBody>
      </p:sp>
    </p:spTree>
    <p:extLst>
      <p:ext uri="{BB962C8B-B14F-4D97-AF65-F5344CB8AC3E}">
        <p14:creationId xmlns:p14="http://schemas.microsoft.com/office/powerpoint/2010/main" val="206975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 </a:t>
            </a:r>
            <a:r>
              <a:rPr lang="en-US" dirty="0" err="1" smtClean="0"/>
              <a:t>RightScale</a:t>
            </a:r>
            <a:endParaRPr lang="en-US" dirty="0"/>
          </a:p>
        </p:txBody>
      </p:sp>
      <p:sp>
        <p:nvSpPr>
          <p:cNvPr id="3" name="Content Placeholder 2"/>
          <p:cNvSpPr>
            <a:spLocks noGrp="1"/>
          </p:cNvSpPr>
          <p:nvPr>
            <p:ph idx="1"/>
          </p:nvPr>
        </p:nvSpPr>
        <p:spPr>
          <a:xfrm>
            <a:off x="0" y="1243939"/>
            <a:ext cx="9144000" cy="5372617"/>
          </a:xfrm>
        </p:spPr>
        <p:txBody>
          <a:bodyPr>
            <a:noAutofit/>
          </a:bodyPr>
          <a:lstStyle/>
          <a:p>
            <a:r>
              <a:rPr lang="en-US" dirty="0" err="1" smtClean="0"/>
              <a:t>RightScale</a:t>
            </a:r>
            <a:r>
              <a:rPr lang="en-US" dirty="0" smtClean="0"/>
              <a:t> enables users to manage multi-cloud infrastructure</a:t>
            </a:r>
          </a:p>
          <a:p>
            <a:pPr lvl="1"/>
            <a:r>
              <a:rPr lang="en-US" dirty="0" smtClean="0"/>
              <a:t>Amazon Web Services (AWS)</a:t>
            </a:r>
          </a:p>
          <a:p>
            <a:pPr lvl="1"/>
            <a:r>
              <a:rPr lang="en-US" dirty="0" smtClean="0"/>
              <a:t>Rackspace Cloud</a:t>
            </a:r>
          </a:p>
          <a:p>
            <a:pPr lvl="1"/>
            <a:r>
              <a:rPr lang="en-US" dirty="0" smtClean="0"/>
              <a:t>Windows Azure</a:t>
            </a:r>
          </a:p>
          <a:p>
            <a:pPr lvl="1"/>
            <a:r>
              <a:rPr lang="en-US" dirty="0" smtClean="0"/>
              <a:t>Google Compute Engine</a:t>
            </a:r>
          </a:p>
          <a:p>
            <a:r>
              <a:rPr lang="en-US" dirty="0" smtClean="0"/>
              <a:t>Migrating workloads between private clouds and public clouds.</a:t>
            </a:r>
          </a:p>
          <a:p>
            <a:r>
              <a:rPr lang="en-US" dirty="0" smtClean="0"/>
              <a:t>It also offers a cloud cost estimator, allowing customers to assess expenses they are charged by comparing their workload on various cloud providers</a:t>
            </a:r>
            <a:r>
              <a:rPr lang="en-US" dirty="0" smtClean="0"/>
              <a:t>.</a:t>
            </a:r>
          </a:p>
          <a:p>
            <a:r>
              <a:rPr lang="en-US" dirty="0" err="1" smtClean="0"/>
              <a:t>Cloudmesh</a:t>
            </a:r>
            <a:r>
              <a:rPr lang="en-US" dirty="0" smtClean="0"/>
              <a:t> offers users full control </a:t>
            </a:r>
            <a:r>
              <a:rPr lang="en-US" smtClean="0"/>
              <a:t>of system</a:t>
            </a:r>
            <a:endParaRPr lang="en-US" dirty="0" smtClean="0"/>
          </a:p>
        </p:txBody>
      </p:sp>
    </p:spTree>
    <p:extLst>
      <p:ext uri="{BB962C8B-B14F-4D97-AF65-F5344CB8AC3E}">
        <p14:creationId xmlns:p14="http://schemas.microsoft.com/office/powerpoint/2010/main" val="2936955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Efforts</a:t>
            </a:r>
            <a:endParaRPr lang="en-US" dirty="0"/>
          </a:p>
        </p:txBody>
      </p:sp>
      <p:sp>
        <p:nvSpPr>
          <p:cNvPr id="3" name="Content Placeholder 2"/>
          <p:cNvSpPr>
            <a:spLocks noGrp="1"/>
          </p:cNvSpPr>
          <p:nvPr>
            <p:ph idx="1"/>
          </p:nvPr>
        </p:nvSpPr>
        <p:spPr>
          <a:xfrm>
            <a:off x="-1" y="1368504"/>
            <a:ext cx="9060873" cy="5388556"/>
          </a:xfrm>
        </p:spPr>
        <p:txBody>
          <a:bodyPr>
            <a:normAutofit/>
          </a:bodyPr>
          <a:lstStyle/>
          <a:p>
            <a:r>
              <a:rPr lang="en-US" dirty="0"/>
              <a:t>C</a:t>
            </a:r>
            <a:r>
              <a:rPr lang="en-US" dirty="0" smtClean="0"/>
              <a:t>loud federation such as efforts planned for future versions of OpenStack.</a:t>
            </a:r>
          </a:p>
          <a:p>
            <a:r>
              <a:rPr lang="en-US" dirty="0" smtClean="0"/>
              <a:t>Standards efforts</a:t>
            </a:r>
          </a:p>
          <a:p>
            <a:pPr lvl="1"/>
            <a:r>
              <a:rPr lang="en-US" dirty="0"/>
              <a:t>P</a:t>
            </a:r>
            <a:r>
              <a:rPr lang="en-US" dirty="0" smtClean="0"/>
              <a:t>rovide an interesting approach to multi-cloud interoperability</a:t>
            </a:r>
          </a:p>
          <a:p>
            <a:pPr lvl="1"/>
            <a:r>
              <a:rPr lang="en-US" dirty="0" smtClean="0"/>
              <a:t>Standards are good, but as libcloud shows libraries that are </a:t>
            </a:r>
            <a:r>
              <a:rPr lang="en-US" dirty="0" err="1" smtClean="0"/>
              <a:t>defacto</a:t>
            </a:r>
            <a:r>
              <a:rPr lang="en-US" dirty="0" smtClean="0"/>
              <a:t> standards have limitations (EC2 image management).</a:t>
            </a:r>
          </a:p>
          <a:p>
            <a:pPr lvl="1"/>
            <a:r>
              <a:rPr lang="en-US" dirty="0" smtClean="0"/>
              <a:t>Limit </a:t>
            </a:r>
            <a:r>
              <a:rPr lang="en-US" dirty="0"/>
              <a:t>rapid innovation innovation brought forward by individual </a:t>
            </a:r>
            <a:r>
              <a:rPr lang="en-US" dirty="0" err="1"/>
              <a:t>IaaS</a:t>
            </a:r>
            <a:r>
              <a:rPr lang="en-US" dirty="0"/>
              <a:t> offerings. E.g., OpenStack (Nova) </a:t>
            </a:r>
            <a:r>
              <a:rPr lang="en-US" dirty="0" err="1"/>
              <a:t>vs</a:t>
            </a:r>
            <a:r>
              <a:rPr lang="en-US" dirty="0"/>
              <a:t> </a:t>
            </a:r>
            <a:r>
              <a:rPr lang="en-US" dirty="0" smtClean="0"/>
              <a:t>EC2</a:t>
            </a:r>
          </a:p>
          <a:p>
            <a:pPr lvl="1"/>
            <a:r>
              <a:rPr lang="en-US" dirty="0" smtClean="0"/>
              <a:t>OCCI is an example of a standards effort not based on the API level.</a:t>
            </a:r>
          </a:p>
          <a:p>
            <a:endParaRPr lang="en-US" dirty="0"/>
          </a:p>
        </p:txBody>
      </p:sp>
    </p:spTree>
    <p:extLst>
      <p:ext uri="{BB962C8B-B14F-4D97-AF65-F5344CB8AC3E}">
        <p14:creationId xmlns:p14="http://schemas.microsoft.com/office/powerpoint/2010/main" val="3266417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0" y="896388"/>
            <a:ext cx="9144000" cy="5848597"/>
          </a:xfrm>
        </p:spPr>
        <p:txBody>
          <a:bodyPr>
            <a:normAutofit fontScale="92500" lnSpcReduction="10000"/>
          </a:bodyPr>
          <a:lstStyle/>
          <a:p>
            <a:r>
              <a:rPr lang="en-US" dirty="0"/>
              <a:t>D</a:t>
            </a:r>
            <a:r>
              <a:rPr lang="en-US" dirty="0" smtClean="0"/>
              <a:t>esign of a toolkit called </a:t>
            </a:r>
            <a:r>
              <a:rPr lang="en-US" dirty="0" err="1" smtClean="0"/>
              <a:t>Cloudmesh</a:t>
            </a:r>
            <a:r>
              <a:rPr lang="en-US" dirty="0" smtClean="0"/>
              <a:t> that allows to access to multiple clouds through convenient interfaces. This includes command line, a command shell, REST, as well as a graphical user interface.</a:t>
            </a:r>
          </a:p>
          <a:p>
            <a:r>
              <a:rPr lang="en-US" dirty="0" err="1" smtClean="0"/>
              <a:t>Cloudmesh</a:t>
            </a:r>
            <a:r>
              <a:rPr lang="en-US" dirty="0" smtClean="0"/>
              <a:t> is under active development and has shown its viability for accessing more than EC2 based clouds. Native interfaces to </a:t>
            </a:r>
            <a:r>
              <a:rPr lang="en-US" dirty="0" err="1" smtClean="0"/>
              <a:t>OpenStack</a:t>
            </a:r>
            <a:r>
              <a:rPr lang="en-US" dirty="0" smtClean="0"/>
              <a:t>, Azure, as well as any EC2 compatible cloud have been delivered and virtual machine management enabled.</a:t>
            </a:r>
          </a:p>
          <a:p>
            <a:r>
              <a:rPr lang="en-US" dirty="0" smtClean="0"/>
              <a:t>An important contribution of </a:t>
            </a:r>
            <a:r>
              <a:rPr lang="en-US" dirty="0" err="1" smtClean="0"/>
              <a:t>Cloudmesh</a:t>
            </a:r>
            <a:r>
              <a:rPr lang="en-US" dirty="0" smtClean="0"/>
              <a:t> is that it provides a sophisticated interface to bare metal provisioning capabilities that not only can be used by administrators, but also by authorized users. A role based authorization service makes this possible. </a:t>
            </a:r>
          </a:p>
          <a:p>
            <a:r>
              <a:rPr lang="en-US" dirty="0" smtClean="0"/>
              <a:t>Furthermore, we have developed a multi-cloud metrics framework that leverages information from various </a:t>
            </a:r>
            <a:r>
              <a:rPr lang="en-US" dirty="0" err="1" smtClean="0"/>
              <a:t>IaaS</a:t>
            </a:r>
            <a:r>
              <a:rPr lang="en-US" dirty="0" smtClean="0"/>
              <a:t> frameworks.</a:t>
            </a:r>
          </a:p>
          <a:p>
            <a:r>
              <a:rPr lang="en-US" dirty="0" smtClean="0"/>
              <a:t>Future enhancements will include network and storage provisioning.</a:t>
            </a:r>
          </a:p>
          <a:p>
            <a:endParaRPr lang="en-US" dirty="0"/>
          </a:p>
          <a:p>
            <a:r>
              <a:rPr lang="en-US" dirty="0" smtClean="0"/>
              <a:t>PLEASE JOIN CLOUDMESH DEVELOPMENT ….</a:t>
            </a:r>
            <a:endParaRPr lang="en-US" dirty="0"/>
          </a:p>
        </p:txBody>
      </p:sp>
    </p:spTree>
    <p:extLst>
      <p:ext uri="{BB962C8B-B14F-4D97-AF65-F5344CB8AC3E}">
        <p14:creationId xmlns:p14="http://schemas.microsoft.com/office/powerpoint/2010/main" val="134751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Functionality</a:t>
            </a:r>
            <a:endParaRPr lang="en-US"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133155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9" y="334127"/>
            <a:ext cx="6103917" cy="990600"/>
          </a:xfrm>
        </p:spPr>
        <p:txBody>
          <a:bodyPr>
            <a:normAutofit/>
          </a:bodyPr>
          <a:lstStyle/>
          <a:p>
            <a:r>
              <a:rPr lang="en-US" dirty="0" err="1" smtClean="0"/>
              <a:t>Cloudmesh</a:t>
            </a:r>
            <a:r>
              <a:rPr lang="en-US" dirty="0" smtClean="0"/>
              <a:t> User Interface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84" y="1324727"/>
            <a:ext cx="8292416" cy="5471208"/>
          </a:xfrm>
          <a:prstGeom prst="rect">
            <a:avLst/>
          </a:prstGeom>
        </p:spPr>
      </p:pic>
    </p:spTree>
    <p:extLst>
      <p:ext uri="{BB962C8B-B14F-4D97-AF65-F5344CB8AC3E}">
        <p14:creationId xmlns:p14="http://schemas.microsoft.com/office/powerpoint/2010/main" val="408494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6</a:t>
            </a:fld>
            <a:endParaRPr lang="en-US"/>
          </a:p>
        </p:txBody>
      </p:sp>
      <p:pic>
        <p:nvPicPr>
          <p:cNvPr id="3" name="Picture 2" descr="Screen Shot 2014-05-27 at 5.01.0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790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254136"/>
            <a:ext cx="7293708" cy="679744"/>
          </a:xfrm>
        </p:spPr>
        <p:txBody>
          <a:bodyPr>
            <a:normAutofit/>
          </a:bodyPr>
          <a:lstStyle/>
          <a:p>
            <a:r>
              <a:rPr lang="en-US" sz="3200" dirty="0" err="1" smtClean="0"/>
              <a:t>Cloudmesh</a:t>
            </a:r>
            <a:r>
              <a:rPr lang="en-US" sz="3200" dirty="0" smtClean="0"/>
              <a:t> Shell &amp; bash &amp; </a:t>
            </a:r>
            <a:r>
              <a:rPr lang="en-US" sz="3200" dirty="0" err="1" smtClean="0"/>
              <a:t>IPython</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7</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5856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 Shot 2014-05-26 at 6.42.53 PM.png"/>
          <p:cNvPicPr>
            <a:picLocks noChangeAspect="1"/>
          </p:cNvPicPr>
          <p:nvPr/>
        </p:nvPicPr>
        <p:blipFill>
          <a:blip r:embed="rId3" cstate="email">
            <a:extLst>
              <a:ext uri="{28A0092B-C50C-407E-A947-70E740481C1C}">
                <a14:useLocalDpi xmlns:a14="http://schemas.microsoft.com/office/drawing/2010/main" val="0"/>
              </a:ext>
            </a:extLst>
          </a:blip>
          <a:srcRect t="-27395" b="-27395"/>
          <a:stretch>
            <a:fillRect/>
          </a:stretch>
        </p:blipFill>
        <p:spPr>
          <a:xfrm>
            <a:off x="6478580" y="3823624"/>
            <a:ext cx="2392857" cy="2864877"/>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34688"/>
            <a:ext cx="7083127" cy="990600"/>
          </a:xfrm>
        </p:spPr>
        <p:txBody>
          <a:bodyPr>
            <a:normAutofit/>
          </a:bodyPr>
          <a:lstStyle/>
          <a:p>
            <a:r>
              <a:rPr lang="en-US" dirty="0" smtClean="0"/>
              <a:t>Monitoring and Metrics Interface</a:t>
            </a:r>
            <a:endParaRPr lang="en-US" dirty="0"/>
          </a:p>
        </p:txBody>
      </p:sp>
      <p:sp>
        <p:nvSpPr>
          <p:cNvPr id="4" name="Content Placeholder 3"/>
          <p:cNvSpPr>
            <a:spLocks noGrp="1"/>
          </p:cNvSpPr>
          <p:nvPr>
            <p:ph sz="half" idx="1"/>
          </p:nvPr>
        </p:nvSpPr>
        <p:spPr>
          <a:xfrm>
            <a:off x="184638" y="1040306"/>
            <a:ext cx="4038951" cy="4718304"/>
          </a:xfrm>
        </p:spPr>
        <p:txBody>
          <a:bodyPr>
            <a:normAutofit/>
          </a:bodyPr>
          <a:lstStyle/>
          <a:p>
            <a:r>
              <a:rPr lang="en-US" dirty="0" smtClean="0"/>
              <a:t>Service Monitoring</a:t>
            </a:r>
          </a:p>
          <a:p>
            <a:r>
              <a:rPr lang="en-US" dirty="0" smtClean="0"/>
              <a:t>Energy/Temperature Monitoring</a:t>
            </a:r>
          </a:p>
          <a:p>
            <a:r>
              <a:rPr lang="en-US" dirty="0" smtClean="0"/>
              <a:t>Monitoring of Provisioning</a:t>
            </a:r>
          </a:p>
          <a:p>
            <a:r>
              <a:rPr lang="en-US" dirty="0" smtClean="0"/>
              <a:t>Integration with other Tools</a:t>
            </a:r>
          </a:p>
          <a:p>
            <a:pPr lvl="1"/>
            <a:r>
              <a:rPr lang="en-US" dirty="0" err="1" smtClean="0"/>
              <a:t>Nagios</a:t>
            </a:r>
            <a:r>
              <a:rPr lang="en-US" dirty="0" smtClean="0"/>
              <a:t>, Ganglia, Inca, FG Metrics,</a:t>
            </a:r>
            <a:r>
              <a:rPr lang="en-US" dirty="0"/>
              <a:t> </a:t>
            </a:r>
            <a:r>
              <a:rPr lang="en-US" dirty="0" err="1" smtClean="0"/>
              <a:t>Monalytics</a:t>
            </a:r>
            <a:endParaRPr lang="en-US" dirty="0" smtClean="0"/>
          </a:p>
          <a:p>
            <a:r>
              <a:rPr lang="en-US" dirty="0" smtClean="0"/>
              <a:t>Accounting metrics</a:t>
            </a:r>
            <a:endParaRPr lang="en-US" dirty="0"/>
          </a:p>
        </p:txBody>
      </p:sp>
      <p:pic>
        <p:nvPicPr>
          <p:cNvPr id="6" name="Content Placeholder 5" descr="temperature_map.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2733" r="2733"/>
          <a:stretch>
            <a:fillRect/>
          </a:stretch>
        </p:blipFill>
        <p:spPr>
          <a:xfrm>
            <a:off x="6642089" y="1327470"/>
            <a:ext cx="2389644" cy="2861030"/>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8</a:t>
            </a:fld>
            <a:endParaRPr lang="en-US"/>
          </a:p>
        </p:txBody>
      </p:sp>
      <p:pic>
        <p:nvPicPr>
          <p:cNvPr id="7" name="Content Placeholder 3" descr="Screen Shot 2014-05-26 at 6.42.29 PM.png"/>
          <p:cNvPicPr>
            <a:picLocks noChangeAspect="1"/>
          </p:cNvPicPr>
          <p:nvPr/>
        </p:nvPicPr>
        <p:blipFill>
          <a:blip r:embed="rId5" cstate="email">
            <a:extLst>
              <a:ext uri="{28A0092B-C50C-407E-A947-70E740481C1C}">
                <a14:useLocalDpi xmlns:a14="http://schemas.microsoft.com/office/drawing/2010/main" val="0"/>
              </a:ext>
            </a:extLst>
          </a:blip>
          <a:srcRect t="7181" b="7181"/>
          <a:stretch>
            <a:fillRect/>
          </a:stretch>
        </p:blipFill>
        <p:spPr>
          <a:xfrm>
            <a:off x="4170835" y="4202547"/>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6" cstate="email">
            <a:extLst>
              <a:ext uri="{28A0092B-C50C-407E-A947-70E740481C1C}">
                <a14:useLocalDpi xmlns:a14="http://schemas.microsoft.com/office/drawing/2010/main" val="0"/>
              </a:ext>
            </a:extLst>
          </a:blip>
          <a:srcRect l="2613" r="2613"/>
          <a:stretch>
            <a:fillRect/>
          </a:stretch>
        </p:blipFill>
        <p:spPr>
          <a:xfrm>
            <a:off x="4060082" y="1121604"/>
            <a:ext cx="2582007" cy="3091338"/>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75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451365" y="115867"/>
            <a:ext cx="5037406" cy="954107"/>
          </a:xfrm>
          <a:prstGeom prst="rect">
            <a:avLst/>
          </a:prstGeom>
          <a:noFill/>
        </p:spPr>
        <p:txBody>
          <a:bodyPr wrap="none" rtlCol="0">
            <a:spAutoFit/>
          </a:bodyPr>
          <a:lstStyle/>
          <a:p>
            <a:pPr algn="ctr" defTabSz="914400"/>
            <a:r>
              <a:rPr lang="en-US" sz="2800" b="1" dirty="0" smtClean="0">
                <a:solidFill>
                  <a:prstClr val="black"/>
                </a:solidFill>
              </a:rPr>
              <a:t>FutureGrid </a:t>
            </a:r>
            <a:r>
              <a:rPr lang="en-US" sz="2800" b="1" dirty="0">
                <a:solidFill>
                  <a:prstClr val="black"/>
                </a:solidFill>
              </a:rPr>
              <a:t>offers</a:t>
            </a:r>
          </a:p>
          <a:p>
            <a:pPr algn="ctr" defTabSz="914400"/>
            <a:r>
              <a:rPr lang="en-US" sz="2800" b="1" dirty="0">
                <a:solidFill>
                  <a:prstClr val="black"/>
                </a:solidFill>
              </a:rPr>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endParaRPr lang="en-US" dirty="0" smtClean="0">
              <a:solidFill>
                <a:prstClr val="black"/>
              </a:solidFill>
              <a:latin typeface="Cooper Std Black" pitchFamily="18" charset="0"/>
              <a:cs typeface="Aharoni" pitchFamily="2" charset="-79"/>
            </a:endParaRPr>
          </a:p>
          <a:p>
            <a:pPr algn="ctr" defTabSz="914400"/>
            <a:r>
              <a:rPr lang="en-US" dirty="0" smtClean="0">
                <a:solidFill>
                  <a:prstClr val="black"/>
                </a:solidFill>
                <a:latin typeface="Cooper Std Black" pitchFamily="18" charset="0"/>
                <a:cs typeface="Aharoni" pitchFamily="2" charset="-79"/>
              </a:rPr>
              <a:t>Testbed-</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6119064" y="3306141"/>
            <a:ext cx="2872536" cy="3416320"/>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CTaaS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pPr defTabSz="914400"/>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9</a:t>
            </a:fld>
            <a:endParaRPr lang="en-US">
              <a:solidFill>
                <a:srgbClr val="AEE8FB">
                  <a:lumMod val="25000"/>
                </a:srgbClr>
              </a:solidFill>
            </a:endParaRPr>
          </a:p>
        </p:txBody>
      </p:sp>
    </p:spTree>
    <p:extLst>
      <p:ext uri="{BB962C8B-B14F-4D97-AF65-F5344CB8AC3E}">
        <p14:creationId xmlns:p14="http://schemas.microsoft.com/office/powerpoint/2010/main" val="124375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ccessing and Managing Multiple Clouds (Infrastructures) with Cloudmesh&amp;quot;&quot;/&gt;&lt;property id=&quot;20307&quot; value=&quot;256&quot;/&gt;&lt;/object&gt;&lt;object type=&quot;3&quot; unique_id=&quot;10004&quot;&gt;&lt;property id=&quot;20148&quot; value=&quot;5&quot;/&gt;&lt;property id=&quot;20300&quot; value=&quot;Slide 2 - &amp;quot;Introduction&amp;quot;&quot;/&gt;&lt;property id=&quot;20307&quot; value=&quot;292&quot;/&gt;&lt;/object&gt;&lt;object type=&quot;3&quot; unique_id=&quot;10007&quot;&gt;&lt;property id=&quot;20148&quot; value=&quot;5&quot;/&gt;&lt;property id=&quot;20300&quot; value=&quot;Slide 10 - &amp;quot;Background - FutureGrid&amp;quot;&quot;/&gt;&lt;property id=&quot;20307&quot; value=&quot;296&quot;/&gt;&lt;/object&gt;&lt;object type=&quot;3&quot; unique_id=&quot;10008&quot;&gt;&lt;property id=&quot;20148&quot; value=&quot;5&quot;/&gt;&lt;property id=&quot;20300&quot; value=&quot;Slide 11 - &amp;quot;Functionality Requirements&amp;quot;&quot;/&gt;&lt;property id=&quot;20307&quot; value=&quot;297&quot;/&gt;&lt;/object&gt;&lt;object type=&quot;3&quot; unique_id=&quot;10009&quot;&gt;&lt;property id=&quot;20148&quot; value=&quot;5&quot;/&gt;&lt;property id=&quot;20300&quot; value=&quot;Slide 12 - &amp;quot;Usability Requirements&amp;quot;&quot;/&gt;&lt;property id=&quot;20307&quot; value=&quot;332&quot;/&gt;&lt;/object&gt;&lt;object type=&quot;3&quot; unique_id=&quot;10010&quot;&gt;&lt;property id=&quot;20148&quot; value=&quot;5&quot;/&gt;&lt;property id=&quot;20300&quot; value=&quot;Slide 13 - &amp;quot;Cloudmesh Definitions I&amp;quot;&quot;/&gt;&lt;property id=&quot;20307&quot; value=&quot;340&quot;/&gt;&lt;/object&gt;&lt;object type=&quot;3&quot; unique_id=&quot;10011&quot;&gt;&lt;property id=&quot;20148&quot; value=&quot;5&quot;/&gt;&lt;property id=&quot;20300&quot; value=&quot;Slide 14 - &amp;quot;Cloudmesh Definitions II&amp;quot;&quot;/&gt;&lt;property id=&quot;20307&quot; value=&quot;341&quot;/&gt;&lt;/object&gt;&lt;object type=&quot;3&quot; unique_id=&quot;10012&quot;&gt;&lt;property id=&quot;20148&quot; value=&quot;5&quot;/&gt;&lt;property id=&quot;20300&quot; value=&quot;Slide 16 - &amp;quot;Cloudmesh Definitions III&amp;quot;&quot;/&gt;&lt;property id=&quot;20307&quot; value=&quot;342&quot;/&gt;&lt;/object&gt;&lt;object type=&quot;3&quot; unique_id=&quot;10013&quot;&gt;&lt;property id=&quot;20148&quot; value=&quot;5&quot;/&gt;&lt;property id=&quot;20300&quot; value=&quot;Slide 17 - &amp;quot;Cloudmesh Definitions IV&amp;quot;&quot;/&gt;&lt;property id=&quot;20307&quot; value=&quot;343&quot;/&gt;&lt;/object&gt;&lt;object type=&quot;3&quot; unique_id=&quot;10018&quot;&gt;&lt;property id=&quot;20148&quot; value=&quot;5&quot;/&gt;&lt;property id=&quot;20300&quot; value=&quot;Slide 3 - &amp;quot;CloudMesh Architecture&amp;quot;&quot;/&gt;&lt;property id=&quot;20307&quot; value=&quot;298&quot;/&gt;&lt;/object&gt;&lt;object type=&quot;3&quot; unique_id=&quot;10020&quot;&gt;&lt;property id=&quot;20148&quot; value=&quot;5&quot;/&gt;&lt;property id=&quot;20300&quot; value=&quot;Slide 4 - &amp;quot;Cloudmesh Functionality&amp;quot;&quot;/&gt;&lt;property id=&quot;20307&quot; value=&quot;300&quot;/&gt;&lt;/object&gt;&lt;object type=&quot;3&quot; unique_id=&quot;10021&quot;&gt;&lt;property id=&quot;20148&quot; value=&quot;5&quot;/&gt;&lt;property id=&quot;20300&quot; value=&quot;Slide 23 - &amp;quot;Details on Cloudmesh Functionality&amp;quot;&quot;/&gt;&lt;property id=&quot;20307&quot; value=&quot;299&quot;/&gt;&lt;/object&gt;&lt;object type=&quot;3&quot; unique_id=&quot;10022&quot;&gt;&lt;property id=&quot;20148&quot; value=&quot;5&quot;/&gt;&lt;property id=&quot;20300&quot; value=&quot;Slide 21 - &amp;quot;Architecture&amp;quot;&quot;/&gt;&lt;property id=&quot;20307&quot; value=&quot;317&quot;/&gt;&lt;/object&gt;&lt;object type=&quot;3&quot; unique_id=&quot;10024&quot;&gt;&lt;property id=&quot;20148&quot; value=&quot;5&quot;/&gt;&lt;property id=&quot;20300&quot; value=&quot;Slide 24 - &amp;quot;User and Project Management  &amp;quot;&quot;/&gt;&lt;property id=&quot;20307&quot; value=&quot;320&quot;/&gt;&lt;/object&gt;&lt;object type=&quot;3&quot; unique_id=&quot;10025&quot;&gt;&lt;property id=&quot;20148&quot; value=&quot;5&quot;/&gt;&lt;property id=&quot;20300&quot; value=&quot;Slide 25 - &amp;quot;Experiment Planning - Future&amp;quot;&quot;/&gt;&lt;property id=&quot;20307&quot; value=&quot;321&quot;/&gt;&lt;/object&gt;&lt;object type=&quot;3&quot; unique_id=&quot;10027&quot;&gt;&lt;property id=&quot;20148&quot; value=&quot;5&quot;/&gt;&lt;property id=&quot;20300&quot; value=&quot;Slide 26 - &amp;quot;Cloudmesh Provisioning and Execution &amp;quot;&quot;/&gt;&lt;property id=&quot;20307&quot; value=&quot;301&quot;/&gt;&lt;/object&gt;&lt;object type=&quot;3&quot; unique_id=&quot;10028&quot;&gt;&lt;property id=&quot;20148&quot; value=&quot;5&quot;/&gt;&lt;property id=&quot;20300&quot; value=&quot;Slide 27 - &amp;quot;Provisioning – Cont’d &amp;quot;&quot;/&gt;&lt;property id=&quot;20307&quot; value=&quot;318&quot;/&gt;&lt;/object&gt;&lt;object type=&quot;3&quot; unique_id=&quot;10029&quot;&gt;&lt;property id=&quot;20148&quot; value=&quot;5&quot;/&gt;&lt;property id=&quot;20300&quot; value=&quot;Slide 28 - &amp;quot;Testing Resource Federation&amp;quot;&quot;/&gt;&lt;property id=&quot;20307&quot; value=&quot;322&quot;/&gt;&lt;/object&gt;&lt;object type=&quot;3&quot; unique_id=&quot;10030&quot;&gt;&lt;property id=&quot;20148&quot; value=&quot;5&quot;/&gt;&lt;property id=&quot;20300&quot; value=&quot;Slide 30 - &amp;quot;Monitoring and Accounting &amp;quot;&quot;/&gt;&lt;property id=&quot;20307&quot; value=&quot;303&quot;/&gt;&lt;/object&gt;&lt;object type=&quot;3&quot; unique_id=&quot;10035&quot;&gt;&lt;property id=&quot;20148&quot; value=&quot;5&quot;/&gt;&lt;property id=&quot;20300&quot; value=&quot;Slide 33 - &amp;quot;CloudMesh Status &amp;quot;&quot;/&gt;&lt;property id=&quot;20307&quot; value=&quot;311&quot;/&gt;&lt;/object&gt;&lt;object type=&quot;3&quot; unique_id=&quot;10049&quot;&gt;&lt;property id=&quot;20148&quot; value=&quot;5&quot;/&gt;&lt;property id=&quot;20300&quot; value=&quot;Slide 35 - &amp;quot;Related Work - Phantom&amp;quot;&quot;/&gt;&lt;property id=&quot;20307&quot; value=&quot;335&quot;/&gt;&lt;/object&gt;&lt;object type=&quot;3&quot; unique_id=&quot;10050&quot;&gt;&lt;property id=&quot;20148&quot; value=&quot;5&quot;/&gt;&lt;property id=&quot;20300&quot; value=&quot;Slide 36 - &amp;quot;Related - RightScale&amp;quot;&quot;/&gt;&lt;property id=&quot;20307&quot; value=&quot;336&quot;/&gt;&lt;/object&gt;&lt;object type=&quot;3&quot; unique_id=&quot;10051&quot;&gt;&lt;property id=&quot;20148&quot; value=&quot;5&quot;/&gt;&lt;property id=&quot;20300&quot; value=&quot;Slide 34 - &amp;quot;Related Work – API IaaS libraries (Python)&amp;quot;&quot;/&gt;&lt;property id=&quot;20307&quot; value=&quot;337&quot;/&gt;&lt;/object&gt;&lt;object type=&quot;3&quot; unique_id=&quot;10052&quot;&gt;&lt;property id=&quot;20148&quot; value=&quot;5&quot;/&gt;&lt;property id=&quot;20300&quot; value=&quot;Slide 37 - &amp;quot;Other Related Efforts&amp;quot;&quot;/&gt;&lt;property id=&quot;20307&quot; value=&quot;338&quot;/&gt;&lt;/object&gt;&lt;object type=&quot;3&quot; unique_id=&quot;10053&quot;&gt;&lt;property id=&quot;20148&quot; value=&quot;5&quot;/&gt;&lt;property id=&quot;20300&quot; value=&quot;Slide 38 - &amp;quot;Conclusions&amp;quot;&quot;/&gt;&lt;property id=&quot;20307&quot; value=&quot;312&quot;/&gt;&lt;/object&gt;&lt;object type=&quot;3&quot; unique_id=&quot;300319&quot;&gt;&lt;property id=&quot;20148&quot; value=&quot;5&quot;/&gt;&lt;property id=&quot;20300&quot; value=&quot;Slide 15 - &amp;quot;SDDS Software Defined Distributed Systems&amp;quot;&quot;/&gt;&lt;property id=&quot;20307&quot; value=&quot;350&quot;/&gt;&lt;/object&gt;&lt;object type=&quot;3&quot; unique_id=&quot;300320&quot;&gt;&lt;property id=&quot;20148&quot; value=&quot;5&quot;/&gt;&lt;property id=&quot;20300&quot; value=&quot;Slide 18 - &amp;quot;CloudMesh Administrative View of SDDS aaS&amp;quot;&quot;/&gt;&lt;property id=&quot;20307&quot; value=&quot;351&quot;/&gt;&lt;/object&gt;&lt;object type=&quot;3&quot; unique_id=&quot;300321&quot;&gt;&lt;property id=&quot;20148&quot; value=&quot;5&quot;/&gt;&lt;property id=&quot;20300&quot; value=&quot;Slide 19 - &amp;quot;CloudMesh User View of SDDS aaS&amp;quot;&quot;/&gt;&lt;property id=&quot;20307&quot; value=&quot;352&quot;/&gt;&lt;/object&gt;&lt;object type=&quot;3&quot; unique_id=&quot;300322&quot;&gt;&lt;property id=&quot;20148&quot; value=&quot;5&quot;/&gt;&lt;property id=&quot;20300&quot; value=&quot;Slide 20 - &amp;quot;Cloudmesh Infrastructure Types&amp;quot;&quot;/&gt;&lt;property id=&quot;20307&quot; value=&quot;353&quot;/&gt;&lt;/object&gt;&lt;object type=&quot;3&quot; unique_id=&quot;300559&quot;&gt;&lt;property id=&quot;20148&quot; value=&quot;5&quot;/&gt;&lt;property id=&quot;20300&quot; value=&quot;Slide 22 - &amp;quot;Building Blocks of Cloudmesh&amp;quot;&quot;/&gt;&lt;property id=&quot;20307&quot; value=&quot;354&quot;/&gt;&lt;/object&gt;&lt;object type=&quot;3&quot; unique_id=&quot;301100&quot;&gt;&lt;property id=&quot;20148&quot; value=&quot;5&quot;/&gt;&lt;property id=&quot;20300&quot; value=&quot;Slide 9&quot;/&gt;&lt;property id=&quot;20307&quot; value=&quot;355&quot;/&gt;&lt;/object&gt;&lt;object type=&quot;3&quot; unique_id=&quot;301481&quot;&gt;&lt;property id=&quot;20148&quot; value=&quot;5&quot;/&gt;&lt;property id=&quot;20300&quot; value=&quot;Slide 5 - &amp;quot;Cloudmesh User Interface&amp;quot;&quot;/&gt;&lt;property id=&quot;20307&quot; value=&quot;360&quot;/&gt;&lt;/object&gt;&lt;object type=&quot;3&quot; unique_id=&quot;301482&quot;&gt;&lt;property id=&quot;20148&quot; value=&quot;5&quot;/&gt;&lt;property id=&quot;20300&quot; value=&quot;Slide 29 - &amp;quot;CMMon Monitoring Components of CloudMesh&amp;quot;&quot;/&gt;&lt;property id=&quot;20307&quot; value=&quot;356&quot;/&gt;&lt;/object&gt;&lt;object type=&quot;3&quot; unique_id=&quot;301483&quot;&gt;&lt;property id=&quot;20148&quot; value=&quot;5&quot;/&gt;&lt;property id=&quot;20300&quot; value=&quot;Slide 31&quot;/&gt;&lt;property id=&quot;20307&quot; value=&quot;357&quot;/&gt;&lt;/object&gt;&lt;object type=&quot;3&quot; unique_id=&quot;301484&quot;&gt;&lt;property id=&quot;20148&quot; value=&quot;5&quot;/&gt;&lt;property id=&quot;20300&quot; value=&quot;Slide 32 - &amp;quot;Operations Monitoring&amp;quot;&quot;/&gt;&lt;property id=&quot;20307&quot; value=&quot;358&quot;/&gt;&lt;/object&gt;&lt;object type=&quot;3&quot; unique_id=&quot;302105&quot;&gt;&lt;property id=&quot;20148&quot; value=&quot;5&quot;/&gt;&lt;property id=&quot;20300&quot; value=&quot;Slide 6&quot;/&gt;&lt;property id=&quot;20307&quot; value=&quot;361&quot;/&gt;&lt;/object&gt;&lt;object type=&quot;3&quot; unique_id=&quot;302106&quot;&gt;&lt;property id=&quot;20148&quot; value=&quot;5&quot;/&gt;&lt;property id=&quot;20300&quot; value=&quot;Slide 7 - &amp;quot;Cloudmesh Shell &amp;amp; bash &amp;amp; IPython &amp;quot;&quot;/&gt;&lt;property id=&quot;20307&quot; value=&quot;362&quot;/&gt;&lt;/object&gt;&lt;object type=&quot;3&quot; unique_id=&quot;302108&quot;&gt;&lt;property id=&quot;20148&quot; value=&quot;5&quot;/&gt;&lt;property id=&quot;20300&quot; value=&quot;Slide 8 - &amp;quot;Monitoring and Metrics Interface&amp;quot;&quot;/&gt;&lt;property id=&quot;20307&quot; value=&quot;364&quot;/&gt;&lt;/object&gt;&lt;/object&gt;&lt;object type=&quot;8&quot; unique_id=&quot;1011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3657</TotalTime>
  <Words>3879</Words>
  <Application>Microsoft Office PowerPoint</Application>
  <PresentationFormat>On-screen Show (4:3)</PresentationFormat>
  <Paragraphs>410</Paragraphs>
  <Slides>38</Slides>
  <Notes>9</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Adobe Gothic Std B</vt:lpstr>
      <vt:lpstr>Aharoni</vt:lpstr>
      <vt:lpstr>Arial</vt:lpstr>
      <vt:lpstr>Calibri</vt:lpstr>
      <vt:lpstr>Cambria</vt:lpstr>
      <vt:lpstr>Constantia</vt:lpstr>
      <vt:lpstr>Cooper Std Black</vt:lpstr>
      <vt:lpstr>Franklin Gothic Book</vt:lpstr>
      <vt:lpstr>Iskoola Pota</vt:lpstr>
      <vt:lpstr>Symbol</vt:lpstr>
      <vt:lpstr>Times New Roman</vt:lpstr>
      <vt:lpstr>Wingdings</vt:lpstr>
      <vt:lpstr>Clarity</vt:lpstr>
      <vt:lpstr>1_Clarity</vt:lpstr>
      <vt:lpstr>Accessing and Managing Multiple Clouds (Infrastructures) with Cloudmesh</vt:lpstr>
      <vt:lpstr>Introduction</vt:lpstr>
      <vt:lpstr>CloudMesh Architecture</vt:lpstr>
      <vt:lpstr>Cloudmesh Functionality</vt:lpstr>
      <vt:lpstr>Cloudmesh User Interface</vt:lpstr>
      <vt:lpstr>PowerPoint Presentation</vt:lpstr>
      <vt:lpstr>Cloudmesh Shell &amp; bash &amp; IPython </vt:lpstr>
      <vt:lpstr>Monitoring and Metrics Interface</vt:lpstr>
      <vt:lpstr>PowerPoint Presentation</vt:lpstr>
      <vt:lpstr>Background - FutureGrid</vt:lpstr>
      <vt:lpstr>Functionality Requirements</vt:lpstr>
      <vt:lpstr>Usability Requirements</vt:lpstr>
      <vt:lpstr>Cloudmesh Definitions I</vt:lpstr>
      <vt:lpstr>Cloudmesh Definitions II</vt:lpstr>
      <vt:lpstr>SDDS Software Defined Distributed Systems</vt:lpstr>
      <vt:lpstr>Cloudmesh Definitions III</vt:lpstr>
      <vt:lpstr>Cloudmesh Definitions IV</vt:lpstr>
      <vt:lpstr>CloudMesh Administrative View of SDDS aaS</vt:lpstr>
      <vt:lpstr>CloudMesh User View of SDDS aaS</vt:lpstr>
      <vt:lpstr>Cloudmesh Infrastructure Types</vt:lpstr>
      <vt:lpstr>Architecture</vt:lpstr>
      <vt:lpstr>Building Blocks of Cloudmesh</vt:lpstr>
      <vt:lpstr>Details on Cloudmesh Functionality</vt:lpstr>
      <vt:lpstr>User and Project Management  </vt:lpstr>
      <vt:lpstr>Experiment Planning - Future</vt:lpstr>
      <vt:lpstr>Cloudmesh Provisioning and Execution </vt:lpstr>
      <vt:lpstr>Provisioning – Cont’d </vt:lpstr>
      <vt:lpstr>Testing Resource Federation</vt:lpstr>
      <vt:lpstr>CMMon Monitoring Components of CloudMesh</vt:lpstr>
      <vt:lpstr>Monitoring and Accounting </vt:lpstr>
      <vt:lpstr>PowerPoint Presentation</vt:lpstr>
      <vt:lpstr>Operations Monitoring</vt:lpstr>
      <vt:lpstr>CloudMesh Status </vt:lpstr>
      <vt:lpstr>Related Work – API IaaS libraries (Python)</vt:lpstr>
      <vt:lpstr>Related Work - Phantom</vt:lpstr>
      <vt:lpstr>Related - RightScale</vt:lpstr>
      <vt:lpstr>Other Related Efforts</vt:lpstr>
      <vt:lpstr>Conclusions</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CloudMesh</dc:title>
  <dc:creator>Fugang Wang</dc:creator>
  <cp:lastModifiedBy>Geoffrey Fox</cp:lastModifiedBy>
  <cp:revision>128</cp:revision>
  <dcterms:created xsi:type="dcterms:W3CDTF">2014-06-20T20:02:52Z</dcterms:created>
  <dcterms:modified xsi:type="dcterms:W3CDTF">2014-06-24T17:24:13Z</dcterms:modified>
</cp:coreProperties>
</file>