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oudCom2010\barcharts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oudCom2010\barcharts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34424404585755841"/>
          <c:y val="3.2069669800806978E-2"/>
          <c:w val="0.59936214078230987"/>
          <c:h val="0.8894839301765276"/>
        </c:manualLayout>
      </c:layout>
      <c:barChart>
        <c:barDir val="bar"/>
        <c:grouping val="clustered"/>
        <c:ser>
          <c:idx val="0"/>
          <c:order val="0"/>
          <c:tx>
            <c:strRef>
              <c:f>'topic distribution'!$B$1</c:f>
              <c:strCache>
                <c:ptCount val="1"/>
                <c:pt idx="0">
                  <c:v>Submissions</c:v>
                </c:pt>
              </c:strCache>
            </c:strRef>
          </c:tx>
          <c:cat>
            <c:strRef>
              <c:f>'topic distribution'!$A$2:$A$27</c:f>
              <c:strCache>
                <c:ptCount val="26"/>
                <c:pt idx="0">
                  <c:v>Innovations in IP (esp. Open Source) Systems</c:v>
                </c:pt>
                <c:pt idx="1">
                  <c:v>Consistency models</c:v>
                </c:pt>
                <c:pt idx="2">
                  <c:v>Integration of Mainframe and Large Systems</c:v>
                </c:pt>
                <c:pt idx="3">
                  <c:v>Power-aware Profiling, Modeling, and Optimizations</c:v>
                </c:pt>
                <c:pt idx="4">
                  <c:v>IT Service and Relationship Management</c:v>
                </c:pt>
                <c:pt idx="5">
                  <c:v>Scalable Fault Resilience Techniques for Large Computing</c:v>
                </c:pt>
                <c:pt idx="6">
                  <c:v>New and Innovative Pedagogical Approaches</c:v>
                </c:pt>
                <c:pt idx="7">
                  <c:v>Data grid &amp; Semantic web</c:v>
                </c:pt>
                <c:pt idx="8">
                  <c:v>Peer to peer computing</c:v>
                </c:pt>
                <c:pt idx="9">
                  <c:v>Autonomic Computing</c:v>
                </c:pt>
                <c:pt idx="10">
                  <c:v>Scalable Scheduling on Heterogeneous Architectures</c:v>
                </c:pt>
                <c:pt idx="11">
                  <c:v>Hardware as a Service (HaaS)</c:v>
                </c:pt>
                <c:pt idx="12">
                  <c:v>Utility computing</c:v>
                </c:pt>
                <c:pt idx="13">
                  <c:v>Novel Programming Models for Large Computing</c:v>
                </c:pt>
                <c:pt idx="14">
                  <c:v>Fault tolerance and reliability</c:v>
                </c:pt>
                <c:pt idx="15">
                  <c:v>Optimal deployment configuration</c:v>
                </c:pt>
                <c:pt idx="16">
                  <c:v>Load balancing</c:v>
                </c:pt>
                <c:pt idx="17">
                  <c:v>Web services</c:v>
                </c:pt>
                <c:pt idx="18">
                  <c:v>Auditing, monitoring and scheduling</c:v>
                </c:pt>
                <c:pt idx="19">
                  <c:v>Software as a Service (SaaS)</c:v>
                </c:pt>
                <c:pt idx="20">
                  <c:v>Security and Risk</c:v>
                </c:pt>
                <c:pt idx="21">
                  <c:v>Virtualization technologies</c:v>
                </c:pt>
                <c:pt idx="22">
                  <c:v>High-performance computing</c:v>
                </c:pt>
                <c:pt idx="23">
                  <c:v>Cloud-based Services and Education</c:v>
                </c:pt>
                <c:pt idx="24">
                  <c:v>Middleware frameworks</c:v>
                </c:pt>
                <c:pt idx="25">
                  <c:v>Cloud /Grid architecture</c:v>
                </c:pt>
              </c:strCache>
            </c:strRef>
          </c:cat>
          <c:val>
            <c:numRef>
              <c:f>'topic distribution'!$B$2:$B$27</c:f>
              <c:numCache>
                <c:formatCode>General</c:formatCode>
                <c:ptCount val="2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12</c:v>
                </c:pt>
                <c:pt idx="10">
                  <c:v>15</c:v>
                </c:pt>
                <c:pt idx="11">
                  <c:v>17</c:v>
                </c:pt>
                <c:pt idx="12">
                  <c:v>18</c:v>
                </c:pt>
                <c:pt idx="13">
                  <c:v>18</c:v>
                </c:pt>
                <c:pt idx="14">
                  <c:v>19</c:v>
                </c:pt>
                <c:pt idx="15">
                  <c:v>19</c:v>
                </c:pt>
                <c:pt idx="16">
                  <c:v>21</c:v>
                </c:pt>
                <c:pt idx="17">
                  <c:v>28</c:v>
                </c:pt>
                <c:pt idx="18">
                  <c:v>32</c:v>
                </c:pt>
                <c:pt idx="19">
                  <c:v>38</c:v>
                </c:pt>
                <c:pt idx="20">
                  <c:v>38</c:v>
                </c:pt>
                <c:pt idx="21">
                  <c:v>42</c:v>
                </c:pt>
                <c:pt idx="22">
                  <c:v>51</c:v>
                </c:pt>
                <c:pt idx="23">
                  <c:v>53</c:v>
                </c:pt>
                <c:pt idx="24">
                  <c:v>53</c:v>
                </c:pt>
                <c:pt idx="25">
                  <c:v>94</c:v>
                </c:pt>
              </c:numCache>
            </c:numRef>
          </c:val>
        </c:ser>
        <c:axId val="104529280"/>
        <c:axId val="104953728"/>
      </c:barChart>
      <c:catAx>
        <c:axId val="1045292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Topic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04953728"/>
        <c:crosses val="autoZero"/>
        <c:auto val="1"/>
        <c:lblAlgn val="ctr"/>
        <c:lblOffset val="100"/>
      </c:catAx>
      <c:valAx>
        <c:axId val="104953728"/>
        <c:scaling>
          <c:orientation val="minMax"/>
        </c:scaling>
        <c:axPos val="b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Submissions</a:t>
                </a:r>
              </a:p>
            </c:rich>
          </c:tx>
          <c:layout/>
        </c:title>
        <c:numFmt formatCode="General" sourceLinked="1"/>
        <c:tickLblPos val="nextTo"/>
        <c:crossAx val="10452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96031889875669"/>
          <c:y val="0.13347705476786043"/>
          <c:w val="0.10419433674014122"/>
          <c:h val="3.5944718637057949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436923821755414"/>
          <c:y val="3.0995309003460012E-2"/>
          <c:w val="0.7898608498836428"/>
          <c:h val="0.7741738330432234"/>
        </c:manualLayout>
      </c:layout>
      <c:barChart>
        <c:barDir val="bar"/>
        <c:grouping val="clustered"/>
        <c:ser>
          <c:idx val="0"/>
          <c:order val="0"/>
          <c:tx>
            <c:strRef>
              <c:f>'country distribution'!$B$1</c:f>
              <c:strCache>
                <c:ptCount val="1"/>
                <c:pt idx="0">
                  <c:v>Authors</c:v>
                </c:pt>
              </c:strCache>
            </c:strRef>
          </c:tx>
          <c:cat>
            <c:strRef>
              <c:f>'country distribution'!$A$2:$A$43</c:f>
              <c:strCache>
                <c:ptCount val="42"/>
                <c:pt idx="0">
                  <c:v>Algeria</c:v>
                </c:pt>
                <c:pt idx="1">
                  <c:v>Australia</c:v>
                </c:pt>
                <c:pt idx="2">
                  <c:v>Austria</c:v>
                </c:pt>
                <c:pt idx="3">
                  <c:v>Bangladesh</c:v>
                </c:pt>
                <c:pt idx="4">
                  <c:v>Brazil</c:v>
                </c:pt>
                <c:pt idx="5">
                  <c:v>Canada</c:v>
                </c:pt>
                <c:pt idx="6">
                  <c:v>China</c:v>
                </c:pt>
                <c:pt idx="7">
                  <c:v>Colombia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France, Metropolitan</c:v>
                </c:pt>
                <c:pt idx="12">
                  <c:v>Georgia</c:v>
                </c:pt>
                <c:pt idx="13">
                  <c:v>Germany</c:v>
                </c:pt>
                <c:pt idx="14">
                  <c:v>Greece</c:v>
                </c:pt>
                <c:pt idx="15">
                  <c:v>Hong Kong</c:v>
                </c:pt>
                <c:pt idx="16">
                  <c:v>India</c:v>
                </c:pt>
                <c:pt idx="17">
                  <c:v>Indonesia</c:v>
                </c:pt>
                <c:pt idx="18">
                  <c:v>Iran, Islamic Republic of</c:v>
                </c:pt>
                <c:pt idx="19">
                  <c:v>Ireland</c:v>
                </c:pt>
                <c:pt idx="20">
                  <c:v>Italy</c:v>
                </c:pt>
                <c:pt idx="21">
                  <c:v>Japan</c:v>
                </c:pt>
                <c:pt idx="22">
                  <c:v>Korea, Republic of</c:v>
                </c:pt>
                <c:pt idx="23">
                  <c:v>Lebanon</c:v>
                </c:pt>
                <c:pt idx="24">
                  <c:v>Malaysia</c:v>
                </c:pt>
                <c:pt idx="25">
                  <c:v>Netherlands</c:v>
                </c:pt>
                <c:pt idx="26">
                  <c:v>New Zealand</c:v>
                </c:pt>
                <c:pt idx="27">
                  <c:v>Norway</c:v>
                </c:pt>
                <c:pt idx="28">
                  <c:v>Pakistan</c:v>
                </c:pt>
                <c:pt idx="29">
                  <c:v>Qatar</c:v>
                </c:pt>
                <c:pt idx="30">
                  <c:v>Romania</c:v>
                </c:pt>
                <c:pt idx="31">
                  <c:v>Singapore</c:v>
                </c:pt>
                <c:pt idx="32">
                  <c:v>South Africa</c:v>
                </c:pt>
                <c:pt idx="33">
                  <c:v>Spain</c:v>
                </c:pt>
                <c:pt idx="34">
                  <c:v>Sweden</c:v>
                </c:pt>
                <c:pt idx="35">
                  <c:v>Switzerland</c:v>
                </c:pt>
                <c:pt idx="36">
                  <c:v>Taiwan</c:v>
                </c:pt>
                <c:pt idx="37">
                  <c:v>Tunisia</c:v>
                </c:pt>
                <c:pt idx="38">
                  <c:v>Turkey</c:v>
                </c:pt>
                <c:pt idx="39">
                  <c:v>United Kingdom</c:v>
                </c:pt>
                <c:pt idx="40">
                  <c:v>United States</c:v>
                </c:pt>
                <c:pt idx="41">
                  <c:v>Viet Nam</c:v>
                </c:pt>
              </c:strCache>
            </c:strRef>
          </c:cat>
          <c:val>
            <c:numRef>
              <c:f>'country distribution'!$B$2:$B$43</c:f>
              <c:numCache>
                <c:formatCode>General</c:formatCode>
                <c:ptCount val="42"/>
                <c:pt idx="0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13</c:v>
                </c:pt>
                <c:pt idx="5">
                  <c:v>23</c:v>
                </c:pt>
                <c:pt idx="6">
                  <c:v>94</c:v>
                </c:pt>
                <c:pt idx="7">
                  <c:v>1</c:v>
                </c:pt>
                <c:pt idx="8">
                  <c:v>3</c:v>
                </c:pt>
                <c:pt idx="9">
                  <c:v>15</c:v>
                </c:pt>
                <c:pt idx="10">
                  <c:v>29</c:v>
                </c:pt>
                <c:pt idx="11">
                  <c:v>1</c:v>
                </c:pt>
                <c:pt idx="12">
                  <c:v>1</c:v>
                </c:pt>
                <c:pt idx="13">
                  <c:v>36</c:v>
                </c:pt>
                <c:pt idx="14">
                  <c:v>8</c:v>
                </c:pt>
                <c:pt idx="15">
                  <c:v>6</c:v>
                </c:pt>
                <c:pt idx="16">
                  <c:v>14</c:v>
                </c:pt>
                <c:pt idx="17">
                  <c:v>1</c:v>
                </c:pt>
                <c:pt idx="18">
                  <c:v>18</c:v>
                </c:pt>
                <c:pt idx="19">
                  <c:v>4</c:v>
                </c:pt>
                <c:pt idx="20">
                  <c:v>6</c:v>
                </c:pt>
                <c:pt idx="21">
                  <c:v>44</c:v>
                </c:pt>
                <c:pt idx="22">
                  <c:v>13</c:v>
                </c:pt>
                <c:pt idx="23">
                  <c:v>1</c:v>
                </c:pt>
                <c:pt idx="24">
                  <c:v>1</c:v>
                </c:pt>
                <c:pt idx="25">
                  <c:v>5</c:v>
                </c:pt>
                <c:pt idx="26">
                  <c:v>2</c:v>
                </c:pt>
                <c:pt idx="27">
                  <c:v>4</c:v>
                </c:pt>
                <c:pt idx="28">
                  <c:v>2</c:v>
                </c:pt>
                <c:pt idx="29">
                  <c:v>2</c:v>
                </c:pt>
                <c:pt idx="30">
                  <c:v>3</c:v>
                </c:pt>
                <c:pt idx="31">
                  <c:v>1</c:v>
                </c:pt>
                <c:pt idx="32">
                  <c:v>2</c:v>
                </c:pt>
                <c:pt idx="33">
                  <c:v>22</c:v>
                </c:pt>
                <c:pt idx="34">
                  <c:v>5</c:v>
                </c:pt>
                <c:pt idx="35">
                  <c:v>13</c:v>
                </c:pt>
                <c:pt idx="36">
                  <c:v>27</c:v>
                </c:pt>
                <c:pt idx="37">
                  <c:v>2</c:v>
                </c:pt>
                <c:pt idx="38">
                  <c:v>5</c:v>
                </c:pt>
                <c:pt idx="39">
                  <c:v>14</c:v>
                </c:pt>
                <c:pt idx="40">
                  <c:v>225</c:v>
                </c:pt>
                <c:pt idx="41">
                  <c:v>1</c:v>
                </c:pt>
              </c:numCache>
            </c:numRef>
          </c:val>
        </c:ser>
        <c:ser>
          <c:idx val="1"/>
          <c:order val="1"/>
          <c:tx>
            <c:strRef>
              <c:f>'country distribution'!$C$1</c:f>
              <c:strCache>
                <c:ptCount val="1"/>
                <c:pt idx="0">
                  <c:v>PC members</c:v>
                </c:pt>
              </c:strCache>
            </c:strRef>
          </c:tx>
          <c:cat>
            <c:strRef>
              <c:f>'country distribution'!$A$2:$A$43</c:f>
              <c:strCache>
                <c:ptCount val="42"/>
                <c:pt idx="0">
                  <c:v>Algeria</c:v>
                </c:pt>
                <c:pt idx="1">
                  <c:v>Australia</c:v>
                </c:pt>
                <c:pt idx="2">
                  <c:v>Austria</c:v>
                </c:pt>
                <c:pt idx="3">
                  <c:v>Bangladesh</c:v>
                </c:pt>
                <c:pt idx="4">
                  <c:v>Brazil</c:v>
                </c:pt>
                <c:pt idx="5">
                  <c:v>Canada</c:v>
                </c:pt>
                <c:pt idx="6">
                  <c:v>China</c:v>
                </c:pt>
                <c:pt idx="7">
                  <c:v>Colombia</c:v>
                </c:pt>
                <c:pt idx="8">
                  <c:v>Estonia</c:v>
                </c:pt>
                <c:pt idx="9">
                  <c:v>Finland</c:v>
                </c:pt>
                <c:pt idx="10">
                  <c:v>France</c:v>
                </c:pt>
                <c:pt idx="11">
                  <c:v>France, Metropolitan</c:v>
                </c:pt>
                <c:pt idx="12">
                  <c:v>Georgia</c:v>
                </c:pt>
                <c:pt idx="13">
                  <c:v>Germany</c:v>
                </c:pt>
                <c:pt idx="14">
                  <c:v>Greece</c:v>
                </c:pt>
                <c:pt idx="15">
                  <c:v>Hong Kong</c:v>
                </c:pt>
                <c:pt idx="16">
                  <c:v>India</c:v>
                </c:pt>
                <c:pt idx="17">
                  <c:v>Indonesia</c:v>
                </c:pt>
                <c:pt idx="18">
                  <c:v>Iran, Islamic Republic of</c:v>
                </c:pt>
                <c:pt idx="19">
                  <c:v>Ireland</c:v>
                </c:pt>
                <c:pt idx="20">
                  <c:v>Italy</c:v>
                </c:pt>
                <c:pt idx="21">
                  <c:v>Japan</c:v>
                </c:pt>
                <c:pt idx="22">
                  <c:v>Korea, Republic of</c:v>
                </c:pt>
                <c:pt idx="23">
                  <c:v>Lebanon</c:v>
                </c:pt>
                <c:pt idx="24">
                  <c:v>Malaysia</c:v>
                </c:pt>
                <c:pt idx="25">
                  <c:v>Netherlands</c:v>
                </c:pt>
                <c:pt idx="26">
                  <c:v>New Zealand</c:v>
                </c:pt>
                <c:pt idx="27">
                  <c:v>Norway</c:v>
                </c:pt>
                <c:pt idx="28">
                  <c:v>Pakistan</c:v>
                </c:pt>
                <c:pt idx="29">
                  <c:v>Qatar</c:v>
                </c:pt>
                <c:pt idx="30">
                  <c:v>Romania</c:v>
                </c:pt>
                <c:pt idx="31">
                  <c:v>Singapore</c:v>
                </c:pt>
                <c:pt idx="32">
                  <c:v>South Africa</c:v>
                </c:pt>
                <c:pt idx="33">
                  <c:v>Spain</c:v>
                </c:pt>
                <c:pt idx="34">
                  <c:v>Sweden</c:v>
                </c:pt>
                <c:pt idx="35">
                  <c:v>Switzerland</c:v>
                </c:pt>
                <c:pt idx="36">
                  <c:v>Taiwan</c:v>
                </c:pt>
                <c:pt idx="37">
                  <c:v>Tunisia</c:v>
                </c:pt>
                <c:pt idx="38">
                  <c:v>Turkey</c:v>
                </c:pt>
                <c:pt idx="39">
                  <c:v>United Kingdom</c:v>
                </c:pt>
                <c:pt idx="40">
                  <c:v>United States</c:v>
                </c:pt>
                <c:pt idx="41">
                  <c:v>Viet Nam</c:v>
                </c:pt>
              </c:strCache>
            </c:strRef>
          </c:cat>
          <c:val>
            <c:numRef>
              <c:f>'country distribution'!$C$2:$C$43</c:f>
              <c:numCache>
                <c:formatCode>General</c:formatCode>
                <c:ptCount val="42"/>
                <c:pt idx="1">
                  <c:v>8</c:v>
                </c:pt>
                <c:pt idx="2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34</c:v>
                </c:pt>
                <c:pt idx="10">
                  <c:v>8</c:v>
                </c:pt>
                <c:pt idx="13">
                  <c:v>8</c:v>
                </c:pt>
                <c:pt idx="14">
                  <c:v>3</c:v>
                </c:pt>
                <c:pt idx="15">
                  <c:v>2</c:v>
                </c:pt>
                <c:pt idx="20">
                  <c:v>2</c:v>
                </c:pt>
                <c:pt idx="21">
                  <c:v>5</c:v>
                </c:pt>
                <c:pt idx="22">
                  <c:v>3</c:v>
                </c:pt>
                <c:pt idx="25">
                  <c:v>3</c:v>
                </c:pt>
                <c:pt idx="26">
                  <c:v>1</c:v>
                </c:pt>
                <c:pt idx="27">
                  <c:v>8</c:v>
                </c:pt>
                <c:pt idx="28">
                  <c:v>2</c:v>
                </c:pt>
                <c:pt idx="29">
                  <c:v>1</c:v>
                </c:pt>
                <c:pt idx="33">
                  <c:v>4</c:v>
                </c:pt>
                <c:pt idx="34">
                  <c:v>3</c:v>
                </c:pt>
                <c:pt idx="35">
                  <c:v>1</c:v>
                </c:pt>
                <c:pt idx="36">
                  <c:v>10</c:v>
                </c:pt>
                <c:pt idx="39">
                  <c:v>14</c:v>
                </c:pt>
                <c:pt idx="40">
                  <c:v>48</c:v>
                </c:pt>
              </c:numCache>
            </c:numRef>
          </c:val>
        </c:ser>
        <c:axId val="48277760"/>
        <c:axId val="64985728"/>
      </c:barChart>
      <c:catAx>
        <c:axId val="482777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Country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4985728"/>
        <c:crosses val="autoZero"/>
        <c:auto val="1"/>
        <c:lblAlgn val="ctr"/>
        <c:lblOffset val="100"/>
      </c:catAx>
      <c:valAx>
        <c:axId val="64985728"/>
        <c:scaling>
          <c:orientation val="minMax"/>
        </c:scaling>
        <c:axPos val="b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People</a:t>
                </a:r>
              </a:p>
            </c:rich>
          </c:tx>
          <c:layout/>
        </c:title>
        <c:numFmt formatCode="General" sourceLinked="1"/>
        <c:tickLblPos val="nextTo"/>
        <c:crossAx val="4827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548031944341714"/>
          <c:y val="0.12469581593030443"/>
          <c:w val="0.13764304734915245"/>
          <c:h val="0.10291236162299609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F4E6-0B2A-4A4E-96A1-A022446A994A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0598-995E-4851-884A-7A4897E4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lyer_1_mod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774204"/>
            <a:ext cx="8077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3200" b="1" dirty="0" err="1" smtClean="0"/>
              <a:t>CloudCom</a:t>
            </a:r>
            <a:r>
              <a:rPr lang="en-US" sz="3200" b="1" dirty="0" smtClean="0"/>
              <a:t> 2010 Program</a:t>
            </a:r>
          </a:p>
          <a:p>
            <a:pPr marL="287338" indent="-287338">
              <a:buFont typeface="Wingdings" pitchFamily="2" charset="2"/>
              <a:buChar char="§"/>
            </a:pPr>
            <a:endParaRPr lang="en-US" sz="3200" dirty="0" smtClean="0"/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Over 250 submissions  from </a:t>
            </a:r>
            <a:r>
              <a:rPr lang="en-US" sz="3200" smtClean="0"/>
              <a:t>41 countries</a:t>
            </a:r>
            <a:endParaRPr lang="en-US" sz="3200" dirty="0" smtClean="0"/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48 main conference papers  </a:t>
            </a:r>
          </a:p>
          <a:p>
            <a:pPr marL="287338" indent="-287338"/>
            <a:r>
              <a:rPr lang="en-US" sz="3200" dirty="0" smtClean="0"/>
              <a:t> </a:t>
            </a:r>
            <a:r>
              <a:rPr lang="en-US" sz="3200" dirty="0" smtClean="0"/>
              <a:t>  (less than 25% acceptance rate) </a:t>
            </a:r>
            <a:endParaRPr lang="en-US" sz="3200" dirty="0" smtClean="0"/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23 work in progress papers</a:t>
            </a:r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5 short papers</a:t>
            </a:r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25 workshop papers</a:t>
            </a:r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34 poster and emerging posters</a:t>
            </a:r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8 demos</a:t>
            </a:r>
          </a:p>
          <a:p>
            <a:pPr marL="287338" indent="-287338">
              <a:buFont typeface="Wingdings" pitchFamily="2" charset="2"/>
              <a:buChar char="§"/>
            </a:pPr>
            <a:r>
              <a:rPr lang="en-US" sz="3200" dirty="0" smtClean="0"/>
              <a:t>170 program committee members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Please sign and return your video waiver.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Plan to arrive early to your session in order to copy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your presentation to the conference PC.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Poster drop-off  is at Scholars Hall on Wednesday </a:t>
            </a:r>
          </a:p>
          <a:p>
            <a:r>
              <a:rPr lang="en-US" sz="2800" dirty="0" smtClean="0"/>
              <a:t>  from 7:30 am – Noon.   Please take your poster with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you after the session on Wednesday evening.</a:t>
            </a:r>
            <a:endParaRPr lang="en-US" sz="2800" dirty="0"/>
          </a:p>
        </p:txBody>
      </p:sp>
      <p:pic>
        <p:nvPicPr>
          <p:cNvPr id="3" name="Picture 2" descr="flyer_1_mod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/>
        </p:nvGraphicFramePr>
        <p:xfrm>
          <a:off x="493059" y="762000"/>
          <a:ext cx="8157881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lyer_1_mod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/>
        </p:nvGraphicFramePr>
        <p:xfrm>
          <a:off x="457200" y="990600"/>
          <a:ext cx="8001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yer_1_mod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2954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Please sign and return your video waiver.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Plan to arrive early to your session in order to copy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your presentation to the conference PC.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Poster drop-off  is at Scholars Hall on Wednesday </a:t>
            </a:r>
          </a:p>
          <a:p>
            <a:r>
              <a:rPr lang="en-US" sz="2800" dirty="0" smtClean="0"/>
              <a:t>  from 7:30 am – Noon.   Please take your poster with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you after the session on Wednesday evening.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170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</dc:creator>
  <cp:lastModifiedBy>Geoffrey Fox</cp:lastModifiedBy>
  <cp:revision>5</cp:revision>
  <dcterms:created xsi:type="dcterms:W3CDTF">2010-11-30T12:41:25Z</dcterms:created>
  <dcterms:modified xsi:type="dcterms:W3CDTF">2010-11-30T18:25:03Z</dcterms:modified>
</cp:coreProperties>
</file>