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  <p:sldMasterId id="2147483960" r:id="rId2"/>
  </p:sldMasterIdLst>
  <p:notesMasterIdLst>
    <p:notesMasterId r:id="rId27"/>
  </p:notesMasterIdLst>
  <p:sldIdLst>
    <p:sldId id="258" r:id="rId3"/>
    <p:sldId id="273" r:id="rId4"/>
    <p:sldId id="276" r:id="rId5"/>
    <p:sldId id="274" r:id="rId6"/>
    <p:sldId id="280" r:id="rId7"/>
    <p:sldId id="277" r:id="rId8"/>
    <p:sldId id="266" r:id="rId9"/>
    <p:sldId id="271" r:id="rId10"/>
    <p:sldId id="272" r:id="rId11"/>
    <p:sldId id="267" r:id="rId12"/>
    <p:sldId id="288" r:id="rId13"/>
    <p:sldId id="275" r:id="rId14"/>
    <p:sldId id="269" r:id="rId15"/>
    <p:sldId id="270" r:id="rId16"/>
    <p:sldId id="285" r:id="rId17"/>
    <p:sldId id="286" r:id="rId18"/>
    <p:sldId id="278" r:id="rId19"/>
    <p:sldId id="263" r:id="rId20"/>
    <p:sldId id="282" r:id="rId21"/>
    <p:sldId id="283" r:id="rId22"/>
    <p:sldId id="261" r:id="rId23"/>
    <p:sldId id="287" r:id="rId24"/>
    <p:sldId id="284" r:id="rId25"/>
    <p:sldId id="25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3366CC"/>
    <a:srgbClr val="0033CC"/>
    <a:srgbClr val="ECD700"/>
    <a:srgbClr val="CEDFF2"/>
    <a:srgbClr val="006699"/>
    <a:srgbClr val="0066FF"/>
    <a:srgbClr val="3366FF"/>
    <a:srgbClr val="0000FF"/>
    <a:srgbClr val="C1EE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7" autoAdjust="0"/>
    <p:restoredTop sz="94640" autoAdjust="0"/>
  </p:normalViewPr>
  <p:slideViewPr>
    <p:cSldViewPr>
      <p:cViewPr>
        <p:scale>
          <a:sx n="66" d="100"/>
          <a:sy n="66" d="100"/>
        </p:scale>
        <p:origin x="-2850" y="-15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udy\My%20Documents\research\publications\GCC_Oct_2008\GCC08_barcelona_mpi-cluster_basic_testFIGUR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offrey%20Fox\Desktop\JUDY\GCC08_barcelona_mpi-cluster_basic_testFIGUR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2911436237023638E-2"/>
          <c:y val="2.9887055078567249E-2"/>
          <c:w val="0.91576189074496528"/>
          <c:h val="0.88650159940944862"/>
        </c:manualLayout>
      </c:layout>
      <c:scatterChart>
        <c:scatterStyle val="lineMarker"/>
        <c:ser>
          <c:idx val="1"/>
          <c:order val="0"/>
          <c:tx>
            <c:v>Seires-1</c:v>
          </c:tx>
          <c:marker>
            <c:symbol val="plus"/>
            <c:size val="10"/>
            <c:spPr>
              <a:ln w="38100">
                <a:solidFill>
                  <a:schemeClr val="tx1"/>
                </a:solidFill>
              </a:ln>
            </c:spPr>
          </c:marker>
          <c:xVal>
            <c:numRef>
              <c:f>'barcelona_GCC08_mpi-cluster_all'!$N$5</c:f>
              <c:numCache>
                <c:formatCode>0</c:formatCode>
                <c:ptCount val="1"/>
                <c:pt idx="0">
                  <c:v>1</c:v>
                </c:pt>
              </c:numCache>
            </c:numRef>
          </c:xVal>
          <c:yVal>
            <c:numRef>
              <c:f>'barcelona_GCC08_mpi-cluster_all'!$M$5</c:f>
              <c:numCache>
                <c:formatCode>0.000</c:formatCode>
                <c:ptCount val="1"/>
                <c:pt idx="0">
                  <c:v>5.4702383594740474E-3</c:v>
                </c:pt>
              </c:numCache>
            </c:numRef>
          </c:yVal>
        </c:ser>
        <c:ser>
          <c:idx val="0"/>
          <c:order val="1"/>
          <c:tx>
            <c:v>seriesB</c:v>
          </c:tx>
          <c:spPr>
            <a:ln>
              <a:solidFill>
                <a:srgbClr val="4572A7"/>
              </a:solidFill>
            </a:ln>
          </c:spPr>
          <c:marker>
            <c:spPr>
              <a:solidFill>
                <a:srgbClr val="4572A7"/>
              </a:solidFill>
              <a:ln>
                <a:solidFill>
                  <a:srgbClr val="4572A7"/>
                </a:solidFill>
              </a:ln>
            </c:spPr>
          </c:marker>
          <c:xVal>
            <c:numRef>
              <c:f>'barcelona_GCC08_mpi-cluster_all'!$N$6:$N$8</c:f>
              <c:numCache>
                <c:formatCode>0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xVal>
          <c:yVal>
            <c:numRef>
              <c:f>'barcelona_GCC08_mpi-cluster_all'!$M$6:$M$8</c:f>
              <c:numCache>
                <c:formatCode>0.000</c:formatCode>
                <c:ptCount val="3"/>
                <c:pt idx="0">
                  <c:v>3.2973697652629058E-2</c:v>
                </c:pt>
                <c:pt idx="1">
                  <c:v>2.9904911906254262E-2</c:v>
                </c:pt>
                <c:pt idx="2">
                  <c:v>4.4128281208659723E-3</c:v>
                </c:pt>
              </c:numCache>
            </c:numRef>
          </c:yVal>
        </c:ser>
        <c:ser>
          <c:idx val="2"/>
          <c:order val="2"/>
          <c:tx>
            <c:v>SeriesC</c:v>
          </c:tx>
          <c:spPr>
            <a:ln>
              <a:solidFill>
                <a:srgbClr val="4F6228"/>
              </a:solidFill>
            </a:ln>
          </c:spPr>
          <c:marker>
            <c:symbol val="x"/>
            <c:size val="7"/>
            <c:spPr>
              <a:ln w="38100">
                <a:solidFill>
                  <a:srgbClr val="86A44A"/>
                </a:solidFill>
              </a:ln>
            </c:spPr>
          </c:marker>
          <c:xVal>
            <c:numRef>
              <c:f>'barcelona_GCC08_mpi-cluster_all'!$N$15:$N$23</c:f>
              <c:numCache>
                <c:formatCode>0</c:formatCode>
                <c:ptCount val="9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</c:numCache>
            </c:numRef>
          </c:xVal>
          <c:yVal>
            <c:numRef>
              <c:f>'barcelona_GCC08_mpi-cluster_all'!$M$15:$M$23</c:f>
              <c:numCache>
                <c:formatCode>0.000</c:formatCode>
                <c:ptCount val="9"/>
                <c:pt idx="0">
                  <c:v>5.8089794833641205E-2</c:v>
                </c:pt>
                <c:pt idx="1">
                  <c:v>5.4428095296438557E-2</c:v>
                </c:pt>
                <c:pt idx="2">
                  <c:v>4.0035276562926832E-2</c:v>
                </c:pt>
                <c:pt idx="3">
                  <c:v>6.5845654383202001E-2</c:v>
                </c:pt>
                <c:pt idx="4">
                  <c:v>6.3692619207851645E-2</c:v>
                </c:pt>
                <c:pt idx="5">
                  <c:v>5.4206929003549544E-2</c:v>
                </c:pt>
                <c:pt idx="6">
                  <c:v>6.7442725007946569E-2</c:v>
                </c:pt>
                <c:pt idx="7">
                  <c:v>6.8412637532724613E-2</c:v>
                </c:pt>
                <c:pt idx="8">
                  <c:v>0.12278315863740109</c:v>
                </c:pt>
              </c:numCache>
            </c:numRef>
          </c:yVal>
        </c:ser>
        <c:ser>
          <c:idx val="3"/>
          <c:order val="3"/>
          <c:tx>
            <c:v>SeriesD</c:v>
          </c:tx>
          <c:spPr>
            <a:ln>
              <a:solidFill>
                <a:srgbClr val="71588F"/>
              </a:solidFill>
            </a:ln>
          </c:spPr>
          <c:marker>
            <c:symbol val="triangle"/>
            <c:size val="7"/>
            <c:spPr>
              <a:solidFill>
                <a:srgbClr val="71588F"/>
              </a:solidFill>
              <a:ln>
                <a:solidFill>
                  <a:srgbClr val="71588F"/>
                </a:solidFill>
              </a:ln>
            </c:spPr>
          </c:marker>
          <c:xVal>
            <c:numRef>
              <c:f>'barcelona_GCC08_mpi-cluster_all'!$N$24:$N$30</c:f>
              <c:numCache>
                <c:formatCode>0</c:formatCode>
                <c:ptCount val="7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</c:numCache>
            </c:numRef>
          </c:xVal>
          <c:yVal>
            <c:numRef>
              <c:f>'barcelona_GCC08_mpi-cluster_all'!$M$24:$M$30</c:f>
              <c:numCache>
                <c:formatCode>0.000</c:formatCode>
                <c:ptCount val="7"/>
                <c:pt idx="0">
                  <c:v>7.7199786091445233E-2</c:v>
                </c:pt>
                <c:pt idx="1">
                  <c:v>6.5765610323010884E-2</c:v>
                </c:pt>
                <c:pt idx="2">
                  <c:v>8.3111745615733326E-2</c:v>
                </c:pt>
                <c:pt idx="3">
                  <c:v>6.7173275991162323E-2</c:v>
                </c:pt>
                <c:pt idx="4">
                  <c:v>9.4591517821471044E-2</c:v>
                </c:pt>
                <c:pt idx="5">
                  <c:v>8.8895898034160772E-2</c:v>
                </c:pt>
                <c:pt idx="6">
                  <c:v>0.15248025548281294</c:v>
                </c:pt>
              </c:numCache>
            </c:numRef>
          </c:yVal>
        </c:ser>
        <c:ser>
          <c:idx val="4"/>
          <c:order val="4"/>
          <c:tx>
            <c:v>SeriesE</c:v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'barcelona_GCC08_mpi-cluster_all'!$N$31:$N$34</c:f>
              <c:numCache>
                <c:formatCode>0</c:formatCode>
                <c:ptCount val="4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</c:numCache>
            </c:numRef>
          </c:xVal>
          <c:yVal>
            <c:numRef>
              <c:f>'barcelona_GCC08_mpi-cluster_all'!$M$31:$M$34</c:f>
              <c:numCache>
                <c:formatCode>0.000</c:formatCode>
                <c:ptCount val="4"/>
                <c:pt idx="0">
                  <c:v>9.1905257088310127E-2</c:v>
                </c:pt>
                <c:pt idx="1">
                  <c:v>8.9683026764611068E-2</c:v>
                </c:pt>
                <c:pt idx="2">
                  <c:v>0.12488919252776035</c:v>
                </c:pt>
                <c:pt idx="3">
                  <c:v>0.18692778159546053</c:v>
                </c:pt>
              </c:numCache>
            </c:numRef>
          </c:yVal>
        </c:ser>
        <c:ser>
          <c:idx val="5"/>
          <c:order val="5"/>
          <c:tx>
            <c:v>Series-Bex</c:v>
          </c:tx>
          <c:spPr>
            <a:ln>
              <a:solidFill>
                <a:srgbClr val="DA8137"/>
              </a:solidFill>
            </a:ln>
          </c:spPr>
          <c:marker>
            <c:spPr>
              <a:solidFill>
                <a:srgbClr val="DA8137"/>
              </a:solidFill>
              <a:ln>
                <a:solidFill>
                  <a:srgbClr val="DA8137"/>
                </a:solidFill>
              </a:ln>
            </c:spPr>
          </c:marker>
          <c:xVal>
            <c:numRef>
              <c:f>'barcelona_GCC08_mpi-cluster_all'!$N$9:$N$14</c:f>
              <c:numCache>
                <c:formatCode>0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xVal>
          <c:yVal>
            <c:numRef>
              <c:f>'barcelona_GCC08_mpi-cluster_all'!$M$9:$M$14</c:f>
              <c:numCache>
                <c:formatCode>0.000</c:formatCode>
                <c:ptCount val="6"/>
                <c:pt idx="0">
                  <c:v>4.4429788097948134E-2</c:v>
                </c:pt>
                <c:pt idx="1">
                  <c:v>4.1897313831786409E-2</c:v>
                </c:pt>
                <c:pt idx="2">
                  <c:v>3.9515775903858241E-2</c:v>
                </c:pt>
                <c:pt idx="3">
                  <c:v>4.2879588542693373E-2</c:v>
                </c:pt>
                <c:pt idx="4">
                  <c:v>3.9319461831173408E-2</c:v>
                </c:pt>
                <c:pt idx="5">
                  <c:v>4.6481313187811714E-2</c:v>
                </c:pt>
              </c:numCache>
            </c:numRef>
          </c:yVal>
        </c:ser>
        <c:axId val="64353792"/>
        <c:axId val="64355712"/>
      </c:scatterChart>
      <c:valAx>
        <c:axId val="64353792"/>
        <c:scaling>
          <c:orientation val="minMax"/>
          <c:max val="30"/>
          <c:min val="1"/>
        </c:scaling>
        <c:axPos val="b"/>
        <c:numFmt formatCode="0" sourceLinked="1"/>
        <c:tickLblPos val="none"/>
        <c:spPr>
          <a:ln w="25400">
            <a:solidFill>
              <a:schemeClr val="tx1"/>
            </a:solidFill>
          </a:ln>
        </c:spPr>
        <c:crossAx val="64355712"/>
        <c:crosses val="autoZero"/>
        <c:crossBetween val="midCat"/>
        <c:majorUnit val="1"/>
        <c:minorUnit val="1"/>
      </c:valAx>
      <c:valAx>
        <c:axId val="64355712"/>
        <c:scaling>
          <c:orientation val="minMax"/>
        </c:scaling>
        <c:axPos val="l"/>
        <c:majorGridlines/>
        <c:numFmt formatCode="0.00" sourceLinked="0"/>
        <c:tickLblPos val="nextTo"/>
        <c:spPr>
          <a:ln w="19050"/>
        </c:spPr>
        <c:txPr>
          <a:bodyPr/>
          <a:lstStyle/>
          <a:p>
            <a:pPr>
              <a:defRPr sz="1000" b="1" i="0" baseline="0"/>
            </a:pPr>
            <a:endParaRPr lang="en-US"/>
          </a:p>
        </c:txPr>
        <c:crossAx val="643537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557238037552998E-2"/>
          <c:y val="2.4283751640419956E-2"/>
          <c:w val="0.91576189074496528"/>
          <c:h val="0.8865015994094485"/>
        </c:manualLayout>
      </c:layout>
      <c:scatterChart>
        <c:scatterStyle val="lineMarker"/>
        <c:ser>
          <c:idx val="1"/>
          <c:order val="0"/>
          <c:tx>
            <c:v>Series-1</c:v>
          </c:tx>
          <c:marker>
            <c:symbol val="plus"/>
            <c:size val="10"/>
            <c:spPr>
              <a:ln w="38100">
                <a:solidFill>
                  <a:schemeClr val="tx1"/>
                </a:solidFill>
              </a:ln>
            </c:spPr>
          </c:marker>
          <c:xVal>
            <c:numRef>
              <c:f>'barcelona_GCC08_mpi-cluster_all'!$F$36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'barcelona_GCC08_mpi-cluster_all'!$E$36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</c:ser>
        <c:ser>
          <c:idx val="0"/>
          <c:order val="1"/>
          <c:tx>
            <c:v>seriesB</c:v>
          </c:tx>
          <c:spPr>
            <a:ln>
              <a:solidFill>
                <a:srgbClr val="3366CC"/>
              </a:solidFill>
            </a:ln>
          </c:spPr>
          <c:marker>
            <c:spPr>
              <a:solidFill>
                <a:srgbClr val="3366CC"/>
              </a:solidFill>
              <a:ln>
                <a:solidFill>
                  <a:srgbClr val="3366CC"/>
                </a:solidFill>
              </a:ln>
            </c:spPr>
          </c:marker>
          <c:xVal>
            <c:numRef>
              <c:f>'barcelona_GCC08_mpi-cluster_all'!$F$37:$F$39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xVal>
          <c:yVal>
            <c:numRef>
              <c:f>'barcelona_GCC08_mpi-cluster_all'!$E$37:$E$39</c:f>
              <c:numCache>
                <c:formatCode>General</c:formatCode>
                <c:ptCount val="3"/>
                <c:pt idx="0">
                  <c:v>1.6000000000000007E-2</c:v>
                </c:pt>
                <c:pt idx="1">
                  <c:v>1.2999999999999998E-2</c:v>
                </c:pt>
                <c:pt idx="2">
                  <c:v>1.4999999999999998E-2</c:v>
                </c:pt>
              </c:numCache>
            </c:numRef>
          </c:yVal>
        </c:ser>
        <c:ser>
          <c:idx val="2"/>
          <c:order val="2"/>
          <c:tx>
            <c:v>SeriesC</c:v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7"/>
          </c:marker>
          <c:xVal>
            <c:numRef>
              <c:f>'barcelona_GCC08_mpi-cluster_all'!$F$47:$F$52</c:f>
              <c:numCache>
                <c:formatCode>General</c:formatCode>
                <c:ptCount val="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</c:numCache>
            </c:numRef>
          </c:xVal>
          <c:yVal>
            <c:numRef>
              <c:f>'barcelona_GCC08_mpi-cluster_all'!$E$47:$E$52</c:f>
              <c:numCache>
                <c:formatCode>General</c:formatCode>
                <c:ptCount val="6"/>
                <c:pt idx="0">
                  <c:v>4.1000000000000002E-2</c:v>
                </c:pt>
                <c:pt idx="1">
                  <c:v>5.6000000000000008E-2</c:v>
                </c:pt>
                <c:pt idx="2">
                  <c:v>4.3000000000000003E-2</c:v>
                </c:pt>
                <c:pt idx="3">
                  <c:v>5.8000000000000017E-2</c:v>
                </c:pt>
                <c:pt idx="4">
                  <c:v>5.6000000000000008E-2</c:v>
                </c:pt>
                <c:pt idx="5">
                  <c:v>0.126</c:v>
                </c:pt>
              </c:numCache>
            </c:numRef>
          </c:yVal>
        </c:ser>
        <c:ser>
          <c:idx val="3"/>
          <c:order val="3"/>
          <c:tx>
            <c:v>SeriesD</c:v>
          </c:tx>
          <c:spPr>
            <a:ln>
              <a:solidFill>
                <a:srgbClr val="7030A0"/>
              </a:solidFill>
            </a:ln>
          </c:spPr>
          <c:marker>
            <c:symbol val="triangle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'barcelona_GCC08_mpi-cluster_all'!$F$54:$F$59</c:f>
              <c:numCache>
                <c:formatCode>General</c:formatCode>
                <c:ptCount val="6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</c:numCache>
            </c:numRef>
          </c:xVal>
          <c:yVal>
            <c:numRef>
              <c:f>'barcelona_GCC08_mpi-cluster_all'!$E$54:$E$59</c:f>
              <c:numCache>
                <c:formatCode>General</c:formatCode>
                <c:ptCount val="6"/>
                <c:pt idx="0">
                  <c:v>0.14200000000000004</c:v>
                </c:pt>
                <c:pt idx="1">
                  <c:v>9.0000000000000024E-2</c:v>
                </c:pt>
                <c:pt idx="2">
                  <c:v>5.7000000000000023E-2</c:v>
                </c:pt>
                <c:pt idx="3">
                  <c:v>0.14700000000000005</c:v>
                </c:pt>
                <c:pt idx="4">
                  <c:v>0.13800000000000001</c:v>
                </c:pt>
                <c:pt idx="5">
                  <c:v>0.35400000000000009</c:v>
                </c:pt>
              </c:numCache>
            </c:numRef>
          </c:yVal>
        </c:ser>
        <c:ser>
          <c:idx val="4"/>
          <c:order val="4"/>
          <c:tx>
            <c:v>SeriesE</c:v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</c:spPr>
          </c:marker>
          <c:xVal>
            <c:numRef>
              <c:f>'barcelona_GCC08_mpi-cluster_all'!$F$61:$F$63</c:f>
              <c:numCache>
                <c:formatCode>General</c:formatCode>
                <c:ptCount val="3"/>
                <c:pt idx="0">
                  <c:v>22</c:v>
                </c:pt>
                <c:pt idx="1">
                  <c:v>23</c:v>
                </c:pt>
                <c:pt idx="2">
                  <c:v>24</c:v>
                </c:pt>
              </c:numCache>
            </c:numRef>
          </c:xVal>
          <c:yVal>
            <c:numRef>
              <c:f>'barcelona_GCC08_mpi-cluster_all'!$E$61:$E$63</c:f>
              <c:numCache>
                <c:formatCode>General</c:formatCode>
                <c:ptCount val="3"/>
                <c:pt idx="0">
                  <c:v>0.15400000000000005</c:v>
                </c:pt>
                <c:pt idx="1">
                  <c:v>0.13400000000000001</c:v>
                </c:pt>
                <c:pt idx="2">
                  <c:v>0.42300000000000015</c:v>
                </c:pt>
              </c:numCache>
            </c:numRef>
          </c:yVal>
        </c:ser>
        <c:ser>
          <c:idx val="5"/>
          <c:order val="5"/>
          <c:tx>
            <c:v>Series-Bex</c:v>
          </c:tx>
          <c:xVal>
            <c:numRef>
              <c:f>'barcelona_GCC08_mpi-cluster_all'!$F$41:$F$45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</c:numCache>
            </c:numRef>
          </c:xVal>
          <c:yVal>
            <c:numRef>
              <c:f>'barcelona_GCC08_mpi-cluster_all'!$E$41:$E$45</c:f>
              <c:numCache>
                <c:formatCode>General</c:formatCode>
                <c:ptCount val="5"/>
                <c:pt idx="0">
                  <c:v>1.8000000000000006E-2</c:v>
                </c:pt>
                <c:pt idx="1">
                  <c:v>1.6000000000000007E-2</c:v>
                </c:pt>
                <c:pt idx="2">
                  <c:v>3.6000000000000011E-2</c:v>
                </c:pt>
                <c:pt idx="3">
                  <c:v>2.9000000000000008E-2</c:v>
                </c:pt>
                <c:pt idx="4">
                  <c:v>5.5000000000000014E-2</c:v>
                </c:pt>
              </c:numCache>
            </c:numRef>
          </c:yVal>
        </c:ser>
        <c:axId val="64846848"/>
        <c:axId val="64865024"/>
      </c:scatterChart>
      <c:valAx>
        <c:axId val="64846848"/>
        <c:scaling>
          <c:orientation val="minMax"/>
          <c:max val="24"/>
          <c:min val="1"/>
        </c:scaling>
        <c:axPos val="b"/>
        <c:numFmt formatCode="General" sourceLinked="1"/>
        <c:tickLblPos val="none"/>
        <c:spPr>
          <a:ln w="25400">
            <a:solidFill>
              <a:schemeClr val="tx1"/>
            </a:solidFill>
          </a:ln>
        </c:spPr>
        <c:crossAx val="64865024"/>
        <c:crosses val="autoZero"/>
        <c:crossBetween val="midCat"/>
        <c:majorUnit val="1"/>
        <c:minorUnit val="1"/>
      </c:valAx>
      <c:valAx>
        <c:axId val="64865024"/>
        <c:scaling>
          <c:orientation val="minMax"/>
        </c:scaling>
        <c:axPos val="l"/>
        <c:majorGridlines/>
        <c:numFmt formatCode="0.00" sourceLinked="0"/>
        <c:tickLblPos val="nextTo"/>
        <c:spPr>
          <a:ln w="19050"/>
        </c:spPr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6484684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70364-1400-4C43-9E36-AA94CB80527F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A7A4C-FA8F-461A-A241-2985397A9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4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2193925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3884613" y="8685042"/>
            <a:ext cx="2971800" cy="4573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2193925">
              <a:defRPr/>
            </a:pPr>
            <a:fld id="{027308BA-1235-4F15-9EC6-70D6CDB8354C}" type="slidenum">
              <a:rPr lang="en-US" sz="1200" b="0">
                <a:latin typeface="+mn-lt"/>
              </a:rPr>
              <a:pPr algn="r" defTabSz="2193925">
                <a:defRPr/>
              </a:pPr>
              <a:t>11</a:t>
            </a:fld>
            <a:endParaRPr lang="en-US" sz="1200" b="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9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2193925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042"/>
            <a:ext cx="2971800" cy="4573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2193925" rtl="0" fontAlgn="base">
              <a:spcBef>
                <a:spcPct val="0"/>
              </a:spcBef>
              <a:spcAft>
                <a:spcPct val="0"/>
              </a:spcAft>
              <a:defRPr/>
            </a:pPr>
            <a:fld id="{9B28CDFA-7832-4241-83E2-E5D5A902760A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2193925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2193925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042"/>
            <a:ext cx="2971800" cy="4573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2193925">
              <a:defRPr/>
            </a:pPr>
            <a:fld id="{87C9827F-49B1-47B5-92F5-C2C7EFA46AF5}" type="slidenum">
              <a:rPr lang="en-US" sz="1200" b="0">
                <a:latin typeface="+mn-lt"/>
              </a:rPr>
              <a:pPr algn="r" defTabSz="2193925">
                <a:defRPr/>
              </a:pPr>
              <a:t>14</a:t>
            </a:fld>
            <a:endParaRPr lang="en-US" sz="1200" b="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0FA29B-EC46-4833-9540-C3B2FBDBCE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E5CC24-1515-47BA-A27A-6807CC30EB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run is about 1000 MPI synchronization</a:t>
            </a:r>
            <a:r>
              <a:rPr lang="en-US" baseline="0" dirty="0" smtClean="0"/>
              <a:t> points per run</a:t>
            </a:r>
          </a:p>
          <a:p>
            <a:r>
              <a:rPr lang="en-US" baseline="0" dirty="0" smtClean="0"/>
              <a:t>Many MPI calls at each synchronization point</a:t>
            </a:r>
          </a:p>
          <a:p>
            <a:r>
              <a:rPr lang="en-US" baseline="0" dirty="0" smtClean="0"/>
              <a:t>See earlier for runtime fluctuations</a:t>
            </a:r>
          </a:p>
          <a:p>
            <a:r>
              <a:rPr lang="en-US" baseline="0" dirty="0" smtClean="0"/>
              <a:t>Negative overhead just says fluctuation in T(1)</a:t>
            </a:r>
          </a:p>
          <a:p>
            <a:r>
              <a:rPr lang="en-US" baseline="0" dirty="0" smtClean="0"/>
              <a:t>Windows runtime fluctuations serious on many nodes as synchronization makes fluctuations on one node affect all nodes</a:t>
            </a:r>
          </a:p>
          <a:p>
            <a:r>
              <a:rPr lang="en-US" baseline="0" dirty="0" smtClean="0"/>
              <a:t>Note execution time multiplied by P in overhead so small fluctuations in runtime magnified in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44AF5-EDD8-4530-9C35-7C64CFE41F0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A5654D-6CF3-40A6-B059-2F1A2877C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7BAD5F-5AFF-4014-8865-0E06DCE932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3EFC-241E-46B5-87B6-5A5EA19C520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982D37-A234-4709-9188-5793BE827B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5650" cy="3425825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722"/>
            <a:ext cx="5029200" cy="41146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B0C04C-C61F-4D36-8AC6-688DF9D054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BDE226-09A8-478B-9FAD-5D94EDFD64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shows on Microsoft virtual Earth how one could use clustering to find locations of different population types. This corresponds</a:t>
            </a:r>
            <a:r>
              <a:rPr lang="en-US" baseline="0" dirty="0" smtClean="0"/>
              <a:t> to more extensive data than in census available for Indianapolis and the county (Brown) south of it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Here we compare under 5 population (red) with age bracket 25-34 (green). Note they are very similarly located as you might expect. The distance scales are shown on bottom left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next animation we compare same under 5 population (red) with age bracket 75 and over (orange). Now we see more differences. The distance scales are shown on bottom left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</a:t>
            </a:r>
            <a:r>
              <a:rPr kumimoji="0" lang="en-US" dirty="0" err="1" smtClean="0"/>
              <a:t>asdfasMaster</a:t>
            </a:r>
            <a:r>
              <a:rPr kumimoji="0" lang="en-US" dirty="0" smtClean="0"/>
              <a:t> subtitle style</a:t>
            </a:r>
            <a:endParaRPr kumimoji="0"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8297862" y="6477000"/>
            <a:ext cx="769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defTabSz="914400"/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lvl1pPr>
              <a:defRPr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8297862" y="6477000"/>
            <a:ext cx="769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defTabSz="914400"/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15C769-17CD-4B4D-8FA7-E509331EB589}" type="datetimeFigureOut">
              <a:rPr lang="en-US" smtClean="0"/>
              <a:pPr/>
              <a:t>12/27/2008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EE0C106-000E-43B2-A97D-549C443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qiu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infomall.org/sals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3050@2.13GHz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835025"/>
            <a:ext cx="8991600" cy="12223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15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Arial Unicode MS" pitchFamily="34" charset="-128"/>
                <a:cs typeface="Arial Unicode MS" pitchFamily="34" charset="-128"/>
              </a:rPr>
              <a:t>parallel data mining 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15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Arial Unicode MS" pitchFamily="34" charset="-128"/>
                <a:cs typeface="Arial Unicode MS" pitchFamily="34" charset="-128"/>
              </a:rPr>
              <a:t>multicore and clusters Systems</a:t>
            </a:r>
            <a:endParaRPr kumimoji="0" lang="en-US" sz="2800" b="1" i="0" u="none" strike="noStrike" kern="1200" cap="all" spc="150" normalizeH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209800"/>
            <a:ext cx="859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33CC"/>
                </a:solidFill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7</a:t>
            </a:r>
            <a:r>
              <a:rPr lang="en-US" sz="1400" baseline="30000" dirty="0" smtClean="0">
                <a:solidFill>
                  <a:srgbClr val="0033CC"/>
                </a:solidFill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th</a:t>
            </a:r>
            <a:r>
              <a:rPr lang="en-US" sz="1400" dirty="0" smtClean="0">
                <a:solidFill>
                  <a:srgbClr val="0033CC"/>
                </a:solidFill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  International Conference on Grid and Cooperative Computing  October  24-26 2008 Shenzhen, China</a:t>
            </a:r>
            <a:endParaRPr lang="en-US" sz="1400" dirty="0">
              <a:solidFill>
                <a:srgbClr val="0033CC"/>
              </a:solidFill>
              <a:effectLst>
                <a:outerShdw blurRad="50800" dist="50800" dir="5400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3165664"/>
            <a:ext cx="73914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>
                <a:latin typeface="Lucida Bright" pitchFamily="18" charset="0"/>
                <a:ea typeface="Arial Unicode MS" pitchFamily="34" charset="-128"/>
                <a:cs typeface="Times New Roman" pitchFamily="18" charset="0"/>
              </a:rPr>
              <a:t>Judy </a:t>
            </a:r>
            <a:r>
              <a:rPr lang="en-US" sz="2000" dirty="0" err="1" smtClean="0">
                <a:latin typeface="Lucida Bright" pitchFamily="18" charset="0"/>
                <a:ea typeface="Arial Unicode MS" pitchFamily="34" charset="-128"/>
                <a:cs typeface="Times New Roman" pitchFamily="18" charset="0"/>
              </a:rPr>
              <a:t>Qiu</a:t>
            </a:r>
            <a:endParaRPr lang="en-US" sz="2000" dirty="0" smtClean="0">
              <a:latin typeface="Lucida Bright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xqiu@indiana.edu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  <a:hlinkClick r:id="rId4"/>
              </a:rPr>
              <a:t>http://www.infomall.org/salsa</a:t>
            </a:r>
            <a:endParaRPr lang="en-US" dirty="0" smtClean="0">
              <a:solidFill>
                <a:schemeClr val="bg2">
                  <a:lumMod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ja-JP" sz="1600" spc="1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Research Computing UITS</a:t>
            </a:r>
            <a:r>
              <a:rPr lang="en-US" sz="1600" spc="100" dirty="0" smtClean="0">
                <a:cs typeface="Times New Roman" pitchFamily="18" charset="0"/>
              </a:rPr>
              <a:t>,</a:t>
            </a:r>
            <a:r>
              <a:rPr lang="en-US" altLang="ja-JP" sz="1600" b="1" spc="1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spc="100" dirty="0" smtClean="0">
                <a:solidFill>
                  <a:schemeClr val="tx1"/>
                </a:solidFill>
                <a:cs typeface="Times New Roman" pitchFamily="18" charset="0"/>
              </a:rPr>
              <a:t>Indiana University Bloomington IN</a:t>
            </a:r>
          </a:p>
          <a:p>
            <a:pPr algn="ctr">
              <a:lnSpc>
                <a:spcPct val="80000"/>
              </a:lnSpc>
            </a:pPr>
            <a:endParaRPr lang="en-US" sz="1600" spc="100" dirty="0" smtClean="0"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sz="1600" spc="100" dirty="0" smtClean="0">
                <a:ea typeface="Arial Unicode MS" pitchFamily="34" charset="-128"/>
                <a:cs typeface="Times New Roman" pitchFamily="18" charset="0"/>
              </a:rPr>
              <a:t>Geoffrey Fox,   </a:t>
            </a:r>
            <a:r>
              <a:rPr lang="en-US" sz="1600" spc="100" dirty="0" err="1" smtClean="0">
                <a:ea typeface="Arial Unicode MS" pitchFamily="34" charset="-128"/>
                <a:cs typeface="Times New Roman" pitchFamily="18" charset="0"/>
              </a:rPr>
              <a:t>Huapeng</a:t>
            </a:r>
            <a:r>
              <a:rPr lang="en-US" sz="1600" spc="100" dirty="0" smtClean="0">
                <a:ea typeface="Arial Unicode MS" pitchFamily="34" charset="-128"/>
                <a:cs typeface="Times New Roman" pitchFamily="18" charset="0"/>
              </a:rPr>
              <a:t>  Yuan,   </a:t>
            </a:r>
            <a:r>
              <a:rPr lang="en-US" sz="1600" spc="100" dirty="0" err="1" smtClean="0">
                <a:ea typeface="Arial Unicode MS" pitchFamily="34" charset="-128"/>
                <a:cs typeface="Times New Roman" pitchFamily="18" charset="0"/>
              </a:rPr>
              <a:t>Seung-Hee</a:t>
            </a:r>
            <a:r>
              <a:rPr lang="en-US" sz="1600" spc="100" dirty="0" smtClean="0"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600" spc="100" dirty="0" err="1" smtClean="0">
                <a:ea typeface="Arial Unicode MS" pitchFamily="34" charset="-128"/>
                <a:cs typeface="Times New Roman" pitchFamily="18" charset="0"/>
              </a:rPr>
              <a:t>Bae</a:t>
            </a:r>
            <a:endParaRPr lang="en-US" sz="1600" spc="1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1600" spc="100" dirty="0" smtClean="0">
                <a:solidFill>
                  <a:schemeClr val="tx1"/>
                </a:solidFill>
                <a:cs typeface="Times New Roman" pitchFamily="18" charset="0"/>
              </a:rPr>
              <a:t>Community Grids Laboratory, Indiana University Bloomington IN</a:t>
            </a:r>
          </a:p>
          <a:p>
            <a:pPr algn="ctr">
              <a:lnSpc>
                <a:spcPct val="80000"/>
              </a:lnSpc>
            </a:pPr>
            <a:endParaRPr lang="en-US" sz="1600" spc="1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1600" spc="100" dirty="0" smtClean="0">
                <a:ea typeface="Arial Unicode MS" pitchFamily="34" charset="-128"/>
                <a:cs typeface="Times New Roman" pitchFamily="18" charset="0"/>
              </a:rPr>
              <a:t>George </a:t>
            </a:r>
            <a:r>
              <a:rPr lang="en-US" sz="1600" spc="100" dirty="0" err="1" smtClean="0">
                <a:ea typeface="Arial Unicode MS" pitchFamily="34" charset="-128"/>
                <a:cs typeface="Times New Roman" pitchFamily="18" charset="0"/>
              </a:rPr>
              <a:t>Chrysanthakopoulos</a:t>
            </a:r>
            <a:r>
              <a:rPr lang="en-US" sz="1600" spc="100" dirty="0" smtClean="0">
                <a:ea typeface="Arial Unicode MS" pitchFamily="34" charset="-128"/>
                <a:cs typeface="Times New Roman" pitchFamily="18" charset="0"/>
              </a:rPr>
              <a:t>,   </a:t>
            </a:r>
            <a:r>
              <a:rPr lang="en-US" sz="1600" spc="100" dirty="0" err="1" smtClean="0">
                <a:ea typeface="Arial Unicode MS" pitchFamily="34" charset="-128"/>
                <a:cs typeface="Times New Roman" pitchFamily="18" charset="0"/>
              </a:rPr>
              <a:t>Henrik</a:t>
            </a:r>
            <a:r>
              <a:rPr lang="en-US" sz="1600" spc="100" dirty="0" smtClean="0"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600" spc="100" dirty="0" err="1" smtClean="0">
                <a:ea typeface="Arial Unicode MS" pitchFamily="34" charset="-128"/>
                <a:cs typeface="Times New Roman" pitchFamily="18" charset="0"/>
              </a:rPr>
              <a:t>Frystyk</a:t>
            </a:r>
            <a:r>
              <a:rPr lang="en-US" sz="1600" spc="100" dirty="0" smtClean="0">
                <a:ea typeface="Arial Unicode MS" pitchFamily="34" charset="-128"/>
                <a:cs typeface="Times New Roman" pitchFamily="18" charset="0"/>
              </a:rPr>
              <a:t> Nielsen</a:t>
            </a:r>
          </a:p>
          <a:p>
            <a:pPr algn="ctr">
              <a:lnSpc>
                <a:spcPct val="80000"/>
              </a:lnSpc>
            </a:pPr>
            <a:r>
              <a:rPr lang="en-US" altLang="zh-CN" sz="1600" spc="100" dirty="0" smtClean="0">
                <a:solidFill>
                  <a:schemeClr val="tx1"/>
                </a:solidFill>
                <a:ea typeface="宋体" pitchFamily="2" charset="-122"/>
                <a:cs typeface="Times New Roman" pitchFamily="18" charset="0"/>
              </a:rPr>
              <a:t>Microsoft Research, Redmond WA</a:t>
            </a:r>
            <a:endParaRPr lang="en-US" sz="1600" spc="100" dirty="0"/>
          </a:p>
        </p:txBody>
      </p:sp>
      <p:pic>
        <p:nvPicPr>
          <p:cNvPr id="10" name="Picture 9" descr="salsa_logo_1489y119_blueb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66801" cy="857766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IU_logo_137by11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0"/>
            <a:ext cx="762000" cy="685801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1066800" y="5715000"/>
            <a:ext cx="7315200" cy="914400"/>
          </a:xfrm>
          <a:prstGeom prst="rect">
            <a:avLst/>
          </a:prstGeom>
          <a:ln>
            <a:noFill/>
          </a:ln>
        </p:spPr>
        <p:txBody>
          <a:bodyPr vert="horz" lIns="45720" rIns="45720" anchor="t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Minimum evolving as temperature decreases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Movement at fixed temperature going to local minima if not initialized “correctly”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010"/>
          <p:cNvPicPr>
            <a:picLocks noChangeAspect="1" noChangeArrowheads="1"/>
          </p:cNvPicPr>
          <p:nvPr/>
        </p:nvPicPr>
        <p:blipFill>
          <a:blip r:embed="rId3"/>
          <a:srcRect l="13676" t="15947" r="29462" b="26804"/>
          <a:stretch>
            <a:fillRect/>
          </a:stretch>
        </p:blipFill>
        <p:spPr bwMode="auto">
          <a:xfrm>
            <a:off x="2286000" y="76200"/>
            <a:ext cx="6858000" cy="518160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5867400"/>
            <a:ext cx="533400" cy="381000"/>
            <a:chOff x="432" y="3456"/>
            <a:chExt cx="720" cy="240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2" y="3456"/>
              <a:ext cx="720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32" y="3696"/>
              <a:ext cx="720" cy="0"/>
            </a:xfrm>
            <a:prstGeom prst="line">
              <a:avLst/>
            </a:prstGeom>
            <a:noFill/>
            <a:ln w="31750">
              <a:solidFill>
                <a:srgbClr val="CC00FF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8600" y="1371600"/>
            <a:ext cx="2057400" cy="34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Solve Linear Equations for each temperature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Nonlinearity removed by approximating with solution at previous higher temperature</a:t>
            </a:r>
          </a:p>
        </p:txBody>
      </p:sp>
      <p:sp>
        <p:nvSpPr>
          <p:cNvPr id="10" name="Rectangle 8"/>
          <p:cNvSpPr txBox="1">
            <a:spLocks/>
          </p:cNvSpPr>
          <p:nvPr/>
        </p:nvSpPr>
        <p:spPr>
          <a:xfrm>
            <a:off x="152400" y="130314"/>
            <a:ext cx="2362200" cy="70788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noProof="0" dirty="0" smtClean="0">
                <a:ln w="635">
                  <a:noFill/>
                </a:ln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Deterministic</a:t>
            </a:r>
            <a:br>
              <a:rPr kumimoji="0" lang="en-US" sz="2300" b="1" i="0" u="none" strike="noStrike" kern="1200" cap="none" spc="0" normalizeH="0" noProof="0" dirty="0" smtClean="0">
                <a:ln w="635">
                  <a:noFill/>
                </a:ln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300" b="1" i="0" u="none" strike="noStrike" kern="1200" cap="none" spc="0" normalizeH="0" noProof="0" dirty="0" smtClean="0">
                <a:ln w="635">
                  <a:noFill/>
                </a:ln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Annealing</a:t>
            </a:r>
            <a:endParaRPr kumimoji="0" lang="en-US" sz="2300" b="1" i="0" u="none" strike="noStrike" kern="1200" cap="none" spc="0" normalizeH="0" noProof="0" dirty="0">
              <a:ln w="635">
                <a:noFill/>
              </a:ln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71550" y="914400"/>
            <a:ext cx="1390650" cy="457200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F({</a:t>
            </a:r>
            <a:r>
              <a:rPr lang="en-US" sz="2400" u="sng" dirty="0">
                <a:solidFill>
                  <a:srgbClr val="FFFF00"/>
                </a:solidFill>
              </a:rPr>
              <a:t>Y</a:t>
            </a:r>
            <a:r>
              <a:rPr lang="en-US" sz="2400" dirty="0">
                <a:solidFill>
                  <a:srgbClr val="FFFF00"/>
                </a:solidFill>
              </a:rPr>
              <a:t>}, T)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005263" y="5181600"/>
            <a:ext cx="2568575" cy="457200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Configuration {</a:t>
            </a:r>
            <a:r>
              <a:rPr lang="en-US" sz="2400" u="sng" dirty="0">
                <a:solidFill>
                  <a:srgbClr val="FFFF00"/>
                </a:solidFill>
              </a:rPr>
              <a:t>Y</a:t>
            </a:r>
            <a:r>
              <a:rPr lang="en-US" sz="2400" dirty="0">
                <a:solidFill>
                  <a:srgbClr val="FFFF00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990600"/>
            <a:ext cx="8534400" cy="5867400"/>
            <a:chOff x="288" y="480"/>
            <a:chExt cx="5376" cy="3696"/>
          </a:xfrm>
        </p:grpSpPr>
        <p:sp>
          <p:nvSpPr>
            <p:cNvPr id="983043" name="Oval 3"/>
            <p:cNvSpPr>
              <a:spLocks noChangeArrowheads="1"/>
            </p:cNvSpPr>
            <p:nvPr/>
          </p:nvSpPr>
          <p:spPr bwMode="auto">
            <a:xfrm>
              <a:off x="288" y="480"/>
              <a:ext cx="5376" cy="36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defTabSz="2193925"/>
              <a:endParaRPr lang="en-US" sz="1800" b="0">
                <a:latin typeface="Arial" pitchFamily="34" charset="0"/>
              </a:endParaRPr>
            </a:p>
          </p:txBody>
        </p:sp>
        <p:sp>
          <p:nvSpPr>
            <p:cNvPr id="983044" name="TextBox 17"/>
            <p:cNvSpPr txBox="1">
              <a:spLocks noChangeArrowheads="1"/>
            </p:cNvSpPr>
            <p:nvPr/>
          </p:nvSpPr>
          <p:spPr bwMode="auto">
            <a:xfrm>
              <a:off x="888" y="1104"/>
              <a:ext cx="4176" cy="2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8094" tIns="19047" rIns="38094" bIns="19047">
              <a:spAutoFit/>
            </a:bodyPr>
            <a:lstStyle/>
            <a:p>
              <a:pPr marL="0" lvl="1"/>
              <a:r>
                <a:rPr lang="en-US" sz="2800">
                  <a:solidFill>
                    <a:srgbClr val="FFFF00"/>
                  </a:solidFill>
                  <a:latin typeface="Corbel" pitchFamily="34" charset="0"/>
                </a:rPr>
                <a:t>Deterministic Annealing Clustering  (DAC)</a:t>
              </a:r>
              <a:endParaRPr lang="en-US" sz="2800" b="0">
                <a:solidFill>
                  <a:srgbClr val="FFFF00"/>
                </a:solidFill>
                <a:latin typeface="Corbel" pitchFamily="34" charset="0"/>
              </a:endParaRPr>
            </a:p>
          </p:txBody>
        </p:sp>
        <p:sp>
          <p:nvSpPr>
            <p:cNvPr id="983045" name="Rectangle 13"/>
            <p:cNvSpPr>
              <a:spLocks noChangeArrowheads="1"/>
            </p:cNvSpPr>
            <p:nvPr/>
          </p:nvSpPr>
          <p:spPr bwMode="auto">
            <a:xfrm>
              <a:off x="933" y="1440"/>
              <a:ext cx="4087" cy="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094" tIns="19047" rIns="38094" bIns="19047">
              <a:spAutoFit/>
            </a:bodyPr>
            <a:lstStyle/>
            <a:p>
              <a:pPr algn="l">
                <a:buFontTx/>
                <a:buChar char="•"/>
              </a:pPr>
              <a:r>
                <a:rPr lang="en-US" sz="2400" b="0">
                  <a:latin typeface="Corbel" pitchFamily="34" charset="0"/>
                </a:rPr>
                <a:t> a(</a:t>
              </a:r>
              <a:r>
                <a:rPr lang="en-US" sz="2400" b="0" i="1">
                  <a:latin typeface="Corbel" pitchFamily="34" charset="0"/>
                </a:rPr>
                <a:t>x</a:t>
              </a:r>
              <a:r>
                <a:rPr lang="en-US" sz="2400" b="0">
                  <a:latin typeface="Corbel" pitchFamily="34" charset="0"/>
                </a:rPr>
                <a:t>) = 1/N or generally p(</a:t>
              </a:r>
              <a:r>
                <a:rPr lang="en-US" sz="2400" b="0" i="1">
                  <a:latin typeface="Corbel" pitchFamily="34" charset="0"/>
                </a:rPr>
                <a:t>x</a:t>
              </a:r>
              <a:r>
                <a:rPr lang="en-US" sz="2400" b="0">
                  <a:latin typeface="Corbel" pitchFamily="34" charset="0"/>
                </a:rPr>
                <a:t>) with 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 </a:t>
              </a:r>
              <a:r>
                <a:rPr lang="en-US" sz="2400" b="0">
                  <a:latin typeface="Corbel" pitchFamily="34" charset="0"/>
                </a:rPr>
                <a:t>p(</a:t>
              </a:r>
              <a:r>
                <a:rPr lang="en-US" sz="2400" b="0" i="1">
                  <a:latin typeface="Corbel" pitchFamily="34" charset="0"/>
                </a:rPr>
                <a:t>x</a:t>
              </a:r>
              <a:r>
                <a:rPr lang="en-US" sz="2400" b="0">
                  <a:latin typeface="Corbel" pitchFamily="34" charset="0"/>
                </a:rPr>
                <a:t>) =1</a:t>
              </a:r>
            </a:p>
            <a:p>
              <a:pPr algn="l">
                <a:buFontTx/>
                <a:buChar char="•"/>
              </a:pPr>
              <a:r>
                <a:rPr lang="en-US" sz="2400" b="0">
                  <a:latin typeface="Corbel" pitchFamily="34" charset="0"/>
                </a:rPr>
                <a:t> g(k)=1 and s(k)=0.5</a:t>
              </a:r>
            </a:p>
            <a:p>
              <a:pPr algn="l">
                <a:buFontTx/>
                <a:buChar char="•"/>
              </a:pPr>
              <a:r>
                <a:rPr lang="en-US" sz="2400" b="0">
                  <a:solidFill>
                    <a:srgbClr val="FF0000"/>
                  </a:solidFill>
                  <a:latin typeface="Corbel" pitchFamily="34" charset="0"/>
                </a:rPr>
                <a:t> T</a:t>
              </a:r>
              <a:r>
                <a:rPr lang="en-US" sz="2400" b="0">
                  <a:latin typeface="Corbel" pitchFamily="34" charset="0"/>
                </a:rPr>
                <a:t> is annealing temperature varied down from 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 </a:t>
              </a:r>
              <a:r>
                <a:rPr lang="en-US" sz="2400" b="0">
                  <a:latin typeface="Corbel" pitchFamily="34" charset="0"/>
                </a:rPr>
                <a:t>with final value of 1</a:t>
              </a:r>
            </a:p>
            <a:p>
              <a:pPr algn="l">
                <a:buFontTx/>
                <a:buChar char="•"/>
              </a:pPr>
              <a:r>
                <a:rPr lang="en-US" sz="2400" b="0">
                  <a:latin typeface="Corbel" pitchFamily="34" charset="0"/>
                </a:rPr>
                <a:t> Vary cluster center</a:t>
              </a:r>
              <a:r>
                <a:rPr lang="en-US" sz="2400" b="0">
                  <a:solidFill>
                    <a:srgbClr val="7F7F7F"/>
                  </a:solidFill>
                  <a:latin typeface="Corbel" pitchFamily="34" charset="0"/>
                </a:rPr>
                <a:t> 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</a:rPr>
                <a:t>Y(</a:t>
              </a:r>
              <a:r>
                <a:rPr lang="en-US" sz="2400" b="0" i="1">
                  <a:solidFill>
                    <a:srgbClr val="FF0000"/>
                  </a:solidFill>
                  <a:latin typeface="Corbel" pitchFamily="34" charset="0"/>
                </a:rPr>
                <a:t>k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</a:rPr>
                <a:t>)</a:t>
              </a:r>
              <a:r>
                <a:rPr lang="en-US" sz="2400" b="0">
                  <a:latin typeface="Corbel" pitchFamily="34" charset="0"/>
                </a:rPr>
                <a:t> but can calculate weight</a:t>
              </a:r>
              <a:r>
                <a:rPr lang="en-US" sz="2400" b="0">
                  <a:solidFill>
                    <a:srgbClr val="7F7F7F"/>
                  </a:solidFill>
                  <a:latin typeface="Corbel" pitchFamily="34" charset="0"/>
                </a:rPr>
                <a:t> 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</a:rPr>
                <a:t>P</a:t>
              </a:r>
              <a:r>
                <a:rPr lang="en-US" sz="2400" b="0" i="1" baseline="-25000">
                  <a:solidFill>
                    <a:srgbClr val="FF0000"/>
                  </a:solidFill>
                  <a:latin typeface="Corbel" pitchFamily="34" charset="0"/>
                </a:rPr>
                <a:t>k</a:t>
              </a:r>
              <a:r>
                <a:rPr lang="en-US" sz="2400" b="0" i="1">
                  <a:solidFill>
                    <a:srgbClr val="FF0000"/>
                  </a:solidFill>
                  <a:latin typeface="Corbel" pitchFamily="34" charset="0"/>
                </a:rPr>
                <a:t> </a:t>
              </a:r>
              <a:r>
                <a:rPr lang="en-US" sz="2400" b="0">
                  <a:latin typeface="Corbel" pitchFamily="34" charset="0"/>
                </a:rPr>
                <a:t>and correlation matrix</a:t>
              </a:r>
              <a:r>
                <a:rPr lang="en-US" sz="2400" b="0" i="1">
                  <a:solidFill>
                    <a:srgbClr val="7F7F7F"/>
                  </a:solidFill>
                  <a:latin typeface="Corbel" pitchFamily="34" charset="0"/>
                </a:rPr>
                <a:t> </a:t>
              </a:r>
              <a:r>
                <a:rPr lang="en-US" sz="2400" b="0" i="1">
                  <a:solidFill>
                    <a:srgbClr val="FF0000"/>
                  </a:solidFill>
                  <a:latin typeface="Corbel" pitchFamily="34" charset="0"/>
                </a:rPr>
                <a:t>s(k) =</a:t>
              </a:r>
              <a:r>
                <a:rPr lang="en-US" sz="2400" b="0" i="1">
                  <a:solidFill>
                    <a:srgbClr val="7F7F7F"/>
                  </a:solidFill>
                  <a:latin typeface="Corbel" pitchFamily="34" charset="0"/>
                </a:rPr>
                <a:t> 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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</a:rPr>
                <a:t>(k)</a:t>
              </a:r>
              <a:r>
                <a:rPr lang="en-US" sz="2400" b="0" baseline="30000">
                  <a:solidFill>
                    <a:srgbClr val="FF0000"/>
                  </a:solidFill>
                  <a:latin typeface="Corbel" pitchFamily="34" charset="0"/>
                </a:rPr>
                <a:t>2</a:t>
              </a:r>
              <a:r>
                <a:rPr lang="en-US" sz="2400" b="0">
                  <a:solidFill>
                    <a:srgbClr val="FFFF00"/>
                  </a:solidFill>
                  <a:latin typeface="Corbel" pitchFamily="34" charset="0"/>
                </a:rPr>
                <a:t> </a:t>
              </a:r>
              <a:r>
                <a:rPr lang="en-US" sz="2400" b="0">
                  <a:latin typeface="Corbel" pitchFamily="34" charset="0"/>
                </a:rPr>
                <a:t>(even for matrix 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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</a:rPr>
                <a:t>(k)</a:t>
              </a:r>
              <a:r>
                <a:rPr lang="en-US" sz="2400" b="0" baseline="30000">
                  <a:solidFill>
                    <a:srgbClr val="FF0000"/>
                  </a:solidFill>
                  <a:latin typeface="Corbel" pitchFamily="34" charset="0"/>
                </a:rPr>
                <a:t>2</a:t>
              </a:r>
              <a:r>
                <a:rPr lang="en-US" sz="2400" b="0">
                  <a:latin typeface="Corbel" pitchFamily="34" charset="0"/>
                </a:rPr>
                <a:t>) using IDENTICAL formulae for Gaussian mixtures</a:t>
              </a:r>
            </a:p>
            <a:p>
              <a:pPr algn="l">
                <a:buFontTx/>
                <a:buChar char="•"/>
              </a:pPr>
              <a:r>
                <a:rPr lang="en-US" sz="2400" b="0">
                  <a:solidFill>
                    <a:srgbClr val="FF0000"/>
                  </a:solidFill>
                  <a:latin typeface="Corbel" pitchFamily="34" charset="0"/>
                </a:rPr>
                <a:t>K</a:t>
              </a:r>
              <a:r>
                <a:rPr lang="en-US" sz="2400" b="0">
                  <a:latin typeface="Corbel" pitchFamily="34" charset="0"/>
                </a:rPr>
                <a:t> starts at 1 and is incremented by algorithm</a:t>
              </a:r>
            </a:p>
            <a:p>
              <a:pPr algn="l">
                <a:buFontTx/>
                <a:buChar char="•"/>
              </a:pPr>
              <a:endParaRPr lang="en-US" sz="700" b="0">
                <a:latin typeface="Corbel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3400" y="914400"/>
            <a:ext cx="8534400" cy="5867400"/>
            <a:chOff x="288" y="480"/>
            <a:chExt cx="5376" cy="3696"/>
          </a:xfrm>
        </p:grpSpPr>
        <p:sp>
          <p:nvSpPr>
            <p:cNvPr id="983047" name="Oval 7"/>
            <p:cNvSpPr>
              <a:spLocks noChangeArrowheads="1"/>
            </p:cNvSpPr>
            <p:nvPr/>
          </p:nvSpPr>
          <p:spPr bwMode="auto">
            <a:xfrm>
              <a:off x="288" y="480"/>
              <a:ext cx="5376" cy="36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defTabSz="2193925"/>
              <a:endParaRPr lang="en-US" sz="1800" b="0">
                <a:latin typeface="Arial" pitchFamily="34" charset="0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960" y="1152"/>
              <a:ext cx="4128" cy="2258"/>
              <a:chOff x="888" y="1248"/>
              <a:chExt cx="4128" cy="2258"/>
            </a:xfrm>
          </p:grpSpPr>
          <p:sp>
            <p:nvSpPr>
              <p:cNvPr id="983049" name="TextBox 17"/>
              <p:cNvSpPr txBox="1">
                <a:spLocks noChangeArrowheads="1"/>
              </p:cNvSpPr>
              <p:nvPr/>
            </p:nvSpPr>
            <p:spPr bwMode="auto">
              <a:xfrm>
                <a:off x="1032" y="1248"/>
                <a:ext cx="3840" cy="5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8094" tIns="19047" rIns="38094" bIns="19047">
                <a:spAutoFit/>
              </a:bodyPr>
              <a:lstStyle/>
              <a:p>
                <a:pPr marL="0" lvl="1"/>
                <a:r>
                  <a:rPr lang="en-US" sz="2800">
                    <a:solidFill>
                      <a:srgbClr val="FFFF00"/>
                    </a:solidFill>
                    <a:latin typeface="Arial" pitchFamily="34" charset="0"/>
                  </a:rPr>
                  <a:t>Deterministic Annealing Gaussian </a:t>
                </a:r>
                <a:br>
                  <a:rPr lang="en-US" sz="2800">
                    <a:solidFill>
                      <a:srgbClr val="FFFF00"/>
                    </a:solidFill>
                    <a:latin typeface="Arial" pitchFamily="34" charset="0"/>
                  </a:rPr>
                </a:br>
                <a:r>
                  <a:rPr lang="en-US" sz="2800">
                    <a:solidFill>
                      <a:srgbClr val="FFFF00"/>
                    </a:solidFill>
                    <a:latin typeface="Arial" pitchFamily="34" charset="0"/>
                  </a:rPr>
                  <a:t>Mixture models (DAGM</a:t>
                </a:r>
                <a:r>
                  <a:rPr lang="en-US" sz="2800">
                    <a:solidFill>
                      <a:srgbClr val="FFFF00"/>
                    </a:solidFill>
                    <a:latin typeface="Corbel" pitchFamily="34" charset="0"/>
                  </a:rPr>
                  <a:t>)</a:t>
                </a:r>
              </a:p>
            </p:txBody>
          </p:sp>
          <p:sp>
            <p:nvSpPr>
              <p:cNvPr id="983050" name="Rectangle 25"/>
              <p:cNvSpPr>
                <a:spLocks noChangeArrowheads="1"/>
              </p:cNvSpPr>
              <p:nvPr/>
            </p:nvSpPr>
            <p:spPr bwMode="auto">
              <a:xfrm>
                <a:off x="888" y="1872"/>
                <a:ext cx="4128" cy="16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8094" tIns="19047" rIns="38094" bIns="19047">
                <a:spAutoFit/>
              </a:bodyPr>
              <a:lstStyle/>
              <a:p>
                <a:pPr algn="l">
                  <a:buFontTx/>
                  <a:buChar char="•"/>
                </a:pPr>
                <a:r>
                  <a:rPr lang="en-US" sz="2400" b="0">
                    <a:latin typeface="Corbel" pitchFamily="34" charset="0"/>
                  </a:rPr>
                  <a:t> a(</a:t>
                </a:r>
                <a:r>
                  <a:rPr lang="en-US" sz="2400" b="0" i="1">
                    <a:latin typeface="Corbel" pitchFamily="34" charset="0"/>
                  </a:rPr>
                  <a:t>x</a:t>
                </a:r>
                <a:r>
                  <a:rPr lang="en-US" sz="2400" b="0">
                    <a:latin typeface="Corbel" pitchFamily="34" charset="0"/>
                  </a:rPr>
                  <a:t>) = 1</a:t>
                </a:r>
              </a:p>
              <a:p>
                <a:pPr algn="l">
                  <a:buFontTx/>
                  <a:buChar char="•"/>
                </a:pPr>
                <a:r>
                  <a:rPr lang="en-US" sz="2400" b="0">
                    <a:latin typeface="Corbel" pitchFamily="34" charset="0"/>
                  </a:rPr>
                  <a:t> g(k)={</a:t>
                </a:r>
                <a:r>
                  <a:rPr lang="en-US" sz="2400" b="0">
                    <a:solidFill>
                      <a:srgbClr val="FF0000"/>
                    </a:solidFill>
                    <a:latin typeface="Corbel" pitchFamily="34" charset="0"/>
                  </a:rPr>
                  <a:t>P</a:t>
                </a:r>
                <a:r>
                  <a:rPr lang="en-US" sz="2400" b="0" i="1" baseline="-25000">
                    <a:solidFill>
                      <a:srgbClr val="FF0000"/>
                    </a:solidFill>
                    <a:latin typeface="Corbel" pitchFamily="34" charset="0"/>
                  </a:rPr>
                  <a:t>k</a:t>
                </a:r>
                <a:r>
                  <a:rPr lang="en-US" sz="2400" b="0">
                    <a:latin typeface="Corbel" pitchFamily="34" charset="0"/>
                  </a:rPr>
                  <a:t>/(2</a:t>
                </a:r>
                <a:r>
                  <a:rPr lang="en-US" sz="2400" b="0">
                    <a:latin typeface="Corbel" pitchFamily="34" charset="0"/>
                    <a:sym typeface="Symbol" pitchFamily="18" charset="2"/>
                  </a:rPr>
                  <a:t></a:t>
                </a:r>
                <a:r>
                  <a:rPr lang="en-US" sz="2400" b="0">
                    <a:solidFill>
                      <a:srgbClr val="FF0000"/>
                    </a:solidFill>
                    <a:latin typeface="Corbel" pitchFamily="34" charset="0"/>
                  </a:rPr>
                  <a:t>(k)</a:t>
                </a:r>
                <a:r>
                  <a:rPr lang="en-US" sz="2400" b="0" baseline="30000">
                    <a:latin typeface="Corbel" pitchFamily="34" charset="0"/>
                  </a:rPr>
                  <a:t>2</a:t>
                </a:r>
                <a:r>
                  <a:rPr lang="en-US" sz="2400" b="0">
                    <a:latin typeface="Corbel" pitchFamily="34" charset="0"/>
                  </a:rPr>
                  <a:t>)</a:t>
                </a:r>
                <a:r>
                  <a:rPr lang="en-US" sz="2400" b="0" baseline="30000">
                    <a:latin typeface="Corbel" pitchFamily="34" charset="0"/>
                  </a:rPr>
                  <a:t>D/2</a:t>
                </a:r>
                <a:r>
                  <a:rPr lang="en-US" sz="2400" b="0">
                    <a:latin typeface="Corbel" pitchFamily="34" charset="0"/>
                  </a:rPr>
                  <a:t>}</a:t>
                </a:r>
                <a:r>
                  <a:rPr lang="en-US" sz="2400" b="0" baseline="30000">
                    <a:latin typeface="Corbel" pitchFamily="34" charset="0"/>
                  </a:rPr>
                  <a:t>1/</a:t>
                </a:r>
                <a:r>
                  <a:rPr lang="en-US" sz="2400" b="0" baseline="30000">
                    <a:solidFill>
                      <a:srgbClr val="E40701"/>
                    </a:solidFill>
                    <a:latin typeface="Corbel" pitchFamily="34" charset="0"/>
                  </a:rPr>
                  <a:t>T</a:t>
                </a:r>
              </a:p>
              <a:p>
                <a:pPr algn="l">
                  <a:buFontTx/>
                  <a:buChar char="•"/>
                </a:pPr>
                <a:r>
                  <a:rPr lang="en-US" sz="2400" b="0">
                    <a:latin typeface="Corbel" pitchFamily="34" charset="0"/>
                  </a:rPr>
                  <a:t> s(k)=</a:t>
                </a:r>
                <a:r>
                  <a:rPr lang="en-US" sz="2400" b="0">
                    <a:solidFill>
                      <a:srgbClr val="7F7F7F"/>
                    </a:solidFill>
                    <a:latin typeface="Corbel" pitchFamily="34" charset="0"/>
                  </a:rPr>
                  <a:t> </a:t>
                </a:r>
                <a:r>
                  <a:rPr lang="en-US" sz="2400" b="0">
                    <a:solidFill>
                      <a:srgbClr val="FF0000"/>
                    </a:solidFill>
                    <a:latin typeface="Corbel" pitchFamily="34" charset="0"/>
                    <a:sym typeface="Symbol" pitchFamily="18" charset="2"/>
                  </a:rPr>
                  <a:t></a:t>
                </a:r>
                <a:r>
                  <a:rPr lang="en-US" sz="2400" b="0">
                    <a:solidFill>
                      <a:srgbClr val="FF0000"/>
                    </a:solidFill>
                    <a:latin typeface="Corbel" pitchFamily="34" charset="0"/>
                  </a:rPr>
                  <a:t>(k)</a:t>
                </a:r>
                <a:r>
                  <a:rPr lang="en-US" sz="2400" b="0" baseline="30000">
                    <a:solidFill>
                      <a:srgbClr val="FF0000"/>
                    </a:solidFill>
                    <a:latin typeface="Corbel" pitchFamily="34" charset="0"/>
                  </a:rPr>
                  <a:t>2</a:t>
                </a:r>
                <a:r>
                  <a:rPr lang="en-US" sz="2400" b="0">
                    <a:solidFill>
                      <a:srgbClr val="FF0000"/>
                    </a:solidFill>
                    <a:latin typeface="Corbel" pitchFamily="34" charset="0"/>
                  </a:rPr>
                  <a:t> </a:t>
                </a:r>
                <a:r>
                  <a:rPr lang="en-US" sz="2400" b="0">
                    <a:latin typeface="Corbel" pitchFamily="34" charset="0"/>
                  </a:rPr>
                  <a:t>(taking case of spherical Gaussian)</a:t>
                </a:r>
              </a:p>
              <a:p>
                <a:pPr algn="l">
                  <a:buFontTx/>
                  <a:buChar char="•"/>
                </a:pPr>
                <a:r>
                  <a:rPr lang="en-US" sz="2400" b="0">
                    <a:solidFill>
                      <a:srgbClr val="FF0000"/>
                    </a:solidFill>
                    <a:latin typeface="Corbel" pitchFamily="34" charset="0"/>
                  </a:rPr>
                  <a:t> T</a:t>
                </a:r>
                <a:r>
                  <a:rPr lang="en-US" sz="2400" b="0">
                    <a:latin typeface="Corbel" pitchFamily="34" charset="0"/>
                  </a:rPr>
                  <a:t> is annealing temperature varied down from </a:t>
                </a:r>
                <a:r>
                  <a:rPr lang="en-US" sz="2400" b="0">
                    <a:latin typeface="Corbel" pitchFamily="34" charset="0"/>
                    <a:sym typeface="Symbol" pitchFamily="18" charset="2"/>
                  </a:rPr>
                  <a:t> </a:t>
                </a:r>
                <a:r>
                  <a:rPr lang="en-US" sz="2400" b="0">
                    <a:latin typeface="Corbel" pitchFamily="34" charset="0"/>
                  </a:rPr>
                  <a:t>with final value of 1</a:t>
                </a:r>
              </a:p>
              <a:p>
                <a:pPr algn="l">
                  <a:buFontTx/>
                  <a:buChar char="•"/>
                </a:pPr>
                <a:r>
                  <a:rPr lang="en-US" sz="2400" b="0">
                    <a:latin typeface="Corbel" pitchFamily="34" charset="0"/>
                  </a:rPr>
                  <a:t> Vary </a:t>
                </a:r>
                <a:r>
                  <a:rPr lang="en-US" sz="2400" b="0">
                    <a:solidFill>
                      <a:srgbClr val="FF0000"/>
                    </a:solidFill>
                    <a:latin typeface="Corbel" pitchFamily="34" charset="0"/>
                  </a:rPr>
                  <a:t>Y(</a:t>
                </a:r>
                <a:r>
                  <a:rPr lang="en-US" sz="2400" b="0" i="1">
                    <a:solidFill>
                      <a:srgbClr val="FF0000"/>
                    </a:solidFill>
                    <a:latin typeface="Corbel" pitchFamily="34" charset="0"/>
                  </a:rPr>
                  <a:t>k</a:t>
                </a:r>
                <a:r>
                  <a:rPr lang="en-US" sz="2400" b="0">
                    <a:solidFill>
                      <a:srgbClr val="FF0000"/>
                    </a:solidFill>
                    <a:latin typeface="Corbel" pitchFamily="34" charset="0"/>
                  </a:rPr>
                  <a:t>) P</a:t>
                </a:r>
                <a:r>
                  <a:rPr lang="en-US" sz="2400" b="0" i="1" baseline="-25000">
                    <a:solidFill>
                      <a:srgbClr val="FF0000"/>
                    </a:solidFill>
                    <a:latin typeface="Corbel" pitchFamily="34" charset="0"/>
                  </a:rPr>
                  <a:t>k</a:t>
                </a:r>
                <a:r>
                  <a:rPr lang="en-US" sz="2400" b="0" i="1" baseline="-25000">
                    <a:solidFill>
                      <a:srgbClr val="FFFF00"/>
                    </a:solidFill>
                    <a:latin typeface="Corbel" pitchFamily="34" charset="0"/>
                  </a:rPr>
                  <a:t> </a:t>
                </a:r>
                <a:r>
                  <a:rPr lang="en-US" sz="2400" b="0">
                    <a:latin typeface="Corbel" pitchFamily="34" charset="0"/>
                  </a:rPr>
                  <a:t>and</a:t>
                </a:r>
                <a:r>
                  <a:rPr lang="en-US" sz="2400" b="0" i="1" baseline="-25000">
                    <a:latin typeface="Corbel" pitchFamily="34" charset="0"/>
                  </a:rPr>
                  <a:t> </a:t>
                </a:r>
                <a:r>
                  <a:rPr lang="en-US" sz="2400" b="0">
                    <a:solidFill>
                      <a:srgbClr val="FF0000"/>
                    </a:solidFill>
                    <a:latin typeface="Corbel" pitchFamily="34" charset="0"/>
                    <a:sym typeface="Symbol" pitchFamily="18" charset="2"/>
                  </a:rPr>
                  <a:t></a:t>
                </a:r>
                <a:r>
                  <a:rPr lang="en-US" sz="2400" b="0">
                    <a:solidFill>
                      <a:srgbClr val="FF0000"/>
                    </a:solidFill>
                    <a:latin typeface="Corbel" pitchFamily="34" charset="0"/>
                  </a:rPr>
                  <a:t>(k) </a:t>
                </a:r>
              </a:p>
              <a:p>
                <a:pPr algn="l">
                  <a:buFontTx/>
                  <a:buChar char="•"/>
                </a:pPr>
                <a:r>
                  <a:rPr lang="en-US" sz="2400" b="0">
                    <a:solidFill>
                      <a:srgbClr val="FF0000"/>
                    </a:solidFill>
                    <a:latin typeface="Corbel" pitchFamily="34" charset="0"/>
                  </a:rPr>
                  <a:t> K</a:t>
                </a:r>
                <a:r>
                  <a:rPr lang="en-US" sz="2400" b="0">
                    <a:latin typeface="Corbel" pitchFamily="34" charset="0"/>
                  </a:rPr>
                  <a:t> starts at 1 and is incremented by algorithm</a:t>
                </a:r>
              </a:p>
            </p:txBody>
          </p:sp>
        </p:grpSp>
      </p:grpSp>
      <p:sp>
        <p:nvSpPr>
          <p:cNvPr id="983051" name="Rectangle 9"/>
          <p:cNvSpPr>
            <a:spLocks noChangeArrowheads="1"/>
          </p:cNvSpPr>
          <p:nvPr/>
        </p:nvSpPr>
        <p:spPr bwMode="auto">
          <a:xfrm>
            <a:off x="8305800" y="6477000"/>
            <a:ext cx="769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/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1800" i="1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1800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sz="1800" i="1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sz="1800" b="0">
              <a:latin typeface="Corbel" pitchFamily="34" charset="0"/>
            </a:endParaRPr>
          </a:p>
        </p:txBody>
      </p:sp>
      <p:sp>
        <p:nvSpPr>
          <p:cNvPr id="983052" name="TextBox 41"/>
          <p:cNvSpPr txBox="1">
            <a:spLocks noChangeArrowheads="1"/>
          </p:cNvSpPr>
          <p:nvPr/>
        </p:nvSpPr>
        <p:spPr bwMode="auto">
          <a:xfrm>
            <a:off x="1028700" y="381000"/>
            <a:ext cx="7467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algn="l"/>
            <a:r>
              <a:rPr lang="en-US" sz="2400" b="0">
                <a:solidFill>
                  <a:srgbClr val="FFFF00"/>
                </a:solidFill>
                <a:latin typeface="Corbel" pitchFamily="34" charset="0"/>
              </a:rPr>
              <a:t>N data points </a:t>
            </a:r>
            <a:r>
              <a:rPr lang="en-US" sz="2400" b="0" i="1">
                <a:solidFill>
                  <a:srgbClr val="FFFF00"/>
                </a:solidFill>
                <a:latin typeface="Corbel" pitchFamily="34" charset="0"/>
              </a:rPr>
              <a:t>E</a:t>
            </a:r>
            <a:r>
              <a:rPr lang="en-US" sz="2400" b="0">
                <a:solidFill>
                  <a:srgbClr val="FFFF00"/>
                </a:solidFill>
                <a:latin typeface="Corbel" pitchFamily="34" charset="0"/>
              </a:rPr>
              <a:t>(</a:t>
            </a:r>
            <a:r>
              <a:rPr lang="en-US" sz="2400" b="0" i="1">
                <a:solidFill>
                  <a:srgbClr val="FFFF00"/>
                </a:solidFill>
                <a:latin typeface="Corbel" pitchFamily="34" charset="0"/>
              </a:rPr>
              <a:t>x</a:t>
            </a:r>
            <a:r>
              <a:rPr lang="en-US" sz="2400" b="0">
                <a:solidFill>
                  <a:srgbClr val="FFFF00"/>
                </a:solidFill>
                <a:latin typeface="Corbel" pitchFamily="34" charset="0"/>
              </a:rPr>
              <a:t>) in D dim. space and Minimize F by EM</a:t>
            </a:r>
          </a:p>
        </p:txBody>
      </p:sp>
      <p:cxnSp>
        <p:nvCxnSpPr>
          <p:cNvPr id="49" name="Straight Connector 48"/>
          <p:cNvCxnSpPr>
            <a:stCxn id="0" idx="4"/>
          </p:cNvCxnSpPr>
          <p:nvPr/>
        </p:nvCxnSpPr>
        <p:spPr>
          <a:xfrm rot="16200000" flipH="1">
            <a:off x="9820275" y="7092951"/>
            <a:ext cx="371475" cy="266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12968288" y="7181850"/>
            <a:ext cx="666750" cy="5334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3873163" y="8820150"/>
            <a:ext cx="1219200" cy="593725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3339763" y="10748963"/>
            <a:ext cx="1676400" cy="1036637"/>
          </a:xfrm>
          <a:prstGeom prst="line">
            <a:avLst/>
          </a:prstGeom>
          <a:ln>
            <a:solidFill>
              <a:srgbClr val="18A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" idx="4"/>
            <a:endCxn id="39" idx="0"/>
          </p:cNvCxnSpPr>
          <p:nvPr/>
        </p:nvCxnSpPr>
        <p:spPr>
          <a:xfrm rot="5400000">
            <a:off x="11060113" y="11823700"/>
            <a:ext cx="369888" cy="1587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457200" y="990600"/>
            <a:ext cx="8534400" cy="5867400"/>
            <a:chOff x="384" y="480"/>
            <a:chExt cx="5376" cy="3696"/>
          </a:xfrm>
        </p:grpSpPr>
        <p:sp>
          <p:nvSpPr>
            <p:cNvPr id="983059" name="Oval 23"/>
            <p:cNvSpPr>
              <a:spLocks noChangeArrowheads="1"/>
            </p:cNvSpPr>
            <p:nvPr/>
          </p:nvSpPr>
          <p:spPr bwMode="auto">
            <a:xfrm>
              <a:off x="384" y="480"/>
              <a:ext cx="5376" cy="36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defTabSz="2193925"/>
              <a:endParaRPr lang="en-US" sz="1800" b="0">
                <a:latin typeface="Arial" pitchFamily="34" charset="0"/>
              </a:endParaRPr>
            </a:p>
          </p:txBody>
        </p:sp>
        <p:sp>
          <p:nvSpPr>
            <p:cNvPr id="983060" name="Rectangle 18"/>
            <p:cNvSpPr>
              <a:spLocks noChangeArrowheads="1"/>
            </p:cNvSpPr>
            <p:nvPr/>
          </p:nvSpPr>
          <p:spPr bwMode="auto">
            <a:xfrm>
              <a:off x="648" y="1536"/>
              <a:ext cx="4848" cy="1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094" tIns="19047" rIns="38094" bIns="19047">
              <a:spAutoFit/>
            </a:bodyPr>
            <a:lstStyle/>
            <a:p>
              <a:pPr algn="l">
                <a:buFontTx/>
                <a:buChar char="•"/>
              </a:pPr>
              <a:r>
                <a:rPr lang="en-US" sz="2400" b="0">
                  <a:latin typeface="Corbel" pitchFamily="34" charset="0"/>
                </a:rPr>
                <a:t> a(</a:t>
              </a:r>
              <a:r>
                <a:rPr lang="en-US" sz="2400" b="0" i="1">
                  <a:latin typeface="Corbel" pitchFamily="34" charset="0"/>
                </a:rPr>
                <a:t>x</a:t>
              </a:r>
              <a:r>
                <a:rPr lang="en-US" sz="2400" b="0">
                  <a:latin typeface="Corbel" pitchFamily="34" charset="0"/>
                </a:rPr>
                <a:t>) = 1 and g(k) = (1/K)(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</a:t>
              </a:r>
              <a:r>
                <a:rPr lang="en-US" sz="2400" b="0">
                  <a:latin typeface="Corbel" pitchFamily="34" charset="0"/>
                </a:rPr>
                <a:t>/2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</a:t>
              </a:r>
              <a:r>
                <a:rPr lang="en-US" sz="2400" b="0">
                  <a:latin typeface="Corbel" pitchFamily="34" charset="0"/>
                </a:rPr>
                <a:t>)</a:t>
              </a:r>
              <a:r>
                <a:rPr lang="en-US" sz="2400" b="0" baseline="30000">
                  <a:latin typeface="Corbel" pitchFamily="34" charset="0"/>
                </a:rPr>
                <a:t>D/2</a:t>
              </a:r>
            </a:p>
            <a:p>
              <a:pPr algn="l">
                <a:buFontTx/>
                <a:buChar char="•"/>
              </a:pPr>
              <a:r>
                <a:rPr lang="en-US" sz="2400" b="0">
                  <a:latin typeface="Corbel" pitchFamily="34" charset="0"/>
                </a:rPr>
                <a:t> s(k) =</a:t>
              </a:r>
              <a:r>
                <a:rPr lang="en-US" sz="2400" b="0">
                  <a:solidFill>
                    <a:srgbClr val="7F7F7F"/>
                  </a:solidFill>
                  <a:latin typeface="Corbel" pitchFamily="34" charset="0"/>
                </a:rPr>
                <a:t> 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1/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</a:rPr>
                <a:t> 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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 and </a:t>
              </a:r>
              <a:r>
                <a:rPr lang="en-US" sz="2400" b="0">
                  <a:latin typeface="Corbel" pitchFamily="34" charset="0"/>
                </a:rPr>
                <a:t>T = 1</a:t>
              </a:r>
            </a:p>
            <a:p>
              <a:pPr algn="l">
                <a:buFontTx/>
                <a:buChar char="•"/>
              </a:pPr>
              <a:r>
                <a:rPr lang="en-US" sz="2400" b="0" u="sng">
                  <a:latin typeface="Corbel" pitchFamily="34" charset="0"/>
                </a:rPr>
                <a:t> Y</a:t>
              </a:r>
              <a:r>
                <a:rPr lang="en-US" sz="2400" b="0">
                  <a:latin typeface="Corbel" pitchFamily="34" charset="0"/>
                </a:rPr>
                <a:t>(</a:t>
              </a:r>
              <a:r>
                <a:rPr lang="en-US" sz="2400" b="0" i="1">
                  <a:latin typeface="Corbel" pitchFamily="34" charset="0"/>
                </a:rPr>
                <a:t>k</a:t>
              </a:r>
              <a:r>
                <a:rPr lang="en-US" sz="2400" b="0">
                  <a:latin typeface="Corbel" pitchFamily="34" charset="0"/>
                </a:rPr>
                <a:t>) = 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</a:t>
              </a:r>
              <a:r>
                <a:rPr lang="en-US" sz="2400" b="0" i="1" baseline="-25000">
                  <a:latin typeface="Corbel" pitchFamily="34" charset="0"/>
                  <a:sym typeface="Symbol" pitchFamily="18" charset="2"/>
                </a:rPr>
                <a:t>m=1</a:t>
              </a:r>
              <a:r>
                <a:rPr lang="en-US" sz="2400" b="0" i="1" baseline="30000">
                  <a:latin typeface="Corbel" pitchFamily="34" charset="0"/>
                  <a:sym typeface="Symbol" pitchFamily="18" charset="2"/>
                </a:rPr>
                <a:t>M</a:t>
              </a:r>
              <a:r>
                <a:rPr lang="en-US" sz="2400" b="0" i="1">
                  <a:solidFill>
                    <a:srgbClr val="7F7F7F"/>
                  </a:solidFill>
                  <a:latin typeface="Corbel" pitchFamily="34" charset="0"/>
                  <a:sym typeface="Symbol" pitchFamily="18" charset="2"/>
                </a:rPr>
                <a:t> </a:t>
              </a:r>
              <a:r>
                <a:rPr lang="en-US" sz="2400" b="0" i="1" u="sng">
                  <a:solidFill>
                    <a:srgbClr val="E40701"/>
                  </a:solidFill>
                  <a:latin typeface="Corbel" pitchFamily="34" charset="0"/>
                  <a:sym typeface="Symbol" pitchFamily="18" charset="2"/>
                </a:rPr>
                <a:t>W</a:t>
              </a:r>
              <a:r>
                <a:rPr lang="en-US" sz="2400" b="0" i="1" baseline="-25000">
                  <a:solidFill>
                    <a:srgbClr val="E40701"/>
                  </a:solidFill>
                  <a:latin typeface="Corbel" pitchFamily="34" charset="0"/>
                  <a:sym typeface="Symbol" pitchFamily="18" charset="2"/>
                </a:rPr>
                <a:t>m</a:t>
              </a:r>
              <a:r>
                <a:rPr lang="en-US" sz="2400" b="0" i="1">
                  <a:latin typeface="Corbel" pitchFamily="34" charset="0"/>
                  <a:sym typeface="Symbol" pitchFamily="18" charset="2"/>
                </a:rPr>
                <a:t></a:t>
              </a:r>
              <a:r>
                <a:rPr lang="en-US" sz="2400" b="0" i="1" baseline="-25000">
                  <a:latin typeface="Corbel" pitchFamily="34" charset="0"/>
                  <a:sym typeface="Symbol" pitchFamily="18" charset="2"/>
                </a:rPr>
                <a:t>m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(</a:t>
              </a:r>
              <a:r>
                <a:rPr lang="en-US" sz="2400" b="0" u="sng">
                  <a:latin typeface="Corbel" pitchFamily="34" charset="0"/>
                  <a:sym typeface="Symbol" pitchFamily="18" charset="2"/>
                </a:rPr>
                <a:t>X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(</a:t>
              </a:r>
              <a:r>
                <a:rPr lang="en-US" sz="2400" b="0" i="1">
                  <a:latin typeface="Corbel" pitchFamily="34" charset="0"/>
                  <a:sym typeface="Symbol" pitchFamily="18" charset="2"/>
                </a:rPr>
                <a:t>k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))</a:t>
              </a:r>
              <a:r>
                <a:rPr lang="en-US" sz="2400" b="0">
                  <a:latin typeface="Corbel" pitchFamily="34" charset="0"/>
                </a:rPr>
                <a:t> </a:t>
              </a:r>
            </a:p>
            <a:p>
              <a:pPr algn="l">
                <a:buFontTx/>
                <a:buChar char="•"/>
              </a:pPr>
              <a:r>
                <a:rPr lang="en-US" sz="2400" b="0">
                  <a:latin typeface="Corbel" pitchFamily="34" charset="0"/>
                </a:rPr>
                <a:t> Choose fixed </a:t>
              </a:r>
              <a:r>
                <a:rPr lang="en-US" sz="2400" b="0" i="1">
                  <a:latin typeface="Corbel" pitchFamily="34" charset="0"/>
                  <a:sym typeface="Symbol" pitchFamily="18" charset="2"/>
                </a:rPr>
                <a:t></a:t>
              </a:r>
              <a:r>
                <a:rPr lang="en-US" sz="2400" b="0" i="1" baseline="-25000">
                  <a:latin typeface="Corbel" pitchFamily="34" charset="0"/>
                  <a:sym typeface="Symbol" pitchFamily="18" charset="2"/>
                </a:rPr>
                <a:t>m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(</a:t>
              </a:r>
              <a:r>
                <a:rPr lang="en-US" sz="2400" b="0" u="sng">
                  <a:latin typeface="Corbel" pitchFamily="34" charset="0"/>
                  <a:sym typeface="Symbol" pitchFamily="18" charset="2"/>
                </a:rPr>
                <a:t>X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)</a:t>
              </a:r>
              <a:r>
                <a:rPr lang="en-US" sz="2400" b="0">
                  <a:latin typeface="Corbel" pitchFamily="34" charset="0"/>
                </a:rPr>
                <a:t> = exp( - 0.5 (</a:t>
              </a:r>
              <a:r>
                <a:rPr lang="en-US" sz="2400" b="0" u="sng">
                  <a:latin typeface="Corbel" pitchFamily="34" charset="0"/>
                </a:rPr>
                <a:t>X</a:t>
              </a:r>
              <a:r>
                <a:rPr lang="en-US" sz="2400" b="0">
                  <a:latin typeface="Corbel" pitchFamily="34" charset="0"/>
                </a:rPr>
                <a:t>-</a:t>
              </a:r>
              <a:r>
                <a:rPr lang="en-US" sz="2400" b="0" u="sng">
                  <a:latin typeface="Corbel" pitchFamily="34" charset="0"/>
                  <a:sym typeface="Symbol" pitchFamily="18" charset="2"/>
                </a:rPr>
                <a:t></a:t>
              </a:r>
              <a:r>
                <a:rPr lang="en-US" sz="2400" b="0" i="1" baseline="-25000">
                  <a:latin typeface="Corbel" pitchFamily="34" charset="0"/>
                </a:rPr>
                <a:t>m</a:t>
              </a:r>
              <a:r>
                <a:rPr lang="en-US" sz="2400" b="0">
                  <a:latin typeface="Corbel" pitchFamily="34" charset="0"/>
                </a:rPr>
                <a:t>)</a:t>
              </a:r>
              <a:r>
                <a:rPr lang="en-US" sz="2400" b="0" baseline="30000">
                  <a:latin typeface="Corbel" pitchFamily="34" charset="0"/>
                </a:rPr>
                <a:t>2</a:t>
              </a:r>
              <a:r>
                <a:rPr lang="en-US" sz="2400" b="0">
                  <a:latin typeface="Corbel" pitchFamily="34" charset="0"/>
                </a:rPr>
                <a:t>/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</a:t>
              </a:r>
              <a:r>
                <a:rPr lang="en-US" sz="2400" b="0" baseline="30000">
                  <a:latin typeface="Corbel" pitchFamily="34" charset="0"/>
                  <a:sym typeface="Symbol" pitchFamily="18" charset="2"/>
                </a:rPr>
                <a:t>2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 )</a:t>
              </a:r>
              <a:r>
                <a:rPr lang="en-US" sz="2400" b="0">
                  <a:solidFill>
                    <a:srgbClr val="7F7F7F"/>
                  </a:solidFill>
                  <a:latin typeface="Corbel" pitchFamily="34" charset="0"/>
                  <a:sym typeface="Symbol" pitchFamily="18" charset="2"/>
                </a:rPr>
                <a:t> </a:t>
              </a:r>
            </a:p>
            <a:p>
              <a:pPr algn="l">
                <a:buFontTx/>
                <a:buChar char="•"/>
              </a:pPr>
              <a:r>
                <a:rPr lang="en-US" sz="2400" b="0">
                  <a:latin typeface="Corbel" pitchFamily="34" charset="0"/>
                  <a:sym typeface="Symbol" pitchFamily="18" charset="2"/>
                </a:rPr>
                <a:t> </a:t>
              </a:r>
              <a:r>
                <a:rPr lang="en-US" sz="2400" b="0">
                  <a:latin typeface="Corbel" pitchFamily="34" charset="0"/>
                </a:rPr>
                <a:t>Vary </a:t>
              </a:r>
              <a:r>
                <a:rPr lang="en-US" sz="2400" b="0" i="1" u="sng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W</a:t>
              </a:r>
              <a:r>
                <a:rPr lang="en-US" sz="2400" b="0" i="1" baseline="-25000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m</a:t>
              </a:r>
              <a:r>
                <a:rPr lang="en-US" sz="2400" b="0">
                  <a:latin typeface="Corbel" pitchFamily="34" charset="0"/>
                </a:rPr>
                <a:t> and</a:t>
              </a:r>
              <a:r>
                <a:rPr lang="en-US" sz="2400" b="0" i="1" baseline="-25000">
                  <a:latin typeface="Corbel" pitchFamily="34" charset="0"/>
                </a:rPr>
                <a:t> 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</a:t>
              </a:r>
              <a:r>
                <a:rPr lang="en-US" sz="2400" b="0">
                  <a:solidFill>
                    <a:srgbClr val="FFFF00"/>
                  </a:solidFill>
                  <a:latin typeface="Corbel" pitchFamily="34" charset="0"/>
                </a:rPr>
                <a:t> </a:t>
              </a:r>
              <a:r>
                <a:rPr lang="en-US" sz="2400" b="0">
                  <a:latin typeface="Corbel" pitchFamily="34" charset="0"/>
                </a:rPr>
                <a:t>but fix values of 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</a:rPr>
                <a:t>M</a:t>
              </a:r>
              <a:r>
                <a:rPr lang="en-US" sz="2400" b="0">
                  <a:latin typeface="Corbel" pitchFamily="34" charset="0"/>
                </a:rPr>
                <a:t> and </a:t>
              </a:r>
              <a:r>
                <a:rPr lang="en-US" sz="2400" b="0">
                  <a:solidFill>
                    <a:srgbClr val="FF0000"/>
                  </a:solidFill>
                  <a:latin typeface="Corbel" pitchFamily="34" charset="0"/>
                </a:rPr>
                <a:t>K</a:t>
              </a:r>
              <a:r>
                <a:rPr lang="en-US" sz="2400" b="0">
                  <a:solidFill>
                    <a:srgbClr val="FFFF00"/>
                  </a:solidFill>
                  <a:latin typeface="Corbel" pitchFamily="34" charset="0"/>
                </a:rPr>
                <a:t> </a:t>
              </a:r>
              <a:r>
                <a:rPr lang="en-US" sz="2400" b="0">
                  <a:latin typeface="Corbel" pitchFamily="34" charset="0"/>
                </a:rPr>
                <a:t>a priori</a:t>
              </a:r>
            </a:p>
            <a:p>
              <a:pPr algn="l">
                <a:buFontTx/>
                <a:buChar char="•"/>
              </a:pPr>
              <a:r>
                <a:rPr lang="en-US" sz="2400" b="0">
                  <a:latin typeface="Corbel" pitchFamily="34" charset="0"/>
                </a:rPr>
                <a:t> </a:t>
              </a:r>
              <a:r>
                <a:rPr lang="en-US" sz="2400" b="0" u="sng">
                  <a:latin typeface="Corbel" pitchFamily="34" charset="0"/>
                </a:rPr>
                <a:t>Y</a:t>
              </a:r>
              <a:r>
                <a:rPr lang="en-US" sz="2400" b="0">
                  <a:latin typeface="Corbel" pitchFamily="34" charset="0"/>
                </a:rPr>
                <a:t>(</a:t>
              </a:r>
              <a:r>
                <a:rPr lang="en-US" sz="2400" b="0" i="1">
                  <a:latin typeface="Corbel" pitchFamily="34" charset="0"/>
                </a:rPr>
                <a:t>k</a:t>
              </a:r>
              <a:r>
                <a:rPr lang="en-US" sz="2400" b="0">
                  <a:latin typeface="Corbel" pitchFamily="34" charset="0"/>
                </a:rPr>
                <a:t>) </a:t>
              </a:r>
              <a:r>
                <a:rPr lang="en-US" sz="2400" b="0" u="sng">
                  <a:latin typeface="Corbel" pitchFamily="34" charset="0"/>
                </a:rPr>
                <a:t>E</a:t>
              </a:r>
              <a:r>
                <a:rPr lang="en-US" sz="2400" b="0">
                  <a:latin typeface="Corbel" pitchFamily="34" charset="0"/>
                </a:rPr>
                <a:t>(</a:t>
              </a:r>
              <a:r>
                <a:rPr lang="en-US" sz="2400" b="0" i="1">
                  <a:latin typeface="Corbel" pitchFamily="34" charset="0"/>
                </a:rPr>
                <a:t>x</a:t>
              </a:r>
              <a:r>
                <a:rPr lang="en-US" sz="2400" b="0">
                  <a:latin typeface="Corbel" pitchFamily="34" charset="0"/>
                </a:rPr>
                <a:t>) </a:t>
              </a:r>
              <a:r>
                <a:rPr lang="en-US" sz="2400" b="0" i="1" u="sng">
                  <a:latin typeface="Corbel" pitchFamily="34" charset="0"/>
                  <a:sym typeface="Symbol" pitchFamily="18" charset="2"/>
                </a:rPr>
                <a:t>W</a:t>
              </a:r>
              <a:r>
                <a:rPr lang="en-US" sz="2400" b="0" i="1" baseline="-25000">
                  <a:latin typeface="Corbel" pitchFamily="34" charset="0"/>
                  <a:sym typeface="Symbol" pitchFamily="18" charset="2"/>
                </a:rPr>
                <a:t>m 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are vectors in original high D dimension space</a:t>
              </a:r>
            </a:p>
            <a:p>
              <a:pPr algn="l">
                <a:buFontTx/>
                <a:buChar char="•"/>
              </a:pPr>
              <a:r>
                <a:rPr lang="en-US" sz="2400" b="0" u="sng">
                  <a:latin typeface="Corbel" pitchFamily="34" charset="0"/>
                  <a:sym typeface="Symbol" pitchFamily="18" charset="2"/>
                </a:rPr>
                <a:t> X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(</a:t>
              </a:r>
              <a:r>
                <a:rPr lang="en-US" sz="2400" b="0" i="1">
                  <a:latin typeface="Corbel" pitchFamily="34" charset="0"/>
                  <a:sym typeface="Symbol" pitchFamily="18" charset="2"/>
                </a:rPr>
                <a:t>k</a:t>
              </a:r>
              <a:r>
                <a:rPr lang="en-US" sz="2400" b="0">
                  <a:latin typeface="Corbel" pitchFamily="34" charset="0"/>
                  <a:sym typeface="Symbol" pitchFamily="18" charset="2"/>
                </a:rPr>
                <a:t>) and </a:t>
              </a:r>
              <a:r>
                <a:rPr lang="en-US" sz="2400" b="0" u="sng">
                  <a:latin typeface="Corbel" pitchFamily="34" charset="0"/>
                  <a:sym typeface="Symbol" pitchFamily="18" charset="2"/>
                </a:rPr>
                <a:t></a:t>
              </a:r>
              <a:r>
                <a:rPr lang="en-US" sz="2400" b="0" i="1" baseline="-25000">
                  <a:latin typeface="Corbel" pitchFamily="34" charset="0"/>
                </a:rPr>
                <a:t>m </a:t>
              </a:r>
              <a:r>
                <a:rPr lang="en-US" sz="2400" b="0">
                  <a:latin typeface="Corbel" pitchFamily="34" charset="0"/>
                </a:rPr>
                <a:t>are vectors in 2 dimensional mapped space</a:t>
              </a:r>
            </a:p>
          </p:txBody>
        </p:sp>
        <p:sp>
          <p:nvSpPr>
            <p:cNvPr id="983061" name="TextBox 17"/>
            <p:cNvSpPr txBox="1">
              <a:spLocks noChangeArrowheads="1"/>
            </p:cNvSpPr>
            <p:nvPr/>
          </p:nvSpPr>
          <p:spPr bwMode="auto">
            <a:xfrm>
              <a:off x="1104" y="1104"/>
              <a:ext cx="393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094" tIns="19047" rIns="38094" bIns="19047">
              <a:spAutoFit/>
            </a:bodyPr>
            <a:lstStyle/>
            <a:p>
              <a:pPr marL="0" lvl="1"/>
              <a:r>
                <a:rPr lang="en-US" sz="2800" dirty="0">
                  <a:solidFill>
                    <a:srgbClr val="FFFF00"/>
                  </a:solidFill>
                  <a:latin typeface="Corbel" pitchFamily="34" charset="0"/>
                </a:rPr>
                <a:t>Generative Topographic Mapping (GTM)</a:t>
              </a:r>
              <a:endParaRPr lang="en-US" sz="2800" b="0" dirty="0">
                <a:solidFill>
                  <a:srgbClr val="FFFF00"/>
                </a:solidFill>
                <a:latin typeface="Corbel" pitchFamily="34" charset="0"/>
              </a:endParaRP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09600" y="990600"/>
            <a:ext cx="8534400" cy="5867400"/>
            <a:chOff x="240" y="480"/>
            <a:chExt cx="5376" cy="3696"/>
          </a:xfrm>
        </p:grpSpPr>
        <p:sp>
          <p:nvSpPr>
            <p:cNvPr id="983063" name="Oval 27"/>
            <p:cNvSpPr>
              <a:spLocks noChangeArrowheads="1"/>
            </p:cNvSpPr>
            <p:nvPr/>
          </p:nvSpPr>
          <p:spPr bwMode="auto">
            <a:xfrm>
              <a:off x="240" y="480"/>
              <a:ext cx="5376" cy="36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defTabSz="2193925"/>
              <a:endParaRPr lang="en-US" sz="1800" b="0">
                <a:latin typeface="Arial" pitchFamily="34" charset="0"/>
              </a:endParaRPr>
            </a:p>
          </p:txBody>
        </p: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1008" y="1104"/>
              <a:ext cx="3936" cy="2154"/>
              <a:chOff x="1008" y="1104"/>
              <a:chExt cx="3936" cy="2154"/>
            </a:xfrm>
          </p:grpSpPr>
          <p:sp>
            <p:nvSpPr>
              <p:cNvPr id="983065" name="Rectangle 18"/>
              <p:cNvSpPr>
                <a:spLocks noChangeArrowheads="1"/>
              </p:cNvSpPr>
              <p:nvPr/>
            </p:nvSpPr>
            <p:spPr bwMode="auto">
              <a:xfrm>
                <a:off x="1470" y="1632"/>
                <a:ext cx="3012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4" tIns="19047" rIns="38094" bIns="19047">
                <a:spAutoFit/>
              </a:bodyPr>
              <a:lstStyle/>
              <a:p>
                <a:pPr algn="l">
                  <a:buFontTx/>
                  <a:buChar char="•"/>
                </a:pPr>
                <a:r>
                  <a:rPr lang="en-US" sz="2400">
                    <a:latin typeface="Arial" pitchFamily="34" charset="0"/>
                  </a:rPr>
                  <a:t> As DAGM but set T=1 and fix K</a:t>
                </a:r>
              </a:p>
            </p:txBody>
          </p:sp>
          <p:sp>
            <p:nvSpPr>
              <p:cNvPr id="983066" name="TextBox 17"/>
              <p:cNvSpPr txBox="1">
                <a:spLocks noChangeArrowheads="1"/>
              </p:cNvSpPr>
              <p:nvPr/>
            </p:nvSpPr>
            <p:spPr bwMode="auto">
              <a:xfrm>
                <a:off x="1008" y="1104"/>
                <a:ext cx="3936" cy="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4" tIns="19047" rIns="38094" bIns="19047">
                <a:spAutoFit/>
              </a:bodyPr>
              <a:lstStyle/>
              <a:p>
                <a:pPr marL="0" lvl="1"/>
                <a:r>
                  <a:rPr lang="en-US" sz="2800">
                    <a:solidFill>
                      <a:srgbClr val="FFFF00"/>
                    </a:solidFill>
                    <a:latin typeface="Corbel" pitchFamily="34" charset="0"/>
                  </a:rPr>
                  <a:t>Traditional Gaussian </a:t>
                </a:r>
              </a:p>
              <a:p>
                <a:pPr marL="0" lvl="1"/>
                <a:r>
                  <a:rPr lang="en-US" sz="2800">
                    <a:solidFill>
                      <a:srgbClr val="FFFF00"/>
                    </a:solidFill>
                    <a:latin typeface="Corbel" pitchFamily="34" charset="0"/>
                  </a:rPr>
                  <a:t>mixture models GM</a:t>
                </a:r>
              </a:p>
            </p:txBody>
          </p:sp>
          <p:sp>
            <p:nvSpPr>
              <p:cNvPr id="983067" name="Rectangle 18"/>
              <p:cNvSpPr>
                <a:spLocks noChangeArrowheads="1"/>
              </p:cNvSpPr>
              <p:nvPr/>
            </p:nvSpPr>
            <p:spPr bwMode="auto">
              <a:xfrm>
                <a:off x="1104" y="2544"/>
                <a:ext cx="3744" cy="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4" tIns="19047" rIns="38094" bIns="19047">
                <a:spAutoFit/>
              </a:bodyPr>
              <a:lstStyle/>
              <a:p>
                <a:pPr algn="l">
                  <a:buFontTx/>
                  <a:buChar char="•"/>
                </a:pPr>
                <a:r>
                  <a:rPr lang="en-US" sz="2400">
                    <a:latin typeface="Arial" pitchFamily="34" charset="0"/>
                  </a:rPr>
                  <a:t> GTM has several natural annealing versions based on either DAC or DAGM: under investigation</a:t>
                </a:r>
              </a:p>
            </p:txBody>
          </p:sp>
          <p:sp>
            <p:nvSpPr>
              <p:cNvPr id="983068" name="TextBox 17"/>
              <p:cNvSpPr txBox="1">
                <a:spLocks noChangeArrowheads="1"/>
              </p:cNvSpPr>
              <p:nvPr/>
            </p:nvSpPr>
            <p:spPr bwMode="auto">
              <a:xfrm>
                <a:off x="1320" y="2016"/>
                <a:ext cx="3312" cy="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4" tIns="19047" rIns="38094" bIns="19047">
                <a:spAutoFit/>
              </a:bodyPr>
              <a:lstStyle/>
              <a:p>
                <a:pPr marL="0" lvl="1" algn="l"/>
                <a:r>
                  <a:rPr lang="en-US" sz="2800">
                    <a:solidFill>
                      <a:srgbClr val="FFFF00"/>
                    </a:solidFill>
                    <a:latin typeface="Corbel" pitchFamily="34" charset="0"/>
                  </a:rPr>
                  <a:t>DAGTM: Deterministic Annealed </a:t>
                </a:r>
                <a:br>
                  <a:rPr lang="en-US" sz="2800">
                    <a:solidFill>
                      <a:srgbClr val="FFFF00"/>
                    </a:solidFill>
                    <a:latin typeface="Corbel" pitchFamily="34" charset="0"/>
                  </a:rPr>
                </a:br>
                <a:r>
                  <a:rPr lang="en-US" sz="2800">
                    <a:solidFill>
                      <a:srgbClr val="FFFF00"/>
                    </a:solidFill>
                    <a:latin typeface="Corbel" pitchFamily="34" charset="0"/>
                  </a:rPr>
                  <a:t>Generative Topographic Mapping</a:t>
                </a:r>
              </a:p>
            </p:txBody>
          </p:sp>
        </p:grpSp>
      </p:grpSp>
      <p:graphicFrame>
        <p:nvGraphicFramePr>
          <p:cNvPr id="983069" name="Object 29"/>
          <p:cNvGraphicFramePr>
            <a:graphicFrameLocks noChangeAspect="1"/>
          </p:cNvGraphicFramePr>
          <p:nvPr/>
        </p:nvGraphicFramePr>
        <p:xfrm>
          <a:off x="533400" y="762000"/>
          <a:ext cx="8458200" cy="963613"/>
        </p:xfrm>
        <a:graphic>
          <a:graphicData uri="http://schemas.openxmlformats.org/presentationml/2006/ole">
            <p:oleObj spid="_x0000_s56322" name="Equation" r:id="rId4" imgW="3784320" imgH="431640" progId="">
              <p:embed/>
            </p:oleObj>
          </a:graphicData>
        </a:graphic>
      </p:graphicFrame>
      <p:pic>
        <p:nvPicPr>
          <p:cNvPr id="983070" name="Title 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5438" y="-46038"/>
            <a:ext cx="61880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48" name="Group 164"/>
          <p:cNvGraphicFramePr>
            <a:graphicFrameLocks noGrp="1"/>
          </p:cNvGraphicFramePr>
          <p:nvPr/>
        </p:nvGraphicFramePr>
        <p:xfrm>
          <a:off x="0" y="0"/>
          <a:ext cx="9144000" cy="6476993"/>
        </p:xfrm>
        <a:graphic>
          <a:graphicData uri="http://schemas.openxmlformats.org/drawingml/2006/table">
            <a:tbl>
              <a:tblPr/>
              <a:tblGrid>
                <a:gridCol w="1719470"/>
                <a:gridCol w="1378226"/>
                <a:gridCol w="1557130"/>
                <a:gridCol w="1128092"/>
                <a:gridCol w="1335157"/>
                <a:gridCol w="2025925"/>
              </a:tblGrid>
              <a:tr h="370115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 Exchange Latency in µs (20-30 µs computation between messaging)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2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Machine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OS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Runtime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Grains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Parallelism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 Latency 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Intel8c:gf12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(8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2.33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(in 2 chips)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Redhat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MPJE(Java)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181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 (C)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40.0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MPICH2:Fast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39.3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Nemesis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4.21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Intel8c:gf20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(8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2.33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157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mpiJava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64.2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Intel8b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(8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2.66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Vista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mpiJava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Vista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CCR (C#)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20.2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AMD4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(4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2.19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XP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185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Redhat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mpiJava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99.4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39.3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XP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CCR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16.3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39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Intel(4 core)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XP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CCR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25.8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</a:tbl>
          </a:graphicData>
        </a:graphic>
      </p:graphicFrame>
      <p:sp>
        <p:nvSpPr>
          <p:cNvPr id="988281" name="Rectangle 115"/>
          <p:cNvSpPr>
            <a:spLocks noChangeArrowheads="1"/>
          </p:cNvSpPr>
          <p:nvPr/>
        </p:nvSpPr>
        <p:spPr bwMode="auto">
          <a:xfrm>
            <a:off x="8305800" y="6477000"/>
            <a:ext cx="769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i="1" kern="120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b="1" i="1" kern="120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b="1" i="1" kern="120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kern="1200">
              <a:solidFill>
                <a:srgbClr val="EFEFEF"/>
              </a:solidFill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988282" name="Text Box 165"/>
          <p:cNvSpPr txBox="1">
            <a:spLocks noChangeArrowheads="1"/>
          </p:cNvSpPr>
          <p:nvPr/>
        </p:nvSpPr>
        <p:spPr bwMode="auto">
          <a:xfrm>
            <a:off x="2057400" y="6491288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381000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Messaging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CCR</a:t>
            </a:r>
            <a:r>
              <a:rPr lang="en-US" kern="120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 versus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MPI</a:t>
            </a:r>
            <a:r>
              <a:rPr lang="en-US" kern="120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            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C#</a:t>
            </a:r>
            <a:r>
              <a:rPr lang="en-US" kern="120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 v.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C</a:t>
            </a:r>
            <a:r>
              <a:rPr lang="en-US" kern="120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 v. </a:t>
            </a:r>
            <a:r>
              <a:rPr lang="en-US" kern="120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Java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525"/>
            <a:ext cx="8763000" cy="981075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Parallel Multicore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Deterministic Annealing Clustering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152400" y="9525"/>
            <a:ext cx="8763000" cy="98107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-100" normalizeH="0" baseline="0" noProof="0" dirty="0">
              <a:ln>
                <a:noFill/>
              </a:ln>
              <a:solidFill>
                <a:srgbClr val="D6ECFF">
                  <a:satMod val="200000"/>
                </a:srgbClr>
              </a:solidFill>
              <a:effectLst/>
              <a:uLnTx/>
              <a:uFillTx/>
              <a:latin typeface="Consolas"/>
              <a:ea typeface="+mj-ea"/>
              <a:cs typeface="+mj-cs"/>
            </a:endParaRPr>
          </a:p>
        </p:txBody>
      </p:sp>
      <p:grpSp>
        <p:nvGrpSpPr>
          <p:cNvPr id="27" name="Group 10"/>
          <p:cNvGrpSpPr/>
          <p:nvPr/>
        </p:nvGrpSpPr>
        <p:grpSpPr>
          <a:xfrm>
            <a:off x="-76200" y="914400"/>
            <a:ext cx="9296400" cy="6019800"/>
            <a:chOff x="0" y="1101725"/>
            <a:chExt cx="8839200" cy="5756275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101725"/>
              <a:ext cx="8839200" cy="5756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685800" y="1295400"/>
              <a:ext cx="2901948" cy="1200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Parallel Overhead</a:t>
              </a:r>
              <a:b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on 8 Threads Intel 8b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/>
              </a:r>
              <a:b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Speedup = 8/(1+Overhead)</a:t>
              </a:r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3870325" y="5867400"/>
              <a:ext cx="3895725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10000/(Grain Size </a:t>
              </a: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= points per core)</a:t>
              </a:r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3124199" y="1968480"/>
              <a:ext cx="5352737" cy="14126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         Overhead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= </a:t>
              </a: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Constant1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+ </a:t>
              </a: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Constant2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/</a:t>
              </a: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Constant1 =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0.05 to 0.1 (Client Windows) due to 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thread runtime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fluctuations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6705600" y="1371600"/>
              <a:ext cx="128270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10 Clusters</a:t>
              </a: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6858000" y="3733800"/>
              <a:ext cx="128270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 Clusters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2262" name="Picture 1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48063"/>
            <a:ext cx="4419600" cy="3309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92258" name="Picture 1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0"/>
            <a:ext cx="4343400" cy="3492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92259" name="Text Box 13"/>
          <p:cNvSpPr txBox="1">
            <a:spLocks noChangeArrowheads="1"/>
          </p:cNvSpPr>
          <p:nvPr/>
        </p:nvSpPr>
        <p:spPr bwMode="auto">
          <a:xfrm>
            <a:off x="0" y="0"/>
            <a:ext cx="4876800" cy="34163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l" defTabSz="2192338"/>
            <a:r>
              <a:rPr lang="en-US" b="0" dirty="0">
                <a:solidFill>
                  <a:srgbClr val="C00000"/>
                </a:solidFill>
                <a:latin typeface="Arial" pitchFamily="34" charset="0"/>
              </a:rPr>
              <a:t>Speedup</a:t>
            </a:r>
            <a:r>
              <a:rPr lang="en-US" b="0" dirty="0">
                <a:latin typeface="Arial" pitchFamily="34" charset="0"/>
              </a:rPr>
              <a:t> = Number of cores/(1+</a:t>
            </a:r>
            <a:r>
              <a:rPr lang="en-US" b="0" i="1" dirty="0">
                <a:latin typeface="Arial" pitchFamily="34" charset="0"/>
              </a:rPr>
              <a:t>f</a:t>
            </a:r>
            <a:r>
              <a:rPr lang="en-US" b="0" dirty="0">
                <a:latin typeface="Arial" pitchFamily="34" charset="0"/>
              </a:rPr>
              <a:t>)</a:t>
            </a:r>
          </a:p>
          <a:p>
            <a:pPr algn="l" defTabSz="2192338"/>
            <a:r>
              <a:rPr lang="en-US" b="0" i="1" dirty="0">
                <a:latin typeface="Corbel" pitchFamily="34" charset="0"/>
              </a:rPr>
              <a:t>f </a:t>
            </a:r>
            <a:r>
              <a:rPr lang="en-US" b="0" dirty="0">
                <a:latin typeface="Arial" pitchFamily="34" charset="0"/>
              </a:rPr>
              <a:t>= (Sum of Overheads)/(Computation per core</a:t>
            </a:r>
            <a:r>
              <a:rPr lang="en-US" b="0" dirty="0" smtClean="0">
                <a:latin typeface="Arial" pitchFamily="34" charset="0"/>
              </a:rPr>
              <a:t>)</a:t>
            </a:r>
            <a:endParaRPr lang="en-US" b="0" dirty="0">
              <a:latin typeface="Arial" pitchFamily="34" charset="0"/>
            </a:endParaRPr>
          </a:p>
          <a:p>
            <a:pPr algn="l" defTabSz="2192338"/>
            <a:r>
              <a:rPr lang="en-US" b="0" dirty="0">
                <a:latin typeface="Arial" pitchFamily="34" charset="0"/>
              </a:rPr>
              <a:t>Computation </a:t>
            </a:r>
            <a:r>
              <a:rPr lang="en-US" b="0" dirty="0">
                <a:latin typeface="Arial" pitchFamily="34" charset="0"/>
                <a:sym typeface="Symbol" pitchFamily="18" charset="2"/>
              </a:rPr>
              <a:t> Grain Size </a:t>
            </a:r>
            <a:r>
              <a:rPr lang="en-US" b="0" i="1" dirty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n</a:t>
            </a:r>
            <a:r>
              <a:rPr lang="en-US" b="0" dirty="0">
                <a:latin typeface="Arial" pitchFamily="34" charset="0"/>
                <a:sym typeface="Symbol" pitchFamily="18" charset="2"/>
              </a:rPr>
              <a:t> . # Clusters </a:t>
            </a:r>
            <a:r>
              <a:rPr lang="en-US" b="0" dirty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K</a:t>
            </a:r>
          </a:p>
          <a:p>
            <a:pPr algn="l" defTabSz="2192338"/>
            <a:r>
              <a:rPr lang="en-US" b="0" dirty="0">
                <a:latin typeface="Arial" pitchFamily="34" charset="0"/>
                <a:sym typeface="Symbol" pitchFamily="18" charset="2"/>
              </a:rPr>
              <a:t>Overheads are</a:t>
            </a:r>
          </a:p>
          <a:p>
            <a:pPr algn="l" defTabSz="2192338"/>
            <a:r>
              <a:rPr lang="en-US" b="0" dirty="0">
                <a:solidFill>
                  <a:srgbClr val="3222FC"/>
                </a:solidFill>
                <a:latin typeface="Arial" pitchFamily="34" charset="0"/>
                <a:sym typeface="Symbol" pitchFamily="18" charset="2"/>
              </a:rPr>
              <a:t>Synchronization: </a:t>
            </a:r>
            <a:r>
              <a:rPr lang="en-US" b="0" dirty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small with CCR</a:t>
            </a:r>
          </a:p>
          <a:p>
            <a:pPr algn="l" defTabSz="2192338"/>
            <a:r>
              <a:rPr lang="en-US" b="0" dirty="0">
                <a:solidFill>
                  <a:srgbClr val="3222FC"/>
                </a:solidFill>
                <a:latin typeface="Arial" pitchFamily="34" charset="0"/>
                <a:sym typeface="Symbol" pitchFamily="18" charset="2"/>
              </a:rPr>
              <a:t>Load Balance: </a:t>
            </a:r>
            <a:r>
              <a:rPr lang="en-US" b="0" dirty="0">
                <a:latin typeface="Arial" pitchFamily="34" charset="0"/>
                <a:sym typeface="Symbol" pitchFamily="18" charset="2"/>
              </a:rPr>
              <a:t>good</a:t>
            </a:r>
          </a:p>
          <a:p>
            <a:pPr algn="l" defTabSz="2192338"/>
            <a:r>
              <a:rPr lang="en-US" b="0" dirty="0">
                <a:solidFill>
                  <a:srgbClr val="3222FC"/>
                </a:solidFill>
                <a:latin typeface="Arial" pitchFamily="34" charset="0"/>
                <a:sym typeface="Symbol" pitchFamily="18" charset="2"/>
              </a:rPr>
              <a:t>Memory Bandwidth Limit: </a:t>
            </a:r>
            <a:r>
              <a:rPr lang="en-US" b="0" dirty="0">
                <a:latin typeface="Arial" pitchFamily="34" charset="0"/>
                <a:sym typeface="Symbol" pitchFamily="18" charset="2"/>
              </a:rPr>
              <a:t> 0 as K </a:t>
            </a:r>
            <a:r>
              <a:rPr lang="en-US" b="0" dirty="0">
                <a:latin typeface="Corbel" pitchFamily="34" charset="0"/>
                <a:sym typeface="Symbol" pitchFamily="18" charset="2"/>
              </a:rPr>
              <a:t> </a:t>
            </a:r>
            <a:endParaRPr lang="en-US" b="0" dirty="0">
              <a:latin typeface="Arial" pitchFamily="34" charset="0"/>
              <a:sym typeface="Symbol" pitchFamily="18" charset="2"/>
            </a:endParaRPr>
          </a:p>
          <a:p>
            <a:pPr algn="l" defTabSz="2192338"/>
            <a:r>
              <a:rPr lang="en-US" b="0" dirty="0">
                <a:solidFill>
                  <a:srgbClr val="3222FC"/>
                </a:solidFill>
                <a:latin typeface="Arial" pitchFamily="34" charset="0"/>
                <a:sym typeface="Symbol" pitchFamily="18" charset="2"/>
              </a:rPr>
              <a:t>Cache Use/Interference: </a:t>
            </a:r>
            <a:r>
              <a:rPr lang="en-US" b="0" dirty="0">
                <a:latin typeface="Arial" pitchFamily="34" charset="0"/>
                <a:sym typeface="Symbol" pitchFamily="18" charset="2"/>
              </a:rPr>
              <a:t>Important</a:t>
            </a:r>
          </a:p>
          <a:p>
            <a:pPr algn="l" defTabSz="2192338"/>
            <a:r>
              <a:rPr lang="en-US" b="0" dirty="0">
                <a:solidFill>
                  <a:srgbClr val="3222FC"/>
                </a:solidFill>
                <a:latin typeface="Arial" pitchFamily="34" charset="0"/>
                <a:sym typeface="Symbol" pitchFamily="18" charset="2"/>
              </a:rPr>
              <a:t>Runtime Fluctuations</a:t>
            </a:r>
            <a:r>
              <a:rPr lang="en-US" b="0" dirty="0">
                <a:solidFill>
                  <a:srgbClr val="7F7F7F"/>
                </a:solidFill>
                <a:latin typeface="Arial" pitchFamily="34" charset="0"/>
                <a:sym typeface="Symbol" pitchFamily="18" charset="2"/>
              </a:rPr>
              <a:t>: </a:t>
            </a:r>
            <a:r>
              <a:rPr lang="en-US" b="0" dirty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Dominant</a:t>
            </a:r>
            <a:r>
              <a:rPr lang="en-US" b="0" dirty="0">
                <a:latin typeface="Arial" pitchFamily="34" charset="0"/>
                <a:sym typeface="Symbol" pitchFamily="18" charset="2"/>
              </a:rPr>
              <a:t> large </a:t>
            </a:r>
            <a:r>
              <a:rPr lang="en-US" b="0" i="1" dirty="0">
                <a:latin typeface="Arial" pitchFamily="34" charset="0"/>
                <a:sym typeface="Symbol" pitchFamily="18" charset="2"/>
              </a:rPr>
              <a:t>n</a:t>
            </a:r>
            <a:r>
              <a:rPr lang="en-US" b="0" dirty="0">
                <a:latin typeface="Arial" pitchFamily="34" charset="0"/>
                <a:sym typeface="Symbol" pitchFamily="18" charset="2"/>
              </a:rPr>
              <a:t>, K</a:t>
            </a:r>
          </a:p>
          <a:p>
            <a:pPr algn="l" defTabSz="2192338"/>
            <a:r>
              <a:rPr lang="en-US" b="0" dirty="0">
                <a:latin typeface="Arial" pitchFamily="34" charset="0"/>
                <a:sym typeface="Symbol" pitchFamily="18" charset="2"/>
              </a:rPr>
              <a:t>All our “real” problems have </a:t>
            </a:r>
            <a:r>
              <a:rPr lang="en-US" b="0" dirty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f </a:t>
            </a:r>
            <a:r>
              <a:rPr lang="en-US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≤ 0.05 </a:t>
            </a:r>
            <a:r>
              <a:rPr lang="en-US" b="0" dirty="0">
                <a:latin typeface="Arial" pitchFamily="34" charset="0"/>
                <a:sym typeface="Symbol" pitchFamily="18" charset="2"/>
              </a:rPr>
              <a:t>and </a:t>
            </a:r>
          </a:p>
          <a:p>
            <a:pPr algn="l" defTabSz="2192338"/>
            <a:r>
              <a:rPr lang="en-US" b="0" dirty="0">
                <a:latin typeface="Arial" pitchFamily="34" charset="0"/>
                <a:sym typeface="Symbol" pitchFamily="18" charset="2"/>
              </a:rPr>
              <a:t>speedups on 8 core systems greater than </a:t>
            </a:r>
            <a:r>
              <a:rPr lang="en-US" b="0" dirty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7.6</a:t>
            </a:r>
          </a:p>
        </p:txBody>
      </p:sp>
      <p:pic>
        <p:nvPicPr>
          <p:cNvPr id="992260" name="Group 6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505200"/>
            <a:ext cx="4038600" cy="335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gt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100" y="1181100"/>
            <a:ext cx="63627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9525"/>
            <a:ext cx="8305800" cy="9810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satMod val="200000"/>
                  </a:schemeClr>
                </a:solidFill>
              </a:rPr>
              <a:t>2 Clusters of Chemical 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Compounds</a:t>
            </a:r>
            <a:b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in </a:t>
            </a:r>
            <a:r>
              <a:rPr lang="en-US" sz="3200" dirty="0">
                <a:solidFill>
                  <a:schemeClr val="tx2">
                    <a:satMod val="200000"/>
                  </a:schemeClr>
                </a:solidFill>
              </a:rPr>
              <a:t>155 Dimensions Projected into 2D</a:t>
            </a:r>
          </a:p>
        </p:txBody>
      </p:sp>
      <p:sp>
        <p:nvSpPr>
          <p:cNvPr id="137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2590800" cy="5638800"/>
          </a:xfrm>
        </p:spPr>
        <p:txBody>
          <a:bodyPr>
            <a:normAutofit fontScale="85000" lnSpcReduction="10000"/>
          </a:bodyPr>
          <a:lstStyle/>
          <a:p>
            <a:pPr marL="173038" indent="-17303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ECD700"/>
                </a:solidFill>
              </a:rPr>
              <a:t>Deterministic Annealing </a:t>
            </a:r>
            <a:r>
              <a:rPr lang="en-US" sz="2000" dirty="0"/>
              <a:t>for Clustering of 335 </a:t>
            </a:r>
            <a:r>
              <a:rPr lang="en-US" sz="2000" dirty="0" smtClean="0"/>
              <a:t>compounds</a:t>
            </a:r>
          </a:p>
          <a:p>
            <a:pPr marL="173038" indent="-17303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/>
          </a:p>
          <a:p>
            <a:pPr marL="173038" indent="-17303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/>
              <a:t>Method works on much larger sets but choose this as answer </a:t>
            </a:r>
            <a:r>
              <a:rPr lang="en-US" sz="2000" dirty="0" smtClean="0"/>
              <a:t>known</a:t>
            </a:r>
          </a:p>
          <a:p>
            <a:pPr marL="173038" indent="-17303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/>
          </a:p>
          <a:p>
            <a:pPr marL="173038" indent="-17303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/>
              <a:t>GTM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ECD700"/>
                </a:solidFill>
              </a:rPr>
              <a:t>Generative Topographic Mapping</a:t>
            </a:r>
            <a:r>
              <a:rPr lang="en-US" sz="2000" dirty="0"/>
              <a:t>)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used for mapping 155D to 2D latent </a:t>
            </a:r>
            <a:r>
              <a:rPr lang="en-US" sz="2000" dirty="0" smtClean="0"/>
              <a:t>space</a:t>
            </a:r>
          </a:p>
          <a:p>
            <a:pPr marL="173038" indent="-17303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/>
          </a:p>
          <a:p>
            <a:pPr marL="173038" indent="-17303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/>
              <a:t>Much better than PCA (</a:t>
            </a:r>
            <a:r>
              <a:rPr lang="en-US" sz="2000" dirty="0">
                <a:solidFill>
                  <a:srgbClr val="ECD700"/>
                </a:solidFill>
              </a:rPr>
              <a:t>Principal Component Analysis</a:t>
            </a:r>
            <a:r>
              <a:rPr lang="en-US" sz="2000" dirty="0"/>
              <a:t>) or SOM (</a:t>
            </a:r>
            <a:r>
              <a:rPr lang="en-US" sz="2000" dirty="0">
                <a:solidFill>
                  <a:srgbClr val="ECD700"/>
                </a:solidFill>
              </a:rPr>
              <a:t>Self Organizing Maps</a:t>
            </a:r>
            <a:r>
              <a:rPr lang="en-US" sz="2000" dirty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9" descr="gtm"/>
          <p:cNvPicPr>
            <a:picLocks noChangeAspect="1" noChangeArrowheads="1"/>
          </p:cNvPicPr>
          <p:nvPr/>
        </p:nvPicPr>
        <p:blipFill>
          <a:blip r:embed="rId3"/>
          <a:srcRect l="3119" t="5548" r="5237" b="3989"/>
          <a:stretch>
            <a:fillRect/>
          </a:stretch>
        </p:blipFill>
        <p:spPr bwMode="auto">
          <a:xfrm>
            <a:off x="6172200" y="3962400"/>
            <a:ext cx="26574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1"/>
          <p:cNvSpPr txBox="1">
            <a:spLocks noChangeArrowheads="1"/>
          </p:cNvSpPr>
          <p:nvPr/>
        </p:nvSpPr>
        <p:spPr bwMode="auto">
          <a:xfrm>
            <a:off x="6019800" y="6159500"/>
            <a:ext cx="31242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cs typeface="Arial" pitchFamily="34" charset="0"/>
              </a:rPr>
              <a:t>GTM</a:t>
            </a:r>
            <a:r>
              <a:rPr lang="en-US" sz="1400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1400" dirty="0">
                <a:cs typeface="Arial" pitchFamily="34" charset="0"/>
              </a:rPr>
              <a:t>Projection of 2 clusters </a:t>
            </a:r>
          </a:p>
          <a:p>
            <a:r>
              <a:rPr lang="en-US" sz="1400" dirty="0">
                <a:cs typeface="Arial" pitchFamily="34" charset="0"/>
              </a:rPr>
              <a:t>of 335 compounds in 155 </a:t>
            </a:r>
          </a:p>
          <a:p>
            <a:r>
              <a:rPr lang="en-US" sz="1400" dirty="0">
                <a:cs typeface="Arial" pitchFamily="34" charset="0"/>
              </a:rPr>
              <a:t>dimensions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5105400" y="1600200"/>
            <a:ext cx="3733800" cy="2235200"/>
          </a:xfrm>
          <a:prstGeom prst="rect">
            <a:avLst/>
          </a:prstGeom>
          <a:noFill/>
          <a:ln w="0" algn="ctr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orbel" pitchFamily="34" charset="0"/>
              </a:rPr>
              <a:t>GTM Projection of </a:t>
            </a:r>
            <a:r>
              <a:rPr lang="en-US" dirty="0" err="1">
                <a:solidFill>
                  <a:srgbClr val="FFC000"/>
                </a:solidFill>
                <a:latin typeface="Corbel" pitchFamily="34" charset="0"/>
              </a:rPr>
              <a:t>PubChem</a:t>
            </a:r>
            <a:r>
              <a:rPr lang="en-US" dirty="0">
                <a:solidFill>
                  <a:srgbClr val="FFC000"/>
                </a:solidFill>
                <a:latin typeface="Corbel" pitchFamily="34" charset="0"/>
              </a:rPr>
              <a:t>: </a:t>
            </a:r>
            <a:r>
              <a:rPr lang="en-US" dirty="0">
                <a:latin typeface="Corbel" pitchFamily="34" charset="0"/>
              </a:rPr>
              <a:t>10,926,94 0compounds in 166 dimension binary property space takes 4 days on 8 cores. 64X64 mesh of GTM clusters interpolates </a:t>
            </a:r>
            <a:r>
              <a:rPr lang="en-US" dirty="0" err="1">
                <a:latin typeface="Corbel" pitchFamily="34" charset="0"/>
              </a:rPr>
              <a:t>PubChem</a:t>
            </a:r>
            <a:r>
              <a:rPr lang="en-US" dirty="0">
                <a:latin typeface="Corbel" pitchFamily="34" charset="0"/>
              </a:rPr>
              <a:t>. Could usefully use 1024 cores! David Wild will use for GIS style 2D browsing interface to chemistry</a:t>
            </a:r>
          </a:p>
        </p:txBody>
      </p:sp>
      <p:pic>
        <p:nvPicPr>
          <p:cNvPr id="27653" name="Picture 34" descr="gtmpca"/>
          <p:cNvPicPr>
            <a:picLocks noChangeAspect="1" noChangeArrowheads="1"/>
          </p:cNvPicPr>
          <p:nvPr/>
        </p:nvPicPr>
        <p:blipFill>
          <a:blip r:embed="rId4"/>
          <a:srcRect t="12358" b="30907"/>
          <a:stretch>
            <a:fillRect/>
          </a:stretch>
        </p:blipFill>
        <p:spPr bwMode="auto">
          <a:xfrm>
            <a:off x="0" y="3886200"/>
            <a:ext cx="571182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35"/>
          <p:cNvSpPr txBox="1">
            <a:spLocks noChangeArrowheads="1"/>
          </p:cNvSpPr>
          <p:nvPr/>
        </p:nvSpPr>
        <p:spPr bwMode="auto">
          <a:xfrm>
            <a:off x="1198563" y="5334000"/>
            <a:ext cx="496887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8094" tIns="19047" rIns="38094" bIns="19047">
            <a:spAutoFit/>
          </a:bodyPr>
          <a:lstStyle/>
          <a:p>
            <a:r>
              <a:rPr lang="en-US">
                <a:latin typeface="Corbel" pitchFamily="34" charset="0"/>
              </a:rPr>
              <a:t>PCA</a:t>
            </a:r>
          </a:p>
        </p:txBody>
      </p:sp>
      <p:sp>
        <p:nvSpPr>
          <p:cNvPr id="27655" name="Text Box 36"/>
          <p:cNvSpPr txBox="1">
            <a:spLocks noChangeArrowheads="1"/>
          </p:cNvSpPr>
          <p:nvPr/>
        </p:nvSpPr>
        <p:spPr bwMode="auto">
          <a:xfrm>
            <a:off x="3952875" y="5334000"/>
            <a:ext cx="549275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8094" tIns="19047" rIns="38094" bIns="19047">
            <a:spAutoFit/>
          </a:bodyPr>
          <a:lstStyle/>
          <a:p>
            <a:r>
              <a:rPr lang="en-US">
                <a:latin typeface="Corbel" pitchFamily="34" charset="0"/>
              </a:rPr>
              <a:t>GTM</a:t>
            </a:r>
          </a:p>
        </p:txBody>
      </p:sp>
      <p:sp>
        <p:nvSpPr>
          <p:cNvPr id="27656" name="Text Box 37"/>
          <p:cNvSpPr txBox="1">
            <a:spLocks noChangeArrowheads="1"/>
          </p:cNvSpPr>
          <p:nvPr/>
        </p:nvSpPr>
        <p:spPr bwMode="auto">
          <a:xfrm>
            <a:off x="152400" y="6172200"/>
            <a:ext cx="5867400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r>
              <a:rPr lang="en-US">
                <a:cs typeface="Arial" pitchFamily="34" charset="0"/>
              </a:rPr>
              <a:t>Linear</a:t>
            </a:r>
            <a:r>
              <a:rPr lang="en-US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>
                <a:solidFill>
                  <a:srgbClr val="FFC000"/>
                </a:solidFill>
                <a:cs typeface="Arial" pitchFamily="34" charset="0"/>
              </a:rPr>
              <a:t>PCA </a:t>
            </a:r>
            <a:r>
              <a:rPr lang="en-US">
                <a:cs typeface="Arial" pitchFamily="34" charset="0"/>
              </a:rPr>
              <a:t>v. nonlinear </a:t>
            </a:r>
            <a:r>
              <a:rPr lang="en-US">
                <a:solidFill>
                  <a:srgbClr val="FFC000"/>
                </a:solidFill>
                <a:cs typeface="Arial" pitchFamily="34" charset="0"/>
              </a:rPr>
              <a:t>GTM </a:t>
            </a:r>
            <a:r>
              <a:rPr lang="en-US">
                <a:cs typeface="Arial" pitchFamily="34" charset="0"/>
              </a:rPr>
              <a:t>on 6 Gaussians in 3D</a:t>
            </a:r>
          </a:p>
          <a:p>
            <a:r>
              <a:rPr lang="en-US">
                <a:cs typeface="Arial" pitchFamily="34" charset="0"/>
              </a:rPr>
              <a:t>PCA is Principal Component Analysis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81000" y="381000"/>
            <a:ext cx="4635500" cy="3524250"/>
            <a:chOff x="1344" y="1104"/>
            <a:chExt cx="7008" cy="5328"/>
          </a:xfrm>
        </p:grpSpPr>
        <p:pic>
          <p:nvPicPr>
            <p:cNvPr id="27661" name="Picture 34" descr="pubchemgtm"/>
            <p:cNvPicPr>
              <a:picLocks noChangeAspect="1" noChangeArrowheads="1"/>
            </p:cNvPicPr>
            <p:nvPr/>
          </p:nvPicPr>
          <p:blipFill>
            <a:blip r:embed="rId5"/>
            <a:srcRect t="1724" r="5920" b="4311"/>
            <a:stretch>
              <a:fillRect/>
            </a:stretch>
          </p:blipFill>
          <p:spPr bwMode="auto">
            <a:xfrm>
              <a:off x="1344" y="1200"/>
              <a:ext cx="6864" cy="5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2" name="AutoShape 35"/>
            <p:cNvSpPr>
              <a:spLocks noChangeArrowheads="1"/>
            </p:cNvSpPr>
            <p:nvPr/>
          </p:nvSpPr>
          <p:spPr bwMode="auto">
            <a:xfrm>
              <a:off x="1488" y="1248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2193925"/>
              <a:endParaRPr lang="en-US"/>
            </a:p>
          </p:txBody>
        </p:sp>
        <p:sp>
          <p:nvSpPr>
            <p:cNvPr id="27663" name="AutoShape 36"/>
            <p:cNvSpPr>
              <a:spLocks noChangeArrowheads="1"/>
            </p:cNvSpPr>
            <p:nvPr/>
          </p:nvSpPr>
          <p:spPr bwMode="auto">
            <a:xfrm>
              <a:off x="2208" y="1104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2193925"/>
              <a:endParaRPr lang="en-US"/>
            </a:p>
          </p:txBody>
        </p:sp>
        <p:sp>
          <p:nvSpPr>
            <p:cNvPr id="27664" name="AutoShape 37"/>
            <p:cNvSpPr>
              <a:spLocks noChangeArrowheads="1"/>
            </p:cNvSpPr>
            <p:nvPr/>
          </p:nvSpPr>
          <p:spPr bwMode="auto">
            <a:xfrm>
              <a:off x="5664" y="2400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2193925"/>
              <a:endParaRPr lang="en-US"/>
            </a:p>
          </p:txBody>
        </p:sp>
        <p:sp>
          <p:nvSpPr>
            <p:cNvPr id="27665" name="AutoShape 38"/>
            <p:cNvSpPr>
              <a:spLocks noChangeArrowheads="1"/>
            </p:cNvSpPr>
            <p:nvPr/>
          </p:nvSpPr>
          <p:spPr bwMode="auto">
            <a:xfrm>
              <a:off x="5088" y="3984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2193925"/>
              <a:endParaRPr lang="en-US"/>
            </a:p>
          </p:txBody>
        </p:sp>
        <p:sp>
          <p:nvSpPr>
            <p:cNvPr id="27666" name="AutoShape 39"/>
            <p:cNvSpPr>
              <a:spLocks noChangeArrowheads="1"/>
            </p:cNvSpPr>
            <p:nvPr/>
          </p:nvSpPr>
          <p:spPr bwMode="auto">
            <a:xfrm>
              <a:off x="5856" y="4656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2193925"/>
              <a:endParaRPr lang="en-US"/>
            </a:p>
          </p:txBody>
        </p:sp>
        <p:sp>
          <p:nvSpPr>
            <p:cNvPr id="27667" name="AutoShape 40"/>
            <p:cNvSpPr>
              <a:spLocks noChangeArrowheads="1"/>
            </p:cNvSpPr>
            <p:nvPr/>
          </p:nvSpPr>
          <p:spPr bwMode="auto">
            <a:xfrm>
              <a:off x="7776" y="5376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2193925"/>
              <a:endParaRPr lang="en-US"/>
            </a:p>
          </p:txBody>
        </p:sp>
      </p:grpSp>
      <p:sp>
        <p:nvSpPr>
          <p:cNvPr id="27658" name="Text Box 42"/>
          <p:cNvSpPr txBox="1">
            <a:spLocks noChangeArrowheads="1"/>
          </p:cNvSpPr>
          <p:nvPr/>
        </p:nvSpPr>
        <p:spPr bwMode="auto">
          <a:xfrm>
            <a:off x="1119188" y="3175"/>
            <a:ext cx="6577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81000"/>
            <a:r>
              <a:rPr lang="en-US" sz="2400"/>
              <a:t>Parallel Generative Topographic Mapping GTM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5105400" y="457200"/>
            <a:ext cx="3752850" cy="862013"/>
          </a:xfrm>
          <a:prstGeom prst="rect">
            <a:avLst/>
          </a:prstGeom>
          <a:noFill/>
          <a:ln w="0" algn="ctr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Corbel" pitchFamily="34" charset="0"/>
              </a:rPr>
              <a:t>Reduce dimensionality preserving topology and perhaps distances</a:t>
            </a:r>
            <a:br>
              <a:rPr lang="en-US" dirty="0">
                <a:latin typeface="Corbel" pitchFamily="34" charset="0"/>
              </a:rPr>
            </a:br>
            <a:r>
              <a:rPr lang="en-US" dirty="0">
                <a:latin typeface="Corbel" pitchFamily="34" charset="0"/>
              </a:rPr>
              <a:t>Here project to 2D </a:t>
            </a:r>
          </a:p>
        </p:txBody>
      </p:sp>
      <p:sp>
        <p:nvSpPr>
          <p:cNvPr id="27660" name="Rectangle 36"/>
          <p:cNvSpPr>
            <a:spLocks noChangeArrowheads="1"/>
          </p:cNvSpPr>
          <p:nvPr/>
        </p:nvSpPr>
        <p:spPr bwMode="auto">
          <a:xfrm>
            <a:off x="8297863" y="6491288"/>
            <a:ext cx="769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lang="en-US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i="1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i="1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i="1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4876800" cy="609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MPI-CCR model</a:t>
            </a:r>
            <a:endParaRPr lang="en-US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9144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Distributed memory systems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have </a:t>
            </a:r>
            <a:r>
              <a:rPr lang="en-US" sz="2400" dirty="0" smtClean="0">
                <a:solidFill>
                  <a:srgbClr val="0033CC"/>
                </a:solidFill>
              </a:rPr>
              <a:t>shared memory nodes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(today multicore) linked by a messaging network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0" y="1812925"/>
            <a:ext cx="8947150" cy="4484688"/>
            <a:chOff x="48" y="1142"/>
            <a:chExt cx="5636" cy="2825"/>
          </a:xfrm>
        </p:grpSpPr>
        <p:grpSp>
          <p:nvGrpSpPr>
            <p:cNvPr id="3" name="Group 70"/>
            <p:cNvGrpSpPr>
              <a:grpSpLocks/>
            </p:cNvGrpSpPr>
            <p:nvPr/>
          </p:nvGrpSpPr>
          <p:grpSpPr bwMode="auto">
            <a:xfrm>
              <a:off x="48" y="1142"/>
              <a:ext cx="932" cy="2016"/>
              <a:chOff x="48" y="1142"/>
              <a:chExt cx="932" cy="2016"/>
            </a:xfrm>
          </p:grpSpPr>
          <p:sp>
            <p:nvSpPr>
              <p:cNvPr id="14394" name="Rectangle 6"/>
              <p:cNvSpPr>
                <a:spLocks noChangeArrowheads="1"/>
              </p:cNvSpPr>
              <p:nvPr/>
            </p:nvSpPr>
            <p:spPr bwMode="auto">
              <a:xfrm>
                <a:off x="48" y="1142"/>
                <a:ext cx="932" cy="201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14395" name="Rectangle 8"/>
              <p:cNvSpPr>
                <a:spLocks noChangeArrowheads="1"/>
              </p:cNvSpPr>
              <p:nvPr/>
            </p:nvSpPr>
            <p:spPr bwMode="auto">
              <a:xfrm>
                <a:off x="175" y="2150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L3 Cache</a:t>
                </a:r>
              </a:p>
            </p:txBody>
          </p:sp>
          <p:sp>
            <p:nvSpPr>
              <p:cNvPr id="14396" name="Rectangle 9"/>
              <p:cNvSpPr>
                <a:spLocks noChangeArrowheads="1"/>
              </p:cNvSpPr>
              <p:nvPr/>
            </p:nvSpPr>
            <p:spPr bwMode="auto">
              <a:xfrm>
                <a:off x="178" y="2678"/>
                <a:ext cx="672" cy="4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Main</a:t>
                </a:r>
              </a:p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Memory</a:t>
                </a:r>
              </a:p>
            </p:txBody>
          </p:sp>
          <p:sp>
            <p:nvSpPr>
              <p:cNvPr id="14397" name="Rectangle 10"/>
              <p:cNvSpPr>
                <a:spLocks noChangeArrowheads="1"/>
              </p:cNvSpPr>
              <p:nvPr/>
            </p:nvSpPr>
            <p:spPr bwMode="auto">
              <a:xfrm>
                <a:off x="175" y="1951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L2 Cache</a:t>
                </a:r>
              </a:p>
            </p:txBody>
          </p:sp>
          <p:sp>
            <p:nvSpPr>
              <p:cNvPr id="14398" name="Rectangle 11"/>
              <p:cNvSpPr>
                <a:spLocks noChangeArrowheads="1"/>
              </p:cNvSpPr>
              <p:nvPr/>
            </p:nvSpPr>
            <p:spPr bwMode="auto">
              <a:xfrm>
                <a:off x="96" y="1200"/>
                <a:ext cx="340" cy="17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Core</a:t>
                </a:r>
              </a:p>
            </p:txBody>
          </p:sp>
          <p:sp>
            <p:nvSpPr>
              <p:cNvPr id="14399" name="Rectangle 12"/>
              <p:cNvSpPr>
                <a:spLocks noChangeArrowheads="1"/>
              </p:cNvSpPr>
              <p:nvPr/>
            </p:nvSpPr>
            <p:spPr bwMode="auto">
              <a:xfrm>
                <a:off x="277" y="1758"/>
                <a:ext cx="475" cy="16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Cache</a:t>
                </a:r>
              </a:p>
            </p:txBody>
          </p:sp>
          <p:sp>
            <p:nvSpPr>
              <p:cNvPr id="14400" name="Line 13"/>
              <p:cNvSpPr>
                <a:spLocks noChangeShapeType="1"/>
              </p:cNvSpPr>
              <p:nvPr/>
            </p:nvSpPr>
            <p:spPr bwMode="auto">
              <a:xfrm>
                <a:off x="514" y="2390"/>
                <a:ext cx="0" cy="240"/>
              </a:xfrm>
              <a:prstGeom prst="line">
                <a:avLst/>
              </a:prstGeom>
              <a:noFill/>
              <a:ln w="38100" cap="rnd">
                <a:solidFill>
                  <a:srgbClr val="F00000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69"/>
            <p:cNvGrpSpPr>
              <a:grpSpLocks/>
            </p:cNvGrpSpPr>
            <p:nvPr/>
          </p:nvGrpSpPr>
          <p:grpSpPr bwMode="auto">
            <a:xfrm>
              <a:off x="1616" y="1142"/>
              <a:ext cx="932" cy="2016"/>
              <a:chOff x="1616" y="1142"/>
              <a:chExt cx="932" cy="2016"/>
            </a:xfrm>
          </p:grpSpPr>
          <p:sp>
            <p:nvSpPr>
              <p:cNvPr id="14388" name="Rectangle 15"/>
              <p:cNvSpPr>
                <a:spLocks noChangeArrowheads="1"/>
              </p:cNvSpPr>
              <p:nvPr/>
            </p:nvSpPr>
            <p:spPr bwMode="auto">
              <a:xfrm>
                <a:off x="1616" y="1142"/>
                <a:ext cx="932" cy="201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14389" name="Rectangle 17"/>
              <p:cNvSpPr>
                <a:spLocks noChangeArrowheads="1"/>
              </p:cNvSpPr>
              <p:nvPr/>
            </p:nvSpPr>
            <p:spPr bwMode="auto">
              <a:xfrm>
                <a:off x="1743" y="2150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L3 Cache</a:t>
                </a:r>
              </a:p>
            </p:txBody>
          </p:sp>
          <p:sp>
            <p:nvSpPr>
              <p:cNvPr id="14390" name="Rectangle 18"/>
              <p:cNvSpPr>
                <a:spLocks noChangeArrowheads="1"/>
              </p:cNvSpPr>
              <p:nvPr/>
            </p:nvSpPr>
            <p:spPr bwMode="auto">
              <a:xfrm>
                <a:off x="1746" y="2678"/>
                <a:ext cx="672" cy="4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Main</a:t>
                </a:r>
              </a:p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Memory</a:t>
                </a:r>
              </a:p>
            </p:txBody>
          </p:sp>
          <p:sp>
            <p:nvSpPr>
              <p:cNvPr id="14391" name="Rectangle 19"/>
              <p:cNvSpPr>
                <a:spLocks noChangeArrowheads="1"/>
              </p:cNvSpPr>
              <p:nvPr/>
            </p:nvSpPr>
            <p:spPr bwMode="auto">
              <a:xfrm>
                <a:off x="1743" y="1951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L2 Cache</a:t>
                </a:r>
              </a:p>
            </p:txBody>
          </p:sp>
          <p:sp>
            <p:nvSpPr>
              <p:cNvPr id="14392" name="Rectangle 21"/>
              <p:cNvSpPr>
                <a:spLocks noChangeArrowheads="1"/>
              </p:cNvSpPr>
              <p:nvPr/>
            </p:nvSpPr>
            <p:spPr bwMode="auto">
              <a:xfrm>
                <a:off x="1845" y="1776"/>
                <a:ext cx="475" cy="16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Cache</a:t>
                </a:r>
              </a:p>
            </p:txBody>
          </p:sp>
          <p:sp>
            <p:nvSpPr>
              <p:cNvPr id="14393" name="Line 22"/>
              <p:cNvSpPr>
                <a:spLocks noChangeShapeType="1"/>
              </p:cNvSpPr>
              <p:nvPr/>
            </p:nvSpPr>
            <p:spPr bwMode="auto">
              <a:xfrm>
                <a:off x="2082" y="2390"/>
                <a:ext cx="0" cy="240"/>
              </a:xfrm>
              <a:prstGeom prst="line">
                <a:avLst/>
              </a:prstGeom>
              <a:noFill/>
              <a:ln w="38100" cap="rnd">
                <a:solidFill>
                  <a:srgbClr val="F00000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68"/>
            <p:cNvGrpSpPr>
              <a:grpSpLocks/>
            </p:cNvGrpSpPr>
            <p:nvPr/>
          </p:nvGrpSpPr>
          <p:grpSpPr bwMode="auto">
            <a:xfrm>
              <a:off x="3184" y="1142"/>
              <a:ext cx="932" cy="2016"/>
              <a:chOff x="3184" y="1142"/>
              <a:chExt cx="932" cy="2016"/>
            </a:xfrm>
          </p:grpSpPr>
          <p:sp>
            <p:nvSpPr>
              <p:cNvPr id="14382" name="Rectangle 24"/>
              <p:cNvSpPr>
                <a:spLocks noChangeArrowheads="1"/>
              </p:cNvSpPr>
              <p:nvPr/>
            </p:nvSpPr>
            <p:spPr bwMode="auto">
              <a:xfrm>
                <a:off x="3184" y="1142"/>
                <a:ext cx="932" cy="201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14383" name="Rectangle 26"/>
              <p:cNvSpPr>
                <a:spLocks noChangeArrowheads="1"/>
              </p:cNvSpPr>
              <p:nvPr/>
            </p:nvSpPr>
            <p:spPr bwMode="auto">
              <a:xfrm>
                <a:off x="3311" y="2150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L3 Cache</a:t>
                </a:r>
              </a:p>
            </p:txBody>
          </p:sp>
          <p:sp>
            <p:nvSpPr>
              <p:cNvPr id="14384" name="Rectangle 27"/>
              <p:cNvSpPr>
                <a:spLocks noChangeArrowheads="1"/>
              </p:cNvSpPr>
              <p:nvPr/>
            </p:nvSpPr>
            <p:spPr bwMode="auto">
              <a:xfrm>
                <a:off x="3314" y="2678"/>
                <a:ext cx="672" cy="4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Main</a:t>
                </a:r>
              </a:p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Memory</a:t>
                </a:r>
              </a:p>
            </p:txBody>
          </p:sp>
          <p:sp>
            <p:nvSpPr>
              <p:cNvPr id="14385" name="Rectangle 28"/>
              <p:cNvSpPr>
                <a:spLocks noChangeArrowheads="1"/>
              </p:cNvSpPr>
              <p:nvPr/>
            </p:nvSpPr>
            <p:spPr bwMode="auto">
              <a:xfrm>
                <a:off x="3311" y="1951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L2 Cache</a:t>
                </a:r>
              </a:p>
            </p:txBody>
          </p:sp>
          <p:sp>
            <p:nvSpPr>
              <p:cNvPr id="14386" name="Rectangle 30"/>
              <p:cNvSpPr>
                <a:spLocks noChangeArrowheads="1"/>
              </p:cNvSpPr>
              <p:nvPr/>
            </p:nvSpPr>
            <p:spPr bwMode="auto">
              <a:xfrm>
                <a:off x="3413" y="1776"/>
                <a:ext cx="475" cy="16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Cache</a:t>
                </a:r>
              </a:p>
            </p:txBody>
          </p:sp>
          <p:sp>
            <p:nvSpPr>
              <p:cNvPr id="14387" name="Line 31"/>
              <p:cNvSpPr>
                <a:spLocks noChangeShapeType="1"/>
              </p:cNvSpPr>
              <p:nvPr/>
            </p:nvSpPr>
            <p:spPr bwMode="auto">
              <a:xfrm>
                <a:off x="3650" y="2390"/>
                <a:ext cx="0" cy="240"/>
              </a:xfrm>
              <a:prstGeom prst="line">
                <a:avLst/>
              </a:prstGeom>
              <a:noFill/>
              <a:ln w="38100" cap="rnd">
                <a:solidFill>
                  <a:srgbClr val="F00000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67"/>
            <p:cNvGrpSpPr>
              <a:grpSpLocks/>
            </p:cNvGrpSpPr>
            <p:nvPr/>
          </p:nvGrpSpPr>
          <p:grpSpPr bwMode="auto">
            <a:xfrm>
              <a:off x="4752" y="1142"/>
              <a:ext cx="932" cy="2016"/>
              <a:chOff x="4752" y="1142"/>
              <a:chExt cx="932" cy="2016"/>
            </a:xfrm>
          </p:grpSpPr>
          <p:sp>
            <p:nvSpPr>
              <p:cNvPr id="14376" name="Rectangle 33"/>
              <p:cNvSpPr>
                <a:spLocks noChangeArrowheads="1"/>
              </p:cNvSpPr>
              <p:nvPr/>
            </p:nvSpPr>
            <p:spPr bwMode="auto">
              <a:xfrm>
                <a:off x="4752" y="1142"/>
                <a:ext cx="932" cy="201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14377" name="Rectangle 35"/>
              <p:cNvSpPr>
                <a:spLocks noChangeArrowheads="1"/>
              </p:cNvSpPr>
              <p:nvPr/>
            </p:nvSpPr>
            <p:spPr bwMode="auto">
              <a:xfrm>
                <a:off x="4879" y="2150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L3 Cache</a:t>
                </a:r>
              </a:p>
            </p:txBody>
          </p:sp>
          <p:sp>
            <p:nvSpPr>
              <p:cNvPr id="14378" name="Rectangle 36"/>
              <p:cNvSpPr>
                <a:spLocks noChangeArrowheads="1"/>
              </p:cNvSpPr>
              <p:nvPr/>
            </p:nvSpPr>
            <p:spPr bwMode="auto">
              <a:xfrm>
                <a:off x="4882" y="2678"/>
                <a:ext cx="672" cy="4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Main</a:t>
                </a:r>
              </a:p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Memory</a:t>
                </a:r>
              </a:p>
            </p:txBody>
          </p:sp>
          <p:sp>
            <p:nvSpPr>
              <p:cNvPr id="14379" name="Rectangle 37"/>
              <p:cNvSpPr>
                <a:spLocks noChangeArrowheads="1"/>
              </p:cNvSpPr>
              <p:nvPr/>
            </p:nvSpPr>
            <p:spPr bwMode="auto">
              <a:xfrm>
                <a:off x="4879" y="1951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L2 Cache</a:t>
                </a:r>
              </a:p>
            </p:txBody>
          </p:sp>
          <p:sp>
            <p:nvSpPr>
              <p:cNvPr id="14380" name="Rectangle 39"/>
              <p:cNvSpPr>
                <a:spLocks noChangeArrowheads="1"/>
              </p:cNvSpPr>
              <p:nvPr/>
            </p:nvSpPr>
            <p:spPr bwMode="auto">
              <a:xfrm>
                <a:off x="4981" y="1758"/>
                <a:ext cx="475" cy="16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Cache</a:t>
                </a:r>
              </a:p>
            </p:txBody>
          </p:sp>
          <p:sp>
            <p:nvSpPr>
              <p:cNvPr id="14381" name="Line 40"/>
              <p:cNvSpPr>
                <a:spLocks noChangeShapeType="1"/>
              </p:cNvSpPr>
              <p:nvPr/>
            </p:nvSpPr>
            <p:spPr bwMode="auto">
              <a:xfrm>
                <a:off x="5218" y="2390"/>
                <a:ext cx="0" cy="240"/>
              </a:xfrm>
              <a:prstGeom prst="line">
                <a:avLst/>
              </a:prstGeom>
              <a:noFill/>
              <a:ln w="38100" cap="rnd">
                <a:solidFill>
                  <a:srgbClr val="F00000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364" name="Rectangle 52"/>
            <p:cNvSpPr>
              <a:spLocks noChangeArrowheads="1"/>
            </p:cNvSpPr>
            <p:nvPr/>
          </p:nvSpPr>
          <p:spPr bwMode="auto">
            <a:xfrm>
              <a:off x="96" y="3436"/>
              <a:ext cx="5520" cy="25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latin typeface="Corbel" pitchFamily="34" charset="0"/>
                </a:rPr>
                <a:t>Interconnection Network</a:t>
              </a:r>
            </a:p>
          </p:txBody>
        </p:sp>
        <p:sp>
          <p:nvSpPr>
            <p:cNvPr id="14365" name="Line 54"/>
            <p:cNvSpPr>
              <a:spLocks noChangeShapeType="1"/>
            </p:cNvSpPr>
            <p:nvPr/>
          </p:nvSpPr>
          <p:spPr bwMode="auto">
            <a:xfrm>
              <a:off x="514" y="3158"/>
              <a:ext cx="0" cy="336"/>
            </a:xfrm>
            <a:prstGeom prst="line">
              <a:avLst/>
            </a:prstGeom>
            <a:noFill/>
            <a:ln w="127000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6" name="Line 55"/>
            <p:cNvSpPr>
              <a:spLocks noChangeShapeType="1"/>
            </p:cNvSpPr>
            <p:nvPr/>
          </p:nvSpPr>
          <p:spPr bwMode="auto">
            <a:xfrm>
              <a:off x="5218" y="3158"/>
              <a:ext cx="0" cy="336"/>
            </a:xfrm>
            <a:prstGeom prst="line">
              <a:avLst/>
            </a:prstGeom>
            <a:noFill/>
            <a:ln w="127000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7" name="Line 56"/>
            <p:cNvSpPr>
              <a:spLocks noChangeShapeType="1"/>
            </p:cNvSpPr>
            <p:nvPr/>
          </p:nvSpPr>
          <p:spPr bwMode="auto">
            <a:xfrm>
              <a:off x="2082" y="3158"/>
              <a:ext cx="0" cy="336"/>
            </a:xfrm>
            <a:prstGeom prst="line">
              <a:avLst/>
            </a:prstGeom>
            <a:noFill/>
            <a:ln w="127000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8" name="Line 57"/>
            <p:cNvSpPr>
              <a:spLocks noChangeShapeType="1"/>
            </p:cNvSpPr>
            <p:nvPr/>
          </p:nvSpPr>
          <p:spPr bwMode="auto">
            <a:xfrm>
              <a:off x="3650" y="3158"/>
              <a:ext cx="0" cy="336"/>
            </a:xfrm>
            <a:prstGeom prst="line">
              <a:avLst/>
            </a:prstGeom>
            <a:noFill/>
            <a:ln w="127000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9" name="Line 58"/>
            <p:cNvSpPr>
              <a:spLocks noChangeShapeType="1"/>
            </p:cNvSpPr>
            <p:nvPr/>
          </p:nvSpPr>
          <p:spPr bwMode="auto">
            <a:xfrm>
              <a:off x="912" y="1190"/>
              <a:ext cx="0" cy="19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0" name="Line 60"/>
            <p:cNvSpPr>
              <a:spLocks noChangeShapeType="1"/>
            </p:cNvSpPr>
            <p:nvPr/>
          </p:nvSpPr>
          <p:spPr bwMode="auto">
            <a:xfrm>
              <a:off x="912" y="1190"/>
              <a:ext cx="0" cy="19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1" name="Text Box 61"/>
            <p:cNvSpPr txBox="1">
              <a:spLocks noChangeArrowheads="1"/>
            </p:cNvSpPr>
            <p:nvPr/>
          </p:nvSpPr>
          <p:spPr bwMode="auto">
            <a:xfrm rot="16200000">
              <a:off x="770" y="1934"/>
              <a:ext cx="670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  <a:latin typeface="Corbel" pitchFamily="34" charset="0"/>
                </a:rPr>
                <a:t>Dataflow</a:t>
              </a:r>
            </a:p>
          </p:txBody>
        </p:sp>
        <p:sp>
          <p:nvSpPr>
            <p:cNvPr id="14372" name="Line 62"/>
            <p:cNvSpPr>
              <a:spLocks noChangeShapeType="1"/>
            </p:cNvSpPr>
            <p:nvPr/>
          </p:nvSpPr>
          <p:spPr bwMode="auto">
            <a:xfrm>
              <a:off x="4048" y="1190"/>
              <a:ext cx="0" cy="19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3" name="Line 63"/>
            <p:cNvSpPr>
              <a:spLocks noChangeShapeType="1"/>
            </p:cNvSpPr>
            <p:nvPr/>
          </p:nvSpPr>
          <p:spPr bwMode="auto">
            <a:xfrm>
              <a:off x="5616" y="1190"/>
              <a:ext cx="0" cy="19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4" name="Line 64"/>
            <p:cNvSpPr>
              <a:spLocks noChangeShapeType="1"/>
            </p:cNvSpPr>
            <p:nvPr/>
          </p:nvSpPr>
          <p:spPr bwMode="auto">
            <a:xfrm>
              <a:off x="2480" y="1190"/>
              <a:ext cx="0" cy="19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5" name="Text Box 65"/>
            <p:cNvSpPr txBox="1">
              <a:spLocks noChangeArrowheads="1"/>
            </p:cNvSpPr>
            <p:nvPr/>
          </p:nvSpPr>
          <p:spPr bwMode="auto">
            <a:xfrm>
              <a:off x="1968" y="3734"/>
              <a:ext cx="137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rbel" pitchFamily="34" charset="0"/>
                </a:rPr>
                <a:t>“Dataflow” or Events</a:t>
              </a:r>
            </a:p>
          </p:txBody>
        </p:sp>
      </p:grp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762000" y="1905000"/>
            <a:ext cx="539750" cy="282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Core</a:t>
            </a:r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2590800" y="1905000"/>
            <a:ext cx="539750" cy="282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Core</a:t>
            </a: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3200400" y="1905000"/>
            <a:ext cx="539750" cy="282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Core</a:t>
            </a: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5105400" y="1905000"/>
            <a:ext cx="539750" cy="282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Core</a:t>
            </a: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5715000" y="1905000"/>
            <a:ext cx="539750" cy="282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Core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7620000" y="1905000"/>
            <a:ext cx="539750" cy="282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Core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8229600" y="1905000"/>
            <a:ext cx="539750" cy="282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Core</a:t>
            </a: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838200" y="5105400"/>
            <a:ext cx="990600" cy="307975"/>
          </a:xfrm>
          <a:prstGeom prst="rect">
            <a:avLst/>
          </a:prstGeom>
          <a:solidFill>
            <a:srgbClr val="42527E"/>
          </a:solidFill>
          <a:ln w="12700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+mn-lt"/>
              </a:rPr>
              <a:t>Cluster 1</a:t>
            </a:r>
          </a:p>
        </p:txBody>
      </p:sp>
      <p:sp>
        <p:nvSpPr>
          <p:cNvPr id="64" name="Text Box 61"/>
          <p:cNvSpPr txBox="1">
            <a:spLocks noChangeArrowheads="1"/>
          </p:cNvSpPr>
          <p:nvPr/>
        </p:nvSpPr>
        <p:spPr bwMode="auto">
          <a:xfrm>
            <a:off x="3333750" y="5105400"/>
            <a:ext cx="1009650" cy="307975"/>
          </a:xfrm>
          <a:prstGeom prst="rect">
            <a:avLst/>
          </a:prstGeom>
          <a:solidFill>
            <a:srgbClr val="42527E"/>
          </a:solidFill>
          <a:ln w="12700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+mn-lt"/>
              </a:rPr>
              <a:t>Cluster 2</a:t>
            </a:r>
          </a:p>
        </p:txBody>
      </p:sp>
      <p:sp>
        <p:nvSpPr>
          <p:cNvPr id="65" name="Text Box 61"/>
          <p:cNvSpPr txBox="1">
            <a:spLocks noChangeArrowheads="1"/>
          </p:cNvSpPr>
          <p:nvPr/>
        </p:nvSpPr>
        <p:spPr bwMode="auto">
          <a:xfrm>
            <a:off x="5848350" y="5105400"/>
            <a:ext cx="1085850" cy="307975"/>
          </a:xfrm>
          <a:prstGeom prst="rect">
            <a:avLst/>
          </a:prstGeom>
          <a:solidFill>
            <a:srgbClr val="42527E"/>
          </a:solidFill>
          <a:ln w="12700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+mn-lt"/>
              </a:rPr>
              <a:t>Cluster 3</a:t>
            </a:r>
          </a:p>
        </p:txBody>
      </p:sp>
      <p:sp>
        <p:nvSpPr>
          <p:cNvPr id="66" name="Text Box 61"/>
          <p:cNvSpPr txBox="1">
            <a:spLocks noChangeArrowheads="1"/>
          </p:cNvSpPr>
          <p:nvPr/>
        </p:nvSpPr>
        <p:spPr bwMode="auto">
          <a:xfrm>
            <a:off x="8305800" y="5102225"/>
            <a:ext cx="990600" cy="307777"/>
          </a:xfrm>
          <a:prstGeom prst="rect">
            <a:avLst/>
          </a:prstGeom>
          <a:solidFill>
            <a:srgbClr val="42527E"/>
          </a:solidFill>
          <a:ln w="12700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+mn-lt"/>
              </a:rPr>
              <a:t>Cluster 4</a:t>
            </a:r>
          </a:p>
        </p:txBody>
      </p:sp>
      <p:sp>
        <p:nvSpPr>
          <p:cNvPr id="14353" name="Text Box 65"/>
          <p:cNvSpPr txBox="1">
            <a:spLocks noChangeArrowheads="1"/>
          </p:cNvSpPr>
          <p:nvPr/>
        </p:nvSpPr>
        <p:spPr bwMode="auto">
          <a:xfrm>
            <a:off x="400050" y="1524000"/>
            <a:ext cx="5905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rbel" pitchFamily="34" charset="0"/>
              </a:rPr>
              <a:t>CCR</a:t>
            </a:r>
          </a:p>
        </p:txBody>
      </p:sp>
      <p:sp>
        <p:nvSpPr>
          <p:cNvPr id="14354" name="Text Box 65"/>
          <p:cNvSpPr txBox="1">
            <a:spLocks noChangeArrowheads="1"/>
          </p:cNvSpPr>
          <p:nvPr/>
        </p:nvSpPr>
        <p:spPr bwMode="auto">
          <a:xfrm>
            <a:off x="2057400" y="5105400"/>
            <a:ext cx="561975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Corbel" pitchFamily="34" charset="0"/>
              </a:rPr>
              <a:t>MPI</a:t>
            </a:r>
          </a:p>
        </p:txBody>
      </p:sp>
      <p:sp>
        <p:nvSpPr>
          <p:cNvPr id="14355" name="Text Box 65"/>
          <p:cNvSpPr txBox="1">
            <a:spLocks noChangeArrowheads="1"/>
          </p:cNvSpPr>
          <p:nvPr/>
        </p:nvSpPr>
        <p:spPr bwMode="auto">
          <a:xfrm>
            <a:off x="2914650" y="1524000"/>
            <a:ext cx="5905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rbel" pitchFamily="34" charset="0"/>
              </a:rPr>
              <a:t>CCR</a:t>
            </a:r>
          </a:p>
        </p:txBody>
      </p:sp>
      <p:sp>
        <p:nvSpPr>
          <p:cNvPr id="14356" name="Text Box 65"/>
          <p:cNvSpPr txBox="1">
            <a:spLocks noChangeArrowheads="1"/>
          </p:cNvSpPr>
          <p:nvPr/>
        </p:nvSpPr>
        <p:spPr bwMode="auto">
          <a:xfrm>
            <a:off x="5353050" y="1524000"/>
            <a:ext cx="5905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rbel" pitchFamily="34" charset="0"/>
              </a:rPr>
              <a:t>CCR</a:t>
            </a:r>
          </a:p>
        </p:txBody>
      </p:sp>
      <p:sp>
        <p:nvSpPr>
          <p:cNvPr id="14357" name="Text Box 65"/>
          <p:cNvSpPr txBox="1">
            <a:spLocks noChangeArrowheads="1"/>
          </p:cNvSpPr>
          <p:nvPr/>
        </p:nvSpPr>
        <p:spPr bwMode="auto">
          <a:xfrm>
            <a:off x="7848600" y="1524000"/>
            <a:ext cx="5905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rbel" pitchFamily="34" charset="0"/>
              </a:rPr>
              <a:t>CCR</a:t>
            </a:r>
          </a:p>
        </p:txBody>
      </p:sp>
      <p:sp>
        <p:nvSpPr>
          <p:cNvPr id="14358" name="Text Box 65"/>
          <p:cNvSpPr txBox="1">
            <a:spLocks noChangeArrowheads="1"/>
          </p:cNvSpPr>
          <p:nvPr/>
        </p:nvSpPr>
        <p:spPr bwMode="auto">
          <a:xfrm>
            <a:off x="5076825" y="5105400"/>
            <a:ext cx="561975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Corbel" pitchFamily="34" charset="0"/>
              </a:rPr>
              <a:t>MPI</a:t>
            </a:r>
          </a:p>
        </p:txBody>
      </p:sp>
      <p:sp>
        <p:nvSpPr>
          <p:cNvPr id="14359" name="Text Box 65"/>
          <p:cNvSpPr txBox="1">
            <a:spLocks noChangeArrowheads="1"/>
          </p:cNvSpPr>
          <p:nvPr/>
        </p:nvSpPr>
        <p:spPr bwMode="auto">
          <a:xfrm>
            <a:off x="3048000" y="6259513"/>
            <a:ext cx="2452688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Corbel" pitchFamily="34" charset="0"/>
              </a:rPr>
              <a:t>DSS/Mash up/Workflow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8 Node 2-core Windows Cluster: CCR &amp; MPI.NET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5334000" y="4495800"/>
            <a:ext cx="3733800" cy="2087563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C000"/>
                </a:solidFill>
              </a:rPr>
              <a:t>Scaled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Speed up: Constant data points per parallel unit (1.6 million points)</a:t>
            </a:r>
          </a:p>
          <a:p>
            <a:pPr>
              <a:buClr>
                <a:srgbClr val="C00000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/>
              <a:t>Speed-up = ||ism P/(1+</a:t>
            </a:r>
            <a:r>
              <a:rPr lang="en-US" sz="2000" i="1" dirty="0" smtClean="0"/>
              <a:t>f</a:t>
            </a:r>
            <a:r>
              <a:rPr lang="en-US" sz="2000" dirty="0" smtClean="0"/>
              <a:t>)</a:t>
            </a:r>
          </a:p>
          <a:p>
            <a:pPr>
              <a:buClr>
                <a:srgbClr val="C00000"/>
              </a:buClr>
              <a:buSzPct val="150000"/>
              <a:buFont typeface="Wingdings" pitchFamily="2" charset="2"/>
              <a:buChar char="§"/>
            </a:pPr>
            <a:r>
              <a:rPr lang="en-US" sz="2000" i="1" dirty="0" smtClean="0"/>
              <a:t>f</a:t>
            </a:r>
            <a:r>
              <a:rPr lang="en-US" sz="2000" dirty="0" smtClean="0"/>
              <a:t> = PT(P)/T(1)  - 1 </a:t>
            </a:r>
            <a:br>
              <a:rPr lang="en-US" sz="2000" dirty="0" smtClean="0"/>
            </a:br>
            <a:r>
              <a:rPr lang="en-US" sz="2000" dirty="0" smtClean="0">
                <a:sym typeface="Symbol"/>
              </a:rPr>
              <a:t> 1- efficiency</a:t>
            </a:r>
          </a:p>
          <a:p>
            <a:pPr>
              <a:buClr>
                <a:srgbClr val="C00000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/>
              <a:t>Cluster of Intel Xeon CPU (2 cores) </a:t>
            </a:r>
            <a:r>
              <a:rPr lang="en-US" sz="2000" dirty="0" smtClean="0">
                <a:solidFill>
                  <a:srgbClr val="FFC000"/>
                </a:solidFill>
                <a:hlinkClick r:id="rId3"/>
              </a:rPr>
              <a:t>3050@2.13GHz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2.00 GB of RAM</a:t>
            </a:r>
          </a:p>
          <a:p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0" y="838200"/>
          <a:ext cx="38100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690"/>
                <a:gridCol w="831878"/>
                <a:gridCol w="665502"/>
                <a:gridCol w="665502"/>
                <a:gridCol w="898428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Label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||ism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MPI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CCR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Nodes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16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16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1"/>
            <a:ext cx="481489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914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Execution Time 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2895600"/>
            <a:ext cx="184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label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46525"/>
            <a:ext cx="484129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09600" y="4038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 Overhead </a:t>
            </a:r>
            <a:r>
              <a:rPr lang="en-US" i="1" dirty="0" smtClean="0"/>
              <a:t>f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81200" y="5715000"/>
            <a:ext cx="184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label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4213"/>
            <a:ext cx="510540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7775"/>
            <a:ext cx="51054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9144000" cy="762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200000"/>
                  </a:schemeClr>
                </a:solidFill>
              </a:rPr>
              <a:t>1 Node 4-core Windows Opteron: CCR &amp; MPI.NET</a:t>
            </a:r>
            <a:endParaRPr lang="en-US" sz="2400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5486400" y="3276600"/>
            <a:ext cx="3657600" cy="2971800"/>
          </a:xfrm>
        </p:spPr>
        <p:txBody>
          <a:bodyPr>
            <a:normAutofit fontScale="85000" lnSpcReduction="20000"/>
          </a:bodyPr>
          <a:lstStyle/>
          <a:p>
            <a:pPr marL="411480" fontAlgn="auto"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Scaled Speed up</a:t>
            </a:r>
            <a:r>
              <a:rPr lang="en-US" sz="2000" dirty="0" smtClean="0"/>
              <a:t>: Constant data points per parallel unit (0.4 million points)</a:t>
            </a:r>
          </a:p>
          <a:p>
            <a:pPr marL="411480" fontAlgn="auto"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Speed-up = ||ism P/(1+</a:t>
            </a:r>
            <a:r>
              <a:rPr lang="en-US" sz="2000" i="1" dirty="0" smtClean="0">
                <a:solidFill>
                  <a:srgbClr val="FFC000"/>
                </a:solidFill>
              </a:rPr>
              <a:t>f</a:t>
            </a:r>
            <a:r>
              <a:rPr lang="en-US" sz="2000" dirty="0" smtClean="0">
                <a:solidFill>
                  <a:srgbClr val="FFC000"/>
                </a:solidFill>
              </a:rPr>
              <a:t>)</a:t>
            </a:r>
          </a:p>
          <a:p>
            <a:pPr marL="411480" fontAlgn="auto"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000" i="1" dirty="0" smtClean="0">
                <a:solidFill>
                  <a:srgbClr val="FFC000"/>
                </a:solidFill>
              </a:rPr>
              <a:t>f</a:t>
            </a:r>
            <a:r>
              <a:rPr lang="en-US" sz="2000" dirty="0" smtClean="0">
                <a:solidFill>
                  <a:srgbClr val="FFC000"/>
                </a:solidFill>
              </a:rPr>
              <a:t> = PT(P)/T(1)  - 1 </a:t>
            </a:r>
            <a:br>
              <a:rPr lang="en-US" sz="2000" dirty="0" smtClean="0">
                <a:solidFill>
                  <a:srgbClr val="FFC000"/>
                </a:solidFill>
              </a:rPr>
            </a:br>
            <a:r>
              <a:rPr lang="en-US" sz="2000" dirty="0" smtClean="0">
                <a:solidFill>
                  <a:srgbClr val="FFC000"/>
                </a:solidFill>
                <a:sym typeface="Symbol"/>
              </a:rPr>
              <a:t> 1- efficiency</a:t>
            </a:r>
          </a:p>
          <a:p>
            <a:pPr marL="411480" fontAlgn="auto"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000" dirty="0" smtClean="0">
                <a:sym typeface="Symbol"/>
              </a:rPr>
              <a:t>MPI uses REDUCE, ALLREDUCE (most used) and BROADCAST</a:t>
            </a:r>
          </a:p>
          <a:p>
            <a:pPr marL="411480" fontAlgn="auto"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000" dirty="0" smtClean="0"/>
              <a:t>AMD Opteron (4 cores) Processor 275 @ 2.19GHz 4 .00 GB of RAM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2000" dirty="0"/>
          </a:p>
        </p:txBody>
      </p:sp>
      <p:sp>
        <p:nvSpPr>
          <p:cNvPr id="34872" name="TextBox 8"/>
          <p:cNvSpPr txBox="1">
            <a:spLocks noChangeArrowheads="1"/>
          </p:cNvSpPr>
          <p:nvPr/>
        </p:nvSpPr>
        <p:spPr bwMode="auto">
          <a:xfrm>
            <a:off x="533400" y="8382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rbel" pitchFamily="34" charset="0"/>
              </a:rPr>
              <a:t>Execution Time ms</a:t>
            </a:r>
          </a:p>
        </p:txBody>
      </p:sp>
      <p:sp>
        <p:nvSpPr>
          <p:cNvPr id="34873" name="TextBox 9"/>
          <p:cNvSpPr txBox="1">
            <a:spLocks noChangeArrowheads="1"/>
          </p:cNvSpPr>
          <p:nvPr/>
        </p:nvSpPr>
        <p:spPr bwMode="auto">
          <a:xfrm>
            <a:off x="2971800" y="2819400"/>
            <a:ext cx="184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rbel" pitchFamily="34" charset="0"/>
              </a:rPr>
              <a:t>Run label</a:t>
            </a:r>
          </a:p>
        </p:txBody>
      </p:sp>
      <p:sp>
        <p:nvSpPr>
          <p:cNvPr id="34874" name="TextBox 14"/>
          <p:cNvSpPr txBox="1">
            <a:spLocks noChangeArrowheads="1"/>
          </p:cNvSpPr>
          <p:nvPr/>
        </p:nvSpPr>
        <p:spPr bwMode="auto">
          <a:xfrm>
            <a:off x="457200" y="4114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rbel" pitchFamily="34" charset="0"/>
              </a:rPr>
              <a:t>Parallel Overhead </a:t>
            </a:r>
            <a:r>
              <a:rPr lang="en-US" i="1">
                <a:latin typeface="Corbel" pitchFamily="34" charset="0"/>
              </a:rPr>
              <a:t>f</a:t>
            </a:r>
          </a:p>
        </p:txBody>
      </p:sp>
      <p:sp>
        <p:nvSpPr>
          <p:cNvPr id="34875" name="TextBox 15"/>
          <p:cNvSpPr txBox="1">
            <a:spLocks noChangeArrowheads="1"/>
          </p:cNvSpPr>
          <p:nvPr/>
        </p:nvSpPr>
        <p:spPr bwMode="auto">
          <a:xfrm>
            <a:off x="2971800" y="6096000"/>
            <a:ext cx="184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rbel" pitchFamily="34" charset="0"/>
              </a:rPr>
              <a:t>Run label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257800" y="685800"/>
          <a:ext cx="381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690"/>
                <a:gridCol w="831878"/>
                <a:gridCol w="665502"/>
                <a:gridCol w="665502"/>
                <a:gridCol w="898428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Label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||ism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MPI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CCR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Nodes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6477000" cy="6223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satMod val="200000"/>
                  </a:schemeClr>
                </a:solidFill>
              </a:rPr>
              <a:t>Why Data-mining?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232775" cy="5410200"/>
          </a:xfrm>
        </p:spPr>
        <p:txBody>
          <a:bodyPr>
            <a:normAutofit fontScale="92500" lnSpcReduction="10000"/>
          </a:bodyPr>
          <a:lstStyle/>
          <a:p>
            <a:pPr marL="230188" indent="-230188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600" dirty="0"/>
              <a:t>What applications can </a:t>
            </a:r>
            <a:r>
              <a:rPr lang="en-US" sz="2600" dirty="0" smtClean="0"/>
              <a:t>use the </a:t>
            </a:r>
            <a:r>
              <a:rPr lang="en-US" sz="2600" dirty="0"/>
              <a:t>128 cores expected in 2013</a:t>
            </a:r>
            <a:r>
              <a:rPr lang="en-US" sz="2600" dirty="0" smtClean="0"/>
              <a:t>?</a:t>
            </a:r>
          </a:p>
          <a:p>
            <a:pPr marL="230188" indent="-230188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C00000"/>
              </a:buClr>
              <a:buSzPct val="150000"/>
              <a:buNone/>
              <a:defRPr/>
            </a:pPr>
            <a:endParaRPr lang="en-US" sz="2600" dirty="0" smtClean="0"/>
          </a:p>
          <a:p>
            <a:pPr marL="230188" indent="-230188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600" dirty="0" smtClean="0"/>
              <a:t>Over </a:t>
            </a:r>
            <a:r>
              <a:rPr lang="en-US" sz="2600" dirty="0"/>
              <a:t>same time period real-time and archival data will increase as fast as or faster than computing</a:t>
            </a:r>
          </a:p>
          <a:p>
            <a:pPr marL="740664" lvl="1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200" dirty="0"/>
              <a:t>Internet data </a:t>
            </a:r>
            <a:r>
              <a:rPr lang="en-US" sz="2200" dirty="0" smtClean="0"/>
              <a:t>fetched to local PC or stored in “cloud”</a:t>
            </a:r>
            <a:endParaRPr lang="en-US" sz="2200" dirty="0"/>
          </a:p>
          <a:p>
            <a:pPr marL="740664" lvl="1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200" dirty="0"/>
              <a:t>Surveillance</a:t>
            </a:r>
          </a:p>
          <a:p>
            <a:pPr marL="740664" lvl="1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200" dirty="0"/>
              <a:t>Environmental monitors, Instruments such as LHC at CERN, High throughput screening in bio- and chemo-informatics</a:t>
            </a:r>
          </a:p>
          <a:p>
            <a:pPr marL="740664" lvl="1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200" dirty="0"/>
              <a:t>Results of </a:t>
            </a:r>
            <a:r>
              <a:rPr lang="en-US" sz="2200" dirty="0" smtClean="0"/>
              <a:t>Simulations</a:t>
            </a:r>
          </a:p>
          <a:p>
            <a:pPr marL="740664" lvl="1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endParaRPr lang="en-US" sz="2200" dirty="0"/>
          </a:p>
          <a:p>
            <a:pPr marL="230188" indent="-230188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600" dirty="0"/>
              <a:t>Intel RMS analysis suggests Gaming and Generalized decision support (data mining) are ways of using these </a:t>
            </a:r>
            <a:r>
              <a:rPr lang="en-US" sz="2600" dirty="0" smtClean="0"/>
              <a:t>Cycles</a:t>
            </a:r>
          </a:p>
          <a:p>
            <a:pPr marL="230188" indent="-230188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C00000"/>
              </a:buClr>
              <a:buSzPct val="150000"/>
              <a:buNone/>
              <a:defRPr/>
            </a:pPr>
            <a:endParaRPr lang="en-US" sz="2600" dirty="0" smtClean="0"/>
          </a:p>
          <a:p>
            <a:pPr marL="230188" indent="-230188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600" dirty="0" smtClean="0"/>
              <a:t>The  Landscape of parallel computing research: A view from </a:t>
            </a:r>
            <a:r>
              <a:rPr lang="en-US" sz="2600" dirty="0" err="1" smtClean="0"/>
              <a:t>Berckely</a:t>
            </a:r>
            <a:endParaRPr lang="en-US" sz="2600" dirty="0" smtClean="0"/>
          </a:p>
          <a:p>
            <a:pPr marL="550228" lvl="1" indent="-230188">
              <a:lnSpc>
                <a:spcPct val="85000"/>
              </a:lnSpc>
              <a:spcBef>
                <a:spcPct val="15000"/>
              </a:spcBef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200" dirty="0" smtClean="0"/>
              <a:t>Composition of an application: seven dwarfs </a:t>
            </a:r>
          </a:p>
          <a:p>
            <a:pPr marL="230188" indent="-230188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endParaRPr lang="en-US" sz="2600" dirty="0" smtClean="0"/>
          </a:p>
          <a:p>
            <a:pPr marL="740664" lvl="1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8229600" cy="762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Overhead versus Grain Size</a:t>
            </a:r>
            <a:endParaRPr lang="en-US" sz="28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685800" y="609600"/>
            <a:ext cx="8458200" cy="22098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C00000"/>
              </a:buClr>
              <a:buSzPct val="150000"/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C00000"/>
                </a:solidFill>
              </a:rPr>
              <a:t>Speed-up = (||ism P)/(1+</a:t>
            </a:r>
            <a:r>
              <a:rPr lang="en-US" sz="1600" b="1" i="1" dirty="0" smtClean="0">
                <a:solidFill>
                  <a:srgbClr val="C00000"/>
                </a:solidFill>
              </a:rPr>
              <a:t>f</a:t>
            </a:r>
            <a:r>
              <a:rPr lang="en-US" sz="1600" b="1" dirty="0" smtClean="0">
                <a:solidFill>
                  <a:srgbClr val="C00000"/>
                </a:solidFill>
              </a:rPr>
              <a:t>)</a:t>
            </a:r>
            <a:r>
              <a:rPr lang="en-US" sz="1600" dirty="0" smtClean="0">
                <a:solidFill>
                  <a:srgbClr val="C00000"/>
                </a:solidFill>
              </a:rPr>
              <a:t>   </a:t>
            </a:r>
            <a:r>
              <a:rPr lang="en-US" sz="1600" dirty="0" smtClean="0"/>
              <a:t>Parallelism P = 16 on experiments here</a:t>
            </a:r>
          </a:p>
          <a:p>
            <a:pPr>
              <a:spcBef>
                <a:spcPct val="0"/>
              </a:spcBef>
              <a:buClr>
                <a:srgbClr val="C00000"/>
              </a:buClr>
              <a:buSzPct val="150000"/>
              <a:buFont typeface="Wingdings" pitchFamily="2" charset="2"/>
              <a:buChar char="§"/>
            </a:pPr>
            <a:r>
              <a:rPr lang="en-US" sz="1600" b="1" i="1" dirty="0" smtClean="0">
                <a:solidFill>
                  <a:srgbClr val="C00000"/>
                </a:solidFill>
              </a:rPr>
              <a:t>f</a:t>
            </a:r>
            <a:r>
              <a:rPr lang="en-US" sz="1600" b="1" dirty="0" smtClean="0">
                <a:solidFill>
                  <a:srgbClr val="C00000"/>
                </a:solidFill>
              </a:rPr>
              <a:t> = PT(P)/T(1)  - 1  </a:t>
            </a:r>
            <a:r>
              <a:rPr lang="en-US" sz="1600" b="1" dirty="0" smtClean="0">
                <a:solidFill>
                  <a:srgbClr val="C00000"/>
                </a:solidFill>
                <a:sym typeface="Symbol" pitchFamily="18" charset="2"/>
              </a:rPr>
              <a:t> 1- efficiency</a:t>
            </a:r>
          </a:p>
          <a:p>
            <a:pPr>
              <a:spcBef>
                <a:spcPct val="0"/>
              </a:spcBef>
              <a:buClr>
                <a:srgbClr val="C00000"/>
              </a:buClr>
              <a:buSzPct val="150000"/>
              <a:buFont typeface="Wingdings" pitchFamily="2" charset="2"/>
              <a:buChar char="§"/>
            </a:pPr>
            <a:r>
              <a:rPr lang="en-US" sz="1600" dirty="0" smtClean="0">
                <a:sym typeface="Symbol" pitchFamily="18" charset="2"/>
              </a:rPr>
              <a:t>Fluctuations serious on Windows</a:t>
            </a:r>
          </a:p>
          <a:p>
            <a:pPr>
              <a:spcBef>
                <a:spcPct val="0"/>
              </a:spcBef>
              <a:buClr>
                <a:srgbClr val="C00000"/>
              </a:buClr>
              <a:buSzPct val="150000"/>
              <a:buFont typeface="Wingdings" pitchFamily="2" charset="2"/>
              <a:buChar char="§"/>
            </a:pPr>
            <a:r>
              <a:rPr lang="en-US" sz="1600" dirty="0" smtClean="0">
                <a:sym typeface="Symbol" pitchFamily="18" charset="2"/>
              </a:rPr>
              <a:t>We have not investigated fluctuations directly on clusters where synchronization between nodes will make more serious</a:t>
            </a:r>
          </a:p>
          <a:p>
            <a:pPr>
              <a:spcBef>
                <a:spcPct val="0"/>
              </a:spcBef>
              <a:buClr>
                <a:srgbClr val="C00000"/>
              </a:buClr>
              <a:buSzPct val="150000"/>
              <a:buFont typeface="Wingdings" pitchFamily="2" charset="2"/>
              <a:buChar char="§"/>
            </a:pPr>
            <a:r>
              <a:rPr lang="en-US" sz="1600" dirty="0" smtClean="0">
                <a:sym typeface="Symbol" pitchFamily="18" charset="2"/>
              </a:rPr>
              <a:t>MPI somewhat better performance than CCR; probably because multi threaded implementation has more fluctuations</a:t>
            </a:r>
          </a:p>
          <a:p>
            <a:pPr>
              <a:spcBef>
                <a:spcPct val="0"/>
              </a:spcBef>
              <a:buClr>
                <a:srgbClr val="C00000"/>
              </a:buClr>
              <a:buSzPct val="150000"/>
              <a:buFont typeface="Wingdings" pitchFamily="2" charset="2"/>
              <a:buChar char="§"/>
            </a:pPr>
            <a:r>
              <a:rPr lang="en-US" sz="1600" dirty="0" smtClean="0">
                <a:sym typeface="Symbol" pitchFamily="18" charset="2"/>
              </a:rPr>
              <a:t>Need to improve initial results with averaging over more runs</a:t>
            </a:r>
            <a:endParaRPr lang="en-US" sz="1600" dirty="0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 l="20113" r="9497" b="6099"/>
          <a:stretch>
            <a:fillRect/>
          </a:stretch>
        </p:blipFill>
        <p:spPr bwMode="auto">
          <a:xfrm>
            <a:off x="1066800" y="2743200"/>
            <a:ext cx="68580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-451642" y="3968233"/>
            <a:ext cx="251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Parallel Overhead </a:t>
            </a:r>
            <a:r>
              <a:rPr lang="en-US" b="1" i="1" dirty="0">
                <a:solidFill>
                  <a:srgbClr val="C00000"/>
                </a:solidFill>
                <a:latin typeface="+mn-lt"/>
              </a:rPr>
              <a:t>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6400800"/>
            <a:ext cx="6400800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100000/Grain Size(data points per parallel unit)</a:t>
            </a:r>
            <a:endParaRPr lang="en-US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828925"/>
            <a:ext cx="2133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8 MPI Processes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 CCR threads per process</a:t>
            </a:r>
          </a:p>
        </p:txBody>
      </p:sp>
      <p:sp>
        <p:nvSpPr>
          <p:cNvPr id="35848" name="TextBox 10"/>
          <p:cNvSpPr txBox="1">
            <a:spLocks noChangeArrowheads="1"/>
          </p:cNvSpPr>
          <p:nvPr/>
        </p:nvSpPr>
        <p:spPr bwMode="auto">
          <a:xfrm>
            <a:off x="5791200" y="4800600"/>
            <a:ext cx="190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336699"/>
                </a:solidFill>
                <a:latin typeface="Corbel" pitchFamily="34" charset="0"/>
              </a:rPr>
              <a:t>16 MPI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>
            <a:spLocks noChangeArrowheads="1"/>
          </p:cNvSpPr>
          <p:nvPr/>
        </p:nvSpPr>
        <p:spPr bwMode="auto">
          <a:xfrm>
            <a:off x="2169633" y="357426"/>
            <a:ext cx="417883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Parallel Deterministic </a:t>
            </a: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Annealing Clustering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Scaled Speedup Tests on </a:t>
            </a:r>
            <a:r>
              <a:rPr lang="en-US" sz="1400" b="1" kern="1200" dirty="0" smtClean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four </a:t>
            </a:r>
            <a:r>
              <a:rPr lang="en-US" sz="1400" b="1" kern="1200" dirty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8-core </a:t>
            </a:r>
            <a:r>
              <a:rPr lang="en-US" sz="14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Systems</a:t>
            </a:r>
            <a:endParaRPr lang="en-US" sz="14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(10 </a:t>
            </a:r>
            <a:r>
              <a:rPr lang="en-US" sz="1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Clusters; 160,000 points per cluster per </a:t>
            </a:r>
            <a:r>
              <a:rPr lang="en-US" sz="10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thread)</a:t>
            </a:r>
            <a:endParaRPr lang="en-US" sz="10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 rot="16200000">
            <a:off x="-632231" y="1470431"/>
            <a:ext cx="16938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Parallel Overhead</a:t>
            </a:r>
            <a:endParaRPr lang="en-US" sz="12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4" name="Group 113"/>
          <p:cNvGrpSpPr/>
          <p:nvPr/>
        </p:nvGrpSpPr>
        <p:grpSpPr>
          <a:xfrm>
            <a:off x="810400" y="3550463"/>
            <a:ext cx="7848600" cy="1707337"/>
            <a:chOff x="990600" y="3550463"/>
            <a:chExt cx="7848600" cy="1707337"/>
          </a:xfrm>
        </p:grpSpPr>
        <p:sp>
          <p:nvSpPr>
            <p:cNvPr id="6" name="TextBox 5"/>
            <p:cNvSpPr txBox="1"/>
            <p:nvPr/>
          </p:nvSpPr>
          <p:spPr>
            <a:xfrm>
              <a:off x="6248400" y="4980801"/>
              <a:ext cx="2590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Arial" charset="0"/>
                </a:rPr>
                <a:t>1, 2, 4, 8, 16, 32-way parallelism</a:t>
              </a:r>
              <a:endParaRPr lang="en-US" dirty="0"/>
            </a:p>
          </p:txBody>
        </p:sp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990600" y="4818062"/>
              <a:ext cx="611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336699"/>
                  </a:solidFill>
                  <a:latin typeface="Arial" charset="0"/>
                  <a:ea typeface="+mn-ea"/>
                  <a:cs typeface="+mn-cs"/>
                </a:rPr>
                <a:t>2-way</a:t>
              </a:r>
            </a:p>
          </p:txBody>
        </p:sp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2286000" y="4541063"/>
              <a:ext cx="611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EE9410"/>
                  </a:solidFill>
                  <a:latin typeface="Arial" charset="0"/>
                  <a:ea typeface="+mn-ea"/>
                  <a:cs typeface="+mn-cs"/>
                </a:rPr>
                <a:t>4-way</a:t>
              </a:r>
            </a:p>
          </p:txBody>
        </p:sp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4494335" y="4236263"/>
              <a:ext cx="6110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669900"/>
                  </a:solidFill>
                  <a:latin typeface="Arial" charset="0"/>
                  <a:ea typeface="+mn-ea"/>
                  <a:cs typeface="+mn-cs"/>
                </a:rPr>
                <a:t>8-way</a:t>
              </a:r>
            </a:p>
          </p:txBody>
        </p: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6390577" y="3979862"/>
              <a:ext cx="6960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16-way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7848600" y="3550463"/>
              <a:ext cx="6960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32-way</a:t>
              </a:r>
            </a:p>
          </p:txBody>
        </p:sp>
      </p:grpSp>
      <p:grpSp>
        <p:nvGrpSpPr>
          <p:cNvPr id="12" name="Group 112"/>
          <p:cNvGrpSpPr/>
          <p:nvPr/>
        </p:nvGrpSpPr>
        <p:grpSpPr>
          <a:xfrm>
            <a:off x="328152" y="5087938"/>
            <a:ext cx="8711848" cy="1160462"/>
            <a:chOff x="508352" y="5101576"/>
            <a:chExt cx="8711848" cy="1160462"/>
          </a:xfrm>
        </p:grpSpPr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 rot="2726573">
              <a:off x="588021" y="5574085"/>
              <a:ext cx="116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Parallel Patterns</a:t>
              </a:r>
              <a:endParaRPr lang="en-US" sz="8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4" name="Group 108"/>
            <p:cNvGrpSpPr/>
            <p:nvPr/>
          </p:nvGrpSpPr>
          <p:grpSpPr>
            <a:xfrm>
              <a:off x="914400" y="5334000"/>
              <a:ext cx="8305800" cy="381000"/>
              <a:chOff x="914400" y="5334000"/>
              <a:chExt cx="8305800" cy="381000"/>
            </a:xfrm>
          </p:grpSpPr>
          <p:grpSp>
            <p:nvGrpSpPr>
              <p:cNvPr id="15" name="Group 20"/>
              <p:cNvGrpSpPr/>
              <p:nvPr/>
            </p:nvGrpSpPr>
            <p:grpSpPr>
              <a:xfrm>
                <a:off x="914400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18" name="Straight Connector 1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9" name="TextBox 18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(1,1,1)</a:t>
                  </a:r>
                  <a:endParaRPr lang="en-US" sz="800" dirty="0"/>
                </a:p>
              </p:txBody>
            </p:sp>
          </p:grpSp>
          <p:grpSp>
            <p:nvGrpSpPr>
              <p:cNvPr id="16" name="Group 21"/>
              <p:cNvGrpSpPr/>
              <p:nvPr/>
            </p:nvGrpSpPr>
            <p:grpSpPr>
              <a:xfrm>
                <a:off x="2514600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23" name="Straight Connector 22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4" name="TextBox 23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FE9700"/>
                      </a:solidFill>
                    </a:rPr>
                    <a:t>(1,4,1)</a:t>
                  </a:r>
                  <a:endParaRPr lang="en-US" sz="800" dirty="0">
                    <a:solidFill>
                      <a:srgbClr val="FE9700"/>
                    </a:solidFill>
                  </a:endParaRPr>
                </a:p>
              </p:txBody>
            </p:sp>
          </p:grpSp>
          <p:grpSp>
            <p:nvGrpSpPr>
              <p:cNvPr id="17" name="Group 24"/>
              <p:cNvGrpSpPr/>
              <p:nvPr/>
            </p:nvGrpSpPr>
            <p:grpSpPr>
              <a:xfrm>
                <a:off x="1193576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26" name="Straight Connector 25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7" name="TextBox 26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336699"/>
                      </a:solidFill>
                    </a:rPr>
                    <a:t>(2,1,1)</a:t>
                  </a:r>
                  <a:endParaRPr lang="en-US" sz="800" dirty="0">
                    <a:solidFill>
                      <a:srgbClr val="336699"/>
                    </a:solidFill>
                  </a:endParaRPr>
                </a:p>
              </p:txBody>
            </p:sp>
          </p:grpSp>
          <p:grpSp>
            <p:nvGrpSpPr>
              <p:cNvPr id="20" name="Group 27"/>
              <p:cNvGrpSpPr/>
              <p:nvPr/>
            </p:nvGrpSpPr>
            <p:grpSpPr>
              <a:xfrm>
                <a:off x="1447800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29" name="Straight Connector 28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0" name="TextBox 29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336699"/>
                      </a:solidFill>
                    </a:rPr>
                    <a:t>(1,2,1)</a:t>
                  </a:r>
                  <a:endParaRPr lang="en-US" sz="800" dirty="0">
                    <a:solidFill>
                      <a:srgbClr val="336699"/>
                    </a:solidFill>
                  </a:endParaRPr>
                </a:p>
              </p:txBody>
            </p:sp>
          </p:grpSp>
          <p:grpSp>
            <p:nvGrpSpPr>
              <p:cNvPr id="21" name="Group 30"/>
              <p:cNvGrpSpPr/>
              <p:nvPr/>
            </p:nvGrpSpPr>
            <p:grpSpPr>
              <a:xfrm>
                <a:off x="1726976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32" name="Straight Connector 31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3" name="TextBox 32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336699"/>
                      </a:solidFill>
                    </a:rPr>
                    <a:t>(1,1,2)</a:t>
                  </a:r>
                  <a:endParaRPr lang="en-US" sz="800" dirty="0">
                    <a:solidFill>
                      <a:srgbClr val="336699"/>
                    </a:solidFill>
                  </a:endParaRPr>
                </a:p>
              </p:txBody>
            </p:sp>
          </p:grpSp>
          <p:grpSp>
            <p:nvGrpSpPr>
              <p:cNvPr id="22" name="Group 33"/>
              <p:cNvGrpSpPr/>
              <p:nvPr/>
            </p:nvGrpSpPr>
            <p:grpSpPr>
              <a:xfrm>
                <a:off x="1981200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35" name="Straight Connector 34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6" name="TextBox 35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FE9700"/>
                      </a:solidFill>
                    </a:rPr>
                    <a:t>(4,1,1)</a:t>
                  </a:r>
                  <a:endParaRPr lang="en-US" sz="800" dirty="0">
                    <a:solidFill>
                      <a:srgbClr val="FE9700"/>
                    </a:solidFill>
                  </a:endParaRPr>
                </a:p>
              </p:txBody>
            </p:sp>
          </p:grpSp>
          <p:grpSp>
            <p:nvGrpSpPr>
              <p:cNvPr id="25" name="Group 36"/>
              <p:cNvGrpSpPr/>
              <p:nvPr/>
            </p:nvGrpSpPr>
            <p:grpSpPr>
              <a:xfrm>
                <a:off x="2260376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9" name="TextBox 38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FE9700"/>
                      </a:solidFill>
                    </a:rPr>
                    <a:t>(2,2,1)</a:t>
                  </a:r>
                  <a:endParaRPr lang="en-US" sz="800" dirty="0">
                    <a:solidFill>
                      <a:srgbClr val="FE9700"/>
                    </a:solidFill>
                  </a:endParaRPr>
                </a:p>
              </p:txBody>
            </p:sp>
          </p:grpSp>
          <p:grpSp>
            <p:nvGrpSpPr>
              <p:cNvPr id="28" name="Group 39"/>
              <p:cNvGrpSpPr/>
              <p:nvPr/>
            </p:nvGrpSpPr>
            <p:grpSpPr>
              <a:xfrm>
                <a:off x="2793776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41" name="Straight Connector 40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2" name="TextBox 41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FE9700"/>
                      </a:solidFill>
                    </a:rPr>
                    <a:t>(2,1,2)</a:t>
                  </a:r>
                  <a:endParaRPr lang="en-US" sz="800" dirty="0">
                    <a:solidFill>
                      <a:srgbClr val="FE9700"/>
                    </a:solidFill>
                  </a:endParaRPr>
                </a:p>
              </p:txBody>
            </p:sp>
          </p:grpSp>
          <p:grpSp>
            <p:nvGrpSpPr>
              <p:cNvPr id="31" name="Group 42"/>
              <p:cNvGrpSpPr/>
              <p:nvPr/>
            </p:nvGrpSpPr>
            <p:grpSpPr>
              <a:xfrm>
                <a:off x="4393976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44" name="Straight Connector 43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5" name="TextBox 44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669900"/>
                      </a:solidFill>
                    </a:rPr>
                    <a:t>(4,1,2)</a:t>
                  </a:r>
                  <a:endParaRPr lang="en-US" sz="800" dirty="0">
                    <a:solidFill>
                      <a:srgbClr val="669900"/>
                    </a:solidFill>
                  </a:endParaRPr>
                </a:p>
              </p:txBody>
            </p:sp>
          </p:grpSp>
          <p:grpSp>
            <p:nvGrpSpPr>
              <p:cNvPr id="34" name="Group 45"/>
              <p:cNvGrpSpPr/>
              <p:nvPr/>
            </p:nvGrpSpPr>
            <p:grpSpPr>
              <a:xfrm>
                <a:off x="3072952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47" name="Straight Connector 46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8" name="TextBox 47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FE9700"/>
                      </a:solidFill>
                    </a:rPr>
                    <a:t>(1,2,2)</a:t>
                  </a:r>
                  <a:endParaRPr lang="en-US" sz="800" dirty="0">
                    <a:solidFill>
                      <a:srgbClr val="FE9700"/>
                    </a:solidFill>
                  </a:endParaRPr>
                </a:p>
              </p:txBody>
            </p:sp>
          </p:grpSp>
          <p:grpSp>
            <p:nvGrpSpPr>
              <p:cNvPr id="37" name="Group 48"/>
              <p:cNvGrpSpPr/>
              <p:nvPr/>
            </p:nvGrpSpPr>
            <p:grpSpPr>
              <a:xfrm>
                <a:off x="3327176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50" name="Straight Connector 49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1" name="TextBox 50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FE9700"/>
                      </a:solidFill>
                    </a:rPr>
                    <a:t>(1,1,4)</a:t>
                  </a:r>
                  <a:endParaRPr lang="en-US" sz="800" dirty="0">
                    <a:solidFill>
                      <a:srgbClr val="FE9700"/>
                    </a:solidFill>
                  </a:endParaRPr>
                </a:p>
              </p:txBody>
            </p:sp>
          </p:grpSp>
          <p:grpSp>
            <p:nvGrpSpPr>
              <p:cNvPr id="40" name="Group 51"/>
              <p:cNvGrpSpPr/>
              <p:nvPr/>
            </p:nvGrpSpPr>
            <p:grpSpPr>
              <a:xfrm>
                <a:off x="3606352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4" name="TextBox 53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669900"/>
                      </a:solidFill>
                    </a:rPr>
                    <a:t>(4,2,1)</a:t>
                  </a:r>
                  <a:endParaRPr lang="en-US" sz="800" dirty="0">
                    <a:solidFill>
                      <a:srgbClr val="669900"/>
                    </a:solidFill>
                  </a:endParaRPr>
                </a:p>
              </p:txBody>
            </p:sp>
          </p:grpSp>
          <p:grpSp>
            <p:nvGrpSpPr>
              <p:cNvPr id="43" name="Group 54"/>
              <p:cNvGrpSpPr/>
              <p:nvPr/>
            </p:nvGrpSpPr>
            <p:grpSpPr>
              <a:xfrm>
                <a:off x="3860576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56" name="Straight Connector 55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7" name="TextBox 56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669900"/>
                      </a:solidFill>
                    </a:rPr>
                    <a:t>(2,4,1)</a:t>
                  </a:r>
                  <a:endParaRPr lang="en-US" sz="800" dirty="0">
                    <a:solidFill>
                      <a:srgbClr val="669900"/>
                    </a:solidFill>
                  </a:endParaRPr>
                </a:p>
              </p:txBody>
            </p:sp>
          </p:grpSp>
          <p:grpSp>
            <p:nvGrpSpPr>
              <p:cNvPr id="46" name="Group 57"/>
              <p:cNvGrpSpPr/>
              <p:nvPr/>
            </p:nvGrpSpPr>
            <p:grpSpPr>
              <a:xfrm>
                <a:off x="4139752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59" name="Straight Connector 58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0" name="TextBox 59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669900"/>
                      </a:solidFill>
                    </a:rPr>
                    <a:t>(1,8,1)</a:t>
                  </a:r>
                  <a:endParaRPr lang="en-US" sz="800" dirty="0">
                    <a:solidFill>
                      <a:srgbClr val="669900"/>
                    </a:solidFill>
                  </a:endParaRPr>
                </a:p>
              </p:txBody>
            </p:sp>
          </p:grpSp>
          <p:grpSp>
            <p:nvGrpSpPr>
              <p:cNvPr id="49" name="Group 60"/>
              <p:cNvGrpSpPr/>
              <p:nvPr/>
            </p:nvGrpSpPr>
            <p:grpSpPr>
              <a:xfrm>
                <a:off x="4648200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62" name="Straight Connector 61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3" name="TextBox 62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669900"/>
                      </a:solidFill>
                    </a:rPr>
                    <a:t>(2,2,2)</a:t>
                  </a:r>
                  <a:endParaRPr lang="en-US" sz="800" dirty="0">
                    <a:solidFill>
                      <a:srgbClr val="669900"/>
                    </a:solidFill>
                  </a:endParaRPr>
                </a:p>
              </p:txBody>
            </p:sp>
          </p:grpSp>
          <p:grpSp>
            <p:nvGrpSpPr>
              <p:cNvPr id="52" name="Group 63"/>
              <p:cNvGrpSpPr/>
              <p:nvPr/>
            </p:nvGrpSpPr>
            <p:grpSpPr>
              <a:xfrm>
                <a:off x="6248400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65" name="Straight Connector 64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6" name="TextBox 65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7030A0"/>
                      </a:solidFill>
                    </a:rPr>
                    <a:t>(2,8,1)</a:t>
                  </a:r>
                  <a:endParaRPr lang="en-US" sz="800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55" name="Group 66"/>
              <p:cNvGrpSpPr/>
              <p:nvPr/>
            </p:nvGrpSpPr>
            <p:grpSpPr>
              <a:xfrm>
                <a:off x="4927376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68" name="Straight Connector 6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" name="TextBox 68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669900"/>
                      </a:solidFill>
                    </a:rPr>
                    <a:t>(1,4,2)</a:t>
                  </a:r>
                  <a:endParaRPr lang="en-US" sz="800" dirty="0">
                    <a:solidFill>
                      <a:srgbClr val="669900"/>
                    </a:solidFill>
                  </a:endParaRPr>
                </a:p>
              </p:txBody>
            </p:sp>
          </p:grpSp>
          <p:grpSp>
            <p:nvGrpSpPr>
              <p:cNvPr id="58" name="Group 69"/>
              <p:cNvGrpSpPr/>
              <p:nvPr/>
            </p:nvGrpSpPr>
            <p:grpSpPr>
              <a:xfrm>
                <a:off x="5181600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71" name="Straight Connector 70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2" name="TextBox 71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669900"/>
                      </a:solidFill>
                    </a:rPr>
                    <a:t>(2,1,4)</a:t>
                  </a:r>
                  <a:endParaRPr lang="en-US" sz="800" dirty="0">
                    <a:solidFill>
                      <a:srgbClr val="669900"/>
                    </a:solidFill>
                  </a:endParaRPr>
                </a:p>
              </p:txBody>
            </p:sp>
          </p:grpSp>
          <p:grpSp>
            <p:nvGrpSpPr>
              <p:cNvPr id="61" name="Group 72"/>
              <p:cNvGrpSpPr/>
              <p:nvPr/>
            </p:nvGrpSpPr>
            <p:grpSpPr>
              <a:xfrm>
                <a:off x="5460776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74" name="Straight Connector 73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5" name="TextBox 74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669900"/>
                      </a:solidFill>
                    </a:rPr>
                    <a:t>(1,2,4)</a:t>
                  </a:r>
                  <a:endParaRPr lang="en-US" sz="800" dirty="0">
                    <a:solidFill>
                      <a:srgbClr val="669900"/>
                    </a:solidFill>
                  </a:endParaRPr>
                </a:p>
              </p:txBody>
            </p:sp>
          </p:grpSp>
          <p:grpSp>
            <p:nvGrpSpPr>
              <p:cNvPr id="64" name="Group 75"/>
              <p:cNvGrpSpPr/>
              <p:nvPr/>
            </p:nvGrpSpPr>
            <p:grpSpPr>
              <a:xfrm>
                <a:off x="5715000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77" name="Straight Connector 76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8" name="TextBox 77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669900"/>
                      </a:solidFill>
                    </a:rPr>
                    <a:t>(1,1,8)</a:t>
                  </a:r>
                  <a:endParaRPr lang="en-US" sz="800" dirty="0">
                    <a:solidFill>
                      <a:srgbClr val="669900"/>
                    </a:solidFill>
                  </a:endParaRPr>
                </a:p>
              </p:txBody>
            </p:sp>
          </p:grpSp>
          <p:grpSp>
            <p:nvGrpSpPr>
              <p:cNvPr id="67" name="Group 78"/>
              <p:cNvGrpSpPr/>
              <p:nvPr/>
            </p:nvGrpSpPr>
            <p:grpSpPr>
              <a:xfrm>
                <a:off x="5994176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80" name="Straight Connector 79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1" name="TextBox 80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7030A0"/>
                      </a:solidFill>
                    </a:rPr>
                    <a:t>(4,4,1)</a:t>
                  </a:r>
                  <a:endParaRPr lang="en-US" sz="800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70" name="Group 81"/>
              <p:cNvGrpSpPr/>
              <p:nvPr/>
            </p:nvGrpSpPr>
            <p:grpSpPr>
              <a:xfrm>
                <a:off x="6527576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83" name="Straight Connector 82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4" name="TextBox 83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7030A0"/>
                      </a:solidFill>
                    </a:rPr>
                    <a:t>(4,2,2)</a:t>
                  </a:r>
                  <a:endParaRPr lang="en-US" sz="800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73" name="Group 84"/>
              <p:cNvGrpSpPr/>
              <p:nvPr/>
            </p:nvGrpSpPr>
            <p:grpSpPr>
              <a:xfrm>
                <a:off x="8127776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86" name="Straight Connector 85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7" name="TextBox 86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FF0000"/>
                      </a:solidFill>
                    </a:rPr>
                    <a:t>(4,4,2)</a:t>
                  </a:r>
                  <a:endParaRPr lang="en-US" sz="800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76" name="Group 87"/>
              <p:cNvGrpSpPr/>
              <p:nvPr/>
            </p:nvGrpSpPr>
            <p:grpSpPr>
              <a:xfrm>
                <a:off x="6806752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89" name="Straight Connector 88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0" name="TextBox 89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7030A0"/>
                      </a:solidFill>
                    </a:rPr>
                    <a:t>(2,4,2)</a:t>
                  </a:r>
                  <a:endParaRPr lang="en-US" sz="800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79" name="Group 90"/>
              <p:cNvGrpSpPr/>
              <p:nvPr/>
            </p:nvGrpSpPr>
            <p:grpSpPr>
              <a:xfrm>
                <a:off x="7060976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92" name="Straight Connector 91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3" name="TextBox 92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7030A0"/>
                      </a:solidFill>
                    </a:rPr>
                    <a:t>(4,1,4)</a:t>
                  </a:r>
                  <a:endParaRPr lang="en-US" sz="800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82" name="Group 93"/>
              <p:cNvGrpSpPr/>
              <p:nvPr/>
            </p:nvGrpSpPr>
            <p:grpSpPr>
              <a:xfrm>
                <a:off x="7340152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95" name="Straight Connector 94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6" name="TextBox 95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7030A0"/>
                      </a:solidFill>
                    </a:rPr>
                    <a:t>(2,2,4)</a:t>
                  </a:r>
                  <a:endParaRPr lang="en-US" sz="800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85" name="Group 96"/>
              <p:cNvGrpSpPr/>
              <p:nvPr/>
            </p:nvGrpSpPr>
            <p:grpSpPr>
              <a:xfrm>
                <a:off x="7594376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98" name="Straight Connector 97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9" name="TextBox 98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7030A0"/>
                      </a:solidFill>
                    </a:rPr>
                    <a:t>(2,1,8)</a:t>
                  </a:r>
                  <a:endParaRPr lang="en-US" sz="800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88" name="Group 99"/>
              <p:cNvGrpSpPr/>
              <p:nvPr/>
            </p:nvGrpSpPr>
            <p:grpSpPr>
              <a:xfrm>
                <a:off x="7873552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101" name="Straight Connector 100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2" name="TextBox 101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FF0000"/>
                      </a:solidFill>
                    </a:rPr>
                    <a:t>(4,8,1)</a:t>
                  </a:r>
                  <a:endParaRPr lang="en-US" sz="800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91" name="Group 102"/>
              <p:cNvGrpSpPr/>
              <p:nvPr/>
            </p:nvGrpSpPr>
            <p:grpSpPr>
              <a:xfrm>
                <a:off x="8382000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104" name="Straight Connector 103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5" name="TextBox 104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FF0000"/>
                      </a:solidFill>
                    </a:rPr>
                    <a:t>(4,2,4)</a:t>
                  </a:r>
                  <a:endParaRPr lang="en-US" sz="800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94" name="Group 105"/>
              <p:cNvGrpSpPr/>
              <p:nvPr/>
            </p:nvGrpSpPr>
            <p:grpSpPr>
              <a:xfrm>
                <a:off x="8661176" y="5334000"/>
                <a:ext cx="559024" cy="381000"/>
                <a:chOff x="914400" y="5334000"/>
                <a:chExt cx="559024" cy="381000"/>
              </a:xfrm>
            </p:grpSpPr>
            <p:cxnSp>
              <p:nvCxnSpPr>
                <p:cNvPr id="107" name="Straight Connector 106"/>
                <p:cNvCxnSpPr/>
                <p:nvPr/>
              </p:nvCxnSpPr>
              <p:spPr bwMode="auto">
                <a:xfrm rot="16200000" flipH="1">
                  <a:off x="914400" y="5334000"/>
                  <a:ext cx="381000" cy="381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8" name="TextBox 107"/>
                <p:cNvSpPr txBox="1"/>
                <p:nvPr/>
              </p:nvSpPr>
              <p:spPr>
                <a:xfrm rot="2665501">
                  <a:off x="990600" y="5410200"/>
                  <a:ext cx="48282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rgbClr val="FF0000"/>
                      </a:solidFill>
                    </a:rPr>
                    <a:t>(4,1,8)</a:t>
                  </a:r>
                  <a:endParaRPr lang="en-US" sz="8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110" name="TextBox 109"/>
            <p:cNvSpPr txBox="1"/>
            <p:nvPr/>
          </p:nvSpPr>
          <p:spPr>
            <a:xfrm rot="2604773">
              <a:off x="508352" y="5464668"/>
              <a:ext cx="785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(node,</a:t>
              </a:r>
            </a:p>
            <a:p>
              <a:r>
                <a:rPr lang="en-US" sz="800" dirty="0" smtClean="0"/>
                <a:t>MPI process,</a:t>
              </a:r>
            </a:p>
            <a:p>
              <a:r>
                <a:rPr lang="en-US" sz="800" dirty="0" smtClean="0"/>
                <a:t>CCR thread)</a:t>
              </a:r>
              <a:endParaRPr lang="en-US" sz="800" dirty="0"/>
            </a:p>
          </p:txBody>
        </p:sp>
      </p:grpSp>
      <p:graphicFrame>
        <p:nvGraphicFramePr>
          <p:cNvPr id="112" name="Chart 111"/>
          <p:cNvGraphicFramePr>
            <a:graphicFrameLocks/>
          </p:cNvGraphicFramePr>
          <p:nvPr/>
        </p:nvGraphicFramePr>
        <p:xfrm>
          <a:off x="200800" y="990600"/>
          <a:ext cx="84582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381000" y="1066800"/>
          <a:ext cx="8458200" cy="451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2093433" y="357426"/>
            <a:ext cx="416761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Parallel Deterministic </a:t>
            </a: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Annealing Clustering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Scaled Speedup Tests on </a:t>
            </a:r>
            <a:r>
              <a:rPr lang="en-US" sz="1400" b="1" dirty="0" smtClean="0">
                <a:solidFill>
                  <a:srgbClr val="0033CC"/>
                </a:solidFill>
                <a:latin typeface="Arial" charset="0"/>
              </a:rPr>
              <a:t>two</a:t>
            </a:r>
            <a:r>
              <a:rPr lang="en-US" sz="1400" b="1" kern="1200" dirty="0" smtClean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> 16-core </a:t>
            </a:r>
            <a:r>
              <a:rPr lang="en-US" sz="14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Systems</a:t>
            </a:r>
            <a:endParaRPr lang="en-US" sz="14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(10 </a:t>
            </a:r>
            <a:r>
              <a:rPr lang="en-US" sz="1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Clusters; 160,000 points per cluster per </a:t>
            </a:r>
            <a:r>
              <a:rPr lang="en-US" sz="10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thread)</a:t>
            </a:r>
            <a:endParaRPr lang="en-US" sz="10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08352" y="5011738"/>
            <a:ext cx="8674097" cy="1160462"/>
            <a:chOff x="660752" y="5011738"/>
            <a:chExt cx="8674097" cy="1160462"/>
          </a:xfrm>
        </p:grpSpPr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 rot="2726573">
              <a:off x="740421" y="5484247"/>
              <a:ext cx="116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Parallel Patterns</a:t>
              </a:r>
              <a:endParaRPr lang="en-US" sz="8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8" name="Group 20"/>
            <p:cNvGrpSpPr/>
            <p:nvPr/>
          </p:nvGrpSpPr>
          <p:grpSpPr>
            <a:xfrm>
              <a:off x="1066800" y="5244162"/>
              <a:ext cx="559024" cy="381000"/>
              <a:chOff x="914400" y="5334000"/>
              <a:chExt cx="559024" cy="381000"/>
            </a:xfrm>
          </p:grpSpPr>
          <p:cxnSp>
            <p:nvCxnSpPr>
              <p:cNvPr id="96" name="Straight Connector 17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7" name="TextBox 18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(1,1,1)</a:t>
                </a:r>
                <a:endParaRPr lang="en-US" sz="800" dirty="0"/>
              </a:p>
            </p:txBody>
          </p:sp>
        </p:grpSp>
        <p:grpSp>
          <p:nvGrpSpPr>
            <p:cNvPr id="9" name="Group 21"/>
            <p:cNvGrpSpPr/>
            <p:nvPr/>
          </p:nvGrpSpPr>
          <p:grpSpPr>
            <a:xfrm>
              <a:off x="2717576" y="5244162"/>
              <a:ext cx="559024" cy="381000"/>
              <a:chOff x="914400" y="5334000"/>
              <a:chExt cx="559024" cy="381000"/>
            </a:xfrm>
          </p:grpSpPr>
          <p:cxnSp>
            <p:nvCxnSpPr>
              <p:cNvPr id="94" name="Straight Connector 22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5" name="TextBox 23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E9700"/>
                    </a:solidFill>
                  </a:rPr>
                  <a:t>(1,4,1)</a:t>
                </a:r>
                <a:endParaRPr lang="en-US" sz="800" dirty="0">
                  <a:solidFill>
                    <a:srgbClr val="FE9700"/>
                  </a:solidFill>
                </a:endParaRPr>
              </a:p>
            </p:txBody>
          </p:sp>
        </p:grpSp>
        <p:grpSp>
          <p:nvGrpSpPr>
            <p:cNvPr id="10" name="Group 24"/>
            <p:cNvGrpSpPr/>
            <p:nvPr/>
          </p:nvGrpSpPr>
          <p:grpSpPr>
            <a:xfrm>
              <a:off x="1345976" y="5244162"/>
              <a:ext cx="559024" cy="381000"/>
              <a:chOff x="914400" y="5334000"/>
              <a:chExt cx="559024" cy="381000"/>
            </a:xfrm>
          </p:grpSpPr>
          <p:cxnSp>
            <p:nvCxnSpPr>
              <p:cNvPr id="92" name="Straight Connector 25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3" name="TextBox 26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336699"/>
                    </a:solidFill>
                  </a:rPr>
                  <a:t>(2,1,1)</a:t>
                </a:r>
                <a:endParaRPr lang="en-US" sz="800" dirty="0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11" name="Group 27"/>
            <p:cNvGrpSpPr/>
            <p:nvPr/>
          </p:nvGrpSpPr>
          <p:grpSpPr>
            <a:xfrm>
              <a:off x="1676400" y="5244162"/>
              <a:ext cx="559024" cy="381000"/>
              <a:chOff x="914400" y="5334000"/>
              <a:chExt cx="559024" cy="381000"/>
            </a:xfrm>
          </p:grpSpPr>
          <p:cxnSp>
            <p:nvCxnSpPr>
              <p:cNvPr id="90" name="Straight Connector 28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1" name="TextBox 29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336699"/>
                    </a:solidFill>
                  </a:rPr>
                  <a:t>(1,2,1)</a:t>
                </a:r>
                <a:endParaRPr lang="en-US" sz="800" dirty="0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12" name="Group 30"/>
            <p:cNvGrpSpPr/>
            <p:nvPr/>
          </p:nvGrpSpPr>
          <p:grpSpPr>
            <a:xfrm>
              <a:off x="2031776" y="5244162"/>
              <a:ext cx="559024" cy="381000"/>
              <a:chOff x="914400" y="5334000"/>
              <a:chExt cx="559024" cy="381000"/>
            </a:xfrm>
          </p:grpSpPr>
          <p:cxnSp>
            <p:nvCxnSpPr>
              <p:cNvPr id="88" name="Straight Connector 3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9" name="TextBox 32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336699"/>
                    </a:solidFill>
                  </a:rPr>
                  <a:t>(1,1,2)</a:t>
                </a:r>
                <a:endParaRPr lang="en-US" sz="800" dirty="0">
                  <a:solidFill>
                    <a:srgbClr val="336699"/>
                  </a:solidFill>
                </a:endParaRPr>
              </a:p>
            </p:txBody>
          </p:sp>
        </p:grpSp>
        <p:grpSp>
          <p:nvGrpSpPr>
            <p:cNvPr id="14" name="Group 36"/>
            <p:cNvGrpSpPr/>
            <p:nvPr/>
          </p:nvGrpSpPr>
          <p:grpSpPr>
            <a:xfrm>
              <a:off x="2362200" y="5244162"/>
              <a:ext cx="559024" cy="381000"/>
              <a:chOff x="914400" y="5334000"/>
              <a:chExt cx="559024" cy="381000"/>
            </a:xfrm>
          </p:grpSpPr>
          <p:cxnSp>
            <p:nvCxnSpPr>
              <p:cNvPr id="84" name="Straight Connector 83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5" name="TextBox 84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E9700"/>
                    </a:solidFill>
                  </a:rPr>
                  <a:t>(2,2,1)</a:t>
                </a:r>
                <a:endParaRPr lang="en-US" sz="800" dirty="0">
                  <a:solidFill>
                    <a:srgbClr val="FE9700"/>
                  </a:solidFill>
                </a:endParaRPr>
              </a:p>
            </p:txBody>
          </p:sp>
        </p:grpSp>
        <p:grpSp>
          <p:nvGrpSpPr>
            <p:cNvPr id="15" name="Group 39"/>
            <p:cNvGrpSpPr/>
            <p:nvPr/>
          </p:nvGrpSpPr>
          <p:grpSpPr>
            <a:xfrm>
              <a:off x="3022376" y="5257800"/>
              <a:ext cx="482824" cy="381570"/>
              <a:chOff x="882376" y="5333430"/>
              <a:chExt cx="482824" cy="381570"/>
            </a:xfrm>
          </p:grpSpPr>
          <p:cxnSp>
            <p:nvCxnSpPr>
              <p:cNvPr id="82" name="Straight Connector 8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3" name="TextBox 82"/>
              <p:cNvSpPr txBox="1"/>
              <p:nvPr/>
            </p:nvSpPr>
            <p:spPr>
              <a:xfrm rot="2665501">
                <a:off x="882376" y="533343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E9700"/>
                    </a:solidFill>
                  </a:rPr>
                  <a:t>(2,1,2)</a:t>
                </a:r>
                <a:endParaRPr lang="en-US" sz="800" dirty="0">
                  <a:solidFill>
                    <a:srgbClr val="FE9700"/>
                  </a:solidFill>
                </a:endParaRPr>
              </a:p>
            </p:txBody>
          </p:sp>
        </p:grpSp>
        <p:grpSp>
          <p:nvGrpSpPr>
            <p:cNvPr id="16" name="Group 42"/>
            <p:cNvGrpSpPr/>
            <p:nvPr/>
          </p:nvGrpSpPr>
          <p:grpSpPr>
            <a:xfrm>
              <a:off x="4038600" y="5244162"/>
              <a:ext cx="546200" cy="381000"/>
              <a:chOff x="914400" y="5334000"/>
              <a:chExt cx="546200" cy="381000"/>
            </a:xfrm>
          </p:grpSpPr>
          <p:cxnSp>
            <p:nvCxnSpPr>
              <p:cNvPr id="80" name="Straight Connector 79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1" name="TextBox 80"/>
              <p:cNvSpPr txBox="1"/>
              <p:nvPr/>
            </p:nvSpPr>
            <p:spPr>
              <a:xfrm rot="2665501">
                <a:off x="1003424" y="5410200"/>
                <a:ext cx="4571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(2,4,1)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17" name="Group 45"/>
            <p:cNvGrpSpPr/>
            <p:nvPr/>
          </p:nvGrpSpPr>
          <p:grpSpPr>
            <a:xfrm>
              <a:off x="3403376" y="5244162"/>
              <a:ext cx="559024" cy="381000"/>
              <a:chOff x="914400" y="5334000"/>
              <a:chExt cx="559024" cy="381000"/>
            </a:xfrm>
          </p:grpSpPr>
          <p:cxnSp>
            <p:nvCxnSpPr>
              <p:cNvPr id="78" name="Straight Connector 77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9" name="TextBox 78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E9700"/>
                    </a:solidFill>
                  </a:rPr>
                  <a:t>(1,2,2)</a:t>
                </a:r>
                <a:endParaRPr lang="en-US" sz="800" dirty="0">
                  <a:solidFill>
                    <a:srgbClr val="FE9700"/>
                  </a:solidFill>
                </a:endParaRPr>
              </a:p>
            </p:txBody>
          </p:sp>
        </p:grpSp>
        <p:grpSp>
          <p:nvGrpSpPr>
            <p:cNvPr id="18" name="Group 48"/>
            <p:cNvGrpSpPr/>
            <p:nvPr/>
          </p:nvGrpSpPr>
          <p:grpSpPr>
            <a:xfrm>
              <a:off x="3708176" y="5244162"/>
              <a:ext cx="559024" cy="381000"/>
              <a:chOff x="914400" y="5334000"/>
              <a:chExt cx="559024" cy="381000"/>
            </a:xfrm>
          </p:grpSpPr>
          <p:cxnSp>
            <p:nvCxnSpPr>
              <p:cNvPr id="76" name="Straight Connector 75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" name="TextBox 76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E9700"/>
                    </a:solidFill>
                  </a:rPr>
                  <a:t>(1,1,4)</a:t>
                </a:r>
                <a:endParaRPr lang="en-US" sz="800" dirty="0">
                  <a:solidFill>
                    <a:srgbClr val="FE9700"/>
                  </a:solidFill>
                </a:endParaRPr>
              </a:p>
            </p:txBody>
          </p:sp>
        </p:grpSp>
        <p:grpSp>
          <p:nvGrpSpPr>
            <p:cNvPr id="22" name="Group 60"/>
            <p:cNvGrpSpPr/>
            <p:nvPr/>
          </p:nvGrpSpPr>
          <p:grpSpPr>
            <a:xfrm>
              <a:off x="4419600" y="5244162"/>
              <a:ext cx="559024" cy="381000"/>
              <a:chOff x="914400" y="5334000"/>
              <a:chExt cx="559024" cy="381000"/>
            </a:xfrm>
          </p:grpSpPr>
          <p:cxnSp>
            <p:nvCxnSpPr>
              <p:cNvPr id="68" name="Straight Connector 67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9" name="TextBox 68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(2,2,2)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23" name="Group 63"/>
            <p:cNvGrpSpPr/>
            <p:nvPr/>
          </p:nvGrpSpPr>
          <p:grpSpPr>
            <a:xfrm>
              <a:off x="6096000" y="5244162"/>
              <a:ext cx="546200" cy="381000"/>
              <a:chOff x="914400" y="5334000"/>
              <a:chExt cx="546200" cy="381000"/>
            </a:xfrm>
          </p:grpSpPr>
          <p:cxnSp>
            <p:nvCxnSpPr>
              <p:cNvPr id="66" name="Straight Connector 65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7" name="TextBox 66"/>
              <p:cNvSpPr txBox="1"/>
              <p:nvPr/>
            </p:nvSpPr>
            <p:spPr>
              <a:xfrm rot="2665501">
                <a:off x="1003424" y="5410200"/>
                <a:ext cx="4571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(2,4,2)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4" name="Group 66"/>
            <p:cNvGrpSpPr/>
            <p:nvPr/>
          </p:nvGrpSpPr>
          <p:grpSpPr>
            <a:xfrm>
              <a:off x="4724400" y="5244162"/>
              <a:ext cx="559024" cy="381000"/>
              <a:chOff x="914400" y="5334000"/>
              <a:chExt cx="559024" cy="381000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5" name="TextBox 64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(1,4,2)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25" name="Group 69"/>
            <p:cNvGrpSpPr/>
            <p:nvPr/>
          </p:nvGrpSpPr>
          <p:grpSpPr>
            <a:xfrm>
              <a:off x="5079776" y="5244162"/>
              <a:ext cx="559024" cy="381000"/>
              <a:chOff x="914400" y="5334000"/>
              <a:chExt cx="559024" cy="381000"/>
            </a:xfrm>
          </p:grpSpPr>
          <p:cxnSp>
            <p:nvCxnSpPr>
              <p:cNvPr id="62" name="Straight Connector 6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3" name="TextBox 62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(2,1,4)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26" name="Group 72"/>
            <p:cNvGrpSpPr/>
            <p:nvPr/>
          </p:nvGrpSpPr>
          <p:grpSpPr>
            <a:xfrm>
              <a:off x="5410200" y="5244162"/>
              <a:ext cx="559024" cy="381000"/>
              <a:chOff x="914400" y="5334000"/>
              <a:chExt cx="559024" cy="381000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1" name="TextBox 60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(1,2,4)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27" name="Group 75"/>
            <p:cNvGrpSpPr/>
            <p:nvPr/>
          </p:nvGrpSpPr>
          <p:grpSpPr>
            <a:xfrm>
              <a:off x="5765576" y="5244162"/>
              <a:ext cx="559024" cy="381000"/>
              <a:chOff x="914400" y="5334000"/>
              <a:chExt cx="559024" cy="381000"/>
            </a:xfrm>
          </p:grpSpPr>
          <p:cxnSp>
            <p:nvCxnSpPr>
              <p:cNvPr id="58" name="Straight Connector 57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9" name="TextBox 58"/>
              <p:cNvSpPr txBox="1"/>
              <p:nvPr/>
            </p:nvSpPr>
            <p:spPr>
              <a:xfrm rot="2665501">
                <a:off x="990600" y="5410200"/>
                <a:ext cx="482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669900"/>
                    </a:solidFill>
                  </a:rPr>
                  <a:t>(1,1,8)</a:t>
                </a:r>
                <a:endParaRPr lang="en-US" sz="800" dirty="0">
                  <a:solidFill>
                    <a:srgbClr val="669900"/>
                  </a:solidFill>
                </a:endParaRPr>
              </a:p>
            </p:txBody>
          </p:sp>
        </p:grpSp>
        <p:grpSp>
          <p:nvGrpSpPr>
            <p:cNvPr id="29" name="Group 81"/>
            <p:cNvGrpSpPr/>
            <p:nvPr/>
          </p:nvGrpSpPr>
          <p:grpSpPr>
            <a:xfrm>
              <a:off x="6400800" y="5244162"/>
              <a:ext cx="546200" cy="381000"/>
              <a:chOff x="914400" y="5334000"/>
              <a:chExt cx="546200" cy="381000"/>
            </a:xfrm>
          </p:grpSpPr>
          <p:cxnSp>
            <p:nvCxnSpPr>
              <p:cNvPr id="54" name="Straight Connector 53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5" name="TextBox 54"/>
              <p:cNvSpPr txBox="1"/>
              <p:nvPr/>
            </p:nvSpPr>
            <p:spPr>
              <a:xfrm rot="2665501">
                <a:off x="1003424" y="5410200"/>
                <a:ext cx="4571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(2,2,4)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30" name="Group 84"/>
            <p:cNvGrpSpPr/>
            <p:nvPr/>
          </p:nvGrpSpPr>
          <p:grpSpPr>
            <a:xfrm>
              <a:off x="8445400" y="5244162"/>
              <a:ext cx="546200" cy="381000"/>
              <a:chOff x="914400" y="5334000"/>
              <a:chExt cx="546200" cy="381000"/>
            </a:xfrm>
          </p:grpSpPr>
          <p:cxnSp>
            <p:nvCxnSpPr>
              <p:cNvPr id="52" name="Straight Connector 5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3" name="TextBox 52"/>
              <p:cNvSpPr txBox="1"/>
              <p:nvPr/>
            </p:nvSpPr>
            <p:spPr>
              <a:xfrm rot="2665501">
                <a:off x="1003424" y="5410200"/>
                <a:ext cx="4571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F0000"/>
                    </a:solidFill>
                  </a:rPr>
                  <a:t>(2,2,8)</a:t>
                </a:r>
                <a:endParaRPr lang="en-US" sz="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1" name="Group 87"/>
            <p:cNvGrpSpPr/>
            <p:nvPr/>
          </p:nvGrpSpPr>
          <p:grpSpPr>
            <a:xfrm>
              <a:off x="6769000" y="5244162"/>
              <a:ext cx="546200" cy="381000"/>
              <a:chOff x="914400" y="5334000"/>
              <a:chExt cx="546200" cy="381000"/>
            </a:xfrm>
          </p:grpSpPr>
          <p:cxnSp>
            <p:nvCxnSpPr>
              <p:cNvPr id="50" name="Straight Connector 49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1" name="TextBox 50"/>
              <p:cNvSpPr txBox="1"/>
              <p:nvPr/>
            </p:nvSpPr>
            <p:spPr>
              <a:xfrm rot="2665501">
                <a:off x="1003424" y="5410200"/>
                <a:ext cx="4571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(1,4,4)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32" name="Group 90"/>
            <p:cNvGrpSpPr/>
            <p:nvPr/>
          </p:nvGrpSpPr>
          <p:grpSpPr>
            <a:xfrm>
              <a:off x="7086600" y="5244162"/>
              <a:ext cx="546200" cy="381000"/>
              <a:chOff x="914400" y="5334000"/>
              <a:chExt cx="546200" cy="381000"/>
            </a:xfrm>
          </p:grpSpPr>
          <p:cxnSp>
            <p:nvCxnSpPr>
              <p:cNvPr id="48" name="Straight Connector 47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9" name="TextBox 48"/>
              <p:cNvSpPr txBox="1"/>
              <p:nvPr/>
            </p:nvSpPr>
            <p:spPr>
              <a:xfrm rot="2665501">
                <a:off x="1003424" y="5410200"/>
                <a:ext cx="4571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(2,1,8)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33" name="Group 93"/>
            <p:cNvGrpSpPr/>
            <p:nvPr/>
          </p:nvGrpSpPr>
          <p:grpSpPr>
            <a:xfrm>
              <a:off x="7454800" y="5244162"/>
              <a:ext cx="546200" cy="381000"/>
              <a:chOff x="914400" y="5334000"/>
              <a:chExt cx="546200" cy="381000"/>
            </a:xfrm>
          </p:grpSpPr>
          <p:cxnSp>
            <p:nvCxnSpPr>
              <p:cNvPr id="46" name="Straight Connector 45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7" name="TextBox 46"/>
              <p:cNvSpPr txBox="1"/>
              <p:nvPr/>
            </p:nvSpPr>
            <p:spPr>
              <a:xfrm rot="2665501">
                <a:off x="1003424" y="5410200"/>
                <a:ext cx="4571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(1,2,8)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34" name="Group 96"/>
            <p:cNvGrpSpPr/>
            <p:nvPr/>
          </p:nvGrpSpPr>
          <p:grpSpPr>
            <a:xfrm>
              <a:off x="7746776" y="5244162"/>
              <a:ext cx="571849" cy="381000"/>
              <a:chOff x="914400" y="5334000"/>
              <a:chExt cx="571849" cy="381000"/>
            </a:xfrm>
          </p:grpSpPr>
          <p:cxnSp>
            <p:nvCxnSpPr>
              <p:cNvPr id="44" name="Straight Connector 43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5" name="TextBox 44"/>
              <p:cNvSpPr txBox="1"/>
              <p:nvPr/>
            </p:nvSpPr>
            <p:spPr>
              <a:xfrm rot="2665501">
                <a:off x="977776" y="5410200"/>
                <a:ext cx="50847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7030A0"/>
                    </a:solidFill>
                  </a:rPr>
                  <a:t>(1,1,16)</a:t>
                </a:r>
                <a:endParaRPr lang="en-US" sz="8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35" name="Group 99"/>
            <p:cNvGrpSpPr/>
            <p:nvPr/>
          </p:nvGrpSpPr>
          <p:grpSpPr>
            <a:xfrm>
              <a:off x="8140600" y="5244162"/>
              <a:ext cx="546200" cy="381000"/>
              <a:chOff x="914400" y="5334000"/>
              <a:chExt cx="546200" cy="381000"/>
            </a:xfrm>
          </p:grpSpPr>
          <p:cxnSp>
            <p:nvCxnSpPr>
              <p:cNvPr id="42" name="Straight Connector 41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3" name="TextBox 42"/>
              <p:cNvSpPr txBox="1"/>
              <p:nvPr/>
            </p:nvSpPr>
            <p:spPr>
              <a:xfrm rot="2665501">
                <a:off x="1003424" y="5410200"/>
                <a:ext cx="4571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F0000"/>
                    </a:solidFill>
                  </a:rPr>
                  <a:t>(2,4,4)</a:t>
                </a:r>
                <a:endParaRPr lang="en-US" sz="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6" name="Group 102"/>
            <p:cNvGrpSpPr/>
            <p:nvPr/>
          </p:nvGrpSpPr>
          <p:grpSpPr>
            <a:xfrm>
              <a:off x="8763000" y="5244162"/>
              <a:ext cx="571849" cy="381000"/>
              <a:chOff x="914400" y="5334000"/>
              <a:chExt cx="571849" cy="381000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 rot="16200000" flipH="1">
                <a:off x="914400" y="5334000"/>
                <a:ext cx="3810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1" name="TextBox 40"/>
              <p:cNvSpPr txBox="1"/>
              <p:nvPr/>
            </p:nvSpPr>
            <p:spPr>
              <a:xfrm rot="2665501">
                <a:off x="977776" y="5410200"/>
                <a:ext cx="50847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F0000"/>
                    </a:solidFill>
                  </a:rPr>
                  <a:t>(2,1,16)</a:t>
                </a:r>
                <a:endParaRPr lang="en-US" sz="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604773">
              <a:off x="660752" y="5374830"/>
              <a:ext cx="785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(node,</a:t>
              </a:r>
            </a:p>
            <a:p>
              <a:r>
                <a:rPr lang="en-US" sz="800" dirty="0" smtClean="0"/>
                <a:t>MPI process,</a:t>
              </a:r>
            </a:p>
            <a:p>
              <a:r>
                <a:rPr lang="en-US" sz="800" dirty="0" smtClean="0"/>
                <a:t>CCR thread)</a:t>
              </a:r>
              <a:endParaRPr lang="en-US" sz="800" dirty="0"/>
            </a:p>
          </p:txBody>
        </p:sp>
      </p:grpSp>
      <p:sp>
        <p:nvSpPr>
          <p:cNvPr id="105" name="TextBox 5"/>
          <p:cNvSpPr txBox="1">
            <a:spLocks noChangeArrowheads="1"/>
          </p:cNvSpPr>
          <p:nvPr/>
        </p:nvSpPr>
        <p:spPr bwMode="auto">
          <a:xfrm rot="16200000">
            <a:off x="-632231" y="1775232"/>
            <a:ext cx="16938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Parallel Overhead</a:t>
            </a:r>
            <a:endParaRPr lang="en-US" sz="12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867400" y="48768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1, 2, 4, 8, 16, 32-way parallelism</a:t>
            </a:r>
            <a:endParaRPr lang="en-US" dirty="0"/>
          </a:p>
        </p:txBody>
      </p:sp>
      <p:sp>
        <p:nvSpPr>
          <p:cNvPr id="108" name="TextBox 13"/>
          <p:cNvSpPr txBox="1">
            <a:spLocks noChangeArrowheads="1"/>
          </p:cNvSpPr>
          <p:nvPr/>
        </p:nvSpPr>
        <p:spPr bwMode="auto">
          <a:xfrm>
            <a:off x="1217735" y="4724400"/>
            <a:ext cx="611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336699"/>
                </a:solidFill>
                <a:latin typeface="Arial" charset="0"/>
                <a:ea typeface="+mn-ea"/>
                <a:cs typeface="+mn-cs"/>
              </a:rPr>
              <a:t>2-way</a:t>
            </a:r>
          </a:p>
        </p:txBody>
      </p:sp>
      <p:sp>
        <p:nvSpPr>
          <p:cNvPr id="109" name="TextBox 12"/>
          <p:cNvSpPr txBox="1">
            <a:spLocks noChangeArrowheads="1"/>
          </p:cNvSpPr>
          <p:nvPr/>
        </p:nvSpPr>
        <p:spPr bwMode="auto">
          <a:xfrm>
            <a:off x="2665535" y="4904601"/>
            <a:ext cx="611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EE9410"/>
                </a:solidFill>
                <a:latin typeface="Arial" charset="0"/>
                <a:ea typeface="+mn-ea"/>
                <a:cs typeface="+mn-cs"/>
              </a:rPr>
              <a:t>4-way</a:t>
            </a:r>
          </a:p>
        </p:txBody>
      </p:sp>
      <p:sp>
        <p:nvSpPr>
          <p:cNvPr id="110" name="TextBox 11"/>
          <p:cNvSpPr txBox="1">
            <a:spLocks noChangeArrowheads="1"/>
          </p:cNvSpPr>
          <p:nvPr/>
        </p:nvSpPr>
        <p:spPr bwMode="auto">
          <a:xfrm>
            <a:off x="4418135" y="4828401"/>
            <a:ext cx="611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669900"/>
                </a:solidFill>
                <a:latin typeface="Arial" charset="0"/>
                <a:ea typeface="+mn-ea"/>
                <a:cs typeface="+mn-cs"/>
              </a:rPr>
              <a:t>8-way</a:t>
            </a:r>
          </a:p>
        </p:txBody>
      </p:sp>
      <p:sp>
        <p:nvSpPr>
          <p:cNvPr id="111" name="TextBox 10"/>
          <p:cNvSpPr txBox="1">
            <a:spLocks noChangeArrowheads="1"/>
          </p:cNvSpPr>
          <p:nvPr/>
        </p:nvSpPr>
        <p:spPr bwMode="auto">
          <a:xfrm>
            <a:off x="6619177" y="4447401"/>
            <a:ext cx="6960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rPr>
              <a:t>16-way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7838377" y="4038600"/>
            <a:ext cx="6960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32-way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867400" cy="685800"/>
          </a:xfrm>
        </p:spPr>
        <p:txBody>
          <a:bodyPr wrap="none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240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Issues and Futures</a:t>
            </a:r>
            <a:endParaRPr lang="en-US" sz="240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533400"/>
            <a:ext cx="8534400" cy="6324600"/>
          </a:xfrm>
        </p:spPr>
        <p:txBody>
          <a:bodyPr>
            <a:noAutofit/>
          </a:bodyPr>
          <a:lstStyle/>
          <a:p>
            <a:pPr marL="41148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/>
              <a:t>The </a:t>
            </a:r>
            <a:r>
              <a:rPr lang="en-US" sz="1400" dirty="0" smtClean="0">
                <a:solidFill>
                  <a:srgbClr val="C00000"/>
                </a:solidFill>
              </a:rPr>
              <a:t>MPI-CCR model  </a:t>
            </a:r>
            <a:r>
              <a:rPr lang="en-US" sz="1400" dirty="0" smtClean="0"/>
              <a:t>is an important  extension  that take s CCR in multicore node to cluster </a:t>
            </a:r>
          </a:p>
          <a:p>
            <a:pPr marL="740664" lvl="1" fontAlgn="auto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/>
              <a:t>brings  computing power to a new level (nodes * cores)</a:t>
            </a:r>
          </a:p>
          <a:p>
            <a:pPr marL="740664" lvl="1" fontAlgn="auto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/>
              <a:t>bridges the gap between commodity and high performance computing systems</a:t>
            </a:r>
          </a:p>
          <a:p>
            <a:pPr marL="41148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/>
              <a:t>This class of </a:t>
            </a:r>
            <a:r>
              <a:rPr lang="en-US" sz="1400" dirty="0" smtClean="0">
                <a:solidFill>
                  <a:srgbClr val="C00000"/>
                </a:solidFill>
              </a:rPr>
              <a:t>data mining</a:t>
            </a:r>
            <a:r>
              <a:rPr lang="en-US" sz="1400" dirty="0" smtClean="0">
                <a:solidFill>
                  <a:srgbClr val="FFC000"/>
                </a:solidFill>
              </a:rPr>
              <a:t> </a:t>
            </a:r>
            <a:r>
              <a:rPr lang="en-US" sz="1400" dirty="0" smtClean="0"/>
              <a:t>does/will </a:t>
            </a:r>
            <a:r>
              <a:rPr lang="en-US" sz="1400" dirty="0" smtClean="0">
                <a:solidFill>
                  <a:srgbClr val="C00000"/>
                </a:solidFill>
              </a:rPr>
              <a:t>parallelize well </a:t>
            </a:r>
            <a:r>
              <a:rPr lang="en-US" sz="1400" dirty="0" smtClean="0"/>
              <a:t>on current/future multicore nodes</a:t>
            </a:r>
          </a:p>
          <a:p>
            <a:pPr marL="411480" fontAlgn="auto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/>
              <a:t>Several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engineering</a:t>
            </a:r>
            <a:r>
              <a:rPr lang="en-US" sz="1400" dirty="0" smtClean="0">
                <a:solidFill>
                  <a:srgbClr val="18A221"/>
                </a:solidFill>
              </a:rPr>
              <a:t> </a:t>
            </a:r>
            <a:r>
              <a:rPr lang="en-US" sz="1400" dirty="0" smtClean="0"/>
              <a:t>issues for use in large applications</a:t>
            </a:r>
          </a:p>
          <a:p>
            <a:pPr marL="740664" lvl="1" fontAlgn="auto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/>
              <a:t>Need access to a </a:t>
            </a:r>
            <a:r>
              <a:rPr lang="en-US" sz="1400" dirty="0" smtClean="0">
                <a:solidFill>
                  <a:srgbClr val="0033CC"/>
                </a:solidFill>
              </a:rPr>
              <a:t>32~ 128 node </a:t>
            </a:r>
            <a:r>
              <a:rPr lang="en-US" sz="1400" dirty="0" smtClean="0"/>
              <a:t>Windows cluster</a:t>
            </a:r>
          </a:p>
          <a:p>
            <a:pPr marL="740664" lvl="1" fontAlgn="auto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0033CC"/>
                </a:solidFill>
              </a:rPr>
              <a:t>MPI or cross-cluster CCR?</a:t>
            </a:r>
          </a:p>
          <a:p>
            <a:pPr marL="740664" lvl="1" fontAlgn="auto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0033CC"/>
                </a:solidFill>
              </a:rPr>
              <a:t>Service model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/>
              <a:t>to integrate modules</a:t>
            </a:r>
          </a:p>
          <a:p>
            <a:pPr marL="740664" lvl="1" fontAlgn="auto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/>
              <a:t>Need high performance linear algebra for C# </a:t>
            </a:r>
          </a:p>
          <a:p>
            <a:pPr marL="996696" lvl="2" fontAlgn="auto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/>
              <a:t>Access linear algebra services in a different language?</a:t>
            </a:r>
          </a:p>
          <a:p>
            <a:pPr marL="740664" lvl="1" fontAlgn="auto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/>
              <a:t>Need equivalent of Intel C Math Libraries for C# (vector arithmetic – level 1 BLAS)</a:t>
            </a:r>
          </a:p>
          <a:p>
            <a:pPr marL="411480" lvl="1" indent="-41148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/>
              <a:t>Future work is </a:t>
            </a:r>
            <a:r>
              <a:rPr lang="en-US" sz="1400" dirty="0" smtClean="0">
                <a:solidFill>
                  <a:srgbClr val="C00000"/>
                </a:solidFill>
              </a:rPr>
              <a:t>more applications</a:t>
            </a:r>
            <a:r>
              <a:rPr lang="en-US" sz="1400" dirty="0" smtClean="0"/>
              <a:t>; refine current algorithms </a:t>
            </a:r>
          </a:p>
          <a:p>
            <a:pPr marL="676656" lvl="2" indent="-41148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C00000"/>
                </a:solidFill>
              </a:rPr>
              <a:t>DAGTM</a:t>
            </a:r>
            <a:r>
              <a:rPr lang="en-US" sz="1400" dirty="0" smtClean="0">
                <a:solidFill>
                  <a:srgbClr val="ECD700"/>
                </a:solidFill>
              </a:rPr>
              <a:t> </a:t>
            </a:r>
          </a:p>
          <a:p>
            <a:pPr marL="676656" lvl="2" indent="-41148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C00000"/>
                </a:solidFill>
              </a:rPr>
              <a:t>Clustering with </a:t>
            </a:r>
            <a:r>
              <a:rPr lang="en-US" sz="1400" dirty="0" err="1" smtClean="0">
                <a:solidFill>
                  <a:srgbClr val="C00000"/>
                </a:solidFill>
              </a:rPr>
              <a:t>pairwise</a:t>
            </a:r>
            <a:r>
              <a:rPr lang="en-US" sz="1400" dirty="0" smtClean="0">
                <a:solidFill>
                  <a:srgbClr val="C00000"/>
                </a:solidFill>
              </a:rPr>
              <a:t> distances but no vector spaces</a:t>
            </a:r>
          </a:p>
          <a:p>
            <a:pPr marL="676656" lvl="2" indent="-41148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C00000"/>
                </a:solidFill>
              </a:rPr>
              <a:t>MDS Dimensional Scaling with EM-like </a:t>
            </a:r>
            <a:r>
              <a:rPr lang="en-US" sz="1400" dirty="0" smtClean="0"/>
              <a:t>SMACOF and </a:t>
            </a:r>
            <a:r>
              <a:rPr lang="en-US" sz="1400" dirty="0" smtClean="0">
                <a:solidFill>
                  <a:srgbClr val="C00000"/>
                </a:solidFill>
              </a:rPr>
              <a:t>deterministic annealing</a:t>
            </a:r>
          </a:p>
          <a:p>
            <a:pPr marL="411480" fontAlgn="auto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C00000"/>
                </a:solidFill>
              </a:rPr>
              <a:t>New parallel algorithms</a:t>
            </a:r>
          </a:p>
          <a:p>
            <a:pPr marL="740664" lvl="1" fontAlgn="auto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err="1" smtClean="0">
                <a:solidFill>
                  <a:srgbClr val="99FF33"/>
                </a:solidFill>
              </a:rPr>
              <a:t>Bourgain</a:t>
            </a:r>
            <a:r>
              <a:rPr lang="en-US" sz="1400" dirty="0" smtClean="0"/>
              <a:t> Random Projection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99FF33"/>
                </a:solidFill>
              </a:rPr>
              <a:t>for metric embedding</a:t>
            </a:r>
          </a:p>
          <a:p>
            <a:pPr marL="740664" lvl="1" fontAlgn="auto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99FF33"/>
                </a:solidFill>
              </a:rPr>
              <a:t>Support use of Newton’s Method (Marquardt’s method) as </a:t>
            </a:r>
            <a:r>
              <a:rPr lang="en-US" sz="1400" dirty="0" smtClean="0"/>
              <a:t>EM alternative</a:t>
            </a:r>
          </a:p>
          <a:p>
            <a:pPr marL="740664" lvl="1" fontAlgn="auto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/>
              <a:t>Later</a:t>
            </a:r>
            <a:r>
              <a:rPr lang="en-US" sz="1400" dirty="0" smtClean="0">
                <a:solidFill>
                  <a:srgbClr val="99FF33"/>
                </a:solidFill>
              </a:rPr>
              <a:t> HMM</a:t>
            </a:r>
            <a:r>
              <a:rPr lang="en-US" sz="1400" dirty="0" smtClean="0"/>
              <a:t> and </a:t>
            </a:r>
            <a:r>
              <a:rPr lang="en-US" sz="1400" dirty="0" smtClean="0">
                <a:solidFill>
                  <a:srgbClr val="99FF33"/>
                </a:solidFill>
              </a:rPr>
              <a:t>SVM</a:t>
            </a:r>
          </a:p>
          <a:p>
            <a:pPr marL="411480" fontAlgn="auto"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95400" y="3124200"/>
            <a:ext cx="6477000" cy="685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www.infomall.org/</a:t>
            </a:r>
            <a:r>
              <a:rPr lang="en-US" sz="36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600" b="1" i="1" dirty="0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3600" b="1" i="1" dirty="0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36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600" b="1" i="1" dirty="0" smtClean="0">
                <a:solidFill>
                  <a:srgbClr val="33CC33"/>
                </a:solidFill>
                <a:latin typeface="Arial" pitchFamily="34" charset="0"/>
              </a:rPr>
              <a:t>A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20200" cy="684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6096000"/>
            <a:ext cx="9144000" cy="762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Intel’s Application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52400"/>
            <a:ext cx="6019800" cy="7223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Multicore 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3200" b="1" i="1" dirty="0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 Project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838200"/>
            <a:ext cx="8686800" cy="5486400"/>
          </a:xfrm>
        </p:spPr>
        <p:txBody>
          <a:bodyPr/>
          <a:lstStyle/>
          <a:p>
            <a:pPr algn="ctr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  <a:tabLst>
                <a:tab pos="6343650" algn="l"/>
              </a:tabLst>
            </a:pPr>
            <a:r>
              <a:rPr lang="en-US" sz="2900" b="1" i="1" dirty="0" smtClean="0">
                <a:solidFill>
                  <a:srgbClr val="0033CC"/>
                </a:solidFill>
                <a:latin typeface="Times New Roman" pitchFamily="18" charset="0"/>
              </a:rPr>
              <a:t>S</a:t>
            </a:r>
            <a:r>
              <a:rPr lang="en-US" sz="2900" dirty="0" smtClean="0">
                <a:solidFill>
                  <a:srgbClr val="0033CC"/>
                </a:solidFill>
                <a:latin typeface="Times New Roman" pitchFamily="18" charset="0"/>
              </a:rPr>
              <a:t>ervice </a:t>
            </a:r>
            <a:r>
              <a:rPr lang="en-US" sz="2900" b="1" i="1" dirty="0" smtClean="0">
                <a:solidFill>
                  <a:srgbClr val="0033CC"/>
                </a:solidFill>
                <a:latin typeface="Times New Roman" pitchFamily="18" charset="0"/>
              </a:rPr>
              <a:t>A</a:t>
            </a:r>
            <a:r>
              <a:rPr lang="en-US" sz="2900" dirty="0" smtClean="0">
                <a:solidFill>
                  <a:srgbClr val="0033CC"/>
                </a:solidFill>
                <a:latin typeface="Times New Roman" pitchFamily="18" charset="0"/>
              </a:rPr>
              <a:t>ggregated </a:t>
            </a:r>
            <a:r>
              <a:rPr lang="en-US" sz="2900" b="1" i="1" dirty="0" smtClean="0">
                <a:solidFill>
                  <a:srgbClr val="0033CC"/>
                </a:solidFill>
                <a:latin typeface="Times New Roman" pitchFamily="18" charset="0"/>
              </a:rPr>
              <a:t>L</a:t>
            </a:r>
            <a:r>
              <a:rPr lang="en-US" sz="2900" dirty="0" smtClean="0">
                <a:solidFill>
                  <a:srgbClr val="0033CC"/>
                </a:solidFill>
                <a:latin typeface="Times New Roman" pitchFamily="18" charset="0"/>
              </a:rPr>
              <a:t>inked </a:t>
            </a:r>
            <a:r>
              <a:rPr lang="en-US" sz="2900" b="1" i="1" dirty="0" smtClean="0">
                <a:solidFill>
                  <a:srgbClr val="0033CC"/>
                </a:solidFill>
                <a:latin typeface="Times New Roman" pitchFamily="18" charset="0"/>
              </a:rPr>
              <a:t>S</a:t>
            </a:r>
            <a:r>
              <a:rPr lang="en-US" sz="2900" dirty="0" smtClean="0">
                <a:solidFill>
                  <a:srgbClr val="0033CC"/>
                </a:solidFill>
                <a:latin typeface="Times New Roman" pitchFamily="18" charset="0"/>
              </a:rPr>
              <a:t>equential </a:t>
            </a:r>
            <a:r>
              <a:rPr lang="en-US" sz="2900" b="1" i="1" dirty="0" smtClean="0">
                <a:solidFill>
                  <a:srgbClr val="0033CC"/>
                </a:solidFill>
                <a:latin typeface="Times New Roman" pitchFamily="18" charset="0"/>
              </a:rPr>
              <a:t>A</a:t>
            </a:r>
            <a:r>
              <a:rPr lang="en-US" sz="2900" dirty="0" smtClean="0">
                <a:solidFill>
                  <a:srgbClr val="0033CC"/>
                </a:solidFill>
                <a:latin typeface="Times New Roman" pitchFamily="18" charset="0"/>
              </a:rPr>
              <a:t>ctivities</a:t>
            </a:r>
          </a:p>
        </p:txBody>
      </p:sp>
      <p:sp>
        <p:nvSpPr>
          <p:cNvPr id="13316" name="Rectangle 3"/>
          <p:cNvSpPr txBox="1">
            <a:spLocks noChangeArrowheads="1"/>
          </p:cNvSpPr>
          <p:nvPr/>
        </p:nvSpPr>
        <p:spPr bwMode="auto">
          <a:xfrm>
            <a:off x="76200" y="1600200"/>
            <a:ext cx="8991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</a:pPr>
            <a:r>
              <a:rPr lang="en-US" dirty="0">
                <a:latin typeface="Corbel" pitchFamily="34" charset="0"/>
              </a:rPr>
              <a:t>We generalize the well known </a:t>
            </a:r>
            <a:r>
              <a:rPr lang="en-US" b="1" dirty="0">
                <a:solidFill>
                  <a:srgbClr val="C00000"/>
                </a:solidFill>
                <a:latin typeface="Corbel" pitchFamily="34" charset="0"/>
              </a:rPr>
              <a:t>CSP</a:t>
            </a:r>
            <a:r>
              <a:rPr lang="en-US" dirty="0">
                <a:latin typeface="Corbel" pitchFamily="34" charset="0"/>
              </a:rPr>
              <a:t> (Communicating Sequential Processes) of Hoare to describe the low level approaches to </a:t>
            </a:r>
            <a:r>
              <a:rPr lang="en-US" b="1" dirty="0">
                <a:solidFill>
                  <a:srgbClr val="C00000"/>
                </a:solidFill>
                <a:latin typeface="Corbel" pitchFamily="34" charset="0"/>
              </a:rPr>
              <a:t>fine grain parallelism</a:t>
            </a:r>
            <a:r>
              <a:rPr lang="en-US" b="1" dirty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as “</a:t>
            </a:r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L</a:t>
            </a:r>
            <a:r>
              <a:rPr lang="en-US" dirty="0">
                <a:latin typeface="Corbel" pitchFamily="34" charset="0"/>
              </a:rPr>
              <a:t>inked </a:t>
            </a:r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S</a:t>
            </a:r>
            <a:r>
              <a:rPr lang="en-US" dirty="0">
                <a:latin typeface="Corbel" pitchFamily="34" charset="0"/>
              </a:rPr>
              <a:t>equential </a:t>
            </a:r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A</a:t>
            </a:r>
            <a:r>
              <a:rPr lang="en-US" dirty="0">
                <a:latin typeface="Corbel" pitchFamily="34" charset="0"/>
              </a:rPr>
              <a:t>ctivities” in </a:t>
            </a:r>
            <a:r>
              <a:rPr lang="en-US" b="1" i="1" dirty="0">
                <a:solidFill>
                  <a:srgbClr val="C00000"/>
                </a:solidFill>
                <a:latin typeface="Corbel" pitchFamily="34" charset="0"/>
              </a:rPr>
              <a:t>SALSA</a:t>
            </a:r>
            <a:r>
              <a:rPr lang="en-US" dirty="0">
                <a:latin typeface="Corbel" pitchFamily="34" charset="0"/>
              </a:rPr>
              <a:t>. </a:t>
            </a:r>
          </a:p>
          <a:p>
            <a:pPr marL="411163" indent="-342900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</a:pPr>
            <a:r>
              <a:rPr lang="en-US" dirty="0">
                <a:latin typeface="Corbel" pitchFamily="34" charset="0"/>
              </a:rPr>
              <a:t>We use term “</a:t>
            </a:r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activities</a:t>
            </a:r>
            <a:r>
              <a:rPr lang="en-US" dirty="0">
                <a:latin typeface="Corbel" pitchFamily="34" charset="0"/>
              </a:rPr>
              <a:t>” in </a:t>
            </a:r>
            <a:r>
              <a:rPr lang="en-US" i="1" dirty="0">
                <a:latin typeface="Corbel" pitchFamily="34" charset="0"/>
              </a:rPr>
              <a:t>SALSA</a:t>
            </a:r>
            <a:r>
              <a:rPr lang="en-US" dirty="0">
                <a:latin typeface="Corbel" pitchFamily="34" charset="0"/>
              </a:rPr>
              <a:t> to allow one to build services from either</a:t>
            </a:r>
            <a:r>
              <a:rPr lang="en-US" dirty="0">
                <a:solidFill>
                  <a:srgbClr val="FFFF00"/>
                </a:solidFill>
                <a:latin typeface="Corbel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threads</a:t>
            </a:r>
            <a:r>
              <a:rPr lang="en-US" dirty="0">
                <a:latin typeface="Corbel" pitchFamily="34" charset="0"/>
              </a:rPr>
              <a:t>, </a:t>
            </a:r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processes</a:t>
            </a:r>
            <a:r>
              <a:rPr lang="en-US" dirty="0">
                <a:latin typeface="Corbel" pitchFamily="34" charset="0"/>
              </a:rPr>
              <a:t> (usual MPI choice) or even just other </a:t>
            </a:r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services</a:t>
            </a:r>
            <a:r>
              <a:rPr lang="en-US" dirty="0">
                <a:latin typeface="Corbel" pitchFamily="34" charset="0"/>
              </a:rPr>
              <a:t>. </a:t>
            </a:r>
          </a:p>
          <a:p>
            <a:pPr marL="411163" indent="-342900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</a:pPr>
            <a:r>
              <a:rPr lang="en-US" dirty="0">
                <a:latin typeface="Corbel" pitchFamily="34" charset="0"/>
              </a:rPr>
              <a:t>We choose term “</a:t>
            </a:r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linkage</a:t>
            </a:r>
            <a:r>
              <a:rPr lang="en-US" dirty="0">
                <a:latin typeface="Corbel" pitchFamily="34" charset="0"/>
              </a:rPr>
              <a:t>” in </a:t>
            </a:r>
            <a:r>
              <a:rPr lang="en-US" i="1" dirty="0">
                <a:latin typeface="Corbel" pitchFamily="34" charset="0"/>
              </a:rPr>
              <a:t>SALSA</a:t>
            </a:r>
            <a:r>
              <a:rPr lang="en-US" dirty="0">
                <a:latin typeface="Corbel" pitchFamily="34" charset="0"/>
              </a:rPr>
              <a:t> to denote </a:t>
            </a:r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the different ways of synchronizing </a:t>
            </a:r>
            <a:r>
              <a:rPr lang="en-US" dirty="0">
                <a:latin typeface="Corbel" pitchFamily="34" charset="0"/>
              </a:rPr>
              <a:t>the parallel activities that may involve </a:t>
            </a:r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shared memory </a:t>
            </a:r>
            <a:r>
              <a:rPr lang="en-US" dirty="0">
                <a:latin typeface="Corbel" pitchFamily="34" charset="0"/>
              </a:rPr>
              <a:t>rather than some form of messaging or communication.</a:t>
            </a:r>
          </a:p>
          <a:p>
            <a:pPr marL="411163" indent="-342900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</a:pPr>
            <a:r>
              <a:rPr lang="en-US" dirty="0">
                <a:latin typeface="Corbel" pitchFamily="34" charset="0"/>
              </a:rPr>
              <a:t>There are several engineering and research issues for SALSA</a:t>
            </a:r>
          </a:p>
          <a:p>
            <a:pPr marL="739775" lvl="1" indent="-285750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</a:pPr>
            <a:r>
              <a:rPr lang="en-US" dirty="0">
                <a:latin typeface="Corbel" pitchFamily="34" charset="0"/>
              </a:rPr>
              <a:t>There is the critical </a:t>
            </a:r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communication optimization </a:t>
            </a:r>
            <a:r>
              <a:rPr lang="en-US" dirty="0">
                <a:latin typeface="Corbel" pitchFamily="34" charset="0"/>
              </a:rPr>
              <a:t>problem area for communication </a:t>
            </a:r>
            <a:r>
              <a:rPr lang="en-US" dirty="0">
                <a:solidFill>
                  <a:srgbClr val="0033CC"/>
                </a:solidFill>
                <a:latin typeface="Corbel" pitchFamily="34" charset="0"/>
              </a:rPr>
              <a:t>inside chips, clusters and Grids</a:t>
            </a:r>
            <a:r>
              <a:rPr lang="en-US" dirty="0">
                <a:latin typeface="Corbel" pitchFamily="34" charset="0"/>
              </a:rPr>
              <a:t>. </a:t>
            </a:r>
          </a:p>
          <a:p>
            <a:pPr marL="739775" lvl="1" indent="-285750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</a:pPr>
            <a:r>
              <a:rPr lang="en-US" dirty="0">
                <a:latin typeface="Corbel" pitchFamily="34" charset="0"/>
              </a:rPr>
              <a:t>We need to discuss what we mean by </a:t>
            </a:r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services</a:t>
            </a:r>
          </a:p>
          <a:p>
            <a:pPr marL="739775" lvl="1" indent="-285750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</a:pPr>
            <a:r>
              <a:rPr lang="en-US" dirty="0">
                <a:latin typeface="Corbel" pitchFamily="34" charset="0"/>
              </a:rPr>
              <a:t>The requirements of </a:t>
            </a:r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multi-language</a:t>
            </a:r>
            <a:r>
              <a:rPr lang="en-US" dirty="0">
                <a:latin typeface="Corbel" pitchFamily="34" charset="0"/>
              </a:rPr>
              <a:t> support</a:t>
            </a:r>
          </a:p>
          <a:p>
            <a:pPr marL="411163" indent="-342900">
              <a:lnSpc>
                <a:spcPct val="85000"/>
              </a:lnSpc>
              <a:spcAft>
                <a:spcPts val="90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</a:pPr>
            <a:r>
              <a:rPr lang="en-US" dirty="0">
                <a:latin typeface="Corbel" pitchFamily="34" charset="0"/>
              </a:rPr>
              <a:t>Further it seems useful to </a:t>
            </a:r>
            <a:r>
              <a:rPr lang="en-US" dirty="0">
                <a:solidFill>
                  <a:srgbClr val="C00000"/>
                </a:solidFill>
                <a:latin typeface="Corbel" pitchFamily="34" charset="0"/>
              </a:rPr>
              <a:t>re-examine MPI </a:t>
            </a:r>
            <a:r>
              <a:rPr lang="en-US" dirty="0">
                <a:latin typeface="Corbel" pitchFamily="34" charset="0"/>
              </a:rPr>
              <a:t>and define a simpler model that naturally supports threads or processes and the full set of communication patterns needed in SALSA (including dynamic threads).</a:t>
            </a:r>
            <a:br>
              <a:rPr lang="en-US" dirty="0">
                <a:latin typeface="Corbel" pitchFamily="34" charset="0"/>
              </a:rPr>
            </a:br>
            <a:endParaRPr lang="en-US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8686800" cy="5238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3200" smtClean="0">
                <a:solidFill>
                  <a:schemeClr val="tx2">
                    <a:satMod val="200000"/>
                  </a:schemeClr>
                </a:solidFill>
              </a:rPr>
              <a:t>Status of </a:t>
            </a:r>
            <a:r>
              <a:rPr sz="3200" i="1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sz="3200" i="1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sz="3200" i="1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sz="3200" i="1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sz="3200" i="1" smtClean="0">
                <a:solidFill>
                  <a:srgbClr val="33CC33"/>
                </a:solidFill>
                <a:latin typeface="Arial" pitchFamily="34" charset="0"/>
              </a:rPr>
              <a:t>A </a:t>
            </a:r>
            <a:r>
              <a:rPr sz="3200" smtClean="0">
                <a:solidFill>
                  <a:schemeClr val="tx2">
                    <a:satMod val="200000"/>
                  </a:schemeClr>
                </a:solidFill>
              </a:rPr>
              <a:t>Project</a:t>
            </a:r>
            <a:endParaRPr lang="en-US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5105400"/>
            <a:ext cx="2133600" cy="1676400"/>
          </a:xfrm>
        </p:spPr>
        <p:txBody>
          <a:bodyPr>
            <a:normAutofit fontScale="250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5600" b="1" i="1" dirty="0" smtClean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 smtClean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5600" b="1" i="1" dirty="0" smtClean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5600" b="1" i="1" dirty="0" smtClean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 smtClean="0">
                <a:solidFill>
                  <a:srgbClr val="99FF33"/>
                </a:solidFill>
                <a:latin typeface="Calibri" pitchFamily="34" charset="0"/>
              </a:rPr>
              <a:t>A</a:t>
            </a:r>
            <a:r>
              <a:rPr lang="en-US" sz="5600" dirty="0" smtClean="0">
                <a:solidFill>
                  <a:srgbClr val="99FF33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Team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    Geoffrey Fox 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5600" dirty="0" err="1" smtClean="0">
                <a:ea typeface="Arial Unicode MS" pitchFamily="34" charset="-128"/>
                <a:cs typeface="Arial Unicode MS" pitchFamily="34" charset="-128"/>
              </a:rPr>
              <a:t>Xiaohong</a:t>
            </a: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600" dirty="0" err="1" smtClean="0">
                <a:ea typeface="Arial Unicode MS" pitchFamily="34" charset="-128"/>
                <a:cs typeface="Arial Unicode MS" pitchFamily="34" charset="-128"/>
              </a:rPr>
              <a:t>Qiu</a:t>
            </a:r>
            <a:endParaRPr lang="en-US" sz="56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5600" dirty="0" err="1" smtClean="0">
                <a:ea typeface="Arial Unicode MS" pitchFamily="34" charset="-128"/>
                <a:cs typeface="Arial Unicode MS" pitchFamily="34" charset="-128"/>
              </a:rPr>
              <a:t>Seung-Hee</a:t>
            </a: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600" dirty="0" err="1" smtClean="0">
                <a:ea typeface="Arial Unicode MS" pitchFamily="34" charset="-128"/>
                <a:cs typeface="Arial Unicode MS" pitchFamily="34" charset="-128"/>
              </a:rPr>
              <a:t>Bae</a:t>
            </a:r>
            <a:endParaRPr lang="en-US" sz="56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5600" dirty="0" err="1" smtClean="0">
                <a:ea typeface="Arial Unicode MS" pitchFamily="34" charset="-128"/>
                <a:cs typeface="Arial Unicode MS" pitchFamily="34" charset="-128"/>
              </a:rPr>
              <a:t>Huapeng</a:t>
            </a: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 Yuan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n-US" altLang="ja-JP" sz="5600" dirty="0" smtClean="0">
                <a:solidFill>
                  <a:srgbClr val="FFFF00"/>
                </a:solidFill>
                <a:ea typeface="ＭＳ Ｐゴシック" pitchFamily="34" charset="-128"/>
              </a:rPr>
              <a:t>Indiana University</a:t>
            </a:r>
          </a:p>
          <a:p>
            <a:pPr marL="411480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56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56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996950"/>
            <a:ext cx="8915400" cy="612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0188" indent="-230188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2818FC"/>
                </a:solidFill>
                <a:latin typeface="+mn-lt"/>
              </a:rPr>
              <a:t>Status:</a:t>
            </a:r>
            <a:r>
              <a:rPr lang="en-US" dirty="0">
                <a:latin typeface="+mn-lt"/>
              </a:rPr>
              <a:t> is developing a suite of parallel data-mining capabilities: currently</a:t>
            </a:r>
          </a:p>
          <a:p>
            <a:pPr lvl="1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0033CC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E99805"/>
                </a:solidFill>
                <a:latin typeface="+mn-lt"/>
              </a:rPr>
              <a:t>  </a:t>
            </a:r>
            <a:r>
              <a:rPr lang="en-US" sz="1600" b="1" dirty="0" smtClean="0">
                <a:solidFill>
                  <a:srgbClr val="0033CC"/>
                </a:solidFill>
                <a:latin typeface="+mn-lt"/>
              </a:rPr>
              <a:t>Clustering</a:t>
            </a: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with deterministic annealing (</a:t>
            </a:r>
            <a:r>
              <a:rPr lang="en-US" sz="1600" dirty="0" smtClean="0">
                <a:latin typeface="+mn-lt"/>
              </a:rPr>
              <a:t>DA) – vector-based and Pairwise</a:t>
            </a:r>
            <a:endParaRPr lang="en-US" sz="1600" dirty="0">
              <a:latin typeface="+mn-lt"/>
            </a:endParaRPr>
          </a:p>
          <a:p>
            <a:pPr lvl="1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0033CC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E99805"/>
                </a:solidFill>
                <a:latin typeface="+mn-lt"/>
              </a:rPr>
              <a:t>  </a:t>
            </a:r>
            <a:r>
              <a:rPr lang="en-US" sz="1600" b="1" dirty="0">
                <a:solidFill>
                  <a:srgbClr val="0033CC"/>
                </a:solidFill>
                <a:latin typeface="+mn-lt"/>
              </a:rPr>
              <a:t>Mixture Models</a:t>
            </a:r>
            <a:r>
              <a:rPr lang="en-US" sz="1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(Expectation Maximization) with DA</a:t>
            </a:r>
          </a:p>
          <a:p>
            <a:pPr lvl="1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0033CC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E99805"/>
                </a:solidFill>
                <a:latin typeface="+mn-lt"/>
              </a:rPr>
              <a:t>  </a:t>
            </a:r>
            <a:r>
              <a:rPr lang="en-US" sz="1600" b="1" dirty="0">
                <a:solidFill>
                  <a:srgbClr val="0033CC"/>
                </a:solidFill>
                <a:latin typeface="+mn-lt"/>
              </a:rPr>
              <a:t>Metric Space Mapping</a:t>
            </a:r>
            <a:r>
              <a:rPr lang="en-US" sz="1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for visualization and </a:t>
            </a:r>
            <a:r>
              <a:rPr lang="en-US" sz="1600" dirty="0" smtClean="0">
                <a:latin typeface="+mn-lt"/>
              </a:rPr>
              <a:t>analysis (MDS)</a:t>
            </a:r>
            <a:endParaRPr lang="en-US" sz="1600" dirty="0">
              <a:latin typeface="+mn-lt"/>
            </a:endParaRPr>
          </a:p>
          <a:p>
            <a:pPr lvl="1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0033CC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E99805"/>
                </a:solidFill>
                <a:latin typeface="+mn-lt"/>
              </a:rPr>
              <a:t>  </a:t>
            </a:r>
            <a:r>
              <a:rPr lang="en-US" sz="1600" b="1" dirty="0">
                <a:solidFill>
                  <a:srgbClr val="0033CC"/>
                </a:solidFill>
                <a:latin typeface="+mn-lt"/>
              </a:rPr>
              <a:t>Matrix algebra</a:t>
            </a:r>
            <a:r>
              <a:rPr lang="en-US" sz="1600" dirty="0">
                <a:solidFill>
                  <a:srgbClr val="ECD700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as needed</a:t>
            </a:r>
            <a:endParaRPr lang="en-US" dirty="0">
              <a:latin typeface="+mn-lt"/>
            </a:endParaRPr>
          </a:p>
          <a:p>
            <a:pPr marL="230188" indent="-230188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2818FC"/>
                </a:solidFill>
                <a:latin typeface="+mn-lt"/>
              </a:rPr>
              <a:t>Results:</a:t>
            </a:r>
            <a:r>
              <a:rPr lang="en-US" dirty="0">
                <a:latin typeface="+mn-lt"/>
              </a:rPr>
              <a:t> currently</a:t>
            </a:r>
          </a:p>
          <a:p>
            <a:pPr lvl="1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0033CC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ECD700"/>
                </a:solidFill>
                <a:latin typeface="+mn-lt"/>
              </a:rPr>
              <a:t> 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On a  multicore machine</a:t>
            </a:r>
            <a:r>
              <a:rPr lang="en-US" sz="1600" dirty="0">
                <a:solidFill>
                  <a:srgbClr val="ECD700"/>
                </a:solidFill>
                <a:latin typeface="+mn-lt"/>
              </a:rPr>
              <a:t>  </a:t>
            </a:r>
            <a:r>
              <a:rPr lang="en-US" sz="1600" dirty="0">
                <a:latin typeface="+mn-lt"/>
              </a:rPr>
              <a:t>(mainly  thread-level parallelism)</a:t>
            </a:r>
          </a:p>
          <a:p>
            <a:pPr lvl="2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0033CC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ECD700"/>
                </a:solidFill>
                <a:latin typeface="+mn-lt"/>
              </a:rPr>
              <a:t>  </a:t>
            </a:r>
            <a:r>
              <a:rPr lang="en-US" sz="1600" dirty="0">
                <a:latin typeface="+mn-lt"/>
              </a:rPr>
              <a:t>Microsoft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CCR</a:t>
            </a:r>
            <a:r>
              <a:rPr lang="en-US" sz="1600" dirty="0">
                <a:latin typeface="+mn-lt"/>
              </a:rPr>
              <a:t> supports “MPI-style “ dynamic threading and via  </a:t>
            </a:r>
            <a:r>
              <a:rPr lang="en-US" sz="1600" dirty="0" err="1">
                <a:latin typeface="+mn-lt"/>
              </a:rPr>
              <a:t>.Net</a:t>
            </a:r>
            <a:r>
              <a:rPr lang="en-US" sz="1600" dirty="0">
                <a:latin typeface="+mn-lt"/>
              </a:rPr>
              <a:t> provides a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DSS</a:t>
            </a:r>
            <a:r>
              <a:rPr lang="en-US" sz="1600" dirty="0">
                <a:latin typeface="+mn-lt"/>
              </a:rPr>
              <a:t> a service model of computing;</a:t>
            </a:r>
          </a:p>
          <a:p>
            <a:pPr lvl="2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0033CC"/>
              </a:buClr>
              <a:buFont typeface="Wingdings" pitchFamily="2" charset="2"/>
              <a:buChar char="§"/>
              <a:defRPr/>
            </a:pPr>
            <a:r>
              <a:rPr lang="en-US" sz="1600" dirty="0">
                <a:latin typeface="+mn-lt"/>
              </a:rPr>
              <a:t>  Detailed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performance measurements </a:t>
            </a:r>
            <a:r>
              <a:rPr lang="en-US" sz="1600" dirty="0">
                <a:latin typeface="+mn-lt"/>
              </a:rPr>
              <a:t>with </a:t>
            </a:r>
            <a:r>
              <a:rPr lang="en-US" sz="1600" dirty="0">
                <a:solidFill>
                  <a:srgbClr val="ECD700"/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Speedups </a:t>
            </a:r>
            <a:r>
              <a:rPr lang="en-US" sz="1600" dirty="0">
                <a:solidFill>
                  <a:srgbClr val="ECD700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of 7.5 or above on 8-core systems for “large problems” using deterministic annealed (avoid local minima) algorithms for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clustering, Gaussian Mixtures, GTM </a:t>
            </a:r>
            <a:r>
              <a:rPr lang="en-US" sz="1600" dirty="0">
                <a:latin typeface="+mn-lt"/>
              </a:rPr>
              <a:t>(dimensional reduction) etc.</a:t>
            </a:r>
          </a:p>
          <a:p>
            <a:pPr lvl="1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0033CC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ECD700"/>
                </a:solidFill>
                <a:latin typeface="+mn-lt"/>
              </a:rPr>
              <a:t> 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Extension to  </a:t>
            </a:r>
            <a:r>
              <a:rPr lang="en-US" sz="1600" dirty="0">
                <a:latin typeface="+mn-lt"/>
              </a:rPr>
              <a:t>multicore clusters  (process-level parallelism)</a:t>
            </a:r>
          </a:p>
          <a:p>
            <a:pPr lvl="2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0033CC"/>
              </a:buClr>
              <a:buFont typeface="Wingdings" pitchFamily="2" charset="2"/>
              <a:buChar char="§"/>
              <a:defRPr/>
            </a:pPr>
            <a:r>
              <a:rPr lang="en-US" sz="1600" dirty="0">
                <a:latin typeface="+mn-lt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+mn-lt"/>
              </a:rPr>
              <a:t>MPI.Net</a:t>
            </a:r>
            <a:r>
              <a:rPr lang="en-US" sz="1600" dirty="0">
                <a:latin typeface="+mn-lt"/>
              </a:rPr>
              <a:t>  provides C# interface to MS-MPI on windows cluster</a:t>
            </a:r>
          </a:p>
          <a:p>
            <a:pPr lvl="2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Clr>
                <a:srgbClr val="0033CC"/>
              </a:buClr>
              <a:buFont typeface="Wingdings" pitchFamily="2" charset="2"/>
              <a:buChar char="§"/>
              <a:defRPr/>
            </a:pPr>
            <a:r>
              <a:rPr lang="en-US" sz="1600" dirty="0">
                <a:latin typeface="+mn-lt"/>
              </a:rPr>
              <a:t>  Initial performance results show linear speedup  on  up to  8 nodes  dual core clusters </a:t>
            </a:r>
          </a:p>
          <a:p>
            <a:pPr marL="225425" lvl="1" indent="-220663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2818FC"/>
                </a:solidFill>
                <a:latin typeface="+mn-lt"/>
              </a:rPr>
              <a:t>Collaboration:</a:t>
            </a:r>
            <a:endParaRPr lang="en-US" dirty="0">
              <a:latin typeface="+mn-lt"/>
            </a:endParaRPr>
          </a:p>
          <a:p>
            <a:pPr marL="4763" lvl="1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lvl="1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lvl="1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			</a:t>
            </a:r>
          </a:p>
          <a:p>
            <a:pPr lvl="1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lvl="1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lvl="1" fontAlgn="auto">
              <a:lnSpc>
                <a:spcPct val="85000"/>
              </a:lnSpc>
              <a:spcBef>
                <a:spcPct val="1500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895600" y="5181600"/>
            <a:ext cx="2667000" cy="1524000"/>
          </a:xfrm>
          <a:prstGeom prst="rect">
            <a:avLst/>
          </a:prstGeom>
        </p:spPr>
        <p:txBody>
          <a:bodyPr lIns="45720" rIns="45720">
            <a:normAutofit fontScale="25000" lnSpcReduction="20000"/>
          </a:bodyPr>
          <a:lstStyle/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Technology Collaboration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    George </a:t>
            </a:r>
            <a:r>
              <a:rPr lang="en-US" sz="5600" dirty="0" err="1">
                <a:latin typeface="+mn-lt"/>
                <a:ea typeface="Arial Unicode MS" pitchFamily="34" charset="-128"/>
                <a:cs typeface="Arial Unicode MS" pitchFamily="34" charset="-128"/>
              </a:rPr>
              <a:t>Chrysanthakopoulos</a:t>
            </a:r>
            <a:endParaRPr lang="en-US" sz="5600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5600" dirty="0" err="1">
                <a:latin typeface="+mn-lt"/>
                <a:ea typeface="Arial Unicode MS" pitchFamily="34" charset="-128"/>
                <a:cs typeface="Arial Unicode MS" pitchFamily="34" charset="-128"/>
              </a:rPr>
              <a:t>Henrik</a:t>
            </a: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600" dirty="0" err="1">
                <a:latin typeface="+mn-lt"/>
                <a:ea typeface="Arial Unicode MS" pitchFamily="34" charset="-128"/>
                <a:cs typeface="Arial Unicode MS" pitchFamily="34" charset="-128"/>
              </a:rPr>
              <a:t>Frystyk</a:t>
            </a: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 Nielsen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altLang="zh-CN" sz="5600" dirty="0">
                <a:solidFill>
                  <a:srgbClr val="FFFF00"/>
                </a:solidFill>
                <a:latin typeface="+mn-lt"/>
              </a:rPr>
              <a:t>Microsoft</a:t>
            </a:r>
            <a:endParaRPr lang="en-US" sz="5600" dirty="0">
              <a:latin typeface="+mn-lt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5867400" y="4876800"/>
            <a:ext cx="2590800" cy="2057400"/>
          </a:xfrm>
          <a:prstGeom prst="rect">
            <a:avLst/>
          </a:prstGeom>
        </p:spPr>
        <p:txBody>
          <a:bodyPr lIns="45720" rIns="45720">
            <a:normAutofit fontScale="250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5600" dirty="0">
                <a:latin typeface="+mn-lt"/>
                <a:ea typeface="ＭＳ Ｐゴシック" pitchFamily="34" charset="-128"/>
              </a:rPr>
              <a:t>Application</a:t>
            </a:r>
            <a:r>
              <a:rPr lang="en-US" sz="5600" dirty="0">
                <a:latin typeface="+mn-lt"/>
                <a:ea typeface="SimSun" pitchFamily="2" charset="-122"/>
              </a:rPr>
              <a:t> Collaboration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5600" dirty="0" err="1">
                <a:solidFill>
                  <a:srgbClr val="FFFF00"/>
                </a:solidFill>
                <a:latin typeface="+mn-lt"/>
                <a:ea typeface="SimSun" pitchFamily="2" charset="-122"/>
              </a:rPr>
              <a:t>Cheminformatics</a:t>
            </a:r>
            <a:endParaRPr lang="en-US" sz="5600" dirty="0">
              <a:solidFill>
                <a:srgbClr val="FFFF00"/>
              </a:solidFill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5600" dirty="0">
                <a:latin typeface="+mn-lt"/>
                <a:ea typeface="SimSun" pitchFamily="2" charset="-122"/>
              </a:rPr>
              <a:t>     </a:t>
            </a:r>
            <a:r>
              <a:rPr lang="en-US" sz="5600" dirty="0" err="1">
                <a:latin typeface="+mn-lt"/>
                <a:ea typeface="SimSun" pitchFamily="2" charset="-122"/>
              </a:rPr>
              <a:t>Rajarshi</a:t>
            </a:r>
            <a:r>
              <a:rPr lang="en-US" sz="5600" dirty="0">
                <a:latin typeface="+mn-lt"/>
                <a:ea typeface="SimSun" pitchFamily="2" charset="-122"/>
              </a:rPr>
              <a:t> </a:t>
            </a:r>
            <a:r>
              <a:rPr lang="en-US" sz="5600" dirty="0" err="1">
                <a:latin typeface="+mn-lt"/>
                <a:ea typeface="SimSun" pitchFamily="2" charset="-122"/>
              </a:rPr>
              <a:t>Guha</a:t>
            </a:r>
            <a:endParaRPr lang="en-US" sz="5600" dirty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5600" dirty="0">
                <a:latin typeface="+mn-lt"/>
                <a:ea typeface="SimSun" pitchFamily="2" charset="-122"/>
              </a:rPr>
              <a:t>     David Wild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5600" dirty="0">
                <a:solidFill>
                  <a:srgbClr val="FFFF00"/>
                </a:solidFill>
                <a:latin typeface="+mn-lt"/>
                <a:ea typeface="SimSun" pitchFamily="2" charset="-122"/>
              </a:rPr>
              <a:t>Bioinformatics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5600" dirty="0">
                <a:latin typeface="+mn-lt"/>
                <a:ea typeface="SimSun" pitchFamily="2" charset="-122"/>
              </a:rPr>
              <a:t>    Haiku Tang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5600" dirty="0">
                <a:solidFill>
                  <a:srgbClr val="FFFF00"/>
                </a:solidFill>
                <a:latin typeface="+mn-lt"/>
                <a:ea typeface="SimSun" pitchFamily="2" charset="-122"/>
              </a:rPr>
              <a:t>Demographics (GIS)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5600" dirty="0">
                <a:latin typeface="+mn-lt"/>
                <a:ea typeface="SimSun" pitchFamily="2" charset="-122"/>
              </a:rPr>
              <a:t>    Neil </a:t>
            </a:r>
            <a:r>
              <a:rPr lang="en-US" sz="5600" dirty="0" err="1">
                <a:latin typeface="+mn-lt"/>
                <a:ea typeface="SimSun" pitchFamily="2" charset="-122"/>
              </a:rPr>
              <a:t>Devadasan</a:t>
            </a:r>
            <a:endParaRPr lang="en-US" sz="5600" dirty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5600" dirty="0">
                <a:solidFill>
                  <a:srgbClr val="FFFF00"/>
                </a:solidFill>
                <a:latin typeface="+mn-lt"/>
                <a:ea typeface="SimSun" pitchFamily="2" charset="-122"/>
              </a:rPr>
              <a:t>IU Bloomington and IUPUI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defRPr/>
            </a:pPr>
            <a:endParaRPr lang="en-US" sz="5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7772400" cy="5461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3600" smtClean="0">
                <a:solidFill>
                  <a:schemeClr val="tx2">
                    <a:satMod val="200000"/>
                  </a:schemeClr>
                </a:solidFill>
              </a:rPr>
              <a:t>Services vs. Micro-parallelism</a:t>
            </a:r>
            <a:endParaRPr lang="en-US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371600"/>
            <a:ext cx="7772400" cy="4953000"/>
          </a:xfrm>
        </p:spPr>
        <p:txBody>
          <a:bodyPr>
            <a:noAutofit/>
          </a:bodyPr>
          <a:lstStyle/>
          <a:p>
            <a:pPr marL="227013" indent="-227013" fontAlgn="auto"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Micro-parallelism </a:t>
            </a:r>
            <a:r>
              <a:rPr lang="en-US" sz="2000" dirty="0" smtClean="0"/>
              <a:t>uses </a:t>
            </a:r>
            <a:r>
              <a:rPr lang="en-US" sz="2000" dirty="0" smtClean="0">
                <a:solidFill>
                  <a:srgbClr val="0033CC"/>
                </a:solidFill>
              </a:rPr>
              <a:t>low latency </a:t>
            </a:r>
            <a:r>
              <a:rPr lang="en-US" sz="2000" dirty="0" smtClean="0">
                <a:solidFill>
                  <a:srgbClr val="C00000"/>
                </a:solidFill>
              </a:rPr>
              <a:t>CCR</a:t>
            </a:r>
            <a:r>
              <a:rPr lang="en-US" sz="2000" dirty="0" smtClean="0">
                <a:solidFill>
                  <a:srgbClr val="18A221"/>
                </a:solidFill>
              </a:rPr>
              <a:t> </a:t>
            </a:r>
            <a:r>
              <a:rPr lang="en-US" sz="2000" dirty="0" smtClean="0"/>
              <a:t>threads or </a:t>
            </a:r>
            <a:r>
              <a:rPr lang="en-US" sz="2000" dirty="0" smtClean="0">
                <a:solidFill>
                  <a:srgbClr val="C00000"/>
                </a:solidFill>
              </a:rPr>
              <a:t>MPI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processes</a:t>
            </a:r>
          </a:p>
          <a:p>
            <a:pPr marL="227013" indent="-227013" fontAlgn="auto"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Services </a:t>
            </a:r>
            <a:r>
              <a:rPr lang="en-US" sz="2000" dirty="0" smtClean="0"/>
              <a:t>can be used where </a:t>
            </a:r>
            <a:r>
              <a:rPr lang="en-US" sz="2000" dirty="0" smtClean="0">
                <a:solidFill>
                  <a:srgbClr val="0033CC"/>
                </a:solidFill>
              </a:rPr>
              <a:t>loose coupling </a:t>
            </a:r>
            <a:r>
              <a:rPr lang="en-US" sz="2000" dirty="0" smtClean="0"/>
              <a:t>natural</a:t>
            </a:r>
          </a:p>
          <a:p>
            <a:pPr marL="740664" lvl="1" fontAlgn="auto"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Input data</a:t>
            </a:r>
          </a:p>
          <a:p>
            <a:pPr marL="740664" lvl="1" fontAlgn="auto"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Algorithms</a:t>
            </a:r>
          </a:p>
          <a:p>
            <a:pPr marL="996696" lvl="2" fontAlgn="auto"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000" dirty="0" smtClean="0"/>
              <a:t>PCA</a:t>
            </a:r>
          </a:p>
          <a:p>
            <a:pPr marL="996696" lvl="2" fontAlgn="auto"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000" dirty="0" smtClean="0"/>
              <a:t>DAC GTM GM DAGM DAGTM – both for complete algorithm and for each iteration</a:t>
            </a:r>
          </a:p>
          <a:p>
            <a:pPr marL="996696" lvl="2" fontAlgn="auto"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000" dirty="0" smtClean="0"/>
              <a:t>Pairwise</a:t>
            </a:r>
          </a:p>
          <a:p>
            <a:pPr marL="996696" lvl="2" fontAlgn="auto"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000" dirty="0" smtClean="0"/>
              <a:t>Linear Algebra used inside or outside above</a:t>
            </a:r>
          </a:p>
          <a:p>
            <a:pPr marL="996696" lvl="2" fontAlgn="auto"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000" dirty="0" smtClean="0"/>
              <a:t>Metric embedding MDS, </a:t>
            </a:r>
            <a:r>
              <a:rPr lang="en-US" sz="2000" dirty="0" err="1" smtClean="0"/>
              <a:t>Bourgain</a:t>
            </a:r>
            <a:r>
              <a:rPr lang="en-US" sz="2000" dirty="0" smtClean="0"/>
              <a:t>, Quadratic Programming ….</a:t>
            </a:r>
          </a:p>
          <a:p>
            <a:pPr marL="996696" lvl="2" fontAlgn="auto"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000" dirty="0" smtClean="0"/>
              <a:t>HMM, SVM ….</a:t>
            </a:r>
          </a:p>
          <a:p>
            <a:pPr marL="740664" lvl="1" fontAlgn="auto"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User interface: </a:t>
            </a:r>
            <a:r>
              <a:rPr lang="en-US" sz="2000" dirty="0" smtClean="0"/>
              <a:t>GIS (Web map Service) or equivalent</a:t>
            </a:r>
          </a:p>
          <a:p>
            <a:pPr marL="411480" fontAlgn="auto"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§"/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9144000" cy="457200"/>
          </a:xfrm>
        </p:spPr>
        <p:txBody>
          <a:bodyPr>
            <a:normAutofit fontScale="90000"/>
          </a:bodyPr>
          <a:lstStyle/>
          <a:p>
            <a:r>
              <a:rPr sz="2400" smtClean="0"/>
              <a:t>Deterministic Annealing Clustering of Indiana Census Data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304800"/>
            <a:ext cx="6175375" cy="3429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Decrease temperature (distance scale) to discover more clusters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l="18527" t="18552" r="2151" b="14189"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/>
          <a:srcRect l="17377" t="20683" r="6033" b="12595"/>
          <a:stretch>
            <a:fillRect/>
          </a:stretch>
        </p:blipFill>
        <p:spPr bwMode="auto">
          <a:xfrm>
            <a:off x="381000" y="0"/>
            <a:ext cx="82296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/>
          <a:srcRect l="17377" t="20683" r="6033" b="12595"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l="17819" t="18919" r="3017" b="12163"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908</TotalTime>
  <Words>2416</Words>
  <Application>Microsoft Office PowerPoint</Application>
  <PresentationFormat>On-screen Show (4:3)</PresentationFormat>
  <Paragraphs>574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Metro</vt:lpstr>
      <vt:lpstr>Oriel</vt:lpstr>
      <vt:lpstr>Equation</vt:lpstr>
      <vt:lpstr>Slide 1</vt:lpstr>
      <vt:lpstr>Why Data-mining?</vt:lpstr>
      <vt:lpstr>Intel’s Application Stack</vt:lpstr>
      <vt:lpstr>Multicore SALSA Project</vt:lpstr>
      <vt:lpstr>Status of SALSA Project</vt:lpstr>
      <vt:lpstr>Services vs. Micro-parallelism</vt:lpstr>
      <vt:lpstr>Deterministic Annealing Clustering of Indiana Census Data</vt:lpstr>
      <vt:lpstr>Slide 8</vt:lpstr>
      <vt:lpstr>Slide 9</vt:lpstr>
      <vt:lpstr>Slide 10</vt:lpstr>
      <vt:lpstr>Slide 11</vt:lpstr>
      <vt:lpstr>Slide 12</vt:lpstr>
      <vt:lpstr>Parallel Multicore Deterministic Annealing Clustering</vt:lpstr>
      <vt:lpstr>Slide 14</vt:lpstr>
      <vt:lpstr>2 Clusters of Chemical Compounds in 155 Dimensions Projected into 2D</vt:lpstr>
      <vt:lpstr>Slide 16</vt:lpstr>
      <vt:lpstr>MPI-CCR model</vt:lpstr>
      <vt:lpstr>8 Node 2-core Windows Cluster: CCR &amp; MPI.NET</vt:lpstr>
      <vt:lpstr>1 Node 4-core Windows Opteron: CCR &amp; MPI.NET</vt:lpstr>
      <vt:lpstr>Overhead versus Grain Size</vt:lpstr>
      <vt:lpstr>Slide 21</vt:lpstr>
      <vt:lpstr>Slide 22</vt:lpstr>
      <vt:lpstr>Issues and Futures</vt:lpstr>
      <vt:lpstr>Slide 24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on multi-core systems of parallel data mining</dc:title>
  <dc:creator>ptl</dc:creator>
  <cp:lastModifiedBy>ptl</cp:lastModifiedBy>
  <cp:revision>136</cp:revision>
  <dcterms:created xsi:type="dcterms:W3CDTF">2008-06-20T18:37:53Z</dcterms:created>
  <dcterms:modified xsi:type="dcterms:W3CDTF">2008-12-28T01:32:07Z</dcterms:modified>
</cp:coreProperties>
</file>