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58" r:id="rId2"/>
    <p:sldId id="270" r:id="rId3"/>
    <p:sldId id="322" r:id="rId4"/>
    <p:sldId id="340" r:id="rId5"/>
    <p:sldId id="271" r:id="rId6"/>
    <p:sldId id="272" r:id="rId7"/>
    <p:sldId id="305" r:id="rId8"/>
    <p:sldId id="259" r:id="rId9"/>
    <p:sldId id="308" r:id="rId10"/>
    <p:sldId id="302" r:id="rId11"/>
    <p:sldId id="288" r:id="rId12"/>
    <p:sldId id="285" r:id="rId13"/>
    <p:sldId id="281" r:id="rId14"/>
    <p:sldId id="274" r:id="rId15"/>
    <p:sldId id="282" r:id="rId16"/>
    <p:sldId id="283" r:id="rId17"/>
    <p:sldId id="284" r:id="rId18"/>
    <p:sldId id="286" r:id="rId19"/>
    <p:sldId id="287" r:id="rId20"/>
    <p:sldId id="338" r:id="rId21"/>
    <p:sldId id="339" r:id="rId22"/>
    <p:sldId id="326" r:id="rId23"/>
    <p:sldId id="327" r:id="rId24"/>
    <p:sldId id="317" r:id="rId25"/>
    <p:sldId id="332" r:id="rId26"/>
    <p:sldId id="333" r:id="rId27"/>
    <p:sldId id="336" r:id="rId28"/>
    <p:sldId id="337" r:id="rId29"/>
    <p:sldId id="295" r:id="rId30"/>
    <p:sldId id="323"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1EEFF"/>
    <a:srgbClr val="336699"/>
    <a:srgbClr val="C2A6CE"/>
    <a:srgbClr val="42527E"/>
    <a:srgbClr val="0000AC"/>
    <a:srgbClr val="0000CC"/>
    <a:srgbClr val="666699"/>
    <a:srgbClr val="492C4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8" autoAdjust="0"/>
    <p:restoredTop sz="78229" autoAdjust="0"/>
  </p:normalViewPr>
  <p:slideViewPr>
    <p:cSldViewPr>
      <p:cViewPr varScale="1">
        <p:scale>
          <a:sx n="66" d="100"/>
          <a:sy n="66" d="100"/>
        </p:scale>
        <p:origin x="-902"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xqiu\Documents\DICProposal\PW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eoffrey%20Fox\Desktop\CCGrid_multicore\ccr_vs_tpl_alu3533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cked"/>
        <c:ser>
          <c:idx val="1"/>
          <c:order val="0"/>
          <c:marker>
            <c:symbol val="none"/>
          </c:marker>
          <c:cat>
            <c:strRef>
              <c:f>PWC!$F$2:$F$82</c:f>
              <c:strCache>
                <c:ptCount val="81"/>
                <c:pt idx="0">
                  <c:v>1x1x1</c:v>
                </c:pt>
                <c:pt idx="1">
                  <c:v>1x1x2</c:v>
                </c:pt>
                <c:pt idx="2">
                  <c:v>1x2x1</c:v>
                </c:pt>
                <c:pt idx="3">
                  <c:v>2x1x1</c:v>
                </c:pt>
                <c:pt idx="4">
                  <c:v>1x2x2</c:v>
                </c:pt>
                <c:pt idx="5">
                  <c:v>1x4x1</c:v>
                </c:pt>
                <c:pt idx="6">
                  <c:v>2x1x2</c:v>
                </c:pt>
                <c:pt idx="7">
                  <c:v>2x2x1</c:v>
                </c:pt>
                <c:pt idx="8">
                  <c:v>2x2x1</c:v>
                </c:pt>
                <c:pt idx="9">
                  <c:v>4x1x1</c:v>
                </c:pt>
                <c:pt idx="10">
                  <c:v>1x1x8</c:v>
                </c:pt>
                <c:pt idx="11">
                  <c:v>1x4x2</c:v>
                </c:pt>
                <c:pt idx="12">
                  <c:v>1x4x2</c:v>
                </c:pt>
                <c:pt idx="13">
                  <c:v>1x8x1</c:v>
                </c:pt>
                <c:pt idx="14">
                  <c:v>2x2x2</c:v>
                </c:pt>
                <c:pt idx="15">
                  <c:v>2x2x2</c:v>
                </c:pt>
                <c:pt idx="16">
                  <c:v>2x4x1</c:v>
                </c:pt>
                <c:pt idx="17">
                  <c:v>2x4x1</c:v>
                </c:pt>
                <c:pt idx="18">
                  <c:v>4x1x2</c:v>
                </c:pt>
                <c:pt idx="19">
                  <c:v>4x1x2</c:v>
                </c:pt>
                <c:pt idx="20">
                  <c:v>4x2x1</c:v>
                </c:pt>
                <c:pt idx="21">
                  <c:v>4x2x1</c:v>
                </c:pt>
                <c:pt idx="22">
                  <c:v>8x1x1</c:v>
                </c:pt>
                <c:pt idx="23">
                  <c:v>1x1x16</c:v>
                </c:pt>
                <c:pt idx="24">
                  <c:v>1x8x2</c:v>
                </c:pt>
                <c:pt idx="25">
                  <c:v>1x16x1</c:v>
                </c:pt>
                <c:pt idx="26">
                  <c:v>2x4x2</c:v>
                </c:pt>
                <c:pt idx="27">
                  <c:v>2x8x1</c:v>
                </c:pt>
                <c:pt idx="28">
                  <c:v>4x2x2</c:v>
                </c:pt>
                <c:pt idx="29">
                  <c:v>4x4x1</c:v>
                </c:pt>
                <c:pt idx="30">
                  <c:v>8x1x2</c:v>
                </c:pt>
                <c:pt idx="31">
                  <c:v>8x2x1</c:v>
                </c:pt>
                <c:pt idx="32">
                  <c:v>16x1x1</c:v>
                </c:pt>
                <c:pt idx="33">
                  <c:v>1x24x1</c:v>
                </c:pt>
                <c:pt idx="34">
                  <c:v>24x1x1</c:v>
                </c:pt>
                <c:pt idx="35">
                  <c:v>2x8x2</c:v>
                </c:pt>
                <c:pt idx="36">
                  <c:v>4x4x2</c:v>
                </c:pt>
                <c:pt idx="37">
                  <c:v>8x2x2</c:v>
                </c:pt>
                <c:pt idx="38">
                  <c:v>16x1x2</c:v>
                </c:pt>
                <c:pt idx="39">
                  <c:v>1x8x6</c:v>
                </c:pt>
                <c:pt idx="40">
                  <c:v>1x16x3</c:v>
                </c:pt>
                <c:pt idx="41">
                  <c:v>1x24x2</c:v>
                </c:pt>
                <c:pt idx="42">
                  <c:v>2x4x6</c:v>
                </c:pt>
                <c:pt idx="43">
                  <c:v>2x8x3</c:v>
                </c:pt>
                <c:pt idx="44">
                  <c:v>4x2x6</c:v>
                </c:pt>
                <c:pt idx="45">
                  <c:v>4x4x3</c:v>
                </c:pt>
                <c:pt idx="46">
                  <c:v>8x2x3</c:v>
                </c:pt>
                <c:pt idx="47">
                  <c:v>16x1x3</c:v>
                </c:pt>
                <c:pt idx="48">
                  <c:v>24x1x2</c:v>
                </c:pt>
                <c:pt idx="49">
                  <c:v>1x8x8</c:v>
                </c:pt>
                <c:pt idx="50">
                  <c:v>1x16x4</c:v>
                </c:pt>
                <c:pt idx="51">
                  <c:v>2x4x8</c:v>
                </c:pt>
                <c:pt idx="52">
                  <c:v>2x8x4</c:v>
                </c:pt>
                <c:pt idx="53">
                  <c:v>4x2x8</c:v>
                </c:pt>
                <c:pt idx="54">
                  <c:v>8x1x8</c:v>
                </c:pt>
                <c:pt idx="55">
                  <c:v>8x2x4</c:v>
                </c:pt>
                <c:pt idx="56">
                  <c:v>16x1x4</c:v>
                </c:pt>
                <c:pt idx="57">
                  <c:v>8x1x10</c:v>
                </c:pt>
                <c:pt idx="58">
                  <c:v>1x24x4</c:v>
                </c:pt>
                <c:pt idx="59">
                  <c:v>4x4x6</c:v>
                </c:pt>
                <c:pt idx="60">
                  <c:v>24x1x4</c:v>
                </c:pt>
                <c:pt idx="61">
                  <c:v>1x16x8</c:v>
                </c:pt>
                <c:pt idx="62">
                  <c:v>2x8x8</c:v>
                </c:pt>
                <c:pt idx="63">
                  <c:v>4x4x8</c:v>
                </c:pt>
                <c:pt idx="64">
                  <c:v>8x2x8</c:v>
                </c:pt>
                <c:pt idx="65">
                  <c:v>16x1x8</c:v>
                </c:pt>
                <c:pt idx="66">
                  <c:v>1x24x8</c:v>
                </c:pt>
                <c:pt idx="67">
                  <c:v>24x1x8</c:v>
                </c:pt>
                <c:pt idx="68">
                  <c:v>1x24x12</c:v>
                </c:pt>
                <c:pt idx="69">
                  <c:v>24x1x12</c:v>
                </c:pt>
                <c:pt idx="70">
                  <c:v>1x24x16</c:v>
                </c:pt>
                <c:pt idx="71">
                  <c:v>1x24x16</c:v>
                </c:pt>
                <c:pt idx="72">
                  <c:v>24x1x16</c:v>
                </c:pt>
                <c:pt idx="73">
                  <c:v>1x24x20</c:v>
                </c:pt>
                <c:pt idx="74">
                  <c:v>24x1x20</c:v>
                </c:pt>
                <c:pt idx="75">
                  <c:v>1x24x24</c:v>
                </c:pt>
                <c:pt idx="76">
                  <c:v>24x1x24</c:v>
                </c:pt>
                <c:pt idx="77">
                  <c:v>1x24x28</c:v>
                </c:pt>
                <c:pt idx="78">
                  <c:v>24x1x28</c:v>
                </c:pt>
                <c:pt idx="79">
                  <c:v>1x24x31</c:v>
                </c:pt>
                <c:pt idx="80">
                  <c:v>24x1x31</c:v>
                </c:pt>
              </c:strCache>
            </c:strRef>
          </c:cat>
          <c:val>
            <c:numRef>
              <c:f>PWC!$H$2:$H$82</c:f>
              <c:numCache>
                <c:formatCode>General</c:formatCode>
                <c:ptCount val="81"/>
                <c:pt idx="0">
                  <c:v>1.1336122749999999</c:v>
                </c:pt>
                <c:pt idx="1">
                  <c:v>0.17594827100000346</c:v>
                </c:pt>
                <c:pt idx="2">
                  <c:v>0.20747389399999999</c:v>
                </c:pt>
                <c:pt idx="3">
                  <c:v>1.3594755599999999</c:v>
                </c:pt>
                <c:pt idx="4">
                  <c:v>-7.4289770000000518E-3</c:v>
                </c:pt>
                <c:pt idx="5">
                  <c:v>0</c:v>
                </c:pt>
                <c:pt idx="6">
                  <c:v>0.19797855400000028</c:v>
                </c:pt>
                <c:pt idx="7">
                  <c:v>0.41362681800000495</c:v>
                </c:pt>
                <c:pt idx="8">
                  <c:v>0.36982963400000562</c:v>
                </c:pt>
                <c:pt idx="9">
                  <c:v>1.4587532619999999</c:v>
                </c:pt>
                <c:pt idx="10">
                  <c:v>-4.6891192000000012E-2</c:v>
                </c:pt>
                <c:pt idx="11">
                  <c:v>4.9918446000000276E-2</c:v>
                </c:pt>
                <c:pt idx="12">
                  <c:v>1.9273361999999999E-2</c:v>
                </c:pt>
                <c:pt idx="13">
                  <c:v>-1.7272780000000043E-2</c:v>
                </c:pt>
                <c:pt idx="14">
                  <c:v>4.4001844999999998E-2</c:v>
                </c:pt>
                <c:pt idx="15">
                  <c:v>9.6014915000000048E-2</c:v>
                </c:pt>
                <c:pt idx="16">
                  <c:v>0.16661681100000028</c:v>
                </c:pt>
                <c:pt idx="17">
                  <c:v>0.1666507489999999</c:v>
                </c:pt>
                <c:pt idx="18">
                  <c:v>0.26765438200000002</c:v>
                </c:pt>
                <c:pt idx="19">
                  <c:v>0.28342994100000563</c:v>
                </c:pt>
                <c:pt idx="20">
                  <c:v>0.89822504600000252</c:v>
                </c:pt>
                <c:pt idx="21">
                  <c:v>0.90352075600000004</c:v>
                </c:pt>
                <c:pt idx="22">
                  <c:v>1.6174134689999999</c:v>
                </c:pt>
                <c:pt idx="23">
                  <c:v>-2.4660521999999987E-2</c:v>
                </c:pt>
                <c:pt idx="24">
                  <c:v>5.6565005000000002E-2</c:v>
                </c:pt>
                <c:pt idx="25">
                  <c:v>1.355926299999978E-2</c:v>
                </c:pt>
                <c:pt idx="26">
                  <c:v>2.0460396000000002E-2</c:v>
                </c:pt>
                <c:pt idx="27">
                  <c:v>6.7938800000000021E-2</c:v>
                </c:pt>
                <c:pt idx="28">
                  <c:v>0.11258735699999986</c:v>
                </c:pt>
                <c:pt idx="29">
                  <c:v>0.56072074500000002</c:v>
                </c:pt>
                <c:pt idx="30">
                  <c:v>0.30271012500000088</c:v>
                </c:pt>
                <c:pt idx="31">
                  <c:v>1.0436449409999824</c:v>
                </c:pt>
                <c:pt idx="32">
                  <c:v>1.6656527459999999</c:v>
                </c:pt>
                <c:pt idx="33">
                  <c:v>1.8899100000000051E-2</c:v>
                </c:pt>
                <c:pt idx="34">
                  <c:v>2.0058193659999999</c:v>
                </c:pt>
                <c:pt idx="35">
                  <c:v>8.0213967000000025E-2</c:v>
                </c:pt>
                <c:pt idx="36">
                  <c:v>9.0098141000000048E-2</c:v>
                </c:pt>
                <c:pt idx="37">
                  <c:v>0.22820784000000074</c:v>
                </c:pt>
                <c:pt idx="38">
                  <c:v>0.36969194100000002</c:v>
                </c:pt>
                <c:pt idx="39">
                  <c:v>0.1082333460000016</c:v>
                </c:pt>
                <c:pt idx="40">
                  <c:v>0.18106932800000144</c:v>
                </c:pt>
                <c:pt idx="41">
                  <c:v>0.18035793700000041</c:v>
                </c:pt>
                <c:pt idx="42">
                  <c:v>9.5822602000000381E-2</c:v>
                </c:pt>
                <c:pt idx="43">
                  <c:v>9.7993563000000047E-2</c:v>
                </c:pt>
                <c:pt idx="44">
                  <c:v>0.10315050100000002</c:v>
                </c:pt>
                <c:pt idx="45">
                  <c:v>9.8778528000000934E-2</c:v>
                </c:pt>
                <c:pt idx="46">
                  <c:v>0.16423220900000049</c:v>
                </c:pt>
                <c:pt idx="47">
                  <c:v>0.26967249400000032</c:v>
                </c:pt>
                <c:pt idx="48">
                  <c:v>0.48301003200000031</c:v>
                </c:pt>
                <c:pt idx="49">
                  <c:v>0.15806871900000041</c:v>
                </c:pt>
                <c:pt idx="50">
                  <c:v>0.20626715000000279</c:v>
                </c:pt>
                <c:pt idx="51">
                  <c:v>0.13289732200000001</c:v>
                </c:pt>
                <c:pt idx="52">
                  <c:v>0.13624788900000293</c:v>
                </c:pt>
                <c:pt idx="53">
                  <c:v>0.10633733899999998</c:v>
                </c:pt>
                <c:pt idx="54">
                  <c:v>9.5415180000000016E-2</c:v>
                </c:pt>
                <c:pt idx="55">
                  <c:v>0.12743347899999999</c:v>
                </c:pt>
                <c:pt idx="56">
                  <c:v>0.17116356599999988</c:v>
                </c:pt>
                <c:pt idx="57">
                  <c:v>0.1681684350000027</c:v>
                </c:pt>
                <c:pt idx="58">
                  <c:v>0.38001790700000787</c:v>
                </c:pt>
                <c:pt idx="59">
                  <c:v>0.16355294200000034</c:v>
                </c:pt>
                <c:pt idx="60">
                  <c:v>0.21251095000000236</c:v>
                </c:pt>
                <c:pt idx="61">
                  <c:v>0.37427151100000439</c:v>
                </c:pt>
                <c:pt idx="62">
                  <c:v>0.26800947300000288</c:v>
                </c:pt>
                <c:pt idx="63">
                  <c:v>0.22024627000000052</c:v>
                </c:pt>
                <c:pt idx="64">
                  <c:v>0.18862658500000001</c:v>
                </c:pt>
                <c:pt idx="65">
                  <c:v>0.16737362499999969</c:v>
                </c:pt>
                <c:pt idx="66">
                  <c:v>0.77236590099999958</c:v>
                </c:pt>
                <c:pt idx="67">
                  <c:v>0.30841248000000793</c:v>
                </c:pt>
                <c:pt idx="68">
                  <c:v>1.2577221939999776</c:v>
                </c:pt>
                <c:pt idx="69">
                  <c:v>0.40262594699999998</c:v>
                </c:pt>
                <c:pt idx="70">
                  <c:v>1.846248332</c:v>
                </c:pt>
                <c:pt idx="71">
                  <c:v>1.8628326040000001</c:v>
                </c:pt>
                <c:pt idx="72">
                  <c:v>0.55149373099999999</c:v>
                </c:pt>
                <c:pt idx="73">
                  <c:v>2.451314182</c:v>
                </c:pt>
                <c:pt idx="74">
                  <c:v>0.63743267800000003</c:v>
                </c:pt>
                <c:pt idx="75">
                  <c:v>3.2060343370000002</c:v>
                </c:pt>
                <c:pt idx="76">
                  <c:v>0.8021189399999995</c:v>
                </c:pt>
                <c:pt idx="77">
                  <c:v>4.0361723119999997</c:v>
                </c:pt>
                <c:pt idx="78">
                  <c:v>0.93420556300000002</c:v>
                </c:pt>
                <c:pt idx="79">
                  <c:v>4.7685222479999645</c:v>
                </c:pt>
                <c:pt idx="80">
                  <c:v>1.0130422569999824</c:v>
                </c:pt>
              </c:numCache>
            </c:numRef>
          </c:val>
        </c:ser>
        <c:marker val="1"/>
        <c:axId val="53258496"/>
        <c:axId val="53260288"/>
      </c:lineChart>
      <c:catAx>
        <c:axId val="53258496"/>
        <c:scaling>
          <c:orientation val="minMax"/>
        </c:scaling>
        <c:axPos val="b"/>
        <c:numFmt formatCode="General" sourceLinked="1"/>
        <c:tickLblPos val="nextTo"/>
        <c:txPr>
          <a:bodyPr/>
          <a:lstStyle/>
          <a:p>
            <a:pPr>
              <a:defRPr sz="1200"/>
            </a:pPr>
            <a:endParaRPr lang="en-US"/>
          </a:p>
        </c:txPr>
        <c:crossAx val="53260288"/>
        <c:crosses val="autoZero"/>
        <c:auto val="1"/>
        <c:lblAlgn val="ctr"/>
        <c:lblOffset val="100"/>
      </c:catAx>
      <c:valAx>
        <c:axId val="53260288"/>
        <c:scaling>
          <c:orientation val="minMax"/>
          <c:max val="5"/>
          <c:min val="0"/>
        </c:scaling>
        <c:axPos val="l"/>
        <c:majorGridlines/>
        <c:numFmt formatCode="General" sourceLinked="1"/>
        <c:tickLblPos val="nextTo"/>
        <c:txPr>
          <a:bodyPr/>
          <a:lstStyle/>
          <a:p>
            <a:pPr>
              <a:defRPr sz="1200"/>
            </a:pPr>
            <a:endParaRPr lang="en-US"/>
          </a:p>
        </c:txPr>
        <c:crossAx val="5325849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b="1" i="0" baseline="0" dirty="0" smtClean="0"/>
              <a:t>Concurrent Threading on CCR or TPL Runtime</a:t>
            </a:r>
            <a:endParaRPr lang="en-US" sz="1600" b="1" i="0" baseline="0" dirty="0"/>
          </a:p>
          <a:p>
            <a:pPr>
              <a:defRPr sz="1600"/>
            </a:pPr>
            <a:r>
              <a:rPr lang="en-US" sz="1400" b="0" i="0" baseline="0" dirty="0"/>
              <a:t>(Clustering by Deterministic Annealing </a:t>
            </a:r>
            <a:r>
              <a:rPr lang="en-US" sz="1400" b="0" i="0" baseline="0" dirty="0" smtClean="0"/>
              <a:t>for ALU 35339 data points)</a:t>
            </a:r>
            <a:endParaRPr lang="en-US" sz="1400" b="0" i="0" baseline="0" dirty="0"/>
          </a:p>
        </c:rich>
      </c:tx>
    </c:title>
    <c:plotArea>
      <c:layout/>
      <c:barChart>
        <c:barDir val="col"/>
        <c:grouping val="clustered"/>
        <c:ser>
          <c:idx val="0"/>
          <c:order val="0"/>
          <c:tx>
            <c:v>CCR</c:v>
          </c:tx>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[ccr_vs_tpl_alu35339_2.xlsx]BarGraph!$I$2:$I$26</c:f>
              <c:numCache>
                <c:formatCode>General</c:formatCode>
                <c:ptCount val="25"/>
                <c:pt idx="0">
                  <c:v>0.39624345573086112</c:v>
                </c:pt>
                <c:pt idx="1">
                  <c:v>0.14914162026857467</c:v>
                </c:pt>
                <c:pt idx="2">
                  <c:v>0.11305780300790035</c:v>
                </c:pt>
                <c:pt idx="3">
                  <c:v>0.22132749877996571</c:v>
                </c:pt>
                <c:pt idx="4">
                  <c:v>0.2436831454956172</c:v>
                </c:pt>
                <c:pt idx="5">
                  <c:v>0.26828763078310974</c:v>
                </c:pt>
                <c:pt idx="6">
                  <c:v>3.4924231286430407E-2</c:v>
                </c:pt>
                <c:pt idx="7">
                  <c:v>0.12962700492684287</c:v>
                </c:pt>
                <c:pt idx="8">
                  <c:v>0.14407075659656179</c:v>
                </c:pt>
                <c:pt idx="9">
                  <c:v>0.22504561378652146</c:v>
                </c:pt>
                <c:pt idx="10">
                  <c:v>0.30034989330315653</c:v>
                </c:pt>
                <c:pt idx="11">
                  <c:v>0.11492245059169252</c:v>
                </c:pt>
                <c:pt idx="12">
                  <c:v>0.17693880381323113</c:v>
                </c:pt>
                <c:pt idx="13">
                  <c:v>0.27999183644969317</c:v>
                </c:pt>
                <c:pt idx="14">
                  <c:v>0.35916607788721044</c:v>
                </c:pt>
                <c:pt idx="15">
                  <c:v>0.10476070059564473</c:v>
                </c:pt>
                <c:pt idx="16">
                  <c:v>0.17832107826758117</c:v>
                </c:pt>
                <c:pt idx="17">
                  <c:v>0.29255508503452632</c:v>
                </c:pt>
                <c:pt idx="18">
                  <c:v>0.46464825460153214</c:v>
                </c:pt>
                <c:pt idx="19">
                  <c:v>0.72858136512103056</c:v>
                </c:pt>
                <c:pt idx="20">
                  <c:v>0.13444646743247551</c:v>
                </c:pt>
                <c:pt idx="21">
                  <c:v>0.24935982143859903</c:v>
                </c:pt>
                <c:pt idx="22">
                  <c:v>0.35736586868606623</c:v>
                </c:pt>
                <c:pt idx="23">
                  <c:v>0.57761422783226857</c:v>
                </c:pt>
                <c:pt idx="24">
                  <c:v>0.93223917840452364</c:v>
                </c:pt>
              </c:numCache>
            </c:numRef>
          </c:val>
        </c:ser>
        <c:ser>
          <c:idx val="1"/>
          <c:order val="1"/>
          <c:tx>
            <c:v>TPL</c:v>
          </c:tx>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[ccr_vs_tpl_alu35339_2.xlsx]BarGraph!$J$2:$J$26</c:f>
              <c:numCache>
                <c:formatCode>General</c:formatCode>
                <c:ptCount val="25"/>
                <c:pt idx="0">
                  <c:v>0.40144050276574716</c:v>
                </c:pt>
                <c:pt idx="1">
                  <c:v>7.7537415044117569E-2</c:v>
                </c:pt>
                <c:pt idx="2">
                  <c:v>0.19124331165923694</c:v>
                </c:pt>
                <c:pt idx="3">
                  <c:v>0.21601895504828394</c:v>
                </c:pt>
                <c:pt idx="4">
                  <c:v>0.21488345723916191</c:v>
                </c:pt>
                <c:pt idx="5">
                  <c:v>0.25754735827278274</c:v>
                </c:pt>
                <c:pt idx="6">
                  <c:v>2.3141764492652147E-2</c:v>
                </c:pt>
                <c:pt idx="7">
                  <c:v>4.5077748618449695E-2</c:v>
                </c:pt>
                <c:pt idx="8">
                  <c:v>8.835655850860509E-2</c:v>
                </c:pt>
                <c:pt idx="9">
                  <c:v>0.14811716178602999</c:v>
                </c:pt>
                <c:pt idx="10">
                  <c:v>0.22599735040347779</c:v>
                </c:pt>
                <c:pt idx="11">
                  <c:v>7.3023069296721532E-2</c:v>
                </c:pt>
                <c:pt idx="12">
                  <c:v>9.271560165553791E-2</c:v>
                </c:pt>
                <c:pt idx="13">
                  <c:v>0.1376874944766194</c:v>
                </c:pt>
                <c:pt idx="14">
                  <c:v>0.22811344997256641</c:v>
                </c:pt>
                <c:pt idx="15">
                  <c:v>6.2507924574364937E-2</c:v>
                </c:pt>
                <c:pt idx="16">
                  <c:v>0.11082542976412003</c:v>
                </c:pt>
                <c:pt idx="17">
                  <c:v>0.17525852724856586</c:v>
                </c:pt>
                <c:pt idx="18">
                  <c:v>0.32461490824671058</c:v>
                </c:pt>
                <c:pt idx="19">
                  <c:v>0.56025814585260636</c:v>
                </c:pt>
                <c:pt idx="20">
                  <c:v>7.0321535841081514E-2</c:v>
                </c:pt>
                <c:pt idx="21">
                  <c:v>0.14698532293869726</c:v>
                </c:pt>
                <c:pt idx="22">
                  <c:v>0.21964092066999871</c:v>
                </c:pt>
                <c:pt idx="23">
                  <c:v>0.4179468925072794</c:v>
                </c:pt>
                <c:pt idx="24">
                  <c:v>0.73132314715637969</c:v>
                </c:pt>
              </c:numCache>
            </c:numRef>
          </c:val>
        </c:ser>
        <c:axId val="66005248"/>
        <c:axId val="66027904"/>
      </c:barChart>
      <c:catAx>
        <c:axId val="66005248"/>
        <c:scaling>
          <c:orientation val="minMax"/>
        </c:scaling>
        <c:axPos val="b"/>
        <c:title>
          <c:tx>
            <c:rich>
              <a:bodyPr/>
              <a:lstStyle/>
              <a:p>
                <a:pPr>
                  <a:defRPr sz="1600" b="0"/>
                </a:pPr>
                <a:r>
                  <a:rPr lang="en-US" sz="1600" b="0"/>
                  <a:t>Parallel Patterns (Threads/Processes/Nodes)</a:t>
                </a:r>
              </a:p>
            </c:rich>
          </c:tx>
          <c:layout>
            <c:manualLayout>
              <c:xMode val="edge"/>
              <c:yMode val="edge"/>
              <c:x val="0.28961092906865527"/>
              <c:y val="0.92175437161263929"/>
            </c:manualLayout>
          </c:layout>
        </c:title>
        <c:numFmt formatCode="General" sourceLinked="1"/>
        <c:tickLblPos val="nextTo"/>
        <c:txPr>
          <a:bodyPr rot="-5400000" vert="horz"/>
          <a:lstStyle/>
          <a:p>
            <a:pPr>
              <a:defRPr sz="1200"/>
            </a:pPr>
            <a:endParaRPr lang="en-US"/>
          </a:p>
        </c:txPr>
        <c:crossAx val="66027904"/>
        <c:crosses val="autoZero"/>
        <c:auto val="1"/>
        <c:lblAlgn val="ctr"/>
        <c:lblOffset val="100"/>
      </c:catAx>
      <c:valAx>
        <c:axId val="66027904"/>
        <c:scaling>
          <c:orientation val="minMax"/>
        </c:scaling>
        <c:axPos val="l"/>
        <c:majorGridlines/>
        <c:title>
          <c:tx>
            <c:rich>
              <a:bodyPr rot="-5400000" vert="horz"/>
              <a:lstStyle/>
              <a:p>
                <a:pPr>
                  <a:defRPr sz="1600" b="0"/>
                </a:pPr>
                <a:r>
                  <a:rPr lang="en-US" sz="1600" b="0"/>
                  <a:t>Parallel Overhead
</a:t>
                </a:r>
              </a:p>
            </c:rich>
          </c:tx>
          <c:layout>
            <c:manualLayout>
              <c:xMode val="edge"/>
              <c:yMode val="edge"/>
              <c:x val="2.271016122984628E-2"/>
              <c:y val="0.32270702525820638"/>
            </c:manualLayout>
          </c:layout>
        </c:title>
        <c:numFmt formatCode="General" sourceLinked="1"/>
        <c:tickLblPos val="nextTo"/>
        <c:txPr>
          <a:bodyPr/>
          <a:lstStyle/>
          <a:p>
            <a:pPr>
              <a:defRPr sz="1200"/>
            </a:pPr>
            <a:endParaRPr lang="en-US"/>
          </a:p>
        </c:txPr>
        <c:crossAx val="66005248"/>
        <c:crosses val="autoZero"/>
        <c:crossBetween val="between"/>
      </c:valAx>
    </c:plotArea>
    <c:legend>
      <c:legendPos val="r"/>
      <c:layout>
        <c:manualLayout>
          <c:xMode val="edge"/>
          <c:yMode val="edge"/>
          <c:x val="0.12932739929247974"/>
          <c:y val="0.15647264546477144"/>
          <c:w val="0.17524787662411764"/>
          <c:h val="5.7477860721955217E-2"/>
        </c:manualLayout>
      </c:layout>
      <c:txPr>
        <a:bodyPr/>
        <a:lstStyle/>
        <a:p>
          <a:pPr>
            <a:defRPr sz="12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80CE26A1-C492-4D5C-ABA7-BC7D68587697}" type="datetimeFigureOut">
              <a:rPr lang="en-US"/>
              <a:pPr>
                <a:defRPr/>
              </a:pPr>
              <a:t>6/5/2010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BF594708-E726-4797-A0BF-DA8EED24D2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a:lstStyle/>
          <a:p>
            <a:fld id="{0E9D04CB-7D28-4058-B1B8-D6EC2E85FD7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fld id="{73BC78B4-DD4C-4A14-B427-765DFA512EAF}" type="slidenum">
              <a:rPr lang="en-US"/>
              <a:pPr/>
              <a:t>10</a:t>
            </a:fld>
            <a:endParaRPr 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1F5B6C4F-63E0-438F-A6FC-0F6C4FF3A5D2}"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9E5C267F-CB82-40B5-A2A3-CE7DF0612940}"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a:lstStyle/>
          <a:p>
            <a:fld id="{58CF33C9-1901-45A4-BC2E-4A3913F0CA04}"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ED8E74FE-0CBD-4320-9CFF-4406DF8A01E8}"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86BC03B9-F222-4CCE-91F7-FFC02BB6740A}"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defTabSz="2193925" eaLnBrk="1" hangingPunct="1">
              <a:spcBef>
                <a:spcPct val="0"/>
              </a:spcBef>
            </a:pPr>
            <a:endParaRPr lang="en-US" smtClean="0"/>
          </a:p>
        </p:txBody>
      </p:sp>
      <p:sp>
        <p:nvSpPr>
          <p:cNvPr id="522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2193925"/>
            <a:fld id="{6E9DF8AD-673F-4C48-B042-5EF14DCCA5A6}" type="slidenum">
              <a:rPr lang="en-US" sz="1200">
                <a:latin typeface="Calibri" pitchFamily="34" charset="0"/>
              </a:rPr>
              <a:pPr algn="r" defTabSz="2193925"/>
              <a:t>17</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defTabSz="2193925" eaLnBrk="1" hangingPunct="1">
              <a:spcBef>
                <a:spcPct val="0"/>
              </a:spcBef>
            </a:pPr>
            <a:endParaRPr lang="en-US" smtClean="0"/>
          </a:p>
        </p:txBody>
      </p:sp>
      <p:sp>
        <p:nvSpPr>
          <p:cNvPr id="542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2193925"/>
            <a:fld id="{BDCF742D-BCC2-4DA7-910F-A13626E182A9}" type="slidenum">
              <a:rPr lang="en-US" sz="1200">
                <a:latin typeface="Calibri" pitchFamily="34" charset="0"/>
              </a:rPr>
              <a:pPr algn="r" defTabSz="2193925"/>
              <a:t>19</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B8D9C8BA-E9DD-496F-A817-71A05C894CE4}"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3DD27127-C9A5-4BEC-AF7D-3B31CDE4B00D}" type="slidenum">
              <a:rPr lang="en-US" b="1">
                <a:solidFill>
                  <a:srgbClr val="000000"/>
                </a:solidFill>
              </a:rPr>
              <a:pPr/>
              <a:t>22</a:t>
            </a:fld>
            <a:endParaRPr lang="en-US" b="1">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3DD27127-C9A5-4BEC-AF7D-3B31CDE4B00D}" type="slidenum">
              <a:rPr lang="en-US" b="1">
                <a:solidFill>
                  <a:srgbClr val="000000"/>
                </a:solidFill>
              </a:rPr>
              <a:pPr/>
              <a:t>23</a:t>
            </a:fld>
            <a:endParaRPr lang="en-US" b="1">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3DD27127-C9A5-4BEC-AF7D-3B31CDE4B00D}" type="slidenum">
              <a:rPr lang="en-US" b="1">
                <a:solidFill>
                  <a:srgbClr val="000000"/>
                </a:solidFill>
              </a:rPr>
              <a:pPr/>
              <a:t>24</a:t>
            </a:fld>
            <a:endParaRPr lang="en-US" b="1">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3DD27127-C9A5-4BEC-AF7D-3B31CDE4B00D}" type="slidenum">
              <a:rPr lang="en-US" b="1">
                <a:solidFill>
                  <a:srgbClr val="000000"/>
                </a:solidFill>
              </a:rPr>
              <a:pPr/>
              <a:t>25</a:t>
            </a:fld>
            <a:endParaRPr lang="en-US" b="1">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3DD27127-C9A5-4BEC-AF7D-3B31CDE4B00D}" type="slidenum">
              <a:rPr lang="en-US" b="1">
                <a:solidFill>
                  <a:srgbClr val="000000"/>
                </a:solidFill>
              </a:rPr>
              <a:pPr/>
              <a:t>26</a:t>
            </a:fld>
            <a:endParaRPr lang="en-US" b="1">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B8D9C8BA-E9DD-496F-A817-71A05C894CE4}"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B8D9C8BA-E9DD-496F-A817-71A05C894CE4}"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324489CB-406F-4557-A9D4-F0662AEF5E06}"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1146175" y="687388"/>
            <a:ext cx="4565650" cy="3425825"/>
          </a:xfrm>
          <a:noFill/>
          <a:ln>
            <a:solidFill>
              <a:srgbClr val="000000"/>
            </a:solidFill>
            <a:miter lim="800000"/>
            <a:headEnd/>
            <a:tailEnd/>
          </a:ln>
        </p:spPr>
      </p:sp>
      <p:sp>
        <p:nvSpPr>
          <p:cNvPr id="37891" name="Rectangle 3"/>
          <p:cNvSpPr>
            <a:spLocks noGrp="1" noChangeArrowheads="1"/>
          </p:cNvSpPr>
          <p:nvPr>
            <p:ph type="body" idx="1"/>
          </p:nvPr>
        </p:nvSpPr>
        <p:spPr bwMode="auto">
          <a:xfrm>
            <a:off x="914400" y="4341813"/>
            <a:ext cx="5029200" cy="4114800"/>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594708-E726-4797-A0BF-DA8EED24D26A}" type="slidenum">
              <a:rPr lang="en-US" smtClean="0"/>
              <a:pPr>
                <a:defRPr/>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4E31606D-9AD0-422C-9A74-ECD0744B5160}"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4E31606D-9AD0-422C-9A74-ECD0744B5160}"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594708-E726-4797-A0BF-DA8EED24D26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81615A69-2070-433E-BB7B-E510B64B433E}"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smtClean="0"/>
          </a:p>
        </p:txBody>
      </p:sp>
      <p:sp>
        <p:nvSpPr>
          <p:cNvPr id="35844" name="Slide Number Placeholder 3"/>
          <p:cNvSpPr>
            <a:spLocks noGrp="1"/>
          </p:cNvSpPr>
          <p:nvPr>
            <p:ph type="sldNum" sz="quarter" idx="5"/>
          </p:nvPr>
        </p:nvSpPr>
        <p:spPr>
          <a:noFill/>
        </p:spPr>
        <p:txBody>
          <a:bodyPr/>
          <a:lstStyle/>
          <a:p>
            <a:fld id="{B1C28A5D-73E1-4F94-8914-FF35B770682A}"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dirty="0" smtClean="0"/>
              <a:t>Click to edit Master title style</a:t>
            </a:r>
            <a:endParaRPr lang="en-US" dirty="0"/>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15" name="Date Placeholder 27"/>
          <p:cNvSpPr>
            <a:spLocks noGrp="1"/>
          </p:cNvSpPr>
          <p:nvPr>
            <p:ph type="dt" sz="half" idx="10"/>
          </p:nvPr>
        </p:nvSpPr>
        <p:spPr/>
        <p:txBody>
          <a:bodyPr/>
          <a:lstStyle>
            <a:lvl1pPr>
              <a:defRPr smtClean="0"/>
            </a:lvl1pPr>
          </a:lstStyle>
          <a:p>
            <a:pPr>
              <a:defRPr/>
            </a:pPr>
            <a:fld id="{2BD5D976-E017-4BD1-9112-3B9FB8EECC48}" type="datetimeFigureOut">
              <a:rPr lang="en-US"/>
              <a:pPr>
                <a:defRPr/>
              </a:pPr>
              <a:t>6/5/2010</a:t>
            </a:fld>
            <a:endParaRPr lang="en-US"/>
          </a:p>
        </p:txBody>
      </p:sp>
      <p:sp>
        <p:nvSpPr>
          <p:cNvPr id="16" name="Footer Placeholder 16"/>
          <p:cNvSpPr>
            <a:spLocks noGrp="1"/>
          </p:cNvSpPr>
          <p:nvPr>
            <p:ph type="ftr" sz="quarter" idx="11"/>
          </p:nvPr>
        </p:nvSpPr>
        <p:spPr/>
        <p:txBody>
          <a:bodyPr/>
          <a:lstStyle>
            <a:lvl1pPr>
              <a:defRPr smtClean="0"/>
            </a:lvl1pPr>
          </a:lstStyle>
          <a:p>
            <a:pPr>
              <a:defRPr/>
            </a:pPr>
            <a:endParaRPr lang="en-US"/>
          </a:p>
        </p:txBody>
      </p:sp>
      <p:sp>
        <p:nvSpPr>
          <p:cNvPr id="17" name="Slide Number Placeholder 28"/>
          <p:cNvSpPr>
            <a:spLocks noGrp="1"/>
          </p:cNvSpPr>
          <p:nvPr>
            <p:ph type="sldNum" sz="quarter" idx="12"/>
          </p:nvPr>
        </p:nvSpPr>
        <p:spPr/>
        <p:txBody>
          <a:bodyPr/>
          <a:lstStyle>
            <a:lvl1pPr>
              <a:defRPr smtClean="0"/>
            </a:lvl1pPr>
          </a:lstStyle>
          <a:p>
            <a:pPr>
              <a:defRPr/>
            </a:pPr>
            <a:fld id="{E9EA1864-04CC-42EC-A706-8F44D86C8E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949F388-E6B8-47D5-AAEC-7122A6C21C50}" type="datetimeFigureOut">
              <a:rPr lang="en-US"/>
              <a:pPr>
                <a:defRPr/>
              </a:pPr>
              <a:t>6/5/2010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4AEFEB-03F2-4392-83AB-9D32A2C4F7A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A5A0FBD-04E1-4569-8255-CF82BDB834F5}" type="datetimeFigureOut">
              <a:rPr lang="en-US"/>
              <a:pPr>
                <a:defRPr/>
              </a:pPr>
              <a:t>6/5/2010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913BC7D-6E31-4176-A146-C9D31F4B65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3FA4198-81C6-41C7-8721-26DC76D5D484}" type="datetimeFigureOut">
              <a:rPr lang="en-US"/>
              <a:pPr>
                <a:defRPr/>
              </a:pPr>
              <a:t>6/5/2010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0ED022D-EB47-48E2-837C-E4A753EF37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latin typeface="Corbel" pitchFamily="34" charset="0"/>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latin typeface="Corbel" pitchFamily="34" charset="0"/>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smtClean="0"/>
            </a:lvl1pPr>
          </a:lstStyle>
          <a:p>
            <a:pPr>
              <a:defRPr/>
            </a:pPr>
            <a:fld id="{FC70E188-928B-4742-BE59-EFE44DA0CD3E}" type="datetimeFigureOut">
              <a:rPr lang="en-US"/>
              <a:pPr>
                <a:defRPr/>
              </a:pPr>
              <a:t>6/5/2010</a:t>
            </a:fld>
            <a:endParaRPr lang="en-US"/>
          </a:p>
        </p:txBody>
      </p:sp>
      <p:sp>
        <p:nvSpPr>
          <p:cNvPr id="26" name="Footer Placeholder 4"/>
          <p:cNvSpPr>
            <a:spLocks noGrp="1"/>
          </p:cNvSpPr>
          <p:nvPr>
            <p:ph type="ftr" sz="quarter" idx="11"/>
          </p:nvPr>
        </p:nvSpPr>
        <p:spPr/>
        <p:txBody>
          <a:bodyPr/>
          <a:lstStyle>
            <a:lvl1pPr>
              <a:defRPr smtClean="0"/>
            </a:lvl1pPr>
          </a:lstStyle>
          <a:p>
            <a:pPr>
              <a:defRPr/>
            </a:pPr>
            <a:endParaRPr lang="en-US"/>
          </a:p>
        </p:txBody>
      </p:sp>
      <p:sp>
        <p:nvSpPr>
          <p:cNvPr id="27" name="Slide Number Placeholder 5"/>
          <p:cNvSpPr>
            <a:spLocks noGrp="1"/>
          </p:cNvSpPr>
          <p:nvPr>
            <p:ph type="sldNum" sz="quarter" idx="12"/>
          </p:nvPr>
        </p:nvSpPr>
        <p:spPr/>
        <p:txBody>
          <a:bodyPr/>
          <a:lstStyle>
            <a:lvl1pPr>
              <a:defRPr smtClean="0"/>
            </a:lvl1pPr>
          </a:lstStyle>
          <a:p>
            <a:pPr>
              <a:defRPr/>
            </a:pPr>
            <a:fld id="{C3A34D8C-1734-4BBD-891A-4148494B7D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lvl1pPr>
              <a:defRPr>
                <a:effectLst>
                  <a:reflection blurRad="6350" stA="55000" endA="300" endPos="45500" dir="5400000" sy="-100000" algn="bl" rotWithShape="0"/>
                </a:effectLst>
                <a:latin typeface="+mj-lt"/>
                <a:ea typeface="Arial Unicode MS" pitchFamily="34" charset="-128"/>
                <a:cs typeface="Arial Unicode MS" pitchFamily="34" charset="-128"/>
              </a:defRPr>
            </a:lvl1pPr>
            <a:extLst/>
          </a:lstStyle>
          <a:p>
            <a:r>
              <a:rPr lang="en-US" dirty="0" smtClean="0"/>
              <a:t>Click to edit Master title style</a:t>
            </a:r>
            <a:endParaRPr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9E3CA9F7-A453-495E-9D4E-3E131A18A781}" type="datetimeFigureOut">
              <a:rPr lang="en-US"/>
              <a:pPr>
                <a:defRPr/>
              </a:pPr>
              <a:t>6/5/2010</a:t>
            </a:fld>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56D7B04-D8E5-4FAD-9375-09E4AA8461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smtClean="0"/>
            </a:lvl1pPr>
          </a:lstStyle>
          <a:p>
            <a:pPr>
              <a:defRPr/>
            </a:pPr>
            <a:fld id="{82B38D6C-AA3A-41CE-8DCB-E71329800A7A}" type="datetimeFigureOut">
              <a:rPr lang="en-US"/>
              <a:pPr>
                <a:defRPr/>
              </a:pPr>
              <a:t>6/5/2010</a:t>
            </a:fld>
            <a:endParaRPr lang="en-US"/>
          </a:p>
        </p:txBody>
      </p:sp>
      <p:sp>
        <p:nvSpPr>
          <p:cNvPr id="18" name="Footer Placeholder 7"/>
          <p:cNvSpPr>
            <a:spLocks noGrp="1"/>
          </p:cNvSpPr>
          <p:nvPr>
            <p:ph type="ftr" sz="quarter" idx="11"/>
          </p:nvPr>
        </p:nvSpPr>
        <p:spPr/>
        <p:txBody>
          <a:bodyPr/>
          <a:lstStyle>
            <a:lvl1pPr>
              <a:defRPr smtClean="0"/>
            </a:lvl1pPr>
          </a:lstStyle>
          <a:p>
            <a:pPr>
              <a:defRPr/>
            </a:pPr>
            <a:endParaRPr lang="en-US"/>
          </a:p>
        </p:txBody>
      </p:sp>
      <p:sp>
        <p:nvSpPr>
          <p:cNvPr id="19" name="Slide Number Placeholder 8"/>
          <p:cNvSpPr>
            <a:spLocks noGrp="1"/>
          </p:cNvSpPr>
          <p:nvPr>
            <p:ph type="sldNum" sz="quarter" idx="12"/>
          </p:nvPr>
        </p:nvSpPr>
        <p:spPr/>
        <p:txBody>
          <a:bodyPr/>
          <a:lstStyle>
            <a:lvl1pPr>
              <a:defRPr smtClean="0"/>
            </a:lvl1pPr>
          </a:lstStyle>
          <a:p>
            <a:pPr>
              <a:defRPr/>
            </a:pPr>
            <a:fld id="{9F8C181F-6040-4169-A28E-A344F71CF0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fld id="{A2CBA1C7-BBF3-46B3-A72D-E2B0CDF37528}" type="datetimeFigureOut">
              <a:rPr lang="en-US"/>
              <a:pPr>
                <a:defRPr/>
              </a:pPr>
              <a:t>6/5/2010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A5F4AF0-50F6-4E89-AEE2-5578F87ADD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5"/>
          <p:cNvSpPr>
            <a:spLocks noChangeArrowheads="1"/>
          </p:cNvSpPr>
          <p:nvPr userDrawn="1"/>
        </p:nvSpPr>
        <p:spPr bwMode="auto">
          <a:xfrm>
            <a:off x="8297863" y="6477000"/>
            <a:ext cx="769937" cy="366713"/>
          </a:xfrm>
          <a:prstGeom prst="rect">
            <a:avLst/>
          </a:prstGeom>
          <a:noFill/>
          <a:ln w="9525">
            <a:noFill/>
            <a:miter lim="800000"/>
            <a:headEnd/>
            <a:tailEnd/>
          </a:ln>
        </p:spPr>
        <p:txBody>
          <a:bodyPr wrap="none" lIns="91425" tIns="45713" rIns="91425" bIns="45713">
            <a:spAutoFit/>
          </a:bodyPr>
          <a:lstStyle/>
          <a:p>
            <a:pPr>
              <a:defRPr/>
            </a:pPr>
            <a:r>
              <a:rPr lang="en-US" b="1" i="1">
                <a:solidFill>
                  <a:srgbClr val="1851CE"/>
                </a:solidFill>
                <a:latin typeface="Calibri" pitchFamily="34" charset="0"/>
              </a:rPr>
              <a:t>S</a:t>
            </a:r>
            <a:r>
              <a:rPr lang="en-US" b="1" i="1">
                <a:solidFill>
                  <a:srgbClr val="E40701"/>
                </a:solidFill>
                <a:latin typeface="Calibri" pitchFamily="34" charset="0"/>
              </a:rPr>
              <a:t>A</a:t>
            </a:r>
            <a:r>
              <a:rPr lang="en-US" b="1" i="1">
                <a:solidFill>
                  <a:srgbClr val="EFBA00"/>
                </a:solidFill>
                <a:latin typeface="Calibri" pitchFamily="34" charset="0"/>
              </a:rPr>
              <a:t>L</a:t>
            </a:r>
            <a:r>
              <a:rPr lang="en-US" b="1" i="1">
                <a:solidFill>
                  <a:srgbClr val="1851CE"/>
                </a:solidFill>
                <a:latin typeface="Calibri" pitchFamily="34" charset="0"/>
              </a:rPr>
              <a:t>S</a:t>
            </a:r>
            <a:r>
              <a:rPr lang="en-US" b="1" i="1">
                <a:solidFill>
                  <a:srgbClr val="18A221"/>
                </a:solidFill>
                <a:latin typeface="Calibri" pitchFamily="34" charset="0"/>
              </a:rPr>
              <a:t>A</a:t>
            </a:r>
            <a:endParaRPr lang="en-US">
              <a:latin typeface="Corbel" pitchFamily="34" charset="0"/>
            </a:endParaRPr>
          </a:p>
        </p:txBody>
      </p:sp>
      <p:sp>
        <p:nvSpPr>
          <p:cNvPr id="3" name="Date Placeholder 1"/>
          <p:cNvSpPr>
            <a:spLocks noGrp="1"/>
          </p:cNvSpPr>
          <p:nvPr>
            <p:ph type="dt" sz="half" idx="10"/>
          </p:nvPr>
        </p:nvSpPr>
        <p:spPr/>
        <p:txBody>
          <a:bodyPr/>
          <a:lstStyle>
            <a:lvl1pPr>
              <a:defRPr smtClean="0"/>
            </a:lvl1pPr>
          </a:lstStyle>
          <a:p>
            <a:pPr>
              <a:defRPr/>
            </a:pPr>
            <a:fld id="{66C788B1-B949-4EF8-858D-FC271AA1F38F}" type="datetimeFigureOut">
              <a:rPr lang="en-US"/>
              <a:pPr>
                <a:defRPr/>
              </a:pPr>
              <a:t>6/5/2010</a:t>
            </a:fld>
            <a:endParaRPr lang="en-US"/>
          </a:p>
        </p:txBody>
      </p:sp>
      <p:sp>
        <p:nvSpPr>
          <p:cNvPr id="4" name="Footer Placeholder 2"/>
          <p:cNvSpPr>
            <a:spLocks noGrp="1"/>
          </p:cNvSpPr>
          <p:nvPr>
            <p:ph type="ftr" sz="quarter" idx="11"/>
          </p:nvPr>
        </p:nvSpPr>
        <p:spPr/>
        <p:txBody>
          <a:bodyPr/>
          <a:lstStyle>
            <a:lvl1pPr>
              <a:defRPr smtClean="0"/>
            </a:lvl1pPr>
          </a:lstStyle>
          <a:p>
            <a:pPr>
              <a:defRPr/>
            </a:pPr>
            <a:endParaRPr lang="en-US"/>
          </a:p>
        </p:txBody>
      </p:sp>
      <p:sp>
        <p:nvSpPr>
          <p:cNvPr id="5" name="Slide Number Placeholder 3"/>
          <p:cNvSpPr>
            <a:spLocks noGrp="1"/>
          </p:cNvSpPr>
          <p:nvPr>
            <p:ph type="sldNum" sz="quarter" idx="12"/>
          </p:nvPr>
        </p:nvSpPr>
        <p:spPr/>
        <p:txBody>
          <a:bodyPr/>
          <a:lstStyle>
            <a:lvl1pPr>
              <a:defRPr smtClean="0"/>
            </a:lvl1pPr>
          </a:lstStyle>
          <a:p>
            <a:pPr>
              <a:defRPr/>
            </a:pPr>
            <a:fld id="{DD04A499-CCF7-4AB7-97F0-07AEA64C0C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fld id="{5B7E4580-097A-4DEF-A155-110DF76A7458}" type="datetimeFigureOut">
              <a:rPr lang="en-US"/>
              <a:pPr>
                <a:defRPr/>
              </a:pPr>
              <a:t>6/5/2010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3F584E0-C973-43D1-9D51-60E50316DB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smtClean="0"/>
            </a:lvl1pPr>
          </a:lstStyle>
          <a:p>
            <a:pPr>
              <a:defRPr/>
            </a:pPr>
            <a:fld id="{C089FD58-2C63-40F8-AE8A-70EFBEFE7D45}" type="datetimeFigureOut">
              <a:rPr lang="en-US"/>
              <a:pPr>
                <a:defRPr/>
              </a:pPr>
              <a:t>6/5/2010</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smtClean="0"/>
            </a:lvl1pPr>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smtClean="0"/>
            </a:lvl1pPr>
          </a:lstStyle>
          <a:p>
            <a:pPr>
              <a:defRPr/>
            </a:pPr>
            <a:fld id="{DC9BA030-DAC1-4B50-8223-1FC17E02CC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4108"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100" smtClean="0">
                <a:solidFill>
                  <a:schemeClr val="tx2"/>
                </a:solidFill>
                <a:latin typeface="Corbel" pitchFamily="34" charset="0"/>
              </a:defRPr>
            </a:lvl1pPr>
          </a:lstStyle>
          <a:p>
            <a:pPr>
              <a:defRPr/>
            </a:pPr>
            <a:fld id="{99684FDF-0970-4AF8-9631-E95362D17C43}" type="datetimeFigureOut">
              <a:rPr lang="en-US"/>
              <a:pPr>
                <a:defRPr/>
              </a:pPr>
              <a:t>6/5/2010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wrap="square" lIns="91440" tIns="45720" rIns="91440" bIns="45720" numCol="1" anchor="b" anchorCtr="0" compatLnSpc="1">
            <a:prstTxWarp prst="textNoShape">
              <a:avLst/>
            </a:prstTxWarp>
          </a:bodyPr>
          <a:lstStyle>
            <a:lvl1pPr algn="r">
              <a:defRPr sz="1100" smtClean="0">
                <a:solidFill>
                  <a:schemeClr val="tx2"/>
                </a:solidFill>
                <a:latin typeface="Corbel" pitchFamily="34" charset="0"/>
              </a:defRPr>
            </a:lvl1pPr>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chemeClr val="tx2"/>
                </a:solidFill>
                <a:latin typeface="Corbel" pitchFamily="34" charset="0"/>
              </a:defRPr>
            </a:lvl1pPr>
          </a:lstStyle>
          <a:p>
            <a:pPr>
              <a:defRPr/>
            </a:pPr>
            <a:fld id="{FECC2569-8833-4CEC-A10B-982187DAAD2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72" r:id="rId1"/>
    <p:sldLayoutId id="2147483767" r:id="rId2"/>
    <p:sldLayoutId id="2147483773" r:id="rId3"/>
    <p:sldLayoutId id="2147483774" r:id="rId4"/>
    <p:sldLayoutId id="2147483775" r:id="rId5"/>
    <p:sldLayoutId id="2147483768" r:id="rId6"/>
    <p:sldLayoutId id="2147483776" r:id="rId7"/>
    <p:sldLayoutId id="2147483769" r:id="rId8"/>
    <p:sldLayoutId id="2147483777" r:id="rId9"/>
    <p:sldLayoutId id="2147483770" r:id="rId10"/>
    <p:sldLayoutId id="2147483771"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qiu@indiana.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lsahpc.indiana.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CGL+SC09/DataforPlotviz/BIOLOGY_Metagenomics.bat" TargetMode="Externa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msdn.microsoft.com/robotic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osl.iu.edu/research/mpi.ne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1"/>
            <a:ext cx="9144000" cy="1371599"/>
          </a:xfrm>
          <a:prstGeom prst="rect">
            <a:avLst/>
          </a:prstGeom>
        </p:spPr>
        <p:txBody>
          <a:bodyPr/>
          <a:lstStyle/>
          <a:p>
            <a:pPr algn="ctr" fontAlgn="auto">
              <a:spcAft>
                <a:spcPts val="0"/>
              </a:spcAft>
              <a:defRPr/>
            </a:pPr>
            <a:r>
              <a:rPr lang="en-US" sz="3200" b="1" cap="all" spc="150" dirty="0" smtClean="0">
                <a:solidFill>
                  <a:schemeClr val="tx2">
                    <a:satMod val="200000"/>
                  </a:schemeClr>
                </a:solidFill>
                <a:effectLst>
                  <a:reflection blurRad="6350" stA="55000" endA="300" endPos="45500" dir="5400000" sy="-100000" algn="bl" rotWithShape="0"/>
                </a:effectLst>
                <a:latin typeface="+mj-lt"/>
                <a:ea typeface="Arial Unicode MS" pitchFamily="34" charset="-128"/>
                <a:cs typeface="Arial Unicode MS" pitchFamily="34" charset="-128"/>
              </a:rPr>
              <a:t>Performance of Windows </a:t>
            </a:r>
            <a:r>
              <a:rPr lang="en-US" sz="3200" b="1" cap="all" spc="150" dirty="0" err="1" smtClean="0">
                <a:solidFill>
                  <a:schemeClr val="tx2">
                    <a:satMod val="200000"/>
                  </a:schemeClr>
                </a:solidFill>
                <a:effectLst>
                  <a:reflection blurRad="6350" stA="55000" endA="300" endPos="45500" dir="5400000" sy="-100000" algn="bl" rotWithShape="0"/>
                </a:effectLst>
                <a:latin typeface="+mj-lt"/>
                <a:ea typeface="Arial Unicode MS" pitchFamily="34" charset="-128"/>
                <a:cs typeface="Arial Unicode MS" pitchFamily="34" charset="-128"/>
              </a:rPr>
              <a:t>Multicore</a:t>
            </a:r>
            <a:r>
              <a:rPr lang="en-US" sz="3200" b="1" cap="all" spc="150" dirty="0" smtClean="0">
                <a:solidFill>
                  <a:schemeClr val="tx2">
                    <a:satMod val="200000"/>
                  </a:schemeClr>
                </a:solidFill>
                <a:effectLst>
                  <a:reflection blurRad="6350" stA="55000" endA="300" endPos="45500" dir="5400000" sy="-100000" algn="bl" rotWithShape="0"/>
                </a:effectLst>
                <a:latin typeface="+mj-lt"/>
                <a:ea typeface="Arial Unicode MS" pitchFamily="34" charset="-128"/>
                <a:cs typeface="Arial Unicode MS" pitchFamily="34" charset="-128"/>
              </a:rPr>
              <a:t> Systems on Threading and MPI </a:t>
            </a:r>
            <a:r>
              <a:rPr lang="en-US" sz="4000" b="1" cap="all" spc="150" dirty="0">
                <a:solidFill>
                  <a:schemeClr val="tx2">
                    <a:satMod val="200000"/>
                  </a:schemeClr>
                </a:solidFill>
                <a:effectLst>
                  <a:reflection blurRad="6350" stA="55000" endA="300" endPos="45500" dir="5400000" sy="-100000" algn="bl" rotWithShape="0"/>
                </a:effectLst>
                <a:latin typeface="+mj-lt"/>
                <a:ea typeface="Arial Unicode MS" pitchFamily="34" charset="-128"/>
                <a:cs typeface="Arial Unicode MS" pitchFamily="34" charset="-128"/>
              </a:rPr>
              <a:t/>
            </a:r>
            <a:br>
              <a:rPr lang="en-US" sz="4000" b="1" cap="all" spc="150" dirty="0">
                <a:solidFill>
                  <a:schemeClr val="tx2">
                    <a:satMod val="200000"/>
                  </a:schemeClr>
                </a:solidFill>
                <a:effectLst>
                  <a:reflection blurRad="6350" stA="55000" endA="300" endPos="45500" dir="5400000" sy="-100000" algn="bl" rotWithShape="0"/>
                </a:effectLst>
                <a:latin typeface="+mj-lt"/>
                <a:ea typeface="Arial Unicode MS" pitchFamily="34" charset="-128"/>
                <a:cs typeface="Arial Unicode MS" pitchFamily="34" charset="-128"/>
              </a:rPr>
            </a:br>
            <a:endParaRPr lang="en-US" sz="4000" b="1" cap="all" spc="150" dirty="0">
              <a:solidFill>
                <a:schemeClr val="tx2">
                  <a:satMod val="200000"/>
                </a:schemeClr>
              </a:solidFill>
              <a:effectLst>
                <a:reflection blurRad="6350" stA="55000" endA="300" endPos="45500" dir="5400000" sy="-100000" algn="bl" rotWithShape="0"/>
              </a:effectLst>
              <a:latin typeface="+mj-lt"/>
              <a:ea typeface="Arial Unicode MS" pitchFamily="34" charset="-128"/>
              <a:cs typeface="Arial Unicode MS" pitchFamily="34" charset="-128"/>
            </a:endParaRPr>
          </a:p>
        </p:txBody>
      </p:sp>
      <p:sp>
        <p:nvSpPr>
          <p:cNvPr id="11268" name="Rectangle 8"/>
          <p:cNvSpPr>
            <a:spLocks noChangeArrowheads="1"/>
          </p:cNvSpPr>
          <p:nvPr/>
        </p:nvSpPr>
        <p:spPr bwMode="auto">
          <a:xfrm>
            <a:off x="1295400" y="3165475"/>
            <a:ext cx="6705600" cy="1818959"/>
          </a:xfrm>
          <a:prstGeom prst="rect">
            <a:avLst/>
          </a:prstGeom>
          <a:noFill/>
          <a:ln w="9525">
            <a:noFill/>
            <a:miter lim="800000"/>
            <a:headEnd/>
            <a:tailEnd/>
          </a:ln>
        </p:spPr>
        <p:txBody>
          <a:bodyPr>
            <a:spAutoFit/>
          </a:bodyPr>
          <a:lstStyle/>
          <a:p>
            <a:pPr algn="ctr">
              <a:lnSpc>
                <a:spcPct val="80000"/>
              </a:lnSpc>
              <a:spcBef>
                <a:spcPts val="600"/>
              </a:spcBef>
            </a:pPr>
            <a:r>
              <a:rPr lang="en-US" sz="2000" dirty="0">
                <a:latin typeface="Lucida Bright" pitchFamily="18" charset="0"/>
                <a:ea typeface="Arial Unicode MS" pitchFamily="34" charset="-128"/>
                <a:cs typeface="Times New Roman" pitchFamily="18" charset="0"/>
              </a:rPr>
              <a:t>Judy </a:t>
            </a:r>
            <a:r>
              <a:rPr lang="en-US" sz="2000" dirty="0" err="1">
                <a:latin typeface="Lucida Bright" pitchFamily="18" charset="0"/>
                <a:ea typeface="Arial Unicode MS" pitchFamily="34" charset="-128"/>
                <a:cs typeface="Times New Roman" pitchFamily="18" charset="0"/>
              </a:rPr>
              <a:t>Qiu</a:t>
            </a:r>
            <a:endParaRPr lang="en-US" sz="2000" dirty="0">
              <a:latin typeface="Lucida Bright" pitchFamily="18" charset="0"/>
              <a:ea typeface="Arial Unicode MS" pitchFamily="34" charset="-128"/>
              <a:cs typeface="Times New Roman" pitchFamily="18" charset="0"/>
            </a:endParaRPr>
          </a:p>
          <a:p>
            <a:pPr algn="ctr">
              <a:lnSpc>
                <a:spcPct val="80000"/>
              </a:lnSpc>
              <a:spcBef>
                <a:spcPts val="600"/>
              </a:spcBef>
            </a:pPr>
            <a:r>
              <a:rPr lang="en-US" dirty="0">
                <a:solidFill>
                  <a:srgbClr val="272E37"/>
                </a:solidFill>
                <a:latin typeface="Corbel" pitchFamily="34" charset="0"/>
                <a:ea typeface="Arial Unicode MS" pitchFamily="34" charset="-128"/>
                <a:cs typeface="Times New Roman" pitchFamily="18" charset="0"/>
                <a:hlinkClick r:id="rId3"/>
              </a:rPr>
              <a:t>xqiu@indiana.edu</a:t>
            </a:r>
            <a:r>
              <a:rPr lang="en-US" dirty="0">
                <a:latin typeface="Corbel" pitchFamily="34" charset="0"/>
                <a:ea typeface="Arial Unicode MS" pitchFamily="34" charset="-128"/>
                <a:cs typeface="Times New Roman" pitchFamily="18" charset="0"/>
              </a:rPr>
              <a:t>,</a:t>
            </a:r>
            <a:r>
              <a:rPr lang="en-US" dirty="0">
                <a:solidFill>
                  <a:srgbClr val="272E37"/>
                </a:solidFill>
                <a:latin typeface="Corbel" pitchFamily="34" charset="0"/>
                <a:ea typeface="Arial Unicode MS" pitchFamily="34" charset="-128"/>
                <a:cs typeface="Times New Roman" pitchFamily="18" charset="0"/>
              </a:rPr>
              <a:t> </a:t>
            </a:r>
            <a:r>
              <a:rPr lang="en-US" dirty="0">
                <a:solidFill>
                  <a:srgbClr val="272E37"/>
                </a:solidFill>
                <a:latin typeface="Corbel" pitchFamily="34" charset="0"/>
                <a:ea typeface="Arial Unicode MS" pitchFamily="34" charset="-128"/>
                <a:cs typeface="Times New Roman" pitchFamily="18" charset="0"/>
                <a:hlinkClick r:id="rId4"/>
              </a:rPr>
              <a:t>http</a:t>
            </a:r>
            <a:r>
              <a:rPr lang="en-US" dirty="0" smtClean="0">
                <a:solidFill>
                  <a:srgbClr val="272E37"/>
                </a:solidFill>
                <a:latin typeface="Corbel" pitchFamily="34" charset="0"/>
                <a:ea typeface="Arial Unicode MS" pitchFamily="34" charset="-128"/>
                <a:cs typeface="Times New Roman" pitchFamily="18" charset="0"/>
                <a:hlinkClick r:id="rId4"/>
              </a:rPr>
              <a:t>://salsahpc.indiana.edu</a:t>
            </a:r>
            <a:endParaRPr lang="en-US" dirty="0">
              <a:solidFill>
                <a:srgbClr val="272E37"/>
              </a:solidFill>
              <a:latin typeface="Corbel" pitchFamily="34" charset="0"/>
              <a:ea typeface="Arial Unicode MS" pitchFamily="34" charset="-128"/>
              <a:cs typeface="Times New Roman" pitchFamily="18" charset="0"/>
            </a:endParaRPr>
          </a:p>
          <a:p>
            <a:pPr algn="ctr">
              <a:lnSpc>
                <a:spcPct val="80000"/>
              </a:lnSpc>
            </a:pPr>
            <a:endParaRPr lang="en-US" sz="1600" dirty="0" smtClean="0">
              <a:latin typeface="Corbel" pitchFamily="34" charset="0"/>
              <a:cs typeface="Times New Roman" pitchFamily="18" charset="0"/>
            </a:endParaRPr>
          </a:p>
          <a:p>
            <a:pPr lvl="0" algn="ctr">
              <a:spcBef>
                <a:spcPct val="20000"/>
              </a:spcBef>
            </a:pPr>
            <a:r>
              <a:rPr lang="en-US" sz="1600" dirty="0" smtClean="0">
                <a:latin typeface="Corbel" pitchFamily="34" charset="0"/>
                <a:cs typeface="Times New Roman" pitchFamily="18" charset="0"/>
              </a:rPr>
              <a:t>Assistant Director, Pervasive Technology Institute</a:t>
            </a:r>
          </a:p>
          <a:p>
            <a:pPr lvl="0" algn="ctr">
              <a:spcBef>
                <a:spcPct val="20000"/>
              </a:spcBef>
            </a:pPr>
            <a:r>
              <a:rPr lang="en-US" sz="1600" smtClean="0">
                <a:latin typeface="Corbel" pitchFamily="34" charset="0"/>
                <a:cs typeface="Times New Roman" pitchFamily="18" charset="0"/>
              </a:rPr>
              <a:t>Indiana </a:t>
            </a:r>
            <a:r>
              <a:rPr lang="en-US" sz="1600" dirty="0" smtClean="0">
                <a:latin typeface="Corbel" pitchFamily="34" charset="0"/>
                <a:cs typeface="Times New Roman" pitchFamily="18" charset="0"/>
              </a:rPr>
              <a:t>University Bloomington</a:t>
            </a:r>
          </a:p>
          <a:p>
            <a:pPr algn="ctr">
              <a:lnSpc>
                <a:spcPct val="80000"/>
              </a:lnSpc>
            </a:pPr>
            <a:endParaRPr lang="en-US" sz="1600" dirty="0">
              <a:latin typeface="Corbel" pitchFamily="34" charset="0"/>
              <a:cs typeface="Times New Roman" pitchFamily="18" charset="0"/>
            </a:endParaRPr>
          </a:p>
          <a:p>
            <a:pPr algn="ctr">
              <a:lnSpc>
                <a:spcPct val="80000"/>
              </a:lnSpc>
            </a:pPr>
            <a:endParaRPr lang="en-US" sz="1600" dirty="0">
              <a:latin typeface="Corbel" pitchFamily="34" charset="0"/>
              <a:ea typeface="Arial Unicode MS" pitchFamily="34" charset="-128"/>
              <a:cs typeface="Arial Unicode MS" pitchFamily="34" charset="-128"/>
            </a:endParaRPr>
          </a:p>
        </p:txBody>
      </p:sp>
      <p:pic>
        <p:nvPicPr>
          <p:cNvPr id="10" name="Picture 9" descr="salsa_logo_1489y119_bluebg.png"/>
          <p:cNvPicPr>
            <a:picLocks noChangeAspect="1"/>
          </p:cNvPicPr>
          <p:nvPr/>
        </p:nvPicPr>
        <p:blipFill>
          <a:blip r:embed="rId5" cstate="print"/>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11" name="Picture 10" descr="IU_logo_137by112.png"/>
          <p:cNvPicPr>
            <a:picLocks noChangeAspect="1"/>
          </p:cNvPicPr>
          <p:nvPr/>
        </p:nvPicPr>
        <p:blipFill>
          <a:blip r:embed="rId6" cstate="print"/>
          <a:stretch>
            <a:fillRect/>
          </a:stretch>
        </p:blipFill>
        <p:spPr>
          <a:xfrm>
            <a:off x="8077200" y="0"/>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
        <p:nvSpPr>
          <p:cNvPr id="7" name="Subtitle 2"/>
          <p:cNvSpPr txBox="1">
            <a:spLocks/>
          </p:cNvSpPr>
          <p:nvPr/>
        </p:nvSpPr>
        <p:spPr>
          <a:xfrm>
            <a:off x="2362200" y="2133600"/>
            <a:ext cx="4495800" cy="304800"/>
          </a:xfrm>
          <a:prstGeom prst="rect">
            <a:avLst/>
          </a:prstGeom>
        </p:spPr>
        <p:txBody>
          <a:bodyPr>
            <a:noAutofit/>
          </a:bodyPr>
          <a:lstStyle/>
          <a:p>
            <a:pPr marL="411163" marR="0" lvl="0" indent="-342900" algn="l" defTabSz="914400" rtl="0" eaLnBrk="0" fontAlgn="base" latinLnBrk="0" hangingPunct="0">
              <a:lnSpc>
                <a:spcPct val="100000"/>
              </a:lnSpc>
              <a:spcBef>
                <a:spcPts val="700"/>
              </a:spcBef>
              <a:spcAft>
                <a:spcPct val="0"/>
              </a:spcAft>
              <a:buClr>
                <a:schemeClr val="tx2"/>
              </a:buClr>
              <a:buSzPct val="95000"/>
              <a:tabLst/>
              <a:defRPr/>
            </a:pPr>
            <a:r>
              <a:rPr kumimoji="0" lang="en-US" sz="1600" b="0" i="1" u="none" strike="noStrike" kern="1200" cap="none" spc="0" normalizeH="0" baseline="0" noProof="0" dirty="0" smtClean="0">
                <a:ln>
                  <a:noFill/>
                </a:ln>
                <a:solidFill>
                  <a:schemeClr val="accent4"/>
                </a:solidFill>
                <a:effectLst/>
                <a:uLnTx/>
                <a:uFillTx/>
                <a:latin typeface="+mn-lt"/>
                <a:ea typeface="+mn-ea"/>
                <a:cs typeface="+mn-cs"/>
              </a:rPr>
              <a:t>           May 17, 2010  Melbourne, Australia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idx="4294967295"/>
          </p:nvPr>
        </p:nvSpPr>
        <p:spPr>
          <a:xfrm>
            <a:off x="2133600" y="228600"/>
            <a:ext cx="4876800" cy="609600"/>
          </a:xfrm>
        </p:spPr>
        <p:txBody>
          <a:bodyPr/>
          <a:lstStyle/>
          <a:p>
            <a:pPr algn="ctr" eaLnBrk="1" fontAlgn="auto" hangingPunct="1">
              <a:spcAft>
                <a:spcPts val="0"/>
              </a:spcAft>
              <a:defRPr/>
            </a:pPr>
            <a:r>
              <a:rPr lang="en-US" sz="3200" dirty="0" smtClean="0">
                <a:solidFill>
                  <a:schemeClr val="tx2">
                    <a:satMod val="200000"/>
                  </a:schemeClr>
                </a:solidFill>
              </a:rPr>
              <a:t>MPI-CCR model</a:t>
            </a:r>
            <a:endParaRPr lang="en-US" sz="3200" dirty="0">
              <a:solidFill>
                <a:schemeClr val="tx2">
                  <a:satMod val="200000"/>
                </a:schemeClr>
              </a:solidFill>
            </a:endParaRPr>
          </a:p>
        </p:txBody>
      </p:sp>
      <p:sp>
        <p:nvSpPr>
          <p:cNvPr id="14340" name="Rectangle 3"/>
          <p:cNvSpPr>
            <a:spLocks noGrp="1" noChangeArrowheads="1"/>
          </p:cNvSpPr>
          <p:nvPr>
            <p:ph type="body" idx="4294967295"/>
          </p:nvPr>
        </p:nvSpPr>
        <p:spPr>
          <a:xfrm>
            <a:off x="0" y="762000"/>
            <a:ext cx="9144000" cy="914400"/>
          </a:xfrm>
        </p:spPr>
        <p:txBody>
          <a:bodyPr/>
          <a:lstStyle/>
          <a:p>
            <a:pPr algn="ctr" eaLnBrk="1" hangingPunct="1">
              <a:lnSpc>
                <a:spcPct val="80000"/>
              </a:lnSpc>
              <a:buFont typeface="Wingdings" pitchFamily="2" charset="2"/>
              <a:buNone/>
            </a:pPr>
            <a:r>
              <a:rPr lang="en-US" sz="2400" smtClean="0">
                <a:solidFill>
                  <a:srgbClr val="FFC000"/>
                </a:solidFill>
              </a:rPr>
              <a:t>Distributed memory systems</a:t>
            </a:r>
            <a:r>
              <a:rPr lang="en-US" sz="2400" smtClean="0"/>
              <a:t> have </a:t>
            </a:r>
            <a:r>
              <a:rPr lang="en-US" sz="2400" smtClean="0">
                <a:solidFill>
                  <a:srgbClr val="FFC000"/>
                </a:solidFill>
              </a:rPr>
              <a:t>shared memory nodes</a:t>
            </a:r>
            <a:r>
              <a:rPr lang="en-US" sz="2400" smtClean="0"/>
              <a:t> </a:t>
            </a:r>
          </a:p>
          <a:p>
            <a:pPr algn="ctr" eaLnBrk="1" hangingPunct="1">
              <a:lnSpc>
                <a:spcPct val="80000"/>
              </a:lnSpc>
              <a:buFont typeface="Wingdings" pitchFamily="2" charset="2"/>
              <a:buNone/>
            </a:pPr>
            <a:r>
              <a:rPr lang="en-US" sz="2400" smtClean="0"/>
              <a:t>(today multicore) linked by a messaging network</a:t>
            </a:r>
          </a:p>
        </p:txBody>
      </p:sp>
      <p:grpSp>
        <p:nvGrpSpPr>
          <p:cNvPr id="14341" name="Group 71"/>
          <p:cNvGrpSpPr>
            <a:grpSpLocks/>
          </p:cNvGrpSpPr>
          <p:nvPr/>
        </p:nvGrpSpPr>
        <p:grpSpPr bwMode="auto">
          <a:xfrm>
            <a:off x="0" y="1812925"/>
            <a:ext cx="8947150" cy="4484688"/>
            <a:chOff x="48" y="1142"/>
            <a:chExt cx="5636" cy="2825"/>
          </a:xfrm>
        </p:grpSpPr>
        <p:grpSp>
          <p:nvGrpSpPr>
            <p:cNvPr id="14360" name="Group 70"/>
            <p:cNvGrpSpPr>
              <a:grpSpLocks/>
            </p:cNvGrpSpPr>
            <p:nvPr/>
          </p:nvGrpSpPr>
          <p:grpSpPr bwMode="auto">
            <a:xfrm>
              <a:off x="48" y="1142"/>
              <a:ext cx="932" cy="2016"/>
              <a:chOff x="48" y="1142"/>
              <a:chExt cx="932" cy="2016"/>
            </a:xfrm>
          </p:grpSpPr>
          <p:sp>
            <p:nvSpPr>
              <p:cNvPr id="14394" name="Rectangle 6"/>
              <p:cNvSpPr>
                <a:spLocks noChangeArrowheads="1"/>
              </p:cNvSpPr>
              <p:nvPr/>
            </p:nvSpPr>
            <p:spPr bwMode="auto">
              <a:xfrm>
                <a:off x="48" y="1142"/>
                <a:ext cx="932" cy="2016"/>
              </a:xfrm>
              <a:prstGeom prst="rect">
                <a:avLst/>
              </a:prstGeom>
              <a:solidFill>
                <a:srgbClr val="00FF00"/>
              </a:solidFill>
              <a:ln w="9525">
                <a:solidFill>
                  <a:schemeClr val="tx1"/>
                </a:solidFill>
                <a:miter lim="800000"/>
                <a:headEnd/>
                <a:tailEnd/>
              </a:ln>
            </p:spPr>
            <p:txBody>
              <a:bodyPr wrap="none" anchor="ctr"/>
              <a:lstStyle/>
              <a:p>
                <a:endParaRPr lang="en-US">
                  <a:latin typeface="Corbel" pitchFamily="34" charset="0"/>
                </a:endParaRPr>
              </a:p>
            </p:txBody>
          </p:sp>
          <p:sp>
            <p:nvSpPr>
              <p:cNvPr id="14395" name="Rectangle 8"/>
              <p:cNvSpPr>
                <a:spLocks noChangeArrowheads="1"/>
              </p:cNvSpPr>
              <p:nvPr/>
            </p:nvSpPr>
            <p:spPr bwMode="auto">
              <a:xfrm>
                <a:off x="175" y="2150"/>
                <a:ext cx="679" cy="161"/>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latin typeface="Times New Roman" pitchFamily="18" charset="0"/>
                  </a:rPr>
                  <a:t>L3 Cache</a:t>
                </a:r>
              </a:p>
            </p:txBody>
          </p:sp>
          <p:sp>
            <p:nvSpPr>
              <p:cNvPr id="14396" name="Rectangle 9"/>
              <p:cNvSpPr>
                <a:spLocks noChangeArrowheads="1"/>
              </p:cNvSpPr>
              <p:nvPr/>
            </p:nvSpPr>
            <p:spPr bwMode="auto">
              <a:xfrm>
                <a:off x="178" y="2678"/>
                <a:ext cx="672" cy="448"/>
              </a:xfrm>
              <a:prstGeom prst="rect">
                <a:avLst/>
              </a:prstGeom>
              <a:solidFill>
                <a:srgbClr val="FF0000"/>
              </a:solidFill>
              <a:ln w="9525">
                <a:solidFill>
                  <a:schemeClr val="tx1"/>
                </a:solidFill>
                <a:miter lim="800000"/>
                <a:headEnd/>
                <a:tailEnd/>
              </a:ln>
            </p:spPr>
            <p:txBody>
              <a:bodyPr wrap="none" anchor="ctr">
                <a:spAutoFit/>
              </a:bodyPr>
              <a:lstStyle/>
              <a:p>
                <a:pPr algn="ctr" eaLnBrk="0" hangingPunct="0"/>
                <a:r>
                  <a:rPr lang="en-US">
                    <a:latin typeface="Times New Roman" pitchFamily="18" charset="0"/>
                  </a:rPr>
                  <a:t>Main</a:t>
                </a:r>
              </a:p>
              <a:p>
                <a:pPr algn="ctr" eaLnBrk="0" hangingPunct="0"/>
                <a:r>
                  <a:rPr lang="en-US">
                    <a:latin typeface="Times New Roman" pitchFamily="18" charset="0"/>
                  </a:rPr>
                  <a:t>Memory</a:t>
                </a:r>
              </a:p>
            </p:txBody>
          </p:sp>
          <p:sp>
            <p:nvSpPr>
              <p:cNvPr id="14397" name="Rectangle 10"/>
              <p:cNvSpPr>
                <a:spLocks noChangeArrowheads="1"/>
              </p:cNvSpPr>
              <p:nvPr/>
            </p:nvSpPr>
            <p:spPr bwMode="auto">
              <a:xfrm>
                <a:off x="175" y="1951"/>
                <a:ext cx="679" cy="161"/>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latin typeface="Times New Roman" pitchFamily="18" charset="0"/>
                  </a:rPr>
                  <a:t>L2 Cache</a:t>
                </a:r>
              </a:p>
            </p:txBody>
          </p:sp>
          <p:sp>
            <p:nvSpPr>
              <p:cNvPr id="14398" name="Rectangle 11"/>
              <p:cNvSpPr>
                <a:spLocks noChangeArrowheads="1"/>
              </p:cNvSpPr>
              <p:nvPr/>
            </p:nvSpPr>
            <p:spPr bwMode="auto">
              <a:xfrm>
                <a:off x="96" y="1200"/>
                <a:ext cx="340" cy="178"/>
              </a:xfrm>
              <a:prstGeom prst="rect">
                <a:avLst/>
              </a:prstGeom>
              <a:solidFill>
                <a:schemeClr val="bg2"/>
              </a:solidFill>
              <a:ln w="9525">
                <a:solidFill>
                  <a:schemeClr val="tx1"/>
                </a:solidFill>
                <a:miter lim="800000"/>
                <a:headEnd/>
                <a:tailEnd/>
              </a:ln>
            </p:spPr>
            <p:txBody>
              <a:bodyPr anchor="ctr">
                <a:spAutoFit/>
              </a:bodyPr>
              <a:lstStyle/>
              <a:p>
                <a:pPr algn="ctr" eaLnBrk="0" hangingPunct="0"/>
                <a:r>
                  <a:rPr lang="en-US" sz="1200" b="1">
                    <a:latin typeface="Times New Roman" pitchFamily="18" charset="0"/>
                  </a:rPr>
                  <a:t>Core</a:t>
                </a:r>
              </a:p>
            </p:txBody>
          </p:sp>
          <p:sp>
            <p:nvSpPr>
              <p:cNvPr id="14399" name="Rectangle 12"/>
              <p:cNvSpPr>
                <a:spLocks noChangeArrowheads="1"/>
              </p:cNvSpPr>
              <p:nvPr/>
            </p:nvSpPr>
            <p:spPr bwMode="auto">
              <a:xfrm>
                <a:off x="277" y="1758"/>
                <a:ext cx="475" cy="162"/>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latin typeface="Times New Roman" pitchFamily="18" charset="0"/>
                  </a:rPr>
                  <a:t>Cache</a:t>
                </a:r>
              </a:p>
            </p:txBody>
          </p:sp>
          <p:sp>
            <p:nvSpPr>
              <p:cNvPr id="14400" name="Line 13"/>
              <p:cNvSpPr>
                <a:spLocks noChangeShapeType="1"/>
              </p:cNvSpPr>
              <p:nvPr/>
            </p:nvSpPr>
            <p:spPr bwMode="auto">
              <a:xfrm>
                <a:off x="514" y="2390"/>
                <a:ext cx="0" cy="240"/>
              </a:xfrm>
              <a:prstGeom prst="line">
                <a:avLst/>
              </a:prstGeom>
              <a:noFill/>
              <a:ln w="38100" cap="rnd">
                <a:solidFill>
                  <a:srgbClr val="F00000"/>
                </a:solidFill>
                <a:prstDash val="sysDot"/>
                <a:round/>
                <a:headEnd/>
                <a:tailEnd/>
              </a:ln>
            </p:spPr>
            <p:txBody>
              <a:bodyPr>
                <a:spAutoFit/>
              </a:bodyPr>
              <a:lstStyle/>
              <a:p>
                <a:endParaRPr lang="en-US"/>
              </a:p>
            </p:txBody>
          </p:sp>
        </p:grpSp>
        <p:grpSp>
          <p:nvGrpSpPr>
            <p:cNvPr id="14361" name="Group 69"/>
            <p:cNvGrpSpPr>
              <a:grpSpLocks/>
            </p:cNvGrpSpPr>
            <p:nvPr/>
          </p:nvGrpSpPr>
          <p:grpSpPr bwMode="auto">
            <a:xfrm>
              <a:off x="1616" y="1142"/>
              <a:ext cx="932" cy="2016"/>
              <a:chOff x="1616" y="1142"/>
              <a:chExt cx="932" cy="2016"/>
            </a:xfrm>
          </p:grpSpPr>
          <p:sp>
            <p:nvSpPr>
              <p:cNvPr id="14388" name="Rectangle 15"/>
              <p:cNvSpPr>
                <a:spLocks noChangeArrowheads="1"/>
              </p:cNvSpPr>
              <p:nvPr/>
            </p:nvSpPr>
            <p:spPr bwMode="auto">
              <a:xfrm>
                <a:off x="1616" y="1142"/>
                <a:ext cx="932" cy="2016"/>
              </a:xfrm>
              <a:prstGeom prst="rect">
                <a:avLst/>
              </a:prstGeom>
              <a:solidFill>
                <a:srgbClr val="00FF00"/>
              </a:solidFill>
              <a:ln w="9525">
                <a:solidFill>
                  <a:schemeClr val="tx1"/>
                </a:solidFill>
                <a:miter lim="800000"/>
                <a:headEnd/>
                <a:tailEnd/>
              </a:ln>
            </p:spPr>
            <p:txBody>
              <a:bodyPr wrap="none" anchor="ctr"/>
              <a:lstStyle/>
              <a:p>
                <a:endParaRPr lang="en-US">
                  <a:latin typeface="Corbel" pitchFamily="34" charset="0"/>
                </a:endParaRPr>
              </a:p>
            </p:txBody>
          </p:sp>
          <p:sp>
            <p:nvSpPr>
              <p:cNvPr id="14389" name="Rectangle 17"/>
              <p:cNvSpPr>
                <a:spLocks noChangeArrowheads="1"/>
              </p:cNvSpPr>
              <p:nvPr/>
            </p:nvSpPr>
            <p:spPr bwMode="auto">
              <a:xfrm>
                <a:off x="1743" y="2150"/>
                <a:ext cx="679" cy="161"/>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latin typeface="Times New Roman" pitchFamily="18" charset="0"/>
                  </a:rPr>
                  <a:t>L3 Cache</a:t>
                </a:r>
              </a:p>
            </p:txBody>
          </p:sp>
          <p:sp>
            <p:nvSpPr>
              <p:cNvPr id="14390" name="Rectangle 18"/>
              <p:cNvSpPr>
                <a:spLocks noChangeArrowheads="1"/>
              </p:cNvSpPr>
              <p:nvPr/>
            </p:nvSpPr>
            <p:spPr bwMode="auto">
              <a:xfrm>
                <a:off x="1746" y="2678"/>
                <a:ext cx="672" cy="448"/>
              </a:xfrm>
              <a:prstGeom prst="rect">
                <a:avLst/>
              </a:prstGeom>
              <a:solidFill>
                <a:srgbClr val="FF0000"/>
              </a:solidFill>
              <a:ln w="9525">
                <a:solidFill>
                  <a:schemeClr val="tx1"/>
                </a:solidFill>
                <a:miter lim="800000"/>
                <a:headEnd/>
                <a:tailEnd/>
              </a:ln>
            </p:spPr>
            <p:txBody>
              <a:bodyPr wrap="none" anchor="ctr">
                <a:spAutoFit/>
              </a:bodyPr>
              <a:lstStyle/>
              <a:p>
                <a:pPr algn="ctr" eaLnBrk="0" hangingPunct="0"/>
                <a:r>
                  <a:rPr lang="en-US">
                    <a:latin typeface="Times New Roman" pitchFamily="18" charset="0"/>
                  </a:rPr>
                  <a:t>Main</a:t>
                </a:r>
              </a:p>
              <a:p>
                <a:pPr algn="ctr" eaLnBrk="0" hangingPunct="0"/>
                <a:r>
                  <a:rPr lang="en-US">
                    <a:latin typeface="Times New Roman" pitchFamily="18" charset="0"/>
                  </a:rPr>
                  <a:t>Memory</a:t>
                </a:r>
              </a:p>
            </p:txBody>
          </p:sp>
          <p:sp>
            <p:nvSpPr>
              <p:cNvPr id="14391" name="Rectangle 19"/>
              <p:cNvSpPr>
                <a:spLocks noChangeArrowheads="1"/>
              </p:cNvSpPr>
              <p:nvPr/>
            </p:nvSpPr>
            <p:spPr bwMode="auto">
              <a:xfrm>
                <a:off x="1743" y="1951"/>
                <a:ext cx="679" cy="161"/>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latin typeface="Times New Roman" pitchFamily="18" charset="0"/>
                  </a:rPr>
                  <a:t>L2 Cache</a:t>
                </a:r>
              </a:p>
            </p:txBody>
          </p:sp>
          <p:sp>
            <p:nvSpPr>
              <p:cNvPr id="14392" name="Rectangle 21"/>
              <p:cNvSpPr>
                <a:spLocks noChangeArrowheads="1"/>
              </p:cNvSpPr>
              <p:nvPr/>
            </p:nvSpPr>
            <p:spPr bwMode="auto">
              <a:xfrm>
                <a:off x="1845" y="1776"/>
                <a:ext cx="475" cy="162"/>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latin typeface="Times New Roman" pitchFamily="18" charset="0"/>
                  </a:rPr>
                  <a:t>Cache</a:t>
                </a:r>
              </a:p>
            </p:txBody>
          </p:sp>
          <p:sp>
            <p:nvSpPr>
              <p:cNvPr id="14393" name="Line 22"/>
              <p:cNvSpPr>
                <a:spLocks noChangeShapeType="1"/>
              </p:cNvSpPr>
              <p:nvPr/>
            </p:nvSpPr>
            <p:spPr bwMode="auto">
              <a:xfrm>
                <a:off x="2082" y="2390"/>
                <a:ext cx="0" cy="240"/>
              </a:xfrm>
              <a:prstGeom prst="line">
                <a:avLst/>
              </a:prstGeom>
              <a:noFill/>
              <a:ln w="38100" cap="rnd">
                <a:solidFill>
                  <a:srgbClr val="F00000"/>
                </a:solidFill>
                <a:prstDash val="sysDot"/>
                <a:round/>
                <a:headEnd/>
                <a:tailEnd/>
              </a:ln>
            </p:spPr>
            <p:txBody>
              <a:bodyPr>
                <a:spAutoFit/>
              </a:bodyPr>
              <a:lstStyle/>
              <a:p>
                <a:endParaRPr lang="en-US"/>
              </a:p>
            </p:txBody>
          </p:sp>
        </p:grpSp>
        <p:grpSp>
          <p:nvGrpSpPr>
            <p:cNvPr id="14362" name="Group 68"/>
            <p:cNvGrpSpPr>
              <a:grpSpLocks/>
            </p:cNvGrpSpPr>
            <p:nvPr/>
          </p:nvGrpSpPr>
          <p:grpSpPr bwMode="auto">
            <a:xfrm>
              <a:off x="3184" y="1142"/>
              <a:ext cx="932" cy="2016"/>
              <a:chOff x="3184" y="1142"/>
              <a:chExt cx="932" cy="2016"/>
            </a:xfrm>
          </p:grpSpPr>
          <p:sp>
            <p:nvSpPr>
              <p:cNvPr id="14382" name="Rectangle 24"/>
              <p:cNvSpPr>
                <a:spLocks noChangeArrowheads="1"/>
              </p:cNvSpPr>
              <p:nvPr/>
            </p:nvSpPr>
            <p:spPr bwMode="auto">
              <a:xfrm>
                <a:off x="3184" y="1142"/>
                <a:ext cx="932" cy="2016"/>
              </a:xfrm>
              <a:prstGeom prst="rect">
                <a:avLst/>
              </a:prstGeom>
              <a:solidFill>
                <a:srgbClr val="00FF00"/>
              </a:solidFill>
              <a:ln w="9525">
                <a:solidFill>
                  <a:schemeClr val="tx1"/>
                </a:solidFill>
                <a:miter lim="800000"/>
                <a:headEnd/>
                <a:tailEnd/>
              </a:ln>
            </p:spPr>
            <p:txBody>
              <a:bodyPr wrap="none" anchor="ctr"/>
              <a:lstStyle/>
              <a:p>
                <a:endParaRPr lang="en-US">
                  <a:latin typeface="Corbel" pitchFamily="34" charset="0"/>
                </a:endParaRPr>
              </a:p>
            </p:txBody>
          </p:sp>
          <p:sp>
            <p:nvSpPr>
              <p:cNvPr id="14383" name="Rectangle 26"/>
              <p:cNvSpPr>
                <a:spLocks noChangeArrowheads="1"/>
              </p:cNvSpPr>
              <p:nvPr/>
            </p:nvSpPr>
            <p:spPr bwMode="auto">
              <a:xfrm>
                <a:off x="3311" y="2150"/>
                <a:ext cx="679" cy="161"/>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latin typeface="Times New Roman" pitchFamily="18" charset="0"/>
                  </a:rPr>
                  <a:t>L3 Cache</a:t>
                </a:r>
              </a:p>
            </p:txBody>
          </p:sp>
          <p:sp>
            <p:nvSpPr>
              <p:cNvPr id="14384" name="Rectangle 27"/>
              <p:cNvSpPr>
                <a:spLocks noChangeArrowheads="1"/>
              </p:cNvSpPr>
              <p:nvPr/>
            </p:nvSpPr>
            <p:spPr bwMode="auto">
              <a:xfrm>
                <a:off x="3314" y="2678"/>
                <a:ext cx="672" cy="448"/>
              </a:xfrm>
              <a:prstGeom prst="rect">
                <a:avLst/>
              </a:prstGeom>
              <a:solidFill>
                <a:srgbClr val="FF0000"/>
              </a:solidFill>
              <a:ln w="9525">
                <a:solidFill>
                  <a:schemeClr val="tx1"/>
                </a:solidFill>
                <a:miter lim="800000"/>
                <a:headEnd/>
                <a:tailEnd/>
              </a:ln>
            </p:spPr>
            <p:txBody>
              <a:bodyPr wrap="none" anchor="ctr">
                <a:spAutoFit/>
              </a:bodyPr>
              <a:lstStyle/>
              <a:p>
                <a:pPr algn="ctr" eaLnBrk="0" hangingPunct="0"/>
                <a:r>
                  <a:rPr lang="en-US">
                    <a:latin typeface="Times New Roman" pitchFamily="18" charset="0"/>
                  </a:rPr>
                  <a:t>Main</a:t>
                </a:r>
              </a:p>
              <a:p>
                <a:pPr algn="ctr" eaLnBrk="0" hangingPunct="0"/>
                <a:r>
                  <a:rPr lang="en-US">
                    <a:latin typeface="Times New Roman" pitchFamily="18" charset="0"/>
                  </a:rPr>
                  <a:t>Memory</a:t>
                </a:r>
              </a:p>
            </p:txBody>
          </p:sp>
          <p:sp>
            <p:nvSpPr>
              <p:cNvPr id="14385" name="Rectangle 28"/>
              <p:cNvSpPr>
                <a:spLocks noChangeArrowheads="1"/>
              </p:cNvSpPr>
              <p:nvPr/>
            </p:nvSpPr>
            <p:spPr bwMode="auto">
              <a:xfrm>
                <a:off x="3311" y="1951"/>
                <a:ext cx="679" cy="161"/>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latin typeface="Times New Roman" pitchFamily="18" charset="0"/>
                  </a:rPr>
                  <a:t>L2 Cache</a:t>
                </a:r>
              </a:p>
            </p:txBody>
          </p:sp>
          <p:sp>
            <p:nvSpPr>
              <p:cNvPr id="14386" name="Rectangle 30"/>
              <p:cNvSpPr>
                <a:spLocks noChangeArrowheads="1"/>
              </p:cNvSpPr>
              <p:nvPr/>
            </p:nvSpPr>
            <p:spPr bwMode="auto">
              <a:xfrm>
                <a:off x="3413" y="1776"/>
                <a:ext cx="475" cy="162"/>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latin typeface="Times New Roman" pitchFamily="18" charset="0"/>
                  </a:rPr>
                  <a:t>Cache</a:t>
                </a:r>
              </a:p>
            </p:txBody>
          </p:sp>
          <p:sp>
            <p:nvSpPr>
              <p:cNvPr id="14387" name="Line 31"/>
              <p:cNvSpPr>
                <a:spLocks noChangeShapeType="1"/>
              </p:cNvSpPr>
              <p:nvPr/>
            </p:nvSpPr>
            <p:spPr bwMode="auto">
              <a:xfrm>
                <a:off x="3650" y="2390"/>
                <a:ext cx="0" cy="240"/>
              </a:xfrm>
              <a:prstGeom prst="line">
                <a:avLst/>
              </a:prstGeom>
              <a:noFill/>
              <a:ln w="38100" cap="rnd">
                <a:solidFill>
                  <a:srgbClr val="F00000"/>
                </a:solidFill>
                <a:prstDash val="sysDot"/>
                <a:round/>
                <a:headEnd/>
                <a:tailEnd/>
              </a:ln>
            </p:spPr>
            <p:txBody>
              <a:bodyPr>
                <a:spAutoFit/>
              </a:bodyPr>
              <a:lstStyle/>
              <a:p>
                <a:endParaRPr lang="en-US"/>
              </a:p>
            </p:txBody>
          </p:sp>
        </p:grpSp>
        <p:grpSp>
          <p:nvGrpSpPr>
            <p:cNvPr id="14363" name="Group 67"/>
            <p:cNvGrpSpPr>
              <a:grpSpLocks/>
            </p:cNvGrpSpPr>
            <p:nvPr/>
          </p:nvGrpSpPr>
          <p:grpSpPr bwMode="auto">
            <a:xfrm>
              <a:off x="4752" y="1142"/>
              <a:ext cx="932" cy="2016"/>
              <a:chOff x="4752" y="1142"/>
              <a:chExt cx="932" cy="2016"/>
            </a:xfrm>
          </p:grpSpPr>
          <p:sp>
            <p:nvSpPr>
              <p:cNvPr id="14376" name="Rectangle 33"/>
              <p:cNvSpPr>
                <a:spLocks noChangeArrowheads="1"/>
              </p:cNvSpPr>
              <p:nvPr/>
            </p:nvSpPr>
            <p:spPr bwMode="auto">
              <a:xfrm>
                <a:off x="4752" y="1142"/>
                <a:ext cx="932" cy="2016"/>
              </a:xfrm>
              <a:prstGeom prst="rect">
                <a:avLst/>
              </a:prstGeom>
              <a:solidFill>
                <a:srgbClr val="00FF00"/>
              </a:solidFill>
              <a:ln w="9525">
                <a:solidFill>
                  <a:schemeClr val="tx1"/>
                </a:solidFill>
                <a:miter lim="800000"/>
                <a:headEnd/>
                <a:tailEnd/>
              </a:ln>
            </p:spPr>
            <p:txBody>
              <a:bodyPr wrap="none" anchor="ctr"/>
              <a:lstStyle/>
              <a:p>
                <a:endParaRPr lang="en-US">
                  <a:latin typeface="Corbel" pitchFamily="34" charset="0"/>
                </a:endParaRPr>
              </a:p>
            </p:txBody>
          </p:sp>
          <p:sp>
            <p:nvSpPr>
              <p:cNvPr id="14377" name="Rectangle 35"/>
              <p:cNvSpPr>
                <a:spLocks noChangeArrowheads="1"/>
              </p:cNvSpPr>
              <p:nvPr/>
            </p:nvSpPr>
            <p:spPr bwMode="auto">
              <a:xfrm>
                <a:off x="4879" y="2150"/>
                <a:ext cx="679" cy="161"/>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latin typeface="Times New Roman" pitchFamily="18" charset="0"/>
                  </a:rPr>
                  <a:t>L3 Cache</a:t>
                </a:r>
              </a:p>
            </p:txBody>
          </p:sp>
          <p:sp>
            <p:nvSpPr>
              <p:cNvPr id="14378" name="Rectangle 36"/>
              <p:cNvSpPr>
                <a:spLocks noChangeArrowheads="1"/>
              </p:cNvSpPr>
              <p:nvPr/>
            </p:nvSpPr>
            <p:spPr bwMode="auto">
              <a:xfrm>
                <a:off x="4882" y="2678"/>
                <a:ext cx="672" cy="448"/>
              </a:xfrm>
              <a:prstGeom prst="rect">
                <a:avLst/>
              </a:prstGeom>
              <a:solidFill>
                <a:srgbClr val="FF0000"/>
              </a:solidFill>
              <a:ln w="9525">
                <a:solidFill>
                  <a:schemeClr val="tx1"/>
                </a:solidFill>
                <a:miter lim="800000"/>
                <a:headEnd/>
                <a:tailEnd/>
              </a:ln>
            </p:spPr>
            <p:txBody>
              <a:bodyPr wrap="none" anchor="ctr">
                <a:spAutoFit/>
              </a:bodyPr>
              <a:lstStyle/>
              <a:p>
                <a:pPr algn="ctr" eaLnBrk="0" hangingPunct="0"/>
                <a:r>
                  <a:rPr lang="en-US">
                    <a:latin typeface="Times New Roman" pitchFamily="18" charset="0"/>
                  </a:rPr>
                  <a:t>Main</a:t>
                </a:r>
              </a:p>
              <a:p>
                <a:pPr algn="ctr" eaLnBrk="0" hangingPunct="0"/>
                <a:r>
                  <a:rPr lang="en-US">
                    <a:latin typeface="Times New Roman" pitchFamily="18" charset="0"/>
                  </a:rPr>
                  <a:t>Memory</a:t>
                </a:r>
              </a:p>
            </p:txBody>
          </p:sp>
          <p:sp>
            <p:nvSpPr>
              <p:cNvPr id="14379" name="Rectangle 37"/>
              <p:cNvSpPr>
                <a:spLocks noChangeArrowheads="1"/>
              </p:cNvSpPr>
              <p:nvPr/>
            </p:nvSpPr>
            <p:spPr bwMode="auto">
              <a:xfrm>
                <a:off x="4879" y="1951"/>
                <a:ext cx="679" cy="161"/>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latin typeface="Times New Roman" pitchFamily="18" charset="0"/>
                  </a:rPr>
                  <a:t>L2 Cache</a:t>
                </a:r>
              </a:p>
            </p:txBody>
          </p:sp>
          <p:sp>
            <p:nvSpPr>
              <p:cNvPr id="14380" name="Rectangle 39"/>
              <p:cNvSpPr>
                <a:spLocks noChangeArrowheads="1"/>
              </p:cNvSpPr>
              <p:nvPr/>
            </p:nvSpPr>
            <p:spPr bwMode="auto">
              <a:xfrm>
                <a:off x="4981" y="1758"/>
                <a:ext cx="475" cy="162"/>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latin typeface="Times New Roman" pitchFamily="18" charset="0"/>
                  </a:rPr>
                  <a:t>Cache</a:t>
                </a:r>
              </a:p>
            </p:txBody>
          </p:sp>
          <p:sp>
            <p:nvSpPr>
              <p:cNvPr id="14381" name="Line 40"/>
              <p:cNvSpPr>
                <a:spLocks noChangeShapeType="1"/>
              </p:cNvSpPr>
              <p:nvPr/>
            </p:nvSpPr>
            <p:spPr bwMode="auto">
              <a:xfrm>
                <a:off x="5218" y="2390"/>
                <a:ext cx="0" cy="240"/>
              </a:xfrm>
              <a:prstGeom prst="line">
                <a:avLst/>
              </a:prstGeom>
              <a:noFill/>
              <a:ln w="38100" cap="rnd">
                <a:solidFill>
                  <a:srgbClr val="F00000"/>
                </a:solidFill>
                <a:prstDash val="sysDot"/>
                <a:round/>
                <a:headEnd/>
                <a:tailEnd/>
              </a:ln>
            </p:spPr>
            <p:txBody>
              <a:bodyPr>
                <a:spAutoFit/>
              </a:bodyPr>
              <a:lstStyle/>
              <a:p>
                <a:endParaRPr lang="en-US"/>
              </a:p>
            </p:txBody>
          </p:sp>
        </p:grpSp>
        <p:sp>
          <p:nvSpPr>
            <p:cNvPr id="14364" name="Rectangle 52"/>
            <p:cNvSpPr>
              <a:spLocks noChangeArrowheads="1"/>
            </p:cNvSpPr>
            <p:nvPr/>
          </p:nvSpPr>
          <p:spPr bwMode="auto">
            <a:xfrm>
              <a:off x="96" y="3436"/>
              <a:ext cx="5520" cy="250"/>
            </a:xfrm>
            <a:prstGeom prst="rect">
              <a:avLst/>
            </a:prstGeom>
            <a:solidFill>
              <a:schemeClr val="accent1"/>
            </a:solidFill>
            <a:ln w="12700">
              <a:noFill/>
              <a:miter lim="800000"/>
              <a:headEnd/>
              <a:tailEnd/>
            </a:ln>
          </p:spPr>
          <p:txBody>
            <a:bodyPr anchor="ctr">
              <a:spAutoFit/>
            </a:bodyPr>
            <a:lstStyle/>
            <a:p>
              <a:pPr algn="ctr"/>
              <a:r>
                <a:rPr lang="en-US">
                  <a:latin typeface="Corbel" pitchFamily="34" charset="0"/>
                </a:rPr>
                <a:t>Interconnection Network</a:t>
              </a:r>
            </a:p>
          </p:txBody>
        </p:sp>
        <p:sp>
          <p:nvSpPr>
            <p:cNvPr id="14365" name="Line 54"/>
            <p:cNvSpPr>
              <a:spLocks noChangeShapeType="1"/>
            </p:cNvSpPr>
            <p:nvPr/>
          </p:nvSpPr>
          <p:spPr bwMode="auto">
            <a:xfrm>
              <a:off x="514" y="3158"/>
              <a:ext cx="0" cy="336"/>
            </a:xfrm>
            <a:prstGeom prst="line">
              <a:avLst/>
            </a:prstGeom>
            <a:noFill/>
            <a:ln w="127000">
              <a:solidFill>
                <a:schemeClr val="accent1"/>
              </a:solidFill>
              <a:round/>
              <a:headEnd/>
              <a:tailEnd/>
            </a:ln>
          </p:spPr>
          <p:txBody>
            <a:bodyPr>
              <a:spAutoFit/>
            </a:bodyPr>
            <a:lstStyle/>
            <a:p>
              <a:endParaRPr lang="en-US"/>
            </a:p>
          </p:txBody>
        </p:sp>
        <p:sp>
          <p:nvSpPr>
            <p:cNvPr id="14366" name="Line 55"/>
            <p:cNvSpPr>
              <a:spLocks noChangeShapeType="1"/>
            </p:cNvSpPr>
            <p:nvPr/>
          </p:nvSpPr>
          <p:spPr bwMode="auto">
            <a:xfrm>
              <a:off x="5218" y="3158"/>
              <a:ext cx="0" cy="336"/>
            </a:xfrm>
            <a:prstGeom prst="line">
              <a:avLst/>
            </a:prstGeom>
            <a:noFill/>
            <a:ln w="127000">
              <a:solidFill>
                <a:schemeClr val="accent1"/>
              </a:solidFill>
              <a:round/>
              <a:headEnd/>
              <a:tailEnd/>
            </a:ln>
          </p:spPr>
          <p:txBody>
            <a:bodyPr>
              <a:spAutoFit/>
            </a:bodyPr>
            <a:lstStyle/>
            <a:p>
              <a:endParaRPr lang="en-US"/>
            </a:p>
          </p:txBody>
        </p:sp>
        <p:sp>
          <p:nvSpPr>
            <p:cNvPr id="14367" name="Line 56"/>
            <p:cNvSpPr>
              <a:spLocks noChangeShapeType="1"/>
            </p:cNvSpPr>
            <p:nvPr/>
          </p:nvSpPr>
          <p:spPr bwMode="auto">
            <a:xfrm>
              <a:off x="2082" y="3158"/>
              <a:ext cx="0" cy="336"/>
            </a:xfrm>
            <a:prstGeom prst="line">
              <a:avLst/>
            </a:prstGeom>
            <a:noFill/>
            <a:ln w="127000">
              <a:solidFill>
                <a:schemeClr val="accent1"/>
              </a:solidFill>
              <a:round/>
              <a:headEnd/>
              <a:tailEnd/>
            </a:ln>
          </p:spPr>
          <p:txBody>
            <a:bodyPr>
              <a:spAutoFit/>
            </a:bodyPr>
            <a:lstStyle/>
            <a:p>
              <a:endParaRPr lang="en-US"/>
            </a:p>
          </p:txBody>
        </p:sp>
        <p:sp>
          <p:nvSpPr>
            <p:cNvPr id="14368" name="Line 57"/>
            <p:cNvSpPr>
              <a:spLocks noChangeShapeType="1"/>
            </p:cNvSpPr>
            <p:nvPr/>
          </p:nvSpPr>
          <p:spPr bwMode="auto">
            <a:xfrm>
              <a:off x="3650" y="3158"/>
              <a:ext cx="0" cy="336"/>
            </a:xfrm>
            <a:prstGeom prst="line">
              <a:avLst/>
            </a:prstGeom>
            <a:noFill/>
            <a:ln w="127000">
              <a:solidFill>
                <a:schemeClr val="accent1"/>
              </a:solidFill>
              <a:round/>
              <a:headEnd/>
              <a:tailEnd/>
            </a:ln>
          </p:spPr>
          <p:txBody>
            <a:bodyPr>
              <a:spAutoFit/>
            </a:bodyPr>
            <a:lstStyle/>
            <a:p>
              <a:endParaRPr lang="en-US"/>
            </a:p>
          </p:txBody>
        </p:sp>
        <p:sp>
          <p:nvSpPr>
            <p:cNvPr id="14369" name="Line 58"/>
            <p:cNvSpPr>
              <a:spLocks noChangeShapeType="1"/>
            </p:cNvSpPr>
            <p:nvPr/>
          </p:nvSpPr>
          <p:spPr bwMode="auto">
            <a:xfrm>
              <a:off x="912" y="1190"/>
              <a:ext cx="0" cy="1920"/>
            </a:xfrm>
            <a:prstGeom prst="line">
              <a:avLst/>
            </a:prstGeom>
            <a:noFill/>
            <a:ln w="38100">
              <a:solidFill>
                <a:srgbClr val="FFFFFF"/>
              </a:solidFill>
              <a:round/>
              <a:headEnd type="triangle" w="med" len="med"/>
              <a:tailEnd type="triangle" w="med" len="med"/>
            </a:ln>
          </p:spPr>
          <p:txBody>
            <a:bodyPr>
              <a:spAutoFit/>
            </a:bodyPr>
            <a:lstStyle/>
            <a:p>
              <a:endParaRPr lang="en-US"/>
            </a:p>
          </p:txBody>
        </p:sp>
        <p:sp>
          <p:nvSpPr>
            <p:cNvPr id="14370" name="Line 60"/>
            <p:cNvSpPr>
              <a:spLocks noChangeShapeType="1"/>
            </p:cNvSpPr>
            <p:nvPr/>
          </p:nvSpPr>
          <p:spPr bwMode="auto">
            <a:xfrm>
              <a:off x="912" y="1190"/>
              <a:ext cx="0" cy="1920"/>
            </a:xfrm>
            <a:prstGeom prst="line">
              <a:avLst/>
            </a:prstGeom>
            <a:noFill/>
            <a:ln w="38100">
              <a:solidFill>
                <a:srgbClr val="FFFFFF"/>
              </a:solidFill>
              <a:round/>
              <a:headEnd type="triangle" w="med" len="med"/>
              <a:tailEnd type="triangle" w="med" len="med"/>
            </a:ln>
          </p:spPr>
          <p:txBody>
            <a:bodyPr>
              <a:spAutoFit/>
            </a:bodyPr>
            <a:lstStyle/>
            <a:p>
              <a:endParaRPr lang="en-US"/>
            </a:p>
          </p:txBody>
        </p:sp>
        <p:sp>
          <p:nvSpPr>
            <p:cNvPr id="14371" name="Text Box 61"/>
            <p:cNvSpPr txBox="1">
              <a:spLocks noChangeArrowheads="1"/>
            </p:cNvSpPr>
            <p:nvPr/>
          </p:nvSpPr>
          <p:spPr bwMode="auto">
            <a:xfrm rot="-5400000">
              <a:off x="735" y="1925"/>
              <a:ext cx="739" cy="250"/>
            </a:xfrm>
            <a:prstGeom prst="rect">
              <a:avLst/>
            </a:prstGeom>
            <a:noFill/>
            <a:ln w="12700">
              <a:noFill/>
              <a:miter lim="800000"/>
              <a:headEnd/>
              <a:tailEnd/>
            </a:ln>
          </p:spPr>
          <p:txBody>
            <a:bodyPr wrap="none">
              <a:spAutoFit/>
            </a:bodyPr>
            <a:lstStyle/>
            <a:p>
              <a:r>
                <a:rPr lang="en-US">
                  <a:solidFill>
                    <a:srgbClr val="FFFFFF"/>
                  </a:solidFill>
                  <a:latin typeface="Corbel" pitchFamily="34" charset="0"/>
                </a:rPr>
                <a:t>Dataflow</a:t>
              </a:r>
            </a:p>
          </p:txBody>
        </p:sp>
        <p:sp>
          <p:nvSpPr>
            <p:cNvPr id="14372" name="Line 62"/>
            <p:cNvSpPr>
              <a:spLocks noChangeShapeType="1"/>
            </p:cNvSpPr>
            <p:nvPr/>
          </p:nvSpPr>
          <p:spPr bwMode="auto">
            <a:xfrm>
              <a:off x="4048" y="1190"/>
              <a:ext cx="0" cy="1920"/>
            </a:xfrm>
            <a:prstGeom prst="line">
              <a:avLst/>
            </a:prstGeom>
            <a:noFill/>
            <a:ln w="38100">
              <a:solidFill>
                <a:srgbClr val="FFFFFF"/>
              </a:solidFill>
              <a:round/>
              <a:headEnd type="triangle" w="med" len="med"/>
              <a:tailEnd type="triangle" w="med" len="med"/>
            </a:ln>
          </p:spPr>
          <p:txBody>
            <a:bodyPr>
              <a:spAutoFit/>
            </a:bodyPr>
            <a:lstStyle/>
            <a:p>
              <a:endParaRPr lang="en-US"/>
            </a:p>
          </p:txBody>
        </p:sp>
        <p:sp>
          <p:nvSpPr>
            <p:cNvPr id="14373" name="Line 63"/>
            <p:cNvSpPr>
              <a:spLocks noChangeShapeType="1"/>
            </p:cNvSpPr>
            <p:nvPr/>
          </p:nvSpPr>
          <p:spPr bwMode="auto">
            <a:xfrm>
              <a:off x="5616" y="1190"/>
              <a:ext cx="0" cy="1920"/>
            </a:xfrm>
            <a:prstGeom prst="line">
              <a:avLst/>
            </a:prstGeom>
            <a:noFill/>
            <a:ln w="38100">
              <a:solidFill>
                <a:srgbClr val="FFFFFF"/>
              </a:solidFill>
              <a:round/>
              <a:headEnd type="triangle" w="med" len="med"/>
              <a:tailEnd type="triangle" w="med" len="med"/>
            </a:ln>
          </p:spPr>
          <p:txBody>
            <a:bodyPr>
              <a:spAutoFit/>
            </a:bodyPr>
            <a:lstStyle/>
            <a:p>
              <a:endParaRPr lang="en-US"/>
            </a:p>
          </p:txBody>
        </p:sp>
        <p:sp>
          <p:nvSpPr>
            <p:cNvPr id="14374" name="Line 64"/>
            <p:cNvSpPr>
              <a:spLocks noChangeShapeType="1"/>
            </p:cNvSpPr>
            <p:nvPr/>
          </p:nvSpPr>
          <p:spPr bwMode="auto">
            <a:xfrm>
              <a:off x="2480" y="1190"/>
              <a:ext cx="0" cy="1920"/>
            </a:xfrm>
            <a:prstGeom prst="line">
              <a:avLst/>
            </a:prstGeom>
            <a:noFill/>
            <a:ln w="38100">
              <a:solidFill>
                <a:srgbClr val="FFFFFF"/>
              </a:solidFill>
              <a:round/>
              <a:headEnd type="triangle" w="med" len="med"/>
              <a:tailEnd type="triangle" w="med" len="med"/>
            </a:ln>
          </p:spPr>
          <p:txBody>
            <a:bodyPr>
              <a:spAutoFit/>
            </a:bodyPr>
            <a:lstStyle/>
            <a:p>
              <a:endParaRPr lang="en-US"/>
            </a:p>
          </p:txBody>
        </p:sp>
        <p:sp>
          <p:nvSpPr>
            <p:cNvPr id="14375" name="Text Box 65"/>
            <p:cNvSpPr txBox="1">
              <a:spLocks noChangeArrowheads="1"/>
            </p:cNvSpPr>
            <p:nvPr/>
          </p:nvSpPr>
          <p:spPr bwMode="auto">
            <a:xfrm>
              <a:off x="1968" y="3734"/>
              <a:ext cx="1376" cy="233"/>
            </a:xfrm>
            <a:prstGeom prst="rect">
              <a:avLst/>
            </a:prstGeom>
            <a:noFill/>
            <a:ln w="12700">
              <a:noFill/>
              <a:miter lim="800000"/>
              <a:headEnd/>
              <a:tailEnd/>
            </a:ln>
          </p:spPr>
          <p:txBody>
            <a:bodyPr wrap="none">
              <a:spAutoFit/>
            </a:bodyPr>
            <a:lstStyle/>
            <a:p>
              <a:r>
                <a:rPr lang="en-US">
                  <a:latin typeface="Corbel" pitchFamily="34" charset="0"/>
                </a:rPr>
                <a:t>“Dataflow” or Events</a:t>
              </a:r>
            </a:p>
          </p:txBody>
        </p:sp>
      </p:grpSp>
      <p:sp>
        <p:nvSpPr>
          <p:cNvPr id="14342" name="Rectangle 11"/>
          <p:cNvSpPr>
            <a:spLocks noChangeArrowheads="1"/>
          </p:cNvSpPr>
          <p:nvPr/>
        </p:nvSpPr>
        <p:spPr bwMode="auto">
          <a:xfrm>
            <a:off x="762000" y="1905000"/>
            <a:ext cx="539750" cy="282575"/>
          </a:xfrm>
          <a:prstGeom prst="rect">
            <a:avLst/>
          </a:prstGeom>
          <a:solidFill>
            <a:schemeClr val="bg2"/>
          </a:solidFill>
          <a:ln w="9525">
            <a:solidFill>
              <a:schemeClr val="tx1"/>
            </a:solidFill>
            <a:miter lim="800000"/>
            <a:headEnd/>
            <a:tailEnd/>
          </a:ln>
        </p:spPr>
        <p:txBody>
          <a:bodyPr anchor="ctr">
            <a:spAutoFit/>
          </a:bodyPr>
          <a:lstStyle/>
          <a:p>
            <a:pPr algn="ctr" eaLnBrk="0" hangingPunct="0"/>
            <a:r>
              <a:rPr lang="en-US" sz="1200" b="1">
                <a:latin typeface="Times New Roman" pitchFamily="18" charset="0"/>
              </a:rPr>
              <a:t>Core</a:t>
            </a:r>
          </a:p>
        </p:txBody>
      </p:sp>
      <p:sp>
        <p:nvSpPr>
          <p:cNvPr id="14343" name="Rectangle 11"/>
          <p:cNvSpPr>
            <a:spLocks noChangeArrowheads="1"/>
          </p:cNvSpPr>
          <p:nvPr/>
        </p:nvSpPr>
        <p:spPr bwMode="auto">
          <a:xfrm>
            <a:off x="2590800" y="1905000"/>
            <a:ext cx="539750" cy="282575"/>
          </a:xfrm>
          <a:prstGeom prst="rect">
            <a:avLst/>
          </a:prstGeom>
          <a:solidFill>
            <a:schemeClr val="bg2"/>
          </a:solidFill>
          <a:ln w="9525">
            <a:solidFill>
              <a:schemeClr val="tx1"/>
            </a:solidFill>
            <a:miter lim="800000"/>
            <a:headEnd/>
            <a:tailEnd/>
          </a:ln>
        </p:spPr>
        <p:txBody>
          <a:bodyPr anchor="ctr">
            <a:spAutoFit/>
          </a:bodyPr>
          <a:lstStyle/>
          <a:p>
            <a:pPr algn="ctr" eaLnBrk="0" hangingPunct="0"/>
            <a:r>
              <a:rPr lang="en-US" sz="1200" b="1">
                <a:latin typeface="Times New Roman" pitchFamily="18" charset="0"/>
              </a:rPr>
              <a:t>Core</a:t>
            </a:r>
          </a:p>
        </p:txBody>
      </p:sp>
      <p:sp>
        <p:nvSpPr>
          <p:cNvPr id="14344" name="Rectangle 11"/>
          <p:cNvSpPr>
            <a:spLocks noChangeArrowheads="1"/>
          </p:cNvSpPr>
          <p:nvPr/>
        </p:nvSpPr>
        <p:spPr bwMode="auto">
          <a:xfrm>
            <a:off x="3200400" y="1905000"/>
            <a:ext cx="539750" cy="282575"/>
          </a:xfrm>
          <a:prstGeom prst="rect">
            <a:avLst/>
          </a:prstGeom>
          <a:solidFill>
            <a:schemeClr val="bg2"/>
          </a:solidFill>
          <a:ln w="9525">
            <a:solidFill>
              <a:schemeClr val="tx1"/>
            </a:solidFill>
            <a:miter lim="800000"/>
            <a:headEnd/>
            <a:tailEnd/>
          </a:ln>
        </p:spPr>
        <p:txBody>
          <a:bodyPr anchor="ctr">
            <a:spAutoFit/>
          </a:bodyPr>
          <a:lstStyle/>
          <a:p>
            <a:pPr algn="ctr" eaLnBrk="0" hangingPunct="0"/>
            <a:r>
              <a:rPr lang="en-US" sz="1200" b="1">
                <a:latin typeface="Times New Roman" pitchFamily="18" charset="0"/>
              </a:rPr>
              <a:t>Core</a:t>
            </a:r>
          </a:p>
        </p:txBody>
      </p:sp>
      <p:sp>
        <p:nvSpPr>
          <p:cNvPr id="14345" name="Rectangle 11"/>
          <p:cNvSpPr>
            <a:spLocks noChangeArrowheads="1"/>
          </p:cNvSpPr>
          <p:nvPr/>
        </p:nvSpPr>
        <p:spPr bwMode="auto">
          <a:xfrm>
            <a:off x="5105400" y="1905000"/>
            <a:ext cx="539750" cy="282575"/>
          </a:xfrm>
          <a:prstGeom prst="rect">
            <a:avLst/>
          </a:prstGeom>
          <a:solidFill>
            <a:schemeClr val="bg2"/>
          </a:solidFill>
          <a:ln w="9525">
            <a:solidFill>
              <a:schemeClr val="tx1"/>
            </a:solidFill>
            <a:miter lim="800000"/>
            <a:headEnd/>
            <a:tailEnd/>
          </a:ln>
        </p:spPr>
        <p:txBody>
          <a:bodyPr anchor="ctr">
            <a:spAutoFit/>
          </a:bodyPr>
          <a:lstStyle/>
          <a:p>
            <a:pPr algn="ctr" eaLnBrk="0" hangingPunct="0"/>
            <a:r>
              <a:rPr lang="en-US" sz="1200" b="1">
                <a:latin typeface="Times New Roman" pitchFamily="18" charset="0"/>
              </a:rPr>
              <a:t>Core</a:t>
            </a:r>
          </a:p>
        </p:txBody>
      </p:sp>
      <p:sp>
        <p:nvSpPr>
          <p:cNvPr id="14346" name="Rectangle 11"/>
          <p:cNvSpPr>
            <a:spLocks noChangeArrowheads="1"/>
          </p:cNvSpPr>
          <p:nvPr/>
        </p:nvSpPr>
        <p:spPr bwMode="auto">
          <a:xfrm>
            <a:off x="5715000" y="1905000"/>
            <a:ext cx="539750" cy="282575"/>
          </a:xfrm>
          <a:prstGeom prst="rect">
            <a:avLst/>
          </a:prstGeom>
          <a:solidFill>
            <a:schemeClr val="bg2"/>
          </a:solidFill>
          <a:ln w="9525">
            <a:solidFill>
              <a:schemeClr val="tx1"/>
            </a:solidFill>
            <a:miter lim="800000"/>
            <a:headEnd/>
            <a:tailEnd/>
          </a:ln>
        </p:spPr>
        <p:txBody>
          <a:bodyPr anchor="ctr">
            <a:spAutoFit/>
          </a:bodyPr>
          <a:lstStyle/>
          <a:p>
            <a:pPr algn="ctr" eaLnBrk="0" hangingPunct="0"/>
            <a:r>
              <a:rPr lang="en-US" sz="1200" b="1">
                <a:latin typeface="Times New Roman" pitchFamily="18" charset="0"/>
              </a:rPr>
              <a:t>Core</a:t>
            </a:r>
          </a:p>
        </p:txBody>
      </p:sp>
      <p:sp>
        <p:nvSpPr>
          <p:cNvPr id="14347" name="Rectangle 11"/>
          <p:cNvSpPr>
            <a:spLocks noChangeArrowheads="1"/>
          </p:cNvSpPr>
          <p:nvPr/>
        </p:nvSpPr>
        <p:spPr bwMode="auto">
          <a:xfrm>
            <a:off x="7620000" y="1905000"/>
            <a:ext cx="539750" cy="282575"/>
          </a:xfrm>
          <a:prstGeom prst="rect">
            <a:avLst/>
          </a:prstGeom>
          <a:solidFill>
            <a:schemeClr val="bg2"/>
          </a:solidFill>
          <a:ln w="9525">
            <a:solidFill>
              <a:schemeClr val="tx1"/>
            </a:solidFill>
            <a:miter lim="800000"/>
            <a:headEnd/>
            <a:tailEnd/>
          </a:ln>
        </p:spPr>
        <p:txBody>
          <a:bodyPr anchor="ctr">
            <a:spAutoFit/>
          </a:bodyPr>
          <a:lstStyle/>
          <a:p>
            <a:pPr algn="ctr" eaLnBrk="0" hangingPunct="0"/>
            <a:r>
              <a:rPr lang="en-US" sz="1200" b="1">
                <a:latin typeface="Times New Roman" pitchFamily="18" charset="0"/>
              </a:rPr>
              <a:t>Core</a:t>
            </a:r>
          </a:p>
        </p:txBody>
      </p:sp>
      <p:sp>
        <p:nvSpPr>
          <p:cNvPr id="14348" name="Rectangle 11"/>
          <p:cNvSpPr>
            <a:spLocks noChangeArrowheads="1"/>
          </p:cNvSpPr>
          <p:nvPr/>
        </p:nvSpPr>
        <p:spPr bwMode="auto">
          <a:xfrm>
            <a:off x="8229600" y="1905000"/>
            <a:ext cx="539750" cy="282575"/>
          </a:xfrm>
          <a:prstGeom prst="rect">
            <a:avLst/>
          </a:prstGeom>
          <a:solidFill>
            <a:schemeClr val="bg2"/>
          </a:solidFill>
          <a:ln w="9525">
            <a:solidFill>
              <a:schemeClr val="tx1"/>
            </a:solidFill>
            <a:miter lim="800000"/>
            <a:headEnd/>
            <a:tailEnd/>
          </a:ln>
        </p:spPr>
        <p:txBody>
          <a:bodyPr anchor="ctr">
            <a:spAutoFit/>
          </a:bodyPr>
          <a:lstStyle/>
          <a:p>
            <a:pPr algn="ctr" eaLnBrk="0" hangingPunct="0"/>
            <a:r>
              <a:rPr lang="en-US" sz="1200" b="1">
                <a:latin typeface="Times New Roman" pitchFamily="18" charset="0"/>
              </a:rPr>
              <a:t>Core</a:t>
            </a:r>
          </a:p>
        </p:txBody>
      </p:sp>
      <p:sp>
        <p:nvSpPr>
          <p:cNvPr id="63" name="Text Box 61"/>
          <p:cNvSpPr txBox="1">
            <a:spLocks noChangeArrowheads="1"/>
          </p:cNvSpPr>
          <p:nvPr/>
        </p:nvSpPr>
        <p:spPr bwMode="auto">
          <a:xfrm>
            <a:off x="838200" y="5105400"/>
            <a:ext cx="857250" cy="307975"/>
          </a:xfrm>
          <a:prstGeom prst="rect">
            <a:avLst/>
          </a:prstGeom>
          <a:solidFill>
            <a:srgbClr val="42527E"/>
          </a:solidFill>
          <a:ln w="12700">
            <a:solidFill>
              <a:schemeClr val="accent3">
                <a:lumMod val="20000"/>
                <a:lumOff val="80000"/>
              </a:schemeClr>
            </a:solidFill>
            <a:miter lim="800000"/>
            <a:headEnd/>
            <a:tailEnd/>
          </a:ln>
          <a:effectLst/>
        </p:spPr>
        <p:txBody>
          <a:bodyPr>
            <a:spAutoFit/>
          </a:bodyPr>
          <a:lstStyle/>
          <a:p>
            <a:pPr fontAlgn="auto">
              <a:spcBef>
                <a:spcPts val="0"/>
              </a:spcBef>
              <a:spcAft>
                <a:spcPts val="0"/>
              </a:spcAft>
              <a:defRPr/>
            </a:pPr>
            <a:r>
              <a:rPr lang="en-US" sz="1400" b="1" dirty="0">
                <a:solidFill>
                  <a:srgbClr val="FFFFFF"/>
                </a:solidFill>
                <a:latin typeface="+mn-lt"/>
              </a:rPr>
              <a:t>Cluster 1</a:t>
            </a:r>
          </a:p>
        </p:txBody>
      </p:sp>
      <p:sp>
        <p:nvSpPr>
          <p:cNvPr id="64" name="Text Box 61"/>
          <p:cNvSpPr txBox="1">
            <a:spLocks noChangeArrowheads="1"/>
          </p:cNvSpPr>
          <p:nvPr/>
        </p:nvSpPr>
        <p:spPr bwMode="auto">
          <a:xfrm>
            <a:off x="3333750" y="5105400"/>
            <a:ext cx="857250" cy="307975"/>
          </a:xfrm>
          <a:prstGeom prst="rect">
            <a:avLst/>
          </a:prstGeom>
          <a:solidFill>
            <a:srgbClr val="42527E"/>
          </a:solidFill>
          <a:ln w="12700">
            <a:solidFill>
              <a:schemeClr val="accent3">
                <a:lumMod val="20000"/>
                <a:lumOff val="80000"/>
              </a:schemeClr>
            </a:solidFill>
            <a:miter lim="800000"/>
            <a:headEnd/>
            <a:tailEnd/>
          </a:ln>
          <a:effectLst/>
        </p:spPr>
        <p:txBody>
          <a:bodyPr>
            <a:spAutoFit/>
          </a:bodyPr>
          <a:lstStyle/>
          <a:p>
            <a:pPr fontAlgn="auto">
              <a:spcBef>
                <a:spcPts val="0"/>
              </a:spcBef>
              <a:spcAft>
                <a:spcPts val="0"/>
              </a:spcAft>
              <a:defRPr/>
            </a:pPr>
            <a:r>
              <a:rPr lang="en-US" sz="1400" b="1" dirty="0">
                <a:solidFill>
                  <a:srgbClr val="FFFFFF"/>
                </a:solidFill>
                <a:latin typeface="+mn-lt"/>
              </a:rPr>
              <a:t>Cluster 2</a:t>
            </a:r>
          </a:p>
        </p:txBody>
      </p:sp>
      <p:sp>
        <p:nvSpPr>
          <p:cNvPr id="65" name="Text Box 61"/>
          <p:cNvSpPr txBox="1">
            <a:spLocks noChangeArrowheads="1"/>
          </p:cNvSpPr>
          <p:nvPr/>
        </p:nvSpPr>
        <p:spPr bwMode="auto">
          <a:xfrm>
            <a:off x="5848350" y="5105400"/>
            <a:ext cx="857250" cy="307975"/>
          </a:xfrm>
          <a:prstGeom prst="rect">
            <a:avLst/>
          </a:prstGeom>
          <a:solidFill>
            <a:srgbClr val="42527E"/>
          </a:solidFill>
          <a:ln w="12700">
            <a:solidFill>
              <a:schemeClr val="accent3">
                <a:lumMod val="20000"/>
                <a:lumOff val="80000"/>
              </a:schemeClr>
            </a:solidFill>
            <a:miter lim="800000"/>
            <a:headEnd/>
            <a:tailEnd/>
          </a:ln>
          <a:effectLst/>
        </p:spPr>
        <p:txBody>
          <a:bodyPr>
            <a:spAutoFit/>
          </a:bodyPr>
          <a:lstStyle/>
          <a:p>
            <a:pPr fontAlgn="auto">
              <a:spcBef>
                <a:spcPts val="0"/>
              </a:spcBef>
              <a:spcAft>
                <a:spcPts val="0"/>
              </a:spcAft>
              <a:defRPr/>
            </a:pPr>
            <a:r>
              <a:rPr lang="en-US" sz="1400" b="1" dirty="0">
                <a:solidFill>
                  <a:srgbClr val="FFFFFF"/>
                </a:solidFill>
                <a:latin typeface="+mn-lt"/>
              </a:rPr>
              <a:t>Cluster 3</a:t>
            </a:r>
          </a:p>
        </p:txBody>
      </p:sp>
      <p:sp>
        <p:nvSpPr>
          <p:cNvPr id="66" name="Text Box 61"/>
          <p:cNvSpPr txBox="1">
            <a:spLocks noChangeArrowheads="1"/>
          </p:cNvSpPr>
          <p:nvPr/>
        </p:nvSpPr>
        <p:spPr bwMode="auto">
          <a:xfrm>
            <a:off x="8305800" y="5102225"/>
            <a:ext cx="857250" cy="307975"/>
          </a:xfrm>
          <a:prstGeom prst="rect">
            <a:avLst/>
          </a:prstGeom>
          <a:solidFill>
            <a:srgbClr val="42527E"/>
          </a:solidFill>
          <a:ln w="12700">
            <a:solidFill>
              <a:schemeClr val="accent3">
                <a:lumMod val="20000"/>
                <a:lumOff val="80000"/>
              </a:schemeClr>
            </a:solidFill>
            <a:miter lim="800000"/>
            <a:headEnd/>
            <a:tailEnd/>
          </a:ln>
          <a:effectLst/>
        </p:spPr>
        <p:txBody>
          <a:bodyPr>
            <a:spAutoFit/>
          </a:bodyPr>
          <a:lstStyle/>
          <a:p>
            <a:pPr fontAlgn="auto">
              <a:spcBef>
                <a:spcPts val="0"/>
              </a:spcBef>
              <a:spcAft>
                <a:spcPts val="0"/>
              </a:spcAft>
              <a:defRPr/>
            </a:pPr>
            <a:r>
              <a:rPr lang="en-US" sz="1400" b="1" dirty="0">
                <a:solidFill>
                  <a:srgbClr val="FFFFFF"/>
                </a:solidFill>
                <a:latin typeface="+mn-lt"/>
              </a:rPr>
              <a:t>Cluster 4</a:t>
            </a:r>
          </a:p>
        </p:txBody>
      </p:sp>
      <p:sp>
        <p:nvSpPr>
          <p:cNvPr id="14353" name="Text Box 65"/>
          <p:cNvSpPr txBox="1">
            <a:spLocks noChangeArrowheads="1"/>
          </p:cNvSpPr>
          <p:nvPr/>
        </p:nvSpPr>
        <p:spPr bwMode="auto">
          <a:xfrm>
            <a:off x="400050" y="1524000"/>
            <a:ext cx="590550" cy="369888"/>
          </a:xfrm>
          <a:prstGeom prst="rect">
            <a:avLst/>
          </a:prstGeom>
          <a:noFill/>
          <a:ln w="12700">
            <a:noFill/>
            <a:miter lim="800000"/>
            <a:headEnd/>
            <a:tailEnd/>
          </a:ln>
        </p:spPr>
        <p:txBody>
          <a:bodyPr wrap="none">
            <a:spAutoFit/>
          </a:bodyPr>
          <a:lstStyle/>
          <a:p>
            <a:r>
              <a:rPr lang="en-US">
                <a:solidFill>
                  <a:srgbClr val="FFC000"/>
                </a:solidFill>
                <a:latin typeface="Corbel" pitchFamily="34" charset="0"/>
              </a:rPr>
              <a:t>CCR</a:t>
            </a:r>
          </a:p>
        </p:txBody>
      </p:sp>
      <p:sp>
        <p:nvSpPr>
          <p:cNvPr id="14354" name="Text Box 65"/>
          <p:cNvSpPr txBox="1">
            <a:spLocks noChangeArrowheads="1"/>
          </p:cNvSpPr>
          <p:nvPr/>
        </p:nvSpPr>
        <p:spPr bwMode="auto">
          <a:xfrm>
            <a:off x="2057400" y="5105400"/>
            <a:ext cx="561975" cy="369888"/>
          </a:xfrm>
          <a:prstGeom prst="rect">
            <a:avLst/>
          </a:prstGeom>
          <a:noFill/>
          <a:ln w="12700">
            <a:noFill/>
            <a:miter lim="800000"/>
            <a:headEnd/>
            <a:tailEnd/>
          </a:ln>
        </p:spPr>
        <p:txBody>
          <a:bodyPr wrap="none">
            <a:spAutoFit/>
          </a:bodyPr>
          <a:lstStyle/>
          <a:p>
            <a:r>
              <a:rPr lang="en-US">
                <a:solidFill>
                  <a:srgbClr val="FFC000"/>
                </a:solidFill>
                <a:latin typeface="Corbel" pitchFamily="34" charset="0"/>
              </a:rPr>
              <a:t>MPI</a:t>
            </a:r>
          </a:p>
        </p:txBody>
      </p:sp>
      <p:sp>
        <p:nvSpPr>
          <p:cNvPr id="14355" name="Text Box 65"/>
          <p:cNvSpPr txBox="1">
            <a:spLocks noChangeArrowheads="1"/>
          </p:cNvSpPr>
          <p:nvPr/>
        </p:nvSpPr>
        <p:spPr bwMode="auto">
          <a:xfrm>
            <a:off x="2914650" y="1524000"/>
            <a:ext cx="590550" cy="369888"/>
          </a:xfrm>
          <a:prstGeom prst="rect">
            <a:avLst/>
          </a:prstGeom>
          <a:noFill/>
          <a:ln w="12700">
            <a:noFill/>
            <a:miter lim="800000"/>
            <a:headEnd/>
            <a:tailEnd/>
          </a:ln>
        </p:spPr>
        <p:txBody>
          <a:bodyPr wrap="none">
            <a:spAutoFit/>
          </a:bodyPr>
          <a:lstStyle/>
          <a:p>
            <a:r>
              <a:rPr lang="en-US">
                <a:solidFill>
                  <a:srgbClr val="FFC000"/>
                </a:solidFill>
                <a:latin typeface="Corbel" pitchFamily="34" charset="0"/>
              </a:rPr>
              <a:t>CCR</a:t>
            </a:r>
          </a:p>
        </p:txBody>
      </p:sp>
      <p:sp>
        <p:nvSpPr>
          <p:cNvPr id="14356" name="Text Box 65"/>
          <p:cNvSpPr txBox="1">
            <a:spLocks noChangeArrowheads="1"/>
          </p:cNvSpPr>
          <p:nvPr/>
        </p:nvSpPr>
        <p:spPr bwMode="auto">
          <a:xfrm>
            <a:off x="5353050" y="1524000"/>
            <a:ext cx="590550" cy="369888"/>
          </a:xfrm>
          <a:prstGeom prst="rect">
            <a:avLst/>
          </a:prstGeom>
          <a:noFill/>
          <a:ln w="12700">
            <a:noFill/>
            <a:miter lim="800000"/>
            <a:headEnd/>
            <a:tailEnd/>
          </a:ln>
        </p:spPr>
        <p:txBody>
          <a:bodyPr wrap="none">
            <a:spAutoFit/>
          </a:bodyPr>
          <a:lstStyle/>
          <a:p>
            <a:r>
              <a:rPr lang="en-US">
                <a:solidFill>
                  <a:srgbClr val="FFC000"/>
                </a:solidFill>
                <a:latin typeface="Corbel" pitchFamily="34" charset="0"/>
              </a:rPr>
              <a:t>CCR</a:t>
            </a:r>
          </a:p>
        </p:txBody>
      </p:sp>
      <p:sp>
        <p:nvSpPr>
          <p:cNvPr id="14357" name="Text Box 65"/>
          <p:cNvSpPr txBox="1">
            <a:spLocks noChangeArrowheads="1"/>
          </p:cNvSpPr>
          <p:nvPr/>
        </p:nvSpPr>
        <p:spPr bwMode="auto">
          <a:xfrm>
            <a:off x="7848600" y="1524000"/>
            <a:ext cx="590550" cy="369888"/>
          </a:xfrm>
          <a:prstGeom prst="rect">
            <a:avLst/>
          </a:prstGeom>
          <a:noFill/>
          <a:ln w="12700">
            <a:noFill/>
            <a:miter lim="800000"/>
            <a:headEnd/>
            <a:tailEnd/>
          </a:ln>
        </p:spPr>
        <p:txBody>
          <a:bodyPr wrap="none">
            <a:spAutoFit/>
          </a:bodyPr>
          <a:lstStyle/>
          <a:p>
            <a:r>
              <a:rPr lang="en-US">
                <a:solidFill>
                  <a:srgbClr val="FFC000"/>
                </a:solidFill>
                <a:latin typeface="Corbel" pitchFamily="34" charset="0"/>
              </a:rPr>
              <a:t>CCR</a:t>
            </a:r>
          </a:p>
        </p:txBody>
      </p:sp>
      <p:sp>
        <p:nvSpPr>
          <p:cNvPr id="14358" name="Text Box 65"/>
          <p:cNvSpPr txBox="1">
            <a:spLocks noChangeArrowheads="1"/>
          </p:cNvSpPr>
          <p:nvPr/>
        </p:nvSpPr>
        <p:spPr bwMode="auto">
          <a:xfrm>
            <a:off x="5076825" y="5105400"/>
            <a:ext cx="561975" cy="369888"/>
          </a:xfrm>
          <a:prstGeom prst="rect">
            <a:avLst/>
          </a:prstGeom>
          <a:noFill/>
          <a:ln w="12700">
            <a:noFill/>
            <a:miter lim="800000"/>
            <a:headEnd/>
            <a:tailEnd/>
          </a:ln>
        </p:spPr>
        <p:txBody>
          <a:bodyPr wrap="none">
            <a:spAutoFit/>
          </a:bodyPr>
          <a:lstStyle/>
          <a:p>
            <a:r>
              <a:rPr lang="en-US">
                <a:solidFill>
                  <a:srgbClr val="FFC000"/>
                </a:solidFill>
                <a:latin typeface="Corbel" pitchFamily="34" charset="0"/>
              </a:rPr>
              <a:t>MPI</a:t>
            </a:r>
          </a:p>
        </p:txBody>
      </p:sp>
      <p:sp>
        <p:nvSpPr>
          <p:cNvPr id="14359" name="Text Box 65"/>
          <p:cNvSpPr txBox="1">
            <a:spLocks noChangeArrowheads="1"/>
          </p:cNvSpPr>
          <p:nvPr/>
        </p:nvSpPr>
        <p:spPr bwMode="auto">
          <a:xfrm>
            <a:off x="3048000" y="6259513"/>
            <a:ext cx="2452688" cy="369887"/>
          </a:xfrm>
          <a:prstGeom prst="rect">
            <a:avLst/>
          </a:prstGeom>
          <a:noFill/>
          <a:ln w="12700">
            <a:noFill/>
            <a:miter lim="800000"/>
            <a:headEnd/>
            <a:tailEnd/>
          </a:ln>
        </p:spPr>
        <p:txBody>
          <a:bodyPr wrap="none">
            <a:spAutoFit/>
          </a:bodyPr>
          <a:lstStyle/>
          <a:p>
            <a:r>
              <a:rPr lang="en-US">
                <a:solidFill>
                  <a:srgbClr val="FFC000"/>
                </a:solidFill>
                <a:latin typeface="Corbel" pitchFamily="34" charset="0"/>
              </a:rPr>
              <a:t>DSS/Mash up/Workflow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49300"/>
            <a:ext cx="7772400" cy="546100"/>
          </a:xfrm>
        </p:spPr>
        <p:txBody>
          <a:bodyPr wrap="square" lIns="91440" tIns="45720" rIns="91440" bIns="45720" numCol="1" anchorCtr="0" compatLnSpc="1">
            <a:prstTxWarp prst="textNoShape">
              <a:avLst/>
            </a:prstTxWarp>
          </a:bodyPr>
          <a:lstStyle/>
          <a:p>
            <a:pPr algn="ctr" eaLnBrk="1" hangingPunct="1">
              <a:defRPr/>
            </a:pPr>
            <a:r>
              <a:rPr lang="en-US" sz="3600" smtClean="0"/>
              <a:t>Services vs. Micro-parallelism</a:t>
            </a:r>
          </a:p>
        </p:txBody>
      </p:sp>
      <p:sp>
        <p:nvSpPr>
          <p:cNvPr id="15363" name="Text Placeholder 2"/>
          <p:cNvSpPr>
            <a:spLocks noGrp="1"/>
          </p:cNvSpPr>
          <p:nvPr>
            <p:ph type="body" idx="4294967295"/>
          </p:nvPr>
        </p:nvSpPr>
        <p:spPr>
          <a:xfrm>
            <a:off x="685800" y="1828800"/>
            <a:ext cx="7772400" cy="4953000"/>
          </a:xfrm>
        </p:spPr>
        <p:txBody>
          <a:bodyPr/>
          <a:lstStyle/>
          <a:p>
            <a:pPr marL="227013" indent="-227013" eaLnBrk="1" hangingPunct="1">
              <a:buFont typeface="Wingdings" pitchFamily="2" charset="2"/>
              <a:buChar char="§"/>
            </a:pPr>
            <a:r>
              <a:rPr lang="en-US" sz="2000" smtClean="0">
                <a:solidFill>
                  <a:srgbClr val="FFC000"/>
                </a:solidFill>
              </a:rPr>
              <a:t>Micro-parallelism</a:t>
            </a:r>
            <a:r>
              <a:rPr lang="en-US" sz="2000" smtClean="0"/>
              <a:t> uses </a:t>
            </a:r>
            <a:r>
              <a:rPr lang="en-US" sz="2000" smtClean="0">
                <a:solidFill>
                  <a:srgbClr val="99FF33"/>
                </a:solidFill>
              </a:rPr>
              <a:t>low latency </a:t>
            </a:r>
            <a:r>
              <a:rPr lang="en-US" sz="2000" smtClean="0">
                <a:solidFill>
                  <a:srgbClr val="FFC000"/>
                </a:solidFill>
              </a:rPr>
              <a:t>CCR</a:t>
            </a:r>
            <a:r>
              <a:rPr lang="en-US" sz="2000" smtClean="0">
                <a:solidFill>
                  <a:srgbClr val="18A221"/>
                </a:solidFill>
              </a:rPr>
              <a:t> </a:t>
            </a:r>
            <a:r>
              <a:rPr lang="en-US" sz="2000" smtClean="0"/>
              <a:t>threads </a:t>
            </a:r>
            <a:r>
              <a:rPr lang="en-US" sz="2000" smtClean="0">
                <a:solidFill>
                  <a:srgbClr val="FFC000"/>
                </a:solidFill>
              </a:rPr>
              <a:t>or MPI </a:t>
            </a:r>
            <a:r>
              <a:rPr lang="en-US" sz="2000" smtClean="0"/>
              <a:t>processes</a:t>
            </a:r>
          </a:p>
          <a:p>
            <a:pPr marL="227013" indent="-227013" eaLnBrk="1" hangingPunct="1">
              <a:buFont typeface="Wingdings" pitchFamily="2" charset="2"/>
              <a:buChar char="§"/>
            </a:pPr>
            <a:r>
              <a:rPr lang="en-US" sz="2000" smtClean="0">
                <a:solidFill>
                  <a:srgbClr val="FFC000"/>
                </a:solidFill>
              </a:rPr>
              <a:t>Services</a:t>
            </a:r>
            <a:r>
              <a:rPr lang="en-US" sz="2000" smtClean="0"/>
              <a:t> can be used where </a:t>
            </a:r>
            <a:r>
              <a:rPr lang="en-US" sz="2000" smtClean="0">
                <a:solidFill>
                  <a:srgbClr val="99FF33"/>
                </a:solidFill>
              </a:rPr>
              <a:t>loose coupling</a:t>
            </a:r>
            <a:r>
              <a:rPr lang="en-US" sz="2000" smtClean="0">
                <a:solidFill>
                  <a:srgbClr val="18A221"/>
                </a:solidFill>
              </a:rPr>
              <a:t> </a:t>
            </a:r>
            <a:r>
              <a:rPr lang="en-US" sz="2000" smtClean="0"/>
              <a:t>natural</a:t>
            </a:r>
          </a:p>
          <a:p>
            <a:pPr lvl="1" eaLnBrk="1" hangingPunct="1">
              <a:buSzPct val="40000"/>
              <a:buFont typeface="Wingdings" pitchFamily="2" charset="2"/>
              <a:buChar char="q"/>
            </a:pPr>
            <a:r>
              <a:rPr lang="en-US" sz="2000" smtClean="0">
                <a:solidFill>
                  <a:srgbClr val="ECD700"/>
                </a:solidFill>
              </a:rPr>
              <a:t>Input data</a:t>
            </a:r>
          </a:p>
          <a:p>
            <a:pPr lvl="1" eaLnBrk="1" hangingPunct="1">
              <a:buSzPct val="40000"/>
              <a:buFont typeface="Wingdings" pitchFamily="2" charset="2"/>
              <a:buChar char="q"/>
            </a:pPr>
            <a:r>
              <a:rPr lang="en-US" sz="2000" smtClean="0">
                <a:solidFill>
                  <a:srgbClr val="ECD700"/>
                </a:solidFill>
              </a:rPr>
              <a:t>Algorithms</a:t>
            </a:r>
          </a:p>
          <a:p>
            <a:pPr lvl="2" eaLnBrk="1" hangingPunct="1">
              <a:buSzPct val="40000"/>
              <a:buFont typeface="Wingdings" pitchFamily="2" charset="2"/>
              <a:buChar char="q"/>
            </a:pPr>
            <a:r>
              <a:rPr lang="en-US" sz="2000" smtClean="0"/>
              <a:t>PCA</a:t>
            </a:r>
          </a:p>
          <a:p>
            <a:pPr lvl="2" eaLnBrk="1" hangingPunct="1">
              <a:buSzPct val="40000"/>
              <a:buFont typeface="Wingdings" pitchFamily="2" charset="2"/>
              <a:buChar char="q"/>
            </a:pPr>
            <a:r>
              <a:rPr lang="en-US" sz="2000" smtClean="0"/>
              <a:t>DAC GTM GM DAGM DAGTM – both for complete algorithm and for each iteration</a:t>
            </a:r>
          </a:p>
          <a:p>
            <a:pPr lvl="2" eaLnBrk="1" hangingPunct="1">
              <a:buSzPct val="40000"/>
              <a:buFont typeface="Wingdings" pitchFamily="2" charset="2"/>
              <a:buChar char="q"/>
            </a:pPr>
            <a:r>
              <a:rPr lang="en-US" sz="2000" smtClean="0"/>
              <a:t>Linear Algebra used inside or outside above</a:t>
            </a:r>
          </a:p>
          <a:p>
            <a:pPr lvl="2" eaLnBrk="1" hangingPunct="1">
              <a:buSzPct val="40000"/>
              <a:buFont typeface="Wingdings" pitchFamily="2" charset="2"/>
              <a:buChar char="q"/>
            </a:pPr>
            <a:r>
              <a:rPr lang="en-US" sz="2000" smtClean="0"/>
              <a:t>Metric embedding MDS, Bourgain, Quadratic Programming ….</a:t>
            </a:r>
          </a:p>
          <a:p>
            <a:pPr lvl="2" eaLnBrk="1" hangingPunct="1">
              <a:buSzPct val="40000"/>
              <a:buFont typeface="Wingdings" pitchFamily="2" charset="2"/>
              <a:buChar char="q"/>
            </a:pPr>
            <a:r>
              <a:rPr lang="en-US" sz="2000" smtClean="0"/>
              <a:t>HMM, SVM ….</a:t>
            </a:r>
          </a:p>
          <a:p>
            <a:pPr lvl="1" eaLnBrk="1" hangingPunct="1">
              <a:buSzPct val="40000"/>
              <a:buFont typeface="Wingdings" pitchFamily="2" charset="2"/>
              <a:buChar char="q"/>
            </a:pPr>
            <a:r>
              <a:rPr lang="en-US" sz="2000" smtClean="0">
                <a:solidFill>
                  <a:srgbClr val="ECD700"/>
                </a:solidFill>
              </a:rPr>
              <a:t>User interface: </a:t>
            </a:r>
            <a:r>
              <a:rPr lang="en-US" sz="2000" smtClean="0"/>
              <a:t>GIS (Web map Service) or equivalent</a:t>
            </a:r>
          </a:p>
          <a:p>
            <a:pPr marL="227013" indent="-227013" eaLnBrk="1" hangingPunct="1"/>
            <a:endParaRPr 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152400"/>
            <a:ext cx="7010400" cy="469900"/>
          </a:xfrm>
        </p:spPr>
        <p:txBody>
          <a:bodyPr wrap="square" lIns="91440" tIns="45720" rIns="91440" bIns="45720" numCol="1" anchorCtr="0" compatLnSpc="1">
            <a:prstTxWarp prst="textNoShape">
              <a:avLst/>
            </a:prstTxWarp>
          </a:bodyPr>
          <a:lstStyle/>
          <a:p>
            <a:pPr algn="ctr" eaLnBrk="1" hangingPunct="1">
              <a:defRPr/>
            </a:pPr>
            <a:r>
              <a:rPr lang="en-US" sz="3200" smtClean="0"/>
              <a:t>Parallel Programming Strategy</a:t>
            </a:r>
          </a:p>
        </p:txBody>
      </p:sp>
      <p:sp>
        <p:nvSpPr>
          <p:cNvPr id="4" name="Text Box 47"/>
          <p:cNvSpPr txBox="1">
            <a:spLocks noChangeArrowheads="1"/>
          </p:cNvSpPr>
          <p:nvPr/>
        </p:nvSpPr>
        <p:spPr>
          <a:xfrm>
            <a:off x="1143000" y="4191000"/>
            <a:ext cx="6477000" cy="2438400"/>
          </a:xfrm>
          <a:prstGeom prst="rect">
            <a:avLst/>
          </a:prstGeom>
          <a:ln w="3175" algn="ctr">
            <a:solidFill>
              <a:srgbClr val="7F7F7F"/>
            </a:solidFill>
          </a:ln>
        </p:spPr>
        <p:txBody>
          <a:bodyPr>
            <a:normAutofit fontScale="92500" lnSpcReduction="20000"/>
          </a:bodyPr>
          <a:lstStyle/>
          <a:p>
            <a:pPr marL="548640" indent="-411480" fontAlgn="auto">
              <a:spcBef>
                <a:spcPct val="20000"/>
              </a:spcBef>
              <a:spcAft>
                <a:spcPts val="0"/>
              </a:spcAft>
              <a:buClr>
                <a:schemeClr val="tx1">
                  <a:shade val="95000"/>
                </a:schemeClr>
              </a:buClr>
              <a:buSzPct val="95000"/>
              <a:buFont typeface="Wingdings 2"/>
              <a:buChar char=""/>
              <a:defRPr/>
            </a:pPr>
            <a:r>
              <a:rPr lang="en-US" sz="2100" dirty="0">
                <a:latin typeface="+mn-lt"/>
              </a:rPr>
              <a:t>Use Data Decomposition as in classic distributed memory but use shared memory for read variables. Each thread uses a “local” array for written variables to get good cache performance</a:t>
            </a:r>
          </a:p>
          <a:p>
            <a:pPr marL="548640" indent="-411480" fontAlgn="auto">
              <a:spcBef>
                <a:spcPct val="20000"/>
              </a:spcBef>
              <a:spcAft>
                <a:spcPts val="0"/>
              </a:spcAft>
              <a:buClr>
                <a:schemeClr val="tx1">
                  <a:shade val="95000"/>
                </a:schemeClr>
              </a:buClr>
              <a:buSzPct val="95000"/>
              <a:buFont typeface="Wingdings 2"/>
              <a:buChar char=""/>
              <a:defRPr/>
            </a:pPr>
            <a:r>
              <a:rPr lang="en-US" sz="1900" dirty="0" err="1">
                <a:latin typeface="+mn-lt"/>
              </a:rPr>
              <a:t>Multicore</a:t>
            </a:r>
            <a:r>
              <a:rPr lang="en-US" sz="1900" dirty="0">
                <a:latin typeface="+mn-lt"/>
              </a:rPr>
              <a:t> and Cluster use same parallel algorithms but different runtime implementations; algorithms are</a:t>
            </a:r>
          </a:p>
          <a:p>
            <a:pPr marL="857250" lvl="4" indent="-95250" fontAlgn="auto">
              <a:spcBef>
                <a:spcPct val="20000"/>
              </a:spcBef>
              <a:spcAft>
                <a:spcPts val="0"/>
              </a:spcAft>
              <a:buClr>
                <a:schemeClr val="accent4"/>
              </a:buClr>
              <a:buSzPct val="65000"/>
              <a:buFont typeface="Wingdings 2"/>
              <a:buChar char=""/>
              <a:defRPr/>
            </a:pPr>
            <a:r>
              <a:rPr lang="en-US" sz="1700" dirty="0">
                <a:latin typeface="+mn-lt"/>
              </a:rPr>
              <a:t> Accumulate matrix and vector elements in each process/thread</a:t>
            </a:r>
          </a:p>
          <a:p>
            <a:pPr marL="857250" lvl="4" indent="-95250" fontAlgn="auto">
              <a:spcBef>
                <a:spcPct val="20000"/>
              </a:spcBef>
              <a:spcAft>
                <a:spcPts val="0"/>
              </a:spcAft>
              <a:buClr>
                <a:schemeClr val="accent4"/>
              </a:buClr>
              <a:buSzPct val="65000"/>
              <a:buFont typeface="Wingdings 2"/>
              <a:buChar char=""/>
              <a:defRPr/>
            </a:pPr>
            <a:r>
              <a:rPr lang="en-US" sz="1700" dirty="0">
                <a:latin typeface="+mn-lt"/>
              </a:rPr>
              <a:t> At iteration barrier, combine contributions (</a:t>
            </a:r>
            <a:r>
              <a:rPr lang="en-US" sz="1700" dirty="0" err="1">
                <a:latin typeface="+mn-lt"/>
              </a:rPr>
              <a:t>MPI_Reduce</a:t>
            </a:r>
            <a:r>
              <a:rPr lang="en-US" sz="1700" dirty="0">
                <a:latin typeface="+mn-lt"/>
              </a:rPr>
              <a:t>)</a:t>
            </a:r>
          </a:p>
          <a:p>
            <a:pPr marL="857250" lvl="4" indent="-95250" fontAlgn="auto">
              <a:spcBef>
                <a:spcPct val="20000"/>
              </a:spcBef>
              <a:spcAft>
                <a:spcPts val="0"/>
              </a:spcAft>
              <a:buClr>
                <a:schemeClr val="accent4"/>
              </a:buClr>
              <a:buSzPct val="65000"/>
              <a:buFont typeface="Wingdings 2"/>
              <a:buChar char=""/>
              <a:defRPr/>
            </a:pPr>
            <a:r>
              <a:rPr lang="en-US" sz="1700" dirty="0">
                <a:latin typeface="+mn-lt"/>
              </a:rPr>
              <a:t> Linear Algebra (multiplication, equation solving, SVD)</a:t>
            </a:r>
          </a:p>
        </p:txBody>
      </p:sp>
      <p:grpSp>
        <p:nvGrpSpPr>
          <p:cNvPr id="16388" name="Group 139"/>
          <p:cNvGrpSpPr>
            <a:grpSpLocks/>
          </p:cNvGrpSpPr>
          <p:nvPr/>
        </p:nvGrpSpPr>
        <p:grpSpPr bwMode="auto">
          <a:xfrm>
            <a:off x="457200" y="914400"/>
            <a:ext cx="7848600" cy="2819400"/>
            <a:chOff x="457200" y="914400"/>
            <a:chExt cx="7848600" cy="2819400"/>
          </a:xfrm>
        </p:grpSpPr>
        <p:sp>
          <p:nvSpPr>
            <p:cNvPr id="16393" name="Rectangle 18"/>
            <p:cNvSpPr>
              <a:spLocks noChangeArrowheads="1"/>
            </p:cNvSpPr>
            <p:nvPr/>
          </p:nvSpPr>
          <p:spPr bwMode="auto">
            <a:xfrm>
              <a:off x="2743200" y="1066800"/>
              <a:ext cx="2971800" cy="756430"/>
            </a:xfrm>
            <a:prstGeom prst="rect">
              <a:avLst/>
            </a:prstGeom>
            <a:noFill/>
            <a:ln w="3175">
              <a:solidFill>
                <a:srgbClr val="99FF33"/>
              </a:solidFill>
              <a:miter lim="800000"/>
              <a:headEnd/>
              <a:tailEnd/>
            </a:ln>
          </p:spPr>
          <p:txBody>
            <a:bodyPr wrap="none" lIns="38094" tIns="19047" rIns="38094" bIns="19047" anchor="ctr"/>
            <a:lstStyle/>
            <a:p>
              <a:pPr algn="ctr"/>
              <a:r>
                <a:rPr lang="en-US" sz="2000">
                  <a:solidFill>
                    <a:schemeClr val="folHlink"/>
                  </a:solidFill>
                  <a:latin typeface="Corbel" pitchFamily="34" charset="0"/>
                </a:rPr>
                <a:t>“Main Thread” and Memory M</a:t>
              </a:r>
            </a:p>
          </p:txBody>
        </p:sp>
        <p:sp>
          <p:nvSpPr>
            <p:cNvPr id="16394" name="Line 19"/>
            <p:cNvSpPr>
              <a:spLocks noChangeShapeType="1"/>
            </p:cNvSpPr>
            <p:nvPr/>
          </p:nvSpPr>
          <p:spPr bwMode="auto">
            <a:xfrm>
              <a:off x="4289079" y="1858704"/>
              <a:ext cx="0" cy="461162"/>
            </a:xfrm>
            <a:prstGeom prst="line">
              <a:avLst/>
            </a:prstGeom>
            <a:noFill/>
            <a:ln w="57150">
              <a:solidFill>
                <a:srgbClr val="99FF33"/>
              </a:solidFill>
              <a:round/>
              <a:headEnd/>
              <a:tailEnd type="triangle" w="med" len="med"/>
            </a:ln>
          </p:spPr>
          <p:txBody>
            <a:bodyPr/>
            <a:lstStyle/>
            <a:p>
              <a:endParaRPr lang="en-US"/>
            </a:p>
          </p:txBody>
        </p:sp>
        <p:sp>
          <p:nvSpPr>
            <p:cNvPr id="16395" name="Line 21"/>
            <p:cNvSpPr>
              <a:spLocks noChangeShapeType="1"/>
            </p:cNvSpPr>
            <p:nvPr/>
          </p:nvSpPr>
          <p:spPr bwMode="auto">
            <a:xfrm flipV="1">
              <a:off x="2487308" y="2286000"/>
              <a:ext cx="3622082" cy="45183"/>
            </a:xfrm>
            <a:prstGeom prst="line">
              <a:avLst/>
            </a:prstGeom>
            <a:noFill/>
            <a:ln w="3175">
              <a:solidFill>
                <a:srgbClr val="99FF33"/>
              </a:solidFill>
              <a:round/>
              <a:headEnd/>
              <a:tailEnd/>
            </a:ln>
          </p:spPr>
          <p:txBody>
            <a:bodyPr/>
            <a:lstStyle/>
            <a:p>
              <a:endParaRPr lang="en-US"/>
            </a:p>
          </p:txBody>
        </p:sp>
        <p:grpSp>
          <p:nvGrpSpPr>
            <p:cNvPr id="16396" name="Group 611"/>
            <p:cNvGrpSpPr>
              <a:grpSpLocks/>
            </p:cNvGrpSpPr>
            <p:nvPr/>
          </p:nvGrpSpPr>
          <p:grpSpPr bwMode="auto">
            <a:xfrm>
              <a:off x="2873930" y="2322146"/>
              <a:ext cx="288446" cy="972934"/>
              <a:chOff x="8227" y="1891"/>
              <a:chExt cx="332" cy="934"/>
            </a:xfrm>
          </p:grpSpPr>
          <p:sp>
            <p:nvSpPr>
              <p:cNvPr id="16425" name="Line 23"/>
              <p:cNvSpPr>
                <a:spLocks noChangeShapeType="1"/>
              </p:cNvSpPr>
              <p:nvPr/>
            </p:nvSpPr>
            <p:spPr bwMode="auto">
              <a:xfrm>
                <a:off x="8393" y="1891"/>
                <a:ext cx="0" cy="272"/>
              </a:xfrm>
              <a:prstGeom prst="line">
                <a:avLst/>
              </a:prstGeom>
              <a:noFill/>
              <a:ln w="28575">
                <a:solidFill>
                  <a:srgbClr val="99FF33"/>
                </a:solidFill>
                <a:round/>
                <a:headEnd/>
                <a:tailEnd type="triangle" w="med" len="med"/>
              </a:ln>
            </p:spPr>
            <p:txBody>
              <a:bodyPr/>
              <a:lstStyle/>
              <a:p>
                <a:endParaRPr lang="en-US"/>
              </a:p>
            </p:txBody>
          </p:sp>
          <p:sp>
            <p:nvSpPr>
              <p:cNvPr id="16426" name="Rectangle 24"/>
              <p:cNvSpPr>
                <a:spLocks noChangeArrowheads="1"/>
              </p:cNvSpPr>
              <p:nvPr/>
            </p:nvSpPr>
            <p:spPr bwMode="auto">
              <a:xfrm>
                <a:off x="8227"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Corbel" pitchFamily="34" charset="0"/>
                  </a:rPr>
                  <a:t>1</a:t>
                </a:r>
              </a:p>
              <a:p>
                <a:pPr algn="ctr"/>
                <a:r>
                  <a:rPr lang="en-US">
                    <a:solidFill>
                      <a:schemeClr val="folHlink"/>
                    </a:solidFill>
                    <a:latin typeface="Corbel" pitchFamily="34" charset="0"/>
                  </a:rPr>
                  <a:t>m</a:t>
                </a:r>
                <a:r>
                  <a:rPr lang="en-US" baseline="-25000">
                    <a:solidFill>
                      <a:schemeClr val="folHlink"/>
                    </a:solidFill>
                    <a:latin typeface="Corbel" pitchFamily="34" charset="0"/>
                  </a:rPr>
                  <a:t>1</a:t>
                </a:r>
              </a:p>
            </p:txBody>
          </p:sp>
        </p:grpSp>
        <p:grpSp>
          <p:nvGrpSpPr>
            <p:cNvPr id="16397" name="Group 610"/>
            <p:cNvGrpSpPr>
              <a:grpSpLocks/>
            </p:cNvGrpSpPr>
            <p:nvPr/>
          </p:nvGrpSpPr>
          <p:grpSpPr bwMode="auto">
            <a:xfrm>
              <a:off x="2362199" y="2322146"/>
              <a:ext cx="288446" cy="972934"/>
              <a:chOff x="7570" y="1891"/>
              <a:chExt cx="332" cy="934"/>
            </a:xfrm>
          </p:grpSpPr>
          <p:sp>
            <p:nvSpPr>
              <p:cNvPr id="16423" name="Line 26"/>
              <p:cNvSpPr>
                <a:spLocks noChangeShapeType="1"/>
              </p:cNvSpPr>
              <p:nvPr/>
            </p:nvSpPr>
            <p:spPr bwMode="auto">
              <a:xfrm>
                <a:off x="7736" y="1891"/>
                <a:ext cx="0" cy="272"/>
              </a:xfrm>
              <a:prstGeom prst="line">
                <a:avLst/>
              </a:prstGeom>
              <a:noFill/>
              <a:ln w="28575">
                <a:solidFill>
                  <a:srgbClr val="99FF33"/>
                </a:solidFill>
                <a:round/>
                <a:headEnd/>
                <a:tailEnd type="triangle" w="med" len="med"/>
              </a:ln>
            </p:spPr>
            <p:txBody>
              <a:bodyPr/>
              <a:lstStyle/>
              <a:p>
                <a:endParaRPr lang="en-US"/>
              </a:p>
            </p:txBody>
          </p:sp>
          <p:sp>
            <p:nvSpPr>
              <p:cNvPr id="16424" name="Rectangle 27"/>
              <p:cNvSpPr>
                <a:spLocks noChangeArrowheads="1"/>
              </p:cNvSpPr>
              <p:nvPr/>
            </p:nvSpPr>
            <p:spPr bwMode="auto">
              <a:xfrm>
                <a:off x="7570"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Corbel" pitchFamily="34" charset="0"/>
                  </a:rPr>
                  <a:t>0</a:t>
                </a:r>
              </a:p>
              <a:p>
                <a:pPr algn="ctr"/>
                <a:r>
                  <a:rPr lang="en-US">
                    <a:solidFill>
                      <a:schemeClr val="folHlink"/>
                    </a:solidFill>
                    <a:latin typeface="Corbel" pitchFamily="34" charset="0"/>
                  </a:rPr>
                  <a:t>m</a:t>
                </a:r>
                <a:r>
                  <a:rPr lang="en-US" baseline="-25000">
                    <a:solidFill>
                      <a:schemeClr val="folHlink"/>
                    </a:solidFill>
                    <a:latin typeface="Corbel" pitchFamily="34" charset="0"/>
                  </a:rPr>
                  <a:t>0</a:t>
                </a:r>
              </a:p>
            </p:txBody>
          </p:sp>
        </p:grpSp>
        <p:grpSp>
          <p:nvGrpSpPr>
            <p:cNvPr id="16398" name="Group 609"/>
            <p:cNvGrpSpPr>
              <a:grpSpLocks/>
            </p:cNvGrpSpPr>
            <p:nvPr/>
          </p:nvGrpSpPr>
          <p:grpSpPr bwMode="auto">
            <a:xfrm>
              <a:off x="3389136" y="2322146"/>
              <a:ext cx="288446" cy="972934"/>
              <a:chOff x="8887" y="1891"/>
              <a:chExt cx="332" cy="934"/>
            </a:xfrm>
          </p:grpSpPr>
          <p:sp>
            <p:nvSpPr>
              <p:cNvPr id="16421" name="Line 29"/>
              <p:cNvSpPr>
                <a:spLocks noChangeShapeType="1"/>
              </p:cNvSpPr>
              <p:nvPr/>
            </p:nvSpPr>
            <p:spPr bwMode="auto">
              <a:xfrm>
                <a:off x="9053" y="1891"/>
                <a:ext cx="0" cy="272"/>
              </a:xfrm>
              <a:prstGeom prst="line">
                <a:avLst/>
              </a:prstGeom>
              <a:noFill/>
              <a:ln w="28575">
                <a:solidFill>
                  <a:srgbClr val="99FF33"/>
                </a:solidFill>
                <a:round/>
                <a:headEnd/>
                <a:tailEnd type="triangle" w="med" len="med"/>
              </a:ln>
            </p:spPr>
            <p:txBody>
              <a:bodyPr/>
              <a:lstStyle/>
              <a:p>
                <a:endParaRPr lang="en-US"/>
              </a:p>
            </p:txBody>
          </p:sp>
          <p:sp>
            <p:nvSpPr>
              <p:cNvPr id="16422" name="Rectangle 30"/>
              <p:cNvSpPr>
                <a:spLocks noChangeArrowheads="1"/>
              </p:cNvSpPr>
              <p:nvPr/>
            </p:nvSpPr>
            <p:spPr bwMode="auto">
              <a:xfrm>
                <a:off x="8887"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Corbel" pitchFamily="34" charset="0"/>
                  </a:rPr>
                  <a:t>2</a:t>
                </a:r>
              </a:p>
              <a:p>
                <a:pPr algn="ctr"/>
                <a:r>
                  <a:rPr lang="en-US">
                    <a:solidFill>
                      <a:schemeClr val="folHlink"/>
                    </a:solidFill>
                    <a:latin typeface="Corbel" pitchFamily="34" charset="0"/>
                  </a:rPr>
                  <a:t>m</a:t>
                </a:r>
                <a:r>
                  <a:rPr lang="en-US" baseline="-25000">
                    <a:solidFill>
                      <a:schemeClr val="folHlink"/>
                    </a:solidFill>
                    <a:latin typeface="Corbel" pitchFamily="34" charset="0"/>
                  </a:rPr>
                  <a:t>2</a:t>
                </a:r>
              </a:p>
            </p:txBody>
          </p:sp>
        </p:grpSp>
        <p:grpSp>
          <p:nvGrpSpPr>
            <p:cNvPr id="16399" name="Group 608"/>
            <p:cNvGrpSpPr>
              <a:grpSpLocks/>
            </p:cNvGrpSpPr>
            <p:nvPr/>
          </p:nvGrpSpPr>
          <p:grpSpPr bwMode="auto">
            <a:xfrm>
              <a:off x="3878278" y="2322146"/>
              <a:ext cx="288446" cy="972934"/>
              <a:chOff x="9546" y="1891"/>
              <a:chExt cx="332" cy="934"/>
            </a:xfrm>
          </p:grpSpPr>
          <p:sp>
            <p:nvSpPr>
              <p:cNvPr id="16419" name="Line 32"/>
              <p:cNvSpPr>
                <a:spLocks noChangeShapeType="1"/>
              </p:cNvSpPr>
              <p:nvPr/>
            </p:nvSpPr>
            <p:spPr bwMode="auto">
              <a:xfrm>
                <a:off x="9712" y="1891"/>
                <a:ext cx="0" cy="272"/>
              </a:xfrm>
              <a:prstGeom prst="line">
                <a:avLst/>
              </a:prstGeom>
              <a:noFill/>
              <a:ln w="28575">
                <a:solidFill>
                  <a:srgbClr val="99FF33"/>
                </a:solidFill>
                <a:round/>
                <a:headEnd/>
                <a:tailEnd type="triangle" w="med" len="med"/>
              </a:ln>
            </p:spPr>
            <p:txBody>
              <a:bodyPr/>
              <a:lstStyle/>
              <a:p>
                <a:endParaRPr lang="en-US"/>
              </a:p>
            </p:txBody>
          </p:sp>
          <p:sp>
            <p:nvSpPr>
              <p:cNvPr id="16420" name="Rectangle 33"/>
              <p:cNvSpPr>
                <a:spLocks noChangeArrowheads="1"/>
              </p:cNvSpPr>
              <p:nvPr/>
            </p:nvSpPr>
            <p:spPr bwMode="auto">
              <a:xfrm>
                <a:off x="9546"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Corbel" pitchFamily="34" charset="0"/>
                  </a:rPr>
                  <a:t>3</a:t>
                </a:r>
              </a:p>
              <a:p>
                <a:pPr algn="ctr"/>
                <a:r>
                  <a:rPr lang="en-US">
                    <a:solidFill>
                      <a:schemeClr val="folHlink"/>
                    </a:solidFill>
                    <a:latin typeface="Corbel" pitchFamily="34" charset="0"/>
                  </a:rPr>
                  <a:t>m</a:t>
                </a:r>
                <a:r>
                  <a:rPr lang="en-US" baseline="-25000">
                    <a:solidFill>
                      <a:schemeClr val="folHlink"/>
                    </a:solidFill>
                    <a:latin typeface="Corbel" pitchFamily="34" charset="0"/>
                  </a:rPr>
                  <a:t>3</a:t>
                </a:r>
              </a:p>
            </p:txBody>
          </p:sp>
        </p:grpSp>
        <p:grpSp>
          <p:nvGrpSpPr>
            <p:cNvPr id="16400" name="Group 607"/>
            <p:cNvGrpSpPr>
              <a:grpSpLocks/>
            </p:cNvGrpSpPr>
            <p:nvPr/>
          </p:nvGrpSpPr>
          <p:grpSpPr bwMode="auto">
            <a:xfrm>
              <a:off x="4417811" y="2322146"/>
              <a:ext cx="288446" cy="972934"/>
              <a:chOff x="10205" y="1891"/>
              <a:chExt cx="332" cy="934"/>
            </a:xfrm>
          </p:grpSpPr>
          <p:sp>
            <p:nvSpPr>
              <p:cNvPr id="16417" name="Line 35"/>
              <p:cNvSpPr>
                <a:spLocks noChangeShapeType="1"/>
              </p:cNvSpPr>
              <p:nvPr/>
            </p:nvSpPr>
            <p:spPr bwMode="auto">
              <a:xfrm>
                <a:off x="10371" y="1891"/>
                <a:ext cx="0" cy="272"/>
              </a:xfrm>
              <a:prstGeom prst="line">
                <a:avLst/>
              </a:prstGeom>
              <a:noFill/>
              <a:ln w="28575">
                <a:solidFill>
                  <a:srgbClr val="99FF33"/>
                </a:solidFill>
                <a:round/>
                <a:headEnd/>
                <a:tailEnd type="triangle" w="med" len="med"/>
              </a:ln>
            </p:spPr>
            <p:txBody>
              <a:bodyPr/>
              <a:lstStyle/>
              <a:p>
                <a:endParaRPr lang="en-US"/>
              </a:p>
            </p:txBody>
          </p:sp>
          <p:sp>
            <p:nvSpPr>
              <p:cNvPr id="16418" name="Rectangle 36"/>
              <p:cNvSpPr>
                <a:spLocks noChangeArrowheads="1"/>
              </p:cNvSpPr>
              <p:nvPr/>
            </p:nvSpPr>
            <p:spPr bwMode="auto">
              <a:xfrm>
                <a:off x="10205"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Corbel" pitchFamily="34" charset="0"/>
                  </a:rPr>
                  <a:t>4</a:t>
                </a:r>
              </a:p>
              <a:p>
                <a:pPr algn="ctr"/>
                <a:r>
                  <a:rPr lang="en-US">
                    <a:solidFill>
                      <a:schemeClr val="folHlink"/>
                    </a:solidFill>
                    <a:latin typeface="Corbel" pitchFamily="34" charset="0"/>
                  </a:rPr>
                  <a:t>m</a:t>
                </a:r>
                <a:r>
                  <a:rPr lang="en-US" baseline="-25000">
                    <a:solidFill>
                      <a:schemeClr val="folHlink"/>
                    </a:solidFill>
                    <a:latin typeface="Corbel" pitchFamily="34" charset="0"/>
                  </a:rPr>
                  <a:t>4</a:t>
                </a:r>
              </a:p>
            </p:txBody>
          </p:sp>
        </p:grpSp>
        <p:grpSp>
          <p:nvGrpSpPr>
            <p:cNvPr id="16401" name="Group 606"/>
            <p:cNvGrpSpPr>
              <a:grpSpLocks/>
            </p:cNvGrpSpPr>
            <p:nvPr/>
          </p:nvGrpSpPr>
          <p:grpSpPr bwMode="auto">
            <a:xfrm>
              <a:off x="4931279" y="2322146"/>
              <a:ext cx="288446" cy="972934"/>
              <a:chOff x="10864" y="1891"/>
              <a:chExt cx="332" cy="934"/>
            </a:xfrm>
          </p:grpSpPr>
          <p:sp>
            <p:nvSpPr>
              <p:cNvPr id="16415" name="Line 38"/>
              <p:cNvSpPr>
                <a:spLocks noChangeShapeType="1"/>
              </p:cNvSpPr>
              <p:nvPr/>
            </p:nvSpPr>
            <p:spPr bwMode="auto">
              <a:xfrm>
                <a:off x="11030" y="1891"/>
                <a:ext cx="0" cy="272"/>
              </a:xfrm>
              <a:prstGeom prst="line">
                <a:avLst/>
              </a:prstGeom>
              <a:noFill/>
              <a:ln w="28575">
                <a:solidFill>
                  <a:srgbClr val="99FF33"/>
                </a:solidFill>
                <a:round/>
                <a:headEnd/>
                <a:tailEnd type="triangle" w="med" len="med"/>
              </a:ln>
            </p:spPr>
            <p:txBody>
              <a:bodyPr/>
              <a:lstStyle/>
              <a:p>
                <a:endParaRPr lang="en-US"/>
              </a:p>
            </p:txBody>
          </p:sp>
          <p:sp>
            <p:nvSpPr>
              <p:cNvPr id="16416" name="Rectangle 39"/>
              <p:cNvSpPr>
                <a:spLocks noChangeArrowheads="1"/>
              </p:cNvSpPr>
              <p:nvPr/>
            </p:nvSpPr>
            <p:spPr bwMode="auto">
              <a:xfrm>
                <a:off x="10864"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Corbel" pitchFamily="34" charset="0"/>
                  </a:rPr>
                  <a:t>5</a:t>
                </a:r>
              </a:p>
              <a:p>
                <a:pPr algn="ctr"/>
                <a:r>
                  <a:rPr lang="en-US">
                    <a:solidFill>
                      <a:schemeClr val="folHlink"/>
                    </a:solidFill>
                    <a:latin typeface="Corbel" pitchFamily="34" charset="0"/>
                  </a:rPr>
                  <a:t>m</a:t>
                </a:r>
                <a:r>
                  <a:rPr lang="en-US" baseline="-25000">
                    <a:solidFill>
                      <a:schemeClr val="folHlink"/>
                    </a:solidFill>
                    <a:latin typeface="Corbel" pitchFamily="34" charset="0"/>
                  </a:rPr>
                  <a:t>5</a:t>
                </a:r>
              </a:p>
            </p:txBody>
          </p:sp>
        </p:grpSp>
        <p:grpSp>
          <p:nvGrpSpPr>
            <p:cNvPr id="16402" name="Group 605"/>
            <p:cNvGrpSpPr>
              <a:grpSpLocks/>
            </p:cNvGrpSpPr>
            <p:nvPr/>
          </p:nvGrpSpPr>
          <p:grpSpPr bwMode="auto">
            <a:xfrm>
              <a:off x="5446486" y="2322146"/>
              <a:ext cx="288446" cy="972934"/>
              <a:chOff x="11523" y="1891"/>
              <a:chExt cx="332" cy="934"/>
            </a:xfrm>
          </p:grpSpPr>
          <p:sp>
            <p:nvSpPr>
              <p:cNvPr id="16413" name="Line 41"/>
              <p:cNvSpPr>
                <a:spLocks noChangeShapeType="1"/>
              </p:cNvSpPr>
              <p:nvPr/>
            </p:nvSpPr>
            <p:spPr bwMode="auto">
              <a:xfrm>
                <a:off x="11689" y="1891"/>
                <a:ext cx="0" cy="272"/>
              </a:xfrm>
              <a:prstGeom prst="line">
                <a:avLst/>
              </a:prstGeom>
              <a:noFill/>
              <a:ln w="28575">
                <a:solidFill>
                  <a:srgbClr val="99FF33"/>
                </a:solidFill>
                <a:round/>
                <a:headEnd/>
                <a:tailEnd type="triangle" w="med" len="med"/>
              </a:ln>
            </p:spPr>
            <p:txBody>
              <a:bodyPr/>
              <a:lstStyle/>
              <a:p>
                <a:endParaRPr lang="en-US"/>
              </a:p>
            </p:txBody>
          </p:sp>
          <p:sp>
            <p:nvSpPr>
              <p:cNvPr id="16414" name="Rectangle 42"/>
              <p:cNvSpPr>
                <a:spLocks noChangeArrowheads="1"/>
              </p:cNvSpPr>
              <p:nvPr/>
            </p:nvSpPr>
            <p:spPr bwMode="auto">
              <a:xfrm>
                <a:off x="11523"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Corbel" pitchFamily="34" charset="0"/>
                  </a:rPr>
                  <a:t>6</a:t>
                </a:r>
              </a:p>
              <a:p>
                <a:pPr algn="ctr"/>
                <a:r>
                  <a:rPr lang="en-US">
                    <a:solidFill>
                      <a:schemeClr val="folHlink"/>
                    </a:solidFill>
                    <a:latin typeface="Corbel" pitchFamily="34" charset="0"/>
                  </a:rPr>
                  <a:t>m</a:t>
                </a:r>
                <a:r>
                  <a:rPr lang="en-US" baseline="-25000">
                    <a:solidFill>
                      <a:schemeClr val="folHlink"/>
                    </a:solidFill>
                    <a:latin typeface="Corbel" pitchFamily="34" charset="0"/>
                  </a:rPr>
                  <a:t>6</a:t>
                </a:r>
              </a:p>
            </p:txBody>
          </p:sp>
        </p:grpSp>
        <p:grpSp>
          <p:nvGrpSpPr>
            <p:cNvPr id="16403" name="Group 604"/>
            <p:cNvGrpSpPr>
              <a:grpSpLocks/>
            </p:cNvGrpSpPr>
            <p:nvPr/>
          </p:nvGrpSpPr>
          <p:grpSpPr bwMode="auto">
            <a:xfrm>
              <a:off x="5959954" y="2322146"/>
              <a:ext cx="288446" cy="972934"/>
              <a:chOff x="12182" y="1891"/>
              <a:chExt cx="332" cy="934"/>
            </a:xfrm>
          </p:grpSpPr>
          <p:sp>
            <p:nvSpPr>
              <p:cNvPr id="16411" name="Line 44"/>
              <p:cNvSpPr>
                <a:spLocks noChangeShapeType="1"/>
              </p:cNvSpPr>
              <p:nvPr/>
            </p:nvSpPr>
            <p:spPr bwMode="auto">
              <a:xfrm>
                <a:off x="12348" y="1891"/>
                <a:ext cx="0" cy="272"/>
              </a:xfrm>
              <a:prstGeom prst="line">
                <a:avLst/>
              </a:prstGeom>
              <a:noFill/>
              <a:ln w="28575">
                <a:solidFill>
                  <a:srgbClr val="99FF33"/>
                </a:solidFill>
                <a:round/>
                <a:headEnd/>
                <a:tailEnd type="triangle" w="med" len="med"/>
              </a:ln>
            </p:spPr>
            <p:txBody>
              <a:bodyPr/>
              <a:lstStyle/>
              <a:p>
                <a:endParaRPr lang="en-US"/>
              </a:p>
            </p:txBody>
          </p:sp>
          <p:sp>
            <p:nvSpPr>
              <p:cNvPr id="16412" name="Rectangle 45"/>
              <p:cNvSpPr>
                <a:spLocks noChangeArrowheads="1"/>
              </p:cNvSpPr>
              <p:nvPr/>
            </p:nvSpPr>
            <p:spPr bwMode="auto">
              <a:xfrm>
                <a:off x="12182"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Corbel" pitchFamily="34" charset="0"/>
                  </a:rPr>
                  <a:t>7</a:t>
                </a:r>
              </a:p>
              <a:p>
                <a:pPr algn="ctr"/>
                <a:r>
                  <a:rPr lang="en-US">
                    <a:solidFill>
                      <a:schemeClr val="folHlink"/>
                    </a:solidFill>
                    <a:latin typeface="Corbel" pitchFamily="34" charset="0"/>
                  </a:rPr>
                  <a:t>m</a:t>
                </a:r>
                <a:r>
                  <a:rPr lang="en-US" baseline="-25000">
                    <a:solidFill>
                      <a:schemeClr val="folHlink"/>
                    </a:solidFill>
                    <a:latin typeface="Corbel" pitchFamily="34" charset="0"/>
                  </a:rPr>
                  <a:t>7</a:t>
                </a:r>
              </a:p>
            </p:txBody>
          </p:sp>
        </p:grpSp>
        <p:sp>
          <p:nvSpPr>
            <p:cNvPr id="16404" name="Text Box 46"/>
            <p:cNvSpPr txBox="1">
              <a:spLocks noChangeArrowheads="1"/>
            </p:cNvSpPr>
            <p:nvPr/>
          </p:nvSpPr>
          <p:spPr bwMode="auto">
            <a:xfrm>
              <a:off x="2391199" y="3419027"/>
              <a:ext cx="3933401" cy="314773"/>
            </a:xfrm>
            <a:prstGeom prst="rect">
              <a:avLst/>
            </a:prstGeom>
            <a:noFill/>
            <a:ln w="9525">
              <a:noFill/>
              <a:miter lim="800000"/>
              <a:headEnd/>
              <a:tailEnd/>
            </a:ln>
          </p:spPr>
          <p:txBody>
            <a:bodyPr lIns="38094" tIns="19047" rIns="38094" bIns="19047">
              <a:spAutoFit/>
            </a:bodyPr>
            <a:lstStyle/>
            <a:p>
              <a:pPr algn="ctr"/>
              <a:r>
                <a:rPr lang="en-US">
                  <a:latin typeface="Corbel" pitchFamily="34" charset="0"/>
                </a:rPr>
                <a:t>Subsidiary threads t with memory m</a:t>
              </a:r>
              <a:r>
                <a:rPr lang="en-US" baseline="-25000">
                  <a:latin typeface="Corbel" pitchFamily="34" charset="0"/>
                </a:rPr>
                <a:t>t</a:t>
              </a:r>
            </a:p>
          </p:txBody>
        </p:sp>
        <p:sp>
          <p:nvSpPr>
            <p:cNvPr id="16405" name="Rectangle 46"/>
            <p:cNvSpPr>
              <a:spLocks noChangeArrowheads="1"/>
            </p:cNvSpPr>
            <p:nvPr/>
          </p:nvSpPr>
          <p:spPr bwMode="auto">
            <a:xfrm>
              <a:off x="2125401" y="914400"/>
              <a:ext cx="4351599" cy="2819399"/>
            </a:xfrm>
            <a:prstGeom prst="rect">
              <a:avLst/>
            </a:prstGeom>
            <a:noFill/>
            <a:ln w="38100">
              <a:solidFill>
                <a:schemeClr val="tx1"/>
              </a:solidFill>
              <a:miter lim="800000"/>
              <a:headEnd/>
              <a:tailEnd/>
            </a:ln>
          </p:spPr>
          <p:txBody>
            <a:bodyPr wrap="none" anchor="ctr"/>
            <a:lstStyle/>
            <a:p>
              <a:pPr defTabSz="2193925"/>
              <a:endParaRPr lang="en-US">
                <a:latin typeface="Corbel" pitchFamily="34" charset="0"/>
              </a:endParaRPr>
            </a:p>
          </p:txBody>
        </p:sp>
        <p:grpSp>
          <p:nvGrpSpPr>
            <p:cNvPr id="16406" name="Group 53"/>
            <p:cNvGrpSpPr>
              <a:grpSpLocks/>
            </p:cNvGrpSpPr>
            <p:nvPr/>
          </p:nvGrpSpPr>
          <p:grpSpPr bwMode="auto">
            <a:xfrm>
              <a:off x="1356445" y="1428261"/>
              <a:ext cx="5882555" cy="289169"/>
              <a:chOff x="912" y="720"/>
              <a:chExt cx="4023" cy="192"/>
            </a:xfrm>
          </p:grpSpPr>
          <p:sp>
            <p:nvSpPr>
              <p:cNvPr id="16409" name="AutoShape 51"/>
              <p:cNvSpPr>
                <a:spLocks noChangeArrowheads="1"/>
              </p:cNvSpPr>
              <p:nvPr/>
            </p:nvSpPr>
            <p:spPr bwMode="auto">
              <a:xfrm>
                <a:off x="912" y="720"/>
                <a:ext cx="759" cy="192"/>
              </a:xfrm>
              <a:prstGeom prst="rightArrow">
                <a:avLst>
                  <a:gd name="adj1" fmla="val 50000"/>
                  <a:gd name="adj2" fmla="val 98828"/>
                </a:avLst>
              </a:prstGeom>
              <a:solidFill>
                <a:schemeClr val="tx1"/>
              </a:solidFill>
              <a:ln w="9525">
                <a:solidFill>
                  <a:schemeClr val="tx1"/>
                </a:solidFill>
                <a:miter lim="800000"/>
                <a:headEnd/>
                <a:tailEnd/>
              </a:ln>
            </p:spPr>
            <p:txBody>
              <a:bodyPr wrap="none" anchor="ctr"/>
              <a:lstStyle/>
              <a:p>
                <a:pPr defTabSz="2193925"/>
                <a:endParaRPr lang="en-US">
                  <a:latin typeface="Corbel" pitchFamily="34" charset="0"/>
                </a:endParaRPr>
              </a:p>
            </p:txBody>
          </p:sp>
          <p:sp>
            <p:nvSpPr>
              <p:cNvPr id="16410" name="AutoShape 52"/>
              <p:cNvSpPr>
                <a:spLocks noChangeArrowheads="1"/>
              </p:cNvSpPr>
              <p:nvPr/>
            </p:nvSpPr>
            <p:spPr bwMode="auto">
              <a:xfrm flipH="1">
                <a:off x="4176" y="720"/>
                <a:ext cx="759" cy="192"/>
              </a:xfrm>
              <a:prstGeom prst="rightArrow">
                <a:avLst>
                  <a:gd name="adj1" fmla="val 50000"/>
                  <a:gd name="adj2" fmla="val 98828"/>
                </a:avLst>
              </a:prstGeom>
              <a:solidFill>
                <a:schemeClr val="tx1"/>
              </a:solidFill>
              <a:ln w="9525">
                <a:solidFill>
                  <a:schemeClr val="tx1"/>
                </a:solidFill>
                <a:miter lim="800000"/>
                <a:headEnd/>
                <a:tailEnd/>
              </a:ln>
            </p:spPr>
            <p:txBody>
              <a:bodyPr wrap="none" anchor="ctr"/>
              <a:lstStyle/>
              <a:p>
                <a:pPr defTabSz="2193925"/>
                <a:endParaRPr lang="en-US">
                  <a:latin typeface="Corbel" pitchFamily="34" charset="0"/>
                </a:endParaRPr>
              </a:p>
            </p:txBody>
          </p:sp>
        </p:grpSp>
        <p:sp>
          <p:nvSpPr>
            <p:cNvPr id="16407" name="Text Box 54"/>
            <p:cNvSpPr txBox="1">
              <a:spLocks noChangeArrowheads="1"/>
            </p:cNvSpPr>
            <p:nvPr/>
          </p:nvSpPr>
          <p:spPr bwMode="auto">
            <a:xfrm>
              <a:off x="6475087" y="1752071"/>
              <a:ext cx="1830713" cy="608460"/>
            </a:xfrm>
            <a:prstGeom prst="rect">
              <a:avLst/>
            </a:prstGeom>
            <a:noFill/>
            <a:ln w="9525">
              <a:noFill/>
              <a:miter lim="800000"/>
              <a:headEnd/>
              <a:tailEnd/>
            </a:ln>
          </p:spPr>
          <p:txBody>
            <a:bodyPr wrap="none">
              <a:spAutoFit/>
            </a:bodyPr>
            <a:lstStyle/>
            <a:p>
              <a:pPr defTabSz="381000"/>
              <a:r>
                <a:rPr lang="en-US">
                  <a:latin typeface="Corbel" pitchFamily="34" charset="0"/>
                </a:rPr>
                <a:t>MPI/CCR/DSS</a:t>
              </a:r>
            </a:p>
            <a:p>
              <a:pPr defTabSz="381000"/>
              <a:r>
                <a:rPr lang="en-US">
                  <a:latin typeface="Corbel" pitchFamily="34" charset="0"/>
                </a:rPr>
                <a:t>From other nodes</a:t>
              </a:r>
            </a:p>
          </p:txBody>
        </p:sp>
        <p:sp>
          <p:nvSpPr>
            <p:cNvPr id="16408" name="Text Box 55"/>
            <p:cNvSpPr txBox="1">
              <a:spLocks noChangeArrowheads="1"/>
            </p:cNvSpPr>
            <p:nvPr/>
          </p:nvSpPr>
          <p:spPr bwMode="auto">
            <a:xfrm>
              <a:off x="457200" y="1717431"/>
              <a:ext cx="1830713" cy="608460"/>
            </a:xfrm>
            <a:prstGeom prst="rect">
              <a:avLst/>
            </a:prstGeom>
            <a:noFill/>
            <a:ln w="9525">
              <a:noFill/>
              <a:miter lim="800000"/>
              <a:headEnd/>
              <a:tailEnd/>
            </a:ln>
          </p:spPr>
          <p:txBody>
            <a:bodyPr wrap="none">
              <a:spAutoFit/>
            </a:bodyPr>
            <a:lstStyle/>
            <a:p>
              <a:pPr defTabSz="381000"/>
              <a:r>
                <a:rPr lang="en-US">
                  <a:latin typeface="Corbel" pitchFamily="34" charset="0"/>
                </a:rPr>
                <a:t>MPI/CCR/DSS</a:t>
              </a:r>
            </a:p>
            <a:p>
              <a:pPr defTabSz="381000"/>
              <a:r>
                <a:rPr lang="en-US">
                  <a:latin typeface="Corbel" pitchFamily="34" charset="0"/>
                </a:rPr>
                <a:t>From other nodes</a:t>
              </a:r>
            </a:p>
          </p:txBody>
        </p:sp>
      </p:grpSp>
      <p:sp>
        <p:nvSpPr>
          <p:cNvPr id="16389" name="Line 62"/>
          <p:cNvSpPr>
            <a:spLocks noChangeShapeType="1"/>
          </p:cNvSpPr>
          <p:nvPr/>
        </p:nvSpPr>
        <p:spPr bwMode="auto">
          <a:xfrm>
            <a:off x="1752600" y="5638800"/>
            <a:ext cx="228600" cy="0"/>
          </a:xfrm>
          <a:prstGeom prst="line">
            <a:avLst/>
          </a:prstGeom>
          <a:noFill/>
          <a:ln w="38100">
            <a:solidFill>
              <a:srgbClr val="99FF33"/>
            </a:solidFill>
            <a:round/>
            <a:headEnd/>
            <a:tailEnd type="triangle" w="med" len="med"/>
          </a:ln>
        </p:spPr>
        <p:txBody>
          <a:bodyPr/>
          <a:lstStyle/>
          <a:p>
            <a:endParaRPr lang="en-US"/>
          </a:p>
        </p:txBody>
      </p:sp>
      <p:sp>
        <p:nvSpPr>
          <p:cNvPr id="16390" name="Line 61"/>
          <p:cNvSpPr>
            <a:spLocks noChangeShapeType="1"/>
          </p:cNvSpPr>
          <p:nvPr/>
        </p:nvSpPr>
        <p:spPr bwMode="auto">
          <a:xfrm flipV="1">
            <a:off x="1752600" y="5654675"/>
            <a:ext cx="0" cy="822325"/>
          </a:xfrm>
          <a:prstGeom prst="line">
            <a:avLst/>
          </a:prstGeom>
          <a:noFill/>
          <a:ln w="38100">
            <a:solidFill>
              <a:srgbClr val="99FF33"/>
            </a:solidFill>
            <a:round/>
            <a:headEnd/>
            <a:tailEnd type="triangle" w="med" len="med"/>
          </a:ln>
        </p:spPr>
        <p:txBody>
          <a:bodyPr/>
          <a:lstStyle/>
          <a:p>
            <a:endParaRPr lang="en-US"/>
          </a:p>
        </p:txBody>
      </p:sp>
      <p:sp>
        <p:nvSpPr>
          <p:cNvPr id="16391" name="Line 60"/>
          <p:cNvSpPr>
            <a:spLocks noChangeShapeType="1"/>
          </p:cNvSpPr>
          <p:nvPr/>
        </p:nvSpPr>
        <p:spPr bwMode="auto">
          <a:xfrm flipH="1" flipV="1">
            <a:off x="1752600" y="6477000"/>
            <a:ext cx="2514600" cy="0"/>
          </a:xfrm>
          <a:prstGeom prst="line">
            <a:avLst/>
          </a:prstGeom>
          <a:noFill/>
          <a:ln w="38100">
            <a:solidFill>
              <a:srgbClr val="99FF33"/>
            </a:solidFill>
            <a:round/>
            <a:headEnd/>
            <a:tailEnd type="triangle" w="med" len="med"/>
          </a:ln>
        </p:spPr>
        <p:txBody>
          <a:bodyPr/>
          <a:lstStyle/>
          <a:p>
            <a:endParaRPr lang="en-US"/>
          </a:p>
        </p:txBody>
      </p:sp>
      <p:sp>
        <p:nvSpPr>
          <p:cNvPr id="16392" name="Line 59"/>
          <p:cNvSpPr>
            <a:spLocks noChangeShapeType="1"/>
          </p:cNvSpPr>
          <p:nvPr/>
        </p:nvSpPr>
        <p:spPr bwMode="auto">
          <a:xfrm>
            <a:off x="4267200" y="6324600"/>
            <a:ext cx="0" cy="152400"/>
          </a:xfrm>
          <a:prstGeom prst="line">
            <a:avLst/>
          </a:prstGeom>
          <a:noFill/>
          <a:ln w="38100">
            <a:solidFill>
              <a:srgbClr val="99FF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47688"/>
            <a:ext cx="8153400" cy="546100"/>
          </a:xfrm>
        </p:spPr>
        <p:txBody>
          <a:bodyPr wrap="square" lIns="91440" tIns="45720" rIns="91440" bIns="45720" numCol="1" anchorCtr="0" compatLnSpc="1">
            <a:prstTxWarp prst="textNoShape">
              <a:avLst/>
            </a:prstTxWarp>
          </a:bodyPr>
          <a:lstStyle/>
          <a:p>
            <a:pPr algn="ctr" eaLnBrk="1" hangingPunct="1">
              <a:defRPr/>
            </a:pPr>
            <a:r>
              <a:rPr lang="en-US" sz="2800" smtClean="0"/>
              <a:t>General Formula  DAC  GM  GTM  DAGTM  DAGM</a:t>
            </a:r>
          </a:p>
        </p:txBody>
      </p:sp>
      <p:sp>
        <p:nvSpPr>
          <p:cNvPr id="3" name="Text Placeholder 2"/>
          <p:cNvSpPr>
            <a:spLocks noGrp="1"/>
          </p:cNvSpPr>
          <p:nvPr>
            <p:ph type="body" idx="4294967295"/>
          </p:nvPr>
        </p:nvSpPr>
        <p:spPr>
          <a:xfrm>
            <a:off x="609600" y="1093788"/>
            <a:ext cx="6400800" cy="381000"/>
          </a:xfrm>
        </p:spPr>
        <p:txBody>
          <a:bodyPr>
            <a:normAutofit fontScale="55000" lnSpcReduction="20000"/>
          </a:bodyPr>
          <a:lstStyle/>
          <a:p>
            <a:pPr marL="411480" eaLnBrk="1" fontAlgn="auto" hangingPunct="1">
              <a:spcAft>
                <a:spcPts val="0"/>
              </a:spcAft>
              <a:buFont typeface="Wingdings"/>
              <a:buChar char=""/>
              <a:defRPr/>
            </a:pPr>
            <a:r>
              <a:rPr lang="en-US" dirty="0" smtClean="0"/>
              <a:t>N data points E(x) in D dimensions space and minimize F by EM</a:t>
            </a:r>
            <a:endParaRPr lang="en-US" dirty="0"/>
          </a:p>
        </p:txBody>
      </p:sp>
      <p:graphicFrame>
        <p:nvGraphicFramePr>
          <p:cNvPr id="42087" name="Object 2"/>
          <p:cNvGraphicFramePr>
            <a:graphicFrameLocks noChangeAspect="1"/>
          </p:cNvGraphicFramePr>
          <p:nvPr/>
        </p:nvGraphicFramePr>
        <p:xfrm>
          <a:off x="914400" y="1550988"/>
          <a:ext cx="7358063" cy="838200"/>
        </p:xfrm>
        <a:graphic>
          <a:graphicData uri="http://schemas.openxmlformats.org/presentationml/2006/ole">
            <p:oleObj spid="_x0000_s1026" name="Equation" r:id="rId4" imgW="3784320" imgH="431640" progId="">
              <p:embed/>
            </p:oleObj>
          </a:graphicData>
        </a:graphic>
      </p:graphicFrame>
      <p:sp>
        <p:nvSpPr>
          <p:cNvPr id="1029" name="TextBox 4"/>
          <p:cNvSpPr txBox="1">
            <a:spLocks noChangeArrowheads="1"/>
          </p:cNvSpPr>
          <p:nvPr/>
        </p:nvSpPr>
        <p:spPr bwMode="auto">
          <a:xfrm>
            <a:off x="914400" y="2541588"/>
            <a:ext cx="7391400" cy="3478212"/>
          </a:xfrm>
          <a:prstGeom prst="rect">
            <a:avLst/>
          </a:prstGeom>
          <a:noFill/>
          <a:ln w="9525">
            <a:noFill/>
            <a:miter lim="800000"/>
            <a:headEnd/>
            <a:tailEnd/>
          </a:ln>
        </p:spPr>
        <p:txBody>
          <a:bodyPr>
            <a:spAutoFit/>
          </a:bodyPr>
          <a:lstStyle/>
          <a:p>
            <a:pPr marL="0" lvl="1"/>
            <a:r>
              <a:rPr lang="en-US" sz="2800" b="1">
                <a:solidFill>
                  <a:srgbClr val="ECD700"/>
                </a:solidFill>
                <a:latin typeface="Corbel" pitchFamily="34" charset="0"/>
              </a:rPr>
              <a:t>Deterministic Annealing Clustering  (DAC)</a:t>
            </a:r>
            <a:r>
              <a:rPr lang="en-US" sz="2400">
                <a:latin typeface="Corbel" pitchFamily="34" charset="0"/>
              </a:rPr>
              <a:t> </a:t>
            </a:r>
          </a:p>
          <a:p>
            <a:pPr>
              <a:buFontTx/>
              <a:buChar char="•"/>
            </a:pPr>
            <a:r>
              <a:rPr lang="en-US" sz="2400">
                <a:latin typeface="Corbel" pitchFamily="34" charset="0"/>
              </a:rPr>
              <a:t> F is Free Energy</a:t>
            </a:r>
          </a:p>
          <a:p>
            <a:pPr>
              <a:buFontTx/>
              <a:buChar char="•"/>
            </a:pPr>
            <a:r>
              <a:rPr lang="en-US" sz="2400">
                <a:latin typeface="Corbel" pitchFamily="34" charset="0"/>
              </a:rPr>
              <a:t> EM is well known expectation maximization method</a:t>
            </a:r>
          </a:p>
          <a:p>
            <a:pPr>
              <a:buFontTx/>
              <a:buChar char="•"/>
            </a:pPr>
            <a:r>
              <a:rPr lang="en-US" sz="2400">
                <a:latin typeface="Corbel" pitchFamily="34" charset="0"/>
              </a:rPr>
              <a:t>p(</a:t>
            </a:r>
            <a:r>
              <a:rPr lang="en-US" sz="2400" i="1">
                <a:latin typeface="Corbel" pitchFamily="34" charset="0"/>
              </a:rPr>
              <a:t>x</a:t>
            </a:r>
            <a:r>
              <a:rPr lang="en-US" sz="2400">
                <a:latin typeface="Corbel" pitchFamily="34" charset="0"/>
              </a:rPr>
              <a:t>) with </a:t>
            </a:r>
            <a:r>
              <a:rPr lang="en-US" sz="2400">
                <a:latin typeface="Corbel" pitchFamily="34" charset="0"/>
                <a:sym typeface="Symbol" pitchFamily="18" charset="2"/>
              </a:rPr>
              <a:t> </a:t>
            </a:r>
            <a:r>
              <a:rPr lang="en-US" sz="2400">
                <a:latin typeface="Corbel" pitchFamily="34" charset="0"/>
              </a:rPr>
              <a:t>p(</a:t>
            </a:r>
            <a:r>
              <a:rPr lang="en-US" sz="2400" i="1">
                <a:latin typeface="Corbel" pitchFamily="34" charset="0"/>
              </a:rPr>
              <a:t>x</a:t>
            </a:r>
            <a:r>
              <a:rPr lang="en-US" sz="2400">
                <a:latin typeface="Corbel" pitchFamily="34" charset="0"/>
              </a:rPr>
              <a:t>) =1</a:t>
            </a:r>
          </a:p>
          <a:p>
            <a:pPr>
              <a:buFontTx/>
              <a:buChar char="•"/>
            </a:pPr>
            <a:r>
              <a:rPr lang="en-US" sz="2400">
                <a:solidFill>
                  <a:srgbClr val="ECD700"/>
                </a:solidFill>
                <a:latin typeface="Corbel" pitchFamily="34" charset="0"/>
              </a:rPr>
              <a:t>T </a:t>
            </a:r>
            <a:r>
              <a:rPr lang="en-US" sz="2400">
                <a:latin typeface="Corbel" pitchFamily="34" charset="0"/>
              </a:rPr>
              <a:t>is annealing temperature varied down from </a:t>
            </a:r>
            <a:r>
              <a:rPr lang="en-US" sz="2400">
                <a:latin typeface="Corbel" pitchFamily="34" charset="0"/>
                <a:sym typeface="Symbol" pitchFamily="18" charset="2"/>
              </a:rPr>
              <a:t> </a:t>
            </a:r>
            <a:r>
              <a:rPr lang="en-US" sz="2400">
                <a:latin typeface="Corbel" pitchFamily="34" charset="0"/>
              </a:rPr>
              <a:t>with final value of 1</a:t>
            </a:r>
          </a:p>
          <a:p>
            <a:pPr>
              <a:buFontTx/>
              <a:buChar char="•"/>
            </a:pPr>
            <a:r>
              <a:rPr lang="en-US" sz="2400">
                <a:latin typeface="Corbel" pitchFamily="34" charset="0"/>
              </a:rPr>
              <a:t>  Determine cluster center</a:t>
            </a:r>
            <a:r>
              <a:rPr lang="en-US" sz="2400">
                <a:solidFill>
                  <a:srgbClr val="7F7F7F"/>
                </a:solidFill>
                <a:latin typeface="Corbel" pitchFamily="34" charset="0"/>
              </a:rPr>
              <a:t> </a:t>
            </a:r>
            <a:r>
              <a:rPr lang="en-US" sz="2400">
                <a:solidFill>
                  <a:srgbClr val="ECD700"/>
                </a:solidFill>
                <a:latin typeface="Corbel" pitchFamily="34" charset="0"/>
              </a:rPr>
              <a:t>Y(</a:t>
            </a:r>
            <a:r>
              <a:rPr lang="en-US" sz="2400" i="1">
                <a:solidFill>
                  <a:srgbClr val="ECD700"/>
                </a:solidFill>
                <a:latin typeface="Corbel" pitchFamily="34" charset="0"/>
              </a:rPr>
              <a:t>k</a:t>
            </a:r>
            <a:r>
              <a:rPr lang="en-US" sz="2400">
                <a:solidFill>
                  <a:srgbClr val="ECD700"/>
                </a:solidFill>
                <a:latin typeface="Corbel" pitchFamily="34" charset="0"/>
              </a:rPr>
              <a:t>) </a:t>
            </a:r>
            <a:r>
              <a:rPr lang="en-US" sz="2400">
                <a:latin typeface="Corbel" pitchFamily="34" charset="0"/>
              </a:rPr>
              <a:t>by EM method</a:t>
            </a:r>
          </a:p>
          <a:p>
            <a:pPr>
              <a:buFontTx/>
              <a:buChar char="•"/>
            </a:pPr>
            <a:r>
              <a:rPr lang="en-US" sz="2400">
                <a:latin typeface="Corbel" pitchFamily="34" charset="0"/>
              </a:rPr>
              <a:t> </a:t>
            </a:r>
            <a:r>
              <a:rPr lang="en-US" sz="2400">
                <a:solidFill>
                  <a:srgbClr val="ECD700"/>
                </a:solidFill>
                <a:latin typeface="Corbel" pitchFamily="34" charset="0"/>
              </a:rPr>
              <a:t>K</a:t>
            </a:r>
            <a:r>
              <a:rPr lang="en-US" sz="2400">
                <a:latin typeface="Corbel" pitchFamily="34" charset="0"/>
              </a:rPr>
              <a:t> (number of clusters) starts at 1 and is incremented by algorithm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087"/>
                                        </p:tgtEl>
                                        <p:attrNameLst>
                                          <p:attrName>style.visibility</p:attrName>
                                        </p:attrNameLst>
                                      </p:cBhvr>
                                      <p:to>
                                        <p:strVal val="visible"/>
                                      </p:to>
                                    </p:set>
                                    <p:anim calcmode="lin" valueType="num">
                                      <p:cBhvr additive="base">
                                        <p:cTn id="7" dur="500" fill="hold"/>
                                        <p:tgtEl>
                                          <p:spTgt spid="42087"/>
                                        </p:tgtEl>
                                        <p:attrNameLst>
                                          <p:attrName>ppt_x</p:attrName>
                                        </p:attrNameLst>
                                      </p:cBhvr>
                                      <p:tavLst>
                                        <p:tav tm="0">
                                          <p:val>
                                            <p:strVal val="0-#ppt_w/2"/>
                                          </p:val>
                                        </p:tav>
                                        <p:tav tm="100000">
                                          <p:val>
                                            <p:strVal val="#ppt_x"/>
                                          </p:val>
                                        </p:tav>
                                      </p:tavLst>
                                    </p:anim>
                                    <p:anim calcmode="lin" valueType="num">
                                      <p:cBhvr additive="base">
                                        <p:cTn id="8" dur="500" fill="hold"/>
                                        <p:tgtEl>
                                          <p:spTgt spid="420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wrap="square" lIns="91440" tIns="45720" rIns="91440" bIns="45720" numCol="1" anchorCtr="0" compatLnSpc="1">
            <a:prstTxWarp prst="textNoShape">
              <a:avLst/>
            </a:prstTxWarp>
          </a:bodyPr>
          <a:lstStyle/>
          <a:p>
            <a:pPr eaLnBrk="1" hangingPunct="1">
              <a:defRPr/>
            </a:pPr>
            <a:r>
              <a:rPr lang="en-US" sz="2400" smtClean="0"/>
              <a:t>Deterministic Annealing Clustering of Indiana Census Data</a:t>
            </a:r>
          </a:p>
        </p:txBody>
      </p:sp>
      <p:sp>
        <p:nvSpPr>
          <p:cNvPr id="3" name="Text Placeholder 2"/>
          <p:cNvSpPr>
            <a:spLocks noGrp="1"/>
          </p:cNvSpPr>
          <p:nvPr>
            <p:ph type="body" idx="4294967295"/>
          </p:nvPr>
        </p:nvSpPr>
        <p:spPr>
          <a:xfrm>
            <a:off x="0" y="304800"/>
            <a:ext cx="6175375" cy="342900"/>
          </a:xfrm>
        </p:spPr>
        <p:txBody>
          <a:bodyPr>
            <a:normAutofit fontScale="47500" lnSpcReduction="20000"/>
          </a:bodyPr>
          <a:lstStyle/>
          <a:p>
            <a:pPr marL="411480" eaLnBrk="1" fontAlgn="auto" hangingPunct="1">
              <a:spcAft>
                <a:spcPts val="0"/>
              </a:spcAft>
              <a:buFont typeface="Wingdings"/>
              <a:buChar char=""/>
              <a:defRPr/>
            </a:pPr>
            <a:r>
              <a:rPr lang="en-US" dirty="0" smtClean="0"/>
              <a:t>Decrease temperature (distance scale) to discover more clusters</a:t>
            </a:r>
            <a:endParaRPr lang="en-US" dirty="0"/>
          </a:p>
        </p:txBody>
      </p:sp>
      <p:pic>
        <p:nvPicPr>
          <p:cNvPr id="19460" name="Picture 5"/>
          <p:cNvPicPr>
            <a:picLocks noChangeAspect="1" noChangeArrowheads="1"/>
          </p:cNvPicPr>
          <p:nvPr/>
        </p:nvPicPr>
        <p:blipFill>
          <a:blip r:embed="rId3" cstate="print"/>
          <a:srcRect l="18527" t="18552" r="2151" b="14189"/>
          <a:stretch>
            <a:fillRect/>
          </a:stretch>
        </p:blipFill>
        <p:spPr bwMode="auto">
          <a:xfrm>
            <a:off x="0"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2"/>
          <p:cNvGrpSpPr>
            <a:grpSpLocks/>
          </p:cNvGrpSpPr>
          <p:nvPr/>
        </p:nvGrpSpPr>
        <p:grpSpPr bwMode="auto">
          <a:xfrm>
            <a:off x="0" y="533400"/>
            <a:ext cx="9144000" cy="6324600"/>
            <a:chOff x="0" y="0"/>
            <a:chExt cx="9144000" cy="6858953"/>
          </a:xfrm>
        </p:grpSpPr>
        <p:pic>
          <p:nvPicPr>
            <p:cNvPr id="20484" name="Picture 47"/>
            <p:cNvPicPr>
              <a:picLocks noChangeAspect="1" noChangeArrowheads="1"/>
            </p:cNvPicPr>
            <p:nvPr/>
          </p:nvPicPr>
          <p:blipFill>
            <a:blip r:embed="rId3" cstate="print"/>
            <a:srcRect l="34845" t="11055" r="17313" b="5904"/>
            <a:stretch>
              <a:fillRect/>
            </a:stretch>
          </p:blipFill>
          <p:spPr bwMode="auto">
            <a:xfrm>
              <a:off x="4630738" y="0"/>
              <a:ext cx="4513262" cy="6858000"/>
            </a:xfrm>
            <a:prstGeom prst="rect">
              <a:avLst/>
            </a:prstGeom>
            <a:noFill/>
            <a:ln w="9525" algn="ctr">
              <a:noFill/>
              <a:miter lim="800000"/>
              <a:headEnd/>
              <a:tailEnd/>
            </a:ln>
          </p:spPr>
        </p:pic>
        <p:sp>
          <p:nvSpPr>
            <p:cNvPr id="20485" name="Text Box 23"/>
            <p:cNvSpPr txBox="1">
              <a:spLocks noChangeArrowheads="1"/>
            </p:cNvSpPr>
            <p:nvPr/>
          </p:nvSpPr>
          <p:spPr bwMode="auto">
            <a:xfrm>
              <a:off x="3733800" y="6491288"/>
              <a:ext cx="1282700" cy="366712"/>
            </a:xfrm>
            <a:prstGeom prst="rect">
              <a:avLst/>
            </a:prstGeom>
            <a:solidFill>
              <a:schemeClr val="tx1"/>
            </a:solidFill>
            <a:ln w="9525" algn="ctr">
              <a:noFill/>
              <a:miter lim="800000"/>
              <a:headEnd/>
              <a:tailEnd/>
            </a:ln>
          </p:spPr>
          <p:txBody>
            <a:bodyPr wrap="none">
              <a:spAutoFit/>
            </a:bodyPr>
            <a:lstStyle/>
            <a:p>
              <a:r>
                <a:rPr lang="en-US" b="1">
                  <a:solidFill>
                    <a:srgbClr val="000000"/>
                  </a:solidFill>
                  <a:latin typeface="Corbel" pitchFamily="34" charset="0"/>
                </a:rPr>
                <a:t>30 Clusters</a:t>
              </a:r>
            </a:p>
          </p:txBody>
        </p:sp>
        <p:sp>
          <p:nvSpPr>
            <p:cNvPr id="20486" name="Oval 30"/>
            <p:cNvSpPr>
              <a:spLocks noChangeArrowheads="1"/>
            </p:cNvSpPr>
            <p:nvPr/>
          </p:nvSpPr>
          <p:spPr bwMode="auto">
            <a:xfrm>
              <a:off x="5751513" y="476250"/>
              <a:ext cx="152400" cy="152400"/>
            </a:xfrm>
            <a:prstGeom prst="ellipse">
              <a:avLst/>
            </a:prstGeom>
            <a:solidFill>
              <a:srgbClr val="000000"/>
            </a:solidFill>
            <a:ln w="9525" algn="ctr">
              <a:noFill/>
              <a:round/>
              <a:headEnd/>
              <a:tailEnd/>
            </a:ln>
          </p:spPr>
          <p:txBody>
            <a:bodyPr wrap="none" anchor="ctr">
              <a:spAutoFit/>
            </a:bodyPr>
            <a:lstStyle/>
            <a:p>
              <a:endParaRPr lang="en-US">
                <a:latin typeface="Corbel" pitchFamily="34" charset="0"/>
              </a:endParaRPr>
            </a:p>
          </p:txBody>
        </p:sp>
        <p:sp>
          <p:nvSpPr>
            <p:cNvPr id="20487" name="Oval 31"/>
            <p:cNvSpPr>
              <a:spLocks noChangeArrowheads="1"/>
            </p:cNvSpPr>
            <p:nvPr/>
          </p:nvSpPr>
          <p:spPr bwMode="auto">
            <a:xfrm>
              <a:off x="7191375" y="333375"/>
              <a:ext cx="152400" cy="152400"/>
            </a:xfrm>
            <a:prstGeom prst="ellipse">
              <a:avLst/>
            </a:prstGeom>
            <a:solidFill>
              <a:srgbClr val="000000"/>
            </a:solidFill>
            <a:ln w="9525" algn="ctr">
              <a:noFill/>
              <a:round/>
              <a:headEnd/>
              <a:tailEnd/>
            </a:ln>
          </p:spPr>
          <p:txBody>
            <a:bodyPr wrap="none" anchor="ctr">
              <a:spAutoFit/>
            </a:bodyPr>
            <a:lstStyle/>
            <a:p>
              <a:endParaRPr lang="en-US">
                <a:latin typeface="Corbel" pitchFamily="34" charset="0"/>
              </a:endParaRPr>
            </a:p>
          </p:txBody>
        </p:sp>
        <p:sp>
          <p:nvSpPr>
            <p:cNvPr id="20488" name="Oval 32"/>
            <p:cNvSpPr>
              <a:spLocks noChangeArrowheads="1"/>
            </p:cNvSpPr>
            <p:nvPr/>
          </p:nvSpPr>
          <p:spPr bwMode="auto">
            <a:xfrm>
              <a:off x="8235950" y="1089025"/>
              <a:ext cx="152400" cy="152400"/>
            </a:xfrm>
            <a:prstGeom prst="ellipse">
              <a:avLst/>
            </a:prstGeom>
            <a:solidFill>
              <a:srgbClr val="000000"/>
            </a:solidFill>
            <a:ln w="9525" algn="ctr">
              <a:noFill/>
              <a:round/>
              <a:headEnd/>
              <a:tailEnd/>
            </a:ln>
          </p:spPr>
          <p:txBody>
            <a:bodyPr wrap="none" anchor="ctr">
              <a:spAutoFit/>
            </a:bodyPr>
            <a:lstStyle/>
            <a:p>
              <a:endParaRPr lang="en-US">
                <a:latin typeface="Corbel" pitchFamily="34" charset="0"/>
              </a:endParaRPr>
            </a:p>
          </p:txBody>
        </p:sp>
        <p:sp>
          <p:nvSpPr>
            <p:cNvPr id="20489" name="Oval 33"/>
            <p:cNvSpPr>
              <a:spLocks noChangeArrowheads="1"/>
            </p:cNvSpPr>
            <p:nvPr/>
          </p:nvSpPr>
          <p:spPr bwMode="auto">
            <a:xfrm>
              <a:off x="6840538" y="4473575"/>
              <a:ext cx="152400" cy="152400"/>
            </a:xfrm>
            <a:prstGeom prst="ellipse">
              <a:avLst/>
            </a:prstGeom>
            <a:solidFill>
              <a:srgbClr val="000000"/>
            </a:solidFill>
            <a:ln w="9525" algn="ctr">
              <a:noFill/>
              <a:round/>
              <a:headEnd/>
              <a:tailEnd/>
            </a:ln>
          </p:spPr>
          <p:txBody>
            <a:bodyPr wrap="none" anchor="ctr">
              <a:spAutoFit/>
            </a:bodyPr>
            <a:lstStyle/>
            <a:p>
              <a:endParaRPr lang="en-US">
                <a:latin typeface="Corbel" pitchFamily="34" charset="0"/>
              </a:endParaRPr>
            </a:p>
          </p:txBody>
        </p:sp>
        <p:sp>
          <p:nvSpPr>
            <p:cNvPr id="20490" name="Oval 34"/>
            <p:cNvSpPr>
              <a:spLocks noChangeArrowheads="1"/>
            </p:cNvSpPr>
            <p:nvPr/>
          </p:nvSpPr>
          <p:spPr bwMode="auto">
            <a:xfrm>
              <a:off x="7559675" y="5589588"/>
              <a:ext cx="152400" cy="152400"/>
            </a:xfrm>
            <a:prstGeom prst="ellipse">
              <a:avLst/>
            </a:prstGeom>
            <a:solidFill>
              <a:srgbClr val="000000"/>
            </a:solidFill>
            <a:ln w="9525" algn="ctr">
              <a:noFill/>
              <a:round/>
              <a:headEnd/>
              <a:tailEnd/>
            </a:ln>
          </p:spPr>
          <p:txBody>
            <a:bodyPr wrap="none" anchor="ctr">
              <a:spAutoFit/>
            </a:bodyPr>
            <a:lstStyle/>
            <a:p>
              <a:endParaRPr lang="en-US">
                <a:latin typeface="Corbel" pitchFamily="34" charset="0"/>
              </a:endParaRPr>
            </a:p>
          </p:txBody>
        </p:sp>
        <p:sp>
          <p:nvSpPr>
            <p:cNvPr id="20491" name="Oval 35"/>
            <p:cNvSpPr>
              <a:spLocks noChangeArrowheads="1"/>
            </p:cNvSpPr>
            <p:nvPr/>
          </p:nvSpPr>
          <p:spPr bwMode="auto">
            <a:xfrm>
              <a:off x="8316913" y="4257675"/>
              <a:ext cx="152400" cy="152400"/>
            </a:xfrm>
            <a:prstGeom prst="ellipse">
              <a:avLst/>
            </a:prstGeom>
            <a:solidFill>
              <a:srgbClr val="000000"/>
            </a:solidFill>
            <a:ln w="9525" algn="ctr">
              <a:noFill/>
              <a:round/>
              <a:headEnd/>
              <a:tailEnd/>
            </a:ln>
          </p:spPr>
          <p:txBody>
            <a:bodyPr wrap="none" anchor="ctr">
              <a:spAutoFit/>
            </a:bodyPr>
            <a:lstStyle/>
            <a:p>
              <a:endParaRPr lang="en-US">
                <a:latin typeface="Corbel" pitchFamily="34" charset="0"/>
              </a:endParaRPr>
            </a:p>
          </p:txBody>
        </p:sp>
        <p:sp>
          <p:nvSpPr>
            <p:cNvPr id="20492" name="Oval 36"/>
            <p:cNvSpPr>
              <a:spLocks noChangeArrowheads="1"/>
            </p:cNvSpPr>
            <p:nvPr/>
          </p:nvSpPr>
          <p:spPr bwMode="auto">
            <a:xfrm>
              <a:off x="8164513" y="2808288"/>
              <a:ext cx="152400" cy="152400"/>
            </a:xfrm>
            <a:prstGeom prst="ellipse">
              <a:avLst/>
            </a:prstGeom>
            <a:solidFill>
              <a:srgbClr val="000000"/>
            </a:solidFill>
            <a:ln w="9525" algn="ctr">
              <a:noFill/>
              <a:round/>
              <a:headEnd/>
              <a:tailEnd/>
            </a:ln>
          </p:spPr>
          <p:txBody>
            <a:bodyPr wrap="none" anchor="ctr">
              <a:spAutoFit/>
            </a:bodyPr>
            <a:lstStyle/>
            <a:p>
              <a:endParaRPr lang="en-US">
                <a:latin typeface="Corbel" pitchFamily="34" charset="0"/>
              </a:endParaRPr>
            </a:p>
          </p:txBody>
        </p:sp>
        <p:sp>
          <p:nvSpPr>
            <p:cNvPr id="20493" name="Oval 37"/>
            <p:cNvSpPr>
              <a:spLocks noChangeArrowheads="1"/>
            </p:cNvSpPr>
            <p:nvPr/>
          </p:nvSpPr>
          <p:spPr bwMode="auto">
            <a:xfrm>
              <a:off x="5724525" y="3897313"/>
              <a:ext cx="152400" cy="152400"/>
            </a:xfrm>
            <a:prstGeom prst="ellipse">
              <a:avLst/>
            </a:prstGeom>
            <a:solidFill>
              <a:srgbClr val="000000"/>
            </a:solidFill>
            <a:ln w="9525" algn="ctr">
              <a:noFill/>
              <a:round/>
              <a:headEnd/>
              <a:tailEnd/>
            </a:ln>
          </p:spPr>
          <p:txBody>
            <a:bodyPr wrap="none" anchor="ctr">
              <a:spAutoFit/>
            </a:bodyPr>
            <a:lstStyle/>
            <a:p>
              <a:endParaRPr lang="en-US">
                <a:latin typeface="Corbel" pitchFamily="34" charset="0"/>
              </a:endParaRPr>
            </a:p>
          </p:txBody>
        </p:sp>
        <p:sp>
          <p:nvSpPr>
            <p:cNvPr id="20494" name="Oval 38"/>
            <p:cNvSpPr>
              <a:spLocks noChangeArrowheads="1"/>
            </p:cNvSpPr>
            <p:nvPr/>
          </p:nvSpPr>
          <p:spPr bwMode="auto">
            <a:xfrm>
              <a:off x="7083425" y="3068638"/>
              <a:ext cx="152400" cy="152400"/>
            </a:xfrm>
            <a:prstGeom prst="ellipse">
              <a:avLst/>
            </a:prstGeom>
            <a:solidFill>
              <a:srgbClr val="000000"/>
            </a:solidFill>
            <a:ln w="9525" algn="ctr">
              <a:noFill/>
              <a:round/>
              <a:headEnd/>
              <a:tailEnd/>
            </a:ln>
          </p:spPr>
          <p:txBody>
            <a:bodyPr anchor="ctr">
              <a:spAutoFit/>
            </a:bodyPr>
            <a:lstStyle/>
            <a:p>
              <a:endParaRPr lang="en-US">
                <a:latin typeface="Corbel" pitchFamily="34" charset="0"/>
              </a:endParaRPr>
            </a:p>
          </p:txBody>
        </p:sp>
        <p:sp>
          <p:nvSpPr>
            <p:cNvPr id="20495" name="Oval 39"/>
            <p:cNvSpPr>
              <a:spLocks noChangeArrowheads="1"/>
            </p:cNvSpPr>
            <p:nvPr/>
          </p:nvSpPr>
          <p:spPr bwMode="auto">
            <a:xfrm>
              <a:off x="5580063" y="6096000"/>
              <a:ext cx="152400" cy="152400"/>
            </a:xfrm>
            <a:prstGeom prst="ellipse">
              <a:avLst/>
            </a:prstGeom>
            <a:solidFill>
              <a:srgbClr val="000000"/>
            </a:solidFill>
            <a:ln w="9525" algn="ctr">
              <a:noFill/>
              <a:round/>
              <a:headEnd/>
              <a:tailEnd/>
            </a:ln>
          </p:spPr>
          <p:txBody>
            <a:bodyPr wrap="none" anchor="ctr">
              <a:spAutoFit/>
            </a:bodyPr>
            <a:lstStyle/>
            <a:p>
              <a:endParaRPr lang="en-US">
                <a:latin typeface="Corbel" pitchFamily="34" charset="0"/>
              </a:endParaRPr>
            </a:p>
          </p:txBody>
        </p:sp>
        <p:pic>
          <p:nvPicPr>
            <p:cNvPr id="20496" name="Picture 45"/>
            <p:cNvPicPr>
              <a:picLocks noChangeAspect="1" noChangeArrowheads="1"/>
            </p:cNvPicPr>
            <p:nvPr/>
          </p:nvPicPr>
          <p:blipFill>
            <a:blip r:embed="rId4" cstate="print"/>
            <a:srcRect l="25165" t="10388" r="16765" b="3612"/>
            <a:stretch>
              <a:fillRect/>
            </a:stretch>
          </p:blipFill>
          <p:spPr bwMode="auto">
            <a:xfrm>
              <a:off x="0" y="0"/>
              <a:ext cx="5275263" cy="6858000"/>
            </a:xfrm>
            <a:prstGeom prst="rect">
              <a:avLst/>
            </a:prstGeom>
            <a:noFill/>
            <a:ln w="9525" algn="ctr">
              <a:noFill/>
              <a:miter lim="800000"/>
              <a:headEnd/>
              <a:tailEnd/>
            </a:ln>
          </p:spPr>
        </p:pic>
        <p:sp>
          <p:nvSpPr>
            <p:cNvPr id="20497" name="Text Box 2"/>
            <p:cNvSpPr txBox="1">
              <a:spLocks noChangeArrowheads="1"/>
            </p:cNvSpPr>
            <p:nvPr/>
          </p:nvSpPr>
          <p:spPr bwMode="auto">
            <a:xfrm>
              <a:off x="152400" y="2971800"/>
              <a:ext cx="946150" cy="366713"/>
            </a:xfrm>
            <a:prstGeom prst="rect">
              <a:avLst/>
            </a:prstGeom>
            <a:solidFill>
              <a:schemeClr val="bg1"/>
            </a:solidFill>
            <a:ln w="9525" algn="ctr">
              <a:noFill/>
              <a:miter lim="800000"/>
              <a:headEnd/>
              <a:tailEnd/>
            </a:ln>
          </p:spPr>
          <p:txBody>
            <a:bodyPr wrap="none">
              <a:spAutoFit/>
            </a:bodyPr>
            <a:lstStyle/>
            <a:p>
              <a:r>
                <a:rPr lang="en-US" b="1">
                  <a:solidFill>
                    <a:srgbClr val="00FF00"/>
                  </a:solidFill>
                  <a:latin typeface="Corbel" pitchFamily="34" charset="0"/>
                </a:rPr>
                <a:t>Renters</a:t>
              </a:r>
            </a:p>
          </p:txBody>
        </p:sp>
        <p:sp>
          <p:nvSpPr>
            <p:cNvPr id="20498" name="Text Box 25"/>
            <p:cNvSpPr txBox="1">
              <a:spLocks noChangeArrowheads="1"/>
            </p:cNvSpPr>
            <p:nvPr/>
          </p:nvSpPr>
          <p:spPr bwMode="auto">
            <a:xfrm>
              <a:off x="228600" y="1371600"/>
              <a:ext cx="742950" cy="366713"/>
            </a:xfrm>
            <a:prstGeom prst="rect">
              <a:avLst/>
            </a:prstGeom>
            <a:solidFill>
              <a:schemeClr val="bg1"/>
            </a:solidFill>
            <a:ln w="9525" algn="ctr">
              <a:noFill/>
              <a:miter lim="800000"/>
              <a:headEnd/>
              <a:tailEnd/>
            </a:ln>
          </p:spPr>
          <p:txBody>
            <a:bodyPr wrap="none">
              <a:spAutoFit/>
            </a:bodyPr>
            <a:lstStyle/>
            <a:p>
              <a:r>
                <a:rPr lang="en-US" b="1">
                  <a:solidFill>
                    <a:srgbClr val="FF0000"/>
                  </a:solidFill>
                  <a:latin typeface="Corbel" pitchFamily="34" charset="0"/>
                </a:rPr>
                <a:t>Asian</a:t>
              </a:r>
            </a:p>
          </p:txBody>
        </p:sp>
        <p:sp>
          <p:nvSpPr>
            <p:cNvPr id="20499" name="Text Box 26"/>
            <p:cNvSpPr txBox="1">
              <a:spLocks noChangeArrowheads="1"/>
            </p:cNvSpPr>
            <p:nvPr/>
          </p:nvSpPr>
          <p:spPr bwMode="auto">
            <a:xfrm>
              <a:off x="152400" y="1905000"/>
              <a:ext cx="1047750" cy="366713"/>
            </a:xfrm>
            <a:prstGeom prst="rect">
              <a:avLst/>
            </a:prstGeom>
            <a:solidFill>
              <a:schemeClr val="bg1"/>
            </a:solidFill>
            <a:ln w="9525" algn="ctr">
              <a:noFill/>
              <a:miter lim="800000"/>
              <a:headEnd/>
              <a:tailEnd/>
            </a:ln>
          </p:spPr>
          <p:txBody>
            <a:bodyPr wrap="none">
              <a:spAutoFit/>
            </a:bodyPr>
            <a:lstStyle/>
            <a:p>
              <a:r>
                <a:rPr lang="en-US" b="1">
                  <a:solidFill>
                    <a:srgbClr val="3333FF"/>
                  </a:solidFill>
                  <a:latin typeface="Corbel" pitchFamily="34" charset="0"/>
                </a:rPr>
                <a:t>Hispanic</a:t>
              </a:r>
            </a:p>
          </p:txBody>
        </p:sp>
        <p:sp>
          <p:nvSpPr>
            <p:cNvPr id="20500" name="Text Box 27"/>
            <p:cNvSpPr txBox="1">
              <a:spLocks noChangeArrowheads="1"/>
            </p:cNvSpPr>
            <p:nvPr/>
          </p:nvSpPr>
          <p:spPr bwMode="auto">
            <a:xfrm>
              <a:off x="247650" y="304800"/>
              <a:ext cx="704850" cy="366713"/>
            </a:xfrm>
            <a:prstGeom prst="rect">
              <a:avLst/>
            </a:prstGeom>
            <a:solidFill>
              <a:srgbClr val="000000"/>
            </a:solidFill>
            <a:ln w="9525" algn="ctr">
              <a:noFill/>
              <a:miter lim="800000"/>
              <a:headEnd/>
              <a:tailEnd/>
            </a:ln>
          </p:spPr>
          <p:txBody>
            <a:bodyPr wrap="none">
              <a:spAutoFit/>
            </a:bodyPr>
            <a:lstStyle/>
            <a:p>
              <a:r>
                <a:rPr lang="en-US" b="1">
                  <a:solidFill>
                    <a:srgbClr val="FFFF00"/>
                  </a:solidFill>
                  <a:latin typeface="Corbel" pitchFamily="34" charset="0"/>
                </a:rPr>
                <a:t>Total</a:t>
              </a:r>
            </a:p>
          </p:txBody>
        </p:sp>
        <p:sp>
          <p:nvSpPr>
            <p:cNvPr id="20501" name="Text Box 40"/>
            <p:cNvSpPr txBox="1">
              <a:spLocks noChangeArrowheads="1"/>
            </p:cNvSpPr>
            <p:nvPr/>
          </p:nvSpPr>
          <p:spPr bwMode="auto">
            <a:xfrm>
              <a:off x="107950" y="6491288"/>
              <a:ext cx="1282700" cy="366712"/>
            </a:xfrm>
            <a:prstGeom prst="rect">
              <a:avLst/>
            </a:prstGeom>
            <a:solidFill>
              <a:schemeClr val="bg1"/>
            </a:solidFill>
            <a:ln w="9525" algn="ctr">
              <a:noFill/>
              <a:miter lim="800000"/>
              <a:headEnd/>
              <a:tailEnd/>
            </a:ln>
          </p:spPr>
          <p:txBody>
            <a:bodyPr wrap="none">
              <a:spAutoFit/>
            </a:bodyPr>
            <a:lstStyle/>
            <a:p>
              <a:r>
                <a:rPr lang="en-US" b="1">
                  <a:solidFill>
                    <a:srgbClr val="FFFF00"/>
                  </a:solidFill>
                  <a:latin typeface="Corbel" pitchFamily="34" charset="0"/>
                </a:rPr>
                <a:t>30 Clusters</a:t>
              </a:r>
            </a:p>
          </p:txBody>
        </p:sp>
        <p:sp>
          <p:nvSpPr>
            <p:cNvPr id="20502" name="Text Box 41"/>
            <p:cNvSpPr txBox="1">
              <a:spLocks noChangeArrowheads="1"/>
            </p:cNvSpPr>
            <p:nvPr/>
          </p:nvSpPr>
          <p:spPr bwMode="auto">
            <a:xfrm>
              <a:off x="7753350" y="6492240"/>
              <a:ext cx="1282700" cy="366713"/>
            </a:xfrm>
            <a:prstGeom prst="rect">
              <a:avLst/>
            </a:prstGeom>
            <a:solidFill>
              <a:schemeClr val="bg1"/>
            </a:solidFill>
            <a:ln w="9525" algn="ctr">
              <a:noFill/>
              <a:miter lim="800000"/>
              <a:headEnd/>
              <a:tailEnd/>
            </a:ln>
          </p:spPr>
          <p:txBody>
            <a:bodyPr wrap="none">
              <a:spAutoFit/>
            </a:bodyPr>
            <a:lstStyle/>
            <a:p>
              <a:r>
                <a:rPr lang="en-US" b="1">
                  <a:solidFill>
                    <a:srgbClr val="FFFF00"/>
                  </a:solidFill>
                  <a:latin typeface="Corbel" pitchFamily="34" charset="0"/>
                </a:rPr>
                <a:t>10 Clusters</a:t>
              </a:r>
            </a:p>
          </p:txBody>
        </p:sp>
        <p:pic>
          <p:nvPicPr>
            <p:cNvPr id="20503" name="Picture 43"/>
            <p:cNvPicPr>
              <a:picLocks noChangeAspect="1" noChangeArrowheads="1"/>
            </p:cNvPicPr>
            <p:nvPr/>
          </p:nvPicPr>
          <p:blipFill>
            <a:blip r:embed="rId5" cstate="print"/>
            <a:srcRect l="23994" t="4813" r="66386" b="82701"/>
            <a:stretch>
              <a:fillRect/>
            </a:stretch>
          </p:blipFill>
          <p:spPr bwMode="auto">
            <a:xfrm>
              <a:off x="8315325" y="5265738"/>
              <a:ext cx="828675" cy="936625"/>
            </a:xfrm>
            <a:prstGeom prst="rect">
              <a:avLst/>
            </a:prstGeom>
            <a:noFill/>
            <a:ln w="9525" algn="ctr">
              <a:noFill/>
              <a:miter lim="800000"/>
              <a:headEnd/>
              <a:tailEnd/>
            </a:ln>
          </p:spPr>
        </p:pic>
        <p:sp>
          <p:nvSpPr>
            <p:cNvPr id="20504" name="Text Box 48"/>
            <p:cNvSpPr txBox="1">
              <a:spLocks noChangeArrowheads="1"/>
            </p:cNvSpPr>
            <p:nvPr/>
          </p:nvSpPr>
          <p:spPr bwMode="auto">
            <a:xfrm>
              <a:off x="3311525" y="6338888"/>
              <a:ext cx="2486025" cy="519112"/>
            </a:xfrm>
            <a:prstGeom prst="rect">
              <a:avLst/>
            </a:prstGeom>
            <a:solidFill>
              <a:srgbClr val="000000"/>
            </a:solidFill>
            <a:ln w="9525" algn="ctr">
              <a:noFill/>
              <a:miter lim="800000"/>
              <a:headEnd/>
              <a:tailEnd/>
            </a:ln>
          </p:spPr>
          <p:txBody>
            <a:bodyPr wrap="none">
              <a:spAutoFit/>
            </a:bodyPr>
            <a:lstStyle/>
            <a:p>
              <a:r>
                <a:rPr lang="en-US" sz="2800" b="1">
                  <a:solidFill>
                    <a:srgbClr val="FFFF00"/>
                  </a:solidFill>
                  <a:latin typeface="Corbel" pitchFamily="34" charset="0"/>
                </a:rPr>
                <a:t>GIS Clustering</a:t>
              </a:r>
            </a:p>
          </p:txBody>
        </p:sp>
      </p:grpSp>
      <p:sp>
        <p:nvSpPr>
          <p:cNvPr id="28" name="Rectangle 2"/>
          <p:cNvSpPr>
            <a:spLocks noGrp="1" noChangeArrowheads="1"/>
          </p:cNvSpPr>
          <p:nvPr>
            <p:ph type="title" idx="4294967295"/>
          </p:nvPr>
        </p:nvSpPr>
        <p:spPr>
          <a:xfrm>
            <a:off x="685800" y="0"/>
            <a:ext cx="8458200" cy="600075"/>
          </a:xfrm>
        </p:spPr>
        <p:txBody>
          <a:bodyPr wrap="square" lIns="91440" tIns="45720" rIns="91440" bIns="45720" numCol="1" anchorCtr="0" compatLnSpc="1">
            <a:prstTxWarp prst="textNoShape">
              <a:avLst/>
            </a:prstTxWarp>
            <a:normAutofit/>
          </a:bodyPr>
          <a:lstStyle/>
          <a:p>
            <a:pPr eaLnBrk="1" hangingPunct="1">
              <a:defRPr/>
            </a:pPr>
            <a:r>
              <a:rPr lang="en-US" sz="3200" smtClean="0"/>
              <a:t>Changing resolution of GIS Clutering</a:t>
            </a:r>
            <a:endParaRPr lang="en-US" sz="3200" smtClean="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p:cNvSpPr>
          <p:nvPr/>
        </p:nvSpPr>
        <p:spPr bwMode="auto">
          <a:xfrm>
            <a:off x="1066800" y="5715000"/>
            <a:ext cx="7315200" cy="914400"/>
          </a:xfrm>
          <a:prstGeom prst="rect">
            <a:avLst/>
          </a:prstGeom>
          <a:noFill/>
          <a:ln w="9525">
            <a:noFill/>
            <a:miter lim="800000"/>
            <a:headEnd/>
            <a:tailEnd/>
          </a:ln>
        </p:spPr>
        <p:txBody>
          <a:bodyPr lIns="45720" rIns="45720"/>
          <a:lstStyle/>
          <a:p>
            <a:pPr>
              <a:lnSpc>
                <a:spcPct val="80000"/>
              </a:lnSpc>
              <a:spcBef>
                <a:spcPct val="20000"/>
              </a:spcBef>
              <a:buClr>
                <a:srgbClr val="FEB80A"/>
              </a:buClr>
              <a:buSzPct val="95000"/>
              <a:buFont typeface="Wingdings 2" pitchFamily="18" charset="2"/>
              <a:buNone/>
            </a:pPr>
            <a:r>
              <a:rPr lang="en-US" sz="2400">
                <a:latin typeface="Corbel" pitchFamily="34" charset="0"/>
              </a:rPr>
              <a:t> </a:t>
            </a:r>
            <a:r>
              <a:rPr lang="en-US" sz="1900">
                <a:latin typeface="Corbel" pitchFamily="34" charset="0"/>
              </a:rPr>
              <a:t>Minimum evolving as temperature decreases</a:t>
            </a:r>
          </a:p>
          <a:p>
            <a:pPr>
              <a:lnSpc>
                <a:spcPct val="80000"/>
              </a:lnSpc>
              <a:spcBef>
                <a:spcPct val="20000"/>
              </a:spcBef>
              <a:buClr>
                <a:srgbClr val="FEB80A"/>
              </a:buClr>
              <a:buSzPct val="95000"/>
              <a:buFont typeface="Wingdings 2" pitchFamily="18" charset="2"/>
              <a:buNone/>
            </a:pPr>
            <a:r>
              <a:rPr lang="en-US" sz="1900">
                <a:latin typeface="Corbel" pitchFamily="34" charset="0"/>
              </a:rPr>
              <a:t>  Movement at fixed temperature going to local minima if not initialized “correctly”</a:t>
            </a:r>
          </a:p>
        </p:txBody>
      </p:sp>
      <p:pic>
        <p:nvPicPr>
          <p:cNvPr id="21507" name="Picture 3" descr="010"/>
          <p:cNvPicPr>
            <a:picLocks noChangeAspect="1" noChangeArrowheads="1"/>
          </p:cNvPicPr>
          <p:nvPr/>
        </p:nvPicPr>
        <p:blipFill>
          <a:blip r:embed="rId3" cstate="print"/>
          <a:srcRect l="13676" t="15947" r="29462" b="26804"/>
          <a:stretch>
            <a:fillRect/>
          </a:stretch>
        </p:blipFill>
        <p:spPr bwMode="auto">
          <a:xfrm>
            <a:off x="2286000" y="76200"/>
            <a:ext cx="6858000" cy="5181600"/>
          </a:xfrm>
          <a:prstGeom prst="rect">
            <a:avLst/>
          </a:prstGeom>
          <a:noFill/>
          <a:ln w="9525">
            <a:noFill/>
            <a:miter lim="800000"/>
            <a:headEnd/>
            <a:tailEnd/>
          </a:ln>
        </p:spPr>
      </p:pic>
      <p:grpSp>
        <p:nvGrpSpPr>
          <p:cNvPr id="21508" name="Group 4"/>
          <p:cNvGrpSpPr>
            <a:grpSpLocks/>
          </p:cNvGrpSpPr>
          <p:nvPr/>
        </p:nvGrpSpPr>
        <p:grpSpPr bwMode="auto">
          <a:xfrm>
            <a:off x="457200" y="5867400"/>
            <a:ext cx="533400" cy="381000"/>
            <a:chOff x="432" y="3456"/>
            <a:chExt cx="720" cy="240"/>
          </a:xfrm>
        </p:grpSpPr>
        <p:sp>
          <p:nvSpPr>
            <p:cNvPr id="21513" name="Line 5"/>
            <p:cNvSpPr>
              <a:spLocks noChangeShapeType="1"/>
            </p:cNvSpPr>
            <p:nvPr/>
          </p:nvSpPr>
          <p:spPr bwMode="auto">
            <a:xfrm>
              <a:off x="432" y="3456"/>
              <a:ext cx="720" cy="0"/>
            </a:xfrm>
            <a:prstGeom prst="line">
              <a:avLst/>
            </a:prstGeom>
            <a:noFill/>
            <a:ln w="31750">
              <a:solidFill>
                <a:schemeClr val="bg1"/>
              </a:solidFill>
              <a:round/>
              <a:headEnd/>
              <a:tailEnd type="triangle" w="lg" len="lg"/>
            </a:ln>
          </p:spPr>
          <p:txBody>
            <a:bodyPr anchor="ctr">
              <a:spAutoFit/>
            </a:bodyPr>
            <a:lstStyle/>
            <a:p>
              <a:endParaRPr lang="en-US"/>
            </a:p>
          </p:txBody>
        </p:sp>
        <p:sp>
          <p:nvSpPr>
            <p:cNvPr id="21514" name="Line 6"/>
            <p:cNvSpPr>
              <a:spLocks noChangeShapeType="1"/>
            </p:cNvSpPr>
            <p:nvPr/>
          </p:nvSpPr>
          <p:spPr bwMode="auto">
            <a:xfrm>
              <a:off x="432" y="3696"/>
              <a:ext cx="720" cy="0"/>
            </a:xfrm>
            <a:prstGeom prst="line">
              <a:avLst/>
            </a:prstGeom>
            <a:noFill/>
            <a:ln w="31750">
              <a:solidFill>
                <a:srgbClr val="CC00FF"/>
              </a:solidFill>
              <a:round/>
              <a:headEnd/>
              <a:tailEnd type="triangle" w="lg" len="lg"/>
            </a:ln>
          </p:spPr>
          <p:txBody>
            <a:bodyPr anchor="ctr">
              <a:spAutoFit/>
            </a:bodyPr>
            <a:lstStyle/>
            <a:p>
              <a:endParaRPr lang="en-US"/>
            </a:p>
          </p:txBody>
        </p:sp>
      </p:grpSp>
      <p:sp>
        <p:nvSpPr>
          <p:cNvPr id="21509" name="Text Box 7"/>
          <p:cNvSpPr txBox="1">
            <a:spLocks noChangeArrowheads="1"/>
          </p:cNvSpPr>
          <p:nvPr/>
        </p:nvSpPr>
        <p:spPr bwMode="auto">
          <a:xfrm>
            <a:off x="457200" y="1371600"/>
            <a:ext cx="1828800" cy="3749675"/>
          </a:xfrm>
          <a:prstGeom prst="rect">
            <a:avLst/>
          </a:prstGeom>
          <a:noFill/>
          <a:ln w="9525" algn="ctr">
            <a:noFill/>
            <a:miter lim="800000"/>
            <a:headEnd/>
            <a:tailEnd/>
          </a:ln>
        </p:spPr>
        <p:txBody>
          <a:bodyPr>
            <a:spAutoFit/>
          </a:bodyPr>
          <a:lstStyle/>
          <a:p>
            <a:r>
              <a:rPr lang="en-US" sz="2000">
                <a:latin typeface="Corbel" pitchFamily="34" charset="0"/>
              </a:rPr>
              <a:t>Solve Linear Equations for each temperature</a:t>
            </a:r>
          </a:p>
          <a:p>
            <a:endParaRPr lang="en-US" sz="2000">
              <a:latin typeface="Corbel" pitchFamily="34" charset="0"/>
            </a:endParaRPr>
          </a:p>
          <a:p>
            <a:r>
              <a:rPr lang="en-US" sz="2000">
                <a:latin typeface="Corbel" pitchFamily="34" charset="0"/>
              </a:rPr>
              <a:t>Nonlinearity removed by approximating with solution at previous higher temperature</a:t>
            </a:r>
          </a:p>
        </p:txBody>
      </p:sp>
      <p:sp>
        <p:nvSpPr>
          <p:cNvPr id="10" name="Rectangle 8"/>
          <p:cNvSpPr txBox="1">
            <a:spLocks/>
          </p:cNvSpPr>
          <p:nvPr/>
        </p:nvSpPr>
        <p:spPr>
          <a:xfrm>
            <a:off x="152400" y="130314"/>
            <a:ext cx="2362200" cy="707886"/>
          </a:xfrm>
          <a:prstGeom prst="rect">
            <a:avLst/>
          </a:prstGeom>
          <a:noFill/>
          <a:ln>
            <a:noFill/>
          </a:ln>
        </p:spPr>
        <p:txBody>
          <a:bodyPr lIns="0" tIns="0" rIns="0" bIns="0" anchor="b">
            <a:spAutoFit/>
            <a:scene3d>
              <a:camera prst="orthographicFront"/>
              <a:lightRig rig="freezing" dir="t">
                <a:rot lat="0" lon="0" rev="5640000"/>
              </a:lightRig>
            </a:scene3d>
            <a:sp3d prstMaterial="flat">
              <a:bevelT w="38100" h="38100"/>
            </a:sp3d>
          </a:bodyPr>
          <a:lstStyle/>
          <a:p>
            <a:pPr fontAlgn="auto">
              <a:spcAft>
                <a:spcPts val="0"/>
              </a:spcAft>
              <a:defRPr/>
            </a:pPr>
            <a:r>
              <a:rPr lang="en-US" sz="2300" b="1" dirty="0">
                <a:ln w="635">
                  <a:noFill/>
                </a:ln>
                <a:solidFill>
                  <a:srgbClr val="FFC000"/>
                </a:solidFill>
                <a:effectLst>
                  <a:outerShdw blurRad="38100" dist="25400" dir="5400000" algn="tl" rotWithShape="0">
                    <a:srgbClr val="000000">
                      <a:alpha val="43000"/>
                    </a:srgbClr>
                  </a:outerShdw>
                </a:effectLst>
                <a:latin typeface="+mj-lt"/>
                <a:ea typeface="+mj-ea"/>
                <a:cs typeface="+mj-cs"/>
              </a:rPr>
              <a:t>Deterministic</a:t>
            </a:r>
            <a:br>
              <a:rPr lang="en-US" sz="2300" b="1" dirty="0">
                <a:ln w="635">
                  <a:noFill/>
                </a:ln>
                <a:solidFill>
                  <a:srgbClr val="FFC000"/>
                </a:solidFill>
                <a:effectLst>
                  <a:outerShdw blurRad="38100" dist="25400" dir="5400000" algn="tl" rotWithShape="0">
                    <a:srgbClr val="000000">
                      <a:alpha val="43000"/>
                    </a:srgbClr>
                  </a:outerShdw>
                </a:effectLst>
                <a:latin typeface="+mj-lt"/>
                <a:ea typeface="+mj-ea"/>
                <a:cs typeface="+mj-cs"/>
              </a:rPr>
            </a:br>
            <a:r>
              <a:rPr lang="en-US" sz="2300" b="1" dirty="0">
                <a:ln w="635">
                  <a:noFill/>
                </a:ln>
                <a:solidFill>
                  <a:srgbClr val="FFC000"/>
                </a:solidFill>
                <a:effectLst>
                  <a:outerShdw blurRad="38100" dist="25400" dir="5400000" algn="tl" rotWithShape="0">
                    <a:srgbClr val="000000">
                      <a:alpha val="43000"/>
                    </a:srgbClr>
                  </a:outerShdw>
                </a:effectLst>
                <a:latin typeface="+mj-lt"/>
                <a:ea typeface="+mj-ea"/>
                <a:cs typeface="+mj-cs"/>
              </a:rPr>
              <a:t>Annealing</a:t>
            </a:r>
          </a:p>
        </p:txBody>
      </p:sp>
      <p:sp>
        <p:nvSpPr>
          <p:cNvPr id="21511" name="Text Box 9"/>
          <p:cNvSpPr txBox="1">
            <a:spLocks noChangeArrowheads="1"/>
          </p:cNvSpPr>
          <p:nvPr/>
        </p:nvSpPr>
        <p:spPr bwMode="auto">
          <a:xfrm>
            <a:off x="971550" y="914400"/>
            <a:ext cx="1390650" cy="457200"/>
          </a:xfrm>
          <a:prstGeom prst="rect">
            <a:avLst/>
          </a:prstGeom>
          <a:solidFill>
            <a:srgbClr val="000066"/>
          </a:solidFill>
          <a:ln w="9525" algn="ctr">
            <a:noFill/>
            <a:miter lim="800000"/>
            <a:headEnd/>
            <a:tailEnd/>
          </a:ln>
        </p:spPr>
        <p:txBody>
          <a:bodyPr wrap="none">
            <a:spAutoFit/>
          </a:bodyPr>
          <a:lstStyle/>
          <a:p>
            <a:r>
              <a:rPr lang="en-US" sz="2400">
                <a:solidFill>
                  <a:srgbClr val="FFFF00"/>
                </a:solidFill>
                <a:latin typeface="Corbel" pitchFamily="34" charset="0"/>
              </a:rPr>
              <a:t>F({</a:t>
            </a:r>
            <a:r>
              <a:rPr lang="en-US" sz="2400" u="sng">
                <a:solidFill>
                  <a:srgbClr val="FFFF00"/>
                </a:solidFill>
                <a:latin typeface="Corbel" pitchFamily="34" charset="0"/>
              </a:rPr>
              <a:t>Y</a:t>
            </a:r>
            <a:r>
              <a:rPr lang="en-US" sz="2400">
                <a:solidFill>
                  <a:srgbClr val="FFFF00"/>
                </a:solidFill>
                <a:latin typeface="Corbel" pitchFamily="34" charset="0"/>
              </a:rPr>
              <a:t>}, T)</a:t>
            </a:r>
          </a:p>
        </p:txBody>
      </p:sp>
      <p:sp>
        <p:nvSpPr>
          <p:cNvPr id="21512" name="Text Box 10"/>
          <p:cNvSpPr txBox="1">
            <a:spLocks noChangeArrowheads="1"/>
          </p:cNvSpPr>
          <p:nvPr/>
        </p:nvSpPr>
        <p:spPr bwMode="auto">
          <a:xfrm>
            <a:off x="4005263" y="5181600"/>
            <a:ext cx="2568575" cy="457200"/>
          </a:xfrm>
          <a:prstGeom prst="rect">
            <a:avLst/>
          </a:prstGeom>
          <a:solidFill>
            <a:srgbClr val="000066"/>
          </a:solidFill>
          <a:ln w="9525" algn="ctr">
            <a:noFill/>
            <a:miter lim="800000"/>
            <a:headEnd/>
            <a:tailEnd/>
          </a:ln>
        </p:spPr>
        <p:txBody>
          <a:bodyPr wrap="none">
            <a:spAutoFit/>
          </a:bodyPr>
          <a:lstStyle/>
          <a:p>
            <a:r>
              <a:rPr lang="en-US" sz="2400">
                <a:solidFill>
                  <a:srgbClr val="FFFF00"/>
                </a:solidFill>
                <a:latin typeface="Corbel" pitchFamily="34" charset="0"/>
              </a:rPr>
              <a:t>Configuration {</a:t>
            </a:r>
            <a:r>
              <a:rPr lang="en-US" sz="2400" u="sng">
                <a:solidFill>
                  <a:srgbClr val="FFFF00"/>
                </a:solidFill>
                <a:latin typeface="Corbel" pitchFamily="34" charset="0"/>
              </a:rPr>
              <a:t>Y</a:t>
            </a:r>
            <a:r>
              <a:rPr lang="en-US" sz="2400">
                <a:solidFill>
                  <a:srgbClr val="FFFF00"/>
                </a:solidFill>
                <a:latin typeface="Corbel"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2"/>
          <p:cNvGrpSpPr>
            <a:grpSpLocks/>
          </p:cNvGrpSpPr>
          <p:nvPr/>
        </p:nvGrpSpPr>
        <p:grpSpPr bwMode="auto">
          <a:xfrm>
            <a:off x="533400" y="990600"/>
            <a:ext cx="8534400" cy="5867400"/>
            <a:chOff x="288" y="480"/>
            <a:chExt cx="5376" cy="3696"/>
          </a:xfrm>
        </p:grpSpPr>
        <p:sp>
          <p:nvSpPr>
            <p:cNvPr id="2076" name="Oval 3"/>
            <p:cNvSpPr>
              <a:spLocks noChangeArrowheads="1"/>
            </p:cNvSpPr>
            <p:nvPr/>
          </p:nvSpPr>
          <p:spPr bwMode="auto">
            <a:xfrm>
              <a:off x="288" y="480"/>
              <a:ext cx="5376" cy="3696"/>
            </a:xfrm>
            <a:prstGeom prst="ellipse">
              <a:avLst/>
            </a:prstGeom>
            <a:solidFill>
              <a:schemeClr val="bg1"/>
            </a:solidFill>
            <a:ln w="9525">
              <a:solidFill>
                <a:schemeClr val="bg2"/>
              </a:solidFill>
              <a:round/>
              <a:headEnd/>
              <a:tailEnd/>
            </a:ln>
          </p:spPr>
          <p:txBody>
            <a:bodyPr wrap="none" anchor="ctr"/>
            <a:lstStyle/>
            <a:p>
              <a:pPr defTabSz="2193925"/>
              <a:endParaRPr lang="en-US"/>
            </a:p>
          </p:txBody>
        </p:sp>
        <p:sp>
          <p:nvSpPr>
            <p:cNvPr id="2077" name="TextBox 17"/>
            <p:cNvSpPr txBox="1">
              <a:spLocks noChangeArrowheads="1"/>
            </p:cNvSpPr>
            <p:nvPr/>
          </p:nvSpPr>
          <p:spPr bwMode="auto">
            <a:xfrm>
              <a:off x="888" y="1104"/>
              <a:ext cx="4176" cy="293"/>
            </a:xfrm>
            <a:prstGeom prst="rect">
              <a:avLst/>
            </a:prstGeom>
            <a:solidFill>
              <a:schemeClr val="bg1"/>
            </a:solidFill>
            <a:ln w="9525">
              <a:noFill/>
              <a:miter lim="800000"/>
              <a:headEnd/>
              <a:tailEnd/>
            </a:ln>
          </p:spPr>
          <p:txBody>
            <a:bodyPr lIns="38094" tIns="19047" rIns="38094" bIns="19047">
              <a:spAutoFit/>
            </a:bodyPr>
            <a:lstStyle/>
            <a:p>
              <a:pPr marL="0" lvl="1"/>
              <a:r>
                <a:rPr lang="en-US" sz="2800">
                  <a:solidFill>
                    <a:srgbClr val="FFFF00"/>
                  </a:solidFill>
                  <a:latin typeface="Corbel" pitchFamily="34" charset="0"/>
                </a:rPr>
                <a:t>Deterministic Annealing Clustering  (DAC)</a:t>
              </a:r>
            </a:p>
          </p:txBody>
        </p:sp>
        <p:sp>
          <p:nvSpPr>
            <p:cNvPr id="2078" name="Rectangle 13"/>
            <p:cNvSpPr>
              <a:spLocks noChangeArrowheads="1"/>
            </p:cNvSpPr>
            <p:nvPr/>
          </p:nvSpPr>
          <p:spPr bwMode="auto">
            <a:xfrm>
              <a:off x="933" y="1440"/>
              <a:ext cx="4087" cy="2161"/>
            </a:xfrm>
            <a:prstGeom prst="rect">
              <a:avLst/>
            </a:prstGeom>
            <a:noFill/>
            <a:ln w="9525">
              <a:noFill/>
              <a:miter lim="800000"/>
              <a:headEnd/>
              <a:tailEnd/>
            </a:ln>
          </p:spPr>
          <p:txBody>
            <a:bodyPr lIns="38094" tIns="19047" rIns="38094" bIns="19047">
              <a:spAutoFit/>
            </a:bodyPr>
            <a:lstStyle/>
            <a:p>
              <a:pPr>
                <a:buFontTx/>
                <a:buChar char="•"/>
              </a:pPr>
              <a:r>
                <a:rPr lang="en-US" sz="2400">
                  <a:latin typeface="Corbel" pitchFamily="34" charset="0"/>
                </a:rPr>
                <a:t> a(</a:t>
              </a:r>
              <a:r>
                <a:rPr lang="en-US" sz="2400" i="1">
                  <a:latin typeface="Corbel" pitchFamily="34" charset="0"/>
                </a:rPr>
                <a:t>x</a:t>
              </a:r>
              <a:r>
                <a:rPr lang="en-US" sz="2400">
                  <a:latin typeface="Corbel" pitchFamily="34" charset="0"/>
                </a:rPr>
                <a:t>) = 1/N or generally p(</a:t>
              </a:r>
              <a:r>
                <a:rPr lang="en-US" sz="2400" i="1">
                  <a:latin typeface="Corbel" pitchFamily="34" charset="0"/>
                </a:rPr>
                <a:t>x</a:t>
              </a:r>
              <a:r>
                <a:rPr lang="en-US" sz="2400">
                  <a:latin typeface="Corbel" pitchFamily="34" charset="0"/>
                </a:rPr>
                <a:t>) with </a:t>
              </a:r>
              <a:r>
                <a:rPr lang="en-US" sz="2400">
                  <a:latin typeface="Corbel" pitchFamily="34" charset="0"/>
                  <a:sym typeface="Symbol" pitchFamily="18" charset="2"/>
                </a:rPr>
                <a:t> </a:t>
              </a:r>
              <a:r>
                <a:rPr lang="en-US" sz="2400">
                  <a:latin typeface="Corbel" pitchFamily="34" charset="0"/>
                </a:rPr>
                <a:t>p(</a:t>
              </a:r>
              <a:r>
                <a:rPr lang="en-US" sz="2400" i="1">
                  <a:latin typeface="Corbel" pitchFamily="34" charset="0"/>
                </a:rPr>
                <a:t>x</a:t>
              </a:r>
              <a:r>
                <a:rPr lang="en-US" sz="2400">
                  <a:latin typeface="Corbel" pitchFamily="34" charset="0"/>
                </a:rPr>
                <a:t>) =1</a:t>
              </a:r>
            </a:p>
            <a:p>
              <a:pPr>
                <a:buFontTx/>
                <a:buChar char="•"/>
              </a:pPr>
              <a:r>
                <a:rPr lang="en-US" sz="2400">
                  <a:latin typeface="Corbel" pitchFamily="34" charset="0"/>
                </a:rPr>
                <a:t> g(k)=1 and s(k)=0.5</a:t>
              </a:r>
            </a:p>
            <a:p>
              <a:pPr>
                <a:buFontTx/>
                <a:buChar char="•"/>
              </a:pPr>
              <a:r>
                <a:rPr lang="en-US" sz="2400">
                  <a:solidFill>
                    <a:srgbClr val="FF0000"/>
                  </a:solidFill>
                  <a:latin typeface="Corbel" pitchFamily="34" charset="0"/>
                </a:rPr>
                <a:t> T</a:t>
              </a:r>
              <a:r>
                <a:rPr lang="en-US" sz="2400">
                  <a:latin typeface="Corbel" pitchFamily="34" charset="0"/>
                </a:rPr>
                <a:t> is annealing temperature varied down from </a:t>
              </a:r>
              <a:r>
                <a:rPr lang="en-US" sz="2400">
                  <a:latin typeface="Corbel" pitchFamily="34" charset="0"/>
                  <a:sym typeface="Symbol" pitchFamily="18" charset="2"/>
                </a:rPr>
                <a:t> </a:t>
              </a:r>
              <a:r>
                <a:rPr lang="en-US" sz="2400">
                  <a:latin typeface="Corbel" pitchFamily="34" charset="0"/>
                </a:rPr>
                <a:t>with final value of 1</a:t>
              </a:r>
            </a:p>
            <a:p>
              <a:pPr>
                <a:buFontTx/>
                <a:buChar char="•"/>
              </a:pPr>
              <a:r>
                <a:rPr lang="en-US" sz="2400">
                  <a:latin typeface="Corbel" pitchFamily="34" charset="0"/>
                </a:rPr>
                <a:t> Vary cluster center</a:t>
              </a:r>
              <a:r>
                <a:rPr lang="en-US" sz="2400">
                  <a:solidFill>
                    <a:srgbClr val="7F7F7F"/>
                  </a:solidFill>
                  <a:latin typeface="Corbel" pitchFamily="34" charset="0"/>
                </a:rPr>
                <a:t> </a:t>
              </a:r>
              <a:r>
                <a:rPr lang="en-US" sz="2400">
                  <a:solidFill>
                    <a:srgbClr val="FF0000"/>
                  </a:solidFill>
                  <a:latin typeface="Corbel" pitchFamily="34" charset="0"/>
                </a:rPr>
                <a:t>Y(</a:t>
              </a:r>
              <a:r>
                <a:rPr lang="en-US" sz="2400" i="1">
                  <a:solidFill>
                    <a:srgbClr val="FF0000"/>
                  </a:solidFill>
                  <a:latin typeface="Corbel" pitchFamily="34" charset="0"/>
                </a:rPr>
                <a:t>k</a:t>
              </a:r>
              <a:r>
                <a:rPr lang="en-US" sz="2400">
                  <a:solidFill>
                    <a:srgbClr val="FF0000"/>
                  </a:solidFill>
                  <a:latin typeface="Corbel" pitchFamily="34" charset="0"/>
                </a:rPr>
                <a:t>)</a:t>
              </a:r>
              <a:r>
                <a:rPr lang="en-US" sz="2400">
                  <a:latin typeface="Corbel" pitchFamily="34" charset="0"/>
                </a:rPr>
                <a:t> but can calculate weight</a:t>
              </a:r>
              <a:r>
                <a:rPr lang="en-US" sz="2400">
                  <a:solidFill>
                    <a:srgbClr val="7F7F7F"/>
                  </a:solidFill>
                  <a:latin typeface="Corbel" pitchFamily="34" charset="0"/>
                </a:rPr>
                <a:t> </a:t>
              </a:r>
              <a:r>
                <a:rPr lang="en-US" sz="2400">
                  <a:solidFill>
                    <a:srgbClr val="FF0000"/>
                  </a:solidFill>
                  <a:latin typeface="Corbel" pitchFamily="34" charset="0"/>
                </a:rPr>
                <a:t>P</a:t>
              </a:r>
              <a:r>
                <a:rPr lang="en-US" sz="2400" i="1" baseline="-25000">
                  <a:solidFill>
                    <a:srgbClr val="FF0000"/>
                  </a:solidFill>
                  <a:latin typeface="Corbel" pitchFamily="34" charset="0"/>
                </a:rPr>
                <a:t>k</a:t>
              </a:r>
              <a:r>
                <a:rPr lang="en-US" sz="2400" i="1">
                  <a:solidFill>
                    <a:srgbClr val="FF0000"/>
                  </a:solidFill>
                  <a:latin typeface="Corbel" pitchFamily="34" charset="0"/>
                </a:rPr>
                <a:t> </a:t>
              </a:r>
              <a:r>
                <a:rPr lang="en-US" sz="2400">
                  <a:latin typeface="Corbel" pitchFamily="34" charset="0"/>
                </a:rPr>
                <a:t>and correlation matrix</a:t>
              </a:r>
              <a:r>
                <a:rPr lang="en-US" sz="2400" i="1">
                  <a:solidFill>
                    <a:srgbClr val="7F7F7F"/>
                  </a:solidFill>
                  <a:latin typeface="Corbel" pitchFamily="34" charset="0"/>
                </a:rPr>
                <a:t> </a:t>
              </a:r>
              <a:r>
                <a:rPr lang="en-US" sz="2400" i="1">
                  <a:solidFill>
                    <a:srgbClr val="FF0000"/>
                  </a:solidFill>
                  <a:latin typeface="Corbel" pitchFamily="34" charset="0"/>
                </a:rPr>
                <a:t>s(k) =</a:t>
              </a:r>
              <a:r>
                <a:rPr lang="en-US" sz="2400" i="1">
                  <a:solidFill>
                    <a:srgbClr val="7F7F7F"/>
                  </a:solidFill>
                  <a:latin typeface="Corbel" pitchFamily="34" charset="0"/>
                </a:rPr>
                <a:t> </a:t>
              </a:r>
              <a:r>
                <a:rPr lang="en-US" sz="2400">
                  <a:solidFill>
                    <a:srgbClr val="FF0000"/>
                  </a:solidFill>
                  <a:latin typeface="Corbel" pitchFamily="34" charset="0"/>
                  <a:sym typeface="Symbol" pitchFamily="18" charset="2"/>
                </a:rPr>
                <a:t></a:t>
              </a:r>
              <a:r>
                <a:rPr lang="en-US" sz="2400">
                  <a:solidFill>
                    <a:srgbClr val="FF0000"/>
                  </a:solidFill>
                  <a:latin typeface="Corbel" pitchFamily="34" charset="0"/>
                </a:rPr>
                <a:t>(k)</a:t>
              </a:r>
              <a:r>
                <a:rPr lang="en-US" sz="2400" baseline="30000">
                  <a:solidFill>
                    <a:srgbClr val="FF0000"/>
                  </a:solidFill>
                  <a:latin typeface="Corbel" pitchFamily="34" charset="0"/>
                </a:rPr>
                <a:t>2</a:t>
              </a:r>
              <a:r>
                <a:rPr lang="en-US" sz="2400">
                  <a:solidFill>
                    <a:srgbClr val="FFFF00"/>
                  </a:solidFill>
                  <a:latin typeface="Corbel" pitchFamily="34" charset="0"/>
                </a:rPr>
                <a:t> </a:t>
              </a:r>
              <a:r>
                <a:rPr lang="en-US" sz="2400">
                  <a:latin typeface="Corbel" pitchFamily="34" charset="0"/>
                </a:rPr>
                <a:t>(even for matrix </a:t>
              </a:r>
              <a:r>
                <a:rPr lang="en-US" sz="2400">
                  <a:solidFill>
                    <a:srgbClr val="FF0000"/>
                  </a:solidFill>
                  <a:latin typeface="Corbel" pitchFamily="34" charset="0"/>
                  <a:sym typeface="Symbol" pitchFamily="18" charset="2"/>
                </a:rPr>
                <a:t></a:t>
              </a:r>
              <a:r>
                <a:rPr lang="en-US" sz="2400">
                  <a:solidFill>
                    <a:srgbClr val="FF0000"/>
                  </a:solidFill>
                  <a:latin typeface="Corbel" pitchFamily="34" charset="0"/>
                </a:rPr>
                <a:t>(k)</a:t>
              </a:r>
              <a:r>
                <a:rPr lang="en-US" sz="2400" baseline="30000">
                  <a:solidFill>
                    <a:srgbClr val="FF0000"/>
                  </a:solidFill>
                  <a:latin typeface="Corbel" pitchFamily="34" charset="0"/>
                </a:rPr>
                <a:t>2</a:t>
              </a:r>
              <a:r>
                <a:rPr lang="en-US" sz="2400">
                  <a:latin typeface="Corbel" pitchFamily="34" charset="0"/>
                </a:rPr>
                <a:t>) using IDENTICAL formulae for Gaussian mixtures</a:t>
              </a:r>
            </a:p>
            <a:p>
              <a:pPr>
                <a:buFontTx/>
                <a:buChar char="•"/>
              </a:pPr>
              <a:r>
                <a:rPr lang="en-US" sz="2400">
                  <a:solidFill>
                    <a:srgbClr val="FF0000"/>
                  </a:solidFill>
                  <a:latin typeface="Corbel" pitchFamily="34" charset="0"/>
                </a:rPr>
                <a:t>K</a:t>
              </a:r>
              <a:r>
                <a:rPr lang="en-US" sz="2400">
                  <a:latin typeface="Corbel" pitchFamily="34" charset="0"/>
                </a:rPr>
                <a:t> starts at 1 and is incremented by algorithm</a:t>
              </a:r>
            </a:p>
            <a:p>
              <a:pPr>
                <a:buFontTx/>
                <a:buChar char="•"/>
              </a:pPr>
              <a:endParaRPr lang="en-US" sz="700">
                <a:latin typeface="Corbel" pitchFamily="34" charset="0"/>
              </a:endParaRPr>
            </a:p>
          </p:txBody>
        </p:sp>
      </p:grpSp>
      <p:grpSp>
        <p:nvGrpSpPr>
          <p:cNvPr id="3" name="Group 6"/>
          <p:cNvGrpSpPr>
            <a:grpSpLocks/>
          </p:cNvGrpSpPr>
          <p:nvPr/>
        </p:nvGrpSpPr>
        <p:grpSpPr bwMode="auto">
          <a:xfrm>
            <a:off x="533400" y="914400"/>
            <a:ext cx="8534400" cy="5867400"/>
            <a:chOff x="288" y="480"/>
            <a:chExt cx="5376" cy="3696"/>
          </a:xfrm>
        </p:grpSpPr>
        <p:sp>
          <p:nvSpPr>
            <p:cNvPr id="2072" name="Oval 7"/>
            <p:cNvSpPr>
              <a:spLocks noChangeArrowheads="1"/>
            </p:cNvSpPr>
            <p:nvPr/>
          </p:nvSpPr>
          <p:spPr bwMode="auto">
            <a:xfrm>
              <a:off x="288" y="480"/>
              <a:ext cx="5376" cy="3696"/>
            </a:xfrm>
            <a:prstGeom prst="ellipse">
              <a:avLst/>
            </a:prstGeom>
            <a:solidFill>
              <a:schemeClr val="bg1"/>
            </a:solidFill>
            <a:ln w="9525">
              <a:solidFill>
                <a:schemeClr val="bg2"/>
              </a:solidFill>
              <a:round/>
              <a:headEnd/>
              <a:tailEnd/>
            </a:ln>
          </p:spPr>
          <p:txBody>
            <a:bodyPr wrap="none" anchor="ctr"/>
            <a:lstStyle/>
            <a:p>
              <a:pPr defTabSz="2193925"/>
              <a:endParaRPr lang="en-US"/>
            </a:p>
          </p:txBody>
        </p:sp>
        <p:grpSp>
          <p:nvGrpSpPr>
            <p:cNvPr id="2073" name="Group 8"/>
            <p:cNvGrpSpPr>
              <a:grpSpLocks/>
            </p:cNvGrpSpPr>
            <p:nvPr/>
          </p:nvGrpSpPr>
          <p:grpSpPr bwMode="auto">
            <a:xfrm>
              <a:off x="960" y="1152"/>
              <a:ext cx="4128" cy="2258"/>
              <a:chOff x="888" y="1248"/>
              <a:chExt cx="4128" cy="2258"/>
            </a:xfrm>
          </p:grpSpPr>
          <p:sp>
            <p:nvSpPr>
              <p:cNvPr id="2074" name="TextBox 17"/>
              <p:cNvSpPr txBox="1">
                <a:spLocks noChangeArrowheads="1"/>
              </p:cNvSpPr>
              <p:nvPr/>
            </p:nvSpPr>
            <p:spPr bwMode="auto">
              <a:xfrm>
                <a:off x="1032" y="1248"/>
                <a:ext cx="3840" cy="562"/>
              </a:xfrm>
              <a:prstGeom prst="rect">
                <a:avLst/>
              </a:prstGeom>
              <a:solidFill>
                <a:schemeClr val="bg1"/>
              </a:solidFill>
              <a:ln w="9525">
                <a:noFill/>
                <a:miter lim="800000"/>
                <a:headEnd/>
                <a:tailEnd/>
              </a:ln>
            </p:spPr>
            <p:txBody>
              <a:bodyPr lIns="38094" tIns="19047" rIns="38094" bIns="19047">
                <a:spAutoFit/>
              </a:bodyPr>
              <a:lstStyle/>
              <a:p>
                <a:pPr marL="0" lvl="1"/>
                <a:r>
                  <a:rPr lang="en-US" sz="2800">
                    <a:solidFill>
                      <a:srgbClr val="FFFF00"/>
                    </a:solidFill>
                  </a:rPr>
                  <a:t>Deterministic Annealing Gaussian </a:t>
                </a:r>
                <a:br>
                  <a:rPr lang="en-US" sz="2800">
                    <a:solidFill>
                      <a:srgbClr val="FFFF00"/>
                    </a:solidFill>
                  </a:rPr>
                </a:br>
                <a:r>
                  <a:rPr lang="en-US" sz="2800">
                    <a:solidFill>
                      <a:srgbClr val="FFFF00"/>
                    </a:solidFill>
                  </a:rPr>
                  <a:t>Mixture models (DAGM</a:t>
                </a:r>
                <a:r>
                  <a:rPr lang="en-US" sz="2800">
                    <a:solidFill>
                      <a:srgbClr val="FFFF00"/>
                    </a:solidFill>
                    <a:latin typeface="Corbel" pitchFamily="34" charset="0"/>
                  </a:rPr>
                  <a:t>)</a:t>
                </a:r>
              </a:p>
            </p:txBody>
          </p:sp>
          <p:sp>
            <p:nvSpPr>
              <p:cNvPr id="2075" name="Rectangle 25"/>
              <p:cNvSpPr>
                <a:spLocks noChangeArrowheads="1"/>
              </p:cNvSpPr>
              <p:nvPr/>
            </p:nvSpPr>
            <p:spPr bwMode="auto">
              <a:xfrm>
                <a:off x="888" y="1872"/>
                <a:ext cx="4128" cy="1634"/>
              </a:xfrm>
              <a:prstGeom prst="rect">
                <a:avLst/>
              </a:prstGeom>
              <a:solidFill>
                <a:schemeClr val="bg1"/>
              </a:solidFill>
              <a:ln w="9525">
                <a:noFill/>
                <a:miter lim="800000"/>
                <a:headEnd/>
                <a:tailEnd/>
              </a:ln>
            </p:spPr>
            <p:txBody>
              <a:bodyPr lIns="38094" tIns="19047" rIns="38094" bIns="19047">
                <a:spAutoFit/>
              </a:bodyPr>
              <a:lstStyle/>
              <a:p>
                <a:pPr>
                  <a:buFontTx/>
                  <a:buChar char="•"/>
                </a:pPr>
                <a:r>
                  <a:rPr lang="en-US" sz="2400">
                    <a:latin typeface="Corbel" pitchFamily="34" charset="0"/>
                  </a:rPr>
                  <a:t> a(</a:t>
                </a:r>
                <a:r>
                  <a:rPr lang="en-US" sz="2400" i="1">
                    <a:latin typeface="Corbel" pitchFamily="34" charset="0"/>
                  </a:rPr>
                  <a:t>x</a:t>
                </a:r>
                <a:r>
                  <a:rPr lang="en-US" sz="2400">
                    <a:latin typeface="Corbel" pitchFamily="34" charset="0"/>
                  </a:rPr>
                  <a:t>) = 1</a:t>
                </a:r>
              </a:p>
              <a:p>
                <a:pPr>
                  <a:buFontTx/>
                  <a:buChar char="•"/>
                </a:pPr>
                <a:r>
                  <a:rPr lang="en-US" sz="2400">
                    <a:latin typeface="Corbel" pitchFamily="34" charset="0"/>
                  </a:rPr>
                  <a:t> g(k)={</a:t>
                </a:r>
                <a:r>
                  <a:rPr lang="en-US" sz="2400">
                    <a:solidFill>
                      <a:srgbClr val="FF0000"/>
                    </a:solidFill>
                    <a:latin typeface="Corbel" pitchFamily="34" charset="0"/>
                  </a:rPr>
                  <a:t>P</a:t>
                </a:r>
                <a:r>
                  <a:rPr lang="en-US" sz="2400" i="1" baseline="-25000">
                    <a:solidFill>
                      <a:srgbClr val="FF0000"/>
                    </a:solidFill>
                    <a:latin typeface="Corbel" pitchFamily="34" charset="0"/>
                  </a:rPr>
                  <a:t>k</a:t>
                </a:r>
                <a:r>
                  <a:rPr lang="en-US" sz="2400">
                    <a:latin typeface="Corbel" pitchFamily="34" charset="0"/>
                  </a:rPr>
                  <a:t>/(2</a:t>
                </a:r>
                <a:r>
                  <a:rPr lang="en-US" sz="2400">
                    <a:latin typeface="Corbel" pitchFamily="34" charset="0"/>
                    <a:sym typeface="Symbol" pitchFamily="18" charset="2"/>
                  </a:rPr>
                  <a:t></a:t>
                </a:r>
                <a:r>
                  <a:rPr lang="en-US" sz="2400">
                    <a:solidFill>
                      <a:srgbClr val="FF0000"/>
                    </a:solidFill>
                    <a:latin typeface="Corbel" pitchFamily="34" charset="0"/>
                  </a:rPr>
                  <a:t>(k)</a:t>
                </a:r>
                <a:r>
                  <a:rPr lang="en-US" sz="2400" baseline="30000">
                    <a:latin typeface="Corbel" pitchFamily="34" charset="0"/>
                  </a:rPr>
                  <a:t>2</a:t>
                </a:r>
                <a:r>
                  <a:rPr lang="en-US" sz="2400">
                    <a:latin typeface="Corbel" pitchFamily="34" charset="0"/>
                  </a:rPr>
                  <a:t>)</a:t>
                </a:r>
                <a:r>
                  <a:rPr lang="en-US" sz="2400" baseline="30000">
                    <a:latin typeface="Corbel" pitchFamily="34" charset="0"/>
                  </a:rPr>
                  <a:t>D/2</a:t>
                </a:r>
                <a:r>
                  <a:rPr lang="en-US" sz="2400">
                    <a:latin typeface="Corbel" pitchFamily="34" charset="0"/>
                  </a:rPr>
                  <a:t>}</a:t>
                </a:r>
                <a:r>
                  <a:rPr lang="en-US" sz="2400" baseline="30000">
                    <a:latin typeface="Corbel" pitchFamily="34" charset="0"/>
                  </a:rPr>
                  <a:t>1/</a:t>
                </a:r>
                <a:r>
                  <a:rPr lang="en-US" sz="2400" baseline="30000">
                    <a:solidFill>
                      <a:srgbClr val="E40701"/>
                    </a:solidFill>
                    <a:latin typeface="Corbel" pitchFamily="34" charset="0"/>
                  </a:rPr>
                  <a:t>T</a:t>
                </a:r>
              </a:p>
              <a:p>
                <a:pPr>
                  <a:buFontTx/>
                  <a:buChar char="•"/>
                </a:pPr>
                <a:r>
                  <a:rPr lang="en-US" sz="2400">
                    <a:latin typeface="Corbel" pitchFamily="34" charset="0"/>
                  </a:rPr>
                  <a:t> s(k)=</a:t>
                </a:r>
                <a:r>
                  <a:rPr lang="en-US" sz="2400">
                    <a:solidFill>
                      <a:srgbClr val="7F7F7F"/>
                    </a:solidFill>
                    <a:latin typeface="Corbel" pitchFamily="34" charset="0"/>
                  </a:rPr>
                  <a:t> </a:t>
                </a:r>
                <a:r>
                  <a:rPr lang="en-US" sz="2400">
                    <a:solidFill>
                      <a:srgbClr val="FF0000"/>
                    </a:solidFill>
                    <a:latin typeface="Corbel" pitchFamily="34" charset="0"/>
                    <a:sym typeface="Symbol" pitchFamily="18" charset="2"/>
                  </a:rPr>
                  <a:t></a:t>
                </a:r>
                <a:r>
                  <a:rPr lang="en-US" sz="2400">
                    <a:solidFill>
                      <a:srgbClr val="FF0000"/>
                    </a:solidFill>
                    <a:latin typeface="Corbel" pitchFamily="34" charset="0"/>
                  </a:rPr>
                  <a:t>(k)</a:t>
                </a:r>
                <a:r>
                  <a:rPr lang="en-US" sz="2400" baseline="30000">
                    <a:solidFill>
                      <a:srgbClr val="FF0000"/>
                    </a:solidFill>
                    <a:latin typeface="Corbel" pitchFamily="34" charset="0"/>
                  </a:rPr>
                  <a:t>2</a:t>
                </a:r>
                <a:r>
                  <a:rPr lang="en-US" sz="2400">
                    <a:solidFill>
                      <a:srgbClr val="FF0000"/>
                    </a:solidFill>
                    <a:latin typeface="Corbel" pitchFamily="34" charset="0"/>
                  </a:rPr>
                  <a:t> </a:t>
                </a:r>
                <a:r>
                  <a:rPr lang="en-US" sz="2400">
                    <a:latin typeface="Corbel" pitchFamily="34" charset="0"/>
                  </a:rPr>
                  <a:t>(taking case of spherical Gaussian)</a:t>
                </a:r>
              </a:p>
              <a:p>
                <a:pPr>
                  <a:buFontTx/>
                  <a:buChar char="•"/>
                </a:pPr>
                <a:r>
                  <a:rPr lang="en-US" sz="2400">
                    <a:solidFill>
                      <a:srgbClr val="FF0000"/>
                    </a:solidFill>
                    <a:latin typeface="Corbel" pitchFamily="34" charset="0"/>
                  </a:rPr>
                  <a:t> T</a:t>
                </a:r>
                <a:r>
                  <a:rPr lang="en-US" sz="2400">
                    <a:latin typeface="Corbel" pitchFamily="34" charset="0"/>
                  </a:rPr>
                  <a:t> is annealing temperature varied down from </a:t>
                </a:r>
                <a:r>
                  <a:rPr lang="en-US" sz="2400">
                    <a:latin typeface="Corbel" pitchFamily="34" charset="0"/>
                    <a:sym typeface="Symbol" pitchFamily="18" charset="2"/>
                  </a:rPr>
                  <a:t> </a:t>
                </a:r>
                <a:r>
                  <a:rPr lang="en-US" sz="2400">
                    <a:latin typeface="Corbel" pitchFamily="34" charset="0"/>
                  </a:rPr>
                  <a:t>with final value of 1</a:t>
                </a:r>
              </a:p>
              <a:p>
                <a:pPr>
                  <a:buFontTx/>
                  <a:buChar char="•"/>
                </a:pPr>
                <a:r>
                  <a:rPr lang="en-US" sz="2400">
                    <a:latin typeface="Corbel" pitchFamily="34" charset="0"/>
                  </a:rPr>
                  <a:t> Vary </a:t>
                </a:r>
                <a:r>
                  <a:rPr lang="en-US" sz="2400">
                    <a:solidFill>
                      <a:srgbClr val="FF0000"/>
                    </a:solidFill>
                    <a:latin typeface="Corbel" pitchFamily="34" charset="0"/>
                  </a:rPr>
                  <a:t>Y(</a:t>
                </a:r>
                <a:r>
                  <a:rPr lang="en-US" sz="2400" i="1">
                    <a:solidFill>
                      <a:srgbClr val="FF0000"/>
                    </a:solidFill>
                    <a:latin typeface="Corbel" pitchFamily="34" charset="0"/>
                  </a:rPr>
                  <a:t>k</a:t>
                </a:r>
                <a:r>
                  <a:rPr lang="en-US" sz="2400">
                    <a:solidFill>
                      <a:srgbClr val="FF0000"/>
                    </a:solidFill>
                    <a:latin typeface="Corbel" pitchFamily="34" charset="0"/>
                  </a:rPr>
                  <a:t>) P</a:t>
                </a:r>
                <a:r>
                  <a:rPr lang="en-US" sz="2400" i="1" baseline="-25000">
                    <a:solidFill>
                      <a:srgbClr val="FF0000"/>
                    </a:solidFill>
                    <a:latin typeface="Corbel" pitchFamily="34" charset="0"/>
                  </a:rPr>
                  <a:t>k</a:t>
                </a:r>
                <a:r>
                  <a:rPr lang="en-US" sz="2400" i="1" baseline="-25000">
                    <a:solidFill>
                      <a:srgbClr val="FFFF00"/>
                    </a:solidFill>
                    <a:latin typeface="Corbel" pitchFamily="34" charset="0"/>
                  </a:rPr>
                  <a:t> </a:t>
                </a:r>
                <a:r>
                  <a:rPr lang="en-US" sz="2400">
                    <a:latin typeface="Corbel" pitchFamily="34" charset="0"/>
                  </a:rPr>
                  <a:t>and</a:t>
                </a:r>
                <a:r>
                  <a:rPr lang="en-US" sz="2400" i="1" baseline="-25000">
                    <a:latin typeface="Corbel" pitchFamily="34" charset="0"/>
                  </a:rPr>
                  <a:t> </a:t>
                </a:r>
                <a:r>
                  <a:rPr lang="en-US" sz="2400">
                    <a:solidFill>
                      <a:srgbClr val="FF0000"/>
                    </a:solidFill>
                    <a:latin typeface="Corbel" pitchFamily="34" charset="0"/>
                    <a:sym typeface="Symbol" pitchFamily="18" charset="2"/>
                  </a:rPr>
                  <a:t></a:t>
                </a:r>
                <a:r>
                  <a:rPr lang="en-US" sz="2400">
                    <a:solidFill>
                      <a:srgbClr val="FF0000"/>
                    </a:solidFill>
                    <a:latin typeface="Corbel" pitchFamily="34" charset="0"/>
                  </a:rPr>
                  <a:t>(k) </a:t>
                </a:r>
              </a:p>
              <a:p>
                <a:pPr>
                  <a:buFontTx/>
                  <a:buChar char="•"/>
                </a:pPr>
                <a:r>
                  <a:rPr lang="en-US" sz="2400">
                    <a:solidFill>
                      <a:srgbClr val="FF0000"/>
                    </a:solidFill>
                    <a:latin typeface="Corbel" pitchFamily="34" charset="0"/>
                  </a:rPr>
                  <a:t> K</a:t>
                </a:r>
                <a:r>
                  <a:rPr lang="en-US" sz="2400">
                    <a:latin typeface="Corbel" pitchFamily="34" charset="0"/>
                  </a:rPr>
                  <a:t> starts at 1 and is incremented by algorithm</a:t>
                </a:r>
              </a:p>
            </p:txBody>
          </p:sp>
        </p:grpSp>
      </p:grpSp>
      <p:sp>
        <p:nvSpPr>
          <p:cNvPr id="2053" name="Rectangle 9"/>
          <p:cNvSpPr>
            <a:spLocks noChangeArrowheads="1"/>
          </p:cNvSpPr>
          <p:nvPr/>
        </p:nvSpPr>
        <p:spPr bwMode="auto">
          <a:xfrm>
            <a:off x="8305800" y="6477000"/>
            <a:ext cx="769938" cy="366713"/>
          </a:xfrm>
          <a:prstGeom prst="rect">
            <a:avLst/>
          </a:prstGeom>
          <a:noFill/>
          <a:ln w="9525">
            <a:noFill/>
            <a:miter lim="800000"/>
            <a:headEnd/>
            <a:tailEnd/>
          </a:ln>
        </p:spPr>
        <p:txBody>
          <a:bodyPr wrap="none" lIns="91425" tIns="45713" rIns="91425" bIns="45713">
            <a:spAutoFit/>
          </a:bodyPr>
          <a:lstStyle/>
          <a:p>
            <a:r>
              <a:rPr lang="en-US" i="1">
                <a:solidFill>
                  <a:srgbClr val="1851CE"/>
                </a:solidFill>
                <a:latin typeface="Calibri" pitchFamily="34" charset="0"/>
              </a:rPr>
              <a:t>S</a:t>
            </a:r>
            <a:r>
              <a:rPr lang="en-US" i="1">
                <a:solidFill>
                  <a:srgbClr val="E40701"/>
                </a:solidFill>
                <a:latin typeface="Calibri" pitchFamily="34" charset="0"/>
              </a:rPr>
              <a:t>A</a:t>
            </a:r>
            <a:r>
              <a:rPr lang="en-US" i="1">
                <a:solidFill>
                  <a:srgbClr val="EFBA00"/>
                </a:solidFill>
                <a:latin typeface="Calibri" pitchFamily="34" charset="0"/>
              </a:rPr>
              <a:t>L</a:t>
            </a:r>
            <a:r>
              <a:rPr lang="en-US" i="1">
                <a:solidFill>
                  <a:srgbClr val="1851CE"/>
                </a:solidFill>
                <a:latin typeface="Calibri" pitchFamily="34" charset="0"/>
              </a:rPr>
              <a:t>S</a:t>
            </a:r>
            <a:r>
              <a:rPr lang="en-US" i="1">
                <a:solidFill>
                  <a:srgbClr val="18A221"/>
                </a:solidFill>
                <a:latin typeface="Calibri" pitchFamily="34" charset="0"/>
              </a:rPr>
              <a:t>A</a:t>
            </a:r>
            <a:endParaRPr lang="en-US">
              <a:latin typeface="Corbel" pitchFamily="34" charset="0"/>
            </a:endParaRPr>
          </a:p>
        </p:txBody>
      </p:sp>
      <p:sp>
        <p:nvSpPr>
          <p:cNvPr id="2054" name="TextBox 41"/>
          <p:cNvSpPr txBox="1">
            <a:spLocks noChangeArrowheads="1"/>
          </p:cNvSpPr>
          <p:nvPr/>
        </p:nvSpPr>
        <p:spPr bwMode="auto">
          <a:xfrm>
            <a:off x="1028700" y="381000"/>
            <a:ext cx="7467600" cy="403225"/>
          </a:xfrm>
          <a:prstGeom prst="rect">
            <a:avLst/>
          </a:prstGeom>
          <a:noFill/>
          <a:ln w="9525">
            <a:noFill/>
            <a:miter lim="800000"/>
            <a:headEnd/>
            <a:tailEnd/>
          </a:ln>
        </p:spPr>
        <p:txBody>
          <a:bodyPr lIns="38094" tIns="19047" rIns="38094" bIns="19047">
            <a:spAutoFit/>
          </a:bodyPr>
          <a:lstStyle/>
          <a:p>
            <a:r>
              <a:rPr lang="en-US" sz="2400">
                <a:solidFill>
                  <a:srgbClr val="FFFF00"/>
                </a:solidFill>
                <a:latin typeface="Corbel" pitchFamily="34" charset="0"/>
              </a:rPr>
              <a:t>N data points </a:t>
            </a:r>
            <a:r>
              <a:rPr lang="en-US" sz="2400" i="1">
                <a:solidFill>
                  <a:srgbClr val="FFFF00"/>
                </a:solidFill>
                <a:latin typeface="Corbel" pitchFamily="34" charset="0"/>
              </a:rPr>
              <a:t>E</a:t>
            </a:r>
            <a:r>
              <a:rPr lang="en-US" sz="2400">
                <a:solidFill>
                  <a:srgbClr val="FFFF00"/>
                </a:solidFill>
                <a:latin typeface="Corbel" pitchFamily="34" charset="0"/>
              </a:rPr>
              <a:t>(</a:t>
            </a:r>
            <a:r>
              <a:rPr lang="en-US" sz="2400" i="1">
                <a:solidFill>
                  <a:srgbClr val="FFFF00"/>
                </a:solidFill>
                <a:latin typeface="Corbel" pitchFamily="34" charset="0"/>
              </a:rPr>
              <a:t>x</a:t>
            </a:r>
            <a:r>
              <a:rPr lang="en-US" sz="2400">
                <a:solidFill>
                  <a:srgbClr val="FFFF00"/>
                </a:solidFill>
                <a:latin typeface="Corbel" pitchFamily="34" charset="0"/>
              </a:rPr>
              <a:t>) in D dim. space and Minimize F by EM</a:t>
            </a:r>
          </a:p>
        </p:txBody>
      </p:sp>
      <p:cxnSp>
        <p:nvCxnSpPr>
          <p:cNvPr id="49" name="Straight Connector 48"/>
          <p:cNvCxnSpPr>
            <a:stCxn id="0" idx="4"/>
          </p:cNvCxnSpPr>
          <p:nvPr/>
        </p:nvCxnSpPr>
        <p:spPr>
          <a:xfrm rot="16200000" flipH="1">
            <a:off x="9820275" y="7092951"/>
            <a:ext cx="371475" cy="2667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12968288" y="7181850"/>
            <a:ext cx="666750" cy="533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873163" y="8820150"/>
            <a:ext cx="1219200" cy="593725"/>
          </a:xfrm>
          <a:prstGeom prst="line">
            <a:avLst/>
          </a:prstGeom>
          <a:ln>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339763" y="10748963"/>
            <a:ext cx="1676400" cy="1036637"/>
          </a:xfrm>
          <a:prstGeom prst="line">
            <a:avLst/>
          </a:prstGeom>
          <a:ln>
            <a:solidFill>
              <a:srgbClr val="18A22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7" idx="4"/>
            <a:endCxn id="39" idx="0"/>
          </p:cNvCxnSpPr>
          <p:nvPr/>
        </p:nvCxnSpPr>
        <p:spPr>
          <a:xfrm rot="5400000">
            <a:off x="11060113" y="11823700"/>
            <a:ext cx="369888" cy="1587"/>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grpSp>
        <p:nvGrpSpPr>
          <p:cNvPr id="5" name="Group 63"/>
          <p:cNvGrpSpPr>
            <a:grpSpLocks/>
          </p:cNvGrpSpPr>
          <p:nvPr/>
        </p:nvGrpSpPr>
        <p:grpSpPr bwMode="auto">
          <a:xfrm>
            <a:off x="457200" y="990600"/>
            <a:ext cx="8534400" cy="5867400"/>
            <a:chOff x="384" y="480"/>
            <a:chExt cx="5376" cy="3696"/>
          </a:xfrm>
        </p:grpSpPr>
        <p:sp>
          <p:nvSpPr>
            <p:cNvPr id="2069" name="Oval 23"/>
            <p:cNvSpPr>
              <a:spLocks noChangeArrowheads="1"/>
            </p:cNvSpPr>
            <p:nvPr/>
          </p:nvSpPr>
          <p:spPr bwMode="auto">
            <a:xfrm>
              <a:off x="384" y="480"/>
              <a:ext cx="5376" cy="3696"/>
            </a:xfrm>
            <a:prstGeom prst="ellipse">
              <a:avLst/>
            </a:prstGeom>
            <a:solidFill>
              <a:schemeClr val="bg1"/>
            </a:solidFill>
            <a:ln w="9525">
              <a:solidFill>
                <a:schemeClr val="bg2"/>
              </a:solidFill>
              <a:round/>
              <a:headEnd/>
              <a:tailEnd/>
            </a:ln>
          </p:spPr>
          <p:txBody>
            <a:bodyPr wrap="none" anchor="ctr"/>
            <a:lstStyle/>
            <a:p>
              <a:pPr defTabSz="2193925"/>
              <a:endParaRPr lang="en-US"/>
            </a:p>
          </p:txBody>
        </p:sp>
        <p:sp>
          <p:nvSpPr>
            <p:cNvPr id="2070" name="Rectangle 18"/>
            <p:cNvSpPr>
              <a:spLocks noChangeArrowheads="1"/>
            </p:cNvSpPr>
            <p:nvPr/>
          </p:nvSpPr>
          <p:spPr bwMode="auto">
            <a:xfrm>
              <a:off x="648" y="1536"/>
              <a:ext cx="4848" cy="1634"/>
            </a:xfrm>
            <a:prstGeom prst="rect">
              <a:avLst/>
            </a:prstGeom>
            <a:noFill/>
            <a:ln w="9525">
              <a:noFill/>
              <a:miter lim="800000"/>
              <a:headEnd/>
              <a:tailEnd/>
            </a:ln>
          </p:spPr>
          <p:txBody>
            <a:bodyPr lIns="38094" tIns="19047" rIns="38094" bIns="19047">
              <a:spAutoFit/>
            </a:bodyPr>
            <a:lstStyle/>
            <a:p>
              <a:pPr>
                <a:buFontTx/>
                <a:buChar char="•"/>
              </a:pPr>
              <a:r>
                <a:rPr lang="en-US" sz="2400">
                  <a:latin typeface="Corbel" pitchFamily="34" charset="0"/>
                </a:rPr>
                <a:t> a(</a:t>
              </a:r>
              <a:r>
                <a:rPr lang="en-US" sz="2400" i="1">
                  <a:latin typeface="Corbel" pitchFamily="34" charset="0"/>
                </a:rPr>
                <a:t>x</a:t>
              </a:r>
              <a:r>
                <a:rPr lang="en-US" sz="2400">
                  <a:latin typeface="Corbel" pitchFamily="34" charset="0"/>
                </a:rPr>
                <a:t>) = 1 and g(k) = (1/K)(</a:t>
              </a:r>
              <a:r>
                <a:rPr lang="en-US" sz="2400">
                  <a:solidFill>
                    <a:srgbClr val="FF0000"/>
                  </a:solidFill>
                  <a:latin typeface="Corbel" pitchFamily="34" charset="0"/>
                  <a:sym typeface="Symbol" pitchFamily="18" charset="2"/>
                </a:rPr>
                <a:t></a:t>
              </a:r>
              <a:r>
                <a:rPr lang="en-US" sz="2400">
                  <a:latin typeface="Corbel" pitchFamily="34" charset="0"/>
                </a:rPr>
                <a:t>/2</a:t>
              </a:r>
              <a:r>
                <a:rPr lang="en-US" sz="2400">
                  <a:latin typeface="Corbel" pitchFamily="34" charset="0"/>
                  <a:sym typeface="Symbol" pitchFamily="18" charset="2"/>
                </a:rPr>
                <a:t></a:t>
              </a:r>
              <a:r>
                <a:rPr lang="en-US" sz="2400">
                  <a:latin typeface="Corbel" pitchFamily="34" charset="0"/>
                </a:rPr>
                <a:t>)</a:t>
              </a:r>
              <a:r>
                <a:rPr lang="en-US" sz="2400" baseline="30000">
                  <a:latin typeface="Corbel" pitchFamily="34" charset="0"/>
                </a:rPr>
                <a:t>D/2</a:t>
              </a:r>
            </a:p>
            <a:p>
              <a:pPr>
                <a:buFontTx/>
                <a:buChar char="•"/>
              </a:pPr>
              <a:r>
                <a:rPr lang="en-US" sz="2400">
                  <a:latin typeface="Corbel" pitchFamily="34" charset="0"/>
                </a:rPr>
                <a:t> s(k) =</a:t>
              </a:r>
              <a:r>
                <a:rPr lang="en-US" sz="2400">
                  <a:solidFill>
                    <a:srgbClr val="7F7F7F"/>
                  </a:solidFill>
                  <a:latin typeface="Corbel" pitchFamily="34" charset="0"/>
                </a:rPr>
                <a:t> </a:t>
              </a:r>
              <a:r>
                <a:rPr lang="en-US" sz="2400">
                  <a:solidFill>
                    <a:srgbClr val="FF0000"/>
                  </a:solidFill>
                  <a:latin typeface="Corbel" pitchFamily="34" charset="0"/>
                  <a:sym typeface="Symbol" pitchFamily="18" charset="2"/>
                </a:rPr>
                <a:t>1/</a:t>
              </a:r>
              <a:r>
                <a:rPr lang="en-US" sz="2400">
                  <a:solidFill>
                    <a:srgbClr val="FF0000"/>
                  </a:solidFill>
                  <a:latin typeface="Corbel" pitchFamily="34" charset="0"/>
                </a:rPr>
                <a:t> </a:t>
              </a:r>
              <a:r>
                <a:rPr lang="en-US" sz="2400">
                  <a:solidFill>
                    <a:srgbClr val="FF0000"/>
                  </a:solidFill>
                  <a:latin typeface="Corbel" pitchFamily="34" charset="0"/>
                  <a:sym typeface="Symbol" pitchFamily="18" charset="2"/>
                </a:rPr>
                <a:t></a:t>
              </a:r>
              <a:r>
                <a:rPr lang="en-US" sz="2400">
                  <a:latin typeface="Corbel" pitchFamily="34" charset="0"/>
                  <a:sym typeface="Symbol" pitchFamily="18" charset="2"/>
                </a:rPr>
                <a:t> and </a:t>
              </a:r>
              <a:r>
                <a:rPr lang="en-US" sz="2400">
                  <a:latin typeface="Corbel" pitchFamily="34" charset="0"/>
                </a:rPr>
                <a:t>T = 1</a:t>
              </a:r>
            </a:p>
            <a:p>
              <a:pPr>
                <a:buFontTx/>
                <a:buChar char="•"/>
              </a:pPr>
              <a:r>
                <a:rPr lang="en-US" sz="2400" u="sng">
                  <a:latin typeface="Corbel" pitchFamily="34" charset="0"/>
                </a:rPr>
                <a:t> Y</a:t>
              </a:r>
              <a:r>
                <a:rPr lang="en-US" sz="2400">
                  <a:latin typeface="Corbel" pitchFamily="34" charset="0"/>
                </a:rPr>
                <a:t>(</a:t>
              </a:r>
              <a:r>
                <a:rPr lang="en-US" sz="2400" i="1">
                  <a:latin typeface="Corbel" pitchFamily="34" charset="0"/>
                </a:rPr>
                <a:t>k</a:t>
              </a:r>
              <a:r>
                <a:rPr lang="en-US" sz="2400">
                  <a:latin typeface="Corbel" pitchFamily="34" charset="0"/>
                </a:rPr>
                <a:t>) = </a:t>
              </a:r>
              <a:r>
                <a:rPr lang="en-US" sz="2400">
                  <a:latin typeface="Corbel" pitchFamily="34" charset="0"/>
                  <a:sym typeface="Symbol" pitchFamily="18" charset="2"/>
                </a:rPr>
                <a:t></a:t>
              </a:r>
              <a:r>
                <a:rPr lang="en-US" sz="2400" i="1" baseline="-25000">
                  <a:latin typeface="Corbel" pitchFamily="34" charset="0"/>
                  <a:sym typeface="Symbol" pitchFamily="18" charset="2"/>
                </a:rPr>
                <a:t>m=1</a:t>
              </a:r>
              <a:r>
                <a:rPr lang="en-US" sz="2400" i="1" baseline="30000">
                  <a:latin typeface="Corbel" pitchFamily="34" charset="0"/>
                  <a:sym typeface="Symbol" pitchFamily="18" charset="2"/>
                </a:rPr>
                <a:t>M</a:t>
              </a:r>
              <a:r>
                <a:rPr lang="en-US" sz="2400" i="1">
                  <a:solidFill>
                    <a:srgbClr val="7F7F7F"/>
                  </a:solidFill>
                  <a:latin typeface="Corbel" pitchFamily="34" charset="0"/>
                  <a:sym typeface="Symbol" pitchFamily="18" charset="2"/>
                </a:rPr>
                <a:t> </a:t>
              </a:r>
              <a:r>
                <a:rPr lang="en-US" sz="2400" i="1" u="sng">
                  <a:solidFill>
                    <a:srgbClr val="E40701"/>
                  </a:solidFill>
                  <a:latin typeface="Corbel" pitchFamily="34" charset="0"/>
                  <a:sym typeface="Symbol" pitchFamily="18" charset="2"/>
                </a:rPr>
                <a:t>W</a:t>
              </a:r>
              <a:r>
                <a:rPr lang="en-US" sz="2400" i="1" baseline="-25000">
                  <a:solidFill>
                    <a:srgbClr val="E40701"/>
                  </a:solidFill>
                  <a:latin typeface="Corbel" pitchFamily="34" charset="0"/>
                  <a:sym typeface="Symbol" pitchFamily="18" charset="2"/>
                </a:rPr>
                <a:t>m</a:t>
              </a:r>
              <a:r>
                <a:rPr lang="en-US" sz="2400" i="1">
                  <a:latin typeface="Corbel" pitchFamily="34" charset="0"/>
                  <a:sym typeface="Symbol" pitchFamily="18" charset="2"/>
                </a:rPr>
                <a:t></a:t>
              </a:r>
              <a:r>
                <a:rPr lang="en-US" sz="2400" i="1" baseline="-25000">
                  <a:latin typeface="Corbel" pitchFamily="34" charset="0"/>
                  <a:sym typeface="Symbol" pitchFamily="18" charset="2"/>
                </a:rPr>
                <a:t>m</a:t>
              </a:r>
              <a:r>
                <a:rPr lang="en-US" sz="2400">
                  <a:latin typeface="Corbel" pitchFamily="34" charset="0"/>
                  <a:sym typeface="Symbol" pitchFamily="18" charset="2"/>
                </a:rPr>
                <a:t>(</a:t>
              </a:r>
              <a:r>
                <a:rPr lang="en-US" sz="2400" u="sng">
                  <a:latin typeface="Corbel" pitchFamily="34" charset="0"/>
                  <a:sym typeface="Symbol" pitchFamily="18" charset="2"/>
                </a:rPr>
                <a:t>X</a:t>
              </a:r>
              <a:r>
                <a:rPr lang="en-US" sz="2400">
                  <a:latin typeface="Corbel" pitchFamily="34" charset="0"/>
                  <a:sym typeface="Symbol" pitchFamily="18" charset="2"/>
                </a:rPr>
                <a:t>(</a:t>
              </a:r>
              <a:r>
                <a:rPr lang="en-US" sz="2400" i="1">
                  <a:latin typeface="Corbel" pitchFamily="34" charset="0"/>
                  <a:sym typeface="Symbol" pitchFamily="18" charset="2"/>
                </a:rPr>
                <a:t>k</a:t>
              </a:r>
              <a:r>
                <a:rPr lang="en-US" sz="2400">
                  <a:latin typeface="Corbel" pitchFamily="34" charset="0"/>
                  <a:sym typeface="Symbol" pitchFamily="18" charset="2"/>
                </a:rPr>
                <a:t>))</a:t>
              </a:r>
              <a:r>
                <a:rPr lang="en-US" sz="2400">
                  <a:latin typeface="Corbel" pitchFamily="34" charset="0"/>
                </a:rPr>
                <a:t> </a:t>
              </a:r>
            </a:p>
            <a:p>
              <a:pPr>
                <a:buFontTx/>
                <a:buChar char="•"/>
              </a:pPr>
              <a:r>
                <a:rPr lang="en-US" sz="2400">
                  <a:latin typeface="Corbel" pitchFamily="34" charset="0"/>
                </a:rPr>
                <a:t> Choose fixed </a:t>
              </a:r>
              <a:r>
                <a:rPr lang="en-US" sz="2400" i="1">
                  <a:latin typeface="Corbel" pitchFamily="34" charset="0"/>
                  <a:sym typeface="Symbol" pitchFamily="18" charset="2"/>
                </a:rPr>
                <a:t></a:t>
              </a:r>
              <a:r>
                <a:rPr lang="en-US" sz="2400" i="1" baseline="-25000">
                  <a:latin typeface="Corbel" pitchFamily="34" charset="0"/>
                  <a:sym typeface="Symbol" pitchFamily="18" charset="2"/>
                </a:rPr>
                <a:t>m</a:t>
              </a:r>
              <a:r>
                <a:rPr lang="en-US" sz="2400">
                  <a:latin typeface="Corbel" pitchFamily="34" charset="0"/>
                  <a:sym typeface="Symbol" pitchFamily="18" charset="2"/>
                </a:rPr>
                <a:t>(</a:t>
              </a:r>
              <a:r>
                <a:rPr lang="en-US" sz="2400" u="sng">
                  <a:latin typeface="Corbel" pitchFamily="34" charset="0"/>
                  <a:sym typeface="Symbol" pitchFamily="18" charset="2"/>
                </a:rPr>
                <a:t>X</a:t>
              </a:r>
              <a:r>
                <a:rPr lang="en-US" sz="2400">
                  <a:latin typeface="Corbel" pitchFamily="34" charset="0"/>
                  <a:sym typeface="Symbol" pitchFamily="18" charset="2"/>
                </a:rPr>
                <a:t>)</a:t>
              </a:r>
              <a:r>
                <a:rPr lang="en-US" sz="2400">
                  <a:latin typeface="Corbel" pitchFamily="34" charset="0"/>
                </a:rPr>
                <a:t> = exp( - 0.5 (</a:t>
              </a:r>
              <a:r>
                <a:rPr lang="en-US" sz="2400" u="sng">
                  <a:latin typeface="Corbel" pitchFamily="34" charset="0"/>
                </a:rPr>
                <a:t>X</a:t>
              </a:r>
              <a:r>
                <a:rPr lang="en-US" sz="2400">
                  <a:latin typeface="Corbel" pitchFamily="34" charset="0"/>
                </a:rPr>
                <a:t>-</a:t>
              </a:r>
              <a:r>
                <a:rPr lang="en-US" sz="2400" u="sng">
                  <a:latin typeface="Corbel" pitchFamily="34" charset="0"/>
                  <a:sym typeface="Symbol" pitchFamily="18" charset="2"/>
                </a:rPr>
                <a:t></a:t>
              </a:r>
              <a:r>
                <a:rPr lang="en-US" sz="2400" i="1" baseline="-25000">
                  <a:latin typeface="Corbel" pitchFamily="34" charset="0"/>
                </a:rPr>
                <a:t>m</a:t>
              </a:r>
              <a:r>
                <a:rPr lang="en-US" sz="2400">
                  <a:latin typeface="Corbel" pitchFamily="34" charset="0"/>
                </a:rPr>
                <a:t>)</a:t>
              </a:r>
              <a:r>
                <a:rPr lang="en-US" sz="2400" baseline="30000">
                  <a:latin typeface="Corbel" pitchFamily="34" charset="0"/>
                </a:rPr>
                <a:t>2</a:t>
              </a:r>
              <a:r>
                <a:rPr lang="en-US" sz="2400">
                  <a:latin typeface="Corbel" pitchFamily="34" charset="0"/>
                </a:rPr>
                <a:t>/</a:t>
              </a:r>
              <a:r>
                <a:rPr lang="en-US" sz="2400">
                  <a:latin typeface="Corbel" pitchFamily="34" charset="0"/>
                  <a:sym typeface="Symbol" pitchFamily="18" charset="2"/>
                </a:rPr>
                <a:t></a:t>
              </a:r>
              <a:r>
                <a:rPr lang="en-US" sz="2400" baseline="30000">
                  <a:latin typeface="Corbel" pitchFamily="34" charset="0"/>
                  <a:sym typeface="Symbol" pitchFamily="18" charset="2"/>
                </a:rPr>
                <a:t>2</a:t>
              </a:r>
              <a:r>
                <a:rPr lang="en-US" sz="2400">
                  <a:latin typeface="Corbel" pitchFamily="34" charset="0"/>
                  <a:sym typeface="Symbol" pitchFamily="18" charset="2"/>
                </a:rPr>
                <a:t> )</a:t>
              </a:r>
              <a:r>
                <a:rPr lang="en-US" sz="2400">
                  <a:solidFill>
                    <a:srgbClr val="7F7F7F"/>
                  </a:solidFill>
                  <a:latin typeface="Corbel" pitchFamily="34" charset="0"/>
                  <a:sym typeface="Symbol" pitchFamily="18" charset="2"/>
                </a:rPr>
                <a:t> </a:t>
              </a:r>
            </a:p>
            <a:p>
              <a:pPr>
                <a:buFontTx/>
                <a:buChar char="•"/>
              </a:pPr>
              <a:r>
                <a:rPr lang="en-US" sz="2400">
                  <a:latin typeface="Corbel" pitchFamily="34" charset="0"/>
                  <a:sym typeface="Symbol" pitchFamily="18" charset="2"/>
                </a:rPr>
                <a:t> </a:t>
              </a:r>
              <a:r>
                <a:rPr lang="en-US" sz="2400">
                  <a:latin typeface="Corbel" pitchFamily="34" charset="0"/>
                </a:rPr>
                <a:t>Vary </a:t>
              </a:r>
              <a:r>
                <a:rPr lang="en-US" sz="2400" i="1" u="sng">
                  <a:solidFill>
                    <a:srgbClr val="FF0000"/>
                  </a:solidFill>
                  <a:latin typeface="Corbel" pitchFamily="34" charset="0"/>
                  <a:sym typeface="Symbol" pitchFamily="18" charset="2"/>
                </a:rPr>
                <a:t>W</a:t>
              </a:r>
              <a:r>
                <a:rPr lang="en-US" sz="2400" i="1" baseline="-25000">
                  <a:solidFill>
                    <a:srgbClr val="FF0000"/>
                  </a:solidFill>
                  <a:latin typeface="Corbel" pitchFamily="34" charset="0"/>
                  <a:sym typeface="Symbol" pitchFamily="18" charset="2"/>
                </a:rPr>
                <a:t>m</a:t>
              </a:r>
              <a:r>
                <a:rPr lang="en-US" sz="2400">
                  <a:latin typeface="Corbel" pitchFamily="34" charset="0"/>
                </a:rPr>
                <a:t> and</a:t>
              </a:r>
              <a:r>
                <a:rPr lang="en-US" sz="2400" i="1" baseline="-25000">
                  <a:latin typeface="Corbel" pitchFamily="34" charset="0"/>
                </a:rPr>
                <a:t> </a:t>
              </a:r>
              <a:r>
                <a:rPr lang="en-US" sz="2400">
                  <a:solidFill>
                    <a:srgbClr val="FF0000"/>
                  </a:solidFill>
                  <a:latin typeface="Corbel" pitchFamily="34" charset="0"/>
                  <a:sym typeface="Symbol" pitchFamily="18" charset="2"/>
                </a:rPr>
                <a:t></a:t>
              </a:r>
              <a:r>
                <a:rPr lang="en-US" sz="2400">
                  <a:solidFill>
                    <a:srgbClr val="FFFF00"/>
                  </a:solidFill>
                  <a:latin typeface="Corbel" pitchFamily="34" charset="0"/>
                </a:rPr>
                <a:t> </a:t>
              </a:r>
              <a:r>
                <a:rPr lang="en-US" sz="2400">
                  <a:latin typeface="Corbel" pitchFamily="34" charset="0"/>
                </a:rPr>
                <a:t>but fix values of </a:t>
              </a:r>
              <a:r>
                <a:rPr lang="en-US" sz="2400">
                  <a:solidFill>
                    <a:srgbClr val="FF0000"/>
                  </a:solidFill>
                  <a:latin typeface="Corbel" pitchFamily="34" charset="0"/>
                </a:rPr>
                <a:t>M</a:t>
              </a:r>
              <a:r>
                <a:rPr lang="en-US" sz="2400">
                  <a:latin typeface="Corbel" pitchFamily="34" charset="0"/>
                </a:rPr>
                <a:t> and </a:t>
              </a:r>
              <a:r>
                <a:rPr lang="en-US" sz="2400">
                  <a:solidFill>
                    <a:srgbClr val="FF0000"/>
                  </a:solidFill>
                  <a:latin typeface="Corbel" pitchFamily="34" charset="0"/>
                </a:rPr>
                <a:t>K</a:t>
              </a:r>
              <a:r>
                <a:rPr lang="en-US" sz="2400">
                  <a:solidFill>
                    <a:srgbClr val="FFFF00"/>
                  </a:solidFill>
                  <a:latin typeface="Corbel" pitchFamily="34" charset="0"/>
                </a:rPr>
                <a:t> </a:t>
              </a:r>
              <a:r>
                <a:rPr lang="en-US" sz="2400">
                  <a:latin typeface="Corbel" pitchFamily="34" charset="0"/>
                </a:rPr>
                <a:t>a priori</a:t>
              </a:r>
            </a:p>
            <a:p>
              <a:pPr>
                <a:buFontTx/>
                <a:buChar char="•"/>
              </a:pPr>
              <a:r>
                <a:rPr lang="en-US" sz="2400">
                  <a:latin typeface="Corbel" pitchFamily="34" charset="0"/>
                </a:rPr>
                <a:t> </a:t>
              </a:r>
              <a:r>
                <a:rPr lang="en-US" sz="2400" u="sng">
                  <a:latin typeface="Corbel" pitchFamily="34" charset="0"/>
                </a:rPr>
                <a:t>Y</a:t>
              </a:r>
              <a:r>
                <a:rPr lang="en-US" sz="2400">
                  <a:latin typeface="Corbel" pitchFamily="34" charset="0"/>
                </a:rPr>
                <a:t>(</a:t>
              </a:r>
              <a:r>
                <a:rPr lang="en-US" sz="2400" i="1">
                  <a:latin typeface="Corbel" pitchFamily="34" charset="0"/>
                </a:rPr>
                <a:t>k</a:t>
              </a:r>
              <a:r>
                <a:rPr lang="en-US" sz="2400">
                  <a:latin typeface="Corbel" pitchFamily="34" charset="0"/>
                </a:rPr>
                <a:t>) </a:t>
              </a:r>
              <a:r>
                <a:rPr lang="en-US" sz="2400" u="sng">
                  <a:latin typeface="Corbel" pitchFamily="34" charset="0"/>
                </a:rPr>
                <a:t>E</a:t>
              </a:r>
              <a:r>
                <a:rPr lang="en-US" sz="2400">
                  <a:latin typeface="Corbel" pitchFamily="34" charset="0"/>
                </a:rPr>
                <a:t>(</a:t>
              </a:r>
              <a:r>
                <a:rPr lang="en-US" sz="2400" i="1">
                  <a:latin typeface="Corbel" pitchFamily="34" charset="0"/>
                </a:rPr>
                <a:t>x</a:t>
              </a:r>
              <a:r>
                <a:rPr lang="en-US" sz="2400">
                  <a:latin typeface="Corbel" pitchFamily="34" charset="0"/>
                </a:rPr>
                <a:t>) </a:t>
              </a:r>
              <a:r>
                <a:rPr lang="en-US" sz="2400" i="1" u="sng">
                  <a:latin typeface="Corbel" pitchFamily="34" charset="0"/>
                  <a:sym typeface="Symbol" pitchFamily="18" charset="2"/>
                </a:rPr>
                <a:t>W</a:t>
              </a:r>
              <a:r>
                <a:rPr lang="en-US" sz="2400" i="1" baseline="-25000">
                  <a:latin typeface="Corbel" pitchFamily="34" charset="0"/>
                  <a:sym typeface="Symbol" pitchFamily="18" charset="2"/>
                </a:rPr>
                <a:t>m </a:t>
              </a:r>
              <a:r>
                <a:rPr lang="en-US" sz="2400">
                  <a:latin typeface="Corbel" pitchFamily="34" charset="0"/>
                  <a:sym typeface="Symbol" pitchFamily="18" charset="2"/>
                </a:rPr>
                <a:t>are vectors in original high D dimension space</a:t>
              </a:r>
            </a:p>
            <a:p>
              <a:pPr>
                <a:buFontTx/>
                <a:buChar char="•"/>
              </a:pPr>
              <a:r>
                <a:rPr lang="en-US" sz="2400" u="sng">
                  <a:latin typeface="Corbel" pitchFamily="34" charset="0"/>
                  <a:sym typeface="Symbol" pitchFamily="18" charset="2"/>
                </a:rPr>
                <a:t> X</a:t>
              </a:r>
              <a:r>
                <a:rPr lang="en-US" sz="2400">
                  <a:latin typeface="Corbel" pitchFamily="34" charset="0"/>
                  <a:sym typeface="Symbol" pitchFamily="18" charset="2"/>
                </a:rPr>
                <a:t>(</a:t>
              </a:r>
              <a:r>
                <a:rPr lang="en-US" sz="2400" i="1">
                  <a:latin typeface="Corbel" pitchFamily="34" charset="0"/>
                  <a:sym typeface="Symbol" pitchFamily="18" charset="2"/>
                </a:rPr>
                <a:t>k</a:t>
              </a:r>
              <a:r>
                <a:rPr lang="en-US" sz="2400">
                  <a:latin typeface="Corbel" pitchFamily="34" charset="0"/>
                  <a:sym typeface="Symbol" pitchFamily="18" charset="2"/>
                </a:rPr>
                <a:t>) and </a:t>
              </a:r>
              <a:r>
                <a:rPr lang="en-US" sz="2400" u="sng">
                  <a:latin typeface="Corbel" pitchFamily="34" charset="0"/>
                  <a:sym typeface="Symbol" pitchFamily="18" charset="2"/>
                </a:rPr>
                <a:t></a:t>
              </a:r>
              <a:r>
                <a:rPr lang="en-US" sz="2400" i="1" baseline="-25000">
                  <a:latin typeface="Corbel" pitchFamily="34" charset="0"/>
                </a:rPr>
                <a:t>m </a:t>
              </a:r>
              <a:r>
                <a:rPr lang="en-US" sz="2400">
                  <a:latin typeface="Corbel" pitchFamily="34" charset="0"/>
                </a:rPr>
                <a:t>are vectors in 2 dimensional mapped space</a:t>
              </a:r>
            </a:p>
          </p:txBody>
        </p:sp>
        <p:sp>
          <p:nvSpPr>
            <p:cNvPr id="2071" name="TextBox 17"/>
            <p:cNvSpPr txBox="1">
              <a:spLocks noChangeArrowheads="1"/>
            </p:cNvSpPr>
            <p:nvPr/>
          </p:nvSpPr>
          <p:spPr bwMode="auto">
            <a:xfrm>
              <a:off x="1104" y="1104"/>
              <a:ext cx="3936" cy="293"/>
            </a:xfrm>
            <a:prstGeom prst="rect">
              <a:avLst/>
            </a:prstGeom>
            <a:noFill/>
            <a:ln w="9525">
              <a:noFill/>
              <a:miter lim="800000"/>
              <a:headEnd/>
              <a:tailEnd/>
            </a:ln>
          </p:spPr>
          <p:txBody>
            <a:bodyPr lIns="38094" tIns="19047" rIns="38094" bIns="19047">
              <a:spAutoFit/>
            </a:bodyPr>
            <a:lstStyle/>
            <a:p>
              <a:pPr marL="0" lvl="1"/>
              <a:r>
                <a:rPr lang="en-US" sz="2800">
                  <a:solidFill>
                    <a:srgbClr val="FFFF00"/>
                  </a:solidFill>
                  <a:latin typeface="Corbel" pitchFamily="34" charset="0"/>
                </a:rPr>
                <a:t>Generative Topographic Mapping (GTM)</a:t>
              </a:r>
            </a:p>
          </p:txBody>
        </p:sp>
      </p:grpSp>
      <p:grpSp>
        <p:nvGrpSpPr>
          <p:cNvPr id="6" name="Group 26"/>
          <p:cNvGrpSpPr>
            <a:grpSpLocks/>
          </p:cNvGrpSpPr>
          <p:nvPr/>
        </p:nvGrpSpPr>
        <p:grpSpPr bwMode="auto">
          <a:xfrm>
            <a:off x="609600" y="990600"/>
            <a:ext cx="8534400" cy="5867400"/>
            <a:chOff x="240" y="480"/>
            <a:chExt cx="5376" cy="3696"/>
          </a:xfrm>
        </p:grpSpPr>
        <p:sp>
          <p:nvSpPr>
            <p:cNvPr id="2063" name="Oval 27"/>
            <p:cNvSpPr>
              <a:spLocks noChangeArrowheads="1"/>
            </p:cNvSpPr>
            <p:nvPr/>
          </p:nvSpPr>
          <p:spPr bwMode="auto">
            <a:xfrm>
              <a:off x="240" y="480"/>
              <a:ext cx="5376" cy="3696"/>
            </a:xfrm>
            <a:prstGeom prst="ellipse">
              <a:avLst/>
            </a:prstGeom>
            <a:solidFill>
              <a:schemeClr val="bg1"/>
            </a:solidFill>
            <a:ln w="9525">
              <a:solidFill>
                <a:schemeClr val="bg2"/>
              </a:solidFill>
              <a:round/>
              <a:headEnd/>
              <a:tailEnd/>
            </a:ln>
          </p:spPr>
          <p:txBody>
            <a:bodyPr wrap="none" anchor="ctr"/>
            <a:lstStyle/>
            <a:p>
              <a:pPr defTabSz="2193925"/>
              <a:endParaRPr lang="en-US"/>
            </a:p>
          </p:txBody>
        </p:sp>
        <p:grpSp>
          <p:nvGrpSpPr>
            <p:cNvPr id="2064" name="Group 28"/>
            <p:cNvGrpSpPr>
              <a:grpSpLocks/>
            </p:cNvGrpSpPr>
            <p:nvPr/>
          </p:nvGrpSpPr>
          <p:grpSpPr bwMode="auto">
            <a:xfrm>
              <a:off x="1008" y="1104"/>
              <a:ext cx="3936" cy="2154"/>
              <a:chOff x="1008" y="1104"/>
              <a:chExt cx="3936" cy="2154"/>
            </a:xfrm>
          </p:grpSpPr>
          <p:sp>
            <p:nvSpPr>
              <p:cNvPr id="2065" name="Rectangle 18"/>
              <p:cNvSpPr>
                <a:spLocks noChangeArrowheads="1"/>
              </p:cNvSpPr>
              <p:nvPr/>
            </p:nvSpPr>
            <p:spPr bwMode="auto">
              <a:xfrm>
                <a:off x="1470" y="1632"/>
                <a:ext cx="3012" cy="254"/>
              </a:xfrm>
              <a:prstGeom prst="rect">
                <a:avLst/>
              </a:prstGeom>
              <a:noFill/>
              <a:ln w="9525">
                <a:noFill/>
                <a:miter lim="800000"/>
                <a:headEnd/>
                <a:tailEnd/>
              </a:ln>
            </p:spPr>
            <p:txBody>
              <a:bodyPr lIns="38094" tIns="19047" rIns="38094" bIns="19047">
                <a:spAutoFit/>
              </a:bodyPr>
              <a:lstStyle/>
              <a:p>
                <a:pPr>
                  <a:buFontTx/>
                  <a:buChar char="•"/>
                </a:pPr>
                <a:r>
                  <a:rPr lang="en-US" sz="2400"/>
                  <a:t> As DAGM but set T=1 and fix K</a:t>
                </a:r>
              </a:p>
            </p:txBody>
          </p:sp>
          <p:sp>
            <p:nvSpPr>
              <p:cNvPr id="2066" name="TextBox 17"/>
              <p:cNvSpPr txBox="1">
                <a:spLocks noChangeArrowheads="1"/>
              </p:cNvSpPr>
              <p:nvPr/>
            </p:nvSpPr>
            <p:spPr bwMode="auto">
              <a:xfrm>
                <a:off x="1008" y="1104"/>
                <a:ext cx="3936" cy="562"/>
              </a:xfrm>
              <a:prstGeom prst="rect">
                <a:avLst/>
              </a:prstGeom>
              <a:noFill/>
              <a:ln w="9525">
                <a:noFill/>
                <a:miter lim="800000"/>
                <a:headEnd/>
                <a:tailEnd/>
              </a:ln>
            </p:spPr>
            <p:txBody>
              <a:bodyPr lIns="38094" tIns="19047" rIns="38094" bIns="19047">
                <a:spAutoFit/>
              </a:bodyPr>
              <a:lstStyle/>
              <a:p>
                <a:pPr marL="0" lvl="1"/>
                <a:r>
                  <a:rPr lang="en-US" sz="2800">
                    <a:solidFill>
                      <a:srgbClr val="FFFF00"/>
                    </a:solidFill>
                    <a:latin typeface="Corbel" pitchFamily="34" charset="0"/>
                  </a:rPr>
                  <a:t>Traditional Gaussian </a:t>
                </a:r>
              </a:p>
              <a:p>
                <a:pPr marL="0" lvl="1"/>
                <a:r>
                  <a:rPr lang="en-US" sz="2800">
                    <a:solidFill>
                      <a:srgbClr val="FFFF00"/>
                    </a:solidFill>
                    <a:latin typeface="Corbel" pitchFamily="34" charset="0"/>
                  </a:rPr>
                  <a:t>mixture models GM</a:t>
                </a:r>
              </a:p>
            </p:txBody>
          </p:sp>
          <p:sp>
            <p:nvSpPr>
              <p:cNvPr id="2067" name="Rectangle 18"/>
              <p:cNvSpPr>
                <a:spLocks noChangeArrowheads="1"/>
              </p:cNvSpPr>
              <p:nvPr/>
            </p:nvSpPr>
            <p:spPr bwMode="auto">
              <a:xfrm>
                <a:off x="1104" y="2544"/>
                <a:ext cx="3744" cy="714"/>
              </a:xfrm>
              <a:prstGeom prst="rect">
                <a:avLst/>
              </a:prstGeom>
              <a:noFill/>
              <a:ln w="9525">
                <a:noFill/>
                <a:miter lim="800000"/>
                <a:headEnd/>
                <a:tailEnd/>
              </a:ln>
            </p:spPr>
            <p:txBody>
              <a:bodyPr lIns="38094" tIns="19047" rIns="38094" bIns="19047">
                <a:spAutoFit/>
              </a:bodyPr>
              <a:lstStyle/>
              <a:p>
                <a:pPr>
                  <a:buFontTx/>
                  <a:buChar char="•"/>
                </a:pPr>
                <a:r>
                  <a:rPr lang="en-US" sz="2400"/>
                  <a:t> GTM has several natural annealing versions based on either DAC or DAGM: under investigation</a:t>
                </a:r>
              </a:p>
            </p:txBody>
          </p:sp>
          <p:sp>
            <p:nvSpPr>
              <p:cNvPr id="2068" name="TextBox 17"/>
              <p:cNvSpPr txBox="1">
                <a:spLocks noChangeArrowheads="1"/>
              </p:cNvSpPr>
              <p:nvPr/>
            </p:nvSpPr>
            <p:spPr bwMode="auto">
              <a:xfrm>
                <a:off x="1320" y="2016"/>
                <a:ext cx="3312" cy="562"/>
              </a:xfrm>
              <a:prstGeom prst="rect">
                <a:avLst/>
              </a:prstGeom>
              <a:noFill/>
              <a:ln w="9525">
                <a:noFill/>
                <a:miter lim="800000"/>
                <a:headEnd/>
                <a:tailEnd/>
              </a:ln>
            </p:spPr>
            <p:txBody>
              <a:bodyPr lIns="38094" tIns="19047" rIns="38094" bIns="19047">
                <a:spAutoFit/>
              </a:bodyPr>
              <a:lstStyle/>
              <a:p>
                <a:pPr marL="0" lvl="1"/>
                <a:r>
                  <a:rPr lang="en-US" sz="2800">
                    <a:solidFill>
                      <a:srgbClr val="FFFF00"/>
                    </a:solidFill>
                    <a:latin typeface="Corbel" pitchFamily="34" charset="0"/>
                  </a:rPr>
                  <a:t>DAGTM: Deterministic Annealed </a:t>
                </a:r>
                <a:br>
                  <a:rPr lang="en-US" sz="2800">
                    <a:solidFill>
                      <a:srgbClr val="FFFF00"/>
                    </a:solidFill>
                    <a:latin typeface="Corbel" pitchFamily="34" charset="0"/>
                  </a:rPr>
                </a:br>
                <a:r>
                  <a:rPr lang="en-US" sz="2800">
                    <a:solidFill>
                      <a:srgbClr val="FFFF00"/>
                    </a:solidFill>
                    <a:latin typeface="Corbel" pitchFamily="34" charset="0"/>
                  </a:rPr>
                  <a:t>Generative Topographic Mapping</a:t>
                </a:r>
              </a:p>
            </p:txBody>
          </p:sp>
        </p:grpSp>
      </p:grpSp>
      <p:graphicFrame>
        <p:nvGraphicFramePr>
          <p:cNvPr id="2050" name="Object 2"/>
          <p:cNvGraphicFramePr>
            <a:graphicFrameLocks noChangeAspect="1"/>
          </p:cNvGraphicFramePr>
          <p:nvPr/>
        </p:nvGraphicFramePr>
        <p:xfrm>
          <a:off x="533400" y="762000"/>
          <a:ext cx="8458200" cy="963613"/>
        </p:xfrm>
        <a:graphic>
          <a:graphicData uri="http://schemas.openxmlformats.org/presentationml/2006/ole">
            <p:oleObj spid="_x0000_s2050" name="Equation" r:id="rId4" imgW="3784320" imgH="431640" progId="">
              <p:embed/>
            </p:oleObj>
          </a:graphicData>
        </a:graphic>
      </p:graphicFrame>
      <p:pic>
        <p:nvPicPr>
          <p:cNvPr id="2062" name="Title 1"/>
          <p:cNvPicPr>
            <a:picLocks noChangeArrowheads="1"/>
          </p:cNvPicPr>
          <p:nvPr/>
        </p:nvPicPr>
        <p:blipFill>
          <a:blip r:embed="rId5" cstate="print"/>
          <a:srcRect/>
          <a:stretch>
            <a:fillRect/>
          </a:stretch>
        </p:blipFill>
        <p:spPr bwMode="auto">
          <a:xfrm>
            <a:off x="1595438" y="-46038"/>
            <a:ext cx="6188075" cy="744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idx="4294967295"/>
          </p:nvPr>
        </p:nvSpPr>
        <p:spPr>
          <a:xfrm>
            <a:off x="152400" y="9525"/>
            <a:ext cx="8763000" cy="981075"/>
          </a:xfrm>
        </p:spPr>
        <p:txBody>
          <a:bodyPr/>
          <a:lstStyle/>
          <a:p>
            <a:pPr algn="ctr" eaLnBrk="1" fontAlgn="auto" hangingPunct="1">
              <a:spcAft>
                <a:spcPts val="0"/>
              </a:spcAft>
              <a:defRPr/>
            </a:pPr>
            <a:r>
              <a:rPr lang="en-US" sz="2800" dirty="0">
                <a:solidFill>
                  <a:schemeClr val="tx2">
                    <a:satMod val="200000"/>
                  </a:schemeClr>
                </a:solidFill>
              </a:rPr>
              <a:t>Parallel Multicore</a:t>
            </a:r>
            <a:br>
              <a:rPr lang="en-US" sz="2800" dirty="0">
                <a:solidFill>
                  <a:schemeClr val="tx2">
                    <a:satMod val="200000"/>
                  </a:schemeClr>
                </a:solidFill>
              </a:rPr>
            </a:br>
            <a:r>
              <a:rPr lang="en-US" sz="2800" dirty="0">
                <a:solidFill>
                  <a:schemeClr val="tx2">
                    <a:satMod val="200000"/>
                  </a:schemeClr>
                </a:solidFill>
              </a:rPr>
              <a:t>Deterministic Annealing Clustering</a:t>
            </a:r>
          </a:p>
        </p:txBody>
      </p:sp>
      <p:grpSp>
        <p:nvGrpSpPr>
          <p:cNvPr id="22531" name="Group 10"/>
          <p:cNvGrpSpPr>
            <a:grpSpLocks/>
          </p:cNvGrpSpPr>
          <p:nvPr/>
        </p:nvGrpSpPr>
        <p:grpSpPr bwMode="auto">
          <a:xfrm>
            <a:off x="-76200" y="914400"/>
            <a:ext cx="9296400" cy="6019800"/>
            <a:chOff x="0" y="1101725"/>
            <a:chExt cx="8839200" cy="5756275"/>
          </a:xfrm>
        </p:grpSpPr>
        <p:pic>
          <p:nvPicPr>
            <p:cNvPr id="22532" name="Picture 3"/>
            <p:cNvPicPr>
              <a:picLocks noChangeAspect="1" noChangeArrowheads="1"/>
            </p:cNvPicPr>
            <p:nvPr/>
          </p:nvPicPr>
          <p:blipFill>
            <a:blip r:embed="rId3" cstate="print"/>
            <a:srcRect/>
            <a:stretch>
              <a:fillRect/>
            </a:stretch>
          </p:blipFill>
          <p:spPr bwMode="auto">
            <a:xfrm>
              <a:off x="0" y="1101725"/>
              <a:ext cx="8839200" cy="5756275"/>
            </a:xfrm>
            <a:prstGeom prst="rect">
              <a:avLst/>
            </a:prstGeom>
            <a:noFill/>
            <a:ln w="9525" algn="ctr">
              <a:noFill/>
              <a:miter lim="800000"/>
              <a:headEnd/>
              <a:tailEnd/>
            </a:ln>
          </p:spPr>
        </p:pic>
        <p:sp>
          <p:nvSpPr>
            <p:cNvPr id="22533" name="Text Box 4"/>
            <p:cNvSpPr txBox="1">
              <a:spLocks noChangeArrowheads="1"/>
            </p:cNvSpPr>
            <p:nvPr/>
          </p:nvSpPr>
          <p:spPr bwMode="auto">
            <a:xfrm>
              <a:off x="685800" y="1295400"/>
              <a:ext cx="2901948" cy="1200329"/>
            </a:xfrm>
            <a:prstGeom prst="rect">
              <a:avLst/>
            </a:prstGeom>
            <a:noFill/>
            <a:ln w="9525" algn="ctr">
              <a:noFill/>
              <a:miter lim="800000"/>
              <a:headEnd/>
              <a:tailEnd/>
            </a:ln>
          </p:spPr>
          <p:txBody>
            <a:bodyPr wrap="none">
              <a:spAutoFit/>
            </a:bodyPr>
            <a:lstStyle/>
            <a:p>
              <a:r>
                <a:rPr lang="en-US" b="1">
                  <a:solidFill>
                    <a:schemeClr val="bg1"/>
                  </a:solidFill>
                  <a:latin typeface="Corbel" pitchFamily="34" charset="0"/>
                </a:rPr>
                <a:t>Parallel Overhead</a:t>
              </a:r>
              <a:br>
                <a:rPr lang="en-US" b="1">
                  <a:solidFill>
                    <a:schemeClr val="bg1"/>
                  </a:solidFill>
                  <a:latin typeface="Corbel" pitchFamily="34" charset="0"/>
                </a:rPr>
              </a:br>
              <a:r>
                <a:rPr lang="en-US" b="1">
                  <a:solidFill>
                    <a:schemeClr val="bg1"/>
                  </a:solidFill>
                  <a:latin typeface="Corbel" pitchFamily="34" charset="0"/>
                </a:rPr>
                <a:t>on 8 Threads Intel 8b</a:t>
              </a:r>
            </a:p>
            <a:p>
              <a:r>
                <a:rPr lang="en-US" b="1">
                  <a:latin typeface="Corbel" pitchFamily="34" charset="0"/>
                </a:rPr>
                <a:t/>
              </a:r>
              <a:br>
                <a:rPr lang="en-US" b="1">
                  <a:latin typeface="Corbel" pitchFamily="34" charset="0"/>
                </a:rPr>
              </a:br>
              <a:r>
                <a:rPr lang="en-US" b="1">
                  <a:solidFill>
                    <a:srgbClr val="FF0000"/>
                  </a:solidFill>
                  <a:latin typeface="Corbel" pitchFamily="34" charset="0"/>
                </a:rPr>
                <a:t>Speedup = 8/(1+Overhead)</a:t>
              </a:r>
            </a:p>
          </p:txBody>
        </p:sp>
        <p:sp>
          <p:nvSpPr>
            <p:cNvPr id="22534" name="Text Box 5"/>
            <p:cNvSpPr txBox="1">
              <a:spLocks noChangeArrowheads="1"/>
            </p:cNvSpPr>
            <p:nvPr/>
          </p:nvSpPr>
          <p:spPr bwMode="auto">
            <a:xfrm>
              <a:off x="3870325" y="5867400"/>
              <a:ext cx="3895725" cy="366713"/>
            </a:xfrm>
            <a:prstGeom prst="rect">
              <a:avLst/>
            </a:prstGeom>
            <a:noFill/>
            <a:ln w="9525" algn="ctr">
              <a:noFill/>
              <a:miter lim="800000"/>
              <a:headEnd/>
              <a:tailEnd/>
            </a:ln>
          </p:spPr>
          <p:txBody>
            <a:bodyPr wrap="none">
              <a:spAutoFit/>
            </a:bodyPr>
            <a:lstStyle/>
            <a:p>
              <a:r>
                <a:rPr lang="en-US" b="1">
                  <a:solidFill>
                    <a:schemeClr val="bg1"/>
                  </a:solidFill>
                  <a:latin typeface="Corbel" pitchFamily="34" charset="0"/>
                </a:rPr>
                <a:t>10000/(Grain Size </a:t>
              </a:r>
              <a:r>
                <a:rPr lang="en-US" b="1" i="1">
                  <a:solidFill>
                    <a:schemeClr val="bg1"/>
                  </a:solidFill>
                  <a:latin typeface="Corbel" pitchFamily="34" charset="0"/>
                </a:rPr>
                <a:t>n </a:t>
              </a:r>
              <a:r>
                <a:rPr lang="en-US" b="1">
                  <a:solidFill>
                    <a:schemeClr val="bg1"/>
                  </a:solidFill>
                  <a:latin typeface="Corbel" pitchFamily="34" charset="0"/>
                </a:rPr>
                <a:t>= points per core)</a:t>
              </a:r>
            </a:p>
          </p:txBody>
        </p:sp>
        <p:sp>
          <p:nvSpPr>
            <p:cNvPr id="22535" name="Text Box 6"/>
            <p:cNvSpPr txBox="1">
              <a:spLocks noChangeArrowheads="1"/>
            </p:cNvSpPr>
            <p:nvPr/>
          </p:nvSpPr>
          <p:spPr bwMode="auto">
            <a:xfrm>
              <a:off x="3124200" y="1968480"/>
              <a:ext cx="4792209" cy="1477328"/>
            </a:xfrm>
            <a:prstGeom prst="rect">
              <a:avLst/>
            </a:prstGeom>
            <a:noFill/>
            <a:ln w="9525" algn="ctr">
              <a:noFill/>
              <a:miter lim="800000"/>
              <a:headEnd/>
              <a:tailEnd/>
            </a:ln>
          </p:spPr>
          <p:txBody>
            <a:bodyPr>
              <a:spAutoFit/>
            </a:bodyPr>
            <a:lstStyle/>
            <a:p>
              <a:r>
                <a:rPr lang="en-US" b="1">
                  <a:solidFill>
                    <a:schemeClr val="bg1"/>
                  </a:solidFill>
                  <a:latin typeface="Corbel" pitchFamily="34" charset="0"/>
                </a:rPr>
                <a:t>             Overhead = </a:t>
              </a:r>
              <a:r>
                <a:rPr lang="en-US" b="1" i="1">
                  <a:solidFill>
                    <a:schemeClr val="bg1"/>
                  </a:solidFill>
                  <a:latin typeface="Corbel" pitchFamily="34" charset="0"/>
                </a:rPr>
                <a:t>Constant1</a:t>
              </a:r>
              <a:r>
                <a:rPr lang="en-US" b="1">
                  <a:solidFill>
                    <a:schemeClr val="bg1"/>
                  </a:solidFill>
                  <a:latin typeface="Corbel" pitchFamily="34" charset="0"/>
                </a:rPr>
                <a:t> + </a:t>
              </a:r>
              <a:r>
                <a:rPr lang="en-US" b="1" i="1">
                  <a:solidFill>
                    <a:schemeClr val="bg1"/>
                  </a:solidFill>
                  <a:latin typeface="Corbel" pitchFamily="34" charset="0"/>
                </a:rPr>
                <a:t>Constant2</a:t>
              </a:r>
              <a:r>
                <a:rPr lang="en-US" b="1">
                  <a:solidFill>
                    <a:schemeClr val="bg1"/>
                  </a:solidFill>
                  <a:latin typeface="Corbel" pitchFamily="34" charset="0"/>
                </a:rPr>
                <a:t>/</a:t>
              </a:r>
              <a:r>
                <a:rPr lang="en-US" b="1" i="1">
                  <a:solidFill>
                    <a:schemeClr val="bg1"/>
                  </a:solidFill>
                  <a:latin typeface="Corbel" pitchFamily="34" charset="0"/>
                </a:rPr>
                <a:t>n</a:t>
              </a:r>
            </a:p>
            <a:p>
              <a:endParaRPr lang="en-US" b="1" i="1">
                <a:solidFill>
                  <a:schemeClr val="bg1"/>
                </a:solidFill>
                <a:latin typeface="Corbel" pitchFamily="34" charset="0"/>
              </a:endParaRPr>
            </a:p>
            <a:p>
              <a:r>
                <a:rPr lang="en-US" b="1" i="1">
                  <a:solidFill>
                    <a:schemeClr val="bg1"/>
                  </a:solidFill>
                  <a:latin typeface="Corbel" pitchFamily="34" charset="0"/>
                </a:rPr>
                <a:t>Constant1 = </a:t>
              </a:r>
              <a:r>
                <a:rPr lang="en-US" b="1">
                  <a:solidFill>
                    <a:schemeClr val="bg1"/>
                  </a:solidFill>
                  <a:latin typeface="Corbel" pitchFamily="34" charset="0"/>
                </a:rPr>
                <a:t>0.05 to 0.1 (Client Windows) due to </a:t>
              </a:r>
            </a:p>
            <a:p>
              <a:r>
                <a:rPr lang="en-US" b="1">
                  <a:solidFill>
                    <a:schemeClr val="bg1"/>
                  </a:solidFill>
                  <a:latin typeface="Corbel" pitchFamily="34" charset="0"/>
                </a:rPr>
                <a:t>thread runtime fluctuations</a:t>
              </a:r>
            </a:p>
            <a:p>
              <a:r>
                <a:rPr lang="en-US" b="1">
                  <a:latin typeface="Corbel" pitchFamily="34" charset="0"/>
                </a:rPr>
                <a:t> </a:t>
              </a:r>
            </a:p>
          </p:txBody>
        </p:sp>
        <p:sp>
          <p:nvSpPr>
            <p:cNvPr id="22536" name="Text Box 7"/>
            <p:cNvSpPr txBox="1">
              <a:spLocks noChangeArrowheads="1"/>
            </p:cNvSpPr>
            <p:nvPr/>
          </p:nvSpPr>
          <p:spPr bwMode="auto">
            <a:xfrm>
              <a:off x="6705600" y="1371600"/>
              <a:ext cx="1282700" cy="366713"/>
            </a:xfrm>
            <a:prstGeom prst="rect">
              <a:avLst/>
            </a:prstGeom>
            <a:noFill/>
            <a:ln w="9525" algn="ctr">
              <a:noFill/>
              <a:miter lim="800000"/>
              <a:headEnd/>
              <a:tailEnd/>
            </a:ln>
          </p:spPr>
          <p:txBody>
            <a:bodyPr wrap="none">
              <a:spAutoFit/>
            </a:bodyPr>
            <a:lstStyle/>
            <a:p>
              <a:r>
                <a:rPr lang="en-US" b="1">
                  <a:solidFill>
                    <a:schemeClr val="bg1"/>
                  </a:solidFill>
                  <a:latin typeface="Corbel" pitchFamily="34" charset="0"/>
                </a:rPr>
                <a:t>10 Clusters</a:t>
              </a:r>
            </a:p>
          </p:txBody>
        </p:sp>
        <p:sp>
          <p:nvSpPr>
            <p:cNvPr id="22537" name="Text Box 8"/>
            <p:cNvSpPr txBox="1">
              <a:spLocks noChangeArrowheads="1"/>
            </p:cNvSpPr>
            <p:nvPr/>
          </p:nvSpPr>
          <p:spPr bwMode="auto">
            <a:xfrm>
              <a:off x="6858000" y="3733800"/>
              <a:ext cx="1282700" cy="366713"/>
            </a:xfrm>
            <a:prstGeom prst="rect">
              <a:avLst/>
            </a:prstGeom>
            <a:noFill/>
            <a:ln w="9525" algn="ctr">
              <a:noFill/>
              <a:miter lim="800000"/>
              <a:headEnd/>
              <a:tailEnd/>
            </a:ln>
          </p:spPr>
          <p:txBody>
            <a:bodyPr wrap="none">
              <a:spAutoFit/>
            </a:bodyPr>
            <a:lstStyle/>
            <a:p>
              <a:r>
                <a:rPr lang="en-US" b="1">
                  <a:solidFill>
                    <a:schemeClr val="bg1"/>
                  </a:solidFill>
                  <a:latin typeface="Corbel" pitchFamily="34" charset="0"/>
                </a:rPr>
                <a:t>20 Clusters</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82"/>
          <p:cNvPicPr>
            <a:picLocks noChangeAspect="1" noChangeArrowheads="1"/>
          </p:cNvPicPr>
          <p:nvPr/>
        </p:nvPicPr>
        <p:blipFill>
          <a:blip r:embed="rId3" cstate="print"/>
          <a:srcRect/>
          <a:stretch>
            <a:fillRect/>
          </a:stretch>
        </p:blipFill>
        <p:spPr bwMode="auto">
          <a:xfrm>
            <a:off x="4876800" y="3548063"/>
            <a:ext cx="4419600" cy="3309937"/>
          </a:xfrm>
          <a:prstGeom prst="rect">
            <a:avLst/>
          </a:prstGeom>
          <a:solidFill>
            <a:schemeClr val="bg1"/>
          </a:solidFill>
          <a:ln w="9525">
            <a:noFill/>
            <a:miter lim="800000"/>
            <a:headEnd/>
            <a:tailEnd/>
          </a:ln>
        </p:spPr>
      </p:pic>
      <p:pic>
        <p:nvPicPr>
          <p:cNvPr id="23555" name="Picture 192"/>
          <p:cNvPicPr>
            <a:picLocks noChangeAspect="1" noChangeArrowheads="1"/>
          </p:cNvPicPr>
          <p:nvPr/>
        </p:nvPicPr>
        <p:blipFill>
          <a:blip r:embed="rId4" cstate="print"/>
          <a:srcRect/>
          <a:stretch>
            <a:fillRect/>
          </a:stretch>
        </p:blipFill>
        <p:spPr bwMode="auto">
          <a:xfrm>
            <a:off x="4800600" y="0"/>
            <a:ext cx="4343400" cy="3492500"/>
          </a:xfrm>
          <a:prstGeom prst="rect">
            <a:avLst/>
          </a:prstGeom>
          <a:solidFill>
            <a:schemeClr val="bg1"/>
          </a:solidFill>
          <a:ln w="9525">
            <a:noFill/>
            <a:miter lim="800000"/>
            <a:headEnd/>
            <a:tailEnd/>
          </a:ln>
        </p:spPr>
      </p:pic>
      <p:sp>
        <p:nvSpPr>
          <p:cNvPr id="23556" name="Text Box 13"/>
          <p:cNvSpPr txBox="1">
            <a:spLocks noChangeArrowheads="1"/>
          </p:cNvSpPr>
          <p:nvPr/>
        </p:nvSpPr>
        <p:spPr bwMode="auto">
          <a:xfrm>
            <a:off x="0" y="0"/>
            <a:ext cx="4876800" cy="3416300"/>
          </a:xfrm>
          <a:prstGeom prst="rect">
            <a:avLst/>
          </a:prstGeom>
          <a:noFill/>
          <a:ln w="9525" algn="ctr">
            <a:noFill/>
            <a:miter lim="800000"/>
            <a:headEnd/>
            <a:tailEnd/>
          </a:ln>
        </p:spPr>
        <p:txBody>
          <a:bodyPr lIns="91425" tIns="45713" rIns="91425" bIns="45713">
            <a:spAutoFit/>
          </a:bodyPr>
          <a:lstStyle/>
          <a:p>
            <a:pPr defTabSz="2192338"/>
            <a:r>
              <a:rPr lang="en-US">
                <a:solidFill>
                  <a:srgbClr val="C00000"/>
                </a:solidFill>
              </a:rPr>
              <a:t>Speedup</a:t>
            </a:r>
            <a:r>
              <a:rPr lang="en-US"/>
              <a:t> = Number of cores/(1+</a:t>
            </a:r>
            <a:r>
              <a:rPr lang="en-US" i="1"/>
              <a:t>f</a:t>
            </a:r>
            <a:r>
              <a:rPr lang="en-US"/>
              <a:t>)</a:t>
            </a:r>
          </a:p>
          <a:p>
            <a:pPr defTabSz="2192338"/>
            <a:r>
              <a:rPr lang="en-US" i="1">
                <a:latin typeface="Corbel" pitchFamily="34" charset="0"/>
              </a:rPr>
              <a:t>f </a:t>
            </a:r>
            <a:r>
              <a:rPr lang="en-US"/>
              <a:t>= (Sum of Overheads)/(Computation per core)</a:t>
            </a:r>
          </a:p>
          <a:p>
            <a:pPr defTabSz="2192338"/>
            <a:r>
              <a:rPr lang="en-US"/>
              <a:t>Computation </a:t>
            </a:r>
            <a:r>
              <a:rPr lang="en-US">
                <a:sym typeface="Symbol" pitchFamily="18" charset="2"/>
              </a:rPr>
              <a:t> Grain Size </a:t>
            </a:r>
            <a:r>
              <a:rPr lang="en-US" i="1">
                <a:solidFill>
                  <a:srgbClr val="C00000"/>
                </a:solidFill>
                <a:sym typeface="Symbol" pitchFamily="18" charset="2"/>
              </a:rPr>
              <a:t>n</a:t>
            </a:r>
            <a:r>
              <a:rPr lang="en-US">
                <a:sym typeface="Symbol" pitchFamily="18" charset="2"/>
              </a:rPr>
              <a:t> . # Clusters </a:t>
            </a:r>
            <a:r>
              <a:rPr lang="en-US">
                <a:solidFill>
                  <a:srgbClr val="C00000"/>
                </a:solidFill>
                <a:sym typeface="Symbol" pitchFamily="18" charset="2"/>
              </a:rPr>
              <a:t>K</a:t>
            </a:r>
          </a:p>
          <a:p>
            <a:pPr defTabSz="2192338"/>
            <a:r>
              <a:rPr lang="en-US">
                <a:sym typeface="Symbol" pitchFamily="18" charset="2"/>
              </a:rPr>
              <a:t>Overheads are</a:t>
            </a:r>
          </a:p>
          <a:p>
            <a:pPr defTabSz="2192338"/>
            <a:r>
              <a:rPr lang="en-US">
                <a:solidFill>
                  <a:srgbClr val="3222FC"/>
                </a:solidFill>
                <a:sym typeface="Symbol" pitchFamily="18" charset="2"/>
              </a:rPr>
              <a:t>Synchronization: </a:t>
            </a:r>
            <a:r>
              <a:rPr lang="en-US">
                <a:solidFill>
                  <a:srgbClr val="C00000"/>
                </a:solidFill>
                <a:sym typeface="Symbol" pitchFamily="18" charset="2"/>
              </a:rPr>
              <a:t>small with CCR</a:t>
            </a:r>
          </a:p>
          <a:p>
            <a:pPr defTabSz="2192338"/>
            <a:r>
              <a:rPr lang="en-US">
                <a:solidFill>
                  <a:srgbClr val="3222FC"/>
                </a:solidFill>
                <a:sym typeface="Symbol" pitchFamily="18" charset="2"/>
              </a:rPr>
              <a:t>Load Balance: </a:t>
            </a:r>
            <a:r>
              <a:rPr lang="en-US">
                <a:sym typeface="Symbol" pitchFamily="18" charset="2"/>
              </a:rPr>
              <a:t>good</a:t>
            </a:r>
          </a:p>
          <a:p>
            <a:pPr defTabSz="2192338"/>
            <a:r>
              <a:rPr lang="en-US">
                <a:solidFill>
                  <a:srgbClr val="3222FC"/>
                </a:solidFill>
                <a:sym typeface="Symbol" pitchFamily="18" charset="2"/>
              </a:rPr>
              <a:t>Memory Bandwidth Limit: </a:t>
            </a:r>
            <a:r>
              <a:rPr lang="en-US">
                <a:sym typeface="Symbol" pitchFamily="18" charset="2"/>
              </a:rPr>
              <a:t> 0 as K </a:t>
            </a:r>
            <a:r>
              <a:rPr lang="en-US">
                <a:latin typeface="Corbel" pitchFamily="34" charset="0"/>
                <a:sym typeface="Symbol" pitchFamily="18" charset="2"/>
              </a:rPr>
              <a:t> </a:t>
            </a:r>
            <a:endParaRPr lang="en-US">
              <a:sym typeface="Symbol" pitchFamily="18" charset="2"/>
            </a:endParaRPr>
          </a:p>
          <a:p>
            <a:pPr defTabSz="2192338"/>
            <a:r>
              <a:rPr lang="en-US">
                <a:solidFill>
                  <a:srgbClr val="3222FC"/>
                </a:solidFill>
                <a:sym typeface="Symbol" pitchFamily="18" charset="2"/>
              </a:rPr>
              <a:t>Cache Use/Interference: </a:t>
            </a:r>
            <a:r>
              <a:rPr lang="en-US">
                <a:sym typeface="Symbol" pitchFamily="18" charset="2"/>
              </a:rPr>
              <a:t>Important</a:t>
            </a:r>
          </a:p>
          <a:p>
            <a:pPr defTabSz="2192338"/>
            <a:r>
              <a:rPr lang="en-US">
                <a:solidFill>
                  <a:srgbClr val="3222FC"/>
                </a:solidFill>
                <a:sym typeface="Symbol" pitchFamily="18" charset="2"/>
              </a:rPr>
              <a:t>Runtime Fluctuations</a:t>
            </a:r>
            <a:r>
              <a:rPr lang="en-US">
                <a:solidFill>
                  <a:srgbClr val="7F7F7F"/>
                </a:solidFill>
                <a:sym typeface="Symbol" pitchFamily="18" charset="2"/>
              </a:rPr>
              <a:t>: </a:t>
            </a:r>
            <a:r>
              <a:rPr lang="en-US">
                <a:solidFill>
                  <a:srgbClr val="C00000"/>
                </a:solidFill>
                <a:sym typeface="Symbol" pitchFamily="18" charset="2"/>
              </a:rPr>
              <a:t>Dominant</a:t>
            </a:r>
            <a:r>
              <a:rPr lang="en-US">
                <a:sym typeface="Symbol" pitchFamily="18" charset="2"/>
              </a:rPr>
              <a:t> large </a:t>
            </a:r>
            <a:r>
              <a:rPr lang="en-US" i="1">
                <a:sym typeface="Symbol" pitchFamily="18" charset="2"/>
              </a:rPr>
              <a:t>n</a:t>
            </a:r>
            <a:r>
              <a:rPr lang="en-US">
                <a:sym typeface="Symbol" pitchFamily="18" charset="2"/>
              </a:rPr>
              <a:t>, K</a:t>
            </a:r>
          </a:p>
          <a:p>
            <a:pPr defTabSz="2192338"/>
            <a:r>
              <a:rPr lang="en-US">
                <a:sym typeface="Symbol" pitchFamily="18" charset="2"/>
              </a:rPr>
              <a:t>All our “real” problems have </a:t>
            </a:r>
            <a:r>
              <a:rPr lang="en-US">
                <a:solidFill>
                  <a:srgbClr val="C00000"/>
                </a:solidFill>
                <a:sym typeface="Symbol" pitchFamily="18" charset="2"/>
              </a:rPr>
              <a:t>f </a:t>
            </a:r>
            <a:r>
              <a:rPr lang="en-US">
                <a:solidFill>
                  <a:srgbClr val="C00000"/>
                </a:solidFill>
                <a:cs typeface="Arial" charset="0"/>
                <a:sym typeface="Symbol" pitchFamily="18" charset="2"/>
              </a:rPr>
              <a:t>≤ 0.05 </a:t>
            </a:r>
            <a:r>
              <a:rPr lang="en-US">
                <a:sym typeface="Symbol" pitchFamily="18" charset="2"/>
              </a:rPr>
              <a:t>and </a:t>
            </a:r>
          </a:p>
          <a:p>
            <a:pPr defTabSz="2192338"/>
            <a:r>
              <a:rPr lang="en-US">
                <a:sym typeface="Symbol" pitchFamily="18" charset="2"/>
              </a:rPr>
              <a:t>speedups on 8 core systems greater than </a:t>
            </a:r>
            <a:r>
              <a:rPr lang="en-US">
                <a:solidFill>
                  <a:srgbClr val="C00000"/>
                </a:solidFill>
                <a:sym typeface="Symbol" pitchFamily="18" charset="2"/>
              </a:rPr>
              <a:t>7.6</a:t>
            </a:r>
          </a:p>
        </p:txBody>
      </p:sp>
      <p:sp>
        <p:nvSpPr>
          <p:cNvPr id="23557" name="Rectangle 115"/>
          <p:cNvSpPr>
            <a:spLocks noChangeArrowheads="1"/>
          </p:cNvSpPr>
          <p:nvPr/>
        </p:nvSpPr>
        <p:spPr bwMode="auto">
          <a:xfrm>
            <a:off x="8374063" y="6491288"/>
            <a:ext cx="769937" cy="366712"/>
          </a:xfrm>
          <a:prstGeom prst="rect">
            <a:avLst/>
          </a:prstGeom>
          <a:noFill/>
          <a:ln w="9525">
            <a:noFill/>
            <a:miter lim="800000"/>
            <a:headEnd/>
            <a:tailEnd/>
          </a:ln>
        </p:spPr>
        <p:txBody>
          <a:bodyPr wrap="none" lIns="91425" tIns="45713" rIns="91425" bIns="45713">
            <a:spAutoFit/>
          </a:bodyPr>
          <a:lstStyle/>
          <a:p>
            <a:r>
              <a:rPr lang="en-US" i="1">
                <a:solidFill>
                  <a:srgbClr val="1851CE"/>
                </a:solidFill>
                <a:latin typeface="Calibri" pitchFamily="34" charset="0"/>
              </a:rPr>
              <a:t>S</a:t>
            </a:r>
            <a:r>
              <a:rPr lang="en-US" i="1">
                <a:solidFill>
                  <a:srgbClr val="E40701"/>
                </a:solidFill>
                <a:latin typeface="Calibri" pitchFamily="34" charset="0"/>
              </a:rPr>
              <a:t>A</a:t>
            </a:r>
            <a:r>
              <a:rPr lang="en-US" i="1">
                <a:solidFill>
                  <a:srgbClr val="EFBA00"/>
                </a:solidFill>
                <a:latin typeface="Calibri" pitchFamily="34" charset="0"/>
              </a:rPr>
              <a:t>L</a:t>
            </a:r>
            <a:r>
              <a:rPr lang="en-US" i="1">
                <a:solidFill>
                  <a:srgbClr val="1851CE"/>
                </a:solidFill>
                <a:latin typeface="Calibri" pitchFamily="34" charset="0"/>
              </a:rPr>
              <a:t>S</a:t>
            </a:r>
            <a:r>
              <a:rPr lang="en-US" i="1">
                <a:solidFill>
                  <a:srgbClr val="18A221"/>
                </a:solidFill>
                <a:latin typeface="Calibri" pitchFamily="34" charset="0"/>
              </a:rPr>
              <a:t>A</a:t>
            </a:r>
            <a:endParaRPr lang="en-US">
              <a:latin typeface="Corbel" pitchFamily="34" charset="0"/>
            </a:endParaRPr>
          </a:p>
        </p:txBody>
      </p:sp>
      <p:pic>
        <p:nvPicPr>
          <p:cNvPr id="23558" name="Group 66"/>
          <p:cNvPicPr>
            <a:picLocks noChangeArrowheads="1"/>
          </p:cNvPicPr>
          <p:nvPr/>
        </p:nvPicPr>
        <p:blipFill>
          <a:blip r:embed="rId5" cstate="print"/>
          <a:srcRect/>
          <a:stretch>
            <a:fillRect/>
          </a:stretch>
        </p:blipFill>
        <p:spPr bwMode="auto">
          <a:xfrm>
            <a:off x="228600" y="3505200"/>
            <a:ext cx="4038600" cy="33528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Rectangle 2"/>
          <p:cNvSpPr>
            <a:spLocks noGrp="1" noChangeArrowheads="1"/>
          </p:cNvSpPr>
          <p:nvPr>
            <p:ph type="title" idx="4294967295"/>
          </p:nvPr>
        </p:nvSpPr>
        <p:spPr>
          <a:xfrm>
            <a:off x="990600" y="368300"/>
            <a:ext cx="6477000" cy="622300"/>
          </a:xfrm>
        </p:spPr>
        <p:txBody>
          <a:bodyPr/>
          <a:lstStyle/>
          <a:p>
            <a:pPr algn="ctr" eaLnBrk="1" fontAlgn="auto" hangingPunct="1">
              <a:spcAft>
                <a:spcPts val="0"/>
              </a:spcAft>
              <a:defRPr/>
            </a:pPr>
            <a:r>
              <a:rPr lang="en-US" sz="3200" dirty="0">
                <a:solidFill>
                  <a:schemeClr val="tx2">
                    <a:satMod val="200000"/>
                  </a:schemeClr>
                </a:solidFill>
              </a:rPr>
              <a:t>Why Data-mining?</a:t>
            </a:r>
          </a:p>
        </p:txBody>
      </p:sp>
      <p:sp>
        <p:nvSpPr>
          <p:cNvPr id="12291" name="Rectangle 3"/>
          <p:cNvSpPr>
            <a:spLocks noGrp="1" noChangeArrowheads="1"/>
          </p:cNvSpPr>
          <p:nvPr>
            <p:ph type="body" idx="4294967295"/>
          </p:nvPr>
        </p:nvSpPr>
        <p:spPr>
          <a:xfrm>
            <a:off x="609600" y="1219200"/>
            <a:ext cx="8232775" cy="5410200"/>
          </a:xfrm>
        </p:spPr>
        <p:txBody>
          <a:bodyPr/>
          <a:lstStyle/>
          <a:p>
            <a:pPr marL="230188" indent="-230188" eaLnBrk="1" hangingPunct="1">
              <a:lnSpc>
                <a:spcPct val="75000"/>
              </a:lnSpc>
              <a:spcBef>
                <a:spcPct val="15000"/>
              </a:spcBef>
              <a:buFont typeface="Wingdings" pitchFamily="2" charset="2"/>
              <a:buChar char="§"/>
            </a:pPr>
            <a:r>
              <a:rPr lang="en-US" sz="2400" dirty="0" smtClean="0"/>
              <a:t>What applications can </a:t>
            </a:r>
            <a:r>
              <a:rPr lang="en-US" sz="2400" dirty="0" smtClean="0">
                <a:solidFill>
                  <a:srgbClr val="F09805"/>
                </a:solidFill>
              </a:rPr>
              <a:t>use</a:t>
            </a:r>
            <a:r>
              <a:rPr lang="en-US" sz="2400" dirty="0" smtClean="0"/>
              <a:t> the </a:t>
            </a:r>
            <a:r>
              <a:rPr lang="en-US" sz="2400" dirty="0" smtClean="0">
                <a:solidFill>
                  <a:srgbClr val="E99805"/>
                </a:solidFill>
              </a:rPr>
              <a:t>128</a:t>
            </a:r>
            <a:r>
              <a:rPr lang="en-US" sz="2400" dirty="0" smtClean="0">
                <a:solidFill>
                  <a:srgbClr val="DC8706"/>
                </a:solidFill>
              </a:rPr>
              <a:t> </a:t>
            </a:r>
            <a:r>
              <a:rPr lang="en-US" sz="2400" dirty="0" smtClean="0">
                <a:solidFill>
                  <a:srgbClr val="E99805"/>
                </a:solidFill>
              </a:rPr>
              <a:t>cores</a:t>
            </a:r>
            <a:r>
              <a:rPr lang="en-US" sz="2400" dirty="0" smtClean="0"/>
              <a:t> expected in 2013?</a:t>
            </a:r>
          </a:p>
          <a:p>
            <a:pPr marL="230188" indent="-230188" eaLnBrk="1" hangingPunct="1">
              <a:lnSpc>
                <a:spcPct val="75000"/>
              </a:lnSpc>
              <a:spcBef>
                <a:spcPct val="15000"/>
              </a:spcBef>
              <a:buFont typeface="Wingdings" pitchFamily="2" charset="2"/>
              <a:buChar char="§"/>
            </a:pPr>
            <a:r>
              <a:rPr lang="en-US" sz="2400" dirty="0" smtClean="0"/>
              <a:t>Over same time period </a:t>
            </a:r>
            <a:r>
              <a:rPr lang="en-US" sz="2400" dirty="0" smtClean="0">
                <a:solidFill>
                  <a:srgbClr val="E99805"/>
                </a:solidFill>
              </a:rPr>
              <a:t>real-time</a:t>
            </a:r>
            <a:r>
              <a:rPr lang="en-US" sz="2400" dirty="0" smtClean="0"/>
              <a:t> and </a:t>
            </a:r>
            <a:r>
              <a:rPr lang="en-US" sz="2400" dirty="0" smtClean="0">
                <a:solidFill>
                  <a:srgbClr val="E99805"/>
                </a:solidFill>
              </a:rPr>
              <a:t>archival</a:t>
            </a:r>
            <a:r>
              <a:rPr lang="en-US" sz="2400" dirty="0" smtClean="0">
                <a:solidFill>
                  <a:srgbClr val="ECD700"/>
                </a:solidFill>
              </a:rPr>
              <a:t> </a:t>
            </a:r>
            <a:r>
              <a:rPr lang="en-US" sz="2400" dirty="0" smtClean="0">
                <a:solidFill>
                  <a:srgbClr val="E99805"/>
                </a:solidFill>
              </a:rPr>
              <a:t>data</a:t>
            </a:r>
            <a:r>
              <a:rPr lang="en-US" sz="2400" dirty="0" smtClean="0"/>
              <a:t> will increase as fast as or </a:t>
            </a:r>
            <a:r>
              <a:rPr lang="en-US" sz="2400" dirty="0" smtClean="0">
                <a:solidFill>
                  <a:srgbClr val="E99805"/>
                </a:solidFill>
              </a:rPr>
              <a:t>faster</a:t>
            </a:r>
            <a:r>
              <a:rPr lang="en-US" sz="2400" dirty="0" smtClean="0"/>
              <a:t> than </a:t>
            </a:r>
            <a:r>
              <a:rPr lang="en-US" sz="2400" dirty="0" smtClean="0">
                <a:solidFill>
                  <a:srgbClr val="E99805"/>
                </a:solidFill>
              </a:rPr>
              <a:t>computing</a:t>
            </a:r>
          </a:p>
          <a:p>
            <a:pPr lvl="1" eaLnBrk="1" hangingPunct="1">
              <a:lnSpc>
                <a:spcPct val="75000"/>
              </a:lnSpc>
              <a:spcBef>
                <a:spcPct val="15000"/>
              </a:spcBef>
              <a:buSzPct val="40000"/>
              <a:buFont typeface="Wingdings" pitchFamily="2" charset="2"/>
              <a:buChar char="q"/>
            </a:pPr>
            <a:r>
              <a:rPr lang="en-US" sz="2000" dirty="0" smtClean="0"/>
              <a:t>Internet data fetched to local PC or stored in “cloud”</a:t>
            </a:r>
          </a:p>
          <a:p>
            <a:pPr lvl="1" eaLnBrk="1" hangingPunct="1">
              <a:lnSpc>
                <a:spcPct val="75000"/>
              </a:lnSpc>
              <a:spcBef>
                <a:spcPct val="15000"/>
              </a:spcBef>
              <a:buSzPct val="40000"/>
              <a:buFont typeface="Wingdings" pitchFamily="2" charset="2"/>
              <a:buChar char="q"/>
            </a:pPr>
            <a:r>
              <a:rPr lang="en-US" sz="2000" dirty="0" smtClean="0"/>
              <a:t>Surveillance</a:t>
            </a:r>
          </a:p>
          <a:p>
            <a:pPr lvl="1" eaLnBrk="1" hangingPunct="1">
              <a:lnSpc>
                <a:spcPct val="75000"/>
              </a:lnSpc>
              <a:spcBef>
                <a:spcPct val="15000"/>
              </a:spcBef>
              <a:buSzPct val="40000"/>
              <a:buFont typeface="Wingdings" pitchFamily="2" charset="2"/>
              <a:buChar char="q"/>
            </a:pPr>
            <a:r>
              <a:rPr lang="en-US" sz="2000" dirty="0" smtClean="0"/>
              <a:t>Environmental monitors, Instruments such as LHC at CERN, High throughput screening in bio- , chemo-, medical informatics</a:t>
            </a:r>
          </a:p>
          <a:p>
            <a:pPr lvl="1" eaLnBrk="1" hangingPunct="1">
              <a:lnSpc>
                <a:spcPct val="75000"/>
              </a:lnSpc>
              <a:spcBef>
                <a:spcPct val="15000"/>
              </a:spcBef>
              <a:buSzPct val="40000"/>
              <a:buFont typeface="Wingdings" pitchFamily="2" charset="2"/>
              <a:buChar char="q"/>
            </a:pPr>
            <a:r>
              <a:rPr lang="en-US" sz="2000" dirty="0" smtClean="0"/>
              <a:t>Results of Simulations</a:t>
            </a:r>
          </a:p>
          <a:p>
            <a:pPr lvl="1" eaLnBrk="1" hangingPunct="1">
              <a:lnSpc>
                <a:spcPct val="75000"/>
              </a:lnSpc>
              <a:spcBef>
                <a:spcPct val="15000"/>
              </a:spcBef>
              <a:buFont typeface="Wingdings" pitchFamily="2" charset="2"/>
              <a:buChar char="§"/>
            </a:pPr>
            <a:endParaRPr lang="en-US" sz="2000" dirty="0" smtClean="0"/>
          </a:p>
          <a:p>
            <a:pPr marL="230188" indent="-230188" eaLnBrk="1" hangingPunct="1">
              <a:lnSpc>
                <a:spcPct val="75000"/>
              </a:lnSpc>
              <a:spcBef>
                <a:spcPct val="15000"/>
              </a:spcBef>
              <a:buFont typeface="Wingdings" pitchFamily="2" charset="2"/>
              <a:buChar char="§"/>
            </a:pPr>
            <a:r>
              <a:rPr lang="en-US" sz="2400" dirty="0" smtClean="0">
                <a:solidFill>
                  <a:srgbClr val="E99805"/>
                </a:solidFill>
              </a:rPr>
              <a:t>Intel</a:t>
            </a:r>
            <a:r>
              <a:rPr lang="en-US" sz="2400" dirty="0" smtClean="0">
                <a:solidFill>
                  <a:srgbClr val="ECD700"/>
                </a:solidFill>
              </a:rPr>
              <a:t> </a:t>
            </a:r>
            <a:r>
              <a:rPr lang="en-US" sz="2400" dirty="0" smtClean="0">
                <a:solidFill>
                  <a:srgbClr val="E99805"/>
                </a:solidFill>
              </a:rPr>
              <a:t>RMS</a:t>
            </a:r>
            <a:r>
              <a:rPr lang="en-US" sz="2400" dirty="0" smtClean="0">
                <a:solidFill>
                  <a:srgbClr val="ECD700"/>
                </a:solidFill>
              </a:rPr>
              <a:t> </a:t>
            </a:r>
            <a:r>
              <a:rPr lang="en-US" sz="2400" dirty="0" smtClean="0"/>
              <a:t>analysis</a:t>
            </a:r>
            <a:r>
              <a:rPr lang="en-US" sz="2400" dirty="0" smtClean="0">
                <a:solidFill>
                  <a:srgbClr val="FFFF00"/>
                </a:solidFill>
              </a:rPr>
              <a:t> </a:t>
            </a:r>
            <a:r>
              <a:rPr lang="en-US" sz="2400" dirty="0" smtClean="0"/>
              <a:t>suggests</a:t>
            </a:r>
            <a:r>
              <a:rPr lang="en-US" sz="2400" dirty="0" smtClean="0">
                <a:solidFill>
                  <a:srgbClr val="FFFF00"/>
                </a:solidFill>
              </a:rPr>
              <a:t> </a:t>
            </a:r>
            <a:r>
              <a:rPr lang="en-US" sz="2400" dirty="0" smtClean="0">
                <a:solidFill>
                  <a:srgbClr val="E99805"/>
                </a:solidFill>
              </a:rPr>
              <a:t>Gaming</a:t>
            </a:r>
            <a:r>
              <a:rPr lang="en-US" sz="2400" dirty="0" smtClean="0">
                <a:solidFill>
                  <a:srgbClr val="FFFF00"/>
                </a:solidFill>
              </a:rPr>
              <a:t> </a:t>
            </a:r>
            <a:r>
              <a:rPr lang="en-US" sz="2400" dirty="0" smtClean="0"/>
              <a:t>and </a:t>
            </a:r>
            <a:r>
              <a:rPr lang="en-US" sz="2400" dirty="0" smtClean="0">
                <a:solidFill>
                  <a:srgbClr val="E99805"/>
                </a:solidFill>
              </a:rPr>
              <a:t>Generalized</a:t>
            </a:r>
            <a:r>
              <a:rPr lang="en-US" sz="2400" dirty="0" smtClean="0">
                <a:solidFill>
                  <a:srgbClr val="ECD700"/>
                </a:solidFill>
              </a:rPr>
              <a:t> </a:t>
            </a:r>
            <a:r>
              <a:rPr lang="en-US" sz="2400" dirty="0" smtClean="0">
                <a:solidFill>
                  <a:srgbClr val="E99805"/>
                </a:solidFill>
              </a:rPr>
              <a:t>decision</a:t>
            </a:r>
            <a:r>
              <a:rPr lang="en-US" sz="2400" dirty="0" smtClean="0">
                <a:solidFill>
                  <a:srgbClr val="ECD700"/>
                </a:solidFill>
              </a:rPr>
              <a:t> </a:t>
            </a:r>
            <a:r>
              <a:rPr lang="en-US" sz="2400" dirty="0" smtClean="0">
                <a:solidFill>
                  <a:srgbClr val="E99805"/>
                </a:solidFill>
              </a:rPr>
              <a:t>support</a:t>
            </a:r>
            <a:r>
              <a:rPr lang="en-US" sz="2400" dirty="0" smtClean="0"/>
              <a:t> (</a:t>
            </a:r>
            <a:r>
              <a:rPr lang="en-US" sz="2400" dirty="0" smtClean="0">
                <a:solidFill>
                  <a:srgbClr val="E99805"/>
                </a:solidFill>
              </a:rPr>
              <a:t>data</a:t>
            </a:r>
            <a:r>
              <a:rPr lang="en-US" sz="2400" dirty="0" smtClean="0">
                <a:solidFill>
                  <a:srgbClr val="ECD700"/>
                </a:solidFill>
              </a:rPr>
              <a:t> </a:t>
            </a:r>
            <a:r>
              <a:rPr lang="en-US" sz="2400" dirty="0" smtClean="0">
                <a:solidFill>
                  <a:srgbClr val="E99805"/>
                </a:solidFill>
              </a:rPr>
              <a:t>mining</a:t>
            </a:r>
            <a:r>
              <a:rPr lang="en-US" sz="2400" dirty="0" smtClean="0"/>
              <a:t>) are ways of using these cycles</a:t>
            </a:r>
          </a:p>
          <a:p>
            <a:pPr marL="230188" indent="-230188" eaLnBrk="1" hangingPunct="1">
              <a:lnSpc>
                <a:spcPct val="75000"/>
              </a:lnSpc>
              <a:spcBef>
                <a:spcPct val="15000"/>
              </a:spcBef>
              <a:buFont typeface="Wingdings" pitchFamily="2" charset="2"/>
              <a:buChar char="§"/>
            </a:pPr>
            <a:endParaRPr lang="en-US" sz="2400" dirty="0" smtClean="0"/>
          </a:p>
          <a:p>
            <a:pPr marL="230188" indent="-230188" eaLnBrk="1" hangingPunct="1">
              <a:lnSpc>
                <a:spcPct val="75000"/>
              </a:lnSpc>
              <a:spcBef>
                <a:spcPct val="15000"/>
              </a:spcBef>
              <a:buFont typeface="Wingdings" pitchFamily="2" charset="2"/>
              <a:buChar char="§"/>
            </a:pPr>
            <a:r>
              <a:rPr lang="en-US" sz="2400" b="1" i="1" dirty="0" smtClean="0">
                <a:solidFill>
                  <a:srgbClr val="0000CC"/>
                </a:solidFill>
              </a:rPr>
              <a:t>S</a:t>
            </a:r>
            <a:r>
              <a:rPr lang="en-US" sz="2400" b="1" i="1" dirty="0" smtClean="0">
                <a:solidFill>
                  <a:srgbClr val="D20000"/>
                </a:solidFill>
              </a:rPr>
              <a:t>A</a:t>
            </a:r>
            <a:r>
              <a:rPr lang="en-US" sz="2400" b="1" i="1" dirty="0" smtClean="0">
                <a:solidFill>
                  <a:srgbClr val="FFC000"/>
                </a:solidFill>
              </a:rPr>
              <a:t>L</a:t>
            </a:r>
            <a:r>
              <a:rPr lang="en-US" sz="2400" b="1" i="1" dirty="0" smtClean="0">
                <a:solidFill>
                  <a:srgbClr val="0000CC"/>
                </a:solidFill>
              </a:rPr>
              <a:t>S</a:t>
            </a:r>
            <a:r>
              <a:rPr lang="en-US" sz="2400" b="1" i="1" dirty="0" smtClean="0">
                <a:solidFill>
                  <a:srgbClr val="33CC33"/>
                </a:solidFill>
              </a:rPr>
              <a:t>A</a:t>
            </a:r>
            <a:r>
              <a:rPr lang="en-US" sz="2400" dirty="0" smtClean="0"/>
              <a:t> is developing a suite of parallel data-mining capabilities: currently</a:t>
            </a:r>
          </a:p>
          <a:p>
            <a:pPr lvl="1" eaLnBrk="1" hangingPunct="1">
              <a:lnSpc>
                <a:spcPct val="75000"/>
              </a:lnSpc>
              <a:spcBef>
                <a:spcPct val="15000"/>
              </a:spcBef>
              <a:buSzPct val="40000"/>
              <a:buFont typeface="Wingdings" pitchFamily="2" charset="2"/>
              <a:buChar char="q"/>
            </a:pPr>
            <a:r>
              <a:rPr lang="en-US" sz="2000" dirty="0" smtClean="0">
                <a:solidFill>
                  <a:srgbClr val="ECD700"/>
                </a:solidFill>
              </a:rPr>
              <a:t>Clustering</a:t>
            </a:r>
            <a:r>
              <a:rPr lang="en-US" sz="2000" dirty="0" smtClean="0"/>
              <a:t> with deterministic annealing (DA)</a:t>
            </a:r>
          </a:p>
          <a:p>
            <a:pPr lvl="1" eaLnBrk="1" hangingPunct="1">
              <a:lnSpc>
                <a:spcPct val="75000"/>
              </a:lnSpc>
              <a:spcBef>
                <a:spcPct val="15000"/>
              </a:spcBef>
              <a:buSzPct val="40000"/>
              <a:buFont typeface="Wingdings" pitchFamily="2" charset="2"/>
              <a:buChar char="q"/>
            </a:pPr>
            <a:r>
              <a:rPr lang="en-US" sz="2000" dirty="0" smtClean="0">
                <a:solidFill>
                  <a:srgbClr val="ECD700"/>
                </a:solidFill>
              </a:rPr>
              <a:t>Mixture Models </a:t>
            </a:r>
            <a:r>
              <a:rPr lang="en-US" sz="2000" dirty="0" smtClean="0"/>
              <a:t>(Expectation Maximization) with DA</a:t>
            </a:r>
          </a:p>
          <a:p>
            <a:pPr lvl="1" eaLnBrk="1" hangingPunct="1">
              <a:lnSpc>
                <a:spcPct val="75000"/>
              </a:lnSpc>
              <a:spcBef>
                <a:spcPct val="15000"/>
              </a:spcBef>
              <a:buSzPct val="40000"/>
              <a:buFont typeface="Wingdings" pitchFamily="2" charset="2"/>
              <a:buChar char="q"/>
            </a:pPr>
            <a:r>
              <a:rPr lang="en-US" sz="2000" dirty="0" smtClean="0">
                <a:solidFill>
                  <a:srgbClr val="ECD700"/>
                </a:solidFill>
              </a:rPr>
              <a:t>Metric Space Mapping </a:t>
            </a:r>
            <a:r>
              <a:rPr lang="en-US" sz="2000" dirty="0" smtClean="0"/>
              <a:t>for visualization and analysis</a:t>
            </a:r>
          </a:p>
          <a:p>
            <a:pPr lvl="1" eaLnBrk="1" hangingPunct="1">
              <a:lnSpc>
                <a:spcPct val="75000"/>
              </a:lnSpc>
              <a:spcBef>
                <a:spcPct val="15000"/>
              </a:spcBef>
              <a:buSzPct val="40000"/>
              <a:buFont typeface="Wingdings" pitchFamily="2" charset="2"/>
              <a:buChar char="q"/>
            </a:pPr>
            <a:r>
              <a:rPr lang="en-US" sz="2000" dirty="0" smtClean="0">
                <a:solidFill>
                  <a:srgbClr val="ECD700"/>
                </a:solidFill>
              </a:rPr>
              <a:t>Matrix algebra </a:t>
            </a:r>
            <a:r>
              <a:rPr lang="en-US" sz="2000" dirty="0" smtClean="0"/>
              <a:t>as needed</a:t>
            </a:r>
          </a:p>
          <a:p>
            <a:pPr lvl="1" eaLnBrk="1" hangingPunct="1">
              <a:lnSpc>
                <a:spcPct val="75000"/>
              </a:lnSpc>
              <a:spcBef>
                <a:spcPct val="15000"/>
              </a:spcBef>
            </a:pP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6866" name="Group 2"/>
          <p:cNvGraphicFramePr>
            <a:graphicFrameLocks noGrp="1"/>
          </p:cNvGraphicFramePr>
          <p:nvPr/>
        </p:nvGraphicFramePr>
        <p:xfrm>
          <a:off x="0" y="912813"/>
          <a:ext cx="9144000" cy="5953126"/>
        </p:xfrm>
        <a:graphic>
          <a:graphicData uri="http://schemas.openxmlformats.org/drawingml/2006/table">
            <a:tbl>
              <a:tblPr/>
              <a:tblGrid>
                <a:gridCol w="1719263"/>
                <a:gridCol w="1376362"/>
                <a:gridCol w="1560513"/>
                <a:gridCol w="1125537"/>
                <a:gridCol w="1258888"/>
                <a:gridCol w="2103437"/>
              </a:tblGrid>
              <a:tr h="50958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Machine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Runtime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Grains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Parallelism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MPI Exchange Latency (</a:t>
                      </a:r>
                      <a:r>
                        <a:rPr kumimoji="0" lang="en-US" sz="1200" b="1" i="1" u="none" strike="noStrike" cap="none" normalizeH="0" baseline="0" smtClean="0">
                          <a:ln>
                            <a:noFill/>
                          </a:ln>
                          <a:solidFill>
                            <a:srgbClr val="800080"/>
                          </a:solidFill>
                          <a:effectLst/>
                          <a:latin typeface="Times New Roman" pitchFamily="18" charset="0"/>
                          <a:ea typeface="MS Mincho" pitchFamily="49" charset="-128"/>
                          <a:cs typeface="Times New Roman" pitchFamily="18" charset="0"/>
                        </a:rPr>
                        <a:t>µs</a:t>
                      </a: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342900">
                <a:tc rowSpan="4">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Intel8c:gf12</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 core 2.33 Ghz)</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(in 2 chips)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rowSpan="4">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Redhat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MPJE (Java)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181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4CE4AD"/>
                          </a:solidFill>
                          <a:effectLst/>
                          <a:latin typeface="Times New Roman" pitchFamily="18" charset="0"/>
                          <a:ea typeface="MS Mincho" pitchFamily="49" charset="-128"/>
                          <a:cs typeface="Times New Roman" pitchFamily="18" charset="0"/>
                        </a:rPr>
                        <a:t>MPICH2 (C)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4CE4A3"/>
                          </a:solidFill>
                          <a:effectLst/>
                          <a:latin typeface="Times New Roman" pitchFamily="18" charset="0"/>
                          <a:ea typeface="MS Mincho" pitchFamily="49" charset="-128"/>
                          <a:cs typeface="Times New Roman" pitchFamily="18" charset="0"/>
                        </a:rPr>
                        <a:t>40.0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509588">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4CE4AD"/>
                          </a:solidFill>
                          <a:effectLst/>
                          <a:latin typeface="Times New Roman" pitchFamily="18" charset="0"/>
                          <a:ea typeface="MS Mincho" pitchFamily="49" charset="-128"/>
                          <a:cs typeface="Times New Roman" pitchFamily="18" charset="0"/>
                        </a:rPr>
                        <a:t>MPICH2: Fast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4CE4A3"/>
                          </a:solidFill>
                          <a:effectLst/>
                          <a:latin typeface="Times New Roman" pitchFamily="18" charset="0"/>
                          <a:ea typeface="MS Mincho" pitchFamily="49" charset="-128"/>
                          <a:cs typeface="Times New Roman" pitchFamily="18" charset="0"/>
                        </a:rPr>
                        <a:t>39.3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4CE4AD"/>
                          </a:solidFill>
                          <a:effectLst/>
                          <a:latin typeface="Times New Roman" pitchFamily="18" charset="0"/>
                          <a:ea typeface="MS Mincho" pitchFamily="49" charset="-128"/>
                          <a:cs typeface="Times New Roman" pitchFamily="18" charset="0"/>
                        </a:rPr>
                        <a:t>Nemesis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4CE4A3"/>
                          </a:solidFill>
                          <a:effectLst/>
                          <a:latin typeface="Times New Roman" pitchFamily="18" charset="0"/>
                          <a:ea typeface="MS Mincho" pitchFamily="49" charset="-128"/>
                          <a:cs typeface="Times New Roman" pitchFamily="18" charset="0"/>
                        </a:rPr>
                        <a:t>4.21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Intel8c:gf20</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 core 2.33 Ghz)</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Fedora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157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mpiJava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111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4CE4A3"/>
                          </a:solidFill>
                          <a:effectLst/>
                          <a:latin typeface="Times New Roman" pitchFamily="18" charset="0"/>
                          <a:ea typeface="MS Mincho" pitchFamily="49" charset="-128"/>
                          <a:cs typeface="Times New Roman" pitchFamily="18" charset="0"/>
                        </a:rPr>
                        <a:t>MPICH2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4CE4A3"/>
                          </a:solidFill>
                          <a:effectLst/>
                          <a:latin typeface="Times New Roman" pitchFamily="18" charset="0"/>
                          <a:ea typeface="MS Mincho" pitchFamily="49" charset="-128"/>
                          <a:cs typeface="Times New Roman" pitchFamily="18" charset="0"/>
                        </a:rPr>
                        <a:t>64.2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rowSpan="4">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Intel8b</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 core 2.66 Ghz)</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Vista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170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Fedora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142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Fedora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mpiJava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Vista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800080"/>
                          </a:solidFill>
                          <a:effectLst/>
                          <a:latin typeface="Times New Roman" pitchFamily="18" charset="0"/>
                          <a:ea typeface="MS Mincho" pitchFamily="49" charset="-128"/>
                          <a:cs typeface="Times New Roman" pitchFamily="18" charset="0"/>
                        </a:rPr>
                        <a:t>CCR (C#)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Thread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800080"/>
                          </a:solidFill>
                          <a:effectLst/>
                          <a:latin typeface="Times New Roman" pitchFamily="18" charset="0"/>
                          <a:ea typeface="MS Mincho" pitchFamily="49" charset="-128"/>
                          <a:cs typeface="Times New Roman" pitchFamily="18" charset="0"/>
                        </a:rPr>
                        <a:t>20.2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rowSpan="5">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AMD4</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 core 2.19 Ghz)</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XP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185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vMerge="1">
                  <a:txBody>
                    <a:bodyPr/>
                    <a:lstStyle/>
                    <a:p>
                      <a:endParaRPr lang="en-US"/>
                    </a:p>
                  </a:txBody>
                  <a:tcPr/>
                </a:tc>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Redhat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152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mpiJava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99.4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4CE4A3"/>
                          </a:solidFill>
                          <a:effectLst/>
                          <a:latin typeface="Times New Roman" pitchFamily="18" charset="0"/>
                          <a:ea typeface="MS Mincho" pitchFamily="49" charset="-128"/>
                          <a:cs typeface="Times New Roman" pitchFamily="18" charset="0"/>
                        </a:rPr>
                        <a:t>MPICH2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4CE4A3"/>
                          </a:solidFill>
                          <a:effectLst/>
                          <a:latin typeface="Times New Roman" pitchFamily="18" charset="0"/>
                          <a:ea typeface="MS Mincho" pitchFamily="49" charset="-128"/>
                          <a:cs typeface="Times New Roman" pitchFamily="18" charset="0"/>
                        </a:rPr>
                        <a:t>39.3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295275">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XP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800080"/>
                          </a:solidFill>
                          <a:effectLst/>
                          <a:latin typeface="Times New Roman" pitchFamily="18" charset="0"/>
                          <a:ea typeface="MS Mincho" pitchFamily="49" charset="-128"/>
                          <a:cs typeface="Times New Roman" pitchFamily="18" charset="0"/>
                        </a:rPr>
                        <a:t>CCR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Thread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800080"/>
                          </a:solidFill>
                          <a:effectLst/>
                          <a:latin typeface="Times New Roman" pitchFamily="18" charset="0"/>
                          <a:ea typeface="MS Mincho" pitchFamily="49" charset="-128"/>
                          <a:cs typeface="Times New Roman" pitchFamily="18" charset="0"/>
                        </a:rPr>
                        <a:t>16.3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r h="45561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Intel4 </a:t>
                      </a:r>
                    </a:p>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 core 2.8 Ghz)</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XP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800080"/>
                          </a:solidFill>
                          <a:effectLst/>
                          <a:latin typeface="Times New Roman" pitchFamily="18" charset="0"/>
                          <a:ea typeface="MS Mincho" pitchFamily="49" charset="-128"/>
                          <a:cs typeface="Times New Roman" pitchFamily="18" charset="0"/>
                        </a:rPr>
                        <a:t>CCR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Thread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800080"/>
                          </a:solidFill>
                          <a:effectLst/>
                          <a:latin typeface="Times New Roman" pitchFamily="18" charset="0"/>
                          <a:ea typeface="MS Mincho" pitchFamily="49" charset="-128"/>
                          <a:cs typeface="Times New Roman" pitchFamily="18" charset="0"/>
                        </a:rPr>
                        <a:t>25.8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2527E"/>
                    </a:solidFill>
                  </a:tcPr>
                </a:tc>
              </a:tr>
            </a:tbl>
          </a:graphicData>
        </a:graphic>
      </p:graphicFrame>
      <p:sp>
        <p:nvSpPr>
          <p:cNvPr id="6" name="Title 2"/>
          <p:cNvSpPr txBox="1">
            <a:spLocks/>
          </p:cNvSpPr>
          <p:nvPr/>
        </p:nvSpPr>
        <p:spPr>
          <a:xfrm>
            <a:off x="1295400" y="0"/>
            <a:ext cx="6781800" cy="774192"/>
          </a:xfrm>
          <a:prstGeom prst="rect">
            <a:avLst/>
          </a:prstGeom>
          <a:ln>
            <a:noFill/>
          </a:ln>
        </p:spPr>
        <p:txBody>
          <a:bodyPr lIns="0" tIns="0" rIns="0" bIns="0" anchor="b">
            <a:scene3d>
              <a:camera prst="orthographicFront"/>
              <a:lightRig rig="freezing" dir="t">
                <a:rot lat="0" lon="0" rev="5640000"/>
              </a:lightRig>
            </a:scene3d>
            <a:sp3d prstMaterial="flat">
              <a:bevelT w="38100" h="38100"/>
            </a:sp3d>
          </a:bodyPr>
          <a:lstStyle/>
          <a:p>
            <a:pPr algn="ctr" fontAlgn="auto">
              <a:spcAft>
                <a:spcPts val="0"/>
              </a:spcAft>
              <a:defRPr/>
            </a:pPr>
            <a:r>
              <a:rPr lang="en-US" sz="2400" b="1" dirty="0">
                <a:ln w="635">
                  <a:noFill/>
                </a:ln>
                <a:solidFill>
                  <a:srgbClr val="C1EEFF"/>
                </a:solidFill>
                <a:effectLst>
                  <a:outerShdw blurRad="38100" dist="25400" dir="5400000" algn="tl" rotWithShape="0">
                    <a:srgbClr val="000000">
                      <a:alpha val="43000"/>
                    </a:srgbClr>
                  </a:outerShdw>
                </a:effectLst>
                <a:latin typeface="+mj-lt"/>
                <a:ea typeface="+mj-ea"/>
                <a:cs typeface="+mj-cs"/>
              </a:rPr>
              <a:t>MPI Exchange Latency in </a:t>
            </a:r>
            <a:r>
              <a:rPr lang="el-GR" sz="2400" b="1" i="1" dirty="0">
                <a:ln w="635">
                  <a:noFill/>
                </a:ln>
                <a:solidFill>
                  <a:srgbClr val="C1EEFF"/>
                </a:solidFill>
                <a:effectLst>
                  <a:outerShdw blurRad="38100" dist="25400" dir="5400000" algn="tl" rotWithShape="0">
                    <a:srgbClr val="000000">
                      <a:alpha val="43000"/>
                    </a:srgbClr>
                  </a:outerShdw>
                </a:effectLst>
                <a:latin typeface="Calibri"/>
                <a:ea typeface="+mj-ea"/>
                <a:cs typeface="+mj-cs"/>
              </a:rPr>
              <a:t>μ</a:t>
            </a:r>
            <a:r>
              <a:rPr lang="en-US" sz="2400" b="1" dirty="0">
                <a:ln w="635">
                  <a:noFill/>
                </a:ln>
                <a:solidFill>
                  <a:srgbClr val="C1EEFF"/>
                </a:solidFill>
                <a:effectLst>
                  <a:outerShdw blurRad="38100" dist="25400" dir="5400000" algn="tl" rotWithShape="0">
                    <a:srgbClr val="000000">
                      <a:alpha val="43000"/>
                    </a:srgbClr>
                  </a:outerShdw>
                </a:effectLst>
                <a:latin typeface="Calibri"/>
                <a:ea typeface="+mj-ea"/>
                <a:cs typeface="+mj-cs"/>
              </a:rPr>
              <a:t>s </a:t>
            </a:r>
          </a:p>
          <a:p>
            <a:pPr algn="ctr" fontAlgn="auto">
              <a:spcAft>
                <a:spcPts val="0"/>
              </a:spcAft>
              <a:defRPr/>
            </a:pPr>
            <a:r>
              <a:rPr lang="en-US" sz="2400" b="1" dirty="0">
                <a:ln w="635">
                  <a:noFill/>
                </a:ln>
                <a:solidFill>
                  <a:srgbClr val="C1EEFF"/>
                </a:solidFill>
                <a:effectLst>
                  <a:outerShdw blurRad="38100" dist="25400" dir="5400000" algn="tl" rotWithShape="0">
                    <a:srgbClr val="000000">
                      <a:alpha val="43000"/>
                    </a:srgbClr>
                  </a:outerShdw>
                </a:effectLst>
                <a:latin typeface="Calibri"/>
                <a:ea typeface="+mj-ea"/>
                <a:cs typeface="+mj-cs"/>
              </a:rPr>
              <a:t>(20-30 computation between messaging)</a:t>
            </a:r>
            <a:endParaRPr lang="en-US" sz="2400" b="1" dirty="0">
              <a:ln w="635">
                <a:noFill/>
              </a:ln>
              <a:solidFill>
                <a:srgbClr val="C1EEFF"/>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16866"/>
                                        </p:tgtEl>
                                        <p:attrNameLst>
                                          <p:attrName>style.visibility</p:attrName>
                                        </p:attrNameLst>
                                      </p:cBhvr>
                                      <p:to>
                                        <p:strVal val="visible"/>
                                      </p:to>
                                    </p:set>
                                    <p:anim calcmode="lin" valueType="num">
                                      <p:cBhvr additive="base">
                                        <p:cTn id="7" dur="1000" fill="hold"/>
                                        <p:tgtEl>
                                          <p:spTgt spid="1316866"/>
                                        </p:tgtEl>
                                        <p:attrNameLst>
                                          <p:attrName>ppt_x</p:attrName>
                                        </p:attrNameLst>
                                      </p:cBhvr>
                                      <p:tavLst>
                                        <p:tav tm="0">
                                          <p:val>
                                            <p:strVal val="0-#ppt_w/2"/>
                                          </p:val>
                                        </p:tav>
                                        <p:tav tm="100000">
                                          <p:val>
                                            <p:strVal val="#ppt_x"/>
                                          </p:val>
                                        </p:tav>
                                      </p:tavLst>
                                    </p:anim>
                                    <p:anim calcmode="lin" valueType="num">
                                      <p:cBhvr additive="base">
                                        <p:cTn id="8" dur="1000" fill="hold"/>
                                        <p:tgtEl>
                                          <p:spTgt spid="1316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bwMode="auto">
          <a:noFill/>
          <a:ln>
            <a:miter lim="800000"/>
            <a:headEnd/>
            <a:tailEnd/>
          </a:ln>
        </p:spPr>
        <p:txBody>
          <a:bodyPr/>
          <a:lstStyle/>
          <a:p>
            <a:fld id="{4159C217-FF47-41B5-8D1E-1BA1117EEB33}" type="slidenum">
              <a:rPr lang="en-US"/>
              <a:pPr/>
              <a:t>21</a:t>
            </a:fld>
            <a:endParaRPr lang="en-US"/>
          </a:p>
        </p:txBody>
      </p:sp>
      <p:sp>
        <p:nvSpPr>
          <p:cNvPr id="2" name="Title 1"/>
          <p:cNvSpPr>
            <a:spLocks noGrp="1"/>
          </p:cNvSpPr>
          <p:nvPr>
            <p:ph type="title" idx="4294967295"/>
          </p:nvPr>
        </p:nvSpPr>
        <p:spPr>
          <a:xfrm>
            <a:off x="762000" y="685800"/>
            <a:ext cx="7543800" cy="457200"/>
          </a:xfrm>
        </p:spPr>
        <p:txBody>
          <a:bodyPr/>
          <a:lstStyle/>
          <a:p>
            <a:pPr algn="ctr" eaLnBrk="1" fontAlgn="auto" hangingPunct="1">
              <a:spcAft>
                <a:spcPts val="0"/>
              </a:spcAft>
              <a:defRPr/>
            </a:pPr>
            <a:r>
              <a:rPr lang="en-US" sz="2800" dirty="0" smtClean="0">
                <a:solidFill>
                  <a:schemeClr val="tx2">
                    <a:satMod val="200000"/>
                  </a:schemeClr>
                </a:solidFill>
              </a:rPr>
              <a:t>Why is Speed up not = # cores/threads?</a:t>
            </a:r>
            <a:endParaRPr lang="en-US" sz="2800" dirty="0">
              <a:solidFill>
                <a:schemeClr val="tx2">
                  <a:satMod val="200000"/>
                </a:schemeClr>
              </a:solidFill>
            </a:endParaRPr>
          </a:p>
        </p:txBody>
      </p:sp>
      <p:sp>
        <p:nvSpPr>
          <p:cNvPr id="36868" name="Content Placeholder 2"/>
          <p:cNvSpPr>
            <a:spLocks noGrp="1"/>
          </p:cNvSpPr>
          <p:nvPr>
            <p:ph idx="4294967295"/>
          </p:nvPr>
        </p:nvSpPr>
        <p:spPr>
          <a:xfrm>
            <a:off x="609600" y="1676400"/>
            <a:ext cx="7848600" cy="3581400"/>
          </a:xfrm>
        </p:spPr>
        <p:txBody>
          <a:bodyPr/>
          <a:lstStyle/>
          <a:p>
            <a:pPr eaLnBrk="1" hangingPunct="1"/>
            <a:r>
              <a:rPr lang="en-US" sz="2000" dirty="0" smtClean="0">
                <a:solidFill>
                  <a:srgbClr val="FFC000"/>
                </a:solidFill>
              </a:rPr>
              <a:t>Synchronization Overhead</a:t>
            </a:r>
          </a:p>
          <a:p>
            <a:pPr eaLnBrk="1" hangingPunct="1"/>
            <a:r>
              <a:rPr lang="en-US" sz="2000" dirty="0" smtClean="0">
                <a:solidFill>
                  <a:srgbClr val="FFC000"/>
                </a:solidFill>
              </a:rPr>
              <a:t>Load imbalance</a:t>
            </a:r>
          </a:p>
          <a:p>
            <a:pPr lvl="1" eaLnBrk="1" hangingPunct="1"/>
            <a:r>
              <a:rPr lang="en-US" sz="2000" dirty="0" smtClean="0"/>
              <a:t>Or there is no good parallel algorithm</a:t>
            </a:r>
          </a:p>
          <a:p>
            <a:pPr eaLnBrk="1" hangingPunct="1"/>
            <a:r>
              <a:rPr lang="en-US" sz="2000" dirty="0" smtClean="0">
                <a:solidFill>
                  <a:srgbClr val="FFC000"/>
                </a:solidFill>
              </a:rPr>
              <a:t>Cache </a:t>
            </a:r>
            <a:r>
              <a:rPr lang="en-US" sz="2000" dirty="0" smtClean="0"/>
              <a:t>impacted by multiple threads</a:t>
            </a:r>
          </a:p>
          <a:p>
            <a:pPr eaLnBrk="1" hangingPunct="1"/>
            <a:r>
              <a:rPr lang="en-US" sz="2000" dirty="0" smtClean="0">
                <a:solidFill>
                  <a:srgbClr val="FFC000"/>
                </a:solidFill>
              </a:rPr>
              <a:t>Memory bandwidth</a:t>
            </a:r>
            <a:r>
              <a:rPr lang="en-US" sz="2000" dirty="0" smtClean="0"/>
              <a:t> needs increase proportionally to number of threads</a:t>
            </a:r>
          </a:p>
          <a:p>
            <a:pPr eaLnBrk="1" hangingPunct="1"/>
            <a:r>
              <a:rPr lang="en-US" sz="2000" dirty="0" smtClean="0">
                <a:solidFill>
                  <a:srgbClr val="FFC000"/>
                </a:solidFill>
              </a:rPr>
              <a:t>Scheduling and Interference</a:t>
            </a:r>
            <a:r>
              <a:rPr lang="en-US" sz="2000" dirty="0" smtClean="0"/>
              <a:t> with O/S threads</a:t>
            </a:r>
          </a:p>
          <a:p>
            <a:pPr lvl="1" eaLnBrk="1" hangingPunct="1"/>
            <a:r>
              <a:rPr lang="en-US" sz="2000" dirty="0" smtClean="0"/>
              <a:t>Including MPI/CCR processing threads</a:t>
            </a:r>
          </a:p>
          <a:p>
            <a:pPr lvl="1" eaLnBrk="1" hangingPunct="1"/>
            <a:r>
              <a:rPr lang="en-US" sz="2000" dirty="0" smtClean="0"/>
              <a:t>Note current MPI’s not well designed for multi-threaded problems</a:t>
            </a:r>
          </a:p>
          <a:p>
            <a:pPr eaLnBrk="1" hangingPunct="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5250" y="152400"/>
            <a:ext cx="9048750" cy="1143000"/>
          </a:xfrm>
          <a:prstGeom prst="rect">
            <a:avLst/>
          </a:prstGeo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100" normalizeH="0" baseline="0" noProof="0" smtClean="0">
                <a:ln>
                  <a:noFill/>
                </a:ln>
                <a:solidFill>
                  <a:srgbClr val="C1EEFF"/>
                </a:solidFill>
                <a:effectLst/>
                <a:uLnTx/>
                <a:uFillTx/>
                <a:latin typeface="+mj-lt"/>
                <a:ea typeface="+mj-ea"/>
                <a:cs typeface="+mj-cs"/>
              </a:rPr>
              <a:t>High Performance </a:t>
            </a:r>
            <a:br>
              <a:rPr kumimoji="0" lang="en-US" sz="3200" b="0" i="0" u="none" strike="noStrike" kern="1200" cap="none" spc="-100" normalizeH="0" baseline="0" noProof="0" smtClean="0">
                <a:ln>
                  <a:noFill/>
                </a:ln>
                <a:solidFill>
                  <a:srgbClr val="C1EEFF"/>
                </a:solidFill>
                <a:effectLst/>
                <a:uLnTx/>
                <a:uFillTx/>
                <a:latin typeface="+mj-lt"/>
                <a:ea typeface="+mj-ea"/>
                <a:cs typeface="+mj-cs"/>
              </a:rPr>
            </a:br>
            <a:r>
              <a:rPr kumimoji="0" lang="en-US" sz="3200" b="0" i="0" u="none" strike="noStrike" kern="1200" cap="none" spc="-100" normalizeH="0" baseline="0" noProof="0" smtClean="0">
                <a:ln>
                  <a:noFill/>
                </a:ln>
                <a:solidFill>
                  <a:srgbClr val="C1EEFF"/>
                </a:solidFill>
                <a:effectLst/>
                <a:uLnTx/>
                <a:uFillTx/>
                <a:latin typeface="+mj-lt"/>
                <a:ea typeface="+mj-ea"/>
                <a:cs typeface="+mj-cs"/>
              </a:rPr>
              <a:t>Dimension Reduction and Visualization</a:t>
            </a:r>
            <a:endParaRPr kumimoji="0" lang="en-US" sz="3200" b="0" i="0" u="none" strike="noStrike" kern="1200" cap="none" spc="-100" normalizeH="0" baseline="0" noProof="0" dirty="0">
              <a:ln>
                <a:noFill/>
              </a:ln>
              <a:solidFill>
                <a:srgbClr val="C1EEFF"/>
              </a:solidFill>
              <a:effectLst/>
              <a:uLnTx/>
              <a:uFillTx/>
              <a:latin typeface="+mj-lt"/>
              <a:ea typeface="+mj-ea"/>
              <a:cs typeface="+mj-cs"/>
            </a:endParaRPr>
          </a:p>
        </p:txBody>
      </p:sp>
      <p:sp>
        <p:nvSpPr>
          <p:cNvPr id="5" name="Content Placeholder 2"/>
          <p:cNvSpPr txBox="1">
            <a:spLocks/>
          </p:cNvSpPr>
          <p:nvPr/>
        </p:nvSpPr>
        <p:spPr>
          <a:xfrm>
            <a:off x="457200" y="1447800"/>
            <a:ext cx="8153400" cy="5181599"/>
          </a:xfrm>
          <a:prstGeom prst="rect">
            <a:avLst/>
          </a:prstGeom>
        </p:spPr>
        <p:txBody>
          <a:bodyPr>
            <a:noAutofit/>
          </a:bodyPr>
          <a:lstStyle/>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Need is pervasive</a:t>
            </a:r>
          </a:p>
          <a:p>
            <a:pPr marL="739775" marR="0" lvl="1" indent="-285750" algn="l" defTabSz="914400" rtl="0" eaLnBrk="0" fontAlgn="base" latinLnBrk="0" hangingPunct="0">
              <a:lnSpc>
                <a:spcPct val="100000"/>
              </a:lnSpc>
              <a:spcBef>
                <a:spcPct val="20000"/>
              </a:spcBef>
              <a:spcAft>
                <a:spcPct val="0"/>
              </a:spcAft>
              <a:buClr>
                <a:schemeClr val="accent2"/>
              </a:buClr>
              <a:buSzPct val="90000"/>
              <a:buFont typeface="Wingdings" pitchFamily="2" charset="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Large and high dimensional data are everywhere: biology, physics, Internet, …</a:t>
            </a:r>
          </a:p>
          <a:p>
            <a:pPr marL="739775" marR="0" lvl="1" indent="-285750" algn="l" defTabSz="914400" rtl="0" eaLnBrk="0" fontAlgn="base" latinLnBrk="0" hangingPunct="0">
              <a:lnSpc>
                <a:spcPct val="100000"/>
              </a:lnSpc>
              <a:spcBef>
                <a:spcPct val="20000"/>
              </a:spcBef>
              <a:spcAft>
                <a:spcPct val="0"/>
              </a:spcAft>
              <a:buClr>
                <a:schemeClr val="accent2"/>
              </a:buClr>
              <a:buSzPct val="90000"/>
              <a:buFont typeface="Wingdings" pitchFamily="2" charset="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Visualization can help data analysis</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 Visualization of large datasets with high performance</a:t>
            </a:r>
          </a:p>
          <a:p>
            <a:pPr marL="739775" marR="0" lvl="1" indent="-285750" algn="l" defTabSz="914400" rtl="0" eaLnBrk="0" fontAlgn="base" latinLnBrk="0" hangingPunct="0">
              <a:lnSpc>
                <a:spcPct val="100000"/>
              </a:lnSpc>
              <a:spcBef>
                <a:spcPct val="20000"/>
              </a:spcBef>
              <a:spcAft>
                <a:spcPct val="0"/>
              </a:spcAft>
              <a:buClr>
                <a:schemeClr val="accent2"/>
              </a:buClr>
              <a:buSzPct val="90000"/>
              <a:buFont typeface="Wingdings" pitchFamily="2" charset="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Map high-dimensional data into low dimensions (2D or 3D).</a:t>
            </a:r>
          </a:p>
          <a:p>
            <a:pPr marL="739775" marR="0" lvl="1" indent="-285750" algn="l" defTabSz="914400" rtl="0" eaLnBrk="0" fontAlgn="base" latinLnBrk="0" hangingPunct="0">
              <a:lnSpc>
                <a:spcPct val="100000"/>
              </a:lnSpc>
              <a:spcBef>
                <a:spcPct val="20000"/>
              </a:spcBef>
              <a:spcAft>
                <a:spcPct val="0"/>
              </a:spcAft>
              <a:buClr>
                <a:schemeClr val="accent2"/>
              </a:buClr>
              <a:buSzPct val="90000"/>
              <a:buFont typeface="Wingdings" pitchFamily="2" charset="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Need Parallel programming for processing large data sets</a:t>
            </a:r>
          </a:p>
          <a:p>
            <a:pPr marL="739775" marR="0" lvl="1" indent="-285750" algn="l" defTabSz="914400" rtl="0" eaLnBrk="0" fontAlgn="base" latinLnBrk="0" hangingPunct="0">
              <a:lnSpc>
                <a:spcPct val="120000"/>
              </a:lnSpc>
              <a:spcBef>
                <a:spcPts val="0"/>
              </a:spcBef>
              <a:spcAft>
                <a:spcPct val="0"/>
              </a:spcAft>
              <a:buClr>
                <a:schemeClr val="accent2"/>
              </a:buClr>
              <a:buSzPct val="90000"/>
              <a:buFont typeface="Wingdings" pitchFamily="2" charset="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Developing high performance dimension reduction algorithms: </a:t>
            </a:r>
          </a:p>
          <a:p>
            <a:pPr marL="995363" marR="0" lvl="2" indent="-228600" algn="l" defTabSz="914400" rtl="0" eaLnBrk="0" fontAlgn="base" latinLnBrk="0" hangingPunct="0">
              <a:lnSpc>
                <a:spcPct val="120000"/>
              </a:lnSpc>
              <a:spcBef>
                <a:spcPts val="0"/>
              </a:spcBef>
              <a:spcAft>
                <a:spcPct val="0"/>
              </a:spcAft>
              <a:buClr>
                <a:schemeClr val="accent2"/>
              </a:buClr>
              <a:buSzTx/>
              <a:buFont typeface="Wingdings 2" pitchFamily="18" charset="2"/>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MDS(Multi-dimensional Scaling),  used earlier in DNA sequencing application</a:t>
            </a:r>
          </a:p>
          <a:p>
            <a:pPr marL="995363" marR="0" lvl="2" indent="-228600" algn="l" defTabSz="914400" rtl="0" eaLnBrk="0" fontAlgn="base" latinLnBrk="0" hangingPunct="0">
              <a:lnSpc>
                <a:spcPct val="120000"/>
              </a:lnSpc>
              <a:spcBef>
                <a:spcPts val="0"/>
              </a:spcBef>
              <a:spcAft>
                <a:spcPct val="0"/>
              </a:spcAft>
              <a:buClr>
                <a:schemeClr val="accent2"/>
              </a:buClr>
              <a:buSzTx/>
              <a:buFont typeface="Wingdings 2" pitchFamily="18" charset="2"/>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GTM(Generative Topographic Mapping)</a:t>
            </a:r>
          </a:p>
          <a:p>
            <a:pPr marL="995363" marR="0" lvl="2" indent="-228600" algn="l" defTabSz="914400" rtl="0" eaLnBrk="0" fontAlgn="base" latinLnBrk="0" hangingPunct="0">
              <a:lnSpc>
                <a:spcPct val="120000"/>
              </a:lnSpc>
              <a:spcBef>
                <a:spcPts val="0"/>
              </a:spcBef>
              <a:spcAft>
                <a:spcPct val="0"/>
              </a:spcAft>
              <a:buClr>
                <a:schemeClr val="accent2"/>
              </a:buClr>
              <a:buSzTx/>
              <a:buFont typeface="Wingdings 2" pitchFamily="18" charset="2"/>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DA-MDS(Deterministic Annealing MDS) </a:t>
            </a:r>
          </a:p>
          <a:p>
            <a:pPr marL="995363" marR="0" lvl="2" indent="-228600" algn="l" defTabSz="914400" rtl="0" eaLnBrk="0" fontAlgn="base" latinLnBrk="0" hangingPunct="0">
              <a:lnSpc>
                <a:spcPct val="120000"/>
              </a:lnSpc>
              <a:spcBef>
                <a:spcPts val="0"/>
              </a:spcBef>
              <a:spcAft>
                <a:spcPct val="0"/>
              </a:spcAft>
              <a:buClr>
                <a:schemeClr val="accent2"/>
              </a:buClr>
              <a:buSzTx/>
              <a:buFont typeface="Wingdings 2" pitchFamily="18" charset="2"/>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DA-GTM(Deterministic Annealing GTM) </a:t>
            </a:r>
          </a:p>
          <a:p>
            <a:pPr marL="739775" marR="0" lvl="1" indent="-285750" algn="l" defTabSz="914400" rtl="0" eaLnBrk="0" fontAlgn="base" latinLnBrk="0" hangingPunct="0">
              <a:lnSpc>
                <a:spcPct val="120000"/>
              </a:lnSpc>
              <a:spcBef>
                <a:spcPts val="0"/>
              </a:spcBef>
              <a:spcAft>
                <a:spcPct val="0"/>
              </a:spcAft>
              <a:buClr>
                <a:schemeClr val="accent2"/>
              </a:buClr>
              <a:buSzPct val="90000"/>
              <a:buFont typeface="Wingdings" pitchFamily="2" charset="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Interactive visualization tool </a:t>
            </a:r>
            <a:r>
              <a:rPr kumimoji="0" lang="en-US" sz="2000" b="0" i="0" u="none" strike="noStrike" kern="1200" cap="none" spc="0" normalizeH="0" baseline="0" noProof="0" smtClean="0">
                <a:ln>
                  <a:noFill/>
                </a:ln>
                <a:solidFill>
                  <a:srgbClr val="990033"/>
                </a:solidFill>
                <a:effectLst/>
                <a:uLnTx/>
                <a:uFillTx/>
                <a:latin typeface="+mn-lt"/>
                <a:ea typeface="+mn-ea"/>
                <a:cs typeface="+mn-cs"/>
              </a:rPr>
              <a:t>PlotViz</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We are supporting drug discovery by browsing 60 million compounds in PubChem database with 166 features</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r>
              <a:rPr kumimoji="0" lang="en-US" sz="2000" b="0" i="0" u="none" strike="noStrike" kern="1200" cap="none" spc="0" normalizeH="0" baseline="0" noProof="0" smtClean="0">
                <a:ln>
                  <a:noFill/>
                </a:ln>
                <a:solidFill>
                  <a:schemeClr val="tx1"/>
                </a:solidFill>
                <a:effectLst/>
                <a:uLnTx/>
                <a:uFillTx/>
                <a:latin typeface="+mn-lt"/>
                <a:ea typeface="+mn-ea"/>
                <a:cs typeface="+mn-cs"/>
              </a:rPr>
              <a:t>each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0"/>
            <a:ext cx="8610600" cy="1143000"/>
          </a:xfrm>
          <a:prstGeom prst="rect">
            <a:avLst/>
          </a:prstGeom>
        </p:spPr>
        <p:txBody>
          <a:bodyPr>
            <a:normAutofit fontScale="90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smtClean="0">
                <a:ln>
                  <a:noFill/>
                </a:ln>
                <a:solidFill>
                  <a:srgbClr val="C1EEFF"/>
                </a:solidFill>
                <a:effectLst/>
                <a:uLnTx/>
                <a:uFillTx/>
                <a:latin typeface="+mj-lt"/>
                <a:ea typeface="+mj-ea"/>
                <a:cs typeface="+mj-cs"/>
              </a:rPr>
              <a:t>High Performance Data Visualization..</a:t>
            </a:r>
            <a:endParaRPr kumimoji="0" lang="en-US" sz="4000" b="0" i="0" u="none" strike="noStrike" kern="1200" cap="none" spc="-100" normalizeH="0" baseline="0" noProof="0" dirty="0">
              <a:ln>
                <a:noFill/>
              </a:ln>
              <a:solidFill>
                <a:srgbClr val="C1EEFF"/>
              </a:solidFill>
              <a:effectLst/>
              <a:uLnTx/>
              <a:uFillTx/>
              <a:latin typeface="+mj-lt"/>
              <a:ea typeface="+mj-ea"/>
              <a:cs typeface="+mj-cs"/>
            </a:endParaRPr>
          </a:p>
        </p:txBody>
      </p:sp>
      <p:sp>
        <p:nvSpPr>
          <p:cNvPr id="5" name="Content Placeholder 3"/>
          <p:cNvSpPr txBox="1">
            <a:spLocks/>
          </p:cNvSpPr>
          <p:nvPr/>
        </p:nvSpPr>
        <p:spPr>
          <a:xfrm>
            <a:off x="228600" y="1143000"/>
            <a:ext cx="8763000" cy="1143000"/>
          </a:xfrm>
          <a:prstGeom prst="rect">
            <a:avLst/>
          </a:prstGeom>
        </p:spPr>
        <p:txBody>
          <a:bodyPr>
            <a:normAutofit fontScale="55000" lnSpcReduction="20000"/>
          </a:bodyPr>
          <a:lstStyle/>
          <a:p>
            <a:pPr marL="228600" marR="0" lvl="0" indent="-2286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First time using Deterministic Annealing for parallel MDS and GTM algorithms to visualize large and high-dimensional data</a:t>
            </a:r>
          </a:p>
          <a:p>
            <a:pPr marL="228600" marR="0" lvl="0" indent="-2286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Processed 0.1 million PubChem data having 166 dimensions</a:t>
            </a:r>
          </a:p>
          <a:p>
            <a:pPr marL="228600" marR="0" lvl="0" indent="-2286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3000" b="0" i="0" u="none" strike="noStrike" kern="1200" cap="none" spc="0" normalizeH="0" baseline="0" noProof="0" smtClean="0">
                <a:ln>
                  <a:noFill/>
                </a:ln>
                <a:solidFill>
                  <a:schemeClr val="tx1"/>
                </a:solidFill>
                <a:effectLst/>
                <a:uLnTx/>
                <a:uFillTx/>
                <a:latin typeface="+mn-lt"/>
                <a:ea typeface="+mn-ea"/>
                <a:cs typeface="+mn-cs"/>
              </a:rPr>
              <a:t>Parallel interpolation can process 60 million PubChem points</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429000" y="2209800"/>
            <a:ext cx="2454250" cy="2403855"/>
          </a:xfrm>
          <a:prstGeom prst="rect">
            <a:avLst/>
          </a:prstGeom>
          <a:noFill/>
          <a:ln w="9525">
            <a:noFill/>
            <a:miter lim="800000"/>
            <a:headEnd/>
            <a:tailEnd/>
          </a:ln>
        </p:spPr>
      </p:pic>
      <p:pic>
        <p:nvPicPr>
          <p:cNvPr id="7" name="Picture 4"/>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a:off x="6324600" y="2209800"/>
            <a:ext cx="2473948" cy="2264945"/>
          </a:xfrm>
          <a:prstGeom prst="rect">
            <a:avLst/>
          </a:prstGeom>
          <a:noFill/>
          <a:ln w="9525">
            <a:noFill/>
            <a:miter lim="800000"/>
            <a:headEnd/>
            <a:tailEnd/>
          </a:ln>
        </p:spPr>
      </p:pic>
      <p:pic>
        <p:nvPicPr>
          <p:cNvPr id="8" name="Picture 5"/>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04800" y="2057400"/>
            <a:ext cx="2743200" cy="2647949"/>
          </a:xfrm>
          <a:prstGeom prst="rect">
            <a:avLst/>
          </a:prstGeom>
          <a:noFill/>
          <a:ln w="9525">
            <a:noFill/>
            <a:miter lim="800000"/>
            <a:headEnd/>
            <a:tailEnd/>
          </a:ln>
        </p:spPr>
      </p:pic>
      <p:sp>
        <p:nvSpPr>
          <p:cNvPr id="9" name="Rectangle 8"/>
          <p:cNvSpPr>
            <a:spLocks noChangeArrowheads="1"/>
          </p:cNvSpPr>
          <p:nvPr/>
        </p:nvSpPr>
        <p:spPr bwMode="auto">
          <a:xfrm>
            <a:off x="228600" y="4724400"/>
            <a:ext cx="2895600" cy="1384995"/>
          </a:xfrm>
          <a:prstGeom prst="rect">
            <a:avLst/>
          </a:prstGeom>
          <a:noFill/>
          <a:ln w="9525">
            <a:noFill/>
            <a:miter lim="800000"/>
            <a:headEnd/>
            <a:tailEnd/>
          </a:ln>
        </p:spPr>
        <p:txBody>
          <a:bodyPr wrap="square">
            <a:spAutoFit/>
          </a:bodyPr>
          <a:lstStyle/>
          <a:p>
            <a:r>
              <a:rPr lang="en-US" sz="1400" b="1" i="1" dirty="0" smtClean="0">
                <a:latin typeface="Calibri" pitchFamily="34" charset="0"/>
              </a:rPr>
              <a:t>MDS for 100k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100k </a:t>
            </a:r>
            <a:r>
              <a:rPr lang="en-US" sz="1400" dirty="0" err="1" smtClean="0">
                <a:latin typeface="Calibri" pitchFamily="34" charset="0"/>
              </a:rPr>
              <a:t>PubChem</a:t>
            </a:r>
            <a:r>
              <a:rPr lang="en-US" sz="1400" dirty="0" smtClean="0">
                <a:latin typeface="Calibri" pitchFamily="34" charset="0"/>
              </a:rPr>
              <a:t> data having 166 dimensions are visualized in 3D space. Colors represent 2 clusters separated by their structural proximity.</a:t>
            </a:r>
            <a:endParaRPr lang="en-US" sz="1400" dirty="0">
              <a:latin typeface="Calibri" pitchFamily="34" charset="0"/>
            </a:endParaRPr>
          </a:p>
        </p:txBody>
      </p:sp>
      <p:sp>
        <p:nvSpPr>
          <p:cNvPr id="10" name="Rectangle 8"/>
          <p:cNvSpPr>
            <a:spLocks noChangeArrowheads="1"/>
          </p:cNvSpPr>
          <p:nvPr/>
        </p:nvSpPr>
        <p:spPr bwMode="auto">
          <a:xfrm>
            <a:off x="3200400" y="4724400"/>
            <a:ext cx="2895600" cy="1169551"/>
          </a:xfrm>
          <a:prstGeom prst="rect">
            <a:avLst/>
          </a:prstGeom>
          <a:noFill/>
          <a:ln w="9525">
            <a:noFill/>
            <a:miter lim="800000"/>
            <a:headEnd/>
            <a:tailEnd/>
          </a:ln>
        </p:spPr>
        <p:txBody>
          <a:bodyPr wrap="square">
            <a:spAutoFit/>
          </a:bodyPr>
          <a:lstStyle/>
          <a:p>
            <a:r>
              <a:rPr lang="en-US" sz="1400" b="1" i="1" dirty="0" smtClean="0">
                <a:latin typeface="Calibri" pitchFamily="34" charset="0"/>
              </a:rPr>
              <a:t>GTM for 930k genes and diseases</a:t>
            </a:r>
          </a:p>
          <a:p>
            <a:r>
              <a:rPr lang="en-US" sz="1400" dirty="0" smtClean="0">
                <a:latin typeface="Calibri" pitchFamily="34" charset="0"/>
              </a:rPr>
              <a:t>Genes (green color) and diseases (others) are plotted in 3D space, aiming at finding  cause-and-effect relationships.</a:t>
            </a:r>
            <a:endParaRPr lang="en-US" sz="1400" dirty="0">
              <a:latin typeface="Calibri" pitchFamily="34" charset="0"/>
            </a:endParaRPr>
          </a:p>
        </p:txBody>
      </p:sp>
      <p:sp>
        <p:nvSpPr>
          <p:cNvPr id="11" name="Rectangle 8"/>
          <p:cNvSpPr>
            <a:spLocks noChangeArrowheads="1"/>
          </p:cNvSpPr>
          <p:nvPr/>
        </p:nvSpPr>
        <p:spPr bwMode="auto">
          <a:xfrm>
            <a:off x="6096000" y="4571762"/>
            <a:ext cx="2895600" cy="1600438"/>
          </a:xfrm>
          <a:prstGeom prst="rect">
            <a:avLst/>
          </a:prstGeom>
          <a:noFill/>
          <a:ln w="9525">
            <a:noFill/>
            <a:miter lim="800000"/>
            <a:headEnd/>
            <a:tailEnd/>
          </a:ln>
        </p:spPr>
        <p:txBody>
          <a:bodyPr wrap="square">
            <a:spAutoFit/>
          </a:bodyPr>
          <a:lstStyle/>
          <a:p>
            <a:r>
              <a:rPr lang="en-US" sz="1400" b="1" i="1" dirty="0" smtClean="0">
                <a:latin typeface="Calibri" pitchFamily="34" charset="0"/>
              </a:rPr>
              <a:t>GTM with interpolation for </a:t>
            </a:r>
            <a:br>
              <a:rPr lang="en-US" sz="1400" b="1" i="1" dirty="0" smtClean="0">
                <a:latin typeface="Calibri" pitchFamily="34" charset="0"/>
              </a:rPr>
            </a:br>
            <a:r>
              <a:rPr lang="en-US" sz="1400" b="1" i="1" dirty="0" smtClean="0">
                <a:latin typeface="Calibri" pitchFamily="34" charset="0"/>
              </a:rPr>
              <a:t>2M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2M </a:t>
            </a:r>
            <a:r>
              <a:rPr lang="en-US" sz="1400" dirty="0" err="1" smtClean="0">
                <a:latin typeface="Calibri" pitchFamily="34" charset="0"/>
              </a:rPr>
              <a:t>PubChem</a:t>
            </a:r>
            <a:r>
              <a:rPr lang="en-US" sz="1400" dirty="0" smtClean="0">
                <a:latin typeface="Calibri" pitchFamily="34" charset="0"/>
              </a:rPr>
              <a:t> data is plotted in 3D with GTM interpolation approach. Blue points are 100k sampled data and red points are 2M interpolated points.</a:t>
            </a:r>
            <a:endParaRPr lang="en-US" sz="1400" dirty="0">
              <a:latin typeface="Calibri" pitchFamily="34" charset="0"/>
            </a:endParaRPr>
          </a:p>
        </p:txBody>
      </p:sp>
      <p:sp>
        <p:nvSpPr>
          <p:cNvPr id="12" name="TextBox 11"/>
          <p:cNvSpPr txBox="1"/>
          <p:nvPr/>
        </p:nvSpPr>
        <p:spPr>
          <a:xfrm>
            <a:off x="228600" y="6248400"/>
            <a:ext cx="3886200" cy="276999"/>
          </a:xfrm>
          <a:prstGeom prst="rect">
            <a:avLst/>
          </a:prstGeom>
          <a:noFill/>
        </p:spPr>
        <p:txBody>
          <a:bodyPr wrap="square" rtlCol="0">
            <a:spAutoFit/>
          </a:bodyPr>
          <a:lstStyle/>
          <a:p>
            <a:r>
              <a:rPr lang="en-US" sz="1200" dirty="0" err="1" smtClean="0"/>
              <a:t>PubChem</a:t>
            </a:r>
            <a:r>
              <a:rPr lang="en-US" sz="1200" dirty="0" smtClean="0"/>
              <a:t> project, http://pubchem.ncbi.nlm.nih.gov/</a:t>
            </a:r>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304800" y="381000"/>
            <a:ext cx="8305800" cy="533400"/>
          </a:xfrm>
        </p:spPr>
        <p:txBody>
          <a:bodyPr/>
          <a:lstStyle/>
          <a:p>
            <a:r>
              <a:rPr lang="en-US" sz="2400" dirty="0" smtClean="0"/>
              <a:t>Deterministic Annealing for </a:t>
            </a:r>
            <a:r>
              <a:rPr lang="en-US" sz="2400" dirty="0" err="1" smtClean="0"/>
              <a:t>Pairwise</a:t>
            </a:r>
            <a:r>
              <a:rPr lang="en-US" sz="2400" dirty="0" smtClean="0"/>
              <a:t> Clustering</a:t>
            </a:r>
          </a:p>
        </p:txBody>
      </p:sp>
      <p:sp>
        <p:nvSpPr>
          <p:cNvPr id="26627" name="Content Placeholder 2"/>
          <p:cNvSpPr>
            <a:spLocks noGrp="1"/>
          </p:cNvSpPr>
          <p:nvPr>
            <p:ph idx="4294967295"/>
          </p:nvPr>
        </p:nvSpPr>
        <p:spPr>
          <a:xfrm>
            <a:off x="152400" y="1311275"/>
            <a:ext cx="8839200" cy="4708525"/>
          </a:xfrm>
        </p:spPr>
        <p:txBody>
          <a:bodyPr/>
          <a:lstStyle/>
          <a:p>
            <a:r>
              <a:rPr lang="en-US" sz="1800" dirty="0" smtClean="0">
                <a:solidFill>
                  <a:srgbClr val="FFFF00"/>
                </a:solidFill>
              </a:rPr>
              <a:t>Clustering</a:t>
            </a:r>
            <a:r>
              <a:rPr lang="en-US" sz="1800" dirty="0" smtClean="0"/>
              <a:t> is a well known data mining algorithm with </a:t>
            </a:r>
            <a:r>
              <a:rPr lang="en-US" sz="1800" dirty="0" smtClean="0">
                <a:solidFill>
                  <a:srgbClr val="FFFF00"/>
                </a:solidFill>
              </a:rPr>
              <a:t>K-means</a:t>
            </a:r>
            <a:r>
              <a:rPr lang="en-US" sz="1800" dirty="0" smtClean="0"/>
              <a:t> best known approach</a:t>
            </a:r>
          </a:p>
          <a:p>
            <a:r>
              <a:rPr lang="en-US" sz="1800" dirty="0" smtClean="0"/>
              <a:t>Two ideas that lead to new supercomputer data mining algorithms</a:t>
            </a:r>
          </a:p>
          <a:p>
            <a:r>
              <a:rPr lang="en-US" sz="1800" dirty="0" smtClean="0"/>
              <a:t>Use </a:t>
            </a:r>
            <a:r>
              <a:rPr lang="en-US" sz="1800" dirty="0" smtClean="0">
                <a:solidFill>
                  <a:srgbClr val="FFFF00"/>
                </a:solidFill>
              </a:rPr>
              <a:t>deterministic annealing </a:t>
            </a:r>
            <a:r>
              <a:rPr lang="en-US" sz="1800" dirty="0" smtClean="0"/>
              <a:t>to avoid local minima</a:t>
            </a:r>
          </a:p>
          <a:p>
            <a:r>
              <a:rPr lang="en-US" sz="1800" dirty="0" smtClean="0">
                <a:solidFill>
                  <a:srgbClr val="FFFF00"/>
                </a:solidFill>
              </a:rPr>
              <a:t>Do not use vectors </a:t>
            </a:r>
            <a:r>
              <a:rPr lang="en-US" sz="1800" dirty="0" smtClean="0"/>
              <a:t>that are often not known –  use </a:t>
            </a:r>
            <a:r>
              <a:rPr lang="en-US" sz="1800" dirty="0" smtClean="0">
                <a:solidFill>
                  <a:srgbClr val="FFFF00"/>
                </a:solidFill>
              </a:rPr>
              <a:t>distances</a:t>
            </a:r>
            <a:r>
              <a:rPr lang="en-US" sz="1800" dirty="0" smtClean="0"/>
              <a:t> </a:t>
            </a:r>
            <a:r>
              <a:rPr lang="el-GR" sz="1800" dirty="0" smtClean="0">
                <a:solidFill>
                  <a:srgbClr val="FFFF00"/>
                </a:solidFill>
              </a:rPr>
              <a:t>δ</a:t>
            </a:r>
            <a:r>
              <a:rPr lang="en-US" sz="1800" dirty="0" smtClean="0">
                <a:solidFill>
                  <a:srgbClr val="FFFF00"/>
                </a:solidFill>
              </a:rPr>
              <a:t>(</a:t>
            </a:r>
            <a:r>
              <a:rPr lang="en-US" sz="1800" i="1" dirty="0" err="1" smtClean="0">
                <a:solidFill>
                  <a:srgbClr val="FFFF00"/>
                </a:solidFill>
              </a:rPr>
              <a:t>i,j</a:t>
            </a:r>
            <a:r>
              <a:rPr lang="en-US" sz="1800" dirty="0" smtClean="0">
                <a:solidFill>
                  <a:srgbClr val="FFFF00"/>
                </a:solidFill>
              </a:rPr>
              <a:t>) </a:t>
            </a:r>
            <a:r>
              <a:rPr lang="en-US" sz="1800" dirty="0" smtClean="0"/>
              <a:t>between points </a:t>
            </a:r>
            <a:r>
              <a:rPr lang="en-US" sz="1800" i="1" dirty="0" err="1" smtClean="0"/>
              <a:t>i</a:t>
            </a:r>
            <a:r>
              <a:rPr lang="en-US" sz="1800" i="1" dirty="0" smtClean="0"/>
              <a:t>, j </a:t>
            </a:r>
            <a:r>
              <a:rPr lang="en-US" sz="1800" dirty="0" smtClean="0"/>
              <a:t>in collection – N=millions of points are available in Biology; algorithms go like N</a:t>
            </a:r>
            <a:r>
              <a:rPr lang="en-US" sz="1800" baseline="30000" dirty="0" smtClean="0"/>
              <a:t>2 </a:t>
            </a:r>
            <a:r>
              <a:rPr lang="en-US" sz="1800" dirty="0" smtClean="0"/>
              <a:t>.</a:t>
            </a:r>
            <a:r>
              <a:rPr lang="en-US" sz="1800" baseline="30000" dirty="0" smtClean="0"/>
              <a:t> </a:t>
            </a:r>
            <a:r>
              <a:rPr lang="en-US" sz="1800" dirty="0" smtClean="0"/>
              <a:t>Number of clusters</a:t>
            </a:r>
          </a:p>
          <a:p>
            <a:r>
              <a:rPr lang="en-US" sz="1800" dirty="0" smtClean="0"/>
              <a:t>Developed (partially) by Hofmann and </a:t>
            </a:r>
            <a:r>
              <a:rPr lang="en-US" sz="1800" dirty="0" err="1" smtClean="0"/>
              <a:t>Buhmann</a:t>
            </a:r>
            <a:r>
              <a:rPr lang="en-US" sz="1800" dirty="0" smtClean="0"/>
              <a:t> in 1997 but little or no application</a:t>
            </a:r>
          </a:p>
          <a:p>
            <a:r>
              <a:rPr lang="en-US" sz="1800" dirty="0" smtClean="0"/>
              <a:t>Minimize </a:t>
            </a:r>
            <a:r>
              <a:rPr lang="en-US" sz="1800" dirty="0" smtClean="0">
                <a:solidFill>
                  <a:srgbClr val="FFFF00"/>
                </a:solidFill>
              </a:rPr>
              <a:t>H</a:t>
            </a:r>
            <a:r>
              <a:rPr lang="en-US" sz="1800" baseline="-25000" dirty="0" smtClean="0">
                <a:solidFill>
                  <a:srgbClr val="FFFF00"/>
                </a:solidFill>
              </a:rPr>
              <a:t>PC</a:t>
            </a:r>
            <a:r>
              <a:rPr lang="en-US" sz="1800" dirty="0" smtClean="0">
                <a:solidFill>
                  <a:srgbClr val="FFFF00"/>
                </a:solidFill>
              </a:rPr>
              <a:t> = 0.5 </a:t>
            </a:r>
            <a:r>
              <a:rPr lang="en-US" sz="1800" dirty="0" smtClean="0">
                <a:solidFill>
                  <a:srgbClr val="FFFF00"/>
                </a:solidFill>
                <a:sym typeface="Symbol" pitchFamily="18" charset="2"/>
              </a:rPr>
              <a:t></a:t>
            </a:r>
            <a:r>
              <a:rPr lang="en-US" sz="1800" i="1" baseline="-25000" dirty="0" err="1" smtClean="0">
                <a:solidFill>
                  <a:srgbClr val="FFFF00"/>
                </a:solidFill>
              </a:rPr>
              <a:t>i</a:t>
            </a:r>
            <a:r>
              <a:rPr lang="en-US" sz="1800" baseline="-25000" dirty="0" smtClean="0">
                <a:solidFill>
                  <a:srgbClr val="FFFF00"/>
                </a:solidFill>
              </a:rPr>
              <a:t>=1</a:t>
            </a:r>
            <a:r>
              <a:rPr lang="en-US" sz="1800" baseline="30000" dirty="0" smtClean="0">
                <a:solidFill>
                  <a:srgbClr val="FFFF00"/>
                </a:solidFill>
              </a:rPr>
              <a:t>N</a:t>
            </a:r>
            <a:r>
              <a:rPr lang="en-US" sz="1800" dirty="0" smtClean="0">
                <a:solidFill>
                  <a:srgbClr val="FFFF00"/>
                </a:solidFill>
              </a:rPr>
              <a:t> </a:t>
            </a:r>
            <a:r>
              <a:rPr lang="en-US" sz="1800" dirty="0" smtClean="0">
                <a:solidFill>
                  <a:srgbClr val="FFFF00"/>
                </a:solidFill>
                <a:sym typeface="Symbol" pitchFamily="18" charset="2"/>
              </a:rPr>
              <a:t></a:t>
            </a:r>
            <a:r>
              <a:rPr lang="en-US" sz="1800" i="1" baseline="-25000" dirty="0" smtClean="0">
                <a:solidFill>
                  <a:srgbClr val="FFFF00"/>
                </a:solidFill>
              </a:rPr>
              <a:t>j</a:t>
            </a:r>
            <a:r>
              <a:rPr lang="en-US" sz="1800" baseline="-25000" dirty="0" smtClean="0">
                <a:solidFill>
                  <a:srgbClr val="FFFF00"/>
                </a:solidFill>
              </a:rPr>
              <a:t>=1</a:t>
            </a:r>
            <a:r>
              <a:rPr lang="en-US" sz="1800" baseline="30000" dirty="0" smtClean="0">
                <a:solidFill>
                  <a:srgbClr val="FFFF00"/>
                </a:solidFill>
              </a:rPr>
              <a:t>N</a:t>
            </a:r>
            <a:r>
              <a:rPr lang="en-US" sz="1800" dirty="0" smtClean="0">
                <a:solidFill>
                  <a:srgbClr val="FFFF00"/>
                </a:solidFill>
              </a:rPr>
              <a:t> </a:t>
            </a:r>
            <a:r>
              <a:rPr lang="el-GR" sz="1800" dirty="0" smtClean="0">
                <a:solidFill>
                  <a:srgbClr val="FFFF00"/>
                </a:solidFill>
              </a:rPr>
              <a:t>δ</a:t>
            </a:r>
            <a:r>
              <a:rPr lang="en-US" sz="1800" dirty="0" smtClean="0">
                <a:solidFill>
                  <a:srgbClr val="FFFF00"/>
                </a:solidFill>
              </a:rPr>
              <a:t>(</a:t>
            </a:r>
            <a:r>
              <a:rPr lang="en-US" sz="1800" i="1" dirty="0" err="1" smtClean="0">
                <a:solidFill>
                  <a:srgbClr val="FFFF00"/>
                </a:solidFill>
              </a:rPr>
              <a:t>i</a:t>
            </a:r>
            <a:r>
              <a:rPr lang="en-US" sz="1800" dirty="0" smtClean="0">
                <a:solidFill>
                  <a:srgbClr val="FFFF00"/>
                </a:solidFill>
              </a:rPr>
              <a:t>, </a:t>
            </a:r>
            <a:r>
              <a:rPr lang="en-US" sz="1800" i="1" dirty="0" smtClean="0">
                <a:solidFill>
                  <a:srgbClr val="FFFF00"/>
                </a:solidFill>
              </a:rPr>
              <a:t>j</a:t>
            </a:r>
            <a:r>
              <a:rPr lang="en-US" sz="1800" dirty="0" smtClean="0">
                <a:solidFill>
                  <a:srgbClr val="FFFF00"/>
                </a:solidFill>
              </a:rPr>
              <a:t>) </a:t>
            </a:r>
            <a:r>
              <a:rPr lang="en-US" sz="1800" dirty="0" smtClean="0">
                <a:solidFill>
                  <a:srgbClr val="FFFF00"/>
                </a:solidFill>
                <a:sym typeface="Symbol" pitchFamily="18" charset="2"/>
              </a:rPr>
              <a:t></a:t>
            </a:r>
            <a:r>
              <a:rPr lang="en-US" sz="1800" baseline="-25000" dirty="0" smtClean="0">
                <a:solidFill>
                  <a:srgbClr val="FFFF00"/>
                </a:solidFill>
              </a:rPr>
              <a:t>k=1</a:t>
            </a:r>
            <a:r>
              <a:rPr lang="en-US" sz="1800" baseline="30000" dirty="0" smtClean="0">
                <a:solidFill>
                  <a:srgbClr val="FFFF00"/>
                </a:solidFill>
              </a:rPr>
              <a:t>K</a:t>
            </a:r>
            <a:r>
              <a:rPr lang="en-US" sz="1800" dirty="0" smtClean="0">
                <a:solidFill>
                  <a:srgbClr val="FFFF00"/>
                </a:solidFill>
              </a:rPr>
              <a:t> M</a:t>
            </a:r>
            <a:r>
              <a:rPr lang="en-US" sz="1800" i="1" baseline="-25000" dirty="0" smtClean="0">
                <a:solidFill>
                  <a:srgbClr val="FFFF00"/>
                </a:solidFill>
              </a:rPr>
              <a:t>i</a:t>
            </a:r>
            <a:r>
              <a:rPr lang="en-US" sz="1800" dirty="0" smtClean="0">
                <a:solidFill>
                  <a:srgbClr val="FFFF00"/>
                </a:solidFill>
              </a:rPr>
              <a:t>(</a:t>
            </a:r>
            <a:r>
              <a:rPr lang="en-US" sz="1800" i="1" dirty="0" smtClean="0">
                <a:solidFill>
                  <a:srgbClr val="FFFF00"/>
                </a:solidFill>
              </a:rPr>
              <a:t>k</a:t>
            </a:r>
            <a:r>
              <a:rPr lang="en-US" sz="1800" dirty="0" smtClean="0">
                <a:solidFill>
                  <a:srgbClr val="FFFF00"/>
                </a:solidFill>
              </a:rPr>
              <a:t>) </a:t>
            </a:r>
            <a:r>
              <a:rPr lang="en-US" sz="1800" dirty="0" err="1" smtClean="0">
                <a:solidFill>
                  <a:srgbClr val="FFFF00"/>
                </a:solidFill>
              </a:rPr>
              <a:t>M</a:t>
            </a:r>
            <a:r>
              <a:rPr lang="en-US" sz="1800" i="1" baseline="-25000" dirty="0" err="1" smtClean="0">
                <a:solidFill>
                  <a:srgbClr val="FFFF00"/>
                </a:solidFill>
              </a:rPr>
              <a:t>j</a:t>
            </a:r>
            <a:r>
              <a:rPr lang="en-US" sz="1800" dirty="0" smtClean="0">
                <a:solidFill>
                  <a:srgbClr val="FFFF00"/>
                </a:solidFill>
              </a:rPr>
              <a:t>(</a:t>
            </a:r>
            <a:r>
              <a:rPr lang="en-US" sz="1800" i="1" dirty="0" smtClean="0">
                <a:solidFill>
                  <a:srgbClr val="FFFF00"/>
                </a:solidFill>
              </a:rPr>
              <a:t>k</a:t>
            </a:r>
            <a:r>
              <a:rPr lang="en-US" sz="1800" dirty="0" smtClean="0">
                <a:solidFill>
                  <a:srgbClr val="FFFF00"/>
                </a:solidFill>
              </a:rPr>
              <a:t>) / C(</a:t>
            </a:r>
            <a:r>
              <a:rPr lang="en-US" sz="1800" i="1" dirty="0" smtClean="0">
                <a:solidFill>
                  <a:srgbClr val="FFFF00"/>
                </a:solidFill>
              </a:rPr>
              <a:t>k</a:t>
            </a:r>
            <a:r>
              <a:rPr lang="en-US" sz="1800" dirty="0" smtClean="0">
                <a:solidFill>
                  <a:srgbClr val="FFFF00"/>
                </a:solidFill>
              </a:rPr>
              <a:t>)	</a:t>
            </a:r>
          </a:p>
          <a:p>
            <a:r>
              <a:rPr lang="en-US" sz="1800" dirty="0" smtClean="0">
                <a:solidFill>
                  <a:srgbClr val="FFFF00"/>
                </a:solidFill>
              </a:rPr>
              <a:t>M</a:t>
            </a:r>
            <a:r>
              <a:rPr lang="en-US" sz="1800" i="1" baseline="-25000" dirty="0" smtClean="0">
                <a:solidFill>
                  <a:srgbClr val="FFFF00"/>
                </a:solidFill>
              </a:rPr>
              <a:t>i</a:t>
            </a:r>
            <a:r>
              <a:rPr lang="en-US" sz="1800" dirty="0" smtClean="0">
                <a:solidFill>
                  <a:srgbClr val="FFFF00"/>
                </a:solidFill>
              </a:rPr>
              <a:t>(</a:t>
            </a:r>
            <a:r>
              <a:rPr lang="en-US" sz="1800" i="1" dirty="0" smtClean="0">
                <a:solidFill>
                  <a:srgbClr val="FFFF00"/>
                </a:solidFill>
              </a:rPr>
              <a:t>k</a:t>
            </a:r>
            <a:r>
              <a:rPr lang="en-US" sz="1800" dirty="0" smtClean="0">
                <a:solidFill>
                  <a:srgbClr val="FFFF00"/>
                </a:solidFill>
              </a:rPr>
              <a:t>) </a:t>
            </a:r>
            <a:r>
              <a:rPr lang="en-US" sz="1800" dirty="0" smtClean="0"/>
              <a:t>is probability that point </a:t>
            </a:r>
            <a:r>
              <a:rPr lang="en-US" sz="1800" i="1" dirty="0" err="1" smtClean="0">
                <a:solidFill>
                  <a:srgbClr val="FFFF00"/>
                </a:solidFill>
              </a:rPr>
              <a:t>i</a:t>
            </a:r>
            <a:r>
              <a:rPr lang="en-US" sz="1800" dirty="0" smtClean="0"/>
              <a:t> belongs to cluster </a:t>
            </a:r>
            <a:r>
              <a:rPr lang="en-US" sz="1800" i="1" dirty="0" smtClean="0">
                <a:solidFill>
                  <a:srgbClr val="FFFF00"/>
                </a:solidFill>
              </a:rPr>
              <a:t>k</a:t>
            </a:r>
          </a:p>
          <a:p>
            <a:r>
              <a:rPr lang="en-US" sz="1800" dirty="0" smtClean="0">
                <a:solidFill>
                  <a:srgbClr val="FFFF00"/>
                </a:solidFill>
              </a:rPr>
              <a:t>C(k) = </a:t>
            </a:r>
            <a:r>
              <a:rPr lang="en-US" sz="1800" dirty="0" smtClean="0">
                <a:solidFill>
                  <a:srgbClr val="FFFF00"/>
                </a:solidFill>
                <a:sym typeface="Symbol" pitchFamily="18" charset="2"/>
              </a:rPr>
              <a:t></a:t>
            </a:r>
            <a:r>
              <a:rPr lang="en-US" sz="1800" i="1" baseline="-25000" dirty="0" err="1" smtClean="0">
                <a:solidFill>
                  <a:srgbClr val="FFFF00"/>
                </a:solidFill>
              </a:rPr>
              <a:t>i</a:t>
            </a:r>
            <a:r>
              <a:rPr lang="en-US" sz="1800" baseline="-25000" dirty="0" smtClean="0">
                <a:solidFill>
                  <a:srgbClr val="FFFF00"/>
                </a:solidFill>
              </a:rPr>
              <a:t>=1</a:t>
            </a:r>
            <a:r>
              <a:rPr lang="en-US" sz="1800" baseline="30000" dirty="0" smtClean="0">
                <a:solidFill>
                  <a:srgbClr val="FFFF00"/>
                </a:solidFill>
              </a:rPr>
              <a:t>N</a:t>
            </a:r>
            <a:r>
              <a:rPr lang="en-US" sz="1800" dirty="0" smtClean="0">
                <a:solidFill>
                  <a:srgbClr val="FFFF00"/>
                </a:solidFill>
              </a:rPr>
              <a:t> M</a:t>
            </a:r>
            <a:r>
              <a:rPr lang="en-US" sz="1800" i="1" baseline="-25000" dirty="0" smtClean="0">
                <a:solidFill>
                  <a:srgbClr val="FFFF00"/>
                </a:solidFill>
              </a:rPr>
              <a:t>i</a:t>
            </a:r>
            <a:r>
              <a:rPr lang="en-US" sz="1800" dirty="0" smtClean="0">
                <a:solidFill>
                  <a:srgbClr val="FFFF00"/>
                </a:solidFill>
              </a:rPr>
              <a:t>(</a:t>
            </a:r>
            <a:r>
              <a:rPr lang="en-US" sz="1800" i="1" dirty="0" smtClean="0">
                <a:solidFill>
                  <a:srgbClr val="FFFF00"/>
                </a:solidFill>
              </a:rPr>
              <a:t>k</a:t>
            </a:r>
            <a:r>
              <a:rPr lang="en-US" sz="1800" dirty="0" smtClean="0">
                <a:solidFill>
                  <a:srgbClr val="FFFF00"/>
                </a:solidFill>
              </a:rPr>
              <a:t>) </a:t>
            </a:r>
            <a:r>
              <a:rPr lang="en-US" sz="1800" dirty="0" smtClean="0"/>
              <a:t>is number of points in </a:t>
            </a:r>
            <a:r>
              <a:rPr lang="en-US" sz="1800" i="1" dirty="0" err="1" smtClean="0"/>
              <a:t>k</a:t>
            </a:r>
            <a:r>
              <a:rPr lang="en-US" sz="1800" dirty="0" err="1" smtClean="0"/>
              <a:t>’th</a:t>
            </a:r>
            <a:r>
              <a:rPr lang="en-US" sz="1800" dirty="0" smtClean="0"/>
              <a:t> cluster</a:t>
            </a:r>
          </a:p>
          <a:p>
            <a:r>
              <a:rPr lang="en-US" sz="1800" dirty="0" smtClean="0"/>
              <a:t>M</a:t>
            </a:r>
            <a:r>
              <a:rPr lang="en-US" sz="1800" i="1" baseline="-25000" dirty="0" smtClean="0"/>
              <a:t>i</a:t>
            </a:r>
            <a:r>
              <a:rPr lang="en-US" sz="1800" dirty="0" smtClean="0"/>
              <a:t>(</a:t>
            </a:r>
            <a:r>
              <a:rPr lang="en-US" sz="1800" i="1" dirty="0" smtClean="0"/>
              <a:t>k</a:t>
            </a:r>
            <a:r>
              <a:rPr lang="en-US" sz="1800" dirty="0" smtClean="0"/>
              <a:t>)  </a:t>
            </a:r>
            <a:r>
              <a:rPr lang="en-US" sz="1800" dirty="0" smtClean="0">
                <a:sym typeface="Symbol" pitchFamily="18" charset="2"/>
              </a:rPr>
              <a:t></a:t>
            </a:r>
            <a:r>
              <a:rPr lang="en-US" sz="1800" dirty="0" smtClean="0"/>
              <a:t>  exp( -</a:t>
            </a:r>
            <a:r>
              <a:rPr lang="en-US" sz="1800" dirty="0" smtClean="0">
                <a:sym typeface="Symbol" pitchFamily="18" charset="2"/>
              </a:rPr>
              <a:t></a:t>
            </a:r>
            <a:r>
              <a:rPr lang="en-US" sz="1800" i="1" baseline="-25000" dirty="0" err="1" smtClean="0"/>
              <a:t>i</a:t>
            </a:r>
            <a:r>
              <a:rPr lang="en-US" sz="1800" dirty="0" smtClean="0"/>
              <a:t>(</a:t>
            </a:r>
            <a:r>
              <a:rPr lang="en-US" sz="1800" i="1" dirty="0" smtClean="0"/>
              <a:t>k</a:t>
            </a:r>
            <a:r>
              <a:rPr lang="en-US" sz="1800" dirty="0" smtClean="0"/>
              <a:t>)/T ) with Hamiltonian </a:t>
            </a:r>
            <a:r>
              <a:rPr lang="en-US" sz="1800" dirty="0" smtClean="0">
                <a:sym typeface="Symbol" pitchFamily="18" charset="2"/>
              </a:rPr>
              <a:t></a:t>
            </a:r>
            <a:r>
              <a:rPr lang="en-US" sz="1800" i="1" baseline="-25000" dirty="0" err="1" smtClean="0"/>
              <a:t>i</a:t>
            </a:r>
            <a:r>
              <a:rPr lang="en-US" sz="1800" baseline="-25000" dirty="0" smtClean="0"/>
              <a:t>=1</a:t>
            </a:r>
            <a:r>
              <a:rPr lang="en-US" sz="1800" baseline="30000" dirty="0" smtClean="0"/>
              <a:t>N</a:t>
            </a:r>
            <a:r>
              <a:rPr lang="en-US" sz="1800" dirty="0" smtClean="0"/>
              <a:t> </a:t>
            </a:r>
            <a:r>
              <a:rPr lang="en-US" sz="1800" dirty="0" smtClean="0">
                <a:sym typeface="Symbol" pitchFamily="18" charset="2"/>
              </a:rPr>
              <a:t></a:t>
            </a:r>
            <a:r>
              <a:rPr lang="en-US" sz="1800" baseline="-25000" dirty="0" smtClean="0"/>
              <a:t>k=1</a:t>
            </a:r>
            <a:r>
              <a:rPr lang="en-US" sz="1800" baseline="30000" dirty="0" smtClean="0"/>
              <a:t>K</a:t>
            </a:r>
            <a:r>
              <a:rPr lang="en-US" sz="1800" dirty="0" smtClean="0"/>
              <a:t> M</a:t>
            </a:r>
            <a:r>
              <a:rPr lang="en-US" sz="1800" i="1" baseline="-25000" dirty="0" smtClean="0"/>
              <a:t>i</a:t>
            </a:r>
            <a:r>
              <a:rPr lang="en-US" sz="1800" dirty="0" smtClean="0"/>
              <a:t>(</a:t>
            </a:r>
            <a:r>
              <a:rPr lang="en-US" sz="1800" i="1" dirty="0" smtClean="0"/>
              <a:t>k</a:t>
            </a:r>
            <a:r>
              <a:rPr lang="en-US" sz="1800" dirty="0" smtClean="0"/>
              <a:t>) </a:t>
            </a:r>
            <a:r>
              <a:rPr lang="en-US" sz="1800" dirty="0" smtClean="0">
                <a:sym typeface="Symbol" pitchFamily="18" charset="2"/>
              </a:rPr>
              <a:t></a:t>
            </a:r>
            <a:r>
              <a:rPr lang="en-US" sz="1800" i="1" baseline="-25000" dirty="0" err="1" smtClean="0"/>
              <a:t>i</a:t>
            </a:r>
            <a:r>
              <a:rPr lang="en-US" sz="1800" dirty="0" smtClean="0"/>
              <a:t>(</a:t>
            </a:r>
            <a:r>
              <a:rPr lang="en-US" sz="1800" i="1" dirty="0" smtClean="0"/>
              <a:t>k</a:t>
            </a:r>
            <a:r>
              <a:rPr lang="en-US" sz="1800" dirty="0" smtClean="0"/>
              <a:t>)</a:t>
            </a:r>
          </a:p>
          <a:p>
            <a:r>
              <a:rPr lang="en-US" sz="1800" dirty="0" smtClean="0">
                <a:solidFill>
                  <a:srgbClr val="FFFF00"/>
                </a:solidFill>
              </a:rPr>
              <a:t>Reduce T</a:t>
            </a:r>
            <a:r>
              <a:rPr lang="en-US" sz="1800" dirty="0" smtClean="0"/>
              <a:t> from large to small values to </a:t>
            </a:r>
            <a:r>
              <a:rPr lang="en-US" sz="1800" dirty="0" smtClean="0">
                <a:solidFill>
                  <a:srgbClr val="FFFF00"/>
                </a:solidFill>
              </a:rPr>
              <a:t>anneal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1430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100" normalizeH="0" baseline="0" noProof="0" smtClean="0">
                <a:ln>
                  <a:noFill/>
                </a:ln>
                <a:solidFill>
                  <a:srgbClr val="C1EEFF"/>
                </a:solidFill>
                <a:effectLst/>
                <a:uLnTx/>
                <a:uFillTx/>
                <a:latin typeface="+mj-lt"/>
                <a:ea typeface="+mj-ea"/>
                <a:cs typeface="+mj-cs"/>
              </a:rPr>
              <a:t>Alu and Metagenomics Workflow</a:t>
            </a:r>
            <a:endParaRPr kumimoji="0" lang="en-US" sz="3200" b="0" i="0" u="none" strike="noStrike" kern="1200" cap="none" spc="-100" normalizeH="0" baseline="0" noProof="0" dirty="0">
              <a:ln>
                <a:noFill/>
              </a:ln>
              <a:solidFill>
                <a:srgbClr val="C1EEFF"/>
              </a:solidFill>
              <a:effectLst/>
              <a:uLnTx/>
              <a:uFillTx/>
              <a:latin typeface="+mj-lt"/>
              <a:ea typeface="+mj-ea"/>
              <a:cs typeface="+mj-cs"/>
            </a:endParaRPr>
          </a:p>
        </p:txBody>
      </p:sp>
      <p:sp>
        <p:nvSpPr>
          <p:cNvPr id="3" name="Content Placeholder 2"/>
          <p:cNvSpPr txBox="1">
            <a:spLocks/>
          </p:cNvSpPr>
          <p:nvPr/>
        </p:nvSpPr>
        <p:spPr>
          <a:xfrm>
            <a:off x="533400" y="914400"/>
            <a:ext cx="8229600" cy="5791200"/>
          </a:xfrm>
          <a:prstGeom prst="rect">
            <a:avLst/>
          </a:prstGeom>
        </p:spPr>
        <p:txBody>
          <a:bodyPr>
            <a:noAutofit/>
          </a:bodyPr>
          <a:lstStyle/>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defRPr/>
            </a:pPr>
            <a:r>
              <a:rPr kumimoji="0" lang="en-US" sz="2000" b="0" i="0" u="none" strike="noStrike" kern="1200" cap="none" spc="0" normalizeH="0" baseline="0" noProof="0" dirty="0" smtClean="0">
                <a:ln>
                  <a:noFill/>
                </a:ln>
                <a:solidFill>
                  <a:srgbClr val="00B050"/>
                </a:solidFill>
                <a:effectLst/>
                <a:uLnTx/>
                <a:uFillTx/>
                <a:latin typeface="+mn-lt"/>
                <a:ea typeface="+mn-ea"/>
                <a:cs typeface="+mn-cs"/>
              </a:rPr>
              <a:t>“All pairs” problem       </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defRPr/>
            </a:pPr>
            <a:r>
              <a:rPr kumimoji="0" lang="en-US" sz="2000" b="0" i="0" u="none" strike="noStrike" kern="1200" cap="none" spc="0" normalizeH="0" baseline="0" noProof="0" dirty="0" smtClean="0">
                <a:ln>
                  <a:noFill/>
                </a:ln>
                <a:solidFill>
                  <a:srgbClr val="00B050"/>
                </a:solidFill>
                <a:effectLst/>
                <a:uLnTx/>
                <a:uFillTx/>
                <a:latin typeface="+mn-lt"/>
                <a:ea typeface="+mn-ea"/>
                <a:cs typeface="+mn-cs"/>
              </a:rPr>
              <a:t>         Data is a collection of N sequences. Need to </a:t>
            </a:r>
            <a:r>
              <a:rPr kumimoji="0" lang="en-US" sz="2000" b="0" i="0" u="none" strike="noStrike" kern="1200" cap="none" spc="0" normalizeH="0" baseline="0" noProof="0" dirty="0" err="1" smtClean="0">
                <a:ln>
                  <a:noFill/>
                </a:ln>
                <a:solidFill>
                  <a:srgbClr val="00B050"/>
                </a:solidFill>
                <a:effectLst/>
                <a:uLnTx/>
                <a:uFillTx/>
                <a:latin typeface="+mn-lt"/>
                <a:ea typeface="+mn-ea"/>
                <a:cs typeface="+mn-cs"/>
              </a:rPr>
              <a:t>calcuate</a:t>
            </a:r>
            <a:r>
              <a:rPr kumimoji="0" lang="en-US" sz="2000" b="0" i="0" u="none" strike="noStrike" kern="1200" cap="none" spc="0" normalizeH="0" baseline="0" noProof="0" dirty="0" smtClean="0">
                <a:ln>
                  <a:noFill/>
                </a:ln>
                <a:solidFill>
                  <a:srgbClr val="00B050"/>
                </a:solidFill>
                <a:effectLst/>
                <a:uLnTx/>
                <a:uFillTx/>
                <a:latin typeface="+mn-lt"/>
                <a:ea typeface="+mn-ea"/>
                <a:cs typeface="+mn-cs"/>
              </a:rPr>
              <a:t> N</a:t>
            </a:r>
            <a:r>
              <a:rPr kumimoji="0" lang="en-US" sz="2000" b="0" i="0" u="none" strike="noStrike" kern="1200" cap="none" spc="0" normalizeH="0" baseline="30000" noProof="0" dirty="0" smtClean="0">
                <a:ln>
                  <a:noFill/>
                </a:ln>
                <a:solidFill>
                  <a:srgbClr val="00B050"/>
                </a:solidFill>
                <a:effectLst/>
                <a:uLnTx/>
                <a:uFillTx/>
                <a:latin typeface="+mn-lt"/>
                <a:ea typeface="+mn-ea"/>
                <a:cs typeface="+mn-cs"/>
              </a:rPr>
              <a:t>2</a:t>
            </a:r>
            <a:r>
              <a:rPr kumimoji="0" lang="en-US" sz="2000" b="0" i="0" u="none" strike="noStrike" kern="1200" cap="none" spc="0" normalizeH="0" baseline="0" noProof="0" dirty="0" smtClean="0">
                <a:ln>
                  <a:noFill/>
                </a:ln>
                <a:solidFill>
                  <a:srgbClr val="00B050"/>
                </a:solidFill>
                <a:effectLst/>
                <a:uLnTx/>
                <a:uFillTx/>
                <a:latin typeface="+mn-lt"/>
                <a:ea typeface="+mn-ea"/>
                <a:cs typeface="+mn-cs"/>
              </a:rPr>
              <a:t> dissimilarities (distances) between </a:t>
            </a:r>
            <a:r>
              <a:rPr kumimoji="0" lang="en-US" sz="2000" b="0" i="0" u="none" strike="noStrike" kern="1200" cap="none" spc="0" normalizeH="0" baseline="0" noProof="0" dirty="0" err="1" smtClean="0">
                <a:ln>
                  <a:noFill/>
                </a:ln>
                <a:solidFill>
                  <a:srgbClr val="00B050"/>
                </a:solidFill>
                <a:effectLst/>
                <a:uLnTx/>
                <a:uFillTx/>
                <a:latin typeface="+mn-lt"/>
                <a:ea typeface="+mn-ea"/>
                <a:cs typeface="+mn-cs"/>
              </a:rPr>
              <a:t>sequnces</a:t>
            </a:r>
            <a:r>
              <a:rPr kumimoji="0" lang="en-US" sz="2000" b="0" i="0" u="none" strike="noStrike" kern="1200" cap="none" spc="0" normalizeH="0" baseline="0" noProof="0" dirty="0" smtClean="0">
                <a:ln>
                  <a:noFill/>
                </a:ln>
                <a:solidFill>
                  <a:srgbClr val="00B050"/>
                </a:solidFill>
                <a:effectLst/>
                <a:uLnTx/>
                <a:uFillTx/>
                <a:latin typeface="+mn-lt"/>
                <a:ea typeface="+mn-ea"/>
                <a:cs typeface="+mn-cs"/>
              </a:rPr>
              <a:t> (all pairs).</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defRPr/>
            </a:pPr>
            <a:endParaRPr kumimoji="0" lang="en-US" sz="2000" b="0" i="0" u="none" strike="noStrike" kern="1200" cap="none" spc="0" normalizeH="0" baseline="0" noProof="0" dirty="0" smtClean="0">
              <a:ln>
                <a:noFill/>
              </a:ln>
              <a:solidFill>
                <a:srgbClr val="0033CC"/>
              </a:solidFill>
              <a:effectLst/>
              <a:uLnTx/>
              <a:uFillTx/>
              <a:latin typeface="+mn-lt"/>
              <a:ea typeface="+mn-ea"/>
              <a:cs typeface="+mn-cs"/>
            </a:endParaRPr>
          </a:p>
          <a:p>
            <a:pPr marL="228600" marR="0" lvl="1" indent="-228600" algn="l" defTabSz="914400" rtl="0" eaLnBrk="0" fontAlgn="base" latinLnBrk="0" hangingPunct="0">
              <a:lnSpc>
                <a:spcPct val="100000"/>
              </a:lnSpc>
              <a:spcBef>
                <a:spcPct val="20000"/>
              </a:spcBef>
              <a:spcAft>
                <a:spcPct val="0"/>
              </a:spcAft>
              <a:buClr>
                <a:schemeClr val="accent2"/>
              </a:buClr>
              <a:buSzPct val="90000"/>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These cannot be thought of as vectors because there are missing characters</a:t>
            </a:r>
          </a:p>
          <a:p>
            <a:pPr marL="228600" marR="0" lvl="1" indent="-228600" algn="l" defTabSz="914400" rtl="0" eaLnBrk="0" fontAlgn="base" latinLnBrk="0" hangingPunct="0">
              <a:lnSpc>
                <a:spcPct val="100000"/>
              </a:lnSpc>
              <a:spcBef>
                <a:spcPct val="20000"/>
              </a:spcBef>
              <a:spcAft>
                <a:spcPct val="0"/>
              </a:spcAft>
              <a:buClr>
                <a:schemeClr val="accent2"/>
              </a:buClr>
              <a:buSzPct val="90000"/>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“Multiple Sequence Alignment” (creating vectors of characters) doesn’t seem to work if N larger than O(100), where 100’s of characters long.</a:t>
            </a:r>
          </a:p>
          <a:p>
            <a:pPr marL="739775" marR="0" lvl="1" indent="-28575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tabLst/>
              <a:defRPr/>
            </a:pPr>
            <a:endParaRPr kumimoji="0" lang="en-US" sz="2000" b="0" i="0" u="none" strike="noStrike" kern="1200" cap="none" spc="0" normalizeH="0" baseline="0" noProof="0" dirty="0" smtClean="0">
              <a:ln>
                <a:noFill/>
              </a:ln>
              <a:solidFill>
                <a:srgbClr val="0033CC"/>
              </a:solidFill>
              <a:effectLst/>
              <a:uLnTx/>
              <a:uFillTx/>
              <a:latin typeface="+mn-lt"/>
              <a:ea typeface="+mn-ea"/>
              <a:cs typeface="+mn-cs"/>
            </a:endParaRPr>
          </a:p>
          <a:p>
            <a:pPr marL="457200" marR="0" lvl="0" indent="-45720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Step 1: Can calculate N</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dissimilarities (distances) between sequences</a:t>
            </a:r>
          </a:p>
          <a:p>
            <a:pPr marL="457200" marR="0" lvl="0" indent="-45720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Step 2: Find families by </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clustering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(using much better methods than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Kmeans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As no vectors, use vector free O(N</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methods</a:t>
            </a:r>
          </a:p>
          <a:p>
            <a:pPr marL="457200" marR="0" lvl="0" indent="-45720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Step 3: Map to 3D for visualization using Multidimensional Scaling (</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MDS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also O(N</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Results: </a:t>
            </a:r>
          </a:p>
          <a:p>
            <a:pPr marL="228600" marR="0" lvl="0" indent="-22860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N = 50,000 runs in </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10</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hours (the complete pipeline above) on </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768</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cores</a:t>
            </a:r>
          </a:p>
          <a:p>
            <a:pPr marL="228600" marR="0" lvl="0" indent="-228600" algn="l" defTabSz="914400" rtl="0" eaLnBrk="0" fontAlgn="base" latinLnBrk="0" hangingPunct="0">
              <a:lnSpc>
                <a:spcPct val="100000"/>
              </a:lnSpc>
              <a:spcBef>
                <a:spcPts val="700"/>
              </a:spcBef>
              <a:spcAft>
                <a:spcPct val="0"/>
              </a:spcAft>
              <a:buClr>
                <a:schemeClr val="tx2"/>
              </a:buClr>
              <a:buSzPct val="95000"/>
              <a:buFont typeface="Wingdings" pitchFamily="2" charset="2"/>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0"/>
            <a:ext cx="7162800" cy="762000"/>
          </a:xfrm>
          <a:prstGeom prst="rect">
            <a:avLst/>
          </a:prstGeom>
        </p:spPr>
        <p:txBody>
          <a:bodyPr>
            <a:normAutofit fontScale="7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smtClean="0">
                <a:ln>
                  <a:noFill/>
                </a:ln>
                <a:solidFill>
                  <a:srgbClr val="C1EEFF"/>
                </a:solidFill>
                <a:effectLst/>
                <a:uLnTx/>
                <a:uFillTx/>
                <a:latin typeface="+mj-lt"/>
                <a:ea typeface="+mj-ea"/>
                <a:cs typeface="+mj-cs"/>
              </a:rPr>
              <a:t>Biology MDS and Clustering Results</a:t>
            </a:r>
            <a:endParaRPr kumimoji="0" lang="en-US" sz="4000" b="0" i="0" u="none" strike="noStrike" kern="1200" cap="none" spc="-100" normalizeH="0" baseline="0" noProof="0" dirty="0">
              <a:ln>
                <a:noFill/>
              </a:ln>
              <a:solidFill>
                <a:srgbClr val="C1EEFF"/>
              </a:solidFill>
              <a:effectLst/>
              <a:uLnTx/>
              <a:uFillTx/>
              <a:latin typeface="+mj-lt"/>
              <a:ea typeface="+mj-ea"/>
              <a:cs typeface="+mj-cs"/>
            </a:endParaRPr>
          </a:p>
        </p:txBody>
      </p:sp>
      <p:pic>
        <p:nvPicPr>
          <p:cNvPr id="3"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4" name="Picture 3"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5" name="TextBox 4"/>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6" name="TextBox 5"/>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bwMode="auto">
          <a:noFill/>
          <a:ln>
            <a:miter lim="800000"/>
            <a:headEnd/>
            <a:tailEnd/>
          </a:ln>
        </p:spPr>
        <p:txBody>
          <a:bodyPr/>
          <a:lstStyle/>
          <a:p>
            <a:fld id="{4159C217-FF47-41B5-8D1E-1BA1117EEB33}" type="slidenum">
              <a:rPr lang="en-US"/>
              <a:pPr/>
              <a:t>27</a:t>
            </a:fld>
            <a:endParaRPr lang="en-US"/>
          </a:p>
        </p:txBody>
      </p:sp>
      <p:grpSp>
        <p:nvGrpSpPr>
          <p:cNvPr id="5" name="Group 3"/>
          <p:cNvGrpSpPr/>
          <p:nvPr/>
        </p:nvGrpSpPr>
        <p:grpSpPr>
          <a:xfrm>
            <a:off x="838200" y="1079500"/>
            <a:ext cx="7086600" cy="4371777"/>
            <a:chOff x="528935" y="762000"/>
            <a:chExt cx="7700665" cy="5246132"/>
          </a:xfrm>
        </p:grpSpPr>
        <p:grpSp>
          <p:nvGrpSpPr>
            <p:cNvPr id="6" name="Group 3"/>
            <p:cNvGrpSpPr/>
            <p:nvPr/>
          </p:nvGrpSpPr>
          <p:grpSpPr>
            <a:xfrm>
              <a:off x="528935" y="762000"/>
              <a:ext cx="7700665" cy="5246132"/>
              <a:chOff x="528935" y="762000"/>
              <a:chExt cx="7700665" cy="5246132"/>
            </a:xfrm>
          </p:grpSpPr>
          <p:graphicFrame>
            <p:nvGraphicFramePr>
              <p:cNvPr id="23" name="Chart 22"/>
              <p:cNvGraphicFramePr/>
              <p:nvPr/>
            </p:nvGraphicFramePr>
            <p:xfrm>
              <a:off x="838200" y="11430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1191358" y="762000"/>
                <a:ext cx="6872637" cy="590932"/>
              </a:xfrm>
              <a:prstGeom prst="rect">
                <a:avLst/>
              </a:prstGeom>
              <a:noFill/>
            </p:spPr>
            <p:txBody>
              <a:bodyPr wrap="square" rtlCol="0">
                <a:spAutoFit/>
              </a:bodyPr>
              <a:lstStyle/>
              <a:p>
                <a:pPr algn="ctr"/>
                <a:r>
                  <a:rPr lang="en-US" sz="1400" b="1" dirty="0" smtClean="0"/>
                  <a:t>Clustering by Deterministic Annealing</a:t>
                </a:r>
              </a:p>
              <a:p>
                <a:pPr algn="ctr"/>
                <a:r>
                  <a:rPr lang="en-US" sz="1200" dirty="0" smtClean="0"/>
                  <a:t>(Parallel Overhead = [PT(P) – T(1)]/T(1),  where T time and P number of parallel units)</a:t>
                </a:r>
                <a:endParaRPr lang="en-US" sz="1200" dirty="0"/>
              </a:p>
            </p:txBody>
          </p:sp>
          <p:sp>
            <p:nvSpPr>
              <p:cNvPr id="25" name="TextBox 24"/>
              <p:cNvSpPr txBox="1"/>
              <p:nvPr/>
            </p:nvSpPr>
            <p:spPr>
              <a:xfrm>
                <a:off x="2438400" y="5638800"/>
                <a:ext cx="4419600" cy="369332"/>
              </a:xfrm>
              <a:prstGeom prst="rect">
                <a:avLst/>
              </a:prstGeom>
              <a:noFill/>
            </p:spPr>
            <p:txBody>
              <a:bodyPr wrap="square" rtlCol="0">
                <a:spAutoFit/>
              </a:bodyPr>
              <a:lstStyle/>
              <a:p>
                <a:pPr algn="ctr"/>
                <a:r>
                  <a:rPr lang="en-US" sz="1400" dirty="0" smtClean="0"/>
                  <a:t>Parallel Patterns (</a:t>
                </a:r>
                <a:r>
                  <a:rPr lang="en-US" sz="1400" dirty="0" err="1" smtClean="0"/>
                  <a:t>ThreadsxProcessesxNodes</a:t>
                </a:r>
                <a:r>
                  <a:rPr lang="en-US" sz="1400" dirty="0" smtClean="0"/>
                  <a:t>)</a:t>
                </a:r>
                <a:endParaRPr lang="en-US" sz="1400" dirty="0"/>
              </a:p>
            </p:txBody>
          </p:sp>
          <p:sp>
            <p:nvSpPr>
              <p:cNvPr id="26" name="TextBox 7"/>
              <p:cNvSpPr txBox="1"/>
              <p:nvPr/>
            </p:nvSpPr>
            <p:spPr>
              <a:xfrm>
                <a:off x="528935" y="2209800"/>
                <a:ext cx="434780" cy="1828800"/>
              </a:xfrm>
              <a:prstGeom prst="rect">
                <a:avLst/>
              </a:prstGeom>
              <a:noFill/>
            </p:spPr>
            <p:txBody>
              <a:bodyPr vert="vert270" wrap="square" rtlCol="0">
                <a:spAutoFit/>
              </a:bodyPr>
              <a:lstStyle/>
              <a:p>
                <a:pPr algn="ctr"/>
                <a:r>
                  <a:rPr lang="en-US" sz="1400" dirty="0" smtClean="0"/>
                  <a:t>Parallel Overhead</a:t>
                </a:r>
                <a:endParaRPr lang="en-US" sz="1400" dirty="0"/>
              </a:p>
            </p:txBody>
          </p:sp>
        </p:grpSp>
        <p:sp>
          <p:nvSpPr>
            <p:cNvPr id="7" name="Rectangular Callout 6"/>
            <p:cNvSpPr/>
            <p:nvPr/>
          </p:nvSpPr>
          <p:spPr>
            <a:xfrm>
              <a:off x="1466263" y="3548481"/>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8" name="Rectangular Callout 7"/>
            <p:cNvSpPr/>
            <p:nvPr/>
          </p:nvSpPr>
          <p:spPr>
            <a:xfrm>
              <a:off x="7239000" y="2362200"/>
              <a:ext cx="457200" cy="152400"/>
            </a:xfrm>
            <a:prstGeom prst="wedgeRectCallout">
              <a:avLst>
                <a:gd name="adj1" fmla="val 39881"/>
                <a:gd name="adj2" fmla="val 101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9" name="Rectangular Callout 8"/>
            <p:cNvSpPr/>
            <p:nvPr/>
          </p:nvSpPr>
          <p:spPr>
            <a:xfrm>
              <a:off x="6490740" y="4038600"/>
              <a:ext cx="457200" cy="152400"/>
            </a:xfrm>
            <a:prstGeom prst="wedgeRectCallout">
              <a:avLst>
                <a:gd name="adj1" fmla="val 29464"/>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nvGrpSpPr>
            <p:cNvPr id="10" name="Group 24"/>
            <p:cNvGrpSpPr/>
            <p:nvPr/>
          </p:nvGrpSpPr>
          <p:grpSpPr>
            <a:xfrm>
              <a:off x="7567177" y="4382414"/>
              <a:ext cx="520195" cy="258533"/>
              <a:chOff x="7567177" y="4382414"/>
              <a:chExt cx="520195" cy="258533"/>
            </a:xfrm>
          </p:grpSpPr>
          <p:sp>
            <p:nvSpPr>
              <p:cNvPr id="21" name="Rectangular Callout 15"/>
              <p:cNvSpPr/>
              <p:nvPr/>
            </p:nvSpPr>
            <p:spPr>
              <a:xfrm rot="10800000">
                <a:off x="7607808" y="4391799"/>
                <a:ext cx="457200" cy="228600"/>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2" name="TextBox 21"/>
              <p:cNvSpPr txBox="1"/>
              <p:nvPr/>
            </p:nvSpPr>
            <p:spPr>
              <a:xfrm>
                <a:off x="7567177" y="4382414"/>
                <a:ext cx="520195" cy="258533"/>
              </a:xfrm>
              <a:prstGeom prst="rect">
                <a:avLst/>
              </a:prstGeom>
              <a:noFill/>
            </p:spPr>
            <p:txBody>
              <a:bodyPr wrap="square" rtlCol="0">
                <a:spAutoFit/>
              </a:bodyPr>
              <a:lstStyle/>
              <a:p>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1" name="Rectangular Callout 10"/>
            <p:cNvSpPr/>
            <p:nvPr/>
          </p:nvSpPr>
          <p:spPr>
            <a:xfrm>
              <a:off x="1981200" y="3482645"/>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2" name="Rectangular Callout 11"/>
            <p:cNvSpPr/>
            <p:nvPr/>
          </p:nvSpPr>
          <p:spPr>
            <a:xfrm>
              <a:off x="3657600" y="32766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3" name="Rectangular Callout 12"/>
            <p:cNvSpPr/>
            <p:nvPr/>
          </p:nvSpPr>
          <p:spPr>
            <a:xfrm>
              <a:off x="2819400" y="33528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4" name="Rectangular Callout 13"/>
            <p:cNvSpPr/>
            <p:nvPr/>
          </p:nvSpPr>
          <p:spPr>
            <a:xfrm>
              <a:off x="4586275" y="4459224"/>
              <a:ext cx="381000" cy="152400"/>
            </a:xfrm>
            <a:prstGeom prst="wedgeRectCallout">
              <a:avLst>
                <a:gd name="adj1" fmla="val -40536"/>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5" name="Rectangular Callout 14"/>
            <p:cNvSpPr/>
            <p:nvPr/>
          </p:nvSpPr>
          <p:spPr>
            <a:xfrm>
              <a:off x="5083092" y="4130040"/>
              <a:ext cx="457200" cy="228600"/>
            </a:xfrm>
            <a:prstGeom prst="wedgeRectCallout">
              <a:avLst>
                <a:gd name="adj1" fmla="val 6548"/>
                <a:gd name="adj2" fmla="val 82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grpSp>
          <p:nvGrpSpPr>
            <p:cNvPr id="16" name="Group 25"/>
            <p:cNvGrpSpPr/>
            <p:nvPr/>
          </p:nvGrpSpPr>
          <p:grpSpPr>
            <a:xfrm>
              <a:off x="7070360" y="4525061"/>
              <a:ext cx="609600" cy="258533"/>
              <a:chOff x="7527560" y="4296461"/>
              <a:chExt cx="609600" cy="258533"/>
            </a:xfrm>
          </p:grpSpPr>
          <p:sp>
            <p:nvSpPr>
              <p:cNvPr id="19" name="Rectangular Callout 18"/>
              <p:cNvSpPr/>
              <p:nvPr/>
            </p:nvSpPr>
            <p:spPr>
              <a:xfrm rot="10800000">
                <a:off x="7607808" y="4344009"/>
                <a:ext cx="416569" cy="197511"/>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0" name="TextBox 19"/>
              <p:cNvSpPr txBox="1"/>
              <p:nvPr/>
            </p:nvSpPr>
            <p:spPr>
              <a:xfrm>
                <a:off x="7527560" y="4296461"/>
                <a:ext cx="609600" cy="258533"/>
              </a:xfrm>
              <a:prstGeom prst="rect">
                <a:avLst/>
              </a:prstGeom>
              <a:noFill/>
            </p:spPr>
            <p:txBody>
              <a:bodyPr wrap="square" rtlCol="0" anchor="b">
                <a:spAutoFit/>
              </a:bodyPr>
              <a:lstStyle/>
              <a:p>
                <a:pPr algn="ctr"/>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7" name="Rectangular Callout 16"/>
            <p:cNvSpPr/>
            <p:nvPr/>
          </p:nvSpPr>
          <p:spPr>
            <a:xfrm>
              <a:off x="3344232" y="4495800"/>
              <a:ext cx="304800" cy="152400"/>
            </a:xfrm>
            <a:prstGeom prst="wedgeRectCallout">
              <a:avLst>
                <a:gd name="adj1" fmla="val -33036"/>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8" name="Rectangular Callout 17"/>
            <p:cNvSpPr/>
            <p:nvPr/>
          </p:nvSpPr>
          <p:spPr>
            <a:xfrm>
              <a:off x="2267795" y="4514088"/>
              <a:ext cx="304800" cy="152400"/>
            </a:xfrm>
            <a:prstGeom prst="wedgeRectCallout">
              <a:avLst>
                <a:gd name="adj1" fmla="val -11161"/>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sp>
        <p:nvSpPr>
          <p:cNvPr id="27" name="Title 26"/>
          <p:cNvSpPr txBox="1">
            <a:spLocks/>
          </p:cNvSpPr>
          <p:nvPr/>
        </p:nvSpPr>
        <p:spPr>
          <a:xfrm>
            <a:off x="457200" y="0"/>
            <a:ext cx="8229600" cy="1143000"/>
          </a:xfrm>
          <a:prstGeom prst="rect">
            <a:avLst/>
          </a:prstGeom>
        </p:spPr>
        <p:txBody>
          <a:bodyPr>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smtClean="0">
                <a:ln>
                  <a:noFill/>
                </a:ln>
                <a:solidFill>
                  <a:srgbClr val="C1EEFF"/>
                </a:solidFill>
                <a:effectLst/>
                <a:uLnTx/>
                <a:uFillTx/>
                <a:latin typeface="+mj-lt"/>
                <a:ea typeface="+mj-ea"/>
                <a:cs typeface="+mj-cs"/>
              </a:rPr>
              <a:t>Threading versus MPI on node</a:t>
            </a:r>
            <a:br>
              <a:rPr kumimoji="0" lang="en-US" sz="4000" b="0" i="0" u="none" strike="noStrike" kern="1200" cap="none" spc="-100" normalizeH="0" baseline="0" noProof="0" smtClean="0">
                <a:ln>
                  <a:noFill/>
                </a:ln>
                <a:solidFill>
                  <a:srgbClr val="C1EEFF"/>
                </a:solidFill>
                <a:effectLst/>
                <a:uLnTx/>
                <a:uFillTx/>
                <a:latin typeface="+mj-lt"/>
                <a:ea typeface="+mj-ea"/>
                <a:cs typeface="+mj-cs"/>
              </a:rPr>
            </a:br>
            <a:r>
              <a:rPr kumimoji="0" lang="en-US" sz="3100" b="0" i="0" u="none" strike="noStrike" kern="1200" cap="none" spc="-100" normalizeH="0" baseline="0" noProof="0" smtClean="0">
                <a:ln>
                  <a:noFill/>
                </a:ln>
                <a:solidFill>
                  <a:srgbClr val="C1EEFF"/>
                </a:solidFill>
                <a:effectLst/>
                <a:uLnTx/>
                <a:uFillTx/>
                <a:latin typeface="+mj-lt"/>
                <a:ea typeface="+mj-ea"/>
                <a:cs typeface="+mj-cs"/>
              </a:rPr>
              <a:t>Always MPI between nodes </a:t>
            </a:r>
            <a:endParaRPr kumimoji="0" lang="en-US" sz="4000" b="0" i="0" u="none" strike="noStrike" kern="1200" cap="none" spc="-100" normalizeH="0" baseline="0" noProof="0" dirty="0">
              <a:ln>
                <a:noFill/>
              </a:ln>
              <a:solidFill>
                <a:srgbClr val="C1EEFF"/>
              </a:solidFill>
              <a:effectLst/>
              <a:uLnTx/>
              <a:uFillTx/>
              <a:latin typeface="+mj-lt"/>
              <a:ea typeface="+mj-ea"/>
              <a:cs typeface="+mj-cs"/>
            </a:endParaRPr>
          </a:p>
        </p:txBody>
      </p:sp>
      <p:sp>
        <p:nvSpPr>
          <p:cNvPr id="28" name="TextBox 27"/>
          <p:cNvSpPr txBox="1"/>
          <p:nvPr/>
        </p:nvSpPr>
        <p:spPr>
          <a:xfrm>
            <a:off x="1524000" y="5486400"/>
            <a:ext cx="5229701" cy="738664"/>
          </a:xfrm>
          <a:prstGeom prst="rect">
            <a:avLst/>
          </a:prstGeom>
          <a:noFill/>
        </p:spPr>
        <p:txBody>
          <a:bodyPr wrap="none" rtlCol="0">
            <a:spAutoFit/>
          </a:bodyPr>
          <a:lstStyle/>
          <a:p>
            <a:pPr marL="233363" indent="-233363">
              <a:buFont typeface="Arial" pitchFamily="34" charset="0"/>
              <a:buChar char="•"/>
            </a:pPr>
            <a:r>
              <a:rPr lang="en-US" sz="1400" dirty="0" smtClean="0"/>
              <a:t>Note MPI best at low levels of parallelism</a:t>
            </a:r>
          </a:p>
          <a:p>
            <a:pPr marL="233363" indent="-233363">
              <a:buFont typeface="Arial" pitchFamily="34" charset="0"/>
              <a:buChar char="•"/>
            </a:pPr>
            <a:r>
              <a:rPr lang="en-US" sz="1400" dirty="0" smtClean="0"/>
              <a:t>Threading best at Highest levels of parallelism (64 way breakeven)</a:t>
            </a:r>
          </a:p>
          <a:p>
            <a:pPr marL="233363" indent="-233363">
              <a:buFont typeface="Arial" pitchFamily="34" charset="0"/>
              <a:buChar char="•"/>
            </a:pPr>
            <a:r>
              <a:rPr lang="en-US" sz="1400" dirty="0" smtClean="0"/>
              <a:t>Uses </a:t>
            </a:r>
            <a:r>
              <a:rPr lang="en-US" sz="1400" dirty="0" err="1" smtClean="0"/>
              <a:t>MPI.Net</a:t>
            </a:r>
            <a:r>
              <a:rPr lang="en-US" sz="1400" dirty="0" smtClean="0"/>
              <a:t> as an interface to MS-MPI</a:t>
            </a:r>
            <a:endParaRPr lang="en-US" sz="1400" dirty="0"/>
          </a:p>
        </p:txBody>
      </p:sp>
      <p:sp>
        <p:nvSpPr>
          <p:cNvPr id="29" name="Rectangular Callout 28"/>
          <p:cNvSpPr/>
          <p:nvPr/>
        </p:nvSpPr>
        <p:spPr>
          <a:xfrm>
            <a:off x="7083316" y="1905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30" name="Rectangular Callout 29"/>
          <p:cNvSpPr/>
          <p:nvPr/>
        </p:nvSpPr>
        <p:spPr>
          <a:xfrm>
            <a:off x="7315200" y="1524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bwMode="auto">
          <a:noFill/>
          <a:ln>
            <a:miter lim="800000"/>
            <a:headEnd/>
            <a:tailEnd/>
          </a:ln>
        </p:spPr>
        <p:txBody>
          <a:bodyPr/>
          <a:lstStyle/>
          <a:p>
            <a:fld id="{4159C217-FF47-41B5-8D1E-1BA1117EEB33}" type="slidenum">
              <a:rPr lang="en-US"/>
              <a:pPr/>
              <a:t>28</a:t>
            </a:fld>
            <a:endParaRPr lang="en-US"/>
          </a:p>
        </p:txBody>
      </p:sp>
      <p:graphicFrame>
        <p:nvGraphicFramePr>
          <p:cNvPr id="3" name="Chart 2"/>
          <p:cNvGraphicFramePr/>
          <p:nvPr/>
        </p:nvGraphicFramePr>
        <p:xfrm>
          <a:off x="0" y="838200"/>
          <a:ext cx="9144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533400" y="0"/>
            <a:ext cx="8229600" cy="1016000"/>
          </a:xfrm>
          <a:prstGeom prst="rect">
            <a:avLst/>
          </a:prstGeom>
        </p:spPr>
        <p:txBody>
          <a:bodyPr>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smtClean="0">
                <a:ln>
                  <a:noFill/>
                </a:ln>
                <a:solidFill>
                  <a:srgbClr val="C1EEFF"/>
                </a:solidFill>
                <a:effectLst/>
                <a:uLnTx/>
                <a:uFillTx/>
                <a:latin typeface="+mj-lt"/>
                <a:ea typeface="+mj-ea"/>
                <a:cs typeface="+mj-cs"/>
              </a:rPr>
              <a:t>Typical CCR Comparison with TPL</a:t>
            </a:r>
            <a:endParaRPr kumimoji="0" lang="en-US" sz="4000" b="0" i="0" u="none" strike="noStrike" kern="1200" cap="none" spc="-100" normalizeH="0" baseline="0" noProof="0" dirty="0">
              <a:ln>
                <a:noFill/>
              </a:ln>
              <a:solidFill>
                <a:srgbClr val="C1EEFF"/>
              </a:solidFill>
              <a:effectLst/>
              <a:uLnTx/>
              <a:uFillTx/>
              <a:latin typeface="+mj-lt"/>
              <a:ea typeface="+mj-ea"/>
              <a:cs typeface="+mj-cs"/>
            </a:endParaRPr>
          </a:p>
        </p:txBody>
      </p:sp>
      <p:sp>
        <p:nvSpPr>
          <p:cNvPr id="5" name="Content Placeholder 2"/>
          <p:cNvSpPr txBox="1">
            <a:spLocks/>
          </p:cNvSpPr>
          <p:nvPr/>
        </p:nvSpPr>
        <p:spPr>
          <a:xfrm>
            <a:off x="1066800" y="5638800"/>
            <a:ext cx="7772400" cy="990600"/>
          </a:xfrm>
          <a:prstGeom prst="rect">
            <a:avLst/>
          </a:prstGeom>
        </p:spPr>
        <p:txBody>
          <a:bodyPr>
            <a:normAutofit fontScale="92500" lnSpcReduction="10000"/>
          </a:bodyPr>
          <a:lstStyle/>
          <a:p>
            <a:pPr marL="228600" marR="0" lvl="0" indent="-2286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Hybrid internal threading/MPI as intra-node model works well on Windows HPC cluster</a:t>
            </a:r>
          </a:p>
          <a:p>
            <a:pPr marL="228600" marR="0" lvl="0" indent="-2286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Within a single node TPL or CCR outperforms MPI for computation intensive applications like clustering of Alu sequences (“all pairs” problem)</a:t>
            </a:r>
          </a:p>
          <a:p>
            <a:pPr marL="228600" marR="0" lvl="0" indent="-2286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TPL outperforms CCR in major applications</a:t>
            </a:r>
          </a:p>
          <a:p>
            <a:pPr marL="228600" marR="0" lvl="0" indent="-2286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a:p>
            <a:pPr marL="411163" marR="0" lvl="0" indent="-342900" algn="l" defTabSz="914400" rtl="0" eaLnBrk="0" fontAlgn="base" latinLnBrk="0" hangingPunct="0">
              <a:lnSpc>
                <a:spcPct val="100000"/>
              </a:lnSpc>
              <a:spcBef>
                <a:spcPts val="700"/>
              </a:spcBef>
              <a:spcAft>
                <a:spcPct val="0"/>
              </a:spcAft>
              <a:buClr>
                <a:srgbClr val="C00000"/>
              </a:buClr>
              <a:buSzPct val="95000"/>
              <a:buFont typeface="Wingdings" pitchFamily="2" charset="2"/>
              <a:buNone/>
              <a:tabLst/>
              <a:defRPr/>
            </a:pPr>
            <a:endParaRPr kumimoji="0" lang="en-US" sz="3000" b="0" i="0" u="none" strike="noStrike" kern="1200" cap="none" spc="0" normalizeH="0" baseline="0" noProof="0" smtClean="0">
              <a:ln>
                <a:noFill/>
              </a:ln>
              <a:solidFill>
                <a:schemeClr val="tx2">
                  <a:lumMod val="50000"/>
                </a:schemeClr>
              </a:solidFill>
              <a:effectLst/>
              <a:uLnTx/>
              <a:uFillTx/>
              <a:latin typeface="+mn-lt"/>
              <a:ea typeface="+mn-ea"/>
              <a:cs typeface="+mn-cs"/>
            </a:endParaRP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2" charset="2"/>
              <a:buChar char=""/>
              <a:tabLst/>
              <a:defRPr/>
            </a:pP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819400" y="2133600"/>
            <a:ext cx="3056734" cy="369332"/>
          </a:xfrm>
          <a:prstGeom prst="rect">
            <a:avLst/>
          </a:prstGeom>
          <a:noFill/>
        </p:spPr>
        <p:txBody>
          <a:bodyPr wrap="none" rtlCol="0">
            <a:spAutoFit/>
          </a:bodyPr>
          <a:lstStyle/>
          <a:p>
            <a:r>
              <a:rPr lang="en-US" dirty="0" smtClean="0"/>
              <a:t>Efficiency = 1  / (1 + Overhead)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152400"/>
            <a:ext cx="5867400" cy="685800"/>
          </a:xfrm>
        </p:spPr>
        <p:txBody>
          <a:bodyPr wrap="square" lIns="91440" tIns="45720" rIns="91440" bIns="45720" numCol="1" anchorCtr="0" compatLnSpc="1">
            <a:prstTxWarp prst="textNoShape">
              <a:avLst/>
            </a:prstTxWarp>
          </a:bodyPr>
          <a:lstStyle/>
          <a:p>
            <a:pPr algn="ctr" eaLnBrk="1" hangingPunct="1">
              <a:defRPr/>
            </a:pPr>
            <a:r>
              <a:rPr lang="en-US" sz="3600" smtClean="0"/>
              <a:t>Issues and Futures</a:t>
            </a:r>
          </a:p>
        </p:txBody>
      </p:sp>
      <p:sp>
        <p:nvSpPr>
          <p:cNvPr id="3" name="Text Placeholder 2"/>
          <p:cNvSpPr>
            <a:spLocks noGrp="1"/>
          </p:cNvSpPr>
          <p:nvPr>
            <p:ph type="body" idx="4294967295"/>
          </p:nvPr>
        </p:nvSpPr>
        <p:spPr>
          <a:xfrm>
            <a:off x="304800" y="1066800"/>
            <a:ext cx="8534400" cy="5334000"/>
          </a:xfrm>
        </p:spPr>
        <p:txBody>
          <a:bodyPr>
            <a:normAutofit lnSpcReduction="10000"/>
          </a:bodyPr>
          <a:lstStyle/>
          <a:p>
            <a:pPr eaLnBrk="1" hangingPunct="1">
              <a:lnSpc>
                <a:spcPct val="50000"/>
              </a:lnSpc>
              <a:spcBef>
                <a:spcPts val="1200"/>
              </a:spcBef>
              <a:buFont typeface="Wingdings" pitchFamily="2" charset="2"/>
              <a:buChar char="§"/>
              <a:defRPr/>
            </a:pPr>
            <a:r>
              <a:rPr lang="en-US" sz="1600" dirty="0" smtClean="0"/>
              <a:t>T</a:t>
            </a:r>
            <a:r>
              <a:rPr lang="en-US" sz="1800" dirty="0" smtClean="0"/>
              <a:t>his class of </a:t>
            </a:r>
            <a:r>
              <a:rPr lang="en-US" sz="1800" dirty="0" smtClean="0">
                <a:solidFill>
                  <a:srgbClr val="FFC000"/>
                </a:solidFill>
              </a:rPr>
              <a:t>data mining </a:t>
            </a:r>
            <a:r>
              <a:rPr lang="en-US" sz="1800" dirty="0" smtClean="0"/>
              <a:t>does/will </a:t>
            </a:r>
            <a:r>
              <a:rPr lang="en-US" sz="1800" dirty="0" smtClean="0">
                <a:solidFill>
                  <a:srgbClr val="99FF33"/>
                </a:solidFill>
              </a:rPr>
              <a:t>parallelize well </a:t>
            </a:r>
            <a:r>
              <a:rPr lang="en-US" sz="1800" dirty="0" smtClean="0"/>
              <a:t>on current/future </a:t>
            </a:r>
            <a:r>
              <a:rPr lang="en-US" sz="1800" dirty="0" err="1" smtClean="0"/>
              <a:t>multicore</a:t>
            </a:r>
            <a:r>
              <a:rPr lang="en-US" sz="1800" dirty="0" smtClean="0"/>
              <a:t> nodes</a:t>
            </a:r>
          </a:p>
          <a:p>
            <a:pPr eaLnBrk="1" hangingPunct="1">
              <a:lnSpc>
                <a:spcPct val="50000"/>
              </a:lnSpc>
              <a:spcBef>
                <a:spcPts val="1200"/>
              </a:spcBef>
              <a:buFont typeface="Wingdings" pitchFamily="2" charset="2"/>
              <a:buChar char="§"/>
              <a:defRPr/>
            </a:pPr>
            <a:r>
              <a:rPr lang="en-US" sz="1800" dirty="0" smtClean="0"/>
              <a:t>The </a:t>
            </a:r>
            <a:r>
              <a:rPr lang="en-US" sz="1800" dirty="0" smtClean="0">
                <a:solidFill>
                  <a:srgbClr val="FFC000"/>
                </a:solidFill>
              </a:rPr>
              <a:t>Hybrid MPI-CCR model </a:t>
            </a:r>
            <a:r>
              <a:rPr lang="en-US" sz="1800" dirty="0" smtClean="0"/>
              <a:t> is an important  extension  that </a:t>
            </a:r>
            <a:r>
              <a:rPr lang="en-US" sz="1700" dirty="0" smtClean="0"/>
              <a:t>take s CCR in </a:t>
            </a:r>
            <a:r>
              <a:rPr lang="en-US" sz="1700" dirty="0" err="1" smtClean="0"/>
              <a:t>multicore</a:t>
            </a:r>
            <a:endParaRPr lang="en-US" sz="1700" dirty="0" smtClean="0"/>
          </a:p>
          <a:p>
            <a:pPr eaLnBrk="1" hangingPunct="1">
              <a:lnSpc>
                <a:spcPct val="50000"/>
              </a:lnSpc>
              <a:spcBef>
                <a:spcPts val="1200"/>
              </a:spcBef>
              <a:buNone/>
              <a:defRPr/>
            </a:pPr>
            <a:r>
              <a:rPr lang="en-US" sz="1700" dirty="0" smtClean="0"/>
              <a:t>        node to cluster </a:t>
            </a:r>
          </a:p>
          <a:p>
            <a:pPr lvl="1" eaLnBrk="1" hangingPunct="1">
              <a:lnSpc>
                <a:spcPct val="50000"/>
              </a:lnSpc>
              <a:spcBef>
                <a:spcPts val="1200"/>
              </a:spcBef>
              <a:buSzPct val="40000"/>
              <a:buFont typeface="Wingdings" pitchFamily="2" charset="2"/>
              <a:buChar char="q"/>
              <a:defRPr/>
            </a:pPr>
            <a:r>
              <a:rPr lang="en-US" sz="1700" dirty="0" smtClean="0"/>
              <a:t>brings  computing power to a new level (nodes * cores)</a:t>
            </a:r>
          </a:p>
          <a:p>
            <a:pPr lvl="1" eaLnBrk="1" hangingPunct="1">
              <a:lnSpc>
                <a:spcPct val="50000"/>
              </a:lnSpc>
              <a:spcBef>
                <a:spcPts val="1200"/>
              </a:spcBef>
              <a:buSzPct val="40000"/>
              <a:buFont typeface="Wingdings" pitchFamily="2" charset="2"/>
              <a:buChar char="q"/>
              <a:defRPr/>
            </a:pPr>
            <a:r>
              <a:rPr lang="en-US" sz="1700" dirty="0" smtClean="0"/>
              <a:t>bridges the gap between commodity and high performance computing systems</a:t>
            </a:r>
          </a:p>
          <a:p>
            <a:pPr eaLnBrk="1" hangingPunct="1">
              <a:lnSpc>
                <a:spcPct val="50000"/>
              </a:lnSpc>
              <a:spcBef>
                <a:spcPts val="1200"/>
              </a:spcBef>
              <a:buFont typeface="Wingdings" pitchFamily="2" charset="2"/>
              <a:buChar char="§"/>
              <a:defRPr/>
            </a:pPr>
            <a:r>
              <a:rPr lang="en-US" sz="1800" dirty="0" smtClean="0"/>
              <a:t>Several</a:t>
            </a:r>
            <a:r>
              <a:rPr lang="en-US" sz="1800" dirty="0" smtClean="0">
                <a:solidFill>
                  <a:srgbClr val="FFFF00"/>
                </a:solidFill>
              </a:rPr>
              <a:t> </a:t>
            </a:r>
            <a:r>
              <a:rPr lang="en-US" sz="1800" dirty="0" smtClean="0">
                <a:solidFill>
                  <a:srgbClr val="99FF33"/>
                </a:solidFill>
              </a:rPr>
              <a:t>engineering</a:t>
            </a:r>
            <a:r>
              <a:rPr lang="en-US" sz="1800" dirty="0" smtClean="0">
                <a:solidFill>
                  <a:srgbClr val="18A221"/>
                </a:solidFill>
              </a:rPr>
              <a:t> </a:t>
            </a:r>
            <a:r>
              <a:rPr lang="en-US" sz="1800" dirty="0" smtClean="0"/>
              <a:t>issues for use in large applications</a:t>
            </a:r>
          </a:p>
          <a:p>
            <a:pPr lvl="1" eaLnBrk="1" hangingPunct="1">
              <a:lnSpc>
                <a:spcPct val="50000"/>
              </a:lnSpc>
              <a:spcBef>
                <a:spcPts val="1200"/>
              </a:spcBef>
              <a:buFont typeface="Wingdings" pitchFamily="2" charset="2"/>
              <a:buChar char="§"/>
              <a:defRPr/>
            </a:pPr>
            <a:r>
              <a:rPr lang="en-US" sz="1700" dirty="0" smtClean="0"/>
              <a:t>Need access to a </a:t>
            </a:r>
            <a:r>
              <a:rPr lang="en-US" sz="1700" dirty="0" smtClean="0">
                <a:solidFill>
                  <a:srgbClr val="FFC000"/>
                </a:solidFill>
              </a:rPr>
              <a:t>128~512 node </a:t>
            </a:r>
            <a:r>
              <a:rPr lang="en-US" sz="1700" dirty="0" smtClean="0"/>
              <a:t>Windows cluster</a:t>
            </a:r>
          </a:p>
          <a:p>
            <a:pPr lvl="1" eaLnBrk="1" hangingPunct="1">
              <a:lnSpc>
                <a:spcPct val="50000"/>
              </a:lnSpc>
              <a:spcBef>
                <a:spcPts val="1200"/>
              </a:spcBef>
              <a:buSzPct val="40000"/>
              <a:buFont typeface="Wingdings" pitchFamily="2" charset="2"/>
              <a:buChar char="q"/>
              <a:defRPr/>
            </a:pPr>
            <a:r>
              <a:rPr lang="en-US" sz="1800" dirty="0" smtClean="0">
                <a:solidFill>
                  <a:srgbClr val="FFC000"/>
                </a:solidFill>
              </a:rPr>
              <a:t>MPI or cross-cluster CCR?</a:t>
            </a:r>
          </a:p>
          <a:p>
            <a:pPr lvl="1" eaLnBrk="1" hangingPunct="1">
              <a:lnSpc>
                <a:spcPct val="50000"/>
              </a:lnSpc>
              <a:spcBef>
                <a:spcPts val="1200"/>
              </a:spcBef>
              <a:buSzPct val="40000"/>
              <a:buFont typeface="Wingdings" pitchFamily="2" charset="2"/>
              <a:buChar char="q"/>
              <a:defRPr/>
            </a:pPr>
            <a:r>
              <a:rPr lang="en-US" sz="1800" dirty="0" smtClean="0">
                <a:solidFill>
                  <a:srgbClr val="ECD700"/>
                </a:solidFill>
              </a:rPr>
              <a:t>Service model</a:t>
            </a:r>
            <a:r>
              <a:rPr lang="en-US" sz="1800" dirty="0" smtClean="0">
                <a:solidFill>
                  <a:srgbClr val="C00000"/>
                </a:solidFill>
              </a:rPr>
              <a:t> </a:t>
            </a:r>
            <a:r>
              <a:rPr lang="en-US" sz="1800" dirty="0" smtClean="0"/>
              <a:t>to integrate modules</a:t>
            </a:r>
          </a:p>
          <a:p>
            <a:pPr lvl="1" eaLnBrk="1" hangingPunct="1">
              <a:lnSpc>
                <a:spcPct val="50000"/>
              </a:lnSpc>
              <a:spcBef>
                <a:spcPts val="1200"/>
              </a:spcBef>
              <a:buSzPct val="40000"/>
              <a:buFont typeface="Wingdings" pitchFamily="2" charset="2"/>
              <a:buChar char="q"/>
              <a:defRPr/>
            </a:pPr>
            <a:r>
              <a:rPr lang="en-US" sz="1700" dirty="0" smtClean="0"/>
              <a:t>Need high performance linear algebra for C# (PLASMA from </a:t>
            </a:r>
            <a:r>
              <a:rPr lang="en-US" sz="1700" dirty="0" err="1" smtClean="0"/>
              <a:t>UTenn</a:t>
            </a:r>
            <a:r>
              <a:rPr lang="en-US" sz="1700" dirty="0" smtClean="0"/>
              <a:t>)</a:t>
            </a:r>
          </a:p>
          <a:p>
            <a:pPr lvl="2" eaLnBrk="1" hangingPunct="1">
              <a:lnSpc>
                <a:spcPct val="85000"/>
              </a:lnSpc>
              <a:spcBef>
                <a:spcPts val="1200"/>
              </a:spcBef>
              <a:spcAft>
                <a:spcPts val="600"/>
              </a:spcAft>
              <a:buSzPct val="40000"/>
              <a:buFont typeface="Wingdings" pitchFamily="2" charset="2"/>
              <a:buChar char="q"/>
              <a:defRPr/>
            </a:pPr>
            <a:r>
              <a:rPr lang="en-US" sz="1700" dirty="0" smtClean="0"/>
              <a:t>Access linear algebra services in a different language?</a:t>
            </a:r>
          </a:p>
          <a:p>
            <a:pPr lvl="1" eaLnBrk="1" hangingPunct="1">
              <a:lnSpc>
                <a:spcPct val="85000"/>
              </a:lnSpc>
              <a:spcBef>
                <a:spcPct val="0"/>
              </a:spcBef>
              <a:spcAft>
                <a:spcPts val="600"/>
              </a:spcAft>
              <a:buSzPct val="40000"/>
              <a:buFont typeface="Wingdings" pitchFamily="2" charset="2"/>
              <a:buChar char="q"/>
              <a:defRPr/>
            </a:pPr>
            <a:r>
              <a:rPr lang="en-US" sz="1700" dirty="0" smtClean="0"/>
              <a:t>Need equivalent of Intel C Math Libraries for C# (vector arithmetic – level 1 BLAS)</a:t>
            </a:r>
          </a:p>
          <a:p>
            <a:pPr eaLnBrk="1" hangingPunct="1">
              <a:lnSpc>
                <a:spcPct val="50000"/>
              </a:lnSpc>
              <a:spcBef>
                <a:spcPts val="1200"/>
              </a:spcBef>
              <a:buFont typeface="Wingdings" pitchFamily="2" charset="2"/>
              <a:buChar char="§"/>
              <a:defRPr/>
            </a:pPr>
            <a:r>
              <a:rPr lang="en-US" sz="1800" dirty="0" smtClean="0"/>
              <a:t>Current work is </a:t>
            </a:r>
            <a:r>
              <a:rPr lang="en-US" sz="1800" dirty="0" smtClean="0">
                <a:solidFill>
                  <a:srgbClr val="ECD700"/>
                </a:solidFill>
              </a:rPr>
              <a:t>more applications</a:t>
            </a:r>
            <a:r>
              <a:rPr lang="en-US" sz="1800" dirty="0" smtClean="0"/>
              <a:t>; refine current algorithms such as </a:t>
            </a:r>
            <a:r>
              <a:rPr lang="en-US" sz="1800" dirty="0" smtClean="0">
                <a:solidFill>
                  <a:srgbClr val="ECD700"/>
                </a:solidFill>
              </a:rPr>
              <a:t>DAGTM</a:t>
            </a:r>
          </a:p>
          <a:p>
            <a:pPr lvl="1" eaLnBrk="1" hangingPunct="1">
              <a:lnSpc>
                <a:spcPct val="50000"/>
              </a:lnSpc>
              <a:spcBef>
                <a:spcPts val="1200"/>
              </a:spcBef>
              <a:buSzPct val="40000"/>
              <a:buFont typeface="Wingdings" pitchFamily="2" charset="2"/>
              <a:buChar char="q"/>
              <a:defRPr/>
            </a:pPr>
            <a:r>
              <a:rPr lang="en-US" sz="1700" dirty="0" smtClean="0">
                <a:solidFill>
                  <a:srgbClr val="99FF33"/>
                </a:solidFill>
              </a:rPr>
              <a:t>Clustering with </a:t>
            </a:r>
            <a:r>
              <a:rPr lang="en-US" sz="1700" dirty="0" err="1" smtClean="0">
                <a:solidFill>
                  <a:srgbClr val="99FF33"/>
                </a:solidFill>
              </a:rPr>
              <a:t>pairwise</a:t>
            </a:r>
            <a:r>
              <a:rPr lang="en-US" sz="1700" dirty="0" smtClean="0">
                <a:solidFill>
                  <a:srgbClr val="99FF33"/>
                </a:solidFill>
              </a:rPr>
              <a:t> distances but no vector spaces</a:t>
            </a:r>
          </a:p>
          <a:p>
            <a:pPr lvl="1" eaLnBrk="1" hangingPunct="1">
              <a:lnSpc>
                <a:spcPct val="50000"/>
              </a:lnSpc>
              <a:spcBef>
                <a:spcPts val="1200"/>
              </a:spcBef>
              <a:buSzPct val="40000"/>
              <a:buFont typeface="Wingdings" pitchFamily="2" charset="2"/>
              <a:buChar char="q"/>
              <a:defRPr/>
            </a:pPr>
            <a:r>
              <a:rPr lang="en-US" sz="1700" dirty="0" smtClean="0">
                <a:solidFill>
                  <a:srgbClr val="99FF33"/>
                </a:solidFill>
              </a:rPr>
              <a:t>MDS Dimensional Scaling with EM-like </a:t>
            </a:r>
            <a:r>
              <a:rPr lang="en-US" sz="1700" dirty="0" smtClean="0"/>
              <a:t>SMACOF</a:t>
            </a:r>
            <a:r>
              <a:rPr lang="en-US" sz="1700" dirty="0" smtClean="0">
                <a:solidFill>
                  <a:srgbClr val="777777"/>
                </a:solidFill>
              </a:rPr>
              <a:t> </a:t>
            </a:r>
            <a:r>
              <a:rPr lang="en-US" sz="1700" dirty="0" smtClean="0">
                <a:solidFill>
                  <a:srgbClr val="99FF33"/>
                </a:solidFill>
              </a:rPr>
              <a:t>and</a:t>
            </a:r>
            <a:r>
              <a:rPr lang="en-US" sz="1700" dirty="0" smtClean="0">
                <a:solidFill>
                  <a:srgbClr val="777777"/>
                </a:solidFill>
              </a:rPr>
              <a:t> </a:t>
            </a:r>
            <a:r>
              <a:rPr lang="en-US" sz="1700" dirty="0" smtClean="0">
                <a:solidFill>
                  <a:srgbClr val="99FF33"/>
                </a:solidFill>
              </a:rPr>
              <a:t>deterministic annealing</a:t>
            </a:r>
          </a:p>
          <a:p>
            <a:pPr eaLnBrk="1" hangingPunct="1">
              <a:lnSpc>
                <a:spcPct val="80000"/>
              </a:lnSpc>
              <a:defRPr/>
            </a:pPr>
            <a:r>
              <a:rPr lang="en-US" sz="1800" dirty="0" smtClean="0"/>
              <a:t>Future work is n</a:t>
            </a:r>
            <a:r>
              <a:rPr lang="en-US" sz="1800" dirty="0" smtClean="0">
                <a:solidFill>
                  <a:srgbClr val="ECD700"/>
                </a:solidFill>
              </a:rPr>
              <a:t>ew parallel algorithms</a:t>
            </a:r>
          </a:p>
          <a:p>
            <a:pPr lvl="1" eaLnBrk="1" hangingPunct="1">
              <a:lnSpc>
                <a:spcPct val="50000"/>
              </a:lnSpc>
              <a:spcBef>
                <a:spcPts val="1200"/>
              </a:spcBef>
              <a:buSzPct val="40000"/>
              <a:buFont typeface="Wingdings" pitchFamily="2" charset="2"/>
              <a:buChar char="q"/>
              <a:defRPr/>
            </a:pPr>
            <a:r>
              <a:rPr lang="en-US" sz="1700" dirty="0" smtClean="0">
                <a:solidFill>
                  <a:srgbClr val="99FF33"/>
                </a:solidFill>
              </a:rPr>
              <a:t>Support use of Newton’s Method (Marquardt’s method) as </a:t>
            </a:r>
            <a:r>
              <a:rPr lang="en-US" sz="1700" dirty="0" smtClean="0"/>
              <a:t>EM alternative</a:t>
            </a:r>
          </a:p>
          <a:p>
            <a:pPr lvl="1" eaLnBrk="1" hangingPunct="1">
              <a:lnSpc>
                <a:spcPct val="50000"/>
              </a:lnSpc>
              <a:spcBef>
                <a:spcPts val="1200"/>
              </a:spcBef>
              <a:buSzPct val="40000"/>
              <a:buFont typeface="Wingdings" pitchFamily="2" charset="2"/>
              <a:buChar char="q"/>
              <a:defRPr/>
            </a:pPr>
            <a:r>
              <a:rPr lang="en-US" sz="1700" dirty="0" smtClean="0">
                <a:solidFill>
                  <a:srgbClr val="99FF33"/>
                </a:solidFill>
              </a:rPr>
              <a:t>Later </a:t>
            </a:r>
            <a:r>
              <a:rPr lang="en-US" sz="1700" dirty="0" smtClean="0"/>
              <a:t>HMM </a:t>
            </a:r>
            <a:r>
              <a:rPr lang="en-US" sz="1700" dirty="0" smtClean="0">
                <a:solidFill>
                  <a:srgbClr val="99FF33"/>
                </a:solidFill>
              </a:rPr>
              <a:t>and</a:t>
            </a:r>
            <a:r>
              <a:rPr lang="en-US" sz="1700" dirty="0" smtClean="0"/>
              <a:t> SVM</a:t>
            </a:r>
          </a:p>
          <a:p>
            <a:pPr lvl="1" eaLnBrk="1" hangingPunct="1">
              <a:lnSpc>
                <a:spcPct val="50000"/>
              </a:lnSpc>
              <a:spcBef>
                <a:spcPts val="1200"/>
              </a:spcBef>
              <a:buSzPct val="40000"/>
              <a:buFont typeface="Wingdings" pitchFamily="2" charset="2"/>
              <a:buChar char="q"/>
              <a:defRPr/>
            </a:pPr>
            <a:r>
              <a:rPr lang="en-US" sz="1700" dirty="0" err="1" smtClean="0">
                <a:solidFill>
                  <a:srgbClr val="99FF33"/>
                </a:solidFill>
              </a:rPr>
              <a:t>Bourgain</a:t>
            </a:r>
            <a:r>
              <a:rPr lang="en-US" sz="1700" dirty="0" smtClean="0"/>
              <a:t> Random Projection</a:t>
            </a:r>
            <a:r>
              <a:rPr lang="en-US" sz="1700" dirty="0" smtClean="0">
                <a:solidFill>
                  <a:srgbClr val="C00000"/>
                </a:solidFill>
              </a:rPr>
              <a:t> </a:t>
            </a:r>
            <a:r>
              <a:rPr lang="en-US" sz="1700" dirty="0" smtClean="0">
                <a:solidFill>
                  <a:srgbClr val="99FF33"/>
                </a:solidFill>
              </a:rPr>
              <a:t>for metric embedding</a:t>
            </a:r>
          </a:p>
          <a:p>
            <a:pPr lvl="1" eaLnBrk="1" hangingPunct="1">
              <a:lnSpc>
                <a:spcPct val="50000"/>
              </a:lnSpc>
              <a:spcBef>
                <a:spcPts val="1200"/>
              </a:spcBef>
              <a:buSzPct val="40000"/>
              <a:buFont typeface="Wingdings" pitchFamily="2" charset="2"/>
              <a:buChar char="q"/>
              <a:defRPr/>
            </a:pPr>
            <a:endParaRPr lang="en-US" sz="1700" dirty="0" smtClean="0"/>
          </a:p>
          <a:p>
            <a:pPr eaLnBrk="1" hangingPunct="1">
              <a:lnSpc>
                <a:spcPct val="80000"/>
              </a:lnSpc>
              <a:defRPr/>
            </a:pPr>
            <a:endParaRPr lang="en-US" sz="1800" dirty="0" smtClean="0">
              <a:solidFill>
                <a:srgbClr val="ECD700"/>
              </a:solidFill>
            </a:endParaRPr>
          </a:p>
          <a:p>
            <a:pPr eaLnBrk="1" hangingPunct="1">
              <a:lnSpc>
                <a:spcPct val="80000"/>
              </a:lnSpc>
              <a:defRPr/>
            </a:pPr>
            <a:endParaRPr lang="en-US" sz="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3" cstate="print"/>
          <a:srcRect/>
          <a:stretch>
            <a:fillRect/>
          </a:stretch>
        </p:blipFill>
        <p:spPr bwMode="auto">
          <a:xfrm>
            <a:off x="0" y="0"/>
            <a:ext cx="9220200" cy="6842125"/>
          </a:xfrm>
          <a:prstGeom prst="rect">
            <a:avLst/>
          </a:prstGeom>
          <a:noFill/>
          <a:ln w="9525" algn="ctr">
            <a:noFill/>
            <a:miter lim="800000"/>
            <a:headEnd/>
            <a:tailEnd/>
          </a:ln>
        </p:spPr>
      </p:pic>
      <p:sp>
        <p:nvSpPr>
          <p:cNvPr id="73731" name="Rectangle 3"/>
          <p:cNvSpPr>
            <a:spLocks noGrp="1" noChangeArrowheads="1"/>
          </p:cNvSpPr>
          <p:nvPr>
            <p:ph type="title" idx="4294967295"/>
          </p:nvPr>
        </p:nvSpPr>
        <p:spPr>
          <a:xfrm>
            <a:off x="0" y="6096000"/>
            <a:ext cx="9144000" cy="762000"/>
          </a:xfrm>
          <a:solidFill>
            <a:schemeClr val="bg2"/>
          </a:solidFill>
        </p:spPr>
        <p:txBody>
          <a:bodyPr/>
          <a:lstStyle/>
          <a:p>
            <a:pPr algn="ctr" fontAlgn="auto">
              <a:spcAft>
                <a:spcPts val="0"/>
              </a:spcAft>
              <a:defRPr/>
            </a:pPr>
            <a:r>
              <a:rPr lang="en-US" sz="2400" dirty="0" smtClean="0">
                <a:solidFill>
                  <a:schemeClr val="tx1"/>
                </a:solidFill>
              </a:rPr>
              <a:t>Intel’s Application Stack</a:t>
            </a:r>
          </a:p>
        </p:txBody>
      </p:sp>
      <p:sp>
        <p:nvSpPr>
          <p:cNvPr id="1026" name="AutoShape 1"/>
          <p:cNvSpPr>
            <a:spLocks noChangeAspect="1" noChangeArrowheads="1"/>
          </p:cNvSpPr>
          <p:nvPr/>
        </p:nvSpPr>
        <p:spPr bwMode="auto">
          <a:xfrm>
            <a:off x="0" y="0"/>
            <a:ext cx="9220200" cy="6842125"/>
          </a:xfrm>
          <a:prstGeom prst="rect">
            <a:avLst/>
          </a:prstGeom>
          <a:noFill/>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LSA project_modify.jpg"/>
          <p:cNvPicPr>
            <a:picLocks noChangeAspect="1"/>
          </p:cNvPicPr>
          <p:nvPr/>
        </p:nvPicPr>
        <p:blipFill>
          <a:blip r:embed="rId3" cstate="print"/>
          <a:stretch>
            <a:fillRect/>
          </a:stretch>
        </p:blipFill>
        <p:spPr>
          <a:xfrm>
            <a:off x="2214940" y="0"/>
            <a:ext cx="4714119" cy="6858000"/>
          </a:xfrm>
          <a:prstGeom prst="rect">
            <a:avLst/>
          </a:prstGeom>
        </p:spPr>
      </p:pic>
      <p:sp>
        <p:nvSpPr>
          <p:cNvPr id="3" name="TextBox 2"/>
          <p:cNvSpPr txBox="1"/>
          <p:nvPr/>
        </p:nvSpPr>
        <p:spPr>
          <a:xfrm>
            <a:off x="2209800" y="3276600"/>
            <a:ext cx="4724400" cy="461665"/>
          </a:xfrm>
          <a:prstGeom prst="rect">
            <a:avLst/>
          </a:prstGeom>
          <a:solidFill>
            <a:srgbClr val="C1EEFF"/>
          </a:solidFill>
        </p:spPr>
        <p:txBody>
          <a:bodyPr wrap="square" rtlCol="0">
            <a:spAutoFit/>
          </a:bodyPr>
          <a:lstStyle/>
          <a:p>
            <a:pPr algn="ctr"/>
            <a:r>
              <a:rPr lang="en-US" sz="2400" i="1" dirty="0" smtClean="0">
                <a:solidFill>
                  <a:srgbClr val="0000FF"/>
                </a:solidFill>
              </a:rPr>
              <a:t>s</a:t>
            </a:r>
            <a:r>
              <a:rPr lang="en-US" sz="2400" i="1" dirty="0" smtClean="0">
                <a:solidFill>
                  <a:srgbClr val="FF0000"/>
                </a:solidFill>
              </a:rPr>
              <a:t>a</a:t>
            </a:r>
            <a:r>
              <a:rPr lang="en-US" sz="2400" i="1" dirty="0" smtClean="0">
                <a:solidFill>
                  <a:srgbClr val="FFC000"/>
                </a:solidFill>
              </a:rPr>
              <a:t>l</a:t>
            </a:r>
            <a:r>
              <a:rPr lang="en-US" sz="2400" i="1" dirty="0" smtClean="0">
                <a:solidFill>
                  <a:srgbClr val="0000FF"/>
                </a:solidFill>
              </a:rPr>
              <a:t>s</a:t>
            </a:r>
            <a:r>
              <a:rPr lang="en-US" sz="2400" i="1" dirty="0" smtClean="0">
                <a:solidFill>
                  <a:schemeClr val="accent1">
                    <a:lumMod val="75000"/>
                  </a:schemeClr>
                </a:solidFill>
              </a:rPr>
              <a:t>a</a:t>
            </a:r>
            <a:r>
              <a:rPr lang="en-US" sz="2400" dirty="0" smtClean="0">
                <a:solidFill>
                  <a:schemeClr val="bg1"/>
                </a:solidFill>
              </a:rPr>
              <a:t>hpc.indiana.edu</a:t>
            </a:r>
            <a:endParaRPr lang="en-US" sz="2400" i="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38125"/>
            <a:ext cx="8686800" cy="523875"/>
          </a:xfrm>
        </p:spPr>
        <p:txBody>
          <a:bodyPr wrap="square" lIns="91440" tIns="45720" rIns="91440" bIns="45720" numCol="1" anchorCtr="0" compatLnSpc="1">
            <a:prstTxWarp prst="textNoShape">
              <a:avLst/>
            </a:prstTxWarp>
          </a:bodyPr>
          <a:lstStyle/>
          <a:p>
            <a:pPr algn="ctr" eaLnBrk="1" hangingPunct="1">
              <a:defRPr/>
            </a:pPr>
            <a:r>
              <a:rPr lang="en-US" sz="3200" smtClean="0"/>
              <a:t>Status of </a:t>
            </a:r>
            <a:r>
              <a:rPr lang="en-US" sz="3200" i="1" smtClean="0">
                <a:solidFill>
                  <a:srgbClr val="0000CC"/>
                </a:solidFill>
                <a:latin typeface="Arial" pitchFamily="34" charset="0"/>
              </a:rPr>
              <a:t>S</a:t>
            </a:r>
            <a:r>
              <a:rPr lang="en-US" sz="3200" i="1" smtClean="0">
                <a:solidFill>
                  <a:srgbClr val="D20000"/>
                </a:solidFill>
                <a:latin typeface="Arial" pitchFamily="34" charset="0"/>
              </a:rPr>
              <a:t>A</a:t>
            </a:r>
            <a:r>
              <a:rPr lang="en-US" sz="3200" i="1" smtClean="0">
                <a:solidFill>
                  <a:srgbClr val="FFC000"/>
                </a:solidFill>
                <a:latin typeface="Arial" pitchFamily="34" charset="0"/>
              </a:rPr>
              <a:t>L</a:t>
            </a:r>
            <a:r>
              <a:rPr lang="en-US" sz="3200" i="1" smtClean="0">
                <a:solidFill>
                  <a:srgbClr val="0000CC"/>
                </a:solidFill>
                <a:latin typeface="Arial" pitchFamily="34" charset="0"/>
              </a:rPr>
              <a:t>S</a:t>
            </a:r>
            <a:r>
              <a:rPr lang="en-US" sz="3200" i="1" smtClean="0">
                <a:solidFill>
                  <a:srgbClr val="33CC33"/>
                </a:solidFill>
                <a:latin typeface="Arial" pitchFamily="34" charset="0"/>
              </a:rPr>
              <a:t>A </a:t>
            </a:r>
            <a:r>
              <a:rPr lang="en-US" sz="3200" smtClean="0"/>
              <a:t>Project</a:t>
            </a:r>
          </a:p>
        </p:txBody>
      </p:sp>
      <p:sp>
        <p:nvSpPr>
          <p:cNvPr id="17411" name="Text Placeholder 2"/>
          <p:cNvSpPr>
            <a:spLocks noGrp="1"/>
          </p:cNvSpPr>
          <p:nvPr>
            <p:ph type="body" idx="4294967295"/>
          </p:nvPr>
        </p:nvSpPr>
        <p:spPr>
          <a:xfrm>
            <a:off x="3276600" y="1447800"/>
            <a:ext cx="2362200" cy="3962400"/>
          </a:xfrm>
        </p:spPr>
        <p:txBody>
          <a:bodyPr/>
          <a:lstStyle/>
          <a:p>
            <a:pPr eaLnBrk="1" hangingPunct="1">
              <a:lnSpc>
                <a:spcPct val="80000"/>
              </a:lnSpc>
              <a:buFont typeface="Wingdings" pitchFamily="2" charset="2"/>
              <a:buNone/>
            </a:pPr>
            <a:r>
              <a:rPr lang="en-US" sz="1800" b="1" i="1" dirty="0" smtClean="0">
                <a:solidFill>
                  <a:srgbClr val="2818FC"/>
                </a:solidFill>
                <a:latin typeface="Calibri" pitchFamily="34" charset="0"/>
              </a:rPr>
              <a:t>S</a:t>
            </a:r>
            <a:r>
              <a:rPr lang="en-US" sz="1800" b="1" i="1" dirty="0" smtClean="0">
                <a:solidFill>
                  <a:srgbClr val="E40701"/>
                </a:solidFill>
                <a:latin typeface="Calibri" pitchFamily="34" charset="0"/>
              </a:rPr>
              <a:t>A</a:t>
            </a:r>
            <a:r>
              <a:rPr lang="en-US" sz="1800" b="1" i="1" dirty="0" smtClean="0">
                <a:solidFill>
                  <a:srgbClr val="EFBA00"/>
                </a:solidFill>
                <a:latin typeface="Calibri" pitchFamily="34" charset="0"/>
              </a:rPr>
              <a:t>L</a:t>
            </a:r>
            <a:r>
              <a:rPr lang="en-US" sz="1800" b="1" i="1" dirty="0" smtClean="0">
                <a:solidFill>
                  <a:srgbClr val="2818FC"/>
                </a:solidFill>
                <a:latin typeface="Calibri" pitchFamily="34" charset="0"/>
              </a:rPr>
              <a:t>S</a:t>
            </a:r>
            <a:r>
              <a:rPr lang="en-US" sz="1800" b="1" i="1" dirty="0" smtClean="0">
                <a:solidFill>
                  <a:srgbClr val="99FF33"/>
                </a:solidFill>
                <a:latin typeface="Calibri" pitchFamily="34" charset="0"/>
              </a:rPr>
              <a:t>A</a:t>
            </a:r>
            <a:r>
              <a:rPr lang="en-US" sz="1800" dirty="0" smtClean="0">
                <a:solidFill>
                  <a:srgbClr val="99FF33"/>
                </a:solidFill>
                <a:ea typeface="Arial Unicode MS" pitchFamily="34" charset="-128"/>
                <a:cs typeface="Arial Unicode MS" pitchFamily="34" charset="-128"/>
              </a:rPr>
              <a:t> </a:t>
            </a:r>
            <a:r>
              <a:rPr lang="en-US" sz="1800" dirty="0" smtClean="0">
                <a:ea typeface="Arial Unicode MS" pitchFamily="34" charset="-128"/>
                <a:cs typeface="Arial Unicode MS" pitchFamily="34" charset="-128"/>
              </a:rPr>
              <a:t>Team</a:t>
            </a:r>
          </a:p>
          <a:p>
            <a:pPr eaLnBrk="1" hangingPunct="1">
              <a:lnSpc>
                <a:spcPct val="80000"/>
              </a:lnSpc>
              <a:buFont typeface="Wingdings" pitchFamily="2" charset="2"/>
              <a:buNone/>
            </a:pPr>
            <a:r>
              <a:rPr lang="en-US" sz="1800" dirty="0" smtClean="0">
                <a:ea typeface="Arial Unicode MS" pitchFamily="34" charset="-128"/>
                <a:cs typeface="Arial Unicode MS" pitchFamily="34" charset="-128"/>
              </a:rPr>
              <a:t> Judy </a:t>
            </a:r>
            <a:r>
              <a:rPr lang="en-US" sz="1800" dirty="0" err="1" smtClean="0">
                <a:ea typeface="Arial Unicode MS" pitchFamily="34" charset="-128"/>
                <a:cs typeface="Arial Unicode MS" pitchFamily="34" charset="-128"/>
              </a:rPr>
              <a:t>Qiu</a:t>
            </a:r>
            <a:endParaRPr lang="en-US" sz="1800" dirty="0" smtClean="0">
              <a:ea typeface="Arial Unicode MS" pitchFamily="34" charset="-128"/>
              <a:cs typeface="Arial Unicode MS" pitchFamily="34" charset="-128"/>
            </a:endParaRPr>
          </a:p>
          <a:p>
            <a:pPr eaLnBrk="1" hangingPunct="1">
              <a:lnSpc>
                <a:spcPct val="80000"/>
              </a:lnSpc>
              <a:buFont typeface="Wingdings" pitchFamily="2" charset="2"/>
              <a:buNone/>
            </a:pPr>
            <a:r>
              <a:rPr lang="en-US" sz="1800" dirty="0" smtClean="0">
                <a:ea typeface="Arial Unicode MS" pitchFamily="34" charset="-128"/>
                <a:cs typeface="Arial Unicode MS" pitchFamily="34" charset="-128"/>
              </a:rPr>
              <a:t>Adam Hughes</a:t>
            </a:r>
          </a:p>
          <a:p>
            <a:pPr eaLnBrk="1" hangingPunct="1">
              <a:lnSpc>
                <a:spcPct val="80000"/>
              </a:lnSpc>
              <a:buFont typeface="Wingdings" pitchFamily="2" charset="2"/>
              <a:buNone/>
            </a:pPr>
            <a:r>
              <a:rPr lang="en-US" sz="1800" dirty="0" smtClean="0">
                <a:ea typeface="Arial Unicode MS" pitchFamily="34" charset="-128"/>
                <a:cs typeface="Arial Unicode MS" pitchFamily="34" charset="-128"/>
              </a:rPr>
              <a:t> </a:t>
            </a:r>
            <a:r>
              <a:rPr lang="en-US" sz="1800" dirty="0" err="1" smtClean="0">
                <a:ea typeface="Arial Unicode MS" pitchFamily="34" charset="-128"/>
                <a:cs typeface="Arial Unicode MS" pitchFamily="34" charset="-128"/>
              </a:rPr>
              <a:t>Seung-Hee</a:t>
            </a:r>
            <a:r>
              <a:rPr lang="en-US" sz="1800" dirty="0" smtClean="0">
                <a:ea typeface="Arial Unicode MS" pitchFamily="34" charset="-128"/>
                <a:cs typeface="Arial Unicode MS" pitchFamily="34" charset="-128"/>
              </a:rPr>
              <a:t> </a:t>
            </a:r>
            <a:r>
              <a:rPr lang="en-US" sz="1800" dirty="0" err="1" smtClean="0">
                <a:ea typeface="Arial Unicode MS" pitchFamily="34" charset="-128"/>
                <a:cs typeface="Arial Unicode MS" pitchFamily="34" charset="-128"/>
              </a:rPr>
              <a:t>Bae</a:t>
            </a:r>
            <a:endParaRPr lang="en-US" sz="1800" dirty="0" smtClean="0">
              <a:ea typeface="Arial Unicode MS" pitchFamily="34" charset="-128"/>
              <a:cs typeface="Arial Unicode MS" pitchFamily="34" charset="-128"/>
            </a:endParaRPr>
          </a:p>
          <a:p>
            <a:pPr eaLnBrk="1" hangingPunct="1">
              <a:lnSpc>
                <a:spcPct val="80000"/>
              </a:lnSpc>
              <a:buFont typeface="Wingdings" pitchFamily="2" charset="2"/>
              <a:buNone/>
            </a:pPr>
            <a:r>
              <a:rPr lang="en-US" sz="1800" dirty="0" smtClean="0">
                <a:ea typeface="Arial Unicode MS" pitchFamily="34" charset="-128"/>
                <a:cs typeface="Arial Unicode MS" pitchFamily="34" charset="-128"/>
              </a:rPr>
              <a:t> Hong </a:t>
            </a:r>
            <a:r>
              <a:rPr lang="en-US" sz="1800" dirty="0" err="1" smtClean="0">
                <a:ea typeface="Arial Unicode MS" pitchFamily="34" charset="-128"/>
                <a:cs typeface="Arial Unicode MS" pitchFamily="34" charset="-128"/>
              </a:rPr>
              <a:t>Youl</a:t>
            </a:r>
            <a:r>
              <a:rPr lang="en-US" sz="1800" dirty="0" smtClean="0">
                <a:ea typeface="Arial Unicode MS" pitchFamily="34" charset="-128"/>
                <a:cs typeface="Arial Unicode MS" pitchFamily="34" charset="-128"/>
              </a:rPr>
              <a:t> </a:t>
            </a:r>
            <a:r>
              <a:rPr lang="en-US" sz="1800" dirty="0" err="1" smtClean="0">
                <a:ea typeface="Arial Unicode MS" pitchFamily="34" charset="-128"/>
                <a:cs typeface="Arial Unicode MS" pitchFamily="34" charset="-128"/>
              </a:rPr>
              <a:t>Choi</a:t>
            </a:r>
            <a:endParaRPr lang="en-US" sz="1800" dirty="0" smtClean="0">
              <a:ea typeface="Arial Unicode MS" pitchFamily="34" charset="-128"/>
              <a:cs typeface="Arial Unicode MS" pitchFamily="34" charset="-128"/>
            </a:endParaRPr>
          </a:p>
          <a:p>
            <a:pPr eaLnBrk="1" hangingPunct="1">
              <a:lnSpc>
                <a:spcPct val="80000"/>
              </a:lnSpc>
              <a:buNone/>
            </a:pPr>
            <a:r>
              <a:rPr lang="en-US" sz="1800" dirty="0" smtClean="0">
                <a:ea typeface="Arial Unicode MS" pitchFamily="34" charset="-128"/>
                <a:cs typeface="Arial Unicode MS" pitchFamily="34" charset="-128"/>
              </a:rPr>
              <a:t> </a:t>
            </a:r>
            <a:r>
              <a:rPr lang="en-US" sz="1800" dirty="0" err="1" smtClean="0">
                <a:ea typeface="Arial Unicode MS" pitchFamily="34" charset="-128"/>
                <a:cs typeface="Arial Unicode MS" pitchFamily="34" charset="-128"/>
              </a:rPr>
              <a:t>Jaliya</a:t>
            </a:r>
            <a:r>
              <a:rPr lang="en-US" sz="1800" dirty="0" smtClean="0">
                <a:ea typeface="Arial Unicode MS" pitchFamily="34" charset="-128"/>
                <a:cs typeface="Arial Unicode MS" pitchFamily="34" charset="-128"/>
              </a:rPr>
              <a:t> </a:t>
            </a:r>
            <a:r>
              <a:rPr lang="en-US" sz="1800" dirty="0" err="1" smtClean="0">
                <a:latin typeface="Corbel" pitchFamily="34" charset="0"/>
                <a:ea typeface="Arial Unicode MS" pitchFamily="34" charset="-128"/>
                <a:cs typeface="Arial Unicode MS" pitchFamily="34" charset="-128"/>
              </a:rPr>
              <a:t>Ekanayake</a:t>
            </a:r>
            <a:endParaRPr lang="en-US" sz="1800" dirty="0" smtClean="0">
              <a:latin typeface="Corbel" pitchFamily="34" charset="0"/>
              <a:ea typeface="Arial Unicode MS" pitchFamily="34" charset="-128"/>
              <a:cs typeface="Arial Unicode MS" pitchFamily="34" charset="-128"/>
            </a:endParaRPr>
          </a:p>
          <a:p>
            <a:pPr eaLnBrk="1" hangingPunct="1">
              <a:lnSpc>
                <a:spcPct val="80000"/>
              </a:lnSpc>
              <a:buNone/>
            </a:pPr>
            <a:r>
              <a:rPr lang="en-US" sz="1800" dirty="0" err="1" smtClean="0"/>
              <a:t>Thilina</a:t>
            </a:r>
            <a:r>
              <a:rPr lang="en-US" sz="1800" dirty="0" smtClean="0"/>
              <a:t> </a:t>
            </a:r>
            <a:r>
              <a:rPr lang="en-US" sz="1800" dirty="0" err="1" smtClean="0"/>
              <a:t>Gunarathne</a:t>
            </a:r>
            <a:r>
              <a:rPr lang="en-US" sz="1800" dirty="0" smtClean="0">
                <a:latin typeface="Corbel" pitchFamily="34" charset="0"/>
                <a:ea typeface="Arial Unicode MS" pitchFamily="34" charset="-128"/>
                <a:cs typeface="Arial Unicode MS" pitchFamily="34" charset="-128"/>
              </a:rPr>
              <a:t> </a:t>
            </a:r>
          </a:p>
          <a:p>
            <a:pPr eaLnBrk="1" hangingPunct="1">
              <a:lnSpc>
                <a:spcPct val="80000"/>
              </a:lnSpc>
              <a:buNone/>
            </a:pPr>
            <a:r>
              <a:rPr lang="en-US" sz="1800" dirty="0" smtClean="0">
                <a:latin typeface="Corbel" pitchFamily="34" charset="0"/>
                <a:ea typeface="Arial Unicode MS" pitchFamily="34" charset="-128"/>
                <a:cs typeface="Arial Unicode MS" pitchFamily="34" charset="-128"/>
              </a:rPr>
              <a:t> Yang </a:t>
            </a:r>
            <a:r>
              <a:rPr lang="en-US" sz="1800" dirty="0" err="1" smtClean="0">
                <a:latin typeface="Corbel" pitchFamily="34" charset="0"/>
                <a:ea typeface="Arial Unicode MS" pitchFamily="34" charset="-128"/>
                <a:cs typeface="Arial Unicode MS" pitchFamily="34" charset="-128"/>
              </a:rPr>
              <a:t>Ruan</a:t>
            </a:r>
            <a:r>
              <a:rPr lang="en-US" sz="1800" dirty="0" smtClean="0">
                <a:latin typeface="Corbel" pitchFamily="34" charset="0"/>
                <a:ea typeface="Arial Unicode MS" pitchFamily="34" charset="-128"/>
                <a:cs typeface="Arial Unicode MS" pitchFamily="34" charset="-128"/>
              </a:rPr>
              <a:t> </a:t>
            </a:r>
          </a:p>
          <a:p>
            <a:pPr eaLnBrk="1" hangingPunct="1">
              <a:lnSpc>
                <a:spcPct val="80000"/>
              </a:lnSpc>
              <a:buNone/>
            </a:pPr>
            <a:r>
              <a:rPr lang="en-US" sz="1800" dirty="0" err="1" smtClean="0"/>
              <a:t>Hui</a:t>
            </a:r>
            <a:r>
              <a:rPr lang="en-US" sz="1800" dirty="0" smtClean="0"/>
              <a:t> Li</a:t>
            </a:r>
          </a:p>
          <a:p>
            <a:pPr eaLnBrk="1" hangingPunct="1">
              <a:lnSpc>
                <a:spcPct val="80000"/>
              </a:lnSpc>
              <a:buNone/>
            </a:pPr>
            <a:r>
              <a:rPr lang="en-US" sz="1800" dirty="0" smtClean="0"/>
              <a:t> </a:t>
            </a:r>
            <a:r>
              <a:rPr lang="en-US" sz="1800" dirty="0" err="1" smtClean="0"/>
              <a:t>Bingjing</a:t>
            </a:r>
            <a:r>
              <a:rPr lang="en-US" sz="1800" dirty="0" smtClean="0"/>
              <a:t> Zhang</a:t>
            </a:r>
          </a:p>
          <a:p>
            <a:pPr eaLnBrk="1" hangingPunct="1">
              <a:lnSpc>
                <a:spcPct val="80000"/>
              </a:lnSpc>
              <a:buNone/>
            </a:pPr>
            <a:r>
              <a:rPr lang="en-US" sz="1800" dirty="0" err="1" smtClean="0"/>
              <a:t>Saliya</a:t>
            </a:r>
            <a:r>
              <a:rPr lang="en-US" sz="1800" dirty="0" smtClean="0"/>
              <a:t> </a:t>
            </a:r>
            <a:r>
              <a:rPr lang="en-US" sz="1800" dirty="0" err="1" smtClean="0"/>
              <a:t>Ekanayake</a:t>
            </a:r>
            <a:endParaRPr lang="en-US" sz="1800" dirty="0" smtClean="0"/>
          </a:p>
          <a:p>
            <a:pPr eaLnBrk="1" hangingPunct="1">
              <a:lnSpc>
                <a:spcPct val="80000"/>
              </a:lnSpc>
              <a:buNone/>
            </a:pPr>
            <a:r>
              <a:rPr lang="en-US" sz="1800" dirty="0" smtClean="0"/>
              <a:t>Stephen Wu</a:t>
            </a:r>
            <a:endParaRPr lang="en-US" sz="1800" dirty="0" smtClean="0">
              <a:ea typeface="Arial Unicode MS" pitchFamily="34" charset="-128"/>
              <a:cs typeface="Arial Unicode MS" pitchFamily="34" charset="-128"/>
            </a:endParaRPr>
          </a:p>
          <a:p>
            <a:pPr eaLnBrk="1" hangingPunct="1">
              <a:lnSpc>
                <a:spcPct val="80000"/>
              </a:lnSpc>
              <a:buFont typeface="Wingdings" pitchFamily="2" charset="2"/>
              <a:buNone/>
            </a:pPr>
            <a:r>
              <a:rPr lang="en-US" altLang="ja-JP" sz="1800" dirty="0" smtClean="0">
                <a:solidFill>
                  <a:srgbClr val="FFFF00"/>
                </a:solidFill>
                <a:ea typeface="ＭＳ Ｐゴシック" pitchFamily="34" charset="-128"/>
              </a:rPr>
              <a:t>Indiana University</a:t>
            </a:r>
          </a:p>
          <a:p>
            <a:pPr eaLnBrk="1" hangingPunct="1">
              <a:lnSpc>
                <a:spcPct val="80000"/>
              </a:lnSpc>
              <a:buFont typeface="Wingdings" pitchFamily="2" charset="2"/>
              <a:buChar char="q"/>
            </a:pPr>
            <a:endParaRPr lang="en-US" sz="1800" dirty="0" smtClean="0">
              <a:ea typeface="Arial Unicode MS" pitchFamily="34" charset="-128"/>
              <a:cs typeface="Arial Unicode MS" pitchFamily="34" charset="-128"/>
            </a:endParaRPr>
          </a:p>
          <a:p>
            <a:pPr eaLnBrk="1" hangingPunct="1">
              <a:lnSpc>
                <a:spcPct val="80000"/>
              </a:lnSpc>
              <a:buFont typeface="Wingdings" pitchFamily="2" charset="2"/>
              <a:buChar char="§"/>
            </a:pPr>
            <a:endParaRPr lang="en-US" sz="1800" dirty="0" smtClean="0"/>
          </a:p>
        </p:txBody>
      </p:sp>
      <p:sp>
        <p:nvSpPr>
          <p:cNvPr id="17413" name="Text Placeholder 2"/>
          <p:cNvSpPr txBox="1">
            <a:spLocks/>
          </p:cNvSpPr>
          <p:nvPr/>
        </p:nvSpPr>
        <p:spPr bwMode="auto">
          <a:xfrm>
            <a:off x="228600" y="1524000"/>
            <a:ext cx="3048000" cy="1524000"/>
          </a:xfrm>
          <a:prstGeom prst="rect">
            <a:avLst/>
          </a:prstGeom>
          <a:noFill/>
          <a:ln w="9525">
            <a:noFill/>
            <a:miter lim="800000"/>
            <a:headEnd/>
            <a:tailEnd/>
          </a:ln>
        </p:spPr>
        <p:txBody>
          <a:bodyPr lIns="45720" rIns="45720"/>
          <a:lstStyle/>
          <a:p>
            <a:pPr>
              <a:lnSpc>
                <a:spcPct val="80000"/>
              </a:lnSpc>
              <a:spcBef>
                <a:spcPct val="20000"/>
              </a:spcBef>
              <a:spcAft>
                <a:spcPts val="300"/>
              </a:spcAft>
              <a:buClr>
                <a:srgbClr val="FEB80A"/>
              </a:buClr>
              <a:buSzPct val="95000"/>
            </a:pPr>
            <a:r>
              <a:rPr lang="en-US" dirty="0" smtClean="0">
                <a:latin typeface="Corbel" pitchFamily="34" charset="0"/>
                <a:ea typeface="Arial Unicode MS" pitchFamily="34" charset="-128"/>
                <a:cs typeface="Arial Unicode MS" pitchFamily="34" charset="-128"/>
              </a:rPr>
              <a:t>Technology </a:t>
            </a:r>
            <a:r>
              <a:rPr lang="en-US" dirty="0">
                <a:latin typeface="Corbel" pitchFamily="34" charset="0"/>
                <a:ea typeface="Arial Unicode MS" pitchFamily="34" charset="-128"/>
                <a:cs typeface="Arial Unicode MS" pitchFamily="34" charset="-128"/>
              </a:rPr>
              <a:t>Collaboration</a:t>
            </a:r>
          </a:p>
          <a:p>
            <a:pPr>
              <a:lnSpc>
                <a:spcPct val="80000"/>
              </a:lnSpc>
              <a:spcBef>
                <a:spcPct val="20000"/>
              </a:spcBef>
              <a:spcAft>
                <a:spcPts val="300"/>
              </a:spcAft>
              <a:buClr>
                <a:srgbClr val="FEB80A"/>
              </a:buClr>
              <a:buSzPct val="95000"/>
              <a:buFont typeface="Wingdings 2" pitchFamily="18" charset="2"/>
              <a:buNone/>
            </a:pPr>
            <a:r>
              <a:rPr lang="en-US" dirty="0">
                <a:latin typeface="Corbel" pitchFamily="34" charset="0"/>
                <a:ea typeface="Arial Unicode MS" pitchFamily="34" charset="-128"/>
                <a:cs typeface="Arial Unicode MS" pitchFamily="34" charset="-128"/>
              </a:rPr>
              <a:t>  </a:t>
            </a:r>
            <a:r>
              <a:rPr lang="en-US" dirty="0" smtClean="0">
                <a:latin typeface="Corbel" pitchFamily="34" charset="0"/>
                <a:ea typeface="Arial Unicode MS" pitchFamily="34" charset="-128"/>
                <a:cs typeface="Arial Unicode MS" pitchFamily="34" charset="-128"/>
              </a:rPr>
              <a:t>  </a:t>
            </a:r>
            <a:r>
              <a:rPr lang="en-US" dirty="0">
                <a:latin typeface="Corbel" pitchFamily="34" charset="0"/>
                <a:ea typeface="Arial Unicode MS" pitchFamily="34" charset="-128"/>
                <a:cs typeface="Arial Unicode MS" pitchFamily="34" charset="-128"/>
              </a:rPr>
              <a:t>George </a:t>
            </a:r>
            <a:r>
              <a:rPr lang="en-US" dirty="0" err="1">
                <a:latin typeface="Corbel" pitchFamily="34" charset="0"/>
                <a:ea typeface="Arial Unicode MS" pitchFamily="34" charset="-128"/>
                <a:cs typeface="Arial Unicode MS" pitchFamily="34" charset="-128"/>
              </a:rPr>
              <a:t>Chrysanthakopoulos</a:t>
            </a:r>
            <a:endParaRPr lang="en-US" dirty="0">
              <a:latin typeface="Corbel" pitchFamily="34" charset="0"/>
              <a:ea typeface="Arial Unicode MS" pitchFamily="34" charset="-128"/>
              <a:cs typeface="Arial Unicode MS" pitchFamily="34" charset="-128"/>
            </a:endParaRPr>
          </a:p>
          <a:p>
            <a:pPr>
              <a:lnSpc>
                <a:spcPct val="80000"/>
              </a:lnSpc>
              <a:spcBef>
                <a:spcPct val="20000"/>
              </a:spcBef>
              <a:spcAft>
                <a:spcPts val="300"/>
              </a:spcAft>
              <a:buClr>
                <a:srgbClr val="FEB80A"/>
              </a:buClr>
              <a:buSzPct val="95000"/>
              <a:buFont typeface="Wingdings 2" pitchFamily="18" charset="2"/>
              <a:buNone/>
            </a:pPr>
            <a:r>
              <a:rPr lang="en-US" dirty="0">
                <a:latin typeface="Corbel" pitchFamily="34" charset="0"/>
                <a:ea typeface="Arial Unicode MS" pitchFamily="34" charset="-128"/>
                <a:cs typeface="Arial Unicode MS" pitchFamily="34" charset="-128"/>
              </a:rPr>
              <a:t>    </a:t>
            </a:r>
            <a:r>
              <a:rPr lang="en-US" dirty="0" err="1">
                <a:latin typeface="Corbel" pitchFamily="34" charset="0"/>
                <a:ea typeface="Arial Unicode MS" pitchFamily="34" charset="-128"/>
                <a:cs typeface="Arial Unicode MS" pitchFamily="34" charset="-128"/>
              </a:rPr>
              <a:t>Henrik</a:t>
            </a:r>
            <a:r>
              <a:rPr lang="en-US" dirty="0">
                <a:latin typeface="Corbel" pitchFamily="34" charset="0"/>
                <a:ea typeface="Arial Unicode MS" pitchFamily="34" charset="-128"/>
                <a:cs typeface="Arial Unicode MS" pitchFamily="34" charset="-128"/>
              </a:rPr>
              <a:t> </a:t>
            </a:r>
            <a:r>
              <a:rPr lang="en-US" dirty="0" err="1">
                <a:latin typeface="Corbel" pitchFamily="34" charset="0"/>
                <a:ea typeface="Arial Unicode MS" pitchFamily="34" charset="-128"/>
                <a:cs typeface="Arial Unicode MS" pitchFamily="34" charset="-128"/>
              </a:rPr>
              <a:t>Frystyk</a:t>
            </a:r>
            <a:r>
              <a:rPr lang="en-US" dirty="0">
                <a:latin typeface="Corbel" pitchFamily="34" charset="0"/>
                <a:ea typeface="Arial Unicode MS" pitchFamily="34" charset="-128"/>
                <a:cs typeface="Arial Unicode MS" pitchFamily="34" charset="-128"/>
              </a:rPr>
              <a:t> Nielsen</a:t>
            </a:r>
          </a:p>
          <a:p>
            <a:pPr>
              <a:lnSpc>
                <a:spcPct val="80000"/>
              </a:lnSpc>
              <a:spcBef>
                <a:spcPct val="20000"/>
              </a:spcBef>
              <a:spcAft>
                <a:spcPts val="300"/>
              </a:spcAft>
              <a:buClr>
                <a:srgbClr val="FEB80A"/>
              </a:buClr>
              <a:buSzPct val="95000"/>
              <a:buFont typeface="Wingdings 2" pitchFamily="18" charset="2"/>
              <a:buNone/>
            </a:pPr>
            <a:r>
              <a:rPr lang="en-US" altLang="zh-CN" dirty="0" smtClean="0">
                <a:solidFill>
                  <a:srgbClr val="FFFF00"/>
                </a:solidFill>
                <a:latin typeface="Corbel" pitchFamily="34" charset="0"/>
              </a:rPr>
              <a:t>Microsoft Research</a:t>
            </a:r>
            <a:endParaRPr lang="en-US" dirty="0">
              <a:latin typeface="Corbel" pitchFamily="34" charset="0"/>
            </a:endParaRPr>
          </a:p>
        </p:txBody>
      </p:sp>
      <p:sp>
        <p:nvSpPr>
          <p:cNvPr id="17414" name="Text Placeholder 2"/>
          <p:cNvSpPr txBox="1">
            <a:spLocks/>
          </p:cNvSpPr>
          <p:nvPr/>
        </p:nvSpPr>
        <p:spPr bwMode="auto">
          <a:xfrm>
            <a:off x="5867400" y="1524000"/>
            <a:ext cx="2514600" cy="2057400"/>
          </a:xfrm>
          <a:prstGeom prst="rect">
            <a:avLst/>
          </a:prstGeom>
          <a:noFill/>
          <a:ln w="9525">
            <a:noFill/>
            <a:miter lim="800000"/>
            <a:headEnd/>
            <a:tailEnd/>
          </a:ln>
        </p:spPr>
        <p:txBody>
          <a:bodyPr lIns="45720" rIns="45720"/>
          <a:lstStyle/>
          <a:p>
            <a:pPr>
              <a:lnSpc>
                <a:spcPct val="80000"/>
              </a:lnSpc>
              <a:spcBef>
                <a:spcPct val="20000"/>
              </a:spcBef>
              <a:buClr>
                <a:srgbClr val="FEB80A"/>
              </a:buClr>
              <a:buSzPct val="95000"/>
            </a:pPr>
            <a:r>
              <a:rPr lang="en-US" dirty="0">
                <a:latin typeface="Corbel" pitchFamily="34" charset="0"/>
                <a:ea typeface="ＭＳ Ｐゴシック" pitchFamily="34" charset="-128"/>
              </a:rPr>
              <a:t>Application</a:t>
            </a:r>
            <a:r>
              <a:rPr lang="en-US" dirty="0">
                <a:latin typeface="Corbel" pitchFamily="34" charset="0"/>
                <a:ea typeface="SimSun" pitchFamily="2" charset="-122"/>
              </a:rPr>
              <a:t> Collaboration</a:t>
            </a:r>
          </a:p>
          <a:p>
            <a:pPr>
              <a:lnSpc>
                <a:spcPct val="80000"/>
              </a:lnSpc>
              <a:spcBef>
                <a:spcPct val="20000"/>
              </a:spcBef>
              <a:buClr>
                <a:srgbClr val="FEB80A"/>
              </a:buClr>
              <a:buSzPct val="95000"/>
              <a:buFont typeface="Wingdings 2" pitchFamily="18" charset="2"/>
              <a:buNone/>
            </a:pPr>
            <a:r>
              <a:rPr lang="en-US" dirty="0" err="1">
                <a:solidFill>
                  <a:srgbClr val="FFFF00"/>
                </a:solidFill>
                <a:latin typeface="Corbel" pitchFamily="34" charset="0"/>
                <a:ea typeface="SimSun" pitchFamily="2" charset="-122"/>
              </a:rPr>
              <a:t>Cheminformatics</a:t>
            </a:r>
            <a:endParaRPr lang="en-US" dirty="0">
              <a:solidFill>
                <a:srgbClr val="FFFF00"/>
              </a:solidFill>
              <a:latin typeface="Corbel" pitchFamily="34" charset="0"/>
              <a:ea typeface="SimSun" pitchFamily="2" charset="-122"/>
            </a:endParaRPr>
          </a:p>
          <a:p>
            <a:pPr>
              <a:lnSpc>
                <a:spcPct val="80000"/>
              </a:lnSpc>
              <a:spcBef>
                <a:spcPct val="20000"/>
              </a:spcBef>
              <a:buClr>
                <a:srgbClr val="FEB80A"/>
              </a:buClr>
              <a:buSzPct val="95000"/>
              <a:buFont typeface="Wingdings 2" pitchFamily="18" charset="2"/>
              <a:buNone/>
            </a:pPr>
            <a:r>
              <a:rPr lang="en-US" dirty="0">
                <a:latin typeface="Corbel" pitchFamily="34" charset="0"/>
                <a:ea typeface="SimSun" pitchFamily="2" charset="-122"/>
              </a:rPr>
              <a:t>     </a:t>
            </a:r>
            <a:r>
              <a:rPr lang="en-US" dirty="0" err="1">
                <a:latin typeface="Corbel" pitchFamily="34" charset="0"/>
                <a:ea typeface="SimSun" pitchFamily="2" charset="-122"/>
              </a:rPr>
              <a:t>Rajarshi</a:t>
            </a:r>
            <a:r>
              <a:rPr lang="en-US" dirty="0">
                <a:latin typeface="Corbel" pitchFamily="34" charset="0"/>
                <a:ea typeface="SimSun" pitchFamily="2" charset="-122"/>
              </a:rPr>
              <a:t> </a:t>
            </a:r>
            <a:r>
              <a:rPr lang="en-US" dirty="0" err="1" smtClean="0">
                <a:latin typeface="Corbel" pitchFamily="34" charset="0"/>
                <a:ea typeface="SimSun" pitchFamily="2" charset="-122"/>
              </a:rPr>
              <a:t>Guha</a:t>
            </a:r>
            <a:r>
              <a:rPr lang="en-US" dirty="0" smtClean="0">
                <a:latin typeface="Corbel" pitchFamily="34" charset="0"/>
                <a:ea typeface="SimSun" pitchFamily="2" charset="-122"/>
              </a:rPr>
              <a:t>,      </a:t>
            </a:r>
            <a:r>
              <a:rPr lang="en-US" dirty="0">
                <a:latin typeface="Corbel" pitchFamily="34" charset="0"/>
                <a:ea typeface="SimSun" pitchFamily="2" charset="-122"/>
              </a:rPr>
              <a:t>David Wild</a:t>
            </a:r>
          </a:p>
          <a:p>
            <a:pPr>
              <a:lnSpc>
                <a:spcPct val="80000"/>
              </a:lnSpc>
              <a:spcBef>
                <a:spcPct val="20000"/>
              </a:spcBef>
              <a:buClr>
                <a:srgbClr val="FEB80A"/>
              </a:buClr>
              <a:buSzPct val="95000"/>
              <a:buFont typeface="Wingdings 2" pitchFamily="18" charset="2"/>
              <a:buNone/>
            </a:pPr>
            <a:r>
              <a:rPr lang="en-US" dirty="0">
                <a:solidFill>
                  <a:srgbClr val="FFFF00"/>
                </a:solidFill>
                <a:latin typeface="Corbel" pitchFamily="34" charset="0"/>
                <a:ea typeface="SimSun" pitchFamily="2" charset="-122"/>
              </a:rPr>
              <a:t>Bioinformatics</a:t>
            </a:r>
          </a:p>
          <a:p>
            <a:pPr>
              <a:lnSpc>
                <a:spcPct val="80000"/>
              </a:lnSpc>
              <a:spcBef>
                <a:spcPct val="20000"/>
              </a:spcBef>
              <a:buClr>
                <a:srgbClr val="FEB80A"/>
              </a:buClr>
              <a:buSzPct val="95000"/>
              <a:buFont typeface="Wingdings 2" pitchFamily="18" charset="2"/>
              <a:buNone/>
            </a:pPr>
            <a:r>
              <a:rPr lang="en-US" dirty="0">
                <a:latin typeface="Corbel" pitchFamily="34" charset="0"/>
                <a:ea typeface="SimSun" pitchFamily="2" charset="-122"/>
              </a:rPr>
              <a:t>    Haiku </a:t>
            </a:r>
            <a:r>
              <a:rPr lang="en-US" dirty="0" smtClean="0">
                <a:latin typeface="Corbel" pitchFamily="34" charset="0"/>
                <a:ea typeface="SimSun" pitchFamily="2" charset="-122"/>
              </a:rPr>
              <a:t>Tang, Mina Rho</a:t>
            </a:r>
            <a:endParaRPr lang="en-US" dirty="0">
              <a:latin typeface="Corbel" pitchFamily="34" charset="0"/>
              <a:ea typeface="SimSun" pitchFamily="2" charset="-122"/>
            </a:endParaRPr>
          </a:p>
          <a:p>
            <a:pPr>
              <a:lnSpc>
                <a:spcPct val="80000"/>
              </a:lnSpc>
              <a:spcBef>
                <a:spcPct val="20000"/>
              </a:spcBef>
              <a:buClr>
                <a:srgbClr val="FEB80A"/>
              </a:buClr>
              <a:buSzPct val="95000"/>
              <a:buFont typeface="Wingdings 2" pitchFamily="18" charset="2"/>
              <a:buNone/>
            </a:pPr>
            <a:r>
              <a:rPr lang="en-US" dirty="0" smtClean="0">
                <a:solidFill>
                  <a:srgbClr val="FFFF00"/>
                </a:solidFill>
                <a:latin typeface="Corbel" pitchFamily="34" charset="0"/>
                <a:ea typeface="SimSun" pitchFamily="2" charset="-122"/>
              </a:rPr>
              <a:t>IU Medical School</a:t>
            </a:r>
            <a:endParaRPr lang="en-US" dirty="0">
              <a:solidFill>
                <a:srgbClr val="FFFF00"/>
              </a:solidFill>
              <a:latin typeface="Corbel" pitchFamily="34" charset="0"/>
              <a:ea typeface="SimSun" pitchFamily="2" charset="-122"/>
            </a:endParaRPr>
          </a:p>
          <a:p>
            <a:pPr>
              <a:lnSpc>
                <a:spcPct val="80000"/>
              </a:lnSpc>
              <a:spcBef>
                <a:spcPct val="20000"/>
              </a:spcBef>
              <a:buClr>
                <a:srgbClr val="FEB80A"/>
              </a:buClr>
              <a:buSzPct val="95000"/>
              <a:buFont typeface="Wingdings 2" pitchFamily="18" charset="2"/>
              <a:buNone/>
            </a:pPr>
            <a:r>
              <a:rPr lang="en-US" dirty="0" smtClean="0">
                <a:solidFill>
                  <a:srgbClr val="FFFF00"/>
                </a:solidFill>
                <a:latin typeface="Corbel" pitchFamily="34" charset="0"/>
                <a:ea typeface="SimSun" pitchFamily="2" charset="-122"/>
              </a:rPr>
              <a:t>   </a:t>
            </a:r>
            <a:r>
              <a:rPr lang="en-US" dirty="0" smtClean="0">
                <a:latin typeface="Corbel" pitchFamily="34" charset="0"/>
              </a:rPr>
              <a:t>Gilbert Liu, Shawn Hoch</a:t>
            </a:r>
          </a:p>
          <a:p>
            <a:pPr>
              <a:lnSpc>
                <a:spcPct val="80000"/>
              </a:lnSpc>
              <a:spcBef>
                <a:spcPct val="20000"/>
              </a:spcBef>
              <a:buClr>
                <a:srgbClr val="FEB80A"/>
              </a:buClr>
              <a:buSzPct val="95000"/>
              <a:buFont typeface="Wingdings 2" pitchFamily="18" charset="2"/>
              <a:buNone/>
            </a:pPr>
            <a:r>
              <a:rPr lang="en-US" dirty="0" smtClean="0">
                <a:solidFill>
                  <a:srgbClr val="FFFF00"/>
                </a:solidFill>
                <a:latin typeface="Corbel" pitchFamily="34" charset="0"/>
                <a:ea typeface="SimSun" pitchFamily="2" charset="-122"/>
              </a:rPr>
              <a:t>Demographics (GIS)</a:t>
            </a:r>
          </a:p>
          <a:p>
            <a:pPr>
              <a:lnSpc>
                <a:spcPct val="80000"/>
              </a:lnSpc>
              <a:spcBef>
                <a:spcPct val="20000"/>
              </a:spcBef>
              <a:buClr>
                <a:srgbClr val="FEB80A"/>
              </a:buClr>
              <a:buSzPct val="95000"/>
              <a:buFont typeface="Wingdings 2" pitchFamily="18" charset="2"/>
              <a:buNone/>
            </a:pPr>
            <a:r>
              <a:rPr lang="en-US" dirty="0" smtClean="0">
                <a:latin typeface="Corbel" pitchFamily="34" charset="0"/>
                <a:ea typeface="SimSun" pitchFamily="2" charset="-122"/>
              </a:rPr>
              <a:t>    Neil </a:t>
            </a:r>
            <a:r>
              <a:rPr lang="en-US" dirty="0" err="1" smtClean="0">
                <a:latin typeface="Corbel" pitchFamily="34" charset="0"/>
                <a:ea typeface="SimSun" pitchFamily="2" charset="-122"/>
              </a:rPr>
              <a:t>Devadasan</a:t>
            </a:r>
            <a:endParaRPr lang="en-US" dirty="0" smtClean="0">
              <a:latin typeface="Corbel" pitchFamily="34" charset="0"/>
              <a:ea typeface="SimSun" pitchFamily="2" charset="-122"/>
            </a:endParaRPr>
          </a:p>
          <a:p>
            <a:pPr>
              <a:lnSpc>
                <a:spcPct val="80000"/>
              </a:lnSpc>
              <a:spcBef>
                <a:spcPct val="20000"/>
              </a:spcBef>
              <a:buClr>
                <a:srgbClr val="FEB80A"/>
              </a:buClr>
              <a:buSzPct val="95000"/>
              <a:buFont typeface="Wingdings 2" pitchFamily="18" charset="2"/>
              <a:buNone/>
            </a:pPr>
            <a:endParaRPr lang="en-US" dirty="0">
              <a:latin typeface="Corbe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ctrTitle" idx="4294967295"/>
          </p:nvPr>
        </p:nvSpPr>
        <p:spPr>
          <a:xfrm>
            <a:off x="1447800" y="381000"/>
            <a:ext cx="6019800" cy="722313"/>
          </a:xfrm>
        </p:spPr>
        <p:txBody>
          <a:bodyPr/>
          <a:lstStyle/>
          <a:p>
            <a:pPr algn="ctr" eaLnBrk="1" fontAlgn="auto" hangingPunct="1">
              <a:spcAft>
                <a:spcPts val="0"/>
              </a:spcAft>
              <a:defRPr/>
            </a:pPr>
            <a:r>
              <a:rPr lang="en-US" sz="3200" dirty="0" smtClean="0">
                <a:solidFill>
                  <a:schemeClr val="tx2">
                    <a:satMod val="200000"/>
                  </a:schemeClr>
                </a:solidFill>
                <a:latin typeface="Arial" pitchFamily="34" charset="0"/>
              </a:rPr>
              <a:t>Multicore </a:t>
            </a:r>
            <a:r>
              <a:rPr lang="en-US" sz="3200" b="1" i="1" dirty="0" smtClean="0">
                <a:solidFill>
                  <a:srgbClr val="0000CC"/>
                </a:solidFill>
                <a:latin typeface="Arial" pitchFamily="34" charset="0"/>
              </a:rPr>
              <a:t>S</a:t>
            </a:r>
            <a:r>
              <a:rPr lang="en-US" sz="3200" b="1" i="1" dirty="0" smtClean="0">
                <a:solidFill>
                  <a:srgbClr val="D20000"/>
                </a:solidFill>
                <a:latin typeface="Arial" pitchFamily="34" charset="0"/>
              </a:rPr>
              <a:t>A</a:t>
            </a:r>
            <a:r>
              <a:rPr lang="en-US" sz="3200" b="1" i="1" dirty="0" smtClean="0">
                <a:solidFill>
                  <a:srgbClr val="FFC000"/>
                </a:solidFill>
                <a:latin typeface="Arial" pitchFamily="34" charset="0"/>
              </a:rPr>
              <a:t>L</a:t>
            </a:r>
            <a:r>
              <a:rPr lang="en-US" sz="3200" b="1" i="1" dirty="0" smtClean="0">
                <a:solidFill>
                  <a:srgbClr val="0000CC"/>
                </a:solidFill>
                <a:latin typeface="Arial" pitchFamily="34" charset="0"/>
              </a:rPr>
              <a:t>S</a:t>
            </a:r>
            <a:r>
              <a:rPr lang="en-US" sz="3200" b="1" i="1" dirty="0" smtClean="0">
                <a:solidFill>
                  <a:srgbClr val="33CC33"/>
                </a:solidFill>
                <a:latin typeface="Arial" pitchFamily="34" charset="0"/>
              </a:rPr>
              <a:t>A</a:t>
            </a:r>
            <a:r>
              <a:rPr lang="en-US" sz="3200" dirty="0" smtClean="0">
                <a:solidFill>
                  <a:schemeClr val="tx2">
                    <a:satMod val="200000"/>
                  </a:schemeClr>
                </a:solidFill>
                <a:latin typeface="Arial" pitchFamily="34" charset="0"/>
              </a:rPr>
              <a:t> Project</a:t>
            </a:r>
          </a:p>
        </p:txBody>
      </p:sp>
      <p:sp>
        <p:nvSpPr>
          <p:cNvPr id="13315" name="Rectangle 3"/>
          <p:cNvSpPr>
            <a:spLocks noGrp="1" noChangeArrowheads="1"/>
          </p:cNvSpPr>
          <p:nvPr>
            <p:ph type="subTitle" idx="4294967295"/>
          </p:nvPr>
        </p:nvSpPr>
        <p:spPr>
          <a:xfrm>
            <a:off x="228600" y="1066800"/>
            <a:ext cx="8686800" cy="5486400"/>
          </a:xfrm>
        </p:spPr>
        <p:txBody>
          <a:bodyPr/>
          <a:lstStyle/>
          <a:p>
            <a:pPr algn="ctr" eaLnBrk="1" hangingPunct="1">
              <a:lnSpc>
                <a:spcPct val="95000"/>
              </a:lnSpc>
              <a:spcBef>
                <a:spcPct val="15000"/>
              </a:spcBef>
              <a:buFont typeface="Wingdings" pitchFamily="2" charset="2"/>
              <a:buNone/>
              <a:tabLst>
                <a:tab pos="6343650" algn="l"/>
              </a:tabLst>
            </a:pPr>
            <a:r>
              <a:rPr lang="en-US" sz="2900" b="1" i="1" smtClean="0">
                <a:solidFill>
                  <a:srgbClr val="4DE1EA"/>
                </a:solidFill>
                <a:latin typeface="Times New Roman" pitchFamily="18" charset="0"/>
              </a:rPr>
              <a:t>S</a:t>
            </a:r>
            <a:r>
              <a:rPr lang="en-US" sz="2900" smtClean="0">
                <a:solidFill>
                  <a:srgbClr val="4DE1EA"/>
                </a:solidFill>
                <a:latin typeface="Times New Roman" pitchFamily="18" charset="0"/>
              </a:rPr>
              <a:t>ervice</a:t>
            </a:r>
            <a:r>
              <a:rPr lang="en-US" sz="2900" smtClean="0">
                <a:solidFill>
                  <a:srgbClr val="FFC000"/>
                </a:solidFill>
                <a:latin typeface="Times New Roman" pitchFamily="18" charset="0"/>
              </a:rPr>
              <a:t> </a:t>
            </a:r>
            <a:r>
              <a:rPr lang="en-US" sz="2900" b="1" i="1" smtClean="0">
                <a:solidFill>
                  <a:srgbClr val="4DE1EA"/>
                </a:solidFill>
                <a:latin typeface="Times New Roman" pitchFamily="18" charset="0"/>
              </a:rPr>
              <a:t>A</a:t>
            </a:r>
            <a:r>
              <a:rPr lang="en-US" sz="2900" smtClean="0">
                <a:solidFill>
                  <a:srgbClr val="4DE1EA"/>
                </a:solidFill>
                <a:latin typeface="Times New Roman" pitchFamily="18" charset="0"/>
              </a:rPr>
              <a:t>ggregated </a:t>
            </a:r>
            <a:r>
              <a:rPr lang="en-US" sz="2900" b="1" i="1" smtClean="0">
                <a:solidFill>
                  <a:srgbClr val="4DE1EA"/>
                </a:solidFill>
                <a:latin typeface="Times New Roman" pitchFamily="18" charset="0"/>
              </a:rPr>
              <a:t>L</a:t>
            </a:r>
            <a:r>
              <a:rPr lang="en-US" sz="2900" smtClean="0">
                <a:solidFill>
                  <a:srgbClr val="4DE1EA"/>
                </a:solidFill>
                <a:latin typeface="Times New Roman" pitchFamily="18" charset="0"/>
              </a:rPr>
              <a:t>inked </a:t>
            </a:r>
            <a:r>
              <a:rPr lang="en-US" sz="2900" b="1" i="1" smtClean="0">
                <a:solidFill>
                  <a:srgbClr val="4DE1EA"/>
                </a:solidFill>
                <a:latin typeface="Times New Roman" pitchFamily="18" charset="0"/>
              </a:rPr>
              <a:t>S</a:t>
            </a:r>
            <a:r>
              <a:rPr lang="en-US" sz="2900" smtClean="0">
                <a:solidFill>
                  <a:srgbClr val="4DE1EA"/>
                </a:solidFill>
                <a:latin typeface="Times New Roman" pitchFamily="18" charset="0"/>
              </a:rPr>
              <a:t>equential </a:t>
            </a:r>
            <a:r>
              <a:rPr lang="en-US" sz="2900" b="1" i="1" smtClean="0">
                <a:solidFill>
                  <a:srgbClr val="4DE1EA"/>
                </a:solidFill>
                <a:latin typeface="Times New Roman" pitchFamily="18" charset="0"/>
              </a:rPr>
              <a:t>A</a:t>
            </a:r>
            <a:r>
              <a:rPr lang="en-US" sz="2900" smtClean="0">
                <a:solidFill>
                  <a:srgbClr val="4DE1EA"/>
                </a:solidFill>
                <a:latin typeface="Times New Roman" pitchFamily="18" charset="0"/>
              </a:rPr>
              <a:t>ctivities</a:t>
            </a:r>
          </a:p>
        </p:txBody>
      </p:sp>
      <p:sp>
        <p:nvSpPr>
          <p:cNvPr id="13316" name="Rectangle 3"/>
          <p:cNvSpPr txBox="1">
            <a:spLocks noChangeArrowheads="1"/>
          </p:cNvSpPr>
          <p:nvPr/>
        </p:nvSpPr>
        <p:spPr bwMode="auto">
          <a:xfrm>
            <a:off x="76200" y="1752600"/>
            <a:ext cx="8991600" cy="5257800"/>
          </a:xfrm>
          <a:prstGeom prst="rect">
            <a:avLst/>
          </a:prstGeom>
          <a:noFill/>
          <a:ln w="9525">
            <a:noFill/>
            <a:miter lim="800000"/>
            <a:headEnd/>
            <a:tailEnd/>
          </a:ln>
        </p:spPr>
        <p:txBody>
          <a:bodyPr/>
          <a:lstStyle/>
          <a:p>
            <a:pPr marL="411163" indent="-342900">
              <a:lnSpc>
                <a:spcPct val="85000"/>
              </a:lnSpc>
              <a:spcAft>
                <a:spcPts val="900"/>
              </a:spcAft>
              <a:buClr>
                <a:schemeClr val="tx2"/>
              </a:buClr>
              <a:buSzPct val="95000"/>
              <a:buFont typeface="Wingdings" pitchFamily="2" charset="2"/>
              <a:buChar char=""/>
            </a:pPr>
            <a:r>
              <a:rPr lang="en-US">
                <a:latin typeface="Corbel" pitchFamily="34" charset="0"/>
              </a:rPr>
              <a:t>We generalize the well known </a:t>
            </a:r>
            <a:r>
              <a:rPr lang="en-US">
                <a:solidFill>
                  <a:srgbClr val="FFFF00"/>
                </a:solidFill>
                <a:latin typeface="Corbel" pitchFamily="34" charset="0"/>
              </a:rPr>
              <a:t>CSP</a:t>
            </a:r>
            <a:r>
              <a:rPr lang="en-US">
                <a:latin typeface="Corbel" pitchFamily="34" charset="0"/>
              </a:rPr>
              <a:t> (Communicating Sequential Processes) of Hoare to describe the low level approaches to </a:t>
            </a:r>
            <a:r>
              <a:rPr lang="en-US">
                <a:solidFill>
                  <a:srgbClr val="FFC000"/>
                </a:solidFill>
                <a:latin typeface="Corbel" pitchFamily="34" charset="0"/>
              </a:rPr>
              <a:t>fine grain parallelism </a:t>
            </a:r>
            <a:r>
              <a:rPr lang="en-US">
                <a:latin typeface="Corbel" pitchFamily="34" charset="0"/>
              </a:rPr>
              <a:t>as “</a:t>
            </a:r>
            <a:r>
              <a:rPr lang="en-US">
                <a:solidFill>
                  <a:srgbClr val="FFFF00"/>
                </a:solidFill>
                <a:latin typeface="Corbel" pitchFamily="34" charset="0"/>
              </a:rPr>
              <a:t>L</a:t>
            </a:r>
            <a:r>
              <a:rPr lang="en-US">
                <a:latin typeface="Corbel" pitchFamily="34" charset="0"/>
              </a:rPr>
              <a:t>inked </a:t>
            </a:r>
            <a:r>
              <a:rPr lang="en-US">
                <a:solidFill>
                  <a:srgbClr val="FFFF00"/>
                </a:solidFill>
                <a:latin typeface="Corbel" pitchFamily="34" charset="0"/>
              </a:rPr>
              <a:t>S</a:t>
            </a:r>
            <a:r>
              <a:rPr lang="en-US">
                <a:latin typeface="Corbel" pitchFamily="34" charset="0"/>
              </a:rPr>
              <a:t>equential </a:t>
            </a:r>
            <a:r>
              <a:rPr lang="en-US">
                <a:solidFill>
                  <a:srgbClr val="FFFF00"/>
                </a:solidFill>
                <a:latin typeface="Corbel" pitchFamily="34" charset="0"/>
              </a:rPr>
              <a:t>A</a:t>
            </a:r>
            <a:r>
              <a:rPr lang="en-US">
                <a:latin typeface="Corbel" pitchFamily="34" charset="0"/>
              </a:rPr>
              <a:t>ctivities” in </a:t>
            </a:r>
            <a:r>
              <a:rPr lang="en-US" i="1">
                <a:solidFill>
                  <a:srgbClr val="FFFF00"/>
                </a:solidFill>
                <a:latin typeface="Corbel" pitchFamily="34" charset="0"/>
              </a:rPr>
              <a:t>SALSA</a:t>
            </a:r>
            <a:r>
              <a:rPr lang="en-US">
                <a:latin typeface="Corbel" pitchFamily="34" charset="0"/>
              </a:rPr>
              <a:t>. </a:t>
            </a:r>
          </a:p>
          <a:p>
            <a:pPr marL="411163" indent="-342900">
              <a:lnSpc>
                <a:spcPct val="85000"/>
              </a:lnSpc>
              <a:spcAft>
                <a:spcPts val="900"/>
              </a:spcAft>
              <a:buClr>
                <a:schemeClr val="tx2"/>
              </a:buClr>
              <a:buSzPct val="95000"/>
              <a:buFont typeface="Wingdings" pitchFamily="2" charset="2"/>
              <a:buChar char=""/>
            </a:pPr>
            <a:r>
              <a:rPr lang="en-US">
                <a:latin typeface="Corbel" pitchFamily="34" charset="0"/>
              </a:rPr>
              <a:t>We use term “</a:t>
            </a:r>
            <a:r>
              <a:rPr lang="en-US">
                <a:solidFill>
                  <a:srgbClr val="FFFF00"/>
                </a:solidFill>
                <a:latin typeface="Corbel" pitchFamily="34" charset="0"/>
              </a:rPr>
              <a:t>activities</a:t>
            </a:r>
            <a:r>
              <a:rPr lang="en-US">
                <a:latin typeface="Corbel" pitchFamily="34" charset="0"/>
              </a:rPr>
              <a:t>” in </a:t>
            </a:r>
            <a:r>
              <a:rPr lang="en-US" i="1">
                <a:latin typeface="Corbel" pitchFamily="34" charset="0"/>
              </a:rPr>
              <a:t>SALSA</a:t>
            </a:r>
            <a:r>
              <a:rPr lang="en-US">
                <a:latin typeface="Corbel" pitchFamily="34" charset="0"/>
              </a:rPr>
              <a:t> to allow one to build services from either</a:t>
            </a:r>
            <a:r>
              <a:rPr lang="en-US">
                <a:solidFill>
                  <a:srgbClr val="FFFF00"/>
                </a:solidFill>
                <a:latin typeface="Corbel" pitchFamily="34" charset="0"/>
              </a:rPr>
              <a:t> threads</a:t>
            </a:r>
            <a:r>
              <a:rPr lang="en-US">
                <a:latin typeface="Corbel" pitchFamily="34" charset="0"/>
              </a:rPr>
              <a:t>, </a:t>
            </a:r>
            <a:r>
              <a:rPr lang="en-US">
                <a:solidFill>
                  <a:srgbClr val="FFFF00"/>
                </a:solidFill>
                <a:latin typeface="Corbel" pitchFamily="34" charset="0"/>
              </a:rPr>
              <a:t>processes</a:t>
            </a:r>
            <a:r>
              <a:rPr lang="en-US">
                <a:latin typeface="Corbel" pitchFamily="34" charset="0"/>
              </a:rPr>
              <a:t> (usual MPI choice) or even just other </a:t>
            </a:r>
            <a:r>
              <a:rPr lang="en-US">
                <a:solidFill>
                  <a:srgbClr val="FFFF00"/>
                </a:solidFill>
                <a:latin typeface="Corbel" pitchFamily="34" charset="0"/>
              </a:rPr>
              <a:t>services</a:t>
            </a:r>
            <a:r>
              <a:rPr lang="en-US">
                <a:latin typeface="Corbel" pitchFamily="34" charset="0"/>
              </a:rPr>
              <a:t>. </a:t>
            </a:r>
          </a:p>
          <a:p>
            <a:pPr marL="411163" indent="-342900">
              <a:lnSpc>
                <a:spcPct val="85000"/>
              </a:lnSpc>
              <a:spcAft>
                <a:spcPts val="900"/>
              </a:spcAft>
              <a:buClr>
                <a:schemeClr val="tx2"/>
              </a:buClr>
              <a:buSzPct val="95000"/>
              <a:buFont typeface="Wingdings" pitchFamily="2" charset="2"/>
              <a:buChar char=""/>
            </a:pPr>
            <a:r>
              <a:rPr lang="en-US">
                <a:latin typeface="Corbel" pitchFamily="34" charset="0"/>
              </a:rPr>
              <a:t>We choose term “</a:t>
            </a:r>
            <a:r>
              <a:rPr lang="en-US">
                <a:solidFill>
                  <a:srgbClr val="FFFF00"/>
                </a:solidFill>
                <a:latin typeface="Corbel" pitchFamily="34" charset="0"/>
              </a:rPr>
              <a:t>linkage</a:t>
            </a:r>
            <a:r>
              <a:rPr lang="en-US">
                <a:latin typeface="Corbel" pitchFamily="34" charset="0"/>
              </a:rPr>
              <a:t>” in </a:t>
            </a:r>
            <a:r>
              <a:rPr lang="en-US" i="1">
                <a:latin typeface="Corbel" pitchFamily="34" charset="0"/>
              </a:rPr>
              <a:t>SALSA</a:t>
            </a:r>
            <a:r>
              <a:rPr lang="en-US">
                <a:latin typeface="Corbel" pitchFamily="34" charset="0"/>
              </a:rPr>
              <a:t> to denote the </a:t>
            </a:r>
            <a:r>
              <a:rPr lang="en-US">
                <a:solidFill>
                  <a:srgbClr val="FFFF00"/>
                </a:solidFill>
                <a:latin typeface="Corbel" pitchFamily="34" charset="0"/>
              </a:rPr>
              <a:t>different ways of synchronizing</a:t>
            </a:r>
            <a:r>
              <a:rPr lang="en-US">
                <a:latin typeface="Corbel" pitchFamily="34" charset="0"/>
              </a:rPr>
              <a:t> the parallel activities that may involve </a:t>
            </a:r>
            <a:r>
              <a:rPr lang="en-US">
                <a:solidFill>
                  <a:srgbClr val="FFFF00"/>
                </a:solidFill>
                <a:latin typeface="Corbel" pitchFamily="34" charset="0"/>
              </a:rPr>
              <a:t>shared memory</a:t>
            </a:r>
            <a:r>
              <a:rPr lang="en-US">
                <a:latin typeface="Corbel" pitchFamily="34" charset="0"/>
              </a:rPr>
              <a:t> rather than some form of messaging or communication.</a:t>
            </a:r>
          </a:p>
          <a:p>
            <a:pPr marL="411163" indent="-342900">
              <a:lnSpc>
                <a:spcPct val="85000"/>
              </a:lnSpc>
              <a:spcAft>
                <a:spcPts val="900"/>
              </a:spcAft>
              <a:buClr>
                <a:schemeClr val="tx2"/>
              </a:buClr>
              <a:buSzPct val="95000"/>
              <a:buFont typeface="Wingdings" pitchFamily="2" charset="2"/>
              <a:buChar char=""/>
            </a:pPr>
            <a:r>
              <a:rPr lang="en-US">
                <a:latin typeface="Corbel" pitchFamily="34" charset="0"/>
              </a:rPr>
              <a:t>There are several engineering and research issues for SALSA</a:t>
            </a:r>
          </a:p>
          <a:p>
            <a:pPr marL="739775" lvl="1" indent="-285750">
              <a:lnSpc>
                <a:spcPct val="85000"/>
              </a:lnSpc>
              <a:spcAft>
                <a:spcPts val="900"/>
              </a:spcAft>
              <a:buClr>
                <a:schemeClr val="accent2"/>
              </a:buClr>
              <a:buSzPct val="90000"/>
              <a:buFont typeface="Wingdings" pitchFamily="2" charset="2"/>
              <a:buChar char=""/>
            </a:pPr>
            <a:r>
              <a:rPr lang="en-US">
                <a:latin typeface="Corbel" pitchFamily="34" charset="0"/>
              </a:rPr>
              <a:t>There is the critical </a:t>
            </a:r>
            <a:r>
              <a:rPr lang="en-US">
                <a:solidFill>
                  <a:srgbClr val="FFFF00"/>
                </a:solidFill>
                <a:latin typeface="Corbel" pitchFamily="34" charset="0"/>
              </a:rPr>
              <a:t>communication optimization</a:t>
            </a:r>
            <a:r>
              <a:rPr lang="en-US">
                <a:latin typeface="Corbel" pitchFamily="34" charset="0"/>
              </a:rPr>
              <a:t> problem area for communication inside chips, clusters and Grids. </a:t>
            </a:r>
          </a:p>
          <a:p>
            <a:pPr marL="739775" lvl="1" indent="-285750">
              <a:lnSpc>
                <a:spcPct val="85000"/>
              </a:lnSpc>
              <a:spcAft>
                <a:spcPts val="900"/>
              </a:spcAft>
              <a:buClr>
                <a:schemeClr val="accent2"/>
              </a:buClr>
              <a:buSzPct val="90000"/>
              <a:buFont typeface="Wingdings" pitchFamily="2" charset="2"/>
              <a:buChar char=""/>
            </a:pPr>
            <a:r>
              <a:rPr lang="en-US">
                <a:latin typeface="Corbel" pitchFamily="34" charset="0"/>
              </a:rPr>
              <a:t>We need to discuss what we mean by </a:t>
            </a:r>
            <a:r>
              <a:rPr lang="en-US">
                <a:solidFill>
                  <a:srgbClr val="FFFF00"/>
                </a:solidFill>
                <a:latin typeface="Corbel" pitchFamily="34" charset="0"/>
              </a:rPr>
              <a:t>services</a:t>
            </a:r>
          </a:p>
          <a:p>
            <a:pPr marL="739775" lvl="1" indent="-285750">
              <a:lnSpc>
                <a:spcPct val="85000"/>
              </a:lnSpc>
              <a:spcAft>
                <a:spcPts val="900"/>
              </a:spcAft>
              <a:buClr>
                <a:schemeClr val="accent2"/>
              </a:buClr>
              <a:buSzPct val="90000"/>
              <a:buFont typeface="Wingdings" pitchFamily="2" charset="2"/>
              <a:buChar char=""/>
            </a:pPr>
            <a:r>
              <a:rPr lang="en-US">
                <a:latin typeface="Corbel" pitchFamily="34" charset="0"/>
              </a:rPr>
              <a:t>The requirements of </a:t>
            </a:r>
            <a:r>
              <a:rPr lang="en-US">
                <a:solidFill>
                  <a:srgbClr val="FFFF00"/>
                </a:solidFill>
                <a:latin typeface="Corbel" pitchFamily="34" charset="0"/>
              </a:rPr>
              <a:t>multi-language</a:t>
            </a:r>
            <a:r>
              <a:rPr lang="en-US">
                <a:latin typeface="Corbel" pitchFamily="34" charset="0"/>
              </a:rPr>
              <a:t> support</a:t>
            </a:r>
          </a:p>
          <a:p>
            <a:pPr marL="411163" indent="-342900">
              <a:lnSpc>
                <a:spcPct val="85000"/>
              </a:lnSpc>
              <a:spcAft>
                <a:spcPts val="900"/>
              </a:spcAft>
              <a:buClr>
                <a:schemeClr val="tx2"/>
              </a:buClr>
              <a:buSzPct val="95000"/>
              <a:buFont typeface="Wingdings" pitchFamily="2" charset="2"/>
              <a:buChar char=""/>
            </a:pPr>
            <a:r>
              <a:rPr lang="en-US">
                <a:latin typeface="Corbel" pitchFamily="34" charset="0"/>
              </a:rPr>
              <a:t>Further it seems useful to </a:t>
            </a:r>
            <a:r>
              <a:rPr lang="en-US">
                <a:solidFill>
                  <a:srgbClr val="FFFF00"/>
                </a:solidFill>
                <a:latin typeface="Corbel" pitchFamily="34" charset="0"/>
              </a:rPr>
              <a:t>re-examine MPI</a:t>
            </a:r>
            <a:r>
              <a:rPr lang="en-US">
                <a:latin typeface="Corbel" pitchFamily="34" charset="0"/>
              </a:rPr>
              <a:t> and define a simpler model that naturally supports threads or processes and the full set of communication patterns needed in SALSA (including dynamic threads).</a:t>
            </a:r>
            <a:br>
              <a:rPr lang="en-US">
                <a:latin typeface="Corbel" pitchFamily="34" charset="0"/>
              </a:rPr>
            </a:br>
            <a:endParaRPr lang="en-US">
              <a:latin typeface="Corbe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38125"/>
            <a:ext cx="8686800" cy="523875"/>
          </a:xfrm>
        </p:spPr>
        <p:txBody>
          <a:bodyPr wrap="square" lIns="91440" tIns="45720" rIns="91440" bIns="45720" numCol="1" anchorCtr="0" compatLnSpc="1">
            <a:prstTxWarp prst="textNoShape">
              <a:avLst/>
            </a:prstTxWarp>
          </a:bodyPr>
          <a:lstStyle/>
          <a:p>
            <a:pPr algn="ctr" eaLnBrk="1" hangingPunct="1">
              <a:defRPr/>
            </a:pPr>
            <a:r>
              <a:rPr lang="en-US" sz="3200" smtClean="0"/>
              <a:t>Status of </a:t>
            </a:r>
            <a:r>
              <a:rPr lang="en-US" sz="3200" i="1" smtClean="0">
                <a:solidFill>
                  <a:srgbClr val="0000CC"/>
                </a:solidFill>
                <a:latin typeface="Arial" pitchFamily="34" charset="0"/>
              </a:rPr>
              <a:t>S</a:t>
            </a:r>
            <a:r>
              <a:rPr lang="en-US" sz="3200" i="1" smtClean="0">
                <a:solidFill>
                  <a:srgbClr val="D20000"/>
                </a:solidFill>
                <a:latin typeface="Arial" pitchFamily="34" charset="0"/>
              </a:rPr>
              <a:t>A</a:t>
            </a:r>
            <a:r>
              <a:rPr lang="en-US" sz="3200" i="1" smtClean="0">
                <a:solidFill>
                  <a:srgbClr val="FFC000"/>
                </a:solidFill>
                <a:latin typeface="Arial" pitchFamily="34" charset="0"/>
              </a:rPr>
              <a:t>L</a:t>
            </a:r>
            <a:r>
              <a:rPr lang="en-US" sz="3200" i="1" smtClean="0">
                <a:solidFill>
                  <a:srgbClr val="0000CC"/>
                </a:solidFill>
                <a:latin typeface="Arial" pitchFamily="34" charset="0"/>
              </a:rPr>
              <a:t>S</a:t>
            </a:r>
            <a:r>
              <a:rPr lang="en-US" sz="3200" i="1" smtClean="0">
                <a:solidFill>
                  <a:srgbClr val="33CC33"/>
                </a:solidFill>
                <a:latin typeface="Arial" pitchFamily="34" charset="0"/>
              </a:rPr>
              <a:t>A </a:t>
            </a:r>
            <a:r>
              <a:rPr lang="en-US" sz="3200" smtClean="0"/>
              <a:t>Project</a:t>
            </a:r>
          </a:p>
        </p:txBody>
      </p:sp>
      <p:sp>
        <p:nvSpPr>
          <p:cNvPr id="17412" name="TextBox 7"/>
          <p:cNvSpPr txBox="1">
            <a:spLocks noChangeArrowheads="1"/>
          </p:cNvSpPr>
          <p:nvPr/>
        </p:nvSpPr>
        <p:spPr bwMode="auto">
          <a:xfrm>
            <a:off x="228600" y="1143000"/>
            <a:ext cx="8915400" cy="4870564"/>
          </a:xfrm>
          <a:prstGeom prst="rect">
            <a:avLst/>
          </a:prstGeom>
          <a:noFill/>
          <a:ln w="9525">
            <a:noFill/>
            <a:miter lim="800000"/>
            <a:headEnd/>
            <a:tailEnd/>
          </a:ln>
        </p:spPr>
        <p:txBody>
          <a:bodyPr>
            <a:spAutoFit/>
          </a:bodyPr>
          <a:lstStyle/>
          <a:p>
            <a:pPr marL="230188" indent="-230188">
              <a:lnSpc>
                <a:spcPct val="85000"/>
              </a:lnSpc>
              <a:spcBef>
                <a:spcPct val="15000"/>
              </a:spcBef>
              <a:buFont typeface="Wingdings" pitchFamily="2" charset="2"/>
              <a:buChar char="§"/>
            </a:pPr>
            <a:r>
              <a:rPr lang="en-US" dirty="0">
                <a:solidFill>
                  <a:srgbClr val="2818FC"/>
                </a:solidFill>
                <a:latin typeface="Corbel" pitchFamily="34" charset="0"/>
              </a:rPr>
              <a:t>Status:</a:t>
            </a:r>
            <a:r>
              <a:rPr lang="en-US" dirty="0">
                <a:latin typeface="Corbel" pitchFamily="34" charset="0"/>
              </a:rPr>
              <a:t> is developing a suite of parallel data-mining capabilities: currently</a:t>
            </a:r>
          </a:p>
          <a:p>
            <a:pPr lvl="1">
              <a:lnSpc>
                <a:spcPct val="85000"/>
              </a:lnSpc>
              <a:spcBef>
                <a:spcPct val="15000"/>
              </a:spcBef>
              <a:buClr>
                <a:srgbClr val="E99805"/>
              </a:buClr>
              <a:buFont typeface="Wingdings" pitchFamily="2" charset="2"/>
              <a:buChar char="§"/>
            </a:pPr>
            <a:r>
              <a:rPr lang="en-US" dirty="0">
                <a:solidFill>
                  <a:srgbClr val="E99805"/>
                </a:solidFill>
                <a:latin typeface="Corbel" pitchFamily="34" charset="0"/>
              </a:rPr>
              <a:t>   Clustering</a:t>
            </a:r>
            <a:r>
              <a:rPr lang="en-US" dirty="0">
                <a:solidFill>
                  <a:srgbClr val="FFC000"/>
                </a:solidFill>
                <a:latin typeface="Corbel" pitchFamily="34" charset="0"/>
              </a:rPr>
              <a:t> </a:t>
            </a:r>
            <a:r>
              <a:rPr lang="en-US" dirty="0">
                <a:latin typeface="Corbel" pitchFamily="34" charset="0"/>
              </a:rPr>
              <a:t>with deterministic annealing (DA)</a:t>
            </a:r>
          </a:p>
          <a:p>
            <a:pPr lvl="1">
              <a:lnSpc>
                <a:spcPct val="85000"/>
              </a:lnSpc>
              <a:spcBef>
                <a:spcPct val="15000"/>
              </a:spcBef>
              <a:buFont typeface="Wingdings" pitchFamily="2" charset="2"/>
              <a:buChar char="§"/>
            </a:pPr>
            <a:r>
              <a:rPr lang="en-US" dirty="0">
                <a:solidFill>
                  <a:srgbClr val="E99805"/>
                </a:solidFill>
                <a:latin typeface="Corbel" pitchFamily="34" charset="0"/>
              </a:rPr>
              <a:t>  Mixture</a:t>
            </a:r>
            <a:r>
              <a:rPr lang="en-US" dirty="0">
                <a:solidFill>
                  <a:srgbClr val="ECD700"/>
                </a:solidFill>
                <a:latin typeface="Corbel" pitchFamily="34" charset="0"/>
              </a:rPr>
              <a:t> </a:t>
            </a:r>
            <a:r>
              <a:rPr lang="en-US" dirty="0">
                <a:solidFill>
                  <a:srgbClr val="E99805"/>
                </a:solidFill>
                <a:latin typeface="Corbel" pitchFamily="34" charset="0"/>
              </a:rPr>
              <a:t>Models</a:t>
            </a:r>
            <a:r>
              <a:rPr lang="en-US" dirty="0">
                <a:solidFill>
                  <a:srgbClr val="ECD700"/>
                </a:solidFill>
                <a:latin typeface="Corbel" pitchFamily="34" charset="0"/>
              </a:rPr>
              <a:t> </a:t>
            </a:r>
            <a:r>
              <a:rPr lang="en-US" dirty="0">
                <a:latin typeface="Corbel" pitchFamily="34" charset="0"/>
              </a:rPr>
              <a:t>(Expectation Maximization) with DA</a:t>
            </a:r>
          </a:p>
          <a:p>
            <a:pPr lvl="1">
              <a:lnSpc>
                <a:spcPct val="85000"/>
              </a:lnSpc>
              <a:spcBef>
                <a:spcPct val="15000"/>
              </a:spcBef>
              <a:buFont typeface="Wingdings" pitchFamily="2" charset="2"/>
              <a:buChar char="§"/>
            </a:pPr>
            <a:r>
              <a:rPr lang="en-US" dirty="0">
                <a:solidFill>
                  <a:srgbClr val="E99805"/>
                </a:solidFill>
                <a:latin typeface="Corbel" pitchFamily="34" charset="0"/>
              </a:rPr>
              <a:t>  Metric Space Mapping </a:t>
            </a:r>
            <a:r>
              <a:rPr lang="en-US" dirty="0">
                <a:latin typeface="Corbel" pitchFamily="34" charset="0"/>
              </a:rPr>
              <a:t>for visualization and analysis</a:t>
            </a:r>
          </a:p>
          <a:p>
            <a:pPr lvl="1">
              <a:lnSpc>
                <a:spcPct val="85000"/>
              </a:lnSpc>
              <a:spcBef>
                <a:spcPct val="15000"/>
              </a:spcBef>
              <a:buFont typeface="Wingdings" pitchFamily="2" charset="2"/>
              <a:buChar char="§"/>
            </a:pPr>
            <a:r>
              <a:rPr lang="en-US" dirty="0">
                <a:solidFill>
                  <a:srgbClr val="E99805"/>
                </a:solidFill>
                <a:latin typeface="Corbel" pitchFamily="34" charset="0"/>
              </a:rPr>
              <a:t>  Matrix algebra</a:t>
            </a:r>
            <a:r>
              <a:rPr lang="en-US" dirty="0">
                <a:solidFill>
                  <a:srgbClr val="ECD700"/>
                </a:solidFill>
                <a:latin typeface="Corbel" pitchFamily="34" charset="0"/>
              </a:rPr>
              <a:t> </a:t>
            </a:r>
            <a:r>
              <a:rPr lang="en-US" dirty="0">
                <a:latin typeface="Corbel" pitchFamily="34" charset="0"/>
              </a:rPr>
              <a:t>as needed</a:t>
            </a:r>
          </a:p>
          <a:p>
            <a:pPr marL="230188" indent="-230188">
              <a:lnSpc>
                <a:spcPct val="85000"/>
              </a:lnSpc>
              <a:spcBef>
                <a:spcPct val="15000"/>
              </a:spcBef>
              <a:buFont typeface="Wingdings" pitchFamily="2" charset="2"/>
              <a:buChar char="§"/>
            </a:pPr>
            <a:r>
              <a:rPr lang="en-US" dirty="0">
                <a:solidFill>
                  <a:srgbClr val="2818FC"/>
                </a:solidFill>
                <a:latin typeface="Corbel" pitchFamily="34" charset="0"/>
              </a:rPr>
              <a:t>Results:</a:t>
            </a:r>
            <a:r>
              <a:rPr lang="en-US" dirty="0">
                <a:latin typeface="Corbel" pitchFamily="34" charset="0"/>
              </a:rPr>
              <a:t> currently</a:t>
            </a:r>
          </a:p>
          <a:p>
            <a:pPr lvl="1">
              <a:lnSpc>
                <a:spcPct val="85000"/>
              </a:lnSpc>
              <a:spcBef>
                <a:spcPct val="15000"/>
              </a:spcBef>
              <a:buClr>
                <a:srgbClr val="E99805"/>
              </a:buClr>
              <a:buFont typeface="Wingdings" pitchFamily="2" charset="2"/>
              <a:buChar char="§"/>
            </a:pPr>
            <a:r>
              <a:rPr lang="en-US" dirty="0">
                <a:solidFill>
                  <a:srgbClr val="ECD700"/>
                </a:solidFill>
                <a:latin typeface="Corbel" pitchFamily="34" charset="0"/>
              </a:rPr>
              <a:t>  On a  </a:t>
            </a:r>
            <a:r>
              <a:rPr lang="en-US" dirty="0" err="1">
                <a:solidFill>
                  <a:srgbClr val="ECD700"/>
                </a:solidFill>
                <a:latin typeface="Corbel" pitchFamily="34" charset="0"/>
              </a:rPr>
              <a:t>multicore</a:t>
            </a:r>
            <a:r>
              <a:rPr lang="en-US" dirty="0">
                <a:solidFill>
                  <a:srgbClr val="ECD700"/>
                </a:solidFill>
                <a:latin typeface="Corbel" pitchFamily="34" charset="0"/>
              </a:rPr>
              <a:t> machine  </a:t>
            </a:r>
            <a:r>
              <a:rPr lang="en-US" dirty="0">
                <a:latin typeface="Corbel" pitchFamily="34" charset="0"/>
              </a:rPr>
              <a:t>(mainly  thread-level parallelism)</a:t>
            </a:r>
          </a:p>
          <a:p>
            <a:pPr lvl="2">
              <a:lnSpc>
                <a:spcPct val="85000"/>
              </a:lnSpc>
              <a:spcBef>
                <a:spcPct val="15000"/>
              </a:spcBef>
              <a:buClr>
                <a:srgbClr val="E99805"/>
              </a:buClr>
              <a:buFont typeface="Wingdings" pitchFamily="2" charset="2"/>
              <a:buChar char="§"/>
            </a:pPr>
            <a:r>
              <a:rPr lang="en-US" dirty="0">
                <a:solidFill>
                  <a:srgbClr val="ECD700"/>
                </a:solidFill>
                <a:latin typeface="Corbel" pitchFamily="34" charset="0"/>
              </a:rPr>
              <a:t>  </a:t>
            </a:r>
            <a:r>
              <a:rPr lang="en-US" dirty="0">
                <a:latin typeface="Corbel" pitchFamily="34" charset="0"/>
              </a:rPr>
              <a:t>Microsoft </a:t>
            </a:r>
            <a:r>
              <a:rPr lang="en-US" dirty="0">
                <a:solidFill>
                  <a:srgbClr val="E99805"/>
                </a:solidFill>
                <a:latin typeface="Corbel" pitchFamily="34" charset="0"/>
              </a:rPr>
              <a:t>CCR</a:t>
            </a:r>
            <a:r>
              <a:rPr lang="en-US" dirty="0">
                <a:latin typeface="Corbel" pitchFamily="34" charset="0"/>
              </a:rPr>
              <a:t> supports “MPI-style “ dynamic threading and via  </a:t>
            </a:r>
            <a:r>
              <a:rPr lang="en-US" dirty="0" err="1">
                <a:latin typeface="Corbel" pitchFamily="34" charset="0"/>
              </a:rPr>
              <a:t>.Net</a:t>
            </a:r>
            <a:r>
              <a:rPr lang="en-US" dirty="0">
                <a:latin typeface="Corbel" pitchFamily="34" charset="0"/>
              </a:rPr>
              <a:t> provides a </a:t>
            </a:r>
            <a:r>
              <a:rPr lang="en-US" dirty="0">
                <a:solidFill>
                  <a:srgbClr val="ECD700"/>
                </a:solidFill>
                <a:latin typeface="Corbel" pitchFamily="34" charset="0"/>
              </a:rPr>
              <a:t>DSS</a:t>
            </a:r>
            <a:r>
              <a:rPr lang="en-US" dirty="0">
                <a:latin typeface="Corbel" pitchFamily="34" charset="0"/>
              </a:rPr>
              <a:t> a service model of computing;</a:t>
            </a:r>
          </a:p>
          <a:p>
            <a:pPr lvl="2">
              <a:lnSpc>
                <a:spcPct val="85000"/>
              </a:lnSpc>
              <a:spcBef>
                <a:spcPct val="15000"/>
              </a:spcBef>
              <a:buClr>
                <a:srgbClr val="E99805"/>
              </a:buClr>
              <a:buFont typeface="Wingdings" pitchFamily="2" charset="2"/>
              <a:buChar char="§"/>
            </a:pPr>
            <a:r>
              <a:rPr lang="en-US" dirty="0">
                <a:latin typeface="Corbel" pitchFamily="34" charset="0"/>
              </a:rPr>
              <a:t>  Detailed </a:t>
            </a:r>
            <a:r>
              <a:rPr lang="en-US" dirty="0">
                <a:solidFill>
                  <a:srgbClr val="ECD700"/>
                </a:solidFill>
                <a:latin typeface="Corbel" pitchFamily="34" charset="0"/>
              </a:rPr>
              <a:t>performance measurements </a:t>
            </a:r>
            <a:r>
              <a:rPr lang="en-US" dirty="0">
                <a:latin typeface="Corbel" pitchFamily="34" charset="0"/>
              </a:rPr>
              <a:t>with </a:t>
            </a:r>
            <a:r>
              <a:rPr lang="en-US" dirty="0">
                <a:solidFill>
                  <a:srgbClr val="ECD700"/>
                </a:solidFill>
                <a:latin typeface="Corbel" pitchFamily="34" charset="0"/>
              </a:rPr>
              <a:t> Speedups  </a:t>
            </a:r>
            <a:r>
              <a:rPr lang="en-US" dirty="0">
                <a:latin typeface="Corbel" pitchFamily="34" charset="0"/>
              </a:rPr>
              <a:t>of 7.5 or above on 8-core systems for “large problems” using deterministic annealed (avoid local minima) algorithms for </a:t>
            </a:r>
            <a:r>
              <a:rPr lang="en-US" dirty="0">
                <a:solidFill>
                  <a:srgbClr val="ECD700"/>
                </a:solidFill>
                <a:latin typeface="Corbel" pitchFamily="34" charset="0"/>
              </a:rPr>
              <a:t>clustering, Gaussian Mixtures, GTM </a:t>
            </a:r>
            <a:r>
              <a:rPr lang="en-US" dirty="0">
                <a:latin typeface="Corbel" pitchFamily="34" charset="0"/>
              </a:rPr>
              <a:t>(dimensional reduction) etc.</a:t>
            </a:r>
          </a:p>
          <a:p>
            <a:pPr lvl="1">
              <a:lnSpc>
                <a:spcPct val="85000"/>
              </a:lnSpc>
              <a:spcBef>
                <a:spcPct val="15000"/>
              </a:spcBef>
              <a:buClr>
                <a:srgbClr val="E99805"/>
              </a:buClr>
              <a:buFont typeface="Wingdings" pitchFamily="2" charset="2"/>
              <a:buChar char="§"/>
            </a:pPr>
            <a:r>
              <a:rPr lang="en-US" dirty="0">
                <a:solidFill>
                  <a:srgbClr val="ECD700"/>
                </a:solidFill>
                <a:latin typeface="Corbel" pitchFamily="34" charset="0"/>
              </a:rPr>
              <a:t>  Extension to </a:t>
            </a:r>
            <a:r>
              <a:rPr lang="en-US" dirty="0">
                <a:latin typeface="Corbel" pitchFamily="34" charset="0"/>
              </a:rPr>
              <a:t> </a:t>
            </a:r>
            <a:r>
              <a:rPr lang="en-US" dirty="0" err="1">
                <a:latin typeface="Corbel" pitchFamily="34" charset="0"/>
              </a:rPr>
              <a:t>multicore</a:t>
            </a:r>
            <a:r>
              <a:rPr lang="en-US" dirty="0">
                <a:latin typeface="Corbel" pitchFamily="34" charset="0"/>
              </a:rPr>
              <a:t> clusters  (process-level parallelism)</a:t>
            </a:r>
          </a:p>
          <a:p>
            <a:pPr lvl="2">
              <a:lnSpc>
                <a:spcPct val="85000"/>
              </a:lnSpc>
              <a:spcBef>
                <a:spcPct val="15000"/>
              </a:spcBef>
              <a:buClr>
                <a:srgbClr val="E99805"/>
              </a:buClr>
              <a:buFont typeface="Wingdings" pitchFamily="2" charset="2"/>
              <a:buChar char="§"/>
            </a:pPr>
            <a:r>
              <a:rPr lang="en-US" dirty="0">
                <a:latin typeface="Corbel" pitchFamily="34" charset="0"/>
              </a:rPr>
              <a:t>  </a:t>
            </a:r>
            <a:r>
              <a:rPr lang="en-US" dirty="0" err="1">
                <a:solidFill>
                  <a:srgbClr val="FFC000"/>
                </a:solidFill>
                <a:latin typeface="Corbel" pitchFamily="34" charset="0"/>
              </a:rPr>
              <a:t>MPI.Net</a:t>
            </a:r>
            <a:r>
              <a:rPr lang="en-US" dirty="0">
                <a:latin typeface="Corbel" pitchFamily="34" charset="0"/>
              </a:rPr>
              <a:t>  provides C# interface to MS-MPI on windows cluster</a:t>
            </a:r>
          </a:p>
          <a:p>
            <a:pPr lvl="2">
              <a:lnSpc>
                <a:spcPct val="85000"/>
              </a:lnSpc>
              <a:spcBef>
                <a:spcPct val="15000"/>
              </a:spcBef>
              <a:buClr>
                <a:srgbClr val="E99805"/>
              </a:buClr>
              <a:buFont typeface="Wingdings" pitchFamily="2" charset="2"/>
              <a:buChar char="§"/>
            </a:pPr>
            <a:r>
              <a:rPr lang="en-US" dirty="0">
                <a:latin typeface="Corbel" pitchFamily="34" charset="0"/>
              </a:rPr>
              <a:t>  Initial performance results show linear speedup  on  up to  8 nodes  dual core clusters </a:t>
            </a:r>
          </a:p>
          <a:p>
            <a:pPr lvl="1">
              <a:lnSpc>
                <a:spcPct val="85000"/>
              </a:lnSpc>
              <a:spcBef>
                <a:spcPct val="15000"/>
              </a:spcBef>
            </a:pPr>
            <a:r>
              <a:rPr lang="en-US" dirty="0">
                <a:latin typeface="Corbel" pitchFamily="34" charset="0"/>
              </a:rPr>
              <a:t>			</a:t>
            </a:r>
          </a:p>
          <a:p>
            <a:pPr marL="230188" indent="-230188"/>
            <a:endParaRPr lang="en-US" dirty="0">
              <a:latin typeface="Corbe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04800"/>
            <a:ext cx="8153400" cy="6223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00" dirty="0" smtClean="0">
                <a:solidFill>
                  <a:schemeClr val="tx2">
                    <a:satMod val="200000"/>
                  </a:schemeClr>
                </a:solidFill>
                <a:latin typeface="+mj-lt"/>
                <a:ea typeface="+mj-ea"/>
                <a:cs typeface="+mj-cs"/>
              </a:rPr>
              <a:t>Considering a Collection of computers</a:t>
            </a:r>
            <a:endParaRPr kumimoji="0" lang="en-US" sz="32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4" name="Content Placeholder 2"/>
          <p:cNvSpPr txBox="1">
            <a:spLocks/>
          </p:cNvSpPr>
          <p:nvPr/>
        </p:nvSpPr>
        <p:spPr>
          <a:xfrm>
            <a:off x="609600" y="914400"/>
            <a:ext cx="7848600" cy="5715000"/>
          </a:xfrm>
          <a:prstGeom prst="rect">
            <a:avLst/>
          </a:prstGeom>
        </p:spPr>
        <p:txBody>
          <a:bodyPr/>
          <a:lstStyle/>
          <a:p>
            <a:pPr marL="411163" marR="0" lvl="0" indent="-342900" algn="l" defTabSz="914400" rtl="0" eaLnBrk="0" fontAlgn="base" latinLnBrk="0" hangingPunct="0">
              <a:lnSpc>
                <a:spcPts val="3000"/>
              </a:lnSpc>
              <a:spcBef>
                <a:spcPts val="700"/>
              </a:spcBef>
              <a:spcAft>
                <a:spcPct val="0"/>
              </a:spcAft>
              <a:buClr>
                <a:schemeClr val="tx2"/>
              </a:buClr>
              <a:buSzPct val="95000"/>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We can have various </a:t>
            </a:r>
            <a:r>
              <a:rPr kumimoji="0" lang="en-US" b="0" i="0" u="none" strike="noStrike" kern="1200" cap="none" spc="0" normalizeH="0" baseline="0" noProof="0" dirty="0" smtClean="0">
                <a:ln>
                  <a:noFill/>
                </a:ln>
                <a:solidFill>
                  <a:srgbClr val="FFFF00"/>
                </a:solidFill>
                <a:effectLst/>
                <a:uLnTx/>
                <a:uFillTx/>
                <a:latin typeface="+mn-lt"/>
                <a:ea typeface="+mn-ea"/>
                <a:cs typeface="+mn-cs"/>
              </a:rPr>
              <a:t>hardware</a:t>
            </a:r>
          </a:p>
          <a:p>
            <a:pPr marL="739775" marR="0" lvl="1" indent="-285750" algn="l" defTabSz="914400" rtl="0" eaLnBrk="0" fontAlgn="base" latinLnBrk="0" hangingPunct="0">
              <a:lnSpc>
                <a:spcPts val="3000"/>
              </a:lnSpc>
              <a:spcBef>
                <a:spcPct val="20000"/>
              </a:spcBef>
              <a:spcAft>
                <a:spcPct val="0"/>
              </a:spcAft>
              <a:buClr>
                <a:schemeClr val="accent2"/>
              </a:buClr>
              <a:buSzPct val="90000"/>
              <a:buFont typeface="Wingdings" pitchFamily="2" charset="2"/>
              <a:buChar char=""/>
              <a:tabLst/>
              <a:defRPr/>
            </a:pPr>
            <a:r>
              <a:rPr kumimoji="0" lang="en-US" b="0" i="0" u="none" strike="noStrike" kern="1200" cap="none" spc="0" normalizeH="0" baseline="0" noProof="0" dirty="0" err="1" smtClean="0">
                <a:ln>
                  <a:noFill/>
                </a:ln>
                <a:solidFill>
                  <a:srgbClr val="FFFF00"/>
                </a:solidFill>
                <a:effectLst/>
                <a:uLnTx/>
                <a:uFillTx/>
                <a:latin typeface="+mn-lt"/>
                <a:ea typeface="+mn-ea"/>
                <a:cs typeface="+mn-cs"/>
              </a:rPr>
              <a:t>Multicore</a:t>
            </a:r>
            <a:r>
              <a:rPr kumimoji="0" lang="en-US" b="0" i="0" u="none" strike="noStrike" kern="1200" cap="none" spc="0" normalizeH="0" baseline="0" noProof="0" dirty="0" smtClean="0">
                <a:ln>
                  <a:noFill/>
                </a:ln>
                <a:solidFill>
                  <a:srgbClr val="FFFF00"/>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mn-lt"/>
                <a:ea typeface="+mn-ea"/>
                <a:cs typeface="+mn-cs"/>
              </a:rPr>
              <a:t>– Shared memory, low latency</a:t>
            </a:r>
          </a:p>
          <a:p>
            <a:pPr marL="739775" marR="0" lvl="1" indent="-285750" algn="l" defTabSz="914400" rtl="0" eaLnBrk="0" fontAlgn="base" latinLnBrk="0" hangingPunct="0">
              <a:lnSpc>
                <a:spcPts val="3000"/>
              </a:lnSpc>
              <a:spcBef>
                <a:spcPct val="20000"/>
              </a:spcBef>
              <a:spcAft>
                <a:spcPct val="0"/>
              </a:spcAft>
              <a:buClr>
                <a:schemeClr val="accent2"/>
              </a:buClr>
              <a:buSzPct val="90000"/>
              <a:buFont typeface="Wingdings" pitchFamily="2" charset="2"/>
              <a:buChar char=""/>
              <a:tabLst/>
              <a:defRPr/>
            </a:pPr>
            <a:r>
              <a:rPr kumimoji="0" lang="en-US" b="0" i="0" u="none" strike="noStrike" kern="1200" cap="none" spc="0" normalizeH="0" baseline="0" noProof="0" dirty="0" smtClean="0">
                <a:ln>
                  <a:noFill/>
                </a:ln>
                <a:solidFill>
                  <a:srgbClr val="FFFF00"/>
                </a:solidFill>
                <a:effectLst/>
                <a:uLnTx/>
                <a:uFillTx/>
                <a:latin typeface="+mn-lt"/>
                <a:ea typeface="+mn-ea"/>
                <a:cs typeface="+mn-cs"/>
              </a:rPr>
              <a:t>High quality Cluster </a:t>
            </a:r>
            <a:r>
              <a:rPr kumimoji="0" lang="en-US" b="0" i="0" u="none" strike="noStrike" kern="1200" cap="none" spc="0" normalizeH="0" baseline="0" noProof="0" dirty="0" smtClean="0">
                <a:ln>
                  <a:noFill/>
                </a:ln>
                <a:solidFill>
                  <a:schemeClr val="tx1"/>
                </a:solidFill>
                <a:effectLst/>
                <a:uLnTx/>
                <a:uFillTx/>
                <a:latin typeface="+mn-lt"/>
                <a:ea typeface="+mn-ea"/>
                <a:cs typeface="+mn-cs"/>
              </a:rPr>
              <a:t>– Distributed Memory, Low latency</a:t>
            </a:r>
          </a:p>
          <a:p>
            <a:pPr marL="739775" marR="0" lvl="1" indent="-285750" algn="l" defTabSz="914400" rtl="0" eaLnBrk="0" fontAlgn="base" latinLnBrk="0" hangingPunct="0">
              <a:lnSpc>
                <a:spcPts val="3000"/>
              </a:lnSpc>
              <a:spcBef>
                <a:spcPct val="20000"/>
              </a:spcBef>
              <a:spcAft>
                <a:spcPct val="0"/>
              </a:spcAft>
              <a:buClr>
                <a:schemeClr val="accent2"/>
              </a:buClr>
              <a:buSzPct val="90000"/>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Standard </a:t>
            </a:r>
            <a:r>
              <a:rPr kumimoji="0" lang="en-US" b="0" i="0" u="none" strike="noStrike" kern="1200" cap="none" spc="0" normalizeH="0" baseline="0" noProof="0" dirty="0" smtClean="0">
                <a:ln>
                  <a:noFill/>
                </a:ln>
                <a:solidFill>
                  <a:srgbClr val="FFFF00"/>
                </a:solidFill>
                <a:effectLst/>
                <a:uLnTx/>
                <a:uFillTx/>
                <a:latin typeface="+mn-lt"/>
                <a:ea typeface="+mn-ea"/>
                <a:cs typeface="+mn-cs"/>
              </a:rPr>
              <a:t>distributed system </a:t>
            </a:r>
            <a:r>
              <a:rPr kumimoji="0" lang="en-US" b="0" i="0" u="none" strike="noStrike" kern="1200" cap="none" spc="0" normalizeH="0" baseline="0" noProof="0" dirty="0" smtClean="0">
                <a:ln>
                  <a:noFill/>
                </a:ln>
                <a:solidFill>
                  <a:schemeClr val="tx1"/>
                </a:solidFill>
                <a:effectLst/>
                <a:uLnTx/>
                <a:uFillTx/>
                <a:latin typeface="+mn-lt"/>
                <a:ea typeface="+mn-ea"/>
                <a:cs typeface="+mn-cs"/>
              </a:rPr>
              <a:t>– Distributed Memory, High latency</a:t>
            </a:r>
          </a:p>
          <a:p>
            <a:pPr marL="411163" marR="0" lvl="0" indent="-342900" algn="l" defTabSz="914400" rtl="0" eaLnBrk="0" fontAlgn="base" latinLnBrk="0" hangingPunct="0">
              <a:lnSpc>
                <a:spcPts val="3000"/>
              </a:lnSpc>
              <a:spcBef>
                <a:spcPts val="700"/>
              </a:spcBef>
              <a:spcAft>
                <a:spcPct val="0"/>
              </a:spcAft>
              <a:buClr>
                <a:schemeClr val="tx2"/>
              </a:buClr>
              <a:buSzPct val="95000"/>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We can program the coordination of these units  by</a:t>
            </a:r>
          </a:p>
          <a:p>
            <a:pPr marL="739775" marR="0" lvl="1" indent="-285750" algn="l" defTabSz="914400" rtl="0" eaLnBrk="0" fontAlgn="base" latinLnBrk="0" hangingPunct="0">
              <a:lnSpc>
                <a:spcPts val="3000"/>
              </a:lnSpc>
              <a:spcBef>
                <a:spcPct val="20000"/>
              </a:spcBef>
              <a:spcAft>
                <a:spcPct val="0"/>
              </a:spcAft>
              <a:buClr>
                <a:schemeClr val="accent2"/>
              </a:buClr>
              <a:buSzPct val="90000"/>
              <a:buFont typeface="Wingdings" pitchFamily="2" charset="2"/>
              <a:buChar char=""/>
              <a:tabLst/>
              <a:defRPr/>
            </a:pPr>
            <a:r>
              <a:rPr kumimoji="0" lang="en-US" b="0" i="0" u="none" strike="noStrike" kern="1200" cap="none" spc="0" normalizeH="0" baseline="0" noProof="0" dirty="0" smtClean="0">
                <a:ln>
                  <a:noFill/>
                </a:ln>
                <a:solidFill>
                  <a:srgbClr val="FFFF00"/>
                </a:solidFill>
                <a:effectLst/>
                <a:uLnTx/>
                <a:uFillTx/>
                <a:latin typeface="+mn-lt"/>
                <a:ea typeface="+mn-ea"/>
                <a:cs typeface="+mn-cs"/>
              </a:rPr>
              <a:t>Threads</a:t>
            </a:r>
            <a:r>
              <a:rPr kumimoji="0" lang="en-US" b="0" i="0" u="none" strike="noStrike" kern="1200" cap="none" spc="0" normalizeH="0" baseline="0" noProof="0" dirty="0" smtClean="0">
                <a:ln>
                  <a:noFill/>
                </a:ln>
                <a:solidFill>
                  <a:schemeClr val="tx1"/>
                </a:solidFill>
                <a:effectLst/>
                <a:uLnTx/>
                <a:uFillTx/>
                <a:latin typeface="+mn-lt"/>
                <a:ea typeface="+mn-ea"/>
                <a:cs typeface="+mn-cs"/>
              </a:rPr>
              <a:t> on cores</a:t>
            </a:r>
          </a:p>
          <a:p>
            <a:pPr marL="739775" marR="0" lvl="1" indent="-285750" algn="l" defTabSz="914400" rtl="0" eaLnBrk="0" fontAlgn="base" latinLnBrk="0" hangingPunct="0">
              <a:lnSpc>
                <a:spcPts val="3000"/>
              </a:lnSpc>
              <a:spcBef>
                <a:spcPct val="20000"/>
              </a:spcBef>
              <a:spcAft>
                <a:spcPct val="0"/>
              </a:spcAft>
              <a:buClr>
                <a:schemeClr val="accent2"/>
              </a:buClr>
              <a:buSzPct val="90000"/>
              <a:buFont typeface="Wingdings" pitchFamily="2" charset="2"/>
              <a:buChar char=""/>
              <a:tabLst/>
              <a:defRPr/>
            </a:pPr>
            <a:r>
              <a:rPr kumimoji="0" lang="en-US" b="0" i="0" u="none" strike="noStrike" kern="1200" cap="none" spc="0" normalizeH="0" baseline="0" noProof="0" dirty="0" smtClean="0">
                <a:ln>
                  <a:noFill/>
                </a:ln>
                <a:solidFill>
                  <a:srgbClr val="FFFF00"/>
                </a:solidFill>
                <a:effectLst/>
                <a:uLnTx/>
                <a:uFillTx/>
                <a:latin typeface="+mn-lt"/>
                <a:ea typeface="+mn-ea"/>
                <a:cs typeface="+mn-cs"/>
              </a:rPr>
              <a:t>MPI </a:t>
            </a:r>
            <a:r>
              <a:rPr kumimoji="0" lang="en-US" b="0" i="0" u="none" strike="noStrike" kern="1200" cap="none" spc="0" normalizeH="0" baseline="0" noProof="0" dirty="0" smtClean="0">
                <a:ln>
                  <a:noFill/>
                </a:ln>
                <a:solidFill>
                  <a:schemeClr val="tx1"/>
                </a:solidFill>
                <a:effectLst/>
                <a:uLnTx/>
                <a:uFillTx/>
                <a:latin typeface="+mn-lt"/>
                <a:ea typeface="+mn-ea"/>
                <a:cs typeface="+mn-cs"/>
              </a:rPr>
              <a:t>on cores and/or between nodes</a:t>
            </a:r>
          </a:p>
          <a:p>
            <a:pPr marL="739775" marR="0" lvl="1" indent="-285750" algn="l" defTabSz="914400" rtl="0" eaLnBrk="0" fontAlgn="base" latinLnBrk="0" hangingPunct="0">
              <a:lnSpc>
                <a:spcPts val="3000"/>
              </a:lnSpc>
              <a:spcBef>
                <a:spcPct val="20000"/>
              </a:spcBef>
              <a:spcAft>
                <a:spcPct val="0"/>
              </a:spcAft>
              <a:buClr>
                <a:schemeClr val="accent2"/>
              </a:buClr>
              <a:buSzPct val="90000"/>
              <a:buFont typeface="Wingdings" pitchFamily="2" charset="2"/>
              <a:buChar char=""/>
              <a:tabLst/>
              <a:defRPr/>
            </a:pPr>
            <a:r>
              <a:rPr kumimoji="0" lang="en-US" b="0" i="0" u="none" strike="noStrike" kern="1200" cap="none" spc="0" normalizeH="0" baseline="0" noProof="0" dirty="0" err="1" smtClean="0">
                <a:ln>
                  <a:noFill/>
                </a:ln>
                <a:solidFill>
                  <a:srgbClr val="FFFF00"/>
                </a:solidFill>
                <a:effectLst/>
                <a:uLnTx/>
                <a:uFillTx/>
                <a:latin typeface="+mn-lt"/>
                <a:ea typeface="+mn-ea"/>
                <a:cs typeface="+mn-cs"/>
              </a:rPr>
              <a:t>MapReduce</a:t>
            </a:r>
            <a:r>
              <a:rPr kumimoji="0" lang="en-US" b="0" i="0" u="none" strike="noStrike" kern="1200" cap="none" spc="0" normalizeH="0" baseline="0" noProof="0" dirty="0" smtClean="0">
                <a:ln>
                  <a:noFill/>
                </a:ln>
                <a:solidFill>
                  <a:srgbClr val="FFFF00"/>
                </a:solidFill>
                <a:effectLst/>
                <a:uLnTx/>
                <a:uFillTx/>
                <a:latin typeface="+mn-lt"/>
                <a:ea typeface="+mn-ea"/>
                <a:cs typeface="+mn-cs"/>
              </a:rPr>
              <a:t>/</a:t>
            </a:r>
            <a:r>
              <a:rPr kumimoji="0" lang="en-US" b="0" i="0" u="none" strike="noStrike" kern="1200" cap="none" spc="0" normalizeH="0" baseline="0" noProof="0" dirty="0" err="1" smtClean="0">
                <a:ln>
                  <a:noFill/>
                </a:ln>
                <a:solidFill>
                  <a:srgbClr val="FFFF00"/>
                </a:solidFill>
                <a:effectLst/>
                <a:uLnTx/>
                <a:uFillTx/>
                <a:latin typeface="+mn-lt"/>
                <a:ea typeface="+mn-ea"/>
                <a:cs typeface="+mn-cs"/>
              </a:rPr>
              <a:t>Hadoop</a:t>
            </a:r>
            <a:r>
              <a:rPr kumimoji="0" lang="en-US" b="0" i="0" u="none" strike="noStrike" kern="1200" cap="none" spc="0" normalizeH="0" baseline="0" noProof="0" dirty="0" smtClean="0">
                <a:ln>
                  <a:noFill/>
                </a:ln>
                <a:solidFill>
                  <a:srgbClr val="FFFF00"/>
                </a:solidFill>
                <a:effectLst/>
                <a:uLnTx/>
                <a:uFillTx/>
                <a:latin typeface="+mn-lt"/>
                <a:ea typeface="+mn-ea"/>
                <a:cs typeface="+mn-cs"/>
              </a:rPr>
              <a:t>/Dryad../AVS </a:t>
            </a:r>
            <a:r>
              <a:rPr kumimoji="0" lang="en-US" b="0" i="0" u="none" strike="noStrike" kern="1200" cap="none" spc="0" normalizeH="0" baseline="0" noProof="0" dirty="0" smtClean="0">
                <a:ln>
                  <a:noFill/>
                </a:ln>
                <a:solidFill>
                  <a:schemeClr val="tx1"/>
                </a:solidFill>
                <a:effectLst/>
                <a:uLnTx/>
                <a:uFillTx/>
                <a:latin typeface="+mn-lt"/>
                <a:ea typeface="+mn-ea"/>
                <a:cs typeface="+mn-cs"/>
              </a:rPr>
              <a:t>for dataflow</a:t>
            </a:r>
          </a:p>
          <a:p>
            <a:pPr marL="739775" marR="0" lvl="1" indent="-285750" algn="l" defTabSz="914400" rtl="0" eaLnBrk="0" fontAlgn="base" latinLnBrk="0" hangingPunct="0">
              <a:lnSpc>
                <a:spcPts val="3000"/>
              </a:lnSpc>
              <a:spcBef>
                <a:spcPct val="20000"/>
              </a:spcBef>
              <a:spcAft>
                <a:spcPct val="0"/>
              </a:spcAft>
              <a:buClr>
                <a:schemeClr val="accent2"/>
              </a:buClr>
              <a:buSzPct val="90000"/>
              <a:buFont typeface="Wingdings" pitchFamily="2" charset="2"/>
              <a:buChar char=""/>
              <a:tabLst/>
              <a:defRPr/>
            </a:pPr>
            <a:r>
              <a:rPr kumimoji="0" lang="en-US" b="0" i="0" u="none" strike="noStrike" kern="1200" cap="none" spc="0" normalizeH="0" baseline="0" noProof="0" dirty="0" smtClean="0">
                <a:ln>
                  <a:noFill/>
                </a:ln>
                <a:solidFill>
                  <a:srgbClr val="FFFF00"/>
                </a:solidFill>
                <a:effectLst/>
                <a:uLnTx/>
                <a:uFillTx/>
                <a:latin typeface="+mn-lt"/>
                <a:ea typeface="+mn-ea"/>
                <a:cs typeface="+mn-cs"/>
              </a:rPr>
              <a:t>Workflow</a:t>
            </a:r>
            <a:r>
              <a:rPr kumimoji="0" lang="en-US" b="0" i="0" u="none" strike="noStrike" kern="1200" cap="none" spc="0" normalizeH="0" baseline="0" noProof="0" dirty="0" smtClean="0">
                <a:ln>
                  <a:noFill/>
                </a:ln>
                <a:solidFill>
                  <a:schemeClr val="tx1"/>
                </a:solidFill>
                <a:effectLst/>
                <a:uLnTx/>
                <a:uFillTx/>
                <a:latin typeface="+mn-lt"/>
                <a:ea typeface="+mn-ea"/>
                <a:cs typeface="+mn-cs"/>
              </a:rPr>
              <a:t> linking services</a:t>
            </a:r>
          </a:p>
          <a:p>
            <a:pPr marL="739775" marR="0" lvl="1" indent="-285750" algn="l" defTabSz="914400" rtl="0" eaLnBrk="0" fontAlgn="base" latinLnBrk="0" hangingPunct="0">
              <a:lnSpc>
                <a:spcPts val="3000"/>
              </a:lnSpc>
              <a:spcBef>
                <a:spcPct val="20000"/>
              </a:spcBef>
              <a:spcAft>
                <a:spcPct val="0"/>
              </a:spcAft>
              <a:buClr>
                <a:schemeClr val="accent2"/>
              </a:buClr>
              <a:buSzPct val="90000"/>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These can all be considered as some sort of execution </a:t>
            </a:r>
            <a:r>
              <a:rPr kumimoji="0" lang="en-US" b="0" i="0" u="none" strike="noStrike" kern="1200" cap="none" spc="0" normalizeH="0" baseline="0" noProof="0" dirty="0" smtClean="0">
                <a:ln>
                  <a:noFill/>
                </a:ln>
                <a:solidFill>
                  <a:srgbClr val="FFFF00"/>
                </a:solidFill>
                <a:effectLst/>
                <a:uLnTx/>
                <a:uFillTx/>
                <a:latin typeface="+mn-lt"/>
                <a:ea typeface="+mn-ea"/>
                <a:cs typeface="+mn-cs"/>
              </a:rPr>
              <a:t>unit exchanging messages with some other unit</a:t>
            </a:r>
          </a:p>
          <a:p>
            <a:pPr marL="411163" marR="0" lvl="0" indent="-342900" algn="l" defTabSz="914400" rtl="0" eaLnBrk="0" fontAlgn="base" latinLnBrk="0" hangingPunct="0">
              <a:lnSpc>
                <a:spcPts val="3000"/>
              </a:lnSpc>
              <a:spcBef>
                <a:spcPts val="700"/>
              </a:spcBef>
              <a:spcAft>
                <a:spcPct val="0"/>
              </a:spcAft>
              <a:buClr>
                <a:schemeClr val="tx2"/>
              </a:buClr>
              <a:buSzPct val="95000"/>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And there are </a:t>
            </a:r>
            <a:r>
              <a:rPr kumimoji="0" lang="en-US" b="0" i="0" u="none" strike="noStrike" kern="1200" cap="none" spc="0" normalizeH="0" baseline="0" noProof="0" dirty="0" smtClean="0">
                <a:ln>
                  <a:noFill/>
                </a:ln>
                <a:solidFill>
                  <a:srgbClr val="FFFF00"/>
                </a:solidFill>
                <a:effectLst/>
                <a:uLnTx/>
                <a:uFillTx/>
                <a:latin typeface="+mn-lt"/>
                <a:ea typeface="+mn-ea"/>
                <a:cs typeface="+mn-cs"/>
              </a:rPr>
              <a:t>higher level programming models </a:t>
            </a:r>
            <a:r>
              <a:rPr kumimoji="0" lang="en-US" b="0" i="0" u="none" strike="noStrike" kern="1200" cap="none" spc="0" normalizeH="0" baseline="0" noProof="0" dirty="0" smtClean="0">
                <a:ln>
                  <a:noFill/>
                </a:ln>
                <a:solidFill>
                  <a:schemeClr val="tx1"/>
                </a:solidFill>
                <a:effectLst/>
                <a:uLnTx/>
                <a:uFillTx/>
                <a:latin typeface="+mn-lt"/>
                <a:ea typeface="+mn-ea"/>
                <a:cs typeface="+mn-cs"/>
              </a:rPr>
              <a:t>such as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OpenMP</a:t>
            </a:r>
            <a:r>
              <a:rPr kumimoji="0" lang="en-US" b="0" i="0" u="none" strike="noStrike" kern="1200" cap="none" spc="0" normalizeH="0" baseline="0" noProof="0" dirty="0" smtClean="0">
                <a:ln>
                  <a:noFill/>
                </a:ln>
                <a:solidFill>
                  <a:schemeClr val="tx1"/>
                </a:solidFill>
                <a:effectLst/>
                <a:uLnTx/>
                <a:uFillTx/>
                <a:latin typeface="+mn-lt"/>
                <a:ea typeface="+mn-ea"/>
                <a:cs typeface="+mn-cs"/>
              </a:rPr>
              <a:t>, PGAS, HPCS Languages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lgn="ctr" eaLnBrk="1" fontAlgn="auto" hangingPunct="1">
              <a:spcAft>
                <a:spcPts val="0"/>
              </a:spcAft>
              <a:defRPr/>
            </a:pPr>
            <a:r>
              <a:rPr lang="en-US" dirty="0" smtClean="0">
                <a:solidFill>
                  <a:schemeClr val="tx2">
                    <a:satMod val="200000"/>
                  </a:schemeClr>
                </a:solidFill>
                <a:latin typeface="Arial" pitchFamily="34" charset="0"/>
              </a:rPr>
              <a:t>Runtime System Used</a:t>
            </a:r>
            <a:endParaRPr lang="en-US" dirty="0">
              <a:solidFill>
                <a:schemeClr val="tx2">
                  <a:satMod val="200000"/>
                </a:schemeClr>
              </a:solidFill>
            </a:endParaRPr>
          </a:p>
        </p:txBody>
      </p:sp>
      <p:sp>
        <p:nvSpPr>
          <p:cNvPr id="18435" name="Content Placeholder 2"/>
          <p:cNvSpPr>
            <a:spLocks noGrp="1"/>
          </p:cNvSpPr>
          <p:nvPr>
            <p:ph sz="half" idx="1"/>
          </p:nvPr>
        </p:nvSpPr>
        <p:spPr>
          <a:xfrm>
            <a:off x="0" y="1219200"/>
            <a:ext cx="4503738" cy="5076825"/>
          </a:xfrm>
        </p:spPr>
        <p:txBody>
          <a:bodyPr/>
          <a:lstStyle/>
          <a:p>
            <a:pPr eaLnBrk="1" hangingPunct="1">
              <a:lnSpc>
                <a:spcPct val="80000"/>
              </a:lnSpc>
            </a:pPr>
            <a:r>
              <a:rPr lang="en-US" sz="2400" dirty="0" smtClean="0">
                <a:latin typeface="Times New Roman" pitchFamily="18" charset="0"/>
              </a:rPr>
              <a:t>micro-parallelism</a:t>
            </a:r>
            <a:endParaRPr lang="en-US" sz="2400" dirty="0" smtClean="0"/>
          </a:p>
          <a:p>
            <a:pPr lvl="1" eaLnBrk="1" hangingPunct="1">
              <a:lnSpc>
                <a:spcPct val="80000"/>
              </a:lnSpc>
            </a:pPr>
            <a:r>
              <a:rPr lang="en-US" sz="1800" dirty="0" smtClean="0">
                <a:latin typeface="Times New Roman" pitchFamily="18" charset="0"/>
              </a:rPr>
              <a:t>Microsoft </a:t>
            </a:r>
            <a:r>
              <a:rPr lang="en-US" sz="1800" dirty="0" smtClean="0">
                <a:solidFill>
                  <a:srgbClr val="FFC000"/>
                </a:solidFill>
                <a:latin typeface="Times New Roman" pitchFamily="18" charset="0"/>
              </a:rPr>
              <a:t>CCR </a:t>
            </a:r>
            <a:r>
              <a:rPr lang="en-US" sz="1800" dirty="0" smtClean="0">
                <a:latin typeface="Times New Roman" pitchFamily="18" charset="0"/>
              </a:rPr>
              <a:t>(</a:t>
            </a:r>
            <a:r>
              <a:rPr lang="en-US" altLang="ja-JP" sz="1800" dirty="0" smtClean="0">
                <a:latin typeface="Times New Roman" pitchFamily="18" charset="0"/>
                <a:ea typeface="ＭＳ Ｐゴシック" pitchFamily="34" charset="-128"/>
              </a:rPr>
              <a:t>Concurrency and Coordination Runtime)</a:t>
            </a:r>
            <a:r>
              <a:rPr lang="en-US" sz="1800" dirty="0" smtClean="0">
                <a:latin typeface="Times New Roman" pitchFamily="18" charset="0"/>
              </a:rPr>
              <a:t> </a:t>
            </a:r>
          </a:p>
          <a:p>
            <a:pPr lvl="2" eaLnBrk="1" hangingPunct="1">
              <a:lnSpc>
                <a:spcPct val="80000"/>
              </a:lnSpc>
            </a:pPr>
            <a:r>
              <a:rPr lang="en-US" sz="1800" dirty="0" smtClean="0">
                <a:latin typeface="Times New Roman" pitchFamily="18" charset="0"/>
              </a:rPr>
              <a:t>supports both </a:t>
            </a:r>
            <a:r>
              <a:rPr lang="en-US" sz="1800" dirty="0" smtClean="0">
                <a:solidFill>
                  <a:srgbClr val="FFC000"/>
                </a:solidFill>
                <a:latin typeface="Times New Roman" pitchFamily="18" charset="0"/>
              </a:rPr>
              <a:t>MPI rendezvous </a:t>
            </a:r>
            <a:r>
              <a:rPr lang="en-US" sz="1800" dirty="0" smtClean="0">
                <a:latin typeface="Times New Roman" pitchFamily="18" charset="0"/>
              </a:rPr>
              <a:t>and </a:t>
            </a:r>
            <a:r>
              <a:rPr lang="en-US" sz="1800" dirty="0" smtClean="0">
                <a:solidFill>
                  <a:srgbClr val="FFC000"/>
                </a:solidFill>
                <a:latin typeface="Times New Roman" pitchFamily="18" charset="0"/>
              </a:rPr>
              <a:t>dynamic (spawned) threading</a:t>
            </a:r>
            <a:r>
              <a:rPr lang="en-US" sz="1800" dirty="0" smtClean="0">
                <a:latin typeface="Times New Roman" pitchFamily="18" charset="0"/>
              </a:rPr>
              <a:t> style of parallelism</a:t>
            </a:r>
          </a:p>
          <a:p>
            <a:pPr lvl="2" eaLnBrk="1" hangingPunct="1">
              <a:lnSpc>
                <a:spcPct val="80000"/>
              </a:lnSpc>
            </a:pPr>
            <a:r>
              <a:rPr lang="en-US" sz="1800" dirty="0" smtClean="0">
                <a:latin typeface="Times New Roman" pitchFamily="18" charset="0"/>
              </a:rPr>
              <a:t>has fewer primitives than MPI but can implement MPI collectives  with low latency threads</a:t>
            </a:r>
          </a:p>
          <a:p>
            <a:pPr lvl="2" eaLnBrk="1" hangingPunct="1">
              <a:lnSpc>
                <a:spcPct val="80000"/>
              </a:lnSpc>
            </a:pPr>
            <a:r>
              <a:rPr lang="en-US" sz="1800" dirty="0" smtClean="0">
                <a:latin typeface="Times New Roman" pitchFamily="18" charset="0"/>
                <a:hlinkClick r:id="rId3"/>
              </a:rPr>
              <a:t>http://msdn.microsoft.com/robotics/</a:t>
            </a:r>
            <a:endParaRPr lang="en-US" sz="1800" dirty="0" smtClean="0">
              <a:latin typeface="Times New Roman" pitchFamily="18" charset="0"/>
            </a:endParaRPr>
          </a:p>
          <a:p>
            <a:pPr lvl="1" eaLnBrk="1" hangingPunct="1">
              <a:lnSpc>
                <a:spcPct val="80000"/>
              </a:lnSpc>
            </a:pPr>
            <a:r>
              <a:rPr lang="en-US" sz="1800" dirty="0" smtClean="0">
                <a:latin typeface="Times New Roman" pitchFamily="18" charset="0"/>
              </a:rPr>
              <a:t>Microsoft  </a:t>
            </a:r>
            <a:r>
              <a:rPr lang="en-US" sz="1800" dirty="0" smtClean="0">
                <a:solidFill>
                  <a:srgbClr val="FFC000"/>
                </a:solidFill>
                <a:latin typeface="Times New Roman" pitchFamily="18" charset="0"/>
              </a:rPr>
              <a:t>TPL</a:t>
            </a:r>
            <a:r>
              <a:rPr lang="en-US" sz="1800" dirty="0" smtClean="0">
                <a:latin typeface="Times New Roman" pitchFamily="18" charset="0"/>
              </a:rPr>
              <a:t> (Task Parallel Library)</a:t>
            </a:r>
          </a:p>
          <a:p>
            <a:pPr lvl="2" eaLnBrk="1" hangingPunct="1">
              <a:lnSpc>
                <a:spcPct val="80000"/>
              </a:lnSpc>
            </a:pPr>
            <a:r>
              <a:rPr lang="en-US" sz="1800" dirty="0" smtClean="0"/>
              <a:t>TPL supports a loop parallelism model familiar from </a:t>
            </a:r>
            <a:r>
              <a:rPr lang="en-US" sz="1800" dirty="0" err="1" smtClean="0"/>
              <a:t>OpenMP</a:t>
            </a:r>
            <a:r>
              <a:rPr lang="en-US" sz="1800" dirty="0" smtClean="0"/>
              <a:t>. </a:t>
            </a:r>
          </a:p>
          <a:p>
            <a:pPr lvl="2" eaLnBrk="1" hangingPunct="1">
              <a:lnSpc>
                <a:spcPct val="80000"/>
              </a:lnSpc>
            </a:pPr>
            <a:r>
              <a:rPr lang="en-US" sz="1800" dirty="0" smtClean="0"/>
              <a:t> a component of the Parallel FX library, the next generation of concurrency</a:t>
            </a:r>
          </a:p>
          <a:p>
            <a:pPr lvl="2" eaLnBrk="1" hangingPunct="1">
              <a:lnSpc>
                <a:spcPct val="80000"/>
              </a:lnSpc>
            </a:pPr>
            <a:r>
              <a:rPr lang="en-US" sz="1800" dirty="0" smtClean="0"/>
              <a:t>contains sophisticated algorithms for dynamic work distribution and automatically adapts to the workload  </a:t>
            </a:r>
            <a:endParaRPr lang="en-US" sz="1800" dirty="0" smtClean="0">
              <a:latin typeface="Times New Roman" pitchFamily="18" charset="0"/>
            </a:endParaRPr>
          </a:p>
          <a:p>
            <a:pPr lvl="2" eaLnBrk="1" hangingPunct="1">
              <a:lnSpc>
                <a:spcPct val="80000"/>
              </a:lnSpc>
            </a:pPr>
            <a:endParaRPr lang="en-US" sz="1400" dirty="0" smtClean="0"/>
          </a:p>
          <a:p>
            <a:pPr lvl="2" eaLnBrk="1" hangingPunct="1">
              <a:lnSpc>
                <a:spcPct val="80000"/>
              </a:lnSpc>
            </a:pPr>
            <a:endParaRPr lang="en-US" sz="1700" dirty="0" smtClean="0"/>
          </a:p>
        </p:txBody>
      </p:sp>
      <p:sp>
        <p:nvSpPr>
          <p:cNvPr id="18436" name="Content Placeholder 3"/>
          <p:cNvSpPr>
            <a:spLocks noGrp="1"/>
          </p:cNvSpPr>
          <p:nvPr>
            <p:ph sz="half" idx="2"/>
          </p:nvPr>
        </p:nvSpPr>
        <p:spPr>
          <a:xfrm>
            <a:off x="4656138" y="1295401"/>
            <a:ext cx="4259262" cy="2362200"/>
          </a:xfrm>
        </p:spPr>
        <p:txBody>
          <a:bodyPr/>
          <a:lstStyle/>
          <a:p>
            <a:pPr eaLnBrk="1" hangingPunct="1">
              <a:lnSpc>
                <a:spcPct val="80000"/>
              </a:lnSpc>
            </a:pPr>
            <a:r>
              <a:rPr lang="en-US" sz="2400" dirty="0" smtClean="0"/>
              <a:t>macro-</a:t>
            </a:r>
            <a:r>
              <a:rPr lang="en-US" sz="2400" dirty="0" err="1" smtClean="0"/>
              <a:t>paralelism</a:t>
            </a:r>
            <a:r>
              <a:rPr lang="en-US" sz="2400" dirty="0" smtClean="0"/>
              <a:t> (inter-service communication)</a:t>
            </a:r>
          </a:p>
          <a:p>
            <a:pPr lvl="1" eaLnBrk="1" hangingPunct="1">
              <a:lnSpc>
                <a:spcPct val="80000"/>
              </a:lnSpc>
            </a:pPr>
            <a:r>
              <a:rPr lang="en-US" sz="1900" dirty="0" smtClean="0">
                <a:latin typeface="Times New Roman" pitchFamily="18" charset="0"/>
              </a:rPr>
              <a:t>Microsoft </a:t>
            </a:r>
            <a:r>
              <a:rPr lang="en-US" sz="1900" dirty="0" smtClean="0">
                <a:solidFill>
                  <a:srgbClr val="FFC000"/>
                </a:solidFill>
                <a:latin typeface="Times New Roman" pitchFamily="18" charset="0"/>
              </a:rPr>
              <a:t>DSS</a:t>
            </a:r>
            <a:r>
              <a:rPr lang="en-US" sz="1900" dirty="0" smtClean="0">
                <a:latin typeface="Times New Roman" pitchFamily="18" charset="0"/>
              </a:rPr>
              <a:t> </a:t>
            </a:r>
            <a:r>
              <a:rPr lang="en-US" altLang="ja-JP" sz="1900" dirty="0" smtClean="0">
                <a:latin typeface="Times New Roman" pitchFamily="18" charset="0"/>
                <a:ea typeface="ＭＳ Ｐゴシック" pitchFamily="34" charset="-128"/>
              </a:rPr>
              <a:t>(</a:t>
            </a:r>
            <a:r>
              <a:rPr lang="en-US" altLang="ja-JP" sz="1900" dirty="0" smtClean="0">
                <a:solidFill>
                  <a:srgbClr val="ECD700"/>
                </a:solidFill>
                <a:latin typeface="Times New Roman" pitchFamily="18" charset="0"/>
                <a:ea typeface="ＭＳ Ｐゴシック" pitchFamily="34" charset="-128"/>
              </a:rPr>
              <a:t>Decentralized System Services</a:t>
            </a:r>
            <a:r>
              <a:rPr lang="en-US" altLang="ja-JP" sz="1900" dirty="0" smtClean="0">
                <a:latin typeface="Times New Roman" pitchFamily="18" charset="0"/>
                <a:ea typeface="ＭＳ Ｐゴシック" pitchFamily="34" charset="-128"/>
              </a:rPr>
              <a:t>) </a:t>
            </a:r>
            <a:r>
              <a:rPr lang="en-US" sz="1900" dirty="0" smtClean="0">
                <a:latin typeface="Times New Roman" pitchFamily="18" charset="0"/>
              </a:rPr>
              <a:t>built in terms of CCR for </a:t>
            </a:r>
            <a:r>
              <a:rPr lang="en-US" sz="1900" dirty="0" smtClean="0">
                <a:solidFill>
                  <a:srgbClr val="ECD700"/>
                </a:solidFill>
                <a:latin typeface="Times New Roman" pitchFamily="18" charset="0"/>
              </a:rPr>
              <a:t>service</a:t>
            </a:r>
            <a:r>
              <a:rPr lang="en-US" sz="1900" dirty="0" smtClean="0">
                <a:latin typeface="Times New Roman" pitchFamily="18" charset="0"/>
              </a:rPr>
              <a:t>  model</a:t>
            </a:r>
          </a:p>
          <a:p>
            <a:pPr lvl="1" eaLnBrk="1" hangingPunct="1">
              <a:lnSpc>
                <a:spcPct val="80000"/>
              </a:lnSpc>
            </a:pPr>
            <a:r>
              <a:rPr lang="en-US" sz="1900" dirty="0" smtClean="0">
                <a:solidFill>
                  <a:srgbClr val="FFC000"/>
                </a:solidFill>
                <a:latin typeface="Times New Roman" pitchFamily="18" charset="0"/>
              </a:rPr>
              <a:t>Mash up</a:t>
            </a:r>
          </a:p>
          <a:p>
            <a:pPr lvl="1" eaLnBrk="1" hangingPunct="1">
              <a:lnSpc>
                <a:spcPct val="80000"/>
              </a:lnSpc>
            </a:pPr>
            <a:r>
              <a:rPr lang="en-US" sz="1900" dirty="0" smtClean="0">
                <a:solidFill>
                  <a:srgbClr val="FFC000"/>
                </a:solidFill>
                <a:latin typeface="Times New Roman" pitchFamily="18" charset="0"/>
              </a:rPr>
              <a:t>Workflow (Grid)</a:t>
            </a:r>
            <a:endParaRPr lang="en-US" sz="1900" dirty="0" smtClean="0">
              <a:solidFill>
                <a:srgbClr val="FFC000"/>
              </a:solidFill>
            </a:endParaRPr>
          </a:p>
          <a:p>
            <a:pPr lvl="1" eaLnBrk="1" hangingPunct="1">
              <a:lnSpc>
                <a:spcPct val="80000"/>
              </a:lnSpc>
            </a:pPr>
            <a:endParaRPr lang="en-US" sz="2000" dirty="0" smtClean="0"/>
          </a:p>
          <a:p>
            <a:pPr eaLnBrk="1" hangingPunct="1">
              <a:lnSpc>
                <a:spcPct val="60000"/>
              </a:lnSpc>
              <a:buFont typeface="Wingdings" pitchFamily="2" charset="2"/>
              <a:buNone/>
            </a:pPr>
            <a:endParaRPr lang="en-US" sz="1700" dirty="0" smtClean="0">
              <a:latin typeface="Times New Roman" pitchFamily="18" charset="0"/>
            </a:endParaRPr>
          </a:p>
          <a:p>
            <a:pPr eaLnBrk="1" hangingPunct="1">
              <a:lnSpc>
                <a:spcPct val="60000"/>
              </a:lnSpc>
              <a:buFont typeface="Wingdings" pitchFamily="2" charset="2"/>
              <a:buNone/>
            </a:pPr>
            <a:r>
              <a:rPr lang="en-US" sz="1700" dirty="0" smtClean="0">
                <a:latin typeface="Times New Roman" pitchFamily="18" charset="0"/>
              </a:rPr>
              <a:t>	</a:t>
            </a:r>
          </a:p>
          <a:p>
            <a:pPr eaLnBrk="1" hangingPunct="1">
              <a:lnSpc>
                <a:spcPct val="60000"/>
              </a:lnSpc>
              <a:buFont typeface="Wingdings" pitchFamily="2" charset="2"/>
              <a:buNone/>
            </a:pPr>
            <a:endParaRPr lang="en-US" sz="1700" dirty="0" smtClean="0">
              <a:latin typeface="Times New Roman" pitchFamily="18" charset="0"/>
            </a:endParaRPr>
          </a:p>
        </p:txBody>
      </p:sp>
      <p:sp>
        <p:nvSpPr>
          <p:cNvPr id="5" name="Content Placeholder 3"/>
          <p:cNvSpPr txBox="1">
            <a:spLocks/>
          </p:cNvSpPr>
          <p:nvPr/>
        </p:nvSpPr>
        <p:spPr bwMode="auto">
          <a:xfrm>
            <a:off x="4648200" y="3886200"/>
            <a:ext cx="4259262"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39775" marR="0" lvl="1" indent="-285750" algn="l" defTabSz="914400" rtl="0" eaLnBrk="1" fontAlgn="base" latinLnBrk="0" hangingPunct="1">
              <a:lnSpc>
                <a:spcPct val="80000"/>
              </a:lnSpc>
              <a:spcBef>
                <a:spcPct val="20000"/>
              </a:spcBef>
              <a:spcAft>
                <a:spcPct val="0"/>
              </a:spcAft>
              <a:buClr>
                <a:schemeClr val="accent2"/>
              </a:buClr>
              <a:buSzPct val="90000"/>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11163" marR="0" lvl="0" indent="-342900" algn="l" defTabSz="914400" rtl="0" eaLnBrk="1" fontAlgn="base" latinLnBrk="0" hangingPunct="1">
              <a:lnSpc>
                <a:spcPct val="60000"/>
              </a:lnSpc>
              <a:spcBef>
                <a:spcPts val="700"/>
              </a:spcBef>
              <a:spcAft>
                <a:spcPct val="0"/>
              </a:spcAft>
              <a:buClr>
                <a:schemeClr val="tx2"/>
              </a:buClr>
              <a:buSzPct val="95000"/>
              <a:buFont typeface="Wingdings" pitchFamily="2" charset="2"/>
              <a:buNone/>
              <a:tabLst/>
              <a:defRPr/>
            </a:pPr>
            <a:endPar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411163" marR="0" lvl="0" indent="-342900" algn="l" defTabSz="914400" rtl="0" eaLnBrk="1" fontAlgn="base" latinLnBrk="0" hangingPunct="1">
              <a:lnSpc>
                <a:spcPct val="60000"/>
              </a:lnSpc>
              <a:spcBef>
                <a:spcPts val="700"/>
              </a:spcBef>
              <a:spcAft>
                <a:spcPct val="0"/>
              </a:spcAft>
              <a:buClr>
                <a:schemeClr val="tx2"/>
              </a:buClr>
              <a:buSzPct val="95000"/>
              <a:buFont typeface="Wingdings" pitchFamily="2" charset="2"/>
              <a:buNone/>
              <a:tabLst/>
              <a:defRPr/>
            </a:pP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p>
          <a:p>
            <a:pPr marL="411163" marR="0" lvl="0" indent="-342900" algn="l" defTabSz="914400" rtl="0" eaLnBrk="1" fontAlgn="base" latinLnBrk="0" hangingPunct="1">
              <a:lnSpc>
                <a:spcPct val="60000"/>
              </a:lnSpc>
              <a:spcBef>
                <a:spcPts val="700"/>
              </a:spcBef>
              <a:spcAft>
                <a:spcPct val="0"/>
              </a:spcAft>
              <a:buClr>
                <a:schemeClr val="tx2"/>
              </a:buClr>
              <a:buSzPct val="95000"/>
              <a:buFont typeface="Wingdings" pitchFamily="2" charset="2"/>
              <a:buNone/>
              <a:tabLst/>
              <a:defRPr/>
            </a:pPr>
            <a:endPar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6" name="TextBox 5"/>
          <p:cNvSpPr txBox="1"/>
          <p:nvPr/>
        </p:nvSpPr>
        <p:spPr>
          <a:xfrm>
            <a:off x="4267200" y="3810000"/>
            <a:ext cx="4648200" cy="2296013"/>
          </a:xfrm>
          <a:prstGeom prst="rect">
            <a:avLst/>
          </a:prstGeom>
          <a:noFill/>
        </p:spPr>
        <p:txBody>
          <a:bodyPr wrap="square" rtlCol="0">
            <a:spAutoFit/>
          </a:bodyPr>
          <a:lstStyle/>
          <a:p>
            <a:pPr lvl="1" eaLnBrk="1" hangingPunct="1">
              <a:lnSpc>
                <a:spcPct val="80000"/>
              </a:lnSpc>
              <a:buFont typeface="Wingdings" pitchFamily="2" charset="2"/>
              <a:buChar char="§"/>
            </a:pPr>
            <a:r>
              <a:rPr lang="en-US" sz="2000" dirty="0" smtClean="0"/>
              <a:t>   </a:t>
            </a:r>
            <a:r>
              <a:rPr lang="en-US" sz="2000" dirty="0" err="1" smtClean="0"/>
              <a:t>MPI.Net</a:t>
            </a:r>
            <a:r>
              <a:rPr lang="en-US" sz="2000" dirty="0" smtClean="0"/>
              <a:t> </a:t>
            </a:r>
          </a:p>
          <a:p>
            <a:pPr marL="995363" lvl="2" indent="-228600">
              <a:lnSpc>
                <a:spcPct val="80000"/>
              </a:lnSpc>
              <a:spcBef>
                <a:spcPct val="20000"/>
              </a:spcBef>
              <a:buClr>
                <a:schemeClr val="accent2"/>
              </a:buClr>
              <a:buFont typeface="Wingdings 2" pitchFamily="18" charset="2"/>
              <a:buChar char=""/>
            </a:pPr>
            <a:r>
              <a:rPr lang="en-US" sz="1700" dirty="0" smtClean="0"/>
              <a:t>   </a:t>
            </a:r>
            <a:r>
              <a:rPr lang="en-US" dirty="0" smtClean="0">
                <a:latin typeface="+mn-lt"/>
              </a:rPr>
              <a:t>a C# wrapper around MS-MPI implementation (msmpi.dll)</a:t>
            </a:r>
          </a:p>
          <a:p>
            <a:pPr marL="995363" lvl="2" indent="-228600">
              <a:lnSpc>
                <a:spcPct val="80000"/>
              </a:lnSpc>
              <a:spcBef>
                <a:spcPct val="20000"/>
              </a:spcBef>
              <a:buClr>
                <a:schemeClr val="accent2"/>
              </a:buClr>
              <a:buFont typeface="Wingdings 2" pitchFamily="18" charset="2"/>
              <a:buChar char=""/>
            </a:pPr>
            <a:r>
              <a:rPr lang="en-US" dirty="0" smtClean="0">
                <a:latin typeface="+mn-lt"/>
              </a:rPr>
              <a:t>   supports MPI processes</a:t>
            </a:r>
          </a:p>
          <a:p>
            <a:pPr marL="995363" lvl="2" indent="-228600">
              <a:lnSpc>
                <a:spcPct val="80000"/>
              </a:lnSpc>
              <a:spcBef>
                <a:spcPct val="20000"/>
              </a:spcBef>
              <a:buClr>
                <a:schemeClr val="accent2"/>
              </a:buClr>
              <a:buFont typeface="Wingdings 2" pitchFamily="18" charset="2"/>
              <a:buChar char=""/>
            </a:pPr>
            <a:r>
              <a:rPr lang="en-US" dirty="0" smtClean="0">
                <a:latin typeface="+mn-lt"/>
              </a:rPr>
              <a:t>   parallel C# programs can run on  windows clusters</a:t>
            </a:r>
          </a:p>
          <a:p>
            <a:pPr lvl="2" eaLnBrk="1" hangingPunct="1">
              <a:lnSpc>
                <a:spcPct val="80000"/>
              </a:lnSpc>
              <a:buClr>
                <a:schemeClr val="accent2"/>
              </a:buClr>
              <a:buFont typeface="Wingdings" pitchFamily="2" charset="2"/>
              <a:buChar char="§"/>
            </a:pPr>
            <a:r>
              <a:rPr lang="en-US" sz="1700" dirty="0" smtClean="0">
                <a:hlinkClick r:id="rId4"/>
              </a:rPr>
              <a:t>http://www.osl.iu.edu/research/mpi.net/</a:t>
            </a:r>
            <a:endParaRPr lang="en-US" sz="1700"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D76DFB-AFEB-41A7-A199-91D31713BE13}" type="slidenum">
              <a:rPr lang="en-US"/>
              <a:pPr/>
              <a:t>9</a:t>
            </a:fld>
            <a:endParaRPr lang="en-US"/>
          </a:p>
        </p:txBody>
      </p:sp>
      <p:sp>
        <p:nvSpPr>
          <p:cNvPr id="16386" name="Title 1"/>
          <p:cNvSpPr>
            <a:spLocks noGrp="1"/>
          </p:cNvSpPr>
          <p:nvPr>
            <p:ph type="title" idx="4294967295"/>
          </p:nvPr>
        </p:nvSpPr>
        <p:spPr>
          <a:xfrm>
            <a:off x="990600" y="0"/>
            <a:ext cx="7239000" cy="762000"/>
          </a:xfrm>
        </p:spPr>
        <p:txBody>
          <a:bodyPr/>
          <a:lstStyle/>
          <a:p>
            <a:r>
              <a:rPr lang="en-US" sz="2800" dirty="0" smtClean="0"/>
              <a:t>Data</a:t>
            </a:r>
            <a:r>
              <a:rPr lang="en-US" sz="4000" dirty="0" smtClean="0"/>
              <a:t> </a:t>
            </a:r>
            <a:r>
              <a:rPr lang="en-US" sz="2800" dirty="0" smtClean="0"/>
              <a:t>Parallel</a:t>
            </a:r>
            <a:r>
              <a:rPr lang="en-US" sz="4000" dirty="0" smtClean="0"/>
              <a:t> </a:t>
            </a:r>
            <a:r>
              <a:rPr lang="en-US" sz="2800" dirty="0" smtClean="0"/>
              <a:t>Run</a:t>
            </a:r>
            <a:r>
              <a:rPr lang="en-US" sz="4000" dirty="0" smtClean="0"/>
              <a:t> </a:t>
            </a:r>
            <a:r>
              <a:rPr lang="en-US" sz="2800" dirty="0" smtClean="0"/>
              <a:t>Time</a:t>
            </a:r>
            <a:r>
              <a:rPr lang="en-US" sz="4000" dirty="0" smtClean="0"/>
              <a:t> </a:t>
            </a:r>
            <a:r>
              <a:rPr lang="en-US" sz="2800" dirty="0" smtClean="0"/>
              <a:t>Architectures</a:t>
            </a:r>
          </a:p>
        </p:txBody>
      </p:sp>
      <p:grpSp>
        <p:nvGrpSpPr>
          <p:cNvPr id="2" name="Group 88"/>
          <p:cNvGrpSpPr>
            <a:grpSpLocks/>
          </p:cNvGrpSpPr>
          <p:nvPr/>
        </p:nvGrpSpPr>
        <p:grpSpPr bwMode="auto">
          <a:xfrm>
            <a:off x="152400" y="1066800"/>
            <a:ext cx="1752600" cy="4114800"/>
            <a:chOff x="152400" y="1676400"/>
            <a:chExt cx="1752600" cy="4114800"/>
          </a:xfrm>
        </p:grpSpPr>
        <p:grpSp>
          <p:nvGrpSpPr>
            <p:cNvPr id="3" name="Group 13"/>
            <p:cNvGrpSpPr>
              <a:grpSpLocks/>
            </p:cNvGrpSpPr>
            <p:nvPr/>
          </p:nvGrpSpPr>
          <p:grpSpPr bwMode="auto">
            <a:xfrm>
              <a:off x="381000" y="1676400"/>
              <a:ext cx="1371600" cy="4114800"/>
              <a:chOff x="381000" y="2057400"/>
              <a:chExt cx="1371600" cy="4114800"/>
            </a:xfrm>
          </p:grpSpPr>
          <p:cxnSp>
            <p:nvCxnSpPr>
              <p:cNvPr id="16532" name="Straight Arrow Connector 5"/>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533" name="Straight Arrow Connector 6"/>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534" name="Straight Arrow Connector 7"/>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535" name="Straight Arrow Connector 8"/>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528" name="Rounded Rectangle 14"/>
            <p:cNvSpPr>
              <a:spLocks noChangeArrowheads="1"/>
            </p:cNvSpPr>
            <p:nvPr/>
          </p:nvSpPr>
          <p:spPr bwMode="auto">
            <a:xfrm>
              <a:off x="152400" y="24384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dirty="0">
                  <a:solidFill>
                    <a:schemeClr val="bg2"/>
                  </a:solidFill>
                </a:rPr>
                <a:t>MPI</a:t>
              </a:r>
            </a:p>
          </p:txBody>
        </p:sp>
        <p:sp>
          <p:nvSpPr>
            <p:cNvPr id="16529" name="Rounded Rectangle 15"/>
            <p:cNvSpPr>
              <a:spLocks noChangeArrowheads="1"/>
            </p:cNvSpPr>
            <p:nvPr/>
          </p:nvSpPr>
          <p:spPr bwMode="auto">
            <a:xfrm>
              <a:off x="152400" y="34544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dirty="0">
                  <a:solidFill>
                    <a:schemeClr val="bg2"/>
                  </a:solidFill>
                </a:rPr>
                <a:t>MPI</a:t>
              </a:r>
            </a:p>
          </p:txBody>
        </p:sp>
        <p:sp>
          <p:nvSpPr>
            <p:cNvPr id="16530" name="Rounded Rectangle 16"/>
            <p:cNvSpPr>
              <a:spLocks noChangeArrowheads="1"/>
            </p:cNvSpPr>
            <p:nvPr/>
          </p:nvSpPr>
          <p:spPr bwMode="auto">
            <a:xfrm>
              <a:off x="152400" y="44704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MPI</a:t>
              </a:r>
            </a:p>
          </p:txBody>
        </p:sp>
        <p:sp>
          <p:nvSpPr>
            <p:cNvPr id="16531" name="Rounded Rectangle 17"/>
            <p:cNvSpPr>
              <a:spLocks noChangeArrowheads="1"/>
            </p:cNvSpPr>
            <p:nvPr/>
          </p:nvSpPr>
          <p:spPr bwMode="auto">
            <a:xfrm>
              <a:off x="152400" y="54864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MPI</a:t>
              </a:r>
            </a:p>
          </p:txBody>
        </p:sp>
      </p:grpSp>
      <p:sp>
        <p:nvSpPr>
          <p:cNvPr id="16389" name="TextBox 18"/>
          <p:cNvSpPr txBox="1">
            <a:spLocks noChangeArrowheads="1"/>
          </p:cNvSpPr>
          <p:nvPr/>
        </p:nvSpPr>
        <p:spPr bwMode="auto">
          <a:xfrm>
            <a:off x="152400" y="5181600"/>
            <a:ext cx="1828800" cy="1169551"/>
          </a:xfrm>
          <a:prstGeom prst="rect">
            <a:avLst/>
          </a:prstGeom>
          <a:noFill/>
          <a:ln w="19050">
            <a:solidFill>
              <a:schemeClr val="tx1"/>
            </a:solidFill>
            <a:miter lim="800000"/>
            <a:headEnd/>
            <a:tailEnd/>
          </a:ln>
        </p:spPr>
        <p:txBody>
          <a:bodyPr wrap="square" tIns="0" bIns="91440">
            <a:spAutoFit/>
          </a:bodyPr>
          <a:lstStyle/>
          <a:p>
            <a:r>
              <a:rPr lang="en-US" sz="1400" dirty="0">
                <a:solidFill>
                  <a:srgbClr val="FFFF00"/>
                </a:solidFill>
              </a:rPr>
              <a:t>MPI</a:t>
            </a:r>
            <a:r>
              <a:rPr lang="en-US" sz="1400" dirty="0"/>
              <a:t> is </a:t>
            </a:r>
            <a:r>
              <a:rPr lang="en-US" sz="1400" dirty="0">
                <a:solidFill>
                  <a:srgbClr val="FFFF00"/>
                </a:solidFill>
              </a:rPr>
              <a:t>long</a:t>
            </a:r>
            <a:r>
              <a:rPr lang="en-US" sz="1400" dirty="0"/>
              <a:t> running processes with Rendezvous  for message exchange/</a:t>
            </a:r>
          </a:p>
          <a:p>
            <a:r>
              <a:rPr lang="en-US" sz="1400" dirty="0"/>
              <a:t>synchronization</a:t>
            </a:r>
          </a:p>
        </p:txBody>
      </p:sp>
      <p:grpSp>
        <p:nvGrpSpPr>
          <p:cNvPr id="5" name="Group 89"/>
          <p:cNvGrpSpPr>
            <a:grpSpLocks/>
          </p:cNvGrpSpPr>
          <p:nvPr/>
        </p:nvGrpSpPr>
        <p:grpSpPr bwMode="auto">
          <a:xfrm>
            <a:off x="6705600" y="685800"/>
            <a:ext cx="1981200" cy="5804356"/>
            <a:chOff x="4724400" y="838200"/>
            <a:chExt cx="1981200" cy="5804356"/>
          </a:xfrm>
        </p:grpSpPr>
        <p:sp>
          <p:nvSpPr>
            <p:cNvPr id="16517" name="TextBox 19"/>
            <p:cNvSpPr txBox="1">
              <a:spLocks noChangeArrowheads="1"/>
            </p:cNvSpPr>
            <p:nvPr/>
          </p:nvSpPr>
          <p:spPr bwMode="auto">
            <a:xfrm>
              <a:off x="4724400" y="5042118"/>
              <a:ext cx="1981200" cy="1600438"/>
            </a:xfrm>
            <a:prstGeom prst="rect">
              <a:avLst/>
            </a:prstGeom>
            <a:noFill/>
            <a:ln w="19050">
              <a:solidFill>
                <a:schemeClr val="tx1"/>
              </a:solidFill>
              <a:miter lim="800000"/>
              <a:headEnd/>
              <a:tailEnd/>
            </a:ln>
          </p:spPr>
          <p:txBody>
            <a:bodyPr>
              <a:spAutoFit/>
            </a:bodyPr>
            <a:lstStyle/>
            <a:p>
              <a:r>
                <a:rPr lang="en-US" sz="1400" dirty="0">
                  <a:solidFill>
                    <a:srgbClr val="FFFF00"/>
                  </a:solidFill>
                </a:rPr>
                <a:t>CGL </a:t>
              </a:r>
              <a:r>
                <a:rPr lang="en-US" sz="1400" dirty="0" err="1">
                  <a:solidFill>
                    <a:srgbClr val="FFFF00"/>
                  </a:solidFill>
                </a:rPr>
                <a:t>MapReduce</a:t>
              </a:r>
              <a:r>
                <a:rPr lang="en-US" sz="1400" dirty="0">
                  <a:solidFill>
                    <a:srgbClr val="FFFF00"/>
                  </a:solidFill>
                </a:rPr>
                <a:t>  </a:t>
              </a:r>
              <a:r>
                <a:rPr lang="en-US" sz="1400" dirty="0"/>
                <a:t>is </a:t>
              </a:r>
              <a:r>
                <a:rPr lang="en-US" sz="1400" dirty="0">
                  <a:solidFill>
                    <a:srgbClr val="FFFF00"/>
                  </a:solidFill>
                </a:rPr>
                <a:t>long</a:t>
              </a:r>
              <a:r>
                <a:rPr lang="en-US" sz="1400" dirty="0"/>
                <a:t> running processing  with asynchronous  distributed </a:t>
              </a:r>
            </a:p>
            <a:p>
              <a:r>
                <a:rPr lang="en-US" sz="1400" dirty="0"/>
                <a:t>Rendezvous</a:t>
              </a:r>
            </a:p>
            <a:p>
              <a:r>
                <a:rPr lang="en-US" sz="1400" dirty="0"/>
                <a:t>synchronization</a:t>
              </a:r>
            </a:p>
          </p:txBody>
        </p:sp>
        <p:grpSp>
          <p:nvGrpSpPr>
            <p:cNvPr id="6" name="Group 24"/>
            <p:cNvGrpSpPr>
              <a:grpSpLocks/>
            </p:cNvGrpSpPr>
            <p:nvPr/>
          </p:nvGrpSpPr>
          <p:grpSpPr bwMode="auto">
            <a:xfrm>
              <a:off x="4800600" y="838200"/>
              <a:ext cx="1752600" cy="4133215"/>
              <a:chOff x="5105400" y="1981200"/>
              <a:chExt cx="1752600" cy="4133215"/>
            </a:xfrm>
          </p:grpSpPr>
          <p:cxnSp>
            <p:nvCxnSpPr>
              <p:cNvPr id="16519" name="Straight Arrow Connector 9"/>
              <p:cNvCxnSpPr>
                <a:cxnSpLocks noChangeShapeType="1"/>
              </p:cNvCxnSpPr>
              <p:nvPr/>
            </p:nvCxnSpPr>
            <p:spPr bwMode="auto">
              <a:xfrm rot="16200000" flipV="1">
                <a:off x="3200400" y="4038600"/>
                <a:ext cx="4114800" cy="0"/>
              </a:xfrm>
              <a:prstGeom prst="straightConnector1">
                <a:avLst/>
              </a:prstGeom>
              <a:noFill/>
              <a:ln w="38100" algn="ctr">
                <a:solidFill>
                  <a:schemeClr val="tx1"/>
                </a:solidFill>
                <a:round/>
                <a:headEnd/>
                <a:tailEnd type="arrow" w="med" len="med"/>
              </a:ln>
            </p:spPr>
          </p:cxnSp>
          <p:cxnSp>
            <p:nvCxnSpPr>
              <p:cNvPr id="16520" name="Straight Arrow Connector 10"/>
              <p:cNvCxnSpPr>
                <a:cxnSpLocks noChangeShapeType="1"/>
              </p:cNvCxnSpPr>
              <p:nvPr/>
            </p:nvCxnSpPr>
            <p:spPr bwMode="auto">
              <a:xfrm rot="16200000" flipV="1">
                <a:off x="3657600" y="4038600"/>
                <a:ext cx="4114800" cy="0"/>
              </a:xfrm>
              <a:prstGeom prst="straightConnector1">
                <a:avLst/>
              </a:prstGeom>
              <a:noFill/>
              <a:ln w="38100" algn="ctr">
                <a:solidFill>
                  <a:schemeClr val="tx1"/>
                </a:solidFill>
                <a:round/>
                <a:headEnd/>
                <a:tailEnd type="arrow" w="med" len="med"/>
              </a:ln>
            </p:spPr>
          </p:cxnSp>
          <p:cxnSp>
            <p:nvCxnSpPr>
              <p:cNvPr id="16521" name="Straight Arrow Connector 11"/>
              <p:cNvCxnSpPr>
                <a:cxnSpLocks noChangeShapeType="1"/>
              </p:cNvCxnSpPr>
              <p:nvPr/>
            </p:nvCxnSpPr>
            <p:spPr bwMode="auto">
              <a:xfrm rot="16200000" flipV="1">
                <a:off x="4114800" y="4038600"/>
                <a:ext cx="4114800" cy="0"/>
              </a:xfrm>
              <a:prstGeom prst="straightConnector1">
                <a:avLst/>
              </a:prstGeom>
              <a:noFill/>
              <a:ln w="38100" algn="ctr">
                <a:solidFill>
                  <a:schemeClr val="tx1"/>
                </a:solidFill>
                <a:round/>
                <a:headEnd/>
                <a:tailEnd type="arrow" w="med" len="med"/>
              </a:ln>
            </p:spPr>
          </p:cxnSp>
          <p:cxnSp>
            <p:nvCxnSpPr>
              <p:cNvPr id="16522" name="Straight Arrow Connector 12"/>
              <p:cNvCxnSpPr>
                <a:cxnSpLocks noChangeShapeType="1"/>
              </p:cNvCxnSpPr>
              <p:nvPr/>
            </p:nvCxnSpPr>
            <p:spPr bwMode="auto">
              <a:xfrm rot="16200000" flipV="1">
                <a:off x="4572000" y="4038600"/>
                <a:ext cx="4114800" cy="0"/>
              </a:xfrm>
              <a:prstGeom prst="straightConnector1">
                <a:avLst/>
              </a:prstGeom>
              <a:noFill/>
              <a:ln w="38100" algn="ctr">
                <a:solidFill>
                  <a:schemeClr val="tx1"/>
                </a:solidFill>
                <a:round/>
                <a:headEnd/>
                <a:tailEnd type="arrow" w="med" len="med"/>
              </a:ln>
            </p:spPr>
          </p:cxnSp>
          <p:sp>
            <p:nvSpPr>
              <p:cNvPr id="16523" name="Rounded Rectangle 20"/>
              <p:cNvSpPr>
                <a:spLocks noChangeArrowheads="1"/>
              </p:cNvSpPr>
              <p:nvPr/>
            </p:nvSpPr>
            <p:spPr bwMode="auto">
              <a:xfrm>
                <a:off x="5105400" y="27940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Trackers</a:t>
                </a:r>
              </a:p>
            </p:txBody>
          </p:sp>
          <p:sp>
            <p:nvSpPr>
              <p:cNvPr id="16524" name="Rounded Rectangle 21"/>
              <p:cNvSpPr>
                <a:spLocks noChangeArrowheads="1"/>
              </p:cNvSpPr>
              <p:nvPr/>
            </p:nvSpPr>
            <p:spPr bwMode="auto">
              <a:xfrm>
                <a:off x="5105400" y="38100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Trackers</a:t>
                </a:r>
              </a:p>
            </p:txBody>
          </p:sp>
          <p:sp>
            <p:nvSpPr>
              <p:cNvPr id="16525" name="Rounded Rectangle 22"/>
              <p:cNvSpPr>
                <a:spLocks noChangeArrowheads="1"/>
              </p:cNvSpPr>
              <p:nvPr/>
            </p:nvSpPr>
            <p:spPr bwMode="auto">
              <a:xfrm>
                <a:off x="5105400" y="48260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Trackers</a:t>
                </a:r>
              </a:p>
            </p:txBody>
          </p:sp>
          <p:sp>
            <p:nvSpPr>
              <p:cNvPr id="16526" name="Rounded Rectangle 23"/>
              <p:cNvSpPr>
                <a:spLocks noChangeArrowheads="1"/>
              </p:cNvSpPr>
              <p:nvPr/>
            </p:nvSpPr>
            <p:spPr bwMode="auto">
              <a:xfrm>
                <a:off x="5105400" y="58420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Trackers</a:t>
                </a:r>
              </a:p>
            </p:txBody>
          </p:sp>
        </p:grpSp>
      </p:grpSp>
      <p:grpSp>
        <p:nvGrpSpPr>
          <p:cNvPr id="7" name="Group 56"/>
          <p:cNvGrpSpPr>
            <a:grpSpLocks/>
          </p:cNvGrpSpPr>
          <p:nvPr/>
        </p:nvGrpSpPr>
        <p:grpSpPr bwMode="auto">
          <a:xfrm>
            <a:off x="2438400" y="762000"/>
            <a:ext cx="1752600" cy="4184650"/>
            <a:chOff x="2667000" y="1574800"/>
            <a:chExt cx="1752600" cy="4184015"/>
          </a:xfrm>
        </p:grpSpPr>
        <p:grpSp>
          <p:nvGrpSpPr>
            <p:cNvPr id="8" name="Group 34"/>
            <p:cNvGrpSpPr>
              <a:grpSpLocks/>
            </p:cNvGrpSpPr>
            <p:nvPr/>
          </p:nvGrpSpPr>
          <p:grpSpPr bwMode="auto">
            <a:xfrm>
              <a:off x="2667000" y="1574800"/>
              <a:ext cx="1752600" cy="1034415"/>
              <a:chOff x="2667000" y="1574800"/>
              <a:chExt cx="1752600" cy="1034415"/>
            </a:xfrm>
          </p:grpSpPr>
          <p:grpSp>
            <p:nvGrpSpPr>
              <p:cNvPr id="9" name="Group 25"/>
              <p:cNvGrpSpPr>
                <a:grpSpLocks/>
              </p:cNvGrpSpPr>
              <p:nvPr/>
            </p:nvGrpSpPr>
            <p:grpSpPr bwMode="auto">
              <a:xfrm>
                <a:off x="2895600" y="1574800"/>
                <a:ext cx="1371600" cy="939800"/>
                <a:chOff x="381000" y="2057400"/>
                <a:chExt cx="1371600" cy="4114800"/>
              </a:xfrm>
            </p:grpSpPr>
            <p:cxnSp>
              <p:nvCxnSpPr>
                <p:cNvPr id="16513" name="Straight Arrow Connector 26"/>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514" name="Straight Arrow Connector 27"/>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515" name="Straight Arrow Connector 28"/>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516" name="Straight Arrow Connector 29"/>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512" name="Rounded Rectangle 30"/>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CCR Ports</a:t>
                </a:r>
              </a:p>
            </p:txBody>
          </p:sp>
        </p:grpSp>
        <p:grpSp>
          <p:nvGrpSpPr>
            <p:cNvPr id="10" name="Group 35"/>
            <p:cNvGrpSpPr>
              <a:grpSpLocks/>
            </p:cNvGrpSpPr>
            <p:nvPr/>
          </p:nvGrpSpPr>
          <p:grpSpPr bwMode="auto">
            <a:xfrm>
              <a:off x="2667000" y="2624667"/>
              <a:ext cx="1752600" cy="1034415"/>
              <a:chOff x="2667000" y="1574800"/>
              <a:chExt cx="1752600" cy="1034415"/>
            </a:xfrm>
          </p:grpSpPr>
          <p:grpSp>
            <p:nvGrpSpPr>
              <p:cNvPr id="11" name="Group 36"/>
              <p:cNvGrpSpPr>
                <a:grpSpLocks/>
              </p:cNvGrpSpPr>
              <p:nvPr/>
            </p:nvGrpSpPr>
            <p:grpSpPr bwMode="auto">
              <a:xfrm>
                <a:off x="2895600" y="1574800"/>
                <a:ext cx="1371600" cy="939800"/>
                <a:chOff x="381000" y="2057400"/>
                <a:chExt cx="1371600" cy="4114800"/>
              </a:xfrm>
            </p:grpSpPr>
            <p:cxnSp>
              <p:nvCxnSpPr>
                <p:cNvPr id="16507" name="Straight Arrow Connector 38"/>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508" name="Straight Arrow Connector 39"/>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509" name="Straight Arrow Connector 40"/>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510" name="Straight Arrow Connector 41"/>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506" name="Rounded Rectangle 37"/>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CCR Ports</a:t>
                </a:r>
              </a:p>
            </p:txBody>
          </p:sp>
        </p:grpSp>
        <p:grpSp>
          <p:nvGrpSpPr>
            <p:cNvPr id="12" name="Group 42"/>
            <p:cNvGrpSpPr>
              <a:grpSpLocks/>
            </p:cNvGrpSpPr>
            <p:nvPr/>
          </p:nvGrpSpPr>
          <p:grpSpPr bwMode="auto">
            <a:xfrm>
              <a:off x="2667000" y="3674534"/>
              <a:ext cx="1752600" cy="1034415"/>
              <a:chOff x="2667000" y="1574800"/>
              <a:chExt cx="1752600" cy="1034415"/>
            </a:xfrm>
          </p:grpSpPr>
          <p:grpSp>
            <p:nvGrpSpPr>
              <p:cNvPr id="13" name="Group 43"/>
              <p:cNvGrpSpPr>
                <a:grpSpLocks/>
              </p:cNvGrpSpPr>
              <p:nvPr/>
            </p:nvGrpSpPr>
            <p:grpSpPr bwMode="auto">
              <a:xfrm>
                <a:off x="2895600" y="1574800"/>
                <a:ext cx="1371600" cy="939800"/>
                <a:chOff x="381000" y="2057400"/>
                <a:chExt cx="1371600" cy="4114800"/>
              </a:xfrm>
            </p:grpSpPr>
            <p:cxnSp>
              <p:nvCxnSpPr>
                <p:cNvPr id="16501" name="Straight Arrow Connector 45"/>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502" name="Straight Arrow Connector 46"/>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503" name="Straight Arrow Connector 47"/>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504" name="Straight Arrow Connector 48"/>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500" name="Rounded Rectangle 44"/>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CCR Ports</a:t>
                </a:r>
              </a:p>
            </p:txBody>
          </p:sp>
        </p:grpSp>
        <p:grpSp>
          <p:nvGrpSpPr>
            <p:cNvPr id="14" name="Group 49"/>
            <p:cNvGrpSpPr>
              <a:grpSpLocks/>
            </p:cNvGrpSpPr>
            <p:nvPr/>
          </p:nvGrpSpPr>
          <p:grpSpPr bwMode="auto">
            <a:xfrm>
              <a:off x="2667000" y="4724400"/>
              <a:ext cx="1752600" cy="1034415"/>
              <a:chOff x="2667000" y="1574800"/>
              <a:chExt cx="1752600" cy="1034415"/>
            </a:xfrm>
          </p:grpSpPr>
          <p:grpSp>
            <p:nvGrpSpPr>
              <p:cNvPr id="15" name="Group 50"/>
              <p:cNvGrpSpPr>
                <a:grpSpLocks/>
              </p:cNvGrpSpPr>
              <p:nvPr/>
            </p:nvGrpSpPr>
            <p:grpSpPr bwMode="auto">
              <a:xfrm>
                <a:off x="2895600" y="1574800"/>
                <a:ext cx="1371600" cy="939800"/>
                <a:chOff x="381000" y="2057400"/>
                <a:chExt cx="1371600" cy="4114800"/>
              </a:xfrm>
            </p:grpSpPr>
            <p:cxnSp>
              <p:nvCxnSpPr>
                <p:cNvPr id="16495" name="Straight Arrow Connector 52"/>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496" name="Straight Arrow Connector 53"/>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497" name="Straight Arrow Connector 54"/>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498" name="Straight Arrow Connector 55"/>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494" name="Rounded Rectangle 51"/>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CCR Ports</a:t>
                </a:r>
              </a:p>
            </p:txBody>
          </p:sp>
        </p:grpSp>
      </p:grpSp>
      <p:sp>
        <p:nvSpPr>
          <p:cNvPr id="16392" name="TextBox 57"/>
          <p:cNvSpPr txBox="1">
            <a:spLocks noChangeArrowheads="1"/>
          </p:cNvSpPr>
          <p:nvPr/>
        </p:nvSpPr>
        <p:spPr bwMode="auto">
          <a:xfrm>
            <a:off x="2286000" y="5105400"/>
            <a:ext cx="1981200" cy="1292662"/>
          </a:xfrm>
          <a:prstGeom prst="rect">
            <a:avLst/>
          </a:prstGeom>
          <a:noFill/>
          <a:ln w="19050">
            <a:solidFill>
              <a:schemeClr val="tx1"/>
            </a:solidFill>
            <a:miter lim="800000"/>
            <a:headEnd/>
            <a:tailEnd/>
          </a:ln>
        </p:spPr>
        <p:txBody>
          <a:bodyPr tIns="0" bIns="0">
            <a:spAutoFit/>
          </a:bodyPr>
          <a:lstStyle/>
          <a:p>
            <a:r>
              <a:rPr lang="en-US" sz="1400" dirty="0">
                <a:solidFill>
                  <a:srgbClr val="FFFF00"/>
                </a:solidFill>
              </a:rPr>
              <a:t>CCR</a:t>
            </a:r>
            <a:r>
              <a:rPr lang="en-US" sz="1400" dirty="0"/>
              <a:t> (Multi Threading) uses </a:t>
            </a:r>
            <a:r>
              <a:rPr lang="en-US" sz="1400" dirty="0">
                <a:solidFill>
                  <a:srgbClr val="FFFF00"/>
                </a:solidFill>
              </a:rPr>
              <a:t>short</a:t>
            </a:r>
            <a:r>
              <a:rPr lang="en-US" sz="1400" dirty="0"/>
              <a:t> or long</a:t>
            </a:r>
          </a:p>
          <a:p>
            <a:r>
              <a:rPr lang="en-US" sz="1400" dirty="0"/>
              <a:t>running threads communicating via </a:t>
            </a:r>
            <a:r>
              <a:rPr lang="en-US" sz="1400" dirty="0">
                <a:solidFill>
                  <a:srgbClr val="FFFF00"/>
                </a:solidFill>
              </a:rPr>
              <a:t>shared memory and</a:t>
            </a:r>
          </a:p>
          <a:p>
            <a:r>
              <a:rPr lang="en-US" sz="1400" dirty="0">
                <a:solidFill>
                  <a:srgbClr val="FFFF00"/>
                </a:solidFill>
              </a:rPr>
              <a:t>Ports </a:t>
            </a:r>
            <a:r>
              <a:rPr lang="en-US" sz="1400" dirty="0"/>
              <a:t>(messages)</a:t>
            </a:r>
          </a:p>
        </p:txBody>
      </p:sp>
      <p:sp>
        <p:nvSpPr>
          <p:cNvPr id="16393" name="TextBox 58"/>
          <p:cNvSpPr txBox="1">
            <a:spLocks noChangeArrowheads="1"/>
          </p:cNvSpPr>
          <p:nvPr/>
        </p:nvSpPr>
        <p:spPr bwMode="auto">
          <a:xfrm>
            <a:off x="4572000" y="5287963"/>
            <a:ext cx="1828800" cy="1292662"/>
          </a:xfrm>
          <a:prstGeom prst="rect">
            <a:avLst/>
          </a:prstGeom>
          <a:noFill/>
          <a:ln w="19050">
            <a:solidFill>
              <a:schemeClr val="tx1"/>
            </a:solidFill>
            <a:miter lim="800000"/>
            <a:headEnd/>
            <a:tailEnd/>
          </a:ln>
        </p:spPr>
        <p:txBody>
          <a:bodyPr tIns="0" bIns="0">
            <a:spAutoFit/>
          </a:bodyPr>
          <a:lstStyle/>
          <a:p>
            <a:r>
              <a:rPr lang="en-US" sz="1400" dirty="0"/>
              <a:t>Yahoo </a:t>
            </a:r>
            <a:r>
              <a:rPr lang="en-US" sz="1400" dirty="0" err="1">
                <a:solidFill>
                  <a:srgbClr val="FFFF00"/>
                </a:solidFill>
              </a:rPr>
              <a:t>Hadoop</a:t>
            </a:r>
            <a:r>
              <a:rPr lang="en-US" sz="1400" dirty="0"/>
              <a:t> uses </a:t>
            </a:r>
            <a:r>
              <a:rPr lang="en-US" sz="1400" dirty="0">
                <a:solidFill>
                  <a:srgbClr val="FFFF00"/>
                </a:solidFill>
              </a:rPr>
              <a:t>short</a:t>
            </a:r>
            <a:r>
              <a:rPr lang="en-US" sz="1400" dirty="0"/>
              <a:t> running processes communicating via disk and tracking processes</a:t>
            </a:r>
          </a:p>
        </p:txBody>
      </p:sp>
      <p:grpSp>
        <p:nvGrpSpPr>
          <p:cNvPr id="16" name="Group 59"/>
          <p:cNvGrpSpPr>
            <a:grpSpLocks/>
          </p:cNvGrpSpPr>
          <p:nvPr/>
        </p:nvGrpSpPr>
        <p:grpSpPr bwMode="auto">
          <a:xfrm>
            <a:off x="4572000" y="1066800"/>
            <a:ext cx="1752600" cy="4184650"/>
            <a:chOff x="2667000" y="1574800"/>
            <a:chExt cx="1752600" cy="4184015"/>
          </a:xfrm>
        </p:grpSpPr>
        <p:grpSp>
          <p:nvGrpSpPr>
            <p:cNvPr id="17" name="Group 60"/>
            <p:cNvGrpSpPr>
              <a:grpSpLocks/>
            </p:cNvGrpSpPr>
            <p:nvPr/>
          </p:nvGrpSpPr>
          <p:grpSpPr bwMode="auto">
            <a:xfrm>
              <a:off x="2667000" y="1574800"/>
              <a:ext cx="1752600" cy="1034415"/>
              <a:chOff x="2667000" y="1574800"/>
              <a:chExt cx="1752600" cy="1034415"/>
            </a:xfrm>
          </p:grpSpPr>
          <p:grpSp>
            <p:nvGrpSpPr>
              <p:cNvPr id="18" name="Group 82"/>
              <p:cNvGrpSpPr>
                <a:grpSpLocks/>
              </p:cNvGrpSpPr>
              <p:nvPr/>
            </p:nvGrpSpPr>
            <p:grpSpPr bwMode="auto">
              <a:xfrm>
                <a:off x="2895600" y="1574800"/>
                <a:ext cx="1371600" cy="939800"/>
                <a:chOff x="381000" y="2057400"/>
                <a:chExt cx="1371600" cy="4114800"/>
              </a:xfrm>
            </p:grpSpPr>
            <p:cxnSp>
              <p:nvCxnSpPr>
                <p:cNvPr id="16485" name="Straight Arrow Connector 84"/>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486" name="Straight Arrow Connector 85"/>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487" name="Straight Arrow Connector 86"/>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488" name="Straight Arrow Connector 87"/>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484" name="Rounded Rectangle 83"/>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Disk HTTP</a:t>
                </a:r>
              </a:p>
            </p:txBody>
          </p:sp>
        </p:grpSp>
        <p:grpSp>
          <p:nvGrpSpPr>
            <p:cNvPr id="19" name="Group 61"/>
            <p:cNvGrpSpPr>
              <a:grpSpLocks/>
            </p:cNvGrpSpPr>
            <p:nvPr/>
          </p:nvGrpSpPr>
          <p:grpSpPr bwMode="auto">
            <a:xfrm>
              <a:off x="2667000" y="2624667"/>
              <a:ext cx="1752600" cy="1034415"/>
              <a:chOff x="2667000" y="1574800"/>
              <a:chExt cx="1752600" cy="1034415"/>
            </a:xfrm>
          </p:grpSpPr>
          <p:grpSp>
            <p:nvGrpSpPr>
              <p:cNvPr id="20" name="Group 76"/>
              <p:cNvGrpSpPr>
                <a:grpSpLocks/>
              </p:cNvGrpSpPr>
              <p:nvPr/>
            </p:nvGrpSpPr>
            <p:grpSpPr bwMode="auto">
              <a:xfrm>
                <a:off x="2895600" y="1574800"/>
                <a:ext cx="1371600" cy="939800"/>
                <a:chOff x="381000" y="2057400"/>
                <a:chExt cx="1371600" cy="4114800"/>
              </a:xfrm>
            </p:grpSpPr>
            <p:cxnSp>
              <p:nvCxnSpPr>
                <p:cNvPr id="16479" name="Straight Arrow Connector 78"/>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480" name="Straight Arrow Connector 79"/>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481" name="Straight Arrow Connector 80"/>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482" name="Straight Arrow Connector 81"/>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478" name="Rounded Rectangle 77"/>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Disk HTTP</a:t>
                </a:r>
              </a:p>
            </p:txBody>
          </p:sp>
        </p:grpSp>
        <p:grpSp>
          <p:nvGrpSpPr>
            <p:cNvPr id="21" name="Group 62"/>
            <p:cNvGrpSpPr>
              <a:grpSpLocks/>
            </p:cNvGrpSpPr>
            <p:nvPr/>
          </p:nvGrpSpPr>
          <p:grpSpPr bwMode="auto">
            <a:xfrm>
              <a:off x="2667000" y="3674534"/>
              <a:ext cx="1752600" cy="1034415"/>
              <a:chOff x="2667000" y="1574800"/>
              <a:chExt cx="1752600" cy="1034415"/>
            </a:xfrm>
          </p:grpSpPr>
          <p:grpSp>
            <p:nvGrpSpPr>
              <p:cNvPr id="22" name="Group 70"/>
              <p:cNvGrpSpPr>
                <a:grpSpLocks/>
              </p:cNvGrpSpPr>
              <p:nvPr/>
            </p:nvGrpSpPr>
            <p:grpSpPr bwMode="auto">
              <a:xfrm>
                <a:off x="2895600" y="1574800"/>
                <a:ext cx="1371600" cy="939800"/>
                <a:chOff x="381000" y="2057400"/>
                <a:chExt cx="1371600" cy="4114800"/>
              </a:xfrm>
            </p:grpSpPr>
            <p:cxnSp>
              <p:nvCxnSpPr>
                <p:cNvPr id="16473" name="Straight Arrow Connector 72"/>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474" name="Straight Arrow Connector 73"/>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475" name="Straight Arrow Connector 74"/>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476" name="Straight Arrow Connector 75"/>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472" name="Rounded Rectangle 71"/>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Disk HTTP</a:t>
                </a:r>
              </a:p>
            </p:txBody>
          </p:sp>
        </p:grpSp>
        <p:grpSp>
          <p:nvGrpSpPr>
            <p:cNvPr id="23" name="Group 63"/>
            <p:cNvGrpSpPr>
              <a:grpSpLocks/>
            </p:cNvGrpSpPr>
            <p:nvPr/>
          </p:nvGrpSpPr>
          <p:grpSpPr bwMode="auto">
            <a:xfrm>
              <a:off x="2667000" y="4724400"/>
              <a:ext cx="1752600" cy="1034415"/>
              <a:chOff x="2667000" y="1574800"/>
              <a:chExt cx="1752600" cy="1034415"/>
            </a:xfrm>
          </p:grpSpPr>
          <p:grpSp>
            <p:nvGrpSpPr>
              <p:cNvPr id="24" name="Group 64"/>
              <p:cNvGrpSpPr>
                <a:grpSpLocks/>
              </p:cNvGrpSpPr>
              <p:nvPr/>
            </p:nvGrpSpPr>
            <p:grpSpPr bwMode="auto">
              <a:xfrm>
                <a:off x="2895600" y="1574800"/>
                <a:ext cx="1371600" cy="939800"/>
                <a:chOff x="381000" y="2057400"/>
                <a:chExt cx="1371600" cy="4114800"/>
              </a:xfrm>
            </p:grpSpPr>
            <p:cxnSp>
              <p:nvCxnSpPr>
                <p:cNvPr id="16467" name="Straight Arrow Connector 66"/>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468" name="Straight Arrow Connector 67"/>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469" name="Straight Arrow Connector 68"/>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470" name="Straight Arrow Connector 69"/>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466" name="Rounded Rectangle 65"/>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Disk HTTP</a:t>
                </a:r>
              </a:p>
            </p:txBody>
          </p:sp>
        </p:grpSp>
      </p:grpSp>
      <p:grpSp>
        <p:nvGrpSpPr>
          <p:cNvPr id="25" name="Group 155"/>
          <p:cNvGrpSpPr>
            <a:grpSpLocks/>
          </p:cNvGrpSpPr>
          <p:nvPr/>
        </p:nvGrpSpPr>
        <p:grpSpPr bwMode="auto">
          <a:xfrm>
            <a:off x="2286000" y="685800"/>
            <a:ext cx="6477000" cy="6172200"/>
            <a:chOff x="2286000" y="685800"/>
            <a:chExt cx="6477000" cy="6172200"/>
          </a:xfrm>
        </p:grpSpPr>
        <p:grpSp>
          <p:nvGrpSpPr>
            <p:cNvPr id="26" name="Group 90"/>
            <p:cNvGrpSpPr>
              <a:grpSpLocks/>
            </p:cNvGrpSpPr>
            <p:nvPr/>
          </p:nvGrpSpPr>
          <p:grpSpPr bwMode="auto">
            <a:xfrm>
              <a:off x="2286000" y="762000"/>
              <a:ext cx="2057400" cy="6096000"/>
              <a:chOff x="2286000" y="762000"/>
              <a:chExt cx="2057400" cy="6096000"/>
            </a:xfrm>
          </p:grpSpPr>
          <p:sp>
            <p:nvSpPr>
              <p:cNvPr id="92" name="Rectangle 91"/>
              <p:cNvSpPr/>
              <p:nvPr/>
            </p:nvSpPr>
            <p:spPr bwMode="auto">
              <a:xfrm>
                <a:off x="2286000" y="762000"/>
                <a:ext cx="2057400" cy="6096000"/>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anchor="ctr"/>
              <a:lstStyle/>
              <a:p>
                <a:pPr algn="ctr"/>
                <a:endParaRPr lang="en-US"/>
              </a:p>
            </p:txBody>
          </p:sp>
          <p:grpSp>
            <p:nvGrpSpPr>
              <p:cNvPr id="27" name="Group 89"/>
              <p:cNvGrpSpPr>
                <a:grpSpLocks/>
              </p:cNvGrpSpPr>
              <p:nvPr/>
            </p:nvGrpSpPr>
            <p:grpSpPr bwMode="auto">
              <a:xfrm>
                <a:off x="2286000" y="762000"/>
                <a:ext cx="1981200" cy="5636062"/>
                <a:chOff x="2286000" y="762000"/>
                <a:chExt cx="1981200" cy="5636062"/>
              </a:xfrm>
            </p:grpSpPr>
            <p:grpSp>
              <p:nvGrpSpPr>
                <p:cNvPr id="28" name="Group 88"/>
                <p:cNvGrpSpPr>
                  <a:grpSpLocks/>
                </p:cNvGrpSpPr>
                <p:nvPr/>
              </p:nvGrpSpPr>
              <p:grpSpPr bwMode="auto">
                <a:xfrm>
                  <a:off x="2438400" y="762000"/>
                  <a:ext cx="1752600" cy="4184015"/>
                  <a:chOff x="2438400" y="762000"/>
                  <a:chExt cx="1752600" cy="4184015"/>
                </a:xfrm>
              </p:grpSpPr>
              <p:grpSp>
                <p:nvGrpSpPr>
                  <p:cNvPr id="29" name="Group 34"/>
                  <p:cNvGrpSpPr>
                    <a:grpSpLocks/>
                  </p:cNvGrpSpPr>
                  <p:nvPr/>
                </p:nvGrpSpPr>
                <p:grpSpPr bwMode="auto">
                  <a:xfrm>
                    <a:off x="2438400" y="762000"/>
                    <a:ext cx="1752600" cy="1034415"/>
                    <a:chOff x="2667000" y="1574800"/>
                    <a:chExt cx="1752600" cy="1034415"/>
                  </a:xfrm>
                </p:grpSpPr>
                <p:grpSp>
                  <p:nvGrpSpPr>
                    <p:cNvPr id="30" name="Group 25"/>
                    <p:cNvGrpSpPr>
                      <a:grpSpLocks/>
                    </p:cNvGrpSpPr>
                    <p:nvPr/>
                  </p:nvGrpSpPr>
                  <p:grpSpPr bwMode="auto">
                    <a:xfrm>
                      <a:off x="2895600" y="1574800"/>
                      <a:ext cx="1371600" cy="939800"/>
                      <a:chOff x="381000" y="2057400"/>
                      <a:chExt cx="1371600" cy="4114800"/>
                    </a:xfrm>
                  </p:grpSpPr>
                  <p:cxnSp>
                    <p:nvCxnSpPr>
                      <p:cNvPr id="16457" name="Straight Arrow Connector 119"/>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458" name="Straight Arrow Connector 120"/>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459" name="Straight Arrow Connector 28"/>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460" name="Straight Arrow Connector 122"/>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456" name="Rounded Rectangle 118"/>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CCR Ports</a:t>
                      </a:r>
                    </a:p>
                  </p:txBody>
                </p:sp>
              </p:grpSp>
              <p:grpSp>
                <p:nvGrpSpPr>
                  <p:cNvPr id="31" name="Group 35"/>
                  <p:cNvGrpSpPr>
                    <a:grpSpLocks/>
                  </p:cNvGrpSpPr>
                  <p:nvPr/>
                </p:nvGrpSpPr>
                <p:grpSpPr bwMode="auto">
                  <a:xfrm>
                    <a:off x="2438400" y="1811867"/>
                    <a:ext cx="1752600" cy="1034415"/>
                    <a:chOff x="2667000" y="1574800"/>
                    <a:chExt cx="1752600" cy="1034415"/>
                  </a:xfrm>
                </p:grpSpPr>
                <p:grpSp>
                  <p:nvGrpSpPr>
                    <p:cNvPr id="16384" name="Group 36"/>
                    <p:cNvGrpSpPr>
                      <a:grpSpLocks/>
                    </p:cNvGrpSpPr>
                    <p:nvPr/>
                  </p:nvGrpSpPr>
                  <p:grpSpPr bwMode="auto">
                    <a:xfrm>
                      <a:off x="2895600" y="1574800"/>
                      <a:ext cx="1371600" cy="939800"/>
                      <a:chOff x="381000" y="2057400"/>
                      <a:chExt cx="1371600" cy="4114800"/>
                    </a:xfrm>
                  </p:grpSpPr>
                  <p:cxnSp>
                    <p:nvCxnSpPr>
                      <p:cNvPr id="16451" name="Straight Arrow Connector 113"/>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a:ln>
                    </p:spPr>
                  </p:cxnSp>
                  <p:cxnSp>
                    <p:nvCxnSpPr>
                      <p:cNvPr id="16452" name="Straight Arrow Connector 114"/>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a:ln>
                    </p:spPr>
                  </p:cxnSp>
                  <p:cxnSp>
                    <p:nvCxnSpPr>
                      <p:cNvPr id="16453" name="Straight Arrow Connector 115"/>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a:ln>
                    </p:spPr>
                  </p:cxnSp>
                  <p:cxnSp>
                    <p:nvCxnSpPr>
                      <p:cNvPr id="16454" name="Straight Arrow Connector 116"/>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a:ln>
                    </p:spPr>
                  </p:cxnSp>
                </p:grpSp>
                <p:sp>
                  <p:nvSpPr>
                    <p:cNvPr id="16450" name="Rounded Rectangle 112"/>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dirty="0">
                          <a:solidFill>
                            <a:schemeClr val="bg2"/>
                          </a:solidFill>
                        </a:rPr>
                        <a:t>CCR Ports</a:t>
                      </a:r>
                    </a:p>
                  </p:txBody>
                </p:sp>
              </p:grpSp>
              <p:grpSp>
                <p:nvGrpSpPr>
                  <p:cNvPr id="16385" name="Group 42"/>
                  <p:cNvGrpSpPr>
                    <a:grpSpLocks/>
                  </p:cNvGrpSpPr>
                  <p:nvPr/>
                </p:nvGrpSpPr>
                <p:grpSpPr bwMode="auto">
                  <a:xfrm>
                    <a:off x="2438400" y="2861734"/>
                    <a:ext cx="1752600" cy="1034415"/>
                    <a:chOff x="2667000" y="1574800"/>
                    <a:chExt cx="1752600" cy="1034415"/>
                  </a:xfrm>
                </p:grpSpPr>
                <p:grpSp>
                  <p:nvGrpSpPr>
                    <p:cNvPr id="16387" name="Group 43"/>
                    <p:cNvGrpSpPr>
                      <a:grpSpLocks/>
                    </p:cNvGrpSpPr>
                    <p:nvPr/>
                  </p:nvGrpSpPr>
                  <p:grpSpPr bwMode="auto">
                    <a:xfrm>
                      <a:off x="2895600" y="1574800"/>
                      <a:ext cx="1371600" cy="939800"/>
                      <a:chOff x="381000" y="2057400"/>
                      <a:chExt cx="1371600" cy="4114800"/>
                    </a:xfrm>
                  </p:grpSpPr>
                  <p:cxnSp>
                    <p:nvCxnSpPr>
                      <p:cNvPr id="16445" name="Straight Arrow Connector 107"/>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a:ln>
                    </p:spPr>
                  </p:cxnSp>
                  <p:cxnSp>
                    <p:nvCxnSpPr>
                      <p:cNvPr id="16446" name="Straight Arrow Connector 108"/>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a:ln>
                    </p:spPr>
                  </p:cxnSp>
                  <p:cxnSp>
                    <p:nvCxnSpPr>
                      <p:cNvPr id="16447" name="Straight Arrow Connector 109"/>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a:ln>
                    </p:spPr>
                  </p:cxnSp>
                  <p:cxnSp>
                    <p:nvCxnSpPr>
                      <p:cNvPr id="16448" name="Straight Arrow Connector 110"/>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a:ln>
                    </p:spPr>
                  </p:cxnSp>
                </p:grpSp>
                <p:sp>
                  <p:nvSpPr>
                    <p:cNvPr id="16444" name="Rounded Rectangle 106"/>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CCR Ports</a:t>
                      </a:r>
                    </a:p>
                  </p:txBody>
                </p:sp>
              </p:grpSp>
              <p:grpSp>
                <p:nvGrpSpPr>
                  <p:cNvPr id="16388" name="Group 49"/>
                  <p:cNvGrpSpPr>
                    <a:grpSpLocks/>
                  </p:cNvGrpSpPr>
                  <p:nvPr/>
                </p:nvGrpSpPr>
                <p:grpSpPr bwMode="auto">
                  <a:xfrm>
                    <a:off x="2438400" y="3911600"/>
                    <a:ext cx="1752600" cy="1034415"/>
                    <a:chOff x="2667000" y="1574800"/>
                    <a:chExt cx="1752600" cy="1034415"/>
                  </a:xfrm>
                </p:grpSpPr>
                <p:grpSp>
                  <p:nvGrpSpPr>
                    <p:cNvPr id="16390" name="Group 50"/>
                    <p:cNvGrpSpPr>
                      <a:grpSpLocks/>
                    </p:cNvGrpSpPr>
                    <p:nvPr/>
                  </p:nvGrpSpPr>
                  <p:grpSpPr bwMode="auto">
                    <a:xfrm>
                      <a:off x="2895600" y="1574800"/>
                      <a:ext cx="1371600" cy="939800"/>
                      <a:chOff x="381000" y="2057400"/>
                      <a:chExt cx="1371600" cy="4114800"/>
                    </a:xfrm>
                  </p:grpSpPr>
                  <p:cxnSp>
                    <p:nvCxnSpPr>
                      <p:cNvPr id="16439" name="Straight Arrow Connector 101"/>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a:ln>
                    </p:spPr>
                  </p:cxnSp>
                  <p:cxnSp>
                    <p:nvCxnSpPr>
                      <p:cNvPr id="16440" name="Straight Arrow Connector 102"/>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a:ln>
                    </p:spPr>
                  </p:cxnSp>
                  <p:cxnSp>
                    <p:nvCxnSpPr>
                      <p:cNvPr id="16441" name="Straight Arrow Connector 103"/>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a:ln>
                    </p:spPr>
                  </p:cxnSp>
                  <p:cxnSp>
                    <p:nvCxnSpPr>
                      <p:cNvPr id="16442" name="Straight Arrow Connector 104"/>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a:ln>
                    </p:spPr>
                  </p:cxnSp>
                </p:grpSp>
                <p:sp>
                  <p:nvSpPr>
                    <p:cNvPr id="16438" name="Rounded Rectangle 100"/>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CCR Ports</a:t>
                      </a:r>
                    </a:p>
                  </p:txBody>
                </p:sp>
              </p:grpSp>
            </p:grpSp>
            <p:sp>
              <p:nvSpPr>
                <p:cNvPr id="16432" name="TextBox 94"/>
                <p:cNvSpPr txBox="1">
                  <a:spLocks noChangeArrowheads="1"/>
                </p:cNvSpPr>
                <p:nvPr/>
              </p:nvSpPr>
              <p:spPr bwMode="auto">
                <a:xfrm>
                  <a:off x="2286000" y="5105400"/>
                  <a:ext cx="1981200" cy="1292662"/>
                </a:xfrm>
                <a:prstGeom prst="rect">
                  <a:avLst/>
                </a:prstGeom>
                <a:noFill/>
                <a:ln w="19050">
                  <a:solidFill>
                    <a:schemeClr val="tx1"/>
                  </a:solidFill>
                  <a:miter lim="800000"/>
                  <a:headEnd/>
                  <a:tailEnd/>
                </a:ln>
              </p:spPr>
              <p:txBody>
                <a:bodyPr tIns="0" bIns="0">
                  <a:spAutoFit/>
                </a:bodyPr>
                <a:lstStyle/>
                <a:p>
                  <a:r>
                    <a:rPr lang="en-US" sz="1400" dirty="0">
                      <a:solidFill>
                        <a:srgbClr val="FFFF00"/>
                      </a:solidFill>
                    </a:rPr>
                    <a:t>CCR</a:t>
                  </a:r>
                  <a:r>
                    <a:rPr lang="en-US" sz="1400" dirty="0"/>
                    <a:t> (Multi Threading) uses short or </a:t>
                  </a:r>
                  <a:r>
                    <a:rPr lang="en-US" sz="1400" dirty="0">
                      <a:solidFill>
                        <a:srgbClr val="FFFF00"/>
                      </a:solidFill>
                    </a:rPr>
                    <a:t>long</a:t>
                  </a:r>
                </a:p>
                <a:p>
                  <a:r>
                    <a:rPr lang="en-US" sz="1400" dirty="0"/>
                    <a:t>running threads communicating via </a:t>
                  </a:r>
                  <a:r>
                    <a:rPr lang="en-US" sz="1400" dirty="0">
                      <a:solidFill>
                        <a:srgbClr val="FFFF00"/>
                      </a:solidFill>
                    </a:rPr>
                    <a:t>shared memory and</a:t>
                  </a:r>
                </a:p>
                <a:p>
                  <a:r>
                    <a:rPr lang="en-US" sz="1400" dirty="0">
                      <a:solidFill>
                        <a:srgbClr val="FFFF00"/>
                      </a:solidFill>
                    </a:rPr>
                    <a:t>Ports </a:t>
                  </a:r>
                  <a:r>
                    <a:rPr lang="en-US" sz="1400" dirty="0"/>
                    <a:t>(messages)</a:t>
                  </a:r>
                </a:p>
              </p:txBody>
            </p:sp>
          </p:grpSp>
        </p:grpSp>
        <p:grpSp>
          <p:nvGrpSpPr>
            <p:cNvPr id="16391" name="Group 123"/>
            <p:cNvGrpSpPr>
              <a:grpSpLocks/>
            </p:cNvGrpSpPr>
            <p:nvPr/>
          </p:nvGrpSpPr>
          <p:grpSpPr bwMode="auto">
            <a:xfrm>
              <a:off x="6705600" y="685800"/>
              <a:ext cx="2057400" cy="6172200"/>
              <a:chOff x="6934200" y="762000"/>
              <a:chExt cx="2057400" cy="6172200"/>
            </a:xfrm>
          </p:grpSpPr>
          <p:sp>
            <p:nvSpPr>
              <p:cNvPr id="125" name="Rectangle 124"/>
              <p:cNvSpPr/>
              <p:nvPr/>
            </p:nvSpPr>
            <p:spPr bwMode="auto">
              <a:xfrm>
                <a:off x="6934200" y="762000"/>
                <a:ext cx="2057400" cy="6172200"/>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anchor="ctr"/>
              <a:lstStyle/>
              <a:p>
                <a:pPr algn="ctr"/>
                <a:endParaRPr lang="en-US"/>
              </a:p>
            </p:txBody>
          </p:sp>
          <p:sp>
            <p:nvSpPr>
              <p:cNvPr id="16399" name="TextBox 125"/>
              <p:cNvSpPr txBox="1">
                <a:spLocks noChangeArrowheads="1"/>
              </p:cNvSpPr>
              <p:nvPr/>
            </p:nvSpPr>
            <p:spPr bwMode="auto">
              <a:xfrm>
                <a:off x="7010400" y="5105400"/>
                <a:ext cx="1828800" cy="1508105"/>
              </a:xfrm>
              <a:prstGeom prst="rect">
                <a:avLst/>
              </a:prstGeom>
              <a:noFill/>
              <a:ln w="19050">
                <a:solidFill>
                  <a:schemeClr val="tx1"/>
                </a:solidFill>
                <a:miter lim="800000"/>
                <a:headEnd/>
                <a:tailEnd/>
              </a:ln>
            </p:spPr>
            <p:txBody>
              <a:bodyPr tIns="0" bIns="0">
                <a:spAutoFit/>
              </a:bodyPr>
              <a:lstStyle/>
              <a:p>
                <a:r>
                  <a:rPr lang="en-US" sz="1400" dirty="0"/>
                  <a:t>Microsoft DRYAD</a:t>
                </a:r>
                <a:br>
                  <a:rPr lang="en-US" sz="1400" dirty="0"/>
                </a:br>
                <a:r>
                  <a:rPr lang="en-US" sz="1400" dirty="0"/>
                  <a:t>uses </a:t>
                </a:r>
                <a:r>
                  <a:rPr lang="en-US" sz="1400" dirty="0">
                    <a:solidFill>
                      <a:srgbClr val="FFFF00"/>
                    </a:solidFill>
                  </a:rPr>
                  <a:t>short</a:t>
                </a:r>
                <a:r>
                  <a:rPr lang="en-US" sz="1400" dirty="0"/>
                  <a:t> running processes communicating via pipes, disk or shared memory between cores</a:t>
                </a:r>
              </a:p>
            </p:txBody>
          </p:sp>
          <p:grpSp>
            <p:nvGrpSpPr>
              <p:cNvPr id="16394" name="Group 59"/>
              <p:cNvGrpSpPr>
                <a:grpSpLocks/>
              </p:cNvGrpSpPr>
              <p:nvPr/>
            </p:nvGrpSpPr>
            <p:grpSpPr bwMode="auto">
              <a:xfrm>
                <a:off x="7010400" y="838200"/>
                <a:ext cx="1752600" cy="4184015"/>
                <a:chOff x="2667000" y="1574800"/>
                <a:chExt cx="1752600" cy="4184015"/>
              </a:xfrm>
            </p:grpSpPr>
            <p:grpSp>
              <p:nvGrpSpPr>
                <p:cNvPr id="16395" name="Group 60"/>
                <p:cNvGrpSpPr>
                  <a:grpSpLocks/>
                </p:cNvGrpSpPr>
                <p:nvPr/>
              </p:nvGrpSpPr>
              <p:grpSpPr bwMode="auto">
                <a:xfrm>
                  <a:off x="2667000" y="1574800"/>
                  <a:ext cx="1752600" cy="1034415"/>
                  <a:chOff x="2667000" y="1574800"/>
                  <a:chExt cx="1752600" cy="1034415"/>
                </a:xfrm>
              </p:grpSpPr>
              <p:grpSp>
                <p:nvGrpSpPr>
                  <p:cNvPr id="16396" name="Group 82"/>
                  <p:cNvGrpSpPr>
                    <a:grpSpLocks/>
                  </p:cNvGrpSpPr>
                  <p:nvPr/>
                </p:nvGrpSpPr>
                <p:grpSpPr bwMode="auto">
                  <a:xfrm>
                    <a:off x="2895600" y="1574800"/>
                    <a:ext cx="1371600" cy="939800"/>
                    <a:chOff x="381000" y="2057400"/>
                    <a:chExt cx="1371600" cy="4114800"/>
                  </a:xfrm>
                </p:grpSpPr>
                <p:cxnSp>
                  <p:nvCxnSpPr>
                    <p:cNvPr id="16425" name="Straight Arrow Connector 151"/>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426" name="Straight Arrow Connector 152"/>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427" name="Straight Arrow Connector 153"/>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428" name="Straight Arrow Connector 154"/>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424" name="Rounded Rectangle 150"/>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Pipes</a:t>
                    </a:r>
                  </a:p>
                </p:txBody>
              </p:sp>
            </p:grpSp>
            <p:grpSp>
              <p:nvGrpSpPr>
                <p:cNvPr id="16397" name="Group 61"/>
                <p:cNvGrpSpPr>
                  <a:grpSpLocks/>
                </p:cNvGrpSpPr>
                <p:nvPr/>
              </p:nvGrpSpPr>
              <p:grpSpPr bwMode="auto">
                <a:xfrm>
                  <a:off x="2667000" y="2624667"/>
                  <a:ext cx="1752600" cy="1034415"/>
                  <a:chOff x="2667000" y="1574800"/>
                  <a:chExt cx="1752600" cy="1034415"/>
                </a:xfrm>
              </p:grpSpPr>
              <p:grpSp>
                <p:nvGrpSpPr>
                  <p:cNvPr id="16398" name="Group 76"/>
                  <p:cNvGrpSpPr>
                    <a:grpSpLocks/>
                  </p:cNvGrpSpPr>
                  <p:nvPr/>
                </p:nvGrpSpPr>
                <p:grpSpPr bwMode="auto">
                  <a:xfrm>
                    <a:off x="2895600" y="1574800"/>
                    <a:ext cx="1371600" cy="939800"/>
                    <a:chOff x="381000" y="2057400"/>
                    <a:chExt cx="1371600" cy="4114800"/>
                  </a:xfrm>
                </p:grpSpPr>
                <p:cxnSp>
                  <p:nvCxnSpPr>
                    <p:cNvPr id="16419" name="Straight Arrow Connector 145"/>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420" name="Straight Arrow Connector 146"/>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421" name="Straight Arrow Connector 147"/>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422" name="Straight Arrow Connector 148"/>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418" name="Rounded Rectangle 144"/>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Pipes</a:t>
                    </a:r>
                  </a:p>
                </p:txBody>
              </p:sp>
            </p:grpSp>
            <p:grpSp>
              <p:nvGrpSpPr>
                <p:cNvPr id="16400" name="Group 62"/>
                <p:cNvGrpSpPr>
                  <a:grpSpLocks/>
                </p:cNvGrpSpPr>
                <p:nvPr/>
              </p:nvGrpSpPr>
              <p:grpSpPr bwMode="auto">
                <a:xfrm>
                  <a:off x="2667000" y="3674534"/>
                  <a:ext cx="1752600" cy="1034415"/>
                  <a:chOff x="2667000" y="1574800"/>
                  <a:chExt cx="1752600" cy="1034415"/>
                </a:xfrm>
              </p:grpSpPr>
              <p:grpSp>
                <p:nvGrpSpPr>
                  <p:cNvPr id="16401" name="Group 70"/>
                  <p:cNvGrpSpPr>
                    <a:grpSpLocks/>
                  </p:cNvGrpSpPr>
                  <p:nvPr/>
                </p:nvGrpSpPr>
                <p:grpSpPr bwMode="auto">
                  <a:xfrm>
                    <a:off x="2895600" y="1574800"/>
                    <a:ext cx="1371600" cy="939800"/>
                    <a:chOff x="381000" y="2057400"/>
                    <a:chExt cx="1371600" cy="4114800"/>
                  </a:xfrm>
                </p:grpSpPr>
                <p:cxnSp>
                  <p:nvCxnSpPr>
                    <p:cNvPr id="16413" name="Straight Arrow Connector 139"/>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414" name="Straight Arrow Connector 140"/>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415" name="Straight Arrow Connector 141"/>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416" name="Straight Arrow Connector 142"/>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412" name="Rounded Rectangle 138"/>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Pipes</a:t>
                    </a:r>
                  </a:p>
                </p:txBody>
              </p:sp>
            </p:grpSp>
            <p:grpSp>
              <p:nvGrpSpPr>
                <p:cNvPr id="16402" name="Group 63"/>
                <p:cNvGrpSpPr>
                  <a:grpSpLocks/>
                </p:cNvGrpSpPr>
                <p:nvPr/>
              </p:nvGrpSpPr>
              <p:grpSpPr bwMode="auto">
                <a:xfrm>
                  <a:off x="2667000" y="4724400"/>
                  <a:ext cx="1752600" cy="1034415"/>
                  <a:chOff x="2667000" y="1574800"/>
                  <a:chExt cx="1752600" cy="1034415"/>
                </a:xfrm>
              </p:grpSpPr>
              <p:grpSp>
                <p:nvGrpSpPr>
                  <p:cNvPr id="16403" name="Group 64"/>
                  <p:cNvGrpSpPr>
                    <a:grpSpLocks/>
                  </p:cNvGrpSpPr>
                  <p:nvPr/>
                </p:nvGrpSpPr>
                <p:grpSpPr bwMode="auto">
                  <a:xfrm>
                    <a:off x="2895600" y="1574800"/>
                    <a:ext cx="1371600" cy="939800"/>
                    <a:chOff x="381000" y="2057400"/>
                    <a:chExt cx="1371600" cy="4114800"/>
                  </a:xfrm>
                </p:grpSpPr>
                <p:cxnSp>
                  <p:nvCxnSpPr>
                    <p:cNvPr id="16407" name="Straight Arrow Connector 133"/>
                    <p:cNvCxnSpPr>
                      <a:cxnSpLocks noChangeShapeType="1"/>
                    </p:cNvCxnSpPr>
                    <p:nvPr/>
                  </p:nvCxnSpPr>
                  <p:spPr bwMode="auto">
                    <a:xfrm rot="16200000" flipV="1">
                      <a:off x="-1676400" y="4114800"/>
                      <a:ext cx="4114800" cy="0"/>
                    </a:xfrm>
                    <a:prstGeom prst="straightConnector1">
                      <a:avLst/>
                    </a:prstGeom>
                    <a:noFill/>
                    <a:ln w="38100" algn="ctr">
                      <a:solidFill>
                        <a:schemeClr val="tx1"/>
                      </a:solidFill>
                      <a:round/>
                      <a:headEnd/>
                      <a:tailEnd type="arrow" w="med" len="med"/>
                    </a:ln>
                  </p:spPr>
                </p:cxnSp>
                <p:cxnSp>
                  <p:nvCxnSpPr>
                    <p:cNvPr id="16408" name="Straight Arrow Connector 134"/>
                    <p:cNvCxnSpPr>
                      <a:cxnSpLocks noChangeShapeType="1"/>
                    </p:cNvCxnSpPr>
                    <p:nvPr/>
                  </p:nvCxnSpPr>
                  <p:spPr bwMode="auto">
                    <a:xfrm rot="16200000" flipV="1">
                      <a:off x="-1219200" y="4114800"/>
                      <a:ext cx="4114800" cy="0"/>
                    </a:xfrm>
                    <a:prstGeom prst="straightConnector1">
                      <a:avLst/>
                    </a:prstGeom>
                    <a:noFill/>
                    <a:ln w="38100" algn="ctr">
                      <a:solidFill>
                        <a:schemeClr val="tx1"/>
                      </a:solidFill>
                      <a:round/>
                      <a:headEnd/>
                      <a:tailEnd type="arrow" w="med" len="med"/>
                    </a:ln>
                  </p:spPr>
                </p:cxnSp>
                <p:cxnSp>
                  <p:nvCxnSpPr>
                    <p:cNvPr id="16409" name="Straight Arrow Connector 135"/>
                    <p:cNvCxnSpPr>
                      <a:cxnSpLocks noChangeShapeType="1"/>
                    </p:cNvCxnSpPr>
                    <p:nvPr/>
                  </p:nvCxnSpPr>
                  <p:spPr bwMode="auto">
                    <a:xfrm rot="16200000" flipV="1">
                      <a:off x="-762000" y="4114800"/>
                      <a:ext cx="4114800" cy="0"/>
                    </a:xfrm>
                    <a:prstGeom prst="straightConnector1">
                      <a:avLst/>
                    </a:prstGeom>
                    <a:noFill/>
                    <a:ln w="38100" algn="ctr">
                      <a:solidFill>
                        <a:schemeClr val="tx1"/>
                      </a:solidFill>
                      <a:round/>
                      <a:headEnd/>
                      <a:tailEnd type="arrow" w="med" len="med"/>
                    </a:ln>
                  </p:spPr>
                </p:cxnSp>
                <p:cxnSp>
                  <p:nvCxnSpPr>
                    <p:cNvPr id="16410" name="Straight Arrow Connector 136"/>
                    <p:cNvCxnSpPr>
                      <a:cxnSpLocks noChangeShapeType="1"/>
                    </p:cNvCxnSpPr>
                    <p:nvPr/>
                  </p:nvCxnSpPr>
                  <p:spPr bwMode="auto">
                    <a:xfrm rot="16200000" flipV="1">
                      <a:off x="-304800" y="4114800"/>
                      <a:ext cx="4114800" cy="0"/>
                    </a:xfrm>
                    <a:prstGeom prst="straightConnector1">
                      <a:avLst/>
                    </a:prstGeom>
                    <a:noFill/>
                    <a:ln w="38100" algn="ctr">
                      <a:solidFill>
                        <a:schemeClr val="tx1"/>
                      </a:solidFill>
                      <a:round/>
                      <a:headEnd/>
                      <a:tailEnd type="arrow" w="med" len="med"/>
                    </a:ln>
                  </p:spPr>
                </p:cxnSp>
              </p:grpSp>
              <p:sp>
                <p:nvSpPr>
                  <p:cNvPr id="16406" name="Rounded Rectangle 132"/>
                  <p:cNvSpPr>
                    <a:spLocks noChangeArrowheads="1"/>
                  </p:cNvSpPr>
                  <p:nvPr/>
                </p:nvSpPr>
                <p:spPr bwMode="auto">
                  <a:xfrm>
                    <a:off x="2667000" y="2336800"/>
                    <a:ext cx="1752600" cy="272415"/>
                  </a:xfrm>
                  <a:prstGeom prst="roundRect">
                    <a:avLst>
                      <a:gd name="adj" fmla="val 16667"/>
                    </a:avLst>
                  </a:prstGeom>
                  <a:solidFill>
                    <a:srgbClr val="00FF00"/>
                  </a:solidFill>
                  <a:ln w="9525" algn="ctr">
                    <a:solidFill>
                      <a:schemeClr val="tx1"/>
                    </a:solidFill>
                    <a:round/>
                    <a:headEnd/>
                    <a:tailEnd/>
                  </a:ln>
                </p:spPr>
                <p:txBody>
                  <a:bodyPr tIns="0" bIns="0" anchor="ctr">
                    <a:spAutoFit/>
                  </a:bodyPr>
                  <a:lstStyle/>
                  <a:p>
                    <a:pPr algn="ctr"/>
                    <a:r>
                      <a:rPr lang="en-US">
                        <a:solidFill>
                          <a:schemeClr val="bg2"/>
                        </a:solidFill>
                      </a:rPr>
                      <a:t>Pipes</a:t>
                    </a:r>
                  </a:p>
                </p:txBody>
              </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1916</TotalTime>
  <Words>2898</Words>
  <Application>Microsoft Office PowerPoint</Application>
  <PresentationFormat>On-screen Show (4:3)</PresentationFormat>
  <Paragraphs>557</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Metro</vt:lpstr>
      <vt:lpstr>Equation</vt:lpstr>
      <vt:lpstr>Slide 1</vt:lpstr>
      <vt:lpstr>Why Data-mining?</vt:lpstr>
      <vt:lpstr>Intel’s Application Stack</vt:lpstr>
      <vt:lpstr>Status of SALSA Project</vt:lpstr>
      <vt:lpstr>Multicore SALSA Project</vt:lpstr>
      <vt:lpstr>Status of SALSA Project</vt:lpstr>
      <vt:lpstr>Slide 7</vt:lpstr>
      <vt:lpstr>Runtime System Used</vt:lpstr>
      <vt:lpstr>Data Parallel Run Time Architectures</vt:lpstr>
      <vt:lpstr>MPI-CCR model</vt:lpstr>
      <vt:lpstr>Services vs. Micro-parallelism</vt:lpstr>
      <vt:lpstr>Parallel Programming Strategy</vt:lpstr>
      <vt:lpstr>General Formula  DAC  GM  GTM  DAGTM  DAGM</vt:lpstr>
      <vt:lpstr>Deterministic Annealing Clustering of Indiana Census Data</vt:lpstr>
      <vt:lpstr>Changing resolution of GIS Clutering</vt:lpstr>
      <vt:lpstr>Slide 16</vt:lpstr>
      <vt:lpstr>Slide 17</vt:lpstr>
      <vt:lpstr>Parallel Multicore Deterministic Annealing Clustering</vt:lpstr>
      <vt:lpstr>Slide 19</vt:lpstr>
      <vt:lpstr>Slide 20</vt:lpstr>
      <vt:lpstr>Why is Speed up not = # cores/threads?</vt:lpstr>
      <vt:lpstr>Slide 22</vt:lpstr>
      <vt:lpstr>Slide 23</vt:lpstr>
      <vt:lpstr>Deterministic Annealing for Pairwise Clustering</vt:lpstr>
      <vt:lpstr>Slide 25</vt:lpstr>
      <vt:lpstr>Slide 26</vt:lpstr>
      <vt:lpstr>Slide 27</vt:lpstr>
      <vt:lpstr>Slide 28</vt:lpstr>
      <vt:lpstr>Issues and Futures</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on multi-core systems of parallel data mining</dc:title>
  <dc:creator>ptl</dc:creator>
  <cp:lastModifiedBy>backup</cp:lastModifiedBy>
  <cp:revision>362</cp:revision>
  <dcterms:created xsi:type="dcterms:W3CDTF">2008-06-20T18:37:53Z</dcterms:created>
  <dcterms:modified xsi:type="dcterms:W3CDTF">2010-06-05T18:44:46Z</dcterms:modified>
</cp:coreProperties>
</file>