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25"/>
  </p:notesMasterIdLst>
  <p:sldIdLst>
    <p:sldId id="256" r:id="rId3"/>
    <p:sldId id="257" r:id="rId4"/>
    <p:sldId id="280" r:id="rId5"/>
    <p:sldId id="268" r:id="rId6"/>
    <p:sldId id="258" r:id="rId7"/>
    <p:sldId id="266" r:id="rId8"/>
    <p:sldId id="260" r:id="rId9"/>
    <p:sldId id="261" r:id="rId10"/>
    <p:sldId id="262" r:id="rId11"/>
    <p:sldId id="263" r:id="rId12"/>
    <p:sldId id="264" r:id="rId13"/>
    <p:sldId id="265" r:id="rId14"/>
    <p:sldId id="269" r:id="rId15"/>
    <p:sldId id="270" r:id="rId16"/>
    <p:sldId id="272" r:id="rId17"/>
    <p:sldId id="278" r:id="rId18"/>
    <p:sldId id="273" r:id="rId19"/>
    <p:sldId id="274" r:id="rId20"/>
    <p:sldId id="275" r:id="rId21"/>
    <p:sldId id="277" r:id="rId22"/>
    <p:sldId id="276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9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481A6-F3AF-C742-AEA4-6F7CD12BF018}" type="datetimeFigureOut">
              <a:rPr lang="en-US" smtClean="0"/>
              <a:pPr/>
              <a:t>10/5/2010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EBB36-510F-2C4C-BC33-C6A5D7F83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EBB36-510F-2C4C-BC33-C6A5D7F8398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9C2790-1F43-2F43-8306-E7036CE2F09F}" type="slidenum">
              <a:rPr lang="en-US"/>
              <a:pPr/>
              <a:t>10</a:t>
            </a:fld>
            <a:endParaRPr lang="en-US"/>
          </a:p>
        </p:txBody>
      </p:sp>
      <p:sp>
        <p:nvSpPr>
          <p:cNvPr id="122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DAC59E-F061-B840-8B85-5C20A33F74BE}" type="slidenum">
              <a:rPr lang="en-US"/>
              <a:pPr/>
              <a:t>11</a:t>
            </a:fld>
            <a:endParaRPr lang="en-US"/>
          </a:p>
        </p:txBody>
      </p:sp>
      <p:sp>
        <p:nvSpPr>
          <p:cNvPr id="133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89F5AB-18D3-6D49-B0BB-87AFE4BCB55D}" type="slidenum">
              <a:rPr lang="en-US"/>
              <a:pPr/>
              <a:t>12</a:t>
            </a:fld>
            <a:endParaRPr lang="en-US"/>
          </a:p>
        </p:txBody>
      </p:sp>
      <p:sp>
        <p:nvSpPr>
          <p:cNvPr id="143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EBB36-510F-2C4C-BC33-C6A5D7F8398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EBB36-510F-2C4C-BC33-C6A5D7F8398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EBB36-510F-2C4C-BC33-C6A5D7F8398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F7AC757-8857-4BAC-8EF0-01A0FB0EC497}" type="slidenum">
              <a:rPr lang="en-US"/>
              <a:pPr/>
              <a:t>16</a:t>
            </a:fld>
            <a:endParaRPr lang="en-US"/>
          </a:p>
        </p:txBody>
      </p:sp>
      <p:sp>
        <p:nvSpPr>
          <p:cNvPr id="112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4960" y="4342535"/>
            <a:ext cx="5486680" cy="403225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EBB36-510F-2C4C-BC33-C6A5D7F8398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EBB36-510F-2C4C-BC33-C6A5D7F8398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EBB36-510F-2C4C-BC33-C6A5D7F8398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EBB36-510F-2C4C-BC33-C6A5D7F8398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EBB36-510F-2C4C-BC33-C6A5D7F8398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EBB36-510F-2C4C-BC33-C6A5D7F8398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EBB36-510F-2C4C-BC33-C6A5D7F8398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EBB36-510F-2C4C-BC33-C6A5D7F8398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EBB36-510F-2C4C-BC33-C6A5D7F8398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EBB36-510F-2C4C-BC33-C6A5D7F8398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C18E2C-2A33-FC4F-AB47-97F55FACC850}" type="slidenum">
              <a:rPr lang="en-US"/>
              <a:pPr/>
              <a:t>7</a:t>
            </a:fld>
            <a:endParaRPr lang="en-US"/>
          </a:p>
        </p:txBody>
      </p:sp>
      <p:sp>
        <p:nvSpPr>
          <p:cNvPr id="92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F563E5-CB3E-B84D-8D44-191229E7C1F4}" type="slidenum">
              <a:rPr lang="en-US"/>
              <a:pPr/>
              <a:t>8</a:t>
            </a:fld>
            <a:endParaRPr lang="en-US"/>
          </a:p>
        </p:txBody>
      </p:sp>
      <p:sp>
        <p:nvSpPr>
          <p:cNvPr id="102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51E8DA-F037-E54E-BAD8-E5D5A84C2D85}" type="slidenum">
              <a:rPr lang="en-US"/>
              <a:pPr/>
              <a:t>9</a:t>
            </a:fld>
            <a:endParaRPr lang="en-US"/>
          </a:p>
        </p:txBody>
      </p:sp>
      <p:sp>
        <p:nvSpPr>
          <p:cNvPr id="112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420A-F46B-1C48-9D3D-EDD7EC95FBF3}" type="datetimeFigureOut">
              <a:rPr lang="en-US" smtClean="0"/>
              <a:pPr/>
              <a:t>10/5/2010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3DFE-9632-184B-BEC9-EBD550E4D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420A-F46B-1C48-9D3D-EDD7EC95FBF3}" type="datetimeFigureOut">
              <a:rPr lang="en-US" smtClean="0"/>
              <a:pPr/>
              <a:t>10/5/2010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3DFE-9632-184B-BEC9-EBD550E4D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420A-F46B-1C48-9D3D-EDD7EC95FBF3}" type="datetimeFigureOut">
              <a:rPr lang="en-US" smtClean="0"/>
              <a:pPr/>
              <a:t>10/5/2010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3DFE-9632-184B-BEC9-EBD550E4D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60" y="620706"/>
            <a:ext cx="7672320" cy="9274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61E68-448B-446E-8642-0E3B6CD75E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420A-F46B-1C48-9D3D-EDD7EC95FBF3}" type="datetimeFigureOut">
              <a:rPr lang="en-US" smtClean="0"/>
              <a:pPr/>
              <a:t>10/5/2010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3DFE-9632-184B-BEC9-EBD550E4D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420A-F46B-1C48-9D3D-EDD7EC95FBF3}" type="datetimeFigureOut">
              <a:rPr lang="en-US" smtClean="0"/>
              <a:pPr/>
              <a:t>10/5/2010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3DFE-9632-184B-BEC9-EBD550E4D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420A-F46B-1C48-9D3D-EDD7EC95FBF3}" type="datetimeFigureOut">
              <a:rPr lang="en-US" smtClean="0"/>
              <a:pPr/>
              <a:t>10/5/2010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3DFE-9632-184B-BEC9-EBD550E4D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420A-F46B-1C48-9D3D-EDD7EC95FBF3}" type="datetimeFigureOut">
              <a:rPr lang="en-US" smtClean="0"/>
              <a:pPr/>
              <a:t>10/5/2010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3DFE-9632-184B-BEC9-EBD550E4D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420A-F46B-1C48-9D3D-EDD7EC95FBF3}" type="datetimeFigureOut">
              <a:rPr lang="en-US" smtClean="0"/>
              <a:pPr/>
              <a:t>10/5/2010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3DFE-9632-184B-BEC9-EBD550E4D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420A-F46B-1C48-9D3D-EDD7EC95FBF3}" type="datetimeFigureOut">
              <a:rPr lang="en-US" smtClean="0"/>
              <a:pPr/>
              <a:t>10/5/2010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3DFE-9632-184B-BEC9-EBD550E4D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420A-F46B-1C48-9D3D-EDD7EC95FBF3}" type="datetimeFigureOut">
              <a:rPr lang="en-US" smtClean="0"/>
              <a:pPr/>
              <a:t>10/5/2010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3DFE-9632-184B-BEC9-EBD550E4D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420A-F46B-1C48-9D3D-EDD7EC95FBF3}" type="datetimeFigureOut">
              <a:rPr lang="en-US" smtClean="0"/>
              <a:pPr/>
              <a:t>10/5/2010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3DFE-9632-184B-BEC9-EBD550E4D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D420A-F46B-1C48-9D3D-EDD7EC95FBF3}" type="datetimeFigureOut">
              <a:rPr lang="en-US" smtClean="0"/>
              <a:pPr/>
              <a:t>10/5/2010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63DFE-9632-184B-BEC9-EBD550E4D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arthquake.usgs.gov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QuakeSim Science Gateway: ACES </a:t>
            </a:r>
            <a:r>
              <a:rPr lang="en-US" b="1" dirty="0" smtClean="0"/>
              <a:t>Update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3886200"/>
            <a:ext cx="68580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Marlon Pierce, Jun Wang, Yu Ma, Jun </a:t>
            </a:r>
            <a:r>
              <a:rPr lang="en-US" dirty="0" err="1" smtClean="0">
                <a:solidFill>
                  <a:schemeClr val="tx1"/>
                </a:solidFill>
              </a:rPr>
              <a:t>Ji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Xiaoming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Gao</a:t>
            </a:r>
            <a:r>
              <a:rPr lang="en-US" dirty="0" smtClean="0">
                <a:solidFill>
                  <a:schemeClr val="tx1"/>
                </a:solidFill>
              </a:rPr>
              <a:t>, Geoffrey Fox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Indiana University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5" name="Group 1"/>
          <p:cNvGraphicFramePr>
            <a:graphicFrameLocks noGrp="1"/>
          </p:cNvGraphicFramePr>
          <p:nvPr/>
        </p:nvGraphicFramePr>
        <p:xfrm>
          <a:off x="197281" y="5317039"/>
          <a:ext cx="8710560" cy="672551"/>
        </p:xfrm>
        <a:graphic>
          <a:graphicData uri="http://schemas.openxmlformats.org/drawingml/2006/table">
            <a:tbl>
              <a:tblPr/>
              <a:tblGrid>
                <a:gridCol w="8710560"/>
              </a:tblGrid>
              <a:tr h="67255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UnDotum" pitchFamily="16" charset="0"/>
                          <a:cs typeface="UnDotum" pitchFamily="16" charset="0"/>
                        </a:rPr>
                        <a:t>User can see the results at ‘FetchResults’, ‘InSarPlots’.</a:t>
                      </a:r>
                    </a:p>
                  </a:txBody>
                  <a:tcPr marL="81638" marR="81638" marT="42456" marB="42456" horzOverflow="overflow">
                    <a:lnL w="7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4763"/>
            <a:ext cx="9142560" cy="15452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88581"/>
            <a:ext cx="9142560" cy="1804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6800" y="76329"/>
            <a:ext cx="7202880" cy="53588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aphicFrame>
        <p:nvGraphicFramePr>
          <p:cNvPr id="7170" name="Group 2"/>
          <p:cNvGraphicFramePr>
            <a:graphicFrameLocks noGrp="1"/>
          </p:cNvGraphicFramePr>
          <p:nvPr/>
        </p:nvGraphicFramePr>
        <p:xfrm>
          <a:off x="347258" y="4395968"/>
          <a:ext cx="8502816" cy="2301316"/>
        </p:xfrm>
        <a:graphic>
          <a:graphicData uri="http://schemas.openxmlformats.org/drawingml/2006/table">
            <a:tbl>
              <a:tblPr/>
              <a:tblGrid>
                <a:gridCol w="8502816"/>
              </a:tblGrid>
              <a:tr h="204436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UnDotum" pitchFamily="16" charset="0"/>
                          <a:cs typeface="UnDotum" pitchFamily="16" charset="0"/>
                        </a:rPr>
                        <a:t>Subscribes to USGS earthquake RSS feed, calculates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UnDotum" pitchFamily="16" charset="0"/>
                          <a:cs typeface="UnDotum" pitchFamily="16" charset="0"/>
                        </a:rPr>
                        <a:t>Disloc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UnDotum" pitchFamily="16" charset="0"/>
                          <a:cs typeface="UnDotum" pitchFamily="16" charset="0"/>
                        </a:rPr>
                        <a:t> deformations and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UnDotum" pitchFamily="16" charset="0"/>
                          <a:cs typeface="UnDotum" pitchFamily="16" charset="0"/>
                        </a:rPr>
                        <a:t>InSAR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UnDotum" pitchFamily="16" charset="0"/>
                          <a:cs typeface="UnDotum" pitchFamily="16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UnDotum" pitchFamily="16" charset="0"/>
                          <a:cs typeface="UnDotum" pitchFamily="16" charset="0"/>
                        </a:rPr>
                        <a:t>interferograms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UnDotum" pitchFamily="16" charset="0"/>
                          <a:cs typeface="UnDotum" pitchFamily="16" charset="0"/>
                        </a:rPr>
                        <a:t> for every earthquake in the world with M&gt;5.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UnDotum" pitchFamily="16" charset="0"/>
                        <a:cs typeface="UnDotum" pitchFamily="16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UnDotum" pitchFamily="16" charset="0"/>
                          <a:cs typeface="UnDotum" pitchFamily="16" charset="0"/>
                        </a:rPr>
                        <a:t>Uses previously developed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UnDotum" pitchFamily="16" charset="0"/>
                          <a:cs typeface="UnDotum" pitchFamily="16" charset="0"/>
                        </a:rPr>
                        <a:t>Disloc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UnDotum" pitchFamily="16" charset="0"/>
                          <a:cs typeface="UnDotum" pitchFamily="16" charset="0"/>
                        </a:rPr>
                        <a:t> services and since the same case number makes same results, it reuses the pre-calculated data from the second run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UnDotum" pitchFamily="16" charset="0"/>
                          <a:cs typeface="UnDotum" pitchFamily="16" charset="0"/>
                        </a:rPr>
                        <a:t>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UnDotum" pitchFamily="16" charset="0"/>
                        <a:cs typeface="UnDotum" pitchFamily="16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UnDotum" pitchFamily="16" charset="0"/>
                          <a:cs typeface="UnDotum" pitchFamily="16" charset="0"/>
                        </a:rPr>
                        <a:t>Plot is M 5.5 earthquake in southern Iran. Arrows are displacements.  Detailed information in clickable popup.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UnDotum" pitchFamily="16" charset="0"/>
                        <a:cs typeface="UnDotum" pitchFamily="16" charset="0"/>
                      </a:endParaRPr>
                    </a:p>
                  </a:txBody>
                  <a:tcPr marL="81638" marR="81638" marT="42456" marB="42456" horzOverflow="overflow">
                    <a:lnL w="7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3" name="Group 1"/>
          <p:cNvGraphicFramePr>
            <a:graphicFrameLocks noGrp="1"/>
          </p:cNvGraphicFramePr>
          <p:nvPr/>
        </p:nvGraphicFramePr>
        <p:xfrm>
          <a:off x="960481" y="5871497"/>
          <a:ext cx="7466400" cy="540057"/>
        </p:xfrm>
        <a:graphic>
          <a:graphicData uri="http://schemas.openxmlformats.org/drawingml/2006/table">
            <a:tbl>
              <a:tblPr/>
              <a:tblGrid>
                <a:gridCol w="7466400"/>
              </a:tblGrid>
              <a:tr h="54005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UnDotum" pitchFamily="16" charset="0"/>
                          <a:cs typeface="UnDotum" pitchFamily="16" charset="0"/>
                        </a:rPr>
                        <a:t>Interferogram plot of the same earthquake in previous slide.</a:t>
                      </a:r>
                    </a:p>
                  </a:txBody>
                  <a:tcPr marL="81638" marR="81638" marT="42456" marB="42456" horzOverflow="overflow">
                    <a:lnL w="7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" y="41766"/>
            <a:ext cx="7850880" cy="57001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Simplex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Simplex is an inversion code that determines best-fit fault models for a particular set of observed displacements or velocities.</a:t>
            </a:r>
          </a:p>
          <a:p>
            <a:r>
              <a:rPr lang="en-US" dirty="0" smtClean="0"/>
              <a:t>We have added UNAVCO GPS station velocities to Simplex’s user interface.</a:t>
            </a:r>
          </a:p>
          <a:p>
            <a:pPr lvl="1"/>
            <a:r>
              <a:rPr lang="en-US" dirty="0" smtClean="0"/>
              <a:t>Using a Web service provided by UNAVCO.</a:t>
            </a:r>
          </a:p>
          <a:p>
            <a:pPr lvl="1"/>
            <a:r>
              <a:rPr lang="en-US" dirty="0" smtClean="0"/>
              <a:t>Supplements JPL GIPSY and Scripps GLOBK values from </a:t>
            </a:r>
            <a:r>
              <a:rPr lang="en-US" dirty="0" err="1" smtClean="0"/>
              <a:t>Yehuda</a:t>
            </a:r>
            <a:r>
              <a:rPr lang="en-US" dirty="0" smtClean="0"/>
              <a:t> Bock’s team’s GRWS service.</a:t>
            </a:r>
          </a:p>
          <a:p>
            <a:r>
              <a:rPr lang="en-US" dirty="0" smtClean="0"/>
              <a:t>This is introduces a problem, since the services give different values.  </a:t>
            </a:r>
          </a:p>
          <a:p>
            <a:pPr lvl="1"/>
            <a:r>
              <a:rPr lang="en-US" dirty="0" smtClean="0"/>
              <a:t>Need an easy interface for selecting the ones you want.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A description..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33222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" descr="A description..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7780" y="2585956"/>
            <a:ext cx="633222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09991" y="525151"/>
            <a:ext cx="2507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GPS stations with map interface. This may have multiple values.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3755" y="3031051"/>
            <a:ext cx="2507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View multiple values, select the data source that you want.</a:t>
            </a:r>
            <a:endParaRPr lang="en-US" dirty="0"/>
          </a:p>
        </p:txBody>
      </p:sp>
      <p:pic>
        <p:nvPicPr>
          <p:cNvPr id="7" name="Picture 6" descr="Picture 4.png"/>
          <p:cNvPicPr>
            <a:picLocks noChangeAspect="1"/>
          </p:cNvPicPr>
          <p:nvPr/>
        </p:nvPicPr>
        <p:blipFill>
          <a:blip r:embed="rId5"/>
          <a:srcRect l="3849" t="21989" r="4535" b="10418"/>
          <a:stretch>
            <a:fillRect/>
          </a:stretch>
        </p:blipFill>
        <p:spPr>
          <a:xfrm>
            <a:off x="64346" y="4233333"/>
            <a:ext cx="4986867" cy="25230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76424" y="5469003"/>
            <a:ext cx="2944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Optionally, select multiple GPS stations with </a:t>
            </a:r>
            <a:r>
              <a:rPr lang="en-US" dirty="0" err="1" smtClean="0"/>
              <a:t>draggable</a:t>
            </a:r>
            <a:r>
              <a:rPr lang="en-US" dirty="0" smtClean="0"/>
              <a:t> box.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5051214" y="5875867"/>
            <a:ext cx="725211" cy="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023533" y="3708400"/>
            <a:ext cx="534247" cy="338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5672667" y="1066799"/>
            <a:ext cx="82039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RDAHMM GPS Viewer Updates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161925" y="1285117"/>
            <a:ext cx="3600033" cy="52267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RDAHMM and GPS user interfaces are described in more detail in a companion </a:t>
            </a:r>
            <a:r>
              <a:rPr lang="en-US" dirty="0" smtClean="0"/>
              <a:t>talk by Robert </a:t>
            </a:r>
            <a:r>
              <a:rPr lang="en-US" dirty="0" err="1" smtClean="0"/>
              <a:t>Granat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We highlight here some improvements to the GPS results viewer.</a:t>
            </a:r>
          </a:p>
          <a:p>
            <a:r>
              <a:rPr lang="en-US" dirty="0" smtClean="0"/>
              <a:t>This is an Adobe Flash application embedded into Google maps in the “Daily RDAHMM” gadget.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4735" y="1417638"/>
            <a:ext cx="5045760" cy="429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40640" y="150985"/>
            <a:ext cx="8262720" cy="846809"/>
          </a:xfrm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900" dirty="0" smtClean="0"/>
              <a:t>New Interactive Plotting </a:t>
            </a:r>
            <a:r>
              <a:rPr lang="en-US" sz="2900" dirty="0" smtClean="0"/>
              <a:t>Component</a:t>
            </a:r>
            <a:endParaRPr lang="en-US" sz="2900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093229" y="5388628"/>
            <a:ext cx="4700160" cy="1106036"/>
          </a:xfrm>
        </p:spPr>
        <p:txBody>
          <a:bodyPr anchor="ctr"/>
          <a:lstStyle/>
          <a:p>
            <a:pPr marL="0" indent="0"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800" dirty="0" smtClean="0"/>
              <a:t>- better point and line connections</a:t>
            </a:r>
          </a:p>
          <a:p>
            <a:pPr marL="0" indent="0"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800" dirty="0" smtClean="0"/>
              <a:t>- zoom-in and zoom-out in time scale</a:t>
            </a:r>
          </a:p>
          <a:p>
            <a:pPr marL="0" indent="0"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800" dirty="0" smtClean="0"/>
              <a:t>- slide-though along time axis 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4560" y="1004086"/>
            <a:ext cx="5045760" cy="429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120" y="757237"/>
            <a:ext cx="64389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0972" y="2110163"/>
            <a:ext cx="21579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made several updates to our interactive GPS viewer.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3025" y="747713"/>
            <a:ext cx="645795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2590800" y="58674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1000" y="6172200"/>
            <a:ext cx="2220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Specific Date Chooser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0"/>
            <a:ext cx="642937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>
            <a:stCxn id="10" idx="0"/>
          </p:cNvCxnSpPr>
          <p:nvPr/>
        </p:nvCxnSpPr>
        <p:spPr>
          <a:xfrm rot="5400000" flipH="1" flipV="1">
            <a:off x="4225670" y="5216270"/>
            <a:ext cx="609600" cy="387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5715000"/>
            <a:ext cx="8673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dual slider allows you to navigate by hand.  The slider also moves as a whole to keep the </a:t>
            </a:r>
          </a:p>
          <a:p>
            <a:r>
              <a:rPr lang="en-US" dirty="0" smtClean="0"/>
              <a:t>Interval static.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QuakeSim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QuakeSim</a:t>
            </a:r>
            <a:r>
              <a:rPr lang="en-US" dirty="0" smtClean="0"/>
              <a:t> is a science gateway that provides Web user and Web service interfaces to earthquake modeling tools:</a:t>
            </a:r>
          </a:p>
          <a:p>
            <a:pPr lvl="1"/>
            <a:r>
              <a:rPr lang="en-US" dirty="0" smtClean="0"/>
              <a:t>Fault deformation analysis: </a:t>
            </a:r>
            <a:r>
              <a:rPr lang="en-US" dirty="0" err="1" smtClean="0"/>
              <a:t>Disloc</a:t>
            </a:r>
            <a:r>
              <a:rPr lang="en-US" dirty="0" smtClean="0"/>
              <a:t>, Simplex, </a:t>
            </a:r>
            <a:r>
              <a:rPr lang="en-US" dirty="0" err="1" smtClean="0"/>
              <a:t>GeoFEST</a:t>
            </a:r>
            <a:endParaRPr lang="en-US" dirty="0" smtClean="0"/>
          </a:p>
          <a:p>
            <a:pPr lvl="1"/>
            <a:r>
              <a:rPr lang="en-US" dirty="0" smtClean="0"/>
              <a:t>GPS time series analysis: RDAHMM </a:t>
            </a:r>
          </a:p>
          <a:p>
            <a:r>
              <a:rPr lang="en-US" dirty="0" smtClean="0"/>
              <a:t>Data sources include</a:t>
            </a:r>
          </a:p>
          <a:p>
            <a:pPr lvl="1"/>
            <a:r>
              <a:rPr lang="en-US" dirty="0" err="1" smtClean="0"/>
              <a:t>QuakeTables</a:t>
            </a:r>
            <a:r>
              <a:rPr lang="en-US" dirty="0" smtClean="0"/>
              <a:t> Fault Database: fault models</a:t>
            </a:r>
          </a:p>
          <a:p>
            <a:pPr lvl="1"/>
            <a:r>
              <a:rPr lang="en-US" dirty="0" smtClean="0"/>
              <a:t>Scripps GRWS: GPS data products</a:t>
            </a:r>
          </a:p>
          <a:p>
            <a:pPr lvl="1"/>
            <a:r>
              <a:rPr lang="en-US" dirty="0" smtClean="0"/>
              <a:t>UNAVCO: GPS data products 	</a:t>
            </a:r>
          </a:p>
          <a:p>
            <a:r>
              <a:rPr lang="en-US" dirty="0" smtClean="0"/>
              <a:t>All tools are exposed as online services.  Inputs and outputs are URLs. We export results as KML for use outside the portal. </a:t>
            </a:r>
          </a:p>
          <a:p>
            <a:r>
              <a:rPr lang="en-US" dirty="0" smtClean="0"/>
              <a:t>All user interface Web components work as both </a:t>
            </a:r>
            <a:r>
              <a:rPr lang="en-US" dirty="0" err="1" smtClean="0"/>
              <a:t>portlets</a:t>
            </a:r>
            <a:r>
              <a:rPr lang="en-US" dirty="0" smtClean="0"/>
              <a:t> and Google gadgets.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81000"/>
            <a:ext cx="65246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3000" y="5943600"/>
            <a:ext cx="6723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Pop-ups with detailed. point specific data can be found by moving the</a:t>
            </a:r>
          </a:p>
          <a:p>
            <a:r>
              <a:rPr lang="en-US" dirty="0" smtClean="0"/>
              <a:t>mouse over the graphs.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81000"/>
            <a:ext cx="641985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5943600"/>
            <a:ext cx="7421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three axes can be displayed simultaneously to see the whole picture.  The </a:t>
            </a:r>
          </a:p>
          <a:p>
            <a:r>
              <a:rPr lang="en-US" dirty="0" smtClean="0"/>
              <a:t>date filtering applies to each graph so the data lines up properly.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QuakeSim</a:t>
            </a:r>
            <a:r>
              <a:rPr lang="en-US" dirty="0" smtClean="0"/>
              <a:t> portal provides access to deformation and time series analysis tools.</a:t>
            </a:r>
          </a:p>
          <a:p>
            <a:r>
              <a:rPr lang="en-US" dirty="0" smtClean="0"/>
              <a:t>Tools are available as separate Web services and can be used outside the portal </a:t>
            </a:r>
          </a:p>
          <a:p>
            <a:pPr lvl="1"/>
            <a:r>
              <a:rPr lang="en-US" dirty="0" smtClean="0"/>
              <a:t>See X. </a:t>
            </a:r>
            <a:r>
              <a:rPr lang="en-US" dirty="0" err="1" smtClean="0"/>
              <a:t>Gao’s</a:t>
            </a:r>
            <a:r>
              <a:rPr lang="en-US" dirty="0" smtClean="0"/>
              <a:t> (</a:t>
            </a:r>
            <a:r>
              <a:rPr lang="en-US" dirty="0" err="1" smtClean="0"/>
              <a:t>Granat</a:t>
            </a:r>
            <a:r>
              <a:rPr lang="en-US" dirty="0" smtClean="0"/>
              <a:t>) </a:t>
            </a:r>
            <a:r>
              <a:rPr lang="en-US" dirty="0" smtClean="0"/>
              <a:t>talk for a demonstration.</a:t>
            </a:r>
          </a:p>
          <a:p>
            <a:r>
              <a:rPr lang="en-US" dirty="0" smtClean="0"/>
              <a:t>We also make service results available as URLs and use KML is a data delivery format across the project.</a:t>
            </a:r>
          </a:p>
          <a:p>
            <a:pPr lvl="1"/>
            <a:r>
              <a:rPr lang="en-US" dirty="0" smtClean="0"/>
              <a:t>USC and UC-Davis have complimentary KML services.</a:t>
            </a:r>
          </a:p>
          <a:p>
            <a:pPr lvl="1"/>
            <a:r>
              <a:rPr lang="en-US" dirty="0" smtClean="0"/>
              <a:t>You can import everything into Google Earth (for example) if you like this better than the portal interfaces.</a:t>
            </a:r>
          </a:p>
          <a:p>
            <a:r>
              <a:rPr lang="en-US" dirty="0" smtClean="0"/>
              <a:t>Portal interfaces work as both Google gadgets and Java Portlets.</a:t>
            </a:r>
          </a:p>
          <a:p>
            <a:pPr lvl="1"/>
            <a:r>
              <a:rPr lang="en-US" dirty="0" smtClean="0"/>
              <a:t>Gadgets support Google’s single sign 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133600" y="228600"/>
            <a:ext cx="4800600" cy="6324600"/>
            <a:chOff x="2133600" y="228600"/>
            <a:chExt cx="4800600" cy="6324600"/>
          </a:xfrm>
        </p:grpSpPr>
        <p:sp>
          <p:nvSpPr>
            <p:cNvPr id="8" name="Down Arrow 7"/>
            <p:cNvSpPr/>
            <p:nvPr/>
          </p:nvSpPr>
          <p:spPr>
            <a:xfrm>
              <a:off x="4419600" y="914400"/>
              <a:ext cx="228600" cy="2667000"/>
            </a:xfrm>
            <a:prstGeom prst="downArrow">
              <a:avLst>
                <a:gd name="adj1" fmla="val 50000"/>
                <a:gd name="adj2" fmla="val 984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Down Arrow 8"/>
            <p:cNvSpPr/>
            <p:nvPr/>
          </p:nvSpPr>
          <p:spPr>
            <a:xfrm flipV="1">
              <a:off x="4419600" y="4267200"/>
              <a:ext cx="228600" cy="1600200"/>
            </a:xfrm>
            <a:prstGeom prst="downArrow">
              <a:avLst>
                <a:gd name="adj1" fmla="val 50000"/>
                <a:gd name="adj2" fmla="val 984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2857500" y="5867400"/>
              <a:ext cx="3352800" cy="685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Data Sources</a:t>
              </a:r>
              <a:br>
                <a:rPr lang="en-US" dirty="0" smtClean="0">
                  <a:solidFill>
                    <a:prstClr val="white"/>
                  </a:solidFill>
                </a:rPr>
              </a:br>
              <a:r>
                <a:rPr lang="en-US" dirty="0" smtClean="0">
                  <a:solidFill>
                    <a:prstClr val="white"/>
                  </a:solidFill>
                </a:rPr>
                <a:t>Simulation/Instruments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2857500" y="4739640"/>
              <a:ext cx="3352800" cy="685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ACESCloud Data</a:t>
              </a:r>
              <a:br>
                <a:rPr lang="en-US" dirty="0" smtClean="0">
                  <a:solidFill>
                    <a:prstClr val="white"/>
                  </a:solidFill>
                </a:rPr>
              </a:br>
              <a:r>
                <a:rPr lang="en-US" dirty="0" smtClean="0">
                  <a:solidFill>
                    <a:prstClr val="white"/>
                  </a:solidFill>
                </a:rPr>
                <a:t>Standard Interfaces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133600" y="3611880"/>
              <a:ext cx="4800600" cy="6858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Cloud Resources</a:t>
              </a:r>
            </a:p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Development (FutureGrid) and Production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857500" y="2484120"/>
              <a:ext cx="3352800" cy="685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ACESCloud  Platform</a:t>
              </a:r>
            </a:p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Core Interfaces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247900" y="1356360"/>
              <a:ext cx="4572000" cy="685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ACESCloud  Services</a:t>
              </a:r>
            </a:p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GIS, Datamining, Ensemble Simulations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857500" y="228600"/>
              <a:ext cx="3352800" cy="685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err="1" smtClean="0">
                  <a:solidFill>
                    <a:prstClr val="white"/>
                  </a:solidFill>
                </a:rPr>
                <a:t>ACESPortal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819900" y="729734"/>
            <a:ext cx="1734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QuakeSim Portal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>
          <a:xfrm rot="16200000" flipH="1">
            <a:off x="7240845" y="1325820"/>
            <a:ext cx="453510" cy="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6200000" flipH="1">
            <a:off x="7240843" y="502978"/>
            <a:ext cx="453510" cy="2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934200" y="5706159"/>
            <a:ext cx="1737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Earthquake Data</a:t>
            </a:r>
          </a:p>
          <a:p>
            <a:r>
              <a:rPr lang="en-US" dirty="0" smtClean="0"/>
              <a:t>GPS signals 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414847" y="1552576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 err="1" smtClean="0"/>
              <a:t>Disloc</a:t>
            </a:r>
            <a:r>
              <a:rPr lang="en-US" dirty="0" smtClean="0"/>
              <a:t>, Simplex, </a:t>
            </a:r>
            <a:r>
              <a:rPr lang="en-US" dirty="0" err="1" smtClean="0"/>
              <a:t>GeoFEST</a:t>
            </a:r>
            <a:r>
              <a:rPr lang="en-US" dirty="0" smtClean="0"/>
              <a:t>, RDAHMM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228600" y="1636990"/>
          <a:ext cx="8686800" cy="3843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38918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+mn-lt"/>
                          <a:ea typeface="Times New Roman"/>
                          <a:cs typeface="Times New Roman"/>
                        </a:rPr>
                        <a:t>Application</a:t>
                      </a:r>
                      <a:endParaRPr lang="en-US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Times New Roman"/>
                          <a:cs typeface="Times New Roman"/>
                        </a:rPr>
                        <a:t>Purpose</a:t>
                      </a:r>
                      <a:endParaRPr lang="en-US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+mn-lt"/>
                          <a:ea typeface="Times New Roman"/>
                          <a:cs typeface="Times New Roman"/>
                        </a:rPr>
                        <a:t>Data Source</a:t>
                      </a:r>
                      <a:endParaRPr lang="en-US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+mn-lt"/>
                          <a:ea typeface="Times New Roman"/>
                          <a:cs typeface="Times New Roman"/>
                        </a:rPr>
                        <a:t>Compared To</a:t>
                      </a:r>
                      <a:endParaRPr lang="en-US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577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latin typeface="+mn-lt"/>
                          <a:ea typeface="Times New Roman"/>
                          <a:cs typeface="Times New Roman"/>
                        </a:rPr>
                        <a:t>GeoFEST</a:t>
                      </a:r>
                      <a:r>
                        <a:rPr lang="en-US" sz="1800" b="1" i="1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Times New Roman"/>
                          <a:cs typeface="Times New Roman"/>
                        </a:rPr>
                        <a:t>Finite element deformation model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Times New Roman"/>
                          <a:cs typeface="Times New Roman"/>
                        </a:rPr>
                        <a:t>Faults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Times New Roman"/>
                          <a:cs typeface="Times New Roman"/>
                        </a:rPr>
                        <a:t>GPS and InSAR surface deformation</a:t>
                      </a:r>
                    </a:p>
                  </a:txBody>
                  <a:tcPr marL="68580" marR="68580" marT="0" marB="0"/>
                </a:tc>
              </a:tr>
              <a:tr h="86366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latin typeface="+mn-lt"/>
                          <a:ea typeface="Times New Roman"/>
                          <a:cs typeface="Times New Roman"/>
                        </a:rPr>
                        <a:t>Disloc</a:t>
                      </a:r>
                      <a:endParaRPr lang="en-US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Times New Roman"/>
                          <a:cs typeface="Times New Roman"/>
                        </a:rPr>
                        <a:t>Surface displacements from fault motion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Times New Roman"/>
                          <a:cs typeface="Times New Roman"/>
                        </a:rPr>
                        <a:t>Faults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Times New Roman"/>
                          <a:cs typeface="Times New Roman"/>
                        </a:rPr>
                        <a:t>GPS and InSAR surface deformation</a:t>
                      </a:r>
                    </a:p>
                  </a:txBody>
                  <a:tcPr marL="68580" marR="68580" marT="0" marB="0"/>
                </a:tc>
              </a:tr>
              <a:tr h="86366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latin typeface="+mn-lt"/>
                          <a:ea typeface="Times New Roman"/>
                          <a:cs typeface="Times New Roman"/>
                        </a:rPr>
                        <a:t>Simplex</a:t>
                      </a:r>
                      <a:endParaRPr lang="en-US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Times New Roman"/>
                          <a:cs typeface="Times New Roman"/>
                        </a:rPr>
                        <a:t>Inversion for fault motion from deformation data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Times New Roman"/>
                          <a:cs typeface="Times New Roman"/>
                        </a:rPr>
                        <a:t>InSAR and GPS surface deformation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Times New Roman"/>
                          <a:cs typeface="Times New Roman"/>
                        </a:rPr>
                        <a:t>Fault data constrain model</a:t>
                      </a:r>
                    </a:p>
                  </a:txBody>
                  <a:tcPr marL="68580" marR="68580" marT="0" marB="0"/>
                </a:tc>
              </a:tr>
              <a:tr h="57577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latin typeface="+mn-lt"/>
                          <a:ea typeface="Times New Roman"/>
                          <a:cs typeface="Times New Roman"/>
                        </a:rPr>
                        <a:t>RIPI (results</a:t>
                      </a:r>
                      <a:r>
                        <a:rPr lang="en-US" sz="1800" b="1" i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only)</a:t>
                      </a:r>
                      <a:endParaRPr lang="en-US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Seismic pattern analysis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Times New Roman"/>
                          <a:cs typeface="Times New Roman"/>
                        </a:rPr>
                        <a:t>Seismicity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Times New Roman"/>
                          <a:cs typeface="Times New Roman"/>
                        </a:rPr>
                        <a:t>Earthquake faults</a:t>
                      </a:r>
                    </a:p>
                  </a:txBody>
                  <a:tcPr marL="68580" marR="68580" marT="0" marB="0"/>
                </a:tc>
              </a:tr>
              <a:tr h="57577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latin typeface="+mn-lt"/>
                          <a:ea typeface="Times New Roman"/>
                          <a:cs typeface="Times New Roman"/>
                        </a:rPr>
                        <a:t>RDAHMM</a:t>
                      </a:r>
                      <a:endParaRPr lang="en-US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Times New Roman"/>
                          <a:cs typeface="Times New Roman"/>
                        </a:rPr>
                        <a:t>Time series analysis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Times New Roman"/>
                          <a:cs typeface="Times New Roman"/>
                        </a:rPr>
                        <a:t>GPS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Earthquake, aquifer sources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Gateway Applications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779"/>
            <a:ext cx="8229600" cy="1143000"/>
          </a:xfrm>
        </p:spPr>
        <p:txBody>
          <a:bodyPr/>
          <a:lstStyle/>
          <a:p>
            <a:r>
              <a:rPr lang="en-US" dirty="0" smtClean="0"/>
              <a:t>Deformation Tool Enhancements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308375" y="1168779"/>
            <a:ext cx="8705837" cy="200599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Deformation tools updated to to interact with the upgraded Fault Database.  </a:t>
            </a:r>
          </a:p>
          <a:p>
            <a:r>
              <a:rPr lang="en-US" dirty="0" smtClean="0"/>
              <a:t> Faults now organized into appropriate CGS catalogs and accessible by KML-emitting REST services for each catalog.  </a:t>
            </a:r>
          </a:p>
          <a:p>
            <a:r>
              <a:rPr lang="en-US" dirty="0" smtClean="0"/>
              <a:t> Upgraded map interfaces to display the new KML and integrate its data into the </a:t>
            </a:r>
            <a:r>
              <a:rPr lang="en-US" dirty="0" err="1" smtClean="0"/>
              <a:t>Disloc</a:t>
            </a:r>
            <a:r>
              <a:rPr lang="en-US" dirty="0" smtClean="0"/>
              <a:t>, Simplex, and </a:t>
            </a:r>
            <a:r>
              <a:rPr lang="en-US" dirty="0" err="1" smtClean="0"/>
              <a:t>GeoFEST</a:t>
            </a:r>
            <a:r>
              <a:rPr lang="en-US" dirty="0" smtClean="0"/>
              <a:t> application submission tools. </a:t>
            </a:r>
          </a:p>
          <a:p>
            <a:endParaRPr lang="en-US" dirty="0"/>
          </a:p>
        </p:txBody>
      </p:sp>
      <p:pic>
        <p:nvPicPr>
          <p:cNvPr id="6" name="Picture 5" descr=":Picture 17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6795" y="3055716"/>
            <a:ext cx="6077417" cy="360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78589" y="3174770"/>
            <a:ext cx="2758206" cy="34778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/>
              <a:t>Disloc</a:t>
            </a:r>
            <a:r>
              <a:rPr lang="en-US" sz="2000" dirty="0" smtClean="0"/>
              <a:t> </a:t>
            </a:r>
            <a:r>
              <a:rPr lang="en-US" sz="2000" dirty="0" err="1"/>
              <a:t>portlet</a:t>
            </a:r>
            <a:r>
              <a:rPr lang="en-US" sz="2000" dirty="0"/>
              <a:t> showing upgraded map interface.  Faults in the map come from the revised </a:t>
            </a:r>
            <a:r>
              <a:rPr lang="en-US" sz="2000" dirty="0" err="1"/>
              <a:t>QuakeTables</a:t>
            </a:r>
            <a:r>
              <a:rPr lang="en-US" sz="2000" dirty="0"/>
              <a:t> fault database’s KML service. Parameter values for the fault model in the dialog box are extracted and used to set up deformation jobs.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RSS-Driven </a:t>
            </a:r>
            <a:r>
              <a:rPr lang="en-US" dirty="0" err="1" smtClean="0"/>
              <a:t>Disloc</a:t>
            </a:r>
            <a:r>
              <a:rPr lang="en-US" dirty="0" smtClean="0"/>
              <a:t> and </a:t>
            </a:r>
            <a:r>
              <a:rPr lang="en-US" dirty="0" err="1" smtClean="0"/>
              <a:t>InSAR</a:t>
            </a:r>
            <a:r>
              <a:rPr lang="en-US" dirty="0" smtClean="0"/>
              <a:t> Plotting Service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developed a version of the </a:t>
            </a:r>
            <a:r>
              <a:rPr lang="en-US" dirty="0" err="1" smtClean="0"/>
              <a:t>Disloc</a:t>
            </a:r>
            <a:r>
              <a:rPr lang="en-US" dirty="0" smtClean="0"/>
              <a:t> tool that is driven by the USGS M&gt;5.0 Earthquake RSS feed.</a:t>
            </a:r>
          </a:p>
          <a:p>
            <a:r>
              <a:rPr lang="en-US" dirty="0" smtClean="0"/>
              <a:t>You can view results anonymously.  </a:t>
            </a:r>
          </a:p>
          <a:p>
            <a:r>
              <a:rPr lang="en-US" dirty="0"/>
              <a:t>Y</a:t>
            </a:r>
            <a:r>
              <a:rPr lang="en-US" dirty="0" smtClean="0"/>
              <a:t>ou also can log in with Google ID and copy results to your personal workspace.</a:t>
            </a:r>
          </a:p>
          <a:p>
            <a:pPr lvl="1"/>
            <a:r>
              <a:rPr lang="en-US" dirty="0" smtClean="0"/>
              <a:t>Can edit parameters submission parameters.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622080" y="207382"/>
            <a:ext cx="7672320" cy="13119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4000" dirty="0" err="1">
                <a:solidFill>
                  <a:srgbClr val="000000"/>
                </a:solidFill>
                <a:latin typeface="Calibri" charset="0"/>
                <a:ea typeface="UnDotum" pitchFamily="16" charset="0"/>
                <a:cs typeface="UnDotum" pitchFamily="16" charset="0"/>
              </a:rPr>
              <a:t>Disloc</a:t>
            </a:r>
            <a:r>
              <a:rPr lang="en-US" sz="4000" dirty="0">
                <a:solidFill>
                  <a:srgbClr val="000000"/>
                </a:solidFill>
                <a:latin typeface="Calibri" charset="0"/>
                <a:ea typeface="UnDotum" pitchFamily="16" charset="0"/>
                <a:cs typeface="UnDotum" pitchFamily="16" charset="0"/>
              </a:rPr>
              <a:t>-RSS Service and User Interface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489120" y="3120808"/>
            <a:ext cx="2488320" cy="829527"/>
          </a:xfrm>
          <a:prstGeom prst="rect">
            <a:avLst/>
          </a:prstGeom>
          <a:solidFill>
            <a:srgbClr val="FFFFFF"/>
          </a:solidFill>
          <a:ln w="36720">
            <a:solidFill>
              <a:srgbClr val="004586"/>
            </a:solidFill>
            <a:round/>
            <a:headEnd/>
            <a:tailEnd/>
          </a:ln>
          <a:effectLst/>
        </p:spPr>
        <p:txBody>
          <a:bodyPr wrap="none" lIns="98293" tIns="57474" rIns="98293" bIns="57474" anchor="ctr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en-US" sz="2000" dirty="0" err="1">
                <a:solidFill>
                  <a:srgbClr val="000000"/>
                </a:solidFill>
                <a:ea typeface="UnDotum" pitchFamily="16" charset="0"/>
                <a:cs typeface="UnDotum" pitchFamily="16" charset="0"/>
              </a:rPr>
              <a:t>AutomatedRssDisloc</a:t>
            </a:r>
            <a:endParaRPr lang="en-US" sz="2000" dirty="0">
              <a:solidFill>
                <a:srgbClr val="000000"/>
              </a:solidFill>
              <a:ea typeface="UnDotum" pitchFamily="16" charset="0"/>
              <a:cs typeface="UnDotum" pitchFamily="16" charset="0"/>
            </a:endParaRPr>
          </a:p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en-US" sz="2000" dirty="0" err="1">
                <a:solidFill>
                  <a:srgbClr val="000000"/>
                </a:solidFill>
                <a:ea typeface="UnDotum" pitchFamily="16" charset="0"/>
                <a:cs typeface="UnDotum" pitchFamily="16" charset="0"/>
              </a:rPr>
              <a:t>Webservice</a:t>
            </a:r>
            <a:endParaRPr lang="en-US" sz="2000" dirty="0">
              <a:solidFill>
                <a:srgbClr val="000000"/>
              </a:solidFill>
              <a:ea typeface="UnDotum" pitchFamily="16" charset="0"/>
              <a:cs typeface="UnDotum" pitchFamily="16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083200" y="5194626"/>
            <a:ext cx="2903040" cy="1244291"/>
          </a:xfrm>
          <a:prstGeom prst="rect">
            <a:avLst/>
          </a:prstGeom>
          <a:solidFill>
            <a:srgbClr val="FFFFFF"/>
          </a:solidFill>
          <a:ln w="36720">
            <a:solidFill>
              <a:srgbClr val="004586"/>
            </a:solidFill>
            <a:round/>
            <a:headEnd/>
            <a:tailEnd/>
          </a:ln>
          <a:effectLst/>
        </p:spPr>
        <p:txBody>
          <a:bodyPr wrap="none" lIns="98293" tIns="57474" rIns="98293" bIns="57474" anchor="ctr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UnDotum" pitchFamily="16" charset="0"/>
                <a:cs typeface="UnDotum" pitchFamily="16" charset="0"/>
              </a:rPr>
              <a:t>USGS earthquake RSS feed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UnDotum" pitchFamily="16" charset="0"/>
                <a:cs typeface="UnDotum" pitchFamily="16" charset="0"/>
                <a:hlinkClick r:id="rId3"/>
              </a:rPr>
              <a:t>http://earthquake.usgs.gov/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UnDotum" pitchFamily="16" charset="0"/>
                <a:cs typeface="UnDotum" pitchFamily="16" charset="0"/>
              </a:rPr>
              <a:t>earthquakes/catalogs/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UnDotum" pitchFamily="16" charset="0"/>
                <a:cs typeface="UnDotum" pitchFamily="16" charset="0"/>
              </a:rPr>
              <a:t>7day-M5.xml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7463520" y="3207217"/>
            <a:ext cx="1507680" cy="622145"/>
          </a:xfrm>
          <a:prstGeom prst="rect">
            <a:avLst/>
          </a:prstGeom>
          <a:solidFill>
            <a:srgbClr val="FFFFFF"/>
          </a:solidFill>
          <a:ln w="36720">
            <a:solidFill>
              <a:srgbClr val="004586"/>
            </a:solidFill>
            <a:round/>
            <a:headEnd/>
            <a:tailEnd/>
          </a:ln>
          <a:effectLst/>
        </p:spPr>
        <p:txBody>
          <a:bodyPr wrap="none" lIns="98293" tIns="57474" rIns="98293" bIns="57474" anchor="ctr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en-US" sz="2000" dirty="0">
                <a:solidFill>
                  <a:srgbClr val="000000"/>
                </a:solidFill>
                <a:ea typeface="UnDotum" pitchFamily="16" charset="0"/>
                <a:cs typeface="UnDotum" pitchFamily="16" charset="0"/>
              </a:rPr>
              <a:t>RssDisloc3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5245920" y="4081388"/>
            <a:ext cx="207360" cy="1036909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029280" y="3053121"/>
            <a:ext cx="1244160" cy="367239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</p:spPr>
        <p:txBody>
          <a:bodyPr lIns="98293" tIns="57474" rIns="98293" bIns="57474">
            <a:prstTxWarp prst="textNoShape">
              <a:avLst/>
            </a:prstTxWarp>
          </a:bodyPr>
          <a:lstStyle/>
          <a:p>
            <a:pPr>
              <a:tabLst>
                <a:tab pos="656650" algn="l"/>
              </a:tabLst>
            </a:pPr>
            <a:r>
              <a:rPr lang="en-US" dirty="0">
                <a:solidFill>
                  <a:srgbClr val="000000"/>
                </a:solidFill>
                <a:ea typeface="UnDotum" pitchFamily="16" charset="0"/>
                <a:cs typeface="UnDotum" pitchFamily="16" charset="0"/>
              </a:rPr>
              <a:t>1. Request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476320" y="4146196"/>
            <a:ext cx="2280960" cy="871291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</p:spPr>
        <p:txBody>
          <a:bodyPr lIns="98293" tIns="57474" rIns="98293" bIns="57474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0000"/>
                </a:solidFill>
                <a:ea typeface="UnDotum" pitchFamily="16" charset="0"/>
                <a:cs typeface="UnDotum" pitchFamily="16" charset="0"/>
              </a:rPr>
              <a:t>2. Update if it has been an hour since the last update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029280" y="3477966"/>
            <a:ext cx="1244160" cy="429165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</p:spPr>
        <p:txBody>
          <a:bodyPr lIns="98293" tIns="57474" rIns="98293" bIns="57474">
            <a:prstTxWarp prst="textNoShape">
              <a:avLst/>
            </a:prstTxWarp>
          </a:bodyPr>
          <a:lstStyle/>
          <a:p>
            <a:pPr>
              <a:tabLst>
                <a:tab pos="656650" algn="l"/>
              </a:tabLst>
            </a:pPr>
            <a:r>
              <a:rPr lang="en-US" dirty="0">
                <a:solidFill>
                  <a:srgbClr val="000000"/>
                </a:solidFill>
                <a:ea typeface="UnDotum" pitchFamily="16" charset="0"/>
                <a:cs typeface="UnDotum" pitchFamily="16" charset="0"/>
              </a:rPr>
              <a:t>4. Send</a:t>
            </a:r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H="1">
            <a:off x="6121441" y="3416038"/>
            <a:ext cx="1039680" cy="1441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6121441" y="3807760"/>
            <a:ext cx="1039680" cy="1441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2695680" y="1866436"/>
            <a:ext cx="1866240" cy="414764"/>
          </a:xfrm>
          <a:prstGeom prst="rect">
            <a:avLst/>
          </a:prstGeom>
          <a:solidFill>
            <a:srgbClr val="FFFFFF"/>
          </a:solidFill>
          <a:ln w="36720">
            <a:solidFill>
              <a:srgbClr val="004586"/>
            </a:solidFill>
            <a:round/>
            <a:headEnd/>
            <a:tailEnd/>
          </a:ln>
          <a:effectLst/>
        </p:spPr>
        <p:txBody>
          <a:bodyPr wrap="none" lIns="98293" tIns="57474" rIns="98293" bIns="57474" anchor="ctr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en-US" sz="2000" dirty="0" err="1">
                <a:solidFill>
                  <a:srgbClr val="000000"/>
                </a:solidFill>
                <a:ea typeface="UnDotum" pitchFamily="16" charset="0"/>
                <a:cs typeface="UnDotum" pitchFamily="16" charset="0"/>
              </a:rPr>
              <a:t>KMLGenerator</a:t>
            </a:r>
            <a:endParaRPr lang="en-US" sz="2000" dirty="0">
              <a:solidFill>
                <a:srgbClr val="000000"/>
              </a:solidFill>
              <a:ea typeface="UnDotum" pitchFamily="16" charset="0"/>
              <a:cs typeface="UnDotum" pitchFamily="16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240480" y="4529276"/>
            <a:ext cx="2280960" cy="414764"/>
          </a:xfrm>
          <a:prstGeom prst="rect">
            <a:avLst/>
          </a:prstGeom>
          <a:solidFill>
            <a:srgbClr val="FFFFFF"/>
          </a:solidFill>
          <a:ln w="36720">
            <a:solidFill>
              <a:srgbClr val="004586"/>
            </a:solidFill>
            <a:round/>
            <a:headEnd/>
            <a:tailEnd/>
          </a:ln>
          <a:effectLst/>
        </p:spPr>
        <p:txBody>
          <a:bodyPr wrap="none" lIns="98293" tIns="57474" rIns="98293" bIns="57474" anchor="ctr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0000"/>
                </a:solidFill>
                <a:ea typeface="UnDotum" pitchFamily="16" charset="0"/>
                <a:cs typeface="UnDotum" pitchFamily="16" charset="0"/>
              </a:rPr>
              <a:t>Pre-calculated results</a:t>
            </a: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240480" y="3318108"/>
            <a:ext cx="2280960" cy="414764"/>
          </a:xfrm>
          <a:prstGeom prst="rect">
            <a:avLst/>
          </a:prstGeom>
          <a:solidFill>
            <a:srgbClr val="FFFFFF"/>
          </a:solidFill>
          <a:ln w="36720">
            <a:solidFill>
              <a:srgbClr val="004586"/>
            </a:solidFill>
            <a:round/>
            <a:headEnd/>
            <a:tailEnd/>
          </a:ln>
          <a:effectLst/>
        </p:spPr>
        <p:txBody>
          <a:bodyPr wrap="none" lIns="98293" tIns="57474" rIns="98293" bIns="57474" anchor="ctr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en-US" sz="2000" dirty="0" err="1">
                <a:solidFill>
                  <a:srgbClr val="000000"/>
                </a:solidFill>
                <a:ea typeface="UnDotum" pitchFamily="16" charset="0"/>
                <a:cs typeface="UnDotum" pitchFamily="16" charset="0"/>
              </a:rPr>
              <a:t>Disloc</a:t>
            </a:r>
            <a:endParaRPr lang="en-US" sz="2000" dirty="0">
              <a:solidFill>
                <a:srgbClr val="000000"/>
              </a:solidFill>
              <a:ea typeface="UnDotum" pitchFamily="16" charset="0"/>
              <a:cs typeface="UnDotum" pitchFamily="16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240480" y="3940253"/>
            <a:ext cx="2280960" cy="381641"/>
          </a:xfrm>
          <a:prstGeom prst="rect">
            <a:avLst/>
          </a:prstGeom>
          <a:solidFill>
            <a:srgbClr val="FFFFFF"/>
          </a:solidFill>
          <a:ln w="36720">
            <a:solidFill>
              <a:srgbClr val="004586"/>
            </a:solidFill>
            <a:round/>
            <a:headEnd/>
            <a:tailEnd/>
          </a:ln>
          <a:effectLst/>
        </p:spPr>
        <p:txBody>
          <a:bodyPr wrap="none" lIns="98293" tIns="57474" rIns="98293" bIns="57474" anchor="ctr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en-US" sz="2000" dirty="0" err="1">
                <a:solidFill>
                  <a:srgbClr val="000000"/>
                </a:solidFill>
                <a:ea typeface="UnDotum" pitchFamily="16" charset="0"/>
                <a:cs typeface="UnDotum" pitchFamily="16" charset="0"/>
              </a:rPr>
              <a:t>InsarGenerator</a:t>
            </a:r>
            <a:endParaRPr lang="en-US" sz="2000" dirty="0">
              <a:solidFill>
                <a:srgbClr val="000000"/>
              </a:solidFill>
              <a:ea typeface="UnDotum" pitchFamily="16" charset="0"/>
              <a:cs typeface="UnDotum" pitchFamily="16" charset="0"/>
            </a:endParaRPr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3699360" y="2423775"/>
            <a:ext cx="207360" cy="622145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3906720" y="2350327"/>
            <a:ext cx="3350880" cy="619265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</p:spPr>
        <p:txBody>
          <a:bodyPr lIns="98293" tIns="57474" rIns="98293" bIns="57474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dirty="0">
                <a:solidFill>
                  <a:srgbClr val="000000"/>
                </a:solidFill>
                <a:ea typeface="UnDotum" pitchFamily="16" charset="0"/>
                <a:cs typeface="UnDotum" pitchFamily="16" charset="0"/>
              </a:rPr>
              <a:t>3. Generate displacement arrows per earthquake case</a:t>
            </a:r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 flipV="1">
            <a:off x="2597760" y="3731433"/>
            <a:ext cx="829440" cy="417644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2695680" y="4257087"/>
            <a:ext cx="2073600" cy="2129984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</p:spPr>
        <p:txBody>
          <a:bodyPr lIns="98293" tIns="57474" rIns="98293" bIns="57474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0000"/>
                </a:solidFill>
                <a:ea typeface="UnDotum" pitchFamily="16" charset="0"/>
                <a:cs typeface="UnDotum" pitchFamily="16" charset="0"/>
              </a:rPr>
              <a:t>3. Read pre-calculated results for the earthquake or run </a:t>
            </a:r>
            <a:r>
              <a:rPr lang="en-US" dirty="0" err="1">
                <a:solidFill>
                  <a:srgbClr val="000000"/>
                </a:solidFill>
                <a:ea typeface="UnDotum" pitchFamily="16" charset="0"/>
                <a:cs typeface="UnDotum" pitchFamily="16" charset="0"/>
              </a:rPr>
              <a:t>Disloc</a:t>
            </a:r>
            <a:r>
              <a:rPr lang="en-US" dirty="0">
                <a:solidFill>
                  <a:srgbClr val="000000"/>
                </a:solidFill>
                <a:ea typeface="UnDotum" pitchFamily="16" charset="0"/>
                <a:cs typeface="UnDotum" pitchFamily="16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a typeface="UnDotum" pitchFamily="16" charset="0"/>
                <a:cs typeface="UnDotum" pitchFamily="16" charset="0"/>
              </a:rPr>
              <a:t>InsarGenerator</a:t>
            </a:r>
            <a:r>
              <a:rPr lang="en-US" dirty="0">
                <a:solidFill>
                  <a:srgbClr val="000000"/>
                </a:solidFill>
                <a:ea typeface="UnDotum" pitchFamily="16" charset="0"/>
                <a:cs typeface="UnDotum" pitchFamily="16" charset="0"/>
              </a:rPr>
              <a:t> and store the results if the earthquake case isn’t pre-calculated.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21" y="414763"/>
            <a:ext cx="8992800" cy="46502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aphicFrame>
        <p:nvGraphicFramePr>
          <p:cNvPr id="4098" name="Group 2"/>
          <p:cNvGraphicFramePr>
            <a:graphicFrameLocks noGrp="1"/>
          </p:cNvGraphicFramePr>
          <p:nvPr/>
        </p:nvGraphicFramePr>
        <p:xfrm>
          <a:off x="216000" y="5391926"/>
          <a:ext cx="8710560" cy="1019627"/>
        </p:xfrm>
        <a:graphic>
          <a:graphicData uri="http://schemas.openxmlformats.org/drawingml/2006/table">
            <a:tbl>
              <a:tblPr/>
              <a:tblGrid>
                <a:gridCol w="8710560"/>
              </a:tblGrid>
              <a:tr h="101962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UnDotum" pitchFamily="16" charset="0"/>
                          <a:cs typeface="UnDotum" pitchFamily="16" charset="0"/>
                        </a:rPr>
                        <a:t>Users can copy the earthquakes into their personal workspace to modify the default Disloc settings.</a:t>
                      </a:r>
                    </a:p>
                  </a:txBody>
                  <a:tcPr marL="81638" marR="81638" marT="42456" marB="42456" horzOverflow="overflow">
                    <a:lnL w="7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4104" name="Freeform 8"/>
          <p:cNvSpPr>
            <a:spLocks noChangeArrowheads="1"/>
          </p:cNvSpPr>
          <p:nvPr/>
        </p:nvSpPr>
        <p:spPr bwMode="auto">
          <a:xfrm>
            <a:off x="165601" y="4398222"/>
            <a:ext cx="652320" cy="24483"/>
          </a:xfrm>
          <a:custGeom>
            <a:avLst/>
            <a:gdLst/>
            <a:ahLst/>
            <a:cxnLst>
              <a:cxn ang="0">
                <a:pos x="0" y="73"/>
              </a:cxn>
              <a:cxn ang="0">
                <a:pos x="769" y="24"/>
              </a:cxn>
              <a:cxn ang="0">
                <a:pos x="1539" y="0"/>
              </a:cxn>
              <a:cxn ang="0">
                <a:pos x="1780" y="0"/>
              </a:cxn>
              <a:cxn ang="0">
                <a:pos x="1996" y="0"/>
              </a:cxn>
            </a:cxnLst>
            <a:rect l="0" t="0" r="r" b="b"/>
            <a:pathLst>
              <a:path w="1997" h="74">
                <a:moveTo>
                  <a:pt x="0" y="73"/>
                </a:moveTo>
                <a:cubicBezTo>
                  <a:pt x="256" y="57"/>
                  <a:pt x="510" y="16"/>
                  <a:pt x="769" y="24"/>
                </a:cubicBezTo>
                <a:cubicBezTo>
                  <a:pt x="1024" y="32"/>
                  <a:pt x="1283" y="40"/>
                  <a:pt x="1539" y="0"/>
                </a:cubicBezTo>
                <a:lnTo>
                  <a:pt x="1780" y="0"/>
                </a:lnTo>
                <a:lnTo>
                  <a:pt x="1996" y="0"/>
                </a:lnTo>
              </a:path>
            </a:pathLst>
          </a:custGeom>
          <a:noFill/>
          <a:ln w="36720">
            <a:solidFill>
              <a:srgbClr val="DC2300"/>
            </a:solidFill>
            <a:round/>
            <a:headEnd/>
            <a:tailEnd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5" name="Freeform 9"/>
          <p:cNvSpPr>
            <a:spLocks noChangeArrowheads="1"/>
          </p:cNvSpPr>
          <p:nvPr/>
        </p:nvSpPr>
        <p:spPr bwMode="auto">
          <a:xfrm>
            <a:off x="257761" y="2009012"/>
            <a:ext cx="156960" cy="144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4" y="0"/>
              </a:cxn>
              <a:cxn ang="0">
                <a:pos x="481" y="0"/>
              </a:cxn>
            </a:cxnLst>
            <a:rect l="0" t="0" r="r" b="b"/>
            <a:pathLst>
              <a:path w="482" h="1">
                <a:moveTo>
                  <a:pt x="0" y="0"/>
                </a:moveTo>
                <a:lnTo>
                  <a:pt x="264" y="0"/>
                </a:lnTo>
                <a:lnTo>
                  <a:pt x="481" y="0"/>
                </a:lnTo>
              </a:path>
            </a:pathLst>
          </a:custGeom>
          <a:noFill/>
          <a:ln w="36720">
            <a:solidFill>
              <a:srgbClr val="DC2300"/>
            </a:solidFill>
            <a:round/>
            <a:headEnd/>
            <a:tailEnd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20" y="381641"/>
            <a:ext cx="9014400" cy="45955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aphicFrame>
        <p:nvGraphicFramePr>
          <p:cNvPr id="5122" name="Group 2"/>
          <p:cNvGraphicFramePr>
            <a:graphicFrameLocks noGrp="1"/>
          </p:cNvGraphicFramePr>
          <p:nvPr/>
        </p:nvGraphicFramePr>
        <p:xfrm>
          <a:off x="217441" y="5391926"/>
          <a:ext cx="8710560" cy="1019627"/>
        </p:xfrm>
        <a:graphic>
          <a:graphicData uri="http://schemas.openxmlformats.org/drawingml/2006/table">
            <a:tbl>
              <a:tblPr/>
              <a:tblGrid>
                <a:gridCol w="8710560"/>
              </a:tblGrid>
              <a:tr h="101962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UnDotum" pitchFamily="16" charset="0"/>
                          <a:cs typeface="UnDotum" pitchFamily="16" charset="0"/>
                        </a:rPr>
                        <a:t>The copied project already has pre-calculated disloc result, displacement arrows kml, insar image kml.</a:t>
                      </a:r>
                    </a:p>
                  </a:txBody>
                  <a:tcPr marL="81638" marR="81638" marT="42456" marB="42456" horzOverflow="overflow">
                    <a:lnL w="7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932</Words>
  <Application>Microsoft Office PowerPoint</Application>
  <PresentationFormat>On-screen Show (4:3)</PresentationFormat>
  <Paragraphs>144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1_Office Theme</vt:lpstr>
      <vt:lpstr>QuakeSim Science Gateway: ACES Update</vt:lpstr>
      <vt:lpstr>QuakeSim Overview</vt:lpstr>
      <vt:lpstr>Slide 3</vt:lpstr>
      <vt:lpstr>Available Gateway Applications</vt:lpstr>
      <vt:lpstr>Deformation Tool Enhancements</vt:lpstr>
      <vt:lpstr>RSS-Driven Disloc and InSAR Plotting Service</vt:lpstr>
      <vt:lpstr>Slide 7</vt:lpstr>
      <vt:lpstr>Slide 8</vt:lpstr>
      <vt:lpstr>Slide 9</vt:lpstr>
      <vt:lpstr>Slide 10</vt:lpstr>
      <vt:lpstr>Slide 11</vt:lpstr>
      <vt:lpstr>Slide 12</vt:lpstr>
      <vt:lpstr>Simplex Updates</vt:lpstr>
      <vt:lpstr>Slide 14</vt:lpstr>
      <vt:lpstr>RDAHMM GPS Viewer Updates</vt:lpstr>
      <vt:lpstr>New Interactive Plotting Component</vt:lpstr>
      <vt:lpstr>Slide 17</vt:lpstr>
      <vt:lpstr>Slide 18</vt:lpstr>
      <vt:lpstr>Slide 19</vt:lpstr>
      <vt:lpstr>Slide 20</vt:lpstr>
      <vt:lpstr>Slide 21</vt:lpstr>
      <vt:lpstr>Conclusion</vt:lpstr>
    </vt:vector>
  </TitlesOfParts>
  <Company>Indiana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QuakeSim Science Gateway: ACES Updates</dc:title>
  <dc:creator>Marlon Pierce</dc:creator>
  <cp:lastModifiedBy>Geoffrey Fox</cp:lastModifiedBy>
  <cp:revision>15</cp:revision>
  <dcterms:created xsi:type="dcterms:W3CDTF">2010-10-01T13:27:12Z</dcterms:created>
  <dcterms:modified xsi:type="dcterms:W3CDTF">2010-10-06T00:57:08Z</dcterms:modified>
</cp:coreProperties>
</file>