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76" r:id="rId6"/>
    <p:sldId id="266" r:id="rId7"/>
    <p:sldId id="270" r:id="rId8"/>
    <p:sldId id="263" r:id="rId9"/>
    <p:sldId id="264" r:id="rId10"/>
    <p:sldId id="267" r:id="rId11"/>
    <p:sldId id="268" r:id="rId12"/>
    <p:sldId id="271" r:id="rId13"/>
    <p:sldId id="272" r:id="rId14"/>
    <p:sldId id="275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3990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BrokerDiscovery\docs\FinalResul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cts\Axis\Benchmark\Comparis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Trace Routing Overhead vs Number of</a:t>
            </a:r>
            <a:r>
              <a:rPr lang="en-US" sz="1200" baseline="0"/>
              <a:t> Hops</a:t>
            </a:r>
            <a:endParaRPr lang="en-US" sz="1200"/>
          </a:p>
        </c:rich>
      </c:tx>
      <c:layout>
        <c:manualLayout>
          <c:xMode val="edge"/>
          <c:yMode val="edge"/>
          <c:x val="0.14979114187907727"/>
          <c:y val="0"/>
        </c:manualLayout>
      </c:layout>
    </c:title>
    <c:plotArea>
      <c:layout>
        <c:manualLayout>
          <c:layoutTarget val="inner"/>
          <c:xMode val="edge"/>
          <c:yMode val="edge"/>
          <c:x val="0.10584884943073392"/>
          <c:y val="5.1400554097404488E-2"/>
          <c:w val="0.80758888360431469"/>
          <c:h val="0.79822506561679785"/>
        </c:manualLayout>
      </c:layout>
      <c:scatterChart>
        <c:scatterStyle val="lineMarker"/>
        <c:ser>
          <c:idx val="0"/>
          <c:order val="0"/>
          <c:tx>
            <c:v>TCP with Signing</c:v>
          </c:tx>
          <c:xVal>
            <c:numRef>
              <c:f>Sheet1!$E$4:$E$8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Sheet1!$F$4:$F$8</c:f>
              <c:numCache>
                <c:formatCode>General</c:formatCode>
                <c:ptCount val="5"/>
                <c:pt idx="0">
                  <c:v>72.680000000000007</c:v>
                </c:pt>
                <c:pt idx="1">
                  <c:v>79.45</c:v>
                </c:pt>
                <c:pt idx="2">
                  <c:v>86.4</c:v>
                </c:pt>
                <c:pt idx="3">
                  <c:v>93.99</c:v>
                </c:pt>
                <c:pt idx="4">
                  <c:v>100.81</c:v>
                </c:pt>
              </c:numCache>
            </c:numRef>
          </c:yVal>
        </c:ser>
        <c:ser>
          <c:idx val="1"/>
          <c:order val="1"/>
          <c:tx>
            <c:v>TCP with Signing &amp; Encryption</c:v>
          </c:tx>
          <c:marker>
            <c:symbol val="square"/>
            <c:size val="4"/>
          </c:marker>
          <c:xVal>
            <c:numRef>
              <c:f>Sheet1!$E$4:$E$8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Sheet1!$F$11:$F$15</c:f>
              <c:numCache>
                <c:formatCode>General</c:formatCode>
                <c:ptCount val="5"/>
                <c:pt idx="0">
                  <c:v>90.29</c:v>
                </c:pt>
                <c:pt idx="1">
                  <c:v>98.12</c:v>
                </c:pt>
                <c:pt idx="2">
                  <c:v>105.06</c:v>
                </c:pt>
                <c:pt idx="3">
                  <c:v>110.89</c:v>
                </c:pt>
                <c:pt idx="4">
                  <c:v>116.21</c:v>
                </c:pt>
              </c:numCache>
            </c:numRef>
          </c:yVal>
        </c:ser>
        <c:ser>
          <c:idx val="2"/>
          <c:order val="2"/>
          <c:tx>
            <c:v>UDP with Signing</c:v>
          </c:tx>
          <c:xVal>
            <c:numRef>
              <c:f>Sheet1!$E$4:$E$8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Sheet1!$F$18:$F$22</c:f>
              <c:numCache>
                <c:formatCode>General</c:formatCode>
                <c:ptCount val="5"/>
                <c:pt idx="0">
                  <c:v>70.239999999999995</c:v>
                </c:pt>
                <c:pt idx="1">
                  <c:v>76.47</c:v>
                </c:pt>
                <c:pt idx="2">
                  <c:v>84.02</c:v>
                </c:pt>
                <c:pt idx="3">
                  <c:v>89.78</c:v>
                </c:pt>
                <c:pt idx="4">
                  <c:v>96.79</c:v>
                </c:pt>
              </c:numCache>
            </c:numRef>
          </c:yVal>
        </c:ser>
        <c:ser>
          <c:idx val="3"/>
          <c:order val="3"/>
          <c:tx>
            <c:v>UDP with Signing &amp; Encryption</c:v>
          </c:tx>
          <c:xVal>
            <c:numRef>
              <c:f>Sheet1!$E$4:$E$8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Sheet1!$F$25:$F$29</c:f>
              <c:numCache>
                <c:formatCode>General</c:formatCode>
                <c:ptCount val="5"/>
                <c:pt idx="0">
                  <c:v>88.86</c:v>
                </c:pt>
                <c:pt idx="1">
                  <c:v>95.19</c:v>
                </c:pt>
                <c:pt idx="2">
                  <c:v>101.76</c:v>
                </c:pt>
                <c:pt idx="3">
                  <c:v>107.99</c:v>
                </c:pt>
                <c:pt idx="4">
                  <c:v>114.33</c:v>
                </c:pt>
              </c:numCache>
            </c:numRef>
          </c:yVal>
        </c:ser>
        <c:axId val="105850368"/>
        <c:axId val="107090688"/>
      </c:scatterChart>
      <c:valAx>
        <c:axId val="105850368"/>
        <c:scaling>
          <c:orientation val="minMax"/>
          <c:max val="5"/>
          <c:min val="1"/>
        </c:scaling>
        <c:axPos val="b"/>
        <c:min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Hops</a:t>
                </a:r>
              </a:p>
            </c:rich>
          </c:tx>
          <c:layout/>
        </c:title>
        <c:numFmt formatCode="General" sourceLinked="1"/>
        <c:tickLblPos val="nextTo"/>
        <c:crossAx val="107090688"/>
        <c:crosses val="autoZero"/>
        <c:crossBetween val="midCat"/>
        <c:majorUnit val="1"/>
        <c:minorUnit val="1"/>
      </c:valAx>
      <c:valAx>
        <c:axId val="107090688"/>
        <c:scaling>
          <c:orientation val="minMax"/>
          <c:max val="120"/>
          <c:min val="4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Trace Time (ms)</a:t>
                </a:r>
              </a:p>
            </c:rich>
          </c:tx>
          <c:layout/>
        </c:title>
        <c:numFmt formatCode="General" sourceLinked="1"/>
        <c:tickLblPos val="nextTo"/>
        <c:crossAx val="1058503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3989066802891271"/>
          <c:y val="0.53087197433654154"/>
          <c:w val="0.49856955380577439"/>
          <c:h val="0.33177456984543618"/>
        </c:manualLayout>
      </c:layout>
      <c:txPr>
        <a:bodyPr/>
        <a:lstStyle/>
        <a:p>
          <a:pPr>
            <a:defRPr sz="1100" b="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Axis2 Performance</a:t>
            </a:r>
            <a:r>
              <a:rPr lang="en-US" baseline="0"/>
              <a:t> on Tomcat 5.0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1"/>
          <c:order val="0"/>
          <c:tx>
            <c:v>Intel Xeon 2.4GHz - Two Processors</c:v>
          </c:tx>
          <c:spPr>
            <a:ln w="28575">
              <a:noFill/>
            </a:ln>
          </c:spPr>
          <c:marker>
            <c:symbol val="square"/>
            <c:size val="4"/>
          </c:marker>
          <c:trendline>
            <c:spPr>
              <a:ln w="25400">
                <a:solidFill>
                  <a:schemeClr val="accent2"/>
                </a:solidFill>
              </a:ln>
            </c:spPr>
            <c:trendlineType val="exp"/>
          </c:trendline>
          <c:xVal>
            <c:numRef>
              <c:f>Sheet2!$B$3:$B$7</c:f>
              <c:numCache>
                <c:formatCode>General</c:formatCode>
                <c:ptCount val="5"/>
                <c:pt idx="0">
                  <c:v>717</c:v>
                </c:pt>
                <c:pt idx="1">
                  <c:v>935</c:v>
                </c:pt>
                <c:pt idx="2">
                  <c:v>1280</c:v>
                </c:pt>
                <c:pt idx="3">
                  <c:v>1311</c:v>
                </c:pt>
                <c:pt idx="4">
                  <c:v>1322</c:v>
                </c:pt>
              </c:numCache>
            </c:numRef>
          </c:xVal>
          <c:yVal>
            <c:numRef>
              <c:f>Sheet2!$C$3:$C$7</c:f>
              <c:numCache>
                <c:formatCode>General</c:formatCode>
                <c:ptCount val="5"/>
                <c:pt idx="0">
                  <c:v>5.5</c:v>
                </c:pt>
                <c:pt idx="1">
                  <c:v>5.5</c:v>
                </c:pt>
                <c:pt idx="2">
                  <c:v>16</c:v>
                </c:pt>
                <c:pt idx="3">
                  <c:v>25.5</c:v>
                </c:pt>
                <c:pt idx="4">
                  <c:v>45</c:v>
                </c:pt>
              </c:numCache>
            </c:numRef>
          </c:yVal>
        </c:ser>
        <c:ser>
          <c:idx val="0"/>
          <c:order val="1"/>
          <c:tx>
            <c:v>Sun Fire T1000 6 Cores - 24 Paralles Threads</c:v>
          </c:tx>
          <c:spPr>
            <a:ln w="28575">
              <a:noFill/>
            </a:ln>
          </c:spPr>
          <c:marker>
            <c:symbol val="diamond"/>
            <c:size val="4"/>
          </c:marker>
          <c:trendline>
            <c:spPr>
              <a:ln w="19050">
                <a:solidFill>
                  <a:srgbClr val="4F81BD"/>
                </a:solidFill>
              </a:ln>
            </c:spPr>
            <c:trendlineType val="exp"/>
          </c:trendline>
          <c:xVal>
            <c:numRef>
              <c:f>Sheet2!$B$8:$B$15</c:f>
              <c:numCache>
                <c:formatCode>General</c:formatCode>
                <c:ptCount val="8"/>
                <c:pt idx="0">
                  <c:v>464</c:v>
                </c:pt>
                <c:pt idx="1">
                  <c:v>795</c:v>
                </c:pt>
                <c:pt idx="2">
                  <c:v>879</c:v>
                </c:pt>
                <c:pt idx="3">
                  <c:v>1716</c:v>
                </c:pt>
                <c:pt idx="4">
                  <c:v>2030</c:v>
                </c:pt>
                <c:pt idx="5">
                  <c:v>2284</c:v>
                </c:pt>
                <c:pt idx="6">
                  <c:v>2581</c:v>
                </c:pt>
                <c:pt idx="7">
                  <c:v>2733</c:v>
                </c:pt>
              </c:numCache>
            </c:numRef>
          </c:xVal>
          <c:yVal>
            <c:numRef>
              <c:f>Sheet2!$C$8:$C$15</c:f>
              <c:numCache>
                <c:formatCode>General</c:formatCode>
                <c:ptCount val="8"/>
                <c:pt idx="0">
                  <c:v>6.5</c:v>
                </c:pt>
                <c:pt idx="1">
                  <c:v>7.5</c:v>
                </c:pt>
                <c:pt idx="2">
                  <c:v>11</c:v>
                </c:pt>
                <c:pt idx="3">
                  <c:v>15</c:v>
                </c:pt>
                <c:pt idx="4">
                  <c:v>15</c:v>
                </c:pt>
                <c:pt idx="5">
                  <c:v>23.5</c:v>
                </c:pt>
                <c:pt idx="6">
                  <c:v>22.5</c:v>
                </c:pt>
                <c:pt idx="7">
                  <c:v>59</c:v>
                </c:pt>
              </c:numCache>
            </c:numRef>
          </c:yVal>
        </c:ser>
        <c:ser>
          <c:idx val="2"/>
          <c:order val="2"/>
          <c:tx>
            <c:v>Sun Fire T1000 8 Cores - 32 Paralles Threads</c:v>
          </c:tx>
          <c:spPr>
            <a:ln w="28575">
              <a:noFill/>
            </a:ln>
          </c:spPr>
          <c:marker>
            <c:symbol val="triangle"/>
            <c:size val="5"/>
          </c:marker>
          <c:trendline>
            <c:spPr>
              <a:ln w="25400">
                <a:solidFill>
                  <a:schemeClr val="accent3"/>
                </a:solidFill>
              </a:ln>
            </c:spPr>
            <c:trendlineType val="exp"/>
          </c:trendline>
          <c:xVal>
            <c:numRef>
              <c:f>Sheet2!$B$16:$B$22</c:f>
              <c:numCache>
                <c:formatCode>General</c:formatCode>
                <c:ptCount val="7"/>
                <c:pt idx="0">
                  <c:v>657</c:v>
                </c:pt>
                <c:pt idx="1">
                  <c:v>993</c:v>
                </c:pt>
                <c:pt idx="2">
                  <c:v>1164</c:v>
                </c:pt>
                <c:pt idx="3">
                  <c:v>1632</c:v>
                </c:pt>
                <c:pt idx="4">
                  <c:v>2538</c:v>
                </c:pt>
                <c:pt idx="5">
                  <c:v>2818</c:v>
                </c:pt>
                <c:pt idx="6">
                  <c:v>2976</c:v>
                </c:pt>
              </c:numCache>
            </c:numRef>
          </c:xVal>
          <c:yVal>
            <c:numRef>
              <c:f>Sheet2!$C$16:$C$22</c:f>
              <c:numCache>
                <c:formatCode>General</c:formatCode>
                <c:ptCount val="7"/>
                <c:pt idx="0">
                  <c:v>6.5</c:v>
                </c:pt>
                <c:pt idx="1">
                  <c:v>9.5</c:v>
                </c:pt>
                <c:pt idx="2">
                  <c:v>9.5</c:v>
                </c:pt>
                <c:pt idx="3">
                  <c:v>13</c:v>
                </c:pt>
                <c:pt idx="4">
                  <c:v>17</c:v>
                </c:pt>
                <c:pt idx="5">
                  <c:v>20</c:v>
                </c:pt>
                <c:pt idx="6">
                  <c:v>30</c:v>
                </c:pt>
              </c:numCache>
            </c:numRef>
          </c:yVal>
        </c:ser>
        <c:ser>
          <c:idx val="3"/>
          <c:order val="3"/>
          <c:tx>
            <c:v>Hewlette Packard HP xw 9300 AMD</c:v>
          </c:tx>
          <c:spPr>
            <a:ln w="28575">
              <a:noFill/>
            </a:ln>
          </c:spPr>
          <c:marker>
            <c:symbol val="star"/>
            <c:size val="5"/>
          </c:marker>
          <c:trendline>
            <c:spPr>
              <a:ln w="31750">
                <a:solidFill>
                  <a:schemeClr val="accent4"/>
                </a:solidFill>
              </a:ln>
            </c:spPr>
            <c:trendlineType val="exp"/>
          </c:trendline>
          <c:xVal>
            <c:numRef>
              <c:f>Sheet2!$B$23:$B$30</c:f>
              <c:numCache>
                <c:formatCode>General</c:formatCode>
                <c:ptCount val="8"/>
                <c:pt idx="0">
                  <c:v>584</c:v>
                </c:pt>
                <c:pt idx="1">
                  <c:v>882</c:v>
                </c:pt>
                <c:pt idx="2">
                  <c:v>968</c:v>
                </c:pt>
                <c:pt idx="3">
                  <c:v>1421</c:v>
                </c:pt>
                <c:pt idx="4">
                  <c:v>1862</c:v>
                </c:pt>
                <c:pt idx="5">
                  <c:v>2120</c:v>
                </c:pt>
                <c:pt idx="6">
                  <c:v>3080</c:v>
                </c:pt>
                <c:pt idx="7">
                  <c:v>3084</c:v>
                </c:pt>
              </c:numCache>
            </c:numRef>
          </c:xVal>
          <c:yVal>
            <c:numRef>
              <c:f>Sheet2!$C$23:$C$30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6.5</c:v>
                </c:pt>
                <c:pt idx="4">
                  <c:v>8</c:v>
                </c:pt>
                <c:pt idx="5">
                  <c:v>13.5</c:v>
                </c:pt>
                <c:pt idx="6">
                  <c:v>15.5</c:v>
                </c:pt>
                <c:pt idx="7">
                  <c:v>22.5</c:v>
                </c:pt>
              </c:numCache>
            </c:numRef>
          </c:yVal>
        </c:ser>
        <c:axId val="96396416"/>
        <c:axId val="104665088"/>
      </c:scatterChart>
      <c:valAx>
        <c:axId val="96396416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Messages per Second</a:t>
                </a:r>
              </a:p>
            </c:rich>
          </c:tx>
          <c:layout/>
        </c:title>
        <c:numFmt formatCode="General" sourceLinked="1"/>
        <c:tickLblPos val="nextTo"/>
        <c:spPr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4665088"/>
        <c:crosses val="autoZero"/>
        <c:crossBetween val="midCat"/>
      </c:valAx>
      <c:valAx>
        <c:axId val="104665088"/>
        <c:scaling>
          <c:orientation val="minMax"/>
          <c:max val="6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RTT</a:t>
                </a:r>
                <a:r>
                  <a:rPr lang="en-US" sz="1400" baseline="0"/>
                  <a:t> (milliseconds)</a:t>
                </a:r>
                <a:endParaRPr lang="en-US" sz="1400"/>
              </a:p>
            </c:rich>
          </c:tx>
          <c:layout/>
        </c:title>
        <c:numFmt formatCode="General" sourceLinked="1"/>
        <c:tickLblPos val="nextTo"/>
        <c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  <c:crossAx val="963964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129186602870971"/>
          <c:y val="0.17269047619047637"/>
          <c:w val="0.33711323763955392"/>
          <c:h val="0.63790982377202865"/>
        </c:manualLayout>
      </c:layout>
    </c:legend>
    <c:plotVisOnly val="1"/>
    <c:dispBlanksAs val="gap"/>
  </c:chart>
  <c:spPr>
    <a:ln w="9525" cap="rnd">
      <a:solidFill>
        <a:schemeClr val="accent1">
          <a:shade val="50000"/>
        </a:schemeClr>
      </a:solidFill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262F-FDB0-4B0A-92DB-5E3C57ADD9BA}" type="datetimeFigureOut">
              <a:rPr lang="en-US" smtClean="0"/>
              <a:pPr/>
              <a:t>7/16/2007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8542D-3331-4C59-A389-2405B5875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8542D-3331-4C59-A389-2405B58752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A296-991F-4743-AEB8-D6C54BA1716A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FF28-F33D-4789-8840-B5AAC95056AB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5ADF-D4E0-4F43-99BA-ACBDD1E5CE4A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3B38-C5B0-49C7-9FCD-EC28E98DF9A0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5697-BE7C-4A03-9071-6DF629C7DC7C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1B01-5910-476E-A30B-DAD6A4D31896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5D26-8089-430E-BBD8-E1B033A05919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F1BE-8AEF-48F4-9EB2-04891DC85A62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772-5982-4C16-889E-7BDA42D1C4E2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220-CF6A-4CAA-9204-5B580496B0F2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CC85-A160-4FBA-814B-D77E6A6E370B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08AD8-A1CE-4021-A45B-3A18C79DC9D8}" type="datetime1">
              <a:rPr lang="en-US" smtClean="0"/>
              <a:pPr/>
              <a:t>7/16/2007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51FF-67C9-4812-9162-51703A34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larens.sourceforge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Qualifying </a:t>
            </a:r>
            <a:r>
              <a:rPr lang="en-US" dirty="0" smtClean="0">
                <a:solidFill>
                  <a:srgbClr val="002060"/>
                </a:solidFill>
              </a:rPr>
              <a:t>Exam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Jaliya Ekanayake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Systems of Systems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Today’s systems incorporates systems ranging from the bleeding edge technologies </a:t>
            </a:r>
            <a:r>
              <a:rPr lang="en-US" dirty="0" smtClean="0"/>
              <a:t>like Web2.0</a:t>
            </a:r>
            <a:r>
              <a:rPr lang="en-US" dirty="0" smtClean="0"/>
              <a:t>, Google </a:t>
            </a:r>
            <a:r>
              <a:rPr lang="en-US" dirty="0" smtClean="0"/>
              <a:t>gadgets etc</a:t>
            </a:r>
            <a:r>
              <a:rPr lang="en-US" dirty="0" smtClean="0"/>
              <a:t>… to robust grid services and legacy systems </a:t>
            </a:r>
            <a:r>
              <a:rPr lang="en-US" dirty="0" smtClean="0"/>
              <a:t>to provide </a:t>
            </a:r>
            <a:r>
              <a:rPr lang="en-US" dirty="0" smtClean="0"/>
              <a:t>“services” to the user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Adaptation of different standards and technologies makes the systems incompatible with each other.</a:t>
            </a:r>
          </a:p>
          <a:p>
            <a:pPr lvl="1"/>
            <a:r>
              <a:rPr lang="en-US" dirty="0" smtClean="0"/>
              <a:t>Use of SOAP 1.1 and SOAP 1.2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data representations (Physics, Chemistry, Bioinformatics Areas)</a:t>
            </a:r>
          </a:p>
          <a:p>
            <a:pPr lvl="1"/>
            <a:r>
              <a:rPr lang="en-US" dirty="0" smtClean="0"/>
              <a:t>Requirement for different Quality of Services</a:t>
            </a:r>
          </a:p>
          <a:p>
            <a:pPr lvl="2"/>
            <a:r>
              <a:rPr lang="en-US" dirty="0" smtClean="0"/>
              <a:t>E.g. Use of WS-Security, WS- </a:t>
            </a:r>
            <a:r>
              <a:rPr lang="en-US" dirty="0" err="1" smtClean="0"/>
              <a:t>ReliableExchange</a:t>
            </a:r>
            <a:endParaRPr lang="en-US" dirty="0" smtClean="0"/>
          </a:p>
          <a:p>
            <a:pPr lvl="1"/>
            <a:r>
              <a:rPr lang="en-US" dirty="0" smtClean="0"/>
              <a:t>Adaptation of different Standard</a:t>
            </a:r>
          </a:p>
          <a:p>
            <a:pPr lvl="2"/>
            <a:r>
              <a:rPr lang="en-US" dirty="0" smtClean="0"/>
              <a:t>E.g. WS-Notification vs. WS-</a:t>
            </a:r>
            <a:r>
              <a:rPr lang="en-US" dirty="0" err="1" smtClean="0"/>
              <a:t>Eventing</a:t>
            </a:r>
            <a:endParaRPr lang="en-US" dirty="0" smtClean="0"/>
          </a:p>
          <a:p>
            <a:pPr lvl="1"/>
            <a:r>
              <a:rPr lang="en-US" dirty="0" smtClean="0"/>
              <a:t>Optimized messages</a:t>
            </a:r>
          </a:p>
          <a:p>
            <a:pPr lvl="2"/>
            <a:r>
              <a:rPr lang="en-US" dirty="0" smtClean="0"/>
              <a:t>MTOM,SWA</a:t>
            </a:r>
          </a:p>
          <a:p>
            <a:pPr lvl="1"/>
            <a:r>
              <a:rPr lang="en-US" dirty="0" smtClean="0"/>
              <a:t>Use of different transports</a:t>
            </a:r>
          </a:p>
          <a:p>
            <a:pPr lvl="1"/>
            <a:r>
              <a:rPr lang="en-US" dirty="0" smtClean="0"/>
              <a:t>Use of different  styles</a:t>
            </a:r>
          </a:p>
          <a:p>
            <a:pPr lvl="2"/>
            <a:r>
              <a:rPr lang="en-US" dirty="0" smtClean="0"/>
              <a:t>E.g. REST/SOAP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Integration of such systems requires a capabilities of a Mediator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422A-B8E7-4912-8490-7CD33341FFD3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 Mediator.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962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</a:t>
            </a:r>
            <a:r>
              <a:rPr lang="en-US" sz="2800" dirty="0" smtClean="0"/>
              <a:t>t of the research work in this area focuses on building mediators.</a:t>
            </a:r>
            <a:endParaRPr lang="en-US" sz="2800" dirty="0" smtClean="0"/>
          </a:p>
          <a:p>
            <a:r>
              <a:rPr lang="en-US" sz="2800" dirty="0" smtClean="0"/>
              <a:t>A single mediator will not scale well.</a:t>
            </a:r>
          </a:p>
          <a:p>
            <a:r>
              <a:rPr lang="en-US" sz="2800" dirty="0" smtClean="0"/>
              <a:t>Produces a single point of failure.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possible Improvement would be to “Distribute the Mediation” logic to multiple </a:t>
            </a:r>
            <a:r>
              <a:rPr lang="en-US" sz="2800" dirty="0" smtClean="0"/>
              <a:t>entities.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2342-6F82-40F2-9B27-1C7188515953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81200" y="3276600"/>
            <a:ext cx="4953000" cy="1055132"/>
            <a:chOff x="2362200" y="1905000"/>
            <a:chExt cx="4953000" cy="1055132"/>
          </a:xfrm>
        </p:grpSpPr>
        <p:sp>
          <p:nvSpPr>
            <p:cNvPr id="7" name="Cloud 6"/>
            <p:cNvSpPr/>
            <p:nvPr/>
          </p:nvSpPr>
          <p:spPr>
            <a:xfrm>
              <a:off x="2362200" y="1981200"/>
              <a:ext cx="1447800" cy="838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System A</a:t>
              </a:r>
              <a:endParaRPr lang="en-US" dirty="0"/>
            </a:p>
          </p:txBody>
        </p:sp>
        <p:sp>
          <p:nvSpPr>
            <p:cNvPr id="8" name="Cloud 7"/>
            <p:cNvSpPr/>
            <p:nvPr/>
          </p:nvSpPr>
          <p:spPr>
            <a:xfrm>
              <a:off x="5867400" y="1905000"/>
              <a:ext cx="1447800" cy="8382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System B</a:t>
              </a:r>
              <a:endParaRPr lang="en-US" dirty="0"/>
            </a:p>
          </p:txBody>
        </p:sp>
        <p:sp>
          <p:nvSpPr>
            <p:cNvPr id="9" name="Hexagon 8"/>
            <p:cNvSpPr/>
            <p:nvPr/>
          </p:nvSpPr>
          <p:spPr>
            <a:xfrm>
              <a:off x="4572000" y="2133600"/>
              <a:ext cx="533400" cy="4572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43400" y="2590800"/>
              <a:ext cx="1057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Mediator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endCxn id="9" idx="3"/>
            </p:cNvCxnSpPr>
            <p:nvPr/>
          </p:nvCxnSpPr>
          <p:spPr>
            <a:xfrm>
              <a:off x="3810000" y="2362200"/>
              <a:ext cx="762000" cy="1588"/>
            </a:xfrm>
            <a:prstGeom prst="straightConnector1">
              <a:avLst/>
            </a:prstGeom>
            <a:ln w="31750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105400" y="2362200"/>
              <a:ext cx="762000" cy="1588"/>
            </a:xfrm>
            <a:prstGeom prst="straightConnector1">
              <a:avLst/>
            </a:prstGeom>
            <a:ln w="31750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Distributed Mediation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3B38-C5B0-49C7-9FCD-EC28E98DF9A0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57200" y="5105400"/>
            <a:ext cx="82296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905000" y="2209800"/>
            <a:ext cx="5334001" cy="2733020"/>
            <a:chOff x="1676400" y="2133600"/>
            <a:chExt cx="5334001" cy="2733020"/>
          </a:xfrm>
        </p:grpSpPr>
        <p:sp>
          <p:nvSpPr>
            <p:cNvPr id="8" name="Cloud 7"/>
            <p:cNvSpPr/>
            <p:nvPr/>
          </p:nvSpPr>
          <p:spPr>
            <a:xfrm>
              <a:off x="1676400" y="2667000"/>
              <a:ext cx="1752601" cy="97372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System A</a:t>
              </a:r>
              <a:endParaRPr lang="en-US" sz="1400" dirty="0"/>
            </a:p>
          </p:txBody>
        </p:sp>
        <p:sp>
          <p:nvSpPr>
            <p:cNvPr id="9" name="Cloud 8"/>
            <p:cNvSpPr/>
            <p:nvPr/>
          </p:nvSpPr>
          <p:spPr>
            <a:xfrm>
              <a:off x="5257800" y="2667000"/>
              <a:ext cx="1752601" cy="96243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System B</a:t>
              </a:r>
              <a:endParaRPr lang="en-US" sz="1400" dirty="0"/>
            </a:p>
          </p:txBody>
        </p:sp>
        <p:sp>
          <p:nvSpPr>
            <p:cNvPr id="10" name="Hexagon 9"/>
            <p:cNvSpPr/>
            <p:nvPr/>
          </p:nvSpPr>
          <p:spPr>
            <a:xfrm>
              <a:off x="4113981" y="2286000"/>
              <a:ext cx="458839" cy="389437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1787" y="2675437"/>
              <a:ext cx="950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Mediators</a:t>
              </a:r>
              <a:endParaRPr lang="en-US" sz="14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429000" y="3124200"/>
              <a:ext cx="458839" cy="1353"/>
            </a:xfrm>
            <a:prstGeom prst="straightConnector1">
              <a:avLst/>
            </a:prstGeom>
            <a:ln w="31750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800600" y="3124200"/>
              <a:ext cx="524387" cy="1353"/>
            </a:xfrm>
            <a:prstGeom prst="straightConnector1">
              <a:avLst/>
            </a:prstGeom>
            <a:ln w="31750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Hexagon 13"/>
            <p:cNvSpPr/>
            <p:nvPr/>
          </p:nvSpPr>
          <p:spPr>
            <a:xfrm>
              <a:off x="4113981" y="2935061"/>
              <a:ext cx="458839" cy="389437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5" name="Hexagon 14"/>
            <p:cNvSpPr/>
            <p:nvPr/>
          </p:nvSpPr>
          <p:spPr>
            <a:xfrm>
              <a:off x="4113981" y="3843746"/>
              <a:ext cx="458839" cy="389437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  <p:sp>
          <p:nvSpPr>
            <p:cNvPr id="16" name="Hexagon 15"/>
            <p:cNvSpPr/>
            <p:nvPr/>
          </p:nvSpPr>
          <p:spPr>
            <a:xfrm>
              <a:off x="4310626" y="3519216"/>
              <a:ext cx="65548" cy="6490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>
              <a:off x="4310626" y="3649028"/>
              <a:ext cx="65548" cy="6490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71800" y="4343400"/>
              <a:ext cx="31463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Mediators can be parts of </a:t>
              </a:r>
            </a:p>
            <a:p>
              <a:r>
                <a:rPr lang="en-US" sz="1400" b="1" dirty="0" smtClean="0"/>
                <a:t>System A or System B or Some other</a:t>
              </a:r>
              <a:endParaRPr lang="en-US" sz="1400" b="1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895600" y="2133600"/>
              <a:ext cx="2819400" cy="2209800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Content Placeholder 2"/>
          <p:cNvSpPr txBox="1">
            <a:spLocks/>
          </p:cNvSpPr>
          <p:nvPr/>
        </p:nvSpPr>
        <p:spPr>
          <a:xfrm>
            <a:off x="381000" y="990600"/>
            <a:ext cx="82296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mediators with same capabilities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mediate the </a:t>
            </a:r>
            <a:r>
              <a:rPr lang="en-US" sz="3200" dirty="0" smtClean="0"/>
              <a:t>communication between systems.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transparent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Systems.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Should maintain contexts.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533400" y="4953000"/>
            <a:ext cx="82296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to Start?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	</a:t>
            </a:r>
            <a:r>
              <a:rPr lang="en-US" sz="3200" dirty="0" smtClean="0"/>
              <a:t>Apache Synapse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Virtual Private Networks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	Skype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3B38-C5B0-49C7-9FCD-EC28E98DF9A0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Multi-core contd..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9984-B06F-45DA-97E4-0BDCE1FCC967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90550" y="762000"/>
          <a:ext cx="79629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49E-22B8-4388-BC4F-253CD5ACA768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152400"/>
          <a:ext cx="4343400" cy="611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698391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latin typeface="Arial"/>
                        </a:rPr>
                        <a:t>Axis2 Performance on Tomcat 5 with JDK 1.5</a:t>
                      </a:r>
                      <a:br>
                        <a:rPr lang="en-US" sz="1200" b="1" i="0" u="none" strike="noStrike" dirty="0" smtClean="0">
                          <a:latin typeface="Arial"/>
                        </a:rPr>
                      </a:br>
                      <a:r>
                        <a:rPr lang="en-US" sz="1200" b="1" i="0" u="none" strike="noStrike" dirty="0" smtClean="0">
                          <a:latin typeface="Arial"/>
                        </a:rPr>
                        <a:t>The web service simply build the xml tree and returns it (echo operation). Payload size is 400 Bytes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34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latin typeface="Arial"/>
                        </a:rPr>
                        <a:t>Machine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latin typeface="Arial"/>
                        </a:rPr>
                        <a:t>Messages per Second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latin typeface="Arial"/>
                        </a:rPr>
                        <a:t>Round Trip Time (milliseconds)</a:t>
                      </a:r>
                    </a:p>
                  </a:txBody>
                  <a:tcPr marL="0" marR="0" marT="0" marB="0"/>
                </a:tc>
              </a:tr>
              <a:tr h="183497"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Intel(R) Xeon(TM) CPU 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2.40GHz 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Two Real CPUs with </a:t>
                      </a:r>
                      <a:b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Two cores each </a:t>
                      </a:r>
                      <a:endParaRPr lang="en-US" sz="9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935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1280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1311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25.5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1322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b"/>
                </a:tc>
              </a:tr>
              <a:tr h="183497"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Sun Fire(TM) T1000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System clock frequency: 200 MHz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Memory size: 8184 MB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 Cores Each with 4 Threads</a:t>
                      </a:r>
                      <a:b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24 Parallel Threads</a:t>
                      </a:r>
                      <a:endParaRPr lang="en-US" sz="9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464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879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1716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2284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23.5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2581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22.5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2733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b"/>
                </a:tc>
              </a:tr>
              <a:tr h="183497"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Sun Fire(TM) T1000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System clock frequency: 200 MHz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Memory size: 8184 MB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 Cores Each with 4 Threads</a:t>
                      </a:r>
                      <a:b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32 Parallel Threads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endParaRPr lang="en-US" sz="9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9.5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1164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9.5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1632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2538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2818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183497"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 err="1">
                          <a:solidFill>
                            <a:srgbClr val="FF6600"/>
                          </a:solidFill>
                          <a:latin typeface="Arial"/>
                        </a:rPr>
                        <a:t>Hewlette</a:t>
                      </a:r>
                      <a:r>
                        <a:rPr lang="en-US" sz="900" b="1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-Packard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HP xw9300 Workstation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Dual core AMD </a:t>
                      </a:r>
                      <a:r>
                        <a:rPr lang="en-US" sz="900" b="0" i="0" u="none" strike="noStrike" dirty="0" err="1">
                          <a:solidFill>
                            <a:srgbClr val="FF6600"/>
                          </a:solidFill>
                          <a:latin typeface="Arial"/>
                        </a:rPr>
                        <a:t>Opteron</a:t>
                      </a: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 Processor 275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2.19 GHz, 4GB Ram</a:t>
                      </a:r>
                      <a:br>
                        <a:rPr lang="en-US" sz="9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Two Processors each with two cores.</a:t>
                      </a:r>
                      <a:endParaRPr lang="en-US" sz="900" b="1" i="0" u="none" strike="noStrike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1421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1862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13.5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3080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15.5</a:t>
                      </a:r>
                    </a:p>
                  </a:txBody>
                  <a:tcPr marL="0" marR="0" marT="0" marB="0" anchor="b"/>
                </a:tc>
              </a:tr>
              <a:tr h="183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3084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22.5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Research/Projects so far…</a:t>
            </a:r>
          </a:p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659C-FBCF-4278-AD04-0642491B04AB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NB2MQ – Bridging Two Messaging Frameworks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4267200" cy="3200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Naradabrokering </a:t>
            </a:r>
            <a:r>
              <a:rPr lang="en-US" sz="1800" dirty="0" smtClean="0"/>
              <a:t> and </a:t>
            </a:r>
            <a:r>
              <a:rPr lang="en-US" sz="1800" dirty="0" smtClean="0"/>
              <a:t>IBM </a:t>
            </a:r>
            <a:r>
              <a:rPr lang="en-US" sz="1800" dirty="0" err="1" smtClean="0"/>
              <a:t>Websphere</a:t>
            </a:r>
            <a:r>
              <a:rPr lang="en-US" sz="1800" dirty="0" smtClean="0"/>
              <a:t> </a:t>
            </a:r>
            <a:r>
              <a:rPr lang="en-US" sz="1800" dirty="0" smtClean="0"/>
              <a:t>MQ  are two messaging frameworks </a:t>
            </a:r>
            <a:r>
              <a:rPr lang="en-US" sz="1800" dirty="0" smtClean="0"/>
              <a:t>which support publish/subscribe messaging as well as JMS messaging</a:t>
            </a:r>
          </a:p>
          <a:p>
            <a:r>
              <a:rPr lang="en-US" sz="1800" dirty="0" smtClean="0"/>
              <a:t>However they are not totally compatible</a:t>
            </a:r>
          </a:p>
          <a:p>
            <a:r>
              <a:rPr lang="en-US" sz="1800" dirty="0" smtClean="0"/>
              <a:t>Solution:</a:t>
            </a:r>
            <a:endParaRPr lang="en-US" sz="1800" i="1" dirty="0" smtClean="0"/>
          </a:p>
          <a:p>
            <a:pPr lvl="1"/>
            <a:r>
              <a:rPr lang="en-US" sz="1800" i="1" dirty="0" smtClean="0"/>
              <a:t>A bridge to map the messages between two frameworks</a:t>
            </a:r>
            <a:endParaRPr lang="en-US" sz="1800" i="1" dirty="0" smtClean="0"/>
          </a:p>
          <a:p>
            <a:pPr lvl="1"/>
            <a:r>
              <a:rPr lang="en-US" sz="1800" i="1" dirty="0" smtClean="0"/>
              <a:t>Use </a:t>
            </a:r>
            <a:r>
              <a:rPr lang="en-US" sz="1800" i="1" dirty="0" smtClean="0"/>
              <a:t>only the “free” client libraries of the Websphere MQ V6</a:t>
            </a:r>
          </a:p>
        </p:txBody>
      </p:sp>
      <p:sp>
        <p:nvSpPr>
          <p:cNvPr id="221" name="Date Placeholder 2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E41C-15BF-485B-9642-032BF40639D0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223" name="Footer Placeholder 2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222" name="Slide Number Placeholder 2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4876800" y="1676400"/>
            <a:ext cx="3962400" cy="1528465"/>
            <a:chOff x="4648200" y="1371600"/>
            <a:chExt cx="3962400" cy="1528465"/>
          </a:xfrm>
        </p:grpSpPr>
        <p:grpSp>
          <p:nvGrpSpPr>
            <p:cNvPr id="95" name="Group 94"/>
            <p:cNvGrpSpPr/>
            <p:nvPr/>
          </p:nvGrpSpPr>
          <p:grpSpPr>
            <a:xfrm>
              <a:off x="4648200" y="1828800"/>
              <a:ext cx="990600" cy="762000"/>
              <a:chOff x="4648200" y="1828800"/>
              <a:chExt cx="990600" cy="762000"/>
            </a:xfrm>
          </p:grpSpPr>
          <p:sp>
            <p:nvSpPr>
              <p:cNvPr id="55" name="Cloud 54"/>
              <p:cNvSpPr/>
              <p:nvPr/>
            </p:nvSpPr>
            <p:spPr>
              <a:xfrm>
                <a:off x="4648200" y="1828800"/>
                <a:ext cx="990600" cy="762000"/>
              </a:xfrm>
              <a:prstGeom prst="cloud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724400" y="1981200"/>
                <a:ext cx="8309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NB Broker</a:t>
                </a:r>
              </a:p>
              <a:p>
                <a:r>
                  <a:rPr lang="en-US" sz="1200" b="1" dirty="0" smtClean="0"/>
                  <a:t>Network</a:t>
                </a:r>
                <a:endParaRPr lang="en-US" sz="1200" b="1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620000" y="1828800"/>
              <a:ext cx="990600" cy="762000"/>
              <a:chOff x="7315200" y="1752600"/>
              <a:chExt cx="990600" cy="762000"/>
            </a:xfrm>
          </p:grpSpPr>
          <p:sp>
            <p:nvSpPr>
              <p:cNvPr id="57" name="Cloud 56"/>
              <p:cNvSpPr/>
              <p:nvPr/>
            </p:nvSpPr>
            <p:spPr>
              <a:xfrm>
                <a:off x="7315200" y="1752600"/>
                <a:ext cx="990600" cy="762000"/>
              </a:xfrm>
              <a:prstGeom prst="cloud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467600" y="1905000"/>
                <a:ext cx="7402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MQ</a:t>
                </a:r>
              </a:p>
              <a:p>
                <a:r>
                  <a:rPr lang="en-US" sz="1200" b="1" dirty="0" smtClean="0"/>
                  <a:t>Network</a:t>
                </a:r>
                <a:endParaRPr lang="en-US" sz="1200" b="1" dirty="0"/>
              </a:p>
            </p:txBody>
          </p:sp>
        </p:grpSp>
        <p:sp>
          <p:nvSpPr>
            <p:cNvPr id="61" name="Rounded Rectangle 60"/>
            <p:cNvSpPr/>
            <p:nvPr/>
          </p:nvSpPr>
          <p:spPr>
            <a:xfrm>
              <a:off x="6324600" y="18288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24600" y="1828800"/>
              <a:ext cx="5613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NB2MQ</a:t>
              </a:r>
              <a:endParaRPr lang="en-US" sz="900" b="1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324600" y="22860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24600" y="2286000"/>
              <a:ext cx="5613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MQ2NB</a:t>
              </a:r>
              <a:endParaRPr lang="en-US" sz="900" b="1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172200" y="1676400"/>
              <a:ext cx="914400" cy="990600"/>
            </a:xfrm>
            <a:prstGeom prst="roundRect">
              <a:avLst>
                <a:gd name="adj" fmla="val 12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410200" y="1905000"/>
              <a:ext cx="914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5410200" y="1981200"/>
              <a:ext cx="914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934200" y="2362200"/>
              <a:ext cx="914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6934200" y="2438400"/>
              <a:ext cx="914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6934200" y="1905000"/>
              <a:ext cx="914400" cy="76200"/>
            </a:xfrm>
            <a:prstGeom prst="straightConnector1">
              <a:avLst/>
            </a:prstGeom>
            <a:ln w="15875">
              <a:solidFill>
                <a:schemeClr val="accent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endCxn id="58" idx="1"/>
            </p:cNvCxnSpPr>
            <p:nvPr/>
          </p:nvCxnSpPr>
          <p:spPr>
            <a:xfrm>
              <a:off x="6934200" y="1981200"/>
              <a:ext cx="838200" cy="230833"/>
            </a:xfrm>
            <a:prstGeom prst="straightConnector1">
              <a:avLst/>
            </a:prstGeom>
            <a:ln w="15875">
              <a:solidFill>
                <a:schemeClr val="accent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56" idx="3"/>
            </p:cNvCxnSpPr>
            <p:nvPr/>
          </p:nvCxnSpPr>
          <p:spPr>
            <a:xfrm>
              <a:off x="5555397" y="2212033"/>
              <a:ext cx="693003" cy="151755"/>
            </a:xfrm>
            <a:prstGeom prst="straightConnector1">
              <a:avLst/>
            </a:prstGeom>
            <a:ln w="15875">
              <a:solidFill>
                <a:schemeClr val="accent3"/>
              </a:solidFill>
              <a:prstDash val="sys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5334000" y="2362200"/>
              <a:ext cx="990600" cy="77788"/>
            </a:xfrm>
            <a:prstGeom prst="straightConnector1">
              <a:avLst/>
            </a:prstGeom>
            <a:ln w="15875">
              <a:solidFill>
                <a:schemeClr val="accent3"/>
              </a:solidFill>
              <a:prstDash val="sys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5257800" y="1447800"/>
              <a:ext cx="976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Topic</a:t>
              </a:r>
            </a:p>
            <a:p>
              <a:r>
                <a:rPr lang="en-US" sz="1200" b="1" dirty="0" smtClean="0"/>
                <a:t>Connections</a:t>
              </a:r>
              <a:endParaRPr lang="en-US" sz="12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62800" y="2438400"/>
              <a:ext cx="976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Topic</a:t>
              </a:r>
            </a:p>
            <a:p>
              <a:r>
                <a:rPr lang="en-US" sz="1200" b="1" dirty="0" smtClean="0"/>
                <a:t>Connections</a:t>
              </a:r>
              <a:endParaRPr lang="en-US" sz="12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162800" y="1447800"/>
              <a:ext cx="1042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Topic</a:t>
              </a:r>
            </a:p>
            <a:p>
              <a:r>
                <a:rPr lang="en-US" sz="1200" b="1" dirty="0" smtClean="0"/>
                <a:t>Subscriptions</a:t>
              </a:r>
              <a:endParaRPr lang="en-US" sz="12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257800" y="2438400"/>
              <a:ext cx="1042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Topic</a:t>
              </a:r>
            </a:p>
            <a:p>
              <a:r>
                <a:rPr lang="en-US" sz="1200" b="1" dirty="0" smtClean="0"/>
                <a:t>Subscriptions</a:t>
              </a:r>
              <a:endParaRPr lang="en-US" sz="12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096000" y="1371600"/>
              <a:ext cx="10598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NBMQ Bridge</a:t>
              </a:r>
              <a:endParaRPr lang="en-US" sz="1200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5105400" y="4038600"/>
            <a:ext cx="3505200" cy="2057400"/>
            <a:chOff x="4876800" y="3200400"/>
            <a:chExt cx="3505200" cy="2057400"/>
          </a:xfrm>
        </p:grpSpPr>
        <p:sp>
          <p:nvSpPr>
            <p:cNvPr id="166" name="Rounded Rectangle 165"/>
            <p:cNvSpPr/>
            <p:nvPr/>
          </p:nvSpPr>
          <p:spPr>
            <a:xfrm>
              <a:off x="5181600" y="3429000"/>
              <a:ext cx="2743200" cy="457200"/>
            </a:xfrm>
            <a:prstGeom prst="roundRect">
              <a:avLst/>
            </a:prstGeom>
            <a:solidFill>
              <a:schemeClr val="accent1">
                <a:alpha val="11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5257800" y="3505200"/>
              <a:ext cx="27432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7162800" y="35814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410200" y="3657600"/>
              <a:ext cx="6908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Listener</a:t>
              </a:r>
              <a:endParaRPr lang="en-US" sz="1200" b="1" dirty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10200" y="36576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324600" y="3657600"/>
              <a:ext cx="6110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Queue</a:t>
              </a:r>
              <a:endParaRPr lang="en-US" sz="1200" b="1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6324600" y="36576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315200" y="3657600"/>
              <a:ext cx="609600" cy="228600"/>
            </a:xfrm>
            <a:prstGeom prst="roundRect">
              <a:avLst/>
            </a:prstGeom>
            <a:solidFill>
              <a:srgbClr val="EAEAEA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15200" y="3657600"/>
              <a:ext cx="6909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Senders</a:t>
              </a:r>
              <a:endParaRPr lang="en-US" sz="1200" b="1" dirty="0"/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>
              <a:off x="4876800" y="3733800"/>
              <a:ext cx="533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>
              <a:off x="6019800" y="3733800"/>
              <a:ext cx="3048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>
              <a:off x="6934200" y="3733800"/>
              <a:ext cx="3048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>
              <a:off x="7772400" y="3657600"/>
              <a:ext cx="6096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>
              <a:off x="7924800" y="3810000"/>
              <a:ext cx="4572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Rounded Rectangle 166"/>
            <p:cNvSpPr/>
            <p:nvPr/>
          </p:nvSpPr>
          <p:spPr>
            <a:xfrm>
              <a:off x="5334000" y="4495800"/>
              <a:ext cx="2743200" cy="457200"/>
            </a:xfrm>
            <a:prstGeom prst="roundRect">
              <a:avLst/>
            </a:prstGeom>
            <a:solidFill>
              <a:schemeClr val="accent1">
                <a:alpha val="11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5257800" y="4572000"/>
              <a:ext cx="27432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5486400" y="47244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315200" y="4724400"/>
              <a:ext cx="6908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Listener</a:t>
              </a:r>
              <a:endParaRPr lang="en-US" sz="1200" b="1" dirty="0"/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7239000" y="47244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324600" y="4724400"/>
              <a:ext cx="6110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Queue</a:t>
              </a:r>
              <a:endParaRPr lang="en-US" sz="1200" b="1" dirty="0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6324600" y="4724400"/>
              <a:ext cx="609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334000" y="4648200"/>
              <a:ext cx="609600" cy="228600"/>
            </a:xfrm>
            <a:prstGeom prst="roundRect">
              <a:avLst/>
            </a:prstGeom>
            <a:solidFill>
              <a:srgbClr val="EAEAEA"/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334000" y="4648200"/>
              <a:ext cx="6909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Senders</a:t>
              </a:r>
              <a:endParaRPr lang="en-US" sz="1200" b="1" dirty="0"/>
            </a:p>
          </p:txBody>
        </p:sp>
        <p:cxnSp>
          <p:nvCxnSpPr>
            <p:cNvPr id="176" name="Straight Arrow Connector 175"/>
            <p:cNvCxnSpPr/>
            <p:nvPr/>
          </p:nvCxnSpPr>
          <p:spPr>
            <a:xfrm rot="10800000">
              <a:off x="7848600" y="4800600"/>
              <a:ext cx="5334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rot="10800000">
              <a:off x="6934200" y="4800600"/>
              <a:ext cx="3048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rot="10800000">
              <a:off x="6096000" y="4800600"/>
              <a:ext cx="228600" cy="1116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rot="10800000">
              <a:off x="4876800" y="4724400"/>
              <a:ext cx="4572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10800000">
              <a:off x="4876800" y="4876800"/>
              <a:ext cx="457200" cy="1588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Rounded Rectangle 192"/>
            <p:cNvSpPr/>
            <p:nvPr/>
          </p:nvSpPr>
          <p:spPr>
            <a:xfrm>
              <a:off x="6096000" y="4114800"/>
              <a:ext cx="990600" cy="228600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6172200" y="4114800"/>
              <a:ext cx="84670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Configuration</a:t>
              </a:r>
              <a:endParaRPr lang="en-US" sz="900" b="1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257800" y="3200400"/>
              <a:ext cx="5613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NB2MQ</a:t>
              </a:r>
              <a:endParaRPr lang="en-US" sz="900" b="1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7391400" y="4267200"/>
              <a:ext cx="5613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MQ2NB</a:t>
              </a:r>
              <a:endParaRPr lang="en-US" sz="900" b="1" dirty="0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5029200" y="3200400"/>
              <a:ext cx="3200400" cy="2057400"/>
            </a:xfrm>
            <a:prstGeom prst="roundRect">
              <a:avLst>
                <a:gd name="adj" fmla="val 8667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0" name="Down Arrow 199"/>
          <p:cNvSpPr/>
          <p:nvPr/>
        </p:nvSpPr>
        <p:spPr>
          <a:xfrm>
            <a:off x="6705600" y="3352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5791200" y="60960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Architecture of the Message Bridge</a:t>
            </a:r>
            <a:endParaRPr lang="en-US" sz="1000" b="1" dirty="0"/>
          </a:p>
        </p:txBody>
      </p:sp>
      <p:graphicFrame>
        <p:nvGraphicFramePr>
          <p:cNvPr id="220" name="Content Placeholder 5"/>
          <p:cNvGraphicFramePr>
            <a:graphicFrameLocks/>
          </p:cNvGraphicFramePr>
          <p:nvPr/>
        </p:nvGraphicFramePr>
        <p:xfrm>
          <a:off x="762000" y="4724400"/>
          <a:ext cx="3810001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1"/>
                <a:gridCol w="762000"/>
                <a:gridCol w="762000"/>
              </a:tblGrid>
              <a:tr h="179012">
                <a:tc row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Message Size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NB</a:t>
                      </a:r>
                      <a:r>
                        <a:rPr lang="en-US" sz="1200" baseline="0" dirty="0" smtClean="0"/>
                        <a:t>2MQ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MQ2NB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1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+mn-lt"/>
                        </a:rPr>
                        <a:t>In-Order</a:t>
                      </a:r>
                    </a:p>
                    <a:p>
                      <a:r>
                        <a:rPr lang="en-US" sz="1000" b="1" dirty="0" smtClean="0">
                          <a:latin typeface="+mn-lt"/>
                        </a:rPr>
                        <a:t>Msgs/Sec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+mn-lt"/>
                        </a:rPr>
                        <a:t>No-Order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+mn-lt"/>
                        </a:rPr>
                        <a:t>Msgs/Sec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+mn-lt"/>
                        </a:rPr>
                        <a:t>In-Order</a:t>
                      </a:r>
                    </a:p>
                    <a:p>
                      <a:r>
                        <a:rPr lang="en-US" sz="1000" b="1" dirty="0" err="1" smtClean="0">
                          <a:latin typeface="+mn-lt"/>
                        </a:rPr>
                        <a:t>Msgs</a:t>
                      </a:r>
                      <a:r>
                        <a:rPr lang="en-US" sz="1000" b="1" dirty="0" smtClean="0">
                          <a:latin typeface="+mn-lt"/>
                        </a:rPr>
                        <a:t>/Sec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+mn-lt"/>
                        </a:rPr>
                        <a:t>No-Order</a:t>
                      </a:r>
                    </a:p>
                    <a:p>
                      <a:r>
                        <a:rPr lang="en-US" sz="1000" b="1" dirty="0" err="1" smtClean="0">
                          <a:latin typeface="+mn-lt"/>
                        </a:rPr>
                        <a:t>Msgs</a:t>
                      </a:r>
                      <a:r>
                        <a:rPr lang="en-US" sz="1000" b="1" dirty="0" smtClean="0">
                          <a:latin typeface="+mn-lt"/>
                        </a:rPr>
                        <a:t>/Sec</a:t>
                      </a:r>
                    </a:p>
                  </a:txBody>
                  <a:tcPr/>
                </a:tc>
              </a:tr>
              <a:tr h="20802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100B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350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530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Times New Roman"/>
                        </a:rPr>
                        <a:t>320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310</a:t>
                      </a:r>
                    </a:p>
                  </a:txBody>
                  <a:tcPr marL="68580" marR="68580" marT="0" marB="0"/>
                </a:tc>
              </a:tr>
              <a:tr h="17901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1KB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330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290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Times New Roman"/>
                        </a:rPr>
                        <a:t>290</a:t>
                      </a:r>
                    </a:p>
                  </a:txBody>
                  <a:tcPr marL="68580" marR="68580" marT="0" marB="0"/>
                </a:tc>
              </a:tr>
              <a:tr h="17901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n-lt"/>
                        </a:rPr>
                        <a:t>4KB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390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Times New Roman"/>
                        </a:rPr>
                        <a:t>230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Multi-cores -&gt; Higher </a:t>
            </a:r>
            <a:r>
              <a:rPr lang="en-US" sz="2800" dirty="0" smtClean="0"/>
              <a:t>Performance?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4958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To verify this, we measured the performance of Apache Axis2 deployed in Tomcat server on different multi-core machines.</a:t>
            </a:r>
          </a:p>
          <a:p>
            <a:endParaRPr lang="en-US" dirty="0" smtClean="0"/>
          </a:p>
          <a:p>
            <a:r>
              <a:rPr lang="en-US" dirty="0" smtClean="0"/>
              <a:t>Why Axis2 in Tomcat?</a:t>
            </a:r>
          </a:p>
          <a:p>
            <a:pPr lvl="1"/>
            <a:r>
              <a:rPr lang="en-US" dirty="0" smtClean="0"/>
              <a:t>A multi-thread application written in Java which is supposed to handle large number of concurrent requests.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Measured </a:t>
            </a:r>
            <a:r>
              <a:rPr lang="en-US" dirty="0" smtClean="0"/>
              <a:t>the Round Trip Time (RTT) for a web service </a:t>
            </a:r>
            <a:r>
              <a:rPr lang="en-US" dirty="0" smtClean="0"/>
              <a:t>invocation.</a:t>
            </a:r>
            <a:endParaRPr lang="en-US" dirty="0" smtClean="0"/>
          </a:p>
          <a:p>
            <a:r>
              <a:rPr lang="en-US" dirty="0" smtClean="0"/>
              <a:t>Avoid overloading client </a:t>
            </a:r>
            <a:r>
              <a:rPr lang="en-US" dirty="0" smtClean="0"/>
              <a:t>machines by placing clients in </a:t>
            </a:r>
            <a:r>
              <a:rPr lang="en-US" dirty="0" smtClean="0"/>
              <a:t>multiple machines.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different multi-core </a:t>
            </a:r>
            <a:r>
              <a:rPr lang="en-US" dirty="0" smtClean="0"/>
              <a:t>machines.</a:t>
            </a:r>
            <a:endParaRPr lang="en-US" dirty="0" smtClean="0"/>
          </a:p>
          <a:p>
            <a:r>
              <a:rPr lang="en-US" dirty="0" smtClean="0"/>
              <a:t>JDK1.5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JRockit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BEA.</a:t>
            </a:r>
            <a:endParaRPr lang="en-US" dirty="0" smtClean="0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5E93B-1421-4787-A804-397A0F3D779B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5257800" y="1295400"/>
            <a:ext cx="3429000" cy="2352020"/>
            <a:chOff x="4953000" y="1905000"/>
            <a:chExt cx="3429000" cy="2352020"/>
          </a:xfrm>
        </p:grpSpPr>
        <p:sp>
          <p:nvSpPr>
            <p:cNvPr id="4" name="Rounded Rectangle 3"/>
            <p:cNvSpPr/>
            <p:nvPr/>
          </p:nvSpPr>
          <p:spPr>
            <a:xfrm>
              <a:off x="7391400" y="2057400"/>
              <a:ext cx="990600" cy="1600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Apache</a:t>
              </a:r>
            </a:p>
            <a:p>
              <a:pPr algn="ctr"/>
              <a:r>
                <a:rPr lang="en-US" sz="1200" dirty="0" smtClean="0"/>
                <a:t>Axis2 on Tomcat 5 </a:t>
              </a:r>
            </a:p>
            <a:p>
              <a:pPr algn="ctr"/>
              <a:endParaRPr lang="en-US" sz="1200" dirty="0" smtClean="0"/>
            </a:p>
            <a:p>
              <a:pPr algn="ctr"/>
              <a:r>
                <a:rPr lang="en-US" sz="1200" dirty="0" smtClean="0"/>
                <a:t> Multi-core machine</a:t>
              </a:r>
              <a:endParaRPr lang="en-US" sz="12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172200" y="2057400"/>
              <a:ext cx="838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Client1</a:t>
              </a:r>
              <a:endParaRPr lang="en-US" sz="12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172200" y="2514600"/>
              <a:ext cx="838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Client2</a:t>
              </a:r>
              <a:endParaRPr lang="en-US" sz="12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172200" y="3352800"/>
              <a:ext cx="8382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Client N</a:t>
              </a:r>
              <a:endParaRPr lang="en-US" sz="1200" dirty="0"/>
            </a:p>
          </p:txBody>
        </p:sp>
        <p:cxnSp>
          <p:nvCxnSpPr>
            <p:cNvPr id="11" name="Straight Arrow Connector 10"/>
            <p:cNvCxnSpPr>
              <a:stCxn id="5" idx="3"/>
            </p:cNvCxnSpPr>
            <p:nvPr/>
          </p:nvCxnSpPr>
          <p:spPr>
            <a:xfrm>
              <a:off x="7010400" y="2209800"/>
              <a:ext cx="381000" cy="53340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4" idx="1"/>
            </p:cNvCxnSpPr>
            <p:nvPr/>
          </p:nvCxnSpPr>
          <p:spPr>
            <a:xfrm>
              <a:off x="7010400" y="2667000"/>
              <a:ext cx="381000" cy="19050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3"/>
              <a:endCxn id="4" idx="1"/>
            </p:cNvCxnSpPr>
            <p:nvPr/>
          </p:nvCxnSpPr>
          <p:spPr>
            <a:xfrm flipV="1">
              <a:off x="7010400" y="2857500"/>
              <a:ext cx="381000" cy="647700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5257800" y="2590800"/>
              <a:ext cx="5334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791200" y="2209800"/>
              <a:ext cx="381000" cy="1296988"/>
              <a:chOff x="5791200" y="2209800"/>
              <a:chExt cx="381000" cy="1296988"/>
            </a:xfrm>
          </p:grpSpPr>
          <p:cxnSp>
            <p:nvCxnSpPr>
              <p:cNvPr id="29" name="Straight Arrow Connector 28"/>
              <p:cNvCxnSpPr>
                <a:endCxn id="5" idx="1"/>
              </p:cNvCxnSpPr>
              <p:nvPr/>
            </p:nvCxnSpPr>
            <p:spPr>
              <a:xfrm>
                <a:off x="5943600" y="2209800"/>
                <a:ext cx="228600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5943600" y="2667000"/>
                <a:ext cx="228600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943600" y="3505200"/>
                <a:ext cx="228600" cy="15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5295900" y="2857500"/>
                <a:ext cx="1295400" cy="1588"/>
              </a:xfrm>
              <a:prstGeom prst="line">
                <a:avLst/>
              </a:prstGeom>
              <a:ln w="15875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791200" y="2895600"/>
                <a:ext cx="152400" cy="1588"/>
              </a:xfrm>
              <a:prstGeom prst="line">
                <a:avLst/>
              </a:prstGeom>
              <a:ln w="15875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4953000" y="1905000"/>
              <a:ext cx="11736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Synchronized</a:t>
              </a:r>
            </a:p>
            <a:p>
              <a:r>
                <a:rPr lang="en-US" sz="1400" b="1" dirty="0" smtClean="0"/>
                <a:t>Start signal</a:t>
              </a:r>
              <a:endParaRPr lang="en-US" sz="14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67400" y="3733800"/>
              <a:ext cx="16109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Clients Running on</a:t>
              </a:r>
            </a:p>
            <a:p>
              <a:r>
                <a:rPr lang="en-US" sz="1400" b="1" dirty="0" smtClean="0"/>
                <a:t>Multiple Machines</a:t>
              </a:r>
              <a:endParaRPr lang="en-US" sz="1400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553200" y="2895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553200" y="3124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334000" y="39624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the clients are started simultaneously by signaling the listener embedded in clients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Multi-cores </a:t>
            </a:r>
            <a:r>
              <a:rPr lang="en-US" sz="2800" dirty="0" smtClean="0"/>
              <a:t>cont.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3B38-C5B0-49C7-9FCD-EC28E98DF9A0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57200" y="990600"/>
            <a:ext cx="8229600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Multi Processors </a:t>
            </a:r>
            <a:r>
              <a:rPr lang="en-US" sz="1800" dirty="0" err="1" smtClean="0"/>
              <a:t>vs</a:t>
            </a:r>
            <a:r>
              <a:rPr lang="en-US" sz="1800" dirty="0" smtClean="0"/>
              <a:t> Multi-cores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Higher number of cores – better performance for multi-threaded applications.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Load distribution</a:t>
            </a:r>
            <a:endParaRPr lang="en-US" sz="18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35280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 T1000 6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 T1000 8 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 Messages per</a:t>
                      </a:r>
                      <a:r>
                        <a:rPr lang="en-US" baseline="0" dirty="0" smtClean="0"/>
                        <a:t> Second</a:t>
                      </a:r>
                    </a:p>
                    <a:p>
                      <a:r>
                        <a:rPr lang="en-US" baseline="0" dirty="0" smtClean="0"/>
                        <a:t>20 millisecond RTT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2600 Messages per</a:t>
                      </a:r>
                      <a:r>
                        <a:rPr lang="en-US" baseline="0" dirty="0" smtClean="0"/>
                        <a:t> Second</a:t>
                      </a:r>
                    </a:p>
                    <a:p>
                      <a:r>
                        <a:rPr lang="en-US" baseline="0" dirty="0" smtClean="0"/>
                        <a:t>20 millisecond RTT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Projects\Axis\Benchmark\CPU_Usa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953000"/>
            <a:ext cx="5343525" cy="1285875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37160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Intel Xeon 2.4</a:t>
                      </a:r>
                      <a:r>
                        <a:rPr lang="en-US" baseline="0" dirty="0" smtClean="0"/>
                        <a:t> GHz – Two Processors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AMD Dual Core </a:t>
                      </a:r>
                      <a:r>
                        <a:rPr lang="en-US" dirty="0" err="1" smtClean="0"/>
                        <a:t>Opteron</a:t>
                      </a:r>
                      <a:r>
                        <a:rPr lang="en-US" dirty="0" smtClean="0"/>
                        <a:t> 280 2.4GHz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r>
                        <a:rPr lang="en-US" baseline="0" dirty="0" smtClean="0"/>
                        <a:t> Messages per Second</a:t>
                      </a:r>
                    </a:p>
                    <a:p>
                      <a:r>
                        <a:rPr lang="en-US" baseline="0" dirty="0" smtClean="0"/>
                        <a:t>10 milliseconds RTT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r>
                        <a:rPr lang="en-US" baseline="0" dirty="0" smtClean="0"/>
                        <a:t> Messages per Second</a:t>
                      </a:r>
                    </a:p>
                    <a:p>
                      <a:r>
                        <a:rPr lang="en-US" baseline="0" dirty="0" smtClean="0"/>
                        <a:t>10 milliseconds RTT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A Scalable Approach for the Secure and Authorized Tracking of the Availability of Entities in Distributed Systems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6388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Scheme to track the </a:t>
            </a:r>
            <a:r>
              <a:rPr lang="en-US" dirty="0" smtClean="0"/>
              <a:t>availability/status </a:t>
            </a:r>
            <a:r>
              <a:rPr lang="en-US" dirty="0" smtClean="0"/>
              <a:t>of entities in a distributed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Push/Pull paradigms both have  their limitations</a:t>
            </a:r>
            <a:endParaRPr lang="en-US" dirty="0" smtClean="0"/>
          </a:p>
          <a:p>
            <a:r>
              <a:rPr lang="en-US" dirty="0" smtClean="0"/>
              <a:t>Use publish/subscribe </a:t>
            </a:r>
            <a:r>
              <a:rPr lang="en-US" dirty="0" smtClean="0"/>
              <a:t>messaging </a:t>
            </a:r>
            <a:endParaRPr lang="en-US" dirty="0" smtClean="0"/>
          </a:p>
          <a:p>
            <a:r>
              <a:rPr lang="en-US" dirty="0" smtClean="0"/>
              <a:t>Minimum message exchange</a:t>
            </a:r>
          </a:p>
          <a:p>
            <a:pPr lvl="1"/>
            <a:r>
              <a:rPr lang="en-US" dirty="0" smtClean="0"/>
              <a:t>No N*(N-1) tracking</a:t>
            </a:r>
          </a:p>
          <a:p>
            <a:r>
              <a:rPr lang="en-US" dirty="0" smtClean="0"/>
              <a:t>Transport Independent</a:t>
            </a:r>
          </a:p>
          <a:p>
            <a:r>
              <a:rPr lang="en-US" dirty="0" smtClean="0"/>
              <a:t>Only authorized trackers would be allowed to track entities</a:t>
            </a:r>
          </a:p>
          <a:p>
            <a:pPr lvl="1"/>
            <a:r>
              <a:rPr lang="en-US" dirty="0" smtClean="0"/>
              <a:t>Using Topic Discovery Mechanism</a:t>
            </a:r>
          </a:p>
          <a:p>
            <a:r>
              <a:rPr lang="en-US" dirty="0" smtClean="0"/>
              <a:t>Supports </a:t>
            </a:r>
            <a:r>
              <a:rPr lang="en-US" dirty="0" smtClean="0"/>
              <a:t>encrypted message exchange</a:t>
            </a:r>
          </a:p>
          <a:p>
            <a:r>
              <a:rPr lang="en-US" dirty="0" smtClean="0"/>
              <a:t>Physical location </a:t>
            </a:r>
            <a:r>
              <a:rPr lang="en-US" dirty="0" smtClean="0"/>
              <a:t>of an entity is </a:t>
            </a:r>
            <a:r>
              <a:rPr lang="en-US" dirty="0" smtClean="0"/>
              <a:t>not exposed</a:t>
            </a:r>
          </a:p>
          <a:p>
            <a:r>
              <a:rPr lang="en-US" dirty="0" smtClean="0"/>
              <a:t>Published </a:t>
            </a:r>
            <a:r>
              <a:rPr lang="en-US" dirty="0" smtClean="0"/>
              <a:t>in IPDPS </a:t>
            </a:r>
            <a:r>
              <a:rPr lang="en-US" dirty="0" smtClean="0"/>
              <a:t>07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F2DB-923C-4097-8609-FC87E69D8462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781800" y="2438400"/>
            <a:ext cx="1447800" cy="1143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7010400" y="2743200"/>
            <a:ext cx="304800" cy="304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53200" y="1905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15200" y="1828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2667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781800" y="3810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001000" y="3733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153400" y="2209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" name="Hexagon 17"/>
          <p:cNvSpPr/>
          <p:nvPr/>
        </p:nvSpPr>
        <p:spPr>
          <a:xfrm>
            <a:off x="7696200" y="2590800"/>
            <a:ext cx="304800" cy="304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Hexagon 18"/>
          <p:cNvSpPr/>
          <p:nvPr/>
        </p:nvSpPr>
        <p:spPr>
          <a:xfrm>
            <a:off x="7391400" y="3200400"/>
            <a:ext cx="304800" cy="304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1" name="Straight Connector 20"/>
          <p:cNvCxnSpPr>
            <a:stCxn id="8" idx="0"/>
            <a:endCxn id="18" idx="3"/>
          </p:cNvCxnSpPr>
          <p:nvPr/>
        </p:nvCxnSpPr>
        <p:spPr>
          <a:xfrm flipV="1">
            <a:off x="7315200" y="27432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2"/>
            <a:endCxn id="19" idx="5"/>
          </p:cNvCxnSpPr>
          <p:nvPr/>
        </p:nvCxnSpPr>
        <p:spPr>
          <a:xfrm rot="5400000">
            <a:off x="7543800" y="2971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6"/>
            <a:endCxn id="8" idx="3"/>
          </p:cNvCxnSpPr>
          <p:nvPr/>
        </p:nvCxnSpPr>
        <p:spPr>
          <a:xfrm>
            <a:off x="6477000" y="2819400"/>
            <a:ext cx="533400" cy="76200"/>
          </a:xfrm>
          <a:prstGeom prst="line">
            <a:avLst/>
          </a:prstGeom>
          <a:ln w="254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5"/>
            <a:endCxn id="8" idx="4"/>
          </p:cNvCxnSpPr>
          <p:nvPr/>
        </p:nvCxnSpPr>
        <p:spPr>
          <a:xfrm rot="16200000" flipH="1">
            <a:off x="6693484" y="2350083"/>
            <a:ext cx="578037" cy="208196"/>
          </a:xfrm>
          <a:prstGeom prst="line">
            <a:avLst/>
          </a:prstGeom>
          <a:ln w="254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4"/>
            <a:endCxn id="18" idx="4"/>
          </p:cNvCxnSpPr>
          <p:nvPr/>
        </p:nvCxnSpPr>
        <p:spPr>
          <a:xfrm rot="16200000" flipH="1">
            <a:off x="7410450" y="2228850"/>
            <a:ext cx="457200" cy="266700"/>
          </a:xfrm>
          <a:prstGeom prst="line">
            <a:avLst/>
          </a:prstGeom>
          <a:ln w="254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3"/>
            <a:endCxn id="18" idx="0"/>
          </p:cNvCxnSpPr>
          <p:nvPr/>
        </p:nvCxnSpPr>
        <p:spPr>
          <a:xfrm rot="5400000">
            <a:off x="7968480" y="2502483"/>
            <a:ext cx="273237" cy="208196"/>
          </a:xfrm>
          <a:prstGeom prst="line">
            <a:avLst/>
          </a:prstGeom>
          <a:ln w="254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" idx="2"/>
            <a:endCxn id="14" idx="0"/>
          </p:cNvCxnSpPr>
          <p:nvPr/>
        </p:nvCxnSpPr>
        <p:spPr>
          <a:xfrm rot="5400000">
            <a:off x="7067550" y="3409950"/>
            <a:ext cx="304800" cy="49530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1"/>
            <a:endCxn id="15" idx="0"/>
          </p:cNvCxnSpPr>
          <p:nvPr/>
        </p:nvCxnSpPr>
        <p:spPr>
          <a:xfrm rot="16200000" flipH="1">
            <a:off x="7639050" y="3181350"/>
            <a:ext cx="838200" cy="26670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96000" y="3124200"/>
            <a:ext cx="99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Broker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62800" y="38862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Trackers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72400" y="1752600"/>
            <a:ext cx="881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Tracking Entities cont.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D49E-22B8-4388-BC4F-253CD5ACA768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6096000" y="1219200"/>
            <a:ext cx="2209800" cy="1984177"/>
            <a:chOff x="6477000" y="1219200"/>
            <a:chExt cx="2209800" cy="1984177"/>
          </a:xfrm>
        </p:grpSpPr>
        <p:grpSp>
          <p:nvGrpSpPr>
            <p:cNvPr id="37" name="Group 36"/>
            <p:cNvGrpSpPr/>
            <p:nvPr/>
          </p:nvGrpSpPr>
          <p:grpSpPr>
            <a:xfrm>
              <a:off x="6477000" y="1295400"/>
              <a:ext cx="2209800" cy="1371600"/>
              <a:chOff x="5334000" y="1676400"/>
              <a:chExt cx="2667000" cy="17526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334000" y="1676400"/>
                <a:ext cx="3810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</a:t>
                </a:r>
                <a:endParaRPr lang="en-US" dirty="0"/>
              </a:p>
            </p:txBody>
          </p:sp>
          <p:sp>
            <p:nvSpPr>
              <p:cNvPr id="8" name="Hexagon 7"/>
              <p:cNvSpPr/>
              <p:nvPr/>
            </p:nvSpPr>
            <p:spPr>
              <a:xfrm>
                <a:off x="5638800" y="2438400"/>
                <a:ext cx="381000" cy="3048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9" name="Hexagon 8"/>
              <p:cNvSpPr/>
              <p:nvPr/>
            </p:nvSpPr>
            <p:spPr>
              <a:xfrm>
                <a:off x="6248400" y="2438400"/>
                <a:ext cx="381000" cy="3048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Hexagon 9"/>
              <p:cNvSpPr/>
              <p:nvPr/>
            </p:nvSpPr>
            <p:spPr>
              <a:xfrm>
                <a:off x="6858000" y="2438400"/>
                <a:ext cx="381000" cy="3048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1" name="Hexagon 10"/>
              <p:cNvSpPr/>
              <p:nvPr/>
            </p:nvSpPr>
            <p:spPr>
              <a:xfrm>
                <a:off x="7391400" y="2438400"/>
                <a:ext cx="381000" cy="304800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562600" y="3124200"/>
                <a:ext cx="3810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248400" y="3124200"/>
                <a:ext cx="3810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934200" y="3124200"/>
                <a:ext cx="3810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620000" y="3124200"/>
                <a:ext cx="3810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cxnSp>
            <p:nvCxnSpPr>
              <p:cNvPr id="18" name="Straight Connector 17"/>
              <p:cNvCxnSpPr>
                <a:stCxn id="8" idx="0"/>
                <a:endCxn id="9" idx="3"/>
              </p:cNvCxnSpPr>
              <p:nvPr/>
            </p:nvCxnSpPr>
            <p:spPr>
              <a:xfrm>
                <a:off x="6019800" y="2590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9" idx="0"/>
                <a:endCxn id="10" idx="3"/>
              </p:cNvCxnSpPr>
              <p:nvPr/>
            </p:nvCxnSpPr>
            <p:spPr>
              <a:xfrm>
                <a:off x="6629400" y="25908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0" idx="0"/>
                <a:endCxn id="11" idx="3"/>
              </p:cNvCxnSpPr>
              <p:nvPr/>
            </p:nvCxnSpPr>
            <p:spPr>
              <a:xfrm>
                <a:off x="7239000" y="2590800"/>
                <a:ext cx="152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8" idx="2"/>
                <a:endCxn id="12" idx="0"/>
              </p:cNvCxnSpPr>
              <p:nvPr/>
            </p:nvCxnSpPr>
            <p:spPr>
              <a:xfrm rot="16200000" flipH="1">
                <a:off x="5543550" y="2914650"/>
                <a:ext cx="381000" cy="3810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9" idx="2"/>
                <a:endCxn id="14" idx="0"/>
              </p:cNvCxnSpPr>
              <p:nvPr/>
            </p:nvCxnSpPr>
            <p:spPr>
              <a:xfrm rot="16200000" flipH="1">
                <a:off x="6191250" y="2876550"/>
                <a:ext cx="381000" cy="11430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0" idx="2"/>
                <a:endCxn id="15" idx="0"/>
              </p:cNvCxnSpPr>
              <p:nvPr/>
            </p:nvCxnSpPr>
            <p:spPr>
              <a:xfrm rot="16200000" flipH="1">
                <a:off x="6838950" y="2838450"/>
                <a:ext cx="381000" cy="19050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2"/>
                <a:endCxn id="16" idx="0"/>
              </p:cNvCxnSpPr>
              <p:nvPr/>
            </p:nvCxnSpPr>
            <p:spPr>
              <a:xfrm rot="16200000" flipH="1">
                <a:off x="7448550" y="2762250"/>
                <a:ext cx="381000" cy="342900"/>
              </a:xfrm>
              <a:prstGeom prst="line">
                <a:avLst/>
              </a:prstGeom>
              <a:ln w="254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7" idx="5"/>
                <a:endCxn id="8" idx="4"/>
              </p:cNvCxnSpPr>
              <p:nvPr/>
            </p:nvCxnSpPr>
            <p:spPr>
              <a:xfrm rot="16200000" flipH="1">
                <a:off x="5436184" y="2159583"/>
                <a:ext cx="501837" cy="55796"/>
              </a:xfrm>
              <a:prstGeom prst="line">
                <a:avLst/>
              </a:prstGeom>
              <a:ln w="254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7162800" y="2895600"/>
              <a:ext cx="1175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Test Topology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1800" y="1219200"/>
              <a:ext cx="9929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Traced Entity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86600" y="1676400"/>
              <a:ext cx="6538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Brokers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96200" y="2590800"/>
              <a:ext cx="6933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Trackers</a:t>
              </a:r>
              <a:endParaRPr lang="en-US" sz="1200" dirty="0"/>
            </a:p>
          </p:txBody>
        </p:sp>
      </p:grpSp>
      <p:pic>
        <p:nvPicPr>
          <p:cNvPr id="1026" name="Picture 2" descr="moretrack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270094"/>
            <a:ext cx="3048000" cy="231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Oval 44"/>
          <p:cNvSpPr/>
          <p:nvPr/>
        </p:nvSpPr>
        <p:spPr>
          <a:xfrm>
            <a:off x="5638800" y="4419600"/>
            <a:ext cx="315686" cy="23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6" name="Hexagon 45"/>
          <p:cNvSpPr/>
          <p:nvPr/>
        </p:nvSpPr>
        <p:spPr>
          <a:xfrm>
            <a:off x="5891349" y="5015948"/>
            <a:ext cx="315686" cy="23853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Hexagon 46"/>
          <p:cNvSpPr/>
          <p:nvPr/>
        </p:nvSpPr>
        <p:spPr>
          <a:xfrm>
            <a:off x="6396446" y="5015948"/>
            <a:ext cx="315686" cy="23853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8" name="Hexagon 47"/>
          <p:cNvSpPr/>
          <p:nvPr/>
        </p:nvSpPr>
        <p:spPr>
          <a:xfrm>
            <a:off x="6901543" y="5015948"/>
            <a:ext cx="315686" cy="23853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9" name="Hexagon 48"/>
          <p:cNvSpPr/>
          <p:nvPr/>
        </p:nvSpPr>
        <p:spPr>
          <a:xfrm>
            <a:off x="7343503" y="5015948"/>
            <a:ext cx="315686" cy="23853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396446" y="5552661"/>
            <a:ext cx="315686" cy="23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7086600" y="4419600"/>
            <a:ext cx="315686" cy="23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6858000" y="5562600"/>
            <a:ext cx="315686" cy="23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54" name="Straight Connector 53"/>
          <p:cNvCxnSpPr>
            <a:stCxn id="46" idx="0"/>
            <a:endCxn id="47" idx="3"/>
          </p:cNvCxnSpPr>
          <p:nvPr/>
        </p:nvCxnSpPr>
        <p:spPr>
          <a:xfrm>
            <a:off x="6207034" y="5135217"/>
            <a:ext cx="189411" cy="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7" idx="0"/>
            <a:endCxn id="48" idx="3"/>
          </p:cNvCxnSpPr>
          <p:nvPr/>
        </p:nvCxnSpPr>
        <p:spPr>
          <a:xfrm>
            <a:off x="6712131" y="5135217"/>
            <a:ext cx="189411" cy="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0"/>
            <a:endCxn id="49" idx="3"/>
          </p:cNvCxnSpPr>
          <p:nvPr/>
        </p:nvCxnSpPr>
        <p:spPr>
          <a:xfrm>
            <a:off x="7217229" y="5135217"/>
            <a:ext cx="126274" cy="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7" idx="2"/>
            <a:endCxn id="51" idx="0"/>
          </p:cNvCxnSpPr>
          <p:nvPr/>
        </p:nvCxnSpPr>
        <p:spPr>
          <a:xfrm rot="16200000" flipH="1">
            <a:off x="6357849" y="5356221"/>
            <a:ext cx="298174" cy="9470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7" idx="5"/>
            <a:endCxn id="52" idx="3"/>
          </p:cNvCxnSpPr>
          <p:nvPr/>
        </p:nvCxnSpPr>
        <p:spPr>
          <a:xfrm rot="5400000" flipH="1" flipV="1">
            <a:off x="6696293" y="4579410"/>
            <a:ext cx="392742" cy="48033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1"/>
            <a:endCxn id="53" idx="0"/>
          </p:cNvCxnSpPr>
          <p:nvPr/>
        </p:nvCxnSpPr>
        <p:spPr>
          <a:xfrm rot="16200000" flipH="1">
            <a:off x="6680114" y="5226870"/>
            <a:ext cx="308113" cy="363346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5" idx="5"/>
            <a:endCxn id="46" idx="4"/>
          </p:cNvCxnSpPr>
          <p:nvPr/>
        </p:nvCxnSpPr>
        <p:spPr>
          <a:xfrm rot="16200000" flipH="1">
            <a:off x="5735000" y="4796461"/>
            <a:ext cx="392742" cy="46231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00800" y="4419600"/>
            <a:ext cx="315686" cy="23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88" name="Straight Connector 87"/>
          <p:cNvCxnSpPr>
            <a:stCxn id="47" idx="4"/>
            <a:endCxn id="80" idx="4"/>
          </p:cNvCxnSpPr>
          <p:nvPr/>
        </p:nvCxnSpPr>
        <p:spPr>
          <a:xfrm rot="5400000" flipH="1" flipV="1">
            <a:off x="6328458" y="4785763"/>
            <a:ext cx="357809" cy="10256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62600" y="4114800"/>
            <a:ext cx="992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Traced Entity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7543800" y="4724400"/>
            <a:ext cx="653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Brokers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715000" y="5562600"/>
            <a:ext cx="693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Trackers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914400" y="4038600"/>
            <a:ext cx="370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Trace Routing Overhead vs. Number of Trackers</a:t>
            </a:r>
            <a:endParaRPr lang="en-US" sz="1400" b="1" dirty="0"/>
          </a:p>
        </p:txBody>
      </p:sp>
      <p:graphicFrame>
        <p:nvGraphicFramePr>
          <p:cNvPr id="62" name="Chart 61"/>
          <p:cNvGraphicFramePr/>
          <p:nvPr/>
        </p:nvGraphicFramePr>
        <p:xfrm>
          <a:off x="609600" y="990600"/>
          <a:ext cx="5029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Extending The Naradabrokering for C++ Clients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105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To extends the publish/subscribe capabilities of Naradabrokering to Python/C++ users.</a:t>
            </a:r>
          </a:p>
          <a:p>
            <a:r>
              <a:rPr lang="en-US" sz="3100" dirty="0" smtClean="0"/>
              <a:t>To support the integration of </a:t>
            </a:r>
            <a:r>
              <a:rPr lang="en-US" sz="3100" dirty="0" smtClean="0">
                <a:hlinkClick r:id="rId2"/>
              </a:rPr>
              <a:t>Clarens </a:t>
            </a:r>
            <a:r>
              <a:rPr lang="en-US" sz="3100" dirty="0" smtClean="0"/>
              <a:t>project from Caltech with Naradabrokering.</a:t>
            </a:r>
            <a:endParaRPr lang="en-US" sz="3100" dirty="0" smtClean="0"/>
          </a:p>
          <a:p>
            <a:pPr lvl="1"/>
            <a:r>
              <a:rPr lang="en-US" dirty="0" smtClean="0"/>
              <a:t>JNI Version</a:t>
            </a:r>
          </a:p>
          <a:p>
            <a:pPr lvl="2"/>
            <a:r>
              <a:rPr lang="en-US" dirty="0" smtClean="0"/>
              <a:t>Implemented a bridge using JNI/Java</a:t>
            </a:r>
          </a:p>
          <a:p>
            <a:pPr lvl="2"/>
            <a:r>
              <a:rPr lang="en-US" dirty="0" smtClean="0"/>
              <a:t>Provide publish/subscribe capabilities using a simple C++ API</a:t>
            </a:r>
          </a:p>
          <a:p>
            <a:pPr lvl="1"/>
            <a:r>
              <a:rPr lang="en-US" dirty="0" smtClean="0"/>
              <a:t>C++ Version</a:t>
            </a:r>
          </a:p>
          <a:p>
            <a:pPr lvl="2"/>
            <a:r>
              <a:rPr lang="en-US" dirty="0" smtClean="0"/>
              <a:t>No need of JVM </a:t>
            </a:r>
          </a:p>
          <a:p>
            <a:pPr lvl="2"/>
            <a:r>
              <a:rPr lang="en-US" dirty="0" smtClean="0"/>
              <a:t>Same publish/subscribe API as  above</a:t>
            </a:r>
          </a:p>
          <a:p>
            <a:pPr lvl="2"/>
            <a:r>
              <a:rPr lang="en-US" dirty="0" err="1" smtClean="0"/>
              <a:t>Endianness</a:t>
            </a:r>
            <a:endParaRPr lang="en-US" dirty="0" smtClean="0"/>
          </a:p>
          <a:p>
            <a:pPr lvl="2"/>
            <a:r>
              <a:rPr lang="en-US" dirty="0" smtClean="0"/>
              <a:t>Different Platforms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9539-BF30-4BBC-95E9-1F13A012FA2D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Community Grids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562600" y="1447800"/>
            <a:ext cx="3352800" cy="2212777"/>
            <a:chOff x="5562600" y="1752600"/>
            <a:chExt cx="3352800" cy="2212777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5562600" y="2348321"/>
              <a:ext cx="3352800" cy="1233079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871010" y="3205843"/>
              <a:ext cx="1063083" cy="375557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NB C++ Bridge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239000" y="1752600"/>
              <a:ext cx="15240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Naradabrokering</a:t>
              </a:r>
              <a:endParaRPr lang="en-US" sz="1400" b="1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15000" y="1752600"/>
              <a:ext cx="1447800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C++ Pub/Sub Clients</a:t>
              </a:r>
              <a:endParaRPr lang="en-US" sz="1400" b="1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715000" y="2438400"/>
              <a:ext cx="1524000" cy="45720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Service Client (C++)</a:t>
              </a:r>
              <a:endParaRPr lang="en-US" sz="1400" b="1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715000" y="2895600"/>
              <a:ext cx="3048000" cy="3810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JNI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239000" y="2438400"/>
              <a:ext cx="1524000" cy="4572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BridgeServiceClient</a:t>
              </a:r>
              <a:r>
                <a:rPr lang="en-US" sz="1400" dirty="0" smtClean="0"/>
                <a:t>(Java)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96000" y="3657600"/>
              <a:ext cx="23737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Architecture of the JNI Bridge</a:t>
              </a:r>
              <a:endParaRPr lang="en-US" sz="1400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15000" y="4495800"/>
            <a:ext cx="3048000" cy="1374577"/>
            <a:chOff x="5715000" y="4495800"/>
            <a:chExt cx="3048000" cy="1374577"/>
          </a:xfrm>
        </p:grpSpPr>
        <p:sp>
          <p:nvSpPr>
            <p:cNvPr id="32" name="Rounded Rectangle 31"/>
            <p:cNvSpPr/>
            <p:nvPr/>
          </p:nvSpPr>
          <p:spPr>
            <a:xfrm>
              <a:off x="7239000" y="4495800"/>
              <a:ext cx="15240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Naradabrokering</a:t>
              </a:r>
              <a:endParaRPr lang="en-US" sz="1400" b="1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715000" y="4495800"/>
              <a:ext cx="1447800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C++ Pub/Sub Clients</a:t>
              </a:r>
              <a:endParaRPr lang="en-US" sz="1400" b="1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715000" y="5105400"/>
              <a:ext cx="3048000" cy="38100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C++/Java Communication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72200" y="5562600"/>
              <a:ext cx="24720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Architecture of the C++ Bridge</a:t>
              </a:r>
              <a:endParaRPr lang="en-US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Service Discovery Framework for C++/Python Clients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2578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To support load-balanced access to ROOT applications.</a:t>
            </a:r>
          </a:p>
          <a:p>
            <a:r>
              <a:rPr lang="en-US" dirty="0" smtClean="0"/>
              <a:t>ROOT – C++ Application written mostly by CERN.</a:t>
            </a:r>
          </a:p>
          <a:p>
            <a:r>
              <a:rPr lang="en-US" dirty="0" smtClean="0"/>
              <a:t>Rootlet – Python web service that wraps the ROOT application.</a:t>
            </a:r>
          </a:p>
          <a:p>
            <a:r>
              <a:rPr lang="en-US" dirty="0" smtClean="0"/>
              <a:t>Asynchronous discovery of services  based on their load information will help balance the load on ROOT Applications.</a:t>
            </a:r>
          </a:p>
          <a:p>
            <a:endParaRPr lang="en-US" dirty="0" smtClean="0"/>
          </a:p>
          <a:p>
            <a:r>
              <a:rPr lang="en-US" dirty="0" smtClean="0"/>
              <a:t>Agents </a:t>
            </a:r>
            <a:r>
              <a:rPr lang="en-US" dirty="0" smtClean="0"/>
              <a:t>keeps track of available services (rootlets)</a:t>
            </a:r>
          </a:p>
          <a:p>
            <a:r>
              <a:rPr lang="en-US" dirty="0" smtClean="0"/>
              <a:t>Applications (ROOTs) </a:t>
            </a:r>
            <a:r>
              <a:rPr lang="en-US" dirty="0" smtClean="0"/>
              <a:t>keep </a:t>
            </a:r>
            <a:r>
              <a:rPr lang="en-US" dirty="0" smtClean="0"/>
              <a:t>updating its status to rootlets.</a:t>
            </a:r>
            <a:endParaRPr lang="en-US" dirty="0" smtClean="0"/>
          </a:p>
          <a:p>
            <a:r>
              <a:rPr lang="en-US" dirty="0" smtClean="0"/>
              <a:t>Clients can Discover </a:t>
            </a:r>
            <a:r>
              <a:rPr lang="en-US" dirty="0" smtClean="0"/>
              <a:t>Agents/Services based </a:t>
            </a:r>
            <a:r>
              <a:rPr lang="en-US" dirty="0" smtClean="0"/>
              <a:t>on the </a:t>
            </a:r>
            <a:r>
              <a:rPr lang="en-US" dirty="0" smtClean="0"/>
              <a:t>type, availability, and, load information.</a:t>
            </a:r>
            <a:endParaRPr lang="en-US" dirty="0" smtClean="0"/>
          </a:p>
          <a:p>
            <a:r>
              <a:rPr lang="en-US" dirty="0" smtClean="0"/>
              <a:t>Agent Discovery </a:t>
            </a:r>
            <a:endParaRPr lang="en-US" dirty="0" smtClean="0"/>
          </a:p>
          <a:p>
            <a:pPr lvl="1"/>
            <a:r>
              <a:rPr lang="en-US" dirty="0" smtClean="0"/>
              <a:t> Only Authorized entities can discover agents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Service </a:t>
            </a:r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Secure /Authorization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4024-1AF8-45F7-9E8D-BD21FACCB5A9}" type="datetime1">
              <a:rPr lang="en-US" smtClean="0"/>
              <a:pPr/>
              <a:t>7/17/2007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Community Grids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51FF-67C9-4812-9162-51703A3445D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715000" y="1447800"/>
            <a:ext cx="2971800" cy="4346377"/>
            <a:chOff x="5867400" y="1752600"/>
            <a:chExt cx="2971800" cy="4346377"/>
          </a:xfrm>
        </p:grpSpPr>
        <p:sp>
          <p:nvSpPr>
            <p:cNvPr id="7" name="Rounded Rectangle 6"/>
            <p:cNvSpPr/>
            <p:nvPr/>
          </p:nvSpPr>
          <p:spPr>
            <a:xfrm>
              <a:off x="5867400" y="1752600"/>
              <a:ext cx="1447800" cy="1143000"/>
            </a:xfrm>
            <a:prstGeom prst="roundRect">
              <a:avLst/>
            </a:prstGeom>
            <a:solidFill>
              <a:schemeClr val="accent1"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943600" y="2133600"/>
              <a:ext cx="12954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Rootlet Service</a:t>
              </a:r>
              <a:endParaRPr lang="en-US" sz="1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001000" y="1905000"/>
              <a:ext cx="838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ROOT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1752600"/>
              <a:ext cx="15296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Clarens Server</a:t>
              </a:r>
              <a:endParaRPr lang="en-US" dirty="0"/>
            </a:p>
          </p:txBody>
        </p:sp>
        <p:sp>
          <p:nvSpPr>
            <p:cNvPr id="11" name="Hexagon 10"/>
            <p:cNvSpPr/>
            <p:nvPr/>
          </p:nvSpPr>
          <p:spPr>
            <a:xfrm>
              <a:off x="6705600" y="3429000"/>
              <a:ext cx="533400" cy="457200"/>
            </a:xfrm>
            <a:prstGeom prst="hexagon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7772400" y="3276600"/>
              <a:ext cx="533400" cy="457200"/>
            </a:xfrm>
            <a:prstGeom prst="hexagon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7391400" y="4267200"/>
              <a:ext cx="533400" cy="457200"/>
            </a:xfrm>
            <a:prstGeom prst="hexagon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24600" y="5257800"/>
              <a:ext cx="533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C1</a:t>
              </a:r>
              <a:endParaRPr lang="en-US" sz="1400" b="1" dirty="0"/>
            </a:p>
          </p:txBody>
        </p:sp>
        <p:cxnSp>
          <p:nvCxnSpPr>
            <p:cNvPr id="21" name="Straight Arrow Connector 20"/>
            <p:cNvCxnSpPr>
              <a:endCxn id="8" idx="6"/>
            </p:cNvCxnSpPr>
            <p:nvPr/>
          </p:nvCxnSpPr>
          <p:spPr>
            <a:xfrm rot="10800000">
              <a:off x="7239000" y="2438400"/>
              <a:ext cx="762000" cy="1588"/>
            </a:xfrm>
            <a:prstGeom prst="straightConnector1">
              <a:avLst/>
            </a:prstGeom>
            <a:ln w="3492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0"/>
              <a:endCxn id="12" idx="3"/>
            </p:cNvCxnSpPr>
            <p:nvPr/>
          </p:nvCxnSpPr>
          <p:spPr>
            <a:xfrm flipV="1">
              <a:off x="7239000" y="3505200"/>
              <a:ext cx="533400" cy="152400"/>
            </a:xfrm>
            <a:prstGeom prst="line">
              <a:avLst/>
            </a:prstGeom>
            <a:ln w="25400"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2"/>
            </p:cNvCxnSpPr>
            <p:nvPr/>
          </p:nvCxnSpPr>
          <p:spPr>
            <a:xfrm rot="5400000">
              <a:off x="7581900" y="3962400"/>
              <a:ext cx="533400" cy="76200"/>
            </a:xfrm>
            <a:prstGeom prst="line">
              <a:avLst/>
            </a:prstGeom>
            <a:ln w="25400"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1" idx="1"/>
            </p:cNvCxnSpPr>
            <p:nvPr/>
          </p:nvCxnSpPr>
          <p:spPr>
            <a:xfrm rot="16200000" flipH="1">
              <a:off x="7124700" y="3886200"/>
              <a:ext cx="381000" cy="381000"/>
            </a:xfrm>
            <a:prstGeom prst="line">
              <a:avLst/>
            </a:prstGeom>
            <a:ln w="25400"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315200" y="1905000"/>
              <a:ext cx="730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Status</a:t>
              </a:r>
            </a:p>
            <a:p>
              <a:r>
                <a:rPr lang="en-US" sz="1400" b="1" dirty="0" smtClean="0"/>
                <a:t>Update</a:t>
              </a:r>
              <a:endParaRPr lang="en-US" sz="1400" b="1" dirty="0"/>
            </a:p>
          </p:txBody>
        </p:sp>
        <p:cxnSp>
          <p:nvCxnSpPr>
            <p:cNvPr id="31" name="Straight Arrow Connector 30"/>
            <p:cNvCxnSpPr>
              <a:stCxn id="8" idx="4"/>
              <a:endCxn id="11" idx="4"/>
            </p:cNvCxnSpPr>
            <p:nvPr/>
          </p:nvCxnSpPr>
          <p:spPr>
            <a:xfrm rot="16200000" flipH="1">
              <a:off x="6362700" y="2971800"/>
              <a:ext cx="685800" cy="228600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9800" y="3048000"/>
              <a:ext cx="7870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Register</a:t>
              </a:r>
              <a:endParaRPr lang="en-US" sz="1400" b="1" dirty="0"/>
            </a:p>
          </p:txBody>
        </p:sp>
        <p:cxnSp>
          <p:nvCxnSpPr>
            <p:cNvPr id="36" name="Straight Arrow Connector 35"/>
            <p:cNvCxnSpPr>
              <a:stCxn id="8" idx="5"/>
              <a:endCxn id="11" idx="5"/>
            </p:cNvCxnSpPr>
            <p:nvPr/>
          </p:nvCxnSpPr>
          <p:spPr>
            <a:xfrm rot="16200000" flipH="1">
              <a:off x="6699459" y="3003759"/>
              <a:ext cx="775074" cy="75407"/>
            </a:xfrm>
            <a:prstGeom prst="straightConnector1">
              <a:avLst/>
            </a:prstGeom>
            <a:ln w="25400">
              <a:solidFill>
                <a:schemeClr val="accent6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010400" y="2895600"/>
              <a:ext cx="5790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Pings</a:t>
              </a:r>
              <a:endParaRPr lang="en-US" sz="14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29400" y="3886200"/>
              <a:ext cx="6956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Agents</a:t>
              </a:r>
            </a:p>
            <a:p>
              <a:r>
                <a:rPr lang="en-US" sz="1400" b="1" dirty="0" smtClean="0"/>
                <a:t>Gossip</a:t>
              </a:r>
              <a:endParaRPr lang="en-US" sz="1400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7086600" y="5257800"/>
              <a:ext cx="533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C2</a:t>
              </a:r>
              <a:endParaRPr lang="en-US" sz="1400" b="1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8305800" y="5257800"/>
              <a:ext cx="5334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/>
                <a:t>Cn</a:t>
              </a:r>
              <a:endParaRPr lang="en-US" sz="1400" b="1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7772400" y="548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924800" y="548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>
              <a:stCxn id="17" idx="0"/>
              <a:endCxn id="13" idx="3"/>
            </p:cNvCxnSpPr>
            <p:nvPr/>
          </p:nvCxnSpPr>
          <p:spPr>
            <a:xfrm rot="5400000" flipH="1" flipV="1">
              <a:off x="6610350" y="4476750"/>
              <a:ext cx="762000" cy="800100"/>
            </a:xfrm>
            <a:prstGeom prst="straightConnector1">
              <a:avLst/>
            </a:prstGeom>
            <a:ln w="25400">
              <a:solidFill>
                <a:schemeClr val="bg2">
                  <a:lumMod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9" idx="0"/>
            </p:cNvCxnSpPr>
            <p:nvPr/>
          </p:nvCxnSpPr>
          <p:spPr>
            <a:xfrm rot="5400000" flipH="1" flipV="1">
              <a:off x="7143750" y="4857750"/>
              <a:ext cx="609600" cy="190500"/>
            </a:xfrm>
            <a:prstGeom prst="straightConnector1">
              <a:avLst/>
            </a:prstGeom>
            <a:ln w="25400">
              <a:solidFill>
                <a:schemeClr val="bg2">
                  <a:lumMod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0" idx="0"/>
            </p:cNvCxnSpPr>
            <p:nvPr/>
          </p:nvCxnSpPr>
          <p:spPr>
            <a:xfrm rot="16200000" flipV="1">
              <a:off x="7620000" y="4305300"/>
              <a:ext cx="1524000" cy="381000"/>
            </a:xfrm>
            <a:prstGeom prst="straightConnector1">
              <a:avLst/>
            </a:prstGeom>
            <a:ln w="25400">
              <a:solidFill>
                <a:schemeClr val="bg2">
                  <a:lumMod val="2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096000" y="4495800"/>
              <a:ext cx="908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Service </a:t>
              </a:r>
            </a:p>
            <a:p>
              <a:r>
                <a:rPr lang="en-US" sz="1400" b="1" dirty="0" smtClean="0"/>
                <a:t>Discovery</a:t>
              </a:r>
              <a:endParaRPr lang="en-US" sz="1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58000" y="5791200"/>
              <a:ext cx="16156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C++/Python Clients</a:t>
              </a:r>
              <a:endParaRPr lang="en-US" sz="1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43800" y="2438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05600" y="2971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934200" y="480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5802</TotalTime>
  <Words>1081</Words>
  <Application>Microsoft Office PowerPoint</Application>
  <PresentationFormat>On-screen Show (4:3)</PresentationFormat>
  <Paragraphs>381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Qualifying Exam</vt:lpstr>
      <vt:lpstr>Agenda</vt:lpstr>
      <vt:lpstr>NB2MQ – Bridging Two Messaging Frameworks</vt:lpstr>
      <vt:lpstr>Multi-cores -&gt; Higher Performance?</vt:lpstr>
      <vt:lpstr>Multi-cores cont.</vt:lpstr>
      <vt:lpstr>A Scalable Approach for the Secure and Authorized Tracking of the Availability of Entities in Distributed Systems </vt:lpstr>
      <vt:lpstr>Tracking Entities cont.</vt:lpstr>
      <vt:lpstr>Extending The Naradabrokering for C++ Clients</vt:lpstr>
      <vt:lpstr>Service Discovery Framework for C++/Python Clients</vt:lpstr>
      <vt:lpstr>Systems of Systems</vt:lpstr>
      <vt:lpstr>A Mediator.</vt:lpstr>
      <vt:lpstr>Distributed Mediation</vt:lpstr>
      <vt:lpstr>Thank You!</vt:lpstr>
      <vt:lpstr>Multi-core contd..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Jaliya Ekanayake</dc:creator>
  <cp:lastModifiedBy>Jaliya Ekanayake</cp:lastModifiedBy>
  <cp:revision>111</cp:revision>
  <dcterms:created xsi:type="dcterms:W3CDTF">2007-07-08T19:39:23Z</dcterms:created>
  <dcterms:modified xsi:type="dcterms:W3CDTF">2007-07-17T23:55:47Z</dcterms:modified>
</cp:coreProperties>
</file>