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 id="2147483724" r:id="rId2"/>
  </p:sldMasterIdLst>
  <p:notesMasterIdLst>
    <p:notesMasterId r:id="rId67"/>
  </p:notesMasterIdLst>
  <p:sldIdLst>
    <p:sldId id="297" r:id="rId3"/>
    <p:sldId id="558" r:id="rId4"/>
    <p:sldId id="552" r:id="rId5"/>
    <p:sldId id="553" r:id="rId6"/>
    <p:sldId id="554" r:id="rId7"/>
    <p:sldId id="559" r:id="rId8"/>
    <p:sldId id="556" r:id="rId9"/>
    <p:sldId id="514" r:id="rId10"/>
    <p:sldId id="555" r:id="rId11"/>
    <p:sldId id="557" r:id="rId12"/>
    <p:sldId id="513" r:id="rId13"/>
    <p:sldId id="550" r:id="rId14"/>
    <p:sldId id="597" r:id="rId15"/>
    <p:sldId id="560" r:id="rId16"/>
    <p:sldId id="562" r:id="rId17"/>
    <p:sldId id="563" r:id="rId18"/>
    <p:sldId id="561" r:id="rId19"/>
    <p:sldId id="564" r:id="rId20"/>
    <p:sldId id="566" r:id="rId21"/>
    <p:sldId id="573" r:id="rId22"/>
    <p:sldId id="588" r:id="rId23"/>
    <p:sldId id="589" r:id="rId24"/>
    <p:sldId id="590" r:id="rId25"/>
    <p:sldId id="591" r:id="rId26"/>
    <p:sldId id="592" r:id="rId27"/>
    <p:sldId id="593" r:id="rId28"/>
    <p:sldId id="594" r:id="rId29"/>
    <p:sldId id="596" r:id="rId30"/>
    <p:sldId id="587" r:id="rId31"/>
    <p:sldId id="574" r:id="rId32"/>
    <p:sldId id="575" r:id="rId33"/>
    <p:sldId id="580" r:id="rId34"/>
    <p:sldId id="581" r:id="rId35"/>
    <p:sldId id="582" r:id="rId36"/>
    <p:sldId id="583" r:id="rId37"/>
    <p:sldId id="584" r:id="rId38"/>
    <p:sldId id="585" r:id="rId39"/>
    <p:sldId id="586" r:id="rId40"/>
    <p:sldId id="576" r:id="rId41"/>
    <p:sldId id="577" r:id="rId42"/>
    <p:sldId id="578" r:id="rId43"/>
    <p:sldId id="549" r:id="rId44"/>
    <p:sldId id="497" r:id="rId45"/>
    <p:sldId id="500" r:id="rId46"/>
    <p:sldId id="475" r:id="rId47"/>
    <p:sldId id="498" r:id="rId48"/>
    <p:sldId id="499" r:id="rId49"/>
    <p:sldId id="495" r:id="rId50"/>
    <p:sldId id="496" r:id="rId51"/>
    <p:sldId id="489" r:id="rId52"/>
    <p:sldId id="487" r:id="rId53"/>
    <p:sldId id="548" r:id="rId54"/>
    <p:sldId id="537" r:id="rId55"/>
    <p:sldId id="536" r:id="rId56"/>
    <p:sldId id="538" r:id="rId57"/>
    <p:sldId id="539" r:id="rId58"/>
    <p:sldId id="540" r:id="rId59"/>
    <p:sldId id="541" r:id="rId60"/>
    <p:sldId id="542" r:id="rId61"/>
    <p:sldId id="543" r:id="rId62"/>
    <p:sldId id="544" r:id="rId63"/>
    <p:sldId id="545" r:id="rId64"/>
    <p:sldId id="546" r:id="rId65"/>
    <p:sldId id="547" r:id="rId66"/>
  </p:sldIdLst>
  <p:sldSz cx="9144000" cy="6858000" type="screen4x3"/>
  <p:notesSz cx="6858000" cy="91440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FC9F1"/>
    <a:srgbClr val="FF9797"/>
    <a:srgbClr val="C2E59B"/>
    <a:srgbClr val="B0DD7F"/>
    <a:srgbClr val="2E6480"/>
    <a:srgbClr val="A613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83228" autoAdjust="0"/>
  </p:normalViewPr>
  <p:slideViewPr>
    <p:cSldViewPr>
      <p:cViewPr varScale="1">
        <p:scale>
          <a:sx n="86" d="100"/>
          <a:sy n="86" d="100"/>
        </p:scale>
        <p:origin x="762" y="84"/>
      </p:cViewPr>
      <p:guideLst>
        <p:guide orient="horz" pos="2160"/>
        <p:guide pos="2880"/>
      </p:guideLst>
    </p:cSldViewPr>
  </p:slideViewPr>
  <p:notesTextViewPr>
    <p:cViewPr>
      <p:scale>
        <a:sx n="1" d="1"/>
        <a:sy n="1" d="1"/>
      </p:scale>
      <p:origin x="0" y="0"/>
    </p:cViewPr>
  </p:notesTextViewPr>
  <p:notesViewPr>
    <p:cSldViewPr>
      <p:cViewPr varScale="1">
        <p:scale>
          <a:sx n="54" d="100"/>
          <a:sy n="54" d="100"/>
        </p:scale>
        <p:origin x="-194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F740FA-A557-4E02-A15C-CF6E2E1ED376}" type="datetimeFigureOut">
              <a:rPr lang="en-US" smtClean="0"/>
              <a:pPr/>
              <a:t>11/14/2014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2EC38D-76F9-4D02-B218-3C9CB0039E20}" type="slidenum">
              <a:rPr lang="en-US" smtClean="0"/>
              <a:pPr/>
              <a:t>‹#›</a:t>
            </a:fld>
            <a:endParaRPr lang="en-US"/>
          </a:p>
        </p:txBody>
      </p:sp>
    </p:spTree>
    <p:extLst>
      <p:ext uri="{BB962C8B-B14F-4D97-AF65-F5344CB8AC3E}">
        <p14:creationId xmlns:p14="http://schemas.microsoft.com/office/powerpoint/2010/main" val="1562237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766546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fld id="{31D32577-1196-4221-B5BD-2EB6CC2B6160}" type="slidenum">
              <a:rPr lang="en-US" altLang="en-US" sz="1200" i="0">
                <a:solidFill>
                  <a:srgbClr val="000000"/>
                </a:solidFill>
              </a:rPr>
              <a:pPr/>
              <a:t>3</a:t>
            </a:fld>
            <a:endParaRPr lang="en-US" altLang="en-US" sz="1200" i="0">
              <a:solidFill>
                <a:srgbClr val="000000"/>
              </a:solidFill>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0835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fld id="{29593AF1-D4A0-48CB-B369-420199F1ABCF}" type="slidenum">
              <a:rPr lang="en-US" altLang="en-US" sz="1200" i="0">
                <a:solidFill>
                  <a:srgbClr val="000000"/>
                </a:solidFill>
              </a:rPr>
              <a:pPr/>
              <a:t>4</a:t>
            </a:fld>
            <a:endParaRPr lang="en-US" altLang="en-US" sz="1200" i="0">
              <a:solidFill>
                <a:srgbClr val="000000"/>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26329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fld id="{131D7C8E-9F03-4CDB-B853-5DE21C6513C0}" type="slidenum">
              <a:rPr lang="en-US" altLang="en-US" sz="1200" i="0">
                <a:solidFill>
                  <a:srgbClr val="000000"/>
                </a:solidFill>
              </a:rPr>
              <a:pPr/>
              <a:t>5</a:t>
            </a:fld>
            <a:endParaRPr lang="en-US" altLang="en-US" sz="1200" i="0">
              <a:solidFill>
                <a:srgbClr val="000000"/>
              </a:solidFill>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20019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Big Data </a:t>
            </a:r>
            <a:r>
              <a:rPr lang="en-US" dirty="0" smtClean="0"/>
              <a:t>refers to digital data volume, velocity and/or variety whose</a:t>
            </a:r>
            <a:r>
              <a:rPr lang="en-US" baseline="0" dirty="0" smtClean="0"/>
              <a:t> </a:t>
            </a:r>
            <a:r>
              <a:rPr lang="en-US" dirty="0" smtClean="0"/>
              <a:t>management requires scalability across coupled horizontal resources</a:t>
            </a:r>
          </a:p>
          <a:p>
            <a:r>
              <a:rPr lang="en-US" b="1" dirty="0" smtClean="0"/>
              <a:t>Data Science </a:t>
            </a:r>
            <a:r>
              <a:rPr lang="en-US" dirty="0" smtClean="0"/>
              <a:t>is the extraction of actionable knowledge directly from data through a process of discovery, hypothesis, and analytical hypothesis analysis.</a:t>
            </a:r>
          </a:p>
          <a:p>
            <a:r>
              <a:rPr lang="en-US" dirty="0" smtClean="0"/>
              <a:t>A </a:t>
            </a:r>
            <a:r>
              <a:rPr lang="en-US" b="1" dirty="0" smtClean="0"/>
              <a:t>Data Scientist </a:t>
            </a:r>
            <a:r>
              <a:rPr lang="en-US" dirty="0" smtClean="0"/>
              <a:t>is a practitioner who has sufficient knowledge of the overlapping regimes of expertise in business needs, domain knowledge, analytical skills and programming expertise to manage the end-to-end scientific method process through each stage in the big data lifecycle.</a:t>
            </a:r>
          </a:p>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226329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45</a:t>
            </a:fld>
            <a:endParaRPr lang="en-US"/>
          </a:p>
        </p:txBody>
      </p:sp>
    </p:spTree>
    <p:extLst>
      <p:ext uri="{BB962C8B-B14F-4D97-AF65-F5344CB8AC3E}">
        <p14:creationId xmlns:p14="http://schemas.microsoft.com/office/powerpoint/2010/main" val="939755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46</a:t>
            </a:fld>
            <a:endParaRPr lang="en-US"/>
          </a:p>
        </p:txBody>
      </p:sp>
    </p:spTree>
    <p:extLst>
      <p:ext uri="{BB962C8B-B14F-4D97-AF65-F5344CB8AC3E}">
        <p14:creationId xmlns:p14="http://schemas.microsoft.com/office/powerpoint/2010/main" val="2902168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47</a:t>
            </a:fld>
            <a:endParaRPr lang="en-US"/>
          </a:p>
        </p:txBody>
      </p:sp>
    </p:spTree>
    <p:extLst>
      <p:ext uri="{BB962C8B-B14F-4D97-AF65-F5344CB8AC3E}">
        <p14:creationId xmlns:p14="http://schemas.microsoft.com/office/powerpoint/2010/main" val="2766105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51</a:t>
            </a:fld>
            <a:endParaRPr lang="en-US"/>
          </a:p>
        </p:txBody>
      </p:sp>
    </p:spTree>
    <p:extLst>
      <p:ext uri="{BB962C8B-B14F-4D97-AF65-F5344CB8AC3E}">
        <p14:creationId xmlns:p14="http://schemas.microsoft.com/office/powerpoint/2010/main" val="2661095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11/14/2014</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42414877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ignature Lef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20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11/14/2014</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17678288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11/14/2014</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2187797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11/14/2014</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79650246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11/14/2014</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378508838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11/14/2014</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41365792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11/14/2014</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263749919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6590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7240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3.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11/14/2014</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spTree>
    <p:extLst>
      <p:ext uri="{BB962C8B-B14F-4D97-AF65-F5344CB8AC3E}">
        <p14:creationId xmlns:p14="http://schemas.microsoft.com/office/powerpoint/2010/main" val="302244765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99947100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x-informatics.appspot.com/cours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x-informatics.appspot.com/course"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iucloudsummerschool.appspot.com/preview"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hyperlink" Target="http://moocbuilder.soic.indiana.edu/"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wired.com/wired/issue/16-07" TargetMode="External"/><Relationship Id="rId2" Type="http://schemas.openxmlformats.org/officeDocument/2006/relationships/hyperlink" Target="http://research.microsoft.com/en-us/collaboration/fourthparadig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0"/>
            <a:ext cx="9144000" cy="1905000"/>
          </a:xfrm>
        </p:spPr>
        <p:txBody>
          <a:bodyPr>
            <a:noAutofit/>
          </a:bodyPr>
          <a:lstStyle/>
          <a:p>
            <a:r>
              <a:rPr lang="en-US" sz="5400" dirty="0" smtClean="0"/>
              <a:t>Data Science </a:t>
            </a:r>
            <a:r>
              <a:rPr lang="en-US" sz="5400" dirty="0" smtClean="0"/>
              <a:t>Curriculum</a:t>
            </a:r>
            <a:br>
              <a:rPr lang="en-US" sz="5400" dirty="0" smtClean="0"/>
            </a:br>
            <a:r>
              <a:rPr lang="en-US" sz="5400" dirty="0" smtClean="0"/>
              <a:t>at Indiana University</a:t>
            </a:r>
            <a:endParaRPr lang="en-US" sz="5400" dirty="0"/>
          </a:p>
        </p:txBody>
      </p:sp>
      <p:sp>
        <p:nvSpPr>
          <p:cNvPr id="3" name="Subtitle 2"/>
          <p:cNvSpPr>
            <a:spLocks noGrp="1"/>
          </p:cNvSpPr>
          <p:nvPr>
            <p:ph type="subTitle" idx="1"/>
          </p:nvPr>
        </p:nvSpPr>
        <p:spPr>
          <a:xfrm>
            <a:off x="0" y="2268794"/>
            <a:ext cx="9144000" cy="1295400"/>
          </a:xfrm>
        </p:spPr>
        <p:txBody>
          <a:bodyPr>
            <a:noAutofit/>
          </a:bodyPr>
          <a:lstStyle/>
          <a:p>
            <a:r>
              <a:rPr lang="it-IT" sz="2400" dirty="0" smtClean="0">
                <a:solidFill>
                  <a:srgbClr val="7030A0"/>
                </a:solidFill>
              </a:rPr>
              <a:t>EDISON Workshop</a:t>
            </a:r>
          </a:p>
          <a:p>
            <a:r>
              <a:rPr lang="it-IT" sz="2400" dirty="0" smtClean="0">
                <a:solidFill>
                  <a:srgbClr val="7030A0"/>
                </a:solidFill>
              </a:rPr>
              <a:t>September 21 2014</a:t>
            </a:r>
          </a:p>
          <a:p>
            <a:endParaRPr lang="it-IT" sz="2400" dirty="0">
              <a:solidFill>
                <a:srgbClr val="7030A0"/>
              </a:solidFill>
            </a:endParaRPr>
          </a:p>
          <a:p>
            <a:r>
              <a:rPr lang="it-IT" sz="2400" dirty="0" smtClean="0">
                <a:solidFill>
                  <a:srgbClr val="7030A0"/>
                </a:solidFill>
              </a:rPr>
              <a:t>RDA4 Amsterdam</a:t>
            </a:r>
            <a:endParaRPr lang="it-IT" sz="2400" dirty="0">
              <a:solidFill>
                <a:srgbClr val="7030A0"/>
              </a:solidFill>
            </a:endParaRPr>
          </a:p>
        </p:txBody>
      </p:sp>
      <p:sp>
        <p:nvSpPr>
          <p:cNvPr id="5" name="Subtitle 2"/>
          <p:cNvSpPr txBox="1">
            <a:spLocks/>
          </p:cNvSpPr>
          <p:nvPr/>
        </p:nvSpPr>
        <p:spPr>
          <a:xfrm>
            <a:off x="0" y="4267200"/>
            <a:ext cx="9144000" cy="2057400"/>
          </a:xfrm>
          <a:prstGeom prst="rect">
            <a:avLst/>
          </a:prstGeom>
        </p:spPr>
        <p:txBody>
          <a:bodyPr vert="horz" lIns="91440" tIns="45720" rIns="91440" bIns="45720" rtlCol="0">
            <a:normAutofit/>
          </a:bodyPr>
          <a:lstStyle/>
          <a:p>
            <a:pPr algn="ctr">
              <a:spcBef>
                <a:spcPct val="20000"/>
              </a:spcBef>
              <a:buFont typeface="Arial" pitchFamily="34" charset="0"/>
              <a:buNone/>
              <a:defRPr/>
            </a:pPr>
            <a:r>
              <a:rPr lang="en-US" sz="2400" b="1" dirty="0">
                <a:solidFill>
                  <a:prstClr val="black"/>
                </a:solidFill>
                <a:ea typeface="ＭＳ Ｐゴシック" charset="0"/>
                <a:cs typeface="ＭＳ Ｐゴシック" charset="0"/>
              </a:rPr>
              <a:t>Geoffrey Fox</a:t>
            </a:r>
          </a:p>
          <a:p>
            <a:pPr algn="ctr">
              <a:spcBef>
                <a:spcPct val="20000"/>
              </a:spcBef>
              <a:defRPr/>
            </a:pPr>
            <a:r>
              <a:rPr lang="en-US" sz="2400" dirty="0" smtClean="0">
                <a:solidFill>
                  <a:prstClr val="black"/>
                </a:solidFill>
                <a:hlinkClick r:id="rId3"/>
              </a:rPr>
              <a:t>gcf@indiana.edu</a:t>
            </a:r>
            <a:r>
              <a:rPr lang="en-US" sz="2400" dirty="0" smtClean="0">
                <a:solidFill>
                  <a:prstClr val="black"/>
                </a:solidFill>
              </a:rPr>
              <a:t> </a:t>
            </a:r>
          </a:p>
          <a:p>
            <a:pPr algn="ctr">
              <a:spcBef>
                <a:spcPct val="20000"/>
              </a:spcBef>
              <a:defRPr/>
            </a:pPr>
            <a:r>
              <a:rPr lang="en-US" sz="2400" dirty="0" smtClean="0">
                <a:solidFill>
                  <a:prstClr val="black"/>
                </a:solidFill>
                <a:cs typeface="Times New Roman" pitchFamily="18" charset="0"/>
              </a:rPr>
              <a:t>Informatics, Computing and Physics</a:t>
            </a:r>
          </a:p>
          <a:p>
            <a:pPr algn="ctr">
              <a:spcBef>
                <a:spcPct val="20000"/>
              </a:spcBef>
              <a:defRPr/>
            </a:pPr>
            <a:r>
              <a:rPr lang="en-US" sz="2400" dirty="0" smtClean="0">
                <a:solidFill>
                  <a:prstClr val="black"/>
                </a:solidFill>
                <a:cs typeface="Times New Roman" pitchFamily="18" charset="0"/>
              </a:rPr>
              <a:t>Indiana </a:t>
            </a:r>
            <a:r>
              <a:rPr lang="en-US" sz="2400" dirty="0">
                <a:solidFill>
                  <a:prstClr val="black"/>
                </a:solidFill>
                <a:cs typeface="Times New Roman" pitchFamily="18" charset="0"/>
              </a:rPr>
              <a:t>University </a:t>
            </a:r>
            <a:r>
              <a:rPr lang="en-US" sz="2400" dirty="0" smtClean="0">
                <a:solidFill>
                  <a:prstClr val="black"/>
                </a:solidFill>
                <a:cs typeface="Times New Roman" pitchFamily="18" charset="0"/>
              </a:rPr>
              <a:t>Bloomington</a:t>
            </a:r>
          </a:p>
        </p:txBody>
      </p:sp>
    </p:spTree>
    <p:extLst>
      <p:ext uri="{BB962C8B-B14F-4D97-AF65-F5344CB8AC3E}">
        <p14:creationId xmlns:p14="http://schemas.microsoft.com/office/powerpoint/2010/main" val="13537702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916"/>
            <a:ext cx="9144000" cy="810846"/>
          </a:xfrm>
        </p:spPr>
        <p:txBody>
          <a:bodyPr>
            <a:normAutofit/>
          </a:bodyPr>
          <a:lstStyle/>
          <a:p>
            <a:pPr algn="ctr"/>
            <a:r>
              <a:rPr lang="en-US" sz="2800" b="1" dirty="0" smtClean="0">
                <a:latin typeface="+mn-lt"/>
              </a:rPr>
              <a:t>Data Science Definition from NIST Public Working Group</a:t>
            </a:r>
            <a:endParaRPr lang="en-US" sz="2800" b="1" dirty="0">
              <a:latin typeface="+mn-lt"/>
            </a:endParaRPr>
          </a:p>
        </p:txBody>
      </p:sp>
      <p:sp>
        <p:nvSpPr>
          <p:cNvPr id="3" name="Content Placeholder 2"/>
          <p:cNvSpPr>
            <a:spLocks noGrp="1"/>
          </p:cNvSpPr>
          <p:nvPr>
            <p:ph idx="1"/>
          </p:nvPr>
        </p:nvSpPr>
        <p:spPr>
          <a:xfrm>
            <a:off x="0" y="841762"/>
            <a:ext cx="9048750" cy="1163602"/>
          </a:xfrm>
        </p:spPr>
        <p:txBody>
          <a:bodyPr>
            <a:normAutofit fontScale="85000" lnSpcReduction="20000"/>
          </a:bodyPr>
          <a:lstStyle/>
          <a:p>
            <a:r>
              <a:rPr lang="en-US" b="1" dirty="0" smtClean="0">
                <a:solidFill>
                  <a:srgbClr val="782F40"/>
                </a:solidFill>
              </a:rPr>
              <a:t>Data Science </a:t>
            </a:r>
            <a:r>
              <a:rPr lang="en-US" dirty="0" smtClean="0"/>
              <a:t>is the extraction of actionable knowledge directly from data through a process of discovery, hypothesis, and analytical hypothesis analysis.</a:t>
            </a: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472" y="2051415"/>
            <a:ext cx="4855088" cy="4037206"/>
          </a:xfrm>
          <a:prstGeom prst="rect">
            <a:avLst/>
          </a:prstGeom>
        </p:spPr>
      </p:pic>
      <p:sp>
        <p:nvSpPr>
          <p:cNvPr id="7" name="Slide Number Placeholder 6"/>
          <p:cNvSpPr>
            <a:spLocks noGrp="1"/>
          </p:cNvSpPr>
          <p:nvPr>
            <p:ph type="sldNum" sz="quarter" idx="12"/>
          </p:nvPr>
        </p:nvSpPr>
        <p:spPr/>
        <p:txBody>
          <a:bodyPr/>
          <a:lstStyle/>
          <a:p>
            <a:fld id="{C4B85148-DB98-4269-ACE6-2DF49F9918C9}" type="slidenum">
              <a:rPr lang="en-US" smtClean="0"/>
              <a:pPr/>
              <a:t>10</a:t>
            </a:fld>
            <a:endParaRPr lang="en-US" dirty="0"/>
          </a:p>
        </p:txBody>
      </p:sp>
      <p:sp>
        <p:nvSpPr>
          <p:cNvPr id="8" name="Content Placeholder 2"/>
          <p:cNvSpPr txBox="1">
            <a:spLocks/>
          </p:cNvSpPr>
          <p:nvPr/>
        </p:nvSpPr>
        <p:spPr>
          <a:xfrm>
            <a:off x="109368" y="2051415"/>
            <a:ext cx="3635914" cy="4114800"/>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1F497D"/>
              </a:buClr>
            </a:pPr>
            <a:r>
              <a:rPr dirty="0" smtClean="0">
                <a:solidFill>
                  <a:prstClr val="black"/>
                </a:solidFill>
              </a:rPr>
              <a:t>A </a:t>
            </a:r>
            <a:r>
              <a:rPr b="1" dirty="0" smtClean="0">
                <a:solidFill>
                  <a:srgbClr val="782F40"/>
                </a:solidFill>
              </a:rPr>
              <a:t>Data Scientist </a:t>
            </a:r>
            <a:r>
              <a:rPr dirty="0" smtClean="0">
                <a:solidFill>
                  <a:prstClr val="black"/>
                </a:solidFill>
              </a:rPr>
              <a:t>is a practitioner who has sufficient knowledge of the overlapping regimes of expertise in business needs, domain knowledge, analytical skills and programming expertise to manage the end-to-end scientific method process through each stage in the big data lifecycle.</a:t>
            </a:r>
          </a:p>
          <a:p>
            <a:pPr>
              <a:buClr>
                <a:srgbClr val="1F497D"/>
              </a:buClr>
            </a:pPr>
            <a:endParaRPr dirty="0">
              <a:solidFill>
                <a:prstClr val="black"/>
              </a:solidFill>
            </a:endParaRPr>
          </a:p>
        </p:txBody>
      </p:sp>
      <p:sp>
        <p:nvSpPr>
          <p:cNvPr id="4" name="Rectangle 3"/>
          <p:cNvSpPr/>
          <p:nvPr/>
        </p:nvSpPr>
        <p:spPr>
          <a:xfrm>
            <a:off x="109368" y="6356351"/>
            <a:ext cx="7535016" cy="369332"/>
          </a:xfrm>
          <a:prstGeom prst="rect">
            <a:avLst/>
          </a:prstGeom>
        </p:spPr>
        <p:txBody>
          <a:bodyPr wrap="square">
            <a:spAutoFit/>
          </a:bodyPr>
          <a:lstStyle/>
          <a:p>
            <a:r>
              <a:rPr lang="en-US" dirty="0" smtClean="0">
                <a:solidFill>
                  <a:prstClr val="black"/>
                </a:solidFill>
              </a:rPr>
              <a:t>See Big Data Definitions in http</a:t>
            </a:r>
            <a:r>
              <a:rPr lang="en-US" dirty="0">
                <a:solidFill>
                  <a:prstClr val="black"/>
                </a:solidFill>
              </a:rPr>
              <a:t>://bigdatawg.nist.gov/V1_output_docs.php</a:t>
            </a:r>
          </a:p>
        </p:txBody>
      </p:sp>
    </p:spTree>
    <p:extLst>
      <p:ext uri="{BB962C8B-B14F-4D97-AF65-F5344CB8AC3E}">
        <p14:creationId xmlns:p14="http://schemas.microsoft.com/office/powerpoint/2010/main" val="3582421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
            <a:ext cx="9144000" cy="715962"/>
          </a:xfrm>
        </p:spPr>
        <p:txBody>
          <a:bodyPr/>
          <a:lstStyle/>
          <a:p>
            <a:r>
              <a:rPr lang="en-US" sz="3600" dirty="0" smtClean="0"/>
              <a:t>Some Existing Online Data Science Activities</a:t>
            </a:r>
            <a:endParaRPr lang="en-US" sz="3600" dirty="0"/>
          </a:p>
        </p:txBody>
      </p:sp>
      <p:sp>
        <p:nvSpPr>
          <p:cNvPr id="5" name="Content Placeholder 4"/>
          <p:cNvSpPr>
            <a:spLocks noGrp="1"/>
          </p:cNvSpPr>
          <p:nvPr>
            <p:ph idx="1"/>
          </p:nvPr>
        </p:nvSpPr>
        <p:spPr>
          <a:xfrm>
            <a:off x="23116" y="937419"/>
            <a:ext cx="9120883" cy="2186781"/>
          </a:xfrm>
        </p:spPr>
        <p:txBody>
          <a:bodyPr/>
          <a:lstStyle/>
          <a:p>
            <a:r>
              <a:rPr lang="en-US" dirty="0" smtClean="0"/>
              <a:t>Indiana University is “blended”: online and/or residential; other universities offer residential</a:t>
            </a:r>
          </a:p>
          <a:p>
            <a:r>
              <a:rPr lang="en-US" dirty="0" smtClean="0"/>
              <a:t>We may discount online when total cost ~$11,500 (in state price) </a:t>
            </a:r>
            <a:endParaRPr lang="en-US"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11</a:t>
            </a:fld>
            <a:endParaRPr lang="en-US"/>
          </a:p>
        </p:txBody>
      </p:sp>
      <p:grpSp>
        <p:nvGrpSpPr>
          <p:cNvPr id="8" name="Group 7"/>
          <p:cNvGrpSpPr/>
          <p:nvPr/>
        </p:nvGrpSpPr>
        <p:grpSpPr>
          <a:xfrm>
            <a:off x="23116" y="3179403"/>
            <a:ext cx="9144000" cy="2770909"/>
            <a:chOff x="23116" y="3179403"/>
            <a:chExt cx="9144000" cy="2770909"/>
          </a:xfrm>
        </p:grpSpPr>
        <p:pic>
          <p:nvPicPr>
            <p:cNvPr id="3" name="Picture 2"/>
            <p:cNvPicPr>
              <a:picLocks noChangeAspect="1"/>
            </p:cNvPicPr>
            <p:nvPr/>
          </p:nvPicPr>
          <p:blipFill rotWithShape="1">
            <a:blip r:embed="rId2"/>
            <a:srcRect l="6332" t="36026" r="7205" b="29039"/>
            <a:stretch/>
          </p:blipFill>
          <p:spPr>
            <a:xfrm>
              <a:off x="23116" y="3179403"/>
              <a:ext cx="9144000" cy="2770909"/>
            </a:xfrm>
            <a:prstGeom prst="rect">
              <a:avLst/>
            </a:prstGeom>
          </p:spPr>
        </p:pic>
        <p:sp>
          <p:nvSpPr>
            <p:cNvPr id="6" name="TextBox 5"/>
            <p:cNvSpPr txBox="1"/>
            <p:nvPr/>
          </p:nvSpPr>
          <p:spPr>
            <a:xfrm>
              <a:off x="8534400" y="4114800"/>
              <a:ext cx="457200" cy="261610"/>
            </a:xfrm>
            <a:prstGeom prst="rect">
              <a:avLst/>
            </a:prstGeom>
            <a:solidFill>
              <a:schemeClr val="bg2">
                <a:lumMod val="90000"/>
              </a:schemeClr>
            </a:solidFill>
          </p:spPr>
          <p:txBody>
            <a:bodyPr wrap="square" rtlCol="0">
              <a:spAutoFit/>
            </a:bodyPr>
            <a:lstStyle/>
            <a:p>
              <a:r>
                <a:rPr lang="en-US" sz="1100" dirty="0" smtClean="0"/>
                <a:t>30</a:t>
              </a:r>
              <a:endParaRPr lang="en-US" sz="1100" dirty="0"/>
            </a:p>
          </p:txBody>
        </p:sp>
        <p:sp>
          <p:nvSpPr>
            <p:cNvPr id="7" name="TextBox 6"/>
            <p:cNvSpPr txBox="1"/>
            <p:nvPr/>
          </p:nvSpPr>
          <p:spPr>
            <a:xfrm>
              <a:off x="6738657" y="4114800"/>
              <a:ext cx="652743" cy="261610"/>
            </a:xfrm>
            <a:prstGeom prst="rect">
              <a:avLst/>
            </a:prstGeom>
            <a:solidFill>
              <a:schemeClr val="bg2">
                <a:lumMod val="90000"/>
              </a:schemeClr>
            </a:solidFill>
          </p:spPr>
          <p:txBody>
            <a:bodyPr wrap="none" rtlCol="0">
              <a:spAutoFit/>
            </a:bodyPr>
            <a:lstStyle/>
            <a:p>
              <a:r>
                <a:rPr lang="en-US" sz="1100" dirty="0"/>
                <a:t>$</a:t>
              </a:r>
              <a:r>
                <a:rPr lang="en-US" sz="1100" dirty="0" smtClean="0"/>
                <a:t>35,490</a:t>
              </a:r>
              <a:endParaRPr lang="en-US" sz="1100" dirty="0"/>
            </a:p>
          </p:txBody>
        </p:sp>
      </p:grpSp>
    </p:spTree>
    <p:extLst>
      <p:ext uri="{BB962C8B-B14F-4D97-AF65-F5344CB8AC3E}">
        <p14:creationId xmlns:p14="http://schemas.microsoft.com/office/powerpoint/2010/main" val="1073080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Data Science Curriculum at Indiana University</a:t>
            </a:r>
            <a:endParaRPr lang="en-US" dirty="0"/>
          </a:p>
        </p:txBody>
      </p:sp>
      <p:sp>
        <p:nvSpPr>
          <p:cNvPr id="5" name="Subtitle 4"/>
          <p:cNvSpPr>
            <a:spLocks noGrp="1"/>
          </p:cNvSpPr>
          <p:nvPr>
            <p:ph type="subTitle" idx="1"/>
          </p:nvPr>
        </p:nvSpPr>
        <p:spPr>
          <a:xfrm>
            <a:off x="457200" y="3886200"/>
            <a:ext cx="8305800" cy="1752600"/>
          </a:xfrm>
        </p:spPr>
        <p:txBody>
          <a:bodyPr/>
          <a:lstStyle/>
          <a:p>
            <a:r>
              <a:rPr lang="en-US" dirty="0" smtClean="0"/>
              <a:t>Faculty in Data Science is “virtual department”</a:t>
            </a:r>
          </a:p>
          <a:p>
            <a:r>
              <a:rPr lang="en-US" dirty="0" smtClean="0"/>
              <a:t>4 course Certificate: purely online, started January 2014</a:t>
            </a:r>
          </a:p>
          <a:p>
            <a:r>
              <a:rPr lang="en-US" dirty="0" smtClean="0"/>
              <a:t>10 course Masters: online/residential, will start January 2015 </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12</a:t>
            </a:fld>
            <a:endParaRPr lang="en-US"/>
          </a:p>
        </p:txBody>
      </p:sp>
    </p:spTree>
    <p:extLst>
      <p:ext uri="{BB962C8B-B14F-4D97-AF65-F5344CB8AC3E}">
        <p14:creationId xmlns:p14="http://schemas.microsoft.com/office/powerpoint/2010/main" val="3417062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13</a:t>
            </a:fld>
            <a:endParaRPr lang="en-US"/>
          </a:p>
        </p:txBody>
      </p:sp>
      <p:pic>
        <p:nvPicPr>
          <p:cNvPr id="5" name="Picture 4"/>
          <p:cNvPicPr>
            <a:picLocks noChangeAspect="1"/>
          </p:cNvPicPr>
          <p:nvPr/>
        </p:nvPicPr>
        <p:blipFill rotWithShape="1">
          <a:blip r:embed="rId2"/>
          <a:srcRect l="24850" t="8791" r="26253" b="1944"/>
          <a:stretch/>
        </p:blipFill>
        <p:spPr>
          <a:xfrm>
            <a:off x="0" y="2569"/>
            <a:ext cx="6338445" cy="6858000"/>
          </a:xfrm>
          <a:prstGeom prst="rect">
            <a:avLst/>
          </a:prstGeom>
        </p:spPr>
      </p:pic>
      <p:pic>
        <p:nvPicPr>
          <p:cNvPr id="6" name="Picture 5"/>
          <p:cNvPicPr>
            <a:picLocks noChangeAspect="1"/>
          </p:cNvPicPr>
          <p:nvPr/>
        </p:nvPicPr>
        <p:blipFill rotWithShape="1">
          <a:blip r:embed="rId3"/>
          <a:srcRect l="28126" t="6992" r="29296"/>
          <a:stretch/>
        </p:blipFill>
        <p:spPr>
          <a:xfrm>
            <a:off x="4120762" y="5994"/>
            <a:ext cx="5023238" cy="6858000"/>
          </a:xfrm>
          <a:prstGeom prst="rect">
            <a:avLst/>
          </a:prstGeom>
        </p:spPr>
      </p:pic>
      <p:sp>
        <p:nvSpPr>
          <p:cNvPr id="7" name="TextBox 6"/>
          <p:cNvSpPr txBox="1"/>
          <p:nvPr/>
        </p:nvSpPr>
        <p:spPr>
          <a:xfrm>
            <a:off x="76200" y="5534561"/>
            <a:ext cx="1482919" cy="1323439"/>
          </a:xfrm>
          <a:prstGeom prst="rect">
            <a:avLst/>
          </a:prstGeom>
          <a:noFill/>
        </p:spPr>
        <p:txBody>
          <a:bodyPr wrap="square" rtlCol="0">
            <a:spAutoFit/>
          </a:bodyPr>
          <a:lstStyle/>
          <a:p>
            <a:r>
              <a:rPr lang="en-US" sz="2000" b="1" dirty="0" smtClean="0"/>
              <a:t>Indiana University Data Science Site</a:t>
            </a:r>
            <a:endParaRPr lang="en-US" sz="2000" b="1" dirty="0"/>
          </a:p>
        </p:txBody>
      </p:sp>
    </p:spTree>
    <p:extLst>
      <p:ext uri="{BB962C8B-B14F-4D97-AF65-F5344CB8AC3E}">
        <p14:creationId xmlns:p14="http://schemas.microsoft.com/office/powerpoint/2010/main" val="23237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lstStyle/>
          <a:p>
            <a:r>
              <a:rPr lang="en-US" dirty="0" smtClean="0"/>
              <a:t>Indiana University Data Science Certificate</a:t>
            </a:r>
            <a:endParaRPr lang="en-US" dirty="0"/>
          </a:p>
        </p:txBody>
      </p:sp>
      <p:sp>
        <p:nvSpPr>
          <p:cNvPr id="4" name="Content Placeholder 3"/>
          <p:cNvSpPr>
            <a:spLocks noGrp="1"/>
          </p:cNvSpPr>
          <p:nvPr>
            <p:ph idx="1"/>
          </p:nvPr>
        </p:nvSpPr>
        <p:spPr>
          <a:xfrm>
            <a:off x="0" y="1524000"/>
            <a:ext cx="9144000" cy="5197475"/>
          </a:xfrm>
        </p:spPr>
        <p:txBody>
          <a:bodyPr/>
          <a:lstStyle/>
          <a:p>
            <a:r>
              <a:rPr lang="en-US" sz="2400" dirty="0" smtClean="0"/>
              <a:t>We </a:t>
            </a:r>
            <a:r>
              <a:rPr lang="en-US" sz="2400" dirty="0"/>
              <a:t>currently have </a:t>
            </a:r>
            <a:r>
              <a:rPr lang="en-US" sz="2400" b="1" dirty="0"/>
              <a:t>75 students admitted into the </a:t>
            </a:r>
            <a:r>
              <a:rPr lang="en-US" sz="2400" b="1" dirty="0" smtClean="0"/>
              <a:t>Data Science Certificate program </a:t>
            </a:r>
            <a:r>
              <a:rPr lang="en-US" sz="2400" dirty="0"/>
              <a:t>(from 81 applications)</a:t>
            </a:r>
          </a:p>
          <a:p>
            <a:r>
              <a:rPr lang="en-US" sz="2400" b="1" dirty="0" smtClean="0"/>
              <a:t>36 </a:t>
            </a:r>
            <a:r>
              <a:rPr lang="en-US" sz="2400" dirty="0"/>
              <a:t>students admitted in Spring 2014; </a:t>
            </a:r>
            <a:r>
              <a:rPr lang="en-US" sz="2400" b="1" dirty="0" smtClean="0"/>
              <a:t>14</a:t>
            </a:r>
            <a:r>
              <a:rPr lang="en-US" sz="2400" dirty="0" smtClean="0"/>
              <a:t> </a:t>
            </a:r>
            <a:r>
              <a:rPr lang="en-US" sz="2400" dirty="0"/>
              <a:t>of these have signed up for fall </a:t>
            </a:r>
            <a:r>
              <a:rPr lang="en-US" sz="2400" dirty="0" smtClean="0"/>
              <a:t>classes</a:t>
            </a:r>
          </a:p>
          <a:p>
            <a:r>
              <a:rPr lang="en-US" sz="2400" b="1" dirty="0" smtClean="0"/>
              <a:t>39 </a:t>
            </a:r>
            <a:r>
              <a:rPr lang="en-US" sz="2400" dirty="0"/>
              <a:t>students admitted in Fall 2014; </a:t>
            </a:r>
            <a:r>
              <a:rPr lang="en-US" sz="2400" b="1" dirty="0" smtClean="0"/>
              <a:t>34</a:t>
            </a:r>
            <a:r>
              <a:rPr lang="en-US" sz="2400" dirty="0" smtClean="0"/>
              <a:t> </a:t>
            </a:r>
            <a:r>
              <a:rPr lang="en-US" sz="2400" dirty="0"/>
              <a:t>of these have signed up for fall classes and 4 are in </a:t>
            </a:r>
            <a:r>
              <a:rPr lang="en-US" sz="2400" dirty="0" smtClean="0"/>
              <a:t>process</a:t>
            </a:r>
          </a:p>
          <a:p>
            <a:r>
              <a:rPr lang="en-US" sz="2400" dirty="0" smtClean="0"/>
              <a:t>We expected many more applicants</a:t>
            </a:r>
          </a:p>
          <a:p>
            <a:r>
              <a:rPr lang="en-US" sz="2400" dirty="0" smtClean="0"/>
              <a:t>Two tracks for information only</a:t>
            </a:r>
          </a:p>
          <a:p>
            <a:pPr lvl="1"/>
            <a:r>
              <a:rPr lang="en-US" sz="2000" dirty="0" smtClean="0"/>
              <a:t>Decision Maker (little </a:t>
            </a:r>
            <a:r>
              <a:rPr lang="en-US" sz="2000" dirty="0"/>
              <a:t>software) ~= </a:t>
            </a:r>
            <a:r>
              <a:rPr lang="en-US" sz="2000" dirty="0" smtClean="0"/>
              <a:t>McKinsey “managers </a:t>
            </a:r>
            <a:r>
              <a:rPr lang="en-US" sz="2000" dirty="0"/>
              <a:t>and </a:t>
            </a:r>
            <a:r>
              <a:rPr lang="en-US" sz="2000" dirty="0" smtClean="0"/>
              <a:t>analysts” </a:t>
            </a:r>
          </a:p>
          <a:p>
            <a:pPr lvl="1"/>
            <a:r>
              <a:rPr lang="en-US" sz="2000" dirty="0" smtClean="0"/>
              <a:t>Technical </a:t>
            </a:r>
            <a:r>
              <a:rPr lang="en-US" sz="2000" dirty="0"/>
              <a:t>~= McKinsey “people with deep analytical </a:t>
            </a:r>
            <a:r>
              <a:rPr lang="en-US" sz="2000" dirty="0" smtClean="0"/>
              <a:t>skills”</a:t>
            </a:r>
          </a:p>
          <a:p>
            <a:r>
              <a:rPr lang="en-US" sz="2400" dirty="0"/>
              <a:t>Total tuition costs for the twelve credit hours for this certificate </a:t>
            </a:r>
            <a:r>
              <a:rPr lang="en-US" sz="2400" dirty="0" smtClean="0"/>
              <a:t>is approximately </a:t>
            </a:r>
            <a:r>
              <a:rPr lang="en-US" sz="2400" dirty="0"/>
              <a:t>$4,500</a:t>
            </a:r>
            <a:r>
              <a:rPr lang="en-US" sz="2400" dirty="0" smtClean="0"/>
              <a:t>. (Factor of three lower than  out of state $14,198 and ~ in-state rate $4,603)</a:t>
            </a:r>
            <a:endParaRPr lang="en-US" sz="2400"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14</a:t>
            </a:fld>
            <a:endParaRPr lang="en-US"/>
          </a:p>
        </p:txBody>
      </p:sp>
    </p:spTree>
    <p:extLst>
      <p:ext uri="{BB962C8B-B14F-4D97-AF65-F5344CB8AC3E}">
        <p14:creationId xmlns:p14="http://schemas.microsoft.com/office/powerpoint/2010/main" val="3893377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650" y="111127"/>
            <a:ext cx="7886700" cy="790574"/>
          </a:xfrm>
        </p:spPr>
        <p:txBody>
          <a:bodyPr/>
          <a:lstStyle/>
          <a:p>
            <a:r>
              <a:rPr lang="en-US" b="1" dirty="0" smtClean="0">
                <a:latin typeface="+mn-lt"/>
              </a:rPr>
              <a:t>IU Data Science Masters Features</a:t>
            </a:r>
            <a:endParaRPr lang="en-US" b="1" dirty="0">
              <a:latin typeface="+mn-lt"/>
            </a:endParaRPr>
          </a:p>
        </p:txBody>
      </p:sp>
      <p:sp>
        <p:nvSpPr>
          <p:cNvPr id="3" name="Content Placeholder 2"/>
          <p:cNvSpPr>
            <a:spLocks noGrp="1"/>
          </p:cNvSpPr>
          <p:nvPr>
            <p:ph idx="1"/>
          </p:nvPr>
        </p:nvSpPr>
        <p:spPr>
          <a:xfrm>
            <a:off x="0" y="1114424"/>
            <a:ext cx="9086850" cy="5743576"/>
          </a:xfrm>
        </p:spPr>
        <p:txBody>
          <a:bodyPr>
            <a:normAutofit fontScale="85000" lnSpcReduction="20000"/>
          </a:bodyPr>
          <a:lstStyle/>
          <a:p>
            <a:r>
              <a:rPr lang="en-US" dirty="0" smtClean="0"/>
              <a:t>Fully approved by University and State October 14 2014</a:t>
            </a:r>
          </a:p>
          <a:p>
            <a:r>
              <a:rPr lang="en-US" dirty="0" smtClean="0"/>
              <a:t>Blended online and residential</a:t>
            </a:r>
          </a:p>
          <a:p>
            <a:r>
              <a:rPr lang="en-US" dirty="0"/>
              <a:t>Department of </a:t>
            </a:r>
            <a:r>
              <a:rPr lang="en-US" b="1" dirty="0"/>
              <a:t>Information and Library Science</a:t>
            </a:r>
            <a:r>
              <a:rPr lang="en-US" dirty="0"/>
              <a:t>, Division of </a:t>
            </a:r>
            <a:r>
              <a:rPr lang="en-US" b="1" dirty="0"/>
              <a:t>Informatics</a:t>
            </a:r>
            <a:r>
              <a:rPr lang="en-US" dirty="0"/>
              <a:t> and Division of </a:t>
            </a:r>
            <a:r>
              <a:rPr lang="en-US" b="1" dirty="0"/>
              <a:t>Computer Science </a:t>
            </a:r>
            <a:r>
              <a:rPr lang="en-US" dirty="0"/>
              <a:t>in the Department of Informatics and Computer Science, </a:t>
            </a:r>
            <a:r>
              <a:rPr lang="en-US" b="1" dirty="0">
                <a:solidFill>
                  <a:srgbClr val="FF0000"/>
                </a:solidFill>
              </a:rPr>
              <a:t>School of Informatics and Computing</a:t>
            </a:r>
            <a:r>
              <a:rPr lang="en-US" dirty="0"/>
              <a:t> and the Department of </a:t>
            </a:r>
            <a:r>
              <a:rPr lang="en-US" b="1" dirty="0"/>
              <a:t>Statistics</a:t>
            </a:r>
            <a:r>
              <a:rPr lang="en-US" dirty="0"/>
              <a:t>, </a:t>
            </a:r>
            <a:r>
              <a:rPr lang="en-US" b="1" dirty="0">
                <a:solidFill>
                  <a:srgbClr val="FF0000"/>
                </a:solidFill>
              </a:rPr>
              <a:t>College of Arts and Science</a:t>
            </a:r>
            <a:r>
              <a:rPr lang="en-US" dirty="0"/>
              <a:t>, </a:t>
            </a:r>
            <a:r>
              <a:rPr lang="en-US" dirty="0" smtClean="0"/>
              <a:t>IUB</a:t>
            </a:r>
          </a:p>
          <a:p>
            <a:r>
              <a:rPr lang="en-US" dirty="0" smtClean="0"/>
              <a:t>30 credits (10 conventional courses)</a:t>
            </a:r>
          </a:p>
          <a:p>
            <a:r>
              <a:rPr lang="en-US" dirty="0" smtClean="0"/>
              <a:t>Basic (general) Masters degree plus tracks</a:t>
            </a:r>
          </a:p>
          <a:p>
            <a:pPr lvl="1"/>
            <a:r>
              <a:rPr lang="en-US" dirty="0" smtClean="0"/>
              <a:t>Currently only track </a:t>
            </a:r>
            <a:r>
              <a:rPr lang="en-US" dirty="0"/>
              <a:t>is “Computational and Analytic Data Science </a:t>
            </a:r>
            <a:r>
              <a:rPr lang="en-US" dirty="0" smtClean="0"/>
              <a:t>”</a:t>
            </a:r>
          </a:p>
          <a:p>
            <a:pPr lvl="1"/>
            <a:r>
              <a:rPr lang="en-US" dirty="0" smtClean="0"/>
              <a:t>Other tracks expected</a:t>
            </a:r>
          </a:p>
          <a:p>
            <a:r>
              <a:rPr lang="en-US" dirty="0" smtClean="0"/>
              <a:t>A </a:t>
            </a:r>
            <a:r>
              <a:rPr lang="en-US" b="1" dirty="0" smtClean="0"/>
              <a:t>purely online </a:t>
            </a:r>
            <a:r>
              <a:rPr lang="en-US" dirty="0" smtClean="0"/>
              <a:t>4-course </a:t>
            </a:r>
            <a:r>
              <a:rPr lang="en-US" b="1" dirty="0"/>
              <a:t>Certificate in Data Science </a:t>
            </a:r>
            <a:r>
              <a:rPr lang="en-US" dirty="0"/>
              <a:t>has been </a:t>
            </a:r>
            <a:r>
              <a:rPr lang="en-US" dirty="0" smtClean="0"/>
              <a:t>running since January 2014 (</a:t>
            </a:r>
            <a:r>
              <a:rPr lang="en-US" b="1" dirty="0" smtClean="0"/>
              <a:t>Technical </a:t>
            </a:r>
            <a:r>
              <a:rPr lang="en-US" dirty="0" smtClean="0"/>
              <a:t>and </a:t>
            </a:r>
            <a:r>
              <a:rPr lang="en-US" b="1" dirty="0" smtClean="0"/>
              <a:t>Decision Maker </a:t>
            </a:r>
            <a:r>
              <a:rPr lang="en-US" dirty="0" smtClean="0"/>
              <a:t>paths)</a:t>
            </a:r>
          </a:p>
          <a:p>
            <a:r>
              <a:rPr lang="en-US" dirty="0" smtClean="0"/>
              <a:t>A </a:t>
            </a:r>
            <a:r>
              <a:rPr lang="en-US" b="1" dirty="0" smtClean="0"/>
              <a:t>Ph.D</a:t>
            </a:r>
            <a:r>
              <a:rPr lang="en-US" b="1" dirty="0"/>
              <a:t>. Minor </a:t>
            </a:r>
            <a:r>
              <a:rPr lang="en-US" dirty="0"/>
              <a:t>in Data Science </a:t>
            </a:r>
            <a:r>
              <a:rPr lang="en-US" dirty="0" smtClean="0"/>
              <a:t>has been proposed</a:t>
            </a:r>
            <a:r>
              <a:rPr lang="en-US" dirty="0"/>
              <a:t>. </a:t>
            </a:r>
          </a:p>
          <a:p>
            <a:endParaRPr lang="en-US" dirty="0"/>
          </a:p>
        </p:txBody>
      </p:sp>
    </p:spTree>
    <p:extLst>
      <p:ext uri="{BB962C8B-B14F-4D97-AF65-F5344CB8AC3E}">
        <p14:creationId xmlns:p14="http://schemas.microsoft.com/office/powerpoint/2010/main" val="4781698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3 Types of Students</a:t>
            </a:r>
            <a:endParaRPr lang="en-US" b="1" dirty="0"/>
          </a:p>
        </p:txBody>
      </p:sp>
      <p:sp>
        <p:nvSpPr>
          <p:cNvPr id="3" name="Content Placeholder 2"/>
          <p:cNvSpPr>
            <a:spLocks noGrp="1"/>
          </p:cNvSpPr>
          <p:nvPr>
            <p:ph idx="1"/>
          </p:nvPr>
        </p:nvSpPr>
        <p:spPr/>
        <p:txBody>
          <a:bodyPr/>
          <a:lstStyle/>
          <a:p>
            <a:r>
              <a:rPr lang="en-US" dirty="0" smtClean="0"/>
              <a:t>Professionals wanting skills to improve job or “required” by employee to keep up with technology advances</a:t>
            </a:r>
          </a:p>
          <a:p>
            <a:r>
              <a:rPr lang="en-US" dirty="0" smtClean="0"/>
              <a:t>Traditional sources of IT Masters</a:t>
            </a:r>
          </a:p>
          <a:p>
            <a:r>
              <a:rPr lang="en-US" dirty="0" smtClean="0"/>
              <a:t>Students in non IT fields wanting to do “domain specific data science”</a:t>
            </a:r>
            <a:endParaRPr lang="en-US" dirty="0"/>
          </a:p>
        </p:txBody>
      </p:sp>
    </p:spTree>
    <p:extLst>
      <p:ext uri="{BB962C8B-B14F-4D97-AF65-F5344CB8AC3E}">
        <p14:creationId xmlns:p14="http://schemas.microsoft.com/office/powerpoint/2010/main" val="21404601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students want?</a:t>
            </a:r>
            <a:endParaRPr lang="en-US" dirty="0"/>
          </a:p>
        </p:txBody>
      </p:sp>
      <p:sp>
        <p:nvSpPr>
          <p:cNvPr id="3" name="Content Placeholder 2"/>
          <p:cNvSpPr>
            <a:spLocks noGrp="1"/>
          </p:cNvSpPr>
          <p:nvPr>
            <p:ph idx="1"/>
          </p:nvPr>
        </p:nvSpPr>
        <p:spPr>
          <a:xfrm>
            <a:off x="0" y="1219200"/>
            <a:ext cx="9067800" cy="4525963"/>
          </a:xfrm>
        </p:spPr>
        <p:txBody>
          <a:bodyPr/>
          <a:lstStyle/>
          <a:p>
            <a:r>
              <a:rPr lang="en-US" dirty="0" smtClean="0"/>
              <a:t>Degree with some relevant curriculum</a:t>
            </a:r>
          </a:p>
          <a:p>
            <a:pPr lvl="1"/>
            <a:r>
              <a:rPr lang="en-US" dirty="0" smtClean="0"/>
              <a:t>Data Science and Computer Science distinct BUT</a:t>
            </a:r>
          </a:p>
          <a:p>
            <a:r>
              <a:rPr lang="en-US" dirty="0" smtClean="0"/>
              <a:t>Real goal often “Optional Practical Training” OPT allowing graduated students visa to work for US companies</a:t>
            </a:r>
          </a:p>
          <a:p>
            <a:pPr lvl="1"/>
            <a:r>
              <a:rPr lang="en-US" dirty="0" smtClean="0"/>
              <a:t>Must have spent at least a year in US in residential program</a:t>
            </a:r>
          </a:p>
          <a:p>
            <a:r>
              <a:rPr lang="en-US" dirty="0" smtClean="0"/>
              <a:t>Residential CS Masters (at IU) 95% foreign students</a:t>
            </a:r>
          </a:p>
          <a:p>
            <a:r>
              <a:rPr lang="en-US" dirty="0" smtClean="0"/>
              <a:t>Online program students quite varied but mostly USA professionals aiming to improve/switch job</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17</a:t>
            </a:fld>
            <a:endParaRPr lang="en-US"/>
          </a:p>
        </p:txBody>
      </p:sp>
    </p:spTree>
    <p:extLst>
      <p:ext uri="{BB962C8B-B14F-4D97-AF65-F5344CB8AC3E}">
        <p14:creationId xmlns:p14="http://schemas.microsoft.com/office/powerpoint/2010/main" val="4268617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650" y="0"/>
            <a:ext cx="7886700" cy="911225"/>
          </a:xfrm>
        </p:spPr>
        <p:txBody>
          <a:bodyPr/>
          <a:lstStyle/>
          <a:p>
            <a:r>
              <a:rPr lang="en-US" b="1" dirty="0" smtClean="0">
                <a:latin typeface="+mn-lt"/>
              </a:rPr>
              <a:t>IU and Competition</a:t>
            </a:r>
            <a:endParaRPr lang="en-US" b="1" dirty="0">
              <a:latin typeface="+mn-lt"/>
            </a:endParaRPr>
          </a:p>
        </p:txBody>
      </p:sp>
      <p:sp>
        <p:nvSpPr>
          <p:cNvPr id="3" name="Content Placeholder 2"/>
          <p:cNvSpPr>
            <a:spLocks noGrp="1"/>
          </p:cNvSpPr>
          <p:nvPr>
            <p:ph idx="1"/>
          </p:nvPr>
        </p:nvSpPr>
        <p:spPr>
          <a:xfrm>
            <a:off x="0" y="911225"/>
            <a:ext cx="9144000" cy="2276475"/>
          </a:xfrm>
        </p:spPr>
        <p:txBody>
          <a:bodyPr/>
          <a:lstStyle/>
          <a:p>
            <a:r>
              <a:rPr lang="en-US" dirty="0" smtClean="0"/>
              <a:t>With Computer Science, Informatics, ILS, Statistics, IU has particularly broad unrivalled technology base</a:t>
            </a:r>
          </a:p>
          <a:p>
            <a:pPr lvl="1"/>
            <a:r>
              <a:rPr lang="en-US" dirty="0" smtClean="0"/>
              <a:t>Other universities have more domain data science than IU</a:t>
            </a:r>
          </a:p>
          <a:p>
            <a:r>
              <a:rPr lang="en-US" dirty="0" smtClean="0"/>
              <a:t>Existing Masters in US in table. Many more certificates and related degrees (such as business analytics)</a:t>
            </a:r>
            <a:endParaRPr lang="en-US" dirty="0"/>
          </a:p>
        </p:txBody>
      </p:sp>
      <p:graphicFrame>
        <p:nvGraphicFramePr>
          <p:cNvPr id="4" name="Table 3"/>
          <p:cNvGraphicFramePr>
            <a:graphicFrameLocks noGrp="1"/>
          </p:cNvGraphicFramePr>
          <p:nvPr>
            <p:extLst/>
          </p:nvPr>
        </p:nvGraphicFramePr>
        <p:xfrm>
          <a:off x="368301" y="3530600"/>
          <a:ext cx="8458199" cy="3226788"/>
        </p:xfrm>
        <a:graphic>
          <a:graphicData uri="http://schemas.openxmlformats.org/drawingml/2006/table">
            <a:tbl>
              <a:tblPr firstRow="1" firstCol="1" bandRow="1">
                <a:tableStyleId>{5C22544A-7EE6-4342-B048-85BDC9FD1C3A}</a:tableStyleId>
              </a:tblPr>
              <a:tblGrid>
                <a:gridCol w="2877532"/>
                <a:gridCol w="2703136"/>
                <a:gridCol w="959177"/>
                <a:gridCol w="784781"/>
                <a:gridCol w="1133573"/>
              </a:tblGrid>
              <a:tr h="365760">
                <a:tc>
                  <a:txBody>
                    <a:bodyPr/>
                    <a:lstStyle/>
                    <a:p>
                      <a:pPr marL="0" marR="0">
                        <a:spcBef>
                          <a:spcPts val="0"/>
                        </a:spcBef>
                        <a:spcAft>
                          <a:spcPts val="0"/>
                        </a:spcAft>
                        <a:tabLst>
                          <a:tab pos="4572000" algn="l"/>
                        </a:tabLst>
                      </a:pPr>
                      <a:r>
                        <a:rPr lang="en-US" sz="1800" dirty="0">
                          <a:effectLst/>
                        </a:rPr>
                        <a:t>School</a:t>
                      </a:r>
                      <a:endParaRPr lang="en-US" sz="2400" dirty="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a:effectLst/>
                        </a:rPr>
                        <a:t>Program</a:t>
                      </a:r>
                      <a:endParaRPr lang="en-US" sz="240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a:effectLst/>
                        </a:rPr>
                        <a:t>Campus</a:t>
                      </a:r>
                      <a:endParaRPr lang="en-US" sz="240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a:effectLst/>
                        </a:rPr>
                        <a:t>Online</a:t>
                      </a:r>
                      <a:endParaRPr lang="en-US" sz="240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a:effectLst/>
                        </a:rPr>
                        <a:t>Degree</a:t>
                      </a:r>
                      <a:endParaRPr lang="en-US" sz="2400">
                        <a:effectLst/>
                        <a:latin typeface="NewCenturySchlbk"/>
                        <a:ea typeface="Times New Roman" panose="02020603050405020304" pitchFamily="18" charset="0"/>
                        <a:cs typeface="Times New Roman" panose="02020603050405020304" pitchFamily="18" charset="0"/>
                      </a:endParaRPr>
                    </a:p>
                  </a:txBody>
                  <a:tcPr marL="68580" marR="68580" marT="0" marB="0" anchor="ctr"/>
                </a:tc>
              </a:tr>
              <a:tr h="372357">
                <a:tc>
                  <a:txBody>
                    <a:bodyPr/>
                    <a:lstStyle/>
                    <a:p>
                      <a:pPr marL="0" marR="0">
                        <a:spcBef>
                          <a:spcPts val="0"/>
                        </a:spcBef>
                        <a:spcAft>
                          <a:spcPts val="0"/>
                        </a:spcAft>
                        <a:tabLst>
                          <a:tab pos="4572000" algn="l"/>
                        </a:tabLst>
                      </a:pPr>
                      <a:r>
                        <a:rPr lang="en-US" sz="1800" dirty="0">
                          <a:effectLst/>
                        </a:rPr>
                        <a:t>Columbia University</a:t>
                      </a:r>
                      <a:endParaRPr lang="en-US" sz="2400" dirty="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a:effectLst/>
                        </a:rPr>
                        <a:t>Data Science</a:t>
                      </a:r>
                      <a:endParaRPr lang="en-US" sz="240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a:effectLst/>
                        </a:rPr>
                        <a:t>Yes</a:t>
                      </a:r>
                      <a:endParaRPr lang="en-US" sz="240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a:effectLst/>
                        </a:rPr>
                        <a:t>No</a:t>
                      </a:r>
                      <a:endParaRPr lang="en-US" sz="240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a:effectLst/>
                        </a:rPr>
                        <a:t>MS 30 cr</a:t>
                      </a:r>
                      <a:endParaRPr lang="en-US" sz="2400">
                        <a:effectLst/>
                        <a:latin typeface="NewCenturySchlbk"/>
                        <a:ea typeface="Times New Roman" panose="02020603050405020304" pitchFamily="18" charset="0"/>
                        <a:cs typeface="Times New Roman" panose="02020603050405020304" pitchFamily="18" charset="0"/>
                      </a:endParaRPr>
                    </a:p>
                  </a:txBody>
                  <a:tcPr marL="68580" marR="68580" marT="0" marB="0" anchor="ctr"/>
                </a:tc>
              </a:tr>
              <a:tr h="372357">
                <a:tc>
                  <a:txBody>
                    <a:bodyPr/>
                    <a:lstStyle/>
                    <a:p>
                      <a:pPr marL="0" marR="0">
                        <a:spcBef>
                          <a:spcPts val="0"/>
                        </a:spcBef>
                        <a:spcAft>
                          <a:spcPts val="0"/>
                        </a:spcAft>
                        <a:tabLst>
                          <a:tab pos="4572000" algn="l"/>
                        </a:tabLst>
                      </a:pPr>
                      <a:r>
                        <a:rPr lang="en-US" sz="1800" dirty="0">
                          <a:effectLst/>
                        </a:rPr>
                        <a:t>Illinois Institute of Technology</a:t>
                      </a:r>
                      <a:endParaRPr lang="en-US" sz="2400" dirty="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dirty="0">
                          <a:effectLst/>
                        </a:rPr>
                        <a:t>Data Science</a:t>
                      </a:r>
                      <a:endParaRPr lang="en-US" sz="2400" dirty="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a:effectLst/>
                        </a:rPr>
                        <a:t>Yes</a:t>
                      </a:r>
                      <a:endParaRPr lang="en-US" sz="240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a:effectLst/>
                        </a:rPr>
                        <a:t>No</a:t>
                      </a:r>
                      <a:endParaRPr lang="en-US" sz="240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a:effectLst/>
                        </a:rPr>
                        <a:t>MS 33 cr</a:t>
                      </a:r>
                      <a:endParaRPr lang="en-US" sz="2400">
                        <a:effectLst/>
                        <a:latin typeface="NewCenturySchlbk"/>
                        <a:ea typeface="Times New Roman" panose="02020603050405020304" pitchFamily="18" charset="0"/>
                        <a:cs typeface="Times New Roman" panose="02020603050405020304" pitchFamily="18" charset="0"/>
                      </a:endParaRPr>
                    </a:p>
                  </a:txBody>
                  <a:tcPr marL="68580" marR="68580" marT="0" marB="0" anchor="ctr"/>
                </a:tc>
              </a:tr>
              <a:tr h="372357">
                <a:tc>
                  <a:txBody>
                    <a:bodyPr/>
                    <a:lstStyle/>
                    <a:p>
                      <a:pPr marL="0" marR="0">
                        <a:spcBef>
                          <a:spcPts val="0"/>
                        </a:spcBef>
                        <a:spcAft>
                          <a:spcPts val="0"/>
                        </a:spcAft>
                        <a:tabLst>
                          <a:tab pos="4572000" algn="l"/>
                        </a:tabLst>
                      </a:pPr>
                      <a:r>
                        <a:rPr lang="en-US" sz="1800">
                          <a:effectLst/>
                        </a:rPr>
                        <a:t>New York University  </a:t>
                      </a:r>
                      <a:endParaRPr lang="en-US" sz="240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dirty="0">
                          <a:effectLst/>
                        </a:rPr>
                        <a:t>Data Science</a:t>
                      </a:r>
                      <a:endParaRPr lang="en-US" sz="2400" dirty="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a:effectLst/>
                        </a:rPr>
                        <a:t>Yes</a:t>
                      </a:r>
                      <a:endParaRPr lang="en-US" sz="240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a:effectLst/>
                        </a:rPr>
                        <a:t>No</a:t>
                      </a:r>
                      <a:endParaRPr lang="en-US" sz="240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a:effectLst/>
                        </a:rPr>
                        <a:t>MS 36 cr</a:t>
                      </a:r>
                      <a:endParaRPr lang="en-US" sz="2400">
                        <a:effectLst/>
                        <a:latin typeface="NewCenturySchlbk"/>
                        <a:ea typeface="Times New Roman" panose="02020603050405020304" pitchFamily="18" charset="0"/>
                        <a:cs typeface="Times New Roman" panose="02020603050405020304" pitchFamily="18" charset="0"/>
                      </a:endParaRPr>
                    </a:p>
                  </a:txBody>
                  <a:tcPr marL="68580" marR="68580" marT="0" marB="0" anchor="ctr"/>
                </a:tc>
              </a:tr>
              <a:tr h="744714">
                <a:tc>
                  <a:txBody>
                    <a:bodyPr/>
                    <a:lstStyle/>
                    <a:p>
                      <a:pPr marL="0" marR="0">
                        <a:spcBef>
                          <a:spcPts val="0"/>
                        </a:spcBef>
                        <a:spcAft>
                          <a:spcPts val="0"/>
                        </a:spcAft>
                        <a:tabLst>
                          <a:tab pos="4572000" algn="l"/>
                        </a:tabLst>
                      </a:pPr>
                      <a:r>
                        <a:rPr lang="en-US" sz="1800">
                          <a:effectLst/>
                        </a:rPr>
                        <a:t>University of California Berkeley School of Information </a:t>
                      </a:r>
                      <a:endParaRPr lang="en-US" sz="240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dirty="0">
                          <a:effectLst/>
                        </a:rPr>
                        <a:t>Master of Information and Data Science</a:t>
                      </a:r>
                      <a:endParaRPr lang="en-US" sz="2400" dirty="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dirty="0">
                          <a:effectLst/>
                        </a:rPr>
                        <a:t>Yes</a:t>
                      </a:r>
                      <a:endParaRPr lang="en-US" sz="2400" dirty="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a:effectLst/>
                        </a:rPr>
                        <a:t>Yes</a:t>
                      </a:r>
                      <a:endParaRPr lang="en-US" sz="240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a:effectLst/>
                        </a:rPr>
                        <a:t>M.I.D.S</a:t>
                      </a:r>
                      <a:endParaRPr lang="en-US" sz="2400">
                        <a:effectLst/>
                        <a:latin typeface="NewCenturySchlbk"/>
                        <a:ea typeface="Times New Roman" panose="02020603050405020304" pitchFamily="18" charset="0"/>
                        <a:cs typeface="Times New Roman" panose="02020603050405020304" pitchFamily="18" charset="0"/>
                      </a:endParaRPr>
                    </a:p>
                  </a:txBody>
                  <a:tcPr marL="68580" marR="68580" marT="0" marB="0" anchor="ctr"/>
                </a:tc>
              </a:tr>
              <a:tr h="744714">
                <a:tc>
                  <a:txBody>
                    <a:bodyPr/>
                    <a:lstStyle/>
                    <a:p>
                      <a:pPr marL="0" marR="0">
                        <a:spcBef>
                          <a:spcPts val="0"/>
                        </a:spcBef>
                        <a:spcAft>
                          <a:spcPts val="0"/>
                        </a:spcAft>
                        <a:tabLst>
                          <a:tab pos="4572000" algn="l"/>
                        </a:tabLst>
                      </a:pPr>
                      <a:r>
                        <a:rPr lang="en-US" sz="1800">
                          <a:effectLst/>
                        </a:rPr>
                        <a:t>University of Southern California</a:t>
                      </a:r>
                      <a:endParaRPr lang="en-US" sz="240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dirty="0">
                          <a:effectLst/>
                        </a:rPr>
                        <a:t>Computer Science with Data Science</a:t>
                      </a:r>
                      <a:endParaRPr lang="en-US" sz="2400" dirty="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a:effectLst/>
                        </a:rPr>
                        <a:t>Yes</a:t>
                      </a:r>
                      <a:endParaRPr lang="en-US" sz="240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dirty="0">
                          <a:effectLst/>
                        </a:rPr>
                        <a:t>No</a:t>
                      </a:r>
                      <a:endParaRPr lang="en-US" sz="2400" dirty="0">
                        <a:effectLst/>
                        <a:latin typeface="NewCenturySchlbk"/>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0" algn="l"/>
                        </a:tabLst>
                      </a:pPr>
                      <a:r>
                        <a:rPr lang="en-US" sz="1800" dirty="0">
                          <a:effectLst/>
                        </a:rPr>
                        <a:t>MS 27 </a:t>
                      </a:r>
                      <a:r>
                        <a:rPr lang="en-US" sz="1800" dirty="0" err="1">
                          <a:effectLst/>
                        </a:rPr>
                        <a:t>cr</a:t>
                      </a:r>
                      <a:endParaRPr lang="en-US" sz="2400" dirty="0">
                        <a:effectLst/>
                        <a:latin typeface="NewCenturySchlbk"/>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130692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27100"/>
          </a:xfrm>
        </p:spPr>
        <p:txBody>
          <a:bodyPr/>
          <a:lstStyle/>
          <a:p>
            <a:r>
              <a:rPr lang="en-US" b="1" dirty="0" smtClean="0"/>
              <a:t>Basic Masters Course Requirements</a:t>
            </a:r>
            <a:endParaRPr lang="en-US" b="1" dirty="0"/>
          </a:p>
        </p:txBody>
      </p:sp>
      <p:sp>
        <p:nvSpPr>
          <p:cNvPr id="3" name="Content Placeholder 2"/>
          <p:cNvSpPr>
            <a:spLocks noGrp="1"/>
          </p:cNvSpPr>
          <p:nvPr>
            <p:ph idx="1"/>
          </p:nvPr>
        </p:nvSpPr>
        <p:spPr>
          <a:xfrm>
            <a:off x="0" y="927101"/>
            <a:ext cx="9144000" cy="5930899"/>
          </a:xfrm>
        </p:spPr>
        <p:txBody>
          <a:bodyPr>
            <a:normAutofit fontScale="77500" lnSpcReduction="20000"/>
          </a:bodyPr>
          <a:lstStyle/>
          <a:p>
            <a:r>
              <a:rPr lang="en-US" dirty="0" smtClean="0"/>
              <a:t>One course from two of three technology areas</a:t>
            </a:r>
          </a:p>
          <a:p>
            <a:pPr lvl="1"/>
            <a:r>
              <a:rPr lang="en-US" b="1" dirty="0"/>
              <a:t>I. Data analysis and </a:t>
            </a:r>
            <a:r>
              <a:rPr lang="en-US" b="1" dirty="0" smtClean="0"/>
              <a:t>statistics</a:t>
            </a:r>
          </a:p>
          <a:p>
            <a:pPr lvl="1"/>
            <a:r>
              <a:rPr lang="en-US" b="1" dirty="0"/>
              <a:t>II. Data </a:t>
            </a:r>
            <a:r>
              <a:rPr lang="en-US" b="1" dirty="0" smtClean="0"/>
              <a:t>lifecycle </a:t>
            </a:r>
            <a:r>
              <a:rPr lang="en-US" b="1" dirty="0"/>
              <a:t>(includes “handling of research </a:t>
            </a:r>
            <a:r>
              <a:rPr lang="en-US" b="1" dirty="0" smtClean="0"/>
              <a:t>data”)</a:t>
            </a:r>
          </a:p>
          <a:p>
            <a:pPr lvl="1"/>
            <a:r>
              <a:rPr lang="en-US" b="1" dirty="0"/>
              <a:t>III. Data management and </a:t>
            </a:r>
            <a:r>
              <a:rPr lang="en-US" b="1" dirty="0" smtClean="0"/>
              <a:t>infrastructure</a:t>
            </a:r>
            <a:endParaRPr lang="en-US" b="1" dirty="0"/>
          </a:p>
          <a:p>
            <a:r>
              <a:rPr lang="en-US" dirty="0" smtClean="0"/>
              <a:t>One course from (big data) </a:t>
            </a:r>
            <a:r>
              <a:rPr lang="en-US" b="1" dirty="0" smtClean="0"/>
              <a:t>application course cluster</a:t>
            </a:r>
          </a:p>
          <a:p>
            <a:r>
              <a:rPr lang="en-US" dirty="0" smtClean="0"/>
              <a:t>Other courses chosen from list maintained </a:t>
            </a:r>
            <a:r>
              <a:rPr lang="en-US" dirty="0"/>
              <a:t>by Data Science Program curriculum </a:t>
            </a:r>
            <a:r>
              <a:rPr lang="en-US" dirty="0" smtClean="0"/>
              <a:t>committee (or outside this with permission </a:t>
            </a:r>
            <a:r>
              <a:rPr lang="en-US" dirty="0"/>
              <a:t>of </a:t>
            </a:r>
            <a:r>
              <a:rPr lang="en-US" dirty="0" smtClean="0"/>
              <a:t>advisor/ Curriculum Committee)</a:t>
            </a:r>
          </a:p>
          <a:p>
            <a:r>
              <a:rPr lang="en-US" dirty="0" smtClean="0"/>
              <a:t>Capstone project optional</a:t>
            </a:r>
          </a:p>
          <a:p>
            <a:r>
              <a:rPr lang="en-US" dirty="0" smtClean="0"/>
              <a:t>All students assigned an advisor who approves course choice.</a:t>
            </a:r>
          </a:p>
          <a:p>
            <a:r>
              <a:rPr lang="en-US" dirty="0" smtClean="0"/>
              <a:t>Due to variation in preparation will label courses</a:t>
            </a:r>
          </a:p>
          <a:p>
            <a:pPr lvl="1"/>
            <a:r>
              <a:rPr lang="en-US" b="1" dirty="0" smtClean="0"/>
              <a:t>Decision Maker</a:t>
            </a:r>
          </a:p>
          <a:p>
            <a:pPr lvl="1"/>
            <a:r>
              <a:rPr lang="en-US" b="1" dirty="0" smtClean="0"/>
              <a:t>Technical </a:t>
            </a:r>
          </a:p>
          <a:p>
            <a:r>
              <a:rPr lang="en-US" dirty="0" smtClean="0"/>
              <a:t>Corresponding to two categories in McKinsey report – note Decision Maker had an order of magnitude more job openings expected</a:t>
            </a:r>
            <a:endParaRPr lang="en-US" dirty="0"/>
          </a:p>
        </p:txBody>
      </p:sp>
    </p:spTree>
    <p:extLst>
      <p:ext uri="{BB962C8B-B14F-4D97-AF65-F5344CB8AC3E}">
        <p14:creationId xmlns:p14="http://schemas.microsoft.com/office/powerpoint/2010/main" val="6566236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School of Informatics and Computing at Indiana University</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2</a:t>
            </a:fld>
            <a:endParaRPr lang="en-US"/>
          </a:p>
        </p:txBody>
      </p:sp>
    </p:spTree>
    <p:extLst>
      <p:ext uri="{BB962C8B-B14F-4D97-AF65-F5344CB8AC3E}">
        <p14:creationId xmlns:p14="http://schemas.microsoft.com/office/powerpoint/2010/main" val="7363303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73100"/>
          </a:xfrm>
        </p:spPr>
        <p:txBody>
          <a:bodyPr>
            <a:noAutofit/>
          </a:bodyPr>
          <a:lstStyle/>
          <a:p>
            <a:r>
              <a:rPr lang="en-US" sz="3600" b="1" dirty="0">
                <a:latin typeface="+mn-lt"/>
              </a:rPr>
              <a:t>Computational and Analytic Data Science </a:t>
            </a:r>
            <a:r>
              <a:rPr lang="en-US" sz="3600" b="1" dirty="0" smtClean="0">
                <a:latin typeface="+mn-lt"/>
              </a:rPr>
              <a:t>track</a:t>
            </a:r>
            <a:endParaRPr lang="en-US" sz="3600" b="1" dirty="0">
              <a:latin typeface="+mn-lt"/>
            </a:endParaRPr>
          </a:p>
        </p:txBody>
      </p:sp>
      <p:sp>
        <p:nvSpPr>
          <p:cNvPr id="3" name="Content Placeholder 2"/>
          <p:cNvSpPr>
            <a:spLocks noGrp="1"/>
          </p:cNvSpPr>
          <p:nvPr>
            <p:ph idx="1"/>
          </p:nvPr>
        </p:nvSpPr>
        <p:spPr>
          <a:xfrm>
            <a:off x="29110" y="838200"/>
            <a:ext cx="9144000" cy="6286500"/>
          </a:xfrm>
        </p:spPr>
        <p:txBody>
          <a:bodyPr>
            <a:normAutofit fontScale="70000" lnSpcReduction="20000"/>
          </a:bodyPr>
          <a:lstStyle/>
          <a:p>
            <a:r>
              <a:rPr lang="en-US" dirty="0" smtClean="0"/>
              <a:t>For </a:t>
            </a:r>
            <a:r>
              <a:rPr lang="en-US" dirty="0"/>
              <a:t>this track, data science courses have been reorganized into categories reflecting the </a:t>
            </a:r>
            <a:r>
              <a:rPr lang="en-US" dirty="0" smtClean="0"/>
              <a:t>topics important </a:t>
            </a:r>
            <a:r>
              <a:rPr lang="en-US" dirty="0"/>
              <a:t>for students wanting to prepare for computational and analytic data science careers for which a strong computer science background is necessary. Consequently, students in this track must complete additional requirements, </a:t>
            </a:r>
            <a:endParaRPr lang="en-US" dirty="0" smtClean="0"/>
          </a:p>
          <a:p>
            <a:r>
              <a:rPr lang="en-US" dirty="0"/>
              <a:t> </a:t>
            </a:r>
            <a:r>
              <a:rPr lang="en-US" dirty="0" smtClean="0"/>
              <a:t>1) </a:t>
            </a:r>
            <a:r>
              <a:rPr lang="en-US" dirty="0"/>
              <a:t>A student has to take at least 3 courses (9 credits) from </a:t>
            </a:r>
            <a:r>
              <a:rPr lang="en-US" b="1" dirty="0"/>
              <a:t>Category 1 Core Courses</a:t>
            </a:r>
            <a:r>
              <a:rPr lang="en-US" dirty="0"/>
              <a:t>. Among them, B503 Analysis of Algorithms is required and the student should take at least 2 courses from the following 3</a:t>
            </a:r>
            <a:r>
              <a:rPr lang="en-US" dirty="0" smtClean="0"/>
              <a:t>:</a:t>
            </a:r>
            <a:endParaRPr lang="en-US" dirty="0"/>
          </a:p>
          <a:p>
            <a:pPr lvl="1"/>
            <a:r>
              <a:rPr lang="en-US" dirty="0" smtClean="0"/>
              <a:t>B561 </a:t>
            </a:r>
            <a:r>
              <a:rPr lang="en-US" dirty="0"/>
              <a:t>Advanced Database Concepts,  </a:t>
            </a:r>
          </a:p>
          <a:p>
            <a:pPr lvl="1"/>
            <a:r>
              <a:rPr lang="en-US" dirty="0" smtClean="0"/>
              <a:t>[</a:t>
            </a:r>
            <a:r>
              <a:rPr lang="en-US" dirty="0"/>
              <a:t>STAT] S520 Introduction to Statistics OR (New Course) Probabilistic Reasoning</a:t>
            </a:r>
          </a:p>
          <a:p>
            <a:pPr lvl="1"/>
            <a:r>
              <a:rPr lang="en-US" dirty="0" smtClean="0"/>
              <a:t>B555 </a:t>
            </a:r>
            <a:r>
              <a:rPr lang="en-US" dirty="0"/>
              <a:t>Machine Learning OR I590 Applied Machine </a:t>
            </a:r>
            <a:r>
              <a:rPr lang="en-US" dirty="0" smtClean="0"/>
              <a:t>Learning</a:t>
            </a:r>
            <a:endParaRPr lang="en-US" dirty="0"/>
          </a:p>
          <a:p>
            <a:r>
              <a:rPr lang="en-US" dirty="0" smtClean="0"/>
              <a:t>2) </a:t>
            </a:r>
            <a:r>
              <a:rPr lang="en-US" dirty="0"/>
              <a:t>A student must take at least 2 courses from </a:t>
            </a:r>
            <a:r>
              <a:rPr lang="en-US" b="1" dirty="0"/>
              <a:t>Category 2 Data Systems</a:t>
            </a:r>
            <a:r>
              <a:rPr lang="en-US" dirty="0"/>
              <a:t>, AND, at least 2 courses from </a:t>
            </a:r>
            <a:r>
              <a:rPr lang="en-US" b="1" dirty="0"/>
              <a:t>Category 3 Data Analysis</a:t>
            </a:r>
            <a:r>
              <a:rPr lang="en-US" dirty="0"/>
              <a:t>. Courses taken in Category 1 can be double counted if they are also listed in Category 2 or Category 3</a:t>
            </a:r>
            <a:r>
              <a:rPr lang="en-US" dirty="0" smtClean="0"/>
              <a:t>.</a:t>
            </a:r>
            <a:endParaRPr lang="en-US" dirty="0"/>
          </a:p>
          <a:p>
            <a:r>
              <a:rPr lang="en-US" dirty="0" smtClean="0"/>
              <a:t>3) </a:t>
            </a:r>
            <a:r>
              <a:rPr lang="en-US" dirty="0"/>
              <a:t>A student must take at least 3 courses from Category 2 Data Systems, OR, at least 3 courses from Category 3 Data Analysis. Again, courses taken in Category 1 can be double counted if they are also listed in Category 2 or Category 3. One of these courses must be an application domain </a:t>
            </a:r>
            <a:r>
              <a:rPr lang="en-US" dirty="0" smtClean="0"/>
              <a:t>course</a:t>
            </a:r>
            <a:endParaRPr lang="en-US" dirty="0"/>
          </a:p>
        </p:txBody>
      </p:sp>
    </p:spTree>
    <p:extLst>
      <p:ext uri="{BB962C8B-B14F-4D97-AF65-F5344CB8AC3E}">
        <p14:creationId xmlns:p14="http://schemas.microsoft.com/office/powerpoint/2010/main" val="22081068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Comparing Google Course Builder (GCB) and Microsoft Office Mix</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21</a:t>
            </a:fld>
            <a:endParaRPr lang="en-US"/>
          </a:p>
        </p:txBody>
      </p:sp>
    </p:spTree>
    <p:extLst>
      <p:ext uri="{BB962C8B-B14F-4D97-AF65-F5344CB8AC3E}">
        <p14:creationId xmlns:p14="http://schemas.microsoft.com/office/powerpoint/2010/main" val="32818523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22</a:t>
            </a:fld>
            <a:endParaRPr lang="en-US"/>
          </a:p>
        </p:txBody>
      </p:sp>
      <p:pic>
        <p:nvPicPr>
          <p:cNvPr id="6" name="Picture 5"/>
          <p:cNvPicPr>
            <a:picLocks noChangeAspect="1"/>
          </p:cNvPicPr>
          <p:nvPr/>
        </p:nvPicPr>
        <p:blipFill rotWithShape="1">
          <a:blip r:embed="rId2"/>
          <a:srcRect l="17511" t="9630" r="18449" b="741"/>
          <a:stretch/>
        </p:blipFill>
        <p:spPr>
          <a:xfrm>
            <a:off x="0" y="0"/>
            <a:ext cx="7254744" cy="6858000"/>
          </a:xfrm>
          <a:prstGeom prst="rect">
            <a:avLst/>
          </a:prstGeom>
        </p:spPr>
      </p:pic>
      <p:sp>
        <p:nvSpPr>
          <p:cNvPr id="7" name="Rectangle 6"/>
          <p:cNvSpPr/>
          <p:nvPr/>
        </p:nvSpPr>
        <p:spPr>
          <a:xfrm>
            <a:off x="7270155" y="1219200"/>
            <a:ext cx="1873845" cy="2308324"/>
          </a:xfrm>
          <a:prstGeom prst="rect">
            <a:avLst/>
          </a:prstGeom>
        </p:spPr>
        <p:txBody>
          <a:bodyPr wrap="square">
            <a:spAutoFit/>
          </a:bodyPr>
          <a:lstStyle/>
          <a:p>
            <a:r>
              <a:rPr lang="en-US" sz="2400" dirty="0" smtClean="0"/>
              <a:t>Big Data Applications and Analytics</a:t>
            </a:r>
          </a:p>
          <a:p>
            <a:endParaRPr lang="en-US" sz="2400" dirty="0"/>
          </a:p>
          <a:p>
            <a:r>
              <a:rPr lang="en-US" sz="2400" dirty="0" smtClean="0"/>
              <a:t>All Units and Sections</a:t>
            </a:r>
            <a:endParaRPr lang="en-US" sz="2400" dirty="0"/>
          </a:p>
        </p:txBody>
      </p:sp>
    </p:spTree>
    <p:extLst>
      <p:ext uri="{BB962C8B-B14F-4D97-AF65-F5344CB8AC3E}">
        <p14:creationId xmlns:p14="http://schemas.microsoft.com/office/powerpoint/2010/main" val="8072771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23</a:t>
            </a:fld>
            <a:endParaRPr lang="en-US"/>
          </a:p>
        </p:txBody>
      </p:sp>
      <p:pic>
        <p:nvPicPr>
          <p:cNvPr id="3" name="Picture 2"/>
          <p:cNvPicPr>
            <a:picLocks noChangeAspect="1"/>
          </p:cNvPicPr>
          <p:nvPr/>
        </p:nvPicPr>
        <p:blipFill rotWithShape="1">
          <a:blip r:embed="rId2"/>
          <a:srcRect l="17761" t="8333" r="18449"/>
          <a:stretch/>
        </p:blipFill>
        <p:spPr>
          <a:xfrm>
            <a:off x="0" y="0"/>
            <a:ext cx="6075713" cy="6858000"/>
          </a:xfrm>
          <a:prstGeom prst="rect">
            <a:avLst/>
          </a:prstGeom>
        </p:spPr>
      </p:pic>
      <p:sp>
        <p:nvSpPr>
          <p:cNvPr id="4" name="Rectangle 3"/>
          <p:cNvSpPr/>
          <p:nvPr/>
        </p:nvSpPr>
        <p:spPr>
          <a:xfrm>
            <a:off x="6075714" y="1137800"/>
            <a:ext cx="3068286" cy="1938992"/>
          </a:xfrm>
          <a:prstGeom prst="rect">
            <a:avLst/>
          </a:prstGeom>
        </p:spPr>
        <p:txBody>
          <a:bodyPr wrap="square">
            <a:spAutoFit/>
          </a:bodyPr>
          <a:lstStyle/>
          <a:p>
            <a:r>
              <a:rPr lang="en-US" sz="2400" dirty="0" smtClean="0"/>
              <a:t>Big Data Applications and Analytics</a:t>
            </a:r>
          </a:p>
          <a:p>
            <a:endParaRPr lang="en-US" sz="2400" dirty="0"/>
          </a:p>
          <a:p>
            <a:r>
              <a:rPr lang="en-US" sz="2400" dirty="0" smtClean="0"/>
              <a:t>General Information on Home Page</a:t>
            </a:r>
            <a:endParaRPr lang="en-US" sz="2400" dirty="0"/>
          </a:p>
        </p:txBody>
      </p:sp>
    </p:spTree>
    <p:extLst>
      <p:ext uri="{BB962C8B-B14F-4D97-AF65-F5344CB8AC3E}">
        <p14:creationId xmlns:p14="http://schemas.microsoft.com/office/powerpoint/2010/main" val="30319737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0" y="1371600"/>
            <a:ext cx="2611501" cy="1143000"/>
          </a:xfrm>
        </p:spPr>
        <p:txBody>
          <a:bodyPr/>
          <a:lstStyle/>
          <a:p>
            <a:r>
              <a:rPr lang="en-US" sz="4800" dirty="0" smtClean="0"/>
              <a:t>Office Mix Site</a:t>
            </a:r>
            <a:br>
              <a:rPr lang="en-US" sz="4800" dirty="0" smtClean="0"/>
            </a:br>
            <a:r>
              <a:rPr lang="en-US" sz="4800" dirty="0" smtClean="0"/>
              <a:t/>
            </a:r>
            <a:br>
              <a:rPr lang="en-US" sz="4800" dirty="0" smtClean="0"/>
            </a:br>
            <a:r>
              <a:rPr lang="en-US" sz="4800" dirty="0" smtClean="0"/>
              <a:t>General Material</a:t>
            </a:r>
            <a:endParaRPr lang="en-US" sz="4800"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24</a:t>
            </a:fld>
            <a:endParaRPr lang="en-US"/>
          </a:p>
        </p:txBody>
      </p:sp>
      <p:pic>
        <p:nvPicPr>
          <p:cNvPr id="3" name="Picture 2"/>
          <p:cNvPicPr>
            <a:picLocks noChangeAspect="1"/>
          </p:cNvPicPr>
          <p:nvPr/>
        </p:nvPicPr>
        <p:blipFill rotWithShape="1">
          <a:blip r:embed="rId2"/>
          <a:srcRect l="18069" t="9185" r="19391"/>
          <a:stretch/>
        </p:blipFill>
        <p:spPr>
          <a:xfrm>
            <a:off x="0" y="0"/>
            <a:ext cx="6075299" cy="6858000"/>
          </a:xfrm>
          <a:prstGeom prst="rect">
            <a:avLst/>
          </a:prstGeom>
        </p:spPr>
      </p:pic>
      <p:sp>
        <p:nvSpPr>
          <p:cNvPr id="5" name="TextBox 4"/>
          <p:cNvSpPr txBox="1"/>
          <p:nvPr/>
        </p:nvSpPr>
        <p:spPr>
          <a:xfrm>
            <a:off x="6324600" y="3861256"/>
            <a:ext cx="2590800" cy="2677656"/>
          </a:xfrm>
          <a:prstGeom prst="rect">
            <a:avLst/>
          </a:prstGeom>
          <a:noFill/>
        </p:spPr>
        <p:txBody>
          <a:bodyPr wrap="square" rtlCol="0">
            <a:spAutoFit/>
          </a:bodyPr>
          <a:lstStyle/>
          <a:p>
            <a:r>
              <a:rPr lang="en-US" sz="2400" dirty="0" smtClean="0"/>
              <a:t>Create video in PowerPoint with laptop web cam</a:t>
            </a:r>
          </a:p>
          <a:p>
            <a:endParaRPr lang="en-US" sz="2400" dirty="0"/>
          </a:p>
          <a:p>
            <a:r>
              <a:rPr lang="en-US" sz="2400" dirty="0" smtClean="0"/>
              <a:t>Exported to Microsoft Video Streaming Site</a:t>
            </a:r>
            <a:endParaRPr lang="en-US" sz="2400" dirty="0"/>
          </a:p>
        </p:txBody>
      </p:sp>
    </p:spTree>
    <p:extLst>
      <p:ext uri="{BB962C8B-B14F-4D97-AF65-F5344CB8AC3E}">
        <p14:creationId xmlns:p14="http://schemas.microsoft.com/office/powerpoint/2010/main" val="16291185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25</a:t>
            </a:fld>
            <a:endParaRPr lang="en-US"/>
          </a:p>
        </p:txBody>
      </p:sp>
      <p:pic>
        <p:nvPicPr>
          <p:cNvPr id="3" name="Picture 2"/>
          <p:cNvPicPr>
            <a:picLocks noChangeAspect="1"/>
          </p:cNvPicPr>
          <p:nvPr/>
        </p:nvPicPr>
        <p:blipFill rotWithShape="1">
          <a:blip r:embed="rId2"/>
          <a:srcRect l="18261" t="8367" r="19450"/>
          <a:stretch/>
        </p:blipFill>
        <p:spPr>
          <a:xfrm>
            <a:off x="5137" y="0"/>
            <a:ext cx="5996979" cy="6858000"/>
          </a:xfrm>
          <a:prstGeom prst="rect">
            <a:avLst/>
          </a:prstGeom>
        </p:spPr>
      </p:pic>
      <p:sp>
        <p:nvSpPr>
          <p:cNvPr id="4" name="Title 3"/>
          <p:cNvSpPr txBox="1">
            <a:spLocks/>
          </p:cNvSpPr>
          <p:nvPr/>
        </p:nvSpPr>
        <p:spPr>
          <a:xfrm>
            <a:off x="6063312" y="381000"/>
            <a:ext cx="2611501" cy="1143000"/>
          </a:xfrm>
          <a:prstGeom prst="rect">
            <a:avLst/>
          </a:prstGeom>
        </p:spPr>
        <p:txBody>
          <a:bodyPr/>
          <a:lst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dirty="0" smtClean="0"/>
              <a:t>Office Mix Site</a:t>
            </a:r>
            <a:br>
              <a:rPr lang="en-US" sz="4800" dirty="0" smtClean="0"/>
            </a:br>
            <a:r>
              <a:rPr lang="en-US" sz="4800" dirty="0" smtClean="0"/>
              <a:t/>
            </a:r>
            <a:br>
              <a:rPr lang="en-US" sz="4800" dirty="0" smtClean="0"/>
            </a:br>
            <a:r>
              <a:rPr lang="en-US" sz="4800" dirty="0" smtClean="0"/>
              <a:t>Lectures</a:t>
            </a:r>
            <a:endParaRPr lang="en-US" sz="4800" dirty="0"/>
          </a:p>
        </p:txBody>
      </p:sp>
      <p:sp>
        <p:nvSpPr>
          <p:cNvPr id="5" name="TextBox 4"/>
          <p:cNvSpPr txBox="1"/>
          <p:nvPr/>
        </p:nvSpPr>
        <p:spPr>
          <a:xfrm>
            <a:off x="6324600" y="3861256"/>
            <a:ext cx="2590800" cy="2308324"/>
          </a:xfrm>
          <a:prstGeom prst="rect">
            <a:avLst/>
          </a:prstGeom>
          <a:noFill/>
        </p:spPr>
        <p:txBody>
          <a:bodyPr wrap="square" rtlCol="0">
            <a:spAutoFit/>
          </a:bodyPr>
          <a:lstStyle/>
          <a:p>
            <a:r>
              <a:rPr lang="en-US" sz="2400" dirty="0" smtClean="0"/>
              <a:t>Made as ~15 minute lessons linked here</a:t>
            </a:r>
          </a:p>
          <a:p>
            <a:endParaRPr lang="en-US" sz="2400" dirty="0"/>
          </a:p>
          <a:p>
            <a:r>
              <a:rPr lang="en-US" sz="2400" dirty="0" smtClean="0"/>
              <a:t>Metadata on Microsoft Site</a:t>
            </a:r>
            <a:endParaRPr lang="en-US" sz="2400" dirty="0"/>
          </a:p>
        </p:txBody>
      </p:sp>
    </p:spTree>
    <p:extLst>
      <p:ext uri="{BB962C8B-B14F-4D97-AF65-F5344CB8AC3E}">
        <p14:creationId xmlns:p14="http://schemas.microsoft.com/office/powerpoint/2010/main" val="38655691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26</a:t>
            </a:fld>
            <a:endParaRPr lang="en-US"/>
          </a:p>
        </p:txBody>
      </p:sp>
      <p:pic>
        <p:nvPicPr>
          <p:cNvPr id="3" name="Picture 2"/>
          <p:cNvPicPr>
            <a:picLocks noChangeAspect="1"/>
          </p:cNvPicPr>
          <p:nvPr/>
        </p:nvPicPr>
        <p:blipFill rotWithShape="1">
          <a:blip r:embed="rId2"/>
          <a:srcRect l="3431" t="11429" r="4064"/>
          <a:stretch/>
        </p:blipFill>
        <p:spPr>
          <a:xfrm>
            <a:off x="0" y="326558"/>
            <a:ext cx="9144000" cy="6515175"/>
          </a:xfrm>
          <a:prstGeom prst="rect">
            <a:avLst/>
          </a:prstGeom>
        </p:spPr>
      </p:pic>
      <p:sp>
        <p:nvSpPr>
          <p:cNvPr id="4" name="TextBox 3"/>
          <p:cNvSpPr txBox="1"/>
          <p:nvPr/>
        </p:nvSpPr>
        <p:spPr>
          <a:xfrm>
            <a:off x="304800" y="2983980"/>
            <a:ext cx="1981200" cy="1200329"/>
          </a:xfrm>
          <a:prstGeom prst="rect">
            <a:avLst/>
          </a:prstGeom>
          <a:noFill/>
        </p:spPr>
        <p:txBody>
          <a:bodyPr wrap="square" rtlCol="0">
            <a:spAutoFit/>
          </a:bodyPr>
          <a:lstStyle/>
          <a:p>
            <a:r>
              <a:rPr lang="en-US" sz="2400" dirty="0" smtClean="0"/>
              <a:t>The lessons on my Microsoft Site</a:t>
            </a:r>
            <a:endParaRPr lang="en-US" sz="2400" dirty="0"/>
          </a:p>
        </p:txBody>
      </p:sp>
    </p:spTree>
    <p:extLst>
      <p:ext uri="{BB962C8B-B14F-4D97-AF65-F5344CB8AC3E}">
        <p14:creationId xmlns:p14="http://schemas.microsoft.com/office/powerpoint/2010/main" val="22244766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27</a:t>
            </a:fld>
            <a:endParaRPr lang="en-US"/>
          </a:p>
        </p:txBody>
      </p:sp>
      <p:pic>
        <p:nvPicPr>
          <p:cNvPr id="4" name="Picture 3"/>
          <p:cNvPicPr>
            <a:picLocks noChangeAspect="1"/>
          </p:cNvPicPr>
          <p:nvPr/>
        </p:nvPicPr>
        <p:blipFill rotWithShape="1">
          <a:blip r:embed="rId2"/>
          <a:srcRect l="10216" t="8241" r="10805"/>
          <a:stretch/>
        </p:blipFill>
        <p:spPr>
          <a:xfrm>
            <a:off x="0" y="272950"/>
            <a:ext cx="9144000" cy="6585050"/>
          </a:xfrm>
          <a:prstGeom prst="rect">
            <a:avLst/>
          </a:prstGeom>
        </p:spPr>
      </p:pic>
      <p:sp>
        <p:nvSpPr>
          <p:cNvPr id="5" name="TextBox 4"/>
          <p:cNvSpPr txBox="1"/>
          <p:nvPr/>
        </p:nvSpPr>
        <p:spPr>
          <a:xfrm>
            <a:off x="-5994" y="5627705"/>
            <a:ext cx="1682393" cy="1200329"/>
          </a:xfrm>
          <a:prstGeom prst="rect">
            <a:avLst/>
          </a:prstGeom>
          <a:noFill/>
        </p:spPr>
        <p:txBody>
          <a:bodyPr wrap="square" rtlCol="0">
            <a:spAutoFit/>
          </a:bodyPr>
          <a:lstStyle/>
          <a:p>
            <a:r>
              <a:rPr lang="en-US" sz="2400" b="1" dirty="0" smtClean="0"/>
              <a:t>Google Community Group</a:t>
            </a:r>
            <a:endParaRPr lang="en-US" sz="2400" b="1" dirty="0"/>
          </a:p>
        </p:txBody>
      </p:sp>
    </p:spTree>
    <p:extLst>
      <p:ext uri="{BB962C8B-B14F-4D97-AF65-F5344CB8AC3E}">
        <p14:creationId xmlns:p14="http://schemas.microsoft.com/office/powerpoint/2010/main" val="13999283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966"/>
            <a:ext cx="9144000" cy="1143000"/>
          </a:xfrm>
        </p:spPr>
        <p:txBody>
          <a:bodyPr/>
          <a:lstStyle/>
          <a:p>
            <a:r>
              <a:rPr lang="en-US" dirty="0" smtClean="0"/>
              <a:t>Potpourri of Online Technologies</a:t>
            </a:r>
            <a:endParaRPr lang="en-US" dirty="0"/>
          </a:p>
        </p:txBody>
      </p:sp>
      <p:sp>
        <p:nvSpPr>
          <p:cNvPr id="3" name="Content Placeholder 2"/>
          <p:cNvSpPr>
            <a:spLocks noGrp="1"/>
          </p:cNvSpPr>
          <p:nvPr>
            <p:ph idx="1"/>
          </p:nvPr>
        </p:nvSpPr>
        <p:spPr>
          <a:xfrm>
            <a:off x="0" y="990600"/>
            <a:ext cx="9144000" cy="4525963"/>
          </a:xfrm>
        </p:spPr>
        <p:txBody>
          <a:bodyPr/>
          <a:lstStyle/>
          <a:p>
            <a:r>
              <a:rPr lang="en-US" sz="2400" b="1" dirty="0" smtClean="0"/>
              <a:t>Canvas (Indiana University Default): </a:t>
            </a:r>
            <a:r>
              <a:rPr lang="en-US" sz="2400" dirty="0"/>
              <a:t>Best for interface with IU grading and records</a:t>
            </a:r>
          </a:p>
          <a:p>
            <a:r>
              <a:rPr lang="en-US" sz="2400" b="1" dirty="0" smtClean="0"/>
              <a:t>Google Course Builder: </a:t>
            </a:r>
            <a:r>
              <a:rPr lang="en-US" sz="2400" dirty="0"/>
              <a:t>Best for management and integration of components</a:t>
            </a:r>
          </a:p>
          <a:p>
            <a:r>
              <a:rPr lang="en-US" sz="2400" b="1" dirty="0"/>
              <a:t>Ad hoc web pages: </a:t>
            </a:r>
            <a:r>
              <a:rPr lang="en-US" sz="2400" dirty="0"/>
              <a:t>alternative easy to build integration</a:t>
            </a:r>
          </a:p>
          <a:p>
            <a:r>
              <a:rPr lang="en-US" sz="2400" b="1" dirty="0"/>
              <a:t>Mix: </a:t>
            </a:r>
            <a:r>
              <a:rPr lang="en-US" sz="2400" dirty="0"/>
              <a:t>Best faculty preparation interface</a:t>
            </a:r>
          </a:p>
          <a:p>
            <a:r>
              <a:rPr lang="en-US" sz="2400" b="1" dirty="0"/>
              <a:t>Adobe Presenter/Camtasia: </a:t>
            </a:r>
            <a:r>
              <a:rPr lang="en-US" sz="2400" dirty="0" smtClean="0"/>
              <a:t>More </a:t>
            </a:r>
            <a:r>
              <a:rPr lang="en-US" sz="2400" dirty="0"/>
              <a:t>powerful video preparation that support subtitles but not clearly needed</a:t>
            </a:r>
          </a:p>
          <a:p>
            <a:r>
              <a:rPr lang="en-US" sz="2400" b="1" dirty="0"/>
              <a:t>Google Community: </a:t>
            </a:r>
            <a:r>
              <a:rPr lang="en-US" sz="2400" dirty="0"/>
              <a:t>Good social interaction support</a:t>
            </a:r>
          </a:p>
          <a:p>
            <a:r>
              <a:rPr lang="en-US" sz="2400" b="1" dirty="0"/>
              <a:t>YouTube: </a:t>
            </a:r>
            <a:r>
              <a:rPr lang="en-US" sz="2400" dirty="0"/>
              <a:t>Best user interface for videos</a:t>
            </a:r>
          </a:p>
          <a:p>
            <a:r>
              <a:rPr lang="en-US" sz="2400" b="1" dirty="0"/>
              <a:t>Hangout: </a:t>
            </a:r>
            <a:r>
              <a:rPr lang="en-US" sz="2400" dirty="0"/>
              <a:t>Best for instructor-students online interactions (one instructor to </a:t>
            </a:r>
            <a:r>
              <a:rPr lang="en-US" sz="2400" dirty="0" smtClean="0"/>
              <a:t>9 </a:t>
            </a:r>
            <a:r>
              <a:rPr lang="en-US" sz="2400" dirty="0"/>
              <a:t>students with live feed</a:t>
            </a:r>
            <a:r>
              <a:rPr lang="en-US" sz="2400" dirty="0" smtClean="0"/>
              <a:t>). Hangout on air mixes live and streaming (30 second delay from archived YouTube) and more participants</a:t>
            </a:r>
            <a:endParaRPr lang="en-US" sz="2400" dirty="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28</a:t>
            </a:fld>
            <a:endParaRPr lang="en-US" dirty="0"/>
          </a:p>
        </p:txBody>
      </p:sp>
    </p:spTree>
    <p:extLst>
      <p:ext uri="{BB962C8B-B14F-4D97-AF65-F5344CB8AC3E}">
        <p14:creationId xmlns:p14="http://schemas.microsoft.com/office/powerpoint/2010/main" val="30213556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Details of Masters Degree</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29</a:t>
            </a:fld>
            <a:endParaRPr lang="en-US"/>
          </a:p>
        </p:txBody>
      </p:sp>
    </p:spTree>
    <p:extLst>
      <p:ext uri="{BB962C8B-B14F-4D97-AF65-F5344CB8AC3E}">
        <p14:creationId xmlns:p14="http://schemas.microsoft.com/office/powerpoint/2010/main" val="40164219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287338" y="304800"/>
            <a:ext cx="8610600" cy="1143000"/>
          </a:xfrm>
        </p:spPr>
        <p:txBody>
          <a:bodyPr/>
          <a:lstStyle/>
          <a:p>
            <a:pPr eaLnBrk="1" hangingPunct="1"/>
            <a:r>
              <a:rPr lang="en-US" altLang="en-US" dirty="0" smtClean="0"/>
              <a:t>Background of the School</a:t>
            </a:r>
          </a:p>
        </p:txBody>
      </p:sp>
      <p:sp>
        <p:nvSpPr>
          <p:cNvPr id="8195" name="Rectangle 3"/>
          <p:cNvSpPr>
            <a:spLocks noGrp="1" noChangeArrowheads="1"/>
          </p:cNvSpPr>
          <p:nvPr>
            <p:ph type="body" sz="half" idx="4294967295"/>
          </p:nvPr>
        </p:nvSpPr>
        <p:spPr>
          <a:xfrm>
            <a:off x="304800" y="1371600"/>
            <a:ext cx="7772400" cy="4038600"/>
          </a:xfrm>
        </p:spPr>
        <p:txBody>
          <a:bodyPr/>
          <a:lstStyle/>
          <a:p>
            <a:pPr marL="347663" indent="-347663" eaLnBrk="1" hangingPunct="1">
              <a:lnSpc>
                <a:spcPct val="90000"/>
              </a:lnSpc>
              <a:spcAft>
                <a:spcPts val="1200"/>
              </a:spcAft>
            </a:pPr>
            <a:r>
              <a:rPr lang="en-US" altLang="en-US" smtClean="0"/>
              <a:t>The School of Informatics was established in 2000 as first of </a:t>
            </a:r>
            <a:br>
              <a:rPr lang="en-US" altLang="en-US" smtClean="0"/>
            </a:br>
            <a:r>
              <a:rPr lang="en-US" altLang="en-US" smtClean="0"/>
              <a:t>its kind in the United States.</a:t>
            </a:r>
          </a:p>
          <a:p>
            <a:pPr marL="347663" indent="-347663" eaLnBrk="1" hangingPunct="1">
              <a:lnSpc>
                <a:spcPct val="90000"/>
              </a:lnSpc>
              <a:spcAft>
                <a:spcPts val="1200"/>
              </a:spcAft>
            </a:pPr>
            <a:r>
              <a:rPr lang="en-US" altLang="en-US" smtClean="0"/>
              <a:t>Computer Science was established in 1971 and became part </a:t>
            </a:r>
            <a:br>
              <a:rPr lang="en-US" altLang="en-US" smtClean="0"/>
            </a:br>
            <a:r>
              <a:rPr lang="en-US" altLang="en-US" smtClean="0"/>
              <a:t>of the school in 2005.</a:t>
            </a:r>
          </a:p>
          <a:p>
            <a:pPr marL="347663" indent="-347663" eaLnBrk="1" hangingPunct="1">
              <a:lnSpc>
                <a:spcPct val="90000"/>
              </a:lnSpc>
              <a:spcAft>
                <a:spcPts val="1200"/>
              </a:spcAft>
            </a:pPr>
            <a:r>
              <a:rPr lang="en-US" altLang="en-US" smtClean="0"/>
              <a:t>Library and Information Science </a:t>
            </a:r>
            <a:br>
              <a:rPr lang="en-US" altLang="en-US" smtClean="0"/>
            </a:br>
            <a:r>
              <a:rPr lang="en-US" altLang="en-US" smtClean="0"/>
              <a:t>was established in 1951 and </a:t>
            </a:r>
            <a:br>
              <a:rPr lang="en-US" altLang="en-US" smtClean="0"/>
            </a:br>
            <a:r>
              <a:rPr lang="en-US" altLang="en-US" smtClean="0"/>
              <a:t>became part of the school </a:t>
            </a:r>
            <a:br>
              <a:rPr lang="en-US" altLang="en-US" smtClean="0"/>
            </a:br>
            <a:r>
              <a:rPr lang="en-US" altLang="en-US" smtClean="0"/>
              <a:t>in 2013.</a:t>
            </a:r>
          </a:p>
          <a:p>
            <a:pPr marL="347663" indent="-347663" eaLnBrk="1" hangingPunct="1">
              <a:lnSpc>
                <a:spcPct val="90000"/>
              </a:lnSpc>
              <a:spcAft>
                <a:spcPts val="1200"/>
              </a:spcAft>
            </a:pPr>
            <a:r>
              <a:rPr lang="en-US" altLang="en-US" smtClean="0"/>
              <a:t>Now named the School of </a:t>
            </a:r>
            <a:br>
              <a:rPr lang="en-US" altLang="en-US" smtClean="0"/>
            </a:br>
            <a:r>
              <a:rPr lang="en-US" altLang="en-US" smtClean="0"/>
              <a:t>Informatics and Computing.</a:t>
            </a:r>
          </a:p>
          <a:p>
            <a:pPr marL="347663" indent="-347663" eaLnBrk="1" hangingPunct="1">
              <a:lnSpc>
                <a:spcPct val="90000"/>
              </a:lnSpc>
              <a:spcAft>
                <a:spcPts val="1200"/>
              </a:spcAft>
            </a:pPr>
            <a:endParaRPr lang="en-US" altLang="en-US" smtClean="0"/>
          </a:p>
          <a:p>
            <a:pPr marL="347663" indent="-347663" eaLnBrk="1" hangingPunct="1">
              <a:lnSpc>
                <a:spcPct val="90000"/>
              </a:lnSpc>
              <a:spcAft>
                <a:spcPts val="1200"/>
              </a:spcAft>
            </a:pPr>
            <a:endParaRPr lang="en-US" altLang="en-US" sz="1600" smtClean="0"/>
          </a:p>
        </p:txBody>
      </p:sp>
      <p:pic>
        <p:nvPicPr>
          <p:cNvPr id="23556" name="Picture 10"/>
          <p:cNvPicPr>
            <a:picLocks noGrp="1" noChangeAspect="1" noChangeArrowheads="1"/>
          </p:cNvPicPr>
          <p:nvPr>
            <p:ph sz="half" idx="4294967295"/>
          </p:nvPr>
        </p:nvPicPr>
        <p:blipFill>
          <a:blip r:embed="rId3"/>
          <a:srcRect/>
          <a:stretch>
            <a:fillRect/>
          </a:stretch>
        </p:blipFill>
        <p:spPr>
          <a:xfrm rot="255968">
            <a:off x="4743450" y="2954338"/>
            <a:ext cx="3746500" cy="2703512"/>
          </a:xfrm>
          <a:ln w="76200">
            <a:solidFill>
              <a:srgbClr val="FFFFFF"/>
            </a:solidFill>
            <a:miter lim="800000"/>
            <a:headEnd/>
            <a:tailEnd/>
          </a:ln>
          <a:effectLst>
            <a:outerShdw blurRad="152400" dist="76201" dir="2700000" rotWithShape="0">
              <a:srgbClr val="000000">
                <a:alpha val="34000"/>
              </a:srgbClr>
            </a:outerShdw>
          </a:effectLst>
        </p:spPr>
      </p:pic>
    </p:spTree>
    <p:extLst>
      <p:ext uri="{BB962C8B-B14F-4D97-AF65-F5344CB8AC3E}">
        <p14:creationId xmlns:p14="http://schemas.microsoft.com/office/powerpoint/2010/main" val="33624122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9" y="17124"/>
            <a:ext cx="9144000" cy="715962"/>
          </a:xfrm>
        </p:spPr>
        <p:txBody>
          <a:bodyPr/>
          <a:lstStyle/>
          <a:p>
            <a:r>
              <a:rPr lang="en-US" sz="3600" dirty="0"/>
              <a:t>Computational and Analytic Data Science track</a:t>
            </a:r>
          </a:p>
        </p:txBody>
      </p:sp>
      <p:sp>
        <p:nvSpPr>
          <p:cNvPr id="3" name="Content Placeholder 2"/>
          <p:cNvSpPr>
            <a:spLocks noGrp="1"/>
          </p:cNvSpPr>
          <p:nvPr>
            <p:ph idx="1"/>
          </p:nvPr>
        </p:nvSpPr>
        <p:spPr>
          <a:xfrm>
            <a:off x="0" y="725318"/>
            <a:ext cx="9144000" cy="5638800"/>
          </a:xfrm>
        </p:spPr>
        <p:txBody>
          <a:bodyPr/>
          <a:lstStyle/>
          <a:p>
            <a:r>
              <a:rPr lang="en-US" sz="2400" b="1" dirty="0"/>
              <a:t>Category 1: Core Courses</a:t>
            </a:r>
          </a:p>
          <a:p>
            <a:r>
              <a:rPr lang="en-US" sz="2400" dirty="0"/>
              <a:t>CSCI B503 Analysis of </a:t>
            </a:r>
            <a:r>
              <a:rPr lang="en-US" sz="2400" dirty="0" smtClean="0"/>
              <a:t>Algorithms</a:t>
            </a:r>
            <a:endParaRPr lang="en-US" sz="2400" dirty="0"/>
          </a:p>
          <a:p>
            <a:r>
              <a:rPr lang="en-US" sz="2400" dirty="0"/>
              <a:t>CSCI B555 Machine Learning OR INFO I590 Applied Machine Learning </a:t>
            </a:r>
            <a:endParaRPr lang="en-US" sz="2400" dirty="0" smtClean="0"/>
          </a:p>
          <a:p>
            <a:r>
              <a:rPr lang="en-US" sz="2400" dirty="0" smtClean="0"/>
              <a:t>CSCI </a:t>
            </a:r>
            <a:r>
              <a:rPr lang="en-US" sz="2400" dirty="0"/>
              <a:t>B561 Advanced Database </a:t>
            </a:r>
            <a:r>
              <a:rPr lang="en-US" sz="2400" dirty="0" smtClean="0"/>
              <a:t>Concepts</a:t>
            </a:r>
            <a:endParaRPr lang="en-US" sz="2400" dirty="0"/>
          </a:p>
          <a:p>
            <a:r>
              <a:rPr lang="en-US" sz="2400" dirty="0"/>
              <a:t>STAT S520 Introduction to Statistics OR (New Course) Probabilistic </a:t>
            </a:r>
            <a:r>
              <a:rPr lang="en-US" sz="2400" dirty="0" smtClean="0"/>
              <a:t>Reasoning</a:t>
            </a:r>
            <a:endParaRPr lang="en-US" sz="2400" dirty="0"/>
          </a:p>
          <a:p>
            <a:r>
              <a:rPr lang="en-US" sz="2400" b="1" dirty="0"/>
              <a:t>Category 2: Data Systems</a:t>
            </a:r>
          </a:p>
          <a:p>
            <a:r>
              <a:rPr lang="en-US" sz="2400" dirty="0"/>
              <a:t>CSCI B534 Distributed Systems </a:t>
            </a:r>
            <a:r>
              <a:rPr lang="en-US" sz="2400" dirty="0" smtClean="0"/>
              <a:t>CSCI </a:t>
            </a:r>
            <a:r>
              <a:rPr lang="en-US" sz="2400" dirty="0"/>
              <a:t>B561 Advanced Database Concepts, </a:t>
            </a:r>
            <a:r>
              <a:rPr lang="en-US" sz="2400" dirty="0" smtClean="0"/>
              <a:t>CSCI </a:t>
            </a:r>
            <a:r>
              <a:rPr lang="en-US" sz="2400" dirty="0"/>
              <a:t>B662 Database Systems &amp; Internal </a:t>
            </a:r>
            <a:r>
              <a:rPr lang="en-US" sz="2400" dirty="0" smtClean="0"/>
              <a:t>Design</a:t>
            </a:r>
            <a:endParaRPr lang="en-US" sz="2400" dirty="0"/>
          </a:p>
          <a:p>
            <a:r>
              <a:rPr lang="en-US" sz="2400" dirty="0"/>
              <a:t>CSCI B649 Cloud Computing </a:t>
            </a:r>
            <a:r>
              <a:rPr lang="en-US" sz="2400" dirty="0" smtClean="0"/>
              <a:t>CSCI </a:t>
            </a:r>
            <a:r>
              <a:rPr lang="en-US" sz="2400" dirty="0"/>
              <a:t>B649 Advanced Topics in </a:t>
            </a:r>
            <a:r>
              <a:rPr lang="en-US" sz="2400" dirty="0" smtClean="0"/>
              <a:t>Privacy</a:t>
            </a:r>
          </a:p>
          <a:p>
            <a:r>
              <a:rPr lang="en-US" sz="2400" dirty="0" smtClean="0"/>
              <a:t>CSCI </a:t>
            </a:r>
            <a:r>
              <a:rPr lang="en-US" sz="2400" dirty="0"/>
              <a:t>P538 Computer </a:t>
            </a:r>
            <a:r>
              <a:rPr lang="en-US" sz="2400" dirty="0" smtClean="0"/>
              <a:t>Networks</a:t>
            </a:r>
            <a:endParaRPr lang="en-US" sz="2400" dirty="0"/>
          </a:p>
          <a:p>
            <a:r>
              <a:rPr lang="en-US" sz="2400" dirty="0"/>
              <a:t>INFO I533 Systems &amp; Protocol Security &amp; Information Assurance </a:t>
            </a:r>
            <a:endParaRPr lang="en-US" sz="2400" dirty="0" smtClean="0"/>
          </a:p>
          <a:p>
            <a:r>
              <a:rPr lang="en-US" sz="2400" dirty="0" smtClean="0"/>
              <a:t>ILS </a:t>
            </a:r>
            <a:r>
              <a:rPr lang="en-US" sz="2400" dirty="0"/>
              <a:t>Z534: Information Retrieval: Theory and </a:t>
            </a:r>
            <a:r>
              <a:rPr lang="en-US" sz="2400" dirty="0" smtClean="0"/>
              <a:t>Practice</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30</a:t>
            </a:fld>
            <a:endParaRPr lang="en-US"/>
          </a:p>
        </p:txBody>
      </p:sp>
    </p:spTree>
    <p:extLst>
      <p:ext uri="{BB962C8B-B14F-4D97-AF65-F5344CB8AC3E}">
        <p14:creationId xmlns:p14="http://schemas.microsoft.com/office/powerpoint/2010/main" val="5941519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9" y="17124"/>
            <a:ext cx="9144000" cy="715962"/>
          </a:xfrm>
        </p:spPr>
        <p:txBody>
          <a:bodyPr/>
          <a:lstStyle/>
          <a:p>
            <a:r>
              <a:rPr lang="en-US" sz="3600" dirty="0"/>
              <a:t>Computational and Analytic Data Science track</a:t>
            </a:r>
          </a:p>
        </p:txBody>
      </p:sp>
      <p:sp>
        <p:nvSpPr>
          <p:cNvPr id="3" name="Content Placeholder 2"/>
          <p:cNvSpPr>
            <a:spLocks noGrp="1"/>
          </p:cNvSpPr>
          <p:nvPr>
            <p:ph idx="1"/>
          </p:nvPr>
        </p:nvSpPr>
        <p:spPr>
          <a:xfrm>
            <a:off x="-5137" y="533400"/>
            <a:ext cx="9144000" cy="5638800"/>
          </a:xfrm>
        </p:spPr>
        <p:txBody>
          <a:bodyPr/>
          <a:lstStyle/>
          <a:p>
            <a:r>
              <a:rPr lang="en-US" sz="1700" b="1" dirty="0" smtClean="0"/>
              <a:t>Category </a:t>
            </a:r>
            <a:r>
              <a:rPr lang="en-US" sz="1700" b="1" dirty="0"/>
              <a:t>3: Data Analysis</a:t>
            </a:r>
          </a:p>
          <a:p>
            <a:r>
              <a:rPr lang="en-US" sz="1700" dirty="0"/>
              <a:t>CSCI B565 Data </a:t>
            </a:r>
            <a:r>
              <a:rPr lang="en-US" sz="1700" dirty="0" smtClean="0"/>
              <a:t>Mining</a:t>
            </a:r>
            <a:endParaRPr lang="en-US" sz="1700" dirty="0"/>
          </a:p>
          <a:p>
            <a:r>
              <a:rPr lang="en-US" sz="1700" dirty="0"/>
              <a:t>CSCI B555 Machine </a:t>
            </a:r>
            <a:r>
              <a:rPr lang="en-US" sz="1700" dirty="0" smtClean="0"/>
              <a:t>Learning</a:t>
            </a:r>
            <a:endParaRPr lang="en-US" sz="1700" dirty="0"/>
          </a:p>
          <a:p>
            <a:r>
              <a:rPr lang="en-US" sz="1700" dirty="0"/>
              <a:t>INFO I590 Applied Machine </a:t>
            </a:r>
            <a:r>
              <a:rPr lang="en-US" sz="1700" dirty="0" smtClean="0"/>
              <a:t>Learning</a:t>
            </a:r>
          </a:p>
          <a:p>
            <a:r>
              <a:rPr lang="en-US" sz="1700" dirty="0" smtClean="0"/>
              <a:t>INFO </a:t>
            </a:r>
            <a:r>
              <a:rPr lang="en-US" sz="1700" dirty="0"/>
              <a:t>I590 Complex Networks and Their </a:t>
            </a:r>
            <a:r>
              <a:rPr lang="en-US" sz="1700" dirty="0" smtClean="0"/>
              <a:t>Applications</a:t>
            </a:r>
          </a:p>
          <a:p>
            <a:r>
              <a:rPr lang="en-US" sz="1700" dirty="0" smtClean="0"/>
              <a:t>STAT </a:t>
            </a:r>
            <a:r>
              <a:rPr lang="en-US" sz="1700" dirty="0"/>
              <a:t>S520 Introduction to Statistics </a:t>
            </a:r>
            <a:endParaRPr lang="en-US" sz="1700" dirty="0" smtClean="0"/>
          </a:p>
          <a:p>
            <a:r>
              <a:rPr lang="en-US" sz="1700" dirty="0" smtClean="0"/>
              <a:t>(</a:t>
            </a:r>
            <a:r>
              <a:rPr lang="en-US" sz="1700" dirty="0"/>
              <a:t>New Course) Probabilistic Reasoning </a:t>
            </a:r>
          </a:p>
          <a:p>
            <a:r>
              <a:rPr lang="en-US" sz="1700" dirty="0"/>
              <a:t>(New Course CSCI) Algorithms for Big </a:t>
            </a:r>
            <a:r>
              <a:rPr lang="en-US" sz="1700" dirty="0" smtClean="0"/>
              <a:t>Data</a:t>
            </a:r>
            <a:endParaRPr lang="en-US" sz="1700" dirty="0"/>
          </a:p>
          <a:p>
            <a:r>
              <a:rPr lang="en-US" sz="1700" b="1" dirty="0"/>
              <a:t>Category 4: Elective Courses</a:t>
            </a:r>
          </a:p>
          <a:p>
            <a:r>
              <a:rPr lang="en-US" sz="1700" dirty="0"/>
              <a:t>CSCI B551 Elements of Artificial Intelligence </a:t>
            </a:r>
            <a:endParaRPr lang="en-US" sz="1700" dirty="0" smtClean="0"/>
          </a:p>
          <a:p>
            <a:r>
              <a:rPr lang="en-US" sz="1700" dirty="0" smtClean="0"/>
              <a:t>CSCI </a:t>
            </a:r>
            <a:r>
              <a:rPr lang="en-US" sz="1700" dirty="0"/>
              <a:t>B553 Probabilistic Approaches to Artificial </a:t>
            </a:r>
            <a:r>
              <a:rPr lang="en-US" sz="1700" dirty="0" smtClean="0"/>
              <a:t>Intelligence</a:t>
            </a:r>
            <a:endParaRPr lang="en-US" sz="1700" dirty="0"/>
          </a:p>
          <a:p>
            <a:r>
              <a:rPr lang="en-US" sz="1700" dirty="0"/>
              <a:t>CSCI B659 Information Theory and </a:t>
            </a:r>
            <a:r>
              <a:rPr lang="en-US" sz="1700" dirty="0" smtClean="0"/>
              <a:t>Inference</a:t>
            </a:r>
            <a:endParaRPr lang="en-US" sz="1700" dirty="0"/>
          </a:p>
          <a:p>
            <a:r>
              <a:rPr lang="en-US" sz="1700" dirty="0"/>
              <a:t>CSCI B661 Database Theory and Systems </a:t>
            </a:r>
            <a:r>
              <a:rPr lang="en-US" sz="1700" dirty="0" smtClean="0"/>
              <a:t>Design</a:t>
            </a:r>
          </a:p>
          <a:p>
            <a:r>
              <a:rPr lang="en-US" sz="1700" dirty="0" smtClean="0"/>
              <a:t>INFO </a:t>
            </a:r>
            <a:r>
              <a:rPr lang="en-US" sz="1700" dirty="0"/>
              <a:t>I519 Introduction to </a:t>
            </a:r>
            <a:r>
              <a:rPr lang="en-US" sz="1700" dirty="0" smtClean="0"/>
              <a:t>Bioinformatics</a:t>
            </a:r>
          </a:p>
          <a:p>
            <a:r>
              <a:rPr lang="en-US" sz="1700" dirty="0" smtClean="0"/>
              <a:t>INFO </a:t>
            </a:r>
            <a:r>
              <a:rPr lang="en-US" sz="1700" dirty="0"/>
              <a:t>I520 Security For Networked </a:t>
            </a:r>
            <a:r>
              <a:rPr lang="en-US" sz="1700" dirty="0" smtClean="0"/>
              <a:t>Systems</a:t>
            </a:r>
          </a:p>
          <a:p>
            <a:r>
              <a:rPr lang="en-US" sz="1700" dirty="0" smtClean="0"/>
              <a:t>INFO </a:t>
            </a:r>
            <a:r>
              <a:rPr lang="en-US" sz="1700" dirty="0"/>
              <a:t>I529 Machine Learning in </a:t>
            </a:r>
            <a:r>
              <a:rPr lang="en-US" sz="1700" dirty="0" smtClean="0"/>
              <a:t>Bioinformatics</a:t>
            </a:r>
          </a:p>
          <a:p>
            <a:r>
              <a:rPr lang="en-US" sz="1700" dirty="0" smtClean="0"/>
              <a:t>INFO </a:t>
            </a:r>
            <a:r>
              <a:rPr lang="en-US" sz="1700" dirty="0"/>
              <a:t>I590 Relational Probabilistic Models </a:t>
            </a:r>
            <a:endParaRPr lang="en-US" sz="1700" dirty="0" smtClean="0"/>
          </a:p>
          <a:p>
            <a:r>
              <a:rPr lang="en-US" sz="1700" dirty="0" smtClean="0"/>
              <a:t>ILS </a:t>
            </a:r>
            <a:r>
              <a:rPr lang="en-US" sz="1700" dirty="0"/>
              <a:t>Z637 - Information Visualization </a:t>
            </a:r>
            <a:endParaRPr lang="en-US" sz="1700" dirty="0" smtClean="0"/>
          </a:p>
          <a:p>
            <a:r>
              <a:rPr lang="en-US" sz="1700" dirty="0" smtClean="0"/>
              <a:t>Every </a:t>
            </a:r>
            <a:r>
              <a:rPr lang="en-US" sz="1700" dirty="0"/>
              <a:t>course in 500/600 SOIC related to data that is not in the list </a:t>
            </a:r>
            <a:endParaRPr lang="en-US" sz="1700" dirty="0" smtClean="0"/>
          </a:p>
          <a:p>
            <a:r>
              <a:rPr lang="en-US" sz="1700" dirty="0" smtClean="0"/>
              <a:t>All </a:t>
            </a:r>
            <a:r>
              <a:rPr lang="en-US" sz="1700" dirty="0"/>
              <a:t>courses from STAT that are 600 and </a:t>
            </a:r>
            <a:r>
              <a:rPr lang="en-US" sz="1700" dirty="0" smtClean="0"/>
              <a:t>above</a:t>
            </a:r>
            <a:endParaRPr lang="en-US" sz="17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31</a:t>
            </a:fld>
            <a:endParaRPr lang="en-US"/>
          </a:p>
        </p:txBody>
      </p:sp>
    </p:spTree>
    <p:extLst>
      <p:ext uri="{BB962C8B-B14F-4D97-AF65-F5344CB8AC3E}">
        <p14:creationId xmlns:p14="http://schemas.microsoft.com/office/powerpoint/2010/main" val="24243716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927100"/>
          </a:xfrm>
        </p:spPr>
        <p:txBody>
          <a:bodyPr/>
          <a:lstStyle/>
          <a:p>
            <a:r>
              <a:rPr lang="en-US" b="1" dirty="0" smtClean="0"/>
              <a:t>Admissions</a:t>
            </a:r>
            <a:endParaRPr lang="en-US" b="1" dirty="0"/>
          </a:p>
        </p:txBody>
      </p:sp>
      <p:sp>
        <p:nvSpPr>
          <p:cNvPr id="3" name="Content Placeholder 2"/>
          <p:cNvSpPr>
            <a:spLocks noGrp="1"/>
          </p:cNvSpPr>
          <p:nvPr>
            <p:ph idx="1"/>
          </p:nvPr>
        </p:nvSpPr>
        <p:spPr>
          <a:xfrm>
            <a:off x="0" y="936626"/>
            <a:ext cx="9144000" cy="5921374"/>
          </a:xfrm>
        </p:spPr>
        <p:txBody>
          <a:bodyPr/>
          <a:lstStyle/>
          <a:p>
            <a:r>
              <a:rPr lang="en-US" dirty="0" smtClean="0"/>
              <a:t>Decided by </a:t>
            </a:r>
            <a:r>
              <a:rPr lang="en-US" dirty="0"/>
              <a:t>Data Science Program Curriculum </a:t>
            </a:r>
            <a:r>
              <a:rPr lang="en-US" dirty="0" smtClean="0"/>
              <a:t>Committee</a:t>
            </a:r>
            <a:endParaRPr lang="en-US" dirty="0"/>
          </a:p>
          <a:p>
            <a:r>
              <a:rPr lang="en-US" dirty="0" smtClean="0"/>
              <a:t>Need some </a:t>
            </a:r>
            <a:r>
              <a:rPr lang="en-US" dirty="0"/>
              <a:t>computer programming experience (either through coursework or experience), and a mathematical background </a:t>
            </a:r>
            <a:r>
              <a:rPr lang="en-US" dirty="0" smtClean="0"/>
              <a:t>and </a:t>
            </a:r>
            <a:r>
              <a:rPr lang="en-US" dirty="0"/>
              <a:t>knowledge of statistics will be </a:t>
            </a:r>
            <a:r>
              <a:rPr lang="en-US" dirty="0" smtClean="0"/>
              <a:t>useful</a:t>
            </a:r>
          </a:p>
          <a:p>
            <a:r>
              <a:rPr lang="en-US" dirty="0" smtClean="0"/>
              <a:t>Tracks can impose stronger requirements</a:t>
            </a:r>
          </a:p>
          <a:p>
            <a:r>
              <a:rPr lang="en-US" dirty="0" smtClean="0"/>
              <a:t>3.0 Undergraduate GPA</a:t>
            </a:r>
          </a:p>
          <a:p>
            <a:r>
              <a:rPr lang="en-US" dirty="0"/>
              <a:t>A 500 word personal </a:t>
            </a:r>
            <a:r>
              <a:rPr lang="en-US" dirty="0" smtClean="0"/>
              <a:t>statement</a:t>
            </a:r>
          </a:p>
          <a:p>
            <a:r>
              <a:rPr lang="en-US" dirty="0"/>
              <a:t>GRE scores are required for all applicants. </a:t>
            </a:r>
            <a:endParaRPr lang="en-US" dirty="0" smtClean="0"/>
          </a:p>
          <a:p>
            <a:r>
              <a:rPr lang="en-US" dirty="0" smtClean="0"/>
              <a:t>3 letters of recommendation</a:t>
            </a:r>
            <a:endParaRPr lang="en-US" dirty="0"/>
          </a:p>
        </p:txBody>
      </p:sp>
    </p:spTree>
    <p:extLst>
      <p:ext uri="{BB962C8B-B14F-4D97-AF65-F5344CB8AC3E}">
        <p14:creationId xmlns:p14="http://schemas.microsoft.com/office/powerpoint/2010/main" val="11151378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lstStyle/>
          <a:p>
            <a:r>
              <a:rPr lang="en-US" dirty="0" smtClean="0"/>
              <a:t>Four Areas I and II</a:t>
            </a:r>
            <a:endParaRPr lang="en-US" dirty="0"/>
          </a:p>
        </p:txBody>
      </p:sp>
      <p:sp>
        <p:nvSpPr>
          <p:cNvPr id="3" name="Content Placeholder 2"/>
          <p:cNvSpPr>
            <a:spLocks noGrp="1"/>
          </p:cNvSpPr>
          <p:nvPr>
            <p:ph idx="1"/>
          </p:nvPr>
        </p:nvSpPr>
        <p:spPr>
          <a:xfrm>
            <a:off x="4280" y="876068"/>
            <a:ext cx="9063519" cy="5845407"/>
          </a:xfrm>
        </p:spPr>
        <p:txBody>
          <a:bodyPr/>
          <a:lstStyle/>
          <a:p>
            <a:r>
              <a:rPr lang="en-US" sz="2400" b="1" dirty="0"/>
              <a:t>I. Data analysis and statistics: </a:t>
            </a:r>
            <a:r>
              <a:rPr lang="en-US" sz="2400" dirty="0"/>
              <a:t>gives students skills to develop and extend algorithms, statistical </a:t>
            </a:r>
            <a:r>
              <a:rPr lang="en-US" sz="2400" dirty="0" smtClean="0"/>
              <a:t>approaches</a:t>
            </a:r>
            <a:r>
              <a:rPr lang="en-US" sz="2400" dirty="0"/>
              <a:t>, and visualization techniques for their explorations of large scale data. Topics include data </a:t>
            </a:r>
            <a:r>
              <a:rPr lang="en-US" sz="2400" dirty="0" smtClean="0"/>
              <a:t>mining</a:t>
            </a:r>
            <a:r>
              <a:rPr lang="en-US" sz="2400" dirty="0"/>
              <a:t>, information retrieval, statistics, machine learning, and data visualization and will be examined </a:t>
            </a:r>
            <a:r>
              <a:rPr lang="en-US" sz="2400" dirty="0" smtClean="0"/>
              <a:t>from </a:t>
            </a:r>
            <a:r>
              <a:rPr lang="en-US" sz="2400" dirty="0"/>
              <a:t>the perspective of “big data,” using examples from the application focus areas described in Section </a:t>
            </a:r>
            <a:r>
              <a:rPr lang="en-US" sz="2400" dirty="0" smtClean="0"/>
              <a:t>IV</a:t>
            </a:r>
            <a:r>
              <a:rPr lang="en-US" sz="2400" dirty="0"/>
              <a:t>. </a:t>
            </a:r>
          </a:p>
          <a:p>
            <a:r>
              <a:rPr lang="en-US" sz="2400" b="1" dirty="0"/>
              <a:t>II. Data lifecycle:  </a:t>
            </a:r>
            <a:r>
              <a:rPr lang="en-US" sz="2400" dirty="0"/>
              <a:t>gives students an understanding of the data lifecycle, from digital birth to long-term </a:t>
            </a:r>
            <a:r>
              <a:rPr lang="en-US" sz="2400" dirty="0" smtClean="0"/>
              <a:t>preservation</a:t>
            </a:r>
            <a:r>
              <a:rPr lang="en-US" sz="2400" dirty="0"/>
              <a:t>. Topics include data curation, data stewardship, issues related to retention and </a:t>
            </a:r>
            <a:r>
              <a:rPr lang="en-US" sz="2400" dirty="0" smtClean="0"/>
              <a:t>reproducibility</a:t>
            </a:r>
            <a:r>
              <a:rPr lang="en-US" sz="2400" dirty="0"/>
              <a:t>, the role of the library and data archives in digital data preservation and scholarly </a:t>
            </a:r>
            <a:r>
              <a:rPr lang="en-US" sz="2400" dirty="0" smtClean="0"/>
              <a:t>communication </a:t>
            </a:r>
            <a:r>
              <a:rPr lang="en-US" sz="2400" dirty="0"/>
              <a:t>and publication, and the organizational, policy, and social impacts of big data</a:t>
            </a:r>
            <a:r>
              <a:rPr lang="en-US" sz="2400" dirty="0" smtClean="0"/>
              <a:t>.</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33</a:t>
            </a:fld>
            <a:endParaRPr lang="en-US"/>
          </a:p>
        </p:txBody>
      </p:sp>
    </p:spTree>
    <p:extLst>
      <p:ext uri="{BB962C8B-B14F-4D97-AF65-F5344CB8AC3E}">
        <p14:creationId xmlns:p14="http://schemas.microsoft.com/office/powerpoint/2010/main" val="38179130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lstStyle/>
          <a:p>
            <a:r>
              <a:rPr lang="en-US" dirty="0" smtClean="0"/>
              <a:t>Four Areas III and IV</a:t>
            </a:r>
            <a:endParaRPr lang="en-US" dirty="0"/>
          </a:p>
        </p:txBody>
      </p:sp>
      <p:sp>
        <p:nvSpPr>
          <p:cNvPr id="3" name="Content Placeholder 2"/>
          <p:cNvSpPr>
            <a:spLocks noGrp="1"/>
          </p:cNvSpPr>
          <p:nvPr>
            <p:ph idx="1"/>
          </p:nvPr>
        </p:nvSpPr>
        <p:spPr>
          <a:xfrm>
            <a:off x="4280" y="876068"/>
            <a:ext cx="9063519" cy="5845407"/>
          </a:xfrm>
        </p:spPr>
        <p:txBody>
          <a:bodyPr/>
          <a:lstStyle/>
          <a:p>
            <a:r>
              <a:rPr lang="en-US" sz="2200" b="1" dirty="0" smtClean="0"/>
              <a:t>III</a:t>
            </a:r>
            <a:r>
              <a:rPr lang="en-US" sz="2200" b="1" dirty="0"/>
              <a:t>. Data management and infrastructure: </a:t>
            </a:r>
            <a:r>
              <a:rPr lang="en-US" sz="2200" dirty="0"/>
              <a:t>gives students skills to manage and support big data </a:t>
            </a:r>
            <a:r>
              <a:rPr lang="en-US" sz="2200" dirty="0" smtClean="0"/>
              <a:t>projects</a:t>
            </a:r>
            <a:r>
              <a:rPr lang="en-US" sz="2200" dirty="0"/>
              <a:t>. Data have to be described, discovered, and actionable. In data science, issues of scale come to </a:t>
            </a:r>
            <a:r>
              <a:rPr lang="en-US" sz="2200" dirty="0" smtClean="0"/>
              <a:t>the </a:t>
            </a:r>
            <a:r>
              <a:rPr lang="en-US" sz="2200" dirty="0"/>
              <a:t>fore, raising challenges of storage and large-scale computation. Topics in data management include </a:t>
            </a:r>
            <a:r>
              <a:rPr lang="en-US" sz="2200" dirty="0" smtClean="0"/>
              <a:t>semantics</a:t>
            </a:r>
            <a:r>
              <a:rPr lang="en-US" sz="2200" dirty="0"/>
              <a:t>, metadata, cyberinfrastructure and cloud computing, databases and document stores, </a:t>
            </a:r>
            <a:r>
              <a:rPr lang="en-US" sz="2200" dirty="0" smtClean="0"/>
              <a:t>and security </a:t>
            </a:r>
            <a:r>
              <a:rPr lang="en-US" sz="2200" dirty="0"/>
              <a:t>and privacy and are relevant to both data science and “big data” data science. </a:t>
            </a:r>
          </a:p>
          <a:p>
            <a:r>
              <a:rPr lang="en-US" sz="2200" b="1" dirty="0"/>
              <a:t>IV. Big data application domains: </a:t>
            </a:r>
            <a:r>
              <a:rPr lang="en-US" sz="2200" dirty="0"/>
              <a:t>gives students experience with data analysis and decision making </a:t>
            </a:r>
            <a:r>
              <a:rPr lang="en-US" sz="2200" dirty="0" smtClean="0"/>
              <a:t>and </a:t>
            </a:r>
            <a:r>
              <a:rPr lang="en-US" sz="2200" dirty="0"/>
              <a:t>is designed to equip them with the ability to derive insights from vast quantities and varieties of </a:t>
            </a:r>
            <a:r>
              <a:rPr lang="en-US" sz="2200" dirty="0" smtClean="0"/>
              <a:t>data</a:t>
            </a:r>
            <a:r>
              <a:rPr lang="en-US" sz="2200" dirty="0"/>
              <a:t>. The teaching of data science, particularly its analytic aspects, is most effective when an application </a:t>
            </a:r>
            <a:r>
              <a:rPr lang="en-US" sz="2200" dirty="0" smtClean="0"/>
              <a:t>area </a:t>
            </a:r>
            <a:r>
              <a:rPr lang="en-US" sz="2200" dirty="0"/>
              <a:t>is used as a focus of study. The degree will allow students to specialize in one or more application </a:t>
            </a:r>
            <a:r>
              <a:rPr lang="en-US" sz="2200" dirty="0" smtClean="0"/>
              <a:t>areas </a:t>
            </a:r>
            <a:r>
              <a:rPr lang="en-US" sz="2200" dirty="0"/>
              <a:t>which include, but are not limited to Business analytics, Science informatics, Web science, Social </a:t>
            </a:r>
            <a:r>
              <a:rPr lang="en-US" sz="2200" dirty="0" smtClean="0"/>
              <a:t>data </a:t>
            </a:r>
            <a:r>
              <a:rPr lang="en-US" sz="2200" dirty="0"/>
              <a:t>informatics, Health and Biomedical informatics.</a:t>
            </a:r>
          </a:p>
        </p:txBody>
      </p:sp>
      <p:sp>
        <p:nvSpPr>
          <p:cNvPr id="4" name="Slide Number Placeholder 3"/>
          <p:cNvSpPr>
            <a:spLocks noGrp="1"/>
          </p:cNvSpPr>
          <p:nvPr>
            <p:ph type="sldNum" sz="quarter" idx="12"/>
          </p:nvPr>
        </p:nvSpPr>
        <p:spPr/>
        <p:txBody>
          <a:bodyPr/>
          <a:lstStyle/>
          <a:p>
            <a:fld id="{94CC141A-9CC6-41A7-A7D0-011D836CC6E2}" type="slidenum">
              <a:rPr lang="en-US" smtClean="0"/>
              <a:pPr/>
              <a:t>34</a:t>
            </a:fld>
            <a:endParaRPr lang="en-US"/>
          </a:p>
        </p:txBody>
      </p:sp>
    </p:spTree>
    <p:extLst>
      <p:ext uri="{BB962C8B-B14F-4D97-AF65-F5344CB8AC3E}">
        <p14:creationId xmlns:p14="http://schemas.microsoft.com/office/powerpoint/2010/main" val="31444220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lstStyle/>
          <a:p>
            <a:r>
              <a:rPr lang="en-US" dirty="0" smtClean="0"/>
              <a:t>I. Data </a:t>
            </a:r>
            <a:r>
              <a:rPr lang="en-US" dirty="0"/>
              <a:t>Analysis and Statistics</a:t>
            </a:r>
          </a:p>
        </p:txBody>
      </p:sp>
      <p:sp>
        <p:nvSpPr>
          <p:cNvPr id="3" name="Content Placeholder 2"/>
          <p:cNvSpPr>
            <a:spLocks noGrp="1"/>
          </p:cNvSpPr>
          <p:nvPr>
            <p:ph idx="1"/>
          </p:nvPr>
        </p:nvSpPr>
        <p:spPr>
          <a:xfrm>
            <a:off x="8133" y="609600"/>
            <a:ext cx="9127733" cy="4525963"/>
          </a:xfrm>
        </p:spPr>
        <p:txBody>
          <a:bodyPr/>
          <a:lstStyle/>
          <a:p>
            <a:r>
              <a:rPr lang="en-US" sz="1800" dirty="0"/>
              <a:t>CSCI B503 Analysis of Algorithms </a:t>
            </a:r>
          </a:p>
          <a:p>
            <a:r>
              <a:rPr lang="en-US" sz="1800" dirty="0"/>
              <a:t>CSCI B553 Probabilistic Approaches to Artificial Intelligence</a:t>
            </a:r>
          </a:p>
          <a:p>
            <a:r>
              <a:rPr lang="en-US" sz="1800" dirty="0"/>
              <a:t>CSCI B652: Computer Models of Symbolic Learning</a:t>
            </a:r>
          </a:p>
          <a:p>
            <a:r>
              <a:rPr lang="en-US" sz="1800" dirty="0"/>
              <a:t>CSCI B659 Information Theory and Inference</a:t>
            </a:r>
          </a:p>
          <a:p>
            <a:r>
              <a:rPr lang="en-US" sz="1800" dirty="0"/>
              <a:t>CSCI B551: Elements of Artificial Intelligence</a:t>
            </a:r>
          </a:p>
          <a:p>
            <a:r>
              <a:rPr lang="en-US" sz="1800" dirty="0"/>
              <a:t>CSCI B555: Machine Learning</a:t>
            </a:r>
          </a:p>
          <a:p>
            <a:r>
              <a:rPr lang="en-US" sz="1800" dirty="0" smtClean="0"/>
              <a:t>CSCI </a:t>
            </a:r>
            <a:r>
              <a:rPr lang="en-US" sz="1800" dirty="0"/>
              <a:t>B565: Data Mining</a:t>
            </a:r>
          </a:p>
          <a:p>
            <a:r>
              <a:rPr lang="en-US" sz="1800" dirty="0"/>
              <a:t>INFO I573: Programming for Science Informatics</a:t>
            </a:r>
          </a:p>
          <a:p>
            <a:r>
              <a:rPr lang="en-US" sz="1800" dirty="0"/>
              <a:t>INFO I590 Visual Analytics</a:t>
            </a:r>
          </a:p>
          <a:p>
            <a:r>
              <a:rPr lang="en-US" sz="1800" dirty="0"/>
              <a:t>INFO I590 Relational Probabilistic Models</a:t>
            </a:r>
          </a:p>
          <a:p>
            <a:r>
              <a:rPr lang="en-US" sz="1800" dirty="0"/>
              <a:t>INFO I590 Applied Machine Learning</a:t>
            </a:r>
          </a:p>
          <a:p>
            <a:r>
              <a:rPr lang="en-US" sz="1800" dirty="0" smtClean="0"/>
              <a:t>ILS </a:t>
            </a:r>
            <a:r>
              <a:rPr lang="en-US" sz="1800" dirty="0"/>
              <a:t>Z534: Information Retrieval: Theory and Practice</a:t>
            </a:r>
          </a:p>
          <a:p>
            <a:r>
              <a:rPr lang="en-US" sz="1800" dirty="0"/>
              <a:t>ILS Z604: Topics in Library and Information Science: Big Data Analysis for Web and </a:t>
            </a:r>
            <a:r>
              <a:rPr lang="en-US" sz="1800" dirty="0" smtClean="0"/>
              <a:t>Text</a:t>
            </a:r>
          </a:p>
          <a:p>
            <a:r>
              <a:rPr lang="en-US" sz="1800" dirty="0" smtClean="0"/>
              <a:t>ILS </a:t>
            </a:r>
            <a:r>
              <a:rPr lang="en-US" sz="1800" dirty="0"/>
              <a:t>Z637: Information Visualization </a:t>
            </a:r>
            <a:endParaRPr lang="en-US" sz="1800" dirty="0" smtClean="0"/>
          </a:p>
          <a:p>
            <a:r>
              <a:rPr lang="en-US" sz="1800" dirty="0" smtClean="0"/>
              <a:t>STAT </a:t>
            </a:r>
            <a:r>
              <a:rPr lang="en-US" sz="1800" dirty="0"/>
              <a:t>S520 Intro to Statistics</a:t>
            </a:r>
          </a:p>
          <a:p>
            <a:r>
              <a:rPr lang="en-US" sz="1800" dirty="0"/>
              <a:t>STAT S670: Exploratory Data Analysis</a:t>
            </a:r>
          </a:p>
          <a:p>
            <a:r>
              <a:rPr lang="en-US" sz="1800" dirty="0"/>
              <a:t>STAT S675: Statistical Learning &amp; High-Dimensional Data Analysis</a:t>
            </a:r>
          </a:p>
          <a:p>
            <a:r>
              <a:rPr lang="en-US" sz="1800" dirty="0"/>
              <a:t>(New Course CSCI) Algorithms for Big Data</a:t>
            </a:r>
          </a:p>
          <a:p>
            <a:r>
              <a:rPr lang="en-US" sz="1800" dirty="0"/>
              <a:t>(New Course CSCI) Probabilistic Reasoning</a:t>
            </a:r>
          </a:p>
          <a:p>
            <a:r>
              <a:rPr lang="en-US" sz="1800" dirty="0"/>
              <a:t>All courses from STAT that are 600 and above</a:t>
            </a:r>
          </a:p>
        </p:txBody>
      </p:sp>
      <p:sp>
        <p:nvSpPr>
          <p:cNvPr id="4" name="Slide Number Placeholder 3"/>
          <p:cNvSpPr>
            <a:spLocks noGrp="1"/>
          </p:cNvSpPr>
          <p:nvPr>
            <p:ph type="sldNum" sz="quarter" idx="12"/>
          </p:nvPr>
        </p:nvSpPr>
        <p:spPr/>
        <p:txBody>
          <a:bodyPr/>
          <a:lstStyle/>
          <a:p>
            <a:fld id="{94CC141A-9CC6-41A7-A7D0-011D836CC6E2}" type="slidenum">
              <a:rPr lang="en-US" smtClean="0"/>
              <a:pPr/>
              <a:t>35</a:t>
            </a:fld>
            <a:endParaRPr lang="en-US"/>
          </a:p>
        </p:txBody>
      </p:sp>
    </p:spTree>
    <p:extLst>
      <p:ext uri="{BB962C8B-B14F-4D97-AF65-F5344CB8AC3E}">
        <p14:creationId xmlns:p14="http://schemas.microsoft.com/office/powerpoint/2010/main" val="579319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II. Data Lifecycle</a:t>
            </a:r>
          </a:p>
        </p:txBody>
      </p:sp>
      <p:sp>
        <p:nvSpPr>
          <p:cNvPr id="3" name="Content Placeholder 2"/>
          <p:cNvSpPr>
            <a:spLocks noGrp="1"/>
          </p:cNvSpPr>
          <p:nvPr>
            <p:ph idx="1"/>
          </p:nvPr>
        </p:nvSpPr>
        <p:spPr>
          <a:xfrm>
            <a:off x="0" y="1143000"/>
            <a:ext cx="9144000" cy="4525963"/>
          </a:xfrm>
        </p:spPr>
        <p:txBody>
          <a:bodyPr/>
          <a:lstStyle/>
          <a:p>
            <a:r>
              <a:rPr lang="en-US" sz="2400" dirty="0" smtClean="0"/>
              <a:t>INFO </a:t>
            </a:r>
            <a:r>
              <a:rPr lang="en-US" sz="2400" dirty="0"/>
              <a:t>I590: Data Provenance </a:t>
            </a:r>
            <a:endParaRPr lang="en-US" sz="2400" dirty="0" smtClean="0"/>
          </a:p>
          <a:p>
            <a:r>
              <a:rPr lang="en-US" sz="2400" dirty="0" smtClean="0"/>
              <a:t>INFO </a:t>
            </a:r>
            <a:r>
              <a:rPr lang="en-US" sz="2400" dirty="0"/>
              <a:t>I590 Complex </a:t>
            </a:r>
            <a:r>
              <a:rPr lang="en-US" sz="2400" dirty="0" smtClean="0"/>
              <a:t>Systems</a:t>
            </a:r>
          </a:p>
          <a:p>
            <a:r>
              <a:rPr lang="en-US" sz="2400" dirty="0" smtClean="0"/>
              <a:t>ILS </a:t>
            </a:r>
            <a:r>
              <a:rPr lang="en-US" sz="2400" dirty="0"/>
              <a:t>Z604 Scholarly Communication</a:t>
            </a:r>
          </a:p>
          <a:p>
            <a:r>
              <a:rPr lang="en-US" sz="2400" dirty="0"/>
              <a:t>ILS Z636: Semantic Web </a:t>
            </a:r>
            <a:endParaRPr lang="en-US" sz="2400" dirty="0" smtClean="0"/>
          </a:p>
          <a:p>
            <a:r>
              <a:rPr lang="en-US" sz="2400" dirty="0" smtClean="0"/>
              <a:t>ILS </a:t>
            </a:r>
            <a:r>
              <a:rPr lang="en-US" sz="2400" dirty="0"/>
              <a:t>Z652: Digital Libraries</a:t>
            </a:r>
          </a:p>
          <a:p>
            <a:r>
              <a:rPr lang="en-US" sz="2400" dirty="0"/>
              <a:t>ILS Z604: Data Curation</a:t>
            </a:r>
          </a:p>
          <a:p>
            <a:r>
              <a:rPr lang="en-US" sz="2400" dirty="0"/>
              <a:t>(New Course INFO): Social and Organizational Informatics of Big Data</a:t>
            </a:r>
          </a:p>
          <a:p>
            <a:r>
              <a:rPr lang="en-US" sz="2400" dirty="0"/>
              <a:t>(New Course ILS: Project Management for Data Science</a:t>
            </a:r>
          </a:p>
          <a:p>
            <a:r>
              <a:rPr lang="en-US" sz="2400" dirty="0"/>
              <a:t>(New Course ILS): Big Data Policy</a:t>
            </a:r>
          </a:p>
        </p:txBody>
      </p:sp>
      <p:sp>
        <p:nvSpPr>
          <p:cNvPr id="4" name="Slide Number Placeholder 3"/>
          <p:cNvSpPr>
            <a:spLocks noGrp="1"/>
          </p:cNvSpPr>
          <p:nvPr>
            <p:ph type="sldNum" sz="quarter" idx="12"/>
          </p:nvPr>
        </p:nvSpPr>
        <p:spPr/>
        <p:txBody>
          <a:bodyPr/>
          <a:lstStyle/>
          <a:p>
            <a:fld id="{94CC141A-9CC6-41A7-A7D0-011D836CC6E2}" type="slidenum">
              <a:rPr lang="en-US" smtClean="0"/>
              <a:pPr/>
              <a:t>36</a:t>
            </a:fld>
            <a:endParaRPr lang="en-US"/>
          </a:p>
        </p:txBody>
      </p:sp>
    </p:spTree>
    <p:extLst>
      <p:ext uri="{BB962C8B-B14F-4D97-AF65-F5344CB8AC3E}">
        <p14:creationId xmlns:p14="http://schemas.microsoft.com/office/powerpoint/2010/main" val="3150925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238"/>
            <a:ext cx="8686800" cy="563562"/>
          </a:xfrm>
        </p:spPr>
        <p:txBody>
          <a:bodyPr/>
          <a:lstStyle/>
          <a:p>
            <a:r>
              <a:rPr lang="en-US" sz="3600" dirty="0"/>
              <a:t>III. Data Management and </a:t>
            </a:r>
            <a:r>
              <a:rPr lang="en-US" sz="3600" dirty="0" smtClean="0"/>
              <a:t>Infrastructure</a:t>
            </a:r>
            <a:endParaRPr lang="en-US" sz="3600" dirty="0"/>
          </a:p>
        </p:txBody>
      </p:sp>
      <p:sp>
        <p:nvSpPr>
          <p:cNvPr id="3" name="Content Placeholder 2"/>
          <p:cNvSpPr>
            <a:spLocks noGrp="1"/>
          </p:cNvSpPr>
          <p:nvPr>
            <p:ph idx="1"/>
          </p:nvPr>
        </p:nvSpPr>
        <p:spPr>
          <a:xfrm>
            <a:off x="0" y="609600"/>
            <a:ext cx="9034409" cy="4525963"/>
          </a:xfrm>
        </p:spPr>
        <p:txBody>
          <a:bodyPr/>
          <a:lstStyle/>
          <a:p>
            <a:r>
              <a:rPr lang="en-US" sz="1900" dirty="0" smtClean="0"/>
              <a:t>CSCI </a:t>
            </a:r>
            <a:r>
              <a:rPr lang="en-US" sz="1900" dirty="0"/>
              <a:t>B534: Distributed Systems</a:t>
            </a:r>
          </a:p>
          <a:p>
            <a:r>
              <a:rPr lang="en-US" sz="1900" dirty="0"/>
              <a:t>CSCI B552: Knowledge-Based Artificial </a:t>
            </a:r>
            <a:r>
              <a:rPr lang="en-US" sz="1900" dirty="0" smtClean="0"/>
              <a:t>Intelligence</a:t>
            </a:r>
          </a:p>
          <a:p>
            <a:r>
              <a:rPr lang="en-US" sz="1900" dirty="0"/>
              <a:t>CSCI B561: Advanced Database Concepts</a:t>
            </a:r>
          </a:p>
          <a:p>
            <a:r>
              <a:rPr lang="en-US" sz="1900" dirty="0"/>
              <a:t>CSCI B649: Cloud Computing (offered online)</a:t>
            </a:r>
          </a:p>
          <a:p>
            <a:r>
              <a:rPr lang="en-US" sz="1900" dirty="0"/>
              <a:t>CSCI B649 Advanced Topics in Privacy</a:t>
            </a:r>
          </a:p>
          <a:p>
            <a:r>
              <a:rPr lang="en-US" sz="1900" dirty="0"/>
              <a:t>CSCI B649: Topics in Systems: Cloud Computing for Data Intensive Sciences </a:t>
            </a:r>
            <a:endParaRPr lang="en-US" sz="1900" dirty="0" smtClean="0"/>
          </a:p>
          <a:p>
            <a:r>
              <a:rPr lang="en-US" sz="1900" dirty="0" smtClean="0"/>
              <a:t>CSCI </a:t>
            </a:r>
            <a:r>
              <a:rPr lang="en-US" sz="1900" dirty="0"/>
              <a:t>B661: Database Theory and System Design</a:t>
            </a:r>
          </a:p>
          <a:p>
            <a:r>
              <a:rPr lang="en-US" sz="1900" dirty="0"/>
              <a:t>CSCI B662 Database Systems &amp; Internal Design</a:t>
            </a:r>
          </a:p>
          <a:p>
            <a:r>
              <a:rPr lang="en-US" sz="1900" dirty="0"/>
              <a:t>CSCI B669: Scientific Data Management and Preservation </a:t>
            </a:r>
          </a:p>
          <a:p>
            <a:r>
              <a:rPr lang="en-US" sz="1900" dirty="0"/>
              <a:t>CSCI P536: Operating Systems</a:t>
            </a:r>
          </a:p>
          <a:p>
            <a:r>
              <a:rPr lang="en-US" sz="1900" dirty="0"/>
              <a:t>CSCI P538 Computer Networks</a:t>
            </a:r>
          </a:p>
          <a:p>
            <a:r>
              <a:rPr lang="en-US" sz="1900" dirty="0"/>
              <a:t>INFO I520 Security For Networked Systems</a:t>
            </a:r>
          </a:p>
          <a:p>
            <a:r>
              <a:rPr lang="en-US" sz="1900" dirty="0"/>
              <a:t>INFO I525: Organizational Informatics and Economics of Security</a:t>
            </a:r>
          </a:p>
          <a:p>
            <a:r>
              <a:rPr lang="en-US" sz="1900" dirty="0"/>
              <a:t>INFO I590 Complex Networks and their </a:t>
            </a:r>
            <a:r>
              <a:rPr lang="en-US" sz="1900" dirty="0" smtClean="0"/>
              <a:t>Applications</a:t>
            </a:r>
          </a:p>
          <a:p>
            <a:r>
              <a:rPr lang="en-US" sz="1900" dirty="0"/>
              <a:t>INFO I590: Topics in Informatics: Data Management for Big Data </a:t>
            </a:r>
            <a:endParaRPr lang="en-US" sz="1900" dirty="0" smtClean="0"/>
          </a:p>
          <a:p>
            <a:r>
              <a:rPr lang="en-US" sz="1900" dirty="0" smtClean="0"/>
              <a:t>INFO I590: </a:t>
            </a:r>
            <a:r>
              <a:rPr lang="en-US" sz="1900" dirty="0"/>
              <a:t>Topics in Informatics: Big Data Open Source Software and </a:t>
            </a:r>
            <a:r>
              <a:rPr lang="en-US" sz="1900" dirty="0" smtClean="0"/>
              <a:t>Projects</a:t>
            </a:r>
            <a:endParaRPr lang="en-US" sz="1900" dirty="0"/>
          </a:p>
          <a:p>
            <a:r>
              <a:rPr lang="en-US" sz="1900" dirty="0" smtClean="0"/>
              <a:t>ILS </a:t>
            </a:r>
            <a:r>
              <a:rPr lang="en-US" sz="1900" dirty="0"/>
              <a:t>S511: Database</a:t>
            </a:r>
          </a:p>
          <a:p>
            <a:r>
              <a:rPr lang="en-US" sz="1900" dirty="0"/>
              <a:t>Every course in 500/600 SOIC related to data that is not in the list</a:t>
            </a:r>
          </a:p>
        </p:txBody>
      </p:sp>
      <p:sp>
        <p:nvSpPr>
          <p:cNvPr id="4" name="Slide Number Placeholder 3"/>
          <p:cNvSpPr>
            <a:spLocks noGrp="1"/>
          </p:cNvSpPr>
          <p:nvPr>
            <p:ph type="sldNum" sz="quarter" idx="12"/>
          </p:nvPr>
        </p:nvSpPr>
        <p:spPr/>
        <p:txBody>
          <a:bodyPr/>
          <a:lstStyle/>
          <a:p>
            <a:fld id="{94CC141A-9CC6-41A7-A7D0-011D836CC6E2}" type="slidenum">
              <a:rPr lang="en-US" smtClean="0"/>
              <a:pPr/>
              <a:t>37</a:t>
            </a:fld>
            <a:endParaRPr lang="en-US" dirty="0"/>
          </a:p>
        </p:txBody>
      </p:sp>
    </p:spTree>
    <p:extLst>
      <p:ext uri="{BB962C8B-B14F-4D97-AF65-F5344CB8AC3E}">
        <p14:creationId xmlns:p14="http://schemas.microsoft.com/office/powerpoint/2010/main" val="2095567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IV. Application areas</a:t>
            </a:r>
          </a:p>
        </p:txBody>
      </p:sp>
      <p:sp>
        <p:nvSpPr>
          <p:cNvPr id="3" name="Content Placeholder 2"/>
          <p:cNvSpPr>
            <a:spLocks noGrp="1"/>
          </p:cNvSpPr>
          <p:nvPr>
            <p:ph idx="1"/>
          </p:nvPr>
        </p:nvSpPr>
        <p:spPr>
          <a:xfrm>
            <a:off x="0" y="1150706"/>
            <a:ext cx="9067800" cy="4525963"/>
          </a:xfrm>
        </p:spPr>
        <p:txBody>
          <a:bodyPr/>
          <a:lstStyle/>
          <a:p>
            <a:r>
              <a:rPr lang="en-US" sz="2400" dirty="0"/>
              <a:t>CSCI B656: Web mining</a:t>
            </a:r>
          </a:p>
          <a:p>
            <a:r>
              <a:rPr lang="en-US" sz="2400" dirty="0"/>
              <a:t>CSCI B679: Topics in Scientific Computing: High Performance Computing  </a:t>
            </a:r>
            <a:endParaRPr lang="en-US" sz="2400" dirty="0" smtClean="0"/>
          </a:p>
          <a:p>
            <a:r>
              <a:rPr lang="en-US" sz="2400" dirty="0" smtClean="0"/>
              <a:t>INFO </a:t>
            </a:r>
            <a:r>
              <a:rPr lang="en-US" sz="2400" dirty="0"/>
              <a:t>I519 Introduction to Bioinformatics</a:t>
            </a:r>
          </a:p>
          <a:p>
            <a:r>
              <a:rPr lang="en-US" sz="2400" dirty="0"/>
              <a:t>INFO I529 Machine Learning in Bioinformatics</a:t>
            </a:r>
          </a:p>
          <a:p>
            <a:r>
              <a:rPr lang="en-US" sz="2400" dirty="0"/>
              <a:t>INFO I533 Systems &amp; Protocol Security &amp; Information Assurance</a:t>
            </a:r>
          </a:p>
          <a:p>
            <a:r>
              <a:rPr lang="en-US" sz="2400" dirty="0"/>
              <a:t>INFO I590: Topics in Informatics: Big Data Applications and Analytics</a:t>
            </a:r>
          </a:p>
          <a:p>
            <a:r>
              <a:rPr lang="en-US" sz="2400" dirty="0"/>
              <a:t>INFO I590: Topics in Informatics: Big Data in Drug Discovery, Health and Translational Medicine </a:t>
            </a:r>
            <a:endParaRPr lang="en-US" sz="2400" dirty="0" smtClean="0"/>
          </a:p>
          <a:p>
            <a:r>
              <a:rPr lang="en-US" sz="2400" dirty="0" smtClean="0"/>
              <a:t>ILS </a:t>
            </a:r>
            <a:r>
              <a:rPr lang="en-US" sz="2400" dirty="0"/>
              <a:t>Z605: Internship in Data Science</a:t>
            </a:r>
          </a:p>
          <a:p>
            <a:r>
              <a:rPr lang="en-US" sz="2400" dirty="0"/>
              <a:t>Kelley </a:t>
            </a:r>
            <a:r>
              <a:rPr lang="en-US" sz="2400" dirty="0" smtClean="0"/>
              <a:t>School of Business: business </a:t>
            </a:r>
            <a:r>
              <a:rPr lang="en-US" sz="2400" dirty="0"/>
              <a:t>analytics course(s</a:t>
            </a:r>
            <a:r>
              <a:rPr lang="en-US" sz="2400" dirty="0" smtClean="0"/>
              <a:t>)</a:t>
            </a:r>
          </a:p>
          <a:p>
            <a:r>
              <a:rPr lang="en-US" sz="2400" dirty="0" smtClean="0"/>
              <a:t>Other courses from Indiana University e.g. Physics Data Analysis</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38</a:t>
            </a:fld>
            <a:endParaRPr lang="en-US"/>
          </a:p>
        </p:txBody>
      </p:sp>
    </p:spTree>
    <p:extLst>
      <p:ext uri="{BB962C8B-B14F-4D97-AF65-F5344CB8AC3E}">
        <p14:creationId xmlns:p14="http://schemas.microsoft.com/office/powerpoint/2010/main" val="29126088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92162"/>
          </a:xfrm>
        </p:spPr>
        <p:txBody>
          <a:bodyPr/>
          <a:lstStyle/>
          <a:p>
            <a:r>
              <a:rPr lang="en-US" dirty="0" smtClean="0"/>
              <a:t>Technical Track of General DS Masters</a:t>
            </a:r>
            <a:endParaRPr lang="en-US" dirty="0"/>
          </a:p>
        </p:txBody>
      </p:sp>
      <p:sp>
        <p:nvSpPr>
          <p:cNvPr id="3" name="Content Placeholder 2"/>
          <p:cNvSpPr>
            <a:spLocks noGrp="1"/>
          </p:cNvSpPr>
          <p:nvPr>
            <p:ph idx="1"/>
          </p:nvPr>
        </p:nvSpPr>
        <p:spPr>
          <a:xfrm>
            <a:off x="0" y="990600"/>
            <a:ext cx="9144000" cy="5867400"/>
          </a:xfrm>
        </p:spPr>
        <p:txBody>
          <a:bodyPr/>
          <a:lstStyle/>
          <a:p>
            <a:r>
              <a:rPr lang="en-US" sz="2400" b="1" dirty="0"/>
              <a:t>Year 1 Semester 1:  </a:t>
            </a:r>
            <a:endParaRPr lang="en-US" sz="2400" b="1" dirty="0" smtClean="0"/>
          </a:p>
          <a:p>
            <a:pPr lvl="1"/>
            <a:r>
              <a:rPr lang="en-US" sz="2000" dirty="0" smtClean="0"/>
              <a:t>INFO </a:t>
            </a:r>
            <a:r>
              <a:rPr lang="en-US" sz="2000" dirty="0"/>
              <a:t>590: Topics in Informatics: Big Data Applications and Analytics </a:t>
            </a:r>
          </a:p>
          <a:p>
            <a:pPr lvl="1"/>
            <a:r>
              <a:rPr lang="en-US" sz="2000" dirty="0"/>
              <a:t>ILS Z604: Big Data Analytics for Web and Text</a:t>
            </a:r>
          </a:p>
          <a:p>
            <a:pPr lvl="1"/>
            <a:r>
              <a:rPr lang="en-US" sz="2000" dirty="0"/>
              <a:t>STAT S520: Intro to Statistics</a:t>
            </a:r>
          </a:p>
          <a:p>
            <a:r>
              <a:rPr lang="en-US" sz="2400" b="1" dirty="0"/>
              <a:t>Year 1: Semester 2:  </a:t>
            </a:r>
            <a:endParaRPr lang="en-US" sz="2400" b="1" dirty="0" smtClean="0"/>
          </a:p>
          <a:p>
            <a:pPr lvl="1"/>
            <a:r>
              <a:rPr lang="en-US" sz="2000" dirty="0" smtClean="0"/>
              <a:t>CSCI </a:t>
            </a:r>
            <a:r>
              <a:rPr lang="en-US" sz="2000" dirty="0"/>
              <a:t>B661: Database Theory and System Design</a:t>
            </a:r>
          </a:p>
          <a:p>
            <a:pPr lvl="1"/>
            <a:r>
              <a:rPr lang="en-US" sz="2000" dirty="0"/>
              <a:t>ILS Z637: Information Visualization</a:t>
            </a:r>
          </a:p>
          <a:p>
            <a:pPr lvl="1"/>
            <a:r>
              <a:rPr lang="en-US" sz="2000" dirty="0"/>
              <a:t>STAT S670: Exploratory Data Analysis</a:t>
            </a:r>
          </a:p>
          <a:p>
            <a:r>
              <a:rPr lang="en-US" sz="2400" b="1" dirty="0"/>
              <a:t>Year 1: Summer:   </a:t>
            </a:r>
            <a:endParaRPr lang="en-US" sz="2400" b="1" dirty="0" smtClean="0"/>
          </a:p>
          <a:p>
            <a:pPr lvl="1"/>
            <a:r>
              <a:rPr lang="en-US" sz="2000" dirty="0" smtClean="0"/>
              <a:t>CSCI </a:t>
            </a:r>
            <a:r>
              <a:rPr lang="en-US" sz="2000" dirty="0"/>
              <a:t>B679: Topics in Scientific Computing: High Performance Computing  </a:t>
            </a:r>
            <a:endParaRPr lang="en-US" sz="2000" dirty="0" smtClean="0"/>
          </a:p>
          <a:p>
            <a:r>
              <a:rPr lang="en-US" sz="2400" b="1" dirty="0" smtClean="0"/>
              <a:t>Year </a:t>
            </a:r>
            <a:r>
              <a:rPr lang="en-US" sz="2400" b="1" dirty="0"/>
              <a:t>2: Semester 3:  </a:t>
            </a:r>
            <a:endParaRPr lang="en-US" sz="2400" b="1" dirty="0" smtClean="0"/>
          </a:p>
          <a:p>
            <a:pPr lvl="1"/>
            <a:r>
              <a:rPr lang="en-US" sz="2000" dirty="0" smtClean="0"/>
              <a:t>CSCI </a:t>
            </a:r>
            <a:r>
              <a:rPr lang="en-US" sz="2000" dirty="0"/>
              <a:t>B555: Machine Learning</a:t>
            </a:r>
          </a:p>
          <a:p>
            <a:pPr lvl="1"/>
            <a:r>
              <a:rPr lang="en-US" sz="2000" dirty="0"/>
              <a:t>STAT S670: Exploratory Data Analysis</a:t>
            </a:r>
          </a:p>
          <a:p>
            <a:pPr lvl="1"/>
            <a:r>
              <a:rPr lang="en-US" sz="2000" dirty="0"/>
              <a:t>CSCI B649: Cloud Computing </a:t>
            </a:r>
          </a:p>
        </p:txBody>
      </p:sp>
      <p:sp>
        <p:nvSpPr>
          <p:cNvPr id="4" name="Slide Number Placeholder 3"/>
          <p:cNvSpPr>
            <a:spLocks noGrp="1"/>
          </p:cNvSpPr>
          <p:nvPr>
            <p:ph type="sldNum" sz="quarter" idx="12"/>
          </p:nvPr>
        </p:nvSpPr>
        <p:spPr/>
        <p:txBody>
          <a:bodyPr/>
          <a:lstStyle/>
          <a:p>
            <a:fld id="{94CC141A-9CC6-41A7-A7D0-011D836CC6E2}" type="slidenum">
              <a:rPr lang="en-US" smtClean="0"/>
              <a:pPr/>
              <a:t>39</a:t>
            </a:fld>
            <a:endParaRPr lang="en-US"/>
          </a:p>
        </p:txBody>
      </p:sp>
    </p:spTree>
    <p:extLst>
      <p:ext uri="{BB962C8B-B14F-4D97-AF65-F5344CB8AC3E}">
        <p14:creationId xmlns:p14="http://schemas.microsoft.com/office/powerpoint/2010/main" val="3752308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rcRect/>
          <a:stretch>
            <a:fillRect/>
          </a:stretch>
        </p:blipFill>
        <p:spPr bwMode="auto">
          <a:xfrm rot="-321055">
            <a:off x="3873500" y="2352675"/>
            <a:ext cx="4706938" cy="3138488"/>
          </a:xfrm>
          <a:prstGeom prst="rect">
            <a:avLst/>
          </a:prstGeom>
          <a:noFill/>
          <a:ln w="76200">
            <a:solidFill>
              <a:srgbClr val="FFFFFF"/>
            </a:solidFill>
            <a:miter lim="800000"/>
            <a:headEnd/>
            <a:tailEnd/>
          </a:ln>
          <a:effectLst>
            <a:outerShdw blurRad="152400" dist="76201" dir="2700000" rotWithShape="0">
              <a:srgbClr val="808080">
                <a:alpha val="34000"/>
              </a:srgbClr>
            </a:outerShdw>
          </a:effectLst>
          <a:extLst>
            <a:ext uri="{909E8E84-426E-40DD-AFC4-6F175D3DCCD1}">
              <a14:hiddenFill xmlns:a14="http://schemas.microsoft.com/office/drawing/2010/main">
                <a:solidFill>
                  <a:srgbClr val="FFFFFF"/>
                </a:solidFill>
              </a14:hiddenFill>
            </a:ext>
          </a:extLst>
        </p:spPr>
      </p:pic>
      <p:sp>
        <p:nvSpPr>
          <p:cNvPr id="6147" name="Title 7"/>
          <p:cNvSpPr>
            <a:spLocks noGrp="1"/>
          </p:cNvSpPr>
          <p:nvPr>
            <p:ph type="title"/>
          </p:nvPr>
        </p:nvSpPr>
        <p:spPr/>
        <p:txBody>
          <a:bodyPr/>
          <a:lstStyle/>
          <a:p>
            <a:r>
              <a:rPr lang="en-US" altLang="en-US" smtClean="0"/>
              <a:t>What Is Our School About?</a:t>
            </a:r>
          </a:p>
        </p:txBody>
      </p:sp>
      <p:sp>
        <p:nvSpPr>
          <p:cNvPr id="6148" name="Content Placeholder 8"/>
          <p:cNvSpPr>
            <a:spLocks noGrp="1"/>
          </p:cNvSpPr>
          <p:nvPr>
            <p:ph idx="1"/>
          </p:nvPr>
        </p:nvSpPr>
        <p:spPr>
          <a:xfrm>
            <a:off x="306388" y="1336675"/>
            <a:ext cx="7770812" cy="4073525"/>
          </a:xfrm>
        </p:spPr>
        <p:txBody>
          <a:bodyPr/>
          <a:lstStyle/>
          <a:p>
            <a:pPr marL="0" indent="0" eaLnBrk="1" hangingPunct="1">
              <a:buFontTx/>
              <a:buNone/>
            </a:pPr>
            <a:r>
              <a:rPr lang="en-US" altLang="en-US" dirty="0" smtClean="0">
                <a:solidFill>
                  <a:srgbClr val="000000"/>
                </a:solidFill>
              </a:rPr>
              <a:t>The broad range of computing and information technology: science, a broad range of applications and human and </a:t>
            </a:r>
            <a:br>
              <a:rPr lang="en-US" altLang="en-US" dirty="0" smtClean="0">
                <a:solidFill>
                  <a:srgbClr val="000000"/>
                </a:solidFill>
              </a:rPr>
            </a:br>
            <a:r>
              <a:rPr lang="en-US" altLang="en-US" dirty="0" smtClean="0">
                <a:solidFill>
                  <a:srgbClr val="000000"/>
                </a:solidFill>
              </a:rPr>
              <a:t>societal implications.</a:t>
            </a:r>
          </a:p>
          <a:p>
            <a:pPr marL="0" indent="0" eaLnBrk="1" hangingPunct="1">
              <a:buFontTx/>
              <a:buNone/>
            </a:pPr>
            <a:r>
              <a:rPr lang="en-US" altLang="en-US" dirty="0" smtClean="0">
                <a:solidFill>
                  <a:srgbClr val="000000"/>
                </a:solidFill>
              </a:rPr>
              <a:t>United by a focus on </a:t>
            </a:r>
            <a:br>
              <a:rPr lang="en-US" altLang="en-US" dirty="0" smtClean="0">
                <a:solidFill>
                  <a:srgbClr val="000000"/>
                </a:solidFill>
              </a:rPr>
            </a:br>
            <a:r>
              <a:rPr lang="en-US" altLang="en-US" dirty="0" smtClean="0">
                <a:solidFill>
                  <a:srgbClr val="000000"/>
                </a:solidFill>
              </a:rPr>
              <a:t>information and technology, </a:t>
            </a:r>
            <a:br>
              <a:rPr lang="en-US" altLang="en-US" dirty="0" smtClean="0">
                <a:solidFill>
                  <a:srgbClr val="000000"/>
                </a:solidFill>
              </a:rPr>
            </a:br>
            <a:r>
              <a:rPr lang="en-US" altLang="en-US" dirty="0" smtClean="0">
                <a:solidFill>
                  <a:srgbClr val="000000"/>
                </a:solidFill>
              </a:rPr>
              <a:t>our extensive programs </a:t>
            </a:r>
            <a:br>
              <a:rPr lang="en-US" altLang="en-US" dirty="0" smtClean="0">
                <a:solidFill>
                  <a:srgbClr val="000000"/>
                </a:solidFill>
              </a:rPr>
            </a:br>
            <a:r>
              <a:rPr lang="en-US" altLang="en-US" dirty="0" smtClean="0">
                <a:solidFill>
                  <a:srgbClr val="000000"/>
                </a:solidFill>
              </a:rPr>
              <a:t>include:</a:t>
            </a:r>
          </a:p>
          <a:p>
            <a:pPr lvl="1" eaLnBrk="1" hangingPunct="1">
              <a:buFont typeface="Arial" panose="020B0604020202020204" pitchFamily="34" charset="0"/>
              <a:buChar char="•"/>
            </a:pPr>
            <a:r>
              <a:rPr lang="en-US" altLang="en-US" dirty="0" smtClean="0">
                <a:solidFill>
                  <a:srgbClr val="000000"/>
                </a:solidFill>
              </a:rPr>
              <a:t>Computer Science</a:t>
            </a:r>
          </a:p>
          <a:p>
            <a:pPr lvl="1" eaLnBrk="1" hangingPunct="1">
              <a:buFont typeface="Arial" panose="020B0604020202020204" pitchFamily="34" charset="0"/>
              <a:buChar char="•"/>
            </a:pPr>
            <a:r>
              <a:rPr lang="en-US" altLang="en-US" dirty="0" smtClean="0">
                <a:solidFill>
                  <a:srgbClr val="000000"/>
                </a:solidFill>
              </a:rPr>
              <a:t>Informatics</a:t>
            </a:r>
          </a:p>
          <a:p>
            <a:pPr lvl="1" eaLnBrk="1" hangingPunct="1">
              <a:buFont typeface="Arial" panose="020B0604020202020204" pitchFamily="34" charset="0"/>
              <a:buChar char="•"/>
            </a:pPr>
            <a:r>
              <a:rPr lang="en-US" altLang="en-US" dirty="0" smtClean="0">
                <a:solidFill>
                  <a:srgbClr val="000000"/>
                </a:solidFill>
              </a:rPr>
              <a:t>Information Science</a:t>
            </a:r>
          </a:p>
          <a:p>
            <a:pPr lvl="1" eaLnBrk="1" hangingPunct="1">
              <a:buFont typeface="Arial" panose="020B0604020202020204" pitchFamily="34" charset="0"/>
              <a:buChar char="•"/>
            </a:pPr>
            <a:r>
              <a:rPr lang="en-US" altLang="en-US" dirty="0" smtClean="0">
                <a:solidFill>
                  <a:srgbClr val="000000"/>
                </a:solidFill>
              </a:rPr>
              <a:t>Library Science</a:t>
            </a:r>
          </a:p>
          <a:p>
            <a:pPr lvl="1" eaLnBrk="1" hangingPunct="1">
              <a:buFont typeface="Arial" panose="020B0604020202020204" pitchFamily="34" charset="0"/>
              <a:buChar char="•"/>
            </a:pPr>
            <a:r>
              <a:rPr lang="en-US" altLang="en-US" dirty="0" smtClean="0">
                <a:solidFill>
                  <a:srgbClr val="FF0000"/>
                </a:solidFill>
              </a:rPr>
              <a:t>Data Science (starting)</a:t>
            </a:r>
          </a:p>
        </p:txBody>
      </p:sp>
    </p:spTree>
    <p:extLst>
      <p:ext uri="{BB962C8B-B14F-4D97-AF65-F5344CB8AC3E}">
        <p14:creationId xmlns:p14="http://schemas.microsoft.com/office/powerpoint/2010/main" val="32270778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0" y="0"/>
            <a:ext cx="9144000" cy="715962"/>
          </a:xfrm>
        </p:spPr>
        <p:txBody>
          <a:bodyPr/>
          <a:lstStyle/>
          <a:p>
            <a:r>
              <a:rPr lang="en-US" sz="3600" dirty="0"/>
              <a:t>Computational and Analytic Data Science track</a:t>
            </a:r>
          </a:p>
        </p:txBody>
      </p:sp>
      <p:sp>
        <p:nvSpPr>
          <p:cNvPr id="3" name="Content Placeholder 2"/>
          <p:cNvSpPr>
            <a:spLocks noGrp="1"/>
          </p:cNvSpPr>
          <p:nvPr>
            <p:ph idx="1"/>
          </p:nvPr>
        </p:nvSpPr>
        <p:spPr>
          <a:xfrm>
            <a:off x="76200" y="715962"/>
            <a:ext cx="8991600" cy="5913438"/>
          </a:xfrm>
        </p:spPr>
        <p:txBody>
          <a:bodyPr/>
          <a:lstStyle/>
          <a:p>
            <a:r>
              <a:rPr lang="en-US" sz="2400" dirty="0"/>
              <a:t>Year 1 </a:t>
            </a:r>
            <a:r>
              <a:rPr lang="en-US" sz="2400" dirty="0" smtClean="0"/>
              <a:t>Semester </a:t>
            </a:r>
            <a:r>
              <a:rPr lang="en-US" sz="2400" dirty="0"/>
              <a:t>1:  </a:t>
            </a:r>
            <a:endParaRPr lang="en-US" sz="2400" dirty="0" smtClean="0"/>
          </a:p>
          <a:p>
            <a:pPr lvl="1"/>
            <a:r>
              <a:rPr lang="en-US" sz="2000" dirty="0" smtClean="0"/>
              <a:t>B503 </a:t>
            </a:r>
            <a:r>
              <a:rPr lang="en-US" sz="2000" dirty="0"/>
              <a:t>Analysis of Algorithms</a:t>
            </a:r>
          </a:p>
          <a:p>
            <a:pPr lvl="1"/>
            <a:r>
              <a:rPr lang="en-US" sz="2000" dirty="0"/>
              <a:t>B561 Advanced Database Concepts</a:t>
            </a:r>
          </a:p>
          <a:p>
            <a:pPr lvl="1"/>
            <a:r>
              <a:rPr lang="en-US" sz="2000" dirty="0"/>
              <a:t>S520 Introduction to Statistics </a:t>
            </a:r>
          </a:p>
          <a:p>
            <a:r>
              <a:rPr lang="en-US" sz="2400" dirty="0"/>
              <a:t>Year 1: Semester 2:  </a:t>
            </a:r>
            <a:endParaRPr lang="en-US" sz="2400" dirty="0" smtClean="0"/>
          </a:p>
          <a:p>
            <a:pPr lvl="1"/>
            <a:r>
              <a:rPr lang="en-US" sz="2000" dirty="0" smtClean="0"/>
              <a:t>B649 </a:t>
            </a:r>
            <a:r>
              <a:rPr lang="en-US" sz="2000" dirty="0"/>
              <a:t>Cloud Computing</a:t>
            </a:r>
          </a:p>
          <a:p>
            <a:pPr lvl="1"/>
            <a:r>
              <a:rPr lang="en-US" sz="2000" dirty="0"/>
              <a:t>Z534: Information Retrieval: Theory and Practice</a:t>
            </a:r>
          </a:p>
          <a:p>
            <a:pPr lvl="1"/>
            <a:r>
              <a:rPr lang="en-US" sz="2000" dirty="0"/>
              <a:t>B555 Machine Learning</a:t>
            </a:r>
          </a:p>
          <a:p>
            <a:r>
              <a:rPr lang="en-US" sz="2400" dirty="0"/>
              <a:t>Year 1: Summer:   </a:t>
            </a:r>
            <a:endParaRPr lang="en-US" sz="2400" dirty="0" smtClean="0"/>
          </a:p>
          <a:p>
            <a:pPr lvl="1"/>
            <a:r>
              <a:rPr lang="en-US" sz="2000" dirty="0" smtClean="0"/>
              <a:t>ILS </a:t>
            </a:r>
            <a:r>
              <a:rPr lang="en-US" sz="2000" dirty="0"/>
              <a:t>605: Internship in Data Science</a:t>
            </a:r>
          </a:p>
          <a:p>
            <a:r>
              <a:rPr lang="en-US" sz="2400" dirty="0"/>
              <a:t>Year 2: Semester 3:  </a:t>
            </a:r>
            <a:endParaRPr lang="en-US" sz="2400" dirty="0" smtClean="0"/>
          </a:p>
          <a:p>
            <a:pPr lvl="1"/>
            <a:r>
              <a:rPr lang="en-US" sz="2000" dirty="0" smtClean="0"/>
              <a:t>B565 </a:t>
            </a:r>
            <a:r>
              <a:rPr lang="en-US" sz="2000" dirty="0"/>
              <a:t>Data Mining</a:t>
            </a:r>
          </a:p>
          <a:p>
            <a:pPr lvl="1"/>
            <a:r>
              <a:rPr lang="en-US" sz="2000" dirty="0"/>
              <a:t>I520 Security For Networked Systems</a:t>
            </a:r>
          </a:p>
          <a:p>
            <a:pPr lvl="1"/>
            <a:r>
              <a:rPr lang="en-US" sz="2000" dirty="0"/>
              <a:t>Z637 - Information Visualization</a:t>
            </a:r>
          </a:p>
        </p:txBody>
      </p:sp>
      <p:sp>
        <p:nvSpPr>
          <p:cNvPr id="4" name="Slide Number Placeholder 3"/>
          <p:cNvSpPr>
            <a:spLocks noGrp="1"/>
          </p:cNvSpPr>
          <p:nvPr>
            <p:ph type="sldNum" sz="quarter" idx="12"/>
          </p:nvPr>
        </p:nvSpPr>
        <p:spPr/>
        <p:txBody>
          <a:bodyPr/>
          <a:lstStyle/>
          <a:p>
            <a:fld id="{94CC141A-9CC6-41A7-A7D0-011D836CC6E2}" type="slidenum">
              <a:rPr lang="en-US" smtClean="0"/>
              <a:pPr/>
              <a:t>40</a:t>
            </a:fld>
            <a:endParaRPr lang="en-US"/>
          </a:p>
        </p:txBody>
      </p:sp>
    </p:spTree>
    <p:extLst>
      <p:ext uri="{BB962C8B-B14F-4D97-AF65-F5344CB8AC3E}">
        <p14:creationId xmlns:p14="http://schemas.microsoft.com/office/powerpoint/2010/main" val="1743352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dirty="0" smtClean="0"/>
              <a:t>An Information-oriented Track</a:t>
            </a:r>
            <a:endParaRPr lang="en-US" dirty="0"/>
          </a:p>
        </p:txBody>
      </p:sp>
      <p:sp>
        <p:nvSpPr>
          <p:cNvPr id="3" name="Content Placeholder 2"/>
          <p:cNvSpPr>
            <a:spLocks noGrp="1"/>
          </p:cNvSpPr>
          <p:nvPr>
            <p:ph idx="1"/>
          </p:nvPr>
        </p:nvSpPr>
        <p:spPr>
          <a:xfrm>
            <a:off x="0" y="762000"/>
            <a:ext cx="9144000" cy="4525963"/>
          </a:xfrm>
        </p:spPr>
        <p:txBody>
          <a:bodyPr/>
          <a:lstStyle/>
          <a:p>
            <a:r>
              <a:rPr lang="en-US" sz="2400" b="1" dirty="0"/>
              <a:t>Year 1 Semester 1:  </a:t>
            </a:r>
            <a:endParaRPr lang="en-US" sz="2400" b="1" dirty="0" smtClean="0"/>
          </a:p>
          <a:p>
            <a:pPr lvl="1"/>
            <a:r>
              <a:rPr lang="en-US" sz="2000" dirty="0" smtClean="0"/>
              <a:t>INFO </a:t>
            </a:r>
            <a:r>
              <a:rPr lang="en-US" sz="2000" dirty="0"/>
              <a:t>590: Topics in Informatics: Big Data Applications and Analytics </a:t>
            </a:r>
          </a:p>
          <a:p>
            <a:pPr lvl="1"/>
            <a:r>
              <a:rPr lang="en-US" sz="2000" dirty="0"/>
              <a:t>ILS Z604 Big Data Analytics for Web and Text.</a:t>
            </a:r>
          </a:p>
          <a:p>
            <a:pPr lvl="1"/>
            <a:r>
              <a:rPr lang="en-US" sz="2000" dirty="0"/>
              <a:t>STAT S520 Intro to Statistics</a:t>
            </a:r>
          </a:p>
          <a:p>
            <a:r>
              <a:rPr lang="en-US" sz="2400" b="1" dirty="0"/>
              <a:t>Year 1: Semester 2:  </a:t>
            </a:r>
            <a:endParaRPr lang="en-US" sz="2400" b="1" dirty="0" smtClean="0"/>
          </a:p>
          <a:p>
            <a:pPr lvl="1"/>
            <a:r>
              <a:rPr lang="en-US" sz="2000" dirty="0" smtClean="0"/>
              <a:t>CSCI </a:t>
            </a:r>
            <a:r>
              <a:rPr lang="en-US" sz="2000" dirty="0"/>
              <a:t>B661 Database Theory and System Design</a:t>
            </a:r>
          </a:p>
          <a:p>
            <a:pPr lvl="1"/>
            <a:r>
              <a:rPr lang="en-US" sz="2000" dirty="0"/>
              <a:t>ILS Z637: Information Visualization</a:t>
            </a:r>
          </a:p>
          <a:p>
            <a:pPr lvl="1"/>
            <a:r>
              <a:rPr lang="en-US" sz="2000" dirty="0"/>
              <a:t>ILS Z653: Semantic Web</a:t>
            </a:r>
          </a:p>
          <a:p>
            <a:r>
              <a:rPr lang="en-US" sz="2400" b="1" dirty="0"/>
              <a:t>Year 1: Summer:   </a:t>
            </a:r>
            <a:endParaRPr lang="en-US" sz="2400" b="1" dirty="0" smtClean="0"/>
          </a:p>
          <a:p>
            <a:pPr lvl="1"/>
            <a:r>
              <a:rPr lang="en-US" sz="2000" dirty="0" smtClean="0"/>
              <a:t>ILS </a:t>
            </a:r>
            <a:r>
              <a:rPr lang="en-US" sz="2000" dirty="0"/>
              <a:t>605: Internship in Data Science</a:t>
            </a:r>
          </a:p>
          <a:p>
            <a:r>
              <a:rPr lang="en-US" sz="2400" b="1" dirty="0"/>
              <a:t>Year 2: Semester 3:  </a:t>
            </a:r>
            <a:endParaRPr lang="en-US" sz="2400" b="1" dirty="0" smtClean="0"/>
          </a:p>
          <a:p>
            <a:pPr lvl="1"/>
            <a:r>
              <a:rPr lang="en-US" sz="2000" dirty="0" smtClean="0"/>
              <a:t>ILS </a:t>
            </a:r>
            <a:r>
              <a:rPr lang="en-US" sz="2000" dirty="0"/>
              <a:t>Z604 Data Curation</a:t>
            </a:r>
          </a:p>
          <a:p>
            <a:pPr lvl="1"/>
            <a:r>
              <a:rPr lang="en-US" sz="2000" dirty="0"/>
              <a:t>ILS Z604 Scholarly Communication</a:t>
            </a:r>
          </a:p>
          <a:p>
            <a:pPr lvl="1"/>
            <a:r>
              <a:rPr lang="en-US" sz="2000" dirty="0"/>
              <a:t>INFO I590: Data Provenance</a:t>
            </a:r>
          </a:p>
        </p:txBody>
      </p:sp>
      <p:sp>
        <p:nvSpPr>
          <p:cNvPr id="4" name="Slide Number Placeholder 3"/>
          <p:cNvSpPr>
            <a:spLocks noGrp="1"/>
          </p:cNvSpPr>
          <p:nvPr>
            <p:ph type="sldNum" sz="quarter" idx="12"/>
          </p:nvPr>
        </p:nvSpPr>
        <p:spPr/>
        <p:txBody>
          <a:bodyPr/>
          <a:lstStyle/>
          <a:p>
            <a:fld id="{94CC141A-9CC6-41A7-A7D0-011D836CC6E2}" type="slidenum">
              <a:rPr lang="en-US" smtClean="0"/>
              <a:pPr/>
              <a:t>41</a:t>
            </a:fld>
            <a:endParaRPr lang="en-US"/>
          </a:p>
        </p:txBody>
      </p:sp>
    </p:spTree>
    <p:extLst>
      <p:ext uri="{BB962C8B-B14F-4D97-AF65-F5344CB8AC3E}">
        <p14:creationId xmlns:p14="http://schemas.microsoft.com/office/powerpoint/2010/main" val="247974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MOOC’s</a:t>
            </a:r>
            <a:endParaRPr lang="en-US" dirty="0"/>
          </a:p>
        </p:txBody>
      </p:sp>
      <p:sp>
        <p:nvSpPr>
          <p:cNvPr id="5" name="Subtitle 4"/>
          <p:cNvSpPr>
            <a:spLocks noGrp="1"/>
          </p:cNvSpPr>
          <p:nvPr>
            <p:ph type="subTitle" idx="1"/>
          </p:nvPr>
        </p:nvSpPr>
        <p:spPr/>
        <p:txBody>
          <a:bodyPr/>
          <a:lstStyle/>
          <a:p>
            <a:r>
              <a:rPr lang="en-US" dirty="0" smtClean="0"/>
              <a:t>The MOOC version of Big Data Applications and Analytics has ~2000 students enrolled.</a:t>
            </a:r>
          </a:p>
          <a:p>
            <a:r>
              <a:rPr lang="en-US" dirty="0" err="1" smtClean="0"/>
              <a:t>Coursera</a:t>
            </a:r>
            <a:r>
              <a:rPr lang="en-US" dirty="0" smtClean="0"/>
              <a:t> Offerings are much larger enrollment</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42</a:t>
            </a:fld>
            <a:endParaRPr lang="en-US"/>
          </a:p>
        </p:txBody>
      </p:sp>
    </p:spTree>
    <p:extLst>
      <p:ext uri="{BB962C8B-B14F-4D97-AF65-F5344CB8AC3E}">
        <p14:creationId xmlns:p14="http://schemas.microsoft.com/office/powerpoint/2010/main" val="17115493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395" y="152400"/>
            <a:ext cx="8229600" cy="868362"/>
          </a:xfrm>
        </p:spPr>
        <p:txBody>
          <a:bodyPr/>
          <a:lstStyle/>
          <a:p>
            <a:r>
              <a:rPr lang="en-US" dirty="0" smtClean="0"/>
              <a:t>Background</a:t>
            </a:r>
            <a:endParaRPr lang="en-US" dirty="0"/>
          </a:p>
        </p:txBody>
      </p:sp>
      <p:sp>
        <p:nvSpPr>
          <p:cNvPr id="3" name="Content Placeholder 2"/>
          <p:cNvSpPr>
            <a:spLocks noGrp="1"/>
          </p:cNvSpPr>
          <p:nvPr>
            <p:ph idx="1"/>
          </p:nvPr>
        </p:nvSpPr>
        <p:spPr>
          <a:xfrm>
            <a:off x="228600" y="1020762"/>
            <a:ext cx="8686800" cy="4525963"/>
          </a:xfrm>
        </p:spPr>
        <p:txBody>
          <a:bodyPr/>
          <a:lstStyle/>
          <a:p>
            <a:r>
              <a:rPr lang="en-US" dirty="0" smtClean="0"/>
              <a:t>MOOC’s are a “disruptive force” in the educational environment</a:t>
            </a:r>
          </a:p>
          <a:p>
            <a:pPr lvl="1"/>
            <a:r>
              <a:rPr lang="en-US" dirty="0" err="1" smtClean="0"/>
              <a:t>Coursera</a:t>
            </a:r>
            <a:r>
              <a:rPr lang="en-US" dirty="0" smtClean="0"/>
              <a:t>, </a:t>
            </a:r>
            <a:r>
              <a:rPr lang="en-US" dirty="0" err="1" smtClean="0"/>
              <a:t>Udacity</a:t>
            </a:r>
            <a:r>
              <a:rPr lang="en-US" dirty="0" smtClean="0"/>
              <a:t>, Khan Academy and many others</a:t>
            </a:r>
          </a:p>
          <a:p>
            <a:r>
              <a:rPr lang="en-US" dirty="0" smtClean="0"/>
              <a:t>MOOC’s have courses and technologies</a:t>
            </a:r>
          </a:p>
          <a:p>
            <a:r>
              <a:rPr lang="en-US" dirty="0" smtClean="0"/>
              <a:t>Google Course Builder and </a:t>
            </a:r>
            <a:r>
              <a:rPr lang="en-US" dirty="0" err="1" smtClean="0"/>
              <a:t>OpenEdX</a:t>
            </a:r>
            <a:r>
              <a:rPr lang="en-US" dirty="0" smtClean="0"/>
              <a:t> are open source MOOC technologies</a:t>
            </a:r>
          </a:p>
          <a:p>
            <a:r>
              <a:rPr lang="en-US" dirty="0" smtClean="0"/>
              <a:t>Blackboard and others are learning management systems with (some) MOOC support</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43</a:t>
            </a:fld>
            <a:endParaRPr lang="en-US"/>
          </a:p>
        </p:txBody>
      </p:sp>
    </p:spTree>
    <p:extLst>
      <p:ext uri="{BB962C8B-B14F-4D97-AF65-F5344CB8AC3E}">
        <p14:creationId xmlns:p14="http://schemas.microsoft.com/office/powerpoint/2010/main" val="19092813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MOOC Style Implementations</a:t>
            </a:r>
            <a:endParaRPr lang="en-US" dirty="0"/>
          </a:p>
        </p:txBody>
      </p:sp>
      <p:sp>
        <p:nvSpPr>
          <p:cNvPr id="3" name="Content Placeholder 2"/>
          <p:cNvSpPr>
            <a:spLocks noGrp="1"/>
          </p:cNvSpPr>
          <p:nvPr>
            <p:ph idx="1"/>
          </p:nvPr>
        </p:nvSpPr>
        <p:spPr>
          <a:xfrm>
            <a:off x="-19280" y="509071"/>
            <a:ext cx="9066882" cy="4525963"/>
          </a:xfrm>
        </p:spPr>
        <p:txBody>
          <a:bodyPr/>
          <a:lstStyle/>
          <a:p>
            <a:r>
              <a:rPr lang="en-US" sz="2800" dirty="0" smtClean="0"/>
              <a:t>Courses from commercial sources, universities and partnerships</a:t>
            </a:r>
          </a:p>
          <a:p>
            <a:r>
              <a:rPr lang="en-US" sz="2800" dirty="0" smtClean="0"/>
              <a:t>Courses with 100,000 students (free)</a:t>
            </a:r>
          </a:p>
          <a:p>
            <a:r>
              <a:rPr lang="en-US" sz="2800" dirty="0" smtClean="0"/>
              <a:t>Georgia Tech a leader in rigorous academic curriculum – MOOC style Masters in Computer Science (pay tuition, get regular GT degree)</a:t>
            </a:r>
          </a:p>
          <a:p>
            <a:r>
              <a:rPr lang="en-US" sz="2800" dirty="0" smtClean="0"/>
              <a:t>Indiana University a much more modest Data Science certificate with 4 MOOC courses Spring 2014</a:t>
            </a:r>
          </a:p>
          <a:p>
            <a:r>
              <a:rPr lang="en-US" sz="2800" dirty="0" smtClean="0"/>
              <a:t>Interesting way to package tutorial material for computers and software e.g.</a:t>
            </a:r>
          </a:p>
          <a:p>
            <a:pPr lvl="1"/>
            <a:r>
              <a:rPr lang="en-US" sz="2400" dirty="0" smtClean="0"/>
              <a:t>FutureGrid has had 24 EOT projects over last year (semester courses to workshops)</a:t>
            </a:r>
          </a:p>
          <a:p>
            <a:pPr lvl="1"/>
            <a:r>
              <a:rPr lang="en-US" sz="2400" dirty="0" smtClean="0"/>
              <a:t>Support by MOOC modules on how to use FutureGrid</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44</a:t>
            </a:fld>
            <a:endParaRPr lang="en-US"/>
          </a:p>
        </p:txBody>
      </p:sp>
    </p:spTree>
    <p:extLst>
      <p:ext uri="{BB962C8B-B14F-4D97-AF65-F5344CB8AC3E}">
        <p14:creationId xmlns:p14="http://schemas.microsoft.com/office/powerpoint/2010/main" val="28287600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703" t="9991" r="5179"/>
          <a:stretch/>
        </p:blipFill>
        <p:spPr>
          <a:xfrm>
            <a:off x="-10613" y="19280"/>
            <a:ext cx="7286211" cy="6858000"/>
          </a:xfrm>
          <a:prstGeom prst="rect">
            <a:avLst/>
          </a:prstGeom>
        </p:spPr>
      </p:pic>
      <p:sp>
        <p:nvSpPr>
          <p:cNvPr id="2" name="Slide Number Placeholder 1"/>
          <p:cNvSpPr>
            <a:spLocks noGrp="1"/>
          </p:cNvSpPr>
          <p:nvPr>
            <p:ph type="sldNum" sz="quarter" idx="12"/>
          </p:nvPr>
        </p:nvSpPr>
        <p:spPr>
          <a:xfrm>
            <a:off x="7010400" y="6491957"/>
            <a:ext cx="2133600" cy="365125"/>
          </a:xfrm>
        </p:spPr>
        <p:txBody>
          <a:bodyPr/>
          <a:lstStyle/>
          <a:p>
            <a:fld id="{37046A98-E713-4B22-96A8-FD47EC0F5D67}" type="slidenum">
              <a:rPr lang="en-US" smtClean="0"/>
              <a:pPr/>
              <a:t>45</a:t>
            </a:fld>
            <a:endParaRPr lang="en-US"/>
          </a:p>
        </p:txBody>
      </p:sp>
      <p:sp>
        <p:nvSpPr>
          <p:cNvPr id="4" name="Rectangle 3"/>
          <p:cNvSpPr/>
          <p:nvPr/>
        </p:nvSpPr>
        <p:spPr>
          <a:xfrm>
            <a:off x="1219200" y="6261124"/>
            <a:ext cx="5299271" cy="461665"/>
          </a:xfrm>
          <a:prstGeom prst="rect">
            <a:avLst/>
          </a:prstGeom>
          <a:solidFill>
            <a:schemeClr val="bg1"/>
          </a:solidFill>
        </p:spPr>
        <p:txBody>
          <a:bodyPr wrap="none">
            <a:spAutoFit/>
          </a:bodyPr>
          <a:lstStyle/>
          <a:p>
            <a:r>
              <a:rPr lang="en-US" sz="2400" dirty="0">
                <a:hlinkClick r:id="rId4"/>
              </a:rPr>
              <a:t>http://x-informatics.appspot.com/course</a:t>
            </a:r>
            <a:endParaRPr lang="en-US" sz="2400" dirty="0"/>
          </a:p>
        </p:txBody>
      </p:sp>
      <p:sp>
        <p:nvSpPr>
          <p:cNvPr id="5" name="TextBox 4"/>
          <p:cNvSpPr txBox="1"/>
          <p:nvPr/>
        </p:nvSpPr>
        <p:spPr>
          <a:xfrm>
            <a:off x="7275599" y="838200"/>
            <a:ext cx="1792202" cy="5078313"/>
          </a:xfrm>
          <a:prstGeom prst="rect">
            <a:avLst/>
          </a:prstGeom>
          <a:noFill/>
        </p:spPr>
        <p:txBody>
          <a:bodyPr wrap="square" rtlCol="0">
            <a:spAutoFit/>
          </a:bodyPr>
          <a:lstStyle/>
          <a:p>
            <a:r>
              <a:rPr lang="en-US" b="1" dirty="0" smtClean="0"/>
              <a:t>Example</a:t>
            </a:r>
            <a:br>
              <a:rPr lang="en-US" b="1" dirty="0" smtClean="0"/>
            </a:br>
            <a:r>
              <a:rPr lang="en-US" b="1" dirty="0" smtClean="0"/>
              <a:t>Google</a:t>
            </a:r>
          </a:p>
          <a:p>
            <a:r>
              <a:rPr lang="en-US" b="1" dirty="0" smtClean="0"/>
              <a:t>Course Builder</a:t>
            </a:r>
          </a:p>
          <a:p>
            <a:r>
              <a:rPr lang="en-US" b="1" dirty="0" smtClean="0"/>
              <a:t>MOOC</a:t>
            </a:r>
          </a:p>
          <a:p>
            <a:endParaRPr lang="en-US" dirty="0"/>
          </a:p>
          <a:p>
            <a:r>
              <a:rPr lang="en-US" dirty="0" smtClean="0"/>
              <a:t>4 levels</a:t>
            </a:r>
          </a:p>
          <a:p>
            <a:r>
              <a:rPr lang="en-US" dirty="0" smtClean="0"/>
              <a:t>Course</a:t>
            </a:r>
          </a:p>
          <a:p>
            <a:r>
              <a:rPr lang="en-US" dirty="0" smtClean="0"/>
              <a:t>Section (12)</a:t>
            </a:r>
          </a:p>
          <a:p>
            <a:r>
              <a:rPr lang="en-US" dirty="0" smtClean="0"/>
              <a:t>Units(29)</a:t>
            </a:r>
          </a:p>
          <a:p>
            <a:r>
              <a:rPr lang="en-US" dirty="0" smtClean="0"/>
              <a:t>Lessons(~150)</a:t>
            </a:r>
          </a:p>
          <a:p>
            <a:endParaRPr lang="en-US" dirty="0"/>
          </a:p>
          <a:p>
            <a:r>
              <a:rPr lang="en-US" dirty="0" smtClean="0"/>
              <a:t>Units are ~ traditional lecture</a:t>
            </a:r>
          </a:p>
          <a:p>
            <a:endParaRPr lang="en-US" dirty="0"/>
          </a:p>
          <a:p>
            <a:r>
              <a:rPr lang="en-US" dirty="0" smtClean="0"/>
              <a:t>Lessons are ~10 minute segments</a:t>
            </a:r>
          </a:p>
        </p:txBody>
      </p:sp>
    </p:spTree>
    <p:extLst>
      <p:ext uri="{BB962C8B-B14F-4D97-AF65-F5344CB8AC3E}">
        <p14:creationId xmlns:p14="http://schemas.microsoft.com/office/powerpoint/2010/main" val="21540756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6491957"/>
            <a:ext cx="2133600" cy="365125"/>
          </a:xfrm>
        </p:spPr>
        <p:txBody>
          <a:bodyPr/>
          <a:lstStyle/>
          <a:p>
            <a:fld id="{37046A98-E713-4B22-96A8-FD47EC0F5D67}" type="slidenum">
              <a:rPr lang="en-US" smtClean="0"/>
              <a:pPr/>
              <a:t>46</a:t>
            </a:fld>
            <a:endParaRPr lang="en-US"/>
          </a:p>
        </p:txBody>
      </p:sp>
      <p:pic>
        <p:nvPicPr>
          <p:cNvPr id="5" name="Picture 4"/>
          <p:cNvPicPr>
            <a:picLocks noChangeAspect="1"/>
          </p:cNvPicPr>
          <p:nvPr/>
        </p:nvPicPr>
        <p:blipFill rotWithShape="1">
          <a:blip r:embed="rId3"/>
          <a:srcRect l="703" t="9277" r="6585"/>
          <a:stretch/>
        </p:blipFill>
        <p:spPr>
          <a:xfrm>
            <a:off x="0" y="0"/>
            <a:ext cx="7120988" cy="6858000"/>
          </a:xfrm>
          <a:prstGeom prst="rect">
            <a:avLst/>
          </a:prstGeom>
        </p:spPr>
      </p:pic>
      <p:sp>
        <p:nvSpPr>
          <p:cNvPr id="4" name="Rectangle 3"/>
          <p:cNvSpPr/>
          <p:nvPr/>
        </p:nvSpPr>
        <p:spPr>
          <a:xfrm>
            <a:off x="3870435" y="6377845"/>
            <a:ext cx="5299271" cy="461665"/>
          </a:xfrm>
          <a:prstGeom prst="rect">
            <a:avLst/>
          </a:prstGeom>
          <a:solidFill>
            <a:schemeClr val="bg1"/>
          </a:solidFill>
        </p:spPr>
        <p:txBody>
          <a:bodyPr wrap="none">
            <a:spAutoFit/>
          </a:bodyPr>
          <a:lstStyle/>
          <a:p>
            <a:r>
              <a:rPr lang="en-US" sz="2400" dirty="0">
                <a:hlinkClick r:id="rId4"/>
              </a:rPr>
              <a:t>http://x-informatics.appspot.com/course</a:t>
            </a:r>
            <a:endParaRPr lang="en-US" sz="2400" dirty="0"/>
          </a:p>
        </p:txBody>
      </p:sp>
      <p:sp>
        <p:nvSpPr>
          <p:cNvPr id="6" name="TextBox 5"/>
          <p:cNvSpPr txBox="1"/>
          <p:nvPr/>
        </p:nvSpPr>
        <p:spPr>
          <a:xfrm>
            <a:off x="7275599" y="838200"/>
            <a:ext cx="1792202" cy="5078313"/>
          </a:xfrm>
          <a:prstGeom prst="rect">
            <a:avLst/>
          </a:prstGeom>
          <a:noFill/>
        </p:spPr>
        <p:txBody>
          <a:bodyPr wrap="square" rtlCol="0">
            <a:spAutoFit/>
          </a:bodyPr>
          <a:lstStyle/>
          <a:p>
            <a:r>
              <a:rPr lang="en-US" b="1" dirty="0" smtClean="0"/>
              <a:t>Example</a:t>
            </a:r>
            <a:br>
              <a:rPr lang="en-US" b="1" dirty="0" smtClean="0"/>
            </a:br>
            <a:r>
              <a:rPr lang="en-US" b="1" dirty="0" smtClean="0"/>
              <a:t>Google</a:t>
            </a:r>
          </a:p>
          <a:p>
            <a:r>
              <a:rPr lang="en-US" b="1" dirty="0" smtClean="0"/>
              <a:t>Course Builder</a:t>
            </a:r>
          </a:p>
          <a:p>
            <a:r>
              <a:rPr lang="en-US" b="1" dirty="0" smtClean="0"/>
              <a:t>MOOC</a:t>
            </a:r>
          </a:p>
          <a:p>
            <a:endParaRPr lang="en-US" dirty="0"/>
          </a:p>
          <a:p>
            <a:r>
              <a:rPr lang="en-US" dirty="0" smtClean="0"/>
              <a:t>The Physics Section expands to 4 units and 2 </a:t>
            </a:r>
            <a:r>
              <a:rPr lang="en-US" dirty="0" err="1" smtClean="0"/>
              <a:t>Homeworks</a:t>
            </a:r>
            <a:endParaRPr lang="en-US" dirty="0" smtClean="0"/>
          </a:p>
          <a:p>
            <a:endParaRPr lang="en-US" dirty="0"/>
          </a:p>
          <a:p>
            <a:r>
              <a:rPr lang="en-US" dirty="0" smtClean="0"/>
              <a:t>Unit 9 expands to 5 lessons</a:t>
            </a:r>
          </a:p>
          <a:p>
            <a:endParaRPr lang="en-US" dirty="0"/>
          </a:p>
          <a:p>
            <a:r>
              <a:rPr lang="en-US" dirty="0" smtClean="0"/>
              <a:t>Lessons played on </a:t>
            </a:r>
            <a:r>
              <a:rPr lang="en-US" dirty="0" err="1" smtClean="0"/>
              <a:t>Youtube</a:t>
            </a:r>
            <a:endParaRPr lang="en-US" dirty="0" smtClean="0"/>
          </a:p>
          <a:p>
            <a:r>
              <a:rPr lang="en-US" dirty="0" smtClean="0"/>
              <a:t>“talking head video + PowerPoint”</a:t>
            </a:r>
          </a:p>
        </p:txBody>
      </p:sp>
    </p:spTree>
    <p:extLst>
      <p:ext uri="{BB962C8B-B14F-4D97-AF65-F5344CB8AC3E}">
        <p14:creationId xmlns:p14="http://schemas.microsoft.com/office/powerpoint/2010/main" val="16709214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6491957"/>
            <a:ext cx="2133600" cy="365125"/>
          </a:xfrm>
        </p:spPr>
        <p:txBody>
          <a:bodyPr/>
          <a:lstStyle/>
          <a:p>
            <a:fld id="{37046A98-E713-4B22-96A8-FD47EC0F5D67}" type="slidenum">
              <a:rPr lang="en-US" smtClean="0"/>
              <a:pPr/>
              <a:t>47</a:t>
            </a:fld>
            <a:endParaRPr lang="en-US"/>
          </a:p>
        </p:txBody>
      </p:sp>
      <p:pic>
        <p:nvPicPr>
          <p:cNvPr id="3" name="Picture 2"/>
          <p:cNvPicPr>
            <a:picLocks noChangeAspect="1"/>
          </p:cNvPicPr>
          <p:nvPr/>
        </p:nvPicPr>
        <p:blipFill rotWithShape="1">
          <a:blip r:embed="rId3"/>
          <a:srcRect l="1177" t="9166" r="6111" b="18874"/>
          <a:stretch/>
        </p:blipFill>
        <p:spPr>
          <a:xfrm>
            <a:off x="0" y="-918"/>
            <a:ext cx="8977681" cy="6858000"/>
          </a:xfrm>
          <a:prstGeom prst="rect">
            <a:avLst/>
          </a:prstGeom>
        </p:spPr>
      </p:pic>
    </p:spTree>
    <p:extLst>
      <p:ext uri="{BB962C8B-B14F-4D97-AF65-F5344CB8AC3E}">
        <p14:creationId xmlns:p14="http://schemas.microsoft.com/office/powerpoint/2010/main" val="11185526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48</a:t>
            </a:fld>
            <a:endParaRPr lang="en-US"/>
          </a:p>
        </p:txBody>
      </p:sp>
      <p:pic>
        <p:nvPicPr>
          <p:cNvPr id="5" name="Picture 4"/>
          <p:cNvPicPr>
            <a:picLocks noChangeAspect="1"/>
          </p:cNvPicPr>
          <p:nvPr/>
        </p:nvPicPr>
        <p:blipFill rotWithShape="1">
          <a:blip r:embed="rId2"/>
          <a:srcRect l="24357" t="12465" r="26929" b="34739"/>
          <a:stretch/>
        </p:blipFill>
        <p:spPr>
          <a:xfrm>
            <a:off x="0" y="-12289"/>
            <a:ext cx="9144000" cy="5675587"/>
          </a:xfrm>
          <a:prstGeom prst="rect">
            <a:avLst/>
          </a:prstGeom>
        </p:spPr>
      </p:pic>
    </p:spTree>
    <p:extLst>
      <p:ext uri="{BB962C8B-B14F-4D97-AF65-F5344CB8AC3E}">
        <p14:creationId xmlns:p14="http://schemas.microsoft.com/office/powerpoint/2010/main" val="4681055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49</a:t>
            </a:fld>
            <a:endParaRPr lang="en-US"/>
          </a:p>
        </p:txBody>
      </p:sp>
      <p:pic>
        <p:nvPicPr>
          <p:cNvPr id="3" name="Picture 2"/>
          <p:cNvPicPr>
            <a:picLocks noChangeAspect="1"/>
          </p:cNvPicPr>
          <p:nvPr/>
        </p:nvPicPr>
        <p:blipFill rotWithShape="1">
          <a:blip r:embed="rId2"/>
          <a:srcRect l="11760" t="14666" r="32388" b="25206"/>
          <a:stretch/>
        </p:blipFill>
        <p:spPr>
          <a:xfrm>
            <a:off x="0" y="-2458"/>
            <a:ext cx="9144000" cy="5637650"/>
          </a:xfrm>
          <a:prstGeom prst="rect">
            <a:avLst/>
          </a:prstGeom>
        </p:spPr>
      </p:pic>
    </p:spTree>
    <p:extLst>
      <p:ext uri="{BB962C8B-B14F-4D97-AF65-F5344CB8AC3E}">
        <p14:creationId xmlns:p14="http://schemas.microsoft.com/office/powerpoint/2010/main" val="25631308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280988" y="558800"/>
            <a:ext cx="7110412" cy="1143000"/>
          </a:xfrm>
        </p:spPr>
        <p:txBody>
          <a:bodyPr/>
          <a:lstStyle/>
          <a:p>
            <a:pPr eaLnBrk="1" hangingPunct="1"/>
            <a:r>
              <a:rPr lang="en-US" altLang="en-US" smtClean="0"/>
              <a:t>Size of School </a:t>
            </a:r>
            <a:br>
              <a:rPr lang="en-US" altLang="en-US" smtClean="0"/>
            </a:br>
            <a:r>
              <a:rPr lang="en-US" altLang="en-US" smtClean="0"/>
              <a:t>(2013-2014)</a:t>
            </a:r>
          </a:p>
        </p:txBody>
      </p:sp>
      <p:sp>
        <p:nvSpPr>
          <p:cNvPr id="12291" name="Rectangle 3"/>
          <p:cNvSpPr>
            <a:spLocks noGrp="1" noChangeArrowheads="1"/>
          </p:cNvSpPr>
          <p:nvPr>
            <p:ph type="body" sz="half" idx="4294967295"/>
          </p:nvPr>
        </p:nvSpPr>
        <p:spPr>
          <a:xfrm>
            <a:off x="304800" y="1897063"/>
            <a:ext cx="8229600" cy="3894137"/>
          </a:xfrm>
        </p:spPr>
        <p:txBody>
          <a:bodyPr/>
          <a:lstStyle/>
          <a:p>
            <a:pPr eaLnBrk="1" hangingPunct="1">
              <a:lnSpc>
                <a:spcPct val="90000"/>
              </a:lnSpc>
            </a:pPr>
            <a:r>
              <a:rPr lang="en-US" altLang="en-US" dirty="0" smtClean="0"/>
              <a:t>Faculty			     97</a:t>
            </a:r>
          </a:p>
          <a:p>
            <a:pPr marL="857250" lvl="1" indent="-457200" eaLnBrk="1" hangingPunct="1">
              <a:lnSpc>
                <a:spcPct val="90000"/>
              </a:lnSpc>
              <a:buFontTx/>
              <a:buNone/>
            </a:pPr>
            <a:r>
              <a:rPr lang="en-US" altLang="en-US" dirty="0" smtClean="0"/>
              <a:t>	                      (85 tenure track)</a:t>
            </a:r>
          </a:p>
          <a:p>
            <a:pPr eaLnBrk="1" hangingPunct="1">
              <a:lnSpc>
                <a:spcPct val="90000"/>
              </a:lnSpc>
            </a:pPr>
            <a:r>
              <a:rPr lang="en-US" altLang="en-US" dirty="0" smtClean="0"/>
              <a:t>Students</a:t>
            </a:r>
          </a:p>
          <a:p>
            <a:pPr eaLnBrk="1" hangingPunct="1">
              <a:lnSpc>
                <a:spcPct val="90000"/>
              </a:lnSpc>
              <a:buFontTx/>
              <a:buNone/>
            </a:pPr>
            <a:r>
              <a:rPr lang="en-US" altLang="en-US" dirty="0" smtClean="0"/>
              <a:t>	     Undergraduate		1,191</a:t>
            </a:r>
          </a:p>
          <a:p>
            <a:pPr eaLnBrk="1" hangingPunct="1">
              <a:lnSpc>
                <a:spcPct val="90000"/>
              </a:lnSpc>
              <a:buFontTx/>
              <a:buNone/>
            </a:pPr>
            <a:r>
              <a:rPr lang="en-US" altLang="en-US" dirty="0" smtClean="0"/>
              <a:t>	     Master’</a:t>
            </a:r>
            <a:r>
              <a:rPr lang="en-US" altLang="ja-JP" dirty="0" smtClean="0"/>
              <a:t>s			   644</a:t>
            </a:r>
          </a:p>
          <a:p>
            <a:pPr eaLnBrk="1" hangingPunct="1">
              <a:lnSpc>
                <a:spcPct val="90000"/>
              </a:lnSpc>
              <a:buFontTx/>
              <a:buNone/>
            </a:pPr>
            <a:r>
              <a:rPr lang="en-US" altLang="en-US" dirty="0" smtClean="0"/>
              <a:t>	     Ph.D. </a:t>
            </a:r>
            <a:r>
              <a:rPr lang="en-US" altLang="en-US" sz="1400" dirty="0" smtClean="0"/>
              <a:t>			    </a:t>
            </a:r>
            <a:r>
              <a:rPr lang="en-US" altLang="en-US" dirty="0" smtClean="0"/>
              <a:t>263</a:t>
            </a:r>
          </a:p>
          <a:p>
            <a:pPr eaLnBrk="1" hangingPunct="1">
              <a:lnSpc>
                <a:spcPct val="90000"/>
              </a:lnSpc>
              <a:buFontTx/>
              <a:buNone/>
            </a:pPr>
            <a:endParaRPr lang="en-US" altLang="en-US" sz="1000" dirty="0" smtClean="0"/>
          </a:p>
          <a:p>
            <a:r>
              <a:rPr lang="en-US" altLang="en-US" dirty="0" smtClean="0"/>
              <a:t>Female Undergraduates</a:t>
            </a:r>
            <a:r>
              <a:rPr lang="en-US" altLang="en-US" sz="1200" dirty="0" smtClean="0"/>
              <a:t>	   </a:t>
            </a:r>
            <a:r>
              <a:rPr lang="en-US" altLang="en-US" dirty="0" smtClean="0"/>
              <a:t>21%  </a:t>
            </a:r>
            <a:br>
              <a:rPr lang="en-US" altLang="en-US" dirty="0" smtClean="0"/>
            </a:br>
            <a:r>
              <a:rPr lang="en-US" altLang="en-US" dirty="0" smtClean="0"/>
              <a:t>(</a:t>
            </a:r>
            <a:r>
              <a:rPr lang="en-US" altLang="en-US" dirty="0" smtClean="0">
                <a:latin typeface="Wingdings" panose="05000000000000000000" pitchFamily="2" charset="2"/>
                <a:sym typeface="Wingdings" panose="05000000000000000000" pitchFamily="2" charset="2"/>
              </a:rPr>
              <a:t></a:t>
            </a:r>
            <a:r>
              <a:rPr lang="en-US" altLang="en-US" dirty="0" smtClean="0"/>
              <a:t>68% since 2007)</a:t>
            </a:r>
          </a:p>
          <a:p>
            <a:r>
              <a:rPr lang="en-US" altLang="en-US" dirty="0" smtClean="0"/>
              <a:t>Female Graduate Students</a:t>
            </a:r>
            <a:r>
              <a:rPr lang="en-US" altLang="en-US" sz="1200" dirty="0" smtClean="0"/>
              <a:t>	   </a:t>
            </a:r>
            <a:r>
              <a:rPr lang="en-US" altLang="en-US" dirty="0" smtClean="0"/>
              <a:t>28% </a:t>
            </a:r>
            <a:br>
              <a:rPr lang="en-US" altLang="en-US" dirty="0" smtClean="0"/>
            </a:br>
            <a:r>
              <a:rPr lang="en-US" altLang="en-US" dirty="0" smtClean="0"/>
              <a:t>(</a:t>
            </a:r>
            <a:r>
              <a:rPr lang="en-US" altLang="en-US" dirty="0" smtClean="0">
                <a:latin typeface="Wingdings" panose="05000000000000000000" pitchFamily="2" charset="2"/>
                <a:sym typeface="Wingdings" panose="05000000000000000000" pitchFamily="2" charset="2"/>
              </a:rPr>
              <a:t></a:t>
            </a:r>
            <a:r>
              <a:rPr lang="en-US" altLang="en-US" dirty="0" smtClean="0"/>
              <a:t>4% since 2007)</a:t>
            </a:r>
          </a:p>
          <a:p>
            <a:pPr eaLnBrk="1" hangingPunct="1">
              <a:lnSpc>
                <a:spcPct val="90000"/>
              </a:lnSpc>
              <a:buFontTx/>
              <a:buNone/>
            </a:pPr>
            <a:r>
              <a:rPr lang="en-US" altLang="en-US" dirty="0" smtClean="0"/>
              <a:t> 	</a:t>
            </a:r>
          </a:p>
        </p:txBody>
      </p:sp>
      <p:pic>
        <p:nvPicPr>
          <p:cNvPr id="9" name="Picture 8"/>
          <p:cNvPicPr>
            <a:picLocks noChangeAspect="1"/>
          </p:cNvPicPr>
          <p:nvPr/>
        </p:nvPicPr>
        <p:blipFill>
          <a:blip r:embed="rId3"/>
          <a:srcRect/>
          <a:stretch>
            <a:fillRect/>
          </a:stretch>
        </p:blipFill>
        <p:spPr bwMode="auto">
          <a:xfrm rot="331479">
            <a:off x="5127625" y="3214688"/>
            <a:ext cx="3587750" cy="2392362"/>
          </a:xfrm>
          <a:prstGeom prst="rect">
            <a:avLst/>
          </a:prstGeom>
          <a:noFill/>
          <a:ln w="76200">
            <a:solidFill>
              <a:srgbClr val="FFFFFF"/>
            </a:solidFill>
            <a:miter lim="800000"/>
            <a:headEnd/>
            <a:tailEnd/>
          </a:ln>
          <a:effectLst>
            <a:outerShdw blurRad="152400" dist="76201" dir="2700000" rotWithShape="0">
              <a:srgbClr val="808080">
                <a:alpha val="34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rcRect/>
          <a:stretch>
            <a:fillRect/>
          </a:stretch>
        </p:blipFill>
        <p:spPr bwMode="auto">
          <a:xfrm rot="-228144">
            <a:off x="5472113" y="1136650"/>
            <a:ext cx="2943225" cy="1962150"/>
          </a:xfrm>
          <a:prstGeom prst="rect">
            <a:avLst/>
          </a:prstGeom>
          <a:noFill/>
          <a:ln w="76200">
            <a:solidFill>
              <a:srgbClr val="FFFFFF"/>
            </a:solidFill>
            <a:miter lim="800000"/>
            <a:headEnd/>
            <a:tailEnd/>
          </a:ln>
          <a:effectLst>
            <a:outerShdw blurRad="152400" dist="76201" dir="2700000" rotWithShape="0">
              <a:srgbClr val="808080">
                <a:alpha val="34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7600" y="153678"/>
            <a:ext cx="4038600" cy="646331"/>
          </a:xfrm>
          <a:prstGeom prst="rect">
            <a:avLst/>
          </a:prstGeom>
          <a:noFill/>
        </p:spPr>
        <p:txBody>
          <a:bodyPr wrap="square" rtlCol="0">
            <a:spAutoFit/>
          </a:bodyPr>
          <a:lstStyle/>
          <a:p>
            <a:r>
              <a:rPr lang="en-US" dirty="0" smtClean="0"/>
              <a:t>Undergraduates mainly Informatics; </a:t>
            </a:r>
          </a:p>
          <a:p>
            <a:r>
              <a:rPr lang="en-US" dirty="0" smtClean="0"/>
              <a:t>Graduates mainly Computer Science</a:t>
            </a:r>
            <a:endParaRPr lang="en-US" dirty="0"/>
          </a:p>
        </p:txBody>
      </p:sp>
    </p:spTree>
    <p:extLst>
      <p:ext uri="{BB962C8B-B14F-4D97-AF65-F5344CB8AC3E}">
        <p14:creationId xmlns:p14="http://schemas.microsoft.com/office/powerpoint/2010/main" val="17412807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0337"/>
            <a:ext cx="8229600" cy="609600"/>
          </a:xfrm>
        </p:spPr>
        <p:txBody>
          <a:bodyPr/>
          <a:lstStyle/>
          <a:p>
            <a:r>
              <a:rPr lang="en-US" dirty="0" smtClean="0"/>
              <a:t>MOOCs in SC community</a:t>
            </a:r>
            <a:endParaRPr lang="en-US" dirty="0"/>
          </a:p>
        </p:txBody>
      </p:sp>
      <p:sp>
        <p:nvSpPr>
          <p:cNvPr id="6" name="Content Placeholder 5"/>
          <p:cNvSpPr>
            <a:spLocks noGrp="1"/>
          </p:cNvSpPr>
          <p:nvPr>
            <p:ph idx="1"/>
          </p:nvPr>
        </p:nvSpPr>
        <p:spPr>
          <a:xfrm>
            <a:off x="76200" y="838200"/>
            <a:ext cx="9067800" cy="5518150"/>
          </a:xfrm>
        </p:spPr>
        <p:txBody>
          <a:bodyPr/>
          <a:lstStyle/>
          <a:p>
            <a:r>
              <a:rPr lang="en-US" sz="2800" dirty="0" smtClean="0"/>
              <a:t>Activities like CI-Tutor and HPC University are community activities that have collected much re-usable education material</a:t>
            </a:r>
          </a:p>
          <a:p>
            <a:r>
              <a:rPr lang="en-US" sz="2800" dirty="0" smtClean="0"/>
              <a:t>MOOC’s naturally support re-use at lesson or higher level</a:t>
            </a:r>
          </a:p>
          <a:p>
            <a:pPr lvl="1"/>
            <a:r>
              <a:rPr lang="en-US" sz="2400" dirty="0" smtClean="0"/>
              <a:t>e.g. include MPI on XSEDE MOOC as part of many parallel programming classes</a:t>
            </a:r>
          </a:p>
          <a:p>
            <a:r>
              <a:rPr lang="en-US" sz="2800" dirty="0" smtClean="0"/>
              <a:t>Need to develop agreed ways to use backend servers (HPC or Cloud) to support MOOC laboratories</a:t>
            </a:r>
          </a:p>
          <a:p>
            <a:pPr lvl="1"/>
            <a:r>
              <a:rPr lang="en-US" sz="2400" dirty="0" smtClean="0"/>
              <a:t>Students should be able to take MOOC classes from tablet or phone</a:t>
            </a:r>
          </a:p>
          <a:p>
            <a:r>
              <a:rPr lang="en-US" sz="2800" dirty="0" smtClean="0"/>
              <a:t> Parts of MOOC’s (Units or Sections) can be used as modules to enhance classes in outreach activities</a:t>
            </a:r>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50</a:t>
            </a:fld>
            <a:endParaRPr lang="en-US"/>
          </a:p>
        </p:txBody>
      </p:sp>
    </p:spTree>
    <p:extLst>
      <p:ext uri="{BB962C8B-B14F-4D97-AF65-F5344CB8AC3E}">
        <p14:creationId xmlns:p14="http://schemas.microsoft.com/office/powerpoint/2010/main" val="15095753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3937" t="22373" r="24410" b="8951"/>
          <a:stretch/>
        </p:blipFill>
        <p:spPr>
          <a:xfrm>
            <a:off x="0" y="0"/>
            <a:ext cx="9006729" cy="6858000"/>
          </a:xfrm>
          <a:prstGeom prst="rect">
            <a:avLst/>
          </a:prstGeom>
        </p:spPr>
      </p:pic>
      <p:sp>
        <p:nvSpPr>
          <p:cNvPr id="7" name="Title 6"/>
          <p:cNvSpPr>
            <a:spLocks noGrp="1"/>
          </p:cNvSpPr>
          <p:nvPr>
            <p:ph type="title"/>
          </p:nvPr>
        </p:nvSpPr>
        <p:spPr>
          <a:xfrm>
            <a:off x="457200" y="0"/>
            <a:ext cx="8229600" cy="715962"/>
          </a:xfrm>
        </p:spPr>
        <p:txBody>
          <a:bodyPr/>
          <a:lstStyle/>
          <a:p>
            <a:r>
              <a:rPr lang="en-US" dirty="0" smtClean="0"/>
              <a:t>Cloud MOOC Repository</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51</a:t>
            </a:fld>
            <a:endParaRPr lang="en-US"/>
          </a:p>
        </p:txBody>
      </p:sp>
      <p:sp>
        <p:nvSpPr>
          <p:cNvPr id="8" name="Rectangle 7"/>
          <p:cNvSpPr/>
          <p:nvPr/>
        </p:nvSpPr>
        <p:spPr>
          <a:xfrm>
            <a:off x="2344994" y="531296"/>
            <a:ext cx="5257800" cy="369332"/>
          </a:xfrm>
          <a:prstGeom prst="rect">
            <a:avLst/>
          </a:prstGeom>
        </p:spPr>
        <p:txBody>
          <a:bodyPr wrap="square">
            <a:spAutoFit/>
          </a:bodyPr>
          <a:lstStyle/>
          <a:p>
            <a:r>
              <a:rPr lang="en-US" dirty="0">
                <a:hlinkClick r:id="rId4"/>
              </a:rPr>
              <a:t>http://iucloudsummerschool.appspot.com/preview</a:t>
            </a:r>
            <a:endParaRPr lang="en-US" dirty="0"/>
          </a:p>
        </p:txBody>
      </p:sp>
    </p:spTree>
    <p:extLst>
      <p:ext uri="{BB962C8B-B14F-4D97-AF65-F5344CB8AC3E}">
        <p14:creationId xmlns:p14="http://schemas.microsoft.com/office/powerpoint/2010/main" val="15128627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Structure of Google Course Builder (GCB) Course</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52</a:t>
            </a:fld>
            <a:endParaRPr lang="en-US"/>
          </a:p>
        </p:txBody>
      </p:sp>
    </p:spTree>
    <p:extLst>
      <p:ext uri="{BB962C8B-B14F-4D97-AF65-F5344CB8AC3E}">
        <p14:creationId xmlns:p14="http://schemas.microsoft.com/office/powerpoint/2010/main" val="38403662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2953" y="27398"/>
            <a:ext cx="8229600" cy="810802"/>
          </a:xfrm>
        </p:spPr>
        <p:txBody>
          <a:bodyPr/>
          <a:lstStyle/>
          <a:p>
            <a:r>
              <a:rPr lang="en-US" dirty="0" smtClean="0"/>
              <a:t>Structure of GCB Course I</a:t>
            </a:r>
            <a:endParaRPr lang="en-US" dirty="0"/>
          </a:p>
        </p:txBody>
      </p:sp>
      <p:sp>
        <p:nvSpPr>
          <p:cNvPr id="5" name="Content Placeholder 4"/>
          <p:cNvSpPr>
            <a:spLocks noGrp="1"/>
          </p:cNvSpPr>
          <p:nvPr>
            <p:ph idx="1"/>
          </p:nvPr>
        </p:nvSpPr>
        <p:spPr>
          <a:xfrm>
            <a:off x="0" y="762000"/>
            <a:ext cx="9067800" cy="4525963"/>
          </a:xfrm>
        </p:spPr>
        <p:txBody>
          <a:bodyPr/>
          <a:lstStyle/>
          <a:p>
            <a:r>
              <a:rPr lang="en-US" sz="2400" b="1" dirty="0" smtClean="0"/>
              <a:t>3 for-credit sections: Undergraduate, graduate, Online Data Science Certificate plus an older free MOOC</a:t>
            </a:r>
          </a:p>
          <a:p>
            <a:r>
              <a:rPr lang="en-US" sz="2400" b="1" dirty="0" smtClean="0"/>
              <a:t>A </a:t>
            </a:r>
            <a:r>
              <a:rPr lang="en-US" sz="2400" b="1" dirty="0"/>
              <a:t>online course resource </a:t>
            </a:r>
            <a:r>
              <a:rPr lang="en-US" sz="2400" dirty="0"/>
              <a:t>built with Google Course Builder and enhancements CGL </a:t>
            </a:r>
            <a:r>
              <a:rPr lang="en-US" sz="2400" dirty="0" err="1"/>
              <a:t>Mooc</a:t>
            </a:r>
            <a:r>
              <a:rPr lang="en-US" sz="2400" dirty="0"/>
              <a:t> Builder </a:t>
            </a:r>
            <a:r>
              <a:rPr lang="en-US" sz="2400" u="sng" dirty="0">
                <a:hlinkClick r:id="rId2"/>
              </a:rPr>
              <a:t>http://moocbuilder.soic.indiana.edu/</a:t>
            </a:r>
            <a:r>
              <a:rPr lang="en-US" sz="2400" dirty="0"/>
              <a:t> built by us and available as open source that allow convenient assembly of the different course components. These components include</a:t>
            </a:r>
          </a:p>
          <a:p>
            <a:r>
              <a:rPr lang="en-US" sz="2400" dirty="0"/>
              <a:t>5-15 minute video segments called </a:t>
            </a:r>
            <a:r>
              <a:rPr lang="en-US" sz="2400" b="1" dirty="0"/>
              <a:t>lessons</a:t>
            </a:r>
            <a:r>
              <a:rPr lang="en-US" sz="2400" dirty="0"/>
              <a:t> and containing curricula material (instructor desktop often containing PowerPoint slides).</a:t>
            </a:r>
          </a:p>
          <a:p>
            <a:r>
              <a:rPr lang="en-US" sz="2400" dirty="0"/>
              <a:t>Lessons are assembled into </a:t>
            </a:r>
            <a:r>
              <a:rPr lang="en-US" sz="2400" b="1" dirty="0"/>
              <a:t>units </a:t>
            </a:r>
            <a:r>
              <a:rPr lang="en-US" sz="2400" dirty="0"/>
              <a:t>totaling around 45 minutes – 2 hours and roughly equivalent to a traditional class.</a:t>
            </a:r>
          </a:p>
          <a:p>
            <a:r>
              <a:rPr lang="en-US" sz="2400" dirty="0"/>
              <a:t>Units linked into </a:t>
            </a:r>
            <a:r>
              <a:rPr lang="en-US" sz="2400" b="1" dirty="0"/>
              <a:t>sections</a:t>
            </a:r>
            <a:r>
              <a:rPr lang="en-US" sz="2400" dirty="0"/>
              <a:t> that together make up a coherent description of a major topic in course; for example “introduction” “Big Data and the Higgs Boson” and “Cloud Technology” are sections in these classes </a:t>
            </a:r>
          </a:p>
        </p:txBody>
      </p:sp>
      <p:sp>
        <p:nvSpPr>
          <p:cNvPr id="3" name="Slide Number Placeholder 2"/>
          <p:cNvSpPr>
            <a:spLocks noGrp="1"/>
          </p:cNvSpPr>
          <p:nvPr>
            <p:ph type="sldNum" sz="quarter" idx="12"/>
          </p:nvPr>
        </p:nvSpPr>
        <p:spPr/>
        <p:txBody>
          <a:bodyPr/>
          <a:lstStyle/>
          <a:p>
            <a:fld id="{D8CFE096-9650-498C-990C-20F2420C253B}" type="slidenum">
              <a:rPr lang="en-US" smtClean="0"/>
              <a:pPr/>
              <a:t>53</a:t>
            </a:fld>
            <a:endParaRPr lang="en-US"/>
          </a:p>
        </p:txBody>
      </p:sp>
    </p:spTree>
    <p:extLst>
      <p:ext uri="{BB962C8B-B14F-4D97-AF65-F5344CB8AC3E}">
        <p14:creationId xmlns:p14="http://schemas.microsoft.com/office/powerpoint/2010/main" val="27387606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2953" y="27398"/>
            <a:ext cx="8229600" cy="810802"/>
          </a:xfrm>
        </p:spPr>
        <p:txBody>
          <a:bodyPr/>
          <a:lstStyle/>
          <a:p>
            <a:r>
              <a:rPr lang="en-US" dirty="0" smtClean="0"/>
              <a:t>Structure of GCB Course II</a:t>
            </a:r>
            <a:endParaRPr lang="en-US" dirty="0"/>
          </a:p>
        </p:txBody>
      </p:sp>
      <p:sp>
        <p:nvSpPr>
          <p:cNvPr id="5" name="Content Placeholder 4"/>
          <p:cNvSpPr>
            <a:spLocks noGrp="1"/>
          </p:cNvSpPr>
          <p:nvPr>
            <p:ph idx="1"/>
          </p:nvPr>
        </p:nvSpPr>
        <p:spPr>
          <a:xfrm>
            <a:off x="0" y="762000"/>
            <a:ext cx="9067800" cy="4525963"/>
          </a:xfrm>
        </p:spPr>
        <p:txBody>
          <a:bodyPr/>
          <a:lstStyle/>
          <a:p>
            <a:r>
              <a:rPr lang="en-US" sz="2400" dirty="0" smtClean="0"/>
              <a:t>The 3 sections share </a:t>
            </a:r>
            <a:r>
              <a:rPr lang="en-US" sz="2400" dirty="0"/>
              <a:t>the same online  site with 14 sections; 33 units and 220 lessons totaling 28.7 hours of video. The average lesson length was 7.8 minutes with 52 minute average for units and sections averaging just over 2 hours with a maximum length of 5 hours 18 minutes. Offering 1) was similar but had earlier versions of material.</a:t>
            </a:r>
          </a:p>
          <a:p>
            <a:r>
              <a:rPr lang="en-US" sz="2400" dirty="0"/>
              <a:t>Each lesson had a video located on YouTube and an abstract (called lesson overview in figure 1 below). This interface show all lessons (13) for this unit and that each unit has its own abstract and slides available. There are also a list of follow-up resources associated with units and illustrated at bottom of figure 1. In the middle of figure 1, one sees the link to YouTube hosting of this lesson and 3 discussion links; one for each offering 2), 3) and4). These are described later.</a:t>
            </a:r>
          </a:p>
          <a:p>
            <a:endParaRPr lang="en-US" sz="2400"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54</a:t>
            </a:fld>
            <a:endParaRPr lang="en-US"/>
          </a:p>
        </p:txBody>
      </p:sp>
    </p:spTree>
    <p:extLst>
      <p:ext uri="{BB962C8B-B14F-4D97-AF65-F5344CB8AC3E}">
        <p14:creationId xmlns:p14="http://schemas.microsoft.com/office/powerpoint/2010/main" val="11998135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067800" cy="1143000"/>
          </a:xfrm>
        </p:spPr>
        <p:txBody>
          <a:bodyPr/>
          <a:lstStyle/>
          <a:p>
            <a:pPr algn="l"/>
            <a:r>
              <a:rPr lang="en-US" sz="3600" dirty="0"/>
              <a:t> A typical lesson (the first in unit 13) </a:t>
            </a:r>
            <a:r>
              <a:rPr lang="en-US" sz="3600" dirty="0" smtClean="0"/>
              <a:t>Note </a:t>
            </a:r>
            <a:r>
              <a:rPr lang="en-US" sz="3600" dirty="0"/>
              <a:t>links to all units across the top (29 of 33 </a:t>
            </a:r>
            <a:r>
              <a:rPr lang="en-US" sz="3600" dirty="0" smtClean="0"/>
              <a:t>units) </a:t>
            </a:r>
            <a:r>
              <a:rPr lang="en-US" sz="3600" dirty="0"/>
              <a:t>shown)</a:t>
            </a:r>
          </a:p>
        </p:txBody>
      </p:sp>
      <p:sp>
        <p:nvSpPr>
          <p:cNvPr id="4" name="Slide Number Placeholder 3"/>
          <p:cNvSpPr>
            <a:spLocks noGrp="1"/>
          </p:cNvSpPr>
          <p:nvPr>
            <p:ph type="sldNum" sz="quarter" idx="12"/>
          </p:nvPr>
        </p:nvSpPr>
        <p:spPr/>
        <p:txBody>
          <a:bodyPr/>
          <a:lstStyle/>
          <a:p>
            <a:fld id="{94CC141A-9CC6-41A7-A7D0-011D836CC6E2}" type="slidenum">
              <a:rPr lang="en-US" smtClean="0"/>
              <a:pPr/>
              <a:t>55</a:t>
            </a:fld>
            <a:endParaRPr lang="en-US"/>
          </a:p>
        </p:txBody>
      </p:sp>
      <p:pic>
        <p:nvPicPr>
          <p:cNvPr id="6" name="Picture 5"/>
          <p:cNvPicPr/>
          <p:nvPr/>
        </p:nvPicPr>
        <p:blipFill rotWithShape="1">
          <a:blip r:embed="rId2"/>
          <a:srcRect t="9799"/>
          <a:stretch/>
        </p:blipFill>
        <p:spPr bwMode="auto">
          <a:xfrm>
            <a:off x="0" y="990600"/>
            <a:ext cx="7924800" cy="5867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503015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9" y="0"/>
            <a:ext cx="9144000" cy="838200"/>
          </a:xfrm>
        </p:spPr>
        <p:txBody>
          <a:bodyPr/>
          <a:lstStyle/>
          <a:p>
            <a:r>
              <a:rPr lang="en-US" sz="3600" dirty="0"/>
              <a:t>Course Home Page with Overview material</a:t>
            </a:r>
          </a:p>
        </p:txBody>
      </p:sp>
      <p:sp>
        <p:nvSpPr>
          <p:cNvPr id="3" name="Slide Number Placeholder 2"/>
          <p:cNvSpPr>
            <a:spLocks noGrp="1"/>
          </p:cNvSpPr>
          <p:nvPr>
            <p:ph type="sldNum" sz="quarter" idx="12"/>
          </p:nvPr>
        </p:nvSpPr>
        <p:spPr/>
        <p:txBody>
          <a:bodyPr/>
          <a:lstStyle/>
          <a:p>
            <a:fld id="{D8CFE096-9650-498C-990C-20F2420C253B}" type="slidenum">
              <a:rPr lang="en-US" smtClean="0"/>
              <a:pPr/>
              <a:t>56</a:t>
            </a:fld>
            <a:endParaRPr lang="en-US"/>
          </a:p>
        </p:txBody>
      </p:sp>
      <p:pic>
        <p:nvPicPr>
          <p:cNvPr id="4" name="Picture 3"/>
          <p:cNvPicPr/>
          <p:nvPr/>
        </p:nvPicPr>
        <p:blipFill rotWithShape="1">
          <a:blip r:embed="rId2"/>
          <a:srcRect t="8749"/>
          <a:stretch/>
        </p:blipFill>
        <p:spPr bwMode="auto">
          <a:xfrm>
            <a:off x="990600" y="685800"/>
            <a:ext cx="6858000" cy="61575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78338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1143000"/>
          </a:xfrm>
        </p:spPr>
        <p:txBody>
          <a:bodyPr/>
          <a:lstStyle/>
          <a:p>
            <a:pPr algn="l"/>
            <a:r>
              <a:rPr lang="en-US" sz="4800" dirty="0" smtClean="0"/>
              <a:t>Course </a:t>
            </a:r>
            <a:r>
              <a:rPr lang="en-US" sz="4800" dirty="0"/>
              <a:t>Home Page showing </a:t>
            </a:r>
            <a:r>
              <a:rPr lang="en-US" sz="4800" dirty="0" smtClean="0"/>
              <a:t>Syllabus</a:t>
            </a:r>
            <a:endParaRPr lang="en-US" sz="4800"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57</a:t>
            </a:fld>
            <a:endParaRPr lang="en-US"/>
          </a:p>
        </p:txBody>
      </p:sp>
      <p:pic>
        <p:nvPicPr>
          <p:cNvPr id="4" name="Picture 3"/>
          <p:cNvPicPr/>
          <p:nvPr/>
        </p:nvPicPr>
        <p:blipFill rotWithShape="1">
          <a:blip r:embed="rId2"/>
          <a:srcRect t="45361" b="12571"/>
          <a:stretch/>
        </p:blipFill>
        <p:spPr bwMode="auto">
          <a:xfrm>
            <a:off x="451207" y="1676400"/>
            <a:ext cx="7315200" cy="292417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52400" y="4953000"/>
            <a:ext cx="8610600" cy="1277786"/>
          </a:xfrm>
          <a:prstGeom prst="rect">
            <a:avLst/>
          </a:prstGeom>
        </p:spPr>
        <p:txBody>
          <a:bodyPr wrap="square">
            <a:spAutoFit/>
          </a:bodyPr>
          <a:lstStyle/>
          <a:p>
            <a:pPr>
              <a:lnSpc>
                <a:spcPct val="107000"/>
              </a:lnSpc>
              <a:spcAft>
                <a:spcPts val="800"/>
              </a:spcAft>
            </a:pPr>
            <a:r>
              <a:rPr lang="en-US" dirty="0">
                <a:latin typeface="Arial" panose="020B0604020202020204" pitchFamily="34" charset="0"/>
                <a:ea typeface="Calibri" panose="020F0502020204030204" pitchFamily="34" charset="0"/>
                <a:cs typeface="Times New Roman" panose="02020603050405020304" pitchFamily="18" charset="0"/>
              </a:rPr>
              <a:t>Note that we have a course – section – unit – lesson hierarchy (supported by </a:t>
            </a:r>
            <a:r>
              <a:rPr lang="en-US" dirty="0" err="1">
                <a:latin typeface="Arial" panose="020B0604020202020204" pitchFamily="34" charset="0"/>
                <a:ea typeface="Calibri" panose="020F0502020204030204" pitchFamily="34" charset="0"/>
                <a:cs typeface="Times New Roman" panose="02020603050405020304" pitchFamily="18" charset="0"/>
              </a:rPr>
              <a:t>Mooc</a:t>
            </a:r>
            <a:r>
              <a:rPr lang="en-US" dirty="0">
                <a:latin typeface="Arial" panose="020B0604020202020204" pitchFamily="34" charset="0"/>
                <a:ea typeface="Calibri" panose="020F0502020204030204" pitchFamily="34" charset="0"/>
                <a:cs typeface="Times New Roman" panose="02020603050405020304" pitchFamily="18" charset="0"/>
              </a:rPr>
              <a:t> Builder) with abstracts available at each level of hierarchy. The home page has overview information (shown </a:t>
            </a:r>
            <a:r>
              <a:rPr lang="en-US" dirty="0" smtClean="0">
                <a:latin typeface="Arial" panose="020B0604020202020204" pitchFamily="34" charset="0"/>
                <a:ea typeface="Calibri" panose="020F0502020204030204" pitchFamily="34" charset="0"/>
                <a:cs typeface="Times New Roman" panose="02020603050405020304" pitchFamily="18" charset="0"/>
              </a:rPr>
              <a:t>earlier) </a:t>
            </a:r>
            <a:r>
              <a:rPr lang="en-US" dirty="0">
                <a:latin typeface="Arial" panose="020B0604020202020204" pitchFamily="34" charset="0"/>
                <a:ea typeface="Calibri" panose="020F0502020204030204" pitchFamily="34" charset="0"/>
                <a:cs typeface="Times New Roman" panose="02020603050405020304" pitchFamily="18" charset="0"/>
              </a:rPr>
              <a:t>plus a list of all sections and a </a:t>
            </a:r>
            <a:r>
              <a:rPr lang="en-US" dirty="0" smtClean="0">
                <a:latin typeface="Arial" panose="020B0604020202020204" pitchFamily="34" charset="0"/>
                <a:ea typeface="Calibri" panose="020F0502020204030204" pitchFamily="34" charset="0"/>
                <a:cs typeface="Times New Roman" panose="02020603050405020304" pitchFamily="18" charset="0"/>
              </a:rPr>
              <a:t>syllabus shown above.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0181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43" y="31679"/>
            <a:ext cx="9135438" cy="1143000"/>
          </a:xfrm>
        </p:spPr>
        <p:txBody>
          <a:bodyPr/>
          <a:lstStyle/>
          <a:p>
            <a:pPr algn="l"/>
            <a:r>
              <a:rPr lang="en-US" sz="3600" dirty="0" smtClean="0"/>
              <a:t>List </a:t>
            </a:r>
            <a:r>
              <a:rPr lang="en-US" sz="3600" dirty="0"/>
              <a:t>of Sections with one (Section 11) expanded to show abstract and constituent units.</a:t>
            </a:r>
          </a:p>
        </p:txBody>
      </p:sp>
      <p:sp>
        <p:nvSpPr>
          <p:cNvPr id="3" name="Slide Number Placeholder 2"/>
          <p:cNvSpPr>
            <a:spLocks noGrp="1"/>
          </p:cNvSpPr>
          <p:nvPr>
            <p:ph type="sldNum" sz="quarter" idx="12"/>
          </p:nvPr>
        </p:nvSpPr>
        <p:spPr/>
        <p:txBody>
          <a:bodyPr/>
          <a:lstStyle/>
          <a:p>
            <a:fld id="{D8CFE096-9650-498C-990C-20F2420C253B}" type="slidenum">
              <a:rPr lang="en-US" smtClean="0"/>
              <a:pPr/>
              <a:t>58</a:t>
            </a:fld>
            <a:endParaRPr lang="en-US"/>
          </a:p>
        </p:txBody>
      </p:sp>
      <p:pic>
        <p:nvPicPr>
          <p:cNvPr id="4" name="Picture 3"/>
          <p:cNvPicPr/>
          <p:nvPr/>
        </p:nvPicPr>
        <p:blipFill rotWithShape="1">
          <a:blip r:embed="rId2"/>
          <a:srcRect t="7965"/>
          <a:stretch/>
        </p:blipFill>
        <p:spPr bwMode="auto">
          <a:xfrm>
            <a:off x="0" y="1066800"/>
            <a:ext cx="5638800" cy="579120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5808751" y="3352800"/>
            <a:ext cx="3191838" cy="3233834"/>
          </a:xfrm>
          <a:prstGeom prst="rect">
            <a:avLst/>
          </a:prstGeom>
        </p:spPr>
        <p:txBody>
          <a:bodyPr wrap="square">
            <a:spAutoFit/>
          </a:bodyPr>
          <a:lstStyle/>
          <a:p>
            <a:pPr>
              <a:lnSpc>
                <a:spcPct val="107000"/>
              </a:lnSpc>
              <a:spcAft>
                <a:spcPts val="800"/>
              </a:spcAft>
            </a:pPr>
            <a:r>
              <a:rPr lang="en-US" sz="2400" dirty="0">
                <a:latin typeface="Arial" panose="020B0604020202020204" pitchFamily="34" charset="0"/>
                <a:ea typeface="Calibri" panose="020F0502020204030204" pitchFamily="34" charset="0"/>
                <a:cs typeface="Times New Roman" panose="02020603050405020304" pitchFamily="18" charset="0"/>
              </a:rPr>
              <a:t>Figure </a:t>
            </a:r>
            <a:r>
              <a:rPr lang="en-US" sz="2400" dirty="0" smtClean="0">
                <a:latin typeface="Arial" panose="020B0604020202020204" pitchFamily="34" charset="0"/>
                <a:ea typeface="Calibri" panose="020F0502020204030204" pitchFamily="34" charset="0"/>
                <a:cs typeface="Times New Roman" panose="02020603050405020304" pitchFamily="18" charset="0"/>
              </a:rPr>
              <a:t>shows </a:t>
            </a:r>
            <a:r>
              <a:rPr lang="en-US" sz="2400" dirty="0">
                <a:latin typeface="Arial" panose="020B0604020202020204" pitchFamily="34" charset="0"/>
                <a:ea typeface="Calibri" panose="020F0502020204030204" pitchFamily="34" charset="0"/>
                <a:cs typeface="Times New Roman" panose="02020603050405020304" pitchFamily="18" charset="0"/>
              </a:rPr>
              <a:t>a partial list of sections showing how one can interactively browse the hierarchy. The next level would expose </a:t>
            </a:r>
            <a:r>
              <a:rPr lang="en-US" sz="2400" dirty="0" smtClean="0">
                <a:latin typeface="Arial" panose="020B0604020202020204" pitchFamily="34" charset="0"/>
                <a:ea typeface="Calibri" panose="020F0502020204030204" pitchFamily="34" charset="0"/>
                <a:cs typeface="Times New Roman" panose="02020603050405020304" pitchFamily="18" charset="0"/>
              </a:rPr>
              <a:t>an individual unit.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82680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838200"/>
          </a:xfrm>
        </p:spPr>
        <p:txBody>
          <a:bodyPr/>
          <a:lstStyle/>
          <a:p>
            <a:r>
              <a:rPr lang="en-US" dirty="0" err="1" smtClean="0"/>
              <a:t>Homeworks</a:t>
            </a:r>
            <a:endParaRPr lang="en-US" dirty="0"/>
          </a:p>
        </p:txBody>
      </p:sp>
      <p:sp>
        <p:nvSpPr>
          <p:cNvPr id="5" name="Content Placeholder 4"/>
          <p:cNvSpPr>
            <a:spLocks noGrp="1"/>
          </p:cNvSpPr>
          <p:nvPr>
            <p:ph idx="1"/>
          </p:nvPr>
        </p:nvSpPr>
        <p:spPr>
          <a:xfrm>
            <a:off x="0" y="914400"/>
            <a:ext cx="9144000" cy="4525963"/>
          </a:xfrm>
        </p:spPr>
        <p:txBody>
          <a:bodyPr/>
          <a:lstStyle/>
          <a:p>
            <a:r>
              <a:rPr lang="en-US" sz="2800" dirty="0" smtClean="0"/>
              <a:t>These </a:t>
            </a:r>
            <a:r>
              <a:rPr lang="en-US" sz="2800" dirty="0"/>
              <a:t>are online within Google Course Builder for the MOOC </a:t>
            </a:r>
            <a:r>
              <a:rPr lang="en-US" sz="2800" dirty="0" smtClean="0"/>
              <a:t>with </a:t>
            </a:r>
            <a:r>
              <a:rPr lang="en-US" sz="2800" dirty="0"/>
              <a:t>peer assessment. In the </a:t>
            </a:r>
            <a:r>
              <a:rPr lang="en-US" sz="2800" dirty="0" smtClean="0"/>
              <a:t>3 credit offerings, </a:t>
            </a:r>
            <a:r>
              <a:rPr lang="en-US" sz="2800" dirty="0"/>
              <a:t>all graded material (homework and projects) is conducted traditionally through Indiana University </a:t>
            </a:r>
            <a:r>
              <a:rPr lang="en-US" sz="2800" dirty="0" err="1" smtClean="0"/>
              <a:t>Oncourse</a:t>
            </a:r>
            <a:r>
              <a:rPr lang="en-US" sz="2800" dirty="0" smtClean="0"/>
              <a:t> (</a:t>
            </a:r>
            <a:r>
              <a:rPr lang="en-US" sz="2800" dirty="0" err="1" smtClean="0"/>
              <a:t>superceded</a:t>
            </a:r>
            <a:r>
              <a:rPr lang="en-US" sz="2800" dirty="0" smtClean="0"/>
              <a:t> by Canvas).</a:t>
            </a:r>
          </a:p>
          <a:p>
            <a:r>
              <a:rPr lang="en-US" sz="2800" dirty="0" smtClean="0"/>
              <a:t> </a:t>
            </a:r>
            <a:r>
              <a:rPr lang="en-US" sz="2800" dirty="0" err="1" smtClean="0"/>
              <a:t>Oncourse</a:t>
            </a:r>
            <a:r>
              <a:rPr lang="en-US" sz="2800" dirty="0" smtClean="0"/>
              <a:t> was additionally used to assign which videos should be watched each week and the discussion forum topics described later (these were just “special </a:t>
            </a:r>
            <a:r>
              <a:rPr lang="en-US" sz="2800" dirty="0" err="1" smtClean="0"/>
              <a:t>homeworks</a:t>
            </a:r>
            <a:r>
              <a:rPr lang="en-US" sz="2800" dirty="0" smtClean="0"/>
              <a:t> in </a:t>
            </a:r>
            <a:r>
              <a:rPr lang="en-US" sz="2800" dirty="0" err="1" smtClean="0"/>
              <a:t>Oncourse</a:t>
            </a:r>
            <a:r>
              <a:rPr lang="en-US" sz="2800" dirty="0" smtClean="0"/>
              <a:t>). In the non-residential data science certificate class, the students were on a variable schedule (as typically working full time and many distractions; one for example had faculty position interviews) and considerable latitude was given for video and homework completion dates. </a:t>
            </a:r>
          </a:p>
          <a:p>
            <a:endParaRPr lang="en-US" sz="2800"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59</a:t>
            </a:fld>
            <a:endParaRPr lang="en-US"/>
          </a:p>
        </p:txBody>
      </p:sp>
    </p:spTree>
    <p:extLst>
      <p:ext uri="{BB962C8B-B14F-4D97-AF65-F5344CB8AC3E}">
        <p14:creationId xmlns:p14="http://schemas.microsoft.com/office/powerpoint/2010/main" val="3790615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Data Science Cosmically</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6</a:t>
            </a:fld>
            <a:endParaRPr lang="en-US"/>
          </a:p>
        </p:txBody>
      </p:sp>
    </p:spTree>
    <p:extLst>
      <p:ext uri="{BB962C8B-B14F-4D97-AF65-F5344CB8AC3E}">
        <p14:creationId xmlns:p14="http://schemas.microsoft.com/office/powerpoint/2010/main" val="41029084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454" y="76200"/>
            <a:ext cx="8229600" cy="787918"/>
          </a:xfrm>
        </p:spPr>
        <p:txBody>
          <a:bodyPr/>
          <a:lstStyle/>
          <a:p>
            <a:r>
              <a:rPr lang="en-US" dirty="0"/>
              <a:t>Discussion Forums</a:t>
            </a:r>
          </a:p>
        </p:txBody>
      </p:sp>
      <p:sp>
        <p:nvSpPr>
          <p:cNvPr id="3" name="Content Placeholder 2"/>
          <p:cNvSpPr>
            <a:spLocks noGrp="1"/>
          </p:cNvSpPr>
          <p:nvPr>
            <p:ph idx="1"/>
          </p:nvPr>
        </p:nvSpPr>
        <p:spPr>
          <a:xfrm>
            <a:off x="-28254" y="864118"/>
            <a:ext cx="9067800" cy="4525963"/>
          </a:xfrm>
        </p:spPr>
        <p:txBody>
          <a:bodyPr/>
          <a:lstStyle/>
          <a:p>
            <a:r>
              <a:rPr lang="en-US" sz="2300" dirty="0"/>
              <a:t>E</a:t>
            </a:r>
            <a:r>
              <a:rPr lang="en-US" sz="2300" dirty="0" smtClean="0"/>
              <a:t>ach </a:t>
            </a:r>
            <a:r>
              <a:rPr lang="en-US" sz="2300" dirty="0"/>
              <a:t>offering had a separate set of electronic discussion forums which were used for class announcements (replicating </a:t>
            </a:r>
            <a:r>
              <a:rPr lang="en-US" sz="2300" dirty="0" err="1"/>
              <a:t>Oncourse</a:t>
            </a:r>
            <a:r>
              <a:rPr lang="en-US" sz="2300" dirty="0"/>
              <a:t>) and for assigned discussions. Figure 5 illustrates an assigned discussion on the implications of the success of e-commerce for the future of “real malls”. The students were given “participation credit” for posting here and these were very well received. Our next offering will make greater use of these forums. Based on student feedback we will encourage even greater participation through students both posting and commenting. Note I personally do not like specialized (walled garden) forums and the class forums were set up using standard Google Community Groups with a familiar elegant interface. These community groups also link well to Google Hangouts described later</a:t>
            </a:r>
            <a:r>
              <a:rPr lang="en-US" sz="2300" dirty="0" smtClean="0"/>
              <a:t>.</a:t>
            </a:r>
          </a:p>
          <a:p>
            <a:r>
              <a:rPr lang="en-US" sz="2300" dirty="0"/>
              <a:t>As well as interesting topics, all class announcements were made in the “Instructor” forum repeating information posted at </a:t>
            </a:r>
            <a:r>
              <a:rPr lang="en-US" sz="2300" dirty="0" err="1"/>
              <a:t>Oncourse</a:t>
            </a:r>
            <a:r>
              <a:rPr lang="en-US" sz="2300" dirty="0"/>
              <a:t>. Of course no sensitive material such as returned homework was posted on this site.</a:t>
            </a:r>
          </a:p>
          <a:p>
            <a:endParaRPr lang="en-US" sz="23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60</a:t>
            </a:fld>
            <a:endParaRPr lang="en-US"/>
          </a:p>
        </p:txBody>
      </p:sp>
    </p:spTree>
    <p:extLst>
      <p:ext uri="{BB962C8B-B14F-4D97-AF65-F5344CB8AC3E}">
        <p14:creationId xmlns:p14="http://schemas.microsoft.com/office/powerpoint/2010/main" val="22419878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809" y="76200"/>
            <a:ext cx="8229600" cy="762000"/>
          </a:xfrm>
        </p:spPr>
        <p:txBody>
          <a:bodyPr/>
          <a:lstStyle/>
          <a:p>
            <a:r>
              <a:rPr lang="en-US" dirty="0"/>
              <a:t>Hangouts</a:t>
            </a:r>
          </a:p>
        </p:txBody>
      </p:sp>
      <p:sp>
        <p:nvSpPr>
          <p:cNvPr id="3" name="Content Placeholder 2"/>
          <p:cNvSpPr>
            <a:spLocks noGrp="1"/>
          </p:cNvSpPr>
          <p:nvPr>
            <p:ph idx="1"/>
          </p:nvPr>
        </p:nvSpPr>
        <p:spPr>
          <a:xfrm>
            <a:off x="0" y="762000"/>
            <a:ext cx="9067800" cy="4525963"/>
          </a:xfrm>
        </p:spPr>
        <p:txBody>
          <a:bodyPr/>
          <a:lstStyle/>
          <a:p>
            <a:r>
              <a:rPr lang="en-US" sz="2800" dirty="0" smtClean="0"/>
              <a:t>For </a:t>
            </a:r>
            <a:r>
              <a:rPr lang="en-US" sz="2800" dirty="0"/>
              <a:t>the purely online </a:t>
            </a:r>
            <a:r>
              <a:rPr lang="en-US" sz="2800" dirty="0" smtClean="0"/>
              <a:t>offering, </a:t>
            </a:r>
            <a:r>
              <a:rPr lang="en-US" sz="2800" dirty="0"/>
              <a:t>we supplemented the asynchronous material described above with real-time interactive Google Hangout video sessions illustrated in figure 6. Given varied time zones and weekday demands on students, these were held at 1pm Eastern on Sundays. Google Hangouts are conveniently scheduled from community page and offer interactive video and chat capabilities that were well received. Other technologies such as Skype are also possible. Hangouts are restricted to 10-15 people which was sufficient for this course. Not all of 12 students attended a given class. The Hangouts focused on general data science issues and the mechanics of the class.</a:t>
            </a:r>
          </a:p>
          <a:p>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61</a:t>
            </a:fld>
            <a:endParaRPr lang="en-US"/>
          </a:p>
        </p:txBody>
      </p:sp>
    </p:spTree>
    <p:extLst>
      <p:ext uri="{BB962C8B-B14F-4D97-AF65-F5344CB8AC3E}">
        <p14:creationId xmlns:p14="http://schemas.microsoft.com/office/powerpoint/2010/main" val="4640703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1104" y="914400"/>
            <a:ext cx="8229600" cy="1143000"/>
          </a:xfrm>
        </p:spPr>
        <p:txBody>
          <a:bodyPr/>
          <a:lstStyle/>
          <a:p>
            <a:r>
              <a:rPr lang="en-US" i="1" dirty="0"/>
              <a:t>Figure 5: The community group for one of classes and one forum (“No more malls</a:t>
            </a:r>
            <a:r>
              <a:rPr lang="en-US" i="1" dirty="0" smtClean="0"/>
              <a:t>”)</a:t>
            </a:r>
            <a:r>
              <a:rPr lang="en-US" dirty="0"/>
              <a:t/>
            </a:r>
            <a:br>
              <a:rPr lang="en-US" dirty="0"/>
            </a:b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62</a:t>
            </a:fld>
            <a:endParaRPr lang="en-US"/>
          </a:p>
        </p:txBody>
      </p:sp>
      <p:pic>
        <p:nvPicPr>
          <p:cNvPr id="6" name="Picture 5"/>
          <p:cNvPicPr/>
          <p:nvPr/>
        </p:nvPicPr>
        <p:blipFill rotWithShape="1">
          <a:blip r:embed="rId2"/>
          <a:srcRect t="14800"/>
          <a:stretch/>
        </p:blipFill>
        <p:spPr bwMode="auto">
          <a:xfrm>
            <a:off x="1600200" y="2337943"/>
            <a:ext cx="5943600" cy="43865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33800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864" y="533400"/>
            <a:ext cx="8229600" cy="1143000"/>
          </a:xfrm>
        </p:spPr>
        <p:txBody>
          <a:bodyPr/>
          <a:lstStyle/>
          <a:p>
            <a:r>
              <a:rPr lang="en-US" i="1" dirty="0"/>
              <a:t>Figure 6: Community Events for Online Data Science Certificate Course</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63</a:t>
            </a:fld>
            <a:endParaRPr lang="en-US"/>
          </a:p>
        </p:txBody>
      </p:sp>
      <p:pic>
        <p:nvPicPr>
          <p:cNvPr id="4" name="Picture 3"/>
          <p:cNvPicPr/>
          <p:nvPr/>
        </p:nvPicPr>
        <p:blipFill rotWithShape="1">
          <a:blip r:embed="rId2"/>
          <a:srcRect l="480" t="9620" r="8013" b="99"/>
          <a:stretch/>
        </p:blipFill>
        <p:spPr bwMode="auto">
          <a:xfrm>
            <a:off x="1752600" y="2209800"/>
            <a:ext cx="5438775" cy="4648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07409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792162"/>
          </a:xfrm>
        </p:spPr>
        <p:txBody>
          <a:bodyPr/>
          <a:lstStyle/>
          <a:p>
            <a:r>
              <a:rPr lang="en-US" sz="4800" dirty="0"/>
              <a:t>In class Sessions</a:t>
            </a:r>
          </a:p>
        </p:txBody>
      </p:sp>
      <p:sp>
        <p:nvSpPr>
          <p:cNvPr id="5" name="Content Placeholder 4"/>
          <p:cNvSpPr>
            <a:spLocks noGrp="1"/>
          </p:cNvSpPr>
          <p:nvPr>
            <p:ph idx="1"/>
          </p:nvPr>
        </p:nvSpPr>
        <p:spPr>
          <a:xfrm>
            <a:off x="0" y="1066800"/>
            <a:ext cx="8991600" cy="4525963"/>
          </a:xfrm>
        </p:spPr>
        <p:txBody>
          <a:bodyPr/>
          <a:lstStyle/>
          <a:p>
            <a:r>
              <a:rPr lang="en-US" sz="2400" dirty="0" smtClean="0"/>
              <a:t>The </a:t>
            </a:r>
            <a:r>
              <a:rPr lang="en-US" sz="2400" dirty="0"/>
              <a:t>residential </a:t>
            </a:r>
            <a:r>
              <a:rPr lang="en-US" sz="2400" dirty="0" smtClean="0"/>
              <a:t>sections had </a:t>
            </a:r>
            <a:r>
              <a:rPr lang="en-US" sz="2400" dirty="0"/>
              <a:t>regular in class sessions; one 90 minute session per class each week. This was originally two sessions but reduced to one partly because online videos turned these into “flipped classes” with less need for in class time and partly to accommodate more students (77 total graduate and undergraduate). These classes were devoted to discussions of course material, homework and largely the discussion forum topics. This part of course was not greatly liked by the students – especially the undergraduate section which voted in favor of a model with only the online components (including the discussion forums which they recommended expanding). In particular the 9.30am start time was viewed as too early and intrinsically unattractive.</a:t>
            </a:r>
          </a:p>
          <a:p>
            <a:endParaRPr lang="en-US" sz="2400"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64</a:t>
            </a:fld>
            <a:endParaRPr lang="en-US"/>
          </a:p>
        </p:txBody>
      </p:sp>
    </p:spTree>
    <p:extLst>
      <p:ext uri="{BB962C8B-B14F-4D97-AF65-F5344CB8AC3E}">
        <p14:creationId xmlns:p14="http://schemas.microsoft.com/office/powerpoint/2010/main" val="1595206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34"/>
            <a:ext cx="9144000" cy="609600"/>
          </a:xfrm>
        </p:spPr>
        <p:txBody>
          <a:bodyPr>
            <a:normAutofit fontScale="90000"/>
          </a:bodyPr>
          <a:lstStyle/>
          <a:p>
            <a:r>
              <a:rPr lang="en-US" dirty="0" smtClean="0"/>
              <a:t>McKinsey Institute on Big Data Jobs</a:t>
            </a:r>
            <a:endParaRPr lang="en-US" dirty="0"/>
          </a:p>
        </p:txBody>
      </p:sp>
      <p:sp>
        <p:nvSpPr>
          <p:cNvPr id="4" name="Content Placeholder 3"/>
          <p:cNvSpPr>
            <a:spLocks noGrp="1"/>
          </p:cNvSpPr>
          <p:nvPr>
            <p:ph idx="1"/>
          </p:nvPr>
        </p:nvSpPr>
        <p:spPr>
          <a:xfrm>
            <a:off x="-17172" y="4114800"/>
            <a:ext cx="9144000" cy="2329173"/>
          </a:xfrm>
        </p:spPr>
        <p:txBody>
          <a:bodyPr>
            <a:normAutofit lnSpcReduction="10000"/>
          </a:bodyPr>
          <a:lstStyle/>
          <a:p>
            <a:r>
              <a:rPr lang="en-US" sz="2200" dirty="0"/>
              <a:t>There will be a shortage of talent necessary for organizations to take advantage of big data. By 2018, the United States alone could face a shortage of 140,000 to 190,000 people with deep analytical skills as well as 1.5 million managers and analysts with the know-how to use the analysis of big data to make effective decisions</a:t>
            </a:r>
            <a:r>
              <a:rPr lang="en-US" sz="2200" dirty="0" smtClean="0"/>
              <a:t>.</a:t>
            </a:r>
          </a:p>
          <a:p>
            <a:r>
              <a:rPr lang="en-US" sz="2200" dirty="0" smtClean="0"/>
              <a:t>Perhaps Informatics/ILS aimed at 1.5 million jobs. Computer Science covers the 140,000 to 190,000</a:t>
            </a:r>
            <a:endParaRPr lang="en-US" sz="2200" dirty="0"/>
          </a:p>
        </p:txBody>
      </p:sp>
      <p:sp>
        <p:nvSpPr>
          <p:cNvPr id="3" name="Slide Number Placeholder 2"/>
          <p:cNvSpPr>
            <a:spLocks noGrp="1"/>
          </p:cNvSpPr>
          <p:nvPr>
            <p:ph type="sldNum" sz="quarter" idx="12"/>
          </p:nvPr>
        </p:nvSpPr>
        <p:spPr/>
        <p:txBody>
          <a:bodyPr/>
          <a:lstStyle/>
          <a:p>
            <a:fld id="{D8CFE096-9650-498C-990C-20F2420C253B}" type="slidenum">
              <a:rPr lang="en-US" smtClean="0">
                <a:solidFill>
                  <a:srgbClr val="000000"/>
                </a:solidFill>
              </a:rPr>
              <a:pPr/>
              <a:t>7</a:t>
            </a:fld>
            <a:endParaRPr lang="en-US" dirty="0">
              <a:solidFill>
                <a:srgbClr val="000000"/>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260"/>
          <a:stretch/>
        </p:blipFill>
        <p:spPr bwMode="auto">
          <a:xfrm>
            <a:off x="772732" y="609600"/>
            <a:ext cx="7010400" cy="356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278228" y="6234875"/>
            <a:ext cx="6553200" cy="369332"/>
          </a:xfrm>
          <a:prstGeom prst="rect">
            <a:avLst/>
          </a:prstGeom>
        </p:spPr>
        <p:txBody>
          <a:bodyPr wrap="square">
            <a:spAutoFit/>
          </a:bodyPr>
          <a:lstStyle/>
          <a:p>
            <a:r>
              <a:rPr lang="en-US" dirty="0">
                <a:solidFill>
                  <a:srgbClr val="000000"/>
                </a:solidFill>
              </a:rPr>
              <a:t>http://www.mckinsey.com/mgi/publications/big_data/index.asp.</a:t>
            </a:r>
          </a:p>
        </p:txBody>
      </p:sp>
    </p:spTree>
    <p:extLst>
      <p:ext uri="{BB962C8B-B14F-4D97-AF65-F5344CB8AC3E}">
        <p14:creationId xmlns:p14="http://schemas.microsoft.com/office/powerpoint/2010/main" val="18700263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7937" y="533400"/>
            <a:ext cx="3466063" cy="778576"/>
          </a:xfrm>
        </p:spPr>
        <p:txBody>
          <a:bodyPr/>
          <a:lstStyle/>
          <a:p>
            <a:r>
              <a:rPr lang="en-US" sz="4800" dirty="0" smtClean="0"/>
              <a:t>Job Trends</a:t>
            </a:r>
            <a:endParaRPr lang="en-US" sz="4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8</a:t>
            </a:fld>
            <a:endParaRPr lang="en-US"/>
          </a:p>
        </p:txBody>
      </p:sp>
      <p:pic>
        <p:nvPicPr>
          <p:cNvPr id="5" name="Picture 4"/>
          <p:cNvPicPr>
            <a:picLocks noChangeAspect="1"/>
          </p:cNvPicPr>
          <p:nvPr/>
        </p:nvPicPr>
        <p:blipFill rotWithShape="1">
          <a:blip r:embed="rId2"/>
          <a:srcRect l="2174" r="52060"/>
          <a:stretch/>
        </p:blipFill>
        <p:spPr>
          <a:xfrm>
            <a:off x="0" y="0"/>
            <a:ext cx="5677937" cy="3477326"/>
          </a:xfrm>
          <a:prstGeom prst="rect">
            <a:avLst/>
          </a:prstGeom>
        </p:spPr>
      </p:pic>
      <p:pic>
        <p:nvPicPr>
          <p:cNvPr id="6" name="Picture 5"/>
          <p:cNvPicPr>
            <a:picLocks noChangeAspect="1"/>
          </p:cNvPicPr>
          <p:nvPr/>
        </p:nvPicPr>
        <p:blipFill rotWithShape="1">
          <a:blip r:embed="rId2"/>
          <a:srcRect l="54335"/>
          <a:stretch/>
        </p:blipFill>
        <p:spPr>
          <a:xfrm>
            <a:off x="35103" y="3276600"/>
            <a:ext cx="5834914" cy="3581400"/>
          </a:xfrm>
          <a:prstGeom prst="rect">
            <a:avLst/>
          </a:prstGeom>
        </p:spPr>
      </p:pic>
      <p:sp>
        <p:nvSpPr>
          <p:cNvPr id="8" name="TextBox 7"/>
          <p:cNvSpPr txBox="1"/>
          <p:nvPr/>
        </p:nvSpPr>
        <p:spPr>
          <a:xfrm>
            <a:off x="6055917" y="2353270"/>
            <a:ext cx="2710102" cy="3046988"/>
          </a:xfrm>
          <a:prstGeom prst="rect">
            <a:avLst/>
          </a:prstGeom>
          <a:noFill/>
        </p:spPr>
        <p:txBody>
          <a:bodyPr wrap="square" rtlCol="0">
            <a:spAutoFit/>
          </a:bodyPr>
          <a:lstStyle/>
          <a:p>
            <a:r>
              <a:rPr lang="en-US" sz="2400" dirty="0" smtClean="0"/>
              <a:t>Big Data about an order of magnitude larger than data science </a:t>
            </a:r>
          </a:p>
          <a:p>
            <a:endParaRPr lang="en-US" sz="2400" dirty="0"/>
          </a:p>
          <a:p>
            <a:r>
              <a:rPr lang="en-US" sz="2400" dirty="0" smtClean="0"/>
              <a:t>21 September 2014</a:t>
            </a:r>
          </a:p>
          <a:p>
            <a:r>
              <a:rPr lang="en-US" sz="2400" dirty="0" smtClean="0"/>
              <a:t>15,639 jobs have “big data” phrase</a:t>
            </a:r>
            <a:endParaRPr lang="en-US" sz="2400" dirty="0"/>
          </a:p>
        </p:txBody>
      </p:sp>
    </p:spTree>
    <p:extLst>
      <p:ext uri="{BB962C8B-B14F-4D97-AF65-F5344CB8AC3E}">
        <p14:creationId xmlns:p14="http://schemas.microsoft.com/office/powerpoint/2010/main" val="25927043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65632"/>
          </a:xfrm>
        </p:spPr>
        <p:txBody>
          <a:bodyPr/>
          <a:lstStyle/>
          <a:p>
            <a:r>
              <a:rPr lang="en-US" b="1" dirty="0" smtClean="0">
                <a:latin typeface="+mn-lt"/>
              </a:rPr>
              <a:t>What is Data Science?</a:t>
            </a:r>
            <a:endParaRPr lang="en-US" b="1" dirty="0">
              <a:latin typeface="+mn-lt"/>
            </a:endParaRPr>
          </a:p>
        </p:txBody>
      </p:sp>
      <p:sp>
        <p:nvSpPr>
          <p:cNvPr id="3" name="Content Placeholder 2"/>
          <p:cNvSpPr>
            <a:spLocks noGrp="1"/>
          </p:cNvSpPr>
          <p:nvPr>
            <p:ph idx="1"/>
          </p:nvPr>
        </p:nvSpPr>
        <p:spPr>
          <a:xfrm>
            <a:off x="0" y="865632"/>
            <a:ext cx="9144000" cy="5992367"/>
          </a:xfrm>
        </p:spPr>
        <p:txBody>
          <a:bodyPr>
            <a:normAutofit fontScale="85000" lnSpcReduction="20000"/>
          </a:bodyPr>
          <a:lstStyle/>
          <a:p>
            <a:r>
              <a:rPr lang="en-US" dirty="0" smtClean="0"/>
              <a:t>The next slide gives a definition arrived by a NIST study group fall 2013.</a:t>
            </a:r>
          </a:p>
          <a:p>
            <a:r>
              <a:rPr lang="en-US" dirty="0" smtClean="0"/>
              <a:t>The previous slide says there are several jobs but that’s not enough! Is </a:t>
            </a:r>
            <a:r>
              <a:rPr lang="en-US" smtClean="0"/>
              <a:t>this a field </a:t>
            </a:r>
            <a:r>
              <a:rPr lang="en-US" dirty="0" smtClean="0"/>
              <a:t>– what is it and what is its core?</a:t>
            </a:r>
          </a:p>
          <a:p>
            <a:pPr marL="228600" lvl="1">
              <a:spcBef>
                <a:spcPts val="1000"/>
              </a:spcBef>
            </a:pPr>
            <a:r>
              <a:rPr lang="en-US" dirty="0" smtClean="0"/>
              <a:t>The emergence of the 4</a:t>
            </a:r>
            <a:r>
              <a:rPr lang="en-US" baseline="30000" dirty="0" smtClean="0"/>
              <a:t>th</a:t>
            </a:r>
            <a:r>
              <a:rPr lang="en-US" dirty="0" smtClean="0"/>
              <a:t> or data driven paradigm of science illustrates significance - </a:t>
            </a:r>
            <a:r>
              <a:rPr lang="en-US" dirty="0">
                <a:hlinkClick r:id="rId2"/>
              </a:rPr>
              <a:t>http://research.microsoft.com/en-us/collaboration/fourthparadigm/</a:t>
            </a:r>
            <a:r>
              <a:rPr lang="en-US" dirty="0"/>
              <a:t>  </a:t>
            </a:r>
          </a:p>
          <a:p>
            <a:pPr lvl="1"/>
            <a:r>
              <a:rPr lang="en-US" dirty="0" smtClean="0"/>
              <a:t>Discovery is guided by data rather than by a model</a:t>
            </a:r>
          </a:p>
          <a:p>
            <a:pPr lvl="1"/>
            <a:r>
              <a:rPr lang="en-US" dirty="0" smtClean="0"/>
              <a:t>The End of (traditional) science </a:t>
            </a:r>
            <a:r>
              <a:rPr lang="en-US" dirty="0">
                <a:hlinkClick r:id="rId3"/>
              </a:rPr>
              <a:t>http://</a:t>
            </a:r>
            <a:r>
              <a:rPr lang="en-US" dirty="0" smtClean="0">
                <a:hlinkClick r:id="rId3"/>
              </a:rPr>
              <a:t>www.wired.com/wired/issue/16-07</a:t>
            </a:r>
            <a:r>
              <a:rPr lang="en-US" dirty="0" smtClean="0"/>
              <a:t> is famous here</a:t>
            </a:r>
          </a:p>
          <a:p>
            <a:r>
              <a:rPr lang="en-US" dirty="0" smtClean="0"/>
              <a:t>Another example is recommender systems in Netflix, e-commerce etc.</a:t>
            </a:r>
          </a:p>
          <a:p>
            <a:pPr lvl="1"/>
            <a:r>
              <a:rPr lang="en-US" dirty="0" smtClean="0"/>
              <a:t>Here data (user ratings of movies or products) allows an empirical prediction of what users like </a:t>
            </a:r>
          </a:p>
          <a:p>
            <a:pPr lvl="1"/>
            <a:r>
              <a:rPr lang="en-US" dirty="0" smtClean="0"/>
              <a:t>Here we define points in spaces (of users or products), cluster them etc. – all conclusions coming from data</a:t>
            </a:r>
            <a:endParaRPr lang="en-US" dirty="0"/>
          </a:p>
        </p:txBody>
      </p:sp>
    </p:spTree>
    <p:extLst>
      <p:ext uri="{BB962C8B-B14F-4D97-AF65-F5344CB8AC3E}">
        <p14:creationId xmlns:p14="http://schemas.microsoft.com/office/powerpoint/2010/main" val="294523360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 - &amp;quot;Data Science Curriculum at Indiana University&amp;quot;&quot;/&gt;&lt;property id=&quot;20307&quot; value=&quot;297&quot;/&gt;&lt;/object&gt;&lt;object type=&quot;3&quot; unique_id=&quot;106385&quot;&gt;&lt;property id=&quot;20148&quot; value=&quot;5&quot;/&gt;&lt;property id=&quot;20300&quot; value=&quot;Slide 45&quot;/&gt;&lt;property id=&quot;20307&quot; value=&quot;475&quot;/&gt;&lt;/object&gt;&lt;object type=&quot;3&quot; unique_id=&quot;106925&quot;&gt;&lt;property id=&quot;20148&quot; value=&quot;5&quot;/&gt;&lt;property id=&quot;20300&quot; value=&quot;Slide 51 - &amp;quot;Cloud MOOC Repository&amp;quot;&quot;/&gt;&lt;property id=&quot;20307&quot; value=&quot;487&quot;/&gt;&lt;/object&gt;&lt;object type=&quot;3&quot; unique_id=&quot;107054&quot;&gt;&lt;property id=&quot;20148&quot; value=&quot;5&quot;/&gt;&lt;property id=&quot;20300&quot; value=&quot;Slide 50 - &amp;quot;MOOCs in SC community&amp;quot;&quot;/&gt;&lt;property id=&quot;20307&quot; value=&quot;489&quot;/&gt;&lt;/object&gt;&lt;object type=&quot;3&quot; unique_id=&quot;107187&quot;&gt;&lt;property id=&quot;20148&quot; value=&quot;5&quot;/&gt;&lt;property id=&quot;20300&quot; value=&quot;Slide 43 - &amp;quot;Background&amp;quot;&quot;/&gt;&lt;property id=&quot;20307&quot; value=&quot;497&quot;/&gt;&lt;/object&gt;&lt;object type=&quot;3&quot; unique_id=&quot;107188&quot;&gt;&lt;property id=&quot;20148&quot; value=&quot;5&quot;/&gt;&lt;property id=&quot;20300&quot; value=&quot;Slide 44 - &amp;quot;MOOC Style Implementations&amp;quot;&quot;/&gt;&lt;property id=&quot;20307&quot; value=&quot;500&quot;/&gt;&lt;/object&gt;&lt;object type=&quot;3&quot; unique_id=&quot;107189&quot;&gt;&lt;property id=&quot;20148&quot; value=&quot;5&quot;/&gt;&lt;property id=&quot;20300&quot; value=&quot;Slide 46&quot;/&gt;&lt;property id=&quot;20307&quot; value=&quot;498&quot;/&gt;&lt;/object&gt;&lt;object type=&quot;3&quot; unique_id=&quot;107190&quot;&gt;&lt;property id=&quot;20148&quot; value=&quot;5&quot;/&gt;&lt;property id=&quot;20300&quot; value=&quot;Slide 47&quot;/&gt;&lt;property id=&quot;20307&quot; value=&quot;499&quot;/&gt;&lt;/object&gt;&lt;object type=&quot;3&quot; unique_id=&quot;107191&quot;&gt;&lt;property id=&quot;20148&quot; value=&quot;5&quot;/&gt;&lt;property id=&quot;20300&quot; value=&quot;Slide 48&quot;/&gt;&lt;property id=&quot;20307&quot; value=&quot;495&quot;/&gt;&lt;/object&gt;&lt;object type=&quot;3&quot; unique_id=&quot;107192&quot;&gt;&lt;property id=&quot;20148&quot; value=&quot;5&quot;/&gt;&lt;property id=&quot;20300&quot; value=&quot;Slide 49&quot;/&gt;&lt;property id=&quot;20307&quot; value=&quot;496&quot;/&gt;&lt;/object&gt;&lt;object type=&quot;3&quot; unique_id=&quot;365687&quot;&gt;&lt;property id=&quot;20148&quot; value=&quot;5&quot;/&gt;&lt;property id=&quot;20300&quot; value=&quot;Slide 11 - &amp;quot;Some Existing Online Data Science Activities&amp;quot;&quot;/&gt;&lt;property id=&quot;20307&quot; value=&quot;513&quot;/&gt;&lt;/object&gt;&lt;object type=&quot;3&quot; unique_id=&quot;365688&quot;&gt;&lt;property id=&quot;20148&quot; value=&quot;5&quot;/&gt;&lt;property id=&quot;20300&quot; value=&quot;Slide 8 - &amp;quot;Job Trends&amp;quot;&quot;/&gt;&lt;property id=&quot;20307&quot; value=&quot;514&quot;/&gt;&lt;/object&gt;&lt;object type=&quot;3&quot; unique_id=&quot;367815&quot;&gt;&lt;property id=&quot;20148&quot; value=&quot;5&quot;/&gt;&lt;property id=&quot;20300&quot; value=&quot;Slide 53 - &amp;quot;Structure of GCB Course I&amp;quot;&quot;/&gt;&lt;property id=&quot;20307&quot; value=&quot;537&quot;/&gt;&lt;/object&gt;&lt;object type=&quot;3&quot; unique_id=&quot;367816&quot;&gt;&lt;property id=&quot;20148&quot; value=&quot;5&quot;/&gt;&lt;property id=&quot;20300&quot; value=&quot;Slide 54 - &amp;quot;Structure of GCB Course II&amp;quot;&quot;/&gt;&lt;property id=&quot;20307&quot; value=&quot;536&quot;/&gt;&lt;/object&gt;&lt;object type=&quot;3&quot; unique_id=&quot;367817&quot;&gt;&lt;property id=&quot;20148&quot; value=&quot;5&quot;/&gt;&lt;property id=&quot;20300&quot; value=&quot;Slide 55 - &amp;quot; A typical lesson (the first in unit 13) Note links to all units across the top (29 of 33 units) shown)&amp;quot;&quot;/&gt;&lt;property id=&quot;20307&quot; value=&quot;538&quot;/&gt;&lt;/object&gt;&lt;object type=&quot;3&quot; unique_id=&quot;367818&quot;&gt;&lt;property id=&quot;20148&quot; value=&quot;5&quot;/&gt;&lt;property id=&quot;20300&quot; value=&quot;Slide 56 - &amp;quot;Course Home Page with Overview material&amp;quot;&quot;/&gt;&lt;property id=&quot;20307&quot; value=&quot;539&quot;/&gt;&lt;/object&gt;&lt;object type=&quot;3&quot; unique_id=&quot;367819&quot;&gt;&lt;property id=&quot;20148&quot; value=&quot;5&quot;/&gt;&lt;property id=&quot;20300&quot; value=&quot;Slide 57 - &amp;quot;Course Home Page showing Syllabus&amp;quot;&quot;/&gt;&lt;property id=&quot;20307&quot; value=&quot;540&quot;/&gt;&lt;/object&gt;&lt;object type=&quot;3&quot; unique_id=&quot;367820&quot;&gt;&lt;property id=&quot;20148&quot; value=&quot;5&quot;/&gt;&lt;property id=&quot;20300&quot; value=&quot;Slide 58 - &amp;quot;List of Sections with one (Section 11) expanded to show abstract and constituent units.&amp;quot;&quot;/&gt;&lt;property id=&quot;20307&quot; value=&quot;541&quot;/&gt;&lt;/object&gt;&lt;object type=&quot;3&quot; unique_id=&quot;367821&quot;&gt;&lt;property id=&quot;20148&quot; value=&quot;5&quot;/&gt;&lt;property id=&quot;20300&quot; value=&quot;Slide 59 - &amp;quot;Homeworks&amp;quot;&quot;/&gt;&lt;property id=&quot;20307&quot; value=&quot;542&quot;/&gt;&lt;/object&gt;&lt;object type=&quot;3&quot; unique_id=&quot;367822&quot;&gt;&lt;property id=&quot;20148&quot; value=&quot;5&quot;/&gt;&lt;property id=&quot;20300&quot; value=&quot;Slide 60 - &amp;quot;Discussion Forums&amp;quot;&quot;/&gt;&lt;property id=&quot;20307&quot; value=&quot;543&quot;/&gt;&lt;/object&gt;&lt;object type=&quot;3&quot; unique_id=&quot;367823&quot;&gt;&lt;property id=&quot;20148&quot; value=&quot;5&quot;/&gt;&lt;property id=&quot;20300&quot; value=&quot;Slide 61 - &amp;quot;Hangouts&amp;quot;&quot;/&gt;&lt;property id=&quot;20307&quot; value=&quot;544&quot;/&gt;&lt;/object&gt;&lt;object type=&quot;3&quot; unique_id=&quot;367824&quot;&gt;&lt;property id=&quot;20148&quot; value=&quot;5&quot;/&gt;&lt;property id=&quot;20300&quot; value=&quot;Slide 62 - &amp;quot;Figure 5: The community group for one of classes and one forum (“No more malls”) &amp;quot;&quot;/&gt;&lt;property id=&quot;20307&quot; value=&quot;545&quot;/&gt;&lt;/object&gt;&lt;object type=&quot;3&quot; unique_id=&quot;367825&quot;&gt;&lt;property id=&quot;20148&quot; value=&quot;5&quot;/&gt;&lt;property id=&quot;20300&quot; value=&quot;Slide 63 - &amp;quot;Figure 6: Community Events for Online Data Science Certificate Course&amp;quot;&quot;/&gt;&lt;property id=&quot;20307&quot; value=&quot;546&quot;/&gt;&lt;/object&gt;&lt;object type=&quot;3&quot; unique_id=&quot;367826&quot;&gt;&lt;property id=&quot;20148&quot; value=&quot;5&quot;/&gt;&lt;property id=&quot;20300&quot; value=&quot;Slide 64 - &amp;quot;In class Sessions&amp;quot;&quot;/&gt;&lt;property id=&quot;20307&quot; value=&quot;547&quot;/&gt;&lt;/object&gt;&lt;object type=&quot;3&quot; unique_id=&quot;368417&quot;&gt;&lt;property id=&quot;20148&quot; value=&quot;5&quot;/&gt;&lt;property id=&quot;20300&quot; value=&quot;Slide 42 - &amp;quot;MOOC’s&amp;quot;&quot;/&gt;&lt;property id=&quot;20307&quot; value=&quot;549&quot;/&gt;&lt;/object&gt;&lt;object type=&quot;3&quot; unique_id=&quot;368418&quot;&gt;&lt;property id=&quot;20148&quot; value=&quot;5&quot;/&gt;&lt;property id=&quot;20300&quot; value=&quot;Slide 52 - &amp;quot;Structure of Google Course Builder (GCB) Course&amp;quot;&quot;/&gt;&lt;property id=&quot;20307&quot; value=&quot;548&quot;/&gt;&lt;/object&gt;&lt;object type=&quot;3&quot; unique_id=&quot;369578&quot;&gt;&lt;property id=&quot;20148&quot; value=&quot;5&quot;/&gt;&lt;property id=&quot;20300&quot; value=&quot;Slide 2 - &amp;quot;School of Informatics and Computing at Indiana University&amp;quot;&quot;/&gt;&lt;property id=&quot;20307&quot; value=&quot;558&quot;/&gt;&lt;/object&gt;&lt;object type=&quot;3&quot; unique_id=&quot;369579&quot;&gt;&lt;property id=&quot;20148&quot; value=&quot;5&quot;/&gt;&lt;property id=&quot;20300&quot; value=&quot;Slide 3 - &amp;quot;Background of the School&amp;quot;&quot;/&gt;&lt;property id=&quot;20307&quot; value=&quot;552&quot;/&gt;&lt;/object&gt;&lt;object type=&quot;3&quot; unique_id=&quot;369580&quot;&gt;&lt;property id=&quot;20148&quot; value=&quot;5&quot;/&gt;&lt;property id=&quot;20300&quot; value=&quot;Slide 4 - &amp;quot;What Is Our School About?&amp;quot;&quot;/&gt;&lt;property id=&quot;20307&quot; value=&quot;553&quot;/&gt;&lt;/object&gt;&lt;object type=&quot;3&quot; unique_id=&quot;369581&quot;&gt;&lt;property id=&quot;20148&quot; value=&quot;5&quot;/&gt;&lt;property id=&quot;20300&quot; value=&quot;Slide 5 - &amp;quot;Size of School  (2013-2014)&amp;quot;&quot;/&gt;&lt;property id=&quot;20307&quot; value=&quot;554&quot;/&gt;&lt;/object&gt;&lt;object type=&quot;3&quot; unique_id=&quot;369582&quot;&gt;&lt;property id=&quot;20148&quot; value=&quot;5&quot;/&gt;&lt;property id=&quot;20300&quot; value=&quot;Slide 6 - &amp;quot;Data Science Cosmically&amp;quot;&quot;/&gt;&lt;property id=&quot;20307&quot; value=&quot;559&quot;/&gt;&lt;/object&gt;&lt;object type=&quot;3&quot; unique_id=&quot;369583&quot;&gt;&lt;property id=&quot;20148&quot; value=&quot;5&quot;/&gt;&lt;property id=&quot;20300&quot; value=&quot;Slide 9 - &amp;quot;What is Data Science?&amp;quot;&quot;/&gt;&lt;property id=&quot;20307&quot; value=&quot;555&quot;/&gt;&lt;/object&gt;&lt;object type=&quot;3&quot; unique_id=&quot;369584&quot;&gt;&lt;property id=&quot;20148&quot; value=&quot;5&quot;/&gt;&lt;property id=&quot;20300&quot; value=&quot;Slide 10 - &amp;quot;Data Science Definition from NIST Public Working Group&amp;quot;&quot;/&gt;&lt;property id=&quot;20307&quot; value=&quot;557&quot;/&gt;&lt;/object&gt;&lt;object type=&quot;3&quot; unique_id=&quot;369585&quot;&gt;&lt;property id=&quot;20148&quot; value=&quot;5&quot;/&gt;&lt;property id=&quot;20300&quot; value=&quot;Slide 7 - &amp;quot;McKinsey Institute on Big Data Jobs&amp;quot;&quot;/&gt;&lt;property id=&quot;20307&quot; value=&quot;556&quot;/&gt;&lt;/object&gt;&lt;object type=&quot;3&quot; unique_id=&quot;369586&quot;&gt;&lt;property id=&quot;20148&quot; value=&quot;5&quot;/&gt;&lt;property id=&quot;20300&quot; value=&quot;Slide 12 - &amp;quot;Data Science Curriculum at Indiana University&amp;quot;&quot;/&gt;&lt;property id=&quot;20307&quot; value=&quot;550&quot;/&gt;&lt;/object&gt;&lt;object type=&quot;3&quot; unique_id=&quot;372194&quot;&gt;&lt;property id=&quot;20148&quot; value=&quot;5&quot;/&gt;&lt;property id=&quot;20300&quot; value=&quot;Slide 13&quot;/&gt;&lt;property id=&quot;20307&quot; value=&quot;597&quot;/&gt;&lt;/object&gt;&lt;object type=&quot;3&quot; unique_id=&quot;372195&quot;&gt;&lt;property id=&quot;20148&quot; value=&quot;5&quot;/&gt;&lt;property id=&quot;20300&quot; value=&quot;Slide 14 - &amp;quot;Indiana University Data Science Certificate&amp;quot;&quot;/&gt;&lt;property id=&quot;20307&quot; value=&quot;560&quot;/&gt;&lt;/object&gt;&lt;object type=&quot;3&quot; unique_id=&quot;372196&quot;&gt;&lt;property id=&quot;20148&quot; value=&quot;5&quot;/&gt;&lt;property id=&quot;20300&quot; value=&quot;Slide 15 - &amp;quot;IU Data Science Masters Features&amp;quot;&quot;/&gt;&lt;property id=&quot;20307&quot; value=&quot;562&quot;/&gt;&lt;/object&gt;&lt;object type=&quot;3&quot; unique_id=&quot;372197&quot;&gt;&lt;property id=&quot;20148&quot; value=&quot;5&quot;/&gt;&lt;property id=&quot;20300&quot; value=&quot;Slide 16 - &amp;quot;3 Types of Students&amp;quot;&quot;/&gt;&lt;property id=&quot;20307&quot; value=&quot;563&quot;/&gt;&lt;/object&gt;&lt;object type=&quot;3&quot; unique_id=&quot;372198&quot;&gt;&lt;property id=&quot;20148&quot; value=&quot;5&quot;/&gt;&lt;property id=&quot;20300&quot; value=&quot;Slide 17 - &amp;quot;What do students want?&amp;quot;&quot;/&gt;&lt;property id=&quot;20307&quot; value=&quot;561&quot;/&gt;&lt;/object&gt;&lt;object type=&quot;3&quot; unique_id=&quot;372199&quot;&gt;&lt;property id=&quot;20148&quot; value=&quot;5&quot;/&gt;&lt;property id=&quot;20300&quot; value=&quot;Slide 18 - &amp;quot;IU and Competition&amp;quot;&quot;/&gt;&lt;property id=&quot;20307&quot; value=&quot;564&quot;/&gt;&lt;/object&gt;&lt;object type=&quot;3&quot; unique_id=&quot;372200&quot;&gt;&lt;property id=&quot;20148&quot; value=&quot;5&quot;/&gt;&lt;property id=&quot;20300&quot; value=&quot;Slide 19 - &amp;quot;Basic Masters Course Requirements&amp;quot;&quot;/&gt;&lt;property id=&quot;20307&quot; value=&quot;566&quot;/&gt;&lt;/object&gt;&lt;object type=&quot;3&quot; unique_id=&quot;372201&quot;&gt;&lt;property id=&quot;20148&quot; value=&quot;5&quot;/&gt;&lt;property id=&quot;20300&quot; value=&quot;Slide 20 - &amp;quot;Computational and Analytic Data Science track&amp;quot;&quot;/&gt;&lt;property id=&quot;20307&quot; value=&quot;573&quot;/&gt;&lt;/object&gt;&lt;object type=&quot;3&quot; unique_id=&quot;372202&quot;&gt;&lt;property id=&quot;20148&quot; value=&quot;5&quot;/&gt;&lt;property id=&quot;20300&quot; value=&quot;Slide 21 - &amp;quot;Comparing Google Course Builder (GCB) and Microsoft Office Mix&amp;quot;&quot;/&gt;&lt;property id=&quot;20307&quot; value=&quot;588&quot;/&gt;&lt;/object&gt;&lt;object type=&quot;3&quot; unique_id=&quot;372203&quot;&gt;&lt;property id=&quot;20148&quot; value=&quot;5&quot;/&gt;&lt;property id=&quot;20300&quot; value=&quot;Slide 22&quot;/&gt;&lt;property id=&quot;20307&quot; value=&quot;589&quot;/&gt;&lt;/object&gt;&lt;object type=&quot;3&quot; unique_id=&quot;372204&quot;&gt;&lt;property id=&quot;20148&quot; value=&quot;5&quot;/&gt;&lt;property id=&quot;20300&quot; value=&quot;Slide 23&quot;/&gt;&lt;property id=&quot;20307&quot; value=&quot;590&quot;/&gt;&lt;/object&gt;&lt;object type=&quot;3&quot; unique_id=&quot;372205&quot;&gt;&lt;property id=&quot;20148&quot; value=&quot;5&quot;/&gt;&lt;property id=&quot;20300&quot; value=&quot;Slide 24 - &amp;quot;Office Mix Site  General Material&amp;quot;&quot;/&gt;&lt;property id=&quot;20307&quot; value=&quot;591&quot;/&gt;&lt;/object&gt;&lt;object type=&quot;3&quot; unique_id=&quot;372206&quot;&gt;&lt;property id=&quot;20148&quot; value=&quot;5&quot;/&gt;&lt;property id=&quot;20300&quot; value=&quot;Slide 25&quot;/&gt;&lt;property id=&quot;20307&quot; value=&quot;592&quot;/&gt;&lt;/object&gt;&lt;object type=&quot;3&quot; unique_id=&quot;372207&quot;&gt;&lt;property id=&quot;20148&quot; value=&quot;5&quot;/&gt;&lt;property id=&quot;20300&quot; value=&quot;Slide 26&quot;/&gt;&lt;property id=&quot;20307&quot; value=&quot;593&quot;/&gt;&lt;/object&gt;&lt;object type=&quot;3&quot; unique_id=&quot;372208&quot;&gt;&lt;property id=&quot;20148&quot; value=&quot;5&quot;/&gt;&lt;property id=&quot;20300&quot; value=&quot;Slide 27&quot;/&gt;&lt;property id=&quot;20307&quot; value=&quot;594&quot;/&gt;&lt;/object&gt;&lt;object type=&quot;3&quot; unique_id=&quot;372209&quot;&gt;&lt;property id=&quot;20148&quot; value=&quot;5&quot;/&gt;&lt;property id=&quot;20300&quot; value=&quot;Slide 28 - &amp;quot;Potpourri of Online Technologies&amp;quot;&quot;/&gt;&lt;property id=&quot;20307&quot; value=&quot;596&quot;/&gt;&lt;/object&gt;&lt;object type=&quot;3&quot; unique_id=&quot;372210&quot;&gt;&lt;property id=&quot;20148&quot; value=&quot;5&quot;/&gt;&lt;property id=&quot;20300&quot; value=&quot;Slide 29 - &amp;quot;Details of Masters Degree&amp;quot;&quot;/&gt;&lt;property id=&quot;20307&quot; value=&quot;587&quot;/&gt;&lt;/object&gt;&lt;object type=&quot;3&quot; unique_id=&quot;372211&quot;&gt;&lt;property id=&quot;20148&quot; value=&quot;5&quot;/&gt;&lt;property id=&quot;20300&quot; value=&quot;Slide 30 - &amp;quot;Computational and Analytic Data Science track&amp;quot;&quot;/&gt;&lt;property id=&quot;20307&quot; value=&quot;574&quot;/&gt;&lt;/object&gt;&lt;object type=&quot;3&quot; unique_id=&quot;372212&quot;&gt;&lt;property id=&quot;20148&quot; value=&quot;5&quot;/&gt;&lt;property id=&quot;20300&quot; value=&quot;Slide 31 - &amp;quot;Computational and Analytic Data Science track&amp;quot;&quot;/&gt;&lt;property id=&quot;20307&quot; value=&quot;575&quot;/&gt;&lt;/object&gt;&lt;object type=&quot;3&quot; unique_id=&quot;372213&quot;&gt;&lt;property id=&quot;20148&quot; value=&quot;5&quot;/&gt;&lt;property id=&quot;20300&quot; value=&quot;Slide 32 - &amp;quot;Admissions&amp;quot;&quot;/&gt;&lt;property id=&quot;20307&quot; value=&quot;580&quot;/&gt;&lt;/object&gt;&lt;object type=&quot;3&quot; unique_id=&quot;372214&quot;&gt;&lt;property id=&quot;20148&quot; value=&quot;5&quot;/&gt;&lt;property id=&quot;20300&quot; value=&quot;Slide 33 - &amp;quot;Four Areas I and II&amp;quot;&quot;/&gt;&lt;property id=&quot;20307&quot; value=&quot;581&quot;/&gt;&lt;/object&gt;&lt;object type=&quot;3&quot; unique_id=&quot;372215&quot;&gt;&lt;property id=&quot;20148&quot; value=&quot;5&quot;/&gt;&lt;property id=&quot;20300&quot; value=&quot;Slide 34 - &amp;quot;Four Areas III and IV&amp;quot;&quot;/&gt;&lt;property id=&quot;20307&quot; value=&quot;582&quot;/&gt;&lt;/object&gt;&lt;object type=&quot;3&quot; unique_id=&quot;372216&quot;&gt;&lt;property id=&quot;20148&quot; value=&quot;5&quot;/&gt;&lt;property id=&quot;20300&quot; value=&quot;Slide 35 - &amp;quot;I. Data Analysis and Statistics&amp;quot;&quot;/&gt;&lt;property id=&quot;20307&quot; value=&quot;583&quot;/&gt;&lt;/object&gt;&lt;object type=&quot;3&quot; unique_id=&quot;372217&quot;&gt;&lt;property id=&quot;20148&quot; value=&quot;5&quot;/&gt;&lt;property id=&quot;20300&quot; value=&quot;Slide 36 - &amp;quot;II. Data Lifecycle&amp;quot;&quot;/&gt;&lt;property id=&quot;20307&quot; value=&quot;584&quot;/&gt;&lt;/object&gt;&lt;object type=&quot;3&quot; unique_id=&quot;372218&quot;&gt;&lt;property id=&quot;20148&quot; value=&quot;5&quot;/&gt;&lt;property id=&quot;20300&quot; value=&quot;Slide 37 - &amp;quot;III. Data Management and Infrastructure&amp;quot;&quot;/&gt;&lt;property id=&quot;20307&quot; value=&quot;585&quot;/&gt;&lt;/object&gt;&lt;object type=&quot;3&quot; unique_id=&quot;372219&quot;&gt;&lt;property id=&quot;20148&quot; value=&quot;5&quot;/&gt;&lt;property id=&quot;20300&quot; value=&quot;Slide 38 - &amp;quot;IV. Application areas&amp;quot;&quot;/&gt;&lt;property id=&quot;20307&quot; value=&quot;586&quot;/&gt;&lt;/object&gt;&lt;object type=&quot;3&quot; unique_id=&quot;372220&quot;&gt;&lt;property id=&quot;20148&quot; value=&quot;5&quot;/&gt;&lt;property id=&quot;20300&quot; value=&quot;Slide 39 - &amp;quot;Technical Track of General DS Masters&amp;quot;&quot;/&gt;&lt;property id=&quot;20307&quot; value=&quot;576&quot;/&gt;&lt;/object&gt;&lt;object type=&quot;3&quot; unique_id=&quot;372221&quot;&gt;&lt;property id=&quot;20148&quot; value=&quot;5&quot;/&gt;&lt;property id=&quot;20300&quot; value=&quot;Slide 40 - &amp;quot;Computational and Analytic Data Science track&amp;quot;&quot;/&gt;&lt;property id=&quot;20307&quot; value=&quot;577&quot;/&gt;&lt;/object&gt;&lt;object type=&quot;3&quot; unique_id=&quot;372222&quot;&gt;&lt;property id=&quot;20148&quot; value=&quot;5&quot;/&gt;&lt;property id=&quot;20300&quot; value=&quot;Slide 41 - &amp;quot;An Information-oriented Track&amp;quot;&quot;/&gt;&lt;property id=&quot;20307&quot; value=&quot;578&quot;/&gt;&lt;/object&gt;&lt;/object&gt;&lt;object type=&quot;8&quot; unique_id=&quot;10034&quot;&gt;&lt;/object&gt;&lt;/object&gt;&lt;/database&gt;"/>
  <p:tag name="SECTOMILLISECCONVERTED" val="1"/>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24223</TotalTime>
  <Words>4086</Words>
  <Application>Microsoft Office PowerPoint</Application>
  <PresentationFormat>On-screen Show (4:3)</PresentationFormat>
  <Paragraphs>478</Paragraphs>
  <Slides>64</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64</vt:i4>
      </vt:variant>
    </vt:vector>
  </HeadingPairs>
  <TitlesOfParts>
    <vt:vector size="73" baseType="lpstr">
      <vt:lpstr>ＭＳ Ｐゴシック</vt:lpstr>
      <vt:lpstr>Arial</vt:lpstr>
      <vt:lpstr>Calibri</vt:lpstr>
      <vt:lpstr>Franklin Gothic Medium</vt:lpstr>
      <vt:lpstr>NewCenturySchlbk</vt:lpstr>
      <vt:lpstr>Times New Roman</vt:lpstr>
      <vt:lpstr>Wingdings</vt:lpstr>
      <vt:lpstr>3_Office Theme</vt:lpstr>
      <vt:lpstr>Blank Presentation</vt:lpstr>
      <vt:lpstr>Data Science Curriculum at Indiana University</vt:lpstr>
      <vt:lpstr>School of Informatics and Computing at Indiana University</vt:lpstr>
      <vt:lpstr>Background of the School</vt:lpstr>
      <vt:lpstr>What Is Our School About?</vt:lpstr>
      <vt:lpstr>Size of School  (2013-2014)</vt:lpstr>
      <vt:lpstr>Data Science Cosmically</vt:lpstr>
      <vt:lpstr>McKinsey Institute on Big Data Jobs</vt:lpstr>
      <vt:lpstr>Job Trends</vt:lpstr>
      <vt:lpstr>What is Data Science?</vt:lpstr>
      <vt:lpstr>Data Science Definition from NIST Public Working Group</vt:lpstr>
      <vt:lpstr>Some Existing Online Data Science Activities</vt:lpstr>
      <vt:lpstr>Data Science Curriculum at Indiana University</vt:lpstr>
      <vt:lpstr>PowerPoint Presentation</vt:lpstr>
      <vt:lpstr>Indiana University Data Science Certificate</vt:lpstr>
      <vt:lpstr>IU Data Science Masters Features</vt:lpstr>
      <vt:lpstr>3 Types of Students</vt:lpstr>
      <vt:lpstr>What do students want?</vt:lpstr>
      <vt:lpstr>IU and Competition</vt:lpstr>
      <vt:lpstr>Basic Masters Course Requirements</vt:lpstr>
      <vt:lpstr>Computational and Analytic Data Science track</vt:lpstr>
      <vt:lpstr>Comparing Google Course Builder (GCB) and Microsoft Office Mix</vt:lpstr>
      <vt:lpstr>PowerPoint Presentation</vt:lpstr>
      <vt:lpstr>PowerPoint Presentation</vt:lpstr>
      <vt:lpstr>Office Mix Site  General Material</vt:lpstr>
      <vt:lpstr>PowerPoint Presentation</vt:lpstr>
      <vt:lpstr>PowerPoint Presentation</vt:lpstr>
      <vt:lpstr>PowerPoint Presentation</vt:lpstr>
      <vt:lpstr>Potpourri of Online Technologies</vt:lpstr>
      <vt:lpstr>Details of Masters Degree</vt:lpstr>
      <vt:lpstr>Computational and Analytic Data Science track</vt:lpstr>
      <vt:lpstr>Computational and Analytic Data Science track</vt:lpstr>
      <vt:lpstr>Admissions</vt:lpstr>
      <vt:lpstr>Four Areas I and II</vt:lpstr>
      <vt:lpstr>Four Areas III and IV</vt:lpstr>
      <vt:lpstr>I. Data Analysis and Statistics</vt:lpstr>
      <vt:lpstr>II. Data Lifecycle</vt:lpstr>
      <vt:lpstr>III. Data Management and Infrastructure</vt:lpstr>
      <vt:lpstr>IV. Application areas</vt:lpstr>
      <vt:lpstr>Technical Track of General DS Masters</vt:lpstr>
      <vt:lpstr>Computational and Analytic Data Science track</vt:lpstr>
      <vt:lpstr>An Information-oriented Track</vt:lpstr>
      <vt:lpstr>MOOC’s</vt:lpstr>
      <vt:lpstr>Background</vt:lpstr>
      <vt:lpstr>MOOC Style Implementations</vt:lpstr>
      <vt:lpstr>PowerPoint Presentation</vt:lpstr>
      <vt:lpstr>PowerPoint Presentation</vt:lpstr>
      <vt:lpstr>PowerPoint Presentation</vt:lpstr>
      <vt:lpstr>PowerPoint Presentation</vt:lpstr>
      <vt:lpstr>PowerPoint Presentation</vt:lpstr>
      <vt:lpstr>MOOCs in SC community</vt:lpstr>
      <vt:lpstr>Cloud MOOC Repository</vt:lpstr>
      <vt:lpstr>Structure of Google Course Builder (GCB) Course</vt:lpstr>
      <vt:lpstr>Structure of GCB Course I</vt:lpstr>
      <vt:lpstr>Structure of GCB Course II</vt:lpstr>
      <vt:lpstr> A typical lesson (the first in unit 13) Note links to all units across the top (29 of 33 units) shown)</vt:lpstr>
      <vt:lpstr>Course Home Page with Overview material</vt:lpstr>
      <vt:lpstr>Course Home Page showing Syllabus</vt:lpstr>
      <vt:lpstr>List of Sections with one (Section 11) expanded to show abstract and constituent units.</vt:lpstr>
      <vt:lpstr>Homeworks</vt:lpstr>
      <vt:lpstr>Discussion Forums</vt:lpstr>
      <vt:lpstr>Hangouts</vt:lpstr>
      <vt:lpstr>Figure 5: The community group for one of classes and one forum (“No more malls”) </vt:lpstr>
      <vt:lpstr>Figure 6: Community Events for Online Data Science Certificate Course</vt:lpstr>
      <vt:lpstr>In class Sessions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Choi, Jong Youl</dc:creator>
  <cp:lastModifiedBy>Geoffrey Fox</cp:lastModifiedBy>
  <cp:revision>986</cp:revision>
  <dcterms:created xsi:type="dcterms:W3CDTF">2010-11-02T19:01:47Z</dcterms:created>
  <dcterms:modified xsi:type="dcterms:W3CDTF">2014-11-14T19:49:34Z</dcterms:modified>
</cp:coreProperties>
</file>