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257" r:id="rId3"/>
    <p:sldId id="258" r:id="rId4"/>
    <p:sldId id="259" r:id="rId5"/>
    <p:sldId id="260" r:id="rId6"/>
    <p:sldId id="262" r:id="rId7"/>
    <p:sldId id="264" r:id="rId8"/>
    <p:sldId id="263" r:id="rId9"/>
    <p:sldId id="265" r:id="rId10"/>
    <p:sldId id="266" r:id="rId11"/>
    <p:sldId id="267" r:id="rId12"/>
    <p:sldId id="268" r:id="rId13"/>
    <p:sldId id="269" r:id="rId14"/>
    <p:sldId id="271" r:id="rId15"/>
    <p:sldId id="292" r:id="rId16"/>
    <p:sldId id="270" r:id="rId17"/>
    <p:sldId id="272" r:id="rId18"/>
    <p:sldId id="290" r:id="rId19"/>
    <p:sldId id="273" r:id="rId20"/>
    <p:sldId id="274" r:id="rId21"/>
    <p:sldId id="291" r:id="rId22"/>
    <p:sldId id="287" r:id="rId23"/>
    <p:sldId id="275" r:id="rId24"/>
    <p:sldId id="276" r:id="rId25"/>
    <p:sldId id="293" r:id="rId26"/>
    <p:sldId id="277" r:id="rId27"/>
    <p:sldId id="278" r:id="rId28"/>
    <p:sldId id="279" r:id="rId29"/>
    <p:sldId id="282" r:id="rId30"/>
    <p:sldId id="280" r:id="rId31"/>
    <p:sldId id="281" r:id="rId32"/>
    <p:sldId id="294"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22" autoAdjust="0"/>
  </p:normalViewPr>
  <p:slideViewPr>
    <p:cSldViewPr>
      <p:cViewPr varScale="1">
        <p:scale>
          <a:sx n="104" d="100"/>
          <a:sy n="104" d="100"/>
        </p:scale>
        <p:origin x="-8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1570"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DF7A0C-B411-432D-94AC-340A7709CFBF}" type="datetimeFigureOut">
              <a:rPr lang="en-US" smtClean="0"/>
              <a:pPr/>
              <a:t>6/30/2011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28F8A-8D50-482E-9357-6B615110BA2E}" type="slidenum">
              <a:rPr lang="en-US" smtClean="0"/>
              <a:pPr/>
              <a:t>‹#›</a:t>
            </a:fld>
            <a:endParaRPr lang="en-US"/>
          </a:p>
        </p:txBody>
      </p:sp>
    </p:spTree>
    <p:extLst>
      <p:ext uri="{BB962C8B-B14F-4D97-AF65-F5344CB8AC3E}">
        <p14:creationId xmlns:p14="http://schemas.microsoft.com/office/powerpoint/2010/main" val="2418036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98CFA-9E75-45FB-8935-946BE073FC00}" type="datetimeFigureOut">
              <a:rPr lang="en-US" smtClean="0"/>
              <a:pPr/>
              <a:t>6/30/2011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B1FE7-8361-46B6-8807-0D0FEB56D0A1}" type="slidenum">
              <a:rPr lang="en-US" smtClean="0"/>
              <a:pPr/>
              <a:t>‹#›</a:t>
            </a:fld>
            <a:endParaRPr lang="en-US"/>
          </a:p>
        </p:txBody>
      </p:sp>
    </p:spTree>
    <p:extLst>
      <p:ext uri="{BB962C8B-B14F-4D97-AF65-F5344CB8AC3E}">
        <p14:creationId xmlns:p14="http://schemas.microsoft.com/office/powerpoint/2010/main" val="200497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 present a novel method of measuring the perceptual present from performance timing data by reframing the question of the duration of the perceptual present to a related inquiry: at a given location in the piece, how many previous beats are sufficient to predict the duration of the current beat? We address this by building and testing probabilistic graphical models that include different ranges of pervious beats in predicting the current. We compute the likelihood for each model with timing data across all performers and perform statistical tests on each pair of those models to exclude those seem to arise by chance. We choose the model that has uncompromised predicting power but incorporates a smaller range of previous beats. A perceptual span plot across 32 performances on Mazurka Op. 30, No. 2 is shown as an example </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Japanese toy robots (Selma)</a:t>
            </a:r>
          </a:p>
          <a:p>
            <a:r>
              <a:rPr lang="en-US" sz="1200" b="0" i="0" kern="1200" dirty="0" smtClean="0">
                <a:solidFill>
                  <a:schemeClr val="tx1"/>
                </a:solidFill>
                <a:latin typeface="+mn-lt"/>
                <a:ea typeface="+mn-ea"/>
                <a:cs typeface="+mn-cs"/>
              </a:rPr>
              <a:t>This photo depicts the </a:t>
            </a:r>
            <a:r>
              <a:rPr lang="en-US" sz="1200" b="0" i="0" kern="1200" dirty="0" err="1" smtClean="0">
                <a:solidFill>
                  <a:schemeClr val="tx1"/>
                </a:solidFill>
                <a:latin typeface="+mn-lt"/>
                <a:ea typeface="+mn-ea"/>
                <a:cs typeface="+mn-cs"/>
              </a:rPr>
              <a:t>Cybersyn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Opsroom</a:t>
            </a:r>
            <a:r>
              <a:rPr lang="en-US" sz="1200" b="0" i="0" kern="1200" dirty="0" smtClean="0">
                <a:solidFill>
                  <a:schemeClr val="tx1"/>
                </a:solidFill>
                <a:latin typeface="+mn-lt"/>
                <a:ea typeface="+mn-ea"/>
                <a:cs typeface="+mn-cs"/>
              </a:rPr>
              <a:t> - the control center envisioned by British </a:t>
            </a:r>
            <a:r>
              <a:rPr lang="en-US" sz="1200" b="0" i="0" kern="1200" dirty="0" err="1" smtClean="0">
                <a:solidFill>
                  <a:schemeClr val="tx1"/>
                </a:solidFill>
                <a:latin typeface="+mn-lt"/>
                <a:ea typeface="+mn-ea"/>
                <a:cs typeface="+mn-cs"/>
              </a:rPr>
              <a:t>cybernetician</a:t>
            </a:r>
            <a:r>
              <a:rPr lang="en-US" sz="1200" b="0" i="0" kern="1200" dirty="0" smtClean="0">
                <a:solidFill>
                  <a:schemeClr val="tx1"/>
                </a:solidFill>
                <a:latin typeface="+mn-lt"/>
                <a:ea typeface="+mn-ea"/>
                <a:cs typeface="+mn-cs"/>
              </a:rPr>
              <a:t> Stafford Beer and constructed in Santiago between 1971-1973.</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Feedback/Suggestions:</a:t>
            </a:r>
          </a:p>
          <a:p>
            <a:endParaRPr lang="en-US" dirty="0"/>
          </a:p>
        </p:txBody>
      </p:sp>
      <p:sp>
        <p:nvSpPr>
          <p:cNvPr id="4" name="Slide Number Placeholder 3"/>
          <p:cNvSpPr>
            <a:spLocks noGrp="1"/>
          </p:cNvSpPr>
          <p:nvPr>
            <p:ph type="sldNum" sz="quarter" idx="10"/>
          </p:nvPr>
        </p:nvSpPr>
        <p:spPr/>
        <p:txBody>
          <a:bodyPr/>
          <a:lstStyle/>
          <a:p>
            <a:fld id="{DCD73815-B9F9-4590-BF11-9D916A5FA71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31</a:t>
            </a:fld>
            <a:endParaRPr lang="en-US"/>
          </a:p>
        </p:txBody>
      </p:sp>
    </p:spTree>
    <p:extLst>
      <p:ext uri="{BB962C8B-B14F-4D97-AF65-F5344CB8AC3E}">
        <p14:creationId xmlns:p14="http://schemas.microsoft.com/office/powerpoint/2010/main" val="355311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32</a:t>
            </a:fld>
            <a:endParaRPr lang="en-US"/>
          </a:p>
        </p:txBody>
      </p:sp>
    </p:spTree>
    <p:extLst>
      <p:ext uri="{BB962C8B-B14F-4D97-AF65-F5344CB8AC3E}">
        <p14:creationId xmlns:p14="http://schemas.microsoft.com/office/powerpoint/2010/main" val="401808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6/30/2011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3DFAF699-94D7-49F0-A77E-49E1648DAD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6/30/2011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3DFAF699-94D7-49F0-A77E-49E1648DADD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9144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6/30/2011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3DFAF699-94D7-49F0-A77E-49E1648DAD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6/30/2011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3DFAF699-94D7-49F0-A77E-49E1648DAD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6/30/2011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010400" y="6492875"/>
            <a:ext cx="2133600" cy="365125"/>
          </a:xfrm>
          <a:prstGeom prst="rect">
            <a:avLst/>
          </a:prstGeom>
        </p:spPr>
        <p:txBody>
          <a:bodyPr/>
          <a:lstStyle/>
          <a:p>
            <a:fld id="{3DFAF699-94D7-49F0-A77E-49E1648DAD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6/30/2011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010400" y="6492875"/>
            <a:ext cx="2133600" cy="365125"/>
          </a:xfrm>
          <a:prstGeom prst="rect">
            <a:avLst/>
          </a:prstGeom>
        </p:spPr>
        <p:txBody>
          <a:bodyPr/>
          <a:lstStyle/>
          <a:p>
            <a:fld id="{3DFAF699-94D7-49F0-A77E-49E1648DAD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6/30/2011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010400" y="6492875"/>
            <a:ext cx="2133600" cy="365125"/>
          </a:xfrm>
          <a:prstGeom prst="rect">
            <a:avLst/>
          </a:prstGeom>
        </p:spPr>
        <p:txBody>
          <a:bodyPr/>
          <a:lstStyle/>
          <a:p>
            <a:fld id="{3DFAF699-94D7-49F0-A77E-49E1648DAD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6/30/2011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3DFAF699-94D7-49F0-A77E-49E1648DAD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6/30/2011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3DFAF699-94D7-49F0-A77E-49E1648DAD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6/30/2011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17.xml"/><Relationship Id="rId16" Type="http://schemas.openxmlformats.org/officeDocument/2006/relationships/image" Target="../media/image30.jpe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jpeg"/><Relationship Id="rId19" Type="http://schemas.openxmlformats.org/officeDocument/2006/relationships/slide" Target="slide8.xml"/><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esearch.microsoft.com/en-us/collaboration/fourthparadig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1.png"/><Relationship Id="rId4" Type="http://schemas.openxmlformats.org/officeDocument/2006/relationships/hyperlink" Target="http://www.cs.cornell.edu/~crandall/photoma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jpeg"/><Relationship Id="rId26" Type="http://schemas.openxmlformats.org/officeDocument/2006/relationships/image" Target="../media/image68.jpeg"/><Relationship Id="rId3" Type="http://schemas.openxmlformats.org/officeDocument/2006/relationships/image" Target="../media/image45.jpeg"/><Relationship Id="rId21" Type="http://schemas.openxmlformats.org/officeDocument/2006/relationships/image" Target="../media/image63.jpe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jpeg"/><Relationship Id="rId25" Type="http://schemas.openxmlformats.org/officeDocument/2006/relationships/image" Target="../media/image67.jpeg"/><Relationship Id="rId2" Type="http://schemas.openxmlformats.org/officeDocument/2006/relationships/notesSlide" Target="../notesSlides/notesSlide24.xml"/><Relationship Id="rId16" Type="http://schemas.openxmlformats.org/officeDocument/2006/relationships/image" Target="../media/image58.jpeg"/><Relationship Id="rId20" Type="http://schemas.openxmlformats.org/officeDocument/2006/relationships/image" Target="../media/image62.jpeg"/><Relationship Id="rId29" Type="http://schemas.openxmlformats.org/officeDocument/2006/relationships/image" Target="../media/image71.png"/><Relationship Id="rId1" Type="http://schemas.openxmlformats.org/officeDocument/2006/relationships/slideLayout" Target="../slideLayouts/slideLayout13.xml"/><Relationship Id="rId6" Type="http://schemas.openxmlformats.org/officeDocument/2006/relationships/image" Target="../media/image48.png"/><Relationship Id="rId11" Type="http://schemas.openxmlformats.org/officeDocument/2006/relationships/image" Target="../media/image53.wmf"/><Relationship Id="rId24" Type="http://schemas.openxmlformats.org/officeDocument/2006/relationships/image" Target="../media/image66.jpeg"/><Relationship Id="rId5" Type="http://schemas.openxmlformats.org/officeDocument/2006/relationships/image" Target="../media/image47.png"/><Relationship Id="rId15" Type="http://schemas.openxmlformats.org/officeDocument/2006/relationships/image" Target="../media/image57.jpeg"/><Relationship Id="rId23" Type="http://schemas.openxmlformats.org/officeDocument/2006/relationships/image" Target="../media/image65.jpeg"/><Relationship Id="rId28"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1.jpe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jpeg"/><Relationship Id="rId22" Type="http://schemas.openxmlformats.org/officeDocument/2006/relationships/image" Target="../media/image64.jpeg"/><Relationship Id="rId27"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oic.indiana.edu/prospective/grad-admit/index.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oic.indiana.edu/research/index.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286000"/>
          </a:xfrm>
        </p:spPr>
        <p:txBody>
          <a:bodyPr/>
          <a:lstStyle/>
          <a:p>
            <a:r>
              <a:rPr lang="en-US" b="1" dirty="0" smtClean="0"/>
              <a:t>Research and </a:t>
            </a:r>
            <a:r>
              <a:rPr lang="en-US" b="1" dirty="0" smtClean="0"/>
              <a:t>the School </a:t>
            </a:r>
            <a:r>
              <a:rPr lang="en-US" b="1" dirty="0" smtClean="0"/>
              <a:t>of Informatics and Computing</a:t>
            </a:r>
            <a:endParaRPr lang="en-US" b="1" dirty="0"/>
          </a:p>
        </p:txBody>
      </p:sp>
      <p:sp>
        <p:nvSpPr>
          <p:cNvPr id="3" name="Content Placeholder 2"/>
          <p:cNvSpPr>
            <a:spLocks noGrp="1"/>
          </p:cNvSpPr>
          <p:nvPr>
            <p:ph idx="1"/>
          </p:nvPr>
        </p:nvSpPr>
        <p:spPr>
          <a:xfrm>
            <a:off x="152400" y="3200400"/>
            <a:ext cx="9144000" cy="2971800"/>
          </a:xfrm>
        </p:spPr>
        <p:txBody>
          <a:bodyPr>
            <a:noAutofit/>
          </a:bodyPr>
          <a:lstStyle/>
          <a:p>
            <a:pPr algn="ctr">
              <a:buNone/>
            </a:pPr>
            <a:r>
              <a:rPr lang="en-US" sz="2800" dirty="0" smtClean="0"/>
              <a:t>Geoffrey Fox</a:t>
            </a:r>
          </a:p>
          <a:p>
            <a:pPr lvl="0" algn="ctr">
              <a:buNone/>
              <a:defRPr/>
            </a:pPr>
            <a:r>
              <a:rPr lang="en-US" sz="2400" dirty="0">
                <a:hlinkClick r:id="rId3"/>
              </a:rPr>
              <a:t>gcf@indiana.edu</a:t>
            </a:r>
            <a:r>
              <a:rPr lang="en-US" sz="2400" dirty="0"/>
              <a:t>            </a:t>
            </a:r>
          </a:p>
          <a:p>
            <a:pPr lvl="0" algn="ctr">
              <a:buNone/>
              <a:defRPr/>
            </a:pPr>
            <a:endParaRPr lang="en-US" sz="2400" dirty="0"/>
          </a:p>
          <a:p>
            <a:pPr lvl="0" algn="ctr">
              <a:buNone/>
            </a:pPr>
            <a:r>
              <a:rPr lang="en-US" sz="2400" dirty="0" smtClean="0">
                <a:latin typeface="Times New Roman" pitchFamily="18" charset="0"/>
                <a:cs typeface="Times New Roman" pitchFamily="18" charset="0"/>
              </a:rPr>
              <a:t>Associate Dean for Research and Graduate Studies,  School of Informatics and Computing</a:t>
            </a:r>
          </a:p>
          <a:p>
            <a:pPr algn="ctr">
              <a:buNone/>
            </a:pPr>
            <a:r>
              <a:rPr lang="en-US" sz="2400" dirty="0" smtClean="0">
                <a:latin typeface="Times New Roman" pitchFamily="18" charset="0"/>
                <a:cs typeface="Times New Roman" pitchFamily="18" charset="0"/>
              </a:rPr>
              <a:t>Indiana University Bloomington</a:t>
            </a:r>
          </a:p>
          <a:p>
            <a:pPr algn="ctr">
              <a:buNone/>
            </a:pPr>
            <a:r>
              <a:rPr lang="en-US" sz="2400" dirty="0" smtClean="0">
                <a:latin typeface="Times New Roman" pitchFamily="18" charset="0"/>
                <a:cs typeface="Times New Roman" pitchFamily="18" charset="0"/>
              </a:rPr>
              <a:t>Director, Digital Science Center, Pervasive Technology Institute</a:t>
            </a:r>
          </a:p>
          <a:p>
            <a:pPr lvl="0" algn="ctr">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Informatics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Cheminformatics studies small molecules that are used in areas such as Pharmaceutical Industry (chemical are drugs interacting selecting with biological compounds) or Energy where they are often catalysts</a:t>
            </a:r>
          </a:p>
          <a:p>
            <a:r>
              <a:rPr lang="en-US" dirty="0" smtClean="0"/>
              <a:t>Indiana University studies interface between chemistry and Biology</a:t>
            </a:r>
          </a:p>
          <a:p>
            <a:pPr lvl="1"/>
            <a:r>
              <a:rPr lang="en-US" dirty="0" smtClean="0"/>
              <a:t>Often with Lilly – major state company</a:t>
            </a:r>
          </a:p>
          <a:p>
            <a:r>
              <a:rPr lang="en-US" dirty="0" smtClean="0"/>
              <a:t>Algorithms to help identify chemicals that might be promising drugs (follow up with expensive experiments)</a:t>
            </a:r>
          </a:p>
          <a:p>
            <a:pPr lvl="1"/>
            <a:r>
              <a:rPr lang="en-US" dirty="0" smtClean="0"/>
              <a:t>PubChem has over 60 million compounds</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871462" y="0"/>
            <a:ext cx="7272538" cy="6858000"/>
          </a:xfrm>
          <a:prstGeom prst="rect">
            <a:avLst/>
          </a:prstGeom>
          <a:solidFill>
            <a:schemeClr val="accent3">
              <a:lumMod val="40000"/>
              <a:lumOff val="60000"/>
            </a:schemeClr>
          </a:solid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Informatics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Bioinformatics studies complex molecules;  Cheminformatics studies smaller molecules; Health informatics studies  medical information issues at level of people and populations (collections of people)</a:t>
            </a:r>
          </a:p>
          <a:p>
            <a:pPr lvl="1"/>
            <a:r>
              <a:rPr lang="en-US" dirty="0" smtClean="0"/>
              <a:t>All of these (plus study of imaging) can be called Medical Informatics</a:t>
            </a:r>
          </a:p>
          <a:p>
            <a:r>
              <a:rPr lang="en-US" dirty="0" smtClean="0"/>
              <a:t>Ethos project looks at uses  of devices to help elders manage their life and retain privacy</a:t>
            </a:r>
          </a:p>
          <a:p>
            <a:r>
              <a:rPr lang="en-US" dirty="0" smtClean="0"/>
              <a:t>Studies of medical records – their management and structure</a:t>
            </a:r>
          </a:p>
          <a:p>
            <a:pPr lvl="1"/>
            <a:r>
              <a:rPr lang="en-US" dirty="0" smtClean="0"/>
              <a:t>Major efforts at IU Medical School Indianapolis</a:t>
            </a:r>
          </a:p>
          <a:p>
            <a:r>
              <a:rPr lang="en-US" dirty="0" smtClean="0"/>
              <a:t>Epidemiology is the study of factors affecting the health and illness of populations</a:t>
            </a:r>
          </a:p>
        </p:txBody>
      </p:sp>
      <p:pic>
        <p:nvPicPr>
          <p:cNvPr id="33794" name="Picture 2" descr="http://www.phidgets.com/images/1018.jpg"/>
          <p:cNvPicPr>
            <a:picLocks noChangeAspect="1" noChangeArrowheads="1"/>
          </p:cNvPicPr>
          <p:nvPr/>
        </p:nvPicPr>
        <p:blipFill>
          <a:blip r:embed="rId3" cstate="print"/>
          <a:srcRect/>
          <a:stretch>
            <a:fillRect/>
          </a:stretch>
        </p:blipFill>
        <p:spPr bwMode="auto">
          <a:xfrm rot="10800000">
            <a:off x="0" y="2762820"/>
            <a:ext cx="6324600" cy="4095179"/>
          </a:xfrm>
          <a:prstGeom prst="rect">
            <a:avLst/>
          </a:prstGeom>
          <a:noFill/>
        </p:spPr>
      </p:pic>
      <p:pic>
        <p:nvPicPr>
          <p:cNvPr id="15362" name="Picture 2" descr="http://hit.ronbrannon.com/hianduse.jpg"/>
          <p:cNvPicPr>
            <a:picLocks noChangeAspect="1" noChangeArrowheads="1"/>
          </p:cNvPicPr>
          <p:nvPr/>
        </p:nvPicPr>
        <p:blipFill>
          <a:blip r:embed="rId4" cstate="print"/>
          <a:srcRect/>
          <a:stretch>
            <a:fillRect/>
          </a:stretch>
        </p:blipFill>
        <p:spPr bwMode="auto">
          <a:xfrm>
            <a:off x="0" y="0"/>
            <a:ext cx="822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Informatics</a:t>
            </a:r>
            <a:endParaRPr lang="en-US" dirty="0"/>
          </a:p>
        </p:txBody>
      </p:sp>
      <p:sp>
        <p:nvSpPr>
          <p:cNvPr id="3" name="Content Placeholder 2"/>
          <p:cNvSpPr>
            <a:spLocks noGrp="1"/>
          </p:cNvSpPr>
          <p:nvPr>
            <p:ph idx="1"/>
          </p:nvPr>
        </p:nvSpPr>
        <p:spPr/>
        <p:txBody>
          <a:bodyPr/>
          <a:lstStyle/>
          <a:p>
            <a:r>
              <a:rPr lang="en-US" dirty="0" smtClean="0"/>
              <a:t>Studies structure of music</a:t>
            </a:r>
          </a:p>
          <a:p>
            <a:r>
              <a:rPr lang="en-US" dirty="0" smtClean="0"/>
              <a:t>Electronic generation of music</a:t>
            </a:r>
          </a:p>
          <a:p>
            <a:r>
              <a:rPr lang="en-US" dirty="0" smtClean="0"/>
              <a:t>Crosses fields of Computer Science, Statistics, Acoustics, and Electronic Music</a:t>
            </a:r>
          </a:p>
          <a:p>
            <a:r>
              <a:rPr lang="en-US" dirty="0" smtClean="0"/>
              <a:t>Techniques similar to Bioinformatics  in that both fields use “data mining” extensively</a:t>
            </a:r>
            <a:endParaRPr lang="en-US" dirty="0"/>
          </a:p>
        </p:txBody>
      </p:sp>
      <p:pic>
        <p:nvPicPr>
          <p:cNvPr id="31746" name="Picture 2" descr="http://xavier.informatics.indiana.edu/~craphael/music_plus_one/blue_sky.jpeg"/>
          <p:cNvPicPr>
            <a:picLocks noChangeAspect="1" noChangeArrowheads="1"/>
          </p:cNvPicPr>
          <p:nvPr/>
        </p:nvPicPr>
        <p:blipFill>
          <a:blip r:embed="rId3" cstate="print"/>
          <a:srcRect/>
          <a:stretch>
            <a:fillRect/>
          </a:stretch>
        </p:blipFill>
        <p:spPr bwMode="auto">
          <a:xfrm>
            <a:off x="0" y="4571999"/>
            <a:ext cx="2057400" cy="2286001"/>
          </a:xfrm>
          <a:prstGeom prst="rect">
            <a:avLst/>
          </a:prstGeom>
          <a:noFill/>
        </p:spPr>
      </p:pic>
      <p:pic>
        <p:nvPicPr>
          <p:cNvPr id="13314" name="Picture 2" descr="Perceptual Span Plot by Yushen and Mitch"/>
          <p:cNvPicPr>
            <a:picLocks noChangeAspect="1" noChangeArrowheads="1"/>
          </p:cNvPicPr>
          <p:nvPr/>
        </p:nvPicPr>
        <p:blipFill>
          <a:blip r:embed="rId4" cstate="print"/>
          <a:srcRect/>
          <a:stretch>
            <a:fillRect/>
          </a:stretch>
        </p:blipFill>
        <p:spPr bwMode="auto">
          <a:xfrm>
            <a:off x="2286000" y="1714499"/>
            <a:ext cx="6858000" cy="5143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Systems and Networks</a:t>
            </a:r>
            <a:endParaRPr lang="en-US" dirty="0"/>
          </a:p>
        </p:txBody>
      </p:sp>
      <p:sp>
        <p:nvSpPr>
          <p:cNvPr id="3" name="Content Placeholder 2"/>
          <p:cNvSpPr>
            <a:spLocks noGrp="1"/>
          </p:cNvSpPr>
          <p:nvPr>
            <p:ph idx="1"/>
          </p:nvPr>
        </p:nvSpPr>
        <p:spPr/>
        <p:txBody>
          <a:bodyPr>
            <a:normAutofit lnSpcReduction="10000"/>
          </a:bodyPr>
          <a:lstStyle/>
          <a:p>
            <a:r>
              <a:rPr lang="en-US" dirty="0" smtClean="0"/>
              <a:t>Physics and Chemistry studies systems with known equations of motion (those from Newton, Einstein and Dirac)</a:t>
            </a:r>
          </a:p>
          <a:p>
            <a:r>
              <a:rPr lang="en-US" dirty="0" smtClean="0"/>
              <a:t>There is a growing interest in systems that have no obvious equations</a:t>
            </a:r>
          </a:p>
          <a:p>
            <a:pPr lvl="1"/>
            <a:r>
              <a:rPr lang="en-US" dirty="0" smtClean="0"/>
              <a:t>Internet, transportation systems, stock market, biological systems as in collections of cells</a:t>
            </a:r>
          </a:p>
          <a:p>
            <a:r>
              <a:rPr lang="en-US" dirty="0" smtClean="0"/>
              <a:t>And Epidemics such as H1N1 spread via movement of people especially by air (at long distance)</a:t>
            </a:r>
          </a:p>
          <a:p>
            <a:r>
              <a:rPr lang="en-US" dirty="0" smtClean="0"/>
              <a:t>End of cold war was a phase transition in world political system</a:t>
            </a:r>
          </a:p>
        </p:txBody>
      </p:sp>
      <p:pic>
        <p:nvPicPr>
          <p:cNvPr id="20482" name="Picture 2"/>
          <p:cNvPicPr>
            <a:picLocks noChangeAspect="1" noChangeArrowheads="1"/>
          </p:cNvPicPr>
          <p:nvPr/>
        </p:nvPicPr>
        <p:blipFill>
          <a:blip r:embed="rId3" cstate="print"/>
          <a:srcRect/>
          <a:stretch>
            <a:fillRect/>
          </a:stretch>
        </p:blipFill>
        <p:spPr bwMode="auto">
          <a:xfrm>
            <a:off x="0" y="1"/>
            <a:ext cx="7543800" cy="6857999"/>
          </a:xfrm>
          <a:prstGeom prst="rect">
            <a:avLst/>
          </a:prstGeom>
          <a:noFill/>
          <a:ln w="9525">
            <a:noFill/>
            <a:miter lim="800000"/>
            <a:headEnd/>
            <a:tailEnd/>
          </a:ln>
        </p:spPr>
      </p:pic>
      <p:pic>
        <p:nvPicPr>
          <p:cNvPr id="11266" name="Picture 2" descr="http://mobs.soic.indiana.edu/wp-content/uploads/2010/10/fig1.png"/>
          <p:cNvPicPr>
            <a:picLocks noChangeAspect="1" noChangeArrowheads="1"/>
          </p:cNvPicPr>
          <p:nvPr/>
        </p:nvPicPr>
        <p:blipFill>
          <a:blip r:embed="rId4" cstate="print"/>
          <a:srcRect/>
          <a:stretch>
            <a:fillRect/>
          </a:stretch>
        </p:blipFill>
        <p:spPr bwMode="auto">
          <a:xfrm>
            <a:off x="-76200" y="3322949"/>
            <a:ext cx="9311640" cy="35998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gcf\ptliupages\publications\Pages from bollen_fox2010B.tif"/>
          <p:cNvPicPr>
            <a:picLocks noChangeAspect="1" noChangeArrowheads="1"/>
          </p:cNvPicPr>
          <p:nvPr/>
        </p:nvPicPr>
        <p:blipFill>
          <a:blip r:embed="rId3" cstate="print"/>
          <a:srcRect/>
          <a:stretch>
            <a:fillRect/>
          </a:stretch>
        </p:blipFill>
        <p:spPr bwMode="auto">
          <a:xfrm>
            <a:off x="0" y="0"/>
            <a:ext cx="8153400" cy="6967451"/>
          </a:xfrm>
          <a:prstGeom prst="rect">
            <a:avLst/>
          </a:prstGeom>
          <a:noFill/>
        </p:spPr>
      </p:pic>
      <p:sp>
        <p:nvSpPr>
          <p:cNvPr id="2" name="Title 1"/>
          <p:cNvSpPr>
            <a:spLocks noGrp="1"/>
          </p:cNvSpPr>
          <p:nvPr>
            <p:ph type="title"/>
          </p:nvPr>
        </p:nvSpPr>
        <p:spPr>
          <a:xfrm>
            <a:off x="6019800" y="0"/>
            <a:ext cx="3124200" cy="1112838"/>
          </a:xfrm>
          <a:solidFill>
            <a:schemeClr val="tx1"/>
          </a:solidFill>
        </p:spPr>
        <p:txBody>
          <a:bodyPr>
            <a:normAutofit fontScale="90000"/>
          </a:bodyPr>
          <a:lstStyle/>
          <a:p>
            <a:r>
              <a:rPr lang="en-US" dirty="0" smtClean="0">
                <a:solidFill>
                  <a:schemeClr val="bg1"/>
                </a:solidFill>
              </a:rPr>
              <a:t>TeraGrid Web of Science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Informatics </a:t>
            </a:r>
          </a:p>
        </p:txBody>
      </p:sp>
      <p:sp>
        <p:nvSpPr>
          <p:cNvPr id="3" name="Content Placeholder 2"/>
          <p:cNvSpPr>
            <a:spLocks noGrp="1"/>
          </p:cNvSpPr>
          <p:nvPr>
            <p:ph idx="1"/>
          </p:nvPr>
        </p:nvSpPr>
        <p:spPr>
          <a:xfrm>
            <a:off x="0" y="990600"/>
            <a:ext cx="9144000" cy="5257800"/>
          </a:xfrm>
        </p:spPr>
        <p:txBody>
          <a:bodyPr/>
          <a:lstStyle/>
          <a:p>
            <a:r>
              <a:rPr lang="en-US" dirty="0" smtClean="0"/>
              <a:t>Applications of Information Technology to Social Science OR application of Social Science to Information Technology</a:t>
            </a:r>
          </a:p>
          <a:p>
            <a:r>
              <a:rPr lang="en-US" dirty="0"/>
              <a:t> </a:t>
            </a:r>
            <a:r>
              <a:rPr lang="en-US" dirty="0" smtClean="0"/>
              <a:t>Can use different methodology to other parts of SOIC – gather data from interviewing people rather than machines (as in recording data from colliding particles at CERN accelerator)</a:t>
            </a:r>
          </a:p>
          <a:p>
            <a:r>
              <a:rPr lang="en-US" dirty="0" smtClean="0"/>
              <a:t>Topics include social issues in scientific teams, role of information technology in government and how people interact with robots.</a:t>
            </a:r>
            <a:endParaRPr lang="en-US" dirty="0"/>
          </a:p>
        </p:txBody>
      </p:sp>
      <p:grpSp>
        <p:nvGrpSpPr>
          <p:cNvPr id="6" name="Group 5"/>
          <p:cNvGrpSpPr/>
          <p:nvPr/>
        </p:nvGrpSpPr>
        <p:grpSpPr>
          <a:xfrm>
            <a:off x="0" y="3428999"/>
            <a:ext cx="9144000" cy="3429001"/>
            <a:chOff x="0" y="3428999"/>
            <a:chExt cx="9144000" cy="3429001"/>
          </a:xfrm>
        </p:grpSpPr>
        <p:pic>
          <p:nvPicPr>
            <p:cNvPr id="27650" name="Picture 2" descr="http://www.informatics.indiana.edu/selmas/Selma_home/Research_files/shapeimage_2.png"/>
            <p:cNvPicPr>
              <a:picLocks noChangeAspect="1" noChangeArrowheads="1"/>
            </p:cNvPicPr>
            <p:nvPr/>
          </p:nvPicPr>
          <p:blipFill>
            <a:blip r:embed="rId3" cstate="print"/>
            <a:srcRect/>
            <a:stretch>
              <a:fillRect/>
            </a:stretch>
          </p:blipFill>
          <p:spPr bwMode="auto">
            <a:xfrm>
              <a:off x="0" y="3428999"/>
              <a:ext cx="3624247" cy="3429001"/>
            </a:xfrm>
            <a:prstGeom prst="rect">
              <a:avLst/>
            </a:prstGeom>
            <a:noFill/>
          </p:spPr>
        </p:pic>
        <p:pic>
          <p:nvPicPr>
            <p:cNvPr id="27652" name="Picture 4" descr="Opsroom"/>
            <p:cNvPicPr>
              <a:picLocks noChangeAspect="1" noChangeArrowheads="1"/>
            </p:cNvPicPr>
            <p:nvPr/>
          </p:nvPicPr>
          <p:blipFill>
            <a:blip r:embed="rId4" cstate="print"/>
            <a:srcRect/>
            <a:stretch>
              <a:fillRect/>
            </a:stretch>
          </p:blipFill>
          <p:spPr bwMode="auto">
            <a:xfrm>
              <a:off x="3589022" y="3429000"/>
              <a:ext cx="5554978" cy="342899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Computer Interaction Design </a:t>
            </a:r>
          </a:p>
        </p:txBody>
      </p:sp>
      <p:sp>
        <p:nvSpPr>
          <p:cNvPr id="3" name="Content Placeholder 2"/>
          <p:cNvSpPr>
            <a:spLocks noGrp="1"/>
          </p:cNvSpPr>
          <p:nvPr>
            <p:ph idx="1"/>
          </p:nvPr>
        </p:nvSpPr>
        <p:spPr/>
        <p:txBody>
          <a:bodyPr/>
          <a:lstStyle/>
          <a:p>
            <a:r>
              <a:rPr lang="en-US" dirty="0" smtClean="0"/>
              <a:t>Interactions of Information technology with people</a:t>
            </a:r>
          </a:p>
          <a:p>
            <a:r>
              <a:rPr lang="en-US" dirty="0" smtClean="0"/>
              <a:t>Designing usable electronic products that do what you want e.g. control systems to encourage energy conservation</a:t>
            </a:r>
          </a:p>
          <a:p>
            <a:r>
              <a:rPr lang="en-US" dirty="0" smtClean="0"/>
              <a:t>Theory behind virtual reality as in Interaction of people in Second Life and Gaming</a:t>
            </a:r>
          </a:p>
          <a:p>
            <a:r>
              <a:rPr lang="en-US" dirty="0" smtClean="0"/>
              <a:t>Building usable software systems</a:t>
            </a:r>
          </a:p>
          <a:p>
            <a:r>
              <a:rPr lang="en-US" dirty="0" smtClean="0"/>
              <a:t>Organization of Digital artifacts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2844" y="142852"/>
            <a:ext cx="8858312" cy="6572296"/>
          </a:xfrm>
          <a:prstGeom prst="roundRect">
            <a:avLst>
              <a:gd name="adj" fmla="val 1978"/>
            </a:avLst>
          </a:prstGeom>
          <a:solidFill>
            <a:schemeClr val="accent3">
              <a:lumMod val="60000"/>
              <a:lumOff val="40000"/>
            </a:schemeClr>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715140" y="272457"/>
            <a:ext cx="2214578" cy="584775"/>
          </a:xfrm>
          <a:prstGeom prst="rect">
            <a:avLst/>
          </a:prstGeom>
          <a:noFill/>
        </p:spPr>
        <p:txBody>
          <a:bodyPr wrap="square" rtlCol="0">
            <a:spAutoFit/>
          </a:bodyPr>
          <a:lstStyle/>
          <a:p>
            <a:pPr algn="ctr"/>
            <a:r>
              <a:rPr lang="en-US" altLang="zh-CN" sz="3200" b="1" dirty="0" smtClean="0"/>
              <a:t>e-Humanity</a:t>
            </a:r>
            <a:endParaRPr lang="en-US" sz="3200" b="1" dirty="0"/>
          </a:p>
        </p:txBody>
      </p:sp>
      <p:sp>
        <p:nvSpPr>
          <p:cNvPr id="9" name="Rounded Rectangle 8"/>
          <p:cNvSpPr/>
          <p:nvPr/>
        </p:nvSpPr>
        <p:spPr>
          <a:xfrm>
            <a:off x="214282" y="214290"/>
            <a:ext cx="6429420" cy="6429420"/>
          </a:xfrm>
          <a:prstGeom prst="roundRect">
            <a:avLst>
              <a:gd name="adj" fmla="val 1978"/>
            </a:avLst>
          </a:prstGeom>
          <a:solidFill>
            <a:schemeClr val="bg1"/>
          </a:solidFill>
          <a:ln w="19050">
            <a:no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57158" y="335141"/>
            <a:ext cx="1086100" cy="307777"/>
          </a:xfrm>
          <a:prstGeom prst="rect">
            <a:avLst/>
          </a:prstGeom>
          <a:noFill/>
          <a:ln>
            <a:noFill/>
          </a:ln>
        </p:spPr>
        <p:txBody>
          <a:bodyPr wrap="square" rtlCol="0">
            <a:spAutoFit/>
          </a:bodyPr>
          <a:lstStyle/>
          <a:p>
            <a:r>
              <a:rPr lang="en-US" sz="1400" b="1" dirty="0" smtClean="0"/>
              <a:t>Girl's dress</a:t>
            </a:r>
            <a:endParaRPr lang="en-US" sz="1400" b="1" dirty="0"/>
          </a:p>
        </p:txBody>
      </p:sp>
      <p:sp>
        <p:nvSpPr>
          <p:cNvPr id="15" name="TextBox 14"/>
          <p:cNvSpPr txBox="1"/>
          <p:nvPr/>
        </p:nvSpPr>
        <p:spPr>
          <a:xfrm>
            <a:off x="5357818" y="357166"/>
            <a:ext cx="1143008" cy="1285884"/>
          </a:xfrm>
          <a:prstGeom prst="rect">
            <a:avLst/>
          </a:prstGeom>
          <a:blipFill>
            <a:blip r:embed="rId3" cstate="print"/>
            <a:stretch>
              <a:fillRect/>
            </a:stretch>
          </a:blipFill>
          <a:ln w="15875">
            <a:solidFill>
              <a:schemeClr val="tx1"/>
            </a:solidFill>
          </a:ln>
        </p:spPr>
        <p:txBody>
          <a:bodyPr wrap="square" rtlCol="0">
            <a:noAutofit/>
          </a:bodyPr>
          <a:lstStyle/>
          <a:p>
            <a:endParaRPr lang="en-US" sz="1100" dirty="0"/>
          </a:p>
        </p:txBody>
      </p:sp>
      <p:sp>
        <p:nvSpPr>
          <p:cNvPr id="19" name="Rounded Rectangle 18"/>
          <p:cNvSpPr/>
          <p:nvPr/>
        </p:nvSpPr>
        <p:spPr>
          <a:xfrm>
            <a:off x="6715140" y="1285860"/>
            <a:ext cx="2214546" cy="2714644"/>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786578" y="1643050"/>
            <a:ext cx="285752" cy="321471"/>
          </a:xfrm>
          <a:prstGeom prst="rect">
            <a:avLst/>
          </a:prstGeom>
          <a:blipFill>
            <a:blip r:embed="rId4" cstate="print"/>
            <a:stretch>
              <a:fillRect/>
            </a:stretch>
          </a:blipFill>
          <a:ln w="15875">
            <a:solidFill>
              <a:schemeClr val="tx1"/>
            </a:solidFill>
          </a:ln>
        </p:spPr>
        <p:txBody>
          <a:bodyPr wrap="square" rtlCol="0">
            <a:noAutofit/>
          </a:bodyPr>
          <a:lstStyle/>
          <a:p>
            <a:endParaRPr lang="en-US" sz="1100" dirty="0"/>
          </a:p>
        </p:txBody>
      </p:sp>
      <p:sp>
        <p:nvSpPr>
          <p:cNvPr id="18" name="TextBox 17"/>
          <p:cNvSpPr txBox="1"/>
          <p:nvPr/>
        </p:nvSpPr>
        <p:spPr>
          <a:xfrm>
            <a:off x="6700610" y="1357298"/>
            <a:ext cx="1228976" cy="261610"/>
          </a:xfrm>
          <a:prstGeom prst="rect">
            <a:avLst/>
          </a:prstGeom>
          <a:noFill/>
          <a:ln>
            <a:noFill/>
          </a:ln>
        </p:spPr>
        <p:txBody>
          <a:bodyPr wrap="square" rtlCol="0">
            <a:spAutoFit/>
          </a:bodyPr>
          <a:lstStyle/>
          <a:p>
            <a:r>
              <a:rPr lang="en-AU" sz="1100" b="1" dirty="0" smtClean="0"/>
              <a:t>Related Artifacts</a:t>
            </a:r>
            <a:endParaRPr lang="en-US" sz="1100" b="1" dirty="0"/>
          </a:p>
        </p:txBody>
      </p:sp>
      <p:sp>
        <p:nvSpPr>
          <p:cNvPr id="22" name="TextBox 21"/>
          <p:cNvSpPr txBox="1"/>
          <p:nvPr/>
        </p:nvSpPr>
        <p:spPr>
          <a:xfrm>
            <a:off x="7143768" y="1643050"/>
            <a:ext cx="285752" cy="321471"/>
          </a:xfrm>
          <a:prstGeom prst="rect">
            <a:avLst/>
          </a:prstGeom>
          <a:blipFill>
            <a:blip r:embed="rId5" cstate="print"/>
            <a:stretch>
              <a:fillRect/>
            </a:stretch>
          </a:blipFill>
          <a:ln w="15875">
            <a:solidFill>
              <a:schemeClr val="tx1"/>
            </a:solidFill>
          </a:ln>
        </p:spPr>
        <p:txBody>
          <a:bodyPr wrap="square" rtlCol="0">
            <a:noAutofit/>
          </a:bodyPr>
          <a:lstStyle/>
          <a:p>
            <a:endParaRPr lang="en-US" sz="1100" dirty="0"/>
          </a:p>
        </p:txBody>
      </p:sp>
      <p:sp>
        <p:nvSpPr>
          <p:cNvPr id="23" name="TextBox 22"/>
          <p:cNvSpPr txBox="1"/>
          <p:nvPr/>
        </p:nvSpPr>
        <p:spPr>
          <a:xfrm>
            <a:off x="7500958" y="1643050"/>
            <a:ext cx="285752" cy="321471"/>
          </a:xfrm>
          <a:prstGeom prst="rect">
            <a:avLst/>
          </a:prstGeom>
          <a:blipFill>
            <a:blip r:embed="rId6" cstate="print"/>
            <a:stretch>
              <a:fillRect/>
            </a:stretch>
          </a:blipFill>
          <a:ln w="15875">
            <a:solidFill>
              <a:schemeClr val="tx1"/>
            </a:solidFill>
          </a:ln>
        </p:spPr>
        <p:txBody>
          <a:bodyPr wrap="square" rtlCol="0">
            <a:noAutofit/>
          </a:bodyPr>
          <a:lstStyle/>
          <a:p>
            <a:endParaRPr lang="en-US" sz="1100" dirty="0"/>
          </a:p>
        </p:txBody>
      </p:sp>
      <p:sp>
        <p:nvSpPr>
          <p:cNvPr id="24" name="TextBox 23"/>
          <p:cNvSpPr txBox="1"/>
          <p:nvPr/>
        </p:nvSpPr>
        <p:spPr>
          <a:xfrm>
            <a:off x="7858148" y="1643050"/>
            <a:ext cx="285752" cy="321471"/>
          </a:xfrm>
          <a:prstGeom prst="rect">
            <a:avLst/>
          </a:prstGeom>
          <a:blipFill>
            <a:blip r:embed="rId7" cstate="print"/>
            <a:stretch>
              <a:fillRect/>
            </a:stretch>
          </a:blipFill>
          <a:ln w="15875">
            <a:solidFill>
              <a:schemeClr val="tx1"/>
            </a:solidFill>
          </a:ln>
        </p:spPr>
        <p:txBody>
          <a:bodyPr wrap="square" rtlCol="0">
            <a:noAutofit/>
          </a:bodyPr>
          <a:lstStyle/>
          <a:p>
            <a:endParaRPr lang="en-US" sz="1100" dirty="0"/>
          </a:p>
        </p:txBody>
      </p:sp>
      <p:sp>
        <p:nvSpPr>
          <p:cNvPr id="25" name="TextBox 24"/>
          <p:cNvSpPr txBox="1"/>
          <p:nvPr/>
        </p:nvSpPr>
        <p:spPr>
          <a:xfrm>
            <a:off x="8215338" y="1643050"/>
            <a:ext cx="285752" cy="321471"/>
          </a:xfrm>
          <a:prstGeom prst="rect">
            <a:avLst/>
          </a:prstGeom>
          <a:blipFill>
            <a:blip r:embed="rId8" cstate="print"/>
            <a:stretch>
              <a:fillRect/>
            </a:stretch>
          </a:blipFill>
          <a:ln w="15875">
            <a:solidFill>
              <a:schemeClr val="tx1"/>
            </a:solidFill>
          </a:ln>
        </p:spPr>
        <p:txBody>
          <a:bodyPr wrap="square" rtlCol="0">
            <a:noAutofit/>
          </a:bodyPr>
          <a:lstStyle/>
          <a:p>
            <a:endParaRPr lang="en-US" sz="1100" dirty="0"/>
          </a:p>
        </p:txBody>
      </p:sp>
      <p:sp>
        <p:nvSpPr>
          <p:cNvPr id="26" name="TextBox 25"/>
          <p:cNvSpPr txBox="1"/>
          <p:nvPr/>
        </p:nvSpPr>
        <p:spPr>
          <a:xfrm>
            <a:off x="8572528" y="1643050"/>
            <a:ext cx="285752" cy="321471"/>
          </a:xfrm>
          <a:prstGeom prst="rect">
            <a:avLst/>
          </a:prstGeom>
          <a:blipFill>
            <a:blip r:embed="rId9" cstate="print"/>
            <a:stretch>
              <a:fillRect/>
            </a:stretch>
          </a:blipFill>
          <a:ln w="15875">
            <a:solidFill>
              <a:schemeClr val="tx1"/>
            </a:solidFill>
          </a:ln>
        </p:spPr>
        <p:txBody>
          <a:bodyPr wrap="square" rtlCol="0">
            <a:noAutofit/>
          </a:bodyPr>
          <a:lstStyle/>
          <a:p>
            <a:endParaRPr lang="en-US" sz="1100" dirty="0"/>
          </a:p>
        </p:txBody>
      </p:sp>
      <p:sp>
        <p:nvSpPr>
          <p:cNvPr id="28" name="TextBox 27"/>
          <p:cNvSpPr txBox="1"/>
          <p:nvPr/>
        </p:nvSpPr>
        <p:spPr>
          <a:xfrm>
            <a:off x="6786578" y="2035959"/>
            <a:ext cx="285752" cy="321471"/>
          </a:xfrm>
          <a:prstGeom prst="rect">
            <a:avLst/>
          </a:prstGeom>
          <a:blipFill>
            <a:blip r:embed="rId10" cstate="print"/>
            <a:stretch>
              <a:fillRect/>
            </a:stretch>
          </a:blipFill>
          <a:ln w="15875">
            <a:solidFill>
              <a:schemeClr val="tx1"/>
            </a:solidFill>
          </a:ln>
        </p:spPr>
        <p:txBody>
          <a:bodyPr wrap="square" rtlCol="0">
            <a:noAutofit/>
          </a:bodyPr>
          <a:lstStyle/>
          <a:p>
            <a:endParaRPr lang="en-US" sz="1100" dirty="0"/>
          </a:p>
        </p:txBody>
      </p:sp>
      <p:sp>
        <p:nvSpPr>
          <p:cNvPr id="37" name="TextBox 36"/>
          <p:cNvSpPr txBox="1"/>
          <p:nvPr/>
        </p:nvSpPr>
        <p:spPr>
          <a:xfrm>
            <a:off x="4786314" y="6286520"/>
            <a:ext cx="1514728" cy="261610"/>
          </a:xfrm>
          <a:prstGeom prst="rect">
            <a:avLst/>
          </a:prstGeom>
          <a:noFill/>
          <a:ln>
            <a:noFill/>
          </a:ln>
        </p:spPr>
        <p:txBody>
          <a:bodyPr wrap="square" rtlCol="0">
            <a:spAutoFit/>
          </a:bodyPr>
          <a:lstStyle/>
          <a:p>
            <a:pPr algn="r"/>
            <a:r>
              <a:rPr lang="en-AU" sz="1100" b="1" dirty="0" smtClean="0"/>
              <a:t>Created by K. Wilson</a:t>
            </a:r>
            <a:endParaRPr lang="en-US" sz="1100" b="1" dirty="0"/>
          </a:p>
        </p:txBody>
      </p:sp>
      <p:graphicFrame>
        <p:nvGraphicFramePr>
          <p:cNvPr id="32" name="Table 31"/>
          <p:cNvGraphicFramePr>
            <a:graphicFrameLocks noGrp="1"/>
          </p:cNvGraphicFramePr>
          <p:nvPr/>
        </p:nvGraphicFramePr>
        <p:xfrm>
          <a:off x="350842" y="672662"/>
          <a:ext cx="4864100" cy="3867531"/>
        </p:xfrm>
        <a:graphic>
          <a:graphicData uri="http://schemas.openxmlformats.org/drawingml/2006/table">
            <a:tbl>
              <a:tblPr/>
              <a:tblGrid>
                <a:gridCol w="1409700"/>
                <a:gridCol w="3454400"/>
              </a:tblGrid>
              <a:tr h="640080">
                <a:tc>
                  <a:txBody>
                    <a:bodyPr/>
                    <a:lstStyle/>
                    <a:p>
                      <a:pPr marL="0" marR="0">
                        <a:lnSpc>
                          <a:spcPct val="115000"/>
                        </a:lnSpc>
                        <a:spcBef>
                          <a:spcPts val="0"/>
                        </a:spcBef>
                        <a:spcAft>
                          <a:spcPts val="1000"/>
                        </a:spcAft>
                      </a:pPr>
                      <a:r>
                        <a:rPr lang="en-US" sz="1100" b="1" dirty="0">
                          <a:latin typeface="Calibri"/>
                          <a:ea typeface="Calibri"/>
                          <a:cs typeface="Times New Roman"/>
                        </a:rPr>
                        <a:t>Culture/People: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  </a:t>
                      </a:r>
                    </a:p>
                  </a:txBody>
                  <a:tcPr>
                    <a:lnL>
                      <a:noFill/>
                    </a:lnL>
                    <a:lnR>
                      <a:noFill/>
                    </a:lnR>
                    <a:lnT>
                      <a:noFill/>
                    </a:lnT>
                    <a:lnB>
                      <a:noFill/>
                    </a:lnB>
                  </a:tcPr>
                </a:tc>
              </a:tr>
              <a:tr h="123190">
                <a:tc>
                  <a:txBody>
                    <a:bodyPr/>
                    <a:lstStyle/>
                    <a:p>
                      <a:pPr marL="0" marR="0">
                        <a:lnSpc>
                          <a:spcPct val="115000"/>
                        </a:lnSpc>
                        <a:spcBef>
                          <a:spcPts val="0"/>
                        </a:spcBef>
                        <a:spcAft>
                          <a:spcPts val="1000"/>
                        </a:spcAft>
                      </a:pPr>
                      <a:r>
                        <a:rPr lang="en-US" sz="1100" b="1">
                          <a:latin typeface="Calibri"/>
                          <a:ea typeface="Calibri"/>
                          <a:cs typeface="Times New Roman"/>
                        </a:rPr>
                        <a:t>Date Created:</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circa 1850</a:t>
                      </a:r>
                      <a:r>
                        <a:rPr lang="en-US" sz="1100" b="1">
                          <a:latin typeface="Calibri"/>
                          <a:ea typeface="Calibri"/>
                          <a:cs typeface="Times New Roman"/>
                        </a:rPr>
                        <a:t> </a:t>
                      </a:r>
                      <a:endParaRPr lang="en-US" sz="1100">
                        <a:latin typeface="Calibri"/>
                        <a:ea typeface="Calibri"/>
                        <a:cs typeface="Times New Roman"/>
                      </a:endParaRPr>
                    </a:p>
                  </a:txBody>
                  <a:tcPr>
                    <a:lnL>
                      <a:noFill/>
                    </a:lnL>
                    <a:lnR>
                      <a:noFill/>
                    </a:lnR>
                    <a:lnT>
                      <a:noFill/>
                    </a:lnT>
                    <a:lnB>
                      <a:noFill/>
                    </a:lnB>
                  </a:tcPr>
                </a:tc>
              </a:tr>
              <a:tr h="134620">
                <a:tc>
                  <a:txBody>
                    <a:bodyPr/>
                    <a:lstStyle/>
                    <a:p>
                      <a:pPr marL="0" marR="0">
                        <a:lnSpc>
                          <a:spcPct val="115000"/>
                        </a:lnSpc>
                        <a:spcBef>
                          <a:spcPts val="0"/>
                        </a:spcBef>
                        <a:spcAft>
                          <a:spcPts val="1000"/>
                        </a:spcAft>
                      </a:pPr>
                      <a:r>
                        <a:rPr lang="en-US" sz="1100" b="1">
                          <a:latin typeface="Calibri"/>
                          <a:ea typeface="Calibri"/>
                          <a:cs typeface="Times New Roman"/>
                        </a:rPr>
                        <a:t>Place:</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South Dakota; USA (inferred)</a:t>
                      </a:r>
                      <a:r>
                        <a:rPr lang="en-US" sz="1100" b="1">
                          <a:latin typeface="Calibri"/>
                          <a:ea typeface="Calibri"/>
                          <a:cs typeface="Times New Roman"/>
                        </a:rPr>
                        <a:t> </a:t>
                      </a:r>
                      <a:endParaRPr lang="en-US" sz="1100">
                        <a:latin typeface="Calibri"/>
                        <a:ea typeface="Calibri"/>
                        <a:cs typeface="Times New Roman"/>
                      </a:endParaRPr>
                    </a:p>
                  </a:txBody>
                  <a:tcPr>
                    <a:lnL>
                      <a:noFill/>
                    </a:lnL>
                    <a:lnR>
                      <a:noFill/>
                    </a:lnR>
                    <a:lnT>
                      <a:noFill/>
                    </a:lnT>
                    <a:lnB>
                      <a:noFill/>
                    </a:lnB>
                  </a:tcPr>
                </a:tc>
              </a:tr>
              <a:tr h="217805">
                <a:tc>
                  <a:txBody>
                    <a:bodyPr/>
                    <a:lstStyle/>
                    <a:p>
                      <a:pPr marL="0" marR="0">
                        <a:lnSpc>
                          <a:spcPct val="115000"/>
                        </a:lnSpc>
                        <a:spcBef>
                          <a:spcPts val="0"/>
                        </a:spcBef>
                        <a:spcAft>
                          <a:spcPts val="1000"/>
                        </a:spcAft>
                      </a:pPr>
                      <a:r>
                        <a:rPr lang="en-US" sz="1100" b="1">
                          <a:latin typeface="Calibri"/>
                          <a:ea typeface="Calibri"/>
                          <a:cs typeface="Times New Roman"/>
                        </a:rPr>
                        <a:t>Media/Materials: </a:t>
                      </a:r>
                      <a:endParaRPr lang="en-US" sz="110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Glass pony beads, </a:t>
                      </a:r>
                      <a:r>
                        <a:rPr lang="en-US" sz="1100" dirty="0" err="1">
                          <a:latin typeface="Calibri"/>
                          <a:ea typeface="Calibri"/>
                          <a:cs typeface="Times New Roman"/>
                        </a:rPr>
                        <a:t>deerhide</a:t>
                      </a:r>
                      <a:r>
                        <a:rPr lang="en-US" sz="1100" dirty="0">
                          <a:latin typeface="Calibri"/>
                          <a:ea typeface="Calibri"/>
                          <a:cs typeface="Times New Roman"/>
                        </a:rPr>
                        <a:t>/deerskin, elk tooth/teeth, wool cloth, sinew </a:t>
                      </a:r>
                    </a:p>
                  </a:txBody>
                  <a:tcPr>
                    <a:lnL>
                      <a:noFill/>
                    </a:lnL>
                    <a:lnR>
                      <a:noFill/>
                    </a:lnR>
                    <a:lnT>
                      <a:noFill/>
                    </a:lnT>
                    <a:lnB>
                      <a:noFill/>
                    </a:lnB>
                  </a:tcPr>
                </a:tc>
              </a:tr>
              <a:tr h="117475">
                <a:tc>
                  <a:txBody>
                    <a:bodyPr/>
                    <a:lstStyle/>
                    <a:p>
                      <a:pPr marL="0" marR="0">
                        <a:lnSpc>
                          <a:spcPct val="115000"/>
                        </a:lnSpc>
                        <a:spcBef>
                          <a:spcPts val="0"/>
                        </a:spcBef>
                        <a:spcAft>
                          <a:spcPts val="1000"/>
                        </a:spcAft>
                      </a:pPr>
                      <a:r>
                        <a:rPr lang="en-US" sz="1100" b="1">
                          <a:latin typeface="Calibri"/>
                          <a:ea typeface="Calibri"/>
                          <a:cs typeface="Times New Roman"/>
                        </a:rPr>
                        <a:t>Techniques:</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Sewn, lazy/lane stitch beadwork </a:t>
                      </a:r>
                    </a:p>
                  </a:txBody>
                  <a:tcPr>
                    <a:lnL>
                      <a:noFill/>
                    </a:lnL>
                    <a:lnR>
                      <a:noFill/>
                    </a:lnR>
                    <a:lnT>
                      <a:noFill/>
                    </a:lnT>
                    <a:lnB>
                      <a:noFill/>
                    </a:lnB>
                  </a:tcPr>
                </a:tc>
              </a:tr>
              <a:tr h="486410">
                <a:tc>
                  <a:txBody>
                    <a:bodyPr/>
                    <a:lstStyle/>
                    <a:p>
                      <a:pPr marL="0" marR="0">
                        <a:lnSpc>
                          <a:spcPct val="115000"/>
                        </a:lnSpc>
                        <a:spcBef>
                          <a:spcPts val="0"/>
                        </a:spcBef>
                        <a:spcAft>
                          <a:spcPts val="1000"/>
                        </a:spcAft>
                      </a:pPr>
                      <a:r>
                        <a:rPr lang="en-US" sz="1100" b="1" dirty="0">
                          <a:latin typeface="Calibri"/>
                          <a:ea typeface="Calibri"/>
                          <a:cs typeface="Times New Roman"/>
                        </a:rPr>
                        <a:t>Collection </a:t>
                      </a:r>
                      <a:r>
                        <a:rPr lang="en-US" sz="1100" b="1" dirty="0" smtClean="0">
                          <a:latin typeface="Calibri"/>
                          <a:ea typeface="Calibri"/>
                          <a:cs typeface="Times New Roman"/>
                        </a:rPr>
                        <a:t>History/</a:t>
                      </a:r>
                      <a:r>
                        <a:rPr lang="en-US" sz="1100" b="0" dirty="0" smtClean="0">
                          <a:latin typeface="Calibri"/>
                          <a:ea typeface="Calibri"/>
                          <a:cs typeface="Times New Roman"/>
                        </a:rPr>
                        <a:t/>
                      </a:r>
                      <a:br>
                        <a:rPr lang="en-US" sz="1100" b="0" dirty="0" smtClean="0">
                          <a:latin typeface="Calibri"/>
                          <a:ea typeface="Calibri"/>
                          <a:cs typeface="Times New Roman"/>
                        </a:rPr>
                      </a:br>
                      <a:r>
                        <a:rPr lang="en-US" sz="1100" b="1" dirty="0" smtClean="0">
                          <a:latin typeface="Calibri"/>
                          <a:ea typeface="Calibri"/>
                          <a:cs typeface="Times New Roman"/>
                        </a:rPr>
                        <a:t>Provenance</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Collection history unknown; said to have been collected circa 1850; purchased by MAI in 1916 from an unknown source, possibly with funds donated by Mrs. George (Thea) Heye. </a:t>
                      </a:r>
                    </a:p>
                  </a:txBody>
                  <a:tcPr>
                    <a:lnL>
                      <a:noFill/>
                    </a:lnL>
                    <a:lnR>
                      <a:noFill/>
                    </a:lnR>
                    <a:lnT>
                      <a:noFill/>
                    </a:lnT>
                    <a:lnB>
                      <a:noFill/>
                    </a:lnB>
                  </a:tcPr>
                </a:tc>
              </a:tr>
              <a:tr h="163195">
                <a:tc>
                  <a:txBody>
                    <a:bodyPr/>
                    <a:lstStyle/>
                    <a:p>
                      <a:pPr marL="0" marR="0">
                        <a:lnSpc>
                          <a:spcPct val="115000"/>
                        </a:lnSpc>
                        <a:spcBef>
                          <a:spcPts val="0"/>
                        </a:spcBef>
                        <a:spcAft>
                          <a:spcPts val="1000"/>
                        </a:spcAft>
                      </a:pPr>
                      <a:r>
                        <a:rPr lang="en-US" sz="1100" b="1">
                          <a:latin typeface="Calibri"/>
                          <a:ea typeface="Calibri"/>
                          <a:cs typeface="Times New Roman"/>
                        </a:rPr>
                        <a:t>Dimensions:</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112 x 151 cm </a:t>
                      </a:r>
                    </a:p>
                  </a:txBody>
                  <a:tcPr>
                    <a:lnL>
                      <a:noFill/>
                    </a:lnL>
                    <a:lnR>
                      <a:noFill/>
                    </a:lnR>
                    <a:lnT>
                      <a:noFill/>
                    </a:lnT>
                    <a:lnB>
                      <a:noFill/>
                    </a:lnB>
                  </a:tcPr>
                </a:tc>
              </a:tr>
              <a:tr h="0">
                <a:tc>
                  <a:txBody>
                    <a:bodyPr/>
                    <a:lstStyle/>
                    <a:p>
                      <a:pPr marL="0" marR="0">
                        <a:lnSpc>
                          <a:spcPct val="115000"/>
                        </a:lnSpc>
                        <a:spcBef>
                          <a:spcPts val="0"/>
                        </a:spcBef>
                        <a:spcAft>
                          <a:spcPts val="1000"/>
                        </a:spcAft>
                      </a:pPr>
                      <a:r>
                        <a:rPr lang="en-US" sz="1100" b="1" dirty="0">
                          <a:latin typeface="Calibri"/>
                          <a:ea typeface="Calibri"/>
                          <a:cs typeface="Times New Roman"/>
                        </a:rPr>
                        <a:t>Catalog </a:t>
                      </a:r>
                      <a:r>
                        <a:rPr lang="en-US" sz="1100" b="1" dirty="0" smtClean="0">
                          <a:latin typeface="Calibri"/>
                          <a:ea typeface="Calibri"/>
                          <a:cs typeface="Times New Roman"/>
                        </a:rPr>
                        <a:t>Number</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5/3776 </a:t>
                      </a:r>
                    </a:p>
                  </a:txBody>
                  <a:tcPr>
                    <a:lnL>
                      <a:noFill/>
                    </a:lnL>
                    <a:lnR>
                      <a:noFill/>
                    </a:lnR>
                    <a:lnT>
                      <a:noFill/>
                    </a:lnT>
                    <a:lnB>
                      <a:noFill/>
                    </a:lnB>
                  </a:tcPr>
                </a:tc>
              </a:tr>
              <a:tr h="186055">
                <a:tc>
                  <a:txBody>
                    <a:bodyPr/>
                    <a:lstStyle/>
                    <a:p>
                      <a:pPr marL="0" marR="0">
                        <a:lnSpc>
                          <a:spcPct val="115000"/>
                        </a:lnSpc>
                        <a:spcBef>
                          <a:spcPts val="0"/>
                        </a:spcBef>
                        <a:spcAft>
                          <a:spcPts val="1000"/>
                        </a:spcAft>
                      </a:pPr>
                      <a:r>
                        <a:rPr lang="en-US" sz="1100" b="1" dirty="0">
                          <a:latin typeface="Calibri"/>
                          <a:ea typeface="Calibri"/>
                          <a:cs typeface="Times New Roman"/>
                        </a:rPr>
                        <a:t>Source: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u="sng" dirty="0">
                          <a:solidFill>
                            <a:srgbClr val="0000FF"/>
                          </a:solidFill>
                          <a:latin typeface="Calibri"/>
                          <a:ea typeface="Calibri"/>
                          <a:cs typeface="Times New Roman"/>
                          <a:hlinkClick r:id=""/>
                        </a:rPr>
                        <a:t>National Museum of the American Indian</a:t>
                      </a:r>
                      <a:r>
                        <a:rPr lang="en-US" sz="1100" dirty="0">
                          <a:latin typeface="Calibri"/>
                          <a:ea typeface="Calibri"/>
                          <a:cs typeface="Times New Roman"/>
                        </a:rPr>
                        <a:t> </a:t>
                      </a:r>
                    </a:p>
                  </a:txBody>
                  <a:tcPr>
                    <a:lnL>
                      <a:noFill/>
                    </a:lnL>
                    <a:lnR>
                      <a:noFill/>
                    </a:lnR>
                    <a:lnT>
                      <a:noFill/>
                    </a:lnT>
                    <a:lnB>
                      <a:noFill/>
                    </a:lnB>
                  </a:tcPr>
                </a:tc>
              </a:tr>
              <a:tr h="18605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b="1" dirty="0" smtClean="0">
                          <a:latin typeface="+mn-lt"/>
                          <a:ea typeface="Calibri"/>
                          <a:cs typeface="Times New Roman"/>
                        </a:rPr>
                        <a:t>References: </a:t>
                      </a:r>
                      <a:endParaRPr lang="en-US" sz="1100" dirty="0" smtClean="0">
                        <a:latin typeface="+mn-lt"/>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smtClean="0">
                          <a:latin typeface="+mn-lt"/>
                          <a:ea typeface="Calibri"/>
                          <a:cs typeface="Times New Roman"/>
                          <a:hlinkClick r:id=""/>
                        </a:rPr>
                        <a:t>http://en.wikipedia.org/wiki/Sioux</a:t>
                      </a:r>
                      <a:endParaRPr lang="en-US" sz="1100" dirty="0">
                        <a:latin typeface="Calibri"/>
                        <a:ea typeface="Calibri"/>
                        <a:cs typeface="Times New Roman"/>
                      </a:endParaRPr>
                    </a:p>
                  </a:txBody>
                  <a:tcPr>
                    <a:lnL>
                      <a:noFill/>
                    </a:lnL>
                    <a:lnR>
                      <a:noFill/>
                    </a:lnR>
                    <a:lnT>
                      <a:noFill/>
                    </a:lnT>
                    <a:lnB>
                      <a:noFill/>
                    </a:lnB>
                  </a:tcPr>
                </a:tc>
              </a:tr>
            </a:tbl>
          </a:graphicData>
        </a:graphic>
      </p:graphicFrame>
      <p:sp>
        <p:nvSpPr>
          <p:cNvPr id="27" name="TextBox 26"/>
          <p:cNvSpPr txBox="1"/>
          <p:nvPr/>
        </p:nvSpPr>
        <p:spPr>
          <a:xfrm>
            <a:off x="1857356" y="714356"/>
            <a:ext cx="285752" cy="321471"/>
          </a:xfrm>
          <a:prstGeom prst="rect">
            <a:avLst/>
          </a:prstGeom>
          <a:blipFill>
            <a:blip r:embed="rId11" cstate="print"/>
            <a:stretch>
              <a:fillRect/>
            </a:stretch>
          </a:blipFill>
          <a:ln w="15875">
            <a:solidFill>
              <a:schemeClr val="tx1"/>
            </a:solidFill>
          </a:ln>
        </p:spPr>
        <p:txBody>
          <a:bodyPr wrap="square" rtlCol="0">
            <a:noAutofit/>
          </a:bodyPr>
          <a:lstStyle/>
          <a:p>
            <a:endParaRPr lang="en-US" sz="1100" dirty="0"/>
          </a:p>
        </p:txBody>
      </p:sp>
      <p:sp>
        <p:nvSpPr>
          <p:cNvPr id="30" name="TextBox 29"/>
          <p:cNvSpPr txBox="1"/>
          <p:nvPr/>
        </p:nvSpPr>
        <p:spPr>
          <a:xfrm>
            <a:off x="1714480" y="1008861"/>
            <a:ext cx="571504" cy="276999"/>
          </a:xfrm>
          <a:prstGeom prst="rect">
            <a:avLst/>
          </a:prstGeom>
          <a:noFill/>
          <a:ln>
            <a:noFill/>
          </a:ln>
        </p:spPr>
        <p:txBody>
          <a:bodyPr wrap="square" rtlCol="0">
            <a:spAutoFit/>
          </a:bodyPr>
          <a:lstStyle/>
          <a:p>
            <a:pPr algn="ctr">
              <a:defRPr/>
            </a:pPr>
            <a:r>
              <a:rPr lang="en-US" sz="1200" dirty="0" smtClean="0"/>
              <a:t>Sioux</a:t>
            </a:r>
            <a:endParaRPr lang="en-US" sz="1200" b="1" dirty="0" smtClean="0"/>
          </a:p>
        </p:txBody>
      </p:sp>
      <p:sp>
        <p:nvSpPr>
          <p:cNvPr id="34" name="TextBox 33"/>
          <p:cNvSpPr txBox="1"/>
          <p:nvPr/>
        </p:nvSpPr>
        <p:spPr>
          <a:xfrm>
            <a:off x="6286512" y="6250801"/>
            <a:ext cx="285752" cy="321471"/>
          </a:xfrm>
          <a:prstGeom prst="rect">
            <a:avLst/>
          </a:prstGeom>
          <a:blipFill>
            <a:blip r:embed="rId12" cstate="print"/>
            <a:stretch>
              <a:fillRect/>
            </a:stretch>
          </a:blipFill>
          <a:ln w="15875">
            <a:solidFill>
              <a:schemeClr val="tx1"/>
            </a:solidFill>
          </a:ln>
        </p:spPr>
        <p:txBody>
          <a:bodyPr wrap="square" rtlCol="0">
            <a:noAutofit/>
          </a:bodyPr>
          <a:lstStyle/>
          <a:p>
            <a:endParaRPr lang="en-US" sz="1100" dirty="0"/>
          </a:p>
        </p:txBody>
      </p:sp>
      <p:pic>
        <p:nvPicPr>
          <p:cNvPr id="1026" name="Picture 2" descr="C:\Documents and Settings\trabrown\Local Settings\Temporary Internet Files\Content.IE5\LA9DV239\j0441467[1].png"/>
          <p:cNvPicPr>
            <a:picLocks noChangeAspect="1" noChangeArrowheads="1"/>
          </p:cNvPicPr>
          <p:nvPr/>
        </p:nvPicPr>
        <p:blipFill>
          <a:blip r:embed="rId13" cstate="print"/>
          <a:srcRect r="-23824" b="28528"/>
          <a:stretch>
            <a:fillRect/>
          </a:stretch>
        </p:blipFill>
        <p:spPr bwMode="auto">
          <a:xfrm>
            <a:off x="5772340" y="1643050"/>
            <a:ext cx="371296" cy="214314"/>
          </a:xfrm>
          <a:prstGeom prst="rect">
            <a:avLst/>
          </a:prstGeom>
          <a:noFill/>
        </p:spPr>
      </p:pic>
      <p:pic>
        <p:nvPicPr>
          <p:cNvPr id="1030" name="Picture 6" descr="C:\Documents and Settings\trabrown\Local Settings\Temporary Internet Files\Content.IE5\KJIRACVD\MCj04326530000[1].png"/>
          <p:cNvPicPr>
            <a:picLocks noChangeAspect="1" noChangeArrowheads="1"/>
          </p:cNvPicPr>
          <p:nvPr/>
        </p:nvPicPr>
        <p:blipFill>
          <a:blip r:embed="rId14" cstate="print"/>
          <a:srcRect/>
          <a:stretch>
            <a:fillRect/>
          </a:stretch>
        </p:blipFill>
        <p:spPr bwMode="auto">
          <a:xfrm>
            <a:off x="5500694" y="3072112"/>
            <a:ext cx="856954" cy="856954"/>
          </a:xfrm>
          <a:prstGeom prst="rect">
            <a:avLst/>
          </a:prstGeom>
          <a:noFill/>
        </p:spPr>
      </p:pic>
      <p:pic>
        <p:nvPicPr>
          <p:cNvPr id="1031" name="Picture 7" descr="C:\Documents and Settings\trabrown\Local Settings\Temporary Internet Files\Content.IE5\YJV636Y5\MCj04413360000[1].png"/>
          <p:cNvPicPr>
            <a:picLocks noChangeAspect="1" noChangeArrowheads="1"/>
          </p:cNvPicPr>
          <p:nvPr/>
        </p:nvPicPr>
        <p:blipFill>
          <a:blip r:embed="rId15" cstate="print"/>
          <a:srcRect/>
          <a:stretch>
            <a:fillRect/>
          </a:stretch>
        </p:blipFill>
        <p:spPr bwMode="auto">
          <a:xfrm>
            <a:off x="5629292" y="2214554"/>
            <a:ext cx="728658" cy="728658"/>
          </a:xfrm>
          <a:prstGeom prst="rect">
            <a:avLst/>
          </a:prstGeom>
          <a:noFill/>
        </p:spPr>
      </p:pic>
      <p:sp>
        <p:nvSpPr>
          <p:cNvPr id="31" name="TextBox 30"/>
          <p:cNvSpPr txBox="1"/>
          <p:nvPr/>
        </p:nvSpPr>
        <p:spPr>
          <a:xfrm>
            <a:off x="5572132" y="2714620"/>
            <a:ext cx="785818" cy="230832"/>
          </a:xfrm>
          <a:prstGeom prst="rect">
            <a:avLst/>
          </a:prstGeom>
          <a:noFill/>
          <a:ln>
            <a:noFill/>
          </a:ln>
        </p:spPr>
        <p:txBody>
          <a:bodyPr wrap="square" rtlCol="0">
            <a:spAutoFit/>
          </a:bodyPr>
          <a:lstStyle/>
          <a:p>
            <a:pPr algn="ctr"/>
            <a:r>
              <a:rPr lang="en-AU" sz="900" b="1" dirty="0" smtClean="0"/>
              <a:t>Total: 2</a:t>
            </a:r>
            <a:endParaRPr lang="en-US" sz="900" b="1" dirty="0"/>
          </a:p>
        </p:txBody>
      </p:sp>
      <p:sp>
        <p:nvSpPr>
          <p:cNvPr id="35" name="TextBox 34"/>
          <p:cNvSpPr txBox="1"/>
          <p:nvPr/>
        </p:nvSpPr>
        <p:spPr>
          <a:xfrm>
            <a:off x="5572132" y="3769672"/>
            <a:ext cx="785818" cy="230832"/>
          </a:xfrm>
          <a:prstGeom prst="rect">
            <a:avLst/>
          </a:prstGeom>
          <a:noFill/>
          <a:ln>
            <a:noFill/>
          </a:ln>
        </p:spPr>
        <p:txBody>
          <a:bodyPr wrap="square" rtlCol="0">
            <a:spAutoFit/>
          </a:bodyPr>
          <a:lstStyle/>
          <a:p>
            <a:pPr algn="ctr"/>
            <a:r>
              <a:rPr lang="en-AU" sz="900" b="1" dirty="0" smtClean="0"/>
              <a:t>Total: 5</a:t>
            </a:r>
            <a:endParaRPr lang="en-US" sz="900" b="1" dirty="0"/>
          </a:p>
        </p:txBody>
      </p:sp>
      <p:sp>
        <p:nvSpPr>
          <p:cNvPr id="38" name="TextBox 37"/>
          <p:cNvSpPr txBox="1"/>
          <p:nvPr/>
        </p:nvSpPr>
        <p:spPr>
          <a:xfrm>
            <a:off x="7143768" y="857232"/>
            <a:ext cx="1428760" cy="307777"/>
          </a:xfrm>
          <a:prstGeom prst="rect">
            <a:avLst/>
          </a:prstGeom>
          <a:noFill/>
        </p:spPr>
        <p:txBody>
          <a:bodyPr wrap="square" rtlCol="0">
            <a:spAutoFit/>
          </a:bodyPr>
          <a:lstStyle/>
          <a:p>
            <a:pPr algn="ctr"/>
            <a:r>
              <a:rPr lang="en-US" sz="1400" b="1" dirty="0" smtClean="0">
                <a:solidFill>
                  <a:schemeClr val="accent3">
                    <a:lumMod val="50000"/>
                  </a:schemeClr>
                </a:solidFill>
              </a:rPr>
              <a:t>Return to Home</a:t>
            </a:r>
            <a:endParaRPr lang="en-US" sz="1400" b="1" dirty="0">
              <a:solidFill>
                <a:schemeClr val="accent3">
                  <a:lumMod val="50000"/>
                </a:schemeClr>
              </a:solidFill>
            </a:endParaRPr>
          </a:p>
        </p:txBody>
      </p:sp>
      <p:grpSp>
        <p:nvGrpSpPr>
          <p:cNvPr id="2" name="Group 42"/>
          <p:cNvGrpSpPr/>
          <p:nvPr/>
        </p:nvGrpSpPr>
        <p:grpSpPr>
          <a:xfrm>
            <a:off x="357158" y="4643446"/>
            <a:ext cx="6143668" cy="1500198"/>
            <a:chOff x="357158" y="4286256"/>
            <a:chExt cx="6143668" cy="1500198"/>
          </a:xfrm>
        </p:grpSpPr>
        <p:sp>
          <p:nvSpPr>
            <p:cNvPr id="44" name="TextBox 43"/>
            <p:cNvSpPr txBox="1"/>
            <p:nvPr/>
          </p:nvSpPr>
          <p:spPr>
            <a:xfrm>
              <a:off x="357158" y="4286256"/>
              <a:ext cx="1785950" cy="214314"/>
            </a:xfrm>
            <a:prstGeom prst="rect">
              <a:avLst/>
            </a:prstGeom>
            <a:noFill/>
            <a:ln>
              <a:noFill/>
            </a:ln>
          </p:spPr>
          <p:txBody>
            <a:bodyPr wrap="square" rtlCol="0">
              <a:noAutofit/>
            </a:bodyPr>
            <a:lstStyle/>
            <a:p>
              <a:r>
                <a:rPr lang="en-AU" sz="1200" b="1" dirty="0" smtClean="0"/>
                <a:t>Comments / Ratings: 2</a:t>
              </a:r>
              <a:endParaRPr lang="en-US" sz="1000" dirty="0"/>
            </a:p>
          </p:txBody>
        </p:sp>
        <p:sp>
          <p:nvSpPr>
            <p:cNvPr id="45" name="Rectangle 44"/>
            <p:cNvSpPr/>
            <p:nvPr/>
          </p:nvSpPr>
          <p:spPr>
            <a:xfrm>
              <a:off x="6286512" y="4500570"/>
              <a:ext cx="214314" cy="1285884"/>
            </a:xfrm>
            <a:prstGeom prst="rect">
              <a:avLst/>
            </a:prstGeom>
            <a:solidFill>
              <a:schemeClr val="bg1">
                <a:lumMod val="85000"/>
              </a:schemeClr>
            </a:solidFill>
            <a:ln>
              <a:noFill/>
            </a:ln>
            <a:effectLst>
              <a:innerShdw blurRad="25400" dist="25400" dir="135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6357950" y="5643578"/>
              <a:ext cx="71438" cy="714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flipV="1">
              <a:off x="6357950" y="4572008"/>
              <a:ext cx="61914" cy="8096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57158" y="4500570"/>
              <a:ext cx="6143668" cy="12858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785786" y="4643446"/>
              <a:ext cx="5500726" cy="285752"/>
            </a:xfrm>
            <a:prstGeom prst="rect">
              <a:avLst/>
            </a:prstGeom>
            <a:noFill/>
            <a:ln>
              <a:noFill/>
            </a:ln>
          </p:spPr>
          <p:txBody>
            <a:bodyPr wrap="square" rtlCol="0">
              <a:noAutofit/>
            </a:bodyPr>
            <a:lstStyle/>
            <a:p>
              <a:r>
                <a:rPr lang="en-AU" sz="1200" dirty="0" smtClean="0"/>
                <a:t>My grandmother has a dress just like this in her attic. </a:t>
              </a:r>
              <a:r>
                <a:rPr lang="en-AU" sz="800" dirty="0" smtClean="0"/>
                <a:t>10.19.2009 9:38AM MST</a:t>
              </a:r>
            </a:p>
            <a:p>
              <a:endParaRPr lang="en-US" sz="1200" dirty="0"/>
            </a:p>
          </p:txBody>
        </p:sp>
        <p:sp>
          <p:nvSpPr>
            <p:cNvPr id="51" name="TextBox 50"/>
            <p:cNvSpPr txBox="1"/>
            <p:nvPr/>
          </p:nvSpPr>
          <p:spPr>
            <a:xfrm>
              <a:off x="785786" y="5072074"/>
              <a:ext cx="5500726" cy="285752"/>
            </a:xfrm>
            <a:prstGeom prst="rect">
              <a:avLst/>
            </a:prstGeom>
            <a:noFill/>
            <a:ln>
              <a:noFill/>
            </a:ln>
          </p:spPr>
          <p:txBody>
            <a:bodyPr wrap="square" rtlCol="0">
              <a:noAutofit/>
            </a:bodyPr>
            <a:lstStyle/>
            <a:p>
              <a:r>
                <a:rPr lang="en-AU" sz="1200" dirty="0" smtClean="0"/>
                <a:t>I love this design.  Where can I buy one? </a:t>
              </a:r>
              <a:r>
                <a:rPr lang="en-AU" sz="1200" dirty="0" smtClean="0">
                  <a:sym typeface="Wingdings" pitchFamily="2" charset="2"/>
                </a:rPr>
                <a:t> </a:t>
              </a:r>
              <a:r>
                <a:rPr lang="en-AU" sz="800" dirty="0" smtClean="0"/>
                <a:t>10.18.2009 1:37PM MST</a:t>
              </a:r>
            </a:p>
            <a:p>
              <a:endParaRPr lang="en-US" sz="1200" dirty="0"/>
            </a:p>
          </p:txBody>
        </p:sp>
      </p:grpSp>
      <p:sp>
        <p:nvSpPr>
          <p:cNvPr id="52" name="TextBox 51"/>
          <p:cNvSpPr txBox="1"/>
          <p:nvPr/>
        </p:nvSpPr>
        <p:spPr>
          <a:xfrm>
            <a:off x="428596" y="5000636"/>
            <a:ext cx="285752" cy="321471"/>
          </a:xfrm>
          <a:prstGeom prst="rect">
            <a:avLst/>
          </a:prstGeom>
          <a:blipFill>
            <a:blip r:embed="rId16" cstate="print"/>
            <a:stretch>
              <a:fillRect/>
            </a:stretch>
          </a:blipFill>
          <a:ln w="15875">
            <a:solidFill>
              <a:schemeClr val="tx1"/>
            </a:solidFill>
          </a:ln>
        </p:spPr>
        <p:txBody>
          <a:bodyPr wrap="square" rtlCol="0">
            <a:noAutofit/>
          </a:bodyPr>
          <a:lstStyle/>
          <a:p>
            <a:endParaRPr lang="en-US" sz="1100" dirty="0"/>
          </a:p>
        </p:txBody>
      </p:sp>
      <p:sp>
        <p:nvSpPr>
          <p:cNvPr id="53" name="TextBox 52"/>
          <p:cNvSpPr txBox="1"/>
          <p:nvPr/>
        </p:nvSpPr>
        <p:spPr>
          <a:xfrm>
            <a:off x="428596" y="5429264"/>
            <a:ext cx="285752" cy="321471"/>
          </a:xfrm>
          <a:prstGeom prst="rect">
            <a:avLst/>
          </a:prstGeom>
          <a:blipFill>
            <a:blip r:embed="rId17" cstate="print"/>
            <a:stretch>
              <a:fillRect/>
            </a:stretch>
          </a:blipFill>
          <a:ln w="15875">
            <a:solidFill>
              <a:schemeClr val="tx1"/>
            </a:solidFill>
          </a:ln>
        </p:spPr>
        <p:txBody>
          <a:bodyPr wrap="square" rtlCol="0">
            <a:noAutofit/>
          </a:bodyPr>
          <a:lstStyle/>
          <a:p>
            <a:endParaRPr lang="en-US" sz="1100" dirty="0"/>
          </a:p>
        </p:txBody>
      </p:sp>
      <p:sp>
        <p:nvSpPr>
          <p:cNvPr id="56" name="Rounded Rectangle 55"/>
          <p:cNvSpPr/>
          <p:nvPr/>
        </p:nvSpPr>
        <p:spPr>
          <a:xfrm>
            <a:off x="6715140" y="4071942"/>
            <a:ext cx="2214546" cy="2571768"/>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5-Point Star 67"/>
          <p:cNvSpPr/>
          <p:nvPr/>
        </p:nvSpPr>
        <p:spPr>
          <a:xfrm>
            <a:off x="2285984" y="6308545"/>
            <a:ext cx="214314" cy="214314"/>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p:cNvSpPr/>
          <p:nvPr/>
        </p:nvSpPr>
        <p:spPr>
          <a:xfrm>
            <a:off x="1428728"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5-Point Star 69"/>
          <p:cNvSpPr/>
          <p:nvPr/>
        </p:nvSpPr>
        <p:spPr>
          <a:xfrm>
            <a:off x="1643042"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5-Point Star 70"/>
          <p:cNvSpPr/>
          <p:nvPr/>
        </p:nvSpPr>
        <p:spPr>
          <a:xfrm>
            <a:off x="1857356"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5-Point Star 71"/>
          <p:cNvSpPr/>
          <p:nvPr/>
        </p:nvSpPr>
        <p:spPr>
          <a:xfrm>
            <a:off x="2071670"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57158" y="6286520"/>
            <a:ext cx="1228976" cy="261610"/>
          </a:xfrm>
          <a:prstGeom prst="rect">
            <a:avLst/>
          </a:prstGeom>
          <a:noFill/>
          <a:ln>
            <a:noFill/>
          </a:ln>
        </p:spPr>
        <p:txBody>
          <a:bodyPr wrap="square" rtlCol="0">
            <a:spAutoFit/>
          </a:bodyPr>
          <a:lstStyle/>
          <a:p>
            <a:r>
              <a:rPr lang="en-US" sz="1100" b="1" dirty="0" smtClean="0"/>
              <a:t>Average Rating:</a:t>
            </a:r>
            <a:endParaRPr lang="en-US" sz="1100" b="1" dirty="0"/>
          </a:p>
        </p:txBody>
      </p:sp>
      <p:sp>
        <p:nvSpPr>
          <p:cNvPr id="74" name="TextBox 73"/>
          <p:cNvSpPr txBox="1"/>
          <p:nvPr/>
        </p:nvSpPr>
        <p:spPr>
          <a:xfrm>
            <a:off x="2500298" y="6341440"/>
            <a:ext cx="642942" cy="230832"/>
          </a:xfrm>
          <a:prstGeom prst="rect">
            <a:avLst/>
          </a:prstGeom>
          <a:noFill/>
          <a:ln>
            <a:noFill/>
          </a:ln>
        </p:spPr>
        <p:txBody>
          <a:bodyPr wrap="square" rtlCol="0">
            <a:spAutoFit/>
          </a:bodyPr>
          <a:lstStyle/>
          <a:p>
            <a:r>
              <a:rPr lang="en-US" sz="900" b="1" dirty="0" smtClean="0"/>
              <a:t>(4.0/5.0)</a:t>
            </a:r>
            <a:endParaRPr lang="en-US" sz="900" b="1" dirty="0"/>
          </a:p>
        </p:txBody>
      </p:sp>
      <p:sp>
        <p:nvSpPr>
          <p:cNvPr id="55" name="Rectangle 54"/>
          <p:cNvSpPr/>
          <p:nvPr/>
        </p:nvSpPr>
        <p:spPr>
          <a:xfrm>
            <a:off x="0" y="1143000"/>
            <a:ext cx="9144000" cy="6858000"/>
          </a:xfrm>
          <a:prstGeom prst="rect">
            <a:avLst/>
          </a:prstGeom>
          <a:solidFill>
            <a:schemeClr val="bg1">
              <a:lumMod val="75000"/>
              <a:alpha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53"/>
          <p:cNvGrpSpPr/>
          <p:nvPr/>
        </p:nvGrpSpPr>
        <p:grpSpPr>
          <a:xfrm>
            <a:off x="1428728" y="642918"/>
            <a:ext cx="3961232" cy="5353080"/>
            <a:chOff x="1428728" y="642918"/>
            <a:chExt cx="3961232" cy="5353080"/>
          </a:xfrm>
        </p:grpSpPr>
        <p:pic>
          <p:nvPicPr>
            <p:cNvPr id="36" name="Picture 35" descr="053776_000_073_20060802_ps_700x700.jpg"/>
            <p:cNvPicPr>
              <a:picLocks noChangeAspect="1"/>
            </p:cNvPicPr>
            <p:nvPr/>
          </p:nvPicPr>
          <p:blipFill>
            <a:blip r:embed="rId18" cstate="print"/>
            <a:stretch>
              <a:fillRect/>
            </a:stretch>
          </p:blipFill>
          <p:spPr>
            <a:xfrm>
              <a:off x="1428728" y="714356"/>
              <a:ext cx="3961232" cy="5281642"/>
            </a:xfrm>
            <a:prstGeom prst="rect">
              <a:avLst/>
            </a:prstGeom>
          </p:spPr>
        </p:pic>
        <p:grpSp>
          <p:nvGrpSpPr>
            <p:cNvPr id="5" name="Group 27"/>
            <p:cNvGrpSpPr/>
            <p:nvPr/>
          </p:nvGrpSpPr>
          <p:grpSpPr>
            <a:xfrm>
              <a:off x="5000628" y="772850"/>
              <a:ext cx="101649" cy="84382"/>
              <a:chOff x="5214942" y="1857364"/>
              <a:chExt cx="125290" cy="104007"/>
            </a:xfrm>
            <a:solidFill>
              <a:schemeClr val="bg1"/>
            </a:solidFill>
          </p:grpSpPr>
          <p:sp>
            <p:nvSpPr>
              <p:cNvPr id="41" name="Parallelogram 40"/>
              <p:cNvSpPr/>
              <p:nvPr/>
            </p:nvSpPr>
            <p:spPr>
              <a:xfrm>
                <a:off x="5214942" y="1857364"/>
                <a:ext cx="125290" cy="104007"/>
              </a:xfrm>
              <a:prstGeom prst="parallelogram">
                <a:avLst>
                  <a:gd name="adj" fmla="val 850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hlinkClick r:id="rId19" action="ppaction://hlinksldjump"/>
              </p:cNvPr>
              <p:cNvSpPr/>
              <p:nvPr/>
            </p:nvSpPr>
            <p:spPr>
              <a:xfrm flipH="1">
                <a:off x="5214942" y="1857364"/>
                <a:ext cx="125290" cy="104007"/>
              </a:xfrm>
              <a:prstGeom prst="parallelogram">
                <a:avLst>
                  <a:gd name="adj" fmla="val 850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 Same Side Corner Rectangle 38">
              <a:hlinkClick r:id="rId19" action="ppaction://hlinksldjump"/>
            </p:cNvPr>
            <p:cNvSpPr/>
            <p:nvPr/>
          </p:nvSpPr>
          <p:spPr>
            <a:xfrm rot="10800000">
              <a:off x="4857752" y="714356"/>
              <a:ext cx="404815" cy="181711"/>
            </a:xfrm>
            <a:prstGeom prst="round2SameRect">
              <a:avLst>
                <a:gd name="adj1" fmla="val 34445"/>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19" action="ppaction://hlinksldjump"/>
            </p:cNvPr>
            <p:cNvSpPr/>
            <p:nvPr/>
          </p:nvSpPr>
          <p:spPr>
            <a:xfrm>
              <a:off x="4786314" y="642918"/>
              <a:ext cx="500066" cy="285752"/>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p:cNvSpPr/>
          <p:nvPr/>
        </p:nvSpPr>
        <p:spPr>
          <a:xfrm>
            <a:off x="4786314" y="642918"/>
            <a:ext cx="571504" cy="28575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5643570"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5-Point Star 58"/>
          <p:cNvSpPr/>
          <p:nvPr/>
        </p:nvSpPr>
        <p:spPr>
          <a:xfrm>
            <a:off x="5715008"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5-Point Star 59"/>
          <p:cNvSpPr/>
          <p:nvPr/>
        </p:nvSpPr>
        <p:spPr>
          <a:xfrm>
            <a:off x="5786446"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p:cNvSpPr/>
          <p:nvPr/>
        </p:nvSpPr>
        <p:spPr>
          <a:xfrm>
            <a:off x="5857884"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p:cNvSpPr/>
          <p:nvPr/>
        </p:nvSpPr>
        <p:spPr>
          <a:xfrm>
            <a:off x="5929322"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p:cNvSpPr/>
          <p:nvPr/>
        </p:nvSpPr>
        <p:spPr>
          <a:xfrm>
            <a:off x="5643570"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p:cNvSpPr/>
          <p:nvPr/>
        </p:nvSpPr>
        <p:spPr>
          <a:xfrm>
            <a:off x="5715008"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786578" y="4143380"/>
            <a:ext cx="2071702" cy="2428892"/>
          </a:xfrm>
          <a:prstGeom prst="rect">
            <a:avLst/>
          </a:prstGeom>
          <a:noFill/>
          <a:ln>
            <a:noFill/>
          </a:ln>
        </p:spPr>
        <p:txBody>
          <a:bodyPr wrap="square" rtlCol="0">
            <a:noAutofit/>
          </a:bodyPr>
          <a:lstStyle/>
          <a:p>
            <a:pPr algn="ctr"/>
            <a:r>
              <a:rPr lang="en-US" sz="1100" b="1" dirty="0" smtClean="0">
                <a:solidFill>
                  <a:schemeClr val="accent3">
                    <a:lumMod val="50000"/>
                  </a:schemeClr>
                </a:solidFill>
              </a:rPr>
              <a:t>beads </a:t>
            </a:r>
            <a:r>
              <a:rPr lang="en-US" sz="1400" b="1" dirty="0" smtClean="0">
                <a:solidFill>
                  <a:schemeClr val="accent3">
                    <a:lumMod val="50000"/>
                  </a:schemeClr>
                </a:solidFill>
              </a:rPr>
              <a:t>  blue   </a:t>
            </a:r>
            <a:r>
              <a:rPr lang="en-US" sz="3200" b="1" dirty="0" smtClean="0">
                <a:solidFill>
                  <a:schemeClr val="accent3">
                    <a:lumMod val="50000"/>
                  </a:schemeClr>
                </a:solidFill>
              </a:rPr>
              <a:t>dress</a:t>
            </a:r>
          </a:p>
          <a:p>
            <a:pPr algn="ctr"/>
            <a:r>
              <a:rPr lang="en-US" sz="1400" b="1" dirty="0" smtClean="0">
                <a:solidFill>
                  <a:schemeClr val="accent3">
                    <a:lumMod val="50000"/>
                  </a:schemeClr>
                </a:solidFill>
              </a:rPr>
              <a:t>girl's dress</a:t>
            </a:r>
            <a:r>
              <a:rPr lang="en-US" sz="1200" b="1" dirty="0" smtClean="0">
                <a:solidFill>
                  <a:schemeClr val="accent3">
                    <a:lumMod val="50000"/>
                  </a:schemeClr>
                </a:solidFill>
              </a:rPr>
              <a:t>   </a:t>
            </a:r>
            <a:r>
              <a:rPr lang="en-US" sz="1100" b="1" dirty="0" smtClean="0">
                <a:solidFill>
                  <a:schemeClr val="accent3">
                    <a:lumMod val="50000"/>
                  </a:schemeClr>
                </a:solidFill>
              </a:rPr>
              <a:t>long</a:t>
            </a:r>
            <a:r>
              <a:rPr lang="en-US" sz="1200" b="1" dirty="0" smtClean="0">
                <a:solidFill>
                  <a:schemeClr val="accent3">
                    <a:lumMod val="50000"/>
                  </a:schemeClr>
                </a:solidFill>
              </a:rPr>
              <a:t>   </a:t>
            </a:r>
            <a:r>
              <a:rPr lang="en-US" sz="1000" b="1" dirty="0" smtClean="0">
                <a:solidFill>
                  <a:schemeClr val="accent3">
                    <a:lumMod val="50000"/>
                  </a:schemeClr>
                </a:solidFill>
              </a:rPr>
              <a:t>sinew</a:t>
            </a:r>
          </a:p>
          <a:p>
            <a:pPr algn="ctr"/>
            <a:r>
              <a:rPr lang="en-US" sz="3200" b="1" dirty="0" smtClean="0">
                <a:solidFill>
                  <a:schemeClr val="accent3">
                    <a:lumMod val="50000"/>
                  </a:schemeClr>
                </a:solidFill>
              </a:rPr>
              <a:t>Sioux</a:t>
            </a:r>
            <a:r>
              <a:rPr lang="en-US" sz="2000" b="1" dirty="0" smtClean="0">
                <a:solidFill>
                  <a:schemeClr val="accent3">
                    <a:lumMod val="50000"/>
                  </a:schemeClr>
                </a:solidFill>
              </a:rPr>
              <a:t>  </a:t>
            </a:r>
            <a:r>
              <a:rPr lang="en-US" sz="1200" b="1" dirty="0" smtClean="0">
                <a:solidFill>
                  <a:schemeClr val="accent3">
                    <a:lumMod val="50000"/>
                  </a:schemeClr>
                </a:solidFill>
              </a:rPr>
              <a:t>South Dakota</a:t>
            </a:r>
          </a:p>
          <a:p>
            <a:pPr algn="ctr"/>
            <a:r>
              <a:rPr lang="en-US" sz="2400" b="1" dirty="0" smtClean="0">
                <a:solidFill>
                  <a:schemeClr val="accent3">
                    <a:lumMod val="50000"/>
                  </a:schemeClr>
                </a:solidFill>
              </a:rPr>
              <a:t>tan</a:t>
            </a:r>
            <a:r>
              <a:rPr lang="en-US" sz="1200" b="1" dirty="0" smtClean="0">
                <a:solidFill>
                  <a:schemeClr val="accent3">
                    <a:lumMod val="50000"/>
                  </a:schemeClr>
                </a:solidFill>
              </a:rPr>
              <a:t>   wool   </a:t>
            </a:r>
            <a:r>
              <a:rPr lang="en-US" sz="900" b="1" dirty="0" smtClean="0">
                <a:solidFill>
                  <a:schemeClr val="accent3">
                    <a:lumMod val="50000"/>
                  </a:schemeClr>
                </a:solidFill>
              </a:rPr>
              <a:t>1800’s</a:t>
            </a:r>
            <a:endParaRPr lang="en-US" sz="900" b="1" dirty="0">
              <a:solidFill>
                <a:schemeClr val="accent3">
                  <a:lumMod val="50000"/>
                </a:schemeClr>
              </a:solidFill>
            </a:endParaRPr>
          </a:p>
        </p:txBody>
      </p:sp>
      <p:sp>
        <p:nvSpPr>
          <p:cNvPr id="65" name="5-Point Star 64"/>
          <p:cNvSpPr/>
          <p:nvPr/>
        </p:nvSpPr>
        <p:spPr>
          <a:xfrm>
            <a:off x="5786446"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p:nvSpPr>
        <p:spPr>
          <a:xfrm>
            <a:off x="5857884"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p:cNvSpPr/>
          <p:nvPr/>
        </p:nvSpPr>
        <p:spPr>
          <a:xfrm>
            <a:off x="5929322"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949" name="Picture 5"/>
          <p:cNvPicPr>
            <a:picLocks noChangeAspect="1" noChangeArrowheads="1"/>
          </p:cNvPicPr>
          <p:nvPr/>
        </p:nvPicPr>
        <p:blipFill>
          <a:blip r:embed="rId20" cstate="print"/>
          <a:srcRect t="23090"/>
          <a:stretch>
            <a:fillRect/>
          </a:stretch>
        </p:blipFill>
        <p:spPr bwMode="auto">
          <a:xfrm>
            <a:off x="0" y="0"/>
            <a:ext cx="7924800" cy="431482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2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Cyberinfrastructure and </a:t>
            </a:r>
            <a:br>
              <a:rPr lang="en-US" dirty="0" smtClean="0"/>
            </a:br>
            <a:r>
              <a:rPr lang="en-US" dirty="0" smtClean="0"/>
              <a:t>High Performance Computing</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sz="2400" dirty="0" smtClean="0"/>
              <a:t>Generalizes to Computer Systems or Distributed Systems and can include Sensor nets</a:t>
            </a:r>
          </a:p>
          <a:p>
            <a:r>
              <a:rPr lang="en-US" sz="2400" dirty="0" smtClean="0"/>
              <a:t>Cyberinfrastructure is worldwide electronic fabric supporting science research (such as simulate early universe) or development (stewardship of nuclear stockpile in era when testing forbidden – simulate aging of nuclear devices)</a:t>
            </a:r>
          </a:p>
          <a:p>
            <a:r>
              <a:rPr lang="en-US" sz="2400" dirty="0" smtClean="0"/>
              <a:t>High Performance Computing includes algorithms and software for parallel computers where one could use 200,000 cores simultaneously</a:t>
            </a:r>
          </a:p>
          <a:p>
            <a:r>
              <a:rPr lang="en-US" sz="2400" dirty="0" smtClean="0"/>
              <a:t>Collaborate with many application areas such as particle physics, weather and climate, polar science (melting of glaciers), earthquake forecasting as well as all areas of Medical Informatics</a:t>
            </a:r>
          </a:p>
          <a:p>
            <a:r>
              <a:rPr lang="en-US" sz="2400" dirty="0" smtClean="0"/>
              <a:t>Indiana strong in this area with collaboration with UITS – the University  Information Technology Support Organization as part of TeraGrid</a:t>
            </a:r>
          </a:p>
          <a:p>
            <a:endParaRPr lang="en-US" sz="2400" dirty="0"/>
          </a:p>
        </p:txBody>
      </p:sp>
      <p:pic>
        <p:nvPicPr>
          <p:cNvPr id="4" name="Picture 7" descr="Picture2"/>
          <p:cNvPicPr>
            <a:picLocks noChangeAspect="1" noChangeArrowheads="1"/>
          </p:cNvPicPr>
          <p:nvPr/>
        </p:nvPicPr>
        <p:blipFill>
          <a:blip r:embed="rId3" cstate="print"/>
          <a:srcRect/>
          <a:stretch>
            <a:fillRect/>
          </a:stretch>
        </p:blipFill>
        <p:spPr>
          <a:xfrm>
            <a:off x="0" y="0"/>
            <a:ext cx="8229600" cy="6835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Data, Databases and Search</a:t>
            </a:r>
            <a:endParaRPr lang="en-US"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sz="2800" dirty="0" smtClean="0"/>
              <a:t>A striking feature of many areas is the “Data Deluge” where we see the Internet and data from scientific instruments increasing exponentially in size</a:t>
            </a:r>
          </a:p>
          <a:p>
            <a:r>
              <a:rPr lang="en-US" sz="2800" dirty="0" smtClean="0">
                <a:hlinkClick r:id="rId3"/>
              </a:rPr>
              <a:t>http://research.microsoft.com/en-us/collaboration/fourthparadigm/</a:t>
            </a:r>
            <a:endParaRPr lang="en-US" sz="2800" dirty="0" smtClean="0"/>
          </a:p>
          <a:p>
            <a:r>
              <a:rPr lang="en-US" sz="2800" dirty="0" smtClean="0"/>
              <a:t>Bioinformatics and Cheminformatics “high throughput” devices illustrate data deluge</a:t>
            </a:r>
          </a:p>
          <a:p>
            <a:r>
              <a:rPr lang="en-US" sz="2800" dirty="0" smtClean="0"/>
              <a:t>One needs to store , access and manage data (databases are large CS area) including adding metadata (data describing data)</a:t>
            </a:r>
          </a:p>
          <a:p>
            <a:r>
              <a:rPr lang="en-US" sz="2800" dirty="0" smtClean="0"/>
              <a:t>One needs to “mine” data (machine learning, data mining ..)</a:t>
            </a:r>
          </a:p>
          <a:p>
            <a:r>
              <a:rPr lang="en-US" sz="2800" dirty="0" smtClean="0"/>
              <a:t>One needs to query data (from indices) or search it in Google style</a:t>
            </a:r>
          </a:p>
          <a:p>
            <a:endParaRPr lang="en-US" sz="2800" dirty="0"/>
          </a:p>
        </p:txBody>
      </p:sp>
      <p:grpSp>
        <p:nvGrpSpPr>
          <p:cNvPr id="4" name="Group 3"/>
          <p:cNvGrpSpPr/>
          <p:nvPr/>
        </p:nvGrpSpPr>
        <p:grpSpPr>
          <a:xfrm>
            <a:off x="0" y="914400"/>
            <a:ext cx="9144000" cy="5562600"/>
            <a:chOff x="0" y="1295400"/>
            <a:chExt cx="9144000" cy="5562600"/>
          </a:xfrm>
        </p:grpSpPr>
        <p:pic>
          <p:nvPicPr>
            <p:cNvPr id="5" name="Picture 2"/>
            <p:cNvPicPr>
              <a:picLocks noChangeAspect="1" noChangeArrowheads="1"/>
            </p:cNvPicPr>
            <p:nvPr/>
          </p:nvPicPr>
          <p:blipFill>
            <a:blip r:embed="rId4" cstate="print">
              <a:lum bright="6000" contrast="18000"/>
            </a:blip>
            <a:srcRect l="17134"/>
            <a:stretch>
              <a:fillRect/>
            </a:stretch>
          </p:blipFill>
          <p:spPr bwMode="auto">
            <a:xfrm>
              <a:off x="0" y="1295400"/>
              <a:ext cx="3657600" cy="3429000"/>
            </a:xfrm>
            <a:prstGeom prst="rect">
              <a:avLst/>
            </a:prstGeom>
            <a:noFill/>
            <a:ln w="9525">
              <a:noFill/>
              <a:miter lim="800000"/>
              <a:headEnd/>
              <a:tailEnd/>
            </a:ln>
            <a:effectLst/>
          </p:spPr>
        </p:pic>
        <p:pic>
          <p:nvPicPr>
            <p:cNvPr id="6" name="Picture 5" descr="adas-wrf"/>
            <p:cNvPicPr>
              <a:picLocks noChangeAspect="1" noChangeArrowheads="1"/>
            </p:cNvPicPr>
            <p:nvPr/>
          </p:nvPicPr>
          <p:blipFill>
            <a:blip r:embed="rId5" cstate="print"/>
            <a:srcRect/>
            <a:stretch>
              <a:fillRect/>
            </a:stretch>
          </p:blipFill>
          <p:spPr bwMode="auto">
            <a:xfrm>
              <a:off x="2057400" y="1308100"/>
              <a:ext cx="7086600" cy="5549900"/>
            </a:xfrm>
            <a:prstGeom prst="rect">
              <a:avLst/>
            </a:prstGeom>
            <a:noFill/>
            <a:ln w="9525">
              <a:noFill/>
              <a:miter lim="800000"/>
              <a:headEnd/>
              <a:tailEnd/>
            </a:ln>
            <a:effectLst/>
          </p:spPr>
        </p:pic>
        <p:pic>
          <p:nvPicPr>
            <p:cNvPr id="7" name="Picture 6" descr="Melbourne, FL Short Range Base Reflectivity"/>
            <p:cNvPicPr>
              <a:picLocks noChangeAspect="1" noChangeArrowheads="1"/>
            </p:cNvPicPr>
            <p:nvPr/>
          </p:nvPicPr>
          <p:blipFill>
            <a:blip r:embed="rId6" cstate="print"/>
            <a:srcRect/>
            <a:stretch>
              <a:fillRect/>
            </a:stretch>
          </p:blipFill>
          <p:spPr bwMode="auto">
            <a:xfrm>
              <a:off x="0" y="4724400"/>
              <a:ext cx="1981200" cy="21336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Research</a:t>
            </a:r>
            <a:endParaRPr lang="en-US" b="1" dirty="0"/>
          </a:p>
        </p:txBody>
      </p:sp>
      <p:sp>
        <p:nvSpPr>
          <p:cNvPr id="3" name="Content Placeholder 2"/>
          <p:cNvSpPr>
            <a:spLocks noGrp="1"/>
          </p:cNvSpPr>
          <p:nvPr>
            <p:ph idx="1"/>
          </p:nvPr>
        </p:nvSpPr>
        <p:spPr>
          <a:xfrm>
            <a:off x="0" y="1066800"/>
            <a:ext cx="9144000" cy="5562600"/>
          </a:xfrm>
        </p:spPr>
        <p:txBody>
          <a:bodyPr>
            <a:normAutofit fontScale="85000" lnSpcReduction="20000"/>
          </a:bodyPr>
          <a:lstStyle/>
          <a:p>
            <a:r>
              <a:rPr lang="en-US" dirty="0" smtClean="0"/>
              <a:t>From web dictionaries:</a:t>
            </a:r>
          </a:p>
          <a:p>
            <a:r>
              <a:rPr lang="en-US" dirty="0" smtClean="0"/>
              <a:t>Diligent </a:t>
            </a:r>
            <a:r>
              <a:rPr lang="en-US" dirty="0"/>
              <a:t>and systematic inquiry or investigation into a subject in order to discover or revise facts, theories, applications, etc</a:t>
            </a:r>
            <a:r>
              <a:rPr lang="en-US" dirty="0" smtClean="0"/>
              <a:t>.</a:t>
            </a:r>
          </a:p>
          <a:p>
            <a:r>
              <a:rPr lang="en-US" dirty="0" smtClean="0"/>
              <a:t>Scholarly </a:t>
            </a:r>
            <a:r>
              <a:rPr lang="en-US" dirty="0"/>
              <a:t>or scientific investigation or inquiry. See Synonyms at inquiry.</a:t>
            </a:r>
          </a:p>
          <a:p>
            <a:r>
              <a:rPr lang="en-US" dirty="0"/>
              <a:t>Close, careful study.</a:t>
            </a:r>
          </a:p>
          <a:p>
            <a:r>
              <a:rPr lang="en-US" dirty="0" smtClean="0"/>
              <a:t>Root: 1577</a:t>
            </a:r>
            <a:r>
              <a:rPr lang="en-US" dirty="0"/>
              <a:t>, "act of searching closely," from </a:t>
            </a:r>
            <a:r>
              <a:rPr lang="en-US" dirty="0" err="1"/>
              <a:t>M.Fr</a:t>
            </a:r>
            <a:r>
              <a:rPr lang="en-US" dirty="0"/>
              <a:t>. </a:t>
            </a:r>
            <a:r>
              <a:rPr lang="en-US" dirty="0" err="1"/>
              <a:t>recerche</a:t>
            </a:r>
            <a:r>
              <a:rPr lang="en-US" dirty="0"/>
              <a:t> (1539), from </a:t>
            </a:r>
            <a:r>
              <a:rPr lang="en-US" dirty="0" err="1"/>
              <a:t>O.Fr</a:t>
            </a:r>
            <a:r>
              <a:rPr lang="en-US" dirty="0"/>
              <a:t>. </a:t>
            </a:r>
            <a:r>
              <a:rPr lang="en-US" dirty="0" err="1"/>
              <a:t>recercher</a:t>
            </a:r>
            <a:r>
              <a:rPr lang="en-US" dirty="0"/>
              <a:t> "seek out, search closely," from re-, intensive prefix, + </a:t>
            </a:r>
            <a:r>
              <a:rPr lang="en-US" dirty="0" err="1"/>
              <a:t>cercher</a:t>
            </a:r>
            <a:r>
              <a:rPr lang="en-US" dirty="0"/>
              <a:t> "to seek for" (see search). Meaning "scientific inquiry" is first attested 1639. Phrase research and development is recorded from </a:t>
            </a:r>
            <a:r>
              <a:rPr lang="en-US" dirty="0" smtClean="0"/>
              <a:t>1923</a:t>
            </a:r>
          </a:p>
          <a:p>
            <a:r>
              <a:rPr lang="en-US" dirty="0" smtClean="0"/>
              <a:t>I will define as “Thoughtful study of well posed interesting/important question taking account of other relevant  studies”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9144000" cy="6858000"/>
          </a:xfrm>
          <a:prstGeom prst="rect">
            <a:avLst/>
          </a:prstGeom>
          <a:solidFill>
            <a:schemeClr val="bg2"/>
          </a:solidFill>
          <a:ln w="9525">
            <a:noFill/>
            <a:miter lim="800000"/>
            <a:headEnd/>
            <a:tailEnd/>
          </a:ln>
        </p:spPr>
      </p:pic>
      <p:pic>
        <p:nvPicPr>
          <p:cNvPr id="21507" name="Picture 3" descr="C:\Users\Geoffrey Fox\AppData\Local\Microsoft\Windows\Temporary Internet Files\Content.IE5\MVOBZP7N\MC900287438[1].wmf"/>
          <p:cNvPicPr>
            <a:picLocks noChangeAspect="1" noChangeArrowheads="1"/>
          </p:cNvPicPr>
          <p:nvPr/>
        </p:nvPicPr>
        <p:blipFill>
          <a:blip r:embed="rId4" cstate="print"/>
          <a:srcRect/>
          <a:stretch>
            <a:fillRect/>
          </a:stretch>
        </p:blipFill>
        <p:spPr bwMode="auto">
          <a:xfrm>
            <a:off x="5715000" y="381000"/>
            <a:ext cx="1021363" cy="861982"/>
          </a:xfrm>
          <a:prstGeom prst="rect">
            <a:avLst/>
          </a:prstGeom>
          <a:noFill/>
        </p:spPr>
      </p:pic>
      <p:sp>
        <p:nvSpPr>
          <p:cNvPr id="5" name="AutoShape 79"/>
          <p:cNvSpPr>
            <a:spLocks noChangeArrowheads="1"/>
          </p:cNvSpPr>
          <p:nvPr/>
        </p:nvSpPr>
        <p:spPr bwMode="auto">
          <a:xfrm rot="5400000">
            <a:off x="5909469" y="132953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838200"/>
          </a:xfrm>
        </p:spPr>
        <p:txBody>
          <a:bodyPr/>
          <a:lstStyle/>
          <a:p>
            <a:r>
              <a:rPr lang="en-US" dirty="0" smtClean="0"/>
              <a:t>Image Analysis</a:t>
            </a:r>
            <a:endParaRPr lang="en-US" dirty="0"/>
          </a:p>
        </p:txBody>
      </p:sp>
      <p:sp>
        <p:nvSpPr>
          <p:cNvPr id="3" name="Content Placeholder 2"/>
          <p:cNvSpPr>
            <a:spLocks noGrp="1"/>
          </p:cNvSpPr>
          <p:nvPr>
            <p:ph idx="1"/>
          </p:nvPr>
        </p:nvSpPr>
        <p:spPr>
          <a:xfrm>
            <a:off x="0" y="914400"/>
            <a:ext cx="9144000" cy="4114800"/>
          </a:xfrm>
        </p:spPr>
        <p:txBody>
          <a:bodyPr>
            <a:normAutofit fontScale="92500" lnSpcReduction="20000"/>
          </a:bodyPr>
          <a:lstStyle/>
          <a:p>
            <a:r>
              <a:rPr lang="en-US" dirty="0" smtClean="0"/>
              <a:t>Image processing has been a well studied area with classic studies from “handwriting recognition” “recognizing targets in military applications” and “robotic’ (interpret images to aid navigation)</a:t>
            </a:r>
          </a:p>
          <a:p>
            <a:r>
              <a:rPr lang="en-US" dirty="0" smtClean="0"/>
              <a:t>The Internet with </a:t>
            </a:r>
            <a:r>
              <a:rPr lang="en-US" dirty="0" err="1" smtClean="0"/>
              <a:t>Flickr</a:t>
            </a:r>
            <a:r>
              <a:rPr lang="en-US" dirty="0" smtClean="0"/>
              <a:t> and Image search has re-invigorated field</a:t>
            </a:r>
          </a:p>
          <a:p>
            <a:r>
              <a:rPr lang="en-US" dirty="0" smtClean="0"/>
              <a:t>First example from Crandall in SOIC is Organizing geo-tagged images from </a:t>
            </a:r>
            <a:r>
              <a:rPr lang="en-US" dirty="0" err="1" smtClean="0"/>
              <a:t>Flickr</a:t>
            </a:r>
            <a:endParaRPr lang="en-US" dirty="0" smtClean="0"/>
          </a:p>
          <a:p>
            <a:r>
              <a:rPr lang="en-US" dirty="0" smtClean="0"/>
              <a:t>Second example is automating determination of glacier beds</a:t>
            </a:r>
            <a:endParaRPr lang="en-US" dirty="0"/>
          </a:p>
        </p:txBody>
      </p:sp>
      <p:sp>
        <p:nvSpPr>
          <p:cNvPr id="6" name="TextBox 5"/>
          <p:cNvSpPr txBox="1"/>
          <p:nvPr/>
        </p:nvSpPr>
        <p:spPr>
          <a:xfrm>
            <a:off x="4038600" y="228600"/>
            <a:ext cx="4769254" cy="369332"/>
          </a:xfrm>
          <a:prstGeom prst="rect">
            <a:avLst/>
          </a:prstGeom>
          <a:noFill/>
        </p:spPr>
        <p:txBody>
          <a:bodyPr wrap="none" rtlCol="0">
            <a:spAutoFit/>
          </a:bodyPr>
          <a:lstStyle/>
          <a:p>
            <a:r>
              <a:rPr lang="en-US" dirty="0" smtClean="0">
                <a:hlinkClick r:id="rId4"/>
              </a:rPr>
              <a:t>http://www.cs.cornell.edu/~crandall/photomap/</a:t>
            </a:r>
            <a:endParaRPr lang="en-US" dirty="0"/>
          </a:p>
        </p:txBody>
      </p:sp>
      <p:pic>
        <p:nvPicPr>
          <p:cNvPr id="2052" name="Picture 4" descr="http://www.cs.cornell.edu/w8/~crandall/maps/map_nam2.png"/>
          <p:cNvPicPr>
            <a:picLocks noChangeAspect="1" noChangeArrowheads="1"/>
          </p:cNvPicPr>
          <p:nvPr/>
        </p:nvPicPr>
        <p:blipFill>
          <a:blip r:embed="rId5" cstate="print"/>
          <a:srcRect/>
          <a:stretch>
            <a:fillRect/>
          </a:stretch>
        </p:blipFill>
        <p:spPr bwMode="auto">
          <a:xfrm>
            <a:off x="76200" y="626362"/>
            <a:ext cx="8770930" cy="6231638"/>
          </a:xfrm>
          <a:prstGeom prst="rect">
            <a:avLst/>
          </a:prstGeom>
          <a:solidFill>
            <a:schemeClr val="bg1"/>
          </a:solidFill>
        </p:spPr>
      </p:pic>
      <p:graphicFrame>
        <p:nvGraphicFramePr>
          <p:cNvPr id="1026" name="Object 2"/>
          <p:cNvGraphicFramePr>
            <a:graphicFrameLocks noChangeAspect="1"/>
          </p:cNvGraphicFramePr>
          <p:nvPr/>
        </p:nvGraphicFramePr>
        <p:xfrm>
          <a:off x="76200" y="0"/>
          <a:ext cx="8991600" cy="6743700"/>
        </p:xfrm>
        <a:graphic>
          <a:graphicData uri="http://schemas.openxmlformats.org/presentationml/2006/ole">
            <mc:AlternateContent xmlns:mc="http://schemas.openxmlformats.org/markup-compatibility/2006">
              <mc:Choice xmlns:v="urn:schemas-microsoft-com:vml" Requires="v">
                <p:oleObj spid="_x0000_s1030" name="Acrobat Document" r:id="rId6" imgW="7310160" imgH="5491800" progId="AcroExch.Document.7">
                  <p:embed/>
                </p:oleObj>
              </mc:Choice>
              <mc:Fallback>
                <p:oleObj name="Acrobat Document" r:id="rId6" imgW="7310160" imgH="5491800" progId="AcroExch.Document.7">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0"/>
                        <a:ext cx="89916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 Computing</a:t>
            </a:r>
            <a:endParaRPr lang="en-US" dirty="0"/>
          </a:p>
        </p:txBody>
      </p:sp>
      <p:sp>
        <p:nvSpPr>
          <p:cNvPr id="3" name="Content Placeholder 2"/>
          <p:cNvSpPr>
            <a:spLocks noGrp="1"/>
          </p:cNvSpPr>
          <p:nvPr>
            <p:ph idx="1"/>
          </p:nvPr>
        </p:nvSpPr>
        <p:spPr/>
        <p:txBody>
          <a:bodyPr/>
          <a:lstStyle/>
          <a:p>
            <a:r>
              <a:rPr lang="en-US" dirty="0" smtClean="0"/>
              <a:t>As chips get smaller and cheaper, there are more and more entities with computers in them</a:t>
            </a:r>
          </a:p>
          <a:p>
            <a:pPr lvl="1"/>
            <a:r>
              <a:rPr lang="en-US" dirty="0" smtClean="0"/>
              <a:t>4.6 Billion cell phones at end of 2009</a:t>
            </a:r>
          </a:p>
          <a:p>
            <a:r>
              <a:rPr lang="en-US" dirty="0" smtClean="0"/>
              <a:t>You can sprinkle your home and indeed your body with devices</a:t>
            </a:r>
          </a:p>
          <a:p>
            <a:pPr lvl="1"/>
            <a:r>
              <a:rPr lang="en-US" dirty="0" smtClean="0"/>
              <a:t>Ubiquitous City project in Korea studies implications of this trend including needed Cyberinfrastructure</a:t>
            </a:r>
          </a:p>
          <a:p>
            <a:r>
              <a:rPr lang="en-US" dirty="0" smtClean="0"/>
              <a:t>Health Science advances from devices on body</a:t>
            </a:r>
          </a:p>
          <a:p>
            <a:r>
              <a:rPr lang="en-US" dirty="0" smtClean="0"/>
              <a:t>Earthquake forecasting uses network of GPS and Seismic sensors</a:t>
            </a:r>
            <a:endParaRPr lang="en-US" dirty="0"/>
          </a:p>
        </p:txBody>
      </p:sp>
      <p:pic>
        <p:nvPicPr>
          <p:cNvPr id="4" name="Picture 12"/>
          <p:cNvPicPr>
            <a:picLocks noChangeAspect="1" noChangeArrowheads="1"/>
          </p:cNvPicPr>
          <p:nvPr/>
        </p:nvPicPr>
        <p:blipFill>
          <a:blip r:embed="rId3" cstate="print"/>
          <a:srcRect l="665" t="24306" r="48795" b="26476"/>
          <a:stretch>
            <a:fillRect/>
          </a:stretch>
        </p:blipFill>
        <p:spPr bwMode="auto">
          <a:xfrm>
            <a:off x="0" y="1143000"/>
            <a:ext cx="9094973"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Robotics</a:t>
            </a:r>
            <a:endParaRPr lang="en-US" dirty="0"/>
          </a:p>
        </p:txBody>
      </p:sp>
      <p:sp>
        <p:nvSpPr>
          <p:cNvPr id="3" name="Content Placeholder 2"/>
          <p:cNvSpPr>
            <a:spLocks noGrp="1"/>
          </p:cNvSpPr>
          <p:nvPr>
            <p:ph idx="1"/>
          </p:nvPr>
        </p:nvSpPr>
        <p:spPr>
          <a:xfrm>
            <a:off x="0" y="838200"/>
            <a:ext cx="9144000" cy="6019800"/>
          </a:xfrm>
        </p:spPr>
        <p:txBody>
          <a:bodyPr/>
          <a:lstStyle/>
          <a:p>
            <a:r>
              <a:rPr lang="en-US" dirty="0" smtClean="0"/>
              <a:t>This is study of computer controlled “machines” such as</a:t>
            </a:r>
          </a:p>
          <a:p>
            <a:pPr lvl="1"/>
            <a:r>
              <a:rPr lang="en-US" dirty="0" smtClean="0"/>
              <a:t>Vehicles (say on Mars) or human-formed robots</a:t>
            </a:r>
          </a:p>
          <a:p>
            <a:pPr lvl="1"/>
            <a:r>
              <a:rPr lang="en-US" dirty="0" smtClean="0"/>
              <a:t>Surgical instruments</a:t>
            </a:r>
          </a:p>
          <a:p>
            <a:r>
              <a:rPr lang="en-US" dirty="0" smtClean="0"/>
              <a:t>Involves areas such as image processing to disentangle what Robot sees and “artificial intelligence” to make decisions</a:t>
            </a:r>
          </a:p>
          <a:p>
            <a:r>
              <a:rPr lang="en-US" dirty="0" smtClean="0"/>
              <a:t>Interactions between Humans and Robots</a:t>
            </a:r>
          </a:p>
          <a:p>
            <a:pPr lvl="1"/>
            <a:r>
              <a:rPr lang="en-US" dirty="0" smtClean="0"/>
              <a:t>Natural Language understanding</a:t>
            </a:r>
          </a:p>
          <a:p>
            <a:pPr lvl="1"/>
            <a:r>
              <a:rPr lang="en-US" dirty="0" smtClean="0"/>
              <a:t>How do humans react to robots rather than people!</a:t>
            </a:r>
            <a:endParaRPr lang="en-US" dirty="0"/>
          </a:p>
        </p:txBody>
      </p:sp>
      <p:grpSp>
        <p:nvGrpSpPr>
          <p:cNvPr id="6" name="Group 5"/>
          <p:cNvGrpSpPr/>
          <p:nvPr/>
        </p:nvGrpSpPr>
        <p:grpSpPr>
          <a:xfrm>
            <a:off x="-1" y="0"/>
            <a:ext cx="5541815" cy="6858000"/>
            <a:chOff x="-1" y="0"/>
            <a:chExt cx="5541815" cy="6858000"/>
          </a:xfrm>
        </p:grpSpPr>
        <p:pic>
          <p:nvPicPr>
            <p:cNvPr id="17410" name="Picture 2" descr="http://www.cs.indiana.edu/~hauserk/images/wafr2006_primitives.jpg"/>
            <p:cNvPicPr>
              <a:picLocks noChangeAspect="1" noChangeArrowheads="1"/>
            </p:cNvPicPr>
            <p:nvPr/>
          </p:nvPicPr>
          <p:blipFill>
            <a:blip r:embed="rId3" cstate="print"/>
            <a:srcRect/>
            <a:stretch>
              <a:fillRect/>
            </a:stretch>
          </p:blipFill>
          <p:spPr bwMode="auto">
            <a:xfrm>
              <a:off x="-1" y="0"/>
              <a:ext cx="5486401" cy="2578611"/>
            </a:xfrm>
            <a:prstGeom prst="rect">
              <a:avLst/>
            </a:prstGeom>
            <a:noFill/>
          </p:spPr>
        </p:pic>
        <p:pic>
          <p:nvPicPr>
            <p:cNvPr id="17412" name="Picture 4" descr="http://www.cs.indiana.edu/~hauserk/images/icra2009_leaving_flatland.jpg"/>
            <p:cNvPicPr>
              <a:picLocks noChangeAspect="1" noChangeArrowheads="1"/>
            </p:cNvPicPr>
            <p:nvPr/>
          </p:nvPicPr>
          <p:blipFill>
            <a:blip r:embed="rId4" cstate="print"/>
            <a:srcRect/>
            <a:stretch>
              <a:fillRect/>
            </a:stretch>
          </p:blipFill>
          <p:spPr bwMode="auto">
            <a:xfrm>
              <a:off x="0" y="2590800"/>
              <a:ext cx="5541814" cy="42672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48600" cy="1371600"/>
          </a:xfrm>
        </p:spPr>
        <p:txBody>
          <a:bodyPr>
            <a:normAutofit fontScale="90000"/>
          </a:bodyPr>
          <a:lstStyle/>
          <a:p>
            <a:r>
              <a:rPr lang="en-US" dirty="0" smtClean="0"/>
              <a:t>Sensors as a Service</a:t>
            </a:r>
            <a:br>
              <a:rPr lang="en-US" dirty="0" smtClean="0"/>
            </a:br>
            <a:r>
              <a:rPr lang="en-US" sz="3100" dirty="0" smtClean="0"/>
              <a:t>Cell phones are important </a:t>
            </a:r>
            <a:br>
              <a:rPr lang="en-US" sz="3100" dirty="0" smtClean="0"/>
            </a:br>
            <a:r>
              <a:rPr lang="en-US" sz="3100" dirty="0" smtClean="0"/>
              <a:t>sensor/Collaborative device</a:t>
            </a:r>
            <a:endParaRPr lang="en-US" sz="3600" dirty="0"/>
          </a:p>
        </p:txBody>
      </p:sp>
      <p:pic>
        <p:nvPicPr>
          <p:cNvPr id="4" name="Picture 3" descr="clouds-0001.jpg"/>
          <p:cNvPicPr>
            <a:picLocks noChangeAspect="1"/>
          </p:cNvPicPr>
          <p:nvPr/>
        </p:nvPicPr>
        <p:blipFill>
          <a:blip r:embed="rId3" cstate="print"/>
          <a:stretch>
            <a:fillRect/>
          </a:stretch>
        </p:blipFill>
        <p:spPr>
          <a:xfrm>
            <a:off x="3886200" y="3486150"/>
            <a:ext cx="5257799" cy="3067050"/>
          </a:xfrm>
          <a:prstGeom prst="rect">
            <a:avLst/>
          </a:prstGeom>
        </p:spPr>
      </p:pic>
      <p:pic>
        <p:nvPicPr>
          <p:cNvPr id="1026" name="Picture 2"/>
          <p:cNvPicPr>
            <a:picLocks noChangeAspect="1" noChangeArrowheads="1"/>
          </p:cNvPicPr>
          <p:nvPr/>
        </p:nvPicPr>
        <p:blipFill>
          <a:blip r:embed="rId4" cstate="print"/>
          <a:srcRect b="5128"/>
          <a:stretch>
            <a:fillRect/>
          </a:stretch>
        </p:blipFill>
        <p:spPr bwMode="auto">
          <a:xfrm>
            <a:off x="1981200" y="5562600"/>
            <a:ext cx="819150" cy="80822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990600" y="2362200"/>
            <a:ext cx="1104900" cy="89535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752600" y="3581400"/>
            <a:ext cx="1000125" cy="124777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781800" y="2057400"/>
            <a:ext cx="1162050" cy="98107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2362200" y="1524000"/>
            <a:ext cx="1266825" cy="847725"/>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4572000" y="1447800"/>
            <a:ext cx="1362075" cy="1047750"/>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943600" y="57912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(MapReduce)</a:t>
            </a:r>
            <a:endParaRPr lang="en-US" sz="2000" b="1" dirty="0">
              <a:solidFill>
                <a:prstClr val="white"/>
              </a:solidFill>
            </a:endParaRPr>
          </a:p>
        </p:txBody>
      </p:sp>
      <p:sp>
        <p:nvSpPr>
          <p:cNvPr id="33" name="Up-Down Arrow 32"/>
          <p:cNvSpPr/>
          <p:nvPr/>
        </p:nvSpPr>
        <p:spPr>
          <a:xfrm>
            <a:off x="6172200" y="4876800"/>
            <a:ext cx="484632" cy="7620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0" y="1447800"/>
            <a:ext cx="9144000" cy="5410200"/>
            <a:chOff x="0" y="1447800"/>
            <a:chExt cx="9144000" cy="5410200"/>
          </a:xfrm>
        </p:grpSpPr>
        <p:sp>
          <p:nvSpPr>
            <p:cNvPr id="57" name="Rectangle 56"/>
            <p:cNvSpPr/>
            <p:nvPr/>
          </p:nvSpPr>
          <p:spPr>
            <a:xfrm>
              <a:off x="0" y="1447800"/>
              <a:ext cx="9144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9"/>
            <p:cNvGrpSpPr/>
            <p:nvPr/>
          </p:nvGrpSpPr>
          <p:grpSpPr>
            <a:xfrm>
              <a:off x="152400" y="2895600"/>
              <a:ext cx="8772525" cy="2524125"/>
              <a:chOff x="76200" y="4257675"/>
              <a:chExt cx="8772525" cy="2524125"/>
            </a:xfrm>
            <a:solidFill>
              <a:schemeClr val="bg1"/>
            </a:solidFill>
          </p:grpSpPr>
          <p:pic>
            <p:nvPicPr>
              <p:cNvPr id="27" name="Picture 1"/>
              <p:cNvPicPr>
                <a:picLocks noChangeAspect="1" noChangeArrowheads="1"/>
              </p:cNvPicPr>
              <p:nvPr/>
            </p:nvPicPr>
            <p:blipFill>
              <a:blip r:embed="rId10" cstate="print"/>
              <a:srcRect/>
              <a:stretch>
                <a:fillRect/>
              </a:stretch>
            </p:blipFill>
            <p:spPr bwMode="auto">
              <a:xfrm>
                <a:off x="3810000" y="4953000"/>
                <a:ext cx="1228725" cy="828675"/>
              </a:xfrm>
              <a:prstGeom prst="rect">
                <a:avLst/>
              </a:prstGeom>
              <a:grpFill/>
              <a:ln w="9525">
                <a:noFill/>
                <a:miter lim="800000"/>
                <a:headEnd/>
                <a:tailEnd/>
              </a:ln>
            </p:spPr>
          </p:pic>
          <p:pic>
            <p:nvPicPr>
              <p:cNvPr id="29" name="Picture 4" descr="C:\Program Files (x86)\Microsoft Office\MEDIA\CAGCAT10\j0292020.wmf"/>
              <p:cNvPicPr>
                <a:picLocks noChangeAspect="1" noChangeArrowheads="1"/>
              </p:cNvPicPr>
              <p:nvPr/>
            </p:nvPicPr>
            <p:blipFill>
              <a:blip r:embed="rId11" cstate="print"/>
              <a:srcRect/>
              <a:stretch>
                <a:fillRect/>
              </a:stretch>
            </p:blipFill>
            <p:spPr bwMode="auto">
              <a:xfrm>
                <a:off x="1295400" y="5867400"/>
                <a:ext cx="838200" cy="795552"/>
              </a:xfrm>
              <a:prstGeom prst="rect">
                <a:avLst/>
              </a:prstGeom>
              <a:grpFill/>
            </p:spPr>
          </p:pic>
          <p:grpSp>
            <p:nvGrpSpPr>
              <p:cNvPr id="30" name="Group 19"/>
              <p:cNvGrpSpPr/>
              <p:nvPr/>
            </p:nvGrpSpPr>
            <p:grpSpPr>
              <a:xfrm>
                <a:off x="6324600" y="4257675"/>
                <a:ext cx="2524125" cy="2524125"/>
                <a:chOff x="6324600" y="4191000"/>
                <a:chExt cx="2524125" cy="2524125"/>
              </a:xfrm>
              <a:grpFill/>
            </p:grpSpPr>
            <p:pic>
              <p:nvPicPr>
                <p:cNvPr id="49" name="Picture 2"/>
                <p:cNvPicPr>
                  <a:picLocks noChangeAspect="1" noChangeArrowheads="1"/>
                </p:cNvPicPr>
                <p:nvPr/>
              </p:nvPicPr>
              <p:blipFill>
                <a:blip r:embed="rId12" cstate="print"/>
                <a:srcRect/>
                <a:stretch>
                  <a:fillRect/>
                </a:stretch>
              </p:blipFill>
              <p:spPr bwMode="auto">
                <a:xfrm>
                  <a:off x="6324600" y="4191000"/>
                  <a:ext cx="2524125" cy="2524125"/>
                </a:xfrm>
                <a:prstGeom prst="rect">
                  <a:avLst/>
                </a:prstGeom>
                <a:grpFill/>
                <a:ln w="9525">
                  <a:noFill/>
                  <a:miter lim="800000"/>
                  <a:headEnd/>
                  <a:tailEnd/>
                </a:ln>
              </p:spPr>
            </p:pic>
            <p:pic>
              <p:nvPicPr>
                <p:cNvPr id="50" name="Picture 3"/>
                <p:cNvPicPr>
                  <a:picLocks noChangeAspect="1" noChangeArrowheads="1"/>
                </p:cNvPicPr>
                <p:nvPr/>
              </p:nvPicPr>
              <p:blipFill>
                <a:blip r:embed="rId13" cstate="print"/>
                <a:srcRect/>
                <a:stretch>
                  <a:fillRect/>
                </a:stretch>
              </p:blipFill>
              <p:spPr bwMode="auto">
                <a:xfrm>
                  <a:off x="7172325" y="4352925"/>
                  <a:ext cx="457200" cy="339634"/>
                </a:xfrm>
                <a:prstGeom prst="rect">
                  <a:avLst/>
                </a:prstGeom>
                <a:grpFill/>
                <a:ln w="9525">
                  <a:noFill/>
                  <a:miter lim="800000"/>
                  <a:headEnd/>
                  <a:tailEnd/>
                </a:ln>
              </p:spPr>
            </p:pic>
            <p:pic>
              <p:nvPicPr>
                <p:cNvPr id="51" name="Picture 3"/>
                <p:cNvPicPr>
                  <a:picLocks noChangeAspect="1" noChangeArrowheads="1"/>
                </p:cNvPicPr>
                <p:nvPr/>
              </p:nvPicPr>
              <p:blipFill>
                <a:blip r:embed="rId14" cstate="print"/>
                <a:srcRect/>
                <a:stretch>
                  <a:fillRect/>
                </a:stretch>
              </p:blipFill>
              <p:spPr bwMode="auto">
                <a:xfrm>
                  <a:off x="6762017" y="5572125"/>
                  <a:ext cx="410308" cy="304800"/>
                </a:xfrm>
                <a:prstGeom prst="rect">
                  <a:avLst/>
                </a:prstGeom>
                <a:grpFill/>
                <a:ln w="9525">
                  <a:noFill/>
                  <a:miter lim="800000"/>
                  <a:headEnd/>
                  <a:tailEnd/>
                </a:ln>
              </p:spPr>
            </p:pic>
            <p:pic>
              <p:nvPicPr>
                <p:cNvPr id="52" name="Picture 8"/>
                <p:cNvPicPr>
                  <a:picLocks noChangeAspect="1" noChangeArrowheads="1"/>
                </p:cNvPicPr>
                <p:nvPr/>
              </p:nvPicPr>
              <p:blipFill>
                <a:blip r:embed="rId15" cstate="print"/>
                <a:srcRect/>
                <a:stretch>
                  <a:fillRect/>
                </a:stretch>
              </p:blipFill>
              <p:spPr bwMode="auto">
                <a:xfrm>
                  <a:off x="8086725" y="5038725"/>
                  <a:ext cx="381000" cy="381000"/>
                </a:xfrm>
                <a:prstGeom prst="rect">
                  <a:avLst/>
                </a:prstGeom>
                <a:grpFill/>
                <a:ln w="9525">
                  <a:noFill/>
                  <a:miter lim="800000"/>
                  <a:headEnd/>
                  <a:tailEnd/>
                </a:ln>
              </p:spPr>
            </p:pic>
            <p:pic>
              <p:nvPicPr>
                <p:cNvPr id="53" name="Picture 9"/>
                <p:cNvPicPr>
                  <a:picLocks noChangeAspect="1" noChangeArrowheads="1"/>
                </p:cNvPicPr>
                <p:nvPr/>
              </p:nvPicPr>
              <p:blipFill>
                <a:blip r:embed="rId16" cstate="print"/>
                <a:srcRect/>
                <a:stretch>
                  <a:fillRect/>
                </a:stretch>
              </p:blipFill>
              <p:spPr bwMode="auto">
                <a:xfrm>
                  <a:off x="7248525" y="5953125"/>
                  <a:ext cx="818766" cy="547688"/>
                </a:xfrm>
                <a:prstGeom prst="rect">
                  <a:avLst/>
                </a:prstGeom>
                <a:grpFill/>
                <a:ln w="9525">
                  <a:noFill/>
                  <a:miter lim="800000"/>
                  <a:headEnd/>
                  <a:tailEnd/>
                </a:ln>
              </p:spPr>
            </p:pic>
            <p:pic>
              <p:nvPicPr>
                <p:cNvPr id="54" name="Picture 10"/>
                <p:cNvPicPr>
                  <a:picLocks noChangeAspect="1" noChangeArrowheads="1"/>
                </p:cNvPicPr>
                <p:nvPr/>
              </p:nvPicPr>
              <p:blipFill>
                <a:blip r:embed="rId17" cstate="print"/>
                <a:srcRect/>
                <a:stretch>
                  <a:fillRect/>
                </a:stretch>
              </p:blipFill>
              <p:spPr bwMode="auto">
                <a:xfrm>
                  <a:off x="7019925" y="5191125"/>
                  <a:ext cx="342900" cy="342900"/>
                </a:xfrm>
                <a:prstGeom prst="rect">
                  <a:avLst/>
                </a:prstGeom>
                <a:grpFill/>
                <a:ln w="9525">
                  <a:noFill/>
                  <a:miter lim="800000"/>
                  <a:headEnd/>
                  <a:tailEnd/>
                </a:ln>
              </p:spPr>
            </p:pic>
            <p:pic>
              <p:nvPicPr>
                <p:cNvPr id="55" name="Picture 11"/>
                <p:cNvPicPr>
                  <a:picLocks noChangeAspect="1" noChangeArrowheads="1"/>
                </p:cNvPicPr>
                <p:nvPr/>
              </p:nvPicPr>
              <p:blipFill>
                <a:blip r:embed="rId18" cstate="print"/>
                <a:srcRect/>
                <a:stretch>
                  <a:fillRect/>
                </a:stretch>
              </p:blipFill>
              <p:spPr bwMode="auto">
                <a:xfrm>
                  <a:off x="8086725" y="5572125"/>
                  <a:ext cx="206181" cy="238125"/>
                </a:xfrm>
                <a:prstGeom prst="rect">
                  <a:avLst/>
                </a:prstGeom>
                <a:grpFill/>
                <a:ln w="9525">
                  <a:noFill/>
                  <a:miter lim="800000"/>
                  <a:headEnd/>
                  <a:tailEnd/>
                </a:ln>
              </p:spPr>
            </p:pic>
            <p:pic>
              <p:nvPicPr>
                <p:cNvPr id="56" name="Picture 11"/>
                <p:cNvPicPr>
                  <a:picLocks noChangeAspect="1" noChangeArrowheads="1"/>
                </p:cNvPicPr>
                <p:nvPr/>
              </p:nvPicPr>
              <p:blipFill>
                <a:blip r:embed="rId19" cstate="print"/>
                <a:srcRect/>
                <a:stretch>
                  <a:fillRect/>
                </a:stretch>
              </p:blipFill>
              <p:spPr bwMode="auto">
                <a:xfrm>
                  <a:off x="8467725" y="5724525"/>
                  <a:ext cx="183066" cy="211429"/>
                </a:xfrm>
                <a:prstGeom prst="rect">
                  <a:avLst/>
                </a:prstGeom>
                <a:grpFill/>
                <a:ln w="9525">
                  <a:noFill/>
                  <a:miter lim="800000"/>
                  <a:headEnd/>
                  <a:tailEnd/>
                </a:ln>
              </p:spPr>
            </p:pic>
          </p:grpSp>
          <p:grpSp>
            <p:nvGrpSpPr>
              <p:cNvPr id="34" name="Group 20"/>
              <p:cNvGrpSpPr/>
              <p:nvPr/>
            </p:nvGrpSpPr>
            <p:grpSpPr>
              <a:xfrm>
                <a:off x="1676400" y="4267200"/>
                <a:ext cx="1076325" cy="1076325"/>
                <a:chOff x="6324600" y="4191000"/>
                <a:chExt cx="2524125" cy="2524125"/>
              </a:xfrm>
              <a:grpFill/>
            </p:grpSpPr>
            <p:pic>
              <p:nvPicPr>
                <p:cNvPr id="41" name="Picture 2"/>
                <p:cNvPicPr>
                  <a:picLocks noChangeAspect="1" noChangeArrowheads="1"/>
                </p:cNvPicPr>
                <p:nvPr/>
              </p:nvPicPr>
              <p:blipFill>
                <a:blip r:embed="rId20" cstate="print"/>
                <a:srcRect/>
                <a:stretch>
                  <a:fillRect/>
                </a:stretch>
              </p:blipFill>
              <p:spPr bwMode="auto">
                <a:xfrm>
                  <a:off x="6324600" y="4191000"/>
                  <a:ext cx="2524125" cy="2524125"/>
                </a:xfrm>
                <a:prstGeom prst="rect">
                  <a:avLst/>
                </a:prstGeom>
                <a:grpFill/>
                <a:ln w="9525">
                  <a:noFill/>
                  <a:miter lim="800000"/>
                  <a:headEnd/>
                  <a:tailEnd/>
                </a:ln>
              </p:spPr>
            </p:pic>
            <p:pic>
              <p:nvPicPr>
                <p:cNvPr id="42" name="Picture 3"/>
                <p:cNvPicPr>
                  <a:picLocks noChangeAspect="1" noChangeArrowheads="1"/>
                </p:cNvPicPr>
                <p:nvPr/>
              </p:nvPicPr>
              <p:blipFill>
                <a:blip r:embed="rId21" cstate="print"/>
                <a:srcRect/>
                <a:stretch>
                  <a:fillRect/>
                </a:stretch>
              </p:blipFill>
              <p:spPr bwMode="auto">
                <a:xfrm>
                  <a:off x="7172325" y="4352925"/>
                  <a:ext cx="457200" cy="339634"/>
                </a:xfrm>
                <a:prstGeom prst="rect">
                  <a:avLst/>
                </a:prstGeom>
                <a:grpFill/>
                <a:ln w="9525">
                  <a:noFill/>
                  <a:miter lim="800000"/>
                  <a:headEnd/>
                  <a:tailEnd/>
                </a:ln>
              </p:spPr>
            </p:pic>
            <p:pic>
              <p:nvPicPr>
                <p:cNvPr id="43" name="Picture 3"/>
                <p:cNvPicPr>
                  <a:picLocks noChangeAspect="1" noChangeArrowheads="1"/>
                </p:cNvPicPr>
                <p:nvPr/>
              </p:nvPicPr>
              <p:blipFill>
                <a:blip r:embed="rId22" cstate="print"/>
                <a:srcRect/>
                <a:stretch>
                  <a:fillRect/>
                </a:stretch>
              </p:blipFill>
              <p:spPr bwMode="auto">
                <a:xfrm>
                  <a:off x="6762017" y="5572125"/>
                  <a:ext cx="410308" cy="304800"/>
                </a:xfrm>
                <a:prstGeom prst="rect">
                  <a:avLst/>
                </a:prstGeom>
                <a:grpFill/>
                <a:ln w="9525">
                  <a:noFill/>
                  <a:miter lim="800000"/>
                  <a:headEnd/>
                  <a:tailEnd/>
                </a:ln>
              </p:spPr>
            </p:pic>
            <p:pic>
              <p:nvPicPr>
                <p:cNvPr id="44" name="Picture 8"/>
                <p:cNvPicPr>
                  <a:picLocks noChangeAspect="1" noChangeArrowheads="1"/>
                </p:cNvPicPr>
                <p:nvPr/>
              </p:nvPicPr>
              <p:blipFill>
                <a:blip r:embed="rId23" cstate="print"/>
                <a:srcRect/>
                <a:stretch>
                  <a:fillRect/>
                </a:stretch>
              </p:blipFill>
              <p:spPr bwMode="auto">
                <a:xfrm>
                  <a:off x="8086725" y="5038725"/>
                  <a:ext cx="381000" cy="381000"/>
                </a:xfrm>
                <a:prstGeom prst="rect">
                  <a:avLst/>
                </a:prstGeom>
                <a:grpFill/>
                <a:ln w="9525">
                  <a:noFill/>
                  <a:miter lim="800000"/>
                  <a:headEnd/>
                  <a:tailEnd/>
                </a:ln>
              </p:spPr>
            </p:pic>
            <p:pic>
              <p:nvPicPr>
                <p:cNvPr id="45" name="Picture 9"/>
                <p:cNvPicPr>
                  <a:picLocks noChangeAspect="1" noChangeArrowheads="1"/>
                </p:cNvPicPr>
                <p:nvPr/>
              </p:nvPicPr>
              <p:blipFill>
                <a:blip r:embed="rId24" cstate="print"/>
                <a:srcRect/>
                <a:stretch>
                  <a:fillRect/>
                </a:stretch>
              </p:blipFill>
              <p:spPr bwMode="auto">
                <a:xfrm>
                  <a:off x="7248525" y="5953125"/>
                  <a:ext cx="818766" cy="547688"/>
                </a:xfrm>
                <a:prstGeom prst="rect">
                  <a:avLst/>
                </a:prstGeom>
                <a:grpFill/>
                <a:ln w="9525">
                  <a:noFill/>
                  <a:miter lim="800000"/>
                  <a:headEnd/>
                  <a:tailEnd/>
                </a:ln>
              </p:spPr>
            </p:pic>
            <p:pic>
              <p:nvPicPr>
                <p:cNvPr id="46" name="Picture 10"/>
                <p:cNvPicPr>
                  <a:picLocks noChangeAspect="1" noChangeArrowheads="1"/>
                </p:cNvPicPr>
                <p:nvPr/>
              </p:nvPicPr>
              <p:blipFill>
                <a:blip r:embed="rId25" cstate="print"/>
                <a:srcRect/>
                <a:stretch>
                  <a:fillRect/>
                </a:stretch>
              </p:blipFill>
              <p:spPr bwMode="auto">
                <a:xfrm>
                  <a:off x="7019925" y="5191125"/>
                  <a:ext cx="342900" cy="342900"/>
                </a:xfrm>
                <a:prstGeom prst="rect">
                  <a:avLst/>
                </a:prstGeom>
                <a:grpFill/>
                <a:ln w="9525">
                  <a:noFill/>
                  <a:miter lim="800000"/>
                  <a:headEnd/>
                  <a:tailEnd/>
                </a:ln>
              </p:spPr>
            </p:pic>
            <p:pic>
              <p:nvPicPr>
                <p:cNvPr id="47" name="Picture 11"/>
                <p:cNvPicPr>
                  <a:picLocks noChangeAspect="1" noChangeArrowheads="1"/>
                </p:cNvPicPr>
                <p:nvPr/>
              </p:nvPicPr>
              <p:blipFill>
                <a:blip r:embed="rId26" cstate="print"/>
                <a:srcRect/>
                <a:stretch>
                  <a:fillRect/>
                </a:stretch>
              </p:blipFill>
              <p:spPr bwMode="auto">
                <a:xfrm>
                  <a:off x="8086725" y="5572125"/>
                  <a:ext cx="206181" cy="238125"/>
                </a:xfrm>
                <a:prstGeom prst="rect">
                  <a:avLst/>
                </a:prstGeom>
                <a:grpFill/>
                <a:ln w="9525">
                  <a:noFill/>
                  <a:miter lim="800000"/>
                  <a:headEnd/>
                  <a:tailEnd/>
                </a:ln>
              </p:spPr>
            </p:pic>
            <p:pic>
              <p:nvPicPr>
                <p:cNvPr id="48" name="Picture 11"/>
                <p:cNvPicPr>
                  <a:picLocks noChangeAspect="1" noChangeArrowheads="1"/>
                </p:cNvPicPr>
                <p:nvPr/>
              </p:nvPicPr>
              <p:blipFill>
                <a:blip r:embed="rId27" cstate="print"/>
                <a:srcRect/>
                <a:stretch>
                  <a:fillRect/>
                </a:stretch>
              </p:blipFill>
              <p:spPr bwMode="auto">
                <a:xfrm>
                  <a:off x="8467725" y="5724525"/>
                  <a:ext cx="183066" cy="211429"/>
                </a:xfrm>
                <a:prstGeom prst="rect">
                  <a:avLst/>
                </a:prstGeom>
                <a:grpFill/>
                <a:ln w="9525">
                  <a:noFill/>
                  <a:miter lim="800000"/>
                  <a:headEnd/>
                  <a:tailEnd/>
                </a:ln>
              </p:spPr>
            </p:pic>
          </p:grpSp>
          <p:pic>
            <p:nvPicPr>
              <p:cNvPr id="35" name="Picture 12"/>
              <p:cNvPicPr>
                <a:picLocks noChangeAspect="1" noChangeArrowheads="1"/>
              </p:cNvPicPr>
              <p:nvPr/>
            </p:nvPicPr>
            <p:blipFill>
              <a:blip r:embed="rId28" cstate="print"/>
              <a:srcRect l="21192" r="15232"/>
              <a:stretch>
                <a:fillRect/>
              </a:stretch>
            </p:blipFill>
            <p:spPr bwMode="auto">
              <a:xfrm>
                <a:off x="2286000" y="5943600"/>
                <a:ext cx="457200" cy="527367"/>
              </a:xfrm>
              <a:prstGeom prst="rect">
                <a:avLst/>
              </a:prstGeom>
              <a:grpFill/>
              <a:ln w="9525">
                <a:noFill/>
                <a:miter lim="800000"/>
                <a:headEnd/>
                <a:tailEnd/>
              </a:ln>
            </p:spPr>
          </p:pic>
          <p:pic>
            <p:nvPicPr>
              <p:cNvPr id="36" name="Picture 13"/>
              <p:cNvPicPr>
                <a:picLocks noChangeAspect="1" noChangeArrowheads="1"/>
              </p:cNvPicPr>
              <p:nvPr/>
            </p:nvPicPr>
            <p:blipFill>
              <a:blip r:embed="rId29" cstate="print"/>
              <a:srcRect/>
              <a:stretch>
                <a:fillRect/>
              </a:stretch>
            </p:blipFill>
            <p:spPr bwMode="auto">
              <a:xfrm>
                <a:off x="2971800" y="5943600"/>
                <a:ext cx="304800" cy="544830"/>
              </a:xfrm>
              <a:prstGeom prst="rect">
                <a:avLst/>
              </a:prstGeom>
              <a:grpFill/>
              <a:ln w="9525">
                <a:noFill/>
                <a:miter lim="800000"/>
                <a:headEnd/>
                <a:tailEnd/>
              </a:ln>
            </p:spPr>
          </p:pic>
          <p:sp>
            <p:nvSpPr>
              <p:cNvPr id="37" name="TextBox 36"/>
              <p:cNvSpPr txBox="1"/>
              <p:nvPr/>
            </p:nvSpPr>
            <p:spPr>
              <a:xfrm>
                <a:off x="76200" y="4572000"/>
                <a:ext cx="1547731" cy="369332"/>
              </a:xfrm>
              <a:prstGeom prst="rect">
                <a:avLst/>
              </a:prstGeom>
              <a:grp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8" name="TextBox 37"/>
              <p:cNvSpPr txBox="1"/>
              <p:nvPr/>
            </p:nvSpPr>
            <p:spPr>
              <a:xfrm>
                <a:off x="228600" y="6019800"/>
                <a:ext cx="815736" cy="369332"/>
              </a:xfrm>
              <a:prstGeom prst="rect">
                <a:avLst/>
              </a:prstGeom>
              <a:grp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9" name="Straight Arrow Connector 38"/>
              <p:cNvCxnSpPr/>
              <p:nvPr/>
            </p:nvCxnSpPr>
            <p:spPr>
              <a:xfrm>
                <a:off x="2971800" y="4572000"/>
                <a:ext cx="3200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352800" y="6172200"/>
                <a:ext cx="2819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and Computer Graphics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Computer Graphics underlies gaming and Pixar movies and involves visualizing computer constructed objects/scenes</a:t>
            </a:r>
          </a:p>
          <a:p>
            <a:pPr lvl="1"/>
            <a:r>
              <a:rPr lang="en-US" sz="2400" dirty="0" smtClean="0"/>
              <a:t>Elegant theory of lighting</a:t>
            </a:r>
          </a:p>
          <a:p>
            <a:pPr lvl="1"/>
            <a:r>
              <a:rPr lang="en-US" sz="2400" dirty="0" smtClean="0"/>
              <a:t>This is very compute intensive and uses farms of computers</a:t>
            </a:r>
          </a:p>
          <a:p>
            <a:r>
              <a:rPr lang="en-US" sz="2800" dirty="0" smtClean="0"/>
              <a:t>Visualization more broadly is trying to add power of human eye to increase discovery</a:t>
            </a:r>
          </a:p>
          <a:p>
            <a:pPr lvl="1"/>
            <a:r>
              <a:rPr lang="en-US" sz="2400" dirty="0" smtClean="0"/>
              <a:t>Many challenges when one is looking at something not easily mapped to 2D screen (such as a three dimensional flow of plasma at center of universe)</a:t>
            </a:r>
          </a:p>
          <a:p>
            <a:pPr lvl="1"/>
            <a:r>
              <a:rPr lang="en-US" sz="2400" dirty="0" smtClean="0"/>
              <a:t>Mapping abstract data (“information visualization”) such as genes that are lists of base pairs </a:t>
            </a:r>
          </a:p>
          <a:p>
            <a:pPr lvl="1"/>
            <a:r>
              <a:rPr lang="en-US" sz="2400" dirty="0" smtClean="0"/>
              <a:t>Interesting devices include 3D glasses and sophisticated environments such as caves</a:t>
            </a:r>
            <a:endParaRPr lang="en-US" sz="2400" dirty="0"/>
          </a:p>
        </p:txBody>
      </p:sp>
      <p:pic>
        <p:nvPicPr>
          <p:cNvPr id="15362" name="Picture 2" descr="http://www.avl.iu.edu/projects/FAS/gallery/hurt2_transp_300x300.jpg"/>
          <p:cNvPicPr>
            <a:picLocks noChangeAspect="1" noChangeArrowheads="1"/>
          </p:cNvPicPr>
          <p:nvPr/>
        </p:nvPicPr>
        <p:blipFill>
          <a:blip r:embed="rId3" cstate="print"/>
          <a:srcRect/>
          <a:stretch>
            <a:fillRect/>
          </a:stretch>
        </p:blipFill>
        <p:spPr bwMode="auto">
          <a:xfrm>
            <a:off x="0" y="0"/>
            <a:ext cx="6858000" cy="6858000"/>
          </a:xfrm>
          <a:prstGeom prst="rect">
            <a:avLst/>
          </a:prstGeom>
          <a:noFill/>
        </p:spPr>
      </p:pic>
      <p:pic>
        <p:nvPicPr>
          <p:cNvPr id="5" name="Picture 4" descr="MG30000-17clustersC.png"/>
          <p:cNvPicPr>
            <a:picLocks noChangeAspect="1"/>
          </p:cNvPicPr>
          <p:nvPr/>
        </p:nvPicPr>
        <p:blipFill>
          <a:blip r:embed="rId4" cstate="print"/>
          <a:stretch>
            <a:fillRect/>
          </a:stretch>
        </p:blipFill>
        <p:spPr>
          <a:xfrm>
            <a:off x="0" y="0"/>
            <a:ext cx="9144000" cy="655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Architecture</a:t>
            </a:r>
            <a:endParaRPr lang="en-US" dirty="0"/>
          </a:p>
        </p:txBody>
      </p:sp>
      <p:sp>
        <p:nvSpPr>
          <p:cNvPr id="3" name="Content Placeholder 2"/>
          <p:cNvSpPr>
            <a:spLocks noGrp="1"/>
          </p:cNvSpPr>
          <p:nvPr>
            <p:ph idx="1"/>
          </p:nvPr>
        </p:nvSpPr>
        <p:spPr/>
        <p:txBody>
          <a:bodyPr>
            <a:normAutofit/>
          </a:bodyPr>
          <a:lstStyle/>
          <a:p>
            <a:r>
              <a:rPr lang="en-US" sz="2800" dirty="0" smtClean="0"/>
              <a:t>This field studies designs of computer and in particular the CPU  </a:t>
            </a:r>
          </a:p>
          <a:p>
            <a:r>
              <a:rPr lang="en-US" sz="2800" dirty="0" smtClean="0"/>
              <a:t>This field has tended to move from universities to industry as chips have become complicated and the infrastructure to produce them so expensive. </a:t>
            </a:r>
          </a:p>
          <a:p>
            <a:r>
              <a:rPr lang="en-US" sz="2800" dirty="0" smtClean="0"/>
              <a:t>There is still a lot of innovation with discussion of number of cores in a single chip – this is 4-8 for mainline Intel/AMD chips but GPU’s have an order of magnitude more</a:t>
            </a:r>
          </a:p>
          <a:p>
            <a:r>
              <a:rPr lang="en-US" sz="2800" dirty="0" smtClean="0"/>
              <a:t>Other specializations interesting including those for particular languages such as Scheme</a:t>
            </a:r>
            <a:endParaRPr lang="en-US" sz="2800" dirty="0"/>
          </a:p>
        </p:txBody>
      </p:sp>
      <p:pic>
        <p:nvPicPr>
          <p:cNvPr id="4"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Computer Networking</a:t>
            </a: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20000"/>
          </a:bodyPr>
          <a:lstStyle/>
          <a:p>
            <a:r>
              <a:rPr lang="en-US" sz="2800" dirty="0" smtClean="0"/>
              <a:t>Computer hardware studies the computers; computer networking their links; Cyberinfrastructure/Computer systems the software on top of computer hardware and networking</a:t>
            </a:r>
          </a:p>
          <a:p>
            <a:r>
              <a:rPr lang="en-US" sz="2800" dirty="0" smtClean="0"/>
              <a:t>New Internet architecture design – the current approach will not have enough addresses as we get flood of small devices connected to internet</a:t>
            </a:r>
          </a:p>
          <a:p>
            <a:r>
              <a:rPr lang="en-US" sz="2800" dirty="0" smtClean="0"/>
              <a:t>Performance analysis of IPSec and optimizations (network message protocol)</a:t>
            </a:r>
          </a:p>
          <a:p>
            <a:r>
              <a:rPr lang="en-US" sz="2800" dirty="0" smtClean="0"/>
              <a:t>Several areas on intersection of networking and </a:t>
            </a:r>
            <a:r>
              <a:rPr lang="en-US" sz="2800" dirty="0" err="1" smtClean="0"/>
              <a:t>secrity</a:t>
            </a:r>
            <a:endParaRPr lang="en-US" sz="2800" dirty="0" smtClean="0"/>
          </a:p>
          <a:p>
            <a:pPr lvl="1"/>
            <a:r>
              <a:rPr lang="en-US" sz="2400" dirty="0" smtClean="0"/>
              <a:t>Distributed reputation systems</a:t>
            </a:r>
          </a:p>
          <a:p>
            <a:pPr lvl="1"/>
            <a:r>
              <a:rPr lang="en-US" sz="2400" dirty="0" smtClean="0"/>
              <a:t>DNS configuration and security</a:t>
            </a:r>
          </a:p>
          <a:p>
            <a:pPr lvl="1"/>
            <a:r>
              <a:rPr lang="en-US" sz="2400" dirty="0" smtClean="0"/>
              <a:t>Malware in peer-to-peer </a:t>
            </a:r>
            <a:br>
              <a:rPr lang="en-US" sz="2400" dirty="0" smtClean="0"/>
            </a:br>
            <a:r>
              <a:rPr lang="en-US" sz="2400" dirty="0" smtClean="0"/>
              <a:t>applications</a:t>
            </a:r>
          </a:p>
          <a:p>
            <a:pPr lvl="1"/>
            <a:r>
              <a:rPr lang="en-US" sz="2400" dirty="0" smtClean="0"/>
              <a:t>Prevention of IP source address </a:t>
            </a:r>
            <a:br>
              <a:rPr lang="en-US" sz="2400" dirty="0" smtClean="0"/>
            </a:br>
            <a:r>
              <a:rPr lang="en-US" sz="2400" dirty="0" smtClean="0"/>
              <a:t>forgery (IP Spoofing)</a:t>
            </a:r>
          </a:p>
          <a:p>
            <a:pPr lvl="1"/>
            <a:r>
              <a:rPr lang="en-US" sz="2400" dirty="0" smtClean="0"/>
              <a:t>Routing and trust</a:t>
            </a:r>
          </a:p>
          <a:p>
            <a:pPr lvl="1"/>
            <a:r>
              <a:rPr lang="en-US" sz="2400" dirty="0" smtClean="0"/>
              <a:t>Network security for mobile devices</a:t>
            </a:r>
          </a:p>
          <a:p>
            <a:endParaRPr lang="en-US" sz="2800" dirty="0"/>
          </a:p>
        </p:txBody>
      </p:sp>
      <p:pic>
        <p:nvPicPr>
          <p:cNvPr id="10242" name="Picture 2" descr="Networking Research Group"/>
          <p:cNvPicPr>
            <a:picLocks noChangeAspect="1" noChangeArrowheads="1"/>
          </p:cNvPicPr>
          <p:nvPr/>
        </p:nvPicPr>
        <p:blipFill>
          <a:blip r:embed="rId3" cstate="print"/>
          <a:srcRect/>
          <a:stretch>
            <a:fillRect/>
          </a:stretch>
        </p:blipFill>
        <p:spPr bwMode="auto">
          <a:xfrm>
            <a:off x="4419600" y="4480221"/>
            <a:ext cx="4728656" cy="188095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Languages and Compilers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studies the expression of a problem to put on a computer (Language) and the conversion of this Language into machine executable form (Compilers)</a:t>
            </a:r>
          </a:p>
          <a:p>
            <a:r>
              <a:rPr lang="en-US" dirty="0" smtClean="0"/>
              <a:t>There are many styles of Languages and different compiler challenges (such as targeting parallel computers)</a:t>
            </a:r>
          </a:p>
          <a:p>
            <a:r>
              <a:rPr lang="en-US" dirty="0" smtClean="0"/>
              <a:t>Some languages address subsets of </a:t>
            </a:r>
            <a:br>
              <a:rPr lang="en-US" dirty="0" smtClean="0"/>
            </a:br>
            <a:r>
              <a:rPr lang="en-US" dirty="0" smtClean="0"/>
              <a:t>problems (The Internet, Physics) </a:t>
            </a:r>
          </a:p>
          <a:p>
            <a:r>
              <a:rPr lang="en-US" dirty="0" smtClean="0"/>
              <a:t>Indiana University pioneers in Scheme </a:t>
            </a:r>
            <a:br>
              <a:rPr lang="en-US" dirty="0" smtClean="0"/>
            </a:br>
            <a:r>
              <a:rPr lang="en-US" dirty="0" smtClean="0"/>
              <a:t>Language and aspects of parallel </a:t>
            </a:r>
            <a:br>
              <a:rPr lang="en-US" dirty="0" smtClean="0"/>
            </a:br>
            <a:r>
              <a:rPr lang="en-US" dirty="0" smtClean="0"/>
              <a:t>computing</a:t>
            </a:r>
          </a:p>
          <a:p>
            <a:pPr lvl="1"/>
            <a:r>
              <a:rPr lang="en-US" dirty="0" smtClean="0"/>
              <a:t>Compilers need “run-time” to support </a:t>
            </a:r>
            <a:br>
              <a:rPr lang="en-US" dirty="0" smtClean="0"/>
            </a:br>
            <a:r>
              <a:rPr lang="en-US" dirty="0" smtClean="0"/>
              <a:t>code execution (as </a:t>
            </a:r>
            <a:r>
              <a:rPr lang="en-US" dirty="0" err="1" smtClean="0"/>
              <a:t>OpenMPI</a:t>
            </a:r>
            <a:r>
              <a:rPr lang="en-US" dirty="0" smtClean="0"/>
              <a:t> for parallelism)</a:t>
            </a:r>
            <a:endParaRPr lang="en-US" dirty="0"/>
          </a:p>
        </p:txBody>
      </p:sp>
      <p:pic>
        <p:nvPicPr>
          <p:cNvPr id="4098" name="Picture 2" descr="http://www.scheme.com/tspl3/canned/small-cover.png"/>
          <p:cNvPicPr>
            <a:picLocks noChangeAspect="1" noChangeArrowheads="1"/>
          </p:cNvPicPr>
          <p:nvPr/>
        </p:nvPicPr>
        <p:blipFill>
          <a:blip r:embed="rId3" cstate="print"/>
          <a:srcRect/>
          <a:stretch>
            <a:fillRect/>
          </a:stretch>
        </p:blipFill>
        <p:spPr bwMode="auto">
          <a:xfrm>
            <a:off x="6781800" y="3352800"/>
            <a:ext cx="2362200" cy="303711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Artificial Intelligence, Artificial Life and Cognitive Science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Here are areas that look at developing computing systems that “think” i.e. make decisions similar to humans</a:t>
            </a:r>
          </a:p>
          <a:p>
            <a:r>
              <a:rPr lang="en-US" dirty="0" smtClean="0"/>
              <a:t>Some model how people work together and others how brains (many neurons) function</a:t>
            </a:r>
          </a:p>
          <a:p>
            <a:r>
              <a:rPr lang="en-US" dirty="0" smtClean="0"/>
              <a:t>Cognitive science is the interdisciplinary study of mind and the nature of intelligence. Centered in College of Arts and Science with strong School of Informatics and Computing collaboration</a:t>
            </a:r>
          </a:p>
          <a:p>
            <a:pPr lvl="1"/>
            <a:r>
              <a:rPr lang="en-US" dirty="0" smtClean="0"/>
              <a:t> error-making, creative translation, scientific discovery, musical composition, the comprehension and invention of jokes, the nature of sexist language and default imagery, philosophy of mind, and foundations of artificial intelligence</a:t>
            </a:r>
            <a:endParaRPr lang="en-US" dirty="0"/>
          </a:p>
        </p:txBody>
      </p:sp>
      <p:pic>
        <p:nvPicPr>
          <p:cNvPr id="8194" name="Picture 2" descr="http://www.beanblossom.in.us/larryy/Images/pw4smallcmp50.gif"/>
          <p:cNvPicPr>
            <a:picLocks noChangeAspect="1" noChangeArrowheads="1"/>
          </p:cNvPicPr>
          <p:nvPr/>
        </p:nvPicPr>
        <p:blipFill>
          <a:blip r:embed="rId3" cstate="print"/>
          <a:srcRect/>
          <a:stretch>
            <a:fillRect/>
          </a:stretch>
        </p:blipFill>
        <p:spPr bwMode="auto">
          <a:xfrm>
            <a:off x="0" y="2103120"/>
            <a:ext cx="5943600" cy="4754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Some key aspects of “Research”</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dirty="0" smtClean="0"/>
              <a:t>Becoming a researcher; Identifying and applying to graduate school; what jobs are there – industry, university, national laboratory</a:t>
            </a:r>
          </a:p>
          <a:p>
            <a:r>
              <a:rPr lang="en-US" dirty="0" smtClean="0"/>
              <a:t>What is and isn’t Research (Research v Development)</a:t>
            </a:r>
          </a:p>
          <a:p>
            <a:r>
              <a:rPr lang="en-US" dirty="0" smtClean="0"/>
              <a:t>Is your research novel?</a:t>
            </a:r>
          </a:p>
          <a:p>
            <a:r>
              <a:rPr lang="en-US" dirty="0" smtClean="0"/>
              <a:t>Identification and elaboration of research topics</a:t>
            </a:r>
          </a:p>
          <a:p>
            <a:r>
              <a:rPr lang="en-US" dirty="0" smtClean="0"/>
              <a:t>Methodologies of (scientific) study</a:t>
            </a:r>
          </a:p>
          <a:p>
            <a:r>
              <a:rPr lang="en-US" dirty="0" smtClean="0"/>
              <a:t>Identification of “state of the art”</a:t>
            </a:r>
          </a:p>
          <a:p>
            <a:r>
              <a:rPr lang="en-US" dirty="0" smtClean="0"/>
              <a:t>Mentoring, (Long term) Collaboration …</a:t>
            </a:r>
          </a:p>
          <a:p>
            <a:r>
              <a:rPr lang="en-US" dirty="0" smtClean="0"/>
              <a:t>Patience and Hard work</a:t>
            </a:r>
          </a:p>
          <a:p>
            <a:r>
              <a:rPr lang="en-US" dirty="0" smtClean="0"/>
              <a:t>Ethics, acknowledgements</a:t>
            </a:r>
          </a:p>
          <a:p>
            <a:r>
              <a:rPr lang="en-US" dirty="0" smtClean="0"/>
              <a:t>(Multimedia) presentation of results from “</a:t>
            </a:r>
            <a:r>
              <a:rPr lang="en-US" dirty="0" err="1" smtClean="0"/>
              <a:t>PowerPoints</a:t>
            </a:r>
            <a:r>
              <a:rPr lang="en-US" dirty="0" smtClean="0"/>
              <a:t>” to posters/movies and papers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 Theory and Logic</a:t>
            </a:r>
            <a:br>
              <a:rPr lang="en-US" dirty="0" smtClean="0"/>
            </a:br>
            <a:r>
              <a:rPr lang="en-US" dirty="0" smtClean="0"/>
              <a:t>Quantum Computing</a:t>
            </a:r>
            <a:r>
              <a:rPr lang="en-US" b="0"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Validation of imperative, declarative, and object-oriented programs</a:t>
            </a:r>
          </a:p>
          <a:p>
            <a:r>
              <a:rPr lang="en-US" dirty="0" smtClean="0"/>
              <a:t>Program feasibility certification</a:t>
            </a:r>
          </a:p>
          <a:p>
            <a:r>
              <a:rPr lang="en-US" dirty="0" smtClean="0"/>
              <a:t>Typing disciplines and monads for functional and object-oriented programs</a:t>
            </a:r>
          </a:p>
          <a:p>
            <a:r>
              <a:rPr lang="en-US" dirty="0" smtClean="0"/>
              <a:t>Automatic support and logical foundations of syntactic theories</a:t>
            </a:r>
          </a:p>
          <a:p>
            <a:r>
              <a:rPr lang="en-US" dirty="0" smtClean="0"/>
              <a:t>Non-classical logics and their computational contents</a:t>
            </a:r>
          </a:p>
          <a:p>
            <a:r>
              <a:rPr lang="en-US" dirty="0" smtClean="0"/>
              <a:t>Models of information and computation</a:t>
            </a:r>
          </a:p>
          <a:p>
            <a:r>
              <a:rPr lang="en-US" dirty="0" smtClean="0"/>
              <a:t>Computational and mathematical foundations of linguistics</a:t>
            </a:r>
          </a:p>
          <a:p>
            <a:r>
              <a:rPr lang="en-US" dirty="0" smtClean="0"/>
              <a:t>New logical paradigms (e.g. visual, parallel, hybrid) that transcend traditional sequential and symbolic formalisms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SOIC Graduate Degrees</a:t>
            </a:r>
            <a:endParaRPr lang="en-US" dirty="0"/>
          </a:p>
        </p:txBody>
      </p:sp>
      <p:sp>
        <p:nvSpPr>
          <p:cNvPr id="3" name="Content Placeholder 2"/>
          <p:cNvSpPr>
            <a:spLocks noGrp="1"/>
          </p:cNvSpPr>
          <p:nvPr>
            <p:ph idx="1"/>
          </p:nvPr>
        </p:nvSpPr>
        <p:spPr/>
        <p:txBody>
          <a:bodyPr>
            <a:normAutofit lnSpcReduction="10000"/>
          </a:bodyPr>
          <a:lstStyle/>
          <a:p>
            <a:r>
              <a:rPr lang="en-US" dirty="0" smtClean="0"/>
              <a:t>PhD in Computer Science</a:t>
            </a:r>
          </a:p>
          <a:p>
            <a:r>
              <a:rPr lang="en-US" dirty="0" smtClean="0"/>
              <a:t>PhD in Informatics (one degree)</a:t>
            </a:r>
          </a:p>
          <a:p>
            <a:pPr lvl="1"/>
            <a:r>
              <a:rPr lang="en-US" dirty="0" smtClean="0"/>
              <a:t>Tracks in Bioinformatics, Cheminformatics, Complex Systems, HCI, Music, Health Informatics, Security, Social Informatics</a:t>
            </a:r>
          </a:p>
          <a:p>
            <a:r>
              <a:rPr lang="en-US" dirty="0" smtClean="0"/>
              <a:t>Masters in Computer Science</a:t>
            </a:r>
          </a:p>
          <a:p>
            <a:r>
              <a:rPr lang="en-US" dirty="0" smtClean="0"/>
              <a:t>Masters Program in Informatics (4 degrees)</a:t>
            </a:r>
          </a:p>
          <a:p>
            <a:pPr lvl="1"/>
            <a:r>
              <a:rPr lang="en-US" dirty="0" smtClean="0"/>
              <a:t>HCI</a:t>
            </a:r>
          </a:p>
          <a:p>
            <a:pPr lvl="1"/>
            <a:r>
              <a:rPr lang="en-US" dirty="0" smtClean="0"/>
              <a:t>Bioinformatics</a:t>
            </a:r>
          </a:p>
          <a:p>
            <a:pPr lvl="1"/>
            <a:r>
              <a:rPr lang="en-US" dirty="0" smtClean="0"/>
              <a:t>Security</a:t>
            </a:r>
          </a:p>
          <a:p>
            <a:pPr lvl="1"/>
            <a:r>
              <a:rPr lang="en-US" dirty="0" smtClean="0"/>
              <a:t>General</a:t>
            </a:r>
            <a:endParaRPr lang="en-US" dirty="0"/>
          </a:p>
        </p:txBody>
      </p:sp>
    </p:spTree>
    <p:extLst>
      <p:ext uri="{BB962C8B-B14F-4D97-AF65-F5344CB8AC3E}">
        <p14:creationId xmlns:p14="http://schemas.microsoft.com/office/powerpoint/2010/main" val="3390158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to Graduate Program</a:t>
            </a:r>
            <a:endParaRPr lang="en-US" dirty="0"/>
          </a:p>
        </p:txBody>
      </p:sp>
      <p:sp>
        <p:nvSpPr>
          <p:cNvPr id="3" name="Content Placeholder 2"/>
          <p:cNvSpPr>
            <a:spLocks noGrp="1"/>
          </p:cNvSpPr>
          <p:nvPr>
            <p:ph idx="1"/>
          </p:nvPr>
        </p:nvSpPr>
        <p:spPr>
          <a:xfrm>
            <a:off x="0" y="990600"/>
            <a:ext cx="9144000" cy="5257800"/>
          </a:xfrm>
        </p:spPr>
        <p:txBody>
          <a:bodyPr>
            <a:normAutofit fontScale="85000" lnSpcReduction="20000"/>
          </a:bodyPr>
          <a:lstStyle/>
          <a:p>
            <a:r>
              <a:rPr lang="en-US" dirty="0">
                <a:hlinkClick r:id="rId3"/>
              </a:rPr>
              <a:t>http://</a:t>
            </a:r>
            <a:r>
              <a:rPr lang="en-US" dirty="0" smtClean="0">
                <a:hlinkClick r:id="rId3"/>
              </a:rPr>
              <a:t>www.soic.indiana.edu/prospective/grad-admit/index.shtml</a:t>
            </a:r>
            <a:endParaRPr lang="en-US" dirty="0" smtClean="0"/>
          </a:p>
          <a:p>
            <a:r>
              <a:rPr lang="en-US" dirty="0"/>
              <a:t>FALL </a:t>
            </a:r>
            <a:r>
              <a:rPr lang="en-US" dirty="0" smtClean="0"/>
              <a:t>SEMESTER</a:t>
            </a:r>
          </a:p>
          <a:p>
            <a:pPr lvl="1"/>
            <a:r>
              <a:rPr lang="en-US" sz="3300" dirty="0" smtClean="0"/>
              <a:t>Deadline </a:t>
            </a:r>
            <a:r>
              <a:rPr lang="en-US" sz="3300" dirty="0"/>
              <a:t>for Admission and Financial </a:t>
            </a:r>
            <a:r>
              <a:rPr lang="en-US" sz="3300" dirty="0" smtClean="0"/>
              <a:t>Aid</a:t>
            </a:r>
            <a:endParaRPr lang="en-US" sz="3300" dirty="0"/>
          </a:p>
          <a:p>
            <a:pPr lvl="2"/>
            <a:r>
              <a:rPr lang="en-US" sz="2800" dirty="0"/>
              <a:t>International students: December 1</a:t>
            </a:r>
          </a:p>
          <a:p>
            <a:pPr lvl="2"/>
            <a:r>
              <a:rPr lang="en-US" sz="2800" dirty="0"/>
              <a:t>Domestic students: January 15</a:t>
            </a:r>
          </a:p>
          <a:p>
            <a:pPr lvl="1"/>
            <a:r>
              <a:rPr lang="en-US" sz="3300" dirty="0"/>
              <a:t>Deadline for Admission without </a:t>
            </a:r>
            <a:r>
              <a:rPr lang="en-US" sz="3300" dirty="0" smtClean="0"/>
              <a:t>Aid</a:t>
            </a:r>
            <a:endParaRPr lang="en-US" sz="3300" dirty="0"/>
          </a:p>
          <a:p>
            <a:pPr lvl="2"/>
            <a:r>
              <a:rPr lang="en-US" sz="2800" dirty="0"/>
              <a:t>International students: March 15</a:t>
            </a:r>
          </a:p>
          <a:p>
            <a:pPr lvl="2"/>
            <a:r>
              <a:rPr lang="en-US" sz="2800" dirty="0"/>
              <a:t>Domestic students: June 15</a:t>
            </a:r>
          </a:p>
          <a:p>
            <a:r>
              <a:rPr lang="en-US" dirty="0"/>
              <a:t>SPRING </a:t>
            </a:r>
            <a:r>
              <a:rPr lang="en-US" dirty="0" smtClean="0"/>
              <a:t>SEMESTER for Master </a:t>
            </a:r>
            <a:r>
              <a:rPr lang="en-US" dirty="0"/>
              <a:t>of Science in Computer Science and Master of Science in Security Informatics programs </a:t>
            </a:r>
            <a:endParaRPr lang="en-US" dirty="0" smtClean="0"/>
          </a:p>
          <a:p>
            <a:pPr lvl="1"/>
            <a:r>
              <a:rPr lang="en-US" dirty="0" smtClean="0"/>
              <a:t>Deadline is October </a:t>
            </a:r>
            <a:r>
              <a:rPr lang="en-US" dirty="0"/>
              <a:t>1 for all applicants (international and domestic students).</a:t>
            </a:r>
          </a:p>
        </p:txBody>
      </p:sp>
    </p:spTree>
    <p:extLst>
      <p:ext uri="{BB962C8B-B14F-4D97-AF65-F5344CB8AC3E}">
        <p14:creationId xmlns:p14="http://schemas.microsoft.com/office/powerpoint/2010/main" val="2171761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200" b="1" dirty="0" smtClean="0"/>
              <a:t>Research in School of Informatics and Computing</a:t>
            </a:r>
            <a:endParaRPr lang="en-US" sz="3200" b="1" dirty="0"/>
          </a:p>
        </p:txBody>
      </p:sp>
      <p:sp>
        <p:nvSpPr>
          <p:cNvPr id="3" name="Content Placeholder 2"/>
          <p:cNvSpPr>
            <a:spLocks noGrp="1"/>
          </p:cNvSpPr>
          <p:nvPr>
            <p:ph idx="1"/>
          </p:nvPr>
        </p:nvSpPr>
        <p:spPr>
          <a:xfrm>
            <a:off x="0" y="1219200"/>
            <a:ext cx="9144000" cy="5410200"/>
          </a:xfrm>
        </p:spPr>
        <p:txBody>
          <a:bodyPr/>
          <a:lstStyle/>
          <a:p>
            <a:r>
              <a:rPr lang="en-US" smtClean="0">
                <a:hlinkClick r:id="rId3"/>
              </a:rPr>
              <a:t>http://www.soic.indiana.edu/research/index.shtml</a:t>
            </a:r>
            <a:endParaRPr lang="en-US" smtClean="0"/>
          </a:p>
          <a:p>
            <a:r>
              <a:rPr lang="en-US" smtClean="0"/>
              <a:t>Can </a:t>
            </a:r>
            <a:r>
              <a:rPr lang="en-US" dirty="0" smtClean="0"/>
              <a:t>divide research into 3 broad areas</a:t>
            </a:r>
          </a:p>
          <a:p>
            <a:pPr lvl="1"/>
            <a:r>
              <a:rPr lang="en-US" dirty="0" smtClean="0">
                <a:solidFill>
                  <a:srgbClr val="FF0000"/>
                </a:solidFill>
              </a:rPr>
              <a:t>Largely Informatics</a:t>
            </a:r>
          </a:p>
          <a:p>
            <a:pPr lvl="1"/>
            <a:r>
              <a:rPr lang="en-US" dirty="0" smtClean="0">
                <a:solidFill>
                  <a:srgbClr val="FF0000"/>
                </a:solidFill>
              </a:rPr>
              <a:t>Largely Applied Computer Science</a:t>
            </a:r>
          </a:p>
          <a:p>
            <a:pPr lvl="1"/>
            <a:r>
              <a:rPr lang="en-US" dirty="0" smtClean="0">
                <a:solidFill>
                  <a:srgbClr val="FF0000"/>
                </a:solidFill>
              </a:rPr>
              <a:t>Traditional Core Computer Science</a:t>
            </a:r>
            <a:r>
              <a:rPr lang="en-US" dirty="0" smtClean="0"/>
              <a:t/>
            </a:r>
            <a:br>
              <a:rPr lang="en-US" dirty="0" smtClean="0"/>
            </a:br>
            <a:endParaRPr lang="en-US" dirty="0" smtClean="0"/>
          </a:p>
          <a:p>
            <a:r>
              <a:rPr lang="en-US" dirty="0" smtClean="0"/>
              <a:t>As in most fields, there are more opportunities and greater growth in areas outside core although latter remains critical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Informatics</a:t>
            </a:r>
            <a:endParaRPr lang="en-US" b="1" dirty="0"/>
          </a:p>
        </p:txBody>
      </p:sp>
      <p:sp>
        <p:nvSpPr>
          <p:cNvPr id="3" name="Content Placeholder 2"/>
          <p:cNvSpPr>
            <a:spLocks noGrp="1"/>
          </p:cNvSpPr>
          <p:nvPr>
            <p:ph idx="1"/>
          </p:nvPr>
        </p:nvSpPr>
        <p:spPr>
          <a:xfrm>
            <a:off x="228600" y="1295400"/>
            <a:ext cx="8686800" cy="5257800"/>
          </a:xfrm>
        </p:spPr>
        <p:txBody>
          <a:bodyPr>
            <a:normAutofit fontScale="92500" lnSpcReduction="20000"/>
          </a:bodyPr>
          <a:lstStyle/>
          <a:p>
            <a:r>
              <a:rPr lang="en-US" dirty="0" smtClean="0"/>
              <a:t>Security</a:t>
            </a:r>
          </a:p>
          <a:p>
            <a:r>
              <a:rPr lang="en-US" dirty="0" smtClean="0"/>
              <a:t>Bioinformatics</a:t>
            </a:r>
          </a:p>
          <a:p>
            <a:r>
              <a:rPr lang="en-US" dirty="0" smtClean="0"/>
              <a:t>Cheminformatics</a:t>
            </a:r>
          </a:p>
          <a:p>
            <a:r>
              <a:rPr lang="en-US" dirty="0" smtClean="0"/>
              <a:t>Health Informatics</a:t>
            </a:r>
          </a:p>
          <a:p>
            <a:r>
              <a:rPr lang="en-US" dirty="0" smtClean="0"/>
              <a:t>Music Informatics</a:t>
            </a:r>
          </a:p>
          <a:p>
            <a:r>
              <a:rPr lang="en-US" dirty="0" smtClean="0"/>
              <a:t>Complex Networks and Systems</a:t>
            </a:r>
          </a:p>
          <a:p>
            <a:r>
              <a:rPr lang="en-US" dirty="0" smtClean="0"/>
              <a:t>Social Informatics</a:t>
            </a:r>
          </a:p>
          <a:p>
            <a:r>
              <a:rPr lang="en-US" dirty="0" smtClean="0"/>
              <a:t>Human Computer Interaction Design</a:t>
            </a:r>
            <a:br>
              <a:rPr lang="en-US" dirty="0" smtClean="0"/>
            </a:br>
            <a:endParaRPr lang="en-US" dirty="0" smtClean="0"/>
          </a:p>
          <a:p>
            <a:r>
              <a:rPr lang="en-US" dirty="0" smtClean="0"/>
              <a:t>These fields are covered in many universities but often not in Computer Science (although </a:t>
            </a:r>
            <a:r>
              <a:rPr lang="en-US" dirty="0" smtClean="0"/>
              <a:t>much of </a:t>
            </a:r>
            <a:r>
              <a:rPr lang="en-US" dirty="0" smtClean="0"/>
              <a:t>Security often in CS)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Applied Computer Science</a:t>
            </a:r>
            <a:endParaRPr lang="en-US" b="1" dirty="0"/>
          </a:p>
        </p:txBody>
      </p:sp>
      <p:sp>
        <p:nvSpPr>
          <p:cNvPr id="3" name="Content Placeholder 2"/>
          <p:cNvSpPr>
            <a:spLocks noGrp="1"/>
          </p:cNvSpPr>
          <p:nvPr>
            <p:ph idx="1"/>
          </p:nvPr>
        </p:nvSpPr>
        <p:spPr>
          <a:xfrm>
            <a:off x="228600" y="1143000"/>
            <a:ext cx="8686800" cy="5257800"/>
          </a:xfrm>
        </p:spPr>
        <p:txBody>
          <a:bodyPr>
            <a:normAutofit fontScale="92500" lnSpcReduction="10000"/>
          </a:bodyPr>
          <a:lstStyle/>
          <a:p>
            <a:r>
              <a:rPr lang="en-US" dirty="0" smtClean="0"/>
              <a:t>Cyberinfrastructure and High Performance Computing </a:t>
            </a:r>
          </a:p>
          <a:p>
            <a:r>
              <a:rPr lang="en-US" dirty="0" smtClean="0"/>
              <a:t>Data, Databases and Search</a:t>
            </a:r>
          </a:p>
          <a:p>
            <a:r>
              <a:rPr lang="en-US" dirty="0" smtClean="0"/>
              <a:t>Image Processing/ Computer Vision</a:t>
            </a:r>
          </a:p>
          <a:p>
            <a:r>
              <a:rPr lang="en-US" dirty="0" smtClean="0"/>
              <a:t>Ubiquitous Computing</a:t>
            </a:r>
          </a:p>
          <a:p>
            <a:r>
              <a:rPr lang="en-US" dirty="0" smtClean="0"/>
              <a:t>Robotics</a:t>
            </a:r>
          </a:p>
          <a:p>
            <a:r>
              <a:rPr lang="en-US" dirty="0" smtClean="0"/>
              <a:t>Visualization and Computer Graphics</a:t>
            </a:r>
            <a:br>
              <a:rPr lang="en-US" dirty="0" smtClean="0"/>
            </a:br>
            <a:endParaRPr lang="en-US" dirty="0" smtClean="0"/>
          </a:p>
          <a:p>
            <a:r>
              <a:rPr lang="en-US" dirty="0" smtClean="0"/>
              <a:t>These are fields you will find in many computer science departments but are focused on using computers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Core Computer Science</a:t>
            </a:r>
            <a:endParaRPr lang="en-US" b="1" dirty="0"/>
          </a:p>
        </p:txBody>
      </p:sp>
      <p:sp>
        <p:nvSpPr>
          <p:cNvPr id="3" name="Content Placeholder 2"/>
          <p:cNvSpPr>
            <a:spLocks noGrp="1"/>
          </p:cNvSpPr>
          <p:nvPr>
            <p:ph idx="1"/>
          </p:nvPr>
        </p:nvSpPr>
        <p:spPr>
          <a:xfrm>
            <a:off x="228600" y="1295400"/>
            <a:ext cx="8686800" cy="5105400"/>
          </a:xfrm>
        </p:spPr>
        <p:txBody>
          <a:bodyPr>
            <a:normAutofit fontScale="92500" lnSpcReduction="20000"/>
          </a:bodyPr>
          <a:lstStyle/>
          <a:p>
            <a:r>
              <a:rPr lang="en-US" dirty="0" smtClean="0"/>
              <a:t>Computer Architecture</a:t>
            </a:r>
          </a:p>
          <a:p>
            <a:r>
              <a:rPr lang="en-US" dirty="0" smtClean="0"/>
              <a:t>Computer Networking</a:t>
            </a:r>
          </a:p>
          <a:p>
            <a:r>
              <a:rPr lang="en-US" dirty="0" smtClean="0"/>
              <a:t>Programming Languages and Compilers </a:t>
            </a:r>
          </a:p>
          <a:p>
            <a:r>
              <a:rPr lang="en-US" dirty="0" smtClean="0"/>
              <a:t>Artificial Intelligence, Artificial Life and Cognitive Science </a:t>
            </a:r>
          </a:p>
          <a:p>
            <a:r>
              <a:rPr lang="en-US" dirty="0" smtClean="0"/>
              <a:t>Computation Theory and Logic </a:t>
            </a:r>
          </a:p>
          <a:p>
            <a:r>
              <a:rPr lang="en-US" dirty="0" smtClean="0"/>
              <a:t>Quantum Computing</a:t>
            </a:r>
            <a:br>
              <a:rPr lang="en-US" dirty="0" smtClean="0"/>
            </a:br>
            <a:endParaRPr lang="en-US" dirty="0" smtClean="0"/>
          </a:p>
          <a:p>
            <a:r>
              <a:rPr lang="en-US" dirty="0" smtClean="0"/>
              <a:t>These are traditional important fields of Computer Science providing ideas and tools used in Informatics and Applied </a:t>
            </a:r>
            <a:r>
              <a:rPr lang="en-US" smtClean="0"/>
              <a:t>Computer Science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IU Research areas in a nutshell -- Security</a:t>
            </a:r>
            <a:endParaRPr lang="en-US" b="1" dirty="0"/>
          </a:p>
        </p:txBody>
      </p:sp>
      <p:sp>
        <p:nvSpPr>
          <p:cNvPr id="3" name="Content Placeholder 2"/>
          <p:cNvSpPr>
            <a:spLocks noGrp="1"/>
          </p:cNvSpPr>
          <p:nvPr>
            <p:ph idx="1"/>
          </p:nvPr>
        </p:nvSpPr>
        <p:spPr>
          <a:xfrm>
            <a:off x="228600" y="990600"/>
            <a:ext cx="8915400" cy="5562600"/>
          </a:xfrm>
        </p:spPr>
        <p:txBody>
          <a:bodyPr>
            <a:normAutofit fontScale="92500" lnSpcReduction="20000"/>
          </a:bodyPr>
          <a:lstStyle/>
          <a:p>
            <a:r>
              <a:rPr lang="en-US" dirty="0" smtClean="0"/>
              <a:t>Importance of security is obvious from discussion of Internet viruses and need to login to everything</a:t>
            </a:r>
          </a:p>
          <a:p>
            <a:r>
              <a:rPr lang="en-US" dirty="0" smtClean="0"/>
              <a:t>Center CACR headed by Fred </a:t>
            </a:r>
            <a:r>
              <a:rPr lang="en-US" dirty="0" err="1" smtClean="0"/>
              <a:t>Cate</a:t>
            </a:r>
            <a:r>
              <a:rPr lang="en-US" dirty="0" smtClean="0"/>
              <a:t> of Law School has a policy emphasis</a:t>
            </a:r>
          </a:p>
          <a:p>
            <a:pPr lvl="1"/>
            <a:r>
              <a:rPr lang="en-US" dirty="0" smtClean="0"/>
              <a:t>Airport Security processes</a:t>
            </a:r>
          </a:p>
          <a:p>
            <a:pPr lvl="1"/>
            <a:r>
              <a:rPr lang="en-US" dirty="0" smtClean="0"/>
              <a:t>Implications of Cyber attacks on banks</a:t>
            </a:r>
          </a:p>
          <a:p>
            <a:pPr lvl="1"/>
            <a:r>
              <a:rPr lang="en-US" dirty="0" smtClean="0"/>
              <a:t>Privacy issues for Health records</a:t>
            </a:r>
          </a:p>
          <a:p>
            <a:r>
              <a:rPr lang="en-US" dirty="0" smtClean="0"/>
              <a:t>CSC studies mathematical foundations and implications for networks and computers e.g. </a:t>
            </a:r>
          </a:p>
          <a:p>
            <a:pPr lvl="1"/>
            <a:r>
              <a:rPr lang="en-US" dirty="0" smtClean="0"/>
              <a:t>Viruses on cell phones</a:t>
            </a:r>
          </a:p>
          <a:p>
            <a:pPr lvl="1"/>
            <a:r>
              <a:rPr lang="en-US" dirty="0" smtClean="0"/>
              <a:t>Anonymizing networks</a:t>
            </a:r>
          </a:p>
          <a:p>
            <a:pPr lvl="1"/>
            <a:r>
              <a:rPr lang="en-US" dirty="0" smtClean="0"/>
              <a:t>Use of incidental information (e.g. size of message) to break security</a:t>
            </a:r>
          </a:p>
          <a:p>
            <a:pPr lvl="1"/>
            <a:endParaRPr lang="en-US" dirty="0"/>
          </a:p>
        </p:txBody>
      </p:sp>
      <p:pic>
        <p:nvPicPr>
          <p:cNvPr id="39938" name="Picture 2" descr="http://globalnoc.iu.edu/index/noc-doc/file-bin/presentations/noc-photos/nocwal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This is field that researches algorithms and processes to analyze biology data</a:t>
            </a:r>
          </a:p>
          <a:p>
            <a:r>
              <a:rPr lang="en-US" dirty="0"/>
              <a:t>Center for Genomics and Bioinformatics </a:t>
            </a:r>
            <a:r>
              <a:rPr lang="en-US" dirty="0" smtClean="0"/>
              <a:t>is centered in Biology and responsible for several machines that analyze biology data. (new generation of DNA sequencers)</a:t>
            </a:r>
          </a:p>
          <a:p>
            <a:r>
              <a:rPr lang="en-US" dirty="0" smtClean="0"/>
              <a:t>School Bioinformatics faculty collaborate with biology and chemistry  helping them draw conclusions from data</a:t>
            </a:r>
          </a:p>
          <a:p>
            <a:pPr lvl="1"/>
            <a:r>
              <a:rPr lang="en-US" dirty="0" smtClean="0"/>
              <a:t>Proteomics studies structure of proteins </a:t>
            </a:r>
          </a:p>
          <a:p>
            <a:pPr lvl="1"/>
            <a:r>
              <a:rPr lang="en-US" dirty="0" smtClean="0"/>
              <a:t>Text mining from Internet reports</a:t>
            </a:r>
          </a:p>
          <a:p>
            <a:pPr lvl="1"/>
            <a:r>
              <a:rPr lang="en-US" dirty="0" smtClean="0"/>
              <a:t>Metagenomics – studies of samples with many different genes present</a:t>
            </a:r>
          </a:p>
          <a:p>
            <a:pPr lvl="1"/>
            <a:r>
              <a:rPr lang="en-US" dirty="0" smtClean="0"/>
              <a:t>Linking genes to disease</a:t>
            </a:r>
          </a:p>
          <a:p>
            <a:pPr lvl="1"/>
            <a:r>
              <a:rPr lang="en-US" dirty="0" smtClean="0"/>
              <a:t>Study of gene sequence structure and methods to </a:t>
            </a:r>
            <a:r>
              <a:rPr lang="en-US" dirty="0" smtClean="0"/>
              <a:t>assemble </a:t>
            </a:r>
            <a:r>
              <a:rPr lang="en-US" dirty="0" smtClean="0"/>
              <a:t>fragments (produced by high throughput instruments) into full genes</a:t>
            </a:r>
          </a:p>
          <a:p>
            <a:r>
              <a:rPr lang="en-US" dirty="0" smtClean="0"/>
              <a:t>Note computing applications in other sciences typically performed in discipline (see Cyberinfrastructure and HPC)</a:t>
            </a:r>
            <a:endParaRPr lang="en-US" dirty="0"/>
          </a:p>
        </p:txBody>
      </p:sp>
      <p:grpSp>
        <p:nvGrpSpPr>
          <p:cNvPr id="4" name="Group 3"/>
          <p:cNvGrpSpPr/>
          <p:nvPr/>
        </p:nvGrpSpPr>
        <p:grpSpPr>
          <a:xfrm>
            <a:off x="0" y="838200"/>
            <a:ext cx="9144000" cy="5867400"/>
            <a:chOff x="0" y="990600"/>
            <a:chExt cx="9144000" cy="5867400"/>
          </a:xfrm>
        </p:grpSpPr>
        <p:sp>
          <p:nvSpPr>
            <p:cNvPr id="5" name="Rectangle 4"/>
            <p:cNvSpPr/>
            <p:nvPr/>
          </p:nvSpPr>
          <p:spPr>
            <a:xfrm>
              <a:off x="0" y="990600"/>
              <a:ext cx="9144000" cy="586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4"/>
            <p:cNvGrpSpPr/>
            <p:nvPr/>
          </p:nvGrpSpPr>
          <p:grpSpPr>
            <a:xfrm>
              <a:off x="76202" y="990600"/>
              <a:ext cx="8991609" cy="5779532"/>
              <a:chOff x="76202" y="990600"/>
              <a:chExt cx="8991609" cy="5779532"/>
            </a:xfrm>
          </p:grpSpPr>
          <p:grpSp>
            <p:nvGrpSpPr>
              <p:cNvPr id="7" name="Group 3"/>
              <p:cNvGrpSpPr/>
              <p:nvPr/>
            </p:nvGrpSpPr>
            <p:grpSpPr>
              <a:xfrm>
                <a:off x="76202" y="4837770"/>
                <a:ext cx="8991609" cy="1867092"/>
                <a:chOff x="1263341" y="2588299"/>
                <a:chExt cx="7068639" cy="1162819"/>
              </a:xfrm>
            </p:grpSpPr>
            <p:cxnSp>
              <p:nvCxnSpPr>
                <p:cNvPr id="25" name="Straight Arrow Connector 4"/>
                <p:cNvCxnSpPr>
                  <a:endCxn id="55"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28"/>
                <p:cNvCxnSpPr>
                  <a:stCxn id="50" idx="3"/>
                  <a:endCxn id="40"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8" name="Group 8"/>
                <p:cNvGrpSpPr/>
                <p:nvPr/>
              </p:nvGrpSpPr>
              <p:grpSpPr>
                <a:xfrm>
                  <a:off x="7533167" y="2778102"/>
                  <a:ext cx="798813" cy="594360"/>
                  <a:chOff x="8193827" y="2680593"/>
                  <a:chExt cx="798813" cy="594360"/>
                </a:xfrm>
              </p:grpSpPr>
              <p:sp>
                <p:nvSpPr>
                  <p:cNvPr id="57"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latin typeface="Arial" pitchFamily="34" charset="0"/>
                        <a:cs typeface="Arial" pitchFamily="34" charset="0"/>
                      </a:rPr>
                      <a:t>Visualization</a:t>
                    </a:r>
                  </a:p>
                  <a:p>
                    <a:pPr algn="l"/>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Plotviz</a:t>
                    </a:r>
                    <a:endParaRPr lang="en-US" sz="1000" dirty="0">
                      <a:latin typeface="Arial" pitchFamily="34" charset="0"/>
                      <a:cs typeface="Arial" pitchFamily="34" charset="0"/>
                    </a:endParaRPr>
                  </a:p>
                </p:txBody>
              </p:sp>
              <p:sp>
                <p:nvSpPr>
                  <p:cNvPr id="58" name="Oval 57"/>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grpSp>
            <p:grpSp>
              <p:nvGrpSpPr>
                <p:cNvPr id="29" name="Group 9"/>
                <p:cNvGrpSpPr/>
                <p:nvPr/>
              </p:nvGrpSpPr>
              <p:grpSpPr>
                <a:xfrm>
                  <a:off x="2587322" y="2975210"/>
                  <a:ext cx="639516" cy="545592"/>
                  <a:chOff x="1614216" y="1569720"/>
                  <a:chExt cx="639516" cy="545592"/>
                </a:xfrm>
              </p:grpSpPr>
              <p:sp>
                <p:nvSpPr>
                  <p:cNvPr id="55" name="Oval 54"/>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6"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30" name="Group 10"/>
                <p:cNvGrpSpPr/>
                <p:nvPr/>
              </p:nvGrpSpPr>
              <p:grpSpPr>
                <a:xfrm>
                  <a:off x="4088255" y="2956158"/>
                  <a:ext cx="703725" cy="545592"/>
                  <a:chOff x="4286234" y="2819400"/>
                  <a:chExt cx="703725" cy="545592"/>
                </a:xfrm>
              </p:grpSpPr>
              <p:sp>
                <p:nvSpPr>
                  <p:cNvPr id="53"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4"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31" name="Group 11"/>
                <p:cNvGrpSpPr/>
                <p:nvPr/>
              </p:nvGrpSpPr>
              <p:grpSpPr>
                <a:xfrm>
                  <a:off x="6523562" y="3324056"/>
                  <a:ext cx="519384" cy="427062"/>
                  <a:chOff x="4800600" y="1593348"/>
                  <a:chExt cx="519384" cy="427062"/>
                </a:xfrm>
              </p:grpSpPr>
              <p:sp>
                <p:nvSpPr>
                  <p:cNvPr id="51"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2"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32" name="Group 12"/>
                <p:cNvGrpSpPr/>
                <p:nvPr/>
              </p:nvGrpSpPr>
              <p:grpSpPr>
                <a:xfrm>
                  <a:off x="4986324" y="2867043"/>
                  <a:ext cx="1023937" cy="838187"/>
                  <a:chOff x="5085911" y="2819400"/>
                  <a:chExt cx="685800" cy="533400"/>
                </a:xfrm>
              </p:grpSpPr>
              <p:grpSp>
                <p:nvGrpSpPr>
                  <p:cNvPr id="47" name="Group 27"/>
                  <p:cNvGrpSpPr/>
                  <p:nvPr/>
                </p:nvGrpSpPr>
                <p:grpSpPr>
                  <a:xfrm>
                    <a:off x="5085911" y="2819400"/>
                    <a:ext cx="685800" cy="533400"/>
                    <a:chOff x="1143000" y="2057400"/>
                    <a:chExt cx="533400" cy="381000"/>
                  </a:xfrm>
                </p:grpSpPr>
                <p:sp>
                  <p:nvSpPr>
                    <p:cNvPr id="49"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0"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48"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Dissimilarity</a:t>
                    </a:r>
                  </a:p>
                  <a:p>
                    <a:pPr algn="l"/>
                    <a:r>
                      <a:rPr lang="en-US" sz="1050" dirty="0" smtClean="0"/>
                      <a:t>Matrix</a:t>
                    </a:r>
                    <a:br>
                      <a:rPr lang="en-US" sz="1050" dirty="0" smtClean="0"/>
                    </a:br>
                    <a:endParaRPr lang="en-US" sz="1050" dirty="0" smtClean="0"/>
                  </a:p>
                  <a:p>
                    <a:pPr algn="l"/>
                    <a:r>
                      <a:rPr lang="en-US" sz="1000" smtClean="0"/>
                      <a:t>N(N-1)/</a:t>
                    </a:r>
                    <a:r>
                      <a:rPr lang="en-US" sz="1000" dirty="0" smtClean="0"/>
                      <a:t>2 values</a:t>
                    </a:r>
                  </a:p>
                </p:txBody>
              </p:sp>
            </p:grpSp>
            <p:cxnSp>
              <p:nvCxnSpPr>
                <p:cNvPr id="33"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34" name="Group 14"/>
                <p:cNvGrpSpPr/>
                <p:nvPr/>
              </p:nvGrpSpPr>
              <p:grpSpPr>
                <a:xfrm>
                  <a:off x="1263341" y="2836617"/>
                  <a:ext cx="1155294" cy="822778"/>
                  <a:chOff x="1354895" y="2753860"/>
                  <a:chExt cx="1140059" cy="827540"/>
                </a:xfrm>
              </p:grpSpPr>
              <p:sp>
                <p:nvSpPr>
                  <p:cNvPr id="45"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6"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FASTA File</a:t>
                    </a:r>
                    <a:br>
                      <a:rPr lang="en-US" sz="1050" dirty="0" smtClean="0"/>
                    </a:br>
                    <a:r>
                      <a:rPr lang="en-US" sz="1050" dirty="0" smtClean="0"/>
                      <a:t>N Sequences</a:t>
                    </a:r>
                  </a:p>
                </p:txBody>
              </p:sp>
            </p:grpSp>
            <p:grpSp>
              <p:nvGrpSpPr>
                <p:cNvPr id="35" name="Group 15"/>
                <p:cNvGrpSpPr/>
                <p:nvPr/>
              </p:nvGrpSpPr>
              <p:grpSpPr>
                <a:xfrm>
                  <a:off x="3293734" y="2899446"/>
                  <a:ext cx="685800" cy="667452"/>
                  <a:chOff x="3465576" y="2787072"/>
                  <a:chExt cx="685800" cy="667452"/>
                </a:xfrm>
              </p:grpSpPr>
              <p:sp>
                <p:nvSpPr>
                  <p:cNvPr id="42" name="Flowchart: Multidocument 41"/>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3"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44"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36" name="Group 16"/>
                <p:cNvGrpSpPr/>
                <p:nvPr/>
              </p:nvGrpSpPr>
              <p:grpSpPr>
                <a:xfrm>
                  <a:off x="6526996" y="2588299"/>
                  <a:ext cx="666814" cy="451050"/>
                  <a:chOff x="4800600" y="1569721"/>
                  <a:chExt cx="666814" cy="451050"/>
                </a:xfrm>
              </p:grpSpPr>
              <p:sp>
                <p:nvSpPr>
                  <p:cNvPr id="40" name="Oval 39"/>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1"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37"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264"/>
                <p:cNvCxnSpPr>
                  <a:stCxn id="50" idx="3"/>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5"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66"/>
              <p:cNvGrpSpPr/>
              <p:nvPr/>
            </p:nvGrpSpPr>
            <p:grpSpPr>
              <a:xfrm>
                <a:off x="1261382" y="990600"/>
                <a:ext cx="7654018" cy="2743202"/>
                <a:chOff x="609600" y="990600"/>
                <a:chExt cx="7654018" cy="2743202"/>
              </a:xfrm>
            </p:grpSpPr>
            <p:sp>
              <p:nvSpPr>
                <p:cNvPr id="20" name="TextBox 19"/>
                <p:cNvSpPr txBox="1"/>
                <p:nvPr/>
              </p:nvSpPr>
              <p:spPr>
                <a:xfrm>
                  <a:off x="609600" y="990600"/>
                  <a:ext cx="7654018" cy="369332"/>
                </a:xfrm>
                <a:prstGeom prst="rect">
                  <a:avLst/>
                </a:prstGeom>
                <a:noFill/>
              </p:spPr>
              <p:txBody>
                <a:bodyPr wrap="none" rtlCol="0">
                  <a:spAutoFit/>
                </a:bodyPr>
                <a:lstStyle/>
                <a:p>
                  <a:r>
                    <a:rPr lang="en-US" dirty="0" err="1" smtClean="0"/>
                    <a:t>Illumina</a:t>
                  </a:r>
                  <a:r>
                    <a:rPr lang="en-US" dirty="0" smtClean="0"/>
                    <a:t>/</a:t>
                  </a:r>
                  <a:r>
                    <a:rPr lang="en-US" dirty="0" err="1" smtClean="0"/>
                    <a:t>Solexa</a:t>
                  </a:r>
                  <a:r>
                    <a:rPr lang="en-US" dirty="0" smtClean="0"/>
                    <a:t>                     Roche/454 Life Sciences     Applied </a:t>
                  </a:r>
                  <a:r>
                    <a:rPr lang="en-US" dirty="0" err="1" smtClean="0"/>
                    <a:t>Biosystems</a:t>
                  </a:r>
                  <a:r>
                    <a:rPr lang="en-US" dirty="0" smtClean="0"/>
                    <a:t>/</a:t>
                  </a:r>
                  <a:r>
                    <a:rPr lang="en-US" dirty="0" err="1" smtClean="0"/>
                    <a:t>SOLiD</a:t>
                  </a:r>
                  <a:endParaRPr lang="en-US" dirty="0"/>
                </a:p>
              </p:txBody>
            </p:sp>
            <p:grpSp>
              <p:nvGrpSpPr>
                <p:cNvPr id="21" name="Group 63"/>
                <p:cNvGrpSpPr/>
                <p:nvPr/>
              </p:nvGrpSpPr>
              <p:grpSpPr>
                <a:xfrm>
                  <a:off x="609600" y="1385824"/>
                  <a:ext cx="7162801" cy="2347978"/>
                  <a:chOff x="609600" y="1385824"/>
                  <a:chExt cx="6705600" cy="2067052"/>
                </a:xfrm>
              </p:grpSpPr>
              <p:pic>
                <p:nvPicPr>
                  <p:cNvPr id="22"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3"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4"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10" name="Down Arrow 9"/>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12" name="TextBox 11"/>
              <p:cNvSpPr txBox="1"/>
              <p:nvPr/>
            </p:nvSpPr>
            <p:spPr>
              <a:xfrm>
                <a:off x="152400" y="1828800"/>
                <a:ext cx="945067" cy="369332"/>
              </a:xfrm>
              <a:prstGeom prst="rect">
                <a:avLst/>
              </a:prstGeom>
              <a:noFill/>
            </p:spPr>
            <p:txBody>
              <a:bodyPr wrap="none" rtlCol="0">
                <a:spAutoFit/>
              </a:bodyPr>
              <a:lstStyle/>
              <a:p>
                <a:r>
                  <a:rPr lang="en-US" dirty="0" smtClean="0"/>
                  <a:t>Internet</a:t>
                </a:r>
                <a:endParaRPr lang="en-US" dirty="0"/>
              </a:p>
            </p:txBody>
          </p:sp>
          <p:sp>
            <p:nvSpPr>
              <p:cNvPr id="13" name="Down Arrow 12"/>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15" name="Down Arrow 14"/>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3886200"/>
                <a:ext cx="4179670" cy="923330"/>
              </a:xfrm>
              <a:prstGeom prst="rect">
                <a:avLst/>
              </a:prstGeom>
              <a:noFill/>
            </p:spPr>
            <p:txBody>
              <a:bodyPr wrap="none" rtlCol="0">
                <a:spAutoFit/>
              </a:bodyPr>
              <a:lstStyle/>
              <a:p>
                <a:r>
                  <a:rPr lang="en-US" dirty="0" smtClean="0"/>
                  <a:t>~300 million base pairs per day leading to</a:t>
                </a:r>
              </a:p>
              <a:p>
                <a:r>
                  <a:rPr lang="en-US" dirty="0" smtClean="0"/>
                  <a:t>~3000 sequences per day per instrument</a:t>
                </a:r>
              </a:p>
              <a:p>
                <a:r>
                  <a:rPr lang="en-US" dirty="0" smtClean="0"/>
                  <a:t>? 500 instruments at ~0.5M</a:t>
                </a:r>
                <a:r>
                  <a:rPr lang="en-US" smtClean="0"/>
                  <a:t>$ each</a:t>
                </a:r>
                <a:endParaRPr lang="en-US" dirty="0"/>
              </a:p>
            </p:txBody>
          </p:sp>
          <p:sp>
            <p:nvSpPr>
              <p:cNvPr id="18" name="TextBox 17"/>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19" name="TextBox 18"/>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grpSp>
      </p:grpSp>
      <p:sp>
        <p:nvSpPr>
          <p:cNvPr id="2" name="Title 1"/>
          <p:cNvSpPr>
            <a:spLocks noGrp="1"/>
          </p:cNvSpPr>
          <p:nvPr>
            <p:ph type="title"/>
          </p:nvPr>
        </p:nvSpPr>
        <p:spPr>
          <a:xfrm>
            <a:off x="457200" y="0"/>
            <a:ext cx="8229600" cy="914400"/>
          </a:xfrm>
        </p:spPr>
        <p:txBody>
          <a:bodyPr/>
          <a:lstStyle/>
          <a:p>
            <a:r>
              <a:rPr lang="en-US" dirty="0" smtClean="0"/>
              <a:t>Bioinformatics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3792</TotalTime>
  <Words>2281</Words>
  <Application>Microsoft Office PowerPoint</Application>
  <PresentationFormat>On-screen Show (4:3)</PresentationFormat>
  <Paragraphs>313</Paragraphs>
  <Slides>32</Slides>
  <Notes>32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Office Theme</vt:lpstr>
      <vt:lpstr>3_Office Theme</vt:lpstr>
      <vt:lpstr>Acrobat Document</vt:lpstr>
      <vt:lpstr>Research and the School of Informatics and Computing</vt:lpstr>
      <vt:lpstr>Research</vt:lpstr>
      <vt:lpstr>Some key aspects of “Research”</vt:lpstr>
      <vt:lpstr>Research in School of Informatics and Computing</vt:lpstr>
      <vt:lpstr>Largely Informatics</vt:lpstr>
      <vt:lpstr>Largely Applied Computer Science</vt:lpstr>
      <vt:lpstr>Largely Core Computer Science</vt:lpstr>
      <vt:lpstr>IU Research areas in a nutshell -- Security</vt:lpstr>
      <vt:lpstr>Bioinformatics</vt:lpstr>
      <vt:lpstr>Chemical Informatics</vt:lpstr>
      <vt:lpstr>Health Informatics</vt:lpstr>
      <vt:lpstr>Music Informatics</vt:lpstr>
      <vt:lpstr>Complex Systems and Networks</vt:lpstr>
      <vt:lpstr>TeraGrid Web of Science</vt:lpstr>
      <vt:lpstr>Social Informatics </vt:lpstr>
      <vt:lpstr>Human Computer Interaction Design </vt:lpstr>
      <vt:lpstr>PowerPoint Presentation</vt:lpstr>
      <vt:lpstr>Cyberinfrastructure and  High Performance Computing</vt:lpstr>
      <vt:lpstr>Data, Databases and Search</vt:lpstr>
      <vt:lpstr>PowerPoint Presentation</vt:lpstr>
      <vt:lpstr>Image Analysis</vt:lpstr>
      <vt:lpstr>Ubiquitous Computing</vt:lpstr>
      <vt:lpstr>Robotics</vt:lpstr>
      <vt:lpstr>Sensors as a Service Cell phones are important  sensor/Collaborative device</vt:lpstr>
      <vt:lpstr>Visualization and Computer Graphics</vt:lpstr>
      <vt:lpstr>Computer Architecture</vt:lpstr>
      <vt:lpstr>Computer Networking</vt:lpstr>
      <vt:lpstr>Programming Languages and Compilers</vt:lpstr>
      <vt:lpstr>Artificial Intelligence, Artificial Life and Cognitive Science</vt:lpstr>
      <vt:lpstr>Computation Theory and Logic Quantum Computing </vt:lpstr>
      <vt:lpstr>SOIC Graduate Degrees</vt:lpstr>
      <vt:lpstr>Applying to Graduate Program</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Geoffrey Fox</cp:lastModifiedBy>
  <cp:revision>371</cp:revision>
  <dcterms:created xsi:type="dcterms:W3CDTF">2010-01-10T02:32:38Z</dcterms:created>
  <dcterms:modified xsi:type="dcterms:W3CDTF">2011-06-30T18:45:09Z</dcterms:modified>
</cp:coreProperties>
</file>