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47" r:id="rId3"/>
    <p:sldId id="352" r:id="rId4"/>
    <p:sldId id="362" r:id="rId5"/>
    <p:sldId id="350" r:id="rId6"/>
    <p:sldId id="259" r:id="rId7"/>
    <p:sldId id="263" r:id="rId8"/>
    <p:sldId id="280" r:id="rId9"/>
    <p:sldId id="355" r:id="rId10"/>
    <p:sldId id="363" r:id="rId11"/>
    <p:sldId id="361" r:id="rId12"/>
    <p:sldId id="356" r:id="rId13"/>
    <p:sldId id="364" r:id="rId14"/>
    <p:sldId id="33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04" autoAdjust="0"/>
  </p:normalViewPr>
  <p:slideViewPr>
    <p:cSldViewPr>
      <p:cViewPr varScale="1">
        <p:scale>
          <a:sx n="70" d="100"/>
          <a:sy n="70" d="100"/>
        </p:scale>
        <p:origin x="-10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B14788E-FBC6-4F33-98A4-67B60A0096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A7396CE-59B4-415D-B7D9-24BECFEBECAE}" type="slidenum">
              <a:rPr lang="en-US" smtClean="0">
                <a:latin typeface="Arial" pitchFamily="34" charset="0"/>
              </a:rPr>
              <a:pPr/>
              <a:t>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D16AAF03-6B59-4694-9E37-B21699BCC249}"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9A7FDEC-0965-4CD0-BBC2-32AF011608A7}" type="slidenum">
              <a:rPr lang="en-US" smtClean="0">
                <a:latin typeface="Arial" pitchFamily="34" charset="0"/>
              </a:rPr>
              <a:pPr/>
              <a:t>11</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55DF16D3-34C4-4729-AB1D-00CD58CABF53}"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36EBAC-8FB0-4B20-8B39-EB2F12DC413E}" type="slidenum">
              <a:rPr lang="en-US" smtClean="0">
                <a:latin typeface="Arial" pitchFamily="34" charset="0"/>
              </a:rPr>
              <a:pPr/>
              <a:t>13</a:t>
            </a:fld>
            <a:endParaRPr lang="en-US" smtClean="0">
              <a:latin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81BE317-DB4A-4268-BA5C-9BD8A919FB40}" type="slidenum">
              <a:rPr lang="en-US" smtClean="0">
                <a:latin typeface="Arial" pitchFamily="34" charset="0"/>
              </a:rPr>
              <a:pPr/>
              <a:t>14</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3994615A-7952-407A-9B9B-E996EA7CEAB8}"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363D5232-FC5A-4C1B-89A9-CE1BF3360559}"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3DDB0DF-615D-4173-99BF-45A7A2A940CD}" type="slidenum">
              <a:rPr lang="en-US" smtClean="0">
                <a:latin typeface="Arial" pitchFamily="34" charset="0"/>
              </a:rPr>
              <a:pPr/>
              <a:t>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777D3826-18AC-4238-A12F-642C4A9AF6CB}"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643FC4-0347-4980-9FE7-CD8868CD7D26}" type="slidenum">
              <a:rPr lang="en-US" smtClean="0">
                <a:latin typeface="Arial" pitchFamily="34" charset="0"/>
              </a:rPr>
              <a:pPr/>
              <a:t>6</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C73300C-3DCC-480F-8FE7-C3F73CD96940}" type="slidenum">
              <a:rPr lang="en-US" smtClean="0">
                <a:latin typeface="Arial" pitchFamily="34" charset="0"/>
              </a:rPr>
              <a:pPr/>
              <a:t>7</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C0AE34-335B-4626-8FBA-72830072F05D}" type="slidenum">
              <a:rPr lang="en-US" smtClean="0">
                <a:latin typeface="Arial" pitchFamily="34" charset="0"/>
              </a:rPr>
              <a:pPr/>
              <a:t>8</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6D919FFF-3FEE-410C-AF36-3531097E7815}"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817B-D0AF-4811-B339-3E6C54A8A8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B51D6-C85C-41C4-AFCD-D72B1736C4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81EB0-4425-4646-A442-CE4F4CD4E5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FBA56-1FD4-4135-AB70-ABC25330D3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60DBF-6C34-4989-BD1B-C793633E2C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C9AB-EDCB-46A5-937F-5D4FC1E10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BC90D-2746-41D3-8972-2283075534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F771D9-E054-4F33-8EC6-8CD19FF7C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BD63C0-E184-4EF9-B82F-E2C06E058B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FDBDE-65DC-4BE9-AE8E-73A8C0B41E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EA751-C172-4473-8890-538B50C7D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D165E73-8074-4B64-969C-0DBA8B85F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914400"/>
            <a:ext cx="8001000" cy="3276600"/>
          </a:xfrm>
        </p:spPr>
        <p:txBody>
          <a:bodyPr/>
          <a:lstStyle/>
          <a:p>
            <a:pPr eaLnBrk="1" hangingPunct="1"/>
            <a:r>
              <a:rPr lang="en-US" smtClean="0"/>
              <a:t>SBIR Final Meeting</a:t>
            </a:r>
            <a:br>
              <a:rPr lang="en-US" smtClean="0"/>
            </a:br>
            <a:r>
              <a:rPr lang="en-US" smtClean="0"/>
              <a:t>Collaboration Sensor Grid  </a:t>
            </a:r>
            <a:br>
              <a:rPr lang="en-US" smtClean="0"/>
            </a:br>
            <a:r>
              <a:rPr lang="en-US" smtClean="0"/>
              <a:t>and Grids of Grids </a:t>
            </a:r>
            <a:br>
              <a:rPr lang="en-US" smtClean="0"/>
            </a:br>
            <a:r>
              <a:rPr lang="en-US" smtClean="0"/>
              <a:t>Information Management</a:t>
            </a:r>
          </a:p>
        </p:txBody>
      </p:sp>
      <p:sp>
        <p:nvSpPr>
          <p:cNvPr id="4099" name="Rectangle 3"/>
          <p:cNvSpPr>
            <a:spLocks noGrp="1" noChangeArrowheads="1"/>
          </p:cNvSpPr>
          <p:nvPr>
            <p:ph type="subTitle" idx="1"/>
          </p:nvPr>
        </p:nvSpPr>
        <p:spPr>
          <a:xfrm>
            <a:off x="1371600" y="4648200"/>
            <a:ext cx="6400800" cy="1752600"/>
          </a:xfrm>
        </p:spPr>
        <p:txBody>
          <a:bodyPr/>
          <a:lstStyle/>
          <a:p>
            <a:pPr eaLnBrk="1" hangingPunct="1"/>
            <a:r>
              <a:rPr lang="en-US" smtClean="0"/>
              <a:t>Anabas</a:t>
            </a:r>
          </a:p>
          <a:p>
            <a:pPr eaLnBrk="1" hangingPunct="1"/>
            <a:r>
              <a:rPr lang="en-US" smtClean="0"/>
              <a:t>July 8,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0"/>
            <a:ext cx="7696200" cy="838200"/>
          </a:xfrm>
        </p:spPr>
        <p:txBody>
          <a:bodyPr/>
          <a:lstStyle/>
          <a:p>
            <a:r>
              <a:rPr lang="en-US" smtClean="0"/>
              <a:t>Component Grids Integrated</a:t>
            </a:r>
          </a:p>
        </p:txBody>
      </p:sp>
      <p:sp>
        <p:nvSpPr>
          <p:cNvPr id="18435" name="Content Placeholder 2"/>
          <p:cNvSpPr>
            <a:spLocks noGrp="1"/>
          </p:cNvSpPr>
          <p:nvPr>
            <p:ph idx="1"/>
          </p:nvPr>
        </p:nvSpPr>
        <p:spPr>
          <a:xfrm>
            <a:off x="381000" y="1143000"/>
            <a:ext cx="8229600" cy="4525963"/>
          </a:xfrm>
        </p:spPr>
        <p:txBody>
          <a:bodyPr/>
          <a:lstStyle/>
          <a:p>
            <a:r>
              <a:rPr lang="en-US" smtClean="0"/>
              <a:t>Sensor display and control</a:t>
            </a:r>
          </a:p>
          <a:p>
            <a:pPr lvl="1"/>
            <a:r>
              <a:rPr lang="en-US" sz="2400" smtClean="0"/>
              <a:t>A sensor is a time-dependent stream of information with a geo-spatial location.</a:t>
            </a:r>
          </a:p>
          <a:p>
            <a:pPr lvl="1"/>
            <a:r>
              <a:rPr lang="en-US" sz="2400" smtClean="0"/>
              <a:t> A static electronic entity is a broken sensor with a broken GPS! i.e. a sensor architecture applies to everything</a:t>
            </a:r>
          </a:p>
          <a:p>
            <a:r>
              <a:rPr lang="en-US" smtClean="0"/>
              <a:t>Filters for GPS and video analysis (Compute or Simulation Grids)</a:t>
            </a:r>
          </a:p>
          <a:p>
            <a:r>
              <a:rPr lang="en-US" smtClean="0"/>
              <a:t>Earthquake forecasting</a:t>
            </a:r>
          </a:p>
          <a:p>
            <a:r>
              <a:rPr lang="en-US" smtClean="0"/>
              <a:t>Collaboration Services</a:t>
            </a:r>
          </a:p>
          <a:p>
            <a:r>
              <a:rPr lang="en-US" smtClean="0"/>
              <a:t>NetOps Situational Awareness Service</a:t>
            </a:r>
          </a:p>
        </p:txBody>
      </p:sp>
      <p:sp>
        <p:nvSpPr>
          <p:cNvPr id="1843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8437" name="Text Box 4"/>
          <p:cNvSpPr txBox="1">
            <a:spLocks noChangeArrowheads="1"/>
          </p:cNvSpPr>
          <p:nvPr/>
        </p:nvSpPr>
        <p:spPr bwMode="auto">
          <a:xfrm>
            <a:off x="152400" y="222250"/>
            <a:ext cx="1295400" cy="461963"/>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Impact" pitchFamily="34" charset="0"/>
              </a:rPr>
              <a:t>ANABAS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rdahmm.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4" name="Title 1"/>
          <p:cNvSpPr txBox="1">
            <a:spLocks/>
          </p:cNvSpPr>
          <p:nvPr/>
        </p:nvSpPr>
        <p:spPr>
          <a:xfrm>
            <a:off x="0" y="0"/>
            <a:ext cx="9144000" cy="1371600"/>
          </a:xfrm>
          <a:prstGeom prst="rect">
            <a:avLst/>
          </a:prstGeom>
          <a:solidFill>
            <a:schemeClr val="bg1"/>
          </a:solidFill>
        </p:spPr>
        <p:txBody>
          <a:bodyPr/>
          <a:lstStyle/>
          <a:p>
            <a:pPr algn="ctr">
              <a:defRPr/>
            </a:pPr>
            <a:r>
              <a:rPr lang="en-US" sz="4000" kern="0" dirty="0">
                <a:solidFill>
                  <a:schemeClr val="tx2"/>
                </a:solidFill>
                <a:latin typeface="+mj-lt"/>
                <a:ea typeface="+mj-ea"/>
                <a:cs typeface="+mj-cs"/>
              </a:rPr>
              <a:t>QuakeSim Grid of Grids with RDAHMM  Filter (Compute) Grid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838200"/>
          </a:xfrm>
        </p:spPr>
        <p:txBody>
          <a:bodyPr/>
          <a:lstStyle/>
          <a:p>
            <a:r>
              <a:rPr lang="en-US" sz="3200" smtClean="0"/>
              <a:t>Grid Builder Service Management Interface</a:t>
            </a:r>
          </a:p>
        </p:txBody>
      </p:sp>
      <p:pic>
        <p:nvPicPr>
          <p:cNvPr id="21507" name="Picture 2" descr="D:\1.bmp"/>
          <p:cNvPicPr>
            <a:picLocks noChangeAspect="1" noChangeArrowheads="1"/>
          </p:cNvPicPr>
          <p:nvPr/>
        </p:nvPicPr>
        <p:blipFill>
          <a:blip r:embed="rId3"/>
          <a:srcRect/>
          <a:stretch>
            <a:fillRect/>
          </a:stretch>
        </p:blipFill>
        <p:spPr bwMode="auto">
          <a:xfrm>
            <a:off x="0" y="749300"/>
            <a:ext cx="883920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
        <p:nvSpPr>
          <p:cNvPr id="37892" name="Rectangle 4"/>
          <p:cNvSpPr>
            <a:spLocks noGrp="1" noChangeArrowheads="1"/>
          </p:cNvSpPr>
          <p:nvPr>
            <p:ph type="title"/>
          </p:nvPr>
        </p:nvSpPr>
        <p:spPr>
          <a:xfrm>
            <a:off x="457200" y="0"/>
            <a:ext cx="8229600" cy="1143000"/>
          </a:xfrm>
        </p:spPr>
        <p:txBody>
          <a:bodyPr/>
          <a:lstStyle/>
          <a:p>
            <a:pPr eaLnBrk="1" hangingPunct="1"/>
            <a:r>
              <a:rPr lang="en-US" sz="3600" smtClean="0"/>
              <a:t>Commercialization</a:t>
            </a:r>
          </a:p>
        </p:txBody>
      </p:sp>
      <p:sp>
        <p:nvSpPr>
          <p:cNvPr id="37893" name="Text Box 5"/>
          <p:cNvSpPr txBox="1">
            <a:spLocks noChangeArrowheads="1"/>
          </p:cNvSpPr>
          <p:nvPr/>
        </p:nvSpPr>
        <p:spPr bwMode="auto">
          <a:xfrm>
            <a:off x="1203325" y="1944688"/>
            <a:ext cx="6416675" cy="457200"/>
          </a:xfrm>
          <a:prstGeom prst="rect">
            <a:avLst/>
          </a:prstGeom>
          <a:noFill/>
          <a:ln w="9525">
            <a:noFill/>
            <a:miter lim="800000"/>
            <a:headEnd/>
            <a:tailEnd/>
          </a:ln>
        </p:spPr>
        <p:txBody>
          <a:bodyPr>
            <a:spAutoFit/>
          </a:bodyPr>
          <a:lstStyle/>
          <a:p>
            <a:endParaRPr lang="en-US" sz="2400"/>
          </a:p>
        </p:txBody>
      </p:sp>
      <p:sp>
        <p:nvSpPr>
          <p:cNvPr id="37894" name="Text Box 6"/>
          <p:cNvSpPr txBox="1">
            <a:spLocks noChangeArrowheads="1"/>
          </p:cNvSpPr>
          <p:nvPr/>
        </p:nvSpPr>
        <p:spPr bwMode="auto">
          <a:xfrm>
            <a:off x="914400" y="1295400"/>
            <a:ext cx="7315200" cy="3662363"/>
          </a:xfrm>
          <a:prstGeom prst="rect">
            <a:avLst/>
          </a:prstGeom>
          <a:noFill/>
          <a:ln w="9525">
            <a:noFill/>
            <a:miter lim="800000"/>
            <a:headEnd/>
            <a:tailEnd/>
          </a:ln>
        </p:spPr>
        <p:txBody>
          <a:bodyPr>
            <a:spAutoFit/>
          </a:bodyPr>
          <a:lstStyle/>
          <a:p>
            <a:pPr marL="342900" indent="-342900"/>
            <a:endParaRPr lang="en-US"/>
          </a:p>
          <a:p>
            <a:pPr marL="342900" indent="-342900"/>
            <a:r>
              <a:rPr lang="en-US" b="1"/>
              <a:t>Three-prong strategy:</a:t>
            </a:r>
          </a:p>
          <a:p>
            <a:pPr marL="342900" indent="-342900"/>
            <a:endParaRPr lang="en-US" b="1"/>
          </a:p>
          <a:p>
            <a:pPr marL="342900" indent="-342900">
              <a:buFontTx/>
              <a:buAutoNum type="arabicPeriod"/>
            </a:pPr>
            <a:r>
              <a:rPr lang="en-US"/>
              <a:t> Work with Ball and AFRL to get input for DoD application requirements for an integrable Grid situational awareness product.</a:t>
            </a:r>
          </a:p>
          <a:p>
            <a:pPr marL="342900" indent="-342900">
              <a:buFontTx/>
              <a:buAutoNum type="arabicPeriod"/>
            </a:pPr>
            <a:endParaRPr lang="en-US"/>
          </a:p>
          <a:p>
            <a:pPr marL="342900" indent="-342900">
              <a:buFontTx/>
              <a:buAutoNum type="arabicPeriod"/>
            </a:pPr>
            <a:r>
              <a:rPr lang="en-US"/>
              <a:t> Harden SBIR result prototype to seek In-Q-Tel type of funding to commericalize and customize the prototype for Home Land Security applications.</a:t>
            </a:r>
          </a:p>
          <a:p>
            <a:pPr marL="342900" indent="-342900">
              <a:buFontTx/>
              <a:buAutoNum type="arabicPeriod"/>
            </a:pPr>
            <a:endParaRPr lang="en-US"/>
          </a:p>
          <a:p>
            <a:pPr marL="342900" indent="-342900">
              <a:buFontTx/>
              <a:buAutoNum type="arabicPeriod"/>
            </a:pPr>
            <a:r>
              <a:rPr lang="en-US"/>
              <a:t> Commercial mobile solution applications for social networks with large number of sensors like the iPhone or Google phone. </a:t>
            </a:r>
          </a:p>
          <a:p>
            <a:pPr marL="342900" indent="-342900"/>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31747"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
        <p:nvSpPr>
          <p:cNvPr id="31748" name="Rectangle 5"/>
          <p:cNvSpPr>
            <a:spLocks noGrp="1" noChangeArrowheads="1"/>
          </p:cNvSpPr>
          <p:nvPr>
            <p:ph type="title"/>
          </p:nvPr>
        </p:nvSpPr>
        <p:spPr>
          <a:xfrm>
            <a:off x="457200" y="762000"/>
            <a:ext cx="8229600" cy="1143000"/>
          </a:xfrm>
        </p:spPr>
        <p:txBody>
          <a:bodyPr/>
          <a:lstStyle/>
          <a:p>
            <a:pPr eaLnBrk="1" hangingPunct="1"/>
            <a:r>
              <a:rPr lang="en-US" smtClean="0"/>
              <a:t>Future Research</a:t>
            </a:r>
          </a:p>
        </p:txBody>
      </p:sp>
      <p:sp>
        <p:nvSpPr>
          <p:cNvPr id="31749" name="Text Box 6"/>
          <p:cNvSpPr txBox="1">
            <a:spLocks noChangeArrowheads="1"/>
          </p:cNvSpPr>
          <p:nvPr/>
        </p:nvSpPr>
        <p:spPr bwMode="auto">
          <a:xfrm>
            <a:off x="1203325" y="1944688"/>
            <a:ext cx="6416675" cy="457200"/>
          </a:xfrm>
          <a:prstGeom prst="rect">
            <a:avLst/>
          </a:prstGeom>
          <a:noFill/>
          <a:ln w="9525">
            <a:noFill/>
            <a:miter lim="800000"/>
            <a:headEnd/>
            <a:tailEnd/>
          </a:ln>
        </p:spPr>
        <p:txBody>
          <a:bodyPr>
            <a:spAutoFit/>
          </a:bodyPr>
          <a:lstStyle/>
          <a:p>
            <a:endParaRPr lang="en-US" sz="2400"/>
          </a:p>
        </p:txBody>
      </p:sp>
      <p:sp>
        <p:nvSpPr>
          <p:cNvPr id="31750" name="Text Box 7"/>
          <p:cNvSpPr txBox="1">
            <a:spLocks noChangeArrowheads="1"/>
          </p:cNvSpPr>
          <p:nvPr/>
        </p:nvSpPr>
        <p:spPr bwMode="auto">
          <a:xfrm>
            <a:off x="914400" y="2133600"/>
            <a:ext cx="7620000" cy="3046988"/>
          </a:xfrm>
          <a:prstGeom prst="rect">
            <a:avLst/>
          </a:prstGeom>
          <a:noFill/>
          <a:ln w="9525">
            <a:noFill/>
            <a:miter lim="800000"/>
            <a:headEnd/>
            <a:tailEnd/>
          </a:ln>
        </p:spPr>
        <p:txBody>
          <a:bodyPr wrap="square">
            <a:spAutoFit/>
          </a:bodyPr>
          <a:lstStyle/>
          <a:p>
            <a:pPr>
              <a:buFontTx/>
              <a:buChar char="•"/>
            </a:pPr>
            <a:r>
              <a:rPr lang="en-US" sz="2400" dirty="0"/>
              <a:t> </a:t>
            </a:r>
            <a:r>
              <a:rPr lang="en-US" sz="2400" b="1" u="sng" dirty="0" smtClean="0"/>
              <a:t>Trusted Sensing (at level of individual sensors)</a:t>
            </a:r>
          </a:p>
          <a:p>
            <a:pPr>
              <a:buFontTx/>
              <a:buChar char="•"/>
            </a:pPr>
            <a:endParaRPr lang="en-US" sz="2400" b="1" u="sng" dirty="0"/>
          </a:p>
          <a:p>
            <a:pPr>
              <a:buFontTx/>
              <a:buChar char="•"/>
            </a:pPr>
            <a:r>
              <a:rPr lang="en-US" sz="2400" b="1" u="sng" dirty="0" smtClean="0"/>
              <a:t> Layered Sensor Grid (i.e. collections of sensors)</a:t>
            </a:r>
          </a:p>
          <a:p>
            <a:pPr>
              <a:buFontTx/>
              <a:buChar char="•"/>
            </a:pPr>
            <a:endParaRPr lang="en-US" sz="2400" b="1" u="sng" dirty="0"/>
          </a:p>
          <a:p>
            <a:pPr>
              <a:buFontTx/>
              <a:buChar char="•"/>
            </a:pPr>
            <a:r>
              <a:rPr lang="en-US" sz="2400" b="1" u="sng" dirty="0"/>
              <a:t> </a:t>
            </a:r>
            <a:r>
              <a:rPr lang="en-US" sz="2400" b="1" u="sng" dirty="0" smtClean="0"/>
              <a:t>Grid of Grids</a:t>
            </a:r>
          </a:p>
          <a:p>
            <a:pPr>
              <a:buFontTx/>
              <a:buChar char="•"/>
            </a:pPr>
            <a:endParaRPr lang="en-US" sz="2400" b="1" u="sng" dirty="0" smtClean="0"/>
          </a:p>
          <a:p>
            <a:pPr>
              <a:buFontTx/>
              <a:buChar char="•"/>
            </a:pPr>
            <a:endParaRPr lang="en-US" sz="2400" b="1" u="sng" dirty="0" smtClean="0"/>
          </a:p>
          <a:p>
            <a:pPr>
              <a:buFontTx/>
              <a:buChar char="•"/>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lstStyle/>
          <a:p>
            <a:pPr eaLnBrk="1" hangingPunct="1"/>
            <a:r>
              <a:rPr lang="en-US" smtClean="0"/>
              <a:t>Introduction I</a:t>
            </a:r>
          </a:p>
        </p:txBody>
      </p:sp>
      <p:sp>
        <p:nvSpPr>
          <p:cNvPr id="5123" name="Content Placeholder 2"/>
          <p:cNvSpPr>
            <a:spLocks noGrp="1"/>
          </p:cNvSpPr>
          <p:nvPr>
            <p:ph idx="1"/>
          </p:nvPr>
        </p:nvSpPr>
        <p:spPr>
          <a:xfrm>
            <a:off x="0" y="762000"/>
            <a:ext cx="9144000" cy="4525963"/>
          </a:xfrm>
        </p:spPr>
        <p:txBody>
          <a:bodyPr/>
          <a:lstStyle/>
          <a:p>
            <a:pPr eaLnBrk="1" hangingPunct="1"/>
            <a:r>
              <a:rPr lang="en-US" sz="2800" smtClean="0"/>
              <a:t>Grids and Cyberinfrastructure have emerged as key technologies to support distributed activities that span scientific data gathering networks with commercial RFID or (GPS enabled) cell phone nets. This SBIR extends the Grid implementation of SaaS (Software as a Service) to SensaaS (Sensor as a service) with a scalable architecture consistent with commercial protocol standards and capabilities. The prototype demonstration supports layered sensor nets and an Earthquake science GPS analysis system with a Grid of Grids management environment that supports the inevitable system of systems that will be used in DoD’s GiG.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762000"/>
          </a:xfrm>
        </p:spPr>
        <p:txBody>
          <a:bodyPr/>
          <a:lstStyle/>
          <a:p>
            <a:pPr eaLnBrk="1" hangingPunct="1"/>
            <a:r>
              <a:rPr lang="en-US" smtClean="0"/>
              <a:t>Introduction II</a:t>
            </a:r>
          </a:p>
        </p:txBody>
      </p:sp>
      <p:sp>
        <p:nvSpPr>
          <p:cNvPr id="6147" name="Content Placeholder 2"/>
          <p:cNvSpPr>
            <a:spLocks noGrp="1"/>
          </p:cNvSpPr>
          <p:nvPr>
            <p:ph idx="1"/>
          </p:nvPr>
        </p:nvSpPr>
        <p:spPr>
          <a:xfrm>
            <a:off x="0" y="609600"/>
            <a:ext cx="9144000" cy="4525963"/>
          </a:xfrm>
        </p:spPr>
        <p:txBody>
          <a:bodyPr/>
          <a:lstStyle/>
          <a:p>
            <a:pPr eaLnBrk="1" hangingPunct="1"/>
            <a:r>
              <a:rPr lang="en-US" sz="2800" smtClean="0"/>
              <a:t>The final delivered software both demonstrates the concept and provides a framework with which to extend both the supported sensors and core technology</a:t>
            </a:r>
          </a:p>
          <a:p>
            <a:pPr eaLnBrk="1" hangingPunct="1"/>
            <a:r>
              <a:rPr lang="en-US" sz="2800" smtClean="0"/>
              <a:t>The SBIR team was led by Anabas which provided collaboration Grid and the expertise that developed SensaaS. Indiana University provided core technology and the Earthquake science application. Ball Aerospace integrated NetOps into the SensaaS framework and provided DoD relevant sensor application.</a:t>
            </a:r>
          </a:p>
          <a:p>
            <a:pPr eaLnBrk="1" hangingPunct="1"/>
            <a:r>
              <a:rPr lang="en-US" sz="2800" smtClean="0"/>
              <a:t>Extensions to support the growing sophistication of layered sensor nets and evolving core technologies are proposed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lstStyle/>
          <a:p>
            <a:pPr eaLnBrk="1" hangingPunct="1"/>
            <a:r>
              <a:rPr lang="en-US" sz="3600" smtClean="0"/>
              <a:t>Background (cont’d)</a:t>
            </a:r>
          </a:p>
        </p:txBody>
      </p:sp>
      <p:sp>
        <p:nvSpPr>
          <p:cNvPr id="11267" name="Rectangle 3"/>
          <p:cNvSpPr>
            <a:spLocks noGrp="1" noChangeArrowheads="1"/>
          </p:cNvSpPr>
          <p:nvPr>
            <p:ph type="body" idx="1"/>
          </p:nvPr>
        </p:nvSpPr>
        <p:spPr>
          <a:xfrm>
            <a:off x="304800" y="1066800"/>
            <a:ext cx="8534400" cy="5410200"/>
          </a:xfrm>
        </p:spPr>
        <p:txBody>
          <a:bodyPr/>
          <a:lstStyle/>
          <a:p>
            <a:pPr eaLnBrk="1" hangingPunct="1">
              <a:lnSpc>
                <a:spcPct val="80000"/>
              </a:lnSpc>
              <a:buFontTx/>
              <a:buNone/>
            </a:pPr>
            <a:r>
              <a:rPr lang="en-US" sz="2400" u="sng" smtClean="0"/>
              <a:t>Objectives</a:t>
            </a:r>
          </a:p>
          <a:p>
            <a:pPr eaLnBrk="1" hangingPunct="1">
              <a:lnSpc>
                <a:spcPct val="80000"/>
              </a:lnSpc>
              <a:buFontTx/>
              <a:buNone/>
            </a:pPr>
            <a:endParaRPr lang="en-US" sz="2400" smtClean="0"/>
          </a:p>
          <a:p>
            <a:pPr eaLnBrk="1" hangingPunct="1">
              <a:lnSpc>
                <a:spcPct val="80000"/>
              </a:lnSpc>
            </a:pPr>
            <a:r>
              <a:rPr lang="en-US" sz="1800" smtClean="0"/>
              <a:t>Integrate Global Grid Technology with multi-layered sensor technology to provide a Collaboration Sensor Grid for Network-Centric Operations research to examine and derive warfighter requirements on the GIG.</a:t>
            </a:r>
          </a:p>
          <a:p>
            <a:pPr eaLnBrk="1" hangingPunct="1">
              <a:lnSpc>
                <a:spcPct val="80000"/>
              </a:lnSpc>
            </a:pPr>
            <a:endParaRPr lang="en-US" sz="1800" smtClean="0"/>
          </a:p>
          <a:p>
            <a:pPr eaLnBrk="1" hangingPunct="1">
              <a:lnSpc>
                <a:spcPct val="80000"/>
              </a:lnSpc>
            </a:pPr>
            <a:r>
              <a:rPr lang="en-US" sz="1800" smtClean="0"/>
              <a:t>Build Net Centric Core Enterprise Services compatible with GGF/OGF and Industry.</a:t>
            </a:r>
          </a:p>
          <a:p>
            <a:pPr eaLnBrk="1" hangingPunct="1">
              <a:lnSpc>
                <a:spcPct val="80000"/>
              </a:lnSpc>
            </a:pPr>
            <a:endParaRPr lang="en-US" sz="1800" smtClean="0"/>
          </a:p>
          <a:p>
            <a:pPr eaLnBrk="1" hangingPunct="1">
              <a:lnSpc>
                <a:spcPct val="80000"/>
              </a:lnSpc>
            </a:pPr>
            <a:r>
              <a:rPr lang="en-US" sz="1800" smtClean="0"/>
              <a:t>Add key additional services including advance collaboration services and those for sensors and GIS.</a:t>
            </a:r>
          </a:p>
          <a:p>
            <a:pPr eaLnBrk="1" hangingPunct="1">
              <a:lnSpc>
                <a:spcPct val="80000"/>
              </a:lnSpc>
            </a:pPr>
            <a:endParaRPr lang="en-US" sz="1800" smtClean="0"/>
          </a:p>
          <a:p>
            <a:pPr eaLnBrk="1" hangingPunct="1">
              <a:lnSpc>
                <a:spcPct val="80000"/>
              </a:lnSpc>
            </a:pPr>
            <a:r>
              <a:rPr lang="en-US" sz="1800" smtClean="0"/>
              <a:t>Support Systems of Systems by federating Grids of Grids supporting a heterogeneous software production model allowing greater sustainability and choice of vendors.</a:t>
            </a:r>
          </a:p>
          <a:p>
            <a:pPr eaLnBrk="1" hangingPunct="1">
              <a:lnSpc>
                <a:spcPct val="80000"/>
              </a:lnSpc>
            </a:pPr>
            <a:endParaRPr lang="en-US" sz="1800" smtClean="0"/>
          </a:p>
          <a:p>
            <a:pPr eaLnBrk="1" hangingPunct="1">
              <a:lnSpc>
                <a:spcPct val="80000"/>
              </a:lnSpc>
            </a:pPr>
            <a:r>
              <a:rPr lang="en-US" sz="1800" smtClean="0"/>
              <a:t>Build tool to allow easy construction of Grids of Grids.</a:t>
            </a:r>
          </a:p>
          <a:p>
            <a:pPr eaLnBrk="1" hangingPunct="1">
              <a:lnSpc>
                <a:spcPct val="80000"/>
              </a:lnSpc>
              <a:buFontTx/>
              <a:buNone/>
            </a:pPr>
            <a:endParaRPr lang="en-US" sz="1800" smtClean="0"/>
          </a:p>
          <a:p>
            <a:pPr eaLnBrk="1" hangingPunct="1">
              <a:lnSpc>
                <a:spcPct val="80000"/>
              </a:lnSpc>
            </a:pPr>
            <a:r>
              <a:rPr lang="en-US" sz="1800" smtClean="0"/>
              <a:t>Demonstrate the capabilities through sensor-centric applications with situational awareness.</a:t>
            </a:r>
          </a:p>
          <a:p>
            <a:pPr eaLnBrk="1" hangingPunct="1">
              <a:lnSpc>
                <a:spcPct val="80000"/>
              </a:lnSpc>
            </a:pPr>
            <a:endParaRPr lang="en-US" sz="1800" smtClean="0"/>
          </a:p>
          <a:p>
            <a:pPr eaLnBrk="1" hangingPunct="1">
              <a:lnSpc>
                <a:spcPct val="80000"/>
              </a:lnSpc>
            </a:pPr>
            <a:endParaRPr lang="en-US" sz="2400" smtClean="0"/>
          </a:p>
        </p:txBody>
      </p:sp>
      <p:sp>
        <p:nvSpPr>
          <p:cNvPr id="11268"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1269"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Technology Evolution</a:t>
            </a:r>
          </a:p>
        </p:txBody>
      </p:sp>
      <p:sp>
        <p:nvSpPr>
          <p:cNvPr id="22531" name="Content Placeholder 2"/>
          <p:cNvSpPr>
            <a:spLocks noGrp="1"/>
          </p:cNvSpPr>
          <p:nvPr>
            <p:ph idx="1"/>
          </p:nvPr>
        </p:nvSpPr>
        <p:spPr>
          <a:xfrm>
            <a:off x="0" y="1066800"/>
            <a:ext cx="9144000" cy="4525963"/>
          </a:xfrm>
        </p:spPr>
        <p:txBody>
          <a:bodyPr/>
          <a:lstStyle/>
          <a:p>
            <a:pPr eaLnBrk="1" hangingPunct="1"/>
            <a:r>
              <a:rPr lang="en-US" sz="2800" smtClean="0"/>
              <a:t>During course of SBIR, there was substantial technology evolution in especially mainstream commercial Grid applications</a:t>
            </a:r>
          </a:p>
          <a:p>
            <a:pPr eaLnBrk="1" hangingPunct="1"/>
            <a:r>
              <a:rPr lang="en-US" sz="2800" smtClean="0"/>
              <a:t>These evolved from (Globus) Grids to clouds allowing enterprise data centers of 100x current scale</a:t>
            </a:r>
          </a:p>
          <a:p>
            <a:pPr eaLnBrk="1" hangingPunct="1"/>
            <a:r>
              <a:rPr lang="en-US" sz="2800" smtClean="0"/>
              <a:t>This would impact Grid components supporting background data processing and simulation as these need not be distributed</a:t>
            </a:r>
          </a:p>
          <a:p>
            <a:pPr eaLnBrk="1" hangingPunct="1"/>
            <a:r>
              <a:rPr lang="en-US" sz="2800" smtClean="0"/>
              <a:t>However Sensors and their real time interpretation are naturally distributed and need traditional Grid systems</a:t>
            </a:r>
          </a:p>
          <a:p>
            <a:pPr eaLnBrk="1" hangingPunct="1"/>
            <a:r>
              <a:rPr lang="en-US" sz="2800" smtClean="0"/>
              <a:t>Experience has simplified protocols and deprecated use of some complex Web Service technologies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14400"/>
          </a:xfrm>
        </p:spPr>
        <p:txBody>
          <a:bodyPr/>
          <a:lstStyle/>
          <a:p>
            <a:pPr eaLnBrk="1" hangingPunct="1"/>
            <a:r>
              <a:rPr lang="en-US" sz="3600" dirty="0" smtClean="0"/>
              <a:t>Background</a:t>
            </a:r>
          </a:p>
        </p:txBody>
      </p:sp>
      <p:sp>
        <p:nvSpPr>
          <p:cNvPr id="10243" name="Rectangle 3"/>
          <p:cNvSpPr>
            <a:spLocks noGrp="1" noChangeArrowheads="1"/>
          </p:cNvSpPr>
          <p:nvPr>
            <p:ph type="body" idx="1"/>
          </p:nvPr>
        </p:nvSpPr>
        <p:spPr>
          <a:xfrm>
            <a:off x="304800" y="1066800"/>
            <a:ext cx="8534400" cy="5410200"/>
          </a:xfrm>
        </p:spPr>
        <p:txBody>
          <a:bodyPr/>
          <a:lstStyle/>
          <a:p>
            <a:pPr eaLnBrk="1" hangingPunct="1">
              <a:lnSpc>
                <a:spcPct val="80000"/>
              </a:lnSpc>
              <a:buFontTx/>
              <a:buNone/>
            </a:pPr>
            <a:r>
              <a:rPr lang="en-US" sz="2400" u="sng" smtClean="0"/>
              <a:t>Commercial Backdrop</a:t>
            </a:r>
          </a:p>
          <a:p>
            <a:pPr eaLnBrk="1" hangingPunct="1">
              <a:lnSpc>
                <a:spcPct val="80000"/>
              </a:lnSpc>
              <a:buFontTx/>
              <a:buNone/>
            </a:pPr>
            <a:endParaRPr lang="en-US" sz="2400" smtClean="0"/>
          </a:p>
          <a:p>
            <a:pPr eaLnBrk="1" hangingPunct="1">
              <a:lnSpc>
                <a:spcPct val="80000"/>
              </a:lnSpc>
            </a:pPr>
            <a:r>
              <a:rPr lang="en-US" sz="1800" smtClean="0"/>
              <a:t>XaaS or X as a Service is dominant trend</a:t>
            </a:r>
          </a:p>
          <a:p>
            <a:pPr eaLnBrk="1" hangingPunct="1">
              <a:lnSpc>
                <a:spcPct val="80000"/>
              </a:lnSpc>
            </a:pPr>
            <a:endParaRPr lang="en-US" sz="1800" smtClean="0"/>
          </a:p>
          <a:p>
            <a:pPr eaLnBrk="1" hangingPunct="1">
              <a:lnSpc>
                <a:spcPct val="80000"/>
              </a:lnSpc>
            </a:pPr>
            <a:r>
              <a:rPr lang="en-US" sz="1800" smtClean="0"/>
              <a:t>X = S: Software (applications) as a Service</a:t>
            </a:r>
          </a:p>
          <a:p>
            <a:pPr eaLnBrk="1" hangingPunct="1">
              <a:lnSpc>
                <a:spcPct val="80000"/>
              </a:lnSpc>
            </a:pPr>
            <a:endParaRPr lang="en-US" sz="1800" smtClean="0"/>
          </a:p>
          <a:p>
            <a:pPr eaLnBrk="1" hangingPunct="1">
              <a:lnSpc>
                <a:spcPct val="80000"/>
              </a:lnSpc>
            </a:pPr>
            <a:r>
              <a:rPr lang="en-US" sz="1800" smtClean="0"/>
              <a:t>X = I: Infrastructure (data centers) as a Service</a:t>
            </a:r>
          </a:p>
          <a:p>
            <a:pPr eaLnBrk="1" hangingPunct="1">
              <a:lnSpc>
                <a:spcPct val="80000"/>
              </a:lnSpc>
            </a:pPr>
            <a:endParaRPr lang="en-US" sz="1800" smtClean="0"/>
          </a:p>
          <a:p>
            <a:pPr eaLnBrk="1" hangingPunct="1">
              <a:lnSpc>
                <a:spcPct val="80000"/>
              </a:lnSpc>
            </a:pPr>
            <a:r>
              <a:rPr lang="en-US" sz="1800" smtClean="0"/>
              <a:t>X = P: Platform (distributed O/S) as a Service</a:t>
            </a:r>
          </a:p>
          <a:p>
            <a:pPr eaLnBrk="1" hangingPunct="1">
              <a:lnSpc>
                <a:spcPct val="80000"/>
              </a:lnSpc>
              <a:buFontTx/>
              <a:buNone/>
            </a:pPr>
            <a:endParaRPr lang="en-US" sz="1800" smtClean="0"/>
          </a:p>
          <a:p>
            <a:pPr eaLnBrk="1" hangingPunct="1">
              <a:lnSpc>
                <a:spcPct val="80000"/>
              </a:lnSpc>
            </a:pPr>
            <a:r>
              <a:rPr lang="en-US" sz="1800" smtClean="0"/>
              <a:t>Grids are any collection of Services and manage distributed services or distributed collections of Services i.e. Grids to give Grids of Grids</a:t>
            </a:r>
          </a:p>
          <a:p>
            <a:pPr eaLnBrk="1" hangingPunct="1">
              <a:lnSpc>
                <a:spcPct val="80000"/>
              </a:lnSpc>
            </a:pPr>
            <a:endParaRPr lang="en-US" sz="1800" smtClean="0"/>
          </a:p>
          <a:p>
            <a:pPr eaLnBrk="1" hangingPunct="1">
              <a:lnSpc>
                <a:spcPct val="80000"/>
              </a:lnSpc>
            </a:pPr>
            <a:r>
              <a:rPr lang="en-US" sz="1800" smtClean="0"/>
              <a:t>We added</a:t>
            </a:r>
          </a:p>
          <a:p>
            <a:pPr eaLnBrk="1" hangingPunct="1">
              <a:lnSpc>
                <a:spcPct val="80000"/>
              </a:lnSpc>
            </a:pPr>
            <a:r>
              <a:rPr lang="en-US" sz="1800" smtClean="0"/>
              <a:t>X = C: Collections (Grids) as a Service and</a:t>
            </a:r>
          </a:p>
          <a:p>
            <a:pPr eaLnBrk="1" hangingPunct="1">
              <a:lnSpc>
                <a:spcPct val="80000"/>
              </a:lnSpc>
            </a:pPr>
            <a:endParaRPr lang="en-US" sz="1800" smtClean="0"/>
          </a:p>
          <a:p>
            <a:pPr eaLnBrk="1" hangingPunct="1">
              <a:lnSpc>
                <a:spcPct val="80000"/>
              </a:lnSpc>
            </a:pPr>
            <a:r>
              <a:rPr lang="en-US" sz="1800" smtClean="0"/>
              <a:t>X = Sens: Sensors as a  Service</a:t>
            </a:r>
          </a:p>
        </p:txBody>
      </p:sp>
      <p:sp>
        <p:nvSpPr>
          <p:cNvPr id="10244"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0245"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smtClean="0"/>
              <a:t>Background (cont’d)</a:t>
            </a:r>
          </a:p>
        </p:txBody>
      </p:sp>
      <p:sp>
        <p:nvSpPr>
          <p:cNvPr id="14339" name="Rectangle 3"/>
          <p:cNvSpPr>
            <a:spLocks noGrp="1" noChangeArrowheads="1"/>
          </p:cNvSpPr>
          <p:nvPr>
            <p:ph type="body" idx="1"/>
          </p:nvPr>
        </p:nvSpPr>
        <p:spPr/>
        <p:txBody>
          <a:bodyPr/>
          <a:lstStyle/>
          <a:p>
            <a:pPr eaLnBrk="1" hangingPunct="1">
              <a:buFontTx/>
              <a:buNone/>
            </a:pPr>
            <a:r>
              <a:rPr lang="en-US" sz="2400" u="sng" smtClean="0"/>
              <a:t>Technologies</a:t>
            </a:r>
          </a:p>
          <a:p>
            <a:pPr eaLnBrk="1" hangingPunct="1">
              <a:buFontTx/>
              <a:buNone/>
            </a:pPr>
            <a:endParaRPr lang="en-US" sz="2400" smtClean="0"/>
          </a:p>
          <a:p>
            <a:pPr eaLnBrk="1" hangingPunct="1"/>
            <a:r>
              <a:rPr lang="en-US" sz="1800" smtClean="0"/>
              <a:t>Anabas Impromptu Collaboration Framework</a:t>
            </a:r>
          </a:p>
          <a:p>
            <a:pPr eaLnBrk="1" hangingPunct="1"/>
            <a:r>
              <a:rPr lang="en-US" sz="1800" smtClean="0"/>
              <a:t>Indiana University NaradaBrokering Messaging System</a:t>
            </a:r>
          </a:p>
          <a:p>
            <a:pPr eaLnBrk="1" hangingPunct="1"/>
            <a:r>
              <a:rPr lang="en-US" sz="1800" smtClean="0"/>
              <a:t>Ball Aerospace &amp; Technology’s NetOps (Network Operations) Situational Awareness technology</a:t>
            </a:r>
          </a:p>
          <a:p>
            <a:pPr eaLnBrk="1" hangingPunct="1"/>
            <a:r>
              <a:rPr lang="en-US" sz="1800" smtClean="0"/>
              <a:t>Sun Microsystems Java platform</a:t>
            </a:r>
          </a:p>
          <a:p>
            <a:pPr eaLnBrk="1" hangingPunct="1"/>
            <a:r>
              <a:rPr lang="en-US" sz="1800" smtClean="0"/>
              <a:t>Haskell Programming Language (Ball)</a:t>
            </a:r>
          </a:p>
          <a:p>
            <a:pPr eaLnBrk="1" hangingPunct="1"/>
            <a:r>
              <a:rPr lang="en-US" sz="1800" smtClean="0"/>
              <a:t>Low cost sensors (e.g. Wii Remote sensor, RFID reader and tags, GPS sensors, accelerometer, gyroscope, compass, ultrasonic, temperature, audio/video recorders, etc.)</a:t>
            </a:r>
          </a:p>
        </p:txBody>
      </p:sp>
      <p:sp>
        <p:nvSpPr>
          <p:cNvPr id="14340" name="Rectangle 4"/>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4341" name="Text Box 5"/>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81000" y="685800"/>
            <a:ext cx="8229600" cy="5867400"/>
          </a:xfrm>
        </p:spPr>
        <p:txBody>
          <a:bodyPr/>
          <a:lstStyle/>
          <a:p>
            <a:pPr lvl="1" eaLnBrk="1" hangingPunct="1">
              <a:lnSpc>
                <a:spcPct val="80000"/>
              </a:lnSpc>
              <a:buFontTx/>
              <a:buNone/>
            </a:pPr>
            <a:endParaRPr lang="en-US" sz="1600" smtClean="0"/>
          </a:p>
          <a:p>
            <a:pPr algn="ctr" eaLnBrk="1" hangingPunct="1">
              <a:lnSpc>
                <a:spcPct val="80000"/>
              </a:lnSpc>
              <a:buFontTx/>
              <a:buNone/>
            </a:pPr>
            <a:r>
              <a:rPr lang="en-US" sz="3600" smtClean="0"/>
              <a:t>Results of the SBIR</a:t>
            </a:r>
          </a:p>
          <a:p>
            <a:pPr eaLnBrk="1" hangingPunct="1">
              <a:lnSpc>
                <a:spcPct val="80000"/>
              </a:lnSpc>
              <a:buFontTx/>
              <a:buNone/>
            </a:pPr>
            <a:endParaRPr lang="en-US" sz="2400" u="sng" smtClean="0"/>
          </a:p>
          <a:p>
            <a:pPr eaLnBrk="1" hangingPunct="1">
              <a:lnSpc>
                <a:spcPct val="80000"/>
              </a:lnSpc>
              <a:buFontTx/>
              <a:buNone/>
            </a:pPr>
            <a:r>
              <a:rPr lang="en-US" sz="2400" u="sng" smtClean="0"/>
              <a:t>Key Software Systems and Modules</a:t>
            </a:r>
          </a:p>
          <a:p>
            <a:pPr eaLnBrk="1" hangingPunct="1">
              <a:lnSpc>
                <a:spcPct val="80000"/>
              </a:lnSpc>
              <a:buFontTx/>
              <a:buNone/>
            </a:pPr>
            <a:r>
              <a:rPr lang="en-US" sz="2400" u="sng" smtClean="0"/>
              <a:t>Ready For Use</a:t>
            </a:r>
          </a:p>
          <a:p>
            <a:pPr algn="ctr" eaLnBrk="1" hangingPunct="1">
              <a:lnSpc>
                <a:spcPct val="80000"/>
              </a:lnSpc>
              <a:buFontTx/>
              <a:buNone/>
            </a:pPr>
            <a:endParaRPr lang="en-US" sz="2800" smtClean="0"/>
          </a:p>
          <a:p>
            <a:pPr eaLnBrk="1" hangingPunct="1">
              <a:lnSpc>
                <a:spcPct val="80000"/>
              </a:lnSpc>
              <a:buFontTx/>
              <a:buNone/>
            </a:pPr>
            <a:endParaRPr lang="en-US" sz="2000" u="sng" smtClean="0"/>
          </a:p>
          <a:p>
            <a:pPr eaLnBrk="1" hangingPunct="1">
              <a:lnSpc>
                <a:spcPct val="80000"/>
              </a:lnSpc>
            </a:pPr>
            <a:r>
              <a:rPr lang="en-US" sz="1800" smtClean="0"/>
              <a:t>An Enabling and Extensible Collaborative Sensor-Centric Grid Framework that supports UDOP/COP using SensaaS (Sensor as a Service).</a:t>
            </a:r>
          </a:p>
          <a:p>
            <a:pPr eaLnBrk="1" hangingPunct="1">
              <a:lnSpc>
                <a:spcPct val="80000"/>
              </a:lnSpc>
            </a:pPr>
            <a:r>
              <a:rPr lang="en-US" sz="1800" smtClean="0"/>
              <a:t>An API for third-party legacy or new applications to easily acquire grid situational awareness.</a:t>
            </a:r>
          </a:p>
          <a:p>
            <a:pPr eaLnBrk="1" hangingPunct="1">
              <a:lnSpc>
                <a:spcPct val="80000"/>
              </a:lnSpc>
            </a:pPr>
            <a:r>
              <a:rPr lang="en-US" sz="1800" smtClean="0"/>
              <a:t>An API for sensor developers to easily integrate sensors with collaboration sensor grid to enhancement situational awareness.</a:t>
            </a:r>
          </a:p>
          <a:p>
            <a:pPr eaLnBrk="1" hangingPunct="1">
              <a:lnSpc>
                <a:spcPct val="80000"/>
              </a:lnSpc>
            </a:pPr>
            <a:r>
              <a:rPr lang="en-US" sz="1800" smtClean="0"/>
              <a:t>A Grid Builder Management System to build, deployment, management, monitor sensor and general grids. </a:t>
            </a:r>
          </a:p>
          <a:p>
            <a:pPr eaLnBrk="1" hangingPunct="1">
              <a:lnSpc>
                <a:spcPct val="80000"/>
              </a:lnSpc>
            </a:pPr>
            <a:r>
              <a:rPr lang="en-US" sz="1800" smtClean="0"/>
              <a:t>Examples of integrating filter (compute) and collaboration grids with Sensor Grids in Grid of Grids scenario</a:t>
            </a:r>
          </a:p>
          <a:p>
            <a:pPr eaLnBrk="1" hangingPunct="1">
              <a:lnSpc>
                <a:spcPct val="80000"/>
              </a:lnSpc>
            </a:pPr>
            <a:r>
              <a:rPr lang="en-US" sz="1800" smtClean="0"/>
              <a:t>A NetOps Situational Awareness Sensor-Grid Demo Client. </a:t>
            </a:r>
          </a:p>
          <a:p>
            <a:pPr eaLnBrk="1" hangingPunct="1">
              <a:lnSpc>
                <a:spcPct val="80000"/>
              </a:lnSpc>
            </a:pPr>
            <a:r>
              <a:rPr lang="en-US" sz="1800" smtClean="0"/>
              <a:t>An Impromptu Sensor-Grid Demo Client with support for UDOP and Earthquake Science.</a:t>
            </a:r>
          </a:p>
        </p:txBody>
      </p:sp>
      <p:sp>
        <p:nvSpPr>
          <p:cNvPr id="16387" name="Rectangle 6"/>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6388" name="Text Box 7"/>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US" smtClean="0"/>
              <a:t>Typical Sensor Grid Interface</a:t>
            </a:r>
          </a:p>
        </p:txBody>
      </p:sp>
      <p:pic>
        <p:nvPicPr>
          <p:cNvPr id="17411" name="Picture 21"/>
          <p:cNvPicPr>
            <a:picLocks noChangeAspect="1" noChangeArrowheads="1"/>
          </p:cNvPicPr>
          <p:nvPr/>
        </p:nvPicPr>
        <p:blipFill>
          <a:blip r:embed="rId3"/>
          <a:srcRect/>
          <a:stretch>
            <a:fillRect/>
          </a:stretch>
        </p:blipFill>
        <p:spPr bwMode="auto">
          <a:xfrm>
            <a:off x="49213" y="838200"/>
            <a:ext cx="9094787"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859</Words>
  <Application>Microsoft PowerPoint</Application>
  <PresentationFormat>On-screen Show (4:3)</PresentationFormat>
  <Paragraphs>117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SBIR Final Meeting Collaboration Sensor Grid   and Grids of Grids  Information Management</vt:lpstr>
      <vt:lpstr>Introduction I</vt:lpstr>
      <vt:lpstr>Introduction II</vt:lpstr>
      <vt:lpstr>Background (cont’d)</vt:lpstr>
      <vt:lpstr>Technology Evolution</vt:lpstr>
      <vt:lpstr>Background</vt:lpstr>
      <vt:lpstr>Background (cont’d)</vt:lpstr>
      <vt:lpstr>Slide 8</vt:lpstr>
      <vt:lpstr>Typical Sensor Grid Interface</vt:lpstr>
      <vt:lpstr>Component Grids Integrated</vt:lpstr>
      <vt:lpstr>Slide 11</vt:lpstr>
      <vt:lpstr>Grid Builder Service Management Interface</vt:lpstr>
      <vt:lpstr>Commercialization</vt:lpstr>
      <vt:lpstr>Future Research</vt:lpstr>
    </vt:vector>
  </TitlesOfParts>
  <Company>Anabas,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 Review Chart </dc:title>
  <dc:creator>Fox, Ho, Wang</dc:creator>
  <cp:lastModifiedBy> </cp:lastModifiedBy>
  <cp:revision>193</cp:revision>
  <cp:lastPrinted>1601-01-01T00:00:00Z</cp:lastPrinted>
  <dcterms:created xsi:type="dcterms:W3CDTF">1601-01-01T00:00:00Z</dcterms:created>
  <dcterms:modified xsi:type="dcterms:W3CDTF">2008-07-08T19:19:42Z</dcterms:modified>
  <cp:category>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