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9" r:id="rId3"/>
    <p:sldId id="290" r:id="rId4"/>
    <p:sldId id="291" r:id="rId5"/>
    <p:sldId id="292" r:id="rId6"/>
    <p:sldId id="293" r:id="rId7"/>
    <p:sldId id="294" r:id="rId8"/>
    <p:sldId id="280" r:id="rId9"/>
    <p:sldId id="297" r:id="rId10"/>
    <p:sldId id="298" r:id="rId11"/>
    <p:sldId id="299" r:id="rId12"/>
    <p:sldId id="283" r:id="rId13"/>
    <p:sldId id="284" r:id="rId14"/>
    <p:sldId id="285" r:id="rId15"/>
    <p:sldId id="286" r:id="rId16"/>
    <p:sldId id="287" r:id="rId17"/>
    <p:sldId id="281" r:id="rId18"/>
    <p:sldId id="263" r:id="rId19"/>
    <p:sldId id="264" r:id="rId20"/>
    <p:sldId id="265" r:id="rId21"/>
    <p:sldId id="266" r:id="rId22"/>
    <p:sldId id="296" r:id="rId23"/>
    <p:sldId id="257" r:id="rId24"/>
    <p:sldId id="258" r:id="rId25"/>
    <p:sldId id="259" r:id="rId26"/>
    <p:sldId id="260" r:id="rId27"/>
    <p:sldId id="261" r:id="rId28"/>
    <p:sldId id="262" r:id="rId2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2" d="100"/>
          <a:sy n="132" d="100"/>
        </p:scale>
        <p:origin x="-930" y="-3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ilina\Desktop\CloudCom_Temp_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Twister\TwisterVsHadoopOnPageRan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CloudCom\pagerank_tempest_yuduo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00377480904776E-2"/>
          <c:y val="2.81140350877193E-2"/>
          <c:w val="0.83072016278864014"/>
          <c:h val="0.7009156355455568"/>
        </c:manualLayout>
      </c:layout>
      <c:lineChart>
        <c:grouping val="standard"/>
        <c:varyColors val="0"/>
        <c:ser>
          <c:idx val="0"/>
          <c:order val="0"/>
          <c:tx>
            <c:strRef>
              <c:f>SWG!$B$45</c:f>
              <c:strCache>
                <c:ptCount val="1"/>
                <c:pt idx="0">
                  <c:v>Azure MR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SWG!$A$46:$A$50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SWG!$B$46:$B$50</c:f>
              <c:numCache>
                <c:formatCode>General</c:formatCode>
                <c:ptCount val="5"/>
                <c:pt idx="0">
                  <c:v>2773.6548433374842</c:v>
                </c:pt>
                <c:pt idx="1">
                  <c:v>2650.6976951518263</c:v>
                </c:pt>
                <c:pt idx="2">
                  <c:v>2699.3742512184808</c:v>
                </c:pt>
                <c:pt idx="3">
                  <c:v>2724.2845835113967</c:v>
                </c:pt>
                <c:pt idx="4">
                  <c:v>2568.4425259026207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SWG!$C$45</c:f>
              <c:strCache>
                <c:ptCount val="1"/>
                <c:pt idx="0">
                  <c:v>Amazon EMR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SWG!$A$46:$A$50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SWG!$C$46:$C$50</c:f>
              <c:numCache>
                <c:formatCode>General</c:formatCode>
                <c:ptCount val="5"/>
                <c:pt idx="0">
                  <c:v>2642.7038147532908</c:v>
                </c:pt>
                <c:pt idx="1">
                  <c:v>2627.0494765405228</c:v>
                </c:pt>
                <c:pt idx="2">
                  <c:v>2589.1029249409467</c:v>
                </c:pt>
                <c:pt idx="3">
                  <c:v>2692.0224818972101</c:v>
                </c:pt>
                <c:pt idx="4">
                  <c:v>2666.9942713000305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SWG!$D$45</c:f>
              <c:strCache>
                <c:ptCount val="1"/>
                <c:pt idx="0">
                  <c:v>Hadoop on EC2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SWG!$A$46:$A$50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SWG!$D$46:$D$50</c:f>
              <c:numCache>
                <c:formatCode>General</c:formatCode>
                <c:ptCount val="5"/>
                <c:pt idx="0">
                  <c:v>2465.2787438222813</c:v>
                </c:pt>
                <c:pt idx="1">
                  <c:v>2555.2465123774928</c:v>
                </c:pt>
                <c:pt idx="2">
                  <c:v>2484.1421210264707</c:v>
                </c:pt>
                <c:pt idx="3">
                  <c:v>2474.2990294208589</c:v>
                </c:pt>
                <c:pt idx="4">
                  <c:v>2465.1803129062264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SWG!$E$45</c:f>
              <c:strCache>
                <c:ptCount val="1"/>
                <c:pt idx="0">
                  <c:v>Hadoop on Bare Metal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SWG!$A$46:$A$50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SWG!$E$46:$E$50</c:f>
              <c:numCache>
                <c:formatCode>General</c:formatCode>
                <c:ptCount val="5"/>
                <c:pt idx="0">
                  <c:v>2377.1869999999985</c:v>
                </c:pt>
                <c:pt idx="1">
                  <c:v>2407.5810000000001</c:v>
                </c:pt>
                <c:pt idx="2">
                  <c:v>2412.0619999999999</c:v>
                </c:pt>
                <c:pt idx="3">
                  <c:v>2407.1689999999985</c:v>
                </c:pt>
                <c:pt idx="4">
                  <c:v>2416.8750000000014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81440"/>
        <c:axId val="36382976"/>
      </c:lineChart>
      <c:catAx>
        <c:axId val="36381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Num. of Cores * Num. of Blocks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460000"/>
          <a:lstStyle/>
          <a:p>
            <a:pPr>
              <a:defRPr sz="1050"/>
            </a:pPr>
            <a:endParaRPr lang="en-US"/>
          </a:p>
        </c:txPr>
        <c:crossAx val="36382976"/>
        <c:crosses val="autoZero"/>
        <c:auto val="1"/>
        <c:lblAlgn val="ctr"/>
        <c:lblOffset val="100"/>
        <c:noMultiLvlLbl val="0"/>
      </c:catAx>
      <c:valAx>
        <c:axId val="36382976"/>
        <c:scaling>
          <c:orientation val="minMax"/>
          <c:max val="3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Adjusted 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6381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1644519154206845"/>
          <c:y val="0.29036970378702665"/>
          <c:w val="0.28726973364440572"/>
          <c:h val="0.33486876640419994"/>
        </c:manualLayout>
      </c:layout>
      <c:overlay val="0"/>
      <c:spPr>
        <a:ln w="38100"/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ln w="38100"/>
  </c:spPr>
  <c:txPr>
    <a:bodyPr/>
    <a:lstStyle/>
    <a:p>
      <a:pPr>
        <a:defRPr sz="17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9685039370079"/>
          <c:y val="5.1400554097404488E-2"/>
          <c:w val="0.80459362324027683"/>
          <c:h val="0.62633645566266694"/>
        </c:manualLayout>
      </c:layout>
      <c:lineChart>
        <c:grouping val="standard"/>
        <c:varyColors val="0"/>
        <c:ser>
          <c:idx val="0"/>
          <c:order val="0"/>
          <c:tx>
            <c:strRef>
              <c:f>'Cap3'!$G$35</c:f>
              <c:strCache>
                <c:ptCount val="1"/>
                <c:pt idx="0">
                  <c:v>Azure MapReduce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'Cap3'!$F$36:$F$40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'Cap3'!$G$36:$G$40</c:f>
              <c:numCache>
                <c:formatCode>General</c:formatCode>
                <c:ptCount val="5"/>
                <c:pt idx="0">
                  <c:v>0.9455708502729957</c:v>
                </c:pt>
                <c:pt idx="1">
                  <c:v>0.94580628078569451</c:v>
                </c:pt>
                <c:pt idx="2">
                  <c:v>0.95812401966141192</c:v>
                </c:pt>
                <c:pt idx="3">
                  <c:v>0.94107647005251815</c:v>
                </c:pt>
                <c:pt idx="4">
                  <c:v>0.96038787277958748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'Cap3'!$H$35</c:f>
              <c:strCache>
                <c:ptCount val="1"/>
                <c:pt idx="0">
                  <c:v>Amazon EMR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'Cap3'!$F$36:$F$40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'Cap3'!$H$36:$H$40</c:f>
              <c:numCache>
                <c:formatCode>General</c:formatCode>
                <c:ptCount val="5"/>
                <c:pt idx="0">
                  <c:v>0.9227746045177827</c:v>
                </c:pt>
                <c:pt idx="1">
                  <c:v>0.90430512410699571</c:v>
                </c:pt>
                <c:pt idx="2">
                  <c:v>0.91331543628158285</c:v>
                </c:pt>
                <c:pt idx="3">
                  <c:v>0.91545560762265299</c:v>
                </c:pt>
                <c:pt idx="4">
                  <c:v>0.88742383421638094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'Cap3'!$I$35</c:f>
              <c:strCache>
                <c:ptCount val="1"/>
                <c:pt idx="0">
                  <c:v>Hadoop Bare Metal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'Cap3'!$F$36:$F$40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'Cap3'!$I$36:$I$40</c:f>
              <c:numCache>
                <c:formatCode>General</c:formatCode>
                <c:ptCount val="5"/>
                <c:pt idx="0">
                  <c:v>0.94725166582104281</c:v>
                </c:pt>
                <c:pt idx="1">
                  <c:v>0.94483898706444069</c:v>
                </c:pt>
                <c:pt idx="2">
                  <c:v>0.94472528066589312</c:v>
                </c:pt>
                <c:pt idx="3">
                  <c:v>0.94560261134386692</c:v>
                </c:pt>
                <c:pt idx="4">
                  <c:v>0.94674465594457746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'Cap3'!$J$35</c:f>
              <c:strCache>
                <c:ptCount val="1"/>
                <c:pt idx="0">
                  <c:v>Hadoop on EC2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strRef>
              <c:f>'Cap3'!$F$36:$F$40</c:f>
              <c:strCache>
                <c:ptCount val="5"/>
                <c:pt idx="0">
                  <c:v>64 * 1024</c:v>
                </c:pt>
                <c:pt idx="1">
                  <c:v>96 * 1536</c:v>
                </c:pt>
                <c:pt idx="2">
                  <c:v>128 * 2048</c:v>
                </c:pt>
                <c:pt idx="3">
                  <c:v>160 * 2560</c:v>
                </c:pt>
                <c:pt idx="4">
                  <c:v>192 * 3072</c:v>
                </c:pt>
              </c:strCache>
            </c:strRef>
          </c:cat>
          <c:val>
            <c:numRef>
              <c:f>'Cap3'!$J$36:$J$40</c:f>
              <c:numCache>
                <c:formatCode>General</c:formatCode>
                <c:ptCount val="5"/>
                <c:pt idx="0">
                  <c:v>0.90485589277442968</c:v>
                </c:pt>
                <c:pt idx="1">
                  <c:v>0.90530059846656796</c:v>
                </c:pt>
                <c:pt idx="2">
                  <c:v>0.90087410783686317</c:v>
                </c:pt>
                <c:pt idx="3">
                  <c:v>0.89799079317884245</c:v>
                </c:pt>
                <c:pt idx="4">
                  <c:v>0.8971854900650863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34304"/>
        <c:axId val="36436608"/>
      </c:lineChart>
      <c:catAx>
        <c:axId val="3643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Num. of Cores * Num. of Files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2700000"/>
          <a:lstStyle/>
          <a:p>
            <a:pPr>
              <a:defRPr sz="1050"/>
            </a:pPr>
            <a:endParaRPr lang="en-US"/>
          </a:p>
        </c:txPr>
        <c:crossAx val="36436608"/>
        <c:crosses val="autoZero"/>
        <c:auto val="1"/>
        <c:lblAlgn val="ctr"/>
        <c:lblOffset val="100"/>
        <c:noMultiLvlLbl val="0"/>
      </c:catAx>
      <c:valAx>
        <c:axId val="36436608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Parallel Efficiency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6434304"/>
        <c:crosses val="autoZero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0.65852272727272732"/>
          <c:y val="0.31095094595519746"/>
          <c:w val="0.30347222222222253"/>
          <c:h val="0.34104942835163615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Twister</c:v>
          </c:tx>
          <c:xVal>
            <c:numRef>
              <c:f>[TwisterVsHadoopOnPageRank.xlsx]Sheet1!$P$15:$T$15</c:f>
              <c:numCache>
                <c:formatCode>General</c:formatCode>
                <c:ptCount val="5"/>
                <c:pt idx="0">
                  <c:v>4000</c:v>
                </c:pt>
                <c:pt idx="1">
                  <c:v>3200</c:v>
                </c:pt>
                <c:pt idx="2">
                  <c:v>2400</c:v>
                </c:pt>
                <c:pt idx="3">
                  <c:v>1600</c:v>
                </c:pt>
                <c:pt idx="4">
                  <c:v>800</c:v>
                </c:pt>
              </c:numCache>
            </c:numRef>
          </c:xVal>
          <c:yVal>
            <c:numRef>
              <c:f>[TwisterVsHadoopOnPageRank.xlsx]Sheet1!$P$16:$T$16</c:f>
              <c:numCache>
                <c:formatCode>General</c:formatCode>
                <c:ptCount val="5"/>
                <c:pt idx="0">
                  <c:v>363.7</c:v>
                </c:pt>
                <c:pt idx="1">
                  <c:v>323.7</c:v>
                </c:pt>
                <c:pt idx="2">
                  <c:v>266.63</c:v>
                </c:pt>
                <c:pt idx="3">
                  <c:v>189.7</c:v>
                </c:pt>
                <c:pt idx="4">
                  <c:v>108.3</c:v>
                </c:pt>
              </c:numCache>
            </c:numRef>
          </c:yVal>
          <c:smooth val="1"/>
        </c:ser>
        <c:ser>
          <c:idx val="1"/>
          <c:order val="1"/>
          <c:tx>
            <c:v>Hadoop</c:v>
          </c:tx>
          <c:xVal>
            <c:numRef>
              <c:f>[TwisterVsHadoopOnPageRank.xlsx]Sheet1!$P$15:$T$15</c:f>
              <c:numCache>
                <c:formatCode>General</c:formatCode>
                <c:ptCount val="5"/>
                <c:pt idx="0">
                  <c:v>4000</c:v>
                </c:pt>
                <c:pt idx="1">
                  <c:v>3200</c:v>
                </c:pt>
                <c:pt idx="2">
                  <c:v>2400</c:v>
                </c:pt>
                <c:pt idx="3">
                  <c:v>1600</c:v>
                </c:pt>
                <c:pt idx="4">
                  <c:v>800</c:v>
                </c:pt>
              </c:numCache>
            </c:numRef>
          </c:xVal>
          <c:yVal>
            <c:numRef>
              <c:f>[TwisterVsHadoopOnPageRank.xlsx]Sheet1!$P$17:$T$17</c:f>
              <c:numCache>
                <c:formatCode>General</c:formatCode>
                <c:ptCount val="5"/>
                <c:pt idx="0">
                  <c:v>6565.7</c:v>
                </c:pt>
                <c:pt idx="1">
                  <c:v>5470.2</c:v>
                </c:pt>
                <c:pt idx="2">
                  <c:v>4327.1000000000004</c:v>
                </c:pt>
                <c:pt idx="3">
                  <c:v>2996.1</c:v>
                </c:pt>
                <c:pt idx="4">
                  <c:v>1887.3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03424"/>
        <c:axId val="81304960"/>
      </c:scatterChart>
      <c:valAx>
        <c:axId val="81303424"/>
        <c:scaling>
          <c:orientation val="minMax"/>
          <c:max val="4500"/>
          <c:min val="5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en-US"/>
          </a:p>
        </c:txPr>
        <c:crossAx val="81304960"/>
        <c:crosses val="autoZero"/>
        <c:crossBetween val="midCat"/>
        <c:majorUnit val="1000"/>
      </c:valAx>
      <c:valAx>
        <c:axId val="81304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03424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fine granularity</c:v>
          </c:tx>
          <c:invertIfNegative val="0"/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cat>
            <c:strRef>
              <c:f>'420 Files &amp; Single Files'!$A$1:$E$1</c:f>
              <c:strCache>
                <c:ptCount val="5"/>
                <c:pt idx="0">
                  <c:v>160/32 files</c:v>
                </c:pt>
                <c:pt idx="1">
                  <c:v>320/64 files</c:v>
                </c:pt>
                <c:pt idx="2">
                  <c:v>640/128 files</c:v>
                </c:pt>
                <c:pt idx="3">
                  <c:v>960/196 files</c:v>
                </c:pt>
                <c:pt idx="4">
                  <c:v>1280/256 files</c:v>
                </c:pt>
              </c:strCache>
            </c:strRef>
          </c:cat>
          <c:val>
            <c:numRef>
              <c:f>'420 Files &amp; Single Files'!$A$2:$E$2</c:f>
              <c:numCache>
                <c:formatCode>General</c:formatCode>
                <c:ptCount val="5"/>
                <c:pt idx="0">
                  <c:v>560</c:v>
                </c:pt>
                <c:pt idx="1">
                  <c:v>1070</c:v>
                </c:pt>
                <c:pt idx="2">
                  <c:v>2920</c:v>
                </c:pt>
                <c:pt idx="3">
                  <c:v>3607</c:v>
                </c:pt>
                <c:pt idx="4">
                  <c:v>5775</c:v>
                </c:pt>
              </c:numCache>
            </c:numRef>
          </c:val>
        </c:ser>
        <c:ser>
          <c:idx val="1"/>
          <c:order val="1"/>
          <c:tx>
            <c:v>coarse granularity</c:v>
          </c:tx>
          <c:invertIfNegative val="0"/>
          <c:trendline>
            <c:trendlineType val="linear"/>
            <c:dispRSqr val="0"/>
            <c:dispEq val="0"/>
          </c:trendline>
          <c:cat>
            <c:strRef>
              <c:f>'420 Files &amp; Single Files'!$A$1:$E$1</c:f>
              <c:strCache>
                <c:ptCount val="5"/>
                <c:pt idx="0">
                  <c:v>160/32 files</c:v>
                </c:pt>
                <c:pt idx="1">
                  <c:v>320/64 files</c:v>
                </c:pt>
                <c:pt idx="2">
                  <c:v>640/128 files</c:v>
                </c:pt>
                <c:pt idx="3">
                  <c:v>960/196 files</c:v>
                </c:pt>
                <c:pt idx="4">
                  <c:v>1280/256 files</c:v>
                </c:pt>
              </c:strCache>
            </c:strRef>
          </c:cat>
          <c:val>
            <c:numRef>
              <c:f>'420 Files &amp; Single Files'!$A$3:$E$3</c:f>
              <c:numCache>
                <c:formatCode>General</c:formatCode>
                <c:ptCount val="5"/>
                <c:pt idx="0">
                  <c:v>180</c:v>
                </c:pt>
                <c:pt idx="1">
                  <c:v>256</c:v>
                </c:pt>
                <c:pt idx="2">
                  <c:v>419</c:v>
                </c:pt>
                <c:pt idx="3">
                  <c:v>592</c:v>
                </c:pt>
                <c:pt idx="4">
                  <c:v>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17888"/>
        <c:axId val="81319424"/>
      </c:barChart>
      <c:catAx>
        <c:axId val="81317888"/>
        <c:scaling>
          <c:orientation val="minMax"/>
        </c:scaling>
        <c:delete val="0"/>
        <c:axPos val="b"/>
        <c:majorTickMark val="out"/>
        <c:minorTickMark val="none"/>
        <c:tickLblPos val="nextTo"/>
        <c:crossAx val="81319424"/>
        <c:crosses val="autoZero"/>
        <c:auto val="1"/>
        <c:lblAlgn val="ctr"/>
        <c:lblOffset val="100"/>
        <c:noMultiLvlLbl val="0"/>
      </c:catAx>
      <c:valAx>
        <c:axId val="8131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317888"/>
        <c:crosses val="autoZero"/>
        <c:crossBetween val="between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1AA73-1C71-4173-8936-D65261E185C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75089-66C2-4C5F-BE44-A4EFD298D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BF1BF-C908-42E1-8D2B-E45E8FF48F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0"/>
            <a:ext cx="91440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7796"/>
      </p:ext>
    </p:extLst>
  </p:cSld>
  <p:clrMapOvr>
    <a:masterClrMapping/>
  </p:clrMapOvr>
  <p:transition spd="slow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3999"/>
      </p:ext>
    </p:extLst>
  </p:cSld>
  <p:clrMapOvr>
    <a:masterClrMapping/>
  </p:clrMapOvr>
  <p:transition spd="slow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37757"/>
      </p:ext>
    </p:extLst>
  </p:cSld>
  <p:clrMapOvr>
    <a:masterClrMapping/>
  </p:clrMapOvr>
  <p:transition spd="slow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7624"/>
      </p:ext>
    </p:extLst>
  </p:cSld>
  <p:clrMapOvr>
    <a:masterClrMapping/>
  </p:clrMapOvr>
  <p:transition spd="slow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9000"/>
            <a:ext cx="7772400" cy="1135063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21845"/>
            <a:ext cx="7772400" cy="1250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74451"/>
      </p:ext>
    </p:extLst>
  </p:cSld>
  <p:clrMapOvr>
    <a:masterClrMapping/>
  </p:clrMapOvr>
  <p:transition spd="slow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2800"/>
      </p:ext>
    </p:extLst>
  </p:cSld>
  <p:clrMapOvr>
    <a:masterClrMapping/>
  </p:clrMapOvr>
  <p:transition spd="slow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6735"/>
      </p:ext>
    </p:extLst>
  </p:cSld>
  <p:clrMapOvr>
    <a:masterClrMapping/>
  </p:clrMapOvr>
  <p:transition spd="slow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68311"/>
      </p:ext>
    </p:extLst>
  </p:cSld>
  <p:clrMapOvr>
    <a:masterClrMapping/>
  </p:clrMapOvr>
  <p:transition spd="slow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8159"/>
      </p:ext>
    </p:extLst>
  </p:cSld>
  <p:clrMapOvr>
    <a:masterClrMapping/>
  </p:clrMapOvr>
  <p:transition spd="slow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327"/>
      </p:ext>
    </p:extLst>
  </p:cSld>
  <p:clrMapOvr>
    <a:masterClrMapping/>
  </p:clrMapOvr>
  <p:transition spd="slow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7900"/>
      </p:ext>
    </p:extLst>
  </p:cSld>
  <p:clrMapOvr>
    <a:masterClrMapping/>
  </p:clrMapOvr>
  <p:transition spd="slow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477000" y="4860900"/>
            <a:ext cx="2667000" cy="6985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AD8E-9EFB-44BB-B480-F8DF2896A8EF}" type="datetimeFigureOut">
              <a:rPr lang="en-US" smtClean="0"/>
              <a:t>11/19/2010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386-2172-4514-93F3-4C0F6648711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Hom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23619"/>
            <a:ext cx="161925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"/>
            <a:ext cx="3019425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848296"/>
            <a:ext cx="3733800" cy="7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2032"/>
            <a:ext cx="9144000" cy="158262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5559400"/>
            <a:ext cx="9144000" cy="158262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6083"/>
            <a:ext cx="8229600" cy="669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9000"/>
            <a:ext cx="8229600" cy="400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98625"/>
            <a:ext cx="9144000" cy="1222376"/>
          </a:xfrm>
        </p:spPr>
        <p:txBody>
          <a:bodyPr>
            <a:noAutofit/>
          </a:bodyPr>
          <a:lstStyle/>
          <a:p>
            <a:r>
              <a:rPr lang="en-US" dirty="0" smtClean="0"/>
              <a:t>Parallel Applications And Tools For Cloud Computing Environments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46500"/>
            <a:ext cx="6400800" cy="9525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CloudCom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2010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Indianapolis, Indiana, USA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 30 – Dec 3, 2010</a:t>
            </a:r>
          </a:p>
        </p:txBody>
      </p:sp>
      <p:pic>
        <p:nvPicPr>
          <p:cNvPr id="2050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300" y="3111500"/>
            <a:ext cx="2446101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72146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Optimization Strategies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889000"/>
          <a:ext cx="4191000" cy="196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730500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Implement with Twister and Hadoop with 50 million web pages.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Twister caches the partitions of web graph in memory during multiple iteration, while Hadoop need reload partition from disk to memory for each iteration.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952500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Implement with DryadLINQ with 50 million web pages on a 32 nodes Windows HPC cluster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Split web graph in different  granularity coarse granularity: split whole web graph into 1280 files. fine granularity: split whole web graph into 256 files.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19676368"/>
              </p:ext>
            </p:extLst>
          </p:nvPr>
        </p:nvGraphicFramePr>
        <p:xfrm>
          <a:off x="4953000" y="2857500"/>
          <a:ext cx="38100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324481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Pagerank Architecture</a:t>
            </a:r>
            <a:endParaRPr lang="en-US" dirty="0"/>
          </a:p>
        </p:txBody>
      </p:sp>
      <p:pic>
        <p:nvPicPr>
          <p:cNvPr id="26" name="Content Placeholder 25" descr="pagerankmapreduc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751488"/>
            <a:ext cx="6553200" cy="4085502"/>
          </a:xfrm>
        </p:spPr>
      </p:pic>
    </p:spTree>
    <p:extLst>
      <p:ext uri="{BB962C8B-B14F-4D97-AF65-F5344CB8AC3E}">
        <p14:creationId xmlns:p14="http://schemas.microsoft.com/office/powerpoint/2010/main" val="3911762424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Twister BLAST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01053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Twister-BLAST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simple parallel </a:t>
            </a:r>
            <a:r>
              <a:rPr lang="en-US" dirty="0"/>
              <a:t>BLAST application based on Twister MapReduce framework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uns </a:t>
            </a:r>
            <a:r>
              <a:rPr lang="en-US" dirty="0"/>
              <a:t>on a single machine, a cluster, or Amazon EC2 cloud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Adaptable to the latest BLAST tool (BLAST+ 2.2.24)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67277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Twister-BLAST Architecture</a:t>
            </a:r>
            <a:endParaRPr lang="en-US" dirty="0"/>
          </a:p>
        </p:txBody>
      </p:sp>
      <p:pic>
        <p:nvPicPr>
          <p:cNvPr id="1028" name="Picture 4" descr="http://salsahpc.indiana.edu/nih/images/1/12/Picture1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79500"/>
            <a:ext cx="71783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95192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Database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/>
              <a:t>to all the nodes</a:t>
            </a:r>
            <a:r>
              <a:rPr lang="en-US" dirty="0" smtClean="0"/>
              <a:t>, in order to support BLAST binary execution</a:t>
            </a:r>
          </a:p>
          <a:p>
            <a:r>
              <a:rPr lang="en-US" dirty="0" smtClean="0"/>
              <a:t>Compression before replication </a:t>
            </a:r>
          </a:p>
          <a:p>
            <a:r>
              <a:rPr lang="en-US" dirty="0" smtClean="0"/>
              <a:t>Transported through file share script tool in Twister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6425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583"/>
            <a:ext cx="8229600" cy="669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Twister-BLAST Performance</a:t>
            </a:r>
            <a:endParaRPr lang="en-US" dirty="0"/>
          </a:p>
        </p:txBody>
      </p:sp>
      <p:pic>
        <p:nvPicPr>
          <p:cNvPr id="2050" name="Picture 2" descr="File:Picture13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936625"/>
            <a:ext cx="7038975" cy="382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23799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159000"/>
            <a:ext cx="8610599" cy="1135063"/>
          </a:xfrm>
        </p:spPr>
        <p:txBody>
          <a:bodyPr>
            <a:normAutofit fontScale="90000"/>
          </a:bodyPr>
          <a:lstStyle/>
          <a:p>
            <a:r>
              <a:rPr lang="en-US" dirty="0"/>
              <a:t>SALSA Portal and </a:t>
            </a:r>
            <a:r>
              <a:rPr lang="en-US" dirty="0" err="1"/>
              <a:t>Biosequence</a:t>
            </a:r>
            <a:r>
              <a:rPr lang="en-US" dirty="0"/>
              <a:t> Analysis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12446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Biosequence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1" y="1270000"/>
            <a:ext cx="3332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Conceptual Workflow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457200" y="2858478"/>
            <a:ext cx="850392" cy="5080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Alu</a:t>
            </a:r>
            <a:r>
              <a:rPr lang="en-US" sz="1200" dirty="0" smtClean="0"/>
              <a:t> Sequences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1737360" y="2667978"/>
            <a:ext cx="1295400" cy="889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Pairwise Alignment &amp; Distance Calculation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8" y="2875374"/>
            <a:ext cx="576262" cy="480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1826" y="3398569"/>
            <a:ext cx="1165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Distance Matrix</a:t>
            </a:r>
          </a:p>
        </p:txBody>
      </p:sp>
      <p:cxnSp>
        <p:nvCxnSpPr>
          <p:cNvPr id="10" name="Straight Arrow Connector 9"/>
          <p:cNvCxnSpPr>
            <a:stCxn id="6" idx="3"/>
            <a:endCxn id="7" idx="2"/>
          </p:cNvCxnSpPr>
          <p:nvPr/>
        </p:nvCxnSpPr>
        <p:spPr>
          <a:xfrm>
            <a:off x="1307592" y="3112478"/>
            <a:ext cx="4297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04360" y="2195641"/>
            <a:ext cx="1371600" cy="5358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Pairwise Clustering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4482738" y="3465641"/>
            <a:ext cx="1369422" cy="5358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Multi-Dimensional Scaling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7" idx="6"/>
            <a:endCxn id="8" idx="1"/>
          </p:cNvCxnSpPr>
          <p:nvPr/>
        </p:nvCxnSpPr>
        <p:spPr>
          <a:xfrm>
            <a:off x="3032760" y="3112478"/>
            <a:ext cx="414338" cy="300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2"/>
          </p:cNvCxnSpPr>
          <p:nvPr/>
        </p:nvCxnSpPr>
        <p:spPr>
          <a:xfrm flipV="1">
            <a:off x="4023360" y="2463560"/>
            <a:ext cx="381000" cy="65192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12" idx="2"/>
          </p:cNvCxnSpPr>
          <p:nvPr/>
        </p:nvCxnSpPr>
        <p:spPr>
          <a:xfrm>
            <a:off x="4023360" y="3115483"/>
            <a:ext cx="459378" cy="61807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33160" y="2858478"/>
            <a:ext cx="1362456" cy="381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Visualization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11" idx="6"/>
            <a:endCxn id="16" idx="2"/>
          </p:cNvCxnSpPr>
          <p:nvPr/>
        </p:nvCxnSpPr>
        <p:spPr>
          <a:xfrm>
            <a:off x="5775960" y="2463560"/>
            <a:ext cx="457200" cy="58541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50540" y="2540979"/>
            <a:ext cx="1093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Cluster Indices</a:t>
            </a:r>
          </a:p>
        </p:txBody>
      </p:sp>
      <p:cxnSp>
        <p:nvCxnSpPr>
          <p:cNvPr id="19" name="Straight Arrow Connector 18"/>
          <p:cNvCxnSpPr>
            <a:stCxn id="12" idx="6"/>
            <a:endCxn id="16" idx="2"/>
          </p:cNvCxnSpPr>
          <p:nvPr/>
        </p:nvCxnSpPr>
        <p:spPr>
          <a:xfrm flipV="1">
            <a:off x="5852160" y="3048978"/>
            <a:ext cx="381000" cy="68458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04560" y="3326146"/>
            <a:ext cx="936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Coordinates</a:t>
            </a:r>
          </a:p>
        </p:txBody>
      </p:sp>
      <p:sp>
        <p:nvSpPr>
          <p:cNvPr id="21" name="Flowchart: Document 20"/>
          <p:cNvSpPr/>
          <p:nvPr/>
        </p:nvSpPr>
        <p:spPr>
          <a:xfrm>
            <a:off x="8001000" y="2793163"/>
            <a:ext cx="838200" cy="5080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3D Plot</a:t>
            </a:r>
            <a:endParaRPr lang="en-US" sz="1200" dirty="0"/>
          </a:p>
        </p:txBody>
      </p:sp>
      <p:cxnSp>
        <p:nvCxnSpPr>
          <p:cNvPr id="22" name="Straight Arrow Connector 21"/>
          <p:cNvCxnSpPr>
            <a:stCxn id="16" idx="6"/>
            <a:endCxn id="21" idx="1"/>
          </p:cNvCxnSpPr>
          <p:nvPr/>
        </p:nvCxnSpPr>
        <p:spPr>
          <a:xfrm flipV="1">
            <a:off x="7595616" y="3047163"/>
            <a:ext cx="405384" cy="18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41822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Biosequence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4479634" y="58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97" name="Group 1"/>
          <p:cNvGrpSpPr>
            <a:grpSpLocks noChangeAspect="1"/>
          </p:cNvGrpSpPr>
          <p:nvPr/>
        </p:nvGrpSpPr>
        <p:grpSpPr bwMode="auto">
          <a:xfrm>
            <a:off x="533401" y="2786647"/>
            <a:ext cx="7696097" cy="1912354"/>
            <a:chOff x="1339" y="1373"/>
            <a:chExt cx="10220" cy="2506"/>
          </a:xfrm>
        </p:grpSpPr>
        <p:sp>
          <p:nvSpPr>
            <p:cNvPr id="4122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744" y="1373"/>
              <a:ext cx="9613" cy="250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Text Box 2"/>
            <p:cNvSpPr txBox="1">
              <a:spLocks noChangeArrowheads="1"/>
            </p:cNvSpPr>
            <p:nvPr/>
          </p:nvSpPr>
          <p:spPr bwMode="auto">
            <a:xfrm>
              <a:off x="3243" y="3098"/>
              <a:ext cx="1203" cy="5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Retrieve Results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20" name="Text Box 2"/>
            <p:cNvSpPr txBox="1">
              <a:spLocks noChangeArrowheads="1"/>
            </p:cNvSpPr>
            <p:nvPr/>
          </p:nvSpPr>
          <p:spPr bwMode="auto">
            <a:xfrm>
              <a:off x="3123" y="1822"/>
              <a:ext cx="1203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Submit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4416" y="2822"/>
              <a:ext cx="175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4416" y="2324"/>
              <a:ext cx="213" cy="1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8778" y="3492"/>
              <a:ext cx="213" cy="1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326" y="1552"/>
              <a:ext cx="7233" cy="215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Microsoft HPC Cluster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5" name="Text Box 2"/>
            <p:cNvSpPr txBox="1">
              <a:spLocks noChangeArrowheads="1"/>
            </p:cNvSpPr>
            <p:nvPr/>
          </p:nvSpPr>
          <p:spPr bwMode="auto">
            <a:xfrm>
              <a:off x="5413" y="1996"/>
              <a:ext cx="1203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Distribute Job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4" name="Text Box 2"/>
            <p:cNvSpPr txBox="1">
              <a:spLocks noChangeArrowheads="1"/>
            </p:cNvSpPr>
            <p:nvPr/>
          </p:nvSpPr>
          <p:spPr bwMode="auto">
            <a:xfrm>
              <a:off x="4953" y="3315"/>
              <a:ext cx="1203" cy="32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Write Results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3" name="AutoShape 17"/>
            <p:cNvSpPr>
              <a:spLocks noChangeArrowheads="1"/>
            </p:cNvSpPr>
            <p:nvPr/>
          </p:nvSpPr>
          <p:spPr bwMode="auto">
            <a:xfrm>
              <a:off x="1471" y="1547"/>
              <a:ext cx="1499" cy="94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Job Configuration and Submission Tool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4416" y="2290"/>
              <a:ext cx="1090" cy="884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54864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Cluster Head-node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1" name="AutoShape 15"/>
            <p:cNvSpPr>
              <a:spLocks noChangeArrowheads="1"/>
            </p:cNvSpPr>
            <p:nvPr/>
          </p:nvSpPr>
          <p:spPr bwMode="auto">
            <a:xfrm>
              <a:off x="6636" y="1984"/>
              <a:ext cx="4822" cy="14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Compute Nodes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6811" y="2517"/>
              <a:ext cx="1178" cy="698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Sequence Aligning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8401" y="2518"/>
              <a:ext cx="1317" cy="69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Pairwise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 Clustering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9879" y="2518"/>
              <a:ext cx="1478" cy="69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Dimension Scaling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107" name="AutoShape 11"/>
            <p:cNvSpPr>
              <a:spLocks noChangeShapeType="1"/>
            </p:cNvSpPr>
            <p:nvPr/>
          </p:nvSpPr>
          <p:spPr bwMode="auto">
            <a:xfrm rot="5400000" flipV="1">
              <a:off x="8674" y="1243"/>
              <a:ext cx="103" cy="2652"/>
            </a:xfrm>
            <a:prstGeom prst="curvedConnector3">
              <a:avLst>
                <a:gd name="adj1" fmla="val -34951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AutoShape 10"/>
            <p:cNvSpPr>
              <a:spLocks noChangeShapeType="1"/>
            </p:cNvSpPr>
            <p:nvPr/>
          </p:nvSpPr>
          <p:spPr bwMode="auto">
            <a:xfrm>
              <a:off x="7989" y="2866"/>
              <a:ext cx="41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AutoShape 9"/>
            <p:cNvSpPr>
              <a:spLocks noChangeShapeType="1"/>
            </p:cNvSpPr>
            <p:nvPr/>
          </p:nvSpPr>
          <p:spPr bwMode="auto">
            <a:xfrm>
              <a:off x="5506" y="2681"/>
              <a:ext cx="1130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AutoShape 8"/>
            <p:cNvSpPr>
              <a:spLocks noChangeShapeType="1"/>
            </p:cNvSpPr>
            <p:nvPr/>
          </p:nvSpPr>
          <p:spPr bwMode="auto">
            <a:xfrm>
              <a:off x="5506" y="2681"/>
              <a:ext cx="1125" cy="2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AutoShape 7"/>
            <p:cNvSpPr>
              <a:spLocks noChangeShapeType="1"/>
            </p:cNvSpPr>
            <p:nvPr/>
          </p:nvSpPr>
          <p:spPr bwMode="auto">
            <a:xfrm flipV="1">
              <a:off x="5506" y="2385"/>
              <a:ext cx="1138" cy="2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auto">
            <a:xfrm>
              <a:off x="1339" y="2837"/>
              <a:ext cx="1631" cy="66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7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PlotViz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SimSun" pitchFamily="2" charset="-122"/>
                  <a:cs typeface="Times New Roman" pitchFamily="18" charset="0"/>
                </a:rPr>
                <a:t> - 3D Visualization Tool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4099" name="AutoShape 3"/>
            <p:cNvSpPr>
              <a:spLocks noChangeShapeType="1"/>
            </p:cNvSpPr>
            <p:nvPr/>
          </p:nvSpPr>
          <p:spPr bwMode="auto">
            <a:xfrm>
              <a:off x="2958" y="2091"/>
              <a:ext cx="1458" cy="3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" name="AutoShape 2"/>
            <p:cNvSpPr>
              <a:spLocks noChangeShapeType="1"/>
            </p:cNvSpPr>
            <p:nvPr/>
          </p:nvSpPr>
          <p:spPr bwMode="auto">
            <a:xfrm flipH="1">
              <a:off x="2958" y="2898"/>
              <a:ext cx="1458" cy="3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0" y="175473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98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Workflow Implementation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Elbow Connector 3"/>
          <p:cNvCxnSpPr>
            <a:stCxn id="4109" idx="4"/>
            <a:endCxn id="4112" idx="2"/>
          </p:cNvCxnSpPr>
          <p:nvPr/>
        </p:nvCxnSpPr>
        <p:spPr>
          <a:xfrm rot="5400000" flipH="1">
            <a:off x="4788451" y="2633480"/>
            <a:ext cx="31288" cy="3086345"/>
          </a:xfrm>
          <a:prstGeom prst="bentConnector3">
            <a:avLst>
              <a:gd name="adj1" fmla="val -964043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4108" idx="4"/>
            <a:endCxn id="4112" idx="2"/>
          </p:cNvCxnSpPr>
          <p:nvPr/>
        </p:nvCxnSpPr>
        <p:spPr>
          <a:xfrm rot="5400000" flipH="1">
            <a:off x="5375259" y="2046671"/>
            <a:ext cx="31288" cy="4259962"/>
          </a:xfrm>
          <a:prstGeom prst="bentConnector3">
            <a:avLst>
              <a:gd name="adj1" fmla="val -938679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55" y="1454547"/>
            <a:ext cx="499502" cy="58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24" y="1430404"/>
            <a:ext cx="59686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92250"/>
            <a:ext cx="649330" cy="51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>
            <a:off x="1397258" y="1748896"/>
            <a:ext cx="4315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514600" y="1775354"/>
            <a:ext cx="138067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12" y="1161495"/>
            <a:ext cx="1049133" cy="155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1028" idx="3"/>
          </p:cNvCxnSpPr>
          <p:nvPr/>
        </p:nvCxnSpPr>
        <p:spPr>
          <a:xfrm flipV="1">
            <a:off x="4528293" y="1492251"/>
            <a:ext cx="737619" cy="291372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28" idx="3"/>
          </p:cNvCxnSpPr>
          <p:nvPr/>
        </p:nvCxnSpPr>
        <p:spPr>
          <a:xfrm>
            <a:off x="4528292" y="1783623"/>
            <a:ext cx="862610" cy="5787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028" idx="3"/>
          </p:cNvCxnSpPr>
          <p:nvPr/>
        </p:nvCxnSpPr>
        <p:spPr>
          <a:xfrm>
            <a:off x="4528292" y="1783623"/>
            <a:ext cx="1012842" cy="35321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028" idx="3"/>
          </p:cNvCxnSpPr>
          <p:nvPr/>
        </p:nvCxnSpPr>
        <p:spPr>
          <a:xfrm>
            <a:off x="4528293" y="1783623"/>
            <a:ext cx="1167969" cy="69287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rved Down Arrow 10"/>
          <p:cNvSpPr/>
          <p:nvPr/>
        </p:nvSpPr>
        <p:spPr>
          <a:xfrm flipH="1">
            <a:off x="1231362" y="2043245"/>
            <a:ext cx="922103" cy="658176"/>
          </a:xfrm>
          <a:custGeom>
            <a:avLst/>
            <a:gdLst>
              <a:gd name="connsiteX0" fmla="*/ 3350138 w 3654938"/>
              <a:gd name="connsiteY0" fmla="*/ 1219200 h 1219200"/>
              <a:gd name="connsiteX1" fmla="*/ 2994567 w 3654938"/>
              <a:gd name="connsiteY1" fmla="*/ 914400 h 1219200"/>
              <a:gd name="connsiteX2" fmla="*/ 3146967 w 3654938"/>
              <a:gd name="connsiteY2" fmla="*/ 914400 h 1219200"/>
              <a:gd name="connsiteX3" fmla="*/ 1598869 w 3654938"/>
              <a:gd name="connsiteY3" fmla="*/ 0 h 1219200"/>
              <a:gd name="connsiteX4" fmla="*/ 1903669 w 3654938"/>
              <a:gd name="connsiteY4" fmla="*/ 0 h 1219200"/>
              <a:gd name="connsiteX5" fmla="*/ 3451767 w 3654938"/>
              <a:gd name="connsiteY5" fmla="*/ 914400 h 1219200"/>
              <a:gd name="connsiteX6" fmla="*/ 3604167 w 3654938"/>
              <a:gd name="connsiteY6" fmla="*/ 914400 h 1219200"/>
              <a:gd name="connsiteX7" fmla="*/ 3350138 w 3654938"/>
              <a:gd name="connsiteY7" fmla="*/ 1219200 h 1219200"/>
              <a:gd name="connsiteX0" fmla="*/ 1751269 w 3654938"/>
              <a:gd name="connsiteY0" fmla="*/ 5551 h 1219200"/>
              <a:gd name="connsiteX1" fmla="*/ 304800 w 3654938"/>
              <a:gd name="connsiteY1" fmla="*/ 1219200 h 1219200"/>
              <a:gd name="connsiteX2" fmla="*/ 0 w 3654938"/>
              <a:gd name="connsiteY2" fmla="*/ 1219200 h 1219200"/>
              <a:gd name="connsiteX3" fmla="*/ 706375 w 3654938"/>
              <a:gd name="connsiteY3" fmla="*/ 207625 h 1219200"/>
              <a:gd name="connsiteX4" fmla="*/ 1751269 w 3654938"/>
              <a:gd name="connsiteY4" fmla="*/ 5551 h 1219200"/>
              <a:gd name="connsiteX0" fmla="*/ 1751269 w 3654938"/>
              <a:gd name="connsiteY0" fmla="*/ 5551 h 1219200"/>
              <a:gd name="connsiteX1" fmla="*/ 304800 w 3654938"/>
              <a:gd name="connsiteY1" fmla="*/ 1219200 h 1219200"/>
              <a:gd name="connsiteX2" fmla="*/ 0 w 3654938"/>
              <a:gd name="connsiteY2" fmla="*/ 1219200 h 1219200"/>
              <a:gd name="connsiteX3" fmla="*/ 1598869 w 3654938"/>
              <a:gd name="connsiteY3" fmla="*/ 0 h 1219200"/>
              <a:gd name="connsiteX4" fmla="*/ 1903669 w 3654938"/>
              <a:gd name="connsiteY4" fmla="*/ 0 h 1219200"/>
              <a:gd name="connsiteX5" fmla="*/ 3451767 w 3654938"/>
              <a:gd name="connsiteY5" fmla="*/ 914400 h 1219200"/>
              <a:gd name="connsiteX6" fmla="*/ 3604167 w 3654938"/>
              <a:gd name="connsiteY6" fmla="*/ 914400 h 1219200"/>
              <a:gd name="connsiteX7" fmla="*/ 3350138 w 3654938"/>
              <a:gd name="connsiteY7" fmla="*/ 1219200 h 1219200"/>
              <a:gd name="connsiteX8" fmla="*/ 2994567 w 3654938"/>
              <a:gd name="connsiteY8" fmla="*/ 914400 h 1219200"/>
              <a:gd name="connsiteX9" fmla="*/ 3146967 w 3654938"/>
              <a:gd name="connsiteY9" fmla="*/ 914400 h 1219200"/>
              <a:gd name="connsiteX10" fmla="*/ 1598869 w 3654938"/>
              <a:gd name="connsiteY10" fmla="*/ 0 h 1219200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8" fmla="*/ 2994567 w 3604167"/>
              <a:gd name="connsiteY8" fmla="*/ 914401 h 1219201"/>
              <a:gd name="connsiteX9" fmla="*/ 3146967 w 3604167"/>
              <a:gd name="connsiteY9" fmla="*/ 914401 h 1219201"/>
              <a:gd name="connsiteX10" fmla="*/ 1294069 w 3604167"/>
              <a:gd name="connsiteY10" fmla="*/ 1209676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8" fmla="*/ 2994567 w 3604167"/>
              <a:gd name="connsiteY8" fmla="*/ 914401 h 1219201"/>
              <a:gd name="connsiteX9" fmla="*/ 3146967 w 3604167"/>
              <a:gd name="connsiteY9" fmla="*/ 914401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903669 w 3604167"/>
              <a:gd name="connsiteY3" fmla="*/ 1 h 1219201"/>
              <a:gd name="connsiteX4" fmla="*/ 3451767 w 3604167"/>
              <a:gd name="connsiteY4" fmla="*/ 914401 h 1219201"/>
              <a:gd name="connsiteX5" fmla="*/ 3604167 w 3604167"/>
              <a:gd name="connsiteY5" fmla="*/ 914401 h 1219201"/>
              <a:gd name="connsiteX6" fmla="*/ 3350138 w 3604167"/>
              <a:gd name="connsiteY6" fmla="*/ 1219201 h 1219201"/>
              <a:gd name="connsiteX7" fmla="*/ 2994567 w 3604167"/>
              <a:gd name="connsiteY7" fmla="*/ 914401 h 1219201"/>
              <a:gd name="connsiteX8" fmla="*/ 3146967 w 3604167"/>
              <a:gd name="connsiteY8" fmla="*/ 914401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1903669 w 3604167"/>
              <a:gd name="connsiteY2" fmla="*/ 1 h 1219201"/>
              <a:gd name="connsiteX3" fmla="*/ 3451767 w 3604167"/>
              <a:gd name="connsiteY3" fmla="*/ 914401 h 1219201"/>
              <a:gd name="connsiteX4" fmla="*/ 3604167 w 3604167"/>
              <a:gd name="connsiteY4" fmla="*/ 914401 h 1219201"/>
              <a:gd name="connsiteX5" fmla="*/ 3350138 w 3604167"/>
              <a:gd name="connsiteY5" fmla="*/ 1219201 h 1219201"/>
              <a:gd name="connsiteX6" fmla="*/ 2994567 w 3604167"/>
              <a:gd name="connsiteY6" fmla="*/ 914401 h 1219201"/>
              <a:gd name="connsiteX7" fmla="*/ 3146967 w 3604167"/>
              <a:gd name="connsiteY7" fmla="*/ 914401 h 1219201"/>
              <a:gd name="connsiteX0" fmla="*/ 3350138 w 3604167"/>
              <a:gd name="connsiteY0" fmla="*/ 1285361 h 1285361"/>
              <a:gd name="connsiteX1" fmla="*/ 2994567 w 3604167"/>
              <a:gd name="connsiteY1" fmla="*/ 980561 h 1285361"/>
              <a:gd name="connsiteX2" fmla="*/ 3146967 w 3604167"/>
              <a:gd name="connsiteY2" fmla="*/ 980561 h 1285361"/>
              <a:gd name="connsiteX3" fmla="*/ 1598869 w 3604167"/>
              <a:gd name="connsiteY3" fmla="*/ 66161 h 1285361"/>
              <a:gd name="connsiteX4" fmla="*/ 1903669 w 3604167"/>
              <a:gd name="connsiteY4" fmla="*/ 66161 h 1285361"/>
              <a:gd name="connsiteX5" fmla="*/ 3451767 w 3604167"/>
              <a:gd name="connsiteY5" fmla="*/ 980561 h 1285361"/>
              <a:gd name="connsiteX6" fmla="*/ 3604167 w 3604167"/>
              <a:gd name="connsiteY6" fmla="*/ 980561 h 1285361"/>
              <a:gd name="connsiteX7" fmla="*/ 3350138 w 3604167"/>
              <a:gd name="connsiteY7" fmla="*/ 1285361 h 1285361"/>
              <a:gd name="connsiteX0" fmla="*/ 1751269 w 3604167"/>
              <a:gd name="connsiteY0" fmla="*/ 71712 h 1285361"/>
              <a:gd name="connsiteX1" fmla="*/ 304800 w 3604167"/>
              <a:gd name="connsiteY1" fmla="*/ 1285361 h 1285361"/>
              <a:gd name="connsiteX2" fmla="*/ 0 w 3604167"/>
              <a:gd name="connsiteY2" fmla="*/ 1285361 h 1285361"/>
              <a:gd name="connsiteX3" fmla="*/ 706375 w 3604167"/>
              <a:gd name="connsiteY3" fmla="*/ 273786 h 1285361"/>
              <a:gd name="connsiteX4" fmla="*/ 1751269 w 3604167"/>
              <a:gd name="connsiteY4" fmla="*/ 71712 h 1285361"/>
              <a:gd name="connsiteX0" fmla="*/ 1751269 w 3604167"/>
              <a:gd name="connsiteY0" fmla="*/ 71712 h 1285361"/>
              <a:gd name="connsiteX1" fmla="*/ 1903669 w 3604167"/>
              <a:gd name="connsiteY1" fmla="*/ 66161 h 1285361"/>
              <a:gd name="connsiteX2" fmla="*/ 3451767 w 3604167"/>
              <a:gd name="connsiteY2" fmla="*/ 980561 h 1285361"/>
              <a:gd name="connsiteX3" fmla="*/ 3604167 w 3604167"/>
              <a:gd name="connsiteY3" fmla="*/ 980561 h 1285361"/>
              <a:gd name="connsiteX4" fmla="*/ 3350138 w 3604167"/>
              <a:gd name="connsiteY4" fmla="*/ 1285361 h 1285361"/>
              <a:gd name="connsiteX5" fmla="*/ 2994567 w 3604167"/>
              <a:gd name="connsiteY5" fmla="*/ 980561 h 1285361"/>
              <a:gd name="connsiteX6" fmla="*/ 3146967 w 3604167"/>
              <a:gd name="connsiteY6" fmla="*/ 980561 h 1285361"/>
              <a:gd name="connsiteX0" fmla="*/ 3350138 w 3604167"/>
              <a:gd name="connsiteY0" fmla="*/ 1285361 h 1285361"/>
              <a:gd name="connsiteX1" fmla="*/ 2994567 w 3604167"/>
              <a:gd name="connsiteY1" fmla="*/ 980561 h 1285361"/>
              <a:gd name="connsiteX2" fmla="*/ 3146967 w 3604167"/>
              <a:gd name="connsiteY2" fmla="*/ 980561 h 1285361"/>
              <a:gd name="connsiteX3" fmla="*/ 1598869 w 3604167"/>
              <a:gd name="connsiteY3" fmla="*/ 66161 h 1285361"/>
              <a:gd name="connsiteX4" fmla="*/ 1903669 w 3604167"/>
              <a:gd name="connsiteY4" fmla="*/ 66161 h 1285361"/>
              <a:gd name="connsiteX5" fmla="*/ 3451767 w 3604167"/>
              <a:gd name="connsiteY5" fmla="*/ 980561 h 1285361"/>
              <a:gd name="connsiteX6" fmla="*/ 3604167 w 3604167"/>
              <a:gd name="connsiteY6" fmla="*/ 980561 h 1285361"/>
              <a:gd name="connsiteX7" fmla="*/ 3350138 w 3604167"/>
              <a:gd name="connsiteY7" fmla="*/ 1285361 h 1285361"/>
              <a:gd name="connsiteX0" fmla="*/ 1751269 w 3604167"/>
              <a:gd name="connsiteY0" fmla="*/ 71712 h 1285361"/>
              <a:gd name="connsiteX1" fmla="*/ 0 w 3604167"/>
              <a:gd name="connsiteY1" fmla="*/ 1285361 h 1285361"/>
              <a:gd name="connsiteX2" fmla="*/ 706375 w 3604167"/>
              <a:gd name="connsiteY2" fmla="*/ 273786 h 1285361"/>
              <a:gd name="connsiteX3" fmla="*/ 1751269 w 3604167"/>
              <a:gd name="connsiteY3" fmla="*/ 71712 h 1285361"/>
              <a:gd name="connsiteX0" fmla="*/ 1751269 w 3604167"/>
              <a:gd name="connsiteY0" fmla="*/ 71712 h 1285361"/>
              <a:gd name="connsiteX1" fmla="*/ 1903669 w 3604167"/>
              <a:gd name="connsiteY1" fmla="*/ 66161 h 1285361"/>
              <a:gd name="connsiteX2" fmla="*/ 3451767 w 3604167"/>
              <a:gd name="connsiteY2" fmla="*/ 980561 h 1285361"/>
              <a:gd name="connsiteX3" fmla="*/ 3604167 w 3604167"/>
              <a:gd name="connsiteY3" fmla="*/ 980561 h 1285361"/>
              <a:gd name="connsiteX4" fmla="*/ 3350138 w 3604167"/>
              <a:gd name="connsiteY4" fmla="*/ 1285361 h 1285361"/>
              <a:gd name="connsiteX5" fmla="*/ 2994567 w 3604167"/>
              <a:gd name="connsiteY5" fmla="*/ 980561 h 1285361"/>
              <a:gd name="connsiteX6" fmla="*/ 3146967 w 3604167"/>
              <a:gd name="connsiteY6" fmla="*/ 980561 h 1285361"/>
              <a:gd name="connsiteX0" fmla="*/ 2643763 w 2897792"/>
              <a:gd name="connsiteY0" fmla="*/ 1285361 h 1285361"/>
              <a:gd name="connsiteX1" fmla="*/ 2288192 w 2897792"/>
              <a:gd name="connsiteY1" fmla="*/ 980561 h 1285361"/>
              <a:gd name="connsiteX2" fmla="*/ 2440592 w 2897792"/>
              <a:gd name="connsiteY2" fmla="*/ 980561 h 1285361"/>
              <a:gd name="connsiteX3" fmla="*/ 892494 w 2897792"/>
              <a:gd name="connsiteY3" fmla="*/ 66161 h 1285361"/>
              <a:gd name="connsiteX4" fmla="*/ 1197294 w 2897792"/>
              <a:gd name="connsiteY4" fmla="*/ 66161 h 1285361"/>
              <a:gd name="connsiteX5" fmla="*/ 2745392 w 2897792"/>
              <a:gd name="connsiteY5" fmla="*/ 980561 h 1285361"/>
              <a:gd name="connsiteX6" fmla="*/ 2897792 w 2897792"/>
              <a:gd name="connsiteY6" fmla="*/ 980561 h 1285361"/>
              <a:gd name="connsiteX7" fmla="*/ 2643763 w 2897792"/>
              <a:gd name="connsiteY7" fmla="*/ 1285361 h 1285361"/>
              <a:gd name="connsiteX0" fmla="*/ 1044894 w 2897792"/>
              <a:gd name="connsiteY0" fmla="*/ 71712 h 1285361"/>
              <a:gd name="connsiteX1" fmla="*/ 0 w 2897792"/>
              <a:gd name="connsiteY1" fmla="*/ 273786 h 1285361"/>
              <a:gd name="connsiteX2" fmla="*/ 1044894 w 2897792"/>
              <a:gd name="connsiteY2" fmla="*/ 71712 h 1285361"/>
              <a:gd name="connsiteX0" fmla="*/ 1044894 w 2897792"/>
              <a:gd name="connsiteY0" fmla="*/ 71712 h 1285361"/>
              <a:gd name="connsiteX1" fmla="*/ 1197294 w 2897792"/>
              <a:gd name="connsiteY1" fmla="*/ 66161 h 1285361"/>
              <a:gd name="connsiteX2" fmla="*/ 2745392 w 2897792"/>
              <a:gd name="connsiteY2" fmla="*/ 980561 h 1285361"/>
              <a:gd name="connsiteX3" fmla="*/ 2897792 w 2897792"/>
              <a:gd name="connsiteY3" fmla="*/ 980561 h 1285361"/>
              <a:gd name="connsiteX4" fmla="*/ 2643763 w 2897792"/>
              <a:gd name="connsiteY4" fmla="*/ 1285361 h 1285361"/>
              <a:gd name="connsiteX5" fmla="*/ 2288192 w 2897792"/>
              <a:gd name="connsiteY5" fmla="*/ 980561 h 1285361"/>
              <a:gd name="connsiteX6" fmla="*/ 2440592 w 2897792"/>
              <a:gd name="connsiteY6" fmla="*/ 980561 h 1285361"/>
              <a:gd name="connsiteX0" fmla="*/ 1751269 w 2005298"/>
              <a:gd name="connsiteY0" fmla="*/ 1285361 h 1285361"/>
              <a:gd name="connsiteX1" fmla="*/ 1395698 w 2005298"/>
              <a:gd name="connsiteY1" fmla="*/ 980561 h 1285361"/>
              <a:gd name="connsiteX2" fmla="*/ 1548098 w 2005298"/>
              <a:gd name="connsiteY2" fmla="*/ 980561 h 1285361"/>
              <a:gd name="connsiteX3" fmla="*/ 0 w 2005298"/>
              <a:gd name="connsiteY3" fmla="*/ 66161 h 1285361"/>
              <a:gd name="connsiteX4" fmla="*/ 304800 w 2005298"/>
              <a:gd name="connsiteY4" fmla="*/ 66161 h 1285361"/>
              <a:gd name="connsiteX5" fmla="*/ 1852898 w 2005298"/>
              <a:gd name="connsiteY5" fmla="*/ 980561 h 1285361"/>
              <a:gd name="connsiteX6" fmla="*/ 2005298 w 2005298"/>
              <a:gd name="connsiteY6" fmla="*/ 980561 h 1285361"/>
              <a:gd name="connsiteX7" fmla="*/ 1751269 w 2005298"/>
              <a:gd name="connsiteY7" fmla="*/ 1285361 h 1285361"/>
              <a:gd name="connsiteX0" fmla="*/ 152400 w 2005298"/>
              <a:gd name="connsiteY0" fmla="*/ 71712 h 1285361"/>
              <a:gd name="connsiteX1" fmla="*/ 136206 w 2005298"/>
              <a:gd name="connsiteY1" fmla="*/ 83286 h 1285361"/>
              <a:gd name="connsiteX2" fmla="*/ 152400 w 2005298"/>
              <a:gd name="connsiteY2" fmla="*/ 71712 h 1285361"/>
              <a:gd name="connsiteX0" fmla="*/ 152400 w 2005298"/>
              <a:gd name="connsiteY0" fmla="*/ 71712 h 1285361"/>
              <a:gd name="connsiteX1" fmla="*/ 304800 w 2005298"/>
              <a:gd name="connsiteY1" fmla="*/ 66161 h 1285361"/>
              <a:gd name="connsiteX2" fmla="*/ 1852898 w 2005298"/>
              <a:gd name="connsiteY2" fmla="*/ 980561 h 1285361"/>
              <a:gd name="connsiteX3" fmla="*/ 2005298 w 2005298"/>
              <a:gd name="connsiteY3" fmla="*/ 980561 h 1285361"/>
              <a:gd name="connsiteX4" fmla="*/ 1751269 w 2005298"/>
              <a:gd name="connsiteY4" fmla="*/ 1285361 h 1285361"/>
              <a:gd name="connsiteX5" fmla="*/ 1395698 w 2005298"/>
              <a:gd name="connsiteY5" fmla="*/ 980561 h 1285361"/>
              <a:gd name="connsiteX6" fmla="*/ 1548098 w 2005298"/>
              <a:gd name="connsiteY6" fmla="*/ 980561 h 1285361"/>
              <a:gd name="connsiteX0" fmla="*/ 1751269 w 2005298"/>
              <a:gd name="connsiteY0" fmla="*/ 1282092 h 1282092"/>
              <a:gd name="connsiteX1" fmla="*/ 1395698 w 2005298"/>
              <a:gd name="connsiteY1" fmla="*/ 977292 h 1282092"/>
              <a:gd name="connsiteX2" fmla="*/ 1548098 w 2005298"/>
              <a:gd name="connsiteY2" fmla="*/ 977292 h 1282092"/>
              <a:gd name="connsiteX3" fmla="*/ 0 w 2005298"/>
              <a:gd name="connsiteY3" fmla="*/ 62892 h 1282092"/>
              <a:gd name="connsiteX4" fmla="*/ 304800 w 2005298"/>
              <a:gd name="connsiteY4" fmla="*/ 62892 h 1282092"/>
              <a:gd name="connsiteX5" fmla="*/ 1852898 w 2005298"/>
              <a:gd name="connsiteY5" fmla="*/ 977292 h 1282092"/>
              <a:gd name="connsiteX6" fmla="*/ 2005298 w 2005298"/>
              <a:gd name="connsiteY6" fmla="*/ 977292 h 1282092"/>
              <a:gd name="connsiteX7" fmla="*/ 1751269 w 2005298"/>
              <a:gd name="connsiteY7" fmla="*/ 1282092 h 1282092"/>
              <a:gd name="connsiteX0" fmla="*/ 152400 w 2005298"/>
              <a:gd name="connsiteY0" fmla="*/ 68443 h 1282092"/>
              <a:gd name="connsiteX1" fmla="*/ 136206 w 2005298"/>
              <a:gd name="connsiteY1" fmla="*/ 80017 h 1282092"/>
              <a:gd name="connsiteX2" fmla="*/ 152400 w 2005298"/>
              <a:gd name="connsiteY2" fmla="*/ 68443 h 1282092"/>
              <a:gd name="connsiteX0" fmla="*/ 304800 w 2005298"/>
              <a:gd name="connsiteY0" fmla="*/ 62892 h 1282092"/>
              <a:gd name="connsiteX1" fmla="*/ 1852898 w 2005298"/>
              <a:gd name="connsiteY1" fmla="*/ 977292 h 1282092"/>
              <a:gd name="connsiteX2" fmla="*/ 2005298 w 2005298"/>
              <a:gd name="connsiteY2" fmla="*/ 977292 h 1282092"/>
              <a:gd name="connsiteX3" fmla="*/ 1751269 w 2005298"/>
              <a:gd name="connsiteY3" fmla="*/ 1282092 h 1282092"/>
              <a:gd name="connsiteX4" fmla="*/ 1395698 w 2005298"/>
              <a:gd name="connsiteY4" fmla="*/ 977292 h 1282092"/>
              <a:gd name="connsiteX5" fmla="*/ 1548098 w 2005298"/>
              <a:gd name="connsiteY5" fmla="*/ 977292 h 1282092"/>
              <a:gd name="connsiteX0" fmla="*/ 1751269 w 2005298"/>
              <a:gd name="connsiteY0" fmla="*/ 1419239 h 1419239"/>
              <a:gd name="connsiteX1" fmla="*/ 1395698 w 2005298"/>
              <a:gd name="connsiteY1" fmla="*/ 1114439 h 1419239"/>
              <a:gd name="connsiteX2" fmla="*/ 1548098 w 2005298"/>
              <a:gd name="connsiteY2" fmla="*/ 1114439 h 1419239"/>
              <a:gd name="connsiteX3" fmla="*/ 0 w 2005298"/>
              <a:gd name="connsiteY3" fmla="*/ 200039 h 1419239"/>
              <a:gd name="connsiteX4" fmla="*/ 304800 w 2005298"/>
              <a:gd name="connsiteY4" fmla="*/ 200039 h 1419239"/>
              <a:gd name="connsiteX5" fmla="*/ 1852898 w 2005298"/>
              <a:gd name="connsiteY5" fmla="*/ 1114439 h 1419239"/>
              <a:gd name="connsiteX6" fmla="*/ 2005298 w 2005298"/>
              <a:gd name="connsiteY6" fmla="*/ 1114439 h 1419239"/>
              <a:gd name="connsiteX7" fmla="*/ 1751269 w 2005298"/>
              <a:gd name="connsiteY7" fmla="*/ 1419239 h 1419239"/>
              <a:gd name="connsiteX0" fmla="*/ 152400 w 2005298"/>
              <a:gd name="connsiteY0" fmla="*/ 205590 h 1419239"/>
              <a:gd name="connsiteX1" fmla="*/ 136206 w 2005298"/>
              <a:gd name="connsiteY1" fmla="*/ 217164 h 1419239"/>
              <a:gd name="connsiteX2" fmla="*/ 303750 w 2005298"/>
              <a:gd name="connsiteY2" fmla="*/ 14 h 1419239"/>
              <a:gd name="connsiteX3" fmla="*/ 152400 w 2005298"/>
              <a:gd name="connsiteY3" fmla="*/ 205590 h 1419239"/>
              <a:gd name="connsiteX0" fmla="*/ 304800 w 2005298"/>
              <a:gd name="connsiteY0" fmla="*/ 200039 h 1419239"/>
              <a:gd name="connsiteX1" fmla="*/ 1852898 w 2005298"/>
              <a:gd name="connsiteY1" fmla="*/ 1114439 h 1419239"/>
              <a:gd name="connsiteX2" fmla="*/ 2005298 w 2005298"/>
              <a:gd name="connsiteY2" fmla="*/ 1114439 h 1419239"/>
              <a:gd name="connsiteX3" fmla="*/ 1751269 w 2005298"/>
              <a:gd name="connsiteY3" fmla="*/ 1419239 h 1419239"/>
              <a:gd name="connsiteX4" fmla="*/ 1395698 w 2005298"/>
              <a:gd name="connsiteY4" fmla="*/ 1114439 h 1419239"/>
              <a:gd name="connsiteX5" fmla="*/ 1548098 w 2005298"/>
              <a:gd name="connsiteY5" fmla="*/ 1114439 h 1419239"/>
              <a:gd name="connsiteX0" fmla="*/ 1751269 w 2005298"/>
              <a:gd name="connsiteY0" fmla="*/ 1219200 h 1219200"/>
              <a:gd name="connsiteX1" fmla="*/ 1395698 w 2005298"/>
              <a:gd name="connsiteY1" fmla="*/ 914400 h 1219200"/>
              <a:gd name="connsiteX2" fmla="*/ 1548098 w 2005298"/>
              <a:gd name="connsiteY2" fmla="*/ 914400 h 1219200"/>
              <a:gd name="connsiteX3" fmla="*/ 0 w 2005298"/>
              <a:gd name="connsiteY3" fmla="*/ 0 h 1219200"/>
              <a:gd name="connsiteX4" fmla="*/ 304800 w 2005298"/>
              <a:gd name="connsiteY4" fmla="*/ 0 h 1219200"/>
              <a:gd name="connsiteX5" fmla="*/ 1852898 w 2005298"/>
              <a:gd name="connsiteY5" fmla="*/ 914400 h 1219200"/>
              <a:gd name="connsiteX6" fmla="*/ 2005298 w 2005298"/>
              <a:gd name="connsiteY6" fmla="*/ 914400 h 1219200"/>
              <a:gd name="connsiteX7" fmla="*/ 1751269 w 2005298"/>
              <a:gd name="connsiteY7" fmla="*/ 1219200 h 1219200"/>
              <a:gd name="connsiteX0" fmla="*/ 152400 w 2005298"/>
              <a:gd name="connsiteY0" fmla="*/ 5551 h 1219200"/>
              <a:gd name="connsiteX1" fmla="*/ 136206 w 2005298"/>
              <a:gd name="connsiteY1" fmla="*/ 17125 h 1219200"/>
              <a:gd name="connsiteX2" fmla="*/ 152400 w 2005298"/>
              <a:gd name="connsiteY2" fmla="*/ 5551 h 1219200"/>
              <a:gd name="connsiteX0" fmla="*/ 304800 w 2005298"/>
              <a:gd name="connsiteY0" fmla="*/ 0 h 1219200"/>
              <a:gd name="connsiteX1" fmla="*/ 1852898 w 2005298"/>
              <a:gd name="connsiteY1" fmla="*/ 914400 h 1219200"/>
              <a:gd name="connsiteX2" fmla="*/ 2005298 w 2005298"/>
              <a:gd name="connsiteY2" fmla="*/ 914400 h 1219200"/>
              <a:gd name="connsiteX3" fmla="*/ 1751269 w 2005298"/>
              <a:gd name="connsiteY3" fmla="*/ 1219200 h 1219200"/>
              <a:gd name="connsiteX4" fmla="*/ 1395698 w 2005298"/>
              <a:gd name="connsiteY4" fmla="*/ 914400 h 1219200"/>
              <a:gd name="connsiteX5" fmla="*/ 1548098 w 2005298"/>
              <a:gd name="connsiteY5" fmla="*/ 9144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298" h="1219200" stroke="0" extrusionOk="0">
                <a:moveTo>
                  <a:pt x="1751269" y="1219200"/>
                </a:moveTo>
                <a:lnTo>
                  <a:pt x="1395698" y="914400"/>
                </a:lnTo>
                <a:lnTo>
                  <a:pt x="1548098" y="914400"/>
                </a:lnTo>
                <a:cubicBezTo>
                  <a:pt x="1365828" y="376101"/>
                  <a:pt x="729081" y="0"/>
                  <a:pt x="0" y="0"/>
                </a:cubicBezTo>
                <a:lnTo>
                  <a:pt x="304800" y="0"/>
                </a:lnTo>
                <a:cubicBezTo>
                  <a:pt x="1033881" y="0"/>
                  <a:pt x="1670628" y="376101"/>
                  <a:pt x="1852898" y="914400"/>
                </a:cubicBezTo>
                <a:lnTo>
                  <a:pt x="2005298" y="914400"/>
                </a:lnTo>
                <a:lnTo>
                  <a:pt x="1751269" y="1219200"/>
                </a:lnTo>
                <a:close/>
              </a:path>
              <a:path w="2005298" h="1219200" fill="darkenLess" stroke="0" extrusionOk="0">
                <a:moveTo>
                  <a:pt x="152400" y="5551"/>
                </a:moveTo>
                <a:lnTo>
                  <a:pt x="136206" y="17125"/>
                </a:lnTo>
                <a:lnTo>
                  <a:pt x="152400" y="5551"/>
                </a:lnTo>
                <a:close/>
              </a:path>
              <a:path w="2005298" h="1219200" fill="none" extrusionOk="0">
                <a:moveTo>
                  <a:pt x="304800" y="0"/>
                </a:moveTo>
                <a:cubicBezTo>
                  <a:pt x="1033881" y="0"/>
                  <a:pt x="1670628" y="376101"/>
                  <a:pt x="1852898" y="914400"/>
                </a:cubicBezTo>
                <a:lnTo>
                  <a:pt x="2005298" y="914400"/>
                </a:lnTo>
                <a:lnTo>
                  <a:pt x="1751269" y="1219200"/>
                </a:lnTo>
                <a:lnTo>
                  <a:pt x="1395698" y="914400"/>
                </a:lnTo>
                <a:lnTo>
                  <a:pt x="1548098" y="914400"/>
                </a:ln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Curved Down Arrow 10"/>
          <p:cNvSpPr/>
          <p:nvPr/>
        </p:nvSpPr>
        <p:spPr>
          <a:xfrm flipH="1">
            <a:off x="3204936" y="2185140"/>
            <a:ext cx="922103" cy="1046782"/>
          </a:xfrm>
          <a:custGeom>
            <a:avLst/>
            <a:gdLst>
              <a:gd name="connsiteX0" fmla="*/ 3350138 w 3654938"/>
              <a:gd name="connsiteY0" fmla="*/ 1219200 h 1219200"/>
              <a:gd name="connsiteX1" fmla="*/ 2994567 w 3654938"/>
              <a:gd name="connsiteY1" fmla="*/ 914400 h 1219200"/>
              <a:gd name="connsiteX2" fmla="*/ 3146967 w 3654938"/>
              <a:gd name="connsiteY2" fmla="*/ 914400 h 1219200"/>
              <a:gd name="connsiteX3" fmla="*/ 1598869 w 3654938"/>
              <a:gd name="connsiteY3" fmla="*/ 0 h 1219200"/>
              <a:gd name="connsiteX4" fmla="*/ 1903669 w 3654938"/>
              <a:gd name="connsiteY4" fmla="*/ 0 h 1219200"/>
              <a:gd name="connsiteX5" fmla="*/ 3451767 w 3654938"/>
              <a:gd name="connsiteY5" fmla="*/ 914400 h 1219200"/>
              <a:gd name="connsiteX6" fmla="*/ 3604167 w 3654938"/>
              <a:gd name="connsiteY6" fmla="*/ 914400 h 1219200"/>
              <a:gd name="connsiteX7" fmla="*/ 3350138 w 3654938"/>
              <a:gd name="connsiteY7" fmla="*/ 1219200 h 1219200"/>
              <a:gd name="connsiteX0" fmla="*/ 1751269 w 3654938"/>
              <a:gd name="connsiteY0" fmla="*/ 5551 h 1219200"/>
              <a:gd name="connsiteX1" fmla="*/ 304800 w 3654938"/>
              <a:gd name="connsiteY1" fmla="*/ 1219200 h 1219200"/>
              <a:gd name="connsiteX2" fmla="*/ 0 w 3654938"/>
              <a:gd name="connsiteY2" fmla="*/ 1219200 h 1219200"/>
              <a:gd name="connsiteX3" fmla="*/ 706375 w 3654938"/>
              <a:gd name="connsiteY3" fmla="*/ 207625 h 1219200"/>
              <a:gd name="connsiteX4" fmla="*/ 1751269 w 3654938"/>
              <a:gd name="connsiteY4" fmla="*/ 5551 h 1219200"/>
              <a:gd name="connsiteX0" fmla="*/ 1751269 w 3654938"/>
              <a:gd name="connsiteY0" fmla="*/ 5551 h 1219200"/>
              <a:gd name="connsiteX1" fmla="*/ 304800 w 3654938"/>
              <a:gd name="connsiteY1" fmla="*/ 1219200 h 1219200"/>
              <a:gd name="connsiteX2" fmla="*/ 0 w 3654938"/>
              <a:gd name="connsiteY2" fmla="*/ 1219200 h 1219200"/>
              <a:gd name="connsiteX3" fmla="*/ 1598869 w 3654938"/>
              <a:gd name="connsiteY3" fmla="*/ 0 h 1219200"/>
              <a:gd name="connsiteX4" fmla="*/ 1903669 w 3654938"/>
              <a:gd name="connsiteY4" fmla="*/ 0 h 1219200"/>
              <a:gd name="connsiteX5" fmla="*/ 3451767 w 3654938"/>
              <a:gd name="connsiteY5" fmla="*/ 914400 h 1219200"/>
              <a:gd name="connsiteX6" fmla="*/ 3604167 w 3654938"/>
              <a:gd name="connsiteY6" fmla="*/ 914400 h 1219200"/>
              <a:gd name="connsiteX7" fmla="*/ 3350138 w 3654938"/>
              <a:gd name="connsiteY7" fmla="*/ 1219200 h 1219200"/>
              <a:gd name="connsiteX8" fmla="*/ 2994567 w 3654938"/>
              <a:gd name="connsiteY8" fmla="*/ 914400 h 1219200"/>
              <a:gd name="connsiteX9" fmla="*/ 3146967 w 3654938"/>
              <a:gd name="connsiteY9" fmla="*/ 914400 h 1219200"/>
              <a:gd name="connsiteX10" fmla="*/ 1598869 w 3654938"/>
              <a:gd name="connsiteY10" fmla="*/ 0 h 1219200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8" fmla="*/ 2994567 w 3604167"/>
              <a:gd name="connsiteY8" fmla="*/ 914401 h 1219201"/>
              <a:gd name="connsiteX9" fmla="*/ 3146967 w 3604167"/>
              <a:gd name="connsiteY9" fmla="*/ 914401 h 1219201"/>
              <a:gd name="connsiteX10" fmla="*/ 1294069 w 3604167"/>
              <a:gd name="connsiteY10" fmla="*/ 1209676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8" fmla="*/ 2994567 w 3604167"/>
              <a:gd name="connsiteY8" fmla="*/ 914401 h 1219201"/>
              <a:gd name="connsiteX9" fmla="*/ 3146967 w 3604167"/>
              <a:gd name="connsiteY9" fmla="*/ 914401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903669 w 3604167"/>
              <a:gd name="connsiteY3" fmla="*/ 1 h 1219201"/>
              <a:gd name="connsiteX4" fmla="*/ 3451767 w 3604167"/>
              <a:gd name="connsiteY4" fmla="*/ 914401 h 1219201"/>
              <a:gd name="connsiteX5" fmla="*/ 3604167 w 3604167"/>
              <a:gd name="connsiteY5" fmla="*/ 914401 h 1219201"/>
              <a:gd name="connsiteX6" fmla="*/ 3350138 w 3604167"/>
              <a:gd name="connsiteY6" fmla="*/ 1219201 h 1219201"/>
              <a:gd name="connsiteX7" fmla="*/ 2994567 w 3604167"/>
              <a:gd name="connsiteY7" fmla="*/ 914401 h 1219201"/>
              <a:gd name="connsiteX8" fmla="*/ 3146967 w 3604167"/>
              <a:gd name="connsiteY8" fmla="*/ 914401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1903669 w 3604167"/>
              <a:gd name="connsiteY2" fmla="*/ 1 h 1219201"/>
              <a:gd name="connsiteX3" fmla="*/ 3451767 w 3604167"/>
              <a:gd name="connsiteY3" fmla="*/ 914401 h 1219201"/>
              <a:gd name="connsiteX4" fmla="*/ 3604167 w 3604167"/>
              <a:gd name="connsiteY4" fmla="*/ 914401 h 1219201"/>
              <a:gd name="connsiteX5" fmla="*/ 3350138 w 3604167"/>
              <a:gd name="connsiteY5" fmla="*/ 1219201 h 1219201"/>
              <a:gd name="connsiteX6" fmla="*/ 2994567 w 3604167"/>
              <a:gd name="connsiteY6" fmla="*/ 914401 h 1219201"/>
              <a:gd name="connsiteX7" fmla="*/ 3146967 w 3604167"/>
              <a:gd name="connsiteY7" fmla="*/ 914401 h 1219201"/>
              <a:gd name="connsiteX0" fmla="*/ 3350138 w 3604167"/>
              <a:gd name="connsiteY0" fmla="*/ 1285361 h 1285361"/>
              <a:gd name="connsiteX1" fmla="*/ 2994567 w 3604167"/>
              <a:gd name="connsiteY1" fmla="*/ 980561 h 1285361"/>
              <a:gd name="connsiteX2" fmla="*/ 3146967 w 3604167"/>
              <a:gd name="connsiteY2" fmla="*/ 980561 h 1285361"/>
              <a:gd name="connsiteX3" fmla="*/ 1598869 w 3604167"/>
              <a:gd name="connsiteY3" fmla="*/ 66161 h 1285361"/>
              <a:gd name="connsiteX4" fmla="*/ 1903669 w 3604167"/>
              <a:gd name="connsiteY4" fmla="*/ 66161 h 1285361"/>
              <a:gd name="connsiteX5" fmla="*/ 3451767 w 3604167"/>
              <a:gd name="connsiteY5" fmla="*/ 980561 h 1285361"/>
              <a:gd name="connsiteX6" fmla="*/ 3604167 w 3604167"/>
              <a:gd name="connsiteY6" fmla="*/ 980561 h 1285361"/>
              <a:gd name="connsiteX7" fmla="*/ 3350138 w 3604167"/>
              <a:gd name="connsiteY7" fmla="*/ 1285361 h 1285361"/>
              <a:gd name="connsiteX0" fmla="*/ 1751269 w 3604167"/>
              <a:gd name="connsiteY0" fmla="*/ 71712 h 1285361"/>
              <a:gd name="connsiteX1" fmla="*/ 304800 w 3604167"/>
              <a:gd name="connsiteY1" fmla="*/ 1285361 h 1285361"/>
              <a:gd name="connsiteX2" fmla="*/ 0 w 3604167"/>
              <a:gd name="connsiteY2" fmla="*/ 1285361 h 1285361"/>
              <a:gd name="connsiteX3" fmla="*/ 706375 w 3604167"/>
              <a:gd name="connsiteY3" fmla="*/ 273786 h 1285361"/>
              <a:gd name="connsiteX4" fmla="*/ 1751269 w 3604167"/>
              <a:gd name="connsiteY4" fmla="*/ 71712 h 1285361"/>
              <a:gd name="connsiteX0" fmla="*/ 1751269 w 3604167"/>
              <a:gd name="connsiteY0" fmla="*/ 71712 h 1285361"/>
              <a:gd name="connsiteX1" fmla="*/ 1903669 w 3604167"/>
              <a:gd name="connsiteY1" fmla="*/ 66161 h 1285361"/>
              <a:gd name="connsiteX2" fmla="*/ 3451767 w 3604167"/>
              <a:gd name="connsiteY2" fmla="*/ 980561 h 1285361"/>
              <a:gd name="connsiteX3" fmla="*/ 3604167 w 3604167"/>
              <a:gd name="connsiteY3" fmla="*/ 980561 h 1285361"/>
              <a:gd name="connsiteX4" fmla="*/ 3350138 w 3604167"/>
              <a:gd name="connsiteY4" fmla="*/ 1285361 h 1285361"/>
              <a:gd name="connsiteX5" fmla="*/ 2994567 w 3604167"/>
              <a:gd name="connsiteY5" fmla="*/ 980561 h 1285361"/>
              <a:gd name="connsiteX6" fmla="*/ 3146967 w 3604167"/>
              <a:gd name="connsiteY6" fmla="*/ 980561 h 1285361"/>
              <a:gd name="connsiteX0" fmla="*/ 3350138 w 3604167"/>
              <a:gd name="connsiteY0" fmla="*/ 1285361 h 1285361"/>
              <a:gd name="connsiteX1" fmla="*/ 2994567 w 3604167"/>
              <a:gd name="connsiteY1" fmla="*/ 980561 h 1285361"/>
              <a:gd name="connsiteX2" fmla="*/ 3146967 w 3604167"/>
              <a:gd name="connsiteY2" fmla="*/ 980561 h 1285361"/>
              <a:gd name="connsiteX3" fmla="*/ 1598869 w 3604167"/>
              <a:gd name="connsiteY3" fmla="*/ 66161 h 1285361"/>
              <a:gd name="connsiteX4" fmla="*/ 1903669 w 3604167"/>
              <a:gd name="connsiteY4" fmla="*/ 66161 h 1285361"/>
              <a:gd name="connsiteX5" fmla="*/ 3451767 w 3604167"/>
              <a:gd name="connsiteY5" fmla="*/ 980561 h 1285361"/>
              <a:gd name="connsiteX6" fmla="*/ 3604167 w 3604167"/>
              <a:gd name="connsiteY6" fmla="*/ 980561 h 1285361"/>
              <a:gd name="connsiteX7" fmla="*/ 3350138 w 3604167"/>
              <a:gd name="connsiteY7" fmla="*/ 1285361 h 1285361"/>
              <a:gd name="connsiteX0" fmla="*/ 1751269 w 3604167"/>
              <a:gd name="connsiteY0" fmla="*/ 71712 h 1285361"/>
              <a:gd name="connsiteX1" fmla="*/ 0 w 3604167"/>
              <a:gd name="connsiteY1" fmla="*/ 1285361 h 1285361"/>
              <a:gd name="connsiteX2" fmla="*/ 706375 w 3604167"/>
              <a:gd name="connsiteY2" fmla="*/ 273786 h 1285361"/>
              <a:gd name="connsiteX3" fmla="*/ 1751269 w 3604167"/>
              <a:gd name="connsiteY3" fmla="*/ 71712 h 1285361"/>
              <a:gd name="connsiteX0" fmla="*/ 1751269 w 3604167"/>
              <a:gd name="connsiteY0" fmla="*/ 71712 h 1285361"/>
              <a:gd name="connsiteX1" fmla="*/ 1903669 w 3604167"/>
              <a:gd name="connsiteY1" fmla="*/ 66161 h 1285361"/>
              <a:gd name="connsiteX2" fmla="*/ 3451767 w 3604167"/>
              <a:gd name="connsiteY2" fmla="*/ 980561 h 1285361"/>
              <a:gd name="connsiteX3" fmla="*/ 3604167 w 3604167"/>
              <a:gd name="connsiteY3" fmla="*/ 980561 h 1285361"/>
              <a:gd name="connsiteX4" fmla="*/ 3350138 w 3604167"/>
              <a:gd name="connsiteY4" fmla="*/ 1285361 h 1285361"/>
              <a:gd name="connsiteX5" fmla="*/ 2994567 w 3604167"/>
              <a:gd name="connsiteY5" fmla="*/ 980561 h 1285361"/>
              <a:gd name="connsiteX6" fmla="*/ 3146967 w 3604167"/>
              <a:gd name="connsiteY6" fmla="*/ 980561 h 1285361"/>
              <a:gd name="connsiteX0" fmla="*/ 2643763 w 2897792"/>
              <a:gd name="connsiteY0" fmla="*/ 1285361 h 1285361"/>
              <a:gd name="connsiteX1" fmla="*/ 2288192 w 2897792"/>
              <a:gd name="connsiteY1" fmla="*/ 980561 h 1285361"/>
              <a:gd name="connsiteX2" fmla="*/ 2440592 w 2897792"/>
              <a:gd name="connsiteY2" fmla="*/ 980561 h 1285361"/>
              <a:gd name="connsiteX3" fmla="*/ 892494 w 2897792"/>
              <a:gd name="connsiteY3" fmla="*/ 66161 h 1285361"/>
              <a:gd name="connsiteX4" fmla="*/ 1197294 w 2897792"/>
              <a:gd name="connsiteY4" fmla="*/ 66161 h 1285361"/>
              <a:gd name="connsiteX5" fmla="*/ 2745392 w 2897792"/>
              <a:gd name="connsiteY5" fmla="*/ 980561 h 1285361"/>
              <a:gd name="connsiteX6" fmla="*/ 2897792 w 2897792"/>
              <a:gd name="connsiteY6" fmla="*/ 980561 h 1285361"/>
              <a:gd name="connsiteX7" fmla="*/ 2643763 w 2897792"/>
              <a:gd name="connsiteY7" fmla="*/ 1285361 h 1285361"/>
              <a:gd name="connsiteX0" fmla="*/ 1044894 w 2897792"/>
              <a:gd name="connsiteY0" fmla="*/ 71712 h 1285361"/>
              <a:gd name="connsiteX1" fmla="*/ 0 w 2897792"/>
              <a:gd name="connsiteY1" fmla="*/ 273786 h 1285361"/>
              <a:gd name="connsiteX2" fmla="*/ 1044894 w 2897792"/>
              <a:gd name="connsiteY2" fmla="*/ 71712 h 1285361"/>
              <a:gd name="connsiteX0" fmla="*/ 1044894 w 2897792"/>
              <a:gd name="connsiteY0" fmla="*/ 71712 h 1285361"/>
              <a:gd name="connsiteX1" fmla="*/ 1197294 w 2897792"/>
              <a:gd name="connsiteY1" fmla="*/ 66161 h 1285361"/>
              <a:gd name="connsiteX2" fmla="*/ 2745392 w 2897792"/>
              <a:gd name="connsiteY2" fmla="*/ 980561 h 1285361"/>
              <a:gd name="connsiteX3" fmla="*/ 2897792 w 2897792"/>
              <a:gd name="connsiteY3" fmla="*/ 980561 h 1285361"/>
              <a:gd name="connsiteX4" fmla="*/ 2643763 w 2897792"/>
              <a:gd name="connsiteY4" fmla="*/ 1285361 h 1285361"/>
              <a:gd name="connsiteX5" fmla="*/ 2288192 w 2897792"/>
              <a:gd name="connsiteY5" fmla="*/ 980561 h 1285361"/>
              <a:gd name="connsiteX6" fmla="*/ 2440592 w 2897792"/>
              <a:gd name="connsiteY6" fmla="*/ 980561 h 1285361"/>
              <a:gd name="connsiteX0" fmla="*/ 1751269 w 2005298"/>
              <a:gd name="connsiteY0" fmla="*/ 1285361 h 1285361"/>
              <a:gd name="connsiteX1" fmla="*/ 1395698 w 2005298"/>
              <a:gd name="connsiteY1" fmla="*/ 980561 h 1285361"/>
              <a:gd name="connsiteX2" fmla="*/ 1548098 w 2005298"/>
              <a:gd name="connsiteY2" fmla="*/ 980561 h 1285361"/>
              <a:gd name="connsiteX3" fmla="*/ 0 w 2005298"/>
              <a:gd name="connsiteY3" fmla="*/ 66161 h 1285361"/>
              <a:gd name="connsiteX4" fmla="*/ 304800 w 2005298"/>
              <a:gd name="connsiteY4" fmla="*/ 66161 h 1285361"/>
              <a:gd name="connsiteX5" fmla="*/ 1852898 w 2005298"/>
              <a:gd name="connsiteY5" fmla="*/ 980561 h 1285361"/>
              <a:gd name="connsiteX6" fmla="*/ 2005298 w 2005298"/>
              <a:gd name="connsiteY6" fmla="*/ 980561 h 1285361"/>
              <a:gd name="connsiteX7" fmla="*/ 1751269 w 2005298"/>
              <a:gd name="connsiteY7" fmla="*/ 1285361 h 1285361"/>
              <a:gd name="connsiteX0" fmla="*/ 152400 w 2005298"/>
              <a:gd name="connsiteY0" fmla="*/ 71712 h 1285361"/>
              <a:gd name="connsiteX1" fmla="*/ 136206 w 2005298"/>
              <a:gd name="connsiteY1" fmla="*/ 83286 h 1285361"/>
              <a:gd name="connsiteX2" fmla="*/ 152400 w 2005298"/>
              <a:gd name="connsiteY2" fmla="*/ 71712 h 1285361"/>
              <a:gd name="connsiteX0" fmla="*/ 152400 w 2005298"/>
              <a:gd name="connsiteY0" fmla="*/ 71712 h 1285361"/>
              <a:gd name="connsiteX1" fmla="*/ 304800 w 2005298"/>
              <a:gd name="connsiteY1" fmla="*/ 66161 h 1285361"/>
              <a:gd name="connsiteX2" fmla="*/ 1852898 w 2005298"/>
              <a:gd name="connsiteY2" fmla="*/ 980561 h 1285361"/>
              <a:gd name="connsiteX3" fmla="*/ 2005298 w 2005298"/>
              <a:gd name="connsiteY3" fmla="*/ 980561 h 1285361"/>
              <a:gd name="connsiteX4" fmla="*/ 1751269 w 2005298"/>
              <a:gd name="connsiteY4" fmla="*/ 1285361 h 1285361"/>
              <a:gd name="connsiteX5" fmla="*/ 1395698 w 2005298"/>
              <a:gd name="connsiteY5" fmla="*/ 980561 h 1285361"/>
              <a:gd name="connsiteX6" fmla="*/ 1548098 w 2005298"/>
              <a:gd name="connsiteY6" fmla="*/ 980561 h 1285361"/>
              <a:gd name="connsiteX0" fmla="*/ 1751269 w 2005298"/>
              <a:gd name="connsiteY0" fmla="*/ 1282092 h 1282092"/>
              <a:gd name="connsiteX1" fmla="*/ 1395698 w 2005298"/>
              <a:gd name="connsiteY1" fmla="*/ 977292 h 1282092"/>
              <a:gd name="connsiteX2" fmla="*/ 1548098 w 2005298"/>
              <a:gd name="connsiteY2" fmla="*/ 977292 h 1282092"/>
              <a:gd name="connsiteX3" fmla="*/ 0 w 2005298"/>
              <a:gd name="connsiteY3" fmla="*/ 62892 h 1282092"/>
              <a:gd name="connsiteX4" fmla="*/ 304800 w 2005298"/>
              <a:gd name="connsiteY4" fmla="*/ 62892 h 1282092"/>
              <a:gd name="connsiteX5" fmla="*/ 1852898 w 2005298"/>
              <a:gd name="connsiteY5" fmla="*/ 977292 h 1282092"/>
              <a:gd name="connsiteX6" fmla="*/ 2005298 w 2005298"/>
              <a:gd name="connsiteY6" fmla="*/ 977292 h 1282092"/>
              <a:gd name="connsiteX7" fmla="*/ 1751269 w 2005298"/>
              <a:gd name="connsiteY7" fmla="*/ 1282092 h 1282092"/>
              <a:gd name="connsiteX0" fmla="*/ 152400 w 2005298"/>
              <a:gd name="connsiteY0" fmla="*/ 68443 h 1282092"/>
              <a:gd name="connsiteX1" fmla="*/ 136206 w 2005298"/>
              <a:gd name="connsiteY1" fmla="*/ 80017 h 1282092"/>
              <a:gd name="connsiteX2" fmla="*/ 152400 w 2005298"/>
              <a:gd name="connsiteY2" fmla="*/ 68443 h 1282092"/>
              <a:gd name="connsiteX0" fmla="*/ 304800 w 2005298"/>
              <a:gd name="connsiteY0" fmla="*/ 62892 h 1282092"/>
              <a:gd name="connsiteX1" fmla="*/ 1852898 w 2005298"/>
              <a:gd name="connsiteY1" fmla="*/ 977292 h 1282092"/>
              <a:gd name="connsiteX2" fmla="*/ 2005298 w 2005298"/>
              <a:gd name="connsiteY2" fmla="*/ 977292 h 1282092"/>
              <a:gd name="connsiteX3" fmla="*/ 1751269 w 2005298"/>
              <a:gd name="connsiteY3" fmla="*/ 1282092 h 1282092"/>
              <a:gd name="connsiteX4" fmla="*/ 1395698 w 2005298"/>
              <a:gd name="connsiteY4" fmla="*/ 977292 h 1282092"/>
              <a:gd name="connsiteX5" fmla="*/ 1548098 w 2005298"/>
              <a:gd name="connsiteY5" fmla="*/ 977292 h 1282092"/>
              <a:gd name="connsiteX0" fmla="*/ 1751269 w 2005298"/>
              <a:gd name="connsiteY0" fmla="*/ 1419239 h 1419239"/>
              <a:gd name="connsiteX1" fmla="*/ 1395698 w 2005298"/>
              <a:gd name="connsiteY1" fmla="*/ 1114439 h 1419239"/>
              <a:gd name="connsiteX2" fmla="*/ 1548098 w 2005298"/>
              <a:gd name="connsiteY2" fmla="*/ 1114439 h 1419239"/>
              <a:gd name="connsiteX3" fmla="*/ 0 w 2005298"/>
              <a:gd name="connsiteY3" fmla="*/ 200039 h 1419239"/>
              <a:gd name="connsiteX4" fmla="*/ 304800 w 2005298"/>
              <a:gd name="connsiteY4" fmla="*/ 200039 h 1419239"/>
              <a:gd name="connsiteX5" fmla="*/ 1852898 w 2005298"/>
              <a:gd name="connsiteY5" fmla="*/ 1114439 h 1419239"/>
              <a:gd name="connsiteX6" fmla="*/ 2005298 w 2005298"/>
              <a:gd name="connsiteY6" fmla="*/ 1114439 h 1419239"/>
              <a:gd name="connsiteX7" fmla="*/ 1751269 w 2005298"/>
              <a:gd name="connsiteY7" fmla="*/ 1419239 h 1419239"/>
              <a:gd name="connsiteX0" fmla="*/ 152400 w 2005298"/>
              <a:gd name="connsiteY0" fmla="*/ 205590 h 1419239"/>
              <a:gd name="connsiteX1" fmla="*/ 136206 w 2005298"/>
              <a:gd name="connsiteY1" fmla="*/ 217164 h 1419239"/>
              <a:gd name="connsiteX2" fmla="*/ 303750 w 2005298"/>
              <a:gd name="connsiteY2" fmla="*/ 14 h 1419239"/>
              <a:gd name="connsiteX3" fmla="*/ 152400 w 2005298"/>
              <a:gd name="connsiteY3" fmla="*/ 205590 h 1419239"/>
              <a:gd name="connsiteX0" fmla="*/ 304800 w 2005298"/>
              <a:gd name="connsiteY0" fmla="*/ 200039 h 1419239"/>
              <a:gd name="connsiteX1" fmla="*/ 1852898 w 2005298"/>
              <a:gd name="connsiteY1" fmla="*/ 1114439 h 1419239"/>
              <a:gd name="connsiteX2" fmla="*/ 2005298 w 2005298"/>
              <a:gd name="connsiteY2" fmla="*/ 1114439 h 1419239"/>
              <a:gd name="connsiteX3" fmla="*/ 1751269 w 2005298"/>
              <a:gd name="connsiteY3" fmla="*/ 1419239 h 1419239"/>
              <a:gd name="connsiteX4" fmla="*/ 1395698 w 2005298"/>
              <a:gd name="connsiteY4" fmla="*/ 1114439 h 1419239"/>
              <a:gd name="connsiteX5" fmla="*/ 1548098 w 2005298"/>
              <a:gd name="connsiteY5" fmla="*/ 1114439 h 1419239"/>
              <a:gd name="connsiteX0" fmla="*/ 1751269 w 2005298"/>
              <a:gd name="connsiteY0" fmla="*/ 1219200 h 1219200"/>
              <a:gd name="connsiteX1" fmla="*/ 1395698 w 2005298"/>
              <a:gd name="connsiteY1" fmla="*/ 914400 h 1219200"/>
              <a:gd name="connsiteX2" fmla="*/ 1548098 w 2005298"/>
              <a:gd name="connsiteY2" fmla="*/ 914400 h 1219200"/>
              <a:gd name="connsiteX3" fmla="*/ 0 w 2005298"/>
              <a:gd name="connsiteY3" fmla="*/ 0 h 1219200"/>
              <a:gd name="connsiteX4" fmla="*/ 304800 w 2005298"/>
              <a:gd name="connsiteY4" fmla="*/ 0 h 1219200"/>
              <a:gd name="connsiteX5" fmla="*/ 1852898 w 2005298"/>
              <a:gd name="connsiteY5" fmla="*/ 914400 h 1219200"/>
              <a:gd name="connsiteX6" fmla="*/ 2005298 w 2005298"/>
              <a:gd name="connsiteY6" fmla="*/ 914400 h 1219200"/>
              <a:gd name="connsiteX7" fmla="*/ 1751269 w 2005298"/>
              <a:gd name="connsiteY7" fmla="*/ 1219200 h 1219200"/>
              <a:gd name="connsiteX0" fmla="*/ 152400 w 2005298"/>
              <a:gd name="connsiteY0" fmla="*/ 5551 h 1219200"/>
              <a:gd name="connsiteX1" fmla="*/ 136206 w 2005298"/>
              <a:gd name="connsiteY1" fmla="*/ 17125 h 1219200"/>
              <a:gd name="connsiteX2" fmla="*/ 152400 w 2005298"/>
              <a:gd name="connsiteY2" fmla="*/ 5551 h 1219200"/>
              <a:gd name="connsiteX0" fmla="*/ 304800 w 2005298"/>
              <a:gd name="connsiteY0" fmla="*/ 0 h 1219200"/>
              <a:gd name="connsiteX1" fmla="*/ 1852898 w 2005298"/>
              <a:gd name="connsiteY1" fmla="*/ 914400 h 1219200"/>
              <a:gd name="connsiteX2" fmla="*/ 2005298 w 2005298"/>
              <a:gd name="connsiteY2" fmla="*/ 914400 h 1219200"/>
              <a:gd name="connsiteX3" fmla="*/ 1751269 w 2005298"/>
              <a:gd name="connsiteY3" fmla="*/ 1219200 h 1219200"/>
              <a:gd name="connsiteX4" fmla="*/ 1395698 w 2005298"/>
              <a:gd name="connsiteY4" fmla="*/ 914400 h 1219200"/>
              <a:gd name="connsiteX5" fmla="*/ 1548098 w 2005298"/>
              <a:gd name="connsiteY5" fmla="*/ 9144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298" h="1219200" stroke="0" extrusionOk="0">
                <a:moveTo>
                  <a:pt x="1751269" y="1219200"/>
                </a:moveTo>
                <a:lnTo>
                  <a:pt x="1395698" y="914400"/>
                </a:lnTo>
                <a:lnTo>
                  <a:pt x="1548098" y="914400"/>
                </a:lnTo>
                <a:cubicBezTo>
                  <a:pt x="1365828" y="376101"/>
                  <a:pt x="729081" y="0"/>
                  <a:pt x="0" y="0"/>
                </a:cubicBezTo>
                <a:lnTo>
                  <a:pt x="304800" y="0"/>
                </a:lnTo>
                <a:cubicBezTo>
                  <a:pt x="1033881" y="0"/>
                  <a:pt x="1670628" y="376101"/>
                  <a:pt x="1852898" y="914400"/>
                </a:cubicBezTo>
                <a:lnTo>
                  <a:pt x="2005298" y="914400"/>
                </a:lnTo>
                <a:lnTo>
                  <a:pt x="1751269" y="1219200"/>
                </a:lnTo>
                <a:close/>
              </a:path>
              <a:path w="2005298" h="1219200" fill="darkenLess" stroke="0" extrusionOk="0">
                <a:moveTo>
                  <a:pt x="152400" y="5551"/>
                </a:moveTo>
                <a:lnTo>
                  <a:pt x="136206" y="17125"/>
                </a:lnTo>
                <a:lnTo>
                  <a:pt x="152400" y="5551"/>
                </a:lnTo>
                <a:close/>
              </a:path>
              <a:path w="2005298" h="1219200" fill="none" extrusionOk="0">
                <a:moveTo>
                  <a:pt x="304800" y="0"/>
                </a:moveTo>
                <a:cubicBezTo>
                  <a:pt x="1033881" y="0"/>
                  <a:pt x="1670628" y="376101"/>
                  <a:pt x="1852898" y="914400"/>
                </a:cubicBezTo>
                <a:lnTo>
                  <a:pt x="2005298" y="914400"/>
                </a:lnTo>
                <a:lnTo>
                  <a:pt x="1751269" y="1219200"/>
                </a:lnTo>
                <a:lnTo>
                  <a:pt x="1395698" y="914400"/>
                </a:lnTo>
                <a:lnTo>
                  <a:pt x="1548098" y="914400"/>
                </a:ln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Curved Down Arrow 10"/>
          <p:cNvSpPr/>
          <p:nvPr/>
        </p:nvSpPr>
        <p:spPr>
          <a:xfrm>
            <a:off x="6295684" y="2506642"/>
            <a:ext cx="922103" cy="755422"/>
          </a:xfrm>
          <a:custGeom>
            <a:avLst/>
            <a:gdLst>
              <a:gd name="connsiteX0" fmla="*/ 3350138 w 3654938"/>
              <a:gd name="connsiteY0" fmla="*/ 1219200 h 1219200"/>
              <a:gd name="connsiteX1" fmla="*/ 2994567 w 3654938"/>
              <a:gd name="connsiteY1" fmla="*/ 914400 h 1219200"/>
              <a:gd name="connsiteX2" fmla="*/ 3146967 w 3654938"/>
              <a:gd name="connsiteY2" fmla="*/ 914400 h 1219200"/>
              <a:gd name="connsiteX3" fmla="*/ 1598869 w 3654938"/>
              <a:gd name="connsiteY3" fmla="*/ 0 h 1219200"/>
              <a:gd name="connsiteX4" fmla="*/ 1903669 w 3654938"/>
              <a:gd name="connsiteY4" fmla="*/ 0 h 1219200"/>
              <a:gd name="connsiteX5" fmla="*/ 3451767 w 3654938"/>
              <a:gd name="connsiteY5" fmla="*/ 914400 h 1219200"/>
              <a:gd name="connsiteX6" fmla="*/ 3604167 w 3654938"/>
              <a:gd name="connsiteY6" fmla="*/ 914400 h 1219200"/>
              <a:gd name="connsiteX7" fmla="*/ 3350138 w 3654938"/>
              <a:gd name="connsiteY7" fmla="*/ 1219200 h 1219200"/>
              <a:gd name="connsiteX0" fmla="*/ 1751269 w 3654938"/>
              <a:gd name="connsiteY0" fmla="*/ 5551 h 1219200"/>
              <a:gd name="connsiteX1" fmla="*/ 304800 w 3654938"/>
              <a:gd name="connsiteY1" fmla="*/ 1219200 h 1219200"/>
              <a:gd name="connsiteX2" fmla="*/ 0 w 3654938"/>
              <a:gd name="connsiteY2" fmla="*/ 1219200 h 1219200"/>
              <a:gd name="connsiteX3" fmla="*/ 706375 w 3654938"/>
              <a:gd name="connsiteY3" fmla="*/ 207625 h 1219200"/>
              <a:gd name="connsiteX4" fmla="*/ 1751269 w 3654938"/>
              <a:gd name="connsiteY4" fmla="*/ 5551 h 1219200"/>
              <a:gd name="connsiteX0" fmla="*/ 1751269 w 3654938"/>
              <a:gd name="connsiteY0" fmla="*/ 5551 h 1219200"/>
              <a:gd name="connsiteX1" fmla="*/ 304800 w 3654938"/>
              <a:gd name="connsiteY1" fmla="*/ 1219200 h 1219200"/>
              <a:gd name="connsiteX2" fmla="*/ 0 w 3654938"/>
              <a:gd name="connsiteY2" fmla="*/ 1219200 h 1219200"/>
              <a:gd name="connsiteX3" fmla="*/ 1598869 w 3654938"/>
              <a:gd name="connsiteY3" fmla="*/ 0 h 1219200"/>
              <a:gd name="connsiteX4" fmla="*/ 1903669 w 3654938"/>
              <a:gd name="connsiteY4" fmla="*/ 0 h 1219200"/>
              <a:gd name="connsiteX5" fmla="*/ 3451767 w 3654938"/>
              <a:gd name="connsiteY5" fmla="*/ 914400 h 1219200"/>
              <a:gd name="connsiteX6" fmla="*/ 3604167 w 3654938"/>
              <a:gd name="connsiteY6" fmla="*/ 914400 h 1219200"/>
              <a:gd name="connsiteX7" fmla="*/ 3350138 w 3654938"/>
              <a:gd name="connsiteY7" fmla="*/ 1219200 h 1219200"/>
              <a:gd name="connsiteX8" fmla="*/ 2994567 w 3654938"/>
              <a:gd name="connsiteY8" fmla="*/ 914400 h 1219200"/>
              <a:gd name="connsiteX9" fmla="*/ 3146967 w 3654938"/>
              <a:gd name="connsiteY9" fmla="*/ 914400 h 1219200"/>
              <a:gd name="connsiteX10" fmla="*/ 1598869 w 3654938"/>
              <a:gd name="connsiteY10" fmla="*/ 0 h 1219200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8" fmla="*/ 2994567 w 3604167"/>
              <a:gd name="connsiteY8" fmla="*/ 914401 h 1219201"/>
              <a:gd name="connsiteX9" fmla="*/ 3146967 w 3604167"/>
              <a:gd name="connsiteY9" fmla="*/ 914401 h 1219201"/>
              <a:gd name="connsiteX10" fmla="*/ 1294069 w 3604167"/>
              <a:gd name="connsiteY10" fmla="*/ 1209676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8" fmla="*/ 2994567 w 3604167"/>
              <a:gd name="connsiteY8" fmla="*/ 914401 h 1219201"/>
              <a:gd name="connsiteX9" fmla="*/ 3146967 w 3604167"/>
              <a:gd name="connsiteY9" fmla="*/ 914401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1903669 w 3604167"/>
              <a:gd name="connsiteY3" fmla="*/ 1 h 1219201"/>
              <a:gd name="connsiteX4" fmla="*/ 3451767 w 3604167"/>
              <a:gd name="connsiteY4" fmla="*/ 914401 h 1219201"/>
              <a:gd name="connsiteX5" fmla="*/ 3604167 w 3604167"/>
              <a:gd name="connsiteY5" fmla="*/ 914401 h 1219201"/>
              <a:gd name="connsiteX6" fmla="*/ 3350138 w 3604167"/>
              <a:gd name="connsiteY6" fmla="*/ 1219201 h 1219201"/>
              <a:gd name="connsiteX7" fmla="*/ 2994567 w 3604167"/>
              <a:gd name="connsiteY7" fmla="*/ 914401 h 1219201"/>
              <a:gd name="connsiteX8" fmla="*/ 3146967 w 3604167"/>
              <a:gd name="connsiteY8" fmla="*/ 914401 h 1219201"/>
              <a:gd name="connsiteX0" fmla="*/ 3350138 w 3604167"/>
              <a:gd name="connsiteY0" fmla="*/ 1219201 h 1219201"/>
              <a:gd name="connsiteX1" fmla="*/ 2994567 w 3604167"/>
              <a:gd name="connsiteY1" fmla="*/ 914401 h 1219201"/>
              <a:gd name="connsiteX2" fmla="*/ 3146967 w 3604167"/>
              <a:gd name="connsiteY2" fmla="*/ 914401 h 1219201"/>
              <a:gd name="connsiteX3" fmla="*/ 1598869 w 3604167"/>
              <a:gd name="connsiteY3" fmla="*/ 1 h 1219201"/>
              <a:gd name="connsiteX4" fmla="*/ 1903669 w 3604167"/>
              <a:gd name="connsiteY4" fmla="*/ 1 h 1219201"/>
              <a:gd name="connsiteX5" fmla="*/ 3451767 w 3604167"/>
              <a:gd name="connsiteY5" fmla="*/ 914401 h 1219201"/>
              <a:gd name="connsiteX6" fmla="*/ 3604167 w 3604167"/>
              <a:gd name="connsiteY6" fmla="*/ 914401 h 1219201"/>
              <a:gd name="connsiteX7" fmla="*/ 3350138 w 3604167"/>
              <a:gd name="connsiteY7" fmla="*/ 1219201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0 w 3604167"/>
              <a:gd name="connsiteY2" fmla="*/ 1219201 h 1219201"/>
              <a:gd name="connsiteX3" fmla="*/ 706375 w 3604167"/>
              <a:gd name="connsiteY3" fmla="*/ 207626 h 1219201"/>
              <a:gd name="connsiteX4" fmla="*/ 1751269 w 3604167"/>
              <a:gd name="connsiteY4" fmla="*/ 5552 h 1219201"/>
              <a:gd name="connsiteX0" fmla="*/ 1751269 w 3604167"/>
              <a:gd name="connsiteY0" fmla="*/ 5552 h 1219201"/>
              <a:gd name="connsiteX1" fmla="*/ 304800 w 3604167"/>
              <a:gd name="connsiteY1" fmla="*/ 1219201 h 1219201"/>
              <a:gd name="connsiteX2" fmla="*/ 1903669 w 3604167"/>
              <a:gd name="connsiteY2" fmla="*/ 1 h 1219201"/>
              <a:gd name="connsiteX3" fmla="*/ 3451767 w 3604167"/>
              <a:gd name="connsiteY3" fmla="*/ 914401 h 1219201"/>
              <a:gd name="connsiteX4" fmla="*/ 3604167 w 3604167"/>
              <a:gd name="connsiteY4" fmla="*/ 914401 h 1219201"/>
              <a:gd name="connsiteX5" fmla="*/ 3350138 w 3604167"/>
              <a:gd name="connsiteY5" fmla="*/ 1219201 h 1219201"/>
              <a:gd name="connsiteX6" fmla="*/ 2994567 w 3604167"/>
              <a:gd name="connsiteY6" fmla="*/ 914401 h 1219201"/>
              <a:gd name="connsiteX7" fmla="*/ 3146967 w 3604167"/>
              <a:gd name="connsiteY7" fmla="*/ 914401 h 1219201"/>
              <a:gd name="connsiteX0" fmla="*/ 3350138 w 3604167"/>
              <a:gd name="connsiteY0" fmla="*/ 1285361 h 1285361"/>
              <a:gd name="connsiteX1" fmla="*/ 2994567 w 3604167"/>
              <a:gd name="connsiteY1" fmla="*/ 980561 h 1285361"/>
              <a:gd name="connsiteX2" fmla="*/ 3146967 w 3604167"/>
              <a:gd name="connsiteY2" fmla="*/ 980561 h 1285361"/>
              <a:gd name="connsiteX3" fmla="*/ 1598869 w 3604167"/>
              <a:gd name="connsiteY3" fmla="*/ 66161 h 1285361"/>
              <a:gd name="connsiteX4" fmla="*/ 1903669 w 3604167"/>
              <a:gd name="connsiteY4" fmla="*/ 66161 h 1285361"/>
              <a:gd name="connsiteX5" fmla="*/ 3451767 w 3604167"/>
              <a:gd name="connsiteY5" fmla="*/ 980561 h 1285361"/>
              <a:gd name="connsiteX6" fmla="*/ 3604167 w 3604167"/>
              <a:gd name="connsiteY6" fmla="*/ 980561 h 1285361"/>
              <a:gd name="connsiteX7" fmla="*/ 3350138 w 3604167"/>
              <a:gd name="connsiteY7" fmla="*/ 1285361 h 1285361"/>
              <a:gd name="connsiteX0" fmla="*/ 1751269 w 3604167"/>
              <a:gd name="connsiteY0" fmla="*/ 71712 h 1285361"/>
              <a:gd name="connsiteX1" fmla="*/ 304800 w 3604167"/>
              <a:gd name="connsiteY1" fmla="*/ 1285361 h 1285361"/>
              <a:gd name="connsiteX2" fmla="*/ 0 w 3604167"/>
              <a:gd name="connsiteY2" fmla="*/ 1285361 h 1285361"/>
              <a:gd name="connsiteX3" fmla="*/ 706375 w 3604167"/>
              <a:gd name="connsiteY3" fmla="*/ 273786 h 1285361"/>
              <a:gd name="connsiteX4" fmla="*/ 1751269 w 3604167"/>
              <a:gd name="connsiteY4" fmla="*/ 71712 h 1285361"/>
              <a:gd name="connsiteX0" fmla="*/ 1751269 w 3604167"/>
              <a:gd name="connsiteY0" fmla="*/ 71712 h 1285361"/>
              <a:gd name="connsiteX1" fmla="*/ 1903669 w 3604167"/>
              <a:gd name="connsiteY1" fmla="*/ 66161 h 1285361"/>
              <a:gd name="connsiteX2" fmla="*/ 3451767 w 3604167"/>
              <a:gd name="connsiteY2" fmla="*/ 980561 h 1285361"/>
              <a:gd name="connsiteX3" fmla="*/ 3604167 w 3604167"/>
              <a:gd name="connsiteY3" fmla="*/ 980561 h 1285361"/>
              <a:gd name="connsiteX4" fmla="*/ 3350138 w 3604167"/>
              <a:gd name="connsiteY4" fmla="*/ 1285361 h 1285361"/>
              <a:gd name="connsiteX5" fmla="*/ 2994567 w 3604167"/>
              <a:gd name="connsiteY5" fmla="*/ 980561 h 1285361"/>
              <a:gd name="connsiteX6" fmla="*/ 3146967 w 3604167"/>
              <a:gd name="connsiteY6" fmla="*/ 980561 h 1285361"/>
              <a:gd name="connsiteX0" fmla="*/ 3350138 w 3604167"/>
              <a:gd name="connsiteY0" fmla="*/ 1285361 h 1285361"/>
              <a:gd name="connsiteX1" fmla="*/ 2994567 w 3604167"/>
              <a:gd name="connsiteY1" fmla="*/ 980561 h 1285361"/>
              <a:gd name="connsiteX2" fmla="*/ 3146967 w 3604167"/>
              <a:gd name="connsiteY2" fmla="*/ 980561 h 1285361"/>
              <a:gd name="connsiteX3" fmla="*/ 1598869 w 3604167"/>
              <a:gd name="connsiteY3" fmla="*/ 66161 h 1285361"/>
              <a:gd name="connsiteX4" fmla="*/ 1903669 w 3604167"/>
              <a:gd name="connsiteY4" fmla="*/ 66161 h 1285361"/>
              <a:gd name="connsiteX5" fmla="*/ 3451767 w 3604167"/>
              <a:gd name="connsiteY5" fmla="*/ 980561 h 1285361"/>
              <a:gd name="connsiteX6" fmla="*/ 3604167 w 3604167"/>
              <a:gd name="connsiteY6" fmla="*/ 980561 h 1285361"/>
              <a:gd name="connsiteX7" fmla="*/ 3350138 w 3604167"/>
              <a:gd name="connsiteY7" fmla="*/ 1285361 h 1285361"/>
              <a:gd name="connsiteX0" fmla="*/ 1751269 w 3604167"/>
              <a:gd name="connsiteY0" fmla="*/ 71712 h 1285361"/>
              <a:gd name="connsiteX1" fmla="*/ 0 w 3604167"/>
              <a:gd name="connsiteY1" fmla="*/ 1285361 h 1285361"/>
              <a:gd name="connsiteX2" fmla="*/ 706375 w 3604167"/>
              <a:gd name="connsiteY2" fmla="*/ 273786 h 1285361"/>
              <a:gd name="connsiteX3" fmla="*/ 1751269 w 3604167"/>
              <a:gd name="connsiteY3" fmla="*/ 71712 h 1285361"/>
              <a:gd name="connsiteX0" fmla="*/ 1751269 w 3604167"/>
              <a:gd name="connsiteY0" fmla="*/ 71712 h 1285361"/>
              <a:gd name="connsiteX1" fmla="*/ 1903669 w 3604167"/>
              <a:gd name="connsiteY1" fmla="*/ 66161 h 1285361"/>
              <a:gd name="connsiteX2" fmla="*/ 3451767 w 3604167"/>
              <a:gd name="connsiteY2" fmla="*/ 980561 h 1285361"/>
              <a:gd name="connsiteX3" fmla="*/ 3604167 w 3604167"/>
              <a:gd name="connsiteY3" fmla="*/ 980561 h 1285361"/>
              <a:gd name="connsiteX4" fmla="*/ 3350138 w 3604167"/>
              <a:gd name="connsiteY4" fmla="*/ 1285361 h 1285361"/>
              <a:gd name="connsiteX5" fmla="*/ 2994567 w 3604167"/>
              <a:gd name="connsiteY5" fmla="*/ 980561 h 1285361"/>
              <a:gd name="connsiteX6" fmla="*/ 3146967 w 3604167"/>
              <a:gd name="connsiteY6" fmla="*/ 980561 h 1285361"/>
              <a:gd name="connsiteX0" fmla="*/ 2643763 w 2897792"/>
              <a:gd name="connsiteY0" fmla="*/ 1285361 h 1285361"/>
              <a:gd name="connsiteX1" fmla="*/ 2288192 w 2897792"/>
              <a:gd name="connsiteY1" fmla="*/ 980561 h 1285361"/>
              <a:gd name="connsiteX2" fmla="*/ 2440592 w 2897792"/>
              <a:gd name="connsiteY2" fmla="*/ 980561 h 1285361"/>
              <a:gd name="connsiteX3" fmla="*/ 892494 w 2897792"/>
              <a:gd name="connsiteY3" fmla="*/ 66161 h 1285361"/>
              <a:gd name="connsiteX4" fmla="*/ 1197294 w 2897792"/>
              <a:gd name="connsiteY4" fmla="*/ 66161 h 1285361"/>
              <a:gd name="connsiteX5" fmla="*/ 2745392 w 2897792"/>
              <a:gd name="connsiteY5" fmla="*/ 980561 h 1285361"/>
              <a:gd name="connsiteX6" fmla="*/ 2897792 w 2897792"/>
              <a:gd name="connsiteY6" fmla="*/ 980561 h 1285361"/>
              <a:gd name="connsiteX7" fmla="*/ 2643763 w 2897792"/>
              <a:gd name="connsiteY7" fmla="*/ 1285361 h 1285361"/>
              <a:gd name="connsiteX0" fmla="*/ 1044894 w 2897792"/>
              <a:gd name="connsiteY0" fmla="*/ 71712 h 1285361"/>
              <a:gd name="connsiteX1" fmla="*/ 0 w 2897792"/>
              <a:gd name="connsiteY1" fmla="*/ 273786 h 1285361"/>
              <a:gd name="connsiteX2" fmla="*/ 1044894 w 2897792"/>
              <a:gd name="connsiteY2" fmla="*/ 71712 h 1285361"/>
              <a:gd name="connsiteX0" fmla="*/ 1044894 w 2897792"/>
              <a:gd name="connsiteY0" fmla="*/ 71712 h 1285361"/>
              <a:gd name="connsiteX1" fmla="*/ 1197294 w 2897792"/>
              <a:gd name="connsiteY1" fmla="*/ 66161 h 1285361"/>
              <a:gd name="connsiteX2" fmla="*/ 2745392 w 2897792"/>
              <a:gd name="connsiteY2" fmla="*/ 980561 h 1285361"/>
              <a:gd name="connsiteX3" fmla="*/ 2897792 w 2897792"/>
              <a:gd name="connsiteY3" fmla="*/ 980561 h 1285361"/>
              <a:gd name="connsiteX4" fmla="*/ 2643763 w 2897792"/>
              <a:gd name="connsiteY4" fmla="*/ 1285361 h 1285361"/>
              <a:gd name="connsiteX5" fmla="*/ 2288192 w 2897792"/>
              <a:gd name="connsiteY5" fmla="*/ 980561 h 1285361"/>
              <a:gd name="connsiteX6" fmla="*/ 2440592 w 2897792"/>
              <a:gd name="connsiteY6" fmla="*/ 980561 h 1285361"/>
              <a:gd name="connsiteX0" fmla="*/ 1751269 w 2005298"/>
              <a:gd name="connsiteY0" fmla="*/ 1285361 h 1285361"/>
              <a:gd name="connsiteX1" fmla="*/ 1395698 w 2005298"/>
              <a:gd name="connsiteY1" fmla="*/ 980561 h 1285361"/>
              <a:gd name="connsiteX2" fmla="*/ 1548098 w 2005298"/>
              <a:gd name="connsiteY2" fmla="*/ 980561 h 1285361"/>
              <a:gd name="connsiteX3" fmla="*/ 0 w 2005298"/>
              <a:gd name="connsiteY3" fmla="*/ 66161 h 1285361"/>
              <a:gd name="connsiteX4" fmla="*/ 304800 w 2005298"/>
              <a:gd name="connsiteY4" fmla="*/ 66161 h 1285361"/>
              <a:gd name="connsiteX5" fmla="*/ 1852898 w 2005298"/>
              <a:gd name="connsiteY5" fmla="*/ 980561 h 1285361"/>
              <a:gd name="connsiteX6" fmla="*/ 2005298 w 2005298"/>
              <a:gd name="connsiteY6" fmla="*/ 980561 h 1285361"/>
              <a:gd name="connsiteX7" fmla="*/ 1751269 w 2005298"/>
              <a:gd name="connsiteY7" fmla="*/ 1285361 h 1285361"/>
              <a:gd name="connsiteX0" fmla="*/ 152400 w 2005298"/>
              <a:gd name="connsiteY0" fmla="*/ 71712 h 1285361"/>
              <a:gd name="connsiteX1" fmla="*/ 136206 w 2005298"/>
              <a:gd name="connsiteY1" fmla="*/ 83286 h 1285361"/>
              <a:gd name="connsiteX2" fmla="*/ 152400 w 2005298"/>
              <a:gd name="connsiteY2" fmla="*/ 71712 h 1285361"/>
              <a:gd name="connsiteX0" fmla="*/ 152400 w 2005298"/>
              <a:gd name="connsiteY0" fmla="*/ 71712 h 1285361"/>
              <a:gd name="connsiteX1" fmla="*/ 304800 w 2005298"/>
              <a:gd name="connsiteY1" fmla="*/ 66161 h 1285361"/>
              <a:gd name="connsiteX2" fmla="*/ 1852898 w 2005298"/>
              <a:gd name="connsiteY2" fmla="*/ 980561 h 1285361"/>
              <a:gd name="connsiteX3" fmla="*/ 2005298 w 2005298"/>
              <a:gd name="connsiteY3" fmla="*/ 980561 h 1285361"/>
              <a:gd name="connsiteX4" fmla="*/ 1751269 w 2005298"/>
              <a:gd name="connsiteY4" fmla="*/ 1285361 h 1285361"/>
              <a:gd name="connsiteX5" fmla="*/ 1395698 w 2005298"/>
              <a:gd name="connsiteY5" fmla="*/ 980561 h 1285361"/>
              <a:gd name="connsiteX6" fmla="*/ 1548098 w 2005298"/>
              <a:gd name="connsiteY6" fmla="*/ 980561 h 1285361"/>
              <a:gd name="connsiteX0" fmla="*/ 1751269 w 2005298"/>
              <a:gd name="connsiteY0" fmla="*/ 1282092 h 1282092"/>
              <a:gd name="connsiteX1" fmla="*/ 1395698 w 2005298"/>
              <a:gd name="connsiteY1" fmla="*/ 977292 h 1282092"/>
              <a:gd name="connsiteX2" fmla="*/ 1548098 w 2005298"/>
              <a:gd name="connsiteY2" fmla="*/ 977292 h 1282092"/>
              <a:gd name="connsiteX3" fmla="*/ 0 w 2005298"/>
              <a:gd name="connsiteY3" fmla="*/ 62892 h 1282092"/>
              <a:gd name="connsiteX4" fmla="*/ 304800 w 2005298"/>
              <a:gd name="connsiteY4" fmla="*/ 62892 h 1282092"/>
              <a:gd name="connsiteX5" fmla="*/ 1852898 w 2005298"/>
              <a:gd name="connsiteY5" fmla="*/ 977292 h 1282092"/>
              <a:gd name="connsiteX6" fmla="*/ 2005298 w 2005298"/>
              <a:gd name="connsiteY6" fmla="*/ 977292 h 1282092"/>
              <a:gd name="connsiteX7" fmla="*/ 1751269 w 2005298"/>
              <a:gd name="connsiteY7" fmla="*/ 1282092 h 1282092"/>
              <a:gd name="connsiteX0" fmla="*/ 152400 w 2005298"/>
              <a:gd name="connsiteY0" fmla="*/ 68443 h 1282092"/>
              <a:gd name="connsiteX1" fmla="*/ 136206 w 2005298"/>
              <a:gd name="connsiteY1" fmla="*/ 80017 h 1282092"/>
              <a:gd name="connsiteX2" fmla="*/ 152400 w 2005298"/>
              <a:gd name="connsiteY2" fmla="*/ 68443 h 1282092"/>
              <a:gd name="connsiteX0" fmla="*/ 304800 w 2005298"/>
              <a:gd name="connsiteY0" fmla="*/ 62892 h 1282092"/>
              <a:gd name="connsiteX1" fmla="*/ 1852898 w 2005298"/>
              <a:gd name="connsiteY1" fmla="*/ 977292 h 1282092"/>
              <a:gd name="connsiteX2" fmla="*/ 2005298 w 2005298"/>
              <a:gd name="connsiteY2" fmla="*/ 977292 h 1282092"/>
              <a:gd name="connsiteX3" fmla="*/ 1751269 w 2005298"/>
              <a:gd name="connsiteY3" fmla="*/ 1282092 h 1282092"/>
              <a:gd name="connsiteX4" fmla="*/ 1395698 w 2005298"/>
              <a:gd name="connsiteY4" fmla="*/ 977292 h 1282092"/>
              <a:gd name="connsiteX5" fmla="*/ 1548098 w 2005298"/>
              <a:gd name="connsiteY5" fmla="*/ 977292 h 1282092"/>
              <a:gd name="connsiteX0" fmla="*/ 1751269 w 2005298"/>
              <a:gd name="connsiteY0" fmla="*/ 1419239 h 1419239"/>
              <a:gd name="connsiteX1" fmla="*/ 1395698 w 2005298"/>
              <a:gd name="connsiteY1" fmla="*/ 1114439 h 1419239"/>
              <a:gd name="connsiteX2" fmla="*/ 1548098 w 2005298"/>
              <a:gd name="connsiteY2" fmla="*/ 1114439 h 1419239"/>
              <a:gd name="connsiteX3" fmla="*/ 0 w 2005298"/>
              <a:gd name="connsiteY3" fmla="*/ 200039 h 1419239"/>
              <a:gd name="connsiteX4" fmla="*/ 304800 w 2005298"/>
              <a:gd name="connsiteY4" fmla="*/ 200039 h 1419239"/>
              <a:gd name="connsiteX5" fmla="*/ 1852898 w 2005298"/>
              <a:gd name="connsiteY5" fmla="*/ 1114439 h 1419239"/>
              <a:gd name="connsiteX6" fmla="*/ 2005298 w 2005298"/>
              <a:gd name="connsiteY6" fmla="*/ 1114439 h 1419239"/>
              <a:gd name="connsiteX7" fmla="*/ 1751269 w 2005298"/>
              <a:gd name="connsiteY7" fmla="*/ 1419239 h 1419239"/>
              <a:gd name="connsiteX0" fmla="*/ 152400 w 2005298"/>
              <a:gd name="connsiteY0" fmla="*/ 205590 h 1419239"/>
              <a:gd name="connsiteX1" fmla="*/ 136206 w 2005298"/>
              <a:gd name="connsiteY1" fmla="*/ 217164 h 1419239"/>
              <a:gd name="connsiteX2" fmla="*/ 303750 w 2005298"/>
              <a:gd name="connsiteY2" fmla="*/ 14 h 1419239"/>
              <a:gd name="connsiteX3" fmla="*/ 152400 w 2005298"/>
              <a:gd name="connsiteY3" fmla="*/ 205590 h 1419239"/>
              <a:gd name="connsiteX0" fmla="*/ 304800 w 2005298"/>
              <a:gd name="connsiteY0" fmla="*/ 200039 h 1419239"/>
              <a:gd name="connsiteX1" fmla="*/ 1852898 w 2005298"/>
              <a:gd name="connsiteY1" fmla="*/ 1114439 h 1419239"/>
              <a:gd name="connsiteX2" fmla="*/ 2005298 w 2005298"/>
              <a:gd name="connsiteY2" fmla="*/ 1114439 h 1419239"/>
              <a:gd name="connsiteX3" fmla="*/ 1751269 w 2005298"/>
              <a:gd name="connsiteY3" fmla="*/ 1419239 h 1419239"/>
              <a:gd name="connsiteX4" fmla="*/ 1395698 w 2005298"/>
              <a:gd name="connsiteY4" fmla="*/ 1114439 h 1419239"/>
              <a:gd name="connsiteX5" fmla="*/ 1548098 w 2005298"/>
              <a:gd name="connsiteY5" fmla="*/ 1114439 h 1419239"/>
              <a:gd name="connsiteX0" fmla="*/ 1751269 w 2005298"/>
              <a:gd name="connsiteY0" fmla="*/ 1219200 h 1219200"/>
              <a:gd name="connsiteX1" fmla="*/ 1395698 w 2005298"/>
              <a:gd name="connsiteY1" fmla="*/ 914400 h 1219200"/>
              <a:gd name="connsiteX2" fmla="*/ 1548098 w 2005298"/>
              <a:gd name="connsiteY2" fmla="*/ 914400 h 1219200"/>
              <a:gd name="connsiteX3" fmla="*/ 0 w 2005298"/>
              <a:gd name="connsiteY3" fmla="*/ 0 h 1219200"/>
              <a:gd name="connsiteX4" fmla="*/ 304800 w 2005298"/>
              <a:gd name="connsiteY4" fmla="*/ 0 h 1219200"/>
              <a:gd name="connsiteX5" fmla="*/ 1852898 w 2005298"/>
              <a:gd name="connsiteY5" fmla="*/ 914400 h 1219200"/>
              <a:gd name="connsiteX6" fmla="*/ 2005298 w 2005298"/>
              <a:gd name="connsiteY6" fmla="*/ 914400 h 1219200"/>
              <a:gd name="connsiteX7" fmla="*/ 1751269 w 2005298"/>
              <a:gd name="connsiteY7" fmla="*/ 1219200 h 1219200"/>
              <a:gd name="connsiteX0" fmla="*/ 152400 w 2005298"/>
              <a:gd name="connsiteY0" fmla="*/ 5551 h 1219200"/>
              <a:gd name="connsiteX1" fmla="*/ 136206 w 2005298"/>
              <a:gd name="connsiteY1" fmla="*/ 17125 h 1219200"/>
              <a:gd name="connsiteX2" fmla="*/ 152400 w 2005298"/>
              <a:gd name="connsiteY2" fmla="*/ 5551 h 1219200"/>
              <a:gd name="connsiteX0" fmla="*/ 304800 w 2005298"/>
              <a:gd name="connsiteY0" fmla="*/ 0 h 1219200"/>
              <a:gd name="connsiteX1" fmla="*/ 1852898 w 2005298"/>
              <a:gd name="connsiteY1" fmla="*/ 914400 h 1219200"/>
              <a:gd name="connsiteX2" fmla="*/ 2005298 w 2005298"/>
              <a:gd name="connsiteY2" fmla="*/ 914400 h 1219200"/>
              <a:gd name="connsiteX3" fmla="*/ 1751269 w 2005298"/>
              <a:gd name="connsiteY3" fmla="*/ 1219200 h 1219200"/>
              <a:gd name="connsiteX4" fmla="*/ 1395698 w 2005298"/>
              <a:gd name="connsiteY4" fmla="*/ 914400 h 1219200"/>
              <a:gd name="connsiteX5" fmla="*/ 1548098 w 2005298"/>
              <a:gd name="connsiteY5" fmla="*/ 9144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5298" h="1219200" stroke="0" extrusionOk="0">
                <a:moveTo>
                  <a:pt x="1751269" y="1219200"/>
                </a:moveTo>
                <a:lnTo>
                  <a:pt x="1395698" y="914400"/>
                </a:lnTo>
                <a:lnTo>
                  <a:pt x="1548098" y="914400"/>
                </a:lnTo>
                <a:cubicBezTo>
                  <a:pt x="1365828" y="376101"/>
                  <a:pt x="729081" y="0"/>
                  <a:pt x="0" y="0"/>
                </a:cubicBezTo>
                <a:lnTo>
                  <a:pt x="304800" y="0"/>
                </a:lnTo>
                <a:cubicBezTo>
                  <a:pt x="1033881" y="0"/>
                  <a:pt x="1670628" y="376101"/>
                  <a:pt x="1852898" y="914400"/>
                </a:cubicBezTo>
                <a:lnTo>
                  <a:pt x="2005298" y="914400"/>
                </a:lnTo>
                <a:lnTo>
                  <a:pt x="1751269" y="1219200"/>
                </a:lnTo>
                <a:close/>
              </a:path>
              <a:path w="2005298" h="1219200" fill="darkenLess" stroke="0" extrusionOk="0">
                <a:moveTo>
                  <a:pt x="152400" y="5551"/>
                </a:moveTo>
                <a:lnTo>
                  <a:pt x="136206" y="17125"/>
                </a:lnTo>
                <a:lnTo>
                  <a:pt x="152400" y="5551"/>
                </a:lnTo>
                <a:close/>
              </a:path>
              <a:path w="2005298" h="1219200" fill="none" extrusionOk="0">
                <a:moveTo>
                  <a:pt x="304800" y="0"/>
                </a:moveTo>
                <a:cubicBezTo>
                  <a:pt x="1033881" y="0"/>
                  <a:pt x="1670628" y="376101"/>
                  <a:pt x="1852898" y="914400"/>
                </a:cubicBezTo>
                <a:lnTo>
                  <a:pt x="2005298" y="914400"/>
                </a:lnTo>
                <a:lnTo>
                  <a:pt x="1751269" y="1219200"/>
                </a:lnTo>
                <a:lnTo>
                  <a:pt x="1395698" y="914400"/>
                </a:lnTo>
                <a:lnTo>
                  <a:pt x="1548098" y="914400"/>
                </a:lnTo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6991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83387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SALSA Portal</a:t>
            </a:r>
            <a:endParaRPr lang="en-US" dirty="0"/>
          </a:p>
        </p:txBody>
      </p:sp>
      <p:pic>
        <p:nvPicPr>
          <p:cNvPr id="5" name="Picture 4" descr="C:\Users\adalhugh.ADS\Desktop\SALSAUseCas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60500"/>
            <a:ext cx="5181600" cy="26035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Use Cases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39000" y="36195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Create </a:t>
            </a:r>
            <a:r>
              <a:rPr lang="en-US" sz="1200" b="1" dirty="0" err="1" smtClean="0"/>
              <a:t>Biosequence</a:t>
            </a:r>
            <a:r>
              <a:rPr lang="en-US" sz="1200" b="1" dirty="0" smtClean="0"/>
              <a:t> Analysis Job</a:t>
            </a:r>
            <a:endParaRPr lang="en-US" sz="1200" b="1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0800000">
            <a:off x="6629400" y="3365500"/>
            <a:ext cx="609600" cy="635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1" y="3429000"/>
            <a:ext cx="921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&lt;&lt;extend&gt;&gt;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9426618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SALSA Portal</a:t>
            </a:r>
            <a:endParaRPr lang="en-US" dirty="0"/>
          </a:p>
        </p:txBody>
      </p:sp>
      <p:pic>
        <p:nvPicPr>
          <p:cNvPr id="5" name="Picture 4" descr="http://salsahpc.indiana.edu/nih/images/6/68/SalsaPortalArchitectureSmall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333500"/>
            <a:ext cx="5638800" cy="31750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76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Architecture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9211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PlotViz</a:t>
            </a:r>
            <a:r>
              <a:rPr lang="en-US" dirty="0"/>
              <a:t> Visualization with parallel MDS/GTM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7937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PlotViz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tool for visualizing data points</a:t>
            </a:r>
          </a:p>
          <a:p>
            <a:pPr lvl="1"/>
            <a:r>
              <a:rPr lang="en-US" dirty="0" smtClean="0"/>
              <a:t>Dimension </a:t>
            </a:r>
            <a:r>
              <a:rPr lang="en-US" dirty="0"/>
              <a:t>reduction by GTM and MDS</a:t>
            </a:r>
          </a:p>
          <a:p>
            <a:pPr lvl="1"/>
            <a:r>
              <a:rPr lang="en-US" dirty="0" smtClean="0"/>
              <a:t>Browse large and high-dimensional data</a:t>
            </a:r>
          </a:p>
          <a:p>
            <a:pPr lvl="1"/>
            <a:r>
              <a:rPr lang="en-US" dirty="0" smtClean="0"/>
              <a:t>Use many open (value-added) 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Parallel Visualization Algorithms</a:t>
            </a:r>
          </a:p>
          <a:p>
            <a:pPr lvl="1"/>
            <a:r>
              <a:rPr lang="en-US" dirty="0" smtClean="0"/>
              <a:t>GTM (Generative </a:t>
            </a:r>
            <a:r>
              <a:rPr lang="en-US" dirty="0"/>
              <a:t>Topographic </a:t>
            </a:r>
            <a:r>
              <a:rPr lang="en-US" dirty="0" smtClean="0"/>
              <a:t>Mapping)</a:t>
            </a:r>
            <a:endParaRPr lang="en-US" dirty="0"/>
          </a:p>
          <a:p>
            <a:pPr lvl="1"/>
            <a:r>
              <a:rPr lang="en-US" dirty="0" smtClean="0"/>
              <a:t>MDS </a:t>
            </a:r>
            <a:r>
              <a:rPr lang="en-US" dirty="0"/>
              <a:t>(Multi-dimensional </a:t>
            </a:r>
            <a:r>
              <a:rPr lang="en-US" dirty="0" smtClean="0"/>
              <a:t>Scaling) </a:t>
            </a:r>
            <a:endParaRPr lang="en-US" dirty="0"/>
          </a:p>
          <a:p>
            <a:pPr lvl="1"/>
            <a:r>
              <a:rPr lang="en-US" dirty="0" smtClean="0"/>
              <a:t>Interpolation </a:t>
            </a:r>
            <a:r>
              <a:rPr lang="en-US" dirty="0"/>
              <a:t>extensions to GTM and </a:t>
            </a:r>
            <a:r>
              <a:rPr lang="en-US" dirty="0" smtClean="0"/>
              <a:t>MDS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161067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PlotViz</a:t>
            </a:r>
            <a:r>
              <a:rPr lang="en-US" dirty="0" smtClean="0"/>
              <a:t> System Overview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241200"/>
            <a:ext cx="2133600" cy="304271"/>
          </a:xfrm>
        </p:spPr>
        <p:txBody>
          <a:bodyPr/>
          <a:lstStyle/>
          <a:p>
            <a:fld id="{52F0F68C-E4B4-0944-B06C-4EB1693564A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4200" y="3452741"/>
            <a:ext cx="2311400" cy="4815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Visualization Algorithms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494949"/>
            <a:ext cx="965200" cy="105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94949"/>
            <a:ext cx="965200" cy="1058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494949"/>
            <a:ext cx="965200" cy="10583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0960" y="3521533"/>
            <a:ext cx="2311400" cy="4815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Chem2Bio2RDF</a:t>
            </a:r>
            <a:endParaRPr lang="en-US" b="1" dirty="0"/>
          </a:p>
        </p:txBody>
      </p:sp>
      <p:sp>
        <p:nvSpPr>
          <p:cNvPr id="9" name="Can 8"/>
          <p:cNvSpPr/>
          <p:nvPr/>
        </p:nvSpPr>
        <p:spPr>
          <a:xfrm>
            <a:off x="7315200" y="2980725"/>
            <a:ext cx="576580" cy="43815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563742"/>
            <a:ext cx="965200" cy="1058333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7315200" y="2571150"/>
            <a:ext cx="576580" cy="43815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2" name="Can 11"/>
          <p:cNvSpPr/>
          <p:nvPr/>
        </p:nvSpPr>
        <p:spPr>
          <a:xfrm>
            <a:off x="8128000" y="2978608"/>
            <a:ext cx="576580" cy="43815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3" name="Can 12"/>
          <p:cNvSpPr/>
          <p:nvPr/>
        </p:nvSpPr>
        <p:spPr>
          <a:xfrm>
            <a:off x="8128000" y="2569033"/>
            <a:ext cx="576580" cy="43815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4" name="Can 13"/>
          <p:cNvSpPr/>
          <p:nvPr/>
        </p:nvSpPr>
        <p:spPr>
          <a:xfrm>
            <a:off x="7721600" y="3171225"/>
            <a:ext cx="576580" cy="43815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5" name="Can 14"/>
          <p:cNvSpPr/>
          <p:nvPr/>
        </p:nvSpPr>
        <p:spPr>
          <a:xfrm>
            <a:off x="7721600" y="2761650"/>
            <a:ext cx="576580" cy="43815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3441700" y="2036074"/>
            <a:ext cx="2311400" cy="4815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PlotViz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54674" y="952501"/>
            <a:ext cx="1479327" cy="1147074"/>
            <a:chOff x="4246182" y="4216591"/>
            <a:chExt cx="2307018" cy="21397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182" y="4216591"/>
              <a:ext cx="2307018" cy="21397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4504080"/>
              <a:ext cx="1447800" cy="1291539"/>
            </a:xfrm>
            <a:prstGeom prst="rect">
              <a:avLst/>
            </a:prstGeom>
            <a:scene3d>
              <a:camera prst="perspectiveFront" fov="5400000">
                <a:rot lat="0" lon="2100000" rev="0"/>
              </a:camera>
              <a:lightRig rig="threePt" dir="t"/>
            </a:scene3d>
          </p:spPr>
        </p:pic>
      </p:grpSp>
      <p:sp>
        <p:nvSpPr>
          <p:cNvPr id="20" name="Rectangle 19"/>
          <p:cNvSpPr/>
          <p:nvPr/>
        </p:nvSpPr>
        <p:spPr>
          <a:xfrm>
            <a:off x="584200" y="3934283"/>
            <a:ext cx="2311400" cy="5344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Parallel dimension reduction algorithms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10960" y="4003075"/>
            <a:ext cx="2311400" cy="5344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Aggregated public databases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9800000">
            <a:off x="1326718" y="1509955"/>
            <a:ext cx="1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3-D Map File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800000">
            <a:off x="6198987" y="1571391"/>
            <a:ext cx="16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SPARQL query</a:t>
            </a:r>
            <a:endParaRPr lang="en-US" dirty="0"/>
          </a:p>
        </p:txBody>
      </p:sp>
      <p:sp>
        <p:nvSpPr>
          <p:cNvPr id="24" name="Left-Right Arrow 23"/>
          <p:cNvSpPr/>
          <p:nvPr/>
        </p:nvSpPr>
        <p:spPr>
          <a:xfrm rot="19800000">
            <a:off x="1659313" y="1727964"/>
            <a:ext cx="1676400" cy="358775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1800000">
            <a:off x="5808288" y="1770746"/>
            <a:ext cx="1676400" cy="358775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800000">
            <a:off x="5799829" y="1903235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Meta data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441700" y="2517616"/>
            <a:ext cx="2311400" cy="5344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/>
            <a:r>
              <a:rPr lang="en-US" dirty="0" smtClean="0"/>
              <a:t>Light-weight client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20000" y="335420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PubChem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00" y="290970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CTD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001000" y="2696034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DrugBank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4180" y="310020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QSAR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2989519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CTD data for gene-disease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884" y="952500"/>
            <a:ext cx="399931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843" y="952500"/>
            <a:ext cx="399931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57200" y="4000500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err="1" smtClean="0">
                <a:latin typeface="Calibri" pitchFamily="34" charset="0"/>
              </a:rPr>
              <a:t>PubChem</a:t>
            </a:r>
            <a:r>
              <a:rPr lang="en-US" b="1" i="1" dirty="0" smtClean="0">
                <a:latin typeface="Calibri" pitchFamily="34" charset="0"/>
              </a:rPr>
              <a:t> data with CTD visualization by using MDS (left) and GTM (right)</a:t>
            </a:r>
          </a:p>
          <a:p>
            <a:r>
              <a:rPr lang="en-US" dirty="0" smtClean="0">
                <a:latin typeface="Calibri" pitchFamily="34" charset="0"/>
              </a:rPr>
              <a:t>About 930,000 chemical compounds are visualized as a point in 3D space, annotated by the related genes in Comparative </a:t>
            </a:r>
            <a:r>
              <a:rPr lang="en-US" dirty="0" err="1" smtClean="0">
                <a:latin typeface="Calibri" pitchFamily="34" charset="0"/>
              </a:rPr>
              <a:t>Toxicogenomics</a:t>
            </a:r>
            <a:r>
              <a:rPr lang="en-US" dirty="0" smtClean="0">
                <a:latin typeface="Calibri" pitchFamily="34" charset="0"/>
              </a:rPr>
              <a:t> Database (CTD)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85748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Chem2Bio2RDF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890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8900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3762226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Chemical compounds shown in literatures, visualized by MDS (left) and GTM (right)</a:t>
            </a:r>
          </a:p>
          <a:p>
            <a:r>
              <a:rPr lang="en-US" dirty="0" smtClean="0">
                <a:latin typeface="Calibri" pitchFamily="34" charset="0"/>
              </a:rPr>
              <a:t>Visualized 234,000 chemical compounds which may be related with a set of 5 genes of interest (ABCB1, CHRNB2, DRD2, ESR1, and F2) based on the dataset collected from major journal literatures which is also stored in Chem2Bio2RDF system. </a:t>
            </a:r>
          </a:p>
        </p:txBody>
      </p:sp>
    </p:spTree>
    <p:extLst>
      <p:ext uri="{BB962C8B-B14F-4D97-AF65-F5344CB8AC3E}">
        <p14:creationId xmlns:p14="http://schemas.microsoft.com/office/powerpoint/2010/main" val="2573132023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Cliffs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1022350"/>
            <a:ext cx="6235700" cy="3232150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4327723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GTM Visualization of bioassay activities</a:t>
            </a:r>
          </a:p>
        </p:txBody>
      </p:sp>
    </p:spTree>
    <p:extLst>
      <p:ext uri="{BB962C8B-B14F-4D97-AF65-F5344CB8AC3E}">
        <p14:creationId xmlns:p14="http://schemas.microsoft.com/office/powerpoint/2010/main" val="2590076976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Solvent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0F68C-E4B4-0944-B06C-4EB1693564A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16000"/>
            <a:ext cx="5410199" cy="3739733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867400" y="3001407"/>
            <a:ext cx="30562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libri" pitchFamily="34" charset="0"/>
              </a:rPr>
              <a:t>Visualizing 215 solvents</a:t>
            </a:r>
          </a:p>
          <a:p>
            <a:r>
              <a:rPr lang="en-US" dirty="0" smtClean="0">
                <a:latin typeface="Calibri" pitchFamily="34" charset="0"/>
              </a:rPr>
              <a:t>215 solvents (colored and labeled) are embedded with 100,000 chemical compounds (colored in grey) in </a:t>
            </a:r>
            <a:r>
              <a:rPr lang="en-US" dirty="0" err="1" smtClean="0">
                <a:latin typeface="Calibri" pitchFamily="34" charset="0"/>
              </a:rPr>
              <a:t>PubChem</a:t>
            </a:r>
            <a:r>
              <a:rPr lang="en-US" dirty="0" smtClean="0">
                <a:latin typeface="Calibri" pitchFamily="34" charset="0"/>
              </a:rPr>
              <a:t> database 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48781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AzureMapReduce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MapRedue</a:t>
            </a:r>
            <a:r>
              <a:rPr lang="en-US" sz="2400" dirty="0" smtClean="0"/>
              <a:t> runtime for Microsoft Azure using Azure cloud services</a:t>
            </a:r>
          </a:p>
          <a:p>
            <a:pPr lvl="1"/>
            <a:r>
              <a:rPr lang="en-US" sz="2000" dirty="0" smtClean="0"/>
              <a:t>Azure Compute</a:t>
            </a:r>
          </a:p>
          <a:p>
            <a:pPr lvl="1"/>
            <a:r>
              <a:rPr lang="en-US" sz="2000" dirty="0" smtClean="0"/>
              <a:t>Azure BLOB storage for in/out/intermediate data storage</a:t>
            </a:r>
          </a:p>
          <a:p>
            <a:pPr lvl="1"/>
            <a:r>
              <a:rPr lang="en-US" sz="2000" dirty="0" smtClean="0"/>
              <a:t>Azure Queues for task scheduling</a:t>
            </a:r>
          </a:p>
          <a:p>
            <a:pPr lvl="1"/>
            <a:r>
              <a:rPr lang="en-US" sz="2000" dirty="0" smtClean="0"/>
              <a:t>Azure Table for management/monitoring data storage</a:t>
            </a:r>
            <a:endParaRPr lang="en-US" sz="2400" dirty="0" smtClean="0"/>
          </a:p>
          <a:p>
            <a:r>
              <a:rPr lang="en-US" sz="2400" dirty="0" smtClean="0"/>
              <a:t>Advantages of the cloud services</a:t>
            </a:r>
          </a:p>
          <a:p>
            <a:pPr lvl="1"/>
            <a:r>
              <a:rPr lang="en-US" sz="2000" dirty="0" smtClean="0"/>
              <a:t>Distributed, highly scalable &amp; available</a:t>
            </a:r>
          </a:p>
          <a:p>
            <a:pPr lvl="1"/>
            <a:r>
              <a:rPr lang="en-US" sz="2000" dirty="0" smtClean="0"/>
              <a:t>Backed by industrial strength data centers and technologies</a:t>
            </a:r>
          </a:p>
          <a:p>
            <a:r>
              <a:rPr lang="en-US" sz="2400" dirty="0" smtClean="0"/>
              <a:t>Decentralized control</a:t>
            </a:r>
          </a:p>
          <a:p>
            <a:pPr lvl="1"/>
            <a:r>
              <a:rPr lang="en-US" sz="2000" dirty="0" smtClean="0"/>
              <a:t>Dynamically scale up/down</a:t>
            </a:r>
          </a:p>
          <a:p>
            <a:pPr lvl="1"/>
            <a:r>
              <a:rPr lang="en-US" sz="2000" dirty="0" smtClean="0"/>
              <a:t>No Single Point of Failure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5681570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AzureMapReduce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Familiar </a:t>
            </a:r>
            <a:r>
              <a:rPr lang="en-US" sz="2800" dirty="0" err="1" smtClean="0"/>
              <a:t>MapReduce</a:t>
            </a:r>
            <a:r>
              <a:rPr lang="en-US" sz="2800" dirty="0" smtClean="0"/>
              <a:t> programming model</a:t>
            </a:r>
          </a:p>
          <a:p>
            <a:r>
              <a:rPr lang="en-US" sz="2800" dirty="0" smtClean="0"/>
              <a:t>Combiner step</a:t>
            </a:r>
          </a:p>
          <a:p>
            <a:r>
              <a:rPr lang="en-US" sz="2800" dirty="0" smtClean="0"/>
              <a:t>Fault Tolerance</a:t>
            </a:r>
          </a:p>
          <a:p>
            <a:pPr lvl="1"/>
            <a:r>
              <a:rPr lang="en-US" sz="2400" dirty="0" smtClean="0"/>
              <a:t>Rerunning of failed and straggling tasks</a:t>
            </a:r>
          </a:p>
          <a:p>
            <a:r>
              <a:rPr lang="en-US" sz="2800" dirty="0" smtClean="0"/>
              <a:t>Web based monitoring console</a:t>
            </a:r>
          </a:p>
          <a:p>
            <a:r>
              <a:rPr lang="en-US" sz="2800" dirty="0" smtClean="0"/>
              <a:t>Easy testing and deployment </a:t>
            </a:r>
          </a:p>
          <a:p>
            <a:r>
              <a:rPr lang="en-US" sz="2800" dirty="0" smtClean="0"/>
              <a:t>Customizable</a:t>
            </a:r>
          </a:p>
          <a:p>
            <a:pPr lvl="1"/>
            <a:r>
              <a:rPr lang="en-US" sz="2400" dirty="0" smtClean="0"/>
              <a:t>Custom Input &amp; output formats</a:t>
            </a:r>
          </a:p>
          <a:p>
            <a:pPr lvl="1"/>
            <a:r>
              <a:rPr lang="en-US" sz="2400" dirty="0" smtClean="0"/>
              <a:t>Custom Key and value implementations</a:t>
            </a:r>
          </a:p>
          <a:p>
            <a:r>
              <a:rPr lang="en-US" sz="2600" dirty="0" smtClean="0"/>
              <a:t>Load balanced global queue based scheduling</a:t>
            </a:r>
          </a:p>
        </p:txBody>
      </p:sp>
    </p:spTree>
    <p:extLst>
      <p:ext uri="{BB962C8B-B14F-4D97-AF65-F5344CB8AC3E}">
        <p14:creationId xmlns:p14="http://schemas.microsoft.com/office/powerpoint/2010/main" val="167449200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Fills the void of parallel programming frameworks on Microsoft Azure</a:t>
            </a:r>
          </a:p>
          <a:p>
            <a:r>
              <a:rPr lang="en-US" sz="2400" dirty="0" smtClean="0"/>
              <a:t>Well known, easy to use programming model</a:t>
            </a:r>
          </a:p>
          <a:p>
            <a:r>
              <a:rPr lang="en-US" sz="2400" dirty="0" smtClean="0"/>
              <a:t>Overcome the possible unreliability's of cloud compute nodes</a:t>
            </a:r>
          </a:p>
          <a:p>
            <a:r>
              <a:rPr lang="en-US" sz="2400" dirty="0" smtClean="0"/>
              <a:t>Designed to co-exist with eventual consistency of cloud services</a:t>
            </a:r>
          </a:p>
          <a:p>
            <a:r>
              <a:rPr lang="en-US" sz="2400" dirty="0" smtClean="0"/>
              <a:t>Allow the user to overcome the large latencies of cloud services by using coarser grained tasks</a:t>
            </a:r>
          </a:p>
          <a:p>
            <a:r>
              <a:rPr lang="en-US" sz="2400" dirty="0" smtClean="0"/>
              <a:t>Minimal management/</a:t>
            </a:r>
            <a:r>
              <a:rPr lang="en-US" sz="2400" dirty="0" err="1" smtClean="0"/>
              <a:t>maintanance</a:t>
            </a:r>
            <a:r>
              <a:rPr lang="en-US" sz="2400" dirty="0" smtClean="0"/>
              <a:t> overhead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12073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AzureMapReduce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1026" name="Picture 2" descr="azurem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61100"/>
            <a:ext cx="7486690" cy="37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04395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/>
        </p:nvGraphicFramePr>
        <p:xfrm>
          <a:off x="685800" y="698500"/>
          <a:ext cx="678180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825500"/>
            <a:ext cx="2209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Watermann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Pairwise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Distance All-Pairs Normalized Performance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2794000"/>
          <a:ext cx="6705600" cy="205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9845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CAP3 Sequence Assembly Parallel Efficiency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982726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Large-scale PageRank with Twister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90993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Pagerank</a:t>
            </a:r>
            <a:r>
              <a:rPr lang="en-US" dirty="0" smtClean="0"/>
              <a:t> with </a:t>
            </a:r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Efficient processing of large scale Pagerank challenges current MapReduce runtimes.</a:t>
            </a:r>
          </a:p>
          <a:p>
            <a:r>
              <a:rPr lang="en-US" sz="2400" dirty="0" smtClean="0"/>
              <a:t>Difficulties: messaging &gt; memory &gt; computation</a:t>
            </a:r>
          </a:p>
          <a:p>
            <a:r>
              <a:rPr lang="en-US" sz="2400" dirty="0" smtClean="0"/>
              <a:t>Implementations: Twister, DryadLINQ, </a:t>
            </a:r>
            <a:r>
              <a:rPr lang="en-US" sz="2400" dirty="0" err="1" smtClean="0"/>
              <a:t>Hadoop</a:t>
            </a:r>
            <a:r>
              <a:rPr lang="en-US" sz="2400" dirty="0" smtClean="0"/>
              <a:t>, MPI</a:t>
            </a:r>
          </a:p>
          <a:p>
            <a:r>
              <a:rPr lang="en-US" sz="2400" dirty="0" smtClean="0"/>
              <a:t>Optimization strategies</a:t>
            </a:r>
          </a:p>
          <a:p>
            <a:pPr lvl="1"/>
            <a:r>
              <a:rPr lang="en-US" sz="2000" dirty="0" smtClean="0"/>
              <a:t>Load static data in memory</a:t>
            </a:r>
          </a:p>
          <a:p>
            <a:pPr lvl="1"/>
            <a:r>
              <a:rPr lang="en-US" sz="2000" dirty="0" smtClean="0"/>
              <a:t>Fit partition size to memory</a:t>
            </a:r>
          </a:p>
          <a:p>
            <a:pPr lvl="1"/>
            <a:r>
              <a:rPr lang="en-US" sz="2000" dirty="0" smtClean="0"/>
              <a:t>Local merge in Reduce stage</a:t>
            </a:r>
          </a:p>
          <a:p>
            <a:r>
              <a:rPr lang="en-US" sz="2400" dirty="0" smtClean="0"/>
              <a:t>Results Visualization with PlotViz3</a:t>
            </a:r>
          </a:p>
          <a:p>
            <a:pPr lvl="1"/>
            <a:r>
              <a:rPr lang="en-US" sz="2000" dirty="0" smtClean="0"/>
              <a:t>1K 3D vertices processed with MDS</a:t>
            </a:r>
          </a:p>
          <a:p>
            <a:pPr lvl="1"/>
            <a:r>
              <a:rPr lang="en-US" sz="2000" dirty="0" smtClean="0"/>
              <a:t>Red vertex represent “wikipedia.org”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Placeholder 4" descr="PageRank1K.bmp"/>
          <p:cNvPicPr>
            <a:picLocks noChangeAspect="1"/>
          </p:cNvPicPr>
          <p:nvPr/>
        </p:nvPicPr>
        <p:blipFill>
          <a:blip r:embed="rId2" cstate="print"/>
          <a:srcRect t="6654" b="6654"/>
          <a:stretch>
            <a:fillRect/>
          </a:stretch>
        </p:blipFill>
        <p:spPr>
          <a:xfrm>
            <a:off x="5486400" y="2349500"/>
            <a:ext cx="3373642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73730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742</Words>
  <Application>Microsoft Office PowerPoint</Application>
  <PresentationFormat>On-screen Show (16:10)</PresentationFormat>
  <Paragraphs>146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Parallel Applications And Tools For Cloud Computing Environments</vt:lpstr>
      <vt:lpstr>Azure MapReduce</vt:lpstr>
      <vt:lpstr>AzureMapReduce</vt:lpstr>
      <vt:lpstr>AzureMapReduce Features</vt:lpstr>
      <vt:lpstr>Advantages</vt:lpstr>
      <vt:lpstr>AzureMapReduce Architecture</vt:lpstr>
      <vt:lpstr>Performance</vt:lpstr>
      <vt:lpstr>Large-scale PageRank with Twister</vt:lpstr>
      <vt:lpstr>Pagerank with MapReduce</vt:lpstr>
      <vt:lpstr>Pagerank Optimization Strategies</vt:lpstr>
      <vt:lpstr>Pagerank Architecture</vt:lpstr>
      <vt:lpstr>Twister BLAST</vt:lpstr>
      <vt:lpstr>Twister-BLAST</vt:lpstr>
      <vt:lpstr>Twister-BLAST Architecture</vt:lpstr>
      <vt:lpstr> Database Management</vt:lpstr>
      <vt:lpstr>Twister-BLAST Performance</vt:lpstr>
      <vt:lpstr>SALSA Portal and Biosequence Analysis Workflow</vt:lpstr>
      <vt:lpstr>Biosequence Analysis</vt:lpstr>
      <vt:lpstr>Biosequence Analysis</vt:lpstr>
      <vt:lpstr>SALSA Portal</vt:lpstr>
      <vt:lpstr>SALSA Portal</vt:lpstr>
      <vt:lpstr>PlotViz Visualization with parallel MDS/GTM</vt:lpstr>
      <vt:lpstr>PlotViz</vt:lpstr>
      <vt:lpstr>PlotViz System Overview</vt:lpstr>
      <vt:lpstr>CTD data for gene-disease</vt:lpstr>
      <vt:lpstr>Chem2Bio2RDF</vt:lpstr>
      <vt:lpstr>Activity Cliffs</vt:lpstr>
      <vt:lpstr>Solvent Screening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Choi, Jong Youl</cp:lastModifiedBy>
  <cp:revision>32</cp:revision>
  <dcterms:created xsi:type="dcterms:W3CDTF">2010-11-02T19:01:47Z</dcterms:created>
  <dcterms:modified xsi:type="dcterms:W3CDTF">2010-11-19T17:32:45Z</dcterms:modified>
</cp:coreProperties>
</file>