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646" r:id="rId2"/>
    <p:sldId id="744" r:id="rId3"/>
    <p:sldId id="743" r:id="rId4"/>
    <p:sldId id="749" r:id="rId5"/>
    <p:sldId id="748" r:id="rId6"/>
    <p:sldId id="740" r:id="rId7"/>
    <p:sldId id="746" r:id="rId8"/>
    <p:sldId id="747" r:id="rId9"/>
    <p:sldId id="73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00"/>
    <a:srgbClr val="009900"/>
    <a:srgbClr val="00B0F0"/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78505" autoAdjust="0"/>
  </p:normalViewPr>
  <p:slideViewPr>
    <p:cSldViewPr>
      <p:cViewPr varScale="1">
        <p:scale>
          <a:sx n="82" d="100"/>
          <a:sy n="82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rids.ucs.indiana.edu/ptliupages/publications/BioCloud_TPDS_Journal_Jan4_2010.pdf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sc09.supercomputin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ds.ucs.indiana.edu/ptliupages/publications/MTAGSOct22-09A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salsahpc.indiana.edu/ECMLS2010/papers/057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5651501"/>
            <a:ext cx="7239000" cy="6730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Dynamic Virtual Cluster provisioning via XCAT on </a:t>
            </a:r>
            <a:r>
              <a:rPr lang="en-US" sz="2000" dirty="0" err="1" smtClean="0"/>
              <a:t>iDataPlex</a:t>
            </a:r>
            <a:endParaRPr lang="en-US" sz="2000" dirty="0" smtClean="0"/>
          </a:p>
          <a:p>
            <a:r>
              <a:rPr lang="en-US" sz="2000" dirty="0" smtClean="0"/>
              <a:t>Supports both </a:t>
            </a:r>
            <a:r>
              <a:rPr lang="en-US" sz="2000" dirty="0" err="1" smtClean="0"/>
              <a:t>stateful</a:t>
            </a:r>
            <a:r>
              <a:rPr lang="en-US" sz="2000" dirty="0" smtClean="0"/>
              <a:t> and stateless OS images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16500"/>
            <a:ext cx="7381875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302000"/>
            <a:ext cx="1714500" cy="1135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Bare-system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612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 Virtual Machines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750" y="3302000"/>
            <a:ext cx="17145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2008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0087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38750" y="2540000"/>
            <a:ext cx="3667125" cy="698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Microsoft DryadLINQ  / Twister / MPI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1" y="2540000"/>
            <a:ext cx="3667124" cy="698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Apache Hadoop / Twister/ MPI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1219200"/>
            <a:ext cx="7381875" cy="88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Smith Waterman Dissimilarities, CAP-3 Gene Assembly, </a:t>
            </a:r>
            <a:r>
              <a:rPr lang="en-US" dirty="0" err="1" smtClean="0"/>
              <a:t>PhyloD</a:t>
            </a:r>
            <a:r>
              <a:rPr lang="en-US" dirty="0" smtClean="0"/>
              <a:t> Using DryadLINQ, High Energy Physics, Clustering, Multidimensional Scaling, Generative Topological Mapping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4528343"/>
            <a:ext cx="7381875" cy="361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12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1333501" y="1282700"/>
            <a:ext cx="120894" cy="698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" y="1409700"/>
            <a:ext cx="1421543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1381125" y="2540000"/>
            <a:ext cx="95250" cy="571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2948" y="2603501"/>
            <a:ext cx="112801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Runtimes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81125" y="3302000"/>
            <a:ext cx="95250" cy="15240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" y="3683000"/>
            <a:ext cx="1428750" cy="618631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dirty="0" smtClean="0"/>
              <a:t>Infrastructure software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381125" y="4953000"/>
            <a:ext cx="95250" cy="444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605" y="4889501"/>
            <a:ext cx="116520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0087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HPC</a:t>
            </a:r>
            <a:endParaRPr lang="en-US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381000" y="152400"/>
            <a:ext cx="8763000" cy="952499"/>
          </a:xfrm>
          <a:prstGeom prst="rect">
            <a:avLst/>
          </a:prstGeom>
        </p:spPr>
        <p:txBody>
          <a:bodyPr vert="horz" lIns="91435" tIns="45718" rIns="91435" bIns="45718" rtlCol="0" anchor="ctr">
            <a:normAutofit fontScale="77500" lnSpcReduction="20000"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Science Cloud (Dynamic Virtual Cluster) Architecture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2133600"/>
            <a:ext cx="7381875" cy="361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Services and Workflow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66800" y="3276600"/>
            <a:ext cx="8001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991600" cy="1143000"/>
          </a:xfrm>
        </p:spPr>
        <p:txBody>
          <a:bodyPr>
            <a:normAutofit/>
          </a:bodyPr>
          <a:lstStyle/>
          <a:p>
            <a:pPr marL="341313" lvl="0" indent="-165100"/>
            <a:r>
              <a:rPr lang="en-US" sz="1400" dirty="0" smtClean="0"/>
              <a:t>Switchable clusters on the same hardware (~5 minutes between different OS such as </a:t>
            </a:r>
            <a:r>
              <a:rPr lang="en-US" sz="1400" dirty="0" err="1" smtClean="0"/>
              <a:t>Linux+Xen</a:t>
            </a:r>
            <a:r>
              <a:rPr lang="en-US" sz="1400" dirty="0" smtClean="0"/>
              <a:t> to </a:t>
            </a:r>
            <a:r>
              <a:rPr lang="en-US" sz="1400" dirty="0" err="1" smtClean="0"/>
              <a:t>Windows+HPCS</a:t>
            </a:r>
            <a:r>
              <a:rPr lang="en-US" sz="1400" dirty="0" smtClean="0"/>
              <a:t>)</a:t>
            </a:r>
          </a:p>
          <a:p>
            <a:pPr marL="341313" lvl="0" indent="-165100"/>
            <a:r>
              <a:rPr lang="en-US" sz="1400" dirty="0" smtClean="0"/>
              <a:t>Support for virtual clusters</a:t>
            </a:r>
          </a:p>
          <a:p>
            <a:pPr marL="341313" indent="-165100"/>
            <a:r>
              <a:rPr lang="en-US" sz="1400" dirty="0" smtClean="0"/>
              <a:t>SW-G : Smith Waterman </a:t>
            </a:r>
            <a:r>
              <a:rPr lang="en-US" sz="1400" dirty="0" err="1" smtClean="0"/>
              <a:t>Gotoh</a:t>
            </a:r>
            <a:r>
              <a:rPr lang="en-US" sz="1400" dirty="0" smtClean="0"/>
              <a:t> Dissimilarity Computation  as an pleasingly parallel problem suitable for MapReduce style applications</a:t>
            </a:r>
            <a:endParaRPr lang="en-US" sz="3400" dirty="0" smtClean="0"/>
          </a:p>
          <a:p>
            <a:pPr lvl="0">
              <a:buNone/>
            </a:pPr>
            <a:endParaRPr lang="en-US" sz="3400" dirty="0" smtClean="0"/>
          </a:p>
          <a:p>
            <a:endParaRPr lang="en-US" sz="3400" dirty="0" smtClean="0"/>
          </a:p>
          <a:p>
            <a:pPr lvl="0"/>
            <a:endParaRPr lang="en-US" sz="3400" dirty="0" smtClean="0"/>
          </a:p>
          <a:p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4613031" y="3113750"/>
            <a:ext cx="328246" cy="878835"/>
            <a:chOff x="1600200" y="1295400"/>
            <a:chExt cx="609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Down Arrow 25"/>
          <p:cNvSpPr/>
          <p:nvPr/>
        </p:nvSpPr>
        <p:spPr>
          <a:xfrm rot="10800000">
            <a:off x="4736123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1"/>
          <p:cNvGrpSpPr/>
          <p:nvPr/>
        </p:nvGrpSpPr>
        <p:grpSpPr>
          <a:xfrm>
            <a:off x="4859215" y="1649024"/>
            <a:ext cx="1328692" cy="1144638"/>
            <a:chOff x="2209800" y="2362200"/>
            <a:chExt cx="4191000" cy="2768979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6324" y="2674202"/>
              <a:ext cx="2884228" cy="245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Pub/Sub Broker Network</a:t>
              </a:r>
            </a:p>
            <a:p>
              <a:endParaRPr lang="en-US" dirty="0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6828692" y="3504343"/>
            <a:ext cx="1395046" cy="1171781"/>
            <a:chOff x="5105400" y="5257801"/>
            <a:chExt cx="3124200" cy="2514600"/>
          </a:xfrm>
        </p:grpSpPr>
        <p:sp>
          <p:nvSpPr>
            <p:cNvPr id="31" name="Rectangle 30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33999" y="5486402"/>
              <a:ext cx="2738077" cy="83820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b="1" dirty="0" smtClean="0"/>
                <a:t>Summarizer</a:t>
              </a:r>
              <a:endParaRPr lang="en-US" sz="1050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Switcher</a:t>
              </a:r>
              <a:endParaRPr lang="en-US" sz="1050" b="1" dirty="0"/>
            </a:p>
          </p:txBody>
        </p:sp>
      </p:grpSp>
      <p:sp>
        <p:nvSpPr>
          <p:cNvPr id="34" name="Left-Right Arrow 33"/>
          <p:cNvSpPr/>
          <p:nvPr/>
        </p:nvSpPr>
        <p:spPr>
          <a:xfrm rot="3352647">
            <a:off x="6226985" y="2919028"/>
            <a:ext cx="781383" cy="227331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28692" y="1600200"/>
            <a:ext cx="1477108" cy="14159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50132" y="1625599"/>
            <a:ext cx="1303269" cy="21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Monitoring Interface</a:t>
            </a:r>
            <a:endParaRPr lang="en-US" sz="1200" b="1" dirty="0"/>
          </a:p>
        </p:txBody>
      </p:sp>
      <p:sp>
        <p:nvSpPr>
          <p:cNvPr id="39" name="Down Arrow 38"/>
          <p:cNvSpPr/>
          <p:nvPr/>
        </p:nvSpPr>
        <p:spPr>
          <a:xfrm rot="16200000">
            <a:off x="6325665" y="1716301"/>
            <a:ext cx="390594" cy="4513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0"/>
          <p:cNvGrpSpPr/>
          <p:nvPr/>
        </p:nvGrpSpPr>
        <p:grpSpPr>
          <a:xfrm>
            <a:off x="4572000" y="4090234"/>
            <a:ext cx="1723292" cy="1040565"/>
            <a:chOff x="0" y="6553200"/>
            <a:chExt cx="4724400" cy="1624012"/>
          </a:xfrm>
        </p:grpSpPr>
        <p:sp>
          <p:nvSpPr>
            <p:cNvPr id="41" name="Rectangle 40"/>
            <p:cNvSpPr/>
            <p:nvPr/>
          </p:nvSpPr>
          <p:spPr>
            <a:xfrm>
              <a:off x="0" y="7239000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iDataplex</a:t>
              </a:r>
              <a:r>
                <a:rPr lang="en-US" sz="1400" b="1" dirty="0" smtClean="0"/>
                <a:t> Bare-metal Nodes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6553200"/>
              <a:ext cx="47244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XCAT Infrastructure</a:t>
              </a:r>
              <a:endParaRPr lang="en-US" sz="1400" b="1" dirty="0"/>
            </a:p>
          </p:txBody>
        </p:sp>
      </p:grpSp>
      <p:sp>
        <p:nvSpPr>
          <p:cNvPr id="43" name="Down Arrow 42"/>
          <p:cNvSpPr/>
          <p:nvPr/>
        </p:nvSpPr>
        <p:spPr>
          <a:xfrm rot="5400000">
            <a:off x="6346180" y="4178025"/>
            <a:ext cx="390594" cy="4103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53"/>
          <p:cNvGrpSpPr/>
          <p:nvPr/>
        </p:nvGrpSpPr>
        <p:grpSpPr>
          <a:xfrm>
            <a:off x="5064369" y="3113750"/>
            <a:ext cx="328246" cy="878835"/>
            <a:chOff x="1600200" y="1295400"/>
            <a:chExt cx="609600" cy="1371600"/>
          </a:xfrm>
        </p:grpSpPr>
        <p:sp>
          <p:nvSpPr>
            <p:cNvPr id="45" name="Rectangle 4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58"/>
          <p:cNvGrpSpPr/>
          <p:nvPr/>
        </p:nvGrpSpPr>
        <p:grpSpPr>
          <a:xfrm>
            <a:off x="5515708" y="3113750"/>
            <a:ext cx="328246" cy="878835"/>
            <a:chOff x="1600200" y="1295400"/>
            <a:chExt cx="609600" cy="1371600"/>
          </a:xfrm>
        </p:grpSpPr>
        <p:sp>
          <p:nvSpPr>
            <p:cNvPr id="50" name="Rectangle 4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3"/>
          <p:cNvGrpSpPr/>
          <p:nvPr/>
        </p:nvGrpSpPr>
        <p:grpSpPr>
          <a:xfrm>
            <a:off x="5967046" y="3113750"/>
            <a:ext cx="328246" cy="878835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48200" y="3378200"/>
            <a:ext cx="1600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Virtual/Physical Clusters</a:t>
            </a:r>
            <a:endParaRPr lang="en-US" sz="1200" b="1" dirty="0"/>
          </a:p>
        </p:txBody>
      </p:sp>
      <p:sp>
        <p:nvSpPr>
          <p:cNvPr id="70" name="Down Arrow 69"/>
          <p:cNvSpPr/>
          <p:nvPr/>
        </p:nvSpPr>
        <p:spPr>
          <a:xfrm rot="10800000">
            <a:off x="5146431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Down Arrow 70"/>
          <p:cNvSpPr/>
          <p:nvPr/>
        </p:nvSpPr>
        <p:spPr>
          <a:xfrm rot="10800000">
            <a:off x="5597769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10800000">
            <a:off x="6049108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495800" y="1143000"/>
            <a:ext cx="390525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00B0F0"/>
                </a:solidFill>
              </a:rPr>
              <a:t>Monitoring &amp; Control Infrastructure</a:t>
            </a:r>
            <a:endParaRPr lang="en-US" sz="1700" b="1" dirty="0">
              <a:solidFill>
                <a:schemeClr val="bg1"/>
              </a:solidFill>
            </a:endParaRPr>
          </a:p>
        </p:txBody>
      </p:sp>
      <p:grpSp>
        <p:nvGrpSpPr>
          <p:cNvPr id="18" name="Group 78"/>
          <p:cNvGrpSpPr/>
          <p:nvPr/>
        </p:nvGrpSpPr>
        <p:grpSpPr>
          <a:xfrm>
            <a:off x="409575" y="1143000"/>
            <a:ext cx="3333750" cy="3962400"/>
            <a:chOff x="533400" y="2484120"/>
            <a:chExt cx="5334000" cy="4754880"/>
          </a:xfrm>
        </p:grpSpPr>
        <p:grpSp>
          <p:nvGrpSpPr>
            <p:cNvPr id="20" name="Group 19"/>
            <p:cNvGrpSpPr/>
            <p:nvPr/>
          </p:nvGrpSpPr>
          <p:grpSpPr>
            <a:xfrm>
              <a:off x="533400" y="3048000"/>
              <a:ext cx="5334000" cy="4191000"/>
              <a:chOff x="609600" y="2362200"/>
              <a:chExt cx="5334000" cy="4191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715000"/>
                <a:ext cx="5334000" cy="838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iDataplex</a:t>
                </a:r>
                <a:r>
                  <a:rPr lang="en-US" dirty="0" smtClean="0"/>
                  <a:t> Bare-metal Nodes </a:t>
                </a:r>
              </a:p>
              <a:p>
                <a:pPr algn="ctr"/>
                <a:r>
                  <a:rPr lang="en-US" dirty="0" smtClean="0"/>
                  <a:t>(32 nodes)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5129212"/>
                <a:ext cx="5334000" cy="4333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XCAT Infrastructure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</a:t>
                </a:r>
              </a:p>
              <a:p>
                <a:pPr algn="ctr"/>
                <a:r>
                  <a:rPr lang="en-US" sz="1400" b="1" dirty="0" smtClean="0"/>
                  <a:t>Bare-system</a:t>
                </a:r>
                <a:endParaRPr lang="en-US" sz="14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on Xen</a:t>
                </a:r>
                <a:endParaRPr lang="en-US" sz="14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41386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Windows Server 2008 Bare-system</a:t>
                </a:r>
                <a:endParaRPr lang="en-US" sz="14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96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622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14800" y="31480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DryadLINQ</a:t>
                </a:r>
                <a:endParaRPr lang="en-US" sz="14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600" y="2362200"/>
                <a:ext cx="5334000" cy="6619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Monitoring Infrastructure</a:t>
                </a:r>
                <a:endParaRPr lang="en-US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975360" y="2484120"/>
              <a:ext cx="446532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700" b="1" dirty="0" smtClean="0">
                  <a:solidFill>
                    <a:srgbClr val="00B0F0"/>
                  </a:solidFill>
                </a:rPr>
                <a:t>Dynamic Cluster Architecture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0" name="Content Placeholder 3" descr="monitor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199" y="1905000"/>
            <a:ext cx="1295401" cy="1052512"/>
          </a:xfrm>
          <a:prstGeom prst="rect">
            <a:avLst/>
          </a:prstGeom>
        </p:spPr>
      </p:pic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0292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Demonstrate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concept of Science on Clouds on FutureGrid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8200"/>
            <a:ext cx="1143000" cy="914400"/>
          </a:xfrm>
          <a:prstGeom prst="rect">
            <a:avLst/>
          </a:prstGeom>
          <a:solidFill>
            <a:srgbClr val="DE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07"/>
          <a:stretch>
            <a:fillRect/>
          </a:stretch>
        </p:blipFill>
        <p:spPr>
          <a:xfrm>
            <a:off x="533400" y="1143000"/>
            <a:ext cx="8153400" cy="4724400"/>
          </a:xfrm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defTabSz="640080">
              <a:buFont typeface="Arial" pitchFamily="34" charset="0"/>
              <a:buChar char="•"/>
              <a:defRPr/>
            </a:pPr>
            <a:r>
              <a:rPr lang="en-US" sz="1400" dirty="0" smtClean="0"/>
              <a:t>Top: 3 clusters are switching applications on fixed environment. Takes approximately 30 seconds.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Bottom: Cluster is switching between environments: Linux; Linux +</a:t>
            </a:r>
            <a:r>
              <a:rPr lang="en-US" sz="1400" dirty="0" err="1" smtClean="0"/>
              <a:t>Xen</a:t>
            </a:r>
            <a:r>
              <a:rPr lang="en-US" sz="1400" dirty="0" smtClean="0"/>
              <a:t>; Windows + HPCS. </a:t>
            </a:r>
          </a:p>
          <a:p>
            <a:pPr marL="114300" indent="-114300"/>
            <a:r>
              <a:rPr lang="en-US" sz="1400" dirty="0" smtClean="0"/>
              <a:t>	Takes </a:t>
            </a:r>
            <a:r>
              <a:rPr lang="en-US" sz="1400" dirty="0" err="1" smtClean="0"/>
              <a:t>approxomately</a:t>
            </a:r>
            <a:r>
              <a:rPr lang="en-US" sz="1400" dirty="0" smtClean="0"/>
              <a:t> 7 minutes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SALSAHPC Demo at SC09. This demonstrates the concept of Science on Clouds using a FutureGrid </a:t>
            </a:r>
            <a:r>
              <a:rPr lang="en-US" sz="1400" dirty="0" err="1" smtClean="0"/>
              <a:t>iDataPlex</a:t>
            </a:r>
            <a:r>
              <a:rPr lang="en-US" sz="1400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Demonstrate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concept of Science on Clouds using a FutureGrid cluster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358" y="0"/>
            <a:ext cx="326904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527447"/>
            <a:ext cx="373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http://www.iterativemapreduce.org/</a:t>
            </a:r>
          </a:p>
          <a:p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0" y="9144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/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Intermediate results are directly transferred from the map tasks to the reduce tasks – </a:t>
            </a:r>
            <a:r>
              <a:rPr lang="en-US" sz="3500" b="1" dirty="0" smtClean="0"/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/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/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User Program is the </a:t>
            </a:r>
            <a:r>
              <a:rPr lang="en-US" sz="3500" b="1" dirty="0" smtClean="0"/>
              <a:t>composer</a:t>
            </a:r>
            <a:r>
              <a:rPr lang="en-US" sz="3500" dirty="0" smtClean="0"/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9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0" name="Rounded Rectangle 9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Pub/Sub Broker Network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Up-Down Arrow 29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Up-Down Arrow 31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3" name="Hexagon 32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5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56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47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2" name="Flowchart: Connector 51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48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Worker Nodes</a:t>
              </a:r>
              <a:endParaRPr lang="en-US" sz="1400" b="1" dirty="0"/>
            </a:p>
          </p:txBody>
        </p:sp>
      </p:grpSp>
      <p:sp>
        <p:nvSpPr>
          <p:cNvPr id="58" name="Hexagon 57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/>
          </a:p>
        </p:txBody>
      </p:sp>
      <p:sp>
        <p:nvSpPr>
          <p:cNvPr id="61" name="Rectangle 60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Map Worker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Reduce Worker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MRDeamon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Data Read/Write</a:t>
            </a:r>
            <a:endParaRPr lang="en-US" sz="1400" b="1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Communication</a:t>
            </a:r>
            <a:endParaRPr lang="en-US" sz="1400" b="1" dirty="0"/>
          </a:p>
        </p:txBody>
      </p:sp>
      <p:grpSp>
        <p:nvGrpSpPr>
          <p:cNvPr id="6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6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78" name="Arc 77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schemeClr val="tx1"/>
                  </a:solidFill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User Program</a:t>
                </a:r>
                <a:endParaRPr lang="en-US" sz="1400" b="1" dirty="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Left Arrow Callout 73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75" name="Left Arrow Callout 74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schemeClr val="tx1"/>
                  </a:solidFill>
                </a:rPr>
                <a:t>δ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flow</a:t>
              </a:r>
            </a:p>
          </p:txBody>
        </p:sp>
        <p:cxnSp>
          <p:nvCxnSpPr>
            <p:cNvPr id="76" name="Straight Arrow Connector 75"/>
            <p:cNvCxnSpPr>
              <a:stCxn id="75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5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Different synchronization and intercommunication mechanisms used by the parallel runtimes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Twister New Release</a:t>
            </a:r>
            <a:endParaRPr lang="en-US" sz="4000" dirty="0"/>
          </a:p>
        </p:txBody>
      </p:sp>
      <p:pic>
        <p:nvPicPr>
          <p:cNvPr id="4" name="Picture 3" descr="twi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University of</a:t>
                </a:r>
              </a:p>
              <a:p>
                <a:r>
                  <a:rPr lang="en-US" sz="1100" dirty="0" smtClean="0"/>
                  <a:t>Arkansas</a:t>
                </a:r>
                <a:endParaRPr lang="en-US" sz="1100" dirty="0"/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Indiana </a:t>
                </a:r>
              </a:p>
              <a:p>
                <a:r>
                  <a:rPr lang="en-US" sz="1200" dirty="0" smtClean="0"/>
                  <a:t>University</a:t>
                </a:r>
                <a:endParaRPr lang="en-US" sz="1200" dirty="0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University of</a:t>
                </a:r>
              </a:p>
              <a:p>
                <a:r>
                  <a:rPr lang="en-US" sz="1050" dirty="0" smtClean="0"/>
                  <a:t>California at</a:t>
                </a:r>
              </a:p>
              <a:p>
                <a:r>
                  <a:rPr lang="en-US" sz="1050" dirty="0" smtClean="0"/>
                  <a:t>Los Angeles</a:t>
                </a:r>
                <a:endParaRPr lang="en-US" sz="1050" dirty="0"/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Penn </a:t>
                </a:r>
              </a:p>
              <a:p>
                <a:r>
                  <a:rPr lang="en-US" sz="1100" dirty="0" smtClean="0"/>
                  <a:t>State</a:t>
                </a:r>
                <a:endParaRPr lang="en-US" sz="1100" dirty="0"/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Iowa</a:t>
                </a:r>
              </a:p>
              <a:p>
                <a:r>
                  <a:rPr lang="en-US" sz="1100" dirty="0" smtClean="0"/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 smtClean="0"/>
                  <a:t>Univ.Illinois</a:t>
                </a:r>
                <a:r>
                  <a:rPr lang="en-US" sz="1050" dirty="0" smtClean="0"/>
                  <a:t> </a:t>
                </a:r>
              </a:p>
              <a:p>
                <a:r>
                  <a:rPr lang="en-US" sz="1050" dirty="0" smtClean="0"/>
                  <a:t>at Chicago</a:t>
                </a:r>
                <a:endParaRPr lang="en-US" sz="1050" dirty="0"/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University of</a:t>
                </a:r>
              </a:p>
              <a:p>
                <a:r>
                  <a:rPr lang="en-US" sz="1000" dirty="0" smtClean="0"/>
                  <a:t>Minnesota</a:t>
                </a:r>
                <a:endParaRPr lang="en-US" sz="1000" dirty="0"/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Michigan </a:t>
                </a:r>
              </a:p>
              <a:p>
                <a:r>
                  <a:rPr lang="en-US" sz="1000" dirty="0" smtClean="0"/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Notre</a:t>
                </a:r>
              </a:p>
              <a:p>
                <a:r>
                  <a:rPr lang="en-US" sz="1100" dirty="0" smtClean="0"/>
                  <a:t>Dame</a:t>
                </a:r>
                <a:endParaRPr lang="en-US" sz="1100" dirty="0"/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University of </a:t>
                </a:r>
              </a:p>
              <a:p>
                <a:r>
                  <a:rPr lang="en-US" sz="1050" dirty="0" smtClean="0"/>
                  <a:t>Texas</a:t>
                </a:r>
                <a:r>
                  <a:rPr lang="en-US" sz="1050" dirty="0"/>
                  <a:t> a</a:t>
                </a:r>
                <a:r>
                  <a:rPr lang="en-US" sz="1050" dirty="0" smtClean="0"/>
                  <a:t>t El Paso</a:t>
                </a:r>
                <a:endParaRPr lang="en-US" sz="1050" dirty="0"/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IBM </a:t>
                </a:r>
                <a:r>
                  <a:rPr lang="en-US" sz="1050" dirty="0" err="1" smtClean="0"/>
                  <a:t>Almaden</a:t>
                </a:r>
                <a:endParaRPr lang="en-US" sz="1050" dirty="0" smtClean="0"/>
              </a:p>
              <a:p>
                <a:r>
                  <a:rPr lang="en-US" sz="1050" dirty="0" smtClean="0"/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Washington</a:t>
                </a:r>
              </a:p>
              <a:p>
                <a:r>
                  <a:rPr lang="en-US" sz="1100" dirty="0" smtClean="0"/>
                  <a:t>University</a:t>
                </a:r>
                <a:endParaRPr lang="en-US" sz="1100" dirty="0"/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San Diego</a:t>
                </a:r>
              </a:p>
              <a:p>
                <a:r>
                  <a:rPr lang="en-US" sz="1000" dirty="0" smtClean="0"/>
                  <a:t>Supercomputer</a:t>
                </a:r>
              </a:p>
              <a:p>
                <a:r>
                  <a:rPr lang="en-US" sz="1000" dirty="0" smtClean="0"/>
                  <a:t>Center</a:t>
                </a:r>
                <a:endParaRPr lang="en-US" sz="1000" dirty="0"/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University</a:t>
                  </a:r>
                </a:p>
                <a:p>
                  <a:r>
                    <a:rPr lang="en-US" sz="1100" dirty="0" smtClean="0"/>
                    <a:t>of Florida</a:t>
                  </a:r>
                  <a:endParaRPr lang="en-US" sz="1100" dirty="0"/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Johns </a:t>
                </a:r>
              </a:p>
              <a:p>
                <a:r>
                  <a:rPr lang="en-US" sz="1100" dirty="0" smtClean="0"/>
                  <a:t>Hopkins</a:t>
                </a:r>
                <a:endParaRPr lang="en-US" sz="1100" dirty="0"/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300+ Students learning about Twister &amp; </a:t>
            </a:r>
            <a:r>
              <a:rPr lang="en-US" sz="1600" i="1" dirty="0" err="1" smtClean="0"/>
              <a:t>Hadoop</a:t>
            </a:r>
            <a:r>
              <a:rPr lang="en-US" sz="1600" i="1" dirty="0" smtClean="0"/>
              <a:t> </a:t>
            </a:r>
          </a:p>
          <a:p>
            <a:r>
              <a:rPr lang="en-US" sz="1600" i="1" dirty="0" err="1" smtClean="0"/>
              <a:t>MapReduce</a:t>
            </a:r>
            <a:r>
              <a:rPr lang="en-US" sz="1600" i="1" dirty="0" smtClean="0"/>
              <a:t> technologies, supported by </a:t>
            </a:r>
            <a:r>
              <a:rPr lang="en-US" sz="1600" i="1" dirty="0" err="1" smtClean="0"/>
              <a:t>FutureGrid</a:t>
            </a:r>
            <a:r>
              <a:rPr lang="en-US" sz="16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609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Pair wise Sequence Comparison using Smith Waterman </a:t>
            </a:r>
            <a:r>
              <a:rPr lang="en-US" sz="2400" b="1" dirty="0" err="1" smtClean="0">
                <a:solidFill>
                  <a:srgbClr val="002060"/>
                </a:solidFill>
              </a:rPr>
              <a:t>Gotoh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4495800"/>
            <a:ext cx="4267200" cy="99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Typical MapReduce computation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Comparable efficiencies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Twister performs the best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D:\academic\phd\Publications\HPDCWorkshop\diagrams\sw-g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029881" cy="45720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775863"/>
            <a:ext cx="5410200" cy="36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757063"/>
            <a:ext cx="3057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Xiaohong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Qiu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Jaliya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Ekanayake</a:t>
            </a:r>
            <a:r>
              <a:rPr lang="en-US" sz="1400" b="1" dirty="0" smtClean="0"/>
              <a:t>, Scott </a:t>
            </a:r>
            <a:r>
              <a:rPr lang="en-US" sz="1400" b="1" dirty="0" err="1" smtClean="0"/>
              <a:t>Beason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Thilina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Gunarathne</a:t>
            </a:r>
            <a:r>
              <a:rPr lang="en-US" sz="1400" b="1" dirty="0" smtClean="0"/>
              <a:t>, Geoffrey Fox, Roger </a:t>
            </a:r>
            <a:r>
              <a:rPr lang="en-US" sz="1400" b="1" dirty="0" err="1" smtClean="0"/>
              <a:t>Barga</a:t>
            </a:r>
            <a:r>
              <a:rPr lang="en-US" sz="1400" b="1" dirty="0" smtClean="0"/>
              <a:t>, Dennis Gannon </a:t>
            </a:r>
            <a:r>
              <a:rPr lang="en-US" sz="1400" b="1" dirty="0" smtClean="0">
                <a:hlinkClick r:id="rId6"/>
              </a:rPr>
              <a:t>“</a:t>
            </a:r>
            <a:r>
              <a:rPr lang="en-US" sz="1400" b="1" i="1" dirty="0" smtClean="0">
                <a:hlinkClick r:id="rId6"/>
              </a:rPr>
              <a:t>Cloud Technologies for Bioinformatics Applications</a:t>
            </a:r>
            <a:r>
              <a:rPr lang="en-US" sz="1400" b="1" i="1" dirty="0" smtClean="0"/>
              <a:t>”</a:t>
            </a:r>
            <a:r>
              <a:rPr lang="en-US" sz="1400" b="1" dirty="0" smtClean="0"/>
              <a:t>, Proceedings of the 2nd ACM Workshop on Many-Task Computing on Grids and Supercomputers (</a:t>
            </a:r>
            <a:r>
              <a:rPr lang="en-US" sz="1400" b="1" dirty="0" smtClean="0">
                <a:hlinkClick r:id="rId7"/>
              </a:rPr>
              <a:t>SC09</a:t>
            </a:r>
            <a:r>
              <a:rPr lang="en-US" sz="1400" b="1" dirty="0" smtClean="0"/>
              <a:t>), Portland, Oregon, November 16th, 2009</a:t>
            </a:r>
          </a:p>
          <a:p>
            <a:endParaRPr lang="en-US" sz="1400" b="1" dirty="0" smtClean="0"/>
          </a:p>
          <a:p>
            <a:r>
              <a:rPr lang="en-US" sz="1400" b="1" dirty="0" err="1" smtClean="0"/>
              <a:t>Jaliya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Ekanayake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Thilina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Gunarathne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Xiaohong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Qiu</a:t>
            </a:r>
            <a:r>
              <a:rPr lang="en-US" sz="1400" b="1" dirty="0" smtClean="0"/>
              <a:t>, </a:t>
            </a:r>
            <a:r>
              <a:rPr lang="en-US" sz="1400" b="1" dirty="0" smtClean="0">
                <a:hlinkClick r:id="rId8"/>
              </a:rPr>
              <a:t>“</a:t>
            </a:r>
            <a:r>
              <a:rPr lang="en-US" sz="1400" b="1" i="1" dirty="0" smtClean="0">
                <a:hlinkClick r:id="rId8"/>
              </a:rPr>
              <a:t>Cloud Technologies for Bioinformatics Applications</a:t>
            </a:r>
            <a:r>
              <a:rPr lang="en-US" sz="1400" b="1" dirty="0" smtClean="0"/>
              <a:t>”, invited paper submitted to the Journal of IEEE Transactions on Parallel and Distributed Systems (under review).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Sequence Assembly in the Clouds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0800" y="4724401"/>
            <a:ext cx="2743200" cy="457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dirty="0" smtClean="0"/>
              <a:t>Cap3</a:t>
            </a:r>
            <a:r>
              <a:rPr lang="en-US" sz="2000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4724401"/>
            <a:ext cx="35052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Cap3</a:t>
            </a:r>
            <a:r>
              <a:rPr lang="en-US" sz="2000" dirty="0"/>
              <a:t> </a:t>
            </a:r>
            <a:r>
              <a:rPr lang="en-US" sz="2000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0"/>
            <a:ext cx="3429000" cy="31242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800" y="1524000"/>
            <a:ext cx="3352800" cy="312420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76200" y="2133600"/>
            <a:ext cx="2057400" cy="2514600"/>
            <a:chOff x="228600" y="1066800"/>
            <a:chExt cx="2057400" cy="2514600"/>
          </a:xfrm>
        </p:grpSpPr>
        <p:sp>
          <p:nvSpPr>
            <p:cNvPr id="9" name="Rectangle 8"/>
            <p:cNvSpPr/>
            <p:nvPr/>
          </p:nvSpPr>
          <p:spPr>
            <a:xfrm>
              <a:off x="228600" y="1066800"/>
              <a:ext cx="2057400" cy="2514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381000" y="1143000"/>
              <a:ext cx="1752600" cy="2286000"/>
              <a:chOff x="228600" y="990600"/>
              <a:chExt cx="1912896" cy="2731532"/>
            </a:xfrm>
          </p:grpSpPr>
          <p:grpSp>
            <p:nvGrpSpPr>
              <p:cNvPr id="7" name="Group 32"/>
              <p:cNvGrpSpPr/>
              <p:nvPr/>
            </p:nvGrpSpPr>
            <p:grpSpPr>
              <a:xfrm>
                <a:off x="228600" y="990600"/>
                <a:ext cx="1912896" cy="2731532"/>
                <a:chOff x="381000" y="2133600"/>
                <a:chExt cx="1912896" cy="2731532"/>
              </a:xfrm>
            </p:grpSpPr>
            <p:grpSp>
              <p:nvGrpSpPr>
                <p:cNvPr id="10" name="Group 33"/>
                <p:cNvGrpSpPr/>
                <p:nvPr/>
              </p:nvGrpSpPr>
              <p:grpSpPr>
                <a:xfrm>
                  <a:off x="457200" y="2438400"/>
                  <a:ext cx="1828800" cy="2057400"/>
                  <a:chOff x="457200" y="2133600"/>
                  <a:chExt cx="1828800" cy="2057400"/>
                </a:xfrm>
              </p:grpSpPr>
              <p:grpSp>
                <p:nvGrpSpPr>
                  <p:cNvPr id="12" name="Group 32"/>
                  <p:cNvGrpSpPr/>
                  <p:nvPr/>
                </p:nvGrpSpPr>
                <p:grpSpPr>
                  <a:xfrm>
                    <a:off x="457200" y="2133600"/>
                    <a:ext cx="685800" cy="2057400"/>
                    <a:chOff x="457200" y="2133600"/>
                    <a:chExt cx="685800" cy="2057400"/>
                  </a:xfrm>
                </p:grpSpPr>
                <p:sp>
                  <p:nvSpPr>
                    <p:cNvPr id="28" name="Oval 7"/>
                    <p:cNvSpPr/>
                    <p:nvPr/>
                  </p:nvSpPr>
                  <p:spPr>
                    <a:xfrm>
                      <a:off x="4572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29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0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rot="5400000">
                      <a:off x="6484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rot="5400000">
                      <a:off x="6484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28"/>
                  <p:cNvGrpSpPr/>
                  <p:nvPr/>
                </p:nvGrpSpPr>
                <p:grpSpPr>
                  <a:xfrm>
                    <a:off x="1600200" y="2133600"/>
                    <a:ext cx="685800" cy="2057400"/>
                    <a:chOff x="1371600" y="2133600"/>
                    <a:chExt cx="685800" cy="205740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13716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24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25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rot="5400000">
                      <a:off x="15628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 rot="5400000">
                      <a:off x="15628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31"/>
                  <p:cNvGrpSpPr/>
                  <p:nvPr/>
                </p:nvGrpSpPr>
                <p:grpSpPr>
                  <a:xfrm>
                    <a:off x="1219200" y="3200400"/>
                    <a:ext cx="228600" cy="76200"/>
                    <a:chOff x="1219200" y="3200400"/>
                    <a:chExt cx="228600" cy="7620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13716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2192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81000" y="2133600"/>
                  <a:ext cx="1912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Input files (FASTA)</a:t>
                  </a:r>
                  <a:endParaRPr lang="en-US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85800" y="4495800"/>
                  <a:ext cx="1316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Output files</a:t>
                  </a:r>
                  <a:endParaRPr lang="en-US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04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CAP3</a:t>
                </a:r>
                <a:endParaRPr lang="en-US" sz="1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7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CAP3</a:t>
                </a:r>
                <a:endParaRPr lang="en-US" sz="1400" b="1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0" y="1219201"/>
            <a:ext cx="220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CAP3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tx2"/>
                </a:solidFill>
              </a:rPr>
              <a:t>Expressed Sequence Tagging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54864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Thilina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Gunarathne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Tak</a:t>
            </a:r>
            <a:r>
              <a:rPr lang="en-US" sz="1400" b="1" dirty="0" smtClean="0"/>
              <a:t>-Lon Wu, Judy </a:t>
            </a:r>
            <a:r>
              <a:rPr lang="en-US" sz="1400" b="1" dirty="0" err="1" smtClean="0"/>
              <a:t>Qiu</a:t>
            </a:r>
            <a:r>
              <a:rPr lang="en-US" sz="1400" b="1" dirty="0" smtClean="0"/>
              <a:t>, and Geoffrey Fox, </a:t>
            </a:r>
          </a:p>
          <a:p>
            <a:r>
              <a:rPr lang="en-US" sz="1400" b="1" dirty="0" smtClean="0"/>
              <a:t>“</a:t>
            </a:r>
            <a:r>
              <a:rPr lang="en-US" sz="1400" b="1" i="1" dirty="0" smtClean="0">
                <a:solidFill>
                  <a:srgbClr val="0033CC"/>
                </a:solidFill>
                <a:hlinkClick r:id="rId7"/>
              </a:rPr>
              <a:t>Cloud Computing Paradigms for Pleasingly Parallel Biomedical Applications</a:t>
            </a:r>
            <a:r>
              <a:rPr lang="en-US" sz="1400" b="1" dirty="0" smtClean="0"/>
              <a:t>”, March 21, 2010. Proceedings of Emerging Computational Methods for the Life Sciences Workshop of ACM </a:t>
            </a:r>
            <a:r>
              <a:rPr lang="en-US" sz="1400" b="1" dirty="0" smtClean="0">
                <a:solidFill>
                  <a:srgbClr val="0033CC"/>
                </a:solidFill>
              </a:rPr>
              <a:t>HPDC</a:t>
            </a:r>
            <a:r>
              <a:rPr lang="en-US" sz="1400" b="1" dirty="0" smtClean="0"/>
              <a:t> 2010 conference, Chicago, Illinois, June 20-25, 2010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4267200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2000" b="1" dirty="0" smtClean="0">
                <a:latin typeface="Arial" pitchFamily="34" charset="0"/>
              </a:rPr>
              <a:t>Acknowledgements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endParaRPr lang="en-US" sz="2000" b="1" i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dirty="0" smtClean="0"/>
              <a:t>  Group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dirty="0" smtClean="0">
                <a:hlinkClick r:id="rId3"/>
              </a:rPr>
              <a:t>http://salsahpc.indiana.edu</a:t>
            </a:r>
            <a:endParaRPr lang="en-US" dirty="0" smtClean="0"/>
          </a:p>
          <a:p>
            <a:pPr marL="342883" lvl="0" indent="-342883" algn="ctr" defTabSz="914354"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6106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Judy </a:t>
            </a:r>
            <a:r>
              <a:rPr lang="en-US" sz="1600" dirty="0" err="1" smtClean="0"/>
              <a:t>Qiu</a:t>
            </a:r>
            <a:r>
              <a:rPr lang="en-US" sz="1600" dirty="0" smtClean="0"/>
              <a:t>, Adam Hughes, Ryan Hartman, Geoffrey Fox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600" dirty="0" err="1" smtClean="0"/>
              <a:t>Jaliya</a:t>
            </a:r>
            <a:r>
              <a:rPr lang="en-US" sz="1600" dirty="0" smtClean="0"/>
              <a:t> </a:t>
            </a:r>
            <a:r>
              <a:rPr lang="en-US" sz="1600" dirty="0" err="1" smtClean="0"/>
              <a:t>Ekanayake</a:t>
            </a:r>
            <a:r>
              <a:rPr lang="en-US" sz="1600" dirty="0" smtClean="0"/>
              <a:t>, </a:t>
            </a:r>
            <a:r>
              <a:rPr lang="en-US" sz="1600" dirty="0" err="1" smtClean="0"/>
              <a:t>Thilina</a:t>
            </a:r>
            <a:r>
              <a:rPr lang="en-US" sz="1600" dirty="0" smtClean="0"/>
              <a:t> </a:t>
            </a:r>
            <a:r>
              <a:rPr lang="en-US" sz="1600" dirty="0" err="1" smtClean="0"/>
              <a:t>Gunarathne</a:t>
            </a:r>
            <a:r>
              <a:rPr lang="en-US" sz="1600" dirty="0" smtClean="0"/>
              <a:t>, </a:t>
            </a:r>
            <a:r>
              <a:rPr lang="en-US" sz="1600" dirty="0" err="1" smtClean="0"/>
              <a:t>Jong</a:t>
            </a:r>
            <a:r>
              <a:rPr lang="en-US" sz="1600" dirty="0" smtClean="0"/>
              <a:t> </a:t>
            </a:r>
            <a:r>
              <a:rPr lang="en-US" sz="1600" dirty="0" err="1" smtClean="0"/>
              <a:t>Youl</a:t>
            </a:r>
            <a:r>
              <a:rPr lang="en-US" sz="1600" dirty="0" smtClean="0"/>
              <a:t> </a:t>
            </a:r>
            <a:r>
              <a:rPr lang="en-US" sz="1600" dirty="0" err="1" smtClean="0"/>
              <a:t>Choi</a:t>
            </a:r>
            <a:r>
              <a:rPr lang="en-US" sz="1600" dirty="0" smtClean="0"/>
              <a:t>, </a:t>
            </a:r>
            <a:r>
              <a:rPr lang="en-US" sz="1600" dirty="0" err="1" smtClean="0"/>
              <a:t>Seung-Hee</a:t>
            </a:r>
            <a:r>
              <a:rPr lang="en-US" sz="1600" dirty="0" smtClean="0"/>
              <a:t> </a:t>
            </a:r>
            <a:r>
              <a:rPr lang="en-US" sz="1600" dirty="0" err="1" smtClean="0"/>
              <a:t>Bae</a:t>
            </a:r>
            <a:r>
              <a:rPr lang="en-US" sz="1600" dirty="0" smtClean="0"/>
              <a:t>,  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Yang </a:t>
            </a:r>
            <a:r>
              <a:rPr lang="en-US" sz="1600" dirty="0" err="1" smtClean="0"/>
              <a:t>Ruan</a:t>
            </a:r>
            <a:r>
              <a:rPr lang="en-US" sz="1600" dirty="0" smtClean="0"/>
              <a:t>, </a:t>
            </a:r>
            <a:r>
              <a:rPr lang="en-US" sz="1600" dirty="0" err="1" smtClean="0"/>
              <a:t>Hui</a:t>
            </a:r>
            <a:r>
              <a:rPr lang="en-US" sz="1600" dirty="0" smtClean="0"/>
              <a:t> Li, </a:t>
            </a:r>
            <a:r>
              <a:rPr lang="en-US" sz="1600" dirty="0" err="1" smtClean="0"/>
              <a:t>Bingjing</a:t>
            </a:r>
            <a:r>
              <a:rPr lang="en-US" sz="1600" dirty="0" smtClean="0"/>
              <a:t> Zhang, </a:t>
            </a:r>
            <a:r>
              <a:rPr lang="en-US" sz="1600" dirty="0" err="1" smtClean="0"/>
              <a:t>Saliya</a:t>
            </a:r>
            <a:r>
              <a:rPr lang="en-US" sz="1600" dirty="0" smtClean="0"/>
              <a:t> </a:t>
            </a:r>
            <a:r>
              <a:rPr lang="en-US" sz="1600" dirty="0" err="1" smtClean="0"/>
              <a:t>Ekanayake</a:t>
            </a:r>
            <a:r>
              <a:rPr lang="en-US" sz="1600" dirty="0" smtClean="0"/>
              <a:t>, Stephen Wu</a:t>
            </a:r>
          </a:p>
          <a:p>
            <a:pPr marL="342883" indent="-342883" defTabSz="914354">
              <a:spcBef>
                <a:spcPct val="20000"/>
              </a:spcBef>
              <a:defRPr/>
            </a:pP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86106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Collaborators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Yves </a:t>
            </a:r>
            <a:r>
              <a:rPr lang="en-US" sz="1600" dirty="0" err="1" smtClean="0"/>
              <a:t>Brun</a:t>
            </a:r>
            <a:r>
              <a:rPr lang="en-US" sz="1600" dirty="0" smtClean="0"/>
              <a:t>, Peter </a:t>
            </a:r>
            <a:r>
              <a:rPr lang="en-US" sz="1600" dirty="0" err="1" smtClean="0"/>
              <a:t>Cherbas</a:t>
            </a:r>
            <a:r>
              <a:rPr lang="en-US" sz="1600" dirty="0" smtClean="0"/>
              <a:t>, Dennis </a:t>
            </a:r>
            <a:r>
              <a:rPr lang="en-US" sz="1600" dirty="0" err="1" smtClean="0"/>
              <a:t>Fortenberry</a:t>
            </a:r>
            <a:r>
              <a:rPr lang="en-US" sz="1600" dirty="0" smtClean="0"/>
              <a:t>, Roger Innes, David Nelson, Homer </a:t>
            </a:r>
            <a:r>
              <a:rPr lang="en-US" sz="1600" dirty="0" err="1" smtClean="0"/>
              <a:t>Twigg</a:t>
            </a:r>
            <a:r>
              <a:rPr lang="en-US" sz="1600" dirty="0" smtClean="0"/>
              <a:t>, 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Craig Stewart, </a:t>
            </a:r>
            <a:r>
              <a:rPr lang="en-US" sz="1600" dirty="0" err="1" smtClean="0"/>
              <a:t>Haixu</a:t>
            </a:r>
            <a:r>
              <a:rPr lang="en-US" sz="1600" dirty="0" smtClean="0"/>
              <a:t> Tang, Mina Rho, David Wild, Bin Cao, </a:t>
            </a:r>
            <a:r>
              <a:rPr lang="en-US" sz="1600" dirty="0" err="1" smtClean="0"/>
              <a:t>Qian</a:t>
            </a:r>
            <a:r>
              <a:rPr lang="en-US" sz="1600" dirty="0" smtClean="0"/>
              <a:t> Zhu, Maureen </a:t>
            </a:r>
            <a:r>
              <a:rPr lang="en-US" sz="1600" dirty="0" err="1" smtClean="0"/>
              <a:t>Biggers</a:t>
            </a:r>
            <a:r>
              <a:rPr lang="en-US" sz="1600" dirty="0" smtClean="0"/>
              <a:t>, Gilbert Liu, 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Neil </a:t>
            </a:r>
            <a:r>
              <a:rPr lang="en-US" sz="1600" dirty="0" err="1" smtClean="0"/>
              <a:t>Devadasan</a:t>
            </a:r>
            <a:endParaRPr lang="en-US" sz="1600" dirty="0" smtClean="0"/>
          </a:p>
          <a:p>
            <a:pPr marL="342883" indent="-342883" algn="ctr" defTabSz="914354">
              <a:spcBef>
                <a:spcPct val="20000"/>
              </a:spcBef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Support by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Research Technologies of UITS and School of  Informatics and Computing</a:t>
            </a:r>
          </a:p>
        </p:txBody>
      </p:sp>
      <p:pic>
        <p:nvPicPr>
          <p:cNvPr id="8" name="Picture 7" descr="n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992" y="5486400"/>
            <a:ext cx="1054608" cy="1054608"/>
          </a:xfrm>
          <a:prstGeom prst="rect">
            <a:avLst/>
          </a:prstGeom>
        </p:spPr>
      </p:pic>
      <p:pic>
        <p:nvPicPr>
          <p:cNvPr id="9" name="Picture 8" descr="nih-logo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5486400"/>
            <a:ext cx="1135094" cy="1028395"/>
          </a:xfrm>
          <a:prstGeom prst="rect">
            <a:avLst/>
          </a:prstGeom>
        </p:spPr>
      </p:pic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486400"/>
            <a:ext cx="1257300" cy="10058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715000"/>
            <a:ext cx="3657600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salsa_ppt_template_black</Template>
  <TotalTime>32153</TotalTime>
  <Words>681</Words>
  <Application>Microsoft Office PowerPoint</Application>
  <PresentationFormat>On-screen Show (4:3)</PresentationFormat>
  <Paragraphs>176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SALSAHPC Dynamic Virtual Cluster on FutureGrid --  Demo at SC09</vt:lpstr>
      <vt:lpstr>SALSAHPC Dynamic Virtual Cluster on FutureGrid --  Demo at SC09</vt:lpstr>
      <vt:lpstr>Slide 4</vt:lpstr>
      <vt:lpstr>Twister New Release</vt:lpstr>
      <vt:lpstr>Slide 6</vt:lpstr>
      <vt:lpstr>Pair wise Sequence Comparison using Smith Waterman Gotoh</vt:lpstr>
      <vt:lpstr>Sequence Assembly in the Clouds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Geoffrey Fox</cp:lastModifiedBy>
  <cp:revision>1680</cp:revision>
  <dcterms:created xsi:type="dcterms:W3CDTF">2009-02-17T15:34:47Z</dcterms:created>
  <dcterms:modified xsi:type="dcterms:W3CDTF">2010-10-31T15:41:56Z</dcterms:modified>
</cp:coreProperties>
</file>