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1121" r:id="rId3"/>
    <p:sldId id="1103" r:id="rId4"/>
    <p:sldId id="1073" r:id="rId5"/>
    <p:sldId id="1104" r:id="rId6"/>
    <p:sldId id="1110" r:id="rId7"/>
    <p:sldId id="1107" r:id="rId8"/>
    <p:sldId id="1105" r:id="rId9"/>
    <p:sldId id="1076" r:id="rId10"/>
    <p:sldId id="1117" r:id="rId11"/>
    <p:sldId id="1122" r:id="rId12"/>
    <p:sldId id="1123" r:id="rId13"/>
    <p:sldId id="1118" r:id="rId14"/>
    <p:sldId id="1096" r:id="rId15"/>
    <p:sldId id="1077" r:id="rId16"/>
    <p:sldId id="1078" r:id="rId17"/>
    <p:sldId id="1097" r:id="rId18"/>
    <p:sldId id="1098" r:id="rId19"/>
    <p:sldId id="1099" r:id="rId20"/>
    <p:sldId id="1115" r:id="rId21"/>
    <p:sldId id="1094" r:id="rId22"/>
    <p:sldId id="1095" r:id="rId23"/>
    <p:sldId id="1092" r:id="rId24"/>
    <p:sldId id="1093" r:id="rId25"/>
    <p:sldId id="1079" r:id="rId26"/>
    <p:sldId id="1113" r:id="rId27"/>
    <p:sldId id="1119" r:id="rId28"/>
    <p:sldId id="1120" r:id="rId29"/>
    <p:sldId id="1080" r:id="rId30"/>
    <p:sldId id="1081" r:id="rId31"/>
    <p:sldId id="1111" r:id="rId32"/>
    <p:sldId id="1114" r:id="rId33"/>
    <p:sldId id="1090" r:id="rId34"/>
    <p:sldId id="1091" r:id="rId35"/>
    <p:sldId id="1088" r:id="rId36"/>
    <p:sldId id="108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7F8"/>
    <a:srgbClr val="0000FF"/>
    <a:srgbClr val="009900"/>
    <a:srgbClr val="0033CC"/>
    <a:srgbClr val="CC6600"/>
    <a:srgbClr val="00B0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4" autoAdjust="0"/>
    <p:restoredTop sz="83687" autoAdjust="0"/>
  </p:normalViewPr>
  <p:slideViewPr>
    <p:cSldViewPr>
      <p:cViewPr varScale="1">
        <p:scale>
          <a:sx n="95" d="100"/>
          <a:sy n="95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4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ademic\phd\Thesis\Benchmarks\pola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ademic\phd\Thesis\Benchmarks\m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5081821294077374"/>
          <c:y val="7.4548702245552684E-2"/>
          <c:w val="0.82137328805463306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v>DryadLINQ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Sheet1!$B$1:$B$2</c:f>
              <c:numCache>
                <c:formatCode>0</c:formatCode>
                <c:ptCount val="2"/>
                <c:pt idx="0">
                  <c:v>8510.4749999998276</c:v>
                </c:pt>
                <c:pt idx="1">
                  <c:v>17200.413</c:v>
                </c:pt>
              </c:numCache>
            </c:numRef>
          </c:val>
        </c:ser>
        <c:ser>
          <c:idx val="1"/>
          <c:order val="1"/>
          <c:tx>
            <c:v>MPI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Sheet1!$C$1:$C$2</c:f>
              <c:numCache>
                <c:formatCode>0</c:formatCode>
                <c:ptCount val="2"/>
                <c:pt idx="0">
                  <c:v>8138.3140000000003</c:v>
                </c:pt>
                <c:pt idx="1">
                  <c:v>16588.741000000005</c:v>
                </c:pt>
              </c:numCache>
            </c:numRef>
          </c:val>
        </c:ser>
        <c:axId val="192451328"/>
        <c:axId val="192452864"/>
      </c:barChart>
      <c:catAx>
        <c:axId val="192451328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2452864"/>
        <c:crosses val="autoZero"/>
        <c:auto val="1"/>
        <c:lblAlgn val="ctr"/>
        <c:lblOffset val="100"/>
      </c:catAx>
      <c:valAx>
        <c:axId val="192452864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2451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739632545931773"/>
          <c:y val="6.368427736855474E-2"/>
          <c:w val="0.32490354330708893"/>
          <c:h val="0.19694564389128894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Performance of Matrix </a:t>
            </a:r>
            <a:r>
              <a:rPr lang="en-US" sz="2000" dirty="0" smtClean="0"/>
              <a:t>Multiplication (Improved Method) - </a:t>
            </a:r>
          </a:p>
          <a:p>
            <a:pPr>
              <a:defRPr sz="2000"/>
            </a:pPr>
            <a:r>
              <a:rPr lang="en-US" sz="2000" dirty="0" smtClean="0">
                <a:solidFill>
                  <a:srgbClr val="92D050"/>
                </a:solidFill>
              </a:rPr>
              <a:t>using</a:t>
            </a:r>
            <a:r>
              <a:rPr lang="en-US" sz="2000" baseline="0" dirty="0" smtClean="0">
                <a:solidFill>
                  <a:srgbClr val="92D050"/>
                </a:solidFill>
              </a:rPr>
              <a:t> 256 CPU cores of Tempest</a:t>
            </a:r>
            <a:endParaRPr lang="en-US" sz="2000" dirty="0">
              <a:solidFill>
                <a:srgbClr val="92D050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2789817516465266"/>
          <c:y val="0.19770634756181882"/>
          <c:w val="0.80665343228035913"/>
          <c:h val="0.59481195607128068"/>
        </c:manualLayout>
      </c:layout>
      <c:scatterChart>
        <c:scatterStyle val="smoothMarker"/>
        <c:ser>
          <c:idx val="0"/>
          <c:order val="0"/>
          <c:tx>
            <c:v>OpenMPI</c:v>
          </c:tx>
          <c:xVal>
            <c:numRef>
              <c:f>CorrectResultsTempest!$R$66:$R$72</c:f>
              <c:numCache>
                <c:formatCode>General</c:formatCode>
                <c:ptCount val="7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6144</c:v>
                </c:pt>
                <c:pt idx="4">
                  <c:v>8192</c:v>
                </c:pt>
                <c:pt idx="5">
                  <c:v>10240</c:v>
                </c:pt>
                <c:pt idx="6">
                  <c:v>12288</c:v>
                </c:pt>
              </c:numCache>
            </c:numRef>
          </c:xVal>
          <c:yVal>
            <c:numRef>
              <c:f>CorrectResultsTempest!$S$66:$S$72</c:f>
              <c:numCache>
                <c:formatCode>0.000</c:formatCode>
                <c:ptCount val="7"/>
                <c:pt idx="0">
                  <c:v>3.3824739999999927</c:v>
                </c:pt>
                <c:pt idx="1">
                  <c:v>5.4324539999999999</c:v>
                </c:pt>
                <c:pt idx="2">
                  <c:v>16.680299999999907</c:v>
                </c:pt>
                <c:pt idx="3">
                  <c:v>22.680544999999899</c:v>
                </c:pt>
                <c:pt idx="4">
                  <c:v>47.069048000000002</c:v>
                </c:pt>
                <c:pt idx="5">
                  <c:v>72.368099999999998</c:v>
                </c:pt>
                <c:pt idx="6">
                  <c:v>167.72844500000068</c:v>
                </c:pt>
              </c:numCache>
            </c:numRef>
          </c:yVal>
          <c:smooth val="1"/>
        </c:ser>
        <c:ser>
          <c:idx val="1"/>
          <c:order val="1"/>
          <c:tx>
            <c:v>Twister</c:v>
          </c:tx>
          <c:xVal>
            <c:numRef>
              <c:f>CorrectResultsTempest!$R$66:$R$72</c:f>
              <c:numCache>
                <c:formatCode>General</c:formatCode>
                <c:ptCount val="7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6144</c:v>
                </c:pt>
                <c:pt idx="4">
                  <c:v>8192</c:v>
                </c:pt>
                <c:pt idx="5">
                  <c:v>10240</c:v>
                </c:pt>
                <c:pt idx="6">
                  <c:v>12288</c:v>
                </c:pt>
              </c:numCache>
            </c:numRef>
          </c:xVal>
          <c:yVal>
            <c:numRef>
              <c:f>CorrectResultsTempest!$U$66:$U$72</c:f>
              <c:numCache>
                <c:formatCode>General</c:formatCode>
                <c:ptCount val="7"/>
                <c:pt idx="0">
                  <c:v>5.085</c:v>
                </c:pt>
                <c:pt idx="1">
                  <c:v>8.6070000000000011</c:v>
                </c:pt>
                <c:pt idx="2">
                  <c:v>18.919</c:v>
                </c:pt>
                <c:pt idx="3">
                  <c:v>40.546000000000006</c:v>
                </c:pt>
                <c:pt idx="4">
                  <c:v>72.072000000000003</c:v>
                </c:pt>
                <c:pt idx="5">
                  <c:v>117.79900000000002</c:v>
                </c:pt>
                <c:pt idx="6">
                  <c:v>184.74099999999999</c:v>
                </c:pt>
              </c:numCache>
            </c:numRef>
          </c:yVal>
          <c:smooth val="1"/>
        </c:ser>
        <c:axId val="192497920"/>
        <c:axId val="192520576"/>
      </c:scatterChart>
      <c:valAx>
        <c:axId val="192497920"/>
        <c:scaling>
          <c:orientation val="minMax"/>
          <c:max val="12288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Demension</a:t>
                </a:r>
                <a:r>
                  <a:rPr lang="en-US" sz="1800" baseline="0"/>
                  <a:t> of a matrix</a:t>
                </a:r>
                <a:endParaRPr lang="en-US" sz="180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92520576"/>
        <c:crosses val="autoZero"/>
        <c:crossBetween val="midCat"/>
        <c:majorUnit val="2048"/>
      </c:valAx>
      <c:valAx>
        <c:axId val="1925205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Elapsed</a:t>
                </a:r>
                <a:r>
                  <a:rPr lang="en-US" sz="1800" baseline="0"/>
                  <a:t> Time (Seconds)</a:t>
                </a:r>
                <a:endParaRPr lang="en-US" sz="1800"/>
              </a:p>
            </c:rich>
          </c:tx>
          <c:layout/>
        </c:title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924979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884247108000394"/>
          <c:y val="0.22245734908136602"/>
          <c:w val="0.17148336153412436"/>
          <c:h val="0.15848149416105747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Performance of MDS - Twister vs. </a:t>
            </a:r>
            <a:r>
              <a:rPr lang="en-US" sz="2800" dirty="0" smtClean="0">
                <a:solidFill>
                  <a:srgbClr val="FF0000"/>
                </a:solidFill>
              </a:rPr>
              <a:t>MPI.NET </a:t>
            </a:r>
            <a:r>
              <a:rPr lang="en-US" sz="2800" dirty="0" smtClean="0">
                <a:solidFill>
                  <a:srgbClr val="92D050"/>
                </a:solidFill>
              </a:rPr>
              <a:t>(Using</a:t>
            </a:r>
            <a:r>
              <a:rPr lang="en-US" sz="2800" baseline="0" dirty="0" smtClean="0">
                <a:solidFill>
                  <a:srgbClr val="92D050"/>
                </a:solidFill>
              </a:rPr>
              <a:t> Tempest Cluster)</a:t>
            </a:r>
            <a:endParaRPr lang="en-US" sz="2800" dirty="0">
              <a:solidFill>
                <a:srgbClr val="92D050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6962974288408122"/>
          <c:y val="0.15948434622467791"/>
          <c:w val="0.75584826168574115"/>
          <c:h val="0.60893780542625542"/>
        </c:manualLayout>
      </c:layout>
      <c:barChart>
        <c:barDir val="col"/>
        <c:grouping val="clustered"/>
        <c:ser>
          <c:idx val="0"/>
          <c:order val="0"/>
          <c:tx>
            <c:v>MPI</c:v>
          </c:tx>
          <c:cat>
            <c:strRef>
              <c:f>MDS!$B$2:$D$2</c:f>
              <c:strCache>
                <c:ptCount val="3"/>
                <c:pt idx="0">
                  <c:v>Patient-10000</c:v>
                </c:pt>
                <c:pt idx="1">
                  <c:v>MC-30000</c:v>
                </c:pt>
                <c:pt idx="2">
                  <c:v>ALU-35339</c:v>
                </c:pt>
              </c:strCache>
            </c:strRef>
          </c:cat>
          <c:val>
            <c:numRef>
              <c:f>MDS!$B$8:$D$8</c:f>
              <c:numCache>
                <c:formatCode>General</c:formatCode>
                <c:ptCount val="3"/>
                <c:pt idx="0">
                  <c:v>240.108</c:v>
                </c:pt>
                <c:pt idx="1">
                  <c:v>3345.96</c:v>
                </c:pt>
                <c:pt idx="2">
                  <c:v>12900.115</c:v>
                </c:pt>
              </c:numCache>
            </c:numRef>
          </c:val>
        </c:ser>
        <c:ser>
          <c:idx val="1"/>
          <c:order val="1"/>
          <c:tx>
            <c:v>Twister</c:v>
          </c:tx>
          <c:cat>
            <c:strRef>
              <c:f>MDS!$B$2:$D$2</c:f>
              <c:strCache>
                <c:ptCount val="3"/>
                <c:pt idx="0">
                  <c:v>Patient-10000</c:v>
                </c:pt>
                <c:pt idx="1">
                  <c:v>MC-30000</c:v>
                </c:pt>
                <c:pt idx="2">
                  <c:v>ALU-35339</c:v>
                </c:pt>
              </c:strCache>
            </c:strRef>
          </c:cat>
          <c:val>
            <c:numRef>
              <c:f>MDS!$B$9:$D$9</c:f>
              <c:numCache>
                <c:formatCode>General</c:formatCode>
                <c:ptCount val="3"/>
                <c:pt idx="0">
                  <c:v>262.56700000000001</c:v>
                </c:pt>
                <c:pt idx="1">
                  <c:v>2800.7150000000001</c:v>
                </c:pt>
                <c:pt idx="2">
                  <c:v>7797.1190000000024</c:v>
                </c:pt>
              </c:numCache>
            </c:numRef>
          </c:val>
        </c:ser>
        <c:axId val="192570880"/>
        <c:axId val="192572800"/>
      </c:barChart>
      <c:catAx>
        <c:axId val="1925708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Data Sets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92572800"/>
        <c:crosses val="autoZero"/>
        <c:auto val="1"/>
        <c:lblAlgn val="ctr"/>
        <c:lblOffset val="100"/>
      </c:catAx>
      <c:valAx>
        <c:axId val="1925728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Running</a:t>
                </a:r>
                <a:r>
                  <a:rPr lang="en-US" sz="1800" baseline="0"/>
                  <a:t> Time (Seconds)</a:t>
                </a:r>
                <a:endParaRPr lang="en-US" sz="18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9257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898393768740306"/>
          <c:y val="0.17060222444570119"/>
          <c:w val="0.13493191991777725"/>
          <c:h val="0.1401772255532279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DD406-BBC9-41DF-B545-264B5E5498E6}" type="doc">
      <dgm:prSet loTypeId="urn:microsoft.com/office/officeart/2005/8/layout/gear1" loCatId="process" qsTypeId="urn:microsoft.com/office/officeart/2005/8/quickstyle/simple3" qsCatId="simple" csTypeId="urn:microsoft.com/office/officeart/2005/8/colors/accent0_2" csCatId="mainScheme" phldr="0"/>
      <dgm:spPr/>
    </dgm:pt>
    <dgm:pt modelId="{0218F697-4CBE-4C0C-AF58-C286B54C9059}">
      <dgm:prSet phldrT="[Text]" phldr="1"/>
      <dgm:spPr/>
      <dgm:t>
        <a:bodyPr/>
        <a:lstStyle/>
        <a:p>
          <a:endParaRPr lang="en-US" dirty="0"/>
        </a:p>
      </dgm:t>
    </dgm:pt>
    <dgm:pt modelId="{BD60233B-3BC9-48ED-A37B-867C1C2360C2}" type="parTrans" cxnId="{906F09DB-0A46-4415-BF1B-2D1617A51094}">
      <dgm:prSet/>
      <dgm:spPr/>
      <dgm:t>
        <a:bodyPr/>
        <a:lstStyle/>
        <a:p>
          <a:endParaRPr lang="en-US"/>
        </a:p>
      </dgm:t>
    </dgm:pt>
    <dgm:pt modelId="{299C7145-7777-4205-843A-E1FE08E5307A}" type="sibTrans" cxnId="{906F09DB-0A46-4415-BF1B-2D1617A51094}">
      <dgm:prSet/>
      <dgm:spPr/>
      <dgm:t>
        <a:bodyPr/>
        <a:lstStyle/>
        <a:p>
          <a:endParaRPr lang="en-US"/>
        </a:p>
      </dgm:t>
    </dgm:pt>
    <dgm:pt modelId="{08C9E0A0-152E-4A32-9D22-D5C5F728CB6B}">
      <dgm:prSet phldrT="[Text]" phldr="1"/>
      <dgm:spPr/>
      <dgm:t>
        <a:bodyPr/>
        <a:lstStyle/>
        <a:p>
          <a:endParaRPr lang="en-US" dirty="0"/>
        </a:p>
      </dgm:t>
    </dgm:pt>
    <dgm:pt modelId="{D7641B3A-049C-4C98-A16C-18BFA1BB43B3}" type="parTrans" cxnId="{F7A7953A-3275-4DC1-953D-4F4613D7EA97}">
      <dgm:prSet/>
      <dgm:spPr/>
      <dgm:t>
        <a:bodyPr/>
        <a:lstStyle/>
        <a:p>
          <a:endParaRPr lang="en-US"/>
        </a:p>
      </dgm:t>
    </dgm:pt>
    <dgm:pt modelId="{0531585E-CEBE-41B8-B3FF-4709D4A8A600}" type="sibTrans" cxnId="{F7A7953A-3275-4DC1-953D-4F4613D7EA97}">
      <dgm:prSet/>
      <dgm:spPr/>
      <dgm:t>
        <a:bodyPr/>
        <a:lstStyle/>
        <a:p>
          <a:endParaRPr lang="en-US"/>
        </a:p>
      </dgm:t>
    </dgm:pt>
    <dgm:pt modelId="{AB250563-8AD6-4C26-85DD-3AAE44EE9668}">
      <dgm:prSet phldrT="[Text]" phldr="1"/>
      <dgm:spPr/>
      <dgm:t>
        <a:bodyPr/>
        <a:lstStyle/>
        <a:p>
          <a:endParaRPr lang="en-US" dirty="0"/>
        </a:p>
      </dgm:t>
    </dgm:pt>
    <dgm:pt modelId="{5C1E5509-16DD-4F3F-A834-0F66DCA91F81}" type="parTrans" cxnId="{AA291191-A861-4930-B3CE-52474FE714A0}">
      <dgm:prSet/>
      <dgm:spPr/>
      <dgm:t>
        <a:bodyPr/>
        <a:lstStyle/>
        <a:p>
          <a:endParaRPr lang="en-US"/>
        </a:p>
      </dgm:t>
    </dgm:pt>
    <dgm:pt modelId="{4CACBA08-CE71-4AA1-897E-742989903C60}" type="sibTrans" cxnId="{AA291191-A861-4930-B3CE-52474FE714A0}">
      <dgm:prSet/>
      <dgm:spPr/>
      <dgm:t>
        <a:bodyPr/>
        <a:lstStyle/>
        <a:p>
          <a:endParaRPr lang="en-US"/>
        </a:p>
      </dgm:t>
    </dgm:pt>
    <dgm:pt modelId="{3E3C3B26-C72A-43C7-803F-E2A4950DC1FC}" type="pres">
      <dgm:prSet presAssocID="{28CDD406-BBC9-41DF-B545-264B5E5498E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D3374D2-C99A-4581-A802-C87DD13E12BB}" type="pres">
      <dgm:prSet presAssocID="{0218F697-4CBE-4C0C-AF58-C286B54C9059}" presName="gear1" presStyleLbl="node1" presStyleIdx="0" presStyleCnt="3" custLinFactNeighborY="124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D8C90-16C7-42D6-9F9D-BF026488E359}" type="pres">
      <dgm:prSet presAssocID="{0218F697-4CBE-4C0C-AF58-C286B54C9059}" presName="gear1srcNode" presStyleLbl="node1" presStyleIdx="0" presStyleCnt="3"/>
      <dgm:spPr/>
      <dgm:t>
        <a:bodyPr/>
        <a:lstStyle/>
        <a:p>
          <a:endParaRPr lang="en-US"/>
        </a:p>
      </dgm:t>
    </dgm:pt>
    <dgm:pt modelId="{E6A9C372-B334-4B3C-AA83-DF4E47E9249C}" type="pres">
      <dgm:prSet presAssocID="{0218F697-4CBE-4C0C-AF58-C286B54C9059}" presName="gear1dstNode" presStyleLbl="node1" presStyleIdx="0" presStyleCnt="3"/>
      <dgm:spPr/>
      <dgm:t>
        <a:bodyPr/>
        <a:lstStyle/>
        <a:p>
          <a:endParaRPr lang="en-US"/>
        </a:p>
      </dgm:t>
    </dgm:pt>
    <dgm:pt modelId="{176A518A-F69D-4996-9A2C-68DB036C749D}" type="pres">
      <dgm:prSet presAssocID="{08C9E0A0-152E-4A32-9D22-D5C5F728CB6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3DCBC-B637-4B29-85A6-2C48BC4AF47C}" type="pres">
      <dgm:prSet presAssocID="{08C9E0A0-152E-4A32-9D22-D5C5F728CB6B}" presName="gear2srcNode" presStyleLbl="node1" presStyleIdx="1" presStyleCnt="3"/>
      <dgm:spPr/>
      <dgm:t>
        <a:bodyPr/>
        <a:lstStyle/>
        <a:p>
          <a:endParaRPr lang="en-US"/>
        </a:p>
      </dgm:t>
    </dgm:pt>
    <dgm:pt modelId="{C583A7DA-50CE-4044-9423-AB553E59E267}" type="pres">
      <dgm:prSet presAssocID="{08C9E0A0-152E-4A32-9D22-D5C5F728CB6B}" presName="gear2dstNode" presStyleLbl="node1" presStyleIdx="1" presStyleCnt="3"/>
      <dgm:spPr/>
      <dgm:t>
        <a:bodyPr/>
        <a:lstStyle/>
        <a:p>
          <a:endParaRPr lang="en-US"/>
        </a:p>
      </dgm:t>
    </dgm:pt>
    <dgm:pt modelId="{211B5417-98E0-47A9-B06D-B14C08C8830D}" type="pres">
      <dgm:prSet presAssocID="{AB250563-8AD6-4C26-85DD-3AAE44EE9668}" presName="gear3" presStyleLbl="node1" presStyleIdx="2" presStyleCnt="3"/>
      <dgm:spPr/>
      <dgm:t>
        <a:bodyPr/>
        <a:lstStyle/>
        <a:p>
          <a:endParaRPr lang="en-US"/>
        </a:p>
      </dgm:t>
    </dgm:pt>
    <dgm:pt modelId="{1D72DCD1-6D11-4AB9-A15D-F84334CE9938}" type="pres">
      <dgm:prSet presAssocID="{AB250563-8AD6-4C26-85DD-3AAE44EE966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20FCF-4908-40AD-B782-ECC3DD3C6EFE}" type="pres">
      <dgm:prSet presAssocID="{AB250563-8AD6-4C26-85DD-3AAE44EE9668}" presName="gear3srcNode" presStyleLbl="node1" presStyleIdx="2" presStyleCnt="3"/>
      <dgm:spPr/>
      <dgm:t>
        <a:bodyPr/>
        <a:lstStyle/>
        <a:p>
          <a:endParaRPr lang="en-US"/>
        </a:p>
      </dgm:t>
    </dgm:pt>
    <dgm:pt modelId="{A377D33A-F578-4119-8EA1-6060677C6653}" type="pres">
      <dgm:prSet presAssocID="{AB250563-8AD6-4C26-85DD-3AAE44EE9668}" presName="gear3dstNode" presStyleLbl="node1" presStyleIdx="2" presStyleCnt="3"/>
      <dgm:spPr/>
      <dgm:t>
        <a:bodyPr/>
        <a:lstStyle/>
        <a:p>
          <a:endParaRPr lang="en-US"/>
        </a:p>
      </dgm:t>
    </dgm:pt>
    <dgm:pt modelId="{9E90F593-217C-49A2-A49E-D19075CCCFB7}" type="pres">
      <dgm:prSet presAssocID="{299C7145-7777-4205-843A-E1FE08E5307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CFE3FCB-9A8A-4C97-BE6D-EF29F46EDD25}" type="pres">
      <dgm:prSet presAssocID="{0531585E-CEBE-41B8-B3FF-4709D4A8A60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8F1FF08-C20D-49B0-B75F-07D108D0A83C}" type="pres">
      <dgm:prSet presAssocID="{4CACBA08-CE71-4AA1-897E-742989903C6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A291191-A861-4930-B3CE-52474FE714A0}" srcId="{28CDD406-BBC9-41DF-B545-264B5E5498E6}" destId="{AB250563-8AD6-4C26-85DD-3AAE44EE9668}" srcOrd="2" destOrd="0" parTransId="{5C1E5509-16DD-4F3F-A834-0F66DCA91F81}" sibTransId="{4CACBA08-CE71-4AA1-897E-742989903C60}"/>
    <dgm:cxn modelId="{741F84CD-781C-41A5-9449-0B073271060A}" type="presOf" srcId="{AB250563-8AD6-4C26-85DD-3AAE44EE9668}" destId="{C9120FCF-4908-40AD-B782-ECC3DD3C6EFE}" srcOrd="2" destOrd="0" presId="urn:microsoft.com/office/officeart/2005/8/layout/gear1"/>
    <dgm:cxn modelId="{7F3A6564-4E8B-4EBB-829A-E68077675DEC}" type="presOf" srcId="{08C9E0A0-152E-4A32-9D22-D5C5F728CB6B}" destId="{58B3DCBC-B637-4B29-85A6-2C48BC4AF47C}" srcOrd="1" destOrd="0" presId="urn:microsoft.com/office/officeart/2005/8/layout/gear1"/>
    <dgm:cxn modelId="{5D9A0AC4-FFBF-47B4-BD5B-4536F279B936}" type="presOf" srcId="{28CDD406-BBC9-41DF-B545-264B5E5498E6}" destId="{3E3C3B26-C72A-43C7-803F-E2A4950DC1FC}" srcOrd="0" destOrd="0" presId="urn:microsoft.com/office/officeart/2005/8/layout/gear1"/>
    <dgm:cxn modelId="{89AE3F7F-CB77-48C3-B70A-D68DC3480889}" type="presOf" srcId="{0218F697-4CBE-4C0C-AF58-C286B54C9059}" destId="{6D3374D2-C99A-4581-A802-C87DD13E12BB}" srcOrd="0" destOrd="0" presId="urn:microsoft.com/office/officeart/2005/8/layout/gear1"/>
    <dgm:cxn modelId="{AE37EA0A-50A8-42B2-8E69-2A7074AB603E}" type="presOf" srcId="{0218F697-4CBE-4C0C-AF58-C286B54C9059}" destId="{0F6D8C90-16C7-42D6-9F9D-BF026488E359}" srcOrd="1" destOrd="0" presId="urn:microsoft.com/office/officeart/2005/8/layout/gear1"/>
    <dgm:cxn modelId="{4D4EF1B1-A6F1-4C84-BAD7-FB3F03661C85}" type="presOf" srcId="{AB250563-8AD6-4C26-85DD-3AAE44EE9668}" destId="{1D72DCD1-6D11-4AB9-A15D-F84334CE9938}" srcOrd="1" destOrd="0" presId="urn:microsoft.com/office/officeart/2005/8/layout/gear1"/>
    <dgm:cxn modelId="{906F09DB-0A46-4415-BF1B-2D1617A51094}" srcId="{28CDD406-BBC9-41DF-B545-264B5E5498E6}" destId="{0218F697-4CBE-4C0C-AF58-C286B54C9059}" srcOrd="0" destOrd="0" parTransId="{BD60233B-3BC9-48ED-A37B-867C1C2360C2}" sibTransId="{299C7145-7777-4205-843A-E1FE08E5307A}"/>
    <dgm:cxn modelId="{F7A7953A-3275-4DC1-953D-4F4613D7EA97}" srcId="{28CDD406-BBC9-41DF-B545-264B5E5498E6}" destId="{08C9E0A0-152E-4A32-9D22-D5C5F728CB6B}" srcOrd="1" destOrd="0" parTransId="{D7641B3A-049C-4C98-A16C-18BFA1BB43B3}" sibTransId="{0531585E-CEBE-41B8-B3FF-4709D4A8A600}"/>
    <dgm:cxn modelId="{2E91D554-5039-4087-B433-3840064A4CE9}" type="presOf" srcId="{4CACBA08-CE71-4AA1-897E-742989903C60}" destId="{78F1FF08-C20D-49B0-B75F-07D108D0A83C}" srcOrd="0" destOrd="0" presId="urn:microsoft.com/office/officeart/2005/8/layout/gear1"/>
    <dgm:cxn modelId="{BF41237D-7EC6-45DA-8506-09E44D65A45F}" type="presOf" srcId="{08C9E0A0-152E-4A32-9D22-D5C5F728CB6B}" destId="{176A518A-F69D-4996-9A2C-68DB036C749D}" srcOrd="0" destOrd="0" presId="urn:microsoft.com/office/officeart/2005/8/layout/gear1"/>
    <dgm:cxn modelId="{F6AA3907-D745-4765-A22D-AB8CEC8BB567}" type="presOf" srcId="{AB250563-8AD6-4C26-85DD-3AAE44EE9668}" destId="{A377D33A-F578-4119-8EA1-6060677C6653}" srcOrd="3" destOrd="0" presId="urn:microsoft.com/office/officeart/2005/8/layout/gear1"/>
    <dgm:cxn modelId="{8480B525-0041-49AC-9092-E17752432D08}" type="presOf" srcId="{08C9E0A0-152E-4A32-9D22-D5C5F728CB6B}" destId="{C583A7DA-50CE-4044-9423-AB553E59E267}" srcOrd="2" destOrd="0" presId="urn:microsoft.com/office/officeart/2005/8/layout/gear1"/>
    <dgm:cxn modelId="{3DCD68BE-A386-47E4-9295-05BD7BEA7D02}" type="presOf" srcId="{299C7145-7777-4205-843A-E1FE08E5307A}" destId="{9E90F593-217C-49A2-A49E-D19075CCCFB7}" srcOrd="0" destOrd="0" presId="urn:microsoft.com/office/officeart/2005/8/layout/gear1"/>
    <dgm:cxn modelId="{331B3D34-6122-421E-90E0-BFE755E04962}" type="presOf" srcId="{0531585E-CEBE-41B8-B3FF-4709D4A8A600}" destId="{1CFE3FCB-9A8A-4C97-BE6D-EF29F46EDD25}" srcOrd="0" destOrd="0" presId="urn:microsoft.com/office/officeart/2005/8/layout/gear1"/>
    <dgm:cxn modelId="{B912175B-1AAD-439D-96CF-3E3E39CB0971}" type="presOf" srcId="{0218F697-4CBE-4C0C-AF58-C286B54C9059}" destId="{E6A9C372-B334-4B3C-AA83-DF4E47E9249C}" srcOrd="2" destOrd="0" presId="urn:microsoft.com/office/officeart/2005/8/layout/gear1"/>
    <dgm:cxn modelId="{8ACD8D98-FF76-4589-82EB-8117EDF0D09D}" type="presOf" srcId="{AB250563-8AD6-4C26-85DD-3AAE44EE9668}" destId="{211B5417-98E0-47A9-B06D-B14C08C8830D}" srcOrd="0" destOrd="0" presId="urn:microsoft.com/office/officeart/2005/8/layout/gear1"/>
    <dgm:cxn modelId="{87CCD3C5-5659-4C8B-B965-8409FB40B7C0}" type="presParOf" srcId="{3E3C3B26-C72A-43C7-803F-E2A4950DC1FC}" destId="{6D3374D2-C99A-4581-A802-C87DD13E12BB}" srcOrd="0" destOrd="0" presId="urn:microsoft.com/office/officeart/2005/8/layout/gear1"/>
    <dgm:cxn modelId="{BDABA0AF-1FA9-4252-9B9D-0CAAED086A0E}" type="presParOf" srcId="{3E3C3B26-C72A-43C7-803F-E2A4950DC1FC}" destId="{0F6D8C90-16C7-42D6-9F9D-BF026488E359}" srcOrd="1" destOrd="0" presId="urn:microsoft.com/office/officeart/2005/8/layout/gear1"/>
    <dgm:cxn modelId="{095AD2C9-9633-472B-ACD2-8A24C59F817C}" type="presParOf" srcId="{3E3C3B26-C72A-43C7-803F-E2A4950DC1FC}" destId="{E6A9C372-B334-4B3C-AA83-DF4E47E9249C}" srcOrd="2" destOrd="0" presId="urn:microsoft.com/office/officeart/2005/8/layout/gear1"/>
    <dgm:cxn modelId="{E3738CA3-68D4-4427-8DFB-75AC215657E4}" type="presParOf" srcId="{3E3C3B26-C72A-43C7-803F-E2A4950DC1FC}" destId="{176A518A-F69D-4996-9A2C-68DB036C749D}" srcOrd="3" destOrd="0" presId="urn:microsoft.com/office/officeart/2005/8/layout/gear1"/>
    <dgm:cxn modelId="{5283BB9B-213E-4BF5-8742-567D7BDFB4CA}" type="presParOf" srcId="{3E3C3B26-C72A-43C7-803F-E2A4950DC1FC}" destId="{58B3DCBC-B637-4B29-85A6-2C48BC4AF47C}" srcOrd="4" destOrd="0" presId="urn:microsoft.com/office/officeart/2005/8/layout/gear1"/>
    <dgm:cxn modelId="{EADEB782-F678-4964-B722-537549137FCD}" type="presParOf" srcId="{3E3C3B26-C72A-43C7-803F-E2A4950DC1FC}" destId="{C583A7DA-50CE-4044-9423-AB553E59E267}" srcOrd="5" destOrd="0" presId="urn:microsoft.com/office/officeart/2005/8/layout/gear1"/>
    <dgm:cxn modelId="{B27C68AA-F503-4C72-8F46-DC9C79181C55}" type="presParOf" srcId="{3E3C3B26-C72A-43C7-803F-E2A4950DC1FC}" destId="{211B5417-98E0-47A9-B06D-B14C08C8830D}" srcOrd="6" destOrd="0" presId="urn:microsoft.com/office/officeart/2005/8/layout/gear1"/>
    <dgm:cxn modelId="{B2743137-62F4-46F3-8018-3E5034922E41}" type="presParOf" srcId="{3E3C3B26-C72A-43C7-803F-E2A4950DC1FC}" destId="{1D72DCD1-6D11-4AB9-A15D-F84334CE9938}" srcOrd="7" destOrd="0" presId="urn:microsoft.com/office/officeart/2005/8/layout/gear1"/>
    <dgm:cxn modelId="{3C326E6C-9800-4AB9-8AC5-FAE901ABC08C}" type="presParOf" srcId="{3E3C3B26-C72A-43C7-803F-E2A4950DC1FC}" destId="{C9120FCF-4908-40AD-B782-ECC3DD3C6EFE}" srcOrd="8" destOrd="0" presId="urn:microsoft.com/office/officeart/2005/8/layout/gear1"/>
    <dgm:cxn modelId="{91C773E5-7ACA-477F-920E-F8D1F821EC66}" type="presParOf" srcId="{3E3C3B26-C72A-43C7-803F-E2A4950DC1FC}" destId="{A377D33A-F578-4119-8EA1-6060677C6653}" srcOrd="9" destOrd="0" presId="urn:microsoft.com/office/officeart/2005/8/layout/gear1"/>
    <dgm:cxn modelId="{ED5765A7-8197-47C4-9818-A3D4273B44DF}" type="presParOf" srcId="{3E3C3B26-C72A-43C7-803F-E2A4950DC1FC}" destId="{9E90F593-217C-49A2-A49E-D19075CCCFB7}" srcOrd="10" destOrd="0" presId="urn:microsoft.com/office/officeart/2005/8/layout/gear1"/>
    <dgm:cxn modelId="{6CAF349C-C7CE-4DA6-B45F-F89B52045EDD}" type="presParOf" srcId="{3E3C3B26-C72A-43C7-803F-E2A4950DC1FC}" destId="{1CFE3FCB-9A8A-4C97-BE6D-EF29F46EDD25}" srcOrd="11" destOrd="0" presId="urn:microsoft.com/office/officeart/2005/8/layout/gear1"/>
    <dgm:cxn modelId="{6E0D5AEF-9737-431E-9CBF-0377A4E57DCE}" type="presParOf" srcId="{3E3C3B26-C72A-43C7-803F-E2A4950DC1FC}" destId="{78F1FF08-C20D-49B0-B75F-07D108D0A8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DD406-BBC9-41DF-B545-264B5E5498E6}" type="doc">
      <dgm:prSet loTypeId="urn:microsoft.com/office/officeart/2005/8/layout/gear1" loCatId="process" qsTypeId="urn:microsoft.com/office/officeart/2005/8/quickstyle/simple3" qsCatId="simple" csTypeId="urn:microsoft.com/office/officeart/2005/8/colors/accent0_2" csCatId="mainScheme" phldr="0"/>
      <dgm:spPr/>
    </dgm:pt>
    <dgm:pt modelId="{0218F697-4CBE-4C0C-AF58-C286B54C9059}">
      <dgm:prSet phldrT="[Text]" phldr="1"/>
      <dgm:spPr/>
      <dgm:t>
        <a:bodyPr/>
        <a:lstStyle/>
        <a:p>
          <a:endParaRPr lang="en-US" dirty="0"/>
        </a:p>
      </dgm:t>
    </dgm:pt>
    <dgm:pt modelId="{BD60233B-3BC9-48ED-A37B-867C1C2360C2}" type="parTrans" cxnId="{906F09DB-0A46-4415-BF1B-2D1617A51094}">
      <dgm:prSet/>
      <dgm:spPr/>
      <dgm:t>
        <a:bodyPr/>
        <a:lstStyle/>
        <a:p>
          <a:endParaRPr lang="en-US"/>
        </a:p>
      </dgm:t>
    </dgm:pt>
    <dgm:pt modelId="{299C7145-7777-4205-843A-E1FE08E5307A}" type="sibTrans" cxnId="{906F09DB-0A46-4415-BF1B-2D1617A51094}">
      <dgm:prSet/>
      <dgm:spPr/>
      <dgm:t>
        <a:bodyPr/>
        <a:lstStyle/>
        <a:p>
          <a:endParaRPr lang="en-US"/>
        </a:p>
      </dgm:t>
    </dgm:pt>
    <dgm:pt modelId="{08C9E0A0-152E-4A32-9D22-D5C5F728CB6B}">
      <dgm:prSet phldrT="[Text]" phldr="1"/>
      <dgm:spPr/>
      <dgm:t>
        <a:bodyPr/>
        <a:lstStyle/>
        <a:p>
          <a:endParaRPr lang="en-US" dirty="0"/>
        </a:p>
      </dgm:t>
    </dgm:pt>
    <dgm:pt modelId="{D7641B3A-049C-4C98-A16C-18BFA1BB43B3}" type="parTrans" cxnId="{F7A7953A-3275-4DC1-953D-4F4613D7EA97}">
      <dgm:prSet/>
      <dgm:spPr/>
      <dgm:t>
        <a:bodyPr/>
        <a:lstStyle/>
        <a:p>
          <a:endParaRPr lang="en-US"/>
        </a:p>
      </dgm:t>
    </dgm:pt>
    <dgm:pt modelId="{0531585E-CEBE-41B8-B3FF-4709D4A8A600}" type="sibTrans" cxnId="{F7A7953A-3275-4DC1-953D-4F4613D7EA97}">
      <dgm:prSet/>
      <dgm:spPr/>
      <dgm:t>
        <a:bodyPr/>
        <a:lstStyle/>
        <a:p>
          <a:endParaRPr lang="en-US"/>
        </a:p>
      </dgm:t>
    </dgm:pt>
    <dgm:pt modelId="{AB250563-8AD6-4C26-85DD-3AAE44EE9668}">
      <dgm:prSet phldrT="[Text]" phldr="1"/>
      <dgm:spPr/>
      <dgm:t>
        <a:bodyPr/>
        <a:lstStyle/>
        <a:p>
          <a:endParaRPr lang="en-US" dirty="0"/>
        </a:p>
      </dgm:t>
    </dgm:pt>
    <dgm:pt modelId="{5C1E5509-16DD-4F3F-A834-0F66DCA91F81}" type="parTrans" cxnId="{AA291191-A861-4930-B3CE-52474FE714A0}">
      <dgm:prSet/>
      <dgm:spPr/>
      <dgm:t>
        <a:bodyPr/>
        <a:lstStyle/>
        <a:p>
          <a:endParaRPr lang="en-US"/>
        </a:p>
      </dgm:t>
    </dgm:pt>
    <dgm:pt modelId="{4CACBA08-CE71-4AA1-897E-742989903C60}" type="sibTrans" cxnId="{AA291191-A861-4930-B3CE-52474FE714A0}">
      <dgm:prSet/>
      <dgm:spPr/>
      <dgm:t>
        <a:bodyPr/>
        <a:lstStyle/>
        <a:p>
          <a:endParaRPr lang="en-US"/>
        </a:p>
      </dgm:t>
    </dgm:pt>
    <dgm:pt modelId="{3E3C3B26-C72A-43C7-803F-E2A4950DC1FC}" type="pres">
      <dgm:prSet presAssocID="{28CDD406-BBC9-41DF-B545-264B5E5498E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D3374D2-C99A-4581-A802-C87DD13E12BB}" type="pres">
      <dgm:prSet presAssocID="{0218F697-4CBE-4C0C-AF58-C286B54C9059}" presName="gear1" presStyleLbl="node1" presStyleIdx="0" presStyleCnt="3" custLinFactNeighborY="124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D8C90-16C7-42D6-9F9D-BF026488E359}" type="pres">
      <dgm:prSet presAssocID="{0218F697-4CBE-4C0C-AF58-C286B54C9059}" presName="gear1srcNode" presStyleLbl="node1" presStyleIdx="0" presStyleCnt="3"/>
      <dgm:spPr/>
      <dgm:t>
        <a:bodyPr/>
        <a:lstStyle/>
        <a:p>
          <a:endParaRPr lang="en-US"/>
        </a:p>
      </dgm:t>
    </dgm:pt>
    <dgm:pt modelId="{E6A9C372-B334-4B3C-AA83-DF4E47E9249C}" type="pres">
      <dgm:prSet presAssocID="{0218F697-4CBE-4C0C-AF58-C286B54C9059}" presName="gear1dstNode" presStyleLbl="node1" presStyleIdx="0" presStyleCnt="3"/>
      <dgm:spPr/>
      <dgm:t>
        <a:bodyPr/>
        <a:lstStyle/>
        <a:p>
          <a:endParaRPr lang="en-US"/>
        </a:p>
      </dgm:t>
    </dgm:pt>
    <dgm:pt modelId="{176A518A-F69D-4996-9A2C-68DB036C749D}" type="pres">
      <dgm:prSet presAssocID="{08C9E0A0-152E-4A32-9D22-D5C5F728CB6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3DCBC-B637-4B29-85A6-2C48BC4AF47C}" type="pres">
      <dgm:prSet presAssocID="{08C9E0A0-152E-4A32-9D22-D5C5F728CB6B}" presName="gear2srcNode" presStyleLbl="node1" presStyleIdx="1" presStyleCnt="3"/>
      <dgm:spPr/>
      <dgm:t>
        <a:bodyPr/>
        <a:lstStyle/>
        <a:p>
          <a:endParaRPr lang="en-US"/>
        </a:p>
      </dgm:t>
    </dgm:pt>
    <dgm:pt modelId="{C583A7DA-50CE-4044-9423-AB553E59E267}" type="pres">
      <dgm:prSet presAssocID="{08C9E0A0-152E-4A32-9D22-D5C5F728CB6B}" presName="gear2dstNode" presStyleLbl="node1" presStyleIdx="1" presStyleCnt="3"/>
      <dgm:spPr/>
      <dgm:t>
        <a:bodyPr/>
        <a:lstStyle/>
        <a:p>
          <a:endParaRPr lang="en-US"/>
        </a:p>
      </dgm:t>
    </dgm:pt>
    <dgm:pt modelId="{211B5417-98E0-47A9-B06D-B14C08C8830D}" type="pres">
      <dgm:prSet presAssocID="{AB250563-8AD6-4C26-85DD-3AAE44EE9668}" presName="gear3" presStyleLbl="node1" presStyleIdx="2" presStyleCnt="3"/>
      <dgm:spPr/>
      <dgm:t>
        <a:bodyPr/>
        <a:lstStyle/>
        <a:p>
          <a:endParaRPr lang="en-US"/>
        </a:p>
      </dgm:t>
    </dgm:pt>
    <dgm:pt modelId="{1D72DCD1-6D11-4AB9-A15D-F84334CE9938}" type="pres">
      <dgm:prSet presAssocID="{AB250563-8AD6-4C26-85DD-3AAE44EE966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20FCF-4908-40AD-B782-ECC3DD3C6EFE}" type="pres">
      <dgm:prSet presAssocID="{AB250563-8AD6-4C26-85DD-3AAE44EE9668}" presName="gear3srcNode" presStyleLbl="node1" presStyleIdx="2" presStyleCnt="3"/>
      <dgm:spPr/>
      <dgm:t>
        <a:bodyPr/>
        <a:lstStyle/>
        <a:p>
          <a:endParaRPr lang="en-US"/>
        </a:p>
      </dgm:t>
    </dgm:pt>
    <dgm:pt modelId="{A377D33A-F578-4119-8EA1-6060677C6653}" type="pres">
      <dgm:prSet presAssocID="{AB250563-8AD6-4C26-85DD-3AAE44EE9668}" presName="gear3dstNode" presStyleLbl="node1" presStyleIdx="2" presStyleCnt="3"/>
      <dgm:spPr/>
      <dgm:t>
        <a:bodyPr/>
        <a:lstStyle/>
        <a:p>
          <a:endParaRPr lang="en-US"/>
        </a:p>
      </dgm:t>
    </dgm:pt>
    <dgm:pt modelId="{9E90F593-217C-49A2-A49E-D19075CCCFB7}" type="pres">
      <dgm:prSet presAssocID="{299C7145-7777-4205-843A-E1FE08E5307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CFE3FCB-9A8A-4C97-BE6D-EF29F46EDD25}" type="pres">
      <dgm:prSet presAssocID="{0531585E-CEBE-41B8-B3FF-4709D4A8A60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8F1FF08-C20D-49B0-B75F-07D108D0A83C}" type="pres">
      <dgm:prSet presAssocID="{4CACBA08-CE71-4AA1-897E-742989903C6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0AE44A6-AAA9-43A1-8D96-A621F71455C4}" type="presOf" srcId="{AB250563-8AD6-4C26-85DD-3AAE44EE9668}" destId="{211B5417-98E0-47A9-B06D-B14C08C8830D}" srcOrd="0" destOrd="0" presId="urn:microsoft.com/office/officeart/2005/8/layout/gear1"/>
    <dgm:cxn modelId="{AA291191-A861-4930-B3CE-52474FE714A0}" srcId="{28CDD406-BBC9-41DF-B545-264B5E5498E6}" destId="{AB250563-8AD6-4C26-85DD-3AAE44EE9668}" srcOrd="2" destOrd="0" parTransId="{5C1E5509-16DD-4F3F-A834-0F66DCA91F81}" sibTransId="{4CACBA08-CE71-4AA1-897E-742989903C60}"/>
    <dgm:cxn modelId="{419403F4-FE23-4D11-8A03-6B840CFE9047}" type="presOf" srcId="{08C9E0A0-152E-4A32-9D22-D5C5F728CB6B}" destId="{58B3DCBC-B637-4B29-85A6-2C48BC4AF47C}" srcOrd="1" destOrd="0" presId="urn:microsoft.com/office/officeart/2005/8/layout/gear1"/>
    <dgm:cxn modelId="{618C461C-0DB0-4685-A2EC-0152A20C6269}" type="presOf" srcId="{08C9E0A0-152E-4A32-9D22-D5C5F728CB6B}" destId="{176A518A-F69D-4996-9A2C-68DB036C749D}" srcOrd="0" destOrd="0" presId="urn:microsoft.com/office/officeart/2005/8/layout/gear1"/>
    <dgm:cxn modelId="{292B847D-54AB-4508-AB22-A1A7389ECB34}" type="presOf" srcId="{0218F697-4CBE-4C0C-AF58-C286B54C9059}" destId="{0F6D8C90-16C7-42D6-9F9D-BF026488E359}" srcOrd="1" destOrd="0" presId="urn:microsoft.com/office/officeart/2005/8/layout/gear1"/>
    <dgm:cxn modelId="{E7C292AD-AD62-4AEC-8CA5-46E08135F207}" type="presOf" srcId="{AB250563-8AD6-4C26-85DD-3AAE44EE9668}" destId="{1D72DCD1-6D11-4AB9-A15D-F84334CE9938}" srcOrd="1" destOrd="0" presId="urn:microsoft.com/office/officeart/2005/8/layout/gear1"/>
    <dgm:cxn modelId="{C27C1007-D365-4F7B-9E1A-A571DFCC486B}" type="presOf" srcId="{AB250563-8AD6-4C26-85DD-3AAE44EE9668}" destId="{C9120FCF-4908-40AD-B782-ECC3DD3C6EFE}" srcOrd="2" destOrd="0" presId="urn:microsoft.com/office/officeart/2005/8/layout/gear1"/>
    <dgm:cxn modelId="{9FA72B3A-A684-43CE-BB98-7C68CABD8290}" type="presOf" srcId="{4CACBA08-CE71-4AA1-897E-742989903C60}" destId="{78F1FF08-C20D-49B0-B75F-07D108D0A83C}" srcOrd="0" destOrd="0" presId="urn:microsoft.com/office/officeart/2005/8/layout/gear1"/>
    <dgm:cxn modelId="{562A441E-1F48-47A1-95EA-9BF7F5B72184}" type="presOf" srcId="{0218F697-4CBE-4C0C-AF58-C286B54C9059}" destId="{E6A9C372-B334-4B3C-AA83-DF4E47E9249C}" srcOrd="2" destOrd="0" presId="urn:microsoft.com/office/officeart/2005/8/layout/gear1"/>
    <dgm:cxn modelId="{E3291DC0-0E41-401B-BABC-B7915EC79B20}" type="presOf" srcId="{08C9E0A0-152E-4A32-9D22-D5C5F728CB6B}" destId="{C583A7DA-50CE-4044-9423-AB553E59E267}" srcOrd="2" destOrd="0" presId="urn:microsoft.com/office/officeart/2005/8/layout/gear1"/>
    <dgm:cxn modelId="{906F09DB-0A46-4415-BF1B-2D1617A51094}" srcId="{28CDD406-BBC9-41DF-B545-264B5E5498E6}" destId="{0218F697-4CBE-4C0C-AF58-C286B54C9059}" srcOrd="0" destOrd="0" parTransId="{BD60233B-3BC9-48ED-A37B-867C1C2360C2}" sibTransId="{299C7145-7777-4205-843A-E1FE08E5307A}"/>
    <dgm:cxn modelId="{F7A7953A-3275-4DC1-953D-4F4613D7EA97}" srcId="{28CDD406-BBC9-41DF-B545-264B5E5498E6}" destId="{08C9E0A0-152E-4A32-9D22-D5C5F728CB6B}" srcOrd="1" destOrd="0" parTransId="{D7641B3A-049C-4C98-A16C-18BFA1BB43B3}" sibTransId="{0531585E-CEBE-41B8-B3FF-4709D4A8A600}"/>
    <dgm:cxn modelId="{B74AA496-2978-4E28-BB02-601BB6BB6206}" type="presOf" srcId="{AB250563-8AD6-4C26-85DD-3AAE44EE9668}" destId="{A377D33A-F578-4119-8EA1-6060677C6653}" srcOrd="3" destOrd="0" presId="urn:microsoft.com/office/officeart/2005/8/layout/gear1"/>
    <dgm:cxn modelId="{B49F28ED-FB04-41D3-9A81-2976A799D123}" type="presOf" srcId="{0218F697-4CBE-4C0C-AF58-C286B54C9059}" destId="{6D3374D2-C99A-4581-A802-C87DD13E12BB}" srcOrd="0" destOrd="0" presId="urn:microsoft.com/office/officeart/2005/8/layout/gear1"/>
    <dgm:cxn modelId="{FEE665CE-28A0-422F-B4E3-BC3C8E33EA40}" type="presOf" srcId="{28CDD406-BBC9-41DF-B545-264B5E5498E6}" destId="{3E3C3B26-C72A-43C7-803F-E2A4950DC1FC}" srcOrd="0" destOrd="0" presId="urn:microsoft.com/office/officeart/2005/8/layout/gear1"/>
    <dgm:cxn modelId="{9007EE65-C2A1-4C71-B83F-A3A5098FC13B}" type="presOf" srcId="{0531585E-CEBE-41B8-B3FF-4709D4A8A600}" destId="{1CFE3FCB-9A8A-4C97-BE6D-EF29F46EDD25}" srcOrd="0" destOrd="0" presId="urn:microsoft.com/office/officeart/2005/8/layout/gear1"/>
    <dgm:cxn modelId="{EEAA5479-D063-4E5D-9C7B-E9FD09B56AF4}" type="presOf" srcId="{299C7145-7777-4205-843A-E1FE08E5307A}" destId="{9E90F593-217C-49A2-A49E-D19075CCCFB7}" srcOrd="0" destOrd="0" presId="urn:microsoft.com/office/officeart/2005/8/layout/gear1"/>
    <dgm:cxn modelId="{1FD60139-C9C6-4DF0-BA40-7D6F91902A79}" type="presParOf" srcId="{3E3C3B26-C72A-43C7-803F-E2A4950DC1FC}" destId="{6D3374D2-C99A-4581-A802-C87DD13E12BB}" srcOrd="0" destOrd="0" presId="urn:microsoft.com/office/officeart/2005/8/layout/gear1"/>
    <dgm:cxn modelId="{985505CF-AC48-462D-BD15-67A1301DEA96}" type="presParOf" srcId="{3E3C3B26-C72A-43C7-803F-E2A4950DC1FC}" destId="{0F6D8C90-16C7-42D6-9F9D-BF026488E359}" srcOrd="1" destOrd="0" presId="urn:microsoft.com/office/officeart/2005/8/layout/gear1"/>
    <dgm:cxn modelId="{C8CDCF57-6D79-4381-B016-577D3C440152}" type="presParOf" srcId="{3E3C3B26-C72A-43C7-803F-E2A4950DC1FC}" destId="{E6A9C372-B334-4B3C-AA83-DF4E47E9249C}" srcOrd="2" destOrd="0" presId="urn:microsoft.com/office/officeart/2005/8/layout/gear1"/>
    <dgm:cxn modelId="{94CC4973-B16B-47C1-AF7A-74E1FD57A757}" type="presParOf" srcId="{3E3C3B26-C72A-43C7-803F-E2A4950DC1FC}" destId="{176A518A-F69D-4996-9A2C-68DB036C749D}" srcOrd="3" destOrd="0" presId="urn:microsoft.com/office/officeart/2005/8/layout/gear1"/>
    <dgm:cxn modelId="{7AEC9DA7-0880-4674-B7F9-DE00F4F82B3C}" type="presParOf" srcId="{3E3C3B26-C72A-43C7-803F-E2A4950DC1FC}" destId="{58B3DCBC-B637-4B29-85A6-2C48BC4AF47C}" srcOrd="4" destOrd="0" presId="urn:microsoft.com/office/officeart/2005/8/layout/gear1"/>
    <dgm:cxn modelId="{C36AA97B-951A-43BC-A26F-A9F20EC552BD}" type="presParOf" srcId="{3E3C3B26-C72A-43C7-803F-E2A4950DC1FC}" destId="{C583A7DA-50CE-4044-9423-AB553E59E267}" srcOrd="5" destOrd="0" presId="urn:microsoft.com/office/officeart/2005/8/layout/gear1"/>
    <dgm:cxn modelId="{2D0C3C8F-4D60-45A6-8B64-F2023532B7F2}" type="presParOf" srcId="{3E3C3B26-C72A-43C7-803F-E2A4950DC1FC}" destId="{211B5417-98E0-47A9-B06D-B14C08C8830D}" srcOrd="6" destOrd="0" presId="urn:microsoft.com/office/officeart/2005/8/layout/gear1"/>
    <dgm:cxn modelId="{9DAB41DD-A179-48E1-83F1-0EC53076336E}" type="presParOf" srcId="{3E3C3B26-C72A-43C7-803F-E2A4950DC1FC}" destId="{1D72DCD1-6D11-4AB9-A15D-F84334CE9938}" srcOrd="7" destOrd="0" presId="urn:microsoft.com/office/officeart/2005/8/layout/gear1"/>
    <dgm:cxn modelId="{F2F5D47E-C772-4718-8870-F8776C5F8A0F}" type="presParOf" srcId="{3E3C3B26-C72A-43C7-803F-E2A4950DC1FC}" destId="{C9120FCF-4908-40AD-B782-ECC3DD3C6EFE}" srcOrd="8" destOrd="0" presId="urn:microsoft.com/office/officeart/2005/8/layout/gear1"/>
    <dgm:cxn modelId="{030A82F5-F806-41B7-B5F7-7B02963CD1C8}" type="presParOf" srcId="{3E3C3B26-C72A-43C7-803F-E2A4950DC1FC}" destId="{A377D33A-F578-4119-8EA1-6060677C6653}" srcOrd="9" destOrd="0" presId="urn:microsoft.com/office/officeart/2005/8/layout/gear1"/>
    <dgm:cxn modelId="{FB24F0E5-9321-4C52-9DDA-F9B22B4A5930}" type="presParOf" srcId="{3E3C3B26-C72A-43C7-803F-E2A4950DC1FC}" destId="{9E90F593-217C-49A2-A49E-D19075CCCFB7}" srcOrd="10" destOrd="0" presId="urn:microsoft.com/office/officeart/2005/8/layout/gear1"/>
    <dgm:cxn modelId="{65EFC884-109C-4996-AE04-D8F772C6FE57}" type="presParOf" srcId="{3E3C3B26-C72A-43C7-803F-E2A4950DC1FC}" destId="{1CFE3FCB-9A8A-4C97-BE6D-EF29F46EDD25}" srcOrd="11" destOrd="0" presId="urn:microsoft.com/office/officeart/2005/8/layout/gear1"/>
    <dgm:cxn modelId="{4B3E1919-9D13-4D24-AC92-F39211FA3A9E}" type="presParOf" srcId="{3E3C3B26-C72A-43C7-803F-E2A4950DC1FC}" destId="{78F1FF08-C20D-49B0-B75F-07D108D0A8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CDD406-BBC9-41DF-B545-264B5E5498E6}" type="doc">
      <dgm:prSet loTypeId="urn:microsoft.com/office/officeart/2005/8/layout/gear1" loCatId="process" qsTypeId="urn:microsoft.com/office/officeart/2005/8/quickstyle/simple3" qsCatId="simple" csTypeId="urn:microsoft.com/office/officeart/2005/8/colors/accent0_2" csCatId="mainScheme" phldr="0"/>
      <dgm:spPr/>
    </dgm:pt>
    <dgm:pt modelId="{0218F697-4CBE-4C0C-AF58-C286B54C9059}">
      <dgm:prSet phldrT="[Text]" phldr="1"/>
      <dgm:spPr/>
      <dgm:t>
        <a:bodyPr/>
        <a:lstStyle/>
        <a:p>
          <a:endParaRPr lang="en-US" dirty="0"/>
        </a:p>
      </dgm:t>
    </dgm:pt>
    <dgm:pt modelId="{BD60233B-3BC9-48ED-A37B-867C1C2360C2}" type="parTrans" cxnId="{906F09DB-0A46-4415-BF1B-2D1617A51094}">
      <dgm:prSet/>
      <dgm:spPr/>
      <dgm:t>
        <a:bodyPr/>
        <a:lstStyle/>
        <a:p>
          <a:endParaRPr lang="en-US"/>
        </a:p>
      </dgm:t>
    </dgm:pt>
    <dgm:pt modelId="{299C7145-7777-4205-843A-E1FE08E5307A}" type="sibTrans" cxnId="{906F09DB-0A46-4415-BF1B-2D1617A51094}">
      <dgm:prSet/>
      <dgm:spPr/>
      <dgm:t>
        <a:bodyPr/>
        <a:lstStyle/>
        <a:p>
          <a:endParaRPr lang="en-US"/>
        </a:p>
      </dgm:t>
    </dgm:pt>
    <dgm:pt modelId="{08C9E0A0-152E-4A32-9D22-D5C5F728CB6B}">
      <dgm:prSet phldrT="[Text]" phldr="1"/>
      <dgm:spPr/>
      <dgm:t>
        <a:bodyPr/>
        <a:lstStyle/>
        <a:p>
          <a:endParaRPr lang="en-US" dirty="0"/>
        </a:p>
      </dgm:t>
    </dgm:pt>
    <dgm:pt modelId="{D7641B3A-049C-4C98-A16C-18BFA1BB43B3}" type="parTrans" cxnId="{F7A7953A-3275-4DC1-953D-4F4613D7EA97}">
      <dgm:prSet/>
      <dgm:spPr/>
      <dgm:t>
        <a:bodyPr/>
        <a:lstStyle/>
        <a:p>
          <a:endParaRPr lang="en-US"/>
        </a:p>
      </dgm:t>
    </dgm:pt>
    <dgm:pt modelId="{0531585E-CEBE-41B8-B3FF-4709D4A8A600}" type="sibTrans" cxnId="{F7A7953A-3275-4DC1-953D-4F4613D7EA97}">
      <dgm:prSet/>
      <dgm:spPr/>
      <dgm:t>
        <a:bodyPr/>
        <a:lstStyle/>
        <a:p>
          <a:endParaRPr lang="en-US"/>
        </a:p>
      </dgm:t>
    </dgm:pt>
    <dgm:pt modelId="{AB250563-8AD6-4C26-85DD-3AAE44EE9668}">
      <dgm:prSet phldrT="[Text]" phldr="1"/>
      <dgm:spPr/>
      <dgm:t>
        <a:bodyPr/>
        <a:lstStyle/>
        <a:p>
          <a:endParaRPr lang="en-US" dirty="0"/>
        </a:p>
      </dgm:t>
    </dgm:pt>
    <dgm:pt modelId="{5C1E5509-16DD-4F3F-A834-0F66DCA91F81}" type="parTrans" cxnId="{AA291191-A861-4930-B3CE-52474FE714A0}">
      <dgm:prSet/>
      <dgm:spPr/>
      <dgm:t>
        <a:bodyPr/>
        <a:lstStyle/>
        <a:p>
          <a:endParaRPr lang="en-US"/>
        </a:p>
      </dgm:t>
    </dgm:pt>
    <dgm:pt modelId="{4CACBA08-CE71-4AA1-897E-742989903C60}" type="sibTrans" cxnId="{AA291191-A861-4930-B3CE-52474FE714A0}">
      <dgm:prSet/>
      <dgm:spPr/>
      <dgm:t>
        <a:bodyPr/>
        <a:lstStyle/>
        <a:p>
          <a:endParaRPr lang="en-US"/>
        </a:p>
      </dgm:t>
    </dgm:pt>
    <dgm:pt modelId="{3E3C3B26-C72A-43C7-803F-E2A4950DC1FC}" type="pres">
      <dgm:prSet presAssocID="{28CDD406-BBC9-41DF-B545-264B5E5498E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D3374D2-C99A-4581-A802-C87DD13E12BB}" type="pres">
      <dgm:prSet presAssocID="{0218F697-4CBE-4C0C-AF58-C286B54C9059}" presName="gear1" presStyleLbl="node1" presStyleIdx="0" presStyleCnt="3" custLinFactNeighborY="124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D8C90-16C7-42D6-9F9D-BF026488E359}" type="pres">
      <dgm:prSet presAssocID="{0218F697-4CBE-4C0C-AF58-C286B54C9059}" presName="gear1srcNode" presStyleLbl="node1" presStyleIdx="0" presStyleCnt="3"/>
      <dgm:spPr/>
      <dgm:t>
        <a:bodyPr/>
        <a:lstStyle/>
        <a:p>
          <a:endParaRPr lang="en-US"/>
        </a:p>
      </dgm:t>
    </dgm:pt>
    <dgm:pt modelId="{E6A9C372-B334-4B3C-AA83-DF4E47E9249C}" type="pres">
      <dgm:prSet presAssocID="{0218F697-4CBE-4C0C-AF58-C286B54C9059}" presName="gear1dstNode" presStyleLbl="node1" presStyleIdx="0" presStyleCnt="3"/>
      <dgm:spPr/>
      <dgm:t>
        <a:bodyPr/>
        <a:lstStyle/>
        <a:p>
          <a:endParaRPr lang="en-US"/>
        </a:p>
      </dgm:t>
    </dgm:pt>
    <dgm:pt modelId="{176A518A-F69D-4996-9A2C-68DB036C749D}" type="pres">
      <dgm:prSet presAssocID="{08C9E0A0-152E-4A32-9D22-D5C5F728CB6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3DCBC-B637-4B29-85A6-2C48BC4AF47C}" type="pres">
      <dgm:prSet presAssocID="{08C9E0A0-152E-4A32-9D22-D5C5F728CB6B}" presName="gear2srcNode" presStyleLbl="node1" presStyleIdx="1" presStyleCnt="3"/>
      <dgm:spPr/>
      <dgm:t>
        <a:bodyPr/>
        <a:lstStyle/>
        <a:p>
          <a:endParaRPr lang="en-US"/>
        </a:p>
      </dgm:t>
    </dgm:pt>
    <dgm:pt modelId="{C583A7DA-50CE-4044-9423-AB553E59E267}" type="pres">
      <dgm:prSet presAssocID="{08C9E0A0-152E-4A32-9D22-D5C5F728CB6B}" presName="gear2dstNode" presStyleLbl="node1" presStyleIdx="1" presStyleCnt="3"/>
      <dgm:spPr/>
      <dgm:t>
        <a:bodyPr/>
        <a:lstStyle/>
        <a:p>
          <a:endParaRPr lang="en-US"/>
        </a:p>
      </dgm:t>
    </dgm:pt>
    <dgm:pt modelId="{211B5417-98E0-47A9-B06D-B14C08C8830D}" type="pres">
      <dgm:prSet presAssocID="{AB250563-8AD6-4C26-85DD-3AAE44EE9668}" presName="gear3" presStyleLbl="node1" presStyleIdx="2" presStyleCnt="3"/>
      <dgm:spPr/>
      <dgm:t>
        <a:bodyPr/>
        <a:lstStyle/>
        <a:p>
          <a:endParaRPr lang="en-US"/>
        </a:p>
      </dgm:t>
    </dgm:pt>
    <dgm:pt modelId="{1D72DCD1-6D11-4AB9-A15D-F84334CE9938}" type="pres">
      <dgm:prSet presAssocID="{AB250563-8AD6-4C26-85DD-3AAE44EE966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20FCF-4908-40AD-B782-ECC3DD3C6EFE}" type="pres">
      <dgm:prSet presAssocID="{AB250563-8AD6-4C26-85DD-3AAE44EE9668}" presName="gear3srcNode" presStyleLbl="node1" presStyleIdx="2" presStyleCnt="3"/>
      <dgm:spPr/>
      <dgm:t>
        <a:bodyPr/>
        <a:lstStyle/>
        <a:p>
          <a:endParaRPr lang="en-US"/>
        </a:p>
      </dgm:t>
    </dgm:pt>
    <dgm:pt modelId="{A377D33A-F578-4119-8EA1-6060677C6653}" type="pres">
      <dgm:prSet presAssocID="{AB250563-8AD6-4C26-85DD-3AAE44EE9668}" presName="gear3dstNode" presStyleLbl="node1" presStyleIdx="2" presStyleCnt="3"/>
      <dgm:spPr/>
      <dgm:t>
        <a:bodyPr/>
        <a:lstStyle/>
        <a:p>
          <a:endParaRPr lang="en-US"/>
        </a:p>
      </dgm:t>
    </dgm:pt>
    <dgm:pt modelId="{9E90F593-217C-49A2-A49E-D19075CCCFB7}" type="pres">
      <dgm:prSet presAssocID="{299C7145-7777-4205-843A-E1FE08E5307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CFE3FCB-9A8A-4C97-BE6D-EF29F46EDD25}" type="pres">
      <dgm:prSet presAssocID="{0531585E-CEBE-41B8-B3FF-4709D4A8A60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8F1FF08-C20D-49B0-B75F-07D108D0A83C}" type="pres">
      <dgm:prSet presAssocID="{4CACBA08-CE71-4AA1-897E-742989903C6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6B408CE-A606-467C-8E8C-01EB58D9DA47}" type="presOf" srcId="{0531585E-CEBE-41B8-B3FF-4709D4A8A600}" destId="{1CFE3FCB-9A8A-4C97-BE6D-EF29F46EDD25}" srcOrd="0" destOrd="0" presId="urn:microsoft.com/office/officeart/2005/8/layout/gear1"/>
    <dgm:cxn modelId="{AA291191-A861-4930-B3CE-52474FE714A0}" srcId="{28CDD406-BBC9-41DF-B545-264B5E5498E6}" destId="{AB250563-8AD6-4C26-85DD-3AAE44EE9668}" srcOrd="2" destOrd="0" parTransId="{5C1E5509-16DD-4F3F-A834-0F66DCA91F81}" sibTransId="{4CACBA08-CE71-4AA1-897E-742989903C60}"/>
    <dgm:cxn modelId="{CA130BAB-6F43-4EBB-8AEB-347E028CCA9F}" type="presOf" srcId="{08C9E0A0-152E-4A32-9D22-D5C5F728CB6B}" destId="{C583A7DA-50CE-4044-9423-AB553E59E267}" srcOrd="2" destOrd="0" presId="urn:microsoft.com/office/officeart/2005/8/layout/gear1"/>
    <dgm:cxn modelId="{5571D6D5-AB2F-4380-A983-D6BDC1ED17C7}" type="presOf" srcId="{0218F697-4CBE-4C0C-AF58-C286B54C9059}" destId="{6D3374D2-C99A-4581-A802-C87DD13E12BB}" srcOrd="0" destOrd="0" presId="urn:microsoft.com/office/officeart/2005/8/layout/gear1"/>
    <dgm:cxn modelId="{0A93144C-EDAA-4CF9-99C8-13260F1D3704}" type="presOf" srcId="{08C9E0A0-152E-4A32-9D22-D5C5F728CB6B}" destId="{58B3DCBC-B637-4B29-85A6-2C48BC4AF47C}" srcOrd="1" destOrd="0" presId="urn:microsoft.com/office/officeart/2005/8/layout/gear1"/>
    <dgm:cxn modelId="{F85A4317-313A-4A64-8C9A-F5C44087D52D}" type="presOf" srcId="{AB250563-8AD6-4C26-85DD-3AAE44EE9668}" destId="{1D72DCD1-6D11-4AB9-A15D-F84334CE9938}" srcOrd="1" destOrd="0" presId="urn:microsoft.com/office/officeart/2005/8/layout/gear1"/>
    <dgm:cxn modelId="{33B4B50C-4BFF-47EC-8F9B-325A28C7DDE1}" type="presOf" srcId="{AB250563-8AD6-4C26-85DD-3AAE44EE9668}" destId="{A377D33A-F578-4119-8EA1-6060677C6653}" srcOrd="3" destOrd="0" presId="urn:microsoft.com/office/officeart/2005/8/layout/gear1"/>
    <dgm:cxn modelId="{5DD36640-2BE7-4820-A781-499456954E33}" type="presOf" srcId="{0218F697-4CBE-4C0C-AF58-C286B54C9059}" destId="{E6A9C372-B334-4B3C-AA83-DF4E47E9249C}" srcOrd="2" destOrd="0" presId="urn:microsoft.com/office/officeart/2005/8/layout/gear1"/>
    <dgm:cxn modelId="{B8A44571-CCF0-45DD-A938-C5C41A377C2E}" type="presOf" srcId="{08C9E0A0-152E-4A32-9D22-D5C5F728CB6B}" destId="{176A518A-F69D-4996-9A2C-68DB036C749D}" srcOrd="0" destOrd="0" presId="urn:microsoft.com/office/officeart/2005/8/layout/gear1"/>
    <dgm:cxn modelId="{906F09DB-0A46-4415-BF1B-2D1617A51094}" srcId="{28CDD406-BBC9-41DF-B545-264B5E5498E6}" destId="{0218F697-4CBE-4C0C-AF58-C286B54C9059}" srcOrd="0" destOrd="0" parTransId="{BD60233B-3BC9-48ED-A37B-867C1C2360C2}" sibTransId="{299C7145-7777-4205-843A-E1FE08E5307A}"/>
    <dgm:cxn modelId="{F7A7953A-3275-4DC1-953D-4F4613D7EA97}" srcId="{28CDD406-BBC9-41DF-B545-264B5E5498E6}" destId="{08C9E0A0-152E-4A32-9D22-D5C5F728CB6B}" srcOrd="1" destOrd="0" parTransId="{D7641B3A-049C-4C98-A16C-18BFA1BB43B3}" sibTransId="{0531585E-CEBE-41B8-B3FF-4709D4A8A600}"/>
    <dgm:cxn modelId="{B297B332-9C7E-4A1C-A0CB-A3E433D8371D}" type="presOf" srcId="{AB250563-8AD6-4C26-85DD-3AAE44EE9668}" destId="{C9120FCF-4908-40AD-B782-ECC3DD3C6EFE}" srcOrd="2" destOrd="0" presId="urn:microsoft.com/office/officeart/2005/8/layout/gear1"/>
    <dgm:cxn modelId="{0FA1D932-DF46-42A0-BB23-DF69F2B0897E}" type="presOf" srcId="{299C7145-7777-4205-843A-E1FE08E5307A}" destId="{9E90F593-217C-49A2-A49E-D19075CCCFB7}" srcOrd="0" destOrd="0" presId="urn:microsoft.com/office/officeart/2005/8/layout/gear1"/>
    <dgm:cxn modelId="{5970D885-0FCC-430F-9C5E-D47011EA2C65}" type="presOf" srcId="{0218F697-4CBE-4C0C-AF58-C286B54C9059}" destId="{0F6D8C90-16C7-42D6-9F9D-BF026488E359}" srcOrd="1" destOrd="0" presId="urn:microsoft.com/office/officeart/2005/8/layout/gear1"/>
    <dgm:cxn modelId="{E48531BB-F425-44D9-922A-FAA92F3EFFBF}" type="presOf" srcId="{28CDD406-BBC9-41DF-B545-264B5E5498E6}" destId="{3E3C3B26-C72A-43C7-803F-E2A4950DC1FC}" srcOrd="0" destOrd="0" presId="urn:microsoft.com/office/officeart/2005/8/layout/gear1"/>
    <dgm:cxn modelId="{8AB2A142-F288-443F-84A2-9D8E634BE275}" type="presOf" srcId="{AB250563-8AD6-4C26-85DD-3AAE44EE9668}" destId="{211B5417-98E0-47A9-B06D-B14C08C8830D}" srcOrd="0" destOrd="0" presId="urn:microsoft.com/office/officeart/2005/8/layout/gear1"/>
    <dgm:cxn modelId="{7574B5D6-2E8E-4411-B60F-29837740FB97}" type="presOf" srcId="{4CACBA08-CE71-4AA1-897E-742989903C60}" destId="{78F1FF08-C20D-49B0-B75F-07D108D0A83C}" srcOrd="0" destOrd="0" presId="urn:microsoft.com/office/officeart/2005/8/layout/gear1"/>
    <dgm:cxn modelId="{BBB40053-EFA6-4E86-9A0A-21739D48669F}" type="presParOf" srcId="{3E3C3B26-C72A-43C7-803F-E2A4950DC1FC}" destId="{6D3374D2-C99A-4581-A802-C87DD13E12BB}" srcOrd="0" destOrd="0" presId="urn:microsoft.com/office/officeart/2005/8/layout/gear1"/>
    <dgm:cxn modelId="{FD697FC6-8B87-4890-B5A6-5FB516CEE5BE}" type="presParOf" srcId="{3E3C3B26-C72A-43C7-803F-E2A4950DC1FC}" destId="{0F6D8C90-16C7-42D6-9F9D-BF026488E359}" srcOrd="1" destOrd="0" presId="urn:microsoft.com/office/officeart/2005/8/layout/gear1"/>
    <dgm:cxn modelId="{B1698F0B-B606-4424-B9C4-759D58EABA44}" type="presParOf" srcId="{3E3C3B26-C72A-43C7-803F-E2A4950DC1FC}" destId="{E6A9C372-B334-4B3C-AA83-DF4E47E9249C}" srcOrd="2" destOrd="0" presId="urn:microsoft.com/office/officeart/2005/8/layout/gear1"/>
    <dgm:cxn modelId="{7AF06B5D-EBD3-478B-A7BA-BC3D0386593C}" type="presParOf" srcId="{3E3C3B26-C72A-43C7-803F-E2A4950DC1FC}" destId="{176A518A-F69D-4996-9A2C-68DB036C749D}" srcOrd="3" destOrd="0" presId="urn:microsoft.com/office/officeart/2005/8/layout/gear1"/>
    <dgm:cxn modelId="{D21B609E-5200-4007-8787-378837FD5815}" type="presParOf" srcId="{3E3C3B26-C72A-43C7-803F-E2A4950DC1FC}" destId="{58B3DCBC-B637-4B29-85A6-2C48BC4AF47C}" srcOrd="4" destOrd="0" presId="urn:microsoft.com/office/officeart/2005/8/layout/gear1"/>
    <dgm:cxn modelId="{79EF00EF-1615-449F-BACA-F62F87F52A93}" type="presParOf" srcId="{3E3C3B26-C72A-43C7-803F-E2A4950DC1FC}" destId="{C583A7DA-50CE-4044-9423-AB553E59E267}" srcOrd="5" destOrd="0" presId="urn:microsoft.com/office/officeart/2005/8/layout/gear1"/>
    <dgm:cxn modelId="{2C85267A-94D9-446E-B2F9-C5FE6C00346E}" type="presParOf" srcId="{3E3C3B26-C72A-43C7-803F-E2A4950DC1FC}" destId="{211B5417-98E0-47A9-B06D-B14C08C8830D}" srcOrd="6" destOrd="0" presId="urn:microsoft.com/office/officeart/2005/8/layout/gear1"/>
    <dgm:cxn modelId="{491B3ACE-D839-4489-A02A-6985F2B82CAC}" type="presParOf" srcId="{3E3C3B26-C72A-43C7-803F-E2A4950DC1FC}" destId="{1D72DCD1-6D11-4AB9-A15D-F84334CE9938}" srcOrd="7" destOrd="0" presId="urn:microsoft.com/office/officeart/2005/8/layout/gear1"/>
    <dgm:cxn modelId="{F918A7A4-88E5-4BFE-B571-A562C74B57EC}" type="presParOf" srcId="{3E3C3B26-C72A-43C7-803F-E2A4950DC1FC}" destId="{C9120FCF-4908-40AD-B782-ECC3DD3C6EFE}" srcOrd="8" destOrd="0" presId="urn:microsoft.com/office/officeart/2005/8/layout/gear1"/>
    <dgm:cxn modelId="{3B46451F-E572-47AF-92F8-7EAC089E4316}" type="presParOf" srcId="{3E3C3B26-C72A-43C7-803F-E2A4950DC1FC}" destId="{A377D33A-F578-4119-8EA1-6060677C6653}" srcOrd="9" destOrd="0" presId="urn:microsoft.com/office/officeart/2005/8/layout/gear1"/>
    <dgm:cxn modelId="{F83D49D1-6E3D-4A80-BDC8-F0D9390B6C98}" type="presParOf" srcId="{3E3C3B26-C72A-43C7-803F-E2A4950DC1FC}" destId="{9E90F593-217C-49A2-A49E-D19075CCCFB7}" srcOrd="10" destOrd="0" presId="urn:microsoft.com/office/officeart/2005/8/layout/gear1"/>
    <dgm:cxn modelId="{2FF27135-C770-4709-862E-0C00907FE87E}" type="presParOf" srcId="{3E3C3B26-C72A-43C7-803F-E2A4950DC1FC}" destId="{1CFE3FCB-9A8A-4C97-BE6D-EF29F46EDD25}" srcOrd="11" destOrd="0" presId="urn:microsoft.com/office/officeart/2005/8/layout/gear1"/>
    <dgm:cxn modelId="{F5D4748B-E8B5-442F-9D6B-DE73F9140486}" type="presParOf" srcId="{3E3C3B26-C72A-43C7-803F-E2A4950DC1FC}" destId="{78F1FF08-C20D-49B0-B75F-07D108D0A8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CDD406-BBC9-41DF-B545-264B5E5498E6}" type="doc">
      <dgm:prSet loTypeId="urn:microsoft.com/office/officeart/2005/8/layout/gear1" loCatId="process" qsTypeId="urn:microsoft.com/office/officeart/2005/8/quickstyle/simple3" qsCatId="simple" csTypeId="urn:microsoft.com/office/officeart/2005/8/colors/accent0_2" csCatId="mainScheme" phldr="0"/>
      <dgm:spPr/>
    </dgm:pt>
    <dgm:pt modelId="{0218F697-4CBE-4C0C-AF58-C286B54C9059}">
      <dgm:prSet phldrT="[Text]" phldr="1"/>
      <dgm:spPr/>
      <dgm:t>
        <a:bodyPr/>
        <a:lstStyle/>
        <a:p>
          <a:endParaRPr lang="en-US" dirty="0"/>
        </a:p>
      </dgm:t>
    </dgm:pt>
    <dgm:pt modelId="{BD60233B-3BC9-48ED-A37B-867C1C2360C2}" type="parTrans" cxnId="{906F09DB-0A46-4415-BF1B-2D1617A51094}">
      <dgm:prSet/>
      <dgm:spPr/>
      <dgm:t>
        <a:bodyPr/>
        <a:lstStyle/>
        <a:p>
          <a:endParaRPr lang="en-US"/>
        </a:p>
      </dgm:t>
    </dgm:pt>
    <dgm:pt modelId="{299C7145-7777-4205-843A-E1FE08E5307A}" type="sibTrans" cxnId="{906F09DB-0A46-4415-BF1B-2D1617A51094}">
      <dgm:prSet/>
      <dgm:spPr/>
      <dgm:t>
        <a:bodyPr/>
        <a:lstStyle/>
        <a:p>
          <a:endParaRPr lang="en-US"/>
        </a:p>
      </dgm:t>
    </dgm:pt>
    <dgm:pt modelId="{08C9E0A0-152E-4A32-9D22-D5C5F728CB6B}">
      <dgm:prSet phldrT="[Text]" phldr="1"/>
      <dgm:spPr/>
      <dgm:t>
        <a:bodyPr/>
        <a:lstStyle/>
        <a:p>
          <a:endParaRPr lang="en-US" dirty="0"/>
        </a:p>
      </dgm:t>
    </dgm:pt>
    <dgm:pt modelId="{D7641B3A-049C-4C98-A16C-18BFA1BB43B3}" type="parTrans" cxnId="{F7A7953A-3275-4DC1-953D-4F4613D7EA97}">
      <dgm:prSet/>
      <dgm:spPr/>
      <dgm:t>
        <a:bodyPr/>
        <a:lstStyle/>
        <a:p>
          <a:endParaRPr lang="en-US"/>
        </a:p>
      </dgm:t>
    </dgm:pt>
    <dgm:pt modelId="{0531585E-CEBE-41B8-B3FF-4709D4A8A600}" type="sibTrans" cxnId="{F7A7953A-3275-4DC1-953D-4F4613D7EA97}">
      <dgm:prSet/>
      <dgm:spPr/>
      <dgm:t>
        <a:bodyPr/>
        <a:lstStyle/>
        <a:p>
          <a:endParaRPr lang="en-US"/>
        </a:p>
      </dgm:t>
    </dgm:pt>
    <dgm:pt modelId="{AB250563-8AD6-4C26-85DD-3AAE44EE9668}">
      <dgm:prSet phldrT="[Text]" phldr="1"/>
      <dgm:spPr/>
      <dgm:t>
        <a:bodyPr/>
        <a:lstStyle/>
        <a:p>
          <a:endParaRPr lang="en-US" dirty="0"/>
        </a:p>
      </dgm:t>
    </dgm:pt>
    <dgm:pt modelId="{5C1E5509-16DD-4F3F-A834-0F66DCA91F81}" type="parTrans" cxnId="{AA291191-A861-4930-B3CE-52474FE714A0}">
      <dgm:prSet/>
      <dgm:spPr/>
      <dgm:t>
        <a:bodyPr/>
        <a:lstStyle/>
        <a:p>
          <a:endParaRPr lang="en-US"/>
        </a:p>
      </dgm:t>
    </dgm:pt>
    <dgm:pt modelId="{4CACBA08-CE71-4AA1-897E-742989903C60}" type="sibTrans" cxnId="{AA291191-A861-4930-B3CE-52474FE714A0}">
      <dgm:prSet/>
      <dgm:spPr/>
      <dgm:t>
        <a:bodyPr/>
        <a:lstStyle/>
        <a:p>
          <a:endParaRPr lang="en-US"/>
        </a:p>
      </dgm:t>
    </dgm:pt>
    <dgm:pt modelId="{3E3C3B26-C72A-43C7-803F-E2A4950DC1FC}" type="pres">
      <dgm:prSet presAssocID="{28CDD406-BBC9-41DF-B545-264B5E5498E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D3374D2-C99A-4581-A802-C87DD13E12BB}" type="pres">
      <dgm:prSet presAssocID="{0218F697-4CBE-4C0C-AF58-C286B54C9059}" presName="gear1" presStyleLbl="node1" presStyleIdx="0" presStyleCnt="3" custLinFactNeighborY="124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D8C90-16C7-42D6-9F9D-BF026488E359}" type="pres">
      <dgm:prSet presAssocID="{0218F697-4CBE-4C0C-AF58-C286B54C9059}" presName="gear1srcNode" presStyleLbl="node1" presStyleIdx="0" presStyleCnt="3"/>
      <dgm:spPr/>
      <dgm:t>
        <a:bodyPr/>
        <a:lstStyle/>
        <a:p>
          <a:endParaRPr lang="en-US"/>
        </a:p>
      </dgm:t>
    </dgm:pt>
    <dgm:pt modelId="{E6A9C372-B334-4B3C-AA83-DF4E47E9249C}" type="pres">
      <dgm:prSet presAssocID="{0218F697-4CBE-4C0C-AF58-C286B54C9059}" presName="gear1dstNode" presStyleLbl="node1" presStyleIdx="0" presStyleCnt="3"/>
      <dgm:spPr/>
      <dgm:t>
        <a:bodyPr/>
        <a:lstStyle/>
        <a:p>
          <a:endParaRPr lang="en-US"/>
        </a:p>
      </dgm:t>
    </dgm:pt>
    <dgm:pt modelId="{176A518A-F69D-4996-9A2C-68DB036C749D}" type="pres">
      <dgm:prSet presAssocID="{08C9E0A0-152E-4A32-9D22-D5C5F728CB6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3DCBC-B637-4B29-85A6-2C48BC4AF47C}" type="pres">
      <dgm:prSet presAssocID="{08C9E0A0-152E-4A32-9D22-D5C5F728CB6B}" presName="gear2srcNode" presStyleLbl="node1" presStyleIdx="1" presStyleCnt="3"/>
      <dgm:spPr/>
      <dgm:t>
        <a:bodyPr/>
        <a:lstStyle/>
        <a:p>
          <a:endParaRPr lang="en-US"/>
        </a:p>
      </dgm:t>
    </dgm:pt>
    <dgm:pt modelId="{C583A7DA-50CE-4044-9423-AB553E59E267}" type="pres">
      <dgm:prSet presAssocID="{08C9E0A0-152E-4A32-9D22-D5C5F728CB6B}" presName="gear2dstNode" presStyleLbl="node1" presStyleIdx="1" presStyleCnt="3"/>
      <dgm:spPr/>
      <dgm:t>
        <a:bodyPr/>
        <a:lstStyle/>
        <a:p>
          <a:endParaRPr lang="en-US"/>
        </a:p>
      </dgm:t>
    </dgm:pt>
    <dgm:pt modelId="{211B5417-98E0-47A9-B06D-B14C08C8830D}" type="pres">
      <dgm:prSet presAssocID="{AB250563-8AD6-4C26-85DD-3AAE44EE9668}" presName="gear3" presStyleLbl="node1" presStyleIdx="2" presStyleCnt="3"/>
      <dgm:spPr/>
      <dgm:t>
        <a:bodyPr/>
        <a:lstStyle/>
        <a:p>
          <a:endParaRPr lang="en-US"/>
        </a:p>
      </dgm:t>
    </dgm:pt>
    <dgm:pt modelId="{1D72DCD1-6D11-4AB9-A15D-F84334CE9938}" type="pres">
      <dgm:prSet presAssocID="{AB250563-8AD6-4C26-85DD-3AAE44EE966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20FCF-4908-40AD-B782-ECC3DD3C6EFE}" type="pres">
      <dgm:prSet presAssocID="{AB250563-8AD6-4C26-85DD-3AAE44EE9668}" presName="gear3srcNode" presStyleLbl="node1" presStyleIdx="2" presStyleCnt="3"/>
      <dgm:spPr/>
      <dgm:t>
        <a:bodyPr/>
        <a:lstStyle/>
        <a:p>
          <a:endParaRPr lang="en-US"/>
        </a:p>
      </dgm:t>
    </dgm:pt>
    <dgm:pt modelId="{A377D33A-F578-4119-8EA1-6060677C6653}" type="pres">
      <dgm:prSet presAssocID="{AB250563-8AD6-4C26-85DD-3AAE44EE9668}" presName="gear3dstNode" presStyleLbl="node1" presStyleIdx="2" presStyleCnt="3"/>
      <dgm:spPr/>
      <dgm:t>
        <a:bodyPr/>
        <a:lstStyle/>
        <a:p>
          <a:endParaRPr lang="en-US"/>
        </a:p>
      </dgm:t>
    </dgm:pt>
    <dgm:pt modelId="{9E90F593-217C-49A2-A49E-D19075CCCFB7}" type="pres">
      <dgm:prSet presAssocID="{299C7145-7777-4205-843A-E1FE08E5307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CFE3FCB-9A8A-4C97-BE6D-EF29F46EDD25}" type="pres">
      <dgm:prSet presAssocID="{0531585E-CEBE-41B8-B3FF-4709D4A8A60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8F1FF08-C20D-49B0-B75F-07D108D0A83C}" type="pres">
      <dgm:prSet presAssocID="{4CACBA08-CE71-4AA1-897E-742989903C6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A291191-A861-4930-B3CE-52474FE714A0}" srcId="{28CDD406-BBC9-41DF-B545-264B5E5498E6}" destId="{AB250563-8AD6-4C26-85DD-3AAE44EE9668}" srcOrd="2" destOrd="0" parTransId="{5C1E5509-16DD-4F3F-A834-0F66DCA91F81}" sibTransId="{4CACBA08-CE71-4AA1-897E-742989903C60}"/>
    <dgm:cxn modelId="{01418308-1773-4AEC-B083-323595F8DC2B}" type="presOf" srcId="{08C9E0A0-152E-4A32-9D22-D5C5F728CB6B}" destId="{176A518A-F69D-4996-9A2C-68DB036C749D}" srcOrd="0" destOrd="0" presId="urn:microsoft.com/office/officeart/2005/8/layout/gear1"/>
    <dgm:cxn modelId="{5E924C9A-9094-4C23-803B-615931FCCC98}" type="presOf" srcId="{AB250563-8AD6-4C26-85DD-3AAE44EE9668}" destId="{1D72DCD1-6D11-4AB9-A15D-F84334CE9938}" srcOrd="1" destOrd="0" presId="urn:microsoft.com/office/officeart/2005/8/layout/gear1"/>
    <dgm:cxn modelId="{6C8CA62B-2556-476B-9D36-C60D84F07E50}" type="presOf" srcId="{AB250563-8AD6-4C26-85DD-3AAE44EE9668}" destId="{211B5417-98E0-47A9-B06D-B14C08C8830D}" srcOrd="0" destOrd="0" presId="urn:microsoft.com/office/officeart/2005/8/layout/gear1"/>
    <dgm:cxn modelId="{D20F2FD4-70AE-4867-A5FD-C794321C79AD}" type="presOf" srcId="{0218F697-4CBE-4C0C-AF58-C286B54C9059}" destId="{6D3374D2-C99A-4581-A802-C87DD13E12BB}" srcOrd="0" destOrd="0" presId="urn:microsoft.com/office/officeart/2005/8/layout/gear1"/>
    <dgm:cxn modelId="{E50F89EE-01D9-4348-822C-4CB11B071499}" type="presOf" srcId="{AB250563-8AD6-4C26-85DD-3AAE44EE9668}" destId="{A377D33A-F578-4119-8EA1-6060677C6653}" srcOrd="3" destOrd="0" presId="urn:microsoft.com/office/officeart/2005/8/layout/gear1"/>
    <dgm:cxn modelId="{64DF2A7C-64D8-4E1A-B444-FA1E04CF2D04}" type="presOf" srcId="{08C9E0A0-152E-4A32-9D22-D5C5F728CB6B}" destId="{C583A7DA-50CE-4044-9423-AB553E59E267}" srcOrd="2" destOrd="0" presId="urn:microsoft.com/office/officeart/2005/8/layout/gear1"/>
    <dgm:cxn modelId="{B7AFD4B4-EDB8-4975-A009-0535A69D5F4D}" type="presOf" srcId="{AB250563-8AD6-4C26-85DD-3AAE44EE9668}" destId="{C9120FCF-4908-40AD-B782-ECC3DD3C6EFE}" srcOrd="2" destOrd="0" presId="urn:microsoft.com/office/officeart/2005/8/layout/gear1"/>
    <dgm:cxn modelId="{52733B8F-4D14-4919-BAA7-5A648853580E}" type="presOf" srcId="{0218F697-4CBE-4C0C-AF58-C286B54C9059}" destId="{E6A9C372-B334-4B3C-AA83-DF4E47E9249C}" srcOrd="2" destOrd="0" presId="urn:microsoft.com/office/officeart/2005/8/layout/gear1"/>
    <dgm:cxn modelId="{7601CB8C-D884-411D-B6AA-EF09CA571F31}" type="presOf" srcId="{0218F697-4CBE-4C0C-AF58-C286B54C9059}" destId="{0F6D8C90-16C7-42D6-9F9D-BF026488E359}" srcOrd="1" destOrd="0" presId="urn:microsoft.com/office/officeart/2005/8/layout/gear1"/>
    <dgm:cxn modelId="{906F09DB-0A46-4415-BF1B-2D1617A51094}" srcId="{28CDD406-BBC9-41DF-B545-264B5E5498E6}" destId="{0218F697-4CBE-4C0C-AF58-C286B54C9059}" srcOrd="0" destOrd="0" parTransId="{BD60233B-3BC9-48ED-A37B-867C1C2360C2}" sibTransId="{299C7145-7777-4205-843A-E1FE08E5307A}"/>
    <dgm:cxn modelId="{3A3C924D-A482-496A-A973-C9B9F90CDE5B}" type="presOf" srcId="{4CACBA08-CE71-4AA1-897E-742989903C60}" destId="{78F1FF08-C20D-49B0-B75F-07D108D0A83C}" srcOrd="0" destOrd="0" presId="urn:microsoft.com/office/officeart/2005/8/layout/gear1"/>
    <dgm:cxn modelId="{F7A7953A-3275-4DC1-953D-4F4613D7EA97}" srcId="{28CDD406-BBC9-41DF-B545-264B5E5498E6}" destId="{08C9E0A0-152E-4A32-9D22-D5C5F728CB6B}" srcOrd="1" destOrd="0" parTransId="{D7641B3A-049C-4C98-A16C-18BFA1BB43B3}" sibTransId="{0531585E-CEBE-41B8-B3FF-4709D4A8A600}"/>
    <dgm:cxn modelId="{5D26B2A8-20DD-41EB-A5BD-BE481580315F}" type="presOf" srcId="{299C7145-7777-4205-843A-E1FE08E5307A}" destId="{9E90F593-217C-49A2-A49E-D19075CCCFB7}" srcOrd="0" destOrd="0" presId="urn:microsoft.com/office/officeart/2005/8/layout/gear1"/>
    <dgm:cxn modelId="{91350BAA-2C6E-421C-9B22-FE9E168839A7}" type="presOf" srcId="{0531585E-CEBE-41B8-B3FF-4709D4A8A600}" destId="{1CFE3FCB-9A8A-4C97-BE6D-EF29F46EDD25}" srcOrd="0" destOrd="0" presId="urn:microsoft.com/office/officeart/2005/8/layout/gear1"/>
    <dgm:cxn modelId="{FB6AC0BA-B96F-4564-861D-25735E6CC7FF}" type="presOf" srcId="{28CDD406-BBC9-41DF-B545-264B5E5498E6}" destId="{3E3C3B26-C72A-43C7-803F-E2A4950DC1FC}" srcOrd="0" destOrd="0" presId="urn:microsoft.com/office/officeart/2005/8/layout/gear1"/>
    <dgm:cxn modelId="{2BE5B9E0-D129-46DF-A217-1B737A25BC57}" type="presOf" srcId="{08C9E0A0-152E-4A32-9D22-D5C5F728CB6B}" destId="{58B3DCBC-B637-4B29-85A6-2C48BC4AF47C}" srcOrd="1" destOrd="0" presId="urn:microsoft.com/office/officeart/2005/8/layout/gear1"/>
    <dgm:cxn modelId="{CAD9F869-E1F2-46CE-887F-6999C45D05FD}" type="presParOf" srcId="{3E3C3B26-C72A-43C7-803F-E2A4950DC1FC}" destId="{6D3374D2-C99A-4581-A802-C87DD13E12BB}" srcOrd="0" destOrd="0" presId="urn:microsoft.com/office/officeart/2005/8/layout/gear1"/>
    <dgm:cxn modelId="{1BF60E7F-9000-47A3-B4AD-E1214A7A9855}" type="presParOf" srcId="{3E3C3B26-C72A-43C7-803F-E2A4950DC1FC}" destId="{0F6D8C90-16C7-42D6-9F9D-BF026488E359}" srcOrd="1" destOrd="0" presId="urn:microsoft.com/office/officeart/2005/8/layout/gear1"/>
    <dgm:cxn modelId="{B72C549F-CE1A-4D49-B6F9-E1596E2D9BE4}" type="presParOf" srcId="{3E3C3B26-C72A-43C7-803F-E2A4950DC1FC}" destId="{E6A9C372-B334-4B3C-AA83-DF4E47E9249C}" srcOrd="2" destOrd="0" presId="urn:microsoft.com/office/officeart/2005/8/layout/gear1"/>
    <dgm:cxn modelId="{15EE69C3-1EDB-4CD1-9A01-F9FC2E482D14}" type="presParOf" srcId="{3E3C3B26-C72A-43C7-803F-E2A4950DC1FC}" destId="{176A518A-F69D-4996-9A2C-68DB036C749D}" srcOrd="3" destOrd="0" presId="urn:microsoft.com/office/officeart/2005/8/layout/gear1"/>
    <dgm:cxn modelId="{1CCC78BD-8F84-4151-8ABF-7A41F1A3B628}" type="presParOf" srcId="{3E3C3B26-C72A-43C7-803F-E2A4950DC1FC}" destId="{58B3DCBC-B637-4B29-85A6-2C48BC4AF47C}" srcOrd="4" destOrd="0" presId="urn:microsoft.com/office/officeart/2005/8/layout/gear1"/>
    <dgm:cxn modelId="{723B2FA6-F64A-402A-8CD8-2FF7A421BA81}" type="presParOf" srcId="{3E3C3B26-C72A-43C7-803F-E2A4950DC1FC}" destId="{C583A7DA-50CE-4044-9423-AB553E59E267}" srcOrd="5" destOrd="0" presId="urn:microsoft.com/office/officeart/2005/8/layout/gear1"/>
    <dgm:cxn modelId="{3BAEE389-6F46-41C8-85D5-3A2D082E3A8A}" type="presParOf" srcId="{3E3C3B26-C72A-43C7-803F-E2A4950DC1FC}" destId="{211B5417-98E0-47A9-B06D-B14C08C8830D}" srcOrd="6" destOrd="0" presId="urn:microsoft.com/office/officeart/2005/8/layout/gear1"/>
    <dgm:cxn modelId="{64676D36-5E81-43AB-B948-DB44FC2DA041}" type="presParOf" srcId="{3E3C3B26-C72A-43C7-803F-E2A4950DC1FC}" destId="{1D72DCD1-6D11-4AB9-A15D-F84334CE9938}" srcOrd="7" destOrd="0" presId="urn:microsoft.com/office/officeart/2005/8/layout/gear1"/>
    <dgm:cxn modelId="{69C75763-B446-4361-A1A9-CAD232078538}" type="presParOf" srcId="{3E3C3B26-C72A-43C7-803F-E2A4950DC1FC}" destId="{C9120FCF-4908-40AD-B782-ECC3DD3C6EFE}" srcOrd="8" destOrd="0" presId="urn:microsoft.com/office/officeart/2005/8/layout/gear1"/>
    <dgm:cxn modelId="{9ACC64EF-850C-49FB-A6D5-E384D0B04B93}" type="presParOf" srcId="{3E3C3B26-C72A-43C7-803F-E2A4950DC1FC}" destId="{A377D33A-F578-4119-8EA1-6060677C6653}" srcOrd="9" destOrd="0" presId="urn:microsoft.com/office/officeart/2005/8/layout/gear1"/>
    <dgm:cxn modelId="{66BFC944-C81C-487A-8DD8-B784D407FD7F}" type="presParOf" srcId="{3E3C3B26-C72A-43C7-803F-E2A4950DC1FC}" destId="{9E90F593-217C-49A2-A49E-D19075CCCFB7}" srcOrd="10" destOrd="0" presId="urn:microsoft.com/office/officeart/2005/8/layout/gear1"/>
    <dgm:cxn modelId="{95E8BC51-D5DF-44CC-A0A1-FE8DF3ED63D4}" type="presParOf" srcId="{3E3C3B26-C72A-43C7-803F-E2A4950DC1FC}" destId="{1CFE3FCB-9A8A-4C97-BE6D-EF29F46EDD25}" srcOrd="11" destOrd="0" presId="urn:microsoft.com/office/officeart/2005/8/layout/gear1"/>
    <dgm:cxn modelId="{37B9FAF3-5018-4BFF-9F1A-291AFB27D021}" type="presParOf" srcId="{3E3C3B26-C72A-43C7-803F-E2A4950DC1FC}" destId="{78F1FF08-C20D-49B0-B75F-07D108D0A8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3374D2-C99A-4581-A802-C87DD13E12BB}">
      <dsp:nvSpPr>
        <dsp:cNvPr id="0" name=""/>
        <dsp:cNvSpPr/>
      </dsp:nvSpPr>
      <dsp:spPr>
        <a:xfrm>
          <a:off x="401449" y="353351"/>
          <a:ext cx="431874" cy="431874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01449" y="353351"/>
        <a:ext cx="431874" cy="431874"/>
      </dsp:txXfrm>
    </dsp:sp>
    <dsp:sp modelId="{176A518A-F69D-4996-9A2C-68DB036C749D}">
      <dsp:nvSpPr>
        <dsp:cNvPr id="0" name=""/>
        <dsp:cNvSpPr/>
      </dsp:nvSpPr>
      <dsp:spPr>
        <a:xfrm>
          <a:off x="150177" y="251272"/>
          <a:ext cx="314090" cy="314090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0177" y="251272"/>
        <a:ext cx="314090" cy="314090"/>
      </dsp:txXfrm>
    </dsp:sp>
    <dsp:sp modelId="{211B5417-98E0-47A9-B06D-B14C08C8830D}">
      <dsp:nvSpPr>
        <dsp:cNvPr id="0" name=""/>
        <dsp:cNvSpPr/>
      </dsp:nvSpPr>
      <dsp:spPr>
        <a:xfrm rot="20700000">
          <a:off x="326100" y="34581"/>
          <a:ext cx="307744" cy="30774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3597" y="102079"/>
        <a:ext cx="172749" cy="172749"/>
      </dsp:txXfrm>
    </dsp:sp>
    <dsp:sp modelId="{9E90F593-217C-49A2-A49E-D19075CCCFB7}">
      <dsp:nvSpPr>
        <dsp:cNvPr id="0" name=""/>
        <dsp:cNvSpPr/>
      </dsp:nvSpPr>
      <dsp:spPr>
        <a:xfrm>
          <a:off x="340110" y="301822"/>
          <a:ext cx="552799" cy="552799"/>
        </a:xfrm>
        <a:prstGeom prst="circularArrow">
          <a:avLst>
            <a:gd name="adj1" fmla="val 4688"/>
            <a:gd name="adj2" fmla="val 299029"/>
            <a:gd name="adj3" fmla="val 2250495"/>
            <a:gd name="adj4" fmla="val 16657508"/>
            <a:gd name="adj5" fmla="val 546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FE3FCB-9A8A-4C97-BE6D-EF29F46EDD25}">
      <dsp:nvSpPr>
        <dsp:cNvPr id="0" name=""/>
        <dsp:cNvSpPr/>
      </dsp:nvSpPr>
      <dsp:spPr>
        <a:xfrm>
          <a:off x="94552" y="196406"/>
          <a:ext cx="401643" cy="4016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F1FF08-C20D-49B0-B75F-07D108D0A83C}">
      <dsp:nvSpPr>
        <dsp:cNvPr id="0" name=""/>
        <dsp:cNvSpPr/>
      </dsp:nvSpPr>
      <dsp:spPr>
        <a:xfrm>
          <a:off x="254915" y="-18195"/>
          <a:ext cx="433052" cy="4330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3374D2-C99A-4581-A802-C87DD13E12BB}">
      <dsp:nvSpPr>
        <dsp:cNvPr id="0" name=""/>
        <dsp:cNvSpPr/>
      </dsp:nvSpPr>
      <dsp:spPr>
        <a:xfrm>
          <a:off x="401449" y="353351"/>
          <a:ext cx="431874" cy="431874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01449" y="353351"/>
        <a:ext cx="431874" cy="431874"/>
      </dsp:txXfrm>
    </dsp:sp>
    <dsp:sp modelId="{176A518A-F69D-4996-9A2C-68DB036C749D}">
      <dsp:nvSpPr>
        <dsp:cNvPr id="0" name=""/>
        <dsp:cNvSpPr/>
      </dsp:nvSpPr>
      <dsp:spPr>
        <a:xfrm>
          <a:off x="150177" y="251272"/>
          <a:ext cx="314090" cy="314090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0177" y="251272"/>
        <a:ext cx="314090" cy="314090"/>
      </dsp:txXfrm>
    </dsp:sp>
    <dsp:sp modelId="{211B5417-98E0-47A9-B06D-B14C08C8830D}">
      <dsp:nvSpPr>
        <dsp:cNvPr id="0" name=""/>
        <dsp:cNvSpPr/>
      </dsp:nvSpPr>
      <dsp:spPr>
        <a:xfrm rot="20700000">
          <a:off x="326100" y="34581"/>
          <a:ext cx="307744" cy="30774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3597" y="102079"/>
        <a:ext cx="172749" cy="172749"/>
      </dsp:txXfrm>
    </dsp:sp>
    <dsp:sp modelId="{9E90F593-217C-49A2-A49E-D19075CCCFB7}">
      <dsp:nvSpPr>
        <dsp:cNvPr id="0" name=""/>
        <dsp:cNvSpPr/>
      </dsp:nvSpPr>
      <dsp:spPr>
        <a:xfrm>
          <a:off x="340110" y="301822"/>
          <a:ext cx="552799" cy="552799"/>
        </a:xfrm>
        <a:prstGeom prst="circularArrow">
          <a:avLst>
            <a:gd name="adj1" fmla="val 4688"/>
            <a:gd name="adj2" fmla="val 299029"/>
            <a:gd name="adj3" fmla="val 2250495"/>
            <a:gd name="adj4" fmla="val 16657508"/>
            <a:gd name="adj5" fmla="val 546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FE3FCB-9A8A-4C97-BE6D-EF29F46EDD25}">
      <dsp:nvSpPr>
        <dsp:cNvPr id="0" name=""/>
        <dsp:cNvSpPr/>
      </dsp:nvSpPr>
      <dsp:spPr>
        <a:xfrm>
          <a:off x="94552" y="196406"/>
          <a:ext cx="401643" cy="4016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F1FF08-C20D-49B0-B75F-07D108D0A83C}">
      <dsp:nvSpPr>
        <dsp:cNvPr id="0" name=""/>
        <dsp:cNvSpPr/>
      </dsp:nvSpPr>
      <dsp:spPr>
        <a:xfrm>
          <a:off x="254915" y="-18195"/>
          <a:ext cx="433052" cy="4330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3374D2-C99A-4581-A802-C87DD13E12BB}">
      <dsp:nvSpPr>
        <dsp:cNvPr id="0" name=""/>
        <dsp:cNvSpPr/>
      </dsp:nvSpPr>
      <dsp:spPr>
        <a:xfrm>
          <a:off x="401449" y="353351"/>
          <a:ext cx="431874" cy="431874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01449" y="353351"/>
        <a:ext cx="431874" cy="431874"/>
      </dsp:txXfrm>
    </dsp:sp>
    <dsp:sp modelId="{176A518A-F69D-4996-9A2C-68DB036C749D}">
      <dsp:nvSpPr>
        <dsp:cNvPr id="0" name=""/>
        <dsp:cNvSpPr/>
      </dsp:nvSpPr>
      <dsp:spPr>
        <a:xfrm>
          <a:off x="150177" y="251272"/>
          <a:ext cx="314090" cy="314090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0177" y="251272"/>
        <a:ext cx="314090" cy="314090"/>
      </dsp:txXfrm>
    </dsp:sp>
    <dsp:sp modelId="{211B5417-98E0-47A9-B06D-B14C08C8830D}">
      <dsp:nvSpPr>
        <dsp:cNvPr id="0" name=""/>
        <dsp:cNvSpPr/>
      </dsp:nvSpPr>
      <dsp:spPr>
        <a:xfrm rot="20700000">
          <a:off x="326100" y="34581"/>
          <a:ext cx="307744" cy="30774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3597" y="102079"/>
        <a:ext cx="172749" cy="172749"/>
      </dsp:txXfrm>
    </dsp:sp>
    <dsp:sp modelId="{9E90F593-217C-49A2-A49E-D19075CCCFB7}">
      <dsp:nvSpPr>
        <dsp:cNvPr id="0" name=""/>
        <dsp:cNvSpPr/>
      </dsp:nvSpPr>
      <dsp:spPr>
        <a:xfrm>
          <a:off x="340110" y="301822"/>
          <a:ext cx="552799" cy="552799"/>
        </a:xfrm>
        <a:prstGeom prst="circularArrow">
          <a:avLst>
            <a:gd name="adj1" fmla="val 4688"/>
            <a:gd name="adj2" fmla="val 299029"/>
            <a:gd name="adj3" fmla="val 2250495"/>
            <a:gd name="adj4" fmla="val 16657508"/>
            <a:gd name="adj5" fmla="val 546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FE3FCB-9A8A-4C97-BE6D-EF29F46EDD25}">
      <dsp:nvSpPr>
        <dsp:cNvPr id="0" name=""/>
        <dsp:cNvSpPr/>
      </dsp:nvSpPr>
      <dsp:spPr>
        <a:xfrm>
          <a:off x="94552" y="196406"/>
          <a:ext cx="401643" cy="4016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F1FF08-C20D-49B0-B75F-07D108D0A83C}">
      <dsp:nvSpPr>
        <dsp:cNvPr id="0" name=""/>
        <dsp:cNvSpPr/>
      </dsp:nvSpPr>
      <dsp:spPr>
        <a:xfrm>
          <a:off x="254915" y="-18195"/>
          <a:ext cx="433052" cy="4330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3374D2-C99A-4581-A802-C87DD13E12BB}">
      <dsp:nvSpPr>
        <dsp:cNvPr id="0" name=""/>
        <dsp:cNvSpPr/>
      </dsp:nvSpPr>
      <dsp:spPr>
        <a:xfrm>
          <a:off x="401449" y="353351"/>
          <a:ext cx="431874" cy="431874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01449" y="353351"/>
        <a:ext cx="431874" cy="431874"/>
      </dsp:txXfrm>
    </dsp:sp>
    <dsp:sp modelId="{176A518A-F69D-4996-9A2C-68DB036C749D}">
      <dsp:nvSpPr>
        <dsp:cNvPr id="0" name=""/>
        <dsp:cNvSpPr/>
      </dsp:nvSpPr>
      <dsp:spPr>
        <a:xfrm>
          <a:off x="150177" y="251272"/>
          <a:ext cx="314090" cy="314090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0177" y="251272"/>
        <a:ext cx="314090" cy="314090"/>
      </dsp:txXfrm>
    </dsp:sp>
    <dsp:sp modelId="{211B5417-98E0-47A9-B06D-B14C08C8830D}">
      <dsp:nvSpPr>
        <dsp:cNvPr id="0" name=""/>
        <dsp:cNvSpPr/>
      </dsp:nvSpPr>
      <dsp:spPr>
        <a:xfrm rot="20700000">
          <a:off x="326100" y="34581"/>
          <a:ext cx="307744" cy="30774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3597" y="102079"/>
        <a:ext cx="172749" cy="172749"/>
      </dsp:txXfrm>
    </dsp:sp>
    <dsp:sp modelId="{9E90F593-217C-49A2-A49E-D19075CCCFB7}">
      <dsp:nvSpPr>
        <dsp:cNvPr id="0" name=""/>
        <dsp:cNvSpPr/>
      </dsp:nvSpPr>
      <dsp:spPr>
        <a:xfrm>
          <a:off x="340110" y="301822"/>
          <a:ext cx="552799" cy="552799"/>
        </a:xfrm>
        <a:prstGeom prst="circularArrow">
          <a:avLst>
            <a:gd name="adj1" fmla="val 4688"/>
            <a:gd name="adj2" fmla="val 299029"/>
            <a:gd name="adj3" fmla="val 2250495"/>
            <a:gd name="adj4" fmla="val 16657508"/>
            <a:gd name="adj5" fmla="val 546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FE3FCB-9A8A-4C97-BE6D-EF29F46EDD25}">
      <dsp:nvSpPr>
        <dsp:cNvPr id="0" name=""/>
        <dsp:cNvSpPr/>
      </dsp:nvSpPr>
      <dsp:spPr>
        <a:xfrm>
          <a:off x="94552" y="196406"/>
          <a:ext cx="401643" cy="4016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F1FF08-C20D-49B0-B75F-07D108D0A83C}">
      <dsp:nvSpPr>
        <dsp:cNvPr id="0" name=""/>
        <dsp:cNvSpPr/>
      </dsp:nvSpPr>
      <dsp:spPr>
        <a:xfrm>
          <a:off x="254915" y="-18195"/>
          <a:ext cx="433052" cy="4330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999F6-0259-4BD0-90C3-8FF1DA5271B9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2EBFB-D6BF-46D4-95F0-33580E0E2E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Cheng Tao et al. Proposed MapReduce for Machine Learning</a:t>
            </a:r>
            <a:r>
              <a:rPr lang="en-US" baseline="0" dirty="0" smtClean="0"/>
              <a:t> on Multicore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Cascading is</a:t>
            </a:r>
            <a:r>
              <a:rPr lang="en-US" baseline="0" dirty="0" smtClean="0"/>
              <a:t> there, but that is for multiple MapReduce computations.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Cheng Tao et al. Proposed MapReduce for Machine Learning</a:t>
            </a:r>
            <a:r>
              <a:rPr lang="en-US" baseline="0" dirty="0" smtClean="0"/>
              <a:t> on Multicore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CGL-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 is an example of 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++ -- supports </a:t>
            </a:r>
            <a:r>
              <a:rPr lang="en-US" sz="1200" dirty="0" err="1" smtClean="0"/>
              <a:t>MapReduce</a:t>
            </a:r>
            <a:r>
              <a:rPr lang="en-US" sz="1200" dirty="0" smtClean="0"/>
              <a:t> model with iteration (data stays in memory and communication via streams not files)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0B5E0-7156-4862-863D-0FB174F91A9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0B5E0-7156-4862-863D-0FB174F91A9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2508"/>
            <a:ext cx="2133600" cy="365125"/>
          </a:xfrm>
        </p:spPr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183" y="6361590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oston.lti.cs.cmu.edu/Data/clueweb09/" TargetMode="External"/><Relationship Id="rId4" Type="http://schemas.openxmlformats.org/officeDocument/2006/relationships/hyperlink" Target="http://en.wikipedia.org/wiki/PageRan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839200" cy="914401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IU Twister Supports Data Intensive </a:t>
            </a:r>
            <a:br>
              <a:rPr lang="en-US" sz="3600" b="1" dirty="0" smtClean="0"/>
            </a:br>
            <a:r>
              <a:rPr lang="en-US" sz="3600" b="1" dirty="0" smtClean="0"/>
              <a:t>Science Applications</a:t>
            </a:r>
            <a:endParaRPr lang="en-US" sz="3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90600" y="2895600"/>
            <a:ext cx="7239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defRPr/>
            </a:pPr>
            <a:endParaRPr lang="en-US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http://salsahpc.indiana.edu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aseline="0" dirty="0" smtClean="0"/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School of Informatics and Computing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2446101" cy="676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</a:rPr>
              <a:t>Iterative MapReduce using Existing Runtimes</a:t>
            </a:r>
            <a:endParaRPr lang="en-US" sz="3200" i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228600" y="5105400"/>
            <a:ext cx="8686800" cy="1752600"/>
          </a:xfrm>
          <a:prstGeom prst="rect">
            <a:avLst/>
          </a:prstGeom>
        </p:spPr>
        <p:txBody>
          <a:bodyPr vert="horz" lIns="91435" tIns="45718" rIns="91435" bIns="45718" rtlCol="0">
            <a:normAutofit fontScale="47500" lnSpcReduction="20000"/>
          </a:bodyPr>
          <a:lstStyle/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Focuses mainly on single step map-&gt;reduce computations</a:t>
            </a: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Considerable overheads from:</a:t>
            </a:r>
          </a:p>
          <a:p>
            <a:pPr marL="800083" lvl="1" indent="-342883" defTabSz="914354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Reinitializing tasks</a:t>
            </a:r>
          </a:p>
          <a:p>
            <a:pPr marL="800083" lvl="1" indent="-342883" defTabSz="914354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kumimoji="0" lang="en-US" sz="4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</a:rPr>
              <a:t>Reloading</a:t>
            </a:r>
            <a:r>
              <a:rPr kumimoji="0" lang="en-US" sz="42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</a:rPr>
              <a:t> static data</a:t>
            </a:r>
          </a:p>
          <a:p>
            <a:pPr marL="800083" lvl="1" indent="-342883" defTabSz="914354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4200" baseline="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Communication &amp; data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transfers</a:t>
            </a:r>
          </a:p>
          <a:p>
            <a:pPr marL="342883" indent="-342883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marL="342883" indent="-342883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marL="342883" indent="-342883">
              <a:spcBef>
                <a:spcPct val="20000"/>
              </a:spcBef>
              <a:buClr>
                <a:srgbClr val="C00000"/>
              </a:buClr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Candara" pitchFamily="34" charset="0"/>
            </a:endParaRPr>
          </a:p>
        </p:txBody>
      </p:sp>
      <p:grpSp>
        <p:nvGrpSpPr>
          <p:cNvPr id="3" name="Group 67"/>
          <p:cNvGrpSpPr/>
          <p:nvPr/>
        </p:nvGrpSpPr>
        <p:grpSpPr>
          <a:xfrm>
            <a:off x="609600" y="838200"/>
            <a:ext cx="8077200" cy="4038600"/>
            <a:chOff x="457200" y="914400"/>
            <a:chExt cx="8077200" cy="4038600"/>
          </a:xfrm>
        </p:grpSpPr>
        <p:sp>
          <p:nvSpPr>
            <p:cNvPr id="20" name="Arc 19"/>
            <p:cNvSpPr/>
            <p:nvPr/>
          </p:nvSpPr>
          <p:spPr>
            <a:xfrm rot="5400000">
              <a:off x="4507306" y="2122093"/>
              <a:ext cx="2743200" cy="1394613"/>
            </a:xfrm>
            <a:prstGeom prst="arc">
              <a:avLst>
                <a:gd name="adj1" fmla="val 9163427"/>
                <a:gd name="adj2" fmla="val 1099694"/>
              </a:avLst>
            </a:prstGeom>
            <a:ln w="50800">
              <a:solidFill>
                <a:srgbClr val="00206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2800" y="3657600"/>
              <a:ext cx="2819400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  <a:latin typeface="Candara" pitchFamily="34" charset="0"/>
                  <a:cs typeface="Courier New" pitchFamily="49" charset="0"/>
                </a:rPr>
                <a:t>Reduce (Key, List&lt;Value&gt;)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2133600"/>
              <a:ext cx="931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Candara" pitchFamily="34" charset="0"/>
                </a:rPr>
                <a:t>Iterate</a:t>
              </a:r>
              <a:endParaRPr lang="en-US" sz="2000" b="1" dirty="0">
                <a:solidFill>
                  <a:srgbClr val="C00000"/>
                </a:solidFill>
                <a:latin typeface="Candar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10000" y="1934224"/>
              <a:ext cx="1897186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  <a:latin typeface="Candara" pitchFamily="34" charset="0"/>
                  <a:cs typeface="Courier New" pitchFamily="49" charset="0"/>
                </a:rPr>
                <a:t>Map(Key, Value)  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6248400" y="2590800"/>
              <a:ext cx="1350522" cy="7620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ndara" pitchFamily="34" charset="0"/>
                </a:rPr>
                <a:t>Main Program</a:t>
              </a:r>
              <a:endParaRPr lang="en-US" sz="1600" b="1" dirty="0">
                <a:latin typeface="Candara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>
              <a:off x="4534694" y="2475706"/>
              <a:ext cx="381000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endCxn id="10" idx="1"/>
            </p:cNvCxnSpPr>
            <p:nvPr/>
          </p:nvCxnSpPr>
          <p:spPr>
            <a:xfrm rot="16200000" flipH="1">
              <a:off x="2231767" y="2721233"/>
              <a:ext cx="1556266" cy="68580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endCxn id="26" idx="1"/>
            </p:cNvCxnSpPr>
            <p:nvPr/>
          </p:nvCxnSpPr>
          <p:spPr>
            <a:xfrm flipV="1">
              <a:off x="2743200" y="2118890"/>
              <a:ext cx="1066800" cy="16711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Down Arrow Callout 30"/>
            <p:cNvSpPr/>
            <p:nvPr/>
          </p:nvSpPr>
          <p:spPr>
            <a:xfrm>
              <a:off x="2743200" y="1066800"/>
              <a:ext cx="2590800" cy="914400"/>
            </a:xfrm>
            <a:prstGeom prst="downArrow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latin typeface="Candara" pitchFamily="34" charset="0"/>
                </a:rPr>
                <a:t>Static Data</a:t>
              </a:r>
            </a:p>
            <a:p>
              <a:pPr algn="ctr"/>
              <a:r>
                <a:rPr lang="en-US" i="1" dirty="0" smtClean="0">
                  <a:latin typeface="Candara" pitchFamily="34" charset="0"/>
                </a:rPr>
                <a:t>Loaded in Every Iteration</a:t>
              </a:r>
              <a:endParaRPr lang="en-US" i="1" dirty="0">
                <a:latin typeface="Candara" pitchFamily="34" charset="0"/>
              </a:endParaRPr>
            </a:p>
          </p:txBody>
        </p:sp>
        <p:sp>
          <p:nvSpPr>
            <p:cNvPr id="32" name="Left Arrow Callout 31"/>
            <p:cNvSpPr/>
            <p:nvPr/>
          </p:nvSpPr>
          <p:spPr>
            <a:xfrm>
              <a:off x="6019800" y="914400"/>
              <a:ext cx="2514600" cy="8382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766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latin typeface="Candara" pitchFamily="34" charset="0"/>
                </a:rPr>
                <a:t>Variable Data – e.g. Hadoop distributed cache </a:t>
              </a:r>
            </a:p>
          </p:txBody>
        </p:sp>
        <p:sp>
          <p:nvSpPr>
            <p:cNvPr id="37" name="Down Arrow Callout 36"/>
            <p:cNvSpPr/>
            <p:nvPr/>
          </p:nvSpPr>
          <p:spPr>
            <a:xfrm>
              <a:off x="3581400" y="2667000"/>
              <a:ext cx="2362200" cy="914400"/>
            </a:xfrm>
            <a:prstGeom prst="downArrow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ndara" pitchFamily="34" charset="0"/>
                </a:rPr>
                <a:t>Local disk -&gt; HTTP -&gt; Local disk</a:t>
              </a:r>
              <a:endParaRPr lang="en-US" dirty="0">
                <a:latin typeface="Candara" pitchFamily="34" charset="0"/>
              </a:endParaRPr>
            </a:p>
          </p:txBody>
        </p:sp>
        <p:pic>
          <p:nvPicPr>
            <p:cNvPr id="1026" name="Picture 2" descr="C:\Users\jekanaya\AppData\Local\Microsoft\Windows\Temporary Internet Files\Content.IE5\YZ9VVZR1\MC900432599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4267200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49" name="Picture 2" descr="C:\Users\jekanaya\AppData\Local\Microsoft\Windows\Temporary Internet Files\Content.IE5\YZ9VVZR1\MC900432599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0" y="4267200"/>
              <a:ext cx="533400" cy="533400"/>
            </a:xfrm>
            <a:prstGeom prst="rect">
              <a:avLst/>
            </a:prstGeom>
            <a:noFill/>
          </p:spPr>
        </p:pic>
        <p:pic>
          <p:nvPicPr>
            <p:cNvPr id="50" name="Picture 2" descr="C:\Users\jekanaya\AppData\Local\Microsoft\Windows\Temporary Internet Files\Content.IE5\YZ9VVZR1\MC900432599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4267200"/>
              <a:ext cx="533400" cy="533400"/>
            </a:xfrm>
            <a:prstGeom prst="rect">
              <a:avLst/>
            </a:prstGeom>
            <a:noFill/>
          </p:spPr>
        </p:pic>
        <p:cxnSp>
          <p:nvCxnSpPr>
            <p:cNvPr id="57" name="Straight Connector 56"/>
            <p:cNvCxnSpPr/>
            <p:nvPr/>
          </p:nvCxnSpPr>
          <p:spPr>
            <a:xfrm>
              <a:off x="4800600" y="4495800"/>
              <a:ext cx="228600" cy="0"/>
            </a:xfrm>
            <a:prstGeom prst="line">
              <a:avLst/>
            </a:prstGeom>
            <a:ln w="63500" cap="rnd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Left Arrow Callout 58"/>
            <p:cNvSpPr/>
            <p:nvPr/>
          </p:nvSpPr>
          <p:spPr>
            <a:xfrm flipH="1">
              <a:off x="762000" y="4114800"/>
              <a:ext cx="2819400" cy="8382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128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solidFill>
                    <a:schemeClr val="tx1"/>
                  </a:solidFill>
                  <a:latin typeface="Candara" pitchFamily="34" charset="0"/>
                </a:rPr>
                <a:t>Reduce outputs are saved into multiple files</a:t>
              </a:r>
            </a:p>
          </p:txBody>
        </p:sp>
        <p:sp>
          <p:nvSpPr>
            <p:cNvPr id="98" name="Left Arrow Callout 97"/>
            <p:cNvSpPr/>
            <p:nvPr/>
          </p:nvSpPr>
          <p:spPr>
            <a:xfrm flipH="1">
              <a:off x="457200" y="1905000"/>
              <a:ext cx="2438400" cy="8382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953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solidFill>
                    <a:schemeClr val="tx1"/>
                  </a:solidFill>
                  <a:latin typeface="Candara" pitchFamily="34" charset="0"/>
                </a:rPr>
                <a:t>New map/reduce tasks in every iteration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Features of Existing Architectures(1)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52600"/>
            <a:ext cx="8305800" cy="4800600"/>
          </a:xfrm>
        </p:spPr>
        <p:txBody>
          <a:bodyPr>
            <a:noAutofit/>
          </a:bodyPr>
          <a:lstStyle/>
          <a:p>
            <a:pPr marL="400050">
              <a:buClr>
                <a:srgbClr val="C00000"/>
              </a:buClr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Programming Model</a:t>
            </a:r>
          </a:p>
          <a:p>
            <a:pPr marL="800100" lvl="1">
              <a:buClr>
                <a:srgbClr val="C00000"/>
              </a:buClr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MapReduce (Optionally “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map-only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”)</a:t>
            </a:r>
          </a:p>
          <a:p>
            <a:pPr marL="800100" lvl="1">
              <a:buClr>
                <a:srgbClr val="C00000"/>
              </a:buClr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Focus on </a:t>
            </a:r>
            <a:r>
              <a:rPr lang="en-US" sz="2000" b="1" dirty="0" smtClean="0">
                <a:solidFill>
                  <a:srgbClr val="0070C0"/>
                </a:solidFill>
              </a:rPr>
              <a:t>Single Step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MapReduce computations (DryadLINQ supports more than one stage)</a:t>
            </a:r>
          </a:p>
          <a:p>
            <a:pPr marL="400050">
              <a:buClr>
                <a:srgbClr val="C00000"/>
              </a:buClr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Input and Output Handling</a:t>
            </a:r>
          </a:p>
          <a:p>
            <a:pPr marL="800100" lvl="1">
              <a:buClr>
                <a:srgbClr val="C00000"/>
              </a:buClr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Distributed data access (HDFS in Hadoop, Sector in Sphere, and shared directories in Dryad)</a:t>
            </a:r>
          </a:p>
          <a:p>
            <a:pPr marL="800100" lvl="1">
              <a:buClr>
                <a:srgbClr val="C00000"/>
              </a:buClr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Outputs normally goes to the distributed file systems</a:t>
            </a:r>
          </a:p>
          <a:p>
            <a:pPr marL="400050">
              <a:buClr>
                <a:srgbClr val="C00000"/>
              </a:buClr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Intermediate data</a:t>
            </a:r>
          </a:p>
          <a:p>
            <a:pPr marL="800100" lvl="1">
              <a:buClr>
                <a:srgbClr val="C00000"/>
              </a:buClr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Transferred via file systems (Local disk-&gt; HTTP -&gt; local disk  in Hadoop)</a:t>
            </a:r>
          </a:p>
          <a:p>
            <a:pPr marL="800100" lvl="1">
              <a:buClr>
                <a:srgbClr val="C00000"/>
              </a:buClr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Easy to support fault tolerance</a:t>
            </a:r>
          </a:p>
          <a:p>
            <a:pPr marL="800100" lvl="1">
              <a:buClr>
                <a:srgbClr val="C00000"/>
              </a:buClr>
            </a:pPr>
            <a:r>
              <a:rPr lang="en-US" sz="2000" b="1" dirty="0" smtClean="0">
                <a:solidFill>
                  <a:srgbClr val="0070C0"/>
                </a:solidFill>
              </a:rPr>
              <a:t>Considerably high latencies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6324600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>
              <a:lnSpc>
                <a:spcPct val="110000"/>
              </a:lnSpc>
              <a:buClr>
                <a:srgbClr val="C00000"/>
              </a:buClr>
            </a:pPr>
            <a:r>
              <a:rPr lang="en-US" sz="2400" b="1" dirty="0" smtClean="0">
                <a:solidFill>
                  <a:srgbClr val="C00000"/>
                </a:solidFill>
              </a:rPr>
              <a:t>Google, Apache Hadoop, Sector/Sphere, </a:t>
            </a:r>
          </a:p>
          <a:p>
            <a:pPr marL="800100" lvl="1">
              <a:lnSpc>
                <a:spcPct val="110000"/>
              </a:lnSpc>
              <a:buClr>
                <a:srgbClr val="C00000"/>
              </a:buClr>
            </a:pPr>
            <a:r>
              <a:rPr lang="en-US" sz="2400" b="1" dirty="0" smtClean="0">
                <a:solidFill>
                  <a:srgbClr val="C00000"/>
                </a:solidFill>
              </a:rPr>
              <a:t>Dryad/DryadLINQ (DAG based)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Features of Existing Architectures(2)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066800"/>
            <a:ext cx="8534400" cy="5410200"/>
          </a:xfrm>
        </p:spPr>
        <p:txBody>
          <a:bodyPr>
            <a:noAutofit/>
          </a:bodyPr>
          <a:lstStyle/>
          <a:p>
            <a:pPr marL="400050">
              <a:buClr>
                <a:srgbClr val="C00000"/>
              </a:buClr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Scheduling</a:t>
            </a:r>
          </a:p>
          <a:p>
            <a:pPr marL="800100" lvl="1">
              <a:buClr>
                <a:srgbClr val="C00000"/>
              </a:buClr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US" sz="2000" b="1" dirty="0" smtClean="0">
                <a:solidFill>
                  <a:srgbClr val="0070C0"/>
                </a:solidFill>
              </a:rPr>
              <a:t>master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schedules tasks to </a:t>
            </a:r>
            <a:r>
              <a:rPr lang="en-US" sz="2000" b="1" dirty="0" smtClean="0">
                <a:solidFill>
                  <a:srgbClr val="0070C0"/>
                </a:solidFill>
              </a:rPr>
              <a:t>slaves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depending on the availability </a:t>
            </a:r>
          </a:p>
          <a:p>
            <a:pPr marL="800100" lvl="1">
              <a:buClr>
                <a:srgbClr val="C00000"/>
              </a:buClr>
            </a:pPr>
            <a:r>
              <a:rPr lang="en-US" sz="2000" b="1" dirty="0" smtClean="0">
                <a:solidFill>
                  <a:srgbClr val="0070C0"/>
                </a:solidFill>
              </a:rPr>
              <a:t>Dynamic Scheduling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 Hadoop, static scheduling in Dryad/DryadLINQ</a:t>
            </a:r>
          </a:p>
          <a:p>
            <a:pPr marL="800100" lvl="1">
              <a:buClr>
                <a:srgbClr val="C00000"/>
              </a:buClr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Naturally load balancing</a:t>
            </a:r>
          </a:p>
          <a:p>
            <a:pPr marL="800100" lvl="1">
              <a:buClr>
                <a:srgbClr val="C00000"/>
              </a:buClr>
              <a:buNone/>
            </a:pPr>
            <a:endParaRPr 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00050">
              <a:buClr>
                <a:srgbClr val="C00000"/>
              </a:buClr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Fault Tolerance</a:t>
            </a:r>
          </a:p>
          <a:p>
            <a:pPr marL="800100" lvl="1">
              <a:buClr>
                <a:srgbClr val="C00000"/>
              </a:buClr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Data flows through </a:t>
            </a:r>
            <a:r>
              <a:rPr lang="en-US" sz="2000" b="1" dirty="0" smtClean="0">
                <a:solidFill>
                  <a:srgbClr val="0070C0"/>
                </a:solidFill>
              </a:rPr>
              <a:t>disks-&gt;channels-&gt;disks</a:t>
            </a:r>
          </a:p>
          <a:p>
            <a:pPr marL="800100" lvl="1">
              <a:buClr>
                <a:srgbClr val="C00000"/>
              </a:buClr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 master keeps track of the data products</a:t>
            </a:r>
          </a:p>
          <a:p>
            <a:pPr marL="800100" lvl="1">
              <a:buClr>
                <a:srgbClr val="C00000"/>
              </a:buClr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Re-execution  of failed or slow tasks</a:t>
            </a:r>
          </a:p>
          <a:p>
            <a:pPr marL="800100" lvl="1">
              <a:buClr>
                <a:srgbClr val="C00000"/>
              </a:buClr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Overheads are justifiable for large single step MapReduce computations</a:t>
            </a:r>
          </a:p>
          <a:p>
            <a:pPr marL="800100" lvl="1">
              <a:buClr>
                <a:srgbClr val="C00000"/>
              </a:buClr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Iterative MapReduce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Iterative MapReduce using </a:t>
            </a:r>
            <a:r>
              <a:rPr lang="en-US" i="1" dirty="0" smtClean="0">
                <a:solidFill>
                  <a:srgbClr val="002060"/>
                </a:solidFill>
                <a:latin typeface="Candara" pitchFamily="34" charset="0"/>
              </a:rPr>
              <a:t>Twister</a:t>
            </a:r>
            <a:endParaRPr lang="en-US" i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20" name="Arc 19"/>
          <p:cNvSpPr/>
          <p:nvPr/>
        </p:nvSpPr>
        <p:spPr>
          <a:xfrm rot="5400000">
            <a:off x="4431106" y="2702469"/>
            <a:ext cx="2743200" cy="1394613"/>
          </a:xfrm>
          <a:prstGeom prst="arc">
            <a:avLst>
              <a:gd name="adj1" fmla="val 9163427"/>
              <a:gd name="adj2" fmla="val 1099694"/>
            </a:avLst>
          </a:prstGeom>
          <a:ln w="5080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276600"/>
            <a:ext cx="25908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ndara" pitchFamily="34" charset="0"/>
                <a:cs typeface="Courier New" pitchFamily="49" charset="0"/>
              </a:rPr>
              <a:t>Reduce (Key, List&lt;Value&gt;)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7400" y="1676400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ndara" pitchFamily="34" charset="0"/>
              </a:rPr>
              <a:t>Iterate</a:t>
            </a:r>
            <a:endParaRPr lang="en-US" sz="20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3800" y="2514600"/>
            <a:ext cx="1897186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ndara" pitchFamily="34" charset="0"/>
                <a:cs typeface="Courier New" pitchFamily="49" charset="0"/>
              </a:rPr>
              <a:t>Map(Key, Value)  </a:t>
            </a:r>
          </a:p>
        </p:txBody>
      </p:sp>
      <p:sp>
        <p:nvSpPr>
          <p:cNvPr id="42" name="Oval 41"/>
          <p:cNvSpPr/>
          <p:nvPr/>
        </p:nvSpPr>
        <p:spPr>
          <a:xfrm>
            <a:off x="5791200" y="2133600"/>
            <a:ext cx="1350522" cy="762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ndara" pitchFamily="34" charset="0"/>
              </a:rPr>
              <a:t>Main Program</a:t>
            </a:r>
            <a:endParaRPr lang="en-US" sz="1600" b="1" dirty="0">
              <a:latin typeface="Candara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4458494" y="3056082"/>
            <a:ext cx="381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8" idx="1"/>
            <a:endCxn id="10" idx="1"/>
          </p:cNvCxnSpPr>
          <p:nvPr/>
        </p:nvCxnSpPr>
        <p:spPr>
          <a:xfrm>
            <a:off x="2743200" y="2857500"/>
            <a:ext cx="609600" cy="74226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26" idx="1"/>
          </p:cNvCxnSpPr>
          <p:nvPr/>
        </p:nvCxnSpPr>
        <p:spPr>
          <a:xfrm flipV="1">
            <a:off x="2667000" y="2699266"/>
            <a:ext cx="1066800" cy="16711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own Arrow Callout 30"/>
          <p:cNvSpPr/>
          <p:nvPr/>
        </p:nvSpPr>
        <p:spPr>
          <a:xfrm>
            <a:off x="2895600" y="838200"/>
            <a:ext cx="2590800" cy="9144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andara" pitchFamily="34" charset="0"/>
              </a:rPr>
              <a:t>Static Data</a:t>
            </a:r>
          </a:p>
          <a:p>
            <a:pPr algn="ctr"/>
            <a:r>
              <a:rPr lang="en-US" i="1" dirty="0" smtClean="0">
                <a:latin typeface="Candara" pitchFamily="34" charset="0"/>
              </a:rPr>
              <a:t>Loaded only once</a:t>
            </a:r>
            <a:endParaRPr lang="en-US" i="1" dirty="0">
              <a:latin typeface="Candara" pitchFamily="34" charset="0"/>
            </a:endParaRPr>
          </a:p>
        </p:txBody>
      </p:sp>
      <p:sp>
        <p:nvSpPr>
          <p:cNvPr id="32" name="Left Arrow Callout 31"/>
          <p:cNvSpPr/>
          <p:nvPr/>
        </p:nvSpPr>
        <p:spPr>
          <a:xfrm>
            <a:off x="6629400" y="3048000"/>
            <a:ext cx="2286000" cy="838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23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andara" pitchFamily="34" charset="0"/>
              </a:rPr>
              <a:t>Direct data transfer via pub/sub</a:t>
            </a:r>
          </a:p>
        </p:txBody>
      </p:sp>
      <p:sp>
        <p:nvSpPr>
          <p:cNvPr id="59" name="Left Arrow Callout 58"/>
          <p:cNvSpPr/>
          <p:nvPr/>
        </p:nvSpPr>
        <p:spPr>
          <a:xfrm flipH="1">
            <a:off x="381000" y="3810000"/>
            <a:ext cx="2819400" cy="838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2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  <a:latin typeface="Candara" pitchFamily="34" charset="0"/>
              </a:rPr>
              <a:t>Combiner operation to collect all reduce outputs</a:t>
            </a:r>
          </a:p>
        </p:txBody>
      </p:sp>
      <p:sp>
        <p:nvSpPr>
          <p:cNvPr id="98" name="Left Arrow Callout 97"/>
          <p:cNvSpPr/>
          <p:nvPr/>
        </p:nvSpPr>
        <p:spPr>
          <a:xfrm flipH="1">
            <a:off x="304800" y="2438400"/>
            <a:ext cx="2438400" cy="838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5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  <a:latin typeface="Candara" pitchFamily="34" charset="0"/>
              </a:rPr>
              <a:t>Long running map/reduce tasks (cached)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0" y="1752600"/>
            <a:ext cx="1828800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ndara" pitchFamily="34" charset="0"/>
                <a:cs typeface="Courier New" pitchFamily="49" charset="0"/>
              </a:rPr>
              <a:t>Configure()</a:t>
            </a:r>
            <a:endParaRPr lang="en-US" b="1" dirty="0">
              <a:solidFill>
                <a:schemeClr val="tx1"/>
              </a:solidFill>
              <a:latin typeface="Candara" pitchFamily="34" charset="0"/>
              <a:cs typeface="Courier New" pitchFamily="49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4458494" y="2323306"/>
            <a:ext cx="381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00400" y="4267200"/>
            <a:ext cx="2971800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ndara" pitchFamily="34" charset="0"/>
                <a:cs typeface="Courier New" pitchFamily="49" charset="0"/>
              </a:rPr>
              <a:t>Combine (</a:t>
            </a:r>
            <a:r>
              <a:rPr lang="en-US" b="1" dirty="0" smtClean="0">
                <a:solidFill>
                  <a:srgbClr val="0070C0"/>
                </a:solidFill>
                <a:latin typeface="Candara" pitchFamily="34" charset="0"/>
                <a:cs typeface="Courier New" pitchFamily="49" charset="0"/>
              </a:rPr>
              <a:t>Map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  <a:cs typeface="Courier New" pitchFamily="49" charset="0"/>
              </a:rPr>
              <a:t>&lt;Key,Value&gt;)</a:t>
            </a:r>
            <a:endParaRPr lang="en-US" b="1" dirty="0">
              <a:solidFill>
                <a:schemeClr val="tx1"/>
              </a:solidFill>
              <a:latin typeface="Candara" pitchFamily="34" charset="0"/>
              <a:cs typeface="Courier New" pitchFamily="49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4458494" y="4075906"/>
            <a:ext cx="381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2" idx="1"/>
          </p:cNvCxnSpPr>
          <p:nvPr/>
        </p:nvCxnSpPr>
        <p:spPr>
          <a:xfrm rot="10800000">
            <a:off x="4800600" y="3048000"/>
            <a:ext cx="1828800" cy="4191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1"/>
          </p:cNvCxnSpPr>
          <p:nvPr/>
        </p:nvCxnSpPr>
        <p:spPr>
          <a:xfrm rot="10800000" flipV="1">
            <a:off x="4800600" y="3467100"/>
            <a:ext cx="1828800" cy="4191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/>
          <p:cNvSpPr txBox="1">
            <a:spLocks/>
          </p:cNvSpPr>
          <p:nvPr/>
        </p:nvSpPr>
        <p:spPr>
          <a:xfrm>
            <a:off x="228600" y="4724400"/>
            <a:ext cx="8763000" cy="2133600"/>
          </a:xfrm>
          <a:prstGeom prst="rect">
            <a:avLst/>
          </a:prstGeom>
        </p:spPr>
        <p:txBody>
          <a:bodyPr vert="horz" lIns="91435" tIns="45718" rIns="91435" bIns="45718" rtlCol="0">
            <a:normAutofit fontScale="70000" lnSpcReduction="20000"/>
          </a:bodyPr>
          <a:lstStyle/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</a:rPr>
              <a:t>Distributed data access</a:t>
            </a: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5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ndara" pitchFamily="34" charset="0"/>
            </a:endParaRP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5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ndara" pitchFamily="34" charset="0"/>
            </a:endParaRP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</a:rPr>
              <a:t>Distinction on static data and variable data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</a:rPr>
              <a:t>data flow vs.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</a:rPr>
              <a:t>δ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</a:rPr>
              <a:t> flow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</a:rPr>
              <a:t>)</a:t>
            </a: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5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ndara" pitchFamily="34" charset="0"/>
            </a:endParaRP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</a:rPr>
              <a:t>Cacheable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</a:rPr>
              <a:t>map/reduce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itchFamily="34" charset="0"/>
              </a:rPr>
              <a:t> tasks (long running tasks)</a:t>
            </a: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5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ndara" pitchFamily="34" charset="0"/>
            </a:endParaRP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Combine operation</a:t>
            </a: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5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ndara" pitchFamily="34" charset="0"/>
            </a:endParaRPr>
          </a:p>
          <a:p>
            <a:pPr marL="342883" indent="-342883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Support fast intermediate data transfers</a:t>
            </a:r>
          </a:p>
          <a:p>
            <a:pPr marL="342883" indent="-342883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marL="342883" indent="-342883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marL="342883" indent="-342883">
              <a:spcBef>
                <a:spcPct val="20000"/>
              </a:spcBef>
              <a:buClr>
                <a:srgbClr val="C00000"/>
              </a:buClr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Twister Architecture 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3" name="Group 221"/>
          <p:cNvGrpSpPr/>
          <p:nvPr/>
        </p:nvGrpSpPr>
        <p:grpSpPr>
          <a:xfrm>
            <a:off x="914400" y="762000"/>
            <a:ext cx="7467600" cy="5596354"/>
            <a:chOff x="685800" y="762000"/>
            <a:chExt cx="7467600" cy="5596354"/>
          </a:xfrm>
        </p:grpSpPr>
        <p:sp>
          <p:nvSpPr>
            <p:cNvPr id="60" name="Rounded Rectangle 59"/>
            <p:cNvSpPr/>
            <p:nvPr/>
          </p:nvSpPr>
          <p:spPr>
            <a:xfrm>
              <a:off x="685800" y="2590800"/>
              <a:ext cx="2743200" cy="37338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5410200" y="2590800"/>
              <a:ext cx="2743200" cy="37338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066800" y="5181600"/>
              <a:ext cx="6629400" cy="838200"/>
            </a:xfrm>
            <a:prstGeom prst="rect">
              <a:avLst/>
            </a:prstGeom>
            <a:solidFill>
              <a:srgbClr val="E6F1F2"/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96000" y="6019800"/>
              <a:ext cx="1299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Worker Node</a:t>
              </a:r>
              <a:endParaRPr lang="en-US" sz="1600" dirty="0"/>
            </a:p>
          </p:txBody>
        </p:sp>
        <p:grpSp>
          <p:nvGrpSpPr>
            <p:cNvPr id="4" name="Group 63"/>
            <p:cNvGrpSpPr/>
            <p:nvPr/>
          </p:nvGrpSpPr>
          <p:grpSpPr>
            <a:xfrm>
              <a:off x="6019800" y="5334000"/>
              <a:ext cx="1447800" cy="533400"/>
              <a:chOff x="990600" y="4876800"/>
              <a:chExt cx="1447800" cy="533400"/>
            </a:xfrm>
          </p:grpSpPr>
          <p:sp>
            <p:nvSpPr>
              <p:cNvPr id="91" name="Flowchart: Magnetic Disk 90"/>
              <p:cNvSpPr/>
              <p:nvPr/>
            </p:nvSpPr>
            <p:spPr>
              <a:xfrm>
                <a:off x="990600" y="4876800"/>
                <a:ext cx="1447800" cy="533400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219200" y="5029200"/>
                <a:ext cx="10020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Local Disk</a:t>
                </a:r>
                <a:endParaRPr lang="en-US" sz="1600" dirty="0"/>
              </a:p>
            </p:txBody>
          </p:sp>
        </p:grpSp>
        <p:grpSp>
          <p:nvGrpSpPr>
            <p:cNvPr id="9" name="Group 72"/>
            <p:cNvGrpSpPr/>
            <p:nvPr/>
          </p:nvGrpSpPr>
          <p:grpSpPr>
            <a:xfrm>
              <a:off x="5638800" y="4191000"/>
              <a:ext cx="2286000" cy="762000"/>
              <a:chOff x="762000" y="4038600"/>
              <a:chExt cx="2286000" cy="7620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762000" y="4343400"/>
                <a:ext cx="2286000" cy="457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752600" y="4038600"/>
                <a:ext cx="12137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Worker Pool</a:t>
                </a:r>
                <a:endParaRPr lang="en-US" sz="1600" dirty="0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5562600" y="2971800"/>
              <a:ext cx="2438400" cy="20574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715000" y="2667000"/>
              <a:ext cx="1542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Twister Daemon</a:t>
              </a:r>
              <a:endParaRPr lang="en-US" sz="1600" dirty="0"/>
            </a:p>
          </p:txBody>
        </p:sp>
        <p:grpSp>
          <p:nvGrpSpPr>
            <p:cNvPr id="12" name="Group 51"/>
            <p:cNvGrpSpPr/>
            <p:nvPr/>
          </p:nvGrpSpPr>
          <p:grpSpPr>
            <a:xfrm>
              <a:off x="762000" y="762000"/>
              <a:ext cx="1905000" cy="1600200"/>
              <a:chOff x="609600" y="914400"/>
              <a:chExt cx="1905000" cy="16002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09600" y="1219200"/>
                <a:ext cx="1905000" cy="1295400"/>
              </a:xfrm>
              <a:prstGeom prst="roundRect">
                <a:avLst>
                  <a:gd name="adj" fmla="val 1078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38200" y="1371600"/>
                <a:ext cx="1447800" cy="990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14400" y="914400"/>
                <a:ext cx="127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Master Node</a:t>
                </a:r>
                <a:endParaRPr lang="en-US" sz="1600" dirty="0"/>
              </a:p>
            </p:txBody>
          </p:sp>
          <p:grpSp>
            <p:nvGrpSpPr>
              <p:cNvPr id="15" name="Group 8"/>
              <p:cNvGrpSpPr/>
              <p:nvPr/>
            </p:nvGrpSpPr>
            <p:grpSpPr>
              <a:xfrm>
                <a:off x="1066800" y="1447800"/>
                <a:ext cx="1019175" cy="609600"/>
                <a:chOff x="990600" y="1447800"/>
                <a:chExt cx="1019175" cy="609600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990600" y="1447800"/>
                  <a:ext cx="1019175" cy="609600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066800" y="1447800"/>
                  <a:ext cx="83522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Twister </a:t>
                  </a:r>
                </a:p>
                <a:p>
                  <a:pPr algn="ctr"/>
                  <a:r>
                    <a:rPr lang="en-US" sz="1600" dirty="0" smtClean="0"/>
                    <a:t>Driver</a:t>
                  </a:r>
                  <a:endParaRPr lang="en-US" sz="1600" dirty="0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838200" y="2057400"/>
                <a:ext cx="13665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Main Program</a:t>
                </a:r>
                <a:endParaRPr lang="en-US" sz="1600" dirty="0"/>
              </a:p>
            </p:txBody>
          </p:sp>
        </p:grpSp>
        <p:grpSp>
          <p:nvGrpSpPr>
            <p:cNvPr id="16" name="Group 50"/>
            <p:cNvGrpSpPr/>
            <p:nvPr/>
          </p:nvGrpSpPr>
          <p:grpSpPr>
            <a:xfrm>
              <a:off x="3124200" y="914400"/>
              <a:ext cx="4740222" cy="1371600"/>
              <a:chOff x="4038600" y="1066800"/>
              <a:chExt cx="4740222" cy="1371600"/>
            </a:xfrm>
          </p:grpSpPr>
          <p:grpSp>
            <p:nvGrpSpPr>
              <p:cNvPr id="17" name="Group 48"/>
              <p:cNvGrpSpPr/>
              <p:nvPr/>
            </p:nvGrpSpPr>
            <p:grpSpPr>
              <a:xfrm>
                <a:off x="4038600" y="1066800"/>
                <a:ext cx="2743200" cy="1371600"/>
                <a:chOff x="4038600" y="1219200"/>
                <a:chExt cx="2590800" cy="1295400"/>
              </a:xfrm>
            </p:grpSpPr>
            <p:sp>
              <p:nvSpPr>
                <p:cNvPr id="48" name="Cloud 47"/>
                <p:cNvSpPr/>
                <p:nvPr/>
              </p:nvSpPr>
              <p:spPr>
                <a:xfrm>
                  <a:off x="4038600" y="1219200"/>
                  <a:ext cx="2590800" cy="1295400"/>
                </a:xfrm>
                <a:prstGeom prst="cloud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4"/>
                <p:cNvGrpSpPr/>
                <p:nvPr/>
              </p:nvGrpSpPr>
              <p:grpSpPr>
                <a:xfrm>
                  <a:off x="4724400" y="1371600"/>
                  <a:ext cx="304800" cy="338554"/>
                  <a:chOff x="4572000" y="1371600"/>
                  <a:chExt cx="304800" cy="338554"/>
                </a:xfrm>
              </p:grpSpPr>
              <p:sp>
                <p:nvSpPr>
                  <p:cNvPr id="13" name="Hexagon 12"/>
                  <p:cNvSpPr/>
                  <p:nvPr/>
                </p:nvSpPr>
                <p:spPr>
                  <a:xfrm>
                    <a:off x="4572000" y="1447800"/>
                    <a:ext cx="304800" cy="228600"/>
                  </a:xfrm>
                  <a:prstGeom prst="hexagon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572000" y="1371600"/>
                    <a:ext cx="29687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B</a:t>
                    </a:r>
                    <a:endParaRPr lang="en-US" sz="1600" dirty="0"/>
                  </a:p>
                </p:txBody>
              </p:sp>
            </p:grpSp>
            <p:grpSp>
              <p:nvGrpSpPr>
                <p:cNvPr id="23" name="Group 16"/>
                <p:cNvGrpSpPr/>
                <p:nvPr/>
              </p:nvGrpSpPr>
              <p:grpSpPr>
                <a:xfrm>
                  <a:off x="5334000" y="1866900"/>
                  <a:ext cx="304800" cy="338554"/>
                  <a:chOff x="4572000" y="1409700"/>
                  <a:chExt cx="304800" cy="338554"/>
                </a:xfrm>
              </p:grpSpPr>
              <p:sp>
                <p:nvSpPr>
                  <p:cNvPr id="18" name="Hexagon 17"/>
                  <p:cNvSpPr/>
                  <p:nvPr/>
                </p:nvSpPr>
                <p:spPr>
                  <a:xfrm>
                    <a:off x="4572000" y="1447800"/>
                    <a:ext cx="304800" cy="228600"/>
                  </a:xfrm>
                  <a:prstGeom prst="hexagon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572000" y="1409700"/>
                    <a:ext cx="29687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B</a:t>
                    </a:r>
                    <a:endParaRPr lang="en-US" sz="1600" dirty="0"/>
                  </a:p>
                </p:txBody>
              </p:sp>
            </p:grpSp>
            <p:grpSp>
              <p:nvGrpSpPr>
                <p:cNvPr id="26" name="Group 19"/>
                <p:cNvGrpSpPr/>
                <p:nvPr/>
              </p:nvGrpSpPr>
              <p:grpSpPr>
                <a:xfrm>
                  <a:off x="6019800" y="1676400"/>
                  <a:ext cx="304800" cy="338554"/>
                  <a:chOff x="4572000" y="1371600"/>
                  <a:chExt cx="304800" cy="338554"/>
                </a:xfrm>
              </p:grpSpPr>
              <p:sp>
                <p:nvSpPr>
                  <p:cNvPr id="21" name="Hexagon 20"/>
                  <p:cNvSpPr/>
                  <p:nvPr/>
                </p:nvSpPr>
                <p:spPr>
                  <a:xfrm>
                    <a:off x="4572000" y="1447800"/>
                    <a:ext cx="304800" cy="228600"/>
                  </a:xfrm>
                  <a:prstGeom prst="hexagon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572000" y="1371600"/>
                    <a:ext cx="29687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B</a:t>
                    </a:r>
                    <a:endParaRPr lang="en-US" sz="1600" dirty="0"/>
                  </a:p>
                </p:txBody>
              </p:sp>
            </p:grpSp>
            <p:grpSp>
              <p:nvGrpSpPr>
                <p:cNvPr id="28" name="Group 22"/>
                <p:cNvGrpSpPr/>
                <p:nvPr/>
              </p:nvGrpSpPr>
              <p:grpSpPr>
                <a:xfrm>
                  <a:off x="4495800" y="1905000"/>
                  <a:ext cx="304800" cy="338554"/>
                  <a:chOff x="4572000" y="1371600"/>
                  <a:chExt cx="304800" cy="338554"/>
                </a:xfrm>
              </p:grpSpPr>
              <p:sp>
                <p:nvSpPr>
                  <p:cNvPr id="24" name="Hexagon 23"/>
                  <p:cNvSpPr/>
                  <p:nvPr/>
                </p:nvSpPr>
                <p:spPr>
                  <a:xfrm>
                    <a:off x="4572000" y="1447800"/>
                    <a:ext cx="304800" cy="228600"/>
                  </a:xfrm>
                  <a:prstGeom prst="hexagon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572000" y="1371600"/>
                    <a:ext cx="29687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B</a:t>
                    </a:r>
                    <a:endParaRPr lang="en-US" sz="1600" dirty="0"/>
                  </a:p>
                </p:txBody>
              </p:sp>
            </p:grp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4974167" y="1651000"/>
                  <a:ext cx="431800" cy="287867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19" idx="1"/>
                </p:cNvCxnSpPr>
                <p:nvPr/>
              </p:nvCxnSpPr>
              <p:spPr>
                <a:xfrm rot="10800000" flipV="1">
                  <a:off x="4758267" y="2036177"/>
                  <a:ext cx="575733" cy="110178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stCxn id="14" idx="3"/>
                  <a:endCxn id="22" idx="1"/>
                </p:cNvCxnSpPr>
                <p:nvPr/>
              </p:nvCxnSpPr>
              <p:spPr>
                <a:xfrm>
                  <a:off x="5021276" y="1540877"/>
                  <a:ext cx="998524" cy="304800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>
                  <a:stCxn id="19" idx="3"/>
                  <a:endCxn id="22" idx="1"/>
                </p:cNvCxnSpPr>
                <p:nvPr/>
              </p:nvCxnSpPr>
              <p:spPr>
                <a:xfrm flipV="1">
                  <a:off x="5630876" y="1845677"/>
                  <a:ext cx="388924" cy="190500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stCxn id="14" idx="2"/>
                </p:cNvCxnSpPr>
                <p:nvPr/>
              </p:nvCxnSpPr>
              <p:spPr>
                <a:xfrm rot="5400000">
                  <a:off x="4624996" y="1733358"/>
                  <a:ext cx="271046" cy="224638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6781800" y="1219200"/>
                <a:ext cx="19970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en-US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Pub/sub </a:t>
                </a:r>
              </a:p>
              <a:p>
                <a:r>
                  <a:rPr lang="en-US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Broker Network</a:t>
                </a:r>
                <a:endParaRPr lang="en-US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371600" y="6019800"/>
              <a:ext cx="1299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Worker Node</a:t>
              </a:r>
              <a:endParaRPr lang="en-US" sz="1600" dirty="0"/>
            </a:p>
          </p:txBody>
        </p:sp>
        <p:grpSp>
          <p:nvGrpSpPr>
            <p:cNvPr id="30" name="Group 63"/>
            <p:cNvGrpSpPr/>
            <p:nvPr/>
          </p:nvGrpSpPr>
          <p:grpSpPr>
            <a:xfrm>
              <a:off x="1295400" y="5334000"/>
              <a:ext cx="1447800" cy="533400"/>
              <a:chOff x="990600" y="4876800"/>
              <a:chExt cx="1447800" cy="533400"/>
            </a:xfrm>
          </p:grpSpPr>
          <p:sp>
            <p:nvSpPr>
              <p:cNvPr id="62" name="Flowchart: Magnetic Disk 61"/>
              <p:cNvSpPr/>
              <p:nvPr/>
            </p:nvSpPr>
            <p:spPr>
              <a:xfrm>
                <a:off x="990600" y="4876800"/>
                <a:ext cx="1447800" cy="533400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219200" y="5029200"/>
                <a:ext cx="10020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Local Disk</a:t>
                </a:r>
                <a:endParaRPr lang="en-US" sz="1600" dirty="0"/>
              </a:p>
            </p:txBody>
          </p:sp>
        </p:grpSp>
        <p:grpSp>
          <p:nvGrpSpPr>
            <p:cNvPr id="32" name="Group 72"/>
            <p:cNvGrpSpPr/>
            <p:nvPr/>
          </p:nvGrpSpPr>
          <p:grpSpPr>
            <a:xfrm>
              <a:off x="914400" y="4191000"/>
              <a:ext cx="2286000" cy="762000"/>
              <a:chOff x="762000" y="4038600"/>
              <a:chExt cx="2286000" cy="76200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62000" y="4343400"/>
                <a:ext cx="2286000" cy="457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752600" y="4038600"/>
                <a:ext cx="12137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Worker Pool</a:t>
                </a:r>
                <a:endParaRPr lang="en-US" sz="1600" dirty="0"/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838200" y="2971800"/>
              <a:ext cx="2438400" cy="20574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90600" y="2667000"/>
              <a:ext cx="1542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Twister Daemon</a:t>
              </a:r>
              <a:endParaRPr lang="en-US" sz="1600" dirty="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066800" y="3124200"/>
              <a:ext cx="6629400" cy="1066800"/>
            </a:xfrm>
            <a:prstGeom prst="roundRect">
              <a:avLst>
                <a:gd name="adj" fmla="val 50000"/>
              </a:avLst>
            </a:prstGeom>
            <a:solidFill>
              <a:srgbClr val="E6EDEE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12"/>
            <p:cNvSpPr>
              <a:spLocks noChangeArrowheads="1"/>
            </p:cNvSpPr>
            <p:nvPr/>
          </p:nvSpPr>
          <p:spPr bwMode="auto">
            <a:xfrm>
              <a:off x="15240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27432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18"/>
            <p:cNvSpPr>
              <a:spLocks noChangeArrowheads="1"/>
            </p:cNvSpPr>
            <p:nvPr/>
          </p:nvSpPr>
          <p:spPr bwMode="auto">
            <a:xfrm>
              <a:off x="39624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18"/>
            <p:cNvSpPr>
              <a:spLocks noChangeArrowheads="1"/>
            </p:cNvSpPr>
            <p:nvPr/>
          </p:nvSpPr>
          <p:spPr bwMode="auto">
            <a:xfrm>
              <a:off x="70866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19"/>
            <p:cNvSpPr>
              <a:spLocks noChangeArrowheads="1"/>
            </p:cNvSpPr>
            <p:nvPr/>
          </p:nvSpPr>
          <p:spPr bwMode="auto">
            <a:xfrm>
              <a:off x="58674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"/>
            <p:cNvSpPr>
              <a:spLocks noChangeArrowheads="1"/>
            </p:cNvSpPr>
            <p:nvPr/>
          </p:nvSpPr>
          <p:spPr bwMode="auto">
            <a:xfrm>
              <a:off x="2128838" y="3810000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3"/>
            <p:cNvSpPr>
              <a:spLocks noChangeArrowheads="1"/>
            </p:cNvSpPr>
            <p:nvPr/>
          </p:nvSpPr>
          <p:spPr bwMode="auto">
            <a:xfrm>
              <a:off x="4093393" y="3810000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13"/>
            <p:cNvSpPr>
              <a:spLocks noChangeArrowheads="1"/>
            </p:cNvSpPr>
            <p:nvPr/>
          </p:nvSpPr>
          <p:spPr bwMode="auto">
            <a:xfrm>
              <a:off x="6324600" y="3810000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0" name="Straight Connector 109"/>
            <p:cNvCxnSpPr>
              <a:stCxn id="95" idx="5"/>
              <a:endCxn id="103" idx="0"/>
            </p:cNvCxnSpPr>
            <p:nvPr/>
          </p:nvCxnSpPr>
          <p:spPr>
            <a:xfrm rot="16200000" flipH="1">
              <a:off x="1823579" y="3370012"/>
              <a:ext cx="370404" cy="509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95" idx="5"/>
              <a:endCxn id="105" idx="1"/>
            </p:cNvCxnSpPr>
            <p:nvPr/>
          </p:nvCxnSpPr>
          <p:spPr>
            <a:xfrm rot="16200000" flipH="1">
              <a:off x="2737703" y="2455889"/>
              <a:ext cx="411444" cy="23788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95" idx="5"/>
              <a:endCxn id="108" idx="0"/>
            </p:cNvCxnSpPr>
            <p:nvPr/>
          </p:nvCxnSpPr>
          <p:spPr>
            <a:xfrm rot="16200000" flipH="1">
              <a:off x="3921460" y="1272131"/>
              <a:ext cx="370404" cy="4705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96" idx="4"/>
              <a:endCxn id="103" idx="0"/>
            </p:cNvCxnSpPr>
            <p:nvPr/>
          </p:nvCxnSpPr>
          <p:spPr>
            <a:xfrm rot="5400000">
              <a:off x="2406066" y="3338137"/>
              <a:ext cx="329364" cy="614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96" idx="4"/>
              <a:endCxn id="105" idx="1"/>
            </p:cNvCxnSpPr>
            <p:nvPr/>
          </p:nvCxnSpPr>
          <p:spPr>
            <a:xfrm rot="16200000" flipH="1">
              <a:off x="3320189" y="3038375"/>
              <a:ext cx="370404" cy="1254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96" idx="4"/>
              <a:endCxn id="108" idx="0"/>
            </p:cNvCxnSpPr>
            <p:nvPr/>
          </p:nvCxnSpPr>
          <p:spPr>
            <a:xfrm rot="16200000" flipH="1">
              <a:off x="4503947" y="1854618"/>
              <a:ext cx="329364" cy="3581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97" idx="4"/>
              <a:endCxn id="103" idx="0"/>
            </p:cNvCxnSpPr>
            <p:nvPr/>
          </p:nvCxnSpPr>
          <p:spPr>
            <a:xfrm rot="5400000">
              <a:off x="3015666" y="2728537"/>
              <a:ext cx="329364" cy="1833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97" idx="4"/>
              <a:endCxn id="105" idx="0"/>
            </p:cNvCxnSpPr>
            <p:nvPr/>
          </p:nvCxnSpPr>
          <p:spPr>
            <a:xfrm rot="16200000" flipH="1">
              <a:off x="3997943" y="3579821"/>
              <a:ext cx="329364" cy="1309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97" idx="4"/>
              <a:endCxn id="108" idx="0"/>
            </p:cNvCxnSpPr>
            <p:nvPr/>
          </p:nvCxnSpPr>
          <p:spPr>
            <a:xfrm rot="16200000" flipH="1">
              <a:off x="5113547" y="2464218"/>
              <a:ext cx="329364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02" idx="4"/>
            </p:cNvCxnSpPr>
            <p:nvPr/>
          </p:nvCxnSpPr>
          <p:spPr>
            <a:xfrm rot="5400000">
              <a:off x="3979383" y="1787254"/>
              <a:ext cx="329364" cy="37161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02" idx="4"/>
              <a:endCxn id="105" idx="7"/>
            </p:cNvCxnSpPr>
            <p:nvPr/>
          </p:nvCxnSpPr>
          <p:spPr>
            <a:xfrm rot="5400000">
              <a:off x="4977557" y="2826468"/>
              <a:ext cx="370404" cy="1678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02" idx="3"/>
              <a:endCxn id="108" idx="7"/>
            </p:cNvCxnSpPr>
            <p:nvPr/>
          </p:nvCxnSpPr>
          <p:spPr>
            <a:xfrm rot="16200000" flipH="1">
              <a:off x="6025006" y="3321450"/>
              <a:ext cx="411444" cy="6477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01" idx="4"/>
              <a:endCxn id="103" idx="0"/>
            </p:cNvCxnSpPr>
            <p:nvPr/>
          </p:nvCxnSpPr>
          <p:spPr>
            <a:xfrm rot="5400000">
              <a:off x="4577766" y="1166437"/>
              <a:ext cx="329364" cy="4957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01" idx="4"/>
              <a:endCxn id="105" idx="7"/>
            </p:cNvCxnSpPr>
            <p:nvPr/>
          </p:nvCxnSpPr>
          <p:spPr>
            <a:xfrm rot="5400000">
              <a:off x="5587157" y="2216868"/>
              <a:ext cx="370404" cy="2897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01" idx="4"/>
              <a:endCxn id="108" idx="0"/>
            </p:cNvCxnSpPr>
            <p:nvPr/>
          </p:nvCxnSpPr>
          <p:spPr>
            <a:xfrm rot="5400000">
              <a:off x="6675647" y="3264318"/>
              <a:ext cx="329364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4495801"/>
              <a:ext cx="762000" cy="513396"/>
            </a:xfrm>
            <a:prstGeom prst="rect">
              <a:avLst/>
            </a:prstGeom>
            <a:noFill/>
          </p:spPr>
        </p:pic>
        <p:pic>
          <p:nvPicPr>
            <p:cNvPr id="166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3600" y="4495800"/>
              <a:ext cx="762000" cy="513396"/>
            </a:xfrm>
            <a:prstGeom prst="rect">
              <a:avLst/>
            </a:prstGeom>
            <a:noFill/>
          </p:spPr>
        </p:pic>
        <p:pic>
          <p:nvPicPr>
            <p:cNvPr id="167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0" y="4495800"/>
              <a:ext cx="762000" cy="513396"/>
            </a:xfrm>
            <a:prstGeom prst="rect">
              <a:avLst/>
            </a:prstGeom>
            <a:noFill/>
          </p:spPr>
        </p:pic>
        <p:pic>
          <p:nvPicPr>
            <p:cNvPr id="168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4495800"/>
              <a:ext cx="762000" cy="513396"/>
            </a:xfrm>
            <a:prstGeom prst="rect">
              <a:avLst/>
            </a:prstGeom>
            <a:noFill/>
          </p:spPr>
        </p:pic>
        <p:sp>
          <p:nvSpPr>
            <p:cNvPr id="171" name="TextBox 170"/>
            <p:cNvSpPr txBox="1"/>
            <p:nvPr/>
          </p:nvSpPr>
          <p:spPr>
            <a:xfrm>
              <a:off x="2971800" y="5181600"/>
              <a:ext cx="30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Scripts perform:</a:t>
              </a:r>
            </a:p>
            <a:p>
              <a:r>
                <a:rPr lang="en-US" sz="1600" dirty="0" smtClean="0"/>
                <a:t>Data distribution, data collection, and partition file creation</a:t>
              </a:r>
              <a:endParaRPr lang="en-US" sz="1600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752600" y="31242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map</a:t>
              </a:r>
              <a:endParaRPr lang="en-US" sz="16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371600" y="37338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reduce</a:t>
              </a:r>
              <a:endParaRPr lang="en-US" sz="1600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514600" y="3810000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Cacheable tasks</a:t>
              </a:r>
              <a:endParaRPr lang="en-US" sz="1600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581400" y="2209800"/>
              <a:ext cx="167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One broker serves several Twister daemons</a:t>
              </a:r>
              <a:endParaRPr lang="en-US" sz="1600" dirty="0"/>
            </a:p>
          </p:txBody>
        </p:sp>
        <p:cxnSp>
          <p:nvCxnSpPr>
            <p:cNvPr id="192" name="Straight Connector 191"/>
            <p:cNvCxnSpPr/>
            <p:nvPr/>
          </p:nvCxnSpPr>
          <p:spPr>
            <a:xfrm>
              <a:off x="4191000" y="4800600"/>
              <a:ext cx="457200" cy="0"/>
            </a:xfrm>
            <a:prstGeom prst="line">
              <a:avLst/>
            </a:prstGeom>
            <a:ln w="1016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4876800" y="3352800"/>
              <a:ext cx="304800" cy="0"/>
            </a:xfrm>
            <a:prstGeom prst="line">
              <a:avLst/>
            </a:prstGeom>
            <a:ln w="5397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5029200" y="3962400"/>
              <a:ext cx="152400" cy="0"/>
            </a:xfrm>
            <a:prstGeom prst="line">
              <a:avLst/>
            </a:prstGeom>
            <a:ln w="5397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>
              <a:endCxn id="25" idx="2"/>
            </p:cNvCxnSpPr>
            <p:nvPr/>
          </p:nvCxnSpPr>
          <p:spPr>
            <a:xfrm rot="5400000" flipH="1" flipV="1">
              <a:off x="2882237" y="2088573"/>
              <a:ext cx="972790" cy="793664"/>
            </a:xfrm>
            <a:prstGeom prst="straightConnector1">
              <a:avLst/>
            </a:prstGeom>
            <a:ln w="41275">
              <a:solidFill>
                <a:srgbClr val="00206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16200000" flipV="1">
              <a:off x="4724400" y="2057400"/>
              <a:ext cx="990600" cy="838200"/>
            </a:xfrm>
            <a:prstGeom prst="straightConnector1">
              <a:avLst/>
            </a:prstGeom>
            <a:ln w="41275">
              <a:solidFill>
                <a:srgbClr val="00206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 rot="10800000">
              <a:off x="2362200" y="1524000"/>
              <a:ext cx="990600" cy="1588"/>
            </a:xfrm>
            <a:prstGeom prst="straightConnector1">
              <a:avLst/>
            </a:prstGeom>
            <a:ln w="41275">
              <a:solidFill>
                <a:srgbClr val="00206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Twister</a:t>
            </a:r>
            <a:r>
              <a:rPr lang="en-US" dirty="0" smtClean="0">
                <a:solidFill>
                  <a:srgbClr val="002060"/>
                </a:solidFill>
              </a:rPr>
              <a:t> Programming Model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3" name="Group 94"/>
          <p:cNvGrpSpPr/>
          <p:nvPr/>
        </p:nvGrpSpPr>
        <p:grpSpPr>
          <a:xfrm>
            <a:off x="457200" y="685800"/>
            <a:ext cx="8153400" cy="6172200"/>
            <a:chOff x="304800" y="685800"/>
            <a:chExt cx="8153400" cy="617220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838200" y="762000"/>
              <a:ext cx="7620000" cy="1600200"/>
            </a:xfrm>
            <a:prstGeom prst="roundRect">
              <a:avLst>
                <a:gd name="adj" fmla="val 1120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990600" y="1143000"/>
              <a:ext cx="23622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Arial" pitchFamily="34" charset="0"/>
                </a:rPr>
                <a:t>configureMaps(..)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 flipV="1">
              <a:off x="3352800" y="1143000"/>
              <a:ext cx="538914" cy="1832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4343400" y="5334000"/>
              <a:ext cx="41148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Two configuration options :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Using local disks (only for maps)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Using pub-sub bus 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990600" y="1600200"/>
              <a:ext cx="25146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Arial" pitchFamily="34" charset="0"/>
                </a:rPr>
                <a:t>configureReduce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Arial" pitchFamily="34" charset="0"/>
                </a:rPr>
                <a:t>(..)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2" name="AutoShape 8"/>
            <p:cNvCxnSpPr>
              <a:cxnSpLocks noChangeShapeType="1"/>
              <a:stCxn id="1031" idx="3"/>
            </p:cNvCxnSpPr>
            <p:nvPr/>
          </p:nvCxnSpPr>
          <p:spPr bwMode="auto">
            <a:xfrm flipV="1">
              <a:off x="3505200" y="1600201"/>
              <a:ext cx="382203" cy="1523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838200" y="2895600"/>
              <a:ext cx="7620000" cy="2209800"/>
            </a:xfrm>
            <a:prstGeom prst="roundRect">
              <a:avLst>
                <a:gd name="adj" fmla="val 75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565107" y="40269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6179469" y="40269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226668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6839100" y="40269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834564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295400" y="3048009"/>
              <a:ext cx="2590383" cy="304513"/>
              <a:chOff x="1453" y="5453"/>
              <a:chExt cx="3605" cy="353"/>
            </a:xfrm>
          </p:grpSpPr>
          <p:sp>
            <p:nvSpPr>
              <p:cNvPr id="1040" name="Text Box 16"/>
              <p:cNvSpPr txBox="1">
                <a:spLocks noChangeArrowheads="1"/>
              </p:cNvSpPr>
              <p:nvPr/>
            </p:nvSpPr>
            <p:spPr bwMode="auto">
              <a:xfrm>
                <a:off x="1453" y="5453"/>
                <a:ext cx="3075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runMapReduce</a:t>
                </a: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(..)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41" name="AutoShape 17"/>
              <p:cNvCxnSpPr>
                <a:cxnSpLocks noChangeShapeType="1"/>
                <a:stCxn id="1040" idx="3"/>
              </p:cNvCxnSpPr>
              <p:nvPr/>
            </p:nvCxnSpPr>
            <p:spPr bwMode="auto">
              <a:xfrm>
                <a:off x="4528" y="5630"/>
                <a:ext cx="530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7162449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6487728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>
              <a:off x="5683668" y="38652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5" name="AutoShape 21"/>
            <p:cNvCxnSpPr>
              <a:cxnSpLocks noChangeShapeType="1"/>
            </p:cNvCxnSpPr>
            <p:nvPr/>
          </p:nvCxnSpPr>
          <p:spPr bwMode="auto">
            <a:xfrm>
              <a:off x="6315276" y="38652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>
              <a:off x="6951195" y="38652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>
              <a:off x="5409899" y="3595838"/>
              <a:ext cx="273769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8" name="AutoShape 24"/>
            <p:cNvCxnSpPr>
              <a:cxnSpLocks noChangeShapeType="1"/>
            </p:cNvCxnSpPr>
            <p:nvPr/>
          </p:nvCxnSpPr>
          <p:spPr bwMode="auto">
            <a:xfrm flipH="1">
              <a:off x="5683668" y="35958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9" name="AutoShape 25"/>
            <p:cNvCxnSpPr>
              <a:cxnSpLocks noChangeShapeType="1"/>
            </p:cNvCxnSpPr>
            <p:nvPr/>
          </p:nvCxnSpPr>
          <p:spPr bwMode="auto">
            <a:xfrm flipH="1">
              <a:off x="5683668" y="3595838"/>
              <a:ext cx="90106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0" name="AutoShape 26"/>
            <p:cNvCxnSpPr>
              <a:cxnSpLocks noChangeShapeType="1"/>
            </p:cNvCxnSpPr>
            <p:nvPr/>
          </p:nvCxnSpPr>
          <p:spPr bwMode="auto">
            <a:xfrm flipH="1">
              <a:off x="5683668" y="3595838"/>
              <a:ext cx="159518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1" name="AutoShape 27"/>
            <p:cNvCxnSpPr>
              <a:cxnSpLocks noChangeShapeType="1"/>
            </p:cNvCxnSpPr>
            <p:nvPr/>
          </p:nvCxnSpPr>
          <p:spPr bwMode="auto">
            <a:xfrm>
              <a:off x="5409899" y="35958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2" name="AutoShape 28"/>
            <p:cNvCxnSpPr>
              <a:cxnSpLocks noChangeShapeType="1"/>
            </p:cNvCxnSpPr>
            <p:nvPr/>
          </p:nvCxnSpPr>
          <p:spPr bwMode="auto">
            <a:xfrm>
              <a:off x="5953125" y="3595838"/>
              <a:ext cx="362151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3" name="AutoShape 29"/>
            <p:cNvCxnSpPr>
              <a:cxnSpLocks noChangeShapeType="1"/>
            </p:cNvCxnSpPr>
            <p:nvPr/>
          </p:nvCxnSpPr>
          <p:spPr bwMode="auto">
            <a:xfrm flipH="1">
              <a:off x="6315276" y="35958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4" name="AutoShape 30"/>
            <p:cNvCxnSpPr>
              <a:cxnSpLocks noChangeShapeType="1"/>
            </p:cNvCxnSpPr>
            <p:nvPr/>
          </p:nvCxnSpPr>
          <p:spPr bwMode="auto">
            <a:xfrm flipH="1">
              <a:off x="6315276" y="35958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5" name="AutoShape 31"/>
            <p:cNvCxnSpPr>
              <a:cxnSpLocks noChangeShapeType="1"/>
            </p:cNvCxnSpPr>
            <p:nvPr/>
          </p:nvCxnSpPr>
          <p:spPr bwMode="auto">
            <a:xfrm>
              <a:off x="5409899" y="3595838"/>
              <a:ext cx="154129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6" name="AutoShape 32"/>
            <p:cNvCxnSpPr>
              <a:cxnSpLocks noChangeShapeType="1"/>
            </p:cNvCxnSpPr>
            <p:nvPr/>
          </p:nvCxnSpPr>
          <p:spPr bwMode="auto">
            <a:xfrm>
              <a:off x="5953125" y="3595838"/>
              <a:ext cx="99807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7" name="AutoShape 33"/>
            <p:cNvCxnSpPr>
              <a:cxnSpLocks noChangeShapeType="1"/>
            </p:cNvCxnSpPr>
            <p:nvPr/>
          </p:nvCxnSpPr>
          <p:spPr bwMode="auto">
            <a:xfrm>
              <a:off x="6584733" y="3595838"/>
              <a:ext cx="366462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8" name="AutoShape 34"/>
            <p:cNvCxnSpPr>
              <a:cxnSpLocks noChangeShapeType="1"/>
            </p:cNvCxnSpPr>
            <p:nvPr/>
          </p:nvCxnSpPr>
          <p:spPr bwMode="auto">
            <a:xfrm flipH="1">
              <a:off x="6951195" y="3595838"/>
              <a:ext cx="32766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9" name="AutoShape 35"/>
            <p:cNvCxnSpPr>
              <a:cxnSpLocks noChangeShapeType="1"/>
            </p:cNvCxnSpPr>
            <p:nvPr/>
          </p:nvCxnSpPr>
          <p:spPr bwMode="auto">
            <a:xfrm>
              <a:off x="5338763" y="30461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0" name="AutoShape 36"/>
            <p:cNvCxnSpPr>
              <a:cxnSpLocks noChangeShapeType="1"/>
            </p:cNvCxnSpPr>
            <p:nvPr/>
          </p:nvCxnSpPr>
          <p:spPr bwMode="auto">
            <a:xfrm>
              <a:off x="5953125" y="30461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1" name="AutoShape 37"/>
            <p:cNvCxnSpPr>
              <a:cxnSpLocks noChangeShapeType="1"/>
            </p:cNvCxnSpPr>
            <p:nvPr/>
          </p:nvCxnSpPr>
          <p:spPr bwMode="auto">
            <a:xfrm>
              <a:off x="6584733" y="30353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2" name="AutoShape 38"/>
            <p:cNvCxnSpPr>
              <a:cxnSpLocks noChangeShapeType="1"/>
            </p:cNvCxnSpPr>
            <p:nvPr/>
          </p:nvCxnSpPr>
          <p:spPr bwMode="auto">
            <a:xfrm>
              <a:off x="7278855" y="30353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63" name="Text Box 39"/>
            <p:cNvSpPr txBox="1">
              <a:spLocks noChangeArrowheads="1"/>
            </p:cNvSpPr>
            <p:nvPr/>
          </p:nvSpPr>
          <p:spPr bwMode="auto">
            <a:xfrm>
              <a:off x="990600" y="2514600"/>
              <a:ext cx="23622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Arial" pitchFamily="34" charset="0"/>
                </a:rPr>
                <a:t>while(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urier New" pitchFamily="49" charset="0"/>
                  <a:cs typeface="Arial" pitchFamily="34" charset="0"/>
                </a:rPr>
                <a:t>condition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Arial" pitchFamily="34" charset="0"/>
                </a:rPr>
                <a:t>){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Oval 40"/>
            <p:cNvSpPr>
              <a:spLocks noChangeArrowheads="1"/>
            </p:cNvSpPr>
            <p:nvPr/>
          </p:nvSpPr>
          <p:spPr bwMode="auto">
            <a:xfrm>
              <a:off x="2978317" y="4706002"/>
              <a:ext cx="269457" cy="2802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65" name="AutoShape 41"/>
            <p:cNvCxnSpPr>
              <a:cxnSpLocks noChangeShapeType="1"/>
            </p:cNvCxnSpPr>
            <p:nvPr/>
          </p:nvCxnSpPr>
          <p:spPr bwMode="auto">
            <a:xfrm>
              <a:off x="3118435" y="4544327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6" name="AutoShape 42"/>
            <p:cNvCxnSpPr>
              <a:cxnSpLocks noChangeShapeType="1"/>
            </p:cNvCxnSpPr>
            <p:nvPr/>
          </p:nvCxnSpPr>
          <p:spPr bwMode="auto">
            <a:xfrm flipH="1">
              <a:off x="3118435" y="4544327"/>
              <a:ext cx="38327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67" name="Text Box 43"/>
            <p:cNvSpPr txBox="1">
              <a:spLocks noChangeArrowheads="1"/>
            </p:cNvSpPr>
            <p:nvPr/>
          </p:nvSpPr>
          <p:spPr bwMode="auto">
            <a:xfrm>
              <a:off x="1066800" y="5715000"/>
              <a:ext cx="1853866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Arial" pitchFamily="34" charset="0"/>
                </a:rPr>
                <a:t>} //end while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Text Box 44"/>
            <p:cNvSpPr txBox="1">
              <a:spLocks noChangeArrowheads="1"/>
            </p:cNvSpPr>
            <p:nvPr/>
          </p:nvSpPr>
          <p:spPr bwMode="auto">
            <a:xfrm>
              <a:off x="1295400" y="5257800"/>
              <a:ext cx="22860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urier New" pitchFamily="49" charset="0"/>
                  <a:cs typeface="Arial" pitchFamily="34" charset="0"/>
                </a:rPr>
                <a:t>updateCondition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ourier New" pitchFamily="49" charset="0"/>
                  <a:cs typeface="Arial" pitchFamily="34" charset="0"/>
                </a:rPr>
                <a:t>()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45"/>
            <p:cNvGrpSpPr>
              <a:grpSpLocks/>
            </p:cNvGrpSpPr>
            <p:nvPr/>
          </p:nvGrpSpPr>
          <p:grpSpPr bwMode="auto">
            <a:xfrm>
              <a:off x="4572000" y="838200"/>
              <a:ext cx="1353753" cy="1293395"/>
              <a:chOff x="4782" y="2508"/>
              <a:chExt cx="1884" cy="1800"/>
            </a:xfrm>
          </p:grpSpPr>
          <p:grpSp>
            <p:nvGrpSpPr>
              <p:cNvPr id="6" name="Group 46"/>
              <p:cNvGrpSpPr>
                <a:grpSpLocks/>
              </p:cNvGrpSpPr>
              <p:nvPr/>
            </p:nvGrpSpPr>
            <p:grpSpPr bwMode="auto">
              <a:xfrm>
                <a:off x="4782" y="2508"/>
                <a:ext cx="1884" cy="1800"/>
                <a:chOff x="8145" y="2478"/>
                <a:chExt cx="1884" cy="1800"/>
              </a:xfrm>
            </p:grpSpPr>
            <p:sp>
              <p:nvSpPr>
                <p:cNvPr id="1071" name="AutoShape 47"/>
                <p:cNvSpPr>
                  <a:spLocks noChangeArrowheads="1"/>
                </p:cNvSpPr>
                <p:nvPr/>
              </p:nvSpPr>
              <p:spPr bwMode="auto">
                <a:xfrm>
                  <a:off x="8145" y="2733"/>
                  <a:ext cx="1884" cy="15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E5F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2" name="Oval 48"/>
                <p:cNvSpPr>
                  <a:spLocks noChangeArrowheads="1"/>
                </p:cNvSpPr>
                <p:nvPr/>
              </p:nvSpPr>
              <p:spPr bwMode="auto">
                <a:xfrm>
                  <a:off x="8280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3" name="Oval 49"/>
                <p:cNvSpPr>
                  <a:spLocks noChangeArrowheads="1"/>
                </p:cNvSpPr>
                <p:nvPr/>
              </p:nvSpPr>
              <p:spPr bwMode="auto">
                <a:xfrm>
                  <a:off x="8436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4" name="Oval 50"/>
                <p:cNvSpPr>
                  <a:spLocks noChangeArrowheads="1"/>
                </p:cNvSpPr>
                <p:nvPr/>
              </p:nvSpPr>
              <p:spPr bwMode="auto">
                <a:xfrm>
                  <a:off x="8595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5" name="AutoShape 51"/>
                <p:cNvSpPr>
                  <a:spLocks noChangeArrowheads="1"/>
                </p:cNvSpPr>
                <p:nvPr/>
              </p:nvSpPr>
              <p:spPr bwMode="auto">
                <a:xfrm>
                  <a:off x="9339" y="2883"/>
                  <a:ext cx="585" cy="330"/>
                </a:xfrm>
                <a:prstGeom prst="flowChartMagneticDisk">
                  <a:avLst/>
                </a:prstGeom>
                <a:solidFill>
                  <a:srgbClr val="D9959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6" name="Oval 52"/>
                <p:cNvSpPr>
                  <a:spLocks noChangeArrowheads="1"/>
                </p:cNvSpPr>
                <p:nvPr/>
              </p:nvSpPr>
              <p:spPr bwMode="auto">
                <a:xfrm>
                  <a:off x="9234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7" name="Oval 53"/>
                <p:cNvSpPr>
                  <a:spLocks noChangeArrowheads="1"/>
                </p:cNvSpPr>
                <p:nvPr/>
              </p:nvSpPr>
              <p:spPr bwMode="auto">
                <a:xfrm>
                  <a:off x="9390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8" name="Oval 54"/>
                <p:cNvSpPr>
                  <a:spLocks noChangeArrowheads="1"/>
                </p:cNvSpPr>
                <p:nvPr/>
              </p:nvSpPr>
              <p:spPr bwMode="auto">
                <a:xfrm>
                  <a:off x="9549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1079" name="AutoShape 55"/>
                <p:cNvCxnSpPr>
                  <a:cxnSpLocks noChangeShapeType="1"/>
                </p:cNvCxnSpPr>
                <p:nvPr/>
              </p:nvCxnSpPr>
              <p:spPr bwMode="auto">
                <a:xfrm>
                  <a:off x="9609" y="3213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80" name="AutoShape 56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0" cy="117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81" name="AutoShape 57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954" cy="118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1082" name="AutoShape 58"/>
              <p:cNvCxnSpPr>
                <a:cxnSpLocks noChangeShapeType="1"/>
              </p:cNvCxnSpPr>
              <p:nvPr/>
            </p:nvCxnSpPr>
            <p:spPr bwMode="auto">
              <a:xfrm>
                <a:off x="5661" y="3885"/>
                <a:ext cx="159" cy="0"/>
              </a:xfrm>
              <a:prstGeom prst="straightConnector1">
                <a:avLst/>
              </a:prstGeom>
              <a:noFill/>
              <a:ln w="381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</p:grp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6400800" y="838200"/>
              <a:ext cx="1353753" cy="1293395"/>
              <a:chOff x="7005" y="2508"/>
              <a:chExt cx="1884" cy="1800"/>
            </a:xfrm>
          </p:grpSpPr>
          <p:grpSp>
            <p:nvGrpSpPr>
              <p:cNvPr id="8" name="Group 60"/>
              <p:cNvGrpSpPr>
                <a:grpSpLocks/>
              </p:cNvGrpSpPr>
              <p:nvPr/>
            </p:nvGrpSpPr>
            <p:grpSpPr bwMode="auto">
              <a:xfrm>
                <a:off x="7005" y="2508"/>
                <a:ext cx="1884" cy="1800"/>
                <a:chOff x="8145" y="2478"/>
                <a:chExt cx="1884" cy="1800"/>
              </a:xfrm>
            </p:grpSpPr>
            <p:sp>
              <p:nvSpPr>
                <p:cNvPr id="1085" name="AutoShape 61"/>
                <p:cNvSpPr>
                  <a:spLocks noChangeArrowheads="1"/>
                </p:cNvSpPr>
                <p:nvPr/>
              </p:nvSpPr>
              <p:spPr bwMode="auto">
                <a:xfrm>
                  <a:off x="8145" y="2733"/>
                  <a:ext cx="1884" cy="15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E5F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6" name="Oval 62"/>
                <p:cNvSpPr>
                  <a:spLocks noChangeArrowheads="1"/>
                </p:cNvSpPr>
                <p:nvPr/>
              </p:nvSpPr>
              <p:spPr bwMode="auto">
                <a:xfrm>
                  <a:off x="8280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7" name="Oval 63"/>
                <p:cNvSpPr>
                  <a:spLocks noChangeArrowheads="1"/>
                </p:cNvSpPr>
                <p:nvPr/>
              </p:nvSpPr>
              <p:spPr bwMode="auto">
                <a:xfrm>
                  <a:off x="8436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8" name="Oval 64"/>
                <p:cNvSpPr>
                  <a:spLocks noChangeArrowheads="1"/>
                </p:cNvSpPr>
                <p:nvPr/>
              </p:nvSpPr>
              <p:spPr bwMode="auto">
                <a:xfrm>
                  <a:off x="8595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9" name="AutoShape 65"/>
                <p:cNvSpPr>
                  <a:spLocks noChangeArrowheads="1"/>
                </p:cNvSpPr>
                <p:nvPr/>
              </p:nvSpPr>
              <p:spPr bwMode="auto">
                <a:xfrm>
                  <a:off x="9339" y="2883"/>
                  <a:ext cx="585" cy="330"/>
                </a:xfrm>
                <a:prstGeom prst="flowChartMagneticDisk">
                  <a:avLst/>
                </a:prstGeom>
                <a:solidFill>
                  <a:srgbClr val="D9959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" name="Oval 66"/>
                <p:cNvSpPr>
                  <a:spLocks noChangeArrowheads="1"/>
                </p:cNvSpPr>
                <p:nvPr/>
              </p:nvSpPr>
              <p:spPr bwMode="auto">
                <a:xfrm>
                  <a:off x="9234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1" name="Oval 67"/>
                <p:cNvSpPr>
                  <a:spLocks noChangeArrowheads="1"/>
                </p:cNvSpPr>
                <p:nvPr/>
              </p:nvSpPr>
              <p:spPr bwMode="auto">
                <a:xfrm>
                  <a:off x="9390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" name="Oval 68"/>
                <p:cNvSpPr>
                  <a:spLocks noChangeArrowheads="1"/>
                </p:cNvSpPr>
                <p:nvPr/>
              </p:nvSpPr>
              <p:spPr bwMode="auto">
                <a:xfrm>
                  <a:off x="9549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1093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9609" y="3213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94" name="AutoShape 70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0" cy="117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95" name="AutoShape 71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954" cy="118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1096" name="AutoShape 72"/>
              <p:cNvCxnSpPr>
                <a:cxnSpLocks noChangeShapeType="1"/>
              </p:cNvCxnSpPr>
              <p:nvPr/>
            </p:nvCxnSpPr>
            <p:spPr bwMode="auto">
              <a:xfrm>
                <a:off x="7905" y="3885"/>
                <a:ext cx="159" cy="0"/>
              </a:xfrm>
              <a:prstGeom prst="straightConnector1">
                <a:avLst/>
              </a:prstGeom>
              <a:noFill/>
              <a:ln w="381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</p:grpSp>
        <p:cxnSp>
          <p:nvCxnSpPr>
            <p:cNvPr id="1097" name="AutoShape 73"/>
            <p:cNvCxnSpPr>
              <a:cxnSpLocks noChangeShapeType="1"/>
            </p:cNvCxnSpPr>
            <p:nvPr/>
          </p:nvCxnSpPr>
          <p:spPr bwMode="auto">
            <a:xfrm>
              <a:off x="5683668" y="43072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98" name="AutoShape 74"/>
            <p:cNvCxnSpPr>
              <a:cxnSpLocks noChangeShapeType="1"/>
            </p:cNvCxnSpPr>
            <p:nvPr/>
          </p:nvCxnSpPr>
          <p:spPr bwMode="auto">
            <a:xfrm>
              <a:off x="6300186" y="43072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99" name="AutoShape 75"/>
            <p:cNvCxnSpPr>
              <a:cxnSpLocks noChangeShapeType="1"/>
            </p:cNvCxnSpPr>
            <p:nvPr/>
          </p:nvCxnSpPr>
          <p:spPr bwMode="auto">
            <a:xfrm>
              <a:off x="6951195" y="43072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00" name="Arc 76"/>
            <p:cNvSpPr>
              <a:spLocks/>
            </p:cNvSpPr>
            <p:nvPr/>
          </p:nvSpPr>
          <p:spPr bwMode="auto">
            <a:xfrm flipH="1" flipV="1">
              <a:off x="457199" y="2438399"/>
              <a:ext cx="435443" cy="3581400"/>
            </a:xfrm>
            <a:custGeom>
              <a:avLst/>
              <a:gdLst>
                <a:gd name="G0" fmla="+- 8892 0 0"/>
                <a:gd name="G1" fmla="+- 21600 0 0"/>
                <a:gd name="G2" fmla="+- 21600 0 0"/>
                <a:gd name="T0" fmla="*/ 0 w 30492"/>
                <a:gd name="T1" fmla="*/ 1915 h 43200"/>
                <a:gd name="T2" fmla="*/ 590 w 30492"/>
                <a:gd name="T3" fmla="*/ 41541 h 43200"/>
                <a:gd name="T4" fmla="*/ 8892 w 3049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92" h="43200" fill="none" extrusionOk="0">
                  <a:moveTo>
                    <a:pt x="0" y="1915"/>
                  </a:moveTo>
                  <a:cubicBezTo>
                    <a:pt x="2794" y="652"/>
                    <a:pt x="5825" y="-1"/>
                    <a:pt x="8892" y="0"/>
                  </a:cubicBezTo>
                  <a:cubicBezTo>
                    <a:pt x="20821" y="0"/>
                    <a:pt x="30492" y="9670"/>
                    <a:pt x="30492" y="21600"/>
                  </a:cubicBezTo>
                  <a:cubicBezTo>
                    <a:pt x="30492" y="33529"/>
                    <a:pt x="20821" y="43200"/>
                    <a:pt x="8892" y="43200"/>
                  </a:cubicBezTo>
                  <a:cubicBezTo>
                    <a:pt x="6042" y="43200"/>
                    <a:pt x="3220" y="42636"/>
                    <a:pt x="590" y="41540"/>
                  </a:cubicBezTo>
                </a:path>
                <a:path w="30492" h="43200" stroke="0" extrusionOk="0">
                  <a:moveTo>
                    <a:pt x="0" y="1915"/>
                  </a:moveTo>
                  <a:cubicBezTo>
                    <a:pt x="2794" y="652"/>
                    <a:pt x="5825" y="-1"/>
                    <a:pt x="8892" y="0"/>
                  </a:cubicBezTo>
                  <a:cubicBezTo>
                    <a:pt x="20821" y="0"/>
                    <a:pt x="30492" y="9670"/>
                    <a:pt x="30492" y="21600"/>
                  </a:cubicBezTo>
                  <a:cubicBezTo>
                    <a:pt x="30492" y="33529"/>
                    <a:pt x="20821" y="43200"/>
                    <a:pt x="8892" y="43200"/>
                  </a:cubicBezTo>
                  <a:cubicBezTo>
                    <a:pt x="6042" y="43200"/>
                    <a:pt x="3220" y="42636"/>
                    <a:pt x="590" y="41540"/>
                  </a:cubicBezTo>
                  <a:lnTo>
                    <a:pt x="8892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Text Box 77"/>
            <p:cNvSpPr txBox="1">
              <a:spLocks noChangeArrowheads="1"/>
            </p:cNvSpPr>
            <p:nvPr/>
          </p:nvSpPr>
          <p:spPr bwMode="auto">
            <a:xfrm>
              <a:off x="1066800" y="6096000"/>
              <a:ext cx="1853866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Arial" pitchFamily="34" charset="0"/>
                </a:rPr>
                <a:t>close()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304800" y="685800"/>
              <a:ext cx="3429000" cy="57912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Text Box 79"/>
            <p:cNvSpPr txBox="1">
              <a:spLocks noChangeArrowheads="1"/>
            </p:cNvSpPr>
            <p:nvPr/>
          </p:nvSpPr>
          <p:spPr bwMode="auto">
            <a:xfrm>
              <a:off x="533400" y="6477000"/>
              <a:ext cx="3581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User program’s process space</a:t>
              </a:r>
            </a:p>
          </p:txBody>
        </p:sp>
        <p:sp>
          <p:nvSpPr>
            <p:cNvPr id="1104" name="Text Box 80"/>
            <p:cNvSpPr txBox="1">
              <a:spLocks noChangeArrowheads="1"/>
            </p:cNvSpPr>
            <p:nvPr/>
          </p:nvSpPr>
          <p:spPr bwMode="auto">
            <a:xfrm>
              <a:off x="1828800" y="4419600"/>
              <a:ext cx="1713748" cy="32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cs typeface="Arial" pitchFamily="34" charset="0"/>
                </a:rPr>
                <a:t>Combine()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operation</a:t>
              </a:r>
            </a:p>
          </p:txBody>
        </p:sp>
        <p:sp>
          <p:nvSpPr>
            <p:cNvPr id="1105" name="Text Box 81"/>
            <p:cNvSpPr txBox="1">
              <a:spLocks noChangeArrowheads="1"/>
            </p:cNvSpPr>
            <p:nvPr/>
          </p:nvSpPr>
          <p:spPr bwMode="auto">
            <a:xfrm>
              <a:off x="7056822" y="4026969"/>
              <a:ext cx="1096578" cy="39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cs typeface="Arial" pitchFamily="34" charset="0"/>
                </a:rPr>
                <a:t>Reduce()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6" name="Text Box 82"/>
            <p:cNvSpPr txBox="1">
              <a:spLocks noChangeArrowheads="1"/>
            </p:cNvSpPr>
            <p:nvPr/>
          </p:nvSpPr>
          <p:spPr bwMode="auto">
            <a:xfrm>
              <a:off x="7237897" y="3541946"/>
              <a:ext cx="763103" cy="32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cs typeface="Arial" pitchFamily="34" charset="0"/>
                </a:rPr>
                <a:t>Map()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Text Box 83"/>
            <p:cNvSpPr txBox="1">
              <a:spLocks noChangeArrowheads="1"/>
            </p:cNvSpPr>
            <p:nvPr/>
          </p:nvSpPr>
          <p:spPr bwMode="auto">
            <a:xfrm>
              <a:off x="5181600" y="762000"/>
              <a:ext cx="1752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Worker Nodes</a:t>
              </a:r>
            </a:p>
          </p:txBody>
        </p:sp>
        <p:sp>
          <p:nvSpPr>
            <p:cNvPr id="1108" name="Text Box 84"/>
            <p:cNvSpPr txBox="1">
              <a:spLocks noChangeArrowheads="1"/>
            </p:cNvSpPr>
            <p:nvPr/>
          </p:nvSpPr>
          <p:spPr bwMode="auto">
            <a:xfrm>
              <a:off x="4419600" y="4495800"/>
              <a:ext cx="3048000" cy="743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Communications/data transfers via the pub-sub broker network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cxnSp>
          <p:nvCxnSpPr>
            <p:cNvPr id="1109" name="AutoShape 85"/>
            <p:cNvCxnSpPr>
              <a:cxnSpLocks noChangeShapeType="1"/>
            </p:cNvCxnSpPr>
            <p:nvPr/>
          </p:nvCxnSpPr>
          <p:spPr bwMode="auto">
            <a:xfrm>
              <a:off x="6096000" y="1600200"/>
              <a:ext cx="135806" cy="0"/>
            </a:xfrm>
            <a:prstGeom prst="straightConnector1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grpSp>
          <p:nvGrpSpPr>
            <p:cNvPr id="9" name="Group 86"/>
            <p:cNvGrpSpPr>
              <a:grpSpLocks/>
            </p:cNvGrpSpPr>
            <p:nvPr/>
          </p:nvGrpSpPr>
          <p:grpSpPr bwMode="auto">
            <a:xfrm>
              <a:off x="304800" y="3810000"/>
              <a:ext cx="1371600" cy="533400"/>
              <a:chOff x="2264" y="5748"/>
              <a:chExt cx="1410" cy="540"/>
            </a:xfrm>
          </p:grpSpPr>
          <p:sp>
            <p:nvSpPr>
              <p:cNvPr id="1111" name="Oval 87"/>
              <p:cNvSpPr>
                <a:spLocks noChangeArrowheads="1"/>
              </p:cNvSpPr>
              <p:nvPr/>
            </p:nvSpPr>
            <p:spPr bwMode="auto">
              <a:xfrm>
                <a:off x="2264" y="5748"/>
                <a:ext cx="1366" cy="5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Text Box 88"/>
              <p:cNvSpPr txBox="1">
                <a:spLocks noChangeArrowheads="1"/>
              </p:cNvSpPr>
              <p:nvPr/>
            </p:nvSpPr>
            <p:spPr bwMode="auto">
              <a:xfrm>
                <a:off x="2264" y="5825"/>
                <a:ext cx="1410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mbria" pitchFamily="18" charset="0"/>
                    <a:cs typeface="Arial" pitchFamily="34" charset="0"/>
                  </a:rPr>
                  <a:t>  Iterations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13" name="Text Box 89"/>
            <p:cNvSpPr txBox="1">
              <a:spLocks noChangeArrowheads="1"/>
            </p:cNvSpPr>
            <p:nvPr/>
          </p:nvSpPr>
          <p:spPr bwMode="auto">
            <a:xfrm>
              <a:off x="1828800" y="3352800"/>
              <a:ext cx="3429000" cy="541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May send &lt;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Key,Value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&gt; pairs directly</a:t>
              </a:r>
            </a:p>
          </p:txBody>
        </p:sp>
      </p:grpSp>
      <p:sp>
        <p:nvSpPr>
          <p:cNvPr id="94" name="Text Box 83"/>
          <p:cNvSpPr txBox="1">
            <a:spLocks noChangeArrowheads="1"/>
          </p:cNvSpPr>
          <p:nvPr/>
        </p:nvSpPr>
        <p:spPr bwMode="auto">
          <a:xfrm>
            <a:off x="7696200" y="12954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Local Disk</a:t>
            </a:r>
          </a:p>
        </p:txBody>
      </p:sp>
      <p:sp>
        <p:nvSpPr>
          <p:cNvPr id="92" name="Text Box 83"/>
          <p:cNvSpPr txBox="1">
            <a:spLocks noChangeArrowheads="1"/>
          </p:cNvSpPr>
          <p:nvPr/>
        </p:nvSpPr>
        <p:spPr bwMode="auto">
          <a:xfrm>
            <a:off x="5715000" y="23622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Cacheable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map/reduce tasks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96" name="Straight Arrow Connector 95"/>
          <p:cNvCxnSpPr>
            <a:endCxn id="1074" idx="4"/>
          </p:cNvCxnSpPr>
          <p:nvPr/>
        </p:nvCxnSpPr>
        <p:spPr>
          <a:xfrm rot="10800000">
            <a:off x="5182478" y="1959144"/>
            <a:ext cx="1142122" cy="479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6324600" y="198120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6324600" y="19812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10800000">
            <a:off x="5791200" y="19812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Twister API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4294967295"/>
          </p:nvPr>
        </p:nvSpPr>
        <p:spPr>
          <a:xfrm>
            <a:off x="0" y="1219200"/>
            <a:ext cx="8534400" cy="469106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configureMaps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(PartitionFile </a:t>
            </a:r>
            <a:r>
              <a:rPr lang="en-US" sz="1800" b="1" dirty="0" err="1" smtClean="0">
                <a:solidFill>
                  <a:srgbClr val="00206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partitionFile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configureMaps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(Value[] values)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configureReduce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(Value[] values)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runMapReduce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()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runMapReduce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(</a:t>
            </a:r>
            <a:r>
              <a:rPr lang="en-US" sz="1800" b="1" dirty="0" err="1" smtClean="0">
                <a:solidFill>
                  <a:srgbClr val="00206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KeyValue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[] </a:t>
            </a:r>
            <a:r>
              <a:rPr lang="en-US" sz="1800" b="1" dirty="0" err="1" smtClean="0">
                <a:solidFill>
                  <a:srgbClr val="00206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keyValues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runMapReduceBCast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(Value </a:t>
            </a:r>
            <a:r>
              <a:rPr lang="en-US" sz="1800" b="1" dirty="0" err="1" smtClean="0">
                <a:solidFill>
                  <a:srgbClr val="00206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value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MapOutputCollector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collector, Key </a:t>
            </a:r>
            <a:r>
              <a:rPr lang="en-US" sz="18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Value </a:t>
            </a:r>
            <a:r>
              <a:rPr lang="en-US" sz="18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1800" b="1" dirty="0" smtClean="0">
              <a:solidFill>
                <a:srgbClr val="002060"/>
              </a:solidFill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reduce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(</a:t>
            </a:r>
            <a:r>
              <a:rPr lang="en-US" sz="1800" b="1" dirty="0" err="1" smtClean="0">
                <a:solidFill>
                  <a:srgbClr val="00206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ReduceOutputCollector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 collector, Key </a:t>
            </a:r>
            <a:r>
              <a:rPr lang="en-US" sz="1800" b="1" dirty="0" err="1" smtClean="0">
                <a:solidFill>
                  <a:srgbClr val="00206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key,List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&lt;Value&gt; values)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combine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(Map&lt;Key, Value&gt; </a:t>
            </a:r>
            <a:r>
              <a:rPr lang="en-US" sz="18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keyValues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Input/Output</a:t>
            </a:r>
            <a:r>
              <a:rPr lang="en-US" dirty="0" smtClean="0">
                <a:solidFill>
                  <a:srgbClr val="002060"/>
                </a:solidFill>
              </a:rPr>
              <a:t> Handling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305800" cy="33528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Data Manipulation Tool: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Provides basic functionality to manipulate data across the local disks of the compute nodes</a:t>
            </a:r>
          </a:p>
          <a:p>
            <a:pPr>
              <a:buClr>
                <a:srgbClr val="C00000"/>
              </a:buClr>
            </a:pPr>
            <a:endParaRPr lang="en-US" sz="800" dirty="0" smtClean="0">
              <a:solidFill>
                <a:srgbClr val="002060"/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Data partitions are assumed to be files (Contrast to fixed sized blocks in Hadoop)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Supported commands:</a:t>
            </a:r>
          </a:p>
          <a:p>
            <a:pPr lvl="2">
              <a:lnSpc>
                <a:spcPct val="120000"/>
              </a:lnSpc>
            </a:pPr>
            <a:r>
              <a:rPr lang="en-US" sz="25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sz="25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5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rmdir</a:t>
            </a:r>
            <a:r>
              <a:rPr lang="en-US" sz="25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put,putall,get,ls</a:t>
            </a:r>
            <a:r>
              <a:rPr lang="en-US" sz="25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 lvl="2">
              <a:lnSpc>
                <a:spcPct val="120000"/>
              </a:lnSpc>
            </a:pPr>
            <a:r>
              <a:rPr lang="en-US" sz="25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Copy resources</a:t>
            </a:r>
          </a:p>
          <a:p>
            <a:pPr lvl="2">
              <a:lnSpc>
                <a:spcPct val="120000"/>
              </a:lnSpc>
            </a:pPr>
            <a:r>
              <a:rPr lang="en-US" sz="25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Create Partition File</a:t>
            </a:r>
            <a:endParaRPr lang="en-US" sz="2500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Group 21"/>
          <p:cNvGrpSpPr/>
          <p:nvPr/>
        </p:nvGrpSpPr>
        <p:grpSpPr>
          <a:xfrm>
            <a:off x="4343400" y="838200"/>
            <a:ext cx="4038600" cy="1026479"/>
            <a:chOff x="3048000" y="1828800"/>
            <a:chExt cx="4953000" cy="1524000"/>
          </a:xfrm>
        </p:grpSpPr>
        <p:grpSp>
          <p:nvGrpSpPr>
            <p:cNvPr id="8" name="Group 10"/>
            <p:cNvGrpSpPr/>
            <p:nvPr/>
          </p:nvGrpSpPr>
          <p:grpSpPr>
            <a:xfrm>
              <a:off x="3048000" y="1828800"/>
              <a:ext cx="1295400" cy="1524000"/>
              <a:chOff x="3048000" y="1828800"/>
              <a:chExt cx="1295400" cy="15240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3048000" y="1828800"/>
                <a:ext cx="1295400" cy="1524000"/>
              </a:xfrm>
              <a:prstGeom prst="roundRect">
                <a:avLst>
                  <a:gd name="adj" fmla="val 11399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Magnetic Disk 5"/>
              <p:cNvSpPr/>
              <p:nvPr/>
            </p:nvSpPr>
            <p:spPr>
              <a:xfrm>
                <a:off x="3200400" y="2667000"/>
                <a:ext cx="990600" cy="533400"/>
              </a:xfrm>
              <a:prstGeom prst="flowChartMagneticDisk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276600" y="1981200"/>
                <a:ext cx="862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Node 0</a:t>
                </a:r>
                <a:endParaRPr lang="en-US" dirty="0"/>
              </a:p>
            </p:txBody>
          </p:sp>
        </p:grpSp>
        <p:grpSp>
          <p:nvGrpSpPr>
            <p:cNvPr id="9" name="Group 11"/>
            <p:cNvGrpSpPr/>
            <p:nvPr/>
          </p:nvGrpSpPr>
          <p:grpSpPr>
            <a:xfrm>
              <a:off x="4724400" y="1828800"/>
              <a:ext cx="1295400" cy="1524000"/>
              <a:chOff x="3048000" y="1828800"/>
              <a:chExt cx="1295400" cy="152400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048000" y="1828800"/>
                <a:ext cx="1295400" cy="1524000"/>
              </a:xfrm>
              <a:prstGeom prst="roundRect">
                <a:avLst>
                  <a:gd name="adj" fmla="val 11399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Magnetic Disk 13"/>
              <p:cNvSpPr/>
              <p:nvPr/>
            </p:nvSpPr>
            <p:spPr>
              <a:xfrm>
                <a:off x="3200400" y="2667000"/>
                <a:ext cx="990600" cy="533400"/>
              </a:xfrm>
              <a:prstGeom prst="flowChartMagneticDisk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276600" y="1981200"/>
                <a:ext cx="862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Node 1</a:t>
                </a:r>
                <a:endParaRPr lang="en-US" dirty="0"/>
              </a:p>
            </p:txBody>
          </p:sp>
        </p:grpSp>
        <p:grpSp>
          <p:nvGrpSpPr>
            <p:cNvPr id="10" name="Group 15"/>
            <p:cNvGrpSpPr/>
            <p:nvPr/>
          </p:nvGrpSpPr>
          <p:grpSpPr>
            <a:xfrm>
              <a:off x="6705600" y="1828800"/>
              <a:ext cx="1295400" cy="1524000"/>
              <a:chOff x="3048000" y="1828800"/>
              <a:chExt cx="1295400" cy="152400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048000" y="1828800"/>
                <a:ext cx="1295400" cy="1524000"/>
              </a:xfrm>
              <a:prstGeom prst="roundRect">
                <a:avLst>
                  <a:gd name="adj" fmla="val 11399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Magnetic Disk 17"/>
              <p:cNvSpPr/>
              <p:nvPr/>
            </p:nvSpPr>
            <p:spPr>
              <a:xfrm>
                <a:off x="3200400" y="2667000"/>
                <a:ext cx="990600" cy="533400"/>
              </a:xfrm>
              <a:prstGeom prst="flowChartMagneticDisk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276600" y="1981200"/>
                <a:ext cx="8675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Node n</a:t>
                </a:r>
                <a:endParaRPr lang="en-US" dirty="0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172200" y="2590800"/>
              <a:ext cx="304800" cy="0"/>
            </a:xfrm>
            <a:prstGeom prst="line">
              <a:avLst/>
            </a:prstGeom>
            <a:ln w="6350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902591" y="2121298"/>
            <a:ext cx="3168748" cy="926702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common directory in local disks of individual nodes</a:t>
            </a:r>
          </a:p>
          <a:p>
            <a:r>
              <a:rPr lang="en-US" dirty="0" smtClean="0"/>
              <a:t>e.g. /</a:t>
            </a:r>
            <a:r>
              <a:rPr lang="en-US" dirty="0" err="1" smtClean="0"/>
              <a:t>tmp</a:t>
            </a:r>
            <a:r>
              <a:rPr lang="en-US" dirty="0" smtClean="0"/>
              <a:t>/</a:t>
            </a:r>
            <a:r>
              <a:rPr lang="en-US" dirty="0" err="1" smtClean="0"/>
              <a:t>twister_data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4964723" y="1659383"/>
            <a:ext cx="1118382" cy="4619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5919683" y="1771480"/>
            <a:ext cx="513239" cy="18639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083105" y="1659383"/>
            <a:ext cx="1739705" cy="4619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038600" y="1295400"/>
            <a:ext cx="4495800" cy="533400"/>
          </a:xfrm>
          <a:prstGeom prst="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371600" y="1143000"/>
            <a:ext cx="1981200" cy="838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Manipulation Tool</a:t>
            </a:r>
            <a:endParaRPr lang="en-US" dirty="0"/>
          </a:p>
        </p:txBody>
      </p:sp>
      <p:sp>
        <p:nvSpPr>
          <p:cNvPr id="38" name="Left-Right Arrow 37"/>
          <p:cNvSpPr/>
          <p:nvPr/>
        </p:nvSpPr>
        <p:spPr>
          <a:xfrm>
            <a:off x="3429000" y="1371600"/>
            <a:ext cx="533400" cy="381000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2209800" y="20574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447800" y="2438400"/>
            <a:ext cx="19050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Partition File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6764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Partition file allows duplicates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One data partition may  reside in multiple nodes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In an event of failure, the duplicates are used to re-schedule the tasks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219200"/>
          <a:ext cx="7162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347251"/>
                <a:gridCol w="1319749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 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Daemon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</a:t>
                      </a:r>
                      <a:r>
                        <a:rPr lang="en-US" baseline="0" dirty="0" smtClean="0"/>
                        <a:t> partition path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156.56.104.96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/home/jaliya/data/mds/GD-4D-23.bin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156.56.104.96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/home/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jaliya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/data/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mds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/GD-4D-0.bin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156.56.104.96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/home/jaliya/data/mds/GD-4D-27.bin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156.56.104.96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/home/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jaliya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/data/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mds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/GD-4D-20.bin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156.56.104.97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home/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jaliya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/data/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mds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/GD-4D-23.bin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156.56.104.97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/home/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jaliya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/data/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mds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/GD-4D-25.bin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156.56.104.97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home/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jaliya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/data/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mds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/GD-4D-18.bin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156.56.104.97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/home/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jaliya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/data/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mds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/GD-4D-15.bin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The use of pub/sub messaging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4290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Intermediate data transferred via the broker network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Network of brokers used for load balancing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 Different  broker topologies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Interspersed computation and data transfer minimizes large message load at the brokers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Currently supports</a:t>
            </a:r>
          </a:p>
          <a:p>
            <a:pPr lvl="1">
              <a:buClr>
                <a:srgbClr val="C00000"/>
              </a:buClr>
            </a:pPr>
            <a:r>
              <a:rPr lang="en-US" dirty="0" err="1" smtClean="0">
                <a:solidFill>
                  <a:srgbClr val="002060"/>
                </a:solidFill>
              </a:rPr>
              <a:t>NaradaBrokering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US" dirty="0" err="1" smtClean="0">
                <a:solidFill>
                  <a:srgbClr val="002060"/>
                </a:solidFill>
              </a:rPr>
              <a:t>ActiveMQ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3" name="Text Box 79"/>
          <p:cNvSpPr txBox="1">
            <a:spLocks noChangeArrowheads="1"/>
          </p:cNvSpPr>
          <p:nvPr/>
        </p:nvSpPr>
        <p:spPr bwMode="auto">
          <a:xfrm>
            <a:off x="304800" y="49530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100 map tasks, 10 workers in 10 nodes </a:t>
            </a:r>
          </a:p>
        </p:txBody>
      </p:sp>
      <p:grpSp>
        <p:nvGrpSpPr>
          <p:cNvPr id="4" name="Group 167"/>
          <p:cNvGrpSpPr/>
          <p:nvPr/>
        </p:nvGrpSpPr>
        <p:grpSpPr>
          <a:xfrm>
            <a:off x="4191000" y="3276600"/>
            <a:ext cx="4645848" cy="3165057"/>
            <a:chOff x="3810000" y="3581400"/>
            <a:chExt cx="4645848" cy="3165057"/>
          </a:xfrm>
        </p:grpSpPr>
        <p:sp>
          <p:nvSpPr>
            <p:cNvPr id="143" name="Cloud 142"/>
            <p:cNvSpPr/>
            <p:nvPr/>
          </p:nvSpPr>
          <p:spPr>
            <a:xfrm>
              <a:off x="3810000" y="5029200"/>
              <a:ext cx="2971800" cy="8382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AutoShape 33"/>
            <p:cNvCxnSpPr>
              <a:cxnSpLocks noChangeShapeType="1"/>
            </p:cNvCxnSpPr>
            <p:nvPr/>
          </p:nvCxnSpPr>
          <p:spPr bwMode="auto">
            <a:xfrm rot="16200000" flipH="1">
              <a:off x="4229894" y="5372894"/>
              <a:ext cx="989806" cy="3040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" name="AutoShape 36"/>
            <p:cNvCxnSpPr>
              <a:cxnSpLocks noChangeShapeType="1"/>
            </p:cNvCxnSpPr>
            <p:nvPr/>
          </p:nvCxnSpPr>
          <p:spPr bwMode="auto">
            <a:xfrm>
              <a:off x="5257800" y="4495800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7" name="AutoShape 37"/>
            <p:cNvCxnSpPr>
              <a:cxnSpLocks noChangeShapeType="1"/>
            </p:cNvCxnSpPr>
            <p:nvPr/>
          </p:nvCxnSpPr>
          <p:spPr bwMode="auto">
            <a:xfrm>
              <a:off x="6160369" y="452036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AutoShape 73"/>
            <p:cNvCxnSpPr>
              <a:cxnSpLocks noChangeShapeType="1"/>
            </p:cNvCxnSpPr>
            <p:nvPr/>
          </p:nvCxnSpPr>
          <p:spPr bwMode="auto">
            <a:xfrm>
              <a:off x="4876800" y="6019800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74"/>
            <p:cNvCxnSpPr>
              <a:cxnSpLocks noChangeShapeType="1"/>
            </p:cNvCxnSpPr>
            <p:nvPr/>
          </p:nvCxnSpPr>
          <p:spPr bwMode="auto">
            <a:xfrm>
              <a:off x="5715000" y="6019800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5" name="Text Box 81"/>
            <p:cNvSpPr txBox="1">
              <a:spLocks noChangeArrowheads="1"/>
            </p:cNvSpPr>
            <p:nvPr/>
          </p:nvSpPr>
          <p:spPr bwMode="auto">
            <a:xfrm>
              <a:off x="6019800" y="6019800"/>
              <a:ext cx="1096578" cy="39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cs typeface="Arial" pitchFamily="34" charset="0"/>
                </a:rPr>
                <a:t>Reduce()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3" name="AutoShape 36"/>
            <p:cNvCxnSpPr>
              <a:cxnSpLocks noChangeShapeType="1"/>
            </p:cNvCxnSpPr>
            <p:nvPr/>
          </p:nvCxnSpPr>
          <p:spPr bwMode="auto">
            <a:xfrm>
              <a:off x="4343400" y="4495800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8" name="TextBox 117"/>
            <p:cNvSpPr txBox="1"/>
            <p:nvPr/>
          </p:nvSpPr>
          <p:spPr>
            <a:xfrm>
              <a:off x="6400800" y="3810000"/>
              <a:ext cx="1801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map task queues</a:t>
              </a:r>
              <a:endParaRPr lang="en-US" b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324600" y="4800600"/>
              <a:ext cx="1441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Map workers</a:t>
              </a:r>
              <a:endParaRPr lang="en-US" b="1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191000" y="4267200"/>
              <a:ext cx="304800" cy="2286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AutoShape 33"/>
            <p:cNvCxnSpPr>
              <a:cxnSpLocks noChangeShapeType="1"/>
            </p:cNvCxnSpPr>
            <p:nvPr/>
          </p:nvCxnSpPr>
          <p:spPr bwMode="auto">
            <a:xfrm>
              <a:off x="4572000" y="5029200"/>
              <a:ext cx="1143000" cy="990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9" name="Rectangle 138"/>
            <p:cNvSpPr/>
            <p:nvPr/>
          </p:nvSpPr>
          <p:spPr>
            <a:xfrm>
              <a:off x="4648200" y="5638800"/>
              <a:ext cx="45719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781800" y="5257800"/>
              <a:ext cx="1674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Broker network</a:t>
              </a:r>
              <a:endParaRPr lang="en-US" b="1" dirty="0"/>
            </a:p>
          </p:txBody>
        </p:sp>
        <p:cxnSp>
          <p:nvCxnSpPr>
            <p:cNvPr id="84" name="AutoShape 33"/>
            <p:cNvCxnSpPr>
              <a:cxnSpLocks noChangeShapeType="1"/>
            </p:cNvCxnSpPr>
            <p:nvPr/>
          </p:nvCxnSpPr>
          <p:spPr bwMode="auto">
            <a:xfrm rot="5400000">
              <a:off x="4533900" y="5372100"/>
              <a:ext cx="9906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7" name="AutoShape 33"/>
            <p:cNvCxnSpPr>
              <a:cxnSpLocks noChangeShapeType="1"/>
            </p:cNvCxnSpPr>
            <p:nvPr/>
          </p:nvCxnSpPr>
          <p:spPr bwMode="auto">
            <a:xfrm rot="16200000" flipH="1">
              <a:off x="4953000" y="5257800"/>
              <a:ext cx="990600" cy="5334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" name="AutoShape 33"/>
            <p:cNvCxnSpPr>
              <a:cxnSpLocks noChangeShapeType="1"/>
            </p:cNvCxnSpPr>
            <p:nvPr/>
          </p:nvCxnSpPr>
          <p:spPr bwMode="auto">
            <a:xfrm rot="5400000">
              <a:off x="4971096" y="4991100"/>
              <a:ext cx="954408" cy="1143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4" name="AutoShape 33"/>
            <p:cNvCxnSpPr>
              <a:cxnSpLocks noChangeShapeType="1"/>
            </p:cNvCxnSpPr>
            <p:nvPr/>
          </p:nvCxnSpPr>
          <p:spPr bwMode="auto">
            <a:xfrm rot="5400000">
              <a:off x="5400198" y="5400198"/>
              <a:ext cx="934404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7" name="Rectangle 136"/>
            <p:cNvSpPr/>
            <p:nvPr/>
          </p:nvSpPr>
          <p:spPr>
            <a:xfrm>
              <a:off x="4876800" y="5638800"/>
              <a:ext cx="45719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105400" y="5638800"/>
              <a:ext cx="45719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410200" y="5638800"/>
              <a:ext cx="45719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562600" y="5638800"/>
              <a:ext cx="45719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867400" y="5638800"/>
              <a:ext cx="45719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191000" y="4038600"/>
              <a:ext cx="304800" cy="22860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191000" y="3810000"/>
              <a:ext cx="304800" cy="228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191000" y="3581400"/>
              <a:ext cx="304800" cy="22860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105400" y="4267200"/>
              <a:ext cx="304800" cy="2286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105400" y="4038600"/>
              <a:ext cx="304800" cy="22860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105400" y="3810000"/>
              <a:ext cx="304800" cy="228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105400" y="3581400"/>
              <a:ext cx="304800" cy="22860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019800" y="4267200"/>
              <a:ext cx="304800" cy="2286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019800" y="4038600"/>
              <a:ext cx="304800" cy="22860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019800" y="3810000"/>
              <a:ext cx="304800" cy="228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019800" y="3581400"/>
              <a:ext cx="304800" cy="22860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4267200" y="4800600"/>
              <a:ext cx="304800" cy="3048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5029200" y="4800600"/>
              <a:ext cx="304800" cy="3048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5943600" y="4800600"/>
              <a:ext cx="304800" cy="3048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4724400" y="6248400"/>
              <a:ext cx="304800" cy="3048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5562600" y="6248400"/>
              <a:ext cx="304800" cy="3048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AutoShape 36"/>
            <p:cNvCxnSpPr>
              <a:cxnSpLocks noChangeShapeType="1"/>
            </p:cNvCxnSpPr>
            <p:nvPr/>
          </p:nvCxnSpPr>
          <p:spPr bwMode="auto">
            <a:xfrm>
              <a:off x="4876800" y="6477000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7" name="AutoShape 36"/>
            <p:cNvCxnSpPr>
              <a:cxnSpLocks noChangeShapeType="1"/>
            </p:cNvCxnSpPr>
            <p:nvPr/>
          </p:nvCxnSpPr>
          <p:spPr bwMode="auto">
            <a:xfrm>
              <a:off x="5715000" y="6477000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69" name="TextBox 168"/>
          <p:cNvSpPr txBox="1"/>
          <p:nvPr/>
        </p:nvSpPr>
        <p:spPr>
          <a:xfrm>
            <a:off x="381000" y="464820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cs typeface="Arial" pitchFamily="34" charset="0"/>
              </a:rPr>
              <a:t>E.g.</a:t>
            </a:r>
            <a:endParaRPr lang="en-US" b="1" dirty="0"/>
          </a:p>
        </p:txBody>
      </p:sp>
      <p:sp>
        <p:nvSpPr>
          <p:cNvPr id="170" name="TextBox 169"/>
          <p:cNvSpPr txBox="1"/>
          <p:nvPr/>
        </p:nvSpPr>
        <p:spPr>
          <a:xfrm>
            <a:off x="1066800" y="565767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cs typeface="Arial" pitchFamily="34" charset="0"/>
              </a:rPr>
              <a:t>~ 10 tasks are producing outputs at once</a:t>
            </a:r>
          </a:p>
          <a:p>
            <a:endParaRPr lang="en-US" dirty="0"/>
          </a:p>
        </p:txBody>
      </p:sp>
      <p:sp>
        <p:nvSpPr>
          <p:cNvPr id="171" name="Down Arrow 170"/>
          <p:cNvSpPr/>
          <p:nvPr/>
        </p:nvSpPr>
        <p:spPr>
          <a:xfrm>
            <a:off x="2133600" y="53340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Application Classes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295400"/>
          <a:ext cx="8534400" cy="52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1727200"/>
                <a:gridCol w="4876800"/>
                <a:gridCol w="1524000"/>
              </a:tblGrid>
              <a:tr h="56114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Synchronous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Lockstep Operation as in SIMD architectures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SIMD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1365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Loosely Synchronous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Iterative Compute-Communication stages with independent compute (map) operations for each CPU. Heart of most MPI jobs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MPP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934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Asynchronous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Computer Chess; Combinatorial Search often supported by dynamic threads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MPP</a:t>
                      </a:r>
                      <a:endParaRPr lang="en-US" b="1" dirty="0"/>
                    </a:p>
                  </a:txBody>
                  <a:tcPr/>
                </a:tc>
              </a:tr>
              <a:tr h="56114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Pleasingly Parallel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Each component independent –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in 1988, Fox estimated at 20% of total  number of applications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Grids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1286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Metaproblems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cs typeface="Arial" pitchFamily="34" charset="0"/>
                        </a:rPr>
                        <a:t>Coarse grain (asynchronous) combinations of classes 1)-4).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The preserve of workflow.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Grids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5502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MapReduce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describes file(database) to file(database) operations which has subcategories including.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Pleasingly Parallel Map Only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 followed by reductions</a:t>
                      </a:r>
                    </a:p>
                    <a:p>
                      <a:pPr marL="800100" lvl="1" indent="-342900">
                        <a:buFont typeface="+mj-lt"/>
                        <a:buAutoNum type="arabicParenR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Iterative “Map followed by reductions” – Extension of Current Technologies that supports much linear algebra and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datamining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Clouds</a:t>
                      </a:r>
                    </a:p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Hadoop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br>
                        <a:rPr lang="en-US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Dryad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Twister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457200"/>
            <a:ext cx="6352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Old classification of P</a:t>
            </a:r>
            <a:r>
              <a:rPr lang="en-US" sz="2000" dirty="0" smtClean="0">
                <a:cs typeface="Arial" pitchFamily="34" charset="0"/>
              </a:rPr>
              <a:t>arallel software/hardware in terms of </a:t>
            </a:r>
          </a:p>
          <a:p>
            <a:r>
              <a:rPr lang="en-US" sz="2000" dirty="0" smtClean="0">
                <a:cs typeface="Arial" pitchFamily="34" charset="0"/>
              </a:rPr>
              <a:t>5 (becoming 6) “Application architecture” Structures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pic>
        <p:nvPicPr>
          <p:cNvPr id="6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638800"/>
            <a:ext cx="501094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Twister Applications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19200"/>
            <a:ext cx="8229600" cy="48307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2400" i="1" dirty="0" smtClean="0">
                <a:solidFill>
                  <a:srgbClr val="002060"/>
                </a:solidFill>
              </a:rPr>
              <a:t>Twister extends the MapReduce to iterative algorithms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Several iterative algorithms we have implemented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Matrix Multiplication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K-Means Clustering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Pagerank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Breadth First Search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Multi dimensional scaling (MDS)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Non iterative applications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HEP Histogram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Biology All Pairs using Smith Waterman </a:t>
            </a:r>
            <a:r>
              <a:rPr lang="en-US" dirty="0" err="1" smtClean="0">
                <a:solidFill>
                  <a:srgbClr val="002060"/>
                </a:solidFill>
              </a:rPr>
              <a:t>Gotoh</a:t>
            </a:r>
            <a:r>
              <a:rPr lang="en-US" dirty="0" smtClean="0">
                <a:solidFill>
                  <a:srgbClr val="002060"/>
                </a:solidFill>
              </a:rPr>
              <a:t> algorithm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Twister Blast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High Energy Physics Data Analysis</a:t>
            </a:r>
            <a:endParaRPr lang="en-US" sz="3600" dirty="0"/>
          </a:p>
        </p:txBody>
      </p:sp>
      <p:pic>
        <p:nvPicPr>
          <p:cNvPr id="4" name="Picture 3" descr="HEP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3701484" cy="43434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4267200" y="1982950"/>
            <a:ext cx="27354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23033" y="1722025"/>
            <a:ext cx="3361626" cy="640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Input to a map task: &lt;key, value&gt;  </a:t>
            </a:r>
          </a:p>
          <a:p>
            <a:pPr algn="ctr"/>
            <a:r>
              <a:rPr lang="en-US" sz="1400" dirty="0" smtClean="0"/>
              <a:t>key = Some Id    value = HEP file Name</a:t>
            </a:r>
            <a:endParaRPr lang="en-US" sz="1400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4267200" y="2801980"/>
            <a:ext cx="27354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34822" y="2573381"/>
            <a:ext cx="3570978" cy="855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Output of a map task: &lt;key, value&gt;  </a:t>
            </a:r>
          </a:p>
          <a:p>
            <a:pPr algn="ctr"/>
            <a:r>
              <a:rPr lang="en-US" sz="1400" dirty="0" smtClean="0"/>
              <a:t>key = random # (0&lt;= num&lt;= max reduce tasks)</a:t>
            </a:r>
          </a:p>
          <a:p>
            <a:pPr algn="ctr"/>
            <a:r>
              <a:rPr lang="en-US" sz="1400" dirty="0" smtClean="0"/>
              <a:t>    value = Histogram as binary data</a:t>
            </a:r>
            <a:endParaRPr lang="en-US" sz="1400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4267200" y="3886200"/>
            <a:ext cx="27354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25244" y="3581400"/>
            <a:ext cx="4192814" cy="855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Input to a reduce task: &lt;key, List&lt;value&gt;&gt;   </a:t>
            </a:r>
          </a:p>
          <a:p>
            <a:pPr algn="ctr"/>
            <a:r>
              <a:rPr lang="en-US" sz="1400" dirty="0" smtClean="0"/>
              <a:t>key = random # (0&lt;= num&lt;= max reduce tasks)</a:t>
            </a:r>
          </a:p>
          <a:p>
            <a:pPr algn="ctr"/>
            <a:r>
              <a:rPr lang="en-US" sz="1400" dirty="0" smtClean="0"/>
              <a:t>    value = List of histogram as binary data</a:t>
            </a:r>
            <a:endParaRPr lang="en-US" sz="1400" dirty="0"/>
          </a:p>
        </p:txBody>
      </p:sp>
      <p:sp>
        <p:nvSpPr>
          <p:cNvPr id="13" name="Right Arrow 12"/>
          <p:cNvSpPr/>
          <p:nvPr/>
        </p:nvSpPr>
        <p:spPr>
          <a:xfrm rot="10800000">
            <a:off x="4267201" y="4783180"/>
            <a:ext cx="27354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03938" y="4554581"/>
            <a:ext cx="3435428" cy="640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Output from a reduce task: value   </a:t>
            </a:r>
          </a:p>
          <a:p>
            <a:pPr algn="ctr"/>
            <a:r>
              <a:rPr lang="en-US" sz="1400" dirty="0" smtClean="0"/>
              <a:t>value = Histogram file</a:t>
            </a:r>
            <a:endParaRPr lang="en-US" sz="1400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4267201" y="5410199"/>
            <a:ext cx="273540" cy="1524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00600" y="5267980"/>
            <a:ext cx="362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Combine outputs from reduce tasks to form the final histogram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621268"/>
            <a:ext cx="7894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An application analyzing data from Large </a:t>
            </a:r>
            <a:r>
              <a:rPr lang="en-US" sz="1600" dirty="0" err="1" smtClean="0">
                <a:solidFill>
                  <a:srgbClr val="0033CC"/>
                </a:solidFill>
              </a:rPr>
              <a:t>Hadron</a:t>
            </a:r>
            <a:r>
              <a:rPr lang="en-US" sz="1600" dirty="0" smtClean="0">
                <a:solidFill>
                  <a:srgbClr val="0033CC"/>
                </a:solidFill>
              </a:rPr>
              <a:t> Collider</a:t>
            </a:r>
            <a:r>
              <a:rPr lang="en-US" sz="1600" dirty="0" smtClean="0">
                <a:solidFill>
                  <a:srgbClr val="009900"/>
                </a:solidFill>
              </a:rPr>
              <a:t>  </a:t>
            </a:r>
            <a:r>
              <a:rPr lang="en-US" sz="1600" dirty="0" smtClean="0"/>
              <a:t>(1TB but 100 </a:t>
            </a:r>
            <a:r>
              <a:rPr lang="en-US" sz="1600" dirty="0" err="1" smtClean="0"/>
              <a:t>Petabytes</a:t>
            </a:r>
            <a:r>
              <a:rPr lang="en-US" sz="1600" dirty="0" smtClean="0"/>
              <a:t> eventually)</a:t>
            </a:r>
            <a:endParaRPr lang="en-US" sz="1600" dirty="0"/>
          </a:p>
        </p:txBody>
      </p:sp>
      <p:pic>
        <p:nvPicPr>
          <p:cNvPr id="18" name="Picture 17" descr="hep_c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143000"/>
            <a:ext cx="47244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0"/>
            <a:ext cx="7010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Reduce Phase of Particle Physics </a:t>
            </a:r>
            <a:br>
              <a:rPr lang="en-US" sz="3200" dirty="0" smtClean="0"/>
            </a:br>
            <a:r>
              <a:rPr lang="en-US" sz="3200" dirty="0" smtClean="0"/>
              <a:t>“Find the Higgs” using Dryad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943600"/>
            <a:ext cx="8001000" cy="914400"/>
          </a:xfrm>
        </p:spPr>
        <p:txBody>
          <a:bodyPr>
            <a:noAutofit/>
          </a:bodyPr>
          <a:lstStyle/>
          <a:p>
            <a:r>
              <a:rPr lang="en-US" sz="1200" dirty="0" smtClean="0"/>
              <a:t>Combine Histograms produced by separate Root “Maps” (of event data to partial histograms) into a single Histogram delivered to Client</a:t>
            </a:r>
          </a:p>
          <a:p>
            <a:r>
              <a:rPr lang="en-US" sz="1200" dirty="0" smtClean="0"/>
              <a:t>This is an example using MapReduce to do distributed </a:t>
            </a:r>
            <a:r>
              <a:rPr lang="en-US" sz="1200" dirty="0" err="1" smtClean="0"/>
              <a:t>histogramming</a:t>
            </a:r>
            <a:r>
              <a:rPr lang="en-US" sz="1200" dirty="0" smtClean="0"/>
              <a:t>.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1026" name="Picture 2" descr="C:\Documents and Settings\Geoffrey Fox\Desktop\hep_sc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48611" cy="4724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2895600"/>
            <a:ext cx="217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Higgs in Monte Carlo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All-Pairs Using DryadLINQ</a:t>
            </a:r>
            <a:endParaRPr lang="en-US" sz="4000" dirty="0"/>
          </a:p>
        </p:txBody>
      </p:sp>
      <p:graphicFrame>
        <p:nvGraphicFramePr>
          <p:cNvPr id="23" name="Chart 22"/>
          <p:cNvGraphicFramePr/>
          <p:nvPr/>
        </p:nvGraphicFramePr>
        <p:xfrm>
          <a:off x="5791200" y="1828800"/>
          <a:ext cx="3048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09600" y="38100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Calculate  Pairwise Distances (Smith Waterman Gotoh)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25" name="Down Arrow Callout 24"/>
          <p:cNvSpPr/>
          <p:nvPr/>
        </p:nvSpPr>
        <p:spPr>
          <a:xfrm>
            <a:off x="7010400" y="1371600"/>
            <a:ext cx="1981200" cy="8382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125 million distances</a:t>
            </a:r>
          </a:p>
          <a:p>
            <a:pPr algn="ctr"/>
            <a:r>
              <a:rPr lang="en-US" sz="1600" dirty="0" smtClean="0"/>
              <a:t>4 hours &amp; 46 minutes</a:t>
            </a:r>
            <a:endParaRPr lang="en-US" sz="1600" dirty="0"/>
          </a:p>
        </p:txBody>
      </p:sp>
      <p:sp>
        <p:nvSpPr>
          <p:cNvPr id="27" name="Content Placeholder 28"/>
          <p:cNvSpPr>
            <a:spLocks noGrp="1"/>
          </p:cNvSpPr>
          <p:nvPr>
            <p:ph idx="1"/>
          </p:nvPr>
        </p:nvSpPr>
        <p:spPr>
          <a:xfrm>
            <a:off x="381000" y="4419600"/>
            <a:ext cx="7924800" cy="1447800"/>
          </a:xfrm>
        </p:spPr>
        <p:txBody>
          <a:bodyPr>
            <a:normAutofit/>
          </a:bodyPr>
          <a:lstStyle/>
          <a:p>
            <a:pPr marL="136525" indent="-1587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/>
              <a:t>Calculate pairwise distances for a collection of genes (used for clustering, MDS)</a:t>
            </a:r>
          </a:p>
          <a:p>
            <a:pPr marL="136525" indent="-1587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/>
              <a:t>Fine grained tasks in MPI</a:t>
            </a:r>
          </a:p>
          <a:p>
            <a:pPr marL="136525" indent="-1587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/>
              <a:t>Coarse grained tasks in DryadLINQ</a:t>
            </a:r>
          </a:p>
          <a:p>
            <a:pPr marL="136525" indent="-1587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/>
              <a:t>Performed on 768 cores (Tempest Cluster)</a:t>
            </a:r>
          </a:p>
          <a:p>
            <a:pPr marL="320040" lvl="1">
              <a:lnSpc>
                <a:spcPct val="150000"/>
              </a:lnSpc>
              <a:buClr>
                <a:srgbClr val="C00000"/>
              </a:buClr>
              <a:defRPr/>
            </a:pPr>
            <a:endParaRPr lang="en-US" sz="2000" b="1" dirty="0" smtClean="0"/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943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Moretti</a:t>
            </a:r>
            <a:r>
              <a:rPr lang="en-US" sz="1200" dirty="0" smtClean="0"/>
              <a:t>, C., Bui, H., Hollingsworth, K., Rich, B., Flynn, P., &amp; </a:t>
            </a:r>
            <a:r>
              <a:rPr lang="en-US" sz="1200" dirty="0" err="1" smtClean="0"/>
              <a:t>Thain</a:t>
            </a:r>
            <a:r>
              <a:rPr lang="en-US" sz="1200" dirty="0" smtClean="0"/>
              <a:t>, D. (2009). All-Pairs: An Abstraction for Data Intensive Computing on Campus Grids. </a:t>
            </a:r>
            <a:r>
              <a:rPr lang="en-US" sz="1200" i="1" dirty="0" smtClean="0"/>
              <a:t>IEEE Transactions on Parallel and Distributed Systems</a:t>
            </a:r>
            <a:r>
              <a:rPr lang="en-US" sz="1200" dirty="0" smtClean="0"/>
              <a:t> </a:t>
            </a:r>
            <a:r>
              <a:rPr lang="en-US" sz="1200" i="1" dirty="0" smtClean="0"/>
              <a:t>, 21</a:t>
            </a:r>
            <a:r>
              <a:rPr lang="en-US" sz="1200" dirty="0" smtClean="0"/>
              <a:t>, 21-36.</a:t>
            </a:r>
          </a:p>
          <a:p>
            <a:endParaRPr lang="en-US" sz="1200" dirty="0"/>
          </a:p>
        </p:txBody>
      </p:sp>
      <p:pic>
        <p:nvPicPr>
          <p:cNvPr id="1026" name="Picture 2" descr="D:\academic\phd\Publications\HandbookOfCloudComputing\dryad-sw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1066800"/>
            <a:ext cx="5333999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Dryad versus MPI for Smith Waterman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19400" y="6096000"/>
            <a:ext cx="2840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Flat is perfect scaling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Pairwise</a:t>
            </a:r>
            <a:r>
              <a:rPr lang="en-US" sz="3600" dirty="0" smtClean="0">
                <a:solidFill>
                  <a:srgbClr val="002060"/>
                </a:solidFill>
              </a:rPr>
              <a:t> Sequence Comparison using Smith Waterman </a:t>
            </a:r>
            <a:r>
              <a:rPr lang="en-US" sz="3600" dirty="0" err="1" smtClean="0">
                <a:solidFill>
                  <a:srgbClr val="002060"/>
                </a:solidFill>
              </a:rPr>
              <a:t>Gotoh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762000" y="5456237"/>
            <a:ext cx="5334000" cy="1401763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Typical MapReduce computation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Comparable efficiencies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Twister performs the best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10000"/>
            <a:ext cx="3057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57200" y="762000"/>
          <a:ext cx="8229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4384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Points distributions in n dimensional space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Identify a given number of cluster centers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Use Euclidean distance to associate points to cluster centers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Refine the cluster centers iteratively</a:t>
            </a:r>
          </a:p>
          <a:p>
            <a:pPr>
              <a:buClr>
                <a:srgbClr val="C00000"/>
              </a:buClr>
            </a:pPr>
            <a:endParaRPr lang="en-US" dirty="0" smtClean="0">
              <a:solidFill>
                <a:srgbClr val="002060"/>
              </a:solidFill>
              <a:latin typeface="Candara" pitchFamily="34" charset="0"/>
            </a:endParaRP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solidFill>
                <a:srgbClr val="002060"/>
              </a:solidFill>
              <a:latin typeface="Candara" pitchFamily="34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solidFill>
                <a:srgbClr val="002060"/>
              </a:solidFill>
              <a:latin typeface="Candara" pitchFamily="34" charset="0"/>
            </a:endParaRP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Candara" pitchFamily="34" charset="0"/>
            </a:endParaRP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endParaRPr lang="en-US" dirty="0" smtClean="0">
              <a:latin typeface="Candara" pitchFamily="34" charset="0"/>
            </a:endParaRPr>
          </a:p>
          <a:p>
            <a:pPr>
              <a:buClr>
                <a:srgbClr val="C00000"/>
              </a:buClr>
            </a:pPr>
            <a:endParaRPr lang="en-US" sz="1000" dirty="0" smtClean="0">
              <a:latin typeface="Candara" pitchFamily="34" charset="0"/>
            </a:endParaRP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endParaRPr lang="en-US" dirty="0">
              <a:latin typeface="Candar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K-Means Clustering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grpSp>
        <p:nvGrpSpPr>
          <p:cNvPr id="2" name="Group 126"/>
          <p:cNvGrpSpPr/>
          <p:nvPr/>
        </p:nvGrpSpPr>
        <p:grpSpPr>
          <a:xfrm>
            <a:off x="457200" y="1143000"/>
            <a:ext cx="3795059" cy="2690082"/>
            <a:chOff x="914400" y="1447800"/>
            <a:chExt cx="3795059" cy="2690082"/>
          </a:xfrm>
        </p:grpSpPr>
        <p:sp>
          <p:nvSpPr>
            <p:cNvPr id="5" name="Freeform 4"/>
            <p:cNvSpPr/>
            <p:nvPr/>
          </p:nvSpPr>
          <p:spPr>
            <a:xfrm>
              <a:off x="914400" y="1447800"/>
              <a:ext cx="3795059" cy="2690082"/>
            </a:xfrm>
            <a:custGeom>
              <a:avLst/>
              <a:gdLst>
                <a:gd name="connsiteX0" fmla="*/ 1179450 w 3795059"/>
                <a:gd name="connsiteY0" fmla="*/ 116959 h 2690082"/>
                <a:gd name="connsiteX1" fmla="*/ 743515 w 3795059"/>
                <a:gd name="connsiteY1" fmla="*/ 116959 h 2690082"/>
                <a:gd name="connsiteX2" fmla="*/ 658454 w 3795059"/>
                <a:gd name="connsiteY2" fmla="*/ 138224 h 2690082"/>
                <a:gd name="connsiteX3" fmla="*/ 615924 w 3795059"/>
                <a:gd name="connsiteY3" fmla="*/ 148856 h 2690082"/>
                <a:gd name="connsiteX4" fmla="*/ 584026 w 3795059"/>
                <a:gd name="connsiteY4" fmla="*/ 180754 h 2690082"/>
                <a:gd name="connsiteX5" fmla="*/ 541496 w 3795059"/>
                <a:gd name="connsiteY5" fmla="*/ 202019 h 2690082"/>
                <a:gd name="connsiteX6" fmla="*/ 477701 w 3795059"/>
                <a:gd name="connsiteY6" fmla="*/ 244549 h 2690082"/>
                <a:gd name="connsiteX7" fmla="*/ 445803 w 3795059"/>
                <a:gd name="connsiteY7" fmla="*/ 265814 h 2690082"/>
                <a:gd name="connsiteX8" fmla="*/ 371375 w 3795059"/>
                <a:gd name="connsiteY8" fmla="*/ 329610 h 2690082"/>
                <a:gd name="connsiteX9" fmla="*/ 318212 w 3795059"/>
                <a:gd name="connsiteY9" fmla="*/ 404038 h 2690082"/>
                <a:gd name="connsiteX10" fmla="*/ 275682 w 3795059"/>
                <a:gd name="connsiteY10" fmla="*/ 467833 h 2690082"/>
                <a:gd name="connsiteX11" fmla="*/ 243784 w 3795059"/>
                <a:gd name="connsiteY11" fmla="*/ 499731 h 2690082"/>
                <a:gd name="connsiteX12" fmla="*/ 222519 w 3795059"/>
                <a:gd name="connsiteY12" fmla="*/ 531628 h 2690082"/>
                <a:gd name="connsiteX13" fmla="*/ 190622 w 3795059"/>
                <a:gd name="connsiteY13" fmla="*/ 552893 h 2690082"/>
                <a:gd name="connsiteX14" fmla="*/ 137459 w 3795059"/>
                <a:gd name="connsiteY14" fmla="*/ 616689 h 2690082"/>
                <a:gd name="connsiteX15" fmla="*/ 116194 w 3795059"/>
                <a:gd name="connsiteY15" fmla="*/ 648586 h 2690082"/>
                <a:gd name="connsiteX16" fmla="*/ 63031 w 3795059"/>
                <a:gd name="connsiteY16" fmla="*/ 712382 h 2690082"/>
                <a:gd name="connsiteX17" fmla="*/ 52398 w 3795059"/>
                <a:gd name="connsiteY17" fmla="*/ 754912 h 2690082"/>
                <a:gd name="connsiteX18" fmla="*/ 31133 w 3795059"/>
                <a:gd name="connsiteY18" fmla="*/ 797442 h 2690082"/>
                <a:gd name="connsiteX19" fmla="*/ 20501 w 3795059"/>
                <a:gd name="connsiteY19" fmla="*/ 829340 h 2690082"/>
                <a:gd name="connsiteX20" fmla="*/ 31133 w 3795059"/>
                <a:gd name="connsiteY20" fmla="*/ 1084521 h 2690082"/>
                <a:gd name="connsiteX21" fmla="*/ 52398 w 3795059"/>
                <a:gd name="connsiteY21" fmla="*/ 1116419 h 2690082"/>
                <a:gd name="connsiteX22" fmla="*/ 116194 w 3795059"/>
                <a:gd name="connsiteY22" fmla="*/ 1169582 h 2690082"/>
                <a:gd name="connsiteX23" fmla="*/ 137459 w 3795059"/>
                <a:gd name="connsiteY23" fmla="*/ 1201479 h 2690082"/>
                <a:gd name="connsiteX24" fmla="*/ 158724 w 3795059"/>
                <a:gd name="connsiteY24" fmla="*/ 1265275 h 2690082"/>
                <a:gd name="connsiteX25" fmla="*/ 169357 w 3795059"/>
                <a:gd name="connsiteY25" fmla="*/ 1297173 h 2690082"/>
                <a:gd name="connsiteX26" fmla="*/ 179989 w 3795059"/>
                <a:gd name="connsiteY26" fmla="*/ 1711842 h 2690082"/>
                <a:gd name="connsiteX27" fmla="*/ 190622 w 3795059"/>
                <a:gd name="connsiteY27" fmla="*/ 1743740 h 2690082"/>
                <a:gd name="connsiteX28" fmla="*/ 211887 w 3795059"/>
                <a:gd name="connsiteY28" fmla="*/ 1775638 h 2690082"/>
                <a:gd name="connsiteX29" fmla="*/ 265050 w 3795059"/>
                <a:gd name="connsiteY29" fmla="*/ 1839433 h 2690082"/>
                <a:gd name="connsiteX30" fmla="*/ 275682 w 3795059"/>
                <a:gd name="connsiteY30" fmla="*/ 1871331 h 2690082"/>
                <a:gd name="connsiteX31" fmla="*/ 307580 w 3795059"/>
                <a:gd name="connsiteY31" fmla="*/ 1903228 h 2690082"/>
                <a:gd name="connsiteX32" fmla="*/ 328845 w 3795059"/>
                <a:gd name="connsiteY32" fmla="*/ 1935126 h 2690082"/>
                <a:gd name="connsiteX33" fmla="*/ 360743 w 3795059"/>
                <a:gd name="connsiteY33" fmla="*/ 1988289 h 2690082"/>
                <a:gd name="connsiteX34" fmla="*/ 413905 w 3795059"/>
                <a:gd name="connsiteY34" fmla="*/ 2041452 h 2690082"/>
                <a:gd name="connsiteX35" fmla="*/ 456436 w 3795059"/>
                <a:gd name="connsiteY35" fmla="*/ 2094614 h 2690082"/>
                <a:gd name="connsiteX36" fmla="*/ 488333 w 3795059"/>
                <a:gd name="connsiteY36" fmla="*/ 2115879 h 2690082"/>
                <a:gd name="connsiteX37" fmla="*/ 541496 w 3795059"/>
                <a:gd name="connsiteY37" fmla="*/ 2147777 h 2690082"/>
                <a:gd name="connsiteX38" fmla="*/ 573394 w 3795059"/>
                <a:gd name="connsiteY38" fmla="*/ 2190307 h 2690082"/>
                <a:gd name="connsiteX39" fmla="*/ 605291 w 3795059"/>
                <a:gd name="connsiteY39" fmla="*/ 2200940 h 2690082"/>
                <a:gd name="connsiteX40" fmla="*/ 626557 w 3795059"/>
                <a:gd name="connsiteY40" fmla="*/ 2222205 h 2690082"/>
                <a:gd name="connsiteX41" fmla="*/ 690352 w 3795059"/>
                <a:gd name="connsiteY41" fmla="*/ 2264735 h 2690082"/>
                <a:gd name="connsiteX42" fmla="*/ 786045 w 3795059"/>
                <a:gd name="connsiteY42" fmla="*/ 2339163 h 2690082"/>
                <a:gd name="connsiteX43" fmla="*/ 849840 w 3795059"/>
                <a:gd name="connsiteY43" fmla="*/ 2392326 h 2690082"/>
                <a:gd name="connsiteX44" fmla="*/ 945533 w 3795059"/>
                <a:gd name="connsiteY44" fmla="*/ 2424224 h 2690082"/>
                <a:gd name="connsiteX45" fmla="*/ 1041226 w 3795059"/>
                <a:gd name="connsiteY45" fmla="*/ 2466754 h 2690082"/>
                <a:gd name="connsiteX46" fmla="*/ 1094389 w 3795059"/>
                <a:gd name="connsiteY46" fmla="*/ 2488019 h 2690082"/>
                <a:gd name="connsiteX47" fmla="*/ 1147552 w 3795059"/>
                <a:gd name="connsiteY47" fmla="*/ 2498652 h 2690082"/>
                <a:gd name="connsiteX48" fmla="*/ 1190082 w 3795059"/>
                <a:gd name="connsiteY48" fmla="*/ 2509284 h 2690082"/>
                <a:gd name="connsiteX49" fmla="*/ 1221980 w 3795059"/>
                <a:gd name="connsiteY49" fmla="*/ 2519917 h 2690082"/>
                <a:gd name="connsiteX50" fmla="*/ 1317673 w 3795059"/>
                <a:gd name="connsiteY50" fmla="*/ 2562447 h 2690082"/>
                <a:gd name="connsiteX51" fmla="*/ 1519691 w 3795059"/>
                <a:gd name="connsiteY51" fmla="*/ 2594345 h 2690082"/>
                <a:gd name="connsiteX52" fmla="*/ 1626017 w 3795059"/>
                <a:gd name="connsiteY52" fmla="*/ 2626242 h 2690082"/>
                <a:gd name="connsiteX53" fmla="*/ 1817403 w 3795059"/>
                <a:gd name="connsiteY53" fmla="*/ 2647507 h 2690082"/>
                <a:gd name="connsiteX54" fmla="*/ 1998157 w 3795059"/>
                <a:gd name="connsiteY54" fmla="*/ 2679405 h 2690082"/>
                <a:gd name="connsiteX55" fmla="*/ 2104482 w 3795059"/>
                <a:gd name="connsiteY55" fmla="*/ 2690038 h 2690082"/>
                <a:gd name="connsiteX56" fmla="*/ 2295868 w 3795059"/>
                <a:gd name="connsiteY56" fmla="*/ 2668773 h 2690082"/>
                <a:gd name="connsiteX57" fmla="*/ 2434091 w 3795059"/>
                <a:gd name="connsiteY57" fmla="*/ 2636875 h 2690082"/>
                <a:gd name="connsiteX58" fmla="*/ 2476622 w 3795059"/>
                <a:gd name="connsiteY58" fmla="*/ 2615610 h 2690082"/>
                <a:gd name="connsiteX59" fmla="*/ 2529784 w 3795059"/>
                <a:gd name="connsiteY59" fmla="*/ 2583712 h 2690082"/>
                <a:gd name="connsiteX60" fmla="*/ 2593580 w 3795059"/>
                <a:gd name="connsiteY60" fmla="*/ 2562447 h 2690082"/>
                <a:gd name="connsiteX61" fmla="*/ 2625477 w 3795059"/>
                <a:gd name="connsiteY61" fmla="*/ 2541182 h 2690082"/>
                <a:gd name="connsiteX62" fmla="*/ 2657375 w 3795059"/>
                <a:gd name="connsiteY62" fmla="*/ 2509284 h 2690082"/>
                <a:gd name="connsiteX63" fmla="*/ 2699905 w 3795059"/>
                <a:gd name="connsiteY63" fmla="*/ 2488019 h 2690082"/>
                <a:gd name="connsiteX64" fmla="*/ 2763701 w 3795059"/>
                <a:gd name="connsiteY64" fmla="*/ 2424224 h 2690082"/>
                <a:gd name="connsiteX65" fmla="*/ 2806231 w 3795059"/>
                <a:gd name="connsiteY65" fmla="*/ 2381693 h 2690082"/>
                <a:gd name="connsiteX66" fmla="*/ 2923189 w 3795059"/>
                <a:gd name="connsiteY66" fmla="*/ 2296633 h 2690082"/>
                <a:gd name="connsiteX67" fmla="*/ 2997617 w 3795059"/>
                <a:gd name="connsiteY67" fmla="*/ 2243470 h 2690082"/>
                <a:gd name="connsiteX68" fmla="*/ 3040147 w 3795059"/>
                <a:gd name="connsiteY68" fmla="*/ 2147777 h 2690082"/>
                <a:gd name="connsiteX69" fmla="*/ 3050780 w 3795059"/>
                <a:gd name="connsiteY69" fmla="*/ 2115879 h 2690082"/>
                <a:gd name="connsiteX70" fmla="*/ 3072045 w 3795059"/>
                <a:gd name="connsiteY70" fmla="*/ 1998921 h 2690082"/>
                <a:gd name="connsiteX71" fmla="*/ 3093310 w 3795059"/>
                <a:gd name="connsiteY71" fmla="*/ 1935126 h 2690082"/>
                <a:gd name="connsiteX72" fmla="*/ 3157105 w 3795059"/>
                <a:gd name="connsiteY72" fmla="*/ 1881963 h 2690082"/>
                <a:gd name="connsiteX73" fmla="*/ 3242166 w 3795059"/>
                <a:gd name="connsiteY73" fmla="*/ 1828800 h 2690082"/>
                <a:gd name="connsiteX74" fmla="*/ 3295329 w 3795059"/>
                <a:gd name="connsiteY74" fmla="*/ 1796903 h 2690082"/>
                <a:gd name="connsiteX75" fmla="*/ 3327226 w 3795059"/>
                <a:gd name="connsiteY75" fmla="*/ 1786270 h 2690082"/>
                <a:gd name="connsiteX76" fmla="*/ 3391022 w 3795059"/>
                <a:gd name="connsiteY76" fmla="*/ 1754373 h 2690082"/>
                <a:gd name="connsiteX77" fmla="*/ 3454817 w 3795059"/>
                <a:gd name="connsiteY77" fmla="*/ 1711842 h 2690082"/>
                <a:gd name="connsiteX78" fmla="*/ 3486715 w 3795059"/>
                <a:gd name="connsiteY78" fmla="*/ 1690577 h 2690082"/>
                <a:gd name="connsiteX79" fmla="*/ 3518612 w 3795059"/>
                <a:gd name="connsiteY79" fmla="*/ 1658679 h 2690082"/>
                <a:gd name="connsiteX80" fmla="*/ 3550510 w 3795059"/>
                <a:gd name="connsiteY80" fmla="*/ 1637414 h 2690082"/>
                <a:gd name="connsiteX81" fmla="*/ 3614305 w 3795059"/>
                <a:gd name="connsiteY81" fmla="*/ 1562986 h 2690082"/>
                <a:gd name="connsiteX82" fmla="*/ 3646203 w 3795059"/>
                <a:gd name="connsiteY82" fmla="*/ 1531089 h 2690082"/>
                <a:gd name="connsiteX83" fmla="*/ 3667468 w 3795059"/>
                <a:gd name="connsiteY83" fmla="*/ 1499191 h 2690082"/>
                <a:gd name="connsiteX84" fmla="*/ 3699366 w 3795059"/>
                <a:gd name="connsiteY84" fmla="*/ 1456661 h 2690082"/>
                <a:gd name="connsiteX85" fmla="*/ 3741896 w 3795059"/>
                <a:gd name="connsiteY85" fmla="*/ 1360968 h 2690082"/>
                <a:gd name="connsiteX86" fmla="*/ 3763161 w 3795059"/>
                <a:gd name="connsiteY86" fmla="*/ 1297173 h 2690082"/>
                <a:gd name="connsiteX87" fmla="*/ 3784426 w 3795059"/>
                <a:gd name="connsiteY87" fmla="*/ 1254642 h 2690082"/>
                <a:gd name="connsiteX88" fmla="*/ 3795059 w 3795059"/>
                <a:gd name="connsiteY88" fmla="*/ 1201479 h 2690082"/>
                <a:gd name="connsiteX89" fmla="*/ 3784426 w 3795059"/>
                <a:gd name="connsiteY89" fmla="*/ 967563 h 2690082"/>
                <a:gd name="connsiteX90" fmla="*/ 3741896 w 3795059"/>
                <a:gd name="connsiteY90" fmla="*/ 914400 h 2690082"/>
                <a:gd name="connsiteX91" fmla="*/ 3720631 w 3795059"/>
                <a:gd name="connsiteY91" fmla="*/ 882503 h 2690082"/>
                <a:gd name="connsiteX92" fmla="*/ 3646203 w 3795059"/>
                <a:gd name="connsiteY92" fmla="*/ 839973 h 2690082"/>
                <a:gd name="connsiteX93" fmla="*/ 3603673 w 3795059"/>
                <a:gd name="connsiteY93" fmla="*/ 808075 h 2690082"/>
                <a:gd name="connsiteX94" fmla="*/ 3571775 w 3795059"/>
                <a:gd name="connsiteY94" fmla="*/ 786810 h 2690082"/>
                <a:gd name="connsiteX95" fmla="*/ 3529245 w 3795059"/>
                <a:gd name="connsiteY95" fmla="*/ 744279 h 2690082"/>
                <a:gd name="connsiteX96" fmla="*/ 3497347 w 3795059"/>
                <a:gd name="connsiteY96" fmla="*/ 733647 h 2690082"/>
                <a:gd name="connsiteX97" fmla="*/ 3391022 w 3795059"/>
                <a:gd name="connsiteY97" fmla="*/ 680484 h 2690082"/>
                <a:gd name="connsiteX98" fmla="*/ 3359124 w 3795059"/>
                <a:gd name="connsiteY98" fmla="*/ 637954 h 2690082"/>
                <a:gd name="connsiteX99" fmla="*/ 3284696 w 3795059"/>
                <a:gd name="connsiteY99" fmla="*/ 584791 h 2690082"/>
                <a:gd name="connsiteX100" fmla="*/ 3252798 w 3795059"/>
                <a:gd name="connsiteY100" fmla="*/ 574159 h 2690082"/>
                <a:gd name="connsiteX101" fmla="*/ 3210268 w 3795059"/>
                <a:gd name="connsiteY101" fmla="*/ 520996 h 2690082"/>
                <a:gd name="connsiteX102" fmla="*/ 3189003 w 3795059"/>
                <a:gd name="connsiteY102" fmla="*/ 478466 h 2690082"/>
                <a:gd name="connsiteX103" fmla="*/ 3157105 w 3795059"/>
                <a:gd name="connsiteY103" fmla="*/ 467833 h 2690082"/>
                <a:gd name="connsiteX104" fmla="*/ 3135840 w 3795059"/>
                <a:gd name="connsiteY104" fmla="*/ 435935 h 2690082"/>
                <a:gd name="connsiteX105" fmla="*/ 3103943 w 3795059"/>
                <a:gd name="connsiteY105" fmla="*/ 425303 h 2690082"/>
                <a:gd name="connsiteX106" fmla="*/ 3061412 w 3795059"/>
                <a:gd name="connsiteY106" fmla="*/ 404038 h 2690082"/>
                <a:gd name="connsiteX107" fmla="*/ 3029515 w 3795059"/>
                <a:gd name="connsiteY107" fmla="*/ 393405 h 2690082"/>
                <a:gd name="connsiteX108" fmla="*/ 2997617 w 3795059"/>
                <a:gd name="connsiteY108" fmla="*/ 372140 h 2690082"/>
                <a:gd name="connsiteX109" fmla="*/ 2933822 w 3795059"/>
                <a:gd name="connsiteY109" fmla="*/ 350875 h 2690082"/>
                <a:gd name="connsiteX110" fmla="*/ 2848761 w 3795059"/>
                <a:gd name="connsiteY110" fmla="*/ 329610 h 2690082"/>
                <a:gd name="connsiteX111" fmla="*/ 2646743 w 3795059"/>
                <a:gd name="connsiteY111" fmla="*/ 308345 h 2690082"/>
                <a:gd name="connsiteX112" fmla="*/ 2593580 w 3795059"/>
                <a:gd name="connsiteY112" fmla="*/ 297712 h 2690082"/>
                <a:gd name="connsiteX113" fmla="*/ 2444724 w 3795059"/>
                <a:gd name="connsiteY113" fmla="*/ 265814 h 2690082"/>
                <a:gd name="connsiteX114" fmla="*/ 2338398 w 3795059"/>
                <a:gd name="connsiteY114" fmla="*/ 255182 h 2690082"/>
                <a:gd name="connsiteX115" fmla="*/ 2295868 w 3795059"/>
                <a:gd name="connsiteY115" fmla="*/ 244549 h 2690082"/>
                <a:gd name="connsiteX116" fmla="*/ 2232073 w 3795059"/>
                <a:gd name="connsiteY116" fmla="*/ 223284 h 2690082"/>
                <a:gd name="connsiteX117" fmla="*/ 2178910 w 3795059"/>
                <a:gd name="connsiteY117" fmla="*/ 212652 h 2690082"/>
                <a:gd name="connsiteX118" fmla="*/ 2136380 w 3795059"/>
                <a:gd name="connsiteY118" fmla="*/ 191386 h 2690082"/>
                <a:gd name="connsiteX119" fmla="*/ 2061952 w 3795059"/>
                <a:gd name="connsiteY119" fmla="*/ 170121 h 2690082"/>
                <a:gd name="connsiteX120" fmla="*/ 1998157 w 3795059"/>
                <a:gd name="connsiteY120" fmla="*/ 148856 h 2690082"/>
                <a:gd name="connsiteX121" fmla="*/ 1976891 w 3795059"/>
                <a:gd name="connsiteY121" fmla="*/ 127591 h 2690082"/>
                <a:gd name="connsiteX122" fmla="*/ 1913096 w 3795059"/>
                <a:gd name="connsiteY122" fmla="*/ 85061 h 2690082"/>
                <a:gd name="connsiteX123" fmla="*/ 1902464 w 3795059"/>
                <a:gd name="connsiteY123" fmla="*/ 53163 h 2690082"/>
                <a:gd name="connsiteX124" fmla="*/ 1881198 w 3795059"/>
                <a:gd name="connsiteY124" fmla="*/ 31898 h 2690082"/>
                <a:gd name="connsiteX125" fmla="*/ 1785505 w 3795059"/>
                <a:gd name="connsiteY125" fmla="*/ 0 h 2690082"/>
                <a:gd name="connsiteX126" fmla="*/ 1721710 w 3795059"/>
                <a:gd name="connsiteY126" fmla="*/ 10633 h 2690082"/>
                <a:gd name="connsiteX127" fmla="*/ 1668547 w 3795059"/>
                <a:gd name="connsiteY127" fmla="*/ 21266 h 2690082"/>
                <a:gd name="connsiteX128" fmla="*/ 1402733 w 3795059"/>
                <a:gd name="connsiteY128" fmla="*/ 31898 h 2690082"/>
                <a:gd name="connsiteX129" fmla="*/ 1338938 w 3795059"/>
                <a:gd name="connsiteY129" fmla="*/ 53163 h 2690082"/>
                <a:gd name="connsiteX130" fmla="*/ 1307040 w 3795059"/>
                <a:gd name="connsiteY130" fmla="*/ 74428 h 2690082"/>
                <a:gd name="connsiteX131" fmla="*/ 1211347 w 3795059"/>
                <a:gd name="connsiteY131" fmla="*/ 116959 h 2690082"/>
                <a:gd name="connsiteX132" fmla="*/ 1179450 w 3795059"/>
                <a:gd name="connsiteY132" fmla="*/ 116959 h 269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795059" h="2690082">
                  <a:moveTo>
                    <a:pt x="1179450" y="116959"/>
                  </a:moveTo>
                  <a:cubicBezTo>
                    <a:pt x="1000009" y="87051"/>
                    <a:pt x="1098271" y="99221"/>
                    <a:pt x="743515" y="116959"/>
                  </a:cubicBezTo>
                  <a:cubicBezTo>
                    <a:pt x="704204" y="118925"/>
                    <a:pt x="692090" y="128614"/>
                    <a:pt x="658454" y="138224"/>
                  </a:cubicBezTo>
                  <a:cubicBezTo>
                    <a:pt x="644403" y="142238"/>
                    <a:pt x="630101" y="145312"/>
                    <a:pt x="615924" y="148856"/>
                  </a:cubicBezTo>
                  <a:cubicBezTo>
                    <a:pt x="605291" y="159489"/>
                    <a:pt x="596262" y="172014"/>
                    <a:pt x="584026" y="180754"/>
                  </a:cubicBezTo>
                  <a:cubicBezTo>
                    <a:pt x="571128" y="189967"/>
                    <a:pt x="555087" y="193864"/>
                    <a:pt x="541496" y="202019"/>
                  </a:cubicBezTo>
                  <a:cubicBezTo>
                    <a:pt x="519581" y="215168"/>
                    <a:pt x="498966" y="230372"/>
                    <a:pt x="477701" y="244549"/>
                  </a:cubicBezTo>
                  <a:cubicBezTo>
                    <a:pt x="467068" y="251637"/>
                    <a:pt x="454839" y="256778"/>
                    <a:pt x="445803" y="265814"/>
                  </a:cubicBezTo>
                  <a:cubicBezTo>
                    <a:pt x="401374" y="310243"/>
                    <a:pt x="425934" y="288690"/>
                    <a:pt x="371375" y="329610"/>
                  </a:cubicBezTo>
                  <a:cubicBezTo>
                    <a:pt x="325211" y="421938"/>
                    <a:pt x="378560" y="326448"/>
                    <a:pt x="318212" y="404038"/>
                  </a:cubicBezTo>
                  <a:cubicBezTo>
                    <a:pt x="302521" y="424212"/>
                    <a:pt x="293754" y="449761"/>
                    <a:pt x="275682" y="467833"/>
                  </a:cubicBezTo>
                  <a:cubicBezTo>
                    <a:pt x="265049" y="478466"/>
                    <a:pt x="253410" y="488179"/>
                    <a:pt x="243784" y="499731"/>
                  </a:cubicBezTo>
                  <a:cubicBezTo>
                    <a:pt x="235603" y="509548"/>
                    <a:pt x="231555" y="522592"/>
                    <a:pt x="222519" y="531628"/>
                  </a:cubicBezTo>
                  <a:cubicBezTo>
                    <a:pt x="213483" y="540664"/>
                    <a:pt x="201254" y="545805"/>
                    <a:pt x="190622" y="552893"/>
                  </a:cubicBezTo>
                  <a:cubicBezTo>
                    <a:pt x="137829" y="632084"/>
                    <a:pt x="205678" y="534827"/>
                    <a:pt x="137459" y="616689"/>
                  </a:cubicBezTo>
                  <a:cubicBezTo>
                    <a:pt x="129278" y="626506"/>
                    <a:pt x="124375" y="638769"/>
                    <a:pt x="116194" y="648586"/>
                  </a:cubicBezTo>
                  <a:cubicBezTo>
                    <a:pt x="47975" y="730448"/>
                    <a:pt x="115824" y="633191"/>
                    <a:pt x="63031" y="712382"/>
                  </a:cubicBezTo>
                  <a:cubicBezTo>
                    <a:pt x="59487" y="726559"/>
                    <a:pt x="57529" y="741229"/>
                    <a:pt x="52398" y="754912"/>
                  </a:cubicBezTo>
                  <a:cubicBezTo>
                    <a:pt x="46833" y="769753"/>
                    <a:pt x="37377" y="782874"/>
                    <a:pt x="31133" y="797442"/>
                  </a:cubicBezTo>
                  <a:cubicBezTo>
                    <a:pt x="26718" y="807744"/>
                    <a:pt x="24045" y="818707"/>
                    <a:pt x="20501" y="829340"/>
                  </a:cubicBezTo>
                  <a:cubicBezTo>
                    <a:pt x="5941" y="945812"/>
                    <a:pt x="0" y="936637"/>
                    <a:pt x="31133" y="1084521"/>
                  </a:cubicBezTo>
                  <a:cubicBezTo>
                    <a:pt x="33766" y="1097026"/>
                    <a:pt x="44415" y="1106440"/>
                    <a:pt x="52398" y="1116419"/>
                  </a:cubicBezTo>
                  <a:cubicBezTo>
                    <a:pt x="80988" y="1152156"/>
                    <a:pt x="74849" y="1128237"/>
                    <a:pt x="116194" y="1169582"/>
                  </a:cubicBezTo>
                  <a:cubicBezTo>
                    <a:pt x="125230" y="1178618"/>
                    <a:pt x="130371" y="1190847"/>
                    <a:pt x="137459" y="1201479"/>
                  </a:cubicBezTo>
                  <a:lnTo>
                    <a:pt x="158724" y="1265275"/>
                  </a:lnTo>
                  <a:lnTo>
                    <a:pt x="169357" y="1297173"/>
                  </a:lnTo>
                  <a:cubicBezTo>
                    <a:pt x="172901" y="1435396"/>
                    <a:pt x="173412" y="1573730"/>
                    <a:pt x="179989" y="1711842"/>
                  </a:cubicBezTo>
                  <a:cubicBezTo>
                    <a:pt x="180522" y="1723037"/>
                    <a:pt x="185610" y="1733715"/>
                    <a:pt x="190622" y="1743740"/>
                  </a:cubicBezTo>
                  <a:cubicBezTo>
                    <a:pt x="196337" y="1755170"/>
                    <a:pt x="204460" y="1765239"/>
                    <a:pt x="211887" y="1775638"/>
                  </a:cubicBezTo>
                  <a:cubicBezTo>
                    <a:pt x="243481" y="1819870"/>
                    <a:pt x="234827" y="1809212"/>
                    <a:pt x="265050" y="1839433"/>
                  </a:cubicBezTo>
                  <a:cubicBezTo>
                    <a:pt x="268594" y="1850066"/>
                    <a:pt x="269465" y="1862006"/>
                    <a:pt x="275682" y="1871331"/>
                  </a:cubicBezTo>
                  <a:cubicBezTo>
                    <a:pt x="284023" y="1883842"/>
                    <a:pt x="297954" y="1891677"/>
                    <a:pt x="307580" y="1903228"/>
                  </a:cubicBezTo>
                  <a:cubicBezTo>
                    <a:pt x="315761" y="1913045"/>
                    <a:pt x="321757" y="1924493"/>
                    <a:pt x="328845" y="1935126"/>
                  </a:cubicBezTo>
                  <a:cubicBezTo>
                    <a:pt x="347309" y="1990521"/>
                    <a:pt x="327382" y="1946589"/>
                    <a:pt x="360743" y="1988289"/>
                  </a:cubicBezTo>
                  <a:cubicBezTo>
                    <a:pt x="401250" y="2038922"/>
                    <a:pt x="359222" y="2004994"/>
                    <a:pt x="413905" y="2041452"/>
                  </a:cubicBezTo>
                  <a:cubicBezTo>
                    <a:pt x="429697" y="2065139"/>
                    <a:pt x="434790" y="2077298"/>
                    <a:pt x="456436" y="2094614"/>
                  </a:cubicBezTo>
                  <a:cubicBezTo>
                    <a:pt x="466414" y="2102597"/>
                    <a:pt x="478355" y="2107896"/>
                    <a:pt x="488333" y="2115879"/>
                  </a:cubicBezTo>
                  <a:cubicBezTo>
                    <a:pt x="530033" y="2149240"/>
                    <a:pt x="486101" y="2129313"/>
                    <a:pt x="541496" y="2147777"/>
                  </a:cubicBezTo>
                  <a:cubicBezTo>
                    <a:pt x="552129" y="2161954"/>
                    <a:pt x="559780" y="2178962"/>
                    <a:pt x="573394" y="2190307"/>
                  </a:cubicBezTo>
                  <a:cubicBezTo>
                    <a:pt x="582004" y="2197482"/>
                    <a:pt x="595681" y="2195174"/>
                    <a:pt x="605291" y="2200940"/>
                  </a:cubicBezTo>
                  <a:cubicBezTo>
                    <a:pt x="613887" y="2206098"/>
                    <a:pt x="618537" y="2216190"/>
                    <a:pt x="626557" y="2222205"/>
                  </a:cubicBezTo>
                  <a:cubicBezTo>
                    <a:pt x="647003" y="2237539"/>
                    <a:pt x="669742" y="2249621"/>
                    <a:pt x="690352" y="2264735"/>
                  </a:cubicBezTo>
                  <a:cubicBezTo>
                    <a:pt x="722939" y="2288632"/>
                    <a:pt x="757471" y="2310589"/>
                    <a:pt x="786045" y="2339163"/>
                  </a:cubicBezTo>
                  <a:cubicBezTo>
                    <a:pt x="809559" y="2362677"/>
                    <a:pt x="820235" y="2377524"/>
                    <a:pt x="849840" y="2392326"/>
                  </a:cubicBezTo>
                  <a:cubicBezTo>
                    <a:pt x="889876" y="2412344"/>
                    <a:pt x="904925" y="2414072"/>
                    <a:pt x="945533" y="2424224"/>
                  </a:cubicBezTo>
                  <a:cubicBezTo>
                    <a:pt x="1000673" y="2479362"/>
                    <a:pt x="951133" y="2442183"/>
                    <a:pt x="1041226" y="2466754"/>
                  </a:cubicBezTo>
                  <a:cubicBezTo>
                    <a:pt x="1059640" y="2471776"/>
                    <a:pt x="1076108" y="2482535"/>
                    <a:pt x="1094389" y="2488019"/>
                  </a:cubicBezTo>
                  <a:cubicBezTo>
                    <a:pt x="1111699" y="2493212"/>
                    <a:pt x="1129910" y="2494732"/>
                    <a:pt x="1147552" y="2498652"/>
                  </a:cubicBezTo>
                  <a:cubicBezTo>
                    <a:pt x="1161817" y="2501822"/>
                    <a:pt x="1176031" y="2505270"/>
                    <a:pt x="1190082" y="2509284"/>
                  </a:cubicBezTo>
                  <a:cubicBezTo>
                    <a:pt x="1200859" y="2512363"/>
                    <a:pt x="1211738" y="2515365"/>
                    <a:pt x="1221980" y="2519917"/>
                  </a:cubicBezTo>
                  <a:cubicBezTo>
                    <a:pt x="1249565" y="2532177"/>
                    <a:pt x="1285016" y="2555916"/>
                    <a:pt x="1317673" y="2562447"/>
                  </a:cubicBezTo>
                  <a:cubicBezTo>
                    <a:pt x="1622374" y="2623388"/>
                    <a:pt x="1314007" y="2556948"/>
                    <a:pt x="1519691" y="2594345"/>
                  </a:cubicBezTo>
                  <a:cubicBezTo>
                    <a:pt x="1600535" y="2609044"/>
                    <a:pt x="1522947" y="2602456"/>
                    <a:pt x="1626017" y="2626242"/>
                  </a:cubicBezTo>
                  <a:cubicBezTo>
                    <a:pt x="1668062" y="2635945"/>
                    <a:pt x="1786605" y="2644707"/>
                    <a:pt x="1817403" y="2647507"/>
                  </a:cubicBezTo>
                  <a:cubicBezTo>
                    <a:pt x="1902549" y="2690082"/>
                    <a:pt x="1840387" y="2665686"/>
                    <a:pt x="1998157" y="2679405"/>
                  </a:cubicBezTo>
                  <a:cubicBezTo>
                    <a:pt x="2033642" y="2682491"/>
                    <a:pt x="2069040" y="2686494"/>
                    <a:pt x="2104482" y="2690038"/>
                  </a:cubicBezTo>
                  <a:cubicBezTo>
                    <a:pt x="2145415" y="2685945"/>
                    <a:pt x="2250733" y="2676296"/>
                    <a:pt x="2295868" y="2668773"/>
                  </a:cubicBezTo>
                  <a:cubicBezTo>
                    <a:pt x="2320627" y="2664646"/>
                    <a:pt x="2396605" y="2652940"/>
                    <a:pt x="2434091" y="2636875"/>
                  </a:cubicBezTo>
                  <a:cubicBezTo>
                    <a:pt x="2448660" y="2630631"/>
                    <a:pt x="2462766" y="2623308"/>
                    <a:pt x="2476622" y="2615610"/>
                  </a:cubicBezTo>
                  <a:cubicBezTo>
                    <a:pt x="2494687" y="2605574"/>
                    <a:pt x="2510971" y="2592264"/>
                    <a:pt x="2529784" y="2583712"/>
                  </a:cubicBezTo>
                  <a:cubicBezTo>
                    <a:pt x="2550190" y="2574436"/>
                    <a:pt x="2593580" y="2562447"/>
                    <a:pt x="2593580" y="2562447"/>
                  </a:cubicBezTo>
                  <a:cubicBezTo>
                    <a:pt x="2604212" y="2555359"/>
                    <a:pt x="2615660" y="2549363"/>
                    <a:pt x="2625477" y="2541182"/>
                  </a:cubicBezTo>
                  <a:cubicBezTo>
                    <a:pt x="2637029" y="2531556"/>
                    <a:pt x="2645139" y="2518024"/>
                    <a:pt x="2657375" y="2509284"/>
                  </a:cubicBezTo>
                  <a:cubicBezTo>
                    <a:pt x="2670273" y="2500071"/>
                    <a:pt x="2687528" y="2497920"/>
                    <a:pt x="2699905" y="2488019"/>
                  </a:cubicBezTo>
                  <a:cubicBezTo>
                    <a:pt x="2723389" y="2469232"/>
                    <a:pt x="2742436" y="2445489"/>
                    <a:pt x="2763701" y="2424224"/>
                  </a:cubicBezTo>
                  <a:cubicBezTo>
                    <a:pt x="2777878" y="2410047"/>
                    <a:pt x="2789549" y="2392814"/>
                    <a:pt x="2806231" y="2381693"/>
                  </a:cubicBezTo>
                  <a:cubicBezTo>
                    <a:pt x="2841853" y="2357945"/>
                    <a:pt x="2899366" y="2320456"/>
                    <a:pt x="2923189" y="2296633"/>
                  </a:cubicBezTo>
                  <a:cubicBezTo>
                    <a:pt x="2966295" y="2253527"/>
                    <a:pt x="2941638" y="2271460"/>
                    <a:pt x="2997617" y="2243470"/>
                  </a:cubicBezTo>
                  <a:cubicBezTo>
                    <a:pt x="3031317" y="2192922"/>
                    <a:pt x="3014840" y="2223697"/>
                    <a:pt x="3040147" y="2147777"/>
                  </a:cubicBezTo>
                  <a:lnTo>
                    <a:pt x="3050780" y="2115879"/>
                  </a:lnTo>
                  <a:cubicBezTo>
                    <a:pt x="3054255" y="2095027"/>
                    <a:pt x="3065674" y="2022282"/>
                    <a:pt x="3072045" y="1998921"/>
                  </a:cubicBezTo>
                  <a:cubicBezTo>
                    <a:pt x="3077943" y="1977296"/>
                    <a:pt x="3077460" y="1950976"/>
                    <a:pt x="3093310" y="1935126"/>
                  </a:cubicBezTo>
                  <a:cubicBezTo>
                    <a:pt x="3134244" y="1894192"/>
                    <a:pt x="3112697" y="1911569"/>
                    <a:pt x="3157105" y="1881963"/>
                  </a:cubicBezTo>
                  <a:cubicBezTo>
                    <a:pt x="3203626" y="1812182"/>
                    <a:pt x="3143755" y="1887845"/>
                    <a:pt x="3242166" y="1828800"/>
                  </a:cubicBezTo>
                  <a:cubicBezTo>
                    <a:pt x="3259887" y="1818168"/>
                    <a:pt x="3276845" y="1806145"/>
                    <a:pt x="3295329" y="1796903"/>
                  </a:cubicBezTo>
                  <a:cubicBezTo>
                    <a:pt x="3305353" y="1791891"/>
                    <a:pt x="3317202" y="1791282"/>
                    <a:pt x="3327226" y="1786270"/>
                  </a:cubicBezTo>
                  <a:cubicBezTo>
                    <a:pt x="3409661" y="1745052"/>
                    <a:pt x="3310856" y="1781093"/>
                    <a:pt x="3391022" y="1754373"/>
                  </a:cubicBezTo>
                  <a:lnTo>
                    <a:pt x="3454817" y="1711842"/>
                  </a:lnTo>
                  <a:cubicBezTo>
                    <a:pt x="3465450" y="1704754"/>
                    <a:pt x="3477679" y="1699613"/>
                    <a:pt x="3486715" y="1690577"/>
                  </a:cubicBezTo>
                  <a:cubicBezTo>
                    <a:pt x="3497347" y="1679944"/>
                    <a:pt x="3507061" y="1668305"/>
                    <a:pt x="3518612" y="1658679"/>
                  </a:cubicBezTo>
                  <a:cubicBezTo>
                    <a:pt x="3528429" y="1650498"/>
                    <a:pt x="3540808" y="1645730"/>
                    <a:pt x="3550510" y="1637414"/>
                  </a:cubicBezTo>
                  <a:cubicBezTo>
                    <a:pt x="3625054" y="1573519"/>
                    <a:pt x="3567273" y="1619424"/>
                    <a:pt x="3614305" y="1562986"/>
                  </a:cubicBezTo>
                  <a:cubicBezTo>
                    <a:pt x="3623931" y="1551435"/>
                    <a:pt x="3636577" y="1542640"/>
                    <a:pt x="3646203" y="1531089"/>
                  </a:cubicBezTo>
                  <a:cubicBezTo>
                    <a:pt x="3654384" y="1521272"/>
                    <a:pt x="3660040" y="1509590"/>
                    <a:pt x="3667468" y="1499191"/>
                  </a:cubicBezTo>
                  <a:cubicBezTo>
                    <a:pt x="3677768" y="1484771"/>
                    <a:pt x="3689974" y="1471688"/>
                    <a:pt x="3699366" y="1456661"/>
                  </a:cubicBezTo>
                  <a:cubicBezTo>
                    <a:pt x="3713900" y="1433407"/>
                    <a:pt x="3733128" y="1385079"/>
                    <a:pt x="3741896" y="1360968"/>
                  </a:cubicBezTo>
                  <a:cubicBezTo>
                    <a:pt x="3749556" y="1339902"/>
                    <a:pt x="3754836" y="1317985"/>
                    <a:pt x="3763161" y="1297173"/>
                  </a:cubicBezTo>
                  <a:cubicBezTo>
                    <a:pt x="3769048" y="1282456"/>
                    <a:pt x="3777338" y="1268819"/>
                    <a:pt x="3784426" y="1254642"/>
                  </a:cubicBezTo>
                  <a:cubicBezTo>
                    <a:pt x="3787970" y="1236921"/>
                    <a:pt x="3795059" y="1219551"/>
                    <a:pt x="3795059" y="1201479"/>
                  </a:cubicBezTo>
                  <a:cubicBezTo>
                    <a:pt x="3795059" y="1123426"/>
                    <a:pt x="3793726" y="1045060"/>
                    <a:pt x="3784426" y="967563"/>
                  </a:cubicBezTo>
                  <a:cubicBezTo>
                    <a:pt x="3782116" y="948316"/>
                    <a:pt x="3752964" y="928235"/>
                    <a:pt x="3741896" y="914400"/>
                  </a:cubicBezTo>
                  <a:cubicBezTo>
                    <a:pt x="3733913" y="904422"/>
                    <a:pt x="3729667" y="891539"/>
                    <a:pt x="3720631" y="882503"/>
                  </a:cubicBezTo>
                  <a:cubicBezTo>
                    <a:pt x="3701120" y="862992"/>
                    <a:pt x="3668441" y="853872"/>
                    <a:pt x="3646203" y="839973"/>
                  </a:cubicBezTo>
                  <a:cubicBezTo>
                    <a:pt x="3631176" y="830581"/>
                    <a:pt x="3618093" y="818375"/>
                    <a:pt x="3603673" y="808075"/>
                  </a:cubicBezTo>
                  <a:cubicBezTo>
                    <a:pt x="3593274" y="800647"/>
                    <a:pt x="3581477" y="795126"/>
                    <a:pt x="3571775" y="786810"/>
                  </a:cubicBezTo>
                  <a:cubicBezTo>
                    <a:pt x="3556553" y="773762"/>
                    <a:pt x="3545560" y="755932"/>
                    <a:pt x="3529245" y="744279"/>
                  </a:cubicBezTo>
                  <a:cubicBezTo>
                    <a:pt x="3520125" y="737765"/>
                    <a:pt x="3507980" y="737191"/>
                    <a:pt x="3497347" y="733647"/>
                  </a:cubicBezTo>
                  <a:cubicBezTo>
                    <a:pt x="3421393" y="683011"/>
                    <a:pt x="3458346" y="697316"/>
                    <a:pt x="3391022" y="680484"/>
                  </a:cubicBezTo>
                  <a:cubicBezTo>
                    <a:pt x="3380389" y="666307"/>
                    <a:pt x="3371655" y="650485"/>
                    <a:pt x="3359124" y="637954"/>
                  </a:cubicBezTo>
                  <a:cubicBezTo>
                    <a:pt x="3354306" y="633136"/>
                    <a:pt x="3296772" y="590829"/>
                    <a:pt x="3284696" y="584791"/>
                  </a:cubicBezTo>
                  <a:cubicBezTo>
                    <a:pt x="3274671" y="579779"/>
                    <a:pt x="3263431" y="577703"/>
                    <a:pt x="3252798" y="574159"/>
                  </a:cubicBezTo>
                  <a:cubicBezTo>
                    <a:pt x="3229513" y="550873"/>
                    <a:pt x="3228151" y="552291"/>
                    <a:pt x="3210268" y="520996"/>
                  </a:cubicBezTo>
                  <a:cubicBezTo>
                    <a:pt x="3202404" y="507234"/>
                    <a:pt x="3200211" y="489674"/>
                    <a:pt x="3189003" y="478466"/>
                  </a:cubicBezTo>
                  <a:cubicBezTo>
                    <a:pt x="3181078" y="470541"/>
                    <a:pt x="3167738" y="471377"/>
                    <a:pt x="3157105" y="467833"/>
                  </a:cubicBezTo>
                  <a:cubicBezTo>
                    <a:pt x="3150017" y="457200"/>
                    <a:pt x="3145819" y="443918"/>
                    <a:pt x="3135840" y="435935"/>
                  </a:cubicBezTo>
                  <a:cubicBezTo>
                    <a:pt x="3127089" y="428934"/>
                    <a:pt x="3114244" y="429718"/>
                    <a:pt x="3103943" y="425303"/>
                  </a:cubicBezTo>
                  <a:cubicBezTo>
                    <a:pt x="3089374" y="419059"/>
                    <a:pt x="3075981" y="410282"/>
                    <a:pt x="3061412" y="404038"/>
                  </a:cubicBezTo>
                  <a:cubicBezTo>
                    <a:pt x="3051111" y="399623"/>
                    <a:pt x="3039539" y="398417"/>
                    <a:pt x="3029515" y="393405"/>
                  </a:cubicBezTo>
                  <a:cubicBezTo>
                    <a:pt x="3018085" y="387690"/>
                    <a:pt x="3009294" y="377330"/>
                    <a:pt x="2997617" y="372140"/>
                  </a:cubicBezTo>
                  <a:cubicBezTo>
                    <a:pt x="2977134" y="363036"/>
                    <a:pt x="2955375" y="357033"/>
                    <a:pt x="2933822" y="350875"/>
                  </a:cubicBezTo>
                  <a:cubicBezTo>
                    <a:pt x="2905720" y="342846"/>
                    <a:pt x="2877420" y="335342"/>
                    <a:pt x="2848761" y="329610"/>
                  </a:cubicBezTo>
                  <a:cubicBezTo>
                    <a:pt x="2789225" y="317703"/>
                    <a:pt x="2702001" y="312950"/>
                    <a:pt x="2646743" y="308345"/>
                  </a:cubicBezTo>
                  <a:lnTo>
                    <a:pt x="2593580" y="297712"/>
                  </a:lnTo>
                  <a:cubicBezTo>
                    <a:pt x="2543923" y="287258"/>
                    <a:pt x="2495217" y="270863"/>
                    <a:pt x="2444724" y="265814"/>
                  </a:cubicBezTo>
                  <a:lnTo>
                    <a:pt x="2338398" y="255182"/>
                  </a:lnTo>
                  <a:cubicBezTo>
                    <a:pt x="2324221" y="251638"/>
                    <a:pt x="2309865" y="248748"/>
                    <a:pt x="2295868" y="244549"/>
                  </a:cubicBezTo>
                  <a:cubicBezTo>
                    <a:pt x="2274398" y="238108"/>
                    <a:pt x="2253698" y="229182"/>
                    <a:pt x="2232073" y="223284"/>
                  </a:cubicBezTo>
                  <a:cubicBezTo>
                    <a:pt x="2214638" y="218529"/>
                    <a:pt x="2196631" y="216196"/>
                    <a:pt x="2178910" y="212652"/>
                  </a:cubicBezTo>
                  <a:cubicBezTo>
                    <a:pt x="2164733" y="205563"/>
                    <a:pt x="2150949" y="197630"/>
                    <a:pt x="2136380" y="191386"/>
                  </a:cubicBezTo>
                  <a:cubicBezTo>
                    <a:pt x="2108599" y="179480"/>
                    <a:pt x="2091912" y="179109"/>
                    <a:pt x="2061952" y="170121"/>
                  </a:cubicBezTo>
                  <a:cubicBezTo>
                    <a:pt x="2040482" y="163680"/>
                    <a:pt x="1998157" y="148856"/>
                    <a:pt x="1998157" y="148856"/>
                  </a:cubicBezTo>
                  <a:cubicBezTo>
                    <a:pt x="1991068" y="141768"/>
                    <a:pt x="1984911" y="133606"/>
                    <a:pt x="1976891" y="127591"/>
                  </a:cubicBezTo>
                  <a:cubicBezTo>
                    <a:pt x="1956445" y="112257"/>
                    <a:pt x="1913096" y="85061"/>
                    <a:pt x="1913096" y="85061"/>
                  </a:cubicBezTo>
                  <a:cubicBezTo>
                    <a:pt x="1909552" y="74428"/>
                    <a:pt x="1908230" y="62774"/>
                    <a:pt x="1902464" y="53163"/>
                  </a:cubicBezTo>
                  <a:cubicBezTo>
                    <a:pt x="1897306" y="44567"/>
                    <a:pt x="1889539" y="37459"/>
                    <a:pt x="1881198" y="31898"/>
                  </a:cubicBezTo>
                  <a:cubicBezTo>
                    <a:pt x="1843466" y="6743"/>
                    <a:pt x="1830310" y="8961"/>
                    <a:pt x="1785505" y="0"/>
                  </a:cubicBezTo>
                  <a:lnTo>
                    <a:pt x="1721710" y="10633"/>
                  </a:lnTo>
                  <a:cubicBezTo>
                    <a:pt x="1703930" y="13866"/>
                    <a:pt x="1686579" y="20064"/>
                    <a:pt x="1668547" y="21266"/>
                  </a:cubicBezTo>
                  <a:cubicBezTo>
                    <a:pt x="1580068" y="27165"/>
                    <a:pt x="1491338" y="28354"/>
                    <a:pt x="1402733" y="31898"/>
                  </a:cubicBezTo>
                  <a:cubicBezTo>
                    <a:pt x="1381468" y="38986"/>
                    <a:pt x="1357589" y="40729"/>
                    <a:pt x="1338938" y="53163"/>
                  </a:cubicBezTo>
                  <a:cubicBezTo>
                    <a:pt x="1328305" y="60251"/>
                    <a:pt x="1318135" y="68088"/>
                    <a:pt x="1307040" y="74428"/>
                  </a:cubicBezTo>
                  <a:cubicBezTo>
                    <a:pt x="1272274" y="94294"/>
                    <a:pt x="1249320" y="101769"/>
                    <a:pt x="1211347" y="116959"/>
                  </a:cubicBezTo>
                  <a:lnTo>
                    <a:pt x="1179450" y="1169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grpSp>
          <p:nvGrpSpPr>
            <p:cNvPr id="6" name="Group 73"/>
            <p:cNvGrpSpPr/>
            <p:nvPr/>
          </p:nvGrpSpPr>
          <p:grpSpPr>
            <a:xfrm>
              <a:off x="1524000" y="1828800"/>
              <a:ext cx="883919" cy="883919"/>
              <a:chOff x="1524000" y="1828800"/>
              <a:chExt cx="883919" cy="883919"/>
            </a:xfrm>
          </p:grpSpPr>
          <p:sp>
            <p:nvSpPr>
              <p:cNvPr id="8" name="Flowchart: Connector 7"/>
              <p:cNvSpPr/>
              <p:nvPr/>
            </p:nvSpPr>
            <p:spPr>
              <a:xfrm>
                <a:off x="1752600" y="19050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9" name="Flowchart: Connector 8"/>
              <p:cNvSpPr/>
              <p:nvPr/>
            </p:nvSpPr>
            <p:spPr>
              <a:xfrm>
                <a:off x="1905000" y="20574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0" name="Flowchart: Connector 9"/>
              <p:cNvSpPr/>
              <p:nvPr/>
            </p:nvSpPr>
            <p:spPr>
              <a:xfrm>
                <a:off x="1752600" y="21336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1" name="Flowchart: Connector 10"/>
              <p:cNvSpPr/>
              <p:nvPr/>
            </p:nvSpPr>
            <p:spPr>
              <a:xfrm>
                <a:off x="1828800" y="22860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2" name="Flowchart: Connector 11"/>
              <p:cNvSpPr/>
              <p:nvPr/>
            </p:nvSpPr>
            <p:spPr>
              <a:xfrm>
                <a:off x="1981200" y="22098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3" name="Flowchart: Connector 12"/>
              <p:cNvSpPr/>
              <p:nvPr/>
            </p:nvSpPr>
            <p:spPr>
              <a:xfrm>
                <a:off x="1676400" y="25146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4" name="Flowchart: Connector 13"/>
              <p:cNvSpPr/>
              <p:nvPr/>
            </p:nvSpPr>
            <p:spPr>
              <a:xfrm>
                <a:off x="1981200" y="25146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5" name="Flowchart: Connector 14"/>
              <p:cNvSpPr/>
              <p:nvPr/>
            </p:nvSpPr>
            <p:spPr>
              <a:xfrm>
                <a:off x="2209800" y="21336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6" name="Flowchart: Connector 15"/>
              <p:cNvSpPr/>
              <p:nvPr/>
            </p:nvSpPr>
            <p:spPr>
              <a:xfrm>
                <a:off x="1981200" y="18288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2209800" y="24384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1524000" y="22098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9" name="Flowchart: Connector 18"/>
              <p:cNvSpPr/>
              <p:nvPr/>
            </p:nvSpPr>
            <p:spPr>
              <a:xfrm>
                <a:off x="1905000" y="20574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20" name="Flowchart: Connector 19"/>
              <p:cNvSpPr/>
              <p:nvPr/>
            </p:nvSpPr>
            <p:spPr>
              <a:xfrm>
                <a:off x="2057400" y="22098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21" name="Flowchart: Connector 20"/>
              <p:cNvSpPr/>
              <p:nvPr/>
            </p:nvSpPr>
            <p:spPr>
              <a:xfrm>
                <a:off x="1905000" y="22860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22" name="Flowchart: Connector 21"/>
              <p:cNvSpPr/>
              <p:nvPr/>
            </p:nvSpPr>
            <p:spPr>
              <a:xfrm>
                <a:off x="1981200" y="24384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>
                <a:off x="2133600" y="23622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24" name="Flowchart: Connector 23"/>
              <p:cNvSpPr/>
              <p:nvPr/>
            </p:nvSpPr>
            <p:spPr>
              <a:xfrm>
                <a:off x="1828800" y="26670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25" name="Flowchart: Connector 24"/>
              <p:cNvSpPr/>
              <p:nvPr/>
            </p:nvSpPr>
            <p:spPr>
              <a:xfrm>
                <a:off x="2133600" y="26670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2362200" y="22860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27" name="Flowchart: Connector 26"/>
              <p:cNvSpPr/>
              <p:nvPr/>
            </p:nvSpPr>
            <p:spPr>
              <a:xfrm>
                <a:off x="2133600" y="19812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28" name="Flowchart: Connector 27"/>
              <p:cNvSpPr/>
              <p:nvPr/>
            </p:nvSpPr>
            <p:spPr>
              <a:xfrm>
                <a:off x="2362200" y="25908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29" name="Flowchart: Connector 28"/>
              <p:cNvSpPr/>
              <p:nvPr/>
            </p:nvSpPr>
            <p:spPr>
              <a:xfrm>
                <a:off x="1676400" y="2362200"/>
                <a:ext cx="45719" cy="45719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</p:grpSp>
        <p:sp>
          <p:nvSpPr>
            <p:cNvPr id="76" name="Flowchart: Connector 75"/>
            <p:cNvSpPr/>
            <p:nvPr/>
          </p:nvSpPr>
          <p:spPr>
            <a:xfrm>
              <a:off x="3200400" y="20574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3352800" y="22098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3200400" y="22860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3276600" y="24384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3429000" y="23622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3124200" y="26670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3429000" y="26670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83" name="Flowchart: Connector 82"/>
            <p:cNvSpPr/>
            <p:nvPr/>
          </p:nvSpPr>
          <p:spPr>
            <a:xfrm>
              <a:off x="3657600" y="22860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84" name="Flowchart: Connector 83"/>
            <p:cNvSpPr/>
            <p:nvPr/>
          </p:nvSpPr>
          <p:spPr>
            <a:xfrm>
              <a:off x="3429000" y="19812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85" name="Flowchart: Connector 84"/>
            <p:cNvSpPr/>
            <p:nvPr/>
          </p:nvSpPr>
          <p:spPr>
            <a:xfrm>
              <a:off x="3657600" y="25908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2971800" y="23622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3352800" y="22098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88" name="Flowchart: Connector 87"/>
            <p:cNvSpPr/>
            <p:nvPr/>
          </p:nvSpPr>
          <p:spPr>
            <a:xfrm>
              <a:off x="3505200" y="23622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89" name="Flowchart: Connector 88"/>
            <p:cNvSpPr/>
            <p:nvPr/>
          </p:nvSpPr>
          <p:spPr>
            <a:xfrm>
              <a:off x="3352800" y="24384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3429000" y="25908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3581400" y="25146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92" name="Flowchart: Connector 91"/>
            <p:cNvSpPr/>
            <p:nvPr/>
          </p:nvSpPr>
          <p:spPr>
            <a:xfrm>
              <a:off x="3276600" y="28194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93" name="Flowchart: Connector 92"/>
            <p:cNvSpPr/>
            <p:nvPr/>
          </p:nvSpPr>
          <p:spPr>
            <a:xfrm>
              <a:off x="3581400" y="28194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94" name="Flowchart: Connector 93"/>
            <p:cNvSpPr/>
            <p:nvPr/>
          </p:nvSpPr>
          <p:spPr>
            <a:xfrm>
              <a:off x="3810000" y="24384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95" name="Flowchart: Connector 94"/>
            <p:cNvSpPr/>
            <p:nvPr/>
          </p:nvSpPr>
          <p:spPr>
            <a:xfrm>
              <a:off x="3581400" y="21336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96" name="Flowchart: Connector 95"/>
            <p:cNvSpPr/>
            <p:nvPr/>
          </p:nvSpPr>
          <p:spPr>
            <a:xfrm>
              <a:off x="3810000" y="27432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97" name="Flowchart: Connector 96"/>
            <p:cNvSpPr/>
            <p:nvPr/>
          </p:nvSpPr>
          <p:spPr>
            <a:xfrm>
              <a:off x="3124200" y="25146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99" name="Flowchart: Connector 98"/>
            <p:cNvSpPr/>
            <p:nvPr/>
          </p:nvSpPr>
          <p:spPr>
            <a:xfrm>
              <a:off x="2514600" y="29718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00" name="Flowchart: Connector 99"/>
            <p:cNvSpPr/>
            <p:nvPr/>
          </p:nvSpPr>
          <p:spPr>
            <a:xfrm>
              <a:off x="2667000" y="31242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01" name="Flowchart: Connector 100"/>
            <p:cNvSpPr/>
            <p:nvPr/>
          </p:nvSpPr>
          <p:spPr>
            <a:xfrm>
              <a:off x="2514600" y="32004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02" name="Flowchart: Connector 101"/>
            <p:cNvSpPr/>
            <p:nvPr/>
          </p:nvSpPr>
          <p:spPr>
            <a:xfrm>
              <a:off x="2590800" y="33528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03" name="Flowchart: Connector 102"/>
            <p:cNvSpPr/>
            <p:nvPr/>
          </p:nvSpPr>
          <p:spPr>
            <a:xfrm>
              <a:off x="2743200" y="32766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04" name="Flowchart: Connector 103"/>
            <p:cNvSpPr/>
            <p:nvPr/>
          </p:nvSpPr>
          <p:spPr>
            <a:xfrm>
              <a:off x="2438400" y="35814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05" name="Flowchart: Connector 104"/>
            <p:cNvSpPr/>
            <p:nvPr/>
          </p:nvSpPr>
          <p:spPr>
            <a:xfrm>
              <a:off x="2743200" y="35814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06" name="Flowchart: Connector 105"/>
            <p:cNvSpPr/>
            <p:nvPr/>
          </p:nvSpPr>
          <p:spPr>
            <a:xfrm>
              <a:off x="2971800" y="32004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07" name="Flowchart: Connector 106"/>
            <p:cNvSpPr/>
            <p:nvPr/>
          </p:nvSpPr>
          <p:spPr>
            <a:xfrm>
              <a:off x="2743200" y="28956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08" name="Flowchart: Connector 107"/>
            <p:cNvSpPr/>
            <p:nvPr/>
          </p:nvSpPr>
          <p:spPr>
            <a:xfrm>
              <a:off x="2971800" y="35052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09" name="Flowchart: Connector 108"/>
            <p:cNvSpPr/>
            <p:nvPr/>
          </p:nvSpPr>
          <p:spPr>
            <a:xfrm>
              <a:off x="2286000" y="32766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10" name="Flowchart: Connector 109"/>
            <p:cNvSpPr/>
            <p:nvPr/>
          </p:nvSpPr>
          <p:spPr>
            <a:xfrm>
              <a:off x="2667000" y="31242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11" name="Flowchart: Connector 110"/>
            <p:cNvSpPr/>
            <p:nvPr/>
          </p:nvSpPr>
          <p:spPr>
            <a:xfrm>
              <a:off x="2819400" y="32766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12" name="Flowchart: Connector 111"/>
            <p:cNvSpPr/>
            <p:nvPr/>
          </p:nvSpPr>
          <p:spPr>
            <a:xfrm>
              <a:off x="2667000" y="33528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13" name="Flowchart: Connector 112"/>
            <p:cNvSpPr/>
            <p:nvPr/>
          </p:nvSpPr>
          <p:spPr>
            <a:xfrm>
              <a:off x="2743200" y="35052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14" name="Flowchart: Connector 113"/>
            <p:cNvSpPr/>
            <p:nvPr/>
          </p:nvSpPr>
          <p:spPr>
            <a:xfrm>
              <a:off x="2895600" y="34290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15" name="Flowchart: Connector 114"/>
            <p:cNvSpPr/>
            <p:nvPr/>
          </p:nvSpPr>
          <p:spPr>
            <a:xfrm>
              <a:off x="2590800" y="37338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16" name="Flowchart: Connector 115"/>
            <p:cNvSpPr/>
            <p:nvPr/>
          </p:nvSpPr>
          <p:spPr>
            <a:xfrm>
              <a:off x="2895600" y="37338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17" name="Flowchart: Connector 116"/>
            <p:cNvSpPr/>
            <p:nvPr/>
          </p:nvSpPr>
          <p:spPr>
            <a:xfrm>
              <a:off x="3124200" y="33528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18" name="Flowchart: Connector 117"/>
            <p:cNvSpPr/>
            <p:nvPr/>
          </p:nvSpPr>
          <p:spPr>
            <a:xfrm>
              <a:off x="2895600" y="30480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19" name="Flowchart: Connector 118"/>
            <p:cNvSpPr/>
            <p:nvPr/>
          </p:nvSpPr>
          <p:spPr>
            <a:xfrm>
              <a:off x="3124200" y="36576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20" name="Flowchart: Connector 119"/>
            <p:cNvSpPr/>
            <p:nvPr/>
          </p:nvSpPr>
          <p:spPr>
            <a:xfrm>
              <a:off x="2438400" y="34290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21" name="Flowchart: Connector 120"/>
            <p:cNvSpPr/>
            <p:nvPr/>
          </p:nvSpPr>
          <p:spPr>
            <a:xfrm>
              <a:off x="3962400" y="28956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22" name="Flowchart: Connector 121"/>
            <p:cNvSpPr/>
            <p:nvPr/>
          </p:nvSpPr>
          <p:spPr>
            <a:xfrm>
              <a:off x="3276600" y="32004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23" name="Flowchart: Connector 122"/>
            <p:cNvSpPr/>
            <p:nvPr/>
          </p:nvSpPr>
          <p:spPr>
            <a:xfrm>
              <a:off x="2590800" y="2590800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24" name="Flowchart: Connector 123"/>
            <p:cNvSpPr/>
            <p:nvPr/>
          </p:nvSpPr>
          <p:spPr>
            <a:xfrm>
              <a:off x="2895600" y="27432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25" name="Flowchart: Connector 124"/>
            <p:cNvSpPr/>
            <p:nvPr/>
          </p:nvSpPr>
          <p:spPr>
            <a:xfrm>
              <a:off x="1676400" y="3124200"/>
              <a:ext cx="45719" cy="45719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</p:grpSp>
      <p:sp>
        <p:nvSpPr>
          <p:cNvPr id="129" name="Freeform 128"/>
          <p:cNvSpPr/>
          <p:nvPr/>
        </p:nvSpPr>
        <p:spPr>
          <a:xfrm>
            <a:off x="5029200" y="1219200"/>
            <a:ext cx="3795059" cy="2690082"/>
          </a:xfrm>
          <a:custGeom>
            <a:avLst/>
            <a:gdLst>
              <a:gd name="connsiteX0" fmla="*/ 1179450 w 3795059"/>
              <a:gd name="connsiteY0" fmla="*/ 116959 h 2690082"/>
              <a:gd name="connsiteX1" fmla="*/ 743515 w 3795059"/>
              <a:gd name="connsiteY1" fmla="*/ 116959 h 2690082"/>
              <a:gd name="connsiteX2" fmla="*/ 658454 w 3795059"/>
              <a:gd name="connsiteY2" fmla="*/ 138224 h 2690082"/>
              <a:gd name="connsiteX3" fmla="*/ 615924 w 3795059"/>
              <a:gd name="connsiteY3" fmla="*/ 148856 h 2690082"/>
              <a:gd name="connsiteX4" fmla="*/ 584026 w 3795059"/>
              <a:gd name="connsiteY4" fmla="*/ 180754 h 2690082"/>
              <a:gd name="connsiteX5" fmla="*/ 541496 w 3795059"/>
              <a:gd name="connsiteY5" fmla="*/ 202019 h 2690082"/>
              <a:gd name="connsiteX6" fmla="*/ 477701 w 3795059"/>
              <a:gd name="connsiteY6" fmla="*/ 244549 h 2690082"/>
              <a:gd name="connsiteX7" fmla="*/ 445803 w 3795059"/>
              <a:gd name="connsiteY7" fmla="*/ 265814 h 2690082"/>
              <a:gd name="connsiteX8" fmla="*/ 371375 w 3795059"/>
              <a:gd name="connsiteY8" fmla="*/ 329610 h 2690082"/>
              <a:gd name="connsiteX9" fmla="*/ 318212 w 3795059"/>
              <a:gd name="connsiteY9" fmla="*/ 404038 h 2690082"/>
              <a:gd name="connsiteX10" fmla="*/ 275682 w 3795059"/>
              <a:gd name="connsiteY10" fmla="*/ 467833 h 2690082"/>
              <a:gd name="connsiteX11" fmla="*/ 243784 w 3795059"/>
              <a:gd name="connsiteY11" fmla="*/ 499731 h 2690082"/>
              <a:gd name="connsiteX12" fmla="*/ 222519 w 3795059"/>
              <a:gd name="connsiteY12" fmla="*/ 531628 h 2690082"/>
              <a:gd name="connsiteX13" fmla="*/ 190622 w 3795059"/>
              <a:gd name="connsiteY13" fmla="*/ 552893 h 2690082"/>
              <a:gd name="connsiteX14" fmla="*/ 137459 w 3795059"/>
              <a:gd name="connsiteY14" fmla="*/ 616689 h 2690082"/>
              <a:gd name="connsiteX15" fmla="*/ 116194 w 3795059"/>
              <a:gd name="connsiteY15" fmla="*/ 648586 h 2690082"/>
              <a:gd name="connsiteX16" fmla="*/ 63031 w 3795059"/>
              <a:gd name="connsiteY16" fmla="*/ 712382 h 2690082"/>
              <a:gd name="connsiteX17" fmla="*/ 52398 w 3795059"/>
              <a:gd name="connsiteY17" fmla="*/ 754912 h 2690082"/>
              <a:gd name="connsiteX18" fmla="*/ 31133 w 3795059"/>
              <a:gd name="connsiteY18" fmla="*/ 797442 h 2690082"/>
              <a:gd name="connsiteX19" fmla="*/ 20501 w 3795059"/>
              <a:gd name="connsiteY19" fmla="*/ 829340 h 2690082"/>
              <a:gd name="connsiteX20" fmla="*/ 31133 w 3795059"/>
              <a:gd name="connsiteY20" fmla="*/ 1084521 h 2690082"/>
              <a:gd name="connsiteX21" fmla="*/ 52398 w 3795059"/>
              <a:gd name="connsiteY21" fmla="*/ 1116419 h 2690082"/>
              <a:gd name="connsiteX22" fmla="*/ 116194 w 3795059"/>
              <a:gd name="connsiteY22" fmla="*/ 1169582 h 2690082"/>
              <a:gd name="connsiteX23" fmla="*/ 137459 w 3795059"/>
              <a:gd name="connsiteY23" fmla="*/ 1201479 h 2690082"/>
              <a:gd name="connsiteX24" fmla="*/ 158724 w 3795059"/>
              <a:gd name="connsiteY24" fmla="*/ 1265275 h 2690082"/>
              <a:gd name="connsiteX25" fmla="*/ 169357 w 3795059"/>
              <a:gd name="connsiteY25" fmla="*/ 1297173 h 2690082"/>
              <a:gd name="connsiteX26" fmla="*/ 179989 w 3795059"/>
              <a:gd name="connsiteY26" fmla="*/ 1711842 h 2690082"/>
              <a:gd name="connsiteX27" fmla="*/ 190622 w 3795059"/>
              <a:gd name="connsiteY27" fmla="*/ 1743740 h 2690082"/>
              <a:gd name="connsiteX28" fmla="*/ 211887 w 3795059"/>
              <a:gd name="connsiteY28" fmla="*/ 1775638 h 2690082"/>
              <a:gd name="connsiteX29" fmla="*/ 265050 w 3795059"/>
              <a:gd name="connsiteY29" fmla="*/ 1839433 h 2690082"/>
              <a:gd name="connsiteX30" fmla="*/ 275682 w 3795059"/>
              <a:gd name="connsiteY30" fmla="*/ 1871331 h 2690082"/>
              <a:gd name="connsiteX31" fmla="*/ 307580 w 3795059"/>
              <a:gd name="connsiteY31" fmla="*/ 1903228 h 2690082"/>
              <a:gd name="connsiteX32" fmla="*/ 328845 w 3795059"/>
              <a:gd name="connsiteY32" fmla="*/ 1935126 h 2690082"/>
              <a:gd name="connsiteX33" fmla="*/ 360743 w 3795059"/>
              <a:gd name="connsiteY33" fmla="*/ 1988289 h 2690082"/>
              <a:gd name="connsiteX34" fmla="*/ 413905 w 3795059"/>
              <a:gd name="connsiteY34" fmla="*/ 2041452 h 2690082"/>
              <a:gd name="connsiteX35" fmla="*/ 456436 w 3795059"/>
              <a:gd name="connsiteY35" fmla="*/ 2094614 h 2690082"/>
              <a:gd name="connsiteX36" fmla="*/ 488333 w 3795059"/>
              <a:gd name="connsiteY36" fmla="*/ 2115879 h 2690082"/>
              <a:gd name="connsiteX37" fmla="*/ 541496 w 3795059"/>
              <a:gd name="connsiteY37" fmla="*/ 2147777 h 2690082"/>
              <a:gd name="connsiteX38" fmla="*/ 573394 w 3795059"/>
              <a:gd name="connsiteY38" fmla="*/ 2190307 h 2690082"/>
              <a:gd name="connsiteX39" fmla="*/ 605291 w 3795059"/>
              <a:gd name="connsiteY39" fmla="*/ 2200940 h 2690082"/>
              <a:gd name="connsiteX40" fmla="*/ 626557 w 3795059"/>
              <a:gd name="connsiteY40" fmla="*/ 2222205 h 2690082"/>
              <a:gd name="connsiteX41" fmla="*/ 690352 w 3795059"/>
              <a:gd name="connsiteY41" fmla="*/ 2264735 h 2690082"/>
              <a:gd name="connsiteX42" fmla="*/ 786045 w 3795059"/>
              <a:gd name="connsiteY42" fmla="*/ 2339163 h 2690082"/>
              <a:gd name="connsiteX43" fmla="*/ 849840 w 3795059"/>
              <a:gd name="connsiteY43" fmla="*/ 2392326 h 2690082"/>
              <a:gd name="connsiteX44" fmla="*/ 945533 w 3795059"/>
              <a:gd name="connsiteY44" fmla="*/ 2424224 h 2690082"/>
              <a:gd name="connsiteX45" fmla="*/ 1041226 w 3795059"/>
              <a:gd name="connsiteY45" fmla="*/ 2466754 h 2690082"/>
              <a:gd name="connsiteX46" fmla="*/ 1094389 w 3795059"/>
              <a:gd name="connsiteY46" fmla="*/ 2488019 h 2690082"/>
              <a:gd name="connsiteX47" fmla="*/ 1147552 w 3795059"/>
              <a:gd name="connsiteY47" fmla="*/ 2498652 h 2690082"/>
              <a:gd name="connsiteX48" fmla="*/ 1190082 w 3795059"/>
              <a:gd name="connsiteY48" fmla="*/ 2509284 h 2690082"/>
              <a:gd name="connsiteX49" fmla="*/ 1221980 w 3795059"/>
              <a:gd name="connsiteY49" fmla="*/ 2519917 h 2690082"/>
              <a:gd name="connsiteX50" fmla="*/ 1317673 w 3795059"/>
              <a:gd name="connsiteY50" fmla="*/ 2562447 h 2690082"/>
              <a:gd name="connsiteX51" fmla="*/ 1519691 w 3795059"/>
              <a:gd name="connsiteY51" fmla="*/ 2594345 h 2690082"/>
              <a:gd name="connsiteX52" fmla="*/ 1626017 w 3795059"/>
              <a:gd name="connsiteY52" fmla="*/ 2626242 h 2690082"/>
              <a:gd name="connsiteX53" fmla="*/ 1817403 w 3795059"/>
              <a:gd name="connsiteY53" fmla="*/ 2647507 h 2690082"/>
              <a:gd name="connsiteX54" fmla="*/ 1998157 w 3795059"/>
              <a:gd name="connsiteY54" fmla="*/ 2679405 h 2690082"/>
              <a:gd name="connsiteX55" fmla="*/ 2104482 w 3795059"/>
              <a:gd name="connsiteY55" fmla="*/ 2690038 h 2690082"/>
              <a:gd name="connsiteX56" fmla="*/ 2295868 w 3795059"/>
              <a:gd name="connsiteY56" fmla="*/ 2668773 h 2690082"/>
              <a:gd name="connsiteX57" fmla="*/ 2434091 w 3795059"/>
              <a:gd name="connsiteY57" fmla="*/ 2636875 h 2690082"/>
              <a:gd name="connsiteX58" fmla="*/ 2476622 w 3795059"/>
              <a:gd name="connsiteY58" fmla="*/ 2615610 h 2690082"/>
              <a:gd name="connsiteX59" fmla="*/ 2529784 w 3795059"/>
              <a:gd name="connsiteY59" fmla="*/ 2583712 h 2690082"/>
              <a:gd name="connsiteX60" fmla="*/ 2593580 w 3795059"/>
              <a:gd name="connsiteY60" fmla="*/ 2562447 h 2690082"/>
              <a:gd name="connsiteX61" fmla="*/ 2625477 w 3795059"/>
              <a:gd name="connsiteY61" fmla="*/ 2541182 h 2690082"/>
              <a:gd name="connsiteX62" fmla="*/ 2657375 w 3795059"/>
              <a:gd name="connsiteY62" fmla="*/ 2509284 h 2690082"/>
              <a:gd name="connsiteX63" fmla="*/ 2699905 w 3795059"/>
              <a:gd name="connsiteY63" fmla="*/ 2488019 h 2690082"/>
              <a:gd name="connsiteX64" fmla="*/ 2763701 w 3795059"/>
              <a:gd name="connsiteY64" fmla="*/ 2424224 h 2690082"/>
              <a:gd name="connsiteX65" fmla="*/ 2806231 w 3795059"/>
              <a:gd name="connsiteY65" fmla="*/ 2381693 h 2690082"/>
              <a:gd name="connsiteX66" fmla="*/ 2923189 w 3795059"/>
              <a:gd name="connsiteY66" fmla="*/ 2296633 h 2690082"/>
              <a:gd name="connsiteX67" fmla="*/ 2997617 w 3795059"/>
              <a:gd name="connsiteY67" fmla="*/ 2243470 h 2690082"/>
              <a:gd name="connsiteX68" fmla="*/ 3040147 w 3795059"/>
              <a:gd name="connsiteY68" fmla="*/ 2147777 h 2690082"/>
              <a:gd name="connsiteX69" fmla="*/ 3050780 w 3795059"/>
              <a:gd name="connsiteY69" fmla="*/ 2115879 h 2690082"/>
              <a:gd name="connsiteX70" fmla="*/ 3072045 w 3795059"/>
              <a:gd name="connsiteY70" fmla="*/ 1998921 h 2690082"/>
              <a:gd name="connsiteX71" fmla="*/ 3093310 w 3795059"/>
              <a:gd name="connsiteY71" fmla="*/ 1935126 h 2690082"/>
              <a:gd name="connsiteX72" fmla="*/ 3157105 w 3795059"/>
              <a:gd name="connsiteY72" fmla="*/ 1881963 h 2690082"/>
              <a:gd name="connsiteX73" fmla="*/ 3242166 w 3795059"/>
              <a:gd name="connsiteY73" fmla="*/ 1828800 h 2690082"/>
              <a:gd name="connsiteX74" fmla="*/ 3295329 w 3795059"/>
              <a:gd name="connsiteY74" fmla="*/ 1796903 h 2690082"/>
              <a:gd name="connsiteX75" fmla="*/ 3327226 w 3795059"/>
              <a:gd name="connsiteY75" fmla="*/ 1786270 h 2690082"/>
              <a:gd name="connsiteX76" fmla="*/ 3391022 w 3795059"/>
              <a:gd name="connsiteY76" fmla="*/ 1754373 h 2690082"/>
              <a:gd name="connsiteX77" fmla="*/ 3454817 w 3795059"/>
              <a:gd name="connsiteY77" fmla="*/ 1711842 h 2690082"/>
              <a:gd name="connsiteX78" fmla="*/ 3486715 w 3795059"/>
              <a:gd name="connsiteY78" fmla="*/ 1690577 h 2690082"/>
              <a:gd name="connsiteX79" fmla="*/ 3518612 w 3795059"/>
              <a:gd name="connsiteY79" fmla="*/ 1658679 h 2690082"/>
              <a:gd name="connsiteX80" fmla="*/ 3550510 w 3795059"/>
              <a:gd name="connsiteY80" fmla="*/ 1637414 h 2690082"/>
              <a:gd name="connsiteX81" fmla="*/ 3614305 w 3795059"/>
              <a:gd name="connsiteY81" fmla="*/ 1562986 h 2690082"/>
              <a:gd name="connsiteX82" fmla="*/ 3646203 w 3795059"/>
              <a:gd name="connsiteY82" fmla="*/ 1531089 h 2690082"/>
              <a:gd name="connsiteX83" fmla="*/ 3667468 w 3795059"/>
              <a:gd name="connsiteY83" fmla="*/ 1499191 h 2690082"/>
              <a:gd name="connsiteX84" fmla="*/ 3699366 w 3795059"/>
              <a:gd name="connsiteY84" fmla="*/ 1456661 h 2690082"/>
              <a:gd name="connsiteX85" fmla="*/ 3741896 w 3795059"/>
              <a:gd name="connsiteY85" fmla="*/ 1360968 h 2690082"/>
              <a:gd name="connsiteX86" fmla="*/ 3763161 w 3795059"/>
              <a:gd name="connsiteY86" fmla="*/ 1297173 h 2690082"/>
              <a:gd name="connsiteX87" fmla="*/ 3784426 w 3795059"/>
              <a:gd name="connsiteY87" fmla="*/ 1254642 h 2690082"/>
              <a:gd name="connsiteX88" fmla="*/ 3795059 w 3795059"/>
              <a:gd name="connsiteY88" fmla="*/ 1201479 h 2690082"/>
              <a:gd name="connsiteX89" fmla="*/ 3784426 w 3795059"/>
              <a:gd name="connsiteY89" fmla="*/ 967563 h 2690082"/>
              <a:gd name="connsiteX90" fmla="*/ 3741896 w 3795059"/>
              <a:gd name="connsiteY90" fmla="*/ 914400 h 2690082"/>
              <a:gd name="connsiteX91" fmla="*/ 3720631 w 3795059"/>
              <a:gd name="connsiteY91" fmla="*/ 882503 h 2690082"/>
              <a:gd name="connsiteX92" fmla="*/ 3646203 w 3795059"/>
              <a:gd name="connsiteY92" fmla="*/ 839973 h 2690082"/>
              <a:gd name="connsiteX93" fmla="*/ 3603673 w 3795059"/>
              <a:gd name="connsiteY93" fmla="*/ 808075 h 2690082"/>
              <a:gd name="connsiteX94" fmla="*/ 3571775 w 3795059"/>
              <a:gd name="connsiteY94" fmla="*/ 786810 h 2690082"/>
              <a:gd name="connsiteX95" fmla="*/ 3529245 w 3795059"/>
              <a:gd name="connsiteY95" fmla="*/ 744279 h 2690082"/>
              <a:gd name="connsiteX96" fmla="*/ 3497347 w 3795059"/>
              <a:gd name="connsiteY96" fmla="*/ 733647 h 2690082"/>
              <a:gd name="connsiteX97" fmla="*/ 3391022 w 3795059"/>
              <a:gd name="connsiteY97" fmla="*/ 680484 h 2690082"/>
              <a:gd name="connsiteX98" fmla="*/ 3359124 w 3795059"/>
              <a:gd name="connsiteY98" fmla="*/ 637954 h 2690082"/>
              <a:gd name="connsiteX99" fmla="*/ 3284696 w 3795059"/>
              <a:gd name="connsiteY99" fmla="*/ 584791 h 2690082"/>
              <a:gd name="connsiteX100" fmla="*/ 3252798 w 3795059"/>
              <a:gd name="connsiteY100" fmla="*/ 574159 h 2690082"/>
              <a:gd name="connsiteX101" fmla="*/ 3210268 w 3795059"/>
              <a:gd name="connsiteY101" fmla="*/ 520996 h 2690082"/>
              <a:gd name="connsiteX102" fmla="*/ 3189003 w 3795059"/>
              <a:gd name="connsiteY102" fmla="*/ 478466 h 2690082"/>
              <a:gd name="connsiteX103" fmla="*/ 3157105 w 3795059"/>
              <a:gd name="connsiteY103" fmla="*/ 467833 h 2690082"/>
              <a:gd name="connsiteX104" fmla="*/ 3135840 w 3795059"/>
              <a:gd name="connsiteY104" fmla="*/ 435935 h 2690082"/>
              <a:gd name="connsiteX105" fmla="*/ 3103943 w 3795059"/>
              <a:gd name="connsiteY105" fmla="*/ 425303 h 2690082"/>
              <a:gd name="connsiteX106" fmla="*/ 3061412 w 3795059"/>
              <a:gd name="connsiteY106" fmla="*/ 404038 h 2690082"/>
              <a:gd name="connsiteX107" fmla="*/ 3029515 w 3795059"/>
              <a:gd name="connsiteY107" fmla="*/ 393405 h 2690082"/>
              <a:gd name="connsiteX108" fmla="*/ 2997617 w 3795059"/>
              <a:gd name="connsiteY108" fmla="*/ 372140 h 2690082"/>
              <a:gd name="connsiteX109" fmla="*/ 2933822 w 3795059"/>
              <a:gd name="connsiteY109" fmla="*/ 350875 h 2690082"/>
              <a:gd name="connsiteX110" fmla="*/ 2848761 w 3795059"/>
              <a:gd name="connsiteY110" fmla="*/ 329610 h 2690082"/>
              <a:gd name="connsiteX111" fmla="*/ 2646743 w 3795059"/>
              <a:gd name="connsiteY111" fmla="*/ 308345 h 2690082"/>
              <a:gd name="connsiteX112" fmla="*/ 2593580 w 3795059"/>
              <a:gd name="connsiteY112" fmla="*/ 297712 h 2690082"/>
              <a:gd name="connsiteX113" fmla="*/ 2444724 w 3795059"/>
              <a:gd name="connsiteY113" fmla="*/ 265814 h 2690082"/>
              <a:gd name="connsiteX114" fmla="*/ 2338398 w 3795059"/>
              <a:gd name="connsiteY114" fmla="*/ 255182 h 2690082"/>
              <a:gd name="connsiteX115" fmla="*/ 2295868 w 3795059"/>
              <a:gd name="connsiteY115" fmla="*/ 244549 h 2690082"/>
              <a:gd name="connsiteX116" fmla="*/ 2232073 w 3795059"/>
              <a:gd name="connsiteY116" fmla="*/ 223284 h 2690082"/>
              <a:gd name="connsiteX117" fmla="*/ 2178910 w 3795059"/>
              <a:gd name="connsiteY117" fmla="*/ 212652 h 2690082"/>
              <a:gd name="connsiteX118" fmla="*/ 2136380 w 3795059"/>
              <a:gd name="connsiteY118" fmla="*/ 191386 h 2690082"/>
              <a:gd name="connsiteX119" fmla="*/ 2061952 w 3795059"/>
              <a:gd name="connsiteY119" fmla="*/ 170121 h 2690082"/>
              <a:gd name="connsiteX120" fmla="*/ 1998157 w 3795059"/>
              <a:gd name="connsiteY120" fmla="*/ 148856 h 2690082"/>
              <a:gd name="connsiteX121" fmla="*/ 1976891 w 3795059"/>
              <a:gd name="connsiteY121" fmla="*/ 127591 h 2690082"/>
              <a:gd name="connsiteX122" fmla="*/ 1913096 w 3795059"/>
              <a:gd name="connsiteY122" fmla="*/ 85061 h 2690082"/>
              <a:gd name="connsiteX123" fmla="*/ 1902464 w 3795059"/>
              <a:gd name="connsiteY123" fmla="*/ 53163 h 2690082"/>
              <a:gd name="connsiteX124" fmla="*/ 1881198 w 3795059"/>
              <a:gd name="connsiteY124" fmla="*/ 31898 h 2690082"/>
              <a:gd name="connsiteX125" fmla="*/ 1785505 w 3795059"/>
              <a:gd name="connsiteY125" fmla="*/ 0 h 2690082"/>
              <a:gd name="connsiteX126" fmla="*/ 1721710 w 3795059"/>
              <a:gd name="connsiteY126" fmla="*/ 10633 h 2690082"/>
              <a:gd name="connsiteX127" fmla="*/ 1668547 w 3795059"/>
              <a:gd name="connsiteY127" fmla="*/ 21266 h 2690082"/>
              <a:gd name="connsiteX128" fmla="*/ 1402733 w 3795059"/>
              <a:gd name="connsiteY128" fmla="*/ 31898 h 2690082"/>
              <a:gd name="connsiteX129" fmla="*/ 1338938 w 3795059"/>
              <a:gd name="connsiteY129" fmla="*/ 53163 h 2690082"/>
              <a:gd name="connsiteX130" fmla="*/ 1307040 w 3795059"/>
              <a:gd name="connsiteY130" fmla="*/ 74428 h 2690082"/>
              <a:gd name="connsiteX131" fmla="*/ 1211347 w 3795059"/>
              <a:gd name="connsiteY131" fmla="*/ 116959 h 2690082"/>
              <a:gd name="connsiteX132" fmla="*/ 1179450 w 3795059"/>
              <a:gd name="connsiteY132" fmla="*/ 116959 h 269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795059" h="2690082">
                <a:moveTo>
                  <a:pt x="1179450" y="116959"/>
                </a:moveTo>
                <a:cubicBezTo>
                  <a:pt x="1000009" y="87051"/>
                  <a:pt x="1098271" y="99221"/>
                  <a:pt x="743515" y="116959"/>
                </a:cubicBezTo>
                <a:cubicBezTo>
                  <a:pt x="704204" y="118925"/>
                  <a:pt x="692090" y="128614"/>
                  <a:pt x="658454" y="138224"/>
                </a:cubicBezTo>
                <a:cubicBezTo>
                  <a:pt x="644403" y="142238"/>
                  <a:pt x="630101" y="145312"/>
                  <a:pt x="615924" y="148856"/>
                </a:cubicBezTo>
                <a:cubicBezTo>
                  <a:pt x="605291" y="159489"/>
                  <a:pt x="596262" y="172014"/>
                  <a:pt x="584026" y="180754"/>
                </a:cubicBezTo>
                <a:cubicBezTo>
                  <a:pt x="571128" y="189967"/>
                  <a:pt x="555087" y="193864"/>
                  <a:pt x="541496" y="202019"/>
                </a:cubicBezTo>
                <a:cubicBezTo>
                  <a:pt x="519581" y="215168"/>
                  <a:pt x="498966" y="230372"/>
                  <a:pt x="477701" y="244549"/>
                </a:cubicBezTo>
                <a:cubicBezTo>
                  <a:pt x="467068" y="251637"/>
                  <a:pt x="454839" y="256778"/>
                  <a:pt x="445803" y="265814"/>
                </a:cubicBezTo>
                <a:cubicBezTo>
                  <a:pt x="401374" y="310243"/>
                  <a:pt x="425934" y="288690"/>
                  <a:pt x="371375" y="329610"/>
                </a:cubicBezTo>
                <a:cubicBezTo>
                  <a:pt x="325211" y="421938"/>
                  <a:pt x="378560" y="326448"/>
                  <a:pt x="318212" y="404038"/>
                </a:cubicBezTo>
                <a:cubicBezTo>
                  <a:pt x="302521" y="424212"/>
                  <a:pt x="293754" y="449761"/>
                  <a:pt x="275682" y="467833"/>
                </a:cubicBezTo>
                <a:cubicBezTo>
                  <a:pt x="265049" y="478466"/>
                  <a:pt x="253410" y="488179"/>
                  <a:pt x="243784" y="499731"/>
                </a:cubicBezTo>
                <a:cubicBezTo>
                  <a:pt x="235603" y="509548"/>
                  <a:pt x="231555" y="522592"/>
                  <a:pt x="222519" y="531628"/>
                </a:cubicBezTo>
                <a:cubicBezTo>
                  <a:pt x="213483" y="540664"/>
                  <a:pt x="201254" y="545805"/>
                  <a:pt x="190622" y="552893"/>
                </a:cubicBezTo>
                <a:cubicBezTo>
                  <a:pt x="137829" y="632084"/>
                  <a:pt x="205678" y="534827"/>
                  <a:pt x="137459" y="616689"/>
                </a:cubicBezTo>
                <a:cubicBezTo>
                  <a:pt x="129278" y="626506"/>
                  <a:pt x="124375" y="638769"/>
                  <a:pt x="116194" y="648586"/>
                </a:cubicBezTo>
                <a:cubicBezTo>
                  <a:pt x="47975" y="730448"/>
                  <a:pt x="115824" y="633191"/>
                  <a:pt x="63031" y="712382"/>
                </a:cubicBezTo>
                <a:cubicBezTo>
                  <a:pt x="59487" y="726559"/>
                  <a:pt x="57529" y="741229"/>
                  <a:pt x="52398" y="754912"/>
                </a:cubicBezTo>
                <a:cubicBezTo>
                  <a:pt x="46833" y="769753"/>
                  <a:pt x="37377" y="782874"/>
                  <a:pt x="31133" y="797442"/>
                </a:cubicBezTo>
                <a:cubicBezTo>
                  <a:pt x="26718" y="807744"/>
                  <a:pt x="24045" y="818707"/>
                  <a:pt x="20501" y="829340"/>
                </a:cubicBezTo>
                <a:cubicBezTo>
                  <a:pt x="5941" y="945812"/>
                  <a:pt x="0" y="936637"/>
                  <a:pt x="31133" y="1084521"/>
                </a:cubicBezTo>
                <a:cubicBezTo>
                  <a:pt x="33766" y="1097026"/>
                  <a:pt x="44415" y="1106440"/>
                  <a:pt x="52398" y="1116419"/>
                </a:cubicBezTo>
                <a:cubicBezTo>
                  <a:pt x="80988" y="1152156"/>
                  <a:pt x="74849" y="1128237"/>
                  <a:pt x="116194" y="1169582"/>
                </a:cubicBezTo>
                <a:cubicBezTo>
                  <a:pt x="125230" y="1178618"/>
                  <a:pt x="130371" y="1190847"/>
                  <a:pt x="137459" y="1201479"/>
                </a:cubicBezTo>
                <a:lnTo>
                  <a:pt x="158724" y="1265275"/>
                </a:lnTo>
                <a:lnTo>
                  <a:pt x="169357" y="1297173"/>
                </a:lnTo>
                <a:cubicBezTo>
                  <a:pt x="172901" y="1435396"/>
                  <a:pt x="173412" y="1573730"/>
                  <a:pt x="179989" y="1711842"/>
                </a:cubicBezTo>
                <a:cubicBezTo>
                  <a:pt x="180522" y="1723037"/>
                  <a:pt x="185610" y="1733715"/>
                  <a:pt x="190622" y="1743740"/>
                </a:cubicBezTo>
                <a:cubicBezTo>
                  <a:pt x="196337" y="1755170"/>
                  <a:pt x="204460" y="1765239"/>
                  <a:pt x="211887" y="1775638"/>
                </a:cubicBezTo>
                <a:cubicBezTo>
                  <a:pt x="243481" y="1819870"/>
                  <a:pt x="234827" y="1809212"/>
                  <a:pt x="265050" y="1839433"/>
                </a:cubicBezTo>
                <a:cubicBezTo>
                  <a:pt x="268594" y="1850066"/>
                  <a:pt x="269465" y="1862006"/>
                  <a:pt x="275682" y="1871331"/>
                </a:cubicBezTo>
                <a:cubicBezTo>
                  <a:pt x="284023" y="1883842"/>
                  <a:pt x="297954" y="1891677"/>
                  <a:pt x="307580" y="1903228"/>
                </a:cubicBezTo>
                <a:cubicBezTo>
                  <a:pt x="315761" y="1913045"/>
                  <a:pt x="321757" y="1924493"/>
                  <a:pt x="328845" y="1935126"/>
                </a:cubicBezTo>
                <a:cubicBezTo>
                  <a:pt x="347309" y="1990521"/>
                  <a:pt x="327382" y="1946589"/>
                  <a:pt x="360743" y="1988289"/>
                </a:cubicBezTo>
                <a:cubicBezTo>
                  <a:pt x="401250" y="2038922"/>
                  <a:pt x="359222" y="2004994"/>
                  <a:pt x="413905" y="2041452"/>
                </a:cubicBezTo>
                <a:cubicBezTo>
                  <a:pt x="429697" y="2065139"/>
                  <a:pt x="434790" y="2077298"/>
                  <a:pt x="456436" y="2094614"/>
                </a:cubicBezTo>
                <a:cubicBezTo>
                  <a:pt x="466414" y="2102597"/>
                  <a:pt x="478355" y="2107896"/>
                  <a:pt x="488333" y="2115879"/>
                </a:cubicBezTo>
                <a:cubicBezTo>
                  <a:pt x="530033" y="2149240"/>
                  <a:pt x="486101" y="2129313"/>
                  <a:pt x="541496" y="2147777"/>
                </a:cubicBezTo>
                <a:cubicBezTo>
                  <a:pt x="552129" y="2161954"/>
                  <a:pt x="559780" y="2178962"/>
                  <a:pt x="573394" y="2190307"/>
                </a:cubicBezTo>
                <a:cubicBezTo>
                  <a:pt x="582004" y="2197482"/>
                  <a:pt x="595681" y="2195174"/>
                  <a:pt x="605291" y="2200940"/>
                </a:cubicBezTo>
                <a:cubicBezTo>
                  <a:pt x="613887" y="2206098"/>
                  <a:pt x="618537" y="2216190"/>
                  <a:pt x="626557" y="2222205"/>
                </a:cubicBezTo>
                <a:cubicBezTo>
                  <a:pt x="647003" y="2237539"/>
                  <a:pt x="669742" y="2249621"/>
                  <a:pt x="690352" y="2264735"/>
                </a:cubicBezTo>
                <a:cubicBezTo>
                  <a:pt x="722939" y="2288632"/>
                  <a:pt x="757471" y="2310589"/>
                  <a:pt x="786045" y="2339163"/>
                </a:cubicBezTo>
                <a:cubicBezTo>
                  <a:pt x="809559" y="2362677"/>
                  <a:pt x="820235" y="2377524"/>
                  <a:pt x="849840" y="2392326"/>
                </a:cubicBezTo>
                <a:cubicBezTo>
                  <a:pt x="889876" y="2412344"/>
                  <a:pt x="904925" y="2414072"/>
                  <a:pt x="945533" y="2424224"/>
                </a:cubicBezTo>
                <a:cubicBezTo>
                  <a:pt x="1000673" y="2479362"/>
                  <a:pt x="951133" y="2442183"/>
                  <a:pt x="1041226" y="2466754"/>
                </a:cubicBezTo>
                <a:cubicBezTo>
                  <a:pt x="1059640" y="2471776"/>
                  <a:pt x="1076108" y="2482535"/>
                  <a:pt x="1094389" y="2488019"/>
                </a:cubicBezTo>
                <a:cubicBezTo>
                  <a:pt x="1111699" y="2493212"/>
                  <a:pt x="1129910" y="2494732"/>
                  <a:pt x="1147552" y="2498652"/>
                </a:cubicBezTo>
                <a:cubicBezTo>
                  <a:pt x="1161817" y="2501822"/>
                  <a:pt x="1176031" y="2505270"/>
                  <a:pt x="1190082" y="2509284"/>
                </a:cubicBezTo>
                <a:cubicBezTo>
                  <a:pt x="1200859" y="2512363"/>
                  <a:pt x="1211738" y="2515365"/>
                  <a:pt x="1221980" y="2519917"/>
                </a:cubicBezTo>
                <a:cubicBezTo>
                  <a:pt x="1249565" y="2532177"/>
                  <a:pt x="1285016" y="2555916"/>
                  <a:pt x="1317673" y="2562447"/>
                </a:cubicBezTo>
                <a:cubicBezTo>
                  <a:pt x="1622374" y="2623388"/>
                  <a:pt x="1314007" y="2556948"/>
                  <a:pt x="1519691" y="2594345"/>
                </a:cubicBezTo>
                <a:cubicBezTo>
                  <a:pt x="1600535" y="2609044"/>
                  <a:pt x="1522947" y="2602456"/>
                  <a:pt x="1626017" y="2626242"/>
                </a:cubicBezTo>
                <a:cubicBezTo>
                  <a:pt x="1668062" y="2635945"/>
                  <a:pt x="1786605" y="2644707"/>
                  <a:pt x="1817403" y="2647507"/>
                </a:cubicBezTo>
                <a:cubicBezTo>
                  <a:pt x="1902549" y="2690082"/>
                  <a:pt x="1840387" y="2665686"/>
                  <a:pt x="1998157" y="2679405"/>
                </a:cubicBezTo>
                <a:cubicBezTo>
                  <a:pt x="2033642" y="2682491"/>
                  <a:pt x="2069040" y="2686494"/>
                  <a:pt x="2104482" y="2690038"/>
                </a:cubicBezTo>
                <a:cubicBezTo>
                  <a:pt x="2145415" y="2685945"/>
                  <a:pt x="2250733" y="2676296"/>
                  <a:pt x="2295868" y="2668773"/>
                </a:cubicBezTo>
                <a:cubicBezTo>
                  <a:pt x="2320627" y="2664646"/>
                  <a:pt x="2396605" y="2652940"/>
                  <a:pt x="2434091" y="2636875"/>
                </a:cubicBezTo>
                <a:cubicBezTo>
                  <a:pt x="2448660" y="2630631"/>
                  <a:pt x="2462766" y="2623308"/>
                  <a:pt x="2476622" y="2615610"/>
                </a:cubicBezTo>
                <a:cubicBezTo>
                  <a:pt x="2494687" y="2605574"/>
                  <a:pt x="2510971" y="2592264"/>
                  <a:pt x="2529784" y="2583712"/>
                </a:cubicBezTo>
                <a:cubicBezTo>
                  <a:pt x="2550190" y="2574436"/>
                  <a:pt x="2593580" y="2562447"/>
                  <a:pt x="2593580" y="2562447"/>
                </a:cubicBezTo>
                <a:cubicBezTo>
                  <a:pt x="2604212" y="2555359"/>
                  <a:pt x="2615660" y="2549363"/>
                  <a:pt x="2625477" y="2541182"/>
                </a:cubicBezTo>
                <a:cubicBezTo>
                  <a:pt x="2637029" y="2531556"/>
                  <a:pt x="2645139" y="2518024"/>
                  <a:pt x="2657375" y="2509284"/>
                </a:cubicBezTo>
                <a:cubicBezTo>
                  <a:pt x="2670273" y="2500071"/>
                  <a:pt x="2687528" y="2497920"/>
                  <a:pt x="2699905" y="2488019"/>
                </a:cubicBezTo>
                <a:cubicBezTo>
                  <a:pt x="2723389" y="2469232"/>
                  <a:pt x="2742436" y="2445489"/>
                  <a:pt x="2763701" y="2424224"/>
                </a:cubicBezTo>
                <a:cubicBezTo>
                  <a:pt x="2777878" y="2410047"/>
                  <a:pt x="2789549" y="2392814"/>
                  <a:pt x="2806231" y="2381693"/>
                </a:cubicBezTo>
                <a:cubicBezTo>
                  <a:pt x="2841853" y="2357945"/>
                  <a:pt x="2899366" y="2320456"/>
                  <a:pt x="2923189" y="2296633"/>
                </a:cubicBezTo>
                <a:cubicBezTo>
                  <a:pt x="2966295" y="2253527"/>
                  <a:pt x="2941638" y="2271460"/>
                  <a:pt x="2997617" y="2243470"/>
                </a:cubicBezTo>
                <a:cubicBezTo>
                  <a:pt x="3031317" y="2192922"/>
                  <a:pt x="3014840" y="2223697"/>
                  <a:pt x="3040147" y="2147777"/>
                </a:cubicBezTo>
                <a:lnTo>
                  <a:pt x="3050780" y="2115879"/>
                </a:lnTo>
                <a:cubicBezTo>
                  <a:pt x="3054255" y="2095027"/>
                  <a:pt x="3065674" y="2022282"/>
                  <a:pt x="3072045" y="1998921"/>
                </a:cubicBezTo>
                <a:cubicBezTo>
                  <a:pt x="3077943" y="1977296"/>
                  <a:pt x="3077460" y="1950976"/>
                  <a:pt x="3093310" y="1935126"/>
                </a:cubicBezTo>
                <a:cubicBezTo>
                  <a:pt x="3134244" y="1894192"/>
                  <a:pt x="3112697" y="1911569"/>
                  <a:pt x="3157105" y="1881963"/>
                </a:cubicBezTo>
                <a:cubicBezTo>
                  <a:pt x="3203626" y="1812182"/>
                  <a:pt x="3143755" y="1887845"/>
                  <a:pt x="3242166" y="1828800"/>
                </a:cubicBezTo>
                <a:cubicBezTo>
                  <a:pt x="3259887" y="1818168"/>
                  <a:pt x="3276845" y="1806145"/>
                  <a:pt x="3295329" y="1796903"/>
                </a:cubicBezTo>
                <a:cubicBezTo>
                  <a:pt x="3305353" y="1791891"/>
                  <a:pt x="3317202" y="1791282"/>
                  <a:pt x="3327226" y="1786270"/>
                </a:cubicBezTo>
                <a:cubicBezTo>
                  <a:pt x="3409661" y="1745052"/>
                  <a:pt x="3310856" y="1781093"/>
                  <a:pt x="3391022" y="1754373"/>
                </a:cubicBezTo>
                <a:lnTo>
                  <a:pt x="3454817" y="1711842"/>
                </a:lnTo>
                <a:cubicBezTo>
                  <a:pt x="3465450" y="1704754"/>
                  <a:pt x="3477679" y="1699613"/>
                  <a:pt x="3486715" y="1690577"/>
                </a:cubicBezTo>
                <a:cubicBezTo>
                  <a:pt x="3497347" y="1679944"/>
                  <a:pt x="3507061" y="1668305"/>
                  <a:pt x="3518612" y="1658679"/>
                </a:cubicBezTo>
                <a:cubicBezTo>
                  <a:pt x="3528429" y="1650498"/>
                  <a:pt x="3540808" y="1645730"/>
                  <a:pt x="3550510" y="1637414"/>
                </a:cubicBezTo>
                <a:cubicBezTo>
                  <a:pt x="3625054" y="1573519"/>
                  <a:pt x="3567273" y="1619424"/>
                  <a:pt x="3614305" y="1562986"/>
                </a:cubicBezTo>
                <a:cubicBezTo>
                  <a:pt x="3623931" y="1551435"/>
                  <a:pt x="3636577" y="1542640"/>
                  <a:pt x="3646203" y="1531089"/>
                </a:cubicBezTo>
                <a:cubicBezTo>
                  <a:pt x="3654384" y="1521272"/>
                  <a:pt x="3660040" y="1509590"/>
                  <a:pt x="3667468" y="1499191"/>
                </a:cubicBezTo>
                <a:cubicBezTo>
                  <a:pt x="3677768" y="1484771"/>
                  <a:pt x="3689974" y="1471688"/>
                  <a:pt x="3699366" y="1456661"/>
                </a:cubicBezTo>
                <a:cubicBezTo>
                  <a:pt x="3713900" y="1433407"/>
                  <a:pt x="3733128" y="1385079"/>
                  <a:pt x="3741896" y="1360968"/>
                </a:cubicBezTo>
                <a:cubicBezTo>
                  <a:pt x="3749556" y="1339902"/>
                  <a:pt x="3754836" y="1317985"/>
                  <a:pt x="3763161" y="1297173"/>
                </a:cubicBezTo>
                <a:cubicBezTo>
                  <a:pt x="3769048" y="1282456"/>
                  <a:pt x="3777338" y="1268819"/>
                  <a:pt x="3784426" y="1254642"/>
                </a:cubicBezTo>
                <a:cubicBezTo>
                  <a:pt x="3787970" y="1236921"/>
                  <a:pt x="3795059" y="1219551"/>
                  <a:pt x="3795059" y="1201479"/>
                </a:cubicBezTo>
                <a:cubicBezTo>
                  <a:pt x="3795059" y="1123426"/>
                  <a:pt x="3793726" y="1045060"/>
                  <a:pt x="3784426" y="967563"/>
                </a:cubicBezTo>
                <a:cubicBezTo>
                  <a:pt x="3782116" y="948316"/>
                  <a:pt x="3752964" y="928235"/>
                  <a:pt x="3741896" y="914400"/>
                </a:cubicBezTo>
                <a:cubicBezTo>
                  <a:pt x="3733913" y="904422"/>
                  <a:pt x="3729667" y="891539"/>
                  <a:pt x="3720631" y="882503"/>
                </a:cubicBezTo>
                <a:cubicBezTo>
                  <a:pt x="3701120" y="862992"/>
                  <a:pt x="3668441" y="853872"/>
                  <a:pt x="3646203" y="839973"/>
                </a:cubicBezTo>
                <a:cubicBezTo>
                  <a:pt x="3631176" y="830581"/>
                  <a:pt x="3618093" y="818375"/>
                  <a:pt x="3603673" y="808075"/>
                </a:cubicBezTo>
                <a:cubicBezTo>
                  <a:pt x="3593274" y="800647"/>
                  <a:pt x="3581477" y="795126"/>
                  <a:pt x="3571775" y="786810"/>
                </a:cubicBezTo>
                <a:cubicBezTo>
                  <a:pt x="3556553" y="773762"/>
                  <a:pt x="3545560" y="755932"/>
                  <a:pt x="3529245" y="744279"/>
                </a:cubicBezTo>
                <a:cubicBezTo>
                  <a:pt x="3520125" y="737765"/>
                  <a:pt x="3507980" y="737191"/>
                  <a:pt x="3497347" y="733647"/>
                </a:cubicBezTo>
                <a:cubicBezTo>
                  <a:pt x="3421393" y="683011"/>
                  <a:pt x="3458346" y="697316"/>
                  <a:pt x="3391022" y="680484"/>
                </a:cubicBezTo>
                <a:cubicBezTo>
                  <a:pt x="3380389" y="666307"/>
                  <a:pt x="3371655" y="650485"/>
                  <a:pt x="3359124" y="637954"/>
                </a:cubicBezTo>
                <a:cubicBezTo>
                  <a:pt x="3354306" y="633136"/>
                  <a:pt x="3296772" y="590829"/>
                  <a:pt x="3284696" y="584791"/>
                </a:cubicBezTo>
                <a:cubicBezTo>
                  <a:pt x="3274671" y="579779"/>
                  <a:pt x="3263431" y="577703"/>
                  <a:pt x="3252798" y="574159"/>
                </a:cubicBezTo>
                <a:cubicBezTo>
                  <a:pt x="3229513" y="550873"/>
                  <a:pt x="3228151" y="552291"/>
                  <a:pt x="3210268" y="520996"/>
                </a:cubicBezTo>
                <a:cubicBezTo>
                  <a:pt x="3202404" y="507234"/>
                  <a:pt x="3200211" y="489674"/>
                  <a:pt x="3189003" y="478466"/>
                </a:cubicBezTo>
                <a:cubicBezTo>
                  <a:pt x="3181078" y="470541"/>
                  <a:pt x="3167738" y="471377"/>
                  <a:pt x="3157105" y="467833"/>
                </a:cubicBezTo>
                <a:cubicBezTo>
                  <a:pt x="3150017" y="457200"/>
                  <a:pt x="3145819" y="443918"/>
                  <a:pt x="3135840" y="435935"/>
                </a:cubicBezTo>
                <a:cubicBezTo>
                  <a:pt x="3127089" y="428934"/>
                  <a:pt x="3114244" y="429718"/>
                  <a:pt x="3103943" y="425303"/>
                </a:cubicBezTo>
                <a:cubicBezTo>
                  <a:pt x="3089374" y="419059"/>
                  <a:pt x="3075981" y="410282"/>
                  <a:pt x="3061412" y="404038"/>
                </a:cubicBezTo>
                <a:cubicBezTo>
                  <a:pt x="3051111" y="399623"/>
                  <a:pt x="3039539" y="398417"/>
                  <a:pt x="3029515" y="393405"/>
                </a:cubicBezTo>
                <a:cubicBezTo>
                  <a:pt x="3018085" y="387690"/>
                  <a:pt x="3009294" y="377330"/>
                  <a:pt x="2997617" y="372140"/>
                </a:cubicBezTo>
                <a:cubicBezTo>
                  <a:pt x="2977134" y="363036"/>
                  <a:pt x="2955375" y="357033"/>
                  <a:pt x="2933822" y="350875"/>
                </a:cubicBezTo>
                <a:cubicBezTo>
                  <a:pt x="2905720" y="342846"/>
                  <a:pt x="2877420" y="335342"/>
                  <a:pt x="2848761" y="329610"/>
                </a:cubicBezTo>
                <a:cubicBezTo>
                  <a:pt x="2789225" y="317703"/>
                  <a:pt x="2702001" y="312950"/>
                  <a:pt x="2646743" y="308345"/>
                </a:cubicBezTo>
                <a:lnTo>
                  <a:pt x="2593580" y="297712"/>
                </a:lnTo>
                <a:cubicBezTo>
                  <a:pt x="2543923" y="287258"/>
                  <a:pt x="2495217" y="270863"/>
                  <a:pt x="2444724" y="265814"/>
                </a:cubicBezTo>
                <a:lnTo>
                  <a:pt x="2338398" y="255182"/>
                </a:lnTo>
                <a:cubicBezTo>
                  <a:pt x="2324221" y="251638"/>
                  <a:pt x="2309865" y="248748"/>
                  <a:pt x="2295868" y="244549"/>
                </a:cubicBezTo>
                <a:cubicBezTo>
                  <a:pt x="2274398" y="238108"/>
                  <a:pt x="2253698" y="229182"/>
                  <a:pt x="2232073" y="223284"/>
                </a:cubicBezTo>
                <a:cubicBezTo>
                  <a:pt x="2214638" y="218529"/>
                  <a:pt x="2196631" y="216196"/>
                  <a:pt x="2178910" y="212652"/>
                </a:cubicBezTo>
                <a:cubicBezTo>
                  <a:pt x="2164733" y="205563"/>
                  <a:pt x="2150949" y="197630"/>
                  <a:pt x="2136380" y="191386"/>
                </a:cubicBezTo>
                <a:cubicBezTo>
                  <a:pt x="2108599" y="179480"/>
                  <a:pt x="2091912" y="179109"/>
                  <a:pt x="2061952" y="170121"/>
                </a:cubicBezTo>
                <a:cubicBezTo>
                  <a:pt x="2040482" y="163680"/>
                  <a:pt x="1998157" y="148856"/>
                  <a:pt x="1998157" y="148856"/>
                </a:cubicBezTo>
                <a:cubicBezTo>
                  <a:pt x="1991068" y="141768"/>
                  <a:pt x="1984911" y="133606"/>
                  <a:pt x="1976891" y="127591"/>
                </a:cubicBezTo>
                <a:cubicBezTo>
                  <a:pt x="1956445" y="112257"/>
                  <a:pt x="1913096" y="85061"/>
                  <a:pt x="1913096" y="85061"/>
                </a:cubicBezTo>
                <a:cubicBezTo>
                  <a:pt x="1909552" y="74428"/>
                  <a:pt x="1908230" y="62774"/>
                  <a:pt x="1902464" y="53163"/>
                </a:cubicBezTo>
                <a:cubicBezTo>
                  <a:pt x="1897306" y="44567"/>
                  <a:pt x="1889539" y="37459"/>
                  <a:pt x="1881198" y="31898"/>
                </a:cubicBezTo>
                <a:cubicBezTo>
                  <a:pt x="1843466" y="6743"/>
                  <a:pt x="1830310" y="8961"/>
                  <a:pt x="1785505" y="0"/>
                </a:cubicBezTo>
                <a:lnTo>
                  <a:pt x="1721710" y="10633"/>
                </a:lnTo>
                <a:cubicBezTo>
                  <a:pt x="1703930" y="13866"/>
                  <a:pt x="1686579" y="20064"/>
                  <a:pt x="1668547" y="21266"/>
                </a:cubicBezTo>
                <a:cubicBezTo>
                  <a:pt x="1580068" y="27165"/>
                  <a:pt x="1491338" y="28354"/>
                  <a:pt x="1402733" y="31898"/>
                </a:cubicBezTo>
                <a:cubicBezTo>
                  <a:pt x="1381468" y="38986"/>
                  <a:pt x="1357589" y="40729"/>
                  <a:pt x="1338938" y="53163"/>
                </a:cubicBezTo>
                <a:cubicBezTo>
                  <a:pt x="1328305" y="60251"/>
                  <a:pt x="1318135" y="68088"/>
                  <a:pt x="1307040" y="74428"/>
                </a:cubicBezTo>
                <a:cubicBezTo>
                  <a:pt x="1272274" y="94294"/>
                  <a:pt x="1249320" y="101769"/>
                  <a:pt x="1211347" y="116959"/>
                </a:cubicBezTo>
                <a:lnTo>
                  <a:pt x="1179450" y="11695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grpSp>
        <p:nvGrpSpPr>
          <p:cNvPr id="7" name="Group 73"/>
          <p:cNvGrpSpPr/>
          <p:nvPr/>
        </p:nvGrpSpPr>
        <p:grpSpPr>
          <a:xfrm>
            <a:off x="5638800" y="1752600"/>
            <a:ext cx="883919" cy="883919"/>
            <a:chOff x="1524000" y="1828800"/>
            <a:chExt cx="883919" cy="883919"/>
          </a:xfrm>
          <a:solidFill>
            <a:schemeClr val="bg1">
              <a:lumMod val="95000"/>
              <a:alpha val="51000"/>
            </a:schemeClr>
          </a:solidFill>
        </p:grpSpPr>
        <p:sp>
          <p:nvSpPr>
            <p:cNvPr id="180" name="Flowchart: Connector 179"/>
            <p:cNvSpPr/>
            <p:nvPr/>
          </p:nvSpPr>
          <p:spPr>
            <a:xfrm>
              <a:off x="1752600" y="19050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81" name="Flowchart: Connector 180"/>
            <p:cNvSpPr/>
            <p:nvPr/>
          </p:nvSpPr>
          <p:spPr>
            <a:xfrm>
              <a:off x="1905000" y="20574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82" name="Flowchart: Connector 181"/>
            <p:cNvSpPr/>
            <p:nvPr/>
          </p:nvSpPr>
          <p:spPr>
            <a:xfrm>
              <a:off x="1752600" y="21336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83" name="Flowchart: Connector 182"/>
            <p:cNvSpPr/>
            <p:nvPr/>
          </p:nvSpPr>
          <p:spPr>
            <a:xfrm>
              <a:off x="1828800" y="22860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84" name="Flowchart: Connector 183"/>
            <p:cNvSpPr/>
            <p:nvPr/>
          </p:nvSpPr>
          <p:spPr>
            <a:xfrm>
              <a:off x="1981200" y="22098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85" name="Flowchart: Connector 184"/>
            <p:cNvSpPr/>
            <p:nvPr/>
          </p:nvSpPr>
          <p:spPr>
            <a:xfrm>
              <a:off x="1676400" y="25146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86" name="Flowchart: Connector 185"/>
            <p:cNvSpPr/>
            <p:nvPr/>
          </p:nvSpPr>
          <p:spPr>
            <a:xfrm>
              <a:off x="1981200" y="25146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87" name="Flowchart: Connector 186"/>
            <p:cNvSpPr/>
            <p:nvPr/>
          </p:nvSpPr>
          <p:spPr>
            <a:xfrm>
              <a:off x="2209800" y="21336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88" name="Flowchart: Connector 187"/>
            <p:cNvSpPr/>
            <p:nvPr/>
          </p:nvSpPr>
          <p:spPr>
            <a:xfrm>
              <a:off x="1981200" y="18288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89" name="Flowchart: Connector 188"/>
            <p:cNvSpPr/>
            <p:nvPr/>
          </p:nvSpPr>
          <p:spPr>
            <a:xfrm>
              <a:off x="2209800" y="24384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90" name="Flowchart: Connector 189"/>
            <p:cNvSpPr/>
            <p:nvPr/>
          </p:nvSpPr>
          <p:spPr>
            <a:xfrm>
              <a:off x="1524000" y="22098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91" name="Flowchart: Connector 190"/>
            <p:cNvSpPr/>
            <p:nvPr/>
          </p:nvSpPr>
          <p:spPr>
            <a:xfrm>
              <a:off x="1905000" y="20574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92" name="Flowchart: Connector 191"/>
            <p:cNvSpPr/>
            <p:nvPr/>
          </p:nvSpPr>
          <p:spPr>
            <a:xfrm>
              <a:off x="2057400" y="22098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93" name="Flowchart: Connector 192"/>
            <p:cNvSpPr/>
            <p:nvPr/>
          </p:nvSpPr>
          <p:spPr>
            <a:xfrm>
              <a:off x="1905000" y="22860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94" name="Flowchart: Connector 193"/>
            <p:cNvSpPr/>
            <p:nvPr/>
          </p:nvSpPr>
          <p:spPr>
            <a:xfrm>
              <a:off x="1981200" y="24384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95" name="Flowchart: Connector 194"/>
            <p:cNvSpPr/>
            <p:nvPr/>
          </p:nvSpPr>
          <p:spPr>
            <a:xfrm>
              <a:off x="2133600" y="23622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96" name="Flowchart: Connector 195"/>
            <p:cNvSpPr/>
            <p:nvPr/>
          </p:nvSpPr>
          <p:spPr>
            <a:xfrm>
              <a:off x="1828800" y="26670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97" name="Flowchart: Connector 196"/>
            <p:cNvSpPr/>
            <p:nvPr/>
          </p:nvSpPr>
          <p:spPr>
            <a:xfrm>
              <a:off x="2133600" y="26670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98" name="Flowchart: Connector 197"/>
            <p:cNvSpPr/>
            <p:nvPr/>
          </p:nvSpPr>
          <p:spPr>
            <a:xfrm>
              <a:off x="2362200" y="22860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99" name="Flowchart: Connector 198"/>
            <p:cNvSpPr/>
            <p:nvPr/>
          </p:nvSpPr>
          <p:spPr>
            <a:xfrm>
              <a:off x="2133600" y="19812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200" name="Flowchart: Connector 199"/>
            <p:cNvSpPr/>
            <p:nvPr/>
          </p:nvSpPr>
          <p:spPr>
            <a:xfrm>
              <a:off x="2362200" y="25908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201" name="Flowchart: Connector 200"/>
            <p:cNvSpPr/>
            <p:nvPr/>
          </p:nvSpPr>
          <p:spPr>
            <a:xfrm>
              <a:off x="1676400" y="2362200"/>
              <a:ext cx="45719" cy="45719"/>
            </a:xfrm>
            <a:prstGeom prst="flowChartConnector">
              <a:avLst/>
            </a:prstGeom>
            <a:grpFill/>
            <a:ln>
              <a:solidFill>
                <a:srgbClr val="FFFF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</p:grpSp>
      <p:sp>
        <p:nvSpPr>
          <p:cNvPr id="131" name="Flowchart: Connector 130"/>
          <p:cNvSpPr/>
          <p:nvPr/>
        </p:nvSpPr>
        <p:spPr>
          <a:xfrm>
            <a:off x="7315200" y="19812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32" name="Flowchart: Connector 131"/>
          <p:cNvSpPr/>
          <p:nvPr/>
        </p:nvSpPr>
        <p:spPr>
          <a:xfrm>
            <a:off x="7467600" y="21336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33" name="Flowchart: Connector 132"/>
          <p:cNvSpPr/>
          <p:nvPr/>
        </p:nvSpPr>
        <p:spPr>
          <a:xfrm>
            <a:off x="7315200" y="22098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34" name="Flowchart: Connector 133"/>
          <p:cNvSpPr/>
          <p:nvPr/>
        </p:nvSpPr>
        <p:spPr>
          <a:xfrm>
            <a:off x="7391400" y="23622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35" name="Flowchart: Connector 134"/>
          <p:cNvSpPr/>
          <p:nvPr/>
        </p:nvSpPr>
        <p:spPr>
          <a:xfrm>
            <a:off x="7543800" y="22860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36" name="Flowchart: Connector 135"/>
          <p:cNvSpPr/>
          <p:nvPr/>
        </p:nvSpPr>
        <p:spPr>
          <a:xfrm>
            <a:off x="7239000" y="25908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37" name="Flowchart: Connector 136"/>
          <p:cNvSpPr/>
          <p:nvPr/>
        </p:nvSpPr>
        <p:spPr>
          <a:xfrm>
            <a:off x="7543800" y="25908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38" name="Flowchart: Connector 137"/>
          <p:cNvSpPr/>
          <p:nvPr/>
        </p:nvSpPr>
        <p:spPr>
          <a:xfrm>
            <a:off x="7772400" y="22098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39" name="Flowchart: Connector 138"/>
          <p:cNvSpPr/>
          <p:nvPr/>
        </p:nvSpPr>
        <p:spPr>
          <a:xfrm>
            <a:off x="7543800" y="19050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40" name="Flowchart: Connector 139"/>
          <p:cNvSpPr/>
          <p:nvPr/>
        </p:nvSpPr>
        <p:spPr>
          <a:xfrm>
            <a:off x="7772400" y="25146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41" name="Flowchart: Connector 140"/>
          <p:cNvSpPr/>
          <p:nvPr/>
        </p:nvSpPr>
        <p:spPr>
          <a:xfrm>
            <a:off x="7086600" y="22860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42" name="Flowchart: Connector 141"/>
          <p:cNvSpPr/>
          <p:nvPr/>
        </p:nvSpPr>
        <p:spPr>
          <a:xfrm>
            <a:off x="7467600" y="21336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43" name="Flowchart: Connector 142"/>
          <p:cNvSpPr/>
          <p:nvPr/>
        </p:nvSpPr>
        <p:spPr>
          <a:xfrm>
            <a:off x="7620000" y="22860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44" name="Flowchart: Connector 143"/>
          <p:cNvSpPr/>
          <p:nvPr/>
        </p:nvSpPr>
        <p:spPr>
          <a:xfrm>
            <a:off x="7467600" y="23622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45" name="Flowchart: Connector 144"/>
          <p:cNvSpPr/>
          <p:nvPr/>
        </p:nvSpPr>
        <p:spPr>
          <a:xfrm>
            <a:off x="7543800" y="25146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46" name="Flowchart: Connector 145"/>
          <p:cNvSpPr/>
          <p:nvPr/>
        </p:nvSpPr>
        <p:spPr>
          <a:xfrm>
            <a:off x="7696200" y="24384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47" name="Flowchart: Connector 146"/>
          <p:cNvSpPr/>
          <p:nvPr/>
        </p:nvSpPr>
        <p:spPr>
          <a:xfrm>
            <a:off x="7391400" y="27432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48" name="Flowchart: Connector 147"/>
          <p:cNvSpPr/>
          <p:nvPr/>
        </p:nvSpPr>
        <p:spPr>
          <a:xfrm>
            <a:off x="7696200" y="27432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49" name="Flowchart: Connector 148"/>
          <p:cNvSpPr/>
          <p:nvPr/>
        </p:nvSpPr>
        <p:spPr>
          <a:xfrm>
            <a:off x="7924800" y="23622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50" name="Flowchart: Connector 149"/>
          <p:cNvSpPr/>
          <p:nvPr/>
        </p:nvSpPr>
        <p:spPr>
          <a:xfrm>
            <a:off x="7696200" y="20574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51" name="Flowchart: Connector 150"/>
          <p:cNvSpPr/>
          <p:nvPr/>
        </p:nvSpPr>
        <p:spPr>
          <a:xfrm>
            <a:off x="7924800" y="26670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52" name="Flowchart: Connector 151"/>
          <p:cNvSpPr/>
          <p:nvPr/>
        </p:nvSpPr>
        <p:spPr>
          <a:xfrm>
            <a:off x="7239000" y="24384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53" name="Flowchart: Connector 152"/>
          <p:cNvSpPr/>
          <p:nvPr/>
        </p:nvSpPr>
        <p:spPr>
          <a:xfrm>
            <a:off x="6629400" y="28956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54" name="Flowchart: Connector 153"/>
          <p:cNvSpPr/>
          <p:nvPr/>
        </p:nvSpPr>
        <p:spPr>
          <a:xfrm>
            <a:off x="6781800" y="30480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55" name="Flowchart: Connector 154"/>
          <p:cNvSpPr/>
          <p:nvPr/>
        </p:nvSpPr>
        <p:spPr>
          <a:xfrm>
            <a:off x="6629400" y="31242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56" name="Flowchart: Connector 155"/>
          <p:cNvSpPr/>
          <p:nvPr/>
        </p:nvSpPr>
        <p:spPr>
          <a:xfrm>
            <a:off x="6705600" y="32766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57" name="Flowchart: Connector 156"/>
          <p:cNvSpPr/>
          <p:nvPr/>
        </p:nvSpPr>
        <p:spPr>
          <a:xfrm>
            <a:off x="6858000" y="32004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58" name="Flowchart: Connector 157"/>
          <p:cNvSpPr/>
          <p:nvPr/>
        </p:nvSpPr>
        <p:spPr>
          <a:xfrm>
            <a:off x="6553200" y="35052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59" name="Flowchart: Connector 158"/>
          <p:cNvSpPr/>
          <p:nvPr/>
        </p:nvSpPr>
        <p:spPr>
          <a:xfrm>
            <a:off x="6858000" y="35052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60" name="Flowchart: Connector 159"/>
          <p:cNvSpPr/>
          <p:nvPr/>
        </p:nvSpPr>
        <p:spPr>
          <a:xfrm>
            <a:off x="7086600" y="31242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61" name="Flowchart: Connector 160"/>
          <p:cNvSpPr/>
          <p:nvPr/>
        </p:nvSpPr>
        <p:spPr>
          <a:xfrm>
            <a:off x="6858000" y="28194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62" name="Flowchart: Connector 161"/>
          <p:cNvSpPr/>
          <p:nvPr/>
        </p:nvSpPr>
        <p:spPr>
          <a:xfrm>
            <a:off x="7086600" y="34290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63" name="Flowchart: Connector 162"/>
          <p:cNvSpPr/>
          <p:nvPr/>
        </p:nvSpPr>
        <p:spPr>
          <a:xfrm>
            <a:off x="6400800" y="32004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64" name="Flowchart: Connector 163"/>
          <p:cNvSpPr/>
          <p:nvPr/>
        </p:nvSpPr>
        <p:spPr>
          <a:xfrm>
            <a:off x="6781800" y="30480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65" name="Flowchart: Connector 164"/>
          <p:cNvSpPr/>
          <p:nvPr/>
        </p:nvSpPr>
        <p:spPr>
          <a:xfrm>
            <a:off x="6934200" y="32004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66" name="Flowchart: Connector 165"/>
          <p:cNvSpPr/>
          <p:nvPr/>
        </p:nvSpPr>
        <p:spPr>
          <a:xfrm>
            <a:off x="6781800" y="32766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67" name="Flowchart: Connector 166"/>
          <p:cNvSpPr/>
          <p:nvPr/>
        </p:nvSpPr>
        <p:spPr>
          <a:xfrm>
            <a:off x="6858000" y="34290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68" name="Flowchart: Connector 167"/>
          <p:cNvSpPr/>
          <p:nvPr/>
        </p:nvSpPr>
        <p:spPr>
          <a:xfrm>
            <a:off x="7010400" y="33528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69" name="Flowchart: Connector 168"/>
          <p:cNvSpPr/>
          <p:nvPr/>
        </p:nvSpPr>
        <p:spPr>
          <a:xfrm>
            <a:off x="6705600" y="36576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70" name="Flowchart: Connector 169"/>
          <p:cNvSpPr/>
          <p:nvPr/>
        </p:nvSpPr>
        <p:spPr>
          <a:xfrm>
            <a:off x="7010400" y="36576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71" name="Flowchart: Connector 170"/>
          <p:cNvSpPr/>
          <p:nvPr/>
        </p:nvSpPr>
        <p:spPr>
          <a:xfrm>
            <a:off x="7239000" y="32766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72" name="Flowchart: Connector 171"/>
          <p:cNvSpPr/>
          <p:nvPr/>
        </p:nvSpPr>
        <p:spPr>
          <a:xfrm>
            <a:off x="7010400" y="29718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73" name="Flowchart: Connector 172"/>
          <p:cNvSpPr/>
          <p:nvPr/>
        </p:nvSpPr>
        <p:spPr>
          <a:xfrm>
            <a:off x="7239000" y="35814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74" name="Flowchart: Connector 173"/>
          <p:cNvSpPr/>
          <p:nvPr/>
        </p:nvSpPr>
        <p:spPr>
          <a:xfrm>
            <a:off x="6553200" y="33528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75" name="Flowchart: Connector 174"/>
          <p:cNvSpPr/>
          <p:nvPr/>
        </p:nvSpPr>
        <p:spPr>
          <a:xfrm>
            <a:off x="8077200" y="28194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76" name="Flowchart: Connector 175"/>
          <p:cNvSpPr/>
          <p:nvPr/>
        </p:nvSpPr>
        <p:spPr>
          <a:xfrm>
            <a:off x="7391400" y="31242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77" name="Flowchart: Connector 176"/>
          <p:cNvSpPr/>
          <p:nvPr/>
        </p:nvSpPr>
        <p:spPr>
          <a:xfrm>
            <a:off x="6705600" y="2514600"/>
            <a:ext cx="45719" cy="45719"/>
          </a:xfrm>
          <a:prstGeom prst="flowChartConnector">
            <a:avLst/>
          </a:prstGeom>
          <a:solidFill>
            <a:srgbClr val="FF0000">
              <a:alpha val="46000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78" name="Flowchart: Connector 177"/>
          <p:cNvSpPr/>
          <p:nvPr/>
        </p:nvSpPr>
        <p:spPr>
          <a:xfrm>
            <a:off x="7010400" y="26670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179" name="Flowchart: Connector 178"/>
          <p:cNvSpPr/>
          <p:nvPr/>
        </p:nvSpPr>
        <p:spPr>
          <a:xfrm>
            <a:off x="5791200" y="3048000"/>
            <a:ext cx="45719" cy="45719"/>
          </a:xfrm>
          <a:prstGeom prst="flowChartConnector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202" name="Flowchart: Connector 201"/>
          <p:cNvSpPr/>
          <p:nvPr/>
        </p:nvSpPr>
        <p:spPr>
          <a:xfrm>
            <a:off x="5943600" y="2133600"/>
            <a:ext cx="228600" cy="2286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203" name="Flowchart: Connector 202"/>
          <p:cNvSpPr/>
          <p:nvPr/>
        </p:nvSpPr>
        <p:spPr>
          <a:xfrm>
            <a:off x="7391400" y="2286000"/>
            <a:ext cx="228600" cy="2286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204" name="Flowchart: Connector 203"/>
          <p:cNvSpPr/>
          <p:nvPr/>
        </p:nvSpPr>
        <p:spPr>
          <a:xfrm>
            <a:off x="6629400" y="3124200"/>
            <a:ext cx="228600" cy="2286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205" name="Right Arrow 204"/>
          <p:cNvSpPr/>
          <p:nvPr/>
        </p:nvSpPr>
        <p:spPr>
          <a:xfrm>
            <a:off x="4495800" y="2362200"/>
            <a:ext cx="457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3352800" y="1143000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 pitchFamily="34" charset="0"/>
              </a:rPr>
              <a:t>N- dimension space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208" name="Straight Arrow Connector 207"/>
          <p:cNvCxnSpPr/>
          <p:nvPr/>
        </p:nvCxnSpPr>
        <p:spPr>
          <a:xfrm>
            <a:off x="1295400" y="2895600"/>
            <a:ext cx="457200" cy="76200"/>
          </a:xfrm>
          <a:prstGeom prst="straightConnector1">
            <a:avLst/>
          </a:prstGeom>
          <a:ln w="2222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457200" y="297180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 pitchFamily="34" charset="0"/>
              </a:rPr>
              <a:t>Euclidean </a:t>
            </a:r>
          </a:p>
          <a:p>
            <a:r>
              <a:rPr lang="en-US" dirty="0" smtClean="0">
                <a:latin typeface="Candara" pitchFamily="34" charset="0"/>
              </a:rPr>
              <a:t>Distance</a:t>
            </a:r>
            <a:endParaRPr lang="en-US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828800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Map tasks calculates Euclidean distance from each point in its partition to each cluster center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Map tasks assign points to cluster centers and sum the partial cluster center values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Emit cluster center sums + number of points assigned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Reduce task sums all the corresponding partial sums and calculate new cluster centers</a:t>
            </a:r>
          </a:p>
          <a:p>
            <a:endParaRPr lang="en-US" dirty="0" smtClean="0">
              <a:solidFill>
                <a:srgbClr val="002060"/>
              </a:solidFill>
              <a:latin typeface="Candara" pitchFamily="34" charset="0"/>
            </a:endParaRPr>
          </a:p>
          <a:p>
            <a:pPr lvl="1"/>
            <a:endParaRPr lang="en-US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Candara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Candara" pitchFamily="34" charset="0"/>
            </a:endParaRPr>
          </a:p>
          <a:p>
            <a:pPr lvl="1"/>
            <a:endParaRPr lang="en-US" dirty="0" smtClean="0">
              <a:solidFill>
                <a:srgbClr val="002060"/>
              </a:solidFill>
              <a:latin typeface="Candara" pitchFamily="34" charset="0"/>
            </a:endParaRPr>
          </a:p>
          <a:p>
            <a:pPr lvl="1"/>
            <a:endParaRPr lang="en-US" dirty="0" smtClean="0">
              <a:latin typeface="Candara" pitchFamily="34" charset="0"/>
            </a:endParaRPr>
          </a:p>
          <a:p>
            <a:endParaRPr lang="en-US" sz="1000" dirty="0" smtClean="0">
              <a:latin typeface="Candara" pitchFamily="34" charset="0"/>
            </a:endParaRPr>
          </a:p>
          <a:p>
            <a:pPr lvl="1"/>
            <a:endParaRPr lang="en-US" dirty="0">
              <a:latin typeface="Candar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ndara" pitchFamily="34" charset="0"/>
              </a:rPr>
              <a:t>K-Means Clustering - MapReduce</a:t>
            </a:r>
            <a:endParaRPr lang="en-US" dirty="0">
              <a:solidFill>
                <a:srgbClr val="002060"/>
              </a:solidFill>
              <a:latin typeface="Candara" pitchFamily="34" charset="0"/>
            </a:endParaRPr>
          </a:p>
        </p:txBody>
      </p:sp>
      <p:grpSp>
        <p:nvGrpSpPr>
          <p:cNvPr id="2" name="Group 232"/>
          <p:cNvGrpSpPr/>
          <p:nvPr/>
        </p:nvGrpSpPr>
        <p:grpSpPr>
          <a:xfrm>
            <a:off x="3352800" y="1143000"/>
            <a:ext cx="4800600" cy="3356344"/>
            <a:chOff x="2133600" y="910856"/>
            <a:chExt cx="4800600" cy="3356344"/>
          </a:xfrm>
        </p:grpSpPr>
        <p:grpSp>
          <p:nvGrpSpPr>
            <p:cNvPr id="6" name="Group 126"/>
            <p:cNvGrpSpPr/>
            <p:nvPr/>
          </p:nvGrpSpPr>
          <p:grpSpPr>
            <a:xfrm>
              <a:off x="2895600" y="1143000"/>
              <a:ext cx="2667000" cy="1371600"/>
              <a:chOff x="914400" y="1447800"/>
              <a:chExt cx="3795059" cy="2690082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914400" y="1447800"/>
                <a:ext cx="3795059" cy="2690082"/>
              </a:xfrm>
              <a:custGeom>
                <a:avLst/>
                <a:gdLst>
                  <a:gd name="connsiteX0" fmla="*/ 1179450 w 3795059"/>
                  <a:gd name="connsiteY0" fmla="*/ 116959 h 2690082"/>
                  <a:gd name="connsiteX1" fmla="*/ 743515 w 3795059"/>
                  <a:gd name="connsiteY1" fmla="*/ 116959 h 2690082"/>
                  <a:gd name="connsiteX2" fmla="*/ 658454 w 3795059"/>
                  <a:gd name="connsiteY2" fmla="*/ 138224 h 2690082"/>
                  <a:gd name="connsiteX3" fmla="*/ 615924 w 3795059"/>
                  <a:gd name="connsiteY3" fmla="*/ 148856 h 2690082"/>
                  <a:gd name="connsiteX4" fmla="*/ 584026 w 3795059"/>
                  <a:gd name="connsiteY4" fmla="*/ 180754 h 2690082"/>
                  <a:gd name="connsiteX5" fmla="*/ 541496 w 3795059"/>
                  <a:gd name="connsiteY5" fmla="*/ 202019 h 2690082"/>
                  <a:gd name="connsiteX6" fmla="*/ 477701 w 3795059"/>
                  <a:gd name="connsiteY6" fmla="*/ 244549 h 2690082"/>
                  <a:gd name="connsiteX7" fmla="*/ 445803 w 3795059"/>
                  <a:gd name="connsiteY7" fmla="*/ 265814 h 2690082"/>
                  <a:gd name="connsiteX8" fmla="*/ 371375 w 3795059"/>
                  <a:gd name="connsiteY8" fmla="*/ 329610 h 2690082"/>
                  <a:gd name="connsiteX9" fmla="*/ 318212 w 3795059"/>
                  <a:gd name="connsiteY9" fmla="*/ 404038 h 2690082"/>
                  <a:gd name="connsiteX10" fmla="*/ 275682 w 3795059"/>
                  <a:gd name="connsiteY10" fmla="*/ 467833 h 2690082"/>
                  <a:gd name="connsiteX11" fmla="*/ 243784 w 3795059"/>
                  <a:gd name="connsiteY11" fmla="*/ 499731 h 2690082"/>
                  <a:gd name="connsiteX12" fmla="*/ 222519 w 3795059"/>
                  <a:gd name="connsiteY12" fmla="*/ 531628 h 2690082"/>
                  <a:gd name="connsiteX13" fmla="*/ 190622 w 3795059"/>
                  <a:gd name="connsiteY13" fmla="*/ 552893 h 2690082"/>
                  <a:gd name="connsiteX14" fmla="*/ 137459 w 3795059"/>
                  <a:gd name="connsiteY14" fmla="*/ 616689 h 2690082"/>
                  <a:gd name="connsiteX15" fmla="*/ 116194 w 3795059"/>
                  <a:gd name="connsiteY15" fmla="*/ 648586 h 2690082"/>
                  <a:gd name="connsiteX16" fmla="*/ 63031 w 3795059"/>
                  <a:gd name="connsiteY16" fmla="*/ 712382 h 2690082"/>
                  <a:gd name="connsiteX17" fmla="*/ 52398 w 3795059"/>
                  <a:gd name="connsiteY17" fmla="*/ 754912 h 2690082"/>
                  <a:gd name="connsiteX18" fmla="*/ 31133 w 3795059"/>
                  <a:gd name="connsiteY18" fmla="*/ 797442 h 2690082"/>
                  <a:gd name="connsiteX19" fmla="*/ 20501 w 3795059"/>
                  <a:gd name="connsiteY19" fmla="*/ 829340 h 2690082"/>
                  <a:gd name="connsiteX20" fmla="*/ 31133 w 3795059"/>
                  <a:gd name="connsiteY20" fmla="*/ 1084521 h 2690082"/>
                  <a:gd name="connsiteX21" fmla="*/ 52398 w 3795059"/>
                  <a:gd name="connsiteY21" fmla="*/ 1116419 h 2690082"/>
                  <a:gd name="connsiteX22" fmla="*/ 116194 w 3795059"/>
                  <a:gd name="connsiteY22" fmla="*/ 1169582 h 2690082"/>
                  <a:gd name="connsiteX23" fmla="*/ 137459 w 3795059"/>
                  <a:gd name="connsiteY23" fmla="*/ 1201479 h 2690082"/>
                  <a:gd name="connsiteX24" fmla="*/ 158724 w 3795059"/>
                  <a:gd name="connsiteY24" fmla="*/ 1265275 h 2690082"/>
                  <a:gd name="connsiteX25" fmla="*/ 169357 w 3795059"/>
                  <a:gd name="connsiteY25" fmla="*/ 1297173 h 2690082"/>
                  <a:gd name="connsiteX26" fmla="*/ 179989 w 3795059"/>
                  <a:gd name="connsiteY26" fmla="*/ 1711842 h 2690082"/>
                  <a:gd name="connsiteX27" fmla="*/ 190622 w 3795059"/>
                  <a:gd name="connsiteY27" fmla="*/ 1743740 h 2690082"/>
                  <a:gd name="connsiteX28" fmla="*/ 211887 w 3795059"/>
                  <a:gd name="connsiteY28" fmla="*/ 1775638 h 2690082"/>
                  <a:gd name="connsiteX29" fmla="*/ 265050 w 3795059"/>
                  <a:gd name="connsiteY29" fmla="*/ 1839433 h 2690082"/>
                  <a:gd name="connsiteX30" fmla="*/ 275682 w 3795059"/>
                  <a:gd name="connsiteY30" fmla="*/ 1871331 h 2690082"/>
                  <a:gd name="connsiteX31" fmla="*/ 307580 w 3795059"/>
                  <a:gd name="connsiteY31" fmla="*/ 1903228 h 2690082"/>
                  <a:gd name="connsiteX32" fmla="*/ 328845 w 3795059"/>
                  <a:gd name="connsiteY32" fmla="*/ 1935126 h 2690082"/>
                  <a:gd name="connsiteX33" fmla="*/ 360743 w 3795059"/>
                  <a:gd name="connsiteY33" fmla="*/ 1988289 h 2690082"/>
                  <a:gd name="connsiteX34" fmla="*/ 413905 w 3795059"/>
                  <a:gd name="connsiteY34" fmla="*/ 2041452 h 2690082"/>
                  <a:gd name="connsiteX35" fmla="*/ 456436 w 3795059"/>
                  <a:gd name="connsiteY35" fmla="*/ 2094614 h 2690082"/>
                  <a:gd name="connsiteX36" fmla="*/ 488333 w 3795059"/>
                  <a:gd name="connsiteY36" fmla="*/ 2115879 h 2690082"/>
                  <a:gd name="connsiteX37" fmla="*/ 541496 w 3795059"/>
                  <a:gd name="connsiteY37" fmla="*/ 2147777 h 2690082"/>
                  <a:gd name="connsiteX38" fmla="*/ 573394 w 3795059"/>
                  <a:gd name="connsiteY38" fmla="*/ 2190307 h 2690082"/>
                  <a:gd name="connsiteX39" fmla="*/ 605291 w 3795059"/>
                  <a:gd name="connsiteY39" fmla="*/ 2200940 h 2690082"/>
                  <a:gd name="connsiteX40" fmla="*/ 626557 w 3795059"/>
                  <a:gd name="connsiteY40" fmla="*/ 2222205 h 2690082"/>
                  <a:gd name="connsiteX41" fmla="*/ 690352 w 3795059"/>
                  <a:gd name="connsiteY41" fmla="*/ 2264735 h 2690082"/>
                  <a:gd name="connsiteX42" fmla="*/ 786045 w 3795059"/>
                  <a:gd name="connsiteY42" fmla="*/ 2339163 h 2690082"/>
                  <a:gd name="connsiteX43" fmla="*/ 849840 w 3795059"/>
                  <a:gd name="connsiteY43" fmla="*/ 2392326 h 2690082"/>
                  <a:gd name="connsiteX44" fmla="*/ 945533 w 3795059"/>
                  <a:gd name="connsiteY44" fmla="*/ 2424224 h 2690082"/>
                  <a:gd name="connsiteX45" fmla="*/ 1041226 w 3795059"/>
                  <a:gd name="connsiteY45" fmla="*/ 2466754 h 2690082"/>
                  <a:gd name="connsiteX46" fmla="*/ 1094389 w 3795059"/>
                  <a:gd name="connsiteY46" fmla="*/ 2488019 h 2690082"/>
                  <a:gd name="connsiteX47" fmla="*/ 1147552 w 3795059"/>
                  <a:gd name="connsiteY47" fmla="*/ 2498652 h 2690082"/>
                  <a:gd name="connsiteX48" fmla="*/ 1190082 w 3795059"/>
                  <a:gd name="connsiteY48" fmla="*/ 2509284 h 2690082"/>
                  <a:gd name="connsiteX49" fmla="*/ 1221980 w 3795059"/>
                  <a:gd name="connsiteY49" fmla="*/ 2519917 h 2690082"/>
                  <a:gd name="connsiteX50" fmla="*/ 1317673 w 3795059"/>
                  <a:gd name="connsiteY50" fmla="*/ 2562447 h 2690082"/>
                  <a:gd name="connsiteX51" fmla="*/ 1519691 w 3795059"/>
                  <a:gd name="connsiteY51" fmla="*/ 2594345 h 2690082"/>
                  <a:gd name="connsiteX52" fmla="*/ 1626017 w 3795059"/>
                  <a:gd name="connsiteY52" fmla="*/ 2626242 h 2690082"/>
                  <a:gd name="connsiteX53" fmla="*/ 1817403 w 3795059"/>
                  <a:gd name="connsiteY53" fmla="*/ 2647507 h 2690082"/>
                  <a:gd name="connsiteX54" fmla="*/ 1998157 w 3795059"/>
                  <a:gd name="connsiteY54" fmla="*/ 2679405 h 2690082"/>
                  <a:gd name="connsiteX55" fmla="*/ 2104482 w 3795059"/>
                  <a:gd name="connsiteY55" fmla="*/ 2690038 h 2690082"/>
                  <a:gd name="connsiteX56" fmla="*/ 2295868 w 3795059"/>
                  <a:gd name="connsiteY56" fmla="*/ 2668773 h 2690082"/>
                  <a:gd name="connsiteX57" fmla="*/ 2434091 w 3795059"/>
                  <a:gd name="connsiteY57" fmla="*/ 2636875 h 2690082"/>
                  <a:gd name="connsiteX58" fmla="*/ 2476622 w 3795059"/>
                  <a:gd name="connsiteY58" fmla="*/ 2615610 h 2690082"/>
                  <a:gd name="connsiteX59" fmla="*/ 2529784 w 3795059"/>
                  <a:gd name="connsiteY59" fmla="*/ 2583712 h 2690082"/>
                  <a:gd name="connsiteX60" fmla="*/ 2593580 w 3795059"/>
                  <a:gd name="connsiteY60" fmla="*/ 2562447 h 2690082"/>
                  <a:gd name="connsiteX61" fmla="*/ 2625477 w 3795059"/>
                  <a:gd name="connsiteY61" fmla="*/ 2541182 h 2690082"/>
                  <a:gd name="connsiteX62" fmla="*/ 2657375 w 3795059"/>
                  <a:gd name="connsiteY62" fmla="*/ 2509284 h 2690082"/>
                  <a:gd name="connsiteX63" fmla="*/ 2699905 w 3795059"/>
                  <a:gd name="connsiteY63" fmla="*/ 2488019 h 2690082"/>
                  <a:gd name="connsiteX64" fmla="*/ 2763701 w 3795059"/>
                  <a:gd name="connsiteY64" fmla="*/ 2424224 h 2690082"/>
                  <a:gd name="connsiteX65" fmla="*/ 2806231 w 3795059"/>
                  <a:gd name="connsiteY65" fmla="*/ 2381693 h 2690082"/>
                  <a:gd name="connsiteX66" fmla="*/ 2923189 w 3795059"/>
                  <a:gd name="connsiteY66" fmla="*/ 2296633 h 2690082"/>
                  <a:gd name="connsiteX67" fmla="*/ 2997617 w 3795059"/>
                  <a:gd name="connsiteY67" fmla="*/ 2243470 h 2690082"/>
                  <a:gd name="connsiteX68" fmla="*/ 3040147 w 3795059"/>
                  <a:gd name="connsiteY68" fmla="*/ 2147777 h 2690082"/>
                  <a:gd name="connsiteX69" fmla="*/ 3050780 w 3795059"/>
                  <a:gd name="connsiteY69" fmla="*/ 2115879 h 2690082"/>
                  <a:gd name="connsiteX70" fmla="*/ 3072045 w 3795059"/>
                  <a:gd name="connsiteY70" fmla="*/ 1998921 h 2690082"/>
                  <a:gd name="connsiteX71" fmla="*/ 3093310 w 3795059"/>
                  <a:gd name="connsiteY71" fmla="*/ 1935126 h 2690082"/>
                  <a:gd name="connsiteX72" fmla="*/ 3157105 w 3795059"/>
                  <a:gd name="connsiteY72" fmla="*/ 1881963 h 2690082"/>
                  <a:gd name="connsiteX73" fmla="*/ 3242166 w 3795059"/>
                  <a:gd name="connsiteY73" fmla="*/ 1828800 h 2690082"/>
                  <a:gd name="connsiteX74" fmla="*/ 3295329 w 3795059"/>
                  <a:gd name="connsiteY74" fmla="*/ 1796903 h 2690082"/>
                  <a:gd name="connsiteX75" fmla="*/ 3327226 w 3795059"/>
                  <a:gd name="connsiteY75" fmla="*/ 1786270 h 2690082"/>
                  <a:gd name="connsiteX76" fmla="*/ 3391022 w 3795059"/>
                  <a:gd name="connsiteY76" fmla="*/ 1754373 h 2690082"/>
                  <a:gd name="connsiteX77" fmla="*/ 3454817 w 3795059"/>
                  <a:gd name="connsiteY77" fmla="*/ 1711842 h 2690082"/>
                  <a:gd name="connsiteX78" fmla="*/ 3486715 w 3795059"/>
                  <a:gd name="connsiteY78" fmla="*/ 1690577 h 2690082"/>
                  <a:gd name="connsiteX79" fmla="*/ 3518612 w 3795059"/>
                  <a:gd name="connsiteY79" fmla="*/ 1658679 h 2690082"/>
                  <a:gd name="connsiteX80" fmla="*/ 3550510 w 3795059"/>
                  <a:gd name="connsiteY80" fmla="*/ 1637414 h 2690082"/>
                  <a:gd name="connsiteX81" fmla="*/ 3614305 w 3795059"/>
                  <a:gd name="connsiteY81" fmla="*/ 1562986 h 2690082"/>
                  <a:gd name="connsiteX82" fmla="*/ 3646203 w 3795059"/>
                  <a:gd name="connsiteY82" fmla="*/ 1531089 h 2690082"/>
                  <a:gd name="connsiteX83" fmla="*/ 3667468 w 3795059"/>
                  <a:gd name="connsiteY83" fmla="*/ 1499191 h 2690082"/>
                  <a:gd name="connsiteX84" fmla="*/ 3699366 w 3795059"/>
                  <a:gd name="connsiteY84" fmla="*/ 1456661 h 2690082"/>
                  <a:gd name="connsiteX85" fmla="*/ 3741896 w 3795059"/>
                  <a:gd name="connsiteY85" fmla="*/ 1360968 h 2690082"/>
                  <a:gd name="connsiteX86" fmla="*/ 3763161 w 3795059"/>
                  <a:gd name="connsiteY86" fmla="*/ 1297173 h 2690082"/>
                  <a:gd name="connsiteX87" fmla="*/ 3784426 w 3795059"/>
                  <a:gd name="connsiteY87" fmla="*/ 1254642 h 2690082"/>
                  <a:gd name="connsiteX88" fmla="*/ 3795059 w 3795059"/>
                  <a:gd name="connsiteY88" fmla="*/ 1201479 h 2690082"/>
                  <a:gd name="connsiteX89" fmla="*/ 3784426 w 3795059"/>
                  <a:gd name="connsiteY89" fmla="*/ 967563 h 2690082"/>
                  <a:gd name="connsiteX90" fmla="*/ 3741896 w 3795059"/>
                  <a:gd name="connsiteY90" fmla="*/ 914400 h 2690082"/>
                  <a:gd name="connsiteX91" fmla="*/ 3720631 w 3795059"/>
                  <a:gd name="connsiteY91" fmla="*/ 882503 h 2690082"/>
                  <a:gd name="connsiteX92" fmla="*/ 3646203 w 3795059"/>
                  <a:gd name="connsiteY92" fmla="*/ 839973 h 2690082"/>
                  <a:gd name="connsiteX93" fmla="*/ 3603673 w 3795059"/>
                  <a:gd name="connsiteY93" fmla="*/ 808075 h 2690082"/>
                  <a:gd name="connsiteX94" fmla="*/ 3571775 w 3795059"/>
                  <a:gd name="connsiteY94" fmla="*/ 786810 h 2690082"/>
                  <a:gd name="connsiteX95" fmla="*/ 3529245 w 3795059"/>
                  <a:gd name="connsiteY95" fmla="*/ 744279 h 2690082"/>
                  <a:gd name="connsiteX96" fmla="*/ 3497347 w 3795059"/>
                  <a:gd name="connsiteY96" fmla="*/ 733647 h 2690082"/>
                  <a:gd name="connsiteX97" fmla="*/ 3391022 w 3795059"/>
                  <a:gd name="connsiteY97" fmla="*/ 680484 h 2690082"/>
                  <a:gd name="connsiteX98" fmla="*/ 3359124 w 3795059"/>
                  <a:gd name="connsiteY98" fmla="*/ 637954 h 2690082"/>
                  <a:gd name="connsiteX99" fmla="*/ 3284696 w 3795059"/>
                  <a:gd name="connsiteY99" fmla="*/ 584791 h 2690082"/>
                  <a:gd name="connsiteX100" fmla="*/ 3252798 w 3795059"/>
                  <a:gd name="connsiteY100" fmla="*/ 574159 h 2690082"/>
                  <a:gd name="connsiteX101" fmla="*/ 3210268 w 3795059"/>
                  <a:gd name="connsiteY101" fmla="*/ 520996 h 2690082"/>
                  <a:gd name="connsiteX102" fmla="*/ 3189003 w 3795059"/>
                  <a:gd name="connsiteY102" fmla="*/ 478466 h 2690082"/>
                  <a:gd name="connsiteX103" fmla="*/ 3157105 w 3795059"/>
                  <a:gd name="connsiteY103" fmla="*/ 467833 h 2690082"/>
                  <a:gd name="connsiteX104" fmla="*/ 3135840 w 3795059"/>
                  <a:gd name="connsiteY104" fmla="*/ 435935 h 2690082"/>
                  <a:gd name="connsiteX105" fmla="*/ 3103943 w 3795059"/>
                  <a:gd name="connsiteY105" fmla="*/ 425303 h 2690082"/>
                  <a:gd name="connsiteX106" fmla="*/ 3061412 w 3795059"/>
                  <a:gd name="connsiteY106" fmla="*/ 404038 h 2690082"/>
                  <a:gd name="connsiteX107" fmla="*/ 3029515 w 3795059"/>
                  <a:gd name="connsiteY107" fmla="*/ 393405 h 2690082"/>
                  <a:gd name="connsiteX108" fmla="*/ 2997617 w 3795059"/>
                  <a:gd name="connsiteY108" fmla="*/ 372140 h 2690082"/>
                  <a:gd name="connsiteX109" fmla="*/ 2933822 w 3795059"/>
                  <a:gd name="connsiteY109" fmla="*/ 350875 h 2690082"/>
                  <a:gd name="connsiteX110" fmla="*/ 2848761 w 3795059"/>
                  <a:gd name="connsiteY110" fmla="*/ 329610 h 2690082"/>
                  <a:gd name="connsiteX111" fmla="*/ 2646743 w 3795059"/>
                  <a:gd name="connsiteY111" fmla="*/ 308345 h 2690082"/>
                  <a:gd name="connsiteX112" fmla="*/ 2593580 w 3795059"/>
                  <a:gd name="connsiteY112" fmla="*/ 297712 h 2690082"/>
                  <a:gd name="connsiteX113" fmla="*/ 2444724 w 3795059"/>
                  <a:gd name="connsiteY113" fmla="*/ 265814 h 2690082"/>
                  <a:gd name="connsiteX114" fmla="*/ 2338398 w 3795059"/>
                  <a:gd name="connsiteY114" fmla="*/ 255182 h 2690082"/>
                  <a:gd name="connsiteX115" fmla="*/ 2295868 w 3795059"/>
                  <a:gd name="connsiteY115" fmla="*/ 244549 h 2690082"/>
                  <a:gd name="connsiteX116" fmla="*/ 2232073 w 3795059"/>
                  <a:gd name="connsiteY116" fmla="*/ 223284 h 2690082"/>
                  <a:gd name="connsiteX117" fmla="*/ 2178910 w 3795059"/>
                  <a:gd name="connsiteY117" fmla="*/ 212652 h 2690082"/>
                  <a:gd name="connsiteX118" fmla="*/ 2136380 w 3795059"/>
                  <a:gd name="connsiteY118" fmla="*/ 191386 h 2690082"/>
                  <a:gd name="connsiteX119" fmla="*/ 2061952 w 3795059"/>
                  <a:gd name="connsiteY119" fmla="*/ 170121 h 2690082"/>
                  <a:gd name="connsiteX120" fmla="*/ 1998157 w 3795059"/>
                  <a:gd name="connsiteY120" fmla="*/ 148856 h 2690082"/>
                  <a:gd name="connsiteX121" fmla="*/ 1976891 w 3795059"/>
                  <a:gd name="connsiteY121" fmla="*/ 127591 h 2690082"/>
                  <a:gd name="connsiteX122" fmla="*/ 1913096 w 3795059"/>
                  <a:gd name="connsiteY122" fmla="*/ 85061 h 2690082"/>
                  <a:gd name="connsiteX123" fmla="*/ 1902464 w 3795059"/>
                  <a:gd name="connsiteY123" fmla="*/ 53163 h 2690082"/>
                  <a:gd name="connsiteX124" fmla="*/ 1881198 w 3795059"/>
                  <a:gd name="connsiteY124" fmla="*/ 31898 h 2690082"/>
                  <a:gd name="connsiteX125" fmla="*/ 1785505 w 3795059"/>
                  <a:gd name="connsiteY125" fmla="*/ 0 h 2690082"/>
                  <a:gd name="connsiteX126" fmla="*/ 1721710 w 3795059"/>
                  <a:gd name="connsiteY126" fmla="*/ 10633 h 2690082"/>
                  <a:gd name="connsiteX127" fmla="*/ 1668547 w 3795059"/>
                  <a:gd name="connsiteY127" fmla="*/ 21266 h 2690082"/>
                  <a:gd name="connsiteX128" fmla="*/ 1402733 w 3795059"/>
                  <a:gd name="connsiteY128" fmla="*/ 31898 h 2690082"/>
                  <a:gd name="connsiteX129" fmla="*/ 1338938 w 3795059"/>
                  <a:gd name="connsiteY129" fmla="*/ 53163 h 2690082"/>
                  <a:gd name="connsiteX130" fmla="*/ 1307040 w 3795059"/>
                  <a:gd name="connsiteY130" fmla="*/ 74428 h 2690082"/>
                  <a:gd name="connsiteX131" fmla="*/ 1211347 w 3795059"/>
                  <a:gd name="connsiteY131" fmla="*/ 116959 h 2690082"/>
                  <a:gd name="connsiteX132" fmla="*/ 1179450 w 3795059"/>
                  <a:gd name="connsiteY132" fmla="*/ 116959 h 269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3795059" h="2690082">
                    <a:moveTo>
                      <a:pt x="1179450" y="116959"/>
                    </a:moveTo>
                    <a:cubicBezTo>
                      <a:pt x="1000009" y="87051"/>
                      <a:pt x="1098271" y="99221"/>
                      <a:pt x="743515" y="116959"/>
                    </a:cubicBezTo>
                    <a:cubicBezTo>
                      <a:pt x="704204" y="118925"/>
                      <a:pt x="692090" y="128614"/>
                      <a:pt x="658454" y="138224"/>
                    </a:cubicBezTo>
                    <a:cubicBezTo>
                      <a:pt x="644403" y="142238"/>
                      <a:pt x="630101" y="145312"/>
                      <a:pt x="615924" y="148856"/>
                    </a:cubicBezTo>
                    <a:cubicBezTo>
                      <a:pt x="605291" y="159489"/>
                      <a:pt x="596262" y="172014"/>
                      <a:pt x="584026" y="180754"/>
                    </a:cubicBezTo>
                    <a:cubicBezTo>
                      <a:pt x="571128" y="189967"/>
                      <a:pt x="555087" y="193864"/>
                      <a:pt x="541496" y="202019"/>
                    </a:cubicBezTo>
                    <a:cubicBezTo>
                      <a:pt x="519581" y="215168"/>
                      <a:pt x="498966" y="230372"/>
                      <a:pt x="477701" y="244549"/>
                    </a:cubicBezTo>
                    <a:cubicBezTo>
                      <a:pt x="467068" y="251637"/>
                      <a:pt x="454839" y="256778"/>
                      <a:pt x="445803" y="265814"/>
                    </a:cubicBezTo>
                    <a:cubicBezTo>
                      <a:pt x="401374" y="310243"/>
                      <a:pt x="425934" y="288690"/>
                      <a:pt x="371375" y="329610"/>
                    </a:cubicBezTo>
                    <a:cubicBezTo>
                      <a:pt x="325211" y="421938"/>
                      <a:pt x="378560" y="326448"/>
                      <a:pt x="318212" y="404038"/>
                    </a:cubicBezTo>
                    <a:cubicBezTo>
                      <a:pt x="302521" y="424212"/>
                      <a:pt x="293754" y="449761"/>
                      <a:pt x="275682" y="467833"/>
                    </a:cubicBezTo>
                    <a:cubicBezTo>
                      <a:pt x="265049" y="478466"/>
                      <a:pt x="253410" y="488179"/>
                      <a:pt x="243784" y="499731"/>
                    </a:cubicBezTo>
                    <a:cubicBezTo>
                      <a:pt x="235603" y="509548"/>
                      <a:pt x="231555" y="522592"/>
                      <a:pt x="222519" y="531628"/>
                    </a:cubicBezTo>
                    <a:cubicBezTo>
                      <a:pt x="213483" y="540664"/>
                      <a:pt x="201254" y="545805"/>
                      <a:pt x="190622" y="552893"/>
                    </a:cubicBezTo>
                    <a:cubicBezTo>
                      <a:pt x="137829" y="632084"/>
                      <a:pt x="205678" y="534827"/>
                      <a:pt x="137459" y="616689"/>
                    </a:cubicBezTo>
                    <a:cubicBezTo>
                      <a:pt x="129278" y="626506"/>
                      <a:pt x="124375" y="638769"/>
                      <a:pt x="116194" y="648586"/>
                    </a:cubicBezTo>
                    <a:cubicBezTo>
                      <a:pt x="47975" y="730448"/>
                      <a:pt x="115824" y="633191"/>
                      <a:pt x="63031" y="712382"/>
                    </a:cubicBezTo>
                    <a:cubicBezTo>
                      <a:pt x="59487" y="726559"/>
                      <a:pt x="57529" y="741229"/>
                      <a:pt x="52398" y="754912"/>
                    </a:cubicBezTo>
                    <a:cubicBezTo>
                      <a:pt x="46833" y="769753"/>
                      <a:pt x="37377" y="782874"/>
                      <a:pt x="31133" y="797442"/>
                    </a:cubicBezTo>
                    <a:cubicBezTo>
                      <a:pt x="26718" y="807744"/>
                      <a:pt x="24045" y="818707"/>
                      <a:pt x="20501" y="829340"/>
                    </a:cubicBezTo>
                    <a:cubicBezTo>
                      <a:pt x="5941" y="945812"/>
                      <a:pt x="0" y="936637"/>
                      <a:pt x="31133" y="1084521"/>
                    </a:cubicBezTo>
                    <a:cubicBezTo>
                      <a:pt x="33766" y="1097026"/>
                      <a:pt x="44415" y="1106440"/>
                      <a:pt x="52398" y="1116419"/>
                    </a:cubicBezTo>
                    <a:cubicBezTo>
                      <a:pt x="80988" y="1152156"/>
                      <a:pt x="74849" y="1128237"/>
                      <a:pt x="116194" y="1169582"/>
                    </a:cubicBezTo>
                    <a:cubicBezTo>
                      <a:pt x="125230" y="1178618"/>
                      <a:pt x="130371" y="1190847"/>
                      <a:pt x="137459" y="1201479"/>
                    </a:cubicBezTo>
                    <a:lnTo>
                      <a:pt x="158724" y="1265275"/>
                    </a:lnTo>
                    <a:lnTo>
                      <a:pt x="169357" y="1297173"/>
                    </a:lnTo>
                    <a:cubicBezTo>
                      <a:pt x="172901" y="1435396"/>
                      <a:pt x="173412" y="1573730"/>
                      <a:pt x="179989" y="1711842"/>
                    </a:cubicBezTo>
                    <a:cubicBezTo>
                      <a:pt x="180522" y="1723037"/>
                      <a:pt x="185610" y="1733715"/>
                      <a:pt x="190622" y="1743740"/>
                    </a:cubicBezTo>
                    <a:cubicBezTo>
                      <a:pt x="196337" y="1755170"/>
                      <a:pt x="204460" y="1765239"/>
                      <a:pt x="211887" y="1775638"/>
                    </a:cubicBezTo>
                    <a:cubicBezTo>
                      <a:pt x="243481" y="1819870"/>
                      <a:pt x="234827" y="1809212"/>
                      <a:pt x="265050" y="1839433"/>
                    </a:cubicBezTo>
                    <a:cubicBezTo>
                      <a:pt x="268594" y="1850066"/>
                      <a:pt x="269465" y="1862006"/>
                      <a:pt x="275682" y="1871331"/>
                    </a:cubicBezTo>
                    <a:cubicBezTo>
                      <a:pt x="284023" y="1883842"/>
                      <a:pt x="297954" y="1891677"/>
                      <a:pt x="307580" y="1903228"/>
                    </a:cubicBezTo>
                    <a:cubicBezTo>
                      <a:pt x="315761" y="1913045"/>
                      <a:pt x="321757" y="1924493"/>
                      <a:pt x="328845" y="1935126"/>
                    </a:cubicBezTo>
                    <a:cubicBezTo>
                      <a:pt x="347309" y="1990521"/>
                      <a:pt x="327382" y="1946589"/>
                      <a:pt x="360743" y="1988289"/>
                    </a:cubicBezTo>
                    <a:cubicBezTo>
                      <a:pt x="401250" y="2038922"/>
                      <a:pt x="359222" y="2004994"/>
                      <a:pt x="413905" y="2041452"/>
                    </a:cubicBezTo>
                    <a:cubicBezTo>
                      <a:pt x="429697" y="2065139"/>
                      <a:pt x="434790" y="2077298"/>
                      <a:pt x="456436" y="2094614"/>
                    </a:cubicBezTo>
                    <a:cubicBezTo>
                      <a:pt x="466414" y="2102597"/>
                      <a:pt x="478355" y="2107896"/>
                      <a:pt x="488333" y="2115879"/>
                    </a:cubicBezTo>
                    <a:cubicBezTo>
                      <a:pt x="530033" y="2149240"/>
                      <a:pt x="486101" y="2129313"/>
                      <a:pt x="541496" y="2147777"/>
                    </a:cubicBezTo>
                    <a:cubicBezTo>
                      <a:pt x="552129" y="2161954"/>
                      <a:pt x="559780" y="2178962"/>
                      <a:pt x="573394" y="2190307"/>
                    </a:cubicBezTo>
                    <a:cubicBezTo>
                      <a:pt x="582004" y="2197482"/>
                      <a:pt x="595681" y="2195174"/>
                      <a:pt x="605291" y="2200940"/>
                    </a:cubicBezTo>
                    <a:cubicBezTo>
                      <a:pt x="613887" y="2206098"/>
                      <a:pt x="618537" y="2216190"/>
                      <a:pt x="626557" y="2222205"/>
                    </a:cubicBezTo>
                    <a:cubicBezTo>
                      <a:pt x="647003" y="2237539"/>
                      <a:pt x="669742" y="2249621"/>
                      <a:pt x="690352" y="2264735"/>
                    </a:cubicBezTo>
                    <a:cubicBezTo>
                      <a:pt x="722939" y="2288632"/>
                      <a:pt x="757471" y="2310589"/>
                      <a:pt x="786045" y="2339163"/>
                    </a:cubicBezTo>
                    <a:cubicBezTo>
                      <a:pt x="809559" y="2362677"/>
                      <a:pt x="820235" y="2377524"/>
                      <a:pt x="849840" y="2392326"/>
                    </a:cubicBezTo>
                    <a:cubicBezTo>
                      <a:pt x="889876" y="2412344"/>
                      <a:pt x="904925" y="2414072"/>
                      <a:pt x="945533" y="2424224"/>
                    </a:cubicBezTo>
                    <a:cubicBezTo>
                      <a:pt x="1000673" y="2479362"/>
                      <a:pt x="951133" y="2442183"/>
                      <a:pt x="1041226" y="2466754"/>
                    </a:cubicBezTo>
                    <a:cubicBezTo>
                      <a:pt x="1059640" y="2471776"/>
                      <a:pt x="1076108" y="2482535"/>
                      <a:pt x="1094389" y="2488019"/>
                    </a:cubicBezTo>
                    <a:cubicBezTo>
                      <a:pt x="1111699" y="2493212"/>
                      <a:pt x="1129910" y="2494732"/>
                      <a:pt x="1147552" y="2498652"/>
                    </a:cubicBezTo>
                    <a:cubicBezTo>
                      <a:pt x="1161817" y="2501822"/>
                      <a:pt x="1176031" y="2505270"/>
                      <a:pt x="1190082" y="2509284"/>
                    </a:cubicBezTo>
                    <a:cubicBezTo>
                      <a:pt x="1200859" y="2512363"/>
                      <a:pt x="1211738" y="2515365"/>
                      <a:pt x="1221980" y="2519917"/>
                    </a:cubicBezTo>
                    <a:cubicBezTo>
                      <a:pt x="1249565" y="2532177"/>
                      <a:pt x="1285016" y="2555916"/>
                      <a:pt x="1317673" y="2562447"/>
                    </a:cubicBezTo>
                    <a:cubicBezTo>
                      <a:pt x="1622374" y="2623388"/>
                      <a:pt x="1314007" y="2556948"/>
                      <a:pt x="1519691" y="2594345"/>
                    </a:cubicBezTo>
                    <a:cubicBezTo>
                      <a:pt x="1600535" y="2609044"/>
                      <a:pt x="1522947" y="2602456"/>
                      <a:pt x="1626017" y="2626242"/>
                    </a:cubicBezTo>
                    <a:cubicBezTo>
                      <a:pt x="1668062" y="2635945"/>
                      <a:pt x="1786605" y="2644707"/>
                      <a:pt x="1817403" y="2647507"/>
                    </a:cubicBezTo>
                    <a:cubicBezTo>
                      <a:pt x="1902549" y="2690082"/>
                      <a:pt x="1840387" y="2665686"/>
                      <a:pt x="1998157" y="2679405"/>
                    </a:cubicBezTo>
                    <a:cubicBezTo>
                      <a:pt x="2033642" y="2682491"/>
                      <a:pt x="2069040" y="2686494"/>
                      <a:pt x="2104482" y="2690038"/>
                    </a:cubicBezTo>
                    <a:cubicBezTo>
                      <a:pt x="2145415" y="2685945"/>
                      <a:pt x="2250733" y="2676296"/>
                      <a:pt x="2295868" y="2668773"/>
                    </a:cubicBezTo>
                    <a:cubicBezTo>
                      <a:pt x="2320627" y="2664646"/>
                      <a:pt x="2396605" y="2652940"/>
                      <a:pt x="2434091" y="2636875"/>
                    </a:cubicBezTo>
                    <a:cubicBezTo>
                      <a:pt x="2448660" y="2630631"/>
                      <a:pt x="2462766" y="2623308"/>
                      <a:pt x="2476622" y="2615610"/>
                    </a:cubicBezTo>
                    <a:cubicBezTo>
                      <a:pt x="2494687" y="2605574"/>
                      <a:pt x="2510971" y="2592264"/>
                      <a:pt x="2529784" y="2583712"/>
                    </a:cubicBezTo>
                    <a:cubicBezTo>
                      <a:pt x="2550190" y="2574436"/>
                      <a:pt x="2593580" y="2562447"/>
                      <a:pt x="2593580" y="2562447"/>
                    </a:cubicBezTo>
                    <a:cubicBezTo>
                      <a:pt x="2604212" y="2555359"/>
                      <a:pt x="2615660" y="2549363"/>
                      <a:pt x="2625477" y="2541182"/>
                    </a:cubicBezTo>
                    <a:cubicBezTo>
                      <a:pt x="2637029" y="2531556"/>
                      <a:pt x="2645139" y="2518024"/>
                      <a:pt x="2657375" y="2509284"/>
                    </a:cubicBezTo>
                    <a:cubicBezTo>
                      <a:pt x="2670273" y="2500071"/>
                      <a:pt x="2687528" y="2497920"/>
                      <a:pt x="2699905" y="2488019"/>
                    </a:cubicBezTo>
                    <a:cubicBezTo>
                      <a:pt x="2723389" y="2469232"/>
                      <a:pt x="2742436" y="2445489"/>
                      <a:pt x="2763701" y="2424224"/>
                    </a:cubicBezTo>
                    <a:cubicBezTo>
                      <a:pt x="2777878" y="2410047"/>
                      <a:pt x="2789549" y="2392814"/>
                      <a:pt x="2806231" y="2381693"/>
                    </a:cubicBezTo>
                    <a:cubicBezTo>
                      <a:pt x="2841853" y="2357945"/>
                      <a:pt x="2899366" y="2320456"/>
                      <a:pt x="2923189" y="2296633"/>
                    </a:cubicBezTo>
                    <a:cubicBezTo>
                      <a:pt x="2966295" y="2253527"/>
                      <a:pt x="2941638" y="2271460"/>
                      <a:pt x="2997617" y="2243470"/>
                    </a:cubicBezTo>
                    <a:cubicBezTo>
                      <a:pt x="3031317" y="2192922"/>
                      <a:pt x="3014840" y="2223697"/>
                      <a:pt x="3040147" y="2147777"/>
                    </a:cubicBezTo>
                    <a:lnTo>
                      <a:pt x="3050780" y="2115879"/>
                    </a:lnTo>
                    <a:cubicBezTo>
                      <a:pt x="3054255" y="2095027"/>
                      <a:pt x="3065674" y="2022282"/>
                      <a:pt x="3072045" y="1998921"/>
                    </a:cubicBezTo>
                    <a:cubicBezTo>
                      <a:pt x="3077943" y="1977296"/>
                      <a:pt x="3077460" y="1950976"/>
                      <a:pt x="3093310" y="1935126"/>
                    </a:cubicBezTo>
                    <a:cubicBezTo>
                      <a:pt x="3134244" y="1894192"/>
                      <a:pt x="3112697" y="1911569"/>
                      <a:pt x="3157105" y="1881963"/>
                    </a:cubicBezTo>
                    <a:cubicBezTo>
                      <a:pt x="3203626" y="1812182"/>
                      <a:pt x="3143755" y="1887845"/>
                      <a:pt x="3242166" y="1828800"/>
                    </a:cubicBezTo>
                    <a:cubicBezTo>
                      <a:pt x="3259887" y="1818168"/>
                      <a:pt x="3276845" y="1806145"/>
                      <a:pt x="3295329" y="1796903"/>
                    </a:cubicBezTo>
                    <a:cubicBezTo>
                      <a:pt x="3305353" y="1791891"/>
                      <a:pt x="3317202" y="1791282"/>
                      <a:pt x="3327226" y="1786270"/>
                    </a:cubicBezTo>
                    <a:cubicBezTo>
                      <a:pt x="3409661" y="1745052"/>
                      <a:pt x="3310856" y="1781093"/>
                      <a:pt x="3391022" y="1754373"/>
                    </a:cubicBezTo>
                    <a:lnTo>
                      <a:pt x="3454817" y="1711842"/>
                    </a:lnTo>
                    <a:cubicBezTo>
                      <a:pt x="3465450" y="1704754"/>
                      <a:pt x="3477679" y="1699613"/>
                      <a:pt x="3486715" y="1690577"/>
                    </a:cubicBezTo>
                    <a:cubicBezTo>
                      <a:pt x="3497347" y="1679944"/>
                      <a:pt x="3507061" y="1668305"/>
                      <a:pt x="3518612" y="1658679"/>
                    </a:cubicBezTo>
                    <a:cubicBezTo>
                      <a:pt x="3528429" y="1650498"/>
                      <a:pt x="3540808" y="1645730"/>
                      <a:pt x="3550510" y="1637414"/>
                    </a:cubicBezTo>
                    <a:cubicBezTo>
                      <a:pt x="3625054" y="1573519"/>
                      <a:pt x="3567273" y="1619424"/>
                      <a:pt x="3614305" y="1562986"/>
                    </a:cubicBezTo>
                    <a:cubicBezTo>
                      <a:pt x="3623931" y="1551435"/>
                      <a:pt x="3636577" y="1542640"/>
                      <a:pt x="3646203" y="1531089"/>
                    </a:cubicBezTo>
                    <a:cubicBezTo>
                      <a:pt x="3654384" y="1521272"/>
                      <a:pt x="3660040" y="1509590"/>
                      <a:pt x="3667468" y="1499191"/>
                    </a:cubicBezTo>
                    <a:cubicBezTo>
                      <a:pt x="3677768" y="1484771"/>
                      <a:pt x="3689974" y="1471688"/>
                      <a:pt x="3699366" y="1456661"/>
                    </a:cubicBezTo>
                    <a:cubicBezTo>
                      <a:pt x="3713900" y="1433407"/>
                      <a:pt x="3733128" y="1385079"/>
                      <a:pt x="3741896" y="1360968"/>
                    </a:cubicBezTo>
                    <a:cubicBezTo>
                      <a:pt x="3749556" y="1339902"/>
                      <a:pt x="3754836" y="1317985"/>
                      <a:pt x="3763161" y="1297173"/>
                    </a:cubicBezTo>
                    <a:cubicBezTo>
                      <a:pt x="3769048" y="1282456"/>
                      <a:pt x="3777338" y="1268819"/>
                      <a:pt x="3784426" y="1254642"/>
                    </a:cubicBezTo>
                    <a:cubicBezTo>
                      <a:pt x="3787970" y="1236921"/>
                      <a:pt x="3795059" y="1219551"/>
                      <a:pt x="3795059" y="1201479"/>
                    </a:cubicBezTo>
                    <a:cubicBezTo>
                      <a:pt x="3795059" y="1123426"/>
                      <a:pt x="3793726" y="1045060"/>
                      <a:pt x="3784426" y="967563"/>
                    </a:cubicBezTo>
                    <a:cubicBezTo>
                      <a:pt x="3782116" y="948316"/>
                      <a:pt x="3752964" y="928235"/>
                      <a:pt x="3741896" y="914400"/>
                    </a:cubicBezTo>
                    <a:cubicBezTo>
                      <a:pt x="3733913" y="904422"/>
                      <a:pt x="3729667" y="891539"/>
                      <a:pt x="3720631" y="882503"/>
                    </a:cubicBezTo>
                    <a:cubicBezTo>
                      <a:pt x="3701120" y="862992"/>
                      <a:pt x="3668441" y="853872"/>
                      <a:pt x="3646203" y="839973"/>
                    </a:cubicBezTo>
                    <a:cubicBezTo>
                      <a:pt x="3631176" y="830581"/>
                      <a:pt x="3618093" y="818375"/>
                      <a:pt x="3603673" y="808075"/>
                    </a:cubicBezTo>
                    <a:cubicBezTo>
                      <a:pt x="3593274" y="800647"/>
                      <a:pt x="3581477" y="795126"/>
                      <a:pt x="3571775" y="786810"/>
                    </a:cubicBezTo>
                    <a:cubicBezTo>
                      <a:pt x="3556553" y="773762"/>
                      <a:pt x="3545560" y="755932"/>
                      <a:pt x="3529245" y="744279"/>
                    </a:cubicBezTo>
                    <a:cubicBezTo>
                      <a:pt x="3520125" y="737765"/>
                      <a:pt x="3507980" y="737191"/>
                      <a:pt x="3497347" y="733647"/>
                    </a:cubicBezTo>
                    <a:cubicBezTo>
                      <a:pt x="3421393" y="683011"/>
                      <a:pt x="3458346" y="697316"/>
                      <a:pt x="3391022" y="680484"/>
                    </a:cubicBezTo>
                    <a:cubicBezTo>
                      <a:pt x="3380389" y="666307"/>
                      <a:pt x="3371655" y="650485"/>
                      <a:pt x="3359124" y="637954"/>
                    </a:cubicBezTo>
                    <a:cubicBezTo>
                      <a:pt x="3354306" y="633136"/>
                      <a:pt x="3296772" y="590829"/>
                      <a:pt x="3284696" y="584791"/>
                    </a:cubicBezTo>
                    <a:cubicBezTo>
                      <a:pt x="3274671" y="579779"/>
                      <a:pt x="3263431" y="577703"/>
                      <a:pt x="3252798" y="574159"/>
                    </a:cubicBezTo>
                    <a:cubicBezTo>
                      <a:pt x="3229513" y="550873"/>
                      <a:pt x="3228151" y="552291"/>
                      <a:pt x="3210268" y="520996"/>
                    </a:cubicBezTo>
                    <a:cubicBezTo>
                      <a:pt x="3202404" y="507234"/>
                      <a:pt x="3200211" y="489674"/>
                      <a:pt x="3189003" y="478466"/>
                    </a:cubicBezTo>
                    <a:cubicBezTo>
                      <a:pt x="3181078" y="470541"/>
                      <a:pt x="3167738" y="471377"/>
                      <a:pt x="3157105" y="467833"/>
                    </a:cubicBezTo>
                    <a:cubicBezTo>
                      <a:pt x="3150017" y="457200"/>
                      <a:pt x="3145819" y="443918"/>
                      <a:pt x="3135840" y="435935"/>
                    </a:cubicBezTo>
                    <a:cubicBezTo>
                      <a:pt x="3127089" y="428934"/>
                      <a:pt x="3114244" y="429718"/>
                      <a:pt x="3103943" y="425303"/>
                    </a:cubicBezTo>
                    <a:cubicBezTo>
                      <a:pt x="3089374" y="419059"/>
                      <a:pt x="3075981" y="410282"/>
                      <a:pt x="3061412" y="404038"/>
                    </a:cubicBezTo>
                    <a:cubicBezTo>
                      <a:pt x="3051111" y="399623"/>
                      <a:pt x="3039539" y="398417"/>
                      <a:pt x="3029515" y="393405"/>
                    </a:cubicBezTo>
                    <a:cubicBezTo>
                      <a:pt x="3018085" y="387690"/>
                      <a:pt x="3009294" y="377330"/>
                      <a:pt x="2997617" y="372140"/>
                    </a:cubicBezTo>
                    <a:cubicBezTo>
                      <a:pt x="2977134" y="363036"/>
                      <a:pt x="2955375" y="357033"/>
                      <a:pt x="2933822" y="350875"/>
                    </a:cubicBezTo>
                    <a:cubicBezTo>
                      <a:pt x="2905720" y="342846"/>
                      <a:pt x="2877420" y="335342"/>
                      <a:pt x="2848761" y="329610"/>
                    </a:cubicBezTo>
                    <a:cubicBezTo>
                      <a:pt x="2789225" y="317703"/>
                      <a:pt x="2702001" y="312950"/>
                      <a:pt x="2646743" y="308345"/>
                    </a:cubicBezTo>
                    <a:lnTo>
                      <a:pt x="2593580" y="297712"/>
                    </a:lnTo>
                    <a:cubicBezTo>
                      <a:pt x="2543923" y="287258"/>
                      <a:pt x="2495217" y="270863"/>
                      <a:pt x="2444724" y="265814"/>
                    </a:cubicBezTo>
                    <a:lnTo>
                      <a:pt x="2338398" y="255182"/>
                    </a:lnTo>
                    <a:cubicBezTo>
                      <a:pt x="2324221" y="251638"/>
                      <a:pt x="2309865" y="248748"/>
                      <a:pt x="2295868" y="244549"/>
                    </a:cubicBezTo>
                    <a:cubicBezTo>
                      <a:pt x="2274398" y="238108"/>
                      <a:pt x="2253698" y="229182"/>
                      <a:pt x="2232073" y="223284"/>
                    </a:cubicBezTo>
                    <a:cubicBezTo>
                      <a:pt x="2214638" y="218529"/>
                      <a:pt x="2196631" y="216196"/>
                      <a:pt x="2178910" y="212652"/>
                    </a:cubicBezTo>
                    <a:cubicBezTo>
                      <a:pt x="2164733" y="205563"/>
                      <a:pt x="2150949" y="197630"/>
                      <a:pt x="2136380" y="191386"/>
                    </a:cubicBezTo>
                    <a:cubicBezTo>
                      <a:pt x="2108599" y="179480"/>
                      <a:pt x="2091912" y="179109"/>
                      <a:pt x="2061952" y="170121"/>
                    </a:cubicBezTo>
                    <a:cubicBezTo>
                      <a:pt x="2040482" y="163680"/>
                      <a:pt x="1998157" y="148856"/>
                      <a:pt x="1998157" y="148856"/>
                    </a:cubicBezTo>
                    <a:cubicBezTo>
                      <a:pt x="1991068" y="141768"/>
                      <a:pt x="1984911" y="133606"/>
                      <a:pt x="1976891" y="127591"/>
                    </a:cubicBezTo>
                    <a:cubicBezTo>
                      <a:pt x="1956445" y="112257"/>
                      <a:pt x="1913096" y="85061"/>
                      <a:pt x="1913096" y="85061"/>
                    </a:cubicBezTo>
                    <a:cubicBezTo>
                      <a:pt x="1909552" y="74428"/>
                      <a:pt x="1908230" y="62774"/>
                      <a:pt x="1902464" y="53163"/>
                    </a:cubicBezTo>
                    <a:cubicBezTo>
                      <a:pt x="1897306" y="44567"/>
                      <a:pt x="1889539" y="37459"/>
                      <a:pt x="1881198" y="31898"/>
                    </a:cubicBezTo>
                    <a:cubicBezTo>
                      <a:pt x="1843466" y="6743"/>
                      <a:pt x="1830310" y="8961"/>
                      <a:pt x="1785505" y="0"/>
                    </a:cubicBezTo>
                    <a:lnTo>
                      <a:pt x="1721710" y="10633"/>
                    </a:lnTo>
                    <a:cubicBezTo>
                      <a:pt x="1703930" y="13866"/>
                      <a:pt x="1686579" y="20064"/>
                      <a:pt x="1668547" y="21266"/>
                    </a:cubicBezTo>
                    <a:cubicBezTo>
                      <a:pt x="1580068" y="27165"/>
                      <a:pt x="1491338" y="28354"/>
                      <a:pt x="1402733" y="31898"/>
                    </a:cubicBezTo>
                    <a:cubicBezTo>
                      <a:pt x="1381468" y="38986"/>
                      <a:pt x="1357589" y="40729"/>
                      <a:pt x="1338938" y="53163"/>
                    </a:cubicBezTo>
                    <a:cubicBezTo>
                      <a:pt x="1328305" y="60251"/>
                      <a:pt x="1318135" y="68088"/>
                      <a:pt x="1307040" y="74428"/>
                    </a:cubicBezTo>
                    <a:cubicBezTo>
                      <a:pt x="1272274" y="94294"/>
                      <a:pt x="1249320" y="101769"/>
                      <a:pt x="1211347" y="116959"/>
                    </a:cubicBezTo>
                    <a:lnTo>
                      <a:pt x="1179450" y="11695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grpSp>
            <p:nvGrpSpPr>
              <p:cNvPr id="7" name="Group 73"/>
              <p:cNvGrpSpPr/>
              <p:nvPr/>
            </p:nvGrpSpPr>
            <p:grpSpPr>
              <a:xfrm>
                <a:off x="1524000" y="1828800"/>
                <a:ext cx="883919" cy="883919"/>
                <a:chOff x="1524000" y="1828800"/>
                <a:chExt cx="883919" cy="883919"/>
              </a:xfrm>
            </p:grpSpPr>
            <p:sp>
              <p:nvSpPr>
                <p:cNvPr id="8" name="Flowchart: Connector 7"/>
                <p:cNvSpPr/>
                <p:nvPr/>
              </p:nvSpPr>
              <p:spPr>
                <a:xfrm>
                  <a:off x="1752600" y="19050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9" name="Flowchart: Connector 8"/>
                <p:cNvSpPr/>
                <p:nvPr/>
              </p:nvSpPr>
              <p:spPr>
                <a:xfrm>
                  <a:off x="1905000" y="20574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0" name="Flowchart: Connector 9"/>
                <p:cNvSpPr/>
                <p:nvPr/>
              </p:nvSpPr>
              <p:spPr>
                <a:xfrm>
                  <a:off x="1752600" y="21336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1" name="Flowchart: Connector 10"/>
                <p:cNvSpPr/>
                <p:nvPr/>
              </p:nvSpPr>
              <p:spPr>
                <a:xfrm>
                  <a:off x="1828800" y="22860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2" name="Flowchart: Connector 11"/>
                <p:cNvSpPr/>
                <p:nvPr/>
              </p:nvSpPr>
              <p:spPr>
                <a:xfrm>
                  <a:off x="1981200" y="22098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3" name="Flowchart: Connector 12"/>
                <p:cNvSpPr/>
                <p:nvPr/>
              </p:nvSpPr>
              <p:spPr>
                <a:xfrm>
                  <a:off x="1676400" y="25146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4" name="Flowchart: Connector 13"/>
                <p:cNvSpPr/>
                <p:nvPr/>
              </p:nvSpPr>
              <p:spPr>
                <a:xfrm>
                  <a:off x="1981200" y="25146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5" name="Flowchart: Connector 14"/>
                <p:cNvSpPr/>
                <p:nvPr/>
              </p:nvSpPr>
              <p:spPr>
                <a:xfrm>
                  <a:off x="2209800" y="21336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6" name="Flowchart: Connector 15"/>
                <p:cNvSpPr/>
                <p:nvPr/>
              </p:nvSpPr>
              <p:spPr>
                <a:xfrm>
                  <a:off x="1981200" y="18288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7" name="Flowchart: Connector 16"/>
                <p:cNvSpPr/>
                <p:nvPr/>
              </p:nvSpPr>
              <p:spPr>
                <a:xfrm>
                  <a:off x="2209800" y="24384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8" name="Flowchart: Connector 17"/>
                <p:cNvSpPr/>
                <p:nvPr/>
              </p:nvSpPr>
              <p:spPr>
                <a:xfrm>
                  <a:off x="1524000" y="22098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9" name="Flowchart: Connector 18"/>
                <p:cNvSpPr/>
                <p:nvPr/>
              </p:nvSpPr>
              <p:spPr>
                <a:xfrm>
                  <a:off x="1905000" y="20574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20" name="Flowchart: Connector 19"/>
                <p:cNvSpPr/>
                <p:nvPr/>
              </p:nvSpPr>
              <p:spPr>
                <a:xfrm>
                  <a:off x="2057400" y="22098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21" name="Flowchart: Connector 20"/>
                <p:cNvSpPr/>
                <p:nvPr/>
              </p:nvSpPr>
              <p:spPr>
                <a:xfrm>
                  <a:off x="1905000" y="22860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22" name="Flowchart: Connector 21"/>
                <p:cNvSpPr/>
                <p:nvPr/>
              </p:nvSpPr>
              <p:spPr>
                <a:xfrm>
                  <a:off x="1981200" y="24384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23" name="Flowchart: Connector 22"/>
                <p:cNvSpPr/>
                <p:nvPr/>
              </p:nvSpPr>
              <p:spPr>
                <a:xfrm>
                  <a:off x="2133600" y="23622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24" name="Flowchart: Connector 23"/>
                <p:cNvSpPr/>
                <p:nvPr/>
              </p:nvSpPr>
              <p:spPr>
                <a:xfrm>
                  <a:off x="1828800" y="26670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25" name="Flowchart: Connector 24"/>
                <p:cNvSpPr/>
                <p:nvPr/>
              </p:nvSpPr>
              <p:spPr>
                <a:xfrm>
                  <a:off x="2133600" y="26670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26" name="Flowchart: Connector 25"/>
                <p:cNvSpPr/>
                <p:nvPr/>
              </p:nvSpPr>
              <p:spPr>
                <a:xfrm>
                  <a:off x="2362200" y="22860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27" name="Flowchart: Connector 26"/>
                <p:cNvSpPr/>
                <p:nvPr/>
              </p:nvSpPr>
              <p:spPr>
                <a:xfrm>
                  <a:off x="2133600" y="19812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28" name="Flowchart: Connector 27"/>
                <p:cNvSpPr/>
                <p:nvPr/>
              </p:nvSpPr>
              <p:spPr>
                <a:xfrm>
                  <a:off x="2362200" y="25908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>
                  <a:off x="1676400" y="2362200"/>
                  <a:ext cx="45719" cy="45719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</p:grpSp>
          <p:sp>
            <p:nvSpPr>
              <p:cNvPr id="76" name="Flowchart: Connector 75"/>
              <p:cNvSpPr/>
              <p:nvPr/>
            </p:nvSpPr>
            <p:spPr>
              <a:xfrm>
                <a:off x="3200400" y="20574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77" name="Flowchart: Connector 76"/>
              <p:cNvSpPr/>
              <p:nvPr/>
            </p:nvSpPr>
            <p:spPr>
              <a:xfrm>
                <a:off x="3352800" y="22098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78" name="Flowchart: Connector 77"/>
              <p:cNvSpPr/>
              <p:nvPr/>
            </p:nvSpPr>
            <p:spPr>
              <a:xfrm>
                <a:off x="3200400" y="22860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79" name="Flowchart: Connector 78"/>
              <p:cNvSpPr/>
              <p:nvPr/>
            </p:nvSpPr>
            <p:spPr>
              <a:xfrm>
                <a:off x="3276600" y="24384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80" name="Flowchart: Connector 79"/>
              <p:cNvSpPr/>
              <p:nvPr/>
            </p:nvSpPr>
            <p:spPr>
              <a:xfrm>
                <a:off x="3429000" y="23622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81" name="Flowchart: Connector 80"/>
              <p:cNvSpPr/>
              <p:nvPr/>
            </p:nvSpPr>
            <p:spPr>
              <a:xfrm>
                <a:off x="3124200" y="26670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82" name="Flowchart: Connector 81"/>
              <p:cNvSpPr/>
              <p:nvPr/>
            </p:nvSpPr>
            <p:spPr>
              <a:xfrm>
                <a:off x="3429000" y="26670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83" name="Flowchart: Connector 82"/>
              <p:cNvSpPr/>
              <p:nvPr/>
            </p:nvSpPr>
            <p:spPr>
              <a:xfrm>
                <a:off x="3657600" y="22860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84" name="Flowchart: Connector 83"/>
              <p:cNvSpPr/>
              <p:nvPr/>
            </p:nvSpPr>
            <p:spPr>
              <a:xfrm>
                <a:off x="3429000" y="19812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85" name="Flowchart: Connector 84"/>
              <p:cNvSpPr/>
              <p:nvPr/>
            </p:nvSpPr>
            <p:spPr>
              <a:xfrm>
                <a:off x="3657600" y="25908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86" name="Flowchart: Connector 85"/>
              <p:cNvSpPr/>
              <p:nvPr/>
            </p:nvSpPr>
            <p:spPr>
              <a:xfrm>
                <a:off x="2971800" y="23622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87" name="Flowchart: Connector 86"/>
              <p:cNvSpPr/>
              <p:nvPr/>
            </p:nvSpPr>
            <p:spPr>
              <a:xfrm>
                <a:off x="3352800" y="22098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88" name="Flowchart: Connector 87"/>
              <p:cNvSpPr/>
              <p:nvPr/>
            </p:nvSpPr>
            <p:spPr>
              <a:xfrm>
                <a:off x="3505200" y="23622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89" name="Flowchart: Connector 88"/>
              <p:cNvSpPr/>
              <p:nvPr/>
            </p:nvSpPr>
            <p:spPr>
              <a:xfrm>
                <a:off x="3352800" y="24384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90" name="Flowchart: Connector 89"/>
              <p:cNvSpPr/>
              <p:nvPr/>
            </p:nvSpPr>
            <p:spPr>
              <a:xfrm>
                <a:off x="3429000" y="25908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91" name="Flowchart: Connector 90"/>
              <p:cNvSpPr/>
              <p:nvPr/>
            </p:nvSpPr>
            <p:spPr>
              <a:xfrm>
                <a:off x="3581400" y="25146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92" name="Flowchart: Connector 91"/>
              <p:cNvSpPr/>
              <p:nvPr/>
            </p:nvSpPr>
            <p:spPr>
              <a:xfrm>
                <a:off x="3276600" y="28194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93" name="Flowchart: Connector 92"/>
              <p:cNvSpPr/>
              <p:nvPr/>
            </p:nvSpPr>
            <p:spPr>
              <a:xfrm>
                <a:off x="3581400" y="28194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94" name="Flowchart: Connector 93"/>
              <p:cNvSpPr/>
              <p:nvPr/>
            </p:nvSpPr>
            <p:spPr>
              <a:xfrm>
                <a:off x="3810000" y="24384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95" name="Flowchart: Connector 94"/>
              <p:cNvSpPr/>
              <p:nvPr/>
            </p:nvSpPr>
            <p:spPr>
              <a:xfrm>
                <a:off x="3581400" y="21336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96" name="Flowchart: Connector 95"/>
              <p:cNvSpPr/>
              <p:nvPr/>
            </p:nvSpPr>
            <p:spPr>
              <a:xfrm>
                <a:off x="3810000" y="27432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97" name="Flowchart: Connector 96"/>
              <p:cNvSpPr/>
              <p:nvPr/>
            </p:nvSpPr>
            <p:spPr>
              <a:xfrm>
                <a:off x="3124200" y="25146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99" name="Flowchart: Connector 98"/>
              <p:cNvSpPr/>
              <p:nvPr/>
            </p:nvSpPr>
            <p:spPr>
              <a:xfrm>
                <a:off x="2514600" y="29718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00" name="Flowchart: Connector 99"/>
              <p:cNvSpPr/>
              <p:nvPr/>
            </p:nvSpPr>
            <p:spPr>
              <a:xfrm>
                <a:off x="2667000" y="31242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01" name="Flowchart: Connector 100"/>
              <p:cNvSpPr/>
              <p:nvPr/>
            </p:nvSpPr>
            <p:spPr>
              <a:xfrm>
                <a:off x="2514600" y="32004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02" name="Flowchart: Connector 101"/>
              <p:cNvSpPr/>
              <p:nvPr/>
            </p:nvSpPr>
            <p:spPr>
              <a:xfrm>
                <a:off x="2590800" y="33528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03" name="Flowchart: Connector 102"/>
              <p:cNvSpPr/>
              <p:nvPr/>
            </p:nvSpPr>
            <p:spPr>
              <a:xfrm>
                <a:off x="2743200" y="32766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04" name="Flowchart: Connector 103"/>
              <p:cNvSpPr/>
              <p:nvPr/>
            </p:nvSpPr>
            <p:spPr>
              <a:xfrm>
                <a:off x="2438400" y="35814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05" name="Flowchart: Connector 104"/>
              <p:cNvSpPr/>
              <p:nvPr/>
            </p:nvSpPr>
            <p:spPr>
              <a:xfrm>
                <a:off x="2743200" y="35814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06" name="Flowchart: Connector 105"/>
              <p:cNvSpPr/>
              <p:nvPr/>
            </p:nvSpPr>
            <p:spPr>
              <a:xfrm>
                <a:off x="2971800" y="32004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07" name="Flowchart: Connector 106"/>
              <p:cNvSpPr/>
              <p:nvPr/>
            </p:nvSpPr>
            <p:spPr>
              <a:xfrm>
                <a:off x="2743200" y="28956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08" name="Flowchart: Connector 107"/>
              <p:cNvSpPr/>
              <p:nvPr/>
            </p:nvSpPr>
            <p:spPr>
              <a:xfrm>
                <a:off x="2971800" y="35052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09" name="Flowchart: Connector 108"/>
              <p:cNvSpPr/>
              <p:nvPr/>
            </p:nvSpPr>
            <p:spPr>
              <a:xfrm>
                <a:off x="2286000" y="32766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10" name="Flowchart: Connector 109"/>
              <p:cNvSpPr/>
              <p:nvPr/>
            </p:nvSpPr>
            <p:spPr>
              <a:xfrm>
                <a:off x="2667000" y="31242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11" name="Flowchart: Connector 110"/>
              <p:cNvSpPr/>
              <p:nvPr/>
            </p:nvSpPr>
            <p:spPr>
              <a:xfrm>
                <a:off x="2819400" y="32766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12" name="Flowchart: Connector 111"/>
              <p:cNvSpPr/>
              <p:nvPr/>
            </p:nvSpPr>
            <p:spPr>
              <a:xfrm>
                <a:off x="2667000" y="33528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13" name="Flowchart: Connector 112"/>
              <p:cNvSpPr/>
              <p:nvPr/>
            </p:nvSpPr>
            <p:spPr>
              <a:xfrm>
                <a:off x="2743200" y="35052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14" name="Flowchart: Connector 113"/>
              <p:cNvSpPr/>
              <p:nvPr/>
            </p:nvSpPr>
            <p:spPr>
              <a:xfrm>
                <a:off x="2895600" y="34290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15" name="Flowchart: Connector 114"/>
              <p:cNvSpPr/>
              <p:nvPr/>
            </p:nvSpPr>
            <p:spPr>
              <a:xfrm>
                <a:off x="2590800" y="37338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16" name="Flowchart: Connector 115"/>
              <p:cNvSpPr/>
              <p:nvPr/>
            </p:nvSpPr>
            <p:spPr>
              <a:xfrm>
                <a:off x="2895600" y="37338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17" name="Flowchart: Connector 116"/>
              <p:cNvSpPr/>
              <p:nvPr/>
            </p:nvSpPr>
            <p:spPr>
              <a:xfrm>
                <a:off x="3124200" y="33528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18" name="Flowchart: Connector 117"/>
              <p:cNvSpPr/>
              <p:nvPr/>
            </p:nvSpPr>
            <p:spPr>
              <a:xfrm>
                <a:off x="2895600" y="30480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19" name="Flowchart: Connector 118"/>
              <p:cNvSpPr/>
              <p:nvPr/>
            </p:nvSpPr>
            <p:spPr>
              <a:xfrm>
                <a:off x="3124200" y="36576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20" name="Flowchart: Connector 119"/>
              <p:cNvSpPr/>
              <p:nvPr/>
            </p:nvSpPr>
            <p:spPr>
              <a:xfrm>
                <a:off x="2438400" y="34290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21" name="Flowchart: Connector 120"/>
              <p:cNvSpPr/>
              <p:nvPr/>
            </p:nvSpPr>
            <p:spPr>
              <a:xfrm>
                <a:off x="3962400" y="28956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22" name="Flowchart: Connector 121"/>
              <p:cNvSpPr/>
              <p:nvPr/>
            </p:nvSpPr>
            <p:spPr>
              <a:xfrm>
                <a:off x="3276600" y="32004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23" name="Flowchart: Connector 122"/>
              <p:cNvSpPr/>
              <p:nvPr/>
            </p:nvSpPr>
            <p:spPr>
              <a:xfrm>
                <a:off x="2590800" y="2590800"/>
                <a:ext cx="45719" cy="4571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24" name="Flowchart: Connector 123"/>
              <p:cNvSpPr/>
              <p:nvPr/>
            </p:nvSpPr>
            <p:spPr>
              <a:xfrm>
                <a:off x="2895600" y="27432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25" name="Flowchart: Connector 124"/>
              <p:cNvSpPr/>
              <p:nvPr/>
            </p:nvSpPr>
            <p:spPr>
              <a:xfrm>
                <a:off x="1676400" y="3124200"/>
                <a:ext cx="45719" cy="4571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</p:grpSp>
        <p:sp>
          <p:nvSpPr>
            <p:cNvPr id="207" name="Freeform 206"/>
            <p:cNvSpPr/>
            <p:nvPr/>
          </p:nvSpPr>
          <p:spPr>
            <a:xfrm>
              <a:off x="2806995" y="1031358"/>
              <a:ext cx="1070344" cy="808075"/>
            </a:xfrm>
            <a:custGeom>
              <a:avLst/>
              <a:gdLst>
                <a:gd name="connsiteX0" fmla="*/ 935665 w 1070344"/>
                <a:gd name="connsiteY0" fmla="*/ 0 h 808075"/>
                <a:gd name="connsiteX1" fmla="*/ 914400 w 1070344"/>
                <a:gd name="connsiteY1" fmla="*/ 627321 h 808075"/>
                <a:gd name="connsiteX2" fmla="*/ 0 w 1070344"/>
                <a:gd name="connsiteY2" fmla="*/ 808075 h 8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344" h="808075">
                  <a:moveTo>
                    <a:pt x="935665" y="0"/>
                  </a:moveTo>
                  <a:cubicBezTo>
                    <a:pt x="1003004" y="246321"/>
                    <a:pt x="1070344" y="492642"/>
                    <a:pt x="914400" y="627321"/>
                  </a:cubicBezTo>
                  <a:cubicBezTo>
                    <a:pt x="758456" y="762000"/>
                    <a:pt x="379228" y="785037"/>
                    <a:pt x="0" y="808075"/>
                  </a:cubicBezTo>
                </a:path>
              </a:pathLst>
            </a:cu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732028" y="1616149"/>
              <a:ext cx="528083" cy="946298"/>
            </a:xfrm>
            <a:custGeom>
              <a:avLst/>
              <a:gdLst>
                <a:gd name="connsiteX0" fmla="*/ 42530 w 528083"/>
                <a:gd name="connsiteY0" fmla="*/ 0 h 946298"/>
                <a:gd name="connsiteX1" fmla="*/ 520995 w 528083"/>
                <a:gd name="connsiteY1" fmla="*/ 255181 h 946298"/>
                <a:gd name="connsiteX2" fmla="*/ 0 w 528083"/>
                <a:gd name="connsiteY2" fmla="*/ 946298 h 94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8083" h="946298">
                  <a:moveTo>
                    <a:pt x="42530" y="0"/>
                  </a:moveTo>
                  <a:cubicBezTo>
                    <a:pt x="285306" y="48732"/>
                    <a:pt x="528083" y="97465"/>
                    <a:pt x="520995" y="255181"/>
                  </a:cubicBezTo>
                  <a:cubicBezTo>
                    <a:pt x="513907" y="412897"/>
                    <a:pt x="88605" y="827568"/>
                    <a:pt x="0" y="946298"/>
                  </a:cubicBezTo>
                </a:path>
              </a:pathLst>
            </a:cu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4242391" y="1307805"/>
              <a:ext cx="1254642" cy="467832"/>
            </a:xfrm>
            <a:custGeom>
              <a:avLst/>
              <a:gdLst>
                <a:gd name="connsiteX0" fmla="*/ 0 w 1254642"/>
                <a:gd name="connsiteY0" fmla="*/ 467832 h 467832"/>
                <a:gd name="connsiteX1" fmla="*/ 808074 w 1254642"/>
                <a:gd name="connsiteY1" fmla="*/ 276446 h 467832"/>
                <a:gd name="connsiteX2" fmla="*/ 1254642 w 1254642"/>
                <a:gd name="connsiteY2" fmla="*/ 0 h 46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642" h="467832">
                  <a:moveTo>
                    <a:pt x="0" y="467832"/>
                  </a:moveTo>
                  <a:cubicBezTo>
                    <a:pt x="299483" y="411125"/>
                    <a:pt x="598967" y="354418"/>
                    <a:pt x="808074" y="276446"/>
                  </a:cubicBezTo>
                  <a:cubicBezTo>
                    <a:pt x="1017181" y="198474"/>
                    <a:pt x="1135911" y="99237"/>
                    <a:pt x="1254642" y="0"/>
                  </a:cubicBezTo>
                </a:path>
              </a:pathLst>
            </a:cu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2133600" y="2895600"/>
              <a:ext cx="914400" cy="381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ndara" pitchFamily="34" charset="0"/>
                </a:rPr>
                <a:t>map</a:t>
              </a:r>
              <a:endParaRPr lang="en-US" dirty="0">
                <a:latin typeface="Candara" pitchFamily="34" charset="0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3505200" y="2895600"/>
              <a:ext cx="914400" cy="381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ndara" pitchFamily="34" charset="0"/>
                </a:rPr>
                <a:t>map</a:t>
              </a:r>
              <a:endParaRPr lang="en-US" dirty="0">
                <a:latin typeface="Candara" pitchFamily="34" charset="0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4800600" y="2895600"/>
              <a:ext cx="914400" cy="381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ndara" pitchFamily="34" charset="0"/>
                </a:rPr>
                <a:t>map</a:t>
              </a:r>
              <a:endParaRPr lang="en-US" dirty="0">
                <a:latin typeface="Candara" pitchFamily="34" charset="0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6019800" y="2895600"/>
              <a:ext cx="914400" cy="381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ndara" pitchFamily="34" charset="0"/>
                </a:rPr>
                <a:t>map</a:t>
              </a:r>
              <a:endParaRPr lang="en-US" dirty="0">
                <a:latin typeface="Candara" pitchFamily="34" charset="0"/>
              </a:endParaRPr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2206256" y="1403498"/>
              <a:ext cx="770860" cy="1492102"/>
            </a:xfrm>
            <a:custGeom>
              <a:avLst/>
              <a:gdLst>
                <a:gd name="connsiteX0" fmla="*/ 770860 w 770860"/>
                <a:gd name="connsiteY0" fmla="*/ 106325 h 1382232"/>
                <a:gd name="connsiteX1" fmla="*/ 90377 w 770860"/>
                <a:gd name="connsiteY1" fmla="*/ 212651 h 1382232"/>
                <a:gd name="connsiteX2" fmla="*/ 228600 w 770860"/>
                <a:gd name="connsiteY2" fmla="*/ 1382232 h 138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860" h="1382232">
                  <a:moveTo>
                    <a:pt x="770860" y="106325"/>
                  </a:moveTo>
                  <a:cubicBezTo>
                    <a:pt x="475807" y="53162"/>
                    <a:pt x="180754" y="0"/>
                    <a:pt x="90377" y="212651"/>
                  </a:cubicBezTo>
                  <a:cubicBezTo>
                    <a:pt x="0" y="425302"/>
                    <a:pt x="114300" y="903767"/>
                    <a:pt x="228600" y="1382232"/>
                  </a:cubicBezTo>
                </a:path>
              </a:pathLst>
            </a:cu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3273054" y="2073349"/>
              <a:ext cx="460745" cy="822251"/>
            </a:xfrm>
            <a:custGeom>
              <a:avLst/>
              <a:gdLst>
                <a:gd name="connsiteX0" fmla="*/ 246322 w 320750"/>
                <a:gd name="connsiteY0" fmla="*/ 0 h 744279"/>
                <a:gd name="connsiteX1" fmla="*/ 12405 w 320750"/>
                <a:gd name="connsiteY1" fmla="*/ 382772 h 744279"/>
                <a:gd name="connsiteX2" fmla="*/ 320750 w 320750"/>
                <a:gd name="connsiteY2" fmla="*/ 744279 h 74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750" h="744279">
                  <a:moveTo>
                    <a:pt x="246322" y="0"/>
                  </a:moveTo>
                  <a:cubicBezTo>
                    <a:pt x="123161" y="129363"/>
                    <a:pt x="0" y="258726"/>
                    <a:pt x="12405" y="382772"/>
                  </a:cubicBezTo>
                  <a:cubicBezTo>
                    <a:pt x="24810" y="506819"/>
                    <a:pt x="172780" y="625549"/>
                    <a:pt x="320750" y="744279"/>
                  </a:cubicBezTo>
                </a:path>
              </a:pathLst>
            </a:cu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4763386" y="2115879"/>
              <a:ext cx="606056" cy="779721"/>
            </a:xfrm>
            <a:custGeom>
              <a:avLst/>
              <a:gdLst>
                <a:gd name="connsiteX0" fmla="*/ 0 w 606056"/>
                <a:gd name="connsiteY0" fmla="*/ 0 h 627321"/>
                <a:gd name="connsiteX1" fmla="*/ 531628 w 606056"/>
                <a:gd name="connsiteY1" fmla="*/ 287079 h 627321"/>
                <a:gd name="connsiteX2" fmla="*/ 446567 w 606056"/>
                <a:gd name="connsiteY2" fmla="*/ 627321 h 62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6056" h="627321">
                  <a:moveTo>
                    <a:pt x="0" y="0"/>
                  </a:moveTo>
                  <a:cubicBezTo>
                    <a:pt x="228600" y="91263"/>
                    <a:pt x="457200" y="182526"/>
                    <a:pt x="531628" y="287079"/>
                  </a:cubicBezTo>
                  <a:cubicBezTo>
                    <a:pt x="606056" y="391633"/>
                    <a:pt x="526311" y="509477"/>
                    <a:pt x="446567" y="627321"/>
                  </a:cubicBezTo>
                </a:path>
              </a:pathLst>
            </a:cu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4922874" y="910856"/>
              <a:ext cx="1554126" cy="1984744"/>
            </a:xfrm>
            <a:custGeom>
              <a:avLst/>
              <a:gdLst>
                <a:gd name="connsiteX0" fmla="*/ 0 w 1414131"/>
                <a:gd name="connsiteY0" fmla="*/ 439479 h 1800446"/>
                <a:gd name="connsiteX1" fmla="*/ 999461 w 1414131"/>
                <a:gd name="connsiteY1" fmla="*/ 226828 h 1800446"/>
                <a:gd name="connsiteX2" fmla="*/ 1414131 w 1414131"/>
                <a:gd name="connsiteY2" fmla="*/ 1800446 h 1800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4131" h="1800446">
                  <a:moveTo>
                    <a:pt x="0" y="439479"/>
                  </a:moveTo>
                  <a:cubicBezTo>
                    <a:pt x="381886" y="219739"/>
                    <a:pt x="763773" y="0"/>
                    <a:pt x="999461" y="226828"/>
                  </a:cubicBezTo>
                  <a:cubicBezTo>
                    <a:pt x="1235149" y="453656"/>
                    <a:pt x="1324640" y="1127051"/>
                    <a:pt x="1414131" y="1800446"/>
                  </a:cubicBezTo>
                </a:path>
              </a:pathLst>
            </a:cu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3733800" y="3886200"/>
              <a:ext cx="1371600" cy="381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ndara" pitchFamily="34" charset="0"/>
                </a:rPr>
                <a:t>reduce</a:t>
              </a:r>
              <a:endParaRPr lang="en-US" dirty="0">
                <a:latin typeface="Candara" pitchFamily="34" charset="0"/>
              </a:endParaRPr>
            </a:p>
          </p:txBody>
        </p:sp>
        <p:cxnSp>
          <p:nvCxnSpPr>
            <p:cNvPr id="223" name="Straight Arrow Connector 222"/>
            <p:cNvCxnSpPr>
              <a:stCxn id="212" idx="4"/>
            </p:cNvCxnSpPr>
            <p:nvPr/>
          </p:nvCxnSpPr>
          <p:spPr>
            <a:xfrm rot="16200000" flipH="1">
              <a:off x="3048000" y="2819400"/>
              <a:ext cx="609600" cy="152400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>
              <a:stCxn id="213" idx="4"/>
            </p:cNvCxnSpPr>
            <p:nvPr/>
          </p:nvCxnSpPr>
          <p:spPr>
            <a:xfrm rot="16200000" flipH="1">
              <a:off x="3810000" y="3429000"/>
              <a:ext cx="609600" cy="30480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stCxn id="214" idx="4"/>
              <a:endCxn id="221" idx="0"/>
            </p:cNvCxnSpPr>
            <p:nvPr/>
          </p:nvCxnSpPr>
          <p:spPr>
            <a:xfrm rot="5400000">
              <a:off x="4533900" y="3162300"/>
              <a:ext cx="609600" cy="83820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>
              <a:stCxn id="215" idx="4"/>
            </p:cNvCxnSpPr>
            <p:nvPr/>
          </p:nvCxnSpPr>
          <p:spPr>
            <a:xfrm rot="5400000">
              <a:off x="5257800" y="2667000"/>
              <a:ext cx="609600" cy="182880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TextBox 234"/>
          <p:cNvSpPr txBox="1"/>
          <p:nvPr/>
        </p:nvSpPr>
        <p:spPr>
          <a:xfrm>
            <a:off x="228600" y="3581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ndara" pitchFamily="34" charset="0"/>
              </a:rPr>
              <a:t>Main Program </a:t>
            </a:r>
            <a:endParaRPr lang="en-US" dirty="0">
              <a:latin typeface="Candara" pitchFamily="34" charset="0"/>
            </a:endParaRPr>
          </a:p>
        </p:txBody>
      </p:sp>
      <p:grpSp>
        <p:nvGrpSpPr>
          <p:cNvPr id="30" name="Group 236"/>
          <p:cNvGrpSpPr/>
          <p:nvPr/>
        </p:nvGrpSpPr>
        <p:grpSpPr>
          <a:xfrm>
            <a:off x="1905000" y="3276600"/>
            <a:ext cx="1447800" cy="1371600"/>
            <a:chOff x="1600200" y="3276600"/>
            <a:chExt cx="1447800" cy="1371600"/>
          </a:xfrm>
        </p:grpSpPr>
        <p:sp>
          <p:nvSpPr>
            <p:cNvPr id="234" name="Rounded Rectangle 233"/>
            <p:cNvSpPr/>
            <p:nvPr/>
          </p:nvSpPr>
          <p:spPr>
            <a:xfrm>
              <a:off x="1600200" y="3276600"/>
              <a:ext cx="1219200" cy="1371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676400" y="3352800"/>
              <a:ext cx="1371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ndara" pitchFamily="34" charset="0"/>
                </a:rPr>
                <a:t>While(){</a:t>
              </a:r>
            </a:p>
            <a:p>
              <a:endParaRPr lang="en-US" dirty="0" smtClean="0">
                <a:latin typeface="Candara" pitchFamily="34" charset="0"/>
              </a:endParaRPr>
            </a:p>
            <a:p>
              <a:endParaRPr lang="en-US" dirty="0" smtClean="0">
                <a:latin typeface="Candara" pitchFamily="34" charset="0"/>
              </a:endParaRPr>
            </a:p>
            <a:p>
              <a:r>
                <a:rPr lang="en-US" dirty="0" smtClean="0">
                  <a:latin typeface="Candara" pitchFamily="34" charset="0"/>
                </a:rPr>
                <a:t>}</a:t>
              </a:r>
              <a:endParaRPr lang="en-US" dirty="0">
                <a:latin typeface="Candara" pitchFamily="34" charset="0"/>
              </a:endParaRPr>
            </a:p>
          </p:txBody>
        </p:sp>
      </p:grpSp>
      <p:cxnSp>
        <p:nvCxnSpPr>
          <p:cNvPr id="245" name="Straight Arrow Connector 244"/>
          <p:cNvCxnSpPr>
            <a:endCxn id="212" idx="1"/>
          </p:cNvCxnSpPr>
          <p:nvPr/>
        </p:nvCxnSpPr>
        <p:spPr>
          <a:xfrm>
            <a:off x="3200400" y="2971800"/>
            <a:ext cx="286311" cy="211740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4495800" y="2971800"/>
            <a:ext cx="286311" cy="211740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5867400" y="2971800"/>
            <a:ext cx="286311" cy="211740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>
            <a:off x="7086600" y="2971800"/>
            <a:ext cx="286311" cy="211740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2514600" y="2971800"/>
            <a:ext cx="457200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>
            <a:endCxn id="234" idx="0"/>
          </p:cNvCxnSpPr>
          <p:nvPr/>
        </p:nvCxnSpPr>
        <p:spPr>
          <a:xfrm rot="5400000">
            <a:off x="2362200" y="3124200"/>
            <a:ext cx="30480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Freeform 255"/>
          <p:cNvSpPr/>
          <p:nvPr/>
        </p:nvSpPr>
        <p:spPr>
          <a:xfrm>
            <a:off x="2817628" y="4518837"/>
            <a:ext cx="2498651" cy="469605"/>
          </a:xfrm>
          <a:custGeom>
            <a:avLst/>
            <a:gdLst>
              <a:gd name="connsiteX0" fmla="*/ 2498651 w 2498651"/>
              <a:gd name="connsiteY0" fmla="*/ 0 h 469605"/>
              <a:gd name="connsiteX1" fmla="*/ 1254642 w 2498651"/>
              <a:gd name="connsiteY1" fmla="*/ 446568 h 469605"/>
              <a:gd name="connsiteX2" fmla="*/ 0 w 2498651"/>
              <a:gd name="connsiteY2" fmla="*/ 138223 h 46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8651" h="469605">
                <a:moveTo>
                  <a:pt x="2498651" y="0"/>
                </a:moveTo>
                <a:cubicBezTo>
                  <a:pt x="2084867" y="211765"/>
                  <a:pt x="1671084" y="423531"/>
                  <a:pt x="1254642" y="446568"/>
                </a:cubicBezTo>
                <a:cubicBezTo>
                  <a:pt x="838200" y="469605"/>
                  <a:pt x="419100" y="303914"/>
                  <a:pt x="0" y="138223"/>
                </a:cubicBezTo>
              </a:path>
            </a:pathLst>
          </a:cu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447800" y="2590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ndara" pitchFamily="34" charset="0"/>
              </a:rPr>
              <a:t>n</a:t>
            </a:r>
            <a:r>
              <a:rPr lang="en-US" sz="1200" dirty="0" smtClean="0">
                <a:latin typeface="Candara" pitchFamily="34" charset="0"/>
              </a:rPr>
              <a:t>th</a:t>
            </a:r>
            <a:r>
              <a:rPr lang="en-US" dirty="0" smtClean="0">
                <a:latin typeface="Candara" pitchFamily="34" charset="0"/>
              </a:rPr>
              <a:t> cluster centers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3276600" y="4267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ndara" pitchFamily="34" charset="0"/>
              </a:rPr>
              <a:t>(n+1) </a:t>
            </a:r>
            <a:r>
              <a:rPr lang="en-US" sz="1400" dirty="0" smtClean="0">
                <a:latin typeface="Candara" pitchFamily="34" charset="0"/>
              </a:rPr>
              <a:t>th</a:t>
            </a:r>
            <a:r>
              <a:rPr lang="en-US" dirty="0" smtClean="0">
                <a:latin typeface="Candara" pitchFamily="34" charset="0"/>
              </a:rPr>
              <a:t> cluster centers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2057400" y="1219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ndara" pitchFamily="34" charset="0"/>
              </a:rPr>
              <a:t>Each map task processes a data partition</a:t>
            </a:r>
            <a:endParaRPr lang="en-US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-228600"/>
            <a:ext cx="92202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Pagerank – An Iterative MapReduce Algorithm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5105400"/>
            <a:ext cx="8229600" cy="1020763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Well-known pagerank algorithm [1]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Used ClueWeb09 [2] (1TB in size) from CMU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Reuse of map tasks and faster communication pays off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5465" y="914400"/>
            <a:ext cx="547993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6096000"/>
            <a:ext cx="689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[1] Pagerank Algorithm, </a:t>
            </a:r>
            <a:r>
              <a:rPr lang="en-US" dirty="0" smtClean="0">
                <a:hlinkClick r:id="rId4"/>
              </a:rPr>
              <a:t>http://en.wikipedia.org/wiki/PageRank</a:t>
            </a:r>
            <a:endParaRPr lang="en-US" dirty="0" smtClean="0"/>
          </a:p>
          <a:p>
            <a:r>
              <a:rPr lang="en-US" dirty="0" smtClean="0"/>
              <a:t>[2] ClueWeb09 Data Set, </a:t>
            </a:r>
            <a:r>
              <a:rPr lang="en-US" dirty="0" smtClean="0">
                <a:hlinkClick r:id="rId5"/>
              </a:rPr>
              <a:t>http://boston.lti.cs.cmu.edu/Data/clueweb09/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00200" y="2133600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M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9800" y="3276600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R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381000" y="1219200"/>
            <a:ext cx="533400" cy="83820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2057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</a:t>
            </a:r>
          </a:p>
          <a:p>
            <a:r>
              <a:rPr lang="en-US" b="1" dirty="0" smtClean="0"/>
              <a:t> Page ranks (Compressed)</a:t>
            </a:r>
            <a:endParaRPr lang="en-US" b="1" dirty="0"/>
          </a:p>
        </p:txBody>
      </p:sp>
      <p:sp>
        <p:nvSpPr>
          <p:cNvPr id="16" name="Folded Corner 15"/>
          <p:cNvSpPr/>
          <p:nvPr/>
        </p:nvSpPr>
        <p:spPr>
          <a:xfrm>
            <a:off x="1905000" y="685800"/>
            <a:ext cx="1311166" cy="982717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81200" y="762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Partial Adjacency Matrix</a:t>
            </a:r>
            <a:endParaRPr lang="en-US" b="1" dirty="0"/>
          </a:p>
        </p:txBody>
      </p:sp>
      <p:sp>
        <p:nvSpPr>
          <p:cNvPr id="17" name="Right Arrow 16"/>
          <p:cNvSpPr/>
          <p:nvPr/>
        </p:nvSpPr>
        <p:spPr>
          <a:xfrm rot="1962337">
            <a:off x="1089252" y="1868596"/>
            <a:ext cx="533400" cy="239618"/>
          </a:xfrm>
          <a:prstGeom prst="rightArrow">
            <a:avLst>
              <a:gd name="adj1" fmla="val 50000"/>
              <a:gd name="adj2" fmla="val 4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7622205" flipV="1">
            <a:off x="2191870" y="1807427"/>
            <a:ext cx="533400" cy="411726"/>
          </a:xfrm>
          <a:prstGeom prst="rightArrow">
            <a:avLst>
              <a:gd name="adj1" fmla="val 50000"/>
              <a:gd name="adj2" fmla="val 4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2019300" y="2933700"/>
            <a:ext cx="405232" cy="32903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86000" y="2590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Partial</a:t>
            </a:r>
          </a:p>
          <a:p>
            <a:r>
              <a:rPr lang="en-US" b="1" dirty="0" smtClean="0"/>
              <a:t> Updates</a:t>
            </a:r>
            <a:endParaRPr lang="en-US" b="1" dirty="0"/>
          </a:p>
        </p:txBody>
      </p:sp>
      <p:cxnSp>
        <p:nvCxnSpPr>
          <p:cNvPr id="23" name="Straight Arrow Connector 22"/>
          <p:cNvCxnSpPr>
            <a:endCxn id="25" idx="7"/>
          </p:cNvCxnSpPr>
          <p:nvPr/>
        </p:nvCxnSpPr>
        <p:spPr>
          <a:xfrm rot="10800000" flipV="1">
            <a:off x="1728368" y="3886199"/>
            <a:ext cx="481433" cy="329033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143000" y="4114800"/>
            <a:ext cx="685800" cy="685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1200" y="4038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Partially merged</a:t>
            </a:r>
          </a:p>
          <a:p>
            <a:r>
              <a:rPr lang="en-US" b="1" dirty="0" smtClean="0"/>
              <a:t> Updates</a:t>
            </a:r>
            <a:endParaRPr lang="en-US" b="1" dirty="0"/>
          </a:p>
        </p:txBody>
      </p:sp>
      <p:cxnSp>
        <p:nvCxnSpPr>
          <p:cNvPr id="31" name="Shape 30"/>
          <p:cNvCxnSpPr>
            <a:stCxn id="25" idx="2"/>
          </p:cNvCxnSpPr>
          <p:nvPr/>
        </p:nvCxnSpPr>
        <p:spPr>
          <a:xfrm rot="10800000">
            <a:off x="533402" y="3200402"/>
            <a:ext cx="609598" cy="1257299"/>
          </a:xfrm>
          <a:prstGeom prst="curvedConnector2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4267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Iterations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6868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Applications &amp; Different</a:t>
            </a:r>
            <a:r>
              <a:rPr lang="en-US" sz="3200" dirty="0" smtClean="0"/>
              <a:t> Interconnection Patterns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609601"/>
          <a:ext cx="8839200" cy="583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692"/>
                <a:gridCol w="2210143"/>
                <a:gridCol w="2210143"/>
                <a:gridCol w="2131222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Map Only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Classic</a:t>
                      </a:r>
                    </a:p>
                    <a:p>
                      <a:pPr algn="ctr"/>
                      <a:r>
                        <a:rPr lang="en-US" sz="1800" dirty="0" smtClean="0"/>
                        <a:t>MapReduce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Ite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rative</a:t>
                      </a:r>
                      <a:r>
                        <a:rPr lang="en-US" sz="1800" baseline="0" dirty="0" smtClean="0"/>
                        <a:t> Reductions 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</a:rPr>
                        <a:t>MapReduce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Loosely Synchronous</a:t>
                      </a:r>
                      <a:endParaRPr lang="en-US" sz="1800" dirty="0"/>
                    </a:p>
                  </a:txBody>
                  <a:tcPr/>
                </a:tc>
              </a:tr>
              <a:tr h="19628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464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CAP3</a:t>
                      </a:r>
                      <a:r>
                        <a:rPr lang="en-US" sz="1600" dirty="0" smtClean="0"/>
                        <a:t>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Document conversion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PDF -&gt; HTML)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Brute force searches in cryptography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Parametric sweeps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High Energy</a:t>
                      </a:r>
                      <a:r>
                        <a:rPr lang="en-US" sz="1600" baseline="0" dirty="0" smtClean="0"/>
                        <a:t> Physics (</a:t>
                      </a:r>
                      <a:r>
                        <a:rPr lang="en-US" sz="1600" b="1" baseline="0" dirty="0" smtClean="0"/>
                        <a:t>HEP</a:t>
                      </a:r>
                      <a:r>
                        <a:rPr lang="en-US" sz="1600" baseline="0" dirty="0" smtClean="0"/>
                        <a:t>) </a:t>
                      </a:r>
                      <a:r>
                        <a:rPr lang="en-US" sz="1600" dirty="0" smtClean="0"/>
                        <a:t>Histograms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SWG</a:t>
                      </a:r>
                      <a:r>
                        <a:rPr lang="en-US" sz="1600" baseline="0" dirty="0" smtClean="0"/>
                        <a:t> gene alignment</a:t>
                      </a:r>
                      <a:endParaRPr lang="en-US" sz="1600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search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sorting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Information retrieval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Expectation maximization algorithms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Clustering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Linear Algebra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Many MPI scientific applications utilizing</a:t>
                      </a:r>
                      <a:r>
                        <a:rPr lang="en-US" sz="1600" baseline="0" dirty="0" smtClean="0"/>
                        <a:t> wide variety of communication constructs including local interactions</a:t>
                      </a:r>
                    </a:p>
                  </a:txBody>
                  <a:tcPr/>
                </a:tc>
              </a:tr>
              <a:tr h="15276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CAP3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Gene Assembly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PolarGrid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Matlab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data analysis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Information Retrieval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HEP Data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Analysis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Calculation of Pairwise Distances for ALU Sequences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Kmeans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Deterministic Annealing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Clustering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Multidimensional Scaling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MDS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Solving Differential Equations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particle dynamics with short range forces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>
          <a:xfrm>
            <a:off x="6241002" y="11904955"/>
            <a:ext cx="1420427" cy="61256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62800" y="11049000"/>
            <a:ext cx="429827" cy="7620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5"/>
          <p:cNvGrpSpPr/>
          <p:nvPr/>
        </p:nvGrpSpPr>
        <p:grpSpPr>
          <a:xfrm>
            <a:off x="609600" y="1600200"/>
            <a:ext cx="1524000" cy="1512332"/>
            <a:chOff x="762000" y="1219200"/>
            <a:chExt cx="1524000" cy="1512332"/>
          </a:xfrm>
        </p:grpSpPr>
        <p:sp>
          <p:nvSpPr>
            <p:cNvPr id="37" name="TextBox 36"/>
            <p:cNvSpPr txBox="1"/>
            <p:nvPr/>
          </p:nvSpPr>
          <p:spPr>
            <a:xfrm>
              <a:off x="1066800" y="12192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762000" y="1600200"/>
              <a:ext cx="1524000" cy="1131332"/>
              <a:chOff x="762000" y="1600200"/>
              <a:chExt cx="1524000" cy="11313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>
                <a:endCxn id="39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>
                <a:endCxn id="42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Arrow Connector 50"/>
                <p:cNvCxnSpPr>
                  <a:endCxn id="50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1143000" y="2362200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Output</a:t>
                </a: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1600" y="1600200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map</a:t>
                </a:r>
                <a:endParaRPr lang="en-US" dirty="0"/>
              </a:p>
            </p:txBody>
          </p:sp>
        </p:grpSp>
      </p:grpSp>
      <p:grpSp>
        <p:nvGrpSpPr>
          <p:cNvPr id="6" name="Group 105"/>
          <p:cNvGrpSpPr/>
          <p:nvPr/>
        </p:nvGrpSpPr>
        <p:grpSpPr>
          <a:xfrm>
            <a:off x="2590800" y="1524000"/>
            <a:ext cx="2129474" cy="1600200"/>
            <a:chOff x="6705600" y="1905000"/>
            <a:chExt cx="2129474" cy="1600200"/>
          </a:xfrm>
        </p:grpSpPr>
        <p:sp>
          <p:nvSpPr>
            <p:cNvPr id="54" name="TextBox 53"/>
            <p:cNvSpPr txBox="1"/>
            <p:nvPr/>
          </p:nvSpPr>
          <p:spPr>
            <a:xfrm>
              <a:off x="70866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>
              <a:endCxn id="56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4"/>
              <a:endCxn id="70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>
              <a:endCxn id="59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9" idx="4"/>
              <a:endCxn id="70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endCxn id="67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7" idx="4"/>
              <a:endCxn id="70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152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>
              <a:stCxn id="56" idx="4"/>
              <a:endCxn id="71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9" idx="4"/>
              <a:endCxn id="71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67" idx="4"/>
              <a:endCxn id="71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001000" y="29718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</p:grpSp>
      <p:sp>
        <p:nvSpPr>
          <p:cNvPr id="132" name="Arc 131"/>
          <p:cNvSpPr/>
          <p:nvPr/>
        </p:nvSpPr>
        <p:spPr>
          <a:xfrm rot="856400">
            <a:off x="5452446" y="1546558"/>
            <a:ext cx="1014734" cy="1706020"/>
          </a:xfrm>
          <a:prstGeom prst="arc">
            <a:avLst>
              <a:gd name="adj1" fmla="val 13184796"/>
              <a:gd name="adj2" fmla="val 6304267"/>
            </a:avLst>
          </a:prstGeom>
          <a:ln w="254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62"/>
          <p:cNvGrpSpPr/>
          <p:nvPr/>
        </p:nvGrpSpPr>
        <p:grpSpPr>
          <a:xfrm>
            <a:off x="4724400" y="1447800"/>
            <a:ext cx="2141390" cy="1752600"/>
            <a:chOff x="4572000" y="1752600"/>
            <a:chExt cx="2141390" cy="1752600"/>
          </a:xfrm>
        </p:grpSpPr>
        <p:sp>
          <p:nvSpPr>
            <p:cNvPr id="108" name="TextBox 107"/>
            <p:cNvSpPr txBox="1"/>
            <p:nvPr/>
          </p:nvSpPr>
          <p:spPr>
            <a:xfrm>
              <a:off x="47244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4572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/>
            <p:cNvCxnSpPr>
              <a:endCxn id="109" idx="0"/>
            </p:cNvCxnSpPr>
            <p:nvPr/>
          </p:nvCxnSpPr>
          <p:spPr>
            <a:xfrm rot="5400000">
              <a:off x="4610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9" idx="4"/>
              <a:endCxn id="121" idx="1"/>
            </p:cNvCxnSpPr>
            <p:nvPr/>
          </p:nvCxnSpPr>
          <p:spPr>
            <a:xfrm rot="16200000" flipH="1">
              <a:off x="47244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953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>
              <a:endCxn id="112" idx="0"/>
            </p:cNvCxnSpPr>
            <p:nvPr/>
          </p:nvCxnSpPr>
          <p:spPr>
            <a:xfrm rot="5400000">
              <a:off x="4991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12" idx="4"/>
              <a:endCxn id="121" idx="0"/>
            </p:cNvCxnSpPr>
            <p:nvPr/>
          </p:nvCxnSpPr>
          <p:spPr>
            <a:xfrm rot="5400000">
              <a:off x="49911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57912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>
              <a:endCxn id="115" idx="0"/>
            </p:cNvCxnSpPr>
            <p:nvPr/>
          </p:nvCxnSpPr>
          <p:spPr>
            <a:xfrm rot="5400000">
              <a:off x="58293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4"/>
              <a:endCxn id="121" idx="7"/>
            </p:cNvCxnSpPr>
            <p:nvPr/>
          </p:nvCxnSpPr>
          <p:spPr>
            <a:xfrm rot="5400000">
              <a:off x="54413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5410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626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816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49530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5562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Arrow Connector 122"/>
            <p:cNvCxnSpPr>
              <a:stCxn id="109" idx="4"/>
              <a:endCxn id="122" idx="1"/>
            </p:cNvCxnSpPr>
            <p:nvPr/>
          </p:nvCxnSpPr>
          <p:spPr>
            <a:xfrm rot="16200000" flipH="1">
              <a:off x="50292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2" idx="4"/>
              <a:endCxn id="122" idx="0"/>
            </p:cNvCxnSpPr>
            <p:nvPr/>
          </p:nvCxnSpPr>
          <p:spPr>
            <a:xfrm rot="16200000" flipH="1">
              <a:off x="52959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5" idx="4"/>
              <a:endCxn id="122" idx="7"/>
            </p:cNvCxnSpPr>
            <p:nvPr/>
          </p:nvCxnSpPr>
          <p:spPr>
            <a:xfrm rot="5400000">
              <a:off x="57461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5400000">
              <a:off x="49918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5400000">
              <a:off x="5601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02"/>
            <p:cNvGrpSpPr/>
            <p:nvPr/>
          </p:nvGrpSpPr>
          <p:grpSpPr>
            <a:xfrm>
              <a:off x="5334000" y="3124200"/>
              <a:ext cx="198119" cy="45719"/>
              <a:chOff x="7696200" y="2743200"/>
              <a:chExt cx="198119" cy="4571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648200" y="31242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638800" y="1752600"/>
              <a:ext cx="1074590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iterations</a:t>
              </a:r>
              <a:endParaRPr lang="en-US" dirty="0"/>
            </a:p>
          </p:txBody>
        </p:sp>
      </p:grpSp>
      <p:grpSp>
        <p:nvGrpSpPr>
          <p:cNvPr id="13" name="Group 161"/>
          <p:cNvGrpSpPr/>
          <p:nvPr/>
        </p:nvGrpSpPr>
        <p:grpSpPr>
          <a:xfrm>
            <a:off x="6934200" y="1524000"/>
            <a:ext cx="1752600" cy="1676400"/>
            <a:chOff x="6934200" y="1828800"/>
            <a:chExt cx="1752600" cy="1676400"/>
          </a:xfrm>
        </p:grpSpPr>
        <p:sp>
          <p:nvSpPr>
            <p:cNvPr id="135" name="Rectangle 134"/>
            <p:cNvSpPr/>
            <p:nvPr/>
          </p:nvSpPr>
          <p:spPr>
            <a:xfrm>
              <a:off x="7162800" y="2057400"/>
              <a:ext cx="1295400" cy="1295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/>
            <p:nvPr/>
          </p:nvCxnSpPr>
          <p:spPr>
            <a:xfrm rot="5400000">
              <a:off x="6973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7354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162800" y="25146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162800" y="28194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7543800" y="25146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Pij</a:t>
              </a:r>
              <a:endParaRPr lang="en-US" dirty="0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7658894" y="2247106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10800000">
              <a:off x="7239000" y="2667000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Arc 159"/>
            <p:cNvSpPr/>
            <p:nvPr/>
          </p:nvSpPr>
          <p:spPr>
            <a:xfrm flipV="1">
              <a:off x="6934200" y="2590800"/>
              <a:ext cx="17526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Arc 160"/>
            <p:cNvSpPr/>
            <p:nvPr/>
          </p:nvSpPr>
          <p:spPr>
            <a:xfrm rot="16200000" flipV="1">
              <a:off x="7162800" y="2438400"/>
              <a:ext cx="16764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19200" y="6488668"/>
            <a:ext cx="463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Domain of MapReduce and Iterative Extensions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096000" y="662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304800" y="66294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91400" y="648866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648200" y="609600"/>
            <a:ext cx="2209800" cy="5867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Multi-dimensional Scaling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105400"/>
            <a:ext cx="8458200" cy="9144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2200" dirty="0" smtClean="0">
                <a:solidFill>
                  <a:srgbClr val="002060"/>
                </a:solidFill>
              </a:rPr>
              <a:t>Maps high dimensional data to lower dimensions (typically 2D or 3D)</a:t>
            </a:r>
          </a:p>
          <a:p>
            <a:pPr>
              <a:buClr>
                <a:srgbClr val="C00000"/>
              </a:buClr>
            </a:pPr>
            <a:r>
              <a:rPr lang="en-US" sz="2200" dirty="0" smtClean="0">
                <a:solidFill>
                  <a:srgbClr val="002060"/>
                </a:solidFill>
              </a:rPr>
              <a:t>SMACOF (Scaling by </a:t>
            </a:r>
            <a:r>
              <a:rPr lang="en-US" sz="2200" dirty="0" err="1" smtClean="0">
                <a:solidFill>
                  <a:srgbClr val="002060"/>
                </a:solidFill>
              </a:rPr>
              <a:t>Majorizing</a:t>
            </a:r>
            <a:r>
              <a:rPr lang="en-US" sz="2200" dirty="0" smtClean="0">
                <a:solidFill>
                  <a:srgbClr val="002060"/>
                </a:solidFill>
              </a:rPr>
              <a:t> of </a:t>
            </a:r>
            <a:r>
              <a:rPr lang="en-US" sz="2200" dirty="0" err="1" smtClean="0">
                <a:solidFill>
                  <a:srgbClr val="002060"/>
                </a:solidFill>
              </a:rPr>
              <a:t>COmplicated</a:t>
            </a:r>
            <a:r>
              <a:rPr lang="en-US" sz="2200" dirty="0" smtClean="0">
                <a:solidFill>
                  <a:srgbClr val="002060"/>
                </a:solidFill>
              </a:rPr>
              <a:t> Function)[1]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95400"/>
            <a:ext cx="4672626" cy="329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5943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[1] J. de </a:t>
            </a:r>
            <a:r>
              <a:rPr lang="en-US" dirty="0" err="1" smtClean="0"/>
              <a:t>Leeuw</a:t>
            </a:r>
            <a:r>
              <a:rPr lang="en-US" dirty="0" smtClean="0"/>
              <a:t>, "Applications of convex analysis to multidimensional scaling," </a:t>
            </a:r>
            <a:r>
              <a:rPr lang="en-US" i="1" dirty="0" smtClean="0"/>
              <a:t>Recent Developments in Statistics, pp. 133-145, 1977.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143000"/>
            <a:ext cx="3733800" cy="14773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While(condition)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&lt;X&gt; = [A] [B] &lt;C&gt;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C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CalcStress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(&lt;X&gt;)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200400"/>
            <a:ext cx="3906839" cy="17543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While(condition)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&lt;T&gt; = MapReduce1([B],&lt;C&gt;)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&lt;X&gt; = MapReduce2([A],&lt;T&gt;)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C = MapReduce3(&lt;X&gt;)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905000" y="26670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381000" y="381000"/>
          <a:ext cx="8416636" cy="6116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2057400" y="3810000"/>
            <a:ext cx="1676400" cy="847725"/>
          </a:xfrm>
          <a:prstGeom prst="wedgeRectCallout">
            <a:avLst>
              <a:gd name="adj1" fmla="val 2354"/>
              <a:gd name="adj2" fmla="val 9465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tx1"/>
                </a:solidFill>
              </a:rPr>
              <a:t>343 iterations 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(768 CPU cores)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038600" y="3200400"/>
            <a:ext cx="1666875" cy="723900"/>
          </a:xfrm>
          <a:prstGeom prst="wedgeRectCallout">
            <a:avLst>
              <a:gd name="adj1" fmla="val 5650"/>
              <a:gd name="adj2" fmla="val 96831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tx1"/>
                </a:solidFill>
              </a:rPr>
              <a:t>968 iterations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(384  </a:t>
            </a:r>
            <a:r>
              <a:rPr lang="en-US" sz="1800" b="1" dirty="0" err="1">
                <a:solidFill>
                  <a:schemeClr val="tx1"/>
                </a:solidFill>
              </a:rPr>
              <a:t>CPUcores</a:t>
            </a:r>
            <a:r>
              <a:rPr lang="en-US" sz="1600" b="1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724400" y="1600200"/>
            <a:ext cx="1619251" cy="838200"/>
          </a:xfrm>
          <a:prstGeom prst="wedgeRectCallout">
            <a:avLst>
              <a:gd name="adj1" fmla="val 47408"/>
              <a:gd name="adj2" fmla="val 8596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tx1"/>
                </a:solidFill>
              </a:rPr>
              <a:t>2916 iterations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(384 </a:t>
            </a:r>
            <a:r>
              <a:rPr lang="en-US" sz="1800" b="1" dirty="0" err="1">
                <a:solidFill>
                  <a:schemeClr val="tx1"/>
                </a:solidFill>
              </a:rPr>
              <a:t>CPUcores</a:t>
            </a:r>
            <a:r>
              <a:rPr lang="en-US" sz="1800" b="1" dirty="0">
                <a:solidFill>
                  <a:schemeClr val="tx1"/>
                </a:solidFill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533400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4400" dirty="0" smtClean="0">
                <a:solidFill>
                  <a:srgbClr val="002060"/>
                </a:solidFill>
              </a:rPr>
              <a:t>Future work of Twister</a:t>
            </a:r>
          </a:p>
          <a:p>
            <a:pPr lvl="1">
              <a:buNone/>
            </a:pPr>
            <a:endParaRPr lang="en-US" sz="4400" dirty="0" smtClean="0">
              <a:solidFill>
                <a:srgbClr val="002060"/>
              </a:solidFill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</a:rPr>
              <a:t>Integrating a distributed file system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</a:rPr>
              <a:t>Integrating with a high performance messaging system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</a:rPr>
              <a:t>Programming with side effects yet support fault tolerance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 descr="BigDataWorksh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64770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http://salsahpc.indiana.edu/tutorial/index.html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>
            <a:off x="-127205" y="1828800"/>
            <a:ext cx="8947355" cy="5029200"/>
            <a:chOff x="-152400" y="1657350"/>
            <a:chExt cx="8972550" cy="5200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094"/>
            <a:stretch>
              <a:fillRect/>
            </a:stretch>
          </p:blipFill>
          <p:spPr bwMode="auto">
            <a:xfrm>
              <a:off x="550021" y="1692649"/>
              <a:ext cx="8212979" cy="516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6"/>
            <p:cNvGrpSpPr/>
            <p:nvPr/>
          </p:nvGrpSpPr>
          <p:grpSpPr>
            <a:xfrm>
              <a:off x="914400" y="2038350"/>
              <a:ext cx="7391400" cy="3962400"/>
              <a:chOff x="914400" y="1981200"/>
              <a:chExt cx="7391400" cy="3962400"/>
            </a:xfrm>
          </p:grpSpPr>
          <p:cxnSp>
            <p:nvCxnSpPr>
              <p:cNvPr id="101" name="Straight Connector 100"/>
              <p:cNvCxnSpPr>
                <a:stCxn id="43" idx="3"/>
              </p:cNvCxnSpPr>
              <p:nvPr/>
            </p:nvCxnSpPr>
            <p:spPr>
              <a:xfrm>
                <a:off x="5020550" y="2795511"/>
                <a:ext cx="1065925" cy="17288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" name="Group 125"/>
              <p:cNvGrpSpPr/>
              <p:nvPr/>
            </p:nvGrpSpPr>
            <p:grpSpPr>
              <a:xfrm>
                <a:off x="914400" y="1981200"/>
                <a:ext cx="7391400" cy="3962400"/>
                <a:chOff x="914400" y="1981200"/>
                <a:chExt cx="7391400" cy="39624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16200000" flipH="1">
                  <a:off x="5372100" y="3619500"/>
                  <a:ext cx="1066800" cy="533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63" idx="3"/>
                </p:cNvCxnSpPr>
                <p:nvPr/>
              </p:nvCxnSpPr>
              <p:spPr>
                <a:xfrm flipV="1">
                  <a:off x="994005" y="4552950"/>
                  <a:ext cx="5178195" cy="72192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33" idx="3"/>
                </p:cNvCxnSpPr>
                <p:nvPr/>
              </p:nvCxnSpPr>
              <p:spPr>
                <a:xfrm flipH="1">
                  <a:off x="6172200" y="3537785"/>
                  <a:ext cx="1352550" cy="101516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0800000" flipV="1">
                  <a:off x="6172200" y="3124200"/>
                  <a:ext cx="2133600" cy="1371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V="1">
                  <a:off x="5867400" y="4800600"/>
                  <a:ext cx="14478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800600" y="3581400"/>
                  <a:ext cx="1371600" cy="914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5448300" y="3619500"/>
                  <a:ext cx="1600200" cy="152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5486400" y="4572000"/>
                  <a:ext cx="762000" cy="609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3200400" y="4495800"/>
                  <a:ext cx="2971800" cy="990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524000" y="1981200"/>
                  <a:ext cx="4648200" cy="2514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14400" y="3657600"/>
                  <a:ext cx="51816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914400" y="4419600"/>
                  <a:ext cx="5257800" cy="76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47" idx="3"/>
                </p:cNvCxnSpPr>
                <p:nvPr/>
              </p:nvCxnSpPr>
              <p:spPr>
                <a:xfrm flipH="1">
                  <a:off x="6248400" y="3745741"/>
                  <a:ext cx="152400" cy="79299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17"/>
            <p:cNvGrpSpPr/>
            <p:nvPr/>
          </p:nvGrpSpPr>
          <p:grpSpPr>
            <a:xfrm>
              <a:off x="4724400" y="5162550"/>
              <a:ext cx="1295400" cy="762001"/>
              <a:chOff x="4572000" y="5105399"/>
              <a:chExt cx="1295400" cy="762001"/>
            </a:xfrm>
          </p:grpSpPr>
          <p:pic>
            <p:nvPicPr>
              <p:cNvPr id="12" name="Picture 1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72000" y="5105399"/>
                <a:ext cx="1295400" cy="762001"/>
              </a:xfrm>
              <a:prstGeom prst="rect">
                <a:avLst/>
              </a:prstGeom>
            </p:spPr>
          </p:pic>
          <p:pic>
            <p:nvPicPr>
              <p:cNvPr id="8" name="Picture 7" descr="arkansas.png"/>
              <p:cNvPicPr>
                <a:picLocks noChangeAspect="1"/>
              </p:cNvPicPr>
              <p:nvPr/>
            </p:nvPicPr>
            <p:blipFill>
              <a:blip r:embed="rId5" cstate="print"/>
              <a:srcRect l="22969" t="9376" r="22478" b="6238"/>
              <a:stretch>
                <a:fillRect/>
              </a:stretch>
            </p:blipFill>
            <p:spPr>
              <a:xfrm>
                <a:off x="4686300" y="5307430"/>
                <a:ext cx="266700" cy="37899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924425" y="5276850"/>
                <a:ext cx="9108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University of</a:t>
                </a:r>
              </a:p>
              <a:p>
                <a:r>
                  <a:rPr lang="en-US" sz="1100" dirty="0" smtClean="0"/>
                  <a:t>Arkansas</a:t>
                </a:r>
                <a:endParaRPr lang="en-US" sz="1100" dirty="0"/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5486400" y="4095750"/>
              <a:ext cx="1219200" cy="685800"/>
              <a:chOff x="5295901" y="3377547"/>
              <a:chExt cx="1615126" cy="908509"/>
            </a:xfrm>
          </p:grpSpPr>
          <p:pic>
            <p:nvPicPr>
              <p:cNvPr id="9" name="Picture 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95901" y="3377547"/>
                <a:ext cx="1615126" cy="908509"/>
              </a:xfrm>
              <a:prstGeom prst="rect">
                <a:avLst/>
              </a:prstGeom>
            </p:spPr>
          </p:pic>
          <p:pic>
            <p:nvPicPr>
              <p:cNvPr id="10" name="Picture 9" descr="iu.png"/>
              <p:cNvPicPr>
                <a:picLocks noChangeAspect="1"/>
              </p:cNvPicPr>
              <p:nvPr/>
            </p:nvPicPr>
            <p:blipFill>
              <a:blip r:embed="rId6" cstate="print"/>
              <a:srcRect l="30000" t="23802" r="20000" b="21771"/>
              <a:stretch>
                <a:fillRect/>
              </a:stretch>
            </p:blipFill>
            <p:spPr>
              <a:xfrm>
                <a:off x="5486402" y="3663542"/>
                <a:ext cx="381000" cy="381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699681" y="3541584"/>
                <a:ext cx="1110399" cy="60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Indiana </a:t>
                </a:r>
              </a:p>
              <a:p>
                <a:r>
                  <a:rPr lang="en-US" sz="1200" dirty="0" smtClean="0"/>
                  <a:t>University</a:t>
                </a:r>
                <a:endParaRPr lang="en-US" sz="1200" dirty="0"/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1" y="4095750"/>
              <a:ext cx="1676400" cy="762001"/>
              <a:chOff x="2219326" y="761999"/>
              <a:chExt cx="1676400" cy="762001"/>
            </a:xfrm>
          </p:grpSpPr>
          <p:pic>
            <p:nvPicPr>
              <p:cNvPr id="22" name="Picture 2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9326" y="761999"/>
                <a:ext cx="1676400" cy="762001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867025" y="857250"/>
                <a:ext cx="878767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University of</a:t>
                </a:r>
              </a:p>
              <a:p>
                <a:r>
                  <a:rPr lang="en-US" sz="1050" dirty="0" smtClean="0"/>
                  <a:t>California at</a:t>
                </a:r>
              </a:p>
              <a:p>
                <a:r>
                  <a:rPr lang="en-US" sz="1050" dirty="0" smtClean="0"/>
                  <a:t>Los Angeles</a:t>
                </a:r>
                <a:endParaRPr lang="en-US" sz="1050" dirty="0"/>
              </a:p>
            </p:txBody>
          </p:sp>
          <p:pic>
            <p:nvPicPr>
              <p:cNvPr id="25" name="Picture 24" descr="ucla.png"/>
              <p:cNvPicPr>
                <a:picLocks noChangeAspect="1"/>
              </p:cNvPicPr>
              <p:nvPr/>
            </p:nvPicPr>
            <p:blipFill>
              <a:blip r:embed="rId7" cstate="print"/>
              <a:srcRect l="31583" t="40630" r="16736" b="31241"/>
              <a:stretch>
                <a:fillRect/>
              </a:stretch>
            </p:blipFill>
            <p:spPr>
              <a:xfrm>
                <a:off x="2400300" y="1057275"/>
                <a:ext cx="476250" cy="238125"/>
              </a:xfrm>
              <a:prstGeom prst="rect">
                <a:avLst/>
              </a:prstGeom>
            </p:spPr>
          </p:pic>
        </p:grpSp>
        <p:grpSp>
          <p:nvGrpSpPr>
            <p:cNvPr id="14" name="Group 33"/>
            <p:cNvGrpSpPr/>
            <p:nvPr/>
          </p:nvGrpSpPr>
          <p:grpSpPr>
            <a:xfrm>
              <a:off x="6914654" y="3181350"/>
              <a:ext cx="1010146" cy="685800"/>
              <a:chOff x="2418854" y="533401"/>
              <a:chExt cx="1010146" cy="685800"/>
            </a:xfrm>
          </p:grpSpPr>
          <p:pic>
            <p:nvPicPr>
              <p:cNvPr id="31" name="Picture 3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8400" y="533401"/>
                <a:ext cx="990600" cy="6858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876550" y="676275"/>
                <a:ext cx="5068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Penn </a:t>
                </a:r>
              </a:p>
              <a:p>
                <a:r>
                  <a:rPr lang="en-US" sz="1100" dirty="0" smtClean="0"/>
                  <a:t>State</a:t>
                </a:r>
                <a:endParaRPr lang="en-US" sz="1100" dirty="0"/>
              </a:p>
            </p:txBody>
          </p:sp>
          <p:pic>
            <p:nvPicPr>
              <p:cNvPr id="33" name="Picture 32" descr="pen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18854" y="609600"/>
                <a:ext cx="610096" cy="560471"/>
              </a:xfrm>
              <a:prstGeom prst="rect">
                <a:avLst/>
              </a:prstGeom>
            </p:spPr>
          </p:pic>
        </p:grpSp>
        <p:grpSp>
          <p:nvGrpSpPr>
            <p:cNvPr id="16" name="Group 39"/>
            <p:cNvGrpSpPr/>
            <p:nvPr/>
          </p:nvGrpSpPr>
          <p:grpSpPr>
            <a:xfrm>
              <a:off x="4019550" y="3200400"/>
              <a:ext cx="1295400" cy="770021"/>
              <a:chOff x="1295400" y="457200"/>
              <a:chExt cx="1295400" cy="770021"/>
            </a:xfrm>
          </p:grpSpPr>
          <p:pic>
            <p:nvPicPr>
              <p:cNvPr id="39" name="Picture 3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47800" y="533400"/>
                <a:ext cx="1143000" cy="644401"/>
              </a:xfrm>
              <a:prstGeom prst="rect">
                <a:avLst/>
              </a:prstGeom>
            </p:spPr>
          </p:pic>
          <p:pic>
            <p:nvPicPr>
              <p:cNvPr id="37" name="Picture 36" descr="iowa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95400" y="457200"/>
                <a:ext cx="838200" cy="77002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905000" y="619125"/>
                <a:ext cx="4796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Iowa</a:t>
                </a:r>
              </a:p>
              <a:p>
                <a:r>
                  <a:rPr lang="en-US" sz="1100" dirty="0" smtClean="0"/>
                  <a:t>State</a:t>
                </a:r>
              </a:p>
            </p:txBody>
          </p:sp>
        </p:grpSp>
        <p:grpSp>
          <p:nvGrpSpPr>
            <p:cNvPr id="18" name="Group 20"/>
            <p:cNvGrpSpPr/>
            <p:nvPr/>
          </p:nvGrpSpPr>
          <p:grpSpPr>
            <a:xfrm>
              <a:off x="4953000" y="3009900"/>
              <a:ext cx="1219200" cy="609600"/>
              <a:chOff x="2514597" y="634346"/>
              <a:chExt cx="1615127" cy="807564"/>
            </a:xfrm>
          </p:grpSpPr>
          <p:pic>
            <p:nvPicPr>
              <p:cNvPr id="15" name="Picture 1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4597" y="634346"/>
                <a:ext cx="1615127" cy="80756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975384" y="787237"/>
                <a:ext cx="1154340" cy="57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 smtClean="0"/>
                  <a:t>Univ.Illinois</a:t>
                </a:r>
                <a:r>
                  <a:rPr lang="en-US" sz="1050" dirty="0" smtClean="0"/>
                  <a:t> </a:t>
                </a:r>
              </a:p>
              <a:p>
                <a:r>
                  <a:rPr lang="en-US" sz="1050" dirty="0" smtClean="0"/>
                  <a:t>at Chicago</a:t>
                </a:r>
                <a:endParaRPr lang="en-US" sz="1050" dirty="0"/>
              </a:p>
            </p:txBody>
          </p:sp>
          <p:pic>
            <p:nvPicPr>
              <p:cNvPr id="19" name="Picture 18" descr="chicago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33649" y="814238"/>
                <a:ext cx="586619" cy="538904"/>
              </a:xfrm>
              <a:prstGeom prst="rect">
                <a:avLst/>
              </a:prstGeom>
            </p:spPr>
          </p:pic>
        </p:grpSp>
        <p:grpSp>
          <p:nvGrpSpPr>
            <p:cNvPr id="20" name="Group 43"/>
            <p:cNvGrpSpPr/>
            <p:nvPr/>
          </p:nvGrpSpPr>
          <p:grpSpPr>
            <a:xfrm>
              <a:off x="4305300" y="2419350"/>
              <a:ext cx="1357851" cy="720601"/>
              <a:chOff x="1552575" y="609600"/>
              <a:chExt cx="1357851" cy="720601"/>
            </a:xfrm>
          </p:grpSpPr>
          <p:pic>
            <p:nvPicPr>
              <p:cNvPr id="41" name="Picture 4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00200" y="609600"/>
                <a:ext cx="1295400" cy="720601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066925" y="790575"/>
                <a:ext cx="843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University of</a:t>
                </a:r>
              </a:p>
              <a:p>
                <a:r>
                  <a:rPr lang="en-US" sz="1000" dirty="0" smtClean="0"/>
                  <a:t>Minnesota</a:t>
                </a:r>
                <a:endParaRPr lang="en-US" sz="1000" dirty="0"/>
              </a:p>
            </p:txBody>
          </p:sp>
          <p:pic>
            <p:nvPicPr>
              <p:cNvPr id="43" name="Picture 42" descr="minn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52575" y="657225"/>
                <a:ext cx="715250" cy="657072"/>
              </a:xfrm>
              <a:prstGeom prst="rect">
                <a:avLst/>
              </a:prstGeom>
            </p:spPr>
          </p:pic>
        </p:grpSp>
        <p:grpSp>
          <p:nvGrpSpPr>
            <p:cNvPr id="21" name="Group 29"/>
            <p:cNvGrpSpPr/>
            <p:nvPr/>
          </p:nvGrpSpPr>
          <p:grpSpPr>
            <a:xfrm>
              <a:off x="5810463" y="2657475"/>
              <a:ext cx="1047537" cy="609600"/>
              <a:chOff x="1981200" y="555813"/>
              <a:chExt cx="1355635" cy="788895"/>
            </a:xfrm>
          </p:grpSpPr>
          <p:pic>
            <p:nvPicPr>
              <p:cNvPr id="27" name="Picture 26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1200" y="555813"/>
                <a:ext cx="1281954" cy="78889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442322" y="686920"/>
                <a:ext cx="894513" cy="517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Michigan </a:t>
                </a:r>
              </a:p>
              <a:p>
                <a:r>
                  <a:rPr lang="en-US" sz="1000" dirty="0" smtClean="0"/>
                  <a:t>State</a:t>
                </a:r>
              </a:p>
            </p:txBody>
          </p:sp>
          <p:pic>
            <p:nvPicPr>
              <p:cNvPr id="29" name="Picture 28" descr="msu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039470" y="679077"/>
                <a:ext cx="551491" cy="506632"/>
              </a:xfrm>
              <a:prstGeom prst="rect">
                <a:avLst/>
              </a:prstGeom>
            </p:spPr>
          </p:pic>
        </p:grpSp>
        <p:grpSp>
          <p:nvGrpSpPr>
            <p:cNvPr id="23" name="Group 47"/>
            <p:cNvGrpSpPr/>
            <p:nvPr/>
          </p:nvGrpSpPr>
          <p:grpSpPr>
            <a:xfrm>
              <a:off x="5638800" y="3395731"/>
              <a:ext cx="1143000" cy="700019"/>
              <a:chOff x="1676400" y="533400"/>
              <a:chExt cx="1143000" cy="700019"/>
            </a:xfrm>
          </p:grpSpPr>
          <p:pic>
            <p:nvPicPr>
              <p:cNvPr id="45" name="Picture 4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2600" y="533400"/>
                <a:ext cx="1066800" cy="644401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247900" y="638175"/>
                <a:ext cx="5212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Notre</a:t>
                </a:r>
              </a:p>
              <a:p>
                <a:r>
                  <a:rPr lang="en-US" sz="1100" dirty="0" smtClean="0"/>
                  <a:t>Dame</a:t>
                </a:r>
                <a:endParaRPr lang="en-US" sz="1100" dirty="0"/>
              </a:p>
            </p:txBody>
          </p:sp>
          <p:pic>
            <p:nvPicPr>
              <p:cNvPr id="47" name="Picture 46" descr="nd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76400" y="533400"/>
                <a:ext cx="762000" cy="700019"/>
              </a:xfrm>
              <a:prstGeom prst="rect">
                <a:avLst/>
              </a:prstGeom>
            </p:spPr>
          </p:pic>
        </p:grpSp>
        <p:grpSp>
          <p:nvGrpSpPr>
            <p:cNvPr id="26" name="Group 51"/>
            <p:cNvGrpSpPr/>
            <p:nvPr/>
          </p:nvGrpSpPr>
          <p:grpSpPr>
            <a:xfrm>
              <a:off x="2362200" y="5162550"/>
              <a:ext cx="1524000" cy="720601"/>
              <a:chOff x="1828800" y="685800"/>
              <a:chExt cx="1524000" cy="720601"/>
            </a:xfrm>
          </p:grpSpPr>
          <p:pic>
            <p:nvPicPr>
              <p:cNvPr id="49" name="Picture 4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28800" y="685800"/>
                <a:ext cx="1524000" cy="72060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286000" y="841802"/>
                <a:ext cx="104547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University of </a:t>
                </a:r>
              </a:p>
              <a:p>
                <a:r>
                  <a:rPr lang="en-US" sz="1050" dirty="0" smtClean="0"/>
                  <a:t>Texas</a:t>
                </a:r>
                <a:r>
                  <a:rPr lang="en-US" sz="1050" dirty="0"/>
                  <a:t> a</a:t>
                </a:r>
                <a:r>
                  <a:rPr lang="en-US" sz="1050" dirty="0" smtClean="0"/>
                  <a:t>t El Paso</a:t>
                </a:r>
                <a:endParaRPr lang="en-US" sz="1050" dirty="0"/>
              </a:p>
            </p:txBody>
          </p:sp>
          <p:pic>
            <p:nvPicPr>
              <p:cNvPr id="51" name="Picture 50" descr="utep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857375" y="785926"/>
                <a:ext cx="619125" cy="568766"/>
              </a:xfrm>
              <a:prstGeom prst="rect">
                <a:avLst/>
              </a:prstGeom>
            </p:spPr>
          </p:pic>
        </p:grpSp>
        <p:grpSp>
          <p:nvGrpSpPr>
            <p:cNvPr id="30" name="Group 55"/>
            <p:cNvGrpSpPr/>
            <p:nvPr/>
          </p:nvGrpSpPr>
          <p:grpSpPr>
            <a:xfrm>
              <a:off x="-152400" y="3257550"/>
              <a:ext cx="1924050" cy="952347"/>
              <a:chOff x="1581150" y="838200"/>
              <a:chExt cx="1924050" cy="952347"/>
            </a:xfrm>
          </p:grpSpPr>
          <p:pic>
            <p:nvPicPr>
              <p:cNvPr id="53" name="Picture 52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838200"/>
                <a:ext cx="1752600" cy="838200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2293846" y="1076325"/>
                <a:ext cx="11256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IBM </a:t>
                </a:r>
                <a:r>
                  <a:rPr lang="en-US" sz="1050" dirty="0" err="1" smtClean="0"/>
                  <a:t>Almaden</a:t>
                </a:r>
                <a:endParaRPr lang="en-US" sz="1050" dirty="0" smtClean="0"/>
              </a:p>
              <a:p>
                <a:r>
                  <a:rPr lang="en-US" sz="1050" dirty="0" smtClean="0"/>
                  <a:t>Research Center</a:t>
                </a:r>
              </a:p>
            </p:txBody>
          </p:sp>
          <p:pic>
            <p:nvPicPr>
              <p:cNvPr id="55" name="Picture 54" descr="ibm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81150" y="876300"/>
                <a:ext cx="995196" cy="914247"/>
              </a:xfrm>
              <a:prstGeom prst="rect">
                <a:avLst/>
              </a:prstGeom>
            </p:spPr>
          </p:pic>
        </p:grpSp>
        <p:grpSp>
          <p:nvGrpSpPr>
            <p:cNvPr id="34" name="Group 59"/>
            <p:cNvGrpSpPr/>
            <p:nvPr/>
          </p:nvGrpSpPr>
          <p:grpSpPr>
            <a:xfrm>
              <a:off x="685800" y="1657350"/>
              <a:ext cx="1409700" cy="720601"/>
              <a:chOff x="1409700" y="609600"/>
              <a:chExt cx="1409700" cy="720601"/>
            </a:xfrm>
          </p:grpSpPr>
          <p:pic>
            <p:nvPicPr>
              <p:cNvPr id="57" name="Picture 56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447800" y="609600"/>
                <a:ext cx="1371600" cy="720601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885950" y="790575"/>
                <a:ext cx="8707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Washington</a:t>
                </a:r>
              </a:p>
              <a:p>
                <a:r>
                  <a:rPr lang="en-US" sz="1100" dirty="0" smtClean="0"/>
                  <a:t>University</a:t>
                </a:r>
                <a:endParaRPr lang="en-US" sz="1100" dirty="0"/>
              </a:p>
            </p:txBody>
          </p:sp>
          <p:pic>
            <p:nvPicPr>
              <p:cNvPr id="59" name="Picture 58" descr="washington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09700" y="711458"/>
                <a:ext cx="666750" cy="612517"/>
              </a:xfrm>
              <a:prstGeom prst="rect">
                <a:avLst/>
              </a:prstGeom>
            </p:spPr>
          </p:pic>
        </p:grpSp>
        <p:grpSp>
          <p:nvGrpSpPr>
            <p:cNvPr id="35" name="Group 63"/>
            <p:cNvGrpSpPr/>
            <p:nvPr/>
          </p:nvGrpSpPr>
          <p:grpSpPr>
            <a:xfrm>
              <a:off x="228600" y="4781550"/>
              <a:ext cx="1627641" cy="890154"/>
              <a:chOff x="1752600" y="516248"/>
              <a:chExt cx="1627641" cy="890154"/>
            </a:xfrm>
          </p:grpSpPr>
          <p:pic>
            <p:nvPicPr>
              <p:cNvPr id="61" name="Picture 60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516248"/>
                <a:ext cx="1600200" cy="890154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2381250" y="742950"/>
                <a:ext cx="99899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San Diego</a:t>
                </a:r>
              </a:p>
              <a:p>
                <a:r>
                  <a:rPr lang="en-US" sz="1000" dirty="0" smtClean="0"/>
                  <a:t>Supercomputer</a:t>
                </a:r>
              </a:p>
              <a:p>
                <a:r>
                  <a:rPr lang="en-US" sz="1000" dirty="0" smtClean="0"/>
                  <a:t>Center</a:t>
                </a:r>
                <a:endParaRPr lang="en-US" sz="1000" dirty="0"/>
              </a:p>
            </p:txBody>
          </p:sp>
          <p:pic>
            <p:nvPicPr>
              <p:cNvPr id="63" name="Picture 62" descr="sdsc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71650" y="666750"/>
                <a:ext cx="746355" cy="685647"/>
              </a:xfrm>
              <a:prstGeom prst="rect">
                <a:avLst/>
              </a:prstGeom>
            </p:spPr>
          </p:pic>
        </p:grpSp>
        <p:grpSp>
          <p:nvGrpSpPr>
            <p:cNvPr id="38" name="Group 68"/>
            <p:cNvGrpSpPr/>
            <p:nvPr/>
          </p:nvGrpSpPr>
          <p:grpSpPr>
            <a:xfrm>
              <a:off x="6248400" y="5619750"/>
              <a:ext cx="1447800" cy="838047"/>
              <a:chOff x="1143000" y="533400"/>
              <a:chExt cx="1447800" cy="838047"/>
            </a:xfrm>
          </p:grpSpPr>
          <p:grpSp>
            <p:nvGrpSpPr>
              <p:cNvPr id="40" name="Group 67"/>
              <p:cNvGrpSpPr/>
              <p:nvPr/>
            </p:nvGrpSpPr>
            <p:grpSpPr>
              <a:xfrm>
                <a:off x="1143000" y="533400"/>
                <a:ext cx="1447800" cy="720601"/>
                <a:chOff x="1143000" y="533400"/>
                <a:chExt cx="1447800" cy="720601"/>
              </a:xfrm>
            </p:grpSpPr>
            <p:pic>
              <p:nvPicPr>
                <p:cNvPr id="65" name="Picture 64" descr="cloud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lum bright="19000"/>
                </a:blip>
                <a:stretch>
                  <a:fillRect/>
                </a:stretch>
              </p:blipFill>
              <p:spPr>
                <a:xfrm>
                  <a:off x="1143000" y="533400"/>
                  <a:ext cx="1447800" cy="720601"/>
                </a:xfrm>
                <a:prstGeom prst="rect">
                  <a:avLst/>
                </a:prstGeom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1752853" y="685800"/>
                  <a:ext cx="76174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University</a:t>
                  </a:r>
                </a:p>
                <a:p>
                  <a:r>
                    <a:rPr lang="en-US" sz="1100" dirty="0" smtClean="0"/>
                    <a:t>of Florida</a:t>
                  </a:r>
                  <a:endParaRPr lang="en-US" sz="1100" dirty="0"/>
                </a:p>
              </p:txBody>
            </p:sp>
          </p:grpSp>
          <p:pic>
            <p:nvPicPr>
              <p:cNvPr id="67" name="Picture 66" descr="florida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143000" y="609600"/>
                <a:ext cx="829302" cy="761847"/>
              </a:xfrm>
              <a:prstGeom prst="rect">
                <a:avLst/>
              </a:prstGeom>
            </p:spPr>
          </p:pic>
        </p:grpSp>
        <p:grpSp>
          <p:nvGrpSpPr>
            <p:cNvPr id="44" name="Group 72"/>
            <p:cNvGrpSpPr/>
            <p:nvPr/>
          </p:nvGrpSpPr>
          <p:grpSpPr>
            <a:xfrm>
              <a:off x="7543800" y="2647950"/>
              <a:ext cx="1276350" cy="770021"/>
              <a:chOff x="1771650" y="485775"/>
              <a:chExt cx="1276350" cy="770021"/>
            </a:xfrm>
          </p:grpSpPr>
          <p:pic>
            <p:nvPicPr>
              <p:cNvPr id="70" name="Picture 69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828800" y="533400"/>
                <a:ext cx="1219200" cy="644401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324100" y="609600"/>
                <a:ext cx="644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Johns </a:t>
                </a:r>
              </a:p>
              <a:p>
                <a:r>
                  <a:rPr lang="en-US" sz="1100" dirty="0" smtClean="0"/>
                  <a:t>Hopkins</a:t>
                </a:r>
                <a:endParaRPr lang="en-US" sz="1100" dirty="0"/>
              </a:p>
            </p:txBody>
          </p:sp>
          <p:pic>
            <p:nvPicPr>
              <p:cNvPr id="72" name="Picture 71" descr="hopkins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771650" y="485775"/>
                <a:ext cx="838200" cy="770021"/>
              </a:xfrm>
              <a:prstGeom prst="rect">
                <a:avLst/>
              </a:prstGeom>
            </p:spPr>
          </p:pic>
        </p:grpSp>
      </p:grpSp>
      <p:grpSp>
        <p:nvGrpSpPr>
          <p:cNvPr id="48" name="Group 129"/>
          <p:cNvGrpSpPr/>
          <p:nvPr/>
        </p:nvGrpSpPr>
        <p:grpSpPr>
          <a:xfrm>
            <a:off x="0" y="-19050"/>
            <a:ext cx="9144000" cy="1314450"/>
            <a:chOff x="0" y="0"/>
            <a:chExt cx="9144000" cy="13144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821055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r="88399"/>
            <a:stretch>
              <a:fillRect/>
            </a:stretch>
          </p:blipFill>
          <p:spPr bwMode="auto">
            <a:xfrm>
              <a:off x="8191500" y="0"/>
              <a:ext cx="9525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" name="Rectangle 130"/>
          <p:cNvSpPr/>
          <p:nvPr/>
        </p:nvSpPr>
        <p:spPr>
          <a:xfrm>
            <a:off x="365760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990000"/>
                </a:solidFill>
              </a:rPr>
              <a:t>July 26-30, 2010  NCSA Summer School Workshop</a:t>
            </a:r>
          </a:p>
          <a:p>
            <a:pPr algn="r"/>
            <a:r>
              <a:rPr lang="en-US" sz="1600" dirty="0" smtClean="0">
                <a:solidFill>
                  <a:srgbClr val="7030A0"/>
                </a:solidFill>
              </a:rPr>
              <a:t>http://salsahpc.indiana.edu/tutorial</a:t>
            </a:r>
            <a:endParaRPr lang="en-US" sz="1600" i="1" dirty="0" smtClean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300+ Students learning about Twister &amp; </a:t>
            </a:r>
            <a:r>
              <a:rPr lang="en-US" sz="1600" i="1" dirty="0" err="1" smtClean="0"/>
              <a:t>Hadoop</a:t>
            </a:r>
            <a:r>
              <a:rPr lang="en-US" sz="1600" i="1" dirty="0" smtClean="0"/>
              <a:t> </a:t>
            </a:r>
          </a:p>
          <a:p>
            <a:r>
              <a:rPr lang="en-US" sz="1600" i="1" dirty="0" err="1" smtClean="0"/>
              <a:t>MapReduce</a:t>
            </a:r>
            <a:r>
              <a:rPr lang="en-US" sz="1600" i="1" dirty="0" smtClean="0"/>
              <a:t> technologies, supported by </a:t>
            </a:r>
            <a:r>
              <a:rPr lang="en-US" sz="1600" i="1" dirty="0" err="1" smtClean="0"/>
              <a:t>FutureGrid</a:t>
            </a:r>
            <a:r>
              <a:rPr lang="en-US" sz="1600" i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9316" name="Picture 4" descr="C:\Documents and Settings\Geoffrey Fox\Desktop\cloud_com_mockup_11_4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loudCom20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400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6400800"/>
            <a:ext cx="430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http://salsahpc.indiana.edu/CloudCom2010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2743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762000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Motivation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685800"/>
            <a:ext cx="1828800" cy="9144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Data Deluge</a:t>
            </a:r>
            <a:endParaRPr lang="en-US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0" y="762000"/>
            <a:ext cx="21336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  <a:cs typeface="Aharoni" pitchFamily="2" charset="-79"/>
              </a:rPr>
              <a:t>MapReduce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19800" y="762000"/>
            <a:ext cx="22098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  <a:cs typeface="Aharoni" pitchFamily="2" charset="-79"/>
              </a:rPr>
              <a:t>Classic Parallel Runtimes (MPI)</a:t>
            </a:r>
            <a:endParaRPr lang="en-US" sz="2000" dirty="0">
              <a:latin typeface="+mj-lt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7526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Experiencing in many domains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Data Centered, </a:t>
            </a:r>
            <a:r>
              <a:rPr lang="en-US" b="1" dirty="0" err="1" smtClean="0">
                <a:solidFill>
                  <a:srgbClr val="002060"/>
                </a:solidFill>
              </a:rPr>
              <a:t>QoS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1600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Efficient and Proven techniques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457200" y="5029200"/>
            <a:ext cx="1524000" cy="1512332"/>
            <a:chOff x="762000" y="1219200"/>
            <a:chExt cx="1524000" cy="1512332"/>
          </a:xfrm>
        </p:grpSpPr>
        <p:sp>
          <p:nvSpPr>
            <p:cNvPr id="19" name="TextBox 18"/>
            <p:cNvSpPr txBox="1"/>
            <p:nvPr/>
          </p:nvSpPr>
          <p:spPr>
            <a:xfrm>
              <a:off x="1066800" y="1219200"/>
              <a:ext cx="684803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762000" y="1600200"/>
              <a:ext cx="1524000" cy="1131332"/>
              <a:chOff x="762000" y="1600200"/>
              <a:chExt cx="1524000" cy="1131332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Arrow Connector 21"/>
              <p:cNvCxnSpPr>
                <a:endCxn id="21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Arrow Connector 24"/>
              <p:cNvCxnSpPr>
                <a:endCxn id="24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7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Arrow Connector 32"/>
                <p:cNvCxnSpPr>
                  <a:endCxn id="32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12700">
                  <a:tailEnd type="triangle" w="lg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12700">
                  <a:tailEnd type="triangle" w="lg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8" name="TextBox 27"/>
              <p:cNvSpPr txBox="1"/>
              <p:nvPr/>
            </p:nvSpPr>
            <p:spPr>
              <a:xfrm>
                <a:off x="1143000" y="2362200"/>
                <a:ext cx="856325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Output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71600" y="1600200"/>
                <a:ext cx="601447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map</a:t>
                </a:r>
                <a:endParaRPr lang="en-US" dirty="0"/>
              </a:p>
            </p:txBody>
          </p:sp>
        </p:grpSp>
      </p:grpSp>
      <p:grpSp>
        <p:nvGrpSpPr>
          <p:cNvPr id="10" name="Group 105"/>
          <p:cNvGrpSpPr/>
          <p:nvPr/>
        </p:nvGrpSpPr>
        <p:grpSpPr>
          <a:xfrm>
            <a:off x="2438400" y="4953000"/>
            <a:ext cx="2053274" cy="1600200"/>
            <a:chOff x="6705600" y="1905000"/>
            <a:chExt cx="2053274" cy="1600200"/>
          </a:xfrm>
        </p:grpSpPr>
        <p:sp>
          <p:nvSpPr>
            <p:cNvPr id="36" name="TextBox 35"/>
            <p:cNvSpPr txBox="1"/>
            <p:nvPr/>
          </p:nvSpPr>
          <p:spPr>
            <a:xfrm>
              <a:off x="7086600" y="1905000"/>
              <a:ext cx="684803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endCxn id="37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9" name="Straight Arrow Connector 38"/>
            <p:cNvCxnSpPr>
              <a:stCxn id="37" idx="4"/>
              <a:endCxn id="49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>
              <a:endCxn id="40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2" name="Straight Arrow Connector 41"/>
            <p:cNvCxnSpPr>
              <a:stCxn id="40" idx="4"/>
              <a:endCxn id="49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endCxn id="43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5" name="Straight Arrow Connector 44"/>
            <p:cNvCxnSpPr>
              <a:stCxn id="43" idx="4"/>
              <a:endCxn id="49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15200" y="2209800"/>
              <a:ext cx="601447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>
              <a:stCxn id="37" idx="4"/>
              <a:endCxn id="50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Straight Arrow Connector 51"/>
            <p:cNvCxnSpPr>
              <a:stCxn id="40" idx="4"/>
              <a:endCxn id="50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3" name="Straight Arrow Connector 52"/>
            <p:cNvCxnSpPr>
              <a:stCxn id="43" idx="4"/>
              <a:endCxn id="50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14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7924800" y="2971800"/>
              <a:ext cx="834074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</p:grpSp>
      <p:grpSp>
        <p:nvGrpSpPr>
          <p:cNvPr id="15" name="Group 73"/>
          <p:cNvGrpSpPr/>
          <p:nvPr/>
        </p:nvGrpSpPr>
        <p:grpSpPr>
          <a:xfrm>
            <a:off x="4648200" y="4724400"/>
            <a:ext cx="2053274" cy="1880978"/>
            <a:chOff x="4724400" y="1371600"/>
            <a:chExt cx="2053274" cy="1880978"/>
          </a:xfrm>
        </p:grpSpPr>
        <p:sp>
          <p:nvSpPr>
            <p:cNvPr id="61" name="Arc 60"/>
            <p:cNvSpPr/>
            <p:nvPr/>
          </p:nvSpPr>
          <p:spPr>
            <a:xfrm rot="856400">
              <a:off x="5452446" y="1546558"/>
              <a:ext cx="1014734" cy="1706020"/>
            </a:xfrm>
            <a:prstGeom prst="arc">
              <a:avLst>
                <a:gd name="adj1" fmla="val 13184796"/>
                <a:gd name="adj2" fmla="val 6304267"/>
              </a:avLst>
            </a:prstGeom>
            <a:noFill/>
            <a:ln w="19050">
              <a:head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62"/>
            <p:cNvGrpSpPr/>
            <p:nvPr/>
          </p:nvGrpSpPr>
          <p:grpSpPr>
            <a:xfrm>
              <a:off x="4724400" y="1371600"/>
              <a:ext cx="2053274" cy="1828800"/>
              <a:chOff x="4572000" y="1676400"/>
              <a:chExt cx="2053274" cy="182880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4724400" y="1905000"/>
                <a:ext cx="684803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Input</a:t>
                </a:r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572000" y="2438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Arrow Connector 64"/>
              <p:cNvCxnSpPr>
                <a:endCxn id="64" idx="0"/>
              </p:cNvCxnSpPr>
              <p:nvPr/>
            </p:nvCxnSpPr>
            <p:spPr>
              <a:xfrm rot="5400000">
                <a:off x="4610100" y="23241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6" name="Straight Arrow Connector 65"/>
              <p:cNvCxnSpPr>
                <a:stCxn id="64" idx="4"/>
                <a:endCxn id="76" idx="1"/>
              </p:cNvCxnSpPr>
              <p:nvPr/>
            </p:nvCxnSpPr>
            <p:spPr>
              <a:xfrm rot="16200000" flipH="1">
                <a:off x="4724400" y="2743199"/>
                <a:ext cx="273237" cy="2732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4953000" y="2438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Arrow Connector 67"/>
              <p:cNvCxnSpPr>
                <a:endCxn id="67" idx="0"/>
              </p:cNvCxnSpPr>
              <p:nvPr/>
            </p:nvCxnSpPr>
            <p:spPr>
              <a:xfrm rot="5400000">
                <a:off x="4991100" y="23241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9" name="Straight Arrow Connector 68"/>
              <p:cNvCxnSpPr>
                <a:stCxn id="67" idx="4"/>
                <a:endCxn id="76" idx="0"/>
              </p:cNvCxnSpPr>
              <p:nvPr/>
            </p:nvCxnSpPr>
            <p:spPr>
              <a:xfrm rot="5400000">
                <a:off x="4991100" y="2857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5791200" y="243760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Arrow Connector 70"/>
              <p:cNvCxnSpPr>
                <a:endCxn id="70" idx="0"/>
              </p:cNvCxnSpPr>
              <p:nvPr/>
            </p:nvCxnSpPr>
            <p:spPr>
              <a:xfrm rot="5400000">
                <a:off x="5829300" y="23233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Arrow Connector 71"/>
              <p:cNvCxnSpPr>
                <a:stCxn id="70" idx="4"/>
                <a:endCxn id="76" idx="7"/>
              </p:cNvCxnSpPr>
              <p:nvPr/>
            </p:nvCxnSpPr>
            <p:spPr>
              <a:xfrm rot="5400000">
                <a:off x="5441367" y="2514203"/>
                <a:ext cx="274031" cy="7304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5410200" y="25908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562600" y="25908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181600" y="2209800"/>
                <a:ext cx="601447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map</a:t>
                </a:r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953000" y="2971800"/>
                <a:ext cx="304800" cy="3048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562600" y="2971800"/>
                <a:ext cx="304800" cy="3048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Arrow Connector 77"/>
              <p:cNvCxnSpPr>
                <a:stCxn id="64" idx="4"/>
                <a:endCxn id="77" idx="1"/>
              </p:cNvCxnSpPr>
              <p:nvPr/>
            </p:nvCxnSpPr>
            <p:spPr>
              <a:xfrm rot="16200000" flipH="1">
                <a:off x="5029200" y="2438399"/>
                <a:ext cx="273237" cy="8828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9" name="Straight Arrow Connector 78"/>
              <p:cNvCxnSpPr>
                <a:stCxn id="67" idx="4"/>
                <a:endCxn id="77" idx="0"/>
              </p:cNvCxnSpPr>
              <p:nvPr/>
            </p:nvCxnSpPr>
            <p:spPr>
              <a:xfrm rot="16200000" flipH="1">
                <a:off x="5295900" y="2552700"/>
                <a:ext cx="228600" cy="609600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0" name="Straight Arrow Connector 79"/>
              <p:cNvCxnSpPr>
                <a:stCxn id="70" idx="4"/>
                <a:endCxn id="77" idx="7"/>
              </p:cNvCxnSpPr>
              <p:nvPr/>
            </p:nvCxnSpPr>
            <p:spPr>
              <a:xfrm rot="5400000">
                <a:off x="5746167" y="2819003"/>
                <a:ext cx="274031" cy="1208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rot="5400000">
                <a:off x="4991894" y="3390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rot="5400000">
                <a:off x="5601494" y="3390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17" name="Group 102"/>
              <p:cNvGrpSpPr/>
              <p:nvPr/>
            </p:nvGrpSpPr>
            <p:grpSpPr>
              <a:xfrm>
                <a:off x="5334000" y="3124200"/>
                <a:ext cx="198119" cy="45719"/>
                <a:chOff x="7696200" y="2743200"/>
                <a:chExt cx="198119" cy="45719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7696200" y="2743200"/>
                  <a:ext cx="45719" cy="45719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7848600" y="2743200"/>
                  <a:ext cx="45719" cy="45719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TextBox 83"/>
              <p:cNvSpPr txBox="1"/>
              <p:nvPr/>
            </p:nvSpPr>
            <p:spPr>
              <a:xfrm>
                <a:off x="5791200" y="2971800"/>
                <a:ext cx="834074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reduce</a:t>
                </a:r>
                <a:endParaRPr lang="en-US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486400" y="1676400"/>
                <a:ext cx="1074590" cy="369332"/>
              </a:xfrm>
              <a:prstGeom prst="rect">
                <a:avLst/>
              </a:prstGeom>
              <a:ln w="1905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iterations</a:t>
                </a:r>
                <a:endParaRPr lang="en-US" dirty="0"/>
              </a:p>
            </p:txBody>
          </p:sp>
        </p:grpSp>
      </p:grpSp>
      <p:grpSp>
        <p:nvGrpSpPr>
          <p:cNvPr id="18" name="Group 161"/>
          <p:cNvGrpSpPr/>
          <p:nvPr/>
        </p:nvGrpSpPr>
        <p:grpSpPr>
          <a:xfrm>
            <a:off x="7010400" y="4800600"/>
            <a:ext cx="1752600" cy="1676400"/>
            <a:chOff x="6934200" y="1828800"/>
            <a:chExt cx="1752600" cy="1676400"/>
          </a:xfrm>
          <a:noFill/>
        </p:grpSpPr>
        <p:sp>
          <p:nvSpPr>
            <p:cNvPr id="89" name="Rectangle 88"/>
            <p:cNvSpPr/>
            <p:nvPr/>
          </p:nvSpPr>
          <p:spPr>
            <a:xfrm>
              <a:off x="7162800" y="2057400"/>
              <a:ext cx="1295400" cy="1295400"/>
            </a:xfrm>
            <a:prstGeom prst="rect">
              <a:avLst/>
            </a:prstGeom>
            <a:grp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5400000">
              <a:off x="6973094" y="2704306"/>
              <a:ext cx="1295400" cy="1588"/>
            </a:xfrm>
            <a:prstGeom prst="line">
              <a:avLst/>
            </a:prstGeom>
            <a:grp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162800" y="2514600"/>
              <a:ext cx="1295400" cy="1588"/>
            </a:xfrm>
            <a:prstGeom prst="line">
              <a:avLst/>
            </a:prstGeom>
            <a:grp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162800" y="2819400"/>
              <a:ext cx="1295400" cy="1588"/>
            </a:xfrm>
            <a:prstGeom prst="line">
              <a:avLst/>
            </a:prstGeom>
            <a:grp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7543800" y="2514600"/>
              <a:ext cx="410690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Pij</a:t>
              </a:r>
              <a:endParaRPr lang="en-US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rot="5400000" flipH="1" flipV="1">
              <a:off x="7658894" y="2247106"/>
              <a:ext cx="228600" cy="1588"/>
            </a:xfrm>
            <a:prstGeom prst="straightConnector1">
              <a:avLst/>
            </a:prstGeom>
            <a:grpFill/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rot="10800000">
              <a:off x="7239000" y="2667000"/>
              <a:ext cx="228600" cy="1588"/>
            </a:xfrm>
            <a:prstGeom prst="straightConnector1">
              <a:avLst/>
            </a:prstGeom>
            <a:grpFill/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6" name="Arc 95"/>
            <p:cNvSpPr/>
            <p:nvPr/>
          </p:nvSpPr>
          <p:spPr>
            <a:xfrm flipV="1">
              <a:off x="6934200" y="2590800"/>
              <a:ext cx="1752600" cy="457200"/>
            </a:xfrm>
            <a:prstGeom prst="arc">
              <a:avLst>
                <a:gd name="adj1" fmla="val 10327336"/>
                <a:gd name="adj2" fmla="val 598130"/>
              </a:avLst>
            </a:prstGeom>
            <a:grpFill/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 rot="16200000" flipV="1">
              <a:off x="7162800" y="2438400"/>
              <a:ext cx="1676400" cy="457200"/>
            </a:xfrm>
            <a:prstGeom prst="arc">
              <a:avLst>
                <a:gd name="adj1" fmla="val 10327336"/>
                <a:gd name="adj2" fmla="val 598130"/>
              </a:avLst>
            </a:prstGeom>
            <a:grpFill/>
            <a:ln w="19050">
              <a:headEnd type="arrow"/>
              <a:tailEnd type="non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Left-Right Arrow 107"/>
          <p:cNvSpPr/>
          <p:nvPr/>
        </p:nvSpPr>
        <p:spPr>
          <a:xfrm>
            <a:off x="1143000" y="2819400"/>
            <a:ext cx="7010400" cy="1524000"/>
          </a:xfrm>
          <a:prstGeom prst="leftRightArrow">
            <a:avLst>
              <a:gd name="adj1" fmla="val 6791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981200" y="3048000"/>
            <a:ext cx="5943600" cy="1066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Aharoni" pitchFamily="2" charset="-79"/>
              </a:rPr>
              <a:t>Expand the Applicability of MapReduce to more </a:t>
            </a:r>
            <a:r>
              <a:rPr lang="en-US" sz="2000" b="1" dirty="0" smtClean="0">
                <a:solidFill>
                  <a:srgbClr val="002060"/>
                </a:solidFill>
                <a:cs typeface="Aharoni" pitchFamily="2" charset="-79"/>
              </a:rPr>
              <a:t>classes</a:t>
            </a:r>
            <a:r>
              <a:rPr lang="en-US" sz="2000" dirty="0" smtClean="0">
                <a:cs typeface="Aharoni" pitchFamily="2" charset="-79"/>
              </a:rPr>
              <a:t> of Applications</a:t>
            </a:r>
            <a:endParaRPr lang="en-US" sz="2000" dirty="0">
              <a:cs typeface="Aharoni" pitchFamily="2" charset="-79"/>
            </a:endParaRPr>
          </a:p>
        </p:txBody>
      </p:sp>
      <p:pic>
        <p:nvPicPr>
          <p:cNvPr id="23554" name="Picture 2" descr="C:\Users\jekanaya\AppData\Local\Microsoft\Windows\Temporary Internet Files\Content.IE5\YZ9VVZR1\MC90031132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362200"/>
            <a:ext cx="810461" cy="919162"/>
          </a:xfrm>
          <a:prstGeom prst="rect">
            <a:avLst/>
          </a:prstGeom>
          <a:noFill/>
        </p:spPr>
      </p:pic>
      <p:sp>
        <p:nvSpPr>
          <p:cNvPr id="98" name="Lightning Bolt 97"/>
          <p:cNvSpPr/>
          <p:nvPr/>
        </p:nvSpPr>
        <p:spPr>
          <a:xfrm>
            <a:off x="3733800" y="2209800"/>
            <a:ext cx="914400" cy="533400"/>
          </a:xfrm>
          <a:prstGeom prst="lightningBol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Lightning Bolt 98"/>
          <p:cNvSpPr/>
          <p:nvPr/>
        </p:nvSpPr>
        <p:spPr>
          <a:xfrm flipH="1">
            <a:off x="5638800" y="2209800"/>
            <a:ext cx="838200" cy="533400"/>
          </a:xfrm>
          <a:prstGeom prst="lightningBol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304800" y="4495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Map-Only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514600" y="4495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MapReduce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495800" y="4267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Iterative MapReduce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10400" y="4419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More Extensions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Twister(MapReduce++)</a:t>
            </a:r>
            <a:endParaRPr lang="en-US" sz="4000" dirty="0"/>
          </a:p>
        </p:txBody>
      </p:sp>
      <p:sp>
        <p:nvSpPr>
          <p:cNvPr id="192" name="Content Placeholder 2"/>
          <p:cNvSpPr txBox="1">
            <a:spLocks/>
          </p:cNvSpPr>
          <p:nvPr/>
        </p:nvSpPr>
        <p:spPr>
          <a:xfrm>
            <a:off x="5715000" y="914400"/>
            <a:ext cx="3429000" cy="2514600"/>
          </a:xfrm>
          <a:prstGeom prst="rect">
            <a:avLst/>
          </a:prstGeom>
        </p:spPr>
        <p:txBody>
          <a:bodyPr vert="horz" lIns="91435" tIns="45718" rIns="91435" bIns="45718" rtlCol="0">
            <a:normAutofit fontScale="40000" lnSpcReduction="20000"/>
          </a:bodyPr>
          <a:lstStyle/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Streaming based </a:t>
            </a:r>
            <a:r>
              <a:rPr lang="en-US" sz="3500" dirty="0" smtClean="0"/>
              <a:t>communication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/>
              <a:t>Intermediate results are directly transferred from the map tasks to the reduce tasks – </a:t>
            </a:r>
            <a:r>
              <a:rPr lang="en-US" sz="3500" b="1" dirty="0" smtClean="0"/>
              <a:t>eliminates local files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Cacheable</a:t>
            </a:r>
            <a:r>
              <a:rPr lang="en-US" sz="3500" dirty="0" smtClean="0">
                <a:solidFill>
                  <a:srgbClr val="E4CFA0"/>
                </a:solidFill>
              </a:rPr>
              <a:t> </a:t>
            </a:r>
            <a:r>
              <a:rPr lang="en-US" sz="3500" dirty="0" smtClean="0"/>
              <a:t>map/reduce tasks</a:t>
            </a:r>
          </a:p>
          <a:p>
            <a:pPr marL="569913" lvl="1" indent="-112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/>
              <a:t>Static data remains in memory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Combine </a:t>
            </a:r>
            <a:r>
              <a:rPr lang="en-US" sz="3500" dirty="0" smtClean="0"/>
              <a:t>phase to combine reductions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/>
              <a:t>User Program is the </a:t>
            </a:r>
            <a:r>
              <a:rPr lang="en-US" sz="3500" b="1" dirty="0" smtClean="0"/>
              <a:t>composer</a:t>
            </a:r>
            <a:r>
              <a:rPr lang="en-US" sz="3500" dirty="0" smtClean="0"/>
              <a:t> of MapReduce computations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990033"/>
                </a:solidFill>
              </a:rPr>
              <a:t>Extends</a:t>
            </a:r>
            <a:r>
              <a:rPr lang="en-US" sz="3500" b="1" dirty="0" smtClean="0">
                <a:solidFill>
                  <a:srgbClr val="E4CFA0"/>
                </a:solidFill>
              </a:rPr>
              <a:t> </a:t>
            </a:r>
            <a:r>
              <a:rPr lang="en-US" sz="3500" b="1" dirty="0" smtClean="0"/>
              <a:t>the MapReduce model to </a:t>
            </a:r>
            <a:r>
              <a:rPr lang="en-US" sz="3500" b="1" dirty="0" smtClean="0">
                <a:solidFill>
                  <a:srgbClr val="00B0F0"/>
                </a:solidFill>
              </a:rPr>
              <a:t>iterative</a:t>
            </a:r>
            <a:r>
              <a:rPr lang="en-US" sz="3500" b="1" dirty="0" smtClean="0">
                <a:solidFill>
                  <a:srgbClr val="E4CFA0"/>
                </a:solidFill>
              </a:rPr>
              <a:t> </a:t>
            </a:r>
            <a:r>
              <a:rPr lang="en-US" sz="3500" b="1" dirty="0" smtClean="0"/>
              <a:t>computations</a:t>
            </a:r>
          </a:p>
          <a:p>
            <a:pPr marL="342883" indent="-342883">
              <a:spcBef>
                <a:spcPct val="20000"/>
              </a:spcBef>
              <a:defRPr/>
            </a:pPr>
            <a:endParaRPr lang="en-US" sz="3200" dirty="0" smtClean="0">
              <a:solidFill>
                <a:srgbClr val="E4CFA0"/>
              </a:solidFill>
            </a:endParaRP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rgbClr val="E4CFA0"/>
              </a:solidFill>
            </a:endParaRPr>
          </a:p>
        </p:txBody>
      </p:sp>
      <p:grpSp>
        <p:nvGrpSpPr>
          <p:cNvPr id="3" name="Group 195"/>
          <p:cNvGrpSpPr/>
          <p:nvPr/>
        </p:nvGrpSpPr>
        <p:grpSpPr>
          <a:xfrm>
            <a:off x="304800" y="762000"/>
            <a:ext cx="3733800" cy="2413000"/>
            <a:chOff x="1371600" y="762000"/>
            <a:chExt cx="4572000" cy="2438400"/>
          </a:xfrm>
        </p:grpSpPr>
        <p:sp>
          <p:nvSpPr>
            <p:cNvPr id="197" name="Rounded Rectangle 196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Data Split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4038600" y="1524001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038600" y="1524001"/>
              <a:ext cx="8341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chemeClr val="tx2">
                      <a:lumMod val="75000"/>
                    </a:schemeClr>
                  </a:solidFill>
                </a:rPr>
                <a:t>MR</a:t>
              </a:r>
            </a:p>
            <a:p>
              <a:pPr algn="ctr"/>
              <a:r>
                <a:rPr lang="en-US" sz="1300" b="1" dirty="0" smtClean="0">
                  <a:solidFill>
                    <a:schemeClr val="tx2">
                      <a:lumMod val="75000"/>
                    </a:schemeClr>
                  </a:solidFill>
                </a:rPr>
                <a:t>Driver</a:t>
              </a:r>
              <a:endParaRPr lang="en-US" sz="1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953000" y="1524001"/>
              <a:ext cx="9906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chemeClr val="tx2">
                      <a:lumMod val="75000"/>
                    </a:schemeClr>
                  </a:solidFill>
                </a:rPr>
                <a:t>User</a:t>
              </a:r>
            </a:p>
            <a:p>
              <a:pPr algn="ctr"/>
              <a:r>
                <a:rPr lang="en-US" sz="1300" b="1" dirty="0" smtClean="0">
                  <a:solidFill>
                    <a:schemeClr val="tx2">
                      <a:lumMod val="75000"/>
                    </a:schemeClr>
                  </a:solidFill>
                </a:rPr>
                <a:t>Program</a:t>
              </a:r>
              <a:endParaRPr lang="en-US" sz="13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447800" y="762000"/>
              <a:ext cx="4495800" cy="31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Pub/Sub Broker Network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4038600" y="2743201"/>
              <a:ext cx="1296581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File System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7" name="Up-Down Arrow 216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18" name="Up-Down Arrow 217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19" name="Up-Down Arrow 218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20" name="Hexagon 219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2" name="Hexagon 221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4" name="Hexagon 223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6" name="Hexagon 225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M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8" name="Flowchart: Connector 227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29" name="Flowchart: Connector 228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30" name="Flowchart: Connector 229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31" name="Flowchart: Connector 230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4" name="Group 108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243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44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5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241" name="Flowchart: Connector 240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42" name="Flowchart: Connector 241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6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239" name="Flowchart: Connector 238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40" name="Flowchart: Connector 239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237" name="Flowchart: Connector 23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236" name="TextBox 235"/>
            <p:cNvSpPr txBox="1"/>
            <p:nvPr/>
          </p:nvSpPr>
          <p:spPr>
            <a:xfrm>
              <a:off x="1828801" y="1219201"/>
              <a:ext cx="1591458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Worker Nodes</a:t>
              </a:r>
              <a:endParaRPr lang="en-US" sz="1400" b="1" dirty="0"/>
            </a:p>
          </p:txBody>
        </p:sp>
      </p:grpSp>
      <p:sp>
        <p:nvSpPr>
          <p:cNvPr id="245" name="Hexagon 244"/>
          <p:cNvSpPr/>
          <p:nvPr/>
        </p:nvSpPr>
        <p:spPr>
          <a:xfrm>
            <a:off x="4029074" y="9652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4029074" y="13462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7" name="Up-Down Arrow 246"/>
          <p:cNvSpPr/>
          <p:nvPr/>
        </p:nvSpPr>
        <p:spPr>
          <a:xfrm>
            <a:off x="4105274" y="21844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400" b="1" dirty="0"/>
          </a:p>
        </p:txBody>
      </p:sp>
      <p:sp>
        <p:nvSpPr>
          <p:cNvPr id="248" name="Rectangle 247"/>
          <p:cNvSpPr/>
          <p:nvPr/>
        </p:nvSpPr>
        <p:spPr>
          <a:xfrm>
            <a:off x="4029074" y="18034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4333875" y="889000"/>
            <a:ext cx="1118501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/>
              <a:t>Map Worker</a:t>
            </a:r>
            <a:endParaRPr lang="en-US" sz="1400" b="1" dirty="0"/>
          </a:p>
        </p:txBody>
      </p:sp>
      <p:sp>
        <p:nvSpPr>
          <p:cNvPr id="250" name="TextBox 249"/>
          <p:cNvSpPr txBox="1"/>
          <p:nvPr/>
        </p:nvSpPr>
        <p:spPr>
          <a:xfrm>
            <a:off x="4333875" y="1270000"/>
            <a:ext cx="132266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/>
              <a:t>Reduce Worker</a:t>
            </a:r>
            <a:endParaRPr lang="en-US" sz="1400" b="1" dirty="0"/>
          </a:p>
        </p:txBody>
      </p:sp>
      <p:sp>
        <p:nvSpPr>
          <p:cNvPr id="251" name="TextBox 250"/>
          <p:cNvSpPr txBox="1"/>
          <p:nvPr/>
        </p:nvSpPr>
        <p:spPr>
          <a:xfrm>
            <a:off x="4333875" y="1727200"/>
            <a:ext cx="107271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/>
              <a:t>MRDeamon</a:t>
            </a:r>
            <a:endParaRPr lang="en-US" sz="1400" b="1" dirty="0"/>
          </a:p>
        </p:txBody>
      </p:sp>
      <p:sp>
        <p:nvSpPr>
          <p:cNvPr id="252" name="TextBox 251"/>
          <p:cNvSpPr txBox="1"/>
          <p:nvPr/>
        </p:nvSpPr>
        <p:spPr>
          <a:xfrm>
            <a:off x="4333875" y="2108200"/>
            <a:ext cx="144109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/>
              <a:t>Data Read/Write</a:t>
            </a:r>
            <a:endParaRPr lang="en-US" sz="1400" b="1" dirty="0"/>
          </a:p>
        </p:txBody>
      </p:sp>
      <p:cxnSp>
        <p:nvCxnSpPr>
          <p:cNvPr id="253" name="Straight Arrow Connector 252"/>
          <p:cNvCxnSpPr/>
          <p:nvPr/>
        </p:nvCxnSpPr>
        <p:spPr>
          <a:xfrm rot="5400000">
            <a:off x="4029868" y="2793207"/>
            <a:ext cx="3048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333875" y="2565400"/>
            <a:ext cx="136497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/>
              <a:t>Communication</a:t>
            </a:r>
            <a:endParaRPr lang="en-US" sz="1400" b="1" dirty="0"/>
          </a:p>
        </p:txBody>
      </p:sp>
      <p:grpSp>
        <p:nvGrpSpPr>
          <p:cNvPr id="8" name="Group 148"/>
          <p:cNvGrpSpPr/>
          <p:nvPr/>
        </p:nvGrpSpPr>
        <p:grpSpPr>
          <a:xfrm>
            <a:off x="4648200" y="3598954"/>
            <a:ext cx="4191000" cy="2954245"/>
            <a:chOff x="1807721" y="808977"/>
            <a:chExt cx="4648200" cy="3370355"/>
          </a:xfrm>
        </p:grpSpPr>
        <p:grpSp>
          <p:nvGrpSpPr>
            <p:cNvPr id="9" name="Group 26"/>
            <p:cNvGrpSpPr/>
            <p:nvPr/>
          </p:nvGrpSpPr>
          <p:grpSpPr>
            <a:xfrm>
              <a:off x="2743200" y="808977"/>
              <a:ext cx="3712721" cy="3094411"/>
              <a:chOff x="304800" y="1694153"/>
              <a:chExt cx="3712721" cy="3094411"/>
            </a:xfrm>
          </p:grpSpPr>
          <p:sp>
            <p:nvSpPr>
              <p:cNvPr id="159" name="Arc 158"/>
              <p:cNvSpPr/>
              <p:nvPr/>
            </p:nvSpPr>
            <p:spPr>
              <a:xfrm rot="3177236">
                <a:off x="1648167" y="2620252"/>
                <a:ext cx="2942011" cy="1394613"/>
              </a:xfrm>
              <a:prstGeom prst="arc">
                <a:avLst>
                  <a:gd name="adj1" fmla="val 9813537"/>
                  <a:gd name="adj2" fmla="val 1099694"/>
                </a:avLst>
              </a:prstGeom>
              <a:ln w="508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64721" y="3323575"/>
                <a:ext cx="2590800" cy="35000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latin typeface="+mj-lt"/>
                    <a:cs typeface="Courier New" pitchFamily="49" charset="0"/>
                  </a:rPr>
                  <a:t>Reduce (Key, List&lt;Value&gt;) 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264921" y="1694153"/>
                <a:ext cx="882047" cy="360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Iterate</a:t>
                </a:r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62" name="Straight Arrow Connector 161"/>
              <p:cNvCxnSpPr/>
              <p:nvPr/>
            </p:nvCxnSpPr>
            <p:spPr>
              <a:xfrm rot="16200000" flipH="1">
                <a:off x="1296194" y="2972594"/>
                <a:ext cx="381000" cy="3794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/>
              <p:cNvSpPr txBox="1"/>
              <p:nvPr/>
            </p:nvSpPr>
            <p:spPr>
              <a:xfrm>
                <a:off x="304800" y="2667000"/>
                <a:ext cx="1916468" cy="36042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198120" y="4009377"/>
                <a:ext cx="2743199" cy="35966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/>
                    </a:solidFill>
                    <a:latin typeface="+mj-lt"/>
                    <a:cs typeface="Courier New" pitchFamily="49" charset="0"/>
                  </a:rPr>
                  <a:t>Combine (Key, List&lt;Value&gt;)</a:t>
                </a:r>
                <a:endParaRPr lang="en-US" sz="1400" b="1" dirty="0">
                  <a:solidFill>
                    <a:schemeClr val="tx1"/>
                  </a:solidFill>
                  <a:latin typeface="+mj-lt"/>
                  <a:cs typeface="Courier New" pitchFamily="49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666999" y="2180576"/>
                <a:ext cx="1350522" cy="762000"/>
              </a:xfrm>
              <a:prstGeom prst="ellipse">
                <a:avLst/>
              </a:prstGeom>
              <a:ln w="2540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User Program</a:t>
                </a:r>
                <a:endParaRPr lang="en-US" sz="1400" b="1" dirty="0"/>
              </a:p>
            </p:txBody>
          </p:sp>
          <p:cxnSp>
            <p:nvCxnSpPr>
              <p:cNvPr id="166" name="Straight Arrow Connector 165"/>
              <p:cNvCxnSpPr/>
              <p:nvPr/>
            </p:nvCxnSpPr>
            <p:spPr>
              <a:xfrm rot="16200000" flipH="1">
                <a:off x="1883921" y="3704576"/>
                <a:ext cx="304800" cy="304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550921" y="3810000"/>
              <a:ext cx="990600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+mj-lt"/>
                  <a:cs typeface="Courier New" pitchFamily="49" charset="0"/>
                </a:rPr>
                <a:t>Close()</a:t>
              </a:r>
              <a:endParaRPr lang="en-US" sz="1400" b="1" dirty="0">
                <a:solidFill>
                  <a:schemeClr val="tx1"/>
                </a:solidFill>
                <a:latin typeface="+mj-lt"/>
                <a:cs typeface="Courier New" pitchFamily="49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26922" y="1066801"/>
              <a:ext cx="1295400" cy="35112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+mj-lt"/>
                  <a:cs typeface="Courier New" pitchFamily="49" charset="0"/>
                </a:rPr>
                <a:t>Configure()</a:t>
              </a:r>
              <a:endParaRPr lang="en-US" sz="1400" b="1" dirty="0">
                <a:solidFill>
                  <a:schemeClr val="tx1"/>
                </a:solidFill>
                <a:latin typeface="+mj-lt"/>
                <a:cs typeface="Courier New" pitchFamily="49" charset="0"/>
              </a:endParaRPr>
            </a:p>
          </p:txBody>
        </p:sp>
        <p:cxnSp>
          <p:nvCxnSpPr>
            <p:cNvPr id="153" name="Straight Arrow Connector 152"/>
            <p:cNvCxnSpPr>
              <a:stCxn id="152" idx="2"/>
            </p:cNvCxnSpPr>
            <p:nvPr/>
          </p:nvCxnSpPr>
          <p:spPr>
            <a:xfrm rot="5400000">
              <a:off x="3489272" y="1596474"/>
              <a:ext cx="363895" cy="6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>
              <a:off x="4762479" y="3674642"/>
              <a:ext cx="345692" cy="68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Left Arrow Callout 154"/>
            <p:cNvSpPr/>
            <p:nvPr/>
          </p:nvSpPr>
          <p:spPr>
            <a:xfrm flipH="1">
              <a:off x="1807721" y="990600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95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Static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156" name="Left Arrow Callout 155"/>
            <p:cNvSpPr/>
            <p:nvPr/>
          </p:nvSpPr>
          <p:spPr>
            <a:xfrm flipH="1">
              <a:off x="1828800" y="2256777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075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b="1" dirty="0" smtClean="0">
                  <a:solidFill>
                    <a:schemeClr val="tx1"/>
                  </a:solidFill>
                </a:rPr>
                <a:t>δ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flow</a:t>
              </a:r>
            </a:p>
          </p:txBody>
        </p:sp>
        <p:cxnSp>
          <p:nvCxnSpPr>
            <p:cNvPr id="157" name="Straight Arrow Connector 156"/>
            <p:cNvCxnSpPr>
              <a:stCxn id="156" idx="1"/>
            </p:cNvCxnSpPr>
            <p:nvPr/>
          </p:nvCxnSpPr>
          <p:spPr>
            <a:xfrm flipV="1">
              <a:off x="2971800" y="2256777"/>
              <a:ext cx="91440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56" idx="1"/>
            </p:cNvCxnSpPr>
            <p:nvPr/>
          </p:nvCxnSpPr>
          <p:spPr>
            <a:xfrm>
              <a:off x="2971800" y="2523477"/>
              <a:ext cx="1371600" cy="448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3962400" cy="273379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8" name="TextBox 167"/>
          <p:cNvSpPr txBox="1"/>
          <p:nvPr/>
        </p:nvSpPr>
        <p:spPr>
          <a:xfrm>
            <a:off x="304800" y="625783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Different synchronization and intercommunication mechanisms used by the parallel runtimes</a:t>
            </a:r>
            <a:endParaRPr lang="en-US" sz="1400" b="1" dirty="0"/>
          </a:p>
        </p:txBody>
      </p:sp>
      <p:pic>
        <p:nvPicPr>
          <p:cNvPr id="1026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52400"/>
            <a:ext cx="501094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Twister New Release</a:t>
            </a:r>
            <a:endParaRPr lang="en-US" dirty="0"/>
          </a:p>
        </p:txBody>
      </p:sp>
      <p:pic>
        <p:nvPicPr>
          <p:cNvPr id="4" name="Picture 3" descr="twis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9144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TwisterMPIReduce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152400" y="4267200"/>
            <a:ext cx="88392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Runtime package supporting subset of MPI mapped to Twister</a:t>
            </a:r>
          </a:p>
          <a:p>
            <a:r>
              <a:rPr lang="en-US" dirty="0" smtClean="0"/>
              <a:t>Set-up, Barrier, Broadcast, Reduce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04800" y="1066800"/>
            <a:ext cx="8534400" cy="3042751"/>
            <a:chOff x="1251857" y="2245862"/>
            <a:chExt cx="6640286" cy="2362200"/>
          </a:xfrm>
        </p:grpSpPr>
        <p:sp>
          <p:nvSpPr>
            <p:cNvPr id="3" name="AutoShape 2"/>
            <p:cNvSpPr>
              <a:spLocks noChangeArrowheads="1"/>
            </p:cNvSpPr>
            <p:nvPr/>
          </p:nvSpPr>
          <p:spPr bwMode="auto">
            <a:xfrm>
              <a:off x="4604657" y="3922262"/>
              <a:ext cx="990600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Diagram 3"/>
            <p:cNvGraphicFramePr/>
            <p:nvPr/>
          </p:nvGraphicFramePr>
          <p:xfrm>
            <a:off x="4942115" y="3933148"/>
            <a:ext cx="685800" cy="609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>
              <a:off x="1251857" y="3084062"/>
              <a:ext cx="6629400" cy="304800"/>
            </a:xfrm>
            <a:prstGeom prst="roundRect">
              <a:avLst>
                <a:gd name="adj" fmla="val 16667"/>
              </a:avLst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TwisterMPIReduce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1251857" y="2245862"/>
              <a:ext cx="1589089" cy="762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95250" h="44450" prst="coolSlan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PairwiseClustering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b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MPI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2928257" y="2245862"/>
              <a:ext cx="1600200" cy="762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95250" h="4445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Multi Dimensional Scaling MPI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4604657" y="2245862"/>
              <a:ext cx="1600200" cy="762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95250" h="4445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Generative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Topographic Mappin</a:t>
              </a:r>
              <a:r>
                <a:rPr lang="en-US" sz="1600" b="1" dirty="0" smtClean="0">
                  <a:latin typeface="Calibri" pitchFamily="34" charset="0"/>
                  <a:cs typeface="Arial" pitchFamily="34" charset="0"/>
                </a:rPr>
                <a:t>g MPI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6281057" y="2245862"/>
              <a:ext cx="1600200" cy="762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95250" h="44450" prst="coolSlant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Other …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2"/>
            <p:cNvSpPr>
              <a:spLocks noChangeArrowheads="1"/>
            </p:cNvSpPr>
            <p:nvPr/>
          </p:nvSpPr>
          <p:spPr bwMode="auto">
            <a:xfrm>
              <a:off x="1251857" y="3465062"/>
              <a:ext cx="3276600" cy="381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Azure Twister (C# C++)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>
              <a:off x="4604657" y="3465062"/>
              <a:ext cx="3276600" cy="381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Java Twister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1251857" y="3922262"/>
              <a:ext cx="3276600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Microsoft </a:t>
              </a:r>
              <a:r>
                <a:rPr kumimoji="0" lang="en-US" sz="2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Azure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2"/>
            <p:cNvSpPr>
              <a:spLocks noChangeArrowheads="1"/>
            </p:cNvSpPr>
            <p:nvPr/>
          </p:nvSpPr>
          <p:spPr bwMode="auto">
            <a:xfrm>
              <a:off x="5671457" y="3922262"/>
              <a:ext cx="1143000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2"/>
            <p:cNvSpPr>
              <a:spLocks noChangeArrowheads="1"/>
            </p:cNvSpPr>
            <p:nvPr/>
          </p:nvSpPr>
          <p:spPr bwMode="auto">
            <a:xfrm>
              <a:off x="6890657" y="3922262"/>
              <a:ext cx="990600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Diagram 14"/>
            <p:cNvGraphicFramePr/>
            <p:nvPr/>
          </p:nvGraphicFramePr>
          <p:xfrm>
            <a:off x="3766457" y="3922262"/>
            <a:ext cx="685800" cy="609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4528457" y="3961731"/>
              <a:ext cx="1051443" cy="3106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FutureGrid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" name="Diagram 16"/>
            <p:cNvGraphicFramePr/>
            <p:nvPr/>
          </p:nvGraphicFramePr>
          <p:xfrm>
            <a:off x="6161313" y="3944034"/>
            <a:ext cx="685800" cy="609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18" name="Rectangle 17"/>
            <p:cNvSpPr/>
            <p:nvPr/>
          </p:nvSpPr>
          <p:spPr>
            <a:xfrm>
              <a:off x="5638799" y="3965806"/>
              <a:ext cx="990600" cy="5495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Local </a:t>
              </a:r>
              <a:r>
                <a:rPr kumimoji="0" lang="en-US" sz="2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Cluster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" name="Diagram 18"/>
            <p:cNvGraphicFramePr/>
            <p:nvPr/>
          </p:nvGraphicFramePr>
          <p:xfrm>
            <a:off x="7206343" y="3965804"/>
            <a:ext cx="685800" cy="609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6847518" y="3961731"/>
              <a:ext cx="979309" cy="5495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Amazon EC2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Iterative Computations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D:\Academic\Ph.D\eScience2008\images\eps\kmeans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62000"/>
            <a:ext cx="3405613" cy="2844509"/>
          </a:xfrm>
          <a:prstGeom prst="rect">
            <a:avLst/>
          </a:prstGeom>
          <a:noFill/>
        </p:spPr>
      </p:pic>
      <p:pic>
        <p:nvPicPr>
          <p:cNvPr id="40965" name="Picture 5" descr="D:\academic\phd\Publications\CloudComp09\figures\matri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685800"/>
            <a:ext cx="2286000" cy="2843349"/>
          </a:xfrm>
          <a:prstGeom prst="rect">
            <a:avLst/>
          </a:prstGeom>
          <a:noFill/>
        </p:spPr>
      </p:pic>
      <p:sp>
        <p:nvSpPr>
          <p:cNvPr id="11" name="Right Arrow Callout 10"/>
          <p:cNvSpPr/>
          <p:nvPr/>
        </p:nvSpPr>
        <p:spPr>
          <a:xfrm>
            <a:off x="152400" y="1447800"/>
            <a:ext cx="1371600" cy="685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3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K-means</a:t>
            </a:r>
          </a:p>
          <a:p>
            <a:pPr algn="ctr"/>
            <a:endParaRPr lang="en-US" dirty="0"/>
          </a:p>
        </p:txBody>
      </p:sp>
      <p:sp>
        <p:nvSpPr>
          <p:cNvPr id="12" name="Right Arrow Callout 11"/>
          <p:cNvSpPr/>
          <p:nvPr/>
        </p:nvSpPr>
        <p:spPr>
          <a:xfrm>
            <a:off x="4876800" y="1447800"/>
            <a:ext cx="2057400" cy="685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3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Matrix Multiplication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581400"/>
            <a:ext cx="255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 of K-Means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3581400"/>
            <a:ext cx="355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Performance Matrix Multiplication</a:t>
            </a:r>
            <a:endParaRPr lang="en-US" b="1" dirty="0"/>
          </a:p>
        </p:txBody>
      </p:sp>
      <p:pic>
        <p:nvPicPr>
          <p:cNvPr id="15" name="Picture 14" descr="kmeans-color-lo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886200"/>
            <a:ext cx="4129088" cy="2667000"/>
          </a:xfrm>
          <a:prstGeom prst="rect">
            <a:avLst/>
          </a:prstGeom>
        </p:spPr>
      </p:pic>
      <p:pic>
        <p:nvPicPr>
          <p:cNvPr id="16" name="Picture 15" descr="mat-mult-lo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599" y="3886200"/>
            <a:ext cx="4038601" cy="2697278"/>
          </a:xfrm>
          <a:prstGeom prst="rect">
            <a:avLst/>
          </a:prstGeom>
        </p:spPr>
      </p:pic>
      <p:grpSp>
        <p:nvGrpSpPr>
          <p:cNvPr id="3" name="Group 17"/>
          <p:cNvGrpSpPr/>
          <p:nvPr/>
        </p:nvGrpSpPr>
        <p:grpSpPr>
          <a:xfrm>
            <a:off x="4648200" y="3276600"/>
            <a:ext cx="4495800" cy="3213485"/>
            <a:chOff x="4191000" y="2667000"/>
            <a:chExt cx="4495800" cy="321348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1000" y="3048000"/>
              <a:ext cx="4495800" cy="2832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4191000" y="2667000"/>
              <a:ext cx="1912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n-US" b="1" dirty="0" smtClean="0"/>
                <a:t>Smith Waterman</a:t>
              </a:r>
              <a:endParaRPr lang="en-US" b="1" dirty="0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 l="6643" t="12560" r="26932" b="12077"/>
          <a:stretch>
            <a:fillRect/>
          </a:stretch>
        </p:blipFill>
        <p:spPr bwMode="auto">
          <a:xfrm>
            <a:off x="4572000" y="3657600"/>
            <a:ext cx="4572000" cy="324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 Programming Model for Iterative MapReduce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3962400" cy="4038600"/>
          </a:xfrm>
          <a:prstGeom prst="rect">
            <a:avLst/>
          </a:prstGeom>
        </p:spPr>
        <p:txBody>
          <a:bodyPr vert="horz" lIns="91435" tIns="45718" rIns="91435" bIns="45718" rtlCol="0">
            <a:normAutofit fontScale="77500" lnSpcReduction="20000"/>
          </a:bodyPr>
          <a:lstStyle/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Distributed data access</a:t>
            </a: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5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In-memory MapReduce</a:t>
            </a: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5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Distinction on static data and variable data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flow vs.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flow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5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Cacheable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map/reduce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tasks (long running tasks)</a:t>
            </a: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5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Combine operation</a:t>
            </a: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5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83" indent="-342883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Support fast intermediate data transfers</a:t>
            </a:r>
          </a:p>
          <a:p>
            <a:pPr marL="342883" indent="-342883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883" indent="-342883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883" indent="-342883">
              <a:spcBef>
                <a:spcPct val="20000"/>
              </a:spcBef>
              <a:buClr>
                <a:srgbClr val="C00000"/>
              </a:buClr>
            </a:pP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11"/>
          <p:cNvGrpSpPr/>
          <p:nvPr/>
        </p:nvGrpSpPr>
        <p:grpSpPr>
          <a:xfrm>
            <a:off x="4191000" y="1447800"/>
            <a:ext cx="4648200" cy="3370355"/>
            <a:chOff x="1807721" y="808977"/>
            <a:chExt cx="4648200" cy="3370355"/>
          </a:xfrm>
        </p:grpSpPr>
        <p:grpSp>
          <p:nvGrpSpPr>
            <p:cNvPr id="4" name="Group 26"/>
            <p:cNvGrpSpPr/>
            <p:nvPr/>
          </p:nvGrpSpPr>
          <p:grpSpPr>
            <a:xfrm>
              <a:off x="2743200" y="808977"/>
              <a:ext cx="3712721" cy="3094411"/>
              <a:chOff x="304800" y="1694153"/>
              <a:chExt cx="3712721" cy="3094411"/>
            </a:xfrm>
          </p:grpSpPr>
          <p:sp>
            <p:nvSpPr>
              <p:cNvPr id="20" name="Arc 19"/>
              <p:cNvSpPr/>
              <p:nvPr/>
            </p:nvSpPr>
            <p:spPr>
              <a:xfrm rot="3177236">
                <a:off x="1648167" y="2620252"/>
                <a:ext cx="2942011" cy="1394613"/>
              </a:xfrm>
              <a:prstGeom prst="arc">
                <a:avLst>
                  <a:gd name="adj1" fmla="val 9813537"/>
                  <a:gd name="adj2" fmla="val 1099694"/>
                </a:avLst>
              </a:prstGeom>
              <a:ln w="50800">
                <a:solidFill>
                  <a:srgbClr val="00206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64721" y="3323576"/>
                <a:ext cx="2590800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  <a:latin typeface="+mj-lt"/>
                    <a:cs typeface="Courier New" pitchFamily="49" charset="0"/>
                  </a:rPr>
                  <a:t>Reduce (Key, List&lt;Value&gt;) 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64921" y="1694153"/>
                <a:ext cx="8933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Iterate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rot="16200000" flipH="1">
                <a:off x="1296194" y="2972594"/>
                <a:ext cx="381000" cy="379412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04800" y="2667000"/>
                <a:ext cx="1849224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121921" y="4009376"/>
                <a:ext cx="2819399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  <a:latin typeface="+mj-lt"/>
                    <a:cs typeface="Courier New" pitchFamily="49" charset="0"/>
                  </a:rPr>
                  <a:t>Combine (</a:t>
                </a:r>
                <a:r>
                  <a:rPr lang="en-US" b="1" dirty="0" smtClean="0">
                    <a:solidFill>
                      <a:srgbClr val="0070C0"/>
                    </a:solidFill>
                    <a:latin typeface="+mj-lt"/>
                    <a:cs typeface="Courier New" pitchFamily="49" charset="0"/>
                  </a:rPr>
                  <a:t>Map</a:t>
                </a:r>
                <a:r>
                  <a:rPr lang="en-US" b="1" dirty="0" smtClean="0">
                    <a:solidFill>
                      <a:schemeClr val="tx1"/>
                    </a:solidFill>
                    <a:latin typeface="+mj-lt"/>
                    <a:cs typeface="Courier New" pitchFamily="49" charset="0"/>
                  </a:rPr>
                  <a:t>&lt;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+mj-lt"/>
                    <a:cs typeface="Courier New" pitchFamily="49" charset="0"/>
                  </a:rPr>
                  <a:t>Key,Value</a:t>
                </a:r>
                <a:r>
                  <a:rPr lang="en-US" b="1" dirty="0" smtClean="0">
                    <a:solidFill>
                      <a:schemeClr val="tx1"/>
                    </a:solidFill>
                    <a:latin typeface="+mj-lt"/>
                    <a:cs typeface="Courier New" pitchFamily="49" charset="0"/>
                  </a:rPr>
                  <a:t>&gt;)</a:t>
                </a:r>
                <a:endParaRPr lang="en-US" b="1" dirty="0">
                  <a:solidFill>
                    <a:schemeClr val="tx1"/>
                  </a:solidFill>
                  <a:latin typeface="+mj-lt"/>
                  <a:cs typeface="Courier New" pitchFamily="49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666999" y="2180576"/>
                <a:ext cx="1350522" cy="762000"/>
              </a:xfrm>
              <a:prstGeom prst="ellipse">
                <a:avLst/>
              </a:prstGeom>
              <a:ln w="2540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/>
                  <a:t>User Program</a:t>
                </a:r>
                <a:endParaRPr lang="en-US" sz="1600" b="1" dirty="0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rot="16200000" flipH="1">
                <a:off x="1883921" y="3704576"/>
                <a:ext cx="304800" cy="30480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4550921" y="3810000"/>
              <a:ext cx="99060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  <a:latin typeface="+mj-lt"/>
                  <a:cs typeface="Courier New" pitchFamily="49" charset="0"/>
                </a:rPr>
                <a:t>Close()</a:t>
              </a:r>
              <a:endParaRPr lang="en-US" b="1" dirty="0">
                <a:solidFill>
                  <a:schemeClr val="tx1"/>
                </a:solidFill>
                <a:latin typeface="+mj-lt"/>
                <a:cs typeface="Courier New" pitchFamily="49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26921" y="1066800"/>
              <a:ext cx="129540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  <a:latin typeface="+mj-lt"/>
                  <a:cs typeface="Courier New" pitchFamily="49" charset="0"/>
                </a:rPr>
                <a:t>Configure()</a:t>
              </a:r>
              <a:endParaRPr lang="en-US" b="1" dirty="0">
                <a:solidFill>
                  <a:schemeClr val="tx1"/>
                </a:solidFill>
                <a:latin typeface="+mj-lt"/>
                <a:cs typeface="Courier New" pitchFamily="49" charset="0"/>
              </a:endParaRPr>
            </a:p>
          </p:txBody>
        </p:sp>
        <p:cxnSp>
          <p:nvCxnSpPr>
            <p:cNvPr id="29" name="Straight Arrow Connector 28"/>
            <p:cNvCxnSpPr>
              <a:stCxn id="27" idx="2"/>
            </p:cNvCxnSpPr>
            <p:nvPr/>
          </p:nvCxnSpPr>
          <p:spPr>
            <a:xfrm rot="5400000">
              <a:off x="3498371" y="1605574"/>
              <a:ext cx="345692" cy="680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4762479" y="3674642"/>
              <a:ext cx="345692" cy="680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Left Arrow Callout 97"/>
            <p:cNvSpPr/>
            <p:nvPr/>
          </p:nvSpPr>
          <p:spPr>
            <a:xfrm flipH="1">
              <a:off x="1807721" y="990600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95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Static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99" name="Left Arrow Callout 98"/>
            <p:cNvSpPr/>
            <p:nvPr/>
          </p:nvSpPr>
          <p:spPr>
            <a:xfrm flipH="1">
              <a:off x="1828800" y="2256777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075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tx1"/>
                  </a:solidFill>
                </a:rPr>
                <a:t>δ</a:t>
              </a:r>
              <a:r>
                <a:rPr lang="en-US" b="1" dirty="0" smtClean="0">
                  <a:solidFill>
                    <a:schemeClr val="tx1"/>
                  </a:solidFill>
                </a:rPr>
                <a:t> flow</a:t>
              </a:r>
            </a:p>
          </p:txBody>
        </p:sp>
        <p:cxnSp>
          <p:nvCxnSpPr>
            <p:cNvPr id="101" name="Straight Arrow Connector 100"/>
            <p:cNvCxnSpPr>
              <a:stCxn id="99" idx="1"/>
            </p:cNvCxnSpPr>
            <p:nvPr/>
          </p:nvCxnSpPr>
          <p:spPr>
            <a:xfrm flipV="1">
              <a:off x="2971800" y="2256777"/>
              <a:ext cx="914400" cy="2667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9" idx="1"/>
            </p:cNvCxnSpPr>
            <p:nvPr/>
          </p:nvCxnSpPr>
          <p:spPr>
            <a:xfrm>
              <a:off x="2971800" y="2523477"/>
              <a:ext cx="1371600" cy="4483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Rectangle 126"/>
          <p:cNvSpPr/>
          <p:nvPr/>
        </p:nvSpPr>
        <p:spPr>
          <a:xfrm>
            <a:off x="457200" y="5334000"/>
            <a:ext cx="838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Twister Constraints for </a:t>
            </a:r>
            <a:r>
              <a:rPr lang="en-US" sz="2000" b="1" dirty="0" smtClean="0">
                <a:solidFill>
                  <a:srgbClr val="C00000"/>
                </a:solidFill>
              </a:rPr>
              <a:t>Side Effect Free </a:t>
            </a:r>
            <a:r>
              <a:rPr lang="en-US" sz="2000" b="1" dirty="0" smtClean="0">
                <a:solidFill>
                  <a:srgbClr val="002060"/>
                </a:solidFill>
              </a:rPr>
              <a:t>map/reduce tasks</a:t>
            </a:r>
          </a:p>
          <a:p>
            <a:endParaRPr lang="en-US" sz="600" dirty="0" smtClean="0"/>
          </a:p>
          <a:p>
            <a:r>
              <a:rPr lang="en-US" sz="2400" dirty="0" smtClean="0"/>
              <a:t>Computation Complexity &gt;&gt; Complexity of Size of the Mutant Data (State)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58245</TotalTime>
  <Words>2218</Words>
  <Application>Microsoft Office PowerPoint</Application>
  <PresentationFormat>On-screen Show (4:3)</PresentationFormat>
  <Paragraphs>610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 IU Twister Supports Data Intensive  Science Applications</vt:lpstr>
      <vt:lpstr>Application Classes </vt:lpstr>
      <vt:lpstr>Applications &amp; Different Interconnection Patterns</vt:lpstr>
      <vt:lpstr>Motivation</vt:lpstr>
      <vt:lpstr>Twister(MapReduce++)</vt:lpstr>
      <vt:lpstr>Twister New Release</vt:lpstr>
      <vt:lpstr>TwisterMPIReduce</vt:lpstr>
      <vt:lpstr>Iterative Computations</vt:lpstr>
      <vt:lpstr>A Programming Model for Iterative MapReduce</vt:lpstr>
      <vt:lpstr>Iterative MapReduce using Existing Runtimes</vt:lpstr>
      <vt:lpstr>Features of Existing Architectures(1)</vt:lpstr>
      <vt:lpstr>Features of Existing Architectures(2)</vt:lpstr>
      <vt:lpstr>Iterative MapReduce using Twister</vt:lpstr>
      <vt:lpstr>Twister Architecture </vt:lpstr>
      <vt:lpstr>Twister Programming Model</vt:lpstr>
      <vt:lpstr>Twister API</vt:lpstr>
      <vt:lpstr>Input/Output Handling</vt:lpstr>
      <vt:lpstr>Partition File</vt:lpstr>
      <vt:lpstr>The use of pub/sub messaging</vt:lpstr>
      <vt:lpstr>Twister Applications</vt:lpstr>
      <vt:lpstr>High Energy Physics Data Analysis</vt:lpstr>
      <vt:lpstr>Reduce Phase of Particle Physics  “Find the Higgs” using Dryad</vt:lpstr>
      <vt:lpstr>All-Pairs Using DryadLINQ</vt:lpstr>
      <vt:lpstr>Dryad versus MPI for Smith Waterman</vt:lpstr>
      <vt:lpstr>Pairwise Sequence Comparison using Smith Waterman Gotoh</vt:lpstr>
      <vt:lpstr>Slide 26</vt:lpstr>
      <vt:lpstr>K-Means Clustering</vt:lpstr>
      <vt:lpstr>K-Means Clustering - MapReduce</vt:lpstr>
      <vt:lpstr>Pagerank – An Iterative MapReduce Algorithm</vt:lpstr>
      <vt:lpstr>Multi-dimensional Scaling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Judy Qiu</cp:lastModifiedBy>
  <cp:revision>2942</cp:revision>
  <dcterms:created xsi:type="dcterms:W3CDTF">2009-02-17T15:34:47Z</dcterms:created>
  <dcterms:modified xsi:type="dcterms:W3CDTF">2010-11-17T15:46:28Z</dcterms:modified>
</cp:coreProperties>
</file>