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2"/>
  </p:notesMasterIdLst>
  <p:sldIdLst>
    <p:sldId id="256" r:id="rId2"/>
    <p:sldId id="309" r:id="rId3"/>
    <p:sldId id="461" r:id="rId4"/>
    <p:sldId id="375" r:id="rId5"/>
    <p:sldId id="456" r:id="rId6"/>
    <p:sldId id="431" r:id="rId7"/>
    <p:sldId id="380" r:id="rId8"/>
    <p:sldId id="392" r:id="rId9"/>
    <p:sldId id="358" r:id="rId10"/>
    <p:sldId id="418" r:id="rId11"/>
    <p:sldId id="419" r:id="rId12"/>
    <p:sldId id="446" r:id="rId13"/>
    <p:sldId id="457" r:id="rId14"/>
    <p:sldId id="423" r:id="rId15"/>
    <p:sldId id="427" r:id="rId16"/>
    <p:sldId id="426" r:id="rId17"/>
    <p:sldId id="447" r:id="rId18"/>
    <p:sldId id="432" r:id="rId19"/>
    <p:sldId id="453" r:id="rId20"/>
    <p:sldId id="454" r:id="rId21"/>
    <p:sldId id="455" r:id="rId22"/>
    <p:sldId id="450" r:id="rId23"/>
    <p:sldId id="407" r:id="rId24"/>
    <p:sldId id="449" r:id="rId25"/>
    <p:sldId id="440" r:id="rId26"/>
    <p:sldId id="441" r:id="rId27"/>
    <p:sldId id="442" r:id="rId28"/>
    <p:sldId id="469" r:id="rId29"/>
    <p:sldId id="470" r:id="rId30"/>
    <p:sldId id="33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CEA0"/>
    <a:srgbClr val="FFCC00"/>
    <a:srgbClr val="0000FF"/>
    <a:srgbClr val="DEE7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5" autoAdjust="0"/>
    <p:restoredTop sz="82828" autoAdjust="0"/>
  </p:normalViewPr>
  <p:slideViewPr>
    <p:cSldViewPr>
      <p:cViewPr varScale="1">
        <p:scale>
          <a:sx n="69" d="100"/>
          <a:sy n="69" d="100"/>
        </p:scale>
        <p:origin x="-41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eoffrey%20Fox\Desktop\URGENT\MC30000\PWC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eoffrey%20Fox\Desktop\dryadVSHadoop-SWG-LargeDataSe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Research\dryadVsHadoop-SWG-Inhomgeneou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Research\dryadVsHadoop-SWG-Inhomgeneou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Research\pariwise-distance-scalability-idp-drya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673840769903771"/>
          <c:y val="5.1400554097404488E-2"/>
          <c:w val="0.82137328805463306"/>
          <c:h val="0.79822506561679785"/>
        </c:manualLayout>
      </c:layout>
      <c:barChart>
        <c:barDir val="col"/>
        <c:grouping val="clustered"/>
        <c:ser>
          <c:idx val="0"/>
          <c:order val="0"/>
          <c:tx>
            <c:v>DryadLINQ</c:v>
          </c:tx>
          <c:cat>
            <c:numRef>
              <c:f>Sheet1!$A$1:$A$2</c:f>
              <c:numCache>
                <c:formatCode>0</c:formatCode>
                <c:ptCount val="2"/>
                <c:pt idx="0">
                  <c:v>35339</c:v>
                </c:pt>
                <c:pt idx="1">
                  <c:v>50000</c:v>
                </c:pt>
              </c:numCache>
            </c:numRef>
          </c:cat>
          <c:val>
            <c:numRef>
              <c:f>Sheet1!$B$1:$B$2</c:f>
              <c:numCache>
                <c:formatCode>0</c:formatCode>
                <c:ptCount val="2"/>
                <c:pt idx="0">
                  <c:v>8510.4749999999549</c:v>
                </c:pt>
                <c:pt idx="1">
                  <c:v>17200.413</c:v>
                </c:pt>
              </c:numCache>
            </c:numRef>
          </c:val>
        </c:ser>
        <c:ser>
          <c:idx val="1"/>
          <c:order val="1"/>
          <c:tx>
            <c:v>MPI</c:v>
          </c:tx>
          <c:cat>
            <c:numRef>
              <c:f>Sheet1!$A$1:$A$2</c:f>
              <c:numCache>
                <c:formatCode>0</c:formatCode>
                <c:ptCount val="2"/>
                <c:pt idx="0">
                  <c:v>35339</c:v>
                </c:pt>
                <c:pt idx="1">
                  <c:v>50000</c:v>
                </c:pt>
              </c:numCache>
            </c:numRef>
          </c:cat>
          <c:val>
            <c:numRef>
              <c:f>Sheet1!$C$1:$C$2</c:f>
              <c:numCache>
                <c:formatCode>0</c:formatCode>
                <c:ptCount val="2"/>
                <c:pt idx="0">
                  <c:v>8138.3140000000003</c:v>
                </c:pt>
                <c:pt idx="1">
                  <c:v>16588.741000000005</c:v>
                </c:pt>
              </c:numCache>
            </c:numRef>
          </c:val>
        </c:ser>
        <c:axId val="93357952"/>
        <c:axId val="93359488"/>
      </c:barChart>
      <c:catAx>
        <c:axId val="93357952"/>
        <c:scaling>
          <c:orientation val="minMax"/>
        </c:scaling>
        <c:axPos val="b"/>
        <c:numFmt formatCode="0" sourceLinked="1"/>
        <c:tickLblPos val="nextTo"/>
        <c:crossAx val="93359488"/>
        <c:crosses val="autoZero"/>
        <c:auto val="1"/>
        <c:lblAlgn val="ctr"/>
        <c:lblOffset val="100"/>
      </c:catAx>
      <c:valAx>
        <c:axId val="93359488"/>
        <c:scaling>
          <c:orientation val="minMax"/>
        </c:scaling>
        <c:axPos val="l"/>
        <c:majorGridlines/>
        <c:numFmt formatCode="0" sourceLinked="1"/>
        <c:tickLblPos val="nextTo"/>
        <c:crossAx val="93357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69457567804037"/>
          <c:y val="6.9060586176728181E-2"/>
          <c:w val="0.41657023850279584"/>
          <c:h val="0.23458005249343841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solidFill>
      <a:schemeClr val="bg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cked"/>
        <c:ser>
          <c:idx val="1"/>
          <c:order val="0"/>
          <c:marker>
            <c:symbol val="none"/>
          </c:marker>
          <c:cat>
            <c:numRef>
              <c:f>PWC!$G$2:$G$82</c:f>
              <c:numCache>
                <c:formatCode>General</c:formatCode>
                <c:ptCount val="81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16</c:v>
                </c:pt>
                <c:pt idx="24">
                  <c:v>16</c:v>
                </c:pt>
                <c:pt idx="25">
                  <c:v>16</c:v>
                </c:pt>
                <c:pt idx="26">
                  <c:v>16</c:v>
                </c:pt>
                <c:pt idx="27">
                  <c:v>16</c:v>
                </c:pt>
                <c:pt idx="28">
                  <c:v>16</c:v>
                </c:pt>
                <c:pt idx="29">
                  <c:v>16</c:v>
                </c:pt>
                <c:pt idx="30">
                  <c:v>16</c:v>
                </c:pt>
                <c:pt idx="31">
                  <c:v>16</c:v>
                </c:pt>
                <c:pt idx="32">
                  <c:v>16</c:v>
                </c:pt>
                <c:pt idx="33">
                  <c:v>24</c:v>
                </c:pt>
                <c:pt idx="34">
                  <c:v>24</c:v>
                </c:pt>
                <c:pt idx="35">
                  <c:v>32</c:v>
                </c:pt>
                <c:pt idx="36">
                  <c:v>32</c:v>
                </c:pt>
                <c:pt idx="37">
                  <c:v>32</c:v>
                </c:pt>
                <c:pt idx="38">
                  <c:v>32</c:v>
                </c:pt>
                <c:pt idx="39">
                  <c:v>48</c:v>
                </c:pt>
                <c:pt idx="40">
                  <c:v>48</c:v>
                </c:pt>
                <c:pt idx="41">
                  <c:v>48</c:v>
                </c:pt>
                <c:pt idx="42">
                  <c:v>48</c:v>
                </c:pt>
                <c:pt idx="43">
                  <c:v>48</c:v>
                </c:pt>
                <c:pt idx="44">
                  <c:v>48</c:v>
                </c:pt>
                <c:pt idx="45">
                  <c:v>48</c:v>
                </c:pt>
                <c:pt idx="46">
                  <c:v>48</c:v>
                </c:pt>
                <c:pt idx="47">
                  <c:v>48</c:v>
                </c:pt>
                <c:pt idx="48">
                  <c:v>48</c:v>
                </c:pt>
                <c:pt idx="49">
                  <c:v>64</c:v>
                </c:pt>
                <c:pt idx="50">
                  <c:v>64</c:v>
                </c:pt>
                <c:pt idx="51">
                  <c:v>64</c:v>
                </c:pt>
                <c:pt idx="52">
                  <c:v>64</c:v>
                </c:pt>
                <c:pt idx="53">
                  <c:v>64</c:v>
                </c:pt>
                <c:pt idx="54">
                  <c:v>64</c:v>
                </c:pt>
                <c:pt idx="55">
                  <c:v>64</c:v>
                </c:pt>
                <c:pt idx="56">
                  <c:v>64</c:v>
                </c:pt>
                <c:pt idx="57">
                  <c:v>80</c:v>
                </c:pt>
                <c:pt idx="58">
                  <c:v>96</c:v>
                </c:pt>
                <c:pt idx="59">
                  <c:v>96</c:v>
                </c:pt>
                <c:pt idx="60">
                  <c:v>96</c:v>
                </c:pt>
                <c:pt idx="61">
                  <c:v>128</c:v>
                </c:pt>
                <c:pt idx="62">
                  <c:v>128</c:v>
                </c:pt>
                <c:pt idx="63">
                  <c:v>128</c:v>
                </c:pt>
                <c:pt idx="64">
                  <c:v>128</c:v>
                </c:pt>
                <c:pt idx="65">
                  <c:v>128</c:v>
                </c:pt>
                <c:pt idx="66">
                  <c:v>192</c:v>
                </c:pt>
                <c:pt idx="67">
                  <c:v>192</c:v>
                </c:pt>
                <c:pt idx="68">
                  <c:v>288</c:v>
                </c:pt>
                <c:pt idx="69">
                  <c:v>288</c:v>
                </c:pt>
                <c:pt idx="70">
                  <c:v>384</c:v>
                </c:pt>
                <c:pt idx="71">
                  <c:v>384</c:v>
                </c:pt>
                <c:pt idx="72">
                  <c:v>384</c:v>
                </c:pt>
                <c:pt idx="73">
                  <c:v>480</c:v>
                </c:pt>
                <c:pt idx="74">
                  <c:v>480</c:v>
                </c:pt>
                <c:pt idx="75">
                  <c:v>576</c:v>
                </c:pt>
                <c:pt idx="76">
                  <c:v>576</c:v>
                </c:pt>
                <c:pt idx="77">
                  <c:v>672</c:v>
                </c:pt>
                <c:pt idx="78">
                  <c:v>672</c:v>
                </c:pt>
                <c:pt idx="79">
                  <c:v>744</c:v>
                </c:pt>
                <c:pt idx="80">
                  <c:v>744</c:v>
                </c:pt>
              </c:numCache>
            </c:numRef>
          </c:cat>
          <c:val>
            <c:numRef>
              <c:f>PWC!$H$2:$H$82</c:f>
              <c:numCache>
                <c:formatCode>General</c:formatCode>
                <c:ptCount val="81"/>
                <c:pt idx="0">
                  <c:v>1.1336122749999999</c:v>
                </c:pt>
                <c:pt idx="1">
                  <c:v>0.17594827100000107</c:v>
                </c:pt>
                <c:pt idx="2">
                  <c:v>0.20747389399999999</c:v>
                </c:pt>
                <c:pt idx="3">
                  <c:v>1.3594755599999999</c:v>
                </c:pt>
                <c:pt idx="4">
                  <c:v>-7.4289770000000024E-3</c:v>
                </c:pt>
                <c:pt idx="5">
                  <c:v>0</c:v>
                </c:pt>
                <c:pt idx="6">
                  <c:v>0.19797855400000003</c:v>
                </c:pt>
                <c:pt idx="7">
                  <c:v>0.41362681800000151</c:v>
                </c:pt>
                <c:pt idx="8">
                  <c:v>0.36982963400000174</c:v>
                </c:pt>
                <c:pt idx="9">
                  <c:v>1.4587532619999999</c:v>
                </c:pt>
                <c:pt idx="10">
                  <c:v>-4.6891192000000012E-2</c:v>
                </c:pt>
                <c:pt idx="11">
                  <c:v>4.9918446000000033E-2</c:v>
                </c:pt>
                <c:pt idx="12">
                  <c:v>1.9273361999999999E-2</c:v>
                </c:pt>
                <c:pt idx="13">
                  <c:v>-1.7272780000000005E-2</c:v>
                </c:pt>
                <c:pt idx="14">
                  <c:v>4.4001844999999998E-2</c:v>
                </c:pt>
                <c:pt idx="15">
                  <c:v>9.601491500000002E-2</c:v>
                </c:pt>
                <c:pt idx="16">
                  <c:v>0.16661681100000003</c:v>
                </c:pt>
                <c:pt idx="17">
                  <c:v>0.16665074899999988</c:v>
                </c:pt>
                <c:pt idx="18">
                  <c:v>0.26765438200000002</c:v>
                </c:pt>
                <c:pt idx="19">
                  <c:v>0.28342994100000174</c:v>
                </c:pt>
                <c:pt idx="20">
                  <c:v>0.89822504600000064</c:v>
                </c:pt>
                <c:pt idx="21">
                  <c:v>0.90352075600000004</c:v>
                </c:pt>
                <c:pt idx="22">
                  <c:v>1.6174134689999999</c:v>
                </c:pt>
                <c:pt idx="23">
                  <c:v>-2.4660521999999987E-2</c:v>
                </c:pt>
                <c:pt idx="24">
                  <c:v>5.6565004999999995E-2</c:v>
                </c:pt>
                <c:pt idx="25">
                  <c:v>1.3559262999999933E-2</c:v>
                </c:pt>
                <c:pt idx="26">
                  <c:v>2.0460396000000002E-2</c:v>
                </c:pt>
                <c:pt idx="27">
                  <c:v>6.7938800000000008E-2</c:v>
                </c:pt>
                <c:pt idx="28">
                  <c:v>0.11258735699999985</c:v>
                </c:pt>
                <c:pt idx="29">
                  <c:v>0.56072074500000002</c:v>
                </c:pt>
                <c:pt idx="30">
                  <c:v>0.30271012500000088</c:v>
                </c:pt>
                <c:pt idx="31">
                  <c:v>1.0436449409999946</c:v>
                </c:pt>
                <c:pt idx="32">
                  <c:v>1.6656527459999999</c:v>
                </c:pt>
                <c:pt idx="33">
                  <c:v>1.8899100000000005E-2</c:v>
                </c:pt>
                <c:pt idx="34">
                  <c:v>2.0058193659999999</c:v>
                </c:pt>
                <c:pt idx="35">
                  <c:v>8.0213967000000011E-2</c:v>
                </c:pt>
                <c:pt idx="36">
                  <c:v>9.009814100000002E-2</c:v>
                </c:pt>
                <c:pt idx="37">
                  <c:v>0.22820784000000024</c:v>
                </c:pt>
                <c:pt idx="38">
                  <c:v>0.36969194100000002</c:v>
                </c:pt>
                <c:pt idx="39">
                  <c:v>0.10823334600000049</c:v>
                </c:pt>
                <c:pt idx="40">
                  <c:v>0.18106932800000072</c:v>
                </c:pt>
                <c:pt idx="41">
                  <c:v>0.18035793700000041</c:v>
                </c:pt>
                <c:pt idx="42">
                  <c:v>9.5822602000000048E-2</c:v>
                </c:pt>
                <c:pt idx="43">
                  <c:v>9.799356300000002E-2</c:v>
                </c:pt>
                <c:pt idx="44">
                  <c:v>0.10315050100000002</c:v>
                </c:pt>
                <c:pt idx="45">
                  <c:v>9.8778528000000268E-2</c:v>
                </c:pt>
                <c:pt idx="46">
                  <c:v>0.16423220900000021</c:v>
                </c:pt>
                <c:pt idx="47">
                  <c:v>0.26967249400000032</c:v>
                </c:pt>
                <c:pt idx="48">
                  <c:v>0.48301003200000031</c:v>
                </c:pt>
                <c:pt idx="49">
                  <c:v>0.15806871900000041</c:v>
                </c:pt>
                <c:pt idx="50">
                  <c:v>0.20626715000000095</c:v>
                </c:pt>
                <c:pt idx="51">
                  <c:v>0.13289732200000001</c:v>
                </c:pt>
                <c:pt idx="52">
                  <c:v>0.13624788900000095</c:v>
                </c:pt>
                <c:pt idx="53">
                  <c:v>0.10633733899999998</c:v>
                </c:pt>
                <c:pt idx="54">
                  <c:v>9.5415180000000016E-2</c:v>
                </c:pt>
                <c:pt idx="55">
                  <c:v>0.12743347899999999</c:v>
                </c:pt>
                <c:pt idx="56">
                  <c:v>0.17116356599999988</c:v>
                </c:pt>
                <c:pt idx="57">
                  <c:v>0.16816843500000084</c:v>
                </c:pt>
                <c:pt idx="58">
                  <c:v>0.38001790700000238</c:v>
                </c:pt>
                <c:pt idx="59">
                  <c:v>0.16355294200000003</c:v>
                </c:pt>
                <c:pt idx="60">
                  <c:v>0.21251095000000075</c:v>
                </c:pt>
                <c:pt idx="61">
                  <c:v>0.37427151100000133</c:v>
                </c:pt>
                <c:pt idx="62">
                  <c:v>0.26800947300000133</c:v>
                </c:pt>
                <c:pt idx="63">
                  <c:v>0.22024627000000024</c:v>
                </c:pt>
                <c:pt idx="64">
                  <c:v>0.18862658500000001</c:v>
                </c:pt>
                <c:pt idx="65">
                  <c:v>0.16737362499999967</c:v>
                </c:pt>
                <c:pt idx="66">
                  <c:v>0.77236590099999991</c:v>
                </c:pt>
                <c:pt idx="67">
                  <c:v>0.30841248000000243</c:v>
                </c:pt>
                <c:pt idx="68">
                  <c:v>1.2577221939999934</c:v>
                </c:pt>
                <c:pt idx="69">
                  <c:v>0.40262594699999998</c:v>
                </c:pt>
                <c:pt idx="70">
                  <c:v>1.846248332</c:v>
                </c:pt>
                <c:pt idx="71">
                  <c:v>1.8628326040000001</c:v>
                </c:pt>
                <c:pt idx="72">
                  <c:v>0.55149373099999999</c:v>
                </c:pt>
                <c:pt idx="73">
                  <c:v>2.451314182</c:v>
                </c:pt>
                <c:pt idx="74">
                  <c:v>0.63743267800000003</c:v>
                </c:pt>
                <c:pt idx="75">
                  <c:v>3.2060343370000002</c:v>
                </c:pt>
                <c:pt idx="76">
                  <c:v>0.8021189399999995</c:v>
                </c:pt>
                <c:pt idx="77">
                  <c:v>4.0361723119999997</c:v>
                </c:pt>
                <c:pt idx="78">
                  <c:v>0.93420556300000002</c:v>
                </c:pt>
                <c:pt idx="79">
                  <c:v>4.7685222479999716</c:v>
                </c:pt>
                <c:pt idx="80">
                  <c:v>1.0130422569999946</c:v>
                </c:pt>
              </c:numCache>
            </c:numRef>
          </c:val>
        </c:ser>
        <c:marker val="1"/>
        <c:axId val="94203264"/>
        <c:axId val="94229632"/>
      </c:lineChart>
      <c:catAx>
        <c:axId val="94203264"/>
        <c:scaling>
          <c:orientation val="minMax"/>
        </c:scaling>
        <c:axPos val="b"/>
        <c:numFmt formatCode="General" sourceLinked="1"/>
        <c:tickLblPos val="nextTo"/>
        <c:crossAx val="94229632"/>
        <c:crosses val="autoZero"/>
        <c:auto val="1"/>
        <c:lblAlgn val="ctr"/>
        <c:lblOffset val="100"/>
      </c:catAx>
      <c:valAx>
        <c:axId val="94229632"/>
        <c:scaling>
          <c:orientation val="minMax"/>
        </c:scaling>
        <c:axPos val="l"/>
        <c:majorGridlines/>
        <c:numFmt formatCode="General" sourceLinked="1"/>
        <c:tickLblPos val="nextTo"/>
        <c:crossAx val="94203264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lineMarker"/>
        <c:ser>
          <c:idx val="1"/>
          <c:order val="0"/>
          <c:tx>
            <c:strRef>
              <c:f>'large data set'!$H$17</c:f>
              <c:strCache>
                <c:ptCount val="1"/>
                <c:pt idx="0">
                  <c:v>Dryad-SWG Adjusted</c:v>
                </c:pt>
              </c:strCache>
            </c:strRef>
          </c:tx>
          <c:xVal>
            <c:numRef>
              <c:f>'large data set'!$F$18:$F$19</c:f>
              <c:numCache>
                <c:formatCode>General</c:formatCode>
                <c:ptCount val="2"/>
                <c:pt idx="0">
                  <c:v>50000</c:v>
                </c:pt>
                <c:pt idx="1">
                  <c:v>35339</c:v>
                </c:pt>
              </c:numCache>
            </c:numRef>
          </c:xVal>
          <c:yVal>
            <c:numRef>
              <c:f>'large data set'!$H$18:$H$19</c:f>
              <c:numCache>
                <c:formatCode>General</c:formatCode>
                <c:ptCount val="2"/>
                <c:pt idx="0">
                  <c:v>1.0061999438875041E-2</c:v>
                </c:pt>
                <c:pt idx="1">
                  <c:v>9.196371675136818E-3</c:v>
                </c:pt>
              </c:numCache>
            </c:numRef>
          </c:yVal>
        </c:ser>
        <c:ser>
          <c:idx val="2"/>
          <c:order val="1"/>
          <c:tx>
            <c:strRef>
              <c:f>'large data set'!$I$17</c:f>
              <c:strCache>
                <c:ptCount val="1"/>
                <c:pt idx="0">
                  <c:v>Hadoop -SWG</c:v>
                </c:pt>
              </c:strCache>
            </c:strRef>
          </c:tx>
          <c:xVal>
            <c:numRef>
              <c:f>'large data set'!$F$18:$F$19</c:f>
              <c:numCache>
                <c:formatCode>General</c:formatCode>
                <c:ptCount val="2"/>
                <c:pt idx="0">
                  <c:v>50000</c:v>
                </c:pt>
                <c:pt idx="1">
                  <c:v>35339</c:v>
                </c:pt>
              </c:numCache>
            </c:numRef>
          </c:xVal>
          <c:yVal>
            <c:numRef>
              <c:f>'large data set'!$I$18:$I$19</c:f>
              <c:numCache>
                <c:formatCode>General</c:formatCode>
                <c:ptCount val="2"/>
                <c:pt idx="0">
                  <c:v>7.1194376000000004E-3</c:v>
                </c:pt>
                <c:pt idx="1">
                  <c:v>7.1741704424516514E-3</c:v>
                </c:pt>
              </c:numCache>
            </c:numRef>
          </c:yVal>
        </c:ser>
        <c:axId val="94509696"/>
        <c:axId val="94515968"/>
      </c:scatterChart>
      <c:valAx>
        <c:axId val="94509696"/>
        <c:scaling>
          <c:orientation val="minMax"/>
          <c:min val="30000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Number of Sequences</a:t>
                </a:r>
              </a:p>
            </c:rich>
          </c:tx>
          <c:layout/>
        </c:title>
        <c:numFmt formatCode="General" sourceLinked="1"/>
        <c:tickLblPos val="nextTo"/>
        <c:crossAx val="94515968"/>
        <c:crosses val="autoZero"/>
        <c:crossBetween val="midCat"/>
      </c:valAx>
      <c:valAx>
        <c:axId val="94515968"/>
        <c:scaling>
          <c:orientation val="minMax"/>
        </c:scaling>
        <c:axPos val="l"/>
        <c:majorGridlines/>
        <c:numFmt formatCode="General" sourceLinked="1"/>
        <c:tickLblPos val="nextTo"/>
        <c:crossAx val="94509696"/>
        <c:crosses val="autoZero"/>
        <c:crossBetween val="midCat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Randomly </a:t>
            </a:r>
            <a:r>
              <a:rPr lang="en-US" dirty="0"/>
              <a:t>Distributed </a:t>
            </a:r>
            <a:r>
              <a:rPr lang="en-US" dirty="0" smtClean="0"/>
              <a:t>Inhomogeneous </a:t>
            </a:r>
            <a:r>
              <a:rPr lang="en-US" dirty="0"/>
              <a:t>Data </a:t>
            </a:r>
          </a:p>
          <a:p>
            <a:pPr>
              <a:defRPr/>
            </a:pPr>
            <a:r>
              <a:rPr lang="en-US" dirty="0"/>
              <a:t>Mean: 400,  Dataset Size: 10000</a:t>
            </a:r>
          </a:p>
        </c:rich>
      </c:tx>
      <c:layout>
        <c:manualLayout>
          <c:xMode val="edge"/>
          <c:yMode val="edge"/>
          <c:x val="0.25395188101487393"/>
          <c:y val="6.0606097314758821E-2"/>
        </c:manualLayout>
      </c:layout>
    </c:title>
    <c:plotArea>
      <c:layout/>
      <c:scatterChart>
        <c:scatterStyle val="lineMarker"/>
        <c:ser>
          <c:idx val="0"/>
          <c:order val="0"/>
          <c:tx>
            <c:strRef>
              <c:f>Inhomogeneous_idp!$G$14</c:f>
              <c:strCache>
                <c:ptCount val="1"/>
                <c:pt idx="0">
                  <c:v>DryadLinq SWG</c:v>
                </c:pt>
              </c:strCache>
            </c:strRef>
          </c:tx>
          <c:xVal>
            <c:numRef>
              <c:f>Inhomogeneous_idp!$C$15:$C$21</c:f>
              <c:numCache>
                <c:formatCode>General</c:formatCode>
                <c:ptCount val="7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187</c:v>
                </c:pt>
                <c:pt idx="5">
                  <c:v>224.89000000000001</c:v>
                </c:pt>
                <c:pt idx="6">
                  <c:v>255</c:v>
                </c:pt>
              </c:numCache>
            </c:numRef>
          </c:xVal>
          <c:yVal>
            <c:numRef>
              <c:f>Inhomogeneous_idp!$G$15:$G$21</c:f>
              <c:numCache>
                <c:formatCode>General</c:formatCode>
                <c:ptCount val="7"/>
                <c:pt idx="0">
                  <c:v>1712.147091691473</c:v>
                </c:pt>
                <c:pt idx="1">
                  <c:v>1707.4143089295108</c:v>
                </c:pt>
                <c:pt idx="2">
                  <c:v>1689.3589530193292</c:v>
                </c:pt>
                <c:pt idx="3">
                  <c:v>1743.9106906609002</c:v>
                </c:pt>
                <c:pt idx="4">
                  <c:v>1737.7260508952231</c:v>
                </c:pt>
                <c:pt idx="5">
                  <c:v>1711.2448479058048</c:v>
                </c:pt>
                <c:pt idx="6">
                  <c:v>1769.5359141793408</c:v>
                </c:pt>
              </c:numCache>
            </c:numRef>
          </c:yVal>
        </c:ser>
        <c:ser>
          <c:idx val="1"/>
          <c:order val="1"/>
          <c:tx>
            <c:strRef>
              <c:f>Inhomogeneous_idp!$F$27</c:f>
              <c:strCache>
                <c:ptCount val="1"/>
                <c:pt idx="0">
                  <c:v>Hadoop SWG</c:v>
                </c:pt>
              </c:strCache>
            </c:strRef>
          </c:tx>
          <c:xVal>
            <c:numRef>
              <c:f>Inhomogeneous_idp!$C$28:$C$33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187</c:v>
                </c:pt>
                <c:pt idx="5">
                  <c:v>255</c:v>
                </c:pt>
              </c:numCache>
            </c:numRef>
          </c:xVal>
          <c:yVal>
            <c:numRef>
              <c:f>Inhomogeneous_idp!$F$28:$F$33</c:f>
              <c:numCache>
                <c:formatCode>General</c:formatCode>
                <c:ptCount val="6"/>
                <c:pt idx="0">
                  <c:v>1662.077</c:v>
                </c:pt>
                <c:pt idx="1">
                  <c:v>1637.6239999999998</c:v>
                </c:pt>
                <c:pt idx="2">
                  <c:v>1618.5170000000001</c:v>
                </c:pt>
                <c:pt idx="3">
                  <c:v>1631.463</c:v>
                </c:pt>
                <c:pt idx="4">
                  <c:v>1619.9356016916604</c:v>
                </c:pt>
                <c:pt idx="5">
                  <c:v>1564.9378321640511</c:v>
                </c:pt>
              </c:numCache>
            </c:numRef>
          </c:yVal>
        </c:ser>
        <c:ser>
          <c:idx val="2"/>
          <c:order val="2"/>
          <c:tx>
            <c:strRef>
              <c:f>Inhomogeneous_idp!$H$27</c:f>
              <c:strCache>
                <c:ptCount val="1"/>
                <c:pt idx="0">
                  <c:v>Hadoop SWG on VM</c:v>
                </c:pt>
              </c:strCache>
            </c:strRef>
          </c:tx>
          <c:xVal>
            <c:numRef>
              <c:f>Inhomogeneous_idp!$C$28:$C$33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187</c:v>
                </c:pt>
                <c:pt idx="5">
                  <c:v>255</c:v>
                </c:pt>
              </c:numCache>
            </c:numRef>
          </c:xVal>
          <c:yVal>
            <c:numRef>
              <c:f>Inhomogeneous_idp!$H$28:$H$33</c:f>
              <c:numCache>
                <c:formatCode>General</c:formatCode>
                <c:ptCount val="6"/>
                <c:pt idx="0">
                  <c:v>1786.8619999999999</c:v>
                </c:pt>
                <c:pt idx="1">
                  <c:v>1837.9370000000001</c:v>
                </c:pt>
                <c:pt idx="2">
                  <c:v>1830.377</c:v>
                </c:pt>
                <c:pt idx="3">
                  <c:v>1833.492</c:v>
                </c:pt>
                <c:pt idx="4">
                  <c:v>1824.4357939254155</c:v>
                </c:pt>
                <c:pt idx="5">
                  <c:v>1761.6188710969957</c:v>
                </c:pt>
              </c:numCache>
            </c:numRef>
          </c:yVal>
        </c:ser>
        <c:axId val="94566656"/>
        <c:axId val="93532544"/>
      </c:scatterChart>
      <c:valAx>
        <c:axId val="945666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Standard Deviation</a:t>
                </a:r>
              </a:p>
            </c:rich>
          </c:tx>
          <c:layout>
            <c:manualLayout>
              <c:xMode val="edge"/>
              <c:yMode val="edge"/>
              <c:x val="0.42637488133132395"/>
              <c:y val="0.80371152469577778"/>
            </c:manualLayout>
          </c:layout>
        </c:title>
        <c:numFmt formatCode="General" sourceLinked="1"/>
        <c:majorTickMark val="none"/>
        <c:tickLblPos val="nextTo"/>
        <c:crossAx val="93532544"/>
        <c:crosses val="autoZero"/>
        <c:crossBetween val="midCat"/>
      </c:valAx>
      <c:valAx>
        <c:axId val="93532544"/>
        <c:scaling>
          <c:orientation val="minMax"/>
          <c:min val="150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4566656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9.9645377661125703E-2"/>
          <c:y val="0.88197011911972545"/>
          <c:w val="0.9"/>
          <c:h val="7.0088880935337772E-2"/>
        </c:manualLayout>
      </c:layout>
    </c:legend>
    <c:plotVisOnly val="1"/>
  </c:chart>
  <c:spPr>
    <a:noFill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title>
      <c:tx>
        <c:rich>
          <a:bodyPr/>
          <a:lstStyle/>
          <a:p>
            <a:pPr>
              <a:defRPr/>
            </a:pPr>
            <a:r>
              <a:rPr lang="en-US"/>
              <a:t>Skewed Distributed Inhomogeneous data</a:t>
            </a:r>
          </a:p>
          <a:p>
            <a:pPr>
              <a:defRPr/>
            </a:pPr>
            <a:r>
              <a:rPr lang="en-US"/>
              <a:t>Mean: 400, Dataset Size: 10000</a:t>
            </a:r>
          </a:p>
        </c:rich>
      </c:tx>
      <c:layout>
        <c:manualLayout>
          <c:xMode val="edge"/>
          <c:yMode val="edge"/>
          <c:x val="0.23527117146071028"/>
          <c:y val="1.666666666666668E-2"/>
        </c:manualLayout>
      </c:layout>
    </c:title>
    <c:plotArea>
      <c:layout>
        <c:manualLayout>
          <c:layoutTarget val="inner"/>
          <c:xMode val="edge"/>
          <c:yMode val="edge"/>
          <c:x val="0.19953115327435259"/>
          <c:y val="0.18399826707837214"/>
          <c:w val="0.76629360783027223"/>
          <c:h val="0.53374365704286963"/>
        </c:manualLayout>
      </c:layout>
      <c:scatterChart>
        <c:scatterStyle val="lineMarker"/>
        <c:ser>
          <c:idx val="0"/>
          <c:order val="0"/>
          <c:tx>
            <c:strRef>
              <c:f>Sheet1!$F$2</c:f>
              <c:strCache>
                <c:ptCount val="1"/>
                <c:pt idx="0">
                  <c:v>DryadLinq SWG</c:v>
                </c:pt>
              </c:strCache>
            </c:strRef>
          </c:tx>
          <c:xVal>
            <c:numRef>
              <c:f>Sheet1!$C$3:$C$9</c:f>
              <c:numCache>
                <c:formatCode>General</c:formatCode>
                <c:ptCount val="7"/>
                <c:pt idx="0">
                  <c:v>0</c:v>
                </c:pt>
                <c:pt idx="1">
                  <c:v>50.157299999999999</c:v>
                </c:pt>
                <c:pt idx="2">
                  <c:v>99.115299999999991</c:v>
                </c:pt>
                <c:pt idx="3">
                  <c:v>147.57499999999999</c:v>
                </c:pt>
                <c:pt idx="4">
                  <c:v>189.59290000000001</c:v>
                </c:pt>
                <c:pt idx="5">
                  <c:v>223.86240000000029</c:v>
                </c:pt>
                <c:pt idx="6">
                  <c:v>251.5008</c:v>
                </c:pt>
              </c:numCache>
            </c:numRef>
          </c:xVal>
          <c:yVal>
            <c:numRef>
              <c:f>Sheet1!$F$3:$F$9</c:f>
              <c:numCache>
                <c:formatCode>#,##0.000</c:formatCode>
                <c:ptCount val="7"/>
                <c:pt idx="0">
                  <c:v>1706.0681109222437</c:v>
                </c:pt>
                <c:pt idx="1">
                  <c:v>2242.8215069338339</c:v>
                </c:pt>
                <c:pt idx="2">
                  <c:v>2958.9847893560304</c:v>
                </c:pt>
                <c:pt idx="3">
                  <c:v>3667.5901052476902</c:v>
                </c:pt>
                <c:pt idx="4">
                  <c:v>4505.9049936328565</c:v>
                </c:pt>
                <c:pt idx="5">
                  <c:v>5050.9011299554941</c:v>
                </c:pt>
                <c:pt idx="6">
                  <c:v>5380.9752519185095</c:v>
                </c:pt>
              </c:numCache>
            </c:numRef>
          </c:yVal>
        </c:ser>
        <c:ser>
          <c:idx val="1"/>
          <c:order val="1"/>
          <c:tx>
            <c:strRef>
              <c:f>Sheet1!$H$2</c:f>
              <c:strCache>
                <c:ptCount val="1"/>
                <c:pt idx="0">
                  <c:v>Hadoop SWG</c:v>
                </c:pt>
              </c:strCache>
            </c:strRef>
          </c:tx>
          <c:xVal>
            <c:numRef>
              <c:f>Sheet1!$C$3:$C$9</c:f>
              <c:numCache>
                <c:formatCode>General</c:formatCode>
                <c:ptCount val="7"/>
                <c:pt idx="0">
                  <c:v>0</c:v>
                </c:pt>
                <c:pt idx="1">
                  <c:v>50.157299999999999</c:v>
                </c:pt>
                <c:pt idx="2">
                  <c:v>99.115299999999991</c:v>
                </c:pt>
                <c:pt idx="3">
                  <c:v>147.57499999999999</c:v>
                </c:pt>
                <c:pt idx="4">
                  <c:v>189.59290000000001</c:v>
                </c:pt>
                <c:pt idx="5">
                  <c:v>223.86240000000029</c:v>
                </c:pt>
                <c:pt idx="6">
                  <c:v>251.5008</c:v>
                </c:pt>
              </c:numCache>
            </c:numRef>
          </c:xVal>
          <c:yVal>
            <c:numRef>
              <c:f>Sheet1!$H$3:$H$9</c:f>
              <c:numCache>
                <c:formatCode>#,##0.000</c:formatCode>
                <c:ptCount val="7"/>
                <c:pt idx="0">
                  <c:v>1453.4970000000001</c:v>
                </c:pt>
                <c:pt idx="1">
                  <c:v>1459.1425716801261</c:v>
                </c:pt>
                <c:pt idx="2">
                  <c:v>1497.4150530435816</c:v>
                </c:pt>
                <c:pt idx="3">
                  <c:v>1565.4876090308931</c:v>
                </c:pt>
                <c:pt idx="4">
                  <c:v>1652.8507679966917</c:v>
                </c:pt>
                <c:pt idx="5">
                  <c:v>1686.7344113519123</c:v>
                </c:pt>
                <c:pt idx="6">
                  <c:v>1667.4681363337356</c:v>
                </c:pt>
              </c:numCache>
            </c:numRef>
          </c:yVal>
        </c:ser>
        <c:ser>
          <c:idx val="2"/>
          <c:order val="2"/>
          <c:tx>
            <c:strRef>
              <c:f>Sheet1!$J$2</c:f>
              <c:strCache>
                <c:ptCount val="1"/>
                <c:pt idx="0">
                  <c:v>Hadoop SWG on VM</c:v>
                </c:pt>
              </c:strCache>
            </c:strRef>
          </c:tx>
          <c:xVal>
            <c:numRef>
              <c:f>Sheet1!$C$3:$C$9</c:f>
              <c:numCache>
                <c:formatCode>General</c:formatCode>
                <c:ptCount val="7"/>
                <c:pt idx="0">
                  <c:v>0</c:v>
                </c:pt>
                <c:pt idx="1">
                  <c:v>50.157299999999999</c:v>
                </c:pt>
                <c:pt idx="2">
                  <c:v>99.115299999999991</c:v>
                </c:pt>
                <c:pt idx="3">
                  <c:v>147.57499999999999</c:v>
                </c:pt>
                <c:pt idx="4">
                  <c:v>189.59290000000001</c:v>
                </c:pt>
                <c:pt idx="5">
                  <c:v>223.86240000000029</c:v>
                </c:pt>
                <c:pt idx="6">
                  <c:v>251.5008</c:v>
                </c:pt>
              </c:numCache>
            </c:numRef>
          </c:xVal>
          <c:yVal>
            <c:numRef>
              <c:f>Sheet1!$J$3:$J$9</c:f>
              <c:numCache>
                <c:formatCode>#,##0.000</c:formatCode>
                <c:ptCount val="7"/>
                <c:pt idx="0">
                  <c:v>1786.8619999999999</c:v>
                </c:pt>
                <c:pt idx="1">
                  <c:v>1885.7500583303058</c:v>
                </c:pt>
                <c:pt idx="2">
                  <c:v>1914.7735180075579</c:v>
                </c:pt>
                <c:pt idx="3">
                  <c:v>1933.9306211782541</c:v>
                </c:pt>
                <c:pt idx="4">
                  <c:v>2030.2572986593721</c:v>
                </c:pt>
                <c:pt idx="5">
                  <c:v>1970.0290970097769</c:v>
                </c:pt>
                <c:pt idx="6">
                  <c:v>2039.3518310450993</c:v>
                </c:pt>
              </c:numCache>
            </c:numRef>
          </c:yVal>
        </c:ser>
        <c:axId val="93567232"/>
        <c:axId val="93581696"/>
      </c:scatterChart>
      <c:valAx>
        <c:axId val="93567232"/>
        <c:scaling>
          <c:orientation val="minMax"/>
          <c:max val="3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Standard Deviation</a:t>
                </a:r>
              </a:p>
            </c:rich>
          </c:tx>
          <c:layout>
            <c:manualLayout>
              <c:xMode val="edge"/>
              <c:yMode val="edge"/>
              <c:x val="0.43137224919845152"/>
              <c:y val="0.81684142607174215"/>
            </c:manualLayout>
          </c:layout>
        </c:title>
        <c:numFmt formatCode="General" sourceLinked="1"/>
        <c:majorTickMark val="none"/>
        <c:tickLblPos val="nextTo"/>
        <c:crossAx val="93581696"/>
        <c:crosses val="autoZero"/>
        <c:crossBetween val="midCat"/>
      </c:valAx>
      <c:valAx>
        <c:axId val="935816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Total Time (s)</a:t>
                </a:r>
              </a:p>
            </c:rich>
          </c:tx>
          <c:layout/>
        </c:title>
        <c:numFmt formatCode="#,##0" sourceLinked="0"/>
        <c:majorTickMark val="none"/>
        <c:tickLblPos val="nextTo"/>
        <c:crossAx val="93567232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6.2152777777777772E-2"/>
          <c:y val="0.88401334208223836"/>
          <c:w val="0.9"/>
          <c:h val="7.7097769028871513E-2"/>
        </c:manualLayout>
      </c:layout>
    </c:legend>
    <c:plotVisOnly val="1"/>
  </c:chart>
  <c:spPr>
    <a:noFill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autoTitleDeleted val="1"/>
    <c:plotArea>
      <c:layout>
        <c:manualLayout>
          <c:layoutTarget val="inner"/>
          <c:xMode val="edge"/>
          <c:yMode val="edge"/>
          <c:x val="0.17857174103237139"/>
          <c:y val="4.2295313085864275E-2"/>
          <c:w val="0.64347180317413888"/>
          <c:h val="0.64705618146164956"/>
        </c:manualLayout>
      </c:layout>
      <c:barChart>
        <c:barDir val="col"/>
        <c:grouping val="clustered"/>
        <c:ser>
          <c:idx val="0"/>
          <c:order val="0"/>
          <c:tx>
            <c:strRef>
              <c:f>'dryad vs hadoop scalability'!$L$1</c:f>
              <c:strCache>
                <c:ptCount val="1"/>
                <c:pt idx="0">
                  <c:v>Perf. Degradation On VM (Hadoop)</c:v>
                </c:pt>
              </c:strCache>
            </c:strRef>
          </c:tx>
          <c:spPr>
            <a:ln w="2540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cat>
            <c:numRef>
              <c:f>'dryad vs hadoop scalability'!$A$2:$A$6</c:f>
              <c:numCache>
                <c:formatCode>General</c:formatCode>
                <c:ptCount val="5"/>
                <c:pt idx="0">
                  <c:v>10000</c:v>
                </c:pt>
                <c:pt idx="1">
                  <c:v>20000</c:v>
                </c:pt>
                <c:pt idx="2">
                  <c:v>30000</c:v>
                </c:pt>
                <c:pt idx="3">
                  <c:v>40000</c:v>
                </c:pt>
                <c:pt idx="4">
                  <c:v>50000</c:v>
                </c:pt>
              </c:numCache>
            </c:numRef>
          </c:cat>
          <c:val>
            <c:numRef>
              <c:f>'dryad vs hadoop scalability'!$L$2:$L$6</c:f>
              <c:numCache>
                <c:formatCode>0.00%</c:formatCode>
                <c:ptCount val="5"/>
                <c:pt idx="0">
                  <c:v>0.26020281035905657</c:v>
                </c:pt>
                <c:pt idx="1">
                  <c:v>0.19666569328339961</c:v>
                </c:pt>
                <c:pt idx="2">
                  <c:v>0.16730746351220452</c:v>
                </c:pt>
                <c:pt idx="3">
                  <c:v>0.17009335031696513</c:v>
                </c:pt>
                <c:pt idx="4">
                  <c:v>0.15329492392700456</c:v>
                </c:pt>
              </c:numCache>
            </c:numRef>
          </c:val>
        </c:ser>
        <c:gapWidth val="295"/>
        <c:overlap val="-25"/>
        <c:axId val="94476544"/>
        <c:axId val="94475008"/>
      </c:barChart>
      <c:valAx>
        <c:axId val="94475008"/>
        <c:scaling>
          <c:orientation val="minMax"/>
          <c:max val="0.30000000000000032"/>
        </c:scaling>
        <c:axPos val="r"/>
        <c:majorGridlines/>
        <c:numFmt formatCode="0%" sourceLinked="0"/>
        <c:majorTickMark val="none"/>
        <c:tickLblPos val="nextTo"/>
        <c:crossAx val="94476544"/>
        <c:crosses val="max"/>
        <c:crossBetween val="between"/>
      </c:valAx>
      <c:catAx>
        <c:axId val="944765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No. of Sequences</a:t>
                </a:r>
              </a:p>
            </c:rich>
          </c:tx>
          <c:layout>
            <c:manualLayout>
              <c:xMode val="edge"/>
              <c:yMode val="edge"/>
              <c:x val="0.34166144185247882"/>
              <c:y val="0.77846406155837655"/>
            </c:manualLayout>
          </c:layout>
        </c:title>
        <c:numFmt formatCode="General" sourceLinked="1"/>
        <c:majorTickMark val="none"/>
        <c:tickLblPos val="nextTo"/>
        <c:crossAx val="94475008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2.9421051340545037E-2"/>
          <c:y val="0.82562430395379804"/>
          <c:w val="0.93095469255663565"/>
          <c:h val="0.17437559159077454"/>
        </c:manualLayout>
      </c:layout>
      <c:spPr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</c:chart>
  <c:spPr>
    <a:noFill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570CA8-9DB6-4504-9C99-1F157F12307C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FDB8B3A5-7AE3-42D0-A578-12CF69CEA231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2800" b="1" dirty="0" err="1" smtClean="0"/>
            <a:t>Multicore</a:t>
          </a:r>
          <a:endParaRPr lang="en-US" sz="2800" b="1" dirty="0"/>
        </a:p>
      </dgm:t>
    </dgm:pt>
    <dgm:pt modelId="{F425B68A-25DC-437B-B69C-648378C1B8C4}" type="parTrans" cxnId="{877E67E5-A29B-4269-AC3D-DB1C5BA76205}">
      <dgm:prSet/>
      <dgm:spPr/>
      <dgm:t>
        <a:bodyPr/>
        <a:lstStyle/>
        <a:p>
          <a:endParaRPr lang="en-US"/>
        </a:p>
      </dgm:t>
    </dgm:pt>
    <dgm:pt modelId="{8005FE26-C7DE-4DAB-8ADC-40DF38AFE329}" type="sibTrans" cxnId="{877E67E5-A29B-4269-AC3D-DB1C5BA76205}">
      <dgm:prSet/>
      <dgm:spPr/>
      <dgm:t>
        <a:bodyPr/>
        <a:lstStyle/>
        <a:p>
          <a:endParaRPr lang="en-US"/>
        </a:p>
      </dgm:t>
    </dgm:pt>
    <dgm:pt modelId="{272D37A6-A057-4A36-97F6-62C968EA9611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b="1" dirty="0" smtClean="0"/>
            <a:t>Clouds</a:t>
          </a:r>
          <a:endParaRPr lang="en-US" sz="2400" b="1" dirty="0"/>
        </a:p>
      </dgm:t>
    </dgm:pt>
    <dgm:pt modelId="{42DF3D39-EFCC-4437-BC19-0CDB9FE8F687}" type="parTrans" cxnId="{EF92C021-7675-4B66-9656-3FC72952E336}">
      <dgm:prSet/>
      <dgm:spPr/>
      <dgm:t>
        <a:bodyPr/>
        <a:lstStyle/>
        <a:p>
          <a:endParaRPr lang="en-US"/>
        </a:p>
      </dgm:t>
    </dgm:pt>
    <dgm:pt modelId="{1D535D58-3957-4DD6-AA7F-59F8BF23F375}" type="sibTrans" cxnId="{EF92C021-7675-4B66-9656-3FC72952E336}">
      <dgm:prSet/>
      <dgm:spPr/>
      <dgm:t>
        <a:bodyPr/>
        <a:lstStyle/>
        <a:p>
          <a:endParaRPr lang="en-US"/>
        </a:p>
      </dgm:t>
    </dgm:pt>
    <dgm:pt modelId="{BD7CECFC-1C87-4114-8DE5-D63114DB4CB6}">
      <dgm:prSet phldrT="[Text]" custT="1"/>
      <dgm:spPr>
        <a:solidFill>
          <a:srgbClr val="C00000"/>
        </a:solidFill>
      </dgm:spPr>
      <dgm:t>
        <a:bodyPr/>
        <a:lstStyle/>
        <a:p>
          <a:endParaRPr lang="en-US" sz="1200" b="1" dirty="0"/>
        </a:p>
      </dgm:t>
    </dgm:pt>
    <dgm:pt modelId="{C49187C9-AA5C-43D1-93B5-F35BB4521E6D}" type="parTrans" cxnId="{9ADF0C35-4779-4A1E-B787-784B2AAEAE9D}">
      <dgm:prSet/>
      <dgm:spPr/>
      <dgm:t>
        <a:bodyPr/>
        <a:lstStyle/>
        <a:p>
          <a:endParaRPr lang="en-US"/>
        </a:p>
      </dgm:t>
    </dgm:pt>
    <dgm:pt modelId="{558AFFCA-4CAF-4C06-838E-9D16224DEEC3}" type="sibTrans" cxnId="{9ADF0C35-4779-4A1E-B787-784B2AAEAE9D}">
      <dgm:prSet/>
      <dgm:spPr/>
      <dgm:t>
        <a:bodyPr/>
        <a:lstStyle/>
        <a:p>
          <a:endParaRPr lang="en-US"/>
        </a:p>
      </dgm:t>
    </dgm:pt>
    <dgm:pt modelId="{A292D8FE-111E-41CF-907B-9FB7C36C5217}" type="pres">
      <dgm:prSet presAssocID="{A9570CA8-9DB6-4504-9C99-1F157F12307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80A448B-04B6-4AB9-A87F-06D866A82CF3}" type="pres">
      <dgm:prSet presAssocID="{FDB8B3A5-7AE3-42D0-A578-12CF69CEA23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6AF23-88F0-4453-9155-112BFEC1CBF1}" type="pres">
      <dgm:prSet presAssocID="{FDB8B3A5-7AE3-42D0-A578-12CF69CEA231}" presName="gear1srcNode" presStyleLbl="node1" presStyleIdx="0" presStyleCnt="3"/>
      <dgm:spPr/>
      <dgm:t>
        <a:bodyPr/>
        <a:lstStyle/>
        <a:p>
          <a:endParaRPr lang="en-US"/>
        </a:p>
      </dgm:t>
    </dgm:pt>
    <dgm:pt modelId="{BB02C7FF-71A7-492D-A278-EFB528CBFB12}" type="pres">
      <dgm:prSet presAssocID="{FDB8B3A5-7AE3-42D0-A578-12CF69CEA231}" presName="gear1dstNode" presStyleLbl="node1" presStyleIdx="0" presStyleCnt="3"/>
      <dgm:spPr/>
      <dgm:t>
        <a:bodyPr/>
        <a:lstStyle/>
        <a:p>
          <a:endParaRPr lang="en-US"/>
        </a:p>
      </dgm:t>
    </dgm:pt>
    <dgm:pt modelId="{BFB9B2A6-91D8-417B-B20C-473001B14CB5}" type="pres">
      <dgm:prSet presAssocID="{272D37A6-A057-4A36-97F6-62C968EA9611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6C750-EDAA-4E92-BC1F-21B732719FED}" type="pres">
      <dgm:prSet presAssocID="{272D37A6-A057-4A36-97F6-62C968EA9611}" presName="gear2srcNode" presStyleLbl="node1" presStyleIdx="1" presStyleCnt="3"/>
      <dgm:spPr/>
      <dgm:t>
        <a:bodyPr/>
        <a:lstStyle/>
        <a:p>
          <a:endParaRPr lang="en-US"/>
        </a:p>
      </dgm:t>
    </dgm:pt>
    <dgm:pt modelId="{9157C930-4617-4F00-9842-2F1EB0AB46E1}" type="pres">
      <dgm:prSet presAssocID="{272D37A6-A057-4A36-97F6-62C968EA9611}" presName="gear2dstNode" presStyleLbl="node1" presStyleIdx="1" presStyleCnt="3"/>
      <dgm:spPr/>
      <dgm:t>
        <a:bodyPr/>
        <a:lstStyle/>
        <a:p>
          <a:endParaRPr lang="en-US"/>
        </a:p>
      </dgm:t>
    </dgm:pt>
    <dgm:pt modelId="{7F9CA8C2-A4B7-4111-B2CA-F08845199D8E}" type="pres">
      <dgm:prSet presAssocID="{BD7CECFC-1C87-4114-8DE5-D63114DB4CB6}" presName="gear3" presStyleLbl="node1" presStyleIdx="2" presStyleCnt="3"/>
      <dgm:spPr/>
      <dgm:t>
        <a:bodyPr/>
        <a:lstStyle/>
        <a:p>
          <a:endParaRPr lang="en-US"/>
        </a:p>
      </dgm:t>
    </dgm:pt>
    <dgm:pt modelId="{5E26902E-A458-40B1-B536-72B4E705E105}" type="pres">
      <dgm:prSet presAssocID="{BD7CECFC-1C87-4114-8DE5-D63114DB4CB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2B9C0B-626F-4D63-A91B-AFAA05D009B7}" type="pres">
      <dgm:prSet presAssocID="{BD7CECFC-1C87-4114-8DE5-D63114DB4CB6}" presName="gear3srcNode" presStyleLbl="node1" presStyleIdx="2" presStyleCnt="3"/>
      <dgm:spPr/>
      <dgm:t>
        <a:bodyPr/>
        <a:lstStyle/>
        <a:p>
          <a:endParaRPr lang="en-US"/>
        </a:p>
      </dgm:t>
    </dgm:pt>
    <dgm:pt modelId="{6B77F5EF-82AE-4D37-9286-C4B921731A8E}" type="pres">
      <dgm:prSet presAssocID="{BD7CECFC-1C87-4114-8DE5-D63114DB4CB6}" presName="gear3dstNode" presStyleLbl="node1" presStyleIdx="2" presStyleCnt="3"/>
      <dgm:spPr/>
      <dgm:t>
        <a:bodyPr/>
        <a:lstStyle/>
        <a:p>
          <a:endParaRPr lang="en-US"/>
        </a:p>
      </dgm:t>
    </dgm:pt>
    <dgm:pt modelId="{D060117E-BFAA-4207-BBC0-68339EC51B23}" type="pres">
      <dgm:prSet presAssocID="{8005FE26-C7DE-4DAB-8ADC-40DF38AFE329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A0316A42-6256-4E99-90ED-F6A8EB219B35}" type="pres">
      <dgm:prSet presAssocID="{1D535D58-3957-4DD6-AA7F-59F8BF23F375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1C8166D9-87DB-40F4-8941-16AE68DF2AB7}" type="pres">
      <dgm:prSet presAssocID="{558AFFCA-4CAF-4C06-838E-9D16224DEEC3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F92C021-7675-4B66-9656-3FC72952E336}" srcId="{A9570CA8-9DB6-4504-9C99-1F157F12307C}" destId="{272D37A6-A057-4A36-97F6-62C968EA9611}" srcOrd="1" destOrd="0" parTransId="{42DF3D39-EFCC-4437-BC19-0CDB9FE8F687}" sibTransId="{1D535D58-3957-4DD6-AA7F-59F8BF23F375}"/>
    <dgm:cxn modelId="{A95751A8-EB53-41A5-8FB5-DC15029F484B}" type="presOf" srcId="{558AFFCA-4CAF-4C06-838E-9D16224DEEC3}" destId="{1C8166D9-87DB-40F4-8941-16AE68DF2AB7}" srcOrd="0" destOrd="0" presId="urn:microsoft.com/office/officeart/2005/8/layout/gear1"/>
    <dgm:cxn modelId="{6FF07FE3-E529-41F4-AB6F-4FB6681C0393}" type="presOf" srcId="{BD7CECFC-1C87-4114-8DE5-D63114DB4CB6}" destId="{E42B9C0B-626F-4D63-A91B-AFAA05D009B7}" srcOrd="2" destOrd="0" presId="urn:microsoft.com/office/officeart/2005/8/layout/gear1"/>
    <dgm:cxn modelId="{E81A2E7C-38F9-4270-B398-37E87275B25C}" type="presOf" srcId="{272D37A6-A057-4A36-97F6-62C968EA9611}" destId="{9157C930-4617-4F00-9842-2F1EB0AB46E1}" srcOrd="2" destOrd="0" presId="urn:microsoft.com/office/officeart/2005/8/layout/gear1"/>
    <dgm:cxn modelId="{9ADF0C35-4779-4A1E-B787-784B2AAEAE9D}" srcId="{A9570CA8-9DB6-4504-9C99-1F157F12307C}" destId="{BD7CECFC-1C87-4114-8DE5-D63114DB4CB6}" srcOrd="2" destOrd="0" parTransId="{C49187C9-AA5C-43D1-93B5-F35BB4521E6D}" sibTransId="{558AFFCA-4CAF-4C06-838E-9D16224DEEC3}"/>
    <dgm:cxn modelId="{B9CD60C1-BA71-4FAE-AF33-4F99B5FDCA88}" type="presOf" srcId="{A9570CA8-9DB6-4504-9C99-1F157F12307C}" destId="{A292D8FE-111E-41CF-907B-9FB7C36C5217}" srcOrd="0" destOrd="0" presId="urn:microsoft.com/office/officeart/2005/8/layout/gear1"/>
    <dgm:cxn modelId="{A1F5D2ED-943C-4A7A-9839-60C0E440C0A7}" type="presOf" srcId="{272D37A6-A057-4A36-97F6-62C968EA9611}" destId="{BFB9B2A6-91D8-417B-B20C-473001B14CB5}" srcOrd="0" destOrd="0" presId="urn:microsoft.com/office/officeart/2005/8/layout/gear1"/>
    <dgm:cxn modelId="{B64BDE0C-7FAE-4A69-BCB1-ADD2AF6E88B8}" type="presOf" srcId="{BD7CECFC-1C87-4114-8DE5-D63114DB4CB6}" destId="{7F9CA8C2-A4B7-4111-B2CA-F08845199D8E}" srcOrd="0" destOrd="0" presId="urn:microsoft.com/office/officeart/2005/8/layout/gear1"/>
    <dgm:cxn modelId="{6233BB5F-B644-44D3-BD40-8962AF3EA9DB}" type="presOf" srcId="{FDB8B3A5-7AE3-42D0-A578-12CF69CEA231}" destId="{E80A448B-04B6-4AB9-A87F-06D866A82CF3}" srcOrd="0" destOrd="0" presId="urn:microsoft.com/office/officeart/2005/8/layout/gear1"/>
    <dgm:cxn modelId="{388CE62F-B880-4BD3-B3CE-C90D861CA94C}" type="presOf" srcId="{BD7CECFC-1C87-4114-8DE5-D63114DB4CB6}" destId="{5E26902E-A458-40B1-B536-72B4E705E105}" srcOrd="1" destOrd="0" presId="urn:microsoft.com/office/officeart/2005/8/layout/gear1"/>
    <dgm:cxn modelId="{877E67E5-A29B-4269-AC3D-DB1C5BA76205}" srcId="{A9570CA8-9DB6-4504-9C99-1F157F12307C}" destId="{FDB8B3A5-7AE3-42D0-A578-12CF69CEA231}" srcOrd="0" destOrd="0" parTransId="{F425B68A-25DC-437B-B69C-648378C1B8C4}" sibTransId="{8005FE26-C7DE-4DAB-8ADC-40DF38AFE329}"/>
    <dgm:cxn modelId="{60BE2B62-1746-479A-96BF-CFF369D89E29}" type="presOf" srcId="{BD7CECFC-1C87-4114-8DE5-D63114DB4CB6}" destId="{6B77F5EF-82AE-4D37-9286-C4B921731A8E}" srcOrd="3" destOrd="0" presId="urn:microsoft.com/office/officeart/2005/8/layout/gear1"/>
    <dgm:cxn modelId="{3535F1A6-1DC6-46E6-B937-E79E11A988C1}" type="presOf" srcId="{1D535D58-3957-4DD6-AA7F-59F8BF23F375}" destId="{A0316A42-6256-4E99-90ED-F6A8EB219B35}" srcOrd="0" destOrd="0" presId="urn:microsoft.com/office/officeart/2005/8/layout/gear1"/>
    <dgm:cxn modelId="{13B5695F-848A-4D08-8F52-D3EC527ABCF4}" type="presOf" srcId="{FDB8B3A5-7AE3-42D0-A578-12CF69CEA231}" destId="{BB02C7FF-71A7-492D-A278-EFB528CBFB12}" srcOrd="2" destOrd="0" presId="urn:microsoft.com/office/officeart/2005/8/layout/gear1"/>
    <dgm:cxn modelId="{02FF75E6-AD96-4D88-972C-4E173BA8E1F1}" type="presOf" srcId="{FDB8B3A5-7AE3-42D0-A578-12CF69CEA231}" destId="{5AD6AF23-88F0-4453-9155-112BFEC1CBF1}" srcOrd="1" destOrd="0" presId="urn:microsoft.com/office/officeart/2005/8/layout/gear1"/>
    <dgm:cxn modelId="{5948BC97-9103-451F-BA92-135F67C352BB}" type="presOf" srcId="{272D37A6-A057-4A36-97F6-62C968EA9611}" destId="{8CF6C750-EDAA-4E92-BC1F-21B732719FED}" srcOrd="1" destOrd="0" presId="urn:microsoft.com/office/officeart/2005/8/layout/gear1"/>
    <dgm:cxn modelId="{AC9C0A22-4A1A-450B-978A-D4A9B82B08C1}" type="presOf" srcId="{8005FE26-C7DE-4DAB-8ADC-40DF38AFE329}" destId="{D060117E-BFAA-4207-BBC0-68339EC51B23}" srcOrd="0" destOrd="0" presId="urn:microsoft.com/office/officeart/2005/8/layout/gear1"/>
    <dgm:cxn modelId="{6D997CF8-75AA-41DF-BF22-42BE1CFCA050}" type="presParOf" srcId="{A292D8FE-111E-41CF-907B-9FB7C36C5217}" destId="{E80A448B-04B6-4AB9-A87F-06D866A82CF3}" srcOrd="0" destOrd="0" presId="urn:microsoft.com/office/officeart/2005/8/layout/gear1"/>
    <dgm:cxn modelId="{1B1FB556-5FA8-4B4E-BD80-E5BC039B92C4}" type="presParOf" srcId="{A292D8FE-111E-41CF-907B-9FB7C36C5217}" destId="{5AD6AF23-88F0-4453-9155-112BFEC1CBF1}" srcOrd="1" destOrd="0" presId="urn:microsoft.com/office/officeart/2005/8/layout/gear1"/>
    <dgm:cxn modelId="{7C77417A-83EC-475C-A0B3-F53B48154C22}" type="presParOf" srcId="{A292D8FE-111E-41CF-907B-9FB7C36C5217}" destId="{BB02C7FF-71A7-492D-A278-EFB528CBFB12}" srcOrd="2" destOrd="0" presId="urn:microsoft.com/office/officeart/2005/8/layout/gear1"/>
    <dgm:cxn modelId="{AC01BDD5-D79A-45E9-A20D-3ACFE1BF6F7A}" type="presParOf" srcId="{A292D8FE-111E-41CF-907B-9FB7C36C5217}" destId="{BFB9B2A6-91D8-417B-B20C-473001B14CB5}" srcOrd="3" destOrd="0" presId="urn:microsoft.com/office/officeart/2005/8/layout/gear1"/>
    <dgm:cxn modelId="{0E7948F3-2E7E-4347-A9A6-7E5E9F8F5682}" type="presParOf" srcId="{A292D8FE-111E-41CF-907B-9FB7C36C5217}" destId="{8CF6C750-EDAA-4E92-BC1F-21B732719FED}" srcOrd="4" destOrd="0" presId="urn:microsoft.com/office/officeart/2005/8/layout/gear1"/>
    <dgm:cxn modelId="{19A270E7-E113-4459-ACDC-85F201BD7236}" type="presParOf" srcId="{A292D8FE-111E-41CF-907B-9FB7C36C5217}" destId="{9157C930-4617-4F00-9842-2F1EB0AB46E1}" srcOrd="5" destOrd="0" presId="urn:microsoft.com/office/officeart/2005/8/layout/gear1"/>
    <dgm:cxn modelId="{39153271-6DC1-407F-931C-570C112D71E2}" type="presParOf" srcId="{A292D8FE-111E-41CF-907B-9FB7C36C5217}" destId="{7F9CA8C2-A4B7-4111-B2CA-F08845199D8E}" srcOrd="6" destOrd="0" presId="urn:microsoft.com/office/officeart/2005/8/layout/gear1"/>
    <dgm:cxn modelId="{D5D6AB00-AA18-4B87-9164-778911759FFF}" type="presParOf" srcId="{A292D8FE-111E-41CF-907B-9FB7C36C5217}" destId="{5E26902E-A458-40B1-B536-72B4E705E105}" srcOrd="7" destOrd="0" presId="urn:microsoft.com/office/officeart/2005/8/layout/gear1"/>
    <dgm:cxn modelId="{1B150752-2C03-498B-968B-CCEF2DEBCC9A}" type="presParOf" srcId="{A292D8FE-111E-41CF-907B-9FB7C36C5217}" destId="{E42B9C0B-626F-4D63-A91B-AFAA05D009B7}" srcOrd="8" destOrd="0" presId="urn:microsoft.com/office/officeart/2005/8/layout/gear1"/>
    <dgm:cxn modelId="{5177EAA3-6142-4537-9778-A404B2300A51}" type="presParOf" srcId="{A292D8FE-111E-41CF-907B-9FB7C36C5217}" destId="{6B77F5EF-82AE-4D37-9286-C4B921731A8E}" srcOrd="9" destOrd="0" presId="urn:microsoft.com/office/officeart/2005/8/layout/gear1"/>
    <dgm:cxn modelId="{EDB4AB52-7F3D-4C0C-A678-B4649D1E41FD}" type="presParOf" srcId="{A292D8FE-111E-41CF-907B-9FB7C36C5217}" destId="{D060117E-BFAA-4207-BBC0-68339EC51B23}" srcOrd="10" destOrd="0" presId="urn:microsoft.com/office/officeart/2005/8/layout/gear1"/>
    <dgm:cxn modelId="{ED569627-2A31-411A-BA2B-BF7CA5F4790A}" type="presParOf" srcId="{A292D8FE-111E-41CF-907B-9FB7C36C5217}" destId="{A0316A42-6256-4E99-90ED-F6A8EB219B35}" srcOrd="11" destOrd="0" presId="urn:microsoft.com/office/officeart/2005/8/layout/gear1"/>
    <dgm:cxn modelId="{88106C4F-1171-48F1-8A3F-88704A6A2EA8}" type="presParOf" srcId="{A292D8FE-111E-41CF-907B-9FB7C36C5217}" destId="{1C8166D9-87DB-40F4-8941-16AE68DF2AB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0A448B-04B6-4AB9-A87F-06D866A82CF3}">
      <dsp:nvSpPr>
        <dsp:cNvPr id="0" name=""/>
        <dsp:cNvSpPr/>
      </dsp:nvSpPr>
      <dsp:spPr>
        <a:xfrm>
          <a:off x="4297680" y="2125979"/>
          <a:ext cx="2598419" cy="2598419"/>
        </a:xfrm>
        <a:prstGeom prst="gear9">
          <a:avLst/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Multicore</a:t>
          </a:r>
          <a:endParaRPr lang="en-US" sz="2800" b="1" kern="1200" dirty="0"/>
        </a:p>
      </dsp:txBody>
      <dsp:txXfrm>
        <a:off x="4297680" y="2125979"/>
        <a:ext cx="2598419" cy="2598419"/>
      </dsp:txXfrm>
    </dsp:sp>
    <dsp:sp modelId="{BFB9B2A6-91D8-417B-B20C-473001B14CB5}">
      <dsp:nvSpPr>
        <dsp:cNvPr id="0" name=""/>
        <dsp:cNvSpPr/>
      </dsp:nvSpPr>
      <dsp:spPr>
        <a:xfrm>
          <a:off x="2785872" y="1511808"/>
          <a:ext cx="1889760" cy="1889760"/>
        </a:xfrm>
        <a:prstGeom prst="gear6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Clouds</a:t>
          </a:r>
          <a:endParaRPr lang="en-US" sz="2400" b="1" kern="1200" dirty="0"/>
        </a:p>
      </dsp:txBody>
      <dsp:txXfrm>
        <a:off x="2785872" y="1511808"/>
        <a:ext cx="1889760" cy="1889760"/>
      </dsp:txXfrm>
    </dsp:sp>
    <dsp:sp modelId="{7F9CA8C2-A4B7-4111-B2CA-F08845199D8E}">
      <dsp:nvSpPr>
        <dsp:cNvPr id="0" name=""/>
        <dsp:cNvSpPr/>
      </dsp:nvSpPr>
      <dsp:spPr>
        <a:xfrm rot="20700000">
          <a:off x="3844330" y="208066"/>
          <a:ext cx="1851579" cy="1851579"/>
        </a:xfrm>
        <a:prstGeom prst="gear6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/>
        </a:p>
      </dsp:txBody>
      <dsp:txXfrm>
        <a:off x="4250436" y="614172"/>
        <a:ext cx="1039367" cy="1039367"/>
      </dsp:txXfrm>
    </dsp:sp>
    <dsp:sp modelId="{D060117E-BFAA-4207-BBC0-68339EC51B23}">
      <dsp:nvSpPr>
        <dsp:cNvPr id="0" name=""/>
        <dsp:cNvSpPr/>
      </dsp:nvSpPr>
      <dsp:spPr>
        <a:xfrm>
          <a:off x="4103739" y="1730542"/>
          <a:ext cx="3325977" cy="3325977"/>
        </a:xfrm>
        <a:prstGeom prst="circularArrow">
          <a:avLst>
            <a:gd name="adj1" fmla="val 4687"/>
            <a:gd name="adj2" fmla="val 299029"/>
            <a:gd name="adj3" fmla="val 2527521"/>
            <a:gd name="adj4" fmla="val 15837027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16A42-6256-4E99-90ED-F6A8EB219B35}">
      <dsp:nvSpPr>
        <dsp:cNvPr id="0" name=""/>
        <dsp:cNvSpPr/>
      </dsp:nvSpPr>
      <dsp:spPr>
        <a:xfrm>
          <a:off x="2451199" y="1091400"/>
          <a:ext cx="2416530" cy="24165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8166D9-87DB-40F4-8941-16AE68DF2AB7}">
      <dsp:nvSpPr>
        <dsp:cNvPr id="0" name=""/>
        <dsp:cNvSpPr/>
      </dsp:nvSpPr>
      <dsp:spPr>
        <a:xfrm>
          <a:off x="3416041" y="-199773"/>
          <a:ext cx="2605506" cy="260550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C4FAC-5D83-482A-9809-B34FBC9884EF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4677B-C5CE-4183-A13D-EB29CCD21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SALSA is </a:t>
            </a:r>
          </a:p>
          <a:p>
            <a:r>
              <a:rPr lang="en-US" smtClean="0"/>
              <a:t>Service Aggregated Linked Sequential Activities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 data; mean length of sequence is 300.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10k data</a:t>
            </a:r>
            <a:r>
              <a:rPr lang="en-US" baseline="0" dirty="0" smtClean="0"/>
              <a:t>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10k data</a:t>
            </a:r>
            <a:r>
              <a:rPr lang="en-US" baseline="0" dirty="0" smtClean="0"/>
              <a:t>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Linux –Bare-system -&gt; XEN takes about  7 minutes. XEN -&gt; Windows takes about 5 minutes.</a:t>
            </a:r>
          </a:p>
          <a:p>
            <a:endParaRPr lang="en-US" dirty="0" smtClean="0"/>
          </a:p>
          <a:p>
            <a:r>
              <a:rPr lang="en-US" dirty="0" smtClean="0"/>
              <a:t>Linux/Hadoop takes about 5 minutes to run and then start back again. Form this 5 minutes about 3-4 minutes is the for the computation.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CGL-</a:t>
            </a:r>
            <a:r>
              <a:rPr lang="en-US" sz="1200" dirty="0" err="1" smtClean="0"/>
              <a:t>MapReduce</a:t>
            </a:r>
            <a:r>
              <a:rPr lang="en-US" sz="1200" dirty="0" smtClean="0"/>
              <a:t> is an example of </a:t>
            </a:r>
            <a:r>
              <a:rPr lang="en-US" sz="1200" dirty="0" err="1" smtClean="0"/>
              <a:t>MapReduce</a:t>
            </a:r>
            <a:r>
              <a:rPr lang="en-US" sz="1200" dirty="0" smtClean="0"/>
              <a:t>++ -- supports </a:t>
            </a:r>
            <a:r>
              <a:rPr lang="en-US" sz="1200" dirty="0" err="1" smtClean="0"/>
              <a:t>MapReduce</a:t>
            </a:r>
            <a:r>
              <a:rPr lang="en-US" sz="1200" dirty="0" smtClean="0"/>
              <a:t> model with iteration (data stays in memory and communication via streams not files)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Jim Gray’s talk to the Computer Science and Telecommunications Board</a:t>
            </a:r>
            <a:r>
              <a:rPr lang="en-US" baseline="0" dirty="0" smtClean="0"/>
              <a:t> in 2007</a:t>
            </a:r>
          </a:p>
          <a:p>
            <a:r>
              <a:rPr lang="en-US" baseline="0" dirty="0" smtClean="0"/>
              <a:t>His vision of the fourth paradigm of scientific research.  Focus on Data-intensive Systems and Scientific communications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1~180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lines without threading in DryadLINQ, with threading, it is about 400 lines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MPI ~500 lines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clustering problem [27] is one of the most challenging problems for sequencing clustering because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represent the largest repeat families in human genome. There are about 1 million copies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sequences in human genome, in which most insertions can be found in other primates and only a small fraction (~ 7000) are human-specific. This indicates that the classification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repeats can be deduced solely from the 1 million human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elements. Notable,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clustering can be viewed as a classical case study for the capacity of computational infrastructures because it is not only of great intrinsic biological interests, but also a problem of a scale that will remain as the upper limit of many other clustering problem in bioinformatics for the next few years, e.g. the automated protein family classification for a few millions of proteins predicted from large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metagenomics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projects. In our work here we examine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samples of 35339 and 50,000 sequences.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dirty="0"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dirty="0">
              <a:latin typeface="Corbe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fomall.org/sals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11175"/>
            <a:ext cx="8305800" cy="1470025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Using Cloud Technologies for Bioinformatics Applications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09800"/>
            <a:ext cx="8686800" cy="609600"/>
          </a:xfrm>
        </p:spPr>
        <p:txBody>
          <a:bodyPr>
            <a:noAutofit/>
          </a:bodyPr>
          <a:lstStyle/>
          <a:p>
            <a:r>
              <a:rPr lang="en-US" sz="1800" b="1" i="1" dirty="0" smtClean="0"/>
              <a:t>MTAGS Workshop</a:t>
            </a:r>
            <a:r>
              <a:rPr lang="en-US" sz="1800" dirty="0" smtClean="0">
                <a:solidFill>
                  <a:srgbClr val="7030A0"/>
                </a:solidFill>
              </a:rPr>
              <a:t> SC09</a:t>
            </a:r>
          </a:p>
          <a:p>
            <a:r>
              <a:rPr lang="en-US" sz="1800" b="1" i="1" dirty="0" smtClean="0">
                <a:solidFill>
                  <a:srgbClr val="7030A0"/>
                </a:solidFill>
              </a:rPr>
              <a:t>Portland Oregon November 16 2009</a:t>
            </a:r>
            <a:endParaRPr lang="en-US" sz="1800" b="1" i="1" dirty="0" smtClean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14400" y="3124200"/>
            <a:ext cx="72390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Judy Qiu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aseline="0" dirty="0" smtClean="0">
                <a:hlinkClick r:id="rId3"/>
              </a:rPr>
              <a:t>xqiu@indiana.edu</a:t>
            </a:r>
            <a:r>
              <a:rPr lang="en-US" sz="2000" dirty="0" smtClean="0"/>
              <a:t>   </a:t>
            </a:r>
            <a:r>
              <a:rPr lang="en-US" sz="2000" dirty="0" smtClean="0">
                <a:hlinkClick r:id="rId4"/>
              </a:rPr>
              <a:t>www.infomall.org/s</a:t>
            </a:r>
            <a:r>
              <a:rPr lang="en-US" sz="2000" dirty="0" smtClean="0">
                <a:solidFill>
                  <a:srgbClr val="FF0000"/>
                </a:solidFill>
                <a:hlinkClick r:id="rId4"/>
              </a:rPr>
              <a:t>a</a:t>
            </a:r>
            <a:r>
              <a:rPr lang="en-US" sz="2000" dirty="0" smtClean="0">
                <a:hlinkClick r:id="rId4"/>
              </a:rPr>
              <a:t>lsa</a:t>
            </a:r>
            <a:endParaRPr lang="en-US" sz="20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baseline="0" dirty="0"/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Community Grids Laboratory</a:t>
            </a:r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Pervasive Technology Institute</a:t>
            </a:r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Indiana University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gcf\multicore_msft09\ACTIVEMDSProg\ALU35339\AllAlu35339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G30000-17clusters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Geoffrey Fox\Desktop\URGENT\MC30000\MG30000_Select2and5_10Clusters_Chinorm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80794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6172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Hierarchical </a:t>
            </a:r>
            <a:r>
              <a:rPr lang="en-US" dirty="0" err="1" smtClean="0"/>
              <a:t>Subclustering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0" y="1383268"/>
            <a:ext cx="9144000" cy="5474732"/>
            <a:chOff x="0" y="381000"/>
            <a:chExt cx="9144000" cy="5474732"/>
          </a:xfrm>
        </p:grpSpPr>
        <p:graphicFrame>
          <p:nvGraphicFramePr>
            <p:cNvPr id="20" name="Chart 19"/>
            <p:cNvGraphicFramePr/>
            <p:nvPr/>
          </p:nvGraphicFramePr>
          <p:xfrm>
            <a:off x="0" y="381000"/>
            <a:ext cx="9144000" cy="53530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4038600" y="5486400"/>
              <a:ext cx="5709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MPI</a:t>
              </a:r>
              <a:endParaRPr lang="en-U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90600" y="5181600"/>
              <a:ext cx="5709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MPI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77200" y="1447800"/>
              <a:ext cx="5709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MPI</a:t>
              </a:r>
              <a:endParaRPr lang="en-US" b="1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610394" y="5180806"/>
              <a:ext cx="6096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3658394" y="5485606"/>
              <a:ext cx="6096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28596" y="2078019"/>
              <a:ext cx="24533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Parallel Overhead</a:t>
              </a:r>
              <a:endParaRPr lang="en-US" sz="2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66800" y="3429000"/>
              <a:ext cx="8537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Thread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4800" y="3429000"/>
              <a:ext cx="8537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Thread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90240" y="4191000"/>
              <a:ext cx="8537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Thread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86400" y="5105400"/>
              <a:ext cx="15793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Parallelism</a:t>
              </a:r>
              <a:endParaRPr lang="en-US" sz="2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33600" y="838200"/>
              <a:ext cx="49770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Clustering by Deterministic Annealing</a:t>
              </a:r>
              <a:endParaRPr lang="en-US" sz="24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29000" y="3200400"/>
              <a:ext cx="8537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Thread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62200" y="3276600"/>
              <a:ext cx="8537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Thread</a:t>
              </a:r>
              <a:endParaRPr lang="en-US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53000" y="4038600"/>
              <a:ext cx="8537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Thread</a:t>
              </a:r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86600" y="3429000"/>
              <a:ext cx="5709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MPI</a:t>
              </a:r>
              <a:endParaRPr 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20000" y="4572000"/>
              <a:ext cx="8537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Thread</a:t>
              </a:r>
              <a:endParaRPr lang="en-US" b="1" dirty="0"/>
            </a:p>
          </p:txBody>
        </p:sp>
      </p:grpSp>
      <p:sp>
        <p:nvSpPr>
          <p:cNvPr id="2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Pairwise Clustering</a:t>
            </a:r>
            <a:br>
              <a:rPr lang="en-US" dirty="0" smtClean="0"/>
            </a:br>
            <a:r>
              <a:rPr lang="en-US" dirty="0" smtClean="0"/>
              <a:t>30,000 Points on Tempest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Dryad versus MPI for Smith Waterman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28800" y="6096000"/>
            <a:ext cx="2840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Flat is perfect scaling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Hadoop/Dryad Comparison</a:t>
            </a:r>
            <a:br>
              <a:rPr lang="en-US" sz="3200" dirty="0" smtClean="0"/>
            </a:br>
            <a:r>
              <a:rPr lang="en-US" sz="3200" dirty="0" smtClean="0"/>
              <a:t>“Homogeneous” Data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5867400"/>
            <a:ext cx="7660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Dryad with Windows HPCS compared to Hadoop with Linux RHEL on </a:t>
            </a:r>
            <a:r>
              <a:rPr lang="en-US" b="1" dirty="0" err="1" smtClean="0"/>
              <a:t>Idataplex</a:t>
            </a:r>
            <a:endParaRPr lang="en-US" b="1" dirty="0" smtClean="0"/>
          </a:p>
          <a:p>
            <a:r>
              <a:rPr lang="en-US" b="1" dirty="0" smtClean="0"/>
              <a:t>Using real data with standard deviation/length = 0.1</a:t>
            </a:r>
            <a:endParaRPr lang="en-US" b="1" dirty="0"/>
          </a:p>
        </p:txBody>
      </p:sp>
      <p:grpSp>
        <p:nvGrpSpPr>
          <p:cNvPr id="3" name="Group 5"/>
          <p:cNvGrpSpPr/>
          <p:nvPr/>
        </p:nvGrpSpPr>
        <p:grpSpPr>
          <a:xfrm>
            <a:off x="1307068" y="1524000"/>
            <a:ext cx="6398708" cy="4094835"/>
            <a:chOff x="-293132" y="2763165"/>
            <a:chExt cx="6398708" cy="4094835"/>
          </a:xfrm>
        </p:grpSpPr>
        <p:graphicFrame>
          <p:nvGraphicFramePr>
            <p:cNvPr id="7" name="Chart 6"/>
            <p:cNvGraphicFramePr/>
            <p:nvPr/>
          </p:nvGraphicFramePr>
          <p:xfrm>
            <a:off x="0" y="2763165"/>
            <a:ext cx="6105576" cy="40948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 rot="16200000">
              <a:off x="-1382758" y="4386191"/>
              <a:ext cx="25485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Time per Alignment (ms)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91078" y="2990844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Dryad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27591" y="4049721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Hadoop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Hadoop/Dryad Comparison Inhomogeneous Data I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248400"/>
            <a:ext cx="862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Dryad with Windows HPCS compared to Hadoop with Linux RHEL on </a:t>
            </a:r>
            <a:r>
              <a:rPr lang="en-US" b="1" dirty="0" err="1" smtClean="0"/>
              <a:t>Idataplex</a:t>
            </a:r>
            <a:r>
              <a:rPr lang="en-US" b="1" dirty="0" smtClean="0"/>
              <a:t> (32 nodes)</a:t>
            </a:r>
            <a:endParaRPr lang="en-US" b="1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066800" y="801469"/>
          <a:ext cx="6858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548640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Inhomogeneity of data does not have a significant effect when the sequence lengths are randomly distributed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Hadoop/Dryad Comparison Inhomogeneous Data II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324600"/>
            <a:ext cx="862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Dryad with Windows HPCS compared to Hadoop with Linux RHEL on </a:t>
            </a:r>
            <a:r>
              <a:rPr lang="en-US" b="1" dirty="0" err="1" smtClean="0"/>
              <a:t>Idataplex</a:t>
            </a:r>
            <a:r>
              <a:rPr lang="en-US" b="1" dirty="0" smtClean="0"/>
              <a:t> (32 nodes)</a:t>
            </a:r>
            <a:endParaRPr lang="en-US" b="1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762000" y="990600"/>
          <a:ext cx="7467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152400" y="54864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This shows the natural load balancing of Hadoop MR dynamic task assignment using a global pipeline in contrast to the  </a:t>
            </a:r>
            <a:r>
              <a:rPr lang="en-US" sz="2000" b="1" dirty="0" err="1" smtClean="0"/>
              <a:t>DryadLinq</a:t>
            </a:r>
            <a:r>
              <a:rPr lang="en-US" sz="2000" b="1" dirty="0" smtClean="0"/>
              <a:t> static assignment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Hadoop VM Performance Degradation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91200"/>
            <a:ext cx="8229600" cy="868363"/>
          </a:xfrm>
        </p:spPr>
        <p:txBody>
          <a:bodyPr/>
          <a:lstStyle/>
          <a:p>
            <a:r>
              <a:rPr lang="en-US" dirty="0" smtClean="0"/>
              <a:t>15.3% Degradation at largest data set size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914400" y="1524000"/>
          <a:ext cx="5867400" cy="450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1066800"/>
            <a:ext cx="7960321" cy="52322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Degradation = (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8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vm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8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baremetal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)/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8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baremetal</a:t>
            </a:r>
            <a:endParaRPr lang="en-US" sz="2800" b="1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906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PhyloD using Azure and DryadLINQ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257800"/>
            <a:ext cx="8229600" cy="1219200"/>
          </a:xfrm>
        </p:spPr>
        <p:txBody>
          <a:bodyPr/>
          <a:lstStyle/>
          <a:p>
            <a:pPr lvl="0"/>
            <a:r>
              <a:rPr lang="en-US" dirty="0" smtClean="0"/>
              <a:t>Derive associations between HLA alleles and HIV codons and between codons themselves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77200" y="533400"/>
            <a:ext cx="5836920" cy="609600"/>
          </a:xfrm>
          <a:prstGeom prst="rect">
            <a:avLst/>
          </a:prstGeom>
        </p:spPr>
        <p:txBody>
          <a:bodyPr vert="horz" lIns="130622" tIns="65311" rIns="130622" bIns="65311" rtlCol="0" anchor="ctr">
            <a:noAutofit/>
          </a:bodyPr>
          <a:lstStyle/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E4CF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Untitled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1219200"/>
            <a:ext cx="4191000" cy="358140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 descr="Phyl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990600"/>
            <a:ext cx="3348684" cy="38437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5943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Collaborators in </a:t>
            </a:r>
            <a:r>
              <a:rPr lang="en-US" sz="3200" b="1" i="1" dirty="0" smtClean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3200" b="1" i="1" dirty="0" smtClean="0">
                <a:solidFill>
                  <a:srgbClr val="D20000"/>
                </a:solidFill>
                <a:latin typeface="Arial" pitchFamily="34" charset="0"/>
              </a:rPr>
              <a:t>A</a:t>
            </a:r>
            <a:r>
              <a:rPr lang="en-US" sz="3200" b="1" i="1" dirty="0" smtClean="0">
                <a:solidFill>
                  <a:srgbClr val="FFC000"/>
                </a:solidFill>
                <a:latin typeface="Arial" pitchFamily="34" charset="0"/>
              </a:rPr>
              <a:t>L</a:t>
            </a:r>
            <a:r>
              <a:rPr lang="en-US" sz="3200" b="1" i="1" dirty="0" smtClean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3200" b="1" i="1" dirty="0" smtClean="0">
                <a:solidFill>
                  <a:srgbClr val="33CC33"/>
                </a:solidFill>
                <a:latin typeface="Arial" pitchFamily="34" charset="0"/>
              </a:rPr>
              <a:t>A</a:t>
            </a:r>
            <a:r>
              <a:rPr lang="en-US" sz="3200" i="1" dirty="0" smtClean="0">
                <a:solidFill>
                  <a:srgbClr val="33CC33"/>
                </a:solidFill>
                <a:latin typeface="Arial" pitchFamily="34" charset="0"/>
              </a:rPr>
              <a:t> </a:t>
            </a:r>
            <a:r>
              <a:rPr lang="en-US" sz="3200" dirty="0" smtClean="0"/>
              <a:t>Project</a:t>
            </a:r>
            <a:endParaRPr lang="en-US" sz="32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200400" y="1600200"/>
            <a:ext cx="21336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41148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altLang="ja-JP" sz="8000" b="1" dirty="0" smtClean="0">
                <a:ea typeface="ＭＳ Ｐゴシック" pitchFamily="34" charset="-128"/>
              </a:rPr>
              <a:t>Indiana </a:t>
            </a:r>
            <a:r>
              <a:rPr lang="en-US" altLang="ja-JP" sz="8000" b="1" dirty="0">
                <a:ea typeface="ＭＳ Ｐゴシック" pitchFamily="34" charset="-128"/>
              </a:rPr>
              <a:t>University</a:t>
            </a:r>
          </a:p>
          <a:p>
            <a:pPr marL="41148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5600" b="1" i="1" dirty="0">
                <a:solidFill>
                  <a:srgbClr val="2818FC"/>
                </a:solidFill>
                <a:latin typeface="Calibri" pitchFamily="34" charset="0"/>
              </a:rPr>
              <a:t>S</a:t>
            </a:r>
            <a:r>
              <a:rPr lang="en-US" sz="5600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sz="5600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sz="5600" b="1" i="1" dirty="0">
                <a:solidFill>
                  <a:srgbClr val="2818FC"/>
                </a:solidFill>
                <a:latin typeface="Calibri" pitchFamily="34" charset="0"/>
              </a:rPr>
              <a:t>S</a:t>
            </a:r>
            <a:r>
              <a:rPr lang="en-US" sz="5600" b="1" i="1" dirty="0">
                <a:solidFill>
                  <a:srgbClr val="00B050"/>
                </a:solidFill>
                <a:latin typeface="Calibri" pitchFamily="34" charset="0"/>
              </a:rPr>
              <a:t>A</a:t>
            </a:r>
            <a:r>
              <a:rPr lang="en-US" sz="5600" dirty="0">
                <a:solidFill>
                  <a:srgbClr val="99FF33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5600" dirty="0" smtClean="0">
                <a:ea typeface="Arial Unicode MS" pitchFamily="34" charset="-128"/>
                <a:cs typeface="Arial Unicode MS" pitchFamily="34" charset="-128"/>
              </a:rPr>
              <a:t>Technology Team</a:t>
            </a:r>
            <a:endParaRPr lang="en-US" sz="5600" dirty="0"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Geoffrey Fox </a:t>
            </a: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Judy Qiu</a:t>
            </a: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Scott Beason</a:t>
            </a: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Jaliya  </a:t>
            </a:r>
            <a:r>
              <a:rPr lang="en-US" sz="6400" dirty="0">
                <a:ea typeface="Arial Unicode MS" pitchFamily="34" charset="-128"/>
                <a:cs typeface="Arial Unicode MS" pitchFamily="34" charset="-128"/>
              </a:rPr>
              <a:t>Ekanayake </a:t>
            </a: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Thilina Gunarathne</a:t>
            </a: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800" dirty="0" smtClean="0"/>
              <a:t>Thilina Gunarathne</a:t>
            </a: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Jong Youl Choi</a:t>
            </a: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Yang Ruan</a:t>
            </a:r>
          </a:p>
          <a:p>
            <a:pPr marL="41148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Seung-Hee Bae</a:t>
            </a:r>
          </a:p>
          <a:p>
            <a:pPr marL="41148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6400" dirty="0" err="1" smtClean="0">
                <a:ea typeface="Arial Unicode MS" pitchFamily="34" charset="-128"/>
                <a:cs typeface="Arial Unicode MS" pitchFamily="34" charset="-128"/>
              </a:rPr>
              <a:t>Hui</a:t>
            </a: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 Li</a:t>
            </a:r>
          </a:p>
          <a:p>
            <a:pPr marL="41148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6400" dirty="0" err="1" smtClean="0">
                <a:ea typeface="Arial Unicode MS" pitchFamily="34" charset="-128"/>
                <a:cs typeface="Arial Unicode MS" pitchFamily="34" charset="-128"/>
              </a:rPr>
              <a:t>Saliya</a:t>
            </a: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6400" dirty="0" err="1" smtClean="0">
                <a:ea typeface="Arial Unicode MS" pitchFamily="34" charset="-128"/>
                <a:cs typeface="Arial Unicode MS" pitchFamily="34" charset="-128"/>
              </a:rPr>
              <a:t>Ekanayake</a:t>
            </a: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endParaRPr kumimoji="0" lang="en-US" sz="6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endParaRPr lang="en-US" sz="66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en-US" sz="5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33400" y="1600200"/>
            <a:ext cx="2819400" cy="2819400"/>
          </a:xfrm>
          <a:prstGeom prst="rect">
            <a:avLst/>
          </a:prstGeom>
        </p:spPr>
        <p:txBody>
          <a:bodyPr lIns="45720" rIns="45720">
            <a:normAutofit fontScale="25000" lnSpcReduction="20000"/>
          </a:bodyPr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defRPr/>
            </a:pPr>
            <a:r>
              <a:rPr lang="en-US" altLang="zh-CN" sz="8000" b="1" dirty="0" smtClean="0"/>
              <a:t>Microsoft Research</a:t>
            </a:r>
            <a:endParaRPr lang="en-US" sz="8000" b="1" dirty="0"/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defRPr/>
            </a:pPr>
            <a:r>
              <a:rPr lang="en-US" sz="56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Technology </a:t>
            </a:r>
            <a:r>
              <a:rPr lang="en-US" sz="5600" dirty="0">
                <a:latin typeface="+mn-lt"/>
                <a:ea typeface="Arial Unicode MS" pitchFamily="34" charset="-128"/>
                <a:cs typeface="Arial Unicode MS" pitchFamily="34" charset="-128"/>
              </a:rPr>
              <a:t>Collaboration</a:t>
            </a: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5600" dirty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56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Azure (Clouds)</a:t>
            </a: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defRPr/>
            </a:pP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Dennis Gannon</a:t>
            </a: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defRPr/>
            </a:pP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Roger </a:t>
            </a:r>
            <a:r>
              <a:rPr lang="en-US" sz="6400" dirty="0" err="1" smtClean="0">
                <a:ea typeface="Arial Unicode MS" pitchFamily="34" charset="-128"/>
                <a:cs typeface="Arial Unicode MS" pitchFamily="34" charset="-128"/>
              </a:rPr>
              <a:t>Barga</a:t>
            </a: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Dryad (Parallel Runtime)</a:t>
            </a:r>
            <a:endParaRPr lang="en-US" sz="6400" dirty="0" smtClean="0">
              <a:solidFill>
                <a:srgbClr val="0070C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Christophe </a:t>
            </a:r>
            <a:r>
              <a:rPr lang="en-US" sz="6400" dirty="0" err="1" smtClean="0">
                <a:ea typeface="Arial Unicode MS" pitchFamily="34" charset="-128"/>
                <a:cs typeface="Arial Unicode MS" pitchFamily="34" charset="-128"/>
              </a:rPr>
              <a:t>Poulain</a:t>
            </a: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  </a:t>
            </a:r>
            <a:endParaRPr lang="en-US" sz="64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CCR (Threading)</a:t>
            </a: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George </a:t>
            </a:r>
            <a:r>
              <a:rPr lang="en-US" sz="6400" dirty="0" err="1" smtClean="0">
                <a:latin typeface="+mn-lt"/>
                <a:ea typeface="Arial Unicode MS" pitchFamily="34" charset="-128"/>
                <a:cs typeface="Arial Unicode MS" pitchFamily="34" charset="-128"/>
              </a:rPr>
              <a:t>Chrysanthakopoulos</a:t>
            </a:r>
            <a:endParaRPr lang="en-US" sz="64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DSS  (Services)</a:t>
            </a:r>
            <a:endParaRPr lang="en-US" sz="6400" dirty="0">
              <a:solidFill>
                <a:srgbClr val="0070C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err="1" smtClean="0">
                <a:latin typeface="+mn-lt"/>
                <a:ea typeface="Arial Unicode MS" pitchFamily="34" charset="-128"/>
                <a:cs typeface="Arial Unicode MS" pitchFamily="34" charset="-128"/>
              </a:rPr>
              <a:t>Henrik</a:t>
            </a:r>
            <a:r>
              <a:rPr lang="en-US" sz="6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6400" dirty="0" err="1">
                <a:latin typeface="+mn-lt"/>
                <a:ea typeface="Arial Unicode MS" pitchFamily="34" charset="-128"/>
                <a:cs typeface="Arial Unicode MS" pitchFamily="34" charset="-128"/>
              </a:rPr>
              <a:t>Frystyk</a:t>
            </a:r>
            <a:r>
              <a:rPr lang="en-US" sz="6400" dirty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6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Nielsen</a:t>
            </a:r>
            <a:endParaRPr lang="en-US" sz="6400" dirty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5867400" y="1600200"/>
            <a:ext cx="3352800" cy="3886200"/>
          </a:xfrm>
          <a:prstGeom prst="rect">
            <a:avLst/>
          </a:prstGeom>
        </p:spPr>
        <p:txBody>
          <a:bodyPr lIns="45720" rIns="45720">
            <a:normAutofit fontScale="325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6200" b="1" dirty="0" smtClean="0">
                <a:ea typeface="ＭＳ Ｐゴシック" pitchFamily="34" charset="-128"/>
              </a:rPr>
              <a:t>Applications</a:t>
            </a:r>
            <a:endParaRPr lang="en-US" sz="6200" b="1" dirty="0" smtClean="0">
              <a:latin typeface="+mn-lt"/>
              <a:ea typeface="ＭＳ Ｐゴシック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5600" dirty="0" smtClean="0">
              <a:latin typeface="+mn-lt"/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5600" dirty="0" smtClean="0">
              <a:latin typeface="+mn-lt"/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solidFill>
                  <a:srgbClr val="0070C0"/>
                </a:solidFill>
                <a:ea typeface="SimSun" pitchFamily="2" charset="-122"/>
              </a:rPr>
              <a:t>Bioinformatics, CGB</a:t>
            </a:r>
            <a:endParaRPr lang="en-US" sz="4900" dirty="0">
              <a:solidFill>
                <a:srgbClr val="0070C0"/>
              </a:solidFill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>
                <a:ea typeface="SimSun" pitchFamily="2" charset="-122"/>
              </a:rPr>
              <a:t>    </a:t>
            </a:r>
            <a:r>
              <a:rPr lang="en-US" sz="4900" dirty="0" smtClean="0">
                <a:ea typeface="SimSun" pitchFamily="2" charset="-122"/>
              </a:rPr>
              <a:t>Haixu Tang, Mina Rho,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ea typeface="SimSun" pitchFamily="2" charset="-122"/>
              </a:rPr>
              <a:t>    Peter </a:t>
            </a:r>
            <a:r>
              <a:rPr lang="en-US" sz="4900" dirty="0" err="1" smtClean="0">
                <a:ea typeface="SimSun" pitchFamily="2" charset="-122"/>
              </a:rPr>
              <a:t>Cherbas</a:t>
            </a:r>
            <a:r>
              <a:rPr lang="en-US" sz="4900" dirty="0" smtClean="0">
                <a:ea typeface="SimSun" pitchFamily="2" charset="-122"/>
              </a:rPr>
              <a:t>, Qunfeng Dong</a:t>
            </a:r>
            <a:endParaRPr lang="en-US" sz="4900" dirty="0"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solidFill>
                  <a:srgbClr val="0070C0"/>
                </a:solidFill>
                <a:ea typeface="SimSun" pitchFamily="2" charset="-122"/>
              </a:rPr>
              <a:t>IU </a:t>
            </a:r>
            <a:r>
              <a:rPr lang="en-US" sz="4900" dirty="0">
                <a:solidFill>
                  <a:srgbClr val="0070C0"/>
                </a:solidFill>
                <a:ea typeface="SimSun" pitchFamily="2" charset="-122"/>
              </a:rPr>
              <a:t>Medical School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>
                <a:ea typeface="SimSun" pitchFamily="2" charset="-122"/>
              </a:rPr>
              <a:t>    </a:t>
            </a:r>
            <a:r>
              <a:rPr lang="en-US" sz="4900" dirty="0" smtClean="0">
                <a:ea typeface="SimSun" pitchFamily="2" charset="-122"/>
              </a:rPr>
              <a:t>Gilbert </a:t>
            </a:r>
            <a:r>
              <a:rPr lang="en-US" sz="4900" dirty="0">
                <a:ea typeface="SimSun" pitchFamily="2" charset="-122"/>
              </a:rPr>
              <a:t>Liu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solidFill>
                  <a:srgbClr val="0070C0"/>
                </a:solidFill>
                <a:latin typeface="+mn-lt"/>
                <a:ea typeface="SimSun" pitchFamily="2" charset="-122"/>
              </a:rPr>
              <a:t>Demographics (Polis Center)</a:t>
            </a:r>
            <a:endParaRPr lang="en-US" sz="4900" dirty="0">
              <a:solidFill>
                <a:srgbClr val="0070C0"/>
              </a:solidFill>
              <a:latin typeface="+mn-lt"/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>
                <a:latin typeface="+mn-lt"/>
                <a:ea typeface="SimSun" pitchFamily="2" charset="-122"/>
              </a:rPr>
              <a:t>    Neil </a:t>
            </a:r>
            <a:r>
              <a:rPr lang="en-US" sz="4900" dirty="0" err="1">
                <a:latin typeface="+mn-lt"/>
                <a:ea typeface="SimSun" pitchFamily="2" charset="-122"/>
              </a:rPr>
              <a:t>Devadasan</a:t>
            </a:r>
            <a:endParaRPr lang="en-US" sz="4900" dirty="0">
              <a:latin typeface="+mn-lt"/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err="1" smtClean="0">
                <a:solidFill>
                  <a:srgbClr val="0070C0"/>
                </a:solidFill>
                <a:ea typeface="SimSun" pitchFamily="2" charset="-122"/>
              </a:rPr>
              <a:t>Cheminformatics</a:t>
            </a:r>
            <a:endParaRPr lang="en-US" sz="4900" dirty="0">
              <a:solidFill>
                <a:srgbClr val="0070C0"/>
              </a:solidFill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>
                <a:ea typeface="SimSun" pitchFamily="2" charset="-122"/>
              </a:rPr>
              <a:t>    </a:t>
            </a:r>
            <a:r>
              <a:rPr lang="en-US" sz="4900" dirty="0" smtClean="0">
                <a:ea typeface="SimSun" pitchFamily="2" charset="-122"/>
              </a:rPr>
              <a:t>David Wild, </a:t>
            </a:r>
            <a:r>
              <a:rPr lang="en-US" sz="4900" dirty="0" err="1" smtClean="0">
                <a:ea typeface="SimSun" pitchFamily="2" charset="-122"/>
              </a:rPr>
              <a:t>Qian</a:t>
            </a:r>
            <a:r>
              <a:rPr lang="en-US" sz="4900" dirty="0" smtClean="0">
                <a:ea typeface="SimSun" pitchFamily="2" charset="-122"/>
              </a:rPr>
              <a:t> Zhu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solidFill>
                  <a:srgbClr val="0070C0"/>
                </a:solidFill>
                <a:ea typeface="SimSun" pitchFamily="2" charset="-122"/>
              </a:rPr>
              <a:t>Physics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ea typeface="SimSun" pitchFamily="2" charset="-122"/>
              </a:rPr>
              <a:t>    CMS group at Caltech (Julian Bunn)</a:t>
            </a:r>
          </a:p>
          <a:p>
            <a:pPr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4900" dirty="0" smtClean="0">
                <a:solidFill>
                  <a:srgbClr val="0070C0"/>
                </a:solidFill>
                <a:ea typeface="SimSun" pitchFamily="2" charset="-122"/>
              </a:rPr>
              <a:t>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4900" dirty="0"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49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0" y="2362200"/>
            <a:ext cx="17940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Community Grids Lab</a:t>
            </a:r>
          </a:p>
          <a:p>
            <a:pPr lvl="0"/>
            <a:r>
              <a:rPr lang="en-US" sz="1400" dirty="0" smtClean="0">
                <a:solidFill>
                  <a:schemeClr val="accent1"/>
                </a:solidFill>
              </a:rPr>
              <a:t>and UITS RT – PTI</a:t>
            </a:r>
          </a:p>
          <a:p>
            <a:r>
              <a:rPr lang="en-US" sz="1400" dirty="0" smtClean="0"/>
              <a:t> </a:t>
            </a:r>
            <a:br>
              <a:rPr lang="en-US" sz="1400" dirty="0" smtClean="0"/>
            </a:b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Mapping of PhyloD to Azure</a:t>
            </a:r>
            <a:endParaRPr 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228600" y="1524000"/>
          <a:ext cx="8745742" cy="4984168"/>
        </p:xfrm>
        <a:graphic>
          <a:graphicData uri="http://schemas.openxmlformats.org/presentationml/2006/ole">
            <p:oleObj spid="_x0000_s118786" r:id="rId4" imgW="9885770" imgH="5634206" progId="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486400"/>
            <a:ext cx="4495800" cy="114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Efficiency vs. </a:t>
            </a:r>
            <a:r>
              <a:rPr lang="en-US" sz="3400" dirty="0" smtClean="0"/>
              <a:t>number</a:t>
            </a:r>
            <a:r>
              <a:rPr lang="en-US" dirty="0" smtClean="0"/>
              <a:t> of worker roles in PhyloD prototype run on Azure March CTP</a:t>
            </a:r>
            <a:endParaRPr lang="en-US" dirty="0"/>
          </a:p>
        </p:txBody>
      </p:sp>
      <p:pic>
        <p:nvPicPr>
          <p:cNvPr id="4" name="Picture 3" descr="E:\academic\phd\Publications\MTIGS09\gnuplot\phyloD_efficiency_bw.ep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4953000" cy="381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4" descr="E:\academic\phd\Publications\MTIGS09\gnuplot\phyloD_active_workers_bw.ep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057400"/>
            <a:ext cx="4267200" cy="312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48200" y="5257800"/>
            <a:ext cx="44958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Number of active Azure workers during a run of PhyloD application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PhyloD Azure Performance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Iterative Computations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D:\Academic\Ph.D\eScience2008\images\eps\kmeans_col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762000"/>
            <a:ext cx="3405613" cy="2844509"/>
          </a:xfrm>
          <a:prstGeom prst="rect">
            <a:avLst/>
          </a:prstGeom>
          <a:noFill/>
        </p:spPr>
      </p:pic>
      <p:pic>
        <p:nvPicPr>
          <p:cNvPr id="5" name="Picture 2" descr="E:\academic\phd\Publications\eScience2009\gnuplot\kmea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86200"/>
            <a:ext cx="4343400" cy="2763532"/>
          </a:xfrm>
          <a:prstGeom prst="rect">
            <a:avLst/>
          </a:prstGeom>
          <a:noFill/>
        </p:spPr>
      </p:pic>
      <p:pic>
        <p:nvPicPr>
          <p:cNvPr id="40965" name="Picture 5" descr="D:\academic\phd\Publications\CloudComp09\figures\matrix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685800"/>
            <a:ext cx="2286000" cy="2843349"/>
          </a:xfrm>
          <a:prstGeom prst="rect">
            <a:avLst/>
          </a:prstGeom>
          <a:noFill/>
        </p:spPr>
      </p:pic>
      <p:pic>
        <p:nvPicPr>
          <p:cNvPr id="40966" name="Picture 6" descr="D:\academic\phd\Publications\CloudComp09\figures\figure-7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886200"/>
            <a:ext cx="4114800" cy="2788384"/>
          </a:xfrm>
          <a:prstGeom prst="rect">
            <a:avLst/>
          </a:prstGeom>
          <a:noFill/>
        </p:spPr>
      </p:pic>
      <p:sp>
        <p:nvSpPr>
          <p:cNvPr id="11" name="Right Arrow Callout 10"/>
          <p:cNvSpPr/>
          <p:nvPr/>
        </p:nvSpPr>
        <p:spPr>
          <a:xfrm>
            <a:off x="152400" y="1447800"/>
            <a:ext cx="1371600" cy="6858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39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K-means</a:t>
            </a:r>
          </a:p>
          <a:p>
            <a:pPr algn="ctr"/>
            <a:endParaRPr lang="en-US" dirty="0"/>
          </a:p>
        </p:txBody>
      </p:sp>
      <p:sp>
        <p:nvSpPr>
          <p:cNvPr id="12" name="Right Arrow Callout 11"/>
          <p:cNvSpPr/>
          <p:nvPr/>
        </p:nvSpPr>
        <p:spPr>
          <a:xfrm>
            <a:off x="4876800" y="1447800"/>
            <a:ext cx="2057400" cy="6858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39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Matrix Multiplication</a:t>
            </a:r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581400"/>
            <a:ext cx="2559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 of K-Means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3581400"/>
            <a:ext cx="4072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Parallel Overhead  Matrix Multiplication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Kmeans Clustering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114800"/>
            <a:ext cx="8153400" cy="2743200"/>
          </a:xfrm>
        </p:spPr>
        <p:txBody>
          <a:bodyPr>
            <a:normAutofit lnSpcReduction="10000"/>
          </a:bodyPr>
          <a:lstStyle/>
          <a:p>
            <a:r>
              <a:rPr lang="en-US" sz="2100" dirty="0" smtClean="0"/>
              <a:t>Iteratively refining operation</a:t>
            </a:r>
          </a:p>
          <a:p>
            <a:r>
              <a:rPr lang="en-US" sz="2100" dirty="0" smtClean="0"/>
              <a:t>New maps/reducers/vertices in every iteration </a:t>
            </a:r>
          </a:p>
          <a:p>
            <a:r>
              <a:rPr lang="en-US" sz="2100" dirty="0" smtClean="0"/>
              <a:t>File system based communication</a:t>
            </a:r>
          </a:p>
          <a:p>
            <a:r>
              <a:rPr lang="en-US" sz="2100" dirty="0" smtClean="0"/>
              <a:t>Loop unrolling in DryadLINQ provide better performance</a:t>
            </a:r>
          </a:p>
          <a:p>
            <a:r>
              <a:rPr lang="en-US" sz="2100" dirty="0" smtClean="0"/>
              <a:t>The overheads are extremely large compared to MPI</a:t>
            </a:r>
          </a:p>
          <a:p>
            <a:r>
              <a:rPr lang="en-US" sz="2100" dirty="0" smtClean="0"/>
              <a:t>CGL-MapReduce is an example of MapReduce++ -- supports MapReduce model with iteration (data stays in memory and communication via streams not files)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2" descr="D:\Academic\Ph.D\eScience2008\images\eps\kmeans_col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3558013" cy="2971800"/>
          </a:xfrm>
          <a:prstGeom prst="rect">
            <a:avLst/>
          </a:prstGeom>
          <a:noFill/>
        </p:spPr>
      </p:pic>
      <p:pic>
        <p:nvPicPr>
          <p:cNvPr id="5122" name="Picture 2" descr="E:\academic\phd\Publications\eScience2009\gnuplot\kmea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685800"/>
            <a:ext cx="5410200" cy="344229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72200" y="2819400"/>
            <a:ext cx="2199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for 20 iterations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>
            <a:off x="5867400" y="4648200"/>
            <a:ext cx="228600" cy="53340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24600" y="4572000"/>
            <a:ext cx="1211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Large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Overheads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4400"/>
          </a:xfrm>
        </p:spPr>
        <p:txBody>
          <a:bodyPr/>
          <a:lstStyle/>
          <a:p>
            <a:r>
              <a:rPr lang="en-US" dirty="0" smtClean="0"/>
              <a:t>MapReduce++ (CGL-MapReduce)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962400"/>
            <a:ext cx="9144000" cy="3048000"/>
          </a:xfrm>
        </p:spPr>
        <p:txBody>
          <a:bodyPr>
            <a:normAutofit/>
          </a:bodyPr>
          <a:lstStyle/>
          <a:p>
            <a:pPr marL="489833" indent="-489833" defTabSz="1306220">
              <a:spcBef>
                <a:spcPts val="0"/>
              </a:spcBef>
              <a:defRPr/>
            </a:pPr>
            <a:r>
              <a:rPr lang="en-US" sz="2400" dirty="0" smtClean="0"/>
              <a:t>Streaming based communication</a:t>
            </a:r>
          </a:p>
          <a:p>
            <a:pPr marL="489833" indent="-489833" defTabSz="1306220">
              <a:spcBef>
                <a:spcPts val="0"/>
              </a:spcBef>
              <a:defRPr/>
            </a:pPr>
            <a:r>
              <a:rPr lang="en-US" sz="2400" dirty="0" smtClean="0"/>
              <a:t>Intermediate results are directly transferred from the map tasks to the reduce tasks – </a:t>
            </a:r>
            <a:r>
              <a:rPr lang="en-US" sz="2400" b="1" dirty="0" smtClean="0"/>
              <a:t>eliminates local files</a:t>
            </a:r>
          </a:p>
          <a:p>
            <a:pPr marL="489833" indent="-489833" defTabSz="1306220">
              <a:spcBef>
                <a:spcPts val="0"/>
              </a:spcBef>
              <a:defRPr/>
            </a:pPr>
            <a:r>
              <a:rPr lang="en-US" sz="2400" dirty="0" smtClean="0"/>
              <a:t>Cacheable map/reduce tasks - Static data remains in memory</a:t>
            </a:r>
          </a:p>
          <a:p>
            <a:pPr marL="489833" indent="-489833" defTabSz="1306220">
              <a:spcBef>
                <a:spcPts val="0"/>
              </a:spcBef>
              <a:defRPr/>
            </a:pPr>
            <a:r>
              <a:rPr lang="en-US" sz="2400" dirty="0" smtClean="0"/>
              <a:t>Combine phase to combine reductions</a:t>
            </a:r>
          </a:p>
          <a:p>
            <a:pPr marL="489833" indent="-489833" defTabSz="1306220">
              <a:spcBef>
                <a:spcPts val="0"/>
              </a:spcBef>
              <a:defRPr/>
            </a:pPr>
            <a:r>
              <a:rPr lang="en-US" sz="2400" dirty="0" smtClean="0"/>
              <a:t>User Program is the </a:t>
            </a:r>
            <a:r>
              <a:rPr lang="en-US" sz="2400" b="1" dirty="0" smtClean="0"/>
              <a:t>composer</a:t>
            </a:r>
            <a:r>
              <a:rPr lang="en-US" sz="2400" dirty="0" smtClean="0"/>
              <a:t> of MapReduce computations</a:t>
            </a:r>
          </a:p>
          <a:p>
            <a:pPr marL="489833" indent="-489833" defTabSz="1306220">
              <a:spcBef>
                <a:spcPts val="0"/>
              </a:spcBef>
              <a:defRPr/>
            </a:pPr>
            <a:r>
              <a:rPr lang="en-US" sz="2400" b="1" dirty="0" smtClean="0"/>
              <a:t>Extends the MapReduce model to iterative computations</a:t>
            </a:r>
          </a:p>
          <a:p>
            <a:pPr>
              <a:spcBef>
                <a:spcPts val="0"/>
              </a:spcBef>
            </a:pPr>
            <a:endParaRPr lang="en-US" sz="2400" dirty="0"/>
          </a:p>
        </p:txBody>
      </p:sp>
      <p:grpSp>
        <p:nvGrpSpPr>
          <p:cNvPr id="5" name="Group 195"/>
          <p:cNvGrpSpPr/>
          <p:nvPr/>
        </p:nvGrpSpPr>
        <p:grpSpPr>
          <a:xfrm>
            <a:off x="838200" y="990600"/>
            <a:ext cx="5486400" cy="2895600"/>
            <a:chOff x="1371600" y="762000"/>
            <a:chExt cx="4572000" cy="2438400"/>
          </a:xfrm>
        </p:grpSpPr>
        <p:sp>
          <p:nvSpPr>
            <p:cNvPr id="6" name="Rounded Rectangle 5"/>
            <p:cNvSpPr/>
            <p:nvPr/>
          </p:nvSpPr>
          <p:spPr>
            <a:xfrm>
              <a:off x="1371600" y="1524000"/>
              <a:ext cx="1066800" cy="914400"/>
            </a:xfrm>
            <a:prstGeom prst="roundRect">
              <a:avLst>
                <a:gd name="adj" fmla="val 128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371600" y="762000"/>
              <a:ext cx="4495800" cy="3810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371600" y="2743200"/>
              <a:ext cx="4495800" cy="4572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47800" y="2819400"/>
              <a:ext cx="2209800" cy="304800"/>
            </a:xfrm>
            <a:prstGeom prst="rect">
              <a:avLst/>
            </a:prstGeom>
            <a:solidFill>
              <a:srgbClr val="E6CF7A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solidFill>
                    <a:schemeClr val="tx1"/>
                  </a:solidFill>
                </a:rPr>
                <a:t>Data Split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038600" y="1524000"/>
              <a:ext cx="838200" cy="6858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029200" y="1524000"/>
              <a:ext cx="838200" cy="6858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52600" y="15240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b="1" dirty="0" smtClean="0">
                  <a:solidFill>
                    <a:schemeClr val="bg1"/>
                  </a:solidFill>
                </a:rPr>
                <a:t>D</a:t>
              </a:r>
              <a:endParaRPr lang="en-US" sz="23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38600" y="1524000"/>
              <a:ext cx="834100" cy="596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MR</a:t>
              </a:r>
            </a:p>
            <a:p>
              <a:pPr algn="ctr"/>
              <a:r>
                <a:rPr lang="en-US" sz="2000" b="1" dirty="0" smtClean="0"/>
                <a:t>Driver</a:t>
              </a:r>
              <a:endParaRPr lang="en-US" sz="20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53000" y="1524000"/>
              <a:ext cx="990600" cy="596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User</a:t>
              </a:r>
            </a:p>
            <a:p>
              <a:pPr algn="ctr"/>
              <a:r>
                <a:rPr lang="en-US" sz="2000" b="1" dirty="0" smtClean="0"/>
                <a:t>Program</a:t>
              </a:r>
              <a:endParaRPr lang="en-US" sz="20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47800" y="762000"/>
              <a:ext cx="4495800" cy="336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Pub/Sub Broker Network</a:t>
              </a:r>
              <a:endParaRPr lang="en-US" sz="2000" b="1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0" y="1524000"/>
              <a:ext cx="1066800" cy="914400"/>
            </a:xfrm>
            <a:prstGeom prst="roundRect">
              <a:avLst>
                <a:gd name="adj" fmla="val 128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48000" y="15240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b="1" dirty="0" smtClean="0">
                  <a:solidFill>
                    <a:schemeClr val="bg1"/>
                  </a:solidFill>
                </a:rPr>
                <a:t>D</a:t>
              </a:r>
              <a:endParaRPr lang="en-US" sz="23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5400000">
              <a:off x="3276600" y="2971800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2667794" y="2971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896394" y="2971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038600" y="2743200"/>
              <a:ext cx="1146361" cy="3369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File System</a:t>
              </a:r>
              <a:endParaRPr lang="en-US" sz="2000" b="1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5400000">
              <a:off x="16390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30106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>
              <a:off x="43060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>
              <a:off x="52204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Up-Down Arrow 25"/>
            <p:cNvSpPr/>
            <p:nvPr/>
          </p:nvSpPr>
          <p:spPr>
            <a:xfrm>
              <a:off x="1828800" y="2438400"/>
              <a:ext cx="152400" cy="3048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Up-Down Arrow 26"/>
            <p:cNvSpPr/>
            <p:nvPr/>
          </p:nvSpPr>
          <p:spPr>
            <a:xfrm>
              <a:off x="3124200" y="2438400"/>
              <a:ext cx="152400" cy="3048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Up-Down Arrow 27"/>
            <p:cNvSpPr/>
            <p:nvPr/>
          </p:nvSpPr>
          <p:spPr>
            <a:xfrm>
              <a:off x="5334000" y="2209800"/>
              <a:ext cx="152400" cy="5334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Hexagon 28"/>
            <p:cNvSpPr/>
            <p:nvPr/>
          </p:nvSpPr>
          <p:spPr>
            <a:xfrm>
              <a:off x="14478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b="1" dirty="0" smtClean="0">
                  <a:solidFill>
                    <a:schemeClr val="tx1"/>
                  </a:solidFill>
                </a:rPr>
                <a:t>M</a:t>
              </a:r>
              <a:endParaRPr lang="en-US" sz="23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14478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b="1" dirty="0" smtClean="0">
                  <a:solidFill>
                    <a:schemeClr val="tx1"/>
                  </a:solidFill>
                </a:rPr>
                <a:t>R</a:t>
              </a:r>
              <a:endParaRPr lang="en-US" sz="23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Hexagon 30"/>
            <p:cNvSpPr/>
            <p:nvPr/>
          </p:nvSpPr>
          <p:spPr>
            <a:xfrm>
              <a:off x="20574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b="1" dirty="0" smtClean="0">
                  <a:solidFill>
                    <a:schemeClr val="tx1"/>
                  </a:solidFill>
                </a:rPr>
                <a:t>M</a:t>
              </a:r>
              <a:endParaRPr lang="en-US" sz="23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1336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b="1" dirty="0" smtClean="0">
                  <a:solidFill>
                    <a:schemeClr val="tx1"/>
                  </a:solidFill>
                </a:rPr>
                <a:t>R</a:t>
              </a:r>
              <a:endParaRPr lang="en-US" sz="23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Hexagon 32"/>
            <p:cNvSpPr/>
            <p:nvPr/>
          </p:nvSpPr>
          <p:spPr>
            <a:xfrm>
              <a:off x="27432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b="1" dirty="0" smtClean="0">
                  <a:solidFill>
                    <a:schemeClr val="tx1"/>
                  </a:solidFill>
                </a:rPr>
                <a:t>M</a:t>
              </a:r>
              <a:endParaRPr lang="en-US" sz="23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7432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b="1" dirty="0" smtClean="0">
                  <a:solidFill>
                    <a:schemeClr val="tx1"/>
                  </a:solidFill>
                </a:rPr>
                <a:t>R</a:t>
              </a:r>
              <a:endParaRPr lang="en-US" sz="23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Hexagon 34"/>
            <p:cNvSpPr/>
            <p:nvPr/>
          </p:nvSpPr>
          <p:spPr>
            <a:xfrm>
              <a:off x="33528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b="1" dirty="0" smtClean="0">
                  <a:solidFill>
                    <a:schemeClr val="tx1"/>
                  </a:solidFill>
                </a:rPr>
                <a:t>M</a:t>
              </a:r>
              <a:endParaRPr lang="en-US" sz="23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4290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b="1" dirty="0" smtClean="0">
                  <a:solidFill>
                    <a:schemeClr val="tx1"/>
                  </a:solidFill>
                </a:rPr>
                <a:t>R</a:t>
              </a:r>
              <a:endParaRPr lang="en-US" sz="23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Flowchart: Connector 36"/>
            <p:cNvSpPr/>
            <p:nvPr/>
          </p:nvSpPr>
          <p:spPr>
            <a:xfrm>
              <a:off x="1828800" y="19050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Flowchart: Connector 37"/>
            <p:cNvSpPr/>
            <p:nvPr/>
          </p:nvSpPr>
          <p:spPr>
            <a:xfrm>
              <a:off x="1905000" y="19050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1828800" y="2209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Flowchart: Connector 39"/>
            <p:cNvSpPr/>
            <p:nvPr/>
          </p:nvSpPr>
          <p:spPr>
            <a:xfrm>
              <a:off x="1905000" y="2209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1" name="Group 108"/>
            <p:cNvGrpSpPr/>
            <p:nvPr/>
          </p:nvGrpSpPr>
          <p:grpSpPr>
            <a:xfrm>
              <a:off x="2514600" y="1981200"/>
              <a:ext cx="121919" cy="45719"/>
              <a:chOff x="3200400" y="3352800"/>
              <a:chExt cx="121919" cy="45719"/>
            </a:xfrm>
          </p:grpSpPr>
          <p:sp>
            <p:nvSpPr>
              <p:cNvPr id="52" name="Flowchart: Connector 43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Flowchart: Connector 44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2" name="Group 45"/>
            <p:cNvGrpSpPr/>
            <p:nvPr/>
          </p:nvGrpSpPr>
          <p:grpSpPr>
            <a:xfrm>
              <a:off x="3124200" y="1905000"/>
              <a:ext cx="121919" cy="45719"/>
              <a:chOff x="3200400" y="3352800"/>
              <a:chExt cx="121919" cy="45719"/>
            </a:xfrm>
          </p:grpSpPr>
          <p:sp>
            <p:nvSpPr>
              <p:cNvPr id="50" name="Flowchart: Connector 49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Flowchart: Connector 50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Group 48"/>
            <p:cNvGrpSpPr/>
            <p:nvPr/>
          </p:nvGrpSpPr>
          <p:grpSpPr>
            <a:xfrm>
              <a:off x="3124200" y="2209800"/>
              <a:ext cx="121919" cy="45719"/>
              <a:chOff x="3200400" y="3352800"/>
              <a:chExt cx="121919" cy="45719"/>
            </a:xfrm>
          </p:grpSpPr>
          <p:sp>
            <p:nvSpPr>
              <p:cNvPr id="48" name="Flowchart: Connector 47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Flowchart: Connector 48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Group 51"/>
            <p:cNvGrpSpPr/>
            <p:nvPr/>
          </p:nvGrpSpPr>
          <p:grpSpPr>
            <a:xfrm>
              <a:off x="3200400" y="2971800"/>
              <a:ext cx="121919" cy="45719"/>
              <a:chOff x="3200400" y="3352800"/>
              <a:chExt cx="121919" cy="45719"/>
            </a:xfrm>
          </p:grpSpPr>
          <p:sp>
            <p:nvSpPr>
              <p:cNvPr id="46" name="Flowchart: Connector 45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Flowchart: Connector 46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828800" y="1219200"/>
              <a:ext cx="1423467" cy="3369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Worker Nodes</a:t>
              </a:r>
              <a:endParaRPr lang="en-US" sz="2000" b="1" dirty="0"/>
            </a:p>
          </p:txBody>
        </p:sp>
      </p:grpSp>
      <p:sp>
        <p:nvSpPr>
          <p:cNvPr id="54" name="Hexagon 53"/>
          <p:cNvSpPr/>
          <p:nvPr/>
        </p:nvSpPr>
        <p:spPr>
          <a:xfrm>
            <a:off x="6446519" y="1158240"/>
            <a:ext cx="487680" cy="274320"/>
          </a:xfrm>
          <a:prstGeom prst="hexagon">
            <a:avLst/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M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6446519" y="1615440"/>
            <a:ext cx="365760" cy="274320"/>
          </a:xfrm>
          <a:prstGeom prst="ellipse">
            <a:avLst/>
          </a:prstGeom>
          <a:solidFill>
            <a:srgbClr val="FF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6" name="Up-Down Arrow 55"/>
          <p:cNvSpPr/>
          <p:nvPr/>
        </p:nvSpPr>
        <p:spPr>
          <a:xfrm>
            <a:off x="6568439" y="2621280"/>
            <a:ext cx="243840" cy="365760"/>
          </a:xfrm>
          <a:prstGeom prst="upDownArrow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sz="2000" b="1" dirty="0"/>
          </a:p>
        </p:txBody>
      </p:sp>
      <p:sp>
        <p:nvSpPr>
          <p:cNvPr id="57" name="Rectangle 56"/>
          <p:cNvSpPr/>
          <p:nvPr/>
        </p:nvSpPr>
        <p:spPr>
          <a:xfrm>
            <a:off x="6446519" y="2164080"/>
            <a:ext cx="487680" cy="2743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934200" y="1066800"/>
            <a:ext cx="1599738" cy="43967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2000" b="1" dirty="0" smtClean="0"/>
              <a:t>Map Worker</a:t>
            </a:r>
            <a:endParaRPr lang="en-US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6934199" y="1524000"/>
            <a:ext cx="1894113" cy="43967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2000" b="1" dirty="0" smtClean="0"/>
              <a:t>Reduce Worker</a:t>
            </a:r>
            <a:endParaRPr lang="en-US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6934199" y="2072640"/>
            <a:ext cx="1534977" cy="43967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2000" b="1" dirty="0" smtClean="0"/>
              <a:t>MRDeamon</a:t>
            </a:r>
            <a:endParaRPr lang="en-US" sz="2000" b="1" dirty="0"/>
          </a:p>
        </p:txBody>
      </p:sp>
      <p:cxnSp>
        <p:nvCxnSpPr>
          <p:cNvPr id="61" name="Straight Arrow Connector 60"/>
          <p:cNvCxnSpPr/>
          <p:nvPr/>
        </p:nvCxnSpPr>
        <p:spPr>
          <a:xfrm rot="5400000">
            <a:off x="6508749" y="3351530"/>
            <a:ext cx="365760" cy="25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934199" y="3078480"/>
            <a:ext cx="1949513" cy="43967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2000" b="1" dirty="0" smtClean="0"/>
              <a:t>Communication</a:t>
            </a:r>
            <a:endParaRPr lang="en-US" sz="20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SALSA HPC</a:t>
            </a:r>
            <a:br>
              <a:rPr lang="en-US" dirty="0" smtClean="0"/>
            </a:br>
            <a:r>
              <a:rPr lang="en-US" dirty="0" smtClean="0"/>
              <a:t>Dynamic Virtual Cluster Hosting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4762500"/>
            <a:ext cx="8382000" cy="3611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err="1" smtClean="0"/>
              <a:t>iDataplex</a:t>
            </a:r>
            <a:r>
              <a:rPr lang="en-US" dirty="0" smtClean="0"/>
              <a:t> Bare-metal Nodes (32 nodes)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4274343"/>
            <a:ext cx="8382000" cy="3611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XCAT Infrastructure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3448843"/>
            <a:ext cx="1285875" cy="74215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Linux </a:t>
            </a:r>
          </a:p>
          <a:p>
            <a:pPr algn="ctr"/>
            <a:r>
              <a:rPr lang="en-US" dirty="0" smtClean="0"/>
              <a:t>Bare-system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62125" y="3448843"/>
            <a:ext cx="1190625" cy="7421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Linux on Xen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48000" y="3448843"/>
            <a:ext cx="1762125" cy="7421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Windows Server 2008 Bare-system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05375" y="3448843"/>
            <a:ext cx="3857625" cy="7421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Cluster Switching from Linux Bare-system to Xen VMs to Windows 2008 HPC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1000" y="2623343"/>
            <a:ext cx="1285875" cy="7421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SW-G Using Hadoop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3375" y="5397500"/>
            <a:ext cx="8382000" cy="741742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2200" dirty="0" smtClean="0"/>
              <a:t>SW-G : Smith Waterman </a:t>
            </a:r>
            <a:r>
              <a:rPr lang="en-US" sz="2200" dirty="0" err="1" smtClean="0"/>
              <a:t>Gotoh</a:t>
            </a:r>
            <a:r>
              <a:rPr lang="en-US" sz="2200" dirty="0" smtClean="0"/>
              <a:t> Dissimilarity Computation </a:t>
            </a:r>
          </a:p>
          <a:p>
            <a:r>
              <a:rPr lang="en-US" sz="2200" dirty="0" smtClean="0"/>
              <a:t>– A typical MapReduce style application</a:t>
            </a:r>
            <a:endParaRPr lang="en-US" sz="2200" dirty="0"/>
          </a:p>
        </p:txBody>
      </p:sp>
      <p:sp>
        <p:nvSpPr>
          <p:cNvPr id="14" name="Rectangle 13"/>
          <p:cNvSpPr/>
          <p:nvPr/>
        </p:nvSpPr>
        <p:spPr>
          <a:xfrm>
            <a:off x="1762125" y="2623343"/>
            <a:ext cx="1190625" cy="7421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SW-G Using Hadoop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048000" y="2623343"/>
            <a:ext cx="1762125" cy="7421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SW-G Using DryadLINQ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905375" y="2603500"/>
            <a:ext cx="1333500" cy="7421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SW-G Using Hadoop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334125" y="2603500"/>
            <a:ext cx="1190625" cy="7421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SW-G Using Hadoop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620000" y="2603500"/>
            <a:ext cx="1143000" cy="7421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SW-G Using DryadLINQ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81000" y="1841500"/>
            <a:ext cx="8382000" cy="5516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Monitoring Infrastructure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0"/>
            <a:ext cx="8229600" cy="1143000"/>
          </a:xfrm>
        </p:spPr>
        <p:txBody>
          <a:bodyPr/>
          <a:lstStyle/>
          <a:p>
            <a:r>
              <a:rPr lang="en-US" dirty="0" smtClean="0"/>
              <a:t>Monitoring Infrastructure</a:t>
            </a:r>
            <a:endParaRPr lang="en-US" dirty="0"/>
          </a:p>
        </p:txBody>
      </p:sp>
      <p:grpSp>
        <p:nvGrpSpPr>
          <p:cNvPr id="3" name="Group 52"/>
          <p:cNvGrpSpPr/>
          <p:nvPr/>
        </p:nvGrpSpPr>
        <p:grpSpPr>
          <a:xfrm>
            <a:off x="619125" y="3619500"/>
            <a:ext cx="381000" cy="1143000"/>
            <a:chOff x="1600200" y="1295400"/>
            <a:chExt cx="609600" cy="1371600"/>
          </a:xfrm>
        </p:grpSpPr>
        <p:sp>
          <p:nvSpPr>
            <p:cNvPr id="14" name="Rectangle 13"/>
            <p:cNvSpPr/>
            <p:nvPr/>
          </p:nvSpPr>
          <p:spPr>
            <a:xfrm>
              <a:off x="1600200" y="1295400"/>
              <a:ext cx="609600" cy="1371600"/>
            </a:xfrm>
            <a:prstGeom prst="rect">
              <a:avLst/>
            </a:prstGeom>
            <a:solidFill>
              <a:srgbClr val="E4CFA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752600" y="1447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752600" y="1828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752600" y="22860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Down Arrow 27"/>
          <p:cNvSpPr/>
          <p:nvPr/>
        </p:nvSpPr>
        <p:spPr>
          <a:xfrm rot="10800000">
            <a:off x="762000" y="3048000"/>
            <a:ext cx="190500" cy="4445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grpSp>
        <p:nvGrpSpPr>
          <p:cNvPr id="4" name="Group 51"/>
          <p:cNvGrpSpPr/>
          <p:nvPr/>
        </p:nvGrpSpPr>
        <p:grpSpPr>
          <a:xfrm>
            <a:off x="762001" y="1016000"/>
            <a:ext cx="3639949" cy="2222500"/>
            <a:chOff x="2209800" y="2362200"/>
            <a:chExt cx="4270874" cy="2362200"/>
          </a:xfrm>
        </p:grpSpPr>
        <p:sp>
          <p:nvSpPr>
            <p:cNvPr id="2050" name="Cloud"/>
            <p:cNvSpPr>
              <a:spLocks noChangeAspect="1" noEditPoints="1" noChangeArrowheads="1"/>
            </p:cNvSpPr>
            <p:nvPr/>
          </p:nvSpPr>
          <p:spPr bwMode="auto">
            <a:xfrm>
              <a:off x="2209800" y="2362200"/>
              <a:ext cx="4191000" cy="23622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824480" y="3172097"/>
              <a:ext cx="3656194" cy="686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Pub/Sub Broker Network</a:t>
              </a:r>
            </a:p>
            <a:p>
              <a:endParaRPr lang="en-US" dirty="0"/>
            </a:p>
          </p:txBody>
        </p:sp>
      </p:grpSp>
      <p:grpSp>
        <p:nvGrpSpPr>
          <p:cNvPr id="5" name="Group 49"/>
          <p:cNvGrpSpPr/>
          <p:nvPr/>
        </p:nvGrpSpPr>
        <p:grpSpPr>
          <a:xfrm>
            <a:off x="4476750" y="3683000"/>
            <a:ext cx="1952625" cy="2095500"/>
            <a:chOff x="5105400" y="5257801"/>
            <a:chExt cx="3124200" cy="2514600"/>
          </a:xfrm>
        </p:grpSpPr>
        <p:sp>
          <p:nvSpPr>
            <p:cNvPr id="33" name="Rectangle 32"/>
            <p:cNvSpPr/>
            <p:nvPr/>
          </p:nvSpPr>
          <p:spPr>
            <a:xfrm>
              <a:off x="5105400" y="5257801"/>
              <a:ext cx="3124200" cy="2514600"/>
            </a:xfrm>
            <a:prstGeom prst="rect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135882" y="5486401"/>
              <a:ext cx="3048000" cy="8382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Summarizer</a:t>
              </a:r>
              <a:endParaRPr lang="en-US" b="1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5334000" y="6705601"/>
              <a:ext cx="2667000" cy="8382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Switcher</a:t>
              </a:r>
              <a:endParaRPr lang="en-US" b="1" dirty="0"/>
            </a:p>
          </p:txBody>
        </p:sp>
      </p:grpSp>
      <p:sp>
        <p:nvSpPr>
          <p:cNvPr id="36" name="Left-Right Arrow 35"/>
          <p:cNvSpPr/>
          <p:nvPr/>
        </p:nvSpPr>
        <p:spPr>
          <a:xfrm rot="2459436">
            <a:off x="3785857" y="2986973"/>
            <a:ext cx="762191" cy="475329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grpSp>
        <p:nvGrpSpPr>
          <p:cNvPr id="6" name="Group 39"/>
          <p:cNvGrpSpPr/>
          <p:nvPr/>
        </p:nvGrpSpPr>
        <p:grpSpPr>
          <a:xfrm>
            <a:off x="5810250" y="1016000"/>
            <a:ext cx="2809875" cy="2413000"/>
            <a:chOff x="8991600" y="3200400"/>
            <a:chExt cx="4495800" cy="2895600"/>
          </a:xfrm>
        </p:grpSpPr>
        <p:sp>
          <p:nvSpPr>
            <p:cNvPr id="38" name="Rectangle 37"/>
            <p:cNvSpPr/>
            <p:nvPr/>
          </p:nvSpPr>
          <p:spPr>
            <a:xfrm>
              <a:off x="8991600" y="3200400"/>
              <a:ext cx="4495800" cy="2895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51" name="Picture 3" descr="D:\academic\phd\Publications\SC09DocSymposium\monitor_smal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01200" y="3886200"/>
              <a:ext cx="3304352" cy="1905000"/>
            </a:xfrm>
            <a:prstGeom prst="rect">
              <a:avLst/>
            </a:prstGeom>
            <a:noFill/>
          </p:spPr>
        </p:pic>
        <p:sp>
          <p:nvSpPr>
            <p:cNvPr id="39" name="TextBox 38"/>
            <p:cNvSpPr txBox="1"/>
            <p:nvPr/>
          </p:nvSpPr>
          <p:spPr>
            <a:xfrm>
              <a:off x="9753600" y="3352800"/>
              <a:ext cx="3466078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Monitoring Interface</a:t>
              </a:r>
              <a:endParaRPr lang="en-US" b="1" dirty="0"/>
            </a:p>
          </p:txBody>
        </p:sp>
      </p:grpSp>
      <p:sp>
        <p:nvSpPr>
          <p:cNvPr id="41" name="Down Arrow 40"/>
          <p:cNvSpPr/>
          <p:nvPr/>
        </p:nvSpPr>
        <p:spPr>
          <a:xfrm rot="16200000">
            <a:off x="4692364" y="1564986"/>
            <a:ext cx="863718" cy="108630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grpSp>
        <p:nvGrpSpPr>
          <p:cNvPr id="7" name="Group 50"/>
          <p:cNvGrpSpPr/>
          <p:nvPr/>
        </p:nvGrpSpPr>
        <p:grpSpPr>
          <a:xfrm>
            <a:off x="571500" y="4889500"/>
            <a:ext cx="3048000" cy="1587500"/>
            <a:chOff x="0" y="6553200"/>
            <a:chExt cx="4724400" cy="1905000"/>
          </a:xfrm>
        </p:grpSpPr>
        <p:sp>
          <p:nvSpPr>
            <p:cNvPr id="46" name="Rectangle 45"/>
            <p:cNvSpPr/>
            <p:nvPr/>
          </p:nvSpPr>
          <p:spPr>
            <a:xfrm>
              <a:off x="0" y="7519988"/>
              <a:ext cx="4724400" cy="93821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/>
                <a:t>iDataplex</a:t>
              </a:r>
              <a:r>
                <a:rPr lang="en-US" b="1" dirty="0" smtClean="0"/>
                <a:t> Bare-metal Nodes </a:t>
              </a:r>
            </a:p>
            <a:p>
              <a:pPr algn="ctr"/>
              <a:r>
                <a:rPr lang="en-US" b="1" dirty="0" smtClean="0"/>
                <a:t>(32 nodes)</a:t>
              </a:r>
              <a:endParaRPr lang="en-US" b="1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0" y="6553200"/>
              <a:ext cx="4724400" cy="838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XCAT Infrastructure</a:t>
              </a:r>
              <a:endParaRPr lang="en-US" b="1" dirty="0"/>
            </a:p>
          </p:txBody>
        </p:sp>
      </p:grpSp>
      <p:sp>
        <p:nvSpPr>
          <p:cNvPr id="48" name="Down Arrow 47"/>
          <p:cNvSpPr/>
          <p:nvPr/>
        </p:nvSpPr>
        <p:spPr>
          <a:xfrm rot="5400000">
            <a:off x="3693949" y="4910301"/>
            <a:ext cx="613102" cy="5715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grpSp>
        <p:nvGrpSpPr>
          <p:cNvPr id="8" name="Group 53"/>
          <p:cNvGrpSpPr/>
          <p:nvPr/>
        </p:nvGrpSpPr>
        <p:grpSpPr>
          <a:xfrm>
            <a:off x="1143000" y="3619500"/>
            <a:ext cx="381000" cy="1143000"/>
            <a:chOff x="1600200" y="1295400"/>
            <a:chExt cx="609600" cy="1371600"/>
          </a:xfrm>
        </p:grpSpPr>
        <p:sp>
          <p:nvSpPr>
            <p:cNvPr id="55" name="Rectangle 54"/>
            <p:cNvSpPr/>
            <p:nvPr/>
          </p:nvSpPr>
          <p:spPr>
            <a:xfrm>
              <a:off x="1600200" y="1295400"/>
              <a:ext cx="609600" cy="1371600"/>
            </a:xfrm>
            <a:prstGeom prst="rect">
              <a:avLst/>
            </a:prstGeom>
            <a:solidFill>
              <a:srgbClr val="E4CFA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752600" y="1447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752600" y="1828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752600" y="22860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58"/>
          <p:cNvGrpSpPr/>
          <p:nvPr/>
        </p:nvGrpSpPr>
        <p:grpSpPr>
          <a:xfrm>
            <a:off x="1666875" y="3619500"/>
            <a:ext cx="381000" cy="1143000"/>
            <a:chOff x="1600200" y="1295400"/>
            <a:chExt cx="609600" cy="1371600"/>
          </a:xfrm>
        </p:grpSpPr>
        <p:sp>
          <p:nvSpPr>
            <p:cNvPr id="60" name="Rectangle 59"/>
            <p:cNvSpPr/>
            <p:nvPr/>
          </p:nvSpPr>
          <p:spPr>
            <a:xfrm>
              <a:off x="1600200" y="1295400"/>
              <a:ext cx="609600" cy="1371600"/>
            </a:xfrm>
            <a:prstGeom prst="rect">
              <a:avLst/>
            </a:prstGeom>
            <a:solidFill>
              <a:srgbClr val="E4CFA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752600" y="1447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752600" y="1828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1752600" y="22860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63"/>
          <p:cNvGrpSpPr/>
          <p:nvPr/>
        </p:nvGrpSpPr>
        <p:grpSpPr>
          <a:xfrm>
            <a:off x="2190750" y="3619500"/>
            <a:ext cx="381000" cy="1143000"/>
            <a:chOff x="1600200" y="1295400"/>
            <a:chExt cx="609600" cy="1371600"/>
          </a:xfrm>
        </p:grpSpPr>
        <p:sp>
          <p:nvSpPr>
            <p:cNvPr id="65" name="Rectangle 64"/>
            <p:cNvSpPr/>
            <p:nvPr/>
          </p:nvSpPr>
          <p:spPr>
            <a:xfrm>
              <a:off x="1600200" y="1295400"/>
              <a:ext cx="609600" cy="1371600"/>
            </a:xfrm>
            <a:prstGeom prst="rect">
              <a:avLst/>
            </a:prstGeom>
            <a:solidFill>
              <a:srgbClr val="E4CFA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752600" y="1447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752600" y="1828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1752600" y="22860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68"/>
          <p:cNvGrpSpPr/>
          <p:nvPr/>
        </p:nvGrpSpPr>
        <p:grpSpPr>
          <a:xfrm>
            <a:off x="2714625" y="3619500"/>
            <a:ext cx="381000" cy="1143000"/>
            <a:chOff x="1600200" y="1295400"/>
            <a:chExt cx="609600" cy="1371600"/>
          </a:xfrm>
        </p:grpSpPr>
        <p:sp>
          <p:nvSpPr>
            <p:cNvPr id="70" name="Rectangle 69"/>
            <p:cNvSpPr/>
            <p:nvPr/>
          </p:nvSpPr>
          <p:spPr>
            <a:xfrm>
              <a:off x="1600200" y="1295400"/>
              <a:ext cx="609600" cy="1371600"/>
            </a:xfrm>
            <a:prstGeom prst="rect">
              <a:avLst/>
            </a:prstGeom>
            <a:solidFill>
              <a:srgbClr val="E4CFA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1752600" y="1447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1752600" y="1828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1752600" y="22860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73"/>
          <p:cNvGrpSpPr/>
          <p:nvPr/>
        </p:nvGrpSpPr>
        <p:grpSpPr>
          <a:xfrm>
            <a:off x="3238500" y="3619500"/>
            <a:ext cx="381000" cy="1143000"/>
            <a:chOff x="1600200" y="1295400"/>
            <a:chExt cx="609600" cy="1371600"/>
          </a:xfrm>
        </p:grpSpPr>
        <p:sp>
          <p:nvSpPr>
            <p:cNvPr id="75" name="Rectangle 74"/>
            <p:cNvSpPr/>
            <p:nvPr/>
          </p:nvSpPr>
          <p:spPr>
            <a:xfrm>
              <a:off x="1600200" y="1295400"/>
              <a:ext cx="609600" cy="1371600"/>
            </a:xfrm>
            <a:prstGeom prst="rect">
              <a:avLst/>
            </a:prstGeom>
            <a:solidFill>
              <a:srgbClr val="E4CFA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1752600" y="1447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1752600" y="18288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1752600" y="2286000"/>
              <a:ext cx="3048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000125" y="4000501"/>
            <a:ext cx="2444836" cy="3416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lIns="64008" tIns="32004" rIns="64008" bIns="32004" rtlCol="0">
            <a:spAutoFit/>
          </a:bodyPr>
          <a:lstStyle/>
          <a:p>
            <a:r>
              <a:rPr lang="en-US" b="1" dirty="0" smtClean="0"/>
              <a:t>Virtual/Physical Clusters</a:t>
            </a:r>
            <a:endParaRPr lang="en-US" b="1" dirty="0"/>
          </a:p>
        </p:txBody>
      </p:sp>
      <p:sp>
        <p:nvSpPr>
          <p:cNvPr id="82" name="Down Arrow 81"/>
          <p:cNvSpPr/>
          <p:nvPr/>
        </p:nvSpPr>
        <p:spPr>
          <a:xfrm rot="10800000">
            <a:off x="1238250" y="3048000"/>
            <a:ext cx="190500" cy="4445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endParaRPr lang="en-US" dirty="0"/>
          </a:p>
        </p:txBody>
      </p:sp>
      <p:sp>
        <p:nvSpPr>
          <p:cNvPr id="83" name="Down Arrow 82"/>
          <p:cNvSpPr/>
          <p:nvPr/>
        </p:nvSpPr>
        <p:spPr>
          <a:xfrm rot="10800000">
            <a:off x="1762125" y="3048000"/>
            <a:ext cx="190500" cy="4445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sp>
        <p:nvSpPr>
          <p:cNvPr id="84" name="Down Arrow 83"/>
          <p:cNvSpPr/>
          <p:nvPr/>
        </p:nvSpPr>
        <p:spPr>
          <a:xfrm rot="10800000">
            <a:off x="2286000" y="3048000"/>
            <a:ext cx="190500" cy="4445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sp>
        <p:nvSpPr>
          <p:cNvPr id="85" name="Down Arrow 84"/>
          <p:cNvSpPr/>
          <p:nvPr/>
        </p:nvSpPr>
        <p:spPr>
          <a:xfrm rot="10800000">
            <a:off x="2809875" y="3048000"/>
            <a:ext cx="190500" cy="4445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sp>
        <p:nvSpPr>
          <p:cNvPr id="86" name="Down Arrow 85"/>
          <p:cNvSpPr/>
          <p:nvPr/>
        </p:nvSpPr>
        <p:spPr>
          <a:xfrm rot="10800000">
            <a:off x="3286125" y="3048000"/>
            <a:ext cx="190500" cy="4445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SALSA HPC  Dynamic Virtual Clusters</a:t>
            </a:r>
            <a:endParaRPr lang="en-US" dirty="0"/>
          </a:p>
        </p:txBody>
      </p:sp>
      <p:pic>
        <p:nvPicPr>
          <p:cNvPr id="4" name="Content Placeholder 3" descr="monitor_full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807641"/>
            <a:ext cx="9144000" cy="6050359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20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Application Classes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(P</a:t>
            </a:r>
            <a:r>
              <a:rPr lang="en-US" sz="2200" dirty="0" smtClean="0">
                <a:cs typeface="Arial" pitchFamily="34" charset="0"/>
              </a:rPr>
              <a:t>arallel software/hardware in terms of 5 “Application architecture” Structures</a:t>
            </a:r>
            <a:r>
              <a:rPr lang="en-US" sz="2200" dirty="0" smtClean="0"/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295400"/>
          <a:ext cx="8534400" cy="5296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/>
                <a:gridCol w="1727200"/>
                <a:gridCol w="4876800"/>
                <a:gridCol w="1524000"/>
              </a:tblGrid>
              <a:tr h="561144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EE7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Synchronous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EE7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Lockstep Operation as in SIMD architectures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EE7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EE7F8"/>
                    </a:solidFill>
                  </a:tcPr>
                </a:tc>
              </a:tr>
              <a:tr h="813658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Loosely Synchronous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cs typeface="Arial" pitchFamily="34" charset="0"/>
                        </a:rPr>
                        <a:t>Iterative Compute-Communication stages with independent compute (map) operations for each CPU. 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  <a:cs typeface="Arial" pitchFamily="34" charset="0"/>
                        </a:rPr>
                        <a:t>Heart of most MPI jobs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59344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Asynchronous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cs typeface="Arial" pitchFamily="34" charset="0"/>
                        </a:rPr>
                        <a:t>Compute Chess; Combinatorial Search often supported by dynamic threads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61144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Pleasingly Parallel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cs typeface="Arial" pitchFamily="34" charset="0"/>
                        </a:rPr>
                        <a:t>Each component independent – in 1988, 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  <a:cs typeface="Arial" pitchFamily="34" charset="0"/>
                        </a:rPr>
                        <a:t>Fox estimated at 20% of total  number of applications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Grids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31286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Metaproblems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cs typeface="Arial" pitchFamily="34" charset="0"/>
                        </a:rPr>
                        <a:t>Coarse grain (asynchronous) combinations of classes 1)-4). 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  <a:cs typeface="Arial" pitchFamily="34" charset="0"/>
                        </a:rPr>
                        <a:t>The preserve of workflow</a:t>
                      </a:r>
                      <a:r>
                        <a:rPr lang="en-US" sz="1600" dirty="0" smtClean="0">
                          <a:cs typeface="Arial" pitchFamily="34" charset="0"/>
                        </a:rPr>
                        <a:t>.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Grids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55024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MapReduce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++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 describes file(database) to file(database) operations which has three subcategories.</a:t>
                      </a:r>
                    </a:p>
                    <a:p>
                      <a:pPr marL="800100" lvl="1" indent="-342900">
                        <a:buFont typeface="+mj-lt"/>
                        <a:buAutoNum type="arabicParenR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Pleasingly Parallel Map Only</a:t>
                      </a:r>
                    </a:p>
                    <a:p>
                      <a:pPr marL="800100" lvl="1" indent="-342900">
                        <a:buFont typeface="+mj-lt"/>
                        <a:buAutoNum type="arabicParenR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Map followed by reductions</a:t>
                      </a:r>
                    </a:p>
                    <a:p>
                      <a:pPr marL="800100" lvl="1" indent="-342900">
                        <a:buFont typeface="+mj-lt"/>
                        <a:buAutoNum type="arabicParenR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Iterative “Map followed by reductions” – Extension of Current Technologies that supports much linear algebra and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datamining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Clouds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686800" cy="76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Applications &amp; Different</a:t>
            </a:r>
            <a:r>
              <a:rPr lang="en-US" sz="3200" dirty="0" smtClean="0"/>
              <a:t> Interconnection Patterns</a:t>
            </a:r>
            <a:endParaRPr lang="en-US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" y="609601"/>
          <a:ext cx="8839200" cy="583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692"/>
                <a:gridCol w="2210143"/>
                <a:gridCol w="2210143"/>
                <a:gridCol w="2131222"/>
              </a:tblGrid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Map Only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Classic</a:t>
                      </a:r>
                    </a:p>
                    <a:p>
                      <a:pPr algn="ctr"/>
                      <a:r>
                        <a:rPr lang="en-US" sz="1800" dirty="0" smtClean="0"/>
                        <a:t>MapReduce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Ite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rative</a:t>
                      </a:r>
                      <a:r>
                        <a:rPr lang="en-US" sz="1800" baseline="0" dirty="0" smtClean="0"/>
                        <a:t> Reductions </a:t>
                      </a:r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</a:rPr>
                        <a:t>MapReduce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Loosely Synchronous</a:t>
                      </a:r>
                      <a:endParaRPr lang="en-US" sz="1800" dirty="0"/>
                    </a:p>
                  </a:txBody>
                  <a:tcPr/>
                </a:tc>
              </a:tr>
              <a:tr h="19628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4647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CAP3</a:t>
                      </a:r>
                      <a:r>
                        <a:rPr lang="en-US" sz="1600" dirty="0" smtClean="0"/>
                        <a:t> Analysis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Document conversion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dirty="0" smtClean="0"/>
                        <a:t>PDF -&gt; HTML)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Brute force searches in cryptography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Parametric sweeps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High Energy</a:t>
                      </a:r>
                      <a:r>
                        <a:rPr lang="en-US" sz="1600" baseline="0" dirty="0" smtClean="0"/>
                        <a:t> Physics (</a:t>
                      </a:r>
                      <a:r>
                        <a:rPr lang="en-US" sz="1600" b="1" baseline="0" dirty="0" smtClean="0"/>
                        <a:t>HEP</a:t>
                      </a:r>
                      <a:r>
                        <a:rPr lang="en-US" sz="1600" baseline="0" dirty="0" smtClean="0"/>
                        <a:t>) </a:t>
                      </a:r>
                      <a:r>
                        <a:rPr lang="en-US" sz="1600" dirty="0" smtClean="0"/>
                        <a:t>Histograms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SWG</a:t>
                      </a:r>
                      <a:r>
                        <a:rPr lang="en-US" sz="1600" baseline="0" dirty="0" smtClean="0"/>
                        <a:t> gene alignment</a:t>
                      </a:r>
                      <a:endParaRPr lang="en-US" sz="1600" dirty="0" smtClean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Distributed search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Distributed sorting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Information retrieval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Expectation maximization algorithms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Clustering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Linear Algebra</a:t>
                      </a:r>
                    </a:p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Many MPI scientific applications utilizing</a:t>
                      </a:r>
                      <a:r>
                        <a:rPr lang="en-US" sz="1600" baseline="0" dirty="0" smtClean="0"/>
                        <a:t> wide variety of communication constructs including local interactions</a:t>
                      </a:r>
                    </a:p>
                  </a:txBody>
                  <a:tcPr/>
                </a:tc>
              </a:tr>
              <a:tr h="152762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CAP3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Gene Assembly</a:t>
                      </a:r>
                      <a:br>
                        <a:rPr lang="en-US" sz="1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PolarGrid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Matlab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data analysis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Information Retrieval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HEP Data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Analysis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- Calculation of Pairwise Distances for ALU Sequences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Kmeans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Deterministic Annealing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Clustering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Multidimensional Scaling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MDS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Solving Differential Equations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and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- particle dynamics with short range forces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Freeform 10"/>
          <p:cNvSpPr/>
          <p:nvPr/>
        </p:nvSpPr>
        <p:spPr>
          <a:xfrm>
            <a:off x="6241002" y="11904955"/>
            <a:ext cx="1420427" cy="612560"/>
          </a:xfrm>
          <a:custGeom>
            <a:avLst/>
            <a:gdLst>
              <a:gd name="connsiteX0" fmla="*/ 1420427 w 1420427"/>
              <a:gd name="connsiteY0" fmla="*/ 0 h 612560"/>
              <a:gd name="connsiteX1" fmla="*/ 914400 w 1420427"/>
              <a:gd name="connsiteY1" fmla="*/ 443884 h 612560"/>
              <a:gd name="connsiteX2" fmla="*/ 0 w 1420427"/>
              <a:gd name="connsiteY2" fmla="*/ 612560 h 61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0427" h="612560">
                <a:moveTo>
                  <a:pt x="1420427" y="0"/>
                </a:moveTo>
                <a:cubicBezTo>
                  <a:pt x="1285782" y="170895"/>
                  <a:pt x="1151138" y="341791"/>
                  <a:pt x="914400" y="443884"/>
                </a:cubicBezTo>
                <a:cubicBezTo>
                  <a:pt x="677662" y="545977"/>
                  <a:pt x="338831" y="579268"/>
                  <a:pt x="0" y="612560"/>
                </a:cubicBezTo>
              </a:path>
            </a:pathLst>
          </a:cu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162800" y="11049000"/>
            <a:ext cx="429827" cy="76200"/>
          </a:xfrm>
          <a:custGeom>
            <a:avLst/>
            <a:gdLst>
              <a:gd name="connsiteX0" fmla="*/ 1420427 w 1420427"/>
              <a:gd name="connsiteY0" fmla="*/ 0 h 612560"/>
              <a:gd name="connsiteX1" fmla="*/ 914400 w 1420427"/>
              <a:gd name="connsiteY1" fmla="*/ 443884 h 612560"/>
              <a:gd name="connsiteX2" fmla="*/ 0 w 1420427"/>
              <a:gd name="connsiteY2" fmla="*/ 612560 h 61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0427" h="612560">
                <a:moveTo>
                  <a:pt x="1420427" y="0"/>
                </a:moveTo>
                <a:cubicBezTo>
                  <a:pt x="1285782" y="170895"/>
                  <a:pt x="1151138" y="341791"/>
                  <a:pt x="914400" y="443884"/>
                </a:cubicBezTo>
                <a:cubicBezTo>
                  <a:pt x="677662" y="545977"/>
                  <a:pt x="338831" y="579268"/>
                  <a:pt x="0" y="612560"/>
                </a:cubicBezTo>
              </a:path>
            </a:pathLst>
          </a:cu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5"/>
          <p:cNvGrpSpPr/>
          <p:nvPr/>
        </p:nvGrpSpPr>
        <p:grpSpPr>
          <a:xfrm>
            <a:off x="609600" y="1600200"/>
            <a:ext cx="1524000" cy="1512332"/>
            <a:chOff x="762000" y="1219200"/>
            <a:chExt cx="1524000" cy="1512332"/>
          </a:xfrm>
        </p:grpSpPr>
        <p:sp>
          <p:nvSpPr>
            <p:cNvPr id="37" name="TextBox 36"/>
            <p:cNvSpPr txBox="1"/>
            <p:nvPr/>
          </p:nvSpPr>
          <p:spPr>
            <a:xfrm>
              <a:off x="1066800" y="12192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</a:t>
              </a:r>
              <a:endParaRPr lang="en-US" dirty="0"/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762000" y="1600200"/>
              <a:ext cx="1524000" cy="1131332"/>
              <a:chOff x="762000" y="1600200"/>
              <a:chExt cx="1524000" cy="1131332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762000" y="18288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Arrow Connector 39"/>
              <p:cNvCxnSpPr>
                <a:endCxn id="39" idx="0"/>
              </p:cNvCxnSpPr>
              <p:nvPr/>
            </p:nvCxnSpPr>
            <p:spPr>
              <a:xfrm rot="5400000">
                <a:off x="800100" y="1714500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rot="5400000">
                <a:off x="800894" y="2247106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Oval 41"/>
              <p:cNvSpPr/>
              <p:nvPr/>
            </p:nvSpPr>
            <p:spPr>
              <a:xfrm>
                <a:off x="1143000" y="18288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Arrow Connector 42"/>
              <p:cNvCxnSpPr>
                <a:endCxn id="42" idx="0"/>
              </p:cNvCxnSpPr>
              <p:nvPr/>
            </p:nvCxnSpPr>
            <p:spPr>
              <a:xfrm rot="5400000">
                <a:off x="1181100" y="1714500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rot="5400000">
                <a:off x="1181894" y="2247106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27"/>
              <p:cNvGrpSpPr/>
              <p:nvPr/>
            </p:nvGrpSpPr>
            <p:grpSpPr>
              <a:xfrm>
                <a:off x="1981200" y="1600200"/>
                <a:ext cx="304800" cy="761206"/>
                <a:chOff x="1752600" y="1600994"/>
                <a:chExt cx="304800" cy="761206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1752600" y="1828800"/>
                  <a:ext cx="304800" cy="304800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" name="Straight Arrow Connector 50"/>
                <p:cNvCxnSpPr>
                  <a:endCxn id="50" idx="0"/>
                </p:cNvCxnSpPr>
                <p:nvPr/>
              </p:nvCxnSpPr>
              <p:spPr>
                <a:xfrm rot="5400000">
                  <a:off x="1790700" y="1714500"/>
                  <a:ext cx="228600" cy="1588"/>
                </a:xfrm>
                <a:prstGeom prst="straightConnector1">
                  <a:avLst/>
                </a:prstGeom>
                <a:ln w="25400" cap="flat">
                  <a:round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/>
                <p:nvPr/>
              </p:nvCxnSpPr>
              <p:spPr>
                <a:xfrm rot="5400000">
                  <a:off x="1791494" y="2247106"/>
                  <a:ext cx="228600" cy="1588"/>
                </a:xfrm>
                <a:prstGeom prst="straightConnector1">
                  <a:avLst/>
                </a:prstGeom>
                <a:ln w="25400" cap="flat">
                  <a:round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TextBox 45"/>
              <p:cNvSpPr txBox="1"/>
              <p:nvPr/>
            </p:nvSpPr>
            <p:spPr>
              <a:xfrm>
                <a:off x="1143000" y="2362200"/>
                <a:ext cx="856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Output</a:t>
                </a:r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600200" y="1981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752600" y="1981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371600" y="1600200"/>
                <a:ext cx="60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map</a:t>
                </a:r>
                <a:endParaRPr lang="en-US" dirty="0"/>
              </a:p>
            </p:txBody>
          </p:sp>
        </p:grpSp>
      </p:grpSp>
      <p:grpSp>
        <p:nvGrpSpPr>
          <p:cNvPr id="6" name="Group 105"/>
          <p:cNvGrpSpPr/>
          <p:nvPr/>
        </p:nvGrpSpPr>
        <p:grpSpPr>
          <a:xfrm>
            <a:off x="2590800" y="1524000"/>
            <a:ext cx="2129474" cy="1600200"/>
            <a:chOff x="6705600" y="1905000"/>
            <a:chExt cx="2129474" cy="1600200"/>
          </a:xfrm>
        </p:grpSpPr>
        <p:sp>
          <p:nvSpPr>
            <p:cNvPr id="54" name="TextBox 53"/>
            <p:cNvSpPr txBox="1"/>
            <p:nvPr/>
          </p:nvSpPr>
          <p:spPr>
            <a:xfrm>
              <a:off x="7086600" y="19050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</a:t>
              </a: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67056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Arrow Connector 56"/>
            <p:cNvCxnSpPr>
              <a:endCxn id="56" idx="0"/>
            </p:cNvCxnSpPr>
            <p:nvPr/>
          </p:nvCxnSpPr>
          <p:spPr>
            <a:xfrm rot="5400000">
              <a:off x="67437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56" idx="4"/>
              <a:endCxn id="70" idx="1"/>
            </p:cNvCxnSpPr>
            <p:nvPr/>
          </p:nvCxnSpPr>
          <p:spPr>
            <a:xfrm rot="16200000" flipH="1">
              <a:off x="6858000" y="2743199"/>
              <a:ext cx="273237" cy="2732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70866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Arrow Connector 59"/>
            <p:cNvCxnSpPr>
              <a:endCxn id="59" idx="0"/>
            </p:cNvCxnSpPr>
            <p:nvPr/>
          </p:nvCxnSpPr>
          <p:spPr>
            <a:xfrm rot="5400000">
              <a:off x="71247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9" idx="4"/>
              <a:endCxn id="70" idx="0"/>
            </p:cNvCxnSpPr>
            <p:nvPr/>
          </p:nvCxnSpPr>
          <p:spPr>
            <a:xfrm rot="5400000">
              <a:off x="7124700" y="28575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7924800" y="2437606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Arrow Connector 67"/>
            <p:cNvCxnSpPr>
              <a:endCxn id="67" idx="0"/>
            </p:cNvCxnSpPr>
            <p:nvPr/>
          </p:nvCxnSpPr>
          <p:spPr>
            <a:xfrm rot="5400000">
              <a:off x="7962900" y="23233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7" idx="4"/>
              <a:endCxn id="70" idx="7"/>
            </p:cNvCxnSpPr>
            <p:nvPr/>
          </p:nvCxnSpPr>
          <p:spPr>
            <a:xfrm rot="5400000">
              <a:off x="7574967" y="2514203"/>
              <a:ext cx="274031" cy="7304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75438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76962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315200" y="2209800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map</a:t>
              </a:r>
              <a:endParaRPr lang="en-US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70866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76962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Arrow Connector 73"/>
            <p:cNvCxnSpPr>
              <a:stCxn id="56" idx="4"/>
              <a:endCxn id="71" idx="1"/>
            </p:cNvCxnSpPr>
            <p:nvPr/>
          </p:nvCxnSpPr>
          <p:spPr>
            <a:xfrm rot="16200000" flipH="1">
              <a:off x="7162800" y="2438399"/>
              <a:ext cx="273237" cy="882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59" idx="4"/>
              <a:endCxn id="71" idx="0"/>
            </p:cNvCxnSpPr>
            <p:nvPr/>
          </p:nvCxnSpPr>
          <p:spPr>
            <a:xfrm rot="16200000" flipH="1">
              <a:off x="7429500" y="2552700"/>
              <a:ext cx="228600" cy="609600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67" idx="4"/>
              <a:endCxn id="71" idx="7"/>
            </p:cNvCxnSpPr>
            <p:nvPr/>
          </p:nvCxnSpPr>
          <p:spPr>
            <a:xfrm rot="5400000">
              <a:off x="7879767" y="2819003"/>
              <a:ext cx="274031" cy="120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rot="5400000">
              <a:off x="71254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rot="5400000">
              <a:off x="77350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102"/>
            <p:cNvGrpSpPr/>
            <p:nvPr/>
          </p:nvGrpSpPr>
          <p:grpSpPr>
            <a:xfrm>
              <a:off x="7467600" y="3124200"/>
              <a:ext cx="198119" cy="45719"/>
              <a:chOff x="7696200" y="2743200"/>
              <a:chExt cx="198119" cy="45719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76962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78486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8001000" y="2971800"/>
              <a:ext cx="834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reduce</a:t>
              </a:r>
              <a:endParaRPr lang="en-US" dirty="0"/>
            </a:p>
          </p:txBody>
        </p:sp>
      </p:grpSp>
      <p:sp>
        <p:nvSpPr>
          <p:cNvPr id="132" name="Arc 131"/>
          <p:cNvSpPr/>
          <p:nvPr/>
        </p:nvSpPr>
        <p:spPr>
          <a:xfrm rot="856400">
            <a:off x="5452446" y="1546558"/>
            <a:ext cx="1014734" cy="1706020"/>
          </a:xfrm>
          <a:prstGeom prst="arc">
            <a:avLst>
              <a:gd name="adj1" fmla="val 13184796"/>
              <a:gd name="adj2" fmla="val 6304267"/>
            </a:avLst>
          </a:prstGeom>
          <a:ln w="254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62"/>
          <p:cNvGrpSpPr/>
          <p:nvPr/>
        </p:nvGrpSpPr>
        <p:grpSpPr>
          <a:xfrm>
            <a:off x="4724400" y="1447800"/>
            <a:ext cx="2141390" cy="1752600"/>
            <a:chOff x="4572000" y="1752600"/>
            <a:chExt cx="2141390" cy="1752600"/>
          </a:xfrm>
        </p:grpSpPr>
        <p:sp>
          <p:nvSpPr>
            <p:cNvPr id="108" name="TextBox 107"/>
            <p:cNvSpPr txBox="1"/>
            <p:nvPr/>
          </p:nvSpPr>
          <p:spPr>
            <a:xfrm>
              <a:off x="4724400" y="19050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</a:t>
              </a:r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45720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Arrow Connector 109"/>
            <p:cNvCxnSpPr>
              <a:endCxn id="109" idx="0"/>
            </p:cNvCxnSpPr>
            <p:nvPr/>
          </p:nvCxnSpPr>
          <p:spPr>
            <a:xfrm rot="5400000">
              <a:off x="46101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stCxn id="109" idx="4"/>
              <a:endCxn id="121" idx="1"/>
            </p:cNvCxnSpPr>
            <p:nvPr/>
          </p:nvCxnSpPr>
          <p:spPr>
            <a:xfrm rot="16200000" flipH="1">
              <a:off x="4724400" y="2743199"/>
              <a:ext cx="273237" cy="2732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>
              <a:off x="49530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Arrow Connector 112"/>
            <p:cNvCxnSpPr>
              <a:endCxn id="112" idx="0"/>
            </p:cNvCxnSpPr>
            <p:nvPr/>
          </p:nvCxnSpPr>
          <p:spPr>
            <a:xfrm rot="5400000">
              <a:off x="49911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112" idx="4"/>
              <a:endCxn id="121" idx="0"/>
            </p:cNvCxnSpPr>
            <p:nvPr/>
          </p:nvCxnSpPr>
          <p:spPr>
            <a:xfrm rot="5400000">
              <a:off x="4991100" y="28575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/>
            <p:nvPr/>
          </p:nvSpPr>
          <p:spPr>
            <a:xfrm>
              <a:off x="5791200" y="2437606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/>
            <p:cNvCxnSpPr>
              <a:endCxn id="115" idx="0"/>
            </p:cNvCxnSpPr>
            <p:nvPr/>
          </p:nvCxnSpPr>
          <p:spPr>
            <a:xfrm rot="5400000">
              <a:off x="5829300" y="23233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15" idx="4"/>
              <a:endCxn id="121" idx="7"/>
            </p:cNvCxnSpPr>
            <p:nvPr/>
          </p:nvCxnSpPr>
          <p:spPr>
            <a:xfrm rot="5400000">
              <a:off x="5441367" y="2514203"/>
              <a:ext cx="274031" cy="7304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/>
            <p:cNvSpPr/>
            <p:nvPr/>
          </p:nvSpPr>
          <p:spPr>
            <a:xfrm>
              <a:off x="54102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55626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181600" y="2209800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map</a:t>
              </a:r>
              <a:endParaRPr lang="en-US" dirty="0"/>
            </a:p>
          </p:txBody>
        </p:sp>
        <p:sp>
          <p:nvSpPr>
            <p:cNvPr id="121" name="Oval 120"/>
            <p:cNvSpPr/>
            <p:nvPr/>
          </p:nvSpPr>
          <p:spPr>
            <a:xfrm>
              <a:off x="49530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55626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Straight Arrow Connector 122"/>
            <p:cNvCxnSpPr>
              <a:stCxn id="109" idx="4"/>
              <a:endCxn id="122" idx="1"/>
            </p:cNvCxnSpPr>
            <p:nvPr/>
          </p:nvCxnSpPr>
          <p:spPr>
            <a:xfrm rot="16200000" flipH="1">
              <a:off x="5029200" y="2438399"/>
              <a:ext cx="273237" cy="882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12" idx="4"/>
              <a:endCxn id="122" idx="0"/>
            </p:cNvCxnSpPr>
            <p:nvPr/>
          </p:nvCxnSpPr>
          <p:spPr>
            <a:xfrm rot="16200000" flipH="1">
              <a:off x="5295900" y="2552700"/>
              <a:ext cx="228600" cy="609600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115" idx="4"/>
              <a:endCxn id="122" idx="7"/>
            </p:cNvCxnSpPr>
            <p:nvPr/>
          </p:nvCxnSpPr>
          <p:spPr>
            <a:xfrm rot="5400000">
              <a:off x="5746167" y="2819003"/>
              <a:ext cx="274031" cy="120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rot="5400000">
              <a:off x="49918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 rot="5400000">
              <a:off x="56014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102"/>
            <p:cNvGrpSpPr/>
            <p:nvPr/>
          </p:nvGrpSpPr>
          <p:grpSpPr>
            <a:xfrm>
              <a:off x="5334000" y="3124200"/>
              <a:ext cx="198119" cy="45719"/>
              <a:chOff x="7696200" y="2743200"/>
              <a:chExt cx="198119" cy="45719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76962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78486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9" name="TextBox 128"/>
            <p:cNvSpPr txBox="1"/>
            <p:nvPr/>
          </p:nvSpPr>
          <p:spPr>
            <a:xfrm>
              <a:off x="4648200" y="3124200"/>
              <a:ext cx="834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reduce</a:t>
              </a:r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638800" y="1752600"/>
              <a:ext cx="1074590" cy="36933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iterations</a:t>
              </a:r>
              <a:endParaRPr lang="en-US" dirty="0"/>
            </a:p>
          </p:txBody>
        </p:sp>
      </p:grpSp>
      <p:grpSp>
        <p:nvGrpSpPr>
          <p:cNvPr id="13" name="Group 161"/>
          <p:cNvGrpSpPr/>
          <p:nvPr/>
        </p:nvGrpSpPr>
        <p:grpSpPr>
          <a:xfrm>
            <a:off x="6934200" y="1524000"/>
            <a:ext cx="1752600" cy="1676400"/>
            <a:chOff x="6934200" y="1828800"/>
            <a:chExt cx="1752600" cy="1676400"/>
          </a:xfrm>
        </p:grpSpPr>
        <p:sp>
          <p:nvSpPr>
            <p:cNvPr id="135" name="Rectangle 134"/>
            <p:cNvSpPr/>
            <p:nvPr/>
          </p:nvSpPr>
          <p:spPr>
            <a:xfrm>
              <a:off x="7162800" y="2057400"/>
              <a:ext cx="1295400" cy="1295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7" name="Straight Connector 136"/>
            <p:cNvCxnSpPr/>
            <p:nvPr/>
          </p:nvCxnSpPr>
          <p:spPr>
            <a:xfrm rot="5400000">
              <a:off x="6973094" y="2704306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7354094" y="2704306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7162800" y="2514600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7162800" y="2819400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7543800" y="2514600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Pij</a:t>
              </a:r>
              <a:endParaRPr lang="en-US" dirty="0"/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7658894" y="2247106"/>
              <a:ext cx="2286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 rot="10800000">
              <a:off x="7239000" y="2667000"/>
              <a:ext cx="2286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Arc 159"/>
            <p:cNvSpPr/>
            <p:nvPr/>
          </p:nvSpPr>
          <p:spPr>
            <a:xfrm flipV="1">
              <a:off x="6934200" y="2590800"/>
              <a:ext cx="1752600" cy="457200"/>
            </a:xfrm>
            <a:prstGeom prst="arc">
              <a:avLst>
                <a:gd name="adj1" fmla="val 10327336"/>
                <a:gd name="adj2" fmla="val 598130"/>
              </a:avLst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Arc 160"/>
            <p:cNvSpPr/>
            <p:nvPr/>
          </p:nvSpPr>
          <p:spPr>
            <a:xfrm rot="16200000" flipV="1">
              <a:off x="7162800" y="2438400"/>
              <a:ext cx="1676400" cy="457200"/>
            </a:xfrm>
            <a:prstGeom prst="arc">
              <a:avLst>
                <a:gd name="adj1" fmla="val 10327336"/>
                <a:gd name="adj2" fmla="val 598130"/>
              </a:avLst>
            </a:prstGeom>
            <a:ln w="22225"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1219200" y="6488668"/>
            <a:ext cx="463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Domain of MapReduce and Iterative Extensions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6096000" y="66294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10800000">
            <a:off x="304800" y="6629400"/>
            <a:ext cx="762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391400" y="6488668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MPI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648200" y="609600"/>
            <a:ext cx="2209800" cy="5867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Convergence is Happening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-152400" y="1295400"/>
          <a:ext cx="9067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24194" y="2095500"/>
            <a:ext cx="1197571" cy="495520"/>
          </a:xfrm>
          <a:prstGeom prst="rect">
            <a:avLst/>
          </a:prstGeom>
          <a:noFill/>
        </p:spPr>
        <p:txBody>
          <a:bodyPr wrap="none" lIns="64008" tIns="32004" rIns="64008" bIns="32004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Data Intensive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Paradigms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1714500"/>
            <a:ext cx="3711722" cy="495520"/>
          </a:xfrm>
          <a:prstGeom prst="rect">
            <a:avLst/>
          </a:prstGeom>
          <a:noFill/>
        </p:spPr>
        <p:txBody>
          <a:bodyPr wrap="none" lIns="64008" tIns="32004" rIns="64008" bIns="32004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Data intensive application (three basic activities):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capture, </a:t>
            </a:r>
            <a:r>
              <a:rPr lang="en-US" sz="1400" dirty="0" err="1" smtClean="0">
                <a:solidFill>
                  <a:srgbClr val="C00000"/>
                </a:solidFill>
              </a:rPr>
              <a:t>curation</a:t>
            </a:r>
            <a:r>
              <a:rPr lang="en-US" sz="1400" dirty="0" smtClean="0">
                <a:solidFill>
                  <a:srgbClr val="C00000"/>
                </a:solidFill>
              </a:rPr>
              <a:t>, and analysis (visualization)</a:t>
            </a:r>
            <a:endParaRPr lang="en-US" sz="1400" dirty="0">
              <a:solidFill>
                <a:srgbClr val="C00000"/>
              </a:solidFill>
            </a:endParaRPr>
          </a:p>
        </p:txBody>
      </p:sp>
      <p:cxnSp>
        <p:nvCxnSpPr>
          <p:cNvPr id="8" name="Shape 7"/>
          <p:cNvCxnSpPr>
            <a:endCxn id="6" idx="2"/>
          </p:cNvCxnSpPr>
          <p:nvPr/>
        </p:nvCxnSpPr>
        <p:spPr>
          <a:xfrm flipV="1">
            <a:off x="5000625" y="2210020"/>
            <a:ext cx="2189236" cy="393481"/>
          </a:xfrm>
          <a:prstGeom prst="bentConnector2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3111500"/>
            <a:ext cx="2534284" cy="280077"/>
          </a:xfrm>
          <a:prstGeom prst="rect">
            <a:avLst/>
          </a:prstGeom>
          <a:noFill/>
        </p:spPr>
        <p:txBody>
          <a:bodyPr wrap="none" lIns="64008" tIns="32004" rIns="64008" bIns="32004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Cloud infrastructure and runtime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" name="Shape 11"/>
          <p:cNvCxnSpPr>
            <a:endCxn id="9" idx="2"/>
          </p:cNvCxnSpPr>
          <p:nvPr/>
        </p:nvCxnSpPr>
        <p:spPr>
          <a:xfrm rot="10800000">
            <a:off x="1495743" y="3391577"/>
            <a:ext cx="1256985" cy="862924"/>
          </a:xfrm>
          <a:prstGeom prst="bentConnector2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64730" y="5191075"/>
            <a:ext cx="2484142" cy="280077"/>
          </a:xfrm>
          <a:prstGeom prst="rect">
            <a:avLst/>
          </a:prstGeom>
          <a:noFill/>
        </p:spPr>
        <p:txBody>
          <a:bodyPr wrap="none" lIns="64008" tIns="32004" rIns="64008" bIns="32004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Parallel threading and processes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15" name="Shape 14"/>
          <p:cNvCxnSpPr>
            <a:endCxn id="13" idx="2"/>
          </p:cNvCxnSpPr>
          <p:nvPr/>
        </p:nvCxnSpPr>
        <p:spPr>
          <a:xfrm rot="10800000">
            <a:off x="2806801" y="5471152"/>
            <a:ext cx="2098600" cy="497848"/>
          </a:xfrm>
          <a:prstGeom prst="bentConnector2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6962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Summary: Key Features of our </a:t>
            </a:r>
            <a:r>
              <a:rPr lang="en-US" sz="3200" dirty="0" smtClean="0"/>
              <a:t>Approach II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Dryad/</a:t>
            </a:r>
            <a:r>
              <a:rPr lang="en-US" sz="2800" dirty="0" err="1" smtClean="0"/>
              <a:t>Hadoop</a:t>
            </a:r>
            <a:r>
              <a:rPr lang="en-US" sz="2800" dirty="0" smtClean="0"/>
              <a:t>/Azure promising for Biology computations</a:t>
            </a:r>
          </a:p>
          <a:p>
            <a:r>
              <a:rPr lang="en-US" sz="2800" dirty="0" smtClean="0"/>
              <a:t>Dynamic Virtual Clusters allow one to switch between different modes</a:t>
            </a:r>
          </a:p>
          <a:p>
            <a:r>
              <a:rPr lang="en-US" sz="2800" dirty="0" smtClean="0"/>
              <a:t>Overhead of VM’s on </a:t>
            </a:r>
            <a:r>
              <a:rPr lang="en-US" sz="2800" dirty="0" err="1" smtClean="0"/>
              <a:t>Hadoop</a:t>
            </a:r>
            <a:r>
              <a:rPr lang="en-US" sz="2800" dirty="0" smtClean="0"/>
              <a:t> (15%) acceptable</a:t>
            </a:r>
          </a:p>
          <a:p>
            <a:r>
              <a:rPr lang="en-US" sz="2800" dirty="0" smtClean="0"/>
              <a:t>Inhomogeneous problems currently favors </a:t>
            </a:r>
            <a:r>
              <a:rPr lang="en-US" sz="2800" dirty="0" err="1" smtClean="0"/>
              <a:t>Hadoop</a:t>
            </a:r>
            <a:r>
              <a:rPr lang="en-US" sz="2800" dirty="0" smtClean="0"/>
              <a:t> over Dryad</a:t>
            </a:r>
          </a:p>
          <a:p>
            <a:r>
              <a:rPr lang="en-US" sz="2800" dirty="0" err="1" smtClean="0"/>
              <a:t>MapReduce</a:t>
            </a:r>
            <a:r>
              <a:rPr lang="en-US" sz="2800" dirty="0" smtClean="0"/>
              <a:t>++ allows iterative problems (classic linear algebra/</a:t>
            </a:r>
            <a:r>
              <a:rPr lang="en-US" sz="2800" dirty="0" err="1" smtClean="0"/>
              <a:t>datamining</a:t>
            </a:r>
            <a:r>
              <a:rPr lang="en-US" sz="2800" dirty="0" smtClean="0"/>
              <a:t>) to use </a:t>
            </a:r>
            <a:r>
              <a:rPr lang="en-US" sz="2800" dirty="0" err="1" smtClean="0"/>
              <a:t>MapReduce</a:t>
            </a:r>
            <a:r>
              <a:rPr lang="en-US" sz="2800" dirty="0" smtClean="0"/>
              <a:t> model efficiently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467600" cy="685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MapReduce “File/Data Repository” Parallelism</a:t>
            </a:r>
            <a:endParaRPr lang="en-US" sz="3200" b="1" dirty="0"/>
          </a:p>
        </p:txBody>
      </p:sp>
      <p:grpSp>
        <p:nvGrpSpPr>
          <p:cNvPr id="3" name="Group 65"/>
          <p:cNvGrpSpPr/>
          <p:nvPr/>
        </p:nvGrpSpPr>
        <p:grpSpPr>
          <a:xfrm>
            <a:off x="228600" y="2819400"/>
            <a:ext cx="7696200" cy="3810000"/>
            <a:chOff x="228600" y="3048000"/>
            <a:chExt cx="7696200" cy="3810000"/>
          </a:xfrm>
        </p:grpSpPr>
        <p:grpSp>
          <p:nvGrpSpPr>
            <p:cNvPr id="4" name="Group 51"/>
            <p:cNvGrpSpPr/>
            <p:nvPr/>
          </p:nvGrpSpPr>
          <p:grpSpPr>
            <a:xfrm>
              <a:off x="228600" y="3048000"/>
              <a:ext cx="7696200" cy="3810000"/>
              <a:chOff x="228600" y="3048000"/>
              <a:chExt cx="7696200" cy="381000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8600" y="3048000"/>
                <a:ext cx="2857500" cy="381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9" name="Group 13"/>
              <p:cNvGrpSpPr/>
              <p:nvPr/>
            </p:nvGrpSpPr>
            <p:grpSpPr>
              <a:xfrm>
                <a:off x="35814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5" name="Oval 4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14"/>
              <p:cNvGrpSpPr/>
              <p:nvPr/>
            </p:nvGrpSpPr>
            <p:grpSpPr>
              <a:xfrm>
                <a:off x="48387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16" name="Oval 15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21"/>
              <p:cNvGrpSpPr/>
              <p:nvPr/>
            </p:nvGrpSpPr>
            <p:grpSpPr>
              <a:xfrm>
                <a:off x="60960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23" name="Oval 22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Oval 28"/>
              <p:cNvSpPr/>
              <p:nvPr/>
            </p:nvSpPr>
            <p:spPr>
              <a:xfrm>
                <a:off x="7467600" y="3048000"/>
                <a:ext cx="457200" cy="37338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4" name="Straight Arrow Connector 53"/>
            <p:cNvCxnSpPr/>
            <p:nvPr/>
          </p:nvCxnSpPr>
          <p:spPr>
            <a:xfrm>
              <a:off x="1219200" y="6553200"/>
              <a:ext cx="22860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447800" y="5867400"/>
              <a:ext cx="20574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1524000" y="5257800"/>
              <a:ext cx="19812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2133600" y="4572000"/>
              <a:ext cx="13716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2438400" y="3963988"/>
              <a:ext cx="1066800" cy="379412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 flipH="1" flipV="1">
              <a:off x="2667000" y="3276600"/>
              <a:ext cx="838200" cy="83820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72"/>
          <p:cNvGrpSpPr/>
          <p:nvPr/>
        </p:nvGrpSpPr>
        <p:grpSpPr>
          <a:xfrm>
            <a:off x="4114800" y="3048000"/>
            <a:ext cx="685800" cy="3278188"/>
            <a:chOff x="4114800" y="3276600"/>
            <a:chExt cx="685800" cy="3278188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4114800" y="65532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4114800" y="589788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114800" y="524256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4114800" y="458724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4114800" y="393192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4114800" y="32766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Arrow Connector 74"/>
          <p:cNvCxnSpPr/>
          <p:nvPr/>
        </p:nvCxnSpPr>
        <p:spPr>
          <a:xfrm rot="5400000" flipH="1" flipV="1">
            <a:off x="4724400" y="5029200"/>
            <a:ext cx="1905000" cy="6858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334000" y="566928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501396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16200000" flipH="1">
            <a:off x="4693920" y="4998720"/>
            <a:ext cx="1965960" cy="6858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5334000" y="3124200"/>
            <a:ext cx="685800" cy="57912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16200000" flipH="1">
            <a:off x="5334000" y="3048000"/>
            <a:ext cx="685800" cy="6858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6629400" y="3124200"/>
            <a:ext cx="8382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6629400" y="3733800"/>
            <a:ext cx="7620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6629400" y="4419600"/>
            <a:ext cx="762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629400" y="5029200"/>
            <a:ext cx="762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6629400" y="5410200"/>
            <a:ext cx="685800" cy="2286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6629400" y="5943600"/>
            <a:ext cx="7620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98"/>
          <p:cNvGrpSpPr/>
          <p:nvPr/>
        </p:nvGrpSpPr>
        <p:grpSpPr>
          <a:xfrm>
            <a:off x="228600" y="1218177"/>
            <a:ext cx="2743200" cy="915423"/>
            <a:chOff x="152400" y="1371600"/>
            <a:chExt cx="3048000" cy="106782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1371600"/>
              <a:ext cx="1100137" cy="1035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t="42278"/>
            <a:stretch>
              <a:fillRect/>
            </a:stretch>
          </p:blipFill>
          <p:spPr bwMode="auto">
            <a:xfrm>
              <a:off x="1371600" y="1371600"/>
              <a:ext cx="1828800" cy="1067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0" name="TextBox 99"/>
          <p:cNvSpPr txBox="1"/>
          <p:nvPr/>
        </p:nvSpPr>
        <p:spPr>
          <a:xfrm>
            <a:off x="914400" y="8382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Instruments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90600" y="24384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Disks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 rot="5400000">
            <a:off x="380206" y="2438400"/>
            <a:ext cx="6103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5400000">
            <a:off x="1905000" y="2438400"/>
            <a:ext cx="6103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4572000" y="6488668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Computers/Disks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4290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1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7244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2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9436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3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858000" y="2373868"/>
            <a:ext cx="884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Reduce</a:t>
            </a:r>
            <a:endParaRPr lang="en-US" b="1" baseline="-25000" dirty="0">
              <a:solidFill>
                <a:srgbClr val="FFC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733800" y="1905000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Communication via Messages/Files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 rot="5400000">
            <a:off x="4114800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5400000">
            <a:off x="5334794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>
            <a:off x="6477794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3200400" y="8382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Map</a:t>
            </a:r>
            <a:r>
              <a:rPr lang="en-US" dirty="0" smtClean="0"/>
              <a:t>      = (data parallel) computation reading and writing data</a:t>
            </a:r>
          </a:p>
          <a:p>
            <a:r>
              <a:rPr lang="en-US" b="1" dirty="0" smtClean="0"/>
              <a:t>Reduce</a:t>
            </a:r>
            <a:r>
              <a:rPr lang="en-US" dirty="0" smtClean="0"/>
              <a:t> = Collective/Consolidation phase e.g. forming multiple global sums as in histogram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8153400" y="2133600"/>
            <a:ext cx="848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Portals</a:t>
            </a:r>
            <a:br>
              <a:rPr lang="en-US" b="1" dirty="0" smtClean="0"/>
            </a:br>
            <a:r>
              <a:rPr lang="en-US" b="1" dirty="0" smtClean="0"/>
              <a:t>/Users</a:t>
            </a:r>
            <a:endParaRPr lang="en-US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600" y="3124200"/>
            <a:ext cx="765149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8229600" y="4191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53400" y="5257800"/>
            <a:ext cx="8667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Cluster Configurations</a:t>
            </a:r>
            <a:endParaRPr lang="en-US" sz="3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1066800"/>
          <a:ext cx="8534400" cy="471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057400"/>
                <a:gridCol w="2133600"/>
                <a:gridCol w="213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Feature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GCB-K18 @ MSR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+mn-lt"/>
                        </a:rPr>
                        <a:t>iDataplex</a:t>
                      </a:r>
                      <a:r>
                        <a:rPr lang="en-US" sz="2000" dirty="0" smtClean="0">
                          <a:latin typeface="+mn-lt"/>
                        </a:rPr>
                        <a:t> @ IU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Tempest @ IU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CPU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Intel Xeon CPU L5420  2.50GHz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Intel Xeon CPU L5420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2.50GHz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Intel Xeon CPU 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E7450</a:t>
                      </a: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2.40GHz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# CPU /# Cores per 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 / 8</a:t>
                      </a:r>
                      <a:endParaRPr lang="en-US" sz="1800" dirty="0" smtClean="0">
                        <a:latin typeface="+mn-lt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 / 8</a:t>
                      </a:r>
                      <a:endParaRPr lang="en-US" sz="1800" dirty="0" smtClean="0">
                        <a:latin typeface="+mn-lt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4 / 24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16 GB</a:t>
                      </a:r>
                      <a:endParaRPr lang="en-US" sz="1800" dirty="0" smtClean="0">
                        <a:latin typeface="+mn-lt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32GB</a:t>
                      </a:r>
                      <a:endParaRPr lang="en-US" sz="1800" dirty="0" smtClean="0">
                        <a:latin typeface="+mn-lt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48GB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# Disks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Network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Giga bit Ethernet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Giga bit Ethernet</a:t>
                      </a:r>
                      <a:endParaRPr lang="en-US" sz="1800" dirty="0" smtClean="0">
                        <a:latin typeface="+mn-lt"/>
                        <a:ea typeface="Times New Roman"/>
                      </a:endParaRPr>
                    </a:p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Giga bit Ethernet 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Gbps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Infiniband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Operating</a:t>
                      </a:r>
                      <a:r>
                        <a:rPr lang="en-US" sz="1800" baseline="0" dirty="0" smtClean="0">
                          <a:latin typeface="+mn-lt"/>
                        </a:rPr>
                        <a:t> System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Windows Server Enterprise - 64 bit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Red Hat Enterprise Linux Server -64 bit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Windows Server Enterprise - 64 bit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# Nodes Used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32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32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32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Total CPU</a:t>
                      </a:r>
                      <a:r>
                        <a:rPr lang="en-US" sz="1800" baseline="0" dirty="0" smtClean="0">
                          <a:latin typeface="+mn-lt"/>
                        </a:rPr>
                        <a:t> Cores Used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256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256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768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Up Arrow Callout 7"/>
          <p:cNvSpPr/>
          <p:nvPr/>
        </p:nvSpPr>
        <p:spPr>
          <a:xfrm>
            <a:off x="2514600" y="5867400"/>
            <a:ext cx="1905000" cy="685800"/>
          </a:xfrm>
          <a:prstGeom prst="up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DryadLINQ</a:t>
            </a:r>
            <a:endParaRPr lang="en-US" dirty="0"/>
          </a:p>
        </p:txBody>
      </p:sp>
      <p:sp>
        <p:nvSpPr>
          <p:cNvPr id="10" name="Up Arrow Callout 9"/>
          <p:cNvSpPr/>
          <p:nvPr/>
        </p:nvSpPr>
        <p:spPr>
          <a:xfrm>
            <a:off x="4419600" y="5791200"/>
            <a:ext cx="2286000" cy="762000"/>
          </a:xfrm>
          <a:prstGeom prst="up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Hadoop/ Dryad / MPI</a:t>
            </a:r>
            <a:endParaRPr lang="en-US" dirty="0"/>
          </a:p>
        </p:txBody>
      </p:sp>
      <p:sp>
        <p:nvSpPr>
          <p:cNvPr id="11" name="Up Arrow Callout 10"/>
          <p:cNvSpPr/>
          <p:nvPr/>
        </p:nvSpPr>
        <p:spPr>
          <a:xfrm>
            <a:off x="6781800" y="5867400"/>
            <a:ext cx="1905000" cy="685800"/>
          </a:xfrm>
          <a:prstGeom prst="up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DryadLINQ / MPI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7250" y="5651501"/>
            <a:ext cx="6915150" cy="11415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Dynamic Virtual Cluster provisioning via XCAT</a:t>
            </a:r>
          </a:p>
          <a:p>
            <a:r>
              <a:rPr lang="en-US" dirty="0" smtClean="0"/>
              <a:t>Supports both </a:t>
            </a:r>
            <a:r>
              <a:rPr lang="en-US" dirty="0" err="1" smtClean="0"/>
              <a:t>stateful</a:t>
            </a:r>
            <a:r>
              <a:rPr lang="en-US" dirty="0" smtClean="0"/>
              <a:t> and stateless OS images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0" y="5016500"/>
            <a:ext cx="7381875" cy="3611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err="1" smtClean="0"/>
              <a:t>iDataplex</a:t>
            </a:r>
            <a:r>
              <a:rPr lang="en-US" dirty="0" smtClean="0"/>
              <a:t> Bare-metal Nodes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0" y="3302000"/>
            <a:ext cx="1714500" cy="11350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Linux Bare-system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86125" y="3302001"/>
            <a:ext cx="1905000" cy="6707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Linux  Virtual Machines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38750" y="3302000"/>
            <a:ext cx="17145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Windows Server 2008  HPC</a:t>
            </a:r>
          </a:p>
          <a:p>
            <a:pPr algn="ctr"/>
            <a:r>
              <a:rPr lang="en-US" dirty="0" smtClean="0"/>
              <a:t>Bare-system</a:t>
            </a:r>
          </a:p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000875" y="4000500"/>
            <a:ext cx="1905000" cy="4445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Xen Virtualization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38750" y="2540000"/>
            <a:ext cx="3667125" cy="6985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Microsoft DryadLINQ  / MPI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524001" y="2540000"/>
            <a:ext cx="3667124" cy="6985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Apache Hadoop / MapReduce++ / MPI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524000" y="1460500"/>
            <a:ext cx="7381875" cy="889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Smith Waterman Dissimilarities, CAP-3 Gene Assembly, </a:t>
            </a:r>
            <a:r>
              <a:rPr lang="en-US" dirty="0" err="1" smtClean="0"/>
              <a:t>PhyloD</a:t>
            </a:r>
            <a:r>
              <a:rPr lang="en-US" dirty="0" smtClean="0"/>
              <a:t> Using </a:t>
            </a:r>
            <a:r>
              <a:rPr lang="en-US" dirty="0" err="1" smtClean="0"/>
              <a:t>DryadLINQ</a:t>
            </a:r>
            <a:r>
              <a:rPr lang="en-US" dirty="0" smtClean="0"/>
              <a:t>, High Energy Physics, Clustering, Multidimensional Scaling, Generative Topological Mapping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524000" y="4528343"/>
            <a:ext cx="7381875" cy="3611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XCAT Infrastructure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286125" y="4000500"/>
            <a:ext cx="1905000" cy="4445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Xen Virtualization</a:t>
            </a:r>
            <a:endParaRPr lang="en-US" dirty="0"/>
          </a:p>
        </p:txBody>
      </p:sp>
      <p:sp>
        <p:nvSpPr>
          <p:cNvPr id="20" name="Left Brace 19"/>
          <p:cNvSpPr/>
          <p:nvPr/>
        </p:nvSpPr>
        <p:spPr>
          <a:xfrm>
            <a:off x="1333501" y="1524000"/>
            <a:ext cx="120894" cy="698500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21" y="1651000"/>
            <a:ext cx="1421543" cy="341632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22" name="Left Brace 21"/>
          <p:cNvSpPr/>
          <p:nvPr/>
        </p:nvSpPr>
        <p:spPr>
          <a:xfrm>
            <a:off x="1381125" y="2540000"/>
            <a:ext cx="95250" cy="571500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72948" y="2603501"/>
            <a:ext cx="1128016" cy="341632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dirty="0" smtClean="0"/>
              <a:t>Runtimes</a:t>
            </a:r>
            <a:endParaRPr lang="en-US" dirty="0"/>
          </a:p>
        </p:txBody>
      </p:sp>
      <p:sp>
        <p:nvSpPr>
          <p:cNvPr id="24" name="Left Brace 23"/>
          <p:cNvSpPr/>
          <p:nvPr/>
        </p:nvSpPr>
        <p:spPr>
          <a:xfrm>
            <a:off x="1381125" y="3302000"/>
            <a:ext cx="95250" cy="1524000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" y="3683000"/>
            <a:ext cx="1428750" cy="618631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dirty="0" smtClean="0"/>
              <a:t>Infrastructure software</a:t>
            </a:r>
          </a:p>
        </p:txBody>
      </p:sp>
      <p:sp>
        <p:nvSpPr>
          <p:cNvPr id="26" name="Left Brace 25"/>
          <p:cNvSpPr/>
          <p:nvPr/>
        </p:nvSpPr>
        <p:spPr>
          <a:xfrm>
            <a:off x="1381125" y="4953000"/>
            <a:ext cx="95250" cy="444500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21605" y="4889501"/>
            <a:ext cx="1165206" cy="341632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000875" y="3302001"/>
            <a:ext cx="1905000" cy="6707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Windows Server 2008 HPC</a:t>
            </a:r>
            <a:endParaRPr lang="en-US" dirty="0"/>
          </a:p>
        </p:txBody>
      </p:sp>
      <p:sp>
        <p:nvSpPr>
          <p:cNvPr id="30" name="Title 3"/>
          <p:cNvSpPr txBox="1">
            <a:spLocks/>
          </p:cNvSpPr>
          <p:nvPr/>
        </p:nvSpPr>
        <p:spPr>
          <a:xfrm>
            <a:off x="381000" y="190501"/>
            <a:ext cx="8763000" cy="952499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pPr algn="ctr" defTabSz="914354">
              <a:spcBef>
                <a:spcPct val="0"/>
              </a:spcBef>
              <a:defRPr/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Dynamic Virtual Cluster Architecture</a:t>
            </a:r>
            <a:endParaRPr lang="en-US" sz="36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52400"/>
            <a:ext cx="90678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Cloud Computing: Infrastructure and Runtimes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924800" cy="4114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Cloud infrastructure: </a:t>
            </a:r>
            <a:r>
              <a:rPr lang="en-US" sz="2000" dirty="0" smtClean="0"/>
              <a:t>outsourcing of servers, computing, data, file space, etc.</a:t>
            </a:r>
          </a:p>
          <a:p>
            <a:pPr lvl="1"/>
            <a:r>
              <a:rPr lang="en-US" sz="2000" dirty="0" smtClean="0"/>
              <a:t>Handled through Web services that control virtual machine lifecycles.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Cloud runtimes:</a:t>
            </a:r>
            <a:r>
              <a:rPr lang="en-US" sz="2000" dirty="0" smtClean="0">
                <a:solidFill>
                  <a:srgbClr val="DDF53D"/>
                </a:solidFill>
              </a:rPr>
              <a:t> </a:t>
            </a:r>
            <a:r>
              <a:rPr lang="en-US" sz="2000" dirty="0" smtClean="0"/>
              <a:t>tools (for using clouds) to do data-parallel computations. </a:t>
            </a:r>
          </a:p>
          <a:p>
            <a:pPr lvl="1"/>
            <a:r>
              <a:rPr lang="en-US" sz="2000" dirty="0" smtClean="0"/>
              <a:t>Apache </a:t>
            </a:r>
            <a:r>
              <a:rPr lang="en-US" sz="2000" dirty="0" err="1" smtClean="0"/>
              <a:t>Hadoop</a:t>
            </a:r>
            <a:r>
              <a:rPr lang="en-US" sz="2000" dirty="0" smtClean="0"/>
              <a:t>, Google </a:t>
            </a:r>
            <a:r>
              <a:rPr lang="en-US" sz="2000" dirty="0" err="1" smtClean="0"/>
              <a:t>MapReduce</a:t>
            </a:r>
            <a:r>
              <a:rPr lang="en-US" sz="2000" dirty="0" smtClean="0"/>
              <a:t>, Microsoft Dryad, and others </a:t>
            </a:r>
          </a:p>
          <a:p>
            <a:pPr lvl="1"/>
            <a:r>
              <a:rPr lang="en-US" sz="2000" dirty="0" smtClean="0"/>
              <a:t>Designed for information retrieval but are excellent for a wide range of </a:t>
            </a:r>
            <a:r>
              <a:rPr lang="en-US" sz="2000" dirty="0" smtClean="0">
                <a:solidFill>
                  <a:srgbClr val="FF0000"/>
                </a:solidFill>
              </a:rPr>
              <a:t>science data analysis applications</a:t>
            </a:r>
            <a:endParaRPr lang="en-US" sz="2000" dirty="0" smtClean="0"/>
          </a:p>
          <a:p>
            <a:pPr lvl="1"/>
            <a:r>
              <a:rPr lang="en-US" sz="2000" dirty="0" smtClean="0"/>
              <a:t>Can also do much traditional parallel computing for data-mining if extended to support </a:t>
            </a:r>
            <a:r>
              <a:rPr lang="en-US" sz="2000" dirty="0" smtClean="0">
                <a:solidFill>
                  <a:srgbClr val="FF0000"/>
                </a:solidFill>
              </a:rPr>
              <a:t>iterative</a:t>
            </a:r>
            <a:r>
              <a:rPr lang="en-US" sz="2000" dirty="0" smtClean="0"/>
              <a:t> operations</a:t>
            </a:r>
          </a:p>
          <a:p>
            <a:pPr lvl="1"/>
            <a:r>
              <a:rPr lang="en-US" sz="2000" dirty="0" smtClean="0"/>
              <a:t>Not usually on Virtual Machines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Alu and Sequencing Workflow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9067800" cy="4648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Data is a collection of N sequences – 100’s of characters long</a:t>
            </a:r>
          </a:p>
          <a:p>
            <a:pPr lvl="1"/>
            <a:r>
              <a:rPr lang="en-US" sz="2000" dirty="0" smtClean="0"/>
              <a:t>These cannot be thought of as vectors because there are missing characters</a:t>
            </a:r>
          </a:p>
          <a:p>
            <a:pPr lvl="1"/>
            <a:r>
              <a:rPr lang="en-US" sz="2000" dirty="0" smtClean="0"/>
              <a:t>“Multiple Sequence Alignment” (creating vectors of characters) doesn’t seem to work if N larger than O(100)</a:t>
            </a:r>
          </a:p>
          <a:p>
            <a:r>
              <a:rPr lang="en-US" sz="2000" dirty="0" smtClean="0"/>
              <a:t>Can calculate 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dissimilarities (distances) between sequences (all pairs)</a:t>
            </a:r>
          </a:p>
          <a:p>
            <a:r>
              <a:rPr lang="en-US" sz="2000" dirty="0" smtClean="0"/>
              <a:t>Find families by clustering (much better methods than Kmeans). As no vectors, use vector free O(N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 methods</a:t>
            </a:r>
          </a:p>
          <a:p>
            <a:r>
              <a:rPr lang="en-US" sz="2000" dirty="0" smtClean="0"/>
              <a:t>Map to 3D for visualization using Multidimensional Scaling MDS – also O(N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N = 50,000 runs in 10 hours (all above) on 768 cores</a:t>
            </a:r>
          </a:p>
          <a:p>
            <a:r>
              <a:rPr lang="en-US" sz="2000" dirty="0" smtClean="0"/>
              <a:t>Our collaborators just gave us 170,000 sequences and want to look at 1.5 million – will develop new algorithms!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MapReduce++ will do all steps as MDS, Clustering just need MPI Broadcast/Reduce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Pairwise Distances – ALU Sequences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657600"/>
            <a:ext cx="5257800" cy="2057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Calculate pairwise distances for a collection of genes (used for clustering, MDS)</a:t>
            </a:r>
          </a:p>
          <a:p>
            <a:r>
              <a:rPr lang="en-US" dirty="0" smtClean="0"/>
              <a:t>O(N^2) problem </a:t>
            </a:r>
          </a:p>
          <a:p>
            <a:r>
              <a:rPr lang="en-US" dirty="0" smtClean="0"/>
              <a:t>“Doubly Data Parallel” at Dryad Stage</a:t>
            </a:r>
          </a:p>
          <a:p>
            <a:r>
              <a:rPr lang="en-US" dirty="0" smtClean="0"/>
              <a:t>Performance close to MPI</a:t>
            </a:r>
          </a:p>
          <a:p>
            <a:r>
              <a:rPr lang="en-US" dirty="0" smtClean="0"/>
              <a:t>Performed on 768 cores (Tempest Cluster)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6147" name="Picture 3" descr="E:\academic\phd\Publications\InternPresentation\AL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0"/>
            <a:ext cx="6477000" cy="2864654"/>
          </a:xfrm>
          <a:prstGeom prst="rect">
            <a:avLst/>
          </a:prstGeom>
          <a:noFill/>
        </p:spPr>
      </p:pic>
      <p:graphicFrame>
        <p:nvGraphicFramePr>
          <p:cNvPr id="121" name="Chart 120"/>
          <p:cNvGraphicFramePr/>
          <p:nvPr/>
        </p:nvGraphicFramePr>
        <p:xfrm>
          <a:off x="5638800" y="4114800"/>
          <a:ext cx="3505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2" name="Down Arrow Callout 121"/>
          <p:cNvSpPr/>
          <p:nvPr/>
        </p:nvSpPr>
        <p:spPr>
          <a:xfrm>
            <a:off x="6858000" y="2819400"/>
            <a:ext cx="2133600" cy="1676400"/>
          </a:xfrm>
          <a:prstGeom prst="downArrowCallout">
            <a:avLst>
              <a:gd name="adj1" fmla="val 12207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125 million distances</a:t>
            </a:r>
          </a:p>
          <a:p>
            <a:pPr algn="ctr"/>
            <a:r>
              <a:rPr lang="en-US" dirty="0" smtClean="0"/>
              <a:t>4 hours &amp; 46 minutes</a:t>
            </a:r>
          </a:p>
          <a:p>
            <a:pPr algn="ctr"/>
            <a:endParaRPr lang="en-US" dirty="0"/>
          </a:p>
        </p:txBody>
      </p:sp>
      <p:pic>
        <p:nvPicPr>
          <p:cNvPr id="123" name="Picture 122" descr="C:\gcf\multicore_msft09\ACTIVEMDSProg\Genome35339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762000"/>
            <a:ext cx="2209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" name="TextBox 125"/>
          <p:cNvSpPr txBox="1"/>
          <p:nvPr/>
        </p:nvSpPr>
        <p:spPr>
          <a:xfrm>
            <a:off x="1676400" y="56388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Processes work better than threads when used inside vertices </a:t>
            </a:r>
          </a:p>
          <a:p>
            <a:r>
              <a:rPr lang="en-US" sz="2000" b="1" dirty="0" smtClean="0"/>
              <a:t>100% utilization vs. 70%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17999</TotalTime>
  <Words>1871</Words>
  <Application>Microsoft Office PowerPoint</Application>
  <PresentationFormat>On-screen Show (4:3)</PresentationFormat>
  <Paragraphs>415</Paragraphs>
  <Slides>30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Using Cloud Technologies for Bioinformatics Applications</vt:lpstr>
      <vt:lpstr>Collaborators in SALSA Project</vt:lpstr>
      <vt:lpstr>Convergence is Happening</vt:lpstr>
      <vt:lpstr>MapReduce “File/Data Repository” Parallelism</vt:lpstr>
      <vt:lpstr>Cluster Configurations</vt:lpstr>
      <vt:lpstr>Slide 6</vt:lpstr>
      <vt:lpstr>Cloud Computing: Infrastructure and Runtimes</vt:lpstr>
      <vt:lpstr>Alu and Sequencing Workflow</vt:lpstr>
      <vt:lpstr>Pairwise Distances – ALU Sequences</vt:lpstr>
      <vt:lpstr>Slide 10</vt:lpstr>
      <vt:lpstr>Slide 11</vt:lpstr>
      <vt:lpstr>Hierarchical Subclustering</vt:lpstr>
      <vt:lpstr>Pairwise Clustering 30,000 Points on Tempest</vt:lpstr>
      <vt:lpstr>Dryad versus MPI for Smith Waterman</vt:lpstr>
      <vt:lpstr>Hadoop/Dryad Comparison “Homogeneous” Data</vt:lpstr>
      <vt:lpstr>Hadoop/Dryad Comparison Inhomogeneous Data I</vt:lpstr>
      <vt:lpstr>Hadoop/Dryad Comparison Inhomogeneous Data II</vt:lpstr>
      <vt:lpstr>Hadoop VM Performance Degradation</vt:lpstr>
      <vt:lpstr>PhyloD using Azure and DryadLINQ</vt:lpstr>
      <vt:lpstr>Mapping of PhyloD to Azure</vt:lpstr>
      <vt:lpstr>PhyloD Azure Performance</vt:lpstr>
      <vt:lpstr>Iterative Computations</vt:lpstr>
      <vt:lpstr>Kmeans Clustering</vt:lpstr>
      <vt:lpstr>MapReduce++ (CGL-MapReduce)</vt:lpstr>
      <vt:lpstr>SALSA HPC Dynamic Virtual Cluster Hosting</vt:lpstr>
      <vt:lpstr>Monitoring Infrastructure</vt:lpstr>
      <vt:lpstr>SALSA HPC  Dynamic Virtual Clusters</vt:lpstr>
      <vt:lpstr>Application Classes (Parallel software/hardware in terms of 5 “Application architecture” Structures) </vt:lpstr>
      <vt:lpstr>Applications &amp; Different Interconnection Patterns</vt:lpstr>
      <vt:lpstr>Summary: Key Features of our Approach II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ptl</dc:creator>
  <cp:lastModifiedBy> </cp:lastModifiedBy>
  <cp:revision>855</cp:revision>
  <dcterms:created xsi:type="dcterms:W3CDTF">2009-02-17T15:34:47Z</dcterms:created>
  <dcterms:modified xsi:type="dcterms:W3CDTF">2009-11-17T23:02:30Z</dcterms:modified>
</cp:coreProperties>
</file>