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7"/>
  </p:notesMasterIdLst>
  <p:sldIdLst>
    <p:sldId id="257" r:id="rId3"/>
    <p:sldId id="258" r:id="rId4"/>
    <p:sldId id="259" r:id="rId5"/>
    <p:sldId id="260" r:id="rId6"/>
    <p:sldId id="261" r:id="rId7"/>
    <p:sldId id="277" r:id="rId8"/>
    <p:sldId id="278" r:id="rId9"/>
    <p:sldId id="279" r:id="rId10"/>
    <p:sldId id="262" r:id="rId11"/>
    <p:sldId id="263" r:id="rId12"/>
    <p:sldId id="264" r:id="rId13"/>
    <p:sldId id="265" r:id="rId14"/>
    <p:sldId id="266" r:id="rId15"/>
    <p:sldId id="267" r:id="rId16"/>
    <p:sldId id="275" r:id="rId17"/>
    <p:sldId id="268" r:id="rId18"/>
    <p:sldId id="269" r:id="rId19"/>
    <p:sldId id="276" r:id="rId20"/>
    <p:sldId id="270" r:id="rId21"/>
    <p:sldId id="271" r:id="rId22"/>
    <p:sldId id="287" r:id="rId23"/>
    <p:sldId id="288" r:id="rId24"/>
    <p:sldId id="289" r:id="rId25"/>
    <p:sldId id="290" r:id="rId26"/>
    <p:sldId id="291" r:id="rId27"/>
    <p:sldId id="292" r:id="rId28"/>
    <p:sldId id="293" r:id="rId29"/>
    <p:sldId id="294" r:id="rId30"/>
    <p:sldId id="283" r:id="rId31"/>
    <p:sldId id="284" r:id="rId32"/>
    <p:sldId id="285" r:id="rId33"/>
    <p:sldId id="272" r:id="rId34"/>
    <p:sldId id="273" r:id="rId35"/>
    <p:sldId id="27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a:pPr>
            <a:r>
              <a:rPr lang="en-US" dirty="0"/>
              <a:t>Total Provisioning </a:t>
            </a:r>
            <a:r>
              <a:rPr lang="en-US" dirty="0" smtClean="0"/>
              <a:t>Time </a:t>
            </a:r>
            <a:br>
              <a:rPr lang="en-US" dirty="0" smtClean="0"/>
            </a:br>
            <a:r>
              <a:rPr lang="en-US" dirty="0" smtClean="0"/>
              <a:t>minutes</a:t>
            </a:r>
            <a:endParaRPr lang="en-US" dirty="0"/>
          </a:p>
        </c:rich>
      </c:tx>
      <c:layout>
        <c:manualLayout>
          <c:xMode val="edge"/>
          <c:yMode val="edge"/>
          <c:x val="1.2812773403324579E-3"/>
          <c:y val="0"/>
        </c:manualLayout>
      </c:layout>
    </c:title>
    <c:plotArea>
      <c:layout>
        <c:manualLayout>
          <c:layoutTarget val="inner"/>
          <c:xMode val="edge"/>
          <c:yMode val="edge"/>
          <c:x val="6.8021981627296599E-2"/>
          <c:y val="0.18247115912836487"/>
          <c:w val="0.91392246281714751"/>
          <c:h val="0.71101385582616128"/>
        </c:manualLayout>
      </c:layout>
      <c:lineChart>
        <c:grouping val="stacked"/>
        <c:ser>
          <c:idx val="1"/>
          <c:order val="0"/>
          <c:tx>
            <c:strRef>
              <c:f>Sheet1!$B$1</c:f>
              <c:strCache>
                <c:ptCount val="1"/>
                <c:pt idx="0">
                  <c:v>Time</c:v>
                </c:pt>
              </c:strCache>
            </c:strRef>
          </c:tx>
          <c:spPr>
            <a:ln w="44450"/>
          </c:spPr>
          <c:marker>
            <c:symbol val="diamond"/>
            <c:size val="15"/>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2.6388888888889852E-3</c:v>
                </c:pt>
                <c:pt idx="1">
                  <c:v>2.5347222222223023E-3</c:v>
                </c:pt>
                <c:pt idx="2">
                  <c:v>2.708333333333444E-3</c:v>
                </c:pt>
                <c:pt idx="3">
                  <c:v>2.8124999999999908E-3</c:v>
                </c:pt>
              </c:numCache>
            </c:numRef>
          </c:val>
        </c:ser>
        <c:marker val="1"/>
        <c:axId val="341540224"/>
        <c:axId val="355268096"/>
      </c:lineChart>
      <c:catAx>
        <c:axId val="341540224"/>
        <c:scaling>
          <c:orientation val="minMax"/>
        </c:scaling>
        <c:axPos val="b"/>
        <c:numFmt formatCode="General" sourceLinked="1"/>
        <c:tickLblPos val="nextTo"/>
        <c:spPr>
          <a:ln w="19050" cmpd="sng"/>
        </c:spPr>
        <c:txPr>
          <a:bodyPr/>
          <a:lstStyle/>
          <a:p>
            <a:pPr>
              <a:defRPr sz="1400" b="1" i="0" baseline="0"/>
            </a:pPr>
            <a:endParaRPr lang="en-US"/>
          </a:p>
        </c:txPr>
        <c:crossAx val="355268096"/>
        <c:crosses val="autoZero"/>
        <c:auto val="1"/>
        <c:lblAlgn val="ctr"/>
        <c:lblOffset val="100"/>
      </c:catAx>
      <c:valAx>
        <c:axId val="355268096"/>
        <c:scaling>
          <c:orientation val="minMax"/>
          <c:max val="3.0000000000000022E-3"/>
          <c:min val="0"/>
        </c:scaling>
        <c:axPos val="l"/>
        <c:majorGridlines/>
        <c:numFmt formatCode="h:mm:ss" sourceLinked="1"/>
        <c:tickLblPos val="nextTo"/>
        <c:crossAx val="341540224"/>
        <c:crosses val="autoZero"/>
        <c:crossBetween val="between"/>
      </c:valAx>
    </c:plotArea>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4F808-FE2D-415A-AB72-1FB82D674264}" type="datetimeFigureOut">
              <a:rPr lang="en-US" smtClean="0"/>
              <a:pPr/>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73186-C7E7-4D58-92F1-CA6E43EBF8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C1F34-762F-4548-869D-104EF585F8B2}"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75A0C3-6ADF-B440-99DA-CACEDB620FF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4D410-59E5-3743-8C2A-FEBD4F072C8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9144000" cy="1470025"/>
          </a:xfrm>
        </p:spPr>
        <p:txBody>
          <a:bodyPr>
            <a:noAutofit/>
          </a:bodyPr>
          <a:lstStyle/>
          <a:p>
            <a:r>
              <a:rPr lang="en-US" sz="4800" b="1" dirty="0" smtClean="0"/>
              <a:t>FutureGrid</a:t>
            </a:r>
            <a:endParaRPr lang="en-US" sz="4800" b="1" dirty="0"/>
          </a:p>
        </p:txBody>
      </p:sp>
      <p:sp>
        <p:nvSpPr>
          <p:cNvPr id="3" name="Subtitle 2"/>
          <p:cNvSpPr>
            <a:spLocks noGrp="1"/>
          </p:cNvSpPr>
          <p:nvPr>
            <p:ph type="subTitle" idx="1"/>
          </p:nvPr>
        </p:nvSpPr>
        <p:spPr>
          <a:xfrm>
            <a:off x="0" y="1981200"/>
            <a:ext cx="9144000" cy="1600200"/>
          </a:xfrm>
        </p:spPr>
        <p:txBody>
          <a:bodyPr>
            <a:noAutofit/>
          </a:bodyPr>
          <a:lstStyle/>
          <a:p>
            <a:r>
              <a:rPr lang="en-US" sz="2400" b="1" dirty="0" smtClean="0"/>
              <a:t>SC10 New Orleans LA</a:t>
            </a:r>
          </a:p>
          <a:p>
            <a:r>
              <a:rPr lang="en-US" sz="2400" b="1" dirty="0" smtClean="0"/>
              <a:t>IU Booth</a:t>
            </a:r>
            <a:endParaRPr lang="pt-BR" sz="2400" b="1" dirty="0" smtClean="0"/>
          </a:p>
          <a:p>
            <a:r>
              <a:rPr lang="it-IT" sz="2400" b="1" dirty="0" smtClean="0"/>
              <a:t>November 17 2010</a:t>
            </a:r>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a:solidFill>
                  <a:prstClr val="black"/>
                </a:solidFill>
                <a:latin typeface="Times New Roman" pitchFamily="18" charset="0"/>
                <a:cs typeface="Times New Roman" pitchFamily="18" charset="0"/>
              </a:rPr>
              <a:t>Geoffrey Fox</a:t>
            </a:r>
          </a:p>
          <a:p>
            <a:pPr algn="ctr">
              <a:spcBef>
                <a:spcPct val="20000"/>
              </a:spcBef>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r>
              <a:rPr lang="en-US" sz="2000" dirty="0">
                <a:solidFill>
                  <a:prstClr val="black"/>
                </a:solidFill>
              </a:rPr>
              <a:t>    </a:t>
            </a:r>
            <a:r>
              <a:rPr lang="en-US" sz="2000" dirty="0">
                <a:solidFill>
                  <a:prstClr val="black"/>
                </a:solidFill>
                <a:hlinkClick r:id="rId5"/>
              </a:rPr>
              <a:t>http://www.futuregrid.org</a:t>
            </a:r>
            <a:r>
              <a:rPr lang="en-US" sz="2000" dirty="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a:solidFill>
                  <a:prstClr val="black"/>
                </a:solidFill>
                <a:latin typeface="Times New Roman" pitchFamily="18" charset="0"/>
                <a:cs typeface="Times New Roman" pitchFamily="18" charset="0"/>
              </a:rPr>
              <a:t>Indiana University Bloomington</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308" y="186490"/>
            <a:ext cx="5495399" cy="953287"/>
          </a:xfrm>
        </p:spPr>
        <p:txBody>
          <a:bodyPr>
            <a:normAutofit fontScale="90000"/>
          </a:bodyPr>
          <a:lstStyle/>
          <a:p>
            <a:r>
              <a:rPr lang="en-US" b="1" dirty="0" smtClean="0"/>
              <a:t>Network &amp; Internal Interconnects</a:t>
            </a:r>
            <a:endParaRPr lang="en-US" b="1" dirty="0"/>
          </a:p>
        </p:txBody>
      </p:sp>
      <p:sp>
        <p:nvSpPr>
          <p:cNvPr id="3" name="Content Placeholder 2"/>
          <p:cNvSpPr>
            <a:spLocks noGrp="1"/>
          </p:cNvSpPr>
          <p:nvPr>
            <p:ph idx="1"/>
          </p:nvPr>
        </p:nvSpPr>
        <p:spPr>
          <a:xfrm>
            <a:off x="457200" y="1371601"/>
            <a:ext cx="8229600" cy="1904999"/>
          </a:xfrm>
        </p:spPr>
        <p:txBody>
          <a:bodyPr>
            <a:normAutofit fontScale="70000" lnSpcReduction="20000"/>
          </a:bodyPr>
          <a:lstStyle/>
          <a:p>
            <a:pPr>
              <a:buFont typeface="Arial"/>
              <a:buChar char="•"/>
            </a:pPr>
            <a:r>
              <a:rPr lang="en-US" dirty="0" smtClean="0">
                <a:solidFill>
                  <a:prstClr val="black"/>
                </a:solidFill>
              </a:rPr>
              <a:t>FutureGrid has </a:t>
            </a:r>
            <a:r>
              <a:rPr lang="en-US" dirty="0" smtClean="0">
                <a:solidFill>
                  <a:srgbClr val="FF0000"/>
                </a:solidFill>
              </a:rPr>
              <a:t>dedicated network </a:t>
            </a:r>
            <a:r>
              <a:rPr lang="en-US" dirty="0" smtClean="0">
                <a:solidFill>
                  <a:prstClr val="black"/>
                </a:solidFill>
              </a:rPr>
              <a:t>(except to TACC) and a </a:t>
            </a:r>
            <a:r>
              <a:rPr lang="en-US" dirty="0" smtClean="0">
                <a:solidFill>
                  <a:srgbClr val="FF0000"/>
                </a:solidFill>
              </a:rPr>
              <a:t>network fault and delay generator</a:t>
            </a:r>
          </a:p>
          <a:p>
            <a:pPr>
              <a:buFont typeface="Arial"/>
              <a:buChar char="•"/>
            </a:pPr>
            <a:r>
              <a:rPr lang="en-US" dirty="0" smtClean="0">
                <a:solidFill>
                  <a:prstClr val="black"/>
                </a:solidFill>
              </a:rPr>
              <a:t>Can isolate experiments on request; IU runs Network for NLR/Internet2</a:t>
            </a:r>
          </a:p>
          <a:p>
            <a:pPr>
              <a:buFont typeface="Arial"/>
              <a:buChar char="•"/>
            </a:pPr>
            <a:r>
              <a:rPr lang="en-US" dirty="0" smtClean="0">
                <a:solidFill>
                  <a:prstClr val="black"/>
                </a:solidFill>
              </a:rPr>
              <a:t>(Many) </a:t>
            </a:r>
            <a:r>
              <a:rPr lang="en-US" dirty="0" smtClean="0">
                <a:solidFill>
                  <a:srgbClr val="FF0000"/>
                </a:solidFill>
              </a:rPr>
              <a:t>additional partner machines </a:t>
            </a:r>
            <a:r>
              <a:rPr lang="en-US" dirty="0" smtClean="0">
                <a:solidFill>
                  <a:prstClr val="black"/>
                </a:solidFill>
              </a:rPr>
              <a:t>will run FutureGrid software and be supported (but allocated in specialized ways)</a:t>
            </a:r>
          </a:p>
          <a:p>
            <a:pPr>
              <a:buNone/>
            </a:pPr>
            <a:endParaRPr lang="en-US" dirty="0"/>
          </a:p>
        </p:txBody>
      </p:sp>
      <p:graphicFrame>
        <p:nvGraphicFramePr>
          <p:cNvPr id="4" name="Table 3"/>
          <p:cNvGraphicFramePr>
            <a:graphicFrameLocks noGrp="1"/>
          </p:cNvGraphicFramePr>
          <p:nvPr/>
        </p:nvGraphicFramePr>
        <p:xfrm>
          <a:off x="0" y="3454400"/>
          <a:ext cx="9143999" cy="3403600"/>
        </p:xfrm>
        <a:graphic>
          <a:graphicData uri="http://schemas.openxmlformats.org/drawingml/2006/table">
            <a:tbl>
              <a:tblPr firstRow="1" bandRow="1">
                <a:tableStyleId>{5C22544A-7EE6-4342-B048-85BDC9FD1C3A}</a:tableStyleId>
              </a:tblPr>
              <a:tblGrid>
                <a:gridCol w="1485900"/>
                <a:gridCol w="876300"/>
                <a:gridCol w="6781799"/>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95399" cy="1061490"/>
          </a:xfrm>
        </p:spPr>
        <p:txBody>
          <a:bodyPr>
            <a:normAutofit fontScale="90000"/>
          </a:bodyPr>
          <a:lstStyle/>
          <a:p>
            <a:pPr eaLnBrk="1" hangingPunct="1"/>
            <a:r>
              <a:rPr lang="en-US" b="1"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01" y="0"/>
            <a:ext cx="5488399" cy="996495"/>
          </a:xfrm>
        </p:spPr>
        <p:txBody>
          <a:bodyPr>
            <a:normAutofit/>
          </a:bodyPr>
          <a:lstStyle/>
          <a:p>
            <a:pPr eaLnBrk="1" hangingPunct="1"/>
            <a:r>
              <a:rPr lang="en-US" b="1"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0" y="1219200"/>
            <a:ext cx="9144000" cy="5486400"/>
          </a:xfrm>
        </p:spPr>
        <p:txBody>
          <a:bodyPr>
            <a:normAutofit fontScale="92500" lnSpcReduction="10000"/>
          </a:bodyPr>
          <a:lstStyle/>
          <a:p>
            <a:pPr eaLnBrk="1" hangingPunct="1">
              <a:lnSpc>
                <a:spcPct val="80000"/>
              </a:lnSpc>
            </a:pPr>
            <a:r>
              <a:rPr lang="en-US" sz="2700" dirty="0" smtClean="0"/>
              <a:t>The goal of FutureGrid is to </a:t>
            </a: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FutureGrid will build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The environment will mimic TeraGrid and/or general parallel and distributed systems – </a:t>
            </a:r>
            <a:r>
              <a:rPr lang="en-US" sz="2700" dirty="0" smtClean="0">
                <a:solidFill>
                  <a:srgbClr val="FF0000"/>
                </a:solidFill>
              </a:rPr>
              <a:t>FutureGrid is part of TeraGrid</a:t>
            </a:r>
            <a:r>
              <a:rPr lang="en-US" sz="2700" dirty="0" smtClean="0"/>
              <a:t> (but not part of formal TeraGrid process for first two years)</a:t>
            </a:r>
          </a:p>
          <a:p>
            <a:pPr lvl="1">
              <a:lnSpc>
                <a:spcPct val="80000"/>
              </a:lnSpc>
            </a:pPr>
            <a:r>
              <a:rPr lang="en-US" sz="2300" dirty="0" smtClean="0"/>
              <a:t>Supports Grids, Clouds, and classic HPC</a:t>
            </a:r>
          </a:p>
          <a:p>
            <a:pPr lvl="1">
              <a:lnSpc>
                <a:spcPct val="80000"/>
              </a:lnSpc>
            </a:pPr>
            <a:r>
              <a:rPr lang="en-US" sz="2300" dirty="0" smtClean="0"/>
              <a:t>It will mimic commercial clouds (initially </a:t>
            </a:r>
            <a:r>
              <a:rPr lang="en-US" sz="2300" dirty="0" err="1" smtClean="0"/>
              <a:t>IaaS</a:t>
            </a:r>
            <a:r>
              <a:rPr lang="en-US" sz="2300" dirty="0" smtClean="0"/>
              <a:t> not </a:t>
            </a:r>
            <a:r>
              <a:rPr lang="en-US" sz="2300" dirty="0" err="1" smtClean="0"/>
              <a:t>PaaS</a:t>
            </a:r>
            <a:r>
              <a:rPr lang="en-US" sz="2300" dirty="0" smtClean="0"/>
              <a:t>)</a:t>
            </a:r>
          </a:p>
          <a:p>
            <a:pPr lvl="1">
              <a:lnSpc>
                <a:spcPct val="80000"/>
              </a:lnSpc>
            </a:pPr>
            <a:r>
              <a:rPr lang="en-US" sz="2300" dirty="0" smtClean="0"/>
              <a:t>Expect FutureGrid </a:t>
            </a:r>
            <a:r>
              <a:rPr lang="en-US" sz="2300" dirty="0" err="1" smtClean="0"/>
              <a:t>PaaS</a:t>
            </a:r>
            <a:r>
              <a:rPr lang="en-US" sz="2300" dirty="0" smtClean="0"/>
              <a:t> to grow in importance</a:t>
            </a:r>
          </a:p>
          <a:p>
            <a:pPr eaLnBrk="1" hangingPunct="1">
              <a:lnSpc>
                <a:spcPct val="80000"/>
              </a:lnSpc>
            </a:pPr>
            <a:r>
              <a:rPr lang="en-US" sz="2700" dirty="0" smtClean="0"/>
              <a:t>FutureGrid can be considered as a (small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smtClean="0"/>
              <a:t>This test-bed will succeed if it enables major advances in science and engineering through collaborative development of science applications and related software</a:t>
            </a:r>
          </a:p>
          <a:p>
            <a:pPr>
              <a:lnSpc>
                <a:spcPct val="80000"/>
              </a:lnSpc>
            </a:pPr>
            <a:endParaRPr lang="en-US" sz="2700" dirty="0" smtClean="0"/>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2348380" cy="985740"/>
          </a:xfrm>
        </p:spPr>
        <p:txBody>
          <a:bodyPr/>
          <a:lstStyle/>
          <a:p>
            <a:r>
              <a:rPr lang="en-US" b="1" dirty="0" smtClean="0"/>
              <a:t>Some Current FutureGrid users I</a:t>
            </a:r>
            <a:endParaRPr lang="en-US" b="1" dirty="0"/>
          </a:p>
        </p:txBody>
      </p:sp>
      <p:pic>
        <p:nvPicPr>
          <p:cNvPr id="176131" name="Picture 3"/>
          <p:cNvPicPr>
            <a:picLocks noChangeAspect="1" noChangeArrowheads="1"/>
          </p:cNvPicPr>
          <p:nvPr/>
        </p:nvPicPr>
        <p:blipFill>
          <a:blip r:embed="rId3" cstate="print"/>
          <a:srcRect l="17103" t="15862" r="21104" b="5517"/>
          <a:stretch>
            <a:fillRect/>
          </a:stretch>
        </p:blipFill>
        <p:spPr bwMode="auto">
          <a:xfrm>
            <a:off x="2286000" y="0"/>
            <a:ext cx="673768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l="16751" t="16552" r="19289" b="5517"/>
          <a:stretch>
            <a:fillRect/>
          </a:stretch>
        </p:blipFill>
        <p:spPr bwMode="auto">
          <a:xfrm>
            <a:off x="1497027" y="0"/>
            <a:ext cx="7646973" cy="6858000"/>
          </a:xfrm>
          <a:prstGeom prst="rect">
            <a:avLst/>
          </a:prstGeom>
          <a:noFill/>
          <a:ln w="9525">
            <a:noFill/>
            <a:miter lim="800000"/>
            <a:headEnd/>
            <a:tailEnd/>
          </a:ln>
        </p:spPr>
      </p:pic>
      <p:sp>
        <p:nvSpPr>
          <p:cNvPr id="2" name="Title 1"/>
          <p:cNvSpPr>
            <a:spLocks noGrp="1"/>
          </p:cNvSpPr>
          <p:nvPr>
            <p:ph type="title"/>
          </p:nvPr>
        </p:nvSpPr>
        <p:spPr>
          <a:xfrm>
            <a:off x="5867400" y="609600"/>
            <a:ext cx="2348380" cy="985740"/>
          </a:xfrm>
        </p:spPr>
        <p:txBody>
          <a:bodyPr/>
          <a:lstStyle/>
          <a:p>
            <a:r>
              <a:rPr lang="en-US" b="1" dirty="0" smtClean="0"/>
              <a:t>Some Current FutureGrid users II</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png"/>
          <p:cNvPicPr/>
          <p:nvPr/>
        </p:nvPicPr>
        <p:blipFill>
          <a:blip r:embed="rId3" cstate="print"/>
          <a:stretch>
            <a:fillRect/>
          </a:stretch>
        </p:blipFill>
        <p:spPr>
          <a:xfrm>
            <a:off x="0" y="742122"/>
            <a:ext cx="7924800" cy="6115878"/>
          </a:xfrm>
          <a:prstGeom prst="rect">
            <a:avLst/>
          </a:prstGeom>
        </p:spPr>
      </p:pic>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15</a:t>
            </a:fld>
            <a:endParaRPr lang="en-US">
              <a:solidFill>
                <a:prstClr val="black">
                  <a:tint val="75000"/>
                </a:prstClr>
              </a:solidFill>
            </a:endParaRPr>
          </a:p>
        </p:txBody>
      </p:sp>
      <p:sp>
        <p:nvSpPr>
          <p:cNvPr id="2" name="Title 1"/>
          <p:cNvSpPr>
            <a:spLocks noGrp="1"/>
          </p:cNvSpPr>
          <p:nvPr>
            <p:ph type="title"/>
          </p:nvPr>
        </p:nvSpPr>
        <p:spPr>
          <a:xfrm>
            <a:off x="1676400" y="0"/>
            <a:ext cx="5412699" cy="838200"/>
          </a:xfrm>
        </p:spPr>
        <p:txBody>
          <a:bodyPr/>
          <a:lstStyle/>
          <a:p>
            <a:r>
              <a:rPr lang="en-US" dirty="0" smtClean="0"/>
              <a:t>Typical Performance Study</a:t>
            </a:r>
            <a:endParaRPr lang="en-US" dirty="0"/>
          </a:p>
        </p:txBody>
      </p:sp>
      <p:sp>
        <p:nvSpPr>
          <p:cNvPr id="7" name="TextBox 6"/>
          <p:cNvSpPr txBox="1"/>
          <p:nvPr/>
        </p:nvSpPr>
        <p:spPr>
          <a:xfrm>
            <a:off x="838200" y="838200"/>
            <a:ext cx="6490495" cy="400110"/>
          </a:xfrm>
          <a:prstGeom prst="rect">
            <a:avLst/>
          </a:prstGeom>
          <a:noFill/>
        </p:spPr>
        <p:txBody>
          <a:bodyPr wrap="none" rtlCol="0">
            <a:spAutoFit/>
          </a:bodyPr>
          <a:lstStyle/>
          <a:p>
            <a:r>
              <a:rPr lang="en-US" sz="2000" dirty="0" smtClean="0"/>
              <a:t>Linux, Linux on VM, Windows, Azure, Amazon Bioinformatics</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SDSC</a:t>
            </a: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UF</a:t>
            </a: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UC</a:t>
            </a: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Lille</a:t>
            </a: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Rennes</a:t>
            </a: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solidFill>
                  <a:srgbClr val="000000"/>
                </a:solidFill>
              </a:rPr>
              <a:t>Sophia</a:t>
            </a: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a:solidFill>
                  <a:prstClr val="black"/>
                </a:solidFill>
              </a:rPr>
              <a:t>ViNe provided the necessary inter-cloud connectivity to deploy CloudBLAST across 5 Nimbus sites, with a mix of public and private subnets.</a:t>
            </a: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a:solidFill>
                  <a:prstClr val="black"/>
                </a:solidFill>
              </a:rPr>
              <a:t>Grid’5000 firewall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pPr defTabSz="457200"/>
                <a:r>
                  <a:rPr lang="en-US" sz="1100" dirty="0">
                    <a:solidFill>
                      <a:prstClr val="black"/>
                    </a:solidFill>
                  </a:rPr>
                  <a:t>University of</a:t>
                </a:r>
              </a:p>
              <a:p>
                <a:pPr defTabSz="457200"/>
                <a:r>
                  <a:rPr lang="en-US" sz="1100" dirty="0">
                    <a:solidFill>
                      <a:prstClr val="black"/>
                    </a:solidFill>
                  </a:rPr>
                  <a:t>Arkansas</a:t>
                </a:r>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pPr defTabSz="457200"/>
                <a:r>
                  <a:rPr lang="en-US" sz="1200" dirty="0">
                    <a:solidFill>
                      <a:prstClr val="black"/>
                    </a:solidFill>
                  </a:rPr>
                  <a:t>Indiana </a:t>
                </a:r>
              </a:p>
              <a:p>
                <a:pPr defTabSz="457200"/>
                <a:r>
                  <a:rPr lang="en-US" sz="1200" dirty="0">
                    <a:solidFill>
                      <a:prstClr val="black"/>
                    </a:solidFill>
                  </a:rPr>
                  <a:t>University</a:t>
                </a:r>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pPr defTabSz="457200"/>
                <a:r>
                  <a:rPr lang="en-US" sz="1050" dirty="0">
                    <a:solidFill>
                      <a:prstClr val="black"/>
                    </a:solidFill>
                  </a:rPr>
                  <a:t>University of</a:t>
                </a:r>
              </a:p>
              <a:p>
                <a:pPr defTabSz="457200"/>
                <a:r>
                  <a:rPr lang="en-US" sz="1050" dirty="0">
                    <a:solidFill>
                      <a:prstClr val="black"/>
                    </a:solidFill>
                  </a:rPr>
                  <a:t>California at</a:t>
                </a:r>
              </a:p>
              <a:p>
                <a:pPr defTabSz="457200"/>
                <a:r>
                  <a:rPr lang="en-US" sz="1050" dirty="0">
                    <a:solidFill>
                      <a:prstClr val="black"/>
                    </a:solidFill>
                  </a:rPr>
                  <a:t>Los Angeles</a:t>
                </a:r>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pPr defTabSz="457200"/>
                <a:r>
                  <a:rPr lang="en-US" sz="1100" dirty="0">
                    <a:solidFill>
                      <a:prstClr val="black"/>
                    </a:solidFill>
                  </a:rPr>
                  <a:t>Penn </a:t>
                </a:r>
              </a:p>
              <a:p>
                <a:pPr defTabSz="457200"/>
                <a:r>
                  <a:rPr lang="en-US" sz="1100" dirty="0">
                    <a:solidFill>
                      <a:prstClr val="black"/>
                    </a:solidFill>
                  </a:rPr>
                  <a:t>State</a:t>
                </a:r>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pPr defTabSz="457200"/>
                <a:r>
                  <a:rPr lang="en-US" sz="1100" dirty="0">
                    <a:solidFill>
                      <a:prstClr val="black"/>
                    </a:solidFill>
                  </a:rPr>
                  <a:t>Iowa</a:t>
                </a:r>
              </a:p>
              <a:p>
                <a:pPr defTabSz="457200"/>
                <a:r>
                  <a:rPr lang="en-US" sz="1100" dirty="0">
                    <a:solidFill>
                      <a:prstClr val="black"/>
                    </a:solidFill>
                  </a:rPr>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pPr defTabSz="457200"/>
                <a:r>
                  <a:rPr lang="en-US" sz="1050" dirty="0" err="1">
                    <a:solidFill>
                      <a:prstClr val="black"/>
                    </a:solidFill>
                  </a:rPr>
                  <a:t>Univ.Illinois</a:t>
                </a:r>
                <a:r>
                  <a:rPr lang="en-US" sz="1050" dirty="0">
                    <a:solidFill>
                      <a:prstClr val="black"/>
                    </a:solidFill>
                  </a:rPr>
                  <a:t> </a:t>
                </a:r>
              </a:p>
              <a:p>
                <a:pPr defTabSz="457200"/>
                <a:r>
                  <a:rPr lang="en-US" sz="1050" dirty="0">
                    <a:solidFill>
                      <a:prstClr val="black"/>
                    </a:solidFill>
                  </a:rPr>
                  <a:t>at Chicago</a:t>
                </a:r>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pPr defTabSz="457200"/>
                <a:r>
                  <a:rPr lang="en-US" sz="1000" dirty="0">
                    <a:solidFill>
                      <a:prstClr val="black"/>
                    </a:solidFill>
                  </a:rPr>
                  <a:t>University of</a:t>
                </a:r>
              </a:p>
              <a:p>
                <a:pPr defTabSz="457200"/>
                <a:r>
                  <a:rPr lang="en-US" sz="1000" dirty="0">
                    <a:solidFill>
                      <a:prstClr val="black"/>
                    </a:solidFill>
                  </a:rPr>
                  <a:t>Minnesota</a:t>
                </a:r>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pPr defTabSz="457200"/>
                <a:r>
                  <a:rPr lang="en-US" sz="1000" dirty="0">
                    <a:solidFill>
                      <a:prstClr val="black"/>
                    </a:solidFill>
                  </a:rPr>
                  <a:t>Michigan </a:t>
                </a:r>
              </a:p>
              <a:p>
                <a:pPr defTabSz="457200"/>
                <a:r>
                  <a:rPr lang="en-US" sz="1000" dirty="0">
                    <a:solidFill>
                      <a:prstClr val="black"/>
                    </a:solidFill>
                  </a:rPr>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pPr defTabSz="457200"/>
                <a:r>
                  <a:rPr lang="en-US" sz="1100" dirty="0">
                    <a:solidFill>
                      <a:prstClr val="black"/>
                    </a:solidFill>
                  </a:rPr>
                  <a:t>Notre</a:t>
                </a:r>
              </a:p>
              <a:p>
                <a:pPr defTabSz="457200"/>
                <a:r>
                  <a:rPr lang="en-US" sz="1100" dirty="0">
                    <a:solidFill>
                      <a:prstClr val="black"/>
                    </a:solidFill>
                  </a:rPr>
                  <a:t>Dame</a:t>
                </a:r>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pPr defTabSz="457200"/>
                <a:r>
                  <a:rPr lang="en-US" sz="1050" dirty="0">
                    <a:solidFill>
                      <a:prstClr val="black"/>
                    </a:solidFill>
                  </a:rPr>
                  <a:t>University of </a:t>
                </a:r>
              </a:p>
              <a:p>
                <a:pPr defTabSz="457200"/>
                <a:r>
                  <a:rPr lang="en-US" sz="1050" dirty="0">
                    <a:solidFill>
                      <a:prstClr val="black"/>
                    </a:solidFill>
                  </a:rPr>
                  <a:t>Texas at El Paso</a:t>
                </a:r>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pPr defTabSz="457200"/>
                <a:r>
                  <a:rPr lang="en-US" sz="1050" dirty="0">
                    <a:solidFill>
                      <a:prstClr val="black"/>
                    </a:solidFill>
                  </a:rPr>
                  <a:t>IBM </a:t>
                </a:r>
                <a:r>
                  <a:rPr lang="en-US" sz="1050" dirty="0" err="1">
                    <a:solidFill>
                      <a:prstClr val="black"/>
                    </a:solidFill>
                  </a:rPr>
                  <a:t>Almaden</a:t>
                </a:r>
                <a:endParaRPr lang="en-US" sz="1050" dirty="0">
                  <a:solidFill>
                    <a:prstClr val="black"/>
                  </a:solidFill>
                </a:endParaRPr>
              </a:p>
              <a:p>
                <a:pPr defTabSz="457200"/>
                <a:r>
                  <a:rPr lang="en-US" sz="1050" dirty="0">
                    <a:solidFill>
                      <a:prstClr val="black"/>
                    </a:solidFill>
                  </a:rPr>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pPr defTabSz="457200"/>
                <a:r>
                  <a:rPr lang="en-US" sz="1100" dirty="0">
                    <a:solidFill>
                      <a:prstClr val="black"/>
                    </a:solidFill>
                  </a:rPr>
                  <a:t>Washington</a:t>
                </a:r>
              </a:p>
              <a:p>
                <a:pPr defTabSz="457200"/>
                <a:r>
                  <a:rPr lang="en-US" sz="1100" dirty="0">
                    <a:solidFill>
                      <a:prstClr val="black"/>
                    </a:solidFill>
                  </a:rPr>
                  <a:t>University</a:t>
                </a:r>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pPr defTabSz="457200"/>
                <a:r>
                  <a:rPr lang="en-US" sz="1000" dirty="0">
                    <a:solidFill>
                      <a:prstClr val="black"/>
                    </a:solidFill>
                  </a:rPr>
                  <a:t>San Diego</a:t>
                </a:r>
              </a:p>
              <a:p>
                <a:pPr defTabSz="457200"/>
                <a:r>
                  <a:rPr lang="en-US" sz="1000" dirty="0">
                    <a:solidFill>
                      <a:prstClr val="black"/>
                    </a:solidFill>
                  </a:rPr>
                  <a:t>Supercomputer</a:t>
                </a:r>
              </a:p>
              <a:p>
                <a:pPr defTabSz="457200"/>
                <a:r>
                  <a:rPr lang="en-US" sz="1000" dirty="0">
                    <a:solidFill>
                      <a:prstClr val="black"/>
                    </a:solidFill>
                  </a:rPr>
                  <a:t>Center</a:t>
                </a:r>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pPr defTabSz="457200"/>
                  <a:r>
                    <a:rPr lang="en-US" sz="1100" dirty="0">
                      <a:solidFill>
                        <a:prstClr val="black"/>
                      </a:solidFill>
                    </a:rPr>
                    <a:t>University</a:t>
                  </a:r>
                </a:p>
                <a:p>
                  <a:pPr defTabSz="457200"/>
                  <a:r>
                    <a:rPr lang="en-US" sz="1100" dirty="0">
                      <a:solidFill>
                        <a:prstClr val="black"/>
                      </a:solidFill>
                    </a:rPr>
                    <a:t>of Florida</a:t>
                  </a:r>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pPr defTabSz="457200"/>
                <a:r>
                  <a:rPr lang="en-US" sz="1100" dirty="0">
                    <a:solidFill>
                      <a:prstClr val="black"/>
                    </a:solidFill>
                  </a:rPr>
                  <a:t>Johns </a:t>
                </a:r>
              </a:p>
              <a:p>
                <a:pPr defTabSz="457200"/>
                <a:r>
                  <a:rPr lang="en-US" sz="1100" dirty="0">
                    <a:solidFill>
                      <a:prstClr val="black"/>
                    </a:solidFill>
                  </a:rPr>
                  <a:t>Hopkins</a:t>
                </a:r>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defTabSz="457200"/>
            <a:r>
              <a:rPr lang="en-US" sz="1600" i="1" dirty="0">
                <a:solidFill>
                  <a:srgbClr val="990000"/>
                </a:solidFill>
              </a:rPr>
              <a:t>July 26-30, 2010  NCSA Summer School Workshop</a:t>
            </a:r>
          </a:p>
          <a:p>
            <a:pPr algn="r" defTabSz="457200"/>
            <a:r>
              <a:rPr lang="en-US" sz="1600" dirty="0">
                <a:solidFill>
                  <a:srgbClr val="7030A0"/>
                </a:solidFill>
              </a:rPr>
              <a:t>http://salsahpc.indiana.edu/tutorial</a:t>
            </a:r>
            <a:endParaRPr lang="en-US" sz="1600" i="1" dirty="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pPr defTabSz="457200"/>
            <a:r>
              <a:rPr lang="en-US" sz="1600" i="1" dirty="0">
                <a:solidFill>
                  <a:prstClr val="black"/>
                </a:solidFill>
              </a:rPr>
              <a:t>300+ Students learning about Twister &amp; </a:t>
            </a:r>
            <a:r>
              <a:rPr lang="en-US" sz="1600" i="1" dirty="0" err="1">
                <a:solidFill>
                  <a:prstClr val="black"/>
                </a:solidFill>
              </a:rPr>
              <a:t>Hadoop</a:t>
            </a:r>
            <a:r>
              <a:rPr lang="en-US" sz="1600" i="1" dirty="0">
                <a:solidFill>
                  <a:prstClr val="black"/>
                </a:solidFill>
              </a:rPr>
              <a:t> </a:t>
            </a:r>
          </a:p>
          <a:p>
            <a:pPr defTabSz="457200"/>
            <a:r>
              <a:rPr lang="en-US" sz="1600" i="1" dirty="0" err="1">
                <a:solidFill>
                  <a:prstClr val="black"/>
                </a:solidFill>
              </a:rPr>
              <a:t>MapReduce</a:t>
            </a:r>
            <a:r>
              <a:rPr lang="en-US" sz="1600" i="1" dirty="0">
                <a:solidFill>
                  <a:prstClr val="black"/>
                </a:solidFill>
              </a:rPr>
              <a:t> technologies, supported by </a:t>
            </a:r>
            <a:r>
              <a:rPr lang="en-US" sz="1600" i="1" dirty="0" err="1">
                <a:solidFill>
                  <a:prstClr val="black"/>
                </a:solidFill>
              </a:rPr>
              <a:t>FutureGrid</a:t>
            </a:r>
            <a:r>
              <a:rPr lang="en-US" sz="1600" i="1" dirty="0">
                <a:solidFill>
                  <a:prstClr val="black"/>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495399" cy="1061490"/>
          </a:xfrm>
        </p:spPr>
        <p:txBody>
          <a:bodyPr/>
          <a:lstStyle/>
          <a:p>
            <a:r>
              <a:rPr lang="en-US" b="1" dirty="0" smtClean="0"/>
              <a:t>Education on FutureGrid</a:t>
            </a:r>
            <a:endParaRPr lang="en-US" b="1"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(customized VM based images) supporting online laboratories</a:t>
            </a:r>
          </a:p>
          <a:p>
            <a:r>
              <a:rPr lang="en-US" dirty="0" smtClean="0"/>
              <a:t>Supporting ~200 students in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smtClean="0">
                <a:solidFill>
                  <a:srgbClr val="FF0000"/>
                </a:solidFill>
              </a:rPr>
              <a:t>TeraGrid ‘10 </a:t>
            </a:r>
            <a:r>
              <a:rPr lang="en-US" dirty="0" smtClean="0"/>
              <a:t>“Cloud technologies, data-intensive science and the TG”; </a:t>
            </a:r>
            <a:r>
              <a:rPr lang="en-US" dirty="0" err="1" smtClean="0"/>
              <a:t>CloudCom</a:t>
            </a:r>
            <a:r>
              <a:rPr lang="en-US" dirty="0" smtClean="0"/>
              <a:t> conference tutorials Nov 30-Dec 3 2010</a:t>
            </a:r>
          </a:p>
          <a:p>
            <a:r>
              <a:rPr lang="en-US" dirty="0" smtClean="0"/>
              <a:t>Experimental </a:t>
            </a:r>
            <a:r>
              <a:rPr lang="en-US" dirty="0" smtClean="0">
                <a:solidFill>
                  <a:srgbClr val="FF0000"/>
                </a:solidFill>
              </a:rPr>
              <a:t>class use </a:t>
            </a:r>
            <a:r>
              <a:rPr lang="en-US" dirty="0" smtClean="0"/>
              <a:t>fall semester at Indiana, Florida and LSU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52400"/>
            <a:ext cx="5488399" cy="914400"/>
          </a:xfrm>
        </p:spPr>
        <p:txBody>
          <a:bodyPr/>
          <a:lstStyle/>
          <a:p>
            <a:r>
              <a:rPr lang="en-US" b="1" dirty="0" smtClean="0"/>
              <a:t>Software Components</a:t>
            </a:r>
            <a:endParaRPr lang="en-US" b="1" dirty="0"/>
          </a:p>
        </p:txBody>
      </p:sp>
      <p:sp>
        <p:nvSpPr>
          <p:cNvPr id="3" name="Content Placeholder 2"/>
          <p:cNvSpPr>
            <a:spLocks noGrp="1"/>
          </p:cNvSpPr>
          <p:nvPr>
            <p:ph idx="1"/>
          </p:nvPr>
        </p:nvSpPr>
        <p:spPr>
          <a:xfrm>
            <a:off x="457200" y="1600200"/>
            <a:ext cx="8229600" cy="5017883"/>
          </a:xfrm>
        </p:spPr>
        <p:txBody>
          <a:bodyPr>
            <a:normAutofit fontScale="85000" lnSpcReduction="20000"/>
          </a:bodyPr>
          <a:lstStyle/>
          <a:p>
            <a:r>
              <a:rPr lang="en-US" dirty="0" smtClean="0">
                <a:solidFill>
                  <a:srgbClr val="FF0000"/>
                </a:solidFill>
              </a:rPr>
              <a:t>Portals</a:t>
            </a:r>
            <a:r>
              <a:rPr lang="en-US" dirty="0" smtClean="0"/>
              <a:t> including “Support” “use FutureGrid” “Outreach”</a:t>
            </a:r>
          </a:p>
          <a:p>
            <a:r>
              <a:rPr lang="en-US" dirty="0" smtClean="0">
                <a:solidFill>
                  <a:srgbClr val="FF0000"/>
                </a:solidFill>
              </a:rPr>
              <a:t>Monitoring</a:t>
            </a:r>
            <a:r>
              <a:rPr lang="en-US" dirty="0" smtClean="0"/>
              <a:t> – INCA, Power (</a:t>
            </a:r>
            <a:r>
              <a:rPr lang="en-US" dirty="0" err="1" smtClean="0"/>
              <a:t>GreenIT</a:t>
            </a:r>
            <a:r>
              <a:rPr lang="en-US" dirty="0" smtClean="0"/>
              <a:t>)</a:t>
            </a:r>
          </a:p>
          <a:p>
            <a:r>
              <a:rPr lang="en-US" b="1" dirty="0" smtClean="0">
                <a:solidFill>
                  <a:srgbClr val="FF0000"/>
                </a:solidFill>
              </a:rPr>
              <a:t>Experiment</a:t>
            </a:r>
            <a:r>
              <a:rPr lang="en-US" b="1" dirty="0" smtClean="0"/>
              <a:t> </a:t>
            </a:r>
            <a:r>
              <a:rPr lang="en-US" b="1" dirty="0" smtClean="0">
                <a:solidFill>
                  <a:srgbClr val="FF0000"/>
                </a:solidFill>
              </a:rPr>
              <a:t>Manager</a:t>
            </a:r>
            <a:r>
              <a:rPr lang="en-US" dirty="0" smtClean="0"/>
              <a:t>: specify/workflow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Virtual Clusters </a:t>
            </a:r>
            <a:r>
              <a:rPr lang="en-US" dirty="0" smtClean="0"/>
              <a:t>built with virtual networks</a:t>
            </a:r>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4448"/>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74725"/>
            <a:ext cx="9144000" cy="5883275"/>
          </a:xfrm>
        </p:spPr>
        <p:txBody>
          <a:bodyPr>
            <a:noAutofit/>
          </a:bodyPr>
          <a:lstStyle/>
          <a:p>
            <a:r>
              <a:rPr lang="en-US" sz="2500" dirty="0" smtClean="0">
                <a:latin typeface="Times New Roman" pitchFamily="18" charset="0"/>
                <a:cs typeface="Times New Roman" pitchFamily="18" charset="0"/>
              </a:rPr>
              <a:t>FutureGrid is an </a:t>
            </a:r>
            <a:r>
              <a:rPr lang="en-US" sz="2500" dirty="0" smtClean="0">
                <a:solidFill>
                  <a:srgbClr val="FF0000"/>
                </a:solidFill>
                <a:latin typeface="Times New Roman" pitchFamily="18" charset="0"/>
                <a:cs typeface="Times New Roman" pitchFamily="18" charset="0"/>
              </a:rPr>
              <a:t>international testbed </a:t>
            </a:r>
            <a:r>
              <a:rPr lang="en-US" sz="2500" dirty="0" smtClean="0">
                <a:latin typeface="Times New Roman" pitchFamily="18" charset="0"/>
                <a:cs typeface="Times New Roman" pitchFamily="18" charset="0"/>
              </a:rPr>
              <a:t>modeled on Grid5000</a:t>
            </a:r>
          </a:p>
          <a:p>
            <a:r>
              <a:rPr lang="en-US" sz="2500" dirty="0" smtClean="0">
                <a:latin typeface="Times New Roman" pitchFamily="18" charset="0"/>
                <a:cs typeface="Times New Roman" pitchFamily="18" charset="0"/>
              </a:rPr>
              <a:t>Rather than loading images onto VM’s, FutureGrid supports </a:t>
            </a:r>
            <a:r>
              <a:rPr lang="en-US" sz="2500" dirty="0" smtClean="0">
                <a:solidFill>
                  <a:srgbClr val="FF0000"/>
                </a:solidFill>
                <a:latin typeface="Times New Roman" pitchFamily="18" charset="0"/>
                <a:cs typeface="Times New Roman" pitchFamily="18" charset="0"/>
              </a:rPr>
              <a:t>Cloud, Grid and Parallel computing </a:t>
            </a:r>
            <a:r>
              <a:rPr lang="en-US" sz="2500" dirty="0" smtClean="0">
                <a:latin typeface="Times New Roman" pitchFamily="18" charset="0"/>
                <a:cs typeface="Times New Roman" pitchFamily="18" charset="0"/>
              </a:rPr>
              <a:t>environments by </a:t>
            </a:r>
            <a:r>
              <a:rPr lang="en-US" sz="2500" dirty="0" smtClean="0">
                <a:solidFill>
                  <a:srgbClr val="FF0000"/>
                </a:solidFill>
                <a:latin typeface="Times New Roman" pitchFamily="18" charset="0"/>
                <a:cs typeface="Times New Roman" pitchFamily="18" charset="0"/>
              </a:rPr>
              <a:t>dynamically provisioning </a:t>
            </a:r>
            <a:r>
              <a:rPr lang="en-US" sz="2500" dirty="0" smtClean="0">
                <a:latin typeface="Times New Roman" pitchFamily="18" charset="0"/>
                <a:cs typeface="Times New Roman" pitchFamily="18" charset="0"/>
              </a:rPr>
              <a:t>software as needed onto “bare-metal” using Moab/</a:t>
            </a:r>
            <a:r>
              <a:rPr lang="en-US" sz="2500" dirty="0" err="1" smtClean="0">
                <a:latin typeface="Times New Roman" pitchFamily="18" charset="0"/>
                <a:cs typeface="Times New Roman" pitchFamily="18" charset="0"/>
              </a:rPr>
              <a:t>xCAT</a:t>
            </a:r>
            <a:r>
              <a:rPr lang="en-US" sz="2500" dirty="0" smtClean="0">
                <a:latin typeface="Times New Roman" pitchFamily="18" charset="0"/>
                <a:cs typeface="Times New Roman" pitchFamily="18" charset="0"/>
              </a:rPr>
              <a:t> </a:t>
            </a:r>
          </a:p>
          <a:p>
            <a:pPr lvl="1"/>
            <a:r>
              <a:rPr lang="en-US" sz="2100" dirty="0" smtClean="0">
                <a:solidFill>
                  <a:srgbClr val="FF0000"/>
                </a:solidFill>
                <a:latin typeface="Times New Roman" pitchFamily="18" charset="0"/>
                <a:cs typeface="Times New Roman" pitchFamily="18" charset="0"/>
              </a:rPr>
              <a:t>Image library </a:t>
            </a:r>
            <a:r>
              <a:rPr lang="en-US" sz="2100" dirty="0" smtClean="0">
                <a:latin typeface="Times New Roman" pitchFamily="18" charset="0"/>
                <a:cs typeface="Times New Roman" pitchFamily="18" charset="0"/>
              </a:rPr>
              <a:t>for MPI, </a:t>
            </a:r>
            <a:r>
              <a:rPr lang="en-US" sz="2100" dirty="0" err="1" smtClean="0">
                <a:latin typeface="Times New Roman" pitchFamily="18" charset="0"/>
                <a:cs typeface="Times New Roman" pitchFamily="18" charset="0"/>
              </a:rPr>
              <a:t>OpenMP</a:t>
            </a:r>
            <a:r>
              <a:rPr lang="en-US" sz="2100" dirty="0" smtClean="0">
                <a:latin typeface="Times New Roman" pitchFamily="18" charset="0"/>
                <a:cs typeface="Times New Roman" pitchFamily="18" charset="0"/>
              </a:rPr>
              <a:t>, Hadoop, Dryad, </a:t>
            </a:r>
            <a:r>
              <a:rPr lang="en-US" sz="2100" dirty="0" err="1" smtClean="0">
                <a:solidFill>
                  <a:srgbClr val="FF0000"/>
                </a:solidFill>
                <a:latin typeface="Times New Roman" pitchFamily="18" charset="0"/>
                <a:cs typeface="Times New Roman" pitchFamily="18" charset="0"/>
              </a:rPr>
              <a:t>gLite</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Unicore</a:t>
            </a:r>
            <a:r>
              <a:rPr lang="en-US" sz="2100" dirty="0" smtClean="0">
                <a:latin typeface="Times New Roman" pitchFamily="18" charset="0"/>
                <a:cs typeface="Times New Roman" pitchFamily="18" charset="0"/>
              </a:rPr>
              <a:t>, Globus, </a:t>
            </a:r>
            <a:r>
              <a:rPr lang="en-US" sz="2100" dirty="0" err="1" smtClean="0">
                <a:latin typeface="Times New Roman" pitchFamily="18" charset="0"/>
                <a:cs typeface="Times New Roman" pitchFamily="18" charset="0"/>
              </a:rPr>
              <a:t>Xen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ScaleMP</a:t>
            </a:r>
            <a:r>
              <a:rPr lang="en-US" sz="2100" dirty="0" smtClean="0">
                <a:latin typeface="Times New Roman" pitchFamily="18" charset="0"/>
                <a:cs typeface="Times New Roman" pitchFamily="18" charset="0"/>
              </a:rPr>
              <a:t> (distributed Shared Memory), Nimbus, Eucalyptus, </a:t>
            </a:r>
            <a:r>
              <a:rPr lang="en-US" sz="2100" dirty="0" err="1" smtClean="0">
                <a:solidFill>
                  <a:srgbClr val="FF0000"/>
                </a:solidFill>
                <a:latin typeface="Times New Roman" pitchFamily="18" charset="0"/>
                <a:cs typeface="Times New Roman" pitchFamily="18" charset="0"/>
              </a:rPr>
              <a:t>OpenNebula</a:t>
            </a:r>
            <a:r>
              <a:rPr lang="en-US" sz="2100"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KVM, Windows …..</a:t>
            </a:r>
          </a:p>
          <a:p>
            <a:r>
              <a:rPr lang="en-US" sz="2500" dirty="0" smtClean="0">
                <a:latin typeface="Times New Roman" pitchFamily="18" charset="0"/>
                <a:cs typeface="Times New Roman" pitchFamily="18" charset="0"/>
              </a:rPr>
              <a:t>The FutureGrid testbed provides to its users:</a:t>
            </a:r>
          </a:p>
          <a:p>
            <a:pPr lvl="1"/>
            <a:r>
              <a:rPr lang="en-US" sz="2100" dirty="0" smtClean="0">
                <a:latin typeface="Times New Roman" pitchFamily="18" charset="0"/>
                <a:cs typeface="Times New Roman" pitchFamily="18" charset="0"/>
              </a:rPr>
              <a:t>A flexible development and testing platform for middleware and application users looking at </a:t>
            </a:r>
            <a:r>
              <a:rPr lang="en-US" sz="2100" dirty="0" smtClean="0">
                <a:solidFill>
                  <a:srgbClr val="FF0000"/>
                </a:solidFill>
                <a:latin typeface="Times New Roman" pitchFamily="18" charset="0"/>
                <a:cs typeface="Times New Roman" pitchFamily="18" charset="0"/>
              </a:rPr>
              <a:t>interoperability</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functionality</a:t>
            </a:r>
            <a:r>
              <a:rPr lang="en-US" sz="2100" dirty="0" smtClean="0">
                <a:latin typeface="Times New Roman" pitchFamily="18" charset="0"/>
                <a:cs typeface="Times New Roman" pitchFamily="18" charset="0"/>
              </a:rPr>
              <a:t> and </a:t>
            </a:r>
            <a:r>
              <a:rPr lang="en-US" sz="2100" dirty="0" smtClean="0">
                <a:solidFill>
                  <a:srgbClr val="FF0000"/>
                </a:solidFill>
                <a:latin typeface="Times New Roman" pitchFamily="18" charset="0"/>
                <a:cs typeface="Times New Roman" pitchFamily="18" charset="0"/>
              </a:rPr>
              <a:t>performance</a:t>
            </a:r>
            <a:r>
              <a:rPr lang="en-US" sz="2100" dirty="0" smtClean="0">
                <a:latin typeface="Times New Roman" pitchFamily="18" charset="0"/>
                <a:cs typeface="Times New Roman" pitchFamily="18" charset="0"/>
              </a:rPr>
              <a:t> </a:t>
            </a:r>
          </a:p>
          <a:p>
            <a:pPr lvl="1"/>
            <a:r>
              <a:rPr lang="en-US" sz="2100" dirty="0" smtClean="0">
                <a:latin typeface="Times New Roman" pitchFamily="18" charset="0"/>
                <a:cs typeface="Times New Roman" pitchFamily="18" charset="0"/>
              </a:rPr>
              <a:t>Each use of FutureGrid is an</a:t>
            </a:r>
            <a:r>
              <a:rPr lang="en-US" sz="2100" dirty="0" smtClean="0">
                <a:solidFill>
                  <a:srgbClr val="FF0000"/>
                </a:solidFill>
                <a:latin typeface="Times New Roman" pitchFamily="18" charset="0"/>
                <a:cs typeface="Times New Roman" pitchFamily="18" charset="0"/>
              </a:rPr>
              <a:t> experiment </a:t>
            </a:r>
            <a:r>
              <a:rPr lang="en-US" sz="2100" dirty="0" smtClean="0">
                <a:latin typeface="Times New Roman" pitchFamily="18" charset="0"/>
                <a:cs typeface="Times New Roman" pitchFamily="18" charset="0"/>
              </a:rPr>
              <a:t>that is </a:t>
            </a:r>
            <a:r>
              <a:rPr lang="en-US" sz="2100" dirty="0" smtClean="0">
                <a:solidFill>
                  <a:srgbClr val="FF0000"/>
                </a:solidFill>
                <a:latin typeface="Times New Roman" pitchFamily="18" charset="0"/>
                <a:cs typeface="Times New Roman" pitchFamily="18" charset="0"/>
              </a:rPr>
              <a:t>reproducible</a:t>
            </a:r>
          </a:p>
          <a:p>
            <a:pPr lvl="1"/>
            <a:r>
              <a:rPr lang="en-US" sz="2100" dirty="0" smtClean="0">
                <a:latin typeface="Times New Roman" pitchFamily="18" charset="0"/>
                <a:cs typeface="Times New Roman" pitchFamily="18" charset="0"/>
              </a:rPr>
              <a:t>A rich </a:t>
            </a:r>
            <a:r>
              <a:rPr lang="en-US" sz="2100" dirty="0" smtClean="0">
                <a:solidFill>
                  <a:srgbClr val="FF0000"/>
                </a:solidFill>
                <a:latin typeface="Times New Roman" pitchFamily="18" charset="0"/>
                <a:cs typeface="Times New Roman" pitchFamily="18" charset="0"/>
              </a:rPr>
              <a:t>education and teaching </a:t>
            </a:r>
            <a:r>
              <a:rPr lang="en-US" sz="2100" dirty="0" smtClean="0">
                <a:latin typeface="Times New Roman" pitchFamily="18" charset="0"/>
                <a:cs typeface="Times New Roman" pitchFamily="18" charset="0"/>
              </a:rPr>
              <a:t>platform for advanced cyberinfrastructure classes</a:t>
            </a:r>
          </a:p>
          <a:p>
            <a:r>
              <a:rPr lang="en-US" sz="2500" dirty="0" smtClean="0">
                <a:latin typeface="Times New Roman" pitchFamily="18" charset="0"/>
                <a:cs typeface="Times New Roman" pitchFamily="18" charset="0"/>
              </a:rPr>
              <a:t>Growth comes from users depositing novel images in library</a:t>
            </a:r>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3810000" cy="2971800"/>
          </a:xfrm>
        </p:spPr>
        <p:txBody>
          <a:bodyPr/>
          <a:lstStyle/>
          <a:p>
            <a:r>
              <a:rPr lang="en-US" dirty="0" smtClean="0"/>
              <a:t>FutureGrid</a:t>
            </a:r>
            <a:br>
              <a:rPr lang="en-US" dirty="0" smtClean="0"/>
            </a:br>
            <a:r>
              <a:rPr lang="en-US" dirty="0" smtClean="0"/>
              <a:t>Layered Software Stack</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20</a:t>
            </a:fld>
            <a:endParaRPr lang="en-US">
              <a:solidFill>
                <a:prstClr val="black">
                  <a:tint val="75000"/>
                </a:prstClr>
              </a:solidFill>
            </a:endParaRPr>
          </a:p>
        </p:txBody>
      </p:sp>
      <p:pic>
        <p:nvPicPr>
          <p:cNvPr id="1026" name="Picture 2" descr="C:\Users\Geoffrey Fox\Desktop\plan-2.png"/>
          <p:cNvPicPr>
            <a:picLocks noChangeAspect="1" noChangeArrowheads="1"/>
          </p:cNvPicPr>
          <p:nvPr/>
        </p:nvPicPr>
        <p:blipFill>
          <a:blip r:embed="rId3" cstate="print"/>
          <a:srcRect/>
          <a:stretch>
            <a:fillRect/>
          </a:stretch>
        </p:blipFill>
        <p:spPr bwMode="auto">
          <a:xfrm>
            <a:off x="0" y="0"/>
            <a:ext cx="5486400" cy="6964511"/>
          </a:xfrm>
          <a:prstGeom prst="rect">
            <a:avLst/>
          </a:prstGeom>
          <a:noFill/>
        </p:spPr>
      </p:pic>
      <p:sp>
        <p:nvSpPr>
          <p:cNvPr id="8" name="Rounded Rectangle 7"/>
          <p:cNvSpPr/>
          <p:nvPr/>
        </p:nvSpPr>
        <p:spPr>
          <a:xfrm>
            <a:off x="152400" y="3962400"/>
            <a:ext cx="3886200" cy="609600"/>
          </a:xfrm>
          <a:prstGeom prst="roundRect">
            <a:avLst/>
          </a:prstGeom>
          <a:solidFill>
            <a:srgbClr val="66FFCC"/>
          </a:solidFill>
          <a:ln>
            <a:solidFill>
              <a:srgbClr val="66FFC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prstClr val="black"/>
                </a:solidFill>
              </a:rPr>
              <a:t>User Supported Software usable in Experiments e.g. </a:t>
            </a:r>
            <a:r>
              <a:rPr lang="en-US" sz="1400" b="1" dirty="0" err="1">
                <a:solidFill>
                  <a:prstClr val="black"/>
                </a:solidFill>
              </a:rPr>
              <a:t>OpenNebula</a:t>
            </a:r>
            <a:r>
              <a:rPr lang="en-US" sz="1400" b="1" dirty="0">
                <a:solidFill>
                  <a:prstClr val="black"/>
                </a:solidFill>
              </a:rPr>
              <a:t>, Charm++, Other MPI, Bigtable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412699" cy="1143000"/>
          </a:xfrm>
        </p:spPr>
        <p:txBody>
          <a:bodyPr/>
          <a:lstStyle/>
          <a:p>
            <a:r>
              <a:rPr lang="en-US" b="1" dirty="0" smtClean="0"/>
              <a:t> Experiments I</a:t>
            </a:r>
            <a:endParaRPr lang="en-US" b="1" dirty="0"/>
          </a:p>
        </p:txBody>
      </p:sp>
      <p:sp>
        <p:nvSpPr>
          <p:cNvPr id="3" name="Content Placeholder 2"/>
          <p:cNvSpPr>
            <a:spLocks noGrp="1"/>
          </p:cNvSpPr>
          <p:nvPr>
            <p:ph idx="1"/>
          </p:nvPr>
        </p:nvSpPr>
        <p:spPr>
          <a:xfrm>
            <a:off x="152400" y="1219200"/>
            <a:ext cx="8991600" cy="5638800"/>
          </a:xfrm>
        </p:spPr>
        <p:txBody>
          <a:bodyPr>
            <a:normAutofit fontScale="70000" lnSpcReduction="20000"/>
          </a:bodyPr>
          <a:lstStyle/>
          <a:p>
            <a:pPr lvl="0"/>
            <a:r>
              <a:rPr lang="en-US" b="1" dirty="0" smtClean="0"/>
              <a:t>Project</a:t>
            </a:r>
          </a:p>
          <a:p>
            <a:pPr lvl="1"/>
            <a:r>
              <a:rPr lang="en-US" dirty="0" smtClean="0"/>
              <a:t>Elementary unit of “request” for a users. It is similar to a</a:t>
            </a:r>
            <a:r>
              <a:rPr lang="en-US" baseline="0" dirty="0" smtClean="0"/>
              <a:t>n allocation in a supercomputing center. A user could have many projects.</a:t>
            </a:r>
            <a:endParaRPr lang="en-US" dirty="0" smtClean="0"/>
          </a:p>
          <a:p>
            <a:pPr lvl="0"/>
            <a:r>
              <a:rPr lang="en-US" b="1" dirty="0" smtClean="0"/>
              <a:t>Experiment. </a:t>
            </a:r>
          </a:p>
          <a:p>
            <a:pPr lvl="1"/>
            <a:r>
              <a:rPr lang="en-US" dirty="0" smtClean="0"/>
              <a:t>Elementary unit of “execution”</a:t>
            </a:r>
            <a:r>
              <a:rPr lang="en-US" baseline="0" dirty="0" smtClean="0"/>
              <a:t> to be used to verify goals of the project.</a:t>
            </a:r>
          </a:p>
          <a:p>
            <a:pPr lvl="1"/>
            <a:r>
              <a:rPr lang="en-US" dirty="0" smtClean="0"/>
              <a:t>Experiments may be organized in a tree or direct acyclic Graph (DAG) and contain other experiments.</a:t>
            </a:r>
          </a:p>
          <a:p>
            <a:pPr lvl="1"/>
            <a:r>
              <a:rPr lang="en-US" dirty="0" smtClean="0"/>
              <a:t>Experiment metadata:</a:t>
            </a:r>
          </a:p>
          <a:p>
            <a:pPr lvl="2"/>
            <a:r>
              <a:rPr lang="en-US" dirty="0" smtClean="0"/>
              <a:t>experiment session,</a:t>
            </a:r>
          </a:p>
          <a:p>
            <a:pPr lvl="2"/>
            <a:r>
              <a:rPr lang="en-US" dirty="0" smtClean="0"/>
              <a:t>the resource configuration ,</a:t>
            </a:r>
          </a:p>
          <a:p>
            <a:pPr lvl="2"/>
            <a:r>
              <a:rPr lang="en-US" dirty="0" smtClean="0"/>
              <a:t>the resources used (apparatus),</a:t>
            </a:r>
          </a:p>
          <a:p>
            <a:pPr lvl="2"/>
            <a:r>
              <a:rPr lang="en-US" dirty="0" smtClean="0"/>
              <a:t>the images used,</a:t>
            </a:r>
          </a:p>
          <a:p>
            <a:pPr lvl="2"/>
            <a:r>
              <a:rPr lang="en-US" dirty="0" smtClean="0"/>
              <a:t>deployment specific attributes,</a:t>
            </a:r>
          </a:p>
          <a:p>
            <a:pPr lvl="2"/>
            <a:r>
              <a:rPr lang="en-US" dirty="0" smtClean="0"/>
              <a:t>the application used,</a:t>
            </a:r>
          </a:p>
          <a:p>
            <a:pPr lvl="2"/>
            <a:r>
              <a:rPr lang="en-US" dirty="0" smtClean="0"/>
              <a:t>the results of the experiments (typically files and data), and </a:t>
            </a:r>
          </a:p>
          <a:p>
            <a:pPr lvl="2"/>
            <a:r>
              <a:rPr lang="en-US" dirty="0" smtClean="0"/>
              <a:t>the expected duration of the experiment.</a:t>
            </a:r>
          </a:p>
          <a:p>
            <a:pPr lvl="1"/>
            <a:r>
              <a:rPr lang="en-US" dirty="0" smtClean="0"/>
              <a:t>An example of an experiment is running a </a:t>
            </a:r>
            <a:r>
              <a:rPr lang="en-US" dirty="0" err="1" smtClean="0"/>
              <a:t>Hadoop</a:t>
            </a:r>
            <a:r>
              <a:rPr lang="en-US" dirty="0" smtClean="0"/>
              <a:t> job as part of an academic class. If we view the class as a project, then each submitted student job could be viewed as an experiment.</a:t>
            </a:r>
          </a:p>
        </p:txBody>
      </p:sp>
      <p:sp>
        <p:nvSpPr>
          <p:cNvPr id="4" name="Slide Number Placeholder 3"/>
          <p:cNvSpPr>
            <a:spLocks noGrp="1"/>
          </p:cNvSpPr>
          <p:nvPr>
            <p:ph type="sldNum" sz="quarter" idx="12"/>
          </p:nvPr>
        </p:nvSpPr>
        <p:spPr/>
        <p:txBody>
          <a:bodyPr/>
          <a:lstStyle/>
          <a:p>
            <a:fld id="{924309FA-0F92-8B4E-9859-31204467723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Experiments II</a:t>
            </a:r>
            <a:endParaRPr lang="en-US" b="1" dirty="0"/>
          </a:p>
        </p:txBody>
      </p:sp>
      <p:sp>
        <p:nvSpPr>
          <p:cNvPr id="3" name="Content Placeholder 2"/>
          <p:cNvSpPr>
            <a:spLocks noGrp="1"/>
          </p:cNvSpPr>
          <p:nvPr>
            <p:ph idx="1"/>
          </p:nvPr>
        </p:nvSpPr>
        <p:spPr>
          <a:xfrm>
            <a:off x="0" y="1295400"/>
            <a:ext cx="9067800" cy="5257800"/>
          </a:xfrm>
        </p:spPr>
        <p:txBody>
          <a:bodyPr>
            <a:normAutofit fontScale="85000" lnSpcReduction="20000"/>
          </a:bodyPr>
          <a:lstStyle/>
          <a:p>
            <a:pPr lvl="0"/>
            <a:r>
              <a:rPr lang="en-US" b="1" dirty="0" smtClean="0"/>
              <a:t>Experiment Apparatus</a:t>
            </a:r>
          </a:p>
          <a:p>
            <a:pPr lvl="1"/>
            <a:r>
              <a:rPr lang="en-US" dirty="0" smtClean="0"/>
              <a:t>Often it is desirable to conduct parameter studies or repetitive experiments with the same setup in regards to resources used. We refer to such a configuration as an ``experiment apparatus''. Such an apparatus allows the users to conveniently reuse the same setup without reconfiguration of the </a:t>
            </a:r>
            <a:r>
              <a:rPr lang="en-US" dirty="0" err="1" smtClean="0"/>
              <a:t>FutureGrid</a:t>
            </a:r>
            <a:r>
              <a:rPr lang="en-US" dirty="0" smtClean="0"/>
              <a:t> resources for different experiments.</a:t>
            </a:r>
          </a:p>
          <a:p>
            <a:pPr lvl="0">
              <a:buNone/>
            </a:pPr>
            <a:endParaRPr lang="en-US" dirty="0" smtClean="0"/>
          </a:p>
          <a:p>
            <a:pPr lvl="0"/>
            <a:r>
              <a:rPr lang="en-US" b="1" dirty="0" smtClean="0"/>
              <a:t>Experiment Session </a:t>
            </a:r>
          </a:p>
          <a:p>
            <a:pPr lvl="1"/>
            <a:r>
              <a:rPr lang="en-US" dirty="0" smtClean="0"/>
              <a:t>Besides the apparatus we often find that the apparatus can be used for executing a number of experiments. In addition, the instantiation of experiments may require additional configuration in order to address runtime issues. Together the apparatus and the configuration parameters are building an experiment session that can also be used for multiple experiments.</a:t>
            </a:r>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4038600" cy="5791200"/>
          </a:xfrm>
        </p:spPr>
        <p:txBody>
          <a:bodyPr>
            <a:noAutofit/>
          </a:bodyPr>
          <a:lstStyle/>
          <a:p>
            <a:r>
              <a:rPr lang="en-US" sz="1600" dirty="0" smtClean="0"/>
              <a:t>Creating deployable image</a:t>
            </a:r>
          </a:p>
          <a:p>
            <a:pPr lvl="1"/>
            <a:r>
              <a:rPr lang="en-US" sz="1400" dirty="0" smtClean="0"/>
              <a:t>User chooses one base mages </a:t>
            </a:r>
          </a:p>
          <a:p>
            <a:pPr lvl="1"/>
            <a:r>
              <a:rPr lang="en-US" sz="1400" dirty="0" smtClean="0"/>
              <a:t>User decides who can access the image;  what additional software is on the image</a:t>
            </a:r>
          </a:p>
          <a:p>
            <a:pPr lvl="1"/>
            <a:r>
              <a:rPr lang="en-US" sz="1400" dirty="0" smtClean="0"/>
              <a:t>Image gets generated; updated; and verified</a:t>
            </a:r>
          </a:p>
          <a:p>
            <a:r>
              <a:rPr lang="en-US" sz="1600" dirty="0" smtClean="0"/>
              <a:t>Image gets deployed</a:t>
            </a:r>
          </a:p>
          <a:p>
            <a:r>
              <a:rPr lang="en-US" sz="1600" dirty="0" smtClean="0"/>
              <a:t>Deployed image gets continuously</a:t>
            </a:r>
          </a:p>
          <a:p>
            <a:pPr lvl="1"/>
            <a:r>
              <a:rPr lang="en-US" sz="1400" dirty="0" smtClean="0"/>
              <a:t>Updated; and verified</a:t>
            </a:r>
            <a:endParaRPr lang="en-US" sz="1600" dirty="0" smtClean="0"/>
          </a:p>
          <a:p>
            <a:r>
              <a:rPr lang="en-US" sz="1600" dirty="0" smtClean="0"/>
              <a:t>Note: Due to security requirement an image must be customized with authorization mechanism</a:t>
            </a:r>
          </a:p>
          <a:p>
            <a:pPr lvl="1"/>
            <a:r>
              <a:rPr lang="en-US" sz="1400" dirty="0" smtClean="0"/>
              <a:t>limit the number of images through the strategy of "cloning" them from a number of base images.</a:t>
            </a:r>
          </a:p>
          <a:p>
            <a:pPr lvl="1"/>
            <a:r>
              <a:rPr lang="en-US" sz="1400" dirty="0" smtClean="0"/>
              <a:t>users can build communities that encourage reuse of "their" images</a:t>
            </a:r>
          </a:p>
          <a:p>
            <a:pPr lvl="1"/>
            <a:r>
              <a:rPr lang="en-US" sz="1400" dirty="0" smtClean="0"/>
              <a:t>features of images are exposed through metadata to the community</a:t>
            </a:r>
          </a:p>
          <a:p>
            <a:pPr lvl="1"/>
            <a:r>
              <a:rPr lang="en-US" sz="1400" dirty="0" smtClean="0"/>
              <a:t>Administrators will use the same process to create the images that are vetted by them</a:t>
            </a:r>
          </a:p>
          <a:p>
            <a:pPr lvl="1"/>
            <a:r>
              <a:rPr lang="en-US" sz="1400" dirty="0" smtClean="0"/>
              <a:t>Customize images in CMS</a:t>
            </a:r>
          </a:p>
        </p:txBody>
      </p:sp>
      <p:sp>
        <p:nvSpPr>
          <p:cNvPr id="5" name="Slide Number Placeholder 4"/>
          <p:cNvSpPr>
            <a:spLocks noGrp="1"/>
          </p:cNvSpPr>
          <p:nvPr>
            <p:ph type="sldNum" sz="quarter" idx="12"/>
          </p:nvPr>
        </p:nvSpPr>
        <p:spPr/>
        <p:txBody>
          <a:bodyPr/>
          <a:lstStyle/>
          <a:p>
            <a:fld id="{742408D8-B790-1A40-8CE9-D315C970A693}" type="slidenum">
              <a:rPr lang="en-US" smtClean="0"/>
              <a:pPr/>
              <a:t>23</a:t>
            </a:fld>
            <a:endParaRPr lang="en-US"/>
          </a:p>
        </p:txBody>
      </p:sp>
      <p:sp>
        <p:nvSpPr>
          <p:cNvPr id="2" name="Title 1"/>
          <p:cNvSpPr>
            <a:spLocks noGrp="1"/>
          </p:cNvSpPr>
          <p:nvPr>
            <p:ph type="title"/>
          </p:nvPr>
        </p:nvSpPr>
        <p:spPr>
          <a:xfrm>
            <a:off x="1255888" y="0"/>
            <a:ext cx="3984915" cy="1143000"/>
          </a:xfrm>
        </p:spPr>
        <p:txBody>
          <a:bodyPr>
            <a:normAutofit/>
          </a:bodyPr>
          <a:lstStyle/>
          <a:p>
            <a:r>
              <a:rPr lang="en-US" b="1" dirty="0" smtClean="0"/>
              <a:t>Image Creation</a:t>
            </a:r>
            <a:endParaRPr lang="en-US" b="1" dirty="0"/>
          </a:p>
        </p:txBody>
      </p:sp>
      <p:sp>
        <p:nvSpPr>
          <p:cNvPr id="8" name="TextBox 7"/>
          <p:cNvSpPr txBox="1"/>
          <p:nvPr/>
        </p:nvSpPr>
        <p:spPr>
          <a:xfrm>
            <a:off x="7696200" y="0"/>
            <a:ext cx="14478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4" name="Picture 3"/>
          <p:cNvPicPr>
            <a:picLocks noChangeAspect="1"/>
          </p:cNvPicPr>
          <p:nvPr/>
        </p:nvPicPr>
        <p:blipFill>
          <a:blip r:embed="rId3" cstate="print"/>
          <a:stretch>
            <a:fillRect/>
          </a:stretch>
        </p:blipFill>
        <p:spPr>
          <a:xfrm>
            <a:off x="4018757" y="0"/>
            <a:ext cx="5049043" cy="682303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412699" cy="1143000"/>
          </a:xfrm>
        </p:spPr>
        <p:txBody>
          <a:bodyPr/>
          <a:lstStyle/>
          <a:p>
            <a:r>
              <a:rPr lang="en-US" b="1" dirty="0" smtClean="0"/>
              <a:t>Image Repository</a:t>
            </a:r>
            <a:endParaRPr lang="en-US" b="1" dirty="0"/>
          </a:p>
        </p:txBody>
      </p:sp>
      <p:pic>
        <p:nvPicPr>
          <p:cNvPr id="4" name="Picture 3"/>
          <p:cNvPicPr>
            <a:picLocks noChangeAspect="1"/>
          </p:cNvPicPr>
          <p:nvPr/>
        </p:nvPicPr>
        <p:blipFill>
          <a:blip r:embed="rId3" cstate="print"/>
          <a:stretch>
            <a:fillRect/>
          </a:stretch>
        </p:blipFill>
        <p:spPr>
          <a:xfrm>
            <a:off x="1179244" y="1287785"/>
            <a:ext cx="7051892" cy="557021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00800" cy="1143000"/>
          </a:xfrm>
        </p:spPr>
        <p:txBody>
          <a:bodyPr>
            <a:normAutofit/>
          </a:bodyPr>
          <a:lstStyle/>
          <a:p>
            <a:r>
              <a:rPr lang="en-US" b="1" dirty="0" smtClean="0"/>
              <a:t>Dynamic provisioning Examples</a:t>
            </a:r>
            <a:endParaRPr lang="en-US" b="1" dirty="0"/>
          </a:p>
        </p:txBody>
      </p:sp>
      <p:sp>
        <p:nvSpPr>
          <p:cNvPr id="3" name="Content Placeholder 2"/>
          <p:cNvSpPr>
            <a:spLocks noGrp="1"/>
          </p:cNvSpPr>
          <p:nvPr>
            <p:ph idx="1"/>
          </p:nvPr>
        </p:nvSpPr>
        <p:spPr>
          <a:xfrm>
            <a:off x="228600" y="1600200"/>
            <a:ext cx="8915400" cy="4525963"/>
          </a:xfrm>
        </p:spPr>
        <p:txBody>
          <a:bodyPr>
            <a:normAutofit fontScale="85000" lnSpcReduction="10000"/>
          </a:bodyPr>
          <a:lstStyle/>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first Linux and then Windows</a:t>
            </a:r>
          </a:p>
          <a:p>
            <a:r>
              <a:rPr lang="en-US" dirty="0" smtClean="0"/>
              <a:t>Give me a Hadoop environment with 160 nodes</a:t>
            </a:r>
          </a:p>
          <a:p>
            <a:r>
              <a:rPr lang="en-US" dirty="0" smtClean="0"/>
              <a:t>Give me a 1000 BLAST instances linked to Grid5000</a:t>
            </a:r>
          </a:p>
          <a:p>
            <a:endParaRPr lang="en-US" dirty="0" smtClean="0"/>
          </a:p>
          <a:p>
            <a:r>
              <a:rPr lang="en-US" dirty="0" smtClean="0"/>
              <a:t>Run my application on Hadoop, Dryad, Amazon and Azure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25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00800" cy="1143000"/>
          </a:xfrm>
        </p:spPr>
        <p:txBody>
          <a:bodyPr>
            <a:normAutofit fontScale="90000"/>
          </a:bodyPr>
          <a:lstStyle/>
          <a:p>
            <a:pPr lvl="0"/>
            <a:r>
              <a:rPr lang="en-US" b="1" dirty="0" smtClean="0"/>
              <a:t>From Dynamic Provisioning </a:t>
            </a:r>
            <a:br>
              <a:rPr lang="en-US" b="1" dirty="0" smtClean="0"/>
            </a:br>
            <a:r>
              <a:rPr lang="en-US" b="1" dirty="0" smtClean="0"/>
              <a:t>to “RAIN”</a:t>
            </a:r>
            <a:endParaRPr lang="en-US" b="1" dirty="0"/>
          </a:p>
        </p:txBody>
      </p:sp>
      <p:sp>
        <p:nvSpPr>
          <p:cNvPr id="3" name="Content Placeholder 2"/>
          <p:cNvSpPr>
            <a:spLocks noGrp="1"/>
          </p:cNvSpPr>
          <p:nvPr>
            <p:ph idx="1"/>
          </p:nvPr>
        </p:nvSpPr>
        <p:spPr/>
        <p:txBody>
          <a:bodyPr>
            <a:normAutofit fontScale="55000" lnSpcReduction="20000"/>
          </a:bodyPr>
          <a:lstStyle/>
          <a:p>
            <a:r>
              <a:rPr lang="en-US" dirty="0" smtClean="0"/>
              <a:t>In FG dynamic provisioning goes beyond the services offered by common scheduling tools that provide such features. </a:t>
            </a:r>
          </a:p>
          <a:p>
            <a:pPr lvl="1"/>
            <a:r>
              <a:rPr lang="en-US" dirty="0" smtClean="0"/>
              <a:t>Dynamic provisioning in </a:t>
            </a:r>
            <a:r>
              <a:rPr lang="en-US" dirty="0" err="1" smtClean="0"/>
              <a:t>FutureGrid</a:t>
            </a:r>
            <a:r>
              <a:rPr lang="en-US" dirty="0" smtClean="0"/>
              <a:t> means more than just providing an image</a:t>
            </a:r>
          </a:p>
          <a:p>
            <a:pPr lvl="1"/>
            <a:r>
              <a:rPr lang="en-US" dirty="0" smtClean="0"/>
              <a:t>adapts the image at runtime and provides besides </a:t>
            </a:r>
            <a:r>
              <a:rPr lang="en-US" dirty="0" err="1" smtClean="0"/>
              <a:t>IaaS</a:t>
            </a:r>
            <a:r>
              <a:rPr lang="en-US" dirty="0" smtClean="0"/>
              <a:t>, </a:t>
            </a:r>
            <a:r>
              <a:rPr lang="en-US" dirty="0" err="1" smtClean="0"/>
              <a:t>PaaS</a:t>
            </a:r>
            <a:r>
              <a:rPr lang="en-US" dirty="0" smtClean="0"/>
              <a:t>, also </a:t>
            </a:r>
            <a:r>
              <a:rPr lang="en-US" dirty="0" err="1" smtClean="0"/>
              <a:t>SaaS</a:t>
            </a:r>
            <a:endParaRPr lang="en-US" dirty="0" smtClean="0"/>
          </a:p>
          <a:p>
            <a:pPr lvl="1"/>
            <a:r>
              <a:rPr lang="en-US" dirty="0" smtClean="0"/>
              <a:t>We call this “raining” an environment</a:t>
            </a:r>
          </a:p>
          <a:p>
            <a:pPr lvl="1"/>
            <a:endParaRPr lang="en-US" dirty="0" smtClean="0"/>
          </a:p>
          <a:p>
            <a:r>
              <a:rPr lang="en-US" dirty="0" smtClean="0"/>
              <a:t>Rain = Runtime Adaptable </a:t>
            </a:r>
            <a:r>
              <a:rPr lang="en-US" dirty="0" err="1" smtClean="0"/>
              <a:t>INsertion</a:t>
            </a:r>
            <a:r>
              <a:rPr lang="en-US" dirty="0" smtClean="0"/>
              <a:t> </a:t>
            </a:r>
            <a:r>
              <a:rPr lang="en-US" dirty="0" err="1" smtClean="0"/>
              <a:t>Configurator</a:t>
            </a:r>
            <a:r>
              <a:rPr lang="en-US" dirty="0" smtClean="0"/>
              <a:t> </a:t>
            </a:r>
          </a:p>
          <a:p>
            <a:pPr lvl="1"/>
            <a:r>
              <a:rPr lang="en-US" dirty="0" smtClean="0"/>
              <a:t>Users want to ``rain'' an HPC, a Cloud environment, or a virtual network onto our resources with little effort. </a:t>
            </a:r>
          </a:p>
          <a:p>
            <a:pPr lvl="1"/>
            <a:r>
              <a:rPr lang="en-US" dirty="0" smtClean="0"/>
              <a:t>Command line tools supporting this task.</a:t>
            </a:r>
          </a:p>
          <a:p>
            <a:pPr lvl="1"/>
            <a:r>
              <a:rPr lang="en-US" dirty="0" smtClean="0"/>
              <a:t>Integrated into Portal</a:t>
            </a:r>
          </a:p>
          <a:p>
            <a:pPr lvl="1"/>
            <a:endParaRPr lang="en-US" dirty="0" smtClean="0"/>
          </a:p>
          <a:p>
            <a:r>
              <a:rPr lang="en-US" dirty="0" smtClean="0"/>
              <a:t>Example ``rain'' a </a:t>
            </a:r>
            <a:r>
              <a:rPr lang="en-US" dirty="0" err="1" smtClean="0"/>
              <a:t>Hadoop</a:t>
            </a:r>
            <a:r>
              <a:rPr lang="en-US" dirty="0" smtClean="0"/>
              <a:t> environment defined by an user on a cluster.</a:t>
            </a:r>
            <a:br>
              <a:rPr lang="en-US" dirty="0" smtClean="0"/>
            </a:br>
            <a:endParaRPr lang="en-US" dirty="0" smtClean="0"/>
          </a:p>
          <a:p>
            <a:pPr lvl="1"/>
            <a:r>
              <a:rPr lang="en-US" dirty="0" err="1" smtClean="0"/>
              <a:t>fg-hadoop</a:t>
            </a:r>
            <a:r>
              <a:rPr lang="en-US" dirty="0" smtClean="0"/>
              <a:t> -</a:t>
            </a:r>
            <a:r>
              <a:rPr lang="en-US" dirty="0" err="1" smtClean="0"/>
              <a:t>n</a:t>
            </a:r>
            <a:r>
              <a:rPr lang="en-US" dirty="0" smtClean="0"/>
              <a:t> 8 -app </a:t>
            </a:r>
            <a:r>
              <a:rPr lang="en-US" dirty="0" err="1" smtClean="0"/>
              <a:t>myHadoopApp.jar</a:t>
            </a:r>
            <a:r>
              <a:rPr lang="en-US" dirty="0" smtClean="0"/>
              <a:t> …</a:t>
            </a:r>
            <a:br>
              <a:rPr lang="en-US" dirty="0" smtClean="0"/>
            </a:br>
            <a:endParaRPr lang="en-US" dirty="0" smtClean="0"/>
          </a:p>
          <a:p>
            <a:pPr lvl="1"/>
            <a:r>
              <a:rPr lang="en-US" dirty="0" smtClean="0"/>
              <a:t>Users and administrators do not have to set up the </a:t>
            </a:r>
            <a:r>
              <a:rPr lang="en-US" dirty="0" err="1" smtClean="0"/>
              <a:t>Hadoop</a:t>
            </a:r>
            <a:r>
              <a:rPr lang="en-US" dirty="0" smtClean="0"/>
              <a:t> environment as it is being done for them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RAIN Command</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iaas</a:t>
            </a:r>
            <a:r>
              <a:rPr lang="en-US" dirty="0" smtClean="0"/>
              <a:t> nimbus –image </a:t>
            </a:r>
            <a:r>
              <a:rPr lang="en-US" dirty="0" err="1" smtClean="0"/>
              <a:t>img</a:t>
            </a: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a:t>
            </a:r>
            <a:r>
              <a:rPr lang="en-US" dirty="0" err="1" smtClean="0"/>
              <a:t>hadoop</a:t>
            </a:r>
            <a:r>
              <a:rPr lang="en-US" dirty="0" smtClean="0"/>
              <a:t> …</a:t>
            </a:r>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dryad …</a:t>
            </a:r>
          </a:p>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a:t>g</a:t>
            </a:r>
            <a:r>
              <a:rPr lang="en-US" dirty="0" err="1" smtClean="0"/>
              <a:t>aas</a:t>
            </a:r>
            <a:r>
              <a:rPr lang="en-US" dirty="0" smtClean="0"/>
              <a:t> </a:t>
            </a:r>
            <a:r>
              <a:rPr lang="en-US" dirty="0" err="1" smtClean="0"/>
              <a:t>gLite</a:t>
            </a:r>
            <a:r>
              <a:rPr lang="en-US" dirty="0" smtClean="0"/>
              <a:t> …</a:t>
            </a:r>
          </a:p>
          <a:p>
            <a:pPr>
              <a:buNone/>
            </a:pP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–image </a:t>
            </a:r>
            <a:r>
              <a:rPr lang="en-US" dirty="0" err="1" smtClean="0"/>
              <a:t>img</a:t>
            </a:r>
            <a:endParaRPr lang="en-US" dirty="0" smtClean="0"/>
          </a:p>
          <a:p>
            <a:endParaRPr lang="en-US" dirty="0" smtClean="0"/>
          </a:p>
          <a:p>
            <a:r>
              <a:rPr lang="en-US" dirty="0" smtClean="0"/>
              <a:t>Authorization is required to use </a:t>
            </a:r>
            <a:r>
              <a:rPr lang="en-US" dirty="0" err="1" smtClean="0"/>
              <a:t>fg</a:t>
            </a:r>
            <a:r>
              <a:rPr lang="en-US" dirty="0" smtClean="0"/>
              <a:t>-rain without virtualization.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in </a:t>
            </a:r>
            <a:r>
              <a:rPr lang="en-US" dirty="0" err="1" smtClean="0"/>
              <a:t>FutureGrid</a:t>
            </a:r>
            <a:endParaRPr lang="en-US" dirty="0"/>
          </a:p>
        </p:txBody>
      </p:sp>
      <p:pic>
        <p:nvPicPr>
          <p:cNvPr id="5" name="Content Placeholder 4" descr="dynamic-provisoning.pdf"/>
          <p:cNvPicPr>
            <a:picLocks noGrp="1" noChangeAspect="1"/>
          </p:cNvPicPr>
          <p:nvPr>
            <p:ph idx="1"/>
          </p:nvPr>
        </p:nvPicPr>
        <p:blipFill>
          <a:blip r:embed="rId3" cstate="print"/>
          <a:srcRect l="-25179" r="-25179"/>
          <a:stretch>
            <a:fillRect/>
          </a:stretch>
        </p:blipFill>
        <p:spPr>
          <a:xfrm>
            <a:off x="-588013" y="707102"/>
            <a:ext cx="10253644" cy="6150898"/>
          </a:xfrm>
        </p:spPr>
      </p:pic>
      <p:sp>
        <p:nvSpPr>
          <p:cNvPr id="4" name="Slide Number Placeholder 3"/>
          <p:cNvSpPr>
            <a:spLocks noGrp="1"/>
          </p:cNvSpPr>
          <p:nvPr>
            <p:ph type="sldNum" sz="quarter" idx="12"/>
          </p:nvPr>
        </p:nvSpPr>
        <p:spPr/>
        <p:txBody>
          <a:bodyPr/>
          <a:lstStyle/>
          <a:p>
            <a:fld id="{924309FA-0F92-8B4E-9859-31204467723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Reprovisioning based on prior state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user submits a job to a general queue. This job specifies an OS (re-used stateless image) type attached to it. </a:t>
            </a:r>
          </a:p>
          <a:p>
            <a:r>
              <a:rPr lang="en-US" dirty="0" smtClean="0"/>
              <a:t>The queue evaluates the OS requirement. </a:t>
            </a:r>
          </a:p>
          <a:p>
            <a:pPr lvl="1"/>
            <a:r>
              <a:rPr lang="en-US" dirty="0" smtClean="0"/>
              <a:t>If an available node has OS already running, run the job there. </a:t>
            </a:r>
          </a:p>
          <a:p>
            <a:pPr lvl="1"/>
            <a:r>
              <a:rPr lang="en-US" dirty="0" smtClean="0"/>
              <a:t>If there are no OS types available, reprovision an available node and submit the job to the new node. </a:t>
            </a:r>
          </a:p>
          <a:p>
            <a:r>
              <a:rPr lang="en-US" dirty="0" smtClean="0"/>
              <a:t>Repeat the provisioning steps if the job requires multiple processors (such as a large MPI job). </a:t>
            </a:r>
          </a:p>
          <a:p>
            <a:r>
              <a:rPr lang="en-US" dirty="0" smtClean="0"/>
              <a:t>Use case: reusing the same stateless image between usages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1166398280"/>
              </p:ext>
            </p:extLst>
          </p:nvPr>
        </p:nvGraphicFramePr>
        <p:xfrm>
          <a:off x="0" y="1295400"/>
          <a:ext cx="9144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5334000"/>
            <a:ext cx="7543800" cy="646331"/>
          </a:xfrm>
          <a:prstGeom prst="rect">
            <a:avLst/>
          </a:prstGeom>
          <a:noFill/>
        </p:spPr>
        <p:txBody>
          <a:bodyPr wrap="square" rtlCol="0">
            <a:spAutoFit/>
          </a:bodyPr>
          <a:lstStyle/>
          <a:p>
            <a:r>
              <a:rPr lang="en-US" dirty="0">
                <a:solidFill>
                  <a:prstClr val="black"/>
                </a:solidFill>
              </a:rPr>
              <a:t>Time elapsed between requesting a job and the jobs reported start time on the provisioned node. The numbers here are an average of 2 sets of experiments.</a:t>
            </a:r>
          </a:p>
        </p:txBody>
      </p:sp>
      <p:sp>
        <p:nvSpPr>
          <p:cNvPr id="7" name="TextBox 6"/>
          <p:cNvSpPr txBox="1"/>
          <p:nvPr/>
        </p:nvSpPr>
        <p:spPr>
          <a:xfrm>
            <a:off x="3352800" y="4876800"/>
            <a:ext cx="1848583" cy="369332"/>
          </a:xfrm>
          <a:prstGeom prst="rect">
            <a:avLst/>
          </a:prstGeom>
          <a:noFill/>
        </p:spPr>
        <p:txBody>
          <a:bodyPr wrap="none" rtlCol="0">
            <a:spAutoFit/>
          </a:bodyPr>
          <a:lstStyle/>
          <a:p>
            <a:r>
              <a:rPr lang="en-US" b="1" dirty="0">
                <a:solidFill>
                  <a:prstClr val="black"/>
                </a:solidFill>
              </a:rPr>
              <a:t>Number of nodes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b="1" dirty="0" smtClean="0"/>
              <a:t>Generic Reprovisioning</a:t>
            </a:r>
            <a:endParaRPr lang="en-US"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57200" y="1143001"/>
            <a:ext cx="8099540" cy="55811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714992" cy="1143000"/>
          </a:xfrm>
        </p:spPr>
        <p:txBody>
          <a:bodyPr/>
          <a:lstStyle/>
          <a:p>
            <a:r>
              <a:rPr lang="en-US" b="1" dirty="0" smtClean="0"/>
              <a:t>Manage your own VO queue</a:t>
            </a:r>
            <a:endParaRPr lang="en-US" b="1" dirty="0"/>
          </a:p>
        </p:txBody>
      </p:sp>
      <p:sp>
        <p:nvSpPr>
          <p:cNvPr id="3" name="Content Placeholder 2"/>
          <p:cNvSpPr>
            <a:spLocks noGrp="1"/>
          </p:cNvSpPr>
          <p:nvPr>
            <p:ph idx="1"/>
          </p:nvPr>
        </p:nvSpPr>
        <p:spPr>
          <a:xfrm>
            <a:off x="0" y="1295400"/>
            <a:ext cx="9144000" cy="5562600"/>
          </a:xfrm>
        </p:spPr>
        <p:txBody>
          <a:bodyPr>
            <a:normAutofit fontScale="62500" lnSpcReduction="20000"/>
          </a:bodyPr>
          <a:lstStyle/>
          <a:p>
            <a:r>
              <a:rPr lang="en-US" dirty="0" smtClean="0"/>
              <a:t>This use case illustrates how a group of users or a Virtual Organization (VO) can handle their own queue to specifically tune their application environment to their specification. </a:t>
            </a:r>
          </a:p>
          <a:p>
            <a:r>
              <a:rPr lang="en-US" dirty="0" smtClean="0"/>
              <a:t>A VO sets up a new queue, and provides an Operating System image that is associated to this image. </a:t>
            </a:r>
          </a:p>
          <a:p>
            <a:pPr lvl="1"/>
            <a:r>
              <a:rPr lang="en-US" dirty="0" smtClean="0"/>
              <a:t>Can aid in image creation through the use of advanced scripts and a configuration management tool. </a:t>
            </a:r>
          </a:p>
          <a:p>
            <a:r>
              <a:rPr lang="en-US" dirty="0" smtClean="0"/>
              <a:t>A user within the VO submits a job to the VO queue. </a:t>
            </a:r>
          </a:p>
          <a:p>
            <a:r>
              <a:rPr lang="en-US" dirty="0" smtClean="0"/>
              <a:t>The queue is evaluated, and determines if there are free resource nodes available. </a:t>
            </a:r>
          </a:p>
          <a:p>
            <a:pPr lvl="1"/>
            <a:r>
              <a:rPr lang="en-US" dirty="0" smtClean="0"/>
              <a:t>If there is an available node and the VO OS is running on it, then the Job is scheduled there. </a:t>
            </a:r>
          </a:p>
          <a:p>
            <a:pPr lvl="1"/>
            <a:r>
              <a:rPr lang="en-US" dirty="0" smtClean="0"/>
              <a:t>If an un-provisioned node is available, the VO OS is provisioned and the job is then submitted to that node. </a:t>
            </a:r>
          </a:p>
          <a:p>
            <a:pPr lvl="1"/>
            <a:r>
              <a:rPr lang="en-US" dirty="0" smtClean="0"/>
              <a:t>If there are other idle nodes without jobs running, a node can be re-provisioned to the VO OS and the job is then submitted to that node. </a:t>
            </a:r>
          </a:p>
          <a:p>
            <a:r>
              <a:rPr lang="en-US" dirty="0" smtClean="0"/>
              <a:t>Repeat the provisioning steps if multiple processors are required (such as an MPI job).</a:t>
            </a:r>
          </a:p>
          <a:p>
            <a:r>
              <a:rPr lang="en-US" dirty="0" smtClean="0"/>
              <a:t>Use case: Provide a service to the users of a VO. For example: submit a job that uses particular software. For example provide a queue called Genesis or Hadoop for the associated user community. Provisioning is hidden from the users.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8" y="0"/>
            <a:ext cx="5412699" cy="1143000"/>
          </a:xfrm>
        </p:spPr>
        <p:txBody>
          <a:bodyPr/>
          <a:lstStyle/>
          <a:p>
            <a:r>
              <a:rPr lang="en-US" b="1" dirty="0" smtClean="0"/>
              <a:t>FutureGrid Interaction with Commercial Clouds</a:t>
            </a:r>
            <a:endParaRPr lang="en-US" b="1" dirty="0"/>
          </a:p>
        </p:txBody>
      </p:sp>
      <p:sp>
        <p:nvSpPr>
          <p:cNvPr id="6" name="Content Placeholder 5"/>
          <p:cNvSpPr>
            <a:spLocks noGrp="1"/>
          </p:cNvSpPr>
          <p:nvPr>
            <p:ph idx="1"/>
          </p:nvPr>
        </p:nvSpPr>
        <p:spPr>
          <a:xfrm>
            <a:off x="533400" y="1143000"/>
            <a:ext cx="8153400" cy="5715000"/>
          </a:xfrm>
        </p:spPr>
        <p:txBody>
          <a:bodyPr>
            <a:noAutofit/>
          </a:bodyPr>
          <a:lstStyle/>
          <a:p>
            <a:pPr marL="91440">
              <a:lnSpc>
                <a:spcPts val="2200"/>
              </a:lnSpc>
              <a:spcBef>
                <a:spcPts val="376"/>
              </a:spcBef>
            </a:pPr>
            <a:r>
              <a:rPr lang="en-US" sz="2000" dirty="0" smtClean="0"/>
              <a:t>We support experiments that link Commercial Clouds and FutureGrid with one or more workflow environments and portal technology  installed to link components across these platforms</a:t>
            </a:r>
          </a:p>
          <a:p>
            <a:pPr marL="91440">
              <a:lnSpc>
                <a:spcPts val="2200"/>
              </a:lnSpc>
              <a:spcBef>
                <a:spcPts val="376"/>
              </a:spcBef>
            </a:pPr>
            <a:r>
              <a:rPr lang="en-US" sz="2000" dirty="0" smtClean="0"/>
              <a:t>We support environments on FutureGrid that are similar to Commercial Clouds and natural for performance and functionality comparisons </a:t>
            </a:r>
          </a:p>
          <a:p>
            <a:pPr marL="91440" lvl="1">
              <a:lnSpc>
                <a:spcPts val="2200"/>
              </a:lnSpc>
              <a:spcBef>
                <a:spcPts val="376"/>
              </a:spcBef>
            </a:pPr>
            <a:r>
              <a:rPr lang="en-US" sz="2000" dirty="0" smtClean="0"/>
              <a:t>These can both be used to prepare for using Commercial Clouds and as the most likely starting point for porting to them</a:t>
            </a:r>
          </a:p>
          <a:p>
            <a:pPr marL="91440" lvl="1">
              <a:lnSpc>
                <a:spcPts val="2200"/>
              </a:lnSpc>
              <a:spcBef>
                <a:spcPts val="376"/>
              </a:spcBef>
            </a:pPr>
            <a:r>
              <a:rPr lang="en-US" sz="2000" dirty="0" smtClean="0"/>
              <a:t>One example would be support of MapReduce-like environments on FutureGrid including Hadoop on Linux and Dryad on Windows HPCS which are already part of FutureGrid portfolio of supported software</a:t>
            </a:r>
          </a:p>
          <a:p>
            <a:pPr marL="91440">
              <a:lnSpc>
                <a:spcPts val="2200"/>
              </a:lnSpc>
              <a:spcBef>
                <a:spcPts val="376"/>
              </a:spcBef>
            </a:pPr>
            <a:r>
              <a:rPr lang="en-US" sz="2000" dirty="0" smtClean="0"/>
              <a:t>We develop expertise and support porting to Commercial Clouds from other Windows or Linux environments</a:t>
            </a:r>
          </a:p>
          <a:p>
            <a:pPr marL="91440">
              <a:lnSpc>
                <a:spcPts val="2200"/>
              </a:lnSpc>
              <a:spcBef>
                <a:spcPts val="376"/>
              </a:spcBef>
            </a:pPr>
            <a:r>
              <a:rPr lang="en-US" sz="2000" dirty="0" smtClean="0"/>
              <a:t>We support comparisons between and integration of multiple commercial Cloud environments – especially Amazon and Azure in the immediate future </a:t>
            </a:r>
          </a:p>
          <a:p>
            <a:pPr marL="91440">
              <a:lnSpc>
                <a:spcPts val="2200"/>
              </a:lnSpc>
              <a:spcBef>
                <a:spcPts val="376"/>
              </a:spcBef>
            </a:pPr>
            <a:r>
              <a:rPr lang="en-US" sz="2000" dirty="0" smtClean="0"/>
              <a:t>We develop tutorials and expertise to help users move to Commercial Clouds from other environments</a:t>
            </a:r>
          </a:p>
          <a:p>
            <a:pPr marL="91440">
              <a:lnSpc>
                <a:spcPts val="2200"/>
              </a:lnSpc>
              <a:spcBef>
                <a:spcPts val="376"/>
              </a:spcBef>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72192" cy="1143000"/>
          </a:xfrm>
        </p:spPr>
        <p:txBody>
          <a:bodyPr/>
          <a:lstStyle/>
          <a:p>
            <a:r>
              <a:rPr lang="en-US" b="1" dirty="0" smtClean="0"/>
              <a:t>FutureGrid Viral Growth Model</a:t>
            </a:r>
            <a:endParaRPr lang="en-US" b="1" dirty="0"/>
          </a:p>
        </p:txBody>
      </p:sp>
      <p:sp>
        <p:nvSpPr>
          <p:cNvPr id="3" name="Content Placeholder 2"/>
          <p:cNvSpPr>
            <a:spLocks noGrp="1"/>
          </p:cNvSpPr>
          <p:nvPr>
            <p:ph idx="1"/>
          </p:nvPr>
        </p:nvSpPr>
        <p:spPr>
          <a:xfrm>
            <a:off x="0" y="1143000"/>
            <a:ext cx="9067800" cy="4983163"/>
          </a:xfrm>
        </p:spPr>
        <p:txBody>
          <a:bodyPr/>
          <a:lstStyle/>
          <a:p>
            <a:r>
              <a:rPr lang="en-US" dirty="0" smtClean="0"/>
              <a:t>Users apply for a project</a:t>
            </a:r>
          </a:p>
          <a:p>
            <a:r>
              <a:rPr lang="en-US" dirty="0" smtClean="0"/>
              <a:t>Users improve/develop some software in project</a:t>
            </a:r>
          </a:p>
          <a:p>
            <a:r>
              <a:rPr lang="en-US" dirty="0" smtClean="0"/>
              <a:t>This project leads to new images which are placed in FutureGrid repository</a:t>
            </a:r>
          </a:p>
          <a:p>
            <a:r>
              <a:rPr lang="en-US" dirty="0" smtClean="0"/>
              <a:t>Project report and other web pages document use of new images</a:t>
            </a:r>
          </a:p>
          <a:p>
            <a:r>
              <a:rPr lang="en-US" dirty="0" smtClean="0"/>
              <a:t>Images are used by other users</a:t>
            </a:r>
          </a:p>
          <a:p>
            <a:r>
              <a:rPr lang="en-US" dirty="0" smtClean="0"/>
              <a:t>And so on ad infinitum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33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
        <p:nvSpPr>
          <p:cNvPr id="6" name="TextBox 5"/>
          <p:cNvSpPr txBox="1"/>
          <p:nvPr/>
        </p:nvSpPr>
        <p:spPr>
          <a:xfrm>
            <a:off x="304800" y="6248400"/>
            <a:ext cx="8841331" cy="461665"/>
          </a:xfrm>
          <a:prstGeom prst="rect">
            <a:avLst/>
          </a:prstGeom>
          <a:noFill/>
        </p:spPr>
        <p:txBody>
          <a:bodyPr wrap="none" rtlCol="0">
            <a:spAutoFit/>
          </a:bodyPr>
          <a:lstStyle/>
          <a:p>
            <a:r>
              <a:rPr lang="en-US" sz="2400" b="1" dirty="0">
                <a:solidFill>
                  <a:prstClr val="black"/>
                </a:solidFill>
              </a:rPr>
              <a:t>194 papers submitted to main track; 48 accepted; 4 days of tutorials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914400"/>
            <a:ext cx="9144000" cy="5943600"/>
          </a:xfrm>
        </p:spPr>
        <p:txBody>
          <a:bodyPr>
            <a:noAutofit/>
          </a:bodyPr>
          <a:lstStyle/>
          <a:p>
            <a:r>
              <a:rPr lang="en-US" sz="2600" dirty="0" smtClean="0"/>
              <a:t>Support </a:t>
            </a:r>
            <a:r>
              <a:rPr lang="en-US" sz="2600" dirty="0" smtClean="0">
                <a:solidFill>
                  <a:srgbClr val="FF0000"/>
                </a:solidFill>
              </a:rPr>
              <a:t>Computer Science </a:t>
            </a:r>
            <a:r>
              <a:rPr lang="en-US" sz="2600" dirty="0" smtClean="0"/>
              <a:t>and </a:t>
            </a:r>
            <a:r>
              <a:rPr lang="en-US" sz="2600" dirty="0" smtClean="0">
                <a:solidFill>
                  <a:srgbClr val="FF0000"/>
                </a:solidFill>
              </a:rPr>
              <a:t>Computational Science</a:t>
            </a:r>
          </a:p>
          <a:p>
            <a:pPr lvl="1"/>
            <a:r>
              <a:rPr lang="en-US" sz="2600" dirty="0" smtClean="0"/>
              <a:t>Industry and Academia</a:t>
            </a:r>
          </a:p>
          <a:p>
            <a:pPr lvl="1"/>
            <a:r>
              <a:rPr lang="en-US" sz="2600" dirty="0" smtClean="0">
                <a:solidFill>
                  <a:srgbClr val="FF0000"/>
                </a:solidFill>
              </a:rPr>
              <a:t>Asia, Europe and Americas</a:t>
            </a:r>
            <a:endParaRPr lang="en-US" sz="2600" dirty="0" smtClean="0"/>
          </a:p>
          <a:p>
            <a:r>
              <a:rPr lang="en-US" sz="2600" dirty="0" smtClean="0"/>
              <a:t>Note most current use Education, Computer </a:t>
            </a:r>
            <a:r>
              <a:rPr lang="en-US" sz="2600" smtClean="0"/>
              <a:t>Science </a:t>
            </a:r>
            <a:r>
              <a:rPr lang="en-US" sz="2600" smtClean="0"/>
              <a:t>Systems and </a:t>
            </a:r>
            <a:r>
              <a:rPr lang="en-US" sz="2600" dirty="0" smtClean="0"/>
              <a:t>Biology</a:t>
            </a:r>
          </a:p>
          <a:p>
            <a:pPr lvl="1"/>
            <a:r>
              <a:rPr lang="en-US" sz="2600" dirty="0" smtClean="0"/>
              <a:t>Very </a:t>
            </a:r>
            <a:r>
              <a:rPr lang="en-US" sz="2600" b="1" dirty="0" smtClean="0"/>
              <a:t>different from TeraGrid </a:t>
            </a:r>
            <a:r>
              <a:rPr lang="en-US" sz="2600" dirty="0" smtClean="0"/>
              <a:t>use</a:t>
            </a:r>
          </a:p>
          <a:p>
            <a:r>
              <a:rPr lang="en-US" sz="2600" dirty="0" smtClean="0"/>
              <a:t>FutureGrid has ~5000 distributed cores with a dedicated network and a Spirent XGEM network fault and delay generator</a:t>
            </a:r>
          </a:p>
          <a:p>
            <a:r>
              <a:rPr lang="en-US" sz="2600" b="1" dirty="0" smtClean="0"/>
              <a:t>Key early user oriented milestones:</a:t>
            </a:r>
          </a:p>
          <a:p>
            <a:pPr lvl="1"/>
            <a:r>
              <a:rPr lang="en-US" sz="2600" b="1" dirty="0" smtClean="0"/>
              <a:t>June 2010 </a:t>
            </a:r>
            <a:r>
              <a:rPr lang="en-US" sz="2600" dirty="0" smtClean="0"/>
              <a:t>Initial users</a:t>
            </a:r>
          </a:p>
          <a:p>
            <a:pPr lvl="1"/>
            <a:r>
              <a:rPr lang="en-US" sz="2600" b="1" dirty="0" smtClean="0"/>
              <a:t>November 1 2010 </a:t>
            </a:r>
            <a:r>
              <a:rPr lang="en-US" sz="2600" dirty="0" smtClean="0"/>
              <a:t>Increasing number of users allocated by FutureGrid</a:t>
            </a:r>
          </a:p>
          <a:p>
            <a:r>
              <a:rPr lang="en-US" sz="2600" dirty="0" smtClean="0"/>
              <a:t>Apply now to use FutureGrid on web  site </a:t>
            </a:r>
            <a:r>
              <a:rPr lang="en-US" sz="2600" dirty="0" smtClean="0">
                <a:hlinkClick r:id="rId3"/>
              </a:rPr>
              <a:t>www.futuregrid.org</a:t>
            </a:r>
            <a:r>
              <a:rPr lang="en-US" sz="2600" dirty="0" smtClean="0"/>
              <a:t>  </a:t>
            </a:r>
          </a:p>
          <a:p>
            <a:endParaRPr lang="en-US" sz="2600" dirty="0" smtClean="0"/>
          </a:p>
          <a:p>
            <a:endParaRPr lang="en-US" sz="2600" dirty="0" smtClean="0"/>
          </a:p>
          <a:p>
            <a:pPr>
              <a:buNone/>
            </a:pP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12699" cy="838200"/>
          </a:xfrm>
        </p:spPr>
        <p:txBody>
          <a:bodyPr/>
          <a:lstStyle/>
          <a:p>
            <a:r>
              <a:rPr lang="en-US" dirty="0" smtClean="0"/>
              <a:t>FutureGrid Organization</a:t>
            </a:r>
            <a:endParaRPr lang="en-US" dirty="0"/>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6</a:t>
            </a:fld>
            <a:endParaRPr lang="en-US" dirty="0">
              <a:solidFill>
                <a:prstClr val="black">
                  <a:tint val="75000"/>
                </a:prstClr>
              </a:solidFill>
            </a:endParaRPr>
          </a:p>
        </p:txBody>
      </p:sp>
      <p:sp>
        <p:nvSpPr>
          <p:cNvPr id="6" name="Rounded Rectangle 5"/>
          <p:cNvSpPr/>
          <p:nvPr/>
        </p:nvSpPr>
        <p:spPr>
          <a:xfrm>
            <a:off x="3657600" y="762000"/>
            <a:ext cx="408268"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PI</a:t>
            </a:r>
            <a:endParaRPr lang="en-US" b="1" dirty="0">
              <a:solidFill>
                <a:schemeClr val="tx1"/>
              </a:solidFill>
            </a:endParaRPr>
          </a:p>
        </p:txBody>
      </p:sp>
      <p:sp>
        <p:nvSpPr>
          <p:cNvPr id="7" name="Rounded Rectangle 6"/>
          <p:cNvSpPr/>
          <p:nvPr/>
        </p:nvSpPr>
        <p:spPr>
          <a:xfrm>
            <a:off x="457200" y="990600"/>
            <a:ext cx="2154879"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Advisory Committee</a:t>
            </a:r>
            <a:endParaRPr lang="en-US" b="1" dirty="0">
              <a:solidFill>
                <a:schemeClr val="tx1"/>
              </a:solidFill>
            </a:endParaRPr>
          </a:p>
        </p:txBody>
      </p:sp>
      <p:sp>
        <p:nvSpPr>
          <p:cNvPr id="8" name="Rounded Rectangle 7"/>
          <p:cNvSpPr/>
          <p:nvPr/>
        </p:nvSpPr>
        <p:spPr>
          <a:xfrm>
            <a:off x="4800600" y="1066800"/>
            <a:ext cx="2269728" cy="71508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Executive Committee</a:t>
            </a:r>
          </a:p>
          <a:p>
            <a:pPr algn="ctr"/>
            <a:r>
              <a:rPr lang="en-US" b="1" dirty="0" smtClean="0">
                <a:solidFill>
                  <a:schemeClr val="tx1"/>
                </a:solidFill>
              </a:rPr>
              <a:t>PI and co-PI’s</a:t>
            </a:r>
            <a:endParaRPr lang="en-US" b="1" dirty="0">
              <a:solidFill>
                <a:schemeClr val="tx1"/>
              </a:solidFill>
            </a:endParaRPr>
          </a:p>
        </p:txBody>
      </p:sp>
      <p:sp>
        <p:nvSpPr>
          <p:cNvPr id="9" name="Rounded Rectangle 8"/>
          <p:cNvSpPr/>
          <p:nvPr/>
        </p:nvSpPr>
        <p:spPr>
          <a:xfrm>
            <a:off x="1143000" y="1600200"/>
            <a:ext cx="1805384"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Project Manager</a:t>
            </a:r>
            <a:endParaRPr lang="en-US" b="1" dirty="0">
              <a:solidFill>
                <a:schemeClr val="tx1"/>
              </a:solidFill>
            </a:endParaRPr>
          </a:p>
        </p:txBody>
      </p:sp>
      <p:sp>
        <p:nvSpPr>
          <p:cNvPr id="10" name="Rounded Rectangle 9"/>
          <p:cNvSpPr/>
          <p:nvPr/>
        </p:nvSpPr>
        <p:spPr>
          <a:xfrm>
            <a:off x="914400" y="2209800"/>
            <a:ext cx="2002053" cy="40862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Software Architect</a:t>
            </a:r>
            <a:endParaRPr lang="en-US" b="1" dirty="0">
              <a:solidFill>
                <a:schemeClr val="tx1"/>
              </a:solidFill>
            </a:endParaRPr>
          </a:p>
        </p:txBody>
      </p:sp>
      <p:sp>
        <p:nvSpPr>
          <p:cNvPr id="11" name="Rounded Rectangle 10"/>
          <p:cNvSpPr/>
          <p:nvPr/>
        </p:nvSpPr>
        <p:spPr>
          <a:xfrm>
            <a:off x="304800" y="3169444"/>
            <a:ext cx="1759388" cy="715089"/>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Computers and </a:t>
            </a:r>
          </a:p>
          <a:p>
            <a:pPr algn="ctr"/>
            <a:r>
              <a:rPr lang="en-US" b="1" dirty="0" smtClean="0">
                <a:solidFill>
                  <a:schemeClr val="tx1"/>
                </a:solidFill>
              </a:rPr>
              <a:t>Network</a:t>
            </a:r>
            <a:endParaRPr lang="en-US" b="1" dirty="0">
              <a:solidFill>
                <a:schemeClr val="tx1"/>
              </a:solidFill>
            </a:endParaRPr>
          </a:p>
        </p:txBody>
      </p:sp>
      <p:sp>
        <p:nvSpPr>
          <p:cNvPr id="12" name="Rounded Rectangle 11"/>
          <p:cNvSpPr/>
          <p:nvPr/>
        </p:nvSpPr>
        <p:spPr>
          <a:xfrm>
            <a:off x="2445461" y="3169444"/>
            <a:ext cx="1078847" cy="40862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Software</a:t>
            </a:r>
            <a:endParaRPr lang="en-US" b="1" dirty="0">
              <a:solidFill>
                <a:schemeClr val="tx1"/>
              </a:solidFill>
            </a:endParaRPr>
          </a:p>
        </p:txBody>
      </p:sp>
      <p:sp>
        <p:nvSpPr>
          <p:cNvPr id="13" name="Rounded Rectangle 12"/>
          <p:cNvSpPr/>
          <p:nvPr/>
        </p:nvSpPr>
        <p:spPr>
          <a:xfrm>
            <a:off x="4577678" y="3169444"/>
            <a:ext cx="1469301" cy="40862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User Support</a:t>
            </a:r>
            <a:endParaRPr lang="en-US" b="1" dirty="0">
              <a:solidFill>
                <a:schemeClr val="tx1"/>
              </a:solidFill>
            </a:endParaRPr>
          </a:p>
        </p:txBody>
      </p:sp>
      <p:sp>
        <p:nvSpPr>
          <p:cNvPr id="14" name="Rounded Rectangle 13"/>
          <p:cNvSpPr/>
          <p:nvPr/>
        </p:nvSpPr>
        <p:spPr>
          <a:xfrm>
            <a:off x="4800600" y="1951911"/>
            <a:ext cx="3400896" cy="71508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Operations and</a:t>
            </a:r>
            <a:br>
              <a:rPr lang="en-US" b="1" dirty="0" smtClean="0">
                <a:solidFill>
                  <a:schemeClr val="tx1"/>
                </a:solidFill>
              </a:rPr>
            </a:br>
            <a:r>
              <a:rPr lang="en-US" b="1" dirty="0" smtClean="0">
                <a:solidFill>
                  <a:schemeClr val="tx1"/>
                </a:solidFill>
              </a:rPr>
              <a:t>Change Management Committee</a:t>
            </a:r>
            <a:endParaRPr lang="en-US" b="1" dirty="0">
              <a:solidFill>
                <a:schemeClr val="tx1"/>
              </a:solidFill>
            </a:endParaRPr>
          </a:p>
        </p:txBody>
      </p:sp>
      <p:sp>
        <p:nvSpPr>
          <p:cNvPr id="15" name="Rounded Rectangle 14"/>
          <p:cNvSpPr/>
          <p:nvPr/>
        </p:nvSpPr>
        <p:spPr>
          <a:xfrm>
            <a:off x="2674061" y="4419600"/>
            <a:ext cx="1440739" cy="408623"/>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Performance</a:t>
            </a:r>
            <a:endParaRPr lang="en-US" b="1" dirty="0">
              <a:solidFill>
                <a:schemeClr val="tx1"/>
              </a:solidFill>
            </a:endParaRPr>
          </a:p>
        </p:txBody>
      </p:sp>
      <p:sp>
        <p:nvSpPr>
          <p:cNvPr id="16" name="Rounded Rectangle 15"/>
          <p:cNvSpPr/>
          <p:nvPr/>
        </p:nvSpPr>
        <p:spPr>
          <a:xfrm>
            <a:off x="2674061" y="3733800"/>
            <a:ext cx="660770" cy="408623"/>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Core</a:t>
            </a:r>
            <a:endParaRPr lang="en-US" b="1" dirty="0">
              <a:solidFill>
                <a:schemeClr val="tx1"/>
              </a:solidFill>
            </a:endParaRPr>
          </a:p>
        </p:txBody>
      </p:sp>
      <p:sp>
        <p:nvSpPr>
          <p:cNvPr id="17" name="Rounded Rectangle 16"/>
          <p:cNvSpPr/>
          <p:nvPr/>
        </p:nvSpPr>
        <p:spPr>
          <a:xfrm>
            <a:off x="2674061" y="5105400"/>
            <a:ext cx="1282571" cy="715089"/>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Images/</a:t>
            </a:r>
          </a:p>
          <a:p>
            <a:pPr algn="ctr"/>
            <a:r>
              <a:rPr lang="en-US" b="1" dirty="0" smtClean="0">
                <a:solidFill>
                  <a:schemeClr val="tx1"/>
                </a:solidFill>
              </a:rPr>
              <a:t>Appliances</a:t>
            </a:r>
            <a:endParaRPr lang="en-US" b="1" dirty="0">
              <a:solidFill>
                <a:schemeClr val="tx1"/>
              </a:solidFill>
            </a:endParaRPr>
          </a:p>
        </p:txBody>
      </p:sp>
      <p:sp>
        <p:nvSpPr>
          <p:cNvPr id="19" name="Rounded Rectangle 18"/>
          <p:cNvSpPr/>
          <p:nvPr/>
        </p:nvSpPr>
        <p:spPr>
          <a:xfrm>
            <a:off x="6096000" y="5715000"/>
            <a:ext cx="1152140" cy="715089"/>
          </a:xfrm>
          <a:prstGeom prst="roundRect">
            <a:avLst/>
          </a:prstGeom>
          <a:noFill/>
          <a:ln w="38100">
            <a:solidFill>
              <a:srgbClr val="00B050"/>
            </a:solidFill>
            <a:prstDash val="sysDot"/>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Portal</a:t>
            </a:r>
          </a:p>
          <a:p>
            <a:pPr algn="ctr"/>
            <a:r>
              <a:rPr lang="en-US" b="1" dirty="0" smtClean="0">
                <a:solidFill>
                  <a:schemeClr val="tx1"/>
                </a:solidFill>
              </a:rPr>
              <a:t> Web Site</a:t>
            </a:r>
            <a:endParaRPr lang="en-US" b="1" dirty="0">
              <a:solidFill>
                <a:schemeClr val="tx1"/>
              </a:solidFill>
            </a:endParaRPr>
          </a:p>
        </p:txBody>
      </p:sp>
      <p:sp>
        <p:nvSpPr>
          <p:cNvPr id="20" name="Rounded Rectangle 19"/>
          <p:cNvSpPr/>
          <p:nvPr/>
        </p:nvSpPr>
        <p:spPr>
          <a:xfrm>
            <a:off x="7162800" y="3169444"/>
            <a:ext cx="1228343" cy="1021556"/>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Training</a:t>
            </a:r>
          </a:p>
          <a:p>
            <a:pPr algn="ctr"/>
            <a:r>
              <a:rPr lang="en-US" b="1" dirty="0" smtClean="0">
                <a:solidFill>
                  <a:schemeClr val="tx1"/>
                </a:solidFill>
              </a:rPr>
              <a:t>Education</a:t>
            </a:r>
          </a:p>
          <a:p>
            <a:pPr algn="ctr"/>
            <a:r>
              <a:rPr lang="en-US" b="1" dirty="0" smtClean="0">
                <a:solidFill>
                  <a:schemeClr val="tx1"/>
                </a:solidFill>
              </a:rPr>
              <a:t>Outreach</a:t>
            </a:r>
            <a:endParaRPr lang="en-US" b="1" dirty="0">
              <a:solidFill>
                <a:schemeClr val="tx1"/>
              </a:solidFill>
            </a:endParaRPr>
          </a:p>
        </p:txBody>
      </p:sp>
      <p:sp>
        <p:nvSpPr>
          <p:cNvPr id="22" name="Rounded Rectangle 21"/>
          <p:cNvSpPr/>
          <p:nvPr/>
        </p:nvSpPr>
        <p:spPr>
          <a:xfrm>
            <a:off x="4876800" y="4419600"/>
            <a:ext cx="1497181" cy="715089"/>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Advanced </a:t>
            </a:r>
          </a:p>
          <a:p>
            <a:pPr algn="ctr"/>
            <a:r>
              <a:rPr lang="en-US" b="1" dirty="0" smtClean="0">
                <a:solidFill>
                  <a:schemeClr val="tx1"/>
                </a:solidFill>
              </a:rPr>
              <a:t>User Support</a:t>
            </a:r>
            <a:endParaRPr lang="en-US" b="1" dirty="0">
              <a:solidFill>
                <a:schemeClr val="tx1"/>
              </a:solidFill>
            </a:endParaRPr>
          </a:p>
        </p:txBody>
      </p:sp>
      <p:sp>
        <p:nvSpPr>
          <p:cNvPr id="23" name="Rounded Rectangle 22"/>
          <p:cNvSpPr/>
          <p:nvPr/>
        </p:nvSpPr>
        <p:spPr>
          <a:xfrm>
            <a:off x="1524000" y="6324600"/>
            <a:ext cx="2312845" cy="408623"/>
          </a:xfrm>
          <a:prstGeom prst="roundRect">
            <a:avLst/>
          </a:prstGeom>
          <a:noFill/>
          <a:ln w="3810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Systems Management</a:t>
            </a:r>
            <a:endParaRPr lang="en-US" b="1" dirty="0">
              <a:solidFill>
                <a:schemeClr val="tx1"/>
              </a:solidFill>
            </a:endParaRPr>
          </a:p>
        </p:txBody>
      </p:sp>
      <p:sp>
        <p:nvSpPr>
          <p:cNvPr id="24" name="Rounded Rectangle 23"/>
          <p:cNvSpPr/>
          <p:nvPr/>
        </p:nvSpPr>
        <p:spPr>
          <a:xfrm>
            <a:off x="4882478" y="3810000"/>
            <a:ext cx="1518322" cy="408623"/>
          </a:xfrm>
          <a:prstGeom prst="roundRect">
            <a:avLst/>
          </a:prstGeom>
          <a:noFill/>
          <a:ln w="38100">
            <a:solidFill>
              <a:srgbClr val="49C40C"/>
            </a:solid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smtClean="0">
                <a:solidFill>
                  <a:schemeClr val="tx1"/>
                </a:solidFill>
              </a:rPr>
              <a:t>Basic Support</a:t>
            </a:r>
            <a:endParaRPr lang="en-US" b="1" dirty="0">
              <a:solidFill>
                <a:schemeClr val="tx1"/>
              </a:solidFill>
            </a:endParaRPr>
          </a:p>
        </p:txBody>
      </p:sp>
      <p:cxnSp>
        <p:nvCxnSpPr>
          <p:cNvPr id="26" name="Straight Connector 25"/>
          <p:cNvCxnSpPr>
            <a:stCxn id="6" idx="2"/>
          </p:cNvCxnSpPr>
          <p:nvPr/>
        </p:nvCxnSpPr>
        <p:spPr>
          <a:xfrm rot="16200000" flipH="1">
            <a:off x="2999246" y="2033110"/>
            <a:ext cx="172497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1066800" y="2895600"/>
            <a:ext cx="6629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3962400" y="14478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3962400" y="22860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3048000" y="17526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2971800" y="2362200"/>
            <a:ext cx="762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flipV="1">
            <a:off x="2743200" y="990600"/>
            <a:ext cx="762000" cy="1524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976967"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2781301"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143501"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7581900" y="3009899"/>
            <a:ext cx="22859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048000" y="4495800"/>
            <a:ext cx="2590800" cy="9144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304800" y="4724400"/>
            <a:ext cx="2286000" cy="7620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257300" y="4914900"/>
            <a:ext cx="251460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5562600" y="4495800"/>
            <a:ext cx="2286000"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896100" y="4686300"/>
            <a:ext cx="1143000" cy="45720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6019800" y="3352800"/>
            <a:ext cx="685800"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4114800" y="4343400"/>
            <a:ext cx="1524000" cy="0"/>
          </a:xfrm>
          <a:prstGeom prst="line">
            <a:avLst/>
          </a:prstGeom>
          <a:ln>
            <a:solidFill>
              <a:srgbClr val="49C40C"/>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1676400" y="4572000"/>
            <a:ext cx="1981200" cy="0"/>
          </a:xfrm>
          <a:prstGeom prst="line">
            <a:avLst/>
          </a:prstGeom>
          <a:ln>
            <a:solidFill>
              <a:srgbClr val="49C40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800600" y="5334000"/>
            <a:ext cx="1219200" cy="76200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3314700" y="3848100"/>
            <a:ext cx="1752600" cy="121920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nvPr>
        </p:nvGraphicFramePr>
        <p:xfrm>
          <a:off x="76201" y="1167447"/>
          <a:ext cx="8991599" cy="3937953"/>
        </p:xfrm>
        <a:graphic>
          <a:graphicData uri="http://schemas.openxmlformats.org/drawingml/2006/table">
            <a:tbl>
              <a:tblPr/>
              <a:tblGrid>
                <a:gridCol w="1523999"/>
                <a:gridCol w="762000"/>
                <a:gridCol w="1042749"/>
                <a:gridCol w="1132239"/>
                <a:gridCol w="1132238"/>
                <a:gridCol w="1132239"/>
                <a:gridCol w="817267"/>
                <a:gridCol w="144886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On Order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disk/memory </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 on nodes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1336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4960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50</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18912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1353</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TextBox 3"/>
          <p:cNvSpPr txBox="1"/>
          <p:nvPr/>
        </p:nvSpPr>
        <p:spPr>
          <a:xfrm>
            <a:off x="609600" y="4343400"/>
            <a:ext cx="7332585" cy="369332"/>
          </a:xfrm>
          <a:prstGeom prst="rect">
            <a:avLst/>
          </a:prstGeom>
          <a:noFill/>
        </p:spPr>
        <p:txBody>
          <a:bodyPr wrap="none" rtlCol="0">
            <a:spAutoFit/>
          </a:bodyPr>
          <a:lstStyle/>
          <a:p>
            <a:r>
              <a:rPr lang="en-US" dirty="0" smtClean="0"/>
              <a:t>Will add substantially more </a:t>
            </a:r>
            <a:r>
              <a:rPr lang="en-US" b="1" dirty="0" smtClean="0"/>
              <a:t>disk on node </a:t>
            </a:r>
            <a:r>
              <a:rPr lang="en-US" dirty="0" smtClean="0"/>
              <a:t>and at IU and UF as </a:t>
            </a:r>
            <a:r>
              <a:rPr lang="en-US" b="1" dirty="0" smtClean="0"/>
              <a:t>shared storage</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158379" cy="944847"/>
          </a:xfrm>
        </p:spPr>
        <p:txBody>
          <a:bodyPr/>
          <a:lstStyle/>
          <a:p>
            <a:r>
              <a:rPr lang="en-US" b="1" dirty="0" smtClean="0"/>
              <a:t>FutureGrid: </a:t>
            </a:r>
            <a:br>
              <a:rPr lang="en-US" b="1" dirty="0" smtClean="0"/>
            </a:br>
            <a:r>
              <a:rPr lang="en-US" b="1" dirty="0" smtClean="0"/>
              <a:t>a Grid/Cloud/HPC Testbed</a:t>
            </a:r>
            <a:endParaRPr lang="en-US" b="1" dirty="0"/>
          </a:p>
        </p:txBody>
      </p:sp>
      <p:pic>
        <p:nvPicPr>
          <p:cNvPr id="6" name="Picture 5" descr="gtb network v15.png"/>
          <p:cNvPicPr>
            <a:picLocks noChangeAspect="1"/>
          </p:cNvPicPr>
          <p:nvPr/>
        </p:nvPicPr>
        <p:blipFill>
          <a:blip r:embed="rId3" cstate="print"/>
          <a:stretch>
            <a:fillRect/>
          </a:stretch>
        </p:blipFill>
        <p:spPr>
          <a:xfrm>
            <a:off x="0" y="1447800"/>
            <a:ext cx="9100728" cy="4564174"/>
          </a:xfrm>
          <a:prstGeom prst="rect">
            <a:avLst/>
          </a:prstGeom>
        </p:spPr>
      </p:pic>
      <p:sp>
        <p:nvSpPr>
          <p:cNvPr id="5" name="TextBox 4"/>
          <p:cNvSpPr txBox="1"/>
          <p:nvPr/>
        </p:nvSpPr>
        <p:spPr>
          <a:xfrm>
            <a:off x="7239000" y="5097574"/>
            <a:ext cx="1811500" cy="553998"/>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nvGrpSpPr>
          <p:cNvPr id="3" name="Group 11"/>
          <p:cNvGrpSpPr/>
          <p:nvPr/>
        </p:nvGrpSpPr>
        <p:grpSpPr>
          <a:xfrm>
            <a:off x="152400" y="5326174"/>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pic>
        <p:nvPicPr>
          <p:cNvPr id="17" name="Picture 16" descr="Screen shot 2010-09-14 at 3.25.16 PM.png"/>
          <p:cNvPicPr>
            <a:picLocks noChangeAspect="1"/>
          </p:cNvPicPr>
          <p:nvPr/>
        </p:nvPicPr>
        <p:blipFill>
          <a:blip r:embed="rId4" cstate="print"/>
          <a:srcRect t="34231" r="27131"/>
          <a:stretch>
            <a:fillRect/>
          </a:stretch>
        </p:blipFill>
        <p:spPr>
          <a:xfrm>
            <a:off x="0" y="630815"/>
            <a:ext cx="9089442" cy="6227185"/>
          </a:xfrm>
          <a:prstGeom prst="rect">
            <a:avLst/>
          </a:prstGeom>
        </p:spPr>
      </p:pic>
      <p:pic>
        <p:nvPicPr>
          <p:cNvPr id="18" name="Content Placeholder 3" descr="Screen shot 2010-10-27 at 1.49.11 PM.png"/>
          <p:cNvPicPr>
            <a:picLocks noChangeAspect="1"/>
          </p:cNvPicPr>
          <p:nvPr/>
        </p:nvPicPr>
        <p:blipFill>
          <a:blip r:embed="rId5" cstate="print"/>
          <a:srcRect t="-879" b="-879"/>
          <a:stretch>
            <a:fillRect/>
          </a:stretch>
        </p:blipFill>
        <p:spPr>
          <a:xfrm>
            <a:off x="0" y="1829152"/>
            <a:ext cx="9144000" cy="502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2566</Words>
  <Application>Microsoft Office PowerPoint</Application>
  <PresentationFormat>On-screen Show (4:3)</PresentationFormat>
  <Paragraphs>449</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3_Office Theme</vt:lpstr>
      <vt:lpstr>1_Office Theme</vt:lpstr>
      <vt:lpstr>FutureGrid</vt:lpstr>
      <vt:lpstr>FutureGrid key Concepts I</vt:lpstr>
      <vt:lpstr>Dynamic Provisioning Results</vt:lpstr>
      <vt:lpstr>FutureGrid key Concepts II</vt:lpstr>
      <vt:lpstr>FutureGrid Partners</vt:lpstr>
      <vt:lpstr>FutureGrid Organization</vt:lpstr>
      <vt:lpstr>Compute Hardware</vt:lpstr>
      <vt:lpstr>Storage Hardware</vt:lpstr>
      <vt:lpstr>FutureGrid:  a Grid/Cloud/HPC Testbed</vt:lpstr>
      <vt:lpstr>Network &amp; Internal Interconnects</vt:lpstr>
      <vt:lpstr>Network Impairment Device</vt:lpstr>
      <vt:lpstr>FutureGrid Usage Model</vt:lpstr>
      <vt:lpstr>Some Current FutureGrid users I</vt:lpstr>
      <vt:lpstr>Some Current FutureGrid users II</vt:lpstr>
      <vt:lpstr>Typical Performance Study</vt:lpstr>
      <vt:lpstr>OGF’10 Demo</vt:lpstr>
      <vt:lpstr>Slide 17</vt:lpstr>
      <vt:lpstr>Education on FutureGrid</vt:lpstr>
      <vt:lpstr>Software Components</vt:lpstr>
      <vt:lpstr>FutureGrid Layered Software Stack </vt:lpstr>
      <vt:lpstr> Experiments I</vt:lpstr>
      <vt:lpstr>Experiments II</vt:lpstr>
      <vt:lpstr>Image Creation</vt:lpstr>
      <vt:lpstr>Image Repository</vt:lpstr>
      <vt:lpstr>Dynamic provisioning Examples</vt:lpstr>
      <vt:lpstr>From Dynamic Provisioning  to “RAIN”</vt:lpstr>
      <vt:lpstr>FG RAIN Command</vt:lpstr>
      <vt:lpstr>Rain in FutureGrid</vt:lpstr>
      <vt:lpstr>Reprovisioning based on prior state </vt:lpstr>
      <vt:lpstr>Generic Reprovisioning</vt:lpstr>
      <vt:lpstr>Manage your own VO queue</vt:lpstr>
      <vt:lpstr>FutureGrid Interaction with Commercial Clouds</vt:lpstr>
      <vt:lpstr>FutureGrid Viral Growth Model</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Data mining  and FutureGrid</dc:title>
  <dc:creator>Judy Qiu</dc:creator>
  <cp:lastModifiedBy>Judy Qiu</cp:lastModifiedBy>
  <cp:revision>8</cp:revision>
  <dcterms:created xsi:type="dcterms:W3CDTF">2010-11-17T03:44:50Z</dcterms:created>
  <dcterms:modified xsi:type="dcterms:W3CDTF">2010-11-17T17:06:32Z</dcterms:modified>
</cp:coreProperties>
</file>