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56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0838"/>
    <a:srgbClr val="6D6E70"/>
    <a:srgbClr val="A9C9FF"/>
    <a:srgbClr val="F3F3F3"/>
    <a:srgbClr val="F8F3D2"/>
    <a:srgbClr val="7D11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8" y="72"/>
      </p:cViewPr>
      <p:guideLst>
        <p:guide orient="horz" pos="656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1668575090" y="203629040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63723C24-93D1-4A66-9504-E6BD833B16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8306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74917-5EB3-415D-9340-9CAA674FD7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23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fld id="{BF5851CB-82FA-415F-BEA0-1FB8CA8D59CB}" type="slidenum"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16</a:t>
            </a:fld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018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Due to its integrated services </a:t>
            </a:r>
            <a:r>
              <a:rPr lang="en-US" dirty="0" err="1" smtClean="0"/>
              <a:t>Cloudmesh</a:t>
            </a:r>
            <a:r>
              <a:rPr lang="en-US" dirty="0" smtClean="0"/>
              <a:t> provides the ability to be an onramp for other clouds.</a:t>
            </a:r>
          </a:p>
          <a:p>
            <a:r>
              <a:rPr lang="en-US" dirty="0" smtClean="0"/>
              <a:t>It provides information services to various system level sensors to give access to sensor and utilization data. Internally, it can be used to optimize the system usage.</a:t>
            </a:r>
          </a:p>
          <a:p>
            <a:r>
              <a:rPr lang="en-US" dirty="0" smtClean="0"/>
              <a:t>The provisioning experience from FutureGrid has taught us that we need to provide</a:t>
            </a:r>
          </a:p>
          <a:p>
            <a:pPr lvl="1"/>
            <a:r>
              <a:rPr lang="en-US" dirty="0" smtClean="0"/>
              <a:t>the creation of new clouds (rain)</a:t>
            </a:r>
          </a:p>
          <a:p>
            <a:pPr lvl="1"/>
            <a:r>
              <a:rPr lang="en-US" dirty="0" smtClean="0"/>
              <a:t>the repartitioning of resources between services (cloud shifting)</a:t>
            </a:r>
          </a:p>
          <a:p>
            <a:pPr lvl="1"/>
            <a:r>
              <a:rPr lang="en-US" dirty="0" smtClean="0"/>
              <a:t>and the integration of external cloud resources in case of over provisioning (cloud bursting)</a:t>
            </a:r>
          </a:p>
          <a:p>
            <a:r>
              <a:rPr lang="en-US" dirty="0" smtClean="0"/>
              <a:t>As we deal with many </a:t>
            </a:r>
            <a:r>
              <a:rPr lang="en-US" dirty="0" err="1" smtClean="0"/>
              <a:t>IaaS</a:t>
            </a:r>
            <a:r>
              <a:rPr lang="en-US" dirty="0" smtClean="0"/>
              <a:t> frameworks, we need an abstraction layer on top of the </a:t>
            </a:r>
            <a:r>
              <a:rPr lang="en-US" dirty="0" err="1" smtClean="0"/>
              <a:t>IaaS</a:t>
            </a:r>
            <a:r>
              <a:rPr lang="en-US" dirty="0" smtClean="0"/>
              <a:t> framework.</a:t>
            </a:r>
          </a:p>
          <a:p>
            <a:r>
              <a:rPr lang="en-US" dirty="0" smtClean="0"/>
              <a:t>Experiment management is conducted with workflows controlled in shells, Python/</a:t>
            </a:r>
            <a:r>
              <a:rPr lang="en-US" dirty="0" err="1" smtClean="0"/>
              <a:t>iPython</a:t>
            </a:r>
            <a:r>
              <a:rPr lang="en-US" dirty="0" smtClean="0"/>
              <a:t>, as well as systems such as </a:t>
            </a:r>
            <a:r>
              <a:rPr lang="en-US" dirty="0" err="1" smtClean="0"/>
              <a:t>OpenStack's</a:t>
            </a:r>
            <a:r>
              <a:rPr lang="en-US" dirty="0" smtClean="0"/>
              <a:t> Heat.</a:t>
            </a:r>
          </a:p>
          <a:p>
            <a:r>
              <a:rPr lang="en-US" dirty="0" smtClean="0"/>
              <a:t>Accounting is supported through additional services such as user management and charge rate management.</a:t>
            </a:r>
          </a:p>
          <a:p>
            <a:r>
              <a:rPr lang="en-US" dirty="0" smtClean="0"/>
              <a:t>Not all features are yet implemented. Figure shows the main functionality that we target at this time to implement.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72916-1AE8-9542-A42C-676A221E1CC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337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Supercomputing-Background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Supercomputing-Background-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3"/>
            <a:ext cx="9144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912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016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, Signa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5786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408E24-CD6D-F245-BA50-44436EA38975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28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408E24-CD6D-F245-BA50-44436EA38975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471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Supercomputing-Background-2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838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6388" y="1336675"/>
            <a:ext cx="838041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9" name="Picture 2" descr="Supercomputing-Background-1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3"/>
            <a:ext cx="9144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15" r:id="rId1"/>
    <p:sldLayoutId id="2147484213" r:id="rId2"/>
    <p:sldLayoutId id="2147484214" r:id="rId3"/>
    <p:sldLayoutId id="2147484217" r:id="rId4"/>
    <p:sldLayoutId id="2147484218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+mj-lt"/>
          <a:ea typeface="+mj-ea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bigdatawg.nist.gov/usecases.php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loudmesh.github.io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778" y="1789387"/>
            <a:ext cx="9110466" cy="943303"/>
          </a:xfrm>
        </p:spPr>
        <p:txBody>
          <a:bodyPr>
            <a:normAutofit/>
          </a:bodyPr>
          <a:lstStyle/>
          <a:p>
            <a:r>
              <a:rPr lang="en-US" dirty="0" smtClean="0"/>
              <a:t>Indiana University Faculty</a:t>
            </a:r>
          </a:p>
          <a:p>
            <a:r>
              <a:rPr lang="en-US" dirty="0" smtClean="0"/>
              <a:t>Geoffrey Fox, David Crandall, Judy </a:t>
            </a:r>
            <a:r>
              <a:rPr lang="en-US" dirty="0" err="1" smtClean="0"/>
              <a:t>Qiu</a:t>
            </a:r>
            <a:r>
              <a:rPr lang="en-US" dirty="0"/>
              <a:t>, </a:t>
            </a:r>
            <a:r>
              <a:rPr lang="en-US" dirty="0" err="1"/>
              <a:t>Gregor</a:t>
            </a:r>
            <a:r>
              <a:rPr lang="en-US" dirty="0"/>
              <a:t> von </a:t>
            </a:r>
            <a:r>
              <a:rPr lang="en-US" dirty="0" err="1"/>
              <a:t>Laszewski</a:t>
            </a:r>
            <a:endParaRPr lang="en-US" dirty="0"/>
          </a:p>
        </p:txBody>
      </p:sp>
      <p:pic>
        <p:nvPicPr>
          <p:cNvPr id="1026" name="Picture 2" descr="https://www.iu.edu/~images/dams/450915_actu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732690"/>
            <a:ext cx="6306308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isplaying _MG_74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07" y="2732690"/>
            <a:ext cx="2804159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0" y="76200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B30838"/>
                </a:solidFill>
                <a:latin typeface="+mj-lt"/>
                <a:ea typeface="+mj-ea"/>
                <a:cs typeface="ＭＳ Ｐゴシック" pitchFamily="-107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B30838"/>
                </a:solidFill>
                <a:latin typeface="Arial" charset="0"/>
                <a:ea typeface="ＭＳ Ｐゴシック" charset="-128"/>
                <a:cs typeface="ＭＳ Ｐゴシック" pitchFamily="-10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B30838"/>
                </a:solidFill>
                <a:latin typeface="Arial" charset="0"/>
                <a:ea typeface="ＭＳ Ｐゴシック" charset="-128"/>
                <a:cs typeface="ＭＳ Ｐゴシック" pitchFamily="-10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B30838"/>
                </a:solidFill>
                <a:latin typeface="Arial" charset="0"/>
                <a:ea typeface="ＭＳ Ｐゴシック" charset="-128"/>
                <a:cs typeface="ＭＳ Ｐゴシック" pitchFamily="-10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B30838"/>
                </a:solidFill>
                <a:latin typeface="Arial" charset="0"/>
                <a:ea typeface="ＭＳ Ｐゴシック" charset="-128"/>
                <a:cs typeface="ＭＳ Ｐゴシック" pitchFamily="-10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4800" i="0" kern="0" dirty="0" smtClean="0"/>
              <a:t>Data Science at </a:t>
            </a:r>
            <a:br>
              <a:rPr lang="en-US" sz="4800" i="0" kern="0" dirty="0" smtClean="0"/>
            </a:br>
            <a:r>
              <a:rPr lang="en-US" sz="4800" i="0" kern="0" dirty="0" smtClean="0"/>
              <a:t>Digital Science </a:t>
            </a:r>
            <a:r>
              <a:rPr lang="en-US" sz="4800" i="0" kern="0" dirty="0" err="1" smtClean="0"/>
              <a:t>Center@SOIC</a:t>
            </a:r>
            <a:endParaRPr lang="en-US" sz="4800" i="0" kern="0" dirty="0"/>
          </a:p>
        </p:txBody>
      </p:sp>
    </p:spTree>
    <p:extLst>
      <p:ext uri="{BB962C8B-B14F-4D97-AF65-F5344CB8AC3E}">
        <p14:creationId xmlns:p14="http://schemas.microsoft.com/office/powerpoint/2010/main" val="2158459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/>
          <p:cNvCxnSpPr/>
          <p:nvPr/>
        </p:nvCxnSpPr>
        <p:spPr>
          <a:xfrm>
            <a:off x="-199696" y="220717"/>
            <a:ext cx="315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34" y="290266"/>
            <a:ext cx="9137966" cy="82882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</a:rPr>
              <a:t>Cloud DIKW based on HPC-ABDS to integrate streaming and batch Big Data </a:t>
            </a:r>
            <a:endParaRPr lang="en-US" b="1" dirty="0">
              <a:latin typeface="Calibri" panose="020F0502020204030204" pitchFamily="34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15327" y="1524000"/>
            <a:ext cx="9003570" cy="4543095"/>
            <a:chOff x="6034" y="1010300"/>
            <a:chExt cx="9003570" cy="4543095"/>
          </a:xfrm>
        </p:grpSpPr>
        <p:cxnSp>
          <p:nvCxnSpPr>
            <p:cNvPr id="76" name="Straight Arrow Connector 75"/>
            <p:cNvCxnSpPr/>
            <p:nvPr/>
          </p:nvCxnSpPr>
          <p:spPr>
            <a:xfrm>
              <a:off x="583032" y="1255708"/>
              <a:ext cx="7956916" cy="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sp>
          <p:nvSpPr>
            <p:cNvPr id="77" name="TextBox 76"/>
            <p:cNvSpPr txBox="1"/>
            <p:nvPr/>
          </p:nvSpPr>
          <p:spPr>
            <a:xfrm>
              <a:off x="3052525" y="5184063"/>
              <a:ext cx="3056221" cy="369332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</a:rPr>
                <a:t>Internet of Things (Smart Grid)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endParaRPr>
            </a:p>
          </p:txBody>
        </p:sp>
        <p:grpSp>
          <p:nvGrpSpPr>
            <p:cNvPr id="78" name="Group 77"/>
            <p:cNvGrpSpPr/>
            <p:nvPr/>
          </p:nvGrpSpPr>
          <p:grpSpPr>
            <a:xfrm flipV="1">
              <a:off x="729186" y="4793909"/>
              <a:ext cx="7739699" cy="390154"/>
              <a:chOff x="936006" y="4186008"/>
              <a:chExt cx="7739699" cy="390154"/>
            </a:xfrm>
          </p:grpSpPr>
          <p:cxnSp>
            <p:nvCxnSpPr>
              <p:cNvPr id="123" name="Straight Arrow Connector 122"/>
              <p:cNvCxnSpPr/>
              <p:nvPr/>
            </p:nvCxnSpPr>
            <p:spPr>
              <a:xfrm>
                <a:off x="936006" y="4186008"/>
                <a:ext cx="0" cy="390154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24" name="Straight Arrow Connector 123"/>
              <p:cNvCxnSpPr/>
              <p:nvPr/>
            </p:nvCxnSpPr>
            <p:spPr>
              <a:xfrm>
                <a:off x="1846558" y="4186008"/>
                <a:ext cx="0" cy="390154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25" name="Straight Arrow Connector 124"/>
              <p:cNvCxnSpPr/>
              <p:nvPr/>
            </p:nvCxnSpPr>
            <p:spPr>
              <a:xfrm>
                <a:off x="2757110" y="4186008"/>
                <a:ext cx="0" cy="390154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26" name="Straight Arrow Connector 125"/>
              <p:cNvCxnSpPr/>
              <p:nvPr/>
            </p:nvCxnSpPr>
            <p:spPr>
              <a:xfrm>
                <a:off x="3667662" y="4186008"/>
                <a:ext cx="0" cy="390154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27" name="Straight Arrow Connector 126"/>
              <p:cNvCxnSpPr/>
              <p:nvPr/>
            </p:nvCxnSpPr>
            <p:spPr>
              <a:xfrm>
                <a:off x="4578214" y="4186008"/>
                <a:ext cx="0" cy="390154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28" name="Straight Arrow Connector 127"/>
              <p:cNvCxnSpPr/>
              <p:nvPr/>
            </p:nvCxnSpPr>
            <p:spPr>
              <a:xfrm>
                <a:off x="5488766" y="4186008"/>
                <a:ext cx="0" cy="390154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29" name="Straight Arrow Connector 128"/>
              <p:cNvCxnSpPr/>
              <p:nvPr/>
            </p:nvCxnSpPr>
            <p:spPr>
              <a:xfrm>
                <a:off x="1391282" y="4186008"/>
                <a:ext cx="0" cy="390154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30" name="Straight Arrow Connector 129"/>
              <p:cNvCxnSpPr/>
              <p:nvPr/>
            </p:nvCxnSpPr>
            <p:spPr>
              <a:xfrm>
                <a:off x="2301834" y="4186008"/>
                <a:ext cx="0" cy="390154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31" name="Straight Arrow Connector 130"/>
              <p:cNvCxnSpPr/>
              <p:nvPr/>
            </p:nvCxnSpPr>
            <p:spPr>
              <a:xfrm>
                <a:off x="3212386" y="4186008"/>
                <a:ext cx="0" cy="390154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32" name="Straight Arrow Connector 131"/>
              <p:cNvCxnSpPr/>
              <p:nvPr/>
            </p:nvCxnSpPr>
            <p:spPr>
              <a:xfrm>
                <a:off x="4122938" y="4186008"/>
                <a:ext cx="0" cy="390154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33" name="Straight Arrow Connector 132"/>
              <p:cNvCxnSpPr/>
              <p:nvPr/>
            </p:nvCxnSpPr>
            <p:spPr>
              <a:xfrm>
                <a:off x="5033490" y="4186008"/>
                <a:ext cx="0" cy="390154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34" name="Straight Arrow Connector 133"/>
              <p:cNvCxnSpPr/>
              <p:nvPr/>
            </p:nvCxnSpPr>
            <p:spPr>
              <a:xfrm>
                <a:off x="5944042" y="4186008"/>
                <a:ext cx="0" cy="390154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35" name="Straight Arrow Connector 134"/>
              <p:cNvCxnSpPr/>
              <p:nvPr/>
            </p:nvCxnSpPr>
            <p:spPr>
              <a:xfrm>
                <a:off x="6399318" y="4186008"/>
                <a:ext cx="0" cy="390154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36" name="Straight Arrow Connector 135"/>
              <p:cNvCxnSpPr/>
              <p:nvPr/>
            </p:nvCxnSpPr>
            <p:spPr>
              <a:xfrm>
                <a:off x="6854594" y="4186008"/>
                <a:ext cx="0" cy="390154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37" name="Straight Arrow Connector 136"/>
              <p:cNvCxnSpPr/>
              <p:nvPr/>
            </p:nvCxnSpPr>
            <p:spPr>
              <a:xfrm>
                <a:off x="7309870" y="4186008"/>
                <a:ext cx="0" cy="390154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38" name="Straight Arrow Connector 137"/>
              <p:cNvCxnSpPr/>
              <p:nvPr/>
            </p:nvCxnSpPr>
            <p:spPr>
              <a:xfrm>
                <a:off x="7765146" y="4186008"/>
                <a:ext cx="0" cy="390154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39" name="Straight Arrow Connector 138"/>
              <p:cNvCxnSpPr/>
              <p:nvPr/>
            </p:nvCxnSpPr>
            <p:spPr>
              <a:xfrm>
                <a:off x="8220422" y="4186008"/>
                <a:ext cx="0" cy="390154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40" name="Straight Arrow Connector 139"/>
              <p:cNvCxnSpPr/>
              <p:nvPr/>
            </p:nvCxnSpPr>
            <p:spPr>
              <a:xfrm>
                <a:off x="8675705" y="4186008"/>
                <a:ext cx="0" cy="390154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tailEnd type="triangle"/>
              </a:ln>
              <a:effectLst/>
            </p:spPr>
          </p:cxnSp>
        </p:grpSp>
        <p:grpSp>
          <p:nvGrpSpPr>
            <p:cNvPr id="79" name="Group 78"/>
            <p:cNvGrpSpPr/>
            <p:nvPr/>
          </p:nvGrpSpPr>
          <p:grpSpPr>
            <a:xfrm>
              <a:off x="608799" y="3851903"/>
              <a:ext cx="7905383" cy="340555"/>
              <a:chOff x="561252" y="1607946"/>
              <a:chExt cx="7905383" cy="340555"/>
            </a:xfrm>
          </p:grpSpPr>
          <p:sp>
            <p:nvSpPr>
              <p:cNvPr id="117" name="Rounded Rectangle 116"/>
              <p:cNvSpPr/>
              <p:nvPr/>
            </p:nvSpPr>
            <p:spPr>
              <a:xfrm>
                <a:off x="561252" y="1607946"/>
                <a:ext cx="791883" cy="340555"/>
              </a:xfrm>
              <a:prstGeom prst="roundRect">
                <a:avLst/>
              </a:prstGeom>
              <a:solidFill>
                <a:srgbClr val="8064A2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Storm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8" name="Rounded Rectangle 117"/>
              <p:cNvSpPr/>
              <p:nvPr/>
            </p:nvSpPr>
            <p:spPr>
              <a:xfrm>
                <a:off x="1983952" y="1607946"/>
                <a:ext cx="791883" cy="340555"/>
              </a:xfrm>
              <a:prstGeom prst="roundRect">
                <a:avLst/>
              </a:prstGeom>
              <a:solidFill>
                <a:srgbClr val="8064A2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Storm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9" name="Rounded Rectangle 118"/>
              <p:cNvSpPr/>
              <p:nvPr/>
            </p:nvSpPr>
            <p:spPr>
              <a:xfrm>
                <a:off x="3406652" y="1607946"/>
                <a:ext cx="791883" cy="340555"/>
              </a:xfrm>
              <a:prstGeom prst="roundRect">
                <a:avLst/>
              </a:prstGeom>
              <a:solidFill>
                <a:srgbClr val="8064A2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Storm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0" name="Rounded Rectangle 119"/>
              <p:cNvSpPr/>
              <p:nvPr/>
            </p:nvSpPr>
            <p:spPr>
              <a:xfrm>
                <a:off x="4829352" y="1607946"/>
                <a:ext cx="791883" cy="340555"/>
              </a:xfrm>
              <a:prstGeom prst="roundRect">
                <a:avLst/>
              </a:prstGeom>
              <a:solidFill>
                <a:srgbClr val="8064A2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Storm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1" name="Rounded Rectangle 120"/>
              <p:cNvSpPr/>
              <p:nvPr/>
            </p:nvSpPr>
            <p:spPr>
              <a:xfrm>
                <a:off x="6252052" y="1607946"/>
                <a:ext cx="791883" cy="340555"/>
              </a:xfrm>
              <a:prstGeom prst="roundRect">
                <a:avLst/>
              </a:prstGeom>
              <a:solidFill>
                <a:srgbClr val="8064A2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Storm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2" name="Rounded Rectangle 121"/>
              <p:cNvSpPr/>
              <p:nvPr/>
            </p:nvSpPr>
            <p:spPr>
              <a:xfrm>
                <a:off x="7674752" y="1607946"/>
                <a:ext cx="791883" cy="340555"/>
              </a:xfrm>
              <a:prstGeom prst="roundRect">
                <a:avLst/>
              </a:prstGeom>
              <a:solidFill>
                <a:srgbClr val="8064A2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Storm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80" name="Rectangle 79"/>
            <p:cNvSpPr/>
            <p:nvPr/>
          </p:nvSpPr>
          <p:spPr>
            <a:xfrm>
              <a:off x="744193" y="1483441"/>
              <a:ext cx="7634595" cy="451944"/>
            </a:xfrm>
            <a:prstGeom prst="rect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Archival  Storage – NOSQL like 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Hbase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744193" y="3323856"/>
              <a:ext cx="7634595" cy="405052"/>
            </a:xfrm>
            <a:prstGeom prst="rect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Streaming Processing (Iterative 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MapReduce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)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744193" y="2019391"/>
              <a:ext cx="7634595" cy="405052"/>
            </a:xfrm>
            <a:prstGeom prst="rect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Batch Processing (Iterative 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MapReduce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)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Curved Right Arrow 82"/>
            <p:cNvSpPr/>
            <p:nvPr/>
          </p:nvSpPr>
          <p:spPr>
            <a:xfrm flipV="1">
              <a:off x="76307" y="1618593"/>
              <a:ext cx="506725" cy="2427890"/>
            </a:xfrm>
            <a:prstGeom prst="curvedRightArrow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Curved Right Arrow 83"/>
            <p:cNvSpPr/>
            <p:nvPr/>
          </p:nvSpPr>
          <p:spPr>
            <a:xfrm flipH="1" flipV="1">
              <a:off x="8539947" y="1583615"/>
              <a:ext cx="469657" cy="2462868"/>
            </a:xfrm>
            <a:prstGeom prst="curvedRightArrow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446413" y="2359450"/>
              <a:ext cx="8230155" cy="994101"/>
              <a:chOff x="456923" y="2317409"/>
              <a:chExt cx="8230155" cy="994101"/>
            </a:xfrm>
          </p:grpSpPr>
          <p:grpSp>
            <p:nvGrpSpPr>
              <p:cNvPr id="108" name="Group 107"/>
              <p:cNvGrpSpPr/>
              <p:nvPr/>
            </p:nvGrpSpPr>
            <p:grpSpPr>
              <a:xfrm>
                <a:off x="456923" y="2628751"/>
                <a:ext cx="8230155" cy="399380"/>
                <a:chOff x="456923" y="2628751"/>
                <a:chExt cx="8230155" cy="399380"/>
              </a:xfrm>
            </p:grpSpPr>
            <p:sp>
              <p:nvSpPr>
                <p:cNvPr id="111" name="Oval 110"/>
                <p:cNvSpPr/>
                <p:nvPr/>
              </p:nvSpPr>
              <p:spPr>
                <a:xfrm>
                  <a:off x="456923" y="2628789"/>
                  <a:ext cx="1021563" cy="399304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85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Raw Data</a:t>
                  </a:r>
                  <a:endPara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Oval 111"/>
                <p:cNvSpPr/>
                <p:nvPr/>
              </p:nvSpPr>
              <p:spPr>
                <a:xfrm>
                  <a:off x="2816419" y="2632705"/>
                  <a:ext cx="1450427" cy="391473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85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  <a:sym typeface="Wingdings" pitchFamily="2" charset="2"/>
                    </a:rPr>
                    <a:t>Information</a:t>
                  </a:r>
                  <a:endPara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3" name="Oval 112"/>
                <p:cNvSpPr/>
                <p:nvPr/>
              </p:nvSpPr>
              <p:spPr>
                <a:xfrm>
                  <a:off x="6076699" y="2628751"/>
                  <a:ext cx="1123920" cy="399380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85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Wisdom</a:t>
                  </a:r>
                  <a:endPara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Oval 113"/>
                <p:cNvSpPr/>
                <p:nvPr/>
              </p:nvSpPr>
              <p:spPr>
                <a:xfrm>
                  <a:off x="4511457" y="2643241"/>
                  <a:ext cx="1320631" cy="370400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85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Knowledge</a:t>
                  </a:r>
                  <a:endPara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Oval 114"/>
                <p:cNvSpPr/>
                <p:nvPr/>
              </p:nvSpPr>
              <p:spPr>
                <a:xfrm>
                  <a:off x="1723097" y="2670877"/>
                  <a:ext cx="848711" cy="315129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85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Data</a:t>
                  </a:r>
                  <a:endPara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Oval 115"/>
                <p:cNvSpPr/>
                <p:nvPr/>
              </p:nvSpPr>
              <p:spPr>
                <a:xfrm>
                  <a:off x="7445230" y="2628752"/>
                  <a:ext cx="1241848" cy="399379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85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Decisions</a:t>
                  </a:r>
                </a:p>
              </p:txBody>
            </p:sp>
          </p:grpSp>
          <p:sp>
            <p:nvSpPr>
              <p:cNvPr id="109" name="Rectangle 108"/>
              <p:cNvSpPr/>
              <p:nvPr/>
            </p:nvSpPr>
            <p:spPr>
              <a:xfrm>
                <a:off x="3871885" y="2317409"/>
                <a:ext cx="1150956" cy="40011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smtClean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prstClr val="black"/>
                    </a:solidFill>
                    <a:effectLst>
                      <a:outerShdw blurRad="12700" dist="38100" dir="2700000" algn="tl" rotWithShape="0">
                        <a:prstClr val="white">
                          <a:lumMod val="50000"/>
                        </a:prstClr>
                      </a:outerShdw>
                    </a:effectLst>
                    <a:uLnTx/>
                    <a:uFillTx/>
                    <a:latin typeface="Calibri"/>
                    <a:ea typeface="+mn-ea"/>
                  </a:rPr>
                  <a:t>Analytics</a:t>
                </a:r>
                <a:endParaRPr kumimoji="0" lang="en-US" sz="18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uLnTx/>
                  <a:uFillTx/>
                  <a:latin typeface="Calibri"/>
                  <a:ea typeface="+mn-ea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3890954" y="2911400"/>
                <a:ext cx="1150956" cy="40011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smtClean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prstClr val="black"/>
                    </a:solidFill>
                    <a:effectLst>
                      <a:outerShdw blurRad="12700" dist="38100" dir="2700000" algn="tl" rotWithShape="0">
                        <a:prstClr val="white">
                          <a:lumMod val="50000"/>
                        </a:prstClr>
                      </a:outerShdw>
                    </a:effectLst>
                    <a:uLnTx/>
                    <a:uFillTx/>
                    <a:latin typeface="Calibri"/>
                    <a:ea typeface="+mn-ea"/>
                  </a:rPr>
                  <a:t>Analytics</a:t>
                </a:r>
                <a:endParaRPr kumimoji="0" lang="en-US" sz="18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uLnTx/>
                  <a:uFillTx/>
                  <a:latin typeface="Calibri"/>
                  <a:ea typeface="+mn-ea"/>
                </a:endParaRP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6034" y="4367461"/>
              <a:ext cx="8533914" cy="369332"/>
              <a:chOff x="39023" y="1188160"/>
              <a:chExt cx="8533914" cy="369332"/>
            </a:xfrm>
          </p:grpSpPr>
          <p:grpSp>
            <p:nvGrpSpPr>
              <p:cNvPr id="88" name="Group 87"/>
              <p:cNvGrpSpPr/>
              <p:nvPr/>
            </p:nvGrpSpPr>
            <p:grpSpPr>
              <a:xfrm>
                <a:off x="728134" y="1249844"/>
                <a:ext cx="7844803" cy="211273"/>
                <a:chOff x="728134" y="2626940"/>
                <a:chExt cx="7844803" cy="211273"/>
              </a:xfrm>
            </p:grpSpPr>
            <p:sp>
              <p:nvSpPr>
                <p:cNvPr id="90" name="Oval 89"/>
                <p:cNvSpPr/>
                <p:nvPr/>
              </p:nvSpPr>
              <p:spPr>
                <a:xfrm>
                  <a:off x="728134" y="2626940"/>
                  <a:ext cx="210208" cy="211273"/>
                </a:xfrm>
                <a:prstGeom prst="ellipse">
                  <a:avLst/>
                </a:prstGeom>
                <a:solidFill>
                  <a:sysClr val="window" lastClr="FFFFFF"/>
                </a:solidFill>
                <a:ln w="381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1177228" y="2626940"/>
                  <a:ext cx="210208" cy="211273"/>
                </a:xfrm>
                <a:prstGeom prst="ellipse">
                  <a:avLst/>
                </a:prstGeom>
                <a:solidFill>
                  <a:sysClr val="window" lastClr="FFFFFF"/>
                </a:solidFill>
                <a:ln w="381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1626322" y="2626940"/>
                  <a:ext cx="210208" cy="211273"/>
                </a:xfrm>
                <a:prstGeom prst="ellipse">
                  <a:avLst/>
                </a:prstGeom>
                <a:solidFill>
                  <a:sysClr val="window" lastClr="FFFFFF"/>
                </a:solidFill>
                <a:ln w="381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2075416" y="2626940"/>
                  <a:ext cx="210208" cy="211273"/>
                </a:xfrm>
                <a:prstGeom prst="ellipse">
                  <a:avLst/>
                </a:prstGeom>
                <a:solidFill>
                  <a:sysClr val="window" lastClr="FFFFFF"/>
                </a:solidFill>
                <a:ln w="381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2524510" y="2626940"/>
                  <a:ext cx="210208" cy="211273"/>
                </a:xfrm>
                <a:prstGeom prst="ellipse">
                  <a:avLst/>
                </a:prstGeom>
                <a:solidFill>
                  <a:sysClr val="window" lastClr="FFFFFF"/>
                </a:solidFill>
                <a:ln w="381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Oval 94"/>
                <p:cNvSpPr/>
                <p:nvPr/>
              </p:nvSpPr>
              <p:spPr>
                <a:xfrm>
                  <a:off x="2973604" y="2626940"/>
                  <a:ext cx="210208" cy="211273"/>
                </a:xfrm>
                <a:prstGeom prst="ellipse">
                  <a:avLst/>
                </a:prstGeom>
                <a:solidFill>
                  <a:sysClr val="window" lastClr="FFFFFF"/>
                </a:solidFill>
                <a:ln w="381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Oval 95"/>
                <p:cNvSpPr/>
                <p:nvPr/>
              </p:nvSpPr>
              <p:spPr>
                <a:xfrm>
                  <a:off x="3422698" y="2626940"/>
                  <a:ext cx="210208" cy="211273"/>
                </a:xfrm>
                <a:prstGeom prst="ellipse">
                  <a:avLst/>
                </a:prstGeom>
                <a:solidFill>
                  <a:sysClr val="window" lastClr="FFFFFF"/>
                </a:solidFill>
                <a:ln w="381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Oval 96"/>
                <p:cNvSpPr/>
                <p:nvPr/>
              </p:nvSpPr>
              <p:spPr>
                <a:xfrm>
                  <a:off x="3871792" y="2626940"/>
                  <a:ext cx="210208" cy="211273"/>
                </a:xfrm>
                <a:prstGeom prst="ellipse">
                  <a:avLst/>
                </a:prstGeom>
                <a:solidFill>
                  <a:sysClr val="window" lastClr="FFFFFF"/>
                </a:solidFill>
                <a:ln w="381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Oval 97"/>
                <p:cNvSpPr/>
                <p:nvPr/>
              </p:nvSpPr>
              <p:spPr>
                <a:xfrm>
                  <a:off x="4320886" y="2626940"/>
                  <a:ext cx="210208" cy="211273"/>
                </a:xfrm>
                <a:prstGeom prst="ellipse">
                  <a:avLst/>
                </a:prstGeom>
                <a:solidFill>
                  <a:sysClr val="window" lastClr="FFFFFF"/>
                </a:solidFill>
                <a:ln w="381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4769980" y="2626940"/>
                  <a:ext cx="210208" cy="211273"/>
                </a:xfrm>
                <a:prstGeom prst="ellipse">
                  <a:avLst/>
                </a:prstGeom>
                <a:solidFill>
                  <a:sysClr val="window" lastClr="FFFFFF"/>
                </a:solidFill>
                <a:ln w="381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0" name="Oval 99"/>
                <p:cNvSpPr/>
                <p:nvPr/>
              </p:nvSpPr>
              <p:spPr>
                <a:xfrm>
                  <a:off x="5219074" y="2626940"/>
                  <a:ext cx="210208" cy="211273"/>
                </a:xfrm>
                <a:prstGeom prst="ellipse">
                  <a:avLst/>
                </a:prstGeom>
                <a:solidFill>
                  <a:sysClr val="window" lastClr="FFFFFF"/>
                </a:solidFill>
                <a:ln w="381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Oval 100"/>
                <p:cNvSpPr/>
                <p:nvPr/>
              </p:nvSpPr>
              <p:spPr>
                <a:xfrm>
                  <a:off x="5668168" y="2626940"/>
                  <a:ext cx="210208" cy="211273"/>
                </a:xfrm>
                <a:prstGeom prst="ellipse">
                  <a:avLst/>
                </a:prstGeom>
                <a:solidFill>
                  <a:sysClr val="window" lastClr="FFFFFF"/>
                </a:solidFill>
                <a:ln w="381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Oval 101"/>
                <p:cNvSpPr/>
                <p:nvPr/>
              </p:nvSpPr>
              <p:spPr>
                <a:xfrm>
                  <a:off x="6117262" y="2626940"/>
                  <a:ext cx="210208" cy="211273"/>
                </a:xfrm>
                <a:prstGeom prst="ellipse">
                  <a:avLst/>
                </a:prstGeom>
                <a:solidFill>
                  <a:sysClr val="window" lastClr="FFFFFF"/>
                </a:solidFill>
                <a:ln w="381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Oval 102"/>
                <p:cNvSpPr/>
                <p:nvPr/>
              </p:nvSpPr>
              <p:spPr>
                <a:xfrm>
                  <a:off x="6566356" y="2626940"/>
                  <a:ext cx="210208" cy="211273"/>
                </a:xfrm>
                <a:prstGeom prst="ellipse">
                  <a:avLst/>
                </a:prstGeom>
                <a:solidFill>
                  <a:sysClr val="window" lastClr="FFFFFF"/>
                </a:solidFill>
                <a:ln w="381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Oval 103"/>
                <p:cNvSpPr/>
                <p:nvPr/>
              </p:nvSpPr>
              <p:spPr>
                <a:xfrm>
                  <a:off x="7015450" y="2626940"/>
                  <a:ext cx="210208" cy="211273"/>
                </a:xfrm>
                <a:prstGeom prst="ellipse">
                  <a:avLst/>
                </a:prstGeom>
                <a:solidFill>
                  <a:sysClr val="window" lastClr="FFFFFF"/>
                </a:solidFill>
                <a:ln w="381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5" name="Oval 104"/>
                <p:cNvSpPr/>
                <p:nvPr/>
              </p:nvSpPr>
              <p:spPr>
                <a:xfrm>
                  <a:off x="7464544" y="2626940"/>
                  <a:ext cx="210208" cy="211273"/>
                </a:xfrm>
                <a:prstGeom prst="ellipse">
                  <a:avLst/>
                </a:prstGeom>
                <a:solidFill>
                  <a:sysClr val="window" lastClr="FFFFFF"/>
                </a:solidFill>
                <a:ln w="381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6" name="Oval 105"/>
                <p:cNvSpPr/>
                <p:nvPr/>
              </p:nvSpPr>
              <p:spPr>
                <a:xfrm>
                  <a:off x="7913638" y="2626940"/>
                  <a:ext cx="210208" cy="211273"/>
                </a:xfrm>
                <a:prstGeom prst="ellipse">
                  <a:avLst/>
                </a:prstGeom>
                <a:solidFill>
                  <a:sysClr val="window" lastClr="FFFFFF"/>
                </a:solidFill>
                <a:ln w="381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7" name="Oval 106"/>
                <p:cNvSpPr/>
                <p:nvPr/>
              </p:nvSpPr>
              <p:spPr>
                <a:xfrm>
                  <a:off x="8362729" y="2626940"/>
                  <a:ext cx="210208" cy="211273"/>
                </a:xfrm>
                <a:prstGeom prst="ellipse">
                  <a:avLst/>
                </a:prstGeom>
                <a:solidFill>
                  <a:sysClr val="window" lastClr="FFFFFF"/>
                </a:solidFill>
                <a:ln w="381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9" name="TextBox 88"/>
              <p:cNvSpPr txBox="1"/>
              <p:nvPr/>
            </p:nvSpPr>
            <p:spPr>
              <a:xfrm>
                <a:off x="39023" y="1188160"/>
                <a:ext cx="966931" cy="369332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</a:rPr>
                  <a:t>Pub-Sub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</a:endParaRPr>
              </a:p>
            </p:txBody>
          </p:sp>
        </p:grpSp>
        <p:sp>
          <p:nvSpPr>
            <p:cNvPr id="87" name="TextBox 86"/>
            <p:cNvSpPr txBox="1"/>
            <p:nvPr/>
          </p:nvSpPr>
          <p:spPr>
            <a:xfrm>
              <a:off x="2334855" y="1010300"/>
              <a:ext cx="4453270" cy="369332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</a:rPr>
                <a:t>System Orchestration / Dataflow / Workflow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816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41074" y="83720"/>
            <a:ext cx="3120013" cy="760342"/>
          </a:xfrm>
        </p:spPr>
        <p:txBody>
          <a:bodyPr>
            <a:normAutofit/>
          </a:bodyPr>
          <a:lstStyle/>
          <a:p>
            <a:r>
              <a:rPr lang="en-US" dirty="0" err="1" smtClean="0"/>
              <a:t>IOTCloud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62194" y="723481"/>
            <a:ext cx="4081806" cy="6134519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</a:rPr>
              <a:t>Device </a:t>
            </a:r>
            <a:r>
              <a:rPr lang="en-US" sz="20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2000" b="1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Pub-SubStorm</a:t>
            </a:r>
            <a:r>
              <a:rPr lang="en-US" sz="20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  </a:t>
            </a:r>
            <a:r>
              <a:rPr lang="en-US" sz="2000" b="1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Datastore</a:t>
            </a:r>
            <a:r>
              <a:rPr lang="en-US" sz="20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  Data Analysis</a:t>
            </a:r>
          </a:p>
          <a:p>
            <a:r>
              <a:rPr lang="en-US" sz="2000" b="1" dirty="0" smtClean="0">
                <a:latin typeface="Calibri" panose="020F0502020204030204" pitchFamily="34" charset="0"/>
              </a:rPr>
              <a:t>Apache Storm </a:t>
            </a:r>
            <a:r>
              <a:rPr lang="en-US" sz="2000" dirty="0">
                <a:latin typeface="Calibri" panose="020F0502020204030204" pitchFamily="34" charset="0"/>
              </a:rPr>
              <a:t>provides scalable distributed system for processing </a:t>
            </a:r>
            <a:r>
              <a:rPr lang="en-US" sz="2000" dirty="0" smtClean="0">
                <a:latin typeface="Calibri" panose="020F0502020204030204" pitchFamily="34" charset="0"/>
              </a:rPr>
              <a:t>data </a:t>
            </a:r>
            <a:r>
              <a:rPr lang="en-US" sz="2000" dirty="0">
                <a:latin typeface="Calibri" panose="020F0502020204030204" pitchFamily="34" charset="0"/>
              </a:rPr>
              <a:t>streams coming from </a:t>
            </a:r>
            <a:r>
              <a:rPr lang="en-US" sz="2000" dirty="0" smtClean="0">
                <a:latin typeface="Calibri" panose="020F0502020204030204" pitchFamily="34" charset="0"/>
              </a:rPr>
              <a:t>devices </a:t>
            </a:r>
            <a:r>
              <a:rPr lang="en-US" sz="2000" dirty="0">
                <a:latin typeface="Calibri" panose="020F0502020204030204" pitchFamily="34" charset="0"/>
              </a:rPr>
              <a:t>in real time. </a:t>
            </a:r>
            <a:endParaRPr lang="en-US" sz="2000" dirty="0" smtClean="0">
              <a:latin typeface="Calibri" panose="020F0502020204030204" pitchFamily="34" charset="0"/>
            </a:endParaRPr>
          </a:p>
          <a:p>
            <a:r>
              <a:rPr lang="en-US" sz="2000" dirty="0" smtClean="0">
                <a:latin typeface="Calibri" panose="020F0502020204030204" pitchFamily="34" charset="0"/>
              </a:rPr>
              <a:t>For </a:t>
            </a:r>
            <a:r>
              <a:rPr lang="en-US" sz="2000" dirty="0">
                <a:latin typeface="Calibri" panose="020F0502020204030204" pitchFamily="34" charset="0"/>
              </a:rPr>
              <a:t>example Storm layer can decide to store the data in cloud storage for further analysis or to send control data back to the </a:t>
            </a:r>
            <a:r>
              <a:rPr lang="en-US" sz="2000" dirty="0" smtClean="0">
                <a:latin typeface="Calibri" panose="020F0502020204030204" pitchFamily="34" charset="0"/>
              </a:rPr>
              <a:t>devices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Evaluating Pub-Sub Systems </a:t>
            </a:r>
            <a:r>
              <a:rPr lang="en-US" sz="2000" dirty="0" err="1" smtClean="0">
                <a:latin typeface="Calibri" panose="020F0502020204030204" pitchFamily="34" charset="0"/>
              </a:rPr>
              <a:t>ActiveMQ</a:t>
            </a:r>
            <a:r>
              <a:rPr lang="en-US" sz="2000" dirty="0" smtClean="0">
                <a:latin typeface="Calibri" panose="020F0502020204030204" pitchFamily="34" charset="0"/>
              </a:rPr>
              <a:t>, </a:t>
            </a:r>
            <a:r>
              <a:rPr lang="en-US" sz="2000" dirty="0" err="1" smtClean="0">
                <a:latin typeface="Calibri" panose="020F0502020204030204" pitchFamily="34" charset="0"/>
              </a:rPr>
              <a:t>RabbitMQ</a:t>
            </a:r>
            <a:r>
              <a:rPr lang="en-US" sz="2000" dirty="0" smtClean="0">
                <a:latin typeface="Calibri" panose="020F0502020204030204" pitchFamily="34" charset="0"/>
              </a:rPr>
              <a:t>, Kafka, Kestrel</a:t>
            </a:r>
            <a:endParaRPr lang="en-US" sz="2000" dirty="0">
              <a:latin typeface="Calibri" panose="020F0502020204030204" pitchFamily="34" charset="0"/>
            </a:endParaRPr>
          </a:p>
        </p:txBody>
      </p:sp>
      <p:pic>
        <p:nvPicPr>
          <p:cNvPr id="7" name="Shape 1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332884" y="5079006"/>
            <a:ext cx="2811116" cy="180129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413865" y="6096000"/>
            <a:ext cx="1287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Turtlebot</a:t>
            </a:r>
            <a:r>
              <a:rPr lang="en-US" sz="1800" dirty="0" smtClean="0"/>
              <a:t> and Kinect</a:t>
            </a:r>
            <a:endParaRPr lang="en-US" sz="1800" dirty="0"/>
          </a:p>
        </p:txBody>
      </p:sp>
      <p:pic>
        <p:nvPicPr>
          <p:cNvPr id="9" name="Picture 8" descr="architecture2 (2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65477" cy="62593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393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0005" y="1206430"/>
            <a:ext cx="2043995" cy="1143000"/>
          </a:xfrm>
        </p:spPr>
        <p:txBody>
          <a:bodyPr>
            <a:noAutofit/>
          </a:bodyPr>
          <a:lstStyle/>
          <a:p>
            <a:r>
              <a:rPr lang="en-US" sz="2800" b="1" dirty="0" err="1" smtClean="0"/>
              <a:t>RabbitMQ</a:t>
            </a:r>
            <a:r>
              <a:rPr lang="en-US" sz="2800" b="1" dirty="0" smtClean="0"/>
              <a:t> out-performs Kafka</a:t>
            </a:r>
            <a:br>
              <a:rPr lang="en-US" sz="2800" b="1" dirty="0" smtClean="0"/>
            </a:br>
            <a:r>
              <a:rPr lang="en-US" sz="2800" b="1" dirty="0" smtClean="0"/>
              <a:t>with Storm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0319"/>
          <a:stretch/>
        </p:blipFill>
        <p:spPr>
          <a:xfrm>
            <a:off x="0" y="3605048"/>
            <a:ext cx="7100005" cy="32529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7671"/>
          <a:stretch/>
        </p:blipFill>
        <p:spPr>
          <a:xfrm>
            <a:off x="0" y="0"/>
            <a:ext cx="7115315" cy="36050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7255" y="3782989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RabbitMQ</a:t>
            </a:r>
            <a:r>
              <a:rPr lang="en-US" sz="1800" dirty="0" smtClean="0"/>
              <a:t> Latency</a:t>
            </a: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767255" y="167431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Kafka Latency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43672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49"/>
            <a:ext cx="8229600" cy="546024"/>
          </a:xfrm>
        </p:spPr>
        <p:txBody>
          <a:bodyPr/>
          <a:lstStyle/>
          <a:p>
            <a:r>
              <a:rPr lang="en-US" b="1" dirty="0" smtClean="0"/>
              <a:t>Big Data Ogres and their Facets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71873"/>
            <a:ext cx="9144000" cy="6021902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 smtClean="0"/>
              <a:t>51 Big Data use cases: </a:t>
            </a:r>
            <a:r>
              <a:rPr lang="en-US" sz="2400" u="sng" dirty="0">
                <a:solidFill>
                  <a:srgbClr val="0070C0"/>
                </a:solidFill>
                <a:hlinkClick r:id="rId2"/>
              </a:rPr>
              <a:t>http://bigdatawg.nist.gov/usecases.php </a:t>
            </a:r>
            <a:endParaRPr lang="en-US" sz="2400" u="sng" dirty="0" smtClean="0">
              <a:solidFill>
                <a:srgbClr val="0070C0"/>
              </a:solidFill>
            </a:endParaRPr>
          </a:p>
          <a:p>
            <a:r>
              <a:rPr lang="en-US" sz="2400" b="1" dirty="0" smtClean="0"/>
              <a:t>Ogres </a:t>
            </a:r>
            <a:r>
              <a:rPr lang="en-US" sz="2400" dirty="0" smtClean="0"/>
              <a:t>classify Big Data Applications with facets and benchmarks</a:t>
            </a:r>
          </a:p>
          <a:p>
            <a:r>
              <a:rPr lang="en-US" sz="2400" b="1" dirty="0" smtClean="0"/>
              <a:t>Facets </a:t>
            </a:r>
            <a:r>
              <a:rPr lang="en-US" sz="2400" b="1" dirty="0"/>
              <a:t>I: </a:t>
            </a:r>
            <a:r>
              <a:rPr lang="en-US" sz="2400" dirty="0" smtClean="0"/>
              <a:t>Features identified from 51 use cases: </a:t>
            </a:r>
            <a:r>
              <a:rPr lang="en-US" sz="2400" dirty="0" smtClean="0">
                <a:solidFill>
                  <a:srgbClr val="CC00FF"/>
                </a:solidFill>
              </a:rPr>
              <a:t>PP(26), MR(18), MR-Statistics(7), MR-Iterative(23), Graph(9), Fusion(11), Streaming/DDDAS(41), Classify(30), Search/Query(12), Collaborative Filtering(4), LML(36), GML(23), Workflow(51), GIS(16), HPC(5), Agents(2)</a:t>
            </a:r>
          </a:p>
          <a:p>
            <a:pPr lvl="1"/>
            <a:r>
              <a:rPr lang="en-US" sz="2000" dirty="0" smtClean="0">
                <a:solidFill>
                  <a:srgbClr val="CC00FF"/>
                </a:solidFill>
              </a:rPr>
              <a:t>MR </a:t>
            </a:r>
            <a:r>
              <a:rPr lang="en-US" sz="2000" dirty="0" err="1" smtClean="0"/>
              <a:t>MapReduce</a:t>
            </a:r>
            <a:r>
              <a:rPr lang="en-US" sz="2000" dirty="0" smtClean="0"/>
              <a:t>; </a:t>
            </a:r>
            <a:r>
              <a:rPr lang="en-US" sz="2000" dirty="0" smtClean="0">
                <a:solidFill>
                  <a:srgbClr val="CC00FF"/>
                </a:solidFill>
              </a:rPr>
              <a:t>L/GML</a:t>
            </a:r>
            <a:r>
              <a:rPr lang="en-US" sz="2000" dirty="0" smtClean="0"/>
              <a:t> Local/Global Machine Learning</a:t>
            </a:r>
          </a:p>
          <a:p>
            <a:r>
              <a:rPr lang="en-US" sz="2400" b="1" dirty="0" smtClean="0"/>
              <a:t>Facets II:  </a:t>
            </a:r>
            <a:r>
              <a:rPr lang="en-US" sz="2400" dirty="0" smtClean="0"/>
              <a:t>Some </a:t>
            </a:r>
            <a:r>
              <a:rPr lang="en-US" sz="2400" dirty="0"/>
              <a:t>broad features familiar from past like </a:t>
            </a:r>
            <a:endParaRPr lang="en-US" sz="2400" dirty="0" smtClean="0"/>
          </a:p>
          <a:p>
            <a:pPr lvl="1"/>
            <a:r>
              <a:rPr lang="en-US" sz="2000" dirty="0" smtClean="0">
                <a:solidFill>
                  <a:srgbClr val="CC00FF"/>
                </a:solidFill>
              </a:rPr>
              <a:t>BSP</a:t>
            </a:r>
            <a:r>
              <a:rPr lang="en-US" sz="2000" dirty="0" smtClean="0"/>
              <a:t> </a:t>
            </a:r>
            <a:r>
              <a:rPr lang="en-US" sz="2000" dirty="0"/>
              <a:t>(Bulk Synchronous Processing</a:t>
            </a:r>
            <a:r>
              <a:rPr lang="en-US" sz="2000" dirty="0" smtClean="0"/>
              <a:t>) </a:t>
            </a:r>
            <a:r>
              <a:rPr lang="en-US" sz="2000" dirty="0"/>
              <a:t>or </a:t>
            </a:r>
            <a:r>
              <a:rPr lang="en-US" sz="2000" dirty="0" smtClean="0"/>
              <a:t>not? </a:t>
            </a:r>
          </a:p>
          <a:p>
            <a:pPr lvl="1"/>
            <a:r>
              <a:rPr lang="en-US" sz="2000" dirty="0" smtClean="0">
                <a:solidFill>
                  <a:srgbClr val="CC00FF"/>
                </a:solidFill>
              </a:rPr>
              <a:t>SPMD</a:t>
            </a:r>
            <a:r>
              <a:rPr lang="en-US" sz="2000" dirty="0" smtClean="0"/>
              <a:t> (Single Program Multiple Data) or not? </a:t>
            </a:r>
          </a:p>
          <a:p>
            <a:pPr lvl="1"/>
            <a:r>
              <a:rPr lang="en-US" sz="2000" dirty="0" smtClean="0">
                <a:solidFill>
                  <a:srgbClr val="CC00FF"/>
                </a:solidFill>
              </a:rPr>
              <a:t>Iterative </a:t>
            </a:r>
            <a:r>
              <a:rPr lang="en-US" sz="2000" dirty="0"/>
              <a:t>or </a:t>
            </a:r>
            <a:r>
              <a:rPr lang="en-US" sz="2000" dirty="0" smtClean="0"/>
              <a:t>not?</a:t>
            </a:r>
          </a:p>
          <a:p>
            <a:pPr lvl="1"/>
            <a:r>
              <a:rPr lang="en-US" sz="2000" dirty="0" smtClean="0">
                <a:solidFill>
                  <a:srgbClr val="CC00FF"/>
                </a:solidFill>
              </a:rPr>
              <a:t>Regular or Irregular</a:t>
            </a:r>
            <a:r>
              <a:rPr lang="en-US" sz="2000" dirty="0" smtClean="0"/>
              <a:t>?</a:t>
            </a:r>
          </a:p>
          <a:p>
            <a:pPr lvl="1"/>
            <a:r>
              <a:rPr lang="en-US" sz="2000" dirty="0" smtClean="0">
                <a:solidFill>
                  <a:srgbClr val="CC00FF"/>
                </a:solidFill>
              </a:rPr>
              <a:t>Static or dynamic</a:t>
            </a:r>
            <a:r>
              <a:rPr lang="en-US" sz="2000" dirty="0"/>
              <a:t>?, </a:t>
            </a:r>
            <a:endParaRPr lang="en-US" sz="2000" dirty="0" smtClean="0"/>
          </a:p>
          <a:p>
            <a:pPr lvl="1"/>
            <a:r>
              <a:rPr lang="en-US" sz="2000" dirty="0" smtClean="0">
                <a:solidFill>
                  <a:srgbClr val="CC00FF"/>
                </a:solidFill>
              </a:rPr>
              <a:t>communication/compute </a:t>
            </a:r>
            <a:r>
              <a:rPr lang="en-US" sz="2000" dirty="0" smtClean="0"/>
              <a:t>and </a:t>
            </a:r>
            <a:r>
              <a:rPr lang="en-US" sz="2000" dirty="0" smtClean="0">
                <a:solidFill>
                  <a:srgbClr val="CC00FF"/>
                </a:solidFill>
              </a:rPr>
              <a:t>I-O/compute</a:t>
            </a:r>
            <a:r>
              <a:rPr lang="en-US" sz="2000" dirty="0" smtClean="0"/>
              <a:t> ratios </a:t>
            </a:r>
          </a:p>
          <a:p>
            <a:pPr lvl="1"/>
            <a:r>
              <a:rPr lang="en-US" sz="2000" dirty="0" smtClean="0">
                <a:solidFill>
                  <a:srgbClr val="CC00FF"/>
                </a:solidFill>
              </a:rPr>
              <a:t>Data </a:t>
            </a:r>
            <a:r>
              <a:rPr lang="en-US" sz="2000" dirty="0">
                <a:solidFill>
                  <a:srgbClr val="CC00FF"/>
                </a:solidFill>
              </a:rPr>
              <a:t>abstraction </a:t>
            </a:r>
            <a:r>
              <a:rPr lang="en-US" sz="2000" dirty="0"/>
              <a:t>(array, </a:t>
            </a:r>
            <a:r>
              <a:rPr lang="en-US" sz="2000" dirty="0" smtClean="0"/>
              <a:t>key-value, pixels, graph…)</a:t>
            </a:r>
          </a:p>
          <a:p>
            <a:r>
              <a:rPr lang="en-US" sz="2400" b="1" dirty="0" smtClean="0"/>
              <a:t>Facets III: </a:t>
            </a:r>
            <a:r>
              <a:rPr lang="en-US" sz="2400" dirty="0" smtClean="0"/>
              <a:t>Data Processing Architectures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9988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0317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Benchmark: Core Analytics I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1055"/>
            <a:ext cx="9144000" cy="5741276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CC00FF"/>
                </a:solidFill>
              </a:rPr>
              <a:t>Map-Only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Pleasingly parallel - </a:t>
            </a:r>
            <a:r>
              <a:rPr lang="en-US" sz="2200" b="1" dirty="0"/>
              <a:t>Local Machine Learning </a:t>
            </a:r>
            <a:r>
              <a:rPr lang="en-US" sz="2200" b="1" dirty="0" smtClean="0"/>
              <a:t>LML</a:t>
            </a:r>
            <a:endParaRPr lang="en-US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dirty="0" err="1">
                <a:solidFill>
                  <a:srgbClr val="CC00FF"/>
                </a:solidFill>
              </a:rPr>
              <a:t>MapReduce</a:t>
            </a:r>
            <a:r>
              <a:rPr lang="en-US" sz="2200" b="1" dirty="0">
                <a:solidFill>
                  <a:srgbClr val="CC00FF"/>
                </a:solidFill>
              </a:rPr>
              <a:t>: </a:t>
            </a:r>
            <a:endParaRPr lang="en-US" sz="2200" b="1" dirty="0" smtClean="0">
              <a:solidFill>
                <a:srgbClr val="CC00FF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b="1" dirty="0" smtClean="0"/>
              <a:t>Search/Query/Index</a:t>
            </a:r>
            <a:endParaRPr lang="en-US" sz="22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Summarizing </a:t>
            </a:r>
            <a:r>
              <a:rPr lang="en-US" sz="2200" b="1" dirty="0"/>
              <a:t>statistics </a:t>
            </a:r>
            <a:r>
              <a:rPr lang="en-US" sz="2200" dirty="0"/>
              <a:t>as in LHC Data analysis (histograms) </a:t>
            </a:r>
            <a:r>
              <a:rPr lang="en-US" sz="2200" dirty="0" smtClean="0"/>
              <a:t>Recommender </a:t>
            </a:r>
            <a:r>
              <a:rPr lang="en-US" sz="2200" dirty="0"/>
              <a:t>Systems (</a:t>
            </a:r>
            <a:r>
              <a:rPr lang="en-US" sz="2200" b="1" dirty="0"/>
              <a:t>Collaborative Filtering</a:t>
            </a:r>
            <a:r>
              <a:rPr lang="en-US" sz="2200" dirty="0"/>
              <a:t>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Linear Classifiers (</a:t>
            </a:r>
            <a:r>
              <a:rPr lang="en-US" sz="2200" b="1" dirty="0"/>
              <a:t>Bayes, Random Forests</a:t>
            </a:r>
            <a:r>
              <a:rPr lang="en-US" sz="22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CC00FF"/>
                </a:solidFill>
              </a:rPr>
              <a:t>Alignment and Streaming </a:t>
            </a:r>
            <a:r>
              <a:rPr lang="en-US" sz="2200" dirty="0" smtClean="0"/>
              <a:t>Genomic </a:t>
            </a:r>
            <a:r>
              <a:rPr lang="en-US" sz="2200" dirty="0"/>
              <a:t>Alignment, Incremental Classifiers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CC00FF"/>
                </a:solidFill>
              </a:rPr>
              <a:t>Global Analytics: Nonlinear Solvers </a:t>
            </a:r>
            <a:r>
              <a:rPr lang="en-US" sz="2200" dirty="0"/>
              <a:t>(structure depends on objective function)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endParaRPr lang="en-US" sz="2200" b="1" dirty="0" smtClean="0">
              <a:solidFill>
                <a:srgbClr val="0070C0"/>
              </a:solidFill>
            </a:endParaRPr>
          </a:p>
          <a:p>
            <a:pPr lvl="1"/>
            <a:r>
              <a:rPr lang="en-US" sz="2200" dirty="0" smtClean="0"/>
              <a:t>Stochastic Gradient Descent SGD and approximations to Newton’s Method</a:t>
            </a:r>
          </a:p>
          <a:p>
            <a:pPr lvl="1"/>
            <a:r>
              <a:rPr lang="en-US" sz="2200" dirty="0" err="1" smtClean="0"/>
              <a:t>Levenberg</a:t>
            </a:r>
            <a:r>
              <a:rPr lang="en-US" sz="2200" dirty="0" smtClean="0"/>
              <a:t>-Marquardt </a:t>
            </a:r>
            <a:r>
              <a:rPr lang="en-US" sz="2200" dirty="0"/>
              <a:t>solver</a:t>
            </a:r>
          </a:p>
        </p:txBody>
      </p:sp>
    </p:spTree>
    <p:extLst>
      <p:ext uri="{BB962C8B-B14F-4D97-AF65-F5344CB8AC3E}">
        <p14:creationId xmlns:p14="http://schemas.microsoft.com/office/powerpoint/2010/main" val="55311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5724"/>
          </a:xfrm>
        </p:spPr>
        <p:txBody>
          <a:bodyPr>
            <a:normAutofit/>
          </a:bodyPr>
          <a:lstStyle/>
          <a:p>
            <a:r>
              <a:rPr lang="en-US" sz="3600" dirty="0"/>
              <a:t>Benchmark: Core </a:t>
            </a:r>
            <a:r>
              <a:rPr lang="en-US" sz="3600" b="1" dirty="0" smtClean="0"/>
              <a:t>Analytics II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41728"/>
            <a:ext cx="9117875" cy="621627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C00FF"/>
                </a:solidFill>
              </a:rPr>
              <a:t>Global Analytics: Map-Collective (See Mahout, </a:t>
            </a:r>
            <a:r>
              <a:rPr lang="en-US" b="1" dirty="0" err="1">
                <a:solidFill>
                  <a:srgbClr val="CC00FF"/>
                </a:solidFill>
              </a:rPr>
              <a:t>MLlib</a:t>
            </a:r>
            <a:r>
              <a:rPr lang="en-US" b="1" dirty="0">
                <a:solidFill>
                  <a:srgbClr val="CC00FF"/>
                </a:solidFill>
              </a:rPr>
              <a:t>) </a:t>
            </a:r>
            <a:endParaRPr lang="en-US" b="1" dirty="0" smtClean="0">
              <a:solidFill>
                <a:srgbClr val="CC00FF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n-US" sz="1800" b="1" dirty="0" smtClean="0">
                <a:solidFill>
                  <a:srgbClr val="0070C0"/>
                </a:solidFill>
              </a:rPr>
              <a:t>     </a:t>
            </a:r>
            <a:r>
              <a:rPr lang="en-US" sz="1800" b="1" dirty="0" smtClean="0"/>
              <a:t>Often </a:t>
            </a:r>
            <a:r>
              <a:rPr lang="en-US" sz="1800" b="1" dirty="0"/>
              <a:t>use matrix-matrix,-vector operations, solvers (conjugate gradient)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dirty="0"/>
              <a:t>Clustering</a:t>
            </a:r>
            <a:r>
              <a:rPr lang="en-US" sz="1800" dirty="0"/>
              <a:t> (many methods), </a:t>
            </a:r>
            <a:r>
              <a:rPr lang="en-US" sz="1800" b="1" dirty="0"/>
              <a:t>Mixture Models, LDA </a:t>
            </a:r>
            <a:r>
              <a:rPr lang="en-US" sz="1800" dirty="0"/>
              <a:t>(Latent </a:t>
            </a:r>
            <a:r>
              <a:rPr lang="en-US" sz="1800" dirty="0" err="1"/>
              <a:t>Dirichlet</a:t>
            </a:r>
            <a:r>
              <a:rPr lang="en-US" sz="1800" dirty="0"/>
              <a:t> Allocation), </a:t>
            </a:r>
            <a:r>
              <a:rPr lang="en-US" sz="1800" b="1" dirty="0"/>
              <a:t>PLSI </a:t>
            </a:r>
            <a:r>
              <a:rPr lang="en-US" sz="1800" dirty="0"/>
              <a:t>(Probabilistic Latent Semantic Indexing)</a:t>
            </a:r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800" b="1" dirty="0"/>
              <a:t>SVM </a:t>
            </a:r>
            <a:r>
              <a:rPr lang="en-US" sz="1800" dirty="0"/>
              <a:t>and </a:t>
            </a:r>
            <a:r>
              <a:rPr lang="en-US" sz="1800" b="1" dirty="0"/>
              <a:t>Logistic Regression</a:t>
            </a:r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800" b="1" dirty="0"/>
              <a:t>Outlier Detection</a:t>
            </a:r>
            <a:r>
              <a:rPr lang="en-US" sz="1800" dirty="0"/>
              <a:t> </a:t>
            </a:r>
            <a:r>
              <a:rPr lang="en-US" sz="1800" dirty="0" smtClean="0"/>
              <a:t>(several approaches)</a:t>
            </a:r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800" b="1" dirty="0" smtClean="0"/>
              <a:t>PageRank</a:t>
            </a:r>
            <a:r>
              <a:rPr lang="en-US" sz="1800" dirty="0" smtClean="0"/>
              <a:t>, (find leading eigenvector of sparse matrix)</a:t>
            </a:r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800" b="1" dirty="0" smtClean="0"/>
              <a:t>SVD</a:t>
            </a:r>
            <a:r>
              <a:rPr lang="en-US" sz="1800" dirty="0" smtClean="0"/>
              <a:t> </a:t>
            </a:r>
            <a:r>
              <a:rPr lang="en-US" sz="1800" dirty="0"/>
              <a:t>(Singular Value Decomposition)</a:t>
            </a:r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800" b="1" dirty="0"/>
              <a:t>MDS</a:t>
            </a:r>
            <a:r>
              <a:rPr lang="en-US" sz="1800" dirty="0"/>
              <a:t> (Multidimensional Scaling)</a:t>
            </a:r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Learning Neural Networks (</a:t>
            </a:r>
            <a:r>
              <a:rPr lang="en-US" sz="1800" b="1" dirty="0"/>
              <a:t>Deep Learning</a:t>
            </a:r>
            <a:r>
              <a:rPr lang="en-US" sz="1800" dirty="0"/>
              <a:t>)</a:t>
            </a:r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800" b="1" dirty="0"/>
              <a:t>Hidden Markov </a:t>
            </a:r>
            <a:r>
              <a:rPr lang="en-US" sz="1800" b="1" dirty="0" smtClean="0"/>
              <a:t>Models</a:t>
            </a:r>
          </a:p>
          <a:p>
            <a:pPr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C00FF"/>
                </a:solidFill>
              </a:rPr>
              <a:t>Graph Analytics (Global Analytics subset)</a:t>
            </a:r>
          </a:p>
          <a:p>
            <a:pPr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800" b="1" dirty="0" smtClean="0"/>
              <a:t>Graph Structure </a:t>
            </a:r>
            <a:r>
              <a:rPr lang="en-US" sz="1800" b="1" dirty="0"/>
              <a:t>and </a:t>
            </a:r>
            <a:r>
              <a:rPr lang="en-US" sz="1800" b="1" dirty="0" smtClean="0"/>
              <a:t>Graph Simulation </a:t>
            </a:r>
          </a:p>
          <a:p>
            <a:pPr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800" b="1" dirty="0" smtClean="0"/>
              <a:t>Communities</a:t>
            </a:r>
            <a:r>
              <a:rPr lang="en-US" sz="1800" b="1" dirty="0"/>
              <a:t>, </a:t>
            </a:r>
            <a:r>
              <a:rPr lang="en-US" sz="1800" b="1" dirty="0" err="1"/>
              <a:t>subgraphs</a:t>
            </a:r>
            <a:r>
              <a:rPr lang="en-US" sz="1800" b="1" dirty="0"/>
              <a:t>/motifs, diameter, maximal cliques, connected </a:t>
            </a:r>
            <a:r>
              <a:rPr lang="en-US" sz="1800" b="1" dirty="0" smtClean="0"/>
              <a:t>components, </a:t>
            </a:r>
            <a:r>
              <a:rPr lang="en-US" sz="1800" b="1" dirty="0" err="1"/>
              <a:t>Betweenness</a:t>
            </a:r>
            <a:r>
              <a:rPr lang="en-US" sz="1800" b="1" dirty="0"/>
              <a:t> centrality, shortest </a:t>
            </a:r>
            <a:r>
              <a:rPr lang="en-US" sz="1800" b="1" dirty="0" smtClean="0"/>
              <a:t>path</a:t>
            </a:r>
          </a:p>
          <a:p>
            <a:pPr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C00FF"/>
                </a:solidFill>
              </a:rPr>
              <a:t>Linear/Quadratic Programming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/>
              <a:t>Combinatorial Optimization, Branch and </a:t>
            </a:r>
            <a:r>
              <a:rPr lang="en-US" b="1" dirty="0" smtClean="0"/>
              <a:t>Bound</a:t>
            </a:r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B7371F-B25E-42BE-91F9-DCD17E1CF49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1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22202" y="72247"/>
            <a:ext cx="9144000" cy="1144800"/>
          </a:xfrm>
        </p:spPr>
        <p:txBody>
          <a:bodyPr vert="horz" wrap="square" lIns="100794" tIns="35202" rIns="100794" bIns="50397" numCol="1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800" b="1" dirty="0" smtClean="0"/>
              <a:t>Protein Universe Browser for COG Sequences with a few illustrative biologically identified clusters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73000"/>
              </a:lnSpc>
            </a:pPr>
            <a:fld id="{0AC073B1-9238-43AB-AC67-3B16E1F5FAA3}" type="slidenum">
              <a:rPr lang="en-US" sz="1270"/>
              <a:pPr>
                <a:lnSpc>
                  <a:spcPct val="73000"/>
                </a:lnSpc>
              </a:pPr>
              <a:t>16</a:t>
            </a:fld>
            <a:endParaRPr lang="en-US" sz="1270"/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2" y="1217047"/>
            <a:ext cx="9121798" cy="598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61136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1252"/>
            <a:ext cx="9144000" cy="60567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873" y="11151"/>
            <a:ext cx="8915400" cy="685800"/>
          </a:xfrm>
        </p:spPr>
        <p:txBody>
          <a:bodyPr/>
          <a:lstStyle/>
          <a:p>
            <a:r>
              <a:rPr lang="en-US" dirty="0" smtClean="0"/>
              <a:t>3D Phylogenetic Tree from WDA SMACOF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885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30352" cy="1676399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2800" dirty="0" smtClean="0"/>
              <a:t>LC-MS Proteomics Mass Spectrometry</a:t>
            </a:r>
            <a:br>
              <a:rPr lang="en-US" sz="2800" dirty="0" smtClean="0"/>
            </a:br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7D7447"/>
                </a:solidFill>
              </a:rPr>
              <a:t>brownish </a:t>
            </a:r>
            <a:r>
              <a:rPr lang="en-US" sz="2800" dirty="0">
                <a:solidFill>
                  <a:srgbClr val="7D7447"/>
                </a:solidFill>
              </a:rPr>
              <a:t>triangles </a:t>
            </a:r>
            <a:r>
              <a:rPr lang="en-US" sz="2800" dirty="0"/>
              <a:t>are </a:t>
            </a:r>
            <a:r>
              <a:rPr lang="en-US" sz="2800" dirty="0" smtClean="0"/>
              <a:t>peaks </a:t>
            </a:r>
            <a:r>
              <a:rPr lang="en-US" sz="2800" dirty="0"/>
              <a:t>outside any cluster.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The </a:t>
            </a:r>
            <a:r>
              <a:rPr lang="en-US" sz="2800" b="1" dirty="0"/>
              <a:t>colored hexagons </a:t>
            </a:r>
            <a:r>
              <a:rPr lang="en-US" sz="2800" dirty="0"/>
              <a:t>are peaks inside clusters with the </a:t>
            </a:r>
            <a:r>
              <a:rPr lang="en-US" sz="2800" dirty="0">
                <a:solidFill>
                  <a:schemeClr val="bg1"/>
                </a:solidFill>
              </a:rPr>
              <a:t>white hexagons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/>
              <a:t>being determined cluster center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" name="Picture 3" descr="C:\Users\Geoffrey Fox\Desktop\PynePaper\clusterFinal-M200000-C30424Scaled_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" y="1676400"/>
            <a:ext cx="9144000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743028" y="1828800"/>
            <a:ext cx="36852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Fragment of 30,000 Clusters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241605 Points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69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523"/>
            <a:ext cx="9144000" cy="736381"/>
          </a:xfrm>
        </p:spPr>
        <p:txBody>
          <a:bodyPr>
            <a:normAutofit fontScale="90000"/>
          </a:bodyPr>
          <a:lstStyle/>
          <a:p>
            <a:r>
              <a:rPr lang="en-US" sz="3600" b="1" dirty="0" err="1" smtClean="0"/>
              <a:t>Cloudmesh</a:t>
            </a:r>
            <a:r>
              <a:rPr lang="en-US" sz="3600" b="1" dirty="0" smtClean="0"/>
              <a:t> Software Defined System Toolkit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3" y="2487168"/>
            <a:ext cx="6915758" cy="437083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0" y="693323"/>
            <a:ext cx="9144000" cy="1892709"/>
          </a:xfrm>
        </p:spPr>
        <p:txBody>
          <a:bodyPr>
            <a:normAutofit fontScale="92500"/>
          </a:bodyPr>
          <a:lstStyle/>
          <a:p>
            <a:r>
              <a:rPr lang="en-US" sz="2400" dirty="0" err="1" smtClean="0"/>
              <a:t>Cloudmesh</a:t>
            </a:r>
            <a:r>
              <a:rPr lang="en-US" sz="2400" dirty="0"/>
              <a:t> Open source </a:t>
            </a:r>
            <a:r>
              <a:rPr lang="en-US" sz="2400" dirty="0">
                <a:hlinkClick r:id="rId4"/>
              </a:rPr>
              <a:t>http://cloudmesh.github.io/</a:t>
            </a:r>
            <a:r>
              <a:rPr lang="en-US" sz="2400" dirty="0"/>
              <a:t> </a:t>
            </a:r>
            <a:r>
              <a:rPr lang="en-US" sz="2400" dirty="0" smtClean="0"/>
              <a:t>supporting</a:t>
            </a:r>
          </a:p>
          <a:p>
            <a:pPr lvl="1"/>
            <a:r>
              <a:rPr lang="en-US" sz="2000" dirty="0" smtClean="0"/>
              <a:t>The ability to </a:t>
            </a:r>
            <a:r>
              <a:rPr lang="en-US" sz="2000" b="1" dirty="0" smtClean="0"/>
              <a:t>federate</a:t>
            </a:r>
            <a:r>
              <a:rPr lang="en-US" sz="2000" dirty="0" smtClean="0"/>
              <a:t> a number of </a:t>
            </a:r>
            <a:r>
              <a:rPr lang="en-US" sz="2000" b="1" dirty="0" smtClean="0"/>
              <a:t>resources</a:t>
            </a:r>
            <a:r>
              <a:rPr lang="en-US" sz="2000" dirty="0" smtClean="0"/>
              <a:t> from academia and industry. This includes existing </a:t>
            </a:r>
            <a:r>
              <a:rPr lang="en-US" sz="2000" dirty="0" err="1" smtClean="0">
                <a:solidFill>
                  <a:srgbClr val="FF0000"/>
                </a:solidFill>
              </a:rPr>
              <a:t>FutureSystems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infrastructure</a:t>
            </a:r>
            <a:r>
              <a:rPr lang="en-US" sz="2000" dirty="0" smtClean="0">
                <a:solidFill>
                  <a:srgbClr val="FF0000"/>
                </a:solidFill>
              </a:rPr>
              <a:t>, Amazon Web Services, Azure, HP Cloud, Karlsruhe</a:t>
            </a:r>
            <a:r>
              <a:rPr lang="en-US" sz="2000" dirty="0" smtClean="0"/>
              <a:t> using several </a:t>
            </a:r>
            <a:r>
              <a:rPr lang="en-US" sz="2000" dirty="0" err="1" smtClean="0"/>
              <a:t>IaaS</a:t>
            </a:r>
            <a:r>
              <a:rPr lang="en-US" sz="2000" dirty="0" smtClean="0"/>
              <a:t> frameworks </a:t>
            </a:r>
          </a:p>
          <a:p>
            <a:pPr lvl="1"/>
            <a:r>
              <a:rPr lang="en-US" sz="2000" dirty="0" err="1"/>
              <a:t>IPython</a:t>
            </a:r>
            <a:r>
              <a:rPr lang="en-US" sz="2000" dirty="0"/>
              <a:t>-based </a:t>
            </a:r>
            <a:r>
              <a:rPr lang="en-US" sz="2000" b="1" dirty="0"/>
              <a:t>workflow </a:t>
            </a:r>
            <a:r>
              <a:rPr lang="en-US" sz="2000" dirty="0"/>
              <a:t>as an interoperable </a:t>
            </a:r>
            <a:r>
              <a:rPr lang="en-US" sz="2000" b="1" dirty="0" smtClean="0"/>
              <a:t>onramp</a:t>
            </a:r>
          </a:p>
          <a:p>
            <a:endParaRPr lang="en-US" sz="2400" b="1" dirty="0" smtClean="0"/>
          </a:p>
          <a:p>
            <a:pPr lvl="1"/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7014575" y="2133600"/>
            <a:ext cx="212942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Supports </a:t>
            </a:r>
            <a:r>
              <a:rPr lang="en-US" sz="2000" b="1" dirty="0"/>
              <a:t>reproducible computing </a:t>
            </a:r>
            <a:r>
              <a:rPr lang="en-US" sz="2000" b="1" dirty="0" smtClean="0"/>
              <a:t>environments</a:t>
            </a:r>
          </a:p>
          <a:p>
            <a:endParaRPr lang="en-US" sz="2000" b="1" dirty="0"/>
          </a:p>
          <a:p>
            <a:r>
              <a:rPr lang="en-US" sz="2000" b="1" dirty="0"/>
              <a:t>Uses internally </a:t>
            </a:r>
            <a:r>
              <a:rPr lang="en-US" sz="2000" dirty="0" err="1"/>
              <a:t>Libcloud</a:t>
            </a:r>
            <a:r>
              <a:rPr lang="en-US" sz="2000" dirty="0"/>
              <a:t> and Cobbler</a:t>
            </a:r>
          </a:p>
          <a:p>
            <a:r>
              <a:rPr lang="en-US" sz="2000" dirty="0"/>
              <a:t>Celery Task/Query manager (AMQP - </a:t>
            </a:r>
            <a:r>
              <a:rPr lang="en-US" sz="2000" dirty="0" err="1"/>
              <a:t>RabbitMQ</a:t>
            </a:r>
            <a:r>
              <a:rPr lang="en-US" sz="2000" dirty="0"/>
              <a:t>)</a:t>
            </a:r>
          </a:p>
          <a:p>
            <a:r>
              <a:rPr lang="en-US" sz="2000" dirty="0" err="1"/>
              <a:t>MongoDB</a:t>
            </a:r>
            <a:endParaRPr lang="en-US" sz="2000" b="1" dirty="0" smtClean="0"/>
          </a:p>
          <a:p>
            <a:endParaRPr lang="en-US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-31595" y="2487168"/>
            <a:ext cx="24673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 smtClean="0"/>
              <a:t>Gregor</a:t>
            </a:r>
            <a:r>
              <a:rPr lang="en-US" sz="1800" dirty="0" smtClean="0"/>
              <a:t> von </a:t>
            </a:r>
            <a:r>
              <a:rPr lang="en-US" sz="1800" dirty="0" err="1" smtClean="0"/>
              <a:t>Laszewski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err="1" smtClean="0"/>
              <a:t>Fugang</a:t>
            </a:r>
            <a:r>
              <a:rPr lang="en-US" sz="1800" dirty="0" smtClean="0"/>
              <a:t> Wang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4337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097"/>
    </mc:Choice>
    <mc:Fallback xmlns="">
      <p:transition spd="slow" advTm="5809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0479"/>
          </a:xfrm>
        </p:spPr>
        <p:txBody>
          <a:bodyPr>
            <a:normAutofit/>
          </a:bodyPr>
          <a:lstStyle/>
          <a:p>
            <a:r>
              <a:rPr lang="en-US" b="1" smtClean="0"/>
              <a:t>Digital </a:t>
            </a:r>
            <a:r>
              <a:rPr lang="en-US" b="1" dirty="0" smtClean="0"/>
              <a:t>Science Center Research Areas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88357"/>
            <a:ext cx="9144000" cy="5181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Digital Science Center </a:t>
            </a:r>
            <a:r>
              <a:rPr lang="en-US" sz="2800" b="1" dirty="0" smtClean="0">
                <a:solidFill>
                  <a:srgbClr val="B30838"/>
                </a:solidFill>
              </a:rPr>
              <a:t>Facilities</a:t>
            </a:r>
          </a:p>
          <a:p>
            <a:r>
              <a:rPr lang="en-US" sz="2800" b="1" dirty="0" err="1" smtClean="0">
                <a:solidFill>
                  <a:srgbClr val="B30838"/>
                </a:solidFill>
              </a:rPr>
              <a:t>RaPyDLI</a:t>
            </a:r>
            <a:r>
              <a:rPr lang="en-US" sz="2800" dirty="0" smtClean="0"/>
              <a:t> Deep Learning Environment</a:t>
            </a:r>
          </a:p>
          <a:p>
            <a:r>
              <a:rPr lang="en-US" sz="2800" b="1" dirty="0" smtClean="0">
                <a:solidFill>
                  <a:srgbClr val="B30838"/>
                </a:solidFill>
              </a:rPr>
              <a:t>HPC-ABDS</a:t>
            </a:r>
            <a:r>
              <a:rPr lang="en-US" sz="2800" dirty="0" smtClean="0"/>
              <a:t> and </a:t>
            </a:r>
            <a:r>
              <a:rPr lang="en-US" sz="2800" b="1" dirty="0" smtClean="0">
                <a:solidFill>
                  <a:srgbClr val="B30838"/>
                </a:solidFill>
              </a:rPr>
              <a:t>Cloud DIKW </a:t>
            </a:r>
            <a:r>
              <a:rPr lang="en-US" sz="2800" dirty="0" smtClean="0"/>
              <a:t>Big Data Environments</a:t>
            </a:r>
          </a:p>
          <a:p>
            <a:r>
              <a:rPr lang="en-US" sz="2800" b="1" dirty="0" smtClean="0">
                <a:solidFill>
                  <a:srgbClr val="B30838"/>
                </a:solidFill>
              </a:rPr>
              <a:t>Java Grande </a:t>
            </a:r>
            <a:r>
              <a:rPr lang="en-US" sz="2800" dirty="0" smtClean="0"/>
              <a:t>Runtime</a:t>
            </a:r>
          </a:p>
          <a:p>
            <a:r>
              <a:rPr lang="en-US" sz="2800" b="1" dirty="0" err="1" smtClean="0">
                <a:solidFill>
                  <a:srgbClr val="B30838"/>
                </a:solidFill>
              </a:rPr>
              <a:t>CloudIOT</a:t>
            </a:r>
            <a:r>
              <a:rPr lang="en-US" sz="2800" dirty="0" smtClean="0"/>
              <a:t> Internet of Things Environment</a:t>
            </a:r>
          </a:p>
          <a:p>
            <a:r>
              <a:rPr lang="en-US" sz="2800" b="1" dirty="0" smtClean="0">
                <a:solidFill>
                  <a:srgbClr val="B30838"/>
                </a:solidFill>
              </a:rPr>
              <a:t>SPIDAL </a:t>
            </a:r>
            <a:r>
              <a:rPr lang="en-US" sz="2800" dirty="0" smtClean="0"/>
              <a:t>Scalable Data Analytics Library</a:t>
            </a:r>
          </a:p>
          <a:p>
            <a:r>
              <a:rPr lang="en-US" sz="2800" b="1" dirty="0" smtClean="0">
                <a:solidFill>
                  <a:srgbClr val="B30838"/>
                </a:solidFill>
              </a:rPr>
              <a:t>Big Data Ogres </a:t>
            </a:r>
            <a:r>
              <a:rPr lang="en-US" sz="2800" dirty="0" smtClean="0"/>
              <a:t>Classification and Benchmarks</a:t>
            </a:r>
          </a:p>
          <a:p>
            <a:r>
              <a:rPr lang="en-US" sz="2800" b="1" dirty="0" err="1" smtClean="0">
                <a:solidFill>
                  <a:srgbClr val="B30838"/>
                </a:solidFill>
              </a:rPr>
              <a:t>Cloudmesh</a:t>
            </a:r>
            <a:r>
              <a:rPr lang="en-US" sz="2800" b="1" dirty="0" smtClean="0">
                <a:solidFill>
                  <a:srgbClr val="B30838"/>
                </a:solidFill>
              </a:rPr>
              <a:t> </a:t>
            </a:r>
            <a:r>
              <a:rPr lang="en-US" sz="2800" dirty="0" smtClean="0"/>
              <a:t>Cloud and Bare metal Automation</a:t>
            </a:r>
          </a:p>
          <a:p>
            <a:r>
              <a:rPr lang="en-US" sz="2800" b="1" dirty="0" smtClean="0">
                <a:solidFill>
                  <a:srgbClr val="B30838"/>
                </a:solidFill>
              </a:rPr>
              <a:t>XSEDE TAS </a:t>
            </a:r>
            <a:r>
              <a:rPr lang="en-US" sz="2800" dirty="0" smtClean="0"/>
              <a:t>Monitoring citations and system metrics</a:t>
            </a:r>
          </a:p>
          <a:p>
            <a:r>
              <a:rPr lang="en-US" sz="2800" b="1" dirty="0" smtClean="0">
                <a:solidFill>
                  <a:srgbClr val="B30838"/>
                </a:solidFill>
              </a:rPr>
              <a:t>Data Science Education </a:t>
            </a:r>
            <a:r>
              <a:rPr lang="en-US" sz="2800" dirty="0" smtClean="0"/>
              <a:t>with MOOC’s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75285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91"/>
            <a:ext cx="8229600" cy="771287"/>
          </a:xfrm>
        </p:spPr>
        <p:txBody>
          <a:bodyPr/>
          <a:lstStyle/>
          <a:p>
            <a:r>
              <a:rPr lang="en-US" b="1" dirty="0" smtClean="0"/>
              <a:t>DSC Computing Systems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2878"/>
            <a:ext cx="9144000" cy="6075122"/>
          </a:xfrm>
        </p:spPr>
        <p:txBody>
          <a:bodyPr>
            <a:normAutofit/>
          </a:bodyPr>
          <a:lstStyle/>
          <a:p>
            <a:r>
              <a:rPr lang="en-US" dirty="0" smtClean="0"/>
              <a:t>Working with SDSC on NSF XSEDE Comet System (</a:t>
            </a:r>
            <a:r>
              <a:rPr lang="en-US" dirty="0" err="1" smtClean="0"/>
              <a:t>Haswell</a:t>
            </a:r>
            <a:r>
              <a:rPr lang="en-US" dirty="0" smtClean="0"/>
              <a:t>)</a:t>
            </a:r>
          </a:p>
          <a:p>
            <a:r>
              <a:rPr lang="en-US" dirty="0" smtClean="0"/>
              <a:t>Adding 64-128 node </a:t>
            </a:r>
            <a:r>
              <a:rPr lang="en-US" dirty="0" err="1" smtClean="0"/>
              <a:t>Haswell</a:t>
            </a:r>
            <a:r>
              <a:rPr lang="en-US" dirty="0" smtClean="0"/>
              <a:t> based system (Juliet)</a:t>
            </a:r>
          </a:p>
          <a:p>
            <a:pPr lvl="1"/>
            <a:r>
              <a:rPr lang="en-US" dirty="0" smtClean="0"/>
              <a:t>128-256 GB memory per node</a:t>
            </a:r>
          </a:p>
          <a:p>
            <a:pPr lvl="1"/>
            <a:r>
              <a:rPr lang="en-US" dirty="0" smtClean="0"/>
              <a:t>Substantial conventional disk per node (8TB) plus PCI based SSD</a:t>
            </a:r>
          </a:p>
          <a:p>
            <a:pPr lvl="1"/>
            <a:r>
              <a:rPr lang="en-US" dirty="0" err="1" smtClean="0"/>
              <a:t>Infiniband</a:t>
            </a:r>
            <a:r>
              <a:rPr lang="en-US" dirty="0" smtClean="0"/>
              <a:t> with SR-IOV</a:t>
            </a:r>
          </a:p>
          <a:p>
            <a:r>
              <a:rPr lang="en-US" dirty="0" smtClean="0"/>
              <a:t>Older machines</a:t>
            </a:r>
          </a:p>
          <a:p>
            <a:pPr lvl="1"/>
            <a:r>
              <a:rPr lang="en-US" dirty="0" smtClean="0"/>
              <a:t>India (128 nodes, 1024 cores), Bravo (16 nodes, 128 cores), Delta(16 nodes, 192 cores), Echo(16  nodes, 192 cores), Tempest (32 nodes, 768 cores) with large memory, large disk and GPU</a:t>
            </a:r>
          </a:p>
          <a:p>
            <a:pPr lvl="1"/>
            <a:r>
              <a:rPr lang="en-US" dirty="0"/>
              <a:t>Cray XT5m </a:t>
            </a:r>
            <a:r>
              <a:rPr lang="en-US" dirty="0" smtClean="0"/>
              <a:t>with 672 cores</a:t>
            </a:r>
          </a:p>
          <a:p>
            <a:r>
              <a:rPr lang="en-US" dirty="0"/>
              <a:t>Optimized for Cloud research and </a:t>
            </a:r>
            <a:r>
              <a:rPr lang="en-US" dirty="0" smtClean="0"/>
              <a:t>Large scale Data </a:t>
            </a:r>
            <a:r>
              <a:rPr lang="en-US" dirty="0"/>
              <a:t>analytics exploring storage models, algorithms</a:t>
            </a:r>
          </a:p>
          <a:p>
            <a:r>
              <a:rPr lang="en-US" dirty="0" smtClean="0"/>
              <a:t>Bare-metal </a:t>
            </a:r>
            <a:r>
              <a:rPr lang="en-US" dirty="0"/>
              <a:t>v. </a:t>
            </a:r>
            <a:r>
              <a:rPr lang="en-US" dirty="0" err="1"/>
              <a:t>Openstack</a:t>
            </a:r>
            <a:r>
              <a:rPr lang="en-US" dirty="0"/>
              <a:t> virtual </a:t>
            </a:r>
            <a:r>
              <a:rPr lang="en-US" dirty="0" smtClean="0"/>
              <a:t>clusters</a:t>
            </a:r>
          </a:p>
          <a:p>
            <a:r>
              <a:rPr lang="en-US" dirty="0" smtClean="0"/>
              <a:t>Extensively used in Education</a:t>
            </a:r>
            <a:endParaRPr lang="en-US" dirty="0"/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908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7409"/>
          </a:xfrm>
        </p:spPr>
        <p:txBody>
          <a:bodyPr/>
          <a:lstStyle/>
          <a:p>
            <a:r>
              <a:rPr lang="en-US" b="1" dirty="0" smtClean="0"/>
              <a:t>NSF Data </a:t>
            </a:r>
            <a:r>
              <a:rPr lang="en-US" b="1" smtClean="0"/>
              <a:t>Science Project </a:t>
            </a:r>
            <a:r>
              <a:rPr lang="en-US" b="1" dirty="0" smtClean="0"/>
              <a:t>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57879"/>
            <a:ext cx="9144000" cy="2658737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>
                <a:solidFill>
                  <a:srgbClr val="B30838"/>
                </a:solidFill>
              </a:rPr>
              <a:t>3 yr. XPS</a:t>
            </a:r>
            <a:r>
              <a:rPr lang="en-US" sz="2400" b="1" dirty="0">
                <a:solidFill>
                  <a:srgbClr val="B30838"/>
                </a:solidFill>
              </a:rPr>
              <a:t>: FULL: DSD: Collaborative Research: Rapid Prototyping HPC Environment for </a:t>
            </a:r>
            <a:r>
              <a:rPr lang="en-US" sz="2400" b="1" dirty="0" smtClean="0">
                <a:solidFill>
                  <a:srgbClr val="B30838"/>
                </a:solidFill>
              </a:rPr>
              <a:t> Deep Learning </a:t>
            </a:r>
            <a:r>
              <a:rPr lang="en-US" sz="2400" dirty="0" smtClean="0">
                <a:solidFill>
                  <a:srgbClr val="B30838"/>
                </a:solidFill>
              </a:rPr>
              <a:t>IU, Tennessee (</a:t>
            </a:r>
            <a:r>
              <a:rPr lang="en-US" sz="2400" dirty="0" err="1" smtClean="0">
                <a:solidFill>
                  <a:srgbClr val="B30838"/>
                </a:solidFill>
              </a:rPr>
              <a:t>Dongarra</a:t>
            </a:r>
            <a:r>
              <a:rPr lang="en-US" sz="2400" dirty="0" smtClean="0">
                <a:solidFill>
                  <a:srgbClr val="B30838"/>
                </a:solidFill>
              </a:rPr>
              <a:t>), Stanford (Ng)</a:t>
            </a:r>
          </a:p>
          <a:p>
            <a:r>
              <a:rPr lang="en-US" sz="2400" dirty="0"/>
              <a:t>“Rapid Python Deep Learning Infrastructure” (</a:t>
            </a:r>
            <a:r>
              <a:rPr lang="en-US" sz="2400" b="1" dirty="0"/>
              <a:t>RaPyDLI</a:t>
            </a:r>
            <a:r>
              <a:rPr lang="en-US" sz="2400" dirty="0"/>
              <a:t>) </a:t>
            </a:r>
            <a:r>
              <a:rPr lang="en-US" sz="2400" dirty="0" smtClean="0"/>
              <a:t> Builds optimized Multicore/GPU/Xeon Phi kernels (best exascale dataflow) with Python front end for general deep learning problems with </a:t>
            </a:r>
            <a:r>
              <a:rPr lang="en-US" sz="2400" dirty="0" err="1" smtClean="0"/>
              <a:t>ImageNet</a:t>
            </a:r>
            <a:r>
              <a:rPr lang="en-US" sz="2400" dirty="0" smtClean="0"/>
              <a:t> exemplar. Leverage </a:t>
            </a:r>
            <a:r>
              <a:rPr lang="en-US" sz="2400" dirty="0" err="1" smtClean="0"/>
              <a:t>Caffe</a:t>
            </a:r>
            <a:r>
              <a:rPr lang="en-US" sz="2400" dirty="0" smtClean="0"/>
              <a:t> from UCB.</a:t>
            </a:r>
          </a:p>
          <a:p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4603595" y="3352800"/>
            <a:ext cx="4416811" cy="2663133"/>
            <a:chOff x="5435843" y="3874602"/>
            <a:chExt cx="3589270" cy="216416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35843" y="3874602"/>
              <a:ext cx="3589270" cy="2164164"/>
            </a:xfrm>
            <a:prstGeom prst="rect">
              <a:avLst/>
            </a:prstGeom>
            <a:solidFill>
              <a:schemeClr val="tx1"/>
            </a:solidFill>
          </p:spPr>
        </p:pic>
        <p:sp>
          <p:nvSpPr>
            <p:cNvPr id="8" name="TextBox 7"/>
            <p:cNvSpPr txBox="1"/>
            <p:nvPr/>
          </p:nvSpPr>
          <p:spPr>
            <a:xfrm>
              <a:off x="5435843" y="5597447"/>
              <a:ext cx="394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white"/>
                  </a:solidFill>
                </a:rPr>
                <a:t>IN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35843" y="4010264"/>
              <a:ext cx="1216976" cy="575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2000" dirty="0" smtClean="0">
                  <a:solidFill>
                    <a:prstClr val="white"/>
                  </a:solidFill>
                </a:rPr>
                <a:t>Classified OUT</a:t>
              </a:r>
              <a:endParaRPr lang="en-US" sz="2000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85074" y="3253205"/>
            <a:ext cx="45222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Large </a:t>
            </a:r>
            <a:r>
              <a:rPr lang="en-US" sz="2000" dirty="0" smtClean="0"/>
              <a:t>neural </a:t>
            </a:r>
            <a:r>
              <a:rPr lang="en-US" sz="2000" dirty="0"/>
              <a:t>networks </a:t>
            </a:r>
            <a:r>
              <a:rPr lang="en-US" sz="2000" dirty="0" smtClean="0"/>
              <a:t>combined </a:t>
            </a:r>
            <a:r>
              <a:rPr lang="en-US" sz="2000" dirty="0"/>
              <a:t>with large datasets (typically imagery, video, audio, or </a:t>
            </a:r>
            <a:r>
              <a:rPr lang="en-US" sz="2000" dirty="0" smtClean="0"/>
              <a:t>text) are </a:t>
            </a:r>
            <a:r>
              <a:rPr lang="en-US" sz="2000" dirty="0"/>
              <a:t>increasingly the top performers in benchmark tasks for vision, speech, and Natural Language Processing. </a:t>
            </a:r>
            <a:r>
              <a:rPr lang="en-US" sz="2000" dirty="0" smtClean="0"/>
              <a:t>Training often requires </a:t>
            </a:r>
            <a:r>
              <a:rPr lang="en-US" sz="2000" dirty="0"/>
              <a:t>customization of the neural network architecture, learning criteria, and dataset pre-processing.  </a:t>
            </a:r>
          </a:p>
        </p:txBody>
      </p:sp>
    </p:spTree>
    <p:extLst>
      <p:ext uri="{BB962C8B-B14F-4D97-AF65-F5344CB8AC3E}">
        <p14:creationId xmlns:p14="http://schemas.microsoft.com/office/powerpoint/2010/main" val="61811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7409"/>
          </a:xfrm>
        </p:spPr>
        <p:txBody>
          <a:bodyPr/>
          <a:lstStyle/>
          <a:p>
            <a:r>
              <a:rPr lang="en-US" b="1" dirty="0" smtClean="0"/>
              <a:t>NSF Data Science Project II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67409"/>
            <a:ext cx="9144000" cy="47244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B30838"/>
                </a:solidFill>
              </a:rPr>
              <a:t>5 yr. </a:t>
            </a:r>
            <a:r>
              <a:rPr lang="en-US" sz="2400" b="1" dirty="0" err="1" smtClean="0">
                <a:solidFill>
                  <a:srgbClr val="B30838"/>
                </a:solidFill>
              </a:rPr>
              <a:t>Datanet</a:t>
            </a:r>
            <a:r>
              <a:rPr lang="en-US" sz="2400" b="1" dirty="0" smtClean="0">
                <a:solidFill>
                  <a:srgbClr val="B30838"/>
                </a:solidFill>
              </a:rPr>
              <a:t>: CIF21 DIBBs: Middleware and High Performance Analytics Libraries for Scalable Data Science </a:t>
            </a:r>
            <a:r>
              <a:rPr lang="en-US" sz="2300" dirty="0" smtClean="0">
                <a:solidFill>
                  <a:srgbClr val="B30838"/>
                </a:solidFill>
              </a:rPr>
              <a:t>IU, Rutgers (</a:t>
            </a:r>
            <a:r>
              <a:rPr lang="en-US" sz="2300" dirty="0" err="1" smtClean="0">
                <a:solidFill>
                  <a:srgbClr val="B30838"/>
                </a:solidFill>
              </a:rPr>
              <a:t>Jha</a:t>
            </a:r>
            <a:r>
              <a:rPr lang="en-US" sz="2300" dirty="0" smtClean="0">
                <a:solidFill>
                  <a:srgbClr val="B30838"/>
                </a:solidFill>
              </a:rPr>
              <a:t>), Virginia Tech (</a:t>
            </a:r>
            <a:r>
              <a:rPr lang="en-US" sz="2300" dirty="0" err="1" smtClean="0">
                <a:solidFill>
                  <a:srgbClr val="B30838"/>
                </a:solidFill>
              </a:rPr>
              <a:t>Marathe</a:t>
            </a:r>
            <a:r>
              <a:rPr lang="en-US" sz="2300" dirty="0" smtClean="0">
                <a:solidFill>
                  <a:srgbClr val="B30838"/>
                </a:solidFill>
              </a:rPr>
              <a:t>), Kansas (Paden), Stony Brook (Wang), Arizona State(</a:t>
            </a:r>
            <a:r>
              <a:rPr lang="en-US" sz="2300" dirty="0" err="1" smtClean="0">
                <a:solidFill>
                  <a:srgbClr val="B30838"/>
                </a:solidFill>
              </a:rPr>
              <a:t>Beckstein</a:t>
            </a:r>
            <a:r>
              <a:rPr lang="en-US" sz="2300" dirty="0" smtClean="0">
                <a:solidFill>
                  <a:srgbClr val="B30838"/>
                </a:solidFill>
              </a:rPr>
              <a:t>), Utah(Cheatham)</a:t>
            </a:r>
          </a:p>
          <a:p>
            <a:r>
              <a:rPr lang="en-US" sz="2400" b="1" dirty="0" smtClean="0"/>
              <a:t>HPC-ABDS: </a:t>
            </a:r>
            <a:r>
              <a:rPr lang="en-US" sz="2400" dirty="0" smtClean="0"/>
              <a:t>Cloud-HPC interoperable software  performance of HPC (High Performance Computing) and the rich functionality of the commodity Apache Big Data Stack.</a:t>
            </a:r>
          </a:p>
          <a:p>
            <a:r>
              <a:rPr lang="en-US" sz="2400" b="1" dirty="0" smtClean="0"/>
              <a:t>SPIDAL (Scalable Parallel Interoperable Data Analytics Library): </a:t>
            </a:r>
            <a:r>
              <a:rPr lang="en-US" sz="2400" dirty="0" smtClean="0"/>
              <a:t>Scalable Analytics for </a:t>
            </a:r>
            <a:r>
              <a:rPr lang="en-US" sz="2400" dirty="0" err="1" smtClean="0"/>
              <a:t>Biomolecular</a:t>
            </a:r>
            <a:r>
              <a:rPr lang="en-US" sz="2400" dirty="0" smtClean="0"/>
              <a:t> Simulations, Network and Computational Social Science, Epidemiology, Computer Vision, Spatial Geographical Information Systems, Remote Sensing for Polar Science and Pathology Informatics.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6080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775" t="6539" r="10397" b="3211"/>
          <a:stretch/>
        </p:blipFill>
        <p:spPr>
          <a:xfrm>
            <a:off x="0" y="777766"/>
            <a:ext cx="9144000" cy="608023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369"/>
            <a:ext cx="8229600" cy="849969"/>
          </a:xfrm>
        </p:spPr>
        <p:txBody>
          <a:bodyPr/>
          <a:lstStyle/>
          <a:p>
            <a:r>
              <a:rPr lang="en-US" b="1" dirty="0" smtClean="0"/>
              <a:t>Big Data Software Model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8928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983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Harp Plug-in to Hadoop</a:t>
            </a:r>
            <a:br>
              <a:rPr lang="en-US" b="1" dirty="0" smtClean="0"/>
            </a:br>
            <a:r>
              <a:rPr lang="en-US" sz="3600" b="1" dirty="0" smtClean="0"/>
              <a:t>Make ABDS high performance – do not replace it!</a:t>
            </a:r>
            <a:endParaRPr lang="en-US" sz="3600" b="1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1654"/>
            <a:ext cx="4817061" cy="262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5" r="4537"/>
          <a:stretch/>
        </p:blipFill>
        <p:spPr bwMode="auto">
          <a:xfrm>
            <a:off x="4817061" y="1468836"/>
            <a:ext cx="4172607" cy="29507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2091" y="4307736"/>
            <a:ext cx="90819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Work of Judy </a:t>
            </a:r>
            <a:r>
              <a:rPr lang="en-US" sz="1800" dirty="0" err="1" smtClean="0"/>
              <a:t>Qiu</a:t>
            </a:r>
            <a:r>
              <a:rPr lang="en-US" sz="1800" dirty="0" smtClean="0"/>
              <a:t> and </a:t>
            </a:r>
            <a:r>
              <a:rPr lang="en-US" sz="1800" dirty="0" err="1" smtClean="0"/>
              <a:t>Bingjing</a:t>
            </a:r>
            <a:r>
              <a:rPr lang="en-US" sz="1800" dirty="0" smtClean="0"/>
              <a:t> Zhang.</a:t>
            </a:r>
          </a:p>
          <a:p>
            <a:r>
              <a:rPr lang="en-US" sz="1800" dirty="0" smtClean="0"/>
              <a:t>Left diagram shows architecture of Harp Hadoop Plug-in that adds high performance communication, Iteration (caching) and support for rich data abstractions including key-value </a:t>
            </a:r>
          </a:p>
          <a:p>
            <a:r>
              <a:rPr lang="en-US" sz="1800" dirty="0" smtClean="0"/>
              <a:t>Right side shows efficiency for 16 to 128 nodes (each 32 cores) on WDA-SMACOF dimension reduction dominated by conjugate gradient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3010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6080" y="355137"/>
            <a:ext cx="3090042" cy="126503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Parallel Tweet Clustering with Storm</a:t>
            </a:r>
            <a:endParaRPr lang="en-US" b="1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2878"/>
            <a:ext cx="6053959" cy="3075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8188"/>
            <a:ext cx="6053959" cy="2474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4953"/>
            <a:ext cx="6053959" cy="126879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054888" y="1752600"/>
            <a:ext cx="309004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Judy </a:t>
            </a:r>
            <a:r>
              <a:rPr lang="en-US" sz="2000" dirty="0" err="1" smtClean="0"/>
              <a:t>Qiu</a:t>
            </a:r>
            <a:r>
              <a:rPr lang="en-US" sz="2000" dirty="0" smtClean="0"/>
              <a:t> and </a:t>
            </a:r>
            <a:r>
              <a:rPr lang="en-US" sz="2000" dirty="0" err="1" smtClean="0"/>
              <a:t>Xiaoming</a:t>
            </a:r>
            <a:r>
              <a:rPr lang="en-US" sz="2000" dirty="0" smtClean="0"/>
              <a:t> Gao</a:t>
            </a:r>
          </a:p>
          <a:p>
            <a:r>
              <a:rPr lang="en-US" sz="2000" dirty="0" smtClean="0"/>
              <a:t>Storm Bolts coordinated by </a:t>
            </a:r>
            <a:r>
              <a:rPr lang="en-US" sz="2000" dirty="0" err="1" smtClean="0"/>
              <a:t>ActiveMQ</a:t>
            </a:r>
            <a:r>
              <a:rPr lang="en-US" sz="2000" dirty="0" smtClean="0"/>
              <a:t> to synchronize parallel cluster center updates</a:t>
            </a:r>
          </a:p>
          <a:p>
            <a:endParaRPr lang="en-US" sz="2000" dirty="0"/>
          </a:p>
          <a:p>
            <a:r>
              <a:rPr lang="en-US" sz="2000" dirty="0" smtClean="0"/>
              <a:t>Speedup on up to 96 bolts on two clusters Moe and Madrid</a:t>
            </a:r>
            <a:endParaRPr lang="en-US" sz="2000" dirty="0"/>
          </a:p>
          <a:p>
            <a:r>
              <a:rPr lang="en-US" sz="2000" dirty="0" smtClean="0"/>
              <a:t>Red curve is old algorithm; </a:t>
            </a:r>
          </a:p>
          <a:p>
            <a:r>
              <a:rPr lang="en-US" sz="2000" dirty="0" smtClean="0"/>
              <a:t>green and blue new algorithm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8677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355014"/>
            <a:ext cx="9144000" cy="858423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Java Grande and C# on 40K point DAPWC Clustering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2800" b="1" dirty="0" smtClean="0"/>
              <a:t>Very sensitive to threads v MPI</a:t>
            </a:r>
            <a:endParaRPr lang="en-US" sz="28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1752600"/>
            <a:ext cx="9144000" cy="4876800"/>
            <a:chOff x="0" y="1981200"/>
            <a:chExt cx="9144000" cy="48768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t="8425"/>
            <a:stretch/>
          </p:blipFill>
          <p:spPr>
            <a:xfrm>
              <a:off x="0" y="1981200"/>
              <a:ext cx="9144000" cy="4876800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>
            <a:xfrm>
              <a:off x="7523922" y="3578087"/>
              <a:ext cx="19878" cy="239533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4641574" y="3505200"/>
              <a:ext cx="19878" cy="239533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470991" y="3051313"/>
              <a:ext cx="19672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64  way parallel</a:t>
              </a:r>
              <a:endParaRPr lang="en-US" sz="2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774095" y="3320534"/>
              <a:ext cx="21613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128  way parallel</a:t>
              </a:r>
              <a:endParaRPr lang="en-US" sz="2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669619" y="3440523"/>
              <a:ext cx="12105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256 way </a:t>
              </a:r>
              <a:br>
                <a:rPr lang="en-US" sz="2000" dirty="0" smtClean="0"/>
              </a:br>
              <a:r>
                <a:rPr lang="en-US" sz="2000" dirty="0" smtClean="0"/>
                <a:t>parallel</a:t>
              </a:r>
              <a:endParaRPr lang="en-US" sz="2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52400" y="5055663"/>
              <a:ext cx="85151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T X P</a:t>
              </a:r>
              <a:br>
                <a:rPr lang="en-US" sz="1800" dirty="0" smtClean="0"/>
              </a:br>
              <a:r>
                <a:rPr lang="en-US" sz="1800" dirty="0" smtClean="0"/>
                <a:t>Nodes</a:t>
              </a:r>
              <a:br>
                <a:rPr lang="en-US" sz="1800" dirty="0" smtClean="0"/>
              </a:br>
              <a:r>
                <a:rPr lang="en-US" sz="1800" dirty="0" smtClean="0"/>
                <a:t>Total</a:t>
              </a:r>
              <a:endParaRPr lang="en-US" sz="18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142249" y="2223436"/>
              <a:ext cx="5765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C#</a:t>
              </a:r>
              <a:br>
                <a:rPr lang="en-US" dirty="0" smtClean="0"/>
              </a:br>
              <a:r>
                <a:rPr lang="en-US" dirty="0" smtClean="0"/>
                <a:t>Java</a:t>
              </a:r>
              <a:endParaRPr lang="en-US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171731" y="2361936"/>
            <a:ext cx="5134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C# Hardware 0.7 performance Java Hardware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34706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8.0&quot;&gt;&lt;object type=&quot;1&quot; unique_id=&quot;10001&quot;&gt;&lt;object type=&quot;2&quot; unique_id=&quot;403135&quot;&gt;&lt;object type=&quot;3&quot; unique_id=&quot;406529&quot;&gt;&lt;property id=&quot;20148&quot; value=&quot;5&quot;/&gt;&lt;property id=&quot;20300&quot; value=&quot;Slide 1&quot;/&gt;&lt;property id=&quot;20307&quot; value=&quot;259&quot;/&gt;&lt;/object&gt;&lt;object type=&quot;3&quot; unique_id=&quot;406530&quot;&gt;&lt;property id=&quot;20148&quot; value=&quot;5&quot;/&gt;&lt;property id=&quot;20300&quot; value=&quot;Slide 2 - &amp;quot;Digital Science Center Research Areas&amp;quot;&quot;/&gt;&lt;property id=&quot;20307&quot; value=&quot;260&quot;/&gt;&lt;/object&gt;&lt;object type=&quot;3&quot; unique_id=&quot;406531&quot;&gt;&lt;property id=&quot;20148&quot; value=&quot;5&quot;/&gt;&lt;property id=&quot;20300&quot; value=&quot;Slide 3 - &amp;quot;DSC Computing Systems&amp;quot;&quot;/&gt;&lt;property id=&quot;20307&quot; value=&quot;261&quot;/&gt;&lt;/object&gt;&lt;object type=&quot;3&quot; unique_id=&quot;406532&quot;&gt;&lt;property id=&quot;20148&quot; value=&quot;5&quot;/&gt;&lt;property id=&quot;20300&quot; value=&quot;Slide 4 - &amp;quot;NSF Data Science Project I&amp;quot;&quot;/&gt;&lt;property id=&quot;20307&quot; value=&quot;262&quot;/&gt;&lt;/object&gt;&lt;object type=&quot;3&quot; unique_id=&quot;406533&quot;&gt;&lt;property id=&quot;20148&quot; value=&quot;5&quot;/&gt;&lt;property id=&quot;20300&quot; value=&quot;Slide 5 - &amp;quot;NSF Data Science Project II&amp;quot;&quot;/&gt;&lt;property id=&quot;20307&quot; value=&quot;263&quot;/&gt;&lt;/object&gt;&lt;object type=&quot;3&quot; unique_id=&quot;406534&quot;&gt;&lt;property id=&quot;20148&quot; value=&quot;5&quot;/&gt;&lt;property id=&quot;20300&quot; value=&quot;Slide 6 - &amp;quot;Big Data Software Model&amp;quot;&quot;/&gt;&lt;property id=&quot;20307&quot; value=&quot;264&quot;/&gt;&lt;/object&gt;&lt;object type=&quot;3&quot; unique_id=&quot;406535&quot;&gt;&lt;property id=&quot;20148&quot; value=&quot;5&quot;/&gt;&lt;property id=&quot;20300&quot; value=&quot;Slide 7 - &amp;quot;Harp Plug-in to Hadoop Make ABDS high performance – do not replace it!&amp;quot;&quot;/&gt;&lt;property id=&quot;20307&quot; value=&quot;265&quot;/&gt;&lt;/object&gt;&lt;object type=&quot;3&quot; unique_id=&quot;406536&quot;&gt;&lt;property id=&quot;20148&quot; value=&quot;5&quot;/&gt;&lt;property id=&quot;20300&quot; value=&quot;Slide 8 - &amp;quot;Parallel Tweet Clustering with Storm&amp;quot;&quot;/&gt;&lt;property id=&quot;20307&quot; value=&quot;266&quot;/&gt;&lt;/object&gt;&lt;object type=&quot;3&quot; unique_id=&quot;406537&quot;&gt;&lt;property id=&quot;20148&quot; value=&quot;5&quot;/&gt;&lt;property id=&quot;20300&quot; value=&quot;Slide 9 - &amp;quot;Java Grande and C# on 40K point DAPWC Clustering Very sensitive to threads v MPI&amp;quot;&quot;/&gt;&lt;property id=&quot;20307&quot; value=&quot;267&quot;/&gt;&lt;/object&gt;&lt;object type=&quot;3&quot; unique_id=&quot;406538&quot;&gt;&lt;property id=&quot;20148&quot; value=&quot;5&quot;/&gt;&lt;property id=&quot;20300&quot; value=&quot;Slide 10 - &amp;quot;Cloud DIKW based on HPC-ABDS to integrate streaming and batch Big Data &amp;quot;&quot;/&gt;&lt;property id=&quot;20307&quot; value=&quot;268&quot;/&gt;&lt;/object&gt;&lt;object type=&quot;3&quot; unique_id=&quot;406539&quot;&gt;&lt;property id=&quot;20148&quot; value=&quot;5&quot;/&gt;&lt;property id=&quot;20300&quot; value=&quot;Slide 11 - &amp;quot;IOTCloud&amp;quot;&quot;/&gt;&lt;property id=&quot;20307&quot; value=&quot;269&quot;/&gt;&lt;/object&gt;&lt;object type=&quot;3&quot; unique_id=&quot;406540&quot;&gt;&lt;property id=&quot;20148&quot; value=&quot;5&quot;/&gt;&lt;property id=&quot;20300&quot; value=&quot;Slide 12 - &amp;quot;RabbitMQ out-performs Kafka with Storm&amp;quot;&quot;/&gt;&lt;property id=&quot;20307&quot; value=&quot;270&quot;/&gt;&lt;/object&gt;&lt;object type=&quot;3&quot; unique_id=&quot;406541&quot;&gt;&lt;property id=&quot;20148&quot; value=&quot;5&quot;/&gt;&lt;property id=&quot;20300&quot; value=&quot;Slide 13 - &amp;quot;Big Data Ogres and their Facets&amp;quot;&quot;/&gt;&lt;property id=&quot;20307&quot; value=&quot;271&quot;/&gt;&lt;/object&gt;&lt;object type=&quot;3&quot; unique_id=&quot;406542&quot;&gt;&lt;property id=&quot;20148&quot; value=&quot;5&quot;/&gt;&lt;property id=&quot;20300&quot; value=&quot;Slide 14 - &amp;quot;Benchmark: Core Analytics I &amp;quot;&quot;/&gt;&lt;property id=&quot;20307&quot; value=&quot;272&quot;/&gt;&lt;/object&gt;&lt;object type=&quot;3&quot; unique_id=&quot;406543&quot;&gt;&lt;property id=&quot;20148&quot; value=&quot;5&quot;/&gt;&lt;property id=&quot;20300&quot; value=&quot;Slide 15 - &amp;quot;Benchmark: Core Analytics II &amp;quot;&quot;/&gt;&lt;property id=&quot;20307&quot; value=&quot;273&quot;/&gt;&lt;/object&gt;&lt;object type=&quot;3&quot; unique_id=&quot;406544&quot;&gt;&lt;property id=&quot;20148&quot; value=&quot;5&quot;/&gt;&lt;property id=&quot;20300&quot; value=&quot;Slide 16 - &amp;quot;Protein Universe Browser for COG Sequences with a few illustrative biologically identified clusters&amp;quot;&quot;/&gt;&lt;property id=&quot;20307&quot; value=&quot;274&quot;/&gt;&lt;/object&gt;&lt;object type=&quot;3&quot; unique_id=&quot;406545&quot;&gt;&lt;property id=&quot;20148&quot; value=&quot;5&quot;/&gt;&lt;property id=&quot;20300&quot; value=&quot;Slide 17 - &amp;quot;3D Phylogenetic Tree from WDA SMACOF &amp;quot;&quot;/&gt;&lt;property id=&quot;20307&quot; value=&quot;275&quot;/&gt;&lt;/object&gt;&lt;object type=&quot;3&quot; unique_id=&quot;406546&quot;&gt;&lt;property id=&quot;20148&quot; value=&quot;5&quot;/&gt;&lt;property id=&quot;20300&quot; value=&quot;Slide 18 - &amp;quot;LC-MS Proteomics Mass Spectrometry The brownish triangles are peaks outside any cluster.  The colored hexagons are&quot;/&gt;&lt;property id=&quot;20307&quot; value=&quot;276&quot;/&gt;&lt;/object&gt;&lt;object type=&quot;3&quot; unique_id=&quot;406547&quot;&gt;&lt;property id=&quot;20148&quot; value=&quot;5&quot;/&gt;&lt;property id=&quot;20300&quot; value=&quot;Slide 19 - &amp;quot;Cloudmesh Software Defined System Toolkit&amp;quot;&quot;/&gt;&lt;property id=&quot;20307&quot; value=&quot;277&quot;/&gt;&lt;/object&gt;&lt;/object&gt;&lt;object type=&quot;8&quot; unique_id=&quot;40314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Blank Presentation">
  <a:themeElements>
    <a:clrScheme name="Custom 2">
      <a:dk1>
        <a:srgbClr val="000000"/>
      </a:dk1>
      <a:lt1>
        <a:srgbClr val="FFFFFF"/>
      </a:lt1>
      <a:dk2>
        <a:srgbClr val="F8F3D2"/>
      </a:dk2>
      <a:lt2>
        <a:srgbClr val="B0B2B4"/>
      </a:lt2>
      <a:accent1>
        <a:srgbClr val="8E0C33"/>
      </a:accent1>
      <a:accent2>
        <a:srgbClr val="6D6E70"/>
      </a:accent2>
      <a:accent3>
        <a:srgbClr val="FFFFFF"/>
      </a:accent3>
      <a:accent4>
        <a:srgbClr val="000000"/>
      </a:accent4>
      <a:accent5>
        <a:srgbClr val="BFAAAA"/>
      </a:accent5>
      <a:accent6>
        <a:srgbClr val="626365"/>
      </a:accent6>
      <a:hlink>
        <a:srgbClr val="8E0C33"/>
      </a:hlink>
      <a:folHlink>
        <a:srgbClr val="6D6E7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FFFFF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9F3D3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BF8E6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4444</TotalTime>
  <Words>1296</Words>
  <Application>Microsoft Office PowerPoint</Application>
  <PresentationFormat>On-screen Show (4:3)</PresentationFormat>
  <Paragraphs>157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ＭＳ Ｐゴシック</vt:lpstr>
      <vt:lpstr>Arial</vt:lpstr>
      <vt:lpstr>Calibri</vt:lpstr>
      <vt:lpstr>Times New Roman</vt:lpstr>
      <vt:lpstr>Wingdings</vt:lpstr>
      <vt:lpstr>Blank Presentation</vt:lpstr>
      <vt:lpstr>PowerPoint Presentation</vt:lpstr>
      <vt:lpstr>Digital Science Center Research Areas</vt:lpstr>
      <vt:lpstr>DSC Computing Systems</vt:lpstr>
      <vt:lpstr>NSF Data Science Project I</vt:lpstr>
      <vt:lpstr>NSF Data Science Project II</vt:lpstr>
      <vt:lpstr>Big Data Software Model</vt:lpstr>
      <vt:lpstr>Harp Plug-in to Hadoop Make ABDS high performance – do not replace it!</vt:lpstr>
      <vt:lpstr>Parallel Tweet Clustering with Storm</vt:lpstr>
      <vt:lpstr>Java Grande and C# on 40K point DAPWC Clustering Very sensitive to threads v MPI</vt:lpstr>
      <vt:lpstr>Cloud DIKW based on HPC-ABDS to integrate streaming and batch Big Data </vt:lpstr>
      <vt:lpstr>IOTCloud</vt:lpstr>
      <vt:lpstr>RabbitMQ out-performs Kafka with Storm</vt:lpstr>
      <vt:lpstr>Big Data Ogres and their Facets</vt:lpstr>
      <vt:lpstr>Benchmark: Core Analytics I </vt:lpstr>
      <vt:lpstr>Benchmark: Core Analytics II </vt:lpstr>
      <vt:lpstr>Protein Universe Browser for COG Sequences with a few illustrative biologically identified clusters</vt:lpstr>
      <vt:lpstr>3D Phylogenetic Tree from WDA SMACOF </vt:lpstr>
      <vt:lpstr>LC-MS Proteomics Mass Spectrometry The brownish triangles are peaks outside any cluster.  The colored hexagons are peaks inside clusters with the white hexagons being determined cluster center</vt:lpstr>
      <vt:lpstr>Cloudmesh Software Defined System Toolkit</vt:lpstr>
    </vt:vector>
  </TitlesOfParts>
  <Company>Indiana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 of Information Technology and The Indiana University School of Informatics</dc:title>
  <dc:creator>Neal Moore</dc:creator>
  <cp:lastModifiedBy>Geoffrey Fox</cp:lastModifiedBy>
  <cp:revision>143</cp:revision>
  <cp:lastPrinted>2009-05-27T19:00:23Z</cp:lastPrinted>
  <dcterms:created xsi:type="dcterms:W3CDTF">2011-04-26T20:44:01Z</dcterms:created>
  <dcterms:modified xsi:type="dcterms:W3CDTF">2015-09-09T16:29:40Z</dcterms:modified>
</cp:coreProperties>
</file>