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7" r:id="rId2"/>
    <p:sldId id="399" r:id="rId3"/>
    <p:sldId id="359" r:id="rId4"/>
    <p:sldId id="400" r:id="rId5"/>
    <p:sldId id="334" r:id="rId6"/>
    <p:sldId id="391" r:id="rId7"/>
    <p:sldId id="376" r:id="rId8"/>
    <p:sldId id="375" r:id="rId9"/>
    <p:sldId id="398" r:id="rId10"/>
    <p:sldId id="319" r:id="rId11"/>
    <p:sldId id="385" r:id="rId12"/>
    <p:sldId id="366" r:id="rId13"/>
    <p:sldId id="3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7" autoAdjust="0"/>
    <p:restoredTop sz="83228" autoAdjust="0"/>
  </p:normalViewPr>
  <p:slideViewPr>
    <p:cSldViewPr>
      <p:cViewPr varScale="1">
        <p:scale>
          <a:sx n="102" d="100"/>
          <a:sy n="102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hilina\Dropbox\papers\Twister4AzureEScience\twister4azure_7_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6176549359902"/>
          <c:y val="2.6956080489938757E-2"/>
          <c:w val="0.81289960629921243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new_KMeans!$O$18</c:f>
              <c:strCache>
                <c:ptCount val="1"/>
                <c:pt idx="0">
                  <c:v>Twister4Azure</c:v>
                </c:pt>
              </c:strCache>
            </c:strRef>
          </c:tx>
          <c:xVal>
            <c:numRef>
              <c:f>new_KMeans!$N$19:$N$22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new_KMeans!$O$19:$O$22</c:f>
              <c:numCache>
                <c:formatCode>General</c:formatCode>
                <c:ptCount val="4"/>
                <c:pt idx="0">
                  <c:v>32</c:v>
                </c:pt>
                <c:pt idx="1">
                  <c:v>62.580065285188553</c:v>
                </c:pt>
                <c:pt idx="2">
                  <c:v>110.88210342674564</c:v>
                </c:pt>
                <c:pt idx="3">
                  <c:v>164.06112995586679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new_KMeans!$P$18</c:f>
              <c:strCache>
                <c:ptCount val="1"/>
                <c:pt idx="0">
                  <c:v>Twister</c:v>
                </c:pt>
              </c:strCache>
            </c:strRef>
          </c:tx>
          <c:xVal>
            <c:numRef>
              <c:f>new_KMeans!$N$19:$N$22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new_KMeans!$P$19:$P$22</c:f>
              <c:numCache>
                <c:formatCode>General</c:formatCode>
                <c:ptCount val="4"/>
                <c:pt idx="0">
                  <c:v>32</c:v>
                </c:pt>
                <c:pt idx="1">
                  <c:v>67.408282197346011</c:v>
                </c:pt>
                <c:pt idx="2">
                  <c:v>117.67738806849754</c:v>
                </c:pt>
                <c:pt idx="3">
                  <c:v>216.92446938610811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new_KMeans!$Q$18</c:f>
              <c:strCache>
                <c:ptCount val="1"/>
                <c:pt idx="0">
                  <c:v>Hadoop</c:v>
                </c:pt>
              </c:strCache>
            </c:strRef>
          </c:tx>
          <c:xVal>
            <c:numRef>
              <c:f>new_KMeans!$N$19:$N$22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new_KMeans!$Q$19:$Q$22</c:f>
              <c:numCache>
                <c:formatCode>General</c:formatCode>
                <c:ptCount val="4"/>
                <c:pt idx="0">
                  <c:v>32</c:v>
                </c:pt>
                <c:pt idx="1">
                  <c:v>55.015973317780585</c:v>
                </c:pt>
                <c:pt idx="2">
                  <c:v>92.586022834341904</c:v>
                </c:pt>
                <c:pt idx="3">
                  <c:v>137.66608023818017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64512"/>
        <c:axId val="151670784"/>
      </c:scatterChart>
      <c:valAx>
        <c:axId val="151664512"/>
        <c:scaling>
          <c:orientation val="minMax"/>
          <c:max val="256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Number of </a:t>
                </a:r>
                <a:r>
                  <a:rPr lang="en-US" sz="1600" dirty="0" smtClean="0"/>
                  <a:t>Cores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670784"/>
        <c:crosses val="autoZero"/>
        <c:crossBetween val="midCat"/>
        <c:majorUnit val="32"/>
      </c:valAx>
      <c:valAx>
        <c:axId val="15167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664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082449515239167"/>
          <c:y val="0.50979440069991255"/>
          <c:w val="0.36674915635545557"/>
          <c:h val="0.25115157480314959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0.87755</cdr:x>
      <cdr:y>0.12248</cdr:y>
    </cdr:from>
    <cdr:to>
      <cdr:x>1</cdr:x>
      <cdr:y>0.18915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3200" y="699977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12/20/2011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12/20/2011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0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12/20/2011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12/20/2011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12/20/2011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12/20/2011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12/20/2011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12/20/2011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lsahpc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304800"/>
            <a:ext cx="8763000" cy="1470025"/>
          </a:xfrm>
        </p:spPr>
        <p:txBody>
          <a:bodyPr>
            <a:noAutofit/>
          </a:bodyPr>
          <a:lstStyle/>
          <a:p>
            <a:r>
              <a:rPr lang="en-US" sz="4800" dirty="0"/>
              <a:t>HPC in the Cloud – Clearing the Mist or Lost in the </a:t>
            </a:r>
            <a:r>
              <a:rPr lang="en-US" sz="4800" dirty="0" smtClean="0"/>
              <a:t>Fog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Panel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at SC11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Seattle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November 17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62400"/>
            <a:ext cx="9144000" cy="427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r>
              <a:rPr lang="en-US" sz="2000" dirty="0" smtClean="0">
                <a:solidFill>
                  <a:prstClr val="black"/>
                </a:solidFill>
              </a:rPr>
              <a:t> 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http://www.salsahpc.org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4579" y="6474146"/>
            <a:ext cx="2514459" cy="429512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0" y="685800"/>
            <a:ext cx="9159814" cy="6195894"/>
            <a:chOff x="0" y="0"/>
            <a:chExt cx="6191250" cy="351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35147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Map Only</a:t>
              </a:r>
              <a:endParaRPr lang="en-US" sz="1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Loosely or Bulk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Synchronous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Iterative MapReduce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</a:t>
              </a: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Classic MapReduce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6" y="592084"/>
              <a:ext cx="1591064" cy="1252943"/>
              <a:chOff x="4697170" y="1719596"/>
              <a:chExt cx="1591408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33921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01838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36866" y="507032"/>
              <a:ext cx="1594916" cy="1398727"/>
              <a:chOff x="4628557" y="1730864"/>
              <a:chExt cx="1595261" cy="1469536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28557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30864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11843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BLAST Analysis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Smith-Waterman Distances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Parametric sweeps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PolarGrid data anal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118236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High Energy Physics </a:t>
              </a:r>
              <a:r>
                <a:rPr lang="en-US" sz="16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Histograms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search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sorting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Information retrieval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118233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Many MPI scientific applications such as solving differential equations and particle dynamics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3090860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3089107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3274350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3265284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11762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Expectation maximization </a:t>
              </a:r>
              <a:r>
                <a:rPr lang="en-US" sz="15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Clustering </a:t>
              </a:r>
              <a:r>
                <a:rPr lang="en-US" sz="15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e.g. </a:t>
              </a:r>
              <a:r>
                <a:rPr lang="en-US" sz="15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Kmeans</a:t>
              </a:r>
              <a:endParaRPr lang="en-US" sz="15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Linear Algebra</a:t>
              </a:r>
              <a:endParaRPr lang="en-US" sz="15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Multidimensional </a:t>
              </a:r>
              <a:r>
                <a:rPr lang="en-US" sz="15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Scaling</a:t>
              </a:r>
              <a:endParaRPr lang="en-US" sz="15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Page Rank</a:t>
              </a:r>
              <a:endParaRPr lang="en-US" sz="15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Application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353"/>
            <a:ext cx="8229600" cy="914400"/>
          </a:xfrm>
        </p:spPr>
        <p:txBody>
          <a:bodyPr/>
          <a:lstStyle/>
          <a:p>
            <a:r>
              <a:rPr lang="en-US" dirty="0" smtClean="0"/>
              <a:t>What can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525963"/>
          </a:xfrm>
        </p:spPr>
        <p:txBody>
          <a:bodyPr/>
          <a:lstStyle/>
          <a:p>
            <a:r>
              <a:rPr lang="en-US" dirty="0" smtClean="0"/>
              <a:t>There are many </a:t>
            </a:r>
            <a:r>
              <a:rPr lang="en-US" b="1" dirty="0" smtClean="0"/>
              <a:t>pleasingly parallel simulations and data analysis </a:t>
            </a:r>
            <a:r>
              <a:rPr lang="en-US" dirty="0" smtClean="0"/>
              <a:t>algorithms which are super for clouds</a:t>
            </a:r>
          </a:p>
          <a:p>
            <a:r>
              <a:rPr lang="en-US" dirty="0" smtClean="0"/>
              <a:t>There are interesting data mining algorithms needing </a:t>
            </a:r>
            <a:r>
              <a:rPr lang="en-US" b="1" dirty="0" smtClean="0"/>
              <a:t>iterative parallel run times</a:t>
            </a:r>
          </a:p>
          <a:p>
            <a:r>
              <a:rPr lang="en-US" dirty="0" smtClean="0"/>
              <a:t>There are </a:t>
            </a:r>
            <a:r>
              <a:rPr lang="en-US" b="1" dirty="0" smtClean="0"/>
              <a:t>linear algebra </a:t>
            </a:r>
            <a:r>
              <a:rPr lang="en-US" dirty="0" smtClean="0"/>
              <a:t>algorithms with dodgy compute/communication ratios but can be done with reduction collectives not lots of MPI-SEND/RECV</a:t>
            </a:r>
          </a:p>
          <a:p>
            <a:r>
              <a:rPr lang="en-US" b="1" dirty="0" smtClean="0"/>
              <a:t>Expectation Maximization </a:t>
            </a:r>
            <a:r>
              <a:rPr lang="en-US" dirty="0" smtClean="0"/>
              <a:t>good for Iterative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806532"/>
          </a:xfrm>
        </p:spPr>
        <p:txBody>
          <a:bodyPr/>
          <a:lstStyle/>
          <a:p>
            <a:r>
              <a:rPr lang="en-US" dirty="0" smtClean="0"/>
              <a:t>Architecture of Data Repositories?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525963"/>
          </a:xfrm>
        </p:spPr>
        <p:txBody>
          <a:bodyPr/>
          <a:lstStyle/>
          <a:p>
            <a:r>
              <a:rPr lang="en-US" dirty="0" smtClean="0"/>
              <a:t>Traditionally governments set up repositories for data associated with particular missions</a:t>
            </a:r>
          </a:p>
          <a:p>
            <a:pPr lvl="1"/>
            <a:r>
              <a:rPr lang="en-US" dirty="0" smtClean="0"/>
              <a:t>For example </a:t>
            </a:r>
            <a:r>
              <a:rPr lang="en-US" dirty="0"/>
              <a:t>EOSDIS (Earth </a:t>
            </a:r>
            <a:r>
              <a:rPr lang="en-US" dirty="0" smtClean="0"/>
              <a:t>Observation), </a:t>
            </a:r>
            <a:r>
              <a:rPr lang="en-US" dirty="0" err="1" smtClean="0"/>
              <a:t>GenBank</a:t>
            </a:r>
            <a:r>
              <a:rPr lang="en-US" dirty="0" smtClean="0"/>
              <a:t> (Genomics), NSIDC (Polar science), IPAC (Infrared astronomy)</a:t>
            </a:r>
          </a:p>
          <a:p>
            <a:pPr lvl="1"/>
            <a:r>
              <a:rPr lang="en-US" dirty="0" smtClean="0"/>
              <a:t>LHC/OSG computing grids for particle physics</a:t>
            </a:r>
          </a:p>
          <a:p>
            <a:r>
              <a:rPr lang="en-US" dirty="0" smtClean="0"/>
              <a:t>This is complicated by volume of data deluge, distributed instruments as in gene sequencers (maybe centralize?) and need for intense computing like Blast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repositories need HPC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" y="152400"/>
            <a:ext cx="9144000" cy="609600"/>
          </a:xfrm>
        </p:spPr>
        <p:txBody>
          <a:bodyPr/>
          <a:lstStyle/>
          <a:p>
            <a:r>
              <a:rPr lang="en-US" sz="4000" dirty="0" smtClean="0"/>
              <a:t>Clouds as Support for Data Repositories?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4525963"/>
          </a:xfrm>
        </p:spPr>
        <p:txBody>
          <a:bodyPr/>
          <a:lstStyle/>
          <a:p>
            <a:r>
              <a:rPr lang="en-US" sz="2800" dirty="0" smtClean="0"/>
              <a:t>The data deluge needs cost effective computing</a:t>
            </a:r>
          </a:p>
          <a:p>
            <a:pPr lvl="1"/>
            <a:r>
              <a:rPr lang="en-US" sz="2400" dirty="0" smtClean="0"/>
              <a:t>Clouds are by definition cheapest</a:t>
            </a:r>
          </a:p>
          <a:p>
            <a:pPr lvl="1"/>
            <a:r>
              <a:rPr lang="en-US" sz="2400" dirty="0" smtClean="0"/>
              <a:t>Need data and computing co-located</a:t>
            </a:r>
          </a:p>
          <a:p>
            <a:r>
              <a:rPr lang="en-US" sz="2800" dirty="0" smtClean="0"/>
              <a:t>Shared resources essential (to be cost effective and large)</a:t>
            </a:r>
          </a:p>
          <a:p>
            <a:pPr lvl="1"/>
            <a:r>
              <a:rPr lang="en-US" sz="2400" dirty="0" smtClean="0"/>
              <a:t>Can’t have every scientists downloading petabytes to personal cluster</a:t>
            </a:r>
          </a:p>
          <a:p>
            <a:r>
              <a:rPr lang="en-US" sz="2800" dirty="0" smtClean="0"/>
              <a:t>Need to reconcile distributed (initial source of ) data with shared  computing</a:t>
            </a:r>
          </a:p>
          <a:p>
            <a:pPr lvl="1"/>
            <a:r>
              <a:rPr lang="en-US" sz="2400" dirty="0" smtClean="0"/>
              <a:t>Can move data to (disciple specific) clouds</a:t>
            </a:r>
          </a:p>
          <a:p>
            <a:pPr lvl="1"/>
            <a:r>
              <a:rPr lang="en-US" sz="2400" dirty="0" smtClean="0"/>
              <a:t>How do you deal with multi-disciplinary studies</a:t>
            </a:r>
          </a:p>
          <a:p>
            <a:r>
              <a:rPr lang="en-US" sz="2800" b="1" dirty="0" smtClean="0"/>
              <a:t>Data repositories of future will have cheap data and elastic cloud analysis support?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Question for the </a:t>
            </a:r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the Cloud fit in the HPC landscape today and what’s its likely role in the </a:t>
            </a:r>
            <a:r>
              <a:rPr lang="en-US" dirty="0" smtClean="0"/>
              <a:t>future?</a:t>
            </a:r>
          </a:p>
          <a:p>
            <a:r>
              <a:rPr lang="en-US" dirty="0" smtClean="0"/>
              <a:t>More specifically: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advantages of HPC in the Cloud have you </a:t>
            </a:r>
            <a:r>
              <a:rPr lang="en-US" dirty="0" smtClean="0"/>
              <a:t>observed?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shortcomings of HPC in the Cloud have you observed and how can they be </a:t>
            </a:r>
            <a:r>
              <a:rPr lang="en-US" dirty="0" smtClean="0"/>
              <a:t>overcome?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the possible variations in cloud services, implementation and business model what combinations are likely to work best for HPC?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pPr marL="274320">
              <a:spcBef>
                <a:spcPts val="300"/>
              </a:spcBef>
            </a:pPr>
            <a:r>
              <a:rPr lang="en-US" sz="2800" b="1" dirty="0" smtClean="0"/>
              <a:t>Distinguish HPC machines </a:t>
            </a:r>
            <a:r>
              <a:rPr lang="en-US" sz="2800" dirty="0" smtClean="0"/>
              <a:t>and</a:t>
            </a:r>
            <a:r>
              <a:rPr lang="en-US" sz="2800" b="1" dirty="0" smtClean="0"/>
              <a:t> HPC problems</a:t>
            </a:r>
          </a:p>
          <a:p>
            <a:pPr marL="274320">
              <a:spcBef>
                <a:spcPts val="300"/>
              </a:spcBef>
            </a:pPr>
            <a:r>
              <a:rPr lang="en-US" sz="2800" b="1" dirty="0" smtClean="0"/>
              <a:t>Classic </a:t>
            </a:r>
            <a:r>
              <a:rPr lang="en-US" sz="2800" b="1" dirty="0"/>
              <a:t>HPC machines </a:t>
            </a:r>
            <a:r>
              <a:rPr lang="en-US" sz="2800" dirty="0"/>
              <a:t>as MPI engines offer highest possible performance on closely coupled problems</a:t>
            </a:r>
          </a:p>
          <a:p>
            <a:pPr marL="274320">
              <a:spcBef>
                <a:spcPts val="300"/>
              </a:spcBef>
            </a:pPr>
            <a:r>
              <a:rPr lang="en-US" sz="2800" b="1" dirty="0" smtClean="0"/>
              <a:t>Clouds</a:t>
            </a:r>
            <a:r>
              <a:rPr lang="en-US" sz="2800" dirty="0" smtClean="0"/>
              <a:t> offer from different points of view</a:t>
            </a:r>
          </a:p>
          <a:p>
            <a:pPr marL="274320" lvl="1">
              <a:spcBef>
                <a:spcPts val="300"/>
              </a:spcBef>
            </a:pPr>
            <a:r>
              <a:rPr lang="en-US" sz="2400" dirty="0" smtClean="0"/>
              <a:t>On-demand service (</a:t>
            </a:r>
            <a:r>
              <a:rPr lang="en-US" sz="2400" b="1" dirty="0" smtClean="0"/>
              <a:t>elastic</a:t>
            </a:r>
            <a:r>
              <a:rPr lang="en-US" sz="2400" dirty="0" smtClean="0"/>
              <a:t>)</a:t>
            </a:r>
          </a:p>
          <a:p>
            <a:pPr marL="274320" lvl="1">
              <a:spcBef>
                <a:spcPts val="300"/>
              </a:spcBef>
            </a:pPr>
            <a:r>
              <a:rPr lang="en-US" sz="2400" b="1" dirty="0" smtClean="0"/>
              <a:t>Economies of scale from sharing</a:t>
            </a:r>
          </a:p>
          <a:p>
            <a:pPr marL="274320" lvl="1">
              <a:spcBef>
                <a:spcPts val="300"/>
              </a:spcBef>
            </a:pPr>
            <a:r>
              <a:rPr lang="en-US" sz="2400" dirty="0" smtClean="0"/>
              <a:t>Powerful new </a:t>
            </a:r>
            <a:r>
              <a:rPr lang="en-US" sz="2400" b="1" dirty="0" smtClean="0"/>
              <a:t>software models </a:t>
            </a:r>
            <a:r>
              <a:rPr lang="en-US" sz="2400" dirty="0" smtClean="0"/>
              <a:t>such as </a:t>
            </a:r>
            <a:r>
              <a:rPr lang="en-US" sz="2400" b="1" dirty="0" smtClean="0"/>
              <a:t>MapReduce, </a:t>
            </a:r>
            <a:r>
              <a:rPr lang="en-US" sz="2400" dirty="0" smtClean="0"/>
              <a:t>which have </a:t>
            </a:r>
            <a:r>
              <a:rPr lang="en-US" sz="2400" b="1" dirty="0" smtClean="0"/>
              <a:t>advantages over classic HPC environments</a:t>
            </a:r>
          </a:p>
          <a:p>
            <a:pPr marL="274320" lvl="1">
              <a:spcBef>
                <a:spcPts val="300"/>
              </a:spcBef>
            </a:pPr>
            <a:r>
              <a:rPr lang="en-US" sz="2400" b="1" dirty="0" smtClean="0"/>
              <a:t>Plenty of jobs </a:t>
            </a:r>
            <a:r>
              <a:rPr lang="en-US" sz="2400" dirty="0" smtClean="0"/>
              <a:t>making it attractive for students &amp; curricula</a:t>
            </a:r>
          </a:p>
          <a:p>
            <a:pPr marL="274320" lvl="1">
              <a:spcBef>
                <a:spcPts val="300"/>
              </a:spcBef>
            </a:pPr>
            <a:r>
              <a:rPr lang="en-US" sz="2400" b="1" dirty="0" smtClean="0"/>
              <a:t>Security</a:t>
            </a:r>
            <a:r>
              <a:rPr lang="en-US" sz="2400" dirty="0" smtClean="0"/>
              <a:t> challenges</a:t>
            </a:r>
          </a:p>
          <a:p>
            <a:pPr marL="274320">
              <a:spcBef>
                <a:spcPts val="300"/>
              </a:spcBef>
            </a:pPr>
            <a:r>
              <a:rPr lang="en-US" sz="2800" b="1" dirty="0" smtClean="0"/>
              <a:t>HPC problems </a:t>
            </a:r>
            <a:r>
              <a:rPr lang="en-US" sz="2800" dirty="0" smtClean="0"/>
              <a:t>running well on clouds have above  advantages</a:t>
            </a:r>
          </a:p>
          <a:p>
            <a:pPr marL="274320" lvl="1">
              <a:spcBef>
                <a:spcPts val="300"/>
              </a:spcBef>
            </a:pPr>
            <a:r>
              <a:rPr lang="en-US" sz="2400" dirty="0" smtClean="0"/>
              <a:t>Tempered by free access to some classic HPC systems</a:t>
            </a:r>
            <a:endParaRPr lang="en-US" sz="2400" dirty="0"/>
          </a:p>
          <a:p>
            <a:pPr marL="274320">
              <a:spcBef>
                <a:spcPts val="3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Applications work in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16" y="762000"/>
            <a:ext cx="9042991" cy="5715000"/>
          </a:xfrm>
        </p:spPr>
        <p:txBody>
          <a:bodyPr/>
          <a:lstStyle/>
          <a:p>
            <a:r>
              <a:rPr lang="en-US" b="1" dirty="0" smtClean="0"/>
              <a:t>Pleasingly parallel </a:t>
            </a:r>
            <a:r>
              <a:rPr lang="en-US" dirty="0" smtClean="0"/>
              <a:t>applications of all sorts analyzing roughly independent data or spawning independent simulations</a:t>
            </a:r>
          </a:p>
          <a:p>
            <a:pPr lvl="1"/>
            <a:r>
              <a:rPr lang="en-US" b="1" dirty="0" smtClean="0"/>
              <a:t>Long tail </a:t>
            </a:r>
            <a:r>
              <a:rPr lang="en-US" dirty="0" smtClean="0"/>
              <a:t>of science</a:t>
            </a:r>
          </a:p>
          <a:p>
            <a:pPr lvl="1"/>
            <a:r>
              <a:rPr lang="en-US" dirty="0" smtClean="0"/>
              <a:t>Integration of distributed </a:t>
            </a:r>
            <a:r>
              <a:rPr lang="en-US" dirty="0" smtClean="0"/>
              <a:t>sensors (</a:t>
            </a:r>
            <a:r>
              <a:rPr lang="en-US" b="1" dirty="0" smtClean="0"/>
              <a:t>Internet of Things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/>
              <a:t>Science Gateways </a:t>
            </a:r>
            <a:r>
              <a:rPr lang="en-US" dirty="0" smtClean="0"/>
              <a:t>and portals</a:t>
            </a:r>
          </a:p>
          <a:p>
            <a:r>
              <a:rPr lang="en-US" b="1" dirty="0" smtClean="0"/>
              <a:t>Workflow</a:t>
            </a:r>
            <a:r>
              <a:rPr lang="en-US" dirty="0" smtClean="0"/>
              <a:t> federating clouds and classic HPC</a:t>
            </a:r>
          </a:p>
          <a:p>
            <a:r>
              <a:rPr lang="en-US" b="1" dirty="0" smtClean="0"/>
              <a:t>Commercial and Science Data analytics </a:t>
            </a:r>
            <a:r>
              <a:rPr lang="en-US" dirty="0" smtClean="0"/>
              <a:t>that can use MapReduce </a:t>
            </a:r>
            <a:r>
              <a:rPr lang="en-US" b="1" dirty="0" smtClean="0"/>
              <a:t>(</a:t>
            </a:r>
            <a:r>
              <a:rPr lang="en-US" dirty="0" smtClean="0"/>
              <a:t>some of such apps) or its</a:t>
            </a:r>
            <a:r>
              <a:rPr lang="en-US" b="1" dirty="0" smtClean="0"/>
              <a:t> iterative </a:t>
            </a:r>
            <a:r>
              <a:rPr lang="en-US" dirty="0" smtClean="0"/>
              <a:t>variants (most</a:t>
            </a:r>
            <a:r>
              <a:rPr lang="en-US" dirty="0"/>
              <a:t> </a:t>
            </a:r>
            <a:r>
              <a:rPr lang="en-US" dirty="0" smtClean="0"/>
              <a:t>analytic apps)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Clouds and Grids/HPC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Synchronization/communication Performance</a:t>
            </a:r>
            <a:br>
              <a:rPr lang="en-US" sz="2800" dirty="0" smtClean="0"/>
            </a:br>
            <a:r>
              <a:rPr lang="en-US" sz="2800" b="1" dirty="0" smtClean="0"/>
              <a:t>Grids &gt; Clouds &gt; Classic HPC Systems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Clouds appear to execute effectively Grid workloads but are not easily used for closely coupled HPC applications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Service Oriented Architectures </a:t>
            </a:r>
            <a:r>
              <a:rPr lang="en-US" sz="2800" dirty="0" smtClean="0"/>
              <a:t>and </a:t>
            </a:r>
            <a:r>
              <a:rPr lang="en-US" sz="2800" b="1" dirty="0" smtClean="0"/>
              <a:t>workflow </a:t>
            </a:r>
            <a:r>
              <a:rPr lang="en-US" sz="2800" dirty="0" smtClean="0"/>
              <a:t>appear to work similarly in both grids and clouds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Assume for immediate future, science supported by a mixture of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Clouds</a:t>
            </a:r>
            <a:r>
              <a:rPr lang="en-US" dirty="0" smtClean="0"/>
              <a:t> – see application discussion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Grids/High Throughput Systems </a:t>
            </a:r>
            <a:r>
              <a:rPr lang="en-US" dirty="0" smtClean="0"/>
              <a:t>(moving to clouds  as convenient)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Supercomputers</a:t>
            </a:r>
            <a:r>
              <a:rPr lang="en-US" dirty="0" smtClean="0"/>
              <a:t> (“MPI Engines”) going to exascale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Smith-Waterman-</a:t>
            </a:r>
            <a:r>
              <a:rPr lang="en-US" dirty="0" err="1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Gotoh</a:t>
            </a:r>
            <a:r>
              <a:rPr lang="en-US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All Pairs </a:t>
            </a:r>
            <a:r>
              <a:rPr lang="en-US" dirty="0" smtClean="0">
                <a:latin typeface="+mn-lt"/>
              </a:rPr>
              <a:t>Sequence Alignment Performance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1000" y="1184031"/>
            <a:ext cx="5334000" cy="55847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6172200" y="2133600"/>
            <a:ext cx="2477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Pleasingly Parallel</a:t>
            </a:r>
          </a:p>
          <a:p>
            <a:r>
              <a:rPr lang="en-US" sz="2400" dirty="0" smtClean="0"/>
              <a:t>Azure</a:t>
            </a:r>
          </a:p>
          <a:p>
            <a:r>
              <a:rPr lang="en-US" sz="2400" dirty="0" smtClean="0"/>
              <a:t>Amazon (2 ways)</a:t>
            </a:r>
          </a:p>
          <a:p>
            <a:r>
              <a:rPr lang="en-US" sz="2400" dirty="0" smtClean="0"/>
              <a:t>HPC MapReduce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43484" cy="8926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for Blast Sequence Search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Azure, HPC, Amazon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52400" y="914400"/>
            <a:ext cx="8471774" cy="488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4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868"/>
            <a:ext cx="9144000" cy="7703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Performance – Azure </a:t>
            </a:r>
            <a:r>
              <a:rPr lang="en-US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Clustering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284246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586469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586469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2834402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7882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0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1" y="30126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Kmeans</a:t>
            </a:r>
            <a:r>
              <a:rPr lang="en-US" dirty="0" smtClean="0"/>
              <a:t> Speedup normalized to </a:t>
            </a:r>
            <a:br>
              <a:rPr lang="en-US" dirty="0" smtClean="0"/>
            </a:br>
            <a:r>
              <a:rPr lang="en-US" dirty="0" smtClean="0"/>
              <a:t>32 at 32 cores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4255" y="990600"/>
            <a:ext cx="7945355" cy="5715000"/>
            <a:chOff x="762000" y="1128823"/>
            <a:chExt cx="7945355" cy="57150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5110558"/>
                </p:ext>
              </p:extLst>
            </p:nvPr>
          </p:nvGraphicFramePr>
          <p:xfrm>
            <a:off x="762000" y="1128823"/>
            <a:ext cx="7467600" cy="571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7848600" y="1509823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HPC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02940" y="2424223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Cloud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80686" y="2957623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HPC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87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11575</TotalTime>
  <Words>722</Words>
  <Application>Microsoft Office PowerPoint</Application>
  <PresentationFormat>On-screen Show (4:3)</PresentationFormat>
  <Paragraphs>167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HPC in the Cloud – Clearing the Mist or Lost in the Fog</vt:lpstr>
      <vt:lpstr>Question for the Panel</vt:lpstr>
      <vt:lpstr>Some Observations</vt:lpstr>
      <vt:lpstr>What Applications work in Clouds</vt:lpstr>
      <vt:lpstr>Clouds and Grids/HPC</vt:lpstr>
      <vt:lpstr>Smith-Waterman-Gotoh All Pairs Sequence Alignment Performance</vt:lpstr>
      <vt:lpstr>Performance for Blast Sequence Search Azure, HPC, Amazon</vt:lpstr>
      <vt:lpstr>Performance – Azure Kmeans Clustering</vt:lpstr>
      <vt:lpstr>Kmeans Speedup normalized to  32 at 32 cores</vt:lpstr>
      <vt:lpstr>Application Classification</vt:lpstr>
      <vt:lpstr>What can we learn?</vt:lpstr>
      <vt:lpstr>Architecture of Data Repositories?</vt:lpstr>
      <vt:lpstr>Clouds as Support for Data Repositories?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663</cp:revision>
  <dcterms:created xsi:type="dcterms:W3CDTF">2010-11-02T19:01:47Z</dcterms:created>
  <dcterms:modified xsi:type="dcterms:W3CDTF">2011-12-20T07:49:53Z</dcterms:modified>
</cp:coreProperties>
</file>