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4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528" autoAdjust="0"/>
  </p:normalViewPr>
  <p:slideViewPr>
    <p:cSldViewPr>
      <p:cViewPr varScale="1">
        <p:scale>
          <a:sx n="85" d="100"/>
          <a:sy n="85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D6D26-3B82-4CCC-B1E9-E533352618E4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55C10-F8DC-44FC-93E8-7AB21624F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4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5C10-F8DC-44FC-93E8-7AB21624F5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65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5C10-F8DC-44FC-93E8-7AB21624F5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57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5C10-F8DC-44FC-93E8-7AB21624F5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73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5C10-F8DC-44FC-93E8-7AB21624F5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7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5C10-F8DC-44FC-93E8-7AB21624F5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87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5C10-F8DC-44FC-93E8-7AB21624F5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32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5C10-F8DC-44FC-93E8-7AB21624F5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25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5C10-F8DC-44FC-93E8-7AB21624F5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3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Center 2012 Setup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lihui@indiana.edu</a:t>
            </a:r>
          </a:p>
          <a:p>
            <a:pPr algn="r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The </a:t>
            </a:r>
            <a:r>
              <a:rPr lang="en-US" dirty="0" smtClean="0"/>
              <a:t>components of system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 </a:t>
            </a:r>
            <a:r>
              <a:rPr lang="en-US" b="1" dirty="0"/>
              <a:t>Controller</a:t>
            </a:r>
          </a:p>
          <a:p>
            <a:r>
              <a:rPr lang="en-US" dirty="0" smtClean="0"/>
              <a:t>Data </a:t>
            </a:r>
            <a:r>
              <a:rPr lang="en-US" dirty="0"/>
              <a:t>Protection Manager</a:t>
            </a:r>
          </a:p>
          <a:p>
            <a:r>
              <a:rPr lang="en-US" dirty="0" smtClean="0"/>
              <a:t>Operations </a:t>
            </a:r>
            <a:r>
              <a:rPr lang="en-US" dirty="0"/>
              <a:t>Manager</a:t>
            </a:r>
          </a:p>
          <a:p>
            <a:r>
              <a:rPr lang="en-US" dirty="0"/>
              <a:t>Orchestrator</a:t>
            </a:r>
          </a:p>
          <a:p>
            <a:r>
              <a:rPr lang="en-US" dirty="0"/>
              <a:t>Service Manager</a:t>
            </a:r>
          </a:p>
          <a:p>
            <a:r>
              <a:rPr lang="en-US" b="1" dirty="0" smtClean="0"/>
              <a:t>Virtual </a:t>
            </a:r>
            <a:r>
              <a:rPr lang="en-US" b="1" dirty="0"/>
              <a:t>Machine </a:t>
            </a:r>
            <a:r>
              <a:rPr lang="en-US" b="1" dirty="0" smtClean="0"/>
              <a:t>Manager</a:t>
            </a:r>
          </a:p>
          <a:p>
            <a:r>
              <a:rPr lang="en-US" dirty="0" smtClean="0"/>
              <a:t>Unified </a:t>
            </a:r>
            <a:r>
              <a:rPr lang="en-US" dirty="0" smtClean="0"/>
              <a:t>Installer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eft Arrow 41"/>
          <p:cNvSpPr/>
          <p:nvPr/>
        </p:nvSpPr>
        <p:spPr>
          <a:xfrm rot="2555417">
            <a:off x="6713102" y="4356264"/>
            <a:ext cx="817615" cy="2668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Arrow 42"/>
          <p:cNvSpPr/>
          <p:nvPr/>
        </p:nvSpPr>
        <p:spPr>
          <a:xfrm rot="19272293">
            <a:off x="6737169" y="5120351"/>
            <a:ext cx="839636" cy="2668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Arrow 39"/>
          <p:cNvSpPr/>
          <p:nvPr/>
        </p:nvSpPr>
        <p:spPr>
          <a:xfrm rot="2555417">
            <a:off x="4625932" y="4829685"/>
            <a:ext cx="1066213" cy="2668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/>
          <p:cNvSpPr/>
          <p:nvPr/>
        </p:nvSpPr>
        <p:spPr>
          <a:xfrm rot="19614513">
            <a:off x="4690436" y="5560875"/>
            <a:ext cx="974676" cy="2668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33400" y="3214302"/>
            <a:ext cx="4157663" cy="1724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315200" y="4419600"/>
            <a:ext cx="1371600" cy="9063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" name="Rounded Rectangle 17"/>
          <p:cNvSpPr/>
          <p:nvPr/>
        </p:nvSpPr>
        <p:spPr>
          <a:xfrm>
            <a:off x="5410200" y="4800600"/>
            <a:ext cx="1371600" cy="12075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Rounded Rectangle 15"/>
          <p:cNvSpPr/>
          <p:nvPr/>
        </p:nvSpPr>
        <p:spPr>
          <a:xfrm>
            <a:off x="5410200" y="3494684"/>
            <a:ext cx="1371600" cy="10773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" name="Rounded Rectangle 13"/>
          <p:cNvSpPr/>
          <p:nvPr/>
        </p:nvSpPr>
        <p:spPr>
          <a:xfrm>
            <a:off x="2743200" y="1904999"/>
            <a:ext cx="1752600" cy="9144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" name="Rounded Rectangle 11"/>
          <p:cNvSpPr/>
          <p:nvPr/>
        </p:nvSpPr>
        <p:spPr>
          <a:xfrm>
            <a:off x="762000" y="1905000"/>
            <a:ext cx="1697832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System center 2012 components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859632" y="2181998"/>
            <a:ext cx="1524000" cy="4710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Operations Manager</a:t>
            </a: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890982" y="2209799"/>
            <a:ext cx="1447800" cy="443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 Controller</a:t>
            </a:r>
            <a:endParaRPr lang="en-US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5610225" y="3953089"/>
            <a:ext cx="1019175" cy="466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Service Manager</a:t>
            </a:r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638800" y="5246132"/>
            <a:ext cx="952500" cy="619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Virtual Machine Manager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7467600" y="4700915"/>
            <a:ext cx="1066801" cy="458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Orchestrator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863096" y="1904999"/>
            <a:ext cx="1333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Monitoring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890982" y="1932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Portal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443541" y="3494685"/>
            <a:ext cx="1185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Service </a:t>
            </a:r>
          </a:p>
          <a:p>
            <a:r>
              <a:rPr lang="en-US" sz="1200" dirty="0" smtClean="0"/>
              <a:t>Management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450899" y="4800601"/>
            <a:ext cx="1178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VM </a:t>
            </a:r>
          </a:p>
          <a:p>
            <a:r>
              <a:rPr lang="en-US" sz="1200" b="1" dirty="0" smtClean="0"/>
              <a:t>Management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391400" y="442874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Automation</a:t>
            </a:r>
            <a:endParaRPr lang="en-US" sz="1200" dirty="0"/>
          </a:p>
        </p:txBody>
      </p:sp>
      <p:sp>
        <p:nvSpPr>
          <p:cNvPr id="22" name="Rounded Rectangle 21"/>
          <p:cNvSpPr/>
          <p:nvPr/>
        </p:nvSpPr>
        <p:spPr>
          <a:xfrm>
            <a:off x="533400" y="5178980"/>
            <a:ext cx="4157663" cy="536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Hpyervisors</a:t>
            </a:r>
            <a:r>
              <a:rPr lang="en-US" sz="1200" dirty="0" smtClean="0"/>
              <a:t>: Hyper-V, ESX/</a:t>
            </a:r>
            <a:r>
              <a:rPr lang="en-US" sz="1200" dirty="0" err="1" smtClean="0"/>
              <a:t>ESXi</a:t>
            </a:r>
            <a:r>
              <a:rPr lang="en-US" sz="1200" dirty="0" smtClean="0"/>
              <a:t>, </a:t>
            </a:r>
            <a:r>
              <a:rPr lang="en-US" sz="1200" dirty="0" err="1" smtClean="0"/>
              <a:t>XenServer</a:t>
            </a:r>
            <a:endParaRPr lang="en-US" sz="1200" dirty="0"/>
          </a:p>
        </p:txBody>
      </p:sp>
      <p:sp>
        <p:nvSpPr>
          <p:cNvPr id="23" name="Rounded Rectangle 22"/>
          <p:cNvSpPr/>
          <p:nvPr/>
        </p:nvSpPr>
        <p:spPr>
          <a:xfrm>
            <a:off x="533400" y="5712769"/>
            <a:ext cx="2133600" cy="701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Conventional Compute Storage/Networking</a:t>
            </a:r>
            <a:endParaRPr lang="en-US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2688432" y="5728902"/>
            <a:ext cx="2002631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Hyper-V Cloud Fast Track</a:t>
            </a:r>
            <a:endParaRPr lang="en-US" sz="1200" dirty="0"/>
          </a:p>
        </p:txBody>
      </p:sp>
      <p:sp>
        <p:nvSpPr>
          <p:cNvPr id="25" name="Cloud 24"/>
          <p:cNvSpPr/>
          <p:nvPr/>
        </p:nvSpPr>
        <p:spPr>
          <a:xfrm>
            <a:off x="685800" y="3583635"/>
            <a:ext cx="1850232" cy="123086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Magnetic Disk 26"/>
          <p:cNvSpPr/>
          <p:nvPr/>
        </p:nvSpPr>
        <p:spPr>
          <a:xfrm>
            <a:off x="1066800" y="3886200"/>
            <a:ext cx="457200" cy="4261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  <a:endParaRPr lang="en-US" sz="1200" dirty="0"/>
          </a:p>
        </p:txBody>
      </p:sp>
      <p:sp>
        <p:nvSpPr>
          <p:cNvPr id="28" name="Flowchart: Magnetic Disk 27"/>
          <p:cNvSpPr/>
          <p:nvPr/>
        </p:nvSpPr>
        <p:spPr>
          <a:xfrm>
            <a:off x="1600200" y="3995679"/>
            <a:ext cx="457200" cy="4261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  <a:endParaRPr lang="en-US" sz="1200" dirty="0"/>
          </a:p>
        </p:txBody>
      </p:sp>
      <p:sp>
        <p:nvSpPr>
          <p:cNvPr id="29" name="Cloud 28"/>
          <p:cNvSpPr/>
          <p:nvPr/>
        </p:nvSpPr>
        <p:spPr>
          <a:xfrm>
            <a:off x="2667000" y="3583635"/>
            <a:ext cx="1850232" cy="123086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Magnetic Disk 29"/>
          <p:cNvSpPr/>
          <p:nvPr/>
        </p:nvSpPr>
        <p:spPr>
          <a:xfrm>
            <a:off x="3069432" y="3886200"/>
            <a:ext cx="457200" cy="4261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  <a:endParaRPr lang="en-US" sz="1200" dirty="0"/>
          </a:p>
        </p:txBody>
      </p:sp>
      <p:sp>
        <p:nvSpPr>
          <p:cNvPr id="31" name="Flowchart: Magnetic Disk 30"/>
          <p:cNvSpPr/>
          <p:nvPr/>
        </p:nvSpPr>
        <p:spPr>
          <a:xfrm>
            <a:off x="3602832" y="3995679"/>
            <a:ext cx="457200" cy="4261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859632" y="3278713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Virtual cluster#1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2895600" y="3290502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Virtual cluster#2</a:t>
            </a:r>
            <a:endParaRPr lang="en-US" sz="1400" dirty="0"/>
          </a:p>
        </p:txBody>
      </p:sp>
      <p:sp>
        <p:nvSpPr>
          <p:cNvPr id="35" name="Down Arrow 34"/>
          <p:cNvSpPr/>
          <p:nvPr/>
        </p:nvSpPr>
        <p:spPr>
          <a:xfrm>
            <a:off x="1447800" y="2819400"/>
            <a:ext cx="326232" cy="394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3407568" y="2819400"/>
            <a:ext cx="326232" cy="394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Arrow 36"/>
          <p:cNvSpPr/>
          <p:nvPr/>
        </p:nvSpPr>
        <p:spPr>
          <a:xfrm>
            <a:off x="4724400" y="3919479"/>
            <a:ext cx="685800" cy="2668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Left Arrow 117"/>
          <p:cNvSpPr/>
          <p:nvPr/>
        </p:nvSpPr>
        <p:spPr>
          <a:xfrm>
            <a:off x="5715000" y="6320121"/>
            <a:ext cx="457200" cy="2330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Left Arrow 116"/>
          <p:cNvSpPr/>
          <p:nvPr/>
        </p:nvSpPr>
        <p:spPr>
          <a:xfrm>
            <a:off x="5715000" y="5862921"/>
            <a:ext cx="457200" cy="2330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Left Arrow 1071"/>
          <p:cNvSpPr/>
          <p:nvPr/>
        </p:nvSpPr>
        <p:spPr>
          <a:xfrm>
            <a:off x="5715000" y="5410200"/>
            <a:ext cx="457200" cy="2330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80974" y="3719125"/>
            <a:ext cx="3200399" cy="17507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Creating a </a:t>
            </a:r>
            <a:r>
              <a:rPr lang="en-US" sz="3200" dirty="0" smtClean="0"/>
              <a:t>virtual cluster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596626" y="1790483"/>
            <a:ext cx="1994174" cy="9527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/>
              <a:t>VMM Console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6400800" y="1790483"/>
            <a:ext cx="2133600" cy="9527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Service Template Designer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4210051" y="3719125"/>
            <a:ext cx="1581149" cy="1220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Virtual Machine Manager</a:t>
            </a:r>
            <a:r>
              <a:rPr lang="en-US" sz="1400" dirty="0" smtClean="0"/>
              <a:t> 2012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180975" y="5469878"/>
            <a:ext cx="3200399" cy="536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Hypervisors: Hyper-V, ESX/</a:t>
            </a:r>
            <a:r>
              <a:rPr lang="en-US" sz="1400" dirty="0" err="1" smtClean="0"/>
              <a:t>ESXi</a:t>
            </a:r>
            <a:r>
              <a:rPr lang="en-US" sz="1400" dirty="0" smtClean="0"/>
              <a:t>, </a:t>
            </a:r>
            <a:r>
              <a:rPr lang="en-US" sz="1400" dirty="0" err="1" smtClean="0"/>
              <a:t>XenServer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180974" y="6003667"/>
            <a:ext cx="3200400" cy="701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Conventional Compute Storage/Networking</a:t>
            </a:r>
            <a:endParaRPr lang="en-US" sz="1400" dirty="0"/>
          </a:p>
        </p:txBody>
      </p:sp>
      <p:sp>
        <p:nvSpPr>
          <p:cNvPr id="25" name="Cloud 24"/>
          <p:cNvSpPr/>
          <p:nvPr/>
        </p:nvSpPr>
        <p:spPr>
          <a:xfrm>
            <a:off x="845342" y="4101020"/>
            <a:ext cx="1850232" cy="123086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Magnetic Disk 26"/>
          <p:cNvSpPr/>
          <p:nvPr/>
        </p:nvSpPr>
        <p:spPr>
          <a:xfrm>
            <a:off x="1226342" y="4403585"/>
            <a:ext cx="457200" cy="4261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  <a:endParaRPr lang="en-US" sz="1200" dirty="0"/>
          </a:p>
        </p:txBody>
      </p:sp>
      <p:sp>
        <p:nvSpPr>
          <p:cNvPr id="28" name="Flowchart: Magnetic Disk 27"/>
          <p:cNvSpPr/>
          <p:nvPr/>
        </p:nvSpPr>
        <p:spPr>
          <a:xfrm>
            <a:off x="1759742" y="4513064"/>
            <a:ext cx="457200" cy="4261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1019174" y="3796098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Virtual cluster#1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26" y="1820517"/>
            <a:ext cx="705916" cy="66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Elbow Connector 48"/>
          <p:cNvCxnSpPr>
            <a:stCxn id="5" idx="3"/>
            <a:endCxn id="8" idx="0"/>
          </p:cNvCxnSpPr>
          <p:nvPr/>
        </p:nvCxnSpPr>
        <p:spPr>
          <a:xfrm>
            <a:off x="2590800" y="2266842"/>
            <a:ext cx="2409826" cy="145228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5" idx="0"/>
            <a:endCxn id="8" idx="3"/>
          </p:cNvCxnSpPr>
          <p:nvPr/>
        </p:nvCxnSpPr>
        <p:spPr>
          <a:xfrm rot="16200000" flipH="1">
            <a:off x="2423111" y="961085"/>
            <a:ext cx="2538690" cy="4197487"/>
          </a:xfrm>
          <a:prstGeom prst="bentConnector4">
            <a:avLst>
              <a:gd name="adj1" fmla="val -9005"/>
              <a:gd name="adj2" fmla="val 1054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Elbow Connector 1036"/>
          <p:cNvCxnSpPr>
            <a:stCxn id="5" idx="2"/>
          </p:cNvCxnSpPr>
          <p:nvPr/>
        </p:nvCxnSpPr>
        <p:spPr>
          <a:xfrm rot="16200000" flipH="1">
            <a:off x="2587711" y="1749201"/>
            <a:ext cx="358394" cy="234639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Elbow Connector 1038"/>
          <p:cNvCxnSpPr>
            <a:stCxn id="8" idx="1"/>
          </p:cNvCxnSpPr>
          <p:nvPr/>
        </p:nvCxnSpPr>
        <p:spPr>
          <a:xfrm rot="10800000">
            <a:off x="3940113" y="3101619"/>
            <a:ext cx="269938" cy="122755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0" name="Can 1069"/>
          <p:cNvSpPr/>
          <p:nvPr/>
        </p:nvSpPr>
        <p:spPr>
          <a:xfrm>
            <a:off x="4343400" y="5331887"/>
            <a:ext cx="1295400" cy="13737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VMM Library</a:t>
            </a:r>
            <a:endParaRPr lang="en-US" sz="1600" dirty="0"/>
          </a:p>
        </p:txBody>
      </p:sp>
      <p:sp>
        <p:nvSpPr>
          <p:cNvPr id="111" name="Rounded Rectangle 110"/>
          <p:cNvSpPr/>
          <p:nvPr/>
        </p:nvSpPr>
        <p:spPr>
          <a:xfrm>
            <a:off x="6172200" y="5334000"/>
            <a:ext cx="1600200" cy="368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Service Template</a:t>
            </a:r>
            <a:endParaRPr lang="en-US" sz="1400" dirty="0"/>
          </a:p>
        </p:txBody>
      </p:sp>
      <p:sp>
        <p:nvSpPr>
          <p:cNvPr id="113" name="Rounded Rectangle 112"/>
          <p:cNvSpPr/>
          <p:nvPr/>
        </p:nvSpPr>
        <p:spPr>
          <a:xfrm>
            <a:off x="6172200" y="5791200"/>
            <a:ext cx="1600200" cy="368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VM Template</a:t>
            </a:r>
            <a:endParaRPr lang="en-US" sz="1400" dirty="0"/>
          </a:p>
        </p:txBody>
      </p:sp>
      <p:sp>
        <p:nvSpPr>
          <p:cNvPr id="114" name="Rounded Rectangle 113"/>
          <p:cNvSpPr/>
          <p:nvPr/>
        </p:nvSpPr>
        <p:spPr>
          <a:xfrm>
            <a:off x="6172200" y="6248400"/>
            <a:ext cx="1600200" cy="368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VM Image</a:t>
            </a:r>
            <a:endParaRPr lang="en-US" sz="1400" dirty="0"/>
          </a:p>
        </p:txBody>
      </p:sp>
      <p:sp>
        <p:nvSpPr>
          <p:cNvPr id="1073" name="Down Arrow 1072"/>
          <p:cNvSpPr/>
          <p:nvPr/>
        </p:nvSpPr>
        <p:spPr>
          <a:xfrm>
            <a:off x="4648200" y="4939220"/>
            <a:ext cx="228600" cy="31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Down Arrow 119"/>
          <p:cNvSpPr/>
          <p:nvPr/>
        </p:nvSpPr>
        <p:spPr>
          <a:xfrm>
            <a:off x="5029200" y="4939220"/>
            <a:ext cx="228600" cy="31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5" name="Elbow Connector 1074"/>
          <p:cNvCxnSpPr>
            <a:stCxn id="8" idx="3"/>
            <a:endCxn id="7" idx="2"/>
          </p:cNvCxnSpPr>
          <p:nvPr/>
        </p:nvCxnSpPr>
        <p:spPr>
          <a:xfrm flipV="1">
            <a:off x="5791200" y="2743198"/>
            <a:ext cx="1676400" cy="158597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7" name="Oval 1076"/>
          <p:cNvSpPr/>
          <p:nvPr/>
        </p:nvSpPr>
        <p:spPr>
          <a:xfrm>
            <a:off x="2971800" y="2922396"/>
            <a:ext cx="409574" cy="4304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4038600" y="2057400"/>
            <a:ext cx="409574" cy="4304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5029200" y="1371600"/>
            <a:ext cx="409574" cy="4304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8" name="Oval 127"/>
          <p:cNvSpPr/>
          <p:nvPr/>
        </p:nvSpPr>
        <p:spPr>
          <a:xfrm>
            <a:off x="7286626" y="3124200"/>
            <a:ext cx="409574" cy="4304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8" name="TextBox 1077"/>
          <p:cNvSpPr txBox="1"/>
          <p:nvPr/>
        </p:nvSpPr>
        <p:spPr>
          <a:xfrm>
            <a:off x="2474433" y="3235784"/>
            <a:ext cx="146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cloud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707922" y="2413497"/>
            <a:ext cx="1930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quotas and self-services users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5451832" y="1184209"/>
            <a:ext cx="2530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base VM images VM templates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6858000" y="3429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service templates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8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Left Arrow 116"/>
          <p:cNvSpPr/>
          <p:nvPr/>
        </p:nvSpPr>
        <p:spPr>
          <a:xfrm>
            <a:off x="6553200" y="5862921"/>
            <a:ext cx="457200" cy="2330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80974" y="2413497"/>
            <a:ext cx="3200399" cy="30563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Deploying an application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6650216" y="1594884"/>
            <a:ext cx="1994174" cy="9527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/>
              <a:t>App Controller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4926723" y="3351906"/>
            <a:ext cx="1778878" cy="1051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Virtual Machine Manager </a:t>
            </a:r>
            <a:r>
              <a:rPr lang="en-US" sz="1600" dirty="0" smtClean="0"/>
              <a:t>2012</a:t>
            </a:r>
            <a:endParaRPr lang="en-US" sz="1600" dirty="0"/>
          </a:p>
        </p:txBody>
      </p:sp>
      <p:sp>
        <p:nvSpPr>
          <p:cNvPr id="22" name="Rounded Rectangle 21"/>
          <p:cNvSpPr/>
          <p:nvPr/>
        </p:nvSpPr>
        <p:spPr>
          <a:xfrm>
            <a:off x="180975" y="5469878"/>
            <a:ext cx="3200399" cy="536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Hpyervisors</a:t>
            </a:r>
            <a:r>
              <a:rPr lang="en-US" sz="1400" dirty="0" smtClean="0"/>
              <a:t>: Hyper-V, ESX/</a:t>
            </a:r>
            <a:r>
              <a:rPr lang="en-US" sz="1400" dirty="0" err="1" smtClean="0"/>
              <a:t>ESXi</a:t>
            </a:r>
            <a:r>
              <a:rPr lang="en-US" sz="1400" dirty="0" smtClean="0"/>
              <a:t>, </a:t>
            </a:r>
            <a:r>
              <a:rPr lang="en-US" sz="1400" dirty="0" err="1" smtClean="0"/>
              <a:t>XenServer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180974" y="6003667"/>
            <a:ext cx="3200400" cy="701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Conventional Compute Storage/Networking</a:t>
            </a:r>
            <a:endParaRPr lang="en-US" sz="1400" dirty="0"/>
          </a:p>
        </p:txBody>
      </p:sp>
      <p:sp>
        <p:nvSpPr>
          <p:cNvPr id="25" name="Cloud 24"/>
          <p:cNvSpPr/>
          <p:nvPr/>
        </p:nvSpPr>
        <p:spPr>
          <a:xfrm>
            <a:off x="596997" y="4101020"/>
            <a:ext cx="2222403" cy="123086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216" y="1743499"/>
            <a:ext cx="705916" cy="66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Elbow Connector 48"/>
          <p:cNvCxnSpPr>
            <a:stCxn id="32" idx="3"/>
            <a:endCxn id="8" idx="1"/>
          </p:cNvCxnSpPr>
          <p:nvPr/>
        </p:nvCxnSpPr>
        <p:spPr>
          <a:xfrm flipV="1">
            <a:off x="3381373" y="3877746"/>
            <a:ext cx="1545350" cy="6394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5" idx="2"/>
            <a:endCxn id="8" idx="3"/>
          </p:cNvCxnSpPr>
          <p:nvPr/>
        </p:nvCxnSpPr>
        <p:spPr>
          <a:xfrm rot="5400000">
            <a:off x="6511380" y="2741822"/>
            <a:ext cx="1330145" cy="94170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0" name="Can 1069"/>
          <p:cNvSpPr/>
          <p:nvPr/>
        </p:nvSpPr>
        <p:spPr>
          <a:xfrm>
            <a:off x="5181600" y="5331887"/>
            <a:ext cx="1295400" cy="13737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VMM Library</a:t>
            </a:r>
            <a:endParaRPr lang="en-US" sz="1600" dirty="0"/>
          </a:p>
        </p:txBody>
      </p:sp>
      <p:sp>
        <p:nvSpPr>
          <p:cNvPr id="1077" name="Oval 1076"/>
          <p:cNvSpPr/>
          <p:nvPr/>
        </p:nvSpPr>
        <p:spPr>
          <a:xfrm>
            <a:off x="7439024" y="2693882"/>
            <a:ext cx="409574" cy="4304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4048125" y="3584309"/>
            <a:ext cx="409574" cy="4304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915026" y="4685556"/>
            <a:ext cx="1311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Verify Request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3582132" y="4014713"/>
            <a:ext cx="1344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VMs</a:t>
            </a:r>
          </a:p>
          <a:p>
            <a:r>
              <a:rPr lang="en-US" dirty="0" smtClean="0"/>
              <a:t>and App instance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838200" y="3048000"/>
            <a:ext cx="793798" cy="18912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Magnetic Disk 26"/>
          <p:cNvSpPr/>
          <p:nvPr/>
        </p:nvSpPr>
        <p:spPr>
          <a:xfrm>
            <a:off x="977997" y="4403585"/>
            <a:ext cx="457200" cy="4261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  <a:endParaRPr lang="en-US" sz="1200" dirty="0"/>
          </a:p>
        </p:txBody>
      </p:sp>
      <p:sp>
        <p:nvSpPr>
          <p:cNvPr id="44" name="Rounded Rectangle 43"/>
          <p:cNvSpPr/>
          <p:nvPr/>
        </p:nvSpPr>
        <p:spPr>
          <a:xfrm>
            <a:off x="1676400" y="3048000"/>
            <a:ext cx="793798" cy="18912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Magnetic Disk 44"/>
          <p:cNvSpPr/>
          <p:nvPr/>
        </p:nvSpPr>
        <p:spPr>
          <a:xfrm>
            <a:off x="1816197" y="4403585"/>
            <a:ext cx="457200" cy="4261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298498" y="2599680"/>
            <a:ext cx="2819400" cy="140955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ultidocument 11"/>
          <p:cNvSpPr/>
          <p:nvPr/>
        </p:nvSpPr>
        <p:spPr>
          <a:xfrm>
            <a:off x="838200" y="3194478"/>
            <a:ext cx="793798" cy="53932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App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Flowchart: Multidocument 45"/>
          <p:cNvSpPr/>
          <p:nvPr/>
        </p:nvSpPr>
        <p:spPr>
          <a:xfrm>
            <a:off x="1708198" y="3200400"/>
            <a:ext cx="762000" cy="53932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App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76397" y="2739807"/>
            <a:ext cx="119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Application</a:t>
            </a:r>
            <a:endParaRPr lang="en-US" sz="1600" dirty="0"/>
          </a:p>
        </p:txBody>
      </p:sp>
      <p:cxnSp>
        <p:nvCxnSpPr>
          <p:cNvPr id="29" name="Elbow Connector 28"/>
          <p:cNvCxnSpPr>
            <a:stCxn id="8" idx="2"/>
            <a:endCxn id="1070" idx="2"/>
          </p:cNvCxnSpPr>
          <p:nvPr/>
        </p:nvCxnSpPr>
        <p:spPr>
          <a:xfrm rot="5400000">
            <a:off x="4691302" y="4893884"/>
            <a:ext cx="1615158" cy="634562"/>
          </a:xfrm>
          <a:prstGeom prst="bentConnector4">
            <a:avLst>
              <a:gd name="adj1" fmla="val 28737"/>
              <a:gd name="adj2" fmla="val 1360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5343526" y="4762322"/>
            <a:ext cx="409574" cy="4304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8" name="TextBox 1077"/>
          <p:cNvSpPr txBox="1"/>
          <p:nvPr/>
        </p:nvSpPr>
        <p:spPr>
          <a:xfrm>
            <a:off x="7133189" y="3202740"/>
            <a:ext cx="151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 a new App</a:t>
            </a:r>
            <a:endParaRPr lang="en-US" dirty="0"/>
          </a:p>
        </p:txBody>
      </p:sp>
      <p:sp>
        <p:nvSpPr>
          <p:cNvPr id="60" name="Flowchart: Multidocument 59"/>
          <p:cNvSpPr/>
          <p:nvPr/>
        </p:nvSpPr>
        <p:spPr>
          <a:xfrm>
            <a:off x="6852354" y="5594867"/>
            <a:ext cx="1176790" cy="71461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VM Template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02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Preparing the </a:t>
            </a:r>
            <a:r>
              <a:rPr lang="en-US" dirty="0" smtClean="0"/>
              <a:t>fabric </a:t>
            </a:r>
            <a:r>
              <a:rPr lang="en-US" dirty="0"/>
              <a:t>in </a:t>
            </a:r>
            <a:r>
              <a:rPr lang="en-US" dirty="0" smtClean="0"/>
              <a:t>VMM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Configuring </a:t>
            </a:r>
            <a:r>
              <a:rPr lang="en-US" dirty="0"/>
              <a:t>host </a:t>
            </a:r>
            <a:r>
              <a:rPr lang="en-US" dirty="0" smtClean="0"/>
              <a:t>groups</a:t>
            </a:r>
          </a:p>
          <a:p>
            <a:pPr lvl="1"/>
            <a:r>
              <a:rPr lang="en-US" dirty="0"/>
              <a:t>create a host group </a:t>
            </a:r>
            <a:r>
              <a:rPr lang="en-US" dirty="0" smtClean="0"/>
              <a:t>structure; similar to node group in Windows HPC cluster.  </a:t>
            </a:r>
            <a:endParaRPr lang="en-US" dirty="0"/>
          </a:p>
          <a:p>
            <a:r>
              <a:rPr lang="en-US" dirty="0" smtClean="0"/>
              <a:t>Configuring </a:t>
            </a:r>
            <a:r>
              <a:rPr lang="en-US" dirty="0"/>
              <a:t>the </a:t>
            </a:r>
            <a:r>
              <a:rPr lang="en-US" dirty="0" smtClean="0"/>
              <a:t>VMM library</a:t>
            </a:r>
          </a:p>
          <a:p>
            <a:pPr lvl="1"/>
            <a:r>
              <a:rPr lang="en-US" dirty="0" smtClean="0"/>
              <a:t>file-based </a:t>
            </a:r>
            <a:r>
              <a:rPr lang="en-US" dirty="0"/>
              <a:t>resources : virtual hard disks, </a:t>
            </a:r>
            <a:r>
              <a:rPr lang="en-US" dirty="0" smtClean="0"/>
              <a:t>ISO </a:t>
            </a:r>
            <a:r>
              <a:rPr lang="en-US" dirty="0"/>
              <a:t>images, scripts, driver files </a:t>
            </a:r>
            <a:endParaRPr lang="en-US" dirty="0" smtClean="0"/>
          </a:p>
          <a:p>
            <a:pPr lvl="1"/>
            <a:r>
              <a:rPr lang="en-US" dirty="0"/>
              <a:t>Non-file-based resources : </a:t>
            </a:r>
            <a:r>
              <a:rPr lang="en-US" dirty="0" smtClean="0"/>
              <a:t>VM, and service </a:t>
            </a:r>
            <a:r>
              <a:rPr lang="en-US" dirty="0"/>
              <a:t>templates and </a:t>
            </a:r>
            <a:r>
              <a:rPr lang="en-US" dirty="0" smtClean="0"/>
              <a:t>profiles</a:t>
            </a:r>
            <a:endParaRPr lang="en-US" dirty="0"/>
          </a:p>
          <a:p>
            <a:r>
              <a:rPr lang="en-US" dirty="0" smtClean="0"/>
              <a:t>Configuring networking</a:t>
            </a:r>
          </a:p>
          <a:p>
            <a:pPr lvl="1"/>
            <a:r>
              <a:rPr lang="en-US" dirty="0"/>
              <a:t>Static IP address pools</a:t>
            </a:r>
          </a:p>
          <a:p>
            <a:pPr lvl="1"/>
            <a:r>
              <a:rPr lang="en-US" dirty="0"/>
              <a:t>MAC </a:t>
            </a:r>
            <a:r>
              <a:rPr lang="en-US" dirty="0" smtClean="0"/>
              <a:t>address pools</a:t>
            </a:r>
            <a:endParaRPr lang="en-US" dirty="0"/>
          </a:p>
          <a:p>
            <a:r>
              <a:rPr lang="en-US" dirty="0" smtClean="0"/>
              <a:t>Configuring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1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</a:t>
            </a:r>
            <a:r>
              <a:rPr lang="en-US" dirty="0" smtClean="0"/>
              <a:t>resources in VMM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VMM </a:t>
            </a:r>
            <a:r>
              <a:rPr lang="en-US" dirty="0"/>
              <a:t>require storage resources to meet </a:t>
            </a:r>
            <a:r>
              <a:rPr lang="en-US" dirty="0" smtClean="0"/>
              <a:t>computation requirements</a:t>
            </a:r>
          </a:p>
          <a:p>
            <a:pPr lvl="1"/>
            <a:r>
              <a:rPr lang="en-US" dirty="0" smtClean="0"/>
              <a:t>Local storage represents the storage capacity available on a server.</a:t>
            </a:r>
          </a:p>
          <a:p>
            <a:pPr lvl="1"/>
            <a:r>
              <a:rPr lang="en-US" dirty="0" smtClean="0"/>
              <a:t>Remote storage offloads work from the server to an external storage device. </a:t>
            </a:r>
          </a:p>
          <a:p>
            <a:r>
              <a:rPr lang="en-US" dirty="0" smtClean="0"/>
              <a:t>Storage solution:</a:t>
            </a:r>
          </a:p>
          <a:p>
            <a:pPr lvl="1"/>
            <a:r>
              <a:rPr lang="en-US" altLang="zh-CN" dirty="0" smtClean="0"/>
              <a:t>Block storage: VMM supports the use of block-level storage devices that expose LUNs (logic storage)</a:t>
            </a:r>
          </a:p>
          <a:p>
            <a:pPr lvl="1"/>
            <a:r>
              <a:rPr lang="en-US" dirty="0" smtClean="0"/>
              <a:t>File storage: VMM supports the use of network shares of storage.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8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Hyper-V </a:t>
            </a:r>
            <a:r>
              <a:rPr lang="en-US" dirty="0" smtClean="0"/>
              <a:t>hosts </a:t>
            </a:r>
            <a:r>
              <a:rPr lang="en-US" dirty="0"/>
              <a:t>and </a:t>
            </a:r>
            <a:r>
              <a:rPr lang="en-US" dirty="0" smtClean="0"/>
              <a:t>host clusters </a:t>
            </a:r>
            <a:r>
              <a:rPr lang="en-US" dirty="0"/>
              <a:t>to </a:t>
            </a:r>
            <a:r>
              <a:rPr lang="en-US" dirty="0" smtClean="0"/>
              <a:t>VMM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You can add the following types of servers as managed Hyper-V </a:t>
            </a:r>
            <a:r>
              <a:rPr lang="en-US" dirty="0" smtClean="0"/>
              <a:t>hosts in the </a:t>
            </a:r>
            <a:r>
              <a:rPr lang="en-US" b="1" dirty="0" smtClean="0"/>
              <a:t>complex network environment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Windows Server computers or Windows Server failover clusters in an Active Directory domain that is trusted by the domain of the VMM management </a:t>
            </a:r>
            <a:r>
              <a:rPr lang="en-US" dirty="0" smtClean="0"/>
              <a:t>server</a:t>
            </a:r>
            <a:endParaRPr lang="en-US" dirty="0"/>
          </a:p>
          <a:p>
            <a:pPr lvl="1"/>
            <a:r>
              <a:rPr lang="en-US" dirty="0" smtClean="0"/>
              <a:t>Windows </a:t>
            </a:r>
            <a:r>
              <a:rPr lang="en-US" dirty="0"/>
              <a:t>Server computers or Windows Server failover clusters in an Active Directory domain that is untrusted by the domain of the VMM management server</a:t>
            </a:r>
          </a:p>
          <a:p>
            <a:pPr lvl="1"/>
            <a:r>
              <a:rPr lang="en-US" dirty="0" smtClean="0"/>
              <a:t>Windows </a:t>
            </a:r>
            <a:r>
              <a:rPr lang="en-US" dirty="0"/>
              <a:t>Server computers in a perimeter network or in a workgroup (stand-alone computers only)</a:t>
            </a:r>
          </a:p>
          <a:p>
            <a:pPr lvl="1"/>
            <a:r>
              <a:rPr lang="en-US" dirty="0" smtClean="0"/>
              <a:t>Physical </a:t>
            </a:r>
            <a:r>
              <a:rPr lang="en-US" dirty="0"/>
              <a:t>computers that do not have an operating system installed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Sample: add </a:t>
            </a:r>
            <a:r>
              <a:rPr lang="en-US" dirty="0"/>
              <a:t>Windows </a:t>
            </a:r>
            <a:r>
              <a:rPr lang="en-US" dirty="0" smtClean="0"/>
              <a:t>server </a:t>
            </a:r>
            <a:r>
              <a:rPr lang="en-US" dirty="0"/>
              <a:t>in a trusted </a:t>
            </a:r>
            <a:r>
              <a:rPr lang="en-US" dirty="0" smtClean="0"/>
              <a:t>active directory domain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38468"/>
            <a:ext cx="8305800" cy="508379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509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2416</TotalTime>
  <Words>411</Words>
  <Application>Microsoft Office PowerPoint</Application>
  <PresentationFormat>On-screen Show (4:3)</PresentationFormat>
  <Paragraphs>104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System Center 2012 Setup</vt:lpstr>
      <vt:lpstr> The components of system center</vt:lpstr>
      <vt:lpstr>System center 2012 components</vt:lpstr>
      <vt:lpstr>Creating a virtual cluster</vt:lpstr>
      <vt:lpstr>Deploying an application</vt:lpstr>
      <vt:lpstr>Preparing the fabric in VMM</vt:lpstr>
      <vt:lpstr>Storage resources in VMM</vt:lpstr>
      <vt:lpstr>Adding Hyper-V hosts and host clusters to VMM</vt:lpstr>
      <vt:lpstr>Sample: add Windows server in a trusted active directory domain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Center 2012 Setup</dc:title>
  <dc:creator>lihui</dc:creator>
  <cp:lastModifiedBy>lihui</cp:lastModifiedBy>
  <cp:revision>36</cp:revision>
  <dcterms:created xsi:type="dcterms:W3CDTF">2006-08-16T00:00:00Z</dcterms:created>
  <dcterms:modified xsi:type="dcterms:W3CDTF">2013-01-19T15:42:50Z</dcterms:modified>
</cp:coreProperties>
</file>