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75"/>
  </p:notesMasterIdLst>
  <p:sldIdLst>
    <p:sldId id="265" r:id="rId9"/>
    <p:sldId id="313" r:id="rId10"/>
    <p:sldId id="406" r:id="rId11"/>
    <p:sldId id="432" r:id="rId12"/>
    <p:sldId id="433" r:id="rId13"/>
    <p:sldId id="434" r:id="rId14"/>
    <p:sldId id="435" r:id="rId15"/>
    <p:sldId id="438" r:id="rId16"/>
    <p:sldId id="436" r:id="rId17"/>
    <p:sldId id="437" r:id="rId18"/>
    <p:sldId id="468" r:id="rId19"/>
    <p:sldId id="489" r:id="rId20"/>
    <p:sldId id="469" r:id="rId21"/>
    <p:sldId id="470" r:id="rId22"/>
    <p:sldId id="471" r:id="rId23"/>
    <p:sldId id="472" r:id="rId24"/>
    <p:sldId id="474" r:id="rId25"/>
    <p:sldId id="473" r:id="rId26"/>
    <p:sldId id="475"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298" r:id="rId41"/>
    <p:sldId id="314" r:id="rId42"/>
    <p:sldId id="297" r:id="rId43"/>
    <p:sldId id="376" r:id="rId44"/>
    <p:sldId id="312" r:id="rId45"/>
    <p:sldId id="299" r:id="rId46"/>
    <p:sldId id="300" r:id="rId47"/>
    <p:sldId id="302" r:id="rId48"/>
    <p:sldId id="399" r:id="rId49"/>
    <p:sldId id="400" r:id="rId50"/>
    <p:sldId id="401" r:id="rId51"/>
    <p:sldId id="456" r:id="rId52"/>
    <p:sldId id="457" r:id="rId53"/>
    <p:sldId id="405" r:id="rId54"/>
    <p:sldId id="415" r:id="rId55"/>
    <p:sldId id="416" r:id="rId56"/>
    <p:sldId id="333" r:id="rId57"/>
    <p:sldId id="417" r:id="rId58"/>
    <p:sldId id="334" r:id="rId59"/>
    <p:sldId id="335" r:id="rId60"/>
    <p:sldId id="418" r:id="rId61"/>
    <p:sldId id="419" r:id="rId62"/>
    <p:sldId id="420" r:id="rId63"/>
    <p:sldId id="422" r:id="rId64"/>
    <p:sldId id="458" r:id="rId65"/>
    <p:sldId id="463" r:id="rId66"/>
    <p:sldId id="464" r:id="rId67"/>
    <p:sldId id="281" r:id="rId68"/>
    <p:sldId id="308" r:id="rId69"/>
    <p:sldId id="310" r:id="rId70"/>
    <p:sldId id="465" r:id="rId71"/>
    <p:sldId id="307" r:id="rId72"/>
    <p:sldId id="467" r:id="rId73"/>
    <p:sldId id="462" r:id="rId74"/>
  </p:sldIdLst>
  <p:sldSz cx="9144000" cy="6858000" type="screen4x3"/>
  <p:notesSz cx="6858000" cy="9144000"/>
  <p:custDataLst>
    <p:tags r:id="rId7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4" autoAdjust="0"/>
    <p:restoredTop sz="95032" autoAdjust="0"/>
  </p:normalViewPr>
  <p:slideViewPr>
    <p:cSldViewPr snapToGrid="0" snapToObjects="1">
      <p:cViewPr varScale="1">
        <p:scale>
          <a:sx n="100" d="100"/>
          <a:sy n="100" d="100"/>
        </p:scale>
        <p:origin x="3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9041516277652"/>
          <c:y val="7.9508492952656301E-2"/>
          <c:w val="0.80091748023576514"/>
          <c:h val="0.64429539368655897"/>
        </c:manualLayout>
      </c:layout>
      <c:scatterChart>
        <c:scatterStyle val="lineMarker"/>
        <c:varyColors val="0"/>
        <c:ser>
          <c:idx val="0"/>
          <c:order val="0"/>
          <c:tx>
            <c:strRef>
              <c:f>Sheet15!$A$3</c:f>
              <c:strCache>
                <c:ptCount val="1"/>
                <c:pt idx="0">
                  <c:v>100K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Sheet15!$C$3:$C$7</c:f>
              <c:numCache>
                <c:formatCode>General</c:formatCode>
                <c:ptCount val="5"/>
                <c:pt idx="0">
                  <c:v>8</c:v>
                </c:pt>
                <c:pt idx="1">
                  <c:v>16</c:v>
                </c:pt>
                <c:pt idx="2">
                  <c:v>32</c:v>
                </c:pt>
                <c:pt idx="3">
                  <c:v>64</c:v>
                </c:pt>
                <c:pt idx="4">
                  <c:v>128</c:v>
                </c:pt>
              </c:numCache>
            </c:numRef>
          </c:xVal>
          <c:yVal>
            <c:numRef>
              <c:f>Sheet15!$P$3:$P$7</c:f>
              <c:numCache>
                <c:formatCode>0.00</c:formatCode>
                <c:ptCount val="5"/>
                <c:pt idx="0">
                  <c:v>1</c:v>
                </c:pt>
                <c:pt idx="1">
                  <c:v>0.93715810327892402</c:v>
                </c:pt>
                <c:pt idx="2">
                  <c:v>0.91881191173163135</c:v>
                </c:pt>
                <c:pt idx="3">
                  <c:v>0.77461930947020152</c:v>
                </c:pt>
                <c:pt idx="4">
                  <c:v>0.52924930382310365</c:v>
                </c:pt>
              </c:numCache>
            </c:numRef>
          </c:yVal>
          <c:smooth val="0"/>
        </c:ser>
        <c:ser>
          <c:idx val="1"/>
          <c:order val="1"/>
          <c:tx>
            <c:strRef>
              <c:f>Sheet15!$A$8</c:f>
              <c:strCache>
                <c:ptCount val="1"/>
                <c:pt idx="0">
                  <c:v>200K points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Sheet15!$C$8:$C$10</c:f>
              <c:numCache>
                <c:formatCode>General</c:formatCode>
                <c:ptCount val="3"/>
                <c:pt idx="0">
                  <c:v>32</c:v>
                </c:pt>
                <c:pt idx="1">
                  <c:v>64</c:v>
                </c:pt>
                <c:pt idx="2">
                  <c:v>128</c:v>
                </c:pt>
              </c:numCache>
            </c:numRef>
          </c:xVal>
          <c:yVal>
            <c:numRef>
              <c:f>Sheet15!$P$8:$P$10</c:f>
              <c:numCache>
                <c:formatCode>0.00</c:formatCode>
                <c:ptCount val="3"/>
                <c:pt idx="0">
                  <c:v>1</c:v>
                </c:pt>
                <c:pt idx="1">
                  <c:v>0.87330743298640012</c:v>
                </c:pt>
                <c:pt idx="2">
                  <c:v>0.86648842621075539</c:v>
                </c:pt>
              </c:numCache>
            </c:numRef>
          </c:yVal>
          <c:smooth val="0"/>
        </c:ser>
        <c:ser>
          <c:idx val="2"/>
          <c:order val="2"/>
          <c:tx>
            <c:strRef>
              <c:f>Sheet15!$A$11</c:f>
              <c:strCache>
                <c:ptCount val="1"/>
                <c:pt idx="0">
                  <c:v>300K points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Sheet15!$C$11:$C$12</c:f>
              <c:numCache>
                <c:formatCode>General</c:formatCode>
                <c:ptCount val="2"/>
                <c:pt idx="0">
                  <c:v>64</c:v>
                </c:pt>
                <c:pt idx="1">
                  <c:v>128</c:v>
                </c:pt>
              </c:numCache>
            </c:numRef>
          </c:xVal>
          <c:yVal>
            <c:numRef>
              <c:f>Sheet15!$P$11:$P$12</c:f>
              <c:numCache>
                <c:formatCode>0.00</c:formatCode>
                <c:ptCount val="2"/>
                <c:pt idx="0">
                  <c:v>1</c:v>
                </c:pt>
                <c:pt idx="1">
                  <c:v>0.85822837846405509</c:v>
                </c:pt>
              </c:numCache>
            </c:numRef>
          </c:yVal>
          <c:smooth val="0"/>
        </c:ser>
        <c:dLbls>
          <c:showLegendKey val="0"/>
          <c:showVal val="0"/>
          <c:showCatName val="0"/>
          <c:showSerName val="0"/>
          <c:showPercent val="0"/>
          <c:showBubbleSize val="0"/>
        </c:dLbls>
        <c:axId val="548936032"/>
        <c:axId val="548925448"/>
      </c:scatterChart>
      <c:valAx>
        <c:axId val="548936032"/>
        <c:scaling>
          <c:orientation val="minMax"/>
          <c:max val="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Number of Nodes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8925448"/>
        <c:crosses val="autoZero"/>
        <c:crossBetween val="midCat"/>
        <c:majorUnit val="20"/>
      </c:valAx>
      <c:valAx>
        <c:axId val="548925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Parallel Efficiency</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8936032"/>
        <c:crosses val="autoZero"/>
        <c:crossBetween val="midCat"/>
      </c:valAx>
      <c:spPr>
        <a:noFill/>
        <a:ln>
          <a:noFill/>
        </a:ln>
        <a:effectLst/>
      </c:spPr>
    </c:plotArea>
    <c:legend>
      <c:legendPos val="b"/>
      <c:layout>
        <c:manualLayout>
          <c:xMode val="edge"/>
          <c:yMode val="edge"/>
          <c:x val="4.999989787268809E-2"/>
          <c:y val="0.8799344590596696"/>
          <c:w val="0.89999979574537614"/>
          <c:h val="7.38227663738564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6/25/2014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43</a:t>
            </a:fld>
            <a:endParaRPr lang="en-US"/>
          </a:p>
        </p:txBody>
      </p:sp>
    </p:spTree>
    <p:extLst>
      <p:ext uri="{BB962C8B-B14F-4D97-AF65-F5344CB8AC3E}">
        <p14:creationId xmlns:p14="http://schemas.microsoft.com/office/powerpoint/2010/main" val="78476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05712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59</a:t>
            </a:fld>
            <a:endParaRPr lang="en-US"/>
          </a:p>
        </p:txBody>
      </p:sp>
    </p:spTree>
    <p:extLst>
      <p:ext uri="{BB962C8B-B14F-4D97-AF65-F5344CB8AC3E}">
        <p14:creationId xmlns:p14="http://schemas.microsoft.com/office/powerpoint/2010/main" val="3387137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60</a:t>
            </a:fld>
            <a:endParaRPr lang="en-US"/>
          </a:p>
        </p:txBody>
      </p:sp>
    </p:spTree>
    <p:extLst>
      <p:ext uri="{BB962C8B-B14F-4D97-AF65-F5344CB8AC3E}">
        <p14:creationId xmlns:p14="http://schemas.microsoft.com/office/powerpoint/2010/main" val="3278336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62</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1164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22</a:t>
            </a:fld>
            <a:endParaRPr lang="en-US"/>
          </a:p>
        </p:txBody>
      </p:sp>
    </p:spTree>
    <p:extLst>
      <p:ext uri="{BB962C8B-B14F-4D97-AF65-F5344CB8AC3E}">
        <p14:creationId xmlns:p14="http://schemas.microsoft.com/office/powerpoint/2010/main" val="168831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23</a:t>
            </a:fld>
            <a:endParaRPr lang="en-US"/>
          </a:p>
        </p:txBody>
      </p:sp>
    </p:spTree>
    <p:extLst>
      <p:ext uri="{BB962C8B-B14F-4D97-AF65-F5344CB8AC3E}">
        <p14:creationId xmlns:p14="http://schemas.microsoft.com/office/powerpoint/2010/main" val="380491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starting window allows to chose</a:t>
            </a:r>
            <a:r>
              <a:rPr lang="en-US" baseline="0" dirty="0" smtClean="0"/>
              <a:t> from the different functionality</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24</a:t>
            </a:fld>
            <a:endParaRPr lang="en-US"/>
          </a:p>
        </p:txBody>
      </p:sp>
    </p:spTree>
    <p:extLst>
      <p:ext uri="{BB962C8B-B14F-4D97-AF65-F5344CB8AC3E}">
        <p14:creationId xmlns:p14="http://schemas.microsoft.com/office/powerpoint/2010/main" val="265001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Azure is also there, Our </a:t>
            </a:r>
            <a:r>
              <a:rPr lang="en-US" dirty="0" err="1" smtClean="0"/>
              <a:t>gui</a:t>
            </a:r>
            <a:r>
              <a:rPr lang="en-US" dirty="0" smtClean="0"/>
              <a:t> can easily handle</a:t>
            </a:r>
            <a:r>
              <a:rPr lang="en-US" baseline="0" dirty="0" smtClean="0"/>
              <a:t> searching for images , we can set defaults for each cloud (images &amp; flavors), pressing the + button will give us a new server with the specified defaults</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25</a:t>
            </a:fld>
            <a:endParaRPr lang="en-US"/>
          </a:p>
        </p:txBody>
      </p:sp>
    </p:spTree>
    <p:extLst>
      <p:ext uri="{BB962C8B-B14F-4D97-AF65-F5344CB8AC3E}">
        <p14:creationId xmlns:p14="http://schemas.microsoft.com/office/powerpoint/2010/main" val="339003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Cloudmesh</a:t>
            </a:r>
            <a:r>
              <a:rPr lang="en-US" dirty="0" smtClean="0"/>
              <a:t> provides more than</a:t>
            </a:r>
            <a:r>
              <a:rPr lang="en-US" baseline="0" dirty="0" smtClean="0"/>
              <a:t> shell commands it has an integrated shell</a:t>
            </a:r>
            <a:endParaRPr lang="en-US" dirty="0"/>
          </a:p>
        </p:txBody>
      </p:sp>
      <p:sp>
        <p:nvSpPr>
          <p:cNvPr id="4" name="Slide Number Placeholder 3"/>
          <p:cNvSpPr>
            <a:spLocks noGrp="1"/>
          </p:cNvSpPr>
          <p:nvPr>
            <p:ph type="sldNum" sz="quarter" idx="10"/>
          </p:nvPr>
        </p:nvSpPr>
        <p:spPr/>
        <p:txBody>
          <a:bodyPr/>
          <a:lstStyle/>
          <a:p>
            <a:fld id="{98B2F176-4B68-41CB-92C1-C6CAD6E58505}" type="slidenum">
              <a:rPr lang="en-US" smtClean="0"/>
              <a:t>26</a:t>
            </a:fld>
            <a:endParaRPr lang="en-US"/>
          </a:p>
        </p:txBody>
      </p:sp>
    </p:spTree>
    <p:extLst>
      <p:ext uri="{BB962C8B-B14F-4D97-AF65-F5344CB8AC3E}">
        <p14:creationId xmlns:p14="http://schemas.microsoft.com/office/powerpoint/2010/main" val="724024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27</a:t>
            </a:fld>
            <a:endParaRPr lang="en-US"/>
          </a:p>
        </p:txBody>
      </p:sp>
    </p:spTree>
    <p:extLst>
      <p:ext uri="{BB962C8B-B14F-4D97-AF65-F5344CB8AC3E}">
        <p14:creationId xmlns:p14="http://schemas.microsoft.com/office/powerpoint/2010/main" val="943121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35</a:t>
            </a:fld>
            <a:endParaRPr lang="en-US"/>
          </a:p>
        </p:txBody>
      </p:sp>
    </p:spTree>
    <p:extLst>
      <p:ext uri="{BB962C8B-B14F-4D97-AF65-F5344CB8AC3E}">
        <p14:creationId xmlns:p14="http://schemas.microsoft.com/office/powerpoint/2010/main" val="427486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6/25/2014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6/25/2014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6/25/2014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6/25/2014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6/25/2014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6/25/2014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6/25/2014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6/25/2014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6/25/2014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6/25/2014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6/25/2014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6/25/2014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6/25/2014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iki.openstack.org/wiki/NovaOrchestration/WorkflowEngin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bigdatacoursespring2014.appspot.com/preview"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6569"/>
            <a:ext cx="9144000" cy="1470025"/>
          </a:xfrm>
        </p:spPr>
        <p:txBody>
          <a:bodyPr>
            <a:noAutofit/>
          </a:bodyPr>
          <a:lstStyle/>
          <a:p>
            <a:r>
              <a:rPr lang="en-US" b="1" dirty="0" smtClean="0"/>
              <a:t>Cloud Services for Big Data Analytics</a:t>
            </a:r>
            <a:r>
              <a:rPr lang="en-US" b="1" dirty="0"/>
              <a:t> </a:t>
            </a:r>
          </a:p>
        </p:txBody>
      </p:sp>
      <p:sp>
        <p:nvSpPr>
          <p:cNvPr id="3" name="Subtitle 2"/>
          <p:cNvSpPr>
            <a:spLocks noGrp="1"/>
          </p:cNvSpPr>
          <p:nvPr>
            <p:ph type="subTitle" idx="1"/>
          </p:nvPr>
        </p:nvSpPr>
        <p:spPr>
          <a:xfrm>
            <a:off x="0" y="2447827"/>
            <a:ext cx="9144000" cy="1316523"/>
          </a:xfrm>
        </p:spPr>
        <p:txBody>
          <a:bodyPr>
            <a:noAutofit/>
          </a:bodyPr>
          <a:lstStyle/>
          <a:p>
            <a:r>
              <a:rPr lang="en-US" sz="2400" b="1" dirty="0" smtClean="0">
                <a:solidFill>
                  <a:schemeClr val="tx1">
                    <a:lumMod val="75000"/>
                    <a:lumOff val="25000"/>
                  </a:schemeClr>
                </a:solidFill>
              </a:rPr>
              <a:t>June </a:t>
            </a:r>
            <a:r>
              <a:rPr lang="en-US" sz="2400" b="1" dirty="0">
                <a:solidFill>
                  <a:schemeClr val="tx1">
                    <a:lumMod val="75000"/>
                    <a:lumOff val="25000"/>
                  </a:schemeClr>
                </a:solidFill>
              </a:rPr>
              <a:t>27 2014</a:t>
            </a:r>
            <a:endParaRPr lang="it-IT" sz="2400" b="1" dirty="0">
              <a:solidFill>
                <a:schemeClr val="tx1">
                  <a:lumMod val="75000"/>
                  <a:lumOff val="25000"/>
                </a:schemeClr>
              </a:solidFill>
            </a:endParaRPr>
          </a:p>
          <a:p>
            <a:r>
              <a:rPr lang="en-US" sz="2400" b="1" dirty="0">
                <a:solidFill>
                  <a:schemeClr val="tx1">
                    <a:lumMod val="75000"/>
                    <a:lumOff val="25000"/>
                  </a:schemeClr>
                </a:solidFill>
              </a:rPr>
              <a:t>Second International Workshop on Service and Cloud Based Data Integration (SCDI 2014</a:t>
            </a:r>
            <a:r>
              <a:rPr lang="en-US" sz="2400" b="1" dirty="0" smtClean="0">
                <a:solidFill>
                  <a:schemeClr val="tx1">
                    <a:lumMod val="75000"/>
                    <a:lumOff val="25000"/>
                  </a:schemeClr>
                </a:solidFill>
              </a:rPr>
              <a:t>)</a:t>
            </a:r>
          </a:p>
          <a:p>
            <a:r>
              <a:rPr lang="en-US" sz="2400" b="1" dirty="0" smtClean="0">
                <a:solidFill>
                  <a:schemeClr val="tx1">
                    <a:lumMod val="75000"/>
                    <a:lumOff val="25000"/>
                  </a:schemeClr>
                </a:solidFill>
              </a:rPr>
              <a:t>Anchorage AK</a:t>
            </a:r>
            <a:endParaRPr lang="it-IT" sz="2400" b="1" dirty="0">
              <a:solidFill>
                <a:schemeClr val="tx1">
                  <a:lumMod val="75000"/>
                  <a:lumOff val="25000"/>
                </a:schemeClr>
              </a:solidFill>
            </a:endParaRPr>
          </a:p>
        </p:txBody>
      </p:sp>
      <p:sp>
        <p:nvSpPr>
          <p:cNvPr id="5" name="Subtitle 2"/>
          <p:cNvSpPr txBox="1">
            <a:spLocks/>
          </p:cNvSpPr>
          <p:nvPr/>
        </p:nvSpPr>
        <p:spPr>
          <a:xfrm>
            <a:off x="0" y="4025584"/>
            <a:ext cx="9144000" cy="2832415"/>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2125" y="66675"/>
            <a:ext cx="4841875" cy="741363"/>
          </a:xfrm>
        </p:spPr>
        <p:txBody>
          <a:bodyPr>
            <a:normAutofit fontScale="90000"/>
          </a:bodyPr>
          <a:lstStyle/>
          <a:p>
            <a:r>
              <a:rPr lang="en-US" b="1" dirty="0" smtClean="0"/>
              <a:t>HPC-ABDS Hourglass</a:t>
            </a:r>
            <a:endParaRPr lang="en-US" b="1" dirty="0"/>
          </a:p>
        </p:txBody>
      </p:sp>
      <p:grpSp>
        <p:nvGrpSpPr>
          <p:cNvPr id="4" name="Group 3"/>
          <p:cNvGrpSpPr/>
          <p:nvPr/>
        </p:nvGrpSpPr>
        <p:grpSpPr>
          <a:xfrm>
            <a:off x="325067" y="-11723"/>
            <a:ext cx="3846714" cy="6858000"/>
            <a:chOff x="495545" y="-11723"/>
            <a:chExt cx="3846714" cy="6858000"/>
          </a:xfrm>
        </p:grpSpPr>
        <p:pic>
          <p:nvPicPr>
            <p:cNvPr id="1026" name="Picture 2" descr="http://fc02.deviantart.net/fs70/i/2011/188/1/8/hourglass_cutie_mark_by_rildraw-d3lbp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45" y="-11723"/>
              <a:ext cx="38467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7997" y="686025"/>
              <a:ext cx="3365280" cy="954107"/>
            </a:xfrm>
            <a:prstGeom prst="rect">
              <a:avLst/>
            </a:prstGeom>
            <a:noFill/>
          </p:spPr>
          <p:txBody>
            <a:bodyPr wrap="none" rtlCol="0">
              <a:spAutoFit/>
            </a:bodyPr>
            <a:lstStyle/>
            <a:p>
              <a:r>
                <a:rPr lang="en-US" sz="2800" b="1" dirty="0" smtClean="0">
                  <a:solidFill>
                    <a:srgbClr val="7030A0"/>
                  </a:solidFill>
                </a:rPr>
                <a:t>HPC ABDS</a:t>
              </a:r>
            </a:p>
            <a:p>
              <a:r>
                <a:rPr lang="en-US" sz="2800" b="1" dirty="0" smtClean="0">
                  <a:solidFill>
                    <a:srgbClr val="7030A0"/>
                  </a:solidFill>
                </a:rPr>
                <a:t>System (Middleware)</a:t>
              </a:r>
              <a:endParaRPr lang="en-US" sz="2800" b="1" dirty="0">
                <a:solidFill>
                  <a:srgbClr val="7030A0"/>
                </a:solidFill>
              </a:endParaRPr>
            </a:p>
          </p:txBody>
        </p:sp>
        <p:sp>
          <p:nvSpPr>
            <p:cNvPr id="5" name="TextBox 4"/>
            <p:cNvSpPr txBox="1"/>
            <p:nvPr/>
          </p:nvSpPr>
          <p:spPr>
            <a:xfrm>
              <a:off x="725865" y="5399056"/>
              <a:ext cx="2867452" cy="954107"/>
            </a:xfrm>
            <a:prstGeom prst="rect">
              <a:avLst/>
            </a:prstGeom>
            <a:noFill/>
          </p:spPr>
          <p:txBody>
            <a:bodyPr wrap="none" rtlCol="0">
              <a:spAutoFit/>
            </a:bodyPr>
            <a:lstStyle/>
            <a:p>
              <a:r>
                <a:rPr lang="en-US" sz="2800" b="1" dirty="0" smtClean="0">
                  <a:solidFill>
                    <a:srgbClr val="7030A0"/>
                  </a:solidFill>
                </a:rPr>
                <a:t>High performance</a:t>
              </a:r>
            </a:p>
            <a:p>
              <a:r>
                <a:rPr lang="en-US" sz="2800" b="1" dirty="0" smtClean="0">
                  <a:solidFill>
                    <a:srgbClr val="7030A0"/>
                  </a:solidFill>
                </a:rPr>
                <a:t>Applications</a:t>
              </a:r>
              <a:endParaRPr lang="en-US" sz="2800" b="1" dirty="0">
                <a:solidFill>
                  <a:srgbClr val="7030A0"/>
                </a:solidFill>
              </a:endParaRPr>
            </a:p>
          </p:txBody>
        </p:sp>
      </p:grpSp>
      <p:sp>
        <p:nvSpPr>
          <p:cNvPr id="6" name="TextBox 5"/>
          <p:cNvSpPr txBox="1"/>
          <p:nvPr/>
        </p:nvSpPr>
        <p:spPr>
          <a:xfrm>
            <a:off x="2183697" y="2935581"/>
            <a:ext cx="5861176"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HPC Yarn for Resource management</a:t>
            </a:r>
          </a:p>
          <a:p>
            <a:pPr marL="285750" indent="-285750">
              <a:buFont typeface="Arial" panose="020B0604020202020204" pitchFamily="34" charset="0"/>
              <a:buChar char="•"/>
            </a:pPr>
            <a:r>
              <a:rPr lang="en-US" sz="2000" b="1" dirty="0" smtClean="0"/>
              <a:t>Horizontally scalable parallel programming model</a:t>
            </a:r>
          </a:p>
          <a:p>
            <a:pPr marL="285750" indent="-285750">
              <a:buFont typeface="Arial" panose="020B0604020202020204" pitchFamily="34" charset="0"/>
              <a:buChar char="•"/>
            </a:pPr>
            <a:r>
              <a:rPr lang="en-US" sz="2000" b="1" dirty="0" smtClean="0"/>
              <a:t>Collective </a:t>
            </a:r>
            <a:r>
              <a:rPr lang="en-US" sz="2000" b="1" dirty="0"/>
              <a:t>and </a:t>
            </a:r>
            <a:r>
              <a:rPr lang="en-US" sz="2000" b="1" dirty="0" smtClean="0"/>
              <a:t>Point-to-Point </a:t>
            </a:r>
            <a:r>
              <a:rPr lang="en-US" sz="2000" b="1" dirty="0"/>
              <a:t>communication</a:t>
            </a:r>
          </a:p>
          <a:p>
            <a:pPr marL="285750" indent="-285750">
              <a:buFont typeface="Arial" panose="020B0604020202020204" pitchFamily="34" charset="0"/>
              <a:buChar char="•"/>
            </a:pPr>
            <a:r>
              <a:rPr lang="en-US" sz="2000" b="1" dirty="0"/>
              <a:t>Support of </a:t>
            </a:r>
            <a:r>
              <a:rPr lang="en-US" sz="2000" b="1" dirty="0" smtClean="0"/>
              <a:t>iteration (in memory databases)</a:t>
            </a:r>
            <a:endParaRPr lang="en-US" sz="2000" b="1" dirty="0"/>
          </a:p>
        </p:txBody>
      </p:sp>
      <p:sp>
        <p:nvSpPr>
          <p:cNvPr id="7" name="TextBox 6"/>
          <p:cNvSpPr txBox="1"/>
          <p:nvPr/>
        </p:nvSpPr>
        <p:spPr>
          <a:xfrm>
            <a:off x="3523254" y="1811098"/>
            <a:ext cx="3479222" cy="1015663"/>
          </a:xfrm>
          <a:prstGeom prst="rect">
            <a:avLst/>
          </a:prstGeom>
          <a:noFill/>
        </p:spPr>
        <p:txBody>
          <a:bodyPr wrap="none" rtlCol="0">
            <a:spAutoFit/>
          </a:bodyPr>
          <a:lstStyle/>
          <a:p>
            <a:r>
              <a:rPr lang="en-US" sz="2000" b="1" dirty="0" smtClean="0"/>
              <a:t>System Abstractions/standards</a:t>
            </a:r>
          </a:p>
          <a:p>
            <a:pPr marL="285750" indent="-285750">
              <a:buFont typeface="Arial" panose="020B0604020202020204" pitchFamily="34" charset="0"/>
              <a:buChar char="•"/>
            </a:pPr>
            <a:r>
              <a:rPr lang="en-US" sz="2000" dirty="0" smtClean="0"/>
              <a:t>Data format</a:t>
            </a:r>
          </a:p>
          <a:p>
            <a:pPr marL="285750" indent="-285750">
              <a:buFont typeface="Arial" panose="020B0604020202020204" pitchFamily="34" charset="0"/>
              <a:buChar char="•"/>
            </a:pPr>
            <a:r>
              <a:rPr lang="en-US" sz="2000" dirty="0" smtClean="0"/>
              <a:t>Storage</a:t>
            </a:r>
          </a:p>
        </p:txBody>
      </p:sp>
      <p:sp>
        <p:nvSpPr>
          <p:cNvPr id="8" name="TextBox 7"/>
          <p:cNvSpPr txBox="1"/>
          <p:nvPr/>
        </p:nvSpPr>
        <p:spPr>
          <a:xfrm>
            <a:off x="4509012" y="901469"/>
            <a:ext cx="3442545" cy="523220"/>
          </a:xfrm>
          <a:prstGeom prst="rect">
            <a:avLst/>
          </a:prstGeom>
          <a:noFill/>
          <a:ln w="38100">
            <a:solidFill>
              <a:srgbClr val="00B0F0"/>
            </a:solidFill>
          </a:ln>
        </p:spPr>
        <p:txBody>
          <a:bodyPr wrap="none" rtlCol="0">
            <a:spAutoFit/>
          </a:bodyPr>
          <a:lstStyle/>
          <a:p>
            <a:r>
              <a:rPr lang="en-US" sz="2800" b="1" dirty="0">
                <a:cs typeface="Times New Roman" pitchFamily="18" charset="0"/>
              </a:rPr>
              <a:t>120 Software Projects</a:t>
            </a:r>
          </a:p>
        </p:txBody>
      </p:sp>
      <p:sp>
        <p:nvSpPr>
          <p:cNvPr id="10" name="TextBox 9"/>
          <p:cNvSpPr txBox="1"/>
          <p:nvPr/>
        </p:nvSpPr>
        <p:spPr>
          <a:xfrm>
            <a:off x="3109473" y="4351984"/>
            <a:ext cx="4009624" cy="646331"/>
          </a:xfrm>
          <a:prstGeom prst="rect">
            <a:avLst/>
          </a:prstGeom>
          <a:noFill/>
        </p:spPr>
        <p:txBody>
          <a:bodyPr wrap="none" rtlCol="0">
            <a:spAutoFit/>
          </a:bodyPr>
          <a:lstStyle/>
          <a:p>
            <a:r>
              <a:rPr lang="en-US" b="1" dirty="0" smtClean="0"/>
              <a:t>Application Abstractions/standards</a:t>
            </a:r>
          </a:p>
          <a:p>
            <a:r>
              <a:rPr lang="en-US" dirty="0" smtClean="0"/>
              <a:t>Graphs, Networks, Images, Geospatial ….</a:t>
            </a:r>
          </a:p>
        </p:txBody>
      </p:sp>
      <p:sp>
        <p:nvSpPr>
          <p:cNvPr id="11" name="TextBox 10"/>
          <p:cNvSpPr txBox="1"/>
          <p:nvPr/>
        </p:nvSpPr>
        <p:spPr>
          <a:xfrm>
            <a:off x="3653159" y="5091280"/>
            <a:ext cx="4910336" cy="1569660"/>
          </a:xfrm>
          <a:prstGeom prst="rect">
            <a:avLst/>
          </a:prstGeom>
          <a:noFill/>
          <a:ln w="38100">
            <a:solidFill>
              <a:srgbClr val="00B0F0"/>
            </a:solidFill>
          </a:ln>
        </p:spPr>
        <p:txBody>
          <a:bodyPr wrap="square" rtlCol="0">
            <a:spAutoFit/>
          </a:bodyPr>
          <a:lstStyle/>
          <a:p>
            <a:r>
              <a:rPr lang="en-US" sz="2400" b="1" dirty="0">
                <a:cs typeface="Times New Roman" pitchFamily="18" charset="0"/>
              </a:rPr>
              <a:t>SPIDAL (Scalable Parallel Interoperable Data Analytics Library) </a:t>
            </a:r>
            <a:r>
              <a:rPr lang="en-US" sz="2400" b="1" dirty="0" smtClean="0"/>
              <a:t>or High performance Mahout, R, </a:t>
            </a:r>
            <a:r>
              <a:rPr lang="en-US" sz="2400" b="1" dirty="0" err="1" smtClean="0"/>
              <a:t>Matlab</a:t>
            </a:r>
            <a:r>
              <a:rPr lang="en-US" sz="2400" b="1" dirty="0" smtClean="0"/>
              <a:t>…</a:t>
            </a:r>
            <a:endParaRPr lang="en-US" sz="2400" b="1" dirty="0"/>
          </a:p>
        </p:txBody>
      </p:sp>
    </p:spTree>
    <p:extLst>
      <p:ext uri="{BB962C8B-B14F-4D97-AF65-F5344CB8AC3E}">
        <p14:creationId xmlns:p14="http://schemas.microsoft.com/office/powerpoint/2010/main" val="2825054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lstStyle/>
          <a:p>
            <a:r>
              <a:rPr lang="en-US" b="1" dirty="0" smtClean="0"/>
              <a:t>Parallel Global Machine Learning Examples</a:t>
            </a:r>
            <a:endParaRPr lang="en-US" b="1" dirty="0"/>
          </a:p>
        </p:txBody>
      </p:sp>
    </p:spTree>
    <p:extLst>
      <p:ext uri="{BB962C8B-B14F-4D97-AF65-F5344CB8AC3E}">
        <p14:creationId xmlns:p14="http://schemas.microsoft.com/office/powerpoint/2010/main" val="506775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53863" cy="2238375"/>
          </a:xfrm>
        </p:spPr>
        <p:txBody>
          <a:bodyPr>
            <a:noAutofit/>
          </a:bodyPr>
          <a:lstStyle/>
          <a:p>
            <a:pPr algn="l"/>
            <a:r>
              <a:rPr lang="en-US" sz="2400" b="1" dirty="0" smtClean="0"/>
              <a:t>Mahout and Hadoop MR </a:t>
            </a:r>
            <a:r>
              <a:rPr lang="en-US" sz="2400" dirty="0" smtClean="0"/>
              <a:t>– Slow due to MapReduce</a:t>
            </a:r>
            <a:br>
              <a:rPr lang="en-US" sz="2400" dirty="0" smtClean="0"/>
            </a:br>
            <a:r>
              <a:rPr lang="en-US" sz="2400" b="1" dirty="0" smtClean="0"/>
              <a:t>Python</a:t>
            </a:r>
            <a:r>
              <a:rPr lang="en-US" sz="2400" dirty="0" smtClean="0"/>
              <a:t> slow as Scripting</a:t>
            </a:r>
            <a:br>
              <a:rPr lang="en-US" sz="2400" dirty="0" smtClean="0"/>
            </a:br>
            <a:r>
              <a:rPr lang="en-US" sz="2400" b="1" dirty="0" smtClean="0"/>
              <a:t>Spark</a:t>
            </a:r>
            <a:r>
              <a:rPr lang="en-US" sz="2400" dirty="0" smtClean="0"/>
              <a:t> Iterative MapReduce, non optimal communication</a:t>
            </a:r>
            <a:br>
              <a:rPr lang="en-US" sz="2400" dirty="0" smtClean="0"/>
            </a:br>
            <a:r>
              <a:rPr lang="en-US" sz="2400" b="1" dirty="0"/>
              <a:t>Harp</a:t>
            </a:r>
            <a:r>
              <a:rPr lang="en-US" sz="2400" dirty="0"/>
              <a:t> Hadoop plug in </a:t>
            </a:r>
            <a:r>
              <a:rPr lang="en-US" sz="2400" dirty="0" smtClean="0"/>
              <a:t>with ~MPI collectives </a:t>
            </a:r>
            <a:br>
              <a:rPr lang="en-US" sz="2400" dirty="0" smtClean="0"/>
            </a:br>
            <a:r>
              <a:rPr lang="en-US" sz="2400" b="1" dirty="0" smtClean="0"/>
              <a:t>MPI</a:t>
            </a:r>
            <a:r>
              <a:rPr lang="en-US" sz="2400" dirty="0" smtClean="0"/>
              <a:t> fastest as C not Java</a:t>
            </a:r>
            <a:br>
              <a:rPr lang="en-US" sz="2400" dirty="0" smtClean="0"/>
            </a:br>
            <a:r>
              <a:rPr lang="en-US" sz="2400" dirty="0" smtClean="0"/>
              <a:t/>
            </a:r>
            <a:br>
              <a:rPr lang="en-US" sz="2400" dirty="0" smtClean="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0"/>
            <a:ext cx="9144000" cy="5080000"/>
          </a:xfrm>
          <a:prstGeom prst="rect">
            <a:avLst/>
          </a:prstGeom>
        </p:spPr>
      </p:pic>
      <p:cxnSp>
        <p:nvCxnSpPr>
          <p:cNvPr id="6" name="Straight Arrow Connector 5"/>
          <p:cNvCxnSpPr/>
          <p:nvPr/>
        </p:nvCxnSpPr>
        <p:spPr>
          <a:xfrm flipH="1">
            <a:off x="834013" y="2324100"/>
            <a:ext cx="7676940" cy="0"/>
          </a:xfrm>
          <a:prstGeom prst="straightConnector1">
            <a:avLst/>
          </a:prstGeom>
          <a:ln>
            <a:solidFill>
              <a:srgbClr val="CC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34013" y="2324100"/>
            <a:ext cx="3533775" cy="369332"/>
          </a:xfrm>
          <a:prstGeom prst="rect">
            <a:avLst/>
          </a:prstGeom>
          <a:noFill/>
        </p:spPr>
        <p:txBody>
          <a:bodyPr wrap="square" rtlCol="0">
            <a:spAutoFit/>
          </a:bodyPr>
          <a:lstStyle/>
          <a:p>
            <a:r>
              <a:rPr lang="en-US" dirty="0" smtClean="0">
                <a:solidFill>
                  <a:srgbClr val="CC00FF"/>
                </a:solidFill>
              </a:rPr>
              <a:t>Increasing</a:t>
            </a:r>
            <a:r>
              <a:rPr lang="en-US" dirty="0">
                <a:solidFill>
                  <a:srgbClr val="CC00FF"/>
                </a:solidFill>
              </a:rPr>
              <a:t> </a:t>
            </a:r>
            <a:r>
              <a:rPr lang="en-US" dirty="0" smtClean="0">
                <a:solidFill>
                  <a:srgbClr val="CC00FF"/>
                </a:solidFill>
              </a:rPr>
              <a:t>Communication</a:t>
            </a:r>
            <a:endParaRPr lang="en-US" dirty="0">
              <a:solidFill>
                <a:srgbClr val="CC00FF"/>
              </a:solidFill>
            </a:endParaRPr>
          </a:p>
        </p:txBody>
      </p:sp>
      <p:sp>
        <p:nvSpPr>
          <p:cNvPr id="8" name="TextBox 7"/>
          <p:cNvSpPr txBox="1"/>
          <p:nvPr/>
        </p:nvSpPr>
        <p:spPr>
          <a:xfrm>
            <a:off x="6783789" y="2357438"/>
            <a:ext cx="2349639" cy="369332"/>
          </a:xfrm>
          <a:prstGeom prst="rect">
            <a:avLst/>
          </a:prstGeom>
          <a:noFill/>
        </p:spPr>
        <p:txBody>
          <a:bodyPr wrap="square" rtlCol="0">
            <a:spAutoFit/>
          </a:bodyPr>
          <a:lstStyle/>
          <a:p>
            <a:r>
              <a:rPr lang="en-US" dirty="0" smtClean="0">
                <a:solidFill>
                  <a:srgbClr val="CC00FF"/>
                </a:solidFill>
              </a:rPr>
              <a:t>Identical Computation</a:t>
            </a:r>
            <a:endParaRPr lang="en-US" dirty="0">
              <a:solidFill>
                <a:srgbClr val="CC00FF"/>
              </a:solidFill>
            </a:endParaRPr>
          </a:p>
        </p:txBody>
      </p:sp>
    </p:spTree>
    <p:extLst>
      <p:ext uri="{BB962C8B-B14F-4D97-AF65-F5344CB8AC3E}">
        <p14:creationId xmlns:p14="http://schemas.microsoft.com/office/powerpoint/2010/main" val="150449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265"/>
            <a:ext cx="9144000" cy="557384"/>
          </a:xfrm>
        </p:spPr>
        <p:txBody>
          <a:bodyPr>
            <a:noAutofit/>
          </a:bodyPr>
          <a:lstStyle/>
          <a:p>
            <a:r>
              <a:rPr lang="en-US" sz="3600" b="1" dirty="0" smtClean="0"/>
              <a:t>Clustering and MDS Large Scale O(N</a:t>
            </a:r>
            <a:r>
              <a:rPr lang="en-US" sz="3600" b="1" baseline="30000" dirty="0" smtClean="0"/>
              <a:t>2</a:t>
            </a:r>
            <a:r>
              <a:rPr lang="en-US" sz="3600" b="1" dirty="0" smtClean="0"/>
              <a:t>) GML</a:t>
            </a: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869"/>
            <a:ext cx="9144000" cy="60831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868"/>
            <a:ext cx="9144000" cy="6083131"/>
          </a:xfrm>
          <a:prstGeom prst="rect">
            <a:avLst/>
          </a:prstGeom>
        </p:spPr>
      </p:pic>
    </p:spTree>
    <p:extLst>
      <p:ext uri="{BB962C8B-B14F-4D97-AF65-F5344CB8AC3E}">
        <p14:creationId xmlns:p14="http://schemas.microsoft.com/office/powerpoint/2010/main" val="286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595070"/>
            <a:ext cx="8847014" cy="1143000"/>
          </a:xfrm>
        </p:spPr>
        <p:txBody>
          <a:bodyPr>
            <a:normAutofit fontScale="90000"/>
          </a:bodyPr>
          <a:lstStyle/>
          <a:p>
            <a:r>
              <a:rPr lang="en-US" b="1" dirty="0"/>
              <a:t>WDA SMACOF MDS (Multidimensional Scaling) </a:t>
            </a:r>
            <a:r>
              <a:rPr lang="en-US" b="1" dirty="0" smtClean="0"/>
              <a:t>using </a:t>
            </a:r>
            <a:r>
              <a:rPr lang="en-US" b="1" dirty="0"/>
              <a:t>Harp </a:t>
            </a:r>
            <a:r>
              <a:rPr lang="en-US" b="1" dirty="0" smtClean="0"/>
              <a:t>on Big </a:t>
            </a:r>
            <a:r>
              <a:rPr lang="en-US" b="1" dirty="0"/>
              <a:t>Red 2 </a:t>
            </a:r>
            <a:r>
              <a:rPr lang="en-US" b="1" dirty="0" smtClean="0"/>
              <a:t/>
            </a:r>
            <a:br>
              <a:rPr lang="en-US" b="1" dirty="0" smtClean="0"/>
            </a:br>
            <a:r>
              <a:rPr lang="en-US" sz="4000" b="1" dirty="0" smtClean="0"/>
              <a:t>Parallel Efficiency: on 100-300K sequences</a:t>
            </a:r>
            <a:r>
              <a:rPr lang="en-US" b="1" dirty="0" smtClean="0"/>
              <a:t/>
            </a:r>
            <a:br>
              <a:rPr lang="en-US" b="1" dirty="0" smtClean="0"/>
            </a:br>
            <a:endParaRPr lang="en-US" b="1" dirty="0"/>
          </a:p>
        </p:txBody>
      </p:sp>
      <p:sp>
        <p:nvSpPr>
          <p:cNvPr id="3" name="TextBox 2"/>
          <p:cNvSpPr txBox="1"/>
          <p:nvPr/>
        </p:nvSpPr>
        <p:spPr>
          <a:xfrm>
            <a:off x="1586523" y="6304002"/>
            <a:ext cx="6151299" cy="369332"/>
          </a:xfrm>
          <a:prstGeom prst="rect">
            <a:avLst/>
          </a:prstGeom>
          <a:noFill/>
        </p:spPr>
        <p:txBody>
          <a:bodyPr wrap="none" rtlCol="0">
            <a:spAutoFit/>
          </a:bodyPr>
          <a:lstStyle/>
          <a:p>
            <a:r>
              <a:rPr lang="en-US" b="1" dirty="0" smtClean="0"/>
              <a:t>Conjugate Gradient </a:t>
            </a:r>
            <a:r>
              <a:rPr lang="en-US" b="1" smtClean="0"/>
              <a:t>(dominant </a:t>
            </a:r>
            <a:r>
              <a:rPr lang="en-US" b="1" dirty="0" smtClean="0"/>
              <a:t>time) and Matrix Multiplication</a:t>
            </a:r>
            <a:endParaRPr lang="en-US" b="1" dirty="0"/>
          </a:p>
        </p:txBody>
      </p:sp>
      <p:graphicFrame>
        <p:nvGraphicFramePr>
          <p:cNvPr id="6" name="Chart 5"/>
          <p:cNvGraphicFramePr/>
          <p:nvPr>
            <p:extLst>
              <p:ext uri="{D42A27DB-BD31-4B8C-83A1-F6EECF244321}">
                <p14:modId xmlns:p14="http://schemas.microsoft.com/office/powerpoint/2010/main" val="2069704300"/>
              </p:ext>
            </p:extLst>
          </p:nvPr>
        </p:nvGraphicFramePr>
        <p:xfrm>
          <a:off x="1184293" y="1830359"/>
          <a:ext cx="6345712" cy="4394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7196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66" y="0"/>
            <a:ext cx="7886700" cy="994172"/>
          </a:xfrm>
        </p:spPr>
        <p:txBody>
          <a:bodyPr/>
          <a:lstStyle/>
          <a:p>
            <a:r>
              <a:rPr lang="en-US" b="1" dirty="0" smtClean="0">
                <a:latin typeface="+mn-lt"/>
              </a:rPr>
              <a:t>Features of Harp </a:t>
            </a:r>
            <a:r>
              <a:rPr lang="en-US" b="1" dirty="0" err="1" smtClean="0">
                <a:latin typeface="+mn-lt"/>
              </a:rPr>
              <a:t>Hadoop</a:t>
            </a:r>
            <a:r>
              <a:rPr lang="en-US" b="1" dirty="0" smtClean="0">
                <a:latin typeface="+mn-lt"/>
              </a:rPr>
              <a:t> Plugin</a:t>
            </a:r>
            <a:endParaRPr lang="en-US" b="1" dirty="0">
              <a:latin typeface="+mn-lt"/>
            </a:endParaRPr>
          </a:p>
        </p:txBody>
      </p:sp>
      <p:sp>
        <p:nvSpPr>
          <p:cNvPr id="3" name="Content Placeholder 2"/>
          <p:cNvSpPr>
            <a:spLocks noGrp="1"/>
          </p:cNvSpPr>
          <p:nvPr>
            <p:ph idx="1"/>
          </p:nvPr>
        </p:nvSpPr>
        <p:spPr>
          <a:xfrm>
            <a:off x="230065" y="994172"/>
            <a:ext cx="8732960" cy="5700590"/>
          </a:xfrm>
        </p:spPr>
        <p:txBody>
          <a:bodyPr>
            <a:noAutofit/>
          </a:bodyPr>
          <a:lstStyle/>
          <a:p>
            <a:r>
              <a:rPr lang="en-US" sz="2800" dirty="0" smtClean="0"/>
              <a:t>Hadoop Plugin (on Hadoop 1.2.1 and Hadoop 2.2.0)</a:t>
            </a:r>
          </a:p>
          <a:p>
            <a:r>
              <a:rPr lang="en-US" sz="2800" dirty="0" smtClean="0"/>
              <a:t>Hierarchical data abstraction on arrays, key-values and graphs for easy programming expressiveness.</a:t>
            </a:r>
          </a:p>
          <a:p>
            <a:r>
              <a:rPr lang="en-US" sz="2800" dirty="0" smtClean="0"/>
              <a:t>Collective communication model to support various communication operations on the data abstractions</a:t>
            </a:r>
          </a:p>
          <a:p>
            <a:r>
              <a:rPr lang="en-US" sz="2800" dirty="0" smtClean="0"/>
              <a:t>Caching with buffer management for memory allocation required from computation and communication </a:t>
            </a:r>
          </a:p>
          <a:p>
            <a:r>
              <a:rPr lang="en-US" sz="2800" dirty="0" smtClean="0"/>
              <a:t>BSP style parallelism</a:t>
            </a:r>
          </a:p>
          <a:p>
            <a:r>
              <a:rPr lang="en-US" sz="2800" dirty="0" smtClean="0"/>
              <a:t>Fault tolerance with </a:t>
            </a:r>
            <a:r>
              <a:rPr lang="en-US" sz="2800" dirty="0" err="1" smtClean="0"/>
              <a:t>checkpointing</a:t>
            </a:r>
            <a:endParaRPr lang="en-US" sz="2800" dirty="0"/>
          </a:p>
        </p:txBody>
      </p:sp>
    </p:spTree>
    <p:extLst>
      <p:ext uri="{BB962C8B-B14F-4D97-AF65-F5344CB8AC3E}">
        <p14:creationId xmlns:p14="http://schemas.microsoft.com/office/powerpoint/2010/main" val="121551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lstStyle/>
          <a:p>
            <a:r>
              <a:rPr lang="en-US" b="1" dirty="0" smtClean="0"/>
              <a:t>Building a Big Data Ecosystem that is broadly deployable</a:t>
            </a:r>
            <a:endParaRPr lang="en-US" b="1" dirty="0"/>
          </a:p>
        </p:txBody>
      </p:sp>
    </p:spTree>
    <p:extLst>
      <p:ext uri="{BB962C8B-B14F-4D97-AF65-F5344CB8AC3E}">
        <p14:creationId xmlns:p14="http://schemas.microsoft.com/office/powerpoint/2010/main" val="1739646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4"/>
            <a:ext cx="8229600" cy="848107"/>
          </a:xfrm>
        </p:spPr>
        <p:txBody>
          <a:bodyPr/>
          <a:lstStyle/>
          <a:p>
            <a:r>
              <a:rPr lang="en-US" b="1" dirty="0" smtClean="0"/>
              <a:t>Using Lots of Services</a:t>
            </a:r>
            <a:endParaRPr lang="en-US" b="1" dirty="0"/>
          </a:p>
        </p:txBody>
      </p:sp>
      <p:sp>
        <p:nvSpPr>
          <p:cNvPr id="3" name="Content Placeholder 2"/>
          <p:cNvSpPr>
            <a:spLocks noGrp="1"/>
          </p:cNvSpPr>
          <p:nvPr>
            <p:ph idx="1"/>
          </p:nvPr>
        </p:nvSpPr>
        <p:spPr>
          <a:xfrm>
            <a:off x="0" y="778397"/>
            <a:ext cx="9144000" cy="6079603"/>
          </a:xfrm>
        </p:spPr>
        <p:txBody>
          <a:bodyPr>
            <a:normAutofit fontScale="77500" lnSpcReduction="20000"/>
          </a:bodyPr>
          <a:lstStyle/>
          <a:p>
            <a:r>
              <a:rPr lang="en-US" dirty="0" smtClean="0"/>
              <a:t>To enable Big data processing, we need to support those processing data, those developing new tools and those managing big data infrastructure</a:t>
            </a:r>
          </a:p>
          <a:p>
            <a:r>
              <a:rPr lang="en-US" dirty="0" smtClean="0"/>
              <a:t>Need Software, CPU’s, Storage, Networks delivered as </a:t>
            </a:r>
            <a:r>
              <a:rPr lang="en-US" b="1" dirty="0" smtClean="0"/>
              <a:t>Software-Defined Distributed System as a Service </a:t>
            </a:r>
            <a:r>
              <a:rPr lang="en-US" dirty="0" smtClean="0"/>
              <a:t>or</a:t>
            </a:r>
            <a:r>
              <a:rPr lang="en-US" b="1" dirty="0" smtClean="0"/>
              <a:t> </a:t>
            </a:r>
            <a:r>
              <a:rPr lang="en-US" b="1" dirty="0" err="1" smtClean="0"/>
              <a:t>SDDSaaS</a:t>
            </a:r>
            <a:endParaRPr lang="en-US" b="1" dirty="0" smtClean="0"/>
          </a:p>
          <a:p>
            <a:pPr lvl="1"/>
            <a:r>
              <a:rPr lang="en-US" b="1" dirty="0" err="1" smtClean="0"/>
              <a:t>SDDSaaS</a:t>
            </a:r>
            <a:r>
              <a:rPr lang="en-US" b="1" dirty="0" smtClean="0"/>
              <a:t> </a:t>
            </a:r>
            <a:r>
              <a:rPr lang="en-US" dirty="0" smtClean="0"/>
              <a:t>integrates </a:t>
            </a:r>
            <a:r>
              <a:rPr lang="en-US" b="1" dirty="0" smtClean="0"/>
              <a:t>component services </a:t>
            </a:r>
            <a:r>
              <a:rPr lang="en-US" dirty="0" smtClean="0"/>
              <a:t>from lower levels of </a:t>
            </a:r>
            <a:r>
              <a:rPr lang="en-US" b="1" dirty="0" smtClean="0"/>
              <a:t>Kaleidoscope</a:t>
            </a:r>
            <a:r>
              <a:rPr lang="en-US" dirty="0" smtClean="0"/>
              <a:t> up to different Mahout or R components and the workflow  services that integrate them</a:t>
            </a:r>
            <a:endParaRPr lang="en-US" dirty="0" smtClean="0"/>
          </a:p>
          <a:p>
            <a:r>
              <a:rPr lang="en-US" dirty="0" smtClean="0"/>
              <a:t>Given richness and rapid evolution of field, we need to enable easy use of the Kaleidoscope (and other) software.</a:t>
            </a:r>
          </a:p>
          <a:p>
            <a:r>
              <a:rPr lang="en-US" dirty="0" smtClean="0"/>
              <a:t>Make a list of basic software </a:t>
            </a:r>
            <a:r>
              <a:rPr lang="en-US" dirty="0" smtClean="0"/>
              <a:t>services needed</a:t>
            </a:r>
            <a:endParaRPr lang="en-US" dirty="0" smtClean="0"/>
          </a:p>
          <a:p>
            <a:r>
              <a:rPr lang="en-US" dirty="0" smtClean="0"/>
              <a:t>Then define them as Puppet/Chef Puppies/recipes</a:t>
            </a:r>
          </a:p>
          <a:p>
            <a:r>
              <a:rPr lang="en-US" dirty="0" smtClean="0"/>
              <a:t>Compose them with SDDSL Language (later)</a:t>
            </a:r>
          </a:p>
          <a:p>
            <a:r>
              <a:rPr lang="en-US" dirty="0" smtClean="0"/>
              <a:t>Specify infrastructures</a:t>
            </a:r>
          </a:p>
          <a:p>
            <a:r>
              <a:rPr lang="en-US" dirty="0" smtClean="0"/>
              <a:t>Administrators, developers run </a:t>
            </a:r>
            <a:r>
              <a:rPr lang="en-US" dirty="0" err="1" smtClean="0"/>
              <a:t>Cloudmesh</a:t>
            </a:r>
            <a:r>
              <a:rPr lang="en-US" dirty="0" smtClean="0"/>
              <a:t> to deploy on demand</a:t>
            </a:r>
          </a:p>
          <a:p>
            <a:r>
              <a:rPr lang="en-US" dirty="0" smtClean="0"/>
              <a:t>Application users directly access Data Analytics as Software as a Service created by </a:t>
            </a:r>
            <a:r>
              <a:rPr lang="en-US" dirty="0" err="1" smtClean="0"/>
              <a:t>Cloudmesh</a:t>
            </a:r>
            <a:endParaRPr lang="en-US" dirty="0"/>
          </a:p>
        </p:txBody>
      </p:sp>
    </p:spTree>
    <p:extLst>
      <p:ext uri="{BB962C8B-B14F-4D97-AF65-F5344CB8AC3E}">
        <p14:creationId xmlns:p14="http://schemas.microsoft.com/office/powerpoint/2010/main" val="821069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4746" y="4471468"/>
            <a:ext cx="4450644" cy="1323438"/>
            <a:chOff x="2133600" y="4844268"/>
            <a:chExt cx="4114800" cy="1317787"/>
          </a:xfrm>
          <a:solidFill>
            <a:schemeClr val="accent1">
              <a:lumMod val="40000"/>
              <a:lumOff val="60000"/>
            </a:schemeClr>
          </a:solidFill>
        </p:grpSpPr>
        <p:sp>
          <p:nvSpPr>
            <p:cNvPr id="4" name="Rounded Rectangle 3"/>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2181202" y="4844268"/>
              <a:ext cx="1447800" cy="1317787"/>
            </a:xfrm>
            <a:prstGeom prst="rect">
              <a:avLst/>
            </a:prstGeom>
            <a:noFill/>
          </p:spPr>
          <p:txBody>
            <a:bodyPr wrap="square" rtlCol="0">
              <a:spAutoFit/>
            </a:bodyPr>
            <a:lstStyle/>
            <a:p>
              <a:pPr algn="ctr" defTabSz="914400"/>
              <a:r>
                <a:rPr lang="en-US" sz="2000" dirty="0" smtClean="0">
                  <a:solidFill>
                    <a:prstClr val="black"/>
                  </a:solidFill>
                  <a:latin typeface="Cooper Std Black" pitchFamily="18" charset="0"/>
                  <a:ea typeface="Adobe Gothic Std B" pitchFamily="34" charset="-128"/>
                </a:rPr>
                <a:t>Infra</a:t>
              </a:r>
            </a:p>
            <a:p>
              <a:pPr algn="ctr" defTabSz="914400"/>
              <a:r>
                <a:rPr lang="en-US" sz="2000" dirty="0" smtClean="0">
                  <a:solidFill>
                    <a:prstClr val="black"/>
                  </a:solidFill>
                  <a:latin typeface="Cooper Std Black" pitchFamily="18" charset="0"/>
                  <a:ea typeface="Adobe Gothic Std B" pitchFamily="34" charset="-128"/>
                </a:rPr>
                <a:t>structure</a:t>
              </a:r>
            </a:p>
            <a:p>
              <a:pPr defTabSz="914400"/>
              <a:r>
                <a:rPr lang="en-US" sz="4000" dirty="0" smtClean="0">
                  <a:solidFill>
                    <a:prstClr val="black"/>
                  </a:solidFill>
                  <a:latin typeface="Cooper Std Black" pitchFamily="18" charset="0"/>
                  <a:ea typeface="Adobe Gothic Std B" pitchFamily="34" charset="-128"/>
                </a:rPr>
                <a:t>IaaS</a:t>
              </a:r>
              <a:endParaRPr lang="en-US" sz="4000" dirty="0">
                <a:solidFill>
                  <a:prstClr val="black"/>
                </a:solidFill>
                <a:latin typeface="Cooper Std Black" pitchFamily="18" charset="0"/>
                <a:ea typeface="Adobe Gothic Std B" pitchFamily="34" charset="-128"/>
              </a:endParaRPr>
            </a:p>
          </p:txBody>
        </p:sp>
        <p:sp>
          <p:nvSpPr>
            <p:cNvPr id="6" name="TextBox 5"/>
            <p:cNvSpPr txBox="1"/>
            <p:nvPr/>
          </p:nvSpPr>
          <p:spPr>
            <a:xfrm>
              <a:off x="3336694" y="4876800"/>
              <a:ext cx="2911706" cy="1200329"/>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Computing (virtual Clusters)</a:t>
              </a:r>
            </a:p>
            <a:p>
              <a:pPr marL="285750" indent="-285750" defTabSz="914400">
                <a:buFont typeface="Wingdings" pitchFamily="2" charset="2"/>
                <a:buChar char="Ø"/>
              </a:pPr>
              <a:r>
                <a:rPr lang="en-US" b="1" dirty="0" smtClean="0">
                  <a:solidFill>
                    <a:prstClr val="black"/>
                  </a:solidFill>
                </a:rPr>
                <a:t>Hypervisor, Bare Metal</a:t>
              </a:r>
            </a:p>
            <a:p>
              <a:pPr marL="285750" indent="-285750" defTabSz="914400">
                <a:buFont typeface="Wingdings" pitchFamily="2" charset="2"/>
                <a:buChar char="Ø"/>
              </a:pPr>
              <a:r>
                <a:rPr lang="en-US" b="1" dirty="0" smtClean="0">
                  <a:solidFill>
                    <a:prstClr val="black"/>
                  </a:solidFill>
                </a:rPr>
                <a:t>Operating System</a:t>
              </a:r>
            </a:p>
          </p:txBody>
        </p:sp>
      </p:grpSp>
      <p:grpSp>
        <p:nvGrpSpPr>
          <p:cNvPr id="14" name="Group 13"/>
          <p:cNvGrpSpPr/>
          <p:nvPr/>
        </p:nvGrpSpPr>
        <p:grpSpPr>
          <a:xfrm>
            <a:off x="897146" y="2931762"/>
            <a:ext cx="4145844" cy="1524454"/>
            <a:chOff x="2133600" y="2133600"/>
            <a:chExt cx="4145844" cy="1229221"/>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2133600" y="2381934"/>
              <a:ext cx="1600200" cy="822477"/>
            </a:xfrm>
            <a:prstGeom prst="rect">
              <a:avLst/>
            </a:prstGeom>
            <a:grp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Platform</a:t>
              </a:r>
              <a:r>
                <a:rPr lang="en-US" sz="4000" dirty="0" smtClean="0">
                  <a:solidFill>
                    <a:prstClr val="black"/>
                  </a:solidFill>
                  <a:latin typeface="Cooper Std Black" pitchFamily="18" charset="0"/>
                  <a:ea typeface="Adobe Gothic Std B" pitchFamily="34" charset="-128"/>
                </a:rPr>
                <a:t/>
              </a:r>
              <a:br>
                <a:rPr lang="en-US" sz="4000" dirty="0" smtClean="0">
                  <a:solidFill>
                    <a:prstClr val="black"/>
                  </a:solidFill>
                  <a:latin typeface="Cooper Std Black" pitchFamily="18" charset="0"/>
                  <a:ea typeface="Adobe Gothic Std B" pitchFamily="34" charset="-128"/>
                </a:rPr>
              </a:br>
              <a:r>
                <a:rPr lang="en-US" sz="4000" dirty="0" smtClean="0">
                  <a:solidFill>
                    <a:prstClr val="black"/>
                  </a:solidFill>
                  <a:latin typeface="Cooper Std Black" pitchFamily="18" charset="0"/>
                  <a:ea typeface="Adobe Gothic Std B" pitchFamily="34" charset="-128"/>
                </a:rPr>
                <a:t>PaaS</a:t>
              </a:r>
              <a:endParaRPr lang="en-US" sz="4000" dirty="0">
                <a:solidFill>
                  <a:prstClr val="black"/>
                </a:solidFill>
                <a:latin typeface="Cooper Std Black" pitchFamily="18" charset="0"/>
                <a:ea typeface="Adobe Gothic Std B" pitchFamily="34" charset="-128"/>
              </a:endParaRPr>
            </a:p>
          </p:txBody>
        </p:sp>
        <p:sp>
          <p:nvSpPr>
            <p:cNvPr id="12" name="TextBox 11"/>
            <p:cNvSpPr txBox="1"/>
            <p:nvPr/>
          </p:nvSpPr>
          <p:spPr>
            <a:xfrm>
              <a:off x="3612444" y="2166490"/>
              <a:ext cx="2667000" cy="1196331"/>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Cloud e.g. MapReduce</a:t>
              </a:r>
            </a:p>
            <a:p>
              <a:pPr marL="285750" indent="-285750" defTabSz="914400">
                <a:buFont typeface="Wingdings" pitchFamily="2" charset="2"/>
                <a:buChar char="Ø"/>
              </a:pPr>
              <a:r>
                <a:rPr lang="en-US" b="1" dirty="0" smtClean="0">
                  <a:solidFill>
                    <a:prstClr val="black"/>
                  </a:solidFill>
                </a:rPr>
                <a:t>HPC e.g. </a:t>
              </a:r>
              <a:r>
                <a:rPr lang="en-US" b="1" dirty="0" err="1" smtClean="0">
                  <a:solidFill>
                    <a:prstClr val="black"/>
                  </a:solidFill>
                </a:rPr>
                <a:t>PETSc</a:t>
              </a:r>
              <a:r>
                <a:rPr lang="en-US" b="1" dirty="0" smtClean="0">
                  <a:solidFill>
                    <a:prstClr val="black"/>
                  </a:solidFill>
                </a:rPr>
                <a:t>, SAGA</a:t>
              </a:r>
            </a:p>
            <a:p>
              <a:pPr marL="285750" indent="-285750" defTabSz="914400">
                <a:buFont typeface="Wingdings" pitchFamily="2" charset="2"/>
                <a:buChar char="Ø"/>
              </a:pPr>
              <a:r>
                <a:rPr lang="en-US" b="1" dirty="0" smtClean="0">
                  <a:solidFill>
                    <a:prstClr val="black"/>
                  </a:solidFill>
                </a:rPr>
                <a:t>Computer Science e.g. Compiler tools, Sensor nets, Monitors</a:t>
              </a:r>
              <a:endParaRPr lang="en-US" b="1" dirty="0">
                <a:solidFill>
                  <a:prstClr val="black"/>
                </a:solidFill>
              </a:endParaRPr>
            </a:p>
          </p:txBody>
        </p:sp>
      </p:grpSp>
      <p:sp>
        <p:nvSpPr>
          <p:cNvPr id="27" name="TextBox 26"/>
          <p:cNvSpPr txBox="1"/>
          <p:nvPr/>
        </p:nvSpPr>
        <p:spPr>
          <a:xfrm>
            <a:off x="684669" y="115867"/>
            <a:ext cx="4570803" cy="954107"/>
          </a:xfrm>
          <a:prstGeom prst="rect">
            <a:avLst/>
          </a:prstGeom>
          <a:noFill/>
        </p:spPr>
        <p:txBody>
          <a:bodyPr wrap="none" rtlCol="0">
            <a:spAutoFit/>
          </a:bodyPr>
          <a:lstStyle/>
          <a:p>
            <a:pPr algn="ctr" defTabSz="914400"/>
            <a:r>
              <a:rPr lang="en-US" sz="2800" b="1" dirty="0" smtClean="0"/>
              <a:t>Software-Defined Distributed</a:t>
            </a:r>
            <a:br>
              <a:rPr lang="en-US" sz="2800" b="1" dirty="0" smtClean="0"/>
            </a:br>
            <a:r>
              <a:rPr lang="en-US" sz="2800" b="1" dirty="0" smtClean="0"/>
              <a:t> System</a:t>
            </a:r>
            <a:r>
              <a:rPr lang="en-US" sz="2800" b="1" dirty="0" smtClean="0">
                <a:solidFill>
                  <a:prstClr val="black"/>
                </a:solidFill>
              </a:rPr>
              <a:t> (SDDS) as </a:t>
            </a:r>
            <a:r>
              <a:rPr lang="en-US" sz="2800" b="1" dirty="0">
                <a:solidFill>
                  <a:prstClr val="black"/>
                </a:solidFill>
              </a:rPr>
              <a:t>a Service</a:t>
            </a:r>
          </a:p>
        </p:txBody>
      </p:sp>
      <p:grpSp>
        <p:nvGrpSpPr>
          <p:cNvPr id="28" name="Group 27"/>
          <p:cNvGrpSpPr/>
          <p:nvPr/>
        </p:nvGrpSpPr>
        <p:grpSpPr>
          <a:xfrm>
            <a:off x="744746" y="5757540"/>
            <a:ext cx="4450644" cy="1100460"/>
            <a:chOff x="2133600" y="4869606"/>
            <a:chExt cx="4114800" cy="1309799"/>
          </a:xfrm>
          <a:solidFill>
            <a:schemeClr val="bg1">
              <a:lumMod val="85000"/>
            </a:schemeClr>
          </a:solidFill>
        </p:grpSpPr>
        <p:sp>
          <p:nvSpPr>
            <p:cNvPr id="30" name="Rounded Rectangle 2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1" name="TextBox 30"/>
            <p:cNvSpPr txBox="1"/>
            <p:nvPr/>
          </p:nvSpPr>
          <p:spPr>
            <a:xfrm>
              <a:off x="2258822" y="4891772"/>
              <a:ext cx="1613969" cy="1287633"/>
            </a:xfrm>
            <a:prstGeom prst="rect">
              <a:avLst/>
            </a:prstGeom>
            <a:noFill/>
          </p:spPr>
          <p:txBody>
            <a:bodyPr wrap="square" rtlCol="0">
              <a:spAutoFit/>
            </a:bodyPr>
            <a:lstStyle/>
            <a:p>
              <a:pPr defTabSz="914400"/>
              <a:r>
                <a:rPr lang="en-US" sz="2400" dirty="0" smtClean="0">
                  <a:solidFill>
                    <a:prstClr val="black"/>
                  </a:solidFill>
                  <a:latin typeface="Cooper Std Black" pitchFamily="18" charset="0"/>
                  <a:ea typeface="Adobe Gothic Std B" pitchFamily="34" charset="-128"/>
                </a:rPr>
                <a:t>Network</a:t>
              </a:r>
            </a:p>
            <a:p>
              <a:pPr defTabSz="914400"/>
              <a:r>
                <a:rPr lang="en-US" sz="4000" dirty="0" err="1" smtClean="0">
                  <a:solidFill>
                    <a:prstClr val="black"/>
                  </a:solidFill>
                  <a:latin typeface="Cooper Std Black" pitchFamily="18" charset="0"/>
                  <a:ea typeface="Adobe Gothic Std B" pitchFamily="34" charset="-128"/>
                </a:rPr>
                <a:t>NaaS</a:t>
              </a:r>
              <a:endParaRPr lang="en-US" sz="4000" dirty="0">
                <a:solidFill>
                  <a:prstClr val="black"/>
                </a:solidFill>
                <a:latin typeface="Cooper Std Black" pitchFamily="18" charset="0"/>
                <a:ea typeface="Adobe Gothic Std B" pitchFamily="34" charset="-128"/>
              </a:endParaRPr>
            </a:p>
          </p:txBody>
        </p:sp>
        <p:sp>
          <p:nvSpPr>
            <p:cNvPr id="34" name="TextBox 33"/>
            <p:cNvSpPr txBox="1"/>
            <p:nvPr/>
          </p:nvSpPr>
          <p:spPr>
            <a:xfrm>
              <a:off x="3705098" y="4869606"/>
              <a:ext cx="2497532" cy="1103686"/>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Networks</a:t>
              </a:r>
            </a:p>
            <a:p>
              <a:pPr marL="285750" indent="-285750" defTabSz="914400">
                <a:buFont typeface="Wingdings" pitchFamily="2" charset="2"/>
                <a:buChar char="Ø"/>
              </a:pPr>
              <a:r>
                <a:rPr lang="en-US" b="1" dirty="0" smtClean="0">
                  <a:solidFill>
                    <a:prstClr val="black"/>
                  </a:solidFill>
                </a:rPr>
                <a:t>OpenFlow GENI</a:t>
              </a:r>
              <a:endParaRPr lang="en-US" b="1" dirty="0">
                <a:solidFill>
                  <a:prstClr val="black"/>
                </a:solidFill>
              </a:endParaRPr>
            </a:p>
          </p:txBody>
        </p:sp>
      </p:grpSp>
      <p:grpSp>
        <p:nvGrpSpPr>
          <p:cNvPr id="23" name="Group 22"/>
          <p:cNvGrpSpPr/>
          <p:nvPr/>
        </p:nvGrpSpPr>
        <p:grpSpPr>
          <a:xfrm>
            <a:off x="910936" y="1121989"/>
            <a:ext cx="4118264" cy="1754326"/>
            <a:chOff x="734040" y="1277123"/>
            <a:chExt cx="4118264" cy="1746835"/>
          </a:xfrm>
        </p:grpSpPr>
        <p:grpSp>
          <p:nvGrpSpPr>
            <p:cNvPr id="19" name="Group 18"/>
            <p:cNvGrpSpPr/>
            <p:nvPr/>
          </p:nvGrpSpPr>
          <p:grpSpPr>
            <a:xfrm>
              <a:off x="734040" y="1295400"/>
              <a:ext cx="4118264" cy="1692195"/>
              <a:chOff x="2130136" y="2133600"/>
              <a:chExt cx="4118264" cy="1154636"/>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1" name="TextBox 20"/>
              <p:cNvSpPr txBox="1"/>
              <p:nvPr/>
            </p:nvSpPr>
            <p:spPr>
              <a:xfrm>
                <a:off x="2130136" y="2242693"/>
                <a:ext cx="1600200" cy="1045543"/>
              </a:xfrm>
              <a:prstGeom prst="rect">
                <a:avLst/>
              </a:prstGeom>
              <a:no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Software</a:t>
                </a:r>
              </a:p>
              <a:p>
                <a:pPr defTabSz="914400"/>
                <a:r>
                  <a:rPr lang="en-US" sz="1600" dirty="0" smtClean="0">
                    <a:solidFill>
                      <a:prstClr val="black"/>
                    </a:solidFill>
                    <a:latin typeface="Cooper Std Black" pitchFamily="18" charset="0"/>
                    <a:ea typeface="Adobe Gothic Std B" pitchFamily="34" charset="-128"/>
                  </a:rPr>
                  <a:t>(Application</a:t>
                </a:r>
              </a:p>
              <a:p>
                <a:pPr defTabSz="914400"/>
                <a:r>
                  <a:rPr lang="en-US" sz="1600" dirty="0" smtClean="0">
                    <a:solidFill>
                      <a:prstClr val="black"/>
                    </a:solidFill>
                    <a:latin typeface="Cooper Std Black" pitchFamily="18" charset="0"/>
                    <a:ea typeface="Adobe Gothic Std B" pitchFamily="34" charset="-128"/>
                  </a:rPr>
                  <a:t>Or  Usage) </a:t>
                </a:r>
                <a:r>
                  <a:rPr lang="en-US" sz="4000" dirty="0" err="1" smtClean="0">
                    <a:solidFill>
                      <a:prstClr val="black"/>
                    </a:solidFill>
                    <a:latin typeface="Cooper Std Black" pitchFamily="18" charset="0"/>
                    <a:ea typeface="Adobe Gothic Std B" pitchFamily="34" charset="-128"/>
                  </a:rPr>
                  <a:t>SaaS</a:t>
                </a:r>
                <a:endParaRPr lang="en-US" sz="4000" dirty="0">
                  <a:solidFill>
                    <a:prstClr val="black"/>
                  </a:solidFill>
                  <a:latin typeface="Cooper Std Black" pitchFamily="18" charset="0"/>
                  <a:ea typeface="Adobe Gothic Std B" pitchFamily="34" charset="-128"/>
                </a:endParaRPr>
              </a:p>
            </p:txBody>
          </p:sp>
        </p:grpSp>
        <p:sp>
          <p:nvSpPr>
            <p:cNvPr id="35" name="TextBox 34"/>
            <p:cNvSpPr txBox="1"/>
            <p:nvPr/>
          </p:nvSpPr>
          <p:spPr>
            <a:xfrm>
              <a:off x="2185304" y="1277123"/>
              <a:ext cx="2667000" cy="1746835"/>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CS Research </a:t>
              </a:r>
              <a:r>
                <a:rPr lang="en-US" b="1" dirty="0">
                  <a:solidFill>
                    <a:prstClr val="black"/>
                  </a:solidFill>
                </a:rPr>
                <a:t>Use e.g. test new compiler or storage model</a:t>
              </a:r>
            </a:p>
            <a:p>
              <a:pPr marL="285750" indent="-285750" defTabSz="914400">
                <a:buFont typeface="Wingdings" pitchFamily="2" charset="2"/>
                <a:buChar char="Ø"/>
              </a:pPr>
              <a:r>
                <a:rPr lang="en-US" b="1" dirty="0" smtClean="0">
                  <a:solidFill>
                    <a:prstClr val="black"/>
                  </a:solidFill>
                </a:rPr>
                <a:t>Class Usages e.g. run GPU  &amp; multicore</a:t>
              </a:r>
            </a:p>
            <a:p>
              <a:pPr marL="285750" indent="-285750" defTabSz="914400">
                <a:buFont typeface="Wingdings" pitchFamily="2" charset="2"/>
                <a:buChar char="Ø"/>
              </a:pPr>
              <a:r>
                <a:rPr lang="en-US" b="1" dirty="0" smtClean="0">
                  <a:solidFill>
                    <a:prstClr val="black"/>
                  </a:solidFill>
                </a:rPr>
                <a:t>Applications</a:t>
              </a:r>
            </a:p>
          </p:txBody>
        </p:sp>
      </p:grpSp>
      <p:sp>
        <p:nvSpPr>
          <p:cNvPr id="36" name="Trapezoid 35"/>
          <p:cNvSpPr/>
          <p:nvPr/>
        </p:nvSpPr>
        <p:spPr>
          <a:xfrm>
            <a:off x="76200" y="1114054"/>
            <a:ext cx="5791200" cy="5662981"/>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sp>
        <p:nvSpPr>
          <p:cNvPr id="29" name="Rounded Rectangle 28"/>
          <p:cNvSpPr/>
          <p:nvPr/>
        </p:nvSpPr>
        <p:spPr>
          <a:xfrm>
            <a:off x="56388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black"/>
                </a:solidFill>
                <a:latin typeface="Cooper Std Black" pitchFamily="18" charset="0"/>
                <a:cs typeface="Aharoni" pitchFamily="2" charset="-79"/>
              </a:rPr>
              <a:t>FutureGrid uses</a:t>
            </a:r>
          </a:p>
          <a:p>
            <a:pPr algn="ctr" defTabSz="914400"/>
            <a:r>
              <a:rPr lang="en-US" dirty="0" smtClean="0">
                <a:solidFill>
                  <a:prstClr val="black"/>
                </a:solidFill>
                <a:latin typeface="Cooper Std Black" pitchFamily="18" charset="0"/>
                <a:cs typeface="Aharoni" pitchFamily="2" charset="-79"/>
              </a:rPr>
              <a:t>SDDS-</a:t>
            </a:r>
            <a:r>
              <a:rPr lang="en-US" dirty="0" err="1" smtClean="0">
                <a:solidFill>
                  <a:prstClr val="black"/>
                </a:solidFill>
                <a:latin typeface="Cooper Std Black" pitchFamily="18" charset="0"/>
                <a:cs typeface="Aharoni" pitchFamily="2" charset="-79"/>
              </a:rPr>
              <a:t>aaS</a:t>
            </a:r>
            <a:r>
              <a:rPr lang="en-US" dirty="0" smtClean="0">
                <a:solidFill>
                  <a:prstClr val="black"/>
                </a:solidFill>
                <a:latin typeface="Cooper Std Black" pitchFamily="18" charset="0"/>
                <a:cs typeface="Aharoni" pitchFamily="2" charset="-79"/>
              </a:rPr>
              <a:t> Tools</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Provisioning</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Image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IaaS Interoperability</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IaaS tools</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Expt</a:t>
            </a:r>
            <a:r>
              <a:rPr lang="en-US" dirty="0" smtClean="0">
                <a:solidFill>
                  <a:prstClr val="black"/>
                </a:solidFill>
                <a:latin typeface="Cooper Std Black" pitchFamily="18" charset="0"/>
                <a:cs typeface="Aharoni" pitchFamily="2" charset="-79"/>
              </a:rPr>
              <a:t>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Dynamic IaaS </a:t>
            </a: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DevOps </a:t>
            </a:r>
            <a:endParaRPr lang="en-US" dirty="0">
              <a:solidFill>
                <a:prstClr val="black"/>
              </a:solidFill>
              <a:latin typeface="Cooper Std Black" pitchFamily="18" charset="0"/>
              <a:cs typeface="Aharoni" pitchFamily="2" charset="-79"/>
            </a:endParaRPr>
          </a:p>
        </p:txBody>
      </p:sp>
      <p:sp>
        <p:nvSpPr>
          <p:cNvPr id="3" name="Rectangle 2"/>
          <p:cNvSpPr/>
          <p:nvPr/>
        </p:nvSpPr>
        <p:spPr>
          <a:xfrm>
            <a:off x="5949707" y="2771605"/>
            <a:ext cx="2872536" cy="3908762"/>
          </a:xfrm>
          <a:prstGeom prst="rect">
            <a:avLst/>
          </a:prstGeom>
          <a:solidFill>
            <a:srgbClr val="CCFF99"/>
          </a:solidFill>
          <a:ln w="28575">
            <a:solidFill>
              <a:schemeClr val="tx1"/>
            </a:solidFill>
          </a:ln>
        </p:spPr>
        <p:txBody>
          <a:bodyPr wrap="square">
            <a:spAutoFit/>
          </a:bodyPr>
          <a:lstStyle/>
          <a:p>
            <a:pPr defTabSz="914400"/>
            <a:r>
              <a:rPr lang="en-US" b="1" dirty="0" smtClean="0">
                <a:solidFill>
                  <a:prstClr val="black"/>
                </a:solidFill>
                <a:latin typeface="Arial"/>
                <a:cs typeface="Arial"/>
              </a:rPr>
              <a:t>CloudMesh </a:t>
            </a:r>
            <a:r>
              <a:rPr lang="en-US" dirty="0" smtClean="0">
                <a:solidFill>
                  <a:prstClr val="black"/>
                </a:solidFill>
                <a:latin typeface="Arial"/>
                <a:cs typeface="Arial"/>
              </a:rPr>
              <a:t>is a </a:t>
            </a:r>
            <a:r>
              <a:rPr lang="en-US" b="1" dirty="0" err="1" smtClean="0">
                <a:solidFill>
                  <a:prstClr val="black"/>
                </a:solidFill>
                <a:latin typeface="Arial"/>
                <a:cs typeface="Arial"/>
              </a:rPr>
              <a:t>SDDSaaS</a:t>
            </a:r>
            <a:r>
              <a:rPr lang="en-US" b="1" dirty="0" smtClean="0">
                <a:solidFill>
                  <a:prstClr val="black"/>
                </a:solidFill>
                <a:latin typeface="Arial"/>
                <a:cs typeface="Arial"/>
              </a:rPr>
              <a:t> tool</a:t>
            </a:r>
            <a:r>
              <a:rPr lang="en-US" dirty="0" smtClean="0">
                <a:solidFill>
                  <a:prstClr val="black"/>
                </a:solidFill>
                <a:latin typeface="Arial"/>
                <a:cs typeface="Arial"/>
              </a:rPr>
              <a:t> that</a:t>
            </a:r>
            <a:r>
              <a:rPr lang="en-US" b="1" dirty="0" smtClean="0">
                <a:solidFill>
                  <a:prstClr val="black"/>
                </a:solidFill>
                <a:latin typeface="Arial"/>
                <a:cs typeface="Arial"/>
              </a:rPr>
              <a:t> </a:t>
            </a:r>
            <a:r>
              <a:rPr lang="en-US" dirty="0" smtClean="0">
                <a:solidFill>
                  <a:prstClr val="black"/>
                </a:solidFill>
                <a:latin typeface="Arial"/>
                <a:cs typeface="Arial"/>
              </a:rPr>
              <a:t>uses Dynamic Provisioning and Image Management to provide custom environments for general target systems</a:t>
            </a:r>
          </a:p>
          <a:p>
            <a:r>
              <a:rPr lang="en-US" dirty="0" smtClean="0">
                <a:solidFill>
                  <a:prstClr val="black"/>
                </a:solidFill>
                <a:latin typeface="Arial"/>
                <a:cs typeface="Arial"/>
              </a:rPr>
              <a:t>Involves (</a:t>
            </a:r>
            <a:r>
              <a:rPr lang="en-US" dirty="0">
                <a:solidFill>
                  <a:prstClr val="black"/>
                </a:solidFill>
                <a:latin typeface="Arial"/>
                <a:cs typeface="Arial"/>
              </a:rPr>
              <a:t>1) creating,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2) deploying, and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3) provisioning </a:t>
            </a:r>
            <a:br>
              <a:rPr lang="en-US" dirty="0">
                <a:solidFill>
                  <a:prstClr val="black"/>
                </a:solidFill>
                <a:latin typeface="Arial"/>
                <a:cs typeface="Arial"/>
              </a:rPr>
            </a:br>
            <a:r>
              <a:rPr lang="en-US" dirty="0">
                <a:solidFill>
                  <a:prstClr val="black"/>
                </a:solidFill>
                <a:latin typeface="Arial"/>
                <a:cs typeface="Arial"/>
              </a:rPr>
              <a:t>of one or more images in a set of machines on demand </a:t>
            </a:r>
            <a:r>
              <a:rPr lang="en-US" sz="1400" dirty="0">
                <a:solidFill>
                  <a:prstClr val="black"/>
                </a:solidFill>
                <a:latin typeface="Arial"/>
                <a:cs typeface="Arial"/>
              </a:rPr>
              <a:t>http://cloudmesh.futuregrid.org/</a:t>
            </a:r>
            <a:endParaRPr lang="en-US" sz="1400" dirty="0">
              <a:solidFill>
                <a:prstClr val="black"/>
              </a:solidFill>
            </a:endParaRPr>
          </a:p>
        </p:txBody>
      </p:sp>
      <p:sp>
        <p:nvSpPr>
          <p:cNvPr id="2" name="Slide Number Placeholder 1"/>
          <p:cNvSpPr>
            <a:spLocks noGrp="1"/>
          </p:cNvSpPr>
          <p:nvPr>
            <p:ph type="sldNum" sz="quarter" idx="12"/>
          </p:nvPr>
        </p:nvSpPr>
        <p:spPr/>
        <p:txBody>
          <a:bodyPr/>
          <a:lstStyle/>
          <a:p>
            <a:fld id="{0CFEC368-1D7A-4F81-ABF6-AE0E36BAF64C}" type="slidenum">
              <a:rPr lang="en-US" smtClean="0">
                <a:solidFill>
                  <a:srgbClr val="AEE8FB">
                    <a:lumMod val="25000"/>
                  </a:srgbClr>
                </a:solidFill>
              </a:rPr>
              <a:pPr/>
              <a:t>18</a:t>
            </a:fld>
            <a:endParaRPr lang="en-US">
              <a:solidFill>
                <a:srgbClr val="AEE8FB">
                  <a:lumMod val="25000"/>
                </a:srgbClr>
              </a:solidFill>
            </a:endParaRPr>
          </a:p>
        </p:txBody>
      </p:sp>
    </p:spTree>
    <p:extLst>
      <p:ext uri="{BB962C8B-B14F-4D97-AF65-F5344CB8AC3E}">
        <p14:creationId xmlns:p14="http://schemas.microsoft.com/office/powerpoint/2010/main" val="1901370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20"/>
            <a:ext cx="9144000" cy="1143000"/>
          </a:xfrm>
        </p:spPr>
        <p:txBody>
          <a:bodyPr>
            <a:normAutofit fontScale="90000"/>
          </a:bodyPr>
          <a:lstStyle/>
          <a:p>
            <a:r>
              <a:rPr lang="en-US" b="1" dirty="0" smtClean="0"/>
              <a:t>Maybe a Big Data Initiative would include</a:t>
            </a:r>
            <a:endParaRPr lang="en-US" b="1" dirty="0"/>
          </a:p>
        </p:txBody>
      </p:sp>
      <p:sp>
        <p:nvSpPr>
          <p:cNvPr id="3" name="Content Placeholder 2"/>
          <p:cNvSpPr>
            <a:spLocks noGrp="1"/>
          </p:cNvSpPr>
          <p:nvPr>
            <p:ph sz="half" idx="1"/>
          </p:nvPr>
        </p:nvSpPr>
        <p:spPr/>
        <p:txBody>
          <a:bodyPr>
            <a:normAutofit fontScale="92500" lnSpcReduction="20000"/>
          </a:bodyPr>
          <a:lstStyle/>
          <a:p>
            <a:r>
              <a:rPr lang="en-US" b="1" dirty="0" smtClean="0"/>
              <a:t>OpenStack</a:t>
            </a:r>
          </a:p>
          <a:p>
            <a:r>
              <a:rPr lang="en-US" b="1" dirty="0" err="1" smtClean="0"/>
              <a:t>Slurm</a:t>
            </a:r>
            <a:endParaRPr lang="en-US" b="1" dirty="0" smtClean="0"/>
          </a:p>
          <a:p>
            <a:r>
              <a:rPr lang="en-US" b="1" dirty="0" smtClean="0"/>
              <a:t>Yarn</a:t>
            </a:r>
          </a:p>
          <a:p>
            <a:r>
              <a:rPr lang="en-US" b="1" dirty="0" err="1" smtClean="0"/>
              <a:t>Hbase</a:t>
            </a:r>
            <a:endParaRPr lang="en-US" b="1" dirty="0" smtClean="0"/>
          </a:p>
          <a:p>
            <a:r>
              <a:rPr lang="en-US" b="1" dirty="0" smtClean="0"/>
              <a:t>MySQL</a:t>
            </a:r>
          </a:p>
          <a:p>
            <a:r>
              <a:rPr lang="en-US" b="1" dirty="0" err="1" smtClean="0"/>
              <a:t>iRods</a:t>
            </a:r>
            <a:endParaRPr lang="en-US" b="1" dirty="0" smtClean="0"/>
          </a:p>
          <a:p>
            <a:r>
              <a:rPr lang="en-US" b="1" dirty="0" err="1" smtClean="0"/>
              <a:t>Memcached</a:t>
            </a:r>
            <a:endParaRPr lang="en-US" b="1" dirty="0" smtClean="0"/>
          </a:p>
          <a:p>
            <a:r>
              <a:rPr lang="en-US" b="1" dirty="0"/>
              <a:t>Kafka</a:t>
            </a:r>
          </a:p>
          <a:p>
            <a:r>
              <a:rPr lang="en-US" b="1" dirty="0" smtClean="0"/>
              <a:t>Harp</a:t>
            </a:r>
          </a:p>
        </p:txBody>
      </p:sp>
      <p:sp>
        <p:nvSpPr>
          <p:cNvPr id="4" name="Content Placeholder 3"/>
          <p:cNvSpPr>
            <a:spLocks noGrp="1"/>
          </p:cNvSpPr>
          <p:nvPr>
            <p:ph sz="half" idx="2"/>
          </p:nvPr>
        </p:nvSpPr>
        <p:spPr/>
        <p:txBody>
          <a:bodyPr>
            <a:normAutofit fontScale="92500" lnSpcReduction="20000"/>
          </a:bodyPr>
          <a:lstStyle/>
          <a:p>
            <a:r>
              <a:rPr lang="en-US" b="1" dirty="0"/>
              <a:t>Hadoop, </a:t>
            </a:r>
            <a:r>
              <a:rPr lang="en-US" b="1" dirty="0" err="1"/>
              <a:t>Giraph</a:t>
            </a:r>
            <a:r>
              <a:rPr lang="en-US" b="1" dirty="0"/>
              <a:t>, Spark</a:t>
            </a:r>
          </a:p>
          <a:p>
            <a:r>
              <a:rPr lang="en-US" b="1" dirty="0"/>
              <a:t>Storm</a:t>
            </a:r>
          </a:p>
          <a:p>
            <a:r>
              <a:rPr lang="en-US" b="1" dirty="0"/>
              <a:t>Hive</a:t>
            </a:r>
          </a:p>
          <a:p>
            <a:r>
              <a:rPr lang="en-US" b="1" dirty="0"/>
              <a:t>Pig</a:t>
            </a:r>
          </a:p>
          <a:p>
            <a:r>
              <a:rPr lang="en-US" b="1" dirty="0" smtClean="0"/>
              <a:t>Mahout </a:t>
            </a:r>
            <a:r>
              <a:rPr lang="en-US" dirty="0" smtClean="0"/>
              <a:t>– lots of different analytics</a:t>
            </a:r>
            <a:endParaRPr lang="en-US" dirty="0"/>
          </a:p>
          <a:p>
            <a:r>
              <a:rPr lang="en-US" b="1" dirty="0" smtClean="0"/>
              <a:t>R -</a:t>
            </a:r>
            <a:r>
              <a:rPr lang="en-US" dirty="0"/>
              <a:t>– lots of different </a:t>
            </a:r>
            <a:r>
              <a:rPr lang="en-US" dirty="0" smtClean="0"/>
              <a:t>analytics</a:t>
            </a:r>
            <a:endParaRPr lang="en-US" b="1" dirty="0"/>
          </a:p>
          <a:p>
            <a:r>
              <a:rPr lang="en-US" b="1" dirty="0" err="1"/>
              <a:t>Kepler</a:t>
            </a:r>
            <a:r>
              <a:rPr lang="en-US" b="1" dirty="0"/>
              <a:t>, </a:t>
            </a:r>
            <a:r>
              <a:rPr lang="en-US" b="1" dirty="0" smtClean="0"/>
              <a:t>Pegasus, </a:t>
            </a:r>
            <a:r>
              <a:rPr lang="en-US" b="1" dirty="0" err="1" smtClean="0"/>
              <a:t>Airavata</a:t>
            </a:r>
            <a:endParaRPr lang="en-US" b="1" dirty="0"/>
          </a:p>
          <a:p>
            <a:r>
              <a:rPr lang="en-US" b="1" dirty="0"/>
              <a:t>Zookeeper</a:t>
            </a:r>
          </a:p>
          <a:p>
            <a:r>
              <a:rPr lang="en-US" b="1" dirty="0"/>
              <a:t>Ganglia, </a:t>
            </a:r>
            <a:r>
              <a:rPr lang="en-US" b="1" dirty="0" err="1"/>
              <a:t>Nagios</a:t>
            </a:r>
            <a:r>
              <a:rPr lang="en-US" b="1" dirty="0"/>
              <a:t>, Inca</a:t>
            </a:r>
          </a:p>
          <a:p>
            <a:endParaRPr lang="en-US" b="1" dirty="0"/>
          </a:p>
        </p:txBody>
      </p:sp>
    </p:spTree>
    <p:extLst>
      <p:ext uri="{BB962C8B-B14F-4D97-AF65-F5344CB8AC3E}">
        <p14:creationId xmlns:p14="http://schemas.microsoft.com/office/powerpoint/2010/main" val="3823655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67"/>
            <a:ext cx="8229600" cy="685800"/>
          </a:xfrm>
        </p:spPr>
        <p:txBody>
          <a:bodyPr>
            <a:normAutofit fontScale="90000"/>
          </a:bodyPr>
          <a:lstStyle/>
          <a:p>
            <a:r>
              <a:rPr lang="en-US" b="1" dirty="0" smtClean="0"/>
              <a:t>Abstract</a:t>
            </a:r>
            <a:endParaRPr lang="en-US" b="1" dirty="0"/>
          </a:p>
        </p:txBody>
      </p:sp>
      <p:sp>
        <p:nvSpPr>
          <p:cNvPr id="3" name="Content Placeholder 2"/>
          <p:cNvSpPr>
            <a:spLocks noGrp="1"/>
          </p:cNvSpPr>
          <p:nvPr>
            <p:ph idx="1"/>
          </p:nvPr>
        </p:nvSpPr>
        <p:spPr>
          <a:xfrm>
            <a:off x="0" y="688294"/>
            <a:ext cx="9144000" cy="6169705"/>
          </a:xfrm>
        </p:spPr>
        <p:txBody>
          <a:bodyPr>
            <a:noAutofit/>
          </a:bodyPr>
          <a:lstStyle/>
          <a:p>
            <a:pPr>
              <a:spcBef>
                <a:spcPts val="0"/>
              </a:spcBef>
            </a:pPr>
            <a:r>
              <a:rPr lang="en-US" sz="2400" dirty="0" smtClean="0"/>
              <a:t>We present a software model built on the Apache software stack (ABDS) that is well used in modern cloud computing, which we enhance with HPC concepts to derive HPC-ABDS. </a:t>
            </a:r>
          </a:p>
          <a:p>
            <a:pPr lvl="1">
              <a:spcBef>
                <a:spcPts val="0"/>
              </a:spcBef>
            </a:pPr>
            <a:r>
              <a:rPr lang="en-US" sz="2000" dirty="0" smtClean="0"/>
              <a:t>We discuss layers in this stack</a:t>
            </a:r>
            <a:endParaRPr lang="en-US" sz="2000" dirty="0" smtClean="0"/>
          </a:p>
          <a:p>
            <a:pPr>
              <a:spcBef>
                <a:spcPts val="0"/>
              </a:spcBef>
            </a:pPr>
            <a:r>
              <a:rPr lang="en-US" sz="2400" dirty="0" smtClean="0"/>
              <a:t>We </a:t>
            </a:r>
            <a:r>
              <a:rPr lang="en-US" sz="2400" dirty="0" smtClean="0"/>
              <a:t>discuss how to implement this in a world of multiple infrastructures and evolving software environments for users, developers and </a:t>
            </a:r>
            <a:r>
              <a:rPr lang="en-US" sz="2400" dirty="0" smtClean="0"/>
              <a:t>administrators</a:t>
            </a:r>
          </a:p>
          <a:p>
            <a:pPr>
              <a:spcBef>
                <a:spcPts val="0"/>
              </a:spcBef>
            </a:pPr>
            <a:r>
              <a:rPr lang="en-US" sz="2400" dirty="0" smtClean="0"/>
              <a:t>We present </a:t>
            </a:r>
            <a:r>
              <a:rPr lang="en-US" sz="2400" b="1" dirty="0" err="1" smtClean="0"/>
              <a:t>Cloudmesh</a:t>
            </a:r>
            <a:r>
              <a:rPr lang="en-US" sz="2400" dirty="0" smtClean="0"/>
              <a:t> </a:t>
            </a:r>
            <a:r>
              <a:rPr lang="en-US" sz="2400" dirty="0"/>
              <a:t>as supporting Software-Defined Distributed System as a Service or </a:t>
            </a:r>
            <a:r>
              <a:rPr lang="en-US" sz="2400" dirty="0" err="1" smtClean="0"/>
              <a:t>SDDSaaS</a:t>
            </a:r>
            <a:r>
              <a:rPr lang="en-US" sz="2400" dirty="0" smtClean="0"/>
              <a:t> with multiple services on multiple clouds/HPC systems.</a:t>
            </a:r>
          </a:p>
          <a:p>
            <a:pPr>
              <a:spcBef>
                <a:spcPts val="0"/>
              </a:spcBef>
            </a:pPr>
            <a:r>
              <a:rPr lang="en-US" sz="2400" dirty="0"/>
              <a:t>We use a sample of over 50 big data applications to identify characteristics of data intensive applications and  propose  a big data version of the famous Berkeley dwarfs and NAS parallel benchmarks.</a:t>
            </a:r>
          </a:p>
          <a:p>
            <a:pPr lvl="1">
              <a:spcBef>
                <a:spcPts val="0"/>
              </a:spcBef>
            </a:pPr>
            <a:r>
              <a:rPr lang="en-US" sz="2000" dirty="0"/>
              <a:t>We consider hardware from clouds to HPC. </a:t>
            </a:r>
            <a:endParaRPr lang="en-US" sz="2000" dirty="0" smtClean="0"/>
          </a:p>
          <a:p>
            <a:pPr lvl="1">
              <a:spcBef>
                <a:spcPts val="0"/>
              </a:spcBef>
            </a:pPr>
            <a:r>
              <a:rPr lang="en-US" sz="2000" dirty="0"/>
              <a:t>We illustrate issues with examples with image </a:t>
            </a:r>
            <a:r>
              <a:rPr lang="en-US" sz="2000" dirty="0" smtClean="0"/>
              <a:t>data</a:t>
            </a:r>
          </a:p>
          <a:p>
            <a:pPr lvl="1">
              <a:spcBef>
                <a:spcPts val="0"/>
              </a:spcBef>
            </a:pPr>
            <a:r>
              <a:rPr lang="en-US" sz="2000" dirty="0" smtClean="0"/>
              <a:t>This tells you needed services</a:t>
            </a:r>
            <a:endParaRPr lang="en-US" sz="2000" dirty="0"/>
          </a:p>
          <a:p>
            <a:pPr lvl="1">
              <a:spcBef>
                <a:spcPts val="0"/>
              </a:spcBef>
            </a:pPr>
            <a:endParaRPr lang="en-US" sz="2000" dirty="0"/>
          </a:p>
          <a:p>
            <a:pPr>
              <a:spcBef>
                <a:spcPts val="0"/>
              </a:spcBef>
            </a:pPr>
            <a:endParaRPr lang="en-US" sz="2400" dirty="0" smtClean="0"/>
          </a:p>
          <a:p>
            <a:pPr>
              <a:spcBef>
                <a:spcPts val="0"/>
              </a:spcBef>
            </a:pPr>
            <a:endParaRPr lang="en-US" sz="2400" dirty="0"/>
          </a:p>
        </p:txBody>
      </p:sp>
    </p:spTree>
    <p:extLst>
      <p:ext uri="{BB962C8B-B14F-4D97-AF65-F5344CB8AC3E}">
        <p14:creationId xmlns:p14="http://schemas.microsoft.com/office/powerpoint/2010/main" val="326557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0"/>
            <a:ext cx="8229600" cy="813383"/>
          </a:xfrm>
        </p:spPr>
        <p:txBody>
          <a:bodyPr/>
          <a:lstStyle/>
          <a:p>
            <a:r>
              <a:rPr lang="en-US" b="1" dirty="0" smtClean="0"/>
              <a:t>CloudMesh Architecture</a:t>
            </a:r>
            <a:endParaRPr lang="en-US" b="1" dirty="0"/>
          </a:p>
        </p:txBody>
      </p:sp>
      <p:sp>
        <p:nvSpPr>
          <p:cNvPr id="3" name="Content Placeholder 2"/>
          <p:cNvSpPr>
            <a:spLocks noGrp="1"/>
          </p:cNvSpPr>
          <p:nvPr>
            <p:ph idx="1"/>
          </p:nvPr>
        </p:nvSpPr>
        <p:spPr>
          <a:xfrm>
            <a:off x="0" y="700229"/>
            <a:ext cx="9144000" cy="5984149"/>
          </a:xfrm>
        </p:spPr>
        <p:txBody>
          <a:bodyPr>
            <a:normAutofit fontScale="77500" lnSpcReduction="20000"/>
          </a:bodyPr>
          <a:lstStyle/>
          <a:p>
            <a:r>
              <a:rPr lang="en-US" dirty="0" err="1" smtClean="0"/>
              <a:t>Cloudmesh</a:t>
            </a:r>
            <a:r>
              <a:rPr lang="en-US" dirty="0"/>
              <a:t> is a </a:t>
            </a:r>
            <a:r>
              <a:rPr lang="en-US" b="1" dirty="0" err="1" smtClean="0"/>
              <a:t>SDDSaaS</a:t>
            </a:r>
            <a:r>
              <a:rPr lang="en-US" b="1" dirty="0" smtClean="0"/>
              <a:t> </a:t>
            </a:r>
            <a:r>
              <a:rPr lang="en-US" dirty="0" smtClean="0"/>
              <a:t>toolkit to support </a:t>
            </a:r>
          </a:p>
          <a:p>
            <a:pPr lvl="1"/>
            <a:r>
              <a:rPr lang="en-US" dirty="0" smtClean="0"/>
              <a:t>A software-defined distributed system encompassing </a:t>
            </a:r>
            <a:r>
              <a:rPr lang="en-US" b="1" dirty="0" smtClean="0"/>
              <a:t>virtualized and bare-metal </a:t>
            </a:r>
            <a:r>
              <a:rPr lang="en-US" dirty="0" smtClean="0"/>
              <a:t>infrastructure, networks, application, systems and platform software with a unifying goal of providing Computing as a Service.</a:t>
            </a:r>
          </a:p>
          <a:p>
            <a:pPr lvl="1"/>
            <a:r>
              <a:rPr lang="en-US" dirty="0" smtClean="0"/>
              <a:t>The creation of a tightly integrated mesh of services targeting </a:t>
            </a:r>
            <a:r>
              <a:rPr lang="en-US" b="1" dirty="0" smtClean="0"/>
              <a:t>multiple </a:t>
            </a:r>
            <a:r>
              <a:rPr lang="en-US" b="1" dirty="0" err="1" smtClean="0"/>
              <a:t>IaaS</a:t>
            </a:r>
            <a:r>
              <a:rPr lang="en-US" b="1" dirty="0" smtClean="0"/>
              <a:t> </a:t>
            </a:r>
            <a:r>
              <a:rPr lang="en-US" dirty="0" smtClean="0"/>
              <a:t>frameworks</a:t>
            </a:r>
          </a:p>
          <a:p>
            <a:pPr lvl="1"/>
            <a:r>
              <a:rPr lang="en-US" dirty="0"/>
              <a:t>T</a:t>
            </a:r>
            <a:r>
              <a:rPr lang="en-US" dirty="0" smtClean="0"/>
              <a:t>he ability to </a:t>
            </a:r>
            <a:r>
              <a:rPr lang="en-US" b="1" dirty="0" smtClean="0"/>
              <a:t>federate</a:t>
            </a:r>
            <a:r>
              <a:rPr lang="en-US" dirty="0" smtClean="0"/>
              <a:t> a number of </a:t>
            </a:r>
            <a:r>
              <a:rPr lang="en-US" b="1" dirty="0" smtClean="0"/>
              <a:t>resources</a:t>
            </a:r>
            <a:r>
              <a:rPr lang="en-US" dirty="0" smtClean="0"/>
              <a:t> from academia and industry. This includes existing FutureGrid infrastructure, Amazon Web Services, Azure, HP Cloud, Karlsruhe using several </a:t>
            </a:r>
            <a:r>
              <a:rPr lang="en-US" dirty="0" err="1" smtClean="0"/>
              <a:t>IaaS</a:t>
            </a:r>
            <a:r>
              <a:rPr lang="en-US" dirty="0" smtClean="0"/>
              <a:t> frameworks </a:t>
            </a:r>
          </a:p>
          <a:p>
            <a:pPr lvl="1"/>
            <a:r>
              <a:rPr lang="en-US" dirty="0" smtClean="0"/>
              <a:t>The creation of an environment in which it becomes easier to experiment with platforms and software services while </a:t>
            </a:r>
            <a:r>
              <a:rPr lang="en-US" b="1" dirty="0" smtClean="0"/>
              <a:t>assisting with their deployment. </a:t>
            </a:r>
          </a:p>
          <a:p>
            <a:pPr lvl="1"/>
            <a:r>
              <a:rPr lang="en-US" dirty="0" smtClean="0"/>
              <a:t>The exposure of information to guide the efficient utilization of resources. (Monitoring)</a:t>
            </a:r>
          </a:p>
          <a:p>
            <a:pPr lvl="1"/>
            <a:r>
              <a:rPr lang="en-US" dirty="0" smtClean="0"/>
              <a:t>Support </a:t>
            </a:r>
            <a:r>
              <a:rPr lang="en-US" b="1" dirty="0" smtClean="0"/>
              <a:t>reproducible computing </a:t>
            </a:r>
            <a:r>
              <a:rPr lang="en-US" b="1" dirty="0" smtClean="0"/>
              <a:t>environments</a:t>
            </a:r>
          </a:p>
          <a:p>
            <a:pPr lvl="1"/>
            <a:r>
              <a:rPr lang="en-US" dirty="0" err="1" smtClean="0"/>
              <a:t>IPython</a:t>
            </a:r>
            <a:r>
              <a:rPr lang="en-US" dirty="0" smtClean="0"/>
              <a:t>-based </a:t>
            </a:r>
            <a:r>
              <a:rPr lang="en-US" b="1" dirty="0" smtClean="0"/>
              <a:t>workflow </a:t>
            </a:r>
            <a:r>
              <a:rPr lang="en-US" dirty="0" smtClean="0"/>
              <a:t>as an interoperable </a:t>
            </a:r>
            <a:r>
              <a:rPr lang="en-US" b="1" dirty="0" smtClean="0"/>
              <a:t>onramp</a:t>
            </a:r>
            <a:endParaRPr lang="en-US" b="1" dirty="0" smtClean="0"/>
          </a:p>
          <a:p>
            <a:r>
              <a:rPr lang="en-US" b="1" dirty="0" err="1" smtClean="0"/>
              <a:t>Cloudmesh</a:t>
            </a:r>
            <a:r>
              <a:rPr lang="en-US" b="1" dirty="0" smtClean="0"/>
              <a:t> exposes both hypervisor-based and bare-metal provisioning to users and administrators</a:t>
            </a:r>
          </a:p>
          <a:p>
            <a:r>
              <a:rPr lang="en-US" dirty="0"/>
              <a:t>A</a:t>
            </a:r>
            <a:r>
              <a:rPr lang="en-US" dirty="0" smtClean="0"/>
              <a:t>ccess through </a:t>
            </a:r>
            <a:r>
              <a:rPr lang="en-US" b="1" dirty="0" smtClean="0"/>
              <a:t>command line, API, and Web interfaces</a:t>
            </a:r>
            <a:r>
              <a:rPr lang="en-US" dirty="0" smtClean="0"/>
              <a:t>.</a:t>
            </a:r>
          </a:p>
          <a:p>
            <a:pPr lvl="1"/>
            <a:endParaRPr lang="en-US" dirty="0"/>
          </a:p>
        </p:txBody>
      </p:sp>
    </p:spTree>
    <p:extLst>
      <p:ext uri="{BB962C8B-B14F-4D97-AF65-F5344CB8AC3E}">
        <p14:creationId xmlns:p14="http://schemas.microsoft.com/office/powerpoint/2010/main" val="1330688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899" y="0"/>
            <a:ext cx="5538668" cy="779603"/>
          </a:xfrm>
        </p:spPr>
        <p:txBody>
          <a:bodyPr>
            <a:normAutofit fontScale="90000"/>
          </a:bodyPr>
          <a:lstStyle/>
          <a:p>
            <a:r>
              <a:rPr lang="en-US" b="1" dirty="0" err="1" smtClean="0"/>
              <a:t>Cloudmesh</a:t>
            </a:r>
            <a:r>
              <a:rPr lang="en-US" b="1" dirty="0" smtClean="0"/>
              <a:t> Architecture</a:t>
            </a:r>
            <a:endParaRPr lang="en-US" b="1" dirty="0"/>
          </a:p>
        </p:txBody>
      </p:sp>
      <p:sp>
        <p:nvSpPr>
          <p:cNvPr id="3" name="Rectangle 2"/>
          <p:cNvSpPr/>
          <p:nvPr/>
        </p:nvSpPr>
        <p:spPr>
          <a:xfrm>
            <a:off x="54674" y="962470"/>
            <a:ext cx="2942121" cy="5601533"/>
          </a:xfrm>
          <a:prstGeom prst="rect">
            <a:avLst/>
          </a:prstGeom>
        </p:spPr>
        <p:txBody>
          <a:bodyPr wrap="square">
            <a:spAutoFit/>
          </a:bodyPr>
          <a:lstStyle/>
          <a:p>
            <a:pPr marL="285750" indent="-285750">
              <a:buFont typeface="Arial"/>
              <a:buChar char="•"/>
            </a:pPr>
            <a:r>
              <a:rPr lang="en-US" sz="2000" b="1" dirty="0" err="1" smtClean="0"/>
              <a:t>Cloudmesh</a:t>
            </a:r>
            <a:r>
              <a:rPr lang="en-US" sz="2000" b="1" dirty="0" smtClean="0"/>
              <a:t> Management Framework</a:t>
            </a:r>
            <a:r>
              <a:rPr lang="en-US" sz="2000" dirty="0" smtClean="0"/>
              <a:t> for monitoring and operations, user and project management, experiment planning and deployment of services needed by an experiment</a:t>
            </a:r>
          </a:p>
          <a:p>
            <a:pPr marL="285750" indent="-285750">
              <a:buFont typeface="Arial"/>
              <a:buChar char="•"/>
            </a:pPr>
            <a:r>
              <a:rPr lang="en-US" sz="2000" b="1" dirty="0"/>
              <a:t>P</a:t>
            </a:r>
            <a:r>
              <a:rPr lang="en-US" sz="2000" b="1" dirty="0" smtClean="0"/>
              <a:t>rovisioning and execution </a:t>
            </a:r>
            <a:r>
              <a:rPr lang="en-US" sz="2000" dirty="0" smtClean="0"/>
              <a:t>environments to be deployed on resources to (or interfaced with) enable experiment management.</a:t>
            </a:r>
          </a:p>
          <a:p>
            <a:pPr marL="285750" indent="-285750">
              <a:buFont typeface="Arial"/>
              <a:buChar char="•"/>
            </a:pPr>
            <a:r>
              <a:rPr lang="en-US" sz="2000" b="1" dirty="0"/>
              <a:t>R</a:t>
            </a:r>
            <a:r>
              <a:rPr lang="en-US" sz="2000" b="1" dirty="0" smtClean="0"/>
              <a:t>esources</a:t>
            </a:r>
            <a:r>
              <a:rPr lang="en-US" sz="2000" dirty="0" smtClean="0"/>
              <a:t>.</a:t>
            </a:r>
          </a:p>
        </p:txBody>
      </p:sp>
      <p:grpSp>
        <p:nvGrpSpPr>
          <p:cNvPr id="11" name="Group 10"/>
          <p:cNvGrpSpPr/>
          <p:nvPr/>
        </p:nvGrpSpPr>
        <p:grpSpPr>
          <a:xfrm>
            <a:off x="3113395" y="668475"/>
            <a:ext cx="6030605" cy="6189525"/>
            <a:chOff x="3113395" y="668475"/>
            <a:chExt cx="6030605" cy="6189525"/>
          </a:xfrm>
        </p:grpSpPr>
        <p:pic>
          <p:nvPicPr>
            <p:cNvPr id="6" name="Picture 5" descr="cloudmesh-arch-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395" y="668475"/>
              <a:ext cx="6030605" cy="6189525"/>
            </a:xfrm>
            <a:prstGeom prst="rect">
              <a:avLst/>
            </a:prstGeom>
          </p:spPr>
        </p:pic>
        <p:grpSp>
          <p:nvGrpSpPr>
            <p:cNvPr id="5" name="Group 4"/>
            <p:cNvGrpSpPr/>
            <p:nvPr/>
          </p:nvGrpSpPr>
          <p:grpSpPr>
            <a:xfrm>
              <a:off x="6218478" y="5791796"/>
              <a:ext cx="1920305" cy="628202"/>
              <a:chOff x="6550429" y="5791796"/>
              <a:chExt cx="1920305" cy="62820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429" y="5791796"/>
                <a:ext cx="628202" cy="6282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130" y="5791796"/>
                <a:ext cx="628202" cy="62820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831" y="5791796"/>
                <a:ext cx="628202" cy="6282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532" y="5791796"/>
                <a:ext cx="628202" cy="628202"/>
              </a:xfrm>
              <a:prstGeom prst="rect">
                <a:avLst/>
              </a:prstGeom>
            </p:spPr>
          </p:pic>
        </p:grpSp>
        <p:sp>
          <p:nvSpPr>
            <p:cNvPr id="10" name="TextBox 9"/>
            <p:cNvSpPr txBox="1"/>
            <p:nvPr/>
          </p:nvSpPr>
          <p:spPr>
            <a:xfrm>
              <a:off x="5993215" y="5967397"/>
              <a:ext cx="2484976" cy="261610"/>
            </a:xfrm>
            <a:prstGeom prst="rect">
              <a:avLst/>
            </a:prstGeom>
            <a:solidFill>
              <a:schemeClr val="bg1"/>
            </a:solidFill>
            <a:ln>
              <a:noFill/>
            </a:ln>
          </p:spPr>
          <p:txBody>
            <a:bodyPr wrap="none" rtlCol="0">
              <a:spAutoFit/>
            </a:bodyPr>
            <a:lstStyle/>
            <a:p>
              <a:r>
                <a:rPr lang="en-US" sz="1100" b="1" dirty="0" smtClean="0"/>
                <a:t>FutureGrid, SDSC Comet, IU Juliet</a:t>
              </a:r>
              <a:endParaRPr lang="en-US" sz="1100" b="1" dirty="0"/>
            </a:p>
          </p:txBody>
        </p:sp>
      </p:grpSp>
    </p:spTree>
    <p:extLst>
      <p:ext uri="{BB962C8B-B14F-4D97-AF65-F5344CB8AC3E}">
        <p14:creationId xmlns:p14="http://schemas.microsoft.com/office/powerpoint/2010/main" val="1239597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21618"/>
            <a:ext cx="8229600" cy="1143000"/>
          </a:xfrm>
        </p:spPr>
        <p:txBody>
          <a:bodyPr/>
          <a:lstStyle/>
          <a:p>
            <a:r>
              <a:rPr lang="en-US" b="1" dirty="0" err="1" smtClean="0"/>
              <a:t>Cloudmesh</a:t>
            </a:r>
            <a:r>
              <a:rPr lang="en-US" b="1" dirty="0" smtClean="0"/>
              <a:t> Functionality</a:t>
            </a:r>
            <a:endParaRPr lang="en-US" b="1" dirty="0"/>
          </a:p>
        </p:txBody>
      </p:sp>
      <p:pic>
        <p:nvPicPr>
          <p:cNvPr id="5" name="Picture 4" descr="cm-functiona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264618"/>
            <a:ext cx="9004300" cy="5397500"/>
          </a:xfrm>
          <a:prstGeom prst="rect">
            <a:avLst/>
          </a:prstGeom>
        </p:spPr>
      </p:pic>
    </p:spTree>
    <p:extLst>
      <p:ext uri="{BB962C8B-B14F-4D97-AF65-F5344CB8AC3E}">
        <p14:creationId xmlns:p14="http://schemas.microsoft.com/office/powerpoint/2010/main" val="3068469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48" y="84706"/>
            <a:ext cx="8229600" cy="1143000"/>
          </a:xfrm>
        </p:spPr>
        <p:txBody>
          <a:bodyPr/>
          <a:lstStyle/>
          <a:p>
            <a:r>
              <a:rPr lang="en-US" b="1" dirty="0" smtClean="0"/>
              <a:t>Building Blocks of </a:t>
            </a:r>
            <a:r>
              <a:rPr lang="en-US" b="1" dirty="0" err="1" smtClean="0"/>
              <a:t>Cloudmesh</a:t>
            </a:r>
            <a:endParaRPr lang="en-US" b="1" dirty="0"/>
          </a:p>
        </p:txBody>
      </p:sp>
      <p:sp>
        <p:nvSpPr>
          <p:cNvPr id="3" name="Content Placeholder 2"/>
          <p:cNvSpPr>
            <a:spLocks noGrp="1"/>
          </p:cNvSpPr>
          <p:nvPr>
            <p:ph idx="1"/>
          </p:nvPr>
        </p:nvSpPr>
        <p:spPr>
          <a:xfrm>
            <a:off x="0" y="965106"/>
            <a:ext cx="9144000" cy="5892894"/>
          </a:xfrm>
        </p:spPr>
        <p:txBody>
          <a:bodyPr>
            <a:noAutofit/>
          </a:bodyPr>
          <a:lstStyle/>
          <a:p>
            <a:r>
              <a:rPr lang="en-US" sz="2600" b="1" dirty="0" smtClean="0"/>
              <a:t>Uses internally </a:t>
            </a:r>
            <a:r>
              <a:rPr lang="en-US" sz="2600" dirty="0" smtClean="0"/>
              <a:t>Libcloud</a:t>
            </a:r>
            <a:r>
              <a:rPr lang="en-US" sz="2600" dirty="0"/>
              <a:t> </a:t>
            </a:r>
            <a:r>
              <a:rPr lang="en-US" sz="2600" dirty="0" smtClean="0"/>
              <a:t>and </a:t>
            </a:r>
            <a:r>
              <a:rPr lang="en-US" sz="2600" dirty="0" smtClean="0"/>
              <a:t>Cobbler</a:t>
            </a:r>
          </a:p>
          <a:p>
            <a:r>
              <a:rPr lang="en-US" sz="2600" dirty="0"/>
              <a:t>Celery Task/Query manager (AMQP - </a:t>
            </a:r>
            <a:r>
              <a:rPr lang="en-US" sz="2600" dirty="0" err="1"/>
              <a:t>RabbitMQ</a:t>
            </a:r>
            <a:r>
              <a:rPr lang="en-US" sz="2600" dirty="0"/>
              <a:t>)</a:t>
            </a:r>
          </a:p>
          <a:p>
            <a:r>
              <a:rPr lang="en-US" sz="2600" dirty="0" err="1" smtClean="0"/>
              <a:t>MongoDB</a:t>
            </a:r>
            <a:r>
              <a:rPr lang="en-US" sz="2600" dirty="0" smtClean="0"/>
              <a:t/>
            </a:r>
            <a:br>
              <a:rPr lang="en-US" sz="2600" dirty="0" smtClean="0"/>
            </a:br>
            <a:endParaRPr lang="en-US" sz="2600" dirty="0"/>
          </a:p>
          <a:p>
            <a:r>
              <a:rPr lang="en-US" sz="2600" b="1" dirty="0" smtClean="0"/>
              <a:t>Accesses via abstractions </a:t>
            </a:r>
            <a:r>
              <a:rPr lang="en-US" sz="2600" dirty="0" smtClean="0"/>
              <a:t>external systems/standards</a:t>
            </a:r>
          </a:p>
          <a:p>
            <a:r>
              <a:rPr lang="en-US" sz="2600" dirty="0" err="1" smtClean="0"/>
              <a:t>OpenPBS</a:t>
            </a:r>
            <a:r>
              <a:rPr lang="en-US" sz="2600" dirty="0" smtClean="0"/>
              <a:t>, Chef</a:t>
            </a:r>
          </a:p>
          <a:p>
            <a:r>
              <a:rPr lang="en-US" sz="2600" dirty="0" err="1" smtClean="0"/>
              <a:t>Openstack</a:t>
            </a:r>
            <a:r>
              <a:rPr lang="en-US" sz="2600" dirty="0" smtClean="0"/>
              <a:t> (including tools like Heat), AWS EC2, Eucalyptus, Azure</a:t>
            </a:r>
          </a:p>
          <a:p>
            <a:r>
              <a:rPr lang="en-US" sz="2600" dirty="0" err="1" smtClean="0"/>
              <a:t>Xsede</a:t>
            </a:r>
            <a:r>
              <a:rPr lang="en-US" sz="2600" dirty="0" smtClean="0"/>
              <a:t> </a:t>
            </a:r>
            <a:r>
              <a:rPr lang="en-US" sz="2600" dirty="0"/>
              <a:t>user </a:t>
            </a:r>
            <a:r>
              <a:rPr lang="en-US" sz="2600" dirty="0" smtClean="0"/>
              <a:t>management (Amie) via </a:t>
            </a:r>
            <a:r>
              <a:rPr lang="en-US" sz="2600" dirty="0" err="1" smtClean="0"/>
              <a:t>Futuregrid</a:t>
            </a:r>
            <a:endParaRPr lang="en-US" sz="2600" dirty="0"/>
          </a:p>
          <a:p>
            <a:r>
              <a:rPr lang="en-US" sz="2600" b="1" dirty="0" smtClean="0"/>
              <a:t>Implementing</a:t>
            </a:r>
            <a:r>
              <a:rPr lang="en-US" sz="2600" dirty="0" smtClean="0"/>
              <a:t> </a:t>
            </a:r>
            <a:r>
              <a:rPr lang="en-US" sz="2600" dirty="0" err="1" smtClean="0"/>
              <a:t>Slurm</a:t>
            </a:r>
            <a:r>
              <a:rPr lang="en-US" sz="2600" dirty="0" smtClean="0"/>
              <a:t>, OCCI, </a:t>
            </a:r>
            <a:r>
              <a:rPr lang="en-US" sz="2600" dirty="0" err="1" smtClean="0"/>
              <a:t>Ansible</a:t>
            </a:r>
            <a:r>
              <a:rPr lang="en-US" sz="2600" dirty="0" smtClean="0"/>
              <a:t>, Puppet</a:t>
            </a:r>
            <a:br>
              <a:rPr lang="en-US" sz="2600" dirty="0" smtClean="0"/>
            </a:br>
            <a:endParaRPr lang="en-US" sz="2600" dirty="0"/>
          </a:p>
          <a:p>
            <a:r>
              <a:rPr lang="en-US" sz="2600" b="1" dirty="0" smtClean="0"/>
              <a:t>Evaluating </a:t>
            </a:r>
            <a:r>
              <a:rPr lang="en-US" sz="2600" dirty="0" smtClean="0"/>
              <a:t>Razor, Juju, </a:t>
            </a:r>
            <a:r>
              <a:rPr lang="en-US" sz="2600" dirty="0" err="1" smtClean="0"/>
              <a:t>Xcat</a:t>
            </a:r>
            <a:r>
              <a:rPr lang="en-US" sz="2600" dirty="0" smtClean="0"/>
              <a:t> (Original Rain used this), Foreman</a:t>
            </a:r>
            <a:r>
              <a:rPr lang="en-US" sz="2600" dirty="0"/>
              <a:t/>
            </a:r>
            <a:br>
              <a:rPr lang="en-US" sz="2600" dirty="0"/>
            </a:br>
            <a:endParaRPr lang="en-US" sz="2600" dirty="0"/>
          </a:p>
        </p:txBody>
      </p:sp>
    </p:spTree>
    <p:extLst>
      <p:ext uri="{BB962C8B-B14F-4D97-AF65-F5344CB8AC3E}">
        <p14:creationId xmlns:p14="http://schemas.microsoft.com/office/powerpoint/2010/main" val="4192271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663" y="34724"/>
            <a:ext cx="6364423" cy="811767"/>
          </a:xfrm>
        </p:spPr>
        <p:txBody>
          <a:bodyPr>
            <a:noAutofit/>
          </a:bodyPr>
          <a:lstStyle/>
          <a:p>
            <a:r>
              <a:rPr lang="en-US" b="1" dirty="0" err="1" smtClean="0"/>
              <a:t>Cloudmesh</a:t>
            </a:r>
            <a:r>
              <a:rPr lang="en-US" b="1" dirty="0" smtClean="0"/>
              <a:t> User Interface</a:t>
            </a:r>
            <a:endParaRPr lang="en-US" b="1"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24</a:t>
            </a:fld>
            <a:endParaRPr lang="en-US"/>
          </a:p>
        </p:txBody>
      </p:sp>
      <p:pic>
        <p:nvPicPr>
          <p:cNvPr id="3" name="Picture 2" descr="Screen Shot 2014-06-20 at 9.2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4929"/>
            <a:ext cx="9144000" cy="6033071"/>
          </a:xfrm>
          <a:prstGeom prst="rect">
            <a:avLst/>
          </a:prstGeom>
        </p:spPr>
      </p:pic>
    </p:spTree>
    <p:extLst>
      <p:ext uri="{BB962C8B-B14F-4D97-AF65-F5344CB8AC3E}">
        <p14:creationId xmlns:p14="http://schemas.microsoft.com/office/powerpoint/2010/main" val="4054425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FEC368-1D7A-4F81-ABF6-AE0E36BAF64C}" type="slidenum">
              <a:rPr lang="en-US" smtClean="0"/>
              <a:pPr/>
              <a:t>25</a:t>
            </a:fld>
            <a:endParaRPr lang="en-US"/>
          </a:p>
        </p:txBody>
      </p:sp>
      <p:pic>
        <p:nvPicPr>
          <p:cNvPr id="3" name="Picture 2" descr="Screen Shot 2014-05-27 at 5.01.0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6222"/>
            <a:ext cx="9144000" cy="6791778"/>
          </a:xfrm>
          <a:prstGeom prst="rect">
            <a:avLst/>
          </a:prstGeom>
          <a:ln>
            <a:solidFill>
              <a:schemeClr val="tx1"/>
            </a:solidFill>
          </a:ln>
          <a:effectLst>
            <a:outerShdw blurRad="50800" dist="38100" dir="2700000" algn="tl" rotWithShape="0">
              <a:srgbClr val="000000">
                <a:alpha val="43000"/>
              </a:srgbClr>
            </a:outerShdw>
          </a:effectLst>
        </p:spPr>
      </p:pic>
      <p:pic>
        <p:nvPicPr>
          <p:cNvPr id="8" name="Picture 7" descr="Screen Shot 2014-05-27 at 4.55.29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94209" y="1698625"/>
            <a:ext cx="6849791" cy="5159375"/>
          </a:xfrm>
          <a:prstGeom prst="rect">
            <a:avLst/>
          </a:prstGeom>
          <a:ln>
            <a:solidFill>
              <a:schemeClr val="tx1"/>
            </a:solidFill>
          </a:ln>
          <a:effectLst>
            <a:outerShdw blurRad="50800" dist="38100" dir="2700000" algn="tl" rotWithShape="0">
              <a:srgbClr val="000000">
                <a:alpha val="43000"/>
              </a:srgbClr>
            </a:outerShdw>
          </a:effectLst>
        </p:spPr>
      </p:pic>
      <p:pic>
        <p:nvPicPr>
          <p:cNvPr id="10" name="Picture 9" descr="Screen Shot 2014-05-27 at 4.53.59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06367" y="902980"/>
            <a:ext cx="3637633" cy="4614333"/>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0828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4-05-27 at 4.32.1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84714"/>
            <a:ext cx="5065081" cy="3766722"/>
          </a:xfrm>
          <a:prstGeom prst="rect">
            <a:avLst/>
          </a:prstGeom>
        </p:spPr>
      </p:pic>
      <p:sp>
        <p:nvSpPr>
          <p:cNvPr id="2" name="Title 1"/>
          <p:cNvSpPr>
            <a:spLocks noGrp="1"/>
          </p:cNvSpPr>
          <p:nvPr>
            <p:ph type="title"/>
          </p:nvPr>
        </p:nvSpPr>
        <p:spPr>
          <a:xfrm>
            <a:off x="127000" y="95748"/>
            <a:ext cx="7293708" cy="679744"/>
          </a:xfrm>
        </p:spPr>
        <p:txBody>
          <a:bodyPr>
            <a:normAutofit/>
          </a:bodyPr>
          <a:lstStyle/>
          <a:p>
            <a:r>
              <a:rPr lang="en-US" sz="3200" b="1" dirty="0" err="1" smtClean="0"/>
              <a:t>Cloudmesh</a:t>
            </a:r>
            <a:r>
              <a:rPr lang="en-US" sz="3200" b="1" dirty="0" smtClean="0"/>
              <a:t> Shell &amp; bash &amp; </a:t>
            </a:r>
            <a:r>
              <a:rPr lang="en-US" sz="3200" b="1" dirty="0" err="1" smtClean="0"/>
              <a:t>IPython</a:t>
            </a:r>
            <a:r>
              <a:rPr lang="en-US" sz="3200" b="1" dirty="0" smtClean="0"/>
              <a:t> </a:t>
            </a:r>
            <a:endParaRPr lang="en-US" sz="3200" b="1"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26</a:t>
            </a:fld>
            <a:endParaRPr lang="en-US"/>
          </a:p>
        </p:txBody>
      </p:sp>
      <p:pic>
        <p:nvPicPr>
          <p:cNvPr id="10" name="Picture 9" descr="Screen Shot 2014-05-27 at 4.34.18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101" y="2025832"/>
            <a:ext cx="4876800" cy="3626704"/>
          </a:xfrm>
          <a:prstGeom prst="rect">
            <a:avLst/>
          </a:prstGeom>
        </p:spPr>
      </p:pic>
      <p:pic>
        <p:nvPicPr>
          <p:cNvPr id="11" name="Picture 10" descr="Screen Shot 2014-05-27 at 4.35.10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93135" y="3199502"/>
            <a:ext cx="5135254" cy="3818907"/>
          </a:xfrm>
          <a:prstGeom prst="rect">
            <a:avLst/>
          </a:prstGeom>
        </p:spPr>
      </p:pic>
      <p:pic>
        <p:nvPicPr>
          <p:cNvPr id="13" name="Picture 12" descr="Screen Shot 2014-05-27 at 4.37.10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66579" y="684714"/>
            <a:ext cx="5610912" cy="4186508"/>
          </a:xfrm>
          <a:prstGeom prst="rect">
            <a:avLst/>
          </a:prstGeom>
        </p:spPr>
      </p:pic>
      <p:pic>
        <p:nvPicPr>
          <p:cNvPr id="14" name="Picture 13" descr="Screen Shot 2014-05-27 at 4.38.13 P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50230" y="2527787"/>
            <a:ext cx="5620592" cy="4330213"/>
          </a:xfrm>
          <a:prstGeom prst="rect">
            <a:avLst/>
          </a:prstGeom>
        </p:spPr>
      </p:pic>
    </p:spTree>
    <p:extLst>
      <p:ext uri="{BB962C8B-B14F-4D97-AF65-F5344CB8AC3E}">
        <p14:creationId xmlns:p14="http://schemas.microsoft.com/office/powerpoint/2010/main" val="2172088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6" y="92375"/>
            <a:ext cx="8935326" cy="598283"/>
          </a:xfrm>
        </p:spPr>
        <p:txBody>
          <a:bodyPr>
            <a:noAutofit/>
          </a:bodyPr>
          <a:lstStyle/>
          <a:p>
            <a:r>
              <a:rPr lang="en-US" sz="3600" b="1" dirty="0" smtClean="0"/>
              <a:t>SDDS Software Defined Distributed Systems</a:t>
            </a:r>
            <a:endParaRPr lang="en-US" sz="3600" b="1" dirty="0"/>
          </a:p>
        </p:txBody>
      </p:sp>
      <p:sp>
        <p:nvSpPr>
          <p:cNvPr id="3" name="Content Placeholder 2"/>
          <p:cNvSpPr>
            <a:spLocks noGrp="1"/>
          </p:cNvSpPr>
          <p:nvPr>
            <p:ph idx="1"/>
          </p:nvPr>
        </p:nvSpPr>
        <p:spPr>
          <a:xfrm>
            <a:off x="0" y="662258"/>
            <a:ext cx="9144000" cy="1082667"/>
          </a:xfrm>
        </p:spPr>
        <p:txBody>
          <a:bodyPr>
            <a:noAutofit/>
          </a:bodyPr>
          <a:lstStyle/>
          <a:p>
            <a:r>
              <a:rPr lang="en-US" sz="1800" b="1" dirty="0" err="1" smtClean="0"/>
              <a:t>Cloudmesh</a:t>
            </a:r>
            <a:r>
              <a:rPr lang="en-US" sz="1800" b="1" dirty="0" smtClean="0"/>
              <a:t> </a:t>
            </a:r>
            <a:r>
              <a:rPr lang="en-US" sz="1800" dirty="0" smtClean="0"/>
              <a:t>builds infrastructure as SDDS consisting of one or more virtual clusters or slices with extensive built-in monitoring</a:t>
            </a:r>
          </a:p>
          <a:p>
            <a:r>
              <a:rPr lang="en-US" sz="1800" dirty="0" smtClean="0"/>
              <a:t>These slices are instantiated on infrastructures with various owners</a:t>
            </a:r>
          </a:p>
          <a:p>
            <a:r>
              <a:rPr lang="en-US" sz="1800" dirty="0" smtClean="0"/>
              <a:t>Controlled by roles/rules of Project, User, infrastructure</a:t>
            </a:r>
          </a:p>
        </p:txBody>
      </p:sp>
      <p:grpSp>
        <p:nvGrpSpPr>
          <p:cNvPr id="6" name="Group 5"/>
          <p:cNvGrpSpPr/>
          <p:nvPr/>
        </p:nvGrpSpPr>
        <p:grpSpPr>
          <a:xfrm>
            <a:off x="358151" y="2163839"/>
            <a:ext cx="5943303" cy="4276719"/>
            <a:chOff x="1814535" y="1123956"/>
            <a:chExt cx="5943303" cy="4276719"/>
          </a:xfrm>
        </p:grpSpPr>
        <p:cxnSp>
          <p:nvCxnSpPr>
            <p:cNvPr id="7" name="Straight Arrow Connector 6"/>
            <p:cNvCxnSpPr>
              <a:stCxn id="25" idx="1"/>
              <a:endCxn id="11" idx="6"/>
            </p:cNvCxnSpPr>
            <p:nvPr/>
          </p:nvCxnSpPr>
          <p:spPr>
            <a:xfrm flipH="1">
              <a:off x="4410075" y="2783098"/>
              <a:ext cx="314325" cy="3912"/>
            </a:xfrm>
            <a:prstGeom prst="straightConnector1">
              <a:avLst/>
            </a:prstGeom>
            <a:noFill/>
            <a:ln w="22225" cap="flat" cmpd="sng" algn="ctr">
              <a:solidFill>
                <a:srgbClr val="1F497D"/>
              </a:solidFill>
              <a:prstDash val="solid"/>
              <a:tailEnd type="triangle" w="lg" len="lg"/>
            </a:ln>
            <a:effectLst/>
          </p:spPr>
        </p:cxnSp>
        <p:sp>
          <p:nvSpPr>
            <p:cNvPr id="8" name="Rectangle 7"/>
            <p:cNvSpPr/>
            <p:nvPr/>
          </p:nvSpPr>
          <p:spPr>
            <a:xfrm>
              <a:off x="3323545" y="1399174"/>
              <a:ext cx="1162731" cy="586740"/>
            </a:xfrm>
            <a:prstGeom prst="rect">
              <a:avLst/>
            </a:prstGeom>
            <a:noFill/>
            <a:ln w="127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Text Box 3"/>
            <p:cNvSpPr txBox="1"/>
            <p:nvPr/>
          </p:nvSpPr>
          <p:spPr>
            <a:xfrm>
              <a:off x="3566205" y="1506484"/>
              <a:ext cx="1052535" cy="332105"/>
            </a:xfrm>
            <a:prstGeom prst="rect">
              <a:avLst/>
            </a:prstGeom>
            <a:no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80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mbria"/>
                  <a:ea typeface="Calibri"/>
                  <a:cs typeface="+mn-cs"/>
                </a:rPr>
                <a:t>Python or REST API</a:t>
              </a:r>
              <a:endParaRPr kumimoji="0" lang="en-US" sz="12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10" name="Rectangle 9"/>
            <p:cNvSpPr/>
            <p:nvPr/>
          </p:nvSpPr>
          <p:spPr>
            <a:xfrm>
              <a:off x="3323545" y="1123956"/>
              <a:ext cx="1162730" cy="37434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in Project</a:t>
              </a:r>
            </a:p>
          </p:txBody>
        </p:sp>
        <p:sp>
          <p:nvSpPr>
            <p:cNvPr id="11" name="Oval 10"/>
            <p:cNvSpPr/>
            <p:nvPr/>
          </p:nvSpPr>
          <p:spPr>
            <a:xfrm>
              <a:off x="3437801" y="2595914"/>
              <a:ext cx="972274" cy="382191"/>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9144"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lang="en-US" sz="1400" b="1" kern="0" dirty="0" smtClean="0">
                  <a:solidFill>
                    <a:prstClr val="white"/>
                  </a:solidFill>
                  <a:latin typeface="Calibri"/>
                  <a:ea typeface="Calibri"/>
                  <a:cs typeface="Times New Roman"/>
                </a:rPr>
                <a:t>CM</a:t>
              </a: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Plan</a:t>
              </a:r>
            </a:p>
          </p:txBody>
        </p:sp>
        <p:cxnSp>
          <p:nvCxnSpPr>
            <p:cNvPr id="12" name="Straight Arrow Connector 11"/>
            <p:cNvCxnSpPr>
              <a:stCxn id="44" idx="2"/>
              <a:endCxn id="11" idx="0"/>
            </p:cNvCxnSpPr>
            <p:nvPr/>
          </p:nvCxnSpPr>
          <p:spPr>
            <a:xfrm>
              <a:off x="3923643" y="2218282"/>
              <a:ext cx="295" cy="377632"/>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3" name="Oval 12"/>
            <p:cNvSpPr/>
            <p:nvPr/>
          </p:nvSpPr>
          <p:spPr>
            <a:xfrm>
              <a:off x="3323545" y="3556154"/>
              <a:ext cx="1229124" cy="247155"/>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smtClean="0">
                  <a:ln>
                    <a:noFill/>
                  </a:ln>
                  <a:solidFill>
                    <a:prstClr val="white"/>
                  </a:solidFill>
                  <a:effectLst/>
                  <a:uLnTx/>
                  <a:uFillTx/>
                  <a:latin typeface="Calibri"/>
                  <a:ea typeface="Calibri"/>
                  <a:cs typeface="Times New Roman"/>
                </a:rPr>
                <a:t>CMProv</a:t>
              </a:r>
              <a:endParaRPr kumimoji="0" lang="en-US" sz="14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cxnSp>
          <p:nvCxnSpPr>
            <p:cNvPr id="14" name="Straight Arrow Connector 13"/>
            <p:cNvCxnSpPr>
              <a:stCxn id="11" idx="4"/>
              <a:endCxn id="13" idx="0"/>
            </p:cNvCxnSpPr>
            <p:nvPr/>
          </p:nvCxnSpPr>
          <p:spPr>
            <a:xfrm>
              <a:off x="3923938" y="2978105"/>
              <a:ext cx="14169" cy="578049"/>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5" name="Oval 14"/>
            <p:cNvSpPr/>
            <p:nvPr/>
          </p:nvSpPr>
          <p:spPr>
            <a:xfrm>
              <a:off x="1872638" y="2593422"/>
              <a:ext cx="1115400" cy="384683"/>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CMMon</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16" name="Straight Arrow Connector 15"/>
            <p:cNvCxnSpPr>
              <a:stCxn id="15" idx="6"/>
              <a:endCxn id="11" idx="2"/>
            </p:cNvCxnSpPr>
            <p:nvPr/>
          </p:nvCxnSpPr>
          <p:spPr>
            <a:xfrm>
              <a:off x="2988038" y="2785764"/>
              <a:ext cx="449763" cy="1246"/>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7" name="Rectangle 16"/>
            <p:cNvSpPr/>
            <p:nvPr/>
          </p:nvSpPr>
          <p:spPr>
            <a:xfrm>
              <a:off x="1814535" y="3122403"/>
              <a:ext cx="1267799" cy="66841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Infrastructure (Cluster, Storage, Network, CPS)</a:t>
              </a: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 </a:t>
              </a:r>
            </a:p>
          </p:txBody>
        </p:sp>
        <p:sp>
          <p:nvSpPr>
            <p:cNvPr id="18" name="Rectangle 17"/>
            <p:cNvSpPr/>
            <p:nvPr/>
          </p:nvSpPr>
          <p:spPr>
            <a:xfrm>
              <a:off x="1814535" y="3790207"/>
              <a:ext cx="1277303" cy="1610468"/>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Instance Type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Current State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Management Structure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Provisioning Rules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Usage Rules (depends on user roles)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p:txBody>
        </p:sp>
        <p:sp>
          <p:nvSpPr>
            <p:cNvPr id="19" name="Flowchart: Magnetic Disk 18"/>
            <p:cNvSpPr/>
            <p:nvPr/>
          </p:nvSpPr>
          <p:spPr>
            <a:xfrm>
              <a:off x="3343253" y="4123607"/>
              <a:ext cx="1161370" cy="570746"/>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cxnSp>
          <p:nvCxnSpPr>
            <p:cNvPr id="20" name="Straight Arrow Connector 19"/>
            <p:cNvCxnSpPr/>
            <p:nvPr/>
          </p:nvCxnSpPr>
          <p:spPr>
            <a:xfrm flipV="1">
              <a:off x="3930038" y="3803309"/>
              <a:ext cx="0" cy="320298"/>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21" name="Straight Connector 20"/>
            <p:cNvCxnSpPr>
              <a:endCxn id="19" idx="2"/>
            </p:cNvCxnSpPr>
            <p:nvPr/>
          </p:nvCxnSpPr>
          <p:spPr>
            <a:xfrm>
              <a:off x="3133703" y="4405361"/>
              <a:ext cx="209550" cy="3619"/>
            </a:xfrm>
            <a:prstGeom prst="line">
              <a:avLst/>
            </a:prstGeom>
            <a:noFill/>
            <a:ln w="15875" cap="flat" cmpd="sng" algn="ctr">
              <a:solidFill>
                <a:sysClr val="window" lastClr="FFFFFF">
                  <a:lumMod val="65000"/>
                </a:sysClr>
              </a:solidFill>
              <a:prstDash val="sysDash"/>
            </a:ln>
            <a:effectLst/>
          </p:spPr>
        </p:cxnSp>
        <p:sp>
          <p:nvSpPr>
            <p:cNvPr id="22" name="Flowchart: Magnetic Disk 21"/>
            <p:cNvSpPr/>
            <p:nvPr/>
          </p:nvSpPr>
          <p:spPr>
            <a:xfrm>
              <a:off x="5978843" y="1894500"/>
              <a:ext cx="839470" cy="458288"/>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Results</a:t>
              </a:r>
            </a:p>
          </p:txBody>
        </p:sp>
        <p:sp>
          <p:nvSpPr>
            <p:cNvPr id="23" name="Oval 22"/>
            <p:cNvSpPr/>
            <p:nvPr/>
          </p:nvSpPr>
          <p:spPr>
            <a:xfrm>
              <a:off x="5846713" y="2593422"/>
              <a:ext cx="1111182" cy="28956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CMExec</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24" name="Straight Arrow Connector 23"/>
            <p:cNvCxnSpPr>
              <a:stCxn id="23" idx="4"/>
            </p:cNvCxnSpPr>
            <p:nvPr/>
          </p:nvCxnSpPr>
          <p:spPr>
            <a:xfrm>
              <a:off x="6402304" y="2882982"/>
              <a:ext cx="889" cy="21999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5" name="Rectangle 24"/>
            <p:cNvSpPr/>
            <p:nvPr/>
          </p:nvSpPr>
          <p:spPr>
            <a:xfrm>
              <a:off x="4724400" y="2588090"/>
              <a:ext cx="836295" cy="390016"/>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Roles</a:t>
              </a:r>
            </a:p>
          </p:txBody>
        </p:sp>
        <p:cxnSp>
          <p:nvCxnSpPr>
            <p:cNvPr id="26" name="Straight Arrow Connector 25"/>
            <p:cNvCxnSpPr>
              <a:stCxn id="25" idx="3"/>
            </p:cNvCxnSpPr>
            <p:nvPr/>
          </p:nvCxnSpPr>
          <p:spPr>
            <a:xfrm>
              <a:off x="5560695" y="2783098"/>
              <a:ext cx="276705" cy="0"/>
            </a:xfrm>
            <a:prstGeom prst="straightConnector1">
              <a:avLst/>
            </a:prstGeom>
            <a:noFill/>
            <a:ln w="22225" cap="flat" cmpd="sng" algn="ctr">
              <a:solidFill>
                <a:srgbClr val="1F497D"/>
              </a:solidFill>
              <a:prstDash val="solid"/>
              <a:tailEnd type="triangle" w="lg" len="lg"/>
            </a:ln>
            <a:effectLst/>
          </p:spPr>
        </p:cxnSp>
        <p:cxnSp>
          <p:nvCxnSpPr>
            <p:cNvPr id="27" name="Straight Arrow Connector 26"/>
            <p:cNvCxnSpPr>
              <a:stCxn id="23" idx="0"/>
              <a:endCxn id="22" idx="3"/>
            </p:cNvCxnSpPr>
            <p:nvPr/>
          </p:nvCxnSpPr>
          <p:spPr>
            <a:xfrm flipH="1" flipV="1">
              <a:off x="6398578" y="2352788"/>
              <a:ext cx="3726" cy="24063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8" name="Rounded Rectangle 27"/>
            <p:cNvSpPr/>
            <p:nvPr/>
          </p:nvSpPr>
          <p:spPr>
            <a:xfrm>
              <a:off x="3333750" y="4930248"/>
              <a:ext cx="2247898" cy="47042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User role and infrastructure rule dependent security checks</a:t>
              </a:r>
            </a:p>
          </p:txBody>
        </p:sp>
        <p:cxnSp>
          <p:nvCxnSpPr>
            <p:cNvPr id="29" name="Straight Arrow Connector 28"/>
            <p:cNvCxnSpPr>
              <a:stCxn id="25" idx="2"/>
            </p:cNvCxnSpPr>
            <p:nvPr/>
          </p:nvCxnSpPr>
          <p:spPr>
            <a:xfrm>
              <a:off x="5142548" y="2978106"/>
              <a:ext cx="20977" cy="1918858"/>
            </a:xfrm>
            <a:prstGeom prst="straightConnector1">
              <a:avLst/>
            </a:prstGeom>
            <a:noFill/>
            <a:ln w="22225" cap="flat" cmpd="sng" algn="ctr">
              <a:solidFill>
                <a:srgbClr val="1F497D"/>
              </a:solidFill>
              <a:prstDash val="solid"/>
              <a:tailEnd type="triangle" w="lg" len="lg"/>
            </a:ln>
            <a:effectLst/>
          </p:spPr>
        </p:cxnSp>
        <p:cxnSp>
          <p:nvCxnSpPr>
            <p:cNvPr id="30" name="Straight Arrow Connector 29"/>
            <p:cNvCxnSpPr>
              <a:stCxn id="13" idx="6"/>
            </p:cNvCxnSpPr>
            <p:nvPr/>
          </p:nvCxnSpPr>
          <p:spPr>
            <a:xfrm flipV="1">
              <a:off x="4552669" y="3679731"/>
              <a:ext cx="1118219" cy="1"/>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31" name="Straight Arrow Connector 30"/>
            <p:cNvCxnSpPr>
              <a:stCxn id="19" idx="3"/>
            </p:cNvCxnSpPr>
            <p:nvPr/>
          </p:nvCxnSpPr>
          <p:spPr>
            <a:xfrm flipH="1">
              <a:off x="3923622" y="4694353"/>
              <a:ext cx="316" cy="234515"/>
            </a:xfrm>
            <a:prstGeom prst="straightConnector1">
              <a:avLst/>
            </a:prstGeom>
            <a:noFill/>
            <a:ln w="25400" cap="flat" cmpd="sng" algn="ctr">
              <a:solidFill>
                <a:sysClr val="window" lastClr="FFFFFF">
                  <a:lumMod val="50000"/>
                </a:sysClr>
              </a:solidFill>
              <a:prstDash val="solid"/>
              <a:headEnd type="triangle" w="med" len="med"/>
              <a:tailEnd type="triangle" w="med" len="med"/>
            </a:ln>
            <a:effectLst/>
          </p:spPr>
        </p:cxnSp>
        <p:sp>
          <p:nvSpPr>
            <p:cNvPr id="32" name="Rectangle 31"/>
            <p:cNvSpPr/>
            <p:nvPr/>
          </p:nvSpPr>
          <p:spPr>
            <a:xfrm>
              <a:off x="4535268" y="1364410"/>
              <a:ext cx="1863310" cy="381122"/>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ea typeface="Calibri"/>
                  <a:cs typeface="+mn-cs"/>
                </a:rPr>
                <a:t>Request</a:t>
              </a:r>
              <a:endParaRPr kumimoji="0" lang="en-US" sz="1400" b="0" i="0" u="none" strike="noStrike" kern="0" cap="none" spc="0" normalizeH="0" baseline="0" noProof="0" dirty="0" smtClean="0">
                <a:ln>
                  <a:noFill/>
                </a:ln>
                <a:effectLst/>
                <a:uLnTx/>
                <a:uFillTx/>
                <a:latin typeface="Calibri"/>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ea typeface="Calibri"/>
                  <a:cs typeface="+mn-cs"/>
                </a:rPr>
                <a:t>       </a:t>
              </a:r>
              <a:r>
                <a:rPr kumimoji="0" lang="en-US" sz="1400" b="0" i="0" u="none" strike="noStrike" kern="0" cap="none" spc="0" normalizeH="0" baseline="0" noProof="0" dirty="0" smtClean="0">
                  <a:ln>
                    <a:noFill/>
                  </a:ln>
                  <a:effectLst/>
                  <a:uLnTx/>
                  <a:uFillTx/>
                  <a:latin typeface="Cambria" panose="02040503050406030204" pitchFamily="18" charset="0"/>
                  <a:ea typeface="Calibri"/>
                </a:rPr>
                <a:t>Execution</a:t>
              </a:r>
              <a:r>
                <a:rPr kumimoji="0" lang="en-US" sz="1400" b="0" i="0" u="none" strike="noStrike" kern="0" cap="none" spc="0" normalizeH="0" baseline="0" noProof="0" dirty="0" smtClean="0">
                  <a:ln>
                    <a:noFill/>
                  </a:ln>
                  <a:effectLst/>
                  <a:uLnTx/>
                  <a:uFillTx/>
                  <a:latin typeface="Calibri"/>
                  <a:ea typeface="Calibri"/>
                  <a:cs typeface="+mn-cs"/>
                </a:rPr>
                <a:t> </a:t>
              </a:r>
              <a:r>
                <a:rPr kumimoji="0" lang="en-US" sz="1200" b="0" i="0" u="none" strike="noStrike" kern="0" cap="none" spc="0" normalizeH="0" baseline="0" noProof="0" dirty="0" smtClean="0">
                  <a:ln>
                    <a:noFill/>
                  </a:ln>
                  <a:effectLst/>
                  <a:uLnTx/>
                  <a:uFillTx/>
                  <a:latin typeface="Times New Roman"/>
                  <a:ea typeface="Calibri"/>
                  <a:cs typeface="+mn-cs"/>
                </a:rPr>
                <a:t>in Project</a:t>
              </a:r>
              <a:endParaRPr kumimoji="0" lang="en-US" sz="1400" b="0" i="0" u="none" strike="noStrike" kern="0" cap="none" spc="0" normalizeH="0" baseline="0" noProof="0" dirty="0" smtClean="0">
                <a:ln>
                  <a:noFill/>
                </a:ln>
                <a:effectLst/>
                <a:uLnTx/>
                <a:uFillTx/>
                <a:latin typeface="Times New Roman"/>
                <a:ea typeface="Times New Roman"/>
                <a:cs typeface="+mn-cs"/>
              </a:endParaRPr>
            </a:p>
            <a:p>
              <a:pPr marL="0" marR="0" lvl="0" indent="0" defTabSz="914400" eaLnBrk="1" fontAlgn="auto" latinLnBrk="0" hangingPunct="1">
                <a:lnSpc>
                  <a:spcPct val="105000"/>
                </a:lnSpc>
                <a:spcBef>
                  <a:spcPts val="0"/>
                </a:spcBef>
                <a:spcAft>
                  <a:spcPts val="800"/>
                </a:spcAft>
                <a:buClrTx/>
                <a:buSzTx/>
                <a:buFontTx/>
                <a:buNone/>
                <a:tabLst/>
                <a:defRPr/>
              </a:pPr>
              <a:r>
                <a:rPr kumimoji="0" lang="en-US" sz="1200" b="0" i="0" u="none" strike="noStrike" kern="0" cap="none" spc="0" normalizeH="0" baseline="0" noProof="0" dirty="0" smtClean="0">
                  <a:ln>
                    <a:noFill/>
                  </a:ln>
                  <a:effectLst/>
                  <a:uLnTx/>
                  <a:uFillTx/>
                  <a:latin typeface="Times New Roman"/>
                  <a:ea typeface="Calibri"/>
                  <a:cs typeface="Iskoola Pota"/>
                </a:rPr>
                <a:t> </a:t>
              </a:r>
              <a:endParaRPr kumimoji="0" lang="en-US" sz="1400" b="0" i="0" u="none" strike="noStrike" kern="0" cap="none" spc="0" normalizeH="0" baseline="0" noProof="0" dirty="0" smtClean="0">
                <a:ln>
                  <a:noFill/>
                </a:ln>
                <a:effectLst/>
                <a:uLnTx/>
                <a:uFillTx/>
                <a:latin typeface="Times New Roman"/>
                <a:ea typeface="Times New Roman"/>
              </a:endParaRPr>
            </a:p>
          </p:txBody>
        </p:sp>
        <p:sp>
          <p:nvSpPr>
            <p:cNvPr id="33" name="Rectangle 32"/>
            <p:cNvSpPr/>
            <p:nvPr/>
          </p:nvSpPr>
          <p:spPr>
            <a:xfrm>
              <a:off x="3962400" y="2218281"/>
              <a:ext cx="723265" cy="3655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Request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 SDDS</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34" name="Rectangle 33"/>
            <p:cNvSpPr/>
            <p:nvPr/>
          </p:nvSpPr>
          <p:spPr>
            <a:xfrm>
              <a:off x="3972685" y="3039179"/>
              <a:ext cx="541463" cy="3137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Select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Plan</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grpSp>
          <p:nvGrpSpPr>
            <p:cNvPr id="35" name="Group 34"/>
            <p:cNvGrpSpPr/>
            <p:nvPr/>
          </p:nvGrpSpPr>
          <p:grpSpPr>
            <a:xfrm>
              <a:off x="5608343" y="3102683"/>
              <a:ext cx="2149495" cy="2085224"/>
              <a:chOff x="6017217" y="3477377"/>
              <a:chExt cx="2149495" cy="2085224"/>
            </a:xfrm>
          </p:grpSpPr>
          <p:sp>
            <p:nvSpPr>
              <p:cNvPr id="45" name="Rectangle 44"/>
              <p:cNvSpPr/>
              <p:nvPr/>
            </p:nvSpPr>
            <p:spPr>
              <a:xfrm>
                <a:off x="6079762" y="3477377"/>
                <a:ext cx="2086950" cy="2085224"/>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ct val="115000"/>
                  </a:lnSpc>
                  <a:spcBef>
                    <a:spcPts val="0"/>
                  </a:spcBef>
                  <a:spcAft>
                    <a:spcPts val="0"/>
                  </a:spcAft>
                  <a:buClrTx/>
                  <a:buSzTx/>
                  <a:buFont typeface="Symbol"/>
                  <a:buChar char=""/>
                  <a:tabLst/>
                  <a:defRPr/>
                </a:pPr>
                <a:endParaRPr kumimoji="0" lang="en-US" sz="1000" b="1" i="0" u="none" strike="noStrike" kern="0" cap="none" spc="0" normalizeH="0" baseline="0" noProof="0" dirty="0" smtClean="0">
                  <a:ln>
                    <a:noFill/>
                  </a:ln>
                  <a:solidFill>
                    <a:srgbClr val="000000"/>
                  </a:solidFill>
                  <a:effectLst/>
                  <a:uLnTx/>
                  <a:uFillTx/>
                  <a:latin typeface="Cambria"/>
                  <a:ea typeface="Times New Roman"/>
                  <a:cs typeface="+mn-cs"/>
                </a:endParaRPr>
              </a:p>
            </p:txBody>
          </p:sp>
          <p:sp>
            <p:nvSpPr>
              <p:cNvPr id="46" name="Rectangle 45"/>
              <p:cNvSpPr/>
              <p:nvPr/>
            </p:nvSpPr>
            <p:spPr>
              <a:xfrm>
                <a:off x="6079762" y="3477670"/>
                <a:ext cx="2086950" cy="47751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Requested SDDS as federated Virtual Infrastructures</a:t>
                </a:r>
              </a:p>
            </p:txBody>
          </p:sp>
          <p:cxnSp>
            <p:nvCxnSpPr>
              <p:cNvPr id="47" name="Straight Connector 46"/>
              <p:cNvCxnSpPr/>
              <p:nvPr/>
            </p:nvCxnSpPr>
            <p:spPr>
              <a:xfrm>
                <a:off x="6633187" y="4545740"/>
                <a:ext cx="0" cy="323650"/>
              </a:xfrm>
              <a:prstGeom prst="line">
                <a:avLst/>
              </a:prstGeom>
              <a:noFill/>
              <a:ln w="9525" cap="flat" cmpd="sng" algn="ctr">
                <a:solidFill>
                  <a:sysClr val="windowText" lastClr="000000">
                    <a:shade val="95000"/>
                    <a:satMod val="105000"/>
                  </a:sysClr>
                </a:solidFill>
                <a:prstDash val="dash"/>
              </a:ln>
              <a:effectLst/>
            </p:spPr>
          </p:cxnSp>
          <p:cxnSp>
            <p:nvCxnSpPr>
              <p:cNvPr id="48" name="Straight Connector 47"/>
              <p:cNvCxnSpPr/>
              <p:nvPr/>
            </p:nvCxnSpPr>
            <p:spPr>
              <a:xfrm>
                <a:off x="6943846" y="5152999"/>
                <a:ext cx="278916" cy="100936"/>
              </a:xfrm>
              <a:prstGeom prst="line">
                <a:avLst/>
              </a:prstGeom>
              <a:noFill/>
              <a:ln w="9525" cap="flat" cmpd="sng" algn="ctr">
                <a:solidFill>
                  <a:sysClr val="windowText" lastClr="000000">
                    <a:shade val="95000"/>
                    <a:satMod val="105000"/>
                  </a:sysClr>
                </a:solidFill>
                <a:prstDash val="dash"/>
              </a:ln>
              <a:effectLst/>
            </p:spPr>
          </p:cxnSp>
          <p:cxnSp>
            <p:nvCxnSpPr>
              <p:cNvPr id="49" name="Straight Connector 48"/>
              <p:cNvCxnSpPr/>
              <p:nvPr/>
            </p:nvCxnSpPr>
            <p:spPr>
              <a:xfrm>
                <a:off x="7689487" y="4869179"/>
                <a:ext cx="975" cy="333786"/>
              </a:xfrm>
              <a:prstGeom prst="line">
                <a:avLst/>
              </a:prstGeom>
              <a:noFill/>
              <a:ln w="9525" cap="flat" cmpd="sng" algn="ctr">
                <a:solidFill>
                  <a:sysClr val="windowText" lastClr="000000">
                    <a:shade val="95000"/>
                    <a:satMod val="105000"/>
                  </a:sysClr>
                </a:solidFill>
                <a:prstDash val="dash"/>
              </a:ln>
              <a:effectLst/>
            </p:spPr>
          </p:cxnSp>
          <p:cxnSp>
            <p:nvCxnSpPr>
              <p:cNvPr id="50" name="Straight Connector 49"/>
              <p:cNvCxnSpPr/>
              <p:nvPr/>
            </p:nvCxnSpPr>
            <p:spPr>
              <a:xfrm>
                <a:off x="7023712" y="4301432"/>
                <a:ext cx="306516" cy="126947"/>
              </a:xfrm>
              <a:prstGeom prst="line">
                <a:avLst/>
              </a:prstGeom>
              <a:noFill/>
              <a:ln w="9525" cap="flat" cmpd="sng" algn="ctr">
                <a:solidFill>
                  <a:sysClr val="windowText" lastClr="000000">
                    <a:shade val="95000"/>
                    <a:satMod val="105000"/>
                  </a:sysClr>
                </a:solidFill>
                <a:prstDash val="dash"/>
              </a:ln>
              <a:effectLst/>
            </p:spPr>
          </p:cxnSp>
          <p:grpSp>
            <p:nvGrpSpPr>
              <p:cNvPr id="51" name="Group 50"/>
              <p:cNvGrpSpPr/>
              <p:nvPr/>
            </p:nvGrpSpPr>
            <p:grpSpPr>
              <a:xfrm>
                <a:off x="6019800" y="3962400"/>
                <a:ext cx="1205545" cy="633919"/>
                <a:chOff x="2610197" y="710035"/>
                <a:chExt cx="1918378" cy="930140"/>
              </a:xfrm>
            </p:grpSpPr>
            <p:grpSp>
              <p:nvGrpSpPr>
                <p:cNvPr id="70" name="Group 69"/>
                <p:cNvGrpSpPr/>
                <p:nvPr/>
              </p:nvGrpSpPr>
              <p:grpSpPr>
                <a:xfrm>
                  <a:off x="2610197" y="710035"/>
                  <a:ext cx="1918378" cy="813965"/>
                  <a:chOff x="2610197" y="633835"/>
                  <a:chExt cx="1918378" cy="813965"/>
                </a:xfrm>
              </p:grpSpPr>
              <p:sp>
                <p:nvSpPr>
                  <p:cNvPr id="72" name="Oval 7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Cube 7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TextBox 7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#1Virtual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71" name="TextBox 7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2" name="Group 51"/>
              <p:cNvGrpSpPr/>
              <p:nvPr/>
            </p:nvGrpSpPr>
            <p:grpSpPr>
              <a:xfrm>
                <a:off x="6934200" y="4343400"/>
                <a:ext cx="1205545" cy="609600"/>
                <a:chOff x="5042855" y="990600"/>
                <a:chExt cx="1205545" cy="609600"/>
              </a:xfrm>
            </p:grpSpPr>
            <p:grpSp>
              <p:nvGrpSpPr>
                <p:cNvPr id="65" name="Group 64"/>
                <p:cNvGrpSpPr/>
                <p:nvPr/>
              </p:nvGrpSpPr>
              <p:grpSpPr>
                <a:xfrm>
                  <a:off x="5042855" y="990600"/>
                  <a:ext cx="1205545" cy="554742"/>
                  <a:chOff x="2610197" y="633835"/>
                  <a:chExt cx="1918378" cy="813965"/>
                </a:xfrm>
              </p:grpSpPr>
              <p:sp>
                <p:nvSpPr>
                  <p:cNvPr id="67" name="Oval 6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8" name="Cube 6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9" name="TextBox 6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#2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6" name="TextBox 65"/>
                <p:cNvSpPr txBox="1"/>
                <p:nvPr/>
              </p:nvSpPr>
              <p:spPr>
                <a:xfrm>
                  <a:off x="5366317" y="1323201"/>
                  <a:ext cx="76783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Windows</a:t>
                  </a:r>
                </a:p>
              </p:txBody>
            </p:sp>
          </p:grpSp>
          <p:grpSp>
            <p:nvGrpSpPr>
              <p:cNvPr id="53" name="Group 52"/>
              <p:cNvGrpSpPr/>
              <p:nvPr/>
            </p:nvGrpSpPr>
            <p:grpSpPr>
              <a:xfrm>
                <a:off x="6017217" y="4648200"/>
                <a:ext cx="1205545" cy="633919"/>
                <a:chOff x="2610197" y="710035"/>
                <a:chExt cx="1918378" cy="930140"/>
              </a:xfrm>
            </p:grpSpPr>
            <p:grpSp>
              <p:nvGrpSpPr>
                <p:cNvPr id="60" name="Group 59"/>
                <p:cNvGrpSpPr/>
                <p:nvPr/>
              </p:nvGrpSpPr>
              <p:grpSpPr>
                <a:xfrm>
                  <a:off x="2610197" y="710035"/>
                  <a:ext cx="1918378" cy="813965"/>
                  <a:chOff x="2610197" y="633835"/>
                  <a:chExt cx="1918378" cy="813965"/>
                </a:xfrm>
              </p:grpSpPr>
              <p:sp>
                <p:nvSpPr>
                  <p:cNvPr id="62" name="Oval 6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Cube 6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TextBox 6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#3Virtual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1" name="TextBox 6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4" name="Group 53"/>
              <p:cNvGrpSpPr/>
              <p:nvPr/>
            </p:nvGrpSpPr>
            <p:grpSpPr>
              <a:xfrm>
                <a:off x="6934200" y="4953000"/>
                <a:ext cx="1205545" cy="609600"/>
                <a:chOff x="5042855" y="990600"/>
                <a:chExt cx="1205545" cy="609600"/>
              </a:xfrm>
            </p:grpSpPr>
            <p:grpSp>
              <p:nvGrpSpPr>
                <p:cNvPr id="55" name="Group 54"/>
                <p:cNvGrpSpPr/>
                <p:nvPr/>
              </p:nvGrpSpPr>
              <p:grpSpPr>
                <a:xfrm>
                  <a:off x="5042855" y="990600"/>
                  <a:ext cx="1205545" cy="554742"/>
                  <a:chOff x="2610197" y="633835"/>
                  <a:chExt cx="1918378" cy="813965"/>
                </a:xfrm>
              </p:grpSpPr>
              <p:sp>
                <p:nvSpPr>
                  <p:cNvPr id="57" name="Oval 5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8" name="Cube 5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TextBox 5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#4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56" name="TextBox 55"/>
                <p:cNvSpPr txBox="1"/>
                <p:nvPr/>
              </p:nvSpPr>
              <p:spPr>
                <a:xfrm>
                  <a:off x="5366317" y="1323201"/>
                  <a:ext cx="81464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Mac OS X </a:t>
                  </a:r>
                </a:p>
              </p:txBody>
            </p:sp>
          </p:grpSp>
        </p:grpSp>
        <p:cxnSp>
          <p:nvCxnSpPr>
            <p:cNvPr id="36" name="Curved Connector 35"/>
            <p:cNvCxnSpPr>
              <a:stCxn id="15" idx="6"/>
              <a:endCxn id="13" idx="1"/>
            </p:cNvCxnSpPr>
            <p:nvPr/>
          </p:nvCxnSpPr>
          <p:spPr>
            <a:xfrm>
              <a:off x="2988038" y="2785764"/>
              <a:ext cx="515508" cy="806585"/>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37" name="Curved Connector 36"/>
            <p:cNvCxnSpPr/>
            <p:nvPr/>
          </p:nvCxnSpPr>
          <p:spPr>
            <a:xfrm>
              <a:off x="2790144" y="2131614"/>
              <a:ext cx="793150" cy="518567"/>
            </a:xfrm>
            <a:prstGeom prst="curvedConnector2">
              <a:avLst/>
            </a:prstGeom>
            <a:noFill/>
            <a:ln w="15875" cap="flat" cmpd="sng" algn="ctr">
              <a:solidFill>
                <a:sysClr val="window" lastClr="FFFFFF">
                  <a:lumMod val="65000"/>
                </a:sysClr>
              </a:solidFill>
              <a:prstDash val="sysDash"/>
            </a:ln>
            <a:effectLst/>
          </p:spPr>
        </p:cxnSp>
        <p:cxnSp>
          <p:nvCxnSpPr>
            <p:cNvPr id="38" name="Curved Connector 37"/>
            <p:cNvCxnSpPr>
              <a:endCxn id="25" idx="0"/>
            </p:cNvCxnSpPr>
            <p:nvPr/>
          </p:nvCxnSpPr>
          <p:spPr>
            <a:xfrm rot="16200000" flipH="1">
              <a:off x="4375812" y="1821354"/>
              <a:ext cx="895546" cy="637925"/>
            </a:xfrm>
            <a:prstGeom prst="curvedConnector3">
              <a:avLst>
                <a:gd name="adj1" fmla="val 50000"/>
              </a:avLst>
            </a:prstGeom>
            <a:noFill/>
            <a:ln w="15875" cap="flat" cmpd="sng" algn="ctr">
              <a:solidFill>
                <a:sysClr val="window" lastClr="FFFFFF">
                  <a:lumMod val="65000"/>
                </a:sysClr>
              </a:solidFill>
              <a:prstDash val="sysDash"/>
            </a:ln>
            <a:effectLst/>
          </p:spPr>
        </p:cxnSp>
        <p:cxnSp>
          <p:nvCxnSpPr>
            <p:cNvPr id="39" name="Curved Connector 38"/>
            <p:cNvCxnSpPr>
              <a:stCxn id="8" idx="3"/>
              <a:endCxn id="23" idx="1"/>
            </p:cNvCxnSpPr>
            <p:nvPr/>
          </p:nvCxnSpPr>
          <p:spPr>
            <a:xfrm>
              <a:off x="4486276" y="1692544"/>
              <a:ext cx="1523166" cy="943283"/>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40" name="Straight Arrow Connector 39"/>
            <p:cNvCxnSpPr>
              <a:endCxn id="15" idx="4"/>
            </p:cNvCxnSpPr>
            <p:nvPr/>
          </p:nvCxnSpPr>
          <p:spPr>
            <a:xfrm flipV="1">
              <a:off x="2430327" y="2978105"/>
              <a:ext cx="11" cy="133582"/>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41" name="Flowchart: Magnetic Disk 40"/>
            <p:cNvSpPr/>
            <p:nvPr/>
          </p:nvSpPr>
          <p:spPr>
            <a:xfrm>
              <a:off x="1865925" y="1863547"/>
              <a:ext cx="997313" cy="465895"/>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Repository</a:t>
              </a:r>
            </a:p>
          </p:txBody>
        </p:sp>
        <p:cxnSp>
          <p:nvCxnSpPr>
            <p:cNvPr id="42" name="Curved Connector 41"/>
            <p:cNvCxnSpPr>
              <a:stCxn id="25" idx="1"/>
              <a:endCxn id="13" idx="7"/>
            </p:cNvCxnSpPr>
            <p:nvPr/>
          </p:nvCxnSpPr>
          <p:spPr>
            <a:xfrm rot="10800000" flipV="1">
              <a:off x="4372668" y="2783097"/>
              <a:ext cx="351732" cy="809251"/>
            </a:xfrm>
            <a:prstGeom prst="curvedConnector2">
              <a:avLst/>
            </a:prstGeom>
            <a:noFill/>
            <a:ln w="19050" cap="flat" cmpd="sng" algn="ctr">
              <a:solidFill>
                <a:srgbClr val="1F497D"/>
              </a:solidFill>
              <a:prstDash val="solid"/>
              <a:tailEnd type="triangle" w="lg" len="med"/>
            </a:ln>
            <a:effectLst/>
          </p:spPr>
        </p:cxnSp>
        <p:sp>
          <p:nvSpPr>
            <p:cNvPr id="43" name="TextBox 42"/>
            <p:cNvSpPr txBox="1"/>
            <p:nvPr/>
          </p:nvSpPr>
          <p:spPr>
            <a:xfrm>
              <a:off x="3462172" y="4090957"/>
              <a:ext cx="951869" cy="633443"/>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Image and Template Library</a:t>
              </a:r>
              <a:endParaRPr kumimoji="0" lang="en-US" sz="1300" b="0" i="0" u="none" strike="noStrike" kern="0" cap="none" spc="0" normalizeH="0" baseline="0" noProof="0" dirty="0" smtClean="0">
                <a:ln>
                  <a:noFill/>
                </a:ln>
                <a:solidFill>
                  <a:prstClr val="black"/>
                </a:solidFill>
                <a:effectLst/>
                <a:uLnTx/>
                <a:uFillTx/>
                <a:latin typeface="Calibri"/>
              </a:endParaRPr>
            </a:p>
          </p:txBody>
        </p:sp>
        <p:sp>
          <p:nvSpPr>
            <p:cNvPr id="44" name="Rectangle 43"/>
            <p:cNvSpPr/>
            <p:nvPr/>
          </p:nvSpPr>
          <p:spPr>
            <a:xfrm>
              <a:off x="3505201" y="1889662"/>
              <a:ext cx="836884" cy="32862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SDDSL</a:t>
              </a:r>
            </a:p>
          </p:txBody>
        </p:sp>
      </p:grpSp>
      <p:sp>
        <p:nvSpPr>
          <p:cNvPr id="75" name="Content Placeholder 2"/>
          <p:cNvSpPr txBox="1">
            <a:spLocks/>
          </p:cNvSpPr>
          <p:nvPr/>
        </p:nvSpPr>
        <p:spPr>
          <a:xfrm>
            <a:off x="6535404" y="1967580"/>
            <a:ext cx="2396768" cy="424876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
            </a:pPr>
            <a:r>
              <a:rPr lang="en-US" sz="2000" dirty="0" smtClean="0"/>
              <a:t>One needs general hypervisor and bare-metal slices to support FG research </a:t>
            </a:r>
          </a:p>
          <a:p>
            <a:pPr>
              <a:buFont typeface="Wingdings" panose="05000000000000000000" pitchFamily="2" charset="2"/>
              <a:buChar char="§"/>
            </a:pPr>
            <a:r>
              <a:rPr lang="en-US" sz="2000" dirty="0"/>
              <a:t>The experiment management system </a:t>
            </a:r>
            <a:r>
              <a:rPr lang="en-US" sz="2000" dirty="0" smtClean="0"/>
              <a:t>is intended to integrates </a:t>
            </a:r>
            <a:r>
              <a:rPr lang="en-US" sz="2000" dirty="0"/>
              <a:t>ISI </a:t>
            </a:r>
            <a:r>
              <a:rPr lang="en-US" sz="2000" dirty="0" err="1"/>
              <a:t>Precip</a:t>
            </a:r>
            <a:r>
              <a:rPr lang="en-US" sz="2000" dirty="0"/>
              <a:t>,   FG </a:t>
            </a:r>
            <a:r>
              <a:rPr lang="en-US" sz="2000" dirty="0" err="1" smtClean="0"/>
              <a:t>Cloudmesh</a:t>
            </a:r>
            <a:r>
              <a:rPr lang="en-US" sz="2000" dirty="0" smtClean="0"/>
              <a:t> and tools latter invokes</a:t>
            </a:r>
          </a:p>
          <a:p>
            <a:pPr>
              <a:buFont typeface="Wingdings" panose="05000000000000000000" pitchFamily="2" charset="2"/>
              <a:buChar char="§"/>
            </a:pPr>
            <a:r>
              <a:rPr lang="en-US" sz="2000" dirty="0" smtClean="0"/>
              <a:t>Enables reproducibility in experiments.</a:t>
            </a:r>
            <a:endParaRPr lang="en-US" sz="2000" dirty="0"/>
          </a:p>
        </p:txBody>
      </p:sp>
    </p:spTree>
    <p:extLst>
      <p:ext uri="{BB962C8B-B14F-4D97-AF65-F5344CB8AC3E}">
        <p14:creationId xmlns:p14="http://schemas.microsoft.com/office/powerpoint/2010/main" val="323499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43"/>
            <a:ext cx="8229600" cy="929129"/>
          </a:xfrm>
        </p:spPr>
        <p:txBody>
          <a:bodyPr/>
          <a:lstStyle/>
          <a:p>
            <a:r>
              <a:rPr lang="en-US" b="1" dirty="0" smtClean="0"/>
              <a:t>What is SDDSL?</a:t>
            </a:r>
            <a:endParaRPr lang="en-US" b="1" dirty="0"/>
          </a:p>
        </p:txBody>
      </p:sp>
      <p:sp>
        <p:nvSpPr>
          <p:cNvPr id="3" name="Content Placeholder 2"/>
          <p:cNvSpPr>
            <a:spLocks noGrp="1"/>
          </p:cNvSpPr>
          <p:nvPr>
            <p:ph idx="1"/>
          </p:nvPr>
        </p:nvSpPr>
        <p:spPr>
          <a:xfrm>
            <a:off x="127322" y="1018572"/>
            <a:ext cx="8767822" cy="5706319"/>
          </a:xfrm>
        </p:spPr>
        <p:txBody>
          <a:bodyPr>
            <a:normAutofit fontScale="92500" lnSpcReduction="20000"/>
          </a:bodyPr>
          <a:lstStyle/>
          <a:p>
            <a:r>
              <a:rPr lang="en-US" dirty="0" smtClean="0"/>
              <a:t>There is an OASIS standard </a:t>
            </a:r>
            <a:r>
              <a:rPr lang="en-US" dirty="0"/>
              <a:t>activity TOSCA (Topology and Orchestration Specification for Cloud </a:t>
            </a:r>
            <a:r>
              <a:rPr lang="en-US" dirty="0" smtClean="0"/>
              <a:t>Applications)</a:t>
            </a:r>
          </a:p>
          <a:p>
            <a:r>
              <a:rPr lang="en-US" dirty="0" smtClean="0"/>
              <a:t>But this is similar to mash-ups or workflow (</a:t>
            </a:r>
            <a:r>
              <a:rPr lang="en-US" dirty="0" err="1" smtClean="0"/>
              <a:t>Taverna</a:t>
            </a:r>
            <a:r>
              <a:rPr lang="en-US" dirty="0" smtClean="0"/>
              <a:t>, </a:t>
            </a:r>
            <a:r>
              <a:rPr lang="en-US" dirty="0" err="1" smtClean="0"/>
              <a:t>Kepler</a:t>
            </a:r>
            <a:r>
              <a:rPr lang="en-US" dirty="0" smtClean="0"/>
              <a:t>, Pegasus, Swift ..) and we know that workflow itself is very successful but workflow standards are not</a:t>
            </a:r>
          </a:p>
          <a:p>
            <a:pPr lvl="1"/>
            <a:r>
              <a:rPr lang="en-US" dirty="0"/>
              <a:t>OASIS WS-BPEL (Business Process Execution </a:t>
            </a:r>
            <a:r>
              <a:rPr lang="en-US" dirty="0" smtClean="0"/>
              <a:t>Language) didn’t </a:t>
            </a:r>
            <a:r>
              <a:rPr lang="en-US" dirty="0"/>
              <a:t>catch </a:t>
            </a:r>
            <a:r>
              <a:rPr lang="en-US" dirty="0" smtClean="0"/>
              <a:t>on</a:t>
            </a:r>
          </a:p>
          <a:p>
            <a:r>
              <a:rPr lang="en-US" dirty="0" smtClean="0"/>
              <a:t>As basic tools (</a:t>
            </a:r>
            <a:r>
              <a:rPr lang="en-US" dirty="0" err="1" smtClean="0"/>
              <a:t>Cloudmesh</a:t>
            </a:r>
            <a:r>
              <a:rPr lang="en-US" dirty="0" smtClean="0"/>
              <a:t>) use Python and Python is a popular scripting language for workflow, we suggest that </a:t>
            </a:r>
            <a:r>
              <a:rPr lang="en-US" b="1" dirty="0" smtClean="0"/>
              <a:t>Python is SDDSL</a:t>
            </a:r>
          </a:p>
          <a:p>
            <a:pPr lvl="1"/>
            <a:r>
              <a:rPr lang="en-US" dirty="0" err="1" smtClean="0"/>
              <a:t>IPython</a:t>
            </a:r>
            <a:r>
              <a:rPr lang="en-US" dirty="0" smtClean="0"/>
              <a:t> Notebooks are natural log of execution provenance</a:t>
            </a:r>
            <a:endParaRPr lang="en-US" dirty="0"/>
          </a:p>
        </p:txBody>
      </p:sp>
    </p:spTree>
    <p:extLst>
      <p:ext uri="{BB962C8B-B14F-4D97-AF65-F5344CB8AC3E}">
        <p14:creationId xmlns:p14="http://schemas.microsoft.com/office/powerpoint/2010/main" val="1818182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480"/>
          </a:xfrm>
        </p:spPr>
        <p:txBody>
          <a:bodyPr/>
          <a:lstStyle/>
          <a:p>
            <a:r>
              <a:rPr lang="en-US" b="1" dirty="0" err="1" smtClean="0"/>
              <a:t>Cloudmesh</a:t>
            </a:r>
            <a:r>
              <a:rPr lang="en-US" b="1" dirty="0" smtClean="0"/>
              <a:t> as an On-Ramp</a:t>
            </a:r>
            <a:endParaRPr lang="en-US" b="1" dirty="0"/>
          </a:p>
        </p:txBody>
      </p:sp>
      <p:sp>
        <p:nvSpPr>
          <p:cNvPr id="3" name="Content Placeholder 2"/>
          <p:cNvSpPr>
            <a:spLocks noGrp="1"/>
          </p:cNvSpPr>
          <p:nvPr>
            <p:ph idx="1"/>
          </p:nvPr>
        </p:nvSpPr>
        <p:spPr>
          <a:xfrm>
            <a:off x="225552" y="792480"/>
            <a:ext cx="8711184" cy="5864352"/>
          </a:xfrm>
        </p:spPr>
        <p:txBody>
          <a:bodyPr>
            <a:normAutofit fontScale="92500" lnSpcReduction="20000"/>
          </a:bodyPr>
          <a:lstStyle/>
          <a:p>
            <a:r>
              <a:rPr lang="en-US" dirty="0" smtClean="0"/>
              <a:t>As an On-Ramp, CloudMesh deploys recipes on multiple platforms so you can test in one place and do production on others</a:t>
            </a:r>
          </a:p>
          <a:p>
            <a:r>
              <a:rPr lang="en-US" dirty="0" smtClean="0"/>
              <a:t>Its multi-host support implies it is effective at distributed systems</a:t>
            </a:r>
          </a:p>
          <a:p>
            <a:r>
              <a:rPr lang="en-US" dirty="0" smtClean="0"/>
              <a:t>It will support traditional workflow functions such as</a:t>
            </a:r>
          </a:p>
          <a:p>
            <a:pPr lvl="1"/>
            <a:r>
              <a:rPr lang="en-US" dirty="0"/>
              <a:t>S</a:t>
            </a:r>
            <a:r>
              <a:rPr lang="en-US" dirty="0" smtClean="0"/>
              <a:t>pecification of an execution dataflow </a:t>
            </a:r>
          </a:p>
          <a:p>
            <a:pPr lvl="1"/>
            <a:r>
              <a:rPr lang="en-US" dirty="0" smtClean="0"/>
              <a:t>Customization of Recipe</a:t>
            </a:r>
          </a:p>
          <a:p>
            <a:pPr lvl="1"/>
            <a:r>
              <a:rPr lang="en-US" dirty="0" smtClean="0"/>
              <a:t>Specification of program parameters</a:t>
            </a:r>
          </a:p>
          <a:p>
            <a:r>
              <a:rPr lang="en-US" dirty="0" smtClean="0"/>
              <a:t>Workflow quite well explored </a:t>
            </a:r>
            <a:r>
              <a:rPr lang="en-US" dirty="0"/>
              <a:t>in Python </a:t>
            </a:r>
            <a:r>
              <a:rPr lang="en-US" dirty="0">
                <a:hlinkClick r:id="rId2"/>
              </a:rPr>
              <a:t>https://</a:t>
            </a:r>
            <a:r>
              <a:rPr lang="en-US" dirty="0" smtClean="0">
                <a:hlinkClick r:id="rId2"/>
              </a:rPr>
              <a:t>wiki.openstack.org/wiki/NovaOrchestration/WorkflowEngines</a:t>
            </a:r>
            <a:endParaRPr lang="en-US" dirty="0" smtClean="0"/>
          </a:p>
          <a:p>
            <a:r>
              <a:rPr lang="en-US" dirty="0" err="1" smtClean="0"/>
              <a:t>IPython</a:t>
            </a:r>
            <a:r>
              <a:rPr lang="en-US" dirty="0" smtClean="0"/>
              <a:t> notebook preserves provenance of activity</a:t>
            </a:r>
            <a:endParaRPr lang="en-US" dirty="0"/>
          </a:p>
        </p:txBody>
      </p:sp>
    </p:spTree>
    <p:extLst>
      <p:ext uri="{BB962C8B-B14F-4D97-AF65-F5344CB8AC3E}">
        <p14:creationId xmlns:p14="http://schemas.microsoft.com/office/powerpoint/2010/main" val="4264024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r>
                <a:rPr lang="en-US" dirty="0"/>
                <a:t>http://www.kpcb.com/internet-trends</a:t>
              </a:r>
            </a:p>
          </p:txBody>
        </p:sp>
      </p:grpSp>
      <p:sp>
        <p:nvSpPr>
          <p:cNvPr id="5" name="TextBox 4"/>
          <p:cNvSpPr txBox="1"/>
          <p:nvPr/>
        </p:nvSpPr>
        <p:spPr>
          <a:xfrm>
            <a:off x="1210963" y="2154881"/>
            <a:ext cx="5778954" cy="400110"/>
          </a:xfrm>
          <a:prstGeom prst="rect">
            <a:avLst/>
          </a:prstGeom>
          <a:noFill/>
        </p:spPr>
        <p:txBody>
          <a:bodyPr wrap="none" rtlCol="0">
            <a:spAutoFit/>
          </a:bodyPr>
          <a:lstStyle/>
          <a:p>
            <a:r>
              <a:rPr lang="en-US" sz="2000" b="1" dirty="0" smtClean="0"/>
              <a:t>Note largest science ~100 petabytes = 0.000025 total</a:t>
            </a:r>
            <a:endParaRPr lang="en-US" sz="2000" b="1" dirty="0"/>
          </a:p>
        </p:txBody>
      </p:sp>
    </p:spTree>
    <p:extLst>
      <p:ext uri="{BB962C8B-B14F-4D97-AF65-F5344CB8AC3E}">
        <p14:creationId xmlns:p14="http://schemas.microsoft.com/office/powerpoint/2010/main" val="2567565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2" y="39248"/>
            <a:ext cx="8794865" cy="655233"/>
          </a:xfrm>
        </p:spPr>
        <p:txBody>
          <a:bodyPr>
            <a:normAutofit/>
          </a:bodyPr>
          <a:lstStyle/>
          <a:p>
            <a:r>
              <a:rPr lang="en-US" sz="3200" b="1" dirty="0" smtClean="0"/>
              <a:t>CloudMesh Administrative View of SDDS </a:t>
            </a:r>
            <a:r>
              <a:rPr lang="en-US" sz="3200" b="1" dirty="0" err="1" smtClean="0"/>
              <a:t>aaS</a:t>
            </a:r>
            <a:endParaRPr lang="en-US" sz="3200" b="1" dirty="0"/>
          </a:p>
        </p:txBody>
      </p:sp>
      <p:sp>
        <p:nvSpPr>
          <p:cNvPr id="3" name="Content Placeholder 2"/>
          <p:cNvSpPr>
            <a:spLocks noGrp="1"/>
          </p:cNvSpPr>
          <p:nvPr>
            <p:ph idx="1"/>
          </p:nvPr>
        </p:nvSpPr>
        <p:spPr>
          <a:xfrm>
            <a:off x="0" y="579152"/>
            <a:ext cx="9053465" cy="6168889"/>
          </a:xfrm>
        </p:spPr>
        <p:txBody>
          <a:bodyPr>
            <a:normAutofit fontScale="70000" lnSpcReduction="20000"/>
          </a:bodyPr>
          <a:lstStyle/>
          <a:p>
            <a:r>
              <a:rPr lang="en-US" b="1" dirty="0" smtClean="0"/>
              <a:t>CM-</a:t>
            </a:r>
            <a:r>
              <a:rPr lang="en-US" b="1" dirty="0" err="1" smtClean="0"/>
              <a:t>BMPaaS</a:t>
            </a:r>
            <a:r>
              <a:rPr lang="en-US" b="1" dirty="0" smtClean="0"/>
              <a:t> </a:t>
            </a:r>
            <a:r>
              <a:rPr lang="en-US" dirty="0" smtClean="0"/>
              <a:t>(Bare Metal Provisioning </a:t>
            </a:r>
            <a:r>
              <a:rPr lang="en-US" dirty="0" err="1" smtClean="0"/>
              <a:t>aaS</a:t>
            </a:r>
            <a:r>
              <a:rPr lang="en-US" dirty="0" smtClean="0"/>
              <a:t>) </a:t>
            </a:r>
            <a:r>
              <a:rPr lang="en-US" dirty="0"/>
              <a:t>is a systems view and allows </a:t>
            </a:r>
            <a:r>
              <a:rPr lang="en-US" dirty="0" err="1" smtClean="0"/>
              <a:t>Cloudmesh</a:t>
            </a:r>
            <a:r>
              <a:rPr lang="en-US" dirty="0" smtClean="0"/>
              <a:t> </a:t>
            </a:r>
            <a:r>
              <a:rPr lang="en-US" dirty="0"/>
              <a:t>to dynamically generate </a:t>
            </a:r>
            <a:r>
              <a:rPr lang="en-US" dirty="0" smtClean="0"/>
              <a:t>anything and assign it as permitted by user role and resource policy</a:t>
            </a:r>
          </a:p>
          <a:p>
            <a:pPr lvl="1"/>
            <a:r>
              <a:rPr lang="en-US" dirty="0" smtClean="0"/>
              <a:t>FutureGrid machines India, Bravo, Delta, Sierra, Foxtrot are like this</a:t>
            </a:r>
          </a:p>
          <a:p>
            <a:pPr lvl="1"/>
            <a:r>
              <a:rPr lang="en-US" dirty="0" smtClean="0"/>
              <a:t>Note this </a:t>
            </a:r>
            <a:r>
              <a:rPr lang="en-US" b="1" dirty="0" smtClean="0"/>
              <a:t>only implies user level bare metal access</a:t>
            </a:r>
            <a:r>
              <a:rPr lang="en-US" dirty="0" smtClean="0"/>
              <a:t> if given user is authorized and this is done on a per machine basis</a:t>
            </a:r>
          </a:p>
          <a:p>
            <a:pPr lvl="1"/>
            <a:r>
              <a:rPr lang="en-US" dirty="0" smtClean="0"/>
              <a:t>It </a:t>
            </a:r>
            <a:r>
              <a:rPr lang="en-US" b="1" dirty="0" smtClean="0"/>
              <a:t>does imply dynamic retargeting of nodes </a:t>
            </a:r>
            <a:r>
              <a:rPr lang="en-US" dirty="0" smtClean="0"/>
              <a:t>to typically safe modes of operation (approved machine images) such as switching back and forth between OpenStack, OpenNebula, HPC on Bare metal, Hadoop etc.</a:t>
            </a:r>
            <a:endParaRPr lang="en-US" dirty="0"/>
          </a:p>
          <a:p>
            <a:r>
              <a:rPr lang="en-US" b="1" dirty="0" smtClean="0"/>
              <a:t>CM-</a:t>
            </a:r>
            <a:r>
              <a:rPr lang="en-US" b="1" dirty="0" err="1" smtClean="0"/>
              <a:t>HPaaS</a:t>
            </a:r>
            <a:r>
              <a:rPr lang="en-US" b="1" dirty="0" smtClean="0"/>
              <a:t> </a:t>
            </a:r>
            <a:r>
              <a:rPr lang="en-US" dirty="0" smtClean="0"/>
              <a:t>(Hypervisor based </a:t>
            </a:r>
            <a:r>
              <a:rPr lang="en-US" dirty="0"/>
              <a:t>Provisioning </a:t>
            </a:r>
            <a:r>
              <a:rPr lang="en-US" dirty="0" err="1"/>
              <a:t>aaS</a:t>
            </a:r>
            <a:r>
              <a:rPr lang="en-US" dirty="0"/>
              <a:t>) allows </a:t>
            </a:r>
            <a:r>
              <a:rPr lang="en-US" dirty="0" err="1" smtClean="0"/>
              <a:t>Cloudmesh</a:t>
            </a:r>
            <a:r>
              <a:rPr lang="en-US" dirty="0" smtClean="0"/>
              <a:t> </a:t>
            </a:r>
            <a:r>
              <a:rPr lang="en-US" dirty="0"/>
              <a:t>to generate "anything" on the </a:t>
            </a:r>
            <a:r>
              <a:rPr lang="en-US" dirty="0" smtClean="0"/>
              <a:t>hypervisor</a:t>
            </a:r>
            <a:r>
              <a:rPr lang="en-US" dirty="0"/>
              <a:t> </a:t>
            </a:r>
            <a:r>
              <a:rPr lang="en-US" dirty="0" smtClean="0"/>
              <a:t>allowed for a particular user</a:t>
            </a:r>
          </a:p>
          <a:p>
            <a:pPr lvl="1"/>
            <a:r>
              <a:rPr lang="en-US" dirty="0" smtClean="0"/>
              <a:t>Platform determined by images available to user</a:t>
            </a:r>
          </a:p>
          <a:p>
            <a:pPr lvl="1"/>
            <a:r>
              <a:rPr lang="en-US" dirty="0" smtClean="0"/>
              <a:t>Amazon</a:t>
            </a:r>
            <a:r>
              <a:rPr lang="en-US" dirty="0"/>
              <a:t>, Azure, HPCloud, Google Compute </a:t>
            </a:r>
            <a:r>
              <a:rPr lang="en-US" dirty="0" smtClean="0"/>
              <a:t>Engine</a:t>
            </a:r>
          </a:p>
          <a:p>
            <a:r>
              <a:rPr lang="en-US" b="1" dirty="0" smtClean="0"/>
              <a:t>CM-</a:t>
            </a:r>
            <a:r>
              <a:rPr lang="en-US" b="1" dirty="0" err="1" smtClean="0"/>
              <a:t>PaaS</a:t>
            </a:r>
            <a:r>
              <a:rPr lang="en-US" b="1" dirty="0" smtClean="0"/>
              <a:t> </a:t>
            </a:r>
            <a:r>
              <a:rPr lang="en-US" dirty="0" smtClean="0"/>
              <a:t>(Platform as a Service) makes available an essentially fixed Platform with configuration differences</a:t>
            </a:r>
          </a:p>
          <a:p>
            <a:pPr lvl="1"/>
            <a:r>
              <a:rPr lang="en-US" dirty="0" smtClean="0"/>
              <a:t>XSEDE with MPI HPC nodes could be like this as is Google App Engine and Amazon HPC Cluster. Echo at IU (</a:t>
            </a:r>
            <a:r>
              <a:rPr lang="en-US" dirty="0" err="1" smtClean="0"/>
              <a:t>ScaleMP</a:t>
            </a:r>
            <a:r>
              <a:rPr lang="en-US" dirty="0" smtClean="0"/>
              <a:t>) is like this</a:t>
            </a:r>
          </a:p>
          <a:p>
            <a:pPr lvl="1"/>
            <a:r>
              <a:rPr lang="en-US" dirty="0" smtClean="0"/>
              <a:t>In such a  case a system administrator can statically change base system but the dynamic provisioner cannot</a:t>
            </a:r>
          </a:p>
          <a:p>
            <a:pPr lvl="1"/>
            <a:endParaRPr lang="en-US" dirty="0" smtClean="0"/>
          </a:p>
        </p:txBody>
      </p:sp>
    </p:spTree>
    <p:extLst>
      <p:ext uri="{BB962C8B-B14F-4D97-AF65-F5344CB8AC3E}">
        <p14:creationId xmlns:p14="http://schemas.microsoft.com/office/powerpoint/2010/main" val="3748698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278"/>
            <a:ext cx="9144000" cy="798653"/>
          </a:xfrm>
        </p:spPr>
        <p:txBody>
          <a:bodyPr>
            <a:normAutofit/>
          </a:bodyPr>
          <a:lstStyle/>
          <a:p>
            <a:pPr algn="ctr"/>
            <a:r>
              <a:rPr lang="en-US" b="1" dirty="0" smtClean="0"/>
              <a:t>CloudMesh User View of SDDS </a:t>
            </a:r>
            <a:r>
              <a:rPr lang="en-US" b="1" dirty="0" err="1" smtClean="0"/>
              <a:t>aaS</a:t>
            </a:r>
            <a:endParaRPr lang="en-US" b="1" dirty="0"/>
          </a:p>
        </p:txBody>
      </p:sp>
      <p:sp>
        <p:nvSpPr>
          <p:cNvPr id="3" name="Content Placeholder 2"/>
          <p:cNvSpPr>
            <a:spLocks noGrp="1"/>
          </p:cNvSpPr>
          <p:nvPr>
            <p:ph idx="1"/>
          </p:nvPr>
        </p:nvSpPr>
        <p:spPr>
          <a:xfrm>
            <a:off x="248970" y="1186405"/>
            <a:ext cx="8646060" cy="5440101"/>
          </a:xfrm>
        </p:spPr>
        <p:txBody>
          <a:bodyPr>
            <a:normAutofit fontScale="85000" lnSpcReduction="10000"/>
          </a:bodyPr>
          <a:lstStyle/>
          <a:p>
            <a:r>
              <a:rPr lang="en-US" dirty="0" smtClean="0"/>
              <a:t>Note we always consider virtual clusters or slices with nodes that may or may not have hypervisors</a:t>
            </a:r>
          </a:p>
          <a:p>
            <a:r>
              <a:rPr lang="en-US" b="1" dirty="0" smtClean="0"/>
              <a:t>BM-</a:t>
            </a:r>
            <a:r>
              <a:rPr lang="en-US" b="1" dirty="0" err="1" smtClean="0"/>
              <a:t>IaaS</a:t>
            </a:r>
            <a:r>
              <a:rPr lang="en-US" dirty="0" smtClean="0"/>
              <a:t>: Bare Metal (root access) Infrastructure as a service with variants e.g. can change firmware or not</a:t>
            </a:r>
          </a:p>
          <a:p>
            <a:r>
              <a:rPr lang="en-US" b="1" dirty="0" smtClean="0"/>
              <a:t>H-</a:t>
            </a:r>
            <a:r>
              <a:rPr lang="en-US" b="1" dirty="0" err="1" smtClean="0"/>
              <a:t>IaaS</a:t>
            </a:r>
            <a:r>
              <a:rPr lang="en-US" b="1" dirty="0" smtClean="0"/>
              <a:t>: </a:t>
            </a:r>
            <a:r>
              <a:rPr lang="en-US" dirty="0" smtClean="0"/>
              <a:t>Hypervisor based Infrastructure (Machine) as a Service. User provided a collection of hypervisors to build system on.</a:t>
            </a:r>
          </a:p>
          <a:p>
            <a:pPr lvl="1"/>
            <a:r>
              <a:rPr lang="en-US" dirty="0" smtClean="0"/>
              <a:t>Classic Commercial cloud view</a:t>
            </a:r>
          </a:p>
          <a:p>
            <a:r>
              <a:rPr lang="en-US" b="1" dirty="0" err="1" smtClean="0"/>
              <a:t>PSaaS</a:t>
            </a:r>
            <a:r>
              <a:rPr lang="en-US" dirty="0" smtClean="0"/>
              <a:t> Physical or </a:t>
            </a:r>
            <a:r>
              <a:rPr lang="en-US" dirty="0" err="1" smtClean="0"/>
              <a:t>Platformed</a:t>
            </a:r>
            <a:r>
              <a:rPr lang="en-US" dirty="0" smtClean="0"/>
              <a:t> System as a Service where user provided a configured image on either Bare Metal or a Hypervisor</a:t>
            </a:r>
          </a:p>
          <a:p>
            <a:pPr lvl="1"/>
            <a:r>
              <a:rPr lang="en-US" dirty="0" smtClean="0"/>
              <a:t>User could request a deployment of Apache Storm and Kafka to control a set of devices (e.g. smartphones)</a:t>
            </a:r>
          </a:p>
        </p:txBody>
      </p:sp>
    </p:spTree>
    <p:extLst>
      <p:ext uri="{BB962C8B-B14F-4D97-AF65-F5344CB8AC3E}">
        <p14:creationId xmlns:p14="http://schemas.microsoft.com/office/powerpoint/2010/main" val="2611123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err="1" smtClean="0"/>
              <a:t>Cloudmesh</a:t>
            </a:r>
            <a:r>
              <a:rPr lang="en-US" b="1" dirty="0" smtClean="0"/>
              <a:t> Infrastructure Types</a:t>
            </a:r>
            <a:endParaRPr lang="en-US" b="1" dirty="0"/>
          </a:p>
        </p:txBody>
      </p:sp>
      <p:sp>
        <p:nvSpPr>
          <p:cNvPr id="3" name="Content Placeholder 2"/>
          <p:cNvSpPr>
            <a:spLocks noGrp="1"/>
          </p:cNvSpPr>
          <p:nvPr>
            <p:ph idx="1"/>
          </p:nvPr>
        </p:nvSpPr>
        <p:spPr>
          <a:xfrm>
            <a:off x="0" y="803404"/>
            <a:ext cx="9144000" cy="6070350"/>
          </a:xfrm>
        </p:spPr>
        <p:txBody>
          <a:bodyPr>
            <a:normAutofit fontScale="85000" lnSpcReduction="20000"/>
          </a:bodyPr>
          <a:lstStyle/>
          <a:p>
            <a:r>
              <a:rPr lang="en-US" b="1" dirty="0" smtClean="0"/>
              <a:t>Nucleus Infrastructure</a:t>
            </a:r>
            <a:r>
              <a:rPr lang="en-US" dirty="0" smtClean="0"/>
              <a:t>:</a:t>
            </a:r>
          </a:p>
          <a:p>
            <a:pPr lvl="1"/>
            <a:r>
              <a:rPr lang="en-US" dirty="0" smtClean="0"/>
              <a:t>Persistent </a:t>
            </a:r>
            <a:r>
              <a:rPr lang="en-US" dirty="0" err="1" smtClean="0"/>
              <a:t>Cloudmesh</a:t>
            </a:r>
            <a:r>
              <a:rPr lang="en-US" dirty="0" smtClean="0"/>
              <a:t> Infrastructure with defined provisioning rules and characteristics and managed by CloudMesh</a:t>
            </a:r>
          </a:p>
          <a:p>
            <a:r>
              <a:rPr lang="en-US" b="1" dirty="0" smtClean="0"/>
              <a:t>Federated Infrastructure</a:t>
            </a:r>
            <a:r>
              <a:rPr lang="en-US" dirty="0" smtClean="0"/>
              <a:t>:</a:t>
            </a:r>
          </a:p>
          <a:p>
            <a:pPr lvl="1"/>
            <a:r>
              <a:rPr lang="en-US" dirty="0" smtClean="0"/>
              <a:t>Outside infrastructure that can be used by special arrangement such as commercial clouds or XSEDE</a:t>
            </a:r>
          </a:p>
          <a:p>
            <a:pPr lvl="1"/>
            <a:r>
              <a:rPr lang="en-US" dirty="0" smtClean="0"/>
              <a:t>Typically </a:t>
            </a:r>
            <a:r>
              <a:rPr lang="en-US" dirty="0"/>
              <a:t>persistent and often batch scheduled</a:t>
            </a:r>
            <a:endParaRPr lang="en-US" dirty="0" smtClean="0"/>
          </a:p>
          <a:p>
            <a:pPr lvl="1"/>
            <a:r>
              <a:rPr lang="en-US" dirty="0" smtClean="0"/>
              <a:t>CloudMesh can use within prescribed provisioning rules and users restricted to those with permitted access; interoperable templates allow common images to nucleus</a:t>
            </a:r>
          </a:p>
          <a:p>
            <a:r>
              <a:rPr lang="en-US" b="1" dirty="0" smtClean="0"/>
              <a:t>Contributed </a:t>
            </a:r>
            <a:r>
              <a:rPr lang="en-US" b="1" dirty="0"/>
              <a:t>Infrastructure</a:t>
            </a:r>
          </a:p>
          <a:p>
            <a:pPr lvl="1"/>
            <a:r>
              <a:rPr lang="en-US" dirty="0"/>
              <a:t>Outside contributions </a:t>
            </a:r>
            <a:r>
              <a:rPr lang="en-US" dirty="0" smtClean="0"/>
              <a:t>to a particular </a:t>
            </a:r>
            <a:r>
              <a:rPr lang="en-US" dirty="0" err="1" smtClean="0"/>
              <a:t>Cloudmesh</a:t>
            </a:r>
            <a:r>
              <a:rPr lang="en-US" dirty="0" smtClean="0"/>
              <a:t> project managed by </a:t>
            </a:r>
            <a:r>
              <a:rPr lang="en-US" dirty="0" err="1" smtClean="0"/>
              <a:t>Cloudmesh</a:t>
            </a:r>
            <a:r>
              <a:rPr lang="en-US" dirty="0" smtClean="0"/>
              <a:t> in this project</a:t>
            </a:r>
          </a:p>
          <a:p>
            <a:pPr lvl="1"/>
            <a:r>
              <a:rPr lang="en-US" dirty="0" smtClean="0"/>
              <a:t>Typically strong user role restrictions – users must belong to a particular project</a:t>
            </a:r>
          </a:p>
          <a:p>
            <a:pPr lvl="1"/>
            <a:r>
              <a:rPr lang="en-US" dirty="0" smtClean="0"/>
              <a:t>Can implement a </a:t>
            </a:r>
            <a:r>
              <a:rPr lang="en-US" dirty="0" err="1" smtClean="0"/>
              <a:t>Planetlab</a:t>
            </a:r>
            <a:r>
              <a:rPr lang="en-US" dirty="0" smtClean="0"/>
              <a:t> like environment by contributing hardware that can be generally used with bare-metal provisioning</a:t>
            </a:r>
          </a:p>
          <a:p>
            <a:pPr lvl="1"/>
            <a:endParaRPr lang="en-US" dirty="0"/>
          </a:p>
        </p:txBody>
      </p:sp>
    </p:spTree>
    <p:extLst>
      <p:ext uri="{BB962C8B-B14F-4D97-AF65-F5344CB8AC3E}">
        <p14:creationId xmlns:p14="http://schemas.microsoft.com/office/powerpoint/2010/main" val="1867078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400800" cy="1752600"/>
          </a:xfrm>
        </p:spPr>
        <p:txBody>
          <a:bodyPr/>
          <a:lstStyle/>
          <a:p>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a:t>
            </a:r>
            <a:r>
              <a:rPr lang="en-US" dirty="0" err="1" smtClean="0">
                <a:solidFill>
                  <a:schemeClr val="tx1">
                    <a:lumMod val="65000"/>
                    <a:lumOff val="35000"/>
                  </a:schemeClr>
                </a:solidFill>
              </a:rPr>
              <a:t>Wo</a:t>
            </a:r>
            <a:r>
              <a:rPr lang="en-US" dirty="0" smtClean="0">
                <a:solidFill>
                  <a:schemeClr val="tx1">
                    <a:lumMod val="65000"/>
                    <a:lumOff val="35000"/>
                  </a:schemeClr>
                </a:solidFill>
              </a:rPr>
              <a:t> Chang co-leaders</a:t>
            </a:r>
            <a:endParaRPr lang="en-US" dirty="0">
              <a:solidFill>
                <a:schemeClr val="tx1">
                  <a:lumMod val="65000"/>
                  <a:lumOff val="35000"/>
                </a:schemeClr>
              </a:solidFill>
            </a:endParaRPr>
          </a:p>
        </p:txBody>
      </p:sp>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34</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35</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0070C0"/>
                </a:solidFill>
                <a:cs typeface="Times New Roman" panose="02020603050405020304" pitchFamily="18" charset="0"/>
              </a:rPr>
              <a:t>26 Features for each use case</a:t>
            </a:r>
          </a:p>
          <a:p>
            <a:r>
              <a:rPr lang="en-US" sz="2400" dirty="0" smtClean="0">
                <a:solidFill>
                  <a:srgbClr val="0070C0"/>
                </a:solidFill>
                <a:cs typeface="Times New Roman" panose="02020603050405020304" pitchFamily="18" charset="0"/>
              </a:rPr>
              <a:t>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a:t>
            </a:r>
            <a:r>
              <a:rPr lang="en-US" b="1" dirty="0" smtClean="0"/>
              <a:t>Ogres</a:t>
            </a:r>
            <a:br>
              <a:rPr lang="en-US" b="1" dirty="0" smtClean="0"/>
            </a:br>
            <a:r>
              <a:rPr lang="en-US" sz="3600" dirty="0" smtClean="0"/>
              <a:t>What services are needed?</a:t>
            </a:r>
            <a:endParaRPr lang="en-US" sz="3600" dirty="0"/>
          </a:p>
        </p:txBody>
      </p:sp>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200" y="911225"/>
            <a:ext cx="7772400" cy="1470025"/>
          </a:xfrm>
        </p:spPr>
        <p:txBody>
          <a:bodyPr/>
          <a:lstStyle/>
          <a:p>
            <a:r>
              <a:rPr lang="en-US" dirty="0" smtClean="0"/>
              <a:t>Would like to capture “essence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solidFill>
                  <a:schemeClr val="tx1">
                    <a:lumMod val="75000"/>
                    <a:lumOff val="25000"/>
                  </a:schemeClr>
                </a:solidFill>
              </a:rPr>
              <a:t>“small” kernels, mini-apps</a:t>
            </a:r>
          </a:p>
          <a:p>
            <a:r>
              <a:rPr lang="en-US" dirty="0" smtClean="0">
                <a:solidFill>
                  <a:schemeClr val="tx1">
                    <a:lumMod val="75000"/>
                    <a:lumOff val="25000"/>
                  </a:schemeClr>
                </a:solidFill>
              </a:rPr>
              <a:t>Or Classify applications into patterns</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Do it from HPC background </a:t>
            </a:r>
            <a:r>
              <a:rPr lang="en-US" b="1" dirty="0" smtClean="0">
                <a:solidFill>
                  <a:schemeClr val="tx1">
                    <a:lumMod val="75000"/>
                    <a:lumOff val="25000"/>
                  </a:schemeClr>
                </a:solidFill>
              </a:rPr>
              <a:t>not database </a:t>
            </a:r>
            <a:r>
              <a:rPr lang="en-US" dirty="0" smtClean="0">
                <a:solidFill>
                  <a:schemeClr val="tx1">
                    <a:lumMod val="75000"/>
                    <a:lumOff val="25000"/>
                  </a:schemeClr>
                </a:solidFill>
              </a:rPr>
              <a:t>viewpoint</a:t>
            </a:r>
          </a:p>
          <a:p>
            <a:r>
              <a:rPr lang="en-US" dirty="0" smtClean="0">
                <a:solidFill>
                  <a:schemeClr val="tx1">
                    <a:lumMod val="75000"/>
                    <a:lumOff val="25000"/>
                  </a:schemeClr>
                </a:solidFill>
              </a:rPr>
              <a:t>e.g. focus on cases with detailed analytics</a:t>
            </a:r>
          </a:p>
          <a:p>
            <a:endParaRPr lang="en-US" dirty="0" smtClean="0">
              <a:solidFill>
                <a:schemeClr val="tx1">
                  <a:lumMod val="75000"/>
                  <a:lumOff val="25000"/>
                </a:schemeClr>
              </a:solidFill>
            </a:endParaRPr>
          </a:p>
          <a:p>
            <a:r>
              <a:rPr lang="en-US" dirty="0">
                <a:solidFill>
                  <a:schemeClr val="tx1">
                    <a:lumMod val="75000"/>
                    <a:lumOff val="25000"/>
                  </a:schemeClr>
                </a:solidFill>
              </a:rPr>
              <a:t>Section 5 of my class </a:t>
            </a:r>
            <a:r>
              <a:rPr lang="en-US" sz="2800" dirty="0">
                <a:solidFill>
                  <a:schemeClr val="tx1">
                    <a:lumMod val="75000"/>
                    <a:lumOff val="25000"/>
                  </a:schemeClr>
                </a:solidFill>
                <a:hlinkClick r:id="rId2"/>
              </a:rPr>
              <a:t>https://bigdatacoursespring2014.appspot.com/preview</a:t>
            </a:r>
            <a:r>
              <a:rPr lang="en-US" sz="2800" dirty="0">
                <a:solidFill>
                  <a:schemeClr val="tx1">
                    <a:lumMod val="75000"/>
                    <a:lumOff val="25000"/>
                  </a:schemeClr>
                </a:solidFill>
              </a:rPr>
              <a:t> </a:t>
            </a:r>
            <a:r>
              <a:rPr lang="en-US" dirty="0">
                <a:solidFill>
                  <a:schemeClr val="tx1">
                    <a:lumMod val="75000"/>
                    <a:lumOff val="25000"/>
                  </a:schemeClr>
                </a:solidFill>
              </a:rPr>
              <a:t>classifies 51 use cases with </a:t>
            </a:r>
            <a:r>
              <a:rPr lang="en-US" dirty="0" smtClean="0">
                <a:solidFill>
                  <a:schemeClr val="tx1">
                    <a:lumMod val="75000"/>
                    <a:lumOff val="25000"/>
                  </a:schemeClr>
                </a:solidFill>
              </a:rPr>
              <a:t>ogre facets</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915254"/>
          </a:xfrm>
        </p:spPr>
        <p:txBody>
          <a:bodyPr>
            <a:normAutofit/>
          </a:bodyPr>
          <a:lstStyle/>
          <a:p>
            <a:r>
              <a:rPr lang="en-US" b="1" dirty="0" smtClean="0"/>
              <a:t>What are “mini-Applications”</a:t>
            </a:r>
            <a:endParaRPr lang="en-US" b="1" dirty="0"/>
          </a:p>
        </p:txBody>
      </p:sp>
      <p:sp>
        <p:nvSpPr>
          <p:cNvPr id="3" name="Content Placeholder 2"/>
          <p:cNvSpPr>
            <a:spLocks noGrp="1"/>
          </p:cNvSpPr>
          <p:nvPr>
            <p:ph idx="1"/>
          </p:nvPr>
        </p:nvSpPr>
        <p:spPr>
          <a:xfrm>
            <a:off x="82062" y="943706"/>
            <a:ext cx="9061938" cy="5914293"/>
          </a:xfrm>
        </p:spPr>
        <p:txBody>
          <a:bodyPr>
            <a:normAutofit fontScale="85000" lnSpcReduction="20000"/>
          </a:bodyPr>
          <a:lstStyle/>
          <a:p>
            <a:r>
              <a:rPr lang="en-US" dirty="0" smtClean="0"/>
              <a:t>Use for benchmarks of computers and software (is my parallel compiler any good?)</a:t>
            </a:r>
          </a:p>
          <a:p>
            <a:r>
              <a:rPr lang="en-US" dirty="0" smtClean="0"/>
              <a:t>In parallel computing, this is well established</a:t>
            </a:r>
          </a:p>
          <a:p>
            <a:pPr lvl="1"/>
            <a:r>
              <a:rPr lang="en-US" b="1" dirty="0" err="1" smtClean="0"/>
              <a:t>Linpack</a:t>
            </a:r>
            <a:r>
              <a:rPr lang="en-US" dirty="0" smtClean="0"/>
              <a:t> for measuring performance to rank machines in Top500 (changing?)</a:t>
            </a:r>
          </a:p>
          <a:p>
            <a:pPr lvl="1"/>
            <a:r>
              <a:rPr lang="en-US" b="1" dirty="0" smtClean="0"/>
              <a:t>NAS Parallel Benchmarks </a:t>
            </a:r>
            <a:r>
              <a:rPr lang="en-US" dirty="0" smtClean="0"/>
              <a:t>(originally a pencil and paper specification to allow optimal implementations; then MPI library)</a:t>
            </a:r>
          </a:p>
          <a:p>
            <a:pPr lvl="1"/>
            <a:r>
              <a:rPr lang="en-US" dirty="0" smtClean="0"/>
              <a:t>Other </a:t>
            </a:r>
            <a:r>
              <a:rPr lang="en-US" b="1" dirty="0" smtClean="0"/>
              <a:t>specialized Benchmark sets </a:t>
            </a:r>
            <a:r>
              <a:rPr lang="en-US" dirty="0" smtClean="0"/>
              <a:t>keep changing and used to guide procurements</a:t>
            </a:r>
          </a:p>
          <a:p>
            <a:pPr lvl="2"/>
            <a:r>
              <a:rPr lang="en-US" sz="2800" dirty="0" smtClean="0"/>
              <a:t>Last 2 NSF hardware solicitations had NO preset benchmarks – perhaps as no agreement on key applications for clouds and data intensive applications</a:t>
            </a:r>
          </a:p>
          <a:p>
            <a:pPr lvl="1"/>
            <a:r>
              <a:rPr lang="en-US" b="1" dirty="0" smtClean="0"/>
              <a:t>Berkeley dwarfs </a:t>
            </a:r>
            <a:r>
              <a:rPr lang="en-US" dirty="0" smtClean="0"/>
              <a:t>capture different structures that any approach to parallel computing must address</a:t>
            </a:r>
          </a:p>
          <a:p>
            <a:pPr lvl="1"/>
            <a:r>
              <a:rPr lang="en-US" b="1" dirty="0" smtClean="0"/>
              <a:t>Templates </a:t>
            </a:r>
            <a:r>
              <a:rPr lang="en-US" dirty="0" smtClean="0"/>
              <a:t>used to capture parallel computing patterns</a:t>
            </a:r>
          </a:p>
          <a:p>
            <a:r>
              <a:rPr lang="en-US" dirty="0" smtClean="0"/>
              <a:t>Also database benchmarks like TPC</a:t>
            </a:r>
            <a:endParaRPr lang="en-US" dirty="0"/>
          </a:p>
        </p:txBody>
      </p:sp>
    </p:spTree>
    <p:extLst>
      <p:ext uri="{BB962C8B-B14F-4D97-AF65-F5344CB8AC3E}">
        <p14:creationId xmlns:p14="http://schemas.microsoft.com/office/powerpoint/2010/main" val="4003121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fontScale="92500" lnSpcReduction="10000"/>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dirty="0" err="1" smtClean="0">
                <a:solidFill>
                  <a:schemeClr val="tx1">
                    <a:lumMod val="75000"/>
                    <a:lumOff val="25000"/>
                  </a:schemeClr>
                </a:solidFill>
              </a:rPr>
              <a:t>Shantenu</a:t>
            </a: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Jha</a:t>
            </a:r>
            <a:r>
              <a:rPr lang="en-US" sz="3200" dirty="0" smtClean="0">
                <a:solidFill>
                  <a:schemeClr val="tx1">
                    <a:lumMod val="75000"/>
                    <a:lumOff val="25000"/>
                  </a:schemeClr>
                </a:solidFill>
              </a:rPr>
              <a:t>, Judy Qiu, Andre </a:t>
            </a:r>
            <a:r>
              <a:rPr lang="en-US" sz="3200" dirty="0" err="1" smtClean="0">
                <a:solidFill>
                  <a:schemeClr val="tx1">
                    <a:lumMod val="75000"/>
                    <a:lumOff val="25000"/>
                  </a:schemeClr>
                </a:solidFill>
              </a:rPr>
              <a:t>Luckow</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2949192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229600"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066692"/>
          </a:xfrm>
        </p:spPr>
        <p:txBody>
          <a:bodyPr>
            <a:normAutofit fontScale="92500" lnSpcReduction="20000"/>
          </a:bodyPr>
          <a:lstStyle/>
          <a:p>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r>
              <a:rPr lang="en-US" dirty="0">
                <a:solidFill>
                  <a:srgbClr val="0070C0"/>
                </a:solidFill>
              </a:rPr>
              <a:t>Sparse Linear Algebra</a:t>
            </a:r>
          </a:p>
          <a:p>
            <a:r>
              <a:rPr lang="en-US" dirty="0">
                <a:solidFill>
                  <a:srgbClr val="0070C0"/>
                </a:solidFill>
              </a:rPr>
              <a:t>Spectral Methods</a:t>
            </a:r>
          </a:p>
          <a:p>
            <a:r>
              <a:rPr lang="en-US" dirty="0">
                <a:solidFill>
                  <a:srgbClr val="0070C0"/>
                </a:solidFill>
              </a:rPr>
              <a:t>N-Body Methods</a:t>
            </a:r>
          </a:p>
          <a:p>
            <a:r>
              <a:rPr lang="en-US" dirty="0">
                <a:solidFill>
                  <a:srgbClr val="0070C0"/>
                </a:solidFill>
              </a:rPr>
              <a:t>Structured Grids</a:t>
            </a:r>
          </a:p>
          <a:p>
            <a:r>
              <a:rPr lang="en-US" dirty="0">
                <a:solidFill>
                  <a:srgbClr val="0070C0"/>
                </a:solidFill>
              </a:rPr>
              <a:t>Unstructured Grids</a:t>
            </a:r>
          </a:p>
          <a:p>
            <a:r>
              <a:rPr lang="en-US" dirty="0"/>
              <a:t>MapReduce</a:t>
            </a:r>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p:txBody>
      </p:sp>
      <p:sp>
        <p:nvSpPr>
          <p:cNvPr id="4" name="TextBox 3"/>
          <p:cNvSpPr txBox="1"/>
          <p:nvPr/>
        </p:nvSpPr>
        <p:spPr>
          <a:xfrm>
            <a:off x="4185138" y="844062"/>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fontScale="90000"/>
          </a:bodyPr>
          <a:lstStyle/>
          <a:p>
            <a:r>
              <a:rPr lang="en-US" b="1" dirty="0"/>
              <a:t>51 Use Cases: What </a:t>
            </a:r>
            <a:r>
              <a:rPr lang="en-US" b="1" dirty="0" smtClean="0"/>
              <a:t>is Parallelism Over?</a:t>
            </a:r>
            <a:endParaRPr lang="en-US" b="1" dirty="0"/>
          </a:p>
        </p:txBody>
      </p:sp>
      <p:sp>
        <p:nvSpPr>
          <p:cNvPr id="3" name="Content Placeholder 2"/>
          <p:cNvSpPr>
            <a:spLocks noGrp="1"/>
          </p:cNvSpPr>
          <p:nvPr>
            <p:ph idx="1"/>
          </p:nvPr>
        </p:nvSpPr>
        <p:spPr>
          <a:xfrm>
            <a:off x="0" y="700493"/>
            <a:ext cx="9144000" cy="6098891"/>
          </a:xfrm>
        </p:spPr>
        <p:txBody>
          <a:bodyPr>
            <a:norm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t>
            </a:r>
            <a:r>
              <a:rPr lang="en-US" sz="2000" dirty="0" smtClean="0"/>
              <a:t>application and often both</a:t>
            </a:r>
            <a:endParaRPr lang="en-US" sz="2000" dirty="0"/>
          </a:p>
          <a:p>
            <a:r>
              <a:rPr lang="en-US" sz="2000" b="1" dirty="0">
                <a:solidFill>
                  <a:srgbClr val="006BB5"/>
                </a:solidFill>
              </a:rPr>
              <a:t>Decision makers </a:t>
            </a:r>
            <a:r>
              <a:rPr lang="en-US" sz="2000" dirty="0"/>
              <a:t>like researchers or doctors (users of application)</a:t>
            </a:r>
          </a:p>
          <a:p>
            <a:r>
              <a:rPr lang="en-US" sz="2000" b="1" dirty="0" smtClean="0">
                <a:solidFill>
                  <a:srgbClr val="006BB5"/>
                </a:solidFill>
              </a:rPr>
              <a:t>Items</a:t>
            </a:r>
            <a:r>
              <a:rPr lang="en-US" sz="2000" dirty="0" smtClean="0"/>
              <a:t> </a:t>
            </a:r>
            <a:r>
              <a:rPr lang="en-US" sz="2000" dirty="0"/>
              <a:t>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smtClean="0"/>
              <a:t>specifications, </a:t>
            </a:r>
            <a:r>
              <a:rPr lang="en-US" sz="1800" dirty="0"/>
              <a:t>etc</a:t>
            </a:r>
            <a:r>
              <a:rPr lang="en-US" sz="1800" dirty="0" smtClean="0"/>
              <a:t>., </a:t>
            </a:r>
            <a:r>
              <a:rPr lang="en-US" sz="1800" dirty="0"/>
              <a:t>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smtClean="0">
                <a:solidFill>
                  <a:srgbClr val="006BB5"/>
                </a:solidFill>
              </a:rPr>
              <a:t>Sensors</a:t>
            </a:r>
            <a:r>
              <a:rPr lang="en-US" sz="2000" dirty="0" smtClean="0"/>
              <a:t> – Internet of Things</a:t>
            </a:r>
          </a:p>
          <a:p>
            <a:r>
              <a:rPr lang="en-US" sz="2000" b="1" dirty="0" smtClean="0">
                <a:solidFill>
                  <a:srgbClr val="006BB5"/>
                </a:solidFill>
              </a:rPr>
              <a:t>Events</a:t>
            </a:r>
            <a:r>
              <a:rPr lang="en-US" sz="2000" dirty="0" smtClean="0"/>
              <a:t> such as detected anomalies in telescope or credit card data or atmosphere</a:t>
            </a:r>
          </a:p>
          <a:p>
            <a:r>
              <a:rPr lang="en-US" sz="2000" b="1" dirty="0" smtClean="0">
                <a:solidFill>
                  <a:srgbClr val="0070C0"/>
                </a:solidFill>
              </a:rPr>
              <a:t>(Complex) </a:t>
            </a:r>
            <a:r>
              <a:rPr lang="en-US" sz="2000" b="1" dirty="0" smtClean="0">
                <a:solidFill>
                  <a:srgbClr val="006BB5"/>
                </a:solidFill>
              </a:rPr>
              <a:t>Nodes</a:t>
            </a:r>
            <a:r>
              <a:rPr lang="en-US" sz="2000" b="1" dirty="0" smtClean="0"/>
              <a:t> </a:t>
            </a:r>
            <a:r>
              <a:rPr lang="en-US" sz="2000" dirty="0" smtClean="0"/>
              <a:t>in RDF Graph</a:t>
            </a:r>
          </a:p>
          <a:p>
            <a:r>
              <a:rPr lang="en-US" sz="2000" b="1" dirty="0" smtClean="0">
                <a:solidFill>
                  <a:srgbClr val="006BB5"/>
                </a:solidFill>
              </a:rPr>
              <a:t>Simple nodes </a:t>
            </a:r>
            <a:r>
              <a:rPr lang="en-US" sz="2000" dirty="0" smtClean="0"/>
              <a:t>as in a learning network</a:t>
            </a:r>
          </a:p>
          <a:p>
            <a:r>
              <a:rPr lang="en-US" sz="2000" b="1" dirty="0" smtClean="0">
                <a:solidFill>
                  <a:srgbClr val="006BB5"/>
                </a:solidFill>
              </a:rPr>
              <a:t>Tweets</a:t>
            </a:r>
            <a:r>
              <a:rPr lang="en-US" sz="2000" dirty="0" smtClean="0"/>
              <a:t>, </a:t>
            </a:r>
            <a:r>
              <a:rPr lang="en-US" sz="2000" b="1" dirty="0" smtClean="0">
                <a:solidFill>
                  <a:srgbClr val="006BB5"/>
                </a:solidFill>
              </a:rPr>
              <a:t>Blogs</a:t>
            </a:r>
            <a:r>
              <a:rPr lang="en-US" sz="2000" dirty="0" smtClean="0"/>
              <a:t>, </a:t>
            </a:r>
            <a:r>
              <a:rPr lang="en-US" sz="2000" b="1" dirty="0" smtClean="0">
                <a:solidFill>
                  <a:srgbClr val="006BB5"/>
                </a:solidFill>
              </a:rPr>
              <a:t>Documents</a:t>
            </a:r>
            <a:r>
              <a:rPr lang="en-US" sz="2000" dirty="0" smtClean="0"/>
              <a:t>, </a:t>
            </a:r>
            <a:r>
              <a:rPr lang="en-US" sz="2000" b="1" dirty="0" smtClean="0">
                <a:solidFill>
                  <a:srgbClr val="006BB5"/>
                </a:solidFill>
              </a:rPr>
              <a:t>Web Pages, </a:t>
            </a:r>
            <a:r>
              <a:rPr lang="en-US" sz="2000" dirty="0" smtClean="0"/>
              <a:t>etc.</a:t>
            </a:r>
          </a:p>
          <a:p>
            <a:pPr lvl="1"/>
            <a:r>
              <a:rPr lang="en-US" sz="2000" dirty="0" smtClean="0"/>
              <a:t>And characters/words in them</a:t>
            </a:r>
          </a:p>
          <a:p>
            <a:r>
              <a:rPr lang="en-US" sz="2000" b="1" dirty="0" smtClean="0">
                <a:solidFill>
                  <a:srgbClr val="006BB5"/>
                </a:solidFill>
              </a:rPr>
              <a:t>Files</a:t>
            </a:r>
            <a:r>
              <a:rPr lang="en-US" sz="2000" dirty="0" smtClean="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a:t>
            </a:r>
            <a:r>
              <a:rPr lang="en-US" sz="2000" dirty="0" smtClean="0"/>
              <a:t>simulations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41</a:t>
            </a:fld>
            <a:endParaRPr lang="en-US" dirty="0"/>
          </a:p>
        </p:txBody>
      </p:sp>
    </p:spTree>
    <p:extLst>
      <p:ext uri="{BB962C8B-B14F-4D97-AF65-F5344CB8AC3E}">
        <p14:creationId xmlns:p14="http://schemas.microsoft.com/office/powerpoint/2010/main" val="3626624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29" y="139823"/>
            <a:ext cx="8229600" cy="1143000"/>
          </a:xfrm>
        </p:spPr>
        <p:txBody>
          <a:bodyPr>
            <a:normAutofit fontScale="90000"/>
          </a:bodyPr>
          <a:lstStyle/>
          <a:p>
            <a:r>
              <a:rPr lang="en-US" b="1" dirty="0" smtClean="0"/>
              <a:t>51 Use Cases: Low-Level (Run-time) Computational Types</a:t>
            </a:r>
            <a:endParaRPr lang="en-US" b="1" dirty="0"/>
          </a:p>
        </p:txBody>
      </p:sp>
      <p:sp>
        <p:nvSpPr>
          <p:cNvPr id="3" name="Content Placeholder 2"/>
          <p:cNvSpPr>
            <a:spLocks noGrp="1"/>
          </p:cNvSpPr>
          <p:nvPr>
            <p:ph idx="1"/>
          </p:nvPr>
        </p:nvSpPr>
        <p:spPr>
          <a:xfrm>
            <a:off x="0" y="1252025"/>
            <a:ext cx="9049658" cy="5605975"/>
          </a:xfrm>
        </p:spPr>
        <p:txBody>
          <a:bodyPr>
            <a:normAutofit/>
          </a:bodyPr>
          <a:lstStyle/>
          <a:p>
            <a:r>
              <a:rPr lang="en-US" sz="2800" b="1" dirty="0" smtClean="0">
                <a:solidFill>
                  <a:srgbClr val="0070C0"/>
                </a:solidFill>
              </a:rPr>
              <a:t>PP(26): </a:t>
            </a:r>
            <a:r>
              <a:rPr lang="en-US" sz="2800" dirty="0" smtClean="0"/>
              <a:t>Pleasingly Parallel or Map Only</a:t>
            </a:r>
          </a:p>
          <a:p>
            <a:r>
              <a:rPr lang="en-US" sz="2800" b="1" dirty="0" smtClean="0">
                <a:solidFill>
                  <a:srgbClr val="0070C0"/>
                </a:solidFill>
              </a:rPr>
              <a:t>MR(18 +7 </a:t>
            </a:r>
            <a:r>
              <a:rPr lang="en-US" sz="2800" b="1" dirty="0" err="1" smtClean="0">
                <a:solidFill>
                  <a:srgbClr val="0070C0"/>
                </a:solidFill>
              </a:rPr>
              <a:t>MRStat</a:t>
            </a:r>
            <a:r>
              <a:rPr lang="en-US" sz="2800" b="1" dirty="0" smtClean="0">
                <a:solidFill>
                  <a:srgbClr val="0070C0"/>
                </a:solidFill>
              </a:rPr>
              <a:t>): </a:t>
            </a:r>
            <a:r>
              <a:rPr lang="en-US" sz="2800" dirty="0" smtClean="0"/>
              <a:t>Classic MapReduce</a:t>
            </a:r>
          </a:p>
          <a:p>
            <a:r>
              <a:rPr lang="en-US" sz="2800" b="1" dirty="0" err="1" smtClean="0">
                <a:solidFill>
                  <a:srgbClr val="0070C0"/>
                </a:solidFill>
              </a:rPr>
              <a:t>MRStat</a:t>
            </a:r>
            <a:r>
              <a:rPr lang="en-US" sz="2800" b="1" dirty="0" smtClean="0">
                <a:solidFill>
                  <a:srgbClr val="0070C0"/>
                </a:solidFill>
              </a:rPr>
              <a:t>(7): </a:t>
            </a:r>
            <a:r>
              <a:rPr lang="en-US" sz="2800" dirty="0" smtClean="0"/>
              <a:t>Simple version of MR where key computations are simple reduction as coming in statistical averages</a:t>
            </a:r>
          </a:p>
          <a:p>
            <a:r>
              <a:rPr lang="en-US" sz="2800" b="1" dirty="0" err="1" smtClean="0">
                <a:solidFill>
                  <a:srgbClr val="0070C0"/>
                </a:solidFill>
              </a:rPr>
              <a:t>MRIter</a:t>
            </a:r>
            <a:r>
              <a:rPr lang="en-US" sz="2800" b="1" dirty="0" smtClean="0">
                <a:solidFill>
                  <a:srgbClr val="0070C0"/>
                </a:solidFill>
              </a:rPr>
              <a:t>(23): </a:t>
            </a:r>
            <a:r>
              <a:rPr lang="en-US" sz="2800" dirty="0" smtClean="0"/>
              <a:t>Iterative MapReduce</a:t>
            </a:r>
          </a:p>
          <a:p>
            <a:r>
              <a:rPr lang="en-US" sz="2800" b="1" dirty="0" smtClean="0">
                <a:solidFill>
                  <a:srgbClr val="0070C0"/>
                </a:solidFill>
              </a:rPr>
              <a:t>Graph(9): </a:t>
            </a:r>
            <a:r>
              <a:rPr lang="en-US" sz="2800" dirty="0" smtClean="0"/>
              <a:t>complex graph data structure needed in analysis </a:t>
            </a:r>
          </a:p>
          <a:p>
            <a:r>
              <a:rPr lang="en-US" sz="2800" b="1" dirty="0" smtClean="0">
                <a:solidFill>
                  <a:srgbClr val="0070C0"/>
                </a:solidFill>
              </a:rPr>
              <a:t>Fusion(11): </a:t>
            </a:r>
            <a:r>
              <a:rPr lang="en-US" sz="2800" dirty="0"/>
              <a:t>Integrate diverse data to aid discovery/decision </a:t>
            </a:r>
            <a:r>
              <a:rPr lang="en-US" sz="2800" dirty="0" smtClean="0"/>
              <a:t>making; could involve sophisticated algorithms or could just be a portal</a:t>
            </a:r>
            <a:endParaRPr lang="en-US" sz="2800" dirty="0"/>
          </a:p>
          <a:p>
            <a:r>
              <a:rPr lang="en-US" sz="2800" b="1" dirty="0" smtClean="0">
                <a:solidFill>
                  <a:srgbClr val="0070C0"/>
                </a:solidFill>
              </a:rPr>
              <a:t>Streaming(41): </a:t>
            </a:r>
            <a:r>
              <a:rPr lang="en-US" sz="2800" dirty="0" smtClean="0"/>
              <a:t>some data comes in incrementally and is processed this way</a:t>
            </a:r>
          </a:p>
          <a:p>
            <a:endParaRPr lang="en-US" sz="2800" dirty="0" smtClean="0"/>
          </a:p>
        </p:txBody>
      </p:sp>
      <p:sp>
        <p:nvSpPr>
          <p:cNvPr id="4" name="Slide Number Placeholder 3"/>
          <p:cNvSpPr>
            <a:spLocks noGrp="1"/>
          </p:cNvSpPr>
          <p:nvPr>
            <p:ph type="sldNum" sz="quarter" idx="12"/>
          </p:nvPr>
        </p:nvSpPr>
        <p:spPr/>
        <p:txBody>
          <a:bodyPr/>
          <a:lstStyle/>
          <a:p>
            <a:fld id="{C4B85148-DB98-4269-ACE6-2DF49F9918C9}" type="slidenum">
              <a:rPr lang="en-US" smtClean="0"/>
              <a:pPr/>
              <a:t>42</a:t>
            </a:fld>
            <a:endParaRPr lang="en-US" dirty="0"/>
          </a:p>
        </p:txBody>
      </p:sp>
      <p:sp>
        <p:nvSpPr>
          <p:cNvPr id="5" name="TextBox 4"/>
          <p:cNvSpPr txBox="1"/>
          <p:nvPr/>
        </p:nvSpPr>
        <p:spPr>
          <a:xfrm>
            <a:off x="4987636" y="6174696"/>
            <a:ext cx="1795171" cy="369332"/>
          </a:xfrm>
          <a:prstGeom prst="rect">
            <a:avLst/>
          </a:prstGeom>
          <a:noFill/>
        </p:spPr>
        <p:txBody>
          <a:bodyPr wrap="none" rtlCol="0">
            <a:spAutoFit/>
          </a:bodyPr>
          <a:lstStyle/>
          <a:p>
            <a:r>
              <a:rPr lang="en-US" dirty="0" smtClean="0"/>
              <a:t>(Count) out of 51</a:t>
            </a:r>
            <a:endParaRPr lang="en-US" dirty="0"/>
          </a:p>
        </p:txBody>
      </p:sp>
    </p:spTree>
    <p:extLst>
      <p:ext uri="{BB962C8B-B14F-4D97-AF65-F5344CB8AC3E}">
        <p14:creationId xmlns:p14="http://schemas.microsoft.com/office/powerpoint/2010/main" val="407917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378"/>
            <a:ext cx="8229600" cy="1143000"/>
          </a:xfrm>
        </p:spPr>
        <p:txBody>
          <a:bodyPr>
            <a:normAutofit fontScale="90000"/>
          </a:bodyPr>
          <a:lstStyle/>
          <a:p>
            <a:r>
              <a:rPr lang="en-US" b="1" dirty="0"/>
              <a:t>51 Use Cases: </a:t>
            </a:r>
            <a:r>
              <a:rPr lang="en-US" b="1" dirty="0" smtClean="0"/>
              <a:t>Higher-Level Computational Types or Features</a:t>
            </a:r>
            <a:endParaRPr lang="en-US" b="1" dirty="0"/>
          </a:p>
        </p:txBody>
      </p:sp>
      <p:sp>
        <p:nvSpPr>
          <p:cNvPr id="3" name="Content Placeholder 2"/>
          <p:cNvSpPr>
            <a:spLocks noGrp="1"/>
          </p:cNvSpPr>
          <p:nvPr>
            <p:ph idx="1"/>
          </p:nvPr>
        </p:nvSpPr>
        <p:spPr>
          <a:xfrm>
            <a:off x="94342" y="1476528"/>
            <a:ext cx="9049658" cy="5276076"/>
          </a:xfrm>
        </p:spPr>
        <p:txBody>
          <a:bodyPr>
            <a:normAutofit fontScale="92500" lnSpcReduction="10000"/>
          </a:bodyPr>
          <a:lstStyle/>
          <a:p>
            <a:r>
              <a:rPr lang="en-US" sz="2400" b="1" dirty="0" smtClean="0">
                <a:solidFill>
                  <a:srgbClr val="0070C0"/>
                </a:solidFill>
              </a:rPr>
              <a:t>Classification(30): </a:t>
            </a:r>
            <a:r>
              <a:rPr lang="en-US" sz="2400" dirty="0" smtClean="0"/>
              <a:t>divide data into categories</a:t>
            </a:r>
            <a:endParaRPr lang="en-US" sz="2400" dirty="0"/>
          </a:p>
          <a:p>
            <a:r>
              <a:rPr lang="en-US" sz="2400" b="1" dirty="0" smtClean="0">
                <a:solidFill>
                  <a:srgbClr val="0070C0"/>
                </a:solidFill>
              </a:rPr>
              <a:t>S/Q/Index(12): </a:t>
            </a:r>
            <a:r>
              <a:rPr lang="en-US" sz="2400" dirty="0"/>
              <a:t>Search and </a:t>
            </a:r>
            <a:r>
              <a:rPr lang="en-US" sz="2400" dirty="0" smtClean="0"/>
              <a:t>Query</a:t>
            </a:r>
          </a:p>
          <a:p>
            <a:r>
              <a:rPr lang="en-US" sz="2400" b="1" dirty="0" smtClean="0">
                <a:solidFill>
                  <a:srgbClr val="0070C0"/>
                </a:solidFill>
              </a:rPr>
              <a:t>CF(4): </a:t>
            </a:r>
            <a:r>
              <a:rPr lang="en-US" sz="2400" dirty="0"/>
              <a:t>Collaborative Filtering</a:t>
            </a:r>
          </a:p>
          <a:p>
            <a:r>
              <a:rPr lang="en-US" sz="2400" b="1" dirty="0" smtClean="0">
                <a:solidFill>
                  <a:srgbClr val="0070C0"/>
                </a:solidFill>
              </a:rPr>
              <a:t>Local ML(36): </a:t>
            </a:r>
            <a:r>
              <a:rPr lang="en-US" sz="2400" dirty="0" smtClean="0"/>
              <a:t>Local</a:t>
            </a:r>
            <a:r>
              <a:rPr lang="en-US" sz="2400" b="1" dirty="0" smtClean="0">
                <a:solidFill>
                  <a:srgbClr val="002060"/>
                </a:solidFill>
              </a:rPr>
              <a:t> </a:t>
            </a:r>
            <a:r>
              <a:rPr lang="en-US" sz="2400" dirty="0" smtClean="0"/>
              <a:t>Machine </a:t>
            </a:r>
            <a:r>
              <a:rPr lang="en-US" sz="2400" dirty="0"/>
              <a:t>Learning </a:t>
            </a:r>
            <a:endParaRPr lang="en-US" sz="2400" dirty="0" smtClean="0"/>
          </a:p>
          <a:p>
            <a:r>
              <a:rPr lang="en-US" sz="2400" b="1" dirty="0" smtClean="0">
                <a:solidFill>
                  <a:srgbClr val="0070C0"/>
                </a:solidFill>
              </a:rPr>
              <a:t>Global ML(23): </a:t>
            </a:r>
            <a:r>
              <a:rPr lang="en-US" sz="2400" dirty="0" smtClean="0"/>
              <a:t>Deep Learning, Clustering, LDA, PLSI, </a:t>
            </a:r>
            <a:r>
              <a:rPr lang="en-US" sz="2400" dirty="0"/>
              <a:t>MDS, Large Scale Optimizations </a:t>
            </a:r>
            <a:r>
              <a:rPr lang="en-US" sz="2400" dirty="0" smtClean="0"/>
              <a:t>as </a:t>
            </a:r>
            <a:r>
              <a:rPr lang="en-US" sz="2400" dirty="0"/>
              <a:t>in Variational Bayes, Lifted Belief Propagation, Stochastic Gradient Descent, L-BFGS, </a:t>
            </a:r>
            <a:r>
              <a:rPr lang="en-US" sz="2400" dirty="0" err="1" smtClean="0"/>
              <a:t>Levenberg</a:t>
            </a:r>
            <a:r>
              <a:rPr lang="en-US" sz="2400" dirty="0" smtClean="0"/>
              <a:t>-Marquardt (Sometimes call </a:t>
            </a:r>
            <a:r>
              <a:rPr lang="en-US" sz="2400" b="1" dirty="0">
                <a:solidFill>
                  <a:srgbClr val="0070C0"/>
                </a:solidFill>
              </a:rPr>
              <a:t>EGO</a:t>
            </a:r>
            <a:r>
              <a:rPr lang="en-US" sz="2400" dirty="0"/>
              <a:t> or Exascale Global </a:t>
            </a:r>
            <a:r>
              <a:rPr lang="en-US" sz="2400" dirty="0" smtClean="0"/>
              <a:t>Optimization)</a:t>
            </a:r>
          </a:p>
          <a:p>
            <a:r>
              <a:rPr lang="en-US" sz="2400" b="1" dirty="0" smtClean="0">
                <a:solidFill>
                  <a:srgbClr val="0070C0"/>
                </a:solidFill>
              </a:rPr>
              <a:t>Workflow: </a:t>
            </a:r>
            <a:r>
              <a:rPr lang="en-US" sz="2400" dirty="0" smtClean="0"/>
              <a:t>(Left out of analysis but very common)</a:t>
            </a:r>
            <a:endParaRPr lang="en-US" sz="2400" dirty="0"/>
          </a:p>
          <a:p>
            <a:r>
              <a:rPr lang="en-US" sz="2400" b="1" dirty="0" smtClean="0">
                <a:solidFill>
                  <a:srgbClr val="0070C0"/>
                </a:solidFill>
              </a:rPr>
              <a:t>GIS(16): </a:t>
            </a:r>
            <a:r>
              <a:rPr lang="en-US" sz="2400" dirty="0"/>
              <a:t>Geotagged </a:t>
            </a:r>
            <a:r>
              <a:rPr lang="en-US" sz="2400" dirty="0" smtClean="0"/>
              <a:t>data and often displayed in ESRI, Microsoft Virtual Earth, Google Earth, </a:t>
            </a:r>
            <a:r>
              <a:rPr lang="en-US" sz="2400" dirty="0" err="1" smtClean="0"/>
              <a:t>GeoServer</a:t>
            </a:r>
            <a:r>
              <a:rPr lang="en-US" sz="2400" dirty="0" smtClean="0"/>
              <a:t> etc.</a:t>
            </a:r>
          </a:p>
          <a:p>
            <a:r>
              <a:rPr lang="en-US" sz="2400" b="1" dirty="0" smtClean="0">
                <a:solidFill>
                  <a:srgbClr val="0070C0"/>
                </a:solidFill>
              </a:rPr>
              <a:t>HPC(5): </a:t>
            </a:r>
            <a:r>
              <a:rPr lang="en-US" sz="2400" dirty="0"/>
              <a:t>Classic </a:t>
            </a:r>
            <a:r>
              <a:rPr lang="en-US" sz="2400" dirty="0" smtClean="0"/>
              <a:t>large-scale </a:t>
            </a:r>
            <a:r>
              <a:rPr lang="en-US" sz="2400" dirty="0"/>
              <a:t>simulation of cosmos, </a:t>
            </a:r>
            <a:r>
              <a:rPr lang="en-US" sz="2400" dirty="0" smtClean="0"/>
              <a:t>materials, </a:t>
            </a:r>
            <a:r>
              <a:rPr lang="en-US" sz="2400" dirty="0"/>
              <a:t>etc</a:t>
            </a:r>
            <a:r>
              <a:rPr lang="en-US" sz="2400" dirty="0" smtClean="0"/>
              <a:t>. generates big data</a:t>
            </a:r>
          </a:p>
          <a:p>
            <a:r>
              <a:rPr lang="en-US" sz="2400" b="1" dirty="0" smtClean="0">
                <a:solidFill>
                  <a:srgbClr val="0070C0"/>
                </a:solidFill>
              </a:rPr>
              <a:t>Agent(2): </a:t>
            </a:r>
            <a:r>
              <a:rPr lang="en-US" sz="2400" dirty="0" smtClean="0"/>
              <a:t>Simulations of models of data-defined macroscopic entities represented as agents</a:t>
            </a:r>
            <a:endParaRPr lang="en-US" sz="2400" dirty="0"/>
          </a:p>
          <a:p>
            <a:endParaRPr lang="en-US" sz="2400" dirty="0"/>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C4B85148-DB98-4269-ACE6-2DF49F9918C9}" type="slidenum">
              <a:rPr lang="en-US" smtClean="0"/>
              <a:pPr/>
              <a:t>43</a:t>
            </a:fld>
            <a:endParaRPr lang="en-US" dirty="0"/>
          </a:p>
        </p:txBody>
      </p:sp>
      <p:sp>
        <p:nvSpPr>
          <p:cNvPr id="5" name="TextBox 4"/>
          <p:cNvSpPr txBox="1"/>
          <p:nvPr/>
        </p:nvSpPr>
        <p:spPr>
          <a:xfrm>
            <a:off x="7001914" y="1496092"/>
            <a:ext cx="1872116" cy="369332"/>
          </a:xfrm>
          <a:prstGeom prst="rect">
            <a:avLst/>
          </a:prstGeom>
          <a:noFill/>
        </p:spPr>
        <p:txBody>
          <a:bodyPr wrap="none" rtlCol="0">
            <a:spAutoFit/>
          </a:bodyPr>
          <a:lstStyle/>
          <a:p>
            <a:r>
              <a:rPr lang="en-US" b="1" dirty="0" smtClean="0"/>
              <a:t>Not Independent </a:t>
            </a:r>
            <a:endParaRPr lang="en-US" b="1" dirty="0"/>
          </a:p>
        </p:txBody>
      </p:sp>
    </p:spTree>
    <p:extLst>
      <p:ext uri="{BB962C8B-B14F-4D97-AF65-F5344CB8AC3E}">
        <p14:creationId xmlns:p14="http://schemas.microsoft.com/office/powerpoint/2010/main" val="3102581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44"/>
            <a:ext cx="9144000" cy="1143000"/>
          </a:xfrm>
        </p:spPr>
        <p:txBody>
          <a:bodyPr>
            <a:normAutofit fontScale="90000"/>
          </a:bodyPr>
          <a:lstStyle/>
          <a:p>
            <a:r>
              <a:rPr lang="en-US" b="1" dirty="0" smtClean="0"/>
              <a:t>Global Machine Learning aka EGO – Exascale Global Optimization</a:t>
            </a:r>
            <a:endParaRPr lang="en-US" b="1" dirty="0"/>
          </a:p>
        </p:txBody>
      </p:sp>
      <p:sp>
        <p:nvSpPr>
          <p:cNvPr id="3" name="Content Placeholder 2"/>
          <p:cNvSpPr>
            <a:spLocks noGrp="1"/>
          </p:cNvSpPr>
          <p:nvPr>
            <p:ph idx="1"/>
          </p:nvPr>
        </p:nvSpPr>
        <p:spPr>
          <a:xfrm>
            <a:off x="0" y="1398864"/>
            <a:ext cx="9144000" cy="5396219"/>
          </a:xfrm>
        </p:spPr>
        <p:txBody>
          <a:bodyPr>
            <a:normAutofit fontScale="85000" lnSpcReduction="20000"/>
          </a:bodyPr>
          <a:lstStyle/>
          <a:p>
            <a:r>
              <a:rPr lang="en-US" dirty="0" smtClean="0"/>
              <a:t>Typically maximum likelihood or </a:t>
            </a:r>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 with a sum over the N data items – documents, 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Usually it’s a sum of positive number as in least squares</a:t>
            </a:r>
          </a:p>
          <a:p>
            <a:r>
              <a:rPr lang="en-US" dirty="0" smtClean="0">
                <a:sym typeface="Symbol" panose="05050102010706020507" pitchFamily="18" charset="2"/>
              </a:rPr>
              <a:t>Covering clustering/community detection, mixture models, topic determination, Multidimensional scaling, (Deep) Learning Networks</a:t>
            </a:r>
          </a:p>
          <a:p>
            <a:r>
              <a:rPr lang="en-US" dirty="0" smtClean="0">
                <a:sym typeface="Symbol" panose="05050102010706020507" pitchFamily="18" charset="2"/>
              </a:rPr>
              <a:t>PageRank is “just” parallel linear algebra</a:t>
            </a:r>
          </a:p>
          <a:p>
            <a:r>
              <a:rPr lang="en-US" dirty="0" smtClean="0">
                <a:sym typeface="Symbol" panose="05050102010706020507" pitchFamily="18" charset="2"/>
              </a:rPr>
              <a:t>Note many Mahout algorithms are sequential – partly as MapReduce limited; partly because parallelism unclear</a:t>
            </a:r>
          </a:p>
          <a:p>
            <a:pPr lvl="1"/>
            <a:r>
              <a:rPr lang="en-US" dirty="0" err="1" smtClean="0">
                <a:sym typeface="Symbol" panose="05050102010706020507" pitchFamily="18" charset="2"/>
              </a:rPr>
              <a:t>MLLib</a:t>
            </a:r>
            <a:r>
              <a:rPr lang="en-US" dirty="0" smtClean="0">
                <a:sym typeface="Symbol" panose="05050102010706020507" pitchFamily="18" charset="2"/>
              </a:rPr>
              <a:t> (Spark based) better</a:t>
            </a:r>
          </a:p>
          <a:p>
            <a:r>
              <a:rPr lang="en-US" dirty="0" smtClean="0">
                <a:sym typeface="Symbol" panose="05050102010706020507" pitchFamily="18" charset="2"/>
              </a:rPr>
              <a:t>SVM and Hidden Markov Models do not use large scale parallelization in practice?</a:t>
            </a:r>
          </a:p>
          <a:p>
            <a:r>
              <a:rPr lang="en-US" dirty="0" smtClean="0">
                <a:sym typeface="Symbol" panose="05050102010706020507" pitchFamily="18" charset="2"/>
              </a:rPr>
              <a:t>Detailed papers on particular parallel graph algorithms</a:t>
            </a:r>
          </a:p>
        </p:txBody>
      </p:sp>
    </p:spTree>
    <p:extLst>
      <p:ext uri="{BB962C8B-B14F-4D97-AF65-F5344CB8AC3E}">
        <p14:creationId xmlns:p14="http://schemas.microsoft.com/office/powerpoint/2010/main" val="997625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One example:</a:t>
            </a:r>
            <a:br>
              <a:rPr lang="en-US" b="1" dirty="0" smtClean="0"/>
            </a:br>
            <a:r>
              <a:rPr lang="en-US" b="1" dirty="0" smtClean="0"/>
              <a:t>Image </a:t>
            </a:r>
            <a:r>
              <a:rPr lang="en-US" b="1" dirty="0" smtClean="0"/>
              <a:t>based Applications</a:t>
            </a:r>
            <a:endParaRPr lang="en-US" b="1" dirty="0"/>
          </a:p>
        </p:txBody>
      </p:sp>
    </p:spTree>
    <p:extLst>
      <p:ext uri="{BB962C8B-B14F-4D97-AF65-F5344CB8AC3E}">
        <p14:creationId xmlns:p14="http://schemas.microsoft.com/office/powerpoint/2010/main" val="1007209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66765"/>
            <a:chOff x="0" y="0"/>
            <a:chExt cx="9144000" cy="6866765"/>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5061884" y="6497433"/>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2332421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488" y="-168160"/>
            <a:ext cx="8229600" cy="1143000"/>
          </a:xfrm>
        </p:spPr>
        <p:txBody>
          <a:bodyPr>
            <a:noAutofit/>
          </a:bodyPr>
          <a:lstStyle/>
          <a:p>
            <a:r>
              <a:rPr lang="en-US" sz="3200" dirty="0" smtClean="0"/>
              <a:t>17:</a:t>
            </a:r>
            <a:r>
              <a:rPr lang="en-US" sz="3200" dirty="0"/>
              <a:t>Pathology Imaging</a:t>
            </a:r>
            <a:r>
              <a:rPr lang="en-US" sz="3200" dirty="0" smtClean="0"/>
              <a:t>/ Digital Pathology I</a:t>
            </a:r>
            <a:endParaRPr lang="en-US" sz="3200" dirty="0"/>
          </a:p>
        </p:txBody>
      </p:sp>
      <p:sp>
        <p:nvSpPr>
          <p:cNvPr id="3" name="Content Placeholder 2"/>
          <p:cNvSpPr>
            <a:spLocks noGrp="1"/>
          </p:cNvSpPr>
          <p:nvPr>
            <p:ph idx="1"/>
          </p:nvPr>
        </p:nvSpPr>
        <p:spPr>
          <a:xfrm>
            <a:off x="95250" y="855293"/>
            <a:ext cx="9048750" cy="2021912"/>
          </a:xfrm>
        </p:spPr>
        <p:txBody>
          <a:bodyPr>
            <a:noAutofit/>
          </a:bodyPr>
          <a:lstStyle/>
          <a:p>
            <a:r>
              <a:rPr lang="en-US" sz="2000" b="1" dirty="0">
                <a:solidFill>
                  <a:srgbClr val="00B0F0"/>
                </a:solidFill>
              </a:rPr>
              <a:t>Application:</a:t>
            </a:r>
            <a:r>
              <a:rPr lang="en-US" sz="2000" dirty="0">
                <a:solidFill>
                  <a:srgbClr val="00B0F0"/>
                </a:solidFill>
              </a:rPr>
              <a:t> </a:t>
            </a:r>
            <a:r>
              <a:rPr lang="en-US" sz="2000" dirty="0"/>
              <a:t>Digital pathology imaging is an emerging field where examination of high resolution images of tissue specimens enables novel and more effective ways for disease diagnosis. Pathology image analysis segments massive (millions per image) spatial objects such as nuclei and blood vessels, represented with their boundaries, along with many extracted image features from these objects. The derived information is used for many complex queries and analytics to support biomedical research and clinical diagnosis. </a:t>
            </a:r>
            <a:endParaRPr lang="en-US" sz="2000" dirty="0" smtClean="0"/>
          </a:p>
        </p:txBody>
      </p:sp>
      <p:sp>
        <p:nvSpPr>
          <p:cNvPr id="5" name="Slide Number Placeholder 4"/>
          <p:cNvSpPr>
            <a:spLocks noGrp="1"/>
          </p:cNvSpPr>
          <p:nvPr>
            <p:ph type="sldNum" sz="quarter" idx="12"/>
          </p:nvPr>
        </p:nvSpPr>
        <p:spPr/>
        <p:txBody>
          <a:bodyPr/>
          <a:lstStyle/>
          <a:p>
            <a:fld id="{C4B85148-DB98-4269-ACE6-2DF49F9918C9}" type="slidenum">
              <a:rPr lang="en-US" smtClean="0"/>
              <a:pPr/>
              <a:t>47</a:t>
            </a:fld>
            <a:endParaRPr lang="en-US" dirty="0"/>
          </a:p>
        </p:txBody>
      </p:sp>
      <p:sp>
        <p:nvSpPr>
          <p:cNvPr id="7" name="Rounded Rectangle 6"/>
          <p:cNvSpPr/>
          <p:nvPr/>
        </p:nvSpPr>
        <p:spPr>
          <a:xfrm>
            <a:off x="95250" y="78963"/>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95383" y="3196111"/>
            <a:ext cx="7555046" cy="2966872"/>
          </a:xfrm>
          <a:prstGeom prst="rect">
            <a:avLst/>
          </a:prstGeom>
          <a:noFill/>
        </p:spPr>
      </p:pic>
      <p:sp>
        <p:nvSpPr>
          <p:cNvPr id="9" name="Rectangle 8"/>
          <p:cNvSpPr/>
          <p:nvPr/>
        </p:nvSpPr>
        <p:spPr>
          <a:xfrm>
            <a:off x="539644" y="6331997"/>
            <a:ext cx="3010990" cy="369332"/>
          </a:xfrm>
          <a:prstGeom prst="rect">
            <a:avLst/>
          </a:prstGeom>
          <a:solidFill>
            <a:schemeClr val="bg2">
              <a:lumMod val="60000"/>
              <a:lumOff val="40000"/>
            </a:schemeClr>
          </a:solidFill>
        </p:spPr>
        <p:txBody>
          <a:bodyPr wrap="square">
            <a:spAutoFit/>
          </a:bodyPr>
          <a:lstStyle/>
          <a:p>
            <a:r>
              <a:rPr lang="en-US" dirty="0">
                <a:solidFill>
                  <a:srgbClr val="006BB5"/>
                </a:solidFill>
              </a:rPr>
              <a:t>MR, </a:t>
            </a:r>
            <a:r>
              <a:rPr lang="en-US" dirty="0" err="1">
                <a:solidFill>
                  <a:srgbClr val="006BB5"/>
                </a:solidFill>
              </a:rPr>
              <a:t>MRIter</a:t>
            </a:r>
            <a:r>
              <a:rPr lang="en-US" dirty="0">
                <a:solidFill>
                  <a:srgbClr val="006BB5"/>
                </a:solidFill>
              </a:rPr>
              <a:t>, PP, Classification</a:t>
            </a:r>
          </a:p>
        </p:txBody>
      </p:sp>
      <p:sp>
        <p:nvSpPr>
          <p:cNvPr id="10" name="Rectangle 9"/>
          <p:cNvSpPr/>
          <p:nvPr/>
        </p:nvSpPr>
        <p:spPr>
          <a:xfrm>
            <a:off x="4795178" y="6347806"/>
            <a:ext cx="2512166" cy="369332"/>
          </a:xfrm>
          <a:prstGeom prst="rect">
            <a:avLst/>
          </a:prstGeom>
          <a:solidFill>
            <a:schemeClr val="bg2">
              <a:lumMod val="60000"/>
              <a:lumOff val="40000"/>
            </a:schemeClr>
          </a:solidFill>
        </p:spPr>
        <p:txBody>
          <a:bodyPr wrap="square">
            <a:spAutoFit/>
          </a:bodyPr>
          <a:lstStyle/>
          <a:p>
            <a:r>
              <a:rPr lang="en-US" dirty="0" smtClean="0">
                <a:solidFill>
                  <a:srgbClr val="00B0F0"/>
                </a:solidFill>
              </a:rPr>
              <a:t>Parallelism </a:t>
            </a:r>
            <a:r>
              <a:rPr lang="en-US" dirty="0">
                <a:solidFill>
                  <a:srgbClr val="00B0F0"/>
                </a:solidFill>
              </a:rPr>
              <a:t>over </a:t>
            </a:r>
            <a:r>
              <a:rPr lang="en-US" dirty="0" smtClean="0">
                <a:solidFill>
                  <a:srgbClr val="00B0F0"/>
                </a:solidFill>
              </a:rPr>
              <a:t>Images</a:t>
            </a:r>
            <a:endParaRPr lang="en-US" dirty="0">
              <a:solidFill>
                <a:srgbClr val="00B0F0"/>
              </a:solidFill>
            </a:endParaRPr>
          </a:p>
        </p:txBody>
      </p:sp>
      <p:sp>
        <p:nvSpPr>
          <p:cNvPr id="11" name="Rectangle 10"/>
          <p:cNvSpPr/>
          <p:nvPr/>
        </p:nvSpPr>
        <p:spPr>
          <a:xfrm>
            <a:off x="3550634" y="6347806"/>
            <a:ext cx="1244544" cy="369332"/>
          </a:xfrm>
          <a:prstGeom prst="rect">
            <a:avLst/>
          </a:prstGeom>
          <a:solidFill>
            <a:schemeClr val="bg2">
              <a:lumMod val="60000"/>
              <a:lumOff val="40000"/>
            </a:schemeClr>
          </a:solidFill>
        </p:spPr>
        <p:txBody>
          <a:bodyPr wrap="square">
            <a:spAutoFit/>
          </a:bodyPr>
          <a:lstStyle/>
          <a:p>
            <a:r>
              <a:rPr lang="en-US" dirty="0" smtClean="0">
                <a:solidFill>
                  <a:srgbClr val="00B0F0"/>
                </a:solidFill>
              </a:rPr>
              <a:t>Streaming</a:t>
            </a:r>
            <a:endParaRPr lang="en-US" dirty="0">
              <a:solidFill>
                <a:srgbClr val="00B0F0"/>
              </a:solidFill>
            </a:endParaRPr>
          </a:p>
        </p:txBody>
      </p:sp>
    </p:spTree>
    <p:extLst>
      <p:ext uri="{BB962C8B-B14F-4D97-AF65-F5344CB8AC3E}">
        <p14:creationId xmlns:p14="http://schemas.microsoft.com/office/powerpoint/2010/main" val="17634414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658" y="16865"/>
            <a:ext cx="7862342" cy="694952"/>
          </a:xfrm>
        </p:spPr>
        <p:txBody>
          <a:bodyPr>
            <a:noAutofit/>
          </a:bodyPr>
          <a:lstStyle/>
          <a:p>
            <a:r>
              <a:rPr lang="en-US" sz="3200" dirty="0" smtClean="0"/>
              <a:t>17:</a:t>
            </a:r>
            <a:r>
              <a:rPr lang="en-US" sz="3200" dirty="0"/>
              <a:t>Pathology Imaging</a:t>
            </a:r>
            <a:r>
              <a:rPr lang="en-US" sz="3200" dirty="0" smtClean="0"/>
              <a:t>/ Digital Pathology II</a:t>
            </a:r>
            <a:endParaRPr lang="en-US" sz="3200" dirty="0"/>
          </a:p>
        </p:txBody>
      </p:sp>
      <p:sp>
        <p:nvSpPr>
          <p:cNvPr id="3" name="Content Placeholder 2"/>
          <p:cNvSpPr>
            <a:spLocks noGrp="1"/>
          </p:cNvSpPr>
          <p:nvPr>
            <p:ph idx="1"/>
          </p:nvPr>
        </p:nvSpPr>
        <p:spPr>
          <a:xfrm>
            <a:off x="95250" y="1036081"/>
            <a:ext cx="9048750" cy="1512247"/>
          </a:xfrm>
        </p:spPr>
        <p:txBody>
          <a:bodyPr/>
          <a:lstStyle/>
          <a:p>
            <a:r>
              <a:rPr lang="en-US" sz="1800" b="1" dirty="0" smtClean="0">
                <a:solidFill>
                  <a:srgbClr val="00B0F0"/>
                </a:solidFill>
              </a:rPr>
              <a:t>Current </a:t>
            </a:r>
            <a:r>
              <a:rPr lang="en-US" sz="1800" b="1" dirty="0">
                <a:solidFill>
                  <a:srgbClr val="00B0F0"/>
                </a:solidFill>
              </a:rPr>
              <a:t>Approach:</a:t>
            </a:r>
            <a:r>
              <a:rPr lang="en-US" sz="1800" dirty="0">
                <a:solidFill>
                  <a:srgbClr val="00B0F0"/>
                </a:solidFill>
              </a:rPr>
              <a:t> </a:t>
            </a:r>
            <a:r>
              <a:rPr lang="en-US" sz="1800" dirty="0"/>
              <a:t>1GB raw image data + 1.5GB analytical results per 2D image. MPI for image analysis; MapReduce + Hive with spatial extension on supercomputers and clouds. GPU’s used effectively. Figure </a:t>
            </a:r>
            <a:r>
              <a:rPr lang="en-US" sz="1800" dirty="0" smtClean="0"/>
              <a:t>below shows the </a:t>
            </a:r>
            <a:r>
              <a:rPr lang="en-US" sz="1800" dirty="0"/>
              <a:t>architecture of Hadoop-GIS, a spatial data warehousing system over MapReduce to support spatial analytics for analytical pathology imaging</a:t>
            </a:r>
            <a:r>
              <a:rPr lang="en-US" sz="18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48</a:t>
            </a:fld>
            <a:endParaRPr lang="en-US" dirty="0"/>
          </a:p>
        </p:txBody>
      </p:sp>
      <p:sp>
        <p:nvSpPr>
          <p:cNvPr id="7" name="Rounded Rectangle 6"/>
          <p:cNvSpPr/>
          <p:nvPr/>
        </p:nvSpPr>
        <p:spPr>
          <a:xfrm>
            <a:off x="0" y="111373"/>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552670" y="2146409"/>
            <a:ext cx="5591330" cy="3682546"/>
          </a:xfrm>
          <a:prstGeom prst="rect">
            <a:avLst/>
          </a:prstGeom>
          <a:noFill/>
        </p:spPr>
      </p:pic>
      <p:sp>
        <p:nvSpPr>
          <p:cNvPr id="8" name="Content Placeholder 2"/>
          <p:cNvSpPr txBox="1">
            <a:spLocks/>
          </p:cNvSpPr>
          <p:nvPr/>
        </p:nvSpPr>
        <p:spPr>
          <a:xfrm>
            <a:off x="0" y="2550353"/>
            <a:ext cx="3777520" cy="3161165"/>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solidFill>
                  <a:srgbClr val="00B0F0"/>
                </a:solidFill>
              </a:rPr>
              <a:t>Futures:</a:t>
            </a:r>
            <a:r>
              <a:rPr lang="en-US" sz="1600" dirty="0" smtClean="0">
                <a:solidFill>
                  <a:srgbClr val="00B0F0"/>
                </a:solidFill>
              </a:rPr>
              <a:t> </a:t>
            </a:r>
            <a:r>
              <a:rPr lang="en-US" sz="1600" dirty="0" smtClean="0"/>
              <a:t>Recently, 3D pathology imaging is made possible through 3D laser technologies or serially sectioning hundreds of tissue sections onto slides and scanning them into digital images. Segmenting 3D </a:t>
            </a:r>
            <a:r>
              <a:rPr lang="en-US" sz="1600" dirty="0" err="1" smtClean="0"/>
              <a:t>microanatomic</a:t>
            </a:r>
            <a:r>
              <a:rPr lang="en-US" sz="1600" dirty="0" smtClean="0"/>
              <a:t> objects from registered serial images could produce tens of millions of 3D objects from a single image. This provides a deep “map” of human tissues for next generation diagnosis. 1TB raw image data + 1TB analytical results per 3D image and 1PB data per moderated hospital per year.</a:t>
            </a:r>
            <a:endParaRPr lang="en-US" sz="1600" dirty="0"/>
          </a:p>
        </p:txBody>
      </p:sp>
      <p:sp>
        <p:nvSpPr>
          <p:cNvPr id="4" name="TextBox 3"/>
          <p:cNvSpPr txBox="1"/>
          <p:nvPr/>
        </p:nvSpPr>
        <p:spPr>
          <a:xfrm>
            <a:off x="2142222" y="5786456"/>
            <a:ext cx="6841225" cy="584775"/>
          </a:xfrm>
          <a:prstGeom prst="rect">
            <a:avLst/>
          </a:prstGeom>
          <a:noFill/>
          <a:ln>
            <a:solidFill>
              <a:schemeClr val="tx1"/>
            </a:solidFill>
          </a:ln>
        </p:spPr>
        <p:txBody>
          <a:bodyPr wrap="square" rtlCol="0">
            <a:spAutoFit/>
          </a:bodyPr>
          <a:lstStyle/>
          <a:p>
            <a:r>
              <a:rPr lang="en-US" sz="1600" dirty="0"/>
              <a:t>Architecture of Hadoop-GIS, a spatial data warehousing system over MapReduce to support spatial analytics for analytical pathology imaging</a:t>
            </a:r>
          </a:p>
        </p:txBody>
      </p:sp>
      <p:sp>
        <p:nvSpPr>
          <p:cNvPr id="9" name="Rectangle 8"/>
          <p:cNvSpPr/>
          <p:nvPr/>
        </p:nvSpPr>
        <p:spPr>
          <a:xfrm>
            <a:off x="364620" y="6446169"/>
            <a:ext cx="6825799" cy="369332"/>
          </a:xfrm>
          <a:prstGeom prst="rect">
            <a:avLst/>
          </a:prstGeom>
          <a:solidFill>
            <a:schemeClr val="bg2">
              <a:lumMod val="60000"/>
              <a:lumOff val="40000"/>
            </a:schemeClr>
          </a:solidFill>
        </p:spPr>
        <p:txBody>
          <a:bodyPr wrap="square">
            <a:spAutoFit/>
          </a:bodyPr>
          <a:lstStyle/>
          <a:p>
            <a:r>
              <a:rPr lang="en-US" dirty="0" smtClean="0">
                <a:solidFill>
                  <a:srgbClr val="006BB5"/>
                </a:solidFill>
              </a:rPr>
              <a:t>Parallelism over images or over pixels within image (especially for GPU)</a:t>
            </a:r>
            <a:endParaRPr lang="en-US" dirty="0">
              <a:solidFill>
                <a:srgbClr val="006BB5"/>
              </a:solidFill>
            </a:endParaRPr>
          </a:p>
        </p:txBody>
      </p:sp>
    </p:spTree>
    <p:extLst>
      <p:ext uri="{BB962C8B-B14F-4D97-AF65-F5344CB8AC3E}">
        <p14:creationId xmlns:p14="http://schemas.microsoft.com/office/powerpoint/2010/main" val="3803348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520" y="50079"/>
            <a:ext cx="5366480" cy="810846"/>
          </a:xfrm>
        </p:spPr>
        <p:txBody>
          <a:bodyPr>
            <a:noAutofit/>
          </a:bodyPr>
          <a:lstStyle/>
          <a:p>
            <a:r>
              <a:rPr lang="en-US" sz="3200" b="1" dirty="0" smtClean="0"/>
              <a:t>18: </a:t>
            </a:r>
            <a:r>
              <a:rPr lang="en-US" sz="3200" b="1" dirty="0"/>
              <a:t>Computational </a:t>
            </a:r>
            <a:r>
              <a:rPr lang="en-US" sz="3200" b="1" dirty="0" err="1"/>
              <a:t>Bioimaging</a:t>
            </a:r>
            <a:endParaRPr lang="en-US" sz="3200" b="1" dirty="0"/>
          </a:p>
        </p:txBody>
      </p:sp>
      <p:sp>
        <p:nvSpPr>
          <p:cNvPr id="3" name="Content Placeholder 2"/>
          <p:cNvSpPr>
            <a:spLocks noGrp="1"/>
          </p:cNvSpPr>
          <p:nvPr>
            <p:ph idx="1"/>
          </p:nvPr>
        </p:nvSpPr>
        <p:spPr>
          <a:xfrm>
            <a:off x="95250" y="1036081"/>
            <a:ext cx="9048750" cy="5168472"/>
          </a:xfrm>
        </p:spPr>
        <p:txBody>
          <a:bodyPr/>
          <a:lstStyle/>
          <a:p>
            <a:r>
              <a:rPr lang="en-US" sz="2000" b="1" dirty="0">
                <a:solidFill>
                  <a:srgbClr val="0070C0"/>
                </a:solidFill>
              </a:rPr>
              <a:t>Application:</a:t>
            </a:r>
            <a:r>
              <a:rPr lang="en-US" sz="2000" dirty="0">
                <a:solidFill>
                  <a:srgbClr val="0070C0"/>
                </a:solidFill>
              </a:rPr>
              <a:t> </a:t>
            </a:r>
            <a:r>
              <a:rPr lang="en-US" sz="2000" dirty="0"/>
              <a:t>Data delivered from </a:t>
            </a:r>
            <a:r>
              <a:rPr lang="en-US" sz="2000" dirty="0" err="1"/>
              <a:t>bioimaging</a:t>
            </a:r>
            <a:r>
              <a:rPr lang="en-US" sz="2000" dirty="0"/>
              <a:t> is increasingly automated, higher resolution, and multi-modal. This has created a data analysis bottleneck that, if resolved, can advance the biosciences discovery through Big Data techniques. </a:t>
            </a:r>
            <a:endParaRPr lang="en-US" sz="2000" dirty="0" smtClean="0"/>
          </a:p>
          <a:p>
            <a:r>
              <a:rPr lang="en-US" sz="2000" b="1" dirty="0" smtClean="0">
                <a:solidFill>
                  <a:srgbClr val="0070C0"/>
                </a:solidFill>
              </a:rPr>
              <a:t>Current </a:t>
            </a:r>
            <a:r>
              <a:rPr lang="en-US" sz="2000" b="1" dirty="0">
                <a:solidFill>
                  <a:srgbClr val="0070C0"/>
                </a:solidFill>
              </a:rPr>
              <a:t>Approach:</a:t>
            </a:r>
            <a:r>
              <a:rPr lang="en-US" sz="2000" dirty="0">
                <a:solidFill>
                  <a:srgbClr val="0070C0"/>
                </a:solidFill>
              </a:rPr>
              <a:t> </a:t>
            </a:r>
            <a:r>
              <a:rPr lang="en-US" sz="2000" dirty="0"/>
              <a:t>The current piecemeal analysis approach does not scale to situation where a single scan on emerging machines is </a:t>
            </a:r>
            <a:r>
              <a:rPr lang="en-US" sz="2000" dirty="0" smtClean="0"/>
              <a:t>32 TB </a:t>
            </a:r>
            <a:r>
              <a:rPr lang="en-US" sz="2000" dirty="0"/>
              <a:t>and medical diagnostic imaging is annually around 70 PB </a:t>
            </a:r>
            <a:r>
              <a:rPr lang="en-US" sz="2000" dirty="0" smtClean="0"/>
              <a:t>even excluding </a:t>
            </a:r>
            <a:r>
              <a:rPr lang="en-US" sz="2000" dirty="0"/>
              <a:t>cardiology. One needs a web-based one-stop-shop for high performance, high throughput image processing for producers and consumers of models built on bio-imaging data.</a:t>
            </a:r>
            <a:endParaRPr lang="en-US" sz="2000" dirty="0" smtClean="0"/>
          </a:p>
          <a:p>
            <a:r>
              <a:rPr lang="en-US" sz="2000" b="1" dirty="0" smtClean="0">
                <a:solidFill>
                  <a:srgbClr val="0070C0"/>
                </a:solidFill>
              </a:rPr>
              <a:t>Futures:</a:t>
            </a:r>
            <a:r>
              <a:rPr lang="en-US" sz="2000" dirty="0" smtClean="0">
                <a:solidFill>
                  <a:srgbClr val="0070C0"/>
                </a:solidFill>
              </a:rPr>
              <a:t> </a:t>
            </a:r>
            <a:r>
              <a:rPr lang="en-US" sz="2000" dirty="0"/>
              <a:t>G</a:t>
            </a:r>
            <a:r>
              <a:rPr lang="en-US" sz="2000" dirty="0" smtClean="0"/>
              <a:t>oal </a:t>
            </a:r>
            <a:r>
              <a:rPr lang="en-US" sz="2000" dirty="0"/>
              <a:t>is to solve that bottleneck with extreme scale computing with community-focused science gateways to support the application of massive data analysis toward massive imaging data sets. Workflow components include data acquisition, storage, enhancement, minimizing noise, segmentation of regions of interest, crowd-based selection and extraction of features, and object classification, </a:t>
            </a:r>
            <a:r>
              <a:rPr lang="en-US" sz="2000" dirty="0" smtClean="0"/>
              <a:t>organization</a:t>
            </a:r>
            <a:r>
              <a:rPr lang="en-US" sz="2000" dirty="0"/>
              <a:t>, and search. Use </a:t>
            </a:r>
            <a:r>
              <a:rPr lang="en-US" sz="2000" dirty="0" err="1"/>
              <a:t>ImageJ</a:t>
            </a:r>
            <a:r>
              <a:rPr lang="en-US" sz="2000" dirty="0"/>
              <a:t>, OMERO, </a:t>
            </a:r>
            <a:r>
              <a:rPr lang="en-US" sz="2000" dirty="0" err="1"/>
              <a:t>VolRover</a:t>
            </a:r>
            <a:r>
              <a:rPr lang="en-US" sz="2000" dirty="0"/>
              <a:t>, advanced segmentation and feature detection software. </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sp>
        <p:nvSpPr>
          <p:cNvPr id="7" name="Rounded Rectangle 6"/>
          <p:cNvSpPr/>
          <p:nvPr/>
        </p:nvSpPr>
        <p:spPr>
          <a:xfrm>
            <a:off x="219416" y="108005"/>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Healthcare</a:t>
            </a:r>
          </a:p>
          <a:p>
            <a:pPr algn="ctr" defTabSz="914400"/>
            <a:r>
              <a:rPr lang="en-US" b="1" dirty="0" smtClean="0">
                <a:solidFill>
                  <a:prstClr val="black"/>
                </a:solidFill>
              </a:rPr>
              <a:t>Life Sciences</a:t>
            </a:r>
            <a:endParaRPr lang="en-US" b="1" dirty="0">
              <a:solidFill>
                <a:prstClr val="black"/>
              </a:solidFill>
            </a:endParaRPr>
          </a:p>
        </p:txBody>
      </p:sp>
      <p:sp>
        <p:nvSpPr>
          <p:cNvPr id="6" name="Rectangle 5"/>
          <p:cNvSpPr/>
          <p:nvPr/>
        </p:nvSpPr>
        <p:spPr>
          <a:xfrm>
            <a:off x="539643" y="5810061"/>
            <a:ext cx="5452583"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Largely Local Machine Learning and Pleasingly Parallel</a:t>
            </a:r>
            <a:endParaRPr lang="en-US" b="1" dirty="0">
              <a:solidFill>
                <a:srgbClr val="006BB5"/>
              </a:solidFill>
            </a:endParaRPr>
          </a:p>
        </p:txBody>
      </p:sp>
    </p:spTree>
    <p:extLst>
      <p:ext uri="{BB962C8B-B14F-4D97-AF65-F5344CB8AC3E}">
        <p14:creationId xmlns:p14="http://schemas.microsoft.com/office/powerpoint/2010/main" val="1470178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7778" cy="6858000"/>
          </a:xfrm>
          <a:prstGeom prst="rect">
            <a:avLst/>
          </a:prstGeom>
          <a:noFill/>
        </p:spPr>
      </p:pic>
    </p:spTree>
    <p:extLst>
      <p:ext uri="{BB962C8B-B14F-4D97-AF65-F5344CB8AC3E}">
        <p14:creationId xmlns:p14="http://schemas.microsoft.com/office/powerpoint/2010/main" val="443072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601" y="47001"/>
            <a:ext cx="7103399" cy="773231"/>
          </a:xfrm>
        </p:spPr>
        <p:txBody>
          <a:bodyPr>
            <a:normAutofit/>
          </a:bodyPr>
          <a:lstStyle/>
          <a:p>
            <a:r>
              <a:rPr lang="en-US" dirty="0" smtClean="0"/>
              <a:t>26: Large-scale </a:t>
            </a:r>
            <a:r>
              <a:rPr lang="en-US" dirty="0"/>
              <a:t>Deep Learning</a:t>
            </a:r>
          </a:p>
        </p:txBody>
      </p:sp>
      <p:sp>
        <p:nvSpPr>
          <p:cNvPr id="3" name="Content Placeholder 2"/>
          <p:cNvSpPr>
            <a:spLocks noGrp="1"/>
          </p:cNvSpPr>
          <p:nvPr>
            <p:ph idx="1"/>
          </p:nvPr>
        </p:nvSpPr>
        <p:spPr>
          <a:xfrm>
            <a:off x="0" y="876803"/>
            <a:ext cx="9048750" cy="2533838"/>
          </a:xfrm>
        </p:spPr>
        <p:txBody>
          <a:bodyPr>
            <a:normAutofit lnSpcReduction="10000"/>
          </a:bodyPr>
          <a:lstStyle/>
          <a:p>
            <a:r>
              <a:rPr lang="en-US" sz="1600" b="1" dirty="0">
                <a:solidFill>
                  <a:srgbClr val="0070C0"/>
                </a:solidFill>
              </a:rPr>
              <a:t>Application: </a:t>
            </a:r>
            <a:r>
              <a:rPr lang="en-US" sz="1600" dirty="0" smtClean="0"/>
              <a:t>Large </a:t>
            </a:r>
            <a:r>
              <a:rPr lang="en-US" sz="1600" dirty="0"/>
              <a:t>models (e.g., neural networks with more neurons and connections) combined with large datasets are increasingly the top performers in benchmark tasks for vision, speech, and Natural Language 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600" dirty="0" smtClean="0"/>
              <a:t>.</a:t>
            </a:r>
          </a:p>
          <a:p>
            <a:r>
              <a:rPr lang="en-US" sz="1600" b="1" dirty="0" smtClean="0">
                <a:solidFill>
                  <a:srgbClr val="0070C0"/>
                </a:solidFill>
              </a:rPr>
              <a:t>Current </a:t>
            </a:r>
            <a:r>
              <a:rPr lang="en-US" sz="1600" b="1" dirty="0">
                <a:solidFill>
                  <a:srgbClr val="0070C0"/>
                </a:solidFill>
              </a:rPr>
              <a:t>Approach: </a:t>
            </a:r>
            <a:r>
              <a:rPr lang="en-US" sz="1600" dirty="0"/>
              <a:t>The</a:t>
            </a:r>
            <a:r>
              <a:rPr lang="en-US" sz="1600" b="1" dirty="0"/>
              <a:t> </a:t>
            </a:r>
            <a:r>
              <a:rPr lang="en-US" sz="1600" dirty="0"/>
              <a:t>largest applications so far are to image recognition and scientific studies of unsupervised learning with 10 million images and up to 11 billion parameters on a 64 GPU HPC Infiniband cluster. Both supervised (using existing classified images) and unsupervised </a:t>
            </a:r>
            <a:r>
              <a:rPr lang="en-US" sz="1600" dirty="0" smtClean="0"/>
              <a:t>applications</a:t>
            </a:r>
            <a:endParaRPr lang="en-US" sz="1600" b="1" dirty="0" smtClean="0">
              <a:solidFill>
                <a:srgbClr val="FF0000"/>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pPr/>
              <a:t>50</a:t>
            </a:fld>
            <a:endParaRPr lang="en-US" dirty="0"/>
          </a:p>
        </p:txBody>
      </p:sp>
      <p:sp>
        <p:nvSpPr>
          <p:cNvPr id="7" name="Rounded Rectangle 6"/>
          <p:cNvSpPr/>
          <p:nvPr/>
        </p:nvSpPr>
        <p:spPr>
          <a:xfrm>
            <a:off x="95250" y="131049"/>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sp>
        <p:nvSpPr>
          <p:cNvPr id="9" name="Content Placeholder 2"/>
          <p:cNvSpPr txBox="1">
            <a:spLocks/>
          </p:cNvSpPr>
          <p:nvPr/>
        </p:nvSpPr>
        <p:spPr>
          <a:xfrm>
            <a:off x="89769" y="3131856"/>
            <a:ext cx="5225304" cy="253383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0070C0"/>
                </a:solidFill>
              </a:rPr>
              <a:t>Futures: </a:t>
            </a:r>
            <a:r>
              <a:rPr lang="en-US" sz="1600" dirty="0"/>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endParaRPr lang="en-US" sz="1600" b="1" dirty="0" smtClean="0">
              <a:solidFill>
                <a:srgbClr val="FF0000"/>
              </a:solidFill>
            </a:endParaRPr>
          </a:p>
        </p:txBody>
      </p:sp>
      <p:grpSp>
        <p:nvGrpSpPr>
          <p:cNvPr id="12" name="Group 11"/>
          <p:cNvGrpSpPr/>
          <p:nvPr/>
        </p:nvGrpSpPr>
        <p:grpSpPr>
          <a:xfrm>
            <a:off x="5404842" y="3410641"/>
            <a:ext cx="3589270" cy="2164164"/>
            <a:chOff x="5315073" y="3983277"/>
            <a:chExt cx="3589270" cy="2164164"/>
          </a:xfrm>
        </p:grpSpPr>
        <p:pic>
          <p:nvPicPr>
            <p:cNvPr id="8" name="Picture 7"/>
            <p:cNvPicPr>
              <a:picLocks noChangeAspect="1"/>
            </p:cNvPicPr>
            <p:nvPr/>
          </p:nvPicPr>
          <p:blipFill>
            <a:blip r:embed="rId2"/>
            <a:stretch>
              <a:fillRect/>
            </a:stretch>
          </p:blipFill>
          <p:spPr>
            <a:xfrm>
              <a:off x="5315073" y="3983277"/>
              <a:ext cx="3589270" cy="2164164"/>
            </a:xfrm>
            <a:prstGeom prst="rect">
              <a:avLst/>
            </a:prstGeom>
            <a:solidFill>
              <a:schemeClr val="tx1"/>
            </a:solidFill>
          </p:spPr>
        </p:pic>
        <p:sp>
          <p:nvSpPr>
            <p:cNvPr id="10" name="TextBox 9"/>
            <p:cNvSpPr txBox="1"/>
            <p:nvPr/>
          </p:nvSpPr>
          <p:spPr>
            <a:xfrm>
              <a:off x="5315073" y="5665694"/>
              <a:ext cx="394660" cy="369332"/>
            </a:xfrm>
            <a:prstGeom prst="rect">
              <a:avLst/>
            </a:prstGeom>
            <a:noFill/>
          </p:spPr>
          <p:txBody>
            <a:bodyPr wrap="none" rtlCol="0">
              <a:spAutoFit/>
            </a:bodyPr>
            <a:lstStyle/>
            <a:p>
              <a:r>
                <a:rPr lang="en-US" dirty="0" smtClean="0">
                  <a:solidFill>
                    <a:schemeClr val="bg1"/>
                  </a:solidFill>
                </a:rPr>
                <a:t>IN</a:t>
              </a:r>
              <a:endParaRPr lang="en-US" dirty="0">
                <a:solidFill>
                  <a:schemeClr val="bg1"/>
                </a:solidFill>
              </a:endParaRPr>
            </a:p>
          </p:txBody>
        </p:sp>
        <p:sp>
          <p:nvSpPr>
            <p:cNvPr id="11" name="TextBox 10"/>
            <p:cNvSpPr txBox="1"/>
            <p:nvPr/>
          </p:nvSpPr>
          <p:spPr>
            <a:xfrm>
              <a:off x="5315073" y="3996508"/>
              <a:ext cx="1173409" cy="646331"/>
            </a:xfrm>
            <a:prstGeom prst="rect">
              <a:avLst/>
            </a:prstGeom>
            <a:noFill/>
          </p:spPr>
          <p:txBody>
            <a:bodyPr wrap="square" rtlCol="0">
              <a:spAutoFit/>
            </a:bodyPr>
            <a:lstStyle/>
            <a:p>
              <a:r>
                <a:rPr lang="en-US" dirty="0" smtClean="0">
                  <a:solidFill>
                    <a:schemeClr val="bg1"/>
                  </a:solidFill>
                </a:rPr>
                <a:t>Classified OUT</a:t>
              </a:r>
              <a:endParaRPr lang="en-US" dirty="0">
                <a:solidFill>
                  <a:schemeClr val="bg1"/>
                </a:solidFill>
              </a:endParaRPr>
            </a:p>
          </p:txBody>
        </p:sp>
      </p:grpSp>
      <p:sp>
        <p:nvSpPr>
          <p:cNvPr id="13" name="Rectangle 12"/>
          <p:cNvSpPr/>
          <p:nvPr/>
        </p:nvSpPr>
        <p:spPr>
          <a:xfrm>
            <a:off x="364460" y="5798934"/>
            <a:ext cx="2654188" cy="369332"/>
          </a:xfrm>
          <a:prstGeom prst="rect">
            <a:avLst/>
          </a:prstGeom>
          <a:solidFill>
            <a:schemeClr val="bg2">
              <a:lumMod val="60000"/>
              <a:lumOff val="40000"/>
            </a:schemeClr>
          </a:solidFill>
        </p:spPr>
        <p:txBody>
          <a:bodyPr wrap="none">
            <a:spAutoFit/>
          </a:bodyPr>
          <a:lstStyle/>
          <a:p>
            <a:r>
              <a:rPr lang="en-US" dirty="0" err="1">
                <a:solidFill>
                  <a:srgbClr val="006BB5"/>
                </a:solidFill>
              </a:rPr>
              <a:t>MRIter,EGO</a:t>
            </a:r>
            <a:r>
              <a:rPr lang="en-US" dirty="0">
                <a:solidFill>
                  <a:srgbClr val="006BB5"/>
                </a:solidFill>
              </a:rPr>
              <a:t> Classification</a:t>
            </a:r>
          </a:p>
        </p:txBody>
      </p:sp>
      <p:sp>
        <p:nvSpPr>
          <p:cNvPr id="14" name="Rectangle 13"/>
          <p:cNvSpPr/>
          <p:nvPr/>
        </p:nvSpPr>
        <p:spPr>
          <a:xfrm>
            <a:off x="3240386" y="5798934"/>
            <a:ext cx="5118232"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Parallelism </a:t>
            </a:r>
            <a:r>
              <a:rPr lang="en-US" dirty="0">
                <a:solidFill>
                  <a:srgbClr val="0070C0"/>
                </a:solidFill>
              </a:rPr>
              <a:t>over Nodes in NN, Data being classified</a:t>
            </a:r>
          </a:p>
        </p:txBody>
      </p:sp>
      <p:sp>
        <p:nvSpPr>
          <p:cNvPr id="15" name="Rectangle 14"/>
          <p:cNvSpPr/>
          <p:nvPr/>
        </p:nvSpPr>
        <p:spPr>
          <a:xfrm>
            <a:off x="364460" y="6169379"/>
            <a:ext cx="8566264" cy="646331"/>
          </a:xfrm>
          <a:prstGeom prst="rect">
            <a:avLst/>
          </a:prstGeom>
          <a:solidFill>
            <a:schemeClr val="bg2">
              <a:lumMod val="60000"/>
              <a:lumOff val="40000"/>
            </a:schemeClr>
          </a:solidFill>
        </p:spPr>
        <p:txBody>
          <a:bodyPr wrap="square">
            <a:spAutoFit/>
          </a:bodyPr>
          <a:lstStyle/>
          <a:p>
            <a:r>
              <a:rPr lang="en-US" dirty="0" smtClean="0">
                <a:solidFill>
                  <a:srgbClr val="0070C0"/>
                </a:solidFill>
              </a:rPr>
              <a:t>Global Machine Learning but Stochastic Gradient Descent only use small fraction of total images (100’s) at each iteration so parallelism over images not clearly useful</a:t>
            </a:r>
            <a:endParaRPr lang="en-US" dirty="0">
              <a:solidFill>
                <a:srgbClr val="0070C0"/>
              </a:solidFill>
            </a:endParaRPr>
          </a:p>
        </p:txBody>
      </p:sp>
    </p:spTree>
    <p:extLst>
      <p:ext uri="{BB962C8B-B14F-4D97-AF65-F5344CB8AC3E}">
        <p14:creationId xmlns:p14="http://schemas.microsoft.com/office/powerpoint/2010/main" val="1343515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5" y="85493"/>
            <a:ext cx="9048749" cy="1143000"/>
          </a:xfrm>
        </p:spPr>
        <p:txBody>
          <a:bodyPr>
            <a:noAutofit/>
          </a:bodyPr>
          <a:lstStyle/>
          <a:p>
            <a:r>
              <a:rPr lang="en-US" sz="3200" b="1" dirty="0" smtClean="0"/>
              <a:t>27: </a:t>
            </a:r>
            <a:r>
              <a:rPr lang="en-US" sz="3200" b="1" dirty="0"/>
              <a:t>Organizing large-scale, unstructured collections of consumer </a:t>
            </a:r>
            <a:r>
              <a:rPr lang="en-US" sz="3200" b="1" dirty="0" smtClean="0"/>
              <a:t>photos I</a:t>
            </a:r>
            <a:endParaRPr lang="en-US" sz="3200" b="1" dirty="0"/>
          </a:p>
        </p:txBody>
      </p:sp>
      <p:sp>
        <p:nvSpPr>
          <p:cNvPr id="3" name="Content Placeholder 2"/>
          <p:cNvSpPr>
            <a:spLocks noGrp="1"/>
          </p:cNvSpPr>
          <p:nvPr>
            <p:ph idx="1"/>
          </p:nvPr>
        </p:nvSpPr>
        <p:spPr>
          <a:xfrm>
            <a:off x="18096" y="1277471"/>
            <a:ext cx="9048750" cy="4965494"/>
          </a:xfrm>
        </p:spPr>
        <p:txBody>
          <a:bodyPr>
            <a:normAutofit fontScale="92500"/>
          </a:bodyPr>
          <a:lstStyle/>
          <a:p>
            <a:r>
              <a:rPr lang="en-US" sz="2400" b="1" dirty="0">
                <a:solidFill>
                  <a:srgbClr val="0070C0"/>
                </a:solidFill>
              </a:rPr>
              <a:t>Application:</a:t>
            </a:r>
            <a:r>
              <a:rPr lang="en-US" sz="2400" dirty="0">
                <a:solidFill>
                  <a:srgbClr val="0070C0"/>
                </a:solidFill>
              </a:rPr>
              <a:t> </a:t>
            </a:r>
            <a:r>
              <a:rPr lang="en-US" sz="2400" dirty="0"/>
              <a:t>Produce 3D reconstructions of scenes using collections of millions to billions of consumer images, where neither the scene structure nor the camera positions are known a priori. Use resulting </a:t>
            </a:r>
            <a:r>
              <a:rPr lang="en-US" sz="2400" dirty="0" smtClean="0"/>
              <a:t>3D </a:t>
            </a:r>
            <a:r>
              <a:rPr lang="en-US" sz="2400" dirty="0"/>
              <a:t>models to allow efficient </a:t>
            </a:r>
            <a:r>
              <a:rPr lang="en-US" sz="2400" dirty="0" smtClean="0"/>
              <a:t>browsing </a:t>
            </a:r>
            <a:r>
              <a:rPr lang="en-US" sz="2400" dirty="0"/>
              <a:t>of large-scale photo collections by geographic position. </a:t>
            </a:r>
            <a:r>
              <a:rPr lang="en-US" sz="2400" dirty="0" err="1"/>
              <a:t>Geolocate</a:t>
            </a:r>
            <a:r>
              <a:rPr lang="en-US" sz="2400" dirty="0"/>
              <a:t> new images by matching to </a:t>
            </a:r>
            <a:r>
              <a:rPr lang="en-US" sz="2400" dirty="0" smtClean="0"/>
              <a:t>3D </a:t>
            </a:r>
            <a:r>
              <a:rPr lang="en-US" sz="2400" dirty="0"/>
              <a:t>models. Perform object recognition on each image. </a:t>
            </a:r>
            <a:r>
              <a:rPr lang="en-US" sz="2400" dirty="0" smtClean="0"/>
              <a:t>3D </a:t>
            </a:r>
            <a:r>
              <a:rPr lang="en-US" sz="2400" dirty="0"/>
              <a:t>reconstruction </a:t>
            </a:r>
            <a:r>
              <a:rPr lang="en-US" sz="2400" dirty="0" smtClean="0"/>
              <a:t>posed </a:t>
            </a:r>
            <a:r>
              <a:rPr lang="en-US" sz="2400" dirty="0"/>
              <a:t>as a robust non-linear least squares optimization problem </a:t>
            </a:r>
            <a:r>
              <a:rPr lang="en-US" sz="2400" dirty="0" smtClean="0"/>
              <a:t>where observed relations </a:t>
            </a:r>
            <a:r>
              <a:rPr lang="en-US" sz="2400" dirty="0"/>
              <a:t>between images are constraints and unknowns are </a:t>
            </a:r>
            <a:r>
              <a:rPr lang="en-US" sz="2400" dirty="0" smtClean="0"/>
              <a:t>6-D </a:t>
            </a:r>
            <a:r>
              <a:rPr lang="en-US" sz="2400" dirty="0"/>
              <a:t>camera pose of each image and </a:t>
            </a:r>
            <a:r>
              <a:rPr lang="en-US" sz="2400" dirty="0" smtClean="0"/>
              <a:t>3D </a:t>
            </a:r>
            <a:r>
              <a:rPr lang="en-US" sz="2400" dirty="0"/>
              <a:t>position of each point in the scene</a:t>
            </a:r>
            <a:r>
              <a:rPr lang="en-US" sz="2400" dirty="0" smtClean="0"/>
              <a:t>.</a:t>
            </a:r>
          </a:p>
          <a:p>
            <a:pPr marL="0" indent="0">
              <a:buNone/>
            </a:pPr>
            <a:endParaRPr lang="en-US" sz="2400" dirty="0" smtClean="0"/>
          </a:p>
          <a:p>
            <a:r>
              <a:rPr lang="en-US" sz="2400" b="1" dirty="0" smtClean="0">
                <a:solidFill>
                  <a:srgbClr val="0070C0"/>
                </a:solidFill>
              </a:rPr>
              <a:t>Current </a:t>
            </a:r>
            <a:r>
              <a:rPr lang="en-US" sz="2400" b="1" dirty="0">
                <a:solidFill>
                  <a:srgbClr val="0070C0"/>
                </a:solidFill>
              </a:rPr>
              <a:t>Approach:</a:t>
            </a:r>
            <a:r>
              <a:rPr lang="en-US" sz="2400" dirty="0">
                <a:solidFill>
                  <a:srgbClr val="0070C0"/>
                </a:solidFill>
              </a:rPr>
              <a:t> </a:t>
            </a:r>
            <a:r>
              <a:rPr lang="en-US" sz="2400" dirty="0"/>
              <a:t>Hadoop cluster with 480 cores processing data of initial applications. Note over 500 billion images </a:t>
            </a:r>
            <a:r>
              <a:rPr lang="en-US" sz="2400" dirty="0" smtClean="0"/>
              <a:t>(too small) on </a:t>
            </a:r>
            <a:r>
              <a:rPr lang="en-US" sz="2400" dirty="0"/>
              <a:t>Facebook and over 5 billion on Flickr with over </a:t>
            </a:r>
            <a:r>
              <a:rPr lang="en-US" sz="2400" dirty="0" smtClean="0"/>
              <a:t>1800 (was 500 a year ago) million </a:t>
            </a:r>
            <a:r>
              <a:rPr lang="en-US" sz="2400" dirty="0"/>
              <a:t>images added to social media sites each day</a:t>
            </a:r>
            <a:r>
              <a:rPr lang="en-US" sz="24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51</a:t>
            </a:fld>
            <a:endParaRPr lang="en-US" dirty="0">
              <a:solidFill>
                <a:prstClr val="black"/>
              </a:solidFill>
            </a:endParaRPr>
          </a:p>
        </p:txBody>
      </p:sp>
      <p:sp>
        <p:nvSpPr>
          <p:cNvPr id="6" name="Rounded Rectangle 5"/>
          <p:cNvSpPr/>
          <p:nvPr/>
        </p:nvSpPr>
        <p:spPr>
          <a:xfrm>
            <a:off x="5970494" y="5957408"/>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sp>
        <p:nvSpPr>
          <p:cNvPr id="7" name="Rectangle 6"/>
          <p:cNvSpPr/>
          <p:nvPr/>
        </p:nvSpPr>
        <p:spPr>
          <a:xfrm>
            <a:off x="910056" y="6291943"/>
            <a:ext cx="4873514"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Global Machine Learning after Initial Local steps</a:t>
            </a:r>
            <a:endParaRPr lang="en-US" b="1" dirty="0">
              <a:solidFill>
                <a:srgbClr val="006BB5"/>
              </a:solidFill>
            </a:endParaRPr>
          </a:p>
        </p:txBody>
      </p:sp>
    </p:spTree>
    <p:extLst>
      <p:ext uri="{BB962C8B-B14F-4D97-AF65-F5344CB8AC3E}">
        <p14:creationId xmlns:p14="http://schemas.microsoft.com/office/powerpoint/2010/main" val="40966009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98"/>
            <a:ext cx="9144000" cy="1143000"/>
          </a:xfrm>
        </p:spPr>
        <p:txBody>
          <a:bodyPr>
            <a:noAutofit/>
          </a:bodyPr>
          <a:lstStyle/>
          <a:p>
            <a:r>
              <a:rPr lang="en-US" sz="3200" b="1" dirty="0" smtClean="0"/>
              <a:t>27: </a:t>
            </a:r>
            <a:r>
              <a:rPr lang="en-US" sz="3200" b="1" dirty="0"/>
              <a:t>Organizing large-scale, unstructured collections of consumer </a:t>
            </a:r>
            <a:r>
              <a:rPr lang="en-US" sz="3200" b="1" dirty="0" smtClean="0"/>
              <a:t>photos II</a:t>
            </a:r>
            <a:endParaRPr lang="en-US" sz="3200" b="1" dirty="0"/>
          </a:p>
        </p:txBody>
      </p:sp>
      <p:sp>
        <p:nvSpPr>
          <p:cNvPr id="3" name="Content Placeholder 2"/>
          <p:cNvSpPr>
            <a:spLocks noGrp="1"/>
          </p:cNvSpPr>
          <p:nvPr>
            <p:ph idx="1"/>
          </p:nvPr>
        </p:nvSpPr>
        <p:spPr>
          <a:xfrm>
            <a:off x="0" y="4256399"/>
            <a:ext cx="9048750" cy="2035544"/>
          </a:xfrm>
        </p:spPr>
        <p:txBody>
          <a:bodyPr>
            <a:normAutofit fontScale="70000" lnSpcReduction="20000"/>
          </a:bodyPr>
          <a:lstStyle/>
          <a:p>
            <a:r>
              <a:rPr lang="en-US" b="1" dirty="0" smtClean="0">
                <a:solidFill>
                  <a:srgbClr val="0070C0"/>
                </a:solidFill>
              </a:rPr>
              <a:t>Futures:</a:t>
            </a:r>
            <a:r>
              <a:rPr lang="en-US" dirty="0" smtClean="0">
                <a:solidFill>
                  <a:srgbClr val="0070C0"/>
                </a:solidFill>
              </a:rPr>
              <a:t> </a:t>
            </a:r>
            <a:r>
              <a:rPr lang="en-US" dirty="0"/>
              <a:t>Need </a:t>
            </a:r>
            <a:r>
              <a:rPr lang="en-US" dirty="0" smtClean="0"/>
              <a:t>many analytics, </a:t>
            </a:r>
            <a:r>
              <a:rPr lang="en-US" dirty="0"/>
              <a:t>including feature extraction, feature matching, and large-scale probabilistic inference, which appear in many or most computer vision and image processing problems, including recognition, stereo resolution, and image denoising. Need to visualize large-scale </a:t>
            </a:r>
            <a:r>
              <a:rPr lang="en-US" dirty="0" smtClean="0"/>
              <a:t>3D </a:t>
            </a:r>
            <a:r>
              <a:rPr lang="en-US" dirty="0"/>
              <a:t>reconstructions, and navigate large-scale collections of images that have been aligned to maps.</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52</a:t>
            </a:fld>
            <a:endParaRPr lang="en-US" dirty="0">
              <a:solidFill>
                <a:prstClr val="black"/>
              </a:solidFill>
            </a:endParaRPr>
          </a:p>
        </p:txBody>
      </p:sp>
      <p:sp>
        <p:nvSpPr>
          <p:cNvPr id="6" name="Rounded Rectangle 5"/>
          <p:cNvSpPr/>
          <p:nvPr/>
        </p:nvSpPr>
        <p:spPr>
          <a:xfrm>
            <a:off x="7105338" y="5739746"/>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pic>
        <p:nvPicPr>
          <p:cNvPr id="7" name="Picture 2" descr="colosseum_teaser"/>
          <p:cNvPicPr>
            <a:picLocks noChangeAspect="1" noChangeArrowheads="1"/>
          </p:cNvPicPr>
          <p:nvPr/>
        </p:nvPicPr>
        <p:blipFill>
          <a:blip r:embed="rId2"/>
          <a:srcRect/>
          <a:stretch>
            <a:fillRect/>
          </a:stretch>
        </p:blipFill>
        <p:spPr bwMode="auto">
          <a:xfrm>
            <a:off x="0" y="1035621"/>
            <a:ext cx="9144000" cy="3190688"/>
          </a:xfrm>
          <a:prstGeom prst="rect">
            <a:avLst/>
          </a:prstGeom>
          <a:noFill/>
          <a:ln w="9525">
            <a:noFill/>
            <a:miter lim="800000"/>
            <a:headEnd/>
            <a:tailEnd/>
          </a:ln>
        </p:spPr>
      </p:pic>
      <p:sp>
        <p:nvSpPr>
          <p:cNvPr id="8" name="Rectangle 7"/>
          <p:cNvSpPr/>
          <p:nvPr/>
        </p:nvSpPr>
        <p:spPr>
          <a:xfrm>
            <a:off x="75524" y="6265049"/>
            <a:ext cx="6983065"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Global Machine Learning after Initial Local ML pleasingly parallel steps</a:t>
            </a:r>
            <a:endParaRPr lang="en-US" b="1" dirty="0">
              <a:solidFill>
                <a:srgbClr val="006BB5"/>
              </a:solidFill>
            </a:endParaRPr>
          </a:p>
        </p:txBody>
      </p:sp>
    </p:spTree>
    <p:extLst>
      <p:ext uri="{BB962C8B-B14F-4D97-AF65-F5344CB8AC3E}">
        <p14:creationId xmlns:p14="http://schemas.microsoft.com/office/powerpoint/2010/main" val="23302728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4" y="70326"/>
            <a:ext cx="6879545" cy="563988"/>
          </a:xfrm>
        </p:spPr>
        <p:txBody>
          <a:bodyPr>
            <a:noAutofit/>
          </a:bodyPr>
          <a:lstStyle/>
          <a:p>
            <a:r>
              <a:rPr lang="en-US" sz="2400" b="1" dirty="0" smtClean="0"/>
              <a:t>36: </a:t>
            </a:r>
            <a:r>
              <a:rPr lang="en-US" sz="2400" b="1" dirty="0"/>
              <a:t>Catalina Real-Time Transient Survey (CRTS): a digital, panoramic, synoptic sky </a:t>
            </a:r>
            <a:r>
              <a:rPr lang="en-US" sz="2400" b="1" dirty="0" smtClean="0"/>
              <a:t>survey I</a:t>
            </a:r>
            <a:endParaRPr lang="en-US" sz="2400" b="1" dirty="0"/>
          </a:p>
        </p:txBody>
      </p:sp>
      <p:sp>
        <p:nvSpPr>
          <p:cNvPr id="3" name="Content Placeholder 2"/>
          <p:cNvSpPr>
            <a:spLocks noGrp="1"/>
          </p:cNvSpPr>
          <p:nvPr>
            <p:ph idx="1"/>
          </p:nvPr>
        </p:nvSpPr>
        <p:spPr>
          <a:xfrm>
            <a:off x="15929" y="684443"/>
            <a:ext cx="9128069" cy="5516542"/>
          </a:xfrm>
        </p:spPr>
        <p:txBody>
          <a:bodyPr>
            <a:noAutofit/>
          </a:bodyPr>
          <a:lstStyle/>
          <a:p>
            <a:r>
              <a:rPr lang="en-US" sz="1900" b="1" dirty="0">
                <a:solidFill>
                  <a:srgbClr val="0070C0"/>
                </a:solidFill>
              </a:rPr>
              <a:t>Application:</a:t>
            </a:r>
            <a:r>
              <a:rPr lang="en-US" sz="1900" dirty="0">
                <a:solidFill>
                  <a:srgbClr val="0070C0"/>
                </a:solidFill>
              </a:rPr>
              <a:t> </a:t>
            </a:r>
            <a:r>
              <a:rPr lang="en-US" sz="1900" dirty="0"/>
              <a:t>The survey explores the variable universe in the visible light regime, on time scales ranging from minutes to years, by searching for variable and transient sources.  It discovers a broad variety of astrophysical objects and phenomena, including various types of cosmic explosions (e.g., Supernovae), variable stars, phenomena associated with accretion to massive black holes (active galactic nuclei) and their relativistic jets, high proper motion stars, etc. The data are collected from 3 telescopes (2 in Arizona and 1 in Australia), with additional ones expected in the near future (in Chile).  </a:t>
            </a:r>
            <a:endParaRPr lang="en-US" sz="1900" dirty="0" smtClean="0"/>
          </a:p>
          <a:p>
            <a:r>
              <a:rPr lang="en-US" sz="1900" b="1" dirty="0" smtClean="0">
                <a:solidFill>
                  <a:srgbClr val="0070C0"/>
                </a:solidFill>
              </a:rPr>
              <a:t>Current </a:t>
            </a:r>
            <a:r>
              <a:rPr lang="en-US" sz="1900" b="1" dirty="0">
                <a:solidFill>
                  <a:srgbClr val="0070C0"/>
                </a:solidFill>
              </a:rPr>
              <a:t>Approach:</a:t>
            </a:r>
            <a:r>
              <a:rPr lang="en-US" sz="1900" dirty="0">
                <a:solidFill>
                  <a:srgbClr val="0070C0"/>
                </a:solidFill>
              </a:rPr>
              <a:t> </a:t>
            </a:r>
            <a:r>
              <a:rPr lang="en-US" sz="1900" dirty="0"/>
              <a:t>The survey generates up to ~ 0.1 TB on a clear night with a total of ~100 TB in current data holdings.  The data are preprocessed at the telescope, and transferred to Univ. of Arizona and Caltech, for further analysis, distribution, and archiving.  The data are processed in real time, and detected transient events are published electronically through a variety of dissemination mechanisms, with no proprietary withholding period (CRTS has a completely open data policy). Further data analysis includes classification of the detected transient events, additional observations using other telescopes, scientific interpretation, and publishing.  In this process, it makes a heavy use of the archival data (several PB’s) from a wide variety of geographically distributed resources connected through the Virtual Observatory (VO) framework</a:t>
            </a:r>
            <a:r>
              <a:rPr lang="en-US" sz="1900" dirty="0" smtClean="0"/>
              <a:t>.</a:t>
            </a:r>
          </a:p>
        </p:txBody>
      </p:sp>
      <p:sp>
        <p:nvSpPr>
          <p:cNvPr id="5" name="Slide Number Placeholder 4"/>
          <p:cNvSpPr>
            <a:spLocks noGrp="1"/>
          </p:cNvSpPr>
          <p:nvPr>
            <p:ph type="sldNum" sz="quarter" idx="12"/>
          </p:nvPr>
        </p:nvSpPr>
        <p:spPr>
          <a:xfrm>
            <a:off x="6553200" y="6433246"/>
            <a:ext cx="2133600" cy="365125"/>
          </a:xfrm>
        </p:spPr>
        <p:txBody>
          <a:bodyPr/>
          <a:lstStyle/>
          <a:p>
            <a:fld id="{C4B85148-DB98-4269-ACE6-2DF49F9918C9}" type="slidenum">
              <a:rPr lang="en-US" smtClean="0"/>
              <a:pPr/>
              <a:t>53</a:t>
            </a:fld>
            <a:endParaRPr lang="en-US" dirty="0"/>
          </a:p>
        </p:txBody>
      </p:sp>
      <p:sp>
        <p:nvSpPr>
          <p:cNvPr id="6" name="Rounded Rectangle 5"/>
          <p:cNvSpPr/>
          <p:nvPr/>
        </p:nvSpPr>
        <p:spPr>
          <a:xfrm>
            <a:off x="15930" y="70326"/>
            <a:ext cx="2248525"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Astronomy &amp; Physics</a:t>
            </a:r>
            <a:endParaRPr lang="en-US" b="1" dirty="0">
              <a:solidFill>
                <a:schemeClr val="tx1"/>
              </a:solidFill>
            </a:endParaRPr>
          </a:p>
        </p:txBody>
      </p:sp>
      <p:sp>
        <p:nvSpPr>
          <p:cNvPr id="7" name="Rectangle 6"/>
          <p:cNvSpPr/>
          <p:nvPr/>
        </p:nvSpPr>
        <p:spPr>
          <a:xfrm>
            <a:off x="4051233" y="6053786"/>
            <a:ext cx="2250681"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PP, ML, Classification</a:t>
            </a:r>
            <a:endParaRPr lang="en-US" dirty="0">
              <a:solidFill>
                <a:srgbClr val="006BB5"/>
              </a:solidFill>
            </a:endParaRPr>
          </a:p>
        </p:txBody>
      </p:sp>
      <p:sp>
        <p:nvSpPr>
          <p:cNvPr id="8" name="Rectangle 7"/>
          <p:cNvSpPr/>
          <p:nvPr/>
        </p:nvSpPr>
        <p:spPr>
          <a:xfrm>
            <a:off x="15930" y="6477534"/>
            <a:ext cx="790165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Images and Events: Celestial events identified in Telescope Images</a:t>
            </a:r>
          </a:p>
        </p:txBody>
      </p:sp>
      <p:sp>
        <p:nvSpPr>
          <p:cNvPr id="9" name="Rectangle 8"/>
          <p:cNvSpPr/>
          <p:nvPr/>
        </p:nvSpPr>
        <p:spPr>
          <a:xfrm>
            <a:off x="6478411" y="6067757"/>
            <a:ext cx="2208389"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 workflow</a:t>
            </a:r>
            <a:endParaRPr lang="en-US" dirty="0">
              <a:solidFill>
                <a:srgbClr val="0070C0"/>
              </a:solidFill>
            </a:endParaRPr>
          </a:p>
        </p:txBody>
      </p:sp>
    </p:spTree>
    <p:extLst>
      <p:ext uri="{BB962C8B-B14F-4D97-AF65-F5344CB8AC3E}">
        <p14:creationId xmlns:p14="http://schemas.microsoft.com/office/powerpoint/2010/main" val="595857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774" y="27503"/>
            <a:ext cx="6343025" cy="672713"/>
          </a:xfrm>
        </p:spPr>
        <p:txBody>
          <a:bodyPr>
            <a:noAutofit/>
          </a:bodyPr>
          <a:lstStyle/>
          <a:p>
            <a:r>
              <a:rPr lang="en-US" sz="2400" b="1" dirty="0" smtClean="0"/>
              <a:t>36: </a:t>
            </a:r>
            <a:r>
              <a:rPr lang="en-US" sz="2400" b="1" dirty="0"/>
              <a:t>Catalina Real-Time Transient Survey (CRTS): a digital, panoramic, synoptic sky </a:t>
            </a:r>
            <a:r>
              <a:rPr lang="en-US" sz="2400" b="1" dirty="0" smtClean="0"/>
              <a:t>survey II</a:t>
            </a:r>
            <a:endParaRPr lang="en-US" sz="2400" b="1" dirty="0"/>
          </a:p>
        </p:txBody>
      </p:sp>
      <p:sp>
        <p:nvSpPr>
          <p:cNvPr id="3" name="Content Placeholder 2"/>
          <p:cNvSpPr>
            <a:spLocks noGrp="1"/>
          </p:cNvSpPr>
          <p:nvPr>
            <p:ph idx="1"/>
          </p:nvPr>
        </p:nvSpPr>
        <p:spPr>
          <a:xfrm>
            <a:off x="0" y="1116706"/>
            <a:ext cx="9048750" cy="683812"/>
          </a:xfrm>
        </p:spPr>
        <p:txBody>
          <a:bodyPr>
            <a:noAutofit/>
          </a:bodyPr>
          <a:lstStyle/>
          <a:p>
            <a:r>
              <a:rPr lang="en-US" sz="1800" b="1" dirty="0" smtClean="0">
                <a:solidFill>
                  <a:srgbClr val="0070C0"/>
                </a:solidFill>
              </a:rPr>
              <a:t>Futures:</a:t>
            </a:r>
            <a:r>
              <a:rPr lang="en-US" sz="1800" dirty="0" smtClean="0">
                <a:solidFill>
                  <a:srgbClr val="0070C0"/>
                </a:solidFill>
              </a:rPr>
              <a:t> </a:t>
            </a:r>
            <a:r>
              <a:rPr lang="en-US" sz="1800" dirty="0" smtClean="0"/>
              <a:t>CRTS </a:t>
            </a:r>
            <a:r>
              <a:rPr lang="en-US" sz="1800" dirty="0"/>
              <a:t>is a scientific and methodological testbed and precursor of larger surveys to come, notably the Large Synoptic Survey Telescope (LSST), expected to operate in 2020’s and selected as the highest-priority ground-based instrument in the 2010 Astronomy and Astrophysics Decadal Survey. LSST will gather about 30 TB per night. </a:t>
            </a:r>
          </a:p>
        </p:txBody>
      </p:sp>
      <p:sp>
        <p:nvSpPr>
          <p:cNvPr id="5" name="Slide Number Placeholder 4"/>
          <p:cNvSpPr>
            <a:spLocks noGrp="1"/>
          </p:cNvSpPr>
          <p:nvPr>
            <p:ph type="sldNum" sz="quarter" idx="12"/>
          </p:nvPr>
        </p:nvSpPr>
        <p:spPr/>
        <p:txBody>
          <a:bodyPr/>
          <a:lstStyle/>
          <a:p>
            <a:fld id="{C4B85148-DB98-4269-ACE6-2DF49F9918C9}" type="slidenum">
              <a:rPr lang="en-US" smtClean="0"/>
              <a:pPr/>
              <a:t>54</a:t>
            </a:fld>
            <a:endParaRPr lang="en-US" dirty="0"/>
          </a:p>
        </p:txBody>
      </p:sp>
      <p:sp>
        <p:nvSpPr>
          <p:cNvPr id="6" name="Rounded Rectangle 5"/>
          <p:cNvSpPr/>
          <p:nvPr/>
        </p:nvSpPr>
        <p:spPr>
          <a:xfrm>
            <a:off x="95250" y="101737"/>
            <a:ext cx="2248525"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Astronomy &amp; Physics</a:t>
            </a:r>
            <a:endParaRPr lang="en-US" b="1" dirty="0">
              <a:solidFill>
                <a:schemeClr val="tx1"/>
              </a:solidFill>
            </a:endParaRPr>
          </a:p>
        </p:txBody>
      </p:sp>
      <p:pic>
        <p:nvPicPr>
          <p:cNvPr id="7" name="Picture 6" descr="C:\Users\Geoffrey Fox\Downloads\TimeDomainAstr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0128"/>
            <a:ext cx="9083921" cy="3773321"/>
          </a:xfrm>
          <a:prstGeom prst="rect">
            <a:avLst/>
          </a:prstGeom>
          <a:noFill/>
          <a:ln>
            <a:noFill/>
          </a:ln>
        </p:spPr>
      </p:pic>
    </p:spTree>
    <p:extLst>
      <p:ext uri="{BB962C8B-B14F-4D97-AF65-F5344CB8AC3E}">
        <p14:creationId xmlns:p14="http://schemas.microsoft.com/office/powerpoint/2010/main" val="36178615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442" y="3159"/>
            <a:ext cx="6770558" cy="1143000"/>
          </a:xfrm>
        </p:spPr>
        <p:txBody>
          <a:bodyPr>
            <a:noAutofit/>
          </a:bodyPr>
          <a:lstStyle/>
          <a:p>
            <a:r>
              <a:rPr lang="en-US" sz="3600" b="1" dirty="0" smtClean="0"/>
              <a:t>43: </a:t>
            </a:r>
            <a:r>
              <a:rPr lang="en-US" sz="3600" b="1" dirty="0"/>
              <a:t>Radar Data Analysis for CReSIS Remote Sensing of Ice </a:t>
            </a:r>
            <a:r>
              <a:rPr lang="en-US" sz="3600" b="1" dirty="0" smtClean="0"/>
              <a:t>Sheets IV</a:t>
            </a:r>
            <a:endParaRPr lang="en-US" sz="3600" b="1" dirty="0"/>
          </a:p>
        </p:txBody>
      </p:sp>
      <p:sp>
        <p:nvSpPr>
          <p:cNvPr id="3" name="Content Placeholder 2"/>
          <p:cNvSpPr>
            <a:spLocks noGrp="1"/>
          </p:cNvSpPr>
          <p:nvPr>
            <p:ph idx="1"/>
          </p:nvPr>
        </p:nvSpPr>
        <p:spPr>
          <a:xfrm>
            <a:off x="0" y="1065411"/>
            <a:ext cx="9144000" cy="379360"/>
          </a:xfrm>
        </p:spPr>
        <p:txBody>
          <a:bodyPr>
            <a:noAutofit/>
          </a:bodyPr>
          <a:lstStyle/>
          <a:p>
            <a:r>
              <a:rPr lang="en-US" sz="2000" dirty="0"/>
              <a:t>Typical </a:t>
            </a:r>
            <a:r>
              <a:rPr lang="en-US" sz="2000" dirty="0" smtClean="0"/>
              <a:t>CReSIS echogram </a:t>
            </a:r>
            <a:r>
              <a:rPr lang="en-US" sz="2000" dirty="0"/>
              <a:t>with Detected Boundaries.  The upper (green) boundary is between air and ice layer while the lower (red) boundary is between ice and terrain</a:t>
            </a:r>
          </a:p>
        </p:txBody>
      </p:sp>
      <p:sp>
        <p:nvSpPr>
          <p:cNvPr id="5" name="Slide Number Placeholder 4"/>
          <p:cNvSpPr>
            <a:spLocks noGrp="1"/>
          </p:cNvSpPr>
          <p:nvPr>
            <p:ph type="sldNum" sz="quarter" idx="12"/>
          </p:nvPr>
        </p:nvSpPr>
        <p:spPr/>
        <p:txBody>
          <a:bodyPr/>
          <a:lstStyle/>
          <a:p>
            <a:fld id="{C4B85148-DB98-4269-ACE6-2DF49F9918C9}" type="slidenum">
              <a:rPr lang="en-US" smtClean="0"/>
              <a:pPr/>
              <a:t>55</a:t>
            </a:fld>
            <a:endParaRPr lang="en-US" dirty="0"/>
          </a:p>
        </p:txBody>
      </p:sp>
      <p:sp>
        <p:nvSpPr>
          <p:cNvPr id="6" name="Rounded Rectangle 5"/>
          <p:cNvSpPr/>
          <p:nvPr/>
        </p:nvSpPr>
        <p:spPr>
          <a:xfrm>
            <a:off x="-9993" y="370"/>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7" name="Picture 6"/>
          <p:cNvPicPr>
            <a:picLocks noChangeAspect="1"/>
          </p:cNvPicPr>
          <p:nvPr/>
        </p:nvPicPr>
        <p:blipFill>
          <a:blip r:embed="rId2"/>
          <a:stretch>
            <a:fillRect/>
          </a:stretch>
        </p:blipFill>
        <p:spPr>
          <a:xfrm>
            <a:off x="-9993" y="2040434"/>
            <a:ext cx="8934656" cy="4304244"/>
          </a:xfrm>
          <a:prstGeom prst="rect">
            <a:avLst/>
          </a:prstGeom>
        </p:spPr>
      </p:pic>
      <p:sp>
        <p:nvSpPr>
          <p:cNvPr id="8" name="Rectangle 7"/>
          <p:cNvSpPr/>
          <p:nvPr/>
        </p:nvSpPr>
        <p:spPr>
          <a:xfrm>
            <a:off x="1149364" y="6472156"/>
            <a:ext cx="81330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PP, </a:t>
            </a:r>
            <a:r>
              <a:rPr lang="en-US" dirty="0">
                <a:solidFill>
                  <a:srgbClr val="0070C0"/>
                </a:solidFill>
              </a:rPr>
              <a:t>GIS</a:t>
            </a:r>
          </a:p>
        </p:txBody>
      </p:sp>
      <p:sp>
        <p:nvSpPr>
          <p:cNvPr id="9" name="Rectangle 8"/>
          <p:cNvSpPr/>
          <p:nvPr/>
        </p:nvSpPr>
        <p:spPr>
          <a:xfrm>
            <a:off x="3269469" y="6466218"/>
            <a:ext cx="2986267"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Radar Images</a:t>
            </a:r>
            <a:endParaRPr lang="en-US" dirty="0">
              <a:solidFill>
                <a:srgbClr val="0070C0"/>
              </a:solidFill>
            </a:endParaRPr>
          </a:p>
        </p:txBody>
      </p:sp>
      <p:sp>
        <p:nvSpPr>
          <p:cNvPr id="10" name="Rectangle 9"/>
          <p:cNvSpPr/>
          <p:nvPr/>
        </p:nvSpPr>
        <p:spPr>
          <a:xfrm>
            <a:off x="2024925" y="6466218"/>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2668989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031" y="68494"/>
            <a:ext cx="6729969" cy="810846"/>
          </a:xfrm>
          <a:solidFill>
            <a:schemeClr val="bg1"/>
          </a:solidFill>
        </p:spPr>
        <p:txBody>
          <a:bodyPr>
            <a:noAutofit/>
          </a:bodyPr>
          <a:lstStyle/>
          <a:p>
            <a:r>
              <a:rPr lang="en-US" sz="3200" b="1" dirty="0" smtClean="0"/>
              <a:t>44: </a:t>
            </a:r>
            <a:r>
              <a:rPr lang="en-US" sz="3200" b="1" dirty="0"/>
              <a:t>UAVSAR Data Processing, Data Product Delivery, and Data </a:t>
            </a:r>
            <a:r>
              <a:rPr lang="en-US" sz="3200" b="1" dirty="0" smtClean="0"/>
              <a:t>Services II</a:t>
            </a:r>
            <a:endParaRPr lang="en-US" sz="3200" b="1" dirty="0"/>
          </a:p>
        </p:txBody>
      </p:sp>
      <p:sp>
        <p:nvSpPr>
          <p:cNvPr id="3" name="Content Placeholder 2"/>
          <p:cNvSpPr>
            <a:spLocks noGrp="1"/>
          </p:cNvSpPr>
          <p:nvPr>
            <p:ph idx="1"/>
          </p:nvPr>
        </p:nvSpPr>
        <p:spPr>
          <a:xfrm>
            <a:off x="7390701" y="888338"/>
            <a:ext cx="1753299" cy="4114800"/>
          </a:xfrm>
        </p:spPr>
        <p:txBody>
          <a:bodyPr>
            <a:noAutofit/>
          </a:bodyPr>
          <a:lstStyle/>
          <a:p>
            <a:r>
              <a:rPr lang="en-US" sz="1600" dirty="0"/>
              <a:t>Combined unwrapped </a:t>
            </a:r>
            <a:r>
              <a:rPr lang="en-US" sz="1600" dirty="0" err="1"/>
              <a:t>coseismic</a:t>
            </a:r>
            <a:r>
              <a:rPr lang="en-US" sz="1600" dirty="0"/>
              <a:t> interferograms for flight lines 26501, 26505, and 08508 for the October 2009 – April 2010 time period. End points where slip can be seen on the Imperial, Superstition Hills, and Elmore Ranch faults are noted. GPS stations are marked by dots and are labeled.</a:t>
            </a:r>
          </a:p>
        </p:txBody>
      </p:sp>
      <p:sp>
        <p:nvSpPr>
          <p:cNvPr id="5" name="Slide Number Placeholder 4"/>
          <p:cNvSpPr>
            <a:spLocks noGrp="1"/>
          </p:cNvSpPr>
          <p:nvPr>
            <p:ph type="sldNum" sz="quarter" idx="12"/>
          </p:nvPr>
        </p:nvSpPr>
        <p:spPr/>
        <p:txBody>
          <a:bodyPr/>
          <a:lstStyle/>
          <a:p>
            <a:fld id="{C4B85148-DB98-4269-ACE6-2DF49F9918C9}" type="slidenum">
              <a:rPr lang="en-US" smtClean="0"/>
              <a:pPr/>
              <a:t>56</a:t>
            </a:fld>
            <a:endParaRPr lang="en-US" dirty="0"/>
          </a:p>
        </p:txBody>
      </p:sp>
      <p:sp>
        <p:nvSpPr>
          <p:cNvPr id="6" name="Rounded Rectangle 5"/>
          <p:cNvSpPr/>
          <p:nvPr/>
        </p:nvSpPr>
        <p:spPr>
          <a:xfrm>
            <a:off x="30595" y="116372"/>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30595" y="1036081"/>
            <a:ext cx="7715678" cy="5255862"/>
          </a:xfrm>
          <a:prstGeom prst="rect">
            <a:avLst/>
          </a:prstGeom>
        </p:spPr>
      </p:pic>
      <p:sp>
        <p:nvSpPr>
          <p:cNvPr id="7" name="Rectangle 6"/>
          <p:cNvSpPr/>
          <p:nvPr/>
        </p:nvSpPr>
        <p:spPr>
          <a:xfrm>
            <a:off x="916198" y="6422573"/>
            <a:ext cx="81330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PP, </a:t>
            </a:r>
            <a:r>
              <a:rPr lang="en-US" dirty="0">
                <a:solidFill>
                  <a:srgbClr val="0070C0"/>
                </a:solidFill>
              </a:rPr>
              <a:t>GIS</a:t>
            </a:r>
          </a:p>
        </p:txBody>
      </p:sp>
      <p:sp>
        <p:nvSpPr>
          <p:cNvPr id="8" name="Rectangle 7"/>
          <p:cNvSpPr/>
          <p:nvPr/>
        </p:nvSpPr>
        <p:spPr>
          <a:xfrm>
            <a:off x="3036303" y="6422573"/>
            <a:ext cx="2986267"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Radar Images</a:t>
            </a:r>
            <a:endParaRPr lang="en-US" dirty="0">
              <a:solidFill>
                <a:srgbClr val="0070C0"/>
              </a:solidFill>
            </a:endParaRPr>
          </a:p>
        </p:txBody>
      </p:sp>
      <p:sp>
        <p:nvSpPr>
          <p:cNvPr id="9" name="Rectangle 8"/>
          <p:cNvSpPr/>
          <p:nvPr/>
        </p:nvSpPr>
        <p:spPr>
          <a:xfrm>
            <a:off x="1791759" y="6422573"/>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1180086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Other Facets of the Ogres</a:t>
            </a:r>
            <a:endParaRPr lang="en-US" b="1" dirty="0"/>
          </a:p>
        </p:txBody>
      </p:sp>
    </p:spTree>
    <p:extLst>
      <p:ext uri="{BB962C8B-B14F-4D97-AF65-F5344CB8AC3E}">
        <p14:creationId xmlns:p14="http://schemas.microsoft.com/office/powerpoint/2010/main" val="5369664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24"/>
            <a:ext cx="8229600" cy="828948"/>
          </a:xfrm>
        </p:spPr>
        <p:txBody>
          <a:bodyPr/>
          <a:lstStyle/>
          <a:p>
            <a:r>
              <a:rPr lang="en-US" b="1" dirty="0">
                <a:solidFill>
                  <a:srgbClr val="0070C0"/>
                </a:solidFill>
              </a:rPr>
              <a:t>Application Class Facet </a:t>
            </a:r>
            <a:r>
              <a:rPr lang="en-US" b="1" dirty="0"/>
              <a:t>of Ogres</a:t>
            </a:r>
          </a:p>
        </p:txBody>
      </p:sp>
      <p:sp>
        <p:nvSpPr>
          <p:cNvPr id="3" name="Content Placeholder 2"/>
          <p:cNvSpPr>
            <a:spLocks noGrp="1"/>
          </p:cNvSpPr>
          <p:nvPr>
            <p:ph idx="1"/>
          </p:nvPr>
        </p:nvSpPr>
        <p:spPr>
          <a:xfrm>
            <a:off x="0" y="735724"/>
            <a:ext cx="9144000" cy="5981597"/>
          </a:xfrm>
        </p:spPr>
        <p:txBody>
          <a:bodyPr>
            <a:noAutofit/>
          </a:bodyPr>
          <a:lstStyle/>
          <a:p>
            <a:r>
              <a:rPr lang="en-US" sz="2400" b="1" dirty="0" smtClean="0"/>
              <a:t>Classification </a:t>
            </a:r>
            <a:r>
              <a:rPr lang="en-US" sz="2400" b="1" dirty="0" smtClean="0">
                <a:solidFill>
                  <a:srgbClr val="0070C0"/>
                </a:solidFill>
              </a:rPr>
              <a:t>(30) </a:t>
            </a:r>
            <a:r>
              <a:rPr lang="en-US" sz="2400" dirty="0"/>
              <a:t>divide data into </a:t>
            </a:r>
            <a:r>
              <a:rPr lang="en-US" sz="2400" dirty="0" smtClean="0"/>
              <a:t>categories</a:t>
            </a:r>
            <a:endParaRPr lang="en-US" sz="2400" b="1" dirty="0" smtClean="0"/>
          </a:p>
          <a:p>
            <a:r>
              <a:rPr lang="en-US" sz="2400" b="1" dirty="0" smtClean="0"/>
              <a:t>Search Index </a:t>
            </a:r>
            <a:r>
              <a:rPr lang="en-US" sz="2400" dirty="0" smtClean="0"/>
              <a:t>and </a:t>
            </a:r>
            <a:r>
              <a:rPr lang="en-US" sz="2400" b="1" dirty="0" smtClean="0"/>
              <a:t>query</a:t>
            </a:r>
            <a:r>
              <a:rPr lang="en-US" sz="2400" dirty="0" smtClean="0"/>
              <a:t> </a:t>
            </a:r>
            <a:r>
              <a:rPr lang="en-US" sz="2400" b="1" dirty="0" smtClean="0">
                <a:solidFill>
                  <a:srgbClr val="0070C0"/>
                </a:solidFill>
              </a:rPr>
              <a:t>(12)</a:t>
            </a:r>
          </a:p>
          <a:p>
            <a:r>
              <a:rPr lang="en-US" sz="2400" b="1" dirty="0" smtClean="0"/>
              <a:t>Maximum Likelihood</a:t>
            </a:r>
            <a:r>
              <a:rPr lang="en-US" sz="2400" dirty="0"/>
              <a:t> </a:t>
            </a:r>
            <a:r>
              <a:rPr lang="en-US" sz="2400" dirty="0" smtClean="0"/>
              <a:t>or </a:t>
            </a:r>
            <a:r>
              <a:rPr lang="en-US" sz="2400" b="1" dirty="0" smtClean="0">
                <a:sym typeface="Symbol" panose="05050102010706020507" pitchFamily="18" charset="2"/>
              </a:rPr>
              <a:t></a:t>
            </a:r>
            <a:r>
              <a:rPr lang="en-US" sz="2400" b="1" baseline="30000" dirty="0">
                <a:sym typeface="Symbol" panose="05050102010706020507" pitchFamily="18" charset="2"/>
              </a:rPr>
              <a:t>2</a:t>
            </a:r>
            <a:r>
              <a:rPr lang="en-US" sz="2400" b="1" dirty="0">
                <a:sym typeface="Symbol" panose="05050102010706020507" pitchFamily="18" charset="2"/>
              </a:rPr>
              <a:t> </a:t>
            </a:r>
            <a:r>
              <a:rPr lang="en-US" sz="2400" dirty="0" smtClean="0">
                <a:sym typeface="Symbol" panose="05050102010706020507" pitchFamily="18" charset="2"/>
              </a:rPr>
              <a:t>minimizations</a:t>
            </a:r>
            <a:endParaRPr lang="en-US" sz="2400" dirty="0">
              <a:sym typeface="Symbol" panose="05050102010706020507" pitchFamily="18" charset="2"/>
            </a:endParaRPr>
          </a:p>
          <a:p>
            <a:r>
              <a:rPr lang="en-US" sz="2400" b="1" dirty="0"/>
              <a:t>Expectation Maximization </a:t>
            </a:r>
            <a:r>
              <a:rPr lang="en-US" sz="2400" dirty="0"/>
              <a:t>(often Steepest descent) </a:t>
            </a:r>
          </a:p>
          <a:p>
            <a:r>
              <a:rPr lang="en-US" sz="2400" b="1" dirty="0" smtClean="0"/>
              <a:t>Local (pleasingly parallel) Machine Learning </a:t>
            </a:r>
            <a:r>
              <a:rPr lang="en-US" sz="2400" b="1" dirty="0" smtClean="0">
                <a:solidFill>
                  <a:srgbClr val="0070C0"/>
                </a:solidFill>
              </a:rPr>
              <a:t>(36) </a:t>
            </a:r>
            <a:r>
              <a:rPr lang="en-US" sz="2400" dirty="0" smtClean="0"/>
              <a:t>contrasted to</a:t>
            </a:r>
          </a:p>
          <a:p>
            <a:r>
              <a:rPr lang="en-US" sz="2400" b="1" dirty="0" smtClean="0"/>
              <a:t>(Exascale) Global </a:t>
            </a:r>
            <a:r>
              <a:rPr lang="en-US" sz="2400" b="1" dirty="0"/>
              <a:t>Optimization </a:t>
            </a:r>
            <a:r>
              <a:rPr lang="en-US" sz="2400" b="1" dirty="0" smtClean="0">
                <a:solidFill>
                  <a:srgbClr val="0070C0"/>
                </a:solidFill>
              </a:rPr>
              <a:t>(23) </a:t>
            </a:r>
            <a:r>
              <a:rPr lang="en-US" sz="2400" dirty="0" smtClean="0"/>
              <a:t>(such as Learning Networks, </a:t>
            </a:r>
            <a:r>
              <a:rPr lang="en-US" sz="2400" dirty="0" err="1" smtClean="0"/>
              <a:t>Variational</a:t>
            </a:r>
            <a:r>
              <a:rPr lang="en-US" sz="2400" dirty="0" smtClean="0"/>
              <a:t> </a:t>
            </a:r>
            <a:r>
              <a:rPr lang="en-US" sz="2400" dirty="0"/>
              <a:t>Bayes and Gibbs Sampling</a:t>
            </a:r>
            <a:r>
              <a:rPr lang="en-US" sz="2400" dirty="0" smtClean="0"/>
              <a:t>) </a:t>
            </a:r>
          </a:p>
          <a:p>
            <a:r>
              <a:rPr lang="en-US" sz="2400" dirty="0"/>
              <a:t>Do they </a:t>
            </a:r>
            <a:r>
              <a:rPr lang="en-US" sz="2400" b="1" dirty="0"/>
              <a:t>Use </a:t>
            </a:r>
            <a:r>
              <a:rPr lang="en-US" sz="2400" b="1" dirty="0" smtClean="0"/>
              <a:t>Agents </a:t>
            </a:r>
            <a:r>
              <a:rPr lang="en-US" sz="2400" b="1" dirty="0" smtClean="0">
                <a:solidFill>
                  <a:srgbClr val="0070C0"/>
                </a:solidFill>
              </a:rPr>
              <a:t>(2)</a:t>
            </a:r>
            <a:r>
              <a:rPr lang="en-US" sz="2400" dirty="0" smtClean="0">
                <a:solidFill>
                  <a:srgbClr val="0070C0"/>
                </a:solidFill>
              </a:rPr>
              <a:t> </a:t>
            </a:r>
            <a:r>
              <a:rPr lang="en-US" sz="2400" dirty="0"/>
              <a:t>as in epidemiology (swarm approaches</a:t>
            </a:r>
            <a:r>
              <a:rPr lang="en-US" sz="2400" dirty="0" smtClean="0"/>
              <a:t>)?</a:t>
            </a:r>
          </a:p>
          <a:p>
            <a:endParaRPr lang="en-US" sz="2400" dirty="0"/>
          </a:p>
        </p:txBody>
      </p:sp>
      <p:sp>
        <p:nvSpPr>
          <p:cNvPr id="4" name="Rectangle 3"/>
          <p:cNvSpPr/>
          <p:nvPr/>
        </p:nvSpPr>
        <p:spPr>
          <a:xfrm>
            <a:off x="296367" y="4370397"/>
            <a:ext cx="7579005" cy="2246769"/>
          </a:xfrm>
          <a:prstGeom prst="rect">
            <a:avLst/>
          </a:prstGeom>
          <a:solidFill>
            <a:schemeClr val="bg1"/>
          </a:solidFill>
        </p:spPr>
        <p:txBody>
          <a:bodyPr wrap="square">
            <a:spAutoFit/>
          </a:bodyPr>
          <a:lstStyle/>
          <a:p>
            <a:r>
              <a:rPr lang="en-US" sz="2000" b="1" dirty="0"/>
              <a:t>Higher-Level Computational Types or Features </a:t>
            </a:r>
            <a:r>
              <a:rPr lang="en-US" sz="2000" b="1" dirty="0" smtClean="0"/>
              <a:t>in earlier slide </a:t>
            </a:r>
            <a:r>
              <a:rPr lang="en-US" sz="2000" dirty="0" smtClean="0"/>
              <a:t>also has</a:t>
            </a:r>
          </a:p>
          <a:p>
            <a:r>
              <a:rPr lang="en-US" sz="2000" b="1" dirty="0" smtClean="0">
                <a:solidFill>
                  <a:srgbClr val="0070C0"/>
                </a:solidFill>
              </a:rPr>
              <a:t>CF(4</a:t>
            </a:r>
            <a:r>
              <a:rPr lang="en-US" sz="2000" b="1" dirty="0">
                <a:solidFill>
                  <a:srgbClr val="0070C0"/>
                </a:solidFill>
              </a:rPr>
              <a:t>): </a:t>
            </a:r>
            <a:r>
              <a:rPr lang="en-US" sz="2000" dirty="0"/>
              <a:t>Collaborative </a:t>
            </a:r>
            <a:r>
              <a:rPr lang="en-US" sz="2000" dirty="0" smtClean="0"/>
              <a:t>Filtering in </a:t>
            </a:r>
            <a:r>
              <a:rPr lang="en-US" sz="2000" b="1" dirty="0">
                <a:solidFill>
                  <a:srgbClr val="0070C0"/>
                </a:solidFill>
              </a:rPr>
              <a:t>Core Analytics Facet </a:t>
            </a:r>
            <a:endParaRPr lang="en-US" sz="2000" dirty="0"/>
          </a:p>
          <a:p>
            <a:r>
              <a:rPr lang="en-US" sz="2000" b="1" dirty="0" smtClean="0">
                <a:solidFill>
                  <a:srgbClr val="0070C0"/>
                </a:solidFill>
              </a:rPr>
              <a:t>and two categories in data source and style</a:t>
            </a:r>
          </a:p>
          <a:p>
            <a:r>
              <a:rPr lang="en-US" sz="2000" b="1" dirty="0" smtClean="0">
                <a:solidFill>
                  <a:srgbClr val="0070C0"/>
                </a:solidFill>
              </a:rPr>
              <a:t>GIS(16</a:t>
            </a:r>
            <a:r>
              <a:rPr lang="en-US" sz="2000" b="1" dirty="0">
                <a:solidFill>
                  <a:srgbClr val="0070C0"/>
                </a:solidFill>
              </a:rPr>
              <a:t>): </a:t>
            </a:r>
            <a:r>
              <a:rPr lang="en-US" sz="2000" dirty="0"/>
              <a:t>Geotagged data and often displayed in ESRI, Microsoft Virtual Earth, Google Earth, </a:t>
            </a:r>
            <a:r>
              <a:rPr lang="en-US" sz="2000" dirty="0" err="1"/>
              <a:t>GeoServer</a:t>
            </a:r>
            <a:r>
              <a:rPr lang="en-US" sz="2000" dirty="0"/>
              <a:t> etc.</a:t>
            </a:r>
          </a:p>
          <a:p>
            <a:r>
              <a:rPr lang="en-US" sz="2000" b="1" dirty="0">
                <a:solidFill>
                  <a:srgbClr val="0070C0"/>
                </a:solidFill>
              </a:rPr>
              <a:t>HPC(5): </a:t>
            </a:r>
            <a:r>
              <a:rPr lang="en-US" sz="2000" dirty="0"/>
              <a:t>Classic large-scale simulation of cosmos, materials, etc. generates big </a:t>
            </a:r>
            <a:r>
              <a:rPr lang="en-US" sz="2000" dirty="0" smtClean="0"/>
              <a:t>data</a:t>
            </a:r>
            <a:endParaRPr lang="en-US" sz="2000" dirty="0"/>
          </a:p>
        </p:txBody>
      </p:sp>
    </p:spTree>
    <p:extLst>
      <p:ext uri="{BB962C8B-B14F-4D97-AF65-F5344CB8AC3E}">
        <p14:creationId xmlns:p14="http://schemas.microsoft.com/office/powerpoint/2010/main" val="26292829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2800" b="1" dirty="0" smtClean="0">
                <a:solidFill>
                  <a:srgbClr val="0070C0"/>
                </a:solidFill>
              </a:rPr>
              <a:t>Problem Architecture Facet </a:t>
            </a:r>
            <a:r>
              <a:rPr lang="en-US" sz="2800" b="1" dirty="0" smtClean="0"/>
              <a:t>of Ogres (Meta or </a:t>
            </a:r>
            <a:r>
              <a:rPr lang="en-US" sz="2800" b="1" dirty="0" err="1" smtClean="0"/>
              <a:t>MacroPattern</a:t>
            </a:r>
            <a:r>
              <a:rPr lang="en-US" sz="2800" b="1" dirty="0"/>
              <a:t>)</a:t>
            </a:r>
          </a:p>
        </p:txBody>
      </p:sp>
      <p:sp>
        <p:nvSpPr>
          <p:cNvPr id="3" name="Content Placeholder 2"/>
          <p:cNvSpPr>
            <a:spLocks noGrp="1"/>
          </p:cNvSpPr>
          <p:nvPr>
            <p:ph idx="1"/>
          </p:nvPr>
        </p:nvSpPr>
        <p:spPr>
          <a:xfrm>
            <a:off x="0" y="621323"/>
            <a:ext cx="9144000" cy="6242539"/>
          </a:xfrm>
        </p:spPr>
        <p:txBody>
          <a:bodyPr>
            <a:noAutofit/>
          </a:bodyPr>
          <a:lstStyle/>
          <a:p>
            <a:pPr marL="571500" indent="-514350">
              <a:buFont typeface="+mj-lt"/>
              <a:buAutoNum type="romanLcPeriod"/>
            </a:pPr>
            <a:r>
              <a:rPr lang="en-US" sz="2400" b="1" dirty="0" smtClean="0"/>
              <a:t>Pleasingly </a:t>
            </a:r>
            <a:r>
              <a:rPr lang="en-US" sz="2400" b="1" dirty="0"/>
              <a:t>Parallel </a:t>
            </a:r>
            <a:r>
              <a:rPr lang="en-US" sz="2400" dirty="0"/>
              <a:t>– as in </a:t>
            </a:r>
            <a:r>
              <a:rPr lang="en-US" sz="2400" dirty="0" smtClean="0"/>
              <a:t>BLAST, Protein docking, some (bio-)imagery  including </a:t>
            </a:r>
            <a:r>
              <a:rPr lang="en-US" sz="2400" b="1" dirty="0" smtClean="0"/>
              <a:t>Local Analytics or Machine </a:t>
            </a:r>
            <a:r>
              <a:rPr lang="en-US" sz="2400" b="1" dirty="0"/>
              <a:t>Learning </a:t>
            </a:r>
            <a:r>
              <a:rPr lang="en-US" sz="2400" dirty="0"/>
              <a:t>– ML or filtering pleasingly </a:t>
            </a:r>
            <a:r>
              <a:rPr lang="en-US" sz="2400" dirty="0" smtClean="0"/>
              <a:t>parallel, </a:t>
            </a:r>
            <a:r>
              <a:rPr lang="en-US" sz="2400" dirty="0"/>
              <a:t>as in bio-imagery, radar </a:t>
            </a:r>
            <a:r>
              <a:rPr lang="en-US" sz="2400" dirty="0" smtClean="0"/>
              <a:t>images (pleasingly parallel but sophisticated local analytics)</a:t>
            </a:r>
          </a:p>
          <a:p>
            <a:pPr marL="571500" indent="-514350">
              <a:buFont typeface="+mj-lt"/>
              <a:buAutoNum type="romanLcPeriod"/>
            </a:pPr>
            <a:r>
              <a:rPr lang="en-US" sz="2400" b="1" dirty="0" smtClean="0"/>
              <a:t>Classic MapReduce </a:t>
            </a:r>
            <a:r>
              <a:rPr lang="en-US" sz="2400" dirty="0" smtClean="0"/>
              <a:t>for Search and Query</a:t>
            </a:r>
          </a:p>
          <a:p>
            <a:pPr marL="571500" indent="-514350">
              <a:buFont typeface="+mj-lt"/>
              <a:buAutoNum type="romanLcPeriod"/>
            </a:pPr>
            <a:r>
              <a:rPr lang="en-US" sz="2400" b="1" dirty="0" smtClean="0"/>
              <a:t>Global Analytics or Machine </a:t>
            </a:r>
            <a:r>
              <a:rPr lang="en-US" sz="2400" b="1" dirty="0"/>
              <a:t>Learning </a:t>
            </a:r>
            <a:r>
              <a:rPr lang="en-US" sz="2400" dirty="0" smtClean="0"/>
              <a:t>requiring iterative programming models</a:t>
            </a:r>
          </a:p>
          <a:p>
            <a:pPr marL="571500" indent="-514350">
              <a:buFont typeface="+mj-lt"/>
              <a:buAutoNum type="romanLcPeriod"/>
            </a:pPr>
            <a:r>
              <a:rPr lang="en-US" sz="2400" b="1" dirty="0" smtClean="0"/>
              <a:t>Problem set up as a graph </a:t>
            </a:r>
            <a:r>
              <a:rPr lang="en-US" sz="2400" dirty="0" smtClean="0"/>
              <a:t>as opposed to vector, grid</a:t>
            </a:r>
          </a:p>
          <a:p>
            <a:pPr marL="571500" indent="-514350">
              <a:buFont typeface="+mj-lt"/>
              <a:buAutoNum type="romanLcPeriod"/>
            </a:pPr>
            <a:r>
              <a:rPr lang="en-US" sz="2400" b="1" dirty="0" smtClean="0"/>
              <a:t>SPMD (Single Program Multiple Data)</a:t>
            </a:r>
          </a:p>
          <a:p>
            <a:pPr marL="571500" indent="-514350">
              <a:buFont typeface="+mj-lt"/>
              <a:buAutoNum type="romanLcPeriod"/>
            </a:pPr>
            <a:r>
              <a:rPr lang="en-US" sz="2400" b="1" dirty="0" smtClean="0"/>
              <a:t>Bulk Synchronous Processing: </a:t>
            </a:r>
            <a:r>
              <a:rPr lang="en-US" sz="2400" dirty="0" smtClean="0"/>
              <a:t>well-defined compute-communication phases</a:t>
            </a:r>
          </a:p>
          <a:p>
            <a:pPr marL="571500" indent="-514350">
              <a:buFont typeface="+mj-lt"/>
              <a:buAutoNum type="romanLcPeriod"/>
            </a:pPr>
            <a:r>
              <a:rPr lang="en-US" sz="2400" b="1" dirty="0" smtClean="0"/>
              <a:t>Fusion</a:t>
            </a:r>
            <a:r>
              <a:rPr lang="en-US" sz="2400" b="1" dirty="0"/>
              <a:t>: </a:t>
            </a:r>
            <a:r>
              <a:rPr lang="en-US" sz="2400" dirty="0"/>
              <a:t>Knowledge discovery often involves fusion of multiple </a:t>
            </a:r>
            <a:r>
              <a:rPr lang="en-US" sz="2400" dirty="0" smtClean="0"/>
              <a:t>methods</a:t>
            </a:r>
            <a:r>
              <a:rPr lang="en-US" sz="2400" dirty="0"/>
              <a:t>. </a:t>
            </a:r>
            <a:endParaRPr lang="en-US" sz="2400" dirty="0" smtClean="0"/>
          </a:p>
          <a:p>
            <a:pPr marL="571500" indent="-514350">
              <a:buFont typeface="+mj-lt"/>
              <a:buAutoNum type="romanLcPeriod"/>
            </a:pPr>
            <a:r>
              <a:rPr lang="en-US" sz="2400" b="1" dirty="0" smtClean="0"/>
              <a:t>Workflow </a:t>
            </a:r>
            <a:r>
              <a:rPr lang="en-US" sz="2400" dirty="0" smtClean="0"/>
              <a:t>(often used in fusion)</a:t>
            </a:r>
          </a:p>
          <a:p>
            <a:pPr marL="0" indent="0">
              <a:buNone/>
            </a:pPr>
            <a:r>
              <a:rPr lang="en-US" sz="2400" b="1" dirty="0" smtClean="0"/>
              <a:t>Note </a:t>
            </a:r>
            <a:r>
              <a:rPr lang="en-US" sz="2400" b="1" dirty="0"/>
              <a:t>problem and machine architectures are related</a:t>
            </a:r>
          </a:p>
          <a:p>
            <a:pPr marL="57150" indent="0">
              <a:buNone/>
            </a:pPr>
            <a:endParaRPr lang="en-US" sz="2400" dirty="0"/>
          </a:p>
        </p:txBody>
      </p:sp>
      <p:sp>
        <p:nvSpPr>
          <p:cNvPr id="4" name="TextBox 3"/>
          <p:cNvSpPr txBox="1"/>
          <p:nvPr/>
        </p:nvSpPr>
        <p:spPr>
          <a:xfrm>
            <a:off x="4850844" y="1766360"/>
            <a:ext cx="4293156" cy="5078313"/>
          </a:xfrm>
          <a:prstGeom prst="rect">
            <a:avLst/>
          </a:prstGeom>
          <a:solidFill>
            <a:schemeClr val="bg1"/>
          </a:solidFill>
        </p:spPr>
        <p:txBody>
          <a:bodyPr wrap="square" rtlCol="0">
            <a:spAutoFit/>
          </a:bodyPr>
          <a:lstStyle/>
          <a:p>
            <a:r>
              <a:rPr lang="en-US" b="1" dirty="0" smtClean="0"/>
              <a:t>Slight expansion of an earlier slides on:</a:t>
            </a:r>
          </a:p>
          <a:p>
            <a:endParaRPr lang="en-US" b="1" dirty="0"/>
          </a:p>
          <a:p>
            <a:r>
              <a:rPr lang="en-US" b="1" dirty="0" smtClean="0"/>
              <a:t>Major </a:t>
            </a:r>
            <a:r>
              <a:rPr lang="en-US" b="1" dirty="0"/>
              <a:t>Analytics Architectures in Use </a:t>
            </a:r>
            <a:r>
              <a:rPr lang="en-US" b="1" dirty="0" smtClean="0"/>
              <a:t>Cases</a:t>
            </a:r>
            <a:endParaRPr lang="en-US" b="1" dirty="0"/>
          </a:p>
          <a:p>
            <a:r>
              <a:rPr lang="en-US" dirty="0" smtClean="0">
                <a:solidFill>
                  <a:srgbClr val="0070C0"/>
                </a:solidFill>
              </a:rPr>
              <a:t>Pleasingly </a:t>
            </a:r>
            <a:r>
              <a:rPr lang="en-US" dirty="0" smtClean="0">
                <a:solidFill>
                  <a:srgbClr val="0070C0"/>
                </a:solidFill>
              </a:rPr>
              <a:t>parallel (Map-Only)</a:t>
            </a:r>
            <a:endParaRPr lang="en-US" dirty="0" smtClean="0">
              <a:solidFill>
                <a:srgbClr val="0070C0"/>
              </a:solidFill>
            </a:endParaRPr>
          </a:p>
          <a:p>
            <a:r>
              <a:rPr lang="en-US" dirty="0" smtClean="0">
                <a:solidFill>
                  <a:srgbClr val="0070C0"/>
                </a:solidFill>
              </a:rPr>
              <a:t>Search (MapReduce)</a:t>
            </a:r>
          </a:p>
          <a:p>
            <a:r>
              <a:rPr lang="en-US" dirty="0" smtClean="0">
                <a:solidFill>
                  <a:srgbClr val="0070C0"/>
                </a:solidFill>
              </a:rPr>
              <a:t>Map-Collective</a:t>
            </a:r>
          </a:p>
          <a:p>
            <a:r>
              <a:rPr lang="en-US" dirty="0" smtClean="0">
                <a:solidFill>
                  <a:srgbClr val="0070C0"/>
                </a:solidFill>
              </a:rPr>
              <a:t>Map-Communication as in MPI</a:t>
            </a:r>
          </a:p>
          <a:p>
            <a:r>
              <a:rPr lang="en-US" dirty="0" smtClean="0">
                <a:solidFill>
                  <a:srgbClr val="0070C0"/>
                </a:solidFill>
              </a:rPr>
              <a:t>Shared Memory</a:t>
            </a:r>
            <a:br>
              <a:rPr lang="en-US" dirty="0" smtClean="0">
                <a:solidFill>
                  <a:srgbClr val="0070C0"/>
                </a:solidFill>
              </a:rPr>
            </a:br>
            <a:endParaRPr lang="en-US" b="1" dirty="0"/>
          </a:p>
          <a:p>
            <a:r>
              <a:rPr lang="en-US" b="1" dirty="0"/>
              <a:t>Low-Level (Run-time) Computational </a:t>
            </a:r>
            <a:r>
              <a:rPr lang="en-US" b="1" dirty="0" smtClean="0"/>
              <a:t>Types used to label 51 use cases</a:t>
            </a:r>
          </a:p>
          <a:p>
            <a:r>
              <a:rPr lang="en-US" dirty="0">
                <a:solidFill>
                  <a:srgbClr val="0070C0"/>
                </a:solidFill>
              </a:rPr>
              <a:t>PP(26): </a:t>
            </a:r>
            <a:r>
              <a:rPr lang="en-US" dirty="0"/>
              <a:t>Pleasingly Parallel </a:t>
            </a:r>
            <a:endParaRPr lang="en-US" dirty="0" smtClean="0"/>
          </a:p>
          <a:p>
            <a:r>
              <a:rPr lang="en-US" dirty="0" smtClean="0">
                <a:solidFill>
                  <a:srgbClr val="0070C0"/>
                </a:solidFill>
              </a:rPr>
              <a:t>MR(18 </a:t>
            </a:r>
            <a:r>
              <a:rPr lang="en-US" dirty="0">
                <a:solidFill>
                  <a:srgbClr val="0070C0"/>
                </a:solidFill>
              </a:rPr>
              <a:t>+7 </a:t>
            </a:r>
            <a:r>
              <a:rPr lang="en-US" dirty="0" err="1">
                <a:solidFill>
                  <a:srgbClr val="0070C0"/>
                </a:solidFill>
              </a:rPr>
              <a:t>MRStat</a:t>
            </a:r>
            <a:r>
              <a:rPr lang="en-US" dirty="0">
                <a:solidFill>
                  <a:srgbClr val="0070C0"/>
                </a:solidFill>
              </a:rPr>
              <a:t>): </a:t>
            </a:r>
            <a:r>
              <a:rPr lang="en-US" dirty="0"/>
              <a:t>Classic MapReduce</a:t>
            </a:r>
          </a:p>
          <a:p>
            <a:r>
              <a:rPr lang="en-US" dirty="0" err="1" smtClean="0">
                <a:solidFill>
                  <a:srgbClr val="0070C0"/>
                </a:solidFill>
              </a:rPr>
              <a:t>MRStat</a:t>
            </a:r>
            <a:r>
              <a:rPr lang="en-US" dirty="0" smtClean="0">
                <a:solidFill>
                  <a:srgbClr val="0070C0"/>
                </a:solidFill>
              </a:rPr>
              <a:t>(7)</a:t>
            </a:r>
          </a:p>
          <a:p>
            <a:r>
              <a:rPr lang="en-US" dirty="0" err="1" smtClean="0">
                <a:solidFill>
                  <a:srgbClr val="0070C0"/>
                </a:solidFill>
              </a:rPr>
              <a:t>MRIter</a:t>
            </a:r>
            <a:r>
              <a:rPr lang="en-US" dirty="0" smtClean="0">
                <a:solidFill>
                  <a:srgbClr val="0070C0"/>
                </a:solidFill>
              </a:rPr>
              <a:t>(23)</a:t>
            </a:r>
          </a:p>
          <a:p>
            <a:r>
              <a:rPr lang="en-US" dirty="0" smtClean="0">
                <a:solidFill>
                  <a:srgbClr val="0070C0"/>
                </a:solidFill>
              </a:rPr>
              <a:t>Graph(9) </a:t>
            </a:r>
            <a:endParaRPr lang="en-US" dirty="0"/>
          </a:p>
          <a:p>
            <a:r>
              <a:rPr lang="en-US" dirty="0">
                <a:solidFill>
                  <a:srgbClr val="0070C0"/>
                </a:solidFill>
              </a:rPr>
              <a:t>Fusion(11</a:t>
            </a:r>
            <a:r>
              <a:rPr lang="en-US" dirty="0" smtClean="0">
                <a:solidFill>
                  <a:srgbClr val="0070C0"/>
                </a:solidFill>
              </a:rPr>
              <a:t>)</a:t>
            </a:r>
          </a:p>
          <a:p>
            <a:r>
              <a:rPr lang="en-US" dirty="0" smtClean="0">
                <a:solidFill>
                  <a:srgbClr val="0070C0"/>
                </a:solidFill>
              </a:rPr>
              <a:t>Streaming(41) </a:t>
            </a:r>
            <a:r>
              <a:rPr lang="en-US" dirty="0" smtClean="0"/>
              <a:t>In data source</a:t>
            </a:r>
            <a:endParaRPr lang="en-US" dirty="0"/>
          </a:p>
        </p:txBody>
      </p:sp>
    </p:spTree>
    <p:extLst>
      <p:ext uri="{BB962C8B-B14F-4D97-AF65-F5344CB8AC3E}">
        <p14:creationId xmlns:p14="http://schemas.microsoft.com/office/powerpoint/2010/main" val="293189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7778" cy="6858000"/>
          </a:xfrm>
          <a:prstGeom prst="rect">
            <a:avLst/>
          </a:prstGeom>
          <a:noFill/>
        </p:spPr>
      </p:pic>
      <p:sp>
        <p:nvSpPr>
          <p:cNvPr id="9" name="TextBox 8"/>
          <p:cNvSpPr txBox="1"/>
          <p:nvPr/>
        </p:nvSpPr>
        <p:spPr>
          <a:xfrm>
            <a:off x="0" y="3823927"/>
            <a:ext cx="9144000" cy="3046988"/>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400" dirty="0" smtClean="0"/>
              <a:t>HPC-ABDS</a:t>
            </a:r>
          </a:p>
          <a:p>
            <a:pPr marL="342900" indent="-342900">
              <a:buFont typeface="Arial" panose="020B0604020202020204" pitchFamily="34" charset="0"/>
              <a:buChar char="•"/>
            </a:pPr>
            <a:r>
              <a:rPr lang="en-US" sz="2400" dirty="0" smtClean="0"/>
              <a:t>~120 Capabilities</a:t>
            </a:r>
          </a:p>
          <a:p>
            <a:pPr marL="342900" indent="-342900">
              <a:buFont typeface="Arial" panose="020B0604020202020204" pitchFamily="34" charset="0"/>
              <a:buChar char="•"/>
            </a:pPr>
            <a:r>
              <a:rPr lang="en-US" sz="2400" dirty="0" smtClean="0"/>
              <a:t>&gt;40 Apache</a:t>
            </a:r>
          </a:p>
          <a:p>
            <a:pPr marL="342900" indent="-342900">
              <a:buFont typeface="Arial" panose="020B0604020202020204" pitchFamily="34" charset="0"/>
              <a:buChar char="•"/>
            </a:pPr>
            <a:r>
              <a:rPr lang="en-US" sz="2400" b="1" dirty="0" smtClean="0">
                <a:solidFill>
                  <a:schemeClr val="accent3">
                    <a:lumMod val="75000"/>
                  </a:schemeClr>
                </a:solidFill>
              </a:rPr>
              <a:t>Green </a:t>
            </a:r>
            <a:r>
              <a:rPr lang="en-US" sz="2400" b="1" dirty="0">
                <a:solidFill>
                  <a:schemeClr val="accent3">
                    <a:lumMod val="75000"/>
                  </a:schemeClr>
                </a:solidFill>
              </a:rPr>
              <a:t>layers have strong HPC Integration </a:t>
            </a:r>
            <a:r>
              <a:rPr lang="en-US" sz="2400" b="1" dirty="0" smtClean="0">
                <a:solidFill>
                  <a:schemeClr val="accent3">
                    <a:lumMod val="75000"/>
                  </a:schemeClr>
                </a:solidFill>
              </a:rPr>
              <a:t>opportunities</a:t>
            </a:r>
            <a:br>
              <a:rPr lang="en-US" sz="2400" b="1" dirty="0" smtClean="0">
                <a:solidFill>
                  <a:schemeClr val="accent3">
                    <a:lumMod val="75000"/>
                  </a:schemeClr>
                </a:solidFill>
              </a:rPr>
            </a:br>
            <a:endParaRPr lang="en-US" sz="2400" b="1" dirty="0" smtClean="0">
              <a:solidFill>
                <a:schemeClr val="accent3">
                  <a:lumMod val="75000"/>
                </a:schemeClr>
              </a:solidFill>
            </a:endParaRPr>
          </a:p>
          <a:p>
            <a:pPr marL="342900" indent="-342900">
              <a:buFont typeface="Arial" panose="020B0604020202020204" pitchFamily="34" charset="0"/>
              <a:buChar char="•"/>
            </a:pPr>
            <a:r>
              <a:rPr lang="en-US" sz="2400" b="1" dirty="0" smtClean="0"/>
              <a:t>Goal</a:t>
            </a:r>
          </a:p>
          <a:p>
            <a:pPr marL="342900" indent="-342900">
              <a:buFont typeface="Arial" panose="020B0604020202020204" pitchFamily="34" charset="0"/>
              <a:buChar char="•"/>
            </a:pPr>
            <a:r>
              <a:rPr lang="en-US" sz="2400" b="1" dirty="0" smtClean="0"/>
              <a:t>Functionality </a:t>
            </a:r>
            <a:r>
              <a:rPr lang="en-US" sz="2400" b="1" dirty="0"/>
              <a:t>of </a:t>
            </a:r>
            <a:r>
              <a:rPr lang="en-US" sz="2400" b="1" dirty="0" smtClean="0"/>
              <a:t>ABDS</a:t>
            </a:r>
          </a:p>
          <a:p>
            <a:pPr marL="342900" indent="-342900">
              <a:buFont typeface="Arial" panose="020B0604020202020204" pitchFamily="34" charset="0"/>
              <a:buChar char="•"/>
            </a:pPr>
            <a:r>
              <a:rPr lang="en-US" sz="2400" b="1" dirty="0" smtClean="0"/>
              <a:t>Performance </a:t>
            </a:r>
            <a:r>
              <a:rPr lang="en-US" sz="2400" b="1" dirty="0"/>
              <a:t>of HPC</a:t>
            </a:r>
            <a:endParaRPr lang="en-US" sz="2400" dirty="0"/>
          </a:p>
        </p:txBody>
      </p:sp>
    </p:spTree>
    <p:extLst>
      <p:ext uri="{BB962C8B-B14F-4D97-AF65-F5344CB8AC3E}">
        <p14:creationId xmlns:p14="http://schemas.microsoft.com/office/powerpoint/2010/main" val="37924679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99153" cy="1143000"/>
          </a:xfrm>
        </p:spPr>
        <p:txBody>
          <a:bodyPr>
            <a:normAutofit/>
          </a:bodyPr>
          <a:lstStyle/>
          <a:p>
            <a:r>
              <a:rPr lang="en-US" sz="3600" b="1" dirty="0" smtClean="0"/>
              <a:t>4 Forms of </a:t>
            </a:r>
            <a:r>
              <a:rPr lang="en-US" sz="3600" b="1" dirty="0" smtClean="0"/>
              <a:t>MapReduce</a:t>
            </a:r>
            <a:endParaRPr lang="en-US" sz="36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60</a:t>
            </a:fld>
            <a:endParaRPr lang="en-US"/>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a:t>
              </a:r>
              <a:r>
                <a:rPr lang="en-US" b="1" dirty="0" smtClean="0">
                  <a:solidFill>
                    <a:srgbClr val="000000"/>
                  </a:solidFill>
                  <a:effectLst/>
                  <a:latin typeface="Arial"/>
                  <a:ea typeface="Times New Roman"/>
                  <a:cs typeface="Times New Roman"/>
                </a:rPr>
                <a:t>Point to Point</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0" tIns="13716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a:solidFill>
                    <a:srgbClr val="000000"/>
                  </a:solidFill>
                  <a:effectLst/>
                  <a:latin typeface="Arial"/>
                  <a:ea typeface="Times New Roman"/>
                  <a:cs typeface="Times New Roman"/>
                </a:rPr>
                <a:t>(c) 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96424" y="1002620"/>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18288" tIns="45720" rIns="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Local Machine Learning</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b="1" dirty="0">
                  <a:solidFill>
                    <a:srgbClr val="000000"/>
                  </a:solidFill>
                  <a:effectLst/>
                  <a:latin typeface="Arial"/>
                  <a:ea typeface="Times New Roman"/>
                </a:rPr>
                <a:t>Domain of MapReduce and Iterative </a:t>
              </a:r>
              <a:r>
                <a:rPr lang="en-US" b="1" dirty="0" smtClean="0">
                  <a:solidFill>
                    <a:srgbClr val="000000"/>
                  </a:solidFill>
                  <a:effectLst/>
                  <a:latin typeface="Arial"/>
                  <a:ea typeface="Times New Roman"/>
                </a:rPr>
                <a:t>Extensions</a:t>
              </a: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smtClean="0">
                  <a:solidFill>
                    <a:srgbClr val="000000"/>
                  </a:solidFill>
                  <a:effectLst/>
                  <a:latin typeface="Arial"/>
                  <a:ea typeface="Times New Roman"/>
                </a:rPr>
                <a:t>MPI</a:t>
              </a:r>
            </a:p>
            <a:p>
              <a:pPr marL="0" marR="0" algn="ctr">
                <a:lnSpc>
                  <a:spcPct val="150000"/>
                </a:lnSpc>
                <a:spcBef>
                  <a:spcPts val="0"/>
                </a:spcBef>
                <a:spcAft>
                  <a:spcPts val="0"/>
                </a:spcAft>
              </a:pPr>
              <a:r>
                <a:rPr lang="en-US" sz="1600" b="1" dirty="0" err="1" smtClean="0">
                  <a:solidFill>
                    <a:srgbClr val="000000"/>
                  </a:solidFill>
                  <a:latin typeface="Arial"/>
                  <a:ea typeface="Times New Roman"/>
                </a:rPr>
                <a:t>Giraph</a:t>
              </a:r>
              <a:endParaRPr lang="en-US" sz="16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smtClean="0">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103" name="TextBox 102"/>
          <p:cNvSpPr txBox="1"/>
          <p:nvPr/>
        </p:nvSpPr>
        <p:spPr>
          <a:xfrm>
            <a:off x="60661" y="6054110"/>
            <a:ext cx="9038492" cy="461665"/>
          </a:xfrm>
          <a:prstGeom prst="rect">
            <a:avLst/>
          </a:prstGeom>
          <a:solidFill>
            <a:schemeClr val="bg1"/>
          </a:solidFill>
        </p:spPr>
        <p:txBody>
          <a:bodyPr wrap="square" rtlCol="0">
            <a:spAutoFit/>
          </a:bodyPr>
          <a:lstStyle/>
          <a:p>
            <a:pPr algn="ctr"/>
            <a:r>
              <a:rPr lang="en-US" sz="2400" b="1" dirty="0" smtClean="0"/>
              <a:t>All of them are Map-Communication?</a:t>
            </a:r>
            <a:endParaRPr lang="en-US" sz="2400" b="1" dirty="0"/>
          </a:p>
        </p:txBody>
      </p:sp>
    </p:spTree>
    <p:extLst>
      <p:ext uri="{BB962C8B-B14F-4D97-AF65-F5344CB8AC3E}">
        <p14:creationId xmlns:p14="http://schemas.microsoft.com/office/powerpoint/2010/main" val="20365854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13"/>
            <a:ext cx="9144000" cy="590529"/>
          </a:xfrm>
        </p:spPr>
        <p:txBody>
          <a:bodyPr>
            <a:noAutofit/>
          </a:bodyPr>
          <a:lstStyle/>
          <a:p>
            <a:r>
              <a:rPr lang="en-US" sz="3200" b="1" dirty="0" smtClean="0">
                <a:solidFill>
                  <a:srgbClr val="0070C0"/>
                </a:solidFill>
              </a:rPr>
              <a:t>One Facet </a:t>
            </a:r>
            <a:r>
              <a:rPr lang="en-US" sz="3200" b="1" dirty="0" smtClean="0"/>
              <a:t>of Ogres has </a:t>
            </a:r>
            <a:r>
              <a:rPr lang="en-US" sz="3200" b="1" dirty="0" smtClean="0">
                <a:solidFill>
                  <a:srgbClr val="0070C0"/>
                </a:solidFill>
              </a:rPr>
              <a:t>Computational Features</a:t>
            </a:r>
            <a:endParaRPr lang="en-US" sz="3200" b="1" dirty="0">
              <a:solidFill>
                <a:srgbClr val="0070C0"/>
              </a:solidFill>
            </a:endParaRPr>
          </a:p>
        </p:txBody>
      </p:sp>
      <p:sp>
        <p:nvSpPr>
          <p:cNvPr id="3" name="Content Placeholder 2"/>
          <p:cNvSpPr>
            <a:spLocks noGrp="1"/>
          </p:cNvSpPr>
          <p:nvPr>
            <p:ph idx="1"/>
          </p:nvPr>
        </p:nvSpPr>
        <p:spPr>
          <a:xfrm>
            <a:off x="0" y="493288"/>
            <a:ext cx="9144000" cy="6136112"/>
          </a:xfrm>
        </p:spPr>
        <p:txBody>
          <a:bodyPr>
            <a:noAutofit/>
          </a:bodyPr>
          <a:lstStyle/>
          <a:p>
            <a:pPr marL="514350" indent="-514350">
              <a:buFont typeface="+mj-lt"/>
              <a:buAutoNum type="alphaLcParenR"/>
            </a:pPr>
            <a:r>
              <a:rPr lang="en-US" sz="2800" dirty="0" smtClean="0"/>
              <a:t>Flops </a:t>
            </a:r>
            <a:r>
              <a:rPr lang="en-US" sz="2800" dirty="0"/>
              <a:t>per </a:t>
            </a:r>
            <a:r>
              <a:rPr lang="en-US" sz="2800" dirty="0" smtClean="0"/>
              <a:t>byte; </a:t>
            </a:r>
          </a:p>
          <a:p>
            <a:pPr marL="514350" indent="-514350">
              <a:buFont typeface="+mj-lt"/>
              <a:buAutoNum type="alphaLcParenR"/>
            </a:pPr>
            <a:r>
              <a:rPr lang="en-US" sz="2800" dirty="0" smtClean="0"/>
              <a:t>Communication </a:t>
            </a:r>
            <a:r>
              <a:rPr lang="en-US" sz="2800" dirty="0"/>
              <a:t>Interconnect </a:t>
            </a:r>
            <a:r>
              <a:rPr lang="en-US" sz="2800" dirty="0" smtClean="0"/>
              <a:t>requirements; </a:t>
            </a:r>
          </a:p>
          <a:p>
            <a:pPr marL="514350" indent="-514350">
              <a:buFont typeface="+mj-lt"/>
              <a:buAutoNum type="alphaLcParenR"/>
            </a:pPr>
            <a:r>
              <a:rPr lang="en-US" sz="2800" dirty="0" smtClean="0"/>
              <a:t>Is application (graph) </a:t>
            </a:r>
            <a:r>
              <a:rPr lang="en-US" sz="2800" b="1" dirty="0" smtClean="0"/>
              <a:t>constant </a:t>
            </a:r>
            <a:r>
              <a:rPr lang="en-US" sz="2800" dirty="0" smtClean="0"/>
              <a:t>or </a:t>
            </a:r>
            <a:r>
              <a:rPr lang="en-US" sz="2800" b="1" dirty="0" smtClean="0"/>
              <a:t>dynamic?</a:t>
            </a:r>
          </a:p>
          <a:p>
            <a:pPr marL="514350" indent="-514350">
              <a:buFont typeface="+mj-lt"/>
              <a:buAutoNum type="alphaLcParenR"/>
            </a:pPr>
            <a:r>
              <a:rPr lang="en-US" sz="2800" dirty="0" smtClean="0"/>
              <a:t>Most applications consist of a set of interconnected entities; is this </a:t>
            </a:r>
            <a:r>
              <a:rPr lang="en-US" sz="2800" b="1" dirty="0" smtClean="0"/>
              <a:t>regular </a:t>
            </a:r>
            <a:r>
              <a:rPr lang="en-US" sz="2800" dirty="0" smtClean="0"/>
              <a:t>as a set of pixels or is it a complicated </a:t>
            </a:r>
            <a:r>
              <a:rPr lang="en-US" sz="2800" b="1" dirty="0" smtClean="0"/>
              <a:t>irregular graph?</a:t>
            </a:r>
          </a:p>
          <a:p>
            <a:pPr marL="514350" indent="-514350">
              <a:buFont typeface="+mj-lt"/>
              <a:buAutoNum type="alphaLcParenR"/>
            </a:pPr>
            <a:r>
              <a:rPr lang="en-US" sz="2800" dirty="0" smtClean="0"/>
              <a:t>Is communication </a:t>
            </a:r>
            <a:r>
              <a:rPr lang="en-US" sz="2800" b="1" dirty="0" smtClean="0"/>
              <a:t>BSP</a:t>
            </a:r>
            <a:r>
              <a:rPr lang="en-US" sz="2800" dirty="0" smtClean="0"/>
              <a:t> or </a:t>
            </a:r>
            <a:r>
              <a:rPr lang="en-US" sz="2800" b="1" dirty="0" smtClean="0"/>
              <a:t>Asynchronous? </a:t>
            </a:r>
            <a:r>
              <a:rPr lang="en-US" sz="2800" dirty="0"/>
              <a:t>I</a:t>
            </a:r>
            <a:r>
              <a:rPr lang="en-US" sz="2800" dirty="0" smtClean="0"/>
              <a:t>n latter case </a:t>
            </a:r>
            <a:r>
              <a:rPr lang="en-US" sz="2800" b="1" dirty="0" smtClean="0"/>
              <a:t>shared memory </a:t>
            </a:r>
            <a:r>
              <a:rPr lang="en-US" sz="2800" dirty="0" smtClean="0"/>
              <a:t>may be attractive;</a:t>
            </a:r>
          </a:p>
          <a:p>
            <a:pPr marL="514350" indent="-514350">
              <a:buFont typeface="+mj-lt"/>
              <a:buAutoNum type="alphaLcParenR"/>
            </a:pPr>
            <a:r>
              <a:rPr lang="en-US" sz="2800" dirty="0" smtClean="0"/>
              <a:t>Are algorithms </a:t>
            </a:r>
            <a:r>
              <a:rPr lang="en-US" sz="2800" b="1" dirty="0" smtClean="0"/>
              <a:t>Iterative </a:t>
            </a:r>
            <a:r>
              <a:rPr lang="en-US" sz="2800" dirty="0" smtClean="0"/>
              <a:t>or</a:t>
            </a:r>
            <a:r>
              <a:rPr lang="en-US" sz="2800" b="1" dirty="0" smtClean="0"/>
              <a:t> not?</a:t>
            </a:r>
          </a:p>
          <a:p>
            <a:pPr marL="514350" indent="-514350">
              <a:buFont typeface="+mj-lt"/>
              <a:buAutoNum type="alphaLcParenR"/>
            </a:pPr>
            <a:r>
              <a:rPr lang="en-US" sz="2800" b="1" dirty="0" smtClean="0"/>
              <a:t>Data Abstraction: </a:t>
            </a:r>
            <a:r>
              <a:rPr lang="en-US" sz="2800" dirty="0" smtClean="0"/>
              <a:t>key-value, pixel, graph, vector</a:t>
            </a:r>
          </a:p>
          <a:p>
            <a:pPr marL="914400" lvl="1" indent="-514350">
              <a:buFont typeface="Wingdings" panose="05000000000000000000" pitchFamily="2" charset="2"/>
              <a:buChar char="§"/>
            </a:pPr>
            <a:r>
              <a:rPr lang="en-US" sz="2400" dirty="0"/>
              <a:t>Are data points in </a:t>
            </a:r>
            <a:r>
              <a:rPr lang="en-US" sz="2400" b="1" dirty="0"/>
              <a:t>metric or non-metric spaces? </a:t>
            </a:r>
            <a:endParaRPr lang="en-US" sz="2400" dirty="0" smtClean="0"/>
          </a:p>
          <a:p>
            <a:pPr marL="514350" indent="-514350">
              <a:buFont typeface="+mj-lt"/>
              <a:buAutoNum type="alphaLcParenR"/>
            </a:pPr>
            <a:r>
              <a:rPr lang="en-US" sz="2800" b="1" dirty="0" smtClean="0"/>
              <a:t>Core libraries needed: </a:t>
            </a:r>
            <a:r>
              <a:rPr lang="en-US" sz="2800" dirty="0" smtClean="0"/>
              <a:t>matrix-matrix/vector algebra, conjugate gradient, reduction, broadcast</a:t>
            </a:r>
          </a:p>
          <a:p>
            <a:endParaRPr lang="en-US" sz="2800" dirty="0"/>
          </a:p>
          <a:p>
            <a:endParaRPr lang="en-US" sz="2800" dirty="0"/>
          </a:p>
        </p:txBody>
      </p:sp>
    </p:spTree>
    <p:extLst>
      <p:ext uri="{BB962C8B-B14F-4D97-AF65-F5344CB8AC3E}">
        <p14:creationId xmlns:p14="http://schemas.microsoft.com/office/powerpoint/2010/main" val="1087515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a:t>
            </a:r>
            <a:endParaRPr lang="en-US" sz="3600" b="1" dirty="0"/>
          </a:p>
        </p:txBody>
      </p:sp>
      <p:sp>
        <p:nvSpPr>
          <p:cNvPr id="3" name="Content Placeholder 2"/>
          <p:cNvSpPr>
            <a:spLocks noGrp="1"/>
          </p:cNvSpPr>
          <p:nvPr>
            <p:ph idx="1"/>
          </p:nvPr>
        </p:nvSpPr>
        <p:spPr>
          <a:xfrm>
            <a:off x="0" y="644734"/>
            <a:ext cx="9144000" cy="6242539"/>
          </a:xfrm>
        </p:spPr>
        <p:txBody>
          <a:bodyPr>
            <a:noAutofit/>
          </a:bodyPr>
          <a:lstStyle/>
          <a:p>
            <a:pPr>
              <a:spcBef>
                <a:spcPts val="200"/>
              </a:spcBef>
            </a:pPr>
            <a:r>
              <a:rPr lang="en-US" sz="2200" dirty="0" smtClean="0"/>
              <a:t>(</a:t>
            </a:r>
            <a:r>
              <a:rPr lang="en-US" sz="2200" dirty="0" err="1" smtClean="0"/>
              <a:t>i</a:t>
            </a:r>
            <a:r>
              <a:rPr lang="en-US" sz="2200" dirty="0"/>
              <a:t>) </a:t>
            </a:r>
            <a:r>
              <a:rPr lang="en-US" sz="2200" b="1" dirty="0" smtClean="0"/>
              <a:t>SQL</a:t>
            </a:r>
            <a:endParaRPr lang="en-US" sz="2200" dirty="0" smtClean="0"/>
          </a:p>
          <a:p>
            <a:pPr>
              <a:spcBef>
                <a:spcPts val="200"/>
              </a:spcBef>
            </a:pPr>
            <a:r>
              <a:rPr lang="en-US" sz="2200" dirty="0" smtClean="0"/>
              <a:t>(</a:t>
            </a:r>
            <a:r>
              <a:rPr lang="en-US" sz="2200" dirty="0"/>
              <a:t>ii) </a:t>
            </a:r>
            <a:r>
              <a:rPr lang="en-US" sz="2200" b="1" dirty="0"/>
              <a:t>NOSQL </a:t>
            </a:r>
            <a:r>
              <a:rPr lang="en-US" sz="2200" dirty="0" smtClean="0"/>
              <a:t>based</a:t>
            </a:r>
          </a:p>
          <a:p>
            <a:pPr>
              <a:spcBef>
                <a:spcPts val="200"/>
              </a:spcBef>
            </a:pPr>
            <a:r>
              <a:rPr lang="en-US" sz="2200" dirty="0" smtClean="0"/>
              <a:t>(</a:t>
            </a:r>
            <a:r>
              <a:rPr lang="en-US" sz="2200" dirty="0"/>
              <a:t>iii) </a:t>
            </a:r>
            <a:r>
              <a:rPr lang="en-US" sz="2200" dirty="0" smtClean="0"/>
              <a:t>Other Enterprise data systems (10 examples from Bob Marcus) </a:t>
            </a:r>
          </a:p>
          <a:p>
            <a:pPr>
              <a:spcBef>
                <a:spcPts val="200"/>
              </a:spcBef>
            </a:pPr>
            <a:r>
              <a:rPr lang="en-US" sz="2200" dirty="0" smtClean="0"/>
              <a:t>(iv) </a:t>
            </a:r>
            <a:r>
              <a:rPr lang="en-US" sz="2200" b="1" dirty="0" smtClean="0"/>
              <a:t>Set </a:t>
            </a:r>
            <a:r>
              <a:rPr lang="en-US" sz="2200" b="1" dirty="0"/>
              <a:t>of Files </a:t>
            </a:r>
            <a:r>
              <a:rPr lang="en-US" sz="2200" dirty="0"/>
              <a:t>(as managed in </a:t>
            </a:r>
            <a:r>
              <a:rPr lang="en-US" sz="2200" dirty="0" err="1"/>
              <a:t>iRODS</a:t>
            </a:r>
            <a:r>
              <a:rPr lang="en-US" sz="2200" dirty="0" smtClean="0"/>
              <a:t>)</a:t>
            </a:r>
          </a:p>
          <a:p>
            <a:pPr>
              <a:spcBef>
                <a:spcPts val="200"/>
              </a:spcBef>
            </a:pPr>
            <a:r>
              <a:rPr lang="en-US" sz="2200" dirty="0" smtClean="0"/>
              <a:t>(v</a:t>
            </a:r>
            <a:r>
              <a:rPr lang="en-US" sz="2200" dirty="0"/>
              <a:t>) </a:t>
            </a:r>
            <a:r>
              <a:rPr lang="en-US" sz="2200" b="1" dirty="0"/>
              <a:t>Internet of </a:t>
            </a:r>
            <a:r>
              <a:rPr lang="en-US" sz="2200" b="1" dirty="0" smtClean="0"/>
              <a:t>Things</a:t>
            </a:r>
            <a:endParaRPr lang="en-US" sz="2200" dirty="0" smtClean="0"/>
          </a:p>
          <a:p>
            <a:pPr>
              <a:spcBef>
                <a:spcPts val="200"/>
              </a:spcBef>
            </a:pPr>
            <a:r>
              <a:rPr lang="en-US" sz="2200" dirty="0" smtClean="0"/>
              <a:t>(vi) </a:t>
            </a:r>
            <a:r>
              <a:rPr lang="en-US" sz="2200" b="1" dirty="0"/>
              <a:t>Streaming</a:t>
            </a:r>
            <a:r>
              <a:rPr lang="en-US" sz="2200" dirty="0"/>
              <a:t> and </a:t>
            </a:r>
            <a:endParaRPr lang="en-US" sz="2200" dirty="0" smtClean="0"/>
          </a:p>
          <a:p>
            <a:pPr>
              <a:spcBef>
                <a:spcPts val="200"/>
              </a:spcBef>
            </a:pPr>
            <a:r>
              <a:rPr lang="en-US" sz="2200" dirty="0" smtClean="0"/>
              <a:t>(vii) </a:t>
            </a:r>
            <a:r>
              <a:rPr lang="en-US" sz="2200" b="1" dirty="0"/>
              <a:t>HPC </a:t>
            </a:r>
            <a:r>
              <a:rPr lang="en-US" sz="2200" b="1" dirty="0" smtClean="0"/>
              <a:t>simulations</a:t>
            </a:r>
            <a:endParaRPr lang="en-US" sz="2200" dirty="0" smtClean="0"/>
          </a:p>
          <a:p>
            <a:pPr>
              <a:spcBef>
                <a:spcPts val="200"/>
              </a:spcBef>
            </a:pPr>
            <a:r>
              <a:rPr lang="en-US" sz="2200" dirty="0" smtClean="0"/>
              <a:t>(viii) Involve </a:t>
            </a:r>
            <a:r>
              <a:rPr lang="en-US" sz="2200" b="1" dirty="0"/>
              <a:t>GIS</a:t>
            </a:r>
            <a:r>
              <a:rPr lang="en-US" sz="2200" dirty="0"/>
              <a:t> (Geographical Information </a:t>
            </a:r>
            <a:r>
              <a:rPr lang="en-US" sz="2200" dirty="0" smtClean="0"/>
              <a:t>Systems</a:t>
            </a:r>
            <a:r>
              <a:rPr lang="en-US" sz="2200" dirty="0"/>
              <a:t>)</a:t>
            </a:r>
            <a:endParaRPr lang="en-US" sz="2200" dirty="0" smtClean="0"/>
          </a:p>
          <a:p>
            <a:pPr>
              <a:spcBef>
                <a:spcPts val="200"/>
              </a:spcBef>
            </a:pPr>
            <a:r>
              <a:rPr lang="en-US" sz="2200" dirty="0" smtClean="0"/>
              <a:t>Before data gets to compute system, there is often an </a:t>
            </a:r>
            <a:r>
              <a:rPr lang="en-US" sz="2200" b="1" dirty="0" smtClean="0"/>
              <a:t>initial data gathering phase</a:t>
            </a:r>
            <a:r>
              <a:rPr lang="en-US" sz="2200" dirty="0" smtClean="0"/>
              <a:t> which is characterized by a </a:t>
            </a:r>
            <a:r>
              <a:rPr lang="en-US" sz="2200" b="1" dirty="0" smtClean="0"/>
              <a:t>block size and timing</a:t>
            </a:r>
            <a:r>
              <a:rPr lang="en-US" sz="2200" dirty="0" smtClean="0"/>
              <a:t>. Block size varies from month (Remote Sensing, Seismic) to day (genomic) to seconds or lower (Real time control, streaming)</a:t>
            </a:r>
          </a:p>
          <a:p>
            <a:pPr>
              <a:spcBef>
                <a:spcPts val="200"/>
              </a:spcBef>
            </a:pPr>
            <a:r>
              <a:rPr lang="en-US" sz="2200" dirty="0" smtClean="0"/>
              <a:t>There are </a:t>
            </a:r>
            <a:r>
              <a:rPr lang="en-US" sz="2200" b="1" dirty="0" smtClean="0"/>
              <a:t>storage/compute system styles: </a:t>
            </a:r>
            <a:r>
              <a:rPr lang="en-US" sz="2200" dirty="0" smtClean="0"/>
              <a:t>Shared, Dedicated, Permanent, Transient</a:t>
            </a:r>
          </a:p>
          <a:p>
            <a:pPr>
              <a:spcBef>
                <a:spcPts val="200"/>
              </a:spcBef>
            </a:pPr>
            <a:r>
              <a:rPr lang="en-US" sz="2200" dirty="0" smtClean="0"/>
              <a:t>Other characteristics are needed for permanent </a:t>
            </a:r>
            <a:r>
              <a:rPr lang="en-US" sz="2200" b="1" dirty="0" smtClean="0"/>
              <a:t>auxiliary/comparison datasets</a:t>
            </a:r>
            <a:r>
              <a:rPr lang="en-US" sz="2200" b="1" dirty="0"/>
              <a:t> </a:t>
            </a:r>
            <a:r>
              <a:rPr lang="en-US" sz="2200" b="1" dirty="0" smtClean="0"/>
              <a:t>a</a:t>
            </a:r>
            <a:r>
              <a:rPr lang="en-US" sz="2200" dirty="0" smtClean="0"/>
              <a:t>nd these could be interdisciplinary, implying nontrivial data movement/replication</a:t>
            </a:r>
          </a:p>
        </p:txBody>
      </p:sp>
    </p:spTree>
    <p:extLst>
      <p:ext uri="{BB962C8B-B14F-4D97-AF65-F5344CB8AC3E}">
        <p14:creationId xmlns:p14="http://schemas.microsoft.com/office/powerpoint/2010/main" val="39950396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Analytics Facet (kernels) of the Ogres</a:t>
            </a:r>
            <a:endParaRPr lang="en-US" b="1" dirty="0"/>
          </a:p>
        </p:txBody>
      </p:sp>
    </p:spTree>
    <p:extLst>
      <p:ext uri="{BB962C8B-B14F-4D97-AF65-F5344CB8AC3E}">
        <p14:creationId xmlns:p14="http://schemas.microsoft.com/office/powerpoint/2010/main" val="35966186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 I</a:t>
            </a:r>
            <a:endParaRPr lang="en-US" sz="3600" b="1" dirty="0"/>
          </a:p>
        </p:txBody>
      </p:sp>
      <p:sp>
        <p:nvSpPr>
          <p:cNvPr id="3" name="Content Placeholder 2"/>
          <p:cNvSpPr>
            <a:spLocks noGrp="1"/>
          </p:cNvSpPr>
          <p:nvPr>
            <p:ph idx="1"/>
          </p:nvPr>
        </p:nvSpPr>
        <p:spPr>
          <a:xfrm>
            <a:off x="0" y="497305"/>
            <a:ext cx="9144000" cy="6360695"/>
          </a:xfrm>
        </p:spPr>
        <p:txBody>
          <a:bodyPr>
            <a:noAutofit/>
          </a:bodyPr>
          <a:lstStyle/>
          <a:p>
            <a:pPr>
              <a:buFont typeface="Arial" panose="020B0604020202020204" pitchFamily="34" charset="0"/>
              <a:buChar char="•"/>
            </a:pPr>
            <a:r>
              <a:rPr lang="en-US" sz="2400" b="1" dirty="0" smtClean="0">
                <a:solidFill>
                  <a:srgbClr val="0070C0"/>
                </a:solidFill>
              </a:rPr>
              <a:t>Map-Only</a:t>
            </a:r>
          </a:p>
          <a:p>
            <a:pPr>
              <a:buFont typeface="Arial" panose="020B0604020202020204" pitchFamily="34" charset="0"/>
              <a:buChar char="•"/>
            </a:pPr>
            <a:r>
              <a:rPr lang="en-US" sz="2400" dirty="0" smtClean="0"/>
              <a:t>Pleasingly parallel - </a:t>
            </a:r>
            <a:r>
              <a:rPr lang="en-US" sz="2400" b="1" dirty="0" smtClean="0"/>
              <a:t>Local </a:t>
            </a:r>
            <a:r>
              <a:rPr lang="en-US" sz="2400" b="1" dirty="0"/>
              <a:t>Machine Learning </a:t>
            </a:r>
            <a:endParaRPr lang="en-US" sz="2400" dirty="0" smtClean="0"/>
          </a:p>
          <a:p>
            <a:pPr>
              <a:buFont typeface="Arial" panose="020B0604020202020204" pitchFamily="34" charset="0"/>
              <a:buChar char="•"/>
            </a:pPr>
            <a:r>
              <a:rPr lang="en-US" sz="2400" b="1" dirty="0" smtClean="0">
                <a:solidFill>
                  <a:srgbClr val="0070C0"/>
                </a:solidFill>
              </a:rPr>
              <a:t>MapReduce: </a:t>
            </a:r>
            <a:r>
              <a:rPr lang="en-US" sz="2400" b="1" dirty="0" smtClean="0"/>
              <a:t>Search/Query</a:t>
            </a:r>
          </a:p>
          <a:p>
            <a:pPr>
              <a:buFont typeface="Arial" panose="020B0604020202020204" pitchFamily="34" charset="0"/>
              <a:buChar char="•"/>
            </a:pPr>
            <a:r>
              <a:rPr lang="en-US" sz="2400" dirty="0" smtClean="0"/>
              <a:t>Summarizing </a:t>
            </a:r>
            <a:r>
              <a:rPr lang="en-US" sz="2400" b="1" dirty="0" smtClean="0"/>
              <a:t>statistics </a:t>
            </a:r>
            <a:r>
              <a:rPr lang="en-US" sz="2400" dirty="0" smtClean="0"/>
              <a:t>as in LHC Data analysis (histograms)</a:t>
            </a:r>
          </a:p>
          <a:p>
            <a:pPr>
              <a:buFont typeface="Arial" panose="020B0604020202020204" pitchFamily="34" charset="0"/>
              <a:buChar char="•"/>
            </a:pPr>
            <a:r>
              <a:rPr lang="en-US" sz="2400" dirty="0" smtClean="0"/>
              <a:t>Recommender </a:t>
            </a:r>
            <a:r>
              <a:rPr lang="en-US" sz="2400" dirty="0"/>
              <a:t>Systems (</a:t>
            </a:r>
            <a:r>
              <a:rPr lang="en-US" sz="2400" b="1" dirty="0"/>
              <a:t>Collaborative </a:t>
            </a:r>
            <a:r>
              <a:rPr lang="en-US" sz="2400" b="1" dirty="0" smtClean="0"/>
              <a:t>Filtering</a:t>
            </a:r>
            <a:r>
              <a:rPr lang="en-US" sz="2400" dirty="0" smtClean="0"/>
              <a:t>) </a:t>
            </a:r>
          </a:p>
          <a:p>
            <a:pPr>
              <a:buFont typeface="Arial" panose="020B0604020202020204" pitchFamily="34" charset="0"/>
              <a:buChar char="•"/>
            </a:pPr>
            <a:r>
              <a:rPr lang="en-US" sz="2400" dirty="0"/>
              <a:t>Linear Classifiers (</a:t>
            </a:r>
            <a:r>
              <a:rPr lang="en-US" sz="2400" b="1" dirty="0"/>
              <a:t>Bayes, Random </a:t>
            </a:r>
            <a:r>
              <a:rPr lang="en-US" sz="2400" b="1" dirty="0" smtClean="0"/>
              <a:t>Forests</a:t>
            </a:r>
            <a:r>
              <a:rPr lang="en-US" sz="2400" dirty="0" smtClean="0"/>
              <a:t>)</a:t>
            </a:r>
          </a:p>
          <a:p>
            <a:pPr>
              <a:buFont typeface="Arial" panose="020B0604020202020204" pitchFamily="34" charset="0"/>
              <a:buChar char="•"/>
            </a:pPr>
            <a:r>
              <a:rPr lang="en-US" sz="2400" b="1" dirty="0" smtClean="0">
                <a:solidFill>
                  <a:srgbClr val="0070C0"/>
                </a:solidFill>
              </a:rPr>
              <a:t>Global Analytics</a:t>
            </a:r>
          </a:p>
          <a:p>
            <a:pPr>
              <a:spcBef>
                <a:spcPts val="200"/>
              </a:spcBef>
              <a:buFont typeface="Arial" panose="020B0604020202020204" pitchFamily="34" charset="0"/>
              <a:buChar char="•"/>
            </a:pPr>
            <a:r>
              <a:rPr lang="en-US" sz="2400" b="1" dirty="0" smtClean="0">
                <a:solidFill>
                  <a:srgbClr val="0070C0"/>
                </a:solidFill>
              </a:rPr>
              <a:t>Nonlinear Solvers </a:t>
            </a:r>
            <a:r>
              <a:rPr lang="en-US" sz="2400" b="1" dirty="0" smtClean="0"/>
              <a:t>(structure depends on objective function)</a:t>
            </a:r>
            <a:endParaRPr lang="en-US" sz="2400" b="1" dirty="0"/>
          </a:p>
          <a:p>
            <a:pPr lvl="1"/>
            <a:r>
              <a:rPr lang="en-US" sz="2000" dirty="0"/>
              <a:t>Stochastic Gradient Descent SGD</a:t>
            </a:r>
          </a:p>
          <a:p>
            <a:pPr lvl="1"/>
            <a:r>
              <a:rPr lang="en-US" sz="2000" dirty="0"/>
              <a:t>(L-)BFGS approximation to Newton’s Method</a:t>
            </a:r>
          </a:p>
          <a:p>
            <a:pPr lvl="1"/>
            <a:r>
              <a:rPr lang="en-US" sz="2000" dirty="0" err="1" smtClean="0"/>
              <a:t>Levenberg</a:t>
            </a:r>
            <a:r>
              <a:rPr lang="en-US" sz="2000" dirty="0" smtClean="0"/>
              <a:t>-Marquardt </a:t>
            </a:r>
            <a:r>
              <a:rPr lang="en-US" sz="2000" dirty="0"/>
              <a:t>solver</a:t>
            </a:r>
          </a:p>
          <a:p>
            <a:pPr>
              <a:buFont typeface="Arial" panose="020B0604020202020204" pitchFamily="34" charset="0"/>
              <a:buChar char="•"/>
            </a:pPr>
            <a:r>
              <a:rPr lang="en-US" sz="2400" b="1" dirty="0" smtClean="0">
                <a:solidFill>
                  <a:srgbClr val="0070C0"/>
                </a:solidFill>
              </a:rPr>
              <a:t>Map-Collective I (need to improve/extend Mahout</a:t>
            </a:r>
            <a:r>
              <a:rPr lang="en-US" sz="2400" b="1" dirty="0" smtClean="0">
                <a:solidFill>
                  <a:srgbClr val="0070C0"/>
                </a:solidFill>
              </a:rPr>
              <a:t>, </a:t>
            </a:r>
            <a:r>
              <a:rPr lang="en-US" sz="2400" b="1" dirty="0" err="1" smtClean="0">
                <a:solidFill>
                  <a:srgbClr val="0070C0"/>
                </a:solidFill>
              </a:rPr>
              <a:t>MLlib</a:t>
            </a:r>
            <a:r>
              <a:rPr lang="en-US" sz="2400" b="1" dirty="0" smtClean="0">
                <a:solidFill>
                  <a:srgbClr val="0070C0"/>
                </a:solidFill>
              </a:rPr>
              <a:t>)</a:t>
            </a:r>
          </a:p>
          <a:p>
            <a:pPr>
              <a:buFont typeface="Arial" panose="020B0604020202020204" pitchFamily="34" charset="0"/>
              <a:buChar char="•"/>
            </a:pPr>
            <a:r>
              <a:rPr lang="en-US" sz="2400" b="1" dirty="0" smtClean="0"/>
              <a:t>Outlier Detection</a:t>
            </a:r>
            <a:r>
              <a:rPr lang="en-US" sz="2400" dirty="0" smtClean="0"/>
              <a:t>, </a:t>
            </a:r>
            <a:r>
              <a:rPr lang="en-US" sz="2400" b="1" dirty="0" smtClean="0"/>
              <a:t>Clustering</a:t>
            </a:r>
            <a:r>
              <a:rPr lang="en-US" sz="2400" dirty="0" smtClean="0"/>
              <a:t> </a:t>
            </a:r>
            <a:r>
              <a:rPr lang="en-US" sz="2400" dirty="0"/>
              <a:t>(many methods), </a:t>
            </a:r>
            <a:endParaRPr lang="en-US" sz="2400" dirty="0" smtClean="0"/>
          </a:p>
          <a:p>
            <a:pPr>
              <a:buFont typeface="Arial" panose="020B0604020202020204" pitchFamily="34" charset="0"/>
              <a:buChar char="•"/>
            </a:pPr>
            <a:r>
              <a:rPr lang="en-US" sz="2400" b="1" dirty="0" smtClean="0"/>
              <a:t>Mixture Models, LDA </a:t>
            </a:r>
            <a:r>
              <a:rPr lang="en-US" sz="2400" dirty="0"/>
              <a:t>(Latent </a:t>
            </a:r>
            <a:r>
              <a:rPr lang="en-US" sz="2400" dirty="0" err="1"/>
              <a:t>Dirichlet</a:t>
            </a:r>
            <a:r>
              <a:rPr lang="en-US" sz="2400" dirty="0"/>
              <a:t> </a:t>
            </a:r>
            <a:r>
              <a:rPr lang="en-US" sz="2400" dirty="0" smtClean="0"/>
              <a:t>Allocation), </a:t>
            </a:r>
            <a:r>
              <a:rPr lang="en-US" sz="2400" b="1" dirty="0" smtClean="0"/>
              <a:t>PLSI </a:t>
            </a:r>
            <a:r>
              <a:rPr lang="en-US" sz="2400" dirty="0"/>
              <a:t>(Probabilistic Latent Semantic Indexing</a:t>
            </a:r>
            <a:r>
              <a:rPr lang="en-US" sz="2400" dirty="0" smtClean="0"/>
              <a:t>)</a:t>
            </a:r>
            <a:endParaRPr lang="en-US" sz="2400" dirty="0"/>
          </a:p>
        </p:txBody>
      </p:sp>
    </p:spTree>
    <p:extLst>
      <p:ext uri="{BB962C8B-B14F-4D97-AF65-F5344CB8AC3E}">
        <p14:creationId xmlns:p14="http://schemas.microsoft.com/office/powerpoint/2010/main" val="10477906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 II</a:t>
            </a:r>
            <a:endParaRPr lang="en-US" sz="3600" b="1" dirty="0"/>
          </a:p>
        </p:txBody>
      </p:sp>
      <p:sp>
        <p:nvSpPr>
          <p:cNvPr id="3" name="Content Placeholder 2"/>
          <p:cNvSpPr>
            <a:spLocks noGrp="1"/>
          </p:cNvSpPr>
          <p:nvPr>
            <p:ph idx="1"/>
          </p:nvPr>
        </p:nvSpPr>
        <p:spPr>
          <a:xfrm>
            <a:off x="0" y="611114"/>
            <a:ext cx="9144000" cy="6007768"/>
          </a:xfrm>
        </p:spPr>
        <p:txBody>
          <a:bodyPr>
            <a:noAutofit/>
          </a:bodyPr>
          <a:lstStyle/>
          <a:p>
            <a:pPr>
              <a:spcBef>
                <a:spcPts val="200"/>
              </a:spcBef>
              <a:buFont typeface="Arial" panose="020B0604020202020204" pitchFamily="34" charset="0"/>
              <a:buChar char="•"/>
            </a:pPr>
            <a:r>
              <a:rPr lang="en-US" sz="2400" b="1" dirty="0" smtClean="0">
                <a:solidFill>
                  <a:srgbClr val="0070C0"/>
                </a:solidFill>
              </a:rPr>
              <a:t>Map-Collective II</a:t>
            </a:r>
          </a:p>
          <a:p>
            <a:pPr>
              <a:spcBef>
                <a:spcPts val="200"/>
              </a:spcBef>
              <a:buFont typeface="Arial" panose="020B0604020202020204" pitchFamily="34" charset="0"/>
              <a:buChar char="•"/>
            </a:pPr>
            <a:r>
              <a:rPr lang="en-US" sz="2400" b="1" dirty="0" smtClean="0">
                <a:solidFill>
                  <a:srgbClr val="0070C0"/>
                </a:solidFill>
              </a:rPr>
              <a:t>Use matrix-matrix,-vector operations, solvers (conjugate gradient)</a:t>
            </a:r>
          </a:p>
          <a:p>
            <a:pPr>
              <a:spcBef>
                <a:spcPts val="200"/>
              </a:spcBef>
              <a:buFont typeface="Arial" panose="020B0604020202020204" pitchFamily="34" charset="0"/>
              <a:buChar char="•"/>
            </a:pPr>
            <a:r>
              <a:rPr lang="en-US" sz="2400" b="1" dirty="0"/>
              <a:t>SVM </a:t>
            </a:r>
            <a:r>
              <a:rPr lang="en-US" sz="2400" dirty="0"/>
              <a:t>and </a:t>
            </a:r>
            <a:r>
              <a:rPr lang="en-US" sz="2400" b="1" dirty="0"/>
              <a:t>Logistic Regression</a:t>
            </a:r>
          </a:p>
          <a:p>
            <a:pPr>
              <a:spcBef>
                <a:spcPts val="200"/>
              </a:spcBef>
              <a:buFont typeface="Arial" panose="020B0604020202020204" pitchFamily="34" charset="0"/>
              <a:buChar char="•"/>
            </a:pPr>
            <a:r>
              <a:rPr lang="en-US" sz="2400" b="1" dirty="0"/>
              <a:t>PageRank</a:t>
            </a:r>
            <a:r>
              <a:rPr lang="en-US" sz="2400" dirty="0"/>
              <a:t>, </a:t>
            </a:r>
            <a:r>
              <a:rPr lang="en-US" sz="2400" dirty="0" smtClean="0"/>
              <a:t>(find </a:t>
            </a:r>
            <a:r>
              <a:rPr lang="en-US" sz="2400" dirty="0"/>
              <a:t>leading eigenvector of sparse matrix)</a:t>
            </a:r>
          </a:p>
          <a:p>
            <a:pPr>
              <a:spcBef>
                <a:spcPts val="200"/>
              </a:spcBef>
              <a:buFont typeface="Arial" panose="020B0604020202020204" pitchFamily="34" charset="0"/>
              <a:buChar char="•"/>
            </a:pPr>
            <a:r>
              <a:rPr lang="en-US" sz="2400" b="1" dirty="0"/>
              <a:t>SVD</a:t>
            </a:r>
            <a:r>
              <a:rPr lang="en-US" sz="2400" dirty="0"/>
              <a:t> (Singular Value Decomposition</a:t>
            </a:r>
            <a:r>
              <a:rPr lang="en-US" sz="2400" dirty="0" smtClean="0"/>
              <a:t>)</a:t>
            </a:r>
          </a:p>
          <a:p>
            <a:pPr>
              <a:spcBef>
                <a:spcPts val="200"/>
              </a:spcBef>
              <a:buFont typeface="Arial" panose="020B0604020202020204" pitchFamily="34" charset="0"/>
              <a:buChar char="•"/>
            </a:pPr>
            <a:r>
              <a:rPr lang="en-US" sz="2400" b="1" dirty="0"/>
              <a:t>MDS</a:t>
            </a:r>
            <a:r>
              <a:rPr lang="en-US" sz="2400" dirty="0"/>
              <a:t> (Multidimensional Scaling</a:t>
            </a:r>
            <a:r>
              <a:rPr lang="en-US" sz="2400" dirty="0" smtClean="0"/>
              <a:t>)</a:t>
            </a:r>
          </a:p>
          <a:p>
            <a:pPr>
              <a:spcBef>
                <a:spcPts val="200"/>
              </a:spcBef>
              <a:buFont typeface="Arial" panose="020B0604020202020204" pitchFamily="34" charset="0"/>
              <a:buChar char="•"/>
            </a:pPr>
            <a:r>
              <a:rPr lang="en-US" sz="2400" dirty="0" smtClean="0"/>
              <a:t>Learning </a:t>
            </a:r>
            <a:r>
              <a:rPr lang="en-US" sz="2400" dirty="0"/>
              <a:t>Neural Networks (</a:t>
            </a:r>
            <a:r>
              <a:rPr lang="en-US" sz="2400" b="1" dirty="0"/>
              <a:t>Deep Learning</a:t>
            </a:r>
            <a:r>
              <a:rPr lang="en-US" sz="2400" dirty="0" smtClean="0"/>
              <a:t>)</a:t>
            </a:r>
          </a:p>
          <a:p>
            <a:pPr>
              <a:spcBef>
                <a:spcPts val="200"/>
              </a:spcBef>
              <a:buFont typeface="Arial" panose="020B0604020202020204" pitchFamily="34" charset="0"/>
              <a:buChar char="•"/>
            </a:pPr>
            <a:r>
              <a:rPr lang="en-US" sz="2400" b="1" dirty="0"/>
              <a:t>Hidden Markov </a:t>
            </a:r>
            <a:r>
              <a:rPr lang="en-US" sz="2400" b="1" dirty="0" smtClean="0"/>
              <a:t>Models</a:t>
            </a:r>
            <a:endParaRPr lang="en-US" sz="2400" b="1" dirty="0">
              <a:solidFill>
                <a:srgbClr val="0070C0"/>
              </a:solidFill>
            </a:endParaRPr>
          </a:p>
          <a:p>
            <a:pPr>
              <a:spcBef>
                <a:spcPts val="200"/>
              </a:spcBef>
              <a:buFont typeface="Arial" panose="020B0604020202020204" pitchFamily="34" charset="0"/>
              <a:buChar char="•"/>
            </a:pPr>
            <a:r>
              <a:rPr lang="en-US" sz="2400" b="1" dirty="0" smtClean="0">
                <a:solidFill>
                  <a:srgbClr val="0070C0"/>
                </a:solidFill>
              </a:rPr>
              <a:t>Map-Communication</a:t>
            </a:r>
          </a:p>
          <a:p>
            <a:pPr>
              <a:spcBef>
                <a:spcPts val="200"/>
              </a:spcBef>
              <a:buFont typeface="Arial" panose="020B0604020202020204" pitchFamily="34" charset="0"/>
              <a:buChar char="•"/>
            </a:pPr>
            <a:r>
              <a:rPr lang="en-US" sz="2400" b="1" dirty="0" smtClean="0"/>
              <a:t>Graph Structure (Communities, </a:t>
            </a:r>
            <a:r>
              <a:rPr lang="en-US" sz="2400" b="1" dirty="0" err="1" smtClean="0"/>
              <a:t>subgraphs</a:t>
            </a:r>
            <a:r>
              <a:rPr lang="en-US" sz="2400" b="1" dirty="0" smtClean="0"/>
              <a:t>/motifs, diameter, maximal cliques, connected components)</a:t>
            </a:r>
            <a:endParaRPr lang="en-US" sz="2400" b="1" dirty="0"/>
          </a:p>
          <a:p>
            <a:pPr>
              <a:spcBef>
                <a:spcPts val="200"/>
              </a:spcBef>
              <a:buFont typeface="Arial" panose="020B0604020202020204" pitchFamily="34" charset="0"/>
              <a:buChar char="•"/>
            </a:pPr>
            <a:r>
              <a:rPr lang="en-US" sz="2400" b="1" dirty="0"/>
              <a:t>Network Dynamics - Graph simulation Algorithms </a:t>
            </a:r>
            <a:r>
              <a:rPr lang="en-US" sz="2400" dirty="0"/>
              <a:t>(epidemiology</a:t>
            </a:r>
            <a:r>
              <a:rPr lang="en-US" sz="2400" dirty="0" smtClean="0"/>
              <a:t>)</a:t>
            </a:r>
            <a:endParaRPr lang="en-US" sz="2400" b="1" dirty="0" smtClean="0"/>
          </a:p>
          <a:p>
            <a:pPr>
              <a:spcBef>
                <a:spcPts val="200"/>
              </a:spcBef>
              <a:buFont typeface="Arial" panose="020B0604020202020204" pitchFamily="34" charset="0"/>
              <a:buChar char="•"/>
            </a:pPr>
            <a:r>
              <a:rPr lang="en-US" sz="2400" b="1" dirty="0" smtClean="0">
                <a:solidFill>
                  <a:srgbClr val="0070C0"/>
                </a:solidFill>
              </a:rPr>
              <a:t>Asynchronous Shared Memory</a:t>
            </a:r>
          </a:p>
          <a:p>
            <a:pPr>
              <a:spcBef>
                <a:spcPts val="200"/>
              </a:spcBef>
              <a:buFont typeface="Arial" panose="020B0604020202020204" pitchFamily="34" charset="0"/>
              <a:buChar char="•"/>
            </a:pPr>
            <a:r>
              <a:rPr lang="en-US" sz="2400" b="1" dirty="0"/>
              <a:t>Graph Structure </a:t>
            </a:r>
            <a:r>
              <a:rPr lang="en-US" sz="2400" b="1" dirty="0" smtClean="0"/>
              <a:t>(</a:t>
            </a:r>
            <a:r>
              <a:rPr lang="en-US" sz="2400" b="1" dirty="0" err="1" smtClean="0"/>
              <a:t>Betweenness</a:t>
            </a:r>
            <a:r>
              <a:rPr lang="en-US" sz="2400" b="1" dirty="0" smtClean="0"/>
              <a:t> centrality, shortest path)</a:t>
            </a:r>
          </a:p>
          <a:p>
            <a:pPr marL="0" indent="0">
              <a:spcBef>
                <a:spcPts val="200"/>
              </a:spcBef>
              <a:buNone/>
            </a:pPr>
            <a:endParaRPr lang="en-US" sz="2400" b="1" dirty="0" smtClean="0"/>
          </a:p>
        </p:txBody>
      </p:sp>
    </p:spTree>
    <p:extLst>
      <p:ext uri="{BB962C8B-B14F-4D97-AF65-F5344CB8AC3E}">
        <p14:creationId xmlns:p14="http://schemas.microsoft.com/office/powerpoint/2010/main" val="17500026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fontScale="85000" lnSpcReduction="20000"/>
          </a:bodyPr>
          <a:lstStyle/>
          <a:p>
            <a:r>
              <a:rPr lang="en-US" b="1" dirty="0" smtClean="0"/>
              <a:t>Integrate </a:t>
            </a:r>
            <a:r>
              <a:rPr lang="en-US" dirty="0" smtClean="0"/>
              <a:t>(don’t compete) </a:t>
            </a:r>
            <a:r>
              <a:rPr lang="en-US" b="1" dirty="0" smtClean="0"/>
              <a:t>HPC with “Commodity Big data” </a:t>
            </a:r>
            <a:r>
              <a:rPr lang="en-US" dirty="0" smtClean="0"/>
              <a:t>(Google to Amazon to Enterprise Data Analytics) </a:t>
            </a:r>
          </a:p>
          <a:p>
            <a:pPr lvl="1"/>
            <a:r>
              <a:rPr lang="en-US" dirty="0" smtClean="0"/>
              <a:t>i.e. </a:t>
            </a:r>
            <a:r>
              <a:rPr lang="en-US" b="1" dirty="0" smtClean="0"/>
              <a:t>improve Mahout</a:t>
            </a:r>
            <a:r>
              <a:rPr lang="en-US" dirty="0" smtClean="0"/>
              <a:t>; don’t compete with it</a:t>
            </a:r>
          </a:p>
          <a:p>
            <a:pPr lvl="1"/>
            <a:r>
              <a:rPr lang="en-US" dirty="0" smtClean="0"/>
              <a:t>Use </a:t>
            </a:r>
            <a:r>
              <a:rPr lang="en-US" b="1" dirty="0" smtClean="0"/>
              <a:t>Hadoop plug-ins </a:t>
            </a:r>
            <a:r>
              <a:rPr lang="en-US" dirty="0" smtClean="0"/>
              <a:t>rather than replacing Hadoop</a:t>
            </a:r>
          </a:p>
          <a:p>
            <a:r>
              <a:rPr lang="en-US" dirty="0" smtClean="0"/>
              <a:t>Enhanced Apache Big Data Stack </a:t>
            </a:r>
            <a:r>
              <a:rPr lang="en-US" b="1" dirty="0" smtClean="0"/>
              <a:t>HPC-ABDS has ~120 members </a:t>
            </a:r>
          </a:p>
          <a:p>
            <a:r>
              <a:rPr lang="en-US" dirty="0" smtClean="0"/>
              <a:t>Opportunities at Resource management, Data/File, Streaming, Programming, monitoring, workflow layers for HPC and ABDS integration</a:t>
            </a:r>
          </a:p>
          <a:p>
            <a:r>
              <a:rPr lang="en-US" dirty="0" smtClean="0"/>
              <a:t>Need to capture as services – developing a HPC-Cloud interoperability environment</a:t>
            </a:r>
          </a:p>
          <a:p>
            <a:r>
              <a:rPr lang="en-US" dirty="0" smtClean="0"/>
              <a:t>Data </a:t>
            </a:r>
            <a:r>
              <a:rPr lang="en-US" dirty="0" smtClean="0"/>
              <a:t>intensive algorithms do not have the well developed </a:t>
            </a:r>
            <a:r>
              <a:rPr lang="en-US" b="1" dirty="0" smtClean="0"/>
              <a:t>high performance libraries </a:t>
            </a:r>
            <a:r>
              <a:rPr lang="en-US" dirty="0" smtClean="0"/>
              <a:t>familiar from </a:t>
            </a:r>
            <a:r>
              <a:rPr lang="en-US" dirty="0" smtClean="0"/>
              <a:t>HPC</a:t>
            </a:r>
          </a:p>
          <a:p>
            <a:pPr lvl="1"/>
            <a:r>
              <a:rPr lang="en-US" dirty="0" smtClean="0"/>
              <a:t>Need to develop needed services at all levels of stack from users of Mahout to those developing better run time and programming environments</a:t>
            </a:r>
            <a:endParaRPr lang="en-US" dirty="0" smtClean="0"/>
          </a:p>
          <a:p>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58"/>
            <a:ext cx="8229600" cy="909393"/>
          </a:xfrm>
        </p:spPr>
        <p:txBody>
          <a:bodyPr/>
          <a:lstStyle/>
          <a:p>
            <a:r>
              <a:rPr lang="en-US" b="1" dirty="0" smtClean="0"/>
              <a:t>Broad Layers in HPC-ABDS</a:t>
            </a:r>
            <a:endParaRPr lang="en-US" b="1" dirty="0"/>
          </a:p>
        </p:txBody>
      </p:sp>
      <p:sp>
        <p:nvSpPr>
          <p:cNvPr id="3" name="Content Placeholder 2"/>
          <p:cNvSpPr>
            <a:spLocks noGrp="1"/>
          </p:cNvSpPr>
          <p:nvPr>
            <p:ph idx="1"/>
          </p:nvPr>
        </p:nvSpPr>
        <p:spPr>
          <a:xfrm>
            <a:off x="0" y="703385"/>
            <a:ext cx="9144000" cy="6154615"/>
          </a:xfrm>
        </p:spPr>
        <p:txBody>
          <a:bodyPr>
            <a:normAutofit fontScale="62500" lnSpcReduction="20000"/>
          </a:bodyPr>
          <a:lstStyle/>
          <a:p>
            <a:r>
              <a:rPr lang="en-US" dirty="0" smtClean="0">
                <a:solidFill>
                  <a:schemeClr val="accent3">
                    <a:lumMod val="50000"/>
                  </a:schemeClr>
                </a:solidFill>
              </a:rPr>
              <a:t>Workflow-Orchestration</a:t>
            </a:r>
          </a:p>
          <a:p>
            <a:r>
              <a:rPr lang="en-US" b="1" dirty="0" smtClean="0">
                <a:solidFill>
                  <a:schemeClr val="accent3">
                    <a:lumMod val="50000"/>
                  </a:schemeClr>
                </a:solidFill>
              </a:rPr>
              <a:t>Application and Analytics: </a:t>
            </a:r>
            <a:r>
              <a:rPr lang="en-US" dirty="0" smtClean="0">
                <a:solidFill>
                  <a:schemeClr val="accent3">
                    <a:lumMod val="50000"/>
                  </a:schemeClr>
                </a:solidFill>
              </a:rPr>
              <a:t>Mahout, </a:t>
            </a:r>
            <a:r>
              <a:rPr lang="en-US" dirty="0" err="1" smtClean="0">
                <a:solidFill>
                  <a:schemeClr val="accent3">
                    <a:lumMod val="50000"/>
                  </a:schemeClr>
                </a:solidFill>
              </a:rPr>
              <a:t>MLlib</a:t>
            </a:r>
            <a:r>
              <a:rPr lang="en-US" dirty="0" smtClean="0">
                <a:solidFill>
                  <a:schemeClr val="accent3">
                    <a:lumMod val="50000"/>
                  </a:schemeClr>
                </a:solidFill>
              </a:rPr>
              <a:t>, R…</a:t>
            </a:r>
          </a:p>
          <a:p>
            <a:r>
              <a:rPr lang="en-US" dirty="0" smtClean="0"/>
              <a:t>High level Programming</a:t>
            </a:r>
          </a:p>
          <a:p>
            <a:r>
              <a:rPr lang="en-US" dirty="0" smtClean="0">
                <a:solidFill>
                  <a:schemeClr val="accent3">
                    <a:lumMod val="50000"/>
                  </a:schemeClr>
                </a:solidFill>
              </a:rPr>
              <a:t>Basic Programming model and runtime</a:t>
            </a:r>
          </a:p>
          <a:p>
            <a:pPr lvl="1"/>
            <a:r>
              <a:rPr lang="en-US" dirty="0" smtClean="0">
                <a:solidFill>
                  <a:schemeClr val="accent3">
                    <a:lumMod val="50000"/>
                  </a:schemeClr>
                </a:solidFill>
              </a:rPr>
              <a:t>SPMD, Streaming, MapReduce, MPI</a:t>
            </a:r>
          </a:p>
          <a:p>
            <a:r>
              <a:rPr lang="en-US" b="1" dirty="0" smtClean="0">
                <a:solidFill>
                  <a:schemeClr val="accent3">
                    <a:lumMod val="50000"/>
                  </a:schemeClr>
                </a:solidFill>
              </a:rPr>
              <a:t>Inter process communication</a:t>
            </a:r>
          </a:p>
          <a:p>
            <a:pPr lvl="1"/>
            <a:r>
              <a:rPr lang="en-US" dirty="0" smtClean="0">
                <a:solidFill>
                  <a:schemeClr val="accent3">
                    <a:lumMod val="50000"/>
                  </a:schemeClr>
                </a:solidFill>
              </a:rPr>
              <a:t>Collectives, point-to-point, publish-subscribe</a:t>
            </a:r>
          </a:p>
          <a:p>
            <a:r>
              <a:rPr lang="en-US" dirty="0" smtClean="0"/>
              <a:t>In-memory databases/caches</a:t>
            </a:r>
          </a:p>
          <a:p>
            <a:r>
              <a:rPr lang="en-US" dirty="0" smtClean="0"/>
              <a:t>Object-relational mapping</a:t>
            </a:r>
          </a:p>
          <a:p>
            <a:r>
              <a:rPr lang="en-US" dirty="0" smtClean="0"/>
              <a:t>SQL and </a:t>
            </a:r>
            <a:r>
              <a:rPr lang="en-US" dirty="0" err="1" smtClean="0"/>
              <a:t>NoSQL</a:t>
            </a:r>
            <a:r>
              <a:rPr lang="en-US" dirty="0" smtClean="0"/>
              <a:t>, File management</a:t>
            </a:r>
          </a:p>
          <a:p>
            <a:r>
              <a:rPr lang="en-US" dirty="0" smtClean="0"/>
              <a:t>Data Transport</a:t>
            </a:r>
          </a:p>
          <a:p>
            <a:r>
              <a:rPr lang="en-US" dirty="0" smtClean="0">
                <a:solidFill>
                  <a:schemeClr val="accent3">
                    <a:lumMod val="50000"/>
                  </a:schemeClr>
                </a:solidFill>
              </a:rPr>
              <a:t>Cluster Resource Management (Yarn, </a:t>
            </a:r>
            <a:r>
              <a:rPr lang="en-US" dirty="0" err="1" smtClean="0">
                <a:solidFill>
                  <a:schemeClr val="accent3">
                    <a:lumMod val="50000"/>
                  </a:schemeClr>
                </a:solidFill>
              </a:rPr>
              <a:t>Slurm</a:t>
            </a:r>
            <a:r>
              <a:rPr lang="en-US" dirty="0" smtClean="0">
                <a:solidFill>
                  <a:schemeClr val="accent3">
                    <a:lumMod val="50000"/>
                  </a:schemeClr>
                </a:solidFill>
              </a:rPr>
              <a:t>, SGE)</a:t>
            </a:r>
          </a:p>
          <a:p>
            <a:r>
              <a:rPr lang="en-US" dirty="0" smtClean="0">
                <a:solidFill>
                  <a:schemeClr val="accent3">
                    <a:lumMod val="50000"/>
                  </a:schemeClr>
                </a:solidFill>
              </a:rPr>
              <a:t>File systems(HDFS, </a:t>
            </a:r>
            <a:r>
              <a:rPr lang="en-US" dirty="0" err="1" smtClean="0">
                <a:solidFill>
                  <a:schemeClr val="accent3">
                    <a:lumMod val="50000"/>
                  </a:schemeClr>
                </a:solidFill>
              </a:rPr>
              <a:t>Lustre</a:t>
            </a:r>
            <a:r>
              <a:rPr lang="en-US" dirty="0" smtClean="0">
                <a:solidFill>
                  <a:schemeClr val="accent3">
                    <a:lumMod val="50000"/>
                  </a:schemeClr>
                </a:solidFill>
              </a:rPr>
              <a:t> …)</a:t>
            </a:r>
          </a:p>
          <a:p>
            <a:r>
              <a:rPr lang="en-US" dirty="0" smtClean="0"/>
              <a:t>DevOps (Puppet, Chef …)</a:t>
            </a:r>
          </a:p>
          <a:p>
            <a:r>
              <a:rPr lang="en-US" dirty="0" err="1" smtClean="0"/>
              <a:t>IaaS</a:t>
            </a:r>
            <a:r>
              <a:rPr lang="en-US" dirty="0" smtClean="0"/>
              <a:t> Management from HPC to hypervisors (</a:t>
            </a:r>
            <a:r>
              <a:rPr lang="en-US" dirty="0" err="1" smtClean="0"/>
              <a:t>OpenStack</a:t>
            </a:r>
            <a:r>
              <a:rPr lang="en-US" dirty="0" smtClean="0"/>
              <a:t>)</a:t>
            </a:r>
          </a:p>
          <a:p>
            <a:r>
              <a:rPr lang="en-US" dirty="0" smtClean="0"/>
              <a:t>Cross Cutting</a:t>
            </a:r>
          </a:p>
          <a:p>
            <a:pPr lvl="1"/>
            <a:r>
              <a:rPr lang="en-US" dirty="0" smtClean="0"/>
              <a:t>Message Protocols</a:t>
            </a:r>
          </a:p>
          <a:p>
            <a:pPr lvl="1"/>
            <a:r>
              <a:rPr lang="en-US" dirty="0" smtClean="0"/>
              <a:t>Distributed Coordination</a:t>
            </a:r>
          </a:p>
          <a:p>
            <a:pPr lvl="1"/>
            <a:r>
              <a:rPr lang="en-US" dirty="0" smtClean="0"/>
              <a:t>Security &amp; Privacy</a:t>
            </a:r>
          </a:p>
          <a:p>
            <a:pPr lvl="1"/>
            <a:r>
              <a:rPr lang="en-US" dirty="0" smtClean="0">
                <a:solidFill>
                  <a:schemeClr val="accent3">
                    <a:lumMod val="50000"/>
                  </a:schemeClr>
                </a:solidFill>
              </a:rPr>
              <a:t>Monitoring</a:t>
            </a:r>
          </a:p>
          <a:p>
            <a:endParaRPr lang="en-US" dirty="0"/>
          </a:p>
        </p:txBody>
      </p:sp>
    </p:spTree>
    <p:extLst>
      <p:ext uri="{BB962C8B-B14F-4D97-AF65-F5344CB8AC3E}">
        <p14:creationId xmlns:p14="http://schemas.microsoft.com/office/powerpoint/2010/main" val="4035109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a:bodyPr>
          <a:lstStyle/>
          <a:p>
            <a:r>
              <a:rPr lang="en-US" b="1" dirty="0" smtClean="0"/>
              <a:t>Useful Set of Analytics Architectures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Search:</a:t>
            </a:r>
            <a:r>
              <a:rPr lang="en-US" sz="2800" b="1" dirty="0" smtClean="0">
                <a:solidFill>
                  <a:srgbClr val="FF0000"/>
                </a:solidFill>
              </a:rPr>
              <a:t> </a:t>
            </a:r>
            <a:r>
              <a:rPr lang="en-US" sz="2800" dirty="0" smtClean="0"/>
              <a:t>including collaborative filtering and motif finding implemented using </a:t>
            </a:r>
            <a:r>
              <a:rPr lang="en-US" sz="2800" b="1" dirty="0" smtClean="0"/>
              <a:t>classic MapReduce </a:t>
            </a:r>
            <a:r>
              <a:rPr lang="en-US" sz="2800" dirty="0" smtClean="0"/>
              <a:t>(Hadoop) </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Shared memory: </a:t>
            </a:r>
            <a:r>
              <a:rPr lang="en-US" sz="2800" b="1" dirty="0" smtClean="0"/>
              <a:t>thread-based </a:t>
            </a:r>
            <a:r>
              <a:rPr lang="en-US" sz="2800" dirty="0"/>
              <a:t>(event driven) graph algorithms (shortest path, </a:t>
            </a:r>
            <a:r>
              <a:rPr lang="en-US" sz="2800" dirty="0" err="1"/>
              <a:t>Betweenness</a:t>
            </a:r>
            <a:r>
              <a:rPr lang="en-US" sz="2800" dirty="0"/>
              <a:t> centrality)</a:t>
            </a:r>
          </a:p>
          <a:p>
            <a:pPr lvl="1"/>
            <a:endParaRPr lang="en-US" sz="2400" dirty="0"/>
          </a:p>
        </p:txBody>
      </p:sp>
      <p:sp>
        <p:nvSpPr>
          <p:cNvPr id="4" name="TextBox 3"/>
          <p:cNvSpPr txBox="1"/>
          <p:nvPr/>
        </p:nvSpPr>
        <p:spPr>
          <a:xfrm>
            <a:off x="4074617" y="6392195"/>
            <a:ext cx="4256743" cy="369332"/>
          </a:xfrm>
          <a:prstGeom prst="rect">
            <a:avLst/>
          </a:prstGeom>
          <a:noFill/>
          <a:ln>
            <a:solidFill>
              <a:schemeClr val="tx1"/>
            </a:solidFill>
          </a:ln>
        </p:spPr>
        <p:txBody>
          <a:bodyPr wrap="none" rtlCol="0">
            <a:spAutoFit/>
          </a:bodyPr>
          <a:lstStyle/>
          <a:p>
            <a:r>
              <a:rPr lang="en-US" dirty="0" smtClean="0">
                <a:solidFill>
                  <a:srgbClr val="0070C0"/>
                </a:solidFill>
              </a:rPr>
              <a:t>Ideas like workflow are “orthogonal” to this</a:t>
            </a:r>
            <a:endParaRPr lang="en-US" dirty="0">
              <a:solidFill>
                <a:srgbClr val="0070C0"/>
              </a:solidFill>
            </a:endParaRPr>
          </a:p>
        </p:txBody>
      </p:sp>
    </p:spTree>
    <p:extLst>
      <p:ext uri="{BB962C8B-B14F-4D97-AF65-F5344CB8AC3E}">
        <p14:creationId xmlns:p14="http://schemas.microsoft.com/office/powerpoint/2010/main" val="2636898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44000" cy="1143000"/>
          </a:xfrm>
        </p:spPr>
        <p:txBody>
          <a:bodyPr>
            <a:noAutofit/>
          </a:bodyPr>
          <a:lstStyle/>
          <a:p>
            <a:r>
              <a:rPr lang="en-US" sz="3600" b="1" dirty="0" smtClean="0"/>
              <a:t>Getting High Performance on Data Analytics (e.g. Mahout, R…)</a:t>
            </a:r>
            <a:endParaRPr lang="en-US" sz="3600" b="1" dirty="0"/>
          </a:p>
        </p:txBody>
      </p:sp>
      <p:sp>
        <p:nvSpPr>
          <p:cNvPr id="3" name="Content Placeholder 2"/>
          <p:cNvSpPr>
            <a:spLocks noGrp="1"/>
          </p:cNvSpPr>
          <p:nvPr>
            <p:ph idx="1"/>
          </p:nvPr>
        </p:nvSpPr>
        <p:spPr>
          <a:xfrm>
            <a:off x="0" y="992221"/>
            <a:ext cx="9144000" cy="5979685"/>
          </a:xfrm>
        </p:spPr>
        <p:txBody>
          <a:bodyPr>
            <a:noAutofit/>
          </a:bodyPr>
          <a:lstStyle/>
          <a:p>
            <a:pPr>
              <a:spcBef>
                <a:spcPts val="0"/>
              </a:spcBef>
            </a:pPr>
            <a:r>
              <a:rPr lang="en-US" sz="2000" dirty="0"/>
              <a:t>On the systems side, we have two </a:t>
            </a:r>
            <a:r>
              <a:rPr lang="en-US" sz="2000" dirty="0" smtClean="0"/>
              <a:t>principles:</a:t>
            </a:r>
            <a:endParaRPr lang="en-US" sz="2000" dirty="0"/>
          </a:p>
          <a:p>
            <a:pPr lvl="1">
              <a:spcBef>
                <a:spcPts val="0"/>
              </a:spcBef>
            </a:pPr>
            <a:r>
              <a:rPr lang="en-US" sz="2000" dirty="0" smtClean="0">
                <a:solidFill>
                  <a:srgbClr val="0070C0"/>
                </a:solidFill>
              </a:rPr>
              <a:t>The </a:t>
            </a:r>
            <a:r>
              <a:rPr lang="en-US" sz="2000" dirty="0">
                <a:solidFill>
                  <a:srgbClr val="0070C0"/>
                </a:solidFill>
              </a:rPr>
              <a:t>Apache Big Data Stack with ~120 projects has important broad functionality with a vital large support organization</a:t>
            </a:r>
          </a:p>
          <a:p>
            <a:pPr lvl="1">
              <a:spcBef>
                <a:spcPts val="0"/>
              </a:spcBef>
            </a:pPr>
            <a:r>
              <a:rPr lang="en-US" sz="2000" dirty="0" smtClean="0">
                <a:solidFill>
                  <a:srgbClr val="0070C0"/>
                </a:solidFill>
              </a:rPr>
              <a:t>HPC </a:t>
            </a:r>
            <a:r>
              <a:rPr lang="en-US" sz="2000" dirty="0">
                <a:solidFill>
                  <a:srgbClr val="0070C0"/>
                </a:solidFill>
              </a:rPr>
              <a:t>including MPI has striking success in delivering high performance, </a:t>
            </a:r>
            <a:endParaRPr lang="en-US" sz="2000" dirty="0" smtClean="0">
              <a:solidFill>
                <a:srgbClr val="0070C0"/>
              </a:solidFill>
            </a:endParaRPr>
          </a:p>
          <a:p>
            <a:pPr marL="457200" lvl="1" indent="0">
              <a:spcBef>
                <a:spcPts val="0"/>
              </a:spcBef>
              <a:buNone/>
            </a:pPr>
            <a:r>
              <a:rPr lang="en-US" sz="2000" dirty="0">
                <a:solidFill>
                  <a:srgbClr val="0070C0"/>
                </a:solidFill>
              </a:rPr>
              <a:t> </a:t>
            </a:r>
            <a:r>
              <a:rPr lang="en-US" sz="2000" dirty="0" smtClean="0">
                <a:solidFill>
                  <a:srgbClr val="0070C0"/>
                </a:solidFill>
              </a:rPr>
              <a:t>    however </a:t>
            </a:r>
            <a:r>
              <a:rPr lang="en-US" sz="2000" dirty="0">
                <a:solidFill>
                  <a:srgbClr val="0070C0"/>
                </a:solidFill>
              </a:rPr>
              <a:t>with </a:t>
            </a:r>
            <a:r>
              <a:rPr lang="en-US" sz="2000" dirty="0" smtClean="0">
                <a:solidFill>
                  <a:srgbClr val="0070C0"/>
                </a:solidFill>
              </a:rPr>
              <a:t>a </a:t>
            </a:r>
            <a:r>
              <a:rPr lang="en-US" sz="2000" dirty="0">
                <a:solidFill>
                  <a:srgbClr val="0070C0"/>
                </a:solidFill>
              </a:rPr>
              <a:t>fragile sustainability </a:t>
            </a:r>
            <a:r>
              <a:rPr lang="en-US" sz="2000" dirty="0" smtClean="0">
                <a:solidFill>
                  <a:srgbClr val="0070C0"/>
                </a:solidFill>
              </a:rPr>
              <a:t>model</a:t>
            </a:r>
            <a:endParaRPr lang="en-US" sz="2000" dirty="0">
              <a:solidFill>
                <a:srgbClr val="0070C0"/>
              </a:solidFill>
            </a:endParaRPr>
          </a:p>
          <a:p>
            <a:pPr>
              <a:spcBef>
                <a:spcPts val="0"/>
              </a:spcBef>
            </a:pPr>
            <a:r>
              <a:rPr lang="en-US" sz="2000" dirty="0" smtClean="0"/>
              <a:t>There are </a:t>
            </a:r>
            <a:r>
              <a:rPr lang="en-US" sz="2000" dirty="0" smtClean="0">
                <a:solidFill>
                  <a:srgbClr val="0070C0"/>
                </a:solidFill>
              </a:rPr>
              <a:t>key systems </a:t>
            </a:r>
            <a:r>
              <a:rPr lang="en-US" sz="2000" dirty="0">
                <a:solidFill>
                  <a:srgbClr val="0070C0"/>
                </a:solidFill>
              </a:rPr>
              <a:t>abstractions </a:t>
            </a:r>
            <a:r>
              <a:rPr lang="en-US" sz="2000" dirty="0"/>
              <a:t>which are levels in </a:t>
            </a:r>
            <a:r>
              <a:rPr lang="en-US" sz="2000" dirty="0" smtClean="0"/>
              <a:t>HPC-ABDS software </a:t>
            </a:r>
            <a:r>
              <a:rPr lang="en-US" sz="2000" dirty="0"/>
              <a:t>stack </a:t>
            </a:r>
            <a:r>
              <a:rPr lang="en-US" sz="2000" dirty="0" smtClean="0"/>
              <a:t>where </a:t>
            </a:r>
            <a:r>
              <a:rPr lang="en-US" sz="2000" dirty="0"/>
              <a:t>Apache approach needs careful integration with HPC</a:t>
            </a:r>
          </a:p>
          <a:p>
            <a:pPr lvl="1">
              <a:spcBef>
                <a:spcPts val="0"/>
              </a:spcBef>
            </a:pPr>
            <a:r>
              <a:rPr lang="en-US" sz="2000" dirty="0"/>
              <a:t>Resource management</a:t>
            </a:r>
          </a:p>
          <a:p>
            <a:pPr lvl="1">
              <a:spcBef>
                <a:spcPts val="0"/>
              </a:spcBef>
            </a:pPr>
            <a:r>
              <a:rPr lang="en-US" sz="2000" dirty="0"/>
              <a:t>Storage</a:t>
            </a:r>
          </a:p>
          <a:p>
            <a:pPr lvl="1">
              <a:spcBef>
                <a:spcPts val="0"/>
              </a:spcBef>
            </a:pPr>
            <a:r>
              <a:rPr lang="en-US" sz="2000" dirty="0"/>
              <a:t>Programming model -- horizontal scaling parallelism</a:t>
            </a:r>
          </a:p>
          <a:p>
            <a:pPr lvl="1">
              <a:spcBef>
                <a:spcPts val="0"/>
              </a:spcBef>
            </a:pPr>
            <a:r>
              <a:rPr lang="en-US" sz="2000" dirty="0"/>
              <a:t>Collective and </a:t>
            </a:r>
            <a:r>
              <a:rPr lang="en-US" sz="2000" dirty="0" smtClean="0"/>
              <a:t>Point-to-Point </a:t>
            </a:r>
            <a:r>
              <a:rPr lang="en-US" sz="2000" dirty="0"/>
              <a:t>communication</a:t>
            </a:r>
          </a:p>
          <a:p>
            <a:pPr lvl="1">
              <a:spcBef>
                <a:spcPts val="0"/>
              </a:spcBef>
            </a:pPr>
            <a:r>
              <a:rPr lang="en-US" sz="2000" dirty="0"/>
              <a:t>Support of iteration</a:t>
            </a:r>
          </a:p>
          <a:p>
            <a:pPr lvl="1">
              <a:spcBef>
                <a:spcPts val="0"/>
              </a:spcBef>
            </a:pPr>
            <a:r>
              <a:rPr lang="en-US" sz="2000" dirty="0"/>
              <a:t>Data interface (not just key-value</a:t>
            </a:r>
            <a:r>
              <a:rPr lang="en-US" sz="2000" dirty="0" smtClean="0"/>
              <a:t>)</a:t>
            </a:r>
            <a:endParaRPr lang="en-US" sz="2000" dirty="0"/>
          </a:p>
          <a:p>
            <a:pPr>
              <a:spcBef>
                <a:spcPts val="0"/>
              </a:spcBef>
            </a:pPr>
            <a:r>
              <a:rPr lang="en-US" sz="2000" dirty="0"/>
              <a:t>In application areas, we define </a:t>
            </a:r>
            <a:r>
              <a:rPr lang="en-US" sz="2000" dirty="0" smtClean="0">
                <a:solidFill>
                  <a:srgbClr val="0070C0"/>
                </a:solidFill>
              </a:rPr>
              <a:t>application abstractions </a:t>
            </a:r>
            <a:r>
              <a:rPr lang="en-US" sz="2000" dirty="0"/>
              <a:t>to </a:t>
            </a:r>
            <a:r>
              <a:rPr lang="en-US" sz="2000" dirty="0" smtClean="0"/>
              <a:t>support:</a:t>
            </a:r>
            <a:endParaRPr lang="en-US" sz="2000" dirty="0"/>
          </a:p>
          <a:p>
            <a:pPr lvl="1">
              <a:spcBef>
                <a:spcPts val="0"/>
              </a:spcBef>
            </a:pPr>
            <a:r>
              <a:rPr lang="en-US" sz="2000" dirty="0"/>
              <a:t>Graphs/network </a:t>
            </a:r>
          </a:p>
          <a:p>
            <a:pPr lvl="1">
              <a:spcBef>
                <a:spcPts val="0"/>
              </a:spcBef>
            </a:pPr>
            <a:r>
              <a:rPr lang="en-US" sz="2000" dirty="0" smtClean="0"/>
              <a:t>Geospatial</a:t>
            </a:r>
            <a:endParaRPr lang="en-US" sz="2000" dirty="0"/>
          </a:p>
          <a:p>
            <a:pPr lvl="1">
              <a:spcBef>
                <a:spcPts val="0"/>
              </a:spcBef>
            </a:pPr>
            <a:r>
              <a:rPr lang="en-US" sz="2000" dirty="0" smtClean="0"/>
              <a:t>Genes</a:t>
            </a:r>
          </a:p>
          <a:p>
            <a:pPr lvl="1">
              <a:spcBef>
                <a:spcPts val="0"/>
              </a:spcBef>
            </a:pPr>
            <a:r>
              <a:rPr lang="en-US" sz="2000" dirty="0" smtClean="0"/>
              <a:t>Images, etc.</a:t>
            </a:r>
            <a:endParaRPr lang="en-US" sz="2000" dirty="0"/>
          </a:p>
          <a:p>
            <a:pPr>
              <a:spcBef>
                <a:spcPts val="0"/>
              </a:spcBef>
            </a:pPr>
            <a:endParaRPr lang="en-US" sz="2400" dirty="0"/>
          </a:p>
        </p:txBody>
      </p:sp>
    </p:spTree>
    <p:extLst>
      <p:ext uri="{BB962C8B-B14F-4D97-AF65-F5344CB8AC3E}">
        <p14:creationId xmlns:p14="http://schemas.microsoft.com/office/powerpoint/2010/main" val="17995417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45521&quot;&gt;&lt;property id=&quot;20148&quot; value=&quot;5&quot;/&gt;&lt;property id=&quot;20300&quot; value=&quot;Slide 1 - &amp;quot;Cloud Services for Big Data Analytics &amp;quot;&quot;/&gt;&lt;property id=&quot;20307&quot; value=&quot;265&quot;/&gt;&lt;/object&gt;&lt;object type=&quot;3&quot; unique_id=&quot;152581&quot;&gt;&lt;property id=&quot;20148&quot; value=&quot;5&quot;/&gt;&lt;property id=&quot;20300&quot; value=&quot;Slide 60 - &amp;quot;4 Forms of MapReduce&amp;quot;&quot;/&gt;&lt;property id=&quot;20307&quot; value=&quot;281&quot;/&gt;&lt;/object&gt;&lt;object type=&quot;3&quot; unique_id=&quot;154282&quot;&gt;&lt;property id=&quot;20148&quot; value=&quot;5&quot;/&gt;&lt;property id=&quot;20300&quot; value=&quot;Slide 2 - &amp;quot;Abstract&amp;quot;&quot;/&gt;&lt;property id=&quot;20307&quot; value=&quot;313&quot;/&gt;&lt;/object&gt;&lt;object type=&quot;3&quot; unique_id=&quot;154283&quot;&gt;&lt;property id=&quot;20148&quot; value=&quot;5&quot;/&gt;&lt;property id=&quot;20300&quot; value=&quot;Slide 33 - &amp;quot;NIST Big Data Use Cases&amp;quot;&quot;/&gt;&lt;property id=&quot;20307&quot; value=&quot;298&quot;/&gt;&lt;/object&gt;&lt;object type=&quot;3&quot; unique_id=&quot;154284&quot;&gt;&lt;property id=&quot;20148&quot; value=&quot;5&quot;/&gt;&lt;property id=&quot;20300&quot; value=&quot;Slide 35 - &amp;quot;51 Detailed Use Cases: Contributed July-September 2013 Covers goals, data features such as 3 V’s, software, hardwa&quot;/&gt;&lt;property id=&quot;20307&quot; value=&quot;297&quot;/&gt;&lt;/object&gt;&lt;object type=&quot;3&quot; unique_id=&quot;154285&quot;&gt;&lt;property id=&quot;20148&quot; value=&quot;5&quot;/&gt;&lt;property id=&quot;20300&quot; value=&quot;Slide 37 - &amp;quot;Would like to capture “essence of these use cases”&amp;quot;&quot;/&gt;&lt;property id=&quot;20307&quot; value=&quot;312&quot;/&gt;&lt;/object&gt;&lt;object type=&quot;3&quot; unique_id=&quot;154286&quot;&gt;&lt;property id=&quot;20148&quot; value=&quot;5&quot;/&gt;&lt;property id=&quot;20300&quot; value=&quot;Slide 38 - &amp;quot;What are “mini-Applications”&amp;quot;&quot;/&gt;&lt;property id=&quot;20307&quot; value=&quot;299&quot;/&gt;&lt;/object&gt;&lt;object type=&quot;3&quot; unique_id=&quot;154287&quot;&gt;&lt;property id=&quot;20148&quot; value=&quot;5&quot;/&gt;&lt;property id=&quot;20300&quot; value=&quot;Slide 39 - &amp;quot;HPC Benchmark Classics&amp;quot;&quot;/&gt;&lt;property id=&quot;20307&quot; value=&quot;300&quot;/&gt;&lt;/object&gt;&lt;object type=&quot;3&quot; unique_id=&quot;154289&quot;&gt;&lt;property id=&quot;20148&quot; value=&quot;5&quot;/&gt;&lt;property id=&quot;20300&quot; value=&quot;Slide 40 - &amp;quot;13 Berkeley Dwarfs&amp;quot;&quot;/&gt;&lt;property id=&quot;20307&quot; value=&quot;302&quot;/&gt;&lt;/object&gt;&lt;object type=&quot;3&quot; unique_id=&quot;154294&quot;&gt;&lt;property id=&quot;20148&quot; value=&quot;5&quot;/&gt;&lt;property id=&quot;20300&quot; value=&quot;Slide 64 - &amp;quot;Core Analytics Facet of Ogres (microPattern) I&amp;quot;&quot;/&gt;&lt;property id=&quot;20307&quot; value=&quot;307&quot;/&gt;&lt;/object&gt;&lt;object type=&quot;3&quot; unique_id=&quot;154295&quot;&gt;&lt;property id=&quot;20148&quot; value=&quot;5&quot;/&gt;&lt;property id=&quot;20300&quot; value=&quot;Slide 61 - &amp;quot;One Facet of Ogres has Computational Features&amp;quot;&quot;/&gt;&lt;property id=&quot;20307&quot; value=&quot;308&quot;/&gt;&lt;/object&gt;&lt;object type=&quot;3&quot; unique_id=&quot;154297&quot;&gt;&lt;property id=&quot;20148&quot; value=&quot;5&quot;/&gt;&lt;property id=&quot;20300&quot; value=&quot;Slide 62 - &amp;quot;Data Source and Style Facet of Ogres&amp;quot;&quot;/&gt;&lt;property id=&quot;20307&quot; value=&quot;310&quot;/&gt;&lt;/object&gt;&lt;object type=&quot;3&quot; unique_id=&quot;154833&quot;&gt;&lt;property id=&quot;20148&quot; value=&quot;5&quot;/&gt;&lt;property id=&quot;20300&quot; value=&quot;Slide 34 - &amp;quot;Use Case Template&amp;quot;&quot;/&gt;&lt;property id=&quot;20307&quot; value=&quot;314&quot;/&gt;&lt;/object&gt;&lt;object type=&quot;3&quot; unique_id=&quot;156515&quot;&gt;&lt;property id=&quot;20148&quot; value=&quot;5&quot;/&gt;&lt;property id=&quot;20300&quot; value=&quot;Slide 49 - &amp;quot;18: Computational Bioimaging&amp;quot;&quot;/&gt;&lt;property id=&quot;20307&quot; value=&quot;333&quot;/&gt;&lt;/object&gt;&lt;object type=&quot;3&quot; unique_id=&quot;156516&quot;&gt;&lt;property id=&quot;20148&quot; value=&quot;5&quot;/&gt;&lt;property id=&quot;20300&quot; value=&quot;Slide 51 - &amp;quot;27: Organizing large-scale, unstructured collections of consumer photos I&amp;quot;&quot;/&gt;&lt;property id=&quot;20307&quot; value=&quot;334&quot;/&gt;&lt;/object&gt;&lt;object type=&quot;3&quot; unique_id=&quot;156517&quot;&gt;&lt;property id=&quot;20148&quot; value=&quot;5&quot;/&gt;&lt;property id=&quot;20300&quot; value=&quot;Slide 52 - &amp;quot;27: Organizing large-scale, unstructured collections of consumer photos II&amp;quot;&quot;/&gt;&lt;property id=&quot;20307&quot; value=&quot;335&quot;/&gt;&lt;/object&gt;&lt;object type=&quot;3&quot; unique_id=&quot;168000&quot;&gt;&lt;property id=&quot;20148&quot; value=&quot;5&quot;/&gt;&lt;property id=&quot;20300&quot; value=&quot;Slide 36 - &amp;quot;Big Data Patterns – the Ogres What services are needed?&amp;quot;&quot;/&gt;&lt;property id=&quot;20307&quot; value=&quot;376&quot;/&gt;&lt;/object&gt;&lt;object type=&quot;3&quot; unique_id=&quot;172593&quot;&gt;&lt;property id=&quot;20148&quot; value=&quot;5&quot;/&gt;&lt;property id=&quot;20300&quot; value=&quot;Slide 41 - &amp;quot;51 Use Cases: What is Parallelism Over?&amp;quot;&quot;/&gt;&lt;property id=&quot;20307&quot; value=&quot;399&quot;/&gt;&lt;/object&gt;&lt;object type=&quot;3&quot; unique_id=&quot;172594&quot;&gt;&lt;property id=&quot;20148&quot; value=&quot;5&quot;/&gt;&lt;property id=&quot;20300&quot; value=&quot;Slide 42 - &amp;quot;51 Use Cases: Low-Level (Run-time) Computational Types&amp;quot;&quot;/&gt;&lt;property id=&quot;20307&quot; value=&quot;400&quot;/&gt;&lt;/object&gt;&lt;object type=&quot;3&quot; unique_id=&quot;172595&quot;&gt;&lt;property id=&quot;20148&quot; value=&quot;5&quot;/&gt;&lt;property id=&quot;20300&quot; value=&quot;Slide 43 - &amp;quot;51 Use Cases: Higher-Level Computational Types or Features&amp;quot;&quot;/&gt;&lt;property id=&quot;20307&quot; value=&quot;401&quot;/&gt;&lt;/object&gt;&lt;object type=&quot;3&quot; unique_id=&quot;173558&quot;&gt;&lt;property id=&quot;20148&quot; value=&quot;5&quot;/&gt;&lt;property id=&quot;20300&quot; value=&quot;Slide 46&quot;/&gt;&lt;property id=&quot;20307&quot; value=&quot;405&quot;/&gt;&lt;/object&gt;&lt;object type=&quot;3&quot; unique_id=&quot;173559&quot;&gt;&lt;property id=&quot;20148&quot; value=&quot;5&quot;/&gt;&lt;property id=&quot;20300&quot; value=&quot;Slide 3&quot;/&gt;&lt;property id=&quot;20307&quot; value=&quot;406&quot;/&gt;&lt;/object&gt;&lt;object type=&quot;3&quot; unique_id=&quot;175462&quot;&gt;&lt;property id=&quot;20148&quot; value=&quot;5&quot;/&gt;&lt;property id=&quot;20300&quot; value=&quot;Slide 47 - &amp;quot;17:Pathology Imaging/ Digital Pathology I&amp;quot;&quot;/&gt;&lt;property id=&quot;20307&quot; value=&quot;415&quot;/&gt;&lt;/object&gt;&lt;object type=&quot;3&quot; unique_id=&quot;175463&quot;&gt;&lt;property id=&quot;20148&quot; value=&quot;5&quot;/&gt;&lt;property id=&quot;20300&quot; value=&quot;Slide 48 - &amp;quot;17:Pathology Imaging/ Digital Pathology II&amp;quot;&quot;/&gt;&lt;property id=&quot;20307&quot; value=&quot;416&quot;/&gt;&lt;/object&gt;&lt;object type=&quot;3&quot; unique_id=&quot;175700&quot;&gt;&lt;property id=&quot;20148&quot; value=&quot;5&quot;/&gt;&lt;property id=&quot;20300&quot; value=&quot;Slide 50 - &amp;quot;26: Large-scale Deep Learning&amp;quot;&quot;/&gt;&lt;property id=&quot;20307&quot; value=&quot;417&quot;/&gt;&lt;/object&gt;&lt;object type=&quot;3&quot; unique_id=&quot;176237&quot;&gt;&lt;property id=&quot;20148&quot; value=&quot;5&quot;/&gt;&lt;property id=&quot;20300&quot; value=&quot;Slide 53 - &amp;quot;36: Catalina Real-Time Transient Survey (CRTS): a digital, panoramic, synoptic sky survey I&amp;quot;&quot;/&gt;&lt;property id=&quot;20307&quot; value=&quot;418&quot;/&gt;&lt;/object&gt;&lt;object type=&quot;3&quot; unique_id=&quot;176238&quot;&gt;&lt;property id=&quot;20148&quot; value=&quot;5&quot;/&gt;&lt;property id=&quot;20300&quot; value=&quot;Slide 54 - &amp;quot;36: Catalina Real-Time Transient Survey (CRTS): a digital, panoramic, synoptic sky survey II&amp;quot;&quot;/&gt;&lt;property id=&quot;20307&quot; value=&quot;419&quot;/&gt;&lt;/object&gt;&lt;object type=&quot;3&quot; unique_id=&quot;176239&quot;&gt;&lt;property id=&quot;20148&quot; value=&quot;5&quot;/&gt;&lt;property id=&quot;20300&quot; value=&quot;Slide 55 - &amp;quot;43: Radar Data Analysis for CReSIS Remote Sensing of Ice Sheets IV&amp;quot;&quot;/&gt;&lt;property id=&quot;20307&quot; value=&quot;420&quot;/&gt;&lt;/object&gt;&lt;object type=&quot;3&quot; unique_id=&quot;176805&quot;&gt;&lt;property id=&quot;20148&quot; value=&quot;5&quot;/&gt;&lt;property id=&quot;20300&quot; value=&quot;Slide 56 - &amp;quot;44: UAVSAR Data Processing, Data Product Delivery, and Data Services II&amp;quot;&quot;/&gt;&lt;property id=&quot;20307&quot; value=&quot;422&quot;/&gt;&lt;/object&gt;&lt;object type=&quot;3&quot; unique_id=&quot;178629&quot;&gt;&lt;property id=&quot;20148&quot; value=&quot;5&quot;/&gt;&lt;property id=&quot;20300&quot; value=&quot;Slide 4 - &amp;quot;HPC-ABDS &amp;quot;&quot;/&gt;&lt;property id=&quot;20307&quot; value=&quot;432&quot;/&gt;&lt;/object&gt;&lt;object type=&quot;3&quot; unique_id=&quot;178630&quot;&gt;&lt;property id=&quot;20148&quot; value=&quot;5&quot;/&gt;&lt;property id=&quot;20300&quot; value=&quot;Slide 5&quot;/&gt;&lt;property id=&quot;20307&quot; value=&quot;433&quot;/&gt;&lt;/object&gt;&lt;object type=&quot;3&quot; unique_id=&quot;178631&quot;&gt;&lt;property id=&quot;20148&quot; value=&quot;5&quot;/&gt;&lt;property id=&quot;20300&quot; value=&quot;Slide 6&quot;/&gt;&lt;property id=&quot;20307&quot; value=&quot;434&quot;/&gt;&lt;/object&gt;&lt;object type=&quot;3&quot; unique_id=&quot;178632&quot;&gt;&lt;property id=&quot;20148&quot; value=&quot;5&quot;/&gt;&lt;property id=&quot;20300&quot; value=&quot;Slide 7 - &amp;quot;Broad Layers in HPC-ABDS&amp;quot;&quot;/&gt;&lt;property id=&quot;20307&quot; value=&quot;435&quot;/&gt;&lt;/object&gt;&lt;object type=&quot;3&quot; unique_id=&quot;178633&quot;&gt;&lt;property id=&quot;20148&quot; value=&quot;5&quot;/&gt;&lt;property id=&quot;20300&quot; value=&quot;Slide 9 - &amp;quot;Getting High Performance on Data Analytics (e.g. Mahout, R…)&amp;quot;&quot;/&gt;&lt;property id=&quot;20307&quot; value=&quot;436&quot;/&gt;&lt;/object&gt;&lt;object type=&quot;3&quot; unique_id=&quot;178634&quot;&gt;&lt;property id=&quot;20148&quot; value=&quot;5&quot;/&gt;&lt;property id=&quot;20300&quot; value=&quot;Slide 10 - &amp;quot;HPC-ABDS Hourglass&amp;quot;&quot;/&gt;&lt;property id=&quot;20307&quot; value=&quot;437&quot;/&gt;&lt;/object&gt;&lt;object type=&quot;3&quot; unique_id=&quot;179034&quot;&gt;&lt;property id=&quot;20148&quot; value=&quot;5&quot;/&gt;&lt;property id=&quot;20300&quot; value=&quot;Slide 8 - &amp;quot;Useful Set of Analytics Architectures&amp;quot;&quot;/&gt;&lt;property id=&quot;20307&quot; value=&quot;438&quot;/&gt;&lt;/object&gt;&lt;object type=&quot;3&quot; unique_id=&quot;181166&quot;&gt;&lt;property id=&quot;20148&quot; value=&quot;5&quot;/&gt;&lt;property id=&quot;20300&quot; value=&quot;Slide 44 - &amp;quot;Global Machine Learning aka EGO – Exascale Global Optimization&amp;quot;&quot;/&gt;&lt;property id=&quot;20307&quot; value=&quot;456&quot;/&gt;&lt;/object&gt;&lt;object type=&quot;3&quot; unique_id=&quot;181167&quot;&gt;&lt;property id=&quot;20148&quot; value=&quot;5&quot;/&gt;&lt;property id=&quot;20300&quot; value=&quot;Slide 45 - &amp;quot;One example: Image based Applications&amp;quot;&quot;/&gt;&lt;property id=&quot;20307&quot; value=&quot;457&quot;/&gt;&lt;/object&gt;&lt;object type=&quot;3&quot; unique_id=&quot;181168&quot;&gt;&lt;property id=&quot;20148&quot; value=&quot;5&quot;/&gt;&lt;property id=&quot;20300&quot; value=&quot;Slide 57 - &amp;quot;Other Facets of the Ogres&amp;quot;&quot;/&gt;&lt;property id=&quot;20307&quot; value=&quot;458&quot;/&gt;&lt;/object&gt;&lt;object type=&quot;3&quot; unique_id=&quot;181172&quot;&gt;&lt;property id=&quot;20148&quot; value=&quot;5&quot;/&gt;&lt;property id=&quot;20300&quot; value=&quot;Slide 66 - &amp;quot;Lessons / Insights&amp;quot;&quot;/&gt;&lt;property id=&quot;20307&quot; value=&quot;462&quot;/&gt;&lt;/object&gt;&lt;object type=&quot;3&quot; unique_id=&quot;181791&quot;&gt;&lt;property id=&quot;20148&quot; value=&quot;5&quot;/&gt;&lt;property id=&quot;20300&quot; value=&quot;Slide 58 - &amp;quot;Application Class Facet of Ogres&amp;quot;&quot;/&gt;&lt;property id=&quot;20307&quot; value=&quot;463&quot;/&gt;&lt;/object&gt;&lt;object type=&quot;3&quot; unique_id=&quot;181792&quot;&gt;&lt;property id=&quot;20148&quot; value=&quot;5&quot;/&gt;&lt;property id=&quot;20300&quot; value=&quot;Slide 59 - &amp;quot;Problem Architecture Facet of Ogres (Meta or MacroPattern)&amp;quot;&quot;/&gt;&lt;property id=&quot;20307&quot; value=&quot;464&quot;/&gt;&lt;/object&gt;&lt;object type=&quot;3&quot; unique_id=&quot;181793&quot;&gt;&lt;property id=&quot;20148&quot; value=&quot;5&quot;/&gt;&lt;property id=&quot;20300&quot; value=&quot;Slide 63 - &amp;quot;Analytics Facet (kernels) of the Ogres&amp;quot;&quot;/&gt;&lt;property id=&quot;20307&quot; value=&quot;465&quot;/&gt;&lt;/object&gt;&lt;object type=&quot;3&quot; unique_id=&quot;181794&quot;&gt;&lt;property id=&quot;20148&quot; value=&quot;5&quot;/&gt;&lt;property id=&quot;20300&quot; value=&quot;Slide 65 - &amp;quot;Core Analytics Facet of Ogres (microPattern) II&amp;quot;&quot;/&gt;&lt;property id=&quot;20307&quot; value=&quot;467&quot;/&gt;&lt;/object&gt;&lt;object type=&quot;3&quot; unique_id=&quot;312555&quot;&gt;&lt;property id=&quot;20148&quot; value=&quot;5&quot;/&gt;&lt;property id=&quot;20300&quot; value=&quot;Slide 11 - &amp;quot;Parallel Global Machine Learning Examples&amp;quot;&quot;/&gt;&lt;property id=&quot;20307&quot; value=&quot;468&quot;/&gt;&lt;/object&gt;&lt;object type=&quot;3&quot; unique_id=&quot;312556&quot;&gt;&lt;property id=&quot;20148&quot; value=&quot;5&quot;/&gt;&lt;property id=&quot;20300&quot; value=&quot;Slide 13 - &amp;quot;Clustering and MDS Large Scale O(N2) GML&amp;quot;&quot;/&gt;&lt;property id=&quot;20307&quot; value=&quot;469&quot;/&gt;&lt;/object&gt;&lt;object type=&quot;3&quot; unique_id=&quot;312557&quot;&gt;&lt;property id=&quot;20148&quot; value=&quot;5&quot;/&gt;&lt;property id=&quot;20300&quot; value=&quot;Slide 14 - &amp;quot;WDA SMACOF MDS (Multidimensional Scaling) using Harp on Big Red 2  Parallel Efficiency: on 100-300K sequences &amp;quot;&quot;/&gt;&lt;property id=&quot;20307&quot; value=&quot;470&quot;/&gt;&lt;/object&gt;&lt;object type=&quot;3&quot; unique_id=&quot;312558&quot;&gt;&lt;property id=&quot;20148&quot; value=&quot;5&quot;/&gt;&lt;property id=&quot;20300&quot; value=&quot;Slide 15 - &amp;quot;Features of Harp Hadoop Plugin&amp;quot;&quot;/&gt;&lt;property id=&quot;20307&quot; value=&quot;471&quot;/&gt;&lt;/object&gt;&lt;object type=&quot;3&quot; unique_id=&quot;312559&quot;&gt;&lt;property id=&quot;20148&quot; value=&quot;5&quot;/&gt;&lt;property id=&quot;20300&quot; value=&quot;Slide 16 - &amp;quot;Building a Big Data Ecosystem that is broadly deployable&amp;quot;&quot;/&gt;&lt;property id=&quot;20307&quot; value=&quot;472&quot;/&gt;&lt;/object&gt;&lt;object type=&quot;3&quot; unique_id=&quot;312560&quot;&gt;&lt;property id=&quot;20148&quot; value=&quot;5&quot;/&gt;&lt;property id=&quot;20300&quot; value=&quot;Slide 18&quot;/&gt;&lt;property id=&quot;20307&quot; value=&quot;473&quot;/&gt;&lt;/object&gt;&lt;object type=&quot;3&quot; unique_id=&quot;312561&quot;&gt;&lt;property id=&quot;20148&quot; value=&quot;5&quot;/&gt;&lt;property id=&quot;20300&quot; value=&quot;Slide 17 - &amp;quot;Using Lots of Services&amp;quot;&quot;/&gt;&lt;property id=&quot;20307&quot; value=&quot;474&quot;/&gt;&lt;/object&gt;&lt;object type=&quot;3&quot; unique_id=&quot;312562&quot;&gt;&lt;property id=&quot;20148&quot; value=&quot;5&quot;/&gt;&lt;property id=&quot;20300&quot; value=&quot;Slide 19 - &amp;quot;Maybe a Big Data Initiative would include&amp;quot;&quot;/&gt;&lt;property id=&quot;20307&quot; value=&quot;475&quot;/&gt;&lt;/object&gt;&lt;object type=&quot;3&quot; unique_id=&quot;312563&quot;&gt;&lt;property id=&quot;20148&quot; value=&quot;5&quot;/&gt;&lt;property id=&quot;20300&quot; value=&quot;Slide 20 - &amp;quot;CloudMesh Architecture&amp;quot;&quot;/&gt;&lt;property id=&quot;20307&quot; value=&quot;476&quot;/&gt;&lt;/object&gt;&lt;object type=&quot;3&quot; unique_id=&quot;312564&quot;&gt;&lt;property id=&quot;20148&quot; value=&quot;5&quot;/&gt;&lt;property id=&quot;20300&quot; value=&quot;Slide 21 - &amp;quot;Cloudmesh Architecture&amp;quot;&quot;/&gt;&lt;property id=&quot;20307&quot; value=&quot;477&quot;/&gt;&lt;/object&gt;&lt;object type=&quot;3&quot; unique_id=&quot;312565&quot;&gt;&lt;property id=&quot;20148&quot; value=&quot;5&quot;/&gt;&lt;property id=&quot;20300&quot; value=&quot;Slide 22 - &amp;quot;Cloudmesh Functionality&amp;quot;&quot;/&gt;&lt;property id=&quot;20307&quot; value=&quot;478&quot;/&gt;&lt;/object&gt;&lt;object type=&quot;3&quot; unique_id=&quot;312566&quot;&gt;&lt;property id=&quot;20148&quot; value=&quot;5&quot;/&gt;&lt;property id=&quot;20300&quot; value=&quot;Slide 23 - &amp;quot;Building Blocks of Cloudmesh&amp;quot;&quot;/&gt;&lt;property id=&quot;20307&quot; value=&quot;479&quot;/&gt;&lt;/object&gt;&lt;object type=&quot;3&quot; unique_id=&quot;312567&quot;&gt;&lt;property id=&quot;20148&quot; value=&quot;5&quot;/&gt;&lt;property id=&quot;20300&quot; value=&quot;Slide 24 - &amp;quot;Cloudmesh User Interface&amp;quot;&quot;/&gt;&lt;property id=&quot;20307&quot; value=&quot;480&quot;/&gt;&lt;/object&gt;&lt;object type=&quot;3&quot; unique_id=&quot;312568&quot;&gt;&lt;property id=&quot;20148&quot; value=&quot;5&quot;/&gt;&lt;property id=&quot;20300&quot; value=&quot;Slide 25&quot;/&gt;&lt;property id=&quot;20307&quot; value=&quot;481&quot;/&gt;&lt;/object&gt;&lt;object type=&quot;3&quot; unique_id=&quot;312569&quot;&gt;&lt;property id=&quot;20148&quot; value=&quot;5&quot;/&gt;&lt;property id=&quot;20300&quot; value=&quot;Slide 26 - &amp;quot;Cloudmesh Shell &amp;amp; bash &amp;amp; IPython &amp;quot;&quot;/&gt;&lt;property id=&quot;20307&quot; value=&quot;482&quot;/&gt;&lt;/object&gt;&lt;object type=&quot;3&quot; unique_id=&quot;312570&quot;&gt;&lt;property id=&quot;20148&quot; value=&quot;5&quot;/&gt;&lt;property id=&quot;20300&quot; value=&quot;Slide 27 - &amp;quot;SDDS Software Defined Distributed Systems&amp;quot;&quot;/&gt;&lt;property id=&quot;20307&quot; value=&quot;483&quot;/&gt;&lt;/object&gt;&lt;object type=&quot;3&quot; unique_id=&quot;312571&quot;&gt;&lt;property id=&quot;20148&quot; value=&quot;5&quot;/&gt;&lt;property id=&quot;20300&quot; value=&quot;Slide 28 - &amp;quot;What is SDDSL?&amp;quot;&quot;/&gt;&lt;property id=&quot;20307&quot; value=&quot;484&quot;/&gt;&lt;/object&gt;&lt;object type=&quot;3&quot; unique_id=&quot;312572&quot;&gt;&lt;property id=&quot;20148&quot; value=&quot;5&quot;/&gt;&lt;property id=&quot;20300&quot; value=&quot;Slide 29 - &amp;quot;Cloudmesh as an On-Ramp&amp;quot;&quot;/&gt;&lt;property id=&quot;20307&quot; value=&quot;485&quot;/&gt;&lt;/object&gt;&lt;object type=&quot;3&quot; unique_id=&quot;312573&quot;&gt;&lt;property id=&quot;20148&quot; value=&quot;5&quot;/&gt;&lt;property id=&quot;20300&quot; value=&quot;Slide 30 - &amp;quot;CloudMesh Administrative View of SDDS aaS&amp;quot;&quot;/&gt;&lt;property id=&quot;20307&quot; value=&quot;486&quot;/&gt;&lt;/object&gt;&lt;object type=&quot;3&quot; unique_id=&quot;312574&quot;&gt;&lt;property id=&quot;20148&quot; value=&quot;5&quot;/&gt;&lt;property id=&quot;20300&quot; value=&quot;Slide 31 - &amp;quot;CloudMesh User View of SDDS aaS&amp;quot;&quot;/&gt;&lt;property id=&quot;20307&quot; value=&quot;487&quot;/&gt;&lt;/object&gt;&lt;object type=&quot;3&quot; unique_id=&quot;312575&quot;&gt;&lt;property id=&quot;20148&quot; value=&quot;5&quot;/&gt;&lt;property id=&quot;20300&quot; value=&quot;Slide 32 - &amp;quot;Cloudmesh Infrastructure Types&amp;quot;&quot;/&gt;&lt;property id=&quot;20307&quot; value=&quot;488&quot;/&gt;&lt;/object&gt;&lt;object type=&quot;3&quot; unique_id=&quot;315514&quot;&gt;&lt;property id=&quot;20148&quot; value=&quot;5&quot;/&gt;&lt;property id=&quot;20300&quot; value=&quot;Slide 12 - &amp;quot;Mahout and Hadoop MR – Slow due to MapReduce Python slow as Scripting Spark Iterative MapReduce, non optimal commu&quot;/&gt;&lt;property id=&quot;20307&quot; value=&quot;489&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18684</TotalTime>
  <Words>5688</Words>
  <Application>Microsoft Office PowerPoint</Application>
  <PresentationFormat>On-screen Show (4:3)</PresentationFormat>
  <Paragraphs>691</Paragraphs>
  <Slides>66</Slides>
  <Notes>14</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66</vt:i4>
      </vt:variant>
    </vt:vector>
  </HeadingPairs>
  <TitlesOfParts>
    <vt:vector size="87" baseType="lpstr">
      <vt:lpstr>Adobe Gothic Std B</vt:lpstr>
      <vt:lpstr>Aharoni</vt:lpstr>
      <vt:lpstr>Arial</vt:lpstr>
      <vt:lpstr>Calibri</vt:lpstr>
      <vt:lpstr>Cambria</vt:lpstr>
      <vt:lpstr>Cooper Std Black</vt:lpstr>
      <vt:lpstr>Franklin Gothic Book</vt:lpstr>
      <vt:lpstr>Franklin Gothic Demi</vt:lpstr>
      <vt:lpstr>Franklin Gothic Medium</vt:lpstr>
      <vt:lpstr>Iskoola Pota</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Cloud Services for Big Data Analytics </vt:lpstr>
      <vt:lpstr>Abstract</vt:lpstr>
      <vt:lpstr>PowerPoint Presentation</vt:lpstr>
      <vt:lpstr>HPC-ABDS </vt:lpstr>
      <vt:lpstr>PowerPoint Presentation</vt:lpstr>
      <vt:lpstr>PowerPoint Presentation</vt:lpstr>
      <vt:lpstr>Broad Layers in HPC-ABDS</vt:lpstr>
      <vt:lpstr>Useful Set of Analytics Architectures</vt:lpstr>
      <vt:lpstr>Getting High Performance on Data Analytics (e.g. Mahout, R…)</vt:lpstr>
      <vt:lpstr>HPC-ABDS Hourglass</vt:lpstr>
      <vt:lpstr>Parallel Global Machine Learning Examples</vt:lpstr>
      <vt:lpstr>Mahout and Hadoop MR – Slow due to MapReduce Python slow as Scripting Spark Iterative MapReduce, non optimal communication Harp Hadoop plug in with ~MPI collectives  MPI fastest as C not Java  </vt:lpstr>
      <vt:lpstr>Clustering and MDS Large Scale O(N2) GML</vt:lpstr>
      <vt:lpstr>WDA SMACOF MDS (Multidimensional Scaling) using Harp on Big Red 2  Parallel Efficiency: on 100-300K sequences </vt:lpstr>
      <vt:lpstr>Features of Harp Hadoop Plugin</vt:lpstr>
      <vt:lpstr>Building a Big Data Ecosystem that is broadly deployable</vt:lpstr>
      <vt:lpstr>Using Lots of Services</vt:lpstr>
      <vt:lpstr>PowerPoint Presentation</vt:lpstr>
      <vt:lpstr>Maybe a Big Data Initiative would include</vt:lpstr>
      <vt:lpstr>CloudMesh Architecture</vt:lpstr>
      <vt:lpstr>Cloudmesh Architecture</vt:lpstr>
      <vt:lpstr>Cloudmesh Functionality</vt:lpstr>
      <vt:lpstr>Building Blocks of Cloudmesh</vt:lpstr>
      <vt:lpstr>Cloudmesh User Interface</vt:lpstr>
      <vt:lpstr>PowerPoint Presentation</vt:lpstr>
      <vt:lpstr>Cloudmesh Shell &amp; bash &amp; IPython </vt:lpstr>
      <vt:lpstr>SDDS Software Defined Distributed Systems</vt:lpstr>
      <vt:lpstr>What is SDDSL?</vt:lpstr>
      <vt:lpstr>Cloudmesh as an On-Ramp</vt:lpstr>
      <vt:lpstr>CloudMesh Administrative View of SDDS aaS</vt:lpstr>
      <vt:lpstr>CloudMesh User View of SDDS aaS</vt:lpstr>
      <vt:lpstr>Cloudmesh Infrastructure Types</vt:lpstr>
      <vt:lpstr>NIST Big Data Use Cases</vt:lpstr>
      <vt:lpstr>Use Case Template</vt:lpstr>
      <vt:lpstr>51 Detailed Use Cases: Contributed July-September 2013 Covers goals, data features such as 3 V’s, software, hardware</vt:lpstr>
      <vt:lpstr>Big Data Patterns – the Ogres What services are needed?</vt:lpstr>
      <vt:lpstr>Would like to capture “essence of these use cases”</vt:lpstr>
      <vt:lpstr>What are “mini-Applications”</vt:lpstr>
      <vt:lpstr>HPC Benchmark Classics</vt:lpstr>
      <vt:lpstr>13 Berkeley Dwarfs</vt:lpstr>
      <vt:lpstr>51 Use Cases: What is Parallelism Over?</vt:lpstr>
      <vt:lpstr>51 Use Cases: Low-Level (Run-time) Computational Types</vt:lpstr>
      <vt:lpstr>51 Use Cases: Higher-Level Computational Types or Features</vt:lpstr>
      <vt:lpstr>Global Machine Learning aka EGO – Exascale Global Optimization</vt:lpstr>
      <vt:lpstr>One example: Image based Applications</vt:lpstr>
      <vt:lpstr>PowerPoint Presentation</vt:lpstr>
      <vt:lpstr>17:Pathology Imaging/ Digital Pathology I</vt:lpstr>
      <vt:lpstr>17:Pathology Imaging/ Digital Pathology II</vt:lpstr>
      <vt:lpstr>18: Computational Bioimaging</vt:lpstr>
      <vt:lpstr>26: Large-scale Deep Learning</vt:lpstr>
      <vt:lpstr>27: Organizing large-scale, unstructured collections of consumer photos I</vt:lpstr>
      <vt:lpstr>27: Organizing large-scale, unstructured collections of consumer photos II</vt:lpstr>
      <vt:lpstr>36: Catalina Real-Time Transient Survey (CRTS): a digital, panoramic, synoptic sky survey I</vt:lpstr>
      <vt:lpstr>36: Catalina Real-Time Transient Survey (CRTS): a digital, panoramic, synoptic sky survey II</vt:lpstr>
      <vt:lpstr>43: Radar Data Analysis for CReSIS Remote Sensing of Ice Sheets IV</vt:lpstr>
      <vt:lpstr>44: UAVSAR Data Processing, Data Product Delivery, and Data Services II</vt:lpstr>
      <vt:lpstr>Other Facets of the Ogres</vt:lpstr>
      <vt:lpstr>Application Class Facet of Ogres</vt:lpstr>
      <vt:lpstr>Problem Architecture Facet of Ogres (Meta or MacroPattern)</vt:lpstr>
      <vt:lpstr>4 Forms of MapReduce</vt:lpstr>
      <vt:lpstr>One Facet of Ogres has Computational Features</vt:lpstr>
      <vt:lpstr>Data Source and Style Facet of Ogres</vt:lpstr>
      <vt:lpstr>Analytics Facet (kernels) of the Ogres</vt:lpstr>
      <vt:lpstr>Core Analytics Facet of Ogres (microPattern) I</vt:lpstr>
      <vt:lpstr>Core Analytics Facet of Ogres (microPattern) II</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327</cp:revision>
  <dcterms:created xsi:type="dcterms:W3CDTF">2014-02-25T01:32:12Z</dcterms:created>
  <dcterms:modified xsi:type="dcterms:W3CDTF">2014-06-27T22:03:28Z</dcterms:modified>
</cp:coreProperties>
</file>