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81" r:id="rId3"/>
    <p:sldMasterId id="2147483689" r:id="rId4"/>
    <p:sldMasterId id="2147483697" r:id="rId5"/>
    <p:sldMasterId id="2147483705" r:id="rId6"/>
    <p:sldMasterId id="2147483713" r:id="rId7"/>
    <p:sldMasterId id="2147483735" r:id="rId8"/>
  </p:sldMasterIdLst>
  <p:notesMasterIdLst>
    <p:notesMasterId r:id="rId42"/>
  </p:notesMasterIdLst>
  <p:sldIdLst>
    <p:sldId id="265" r:id="rId9"/>
    <p:sldId id="313" r:id="rId10"/>
    <p:sldId id="406" r:id="rId11"/>
    <p:sldId id="432" r:id="rId12"/>
    <p:sldId id="433" r:id="rId13"/>
    <p:sldId id="434" r:id="rId14"/>
    <p:sldId id="435" r:id="rId15"/>
    <p:sldId id="438" r:id="rId16"/>
    <p:sldId id="436" r:id="rId17"/>
    <p:sldId id="437" r:id="rId18"/>
    <p:sldId id="468" r:id="rId19"/>
    <p:sldId id="489" r:id="rId20"/>
    <p:sldId id="469" r:id="rId21"/>
    <p:sldId id="470" r:id="rId22"/>
    <p:sldId id="471" r:id="rId23"/>
    <p:sldId id="472" r:id="rId24"/>
    <p:sldId id="474" r:id="rId25"/>
    <p:sldId id="473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488" r:id="rId40"/>
    <p:sldId id="462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4" autoAdjust="0"/>
    <p:restoredTop sz="95032" autoAdjust="0"/>
  </p:normalViewPr>
  <p:slideViewPr>
    <p:cSldViewPr snapToGrid="0" snapToObjects="1">
      <p:cViewPr varScale="1">
        <p:scale>
          <a:sx n="105" d="100"/>
          <a:sy n="105" d="100"/>
        </p:scale>
        <p:origin x="6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arpdoc\WDAMDS%20sync%20overhead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9041516277652"/>
          <c:y val="7.9508492952656301E-2"/>
          <c:w val="0.80091748023576514"/>
          <c:h val="0.64429539368655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Sheet15!$A$3</c:f>
              <c:strCache>
                <c:ptCount val="1"/>
                <c:pt idx="0">
                  <c:v>100K points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Sheet15!$C$3:$C$7</c:f>
              <c:numCache>
                <c:formatCode>General</c:formatCode>
                <c:ptCount val="5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</c:numCache>
            </c:numRef>
          </c:xVal>
          <c:yVal>
            <c:numRef>
              <c:f>Sheet15!$P$3:$P$7</c:f>
              <c:numCache>
                <c:formatCode>0.00</c:formatCode>
                <c:ptCount val="5"/>
                <c:pt idx="0">
                  <c:v>1</c:v>
                </c:pt>
                <c:pt idx="1">
                  <c:v>0.93715810327892402</c:v>
                </c:pt>
                <c:pt idx="2">
                  <c:v>0.91881191173163135</c:v>
                </c:pt>
                <c:pt idx="3">
                  <c:v>0.77461930947020152</c:v>
                </c:pt>
                <c:pt idx="4">
                  <c:v>0.52924930382310365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Sheet15!$A$8</c:f>
              <c:strCache>
                <c:ptCount val="1"/>
                <c:pt idx="0">
                  <c:v>200K points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Sheet15!$C$8:$C$10</c:f>
              <c:numCache>
                <c:formatCode>General</c:formatCode>
                <c:ptCount val="3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</c:numCache>
            </c:numRef>
          </c:xVal>
          <c:yVal>
            <c:numRef>
              <c:f>Sheet15!$P$8:$P$10</c:f>
              <c:numCache>
                <c:formatCode>0.00</c:formatCode>
                <c:ptCount val="3"/>
                <c:pt idx="0">
                  <c:v>1</c:v>
                </c:pt>
                <c:pt idx="1">
                  <c:v>0.87330743298640012</c:v>
                </c:pt>
                <c:pt idx="2">
                  <c:v>0.86648842621075539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Sheet15!$A$11</c:f>
              <c:strCache>
                <c:ptCount val="1"/>
                <c:pt idx="0">
                  <c:v>300K points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Sheet15!$C$11:$C$12</c:f>
              <c:numCache>
                <c:formatCode>General</c:formatCode>
                <c:ptCount val="2"/>
                <c:pt idx="0">
                  <c:v>64</c:v>
                </c:pt>
                <c:pt idx="1">
                  <c:v>128</c:v>
                </c:pt>
              </c:numCache>
            </c:numRef>
          </c:xVal>
          <c:yVal>
            <c:numRef>
              <c:f>Sheet15!$P$11:$P$12</c:f>
              <c:numCache>
                <c:formatCode>0.00</c:formatCode>
                <c:ptCount val="2"/>
                <c:pt idx="0">
                  <c:v>1</c:v>
                </c:pt>
                <c:pt idx="1">
                  <c:v>0.85822837846405509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185880"/>
        <c:axId val="19251840"/>
      </c:scatterChart>
      <c:valAx>
        <c:axId val="236185880"/>
        <c:scaling>
          <c:orientation val="minMax"/>
          <c:max val="1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Number of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251840"/>
        <c:crosses val="autoZero"/>
        <c:crossBetween val="midCat"/>
        <c:majorUnit val="20"/>
      </c:valAx>
      <c:valAx>
        <c:axId val="1925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Parallel 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361858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89787268809E-2"/>
          <c:y val="0.8799344590596696"/>
          <c:w val="0.89999979574537614"/>
          <c:h val="7.38227663738564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1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4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its integrated services </a:t>
            </a:r>
            <a:r>
              <a:rPr lang="en-US" dirty="0" err="1" smtClean="0"/>
              <a:t>Cloudmesh</a:t>
            </a:r>
            <a:r>
              <a:rPr lang="en-US" dirty="0" smtClean="0"/>
              <a:t> provides the ability to be an onramp for other clouds.</a:t>
            </a:r>
          </a:p>
          <a:p>
            <a:r>
              <a:rPr lang="en-US" dirty="0" smtClean="0"/>
              <a:t>It provides information services to various system level sensors to give access to sensor and utilization data. Internally, it can be used to optimize the system usage.</a:t>
            </a:r>
          </a:p>
          <a:p>
            <a:r>
              <a:rPr lang="en-US" dirty="0" smtClean="0"/>
              <a:t>The provisioning experience from FutureGrid has taught us that we need to provide</a:t>
            </a:r>
          </a:p>
          <a:p>
            <a:pPr lvl="1"/>
            <a:r>
              <a:rPr lang="en-US" dirty="0" smtClean="0"/>
              <a:t>the creation of new clouds (rain)</a:t>
            </a:r>
          </a:p>
          <a:p>
            <a:pPr lvl="1"/>
            <a:r>
              <a:rPr lang="en-US" dirty="0" smtClean="0"/>
              <a:t>the repartitioning of resources between services (cloud shifting)</a:t>
            </a:r>
          </a:p>
          <a:p>
            <a:pPr lvl="1"/>
            <a:r>
              <a:rPr lang="en-US" dirty="0" smtClean="0"/>
              <a:t>and the integration of external cloud resources in case of over provisioning (cloud bursting)</a:t>
            </a:r>
          </a:p>
          <a:p>
            <a:r>
              <a:rPr lang="en-US" dirty="0" smtClean="0"/>
              <a:t>As we deal with many </a:t>
            </a:r>
            <a:r>
              <a:rPr lang="en-US" dirty="0" err="1" smtClean="0"/>
              <a:t>IaaS</a:t>
            </a:r>
            <a:r>
              <a:rPr lang="en-US" dirty="0" smtClean="0"/>
              <a:t> frameworks, we need an abstraction layer on top of the </a:t>
            </a:r>
            <a:r>
              <a:rPr lang="en-US" dirty="0" err="1" smtClean="0"/>
              <a:t>IaaS</a:t>
            </a:r>
            <a:r>
              <a:rPr lang="en-US" dirty="0" smtClean="0"/>
              <a:t> framework.</a:t>
            </a:r>
          </a:p>
          <a:p>
            <a:r>
              <a:rPr lang="en-US" dirty="0" smtClean="0"/>
              <a:t>Experiment management is conducted with workflows controlled in shells, Python/</a:t>
            </a:r>
            <a:r>
              <a:rPr lang="en-US" dirty="0" err="1" smtClean="0"/>
              <a:t>iPython</a:t>
            </a:r>
            <a:r>
              <a:rPr lang="en-US" dirty="0" smtClean="0"/>
              <a:t>, as well as systems such as </a:t>
            </a:r>
            <a:r>
              <a:rPr lang="en-US" dirty="0" err="1" smtClean="0"/>
              <a:t>OpenStack's</a:t>
            </a:r>
            <a:r>
              <a:rPr lang="en-US" dirty="0" smtClean="0"/>
              <a:t> Heat.</a:t>
            </a:r>
          </a:p>
          <a:p>
            <a:r>
              <a:rPr lang="en-US" dirty="0" smtClean="0"/>
              <a:t>Accounting is supported through additional services such as user management and charge rate management.</a:t>
            </a:r>
          </a:p>
          <a:p>
            <a:r>
              <a:rPr lang="en-US" dirty="0" smtClean="0"/>
              <a:t>Not all features are yet implemented. Figure shows the main functionality that we target at this time to implement.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16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starting window allows to chose</a:t>
            </a:r>
            <a:r>
              <a:rPr lang="en-US" baseline="0" dirty="0" smtClean="0"/>
              <a:t> from the different functionality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 Azure is also there, Our </a:t>
            </a:r>
            <a:r>
              <a:rPr lang="en-US" dirty="0" err="1" smtClean="0"/>
              <a:t>gui</a:t>
            </a:r>
            <a:r>
              <a:rPr lang="en-US" dirty="0" smtClean="0"/>
              <a:t> can easily handle</a:t>
            </a:r>
            <a:r>
              <a:rPr lang="en-US" baseline="0" dirty="0" smtClean="0"/>
              <a:t> searching for images , we can set defaults for each cloud (images &amp; flavors), pressing the + button will give us a new server with the specified defaults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37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Cloudmesh</a:t>
            </a:r>
            <a:r>
              <a:rPr lang="en-US" dirty="0" smtClean="0"/>
              <a:t> provides more than</a:t>
            </a:r>
            <a:r>
              <a:rPr lang="en-US" baseline="0" dirty="0" smtClean="0"/>
              <a:t> shell commands it has an integrated shell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2F176-4B68-41CB-92C1-C6CAD6E585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4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2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openstack.org/wiki/NovaOrchestration/WorkflowEngin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16569"/>
            <a:ext cx="9144000" cy="1470025"/>
          </a:xfrm>
        </p:spPr>
        <p:txBody>
          <a:bodyPr>
            <a:noAutofit/>
          </a:bodyPr>
          <a:lstStyle/>
          <a:p>
            <a:r>
              <a:rPr lang="en-US" b="1" dirty="0" smtClean="0"/>
              <a:t>Cloud Services for Big Data Analytics</a:t>
            </a:r>
            <a:r>
              <a:rPr lang="en-US" b="1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47827"/>
            <a:ext cx="9144000" cy="131652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27 2014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 International Workshop on Service and Cloud Based Data Integration (SCDI 2014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Anchorage AK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25584"/>
            <a:ext cx="9144000" cy="2832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Fox </a:t>
            </a:r>
            <a:endParaRPr lang="en-US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02125" y="66675"/>
            <a:ext cx="4841875" cy="7413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HPC-ABDS Hourglass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25067" y="-11723"/>
            <a:ext cx="3846714" cy="6858000"/>
            <a:chOff x="495545" y="-11723"/>
            <a:chExt cx="3846714" cy="6858000"/>
          </a:xfrm>
        </p:grpSpPr>
        <p:pic>
          <p:nvPicPr>
            <p:cNvPr id="1026" name="Picture 2" descr="http://fc02.deviantart.net/fs70/i/2011/188/1/8/hourglass_cutie_mark_by_rildraw-d3lbp6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45" y="-11723"/>
              <a:ext cx="384671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67997" y="686025"/>
              <a:ext cx="336528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</a:rPr>
                <a:t>HPC ABDS</a:t>
              </a:r>
            </a:p>
            <a:p>
              <a:r>
                <a:rPr lang="en-US" sz="2800" b="1" dirty="0" smtClean="0">
                  <a:solidFill>
                    <a:srgbClr val="7030A0"/>
                  </a:solidFill>
                </a:rPr>
                <a:t>System (Middleware)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5865" y="5399056"/>
              <a:ext cx="286745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</a:rPr>
                <a:t>High performance</a:t>
              </a:r>
            </a:p>
            <a:p>
              <a:r>
                <a:rPr lang="en-US" sz="2800" b="1" dirty="0" smtClean="0">
                  <a:solidFill>
                    <a:srgbClr val="7030A0"/>
                  </a:solidFill>
                </a:rPr>
                <a:t>Applications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83697" y="2935581"/>
            <a:ext cx="586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HPC Yarn for Resource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Horizontally scalable parallel programming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Collective </a:t>
            </a:r>
            <a:r>
              <a:rPr lang="en-US" sz="2000" b="1" dirty="0"/>
              <a:t>and </a:t>
            </a:r>
            <a:r>
              <a:rPr lang="en-US" sz="2000" b="1" dirty="0" smtClean="0"/>
              <a:t>Point-to-Point </a:t>
            </a:r>
            <a:r>
              <a:rPr lang="en-US" sz="2000" b="1" dirty="0"/>
              <a:t>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Support of </a:t>
            </a:r>
            <a:r>
              <a:rPr lang="en-US" sz="2000" b="1" dirty="0" smtClean="0"/>
              <a:t>iteration (in memory databases)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23254" y="1811098"/>
            <a:ext cx="3479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System Abstractions/standards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Data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Storage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9012" y="901469"/>
            <a:ext cx="3442545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120 Software Projects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9473" y="4351984"/>
            <a:ext cx="4009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Application Abstractions/standards</a:t>
            </a:r>
          </a:p>
          <a:p>
            <a:r>
              <a:rPr lang="en-US" dirty="0" smtClean="0"/>
              <a:t>Graphs, Networks, Images, Geospatial 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159" y="5091280"/>
            <a:ext cx="4910336" cy="15696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Times New Roman" pitchFamily="18" charset="0"/>
              </a:rPr>
              <a:t>SPIDAL (Scalable Parallel Interoperable Data Analytics Library) </a:t>
            </a:r>
            <a:r>
              <a:rPr lang="en-US" sz="2400" b="1" dirty="0" smtClean="0"/>
              <a:t>or High performance Mahout, R, </a:t>
            </a:r>
            <a:r>
              <a:rPr lang="en-US" sz="2400" b="1" dirty="0" err="1" smtClean="0"/>
              <a:t>Matlab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50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6562" y="2176677"/>
            <a:ext cx="8515865" cy="1470025"/>
          </a:xfrm>
        </p:spPr>
        <p:txBody>
          <a:bodyPr/>
          <a:lstStyle/>
          <a:p>
            <a:r>
              <a:rPr lang="en-US" b="1" dirty="0" smtClean="0"/>
              <a:t>Parallel Global Machine Learning Examples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67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253863" cy="2238375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Mahout and Hadoop MR </a:t>
            </a:r>
            <a:r>
              <a:rPr lang="en-US" sz="2400" dirty="0" smtClean="0"/>
              <a:t>– Slow due to MapReduce</a:t>
            </a:r>
            <a:br>
              <a:rPr lang="en-US" sz="2400" dirty="0" smtClean="0"/>
            </a:br>
            <a:r>
              <a:rPr lang="en-US" sz="2400" b="1" dirty="0" smtClean="0"/>
              <a:t>Python</a:t>
            </a:r>
            <a:r>
              <a:rPr lang="en-US" sz="2400" dirty="0" smtClean="0"/>
              <a:t> slow as Scripting</a:t>
            </a:r>
            <a:br>
              <a:rPr lang="en-US" sz="2400" dirty="0" smtClean="0"/>
            </a:br>
            <a:r>
              <a:rPr lang="en-US" sz="2400" b="1" dirty="0" smtClean="0"/>
              <a:t>Spark</a:t>
            </a:r>
            <a:r>
              <a:rPr lang="en-US" sz="2400" dirty="0" smtClean="0"/>
              <a:t> Iterative MapReduce, non optimal communication</a:t>
            </a:r>
            <a:br>
              <a:rPr lang="en-US" sz="2400" dirty="0" smtClean="0"/>
            </a:br>
            <a:r>
              <a:rPr lang="en-US" sz="2400" b="1" dirty="0"/>
              <a:t>Harp</a:t>
            </a:r>
            <a:r>
              <a:rPr lang="en-US" sz="2400" dirty="0"/>
              <a:t> Hadoop plug in </a:t>
            </a:r>
            <a:r>
              <a:rPr lang="en-US" sz="2400" dirty="0" smtClean="0"/>
              <a:t>with ~MPI collectives </a:t>
            </a:r>
            <a:br>
              <a:rPr lang="en-US" sz="2400" dirty="0" smtClean="0"/>
            </a:br>
            <a:r>
              <a:rPr lang="en-US" sz="2400" b="1" dirty="0" smtClean="0"/>
              <a:t>MPI</a:t>
            </a:r>
            <a:r>
              <a:rPr lang="en-US" sz="2400" dirty="0" smtClean="0"/>
              <a:t> fastest as C not Java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5080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34013" y="2324100"/>
            <a:ext cx="7676940" cy="0"/>
          </a:xfrm>
          <a:prstGeom prst="straightConnector1">
            <a:avLst/>
          </a:prstGeom>
          <a:ln>
            <a:solidFill>
              <a:srgbClr val="CC00FF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4013" y="2324100"/>
            <a:ext cx="353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</a:rPr>
              <a:t>Increasing</a:t>
            </a:r>
            <a:r>
              <a:rPr lang="en-US" dirty="0">
                <a:solidFill>
                  <a:srgbClr val="CC00FF"/>
                </a:solidFill>
              </a:rPr>
              <a:t> </a:t>
            </a:r>
            <a:r>
              <a:rPr lang="en-US" dirty="0" smtClean="0">
                <a:solidFill>
                  <a:srgbClr val="CC00FF"/>
                </a:solidFill>
              </a:rPr>
              <a:t>Communication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3789" y="2357438"/>
            <a:ext cx="234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</a:rPr>
              <a:t>Identical Computation</a:t>
            </a:r>
            <a:endParaRPr lang="en-US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265"/>
            <a:ext cx="9144000" cy="55738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Clustering and MDS Large Scale O(N</a:t>
            </a:r>
            <a:r>
              <a:rPr lang="en-US" sz="3600" b="1" baseline="30000" dirty="0" smtClean="0"/>
              <a:t>2</a:t>
            </a:r>
            <a:r>
              <a:rPr lang="en-US" sz="3600" b="1" dirty="0" smtClean="0"/>
              <a:t>) GML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869"/>
            <a:ext cx="9144000" cy="6083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868"/>
            <a:ext cx="9144000" cy="60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1" y="595070"/>
            <a:ext cx="8847014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WDA SMACOF MDS (Multidimensional Scaling) </a:t>
            </a:r>
            <a:r>
              <a:rPr lang="en-US" b="1" dirty="0" smtClean="0"/>
              <a:t>using </a:t>
            </a:r>
            <a:r>
              <a:rPr lang="en-US" b="1" dirty="0"/>
              <a:t>Harp </a:t>
            </a:r>
            <a:r>
              <a:rPr lang="en-US" b="1" dirty="0" smtClean="0"/>
              <a:t>on Big </a:t>
            </a:r>
            <a:r>
              <a:rPr lang="en-US" b="1" dirty="0"/>
              <a:t>Red 2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Parallel Efficiency: on 100-300K sequences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86523" y="6304002"/>
            <a:ext cx="615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Conjugate Gradient </a:t>
            </a:r>
            <a:r>
              <a:rPr lang="en-US" b="1" smtClean="0"/>
              <a:t>(dominant </a:t>
            </a:r>
            <a:r>
              <a:rPr lang="en-US" b="1" dirty="0" smtClean="0"/>
              <a:t>time) and Matrix Multiplication</a:t>
            </a:r>
            <a:endParaRPr lang="en-US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69704300"/>
              </p:ext>
            </p:extLst>
          </p:nvPr>
        </p:nvGraphicFramePr>
        <p:xfrm>
          <a:off x="1184293" y="1830359"/>
          <a:ext cx="6345712" cy="439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71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66" y="0"/>
            <a:ext cx="7886700" cy="994172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Features of Harp </a:t>
            </a:r>
            <a:r>
              <a:rPr lang="en-US" b="1" dirty="0" err="1" smtClean="0">
                <a:latin typeface="+mn-lt"/>
              </a:rPr>
              <a:t>Hadoop</a:t>
            </a:r>
            <a:r>
              <a:rPr lang="en-US" b="1" dirty="0" smtClean="0">
                <a:latin typeface="+mn-lt"/>
              </a:rPr>
              <a:t> Plugin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65" y="994172"/>
            <a:ext cx="8732960" cy="5700590"/>
          </a:xfrm>
        </p:spPr>
        <p:txBody>
          <a:bodyPr>
            <a:noAutofit/>
          </a:bodyPr>
          <a:lstStyle/>
          <a:p>
            <a:r>
              <a:rPr lang="en-US" sz="2800" dirty="0" smtClean="0"/>
              <a:t>Hadoop Plugin (on Hadoop 1.2.1 and Hadoop 2.2.0)</a:t>
            </a:r>
          </a:p>
          <a:p>
            <a:r>
              <a:rPr lang="en-US" sz="2800" dirty="0" smtClean="0"/>
              <a:t>Hierarchical data abstraction on arrays, key-values and graphs for easy programming expressiveness.</a:t>
            </a:r>
          </a:p>
          <a:p>
            <a:r>
              <a:rPr lang="en-US" sz="2800" dirty="0" smtClean="0"/>
              <a:t>Collective communication model to support various communication operations on the data abstractions</a:t>
            </a:r>
          </a:p>
          <a:p>
            <a:r>
              <a:rPr lang="en-US" sz="2800" dirty="0" smtClean="0"/>
              <a:t>Caching with buffer management for memory allocation required from computation and communication </a:t>
            </a:r>
          </a:p>
          <a:p>
            <a:r>
              <a:rPr lang="en-US" sz="2800" dirty="0" smtClean="0"/>
              <a:t>BSP style parallelism</a:t>
            </a:r>
          </a:p>
          <a:p>
            <a:r>
              <a:rPr lang="en-US" sz="2800" dirty="0" smtClean="0"/>
              <a:t>Fault tolerance with </a:t>
            </a:r>
            <a:r>
              <a:rPr lang="en-US" sz="2800" dirty="0" err="1" smtClean="0"/>
              <a:t>checkpointing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55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6562" y="2176677"/>
            <a:ext cx="8515865" cy="1470025"/>
          </a:xfrm>
        </p:spPr>
        <p:txBody>
          <a:bodyPr/>
          <a:lstStyle/>
          <a:p>
            <a:r>
              <a:rPr lang="en-US" b="1" dirty="0" smtClean="0"/>
              <a:t>Building a Big Data Ecosystem that is broadly deployable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96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44"/>
            <a:ext cx="8229600" cy="848107"/>
          </a:xfrm>
        </p:spPr>
        <p:txBody>
          <a:bodyPr/>
          <a:lstStyle/>
          <a:p>
            <a:r>
              <a:rPr lang="en-US" b="1" dirty="0" smtClean="0"/>
              <a:t>Using Lots of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8397"/>
            <a:ext cx="9144000" cy="607960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 enable Big data processing, we need to support those processing data, those developing new tools and those managing big data infrastructure</a:t>
            </a:r>
          </a:p>
          <a:p>
            <a:r>
              <a:rPr lang="en-US" dirty="0" smtClean="0"/>
              <a:t>Need Software, CPU’s, Storage, Networks delivered as </a:t>
            </a:r>
            <a:r>
              <a:rPr lang="en-US" b="1" dirty="0" smtClean="0"/>
              <a:t>Software-Defined Distributed System as a Service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b="1" dirty="0" err="1" smtClean="0"/>
              <a:t>SDDSaaS</a:t>
            </a:r>
            <a:endParaRPr lang="en-US" b="1" dirty="0" smtClean="0"/>
          </a:p>
          <a:p>
            <a:pPr lvl="1"/>
            <a:r>
              <a:rPr lang="en-US" b="1" dirty="0" err="1" smtClean="0"/>
              <a:t>SDDSaaS</a:t>
            </a:r>
            <a:r>
              <a:rPr lang="en-US" b="1" dirty="0" smtClean="0"/>
              <a:t> </a:t>
            </a:r>
            <a:r>
              <a:rPr lang="en-US" dirty="0" smtClean="0"/>
              <a:t>integrates </a:t>
            </a:r>
            <a:r>
              <a:rPr lang="en-US" b="1" dirty="0" smtClean="0"/>
              <a:t>component services </a:t>
            </a:r>
            <a:r>
              <a:rPr lang="en-US" dirty="0" smtClean="0"/>
              <a:t>from lower levels of </a:t>
            </a:r>
            <a:r>
              <a:rPr lang="en-US" b="1" dirty="0" smtClean="0"/>
              <a:t>Kaleidoscope</a:t>
            </a:r>
            <a:r>
              <a:rPr lang="en-US" dirty="0" smtClean="0"/>
              <a:t> up to different Mahout or R components and the workflow  services that integrate them</a:t>
            </a:r>
          </a:p>
          <a:p>
            <a:r>
              <a:rPr lang="en-US" dirty="0" smtClean="0"/>
              <a:t>Given richness and rapid evolution of field, we need to enable easy use of the Kaleidoscope (and other) software.</a:t>
            </a:r>
          </a:p>
          <a:p>
            <a:r>
              <a:rPr lang="en-US" dirty="0" smtClean="0"/>
              <a:t>Make a list of basic software services needed</a:t>
            </a:r>
          </a:p>
          <a:p>
            <a:r>
              <a:rPr lang="en-US" dirty="0" smtClean="0"/>
              <a:t>Then define them as Puppet/Chef Puppies/recipes</a:t>
            </a:r>
          </a:p>
          <a:p>
            <a:r>
              <a:rPr lang="en-US" dirty="0" smtClean="0"/>
              <a:t>Compose them with SDDSL Language (later)</a:t>
            </a:r>
          </a:p>
          <a:p>
            <a:r>
              <a:rPr lang="en-US" dirty="0" smtClean="0"/>
              <a:t>Specify infrastructures</a:t>
            </a:r>
          </a:p>
          <a:p>
            <a:r>
              <a:rPr lang="en-US" dirty="0" smtClean="0"/>
              <a:t>Administrators, developers run </a:t>
            </a:r>
            <a:r>
              <a:rPr lang="en-US" dirty="0" err="1" smtClean="0"/>
              <a:t>Cloudmesh</a:t>
            </a:r>
            <a:r>
              <a:rPr lang="en-US" dirty="0" smtClean="0"/>
              <a:t> to deploy on demand</a:t>
            </a:r>
          </a:p>
          <a:p>
            <a:r>
              <a:rPr lang="en-US" dirty="0" smtClean="0"/>
              <a:t>Application users directly access Data Analytics as Software as a Service created by </a:t>
            </a:r>
            <a:r>
              <a:rPr lang="en-US" dirty="0" err="1" smtClean="0"/>
              <a:t>Cloudmesh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4746" y="4471468"/>
            <a:ext cx="4450644" cy="1323438"/>
            <a:chOff x="2133600" y="4844268"/>
            <a:chExt cx="4114800" cy="1317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1202" y="4844268"/>
              <a:ext cx="1447800" cy="13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Infra</a:t>
              </a:r>
            </a:p>
            <a:p>
              <a:pPr algn="ctr" defTabSz="914400"/>
              <a:r>
                <a:rPr lang="en-US" sz="2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structure</a:t>
              </a:r>
            </a:p>
            <a:p>
              <a:pPr defTabSz="914400"/>
              <a:r>
                <a:rPr lang="en-US" sz="4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solidFill>
                  <a:prstClr val="black"/>
                </a:solidFill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36694" y="4876800"/>
              <a:ext cx="291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Software Defined Computing (virtual Clusters)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Hypervisor, Bare Metal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Operating System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7146" y="2931762"/>
            <a:ext cx="4145844" cy="1524454"/>
            <a:chOff x="2133600" y="2133600"/>
            <a:chExt cx="4145844" cy="1229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822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Platform</a:t>
              </a:r>
              <a:r>
                <a:rPr lang="en-US" sz="4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/>
              </a:r>
              <a:br>
                <a:rPr lang="en-US" sz="4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</a:br>
              <a:r>
                <a:rPr lang="en-US" sz="4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solidFill>
                  <a:prstClr val="black"/>
                </a:solidFill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19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Cloud e.g. MapReduce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HPC e.g. </a:t>
              </a:r>
              <a:r>
                <a:rPr lang="en-US" b="1" dirty="0" err="1" smtClean="0">
                  <a:solidFill>
                    <a:prstClr val="black"/>
                  </a:solidFill>
                </a:rPr>
                <a:t>PETSc</a:t>
              </a:r>
              <a:r>
                <a:rPr lang="en-US" b="1" dirty="0" smtClean="0">
                  <a:solidFill>
                    <a:prstClr val="black"/>
                  </a:solidFill>
                </a:rPr>
                <a:t>, SAGA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Computer Science e.g. Compiler tools, Sensor nets, Monitors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4669" y="115867"/>
            <a:ext cx="45708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800" b="1" dirty="0" smtClean="0"/>
              <a:t>Software-Defined Distributed</a:t>
            </a:r>
            <a:br>
              <a:rPr lang="en-US" sz="2800" b="1" dirty="0" smtClean="0"/>
            </a:br>
            <a:r>
              <a:rPr lang="en-US" sz="2800" b="1" dirty="0" smtClean="0"/>
              <a:t> System</a:t>
            </a:r>
            <a:r>
              <a:rPr lang="en-US" sz="2800" b="1" dirty="0" smtClean="0">
                <a:solidFill>
                  <a:prstClr val="black"/>
                </a:solidFill>
              </a:rPr>
              <a:t> (SDDS) as </a:t>
            </a:r>
            <a:r>
              <a:rPr lang="en-US" sz="2800" b="1" dirty="0">
                <a:solidFill>
                  <a:prstClr val="black"/>
                </a:solidFill>
              </a:rPr>
              <a:t>a Service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44746" y="5757540"/>
            <a:ext cx="4450644" cy="1100460"/>
            <a:chOff x="2133600" y="4869606"/>
            <a:chExt cx="4114800" cy="1309799"/>
          </a:xfrm>
          <a:solidFill>
            <a:schemeClr val="bg1">
              <a:lumMod val="8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8822" y="4891772"/>
              <a:ext cx="1613969" cy="128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Network</a:t>
              </a:r>
            </a:p>
            <a:p>
              <a:pPr defTabSz="914400"/>
              <a:r>
                <a:rPr lang="en-US" sz="4000" dirty="0" err="1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NaaS</a:t>
              </a:r>
              <a:endParaRPr lang="en-US" sz="4000" dirty="0">
                <a:solidFill>
                  <a:prstClr val="black"/>
                </a:solidFill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5098" y="4869606"/>
              <a:ext cx="2497532" cy="110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Software Defined Networks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OpenFlow GENI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0936" y="1121989"/>
            <a:ext cx="4118264" cy="1754326"/>
            <a:chOff x="734040" y="1277123"/>
            <a:chExt cx="4118264" cy="1746835"/>
          </a:xfrm>
        </p:grpSpPr>
        <p:grpSp>
          <p:nvGrpSpPr>
            <p:cNvPr id="19" name="Group 18"/>
            <p:cNvGrpSpPr/>
            <p:nvPr/>
          </p:nvGrpSpPr>
          <p:grpSpPr>
            <a:xfrm>
              <a:off x="734040" y="1295400"/>
              <a:ext cx="4118264" cy="1692195"/>
              <a:chOff x="2130136" y="2133600"/>
              <a:chExt cx="4118264" cy="115463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2133600" y="2133600"/>
                <a:ext cx="4114800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0136" y="2242693"/>
                <a:ext cx="1600200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000" dirty="0" smtClean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Software</a:t>
                </a:r>
              </a:p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(Application</a:t>
                </a:r>
              </a:p>
              <a:p>
                <a:pPr defTabSz="914400"/>
                <a:r>
                  <a:rPr lang="en-US" sz="1600" dirty="0" smtClean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Or  Usage)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SaaS</a:t>
                </a:r>
                <a:endParaRPr lang="en-US" sz="4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85304" y="1277123"/>
              <a:ext cx="2667000" cy="174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CS Research </a:t>
              </a:r>
              <a:r>
                <a:rPr lang="en-US" b="1" dirty="0">
                  <a:solidFill>
                    <a:prstClr val="black"/>
                  </a:solidFill>
                </a:rPr>
                <a:t>Use e.g. test new compiler or storage model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Class Usages e.g. run GPU  &amp; multicore</a:t>
              </a:r>
            </a:p>
            <a:p>
              <a:pPr marL="285750" indent="-285750" defTabSz="91440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Applications</a:t>
              </a:r>
            </a:p>
          </p:txBody>
        </p:sp>
      </p:grpSp>
      <p:sp>
        <p:nvSpPr>
          <p:cNvPr id="36" name="Trapezoid 35"/>
          <p:cNvSpPr/>
          <p:nvPr/>
        </p:nvSpPr>
        <p:spPr>
          <a:xfrm>
            <a:off x="76200" y="1114054"/>
            <a:ext cx="5791200" cy="5662981"/>
          </a:xfrm>
          <a:prstGeom prst="trapezoid">
            <a:avLst>
              <a:gd name="adj" fmla="val 11343"/>
            </a:avLst>
          </a:prstGeom>
          <a:solidFill>
            <a:schemeClr val="bg1">
              <a:lumMod val="6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6388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SDDS-</a:t>
            </a:r>
            <a:r>
              <a:rPr lang="en-US" dirty="0" err="1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err="1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, IaaS tools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err="1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Dynamic IaaS </a:t>
            </a:r>
            <a:r>
              <a:rPr lang="en-US" dirty="0" err="1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DevOps </a:t>
            </a:r>
            <a:endParaRPr lang="en-US" dirty="0">
              <a:solidFill>
                <a:prstClr val="black"/>
              </a:solidFill>
              <a:latin typeface="Cooper Std Black" pitchFamily="18" charset="0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9707" y="2771605"/>
            <a:ext cx="2872536" cy="3908762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CloudMesh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is a </a:t>
            </a:r>
            <a:r>
              <a:rPr lang="en-US" b="1" dirty="0" err="1" smtClean="0">
                <a:solidFill>
                  <a:prstClr val="black"/>
                </a:solidFill>
                <a:latin typeface="Arial"/>
                <a:cs typeface="Arial"/>
              </a:rPr>
              <a:t>SDDSaaS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 tool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uses Dynamic Provisioning and Image Management to provide custom environments for general target systems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Involves (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1) creating,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2) deploying, and 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3) provisioning 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of one or more images in a set of machines on demand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http://cloudmesh.futuregrid.org/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solidFill>
                  <a:srgbClr val="AEE8FB">
                    <a:lumMod val="25000"/>
                  </a:srgbClr>
                </a:solidFill>
              </a:rPr>
              <a:pPr/>
              <a:t>18</a:t>
            </a:fld>
            <a:endParaRPr lang="en-US">
              <a:solidFill>
                <a:srgbClr val="AEE8FB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Maybe a Big Data Initiative would include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OpenStack</a:t>
            </a:r>
          </a:p>
          <a:p>
            <a:r>
              <a:rPr lang="en-US" b="1" dirty="0" err="1" smtClean="0"/>
              <a:t>Slurm</a:t>
            </a:r>
            <a:endParaRPr lang="en-US" b="1" dirty="0" smtClean="0"/>
          </a:p>
          <a:p>
            <a:r>
              <a:rPr lang="en-US" b="1" dirty="0" smtClean="0"/>
              <a:t>Yarn</a:t>
            </a:r>
          </a:p>
          <a:p>
            <a:r>
              <a:rPr lang="en-US" b="1" dirty="0" err="1" smtClean="0"/>
              <a:t>Hbase</a:t>
            </a:r>
            <a:endParaRPr lang="en-US" b="1" dirty="0" smtClean="0"/>
          </a:p>
          <a:p>
            <a:r>
              <a:rPr lang="en-US" b="1" dirty="0" smtClean="0"/>
              <a:t>MySQL</a:t>
            </a:r>
          </a:p>
          <a:p>
            <a:r>
              <a:rPr lang="en-US" b="1" dirty="0" err="1" smtClean="0"/>
              <a:t>iRods</a:t>
            </a:r>
            <a:endParaRPr lang="en-US" b="1" dirty="0" smtClean="0"/>
          </a:p>
          <a:p>
            <a:r>
              <a:rPr lang="en-US" b="1" dirty="0" err="1" smtClean="0"/>
              <a:t>Memcached</a:t>
            </a:r>
            <a:endParaRPr lang="en-US" b="1" dirty="0" smtClean="0"/>
          </a:p>
          <a:p>
            <a:r>
              <a:rPr lang="en-US" b="1" dirty="0"/>
              <a:t>Kafka</a:t>
            </a:r>
          </a:p>
          <a:p>
            <a:r>
              <a:rPr lang="en-US" b="1" dirty="0" smtClean="0"/>
              <a:t>Harp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Hadoop, </a:t>
            </a:r>
            <a:r>
              <a:rPr lang="en-US" b="1" dirty="0" err="1"/>
              <a:t>Giraph</a:t>
            </a:r>
            <a:r>
              <a:rPr lang="en-US" b="1" dirty="0"/>
              <a:t>, Spark</a:t>
            </a:r>
          </a:p>
          <a:p>
            <a:r>
              <a:rPr lang="en-US" b="1" dirty="0"/>
              <a:t>Storm</a:t>
            </a:r>
          </a:p>
          <a:p>
            <a:r>
              <a:rPr lang="en-US" b="1" dirty="0"/>
              <a:t>Hive</a:t>
            </a:r>
          </a:p>
          <a:p>
            <a:r>
              <a:rPr lang="en-US" b="1" dirty="0"/>
              <a:t>Pig</a:t>
            </a:r>
          </a:p>
          <a:p>
            <a:r>
              <a:rPr lang="en-US" b="1" dirty="0" smtClean="0"/>
              <a:t>Mahout </a:t>
            </a:r>
            <a:r>
              <a:rPr lang="en-US" dirty="0" smtClean="0"/>
              <a:t>– lots of different analytics</a:t>
            </a:r>
            <a:endParaRPr lang="en-US" dirty="0"/>
          </a:p>
          <a:p>
            <a:r>
              <a:rPr lang="en-US" b="1" dirty="0" smtClean="0"/>
              <a:t>R -</a:t>
            </a:r>
            <a:r>
              <a:rPr lang="en-US" dirty="0"/>
              <a:t>– lots of different </a:t>
            </a:r>
            <a:r>
              <a:rPr lang="en-US" dirty="0" smtClean="0"/>
              <a:t>analytics</a:t>
            </a:r>
            <a:endParaRPr lang="en-US" b="1" dirty="0"/>
          </a:p>
          <a:p>
            <a:r>
              <a:rPr lang="en-US" b="1" dirty="0" err="1"/>
              <a:t>Kepler</a:t>
            </a:r>
            <a:r>
              <a:rPr lang="en-US" b="1" dirty="0"/>
              <a:t>, </a:t>
            </a:r>
            <a:r>
              <a:rPr lang="en-US" b="1" dirty="0" smtClean="0"/>
              <a:t>Pegasus, </a:t>
            </a:r>
            <a:r>
              <a:rPr lang="en-US" b="1" dirty="0" err="1" smtClean="0"/>
              <a:t>Airavata</a:t>
            </a:r>
            <a:endParaRPr lang="en-US" b="1" dirty="0"/>
          </a:p>
          <a:p>
            <a:r>
              <a:rPr lang="en-US" b="1" dirty="0"/>
              <a:t>Zookeeper</a:t>
            </a:r>
          </a:p>
          <a:p>
            <a:r>
              <a:rPr lang="en-US" b="1" dirty="0"/>
              <a:t>Ganglia, </a:t>
            </a:r>
            <a:r>
              <a:rPr lang="en-US" b="1" dirty="0" err="1"/>
              <a:t>Nagios</a:t>
            </a:r>
            <a:r>
              <a:rPr lang="en-US" b="1" dirty="0"/>
              <a:t>, Inca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36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67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Abstract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8294"/>
            <a:ext cx="9144000" cy="616970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We present a software model built on the Apache software stack (ABDS) that is well used in modern cloud computing, which we enhance with HPC concepts to derive </a:t>
            </a:r>
            <a:r>
              <a:rPr lang="en-US" sz="2800" b="1" dirty="0" smtClean="0"/>
              <a:t>HPC-ABDS</a:t>
            </a:r>
            <a:r>
              <a:rPr lang="en-US" sz="2800" dirty="0" smtClean="0"/>
              <a:t>. 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We discuss layers in this stack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We give examples of integrating ABDS with HPC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We discuss how to implement this in a world of multiple infrastructures and evolving software environments for users, developers and administrators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We present </a:t>
            </a:r>
            <a:r>
              <a:rPr lang="en-US" sz="2800" b="1" dirty="0" err="1" smtClean="0"/>
              <a:t>Cloudmesh</a:t>
            </a:r>
            <a:r>
              <a:rPr lang="en-US" sz="2800" dirty="0" smtClean="0"/>
              <a:t> </a:t>
            </a:r>
            <a:r>
              <a:rPr lang="en-US" sz="2800" dirty="0"/>
              <a:t>as supporting </a:t>
            </a:r>
            <a:r>
              <a:rPr lang="en-US" sz="2800" b="1" dirty="0"/>
              <a:t>Software-Defined Distributed System as a Service </a:t>
            </a:r>
            <a:r>
              <a:rPr lang="en-US" sz="2800" dirty="0"/>
              <a:t>or </a:t>
            </a:r>
            <a:r>
              <a:rPr lang="en-US" sz="2800" dirty="0" err="1" smtClean="0"/>
              <a:t>SDDSaaS</a:t>
            </a:r>
            <a:r>
              <a:rPr lang="en-US" sz="2800" dirty="0" smtClean="0"/>
              <a:t> with multiple services on multiple clouds/HPC systems.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We explain the functionality of </a:t>
            </a:r>
            <a:r>
              <a:rPr lang="en-US" sz="2400" dirty="0" err="1" smtClean="0"/>
              <a:t>Cloudmesh</a:t>
            </a:r>
            <a:r>
              <a:rPr lang="en-US" sz="2400" dirty="0" smtClean="0"/>
              <a:t> as well as the 3 administrator and 3 user modes supported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55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0"/>
            <a:ext cx="8229600" cy="813383"/>
          </a:xfrm>
        </p:spPr>
        <p:txBody>
          <a:bodyPr/>
          <a:lstStyle/>
          <a:p>
            <a:r>
              <a:rPr lang="en-US" b="1" dirty="0" smtClean="0"/>
              <a:t>CloudMesh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0229"/>
            <a:ext cx="9144000" cy="598414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Cloudmesh</a:t>
            </a:r>
            <a:r>
              <a:rPr lang="en-US" dirty="0"/>
              <a:t> is a </a:t>
            </a:r>
            <a:r>
              <a:rPr lang="en-US" b="1" dirty="0" err="1" smtClean="0"/>
              <a:t>SDDSaaS</a:t>
            </a:r>
            <a:r>
              <a:rPr lang="en-US" b="1" dirty="0" smtClean="0"/>
              <a:t> </a:t>
            </a:r>
            <a:r>
              <a:rPr lang="en-US" dirty="0" smtClean="0"/>
              <a:t>toolkit to support </a:t>
            </a:r>
          </a:p>
          <a:p>
            <a:pPr lvl="1"/>
            <a:r>
              <a:rPr lang="en-US" dirty="0" smtClean="0"/>
              <a:t>A software-defined distributed system encompassing </a:t>
            </a:r>
            <a:r>
              <a:rPr lang="en-US" b="1" dirty="0" smtClean="0"/>
              <a:t>virtualized and bare-metal </a:t>
            </a:r>
            <a:r>
              <a:rPr lang="en-US" dirty="0" smtClean="0"/>
              <a:t>infrastructure, networks, application, systems and platform software with a unifying goal of providing Computing as a Service.</a:t>
            </a:r>
          </a:p>
          <a:p>
            <a:pPr lvl="1"/>
            <a:r>
              <a:rPr lang="en-US" dirty="0" smtClean="0"/>
              <a:t>The creation of a tightly integrated mesh of services targeting </a:t>
            </a:r>
            <a:r>
              <a:rPr lang="en-US" b="1" dirty="0" smtClean="0"/>
              <a:t>multiple </a:t>
            </a:r>
            <a:r>
              <a:rPr lang="en-US" b="1" dirty="0" err="1" smtClean="0"/>
              <a:t>IaaS</a:t>
            </a:r>
            <a:r>
              <a:rPr lang="en-US" b="1" dirty="0" smtClean="0"/>
              <a:t> </a:t>
            </a:r>
            <a:r>
              <a:rPr lang="en-US" dirty="0" smtClean="0"/>
              <a:t>frameworks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ability to </a:t>
            </a:r>
            <a:r>
              <a:rPr lang="en-US" b="1" dirty="0" smtClean="0"/>
              <a:t>federate</a:t>
            </a:r>
            <a:r>
              <a:rPr lang="en-US" dirty="0" smtClean="0"/>
              <a:t> a number of </a:t>
            </a:r>
            <a:r>
              <a:rPr lang="en-US" b="1" dirty="0" smtClean="0"/>
              <a:t>resources</a:t>
            </a:r>
            <a:r>
              <a:rPr lang="en-US" dirty="0" smtClean="0"/>
              <a:t> from academia and industry. This includes existing FutureGrid infrastructure, Amazon Web Services, Azure, HP Cloud, Karlsruhe using several </a:t>
            </a:r>
            <a:r>
              <a:rPr lang="en-US" dirty="0" err="1" smtClean="0"/>
              <a:t>IaaS</a:t>
            </a:r>
            <a:r>
              <a:rPr lang="en-US" dirty="0" smtClean="0"/>
              <a:t> frameworks </a:t>
            </a:r>
          </a:p>
          <a:p>
            <a:pPr lvl="1"/>
            <a:r>
              <a:rPr lang="en-US" dirty="0" smtClean="0"/>
              <a:t>The creation of an environment in which it becomes easier to experiment with platforms and software services while </a:t>
            </a:r>
            <a:r>
              <a:rPr lang="en-US" b="1" dirty="0" smtClean="0"/>
              <a:t>assisting with their deployment. </a:t>
            </a:r>
          </a:p>
          <a:p>
            <a:pPr lvl="1"/>
            <a:r>
              <a:rPr lang="en-US" dirty="0" smtClean="0"/>
              <a:t>The exposure of information to guide the efficient utilization of resources. (Monitoring)</a:t>
            </a:r>
          </a:p>
          <a:p>
            <a:pPr lvl="1"/>
            <a:r>
              <a:rPr lang="en-US" dirty="0" smtClean="0"/>
              <a:t>Support </a:t>
            </a:r>
            <a:r>
              <a:rPr lang="en-US" b="1" dirty="0" smtClean="0"/>
              <a:t>reproducible computing environments</a:t>
            </a:r>
          </a:p>
          <a:p>
            <a:pPr lvl="1"/>
            <a:r>
              <a:rPr lang="en-US" dirty="0" err="1" smtClean="0"/>
              <a:t>IPython</a:t>
            </a:r>
            <a:r>
              <a:rPr lang="en-US" dirty="0" smtClean="0"/>
              <a:t>-based </a:t>
            </a:r>
            <a:r>
              <a:rPr lang="en-US" b="1" dirty="0" smtClean="0"/>
              <a:t>workflow </a:t>
            </a:r>
            <a:r>
              <a:rPr lang="en-US" dirty="0" smtClean="0"/>
              <a:t>as an interoperable </a:t>
            </a:r>
            <a:r>
              <a:rPr lang="en-US" b="1" dirty="0" smtClean="0"/>
              <a:t>onramp</a:t>
            </a:r>
          </a:p>
          <a:p>
            <a:r>
              <a:rPr lang="en-US" b="1" dirty="0" err="1" smtClean="0"/>
              <a:t>Cloudmesh</a:t>
            </a:r>
            <a:r>
              <a:rPr lang="en-US" b="1" dirty="0" smtClean="0"/>
              <a:t> exposes both hypervisor-based and bare-metal provisioning to users and administrators</a:t>
            </a:r>
          </a:p>
          <a:p>
            <a:r>
              <a:rPr lang="en-US" dirty="0"/>
              <a:t>A</a:t>
            </a:r>
            <a:r>
              <a:rPr lang="en-US" dirty="0" smtClean="0"/>
              <a:t>ccess through </a:t>
            </a:r>
            <a:r>
              <a:rPr lang="en-US" b="1" dirty="0" smtClean="0"/>
              <a:t>command line, API, and Web interfaces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899" y="0"/>
            <a:ext cx="5538668" cy="77960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Architecture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4674" y="962470"/>
            <a:ext cx="294212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err="1" smtClean="0"/>
              <a:t>Cloudmesh</a:t>
            </a:r>
            <a:r>
              <a:rPr lang="en-US" sz="2000" b="1" dirty="0" smtClean="0"/>
              <a:t> Management Framework</a:t>
            </a:r>
            <a:r>
              <a:rPr lang="en-US" sz="2000" dirty="0" smtClean="0"/>
              <a:t> for monitoring and operations, user and project management, experiment planning and deployment of services needed by an experiment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P</a:t>
            </a:r>
            <a:r>
              <a:rPr lang="en-US" sz="2000" b="1" dirty="0" smtClean="0"/>
              <a:t>rovisioning and execution </a:t>
            </a:r>
            <a:r>
              <a:rPr lang="en-US" sz="2000" dirty="0" smtClean="0"/>
              <a:t>environments to be deployed on resources to (or interfaced with) enable experiment management.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R</a:t>
            </a:r>
            <a:r>
              <a:rPr lang="en-US" sz="2000" b="1" dirty="0" smtClean="0"/>
              <a:t>esources</a:t>
            </a:r>
            <a:r>
              <a:rPr lang="en-US" sz="2000" dirty="0" smtClean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13395" y="668475"/>
            <a:ext cx="6030605" cy="6189525"/>
            <a:chOff x="3113395" y="668475"/>
            <a:chExt cx="6030605" cy="6189525"/>
          </a:xfrm>
        </p:grpSpPr>
        <p:pic>
          <p:nvPicPr>
            <p:cNvPr id="6" name="Picture 5" descr="cloudmesh-arch-201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395" y="668475"/>
              <a:ext cx="6030605" cy="6189525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218478" y="5791796"/>
              <a:ext cx="1920305" cy="628202"/>
              <a:chOff x="6550429" y="5791796"/>
              <a:chExt cx="1920305" cy="62820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0429" y="5791796"/>
                <a:ext cx="628202" cy="62820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1130" y="5791796"/>
                <a:ext cx="628202" cy="62820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1831" y="5791796"/>
                <a:ext cx="628202" cy="62820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2532" y="5791796"/>
                <a:ext cx="628202" cy="628202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993215" y="5967397"/>
              <a:ext cx="2484976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FutureGrid, SDSC Comet, IU Juliet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395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21618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Functionality</a:t>
            </a:r>
            <a:endParaRPr lang="en-US" b="1" dirty="0"/>
          </a:p>
        </p:txBody>
      </p:sp>
      <p:pic>
        <p:nvPicPr>
          <p:cNvPr id="5" name="Picture 4" descr="cm-functionalit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264618"/>
            <a:ext cx="90043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8" y="84706"/>
            <a:ext cx="8229600" cy="1143000"/>
          </a:xfrm>
        </p:spPr>
        <p:txBody>
          <a:bodyPr/>
          <a:lstStyle/>
          <a:p>
            <a:r>
              <a:rPr lang="en-US" b="1" dirty="0" smtClean="0"/>
              <a:t>Building Blocks of </a:t>
            </a:r>
            <a:r>
              <a:rPr lang="en-US" b="1" dirty="0" err="1" smtClean="0"/>
              <a:t>Cloudmesh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106"/>
            <a:ext cx="9144000" cy="5892894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Uses internally </a:t>
            </a:r>
            <a:r>
              <a:rPr lang="en-US" sz="2600" dirty="0" smtClean="0"/>
              <a:t>Libcloud</a:t>
            </a:r>
            <a:r>
              <a:rPr lang="en-US" sz="2600" dirty="0"/>
              <a:t> </a:t>
            </a:r>
            <a:r>
              <a:rPr lang="en-US" sz="2600" dirty="0" smtClean="0"/>
              <a:t>and Cobbler</a:t>
            </a:r>
          </a:p>
          <a:p>
            <a:r>
              <a:rPr lang="en-US" sz="2600" dirty="0"/>
              <a:t>Celery Task/Query manager (AMQP - </a:t>
            </a:r>
            <a:r>
              <a:rPr lang="en-US" sz="2600" dirty="0" err="1"/>
              <a:t>RabbitMQ</a:t>
            </a:r>
            <a:r>
              <a:rPr lang="en-US" sz="2600" dirty="0"/>
              <a:t>)</a:t>
            </a:r>
          </a:p>
          <a:p>
            <a:r>
              <a:rPr lang="en-US" sz="2600" dirty="0" err="1" smtClean="0"/>
              <a:t>MongoDB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600" b="1" dirty="0" smtClean="0"/>
              <a:t>Accesses via abstractions </a:t>
            </a:r>
            <a:r>
              <a:rPr lang="en-US" sz="2600" dirty="0" smtClean="0"/>
              <a:t>external systems/standards</a:t>
            </a:r>
          </a:p>
          <a:p>
            <a:r>
              <a:rPr lang="en-US" sz="2600" dirty="0" err="1" smtClean="0"/>
              <a:t>OpenPBS</a:t>
            </a:r>
            <a:r>
              <a:rPr lang="en-US" sz="2600" dirty="0" smtClean="0"/>
              <a:t>, Chef</a:t>
            </a:r>
          </a:p>
          <a:p>
            <a:r>
              <a:rPr lang="en-US" sz="2600" dirty="0" smtClean="0"/>
              <a:t>OpenStack </a:t>
            </a:r>
            <a:r>
              <a:rPr lang="en-US" sz="2600" dirty="0" smtClean="0"/>
              <a:t>(including tools like Heat), AWS EC2, Eucalyptus, Azure</a:t>
            </a:r>
          </a:p>
          <a:p>
            <a:r>
              <a:rPr lang="en-US" sz="2600" dirty="0" err="1" smtClean="0"/>
              <a:t>Xsede</a:t>
            </a:r>
            <a:r>
              <a:rPr lang="en-US" sz="2600" dirty="0" smtClean="0"/>
              <a:t> </a:t>
            </a:r>
            <a:r>
              <a:rPr lang="en-US" sz="2600" dirty="0"/>
              <a:t>user </a:t>
            </a:r>
            <a:r>
              <a:rPr lang="en-US" sz="2600" dirty="0" smtClean="0"/>
              <a:t>management (Amie) via </a:t>
            </a:r>
            <a:r>
              <a:rPr lang="en-US" sz="2600" dirty="0" err="1" smtClean="0"/>
              <a:t>Futuregrid</a:t>
            </a:r>
            <a:endParaRPr lang="en-US" sz="2600" dirty="0"/>
          </a:p>
          <a:p>
            <a:r>
              <a:rPr lang="en-US" sz="2600" b="1" dirty="0" smtClean="0"/>
              <a:t>Implementing</a:t>
            </a:r>
            <a:r>
              <a:rPr lang="en-US" sz="2600" dirty="0" smtClean="0"/>
              <a:t> </a:t>
            </a:r>
            <a:r>
              <a:rPr lang="en-US" sz="2600" smtClean="0"/>
              <a:t>Docker, Slurm</a:t>
            </a:r>
            <a:r>
              <a:rPr lang="en-US" sz="2600" dirty="0" smtClean="0"/>
              <a:t>, OCCI, </a:t>
            </a:r>
            <a:r>
              <a:rPr lang="en-US" sz="2600" dirty="0" err="1" smtClean="0"/>
              <a:t>Ansible</a:t>
            </a:r>
            <a:r>
              <a:rPr lang="en-US" sz="2600" dirty="0" smtClean="0"/>
              <a:t>, Puppet</a:t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600" b="1" dirty="0" smtClean="0"/>
              <a:t>Evaluating </a:t>
            </a:r>
            <a:r>
              <a:rPr lang="en-US" sz="2600" dirty="0" smtClean="0"/>
              <a:t>Razor, Juju, </a:t>
            </a:r>
            <a:r>
              <a:rPr lang="en-US" sz="2600" dirty="0" err="1" smtClean="0"/>
              <a:t>Xcat</a:t>
            </a:r>
            <a:r>
              <a:rPr lang="en-US" sz="2600" dirty="0" smtClean="0"/>
              <a:t> (Original Rain used this), Foreman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922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663" y="34724"/>
            <a:ext cx="6364423" cy="811767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User Interface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 descr="Screen Shot 2014-06-20 at 9.28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929"/>
            <a:ext cx="9144000" cy="60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 descr="Screen Shot 2014-05-27 at 5.01.0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2"/>
            <a:ext cx="9144000" cy="67917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Shot 2014-05-27 at 4.55.2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09" y="1698625"/>
            <a:ext cx="6849791" cy="51593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Shot 2014-05-27 at 4.53.59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67" y="902980"/>
            <a:ext cx="3637633" cy="46143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08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4-05-27 at 4.32.1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714"/>
            <a:ext cx="5065081" cy="3766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95748"/>
            <a:ext cx="7293708" cy="679744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Cloudmesh</a:t>
            </a:r>
            <a:r>
              <a:rPr lang="en-US" sz="3200" b="1" dirty="0" smtClean="0"/>
              <a:t> Shell &amp; bash &amp; </a:t>
            </a:r>
            <a:r>
              <a:rPr lang="en-US" sz="3200" b="1" dirty="0" err="1" smtClean="0"/>
              <a:t>IPython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Picture 9" descr="Screen Shot 2014-05-27 at 4.34.18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1" y="2025832"/>
            <a:ext cx="4876800" cy="3626704"/>
          </a:xfrm>
          <a:prstGeom prst="rect">
            <a:avLst/>
          </a:prstGeom>
        </p:spPr>
      </p:pic>
      <p:pic>
        <p:nvPicPr>
          <p:cNvPr id="11" name="Picture 10" descr="Screen Shot 2014-05-27 at 4.35.10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35" y="3199502"/>
            <a:ext cx="5135254" cy="3818907"/>
          </a:xfrm>
          <a:prstGeom prst="rect">
            <a:avLst/>
          </a:prstGeom>
        </p:spPr>
      </p:pic>
      <p:pic>
        <p:nvPicPr>
          <p:cNvPr id="13" name="Picture 12" descr="Screen Shot 2014-05-27 at 4.37.10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79" y="684714"/>
            <a:ext cx="5610912" cy="4186508"/>
          </a:xfrm>
          <a:prstGeom prst="rect">
            <a:avLst/>
          </a:prstGeom>
        </p:spPr>
      </p:pic>
      <p:pic>
        <p:nvPicPr>
          <p:cNvPr id="14" name="Picture 13" descr="Screen Shot 2014-05-27 at 4.38.13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30" y="2527787"/>
            <a:ext cx="5620592" cy="433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6" y="92375"/>
            <a:ext cx="8935326" cy="59828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SDDS Software Defined Distributed Systems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2258"/>
            <a:ext cx="9144000" cy="1082667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Cloudmesh</a:t>
            </a:r>
            <a:r>
              <a:rPr lang="en-US" sz="1800" b="1" dirty="0" smtClean="0"/>
              <a:t> </a:t>
            </a:r>
            <a:r>
              <a:rPr lang="en-US" sz="1800" dirty="0" smtClean="0"/>
              <a:t>builds infrastructure as SDDS consisting of one or more virtual clusters or slices with extensive built-in monitoring</a:t>
            </a:r>
          </a:p>
          <a:p>
            <a:r>
              <a:rPr lang="en-US" sz="1800" dirty="0" smtClean="0"/>
              <a:t>These slices are instantiated on infrastructures with various owners</a:t>
            </a:r>
          </a:p>
          <a:p>
            <a:r>
              <a:rPr lang="en-US" sz="1800" dirty="0" smtClean="0"/>
              <a:t>Controlled by roles/rules of Project, User, infrastructure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8151" y="2163839"/>
            <a:ext cx="5943303" cy="4276719"/>
            <a:chOff x="1814535" y="1123956"/>
            <a:chExt cx="5943303" cy="4276719"/>
          </a:xfrm>
        </p:grpSpPr>
        <p:cxnSp>
          <p:nvCxnSpPr>
            <p:cNvPr id="7" name="Straight Arrow Connector 6"/>
            <p:cNvCxnSpPr>
              <a:stCxn id="25" idx="1"/>
              <a:endCxn id="11" idx="6"/>
            </p:cNvCxnSpPr>
            <p:nvPr/>
          </p:nvCxnSpPr>
          <p:spPr>
            <a:xfrm flipH="1">
              <a:off x="4410075" y="2783098"/>
              <a:ext cx="314325" cy="3912"/>
            </a:xfrm>
            <a:prstGeom prst="straightConnector1">
              <a:avLst/>
            </a:prstGeom>
            <a:noFill/>
            <a:ln w="22225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3323545" y="1399174"/>
              <a:ext cx="1162731" cy="586740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 Box 3"/>
            <p:cNvSpPr txBox="1"/>
            <p:nvPr/>
          </p:nvSpPr>
          <p:spPr>
            <a:xfrm>
              <a:off x="3566205" y="1506484"/>
              <a:ext cx="1052535" cy="33210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libri"/>
                  <a:cs typeface="+mn-cs"/>
                </a:rPr>
                <a:t>Python or REST API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23545" y="1123956"/>
              <a:ext cx="1162730" cy="374341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User in Project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37801" y="2595914"/>
              <a:ext cx="972274" cy="382191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0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rPr>
                <a:t>CM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Plan</a:t>
              </a:r>
            </a:p>
          </p:txBody>
        </p:sp>
        <p:cxnSp>
          <p:nvCxnSpPr>
            <p:cNvPr id="12" name="Straight Arrow Connector 11"/>
            <p:cNvCxnSpPr>
              <a:stCxn id="44" idx="2"/>
              <a:endCxn id="11" idx="0"/>
            </p:cNvCxnSpPr>
            <p:nvPr/>
          </p:nvCxnSpPr>
          <p:spPr>
            <a:xfrm>
              <a:off x="3923643" y="2218282"/>
              <a:ext cx="295" cy="37763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3" name="Oval 12"/>
            <p:cNvSpPr/>
            <p:nvPr/>
          </p:nvSpPr>
          <p:spPr>
            <a:xfrm>
              <a:off x="3323545" y="3556154"/>
              <a:ext cx="1229124" cy="247155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9144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CMProv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14" name="Straight Arrow Connector 13"/>
            <p:cNvCxnSpPr>
              <a:stCxn id="11" idx="4"/>
              <a:endCxn id="13" idx="0"/>
            </p:cNvCxnSpPr>
            <p:nvPr/>
          </p:nvCxnSpPr>
          <p:spPr>
            <a:xfrm>
              <a:off x="3923938" y="2978105"/>
              <a:ext cx="14169" cy="578049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5" name="Oval 14"/>
            <p:cNvSpPr/>
            <p:nvPr/>
          </p:nvSpPr>
          <p:spPr>
            <a:xfrm>
              <a:off x="1872638" y="2593422"/>
              <a:ext cx="1115400" cy="384683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9144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CMMon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6" name="Straight Arrow Connector 15"/>
            <p:cNvCxnSpPr>
              <a:stCxn id="15" idx="6"/>
              <a:endCxn id="11" idx="2"/>
            </p:cNvCxnSpPr>
            <p:nvPr/>
          </p:nvCxnSpPr>
          <p:spPr>
            <a:xfrm>
              <a:off x="2988038" y="2785764"/>
              <a:ext cx="449763" cy="124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1814535" y="3122403"/>
              <a:ext cx="1267799" cy="66841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Infrastructure (Cluster, Storage, Network, CPS)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14535" y="3790207"/>
              <a:ext cx="1277303" cy="1610468"/>
            </a:xfrm>
            <a:prstGeom prst="rect">
              <a:avLst/>
            </a:prstGeom>
            <a:noFill/>
            <a:ln w="19050" cap="flat" cmpd="sng" algn="ctr">
              <a:solidFill>
                <a:srgbClr val="CACACA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9538" marR="0" lvl="0" indent="-109538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/>
                <a:buChar char="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Instance Type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/>
                <a:cs typeface="+mn-cs"/>
              </a:endParaRPr>
            </a:p>
            <a:p>
              <a:pPr marL="109538" marR="0" lvl="0" indent="-109538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/>
                <a:buChar char="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Current State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/>
                <a:cs typeface="+mn-cs"/>
              </a:endParaRPr>
            </a:p>
            <a:p>
              <a:pPr marL="109538" marR="0" lvl="0" indent="-109538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/>
                <a:buChar char="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Management Structure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/>
                <a:cs typeface="+mn-cs"/>
              </a:endParaRPr>
            </a:p>
            <a:p>
              <a:pPr marL="109538" marR="0" lvl="0" indent="-109538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/>
                <a:buChar char="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Provisioning Rules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/>
                <a:cs typeface="+mn-cs"/>
              </a:endParaRPr>
            </a:p>
            <a:p>
              <a:pPr marL="109538" marR="0" lvl="0" indent="-109538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Symbol"/>
                <a:buChar char=""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imes New Roman"/>
                  <a:cs typeface="+mn-cs"/>
                </a:rPr>
                <a:t>Usage Rules (depends on user roles)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/>
                <a:cs typeface="+mn-cs"/>
              </a:endParaRPr>
            </a:p>
          </p:txBody>
        </p:sp>
        <p:sp>
          <p:nvSpPr>
            <p:cNvPr id="19" name="Flowchart: Magnetic Disk 18"/>
            <p:cNvSpPr/>
            <p:nvPr/>
          </p:nvSpPr>
          <p:spPr>
            <a:xfrm>
              <a:off x="3343253" y="4123607"/>
              <a:ext cx="1161370" cy="570746"/>
            </a:xfrm>
            <a:prstGeom prst="flowChartMagneticDisk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930038" y="3803309"/>
              <a:ext cx="0" cy="32029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1" name="Straight Connector 20"/>
            <p:cNvCxnSpPr>
              <a:endCxn id="19" idx="2"/>
            </p:cNvCxnSpPr>
            <p:nvPr/>
          </p:nvCxnSpPr>
          <p:spPr>
            <a:xfrm>
              <a:off x="3133703" y="4405361"/>
              <a:ext cx="209550" cy="3619"/>
            </a:xfrm>
            <a:prstGeom prst="line">
              <a:avLst/>
            </a:prstGeom>
            <a:noFill/>
            <a:ln w="1587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</p:cxnSp>
        <p:sp>
          <p:nvSpPr>
            <p:cNvPr id="22" name="Flowchart: Magnetic Disk 21"/>
            <p:cNvSpPr/>
            <p:nvPr/>
          </p:nvSpPr>
          <p:spPr>
            <a:xfrm>
              <a:off x="5978843" y="1894500"/>
              <a:ext cx="839470" cy="458288"/>
            </a:xfrm>
            <a:prstGeom prst="flowChartMagneticDisk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Results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846713" y="2593422"/>
              <a:ext cx="1111182" cy="2895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9144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CMExec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4" name="Straight Arrow Connector 23"/>
            <p:cNvCxnSpPr>
              <a:stCxn id="23" idx="4"/>
            </p:cNvCxnSpPr>
            <p:nvPr/>
          </p:nvCxnSpPr>
          <p:spPr>
            <a:xfrm>
              <a:off x="6402304" y="2882982"/>
              <a:ext cx="889" cy="21999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>
            <a:xfrm>
              <a:off x="4724400" y="2588090"/>
              <a:ext cx="836295" cy="390016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User Roles</a:t>
              </a:r>
            </a:p>
          </p:txBody>
        </p:sp>
        <p:cxnSp>
          <p:nvCxnSpPr>
            <p:cNvPr id="26" name="Straight Arrow Connector 25"/>
            <p:cNvCxnSpPr>
              <a:stCxn id="25" idx="3"/>
            </p:cNvCxnSpPr>
            <p:nvPr/>
          </p:nvCxnSpPr>
          <p:spPr>
            <a:xfrm>
              <a:off x="5560695" y="2783098"/>
              <a:ext cx="276705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7" name="Straight Arrow Connector 26"/>
            <p:cNvCxnSpPr>
              <a:stCxn id="23" idx="0"/>
              <a:endCxn id="22" idx="3"/>
            </p:cNvCxnSpPr>
            <p:nvPr/>
          </p:nvCxnSpPr>
          <p:spPr>
            <a:xfrm flipH="1" flipV="1">
              <a:off x="6398578" y="2352788"/>
              <a:ext cx="3726" cy="24063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8" name="Rounded Rectangle 27"/>
            <p:cNvSpPr/>
            <p:nvPr/>
          </p:nvSpPr>
          <p:spPr>
            <a:xfrm>
              <a:off x="3333750" y="4930248"/>
              <a:ext cx="2247898" cy="470427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User role and infrastructure rule dependent security checks</a:t>
              </a:r>
            </a:p>
          </p:txBody>
        </p:sp>
        <p:cxnSp>
          <p:nvCxnSpPr>
            <p:cNvPr id="29" name="Straight Arrow Connector 28"/>
            <p:cNvCxnSpPr>
              <a:stCxn id="25" idx="2"/>
            </p:cNvCxnSpPr>
            <p:nvPr/>
          </p:nvCxnSpPr>
          <p:spPr>
            <a:xfrm>
              <a:off x="5142548" y="2978106"/>
              <a:ext cx="20977" cy="1918858"/>
            </a:xfrm>
            <a:prstGeom prst="straightConnector1">
              <a:avLst/>
            </a:prstGeom>
            <a:noFill/>
            <a:ln w="22225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30" name="Straight Arrow Connector 29"/>
            <p:cNvCxnSpPr>
              <a:stCxn id="13" idx="6"/>
            </p:cNvCxnSpPr>
            <p:nvPr/>
          </p:nvCxnSpPr>
          <p:spPr>
            <a:xfrm flipV="1">
              <a:off x="4552669" y="3679731"/>
              <a:ext cx="1118219" cy="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31" name="Straight Arrow Connector 30"/>
            <p:cNvCxnSpPr>
              <a:stCxn id="19" idx="3"/>
            </p:cNvCxnSpPr>
            <p:nvPr/>
          </p:nvCxnSpPr>
          <p:spPr>
            <a:xfrm flipH="1">
              <a:off x="3923622" y="4694353"/>
              <a:ext cx="316" cy="23451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>
            <a:xfrm>
              <a:off x="4535268" y="1364410"/>
              <a:ext cx="1863310" cy="38112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Calibri"/>
                  <a:cs typeface="+mn-cs"/>
                </a:rPr>
                <a:t>Request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Times New Roman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Calibri"/>
                  <a:cs typeface="+mn-cs"/>
                </a:rPr>
                <a:t>       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libri"/>
                </a:rPr>
                <a:t>Execution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Calibri"/>
                  <a:cs typeface="+mn-cs"/>
                </a:rPr>
                <a:t>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  <a:ea typeface="Calibri"/>
                  <a:cs typeface="+mn-cs"/>
                </a:rPr>
                <a:t>in Project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/>
                  <a:ea typeface="Calibri"/>
                  <a:cs typeface="Iskoola Pota"/>
                </a:rPr>
                <a:t> 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62400" y="2218281"/>
              <a:ext cx="723265" cy="3655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libri"/>
                  <a:cs typeface="+mn-cs"/>
                </a:rPr>
                <a:t>Request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libri"/>
                  <a:cs typeface="+mn-cs"/>
                </a:rPr>
                <a:t> SDDS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Calibri"/>
                  <a:cs typeface="Iskoola Pota"/>
                </a:rPr>
                <a:t> 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72685" y="3039179"/>
              <a:ext cx="541463" cy="3137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libri"/>
                  <a:cs typeface="+mn-cs"/>
                </a:rPr>
                <a:t>Select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Calibri"/>
                  <a:cs typeface="+mn-cs"/>
                </a:rPr>
                <a:t>Plan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Calibri"/>
                  <a:cs typeface="Iskoola Pota"/>
                </a:rPr>
                <a:t> 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608343" y="3102683"/>
              <a:ext cx="2149495" cy="2085224"/>
              <a:chOff x="6017217" y="3477377"/>
              <a:chExt cx="2149495" cy="208522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079762" y="3477377"/>
                <a:ext cx="2086950" cy="2085224"/>
              </a:xfrm>
              <a:prstGeom prst="rect">
                <a:avLst/>
              </a:prstGeom>
              <a:noFill/>
              <a:ln w="19050" cap="flat" cmpd="sng" algn="ctr">
                <a:solidFill>
                  <a:srgbClr val="CACACA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09538" marR="0" lvl="0" indent="-109538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/>
                  <a:buChar char=""/>
                  <a:tabLst/>
                  <a:defRPr/>
                </a:pPr>
                <a:endPara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/>
                  <a:ea typeface="Times New Roman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079762" y="3477670"/>
                <a:ext cx="2086950" cy="477519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Requested SDDS as federated Virtual Infrastructures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6633187" y="4545740"/>
                <a:ext cx="0" cy="32365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943846" y="5152999"/>
                <a:ext cx="278916" cy="10093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689487" y="4869179"/>
                <a:ext cx="975" cy="33378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7023712" y="4301432"/>
                <a:ext cx="306516" cy="12694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grpSp>
            <p:nvGrpSpPr>
              <p:cNvPr id="51" name="Group 50"/>
              <p:cNvGrpSpPr/>
              <p:nvPr/>
            </p:nvGrpSpPr>
            <p:grpSpPr>
              <a:xfrm>
                <a:off x="6019800" y="3962400"/>
                <a:ext cx="1205545" cy="633919"/>
                <a:chOff x="2610197" y="710035"/>
                <a:chExt cx="1918378" cy="930140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2610197" y="710035"/>
                  <a:ext cx="1918378" cy="813965"/>
                  <a:chOff x="2610197" y="633835"/>
                  <a:chExt cx="1918378" cy="813965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2817047" y="933537"/>
                    <a:ext cx="1711528" cy="514263"/>
                  </a:xfrm>
                  <a:prstGeom prst="ellipse">
                    <a:avLst/>
                  </a:prstGeom>
                  <a:solidFill>
                    <a:srgbClr val="CACAC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Cube 72"/>
                  <p:cNvSpPr/>
                  <p:nvPr/>
                </p:nvSpPr>
                <p:spPr>
                  <a:xfrm>
                    <a:off x="2932657" y="682822"/>
                    <a:ext cx="1331464" cy="534671"/>
                  </a:xfrm>
                  <a:prstGeom prst="cube">
                    <a:avLst>
                      <a:gd name="adj" fmla="val 51955"/>
                    </a:avLst>
                  </a:prstGeom>
                  <a:gradFill rotWithShape="1">
                    <a:gsLst>
                      <a:gs pos="0">
                        <a:srgbClr val="574B6D"/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2610197" y="633835"/>
                    <a:ext cx="1744968" cy="662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14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     #1Virtual </a:t>
                    </a: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infra.</a:t>
                    </a:r>
                  </a:p>
                </p:txBody>
              </p:sp>
            </p:grpSp>
            <p:sp>
              <p:nvSpPr>
                <p:cNvPr id="71" name="TextBox 70"/>
                <p:cNvSpPr txBox="1"/>
                <p:nvPr/>
              </p:nvSpPr>
              <p:spPr>
                <a:xfrm>
                  <a:off x="3395824" y="1188578"/>
                  <a:ext cx="906063" cy="451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/>
                    </a:rPr>
                    <a:t>Linux</a:t>
                  </a: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6934200" y="4343400"/>
                <a:ext cx="1205545" cy="609600"/>
                <a:chOff x="5042855" y="990600"/>
                <a:chExt cx="1205545" cy="60960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5042855" y="990600"/>
                  <a:ext cx="1205545" cy="554742"/>
                  <a:chOff x="2610197" y="633835"/>
                  <a:chExt cx="1918378" cy="813965"/>
                </a:xfrm>
              </p:grpSpPr>
              <p:sp>
                <p:nvSpPr>
                  <p:cNvPr id="67" name="Oval 66"/>
                  <p:cNvSpPr/>
                  <p:nvPr/>
                </p:nvSpPr>
                <p:spPr>
                  <a:xfrm>
                    <a:off x="2817047" y="933537"/>
                    <a:ext cx="1711528" cy="514263"/>
                  </a:xfrm>
                  <a:prstGeom prst="ellipse">
                    <a:avLst/>
                  </a:prstGeom>
                  <a:solidFill>
                    <a:srgbClr val="CACAC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Cube 67"/>
                  <p:cNvSpPr/>
                  <p:nvPr/>
                </p:nvSpPr>
                <p:spPr>
                  <a:xfrm>
                    <a:off x="2932657" y="682822"/>
                    <a:ext cx="1331464" cy="534671"/>
                  </a:xfrm>
                  <a:prstGeom prst="cube">
                    <a:avLst>
                      <a:gd name="adj" fmla="val 51955"/>
                    </a:avLst>
                  </a:prstGeom>
                  <a:gradFill rotWithShape="1">
                    <a:gsLst>
                      <a:gs pos="0">
                        <a:srgbClr val="574B6D"/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2610197" y="633835"/>
                    <a:ext cx="1744968" cy="662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14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     #2 Virtual </a:t>
                    </a: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infra.</a:t>
                    </a:r>
                  </a:p>
                </p:txBody>
              </p:sp>
            </p:grpSp>
            <p:sp>
              <p:nvSpPr>
                <p:cNvPr id="66" name="TextBox 65"/>
                <p:cNvSpPr txBox="1"/>
                <p:nvPr/>
              </p:nvSpPr>
              <p:spPr>
                <a:xfrm>
                  <a:off x="5366317" y="1323201"/>
                  <a:ext cx="7678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/>
                    </a:rPr>
                    <a:t>Windows</a:t>
                  </a: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6017217" y="4648200"/>
                <a:ext cx="1205545" cy="633919"/>
                <a:chOff x="2610197" y="710035"/>
                <a:chExt cx="1918378" cy="930140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2610197" y="710035"/>
                  <a:ext cx="1918378" cy="813965"/>
                  <a:chOff x="2610197" y="633835"/>
                  <a:chExt cx="1918378" cy="813965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2817047" y="933537"/>
                    <a:ext cx="1711528" cy="514263"/>
                  </a:xfrm>
                  <a:prstGeom prst="ellipse">
                    <a:avLst/>
                  </a:prstGeom>
                  <a:solidFill>
                    <a:srgbClr val="CACAC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Cube 62"/>
                  <p:cNvSpPr/>
                  <p:nvPr/>
                </p:nvSpPr>
                <p:spPr>
                  <a:xfrm>
                    <a:off x="2932657" y="682822"/>
                    <a:ext cx="1331464" cy="534671"/>
                  </a:xfrm>
                  <a:prstGeom prst="cube">
                    <a:avLst>
                      <a:gd name="adj" fmla="val 51955"/>
                    </a:avLst>
                  </a:prstGeom>
                  <a:gradFill rotWithShape="1">
                    <a:gsLst>
                      <a:gs pos="0">
                        <a:srgbClr val="574B6D"/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2610197" y="633835"/>
                    <a:ext cx="1744968" cy="662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14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     #3Virtual </a:t>
                    </a: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infra.</a:t>
                    </a: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3395824" y="1188578"/>
                  <a:ext cx="906063" cy="451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/>
                    </a:rPr>
                    <a:t>Linux</a:t>
                  </a: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6934200" y="4953000"/>
                <a:ext cx="1205545" cy="609600"/>
                <a:chOff x="5042855" y="990600"/>
                <a:chExt cx="1205545" cy="609600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5042855" y="990600"/>
                  <a:ext cx="1205545" cy="554742"/>
                  <a:chOff x="2610197" y="633835"/>
                  <a:chExt cx="1918378" cy="813965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2817047" y="933537"/>
                    <a:ext cx="1711528" cy="514263"/>
                  </a:xfrm>
                  <a:prstGeom prst="ellipse">
                    <a:avLst/>
                  </a:prstGeom>
                  <a:solidFill>
                    <a:srgbClr val="CACAC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Cube 57"/>
                  <p:cNvSpPr/>
                  <p:nvPr/>
                </p:nvSpPr>
                <p:spPr>
                  <a:xfrm>
                    <a:off x="2932657" y="682822"/>
                    <a:ext cx="1331464" cy="534671"/>
                  </a:xfrm>
                  <a:prstGeom prst="cube">
                    <a:avLst>
                      <a:gd name="adj" fmla="val 51955"/>
                    </a:avLst>
                  </a:prstGeom>
                  <a:gradFill rotWithShape="1">
                    <a:gsLst>
                      <a:gs pos="0">
                        <a:srgbClr val="574B6D"/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2610197" y="633835"/>
                    <a:ext cx="1744968" cy="662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ts val="14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     #4 Virtual </a:t>
                    </a:r>
                    <a:r>
                      <a: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infra.</a:t>
                    </a:r>
                  </a:p>
                </p:txBody>
              </p:sp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5366317" y="1323201"/>
                  <a:ext cx="81464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Calibri"/>
                    </a:rPr>
                    <a:t>Mac OS X </a:t>
                  </a:r>
                </a:p>
              </p:txBody>
            </p:sp>
          </p:grpSp>
        </p:grpSp>
        <p:cxnSp>
          <p:nvCxnSpPr>
            <p:cNvPr id="36" name="Curved Connector 35"/>
            <p:cNvCxnSpPr>
              <a:stCxn id="15" idx="6"/>
              <a:endCxn id="13" idx="1"/>
            </p:cNvCxnSpPr>
            <p:nvPr/>
          </p:nvCxnSpPr>
          <p:spPr>
            <a:xfrm>
              <a:off x="2988038" y="2785764"/>
              <a:ext cx="515508" cy="806585"/>
            </a:xfrm>
            <a:prstGeom prst="curvedConnector2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37" name="Curved Connector 36"/>
            <p:cNvCxnSpPr/>
            <p:nvPr/>
          </p:nvCxnSpPr>
          <p:spPr>
            <a:xfrm>
              <a:off x="2790144" y="2131614"/>
              <a:ext cx="793150" cy="518567"/>
            </a:xfrm>
            <a:prstGeom prst="curvedConnector2">
              <a:avLst/>
            </a:prstGeom>
            <a:noFill/>
            <a:ln w="1587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</p:cxnSp>
        <p:cxnSp>
          <p:nvCxnSpPr>
            <p:cNvPr id="38" name="Curved Connector 37"/>
            <p:cNvCxnSpPr>
              <a:endCxn id="25" idx="0"/>
            </p:cNvCxnSpPr>
            <p:nvPr/>
          </p:nvCxnSpPr>
          <p:spPr>
            <a:xfrm rot="16200000" flipH="1">
              <a:off x="4375812" y="1821354"/>
              <a:ext cx="895546" cy="637925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</p:cxnSp>
        <p:cxnSp>
          <p:nvCxnSpPr>
            <p:cNvPr id="39" name="Curved Connector 38"/>
            <p:cNvCxnSpPr>
              <a:stCxn id="8" idx="3"/>
              <a:endCxn id="23" idx="1"/>
            </p:cNvCxnSpPr>
            <p:nvPr/>
          </p:nvCxnSpPr>
          <p:spPr>
            <a:xfrm>
              <a:off x="4486276" y="1692544"/>
              <a:ext cx="1523166" cy="943283"/>
            </a:xfrm>
            <a:prstGeom prst="curvedConnector2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40" name="Straight Arrow Connector 39"/>
            <p:cNvCxnSpPr>
              <a:endCxn id="15" idx="4"/>
            </p:cNvCxnSpPr>
            <p:nvPr/>
          </p:nvCxnSpPr>
          <p:spPr>
            <a:xfrm flipV="1">
              <a:off x="2430327" y="2978105"/>
              <a:ext cx="11" cy="13358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1" name="Flowchart: Magnetic Disk 40"/>
            <p:cNvSpPr/>
            <p:nvPr/>
          </p:nvSpPr>
          <p:spPr>
            <a:xfrm>
              <a:off x="1865925" y="1863547"/>
              <a:ext cx="997313" cy="465895"/>
            </a:xfrm>
            <a:prstGeom prst="flowChartMagneticDisk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Repository</a:t>
              </a:r>
            </a:p>
          </p:txBody>
        </p:sp>
        <p:cxnSp>
          <p:nvCxnSpPr>
            <p:cNvPr id="42" name="Curved Connector 41"/>
            <p:cNvCxnSpPr>
              <a:stCxn id="25" idx="1"/>
              <a:endCxn id="13" idx="7"/>
            </p:cNvCxnSpPr>
            <p:nvPr/>
          </p:nvCxnSpPr>
          <p:spPr>
            <a:xfrm rot="10800000" flipV="1">
              <a:off x="4372668" y="2783097"/>
              <a:ext cx="351732" cy="809251"/>
            </a:xfrm>
            <a:prstGeom prst="curvedConnector2">
              <a:avLst/>
            </a:prstGeom>
            <a:noFill/>
            <a:ln w="19050" cap="flat" cmpd="sng" algn="ctr">
              <a:solidFill>
                <a:srgbClr val="1F497D"/>
              </a:solidFill>
              <a:prstDash val="solid"/>
              <a:tailEnd type="triangle" w="lg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3462172" y="4090957"/>
              <a:ext cx="951869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Image and Template Library</a:t>
              </a:r>
              <a:endPara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05201" y="1889662"/>
              <a:ext cx="836884" cy="32862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9144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SDDSL</a:t>
              </a:r>
            </a:p>
          </p:txBody>
        </p:sp>
      </p:grpSp>
      <p:sp>
        <p:nvSpPr>
          <p:cNvPr id="75" name="Content Placeholder 2"/>
          <p:cNvSpPr txBox="1">
            <a:spLocks/>
          </p:cNvSpPr>
          <p:nvPr/>
        </p:nvSpPr>
        <p:spPr>
          <a:xfrm>
            <a:off x="6535404" y="1967580"/>
            <a:ext cx="2396768" cy="4248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One needs general hypervisor and bare-metal slices to support FG research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The experiment management system </a:t>
            </a:r>
            <a:r>
              <a:rPr lang="en-US" sz="2000" dirty="0" smtClean="0"/>
              <a:t>is intended to integrates </a:t>
            </a:r>
            <a:r>
              <a:rPr lang="en-US" sz="2000" dirty="0"/>
              <a:t>ISI </a:t>
            </a:r>
            <a:r>
              <a:rPr lang="en-US" sz="2000" dirty="0" err="1"/>
              <a:t>Precip</a:t>
            </a:r>
            <a:r>
              <a:rPr lang="en-US" sz="2000" dirty="0"/>
              <a:t>,   FG </a:t>
            </a:r>
            <a:r>
              <a:rPr lang="en-US" sz="2000" dirty="0" err="1" smtClean="0"/>
              <a:t>Cloudmesh</a:t>
            </a:r>
            <a:r>
              <a:rPr lang="en-US" sz="2000" dirty="0" smtClean="0"/>
              <a:t> and tools latter invokes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Enables reproducibility in experiments.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4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929129"/>
          </a:xfrm>
        </p:spPr>
        <p:txBody>
          <a:bodyPr/>
          <a:lstStyle/>
          <a:p>
            <a:r>
              <a:rPr lang="en-US" b="1" dirty="0" smtClean="0"/>
              <a:t>What is SDDSL?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22" y="1018572"/>
            <a:ext cx="8767822" cy="57063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is an OASIS standard </a:t>
            </a:r>
            <a:r>
              <a:rPr lang="en-US" dirty="0"/>
              <a:t>activity TOSCA (Topology and Orchestration Specification for Cloud </a:t>
            </a:r>
            <a:r>
              <a:rPr lang="en-US" dirty="0" smtClean="0"/>
              <a:t>Applications)</a:t>
            </a:r>
          </a:p>
          <a:p>
            <a:r>
              <a:rPr lang="en-US" dirty="0" smtClean="0"/>
              <a:t>But this is similar to mash-ups or workflow (</a:t>
            </a:r>
            <a:r>
              <a:rPr lang="en-US" dirty="0" err="1" smtClean="0"/>
              <a:t>Taverna</a:t>
            </a:r>
            <a:r>
              <a:rPr lang="en-US" dirty="0" smtClean="0"/>
              <a:t>, </a:t>
            </a:r>
            <a:r>
              <a:rPr lang="en-US" dirty="0" err="1" smtClean="0"/>
              <a:t>Kepler</a:t>
            </a:r>
            <a:r>
              <a:rPr lang="en-US" dirty="0" smtClean="0"/>
              <a:t>, Pegasus, Swift ..) and we know that workflow itself is very successful but workflow standards are not</a:t>
            </a:r>
          </a:p>
          <a:p>
            <a:pPr lvl="1"/>
            <a:r>
              <a:rPr lang="en-US" dirty="0"/>
              <a:t>OASIS WS-BPEL (Business Process Execution </a:t>
            </a:r>
            <a:r>
              <a:rPr lang="en-US" dirty="0" smtClean="0"/>
              <a:t>Language) didn’t </a:t>
            </a:r>
            <a:r>
              <a:rPr lang="en-US" dirty="0"/>
              <a:t>catch </a:t>
            </a:r>
            <a:r>
              <a:rPr lang="en-US" dirty="0" smtClean="0"/>
              <a:t>on</a:t>
            </a:r>
          </a:p>
          <a:p>
            <a:r>
              <a:rPr lang="en-US" dirty="0" smtClean="0"/>
              <a:t>As basic tools (</a:t>
            </a:r>
            <a:r>
              <a:rPr lang="en-US" dirty="0" err="1" smtClean="0"/>
              <a:t>Cloudmesh</a:t>
            </a:r>
            <a:r>
              <a:rPr lang="en-US" dirty="0" smtClean="0"/>
              <a:t>) use Python and Python is a popular scripting language for workflow, we suggest that </a:t>
            </a:r>
            <a:r>
              <a:rPr lang="en-US" b="1" dirty="0" smtClean="0"/>
              <a:t>Python is SDDSL</a:t>
            </a:r>
          </a:p>
          <a:p>
            <a:pPr lvl="1"/>
            <a:r>
              <a:rPr lang="en-US" dirty="0" err="1" smtClean="0"/>
              <a:t>IPython</a:t>
            </a:r>
            <a:r>
              <a:rPr lang="en-US" dirty="0" smtClean="0"/>
              <a:t> Notebooks are natural log of execution provenance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480"/>
          </a:xfrm>
        </p:spPr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as an On-Ramp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52" y="792480"/>
            <a:ext cx="8711184" cy="58643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an On-Ramp, CloudMesh deploys recipes on multiple platforms so you can test in one place and do production on others</a:t>
            </a:r>
          </a:p>
          <a:p>
            <a:r>
              <a:rPr lang="en-US" dirty="0" smtClean="0"/>
              <a:t>Its multi-host support implies it is effective at distributed systems</a:t>
            </a:r>
          </a:p>
          <a:p>
            <a:r>
              <a:rPr lang="en-US" dirty="0" smtClean="0"/>
              <a:t>It will support traditional workflow functions such as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pecification of an execution dataflow </a:t>
            </a:r>
          </a:p>
          <a:p>
            <a:pPr lvl="1"/>
            <a:r>
              <a:rPr lang="en-US" dirty="0" smtClean="0"/>
              <a:t>Customization of Recipe</a:t>
            </a:r>
          </a:p>
          <a:p>
            <a:pPr lvl="1"/>
            <a:r>
              <a:rPr lang="en-US" dirty="0" smtClean="0"/>
              <a:t>Specification of program parameters</a:t>
            </a:r>
          </a:p>
          <a:p>
            <a:r>
              <a:rPr lang="en-US" dirty="0" smtClean="0"/>
              <a:t>Workflow quite well explored </a:t>
            </a:r>
            <a:r>
              <a:rPr lang="en-US" dirty="0"/>
              <a:t>in Python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wiki.openstack.org/wiki/NovaOrchestration/WorkflowEngines</a:t>
            </a:r>
            <a:endParaRPr lang="en-US" dirty="0" smtClean="0"/>
          </a:p>
          <a:p>
            <a:r>
              <a:rPr lang="en-US" dirty="0" err="1" smtClean="0"/>
              <a:t>IPython</a:t>
            </a:r>
            <a:r>
              <a:rPr lang="en-US" dirty="0" smtClean="0"/>
              <a:t> notebook preserves provenance of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800626" y="6488668"/>
              <a:ext cx="3783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http://www.kpcb.com/internet-trends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10963" y="2154881"/>
            <a:ext cx="5778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Note largest science ~100 petabytes = 0.000025 total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675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2" y="39248"/>
            <a:ext cx="8794865" cy="65523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CloudMesh Administrative View of SDDS </a:t>
            </a:r>
            <a:r>
              <a:rPr lang="en-US" sz="3200" b="1" dirty="0" err="1" smtClean="0"/>
              <a:t>aaS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152"/>
            <a:ext cx="9053465" cy="616888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CM-</a:t>
            </a:r>
            <a:r>
              <a:rPr lang="en-US" b="1" dirty="0" err="1" smtClean="0"/>
              <a:t>BMPaaS</a:t>
            </a:r>
            <a:r>
              <a:rPr lang="en-US" b="1" dirty="0" smtClean="0"/>
              <a:t> </a:t>
            </a:r>
            <a:r>
              <a:rPr lang="en-US" dirty="0" smtClean="0"/>
              <a:t>(Bare Metal Provisioning </a:t>
            </a:r>
            <a:r>
              <a:rPr lang="en-US" dirty="0" err="1" smtClean="0"/>
              <a:t>aaS</a:t>
            </a:r>
            <a:r>
              <a:rPr lang="en-US" dirty="0" smtClean="0"/>
              <a:t>) </a:t>
            </a:r>
            <a:r>
              <a:rPr lang="en-US" dirty="0"/>
              <a:t>is a systems view and allows </a:t>
            </a:r>
            <a:r>
              <a:rPr lang="en-US" dirty="0" err="1" smtClean="0"/>
              <a:t>Cloudmesh</a:t>
            </a:r>
            <a:r>
              <a:rPr lang="en-US" dirty="0" smtClean="0"/>
              <a:t> </a:t>
            </a:r>
            <a:r>
              <a:rPr lang="en-US" dirty="0"/>
              <a:t>to dynamically generate </a:t>
            </a:r>
            <a:r>
              <a:rPr lang="en-US" dirty="0" smtClean="0"/>
              <a:t>anything and assign it as permitted by user role and resource policy</a:t>
            </a:r>
          </a:p>
          <a:p>
            <a:pPr lvl="1"/>
            <a:r>
              <a:rPr lang="en-US" dirty="0" smtClean="0"/>
              <a:t>FutureGrid machines India, Bravo, Delta, Sierra, Foxtrot are like this</a:t>
            </a:r>
          </a:p>
          <a:p>
            <a:pPr lvl="1"/>
            <a:r>
              <a:rPr lang="en-US" dirty="0" smtClean="0"/>
              <a:t>Note this </a:t>
            </a:r>
            <a:r>
              <a:rPr lang="en-US" b="1" dirty="0" smtClean="0"/>
              <a:t>only implies user level bare metal access</a:t>
            </a:r>
            <a:r>
              <a:rPr lang="en-US" dirty="0" smtClean="0"/>
              <a:t> if given user is authorized and this is done on a per machine basis</a:t>
            </a:r>
          </a:p>
          <a:p>
            <a:pPr lvl="1"/>
            <a:r>
              <a:rPr lang="en-US" dirty="0" smtClean="0"/>
              <a:t>It </a:t>
            </a:r>
            <a:r>
              <a:rPr lang="en-US" b="1" dirty="0" smtClean="0"/>
              <a:t>does imply dynamic retargeting of nodes </a:t>
            </a:r>
            <a:r>
              <a:rPr lang="en-US" dirty="0" smtClean="0"/>
              <a:t>to typically safe modes of operation (approved machine images) such as switching back and forth between OpenStack, OpenNebula, HPC on Bare metal, Hadoop etc.</a:t>
            </a:r>
            <a:endParaRPr lang="en-US" dirty="0"/>
          </a:p>
          <a:p>
            <a:r>
              <a:rPr lang="en-US" b="1" dirty="0" smtClean="0"/>
              <a:t>CM-</a:t>
            </a:r>
            <a:r>
              <a:rPr lang="en-US" b="1" dirty="0" err="1" smtClean="0"/>
              <a:t>HPaaS</a:t>
            </a:r>
            <a:r>
              <a:rPr lang="en-US" b="1" dirty="0" smtClean="0"/>
              <a:t> </a:t>
            </a:r>
            <a:r>
              <a:rPr lang="en-US" dirty="0" smtClean="0"/>
              <a:t>(Hypervisor based </a:t>
            </a:r>
            <a:r>
              <a:rPr lang="en-US" dirty="0"/>
              <a:t>Provisioning </a:t>
            </a:r>
            <a:r>
              <a:rPr lang="en-US" dirty="0" err="1"/>
              <a:t>aaS</a:t>
            </a:r>
            <a:r>
              <a:rPr lang="en-US" dirty="0"/>
              <a:t>) allows </a:t>
            </a:r>
            <a:r>
              <a:rPr lang="en-US" dirty="0" err="1" smtClean="0"/>
              <a:t>Cloudmesh</a:t>
            </a:r>
            <a:r>
              <a:rPr lang="en-US" dirty="0" smtClean="0"/>
              <a:t> </a:t>
            </a:r>
            <a:r>
              <a:rPr lang="en-US" dirty="0"/>
              <a:t>to generate "anything" on the </a:t>
            </a:r>
            <a:r>
              <a:rPr lang="en-US" dirty="0" smtClean="0"/>
              <a:t>hypervisor</a:t>
            </a:r>
            <a:r>
              <a:rPr lang="en-US" dirty="0"/>
              <a:t> </a:t>
            </a:r>
            <a:r>
              <a:rPr lang="en-US" dirty="0" smtClean="0"/>
              <a:t>allowed for a particular user</a:t>
            </a:r>
          </a:p>
          <a:p>
            <a:pPr lvl="1"/>
            <a:r>
              <a:rPr lang="en-US" dirty="0" smtClean="0"/>
              <a:t>Platform determined by images available to user</a:t>
            </a:r>
          </a:p>
          <a:p>
            <a:pPr lvl="1"/>
            <a:r>
              <a:rPr lang="en-US" dirty="0" smtClean="0"/>
              <a:t>Amazon</a:t>
            </a:r>
            <a:r>
              <a:rPr lang="en-US" dirty="0"/>
              <a:t>, Azure, HPCloud, Google Compute </a:t>
            </a:r>
            <a:r>
              <a:rPr lang="en-US" dirty="0" smtClean="0"/>
              <a:t>Engine</a:t>
            </a:r>
          </a:p>
          <a:p>
            <a:r>
              <a:rPr lang="en-US" b="1" dirty="0" smtClean="0"/>
              <a:t>CM-</a:t>
            </a:r>
            <a:r>
              <a:rPr lang="en-US" b="1" dirty="0" err="1" smtClean="0"/>
              <a:t>PaaS</a:t>
            </a:r>
            <a:r>
              <a:rPr lang="en-US" b="1" dirty="0" smtClean="0"/>
              <a:t> </a:t>
            </a:r>
            <a:r>
              <a:rPr lang="en-US" dirty="0" smtClean="0"/>
              <a:t>(Platform as a Service) makes available an essentially fixed Platform with configuration differences</a:t>
            </a:r>
          </a:p>
          <a:p>
            <a:pPr lvl="1"/>
            <a:r>
              <a:rPr lang="en-US" dirty="0" smtClean="0"/>
              <a:t>XSEDE with MPI HPC nodes could be like this as is Google App Engine and Amazon HPC Cluster. Echo at IU (</a:t>
            </a:r>
            <a:r>
              <a:rPr lang="en-US" dirty="0" err="1" smtClean="0"/>
              <a:t>ScaleMP</a:t>
            </a:r>
            <a:r>
              <a:rPr lang="en-US" dirty="0" smtClean="0"/>
              <a:t>) is like this</a:t>
            </a:r>
          </a:p>
          <a:p>
            <a:pPr lvl="1"/>
            <a:r>
              <a:rPr lang="en-US" dirty="0" smtClean="0"/>
              <a:t>In such a  case a system administrator can statically change base system but the dynamic provisioner cannot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86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278"/>
            <a:ext cx="9144000" cy="79865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CloudMesh User View of SDDS </a:t>
            </a:r>
            <a:r>
              <a:rPr lang="en-US" b="1" dirty="0" err="1" smtClean="0"/>
              <a:t>aaS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70" y="1186405"/>
            <a:ext cx="8646060" cy="54401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 we always consider virtual clusters or slices with nodes that may or may not have hypervisors</a:t>
            </a:r>
          </a:p>
          <a:p>
            <a:r>
              <a:rPr lang="en-US" b="1" dirty="0" smtClean="0"/>
              <a:t>BM-</a:t>
            </a:r>
            <a:r>
              <a:rPr lang="en-US" b="1" dirty="0" err="1" smtClean="0"/>
              <a:t>IaaS</a:t>
            </a:r>
            <a:r>
              <a:rPr lang="en-US" dirty="0" smtClean="0"/>
              <a:t>: Bare Metal (root access) Infrastructure as a service with variants e.g. can change firmware or not</a:t>
            </a:r>
          </a:p>
          <a:p>
            <a:r>
              <a:rPr lang="en-US" b="1" dirty="0" smtClean="0"/>
              <a:t>H-</a:t>
            </a:r>
            <a:r>
              <a:rPr lang="en-US" b="1" dirty="0" err="1" smtClean="0"/>
              <a:t>IaaS</a:t>
            </a:r>
            <a:r>
              <a:rPr lang="en-US" b="1" dirty="0" smtClean="0"/>
              <a:t>: </a:t>
            </a:r>
            <a:r>
              <a:rPr lang="en-US" dirty="0" smtClean="0"/>
              <a:t>Hypervisor based Infrastructure (Machine) as a Service. User provided a collection of hypervisors to build system on.</a:t>
            </a:r>
          </a:p>
          <a:p>
            <a:pPr lvl="1"/>
            <a:r>
              <a:rPr lang="en-US" dirty="0" smtClean="0"/>
              <a:t>Classic Commercial cloud view</a:t>
            </a:r>
          </a:p>
          <a:p>
            <a:r>
              <a:rPr lang="en-US" b="1" dirty="0" err="1" smtClean="0"/>
              <a:t>PSaaS</a:t>
            </a:r>
            <a:r>
              <a:rPr lang="en-US" dirty="0" smtClean="0"/>
              <a:t> Physical or </a:t>
            </a:r>
            <a:r>
              <a:rPr lang="en-US" dirty="0" err="1" smtClean="0"/>
              <a:t>Platformed</a:t>
            </a:r>
            <a:r>
              <a:rPr lang="en-US" dirty="0" smtClean="0"/>
              <a:t> System as a Service where user provided a configured image on either Bare Metal or a Hypervisor</a:t>
            </a:r>
          </a:p>
          <a:p>
            <a:pPr lvl="1"/>
            <a:r>
              <a:rPr lang="en-US" dirty="0" smtClean="0"/>
              <a:t>User could request a deployment of Apache Storm and Kafka to control a set of devices (e.g. smartphones)</a:t>
            </a:r>
          </a:p>
        </p:txBody>
      </p:sp>
    </p:spTree>
    <p:extLst>
      <p:ext uri="{BB962C8B-B14F-4D97-AF65-F5344CB8AC3E}">
        <p14:creationId xmlns:p14="http://schemas.microsoft.com/office/powerpoint/2010/main" val="26111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Infrastructure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3404"/>
            <a:ext cx="9144000" cy="607035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Nucleus Infrastructure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Persistent </a:t>
            </a:r>
            <a:r>
              <a:rPr lang="en-US" dirty="0" err="1" smtClean="0"/>
              <a:t>Cloudmesh</a:t>
            </a:r>
            <a:r>
              <a:rPr lang="en-US" dirty="0" smtClean="0"/>
              <a:t> Infrastructure with defined provisioning rules and characteristics and managed by CloudMesh</a:t>
            </a:r>
          </a:p>
          <a:p>
            <a:r>
              <a:rPr lang="en-US" b="1" dirty="0" smtClean="0"/>
              <a:t>Federated Infrastructure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Outside infrastructure that can be used by special arrangement such as commercial clouds or XSEDE</a:t>
            </a:r>
          </a:p>
          <a:p>
            <a:pPr lvl="1"/>
            <a:r>
              <a:rPr lang="en-US" dirty="0" smtClean="0"/>
              <a:t>Typically </a:t>
            </a:r>
            <a:r>
              <a:rPr lang="en-US" dirty="0"/>
              <a:t>persistent and often batch scheduled</a:t>
            </a:r>
            <a:endParaRPr lang="en-US" dirty="0" smtClean="0"/>
          </a:p>
          <a:p>
            <a:pPr lvl="1"/>
            <a:r>
              <a:rPr lang="en-US" dirty="0" smtClean="0"/>
              <a:t>CloudMesh can use within prescribed provisioning rules and users restricted to those with permitted access; interoperable templates allow common images to nucleus</a:t>
            </a:r>
          </a:p>
          <a:p>
            <a:r>
              <a:rPr lang="en-US" b="1" dirty="0" smtClean="0"/>
              <a:t>Contributed </a:t>
            </a:r>
            <a:r>
              <a:rPr lang="en-US" b="1" dirty="0"/>
              <a:t>Infrastructure</a:t>
            </a:r>
          </a:p>
          <a:p>
            <a:pPr lvl="1"/>
            <a:r>
              <a:rPr lang="en-US" dirty="0"/>
              <a:t>Outside contributions </a:t>
            </a:r>
            <a:r>
              <a:rPr lang="en-US" dirty="0" smtClean="0"/>
              <a:t>to a particular </a:t>
            </a:r>
            <a:r>
              <a:rPr lang="en-US" dirty="0" err="1" smtClean="0"/>
              <a:t>Cloudmesh</a:t>
            </a:r>
            <a:r>
              <a:rPr lang="en-US" dirty="0" smtClean="0"/>
              <a:t> project managed by </a:t>
            </a:r>
            <a:r>
              <a:rPr lang="en-US" dirty="0" err="1" smtClean="0"/>
              <a:t>Cloudmesh</a:t>
            </a:r>
            <a:r>
              <a:rPr lang="en-US" dirty="0" smtClean="0"/>
              <a:t> in this project</a:t>
            </a:r>
          </a:p>
          <a:p>
            <a:pPr lvl="1"/>
            <a:r>
              <a:rPr lang="en-US" dirty="0" smtClean="0"/>
              <a:t>Typically strong user role restrictions – users must belong to a particular project</a:t>
            </a:r>
          </a:p>
          <a:p>
            <a:pPr lvl="1"/>
            <a:r>
              <a:rPr lang="en-US" dirty="0" smtClean="0"/>
              <a:t>Can implement a </a:t>
            </a:r>
            <a:r>
              <a:rPr lang="en-US" dirty="0" err="1" smtClean="0"/>
              <a:t>Planetlab</a:t>
            </a:r>
            <a:r>
              <a:rPr lang="en-US" dirty="0" smtClean="0"/>
              <a:t> like environment by contributing hardware that can be generally used with bare-metal provisioning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062"/>
          </a:xfrm>
        </p:spPr>
        <p:txBody>
          <a:bodyPr/>
          <a:lstStyle/>
          <a:p>
            <a:r>
              <a:rPr lang="en-US" b="1" dirty="0" smtClean="0"/>
              <a:t>Lessons / Insights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6" y="852000"/>
            <a:ext cx="9144000" cy="6006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Integrate </a:t>
            </a:r>
            <a:r>
              <a:rPr lang="en-US" dirty="0" smtClean="0"/>
              <a:t>(don’t compete) </a:t>
            </a:r>
            <a:r>
              <a:rPr lang="en-US" b="1" dirty="0" smtClean="0"/>
              <a:t>HPC with “Commodity Big data” </a:t>
            </a:r>
            <a:r>
              <a:rPr lang="en-US" dirty="0" smtClean="0"/>
              <a:t>(Google to Amazon to Enterprise Data Analytics) 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improve Mahout</a:t>
            </a:r>
            <a:r>
              <a:rPr lang="en-US" dirty="0" smtClean="0"/>
              <a:t>; don’t compete with it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Hadoop plug-ins </a:t>
            </a:r>
            <a:r>
              <a:rPr lang="en-US" dirty="0" smtClean="0"/>
              <a:t>rather than replacing Hadoop</a:t>
            </a:r>
          </a:p>
          <a:p>
            <a:r>
              <a:rPr lang="en-US" dirty="0" smtClean="0"/>
              <a:t>Enhanced Apache Big Data Stack </a:t>
            </a:r>
            <a:r>
              <a:rPr lang="en-US" b="1" dirty="0" smtClean="0"/>
              <a:t>HPC-ABDS has ~120 members </a:t>
            </a:r>
          </a:p>
          <a:p>
            <a:r>
              <a:rPr lang="en-US" dirty="0" smtClean="0"/>
              <a:t>Opportunities at Resource management, Data/File, Streaming, Programming, monitoring, workflow layers for HPC and ABDS integration</a:t>
            </a:r>
          </a:p>
          <a:p>
            <a:r>
              <a:rPr lang="en-US" dirty="0" smtClean="0"/>
              <a:t>Need to capture as services – developing a HPC-Cloud interoperability environment</a:t>
            </a:r>
          </a:p>
          <a:p>
            <a:r>
              <a:rPr lang="en-US" dirty="0" smtClean="0"/>
              <a:t>Data intensive algorithms do not have the well developed </a:t>
            </a:r>
            <a:r>
              <a:rPr lang="en-US" b="1" dirty="0" smtClean="0"/>
              <a:t>high performance libraries </a:t>
            </a:r>
            <a:r>
              <a:rPr lang="en-US" dirty="0" smtClean="0"/>
              <a:t>familiar from HPC</a:t>
            </a:r>
          </a:p>
          <a:p>
            <a:pPr lvl="1"/>
            <a:r>
              <a:rPr lang="en-US" dirty="0" smtClean="0"/>
              <a:t>Need to develop needed services at all levels of stack from users of Mahout to those developing better run time and programming environments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288" y="183515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HPC-ABDS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08038" y="2856706"/>
            <a:ext cx="7772400" cy="15001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Integrating High Performance Computing with Apache Big Data Stack</a:t>
            </a:r>
          </a:p>
          <a:p>
            <a:pPr algn="ctr"/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Shantenu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Jha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Judy Qiu, Andre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Luckow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7777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0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77778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823927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HPC-ABDS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~120 Capabilities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&gt;40 Apache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Green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layers have strong HPC Integration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opportunities</a:t>
            </a:r>
            <a:b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Functionality </a:t>
            </a:r>
            <a:r>
              <a:rPr lang="en-US" sz="2400" b="1" dirty="0"/>
              <a:t>of </a:t>
            </a:r>
            <a:r>
              <a:rPr lang="en-US" sz="2400" b="1" dirty="0" smtClean="0"/>
              <a:t>ABDS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Performance </a:t>
            </a:r>
            <a:r>
              <a:rPr lang="en-US" sz="2400" b="1" dirty="0"/>
              <a:t>of HPC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24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2858"/>
            <a:ext cx="8229600" cy="909393"/>
          </a:xfrm>
        </p:spPr>
        <p:txBody>
          <a:bodyPr/>
          <a:lstStyle/>
          <a:p>
            <a:r>
              <a:rPr lang="en-US" b="1" dirty="0" smtClean="0"/>
              <a:t>Broad Layers in HPC-ABDS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3385"/>
            <a:ext cx="9144000" cy="615461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Workflow-Orchestration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Application and Analytics: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Mahout,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MLlib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R…</a:t>
            </a:r>
          </a:p>
          <a:p>
            <a:r>
              <a:rPr lang="en-US" dirty="0" smtClean="0"/>
              <a:t>High level Programming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Basic Programming model and runtime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SPMD, Streaming, MapReduce, MPI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Inter process communication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Collectives, point-to-point, publish-subscribe</a:t>
            </a:r>
          </a:p>
          <a:p>
            <a:r>
              <a:rPr lang="en-US" dirty="0" smtClean="0"/>
              <a:t>In-memory databases/caches</a:t>
            </a:r>
          </a:p>
          <a:p>
            <a:r>
              <a:rPr lang="en-US" dirty="0" smtClean="0"/>
              <a:t>Object-relational mapping</a:t>
            </a:r>
          </a:p>
          <a:p>
            <a:r>
              <a:rPr lang="en-US" dirty="0" smtClean="0"/>
              <a:t>SQL and </a:t>
            </a:r>
            <a:r>
              <a:rPr lang="en-US" dirty="0" err="1" smtClean="0"/>
              <a:t>NoSQL</a:t>
            </a:r>
            <a:r>
              <a:rPr lang="en-US" dirty="0" smtClean="0"/>
              <a:t>, File management</a:t>
            </a:r>
          </a:p>
          <a:p>
            <a:r>
              <a:rPr lang="en-US" dirty="0" smtClean="0"/>
              <a:t>Data Transport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Cluster Resource Management (Yarn,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Slurm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SGE)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File systems(HDFS,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Lustre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…)</a:t>
            </a:r>
          </a:p>
          <a:p>
            <a:r>
              <a:rPr lang="en-US" dirty="0" smtClean="0"/>
              <a:t>DevOps (Puppet, Chef …)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 Management from HPC to hypervisors (</a:t>
            </a:r>
            <a:r>
              <a:rPr lang="en-US" dirty="0" err="1" smtClean="0"/>
              <a:t>OpenStack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Cross Cutting</a:t>
            </a:r>
          </a:p>
          <a:p>
            <a:pPr lvl="1"/>
            <a:r>
              <a:rPr lang="en-US" dirty="0" smtClean="0"/>
              <a:t>Message Protocols</a:t>
            </a:r>
          </a:p>
          <a:p>
            <a:pPr lvl="1"/>
            <a:r>
              <a:rPr lang="en-US" dirty="0" smtClean="0"/>
              <a:t>Distributed Coordination</a:t>
            </a:r>
          </a:p>
          <a:p>
            <a:pPr lvl="1"/>
            <a:r>
              <a:rPr lang="en-US" dirty="0" smtClean="0"/>
              <a:t>Security &amp; Privacy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Monitoring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162"/>
            <a:ext cx="9144000" cy="931862"/>
          </a:xfrm>
        </p:spPr>
        <p:txBody>
          <a:bodyPr>
            <a:normAutofit/>
          </a:bodyPr>
          <a:lstStyle/>
          <a:p>
            <a:r>
              <a:rPr lang="en-US" b="1" dirty="0" smtClean="0"/>
              <a:t>Useful Set of Analytics Architectures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9000"/>
            <a:ext cx="9144000" cy="5969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Pleasingly Parallel: </a:t>
            </a:r>
            <a:r>
              <a:rPr lang="en-US" sz="2800" dirty="0" smtClean="0"/>
              <a:t>including </a:t>
            </a:r>
            <a:r>
              <a:rPr lang="en-US" sz="2800" b="1" dirty="0" smtClean="0"/>
              <a:t>local machine learning </a:t>
            </a:r>
            <a:r>
              <a:rPr lang="en-US" sz="2800" dirty="0" smtClean="0"/>
              <a:t>as in parallel over images and apply image processing to each image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Hadoop could be used but many other HTC, Many task tools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Search: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including collaborative filtering and motif finding implemented using </a:t>
            </a:r>
            <a:r>
              <a:rPr lang="en-US" sz="2800" b="1" dirty="0" smtClean="0"/>
              <a:t>classic MapReduce </a:t>
            </a:r>
            <a:r>
              <a:rPr lang="en-US" sz="2800" dirty="0" smtClean="0"/>
              <a:t>(Hadoop)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Map-Collective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or Iterative </a:t>
            </a:r>
            <a:r>
              <a:rPr lang="en-US" sz="2800" b="1" dirty="0" err="1" smtClean="0"/>
              <a:t>MapReduce</a:t>
            </a:r>
            <a:r>
              <a:rPr lang="en-US" sz="2800" b="1" dirty="0" smtClean="0"/>
              <a:t> </a:t>
            </a:r>
            <a:r>
              <a:rPr lang="en-US" sz="2800" dirty="0" smtClean="0"/>
              <a:t>using Collective Communication (clustering) – Hadoop with Harp, Spark …..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Map-Communication</a:t>
            </a:r>
            <a:r>
              <a:rPr lang="en-US" sz="2800" b="1" dirty="0" smtClean="0"/>
              <a:t> or Iterative </a:t>
            </a:r>
            <a:r>
              <a:rPr lang="en-US" sz="2800" b="1" dirty="0" err="1" smtClean="0"/>
              <a:t>Giraph</a:t>
            </a:r>
            <a:r>
              <a:rPr lang="en-US" sz="2800" b="1" dirty="0" smtClean="0"/>
              <a:t>: </a:t>
            </a:r>
            <a:r>
              <a:rPr lang="en-US" sz="2800" dirty="0" smtClean="0"/>
              <a:t>(MapReduce) with point-to-point communication (most graph algorithms such as maximum clique, connected component, finding diameter, community detection)</a:t>
            </a:r>
          </a:p>
          <a:p>
            <a:pPr lvl="1"/>
            <a:r>
              <a:rPr lang="en-US" sz="2400" dirty="0" smtClean="0"/>
              <a:t>Vary in difficulty of finding partitioning (classic parallel load balancing)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Shared memory: </a:t>
            </a:r>
            <a:r>
              <a:rPr lang="en-US" sz="2800" b="1" dirty="0" smtClean="0"/>
              <a:t>thread-based </a:t>
            </a:r>
            <a:r>
              <a:rPr lang="en-US" sz="2800" dirty="0"/>
              <a:t>(event driven) graph algorithms (shortest path, </a:t>
            </a:r>
            <a:r>
              <a:rPr lang="en-US" sz="2800" dirty="0" err="1"/>
              <a:t>Betweenness</a:t>
            </a:r>
            <a:r>
              <a:rPr lang="en-US" sz="2800" dirty="0"/>
              <a:t> centrality)</a:t>
            </a:r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74617" y="6392195"/>
            <a:ext cx="425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Ideas like workflow are “orthogonal” to this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17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Getting High Performance on Data Analytics (e.g. Mahout, R…)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2221"/>
            <a:ext cx="9144000" cy="59796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On the systems side, we have two </a:t>
            </a:r>
            <a:r>
              <a:rPr lang="en-US" sz="2000" dirty="0" smtClean="0"/>
              <a:t>principles: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dirty="0">
                <a:solidFill>
                  <a:srgbClr val="0070C0"/>
                </a:solidFill>
              </a:rPr>
              <a:t>Apache Big Data Stack with ~120 projects has important broad functionality with a vital large support organization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HPC </a:t>
            </a:r>
            <a:r>
              <a:rPr lang="en-US" sz="2000" dirty="0">
                <a:solidFill>
                  <a:srgbClr val="0070C0"/>
                </a:solidFill>
              </a:rPr>
              <a:t>including MPI has striking success in delivering high performance,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   however </a:t>
            </a:r>
            <a:r>
              <a:rPr lang="en-US" sz="2000" dirty="0">
                <a:solidFill>
                  <a:srgbClr val="0070C0"/>
                </a:solidFill>
              </a:rPr>
              <a:t>with </a:t>
            </a:r>
            <a:r>
              <a:rPr lang="en-US" sz="2000" dirty="0" smtClean="0">
                <a:solidFill>
                  <a:srgbClr val="0070C0"/>
                </a:solidFill>
              </a:rPr>
              <a:t>a </a:t>
            </a:r>
            <a:r>
              <a:rPr lang="en-US" sz="2000" dirty="0">
                <a:solidFill>
                  <a:srgbClr val="0070C0"/>
                </a:solidFill>
              </a:rPr>
              <a:t>fragile sustainability </a:t>
            </a:r>
            <a:r>
              <a:rPr lang="en-US" sz="2000" dirty="0" smtClean="0">
                <a:solidFill>
                  <a:srgbClr val="0070C0"/>
                </a:solidFill>
              </a:rPr>
              <a:t>model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/>
              <a:t>There are </a:t>
            </a:r>
            <a:r>
              <a:rPr lang="en-US" sz="2000" dirty="0" smtClean="0">
                <a:solidFill>
                  <a:srgbClr val="0070C0"/>
                </a:solidFill>
              </a:rPr>
              <a:t>key systems </a:t>
            </a:r>
            <a:r>
              <a:rPr lang="en-US" sz="2000" dirty="0">
                <a:solidFill>
                  <a:srgbClr val="0070C0"/>
                </a:solidFill>
              </a:rPr>
              <a:t>abstractions </a:t>
            </a:r>
            <a:r>
              <a:rPr lang="en-US" sz="2000" dirty="0"/>
              <a:t>which are levels in </a:t>
            </a:r>
            <a:r>
              <a:rPr lang="en-US" sz="2000" dirty="0" smtClean="0"/>
              <a:t>HPC-ABDS software </a:t>
            </a:r>
            <a:r>
              <a:rPr lang="en-US" sz="2000" dirty="0"/>
              <a:t>stack </a:t>
            </a:r>
            <a:r>
              <a:rPr lang="en-US" sz="2000" dirty="0" smtClean="0"/>
              <a:t>where </a:t>
            </a:r>
            <a:r>
              <a:rPr lang="en-US" sz="2000" dirty="0"/>
              <a:t>Apache approach needs careful integration with HPC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Resource management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Storage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Programming model -- horizontal scaling parallelism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Collective and </a:t>
            </a:r>
            <a:r>
              <a:rPr lang="en-US" sz="2000" dirty="0" smtClean="0"/>
              <a:t>Point-to-Point </a:t>
            </a:r>
            <a:r>
              <a:rPr lang="en-US" sz="2000" dirty="0"/>
              <a:t>communication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Support of iteration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Data interface (not just key-value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In application areas, we define </a:t>
            </a:r>
            <a:r>
              <a:rPr lang="en-US" sz="2000" dirty="0" smtClean="0">
                <a:solidFill>
                  <a:srgbClr val="0070C0"/>
                </a:solidFill>
              </a:rPr>
              <a:t>application abstractions </a:t>
            </a:r>
            <a:r>
              <a:rPr lang="en-US" sz="2000" dirty="0"/>
              <a:t>to </a:t>
            </a:r>
            <a:r>
              <a:rPr lang="en-US" sz="2000" dirty="0" smtClean="0"/>
              <a:t>support: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Graphs/network 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Geospatial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Genes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Images, etc.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95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45521&quot;&gt;&lt;property id=&quot;20148&quot; value=&quot;5&quot;/&gt;&lt;property id=&quot;20300&quot; value=&quot;Slide 1 - &amp;quot;Cloud Services for Big Data Analytics &amp;quot;&quot;/&gt;&lt;property id=&quot;20307&quot; value=&quot;265&quot;/&gt;&lt;/object&gt;&lt;object type=&quot;3&quot; unique_id=&quot;154282&quot;&gt;&lt;property id=&quot;20148&quot; value=&quot;5&quot;/&gt;&lt;property id=&quot;20300&quot; value=&quot;Slide 2 - &amp;quot;Abstract&amp;quot;&quot;/&gt;&lt;property id=&quot;20307&quot; value=&quot;313&quot;/&gt;&lt;/object&gt;&lt;object type=&quot;3&quot; unique_id=&quot;173559&quot;&gt;&lt;property id=&quot;20148&quot; value=&quot;5&quot;/&gt;&lt;property id=&quot;20300&quot; value=&quot;Slide 3&quot;/&gt;&lt;property id=&quot;20307&quot; value=&quot;406&quot;/&gt;&lt;/object&gt;&lt;object type=&quot;3&quot; unique_id=&quot;178629&quot;&gt;&lt;property id=&quot;20148&quot; value=&quot;5&quot;/&gt;&lt;property id=&quot;20300&quot; value=&quot;Slide 4 - &amp;quot;HPC-ABDS &amp;quot;&quot;/&gt;&lt;property id=&quot;20307&quot; value=&quot;432&quot;/&gt;&lt;/object&gt;&lt;object type=&quot;3&quot; unique_id=&quot;178630&quot;&gt;&lt;property id=&quot;20148&quot; value=&quot;5&quot;/&gt;&lt;property id=&quot;20300&quot; value=&quot;Slide 5&quot;/&gt;&lt;property id=&quot;20307&quot; value=&quot;433&quot;/&gt;&lt;/object&gt;&lt;object type=&quot;3&quot; unique_id=&quot;178631&quot;&gt;&lt;property id=&quot;20148&quot; value=&quot;5&quot;/&gt;&lt;property id=&quot;20300&quot; value=&quot;Slide 6&quot;/&gt;&lt;property id=&quot;20307&quot; value=&quot;434&quot;/&gt;&lt;/object&gt;&lt;object type=&quot;3&quot; unique_id=&quot;178632&quot;&gt;&lt;property id=&quot;20148&quot; value=&quot;5&quot;/&gt;&lt;property id=&quot;20300&quot; value=&quot;Slide 7 - &amp;quot;Broad Layers in HPC-ABDS&amp;quot;&quot;/&gt;&lt;property id=&quot;20307&quot; value=&quot;435&quot;/&gt;&lt;/object&gt;&lt;object type=&quot;3&quot; unique_id=&quot;178633&quot;&gt;&lt;property id=&quot;20148&quot; value=&quot;5&quot;/&gt;&lt;property id=&quot;20300&quot; value=&quot;Slide 9 - &amp;quot;Getting High Performance on Data Analytics (e.g. Mahout, R…)&amp;quot;&quot;/&gt;&lt;property id=&quot;20307&quot; value=&quot;436&quot;/&gt;&lt;/object&gt;&lt;object type=&quot;3&quot; unique_id=&quot;178634&quot;&gt;&lt;property id=&quot;20148&quot; value=&quot;5&quot;/&gt;&lt;property id=&quot;20300&quot; value=&quot;Slide 10 - &amp;quot;HPC-ABDS Hourglass&amp;quot;&quot;/&gt;&lt;property id=&quot;20307&quot; value=&quot;437&quot;/&gt;&lt;/object&gt;&lt;object type=&quot;3&quot; unique_id=&quot;179034&quot;&gt;&lt;property id=&quot;20148&quot; value=&quot;5&quot;/&gt;&lt;property id=&quot;20300&quot; value=&quot;Slide 8 - &amp;quot;Useful Set of Analytics Architectures&amp;quot;&quot;/&gt;&lt;property id=&quot;20307&quot; value=&quot;438&quot;/&gt;&lt;/object&gt;&lt;object type=&quot;3&quot; unique_id=&quot;181172&quot;&gt;&lt;property id=&quot;20148&quot; value=&quot;5&quot;/&gt;&lt;property id=&quot;20300&quot; value=&quot;Slide 33 - &amp;quot;Lessons / Insights&amp;quot;&quot;/&gt;&lt;property id=&quot;20307&quot; value=&quot;462&quot;/&gt;&lt;/object&gt;&lt;object type=&quot;3&quot; unique_id=&quot;312555&quot;&gt;&lt;property id=&quot;20148&quot; value=&quot;5&quot;/&gt;&lt;property id=&quot;20300&quot; value=&quot;Slide 11 - &amp;quot;Parallel Global Machine Learning Examples&amp;quot;&quot;/&gt;&lt;property id=&quot;20307&quot; value=&quot;468&quot;/&gt;&lt;/object&gt;&lt;object type=&quot;3&quot; unique_id=&quot;312556&quot;&gt;&lt;property id=&quot;20148&quot; value=&quot;5&quot;/&gt;&lt;property id=&quot;20300&quot; value=&quot;Slide 13 - &amp;quot;Clustering and MDS Large Scale O(N2) GML&amp;quot;&quot;/&gt;&lt;property id=&quot;20307&quot; value=&quot;469&quot;/&gt;&lt;/object&gt;&lt;object type=&quot;3&quot; unique_id=&quot;312557&quot;&gt;&lt;property id=&quot;20148&quot; value=&quot;5&quot;/&gt;&lt;property id=&quot;20300&quot; value=&quot;Slide 14 - &amp;quot;WDA SMACOF MDS (Multidimensional Scaling) using Harp on Big Red 2  Parallel Efficiency: on 100-300K sequences &amp;quot;&quot;/&gt;&lt;property id=&quot;20307&quot; value=&quot;470&quot;/&gt;&lt;/object&gt;&lt;object type=&quot;3&quot; unique_id=&quot;312558&quot;&gt;&lt;property id=&quot;20148&quot; value=&quot;5&quot;/&gt;&lt;property id=&quot;20300&quot; value=&quot;Slide 15 - &amp;quot;Features of Harp Hadoop Plugin&amp;quot;&quot;/&gt;&lt;property id=&quot;20307&quot; value=&quot;471&quot;/&gt;&lt;/object&gt;&lt;object type=&quot;3&quot; unique_id=&quot;312559&quot;&gt;&lt;property id=&quot;20148&quot; value=&quot;5&quot;/&gt;&lt;property id=&quot;20300&quot; value=&quot;Slide 16 - &amp;quot;Building a Big Data Ecosystem that is broadly deployable&amp;quot;&quot;/&gt;&lt;property id=&quot;20307&quot; value=&quot;472&quot;/&gt;&lt;/object&gt;&lt;object type=&quot;3&quot; unique_id=&quot;312560&quot;&gt;&lt;property id=&quot;20148&quot; value=&quot;5&quot;/&gt;&lt;property id=&quot;20300&quot; value=&quot;Slide 18&quot;/&gt;&lt;property id=&quot;20307&quot; value=&quot;473&quot;/&gt;&lt;/object&gt;&lt;object type=&quot;3&quot; unique_id=&quot;312561&quot;&gt;&lt;property id=&quot;20148&quot; value=&quot;5&quot;/&gt;&lt;property id=&quot;20300&quot; value=&quot;Slide 17 - &amp;quot;Using Lots of Services&amp;quot;&quot;/&gt;&lt;property id=&quot;20307&quot; value=&quot;474&quot;/&gt;&lt;/object&gt;&lt;object type=&quot;3&quot; unique_id=&quot;312562&quot;&gt;&lt;property id=&quot;20148&quot; value=&quot;5&quot;/&gt;&lt;property id=&quot;20300&quot; value=&quot;Slide 19 - &amp;quot;Maybe a Big Data Initiative would include&amp;quot;&quot;/&gt;&lt;property id=&quot;20307&quot; value=&quot;475&quot;/&gt;&lt;/object&gt;&lt;object type=&quot;3&quot; unique_id=&quot;312563&quot;&gt;&lt;property id=&quot;20148&quot; value=&quot;5&quot;/&gt;&lt;property id=&quot;20300&quot; value=&quot;Slide 20 - &amp;quot;CloudMesh Architecture&amp;quot;&quot;/&gt;&lt;property id=&quot;20307&quot; value=&quot;476&quot;/&gt;&lt;/object&gt;&lt;object type=&quot;3&quot; unique_id=&quot;312564&quot;&gt;&lt;property id=&quot;20148&quot; value=&quot;5&quot;/&gt;&lt;property id=&quot;20300&quot; value=&quot;Slide 21 - &amp;quot;Cloudmesh Architecture&amp;quot;&quot;/&gt;&lt;property id=&quot;20307&quot; value=&quot;477&quot;/&gt;&lt;/object&gt;&lt;object type=&quot;3&quot; unique_id=&quot;312565&quot;&gt;&lt;property id=&quot;20148&quot; value=&quot;5&quot;/&gt;&lt;property id=&quot;20300&quot; value=&quot;Slide 22 - &amp;quot;Cloudmesh Functionality&amp;quot;&quot;/&gt;&lt;property id=&quot;20307&quot; value=&quot;478&quot;/&gt;&lt;/object&gt;&lt;object type=&quot;3&quot; unique_id=&quot;312566&quot;&gt;&lt;property id=&quot;20148&quot; value=&quot;5&quot;/&gt;&lt;property id=&quot;20300&quot; value=&quot;Slide 23 - &amp;quot;Building Blocks of Cloudmesh&amp;quot;&quot;/&gt;&lt;property id=&quot;20307&quot; value=&quot;479&quot;/&gt;&lt;/object&gt;&lt;object type=&quot;3&quot; unique_id=&quot;312567&quot;&gt;&lt;property id=&quot;20148&quot; value=&quot;5&quot;/&gt;&lt;property id=&quot;20300&quot; value=&quot;Slide 24 - &amp;quot;Cloudmesh User Interface&amp;quot;&quot;/&gt;&lt;property id=&quot;20307&quot; value=&quot;480&quot;/&gt;&lt;/object&gt;&lt;object type=&quot;3&quot; unique_id=&quot;312568&quot;&gt;&lt;property id=&quot;20148&quot; value=&quot;5&quot;/&gt;&lt;property id=&quot;20300&quot; value=&quot;Slide 25&quot;/&gt;&lt;property id=&quot;20307&quot; value=&quot;481&quot;/&gt;&lt;/object&gt;&lt;object type=&quot;3&quot; unique_id=&quot;312569&quot;&gt;&lt;property id=&quot;20148&quot; value=&quot;5&quot;/&gt;&lt;property id=&quot;20300&quot; value=&quot;Slide 26 - &amp;quot;Cloudmesh Shell &amp;amp; bash &amp;amp; IPython &amp;quot;&quot;/&gt;&lt;property id=&quot;20307&quot; value=&quot;482&quot;/&gt;&lt;/object&gt;&lt;object type=&quot;3&quot; unique_id=&quot;312570&quot;&gt;&lt;property id=&quot;20148&quot; value=&quot;5&quot;/&gt;&lt;property id=&quot;20300&quot; value=&quot;Slide 27 - &amp;quot;SDDS Software Defined Distributed Systems&amp;quot;&quot;/&gt;&lt;property id=&quot;20307&quot; value=&quot;483&quot;/&gt;&lt;/object&gt;&lt;object type=&quot;3&quot; unique_id=&quot;312571&quot;&gt;&lt;property id=&quot;20148&quot; value=&quot;5&quot;/&gt;&lt;property id=&quot;20300&quot; value=&quot;Slide 28 - &amp;quot;What is SDDSL?&amp;quot;&quot;/&gt;&lt;property id=&quot;20307&quot; value=&quot;484&quot;/&gt;&lt;/object&gt;&lt;object type=&quot;3&quot; unique_id=&quot;312572&quot;&gt;&lt;property id=&quot;20148&quot; value=&quot;5&quot;/&gt;&lt;property id=&quot;20300&quot; value=&quot;Slide 29 - &amp;quot;Cloudmesh as an On-Ramp&amp;quot;&quot;/&gt;&lt;property id=&quot;20307&quot; value=&quot;485&quot;/&gt;&lt;/object&gt;&lt;object type=&quot;3&quot; unique_id=&quot;312573&quot;&gt;&lt;property id=&quot;20148&quot; value=&quot;5&quot;/&gt;&lt;property id=&quot;20300&quot; value=&quot;Slide 30 - &amp;quot;CloudMesh Administrative View of SDDS aaS&amp;quot;&quot;/&gt;&lt;property id=&quot;20307&quot; value=&quot;486&quot;/&gt;&lt;/object&gt;&lt;object type=&quot;3&quot; unique_id=&quot;312574&quot;&gt;&lt;property id=&quot;20148&quot; value=&quot;5&quot;/&gt;&lt;property id=&quot;20300&quot; value=&quot;Slide 31 - &amp;quot;CloudMesh User View of SDDS aaS&amp;quot;&quot;/&gt;&lt;property id=&quot;20307&quot; value=&quot;487&quot;/&gt;&lt;/object&gt;&lt;object type=&quot;3&quot; unique_id=&quot;312575&quot;&gt;&lt;property id=&quot;20148&quot; value=&quot;5&quot;/&gt;&lt;property id=&quot;20300&quot; value=&quot;Slide 32 - &amp;quot;Cloudmesh Infrastructure Types&amp;quot;&quot;/&gt;&lt;property id=&quot;20307&quot; value=&quot;488&quot;/&gt;&lt;/object&gt;&lt;object type=&quot;3&quot; unique_id=&quot;315514&quot;&gt;&lt;property id=&quot;20148&quot; value=&quot;5&quot;/&gt;&lt;property id=&quot;20300&quot; value=&quot;Slide 12 - &amp;quot;Mahout and Hadoop MR – Slow due to MapReduce Python slow as Scripting Spark Iterative MapReduce, non optimal commu&quot;/&gt;&lt;property id=&quot;20307&quot; value=&quot;489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18698</TotalTime>
  <Words>2213</Words>
  <Application>Microsoft Office PowerPoint</Application>
  <PresentationFormat>On-screen Show (4:3)</PresentationFormat>
  <Paragraphs>319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54" baseType="lpstr">
      <vt:lpstr>Adobe Gothic Std B</vt:lpstr>
      <vt:lpstr>Aharoni</vt:lpstr>
      <vt:lpstr>Arial</vt:lpstr>
      <vt:lpstr>Calibri</vt:lpstr>
      <vt:lpstr>Cambria</vt:lpstr>
      <vt:lpstr>Cooper Std Black</vt:lpstr>
      <vt:lpstr>Franklin Gothic Book</vt:lpstr>
      <vt:lpstr>Franklin Gothic Demi</vt:lpstr>
      <vt:lpstr>Franklin Gothic Medium</vt:lpstr>
      <vt:lpstr>Iskoola Pota</vt:lpstr>
      <vt:lpstr>Symbol</vt:lpstr>
      <vt:lpstr>Times New Roman</vt:lpstr>
      <vt:lpstr>Wingdings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Cloud Services for Big Data Analytics </vt:lpstr>
      <vt:lpstr>Abstract</vt:lpstr>
      <vt:lpstr>PowerPoint Presentation</vt:lpstr>
      <vt:lpstr>HPC-ABDS </vt:lpstr>
      <vt:lpstr>PowerPoint Presentation</vt:lpstr>
      <vt:lpstr>PowerPoint Presentation</vt:lpstr>
      <vt:lpstr>Broad Layers in HPC-ABDS</vt:lpstr>
      <vt:lpstr>Useful Set of Analytics Architectures</vt:lpstr>
      <vt:lpstr>Getting High Performance on Data Analytics (e.g. Mahout, R…)</vt:lpstr>
      <vt:lpstr>HPC-ABDS Hourglass</vt:lpstr>
      <vt:lpstr>Parallel Global Machine Learning Examples</vt:lpstr>
      <vt:lpstr>Mahout and Hadoop MR – Slow due to MapReduce Python slow as Scripting Spark Iterative MapReduce, non optimal communication Harp Hadoop plug in with ~MPI collectives  MPI fastest as C not Java  </vt:lpstr>
      <vt:lpstr>Clustering and MDS Large Scale O(N2) GML</vt:lpstr>
      <vt:lpstr>WDA SMACOF MDS (Multidimensional Scaling) using Harp on Big Red 2  Parallel Efficiency: on 100-300K sequences </vt:lpstr>
      <vt:lpstr>Features of Harp Hadoop Plugin</vt:lpstr>
      <vt:lpstr>Building a Big Data Ecosystem that is broadly deployable</vt:lpstr>
      <vt:lpstr>Using Lots of Services</vt:lpstr>
      <vt:lpstr>PowerPoint Presentation</vt:lpstr>
      <vt:lpstr>Maybe a Big Data Initiative would include</vt:lpstr>
      <vt:lpstr>CloudMesh Architecture</vt:lpstr>
      <vt:lpstr>Cloudmesh Architecture</vt:lpstr>
      <vt:lpstr>Cloudmesh Functionality</vt:lpstr>
      <vt:lpstr>Building Blocks of Cloudmesh</vt:lpstr>
      <vt:lpstr>Cloudmesh User Interface</vt:lpstr>
      <vt:lpstr>PowerPoint Presentation</vt:lpstr>
      <vt:lpstr>Cloudmesh Shell &amp; bash &amp; IPython </vt:lpstr>
      <vt:lpstr>SDDS Software Defined Distributed Systems</vt:lpstr>
      <vt:lpstr>What is SDDSL?</vt:lpstr>
      <vt:lpstr>Cloudmesh as an On-Ramp</vt:lpstr>
      <vt:lpstr>CloudMesh Administrative View of SDDS aaS</vt:lpstr>
      <vt:lpstr>CloudMesh User View of SDDS aaS</vt:lpstr>
      <vt:lpstr>Cloudmesh Infrastructure Types</vt:lpstr>
      <vt:lpstr>Lessons / Insights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331</cp:revision>
  <dcterms:created xsi:type="dcterms:W3CDTF">2014-02-25T01:32:12Z</dcterms:created>
  <dcterms:modified xsi:type="dcterms:W3CDTF">2014-07-19T00:26:22Z</dcterms:modified>
</cp:coreProperties>
</file>