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738" r:id="rId2"/>
  </p:sldMasterIdLst>
  <p:notesMasterIdLst>
    <p:notesMasterId r:id="rId18"/>
  </p:notesMasterIdLst>
  <p:sldIdLst>
    <p:sldId id="256" r:id="rId3"/>
    <p:sldId id="290" r:id="rId4"/>
    <p:sldId id="291" r:id="rId5"/>
    <p:sldId id="292" r:id="rId6"/>
    <p:sldId id="293" r:id="rId7"/>
    <p:sldId id="294" r:id="rId8"/>
    <p:sldId id="257" r:id="rId9"/>
    <p:sldId id="258" r:id="rId10"/>
    <p:sldId id="266" r:id="rId11"/>
    <p:sldId id="259" r:id="rId12"/>
    <p:sldId id="263" r:id="rId13"/>
    <p:sldId id="264" r:id="rId14"/>
    <p:sldId id="265" r:id="rId15"/>
    <p:sldId id="267"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EE7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5754" autoAdjust="0"/>
  </p:normalViewPr>
  <p:slideViewPr>
    <p:cSldViewPr>
      <p:cViewPr varScale="1">
        <p:scale>
          <a:sx n="103" d="100"/>
          <a:sy n="103" d="100"/>
        </p:scale>
        <p:origin x="-39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2C4FAC-5D83-482A-9809-B34FBC9884EF}" type="datetimeFigureOut">
              <a:rPr lang="en-US" smtClean="0"/>
              <a:pPr/>
              <a:t>3/3/2011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D4677B-C5CE-4183-A13D-EB29CCD21300}" type="slidenum">
              <a:rPr lang="en-US" smtClean="0"/>
              <a:pPr/>
              <a:t>‹#›</a:t>
            </a:fld>
            <a:endParaRPr lang="en-US"/>
          </a:p>
        </p:txBody>
      </p:sp>
    </p:spTree>
    <p:extLst>
      <p:ext uri="{BB962C8B-B14F-4D97-AF65-F5344CB8AC3E}">
        <p14:creationId xmlns:p14="http://schemas.microsoft.com/office/powerpoint/2010/main" val="387031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SALSA is </a:t>
            </a:r>
          </a:p>
          <a:p>
            <a:r>
              <a:rPr lang="en-US" smtClean="0"/>
              <a:t>Service Aggregated Linked Sequential Activities</a:t>
            </a:r>
          </a:p>
          <a:p>
            <a:endParaRPr lang="en-US" dirty="0"/>
          </a:p>
        </p:txBody>
      </p:sp>
      <p:sp>
        <p:nvSpPr>
          <p:cNvPr id="4" name="Slide Number Placeholder 3"/>
          <p:cNvSpPr>
            <a:spLocks noGrp="1"/>
          </p:cNvSpPr>
          <p:nvPr>
            <p:ph type="sldNum" sz="quarter" idx="10"/>
          </p:nvPr>
        </p:nvSpPr>
        <p:spPr/>
        <p:txBody>
          <a:bodyPr/>
          <a:lstStyle/>
          <a:p>
            <a:fld id="{33D4677B-C5CE-4183-A13D-EB29CCD2130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D4677B-C5CE-4183-A13D-EB29CCD21300}" type="slidenum">
              <a:rPr lang="en-US" smtClean="0"/>
              <a:pPr/>
              <a:t>2</a:t>
            </a:fld>
            <a:endParaRPr lang="en-US"/>
          </a:p>
        </p:txBody>
      </p:sp>
    </p:spTree>
    <p:extLst>
      <p:ext uri="{BB962C8B-B14F-4D97-AF65-F5344CB8AC3E}">
        <p14:creationId xmlns:p14="http://schemas.microsoft.com/office/powerpoint/2010/main" val="328963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D4677B-C5CE-4183-A13D-EB29CCD21300}" type="slidenum">
              <a:rPr lang="en-US" smtClean="0"/>
              <a:pPr/>
              <a:t>3</a:t>
            </a:fld>
            <a:endParaRPr lang="en-US"/>
          </a:p>
        </p:txBody>
      </p:sp>
    </p:spTree>
    <p:extLst>
      <p:ext uri="{BB962C8B-B14F-4D97-AF65-F5344CB8AC3E}">
        <p14:creationId xmlns:p14="http://schemas.microsoft.com/office/powerpoint/2010/main" val="196696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D4677B-C5CE-4183-A13D-EB29CCD21300}" type="slidenum">
              <a:rPr lang="en-US" smtClean="0"/>
              <a:pPr/>
              <a:t>4</a:t>
            </a:fld>
            <a:endParaRPr lang="en-US"/>
          </a:p>
        </p:txBody>
      </p:sp>
    </p:spTree>
    <p:extLst>
      <p:ext uri="{BB962C8B-B14F-4D97-AF65-F5344CB8AC3E}">
        <p14:creationId xmlns:p14="http://schemas.microsoft.com/office/powerpoint/2010/main" val="2744906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D4677B-C5CE-4183-A13D-EB29CCD21300}" type="slidenum">
              <a:rPr lang="en-US" smtClean="0"/>
              <a:pPr/>
              <a:t>5</a:t>
            </a:fld>
            <a:endParaRPr lang="en-US"/>
          </a:p>
        </p:txBody>
      </p:sp>
    </p:spTree>
    <p:extLst>
      <p:ext uri="{BB962C8B-B14F-4D97-AF65-F5344CB8AC3E}">
        <p14:creationId xmlns:p14="http://schemas.microsoft.com/office/powerpoint/2010/main" val="218976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D4677B-C5CE-4183-A13D-EB29CCD21300}" type="slidenum">
              <a:rPr lang="en-US" smtClean="0"/>
              <a:pPr/>
              <a:t>6</a:t>
            </a:fld>
            <a:endParaRPr lang="en-US"/>
          </a:p>
        </p:txBody>
      </p:sp>
    </p:spTree>
    <p:extLst>
      <p:ext uri="{BB962C8B-B14F-4D97-AF65-F5344CB8AC3E}">
        <p14:creationId xmlns:p14="http://schemas.microsoft.com/office/powerpoint/2010/main" val="1738444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C4 Continuous Collaborative Computational Cloud</a:t>
            </a:r>
            <a:endParaRPr lang="en-US" dirty="0"/>
          </a:p>
        </p:txBody>
      </p:sp>
      <p:sp>
        <p:nvSpPr>
          <p:cNvPr id="4" name="Slide Number Placeholder 3"/>
          <p:cNvSpPr>
            <a:spLocks noGrp="1"/>
          </p:cNvSpPr>
          <p:nvPr>
            <p:ph type="sldNum" sz="quarter" idx="10"/>
          </p:nvPr>
        </p:nvSpPr>
        <p:spPr/>
        <p:txBody>
          <a:bodyPr/>
          <a:lstStyle/>
          <a:p>
            <a:fld id="{3A903641-60CB-4076-A333-28251A8A7731}" type="slidenum">
              <a:rPr lang="en-US" smtClean="0"/>
              <a:pPr/>
              <a:t>7</a:t>
            </a:fld>
            <a:endParaRPr lang="en-US"/>
          </a:p>
        </p:txBody>
      </p:sp>
    </p:spTree>
    <p:extLst>
      <p:ext uri="{BB962C8B-B14F-4D97-AF65-F5344CB8AC3E}">
        <p14:creationId xmlns:p14="http://schemas.microsoft.com/office/powerpoint/2010/main" val="407538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903641-60CB-4076-A333-28251A8A77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350px-Zuoshangjiao.jpg"/>
          <p:cNvPicPr>
            <a:picLocks noChangeAspect="1"/>
          </p:cNvPicPr>
          <p:nvPr userDrawn="1"/>
        </p:nvPicPr>
        <p:blipFill>
          <a:blip r:embed="rId2" cstate="print"/>
          <a:stretch>
            <a:fillRect/>
          </a:stretch>
        </p:blipFill>
        <p:spPr>
          <a:xfrm>
            <a:off x="0" y="0"/>
            <a:ext cx="1600200" cy="1540764"/>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016000"/>
          </a:xfrm>
        </p:spPr>
        <p:txBody>
          <a:bodyPr/>
          <a:lstStyle>
            <a:lvl1pPr>
              <a:defRPr>
                <a:solidFill>
                  <a:schemeClr val="tx2"/>
                </a:solidFill>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457200" y="1092200"/>
            <a:ext cx="8229600" cy="5283200"/>
          </a:xfrm>
        </p:spPr>
        <p:txBody>
          <a:bodyPr/>
          <a:lstStyle>
            <a:lvl1pPr>
              <a:buNone/>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09399"/>
          </a:xfrm>
        </p:spPr>
        <p:txBody>
          <a:bodyPr/>
          <a:lstStyle>
            <a:lvl1pPr>
              <a:defRPr sz="4400"/>
            </a:lvl1pPr>
          </a:lstStyle>
          <a:p>
            <a:r>
              <a:rPr lang="en-US" dirty="0" smtClean="0"/>
              <a:t>Click to edit Master 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15A1C-A950-4BF7-9F1F-2CA7C903A8EE}"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15A1C-A950-4BF7-9F1F-2CA7C903A8EE}"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015A1C-A950-4BF7-9F1F-2CA7C903A8EE}" type="datetimeFigureOut">
              <a:rPr lang="en-US" smtClean="0"/>
              <a:pPr/>
              <a:t>3/3/2011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015A1C-A950-4BF7-9F1F-2CA7C903A8EE}" type="datetimeFigureOut">
              <a:rPr lang="en-US" smtClean="0"/>
              <a:pPr/>
              <a:t>3/3/2011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15A1C-A950-4BF7-9F1F-2CA7C903A8EE}" type="datetimeFigureOut">
              <a:rPr lang="en-US" smtClean="0"/>
              <a:pPr/>
              <a:t>3/3/2011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15A1C-A950-4BF7-9F1F-2CA7C903A8EE}"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15A1C-A950-4BF7-9F1F-2CA7C903A8EE}"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FFF6C-AE4E-4FE6-A064-67A5E3D5DC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E7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15A1C-A950-4BF7-9F1F-2CA7C903A8EE}" type="datetimeFigureOut">
              <a:rPr lang="en-US" smtClean="0"/>
              <a:pPr/>
              <a:t>3/3/2011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FFF6C-AE4E-4FE6-A064-67A5E3D5DC7A}" type="slidenum">
              <a:rPr lang="en-US" smtClean="0"/>
              <a:pPr/>
              <a:t>‹#›</a:t>
            </a:fld>
            <a:endParaRPr lang="en-US"/>
          </a:p>
        </p:txBody>
      </p:sp>
      <p:pic>
        <p:nvPicPr>
          <p:cNvPr id="7" name="Picture 6" descr="350px-Zuoshangjiao.jpg"/>
          <p:cNvPicPr>
            <a:picLocks noChangeAspect="1"/>
          </p:cNvPicPr>
          <p:nvPr userDrawn="1"/>
        </p:nvPicPr>
        <p:blipFill>
          <a:blip r:embed="rId13" cstate="print"/>
          <a:stretch>
            <a:fillRect/>
          </a:stretch>
        </p:blipFill>
        <p:spPr>
          <a:xfrm>
            <a:off x="0" y="0"/>
            <a:ext cx="1600200" cy="154076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FSWhite.gif"/>
          <p:cNvPicPr>
            <a:picLocks noChangeAspect="1"/>
          </p:cNvPicPr>
          <p:nvPr/>
        </p:nvPicPr>
        <p:blipFill>
          <a:blip r:embed="rId5" cstate="print"/>
          <a:stretch>
            <a:fillRect/>
          </a:stretch>
        </p:blipFill>
        <p:spPr>
          <a:xfrm>
            <a:off x="7543802" y="109252"/>
            <a:ext cx="1600199" cy="595345"/>
          </a:xfrm>
          <a:prstGeom prst="rect">
            <a:avLst/>
          </a:prstGeom>
        </p:spPr>
      </p:pic>
      <p:pic>
        <p:nvPicPr>
          <p:cNvPr id="15" name="Picture 14" descr="FS_PPT_Master.jpg"/>
          <p:cNvPicPr>
            <a:picLocks noChangeAspect="1"/>
          </p:cNvPicPr>
          <p:nvPr/>
        </p:nvPicPr>
        <p:blipFill>
          <a:blip r:embed="rId6" cstate="print"/>
          <a:srcRect b="3533"/>
          <a:stretch>
            <a:fillRect/>
          </a:stretch>
        </p:blipFill>
        <p:spPr>
          <a:xfrm>
            <a:off x="8686801" y="783819"/>
            <a:ext cx="457199" cy="409981"/>
          </a:xfrm>
          <a:prstGeom prst="rect">
            <a:avLst/>
          </a:prstGeom>
        </p:spPr>
      </p:pic>
      <p:cxnSp>
        <p:nvCxnSpPr>
          <p:cNvPr id="7" name="Straight Connector 6"/>
          <p:cNvCxnSpPr/>
          <p:nvPr/>
        </p:nvCxnSpPr>
        <p:spPr>
          <a:xfrm>
            <a:off x="0" y="6578600"/>
            <a:ext cx="6934200" cy="211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itle Placeholder 12"/>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4" name="Text Placeholder 13"/>
          <p:cNvSpPr>
            <a:spLocks noGrp="1"/>
          </p:cNvSpPr>
          <p:nvPr>
            <p:ph type="body" idx="1"/>
          </p:nvPr>
        </p:nvSpPr>
        <p:spPr>
          <a:xfrm>
            <a:off x="457200" y="1295400"/>
            <a:ext cx="8229600" cy="5080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6" name="Picture 15" descr="FS_PPT_title.bmp"/>
          <p:cNvPicPr>
            <a:picLocks noChangeAspect="1"/>
          </p:cNvPicPr>
          <p:nvPr/>
        </p:nvPicPr>
        <p:blipFill>
          <a:blip r:embed="rId7" cstate="print"/>
          <a:stretch>
            <a:fillRect/>
          </a:stretch>
        </p:blipFill>
        <p:spPr>
          <a:xfrm>
            <a:off x="8208996" y="-25399"/>
            <a:ext cx="935004" cy="729996"/>
          </a:xfrm>
          <a:prstGeom prst="rect">
            <a:avLst/>
          </a:prstGeom>
        </p:spPr>
      </p:pic>
      <p:pic>
        <p:nvPicPr>
          <p:cNvPr id="19" name="Picture 18" descr="FS_PPT_Master.jpg"/>
          <p:cNvPicPr>
            <a:picLocks noChangeAspect="1"/>
          </p:cNvPicPr>
          <p:nvPr/>
        </p:nvPicPr>
        <p:blipFill>
          <a:blip r:embed="rId8" cstate="print"/>
          <a:srcRect b="3533"/>
          <a:stretch>
            <a:fillRect/>
          </a:stretch>
        </p:blipFill>
        <p:spPr>
          <a:xfrm>
            <a:off x="7848601" y="-25400"/>
            <a:ext cx="304799" cy="409981"/>
          </a:xfrm>
          <a:prstGeom prst="rect">
            <a:avLst/>
          </a:prstGeom>
        </p:spPr>
      </p:pic>
      <p:sp>
        <p:nvSpPr>
          <p:cNvPr id="9" name="TextBox 8"/>
          <p:cNvSpPr txBox="1"/>
          <p:nvPr/>
        </p:nvSpPr>
        <p:spPr>
          <a:xfrm>
            <a:off x="4419600" y="6514069"/>
            <a:ext cx="4800600" cy="276999"/>
          </a:xfrm>
          <a:prstGeom prst="rect">
            <a:avLst/>
          </a:prstGeom>
          <a:noFill/>
        </p:spPr>
        <p:txBody>
          <a:bodyPr wrap="square" rtlCol="0">
            <a:spAutoFit/>
          </a:bodyPr>
          <a:lstStyle/>
          <a:p>
            <a:pPr defTabSz="457200"/>
            <a:r>
              <a:rPr lang="en-US" sz="1200" i="1" dirty="0" smtClean="0">
                <a:solidFill>
                  <a:prstClr val="black"/>
                </a:solidFill>
                <a:latin typeface="Candara" pitchFamily="34" charset="0"/>
              </a:rPr>
              <a:t>Barga, Gannon: Cloud Computing Presentation, MSR Faculty Summit 2009</a:t>
            </a:r>
            <a:endParaRPr lang="en-US" sz="1200" i="1" dirty="0">
              <a:solidFill>
                <a:prstClr val="black"/>
              </a:solidFill>
              <a:latin typeface="Candara" pitchFamily="34" charset="0"/>
            </a:endParaRPr>
          </a:p>
        </p:txBody>
      </p:sp>
    </p:spTree>
  </p:cSld>
  <p:clrMap bg1="lt1" tx1="dk1" bg2="lt2" tx2="dk2" accent1="accent1" accent2="accent2" accent3="accent3" accent4="accent4" accent5="accent5" accent6="accent6" hlink="hlink" folHlink="folHlink"/>
  <p:sldLayoutIdLst>
    <p:sldLayoutId id="2147483739" r:id="rId1"/>
    <p:sldLayoutId id="2147483741" r:id="rId2"/>
    <p:sldLayoutId id="2147483743" r:id="rId3"/>
  </p:sldLayoutIdLst>
  <p:txStyles>
    <p:titleStyle>
      <a:lvl1pPr algn="ctr" defTabSz="457200" rtl="0" eaLnBrk="1" latinLnBrk="0" hangingPunct="1">
        <a:spcBef>
          <a:spcPct val="0"/>
        </a:spcBef>
        <a:buNone/>
        <a:defRPr sz="4000" kern="1200">
          <a:solidFill>
            <a:schemeClr val="tx2"/>
          </a:solidFill>
          <a:latin typeface="Candara"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Candara"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Candara" pitchFamily="34" charset="0"/>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Candara" pitchFamily="34" charset="0"/>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Candara"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Candara"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cf@indiana.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futuregrid.org/" TargetMode="External"/><Relationship Id="rId4" Type="http://schemas.openxmlformats.org/officeDocument/2006/relationships/hyperlink" Target="http://www.infomall.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sdl.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hyville.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0"/>
            <a:ext cx="7772400" cy="1470025"/>
          </a:xfrm>
        </p:spPr>
        <p:txBody>
          <a:bodyPr>
            <a:noAutofit/>
          </a:bodyPr>
          <a:lstStyle/>
          <a:p>
            <a:r>
              <a:rPr lang="en-US" sz="4000" b="1" dirty="0"/>
              <a:t>Cyber-Infrastructure in </a:t>
            </a:r>
            <a:r>
              <a:rPr lang="en-US" sz="4000" b="1" dirty="0" smtClean="0"/>
              <a:t>Education</a:t>
            </a:r>
            <a:endParaRPr lang="en-US" sz="4000" dirty="0"/>
          </a:p>
        </p:txBody>
      </p:sp>
      <p:sp>
        <p:nvSpPr>
          <p:cNvPr id="3" name="Subtitle 2"/>
          <p:cNvSpPr>
            <a:spLocks noGrp="1"/>
          </p:cNvSpPr>
          <p:nvPr>
            <p:ph type="subTitle" idx="1"/>
          </p:nvPr>
        </p:nvSpPr>
        <p:spPr>
          <a:xfrm>
            <a:off x="228600" y="1905000"/>
            <a:ext cx="8686800" cy="1066800"/>
          </a:xfrm>
        </p:spPr>
        <p:txBody>
          <a:bodyPr>
            <a:noAutofit/>
          </a:bodyPr>
          <a:lstStyle/>
          <a:p>
            <a:r>
              <a:rPr lang="en-US" sz="2800" b="1" i="1" dirty="0" smtClean="0"/>
              <a:t>South Carolina </a:t>
            </a:r>
            <a:r>
              <a:rPr lang="en-US" sz="2800" b="1" i="1" dirty="0"/>
              <a:t>State University</a:t>
            </a:r>
          </a:p>
          <a:p>
            <a:r>
              <a:rPr lang="en-US" sz="2800" b="1" i="1" dirty="0" smtClean="0"/>
              <a:t>Cyberinfrastructure Day</a:t>
            </a:r>
          </a:p>
          <a:p>
            <a:r>
              <a:rPr lang="en-US" sz="2800" b="1" i="1" dirty="0" smtClean="0"/>
              <a:t>March 3 2011</a:t>
            </a:r>
          </a:p>
        </p:txBody>
      </p:sp>
      <p:sp>
        <p:nvSpPr>
          <p:cNvPr id="5" name="Subtitle 2"/>
          <p:cNvSpPr txBox="1">
            <a:spLocks/>
          </p:cNvSpPr>
          <p:nvPr/>
        </p:nvSpPr>
        <p:spPr>
          <a:xfrm>
            <a:off x="0" y="3505200"/>
            <a:ext cx="9144000" cy="3352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effectLst/>
                <a:uLnTx/>
                <a:uFillTx/>
                <a:latin typeface="Times New Roman" pitchFamily="18" charset="0"/>
                <a:cs typeface="Times New Roman" pitchFamily="18" charset="0"/>
              </a:rPr>
              <a:t>Geoffrey Fox</a:t>
            </a:r>
            <a:endParaRPr kumimoji="0" lang="en-US" sz="2400" b="0" i="0" u="none" strike="noStrike" kern="1200" cap="none" spc="0" normalizeH="0" noProof="0" dirty="0" smtClean="0">
              <a:ln>
                <a:noFill/>
              </a:ln>
              <a:effectLst/>
              <a:uLnTx/>
              <a:uFillTx/>
              <a:latin typeface="Times New Roman" pitchFamily="18" charset="0"/>
              <a:cs typeface="Times New Roman" pitchFamily="18" charset="0"/>
            </a:endParaRPr>
          </a:p>
          <a:p>
            <a:pPr lvl="0" algn="ctr">
              <a:spcBef>
                <a:spcPct val="20000"/>
              </a:spcBef>
              <a:defRPr/>
            </a:pPr>
            <a:r>
              <a:rPr lang="en-US" sz="2000" baseline="0" dirty="0" smtClean="0">
                <a:hlinkClick r:id="rId3"/>
              </a:rPr>
              <a:t>gcf@indiana.edu</a:t>
            </a:r>
            <a:r>
              <a:rPr lang="en-US" sz="2000" dirty="0" smtClean="0"/>
              <a:t>            </a:t>
            </a:r>
          </a:p>
          <a:p>
            <a:pPr lvl="0" algn="ctr">
              <a:spcBef>
                <a:spcPct val="20000"/>
              </a:spcBef>
              <a:defRPr/>
            </a:pPr>
            <a:r>
              <a:rPr lang="en-US" sz="2000" dirty="0" smtClean="0"/>
              <a:t> </a:t>
            </a:r>
            <a:r>
              <a:rPr lang="en-US" sz="2000" dirty="0" smtClean="0">
                <a:hlinkClick r:id="rId4"/>
              </a:rPr>
              <a:t>http://www.infomall.org</a:t>
            </a:r>
            <a:r>
              <a:rPr lang="en-US" sz="2000" dirty="0" smtClean="0"/>
              <a:t>    </a:t>
            </a:r>
            <a:r>
              <a:rPr lang="en-US" sz="2000" dirty="0" smtClean="0">
                <a:hlinkClick r:id="rId5"/>
              </a:rPr>
              <a:t>http://www.futuregrid.org</a:t>
            </a:r>
            <a:r>
              <a:rPr lang="en-US" sz="2000" dirty="0" smtClean="0"/>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400" baseline="0" dirty="0"/>
          </a:p>
          <a:p>
            <a:pPr algn="ctr">
              <a:spcBef>
                <a:spcPct val="20000"/>
              </a:spcBef>
            </a:pPr>
            <a:r>
              <a:rPr lang="en-US" sz="1900" dirty="0" smtClean="0">
                <a:latin typeface="Times New Roman" pitchFamily="18" charset="0"/>
                <a:cs typeface="Times New Roman" pitchFamily="18" charset="0"/>
              </a:rPr>
              <a:t>Director, Digital Science Center, Pervasive Technology Institute</a:t>
            </a:r>
          </a:p>
          <a:p>
            <a:pPr lvl="0" algn="ctr">
              <a:spcBef>
                <a:spcPct val="20000"/>
              </a:spcBef>
            </a:pPr>
            <a:r>
              <a:rPr lang="en-US" sz="1900" dirty="0" smtClean="0">
                <a:latin typeface="Times New Roman" pitchFamily="18" charset="0"/>
                <a:cs typeface="Times New Roman" pitchFamily="18" charset="0"/>
              </a:rPr>
              <a:t>Associate Dean for Research and Graduate Studies,  School of Informatics and Computing</a:t>
            </a:r>
          </a:p>
          <a:p>
            <a:pPr lvl="0" algn="ctr">
              <a:spcBef>
                <a:spcPct val="20000"/>
              </a:spcBef>
            </a:pPr>
            <a:r>
              <a:rPr lang="en-US" sz="1900" dirty="0" smtClean="0">
                <a:latin typeface="Times New Roman" pitchFamily="18" charset="0"/>
                <a:cs typeface="Times New Roman" pitchFamily="18" charset="0"/>
              </a:rPr>
              <a:t>Indiana University Bloomington</a:t>
            </a:r>
            <a:endParaRPr kumimoji="0" lang="en-US" sz="2400" b="0"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p:txBody>
          <a:bodyPr/>
          <a:lstStyle/>
          <a:p>
            <a:r>
              <a:rPr lang="en-US" dirty="0" smtClean="0">
                <a:ea typeface="ＭＳ Ｐゴシック" pitchFamily="34" charset="-128"/>
              </a:rPr>
              <a:t>Why use Virtualization?</a:t>
            </a:r>
            <a:endParaRPr lang="en-US" dirty="0" smtClean="0">
              <a:ea typeface="ＭＳ Ｐゴシック" pitchFamily="34" charset="-128"/>
            </a:endParaRPr>
          </a:p>
        </p:txBody>
      </p:sp>
      <p:sp>
        <p:nvSpPr>
          <p:cNvPr id="9219" name="Rectangle 3"/>
          <p:cNvSpPr>
            <a:spLocks noGrp="1"/>
          </p:cNvSpPr>
          <p:nvPr>
            <p:ph type="body" idx="4294967295"/>
          </p:nvPr>
        </p:nvSpPr>
        <p:spPr/>
        <p:txBody>
          <a:bodyPr/>
          <a:lstStyle/>
          <a:p>
            <a:r>
              <a:rPr lang="en-US" sz="2800" dirty="0" smtClean="0">
                <a:ea typeface="ＭＳ Ｐゴシック" pitchFamily="34" charset="-128"/>
              </a:rPr>
              <a:t>Traditional ways of delivering hands-on training and education in parallel/distributed computing have non-trivial dependences on the environment</a:t>
            </a:r>
          </a:p>
          <a:p>
            <a:pPr lvl="2"/>
            <a:r>
              <a:rPr lang="en-US" sz="2000" dirty="0" smtClean="0">
                <a:ea typeface="ＭＳ Ｐゴシック" pitchFamily="34" charset="-128"/>
              </a:rPr>
              <a:t>Difficult to replicate same environment on different resources (e.g. HPC clusters, desktops) </a:t>
            </a:r>
          </a:p>
          <a:p>
            <a:pPr lvl="2"/>
            <a:r>
              <a:rPr lang="en-US" sz="2000" dirty="0" smtClean="0">
                <a:ea typeface="ＭＳ Ｐゴシック" pitchFamily="34" charset="-128"/>
              </a:rPr>
              <a:t>Difficult to cope with changes in the environment (e.g. software upgrades)</a:t>
            </a:r>
          </a:p>
          <a:p>
            <a:r>
              <a:rPr lang="en-US" sz="2800" dirty="0" smtClean="0">
                <a:ea typeface="ＭＳ Ｐゴシック" pitchFamily="34" charset="-128"/>
              </a:rPr>
              <a:t>Virtualization technologies remove key software dependences through a layer of indirection</a:t>
            </a:r>
          </a:p>
          <a:p>
            <a:pPr lvl="2"/>
            <a:endParaRPr lang="en-US" sz="2000" dirty="0" smtClean="0">
              <a:ea typeface="ＭＳ Ｐゴシック" pitchFamily="34" charset="-128"/>
            </a:endParaRPr>
          </a:p>
        </p:txBody>
      </p:sp>
    </p:spTree>
    <p:extLst>
      <p:ext uri="{BB962C8B-B14F-4D97-AF65-F5344CB8AC3E}">
        <p14:creationId xmlns:p14="http://schemas.microsoft.com/office/powerpoint/2010/main" val="2955482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normAutofit fontScale="90000"/>
          </a:bodyPr>
          <a:lstStyle/>
          <a:p>
            <a:r>
              <a:rPr lang="en-US" sz="4000" dirty="0" smtClean="0">
                <a:ea typeface="ＭＳ Ｐゴシック" pitchFamily="34" charset="-128"/>
              </a:rPr>
              <a:t>Appliance </a:t>
            </a:r>
            <a:r>
              <a:rPr lang="en-US" sz="4000" dirty="0" smtClean="0">
                <a:ea typeface="ＭＳ Ｐゴシック" pitchFamily="34" charset="-128"/>
              </a:rPr>
              <a:t>Infrastructure - guiding principles</a:t>
            </a:r>
          </a:p>
        </p:txBody>
      </p:sp>
      <p:sp>
        <p:nvSpPr>
          <p:cNvPr id="13315" name="Rectangle 3"/>
          <p:cNvSpPr>
            <a:spLocks noGrp="1"/>
          </p:cNvSpPr>
          <p:nvPr>
            <p:ph type="body" idx="4294967295"/>
          </p:nvPr>
        </p:nvSpPr>
        <p:spPr/>
        <p:txBody>
          <a:bodyPr/>
          <a:lstStyle/>
          <a:p>
            <a:r>
              <a:rPr lang="en-US" sz="2800" i="1" dirty="0" smtClean="0">
                <a:ea typeface="ＭＳ Ｐゴシック" pitchFamily="34" charset="-128"/>
              </a:rPr>
              <a:t>Fidelity</a:t>
            </a:r>
            <a:r>
              <a:rPr lang="en-US" sz="2800" dirty="0" smtClean="0">
                <a:ea typeface="ＭＳ Ｐゴシック" pitchFamily="34" charset="-128"/>
              </a:rPr>
              <a:t>: </a:t>
            </a:r>
            <a:r>
              <a:rPr lang="en-US" sz="2800" dirty="0" smtClean="0">
                <a:ea typeface="ＭＳ Ｐゴシック" pitchFamily="34" charset="-128"/>
              </a:rPr>
              <a:t>activities </a:t>
            </a:r>
            <a:r>
              <a:rPr lang="en-US" sz="2800" dirty="0" smtClean="0">
                <a:ea typeface="ＭＳ Ｐゴシック" pitchFamily="34" charset="-128"/>
              </a:rPr>
              <a:t>should use full-fledged, executable software: education/training modules</a:t>
            </a:r>
          </a:p>
          <a:p>
            <a:pPr lvl="1"/>
            <a:r>
              <a:rPr lang="en-US" sz="2400" dirty="0" smtClean="0">
                <a:ea typeface="ＭＳ Ｐゴシック" pitchFamily="34" charset="-128"/>
              </a:rPr>
              <a:t>Learn using the proper tools</a:t>
            </a:r>
          </a:p>
          <a:p>
            <a:r>
              <a:rPr lang="en-US" sz="2800" i="1" dirty="0" smtClean="0">
                <a:ea typeface="ＭＳ Ｐゴシック" pitchFamily="34" charset="-128"/>
              </a:rPr>
              <a:t>Reproducibility: </a:t>
            </a:r>
            <a:r>
              <a:rPr lang="en-US" sz="2800" dirty="0" smtClean="0">
                <a:ea typeface="ＭＳ Ｐゴシック" pitchFamily="34" charset="-128"/>
              </a:rPr>
              <a:t>Creators of content should be able to install, configure, and test their modules once, and be assured of the same functional behavior regardless of where the module is deployed</a:t>
            </a:r>
          </a:p>
          <a:p>
            <a:pPr lvl="1"/>
            <a:r>
              <a:rPr lang="en-US" sz="2400" dirty="0" smtClean="0">
                <a:ea typeface="ＭＳ Ｐゴシック" pitchFamily="34" charset="-128"/>
              </a:rPr>
              <a:t>Incentive to invest effort in developing, testing and documenting new modules</a:t>
            </a:r>
          </a:p>
        </p:txBody>
      </p:sp>
    </p:spTree>
    <p:extLst>
      <p:ext uri="{BB962C8B-B14F-4D97-AF65-F5344CB8AC3E}">
        <p14:creationId xmlns:p14="http://schemas.microsoft.com/office/powerpoint/2010/main" val="1671277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normAutofit fontScale="90000"/>
          </a:bodyPr>
          <a:lstStyle/>
          <a:p>
            <a:r>
              <a:rPr lang="en-US" sz="4000" dirty="0" smtClean="0">
                <a:ea typeface="ＭＳ Ｐゴシック" pitchFamily="34" charset="-128"/>
              </a:rPr>
              <a:t>Appliance </a:t>
            </a:r>
            <a:r>
              <a:rPr lang="en-US" sz="4000" dirty="0" smtClean="0">
                <a:ea typeface="ＭＳ Ｐゴシック" pitchFamily="34" charset="-128"/>
              </a:rPr>
              <a:t>Infrastructure - guiding principles</a:t>
            </a:r>
          </a:p>
        </p:txBody>
      </p:sp>
      <p:sp>
        <p:nvSpPr>
          <p:cNvPr id="14339" name="Rectangle 3"/>
          <p:cNvSpPr>
            <a:spLocks noGrp="1"/>
          </p:cNvSpPr>
          <p:nvPr>
            <p:ph type="body" idx="4294967295"/>
          </p:nvPr>
        </p:nvSpPr>
        <p:spPr/>
        <p:txBody>
          <a:bodyPr/>
          <a:lstStyle/>
          <a:p>
            <a:r>
              <a:rPr lang="en-US" i="1" smtClean="0">
                <a:ea typeface="ＭＳ Ｐゴシック" pitchFamily="34" charset="-128"/>
              </a:rPr>
              <a:t>Deployability: </a:t>
            </a:r>
            <a:r>
              <a:rPr lang="en-US" smtClean="0">
                <a:ea typeface="ＭＳ Ｐゴシック" pitchFamily="34" charset="-128"/>
              </a:rPr>
              <a:t>Students and users should be able to deploy modules in a simple manner, and in a variety of resources</a:t>
            </a:r>
          </a:p>
          <a:p>
            <a:pPr lvl="1"/>
            <a:r>
              <a:rPr lang="en-US" smtClean="0">
                <a:ea typeface="ＭＳ Ｐゴシック" pitchFamily="34" charset="-128"/>
              </a:rPr>
              <a:t>Reduce barriers to entry; avoid dependences upon a particular infrastructure</a:t>
            </a:r>
          </a:p>
          <a:p>
            <a:r>
              <a:rPr lang="en-US" i="1" smtClean="0">
                <a:ea typeface="ＭＳ Ｐゴシック" pitchFamily="34" charset="-128"/>
              </a:rPr>
              <a:t>Community-oriented</a:t>
            </a:r>
            <a:r>
              <a:rPr lang="en-US" smtClean="0">
                <a:ea typeface="ＭＳ Ｐゴシック" pitchFamily="34" charset="-128"/>
              </a:rPr>
              <a:t>: Modules should be simple to share, discover, reuse, and expand</a:t>
            </a:r>
          </a:p>
          <a:p>
            <a:pPr lvl="1"/>
            <a:r>
              <a:rPr lang="en-US" smtClean="0">
                <a:ea typeface="ＭＳ Ｐゴシック" pitchFamily="34" charset="-128"/>
              </a:rPr>
              <a:t>Create conditions for “viral” growth</a:t>
            </a:r>
          </a:p>
        </p:txBody>
      </p:sp>
    </p:spTree>
    <p:extLst>
      <p:ext uri="{BB962C8B-B14F-4D97-AF65-F5344CB8AC3E}">
        <p14:creationId xmlns:p14="http://schemas.microsoft.com/office/powerpoint/2010/main" val="1061998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p:txBody>
          <a:bodyPr/>
          <a:lstStyle/>
          <a:p>
            <a:r>
              <a:rPr lang="en-US" sz="4000" smtClean="0">
                <a:ea typeface="ＭＳ Ｐゴシック" pitchFamily="34" charset="-128"/>
              </a:rPr>
              <a:t>Towards this vision in FutureGrid</a:t>
            </a:r>
          </a:p>
        </p:txBody>
      </p:sp>
      <p:sp>
        <p:nvSpPr>
          <p:cNvPr id="15363" name="Rectangle 3"/>
          <p:cNvSpPr>
            <a:spLocks noGrp="1"/>
          </p:cNvSpPr>
          <p:nvPr>
            <p:ph type="body" idx="4294967295"/>
          </p:nvPr>
        </p:nvSpPr>
        <p:spPr/>
        <p:txBody>
          <a:bodyPr/>
          <a:lstStyle/>
          <a:p>
            <a:r>
              <a:rPr lang="en-US" smtClean="0">
                <a:ea typeface="ＭＳ Ｐゴシック" pitchFamily="34" charset="-128"/>
              </a:rPr>
              <a:t>Executable modules – </a:t>
            </a:r>
            <a:r>
              <a:rPr lang="en-US" i="1" smtClean="0">
                <a:ea typeface="ＭＳ Ｐゴシック" pitchFamily="34" charset="-128"/>
              </a:rPr>
              <a:t>virtual appliances</a:t>
            </a:r>
          </a:p>
          <a:p>
            <a:pPr lvl="1"/>
            <a:r>
              <a:rPr lang="en-US" smtClean="0">
                <a:ea typeface="ＭＳ Ｐゴシック" pitchFamily="34" charset="-128"/>
              </a:rPr>
              <a:t>Deployable on FutureGrid resources</a:t>
            </a:r>
          </a:p>
          <a:p>
            <a:pPr lvl="1"/>
            <a:r>
              <a:rPr lang="en-US" smtClean="0">
                <a:ea typeface="ＭＳ Ｐゴシック" pitchFamily="34" charset="-128"/>
              </a:rPr>
              <a:t>Deployable on other cloud platforms, as well as virtualized desktops</a:t>
            </a:r>
          </a:p>
          <a:p>
            <a:r>
              <a:rPr lang="en-US" smtClean="0">
                <a:ea typeface="ＭＳ Ｐゴシック" pitchFamily="34" charset="-128"/>
              </a:rPr>
              <a:t>Community sharing – Web 2.0 portal, appliance image repositories</a:t>
            </a:r>
          </a:p>
          <a:p>
            <a:pPr lvl="1"/>
            <a:r>
              <a:rPr lang="en-US" smtClean="0">
                <a:ea typeface="ＭＳ Ｐゴシック" pitchFamily="34" charset="-128"/>
              </a:rPr>
              <a:t>An aggregation hub for executable modules and documentation</a:t>
            </a:r>
          </a:p>
          <a:p>
            <a:endParaRPr lang="en-US" smtClean="0">
              <a:ea typeface="ＭＳ Ｐゴシック" pitchFamily="34" charset="-128"/>
            </a:endParaRPr>
          </a:p>
        </p:txBody>
      </p:sp>
    </p:spTree>
    <p:extLst>
      <p:ext uri="{BB962C8B-B14F-4D97-AF65-F5344CB8AC3E}">
        <p14:creationId xmlns:p14="http://schemas.microsoft.com/office/powerpoint/2010/main" val="347397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r>
              <a:rPr lang="en-US" smtClean="0">
                <a:ea typeface="ＭＳ Ｐゴシック" pitchFamily="34" charset="-128"/>
              </a:rPr>
              <a:t>Virtual appliance example</a:t>
            </a:r>
          </a:p>
        </p:txBody>
      </p:sp>
      <p:sp>
        <p:nvSpPr>
          <p:cNvPr id="17411" name="Rectangle 3"/>
          <p:cNvSpPr>
            <a:spLocks noGrp="1"/>
          </p:cNvSpPr>
          <p:nvPr>
            <p:ph type="body" idx="4294967295"/>
          </p:nvPr>
        </p:nvSpPr>
        <p:spPr>
          <a:xfrm>
            <a:off x="457200" y="1362075"/>
            <a:ext cx="8229600" cy="4525963"/>
          </a:xfrm>
        </p:spPr>
        <p:txBody>
          <a:bodyPr/>
          <a:lstStyle/>
          <a:p>
            <a:r>
              <a:rPr lang="en-US" smtClean="0">
                <a:ea typeface="ＭＳ Ｐゴシック" pitchFamily="34" charset="-128"/>
              </a:rPr>
              <a:t>Linux, Java, Hadoop, configuration scripts</a:t>
            </a:r>
          </a:p>
          <a:p>
            <a:endParaRPr lang="en-US" smtClean="0">
              <a:ea typeface="ＭＳ Ｐゴシック" pitchFamily="34" charset="-128"/>
            </a:endParaRPr>
          </a:p>
        </p:txBody>
      </p:sp>
      <p:pic>
        <p:nvPicPr>
          <p:cNvPr id="17412" name="Picture 4" descr="MC9004348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225" y="2192338"/>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MC90043524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4611688"/>
            <a:ext cx="96361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MC90043524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6800" y="4651375"/>
            <a:ext cx="96361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Line 7"/>
          <p:cNvSpPr>
            <a:spLocks noChangeShapeType="1"/>
          </p:cNvSpPr>
          <p:nvPr/>
        </p:nvSpPr>
        <p:spPr bwMode="auto">
          <a:xfrm>
            <a:off x="2266950" y="4037013"/>
            <a:ext cx="960438" cy="8826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6" name="Text Box 8"/>
          <p:cNvSpPr txBox="1">
            <a:spLocks noChangeArrowheads="1"/>
          </p:cNvSpPr>
          <p:nvPr/>
        </p:nvSpPr>
        <p:spPr bwMode="auto">
          <a:xfrm>
            <a:off x="1922463" y="4497388"/>
            <a:ext cx="720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copy</a:t>
            </a:r>
          </a:p>
        </p:txBody>
      </p:sp>
      <p:sp>
        <p:nvSpPr>
          <p:cNvPr id="17417" name="Line 9"/>
          <p:cNvSpPr>
            <a:spLocks noChangeShapeType="1"/>
          </p:cNvSpPr>
          <p:nvPr/>
        </p:nvSpPr>
        <p:spPr bwMode="auto">
          <a:xfrm flipV="1">
            <a:off x="3689350" y="4075113"/>
            <a:ext cx="268288" cy="4603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8" name="Text Box 10"/>
          <p:cNvSpPr txBox="1">
            <a:spLocks noChangeArrowheads="1"/>
          </p:cNvSpPr>
          <p:nvPr/>
        </p:nvSpPr>
        <p:spPr bwMode="auto">
          <a:xfrm>
            <a:off x="2498725" y="3883025"/>
            <a:ext cx="1341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instantiate</a:t>
            </a:r>
          </a:p>
        </p:txBody>
      </p:sp>
      <p:sp>
        <p:nvSpPr>
          <p:cNvPr id="17419" name="Text Box 11"/>
          <p:cNvSpPr txBox="1">
            <a:spLocks noChangeArrowheads="1"/>
          </p:cNvSpPr>
          <p:nvPr/>
        </p:nvSpPr>
        <p:spPr bwMode="auto">
          <a:xfrm>
            <a:off x="136525" y="2500313"/>
            <a:ext cx="10747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Hadoop</a:t>
            </a:r>
          </a:p>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image</a:t>
            </a:r>
          </a:p>
        </p:txBody>
      </p:sp>
      <p:sp>
        <p:nvSpPr>
          <p:cNvPr id="17420" name="Text Box 12"/>
          <p:cNvSpPr txBox="1">
            <a:spLocks noChangeArrowheads="1"/>
          </p:cNvSpPr>
          <p:nvPr/>
        </p:nvSpPr>
        <p:spPr bwMode="auto">
          <a:xfrm>
            <a:off x="3494088" y="2998788"/>
            <a:ext cx="2146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A Hadoop worker</a:t>
            </a:r>
          </a:p>
        </p:txBody>
      </p:sp>
      <p:sp>
        <p:nvSpPr>
          <p:cNvPr id="17421" name="Text Box 13"/>
          <p:cNvSpPr txBox="1">
            <a:spLocks noChangeArrowheads="1"/>
          </p:cNvSpPr>
          <p:nvPr/>
        </p:nvSpPr>
        <p:spPr bwMode="auto">
          <a:xfrm>
            <a:off x="5594350" y="3344863"/>
            <a:ext cx="2865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Another Hadoop worker</a:t>
            </a:r>
          </a:p>
        </p:txBody>
      </p:sp>
      <p:sp>
        <p:nvSpPr>
          <p:cNvPr id="17422" name="Text Box 14"/>
          <p:cNvSpPr txBox="1">
            <a:spLocks noChangeArrowheads="1"/>
          </p:cNvSpPr>
          <p:nvPr/>
        </p:nvSpPr>
        <p:spPr bwMode="auto">
          <a:xfrm>
            <a:off x="4614863" y="5303838"/>
            <a:ext cx="1257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Repeat…</a:t>
            </a:r>
          </a:p>
        </p:txBody>
      </p:sp>
      <p:sp>
        <p:nvSpPr>
          <p:cNvPr id="17423" name="Text Box 15"/>
          <p:cNvSpPr txBox="1">
            <a:spLocks noChangeArrowheads="1"/>
          </p:cNvSpPr>
          <p:nvPr/>
        </p:nvSpPr>
        <p:spPr bwMode="auto">
          <a:xfrm>
            <a:off x="2690813" y="4075113"/>
            <a:ext cx="51847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800">
                <a:solidFill>
                  <a:srgbClr val="FF0000"/>
                </a:solidFill>
                <a:ea typeface="ＭＳ Ｐゴシック" pitchFamily="34" charset="-128"/>
              </a:rPr>
              <a:t>Virtualization</a:t>
            </a:r>
          </a:p>
          <a:p>
            <a:pPr algn="ctr" eaLnBrk="1" hangingPunct="1">
              <a:lnSpc>
                <a:spcPct val="80000"/>
              </a:lnSpc>
              <a:spcBef>
                <a:spcPct val="20000"/>
              </a:spcBef>
              <a:buClr>
                <a:schemeClr val="bg2"/>
              </a:buClr>
              <a:buSzPct val="70000"/>
              <a:buFont typeface="Wingdings" pitchFamily="2" charset="2"/>
              <a:buNone/>
            </a:pPr>
            <a:r>
              <a:rPr lang="en-US" sz="2800">
                <a:solidFill>
                  <a:srgbClr val="FF0000"/>
                </a:solidFill>
                <a:ea typeface="ＭＳ Ｐゴシック" pitchFamily="34" charset="-128"/>
              </a:rPr>
              <a:t>Layer</a:t>
            </a:r>
          </a:p>
        </p:txBody>
      </p:sp>
      <p:grpSp>
        <p:nvGrpSpPr>
          <p:cNvPr id="17424" name="Group 16"/>
          <p:cNvGrpSpPr>
            <a:grpSpLocks/>
          </p:cNvGrpSpPr>
          <p:nvPr/>
        </p:nvGrpSpPr>
        <p:grpSpPr bwMode="auto">
          <a:xfrm>
            <a:off x="4225925" y="3306763"/>
            <a:ext cx="746125" cy="661987"/>
            <a:chOff x="1632" y="1248"/>
            <a:chExt cx="2682" cy="2286"/>
          </a:xfrm>
        </p:grpSpPr>
        <p:sp>
          <p:nvSpPr>
            <p:cNvPr id="17429"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7430" name="AutoShape 18"/>
            <p:cNvSpPr>
              <a:spLocks noEditPoints="1" noChangeArrowheads="1"/>
            </p:cNvSpPr>
            <p:nvPr/>
          </p:nvSpPr>
          <p:spPr bwMode="auto">
            <a:xfrm>
              <a:off x="1632" y="1680"/>
              <a:ext cx="1429" cy="1253"/>
            </a:xfrm>
            <a:custGeom>
              <a:avLst/>
              <a:gdLst>
                <a:gd name="T0" fmla="*/ 715 w 21600"/>
                <a:gd name="T1" fmla="*/ 0 h 21600"/>
                <a:gd name="T2" fmla="*/ 1429 w 21600"/>
                <a:gd name="T3" fmla="*/ 627 h 21600"/>
                <a:gd name="T4" fmla="*/ 715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7431" name="AutoShape 19"/>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grpSp>
      <p:grpSp>
        <p:nvGrpSpPr>
          <p:cNvPr id="17425" name="Group 20"/>
          <p:cNvGrpSpPr>
            <a:grpSpLocks/>
          </p:cNvGrpSpPr>
          <p:nvPr/>
        </p:nvGrpSpPr>
        <p:grpSpPr bwMode="auto">
          <a:xfrm>
            <a:off x="6915150" y="3652838"/>
            <a:ext cx="746125" cy="661987"/>
            <a:chOff x="1632" y="1248"/>
            <a:chExt cx="2682" cy="2286"/>
          </a:xfrm>
        </p:grpSpPr>
        <p:sp>
          <p:nvSpPr>
            <p:cNvPr id="17426"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7427" name="AutoShape 22"/>
            <p:cNvSpPr>
              <a:spLocks noEditPoints="1" noChangeArrowheads="1"/>
            </p:cNvSpPr>
            <p:nvPr/>
          </p:nvSpPr>
          <p:spPr bwMode="auto">
            <a:xfrm>
              <a:off x="1632" y="1680"/>
              <a:ext cx="1429" cy="1253"/>
            </a:xfrm>
            <a:custGeom>
              <a:avLst/>
              <a:gdLst>
                <a:gd name="T0" fmla="*/ 715 w 21600"/>
                <a:gd name="T1" fmla="*/ 0 h 21600"/>
                <a:gd name="T2" fmla="*/ 1429 w 21600"/>
                <a:gd name="T3" fmla="*/ 627 h 21600"/>
                <a:gd name="T4" fmla="*/ 715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7428" name="AutoShape 23"/>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grpSp>
    </p:spTree>
    <p:extLst>
      <p:ext uri="{BB962C8B-B14F-4D97-AF65-F5344CB8AC3E}">
        <p14:creationId xmlns:p14="http://schemas.microsoft.com/office/powerpoint/2010/main" val="305790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p:txBody>
          <a:bodyPr/>
          <a:lstStyle/>
          <a:p>
            <a:r>
              <a:rPr lang="en-US" smtClean="0">
                <a:ea typeface="ＭＳ Ｐゴシック" pitchFamily="34" charset="-128"/>
              </a:rPr>
              <a:t>Virtual cluster appliances</a:t>
            </a:r>
          </a:p>
        </p:txBody>
      </p:sp>
      <p:sp>
        <p:nvSpPr>
          <p:cNvPr id="19459" name="Rectangle 3"/>
          <p:cNvSpPr>
            <a:spLocks noGrp="1"/>
          </p:cNvSpPr>
          <p:nvPr>
            <p:ph type="body" idx="4294967295"/>
          </p:nvPr>
        </p:nvSpPr>
        <p:spPr>
          <a:xfrm>
            <a:off x="457200" y="1489075"/>
            <a:ext cx="8229600" cy="4525963"/>
          </a:xfrm>
        </p:spPr>
        <p:txBody>
          <a:bodyPr/>
          <a:lstStyle/>
          <a:p>
            <a:r>
              <a:rPr lang="en-US" smtClean="0">
                <a:ea typeface="ＭＳ Ｐゴシック" pitchFamily="34" charset="-128"/>
              </a:rPr>
              <a:t>Virtual appliance + virtual network</a:t>
            </a:r>
          </a:p>
          <a:p>
            <a:endParaRPr lang="en-US" smtClean="0">
              <a:ea typeface="ＭＳ Ｐゴシック" pitchFamily="34" charset="-128"/>
            </a:endParaRPr>
          </a:p>
        </p:txBody>
      </p:sp>
      <p:pic>
        <p:nvPicPr>
          <p:cNvPr id="19460" name="Picture 4" descr="MC9004348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225" y="2239963"/>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MC90043524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4659313"/>
            <a:ext cx="96361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MC90043524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6800" y="4699000"/>
            <a:ext cx="96361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Line 7"/>
          <p:cNvSpPr>
            <a:spLocks noChangeShapeType="1"/>
          </p:cNvSpPr>
          <p:nvPr/>
        </p:nvSpPr>
        <p:spPr bwMode="auto">
          <a:xfrm>
            <a:off x="2266950" y="4084638"/>
            <a:ext cx="960438" cy="8826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4" name="Text Box 8"/>
          <p:cNvSpPr txBox="1">
            <a:spLocks noChangeArrowheads="1"/>
          </p:cNvSpPr>
          <p:nvPr/>
        </p:nvSpPr>
        <p:spPr bwMode="auto">
          <a:xfrm>
            <a:off x="1922463" y="4545013"/>
            <a:ext cx="720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copy</a:t>
            </a:r>
          </a:p>
        </p:txBody>
      </p:sp>
      <p:sp>
        <p:nvSpPr>
          <p:cNvPr id="19465" name="Line 9"/>
          <p:cNvSpPr>
            <a:spLocks noChangeShapeType="1"/>
          </p:cNvSpPr>
          <p:nvPr/>
        </p:nvSpPr>
        <p:spPr bwMode="auto">
          <a:xfrm flipV="1">
            <a:off x="3689350" y="4122738"/>
            <a:ext cx="268288" cy="4603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6" name="Text Box 10"/>
          <p:cNvSpPr txBox="1">
            <a:spLocks noChangeArrowheads="1"/>
          </p:cNvSpPr>
          <p:nvPr/>
        </p:nvSpPr>
        <p:spPr bwMode="auto">
          <a:xfrm>
            <a:off x="2498725" y="3930650"/>
            <a:ext cx="1341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instantiate</a:t>
            </a:r>
          </a:p>
        </p:txBody>
      </p:sp>
      <p:sp>
        <p:nvSpPr>
          <p:cNvPr id="19467" name="Text Box 11"/>
          <p:cNvSpPr txBox="1">
            <a:spLocks noChangeArrowheads="1"/>
          </p:cNvSpPr>
          <p:nvPr/>
        </p:nvSpPr>
        <p:spPr bwMode="auto">
          <a:xfrm>
            <a:off x="115888" y="2547938"/>
            <a:ext cx="1116012"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Hadoop</a:t>
            </a:r>
          </a:p>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a:t>
            </a:r>
          </a:p>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Virtual</a:t>
            </a:r>
          </a:p>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Network</a:t>
            </a:r>
          </a:p>
        </p:txBody>
      </p:sp>
      <p:sp>
        <p:nvSpPr>
          <p:cNvPr id="19468" name="Text Box 12"/>
          <p:cNvSpPr txBox="1">
            <a:spLocks noChangeArrowheads="1"/>
          </p:cNvSpPr>
          <p:nvPr/>
        </p:nvSpPr>
        <p:spPr bwMode="auto">
          <a:xfrm>
            <a:off x="3073400" y="3516313"/>
            <a:ext cx="2146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A Hadoop worker</a:t>
            </a:r>
          </a:p>
        </p:txBody>
      </p:sp>
      <p:sp>
        <p:nvSpPr>
          <p:cNvPr id="19469" name="Text Box 13"/>
          <p:cNvSpPr txBox="1">
            <a:spLocks noChangeArrowheads="1"/>
          </p:cNvSpPr>
          <p:nvPr/>
        </p:nvSpPr>
        <p:spPr bwMode="auto">
          <a:xfrm>
            <a:off x="5594350" y="3392488"/>
            <a:ext cx="2865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Another Hadoop worker</a:t>
            </a:r>
          </a:p>
        </p:txBody>
      </p:sp>
      <p:sp>
        <p:nvSpPr>
          <p:cNvPr id="19470" name="Text Box 14"/>
          <p:cNvSpPr txBox="1">
            <a:spLocks noChangeArrowheads="1"/>
          </p:cNvSpPr>
          <p:nvPr/>
        </p:nvSpPr>
        <p:spPr bwMode="auto">
          <a:xfrm>
            <a:off x="4614863" y="5351463"/>
            <a:ext cx="1257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000">
                <a:solidFill>
                  <a:srgbClr val="000000"/>
                </a:solidFill>
                <a:ea typeface="ＭＳ Ｐゴシック" pitchFamily="34" charset="-128"/>
              </a:rPr>
              <a:t>Repeat…</a:t>
            </a:r>
          </a:p>
        </p:txBody>
      </p:sp>
      <p:sp>
        <p:nvSpPr>
          <p:cNvPr id="19471" name="Text Box 15"/>
          <p:cNvSpPr txBox="1">
            <a:spLocks noChangeArrowheads="1"/>
          </p:cNvSpPr>
          <p:nvPr/>
        </p:nvSpPr>
        <p:spPr bwMode="auto">
          <a:xfrm>
            <a:off x="2690813" y="4414838"/>
            <a:ext cx="51847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800">
                <a:solidFill>
                  <a:srgbClr val="FF0000"/>
                </a:solidFill>
                <a:ea typeface="ＭＳ Ｐゴシック" pitchFamily="34" charset="-128"/>
              </a:rPr>
              <a:t>Virtual </a:t>
            </a:r>
          </a:p>
          <a:p>
            <a:pPr algn="ctr" eaLnBrk="1" hangingPunct="1">
              <a:lnSpc>
                <a:spcPct val="80000"/>
              </a:lnSpc>
              <a:spcBef>
                <a:spcPct val="20000"/>
              </a:spcBef>
              <a:buClr>
                <a:schemeClr val="bg2"/>
              </a:buClr>
              <a:buSzPct val="70000"/>
              <a:buFont typeface="Wingdings" pitchFamily="2" charset="2"/>
              <a:buNone/>
            </a:pPr>
            <a:r>
              <a:rPr lang="en-US" sz="2800">
                <a:solidFill>
                  <a:srgbClr val="FF0000"/>
                </a:solidFill>
                <a:ea typeface="ＭＳ Ｐゴシック" pitchFamily="34" charset="-128"/>
              </a:rPr>
              <a:t>machine</a:t>
            </a:r>
          </a:p>
        </p:txBody>
      </p:sp>
      <p:sp>
        <p:nvSpPr>
          <p:cNvPr id="103440" name="Cloud"/>
          <p:cNvSpPr>
            <a:spLocks noChangeAspect="1" noEditPoints="1" noChangeArrowheads="1"/>
          </p:cNvSpPr>
          <p:nvPr/>
        </p:nvSpPr>
        <p:spPr bwMode="auto">
          <a:xfrm>
            <a:off x="4303713" y="2201863"/>
            <a:ext cx="1946275" cy="13033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a:defRPr/>
            </a:pPr>
            <a:endParaRPr lang="en-US">
              <a:latin typeface="Arial" pitchFamily="34" charset="0"/>
            </a:endParaRPr>
          </a:p>
        </p:txBody>
      </p:sp>
      <p:sp>
        <p:nvSpPr>
          <p:cNvPr id="19473" name="Text Box 17"/>
          <p:cNvSpPr txBox="1">
            <a:spLocks noChangeArrowheads="1"/>
          </p:cNvSpPr>
          <p:nvPr/>
        </p:nvSpPr>
        <p:spPr bwMode="auto">
          <a:xfrm>
            <a:off x="2728913" y="2470150"/>
            <a:ext cx="51847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bg2"/>
              </a:buClr>
              <a:buSzPct val="70000"/>
              <a:buFont typeface="Wingdings" pitchFamily="2" charset="2"/>
              <a:buNone/>
            </a:pPr>
            <a:r>
              <a:rPr lang="en-US" sz="2800">
                <a:solidFill>
                  <a:srgbClr val="FF0000"/>
                </a:solidFill>
                <a:ea typeface="ＭＳ Ｐゴシック" pitchFamily="34" charset="-128"/>
              </a:rPr>
              <a:t>Virtual </a:t>
            </a:r>
          </a:p>
          <a:p>
            <a:pPr algn="ctr" eaLnBrk="1" hangingPunct="1">
              <a:lnSpc>
                <a:spcPct val="80000"/>
              </a:lnSpc>
              <a:spcBef>
                <a:spcPct val="20000"/>
              </a:spcBef>
              <a:buClr>
                <a:schemeClr val="bg2"/>
              </a:buClr>
              <a:buSzPct val="70000"/>
              <a:buFont typeface="Wingdings" pitchFamily="2" charset="2"/>
              <a:buNone/>
            </a:pPr>
            <a:r>
              <a:rPr lang="en-US" sz="2800">
                <a:solidFill>
                  <a:srgbClr val="FF0000"/>
                </a:solidFill>
                <a:ea typeface="ＭＳ Ｐゴシック" pitchFamily="34" charset="-128"/>
              </a:rPr>
              <a:t>network</a:t>
            </a:r>
          </a:p>
        </p:txBody>
      </p:sp>
      <p:grpSp>
        <p:nvGrpSpPr>
          <p:cNvPr id="19474" name="Group 18"/>
          <p:cNvGrpSpPr>
            <a:grpSpLocks/>
          </p:cNvGrpSpPr>
          <p:nvPr/>
        </p:nvGrpSpPr>
        <p:grpSpPr bwMode="auto">
          <a:xfrm>
            <a:off x="4879975" y="3660775"/>
            <a:ext cx="746125" cy="661988"/>
            <a:chOff x="1632" y="1248"/>
            <a:chExt cx="2682" cy="2286"/>
          </a:xfrm>
        </p:grpSpPr>
        <p:sp>
          <p:nvSpPr>
            <p:cNvPr id="19479"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9480" name="AutoShape 20"/>
            <p:cNvSpPr>
              <a:spLocks noEditPoints="1" noChangeArrowheads="1"/>
            </p:cNvSpPr>
            <p:nvPr/>
          </p:nvSpPr>
          <p:spPr bwMode="auto">
            <a:xfrm>
              <a:off x="1632" y="1680"/>
              <a:ext cx="1429" cy="1253"/>
            </a:xfrm>
            <a:custGeom>
              <a:avLst/>
              <a:gdLst>
                <a:gd name="T0" fmla="*/ 715 w 21600"/>
                <a:gd name="T1" fmla="*/ 0 h 21600"/>
                <a:gd name="T2" fmla="*/ 1429 w 21600"/>
                <a:gd name="T3" fmla="*/ 627 h 21600"/>
                <a:gd name="T4" fmla="*/ 715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9481" name="AutoShape 21"/>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grpSp>
      <p:grpSp>
        <p:nvGrpSpPr>
          <p:cNvPr id="19475" name="Group 22"/>
          <p:cNvGrpSpPr>
            <a:grpSpLocks/>
          </p:cNvGrpSpPr>
          <p:nvPr/>
        </p:nvGrpSpPr>
        <p:grpSpPr bwMode="auto">
          <a:xfrm>
            <a:off x="6915150" y="3700463"/>
            <a:ext cx="746125" cy="661987"/>
            <a:chOff x="1632" y="1248"/>
            <a:chExt cx="2682" cy="2286"/>
          </a:xfrm>
        </p:grpSpPr>
        <p:sp>
          <p:nvSpPr>
            <p:cNvPr id="19476"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9477" name="AutoShape 24"/>
            <p:cNvSpPr>
              <a:spLocks noEditPoints="1" noChangeArrowheads="1"/>
            </p:cNvSpPr>
            <p:nvPr/>
          </p:nvSpPr>
          <p:spPr bwMode="auto">
            <a:xfrm>
              <a:off x="1632" y="1680"/>
              <a:ext cx="1429" cy="1253"/>
            </a:xfrm>
            <a:custGeom>
              <a:avLst/>
              <a:gdLst>
                <a:gd name="T0" fmla="*/ 715 w 21600"/>
                <a:gd name="T1" fmla="*/ 0 h 21600"/>
                <a:gd name="T2" fmla="*/ 1429 w 21600"/>
                <a:gd name="T3" fmla="*/ 627 h 21600"/>
                <a:gd name="T4" fmla="*/ 715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sp>
          <p:nvSpPr>
            <p:cNvPr id="19478" name="AutoShape 25"/>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US"/>
            </a:p>
          </p:txBody>
        </p:sp>
      </p:grpSp>
    </p:spTree>
    <p:extLst>
      <p:ext uri="{BB962C8B-B14F-4D97-AF65-F5344CB8AC3E}">
        <p14:creationId xmlns:p14="http://schemas.microsoft.com/office/powerpoint/2010/main" val="2187256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Types of Activities</a:t>
            </a:r>
            <a:endParaRPr lang="en-US" b="1" dirty="0"/>
          </a:p>
        </p:txBody>
      </p:sp>
      <p:sp>
        <p:nvSpPr>
          <p:cNvPr id="3" name="Content Placeholder 2"/>
          <p:cNvSpPr>
            <a:spLocks noGrp="1"/>
          </p:cNvSpPr>
          <p:nvPr>
            <p:ph idx="1"/>
          </p:nvPr>
        </p:nvSpPr>
        <p:spPr>
          <a:xfrm>
            <a:off x="76200" y="1219200"/>
            <a:ext cx="8991600" cy="5486400"/>
          </a:xfrm>
        </p:spPr>
        <p:txBody>
          <a:bodyPr>
            <a:normAutofit fontScale="92500" lnSpcReduction="10000"/>
          </a:bodyPr>
          <a:lstStyle/>
          <a:p>
            <a:r>
              <a:rPr lang="en-US" dirty="0" smtClean="0"/>
              <a:t>Cyberinfrastructure ranges from a web page through a </a:t>
            </a:r>
            <a:r>
              <a:rPr lang="en-US" dirty="0" err="1" smtClean="0"/>
              <a:t>petaflop</a:t>
            </a:r>
            <a:r>
              <a:rPr lang="en-US" dirty="0" smtClean="0"/>
              <a:t> supercomputer</a:t>
            </a:r>
          </a:p>
          <a:p>
            <a:r>
              <a:rPr lang="en-US" dirty="0" smtClean="0"/>
              <a:t>Research has substantial needs such as either </a:t>
            </a:r>
          </a:p>
          <a:p>
            <a:pPr lvl="1"/>
            <a:r>
              <a:rPr lang="en-US" dirty="0" err="1" smtClean="0"/>
              <a:t>Petaflop</a:t>
            </a:r>
            <a:r>
              <a:rPr lang="en-US" dirty="0" smtClean="0"/>
              <a:t> supercomputer</a:t>
            </a:r>
          </a:p>
          <a:p>
            <a:pPr lvl="1"/>
            <a:r>
              <a:rPr lang="en-US" dirty="0" smtClean="0"/>
              <a:t>Ability to analyze many (</a:t>
            </a:r>
            <a:r>
              <a:rPr lang="en-US" dirty="0" err="1" smtClean="0"/>
              <a:t>upto</a:t>
            </a:r>
            <a:r>
              <a:rPr lang="en-US" dirty="0" smtClean="0"/>
              <a:t> 100 now) terabytes of data (on a cloud)</a:t>
            </a:r>
          </a:p>
          <a:p>
            <a:r>
              <a:rPr lang="en-US" dirty="0" smtClean="0"/>
              <a:t>Education needs</a:t>
            </a:r>
          </a:p>
          <a:p>
            <a:pPr lvl="1"/>
            <a:r>
              <a:rPr lang="en-US" dirty="0" smtClean="0"/>
              <a:t>Access to results of cyberinfrastructure research</a:t>
            </a:r>
          </a:p>
          <a:p>
            <a:pPr lvl="1"/>
            <a:r>
              <a:rPr lang="en-US" dirty="0" smtClean="0"/>
              <a:t>Broad access to scholarly information (digital </a:t>
            </a:r>
            <a:r>
              <a:rPr lang="en-US" dirty="0" smtClean="0"/>
              <a:t>library)</a:t>
            </a:r>
          </a:p>
          <a:p>
            <a:pPr lvl="1"/>
            <a:r>
              <a:rPr lang="en-US" dirty="0" smtClean="0"/>
              <a:t>Teach students about e-Science </a:t>
            </a:r>
            <a:r>
              <a:rPr lang="en-US" dirty="0" smtClean="0"/>
              <a:t>(domain science) and Cyberinfrastructure (Computer Science)</a:t>
            </a:r>
          </a:p>
          <a:p>
            <a:pPr lvl="1"/>
            <a:r>
              <a:rPr lang="en-US" dirty="0" smtClean="0"/>
              <a:t>Exploit electronic infrastructure to enhance learning</a:t>
            </a:r>
          </a:p>
          <a:p>
            <a:pPr lvl="1"/>
            <a:endParaRPr lang="en-US" dirty="0"/>
          </a:p>
        </p:txBody>
      </p:sp>
    </p:spTree>
    <p:extLst>
      <p:ext uri="{BB962C8B-B14F-4D97-AF65-F5344CB8AC3E}">
        <p14:creationId xmlns:p14="http://schemas.microsoft.com/office/powerpoint/2010/main" val="523148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229600" cy="1143000"/>
          </a:xfrm>
        </p:spPr>
        <p:txBody>
          <a:bodyPr>
            <a:noAutofit/>
          </a:bodyPr>
          <a:lstStyle/>
          <a:p>
            <a:pPr lvl="1" algn="ctr" rtl="0">
              <a:spcBef>
                <a:spcPct val="0"/>
              </a:spcBef>
            </a:pPr>
            <a:r>
              <a:rPr lang="en-US" sz="3200" b="1" dirty="0" smtClean="0"/>
              <a:t>Access to results of </a:t>
            </a:r>
            <a:br>
              <a:rPr lang="en-US" sz="3200" b="1" dirty="0" smtClean="0"/>
            </a:br>
            <a:r>
              <a:rPr lang="en-US" sz="3200" b="1" dirty="0" smtClean="0"/>
              <a:t>cyberinfrastructure research</a:t>
            </a:r>
            <a:br>
              <a:rPr lang="en-US" sz="3200" b="1" dirty="0" smtClean="0"/>
            </a:br>
            <a:endParaRPr lang="en-US" sz="3200" b="1" dirty="0"/>
          </a:p>
        </p:txBody>
      </p:sp>
      <p:sp>
        <p:nvSpPr>
          <p:cNvPr id="3" name="Content Placeholder 2"/>
          <p:cNvSpPr>
            <a:spLocks noGrp="1"/>
          </p:cNvSpPr>
          <p:nvPr>
            <p:ph idx="1"/>
          </p:nvPr>
        </p:nvSpPr>
        <p:spPr/>
        <p:txBody>
          <a:bodyPr>
            <a:normAutofit lnSpcReduction="10000"/>
          </a:bodyPr>
          <a:lstStyle/>
          <a:p>
            <a:r>
              <a:rPr lang="en-US" dirty="0" smtClean="0"/>
              <a:t>Portals are the access points to electronic resources</a:t>
            </a:r>
          </a:p>
          <a:p>
            <a:pPr lvl="1"/>
            <a:r>
              <a:rPr lang="en-US" dirty="0" smtClean="0"/>
              <a:t>For example Amazon.com is an access point to an electronic shop</a:t>
            </a:r>
          </a:p>
          <a:p>
            <a:r>
              <a:rPr lang="en-US" dirty="0" smtClean="0"/>
              <a:t>e-Science projects have a portal interface for their scientists</a:t>
            </a:r>
          </a:p>
          <a:p>
            <a:pPr lvl="1"/>
            <a:r>
              <a:rPr lang="en-US" dirty="0" smtClean="0"/>
              <a:t>Some have education components</a:t>
            </a:r>
          </a:p>
          <a:p>
            <a:pPr lvl="1"/>
            <a:r>
              <a:rPr lang="en-US" dirty="0" smtClean="0"/>
              <a:t>Some interest in producing education oriented interfaces by outsiders but no clear initiative?</a:t>
            </a:r>
          </a:p>
        </p:txBody>
      </p:sp>
    </p:spTree>
    <p:extLst>
      <p:ext uri="{BB962C8B-B14F-4D97-AF65-F5344CB8AC3E}">
        <p14:creationId xmlns:p14="http://schemas.microsoft.com/office/powerpoint/2010/main" val="224531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229600" cy="1143000"/>
          </a:xfrm>
        </p:spPr>
        <p:txBody>
          <a:bodyPr>
            <a:normAutofit fontScale="90000"/>
          </a:bodyPr>
          <a:lstStyle/>
          <a:p>
            <a:r>
              <a:rPr lang="en-US" b="1" dirty="0"/>
              <a:t>Broad access to scholarly information (digital library)</a:t>
            </a:r>
          </a:p>
        </p:txBody>
      </p:sp>
      <p:sp>
        <p:nvSpPr>
          <p:cNvPr id="3" name="Content Placeholder 2"/>
          <p:cNvSpPr>
            <a:spLocks noGrp="1"/>
          </p:cNvSpPr>
          <p:nvPr>
            <p:ph idx="1"/>
          </p:nvPr>
        </p:nvSpPr>
        <p:spPr>
          <a:xfrm>
            <a:off x="34636" y="1524000"/>
            <a:ext cx="8763000" cy="5181600"/>
          </a:xfrm>
        </p:spPr>
        <p:txBody>
          <a:bodyPr>
            <a:normAutofit fontScale="92500" lnSpcReduction="10000"/>
          </a:bodyPr>
          <a:lstStyle/>
          <a:p>
            <a:r>
              <a:rPr lang="en-US" sz="2800" dirty="0"/>
              <a:t>National Science Digital Library </a:t>
            </a:r>
            <a:r>
              <a:rPr lang="en-US" sz="2800" dirty="0">
                <a:hlinkClick r:id="rId3"/>
              </a:rPr>
              <a:t>http://nsdl.org</a:t>
            </a:r>
            <a:r>
              <a:rPr lang="en-US" sz="2800" dirty="0" smtClean="0">
                <a:hlinkClick r:id="rId3"/>
              </a:rPr>
              <a:t>/</a:t>
            </a:r>
            <a:r>
              <a:rPr lang="en-US" sz="2800" dirty="0" smtClean="0"/>
              <a:t> </a:t>
            </a:r>
          </a:p>
          <a:p>
            <a:r>
              <a:rPr lang="en-US" sz="2800" dirty="0" smtClean="0"/>
              <a:t>There is an interesting discussion of role of University libraries in preservation of “data produced by faculty”</a:t>
            </a:r>
          </a:p>
          <a:p>
            <a:r>
              <a:rPr lang="en-US" sz="2800" dirty="0" smtClean="0"/>
              <a:t>Curriculum libraries such as that at MIT or </a:t>
            </a:r>
            <a:r>
              <a:rPr lang="en-US" sz="2800" dirty="0" err="1" smtClean="0"/>
              <a:t>HPCUniversity</a:t>
            </a:r>
            <a:endParaRPr lang="en-US" sz="2800" dirty="0"/>
          </a:p>
          <a:p>
            <a:r>
              <a:rPr lang="en-US" sz="2800" dirty="0" smtClean="0"/>
              <a:t>Collections of articles maintained by publishers and professional societies have problems due to charges</a:t>
            </a:r>
          </a:p>
          <a:p>
            <a:pPr lvl="1"/>
            <a:r>
              <a:rPr lang="en-US" sz="2400" dirty="0" smtClean="0"/>
              <a:t>Role of centralized and de-centralized collections still not agreed</a:t>
            </a:r>
          </a:p>
          <a:p>
            <a:r>
              <a:rPr lang="en-US" sz="2800" dirty="0" smtClean="0"/>
              <a:t>Google (for example) is keen to “own all data” including digital books and even science data if can be linked to Google Earth!</a:t>
            </a:r>
          </a:p>
          <a:p>
            <a:pPr lvl="1"/>
            <a:r>
              <a:rPr lang="en-US" sz="2400" dirty="0" smtClean="0"/>
              <a:t>But this has opposite problem of preserving Intellectual property (seen clearly in music piracy)</a:t>
            </a:r>
          </a:p>
          <a:p>
            <a:r>
              <a:rPr lang="en-US" sz="2800" dirty="0" smtClean="0"/>
              <a:t>Note MapReduce perfect for analyzing such data</a:t>
            </a:r>
          </a:p>
          <a:p>
            <a:endParaRPr lang="en-US" dirty="0" smtClean="0"/>
          </a:p>
          <a:p>
            <a:endParaRPr lang="en-US" sz="2800" dirty="0"/>
          </a:p>
        </p:txBody>
      </p:sp>
    </p:spTree>
    <p:extLst>
      <p:ext uri="{BB962C8B-B14F-4D97-AF65-F5344CB8AC3E}">
        <p14:creationId xmlns:p14="http://schemas.microsoft.com/office/powerpoint/2010/main" val="94573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Autofit/>
          </a:bodyPr>
          <a:lstStyle/>
          <a:p>
            <a:pPr lvl="1" algn="ctr" rtl="0">
              <a:spcBef>
                <a:spcPct val="0"/>
              </a:spcBef>
            </a:pPr>
            <a:r>
              <a:rPr lang="en-US" sz="2400" b="1" dirty="0" smtClean="0">
                <a:latin typeface="Arial" pitchFamily="34" charset="0"/>
                <a:cs typeface="Arial" pitchFamily="34" charset="0"/>
              </a:rPr>
              <a:t>Teach students about e-Science (domain science) and Cyberinfrastructure (Computer Science)</a:t>
            </a:r>
            <a:br>
              <a:rPr lang="en-US" sz="2400" b="1" dirty="0" smtClean="0">
                <a:latin typeface="Arial" pitchFamily="34" charset="0"/>
                <a:cs typeface="Arial" pitchFamily="34" charset="0"/>
              </a:rPr>
            </a:b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152400" y="1447800"/>
            <a:ext cx="8839200" cy="5181600"/>
          </a:xfrm>
        </p:spPr>
        <p:txBody>
          <a:bodyPr>
            <a:normAutofit fontScale="92500" lnSpcReduction="20000"/>
          </a:bodyPr>
          <a:lstStyle/>
          <a:p>
            <a:r>
              <a:rPr lang="en-US" dirty="0" smtClean="0"/>
              <a:t>This can be quite sophisticated as in difficult parallel algorithms</a:t>
            </a:r>
          </a:p>
          <a:p>
            <a:r>
              <a:rPr lang="en-US" dirty="0" smtClean="0"/>
              <a:t>As in portals, one can leverage research investments</a:t>
            </a:r>
          </a:p>
          <a:p>
            <a:r>
              <a:rPr lang="en-US" dirty="0" smtClean="0"/>
              <a:t>Does not need students to run </a:t>
            </a:r>
            <a:r>
              <a:rPr lang="en-US" dirty="0" err="1" smtClean="0"/>
              <a:t>petaflop</a:t>
            </a:r>
            <a:r>
              <a:rPr lang="en-US" dirty="0" smtClean="0"/>
              <a:t> simulations </a:t>
            </a:r>
          </a:p>
          <a:p>
            <a:pPr lvl="1"/>
            <a:r>
              <a:rPr lang="en-US" dirty="0" smtClean="0"/>
              <a:t>Should be able to capture essence of computational/science issues in smaller runs</a:t>
            </a:r>
          </a:p>
          <a:p>
            <a:pPr lvl="1"/>
            <a:r>
              <a:rPr lang="en-US" dirty="0" smtClean="0"/>
              <a:t>Appliances (see later) can be used</a:t>
            </a:r>
          </a:p>
          <a:p>
            <a:r>
              <a:rPr lang="en-US" dirty="0" smtClean="0"/>
              <a:t>FutureGrid possible site</a:t>
            </a:r>
          </a:p>
          <a:p>
            <a:r>
              <a:rPr lang="en-US" dirty="0" smtClean="0"/>
              <a:t>Note clouds very popular with students as many commercial jobs in development and use companies</a:t>
            </a:r>
          </a:p>
          <a:p>
            <a:pPr lvl="1"/>
            <a:r>
              <a:rPr lang="en-US" dirty="0" smtClean="0"/>
              <a:t>As well as for CS research and as vehicle for domain science</a:t>
            </a:r>
            <a:endParaRPr lang="en-US" dirty="0"/>
          </a:p>
        </p:txBody>
      </p:sp>
    </p:spTree>
    <p:extLst>
      <p:ext uri="{BB962C8B-B14F-4D97-AF65-F5344CB8AC3E}">
        <p14:creationId xmlns:p14="http://schemas.microsoft.com/office/powerpoint/2010/main" val="4172787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normAutofit fontScale="90000"/>
          </a:bodyPr>
          <a:lstStyle/>
          <a:p>
            <a:r>
              <a:rPr lang="en-US" b="1" dirty="0"/>
              <a:t>Exploit electronic infrastructure to enhance learning</a:t>
            </a:r>
            <a:br>
              <a:rPr lang="en-US" b="1" dirty="0"/>
            </a:br>
            <a:endParaRPr lang="en-US" b="1" dirty="0"/>
          </a:p>
        </p:txBody>
      </p:sp>
      <p:sp>
        <p:nvSpPr>
          <p:cNvPr id="3" name="Content Placeholder 2"/>
          <p:cNvSpPr>
            <a:spLocks noGrp="1"/>
          </p:cNvSpPr>
          <p:nvPr>
            <p:ph idx="1"/>
          </p:nvPr>
        </p:nvSpPr>
        <p:spPr>
          <a:xfrm>
            <a:off x="76200" y="1371600"/>
            <a:ext cx="8991600" cy="5257800"/>
          </a:xfrm>
        </p:spPr>
        <p:txBody>
          <a:bodyPr>
            <a:normAutofit fontScale="85000" lnSpcReduction="20000"/>
          </a:bodyPr>
          <a:lstStyle/>
          <a:p>
            <a:r>
              <a:rPr lang="en-US" dirty="0" smtClean="0"/>
              <a:t>Several quite old approaches are critical and dominant</a:t>
            </a:r>
          </a:p>
          <a:p>
            <a:pPr lvl="1"/>
            <a:r>
              <a:rPr lang="en-US" dirty="0" smtClean="0"/>
              <a:t>“Just a bunch of web pages” aka digital library</a:t>
            </a:r>
          </a:p>
          <a:p>
            <a:pPr lvl="1"/>
            <a:r>
              <a:rPr lang="en-US" dirty="0" smtClean="0"/>
              <a:t>Video conferencing</a:t>
            </a:r>
          </a:p>
          <a:p>
            <a:pPr lvl="1"/>
            <a:r>
              <a:rPr lang="en-US" dirty="0" smtClean="0"/>
              <a:t>Shared material as in </a:t>
            </a:r>
            <a:r>
              <a:rPr lang="en-US" dirty="0" err="1" smtClean="0"/>
              <a:t>Webex</a:t>
            </a:r>
            <a:r>
              <a:rPr lang="en-US" dirty="0" smtClean="0"/>
              <a:t>, Adobe Connect</a:t>
            </a:r>
          </a:p>
          <a:p>
            <a:r>
              <a:rPr lang="en-US" dirty="0" smtClean="0"/>
              <a:t>Note asynchronous interaction via Twitter, Blackboard, Google docs etc. much easier (and successful) than synchronous (</a:t>
            </a:r>
            <a:r>
              <a:rPr lang="en-US" dirty="0" err="1" smtClean="0"/>
              <a:t>Polycom</a:t>
            </a:r>
            <a:r>
              <a:rPr lang="en-US" dirty="0" smtClean="0"/>
              <a:t>, access grid, </a:t>
            </a:r>
            <a:r>
              <a:rPr lang="en-US" dirty="0" err="1" smtClean="0"/>
              <a:t>Webex</a:t>
            </a:r>
            <a:r>
              <a:rPr lang="en-US" dirty="0" smtClean="0"/>
              <a:t>) approaches</a:t>
            </a:r>
          </a:p>
          <a:p>
            <a:r>
              <a:rPr lang="en-US" dirty="0" smtClean="0"/>
              <a:t>Interactive web learning environments such as </a:t>
            </a:r>
            <a:r>
              <a:rPr lang="en-US" dirty="0" smtClean="0">
                <a:hlinkClick r:id="rId3"/>
              </a:rPr>
              <a:t>www.whyville.net</a:t>
            </a:r>
            <a:endParaRPr lang="en-US" dirty="0" smtClean="0"/>
          </a:p>
          <a:p>
            <a:r>
              <a:rPr lang="en-US" dirty="0" smtClean="0"/>
              <a:t>Virtual worlds such as Second Life have not taken off but some think this will change as performance of clients and networks are improving dramatically (VRML failed ~1999)</a:t>
            </a:r>
          </a:p>
          <a:p>
            <a:r>
              <a:rPr lang="en-US" dirty="0" smtClean="0"/>
              <a:t>Must move to an environment consistent with world view of current students aka the “Twitter University”</a:t>
            </a:r>
            <a:endParaRPr lang="en-US" dirty="0"/>
          </a:p>
        </p:txBody>
      </p:sp>
    </p:spTree>
    <p:extLst>
      <p:ext uri="{BB962C8B-B14F-4D97-AF65-F5344CB8AC3E}">
        <p14:creationId xmlns:p14="http://schemas.microsoft.com/office/powerpoint/2010/main" val="1827160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838200"/>
          </a:xfrm>
        </p:spPr>
        <p:txBody>
          <a:bodyPr>
            <a:normAutofit fontScale="90000"/>
          </a:bodyPr>
          <a:lstStyle/>
          <a:p>
            <a:r>
              <a:rPr lang="en-US" sz="3200" b="1" dirty="0" smtClean="0"/>
              <a:t>C4 = Continuous Collaborative </a:t>
            </a:r>
            <a:br>
              <a:rPr lang="en-US" sz="3200" b="1" dirty="0" smtClean="0"/>
            </a:br>
            <a:r>
              <a:rPr lang="en-US" sz="3200" b="1" dirty="0" smtClean="0"/>
              <a:t>Computational Cloud</a:t>
            </a:r>
            <a:endParaRPr lang="en-US" sz="3200" b="1" dirty="0"/>
          </a:p>
        </p:txBody>
      </p:sp>
      <p:sp>
        <p:nvSpPr>
          <p:cNvPr id="3" name="TextBox 2"/>
          <p:cNvSpPr txBox="1"/>
          <p:nvPr/>
        </p:nvSpPr>
        <p:spPr>
          <a:xfrm>
            <a:off x="228600" y="1543883"/>
            <a:ext cx="3962400" cy="5201424"/>
          </a:xfrm>
          <a:prstGeom prst="rect">
            <a:avLst/>
          </a:prstGeom>
          <a:noFill/>
        </p:spPr>
        <p:txBody>
          <a:bodyPr wrap="square" rtlCol="0">
            <a:spAutoFit/>
          </a:bodyPr>
          <a:lstStyle/>
          <a:p>
            <a:pPr algn="ctr"/>
            <a:r>
              <a:rPr lang="en-US" sz="1600" b="1" dirty="0" smtClean="0"/>
              <a:t>C4 EMERGING VISION</a:t>
            </a:r>
          </a:p>
          <a:p>
            <a:endParaRPr lang="en-US" sz="1400" dirty="0" smtClean="0"/>
          </a:p>
          <a:p>
            <a:r>
              <a:rPr lang="en-US" dirty="0" smtClean="0"/>
              <a:t>While the internet has changed the way we communicate and get entertainment, we need to empower the next generation of engineers and scientists with technology that enables interdisciplinary collaboration for lifelong learning.</a:t>
            </a:r>
          </a:p>
          <a:p>
            <a:endParaRPr lang="en-US" dirty="0"/>
          </a:p>
          <a:p>
            <a:r>
              <a:rPr lang="en-US" dirty="0" smtClean="0"/>
              <a:t>Today, the cloud is a set of services that people </a:t>
            </a:r>
            <a:r>
              <a:rPr lang="en-US" dirty="0" smtClean="0"/>
              <a:t>explicitly </a:t>
            </a:r>
            <a:r>
              <a:rPr lang="en-US" dirty="0" smtClean="0"/>
              <a:t>have to </a:t>
            </a:r>
            <a:r>
              <a:rPr lang="en-US" b="1" dirty="0" smtClean="0"/>
              <a:t>access</a:t>
            </a:r>
            <a:r>
              <a:rPr lang="en-US" dirty="0" smtClean="0"/>
              <a:t> (from laptops, desktops, </a:t>
            </a:r>
            <a:r>
              <a:rPr lang="en-US" dirty="0" err="1" smtClean="0"/>
              <a:t>etc</a:t>
            </a:r>
            <a:r>
              <a:rPr lang="en-US" dirty="0" smtClean="0"/>
              <a:t>). In 2020 the C4 will be part of our lives, as a larger, pervasive, continuous experience. The measure of success will be how “invisible” it becomes.</a:t>
            </a:r>
          </a:p>
          <a:p>
            <a:endParaRPr lang="en-US" sz="1400" dirty="0" smtClean="0"/>
          </a:p>
          <a:p>
            <a:endParaRPr lang="en-US" dirty="0"/>
          </a:p>
        </p:txBody>
      </p:sp>
      <p:sp>
        <p:nvSpPr>
          <p:cNvPr id="4" name="TextBox 3"/>
          <p:cNvSpPr txBox="1"/>
          <p:nvPr/>
        </p:nvSpPr>
        <p:spPr>
          <a:xfrm>
            <a:off x="4572000" y="1066800"/>
            <a:ext cx="4252732" cy="338554"/>
          </a:xfrm>
          <a:prstGeom prst="rect">
            <a:avLst/>
          </a:prstGeom>
          <a:noFill/>
        </p:spPr>
        <p:txBody>
          <a:bodyPr wrap="square" rtlCol="0">
            <a:spAutoFit/>
          </a:bodyPr>
          <a:lstStyle/>
          <a:p>
            <a:pPr algn="ctr"/>
            <a:r>
              <a:rPr lang="en-US" sz="1600" b="1" dirty="0" smtClean="0"/>
              <a:t>C4 Education Vision</a:t>
            </a:r>
            <a:endParaRPr lang="en-US" sz="1600" b="1" dirty="0"/>
          </a:p>
        </p:txBody>
      </p:sp>
      <p:sp>
        <p:nvSpPr>
          <p:cNvPr id="5" name="TextBox 4"/>
          <p:cNvSpPr txBox="1"/>
          <p:nvPr/>
        </p:nvSpPr>
        <p:spPr>
          <a:xfrm>
            <a:off x="4495800" y="1333452"/>
            <a:ext cx="4457700" cy="3416320"/>
          </a:xfrm>
          <a:prstGeom prst="rect">
            <a:avLst/>
          </a:prstGeom>
          <a:noFill/>
        </p:spPr>
        <p:txBody>
          <a:bodyPr wrap="square" rtlCol="0">
            <a:spAutoFit/>
          </a:bodyPr>
          <a:lstStyle/>
          <a:p>
            <a:r>
              <a:rPr lang="en-US" i="1" dirty="0"/>
              <a:t>C4 Education will </a:t>
            </a:r>
            <a:r>
              <a:rPr lang="en-US" i="1" dirty="0" smtClean="0"/>
              <a:t>exploit</a:t>
            </a:r>
            <a:r>
              <a:rPr lang="en-US" dirty="0" smtClean="0"/>
              <a:t> advanced means </a:t>
            </a:r>
            <a:r>
              <a:rPr lang="en-US" dirty="0"/>
              <a:t>of </a:t>
            </a:r>
            <a:r>
              <a:rPr lang="en-US" dirty="0" smtClean="0"/>
              <a:t>communication, for example, “</a:t>
            </a:r>
            <a:r>
              <a:rPr lang="en-US" dirty="0" err="1" smtClean="0"/>
              <a:t>Tabatar</a:t>
            </a:r>
            <a:r>
              <a:rPr lang="en-US" dirty="0" smtClean="0"/>
              <a:t>”  </a:t>
            </a:r>
            <a:r>
              <a:rPr lang="en-US" dirty="0" smtClean="0"/>
              <a:t>conference </a:t>
            </a:r>
            <a:r>
              <a:rPr lang="en-US" dirty="0" smtClean="0"/>
              <a:t>tables as clients </a:t>
            </a:r>
            <a:r>
              <a:rPr lang="en-US" dirty="0" smtClean="0"/>
              <a:t>, </a:t>
            </a:r>
            <a:r>
              <a:rPr lang="en-US" dirty="0"/>
              <a:t>with real-time language translation, </a:t>
            </a:r>
            <a:r>
              <a:rPr lang="en-US" dirty="0" smtClean="0"/>
              <a:t>contextual awareness of </a:t>
            </a:r>
            <a:r>
              <a:rPr lang="en-US" dirty="0" smtClean="0"/>
              <a:t>speakers, support for people </a:t>
            </a:r>
            <a:r>
              <a:rPr lang="en-US" dirty="0"/>
              <a:t>with </a:t>
            </a:r>
            <a:r>
              <a:rPr lang="en-US" dirty="0" smtClean="0"/>
              <a:t>disabilities; servers supporting collaboration between  learners and teachers through “virtual worlds” generalizing Twitter Clouds with MapReduce frontends, Second Life ……  </a:t>
            </a:r>
            <a:endParaRPr lang="en-US" dirty="0" smtClean="0"/>
          </a:p>
          <a:p>
            <a:r>
              <a:rPr lang="en-US" dirty="0" smtClean="0"/>
              <a:t> </a:t>
            </a:r>
          </a:p>
          <a:p>
            <a:endParaRPr lang="en-US" dirty="0"/>
          </a:p>
          <a:p>
            <a:endParaRPr lang="en-US" dirty="0"/>
          </a:p>
        </p:txBody>
      </p:sp>
      <p:sp>
        <p:nvSpPr>
          <p:cNvPr id="8" name="Rectangle 7"/>
          <p:cNvSpPr/>
          <p:nvPr/>
        </p:nvSpPr>
        <p:spPr>
          <a:xfrm>
            <a:off x="142754" y="1524000"/>
            <a:ext cx="4267200" cy="46481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52709" y="1112040"/>
            <a:ext cx="4495800" cy="2850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58496" y="3962400"/>
            <a:ext cx="44958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0" y="4343400"/>
            <a:ext cx="4572000" cy="2308324"/>
          </a:xfrm>
          <a:prstGeom prst="rect">
            <a:avLst/>
          </a:prstGeom>
        </p:spPr>
        <p:txBody>
          <a:bodyPr wrap="square">
            <a:spAutoFit/>
          </a:bodyPr>
          <a:lstStyle/>
          <a:p>
            <a:r>
              <a:rPr lang="en-US" dirty="0" smtClean="0"/>
              <a:t>We are </a:t>
            </a:r>
            <a:r>
              <a:rPr lang="en-US" dirty="0" smtClean="0"/>
              <a:t>no prophets and </a:t>
            </a:r>
            <a:r>
              <a:rPr lang="en-US" dirty="0" smtClean="0"/>
              <a:t>can’t </a:t>
            </a:r>
            <a:r>
              <a:rPr lang="en-US" dirty="0" smtClean="0"/>
              <a:t>anticipate what exactly will work, </a:t>
            </a:r>
            <a:r>
              <a:rPr lang="en-US" dirty="0" smtClean="0"/>
              <a:t>but we </a:t>
            </a:r>
            <a:r>
              <a:rPr lang="en-US" dirty="0"/>
              <a:t>expect to have high bandwidth and ubiquitous connectivity for everyone everywhere, even in rural areas (using power-efficient micro data centers the size of shoe boxes</a:t>
            </a:r>
            <a:r>
              <a:rPr lang="en-US" dirty="0" smtClean="0"/>
              <a:t>). Here the cloud will enable business, fun, destruction and creation of regimes (societies)</a:t>
            </a:r>
            <a:endParaRPr lang="en-US" dirty="0"/>
          </a:p>
        </p:txBody>
      </p:sp>
      <p:sp>
        <p:nvSpPr>
          <p:cNvPr id="12" name="Rectangle 11"/>
          <p:cNvSpPr/>
          <p:nvPr/>
        </p:nvSpPr>
        <p:spPr>
          <a:xfrm>
            <a:off x="5486400" y="4038600"/>
            <a:ext cx="1856598" cy="369332"/>
          </a:xfrm>
          <a:prstGeom prst="rect">
            <a:avLst/>
          </a:prstGeom>
        </p:spPr>
        <p:txBody>
          <a:bodyPr wrap="none">
            <a:spAutoFit/>
          </a:bodyPr>
          <a:lstStyle/>
          <a:p>
            <a:pPr algn="ctr"/>
            <a:r>
              <a:rPr lang="en-US" b="1" dirty="0"/>
              <a:t>C4 </a:t>
            </a:r>
            <a:r>
              <a:rPr lang="en-US" b="1" dirty="0" smtClean="0"/>
              <a:t>Society Vision </a:t>
            </a:r>
            <a:endParaRPr lang="en-US" b="1" dirty="0"/>
          </a:p>
        </p:txBody>
      </p:sp>
    </p:spTree>
    <p:extLst>
      <p:ext uri="{BB962C8B-B14F-4D97-AF65-F5344CB8AC3E}">
        <p14:creationId xmlns:p14="http://schemas.microsoft.com/office/powerpoint/2010/main" val="2651990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a:xfrm>
            <a:off x="1981200" y="1447800"/>
            <a:ext cx="2819400" cy="2743200"/>
            <a:chOff x="1981200" y="1447800"/>
            <a:chExt cx="2819400" cy="2743200"/>
          </a:xfrm>
        </p:grpSpPr>
        <p:sp>
          <p:nvSpPr>
            <p:cNvPr id="4" name="Donut 3"/>
            <p:cNvSpPr/>
            <p:nvPr/>
          </p:nvSpPr>
          <p:spPr>
            <a:xfrm>
              <a:off x="1981200" y="1447800"/>
              <a:ext cx="2743200" cy="2743200"/>
            </a:xfrm>
            <a:prstGeom prst="donut">
              <a:avLst>
                <a:gd name="adj" fmla="val 1957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a:t>
              </a:r>
              <a:r>
                <a:rPr lang="en-US" baseline="30000" dirty="0" smtClean="0">
                  <a:solidFill>
                    <a:srgbClr val="FF0000"/>
                  </a:solidFill>
                </a:rPr>
                <a:t>4</a:t>
              </a:r>
            </a:p>
            <a:p>
              <a:pPr algn="ctr"/>
              <a:r>
                <a:rPr lang="en-US" b="1" dirty="0" smtClean="0">
                  <a:solidFill>
                    <a:schemeClr val="tx1"/>
                  </a:solidFill>
                </a:rPr>
                <a:t>Continuous</a:t>
              </a:r>
            </a:p>
            <a:p>
              <a:pPr algn="ctr"/>
              <a:r>
                <a:rPr lang="en-US" b="1" dirty="0" smtClean="0">
                  <a:solidFill>
                    <a:schemeClr val="tx1"/>
                  </a:solidFill>
                </a:rPr>
                <a:t>Collaborative</a:t>
              </a:r>
            </a:p>
            <a:p>
              <a:pPr algn="ctr"/>
              <a:r>
                <a:rPr lang="en-US" b="1" dirty="0" smtClean="0">
                  <a:solidFill>
                    <a:schemeClr val="tx1"/>
                  </a:solidFill>
                </a:rPr>
                <a:t>Computational</a:t>
              </a:r>
            </a:p>
            <a:p>
              <a:pPr algn="ctr"/>
              <a:r>
                <a:rPr lang="en-US" b="1" dirty="0" smtClean="0">
                  <a:solidFill>
                    <a:schemeClr val="tx1"/>
                  </a:solidFill>
                </a:rPr>
                <a:t>Cloud</a:t>
              </a:r>
              <a:endParaRPr lang="en-US" b="1" dirty="0">
                <a:solidFill>
                  <a:schemeClr val="tx1"/>
                </a:solidFill>
              </a:endParaRPr>
            </a:p>
          </p:txBody>
        </p:sp>
        <p:sp>
          <p:nvSpPr>
            <p:cNvPr id="7" name="TextBox 6"/>
            <p:cNvSpPr txBox="1"/>
            <p:nvPr/>
          </p:nvSpPr>
          <p:spPr>
            <a:xfrm>
              <a:off x="3200400" y="1524000"/>
              <a:ext cx="386644" cy="369332"/>
            </a:xfrm>
            <a:prstGeom prst="rect">
              <a:avLst/>
            </a:prstGeom>
            <a:noFill/>
          </p:spPr>
          <p:txBody>
            <a:bodyPr wrap="none" rtlCol="0">
              <a:spAutoFit/>
            </a:bodyPr>
            <a:lstStyle/>
            <a:p>
              <a:r>
                <a:rPr lang="en-US" b="1" dirty="0" smtClean="0"/>
                <a:t>C</a:t>
              </a:r>
              <a:r>
                <a:rPr lang="en-US" b="1" baseline="30000" dirty="0" smtClean="0"/>
                <a:t>4</a:t>
              </a:r>
            </a:p>
          </p:txBody>
        </p:sp>
        <p:sp>
          <p:nvSpPr>
            <p:cNvPr id="8" name="TextBox 7"/>
            <p:cNvSpPr txBox="1"/>
            <p:nvPr/>
          </p:nvSpPr>
          <p:spPr>
            <a:xfrm>
              <a:off x="3581400" y="1611868"/>
              <a:ext cx="228600" cy="369332"/>
            </a:xfrm>
            <a:prstGeom prst="rect">
              <a:avLst/>
            </a:prstGeom>
            <a:noFill/>
          </p:spPr>
          <p:txBody>
            <a:bodyPr wrap="square" rtlCol="0">
              <a:spAutoFit/>
            </a:bodyPr>
            <a:lstStyle/>
            <a:p>
              <a:r>
                <a:rPr lang="en-US" b="1" dirty="0" smtClean="0"/>
                <a:t>I</a:t>
              </a:r>
              <a:endParaRPr lang="en-US" b="1" baseline="30000" dirty="0" smtClean="0"/>
            </a:p>
          </p:txBody>
        </p:sp>
        <p:sp>
          <p:nvSpPr>
            <p:cNvPr id="9" name="TextBox 8"/>
            <p:cNvSpPr txBox="1"/>
            <p:nvPr/>
          </p:nvSpPr>
          <p:spPr>
            <a:xfrm>
              <a:off x="3733800" y="1701800"/>
              <a:ext cx="304800" cy="369332"/>
            </a:xfrm>
            <a:prstGeom prst="rect">
              <a:avLst/>
            </a:prstGeom>
            <a:noFill/>
          </p:spPr>
          <p:txBody>
            <a:bodyPr wrap="square" rtlCol="0">
              <a:spAutoFit/>
            </a:bodyPr>
            <a:lstStyle/>
            <a:p>
              <a:r>
                <a:rPr lang="en-US" b="1" dirty="0" smtClean="0"/>
                <a:t>N</a:t>
              </a:r>
            </a:p>
          </p:txBody>
        </p:sp>
        <p:sp>
          <p:nvSpPr>
            <p:cNvPr id="10" name="TextBox 9"/>
            <p:cNvSpPr txBox="1"/>
            <p:nvPr/>
          </p:nvSpPr>
          <p:spPr>
            <a:xfrm>
              <a:off x="3962400" y="1879600"/>
              <a:ext cx="304800" cy="369332"/>
            </a:xfrm>
            <a:prstGeom prst="rect">
              <a:avLst/>
            </a:prstGeom>
            <a:noFill/>
          </p:spPr>
          <p:txBody>
            <a:bodyPr wrap="square" rtlCol="0">
              <a:spAutoFit/>
            </a:bodyPr>
            <a:lstStyle/>
            <a:p>
              <a:r>
                <a:rPr lang="en-US" b="1" dirty="0" smtClean="0"/>
                <a:t>T</a:t>
              </a:r>
            </a:p>
          </p:txBody>
        </p:sp>
        <p:sp>
          <p:nvSpPr>
            <p:cNvPr id="11" name="TextBox 10"/>
            <p:cNvSpPr txBox="1"/>
            <p:nvPr/>
          </p:nvSpPr>
          <p:spPr>
            <a:xfrm>
              <a:off x="4114800" y="1981200"/>
              <a:ext cx="304800" cy="369332"/>
            </a:xfrm>
            <a:prstGeom prst="rect">
              <a:avLst/>
            </a:prstGeom>
            <a:noFill/>
          </p:spPr>
          <p:txBody>
            <a:bodyPr wrap="square" rtlCol="0">
              <a:spAutoFit/>
            </a:bodyPr>
            <a:lstStyle/>
            <a:p>
              <a:r>
                <a:rPr lang="en-US" b="1" dirty="0" smtClean="0"/>
                <a:t>E</a:t>
              </a:r>
            </a:p>
          </p:txBody>
        </p:sp>
        <p:sp>
          <p:nvSpPr>
            <p:cNvPr id="12" name="TextBox 11"/>
            <p:cNvSpPr txBox="1"/>
            <p:nvPr/>
          </p:nvSpPr>
          <p:spPr>
            <a:xfrm>
              <a:off x="4267200" y="2209800"/>
              <a:ext cx="304800" cy="369332"/>
            </a:xfrm>
            <a:prstGeom prst="rect">
              <a:avLst/>
            </a:prstGeom>
            <a:noFill/>
          </p:spPr>
          <p:txBody>
            <a:bodyPr wrap="square" rtlCol="0">
              <a:spAutoFit/>
            </a:bodyPr>
            <a:lstStyle/>
            <a:p>
              <a:r>
                <a:rPr lang="en-US" b="1" dirty="0" smtClean="0"/>
                <a:t>L</a:t>
              </a:r>
            </a:p>
          </p:txBody>
        </p:sp>
        <p:sp>
          <p:nvSpPr>
            <p:cNvPr id="13" name="TextBox 12"/>
            <p:cNvSpPr txBox="1"/>
            <p:nvPr/>
          </p:nvSpPr>
          <p:spPr>
            <a:xfrm>
              <a:off x="4495800" y="2602468"/>
              <a:ext cx="304800" cy="369332"/>
            </a:xfrm>
            <a:prstGeom prst="rect">
              <a:avLst/>
            </a:prstGeom>
            <a:noFill/>
          </p:spPr>
          <p:txBody>
            <a:bodyPr wrap="square" rtlCol="0">
              <a:spAutoFit/>
            </a:bodyPr>
            <a:lstStyle/>
            <a:p>
              <a:r>
                <a:rPr lang="en-US" b="1" dirty="0" smtClean="0"/>
                <a:t>I</a:t>
              </a:r>
            </a:p>
          </p:txBody>
        </p:sp>
        <p:sp>
          <p:nvSpPr>
            <p:cNvPr id="14" name="TextBox 13"/>
            <p:cNvSpPr txBox="1"/>
            <p:nvPr/>
          </p:nvSpPr>
          <p:spPr>
            <a:xfrm>
              <a:off x="4267200" y="2819400"/>
              <a:ext cx="304800" cy="369332"/>
            </a:xfrm>
            <a:prstGeom prst="rect">
              <a:avLst/>
            </a:prstGeom>
            <a:noFill/>
          </p:spPr>
          <p:txBody>
            <a:bodyPr wrap="square" rtlCol="0">
              <a:spAutoFit/>
            </a:bodyPr>
            <a:lstStyle/>
            <a:p>
              <a:r>
                <a:rPr lang="en-US" b="1" dirty="0" smtClean="0"/>
                <a:t>G</a:t>
              </a:r>
            </a:p>
          </p:txBody>
        </p:sp>
        <p:sp>
          <p:nvSpPr>
            <p:cNvPr id="15" name="TextBox 14"/>
            <p:cNvSpPr txBox="1"/>
            <p:nvPr/>
          </p:nvSpPr>
          <p:spPr>
            <a:xfrm>
              <a:off x="4419600" y="2362200"/>
              <a:ext cx="304800" cy="369332"/>
            </a:xfrm>
            <a:prstGeom prst="rect">
              <a:avLst/>
            </a:prstGeom>
            <a:noFill/>
          </p:spPr>
          <p:txBody>
            <a:bodyPr wrap="square" rtlCol="0">
              <a:spAutoFit/>
            </a:bodyPr>
            <a:lstStyle/>
            <a:p>
              <a:r>
                <a:rPr lang="en-US" b="1" dirty="0" smtClean="0"/>
                <a:t>L</a:t>
              </a:r>
            </a:p>
          </p:txBody>
        </p:sp>
        <p:sp>
          <p:nvSpPr>
            <p:cNvPr id="16" name="TextBox 15"/>
            <p:cNvSpPr txBox="1"/>
            <p:nvPr/>
          </p:nvSpPr>
          <p:spPr>
            <a:xfrm>
              <a:off x="4191000" y="3048000"/>
              <a:ext cx="304800" cy="369332"/>
            </a:xfrm>
            <a:prstGeom prst="rect">
              <a:avLst/>
            </a:prstGeom>
            <a:noFill/>
          </p:spPr>
          <p:txBody>
            <a:bodyPr wrap="square" rtlCol="0">
              <a:spAutoFit/>
            </a:bodyPr>
            <a:lstStyle/>
            <a:p>
              <a:r>
                <a:rPr lang="en-US" b="1" dirty="0" smtClean="0"/>
                <a:t>E</a:t>
              </a:r>
            </a:p>
          </p:txBody>
        </p:sp>
        <p:sp>
          <p:nvSpPr>
            <p:cNvPr id="17" name="TextBox 16"/>
            <p:cNvSpPr txBox="1"/>
            <p:nvPr/>
          </p:nvSpPr>
          <p:spPr>
            <a:xfrm>
              <a:off x="4038600" y="3276600"/>
              <a:ext cx="304800" cy="369332"/>
            </a:xfrm>
            <a:prstGeom prst="rect">
              <a:avLst/>
            </a:prstGeom>
            <a:noFill/>
          </p:spPr>
          <p:txBody>
            <a:bodyPr wrap="square" rtlCol="0">
              <a:spAutoFit/>
            </a:bodyPr>
            <a:lstStyle/>
            <a:p>
              <a:r>
                <a:rPr lang="en-US" b="1" dirty="0" smtClean="0"/>
                <a:t>N</a:t>
              </a:r>
            </a:p>
          </p:txBody>
        </p:sp>
        <p:sp>
          <p:nvSpPr>
            <p:cNvPr id="18" name="TextBox 17"/>
            <p:cNvSpPr txBox="1"/>
            <p:nvPr/>
          </p:nvSpPr>
          <p:spPr>
            <a:xfrm>
              <a:off x="3886200" y="3505200"/>
              <a:ext cx="304800" cy="369332"/>
            </a:xfrm>
            <a:prstGeom prst="rect">
              <a:avLst/>
            </a:prstGeom>
            <a:noFill/>
          </p:spPr>
          <p:txBody>
            <a:bodyPr wrap="square" rtlCol="0">
              <a:spAutoFit/>
            </a:bodyPr>
            <a:lstStyle/>
            <a:p>
              <a:r>
                <a:rPr lang="en-US" b="1" dirty="0" smtClean="0"/>
                <a:t>C</a:t>
              </a:r>
            </a:p>
          </p:txBody>
        </p:sp>
        <p:sp>
          <p:nvSpPr>
            <p:cNvPr id="19" name="TextBox 18"/>
            <p:cNvSpPr txBox="1"/>
            <p:nvPr/>
          </p:nvSpPr>
          <p:spPr>
            <a:xfrm>
              <a:off x="3657600" y="3657600"/>
              <a:ext cx="304800" cy="369332"/>
            </a:xfrm>
            <a:prstGeom prst="rect">
              <a:avLst/>
            </a:prstGeom>
            <a:noFill/>
          </p:spPr>
          <p:txBody>
            <a:bodyPr wrap="square" rtlCol="0">
              <a:spAutoFit/>
            </a:bodyPr>
            <a:lstStyle/>
            <a:p>
              <a:r>
                <a:rPr lang="en-US" b="1" dirty="0" smtClean="0"/>
                <a:t>E</a:t>
              </a:r>
            </a:p>
          </p:txBody>
        </p:sp>
      </p:grpSp>
      <p:sp>
        <p:nvSpPr>
          <p:cNvPr id="21" name="TextBox 20"/>
          <p:cNvSpPr txBox="1"/>
          <p:nvPr/>
        </p:nvSpPr>
        <p:spPr>
          <a:xfrm>
            <a:off x="0" y="3276600"/>
            <a:ext cx="4179606" cy="1754326"/>
          </a:xfrm>
          <a:prstGeom prst="rect">
            <a:avLst/>
          </a:prstGeom>
          <a:noFill/>
        </p:spPr>
        <p:txBody>
          <a:bodyPr wrap="none" rtlCol="0">
            <a:spAutoFit/>
          </a:bodyPr>
          <a:lstStyle/>
          <a:p>
            <a:r>
              <a:rPr lang="en-US" b="1" dirty="0" smtClean="0"/>
              <a:t>Motivating</a:t>
            </a:r>
            <a:br>
              <a:rPr lang="en-US" b="1" dirty="0" smtClean="0"/>
            </a:br>
            <a:r>
              <a:rPr lang="en-US" b="1" dirty="0" smtClean="0"/>
              <a:t>Issues</a:t>
            </a:r>
            <a:r>
              <a:rPr lang="en-US" dirty="0" smtClean="0"/>
              <a:t/>
            </a:r>
            <a:br>
              <a:rPr lang="en-US" dirty="0" smtClean="0"/>
            </a:br>
            <a:r>
              <a:rPr lang="en-US" dirty="0" smtClean="0"/>
              <a:t>  job / education mismatch</a:t>
            </a:r>
          </a:p>
          <a:p>
            <a:r>
              <a:rPr lang="en-US" dirty="0"/>
              <a:t> </a:t>
            </a:r>
            <a:r>
              <a:rPr lang="en-US" dirty="0" smtClean="0"/>
              <a:t> Higher Ed rigidity</a:t>
            </a:r>
          </a:p>
          <a:p>
            <a:r>
              <a:rPr lang="en-US" dirty="0"/>
              <a:t> </a:t>
            </a:r>
            <a:r>
              <a:rPr lang="en-US" dirty="0" smtClean="0"/>
              <a:t> Interdisciplinary work</a:t>
            </a:r>
          </a:p>
          <a:p>
            <a:r>
              <a:rPr lang="en-US" dirty="0"/>
              <a:t> </a:t>
            </a:r>
            <a:r>
              <a:rPr lang="en-US" dirty="0" smtClean="0"/>
              <a:t> Engineering v Science, Little v. Big science</a:t>
            </a:r>
            <a:endParaRPr lang="en-US" dirty="0"/>
          </a:p>
        </p:txBody>
      </p:sp>
      <p:cxnSp>
        <p:nvCxnSpPr>
          <p:cNvPr id="23" name="Straight Arrow Connector 22"/>
          <p:cNvCxnSpPr/>
          <p:nvPr/>
        </p:nvCxnSpPr>
        <p:spPr>
          <a:xfrm>
            <a:off x="1524000" y="3505200"/>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2000" y="1371600"/>
            <a:ext cx="1426481" cy="646331"/>
          </a:xfrm>
          <a:prstGeom prst="rect">
            <a:avLst/>
          </a:prstGeom>
          <a:noFill/>
        </p:spPr>
        <p:txBody>
          <a:bodyPr wrap="none" rtlCol="0">
            <a:spAutoFit/>
          </a:bodyPr>
          <a:lstStyle/>
          <a:p>
            <a:r>
              <a:rPr lang="en-US" b="1" dirty="0" smtClean="0"/>
              <a:t>Modeling</a:t>
            </a:r>
          </a:p>
          <a:p>
            <a:r>
              <a:rPr lang="en-US" b="1" dirty="0" smtClean="0"/>
              <a:t>&amp; Simulation</a:t>
            </a:r>
            <a:endParaRPr lang="en-US" b="1" dirty="0"/>
          </a:p>
        </p:txBody>
      </p:sp>
      <p:cxnSp>
        <p:nvCxnSpPr>
          <p:cNvPr id="25" name="Straight Arrow Connector 24"/>
          <p:cNvCxnSpPr/>
          <p:nvPr/>
        </p:nvCxnSpPr>
        <p:spPr>
          <a:xfrm>
            <a:off x="1981200" y="1676400"/>
            <a:ext cx="304800" cy="152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04800" y="2133600"/>
            <a:ext cx="922047" cy="369332"/>
          </a:xfrm>
          <a:prstGeom prst="rect">
            <a:avLst/>
          </a:prstGeom>
          <a:noFill/>
        </p:spPr>
        <p:txBody>
          <a:bodyPr wrap="none" rtlCol="0">
            <a:spAutoFit/>
          </a:bodyPr>
          <a:lstStyle/>
          <a:p>
            <a:r>
              <a:rPr lang="en-US" b="1" dirty="0" smtClean="0"/>
              <a:t>C(DE)SE</a:t>
            </a:r>
            <a:endParaRPr lang="en-US" b="1" dirty="0"/>
          </a:p>
        </p:txBody>
      </p:sp>
      <p:cxnSp>
        <p:nvCxnSpPr>
          <p:cNvPr id="27" name="Straight Arrow Connector 26"/>
          <p:cNvCxnSpPr/>
          <p:nvPr/>
        </p:nvCxnSpPr>
        <p:spPr>
          <a:xfrm>
            <a:off x="1371600" y="2362200"/>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9"/>
          <p:cNvGrpSpPr/>
          <p:nvPr/>
        </p:nvGrpSpPr>
        <p:grpSpPr>
          <a:xfrm>
            <a:off x="4648200" y="1981200"/>
            <a:ext cx="2825631" cy="369332"/>
            <a:chOff x="4419600" y="1600200"/>
            <a:chExt cx="2825631" cy="369332"/>
          </a:xfrm>
        </p:grpSpPr>
        <p:cxnSp>
          <p:nvCxnSpPr>
            <p:cNvPr id="28" name="Straight Arrow Connector 27"/>
            <p:cNvCxnSpPr/>
            <p:nvPr/>
          </p:nvCxnSpPr>
          <p:spPr>
            <a:xfrm>
              <a:off x="4419600" y="1784072"/>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953000" y="1600200"/>
              <a:ext cx="2292231" cy="369332"/>
            </a:xfrm>
            <a:prstGeom prst="rect">
              <a:avLst/>
            </a:prstGeom>
            <a:noFill/>
          </p:spPr>
          <p:txBody>
            <a:bodyPr wrap="none" rtlCol="0">
              <a:spAutoFit/>
            </a:bodyPr>
            <a:lstStyle/>
            <a:p>
              <a:r>
                <a:rPr lang="en-US" dirty="0" smtClean="0"/>
                <a:t>C</a:t>
              </a:r>
              <a:r>
                <a:rPr lang="en-US" baseline="30000" dirty="0" smtClean="0"/>
                <a:t>4</a:t>
              </a:r>
              <a:r>
                <a:rPr lang="en-US" dirty="0" smtClean="0"/>
                <a:t> Intelligent Economy</a:t>
              </a:r>
              <a:endParaRPr lang="en-US" dirty="0"/>
            </a:p>
          </p:txBody>
        </p:sp>
      </p:grpSp>
      <p:grpSp>
        <p:nvGrpSpPr>
          <p:cNvPr id="5" name="Group 30"/>
          <p:cNvGrpSpPr/>
          <p:nvPr/>
        </p:nvGrpSpPr>
        <p:grpSpPr>
          <a:xfrm>
            <a:off x="4800600" y="2362200"/>
            <a:ext cx="2612367" cy="369332"/>
            <a:chOff x="4419600" y="1600200"/>
            <a:chExt cx="2612367" cy="369332"/>
          </a:xfrm>
        </p:grpSpPr>
        <p:cxnSp>
          <p:nvCxnSpPr>
            <p:cNvPr id="32" name="Straight Arrow Connector 31"/>
            <p:cNvCxnSpPr/>
            <p:nvPr/>
          </p:nvCxnSpPr>
          <p:spPr>
            <a:xfrm>
              <a:off x="4419600" y="1784072"/>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53000" y="1600200"/>
              <a:ext cx="2078967" cy="369332"/>
            </a:xfrm>
            <a:prstGeom prst="rect">
              <a:avLst/>
            </a:prstGeom>
            <a:noFill/>
          </p:spPr>
          <p:txBody>
            <a:bodyPr wrap="none" rtlCol="0">
              <a:spAutoFit/>
            </a:bodyPr>
            <a:lstStyle/>
            <a:p>
              <a:r>
                <a:rPr lang="en-US" dirty="0" smtClean="0"/>
                <a:t>C</a:t>
              </a:r>
              <a:r>
                <a:rPr lang="en-US" baseline="30000" dirty="0" smtClean="0"/>
                <a:t>4</a:t>
              </a:r>
              <a:r>
                <a:rPr lang="en-US" dirty="0" smtClean="0"/>
                <a:t> Intelligent People</a:t>
              </a:r>
              <a:endParaRPr lang="en-US" dirty="0"/>
            </a:p>
          </p:txBody>
        </p:sp>
      </p:grpSp>
      <p:grpSp>
        <p:nvGrpSpPr>
          <p:cNvPr id="6" name="Group 33"/>
          <p:cNvGrpSpPr/>
          <p:nvPr/>
        </p:nvGrpSpPr>
        <p:grpSpPr>
          <a:xfrm>
            <a:off x="4495800" y="1611868"/>
            <a:ext cx="2644619" cy="369332"/>
            <a:chOff x="4419600" y="1600200"/>
            <a:chExt cx="2644619" cy="369332"/>
          </a:xfrm>
        </p:grpSpPr>
        <p:cxnSp>
          <p:nvCxnSpPr>
            <p:cNvPr id="35" name="Straight Arrow Connector 34"/>
            <p:cNvCxnSpPr/>
            <p:nvPr/>
          </p:nvCxnSpPr>
          <p:spPr>
            <a:xfrm>
              <a:off x="4419600" y="1784072"/>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953000" y="1600200"/>
              <a:ext cx="2111219" cy="369332"/>
            </a:xfrm>
            <a:prstGeom prst="rect">
              <a:avLst/>
            </a:prstGeom>
            <a:noFill/>
          </p:spPr>
          <p:txBody>
            <a:bodyPr wrap="none" rtlCol="0">
              <a:spAutoFit/>
            </a:bodyPr>
            <a:lstStyle/>
            <a:p>
              <a:r>
                <a:rPr lang="en-US" dirty="0" smtClean="0"/>
                <a:t>C</a:t>
              </a:r>
              <a:r>
                <a:rPr lang="en-US" baseline="30000" dirty="0" smtClean="0"/>
                <a:t>4</a:t>
              </a:r>
              <a:r>
                <a:rPr lang="en-US" dirty="0" smtClean="0"/>
                <a:t> </a:t>
              </a:r>
              <a:r>
                <a:rPr lang="en-US" dirty="0" smtClean="0"/>
                <a:t>Intelligent Society</a:t>
              </a:r>
              <a:endParaRPr lang="en-US" dirty="0"/>
            </a:p>
          </p:txBody>
        </p:sp>
      </p:grpSp>
      <p:cxnSp>
        <p:nvCxnSpPr>
          <p:cNvPr id="38" name="Straight Arrow Connector 37"/>
          <p:cNvCxnSpPr/>
          <p:nvPr/>
        </p:nvCxnSpPr>
        <p:spPr>
          <a:xfrm>
            <a:off x="4572000" y="3657600"/>
            <a:ext cx="68580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307323" y="3733800"/>
            <a:ext cx="3303277" cy="1477328"/>
          </a:xfrm>
          <a:prstGeom prst="rect">
            <a:avLst/>
          </a:prstGeom>
          <a:noFill/>
          <a:ln w="28575">
            <a:solidFill>
              <a:schemeClr val="tx1"/>
            </a:solidFill>
          </a:ln>
        </p:spPr>
        <p:txBody>
          <a:bodyPr wrap="none" rtlCol="0">
            <a:spAutoFit/>
          </a:bodyPr>
          <a:lstStyle/>
          <a:p>
            <a:pPr algn="ctr"/>
            <a:r>
              <a:rPr lang="en-US" b="1" dirty="0" smtClean="0"/>
              <a:t>NSF</a:t>
            </a:r>
          </a:p>
          <a:p>
            <a:r>
              <a:rPr lang="en-US" dirty="0" smtClean="0"/>
              <a:t>Educate “Net Generation”</a:t>
            </a:r>
          </a:p>
          <a:p>
            <a:r>
              <a:rPr lang="en-US" dirty="0" smtClean="0"/>
              <a:t>Re-educate pre “Net Generation”</a:t>
            </a:r>
          </a:p>
          <a:p>
            <a:r>
              <a:rPr lang="en-US" dirty="0" smtClean="0"/>
              <a:t>in </a:t>
            </a:r>
            <a:r>
              <a:rPr lang="en-US" dirty="0" smtClean="0">
                <a:solidFill>
                  <a:srgbClr val="FF0000"/>
                </a:solidFill>
              </a:rPr>
              <a:t>Science and Engineering</a:t>
            </a:r>
          </a:p>
          <a:p>
            <a:r>
              <a:rPr lang="en-US" dirty="0" smtClean="0"/>
              <a:t>Exploiting and developing C</a:t>
            </a:r>
            <a:r>
              <a:rPr lang="en-US" baseline="30000" dirty="0" smtClean="0"/>
              <a:t>4</a:t>
            </a:r>
            <a:endParaRPr lang="en-US" baseline="30000" dirty="0"/>
          </a:p>
        </p:txBody>
      </p:sp>
      <p:sp>
        <p:nvSpPr>
          <p:cNvPr id="42" name="TextBox 41"/>
          <p:cNvSpPr txBox="1"/>
          <p:nvPr/>
        </p:nvSpPr>
        <p:spPr>
          <a:xfrm>
            <a:off x="5029200" y="5486400"/>
            <a:ext cx="3686137" cy="923330"/>
          </a:xfrm>
          <a:prstGeom prst="rect">
            <a:avLst/>
          </a:prstGeom>
          <a:noFill/>
        </p:spPr>
        <p:txBody>
          <a:bodyPr wrap="none" rtlCol="0">
            <a:spAutoFit/>
          </a:bodyPr>
          <a:lstStyle/>
          <a:p>
            <a:r>
              <a:rPr lang="en-US" dirty="0" smtClean="0"/>
              <a:t>C</a:t>
            </a:r>
            <a:r>
              <a:rPr lang="en-US" baseline="30000" dirty="0" smtClean="0"/>
              <a:t>4</a:t>
            </a:r>
            <a:r>
              <a:rPr lang="en-US" dirty="0" smtClean="0"/>
              <a:t> </a:t>
            </a:r>
            <a:r>
              <a:rPr lang="en-US" dirty="0" smtClean="0"/>
              <a:t>Curricula, programs</a:t>
            </a:r>
          </a:p>
          <a:p>
            <a:r>
              <a:rPr lang="en-US" dirty="0" smtClean="0"/>
              <a:t>C</a:t>
            </a:r>
            <a:r>
              <a:rPr lang="en-US" baseline="30000" dirty="0" smtClean="0"/>
              <a:t>4</a:t>
            </a:r>
            <a:r>
              <a:rPr lang="en-US" dirty="0" smtClean="0"/>
              <a:t> Experiences (delivery  mechanism)</a:t>
            </a:r>
          </a:p>
          <a:p>
            <a:r>
              <a:rPr lang="en-US" dirty="0" smtClean="0"/>
              <a:t>C</a:t>
            </a:r>
            <a:r>
              <a:rPr lang="en-US" baseline="30000" dirty="0" smtClean="0"/>
              <a:t>4 </a:t>
            </a:r>
            <a:r>
              <a:rPr lang="en-US" dirty="0" smtClean="0"/>
              <a:t>REUs, Internships, Fellowships</a:t>
            </a:r>
            <a:endParaRPr lang="en-US" dirty="0"/>
          </a:p>
        </p:txBody>
      </p:sp>
      <p:sp>
        <p:nvSpPr>
          <p:cNvPr id="43" name="TextBox 42"/>
          <p:cNvSpPr txBox="1"/>
          <p:nvPr/>
        </p:nvSpPr>
        <p:spPr>
          <a:xfrm>
            <a:off x="851900" y="685800"/>
            <a:ext cx="2475806" cy="369332"/>
          </a:xfrm>
          <a:prstGeom prst="rect">
            <a:avLst/>
          </a:prstGeom>
          <a:noFill/>
        </p:spPr>
        <p:txBody>
          <a:bodyPr wrap="none" rtlCol="0">
            <a:spAutoFit/>
          </a:bodyPr>
          <a:lstStyle/>
          <a:p>
            <a:r>
              <a:rPr lang="en-US" b="1" dirty="0" smtClean="0"/>
              <a:t>Computational Thinking</a:t>
            </a:r>
            <a:endParaRPr lang="en-US" b="1" dirty="0"/>
          </a:p>
        </p:txBody>
      </p:sp>
      <p:cxnSp>
        <p:nvCxnSpPr>
          <p:cNvPr id="44" name="Straight Arrow Connector 43"/>
          <p:cNvCxnSpPr/>
          <p:nvPr/>
        </p:nvCxnSpPr>
        <p:spPr>
          <a:xfrm>
            <a:off x="2362200" y="1066800"/>
            <a:ext cx="4572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0" y="2667000"/>
            <a:ext cx="2047163" cy="646331"/>
          </a:xfrm>
          <a:prstGeom prst="rect">
            <a:avLst/>
          </a:prstGeom>
          <a:noFill/>
        </p:spPr>
        <p:txBody>
          <a:bodyPr wrap="none" rtlCol="0">
            <a:spAutoFit/>
          </a:bodyPr>
          <a:lstStyle/>
          <a:p>
            <a:r>
              <a:rPr lang="en-US" b="1" dirty="0" smtClean="0">
                <a:solidFill>
                  <a:srgbClr val="FF0000"/>
                </a:solidFill>
              </a:rPr>
              <a:t>Internet &amp;</a:t>
            </a:r>
          </a:p>
          <a:p>
            <a:r>
              <a:rPr lang="en-US" b="1" dirty="0" smtClean="0">
                <a:solidFill>
                  <a:srgbClr val="FF0000"/>
                </a:solidFill>
              </a:rPr>
              <a:t>Cyberinfrastructure</a:t>
            </a:r>
            <a:endParaRPr lang="en-US" b="1" dirty="0">
              <a:solidFill>
                <a:srgbClr val="FF0000"/>
              </a:solidFill>
            </a:endParaRPr>
          </a:p>
        </p:txBody>
      </p:sp>
      <p:sp>
        <p:nvSpPr>
          <p:cNvPr id="47" name="Right Arrow 46"/>
          <p:cNvSpPr/>
          <p:nvPr/>
        </p:nvSpPr>
        <p:spPr>
          <a:xfrm>
            <a:off x="1143000" y="2851666"/>
            <a:ext cx="6858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itle 47"/>
          <p:cNvSpPr>
            <a:spLocks noGrp="1"/>
          </p:cNvSpPr>
          <p:nvPr>
            <p:ph type="title"/>
          </p:nvPr>
        </p:nvSpPr>
        <p:spPr>
          <a:xfrm>
            <a:off x="457200" y="0"/>
            <a:ext cx="8229600" cy="762000"/>
          </a:xfrm>
        </p:spPr>
        <p:txBody>
          <a:bodyPr/>
          <a:lstStyle/>
          <a:p>
            <a:r>
              <a:rPr lang="en-US" dirty="0" smtClean="0"/>
              <a:t>Higher Education 2020</a:t>
            </a:r>
            <a:endParaRPr lang="en-US" dirty="0"/>
          </a:p>
        </p:txBody>
      </p:sp>
      <p:sp>
        <p:nvSpPr>
          <p:cNvPr id="20" name="TextBox 19"/>
          <p:cNvSpPr txBox="1"/>
          <p:nvPr/>
        </p:nvSpPr>
        <p:spPr>
          <a:xfrm>
            <a:off x="283481" y="5948065"/>
            <a:ext cx="3810000" cy="646331"/>
          </a:xfrm>
          <a:prstGeom prst="rect">
            <a:avLst/>
          </a:prstGeom>
          <a:noFill/>
          <a:ln w="28575">
            <a:solidFill>
              <a:srgbClr val="002060"/>
            </a:solidFill>
          </a:ln>
        </p:spPr>
        <p:txBody>
          <a:bodyPr wrap="square" rtlCol="0">
            <a:spAutoFit/>
          </a:bodyPr>
          <a:lstStyle/>
          <a:p>
            <a:r>
              <a:rPr lang="en-US" dirty="0" smtClean="0"/>
              <a:t>CDESE is Computational and Data-enabled Science and Engineering</a:t>
            </a:r>
            <a:endParaRPr lang="en-US" dirty="0"/>
          </a:p>
        </p:txBody>
      </p:sp>
    </p:spTree>
    <p:extLst>
      <p:ext uri="{BB962C8B-B14F-4D97-AF65-F5344CB8AC3E}">
        <p14:creationId xmlns:p14="http://schemas.microsoft.com/office/powerpoint/2010/main" val="3998038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a:defRPr/>
            </a:pPr>
            <a:r>
              <a:rPr lang="en-US" dirty="0" smtClean="0">
                <a:effectLst>
                  <a:outerShdw blurRad="38100" dist="38100" dir="2700000" algn="tl">
                    <a:srgbClr val="C0C0C0"/>
                  </a:outerShdw>
                </a:effectLst>
                <a:ea typeface="ＭＳ Ｐゴシック" pitchFamily="34" charset="-128"/>
              </a:rPr>
              <a:t>Educational appliances</a:t>
            </a:r>
          </a:p>
        </p:txBody>
      </p:sp>
      <p:sp>
        <p:nvSpPr>
          <p:cNvPr id="16387" name="Content Placeholder 2"/>
          <p:cNvSpPr>
            <a:spLocks noGrp="1"/>
          </p:cNvSpPr>
          <p:nvPr>
            <p:ph idx="4294967295"/>
          </p:nvPr>
        </p:nvSpPr>
        <p:spPr/>
        <p:txBody>
          <a:bodyPr>
            <a:normAutofit lnSpcReduction="10000"/>
          </a:bodyPr>
          <a:lstStyle/>
          <a:p>
            <a:r>
              <a:rPr lang="en-US" sz="2800" b="1" dirty="0" smtClean="0">
                <a:ea typeface="ＭＳ Ｐゴシック" pitchFamily="34" charset="-128"/>
              </a:rPr>
              <a:t>One component of C</a:t>
            </a:r>
            <a:r>
              <a:rPr lang="en-US" sz="2800" b="1" baseline="30000" dirty="0" smtClean="0">
                <a:ea typeface="ＭＳ Ｐゴシック" pitchFamily="34" charset="-128"/>
              </a:rPr>
              <a:t>4</a:t>
            </a:r>
          </a:p>
          <a:p>
            <a:r>
              <a:rPr lang="en-US" sz="2800" dirty="0" smtClean="0">
                <a:ea typeface="ＭＳ Ｐゴシック" pitchFamily="34" charset="-128"/>
              </a:rPr>
              <a:t>A </a:t>
            </a:r>
            <a:r>
              <a:rPr lang="en-US" sz="2800" dirty="0" smtClean="0">
                <a:ea typeface="ＭＳ Ｐゴシック" pitchFamily="34" charset="-128"/>
              </a:rPr>
              <a:t>flexible, extensible platform for </a:t>
            </a:r>
            <a:r>
              <a:rPr lang="en-US" sz="2800" i="1" dirty="0" smtClean="0">
                <a:ea typeface="ＭＳ Ｐゴシック" pitchFamily="34" charset="-128"/>
              </a:rPr>
              <a:t>hands-on, lab-oriented</a:t>
            </a:r>
            <a:r>
              <a:rPr lang="en-US" sz="2800" dirty="0" smtClean="0">
                <a:ea typeface="ＭＳ Ｐゴシック" pitchFamily="34" charset="-128"/>
              </a:rPr>
              <a:t> education </a:t>
            </a:r>
            <a:r>
              <a:rPr lang="en-US" sz="2800" dirty="0" smtClean="0">
                <a:ea typeface="ＭＳ Ｐゴシック" pitchFamily="34" charset="-128"/>
              </a:rPr>
              <a:t>(on FutureGrid)</a:t>
            </a:r>
            <a:endParaRPr lang="en-US" sz="2800" dirty="0" smtClean="0">
              <a:ea typeface="ＭＳ Ｐゴシック" pitchFamily="34" charset="-128"/>
            </a:endParaRPr>
          </a:p>
          <a:p>
            <a:r>
              <a:rPr lang="en-US" sz="2800" dirty="0" smtClean="0">
                <a:ea typeface="ＭＳ Ｐゴシック" pitchFamily="34" charset="-128"/>
              </a:rPr>
              <a:t>Need to support </a:t>
            </a:r>
            <a:r>
              <a:rPr lang="en-US" sz="2800" dirty="0" smtClean="0">
                <a:ea typeface="ＭＳ Ｐゴシック" pitchFamily="34" charset="-128"/>
              </a:rPr>
              <a:t>appliances representing clusters of </a:t>
            </a:r>
            <a:r>
              <a:rPr lang="en-US" sz="2800" dirty="0" smtClean="0">
                <a:ea typeface="ＭＳ Ｐゴシック" pitchFamily="34" charset="-128"/>
              </a:rPr>
              <a:t>resources</a:t>
            </a:r>
          </a:p>
          <a:p>
            <a:r>
              <a:rPr lang="en-US" sz="2800" dirty="0" smtClean="0">
                <a:ea typeface="ＭＳ Ｐゴシック" pitchFamily="34" charset="-128"/>
              </a:rPr>
              <a:t>Virtual machines + social/virtual networking to create sandboxed modules</a:t>
            </a:r>
          </a:p>
          <a:p>
            <a:pPr lvl="1"/>
            <a:r>
              <a:rPr lang="en-US" sz="2400" i="1" dirty="0" smtClean="0">
                <a:ea typeface="ＭＳ Ｐゴシック" pitchFamily="34" charset="-128"/>
              </a:rPr>
              <a:t>Virtual “Grid” appliances</a:t>
            </a:r>
            <a:r>
              <a:rPr lang="en-US" sz="2400" dirty="0" smtClean="0">
                <a:ea typeface="ＭＳ Ｐゴシック" pitchFamily="34" charset="-128"/>
              </a:rPr>
              <a:t>: self-contained, pre-packaged execution environments</a:t>
            </a:r>
          </a:p>
          <a:p>
            <a:pPr lvl="1"/>
            <a:r>
              <a:rPr lang="en-US" sz="2400" i="1" dirty="0" smtClean="0">
                <a:ea typeface="ＭＳ Ｐゴシック" pitchFamily="34" charset="-128"/>
              </a:rPr>
              <a:t>Group VPNs</a:t>
            </a:r>
            <a:r>
              <a:rPr lang="en-US" sz="2400" dirty="0" smtClean="0">
                <a:ea typeface="ＭＳ Ｐゴシック" pitchFamily="34" charset="-128"/>
              </a:rPr>
              <a:t>: simple management of virtual clusters by students and educators</a:t>
            </a:r>
          </a:p>
        </p:txBody>
      </p:sp>
    </p:spTree>
    <p:extLst>
      <p:ext uri="{BB962C8B-B14F-4D97-AF65-F5344CB8AC3E}">
        <p14:creationId xmlns:p14="http://schemas.microsoft.com/office/powerpoint/2010/main" val="2996934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salsa_ppt_template_black</Template>
  <TotalTime>23165</TotalTime>
  <Words>1164</Words>
  <Application>Microsoft Office PowerPoint</Application>
  <PresentationFormat>On-screen Show (4:3)</PresentationFormat>
  <Paragraphs>171</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4_Office Theme</vt:lpstr>
      <vt:lpstr>Cyber-Infrastructure in Education</vt:lpstr>
      <vt:lpstr>Types of Activities</vt:lpstr>
      <vt:lpstr>Access to results of  cyberinfrastructure research </vt:lpstr>
      <vt:lpstr>Broad access to scholarly information (digital library)</vt:lpstr>
      <vt:lpstr>Teach students about e-Science (domain science) and Cyberinfrastructure (Computer Science) </vt:lpstr>
      <vt:lpstr>Exploit electronic infrastructure to enhance learning </vt:lpstr>
      <vt:lpstr>C4 = Continuous Collaborative  Computational Cloud</vt:lpstr>
      <vt:lpstr>Higher Education 2020</vt:lpstr>
      <vt:lpstr>Educational appliances</vt:lpstr>
      <vt:lpstr>Why use Virtualization?</vt:lpstr>
      <vt:lpstr>Appliance Infrastructure - guiding principles</vt:lpstr>
      <vt:lpstr>Appliance Infrastructure - guiding principles</vt:lpstr>
      <vt:lpstr>Towards this vision in FutureGrid</vt:lpstr>
      <vt:lpstr>Virtual appliance example</vt:lpstr>
      <vt:lpstr>Virtual cluster appliances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ptl</dc:creator>
  <cp:lastModifiedBy>Geoffrey Fox</cp:lastModifiedBy>
  <cp:revision>1015</cp:revision>
  <dcterms:created xsi:type="dcterms:W3CDTF">2009-02-17T15:34:47Z</dcterms:created>
  <dcterms:modified xsi:type="dcterms:W3CDTF">2011-03-03T17:04:51Z</dcterms:modified>
</cp:coreProperties>
</file>