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 id="2147483710" r:id="rId3"/>
    <p:sldMasterId id="2147483738" r:id="rId4"/>
    <p:sldMasterId id="2147483768" r:id="rId5"/>
    <p:sldMasterId id="2147483801" r:id="rId6"/>
    <p:sldMasterId id="2147483813" r:id="rId7"/>
    <p:sldMasterId id="2147483825" r:id="rId8"/>
    <p:sldMasterId id="2147483838" r:id="rId9"/>
    <p:sldMasterId id="2147483851" r:id="rId10"/>
    <p:sldMasterId id="2147483870" r:id="rId11"/>
    <p:sldMasterId id="2147483894" r:id="rId12"/>
    <p:sldMasterId id="2147483907" r:id="rId13"/>
  </p:sldMasterIdLst>
  <p:notesMasterIdLst>
    <p:notesMasterId r:id="rId45"/>
  </p:notesMasterIdLst>
  <p:sldIdLst>
    <p:sldId id="256" r:id="rId14"/>
    <p:sldId id="583" r:id="rId15"/>
    <p:sldId id="619" r:id="rId16"/>
    <p:sldId id="553" r:id="rId17"/>
    <p:sldId id="620" r:id="rId18"/>
    <p:sldId id="566" r:id="rId19"/>
    <p:sldId id="565" r:id="rId20"/>
    <p:sldId id="639" r:id="rId21"/>
    <p:sldId id="621" r:id="rId22"/>
    <p:sldId id="622" r:id="rId23"/>
    <p:sldId id="627" r:id="rId24"/>
    <p:sldId id="642" r:id="rId25"/>
    <p:sldId id="657" r:id="rId26"/>
    <p:sldId id="680" r:id="rId27"/>
    <p:sldId id="681" r:id="rId28"/>
    <p:sldId id="685" r:id="rId29"/>
    <p:sldId id="683" r:id="rId30"/>
    <p:sldId id="682" r:id="rId31"/>
    <p:sldId id="675" r:id="rId32"/>
    <p:sldId id="676" r:id="rId33"/>
    <p:sldId id="677" r:id="rId34"/>
    <p:sldId id="690" r:id="rId35"/>
    <p:sldId id="661" r:id="rId36"/>
    <p:sldId id="673" r:id="rId37"/>
    <p:sldId id="687" r:id="rId38"/>
    <p:sldId id="688" r:id="rId39"/>
    <p:sldId id="686" r:id="rId40"/>
    <p:sldId id="691" r:id="rId41"/>
    <p:sldId id="665" r:id="rId42"/>
    <p:sldId id="689" r:id="rId43"/>
    <p:sldId id="6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5754" autoAdjust="0"/>
  </p:normalViewPr>
  <p:slideViewPr>
    <p:cSldViewPr>
      <p:cViewPr varScale="1">
        <p:scale>
          <a:sx n="83" d="100"/>
          <a:sy n="83" d="100"/>
        </p:scale>
        <p:origin x="-8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8/2/2011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70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A7EAB-2799-42F2-BAB9-281FD94E21A4}" type="slidenum">
              <a:rPr lang="en-US">
                <a:solidFill>
                  <a:prstClr val="black"/>
                </a:solidFill>
              </a:rPr>
              <a:pPr/>
              <a:t>10</a:t>
            </a:fld>
            <a:endParaRPr lang="en-US">
              <a:solidFill>
                <a:prstClr val="black"/>
              </a:solidFill>
            </a:endParaRPr>
          </a:p>
        </p:txBody>
      </p:sp>
      <p:sp>
        <p:nvSpPr>
          <p:cNvPr id="2496514" name="Rectangle 2"/>
          <p:cNvSpPr>
            <a:spLocks noGrp="1" noRot="1" noChangeAspect="1" noChangeArrowheads="1" noTextEdit="1"/>
          </p:cNvSpPr>
          <p:nvPr>
            <p:ph type="sldImg"/>
          </p:nvPr>
        </p:nvSpPr>
        <p:spPr>
          <a:ln/>
        </p:spPr>
      </p:sp>
      <p:sp>
        <p:nvSpPr>
          <p:cNvPr id="249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12</a:t>
            </a:fld>
            <a:endParaRPr lang="en-US"/>
          </a:p>
        </p:txBody>
      </p:sp>
    </p:spTree>
    <p:extLst>
      <p:ext uri="{BB962C8B-B14F-4D97-AF65-F5344CB8AC3E}">
        <p14:creationId xmlns:p14="http://schemas.microsoft.com/office/powerpoint/2010/main" val="111624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E75A1A-6F8B-4F5E-91DB-686FBE50DAC1}" type="slidenum">
              <a:rPr lang="en-US" b="1" smtClean="0">
                <a:solidFill>
                  <a:srgbClr val="000000"/>
                </a:solidFill>
              </a:rPr>
              <a:pPr/>
              <a:t>13</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15</a:t>
            </a:fld>
            <a:endParaRPr lang="en-US" b="1" dirty="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5174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extLst>
      <p:ext uri="{BB962C8B-B14F-4D97-AF65-F5344CB8AC3E}">
        <p14:creationId xmlns:p14="http://schemas.microsoft.com/office/powerpoint/2010/main" val="294892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20</a:t>
            </a:fld>
            <a:endParaRPr lang="en-US"/>
          </a:p>
        </p:txBody>
      </p:sp>
    </p:spTree>
    <p:extLst>
      <p:ext uri="{BB962C8B-B14F-4D97-AF65-F5344CB8AC3E}">
        <p14:creationId xmlns:p14="http://schemas.microsoft.com/office/powerpoint/2010/main" val="407538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extLst>
      <p:ext uri="{BB962C8B-B14F-4D97-AF65-F5344CB8AC3E}">
        <p14:creationId xmlns:p14="http://schemas.microsoft.com/office/powerpoint/2010/main" val="220399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1A5867-E282-4670-8DDB-32BF3D5B56BF}" type="slidenum">
              <a:rPr lang="en-US" sz="1200">
                <a:solidFill>
                  <a:prstClr val="black"/>
                </a:solidFill>
              </a:rPr>
              <a:pPr eaLnBrk="1" hangingPunct="1"/>
              <a:t>23</a:t>
            </a:fld>
            <a:endParaRPr lang="en-US"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extLst>
      <p:ext uri="{BB962C8B-B14F-4D97-AF65-F5344CB8AC3E}">
        <p14:creationId xmlns:p14="http://schemas.microsoft.com/office/powerpoint/2010/main" val="2156710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extLst>
      <p:ext uri="{BB962C8B-B14F-4D97-AF65-F5344CB8AC3E}">
        <p14:creationId xmlns:p14="http://schemas.microsoft.com/office/powerpoint/2010/main" val="447488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extLst>
      <p:ext uri="{BB962C8B-B14F-4D97-AF65-F5344CB8AC3E}">
        <p14:creationId xmlns:p14="http://schemas.microsoft.com/office/powerpoint/2010/main" val="2295408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extLst>
      <p:ext uri="{BB962C8B-B14F-4D97-AF65-F5344CB8AC3E}">
        <p14:creationId xmlns:p14="http://schemas.microsoft.com/office/powerpoint/2010/main" val="343713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extLst>
      <p:ext uri="{BB962C8B-B14F-4D97-AF65-F5344CB8AC3E}">
        <p14:creationId xmlns:p14="http://schemas.microsoft.com/office/powerpoint/2010/main" val="184514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8978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category,</a:t>
            </a:r>
            <a:r>
              <a:rPr lang="en-US" baseline="0" dirty="0" smtClean="0"/>
              <a:t> give examples, e.g. Astronomy solon 20 TB night, </a:t>
            </a:r>
          </a:p>
          <a:p>
            <a:r>
              <a:rPr lang="en-US" dirty="0" smtClean="0"/>
              <a:t>http://www.datacenterknowledge.com/archives/2009/12/22/the-data-crunching-powerhouse-behind-avatar/</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extLst>
      <p:ext uri="{BB962C8B-B14F-4D97-AF65-F5344CB8AC3E}">
        <p14:creationId xmlns:p14="http://schemas.microsoft.com/office/powerpoint/2010/main" val="2954689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FE6B8-97F9-494C-91FE-FB6D4C7AF9F9}" type="slidenum">
              <a:rPr lang="en-US" smtClean="0"/>
              <a:t>31</a:t>
            </a:fld>
            <a:endParaRPr lang="en-US"/>
          </a:p>
        </p:txBody>
      </p:sp>
    </p:spTree>
    <p:extLst>
      <p:ext uri="{BB962C8B-B14F-4D97-AF65-F5344CB8AC3E}">
        <p14:creationId xmlns:p14="http://schemas.microsoft.com/office/powerpoint/2010/main" val="63448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3DCAA1A-C362-4BF3-A61A-2A85217BB912}" type="slidenum">
              <a:rPr lang="en-US">
                <a:solidFill>
                  <a:prstClr val="black"/>
                </a:solidFill>
              </a:rPr>
              <a:pPr/>
              <a:t>6</a:t>
            </a:fld>
            <a:endParaRPr lang="en-US">
              <a:solidFill>
                <a:prstClr val="black"/>
              </a:solidFill>
            </a:endParaRPr>
          </a:p>
        </p:txBody>
      </p:sp>
      <p:sp>
        <p:nvSpPr>
          <p:cNvPr id="57347"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E6B0939-D785-48BF-A7DF-C5E898742F86}" type="slidenum">
              <a:rPr lang="en-US" sz="1200">
                <a:solidFill>
                  <a:prstClr val="black"/>
                </a:solidFill>
                <a:latin typeface="Times New Roman" pitchFamily="18" charset="0"/>
              </a:rPr>
              <a:pPr algn="r" eaLnBrk="0" fontAlgn="base" hangingPunct="0">
                <a:spcBef>
                  <a:spcPct val="0"/>
                </a:spcBef>
                <a:spcAft>
                  <a:spcPct val="0"/>
                </a:spcAft>
              </a:pPr>
              <a:t>6</a:t>
            </a:fld>
            <a:endParaRPr lang="en-US" sz="1200">
              <a:solidFill>
                <a:prstClr val="black"/>
              </a:solidFill>
              <a:latin typeface="Times New Roman" pitchFamily="18"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88A37D9-66D0-4F15-AD0C-AFF5B2B529C4}" type="slidenum">
              <a:rPr lang="en-US">
                <a:solidFill>
                  <a:prstClr val="black"/>
                </a:solidFill>
              </a:rPr>
              <a:pPr/>
              <a:t>7</a:t>
            </a:fld>
            <a:endParaRPr lang="en-US">
              <a:solidFill>
                <a:prstClr val="black"/>
              </a:solidFill>
            </a:endParaRPr>
          </a:p>
        </p:txBody>
      </p:sp>
      <p:sp>
        <p:nvSpPr>
          <p:cNvPr id="56323"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fontAlgn="base" hangingPunct="0">
              <a:spcBef>
                <a:spcPct val="0"/>
              </a:spcBef>
              <a:spcAft>
                <a:spcPct val="0"/>
              </a:spcAft>
            </a:pPr>
            <a:fld id="{24DD2618-11A5-46B2-B0D1-BF0E192D878B}" type="slidenum">
              <a:rPr lang="en-US" sz="1200">
                <a:solidFill>
                  <a:prstClr val="black"/>
                </a:solidFill>
                <a:latin typeface="Times New Roman" pitchFamily="18" charset="0"/>
              </a:rPr>
              <a:pPr algn="r" eaLnBrk="0" fontAlgn="base" hangingPunct="0">
                <a:spcBef>
                  <a:spcPct val="0"/>
                </a:spcBef>
                <a:spcAft>
                  <a:spcPct val="0"/>
                </a:spcAft>
              </a:pPr>
              <a:t>7</a:t>
            </a:fld>
            <a:endParaRPr lang="en-US" sz="120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extLst>
      <p:ext uri="{BB962C8B-B14F-4D97-AF65-F5344CB8AC3E}">
        <p14:creationId xmlns:p14="http://schemas.microsoft.com/office/powerpoint/2010/main" val="176991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24E02-0EF6-43D8-8FD0-B9CA8C55491D}" type="slidenum">
              <a:rPr lang="en-US">
                <a:solidFill>
                  <a:prstClr val="black"/>
                </a:solidFill>
              </a:rPr>
              <a:pPr/>
              <a:t>9</a:t>
            </a:fld>
            <a:endParaRPr lang="en-US">
              <a:solidFill>
                <a:prstClr val="black"/>
              </a:solidFill>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89136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735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50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76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0925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442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39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177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8616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36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96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390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5657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632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994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258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1172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2447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6609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83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BC0EE2-DAF8-4342-9223-ED079340C684}" type="datetimeFigureOut">
              <a:rPr lang="en-US"/>
              <a:pPr>
                <a:defRPr/>
              </a:pPr>
              <a:t>8/2/2011</a:t>
            </a:fld>
            <a:endParaRPr lang="en-US"/>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1634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9457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97469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8964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4980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554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1719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983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2146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5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7137AC-B625-4A6C-98F5-309E3787FD9D}" type="datetimeFigureOut">
              <a:rPr lang="en-US"/>
              <a:pPr>
                <a:defRPr/>
              </a:pPr>
              <a:t>8/2/2011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4539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206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504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54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9E328BF-0B24-4E73-AB37-EF8927C02686}" type="datetimeFigureOut">
              <a:rPr lang="en-US"/>
              <a:pPr>
                <a:defRPr/>
              </a:pPr>
              <a:t>8/2/2011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40DFADD5-0630-440E-9367-A15E1C2942A5}" type="datetimeFigureOut">
              <a:rPr lang="en-US"/>
              <a:pPr>
                <a:defRPr/>
              </a:pPr>
              <a:t>8/2/2011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97F63F9-A379-49F0-85BB-F73D4A259F59}" type="datetimeFigureOut">
              <a:rPr lang="en-US"/>
              <a:pPr>
                <a:defRPr/>
              </a:pPr>
              <a:t>8/2/2011</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7401935-8BA3-4F7F-A87C-FB115F7123E8}" type="datetimeFigureOut">
              <a:rPr lang="en-US"/>
              <a:pPr>
                <a:defRPr/>
              </a:pPr>
              <a:t>8/2/2011</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3463E6F-E911-4387-920C-54D16410E55A}" type="datetimeFigureOut">
              <a:rPr lang="en-US"/>
              <a:pPr>
                <a:defRPr/>
              </a:pPr>
              <a:t>8/2/2011</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350D0C0-A935-49C6-8080-DA73E74AC13C}" type="datetimeFigureOut">
              <a:rPr lang="en-US"/>
              <a:pPr>
                <a:defRPr/>
              </a:pPr>
              <a:t>8/2/2011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677FCBC-8D43-4058-9E16-B041DF0B49AD}" type="datetimeFigureOut">
              <a:rPr lang="en-US"/>
              <a:pPr>
                <a:defRPr/>
              </a:pPr>
              <a:t>8/2/2011</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2D9B638-28D1-4392-A6FD-08C0F966463E}" type="datetimeFigureOut">
              <a:rPr lang="en-US"/>
              <a:pPr>
                <a:defRPr/>
              </a:pPr>
              <a:t>8/2/2011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9D969FB-9B78-4FC5-9D2F-4DB9B3E42493}" type="datetimeFigureOut">
              <a:rPr lang="en-US"/>
              <a:pPr>
                <a:defRPr/>
              </a:pPr>
              <a:t>8/2/2011</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solidFill>
                <a:srgbClr val="FFFFFF"/>
              </a:solidFill>
            </a:endParaRPr>
          </a:p>
        </p:txBody>
      </p:sp>
      <p:sp>
        <p:nvSpPr>
          <p:cNvPr id="42" name="Rectangle 4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a:xfrm>
            <a:off x="6553200" y="6243638"/>
            <a:ext cx="2133600" cy="457200"/>
          </a:xfrm>
        </p:spPr>
        <p:txBody>
          <a:bodyPr/>
          <a:lstStyle>
            <a:lvl1pPr>
              <a:defRPr smtClean="0"/>
            </a:lvl1pPr>
          </a:lstStyle>
          <a:p>
            <a:pPr>
              <a:defRPr/>
            </a:pPr>
            <a:fld id="{765D2C3D-D1D5-42E6-9FE9-72FDC5F73D3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F80EFB8F-595E-496D-B06D-07E4A398C9F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E298A3B6-651E-4483-A963-1B7D1FD06B1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3BB38671-5383-4EDB-92B1-D8B3882238A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AC6544FE-5ED7-4CF7-841D-6FD23E39F6A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CE631168-6EB1-469B-AAB1-B7082FA4E66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E5C96448-8B7C-462E-A414-AC99D60D120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B3F5D209-5A77-47E9-95BE-2C8254772BA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B79001B-63F2-4811-B7FD-B071D7A9238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B11CE7BD-EECC-4BE2-8A7F-C61F87CABB6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43E9337-181C-4694-9487-BE62963F76C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1822D686-4602-41F7-A04C-34BBF912C6E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066800"/>
            <a:ext cx="441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2"/>
          <p:cNvSpPr>
            <a:spLocks noGrp="1" noChangeArrowheads="1"/>
          </p:cNvSpPr>
          <p:nvPr>
            <p:ph type="sldNum" sz="quarter" idx="12"/>
          </p:nvPr>
        </p:nvSpPr>
        <p:spPr>
          <a:ln/>
        </p:spPr>
        <p:txBody>
          <a:bodyPr/>
          <a:lstStyle>
            <a:lvl1pPr>
              <a:defRPr/>
            </a:lvl1pPr>
          </a:lstStyle>
          <a:p>
            <a:pPr>
              <a:defRPr/>
            </a:pPr>
            <a:fld id="{C63F4BEF-3367-4670-8B3E-CD44620C909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16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092200"/>
            <a:ext cx="8229600" cy="52832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9"/>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4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2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3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8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57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9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56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6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86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9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8/2/2011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84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7813" y="0"/>
            <a:ext cx="9144000" cy="533400"/>
          </a:xfrm>
          <a:prstGeom prst="rect">
            <a:avLst/>
          </a:prstGeom>
          <a:gradFill flip="none" rotWithShape="1">
            <a:gsLst>
              <a:gs pos="100000">
                <a:srgbClr val="002060"/>
              </a:gs>
              <a:gs pos="4000">
                <a:srgbClr val="493227"/>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4799" y="0"/>
            <a:ext cx="7906987" cy="506027"/>
          </a:xfrm>
        </p:spPr>
        <p:txBody>
          <a:bodyPr>
            <a:normAutofit/>
          </a:bodyPr>
          <a:lstStyle>
            <a:lvl1pPr algn="l">
              <a:defRPr sz="3600" b="0">
                <a:solidFill>
                  <a:schemeClr val="bg1"/>
                </a:solidFill>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2060"/>
              </a:buClr>
              <a:buSzPct val="70000"/>
              <a:buFontTx/>
              <a:buBlip>
                <a:blip r:embed="rId2"/>
              </a:buBlip>
              <a:defRPr>
                <a:solidFill>
                  <a:srgbClr val="002060"/>
                </a:solidFill>
                <a:latin typeface="Candara" pitchFamily="34" charset="0"/>
              </a:defRPr>
            </a:lvl1pPr>
            <a:lvl2pPr>
              <a:buClr>
                <a:srgbClr val="7E110D"/>
              </a:buClr>
              <a:defRPr>
                <a:solidFill>
                  <a:srgbClr val="002060"/>
                </a:solidFill>
                <a:latin typeface="Candara" pitchFamily="34" charset="0"/>
              </a:defRPr>
            </a:lvl2pPr>
            <a:lvl3pPr>
              <a:defRPr>
                <a:solidFill>
                  <a:srgbClr val="002060"/>
                </a:solidFill>
                <a:latin typeface="Candara" pitchFamily="34" charset="0"/>
              </a:defRPr>
            </a:lvl3pPr>
            <a:lvl4pPr>
              <a:defRPr>
                <a:solidFill>
                  <a:srgbClr val="002060"/>
                </a:solidFill>
                <a:latin typeface="Candara" pitchFamily="34" charset="0"/>
              </a:defRPr>
            </a:lvl4pPr>
            <a:lvl5pPr>
              <a:defRPr>
                <a:solidFill>
                  <a:srgbClr val="002060"/>
                </a:solidFill>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09608"/>
            <a:ext cx="9144000" cy="248392"/>
          </a:xfrm>
          <a:prstGeom prst="rect">
            <a:avLst/>
          </a:prstGeom>
          <a:solidFill>
            <a:srgbClr val="54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4"/>
          <p:cNvSpPr txBox="1">
            <a:spLocks/>
          </p:cNvSpPr>
          <p:nvPr userDrawn="1"/>
        </p:nvSpPr>
        <p:spPr>
          <a:xfrm>
            <a:off x="1866900" y="6609608"/>
            <a:ext cx="5410200" cy="27855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white"/>
                </a:solidFill>
              </a:rPr>
              <a:t>Jaliya Ekanayake - School of Informatics and Computing</a:t>
            </a:r>
            <a:endParaRPr lang="en-US" dirty="0">
              <a:solidFill>
                <a:prstClr val="white"/>
              </a:solidFill>
            </a:endParaRPr>
          </a:p>
        </p:txBody>
      </p:sp>
      <p:sp>
        <p:nvSpPr>
          <p:cNvPr id="9" name="Slide Number Placeholder 5"/>
          <p:cNvSpPr txBox="1">
            <a:spLocks/>
          </p:cNvSpPr>
          <p:nvPr userDrawn="1"/>
        </p:nvSpPr>
        <p:spPr>
          <a:xfrm>
            <a:off x="-17813" y="6523037"/>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EFFF6C-AE4E-4FE6-A064-67A5E3D5DC7A}" type="slidenum">
              <a:rPr lang="en-US" smtClean="0">
                <a:solidFill>
                  <a:prstClr val="white"/>
                </a:solidFill>
              </a:rPr>
              <a:pPr/>
              <a:t>‹#›</a:t>
            </a:fld>
            <a:endParaRPr lang="en-US" dirty="0">
              <a:solidFill>
                <a:prstClr val="white"/>
              </a:solidFill>
            </a:endParaRPr>
          </a:p>
        </p:txBody>
      </p:sp>
      <p:pic>
        <p:nvPicPr>
          <p:cNvPr id="10" name="Picture 2" descr="C:\Users\jaliyaek\Desktop\iub_branding_web\img\iub_crimson.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6536864"/>
            <a:ext cx="1219199" cy="31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4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519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62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35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55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43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35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31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8/2/2011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289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66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61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499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6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6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86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9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39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8/2/2011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38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480804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82562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32849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0616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46255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51000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2591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0552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46604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3974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4333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24248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8F323D-D80A-4F67-ADC7-AB9DEECD47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2090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FE3333-7ECE-4004-8E40-D67A11C5D8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36731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431F3A-7341-43D5-9CC1-5C4D40FAC8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1074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FCC483-A147-4BE1-9D0A-173683C431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80503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6BB186-EB1D-4553-B351-EE972C7211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1906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BC12BDB-E1E8-405A-8D49-9232673C7F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408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A5815D-5ECF-4628-B005-D591B554D2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8053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34966F-370C-4260-9CF9-2EC2FD706E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4093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66E5B5-948A-4988-907E-914267AA59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129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48683F-CD5C-4AF6-B1E0-7263B4EC0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5772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09681E-613E-40C2-91C8-CAFB9E1446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4182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7558FCB-F9E4-46B7-8840-286F4A9A41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771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8"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Arial" pitchFamily="34" charset="0"/>
                  <a:ea typeface="SimSun" charset="0"/>
                  <a:cs typeface="Arial" pitchFamily="34" charset="0"/>
                </a:rPr>
                <a:t>EGI-</a:t>
              </a:r>
              <a:r>
                <a:rPr lang="en-GB" sz="3200" b="1" dirty="0" err="1">
                  <a:solidFill>
                    <a:srgbClr val="FFFFFF"/>
                  </a:solidFill>
                  <a:latin typeface="Arial" pitchFamily="34" charset="0"/>
                  <a:ea typeface="SimSun" charset="0"/>
                  <a:cs typeface="Arial" pitchFamily="34" charset="0"/>
                </a:rPr>
                <a:t>InSPIRE</a:t>
              </a:r>
              <a:endParaRPr lang="en-GB" sz="3200" b="1" dirty="0">
                <a:solidFill>
                  <a:srgbClr val="FFFFFF"/>
                </a:solidFill>
                <a:latin typeface="Arial" pitchFamily="34" charset="0"/>
                <a:ea typeface="SimSun"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pic>
        <p:nvPicPr>
          <p:cNvPr id="16" name="Picture 1"/>
          <p:cNvPicPr>
            <a:picLocks noChangeAspect="1" noChangeArrowheads="1"/>
          </p:cNvPicPr>
          <p:nvPr userDrawn="1"/>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18" name="Group 21"/>
          <p:cNvGrpSpPr>
            <a:grpSpLocks/>
          </p:cNvGrpSpPr>
          <p:nvPr userDrawn="1"/>
        </p:nvGrpSpPr>
        <p:grpSpPr bwMode="auto">
          <a:xfrm>
            <a:off x="0" y="0"/>
            <a:ext cx="9215438" cy="1081088"/>
            <a:chOff x="-1" y="0"/>
            <a:chExt cx="9215439" cy="1081088"/>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20"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sp>
          <p:nvSpPr>
            <p:cNvPr id="23" name="Text Box 12"/>
            <p:cNvSpPr txBox="1">
              <a:spLocks noChangeArrowheads="1"/>
            </p:cNvSpPr>
            <p:nvPr userDrawn="1"/>
          </p:nvSpPr>
          <p:spPr bwMode="auto">
            <a:xfrm>
              <a:off x="6551613" y="503238"/>
              <a:ext cx="2663825" cy="577850"/>
            </a:xfrm>
            <a:prstGeom prst="rect">
              <a:avLst/>
            </a:prstGeom>
            <a:noFill/>
            <a:ln>
              <a:noFill/>
            </a:ln>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fontAlgn="base" hangingPunct="1">
                <a:spcBef>
                  <a:spcPct val="0"/>
                </a:spcBef>
                <a:spcAft>
                  <a:spcPct val="0"/>
                </a:spcAft>
                <a:defRPr/>
              </a:pPr>
              <a:r>
                <a:rPr lang="en-GB" sz="3200" b="1">
                  <a:solidFill>
                    <a:srgbClr val="FFFFFF"/>
                  </a:solidFill>
                  <a:ea typeface="SimSun" pitchFamily="2" charset="-122"/>
                  <a:cs typeface="Arial" pitchFamily="34" charset="0"/>
                </a:rPr>
                <a:t>EGI-InSPIRE</a:t>
              </a:r>
            </a:p>
          </p:txBody>
        </p:sp>
      </p:grpSp>
      <p:pic>
        <p:nvPicPr>
          <p:cNvPr id="24" name="Picture 3"/>
          <p:cNvPicPr>
            <a:picLocks noChangeAspect="1" noChangeArrowheads="1"/>
          </p:cNvPicPr>
          <p:nvPr userDrawn="1"/>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25" name="Picture 4"/>
          <p:cNvPicPr>
            <a:picLocks noChangeAspect="1" noChangeArrowheads="1"/>
          </p:cNvPicPr>
          <p:nvPr userDrawn="1"/>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26"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7"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1/10/2010</a:t>
            </a:r>
            <a:endParaRPr lang="en-US" dirty="0">
              <a:solidFill>
                <a:prstClr val="white"/>
              </a:solidFill>
            </a:endParaRPr>
          </a:p>
        </p:txBody>
      </p:sp>
      <p:sp>
        <p:nvSpPr>
          <p:cNvPr id="29"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30"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76101FC0-D9D0-49EF-9321-3A26CFA30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125512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6" name="Slide Number Placeholder 5"/>
          <p:cNvSpPr>
            <a:spLocks noGrp="1"/>
          </p:cNvSpPr>
          <p:nvPr>
            <p:ph type="sldNum" sz="quarter" idx="12"/>
          </p:nvPr>
        </p:nvSpPr>
        <p:spPr/>
        <p:txBody>
          <a:bodyPr/>
          <a:lstStyle>
            <a:lvl1pPr>
              <a:defRPr/>
            </a:lvl1pPr>
          </a:lstStyle>
          <a:p>
            <a:pPr>
              <a:defRPr/>
            </a:pPr>
            <a:fld id="{B766B822-0537-47F4-AF44-3AAE4040AAE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367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5" name="Slide Number Placeholder 5"/>
          <p:cNvSpPr>
            <a:spLocks noGrp="1"/>
          </p:cNvSpPr>
          <p:nvPr>
            <p:ph type="sldNum" sz="quarter" idx="12"/>
          </p:nvPr>
        </p:nvSpPr>
        <p:spPr/>
        <p:txBody>
          <a:bodyPr/>
          <a:lstStyle>
            <a:lvl1pPr>
              <a:defRPr/>
            </a:lvl1pPr>
          </a:lstStyle>
          <a:p>
            <a:pPr>
              <a:defRPr/>
            </a:pPr>
            <a:fld id="{D9526476-F840-40C0-8DB5-D37D96D7452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18983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a:solidFill>
                  <a:prstClr val="white"/>
                </a:solidFill>
              </a:rPr>
              <a:t>1/10/2010</a:t>
            </a:r>
            <a:endParaRPr lang="en-GB">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r>
              <a:rPr lang="en-GB">
                <a:solidFill>
                  <a:prstClr val="white"/>
                </a:solidFill>
              </a:rPr>
              <a:t>NSF &amp; EC - Rome 2010</a:t>
            </a:r>
          </a:p>
        </p:txBody>
      </p:sp>
      <p:sp>
        <p:nvSpPr>
          <p:cNvPr id="5" name="Slide Number Placeholder 4"/>
          <p:cNvSpPr>
            <a:spLocks noGrp="1"/>
          </p:cNvSpPr>
          <p:nvPr>
            <p:ph type="sldNum" sz="quarter" idx="12"/>
          </p:nvPr>
        </p:nvSpPr>
        <p:spPr/>
        <p:txBody>
          <a:bodyPr/>
          <a:lstStyle>
            <a:lvl1pPr>
              <a:defRPr/>
            </a:lvl1pPr>
          </a:lstStyle>
          <a:p>
            <a:pPr>
              <a:defRPr/>
            </a:pPr>
            <a:fld id="{977D435D-5BF8-4B6E-B3BC-5C9FD3D93EA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495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1.jpeg"/><Relationship Id="rId5" Type="http://schemas.openxmlformats.org/officeDocument/2006/relationships/theme" Target="../theme/theme10.xml"/><Relationship Id="rId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2.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6.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6.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10.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7188"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grpSp>
      <p:sp>
        <p:nvSpPr>
          <p:cNvPr id="7172"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1/10/2010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68048CB0-408C-4B2B-83AC-03D46ADC8A1B}" type="slidenum">
              <a:rPr lang="en-US">
                <a:solidFill>
                  <a:prstClr val="white"/>
                </a:solidFill>
              </a:rPr>
              <a:pPr>
                <a:defRPr/>
              </a:pPr>
              <a:t>‹#›</a:t>
            </a:fld>
            <a:endParaRPr lang="en-US" dirty="0">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3"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7184"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Tree>
    <p:extLst>
      <p:ext uri="{BB962C8B-B14F-4D97-AF65-F5344CB8AC3E}">
        <p14:creationId xmlns:p14="http://schemas.microsoft.com/office/powerpoint/2010/main" val="155696351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hf hdr="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2"/>
            <a:r>
              <a:rPr lang="en-US" smtClean="0"/>
              <a:t>Fourth level</a:t>
            </a:r>
          </a:p>
          <a:p>
            <a:pPr lvl="3"/>
            <a:r>
              <a:rPr lang="en-US" smtClean="0"/>
              <a:t>Fifth level</a:t>
            </a:r>
          </a:p>
        </p:txBody>
      </p:sp>
    </p:spTree>
    <p:extLst>
      <p:ext uri="{BB962C8B-B14F-4D97-AF65-F5344CB8AC3E}">
        <p14:creationId xmlns:p14="http://schemas.microsoft.com/office/powerpoint/2010/main" val="1634543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264139495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extLst>
      <p:ext uri="{BB962C8B-B14F-4D97-AF65-F5344CB8AC3E}">
        <p14:creationId xmlns:p14="http://schemas.microsoft.com/office/powerpoint/2010/main" val="279468050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F15D185D-804C-4415-953B-BCE67A486A33}" type="datetimeFigureOut">
              <a:rPr lang="en-US"/>
              <a:pPr defTabSz="457200" fontAlgn="base">
                <a:spcBef>
                  <a:spcPct val="0"/>
                </a:spcBef>
                <a:spcAft>
                  <a:spcPct val="0"/>
                </a:spcAft>
                <a:defRPr/>
              </a:pPr>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n-US" sz="1600" b="1">
                <a:solidFill>
                  <a:srgbClr val="FFFFFF"/>
                </a:solidFill>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n-US" sz="1600" b="1">
                <a:solidFill>
                  <a:srgbClr val="FFFFFF"/>
                </a:solidFill>
              </a:endParaRPr>
            </a:p>
          </p:txBody>
        </p:sp>
      </p:grpSp>
      <p:sp>
        <p:nvSpPr>
          <p:cNvPr id="3075"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endParaRPr lang="en-US">
              <a:solidFill>
                <a:srgbClr val="FFFFFF"/>
              </a:solidFill>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effectLst>
                  <a:outerShdw blurRad="38100" dist="38100" dir="2700000" algn="tl">
                    <a:srgbClr val="000000"/>
                  </a:outerShdw>
                </a:effectLst>
                <a:latin typeface="Verdana" pitchFamily="34" charset="0"/>
              </a:defRPr>
            </a:lvl1pPr>
          </a:lstStyle>
          <a:p>
            <a:pPr algn="ctr" fontAlgn="base">
              <a:spcBef>
                <a:spcPct val="0"/>
              </a:spcBef>
              <a:spcAft>
                <a:spcPct val="0"/>
              </a:spcAft>
              <a:defRPr/>
            </a:pPr>
            <a:endParaRPr lang="en-US">
              <a:solidFill>
                <a:srgbClr val="FFFFFF"/>
              </a:solidFill>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effectLst>
                  <a:outerShdw blurRad="38100" dist="38100" dir="2700000" algn="tl">
                    <a:srgbClr val="000000"/>
                  </a:outerShdw>
                </a:effectLst>
                <a:latin typeface="Verdana" pitchFamily="34" charset="0"/>
              </a:defRPr>
            </a:lvl1pPr>
          </a:lstStyle>
          <a:p>
            <a:pPr fontAlgn="base">
              <a:spcBef>
                <a:spcPct val="0"/>
              </a:spcBef>
              <a:spcAft>
                <a:spcPct val="0"/>
              </a:spcAft>
              <a:defRPr/>
            </a:pPr>
            <a:fld id="{2688BCCC-442B-4808-888D-0C3C14EC5DB0}"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079"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p:nvPicPr>
        <p:blipFill>
          <a:blip r:embed="rId5" cstate="print"/>
          <a:stretch>
            <a:fillRect/>
          </a:stretch>
        </p:blipFill>
        <p:spPr>
          <a:xfrm>
            <a:off x="7543802" y="109252"/>
            <a:ext cx="1600199" cy="595345"/>
          </a:xfrm>
          <a:prstGeom prst="rect">
            <a:avLst/>
          </a:prstGeom>
        </p:spPr>
      </p:pic>
      <p:pic>
        <p:nvPicPr>
          <p:cNvPr id="15" name="Picture 14" descr="FS_PPT_Master.jpg"/>
          <p:cNvPicPr>
            <a:picLocks noChangeAspect="1"/>
          </p:cNvPicPr>
          <p:nvPr/>
        </p:nvPicPr>
        <p:blipFill>
          <a:blip r:embed="rId6" cstate="print"/>
          <a:srcRect b="3533"/>
          <a:stretch>
            <a:fillRect/>
          </a:stretch>
        </p:blipFill>
        <p:spPr>
          <a:xfrm>
            <a:off x="8686801" y="783819"/>
            <a:ext cx="457199" cy="409981"/>
          </a:xfrm>
          <a:prstGeom prst="rect">
            <a:avLst/>
          </a:prstGeom>
        </p:spPr>
      </p:pic>
      <p:cxnSp>
        <p:nvCxnSpPr>
          <p:cNvPr id="7" name="Straight Connector 6"/>
          <p:cNvCxnSpPr/>
          <p:nvPr/>
        </p:nvCxnSpPr>
        <p:spPr>
          <a:xfrm>
            <a:off x="0" y="6578600"/>
            <a:ext cx="6934200"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2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12954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p:nvPicPr>
        <p:blipFill>
          <a:blip r:embed="rId7" cstate="print"/>
          <a:stretch>
            <a:fillRect/>
          </a:stretch>
        </p:blipFill>
        <p:spPr>
          <a:xfrm>
            <a:off x="8208996" y="-25399"/>
            <a:ext cx="935004" cy="729996"/>
          </a:xfrm>
          <a:prstGeom prst="rect">
            <a:avLst/>
          </a:prstGeom>
        </p:spPr>
      </p:pic>
      <p:pic>
        <p:nvPicPr>
          <p:cNvPr id="19" name="Picture 18" descr="FS_PPT_Master.jpg"/>
          <p:cNvPicPr>
            <a:picLocks noChangeAspect="1"/>
          </p:cNvPicPr>
          <p:nvPr/>
        </p:nvPicPr>
        <p:blipFill>
          <a:blip r:embed="rId8" cstate="print"/>
          <a:srcRect b="3533"/>
          <a:stretch>
            <a:fillRect/>
          </a:stretch>
        </p:blipFill>
        <p:spPr>
          <a:xfrm>
            <a:off x="7848601" y="-25400"/>
            <a:ext cx="304799" cy="409981"/>
          </a:xfrm>
          <a:prstGeom prst="rect">
            <a:avLst/>
          </a:prstGeom>
        </p:spPr>
      </p:pic>
      <p:sp>
        <p:nvSpPr>
          <p:cNvPr id="9" name="TextBox 8"/>
          <p:cNvSpPr txBox="1"/>
          <p:nvPr/>
        </p:nvSpPr>
        <p:spPr>
          <a:xfrm>
            <a:off x="4419600" y="6514069"/>
            <a:ext cx="4800600" cy="276999"/>
          </a:xfrm>
          <a:prstGeom prst="rect">
            <a:avLst/>
          </a:prstGeom>
          <a:noFill/>
        </p:spPr>
        <p:txBody>
          <a:bodyPr wrap="square" rtlCol="0">
            <a:spAutoFit/>
          </a:bodyPr>
          <a:lstStyle/>
          <a:p>
            <a:pPr defTabSz="457200"/>
            <a:r>
              <a:rPr lang="en-US" sz="1200" i="1" dirty="0" smtClean="0">
                <a:solidFill>
                  <a:prstClr val="black"/>
                </a:solidFill>
                <a:latin typeface="Candara" pitchFamily="34" charset="0"/>
              </a:rPr>
              <a:t>Barga, Gannon: Cloud Computing Presentation, MSR Faculty Summit 2009</a:t>
            </a:r>
            <a:endParaRPr lang="en-US" sz="1200" i="1" dirty="0">
              <a:solidFill>
                <a:prstClr val="black"/>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1" r:id="rId2"/>
    <p:sldLayoutId id="2147483743" r:id="rId3"/>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8772709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4CC8-CB97-4FFC-B09D-AAAA3F5FEE58}"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1F1-1ABA-4EC4-9A56-A01FEBF3E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22710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715-30A8-46DA-AC9F-68C70606CC3E}" type="datetimeFigureOut">
              <a:rPr lang="en-US" smtClean="0">
                <a:solidFill>
                  <a:prstClr val="black">
                    <a:tint val="75000"/>
                  </a:prstClr>
                </a:solidFill>
              </a:rPr>
              <a:pPr/>
              <a:t>8/2/2011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70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smtClean="0">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smtClean="0">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smtClean="0">
                <a:solidFill>
                  <a:srgbClr val="009999"/>
                </a:solidFill>
              </a:rPr>
              <a:t>Fran Berman</a:t>
            </a:r>
          </a:p>
        </p:txBody>
      </p:sp>
    </p:spTree>
    <p:extLst>
      <p:ext uri="{BB962C8B-B14F-4D97-AF65-F5344CB8AC3E}">
        <p14:creationId xmlns:p14="http://schemas.microsoft.com/office/powerpoint/2010/main" val="287270137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44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44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44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defRPr>
            </a:lvl1pPr>
          </a:lstStyle>
          <a:p>
            <a:pPr fontAlgn="base">
              <a:spcBef>
                <a:spcPct val="0"/>
              </a:spcBef>
              <a:spcAft>
                <a:spcPct val="0"/>
              </a:spcAft>
            </a:pPr>
            <a:endParaRPr lang="en-US" smtClean="0">
              <a:solidFill>
                <a:srgbClr val="000000"/>
              </a:solidFill>
            </a:endParaRPr>
          </a:p>
        </p:txBody>
      </p:sp>
      <p:sp>
        <p:nvSpPr>
          <p:cNvPr id="2494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pPr algn="ctr" fontAlgn="base">
              <a:spcBef>
                <a:spcPct val="0"/>
              </a:spcBef>
              <a:spcAft>
                <a:spcPct val="0"/>
              </a:spcAft>
            </a:pPr>
            <a:endParaRPr lang="en-US" smtClean="0">
              <a:solidFill>
                <a:srgbClr val="000000"/>
              </a:solidFill>
            </a:endParaRPr>
          </a:p>
        </p:txBody>
      </p:sp>
      <p:sp>
        <p:nvSpPr>
          <p:cNvPr id="24944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pPr fontAlgn="base">
              <a:spcBef>
                <a:spcPct val="0"/>
              </a:spcBef>
              <a:spcAft>
                <a:spcPct val="0"/>
              </a:spcAft>
            </a:pPr>
            <a:fld id="{AB81BCF0-48FD-45AE-B65D-662266C541E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275804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 charset="0"/>
        </a:defRPr>
      </a:lvl2pPr>
      <a:lvl3pPr algn="ctr" rtl="0" fontAlgn="base">
        <a:spcBef>
          <a:spcPct val="0"/>
        </a:spcBef>
        <a:spcAft>
          <a:spcPct val="0"/>
        </a:spcAft>
        <a:defRPr sz="4400">
          <a:solidFill>
            <a:schemeClr val="tx2"/>
          </a:solidFill>
          <a:latin typeface="Times" pitchFamily="1" charset="0"/>
        </a:defRPr>
      </a:lvl3pPr>
      <a:lvl4pPr algn="ctr" rtl="0" fontAlgn="base">
        <a:spcBef>
          <a:spcPct val="0"/>
        </a:spcBef>
        <a:spcAft>
          <a:spcPct val="0"/>
        </a:spcAft>
        <a:defRPr sz="4400">
          <a:solidFill>
            <a:schemeClr val="tx2"/>
          </a:solidFill>
          <a:latin typeface="Times" pitchFamily="1" charset="0"/>
        </a:defRPr>
      </a:lvl4pPr>
      <a:lvl5pPr algn="ctr" rtl="0" fontAlgn="base">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2.xm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1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16.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hyperlink" Target="http://salsahpc.indiana.edu/b649/" TargetMode="External"/><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http://salsahpc.indiana.edu/b534/" TargetMode="External"/><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omist.com/node/15579717" TargetMode="External"/><Relationship Id="rId7" Type="http://schemas.openxmlformats.org/officeDocument/2006/relationships/hyperlink" Target="http://research.microsoft.com/en-us/collaboration/fourthparadigm/default.aspx"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hyperlink" Target="http://techcrunch.com/2010/11/10/twitter-tv/" TargetMode="External"/><Relationship Id="rId5" Type="http://schemas.openxmlformats.org/officeDocument/2006/relationships/hyperlink" Target="http://www.ncbi.nlm.nih.gov/genbank/" TargetMode="External"/><Relationship Id="rId4" Type="http://schemas.openxmlformats.org/officeDocument/2006/relationships/hyperlink" Target="http://www.worldwidewebsize.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1.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i="1" dirty="0" smtClean="0"/>
              <a:t>Cyberinfrastructure and Its Application</a:t>
            </a:r>
            <a:endParaRPr lang="en-US" sz="4000" dirty="0"/>
          </a:p>
        </p:txBody>
      </p:sp>
      <p:sp>
        <p:nvSpPr>
          <p:cNvPr id="3" name="Subtitle 2"/>
          <p:cNvSpPr>
            <a:spLocks noGrp="1"/>
          </p:cNvSpPr>
          <p:nvPr>
            <p:ph type="subTitle" idx="1"/>
          </p:nvPr>
        </p:nvSpPr>
        <p:spPr>
          <a:xfrm>
            <a:off x="228600" y="1981200"/>
            <a:ext cx="8686800" cy="1447800"/>
          </a:xfrm>
        </p:spPr>
        <p:txBody>
          <a:bodyPr>
            <a:noAutofit/>
          </a:bodyPr>
          <a:lstStyle/>
          <a:p>
            <a:r>
              <a:rPr lang="en-US" sz="2800" b="1" dirty="0"/>
              <a:t>Cyberinfrastructure Day</a:t>
            </a:r>
          </a:p>
          <a:p>
            <a:r>
              <a:rPr lang="en-US" sz="2800" b="1" dirty="0"/>
              <a:t>Salish Kootenai College, Pablo </a:t>
            </a:r>
            <a:r>
              <a:rPr lang="en-US" sz="2800" b="1" dirty="0" smtClean="0"/>
              <a:t>MT</a:t>
            </a:r>
            <a:endParaRPr lang="en-US" sz="2800" b="1" i="1" dirty="0" smtClean="0"/>
          </a:p>
          <a:p>
            <a:r>
              <a:rPr lang="en-US" sz="2800" b="1" i="1" dirty="0" smtClean="0"/>
              <a:t>August 2 2011</a:t>
            </a:r>
            <a:endParaRPr lang="en-US" sz="2800" b="1" i="1" dirty="0" smtClean="0"/>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8"/>
          <p:cNvSpPr>
            <a:spLocks noGrp="1"/>
          </p:cNvSpPr>
          <p:nvPr>
            <p:ph type="sldNum" sz="quarter" idx="12"/>
          </p:nvPr>
        </p:nvSpPr>
        <p:spPr/>
        <p:txBody>
          <a:bodyPr/>
          <a:lstStyle/>
          <a:p>
            <a:fld id="{22DDB6FC-1EC0-4F28-9FDF-038C035F1A21}" type="slidenum">
              <a:rPr lang="en-US">
                <a:solidFill>
                  <a:srgbClr val="000000"/>
                </a:solidFill>
              </a:rPr>
              <a:pPr/>
              <a:t>10</a:t>
            </a:fld>
            <a:endParaRPr lang="en-US">
              <a:solidFill>
                <a:srgbClr val="000000"/>
              </a:solidFill>
            </a:endParaRPr>
          </a:p>
        </p:txBody>
      </p:sp>
      <p:sp>
        <p:nvSpPr>
          <p:cNvPr id="2495490" name="Rectangle 2"/>
          <p:cNvSpPr>
            <a:spLocks noGrp="1" noChangeArrowheads="1"/>
          </p:cNvSpPr>
          <p:nvPr>
            <p:ph type="title" sz="quarter"/>
          </p:nvPr>
        </p:nvSpPr>
        <p:spPr>
          <a:xfrm>
            <a:off x="533400" y="152400"/>
            <a:ext cx="8153400" cy="914400"/>
          </a:xfrm>
        </p:spPr>
        <p:txBody>
          <a:bodyPr/>
          <a:lstStyle/>
          <a:p>
            <a:r>
              <a:rPr lang="en-US" sz="3600"/>
              <a:t>Virtual Observatory Astronomy Grid</a:t>
            </a:r>
            <a:br>
              <a:rPr lang="en-US" sz="3600"/>
            </a:br>
            <a:r>
              <a:rPr lang="en-US" sz="3600"/>
              <a:t>Integrate Experiments</a:t>
            </a:r>
            <a:endParaRPr lang="en-US"/>
          </a:p>
        </p:txBody>
      </p:sp>
      <p:pic>
        <p:nvPicPr>
          <p:cNvPr id="2495491" name="Picture 3"/>
          <p:cNvPicPr>
            <a:picLocks noGrp="1" noChangeAspect="1" noChangeArrowheads="1"/>
          </p:cNvPicPr>
          <p:nvPr>
            <p:ph sz="quarter" idx="1"/>
          </p:nvPr>
        </p:nvPicPr>
        <p:blipFill>
          <a:blip r:embed="rId3">
            <a:lum bright="-10000" contrast="28000"/>
            <a:extLst>
              <a:ext uri="{28A0092B-C50C-407E-A947-70E740481C1C}">
                <a14:useLocalDpi xmlns:a14="http://schemas.microsoft.com/office/drawing/2010/main" val="0"/>
              </a:ext>
            </a:extLst>
          </a:blip>
          <a:srcRect/>
          <a:stretch>
            <a:fillRect/>
          </a:stretch>
        </p:blipFill>
        <p:spPr>
          <a:xfrm>
            <a:off x="381000" y="1227138"/>
            <a:ext cx="2743200" cy="2735262"/>
          </a:xfrm>
        </p:spPr>
      </p:pic>
      <p:pic>
        <p:nvPicPr>
          <p:cNvPr id="2495492" name="Picture 4"/>
          <p:cNvPicPr>
            <a:picLocks noGrp="1" noChangeAspect="1" noChangeArrowheads="1"/>
          </p:cNvPicPr>
          <p:nvPr>
            <p:ph sz="quarter" idx="2"/>
          </p:nvPr>
        </p:nvPicPr>
        <p:blipFill>
          <a:blip r:embed="rId4">
            <a:lum bright="-10000" contrast="28000"/>
            <a:extLst>
              <a:ext uri="{28A0092B-C50C-407E-A947-70E740481C1C}">
                <a14:useLocalDpi xmlns:a14="http://schemas.microsoft.com/office/drawing/2010/main" val="0"/>
              </a:ext>
            </a:extLst>
          </a:blip>
          <a:srcRect/>
          <a:stretch>
            <a:fillRect/>
          </a:stretch>
        </p:blipFill>
        <p:spPr>
          <a:xfrm>
            <a:off x="3200400" y="1247775"/>
            <a:ext cx="2895600" cy="2714625"/>
          </a:xfrm>
        </p:spPr>
      </p:pic>
      <p:pic>
        <p:nvPicPr>
          <p:cNvPr id="2495493" name="Picture 5"/>
          <p:cNvPicPr>
            <a:picLocks noGrp="1" noChangeAspect="1" noChangeArrowheads="1"/>
          </p:cNvPicPr>
          <p:nvPr>
            <p:ph sz="quarter" idx="3"/>
          </p:nvPr>
        </p:nvPicPr>
        <p:blipFill>
          <a:blip r:embed="rId5">
            <a:lum bright="-20000" contrast="10000"/>
            <a:extLst>
              <a:ext uri="{28A0092B-C50C-407E-A947-70E740481C1C}">
                <a14:useLocalDpi xmlns:a14="http://schemas.microsoft.com/office/drawing/2010/main" val="0"/>
              </a:ext>
            </a:extLst>
          </a:blip>
          <a:srcRect/>
          <a:stretch>
            <a:fillRect/>
          </a:stretch>
        </p:blipFill>
        <p:spPr>
          <a:xfrm>
            <a:off x="6172200" y="1219200"/>
            <a:ext cx="2725738" cy="2743200"/>
          </a:xfrm>
        </p:spPr>
      </p:pic>
      <p:sp>
        <p:nvSpPr>
          <p:cNvPr id="2495494" name="Text Box 6"/>
          <p:cNvSpPr txBox="1">
            <a:spLocks noChangeArrowheads="1"/>
          </p:cNvSpPr>
          <p:nvPr/>
        </p:nvSpPr>
        <p:spPr bwMode="auto">
          <a:xfrm>
            <a:off x="1295400" y="1219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Radio</a:t>
            </a:r>
          </a:p>
        </p:txBody>
      </p:sp>
      <p:sp>
        <p:nvSpPr>
          <p:cNvPr id="2495495" name="Text Box 7"/>
          <p:cNvSpPr txBox="1">
            <a:spLocks noChangeArrowheads="1"/>
          </p:cNvSpPr>
          <p:nvPr/>
        </p:nvSpPr>
        <p:spPr bwMode="auto">
          <a:xfrm>
            <a:off x="3733800" y="12192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Far-Infrared</a:t>
            </a:r>
          </a:p>
        </p:txBody>
      </p:sp>
      <p:sp>
        <p:nvSpPr>
          <p:cNvPr id="2495496" name="Text Box 8"/>
          <p:cNvSpPr txBox="1">
            <a:spLocks noChangeArrowheads="1"/>
          </p:cNvSpPr>
          <p:nvPr/>
        </p:nvSpPr>
        <p:spPr bwMode="auto">
          <a:xfrm>
            <a:off x="7010400" y="12192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smtClean="0">
                <a:solidFill>
                  <a:srgbClr val="FFFF2B"/>
                </a:solidFill>
              </a:rPr>
              <a:t>Visible</a:t>
            </a:r>
          </a:p>
        </p:txBody>
      </p:sp>
      <p:pic>
        <p:nvPicPr>
          <p:cNvPr id="249549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038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498" name="Text Box 10"/>
          <p:cNvSpPr txBox="1">
            <a:spLocks noChangeArrowheads="1"/>
          </p:cNvSpPr>
          <p:nvPr/>
        </p:nvSpPr>
        <p:spPr bwMode="auto">
          <a:xfrm>
            <a:off x="415925" y="6348413"/>
            <a:ext cx="19399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Visible + X-ray</a:t>
            </a:r>
          </a:p>
        </p:txBody>
      </p:sp>
      <p:pic>
        <p:nvPicPr>
          <p:cNvPr id="249549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46538"/>
            <a:ext cx="5638800"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5500" name="Text Box 12"/>
          <p:cNvSpPr txBox="1">
            <a:spLocks noChangeArrowheads="1"/>
          </p:cNvSpPr>
          <p:nvPr/>
        </p:nvSpPr>
        <p:spPr bwMode="auto">
          <a:xfrm>
            <a:off x="4727575" y="4038600"/>
            <a:ext cx="1292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Dust Map</a:t>
            </a:r>
          </a:p>
        </p:txBody>
      </p:sp>
      <p:sp>
        <p:nvSpPr>
          <p:cNvPr id="2495501" name="Text Box 13"/>
          <p:cNvSpPr txBox="1">
            <a:spLocks noChangeArrowheads="1"/>
          </p:cNvSpPr>
          <p:nvPr/>
        </p:nvSpPr>
        <p:spPr bwMode="auto">
          <a:xfrm>
            <a:off x="6405563" y="6354763"/>
            <a:ext cx="25098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200" smtClean="0">
                <a:solidFill>
                  <a:srgbClr val="FFFF2B"/>
                </a:solidFill>
              </a:rPr>
              <a:t>Galaxy Density Map</a:t>
            </a:r>
          </a:p>
        </p:txBody>
      </p:sp>
    </p:spTree>
    <p:extLst>
      <p:ext uri="{BB962C8B-B14F-4D97-AF65-F5344CB8AC3E}">
        <p14:creationId xmlns:p14="http://schemas.microsoft.com/office/powerpoint/2010/main" val="118726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4"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prstClr val="black"/>
                    </a:solidFill>
                    <a:latin typeface="Arial" pitchFamily="34" charset="0"/>
                    <a:cs typeface="Arial" pitchFamily="34" charset="0"/>
                  </a:rPr>
                  <a:t>Visualization</a:t>
                </a:r>
              </a:p>
              <a:p>
                <a:pPr algn="l"/>
                <a:r>
                  <a:rPr lang="en-US" sz="1000" dirty="0" smtClean="0">
                    <a:solidFill>
                      <a:prstClr val="black"/>
                    </a:solidFill>
                    <a:latin typeface="Arial" pitchFamily="34" charset="0"/>
                    <a:cs typeface="Arial" pitchFamily="34" charset="0"/>
                  </a:rPr>
                  <a:t>    </a:t>
                </a:r>
                <a:r>
                  <a:rPr lang="en-US" sz="1000" dirty="0" err="1" smtClean="0">
                    <a:solidFill>
                      <a:prstClr val="black"/>
                    </a:solidFill>
                    <a:latin typeface="Arial" pitchFamily="34" charset="0"/>
                    <a:cs typeface="Arial" pitchFamily="34" charset="0"/>
                  </a:rPr>
                  <a:t>Plotviz</a:t>
                </a:r>
                <a:endParaRPr lang="en-US" sz="1000" dirty="0">
                  <a:solidFill>
                    <a:prstClr val="black"/>
                  </a:solidFill>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Dissimilarity</a:t>
                </a:r>
              </a:p>
              <a:p>
                <a:pPr algn="l"/>
                <a:r>
                  <a:rPr lang="en-US" sz="1050" dirty="0" smtClean="0">
                    <a:solidFill>
                      <a:prstClr val="black"/>
                    </a:solidFill>
                  </a:rPr>
                  <a:t>Matrix</a:t>
                </a:r>
                <a:br>
                  <a:rPr lang="en-US" sz="1050" dirty="0" smtClean="0">
                    <a:solidFill>
                      <a:prstClr val="black"/>
                    </a:solidFill>
                  </a:rPr>
                </a:br>
                <a:endParaRPr lang="en-US" sz="1050" dirty="0" smtClean="0">
                  <a:solidFill>
                    <a:prstClr val="black"/>
                  </a:solidFill>
                </a:endParaRPr>
              </a:p>
              <a:p>
                <a:pPr algn="l"/>
                <a:r>
                  <a:rPr lang="en-US" sz="1000" smtClean="0">
                    <a:solidFill>
                      <a:prstClr val="black"/>
                    </a:solidFill>
                  </a:rPr>
                  <a:t>N(N-1)/</a:t>
                </a:r>
                <a:r>
                  <a:rPr lang="en-US" sz="1000" dirty="0" smtClean="0">
                    <a:solidFill>
                      <a:prstClr val="black"/>
                    </a:solidFill>
                  </a:rPr>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prstClr val="black"/>
                    </a:solidFill>
                  </a:rPr>
                  <a:t>FASTA File</a:t>
                </a:r>
                <a:br>
                  <a:rPr lang="en-US" sz="1050" dirty="0" smtClean="0">
                    <a:solidFill>
                      <a:prstClr val="black"/>
                    </a:solidFill>
                  </a:rPr>
                </a:br>
                <a:r>
                  <a:rPr lang="en-US" sz="1050" dirty="0" smtClean="0">
                    <a:solidFill>
                      <a:prstClr val="black"/>
                    </a:solidFill>
                  </a:rPr>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a:solidFill>
                    <a:prstClr val="black"/>
                  </a:solidFill>
                </a:rPr>
                <a:t>Illumina</a:t>
              </a:r>
              <a:r>
                <a:rPr lang="en-US" dirty="0">
                  <a:solidFill>
                    <a:prstClr val="black"/>
                  </a:solidFill>
                </a:rPr>
                <a:t>/</a:t>
              </a:r>
              <a:r>
                <a:rPr lang="en-US" dirty="0" err="1">
                  <a:solidFill>
                    <a:prstClr val="black"/>
                  </a:solidFill>
                </a:rPr>
                <a:t>Solexa</a:t>
              </a:r>
              <a:r>
                <a:rPr lang="en-US" dirty="0">
                  <a:solidFill>
                    <a:prstClr val="black"/>
                  </a:solidFill>
                </a:rPr>
                <a:t>                     Roche/454 Life Sciences     Applied </a:t>
              </a:r>
              <a:r>
                <a:rPr lang="en-US" dirty="0" err="1">
                  <a:solidFill>
                    <a:prstClr val="black"/>
                  </a:solidFill>
                </a:rPr>
                <a:t>Biosystems</a:t>
              </a:r>
              <a:r>
                <a:rPr lang="en-US" dirty="0">
                  <a:solidFill>
                    <a:prstClr val="black"/>
                  </a:solidFill>
                </a:rPr>
                <a:t>/</a:t>
              </a:r>
              <a:r>
                <a:rPr lang="en-US" dirty="0" err="1">
                  <a:solidFill>
                    <a:prstClr val="black"/>
                  </a:solidFill>
                </a:rPr>
                <a:t>SOLiD</a:t>
              </a:r>
              <a:endParaRPr lang="en-US" dirty="0">
                <a:solidFill>
                  <a:prstClr val="black"/>
                </a:solidFill>
              </a:endParaRPr>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a:solidFill>
                  <a:prstClr val="black"/>
                </a:solidFill>
              </a:rPr>
              <a:t>Internet</a:t>
            </a:r>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Read Alignment</a:t>
            </a: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a:solidFill>
                  <a:prstClr val="black"/>
                </a:solidFill>
              </a:rPr>
              <a:t>~300 million base pairs per day leading to</a:t>
            </a:r>
          </a:p>
          <a:p>
            <a:r>
              <a:rPr lang="en-US" dirty="0">
                <a:solidFill>
                  <a:prstClr val="black"/>
                </a:solidFill>
              </a:rPr>
              <a:t>~3000 sequences per day per instrument</a:t>
            </a:r>
          </a:p>
          <a:p>
            <a:r>
              <a:rPr lang="en-US" dirty="0">
                <a:solidFill>
                  <a:prstClr val="black"/>
                </a:solidFill>
              </a:rPr>
              <a:t>? 500 instruments at ~0.5M</a:t>
            </a:r>
            <a:r>
              <a:rPr lang="en-US">
                <a:solidFill>
                  <a:prstClr val="black"/>
                </a:solidFill>
              </a:rPr>
              <a:t>$ each</a:t>
            </a:r>
            <a:endParaRPr lang="en-US" dirty="0">
              <a:solidFill>
                <a:prstClr val="black"/>
              </a:solidFill>
            </a:endParaRPr>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a:solidFill>
                  <a:srgbClr val="00B050"/>
                </a:solidFill>
              </a:rPr>
              <a:t>MapReduce</a:t>
            </a: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a:solidFill>
                  <a:srgbClr val="FF0000"/>
                </a:solidFill>
              </a:rPr>
              <a:t>MPI</a:t>
            </a:r>
          </a:p>
        </p:txBody>
      </p:sp>
    </p:spTree>
    <p:extLst>
      <p:ext uri="{BB962C8B-B14F-4D97-AF65-F5344CB8AC3E}">
        <p14:creationId xmlns:p14="http://schemas.microsoft.com/office/powerpoint/2010/main" val="346819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C:\Users\Geoffrey Fox\Desktop\mina1.bmp"/>
          <p:cNvPicPr>
            <a:picLocks noChangeAspect="1" noChangeArrowheads="1"/>
          </p:cNvPicPr>
          <p:nvPr/>
        </p:nvPicPr>
        <p:blipFill rotWithShape="1">
          <a:blip r:embed="rId3">
            <a:extLst>
              <a:ext uri="{28A0092B-C50C-407E-A947-70E740481C1C}">
                <a14:useLocalDpi xmlns:a14="http://schemas.microsoft.com/office/drawing/2010/main" val="0"/>
              </a:ext>
            </a:extLst>
          </a:blip>
          <a:srcRect r="43907" b="24581"/>
          <a:stretch/>
        </p:blipFill>
        <p:spPr bwMode="auto">
          <a:xfrm>
            <a:off x="-13447" y="0"/>
            <a:ext cx="9157447" cy="6858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6248400"/>
            <a:ext cx="3442417" cy="369332"/>
          </a:xfrm>
          <a:prstGeom prst="rect">
            <a:avLst/>
          </a:prstGeom>
          <a:noFill/>
        </p:spPr>
        <p:txBody>
          <a:bodyPr wrap="none" rtlCol="0">
            <a:spAutoFit/>
          </a:bodyPr>
          <a:lstStyle/>
          <a:p>
            <a:r>
              <a:rPr lang="en-US" dirty="0" smtClean="0">
                <a:solidFill>
                  <a:schemeClr val="bg1"/>
                </a:solidFill>
              </a:rPr>
              <a:t>100,043 Metagenomics Sequences</a:t>
            </a:r>
            <a:endParaRPr lang="en-US" dirty="0">
              <a:solidFill>
                <a:schemeClr val="bg1"/>
              </a:solidFill>
            </a:endParaRPr>
          </a:p>
        </p:txBody>
      </p:sp>
    </p:spTree>
    <p:extLst>
      <p:ext uri="{BB962C8B-B14F-4D97-AF65-F5344CB8AC3E}">
        <p14:creationId xmlns:p14="http://schemas.microsoft.com/office/powerpoint/2010/main" val="225273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99F96EE9-80A2-4337-BB3B-8BDE320BC204}" type="slidenum">
              <a:rPr lang="en-US" smtClean="0">
                <a:solidFill>
                  <a:srgbClr val="000000"/>
                </a:solidFill>
              </a:rPr>
              <a:pPr/>
              <a:t>13</a:t>
            </a:fld>
            <a:endParaRPr lang="en-US" smtClean="0">
              <a:solidFill>
                <a:srgbClr val="000000"/>
              </a:solidFill>
            </a:endParaRPr>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914400" y="0"/>
            <a:ext cx="8229600" cy="6835533"/>
          </a:xfrm>
        </p:spPr>
      </p:pic>
      <p:sp>
        <p:nvSpPr>
          <p:cNvPr id="4" name="TextBox 3"/>
          <p:cNvSpPr txBox="1"/>
          <p:nvPr/>
        </p:nvSpPr>
        <p:spPr>
          <a:xfrm>
            <a:off x="0" y="1295400"/>
            <a:ext cx="2590800" cy="1938992"/>
          </a:xfrm>
          <a:prstGeom prst="rect">
            <a:avLst/>
          </a:prstGeom>
          <a:noFill/>
        </p:spPr>
        <p:txBody>
          <a:bodyPr wrap="square" rtlCol="0">
            <a:spAutoFit/>
          </a:bodyPr>
          <a:lstStyle/>
          <a:p>
            <a:r>
              <a:rPr lang="en-US" sz="2000" b="1" dirty="0" smtClean="0">
                <a:solidFill>
                  <a:srgbClr val="000000"/>
                </a:solidFill>
              </a:rPr>
              <a:t>Lightweight Cyberinfrastructure to support mobile Data gathering expeditions plus classic central resources (as a cloud)</a:t>
            </a:r>
          </a:p>
        </p:txBody>
      </p:sp>
    </p:spTree>
    <p:extLst>
      <p:ext uri="{BB962C8B-B14F-4D97-AF65-F5344CB8AC3E}">
        <p14:creationId xmlns:p14="http://schemas.microsoft.com/office/powerpoint/2010/main" val="195629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1018231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15</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extLst>
      <p:ext uri="{BB962C8B-B14F-4D97-AF65-F5344CB8AC3E}">
        <p14:creationId xmlns:p14="http://schemas.microsoft.com/office/powerpoint/2010/main" val="396920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2010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extLst>
      <p:ext uri="{BB962C8B-B14F-4D97-AF65-F5344CB8AC3E}">
        <p14:creationId xmlns:p14="http://schemas.microsoft.com/office/powerpoint/2010/main" val="164463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76200"/>
            <a:ext cx="8229600" cy="1143000"/>
          </a:xfrm>
        </p:spPr>
        <p:txBody>
          <a:bodyPr/>
          <a:lstStyle/>
          <a:p>
            <a:r>
              <a:rPr lang="en-US" b="1" dirty="0" smtClean="0"/>
              <a:t>Clouds and Jobs</a:t>
            </a:r>
            <a:endParaRPr lang="en-US" b="1" dirty="0"/>
          </a:p>
        </p:txBody>
      </p:sp>
      <p:sp>
        <p:nvSpPr>
          <p:cNvPr id="3" name="Content Placeholder 2"/>
          <p:cNvSpPr>
            <a:spLocks noGrp="1"/>
          </p:cNvSpPr>
          <p:nvPr>
            <p:ph idx="1"/>
          </p:nvPr>
        </p:nvSpPr>
        <p:spPr>
          <a:xfrm>
            <a:off x="76200" y="1371600"/>
            <a:ext cx="8991600" cy="5334000"/>
          </a:xfrm>
        </p:spPr>
        <p:txBody>
          <a:bodyPr>
            <a:normAutofit fontScale="77500" lnSpcReduction="20000"/>
          </a:bodyPr>
          <a:lstStyle/>
          <a:p>
            <a:r>
              <a:rPr lang="en-US" dirty="0" smtClean="0"/>
              <a:t>Clouds </a:t>
            </a:r>
            <a:r>
              <a:rPr lang="en-US" dirty="0"/>
              <a:t>are a major industry thrust with a growing fraction of IT expenditure that IDC estimates will grow to </a:t>
            </a:r>
            <a:r>
              <a:rPr lang="en-US" dirty="0">
                <a:solidFill>
                  <a:srgbClr val="FF0000"/>
                </a:solidFill>
              </a:rPr>
              <a:t>$44.2 billion direct investment </a:t>
            </a:r>
            <a:r>
              <a:rPr lang="en-US" dirty="0"/>
              <a:t>in </a:t>
            </a:r>
            <a:r>
              <a:rPr lang="en-US" dirty="0" smtClean="0"/>
              <a:t>2013 </a:t>
            </a:r>
            <a:r>
              <a:rPr lang="en-US" dirty="0"/>
              <a:t>while </a:t>
            </a:r>
            <a:r>
              <a:rPr lang="en-US" dirty="0">
                <a:solidFill>
                  <a:srgbClr val="FF0000"/>
                </a:solidFill>
              </a:rPr>
              <a:t>15% of IT investment in 2011 </a:t>
            </a:r>
            <a:r>
              <a:rPr lang="en-US" dirty="0"/>
              <a:t>will be related to cloud systems with a 30% growth in public </a:t>
            </a:r>
            <a:r>
              <a:rPr lang="en-US" dirty="0" smtClean="0"/>
              <a:t>sector.</a:t>
            </a:r>
          </a:p>
          <a:p>
            <a:r>
              <a:rPr lang="en-US" dirty="0" smtClean="0"/>
              <a:t>Gartner </a:t>
            </a:r>
            <a:r>
              <a:rPr lang="en-US" dirty="0"/>
              <a:t>also rates cloud computing high on list of critical emerging technologies with for example “Cloud Computing” and “Cloud Web Platforms” rated as </a:t>
            </a:r>
            <a:r>
              <a:rPr lang="en-US" dirty="0">
                <a:solidFill>
                  <a:srgbClr val="FF0000"/>
                </a:solidFill>
              </a:rPr>
              <a:t>transformational</a:t>
            </a:r>
            <a:r>
              <a:rPr lang="en-US" dirty="0"/>
              <a:t> (their highest rating for impact) in the next 2-5 </a:t>
            </a:r>
            <a:r>
              <a:rPr lang="en-US" dirty="0" smtClean="0"/>
              <a:t>years.</a:t>
            </a:r>
          </a:p>
          <a:p>
            <a:r>
              <a:rPr lang="en-US" dirty="0" smtClean="0"/>
              <a:t>Correspondingly </a:t>
            </a:r>
            <a:r>
              <a:rPr lang="en-US" dirty="0"/>
              <a:t>there is and will continue to be major opportunities for new jobs in cloud computing with a recent European study estimating there will be </a:t>
            </a:r>
            <a:r>
              <a:rPr lang="en-US" dirty="0">
                <a:solidFill>
                  <a:srgbClr val="FF0000"/>
                </a:solidFill>
              </a:rPr>
              <a:t>2.4 million new cloud computing jobs in Europe alone by </a:t>
            </a:r>
            <a:r>
              <a:rPr lang="en-US" dirty="0" smtClean="0">
                <a:solidFill>
                  <a:srgbClr val="FF0000"/>
                </a:solidFill>
              </a:rPr>
              <a:t>2015</a:t>
            </a:r>
            <a:r>
              <a:rPr lang="en-US" dirty="0" smtClean="0"/>
              <a:t>. </a:t>
            </a:r>
          </a:p>
          <a:p>
            <a:r>
              <a:rPr lang="en-US" dirty="0"/>
              <a:t>C</a:t>
            </a:r>
            <a:r>
              <a:rPr lang="en-US" dirty="0" smtClean="0"/>
              <a:t>loud </a:t>
            </a:r>
            <a:r>
              <a:rPr lang="en-US" dirty="0"/>
              <a:t>computing is an attractive for projects focusing on </a:t>
            </a:r>
            <a:r>
              <a:rPr lang="en-US" dirty="0">
                <a:solidFill>
                  <a:srgbClr val="FF0000"/>
                </a:solidFill>
              </a:rPr>
              <a:t>workforce development</a:t>
            </a:r>
            <a:r>
              <a:rPr lang="en-US" dirty="0"/>
              <a:t>. Note that the recently signed “America Competes Act</a:t>
            </a:r>
            <a:r>
              <a:rPr lang="en-US" dirty="0" smtClean="0"/>
              <a:t>” </a:t>
            </a:r>
            <a:r>
              <a:rPr lang="en-US" dirty="0"/>
              <a:t>calls out the importance of economic development in broader impact of NSF </a:t>
            </a:r>
            <a:r>
              <a:rPr lang="en-US" dirty="0" smtClean="0"/>
              <a:t>projects</a:t>
            </a:r>
            <a:endParaRPr lang="en-US" dirty="0"/>
          </a:p>
        </p:txBody>
      </p:sp>
    </p:spTree>
    <p:extLst>
      <p:ext uri="{BB962C8B-B14F-4D97-AF65-F5344CB8AC3E}">
        <p14:creationId xmlns:p14="http://schemas.microsoft.com/office/powerpoint/2010/main" val="2993780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880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fontScale="90000"/>
          </a:bodyPr>
          <a:lstStyle/>
          <a:p>
            <a:r>
              <a:rPr lang="en-US" b="1" dirty="0" smtClean="0"/>
              <a:t>3-way Clouds and/or</a:t>
            </a:r>
            <a:br>
              <a:rPr lang="en-US" b="1" dirty="0" smtClean="0"/>
            </a:br>
            <a:r>
              <a:rPr lang="en-US" b="1" dirty="0" smtClean="0"/>
              <a:t>Cyberinfrastructure</a:t>
            </a:r>
            <a:endParaRPr lang="en-US" b="1"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Use it in faculty, graduate student and undergraduate </a:t>
            </a:r>
            <a:r>
              <a:rPr lang="en-US" dirty="0" smtClean="0">
                <a:solidFill>
                  <a:srgbClr val="FF0000"/>
                </a:solidFill>
              </a:rPr>
              <a:t>research</a:t>
            </a:r>
          </a:p>
          <a:p>
            <a:pPr lvl="1"/>
            <a:r>
              <a:rPr lang="en-US" dirty="0" smtClean="0"/>
              <a:t>~10 students each summer at IU from ADMI</a:t>
            </a:r>
          </a:p>
          <a:p>
            <a:r>
              <a:rPr lang="en-US" dirty="0" smtClean="0">
                <a:solidFill>
                  <a:srgbClr val="FF0000"/>
                </a:solidFill>
              </a:rPr>
              <a:t>Teach</a:t>
            </a:r>
            <a:r>
              <a:rPr lang="en-US" dirty="0" smtClean="0"/>
              <a:t> it as it involves areas of Information Technology with lots of job opportunities</a:t>
            </a:r>
          </a:p>
          <a:p>
            <a:r>
              <a:rPr lang="en-US" dirty="0" smtClean="0"/>
              <a:t>Use it to support </a:t>
            </a:r>
            <a:r>
              <a:rPr lang="en-US" dirty="0" smtClean="0">
                <a:solidFill>
                  <a:srgbClr val="FF0000"/>
                </a:solidFill>
              </a:rPr>
              <a:t>distributed learning environment</a:t>
            </a:r>
          </a:p>
          <a:p>
            <a:pPr lvl="1"/>
            <a:r>
              <a:rPr lang="en-US" dirty="0" smtClean="0"/>
              <a:t>A cloud backend for course materials and collaboration</a:t>
            </a:r>
          </a:p>
          <a:p>
            <a:pPr lvl="1"/>
            <a:r>
              <a:rPr lang="en-US" dirty="0" smtClean="0"/>
              <a:t>Green computing infrastructure</a:t>
            </a:r>
            <a:endParaRPr lang="en-US" dirty="0"/>
          </a:p>
        </p:txBody>
      </p:sp>
    </p:spTree>
    <p:extLst>
      <p:ext uri="{BB962C8B-B14F-4D97-AF65-F5344CB8AC3E}">
        <p14:creationId xmlns:p14="http://schemas.microsoft.com/office/powerpoint/2010/main" val="1090165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extLst>
      <p:ext uri="{BB962C8B-B14F-4D97-AF65-F5344CB8AC3E}">
        <p14:creationId xmlns:p14="http://schemas.microsoft.com/office/powerpoint/2010/main" val="26264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014504" cy="838200"/>
          </a:xfrm>
        </p:spPr>
        <p:txBody>
          <a:bodyPr>
            <a:noAutofit/>
          </a:bodyPr>
          <a:lstStyle/>
          <a:p>
            <a:r>
              <a:rPr lang="en-US" sz="3600" b="1" dirty="0" smtClean="0"/>
              <a:t>C4 = Continuous Collaborative </a:t>
            </a:r>
            <a:br>
              <a:rPr lang="en-US" sz="3600" b="1" dirty="0" smtClean="0"/>
            </a:br>
            <a:r>
              <a:rPr lang="en-US" sz="3600" b="1" dirty="0" smtClean="0"/>
              <a:t>Computational Cloud</a:t>
            </a:r>
            <a:endParaRPr lang="en-US" sz="3600" b="1" dirty="0"/>
          </a:p>
        </p:txBody>
      </p:sp>
      <p:sp>
        <p:nvSpPr>
          <p:cNvPr id="3" name="TextBox 2"/>
          <p:cNvSpPr txBox="1"/>
          <p:nvPr/>
        </p:nvSpPr>
        <p:spPr>
          <a:xfrm>
            <a:off x="228600" y="1161034"/>
            <a:ext cx="8825696" cy="2862322"/>
          </a:xfrm>
          <a:prstGeom prst="rect">
            <a:avLst/>
          </a:prstGeom>
          <a:noFill/>
        </p:spPr>
        <p:txBody>
          <a:bodyPr wrap="square" rtlCol="0">
            <a:spAutoFit/>
          </a:bodyPr>
          <a:lstStyle/>
          <a:p>
            <a:pPr algn="ctr"/>
            <a:r>
              <a:rPr lang="en-US" sz="2000" b="1" dirty="0" smtClean="0"/>
              <a:t>C4 EMERGING VISION</a:t>
            </a:r>
            <a:endParaRPr lang="en-US" sz="2000" dirty="0" smtClean="0"/>
          </a:p>
          <a:p>
            <a:r>
              <a:rPr lang="en-US" sz="2000" dirty="0" smtClean="0"/>
              <a:t>While the internet has changed the way we communicate and get entertainment, we need to empower the next generation of engineers and scientists with technology that enables interdisciplinary collaboration for lifelong learning.</a:t>
            </a:r>
          </a:p>
          <a:p>
            <a:endParaRPr lang="en-US" sz="2000" dirty="0"/>
          </a:p>
          <a:p>
            <a:r>
              <a:rPr lang="en-US" sz="2000" dirty="0" smtClean="0"/>
              <a:t>Today, the cloud is a set of services that people explicitly have to </a:t>
            </a:r>
            <a:r>
              <a:rPr lang="en-US" sz="2000" b="1" dirty="0" smtClean="0"/>
              <a:t>access</a:t>
            </a:r>
            <a:r>
              <a:rPr lang="en-US" sz="2000" dirty="0" smtClean="0"/>
              <a:t> (from laptops, desktops, etc.). In 2020 the C4 will be part of our lives, as a larger, pervasive, continuous experience. The measure of success will be how “invisible” it becomes</a:t>
            </a:r>
            <a:r>
              <a:rPr lang="en-US" dirty="0" smtClean="0"/>
              <a:t>.</a:t>
            </a:r>
            <a:endParaRPr lang="en-US" sz="1400" dirty="0" smtClean="0"/>
          </a:p>
        </p:txBody>
      </p:sp>
      <p:sp>
        <p:nvSpPr>
          <p:cNvPr id="8" name="Rectangle 7"/>
          <p:cNvSpPr/>
          <p:nvPr/>
        </p:nvSpPr>
        <p:spPr>
          <a:xfrm>
            <a:off x="142754" y="1524001"/>
            <a:ext cx="8911542" cy="2590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142754" y="4136292"/>
            <a:ext cx="8911542" cy="1704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 y="4567953"/>
            <a:ext cx="8915400" cy="1323439"/>
          </a:xfrm>
          <a:prstGeom prst="rect">
            <a:avLst/>
          </a:prstGeom>
        </p:spPr>
        <p:txBody>
          <a:bodyPr wrap="square">
            <a:spAutoFit/>
          </a:bodyPr>
          <a:lstStyle/>
          <a:p>
            <a:r>
              <a:rPr lang="en-US" sz="2000" dirty="0" smtClean="0"/>
              <a:t>We are no prophets and can’t anticipate what exactly will work, but we </a:t>
            </a:r>
            <a:r>
              <a:rPr lang="en-US" sz="2000" dirty="0"/>
              <a:t>expect to have high bandwidth and ubiquitous connectivity for everyone everywhere, even in rural areas (using power-efficient micro data centers the size of shoe boxes</a:t>
            </a:r>
            <a:r>
              <a:rPr lang="en-US" sz="2000" dirty="0" smtClean="0"/>
              <a:t>). Here the cloud will enable business, fun, destruction and creation of regimes (societies)</a:t>
            </a:r>
            <a:endParaRPr lang="en-US" sz="2000" dirty="0"/>
          </a:p>
        </p:txBody>
      </p:sp>
      <p:sp>
        <p:nvSpPr>
          <p:cNvPr id="12" name="Rectangle 11"/>
          <p:cNvSpPr/>
          <p:nvPr/>
        </p:nvSpPr>
        <p:spPr>
          <a:xfrm>
            <a:off x="3051745" y="4143851"/>
            <a:ext cx="2047228" cy="400110"/>
          </a:xfrm>
          <a:prstGeom prst="rect">
            <a:avLst/>
          </a:prstGeom>
        </p:spPr>
        <p:txBody>
          <a:bodyPr wrap="none">
            <a:spAutoFit/>
          </a:bodyPr>
          <a:lstStyle/>
          <a:p>
            <a:pPr algn="ctr"/>
            <a:r>
              <a:rPr lang="en-US" sz="2000" b="1" dirty="0"/>
              <a:t>C4 </a:t>
            </a:r>
            <a:r>
              <a:rPr lang="en-US" sz="2000" b="1" dirty="0" smtClean="0"/>
              <a:t>Society Vision </a:t>
            </a:r>
            <a:endParaRPr lang="en-US" sz="2000" b="1" dirty="0"/>
          </a:p>
        </p:txBody>
      </p:sp>
      <p:sp>
        <p:nvSpPr>
          <p:cNvPr id="6" name="TextBox 5"/>
          <p:cNvSpPr txBox="1"/>
          <p:nvPr/>
        </p:nvSpPr>
        <p:spPr>
          <a:xfrm>
            <a:off x="609599" y="6085595"/>
            <a:ext cx="7296549" cy="707886"/>
          </a:xfrm>
          <a:prstGeom prst="rect">
            <a:avLst/>
          </a:prstGeom>
          <a:noFill/>
        </p:spPr>
        <p:txBody>
          <a:bodyPr wrap="none" rtlCol="0">
            <a:spAutoFit/>
          </a:bodyPr>
          <a:lstStyle/>
          <a:p>
            <a:r>
              <a:rPr lang="en-US" sz="2000" b="1" dirty="0" smtClean="0">
                <a:solidFill>
                  <a:srgbClr val="FF0000"/>
                </a:solidFill>
              </a:rPr>
              <a:t>Wandering through life with a  tablet/smartphone hooked to cloud</a:t>
            </a:r>
          </a:p>
          <a:p>
            <a:r>
              <a:rPr lang="en-US" sz="2000" b="1" dirty="0" smtClean="0">
                <a:solidFill>
                  <a:srgbClr val="FF0000"/>
                </a:solidFill>
              </a:rPr>
              <a:t>Education should embrace C4 just as students do</a:t>
            </a:r>
            <a:endParaRPr lang="en-US" sz="2000" b="1" dirty="0">
              <a:solidFill>
                <a:srgbClr val="FF0000"/>
              </a:solidFill>
            </a:endParaRPr>
          </a:p>
        </p:txBody>
      </p:sp>
    </p:spTree>
    <p:extLst>
      <p:ext uri="{BB962C8B-B14F-4D97-AF65-F5344CB8AC3E}">
        <p14:creationId xmlns:p14="http://schemas.microsoft.com/office/powerpoint/2010/main" val="1562443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b="1" dirty="0" smtClean="0">
                  <a:solidFill>
                    <a:schemeClr val="tx1"/>
                  </a:solidFill>
                </a:rPr>
                <a:t>Continuous</a:t>
              </a:r>
            </a:p>
            <a:p>
              <a:pPr algn="ctr"/>
              <a:r>
                <a:rPr lang="en-US" b="1" dirty="0" smtClean="0">
                  <a:solidFill>
                    <a:schemeClr val="tx1"/>
                  </a:solidFill>
                </a:rPr>
                <a:t>Collaborative</a:t>
              </a:r>
            </a:p>
            <a:p>
              <a:pPr algn="ctr"/>
              <a:r>
                <a:rPr lang="en-US" b="1" dirty="0" smtClean="0">
                  <a:solidFill>
                    <a:schemeClr val="tx1"/>
                  </a:solidFill>
                </a:rPr>
                <a:t>Computational</a:t>
              </a:r>
            </a:p>
            <a:p>
              <a:pPr algn="ctr"/>
              <a:r>
                <a:rPr lang="en-US" b="1" dirty="0" smtClean="0">
                  <a:solidFill>
                    <a:schemeClr val="tx1"/>
                  </a:solidFill>
                </a:rPr>
                <a:t>Cloud</a:t>
              </a:r>
              <a:endParaRPr lang="en-US" b="1"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495800" y="1611868"/>
            <a:ext cx="2644619" cy="369332"/>
            <a:chOff x="4419600" y="1600200"/>
            <a:chExt cx="2644619" cy="369332"/>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923330"/>
          </a:xfrm>
          <a:prstGeom prst="rect">
            <a:avLst/>
          </a:prstGeom>
          <a:noFill/>
        </p:spPr>
        <p:txBody>
          <a:bodyPr wrap="none" rtlCol="0">
            <a:spAutoFit/>
          </a:bodyPr>
          <a:lstStyle/>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851900"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2020</a:t>
            </a:r>
            <a:endParaRPr lang="en-US" dirty="0"/>
          </a:p>
        </p:txBody>
      </p:sp>
      <p:sp>
        <p:nvSpPr>
          <p:cNvPr id="20" name="TextBox 19"/>
          <p:cNvSpPr txBox="1"/>
          <p:nvPr/>
        </p:nvSpPr>
        <p:spPr>
          <a:xfrm>
            <a:off x="283481" y="5948065"/>
            <a:ext cx="3810000" cy="646331"/>
          </a:xfrm>
          <a:prstGeom prst="rect">
            <a:avLst/>
          </a:prstGeom>
          <a:noFill/>
          <a:ln w="28575">
            <a:solidFill>
              <a:srgbClr val="002060"/>
            </a:solidFill>
          </a:ln>
        </p:spPr>
        <p:txBody>
          <a:bodyPr wrap="square" rtlCol="0">
            <a:spAutoFit/>
          </a:bodyPr>
          <a:lstStyle/>
          <a:p>
            <a:r>
              <a:rPr lang="en-US" dirty="0" smtClean="0"/>
              <a:t>CDESE is Computational and Data-enabled Science and Engineering</a:t>
            </a:r>
            <a:endParaRPr lang="en-US" dirty="0"/>
          </a:p>
        </p:txBody>
      </p:sp>
    </p:spTree>
    <p:extLst>
      <p:ext uri="{BB962C8B-B14F-4D97-AF65-F5344CB8AC3E}">
        <p14:creationId xmlns:p14="http://schemas.microsoft.com/office/powerpoint/2010/main" val="132422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noAutofit/>
          </a:bodyPr>
          <a:lstStyle/>
          <a:p>
            <a:r>
              <a:rPr lang="en-US" b="1" dirty="0" smtClean="0"/>
              <a:t>Implementing C4 in a Cloud Computing Curriculum</a:t>
            </a:r>
            <a:endParaRPr lang="en-US" b="1" dirty="0"/>
          </a:p>
        </p:txBody>
      </p:sp>
      <p:sp>
        <p:nvSpPr>
          <p:cNvPr id="3" name="Content Placeholder 2"/>
          <p:cNvSpPr>
            <a:spLocks noGrp="1"/>
          </p:cNvSpPr>
          <p:nvPr>
            <p:ph idx="1"/>
          </p:nvPr>
        </p:nvSpPr>
        <p:spPr>
          <a:xfrm>
            <a:off x="152400" y="1600200"/>
            <a:ext cx="8839200" cy="5105400"/>
          </a:xfrm>
        </p:spPr>
        <p:txBody>
          <a:bodyPr>
            <a:normAutofit/>
          </a:bodyPr>
          <a:lstStyle/>
          <a:p>
            <a:r>
              <a:rPr lang="en-US" dirty="0" smtClean="0"/>
              <a:t>Generate curricula that will allow students to enter cloud computing workforce</a:t>
            </a:r>
          </a:p>
          <a:p>
            <a:r>
              <a:rPr lang="en-US" dirty="0" smtClean="0"/>
              <a:t>Teach workshops explaining cloud computing to MSI faculty</a:t>
            </a:r>
          </a:p>
          <a:p>
            <a:r>
              <a:rPr lang="en-US" dirty="0" smtClean="0"/>
              <a:t>Write a basic textbook</a:t>
            </a:r>
          </a:p>
          <a:p>
            <a:r>
              <a:rPr lang="en-US" dirty="0" smtClean="0"/>
              <a:t>Design courses at Indiana University</a:t>
            </a:r>
          </a:p>
          <a:p>
            <a:r>
              <a:rPr lang="en-US" dirty="0" smtClean="0"/>
              <a:t>Design modules and modifications suitable to be taught at MSI’s</a:t>
            </a:r>
          </a:p>
          <a:p>
            <a:r>
              <a:rPr lang="en-US" dirty="0" smtClean="0"/>
              <a:t>Help teach initial MSI courses</a:t>
            </a:r>
            <a:endParaRPr lang="en-US" dirty="0"/>
          </a:p>
        </p:txBody>
      </p:sp>
    </p:spTree>
    <p:extLst>
      <p:ext uri="{BB962C8B-B14F-4D97-AF65-F5344CB8AC3E}">
        <p14:creationId xmlns:p14="http://schemas.microsoft.com/office/powerpoint/2010/main" val="915697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42001" y="19600"/>
            <a:ext cx="8419322" cy="1626312"/>
          </a:xfrm>
        </p:spPr>
        <p:txBody>
          <a:bodyPr>
            <a:noAutofit/>
          </a:bodyPr>
          <a:lstStyle/>
          <a:p>
            <a:pPr marL="0" indent="0"/>
            <a:r>
              <a:rPr lang="en-US" sz="3600" b="1" dirty="0">
                <a:ea typeface="ＭＳ Ｐゴシック" pitchFamily="34" charset="-128"/>
              </a:rPr>
              <a:t>ADMI Cloudy View on </a:t>
            </a:r>
            <a:br>
              <a:rPr lang="en-US" sz="3600" b="1" dirty="0">
                <a:ea typeface="ＭＳ Ｐゴシック" pitchFamily="34" charset="-128"/>
              </a:rPr>
            </a:br>
            <a:r>
              <a:rPr lang="en-US" sz="3600" b="1" dirty="0">
                <a:ea typeface="ＭＳ Ｐゴシック" pitchFamily="34" charset="-128"/>
              </a:rPr>
              <a:t>Computing Workshop</a:t>
            </a:r>
            <a:br>
              <a:rPr lang="en-US" sz="3600" b="1" dirty="0">
                <a:ea typeface="ＭＳ Ｐゴシック" pitchFamily="34" charset="-128"/>
              </a:rPr>
            </a:br>
            <a:r>
              <a:rPr lang="en-US" sz="3200" b="1" dirty="0">
                <a:ea typeface="ＭＳ Ｐゴシック" pitchFamily="34" charset="-128"/>
              </a:rPr>
              <a:t>June </a:t>
            </a:r>
            <a:r>
              <a:rPr lang="en-US" sz="3200" b="1" dirty="0" smtClean="0">
                <a:ea typeface="ＭＳ Ｐゴシック" pitchFamily="34" charset="-128"/>
              </a:rPr>
              <a:t>2011</a:t>
            </a:r>
            <a:endParaRPr lang="en-US" sz="3600" b="1" dirty="0" smtClean="0">
              <a:latin typeface="+mn-lt"/>
              <a:ea typeface="ＭＳ Ｐゴシック" pitchFamily="34" charset="-128"/>
            </a:endParaRPr>
          </a:p>
        </p:txBody>
      </p:sp>
      <p:sp>
        <p:nvSpPr>
          <p:cNvPr id="6146" name="Content Placeholder 2"/>
          <p:cNvSpPr>
            <a:spLocks noGrp="1"/>
          </p:cNvSpPr>
          <p:nvPr>
            <p:ph idx="1"/>
          </p:nvPr>
        </p:nvSpPr>
        <p:spPr>
          <a:xfrm>
            <a:off x="176213" y="3611803"/>
            <a:ext cx="8586787" cy="2438400"/>
          </a:xfrm>
        </p:spPr>
        <p:txBody>
          <a:bodyPr>
            <a:noAutofit/>
          </a:bodyPr>
          <a:lstStyle/>
          <a:p>
            <a:r>
              <a:rPr lang="en-US" sz="2000" dirty="0" smtClean="0">
                <a:ea typeface="ＭＳ Ｐゴシック" pitchFamily="34" charset="-128"/>
              </a:rPr>
              <a:t>Jerome took two courses from IU in this area Fall 2010 and Spring 2011</a:t>
            </a:r>
          </a:p>
          <a:p>
            <a:r>
              <a:rPr lang="en-US" sz="2000" dirty="0" smtClean="0">
                <a:ea typeface="ＭＳ Ｐゴシック" pitchFamily="34" charset="-128"/>
              </a:rPr>
              <a:t>ADMI: </a:t>
            </a:r>
            <a:r>
              <a:rPr lang="en-US" sz="2000" dirty="0" smtClean="0"/>
              <a:t>Association </a:t>
            </a:r>
            <a:r>
              <a:rPr lang="en-US" sz="2000" dirty="0"/>
              <a:t>of Computer and Information Science/Engineering Departments at Minority </a:t>
            </a:r>
            <a:r>
              <a:rPr lang="en-US" sz="2000" dirty="0" smtClean="0"/>
              <a:t>Institutions</a:t>
            </a:r>
          </a:p>
          <a:p>
            <a:r>
              <a:rPr lang="en-US" sz="2000" dirty="0" smtClean="0">
                <a:ea typeface="ＭＳ Ｐゴシック" pitchFamily="34" charset="-128"/>
              </a:rPr>
              <a:t>Offered on FutureGrid (see later)</a:t>
            </a:r>
          </a:p>
          <a:p>
            <a:r>
              <a:rPr lang="en-US" sz="2000" dirty="0" smtClean="0">
                <a:ea typeface="ＭＳ Ｐゴシック" pitchFamily="34" charset="-128"/>
              </a:rPr>
              <a:t>10 Faculty and Graduate Students from ADMI Universities</a:t>
            </a:r>
          </a:p>
          <a:p>
            <a:r>
              <a:rPr lang="en-US" sz="2000" dirty="0"/>
              <a:t>The workshop provided information from cloud programming models to case studies of scientific applications on FutureGrid. </a:t>
            </a:r>
            <a:endParaRPr lang="en-US" sz="2000" dirty="0" smtClean="0"/>
          </a:p>
          <a:p>
            <a:r>
              <a:rPr lang="en-US" sz="2000" dirty="0" smtClean="0"/>
              <a:t>At the </a:t>
            </a:r>
            <a:r>
              <a:rPr lang="en-US" sz="2000" dirty="0"/>
              <a:t>conclusion of the workshop, the participants </a:t>
            </a:r>
            <a:r>
              <a:rPr lang="en-US" sz="2000" dirty="0" smtClean="0"/>
              <a:t>indicated that they </a:t>
            </a:r>
            <a:r>
              <a:rPr lang="en-US" sz="2000" dirty="0"/>
              <a:t>would incorporate cloud computing into their </a:t>
            </a:r>
            <a:r>
              <a:rPr lang="en-US" sz="2000" dirty="0" smtClean="0"/>
              <a:t>courses and/or research</a:t>
            </a:r>
            <a:r>
              <a:rPr lang="en-US" sz="2000" dirty="0"/>
              <a:t>.</a:t>
            </a:r>
            <a:endParaRPr lang="en-US" sz="2000" dirty="0" smtClean="0">
              <a:ea typeface="ＭＳ Ｐゴシック" pitchFamily="34" charset="-128"/>
            </a:endParaRPr>
          </a:p>
          <a:p>
            <a:endParaRPr lang="en-US" sz="2000" dirty="0" smtClean="0">
              <a:ea typeface="ＭＳ Ｐゴシック" pitchFamily="34" charset="-128"/>
            </a:endParaRPr>
          </a:p>
        </p:txBody>
      </p:sp>
      <p:sp>
        <p:nvSpPr>
          <p:cNvPr id="2" name="AutoShape 4"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sp>
        <p:nvSpPr>
          <p:cNvPr id="3" name="AutoShape 6"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328613"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pic>
        <p:nvPicPr>
          <p:cNvPr id="6152" name="Picture 8" descr="http://nia.ecsu.edu/sp/0405/0405jem/images/j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600200"/>
            <a:ext cx="19050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1628023"/>
            <a:ext cx="4444678" cy="1815882"/>
          </a:xfrm>
          <a:prstGeom prst="rect">
            <a:avLst/>
          </a:prstGeom>
          <a:noFill/>
        </p:spPr>
        <p:txBody>
          <a:bodyPr wrap="none" rtlCol="0">
            <a:spAutoFit/>
          </a:bodyPr>
          <a:lstStyle/>
          <a:p>
            <a:r>
              <a:rPr lang="en-US" sz="2800" dirty="0">
                <a:ea typeface="ＭＳ Ｐゴシック" pitchFamily="34" charset="-128"/>
              </a:rPr>
              <a:t>Concept and Delivery by</a:t>
            </a:r>
            <a:br>
              <a:rPr lang="en-US" sz="2800" dirty="0">
                <a:ea typeface="ＭＳ Ｐゴシック" pitchFamily="34" charset="-128"/>
              </a:rPr>
            </a:br>
            <a:r>
              <a:rPr lang="en-US" sz="2800" dirty="0">
                <a:ea typeface="ＭＳ Ｐゴシック" pitchFamily="34" charset="-128"/>
              </a:rPr>
              <a:t>Jerome Mitchell: </a:t>
            </a:r>
            <a:endParaRPr lang="en-US" sz="2800" dirty="0" smtClean="0">
              <a:ea typeface="ＭＳ Ｐゴシック" pitchFamily="34" charset="-128"/>
            </a:endParaRPr>
          </a:p>
          <a:p>
            <a:r>
              <a:rPr lang="en-US" sz="2800" dirty="0" smtClean="0">
                <a:ea typeface="ＭＳ Ｐゴシック" pitchFamily="34" charset="-128"/>
              </a:rPr>
              <a:t>Undergraduate </a:t>
            </a:r>
            <a:r>
              <a:rPr lang="en-US" sz="2800" dirty="0">
                <a:ea typeface="ＭＳ Ｐゴシック" pitchFamily="34" charset="-128"/>
              </a:rPr>
              <a:t>ECSU, </a:t>
            </a:r>
            <a:endParaRPr lang="en-US" sz="2800" dirty="0" smtClean="0">
              <a:ea typeface="ＭＳ Ｐゴシック" pitchFamily="34" charset="-128"/>
            </a:endParaRPr>
          </a:p>
          <a:p>
            <a:r>
              <a:rPr lang="en-US" sz="2800" dirty="0" smtClean="0">
                <a:ea typeface="ＭＳ Ｐゴシック" pitchFamily="34" charset="-128"/>
              </a:rPr>
              <a:t>Masters </a:t>
            </a:r>
            <a:r>
              <a:rPr lang="en-US" sz="2800" dirty="0">
                <a:ea typeface="ＭＳ Ｐゴシック" pitchFamily="34" charset="-128"/>
              </a:rPr>
              <a:t>Kansas, PhD Indiana </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758"/>
          <a:stretch/>
        </p:blipFill>
        <p:spPr bwMode="auto">
          <a:xfrm>
            <a:off x="6934200" y="1522173"/>
            <a:ext cx="2069176" cy="20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882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2800" cy="1143000"/>
          </a:xfrm>
        </p:spPr>
        <p:txBody>
          <a:bodyPr>
            <a:noAutofit/>
          </a:bodyPr>
          <a:lstStyle/>
          <a:p>
            <a:r>
              <a:rPr lang="en-US" sz="3600" b="1" dirty="0" smtClean="0"/>
              <a:t>ADMI Cloudy View on Computing Workshop Participants</a:t>
            </a:r>
            <a:endParaRPr lang="en-US" sz="3600" b="1"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01" t="27325" r="21227" b="20505"/>
          <a:stretch/>
        </p:blipFill>
        <p:spPr bwMode="auto">
          <a:xfrm>
            <a:off x="21770" y="1341913"/>
            <a:ext cx="9122229" cy="55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549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600200"/>
            <a:ext cx="3124200" cy="4525963"/>
          </a:xfrm>
        </p:spPr>
        <p:txBody>
          <a:bodyPr/>
          <a:lstStyle/>
          <a:p>
            <a:r>
              <a:rPr lang="en-US" dirty="0" smtClean="0"/>
              <a:t>Published October 2011</a:t>
            </a:r>
          </a:p>
          <a:p>
            <a:r>
              <a:rPr lang="en-US" dirty="0" smtClean="0"/>
              <a:t>Morgan Kaufmann</a:t>
            </a:r>
            <a:endParaRPr lang="en-US" dirty="0"/>
          </a:p>
        </p:txBody>
      </p:sp>
      <p:pic>
        <p:nvPicPr>
          <p:cNvPr id="5" name="Picture 2" descr="http://covers.elsevier.com/large_FW/9780123858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2600" cy="686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8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b="1" dirty="0" smtClean="0"/>
              <a:t>DDCPPIT Contents</a:t>
            </a:r>
            <a:endParaRPr lang="en-US" b="1" dirty="0"/>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pPr marL="514350" indent="-514350">
              <a:buFont typeface="+mj-lt"/>
              <a:buAutoNum type="arabicParenR"/>
            </a:pPr>
            <a:r>
              <a:rPr lang="en-US" i="1" dirty="0"/>
              <a:t>Part 1:  Systems Modeling, Clustering </a:t>
            </a:r>
            <a:br>
              <a:rPr lang="en-US" i="1" dirty="0"/>
            </a:br>
            <a:r>
              <a:rPr lang="en-US" i="1" dirty="0"/>
              <a:t>and Virtualization </a:t>
            </a:r>
            <a:endParaRPr lang="en-US" dirty="0"/>
          </a:p>
          <a:p>
            <a:pPr marL="914400" lvl="1" indent="-514350">
              <a:buFont typeface="+mj-lt"/>
              <a:buAutoNum type="arabicParenR"/>
            </a:pPr>
            <a:r>
              <a:rPr lang="en-US" b="1" dirty="0"/>
              <a:t>Distributed System Models and Enabling </a:t>
            </a:r>
            <a:r>
              <a:rPr lang="en-US" b="1" dirty="0" smtClean="0"/>
              <a:t>Technologies</a:t>
            </a:r>
          </a:p>
          <a:p>
            <a:pPr marL="914400" lvl="1" indent="-514350">
              <a:buFont typeface="+mj-lt"/>
              <a:buAutoNum type="arabicParenR"/>
            </a:pPr>
            <a:r>
              <a:rPr lang="en-US" b="1" dirty="0"/>
              <a:t>Computer Clusters for Scalable Computing </a:t>
            </a:r>
            <a:endParaRPr lang="en-US" b="1" dirty="0" smtClean="0"/>
          </a:p>
          <a:p>
            <a:pPr marL="914400" lvl="1" indent="-514350">
              <a:buFont typeface="+mj-lt"/>
              <a:buAutoNum type="arabicParenR"/>
            </a:pPr>
            <a:r>
              <a:rPr lang="en-US" b="1" dirty="0"/>
              <a:t>Virtual Machines and  Virtualization of Clusters and Datacenters </a:t>
            </a:r>
            <a:endParaRPr lang="en-US" b="1" dirty="0" smtClean="0"/>
          </a:p>
          <a:p>
            <a:pPr marL="514350" indent="-514350">
              <a:buFont typeface="+mj-lt"/>
              <a:buAutoNum type="arabicParenR"/>
            </a:pPr>
            <a:r>
              <a:rPr lang="en-US" i="1" dirty="0"/>
              <a:t>Part 2:  Computing Clouds, Service-Oriented Architecture and Programming</a:t>
            </a:r>
            <a:endParaRPr lang="en-US" dirty="0"/>
          </a:p>
          <a:p>
            <a:pPr marL="914400" lvl="1" indent="-514350">
              <a:buFont typeface="+mj-lt"/>
              <a:buAutoNum type="arabicParenR" startAt="4"/>
            </a:pPr>
            <a:r>
              <a:rPr lang="en-US" b="1" dirty="0"/>
              <a:t>Cloud Platform Architecture over Virtualized </a:t>
            </a:r>
            <a:r>
              <a:rPr lang="en-US" b="1" dirty="0" smtClean="0"/>
              <a:t>Datacenters</a:t>
            </a:r>
          </a:p>
          <a:p>
            <a:pPr marL="914400" lvl="1" indent="-514350">
              <a:buFont typeface="+mj-lt"/>
              <a:buAutoNum type="arabicParenR" startAt="4"/>
            </a:pPr>
            <a:r>
              <a:rPr lang="en-US" b="1" dirty="0"/>
              <a:t>Service-Oriented </a:t>
            </a:r>
            <a:r>
              <a:rPr lang="en-US" b="1" dirty="0" smtClean="0"/>
              <a:t>Architectures</a:t>
            </a:r>
          </a:p>
          <a:p>
            <a:pPr marL="914400" lvl="1" indent="-514350">
              <a:buFont typeface="+mj-lt"/>
              <a:buAutoNum type="arabicParenR" startAt="4"/>
            </a:pPr>
            <a:r>
              <a:rPr lang="en-US" b="1" dirty="0"/>
              <a:t>Cloud Programming and Software Environments </a:t>
            </a:r>
            <a:endParaRPr lang="en-US" b="1" dirty="0" smtClean="0"/>
          </a:p>
          <a:p>
            <a:pPr marL="514350" indent="-514350">
              <a:buFont typeface="+mj-lt"/>
              <a:buAutoNum type="arabicParenR"/>
            </a:pPr>
            <a:r>
              <a:rPr lang="en-US" i="1" dirty="0" smtClean="0"/>
              <a:t>Part 3: Grids</a:t>
            </a:r>
            <a:r>
              <a:rPr lang="en-US" i="1" dirty="0"/>
              <a:t>, P2P and The Future </a:t>
            </a:r>
            <a:r>
              <a:rPr lang="en-US" i="1" dirty="0" smtClean="0"/>
              <a:t>Internet</a:t>
            </a:r>
          </a:p>
          <a:p>
            <a:pPr marL="914400" lvl="1" indent="-514350">
              <a:buFont typeface="+mj-lt"/>
              <a:buAutoNum type="arabicParenR" startAt="7"/>
            </a:pPr>
            <a:r>
              <a:rPr lang="en-US" b="1" dirty="0"/>
              <a:t>Grid Computing and Resource </a:t>
            </a:r>
            <a:r>
              <a:rPr lang="en-US" b="1" dirty="0" smtClean="0"/>
              <a:t>Management</a:t>
            </a:r>
          </a:p>
          <a:p>
            <a:pPr marL="914400" lvl="1" indent="-514350">
              <a:buFont typeface="+mj-lt"/>
              <a:buAutoNum type="arabicParenR" startAt="7"/>
            </a:pPr>
            <a:r>
              <a:rPr lang="en-US" b="1" dirty="0"/>
              <a:t>Peer-to-Peer Computing with Overlay Networks </a:t>
            </a:r>
            <a:endParaRPr lang="en-US" b="1" dirty="0" smtClean="0"/>
          </a:p>
          <a:p>
            <a:pPr marL="914400" lvl="1" indent="-514350">
              <a:buFont typeface="+mj-lt"/>
              <a:buAutoNum type="arabicParenR" startAt="7"/>
            </a:pPr>
            <a:r>
              <a:rPr lang="en-US" b="1" dirty="0"/>
              <a:t>Ubiquitous Clouds and The Internet of Things</a:t>
            </a:r>
            <a:endParaRPr lang="en-US" dirty="0"/>
          </a:p>
          <a:p>
            <a:pPr marL="914400" lvl="1" indent="-514350">
              <a:buFont typeface="+mj-lt"/>
              <a:buAutoNum type="arabicParenR" startAt="7"/>
            </a:pPr>
            <a:endParaRPr lang="en-US" dirty="0"/>
          </a:p>
          <a:p>
            <a:pPr marL="914400" lvl="1" indent="-514350">
              <a:buFont typeface="+mj-lt"/>
              <a:buAutoNum type="arabicParenR" startAt="7"/>
            </a:pPr>
            <a:endParaRPr lang="en-US" dirty="0"/>
          </a:p>
        </p:txBody>
      </p:sp>
    </p:spTree>
    <p:extLst>
      <p:ext uri="{BB962C8B-B14F-4D97-AF65-F5344CB8AC3E}">
        <p14:creationId xmlns:p14="http://schemas.microsoft.com/office/powerpoint/2010/main" val="2516159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8229600" cy="1143000"/>
          </a:xfrm>
        </p:spPr>
        <p:txBody>
          <a:bodyPr>
            <a:noAutofit/>
          </a:bodyPr>
          <a:lstStyle/>
          <a:p>
            <a:r>
              <a:rPr lang="en-US" sz="2800" b="1" dirty="0" smtClean="0"/>
              <a:t>Qiu: CSCI-B649 </a:t>
            </a:r>
            <a:r>
              <a:rPr lang="en-US" sz="2800" b="1" dirty="0"/>
              <a:t>Fall 2010 Topics Class: Cloud Computing for Data Intensive Sciences</a:t>
            </a:r>
            <a:br>
              <a:rPr lang="en-US" sz="2800" b="1" dirty="0"/>
            </a:br>
            <a:r>
              <a:rPr lang="en-US" sz="2000" dirty="0">
                <a:hlinkClick r:id="rId3"/>
              </a:rPr>
              <a:t>http://salsahpc.indiana.edu/b649</a:t>
            </a:r>
            <a:r>
              <a:rPr lang="en-US" sz="2000" dirty="0" smtClean="0">
                <a:hlinkClick r:id="rId3"/>
              </a:rPr>
              <a:t>/</a:t>
            </a:r>
            <a:r>
              <a:rPr lang="en-US" sz="2000" dirty="0" smtClean="0"/>
              <a:t>  </a:t>
            </a:r>
            <a:endParaRPr lang="en-US" sz="2000" dirty="0"/>
          </a:p>
        </p:txBody>
      </p:sp>
      <p:sp>
        <p:nvSpPr>
          <p:cNvPr id="7" name="Content Placeholder 6"/>
          <p:cNvSpPr>
            <a:spLocks noGrp="1"/>
          </p:cNvSpPr>
          <p:nvPr>
            <p:ph idx="1"/>
          </p:nvPr>
        </p:nvSpPr>
        <p:spPr>
          <a:xfrm>
            <a:off x="0" y="1295400"/>
            <a:ext cx="9144000" cy="5562600"/>
          </a:xfrm>
        </p:spPr>
        <p:txBody>
          <a:bodyPr>
            <a:normAutofit fontScale="70000" lnSpcReduction="20000"/>
          </a:bodyPr>
          <a:lstStyle/>
          <a:p>
            <a:r>
              <a:rPr lang="en-US" dirty="0"/>
              <a:t>This course offers to graduate students cloud computing programming models and tools to support data-intensive science applications. </a:t>
            </a:r>
            <a:endParaRPr lang="en-US" dirty="0" smtClean="0"/>
          </a:p>
          <a:p>
            <a:r>
              <a:rPr lang="en-US" dirty="0" smtClean="0"/>
              <a:t>These </a:t>
            </a:r>
            <a:r>
              <a:rPr lang="en-US" dirty="0"/>
              <a:t>include virtual machine-based utility computing environments such as Amazon AWS and Microsoft Azure. </a:t>
            </a:r>
            <a:endParaRPr lang="en-US" dirty="0" smtClean="0"/>
          </a:p>
          <a:p>
            <a:r>
              <a:rPr lang="en-US" dirty="0" smtClean="0"/>
              <a:t>The </a:t>
            </a:r>
            <a:r>
              <a:rPr lang="en-US" dirty="0"/>
              <a:t>class covers MapReduce </a:t>
            </a:r>
            <a:r>
              <a:rPr lang="en-US" dirty="0" smtClean="0"/>
              <a:t>for </a:t>
            </a:r>
            <a:r>
              <a:rPr lang="en-US" dirty="0"/>
              <a:t>information retrieval, and scientific data analysis.  </a:t>
            </a:r>
            <a:endParaRPr lang="en-US" dirty="0" smtClean="0"/>
          </a:p>
          <a:p>
            <a:r>
              <a:rPr lang="en-US" dirty="0" smtClean="0"/>
              <a:t>Students </a:t>
            </a:r>
            <a:r>
              <a:rPr lang="en-US" dirty="0"/>
              <a:t>have the opportunity to understand some commercial cloud systems through projects using FutureGrid resources </a:t>
            </a:r>
            <a:endParaRPr lang="en-US" dirty="0" smtClean="0"/>
          </a:p>
          <a:p>
            <a:r>
              <a:rPr lang="en-US" dirty="0" smtClean="0"/>
              <a:t>Project </a:t>
            </a:r>
            <a:r>
              <a:rPr lang="en-US" dirty="0"/>
              <a:t>topics were </a:t>
            </a:r>
            <a:r>
              <a:rPr lang="en-US" i="1" dirty="0"/>
              <a:t>Matrix Multiplication with DryadLINQ; Implementing PhyloD application with DryadLINQ; Parallelism for Latent Dirichlet allocation (LDA); Memcached Integration with Twister; Improving Twister Messaging System Using Apache Avro; Large Scale PageRank with DryadLINQ; A Survey of Open-Source Cloud Infrastructure; A Survey on Cloud Storage Systems; Performance Analysis of HPC Virtualization Technologies</a:t>
            </a:r>
            <a:r>
              <a:rPr lang="en-US" dirty="0"/>
              <a:t>. </a:t>
            </a:r>
            <a:endParaRPr lang="en-US" dirty="0" smtClean="0"/>
          </a:p>
          <a:p>
            <a:r>
              <a:rPr lang="en-US" dirty="0" smtClean="0"/>
              <a:t>The </a:t>
            </a:r>
            <a:r>
              <a:rPr lang="en-US" dirty="0"/>
              <a:t>projects were performed on FutureGrid and carefully chosen to include different aspects of the cloud architecture stack from top-level biology and large-scale graphics applications, optimization of MapReduce runtimes, Cloud storage, to low-level virtualization technologies.</a:t>
            </a:r>
          </a:p>
        </p:txBody>
      </p:sp>
    </p:spTree>
    <p:extLst>
      <p:ext uri="{BB962C8B-B14F-4D97-AF65-F5344CB8AC3E}">
        <p14:creationId xmlns:p14="http://schemas.microsoft.com/office/powerpoint/2010/main" val="2634103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239000" cy="1143000"/>
          </a:xfrm>
        </p:spPr>
        <p:txBody>
          <a:bodyPr>
            <a:normAutofit fontScale="90000"/>
          </a:bodyPr>
          <a:lstStyle/>
          <a:p>
            <a:r>
              <a:rPr lang="en-US" b="1" dirty="0" smtClean="0"/>
              <a:t>Qiu: </a:t>
            </a:r>
            <a:r>
              <a:rPr lang="en-US" b="1" dirty="0"/>
              <a:t>CSCI-B534 Spring 2011 </a:t>
            </a:r>
            <a:r>
              <a:rPr lang="en-US" b="1" dirty="0" smtClean="0"/>
              <a:t/>
            </a:r>
            <a:br>
              <a:rPr lang="en-US" b="1" dirty="0" smtClean="0"/>
            </a:br>
            <a:r>
              <a:rPr lang="en-US" b="1" dirty="0" smtClean="0"/>
              <a:t>Class</a:t>
            </a:r>
            <a:r>
              <a:rPr lang="en-US" b="1" dirty="0"/>
              <a:t>:  Distributed Systems</a:t>
            </a:r>
            <a:br>
              <a:rPr lang="en-US" b="1" dirty="0"/>
            </a:br>
            <a:r>
              <a:rPr lang="en-US" sz="2200" dirty="0">
                <a:hlinkClick r:id="rId3"/>
              </a:rPr>
              <a:t>http://salsahpc.indiana.edu/b534</a:t>
            </a:r>
            <a:r>
              <a:rPr lang="en-US" sz="2200" dirty="0" smtClean="0">
                <a:hlinkClick r:id="rId3"/>
              </a:rPr>
              <a:t>/</a:t>
            </a:r>
            <a:r>
              <a:rPr lang="en-US" sz="2200" dirty="0" smtClean="0"/>
              <a:t>   </a:t>
            </a:r>
            <a:endParaRPr lang="en-US" sz="4000" dirty="0"/>
          </a:p>
        </p:txBody>
      </p:sp>
      <p:sp>
        <p:nvSpPr>
          <p:cNvPr id="3" name="Content Placeholder 2"/>
          <p:cNvSpPr>
            <a:spLocks noGrp="1"/>
          </p:cNvSpPr>
          <p:nvPr>
            <p:ph idx="1"/>
          </p:nvPr>
        </p:nvSpPr>
        <p:spPr>
          <a:xfrm>
            <a:off x="0" y="1371600"/>
            <a:ext cx="9144000" cy="5638800"/>
          </a:xfrm>
        </p:spPr>
        <p:txBody>
          <a:bodyPr>
            <a:normAutofit fontScale="70000" lnSpcReduction="20000"/>
          </a:bodyPr>
          <a:lstStyle/>
          <a:p>
            <a:r>
              <a:rPr lang="en-US" dirty="0"/>
              <a:t>This is motivated by the Internet and the data deluge for science with the emergence of data-oriented analysis as a fourth paradigm </a:t>
            </a:r>
            <a:r>
              <a:rPr lang="en-US" dirty="0" smtClean="0"/>
              <a:t>of </a:t>
            </a:r>
            <a:r>
              <a:rPr lang="en-US" dirty="0"/>
              <a:t>scientific </a:t>
            </a:r>
            <a:r>
              <a:rPr lang="en-US" dirty="0" smtClean="0"/>
              <a:t>methodology. </a:t>
            </a:r>
          </a:p>
          <a:p>
            <a:r>
              <a:rPr lang="en-US" dirty="0" smtClean="0"/>
              <a:t>The </a:t>
            </a:r>
            <a:r>
              <a:rPr lang="en-US" dirty="0"/>
              <a:t>content of B534 covers the design principles, systems architecture, and innovative applications of parallel, distributed, and cloud computing systems. </a:t>
            </a:r>
            <a:endParaRPr lang="en-US" dirty="0" smtClean="0"/>
          </a:p>
          <a:p>
            <a:r>
              <a:rPr lang="en-US" dirty="0" smtClean="0"/>
              <a:t>These </a:t>
            </a:r>
            <a:r>
              <a:rPr lang="en-US" dirty="0"/>
              <a:t>include supercomputing clusters, service-orient architecture (SOA), computational grids, P2P (peer-to-peer) networks, virtualized datacenters, and cloud platforms. </a:t>
            </a:r>
            <a:endParaRPr lang="en-US" dirty="0" smtClean="0"/>
          </a:p>
          <a:p>
            <a:r>
              <a:rPr lang="en-US" dirty="0" smtClean="0"/>
              <a:t>The </a:t>
            </a:r>
            <a:r>
              <a:rPr lang="en-US" dirty="0"/>
              <a:t>programming project for B534 class is a "platform" </a:t>
            </a:r>
            <a:r>
              <a:rPr lang="en-US" dirty="0" smtClean="0"/>
              <a:t>building </a:t>
            </a:r>
            <a:r>
              <a:rPr lang="en-US" dirty="0"/>
              <a:t>bottom up, giving a stack with virtualization and dynamic provisioning capabilities to support the OS and science applications. </a:t>
            </a:r>
            <a:endParaRPr lang="en-US" dirty="0" smtClean="0"/>
          </a:p>
          <a:p>
            <a:r>
              <a:rPr lang="en-US" dirty="0" smtClean="0"/>
              <a:t>This </a:t>
            </a:r>
            <a:r>
              <a:rPr lang="en-US" dirty="0"/>
              <a:t>is a prototype of commercial cloud systems. </a:t>
            </a:r>
            <a:endParaRPr lang="en-US" dirty="0" smtClean="0"/>
          </a:p>
          <a:p>
            <a:r>
              <a:rPr lang="en-US" dirty="0" smtClean="0"/>
              <a:t>Additional </a:t>
            </a:r>
            <a:r>
              <a:rPr lang="en-US" dirty="0"/>
              <a:t>class topics included Authentication and Authorization Workflow; Data Transport Image Library; Generalize Azure Blob or Amazon S3; Data-Parallel File System; Queues: Publish Subscribe based queuing system. </a:t>
            </a:r>
            <a:endParaRPr lang="en-US" dirty="0" smtClean="0"/>
          </a:p>
          <a:p>
            <a:r>
              <a:rPr lang="en-US" dirty="0" smtClean="0"/>
              <a:t>Later </a:t>
            </a:r>
            <a:r>
              <a:rPr lang="en-US" dirty="0"/>
              <a:t>topics will be added to cover the complete "OS of OSs at Internet scale".</a:t>
            </a:r>
          </a:p>
        </p:txBody>
      </p:sp>
    </p:spTree>
    <p:extLst>
      <p:ext uri="{BB962C8B-B14F-4D97-AF65-F5344CB8AC3E}">
        <p14:creationId xmlns:p14="http://schemas.microsoft.com/office/powerpoint/2010/main" val="1867033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b="1" dirty="0" smtClean="0"/>
              <a:t>Some Next Steps</a:t>
            </a:r>
            <a:endParaRPr lang="en-US" b="1" dirty="0"/>
          </a:p>
        </p:txBody>
      </p:sp>
      <p:sp>
        <p:nvSpPr>
          <p:cNvPr id="3" name="Content Placeholder 2"/>
          <p:cNvSpPr>
            <a:spLocks noGrp="1"/>
          </p:cNvSpPr>
          <p:nvPr>
            <p:ph idx="1"/>
          </p:nvPr>
        </p:nvSpPr>
        <p:spPr>
          <a:xfrm>
            <a:off x="304800" y="1295400"/>
            <a:ext cx="8839200" cy="5105400"/>
          </a:xfrm>
        </p:spPr>
        <p:txBody>
          <a:bodyPr>
            <a:normAutofit fontScale="85000" lnSpcReduction="10000"/>
          </a:bodyPr>
          <a:lstStyle/>
          <a:p>
            <a:r>
              <a:rPr lang="en-US" dirty="0" smtClean="0"/>
              <a:t>Develop Appliances (Virtual machine based preconfigured computer systems) to support programming laboratories</a:t>
            </a:r>
          </a:p>
          <a:p>
            <a:r>
              <a:rPr lang="en-US" dirty="0" smtClean="0"/>
              <a:t>Offer Cloud Computing course with</a:t>
            </a:r>
          </a:p>
          <a:p>
            <a:pPr lvl="1"/>
            <a:r>
              <a:rPr lang="en-US" dirty="0" smtClean="0"/>
              <a:t>Web portal support</a:t>
            </a:r>
          </a:p>
          <a:p>
            <a:pPr lvl="1"/>
            <a:r>
              <a:rPr lang="en-US" dirty="0" smtClean="0"/>
              <a:t>FutureGrid or Appliances locally</a:t>
            </a:r>
          </a:p>
          <a:p>
            <a:pPr lvl="1"/>
            <a:r>
              <a:rPr lang="en-US" dirty="0" smtClean="0"/>
              <a:t>Distance delivery</a:t>
            </a:r>
          </a:p>
          <a:p>
            <a:r>
              <a:rPr lang="en-US" dirty="0" smtClean="0"/>
              <a:t>Deliver first to ECSU, then other MSI’s</a:t>
            </a:r>
          </a:p>
          <a:p>
            <a:r>
              <a:rPr lang="en-US" dirty="0" smtClean="0"/>
              <a:t>Write proposals with Linda Hayden at ECSU and/or Montana and/or AIHEC</a:t>
            </a:r>
          </a:p>
          <a:p>
            <a:r>
              <a:rPr lang="en-US" dirty="0" smtClean="0"/>
              <a:t>Develop Cloud Computing Certificates and other degree offerings</a:t>
            </a:r>
          </a:p>
          <a:p>
            <a:pPr lvl="1"/>
            <a:r>
              <a:rPr lang="en-US" dirty="0" smtClean="0"/>
              <a:t>Masters, Undergraduate, Continuing education …..</a:t>
            </a:r>
            <a:endParaRPr lang="en-US" dirty="0"/>
          </a:p>
        </p:txBody>
      </p:sp>
    </p:spTree>
    <p:extLst>
      <p:ext uri="{BB962C8B-B14F-4D97-AF65-F5344CB8AC3E}">
        <p14:creationId xmlns:p14="http://schemas.microsoft.com/office/powerpoint/2010/main" val="406482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itchFamily="34" charset="0"/>
              </a:rPr>
              <a:t>Big Data in Many Domains</a:t>
            </a:r>
            <a:endParaRPr lang="en-US" dirty="0">
              <a:latin typeface="Candara" pitchFamily="34" charset="0"/>
            </a:endParaRPr>
          </a:p>
        </p:txBody>
      </p:sp>
      <p:sp>
        <p:nvSpPr>
          <p:cNvPr id="3" name="Content Placeholder 2"/>
          <p:cNvSpPr>
            <a:spLocks noGrp="1"/>
          </p:cNvSpPr>
          <p:nvPr>
            <p:ph idx="1"/>
          </p:nvPr>
        </p:nvSpPr>
        <p:spPr>
          <a:xfrm>
            <a:off x="0" y="609600"/>
            <a:ext cx="9067800" cy="5867400"/>
          </a:xfrm>
        </p:spPr>
        <p:txBody>
          <a:bodyPr>
            <a:normAutofit fontScale="85000" lnSpcReduction="20000"/>
          </a:bodyPr>
          <a:lstStyle/>
          <a:p>
            <a:pPr>
              <a:buFont typeface="Wingdings" pitchFamily="2" charset="2"/>
              <a:buChar char="Ø"/>
            </a:pPr>
            <a:r>
              <a:rPr lang="en-US" sz="2400" dirty="0" smtClean="0">
                <a:solidFill>
                  <a:srgbClr val="002060"/>
                </a:solidFill>
                <a:latin typeface="Candara" pitchFamily="34" charset="0"/>
              </a:rPr>
              <a:t>According to </a:t>
            </a:r>
            <a:r>
              <a:rPr lang="en-US" sz="2400" dirty="0" smtClean="0">
                <a:solidFill>
                  <a:srgbClr val="002060"/>
                </a:solidFill>
                <a:latin typeface="Candara" pitchFamily="34" charset="0"/>
                <a:hlinkClick r:id="rId3"/>
              </a:rPr>
              <a:t>one</a:t>
            </a:r>
            <a:r>
              <a:rPr lang="en-US" sz="2400" dirty="0" smtClean="0">
                <a:solidFill>
                  <a:srgbClr val="002060"/>
                </a:solidFill>
                <a:latin typeface="Candara" pitchFamily="34" charset="0"/>
              </a:rPr>
              <a:t> estimate, we created 150 exabytes (billion gigabytes) of data in 2005. In 2010, we created 1,200 </a:t>
            </a:r>
            <a:r>
              <a:rPr lang="en-US" sz="2400" dirty="0" err="1" smtClean="0">
                <a:solidFill>
                  <a:srgbClr val="002060"/>
                </a:solidFill>
                <a:latin typeface="Candara" pitchFamily="34" charset="0"/>
              </a:rPr>
              <a:t>exabytes</a:t>
            </a:r>
            <a:endParaRPr lang="en-US" sz="2400" dirty="0" smtClean="0">
              <a:solidFill>
                <a:srgbClr val="002060"/>
              </a:solidFill>
              <a:latin typeface="Candara" pitchFamily="34" charset="0"/>
            </a:endParaRPr>
          </a:p>
          <a:p>
            <a:pPr>
              <a:buFont typeface="Wingdings" pitchFamily="2" charset="2"/>
              <a:buChar char="Ø"/>
            </a:pPr>
            <a:r>
              <a:rPr lang="en-US" sz="2400" dirty="0"/>
              <a:t>Enterprise Storage sold in 2010 was 15 </a:t>
            </a:r>
            <a:r>
              <a:rPr lang="en-US" sz="2400" dirty="0" err="1"/>
              <a:t>Exabytes</a:t>
            </a:r>
            <a:r>
              <a:rPr lang="en-US" sz="2400" dirty="0"/>
              <a:t>; BUT total storage sold (including flash memory etc.) was 1500 </a:t>
            </a:r>
            <a:r>
              <a:rPr lang="en-US" sz="2400" dirty="0" err="1"/>
              <a:t>Exabytes</a:t>
            </a:r>
            <a:endParaRPr lang="en-US" sz="2400" dirty="0"/>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hlinkClick r:id="rId4"/>
              </a:rPr>
              <a:t>Size of the web </a:t>
            </a:r>
            <a:r>
              <a:rPr lang="en-US" sz="2400" dirty="0" smtClean="0">
                <a:solidFill>
                  <a:srgbClr val="002060"/>
                </a:solidFill>
                <a:latin typeface="Candara" pitchFamily="34" charset="0"/>
              </a:rPr>
              <a:t>~ 3 billion web </a:t>
            </a:r>
            <a:r>
              <a:rPr lang="en-US" sz="2400" dirty="0"/>
              <a:t>pages: MapReduce at Google was on </a:t>
            </a:r>
            <a:r>
              <a:rPr lang="en-US" sz="2400" dirty="0" smtClean="0"/>
              <a:t>average processing </a:t>
            </a:r>
            <a:r>
              <a:rPr lang="en-US" sz="2400" dirty="0"/>
              <a:t>20PB per day in January </a:t>
            </a:r>
            <a:r>
              <a:rPr lang="en-US" sz="2400" dirty="0" smtClean="0"/>
              <a:t>2008</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During 2009, American drone aircraft flying over Iraq and Afghanistan sent back around 24 years’ worth of video footage</a:t>
            </a:r>
          </a:p>
          <a:p>
            <a:pPr lvl="1">
              <a:buFont typeface="Wingdings" pitchFamily="2" charset="2"/>
              <a:buChar char="Ø"/>
            </a:pPr>
            <a:r>
              <a:rPr lang="en-US" sz="2000" dirty="0">
                <a:hlinkClick r:id="rId3"/>
              </a:rPr>
              <a:t>http://</a:t>
            </a:r>
            <a:r>
              <a:rPr lang="en-US" sz="2000" dirty="0" smtClean="0">
                <a:hlinkClick r:id="rId3"/>
              </a:rPr>
              <a:t>www.economist.com/node/15579717</a:t>
            </a:r>
            <a:endParaRPr lang="en-US" sz="2000" dirty="0" smtClean="0"/>
          </a:p>
          <a:p>
            <a:pPr lvl="1">
              <a:buFont typeface="Wingdings" pitchFamily="2" charset="2"/>
              <a:buChar char="Ø"/>
            </a:pPr>
            <a:r>
              <a:rPr lang="en-US" sz="2000" dirty="0"/>
              <a:t>New models being deployed this year will produce ten times as many data streams as their predecessors, and those in 2011 will produce 30 times as many</a:t>
            </a:r>
            <a:endParaRPr lang="en-US" sz="20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~108 million sequence records in </a:t>
            </a:r>
            <a:r>
              <a:rPr lang="en-US" sz="2400" dirty="0" smtClean="0">
                <a:solidFill>
                  <a:srgbClr val="002060"/>
                </a:solidFill>
                <a:latin typeface="Candara" pitchFamily="34" charset="0"/>
                <a:hlinkClick r:id="rId5"/>
              </a:rPr>
              <a:t>GenBank</a:t>
            </a:r>
            <a:r>
              <a:rPr lang="en-US" sz="2400" dirty="0" smtClean="0">
                <a:solidFill>
                  <a:srgbClr val="002060"/>
                </a:solidFill>
                <a:latin typeface="Candara" pitchFamily="34" charset="0"/>
              </a:rPr>
              <a:t> in 2009, doubling in every 18 months</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~20 million purchases at Wal-Mart a day</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90 million </a:t>
            </a:r>
            <a:r>
              <a:rPr lang="en-US" sz="2400" dirty="0" smtClean="0">
                <a:solidFill>
                  <a:srgbClr val="002060"/>
                </a:solidFill>
                <a:latin typeface="Candara" pitchFamily="34" charset="0"/>
                <a:hlinkClick r:id="rId6"/>
              </a:rPr>
              <a:t>Tweets a day</a:t>
            </a:r>
            <a:endParaRPr lang="en-US" sz="2400" dirty="0" smtClean="0">
              <a:solidFill>
                <a:srgbClr val="002060"/>
              </a:solidFill>
              <a:latin typeface="Candara" pitchFamily="34" charset="0"/>
            </a:endParaRP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solidFill>
                  <a:srgbClr val="002060"/>
                </a:solidFill>
                <a:latin typeface="Candara" pitchFamily="34" charset="0"/>
              </a:rPr>
              <a:t>Astronomy, Particle Physics, Medical Records …</a:t>
            </a:r>
          </a:p>
          <a:p>
            <a:pPr>
              <a:buFont typeface="Wingdings" pitchFamily="2" charset="2"/>
              <a:buChar char="Ø"/>
            </a:pPr>
            <a:endParaRPr lang="en-US" sz="600" dirty="0" smtClean="0">
              <a:solidFill>
                <a:srgbClr val="002060"/>
              </a:solidFill>
              <a:latin typeface="Candara" pitchFamily="34" charset="0"/>
            </a:endParaRPr>
          </a:p>
          <a:p>
            <a:pPr>
              <a:buFont typeface="Wingdings" pitchFamily="2" charset="2"/>
              <a:buChar char="Ø"/>
            </a:pPr>
            <a:r>
              <a:rPr lang="en-US" sz="2400" dirty="0" smtClean="0"/>
              <a:t>Most scientific task shows CPU:IO ratio of 10000:1 – Dr. Jim Gray</a:t>
            </a:r>
          </a:p>
          <a:p>
            <a:pPr>
              <a:buFont typeface="Wingdings" pitchFamily="2" charset="2"/>
              <a:buChar char="Ø"/>
            </a:pPr>
            <a:endParaRPr lang="en-US" sz="600" dirty="0" smtClean="0"/>
          </a:p>
          <a:p>
            <a:pPr>
              <a:buFont typeface="Wingdings" pitchFamily="2" charset="2"/>
              <a:buChar char="Ø"/>
            </a:pPr>
            <a:r>
              <a:rPr lang="en-US" sz="2400" i="1" dirty="0" smtClean="0">
                <a:hlinkClick r:id="rId7"/>
              </a:rPr>
              <a:t>The </a:t>
            </a:r>
            <a:r>
              <a:rPr lang="en-US" sz="2400" i="1" dirty="0">
                <a:hlinkClick r:id="rId7"/>
              </a:rPr>
              <a:t>Fourth Paradigm: Data-Intensive Scientific </a:t>
            </a:r>
            <a:r>
              <a:rPr lang="en-US" sz="2400" i="1" dirty="0" smtClean="0">
                <a:hlinkClick r:id="rId7"/>
              </a:rPr>
              <a:t>Discovery</a:t>
            </a:r>
            <a:endParaRPr lang="en-US" sz="2400" i="1" dirty="0"/>
          </a:p>
          <a:p>
            <a:pPr>
              <a:buFont typeface="Wingdings" pitchFamily="2" charset="2"/>
              <a:buChar char="Ø"/>
            </a:pPr>
            <a:r>
              <a:rPr lang="en-US" sz="2400" i="1" dirty="0" smtClean="0"/>
              <a:t>Large Hadron Collider at CERN; 100 Petabytes to find Higgs Boson</a:t>
            </a:r>
            <a:endParaRPr lang="en-US" dirty="0" smtClean="0"/>
          </a:p>
          <a:p>
            <a:pPr>
              <a:buFont typeface="Wingdings" pitchFamily="2" charset="2"/>
              <a:buChar char="Ø"/>
            </a:pPr>
            <a:endParaRPr lang="en-US" dirty="0" smtClean="0"/>
          </a:p>
          <a:p>
            <a:pPr>
              <a:buFont typeface="Wingdings" pitchFamily="2" charset="2"/>
              <a:buChar char="Ø"/>
            </a:pPr>
            <a:endParaRPr lang="en-US" dirty="0" smtClean="0"/>
          </a:p>
        </p:txBody>
      </p:sp>
    </p:spTree>
    <p:extLst>
      <p:ext uri="{BB962C8B-B14F-4D97-AF65-F5344CB8AC3E}">
        <p14:creationId xmlns:p14="http://schemas.microsoft.com/office/powerpoint/2010/main" val="2746600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30" y="76200"/>
            <a:ext cx="8229600" cy="1143000"/>
          </a:xfrm>
        </p:spPr>
        <p:txBody>
          <a:bodyPr>
            <a:normAutofit fontScale="90000"/>
          </a:bodyPr>
          <a:lstStyle/>
          <a:p>
            <a:r>
              <a:rPr lang="en-US" b="1" dirty="0" smtClean="0"/>
              <a:t>RS502 ECSU Proposed Class in Cloud Computing and Remote Sensing</a:t>
            </a:r>
            <a:endParaRPr lang="en-US" b="1" dirty="0"/>
          </a:p>
        </p:txBody>
      </p:sp>
      <p:sp>
        <p:nvSpPr>
          <p:cNvPr id="3" name="Content Placeholder 2"/>
          <p:cNvSpPr>
            <a:spLocks noGrp="1"/>
          </p:cNvSpPr>
          <p:nvPr>
            <p:ph idx="1"/>
          </p:nvPr>
        </p:nvSpPr>
        <p:spPr>
          <a:xfrm>
            <a:off x="0" y="1143000"/>
            <a:ext cx="9144000" cy="5715000"/>
          </a:xfrm>
        </p:spPr>
        <p:txBody>
          <a:bodyPr>
            <a:noAutofit/>
          </a:bodyPr>
          <a:lstStyle/>
          <a:p>
            <a:r>
              <a:rPr lang="en-US" sz="2300" dirty="0"/>
              <a:t>RS 502 will be the starting point for introduction of cloud computing methods and will be offered during the spring semester. </a:t>
            </a:r>
            <a:endParaRPr lang="en-US" sz="2300" dirty="0" smtClean="0"/>
          </a:p>
          <a:p>
            <a:r>
              <a:rPr lang="en-US" sz="2300" dirty="0" smtClean="0"/>
              <a:t> </a:t>
            </a:r>
            <a:r>
              <a:rPr lang="en-US" sz="2300" dirty="0"/>
              <a:t>RS 502 currently covers Mapping Concepts, Data Structures, Data Management Techniques, Data Acquisition, Global positioning system interface, and data manipulation and analysis.  </a:t>
            </a:r>
            <a:endParaRPr lang="en-US" sz="2300" dirty="0" smtClean="0"/>
          </a:p>
          <a:p>
            <a:r>
              <a:rPr lang="en-US" sz="2300" dirty="0" smtClean="0"/>
              <a:t>RS </a:t>
            </a:r>
            <a:r>
              <a:rPr lang="en-US" sz="2300" dirty="0"/>
              <a:t>502 has been taught in the past as a project based course using available data sets and on site visualization packages including </a:t>
            </a:r>
            <a:r>
              <a:rPr lang="en-US" sz="2300" dirty="0" smtClean="0"/>
              <a:t>ENVI.</a:t>
            </a:r>
          </a:p>
          <a:p>
            <a:r>
              <a:rPr lang="en-US" sz="2300" dirty="0" smtClean="0"/>
              <a:t>The </a:t>
            </a:r>
            <a:r>
              <a:rPr lang="en-US" sz="2300" dirty="0"/>
              <a:t>new implementation of RS 502 will be teaching and using cloud computing techniques with CReSIS polar data sets. </a:t>
            </a:r>
            <a:endParaRPr lang="en-US" sz="2300" dirty="0" smtClean="0"/>
          </a:p>
          <a:p>
            <a:r>
              <a:rPr lang="en-US" sz="2300" dirty="0" smtClean="0"/>
              <a:t>We </a:t>
            </a:r>
            <a:r>
              <a:rPr lang="en-US" sz="2300" dirty="0"/>
              <a:t>expect about half the course to be the responsibility of Indiana University (Qiu) and the other half ECSU. </a:t>
            </a:r>
            <a:endParaRPr lang="en-US" sz="2300" dirty="0" smtClean="0"/>
          </a:p>
          <a:p>
            <a:r>
              <a:rPr lang="en-US" sz="2300" dirty="0" smtClean="0"/>
              <a:t>The </a:t>
            </a:r>
            <a:r>
              <a:rPr lang="en-US" sz="2300" dirty="0"/>
              <a:t>ECSU instructor of record (Dr. </a:t>
            </a:r>
            <a:r>
              <a:rPr lang="en-US" sz="2300" dirty="0" err="1"/>
              <a:t>LeCompte</a:t>
            </a:r>
            <a:r>
              <a:rPr lang="en-US" sz="2300" dirty="0"/>
              <a:t>) will work collaboratively with the IU co-instructor for RS 501 and RS 502.  </a:t>
            </a:r>
            <a:endParaRPr lang="en-US" sz="2300" dirty="0" smtClean="0"/>
          </a:p>
          <a:p>
            <a:r>
              <a:rPr lang="en-US" sz="2300" dirty="0" smtClean="0"/>
              <a:t>In </a:t>
            </a:r>
            <a:r>
              <a:rPr lang="en-US" sz="2300" dirty="0"/>
              <a:t>addition CReSIS personnel will consult to identify the polar data sets for use in the course</a:t>
            </a:r>
          </a:p>
        </p:txBody>
      </p:sp>
    </p:spTree>
    <p:extLst>
      <p:ext uri="{BB962C8B-B14F-4D97-AF65-F5344CB8AC3E}">
        <p14:creationId xmlns:p14="http://schemas.microsoft.com/office/powerpoint/2010/main" val="2465766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xport4\FXP4D\AprilMay01\davistalks\tangogc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4088"/>
            <a:ext cx="5048250" cy="33639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oxport4\FXP4D\AprilMay01\davistalks\tangofo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0238"/>
            <a:ext cx="4959350"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Foxport4\FXP4D\AprilMay01\davistalks\tangowilliebrow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8138" y="627063"/>
            <a:ext cx="4995862" cy="3338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6" name="Object 6"/>
          <p:cNvGraphicFramePr>
            <a:graphicFrameLocks noChangeAspect="1"/>
          </p:cNvGraphicFramePr>
          <p:nvPr/>
        </p:nvGraphicFramePr>
        <p:xfrm>
          <a:off x="5054600" y="3789363"/>
          <a:ext cx="4089400" cy="3068637"/>
        </p:xfrm>
        <a:graphic>
          <a:graphicData uri="http://schemas.openxmlformats.org/presentationml/2006/ole">
            <mc:AlternateContent xmlns:mc="http://schemas.openxmlformats.org/markup-compatibility/2006">
              <mc:Choice xmlns:v="urn:schemas-microsoft-com:vml" Requires="v">
                <p:oleObj spid="_x0000_s1054" name="Presentation" r:id="rId7" imgW="4554360" imgH="3416400" progId="PowerPoint.Show.8">
                  <p:embed/>
                </p:oleObj>
              </mc:Choice>
              <mc:Fallback>
                <p:oleObj name="Presentation" r:id="rId7" imgW="4554360" imgH="3416400" progId="PowerPoint.Show.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4600" y="3789363"/>
                        <a:ext cx="4089400" cy="3068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p:cNvSpPr txBox="1">
            <a:spLocks noChangeArrowheads="1"/>
          </p:cNvSpPr>
          <p:nvPr/>
        </p:nvSpPr>
        <p:spPr bwMode="auto">
          <a:xfrm>
            <a:off x="6862763" y="1025525"/>
            <a:ext cx="727075"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b="1">
                <a:solidFill>
                  <a:schemeClr val="accent2"/>
                </a:solidFill>
              </a:rPr>
              <a:t>JSU</a:t>
            </a:r>
          </a:p>
        </p:txBody>
      </p:sp>
      <p:sp>
        <p:nvSpPr>
          <p:cNvPr id="10248" name="Text Box 8"/>
          <p:cNvSpPr txBox="1">
            <a:spLocks noChangeArrowheads="1"/>
          </p:cNvSpPr>
          <p:nvPr/>
        </p:nvSpPr>
        <p:spPr bwMode="auto">
          <a:xfrm>
            <a:off x="2667000" y="3733800"/>
            <a:ext cx="135255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b="1">
                <a:solidFill>
                  <a:schemeClr val="accent2"/>
                </a:solidFill>
              </a:rPr>
              <a:t>Syracuse</a:t>
            </a:r>
          </a:p>
        </p:txBody>
      </p:sp>
      <p:sp>
        <p:nvSpPr>
          <p:cNvPr id="10249" name="Rectangle 9"/>
          <p:cNvSpPr>
            <a:spLocks noGrp="1" noChangeArrowheads="1"/>
          </p:cNvSpPr>
          <p:nvPr>
            <p:ph type="title"/>
          </p:nvPr>
        </p:nvSpPr>
        <p:spPr>
          <a:xfrm>
            <a:off x="0" y="0"/>
            <a:ext cx="9144000" cy="685800"/>
          </a:xfrm>
          <a:solidFill>
            <a:srgbClr val="FFFF00"/>
          </a:solidFill>
        </p:spPr>
        <p:txBody>
          <a:bodyPr>
            <a:normAutofit fontScale="90000"/>
          </a:bodyPr>
          <a:lstStyle/>
          <a:p>
            <a:r>
              <a:rPr lang="en-US" sz="4000"/>
              <a:t>Teaching Jackson State Fall 97 to Fall 2001</a:t>
            </a:r>
          </a:p>
        </p:txBody>
      </p:sp>
    </p:spTree>
    <p:extLst>
      <p:ext uri="{BB962C8B-B14F-4D97-AF65-F5344CB8AC3E}">
        <p14:creationId xmlns:p14="http://schemas.microsoft.com/office/powerpoint/2010/main" val="2916516831"/>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08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AA53467-3A83-4390-AFDC-39710604A0CA}" type="slidenum">
              <a:rPr lang="en-US">
                <a:solidFill>
                  <a:srgbClr val="FFFFFF"/>
                </a:solidFill>
              </a:rPr>
              <a:pPr>
                <a:defRPr/>
              </a:pPr>
              <a:t>6</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FF24BA25-D65D-403A-85C2-9B54B8BAC290}"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6</a:t>
            </a:fld>
            <a:endParaRPr lang="en-US" sz="1000">
              <a:solidFill>
                <a:srgbClr val="FFFFFF"/>
              </a:solidFill>
              <a:effectLst>
                <a:outerShdw blurRad="38100" dist="38100" dir="2700000" algn="tl">
                  <a:srgbClr val="000000"/>
                </a:outerShdw>
              </a:effectLst>
              <a:latin typeface="Verdana" pitchFamily="34" charset="0"/>
            </a:endParaRPr>
          </a:p>
        </p:txBody>
      </p:sp>
      <p:sp>
        <p:nvSpPr>
          <p:cNvPr id="26628" name="Rectangle 2"/>
          <p:cNvSpPr>
            <a:spLocks noGrp="1" noChangeArrowheads="1"/>
          </p:cNvSpPr>
          <p:nvPr>
            <p:ph type="title" idx="4294967295"/>
          </p:nvPr>
        </p:nvSpPr>
        <p:spPr>
          <a:xfrm>
            <a:off x="0" y="0"/>
            <a:ext cx="9144000" cy="838200"/>
          </a:xfrm>
        </p:spPr>
        <p:txBody>
          <a:bodyPr/>
          <a:lstStyle/>
          <a:p>
            <a:pPr eaLnBrk="1" hangingPunct="1"/>
            <a:r>
              <a:rPr lang="en-US" smtClean="0"/>
              <a:t>What is Cyberinfrastructure</a:t>
            </a:r>
          </a:p>
        </p:txBody>
      </p:sp>
      <p:sp>
        <p:nvSpPr>
          <p:cNvPr id="26629" name="Rectangle 3"/>
          <p:cNvSpPr>
            <a:spLocks noGrp="1" noChangeArrowheads="1"/>
          </p:cNvSpPr>
          <p:nvPr>
            <p:ph type="body" idx="4294967295"/>
          </p:nvPr>
        </p:nvSpPr>
        <p:spPr>
          <a:xfrm>
            <a:off x="0" y="990600"/>
            <a:ext cx="8991600" cy="5638800"/>
          </a:xfrm>
        </p:spPr>
        <p:txBody>
          <a:bodyPr/>
          <a:lstStyle/>
          <a:p>
            <a:pPr eaLnBrk="1" hangingPunct="1"/>
            <a:r>
              <a:rPr lang="en-US" sz="2400" smtClean="0"/>
              <a:t>Cyberinfrastructure is (from NSF) infrastructure that supports </a:t>
            </a:r>
            <a:r>
              <a:rPr lang="en-US" sz="2400" smtClean="0">
                <a:solidFill>
                  <a:srgbClr val="FFFF00"/>
                </a:solidFill>
              </a:rPr>
              <a:t>distributed research and learning</a:t>
            </a:r>
            <a:r>
              <a:rPr lang="en-US" sz="2400" smtClean="0"/>
              <a:t> (</a:t>
            </a:r>
            <a:r>
              <a:rPr lang="en-US" sz="2400" smtClean="0">
                <a:solidFill>
                  <a:srgbClr val="FFFF00"/>
                </a:solidFill>
              </a:rPr>
              <a:t>e-Science, e-Research, e-Education</a:t>
            </a:r>
            <a:r>
              <a:rPr lang="en-US" sz="2400" smtClean="0"/>
              <a:t>) </a:t>
            </a:r>
          </a:p>
          <a:p>
            <a:pPr lvl="1" eaLnBrk="1" hangingPunct="1"/>
            <a:r>
              <a:rPr lang="en-US" smtClean="0"/>
              <a:t>Links data, people, computers</a:t>
            </a:r>
          </a:p>
          <a:p>
            <a:pPr eaLnBrk="1" hangingPunct="1"/>
            <a:r>
              <a:rPr lang="en-US" sz="2400" smtClean="0"/>
              <a:t>Exploits </a:t>
            </a:r>
            <a:r>
              <a:rPr lang="en-US" sz="2400" smtClean="0">
                <a:solidFill>
                  <a:srgbClr val="FFFF00"/>
                </a:solidFill>
              </a:rPr>
              <a:t>Internet technology</a:t>
            </a:r>
            <a:r>
              <a:rPr lang="en-US" sz="2400" smtClean="0"/>
              <a:t> (</a:t>
            </a:r>
            <a:r>
              <a:rPr lang="en-US" sz="2400" smtClean="0">
                <a:solidFill>
                  <a:srgbClr val="FFFF00"/>
                </a:solidFill>
              </a:rPr>
              <a:t>Web2.0 </a:t>
            </a:r>
            <a:r>
              <a:rPr lang="en-US" sz="2400" smtClean="0"/>
              <a:t>and </a:t>
            </a:r>
            <a:r>
              <a:rPr lang="en-US" sz="2400" smtClean="0">
                <a:solidFill>
                  <a:srgbClr val="FFFF00"/>
                </a:solidFill>
              </a:rPr>
              <a:t>Clouds</a:t>
            </a:r>
            <a:r>
              <a:rPr lang="en-US" sz="2400" smtClean="0"/>
              <a:t>) adding (via </a:t>
            </a:r>
            <a:r>
              <a:rPr lang="en-US" sz="2400" smtClean="0">
                <a:solidFill>
                  <a:srgbClr val="FFFF00"/>
                </a:solidFill>
              </a:rPr>
              <a:t>Grid</a:t>
            </a:r>
            <a:r>
              <a:rPr lang="en-US" sz="2400" smtClean="0"/>
              <a:t> technology) management, security, supercomputers etc.</a:t>
            </a:r>
          </a:p>
          <a:p>
            <a:pPr eaLnBrk="1" hangingPunct="1"/>
            <a:r>
              <a:rPr lang="en-US" sz="2400" smtClean="0"/>
              <a:t>It has two aspects: </a:t>
            </a:r>
            <a:r>
              <a:rPr lang="en-US" sz="2400" smtClean="0">
                <a:solidFill>
                  <a:srgbClr val="FFFF00"/>
                </a:solidFill>
              </a:rPr>
              <a:t>parallel </a:t>
            </a:r>
            <a:r>
              <a:rPr lang="en-US" sz="2400" smtClean="0"/>
              <a:t>– low latency (microseconds) between nodes and </a:t>
            </a:r>
            <a:r>
              <a:rPr lang="en-US" sz="2400" smtClean="0">
                <a:solidFill>
                  <a:srgbClr val="FFFF00"/>
                </a:solidFill>
              </a:rPr>
              <a:t>distributed</a:t>
            </a:r>
            <a:r>
              <a:rPr lang="en-US" sz="2400" smtClean="0"/>
              <a:t> – highish latency (milliseconds) between nodes</a:t>
            </a:r>
          </a:p>
          <a:p>
            <a:pPr eaLnBrk="1" hangingPunct="1"/>
            <a:r>
              <a:rPr lang="en-US" sz="2400" smtClean="0"/>
              <a:t>Parallel needed to get </a:t>
            </a:r>
            <a:r>
              <a:rPr lang="en-US" sz="2400" smtClean="0">
                <a:solidFill>
                  <a:srgbClr val="FFFF00"/>
                </a:solidFill>
              </a:rPr>
              <a:t>high performance</a:t>
            </a:r>
            <a:r>
              <a:rPr lang="en-US" sz="2400" smtClean="0"/>
              <a:t> on </a:t>
            </a:r>
            <a:r>
              <a:rPr lang="en-US" sz="2400" smtClean="0">
                <a:solidFill>
                  <a:srgbClr val="FFFF00"/>
                </a:solidFill>
              </a:rPr>
              <a:t>individual</a:t>
            </a:r>
            <a:r>
              <a:rPr lang="en-US" sz="2400" smtClean="0"/>
              <a:t> large simulations, data analysis etc.; must </a:t>
            </a:r>
            <a:r>
              <a:rPr lang="en-US" sz="2400" smtClean="0">
                <a:solidFill>
                  <a:srgbClr val="FFFF00"/>
                </a:solidFill>
              </a:rPr>
              <a:t>decompose problem</a:t>
            </a:r>
          </a:p>
          <a:p>
            <a:pPr eaLnBrk="1" hangingPunct="1"/>
            <a:r>
              <a:rPr lang="en-US" sz="2400" smtClean="0"/>
              <a:t>Distributed aspect </a:t>
            </a:r>
            <a:r>
              <a:rPr lang="en-US" sz="2400" smtClean="0">
                <a:solidFill>
                  <a:srgbClr val="FFFF00"/>
                </a:solidFill>
              </a:rPr>
              <a:t>integrates</a:t>
            </a:r>
            <a:r>
              <a:rPr lang="en-US" sz="2400" smtClean="0"/>
              <a:t> already distinct components – especially natural for data (as in biology databases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AECA34B-1E70-44AC-AF18-D18AAA141874}" type="slidenum">
              <a:rPr lang="en-US">
                <a:solidFill>
                  <a:srgbClr val="FFFFFF"/>
                </a:solidFill>
              </a:rPr>
              <a:pPr>
                <a:defRPr/>
              </a:pPr>
              <a:t>7</a:t>
            </a:fld>
            <a:endParaRPr lang="en-US">
              <a:solidFill>
                <a:srgbClr val="FFFFFF"/>
              </a:solidFill>
            </a:endParaRPr>
          </a:p>
        </p:txBody>
      </p:sp>
      <p:sp>
        <p:nvSpPr>
          <p:cNvPr id="6"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fontAlgn="base">
              <a:spcBef>
                <a:spcPct val="0"/>
              </a:spcBef>
              <a:spcAft>
                <a:spcPct val="0"/>
              </a:spcAft>
              <a:defRPr/>
            </a:pPr>
            <a:fld id="{1604A382-AA86-498F-96D6-6858ABE77D05}" type="slidenum">
              <a:rPr lang="en-US" sz="1000">
                <a:solidFill>
                  <a:srgbClr val="FFFFFF"/>
                </a:solidFill>
                <a:effectLst>
                  <a:outerShdw blurRad="38100" dist="38100" dir="2700000" algn="tl">
                    <a:srgbClr val="000000"/>
                  </a:outerShdw>
                </a:effectLst>
                <a:latin typeface="Verdana" pitchFamily="34" charset="0"/>
              </a:rPr>
              <a:pPr algn="r" fontAlgn="base">
                <a:spcBef>
                  <a:spcPct val="0"/>
                </a:spcBef>
                <a:spcAft>
                  <a:spcPct val="0"/>
                </a:spcAft>
                <a:defRPr/>
              </a:pPr>
              <a:t>7</a:t>
            </a:fld>
            <a:endParaRPr lang="en-US" sz="1000">
              <a:solidFill>
                <a:srgbClr val="FFFFFF"/>
              </a:solidFill>
              <a:effectLst>
                <a:outerShdw blurRad="38100" dist="38100" dir="2700000" algn="tl">
                  <a:srgbClr val="000000"/>
                </a:outerShdw>
              </a:effectLst>
              <a:latin typeface="Verdana" pitchFamily="34" charset="0"/>
            </a:endParaRPr>
          </a:p>
        </p:txBody>
      </p:sp>
      <p:sp>
        <p:nvSpPr>
          <p:cNvPr id="25604" name="Rectangle 2"/>
          <p:cNvSpPr>
            <a:spLocks noGrp="1" noChangeArrowheads="1"/>
          </p:cNvSpPr>
          <p:nvPr>
            <p:ph type="title" idx="4294967295"/>
          </p:nvPr>
        </p:nvSpPr>
        <p:spPr>
          <a:xfrm>
            <a:off x="0" y="0"/>
            <a:ext cx="9144000" cy="533400"/>
          </a:xfrm>
        </p:spPr>
        <p:txBody>
          <a:bodyPr/>
          <a:lstStyle/>
          <a:p>
            <a:pPr eaLnBrk="1" hangingPunct="1"/>
            <a:r>
              <a:rPr lang="en-US" sz="3600" smtClean="0"/>
              <a:t>e-moreorlessanything</a:t>
            </a:r>
          </a:p>
        </p:txBody>
      </p:sp>
      <p:sp>
        <p:nvSpPr>
          <p:cNvPr id="25605" name="Rectangle 3"/>
          <p:cNvSpPr>
            <a:spLocks noGrp="1" noChangeArrowheads="1"/>
          </p:cNvSpPr>
          <p:nvPr>
            <p:ph type="body" idx="4294967295"/>
          </p:nvPr>
        </p:nvSpPr>
        <p:spPr>
          <a:xfrm>
            <a:off x="0" y="609600"/>
            <a:ext cx="9144000" cy="6248400"/>
          </a:xfrm>
        </p:spPr>
        <p:txBody>
          <a:bodyPr/>
          <a:lstStyle/>
          <a:p>
            <a:pPr eaLnBrk="1" hangingPunct="1">
              <a:spcBef>
                <a:spcPct val="15000"/>
              </a:spcBef>
            </a:pPr>
            <a:r>
              <a:rPr lang="en-US" sz="2400" dirty="0" smtClean="0">
                <a:solidFill>
                  <a:srgbClr val="FFFF00"/>
                </a:solidFill>
              </a:rPr>
              <a:t> </a:t>
            </a:r>
            <a:r>
              <a:rPr lang="en-US" sz="2400" dirty="0" smtClean="0"/>
              <a:t>‘</a:t>
            </a:r>
            <a:r>
              <a:rPr lang="en-US" sz="2400" dirty="0" smtClean="0">
                <a:solidFill>
                  <a:srgbClr val="FFFF00"/>
                </a:solidFill>
              </a:rPr>
              <a:t>e-Science</a:t>
            </a:r>
            <a:r>
              <a:rPr lang="en-US" sz="2400" dirty="0" smtClean="0"/>
              <a:t> is about global collaboration in key areas of science, and the next generation of infrastructure that will enable it.’ from inventor of term </a:t>
            </a:r>
            <a:r>
              <a:rPr lang="en-US" sz="2400" dirty="0" smtClean="0">
                <a:solidFill>
                  <a:srgbClr val="FFFF00"/>
                </a:solidFill>
              </a:rPr>
              <a:t>John Taylor</a:t>
            </a:r>
            <a:r>
              <a:rPr lang="en-US" sz="2400" dirty="0" smtClean="0"/>
              <a:t> Director General of Research Councils UK, Office of Science and Technology</a:t>
            </a:r>
          </a:p>
          <a:p>
            <a:pPr eaLnBrk="1" hangingPunct="1">
              <a:spcBef>
                <a:spcPct val="15000"/>
              </a:spcBef>
            </a:pPr>
            <a:r>
              <a:rPr lang="en-US" sz="2400" dirty="0" smtClean="0"/>
              <a:t> </a:t>
            </a:r>
            <a:r>
              <a:rPr lang="en-US" sz="2400" dirty="0" smtClean="0">
                <a:solidFill>
                  <a:srgbClr val="FFFF00"/>
                </a:solidFill>
              </a:rPr>
              <a:t>e-Science</a:t>
            </a:r>
            <a:r>
              <a:rPr lang="en-US" sz="2400" dirty="0" smtClean="0"/>
              <a:t> is about developing tools and technologies that allow scientists to do ‘faster, better or different’ research</a:t>
            </a:r>
          </a:p>
          <a:p>
            <a:pPr eaLnBrk="1" hangingPunct="1">
              <a:spcBef>
                <a:spcPct val="15000"/>
              </a:spcBef>
            </a:pPr>
            <a:r>
              <a:rPr lang="en-US" sz="2400" dirty="0" smtClean="0"/>
              <a:t>Similarly</a:t>
            </a:r>
            <a:r>
              <a:rPr lang="en-US" sz="2400" dirty="0" smtClean="0">
                <a:solidFill>
                  <a:srgbClr val="FFFF00"/>
                </a:solidFill>
              </a:rPr>
              <a:t> e-Business</a:t>
            </a:r>
            <a:r>
              <a:rPr lang="en-US" sz="2400" dirty="0" smtClean="0"/>
              <a:t> captures the emerging view of corporations as dynamic </a:t>
            </a:r>
            <a:r>
              <a:rPr lang="en-US" sz="2400" dirty="0" smtClean="0">
                <a:solidFill>
                  <a:srgbClr val="FFFF00"/>
                </a:solidFill>
              </a:rPr>
              <a:t>virtual organizations</a:t>
            </a:r>
            <a:r>
              <a:rPr lang="en-US" sz="2400" dirty="0" smtClean="0"/>
              <a:t> linking employees, customers and stakeholders across the world. </a:t>
            </a:r>
          </a:p>
          <a:p>
            <a:pPr eaLnBrk="1" hangingPunct="1">
              <a:spcBef>
                <a:spcPct val="15000"/>
              </a:spcBef>
            </a:pPr>
            <a:r>
              <a:rPr lang="en-US" sz="2400" dirty="0" smtClean="0"/>
              <a:t>This generalizes to </a:t>
            </a:r>
            <a:r>
              <a:rPr lang="en-US" sz="2400" dirty="0" smtClean="0">
                <a:solidFill>
                  <a:srgbClr val="FFFF00"/>
                </a:solidFill>
              </a:rPr>
              <a:t>e-moreorlessanything </a:t>
            </a:r>
            <a:r>
              <a:rPr lang="en-US" sz="2400" dirty="0" smtClean="0"/>
              <a:t>including </a:t>
            </a:r>
            <a:r>
              <a:rPr lang="en-US" sz="2400" dirty="0" smtClean="0">
                <a:solidFill>
                  <a:srgbClr val="FFFF00"/>
                </a:solidFill>
              </a:rPr>
              <a:t>e-</a:t>
            </a:r>
            <a:r>
              <a:rPr lang="en-US" sz="2400" dirty="0" err="1" smtClean="0">
                <a:solidFill>
                  <a:srgbClr val="FFFF00"/>
                </a:solidFill>
              </a:rPr>
              <a:t>DigitalLibrary</a:t>
            </a:r>
            <a:r>
              <a:rPr lang="en-US" sz="2400" dirty="0" smtClean="0"/>
              <a:t>,</a:t>
            </a:r>
            <a:r>
              <a:rPr lang="en-US" sz="2400" dirty="0" smtClean="0">
                <a:solidFill>
                  <a:srgbClr val="FFFF00"/>
                </a:solidFill>
              </a:rPr>
              <a:t> e-</a:t>
            </a:r>
            <a:r>
              <a:rPr lang="en-US" sz="2400" dirty="0" err="1" smtClean="0">
                <a:solidFill>
                  <a:srgbClr val="FFFF00"/>
                </a:solidFill>
              </a:rPr>
              <a:t>FineArts</a:t>
            </a:r>
            <a:r>
              <a:rPr lang="en-US" sz="2400" dirty="0" smtClean="0"/>
              <a:t>,</a:t>
            </a:r>
            <a:r>
              <a:rPr lang="en-US" sz="2400" dirty="0" smtClean="0">
                <a:solidFill>
                  <a:srgbClr val="FFFF00"/>
                </a:solidFill>
              </a:rPr>
              <a:t> e-</a:t>
            </a:r>
            <a:r>
              <a:rPr lang="en-US" sz="2400" dirty="0" err="1" smtClean="0">
                <a:solidFill>
                  <a:srgbClr val="FFFF00"/>
                </a:solidFill>
              </a:rPr>
              <a:t>HavingFun</a:t>
            </a:r>
            <a:r>
              <a:rPr lang="en-US" sz="2400" dirty="0" smtClean="0">
                <a:solidFill>
                  <a:srgbClr val="FFFF00"/>
                </a:solidFill>
              </a:rPr>
              <a:t> </a:t>
            </a:r>
            <a:r>
              <a:rPr lang="en-US" sz="2400" dirty="0" smtClean="0"/>
              <a:t>and</a:t>
            </a:r>
            <a:r>
              <a:rPr lang="en-US" sz="2400" dirty="0" smtClean="0">
                <a:solidFill>
                  <a:srgbClr val="FFFF00"/>
                </a:solidFill>
              </a:rPr>
              <a:t> e-Education</a:t>
            </a:r>
          </a:p>
          <a:p>
            <a:pPr eaLnBrk="1" hangingPunct="1">
              <a:spcBef>
                <a:spcPct val="15000"/>
              </a:spcBef>
            </a:pPr>
            <a:r>
              <a:rPr lang="en-US" sz="2400" dirty="0" smtClean="0"/>
              <a:t>A </a:t>
            </a:r>
            <a:r>
              <a:rPr lang="en-US" sz="2400" dirty="0" smtClean="0">
                <a:solidFill>
                  <a:srgbClr val="FFFF00"/>
                </a:solidFill>
              </a:rPr>
              <a:t>deluge of data</a:t>
            </a:r>
            <a:r>
              <a:rPr lang="en-US" sz="2400" dirty="0" smtClean="0"/>
              <a:t> of unprecedented and inevitable size must be managed and understood.</a:t>
            </a:r>
          </a:p>
          <a:p>
            <a:pPr eaLnBrk="1" hangingPunct="1">
              <a:spcBef>
                <a:spcPct val="15000"/>
              </a:spcBef>
            </a:pPr>
            <a:r>
              <a:rPr lang="en-US" sz="2400" dirty="0" smtClean="0">
                <a:solidFill>
                  <a:srgbClr val="FFFF00"/>
                </a:solidFill>
              </a:rPr>
              <a:t>People </a:t>
            </a:r>
            <a:r>
              <a:rPr lang="en-US" sz="2400" dirty="0" smtClean="0"/>
              <a:t>(virtual organizations), </a:t>
            </a:r>
            <a:r>
              <a:rPr lang="en-US" sz="2400" dirty="0" smtClean="0">
                <a:solidFill>
                  <a:srgbClr val="FFFF00"/>
                </a:solidFill>
              </a:rPr>
              <a:t>computers</a:t>
            </a:r>
            <a:r>
              <a:rPr lang="en-US" sz="2400" dirty="0" smtClean="0"/>
              <a:t>, </a:t>
            </a:r>
            <a:r>
              <a:rPr lang="en-US" sz="2400" dirty="0" smtClean="0">
                <a:solidFill>
                  <a:srgbClr val="FFFF00"/>
                </a:solidFill>
              </a:rPr>
              <a:t>data</a:t>
            </a:r>
            <a:r>
              <a:rPr lang="en-US" sz="2400" dirty="0" smtClean="0"/>
              <a:t> (including </a:t>
            </a:r>
            <a:r>
              <a:rPr lang="en-US" sz="2400" dirty="0" smtClean="0">
                <a:solidFill>
                  <a:srgbClr val="FFFF00"/>
                </a:solidFill>
              </a:rPr>
              <a:t>sensors</a:t>
            </a:r>
            <a:r>
              <a:rPr lang="en-US" sz="2400" dirty="0" smtClean="0"/>
              <a:t> and </a:t>
            </a:r>
            <a:r>
              <a:rPr lang="en-US" sz="2400" dirty="0" smtClean="0">
                <a:solidFill>
                  <a:srgbClr val="FFFF00"/>
                </a:solidFill>
              </a:rPr>
              <a:t>instruments</a:t>
            </a:r>
            <a:r>
              <a:rPr lang="en-US" sz="2400" dirty="0" smtClean="0"/>
              <a:t>)</a:t>
            </a:r>
            <a:r>
              <a:rPr lang="en-US" sz="2400" dirty="0" smtClean="0">
                <a:solidFill>
                  <a:srgbClr val="FFFF00"/>
                </a:solidFill>
              </a:rPr>
              <a:t> </a:t>
            </a:r>
            <a:r>
              <a:rPr lang="en-US" sz="2400" dirty="0" smtClean="0"/>
              <a:t>must be linked via hardware and software </a:t>
            </a:r>
            <a:r>
              <a:rPr lang="en-US" sz="2400" dirty="0" smtClean="0">
                <a:solidFill>
                  <a:srgbClr val="FFFF00"/>
                </a:solidFill>
              </a:rPr>
              <a:t>networks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Span of Cyberinfrastructure</a:t>
            </a:r>
            <a:endParaRPr lang="en-US" dirty="0"/>
          </a:p>
        </p:txBody>
      </p:sp>
      <p:sp>
        <p:nvSpPr>
          <p:cNvPr id="4" name="Content Placeholder 3"/>
          <p:cNvSpPr>
            <a:spLocks noGrp="1"/>
          </p:cNvSpPr>
          <p:nvPr>
            <p:ph idx="1"/>
          </p:nvPr>
        </p:nvSpPr>
        <p:spPr>
          <a:xfrm>
            <a:off x="76200" y="914400"/>
            <a:ext cx="8991600" cy="5410200"/>
          </a:xfrm>
        </p:spPr>
        <p:txBody>
          <a:bodyPr/>
          <a:lstStyle/>
          <a:p>
            <a:r>
              <a:rPr lang="en-US" dirty="0" smtClean="0"/>
              <a:t>High definition videoconferencing linking people across the globe</a:t>
            </a:r>
          </a:p>
          <a:p>
            <a:r>
              <a:rPr lang="en-US" dirty="0" smtClean="0"/>
              <a:t>Digital Library of music, curriculum, scientific papers</a:t>
            </a:r>
          </a:p>
          <a:p>
            <a:r>
              <a:rPr lang="en-US" dirty="0" smtClean="0"/>
              <a:t>Flickr, </a:t>
            </a:r>
            <a:r>
              <a:rPr lang="en-US" dirty="0" err="1" smtClean="0"/>
              <a:t>Youtube</a:t>
            </a:r>
            <a:r>
              <a:rPr lang="en-US" dirty="0" smtClean="0"/>
              <a:t>, Amazon ….</a:t>
            </a:r>
          </a:p>
          <a:p>
            <a:r>
              <a:rPr lang="en-US" dirty="0" smtClean="0"/>
              <a:t>Simulating a new battery design (</a:t>
            </a:r>
            <a:r>
              <a:rPr lang="en-US" dirty="0" err="1" smtClean="0"/>
              <a:t>exascale</a:t>
            </a:r>
            <a:r>
              <a:rPr lang="en-US" dirty="0" smtClean="0"/>
              <a:t> problem)</a:t>
            </a:r>
          </a:p>
          <a:p>
            <a:r>
              <a:rPr lang="en-US" dirty="0" smtClean="0"/>
              <a:t>Sharing data from world’s telescopes</a:t>
            </a:r>
          </a:p>
          <a:p>
            <a:r>
              <a:rPr lang="en-US" dirty="0" smtClean="0"/>
              <a:t>Using cloud to analyze your personal genome</a:t>
            </a:r>
          </a:p>
          <a:p>
            <a:r>
              <a:rPr lang="en-US" dirty="0" smtClean="0"/>
              <a:t>Enabling all to be equal partners in creating knowledge and converting it to wisdom</a:t>
            </a:r>
          </a:p>
          <a:p>
            <a:r>
              <a:rPr lang="en-US" dirty="0" smtClean="0"/>
              <a:t>Analyzing Tweets…documents to discover which stocks will crash; how disease is spreading; linguistic inference; ranking of institutions</a:t>
            </a:r>
          </a:p>
          <a:p>
            <a:endParaRPr lang="en-US" dirty="0"/>
          </a:p>
        </p:txBody>
      </p:sp>
      <p:sp>
        <p:nvSpPr>
          <p:cNvPr id="2" name="Slide Number Placeholder 1"/>
          <p:cNvSpPr>
            <a:spLocks noGrp="1"/>
          </p:cNvSpPr>
          <p:nvPr>
            <p:ph type="sldNum" sz="quarter" idx="12"/>
          </p:nvPr>
        </p:nvSpPr>
        <p:spPr/>
        <p:txBody>
          <a:bodyPr/>
          <a:lstStyle/>
          <a:p>
            <a:pPr>
              <a:defRPr/>
            </a:pPr>
            <a:fld id="{E5C96448-8B7C-462E-A414-AC99D60D1205}"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2767536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2418" name="Picture 2" descr="Hubble Tele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371600"/>
            <a:ext cx="16891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7315200" y="17526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i="1" smtClean="0">
                <a:solidFill>
                  <a:srgbClr val="0033CC"/>
                </a:solidFill>
              </a:rPr>
              <a:t>Hubble Telescope</a:t>
            </a:r>
          </a:p>
        </p:txBody>
      </p:sp>
      <p:pic>
        <p:nvPicPr>
          <p:cNvPr id="2492420" name="Picture 4" descr="palomar_oschin1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3200400"/>
            <a:ext cx="1905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5638800" y="3657600"/>
            <a:ext cx="1241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US" sz="1600" i="1" smtClean="0">
                <a:solidFill>
                  <a:srgbClr val="0033CC"/>
                </a:solidFill>
              </a:rPr>
              <a:t>Palomar Telescope</a:t>
            </a:r>
          </a:p>
        </p:txBody>
      </p:sp>
      <p:pic>
        <p:nvPicPr>
          <p:cNvPr id="2492422" name="Picture 6" descr="Sl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244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7620000" y="52578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i="1" smtClean="0">
                <a:solidFill>
                  <a:srgbClr val="0033CC"/>
                </a:solidFill>
              </a:rPr>
              <a:t>Sloan Telescope</a:t>
            </a:r>
          </a:p>
        </p:txBody>
      </p:sp>
      <p:grpSp>
        <p:nvGrpSpPr>
          <p:cNvPr id="2492424" name="Group 8"/>
          <p:cNvGrpSpPr>
            <a:grpSpLocks/>
          </p:cNvGrpSpPr>
          <p:nvPr/>
        </p:nvGrpSpPr>
        <p:grpSpPr bwMode="auto">
          <a:xfrm>
            <a:off x="0" y="990600"/>
            <a:ext cx="5410200" cy="5257800"/>
            <a:chOff x="0" y="624"/>
            <a:chExt cx="3408"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grpSp>
          <p:nvGrpSpPr>
            <p:cNvPr id="2492427" name="Group 11"/>
            <p:cNvGrpSpPr>
              <a:grpSpLocks/>
            </p:cNvGrpSpPr>
            <p:nvPr/>
          </p:nvGrpSpPr>
          <p:grpSpPr bwMode="auto">
            <a:xfrm>
              <a:off x="384" y="864"/>
              <a:ext cx="2544" cy="2880"/>
              <a:chOff x="384" y="864"/>
              <a:chExt cx="2544" cy="2880"/>
            </a:xfrm>
          </p:grpSpPr>
          <p:pic>
            <p:nvPicPr>
              <p:cNvPr id="2492428" name="Picture 12" descr="S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864"/>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672" y="1152"/>
                <a:ext cx="1872" cy="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b="1" smtClean="0">
                    <a:solidFill>
                      <a:srgbClr val="FFFFFF"/>
                    </a:solidFill>
                  </a:rPr>
                  <a:t>“</a:t>
                </a:r>
                <a:r>
                  <a:rPr lang="en-US" sz="1600" b="1" smtClean="0">
                    <a:solidFill>
                      <a:srgbClr val="FFFF66"/>
                    </a:solidFill>
                  </a:rPr>
                  <a:t>The Universe is now being explored systematically</a:t>
                </a:r>
                <a:r>
                  <a:rPr lang="en-US" sz="1600" b="1" smtClean="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pPr>
                <a:endParaRPr lang="en-US" sz="1600" b="1" smtClean="0">
                  <a:solidFill>
                    <a:srgbClr val="FFFFFF"/>
                  </a:solidFill>
                </a:endParaRPr>
              </a:p>
              <a:p>
                <a:pPr eaLnBrk="0" fontAlgn="base" hangingPunct="0">
                  <a:spcBef>
                    <a:spcPct val="0"/>
                  </a:spcBef>
                  <a:spcAft>
                    <a:spcPct val="0"/>
                  </a:spcAft>
                </a:pPr>
                <a:r>
                  <a:rPr lang="en-US" sz="1600" b="1" i="1" smtClean="0">
                    <a:solidFill>
                      <a:srgbClr val="FFCC00"/>
                    </a:solidFill>
                  </a:rPr>
                  <a:t>Towards a National Virtual Observatory</a:t>
                </a:r>
              </a:p>
              <a:p>
                <a:pPr lvl="1" eaLnBrk="0" fontAlgn="base" hangingPunct="0">
                  <a:lnSpc>
                    <a:spcPct val="85000"/>
                  </a:lnSpc>
                  <a:spcBef>
                    <a:spcPct val="50000"/>
                  </a:spcBef>
                  <a:spcAft>
                    <a:spcPct val="0"/>
                  </a:spcAft>
                  <a:buClr>
                    <a:srgbClr val="000000"/>
                  </a:buClr>
                  <a:buSzPct val="100000"/>
                  <a:buFontTx/>
                  <a:buChar char="•"/>
                </a:pPr>
                <a:endParaRPr lang="en-US" sz="1200" b="1" i="1" smtClean="0">
                  <a:solidFill>
                    <a:srgbClr val="FFCC00"/>
                  </a:solidFill>
                </a:endParaRPr>
              </a:p>
            </p:txBody>
          </p:sp>
        </p:grpSp>
      </p:grpSp>
      <p:sp>
        <p:nvSpPr>
          <p:cNvPr id="2492430" name="Rectangle 14"/>
          <p:cNvSpPr>
            <a:spLocks noGrp="1" noChangeArrowheads="1"/>
          </p:cNvSpPr>
          <p:nvPr>
            <p:ph type="title"/>
          </p:nvPr>
        </p:nvSpPr>
        <p:spPr/>
        <p:txBody>
          <a:bodyPr/>
          <a:lstStyle/>
          <a:p>
            <a:r>
              <a:rPr lang="en-US"/>
              <a:t>Tracking the Heavens</a:t>
            </a:r>
          </a:p>
        </p:txBody>
      </p:sp>
    </p:spTree>
    <p:extLst>
      <p:ext uri="{BB962C8B-B14F-4D97-AF65-F5344CB8AC3E}">
        <p14:creationId xmlns:p14="http://schemas.microsoft.com/office/powerpoint/2010/main" val="41304826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a:themeElements>
    <a:clrScheme name="">
      <a:dk1>
        <a:srgbClr val="000000"/>
      </a:dk1>
      <a:lt1>
        <a:srgbClr val="FFFFFF"/>
      </a:lt1>
      <a:dk2>
        <a:srgbClr val="080551"/>
      </a:dk2>
      <a:lt2>
        <a:srgbClr val="777777"/>
      </a:lt2>
      <a:accent1>
        <a:srgbClr val="FFFFF7"/>
      </a:accent1>
      <a:accent2>
        <a:srgbClr val="2A24CC"/>
      </a:accent2>
      <a:accent3>
        <a:srgbClr val="FFFFFF"/>
      </a:accent3>
      <a:accent4>
        <a:srgbClr val="000000"/>
      </a:accent4>
      <a:accent5>
        <a:srgbClr val="FFFFFA"/>
      </a:accent5>
      <a:accent6>
        <a:srgbClr val="2520B9"/>
      </a:accent6>
      <a:hlink>
        <a:srgbClr val="510302"/>
      </a:hlink>
      <a:folHlink>
        <a:srgbClr val="5C0205"/>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F8E111"/>
        </a:dk1>
        <a:lt1>
          <a:srgbClr val="FFFF05"/>
        </a:lt1>
        <a:dk2>
          <a:srgbClr val="0B0C7A"/>
        </a:dk2>
        <a:lt2>
          <a:srgbClr val="FFFB0A"/>
        </a:lt2>
        <a:accent1>
          <a:srgbClr val="BBE0E3"/>
        </a:accent1>
        <a:accent2>
          <a:srgbClr val="333399"/>
        </a:accent2>
        <a:accent3>
          <a:srgbClr val="AAAABE"/>
        </a:accent3>
        <a:accent4>
          <a:srgbClr val="DADA03"/>
        </a:accent4>
        <a:accent5>
          <a:srgbClr val="DAEDEF"/>
        </a:accent5>
        <a:accent6>
          <a:srgbClr val="2D2D8A"/>
        </a:accent6>
        <a:hlink>
          <a:srgbClr val="F7FFD4"/>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23704</TotalTime>
  <Words>2444</Words>
  <Application>Microsoft Office PowerPoint</Application>
  <PresentationFormat>On-screen Show (4:3)</PresentationFormat>
  <Paragraphs>353</Paragraphs>
  <Slides>31</Slides>
  <Notes>31</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31</vt:i4>
      </vt:variant>
    </vt:vector>
  </HeadingPairs>
  <TitlesOfParts>
    <vt:vector size="45" baseType="lpstr">
      <vt:lpstr>Office Theme</vt:lpstr>
      <vt:lpstr>2_Office Theme</vt:lpstr>
      <vt:lpstr>Globe</vt:lpstr>
      <vt:lpstr>4_Office Theme</vt:lpstr>
      <vt:lpstr>7_Office Theme</vt:lpstr>
      <vt:lpstr>3_Office Theme</vt:lpstr>
      <vt:lpstr>6_Office Theme</vt:lpstr>
      <vt:lpstr>1_NPACI/SDSC (logo) template</vt:lpstr>
      <vt:lpstr>Blank</vt:lpstr>
      <vt:lpstr>EG-InSPIRE</vt:lpstr>
      <vt:lpstr>Title Master</vt:lpstr>
      <vt:lpstr>8_Office Theme</vt:lpstr>
      <vt:lpstr>9_Office Theme</vt:lpstr>
      <vt:lpstr>Presentation</vt:lpstr>
      <vt:lpstr>Cyberinfrastructure and Its Application</vt:lpstr>
      <vt:lpstr>Important Trends</vt:lpstr>
      <vt:lpstr>Big Data in Many Domains</vt:lpstr>
      <vt:lpstr>PowerPoint Presentation</vt:lpstr>
      <vt:lpstr>PowerPoint Presentation</vt:lpstr>
      <vt:lpstr>What is Cyberinfrastructure</vt:lpstr>
      <vt:lpstr>e-moreorlessanything</vt:lpstr>
      <vt:lpstr>The Span of Cyberinfrastructure</vt:lpstr>
      <vt:lpstr>Tracking the Heavens</vt:lpstr>
      <vt:lpstr>Virtual Observatory Astronomy Grid Integrate Experiments</vt:lpstr>
      <vt:lpstr>DNA Sequencing Pipeline</vt:lpstr>
      <vt:lpstr>PowerPoint Presentation</vt:lpstr>
      <vt:lpstr>PowerPoint Presentation</vt:lpstr>
      <vt:lpstr>Data Centers Clouds &amp;  Economies of Scale I</vt:lpstr>
      <vt:lpstr>Data Centers, Clouds  &amp; Economies of Scale II</vt:lpstr>
      <vt:lpstr>Grids MPI and Clouds </vt:lpstr>
      <vt:lpstr>Clouds and Jobs</vt:lpstr>
      <vt:lpstr>PowerPoint Presentation</vt:lpstr>
      <vt:lpstr>3-way Clouds and/or Cyberinfrastructure</vt:lpstr>
      <vt:lpstr>C4 = Continuous Collaborative  Computational Cloud</vt:lpstr>
      <vt:lpstr>Higher Education 2020</vt:lpstr>
      <vt:lpstr>Implementing C4 in a Cloud Computing Curriculum</vt:lpstr>
      <vt:lpstr>ADMI Cloudy View on  Computing Workshop June 2011</vt:lpstr>
      <vt:lpstr>ADMI Cloudy View on Computing Workshop Participants</vt:lpstr>
      <vt:lpstr>PowerPoint Presentation</vt:lpstr>
      <vt:lpstr>DDCPPIT Contents</vt:lpstr>
      <vt:lpstr>Qiu: CSCI-B649 Fall 2010 Topics Class: Cloud Computing for Data Intensive Sciences http://salsahpc.indiana.edu/b649/  </vt:lpstr>
      <vt:lpstr>Qiu: CSCI-B534 Spring 2011  Class:  Distributed Systems http://salsahpc.indiana.edu/b534/   </vt:lpstr>
      <vt:lpstr>Some Next Steps</vt:lpstr>
      <vt:lpstr>RS502 ECSU Proposed Class in Cloud Computing and Remote Sensing</vt:lpstr>
      <vt:lpstr>Teaching Jackson State Fall 97 to Fall 2001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1059</cp:revision>
  <dcterms:created xsi:type="dcterms:W3CDTF">2009-02-17T15:34:47Z</dcterms:created>
  <dcterms:modified xsi:type="dcterms:W3CDTF">2011-08-02T16:58:21Z</dcterms:modified>
</cp:coreProperties>
</file>