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57" r:id="rId7"/>
    <p:sldId id="262" r:id="rId8"/>
    <p:sldId id="263" r:id="rId9"/>
    <p:sldId id="264" r:id="rId10"/>
    <p:sldId id="265" r:id="rId11"/>
    <p:sldId id="266" r:id="rId12"/>
  </p:sldIdLst>
  <p:sldSz cx="9144000" cy="6858000" type="screen4x3"/>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60" d="100"/>
          <a:sy n="60" d="100"/>
        </p:scale>
        <p:origin x="850"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06838C-7D3E-48EC-8EAD-9950BFA7A789}" type="datetimeFigureOut">
              <a:rPr lang="en-US" smtClean="0"/>
              <a:t>3/22/2014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E5A4E-2AA6-4E6B-A48C-D9C4F0CD3E9C}" type="slidenum">
              <a:rPr lang="en-US" smtClean="0"/>
              <a:t>‹#›</a:t>
            </a:fld>
            <a:endParaRPr lang="en-US"/>
          </a:p>
        </p:txBody>
      </p:sp>
    </p:spTree>
    <p:extLst>
      <p:ext uri="{BB962C8B-B14F-4D97-AF65-F5344CB8AC3E}">
        <p14:creationId xmlns:p14="http://schemas.microsoft.com/office/powerpoint/2010/main" val="131475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06838C-7D3E-48EC-8EAD-9950BFA7A789}" type="datetimeFigureOut">
              <a:rPr lang="en-US" smtClean="0"/>
              <a:t>3/22/2014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E5A4E-2AA6-4E6B-A48C-D9C4F0CD3E9C}" type="slidenum">
              <a:rPr lang="en-US" smtClean="0"/>
              <a:t>‹#›</a:t>
            </a:fld>
            <a:endParaRPr lang="en-US"/>
          </a:p>
        </p:txBody>
      </p:sp>
    </p:spTree>
    <p:extLst>
      <p:ext uri="{BB962C8B-B14F-4D97-AF65-F5344CB8AC3E}">
        <p14:creationId xmlns:p14="http://schemas.microsoft.com/office/powerpoint/2010/main" val="2201320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06838C-7D3E-48EC-8EAD-9950BFA7A789}" type="datetimeFigureOut">
              <a:rPr lang="en-US" smtClean="0"/>
              <a:t>3/22/2014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E5A4E-2AA6-4E6B-A48C-D9C4F0CD3E9C}" type="slidenum">
              <a:rPr lang="en-US" smtClean="0"/>
              <a:t>‹#›</a:t>
            </a:fld>
            <a:endParaRPr lang="en-US"/>
          </a:p>
        </p:txBody>
      </p:sp>
    </p:spTree>
    <p:extLst>
      <p:ext uri="{BB962C8B-B14F-4D97-AF65-F5344CB8AC3E}">
        <p14:creationId xmlns:p14="http://schemas.microsoft.com/office/powerpoint/2010/main" val="2465767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06838C-7D3E-48EC-8EAD-9950BFA7A789}" type="datetimeFigureOut">
              <a:rPr lang="en-US" smtClean="0"/>
              <a:t>3/22/2014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E5A4E-2AA6-4E6B-A48C-D9C4F0CD3E9C}" type="slidenum">
              <a:rPr lang="en-US" smtClean="0"/>
              <a:t>‹#›</a:t>
            </a:fld>
            <a:endParaRPr lang="en-US"/>
          </a:p>
        </p:txBody>
      </p:sp>
    </p:spTree>
    <p:extLst>
      <p:ext uri="{BB962C8B-B14F-4D97-AF65-F5344CB8AC3E}">
        <p14:creationId xmlns:p14="http://schemas.microsoft.com/office/powerpoint/2010/main" val="4019235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06838C-7D3E-48EC-8EAD-9950BFA7A789}" type="datetimeFigureOut">
              <a:rPr lang="en-US" smtClean="0"/>
              <a:t>3/22/2014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E5A4E-2AA6-4E6B-A48C-D9C4F0CD3E9C}" type="slidenum">
              <a:rPr lang="en-US" smtClean="0"/>
              <a:t>‹#›</a:t>
            </a:fld>
            <a:endParaRPr lang="en-US"/>
          </a:p>
        </p:txBody>
      </p:sp>
    </p:spTree>
    <p:extLst>
      <p:ext uri="{BB962C8B-B14F-4D97-AF65-F5344CB8AC3E}">
        <p14:creationId xmlns:p14="http://schemas.microsoft.com/office/powerpoint/2010/main" val="615945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606838C-7D3E-48EC-8EAD-9950BFA7A789}" type="datetimeFigureOut">
              <a:rPr lang="en-US" smtClean="0"/>
              <a:t>3/22/2014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E5A4E-2AA6-4E6B-A48C-D9C4F0CD3E9C}" type="slidenum">
              <a:rPr lang="en-US" smtClean="0"/>
              <a:t>‹#›</a:t>
            </a:fld>
            <a:endParaRPr lang="en-US"/>
          </a:p>
        </p:txBody>
      </p:sp>
    </p:spTree>
    <p:extLst>
      <p:ext uri="{BB962C8B-B14F-4D97-AF65-F5344CB8AC3E}">
        <p14:creationId xmlns:p14="http://schemas.microsoft.com/office/powerpoint/2010/main" val="782326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06838C-7D3E-48EC-8EAD-9950BFA7A789}" type="datetimeFigureOut">
              <a:rPr lang="en-US" smtClean="0"/>
              <a:t>3/22/2014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3E5A4E-2AA6-4E6B-A48C-D9C4F0CD3E9C}" type="slidenum">
              <a:rPr lang="en-US" smtClean="0"/>
              <a:t>‹#›</a:t>
            </a:fld>
            <a:endParaRPr lang="en-US"/>
          </a:p>
        </p:txBody>
      </p:sp>
    </p:spTree>
    <p:extLst>
      <p:ext uri="{BB962C8B-B14F-4D97-AF65-F5344CB8AC3E}">
        <p14:creationId xmlns:p14="http://schemas.microsoft.com/office/powerpoint/2010/main" val="1029238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606838C-7D3E-48EC-8EAD-9950BFA7A789}" type="datetimeFigureOut">
              <a:rPr lang="en-US" smtClean="0"/>
              <a:t>3/22/2014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3E5A4E-2AA6-4E6B-A48C-D9C4F0CD3E9C}" type="slidenum">
              <a:rPr lang="en-US" smtClean="0"/>
              <a:t>‹#›</a:t>
            </a:fld>
            <a:endParaRPr lang="en-US"/>
          </a:p>
        </p:txBody>
      </p:sp>
    </p:spTree>
    <p:extLst>
      <p:ext uri="{BB962C8B-B14F-4D97-AF65-F5344CB8AC3E}">
        <p14:creationId xmlns:p14="http://schemas.microsoft.com/office/powerpoint/2010/main" val="1903206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6838C-7D3E-48EC-8EAD-9950BFA7A789}" type="datetimeFigureOut">
              <a:rPr lang="en-US" smtClean="0"/>
              <a:t>3/22/2014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3E5A4E-2AA6-4E6B-A48C-D9C4F0CD3E9C}" type="slidenum">
              <a:rPr lang="en-US" smtClean="0"/>
              <a:t>‹#›</a:t>
            </a:fld>
            <a:endParaRPr lang="en-US"/>
          </a:p>
        </p:txBody>
      </p:sp>
    </p:spTree>
    <p:extLst>
      <p:ext uri="{BB962C8B-B14F-4D97-AF65-F5344CB8AC3E}">
        <p14:creationId xmlns:p14="http://schemas.microsoft.com/office/powerpoint/2010/main" val="740251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6838C-7D3E-48EC-8EAD-9950BFA7A789}" type="datetimeFigureOut">
              <a:rPr lang="en-US" smtClean="0"/>
              <a:t>3/22/2014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E5A4E-2AA6-4E6B-A48C-D9C4F0CD3E9C}" type="slidenum">
              <a:rPr lang="en-US" smtClean="0"/>
              <a:t>‹#›</a:t>
            </a:fld>
            <a:endParaRPr lang="en-US"/>
          </a:p>
        </p:txBody>
      </p:sp>
    </p:spTree>
    <p:extLst>
      <p:ext uri="{BB962C8B-B14F-4D97-AF65-F5344CB8AC3E}">
        <p14:creationId xmlns:p14="http://schemas.microsoft.com/office/powerpoint/2010/main" val="2067093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6838C-7D3E-48EC-8EAD-9950BFA7A789}" type="datetimeFigureOut">
              <a:rPr lang="en-US" smtClean="0"/>
              <a:t>3/22/2014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E5A4E-2AA6-4E6B-A48C-D9C4F0CD3E9C}" type="slidenum">
              <a:rPr lang="en-US" smtClean="0"/>
              <a:t>‹#›</a:t>
            </a:fld>
            <a:endParaRPr lang="en-US"/>
          </a:p>
        </p:txBody>
      </p:sp>
    </p:spTree>
    <p:extLst>
      <p:ext uri="{BB962C8B-B14F-4D97-AF65-F5344CB8AC3E}">
        <p14:creationId xmlns:p14="http://schemas.microsoft.com/office/powerpoint/2010/main" val="288948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6838C-7D3E-48EC-8EAD-9950BFA7A789}" type="datetimeFigureOut">
              <a:rPr lang="en-US" smtClean="0"/>
              <a:t>3/22/2014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E5A4E-2AA6-4E6B-A48C-D9C4F0CD3E9C}" type="slidenum">
              <a:rPr lang="en-US" smtClean="0"/>
              <a:t>‹#›</a:t>
            </a:fld>
            <a:endParaRPr lang="en-US"/>
          </a:p>
        </p:txBody>
      </p:sp>
    </p:spTree>
    <p:extLst>
      <p:ext uri="{BB962C8B-B14F-4D97-AF65-F5344CB8AC3E}">
        <p14:creationId xmlns:p14="http://schemas.microsoft.com/office/powerpoint/2010/main" val="36793193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Master of Arts in Data Science</a:t>
            </a:r>
            <a:br>
              <a:rPr lang="en-US" dirty="0"/>
            </a:br>
            <a:endParaRPr lang="en-US" dirty="0"/>
          </a:p>
        </p:txBody>
      </p:sp>
      <p:sp>
        <p:nvSpPr>
          <p:cNvPr id="3" name="Subtitle 2"/>
          <p:cNvSpPr>
            <a:spLocks noGrp="1"/>
          </p:cNvSpPr>
          <p:nvPr>
            <p:ph type="subTitle" idx="1"/>
          </p:nvPr>
        </p:nvSpPr>
        <p:spPr/>
        <p:txBody>
          <a:bodyPr/>
          <a:lstStyle/>
          <a:p>
            <a:r>
              <a:rPr lang="en-US" dirty="0" smtClean="0"/>
              <a:t>Geoffrey Fox for Data Science Program</a:t>
            </a:r>
          </a:p>
          <a:p>
            <a:r>
              <a:rPr lang="en-US" dirty="0" smtClean="0"/>
              <a:t>March 23 2014</a:t>
            </a:r>
            <a:endParaRPr lang="en-US" dirty="0"/>
          </a:p>
        </p:txBody>
      </p:sp>
    </p:spTree>
    <p:extLst>
      <p:ext uri="{BB962C8B-B14F-4D97-AF65-F5344CB8AC3E}">
        <p14:creationId xmlns:p14="http://schemas.microsoft.com/office/powerpoint/2010/main" val="22953733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27100"/>
          </a:xfrm>
        </p:spPr>
        <p:txBody>
          <a:bodyPr/>
          <a:lstStyle/>
          <a:p>
            <a:r>
              <a:rPr lang="en-US" b="1" dirty="0" smtClean="0"/>
              <a:t>Basic Masters Course Requirements</a:t>
            </a:r>
            <a:endParaRPr lang="en-US" b="1" dirty="0"/>
          </a:p>
        </p:txBody>
      </p:sp>
      <p:sp>
        <p:nvSpPr>
          <p:cNvPr id="3" name="Content Placeholder 2"/>
          <p:cNvSpPr>
            <a:spLocks noGrp="1"/>
          </p:cNvSpPr>
          <p:nvPr>
            <p:ph idx="1"/>
          </p:nvPr>
        </p:nvSpPr>
        <p:spPr>
          <a:xfrm>
            <a:off x="0" y="1825625"/>
            <a:ext cx="9144000" cy="4351338"/>
          </a:xfrm>
        </p:spPr>
        <p:txBody>
          <a:bodyPr/>
          <a:lstStyle/>
          <a:p>
            <a:r>
              <a:rPr lang="en-US" dirty="0" smtClean="0"/>
              <a:t>One course from two of three technology areas</a:t>
            </a:r>
          </a:p>
          <a:p>
            <a:pPr lvl="1"/>
            <a:r>
              <a:rPr lang="en-US" b="1" dirty="0"/>
              <a:t>I. Data analysis and </a:t>
            </a:r>
            <a:r>
              <a:rPr lang="en-US" b="1" dirty="0" smtClean="0"/>
              <a:t>statistics</a:t>
            </a:r>
          </a:p>
          <a:p>
            <a:pPr lvl="1"/>
            <a:r>
              <a:rPr lang="en-US" b="1" dirty="0"/>
              <a:t>II. Data </a:t>
            </a:r>
            <a:r>
              <a:rPr lang="en-US" b="1" dirty="0" smtClean="0"/>
              <a:t>lifecycle</a:t>
            </a:r>
          </a:p>
          <a:p>
            <a:pPr lvl="1"/>
            <a:r>
              <a:rPr lang="en-US" b="1" dirty="0"/>
              <a:t>III. Data management and </a:t>
            </a:r>
            <a:r>
              <a:rPr lang="en-US" b="1" dirty="0" smtClean="0"/>
              <a:t>infrastructure</a:t>
            </a:r>
            <a:endParaRPr lang="en-US" b="1" dirty="0"/>
          </a:p>
          <a:p>
            <a:r>
              <a:rPr lang="en-US" dirty="0" smtClean="0"/>
              <a:t>One course from (big data) application course cluster</a:t>
            </a:r>
          </a:p>
          <a:p>
            <a:r>
              <a:rPr lang="en-US" dirty="0" smtClean="0"/>
              <a:t>Complete capstone project</a:t>
            </a:r>
            <a:endParaRPr lang="en-US" dirty="0"/>
          </a:p>
        </p:txBody>
      </p:sp>
    </p:spTree>
    <p:extLst>
      <p:ext uri="{BB962C8B-B14F-4D97-AF65-F5344CB8AC3E}">
        <p14:creationId xmlns:p14="http://schemas.microsoft.com/office/powerpoint/2010/main" val="2649120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673100"/>
          </a:xfrm>
        </p:spPr>
        <p:txBody>
          <a:bodyPr>
            <a:noAutofit/>
          </a:bodyPr>
          <a:lstStyle/>
          <a:p>
            <a:r>
              <a:rPr lang="en-US" sz="3600" b="1" dirty="0">
                <a:latin typeface="+mn-lt"/>
              </a:rPr>
              <a:t>Computational and Analytic Data Science </a:t>
            </a:r>
            <a:r>
              <a:rPr lang="en-US" sz="3600" b="1" dirty="0" smtClean="0">
                <a:latin typeface="+mn-lt"/>
              </a:rPr>
              <a:t>track</a:t>
            </a:r>
            <a:endParaRPr lang="en-US" sz="3600" b="1" dirty="0">
              <a:latin typeface="+mn-lt"/>
            </a:endParaRPr>
          </a:p>
        </p:txBody>
      </p:sp>
      <p:sp>
        <p:nvSpPr>
          <p:cNvPr id="3" name="Content Placeholder 2"/>
          <p:cNvSpPr>
            <a:spLocks noGrp="1"/>
          </p:cNvSpPr>
          <p:nvPr>
            <p:ph idx="1"/>
          </p:nvPr>
        </p:nvSpPr>
        <p:spPr>
          <a:xfrm>
            <a:off x="0" y="571500"/>
            <a:ext cx="9144000" cy="6286500"/>
          </a:xfrm>
        </p:spPr>
        <p:txBody>
          <a:bodyPr>
            <a:normAutofit fontScale="85000" lnSpcReduction="20000"/>
          </a:bodyPr>
          <a:lstStyle/>
          <a:p>
            <a:r>
              <a:rPr lang="en-US" dirty="0" smtClean="0"/>
              <a:t>For </a:t>
            </a:r>
            <a:r>
              <a:rPr lang="en-US" dirty="0"/>
              <a:t>this track, data science courses have been reorganized into categories reflecting the </a:t>
            </a:r>
            <a:r>
              <a:rPr lang="en-US" dirty="0" smtClean="0"/>
              <a:t>topics important </a:t>
            </a:r>
            <a:r>
              <a:rPr lang="en-US" dirty="0"/>
              <a:t>for students wanting to prepare for computational and analytic data science careers for which a strong computer science background is necessary. Consequently, students in this track must complete additional requirements, </a:t>
            </a:r>
            <a:endParaRPr lang="en-US" dirty="0" smtClean="0"/>
          </a:p>
          <a:p>
            <a:r>
              <a:rPr lang="en-US" dirty="0"/>
              <a:t> </a:t>
            </a:r>
            <a:r>
              <a:rPr lang="en-US" dirty="0" smtClean="0"/>
              <a:t>1) </a:t>
            </a:r>
            <a:r>
              <a:rPr lang="en-US" dirty="0"/>
              <a:t>A student has to take at least 3 courses (9 credits) from Category 1 Core Courses. Among them, B503 Analysis of Algorithms is required and the student should take at least 2 courses from the following 3</a:t>
            </a:r>
            <a:r>
              <a:rPr lang="en-US" dirty="0" smtClean="0"/>
              <a:t>:</a:t>
            </a:r>
            <a:endParaRPr lang="en-US" dirty="0"/>
          </a:p>
          <a:p>
            <a:pPr lvl="1"/>
            <a:r>
              <a:rPr lang="en-US" dirty="0" smtClean="0"/>
              <a:t>B561 </a:t>
            </a:r>
            <a:r>
              <a:rPr lang="en-US" dirty="0"/>
              <a:t>Advanced Database Concepts,  </a:t>
            </a:r>
          </a:p>
          <a:p>
            <a:pPr lvl="1"/>
            <a:r>
              <a:rPr lang="en-US" dirty="0" smtClean="0"/>
              <a:t>[</a:t>
            </a:r>
            <a:r>
              <a:rPr lang="en-US" dirty="0"/>
              <a:t>STAT] S520 Introduction to Statistics OR (New Course) Probabilistic Reasoning</a:t>
            </a:r>
          </a:p>
          <a:p>
            <a:pPr lvl="1"/>
            <a:r>
              <a:rPr lang="en-US" dirty="0" smtClean="0"/>
              <a:t>B555 </a:t>
            </a:r>
            <a:r>
              <a:rPr lang="en-US" dirty="0"/>
              <a:t>Machine Learning OR I590 Applied Machine </a:t>
            </a:r>
            <a:r>
              <a:rPr lang="en-US" dirty="0" smtClean="0"/>
              <a:t>Learning</a:t>
            </a:r>
            <a:endParaRPr lang="en-US" dirty="0"/>
          </a:p>
          <a:p>
            <a:r>
              <a:rPr lang="en-US" dirty="0" smtClean="0"/>
              <a:t>2) </a:t>
            </a:r>
            <a:r>
              <a:rPr lang="en-US" dirty="0"/>
              <a:t>A student must take at least 2 courses from Category 2 Data Systems, AND, at least 2 courses from Category 3 Data Analysis. Courses taken in Category 1 can be double counted if they are also listed in Category 2 or Category 3</a:t>
            </a:r>
            <a:r>
              <a:rPr lang="en-US" dirty="0" smtClean="0"/>
              <a:t>.</a:t>
            </a:r>
            <a:endParaRPr lang="en-US" dirty="0"/>
          </a:p>
          <a:p>
            <a:r>
              <a:rPr lang="en-US" dirty="0" smtClean="0"/>
              <a:t>3) </a:t>
            </a:r>
            <a:r>
              <a:rPr lang="en-US" dirty="0"/>
              <a:t>A student must take at least 3 courses from Category 2 Data Systems, OR, at least 3 courses from Category 3 Data Analysis. Again, courses taken in Category 1 can be double counted if they are also listed in Category 2 or Category 3. One of these courses must be an application domain </a:t>
            </a:r>
            <a:r>
              <a:rPr lang="en-US" dirty="0" smtClean="0"/>
              <a:t>course</a:t>
            </a:r>
            <a:endParaRPr lang="en-US" dirty="0"/>
          </a:p>
        </p:txBody>
      </p:sp>
    </p:spTree>
    <p:extLst>
      <p:ext uri="{BB962C8B-B14F-4D97-AF65-F5344CB8AC3E}">
        <p14:creationId xmlns:p14="http://schemas.microsoft.com/office/powerpoint/2010/main" val="1402125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CC141A-9CC6-41A7-A7D0-011D836CC6E2}" type="slidenum">
              <a:rPr lang="en-US" smtClean="0"/>
              <a:pPr/>
              <a:t>2</a:t>
            </a:fld>
            <a:endParaRPr lang="en-US"/>
          </a:p>
        </p:txBody>
      </p:sp>
      <p:pic>
        <p:nvPicPr>
          <p:cNvPr id="5" name="Picture 4"/>
          <p:cNvPicPr>
            <a:picLocks noChangeAspect="1"/>
          </p:cNvPicPr>
          <p:nvPr/>
        </p:nvPicPr>
        <p:blipFill>
          <a:blip r:embed="rId2"/>
          <a:stretch>
            <a:fillRect/>
          </a:stretch>
        </p:blipFill>
        <p:spPr>
          <a:xfrm>
            <a:off x="7716" y="6550"/>
            <a:ext cx="9144000" cy="6851450"/>
          </a:xfrm>
          <a:prstGeom prst="rect">
            <a:avLst/>
          </a:prstGeom>
        </p:spPr>
      </p:pic>
      <p:sp>
        <p:nvSpPr>
          <p:cNvPr id="6" name="TextBox 5"/>
          <p:cNvSpPr txBox="1"/>
          <p:nvPr/>
        </p:nvSpPr>
        <p:spPr>
          <a:xfrm>
            <a:off x="1143000" y="6352143"/>
            <a:ext cx="5629618" cy="369332"/>
          </a:xfrm>
          <a:prstGeom prst="rect">
            <a:avLst/>
          </a:prstGeom>
          <a:solidFill>
            <a:schemeClr val="bg1"/>
          </a:solidFill>
        </p:spPr>
        <p:txBody>
          <a:bodyPr wrap="none" rtlCol="0">
            <a:spAutoFit/>
          </a:bodyPr>
          <a:lstStyle/>
          <a:p>
            <a:r>
              <a:rPr lang="en-US" dirty="0" smtClean="0"/>
              <a:t>Meeker/Wu May 29 2013 Internet Trends D11 Conference </a:t>
            </a:r>
            <a:endParaRPr lang="en-US" dirty="0"/>
          </a:p>
        </p:txBody>
      </p:sp>
      <p:sp>
        <p:nvSpPr>
          <p:cNvPr id="2" name="TextBox 1"/>
          <p:cNvSpPr txBox="1"/>
          <p:nvPr/>
        </p:nvSpPr>
        <p:spPr>
          <a:xfrm>
            <a:off x="1841681" y="2958795"/>
            <a:ext cx="5791457" cy="1938992"/>
          </a:xfrm>
          <a:prstGeom prst="rect">
            <a:avLst/>
          </a:prstGeom>
          <a:noFill/>
        </p:spPr>
        <p:txBody>
          <a:bodyPr wrap="none" rtlCol="0">
            <a:spAutoFit/>
          </a:bodyPr>
          <a:lstStyle/>
          <a:p>
            <a:r>
              <a:rPr lang="en-US" sz="2000" b="1" dirty="0" err="1" smtClean="0"/>
              <a:t>Zettabyte</a:t>
            </a:r>
            <a:r>
              <a:rPr lang="en-US" sz="2000" b="1" dirty="0" smtClean="0"/>
              <a:t> ~10</a:t>
            </a:r>
            <a:r>
              <a:rPr lang="en-US" sz="2000" b="1" baseline="30000" dirty="0" smtClean="0"/>
              <a:t>10</a:t>
            </a:r>
            <a:r>
              <a:rPr lang="en-US" sz="2000" b="1" dirty="0" smtClean="0"/>
              <a:t> Typical Local Storage (100 Gigabytes)</a:t>
            </a:r>
          </a:p>
          <a:p>
            <a:r>
              <a:rPr lang="en-US" sz="2000" b="1" dirty="0" err="1" smtClean="0"/>
              <a:t>Zettabyte</a:t>
            </a:r>
            <a:r>
              <a:rPr lang="en-US" sz="2000" b="1" dirty="0" smtClean="0"/>
              <a:t> = 1000 </a:t>
            </a:r>
            <a:r>
              <a:rPr lang="en-US" sz="2000" b="1" dirty="0" err="1" smtClean="0"/>
              <a:t>Exabytes</a:t>
            </a:r>
            <a:endParaRPr lang="en-US" sz="2000" b="1" dirty="0" smtClean="0"/>
          </a:p>
          <a:p>
            <a:r>
              <a:rPr lang="en-US" sz="2000" b="1" dirty="0" smtClean="0"/>
              <a:t>Exabyte  =   1000 Petabytes</a:t>
            </a:r>
          </a:p>
          <a:p>
            <a:r>
              <a:rPr lang="en-US" sz="2000" b="1" dirty="0" smtClean="0"/>
              <a:t>Petabyte =  1000 Terabyte</a:t>
            </a:r>
          </a:p>
          <a:p>
            <a:r>
              <a:rPr lang="en-US" sz="2000" b="1" dirty="0" smtClean="0"/>
              <a:t>Terabyte =  1000 Gigabytes</a:t>
            </a:r>
          </a:p>
          <a:p>
            <a:r>
              <a:rPr lang="en-US" sz="2000" b="1" dirty="0" smtClean="0"/>
              <a:t>Gigabyte =  1000 Megabytes</a:t>
            </a:r>
            <a:endParaRPr lang="en-US" sz="2000" b="1" dirty="0"/>
          </a:p>
        </p:txBody>
      </p:sp>
    </p:spTree>
    <p:extLst>
      <p:ext uri="{BB962C8B-B14F-4D97-AF65-F5344CB8AC3E}">
        <p14:creationId xmlns:p14="http://schemas.microsoft.com/office/powerpoint/2010/main" val="3479660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CC141A-9CC6-41A7-A7D0-011D836CC6E2}" type="slidenum">
              <a:rPr lang="en-US" smtClean="0"/>
              <a:pPr/>
              <a:t>3</a:t>
            </a:fld>
            <a:endParaRPr lang="en-US"/>
          </a:p>
        </p:txBody>
      </p:sp>
      <p:grpSp>
        <p:nvGrpSpPr>
          <p:cNvPr id="7" name="Group 6"/>
          <p:cNvGrpSpPr/>
          <p:nvPr/>
        </p:nvGrpSpPr>
        <p:grpSpPr>
          <a:xfrm>
            <a:off x="0" y="30866"/>
            <a:ext cx="9144000" cy="6858000"/>
            <a:chOff x="0" y="30866"/>
            <a:chExt cx="9144000" cy="6858000"/>
          </a:xfrm>
        </p:grpSpPr>
        <p:pic>
          <p:nvPicPr>
            <p:cNvPr id="2" name="Picture 1"/>
            <p:cNvPicPr>
              <a:picLocks noChangeAspect="1"/>
            </p:cNvPicPr>
            <p:nvPr/>
          </p:nvPicPr>
          <p:blipFill>
            <a:blip r:embed="rId2"/>
            <a:stretch>
              <a:fillRect/>
            </a:stretch>
          </p:blipFill>
          <p:spPr>
            <a:xfrm>
              <a:off x="0" y="30866"/>
              <a:ext cx="9144000" cy="6858000"/>
            </a:xfrm>
            <a:prstGeom prst="rect">
              <a:avLst/>
            </a:prstGeom>
          </p:spPr>
        </p:pic>
        <p:sp>
          <p:nvSpPr>
            <p:cNvPr id="6" name="TextBox 5"/>
            <p:cNvSpPr txBox="1"/>
            <p:nvPr/>
          </p:nvSpPr>
          <p:spPr>
            <a:xfrm>
              <a:off x="1219200" y="6344427"/>
              <a:ext cx="5629618" cy="369332"/>
            </a:xfrm>
            <a:prstGeom prst="rect">
              <a:avLst/>
            </a:prstGeom>
            <a:solidFill>
              <a:schemeClr val="bg1"/>
            </a:solidFill>
          </p:spPr>
          <p:txBody>
            <a:bodyPr wrap="none" rtlCol="0">
              <a:spAutoFit/>
            </a:bodyPr>
            <a:lstStyle/>
            <a:p>
              <a:r>
                <a:rPr lang="en-US" dirty="0" smtClean="0"/>
                <a:t>Meeker/Wu May 29 2013 Internet Trends D11 Conference </a:t>
              </a:r>
              <a:endParaRPr lang="en-US" dirty="0"/>
            </a:p>
          </p:txBody>
        </p:sp>
        <p:sp>
          <p:nvSpPr>
            <p:cNvPr id="5" name="TextBox 4"/>
            <p:cNvSpPr txBox="1"/>
            <p:nvPr/>
          </p:nvSpPr>
          <p:spPr>
            <a:xfrm>
              <a:off x="1447800" y="457200"/>
              <a:ext cx="1003031" cy="369332"/>
            </a:xfrm>
            <a:prstGeom prst="rect">
              <a:avLst/>
            </a:prstGeom>
            <a:solidFill>
              <a:schemeClr val="tx1">
                <a:lumMod val="50000"/>
                <a:lumOff val="50000"/>
              </a:schemeClr>
            </a:solidFill>
          </p:spPr>
          <p:txBody>
            <a:bodyPr wrap="none" rtlCol="0">
              <a:spAutoFit/>
            </a:bodyPr>
            <a:lstStyle/>
            <a:p>
              <a:r>
                <a:rPr lang="en-US" dirty="0" smtClean="0">
                  <a:solidFill>
                    <a:schemeClr val="bg1"/>
                  </a:solidFill>
                </a:rPr>
                <a:t>20 hours</a:t>
              </a:r>
              <a:endParaRPr lang="en-US" dirty="0">
                <a:solidFill>
                  <a:schemeClr val="bg1"/>
                </a:solidFill>
              </a:endParaRPr>
            </a:p>
          </p:txBody>
        </p:sp>
      </p:grpSp>
    </p:spTree>
    <p:extLst>
      <p:ext uri="{BB962C8B-B14F-4D97-AF65-F5344CB8AC3E}">
        <p14:creationId xmlns:p14="http://schemas.microsoft.com/office/powerpoint/2010/main" val="839387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CC141A-9CC6-41A7-A7D0-011D836CC6E2}" type="slidenum">
              <a:rPr lang="en-US" smtClean="0"/>
              <a:pPr/>
              <a:t>4</a:t>
            </a:fld>
            <a:endParaRPr lang="en-US"/>
          </a:p>
        </p:txBody>
      </p:sp>
      <p:pic>
        <p:nvPicPr>
          <p:cNvPr id="3" name="Picture 2"/>
          <p:cNvPicPr>
            <a:picLocks noChangeAspect="1"/>
          </p:cNvPicPr>
          <p:nvPr/>
        </p:nvPicPr>
        <p:blipFill>
          <a:blip r:embed="rId2"/>
          <a:stretch>
            <a:fillRect/>
          </a:stretch>
        </p:blipFill>
        <p:spPr>
          <a:xfrm>
            <a:off x="0" y="0"/>
            <a:ext cx="9144000" cy="6858000"/>
          </a:xfrm>
          <a:prstGeom prst="rect">
            <a:avLst/>
          </a:prstGeom>
        </p:spPr>
      </p:pic>
      <p:sp>
        <p:nvSpPr>
          <p:cNvPr id="6" name="TextBox 5"/>
          <p:cNvSpPr txBox="1"/>
          <p:nvPr/>
        </p:nvSpPr>
        <p:spPr>
          <a:xfrm>
            <a:off x="1219200" y="6344427"/>
            <a:ext cx="5629618" cy="369332"/>
          </a:xfrm>
          <a:prstGeom prst="rect">
            <a:avLst/>
          </a:prstGeom>
          <a:solidFill>
            <a:schemeClr val="bg1"/>
          </a:solidFill>
        </p:spPr>
        <p:txBody>
          <a:bodyPr wrap="none" rtlCol="0">
            <a:spAutoFit/>
          </a:bodyPr>
          <a:lstStyle/>
          <a:p>
            <a:r>
              <a:rPr lang="en-US" dirty="0" smtClean="0"/>
              <a:t>Meeker/Wu May 29 2013 Internet Trends D11 Conference </a:t>
            </a:r>
            <a:endParaRPr lang="en-US" dirty="0"/>
          </a:p>
        </p:txBody>
      </p:sp>
    </p:spTree>
    <p:extLst>
      <p:ext uri="{BB962C8B-B14F-4D97-AF65-F5344CB8AC3E}">
        <p14:creationId xmlns:p14="http://schemas.microsoft.com/office/powerpoint/2010/main" val="2929127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734"/>
            <a:ext cx="9144000" cy="609600"/>
          </a:xfrm>
        </p:spPr>
        <p:txBody>
          <a:bodyPr>
            <a:normAutofit fontScale="90000"/>
          </a:bodyPr>
          <a:lstStyle/>
          <a:p>
            <a:r>
              <a:rPr lang="en-US" dirty="0" smtClean="0"/>
              <a:t>McKinsey Institute on Big Data Jobs</a:t>
            </a:r>
            <a:endParaRPr lang="en-US" dirty="0"/>
          </a:p>
        </p:txBody>
      </p:sp>
      <p:sp>
        <p:nvSpPr>
          <p:cNvPr id="4" name="Content Placeholder 3"/>
          <p:cNvSpPr>
            <a:spLocks noGrp="1"/>
          </p:cNvSpPr>
          <p:nvPr>
            <p:ph idx="1"/>
          </p:nvPr>
        </p:nvSpPr>
        <p:spPr>
          <a:xfrm>
            <a:off x="-17172" y="4114800"/>
            <a:ext cx="9144000" cy="2329173"/>
          </a:xfrm>
        </p:spPr>
        <p:txBody>
          <a:bodyPr>
            <a:normAutofit lnSpcReduction="10000"/>
          </a:bodyPr>
          <a:lstStyle/>
          <a:p>
            <a:r>
              <a:rPr lang="en-US" sz="2200" dirty="0"/>
              <a:t>There will be a shortage of talent necessary for organizations to take advantage of big data. By 2018, the United States alone could face a shortage of 140,000 to 190,000 people with deep analytical skills as well as 1.5 million managers and analysts with the know-how to use the analysis of big data to make effective decisions</a:t>
            </a:r>
            <a:r>
              <a:rPr lang="en-US" sz="2200" dirty="0" smtClean="0"/>
              <a:t>.</a:t>
            </a:r>
          </a:p>
          <a:p>
            <a:r>
              <a:rPr lang="en-US" sz="2200" smtClean="0"/>
              <a:t>Perhaps Informatics/ILS </a:t>
            </a:r>
            <a:r>
              <a:rPr lang="en-US" sz="2200" dirty="0" smtClean="0"/>
              <a:t>aimed at 1.5 million jobs. Computer Science covers the 140,000 to 190,000</a:t>
            </a:r>
            <a:endParaRPr lang="en-US" sz="2200" dirty="0"/>
          </a:p>
        </p:txBody>
      </p:sp>
      <p:sp>
        <p:nvSpPr>
          <p:cNvPr id="3" name="Slide Number Placeholder 2"/>
          <p:cNvSpPr>
            <a:spLocks noGrp="1"/>
          </p:cNvSpPr>
          <p:nvPr>
            <p:ph type="sldNum" sz="quarter" idx="12"/>
          </p:nvPr>
        </p:nvSpPr>
        <p:spPr/>
        <p:txBody>
          <a:bodyPr/>
          <a:lstStyle/>
          <a:p>
            <a:fld id="{D8CFE096-9650-498C-990C-20F2420C253B}" type="slidenum">
              <a:rPr lang="en-US" smtClean="0">
                <a:solidFill>
                  <a:srgbClr val="000000"/>
                </a:solidFill>
              </a:rPr>
              <a:pPr/>
              <a:t>5</a:t>
            </a:fld>
            <a:endParaRPr lang="en-US" dirty="0">
              <a:solidFill>
                <a:srgbClr val="000000"/>
              </a:solidFill>
            </a:endParaRPr>
          </a:p>
        </p:txBody>
      </p:sp>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9260"/>
          <a:stretch/>
        </p:blipFill>
        <p:spPr bwMode="auto">
          <a:xfrm>
            <a:off x="772732" y="609600"/>
            <a:ext cx="7010400" cy="3568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278228" y="6234875"/>
            <a:ext cx="6553200" cy="369332"/>
          </a:xfrm>
          <a:prstGeom prst="rect">
            <a:avLst/>
          </a:prstGeom>
        </p:spPr>
        <p:txBody>
          <a:bodyPr wrap="square">
            <a:spAutoFit/>
          </a:bodyPr>
          <a:lstStyle/>
          <a:p>
            <a:r>
              <a:rPr lang="en-US" dirty="0">
                <a:solidFill>
                  <a:srgbClr val="000000"/>
                </a:solidFill>
              </a:rPr>
              <a:t>http://www.mckinsey.com/mgi/publications/big_data/index.asp.</a:t>
            </a:r>
          </a:p>
        </p:txBody>
      </p:sp>
    </p:spTree>
    <p:extLst>
      <p:ext uri="{BB962C8B-B14F-4D97-AF65-F5344CB8AC3E}">
        <p14:creationId xmlns:p14="http://schemas.microsoft.com/office/powerpoint/2010/main" val="957060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650" y="111127"/>
            <a:ext cx="7886700" cy="790574"/>
          </a:xfrm>
        </p:spPr>
        <p:txBody>
          <a:bodyPr/>
          <a:lstStyle/>
          <a:p>
            <a:r>
              <a:rPr lang="en-US" b="1" dirty="0" smtClean="0">
                <a:latin typeface="+mn-lt"/>
              </a:rPr>
              <a:t>Features</a:t>
            </a:r>
            <a:endParaRPr lang="en-US" b="1" dirty="0">
              <a:latin typeface="+mn-lt"/>
            </a:endParaRPr>
          </a:p>
        </p:txBody>
      </p:sp>
      <p:sp>
        <p:nvSpPr>
          <p:cNvPr id="3" name="Content Placeholder 2"/>
          <p:cNvSpPr>
            <a:spLocks noGrp="1"/>
          </p:cNvSpPr>
          <p:nvPr>
            <p:ph idx="1"/>
          </p:nvPr>
        </p:nvSpPr>
        <p:spPr>
          <a:xfrm>
            <a:off x="0" y="1114424"/>
            <a:ext cx="9086850" cy="5413375"/>
          </a:xfrm>
        </p:spPr>
        <p:txBody>
          <a:bodyPr>
            <a:normAutofit/>
          </a:bodyPr>
          <a:lstStyle/>
          <a:p>
            <a:r>
              <a:rPr lang="en-US" dirty="0" smtClean="0"/>
              <a:t>Blended online and residential</a:t>
            </a:r>
          </a:p>
          <a:p>
            <a:r>
              <a:rPr lang="en-US" dirty="0"/>
              <a:t>Department of Information and Library Science, Division of Informatics and Division of Computer Science in the Department of Informatics and Computer Science, School of Informatics and Computing and the Department of Statistics, College of Arts and Science, </a:t>
            </a:r>
            <a:r>
              <a:rPr lang="en-US" dirty="0" smtClean="0"/>
              <a:t>IUB</a:t>
            </a:r>
          </a:p>
          <a:p>
            <a:r>
              <a:rPr lang="en-US" dirty="0" smtClean="0"/>
              <a:t>30 credits</a:t>
            </a:r>
          </a:p>
          <a:p>
            <a:r>
              <a:rPr lang="en-US" dirty="0"/>
              <a:t>A Certificate in Data Science in nearing the end of the approval process, and a Ph.D. Minor in Data Science will be proposed. </a:t>
            </a:r>
            <a:endParaRPr lang="en-US" dirty="0" smtClean="0"/>
          </a:p>
          <a:p>
            <a:r>
              <a:rPr lang="en-US" dirty="0" smtClean="0"/>
              <a:t>Basic (general) Masters degree plus tracks</a:t>
            </a:r>
          </a:p>
          <a:p>
            <a:pPr lvl="1"/>
            <a:r>
              <a:rPr lang="en-US" dirty="0" smtClean="0"/>
              <a:t>Currently only track </a:t>
            </a:r>
            <a:r>
              <a:rPr lang="en-US" dirty="0"/>
              <a:t>is “Computational and Analytic Data Science ”</a:t>
            </a:r>
            <a:endParaRPr lang="en-US" dirty="0"/>
          </a:p>
        </p:txBody>
      </p:sp>
    </p:spTree>
    <p:extLst>
      <p:ext uri="{BB962C8B-B14F-4D97-AF65-F5344CB8AC3E}">
        <p14:creationId xmlns:p14="http://schemas.microsoft.com/office/powerpoint/2010/main" val="13490594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Clientele</a:t>
            </a:r>
            <a:endParaRPr lang="en-US" dirty="0"/>
          </a:p>
        </p:txBody>
      </p:sp>
      <p:sp>
        <p:nvSpPr>
          <p:cNvPr id="3" name="Content Placeholder 2"/>
          <p:cNvSpPr>
            <a:spLocks noGrp="1"/>
          </p:cNvSpPr>
          <p:nvPr>
            <p:ph idx="1"/>
          </p:nvPr>
        </p:nvSpPr>
        <p:spPr/>
        <p:txBody>
          <a:bodyPr/>
          <a:lstStyle/>
          <a:p>
            <a:r>
              <a:rPr lang="en-US" dirty="0" smtClean="0"/>
              <a:t>Professionals wanting skills to improve job or “required” by employee to keep up with technology advances</a:t>
            </a:r>
          </a:p>
          <a:p>
            <a:r>
              <a:rPr lang="en-US" dirty="0" smtClean="0"/>
              <a:t>Traditional source of IT Masters</a:t>
            </a:r>
          </a:p>
          <a:p>
            <a:r>
              <a:rPr lang="en-US" dirty="0" smtClean="0"/>
              <a:t>Students in non IT fields wanting to “domain specific data science”</a:t>
            </a:r>
            <a:endParaRPr lang="en-US" dirty="0"/>
          </a:p>
        </p:txBody>
      </p:sp>
    </p:spTree>
    <p:extLst>
      <p:ext uri="{BB962C8B-B14F-4D97-AF65-F5344CB8AC3E}">
        <p14:creationId xmlns:p14="http://schemas.microsoft.com/office/powerpoint/2010/main" val="2509318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650" y="0"/>
            <a:ext cx="7886700" cy="911225"/>
          </a:xfrm>
        </p:spPr>
        <p:txBody>
          <a:bodyPr/>
          <a:lstStyle/>
          <a:p>
            <a:r>
              <a:rPr lang="en-US" b="1" dirty="0" smtClean="0">
                <a:latin typeface="+mn-lt"/>
              </a:rPr>
              <a:t>IU and Competition</a:t>
            </a:r>
            <a:endParaRPr lang="en-US" b="1" dirty="0">
              <a:latin typeface="+mn-lt"/>
            </a:endParaRPr>
          </a:p>
        </p:txBody>
      </p:sp>
      <p:sp>
        <p:nvSpPr>
          <p:cNvPr id="3" name="Content Placeholder 2"/>
          <p:cNvSpPr>
            <a:spLocks noGrp="1"/>
          </p:cNvSpPr>
          <p:nvPr>
            <p:ph idx="1"/>
          </p:nvPr>
        </p:nvSpPr>
        <p:spPr>
          <a:xfrm>
            <a:off x="0" y="911225"/>
            <a:ext cx="9144000" cy="2276475"/>
          </a:xfrm>
        </p:spPr>
        <p:txBody>
          <a:bodyPr/>
          <a:lstStyle/>
          <a:p>
            <a:r>
              <a:rPr lang="en-US" dirty="0" smtClean="0"/>
              <a:t>With Computer Science, Informatics, ILS, Statistics IU has particularly broad technology base</a:t>
            </a:r>
          </a:p>
          <a:p>
            <a:pPr lvl="1"/>
            <a:r>
              <a:rPr lang="en-US" dirty="0" smtClean="0"/>
              <a:t>Probably behind others in domain data science</a:t>
            </a:r>
          </a:p>
          <a:p>
            <a:r>
              <a:rPr lang="en-US" dirty="0" smtClean="0"/>
              <a:t>Existing Masters in US in table. Many more certificates and related degrees (business analytics)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84799688"/>
              </p:ext>
            </p:extLst>
          </p:nvPr>
        </p:nvGraphicFramePr>
        <p:xfrm>
          <a:off x="368301" y="3530600"/>
          <a:ext cx="8458199" cy="3226788"/>
        </p:xfrm>
        <a:graphic>
          <a:graphicData uri="http://schemas.openxmlformats.org/drawingml/2006/table">
            <a:tbl>
              <a:tblPr firstRow="1" firstCol="1" bandRow="1">
                <a:tableStyleId>{5C22544A-7EE6-4342-B048-85BDC9FD1C3A}</a:tableStyleId>
              </a:tblPr>
              <a:tblGrid>
                <a:gridCol w="2877532"/>
                <a:gridCol w="2703136"/>
                <a:gridCol w="959177"/>
                <a:gridCol w="784781"/>
                <a:gridCol w="1133573"/>
              </a:tblGrid>
              <a:tr h="365760">
                <a:tc>
                  <a:txBody>
                    <a:bodyPr/>
                    <a:lstStyle/>
                    <a:p>
                      <a:pPr marL="0" marR="0">
                        <a:spcBef>
                          <a:spcPts val="0"/>
                        </a:spcBef>
                        <a:spcAft>
                          <a:spcPts val="0"/>
                        </a:spcAft>
                        <a:tabLst>
                          <a:tab pos="4572000" algn="l"/>
                        </a:tabLst>
                      </a:pPr>
                      <a:r>
                        <a:rPr lang="en-US" sz="1800" dirty="0">
                          <a:effectLst/>
                        </a:rPr>
                        <a:t>School</a:t>
                      </a:r>
                      <a:endParaRPr lang="en-US" sz="2400" dirty="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Program</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Campus</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Online</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Degree</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r>
              <a:tr h="372357">
                <a:tc>
                  <a:txBody>
                    <a:bodyPr/>
                    <a:lstStyle/>
                    <a:p>
                      <a:pPr marL="0" marR="0">
                        <a:spcBef>
                          <a:spcPts val="0"/>
                        </a:spcBef>
                        <a:spcAft>
                          <a:spcPts val="0"/>
                        </a:spcAft>
                        <a:tabLst>
                          <a:tab pos="4572000" algn="l"/>
                        </a:tabLst>
                      </a:pPr>
                      <a:r>
                        <a:rPr lang="en-US" sz="1800" dirty="0">
                          <a:effectLst/>
                        </a:rPr>
                        <a:t>Columbia University</a:t>
                      </a:r>
                      <a:endParaRPr lang="en-US" sz="2400" dirty="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Data Science</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Yes</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No</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MS 30 cr</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r>
              <a:tr h="372357">
                <a:tc>
                  <a:txBody>
                    <a:bodyPr/>
                    <a:lstStyle/>
                    <a:p>
                      <a:pPr marL="0" marR="0">
                        <a:spcBef>
                          <a:spcPts val="0"/>
                        </a:spcBef>
                        <a:spcAft>
                          <a:spcPts val="0"/>
                        </a:spcAft>
                        <a:tabLst>
                          <a:tab pos="4572000" algn="l"/>
                        </a:tabLst>
                      </a:pPr>
                      <a:r>
                        <a:rPr lang="en-US" sz="1800" dirty="0">
                          <a:effectLst/>
                        </a:rPr>
                        <a:t>Illinois Institute of Technology</a:t>
                      </a:r>
                      <a:endParaRPr lang="en-US" sz="2400" dirty="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dirty="0">
                          <a:effectLst/>
                        </a:rPr>
                        <a:t>Data Science</a:t>
                      </a:r>
                      <a:endParaRPr lang="en-US" sz="2400" dirty="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Yes</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No</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MS 33 cr</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r>
              <a:tr h="372357">
                <a:tc>
                  <a:txBody>
                    <a:bodyPr/>
                    <a:lstStyle/>
                    <a:p>
                      <a:pPr marL="0" marR="0">
                        <a:spcBef>
                          <a:spcPts val="0"/>
                        </a:spcBef>
                        <a:spcAft>
                          <a:spcPts val="0"/>
                        </a:spcAft>
                        <a:tabLst>
                          <a:tab pos="4572000" algn="l"/>
                        </a:tabLst>
                      </a:pPr>
                      <a:r>
                        <a:rPr lang="en-US" sz="1800">
                          <a:effectLst/>
                        </a:rPr>
                        <a:t>New York University  </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dirty="0">
                          <a:effectLst/>
                        </a:rPr>
                        <a:t>Data Science</a:t>
                      </a:r>
                      <a:endParaRPr lang="en-US" sz="2400" dirty="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Yes</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No</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MS 36 cr</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r>
              <a:tr h="744714">
                <a:tc>
                  <a:txBody>
                    <a:bodyPr/>
                    <a:lstStyle/>
                    <a:p>
                      <a:pPr marL="0" marR="0">
                        <a:spcBef>
                          <a:spcPts val="0"/>
                        </a:spcBef>
                        <a:spcAft>
                          <a:spcPts val="0"/>
                        </a:spcAft>
                        <a:tabLst>
                          <a:tab pos="4572000" algn="l"/>
                        </a:tabLst>
                      </a:pPr>
                      <a:r>
                        <a:rPr lang="en-US" sz="1800">
                          <a:effectLst/>
                        </a:rPr>
                        <a:t>University of California Berkeley School of Information </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dirty="0">
                          <a:effectLst/>
                        </a:rPr>
                        <a:t>Master of Information and Data Science</a:t>
                      </a:r>
                      <a:endParaRPr lang="en-US" sz="2400" dirty="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dirty="0">
                          <a:effectLst/>
                        </a:rPr>
                        <a:t>Yes</a:t>
                      </a:r>
                      <a:endParaRPr lang="en-US" sz="2400" dirty="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Yes</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M.I.D.S</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r>
              <a:tr h="744714">
                <a:tc>
                  <a:txBody>
                    <a:bodyPr/>
                    <a:lstStyle/>
                    <a:p>
                      <a:pPr marL="0" marR="0">
                        <a:spcBef>
                          <a:spcPts val="0"/>
                        </a:spcBef>
                        <a:spcAft>
                          <a:spcPts val="0"/>
                        </a:spcAft>
                        <a:tabLst>
                          <a:tab pos="4572000" algn="l"/>
                        </a:tabLst>
                      </a:pPr>
                      <a:r>
                        <a:rPr lang="en-US" sz="1800">
                          <a:effectLst/>
                        </a:rPr>
                        <a:t>University of Southern California</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dirty="0">
                          <a:effectLst/>
                        </a:rPr>
                        <a:t>Computer Science with Data Science</a:t>
                      </a:r>
                      <a:endParaRPr lang="en-US" sz="2400" dirty="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Yes</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dirty="0">
                          <a:effectLst/>
                        </a:rPr>
                        <a:t>No</a:t>
                      </a:r>
                      <a:endParaRPr lang="en-US" sz="2400" dirty="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dirty="0">
                          <a:effectLst/>
                        </a:rPr>
                        <a:t>MS 27 </a:t>
                      </a:r>
                      <a:r>
                        <a:rPr lang="en-US" sz="1800" dirty="0" err="1">
                          <a:effectLst/>
                        </a:rPr>
                        <a:t>cr</a:t>
                      </a:r>
                      <a:endParaRPr lang="en-US" sz="2400" dirty="0">
                        <a:effectLst/>
                        <a:latin typeface="NewCenturySchlbk"/>
                        <a:ea typeface="Times New Roman" panose="02020603050405020304" pitchFamily="18"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3520052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927100"/>
          </a:xfrm>
        </p:spPr>
        <p:txBody>
          <a:bodyPr/>
          <a:lstStyle/>
          <a:p>
            <a:r>
              <a:rPr lang="en-US" b="1" dirty="0" smtClean="0"/>
              <a:t>Admissions</a:t>
            </a:r>
            <a:endParaRPr lang="en-US" b="1" dirty="0"/>
          </a:p>
        </p:txBody>
      </p:sp>
      <p:sp>
        <p:nvSpPr>
          <p:cNvPr id="3" name="Content Placeholder 2"/>
          <p:cNvSpPr>
            <a:spLocks noGrp="1"/>
          </p:cNvSpPr>
          <p:nvPr>
            <p:ph idx="1"/>
          </p:nvPr>
        </p:nvSpPr>
        <p:spPr>
          <a:xfrm>
            <a:off x="0" y="936626"/>
            <a:ext cx="9144000" cy="5921374"/>
          </a:xfrm>
        </p:spPr>
        <p:txBody>
          <a:bodyPr/>
          <a:lstStyle/>
          <a:p>
            <a:r>
              <a:rPr lang="en-US" dirty="0" smtClean="0"/>
              <a:t>Decided by </a:t>
            </a:r>
            <a:r>
              <a:rPr lang="en-US" dirty="0"/>
              <a:t>Data Science Program Curriculum </a:t>
            </a:r>
            <a:r>
              <a:rPr lang="en-US" dirty="0" smtClean="0"/>
              <a:t>Committee</a:t>
            </a:r>
            <a:endParaRPr lang="en-US" dirty="0"/>
          </a:p>
          <a:p>
            <a:r>
              <a:rPr lang="en-US" dirty="0" smtClean="0"/>
              <a:t>Need some </a:t>
            </a:r>
            <a:r>
              <a:rPr lang="en-US" dirty="0"/>
              <a:t>computer programming experience (either through coursework or experience), and a mathematical background </a:t>
            </a:r>
            <a:r>
              <a:rPr lang="en-US" dirty="0" smtClean="0"/>
              <a:t>and </a:t>
            </a:r>
            <a:r>
              <a:rPr lang="en-US" dirty="0"/>
              <a:t>knowledge of statistics will be </a:t>
            </a:r>
            <a:r>
              <a:rPr lang="en-US" dirty="0" smtClean="0"/>
              <a:t>useful</a:t>
            </a:r>
          </a:p>
          <a:p>
            <a:r>
              <a:rPr lang="en-US" dirty="0" smtClean="0"/>
              <a:t>Tracks can have stronger requirements</a:t>
            </a:r>
          </a:p>
          <a:p>
            <a:r>
              <a:rPr lang="en-US" dirty="0" smtClean="0"/>
              <a:t>3.0 Undergraduate GPA</a:t>
            </a:r>
          </a:p>
          <a:p>
            <a:r>
              <a:rPr lang="en-US" dirty="0"/>
              <a:t>A 500 word personal </a:t>
            </a:r>
            <a:r>
              <a:rPr lang="en-US" dirty="0" smtClean="0"/>
              <a:t>statement</a:t>
            </a:r>
          </a:p>
          <a:p>
            <a:r>
              <a:rPr lang="en-US" dirty="0"/>
              <a:t>GRE scores are required for all applicants. </a:t>
            </a:r>
            <a:endParaRPr lang="en-US" dirty="0" smtClean="0"/>
          </a:p>
          <a:p>
            <a:r>
              <a:rPr lang="en-US" dirty="0" smtClean="0"/>
              <a:t>3 letters of recommendation</a:t>
            </a:r>
            <a:endParaRPr lang="en-US" dirty="0"/>
          </a:p>
        </p:txBody>
      </p:sp>
    </p:spTree>
    <p:extLst>
      <p:ext uri="{BB962C8B-B14F-4D97-AF65-F5344CB8AC3E}">
        <p14:creationId xmlns:p14="http://schemas.microsoft.com/office/powerpoint/2010/main" val="222411727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8&quot; unique_id=&quot;151690&quot;&gt;&lt;/object&gt;&lt;object type=&quot;2&quot; unique_id=&quot;151691&quot;&gt;&lt;object type=&quot;3&quot; unique_id=&quot;151692&quot;&gt;&lt;property id=&quot;20148&quot; value=&quot;5&quot;/&gt;&lt;property id=&quot;20300&quot; value=&quot;Slide 1 - &amp;quot;Master of Arts in Data Science &amp;quot;&quot;/&gt;&lt;property id=&quot;20307&quot; value=&quot;256&quot;/&gt;&lt;/object&gt;&lt;object type=&quot;3&quot; unique_id=&quot;151693&quot;&gt;&lt;property id=&quot;20148&quot; value=&quot;5&quot;/&gt;&lt;property id=&quot;20300&quot; value=&quot;Slide 2&quot;/&gt;&lt;property id=&quot;20307&quot; value=&quot;258&quot;/&gt;&lt;/object&gt;&lt;object type=&quot;3&quot; unique_id=&quot;151694&quot;&gt;&lt;property id=&quot;20148&quot; value=&quot;5&quot;/&gt;&lt;property id=&quot;20300&quot; value=&quot;Slide 3&quot;/&gt;&lt;property id=&quot;20307&quot; value=&quot;259&quot;/&gt;&lt;/object&gt;&lt;object type=&quot;3&quot; unique_id=&quot;151695&quot;&gt;&lt;property id=&quot;20148&quot; value=&quot;5&quot;/&gt;&lt;property id=&quot;20300&quot; value=&quot;Slide 4&quot;/&gt;&lt;property id=&quot;20307&quot; value=&quot;260&quot;/&gt;&lt;/object&gt;&lt;object type=&quot;3&quot; unique_id=&quot;151696&quot;&gt;&lt;property id=&quot;20148&quot; value=&quot;5&quot;/&gt;&lt;property id=&quot;20300&quot; value=&quot;Slide 5 - &amp;quot;McKinsey Institute on Big Data Jobs&amp;quot;&quot;/&gt;&lt;property id=&quot;20307&quot; value=&quot;261&quot;/&gt;&lt;/object&gt;&lt;object type=&quot;3&quot; unique_id=&quot;151697&quot;&gt;&lt;property id=&quot;20148&quot; value=&quot;5&quot;/&gt;&lt;property id=&quot;20300&quot; value=&quot;Slide 6 - &amp;quot;Features&amp;quot;&quot;/&gt;&lt;property id=&quot;20307&quot; value=&quot;257&quot;/&gt;&lt;/object&gt;&lt;object type=&quot;3&quot; unique_id=&quot;151754&quot;&gt;&lt;property id=&quot;20148&quot; value=&quot;5&quot;/&gt;&lt;property id=&quot;20300&quot; value=&quot;Slide 7 - &amp;quot;Clientele&amp;quot;&quot;/&gt;&lt;property id=&quot;20307&quot; value=&quot;262&quot;/&gt;&lt;/object&gt;&lt;object type=&quot;3&quot; unique_id=&quot;151755&quot;&gt;&lt;property id=&quot;20148&quot; value=&quot;5&quot;/&gt;&lt;property id=&quot;20300&quot; value=&quot;Slide 8 - &amp;quot;IU and Competition&amp;quot;&quot;/&gt;&lt;property id=&quot;20307&quot; value=&quot;263&quot;/&gt;&lt;/object&gt;&lt;object type=&quot;3&quot; unique_id=&quot;151756&quot;&gt;&lt;property id=&quot;20148&quot; value=&quot;5&quot;/&gt;&lt;property id=&quot;20300&quot; value=&quot;Slide 9 - &amp;quot;Admissions&amp;quot;&quot;/&gt;&lt;property id=&quot;20307&quot; value=&quot;264&quot;/&gt;&lt;/object&gt;&lt;object type=&quot;3&quot; unique_id=&quot;151757&quot;&gt;&lt;property id=&quot;20148&quot; value=&quot;5&quot;/&gt;&lt;property id=&quot;20300&quot; value=&quot;Slide 10 - &amp;quot;Basic Masters Course Requirements&amp;quot;&quot;/&gt;&lt;property id=&quot;20307&quot; value=&quot;265&quot;/&gt;&lt;/object&gt;&lt;object type=&quot;3&quot; unique_id=&quot;151758&quot;&gt;&lt;property id=&quot;20148&quot; value=&quot;5&quot;/&gt;&lt;property id=&quot;20300&quot; value=&quot;Slide 11 - &amp;quot;Computational and Analytic Data Science track&amp;quot;&quot;/&gt;&lt;property id=&quot;20307&quot; value=&quot;266&quot;/&gt;&lt;/object&gt;&lt;/object&gt;&lt;/object&gt;&lt;/database&gt;"/>
  <p:tag name="SECTOMILLISECCONVERTED"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306</TotalTime>
  <Words>550</Words>
  <Application>Microsoft Office PowerPoint</Application>
  <PresentationFormat>On-screen Show (4:3)</PresentationFormat>
  <Paragraphs>89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NewCenturySchlbk</vt:lpstr>
      <vt:lpstr>Times New Roman</vt:lpstr>
      <vt:lpstr>Office Theme</vt:lpstr>
      <vt:lpstr>Master of Arts in Data Science </vt:lpstr>
      <vt:lpstr>PowerPoint Presentation</vt:lpstr>
      <vt:lpstr>PowerPoint Presentation</vt:lpstr>
      <vt:lpstr>PowerPoint Presentation</vt:lpstr>
      <vt:lpstr>McKinsey Institute on Big Data Jobs</vt:lpstr>
      <vt:lpstr>Features</vt:lpstr>
      <vt:lpstr>Clientele</vt:lpstr>
      <vt:lpstr>IU and Competition</vt:lpstr>
      <vt:lpstr>Admissions</vt:lpstr>
      <vt:lpstr>Basic Masters Course Requirements</vt:lpstr>
      <vt:lpstr>Computational and Analytic Data Science track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of Arts in Data Science</dc:title>
  <dc:creator>Geoffrey Fox</dc:creator>
  <cp:lastModifiedBy>Geoffrey Fox</cp:lastModifiedBy>
  <cp:revision>11</cp:revision>
  <dcterms:created xsi:type="dcterms:W3CDTF">2014-03-22T03:27:21Z</dcterms:created>
  <dcterms:modified xsi:type="dcterms:W3CDTF">2014-03-22T20:09:09Z</dcterms:modified>
</cp:coreProperties>
</file>