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808" r:id="rId2"/>
  </p:sldMasterIdLst>
  <p:notesMasterIdLst>
    <p:notesMasterId r:id="rId16"/>
  </p:notesMasterIdLst>
  <p:sldIdLst>
    <p:sldId id="309" r:id="rId3"/>
    <p:sldId id="316" r:id="rId4"/>
    <p:sldId id="319" r:id="rId5"/>
    <p:sldId id="326" r:id="rId6"/>
    <p:sldId id="327" r:id="rId7"/>
    <p:sldId id="328" r:id="rId8"/>
    <p:sldId id="329" r:id="rId9"/>
    <p:sldId id="330" r:id="rId10"/>
    <p:sldId id="331" r:id="rId11"/>
    <p:sldId id="322" r:id="rId12"/>
    <p:sldId id="323" r:id="rId13"/>
    <p:sldId id="324" r:id="rId14"/>
    <p:sldId id="325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6D6E70"/>
    <a:srgbClr val="A9C9FF"/>
    <a:srgbClr val="F3F3F3"/>
    <a:srgbClr val="F8F3D2"/>
    <a:srgbClr val="7D11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102"/>
      </p:cViewPr>
      <p:guideLst>
        <p:guide orient="horz" pos="1344"/>
        <p:guide orient="horz" pos="1632"/>
        <p:guide orient="horz" pos="480"/>
        <p:guide pos="3744"/>
        <p:guide pos="816"/>
        <p:guide pos="2016"/>
        <p:guide pos="4704"/>
        <p:guide pos="5759"/>
        <p:guide pos="288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80"/>
    </p:cViewPr>
  </p:sorterViewPr>
  <p:notesViewPr>
    <p:cSldViewPr>
      <p:cViewPr varScale="1">
        <p:scale>
          <a:sx n="66" d="100"/>
          <a:sy n="66" d="100"/>
        </p:scale>
        <p:origin x="1668575090" y="2036290405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ea typeface="ＭＳ Ｐゴシック" pitchFamily="-111" charset="-128"/>
              </a:defRPr>
            </a:lvl1pPr>
          </a:lstStyle>
          <a:p>
            <a:pPr>
              <a:defRPr/>
            </a:pPr>
            <a:fld id="{F1971FE6-BE3E-4EF4-8D9B-79AF22DB6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E8E791-2314-41B8-B50D-4AA36BB71EDE}" type="slidenum">
              <a:rPr lang="en-US" smtClean="0">
                <a:ea typeface="ＭＳ Ｐゴシック" pitchFamily="-112" charset="-128"/>
              </a:rPr>
              <a:pPr/>
              <a:t>1</a:t>
            </a:fld>
            <a:endParaRPr lang="en-US" smtClean="0">
              <a:ea typeface="ＭＳ Ｐゴシック" pitchFamily="-112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-112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900C5A-34AA-4BAF-9AAF-9FCE87067E01}" type="slidenum">
              <a:rPr lang="en-US" smtClean="0">
                <a:solidFill>
                  <a:srgbClr val="000000"/>
                </a:solidFill>
                <a:ea typeface="ＭＳ Ｐゴシック" pitchFamily="-112" charset="-128"/>
              </a:rPr>
              <a:pPr/>
              <a:t>10</a:t>
            </a:fld>
            <a:endParaRPr lang="en-US" smtClean="0">
              <a:solidFill>
                <a:srgbClr val="000000"/>
              </a:solidFill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-112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085DF6-DE50-41BF-9673-0C61E9D26E95}" type="slidenum">
              <a:rPr lang="en-US" smtClean="0">
                <a:solidFill>
                  <a:srgbClr val="000000"/>
                </a:solidFill>
                <a:ea typeface="ＭＳ Ｐゴシック" pitchFamily="-112" charset="-128"/>
              </a:rPr>
              <a:pPr/>
              <a:t>11</a:t>
            </a:fld>
            <a:endParaRPr lang="en-US" smtClean="0">
              <a:solidFill>
                <a:srgbClr val="000000"/>
              </a:solidFill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-112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DE0A6D-1D77-464D-ADC7-FA3F88C63D6B}" type="slidenum">
              <a:rPr lang="en-US" smtClean="0">
                <a:solidFill>
                  <a:srgbClr val="000000"/>
                </a:solidFill>
                <a:ea typeface="ＭＳ Ｐゴシック" pitchFamily="-112" charset="-128"/>
              </a:rPr>
              <a:pPr/>
              <a:t>12</a:t>
            </a:fld>
            <a:endParaRPr lang="en-US" smtClean="0">
              <a:solidFill>
                <a:srgbClr val="000000"/>
              </a:solidFill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-112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65F8D4-41E1-4DCE-A8FA-F111D82E34CE}" type="slidenum">
              <a:rPr lang="en-US" smtClean="0">
                <a:solidFill>
                  <a:srgbClr val="000000"/>
                </a:solidFill>
                <a:ea typeface="ＭＳ Ｐゴシック" pitchFamily="-112" charset="-128"/>
              </a:rPr>
              <a:pPr/>
              <a:t>13</a:t>
            </a:fld>
            <a:endParaRPr lang="en-US" smtClean="0">
              <a:solidFill>
                <a:srgbClr val="000000"/>
              </a:solidFill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F28946-0352-4B4C-8381-F300FE62DEF4}" type="slidenum">
              <a:rPr lang="en-US" smtClean="0">
                <a:ea typeface="ＭＳ Ｐゴシック" pitchFamily="-112" charset="-128"/>
              </a:rPr>
              <a:pPr/>
              <a:t>2</a:t>
            </a:fld>
            <a:endParaRPr lang="en-US" smtClean="0">
              <a:ea typeface="ＭＳ Ｐゴシック" pitchFamily="-112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536C03-F1EB-4D4F-BBE8-4BCEF8EE1BF3}" type="slidenum">
              <a:rPr lang="en-US" smtClean="0">
                <a:ea typeface="ＭＳ Ｐゴシック" pitchFamily="-112" charset="-128"/>
              </a:rPr>
              <a:pPr/>
              <a:t>3</a:t>
            </a:fld>
            <a:endParaRPr lang="en-US" smtClean="0">
              <a:ea typeface="ＭＳ Ｐゴシック" pitchFamily="-112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FEFD86-F75C-4885-A1E8-94DA141B9962}" type="slidenum">
              <a:rPr lang="en-US"/>
              <a:pPr/>
              <a:t>4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158076-F2C5-4968-A9BF-2EA6322FFA48}" type="slidenum">
              <a:rPr lang="en-US"/>
              <a:pPr/>
              <a:t>5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86FC8-3D4C-4F5C-A36F-E97FCC1B456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86FC8-3D4C-4F5C-A36F-E97FCC1B456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72526-1877-4744-A3EF-8A35FEF340B7}" type="slidenum">
              <a:rPr lang="en-US"/>
              <a:pPr/>
              <a:t>8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6E19F5-0FDD-4F6A-9DBC-011D5117769F}" type="slidenum">
              <a:rPr lang="en-US"/>
              <a:pPr/>
              <a:t>9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8"/>
          <p:cNvSpPr>
            <a:spLocks noChangeArrowheads="1"/>
          </p:cNvSpPr>
          <p:nvPr/>
        </p:nvSpPr>
        <p:spPr bwMode="auto">
          <a:xfrm>
            <a:off x="0" y="0"/>
            <a:ext cx="9144000" cy="58039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5" name="Line 24"/>
          <p:cNvSpPr>
            <a:spLocks noChangeShapeType="1"/>
          </p:cNvSpPr>
          <p:nvPr/>
        </p:nvSpPr>
        <p:spPr bwMode="auto">
          <a:xfrm>
            <a:off x="685800" y="3198813"/>
            <a:ext cx="77692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</a:endParaRPr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0" y="5748338"/>
            <a:ext cx="9150350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7" name="Picture 46" descr="IUwide_ps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0613" y="5978525"/>
            <a:ext cx="19050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33638"/>
            <a:ext cx="8226425" cy="5080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676400"/>
            <a:ext cx="8226425" cy="776288"/>
          </a:xfrm>
        </p:spPr>
        <p:txBody>
          <a:bodyPr/>
          <a:lstStyle>
            <a:lvl1pPr algn="ctr">
              <a:defRPr sz="4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949325"/>
            <a:ext cx="1778000" cy="5070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949325"/>
            <a:ext cx="5181600" cy="5070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49325"/>
            <a:ext cx="71104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5588" y="1981200"/>
            <a:ext cx="3478212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981200"/>
            <a:ext cx="34798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0" y="949325"/>
            <a:ext cx="7112000" cy="5070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49325"/>
            <a:ext cx="71104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5588" y="1981200"/>
            <a:ext cx="3478212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6200" y="1981200"/>
            <a:ext cx="34798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49325"/>
            <a:ext cx="71104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5588" y="1981200"/>
            <a:ext cx="3478212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156200" y="1981200"/>
            <a:ext cx="3479800" cy="4038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prstClr val="black"/>
                </a:solidFill>
                <a:ea typeface="ＭＳ Ｐゴシック" pitchFamily="-111" charset="-128"/>
              </a:defRPr>
            </a:lvl1pPr>
          </a:lstStyle>
          <a:p>
            <a:pPr>
              <a:defRPr/>
            </a:pPr>
            <a:r>
              <a:rPr lang="en-US"/>
              <a:t>I399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     </a:t>
            </a:r>
            <a:fld id="{08DEEEDF-864B-4408-9FCA-5F1707438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i="0"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DAB65CE3-8F9F-4823-AC7A-361671BE5476}" type="datetimeFigureOut">
              <a:rPr lang="en-US"/>
              <a:pPr>
                <a:defRPr/>
              </a:pPr>
              <a:t>11/3/2010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i="0"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ＭＳ Ｐゴシック" pitchFamily="-111" charset="-128"/>
              </a:defRPr>
            </a:lvl1pPr>
          </a:lstStyle>
          <a:p>
            <a:pPr>
              <a:defRPr/>
            </a:pPr>
            <a:fld id="{3EB5582E-5CA7-4707-99A5-1BE2958EA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i="0"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E68CF2AF-7066-44E0-BFF4-5C7C3A7627C4}" type="datetimeFigureOut">
              <a:rPr lang="en-US"/>
              <a:pPr>
                <a:defRPr/>
              </a:pPr>
              <a:t>11/3/2010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i="0"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ＭＳ Ｐゴシック" pitchFamily="-111" charset="-128"/>
              </a:defRPr>
            </a:lvl1pPr>
          </a:lstStyle>
          <a:p>
            <a:pPr>
              <a:defRPr/>
            </a:pPr>
            <a:fld id="{7D9D0644-3EAF-46F2-A93A-0632B4963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i="0"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9345376F-F90B-42D5-9F15-A71B8EC4A795}" type="datetimeFigureOut">
              <a:rPr lang="en-US"/>
              <a:pPr>
                <a:defRPr/>
              </a:pPr>
              <a:t>11/3/2010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i="0"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ＭＳ Ｐゴシック" pitchFamily="-111" charset="-128"/>
              </a:defRPr>
            </a:lvl1pPr>
          </a:lstStyle>
          <a:p>
            <a:pPr>
              <a:defRPr/>
            </a:pPr>
            <a:fld id="{3DDD618A-8F20-4184-A739-160CC60D5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i="0"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F11EC69C-1A31-4744-A000-6948DDDB3342}" type="datetimeFigureOut">
              <a:rPr lang="en-US"/>
              <a:pPr>
                <a:defRPr/>
              </a:pPr>
              <a:t>11/3/2010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i="0"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ＭＳ Ｐゴシック" pitchFamily="-111" charset="-128"/>
              </a:defRPr>
            </a:lvl1pPr>
          </a:lstStyle>
          <a:p>
            <a:pPr>
              <a:defRPr/>
            </a:pPr>
            <a:fld id="{5A246834-800F-40EA-A90A-5534C5F3A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i="0"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5A620070-9FED-4773-A650-399C1610C6E9}" type="datetimeFigureOut">
              <a:rPr lang="en-US"/>
              <a:pPr>
                <a:defRPr/>
              </a:pPr>
              <a:t>11/3/2010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i="0"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ＭＳ Ｐゴシック" pitchFamily="-111" charset="-128"/>
              </a:defRPr>
            </a:lvl1pPr>
          </a:lstStyle>
          <a:p>
            <a:pPr>
              <a:defRPr/>
            </a:pPr>
            <a:fld id="{1A30E767-8C91-4316-ADF1-E757DC768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i="0"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91C82FA4-62B4-43B0-907A-109ED40C8B57}" type="datetimeFigureOut">
              <a:rPr lang="en-US"/>
              <a:pPr>
                <a:defRPr/>
              </a:pPr>
              <a:t>11/3/2010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i="0"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ＭＳ Ｐゴシック" pitchFamily="-111" charset="-128"/>
              </a:defRPr>
            </a:lvl1pPr>
          </a:lstStyle>
          <a:p>
            <a:pPr>
              <a:defRPr/>
            </a:pPr>
            <a:fld id="{2802A01C-BDEB-4321-8536-0856CF56F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i="0"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304CCBBE-A575-4AD6-A85A-8B35370F33FD}" type="datetimeFigureOut">
              <a:rPr lang="en-US"/>
              <a:pPr>
                <a:defRPr/>
              </a:pPr>
              <a:t>11/3/2010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i="0"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ＭＳ Ｐゴシック" pitchFamily="-111" charset="-128"/>
              </a:defRPr>
            </a:lvl1pPr>
          </a:lstStyle>
          <a:p>
            <a:pPr>
              <a:defRPr/>
            </a:pPr>
            <a:fld id="{70B86CBE-8B3A-492D-9E1D-ED1800657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i="0"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B2292EE6-34A7-4301-BB78-55189313B08B}" type="datetimeFigureOut">
              <a:rPr lang="en-US"/>
              <a:pPr>
                <a:defRPr/>
              </a:pPr>
              <a:t>11/3/2010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i="0"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ＭＳ Ｐゴシック" pitchFamily="-111" charset="-128"/>
              </a:defRPr>
            </a:lvl1pPr>
          </a:lstStyle>
          <a:p>
            <a:pPr>
              <a:defRPr/>
            </a:pPr>
            <a:fld id="{BAE21017-4CFD-42C8-90C3-A94C596DA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i="0"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5D738B61-6A88-4EEA-8C8E-472E08519DC5}" type="datetimeFigureOut">
              <a:rPr lang="en-US"/>
              <a:pPr>
                <a:defRPr/>
              </a:pPr>
              <a:t>11/3/2010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i="0"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ＭＳ Ｐゴシック" pitchFamily="-111" charset="-128"/>
              </a:defRPr>
            </a:lvl1pPr>
          </a:lstStyle>
          <a:p>
            <a:pPr>
              <a:defRPr/>
            </a:pPr>
            <a:fld id="{A805367A-EBFF-4885-B80D-2C3BF669C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5588" y="1981200"/>
            <a:ext cx="3478212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981200"/>
            <a:ext cx="3479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949325"/>
            <a:ext cx="7110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5588" y="1981200"/>
            <a:ext cx="711041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781800"/>
            <a:ext cx="9150350" cy="82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50350" cy="804863"/>
          </a:xfrm>
          <a:prstGeom prst="rect">
            <a:avLst/>
          </a:prstGeom>
          <a:solidFill>
            <a:srgbClr val="7D110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1030" name="Picture 33" descr="iuwide_psd_wh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732213" y="138113"/>
            <a:ext cx="16764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+mj-lt"/>
          <a:ea typeface="+mj-ea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5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mall.org/I399/Materials/I399A.ppt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www.infomall.org/I399/SOICResearch.html" TargetMode="External"/><Relationship Id="rId4" Type="http://schemas.openxmlformats.org/officeDocument/2006/relationships/hyperlink" Target="http://www.soic.indiana.edu/research/index.s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>
            <a:spLocks noGrp="1" noChangeArrowheads="1"/>
          </p:cNvSpPr>
          <p:nvPr>
            <p:ph type="ctrTitle"/>
          </p:nvPr>
        </p:nvSpPr>
        <p:spPr>
          <a:xfrm>
            <a:off x="458788" y="609600"/>
            <a:ext cx="8226425" cy="776288"/>
          </a:xfrm>
          <a:noFill/>
        </p:spPr>
        <p:txBody>
          <a:bodyPr/>
          <a:lstStyle/>
          <a:p>
            <a:r>
              <a:rPr lang="en-US" sz="3200" b="1" smtClean="0">
                <a:latin typeface="Trade Gothic LT Std" pitchFamily="50" charset="0"/>
              </a:rPr>
              <a:t>The Indiana University School of Informatics</a:t>
            </a:r>
            <a:endParaRPr lang="en-US" sz="2000" b="1" smtClean="0">
              <a:solidFill>
                <a:schemeClr val="tx1"/>
              </a:solidFill>
              <a:latin typeface="Trade Gothic LT Std" pitchFamily="50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276725" y="42259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i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81000" y="3429000"/>
            <a:ext cx="82264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i="0" dirty="0">
                <a:solidFill>
                  <a:schemeClr val="bg1"/>
                </a:solidFill>
                <a:latin typeface="+mj-lt"/>
                <a:ea typeface="ＭＳ Ｐゴシック" pitchFamily="-111" charset="-128"/>
              </a:rPr>
              <a:t>Bobby Schnabel: Dean, Indiana University School of Informatics</a:t>
            </a:r>
          </a:p>
          <a:p>
            <a:pPr algn="ctr">
              <a:defRPr/>
            </a:pPr>
            <a:endParaRPr lang="en-US" sz="2000" i="0" dirty="0">
              <a:solidFill>
                <a:schemeClr val="bg1"/>
              </a:solidFill>
              <a:latin typeface="+mj-lt"/>
              <a:ea typeface="ＭＳ Ｐゴシック" pitchFamily="-111" charset="-128"/>
            </a:endParaRPr>
          </a:p>
          <a:p>
            <a:pPr algn="ctr">
              <a:defRPr/>
            </a:pPr>
            <a:r>
              <a:rPr lang="en-US" sz="2000" i="0" dirty="0">
                <a:solidFill>
                  <a:schemeClr val="bg1"/>
                </a:solidFill>
                <a:latin typeface="+mj-lt"/>
                <a:ea typeface="ＭＳ Ｐゴシック" pitchFamily="-111" charset="-128"/>
              </a:rPr>
              <a:t>Presented by </a:t>
            </a:r>
            <a:br>
              <a:rPr lang="en-US" sz="2000" i="0" dirty="0">
                <a:solidFill>
                  <a:schemeClr val="bg1"/>
                </a:solidFill>
                <a:latin typeface="+mj-lt"/>
                <a:ea typeface="ＭＳ Ｐゴシック" pitchFamily="-111" charset="-128"/>
              </a:rPr>
            </a:br>
            <a:r>
              <a:rPr lang="en-US" sz="2000" i="0" dirty="0">
                <a:solidFill>
                  <a:schemeClr val="bg1"/>
                </a:solidFill>
                <a:latin typeface="+mj-lt"/>
                <a:ea typeface="ＭＳ Ｐゴシック" pitchFamily="-111" charset="-128"/>
              </a:rPr>
              <a:t>Geoffrey Fox: Associate Dean for Research and Graduate Studies</a:t>
            </a:r>
          </a:p>
          <a:p>
            <a:pPr algn="ctr">
              <a:defRPr/>
            </a:pPr>
            <a:endParaRPr lang="en-US" sz="2000" dirty="0">
              <a:solidFill>
                <a:schemeClr val="bg1"/>
              </a:solidFill>
              <a:latin typeface="+mj-lt"/>
              <a:ea typeface="ＭＳ Ｐゴシック" pitchFamily="-111" charset="-128"/>
            </a:endParaRPr>
          </a:p>
          <a:p>
            <a:pPr algn="ctr">
              <a:defRPr/>
            </a:pPr>
            <a:endParaRPr lang="en-US" sz="2000" dirty="0">
              <a:solidFill>
                <a:schemeClr val="bg1"/>
              </a:solidFill>
              <a:latin typeface="+mj-lt"/>
              <a:ea typeface="ＭＳ Ｐゴシック" pitchFamily="-111" charset="-128"/>
            </a:endParaRPr>
          </a:p>
          <a:p>
            <a:pPr algn="ctr">
              <a:defRPr/>
            </a:pPr>
            <a:r>
              <a:rPr lang="en-US" sz="2000" i="0" dirty="0">
                <a:solidFill>
                  <a:schemeClr val="bg1"/>
                </a:solidFill>
                <a:latin typeface="+mj-lt"/>
                <a:ea typeface="ＭＳ Ｐゴシック" pitchFamily="-111" charset="-128"/>
              </a:rPr>
              <a:t>Bloomington School of Informatics and Computing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981200" y="6019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342" name="Rectangle 10"/>
          <p:cNvSpPr>
            <a:spLocks noChangeArrowheads="1"/>
          </p:cNvSpPr>
          <p:nvPr/>
        </p:nvSpPr>
        <p:spPr bwMode="auto">
          <a:xfrm>
            <a:off x="3429000" y="5867400"/>
            <a:ext cx="23622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4343" name="Picture 9" descr="OSI_IU.V.2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5951538"/>
            <a:ext cx="29495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981200"/>
            <a:ext cx="72009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3200" smtClean="0"/>
              <a:t>Research in Bloomington</a:t>
            </a:r>
            <a:br>
              <a:rPr lang="en-US" sz="3200" smtClean="0"/>
            </a:br>
            <a:r>
              <a:rPr lang="en-US" sz="3200" smtClean="0"/>
              <a:t>School of Informatics and Computing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410200"/>
          </a:xfrm>
        </p:spPr>
        <p:txBody>
          <a:bodyPr/>
          <a:lstStyle/>
          <a:p>
            <a:r>
              <a:rPr lang="en-US" sz="2800" dirty="0" smtClean="0">
                <a:hlinkClick r:id="rId3"/>
              </a:rPr>
              <a:t>http://www.infomall.org/I399/Materials/I399A.pptx</a:t>
            </a:r>
            <a:endParaRPr lang="en-US" sz="2800" dirty="0" smtClean="0"/>
          </a:p>
          <a:p>
            <a:r>
              <a:rPr lang="en-US" sz="2800" dirty="0" smtClean="0">
                <a:hlinkClick r:id="rId4"/>
              </a:rPr>
              <a:t>http://www.soic.indiana.edu/research/index.shtml</a:t>
            </a:r>
            <a:endParaRPr lang="en-US" sz="2800" dirty="0" smtClean="0"/>
          </a:p>
          <a:p>
            <a:r>
              <a:rPr lang="en-US" dirty="0" smtClean="0">
                <a:hlinkClick r:id="rId5"/>
              </a:rPr>
              <a:t>http://www.infomall.org/I399/SOICResearch.html</a:t>
            </a:r>
            <a:endParaRPr lang="en-US" dirty="0" smtClean="0"/>
          </a:p>
          <a:p>
            <a:r>
              <a:rPr lang="en-US" dirty="0" smtClean="0"/>
              <a:t>Following is a Summary divided into 3 broad areas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Largely Informatics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Largely Applied Computer Science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Traditional core Computer Science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smtClean="0"/>
              <a:t>Largely Informatics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2578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Security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Bioinformatics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Cheminformatics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Health Informatics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Music Informatics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Complex Networks and Systems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Social Informatics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Human Computer Interaction Design </a:t>
            </a:r>
            <a:r>
              <a:rPr lang="en-US" dirty="0" smtClean="0"/>
              <a:t>(not covered in meetings but identified earlier as possibly interesting to Crane)</a:t>
            </a:r>
            <a:br>
              <a:rPr lang="en-US" dirty="0" smtClean="0"/>
            </a:b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These fields are covered in many universities but sometimes not in Computer Science (although Security often in CS)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smtClean="0"/>
              <a:t>Largely Applied Computer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054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Distributed systems, Data Fusion, Cyberinfrastructure and High Performance Computing, Parallel Computing, Multicore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Data, Databases, Datamining, Digital Preservation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Text and Image Search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Ubiquitous Computing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Robotics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Visualization and Computer Graphics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These are fields you will find in many computer science departments but are focused on using computers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smtClean="0"/>
              <a:t>Largely Core Computer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054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Computer Architecture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Computer Networking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Programming Languages and Compilers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Artificial Intelligence, Artificial Life and Cognitive Science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Computation Theory and Logic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Quantum Computing</a:t>
            </a:r>
            <a:br>
              <a:rPr lang="en-US" dirty="0" smtClean="0"/>
            </a:b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These are traditional important fields of Computer Science providing ideas and tools used in Informatics and Applied Computer Science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49325"/>
            <a:ext cx="8991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rade Gothic LT Std" pitchFamily="50" charset="0"/>
              </a:rPr>
              <a:t>What is </a:t>
            </a:r>
            <a:r>
              <a:rPr lang="en-US" dirty="0" smtClean="0">
                <a:latin typeface="Trade Gothic LT Std" pitchFamily="50" charset="0"/>
              </a:rPr>
              <a:t>Informatics and Computing?</a:t>
            </a:r>
            <a:endParaRPr lang="en-US" dirty="0" smtClean="0">
              <a:latin typeface="Trade Gothic LT Std" pitchFamily="50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09800"/>
            <a:ext cx="4800600" cy="40386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sz="2000" dirty="0" smtClean="0"/>
              <a:t>Computer Science, </a:t>
            </a:r>
            <a:r>
              <a:rPr lang="en-US" sz="1400" dirty="0" smtClean="0"/>
              <a:t>In Europe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US" sz="2000" dirty="0" smtClean="0"/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000" dirty="0" smtClean="0"/>
              <a:t>Cybernetics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US" sz="2000" dirty="0" smtClean="0"/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000" dirty="0" smtClean="0"/>
              <a:t>Science </a:t>
            </a:r>
            <a:r>
              <a:rPr lang="en-US" sz="2000" dirty="0" smtClean="0"/>
              <a:t>of Information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US" sz="2000" dirty="0" smtClean="0"/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000" dirty="0" smtClean="0"/>
              <a:t>Analysis and Application of Data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US" sz="2000" dirty="0" smtClean="0"/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000" dirty="0" smtClean="0"/>
              <a:t>Applied </a:t>
            </a:r>
            <a:r>
              <a:rPr lang="en-US" sz="2000" dirty="0" smtClean="0"/>
              <a:t>Computing/Computer Science</a:t>
            </a:r>
            <a:endParaRPr lang="en-US" sz="2000" dirty="0" smtClean="0"/>
          </a:p>
          <a:p>
            <a:pPr marL="457200" indent="-457200" eaLnBrk="1" hangingPunct="1">
              <a:lnSpc>
                <a:spcPct val="90000"/>
              </a:lnSpc>
            </a:pPr>
            <a:endParaRPr lang="en-US" sz="2000" dirty="0" smtClean="0"/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In Bloomington School  of Informatics and Computing we cover all these themes</a:t>
            </a:r>
          </a:p>
        </p:txBody>
      </p:sp>
      <p:pic>
        <p:nvPicPr>
          <p:cNvPr id="101386" name="Picture 10" descr="IUBInforBldg5TSwithSig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3581400"/>
            <a:ext cx="4191000" cy="2794000"/>
          </a:xfrm>
          <a:ln w="12700">
            <a:solidFill>
              <a:schemeClr val="tx1"/>
            </a:solidFill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276600" y="0"/>
            <a:ext cx="2514600" cy="762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366" name="Picture 4" descr="OSI_IU.V.REV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53975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610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Trade Gothic LT Std" pitchFamily="50" charset="0"/>
              </a:rPr>
              <a:t>Background &amp; Structure of the School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8229600" cy="44196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sz="2000" dirty="0" smtClean="0"/>
              <a:t>Established in 2000 as first of its kind in the United States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000" dirty="0" smtClean="0"/>
              <a:t>Includes Informatics and  Computer Science in Bloomington.</a:t>
            </a:r>
            <a:br>
              <a:rPr lang="en-US" sz="2000" dirty="0" smtClean="0"/>
            </a:br>
            <a:r>
              <a:rPr lang="en-US" sz="1600" dirty="0" smtClean="0"/>
              <a:t>(Computer Science was established In 1971 </a:t>
            </a:r>
            <a:br>
              <a:rPr lang="en-US" sz="1600" dirty="0" smtClean="0"/>
            </a:br>
            <a:r>
              <a:rPr lang="en-US" sz="1600" dirty="0" smtClean="0"/>
              <a:t>and became part of </a:t>
            </a:r>
            <a:r>
              <a:rPr lang="en-US" sz="1600" dirty="0" err="1" smtClean="0"/>
              <a:t>SoI</a:t>
            </a:r>
            <a:r>
              <a:rPr lang="en-US" sz="1600" dirty="0" smtClean="0"/>
              <a:t> in 2005)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US" sz="1400" dirty="0" smtClean="0"/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000" dirty="0" smtClean="0"/>
              <a:t>Bloomington School renamed</a:t>
            </a:r>
            <a:br>
              <a:rPr lang="en-US" sz="2000" dirty="0" smtClean="0"/>
            </a:br>
            <a:r>
              <a:rPr lang="en-US" sz="2000" dirty="0" smtClean="0"/>
              <a:t>Informatics and Computing</a:t>
            </a:r>
            <a:br>
              <a:rPr lang="en-US" sz="2000" dirty="0" smtClean="0"/>
            </a:br>
            <a:r>
              <a:rPr lang="en-US" sz="2000" dirty="0" smtClean="0"/>
              <a:t>July 1 2009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US" sz="2000" dirty="0" smtClean="0"/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000" dirty="0" smtClean="0"/>
              <a:t>Includes Informatics at Indiana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	University-Purdue University at </a:t>
            </a:r>
            <a:br>
              <a:rPr lang="en-US" sz="2000" dirty="0" smtClean="0"/>
            </a:br>
            <a:r>
              <a:rPr lang="en-US" sz="2000" dirty="0" smtClean="0"/>
              <a:t>Indianapolis ( IUPUI )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000" dirty="0" smtClean="0"/>
              <a:t>Not like most </a:t>
            </a:r>
            <a:r>
              <a:rPr lang="en-US" sz="2000" dirty="0" err="1" smtClean="0"/>
              <a:t>i</a:t>
            </a:r>
            <a:r>
              <a:rPr lang="en-US" sz="2000" dirty="0" smtClean="0"/>
              <a:t>-Schools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</p:txBody>
      </p:sp>
      <p:pic>
        <p:nvPicPr>
          <p:cNvPr id="101386" name="Picture 10" descr="IUBInforBldg5TSwithSig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3581400"/>
            <a:ext cx="3911600" cy="2794000"/>
          </a:xfrm>
          <a:ln w="12700">
            <a:solidFill>
              <a:schemeClr val="tx1"/>
            </a:solidFill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276600" y="0"/>
            <a:ext cx="2514600" cy="762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414" name="Picture 4" descr="OSI_IU.V.REV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53975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7110413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Trade Gothic LT Std" pitchFamily="50" charset="0"/>
              </a:rPr>
              <a:t>Mission of the School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3276600" y="0"/>
            <a:ext cx="2514600" cy="762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6628" name="Picture 4" descr="OSI_IU.V.REV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53975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 descr="Y:\Marketing\Studentclass room photo shoot 1008\_AS105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54384">
            <a:off x="-352425" y="4557713"/>
            <a:ext cx="2119313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0" y="1828800"/>
            <a:ext cx="9144000" cy="18288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09800"/>
            <a:ext cx="8229600" cy="12192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sz="2000" smtClean="0"/>
              <a:t>Excellence in education and research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000" smtClean="0"/>
              <a:t>Partnership for economic development and entrepreneurship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000" smtClean="0"/>
              <a:t>Commitment to diversity-participation of women and underrepresented minorities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</p:txBody>
      </p:sp>
      <p:pic>
        <p:nvPicPr>
          <p:cNvPr id="26632" name="Picture 3" descr="Y:\Events\2008\919 Open House\_AS178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0131">
            <a:off x="1487488" y="4344988"/>
            <a:ext cx="2559050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3" descr="Y:\Events\2008\919 Open House\_AS178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62041">
            <a:off x="3862388" y="4673600"/>
            <a:ext cx="2341562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3" descr="Y:\Events\2008\919 Open House\_AS1786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214924">
            <a:off x="5689600" y="4513263"/>
            <a:ext cx="2559050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3" descr="Y:\Events\2008\919 Open House\_AS1786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43763" y="4724400"/>
            <a:ext cx="2332037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7110413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Trade Gothic LT Std" pitchFamily="50" charset="0"/>
              </a:rPr>
              <a:t>Size of School 2010-2011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3276600" y="0"/>
            <a:ext cx="2514600" cy="762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8676" name="Picture 4" descr="OSI_IU.V.REV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53975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0" y="1828800"/>
            <a:ext cx="9144000" cy="18288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514600"/>
            <a:ext cx="8229600" cy="15240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Faculty				74			43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Undergraduate majors		610			542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Graduate Majors		527			158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Degrees Granted		182			146	</a:t>
            </a:r>
          </a:p>
        </p:txBody>
      </p:sp>
      <p:sp>
        <p:nvSpPr>
          <p:cNvPr id="28679" name="TextBox 14"/>
          <p:cNvSpPr txBox="1">
            <a:spLocks noChangeArrowheads="1"/>
          </p:cNvSpPr>
          <p:nvPr/>
        </p:nvSpPr>
        <p:spPr bwMode="auto">
          <a:xfrm>
            <a:off x="3879850" y="1981200"/>
            <a:ext cx="145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0">
                <a:latin typeface="Trade Gothic LT Std" pitchFamily="50" charset="0"/>
              </a:rPr>
              <a:t>Bloomington</a:t>
            </a:r>
          </a:p>
        </p:txBody>
      </p:sp>
      <p:sp>
        <p:nvSpPr>
          <p:cNvPr id="28680" name="TextBox 15"/>
          <p:cNvSpPr txBox="1">
            <a:spLocks noChangeArrowheads="1"/>
          </p:cNvSpPr>
          <p:nvPr/>
        </p:nvSpPr>
        <p:spPr bwMode="auto">
          <a:xfrm>
            <a:off x="6629400" y="1981200"/>
            <a:ext cx="1416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0">
                <a:latin typeface="Trade Gothic LT Std" pitchFamily="50" charset="0"/>
              </a:rPr>
              <a:t>Indianapolis</a:t>
            </a:r>
          </a:p>
        </p:txBody>
      </p:sp>
      <p:pic>
        <p:nvPicPr>
          <p:cNvPr id="28681" name="Picture 2" descr="Y:\Campus\Landscape\DSC_02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37745">
            <a:off x="-233363" y="4683125"/>
            <a:ext cx="2355851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3" descr="Y:\Campus\Landscape\DSC_03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651">
            <a:off x="1651000" y="4497388"/>
            <a:ext cx="2693988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4" descr="Y:\Campus\Landscape\DSC_03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73130">
            <a:off x="3962400" y="4800600"/>
            <a:ext cx="225425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4" descr="Y:\Campus\Landscape\DSC_036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72002">
            <a:off x="6027738" y="4244975"/>
            <a:ext cx="1458912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5" name="Rectangle 18"/>
          <p:cNvSpPr>
            <a:spLocks noChangeArrowheads="1"/>
          </p:cNvSpPr>
          <p:nvPr/>
        </p:nvSpPr>
        <p:spPr bwMode="auto">
          <a:xfrm rot="385445">
            <a:off x="5943600" y="4059238"/>
            <a:ext cx="1752600" cy="5334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8686" name="Picture 6" descr="Y:\Campus\Showalter Fountain\DSC_036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64333">
            <a:off x="7315200" y="4876800"/>
            <a:ext cx="20494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Explosive growth at IU SOIC Bloomington in past 3 years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Undergraduate majors:         </a:t>
            </a:r>
            <a:r>
              <a:rPr lang="en-US" dirty="0" smtClean="0">
                <a:latin typeface="Wingdings" pitchFamily="-112" charset="2"/>
              </a:rPr>
              <a:t></a:t>
            </a:r>
            <a:r>
              <a:rPr lang="en-US" dirty="0" smtClean="0"/>
              <a:t>58%</a:t>
            </a:r>
          </a:p>
          <a:p>
            <a:pPr lvl="1"/>
            <a:r>
              <a:rPr lang="en-US" dirty="0" smtClean="0"/>
              <a:t>New Undergraduate majors:</a:t>
            </a:r>
            <a:r>
              <a:rPr lang="en-US" dirty="0" smtClean="0">
                <a:latin typeface="Wingdings" pitchFamily="-112" charset="2"/>
              </a:rPr>
              <a:t></a:t>
            </a:r>
            <a:r>
              <a:rPr lang="en-US" dirty="0" smtClean="0"/>
              <a:t>94%</a:t>
            </a:r>
          </a:p>
          <a:p>
            <a:pPr lvl="1"/>
            <a:r>
              <a:rPr lang="en-US" dirty="0" smtClean="0"/>
              <a:t>Masters Enrollments:            </a:t>
            </a:r>
            <a:r>
              <a:rPr lang="en-US" dirty="0" smtClean="0">
                <a:latin typeface="Wingdings" pitchFamily="-112" charset="2"/>
              </a:rPr>
              <a:t></a:t>
            </a:r>
            <a:r>
              <a:rPr lang="en-US" dirty="0" smtClean="0"/>
              <a:t>121%</a:t>
            </a:r>
          </a:p>
          <a:p>
            <a:pPr lvl="1"/>
            <a:r>
              <a:rPr lang="en-US" dirty="0" smtClean="0"/>
              <a:t>PhD Enrollments:                  </a:t>
            </a:r>
            <a:r>
              <a:rPr lang="en-US" dirty="0" smtClean="0">
                <a:latin typeface="Wingdings" pitchFamily="-112" charset="2"/>
              </a:rPr>
              <a:t></a:t>
            </a:r>
            <a:r>
              <a:rPr lang="en-US" dirty="0" smtClean="0"/>
              <a:t>41%</a:t>
            </a:r>
          </a:p>
          <a:p>
            <a:pPr lvl="1"/>
            <a:r>
              <a:rPr lang="en-US" dirty="0" smtClean="0"/>
              <a:t>Research awards:                 </a:t>
            </a:r>
            <a:r>
              <a:rPr lang="en-US" dirty="0" smtClean="0">
                <a:latin typeface="Wingdings" pitchFamily="-112" charset="2"/>
              </a:rPr>
              <a:t></a:t>
            </a:r>
            <a:r>
              <a:rPr lang="en-US" dirty="0" smtClean="0"/>
              <a:t>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Growth Demands Space</a:t>
            </a:r>
          </a:p>
        </p:txBody>
      </p:sp>
      <p:pic>
        <p:nvPicPr>
          <p:cNvPr id="31747" name="Content Placeholder 3" descr="IMG_57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8650" r="-8650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762000" y="6172200"/>
            <a:ext cx="768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10,000 sq ft Extension joins new two buildings together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7110413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Trade Gothic LT Std" pitchFamily="50" charset="0"/>
              </a:rPr>
              <a:t>Undergraduate Degree Programs</a:t>
            </a:r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3276600" y="0"/>
            <a:ext cx="2514600" cy="762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2772" name="Picture 4" descr="OSI_IU.V.REV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53975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0" y="1828800"/>
            <a:ext cx="9144000" cy="18288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590800"/>
            <a:ext cx="8229600" cy="35814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sz="2000" smtClean="0"/>
              <a:t>B.S. degrees in: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   Informatics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   Computer Science </a:t>
            </a:r>
          </a:p>
          <a:p>
            <a:pPr marL="457200" indent="-457200" eaLnBrk="1" hangingPunct="1">
              <a:buFontTx/>
              <a:buNone/>
            </a:pPr>
            <a:r>
              <a:rPr lang="en-US" sz="2000" smtClean="0"/>
              <a:t>	   Health Information Administration </a:t>
            </a:r>
          </a:p>
          <a:p>
            <a:pPr marL="457200" indent="-457200" eaLnBrk="1" hangingPunct="1">
              <a:spcBef>
                <a:spcPct val="0"/>
              </a:spcBef>
              <a:buFontTx/>
              <a:buNone/>
            </a:pPr>
            <a:r>
              <a:rPr lang="en-US" sz="2000" smtClean="0"/>
              <a:t>		</a:t>
            </a:r>
            <a:r>
              <a:rPr lang="en-US" sz="1600" smtClean="0"/>
              <a:t>(Indianapolis),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   Media Arts and Science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	</a:t>
            </a:r>
            <a:r>
              <a:rPr lang="en-US" sz="1600" smtClean="0"/>
              <a:t>(Indianapolis)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000" smtClean="0"/>
              <a:t>B.A. degree in Computer Science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	(Bloomington)	</a:t>
            </a:r>
            <a:r>
              <a:rPr lang="en-US" sz="2000" smtClean="0"/>
              <a:t>		  </a:t>
            </a:r>
          </a:p>
        </p:txBody>
      </p:sp>
      <p:pic>
        <p:nvPicPr>
          <p:cNvPr id="32775" name="Picture 2" descr="C:\Documents and Settings\jaydwalk\Desktop\Monitor Design\Circut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9600" y="3276600"/>
            <a:ext cx="3832225" cy="2873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7110413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Trade Gothic LT Std" pitchFamily="50" charset="0"/>
              </a:rPr>
              <a:t>Graduate Degree Programs</a:t>
            </a: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3276600" y="0"/>
            <a:ext cx="2514600" cy="762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4820" name="Picture 4" descr="OSI_IU.V.REV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53975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57600" y="2438400"/>
            <a:ext cx="8229600" cy="12192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sz="2000" smtClean="0"/>
              <a:t>PhD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   Informatics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   Computer Science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000" smtClean="0"/>
              <a:t>Masters (MS)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   Bioinformatics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   Chemical Informatics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   Computer Science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   Human Computer Interaction/Design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   Security Informatics		</a:t>
            </a:r>
          </a:p>
        </p:txBody>
      </p:sp>
      <p:pic>
        <p:nvPicPr>
          <p:cNvPr id="34822" name="Picture 6" descr="633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37338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7D110C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7D110C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F8F3D2"/>
    </a:dk2>
    <a:lt2>
      <a:srgbClr val="B0B2B4"/>
    </a:lt2>
    <a:accent1>
      <a:srgbClr val="7D110C"/>
    </a:accent1>
    <a:accent2>
      <a:srgbClr val="6D6E70"/>
    </a:accent2>
    <a:accent3>
      <a:srgbClr val="FFFFFF"/>
    </a:accent3>
    <a:accent4>
      <a:srgbClr val="000000"/>
    </a:accent4>
    <a:accent5>
      <a:srgbClr val="BFAAAA"/>
    </a:accent5>
    <a:accent6>
      <a:srgbClr val="626365"/>
    </a:accent6>
    <a:hlink>
      <a:srgbClr val="7D110C"/>
    </a:hlink>
    <a:folHlink>
      <a:srgbClr val="6D6E7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1801</TotalTime>
  <Words>306</Words>
  <Application>Microsoft Office PowerPoint</Application>
  <PresentationFormat>On-screen Show (4:3)</PresentationFormat>
  <Paragraphs>121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Blank Presentation</vt:lpstr>
      <vt:lpstr>Office Theme</vt:lpstr>
      <vt:lpstr>The Indiana University School of Informatics</vt:lpstr>
      <vt:lpstr>What is Informatics and Computing?</vt:lpstr>
      <vt:lpstr>Background &amp; Structure of the School</vt:lpstr>
      <vt:lpstr>Mission of the School</vt:lpstr>
      <vt:lpstr>Size of School 2010-2011</vt:lpstr>
      <vt:lpstr> Explosive growth at IU SOIC Bloomington in past 3 years </vt:lpstr>
      <vt:lpstr>Growth Demands Space</vt:lpstr>
      <vt:lpstr>Undergraduate Degree Programs</vt:lpstr>
      <vt:lpstr>Graduate Degree Programs</vt:lpstr>
      <vt:lpstr>Research in Bloomington School of Informatics and Computing</vt:lpstr>
      <vt:lpstr>Largely Informatics</vt:lpstr>
      <vt:lpstr>Largely Applied Computer Science</vt:lpstr>
      <vt:lpstr>Largely Core Computer Science</vt:lpstr>
    </vt:vector>
  </TitlesOfParts>
  <Company>Indiana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Information Technology and The Indiana University School of Informatics</dc:title>
  <dc:creator>Neal Moore</dc:creator>
  <cp:lastModifiedBy>Geoffrey Fox</cp:lastModifiedBy>
  <cp:revision>79</cp:revision>
  <cp:lastPrinted>2009-05-27T19:00:23Z</cp:lastPrinted>
  <dcterms:created xsi:type="dcterms:W3CDTF">2007-11-16T20:51:47Z</dcterms:created>
  <dcterms:modified xsi:type="dcterms:W3CDTF">2010-11-03T13:46:09Z</dcterms:modified>
</cp:coreProperties>
</file>