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3.xml" ContentType="application/vnd.openxmlformats-officedocument.presentationml.notesSlide+xml"/>
  <Override PartName="/ppt/charts/chart6.xml" ContentType="application/vnd.openxmlformats-officedocument.drawingml.chart+xml"/>
  <Override PartName="/ppt/notesSlides/notesSlide84.xml" ContentType="application/vnd.openxmlformats-officedocument.presentationml.notesSlide+xml"/>
  <Override PartName="/ppt/charts/chart7.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8.xml" ContentType="application/vnd.openxmlformats-officedocument.drawingml.chart+xml"/>
  <Override PartName="/ppt/notesSlides/notesSlide89.xml" ContentType="application/vnd.openxmlformats-officedocument.presentationml.notesSlide+xml"/>
  <Override PartName="/ppt/charts/chart9.xml" ContentType="application/vnd.openxmlformats-officedocument.drawingml.chart+xml"/>
  <Override PartName="/ppt/notesSlides/notesSlide90.xml" ContentType="application/vnd.openxmlformats-officedocument.presentationml.notesSlide+xml"/>
  <Override PartName="/ppt/charts/chart10.xml" ContentType="application/vnd.openxmlformats-officedocument.drawingml.chart+xml"/>
  <Override PartName="/ppt/notesSlides/notesSlide91.xml" ContentType="application/vnd.openxmlformats-officedocument.presentationml.notesSlide+xml"/>
  <Override PartName="/ppt/charts/chart11.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122"/>
  </p:notesMasterIdLst>
  <p:sldIdLst>
    <p:sldId id="256" r:id="rId3"/>
    <p:sldId id="566" r:id="rId4"/>
    <p:sldId id="589" r:id="rId5"/>
    <p:sldId id="568" r:id="rId6"/>
    <p:sldId id="509" r:id="rId7"/>
    <p:sldId id="514" r:id="rId8"/>
    <p:sldId id="567" r:id="rId9"/>
    <p:sldId id="571" r:id="rId10"/>
    <p:sldId id="579" r:id="rId11"/>
    <p:sldId id="580" r:id="rId12"/>
    <p:sldId id="581" r:id="rId13"/>
    <p:sldId id="582" r:id="rId14"/>
    <p:sldId id="583" r:id="rId15"/>
    <p:sldId id="584" r:id="rId16"/>
    <p:sldId id="585" r:id="rId17"/>
    <p:sldId id="586" r:id="rId18"/>
    <p:sldId id="587" r:id="rId19"/>
    <p:sldId id="588" r:id="rId20"/>
    <p:sldId id="569" r:id="rId21"/>
    <p:sldId id="515" r:id="rId22"/>
    <p:sldId id="516" r:id="rId23"/>
    <p:sldId id="517" r:id="rId24"/>
    <p:sldId id="518" r:id="rId25"/>
    <p:sldId id="519" r:id="rId26"/>
    <p:sldId id="556" r:id="rId27"/>
    <p:sldId id="599" r:id="rId28"/>
    <p:sldId id="558" r:id="rId29"/>
    <p:sldId id="559" r:id="rId30"/>
    <p:sldId id="560" r:id="rId31"/>
    <p:sldId id="561" r:id="rId32"/>
    <p:sldId id="570" r:id="rId33"/>
    <p:sldId id="594" r:id="rId34"/>
    <p:sldId id="595" r:id="rId35"/>
    <p:sldId id="596" r:id="rId36"/>
    <p:sldId id="597" r:id="rId37"/>
    <p:sldId id="314" r:id="rId38"/>
    <p:sldId id="375" r:id="rId39"/>
    <p:sldId id="461" r:id="rId40"/>
    <p:sldId id="591" r:id="rId41"/>
    <p:sldId id="592" r:id="rId42"/>
    <p:sldId id="593" r:id="rId43"/>
    <p:sldId id="548" r:id="rId44"/>
    <p:sldId id="462" r:id="rId45"/>
    <p:sldId id="463" r:id="rId46"/>
    <p:sldId id="464" r:id="rId47"/>
    <p:sldId id="511" r:id="rId48"/>
    <p:sldId id="415" r:id="rId49"/>
    <p:sldId id="416" r:id="rId50"/>
    <p:sldId id="590" r:id="rId51"/>
    <p:sldId id="459" r:id="rId52"/>
    <p:sldId id="458" r:id="rId53"/>
    <p:sldId id="534" r:id="rId54"/>
    <p:sldId id="535" r:id="rId55"/>
    <p:sldId id="536" r:id="rId56"/>
    <p:sldId id="537" r:id="rId57"/>
    <p:sldId id="521" r:id="rId58"/>
    <p:sldId id="522" r:id="rId59"/>
    <p:sldId id="563" r:id="rId60"/>
    <p:sldId id="564" r:id="rId61"/>
    <p:sldId id="473" r:id="rId62"/>
    <p:sldId id="470" r:id="rId63"/>
    <p:sldId id="474" r:id="rId64"/>
    <p:sldId id="523" r:id="rId65"/>
    <p:sldId id="524" r:id="rId66"/>
    <p:sldId id="526" r:id="rId67"/>
    <p:sldId id="527" r:id="rId68"/>
    <p:sldId id="528" r:id="rId69"/>
    <p:sldId id="529" r:id="rId70"/>
    <p:sldId id="475" r:id="rId71"/>
    <p:sldId id="538" r:id="rId72"/>
    <p:sldId id="539" r:id="rId73"/>
    <p:sldId id="540" r:id="rId74"/>
    <p:sldId id="541" r:id="rId75"/>
    <p:sldId id="542" r:id="rId76"/>
    <p:sldId id="543" r:id="rId77"/>
    <p:sldId id="544" r:id="rId78"/>
    <p:sldId id="476" r:id="rId79"/>
    <p:sldId id="477" r:id="rId80"/>
    <p:sldId id="478" r:id="rId81"/>
    <p:sldId id="471" r:id="rId82"/>
    <p:sldId id="446" r:id="rId83"/>
    <p:sldId id="530" r:id="rId84"/>
    <p:sldId id="531" r:id="rId85"/>
    <p:sldId id="532" r:id="rId86"/>
    <p:sldId id="423" r:id="rId87"/>
    <p:sldId id="424" r:id="rId88"/>
    <p:sldId id="425" r:id="rId89"/>
    <p:sldId id="427" r:id="rId90"/>
    <p:sldId id="426" r:id="rId91"/>
    <p:sldId id="447" r:id="rId92"/>
    <p:sldId id="432" r:id="rId93"/>
    <p:sldId id="412" r:id="rId94"/>
    <p:sldId id="520" r:id="rId95"/>
    <p:sldId id="453" r:id="rId96"/>
    <p:sldId id="454" r:id="rId97"/>
    <p:sldId id="455" r:id="rId98"/>
    <p:sldId id="429" r:id="rId99"/>
    <p:sldId id="430" r:id="rId100"/>
    <p:sldId id="484" r:id="rId101"/>
    <p:sldId id="598" r:id="rId102"/>
    <p:sldId id="485" r:id="rId103"/>
    <p:sldId id="450" r:id="rId104"/>
    <p:sldId id="405" r:id="rId105"/>
    <p:sldId id="406" r:id="rId106"/>
    <p:sldId id="407" r:id="rId107"/>
    <p:sldId id="533" r:id="rId108"/>
    <p:sldId id="451" r:id="rId109"/>
    <p:sldId id="452" r:id="rId110"/>
    <p:sldId id="408" r:id="rId111"/>
    <p:sldId id="409" r:id="rId112"/>
    <p:sldId id="410" r:id="rId113"/>
    <p:sldId id="438" r:id="rId114"/>
    <p:sldId id="445" r:id="rId115"/>
    <p:sldId id="439" r:id="rId116"/>
    <p:sldId id="332" r:id="rId117"/>
    <p:sldId id="457" r:id="rId118"/>
    <p:sldId id="550" r:id="rId119"/>
    <p:sldId id="551" r:id="rId120"/>
    <p:sldId id="549"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DE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1277" autoAdjust="0"/>
  </p:normalViewPr>
  <p:slideViewPr>
    <p:cSldViewPr>
      <p:cViewPr varScale="1">
        <p:scale>
          <a:sx n="107" d="100"/>
          <a:sy n="107" d="100"/>
        </p:scale>
        <p:origin x="-78"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xqiu\Documents\DICProposal\PWC.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offrey%20Fox\Desktop\CCGrid_multicore\ccr_vs_tpl_alu3533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xqiu\Documents\research\ItalyCentroJune2008\madrid_pairwise_10000patients_timing_May_27_200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ocuments\Downloads\PhyloDPerformanceStuff\PhyloDPerformanceStuff\GoodResults\TempestScalabilit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Geoffrey%20Fox\Desktop\dryadVSHadoop-SWG-LargeDataSe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1"/>
          <c:order val="0"/>
          <c:marker>
            <c:symbol val="none"/>
          </c:marker>
          <c:cat>
            <c:strRef>
              <c:f>PWC!$F$2:$F$82</c:f>
              <c:strCache>
                <c:ptCount val="81"/>
                <c:pt idx="0">
                  <c:v>1x1x1</c:v>
                </c:pt>
                <c:pt idx="1">
                  <c:v>1x1x2</c:v>
                </c:pt>
                <c:pt idx="2">
                  <c:v>1x2x1</c:v>
                </c:pt>
                <c:pt idx="3">
                  <c:v>2x1x1</c:v>
                </c:pt>
                <c:pt idx="4">
                  <c:v>1x2x2</c:v>
                </c:pt>
                <c:pt idx="5">
                  <c:v>1x4x1</c:v>
                </c:pt>
                <c:pt idx="6">
                  <c:v>2x1x2</c:v>
                </c:pt>
                <c:pt idx="7">
                  <c:v>2x2x1</c:v>
                </c:pt>
                <c:pt idx="8">
                  <c:v>2x2x1</c:v>
                </c:pt>
                <c:pt idx="9">
                  <c:v>4x1x1</c:v>
                </c:pt>
                <c:pt idx="10">
                  <c:v>1x1x8</c:v>
                </c:pt>
                <c:pt idx="11">
                  <c:v>1x4x2</c:v>
                </c:pt>
                <c:pt idx="12">
                  <c:v>1x4x2</c:v>
                </c:pt>
                <c:pt idx="13">
                  <c:v>1x8x1</c:v>
                </c:pt>
                <c:pt idx="14">
                  <c:v>2x2x2</c:v>
                </c:pt>
                <c:pt idx="15">
                  <c:v>2x2x2</c:v>
                </c:pt>
                <c:pt idx="16">
                  <c:v>2x4x1</c:v>
                </c:pt>
                <c:pt idx="17">
                  <c:v>2x4x1</c:v>
                </c:pt>
                <c:pt idx="18">
                  <c:v>4x1x2</c:v>
                </c:pt>
                <c:pt idx="19">
                  <c:v>4x1x2</c:v>
                </c:pt>
                <c:pt idx="20">
                  <c:v>4x2x1</c:v>
                </c:pt>
                <c:pt idx="21">
                  <c:v>4x2x1</c:v>
                </c:pt>
                <c:pt idx="22">
                  <c:v>8x1x1</c:v>
                </c:pt>
                <c:pt idx="23">
                  <c:v>1x1x16</c:v>
                </c:pt>
                <c:pt idx="24">
                  <c:v>1x8x2</c:v>
                </c:pt>
                <c:pt idx="25">
                  <c:v>1x16x1</c:v>
                </c:pt>
                <c:pt idx="26">
                  <c:v>2x4x2</c:v>
                </c:pt>
                <c:pt idx="27">
                  <c:v>2x8x1</c:v>
                </c:pt>
                <c:pt idx="28">
                  <c:v>4x2x2</c:v>
                </c:pt>
                <c:pt idx="29">
                  <c:v>4x4x1</c:v>
                </c:pt>
                <c:pt idx="30">
                  <c:v>8x1x2</c:v>
                </c:pt>
                <c:pt idx="31">
                  <c:v>8x2x1</c:v>
                </c:pt>
                <c:pt idx="32">
                  <c:v>16x1x1</c:v>
                </c:pt>
                <c:pt idx="33">
                  <c:v>1x24x1</c:v>
                </c:pt>
                <c:pt idx="34">
                  <c:v>24x1x1</c:v>
                </c:pt>
                <c:pt idx="35">
                  <c:v>2x8x2</c:v>
                </c:pt>
                <c:pt idx="36">
                  <c:v>4x4x2</c:v>
                </c:pt>
                <c:pt idx="37">
                  <c:v>8x2x2</c:v>
                </c:pt>
                <c:pt idx="38">
                  <c:v>16x1x2</c:v>
                </c:pt>
                <c:pt idx="39">
                  <c:v>1x8x6</c:v>
                </c:pt>
                <c:pt idx="40">
                  <c:v>1x16x3</c:v>
                </c:pt>
                <c:pt idx="41">
                  <c:v>1x24x2</c:v>
                </c:pt>
                <c:pt idx="42">
                  <c:v>2x4x6</c:v>
                </c:pt>
                <c:pt idx="43">
                  <c:v>2x8x3</c:v>
                </c:pt>
                <c:pt idx="44">
                  <c:v>4x2x6</c:v>
                </c:pt>
                <c:pt idx="45">
                  <c:v>4x4x3</c:v>
                </c:pt>
                <c:pt idx="46">
                  <c:v>8x2x3</c:v>
                </c:pt>
                <c:pt idx="47">
                  <c:v>16x1x3</c:v>
                </c:pt>
                <c:pt idx="48">
                  <c:v>24x1x2</c:v>
                </c:pt>
                <c:pt idx="49">
                  <c:v>1x8x8</c:v>
                </c:pt>
                <c:pt idx="50">
                  <c:v>1x16x4</c:v>
                </c:pt>
                <c:pt idx="51">
                  <c:v>2x4x8</c:v>
                </c:pt>
                <c:pt idx="52">
                  <c:v>2x8x4</c:v>
                </c:pt>
                <c:pt idx="53">
                  <c:v>4x2x8</c:v>
                </c:pt>
                <c:pt idx="54">
                  <c:v>8x1x8</c:v>
                </c:pt>
                <c:pt idx="55">
                  <c:v>8x2x4</c:v>
                </c:pt>
                <c:pt idx="56">
                  <c:v>16x1x4</c:v>
                </c:pt>
                <c:pt idx="57">
                  <c:v>8x1x10</c:v>
                </c:pt>
                <c:pt idx="58">
                  <c:v>1x24x4</c:v>
                </c:pt>
                <c:pt idx="59">
                  <c:v>4x4x6</c:v>
                </c:pt>
                <c:pt idx="60">
                  <c:v>24x1x4</c:v>
                </c:pt>
                <c:pt idx="61">
                  <c:v>1x16x8</c:v>
                </c:pt>
                <c:pt idx="62">
                  <c:v>2x8x8</c:v>
                </c:pt>
                <c:pt idx="63">
                  <c:v>4x4x8</c:v>
                </c:pt>
                <c:pt idx="64">
                  <c:v>8x2x8</c:v>
                </c:pt>
                <c:pt idx="65">
                  <c:v>16x1x8</c:v>
                </c:pt>
                <c:pt idx="66">
                  <c:v>1x24x8</c:v>
                </c:pt>
                <c:pt idx="67">
                  <c:v>24x1x8</c:v>
                </c:pt>
                <c:pt idx="68">
                  <c:v>1x24x12</c:v>
                </c:pt>
                <c:pt idx="69">
                  <c:v>24x1x12</c:v>
                </c:pt>
                <c:pt idx="70">
                  <c:v>1x24x16</c:v>
                </c:pt>
                <c:pt idx="71">
                  <c:v>1x24x16</c:v>
                </c:pt>
                <c:pt idx="72">
                  <c:v>24x1x16</c:v>
                </c:pt>
                <c:pt idx="73">
                  <c:v>1x24x20</c:v>
                </c:pt>
                <c:pt idx="74">
                  <c:v>24x1x20</c:v>
                </c:pt>
                <c:pt idx="75">
                  <c:v>1x24x24</c:v>
                </c:pt>
                <c:pt idx="76">
                  <c:v>24x1x24</c:v>
                </c:pt>
                <c:pt idx="77">
                  <c:v>1x24x28</c:v>
                </c:pt>
                <c:pt idx="78">
                  <c:v>24x1x28</c:v>
                </c:pt>
                <c:pt idx="79">
                  <c:v>1x24x31</c:v>
                </c:pt>
                <c:pt idx="80">
                  <c:v>24x1x31</c:v>
                </c:pt>
              </c:strCache>
            </c:strRef>
          </c:cat>
          <c:val>
            <c:numRef>
              <c:f>PWC!$H$2:$H$82</c:f>
              <c:numCache>
                <c:formatCode>General</c:formatCode>
                <c:ptCount val="81"/>
                <c:pt idx="0">
                  <c:v>1.1336122749999999</c:v>
                </c:pt>
                <c:pt idx="1">
                  <c:v>0.17594827100000232</c:v>
                </c:pt>
                <c:pt idx="2">
                  <c:v>0.20747389399999999</c:v>
                </c:pt>
                <c:pt idx="3">
                  <c:v>1.3594755599999999</c:v>
                </c:pt>
                <c:pt idx="4">
                  <c:v>-7.428977000000044E-3</c:v>
                </c:pt>
                <c:pt idx="5">
                  <c:v>0</c:v>
                </c:pt>
                <c:pt idx="6">
                  <c:v>0.19797855400000022</c:v>
                </c:pt>
                <c:pt idx="7">
                  <c:v>0.41362681800000317</c:v>
                </c:pt>
                <c:pt idx="8">
                  <c:v>0.36982963400000363</c:v>
                </c:pt>
                <c:pt idx="9">
                  <c:v>1.4587532619999999</c:v>
                </c:pt>
                <c:pt idx="10">
                  <c:v>-4.6891192000000012E-2</c:v>
                </c:pt>
                <c:pt idx="11">
                  <c:v>4.9918446000000158E-2</c:v>
                </c:pt>
                <c:pt idx="12">
                  <c:v>1.9273361999999999E-2</c:v>
                </c:pt>
                <c:pt idx="13">
                  <c:v>-1.7272780000000033E-2</c:v>
                </c:pt>
                <c:pt idx="14">
                  <c:v>4.4001844999999998E-2</c:v>
                </c:pt>
                <c:pt idx="15">
                  <c:v>9.6014915000000048E-2</c:v>
                </c:pt>
                <c:pt idx="16">
                  <c:v>0.16661681100000023</c:v>
                </c:pt>
                <c:pt idx="17">
                  <c:v>0.1666507489999999</c:v>
                </c:pt>
                <c:pt idx="18">
                  <c:v>0.26765438200000002</c:v>
                </c:pt>
                <c:pt idx="19">
                  <c:v>0.28342994100000363</c:v>
                </c:pt>
                <c:pt idx="20">
                  <c:v>0.89822504600000153</c:v>
                </c:pt>
                <c:pt idx="21">
                  <c:v>0.90352075600000004</c:v>
                </c:pt>
                <c:pt idx="22">
                  <c:v>1.6174134689999999</c:v>
                </c:pt>
                <c:pt idx="23">
                  <c:v>-2.4660521999999987E-2</c:v>
                </c:pt>
                <c:pt idx="24">
                  <c:v>5.6565005000000002E-2</c:v>
                </c:pt>
                <c:pt idx="25">
                  <c:v>1.3559262999999855E-2</c:v>
                </c:pt>
                <c:pt idx="26">
                  <c:v>2.0460396000000002E-2</c:v>
                </c:pt>
                <c:pt idx="27">
                  <c:v>6.7938800000000021E-2</c:v>
                </c:pt>
                <c:pt idx="28">
                  <c:v>0.11258735699999986</c:v>
                </c:pt>
                <c:pt idx="29">
                  <c:v>0.56072074500000002</c:v>
                </c:pt>
                <c:pt idx="30">
                  <c:v>0.30271012500000088</c:v>
                </c:pt>
                <c:pt idx="31">
                  <c:v>1.0436449409999886</c:v>
                </c:pt>
                <c:pt idx="32">
                  <c:v>1.6656527459999999</c:v>
                </c:pt>
                <c:pt idx="33">
                  <c:v>1.889910000000004E-2</c:v>
                </c:pt>
                <c:pt idx="34">
                  <c:v>2.0058193659999999</c:v>
                </c:pt>
                <c:pt idx="35">
                  <c:v>8.0213967000000025E-2</c:v>
                </c:pt>
                <c:pt idx="36">
                  <c:v>9.0098141000000048E-2</c:v>
                </c:pt>
                <c:pt idx="37">
                  <c:v>0.22820784000000052</c:v>
                </c:pt>
                <c:pt idx="38">
                  <c:v>0.36969194100000002</c:v>
                </c:pt>
                <c:pt idx="39">
                  <c:v>0.10823334600000104</c:v>
                </c:pt>
                <c:pt idx="40">
                  <c:v>0.18106932800000144</c:v>
                </c:pt>
                <c:pt idx="41">
                  <c:v>0.18035793700000041</c:v>
                </c:pt>
                <c:pt idx="42">
                  <c:v>9.5822602000000312E-2</c:v>
                </c:pt>
                <c:pt idx="43">
                  <c:v>9.7993563000000047E-2</c:v>
                </c:pt>
                <c:pt idx="44">
                  <c:v>0.10315050100000002</c:v>
                </c:pt>
                <c:pt idx="45">
                  <c:v>9.8778528000000421E-2</c:v>
                </c:pt>
                <c:pt idx="46">
                  <c:v>0.16423220900000035</c:v>
                </c:pt>
                <c:pt idx="47">
                  <c:v>0.26967249400000032</c:v>
                </c:pt>
                <c:pt idx="48">
                  <c:v>0.48301003200000031</c:v>
                </c:pt>
                <c:pt idx="49">
                  <c:v>0.15806871900000041</c:v>
                </c:pt>
                <c:pt idx="50">
                  <c:v>0.20626715000000184</c:v>
                </c:pt>
                <c:pt idx="51">
                  <c:v>0.13289732200000001</c:v>
                </c:pt>
                <c:pt idx="52">
                  <c:v>0.13624788900000198</c:v>
                </c:pt>
                <c:pt idx="53">
                  <c:v>0.10633733899999998</c:v>
                </c:pt>
                <c:pt idx="54">
                  <c:v>9.5415180000000016E-2</c:v>
                </c:pt>
                <c:pt idx="55">
                  <c:v>0.12743347899999999</c:v>
                </c:pt>
                <c:pt idx="56">
                  <c:v>0.17116356599999988</c:v>
                </c:pt>
                <c:pt idx="57">
                  <c:v>0.16816843500000184</c:v>
                </c:pt>
                <c:pt idx="58">
                  <c:v>0.38001790700000504</c:v>
                </c:pt>
                <c:pt idx="59">
                  <c:v>0.16355294200000028</c:v>
                </c:pt>
                <c:pt idx="60">
                  <c:v>0.21251095000000153</c:v>
                </c:pt>
                <c:pt idx="61">
                  <c:v>0.37427151100000283</c:v>
                </c:pt>
                <c:pt idx="62">
                  <c:v>0.26800947300000283</c:v>
                </c:pt>
                <c:pt idx="63">
                  <c:v>0.22024627000000044</c:v>
                </c:pt>
                <c:pt idx="64">
                  <c:v>0.18862658500000001</c:v>
                </c:pt>
                <c:pt idx="65">
                  <c:v>0.16737362499999969</c:v>
                </c:pt>
                <c:pt idx="66">
                  <c:v>0.77236590099999958</c:v>
                </c:pt>
                <c:pt idx="67">
                  <c:v>0.30841248000000515</c:v>
                </c:pt>
                <c:pt idx="68">
                  <c:v>1.2577221939999856</c:v>
                </c:pt>
                <c:pt idx="69">
                  <c:v>0.40262594699999998</c:v>
                </c:pt>
                <c:pt idx="70">
                  <c:v>1.846248332</c:v>
                </c:pt>
                <c:pt idx="71">
                  <c:v>1.8628326040000001</c:v>
                </c:pt>
                <c:pt idx="72">
                  <c:v>0.55149373099999999</c:v>
                </c:pt>
                <c:pt idx="73">
                  <c:v>2.451314182</c:v>
                </c:pt>
                <c:pt idx="74">
                  <c:v>0.63743267800000003</c:v>
                </c:pt>
                <c:pt idx="75">
                  <c:v>3.2060343370000002</c:v>
                </c:pt>
                <c:pt idx="76">
                  <c:v>0.8021189399999995</c:v>
                </c:pt>
                <c:pt idx="77">
                  <c:v>4.0361723119999997</c:v>
                </c:pt>
                <c:pt idx="78">
                  <c:v>0.93420556300000002</c:v>
                </c:pt>
                <c:pt idx="79">
                  <c:v>4.7685222479999645</c:v>
                </c:pt>
                <c:pt idx="80">
                  <c:v>1.0130422569999886</c:v>
                </c:pt>
              </c:numCache>
            </c:numRef>
          </c:val>
          <c:smooth val="0"/>
        </c:ser>
        <c:dLbls>
          <c:showLegendKey val="0"/>
          <c:showVal val="0"/>
          <c:showCatName val="0"/>
          <c:showSerName val="0"/>
          <c:showPercent val="0"/>
          <c:showBubbleSize val="0"/>
        </c:dLbls>
        <c:marker val="1"/>
        <c:smooth val="0"/>
        <c:axId val="189282560"/>
        <c:axId val="190239488"/>
      </c:lineChart>
      <c:catAx>
        <c:axId val="189282560"/>
        <c:scaling>
          <c:orientation val="minMax"/>
        </c:scaling>
        <c:delete val="0"/>
        <c:axPos val="b"/>
        <c:numFmt formatCode="General" sourceLinked="1"/>
        <c:majorTickMark val="out"/>
        <c:minorTickMark val="none"/>
        <c:tickLblPos val="nextTo"/>
        <c:txPr>
          <a:bodyPr/>
          <a:lstStyle/>
          <a:p>
            <a:pPr>
              <a:defRPr sz="1200"/>
            </a:pPr>
            <a:endParaRPr lang="en-US"/>
          </a:p>
        </c:txPr>
        <c:crossAx val="190239488"/>
        <c:crosses val="autoZero"/>
        <c:auto val="1"/>
        <c:lblAlgn val="ctr"/>
        <c:lblOffset val="100"/>
        <c:noMultiLvlLbl val="0"/>
      </c:catAx>
      <c:valAx>
        <c:axId val="190239488"/>
        <c:scaling>
          <c:orientation val="minMax"/>
          <c:max val="5"/>
          <c:min val="0"/>
        </c:scaling>
        <c:delete val="0"/>
        <c:axPos val="l"/>
        <c:majorGridlines/>
        <c:numFmt formatCode="General" sourceLinked="1"/>
        <c:majorTickMark val="out"/>
        <c:minorTickMark val="none"/>
        <c:tickLblPos val="nextTo"/>
        <c:txPr>
          <a:bodyPr/>
          <a:lstStyle/>
          <a:p>
            <a:pPr>
              <a:defRPr sz="1200"/>
            </a:pPr>
            <a:endParaRPr lang="en-US"/>
          </a:p>
        </c:txPr>
        <c:crossAx val="189282560"/>
        <c:crosses val="autoZero"/>
        <c:crossBetween val="between"/>
      </c:valAx>
    </c:plotArea>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a:t>Skewed Distributed Inhomogeneous data</a:t>
            </a:r>
          </a:p>
          <a:p>
            <a:pPr>
              <a:defRPr/>
            </a:pPr>
            <a:r>
              <a:rPr lang="en-US"/>
              <a:t>Mean: 400, Dataset Size: 10000</a:t>
            </a:r>
          </a:p>
        </c:rich>
      </c:tx>
      <c:layout>
        <c:manualLayout>
          <c:xMode val="edge"/>
          <c:yMode val="edge"/>
          <c:x val="0.23527117146071028"/>
          <c:y val="1.6666666666666701E-2"/>
        </c:manualLayout>
      </c:layout>
      <c:overlay val="0"/>
    </c:title>
    <c:autoTitleDeleted val="0"/>
    <c:plotArea>
      <c:layout>
        <c:manualLayout>
          <c:layoutTarget val="inner"/>
          <c:xMode val="edge"/>
          <c:yMode val="edge"/>
          <c:x val="0.19953115327435259"/>
          <c:y val="0.18399826707837286"/>
          <c:w val="0.766293607830274"/>
          <c:h val="0.53374365704286963"/>
        </c:manualLayout>
      </c:layout>
      <c:scatterChart>
        <c:scatterStyle val="lineMarker"/>
        <c:varyColors val="0"/>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223.86240000000086</c:v>
                </c:pt>
                <c:pt idx="6">
                  <c:v>251.5008</c:v>
                </c:pt>
              </c:numCache>
            </c:numRef>
          </c:xVal>
          <c:yVal>
            <c:numRef>
              <c:f>Sheet1!$F$3:$F$9</c:f>
              <c:numCache>
                <c:formatCode>#,##0.000</c:formatCode>
                <c:ptCount val="7"/>
                <c:pt idx="0">
                  <c:v>1706.0681109222437</c:v>
                </c:pt>
                <c:pt idx="1">
                  <c:v>2242.8215069338439</c:v>
                </c:pt>
                <c:pt idx="2">
                  <c:v>2958.9847893560236</c:v>
                </c:pt>
                <c:pt idx="3">
                  <c:v>3667.5901052476902</c:v>
                </c:pt>
                <c:pt idx="4">
                  <c:v>4505.9049936328565</c:v>
                </c:pt>
                <c:pt idx="5">
                  <c:v>5050.9011299555104</c:v>
                </c:pt>
                <c:pt idx="6">
                  <c:v>5380.9752519185095</c:v>
                </c:pt>
              </c:numCache>
            </c:numRef>
          </c:yVal>
          <c:smooth val="0"/>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223.86240000000086</c:v>
                </c:pt>
                <c:pt idx="6">
                  <c:v>251.5008</c:v>
                </c:pt>
              </c:numCache>
            </c:numRef>
          </c:xVal>
          <c:yVal>
            <c:numRef>
              <c:f>Sheet1!$H$3:$H$9</c:f>
              <c:numCache>
                <c:formatCode>#,##0.000</c:formatCode>
                <c:ptCount val="7"/>
                <c:pt idx="0">
                  <c:v>1453.4970000000001</c:v>
                </c:pt>
                <c:pt idx="1">
                  <c:v>1459.1425716801261</c:v>
                </c:pt>
                <c:pt idx="2">
                  <c:v>1497.4150530435875</c:v>
                </c:pt>
                <c:pt idx="3">
                  <c:v>1565.4876090308931</c:v>
                </c:pt>
                <c:pt idx="4">
                  <c:v>1652.8507679966917</c:v>
                </c:pt>
                <c:pt idx="5">
                  <c:v>1686.7344113519098</c:v>
                </c:pt>
                <c:pt idx="6">
                  <c:v>1667.4681363337356</c:v>
                </c:pt>
              </c:numCache>
            </c:numRef>
          </c:yVal>
          <c:smooth val="0"/>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223.86240000000086</c:v>
                </c:pt>
                <c:pt idx="6">
                  <c:v>251.5008</c:v>
                </c:pt>
              </c:numCache>
            </c:numRef>
          </c:xVal>
          <c:yVal>
            <c:numRef>
              <c:f>Sheet1!$J$3:$J$9</c:f>
              <c:numCache>
                <c:formatCode>#,##0.000</c:formatCode>
                <c:ptCount val="7"/>
                <c:pt idx="0">
                  <c:v>1786.8619999999999</c:v>
                </c:pt>
                <c:pt idx="1">
                  <c:v>1885.7500583303058</c:v>
                </c:pt>
                <c:pt idx="2">
                  <c:v>1914.7735180075579</c:v>
                </c:pt>
                <c:pt idx="3">
                  <c:v>1933.9306211782575</c:v>
                </c:pt>
                <c:pt idx="4">
                  <c:v>2030.2572986593698</c:v>
                </c:pt>
                <c:pt idx="5">
                  <c:v>1970.0290970097769</c:v>
                </c:pt>
                <c:pt idx="6">
                  <c:v>2039.3518310450993</c:v>
                </c:pt>
              </c:numCache>
            </c:numRef>
          </c:yVal>
          <c:smooth val="0"/>
        </c:ser>
        <c:dLbls>
          <c:showLegendKey val="0"/>
          <c:showVal val="0"/>
          <c:showCatName val="0"/>
          <c:showSerName val="0"/>
          <c:showPercent val="0"/>
          <c:showBubbleSize val="0"/>
        </c:dLbls>
        <c:axId val="171567360"/>
        <c:axId val="171991424"/>
      </c:scatterChart>
      <c:valAx>
        <c:axId val="171567360"/>
        <c:scaling>
          <c:orientation val="minMax"/>
          <c:max val="300"/>
        </c:scaling>
        <c:delete val="0"/>
        <c:axPos val="b"/>
        <c:title>
          <c:tx>
            <c:rich>
              <a:bodyPr/>
              <a:lstStyle/>
              <a:p>
                <a:pPr>
                  <a:defRPr/>
                </a:pPr>
                <a:r>
                  <a:rPr lang="en-US"/>
                  <a:t>Standard Deviation</a:t>
                </a:r>
              </a:p>
            </c:rich>
          </c:tx>
          <c:layout>
            <c:manualLayout>
              <c:xMode val="edge"/>
              <c:yMode val="edge"/>
              <c:x val="0.43137224919845329"/>
              <c:y val="0.81684142607174415"/>
            </c:manualLayout>
          </c:layout>
          <c:overlay val="0"/>
        </c:title>
        <c:numFmt formatCode="General" sourceLinked="1"/>
        <c:majorTickMark val="none"/>
        <c:minorTickMark val="none"/>
        <c:tickLblPos val="nextTo"/>
        <c:crossAx val="171991424"/>
        <c:crosses val="autoZero"/>
        <c:crossBetween val="midCat"/>
      </c:valAx>
      <c:valAx>
        <c:axId val="171991424"/>
        <c:scaling>
          <c:orientation val="minMax"/>
        </c:scaling>
        <c:delete val="0"/>
        <c:axPos val="l"/>
        <c:majorGridlines/>
        <c:title>
          <c:tx>
            <c:rich>
              <a:bodyPr rot="-5400000" vert="horz"/>
              <a:lstStyle/>
              <a:p>
                <a:pPr>
                  <a:defRPr/>
                </a:pPr>
                <a:r>
                  <a:rPr lang="en-US"/>
                  <a:t>Total Time (s)</a:t>
                </a:r>
              </a:p>
            </c:rich>
          </c:tx>
          <c:overlay val="0"/>
        </c:title>
        <c:numFmt formatCode="#,##0" sourceLinked="0"/>
        <c:majorTickMark val="none"/>
        <c:minorTickMark val="none"/>
        <c:tickLblPos val="nextTo"/>
        <c:crossAx val="171567360"/>
        <c:crosses val="autoZero"/>
        <c:crossBetween val="midCat"/>
      </c:valAx>
    </c:plotArea>
    <c:legend>
      <c:legendPos val="b"/>
      <c:layout>
        <c:manualLayout>
          <c:xMode val="edge"/>
          <c:yMode val="edge"/>
          <c:x val="6.2152777777777772E-2"/>
          <c:y val="0.88401334208223603"/>
          <c:w val="0.9"/>
          <c:h val="7.7097769028871735E-2"/>
        </c:manualLayout>
      </c:layout>
      <c:overlay val="0"/>
    </c:legend>
    <c:plotVisOnly val="1"/>
    <c:dispBlanksAs val="gap"/>
    <c:showDLblsOverMax val="0"/>
  </c:chart>
  <c:spPr>
    <a:noFill/>
  </c:spPr>
  <c:txPr>
    <a:bodyPr/>
    <a:lstStyle/>
    <a:p>
      <a:pPr>
        <a:defRPr sz="1800">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17857174103237144"/>
          <c:y val="4.2295313085864275E-2"/>
          <c:w val="0.64347180317414199"/>
          <c:h val="0.64705618146164956"/>
        </c:manualLayout>
      </c:layout>
      <c:barChart>
        <c:barDir val="col"/>
        <c:grouping val="clustered"/>
        <c:varyColors val="0"/>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invertIfNegative val="0"/>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0.26020281035905746</c:v>
                </c:pt>
                <c:pt idx="1">
                  <c:v>0.19666569328339961</c:v>
                </c:pt>
                <c:pt idx="2">
                  <c:v>0.16730746351220518</c:v>
                </c:pt>
                <c:pt idx="3">
                  <c:v>0.17009335031696568</c:v>
                </c:pt>
                <c:pt idx="4">
                  <c:v>0.15329492392700494</c:v>
                </c:pt>
              </c:numCache>
            </c:numRef>
          </c:val>
        </c:ser>
        <c:dLbls>
          <c:showLegendKey val="0"/>
          <c:showVal val="0"/>
          <c:showCatName val="0"/>
          <c:showSerName val="0"/>
          <c:showPercent val="0"/>
          <c:showBubbleSize val="0"/>
        </c:dLbls>
        <c:gapWidth val="295"/>
        <c:overlap val="-25"/>
        <c:axId val="172398080"/>
        <c:axId val="172396544"/>
      </c:barChart>
      <c:valAx>
        <c:axId val="172396544"/>
        <c:scaling>
          <c:orientation val="minMax"/>
          <c:max val="0.30000000000000032"/>
        </c:scaling>
        <c:delete val="0"/>
        <c:axPos val="r"/>
        <c:majorGridlines/>
        <c:numFmt formatCode="0%" sourceLinked="0"/>
        <c:majorTickMark val="none"/>
        <c:minorTickMark val="none"/>
        <c:tickLblPos val="nextTo"/>
        <c:crossAx val="172398080"/>
        <c:crosses val="max"/>
        <c:crossBetween val="between"/>
      </c:valAx>
      <c:catAx>
        <c:axId val="172398080"/>
        <c:scaling>
          <c:orientation val="minMax"/>
        </c:scaling>
        <c:delete val="0"/>
        <c:axPos val="b"/>
        <c:title>
          <c:tx>
            <c:rich>
              <a:bodyPr/>
              <a:lstStyle/>
              <a:p>
                <a:pPr>
                  <a:defRPr sz="1800"/>
                </a:pPr>
                <a:r>
                  <a:rPr lang="en-US" sz="1800"/>
                  <a:t>No. of Sequences</a:t>
                </a:r>
              </a:p>
            </c:rich>
          </c:tx>
          <c:layout>
            <c:manualLayout>
              <c:xMode val="edge"/>
              <c:yMode val="edge"/>
              <c:x val="0.34166144185247882"/>
              <c:y val="0.77846406155837811"/>
            </c:manualLayout>
          </c:layout>
          <c:overlay val="0"/>
        </c:title>
        <c:numFmt formatCode="General" sourceLinked="1"/>
        <c:majorTickMark val="none"/>
        <c:minorTickMark val="none"/>
        <c:tickLblPos val="nextTo"/>
        <c:crossAx val="172396544"/>
        <c:crosses val="autoZero"/>
        <c:auto val="1"/>
        <c:lblAlgn val="ctr"/>
        <c:lblOffset val="100"/>
        <c:noMultiLvlLbl val="0"/>
      </c:catAx>
    </c:plotArea>
    <c:legend>
      <c:legendPos val="b"/>
      <c:layout>
        <c:manualLayout>
          <c:xMode val="edge"/>
          <c:yMode val="edge"/>
          <c:x val="2.9421051340545037E-2"/>
          <c:y val="0.82562430395380004"/>
          <c:w val="0.93095469255663565"/>
          <c:h val="0.17437559159077454"/>
        </c:manualLayout>
      </c:layout>
      <c:overlay val="0"/>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showDLblsOverMax val="0"/>
  </c:chart>
  <c:spPr>
    <a:noFill/>
  </c:spPr>
  <c:txPr>
    <a:bodyPr/>
    <a:lstStyle/>
    <a:p>
      <a:pPr>
        <a:defRPr sz="14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1" i="0" baseline="0" dirty="0" smtClean="0"/>
              <a:t>Concurrent Threading on CCR or TPL Runtime</a:t>
            </a:r>
            <a:endParaRPr lang="en-US" sz="1600" b="1" i="0" baseline="0" dirty="0"/>
          </a:p>
          <a:p>
            <a:pPr>
              <a:defRPr sz="1600"/>
            </a:pPr>
            <a:r>
              <a:rPr lang="en-US" sz="1400" b="0" i="0" baseline="0" dirty="0"/>
              <a:t>(Clustering by Deterministic Annealing </a:t>
            </a:r>
            <a:r>
              <a:rPr lang="en-US" sz="1400" b="0" i="0" baseline="0" dirty="0" smtClean="0"/>
              <a:t>for ALU 35339 data points)</a:t>
            </a:r>
            <a:endParaRPr lang="en-US" sz="1400" b="0" i="0" baseline="0" dirty="0"/>
          </a:p>
        </c:rich>
      </c:tx>
      <c:layout/>
      <c:overlay val="0"/>
    </c:title>
    <c:autoTitleDeleted val="0"/>
    <c:plotArea>
      <c:layout/>
      <c:barChart>
        <c:barDir val="col"/>
        <c:grouping val="clustered"/>
        <c:varyColors val="0"/>
        <c:ser>
          <c:idx val="0"/>
          <c:order val="0"/>
          <c:tx>
            <c:v>CCR</c:v>
          </c:tx>
          <c:invertIfNegative val="0"/>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[ccr_vs_tpl_alu35339_2.xlsx]BarGraph!$I$2:$I$26</c:f>
              <c:numCache>
                <c:formatCode>General</c:formatCode>
                <c:ptCount val="25"/>
                <c:pt idx="0">
                  <c:v>0.3962434557308594</c:v>
                </c:pt>
                <c:pt idx="1">
                  <c:v>0.14914162026857467</c:v>
                </c:pt>
                <c:pt idx="2">
                  <c:v>0.11305780300790035</c:v>
                </c:pt>
                <c:pt idx="3">
                  <c:v>0.22132749877996571</c:v>
                </c:pt>
                <c:pt idx="4">
                  <c:v>0.2436831454956172</c:v>
                </c:pt>
                <c:pt idx="5">
                  <c:v>0.26828763078310974</c:v>
                </c:pt>
                <c:pt idx="6">
                  <c:v>3.4924231286430407E-2</c:v>
                </c:pt>
                <c:pt idx="7">
                  <c:v>0.12962700492684287</c:v>
                </c:pt>
                <c:pt idx="8">
                  <c:v>0.14407075659656179</c:v>
                </c:pt>
                <c:pt idx="9">
                  <c:v>0.22504561378652146</c:v>
                </c:pt>
                <c:pt idx="10">
                  <c:v>0.30034989330315426</c:v>
                </c:pt>
                <c:pt idx="11">
                  <c:v>0.11492245059169252</c:v>
                </c:pt>
                <c:pt idx="12">
                  <c:v>0.17693880381322988</c:v>
                </c:pt>
                <c:pt idx="13">
                  <c:v>0.27999183644969317</c:v>
                </c:pt>
                <c:pt idx="14">
                  <c:v>0.35916607788720734</c:v>
                </c:pt>
                <c:pt idx="15">
                  <c:v>0.10476070059564424</c:v>
                </c:pt>
                <c:pt idx="16">
                  <c:v>0.17832107826758117</c:v>
                </c:pt>
                <c:pt idx="17">
                  <c:v>0.29255508503452632</c:v>
                </c:pt>
                <c:pt idx="18">
                  <c:v>0.46464825460153447</c:v>
                </c:pt>
                <c:pt idx="19">
                  <c:v>0.72858136512103311</c:v>
                </c:pt>
                <c:pt idx="20">
                  <c:v>0.1344464674324736</c:v>
                </c:pt>
                <c:pt idx="21">
                  <c:v>0.24935982143859903</c:v>
                </c:pt>
                <c:pt idx="22">
                  <c:v>0.35736586868606451</c:v>
                </c:pt>
                <c:pt idx="23">
                  <c:v>0.57761422783226857</c:v>
                </c:pt>
                <c:pt idx="24">
                  <c:v>0.93223917840452364</c:v>
                </c:pt>
              </c:numCache>
            </c:numRef>
          </c:val>
        </c:ser>
        <c:ser>
          <c:idx val="1"/>
          <c:order val="1"/>
          <c:tx>
            <c:v>TPL</c:v>
          </c:tx>
          <c:invertIfNegative val="0"/>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[ccr_vs_tpl_alu35339_2.xlsx]BarGraph!$J$2:$J$26</c:f>
              <c:numCache>
                <c:formatCode>General</c:formatCode>
                <c:ptCount val="25"/>
                <c:pt idx="0">
                  <c:v>0.40144050276574561</c:v>
                </c:pt>
                <c:pt idx="1">
                  <c:v>7.7537415044117125E-2</c:v>
                </c:pt>
                <c:pt idx="2">
                  <c:v>0.19124331165923694</c:v>
                </c:pt>
                <c:pt idx="3">
                  <c:v>0.21601895504828361</c:v>
                </c:pt>
                <c:pt idx="4">
                  <c:v>0.21488345723916191</c:v>
                </c:pt>
                <c:pt idx="5">
                  <c:v>0.25754735827278274</c:v>
                </c:pt>
                <c:pt idx="6">
                  <c:v>2.3141764492652147E-2</c:v>
                </c:pt>
                <c:pt idx="7">
                  <c:v>4.5077748618449695E-2</c:v>
                </c:pt>
                <c:pt idx="8">
                  <c:v>8.8356558508604396E-2</c:v>
                </c:pt>
                <c:pt idx="9">
                  <c:v>0.14811716178602874</c:v>
                </c:pt>
                <c:pt idx="10">
                  <c:v>0.22599735040347657</c:v>
                </c:pt>
                <c:pt idx="11">
                  <c:v>7.3023069296721532E-2</c:v>
                </c:pt>
                <c:pt idx="12">
                  <c:v>9.271560165553791E-2</c:v>
                </c:pt>
                <c:pt idx="13">
                  <c:v>0.1376874944766194</c:v>
                </c:pt>
                <c:pt idx="14">
                  <c:v>0.22811344997256641</c:v>
                </c:pt>
                <c:pt idx="15">
                  <c:v>6.2507924574364937E-2</c:v>
                </c:pt>
                <c:pt idx="16">
                  <c:v>0.11082542976412003</c:v>
                </c:pt>
                <c:pt idx="17">
                  <c:v>0.17525852724856669</c:v>
                </c:pt>
                <c:pt idx="18">
                  <c:v>0.32461490824670858</c:v>
                </c:pt>
                <c:pt idx="19">
                  <c:v>0.56025814585261102</c:v>
                </c:pt>
                <c:pt idx="20">
                  <c:v>7.0321535841081279E-2</c:v>
                </c:pt>
                <c:pt idx="21">
                  <c:v>0.14698532293869726</c:v>
                </c:pt>
                <c:pt idx="22">
                  <c:v>0.21964092066999871</c:v>
                </c:pt>
                <c:pt idx="23">
                  <c:v>0.41794689250727762</c:v>
                </c:pt>
                <c:pt idx="24">
                  <c:v>0.73132314715637969</c:v>
                </c:pt>
              </c:numCache>
            </c:numRef>
          </c:val>
        </c:ser>
        <c:dLbls>
          <c:showLegendKey val="0"/>
          <c:showVal val="0"/>
          <c:showCatName val="0"/>
          <c:showSerName val="0"/>
          <c:showPercent val="0"/>
          <c:showBubbleSize val="0"/>
        </c:dLbls>
        <c:gapWidth val="150"/>
        <c:axId val="190389632"/>
        <c:axId val="190437632"/>
      </c:barChart>
      <c:catAx>
        <c:axId val="190389632"/>
        <c:scaling>
          <c:orientation val="minMax"/>
        </c:scaling>
        <c:delete val="0"/>
        <c:axPos val="b"/>
        <c:title>
          <c:tx>
            <c:rich>
              <a:bodyPr/>
              <a:lstStyle/>
              <a:p>
                <a:pPr>
                  <a:defRPr sz="1600" b="0"/>
                </a:pPr>
                <a:r>
                  <a:rPr lang="en-US" sz="1600" b="0"/>
                  <a:t>Parallel Patterns (Threads/Processes/Nodes)</a:t>
                </a:r>
              </a:p>
            </c:rich>
          </c:tx>
          <c:layout>
            <c:manualLayout>
              <c:xMode val="edge"/>
              <c:yMode val="edge"/>
              <c:x val="0.28961092906865243"/>
              <c:y val="0.92175437161263929"/>
            </c:manualLayout>
          </c:layout>
          <c:overlay val="0"/>
        </c:title>
        <c:numFmt formatCode="General" sourceLinked="1"/>
        <c:majorTickMark val="out"/>
        <c:minorTickMark val="none"/>
        <c:tickLblPos val="nextTo"/>
        <c:txPr>
          <a:bodyPr rot="-5400000" vert="horz"/>
          <a:lstStyle/>
          <a:p>
            <a:pPr>
              <a:defRPr sz="1200"/>
            </a:pPr>
            <a:endParaRPr lang="en-US"/>
          </a:p>
        </c:txPr>
        <c:crossAx val="190437632"/>
        <c:crosses val="autoZero"/>
        <c:auto val="1"/>
        <c:lblAlgn val="ctr"/>
        <c:lblOffset val="100"/>
        <c:noMultiLvlLbl val="0"/>
      </c:catAx>
      <c:valAx>
        <c:axId val="190437632"/>
        <c:scaling>
          <c:orientation val="minMax"/>
        </c:scaling>
        <c:delete val="0"/>
        <c:axPos val="l"/>
        <c:majorGridlines/>
        <c:title>
          <c:tx>
            <c:rich>
              <a:bodyPr rot="-5400000" vert="horz"/>
              <a:lstStyle/>
              <a:p>
                <a:pPr>
                  <a:defRPr sz="1600" b="0"/>
                </a:pPr>
                <a:r>
                  <a:rPr lang="en-US" sz="1600" b="0"/>
                  <a:t>Parallel Overhead
</a:t>
                </a:r>
              </a:p>
            </c:rich>
          </c:tx>
          <c:layout>
            <c:manualLayout>
              <c:xMode val="edge"/>
              <c:yMode val="edge"/>
              <c:x val="2.271016122984628E-2"/>
              <c:y val="0.32270702525820638"/>
            </c:manualLayout>
          </c:layout>
          <c:overlay val="0"/>
        </c:title>
        <c:numFmt formatCode="General" sourceLinked="1"/>
        <c:majorTickMark val="out"/>
        <c:minorTickMark val="none"/>
        <c:tickLblPos val="nextTo"/>
        <c:txPr>
          <a:bodyPr/>
          <a:lstStyle/>
          <a:p>
            <a:pPr>
              <a:defRPr sz="1200"/>
            </a:pPr>
            <a:endParaRPr lang="en-US"/>
          </a:p>
        </c:txPr>
        <c:crossAx val="190389632"/>
        <c:crosses val="autoZero"/>
        <c:crossBetween val="between"/>
      </c:valAx>
    </c:plotArea>
    <c:legend>
      <c:legendPos val="r"/>
      <c:layout>
        <c:manualLayout>
          <c:xMode val="edge"/>
          <c:yMode val="edge"/>
          <c:x val="0.12932739929247974"/>
          <c:y val="0.15647264546477144"/>
          <c:w val="0.17524787662411764"/>
          <c:h val="5.7477860721955217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2-way parallel</c:v>
          </c:tx>
          <c:xVal>
            <c:strRef>
              <c:f>figures!$K$5:$K$7</c:f>
              <c:strCache>
                <c:ptCount val="3"/>
                <c:pt idx="0">
                  <c:v>1x2x1</c:v>
                </c:pt>
                <c:pt idx="1">
                  <c:v>1x1x2</c:v>
                </c:pt>
                <c:pt idx="2">
                  <c:v>2x1x1</c:v>
                </c:pt>
              </c:strCache>
            </c:strRef>
          </c:xVal>
          <c:yVal>
            <c:numRef>
              <c:f>figures!$H$5:$H$7</c:f>
              <c:numCache>
                <c:formatCode>General</c:formatCode>
                <c:ptCount val="3"/>
                <c:pt idx="0">
                  <c:v>-0.35990794259616254</c:v>
                </c:pt>
                <c:pt idx="1">
                  <c:v>-0.36316476614347537</c:v>
                </c:pt>
                <c:pt idx="2">
                  <c:v>4.9890520932742634E-2</c:v>
                </c:pt>
              </c:numCache>
            </c:numRef>
          </c:yVal>
          <c:smooth val="0"/>
        </c:ser>
        <c:ser>
          <c:idx val="2"/>
          <c:order val="1"/>
          <c:tx>
            <c:v>4-way parallel</c:v>
          </c:tx>
          <c:xVal>
            <c:numRef>
              <c:f>figures!$J$10:$J$14</c:f>
              <c:numCache>
                <c:formatCode>General</c:formatCode>
                <c:ptCount val="5"/>
                <c:pt idx="0">
                  <c:v>4</c:v>
                </c:pt>
                <c:pt idx="1">
                  <c:v>5</c:v>
                </c:pt>
                <c:pt idx="2">
                  <c:v>6</c:v>
                </c:pt>
                <c:pt idx="3">
                  <c:v>7</c:v>
                </c:pt>
                <c:pt idx="4">
                  <c:v>8</c:v>
                </c:pt>
              </c:numCache>
            </c:numRef>
          </c:xVal>
          <c:yVal>
            <c:numRef>
              <c:f>figures!$H$10:$H$14</c:f>
              <c:numCache>
                <c:formatCode>General</c:formatCode>
                <c:ptCount val="5"/>
                <c:pt idx="0">
                  <c:v>-0.4007430751471408</c:v>
                </c:pt>
                <c:pt idx="1">
                  <c:v>-0.40950750456209628</c:v>
                </c:pt>
                <c:pt idx="2">
                  <c:v>-0.34083615524444377</c:v>
                </c:pt>
                <c:pt idx="3">
                  <c:v>-0.34278087914478578</c:v>
                </c:pt>
                <c:pt idx="4">
                  <c:v>0.13032782465658083</c:v>
                </c:pt>
              </c:numCache>
            </c:numRef>
          </c:yVal>
          <c:smooth val="0"/>
        </c:ser>
        <c:ser>
          <c:idx val="3"/>
          <c:order val="2"/>
          <c:tx>
            <c:v>8-way parallel</c:v>
          </c:tx>
          <c:xVal>
            <c:numRef>
              <c:f>figures!$J$17:$J$23</c:f>
              <c:numCache>
                <c:formatCode>General</c:formatCode>
                <c:ptCount val="7"/>
                <c:pt idx="0">
                  <c:v>9</c:v>
                </c:pt>
                <c:pt idx="1">
                  <c:v>10</c:v>
                </c:pt>
                <c:pt idx="2">
                  <c:v>11</c:v>
                </c:pt>
                <c:pt idx="3">
                  <c:v>12</c:v>
                </c:pt>
                <c:pt idx="4">
                  <c:v>13</c:v>
                </c:pt>
                <c:pt idx="5">
                  <c:v>14</c:v>
                </c:pt>
                <c:pt idx="6">
                  <c:v>15</c:v>
                </c:pt>
              </c:numCache>
            </c:numRef>
          </c:xVal>
          <c:yVal>
            <c:numRef>
              <c:f>figures!$H$17:$H$23</c:f>
              <c:numCache>
                <c:formatCode>General</c:formatCode>
                <c:ptCount val="7"/>
                <c:pt idx="0">
                  <c:v>-0.37079721846654529</c:v>
                </c:pt>
                <c:pt idx="1">
                  <c:v>-0.29177717512040957</c:v>
                </c:pt>
                <c:pt idx="2">
                  <c:v>-0.34310781978727972</c:v>
                </c:pt>
                <c:pt idx="3">
                  <c:v>-0.37460485079036282</c:v>
                </c:pt>
                <c:pt idx="4">
                  <c:v>-0.30542729498168958</c:v>
                </c:pt>
                <c:pt idx="5">
                  <c:v>-0.29396456115501346</c:v>
                </c:pt>
                <c:pt idx="6">
                  <c:v>0.1930934672751223</c:v>
                </c:pt>
              </c:numCache>
            </c:numRef>
          </c:yVal>
          <c:smooth val="0"/>
        </c:ser>
        <c:ser>
          <c:idx val="4"/>
          <c:order val="3"/>
          <c:tx>
            <c:v>16-way parallel</c:v>
          </c:tx>
          <c:marker>
            <c:symbol val="triangle"/>
            <c:size val="7"/>
          </c:marker>
          <c:xVal>
            <c:numRef>
              <c:f>figures!$J$26:$J$34</c:f>
              <c:numCache>
                <c:formatCode>General</c:formatCode>
                <c:ptCount val="9"/>
                <c:pt idx="0">
                  <c:v>16</c:v>
                </c:pt>
                <c:pt idx="1">
                  <c:v>17</c:v>
                </c:pt>
                <c:pt idx="2">
                  <c:v>18</c:v>
                </c:pt>
                <c:pt idx="3">
                  <c:v>19</c:v>
                </c:pt>
                <c:pt idx="4">
                  <c:v>20</c:v>
                </c:pt>
                <c:pt idx="5">
                  <c:v>21</c:v>
                </c:pt>
                <c:pt idx="6">
                  <c:v>22</c:v>
                </c:pt>
                <c:pt idx="7">
                  <c:v>23</c:v>
                </c:pt>
                <c:pt idx="8">
                  <c:v>24</c:v>
                </c:pt>
              </c:numCache>
            </c:numRef>
          </c:xVal>
          <c:yVal>
            <c:numRef>
              <c:f>figures!$H$26:$H$34</c:f>
              <c:numCache>
                <c:formatCode>General</c:formatCode>
                <c:ptCount val="9"/>
                <c:pt idx="0">
                  <c:v>-0.12503273556097391</c:v>
                </c:pt>
                <c:pt idx="1">
                  <c:v>-0.38158893687695539</c:v>
                </c:pt>
                <c:pt idx="2">
                  <c:v>-0.2341964277156782</c:v>
                </c:pt>
                <c:pt idx="3">
                  <c:v>-0.37873524731217689</c:v>
                </c:pt>
                <c:pt idx="4">
                  <c:v>-0.27172360204630774</c:v>
                </c:pt>
                <c:pt idx="5">
                  <c:v>-0.36335736448789935</c:v>
                </c:pt>
                <c:pt idx="6">
                  <c:v>-0.25609384749220299</c:v>
                </c:pt>
                <c:pt idx="7">
                  <c:v>-0.18098038607802808</c:v>
                </c:pt>
                <c:pt idx="8">
                  <c:v>0.58688142372637053</c:v>
                </c:pt>
              </c:numCache>
            </c:numRef>
          </c:yVal>
          <c:smooth val="0"/>
        </c:ser>
        <c:ser>
          <c:idx val="5"/>
          <c:order val="4"/>
          <c:tx>
            <c:v>32-way parallel</c:v>
          </c:tx>
          <c:xVal>
            <c:numRef>
              <c:f>figures!$J$37:$J$41</c:f>
              <c:numCache>
                <c:formatCode>General</c:formatCode>
                <c:ptCount val="5"/>
                <c:pt idx="0">
                  <c:v>25</c:v>
                </c:pt>
                <c:pt idx="1">
                  <c:v>26</c:v>
                </c:pt>
                <c:pt idx="2">
                  <c:v>27</c:v>
                </c:pt>
                <c:pt idx="3">
                  <c:v>28</c:v>
                </c:pt>
                <c:pt idx="4">
                  <c:v>29</c:v>
                </c:pt>
              </c:numCache>
            </c:numRef>
          </c:xVal>
          <c:yVal>
            <c:numRef>
              <c:f>figures!$H$37:$H$41</c:f>
              <c:numCache>
                <c:formatCode>General</c:formatCode>
                <c:ptCount val="5"/>
                <c:pt idx="0">
                  <c:v>-0.32088099633689127</c:v>
                </c:pt>
                <c:pt idx="1">
                  <c:v>-0.31373349347320778</c:v>
                </c:pt>
                <c:pt idx="2">
                  <c:v>-0.28813938487290736</c:v>
                </c:pt>
                <c:pt idx="3">
                  <c:v>-0.31086866672310653</c:v>
                </c:pt>
                <c:pt idx="4">
                  <c:v>-0.27220549948857276</c:v>
                </c:pt>
              </c:numCache>
            </c:numRef>
          </c:yVal>
          <c:smooth val="0"/>
        </c:ser>
        <c:ser>
          <c:idx val="6"/>
          <c:order val="5"/>
          <c:tx>
            <c:v>48-way parallel</c:v>
          </c:tx>
          <c:spPr>
            <a:ln>
              <a:solidFill>
                <a:schemeClr val="tx2">
                  <a:lumMod val="40000"/>
                  <a:lumOff val="60000"/>
                </a:schemeClr>
              </a:solidFill>
            </a:ln>
          </c:spPr>
          <c:xVal>
            <c:numRef>
              <c:f>figures!$J$44:$J$49</c:f>
              <c:numCache>
                <c:formatCode>General</c:formatCode>
                <c:ptCount val="6"/>
                <c:pt idx="0">
                  <c:v>30</c:v>
                </c:pt>
                <c:pt idx="1">
                  <c:v>31</c:v>
                </c:pt>
                <c:pt idx="2">
                  <c:v>32</c:v>
                </c:pt>
                <c:pt idx="3">
                  <c:v>33</c:v>
                </c:pt>
                <c:pt idx="4">
                  <c:v>34</c:v>
                </c:pt>
                <c:pt idx="5">
                  <c:v>35</c:v>
                </c:pt>
              </c:numCache>
            </c:numRef>
          </c:xVal>
          <c:yVal>
            <c:numRef>
              <c:f>figures!$H$44:$H$49</c:f>
              <c:numCache>
                <c:formatCode>General</c:formatCode>
                <c:ptCount val="6"/>
                <c:pt idx="0">
                  <c:v>-0.27009500286809279</c:v>
                </c:pt>
                <c:pt idx="1">
                  <c:v>0.19278612379527674</c:v>
                </c:pt>
                <c:pt idx="2">
                  <c:v>-0.24850599745461771</c:v>
                </c:pt>
                <c:pt idx="3">
                  <c:v>8.2495862508878567E-2</c:v>
                </c:pt>
                <c:pt idx="4">
                  <c:v>-0.15295023236291747</c:v>
                </c:pt>
                <c:pt idx="5">
                  <c:v>5.9384061177844533E-2</c:v>
                </c:pt>
              </c:numCache>
            </c:numRef>
          </c:yVal>
          <c:smooth val="0"/>
        </c:ser>
        <c:ser>
          <c:idx val="7"/>
          <c:order val="6"/>
          <c:tx>
            <c:v>64-way parallel</c:v>
          </c:tx>
          <c:spPr>
            <a:ln>
              <a:solidFill>
                <a:schemeClr val="accent2"/>
              </a:solidFill>
            </a:ln>
          </c:spPr>
          <c:marker>
            <c:spPr>
              <a:ln>
                <a:solidFill>
                  <a:schemeClr val="accent2"/>
                </a:solidFill>
              </a:ln>
            </c:spPr>
          </c:marker>
          <c:xVal>
            <c:numRef>
              <c:f>figures!$J$52:$J$59</c:f>
              <c:numCache>
                <c:formatCode>General</c:formatCode>
                <c:ptCount val="8"/>
                <c:pt idx="0">
                  <c:v>36</c:v>
                </c:pt>
                <c:pt idx="1">
                  <c:v>37</c:v>
                </c:pt>
                <c:pt idx="2">
                  <c:v>38</c:v>
                </c:pt>
                <c:pt idx="3">
                  <c:v>39</c:v>
                </c:pt>
                <c:pt idx="4">
                  <c:v>40</c:v>
                </c:pt>
                <c:pt idx="5">
                  <c:v>41</c:v>
                </c:pt>
                <c:pt idx="6">
                  <c:v>42</c:v>
                </c:pt>
                <c:pt idx="7">
                  <c:v>43</c:v>
                </c:pt>
              </c:numCache>
            </c:numRef>
          </c:xVal>
          <c:yVal>
            <c:numRef>
              <c:f>figures!$H$52:$H$59</c:f>
              <c:numCache>
                <c:formatCode>General</c:formatCode>
                <c:ptCount val="8"/>
                <c:pt idx="0">
                  <c:v>-0.19799929032570246</c:v>
                </c:pt>
                <c:pt idx="1">
                  <c:v>-0.20102346449671471</c:v>
                </c:pt>
                <c:pt idx="2">
                  <c:v>0.27903719889508416</c:v>
                </c:pt>
                <c:pt idx="3">
                  <c:v>-0.15347796360635571</c:v>
                </c:pt>
                <c:pt idx="4">
                  <c:v>0.16347262364725368</c:v>
                </c:pt>
                <c:pt idx="5">
                  <c:v>0.12757147837514668</c:v>
                </c:pt>
                <c:pt idx="6">
                  <c:v>-0.10866192982898691</c:v>
                </c:pt>
                <c:pt idx="7">
                  <c:v>-0.11864770153928267</c:v>
                </c:pt>
              </c:numCache>
            </c:numRef>
          </c:yVal>
          <c:smooth val="0"/>
        </c:ser>
        <c:ser>
          <c:idx val="8"/>
          <c:order val="7"/>
          <c:tx>
            <c:v>128-way parallel</c:v>
          </c:tx>
          <c:spPr>
            <a:ln>
              <a:solidFill>
                <a:srgbClr val="FF0000"/>
              </a:solidFill>
            </a:ln>
          </c:spPr>
          <c:marker>
            <c:symbol val="diamond"/>
            <c:size val="7"/>
            <c:spPr>
              <a:solidFill>
                <a:srgbClr val="FF0000"/>
              </a:solidFill>
              <a:ln>
                <a:solidFill>
                  <a:srgbClr val="FF0000"/>
                </a:solidFill>
              </a:ln>
            </c:spPr>
          </c:marker>
          <c:xVal>
            <c:numRef>
              <c:f>figures!$J$62:$J$66</c:f>
              <c:numCache>
                <c:formatCode>General</c:formatCode>
                <c:ptCount val="5"/>
                <c:pt idx="0">
                  <c:v>44</c:v>
                </c:pt>
                <c:pt idx="1">
                  <c:v>45</c:v>
                </c:pt>
                <c:pt idx="2">
                  <c:v>46</c:v>
                </c:pt>
                <c:pt idx="3">
                  <c:v>47</c:v>
                </c:pt>
                <c:pt idx="4">
                  <c:v>48</c:v>
                </c:pt>
              </c:numCache>
            </c:numRef>
          </c:xVal>
          <c:yVal>
            <c:numRef>
              <c:f>figures!$H$62:$H$66</c:f>
              <c:numCache>
                <c:formatCode>General</c:formatCode>
                <c:ptCount val="5"/>
                <c:pt idx="0">
                  <c:v>0.26035928238617201</c:v>
                </c:pt>
                <c:pt idx="1">
                  <c:v>0.24113821391566681</c:v>
                </c:pt>
                <c:pt idx="2">
                  <c:v>0.34383334315868741</c:v>
                </c:pt>
                <c:pt idx="3">
                  <c:v>0.28424083456498295</c:v>
                </c:pt>
                <c:pt idx="4">
                  <c:v>0.17811545223959971</c:v>
                </c:pt>
              </c:numCache>
            </c:numRef>
          </c:yVal>
          <c:smooth val="0"/>
        </c:ser>
        <c:dLbls>
          <c:showLegendKey val="0"/>
          <c:showVal val="0"/>
          <c:showCatName val="0"/>
          <c:showSerName val="0"/>
          <c:showPercent val="0"/>
          <c:showBubbleSize val="0"/>
        </c:dLbls>
        <c:axId val="226747904"/>
        <c:axId val="236732416"/>
      </c:scatterChart>
      <c:valAx>
        <c:axId val="226747904"/>
        <c:scaling>
          <c:orientation val="minMax"/>
          <c:max val="50"/>
        </c:scaling>
        <c:delete val="0"/>
        <c:axPos val="b"/>
        <c:numFmt formatCode="General" sourceLinked="1"/>
        <c:majorTickMark val="none"/>
        <c:minorTickMark val="none"/>
        <c:tickLblPos val="none"/>
        <c:txPr>
          <a:bodyPr rot="-5400000" vert="horz"/>
          <a:lstStyle/>
          <a:p>
            <a:pPr>
              <a:defRPr/>
            </a:pPr>
            <a:endParaRPr lang="en-US"/>
          </a:p>
        </c:txPr>
        <c:crossAx val="236732416"/>
        <c:crosses val="autoZero"/>
        <c:crossBetween val="midCat"/>
        <c:majorUnit val="1"/>
      </c:valAx>
      <c:valAx>
        <c:axId val="236732416"/>
        <c:scaling>
          <c:orientation val="minMax"/>
          <c:min val="-0.5"/>
        </c:scaling>
        <c:delete val="0"/>
        <c:axPos val="l"/>
        <c:majorGridlines/>
        <c:numFmt formatCode="General" sourceLinked="1"/>
        <c:majorTickMark val="out"/>
        <c:minorTickMark val="none"/>
        <c:tickLblPos val="nextTo"/>
        <c:txPr>
          <a:bodyPr/>
          <a:lstStyle/>
          <a:p>
            <a:pPr>
              <a:defRPr sz="1050" b="1"/>
            </a:pPr>
            <a:endParaRPr lang="en-US"/>
          </a:p>
        </c:txPr>
        <c:crossAx val="226747904"/>
        <c:crosses val="autoZero"/>
        <c:crossBetween val="midCat"/>
        <c:majorUnit val="0.1"/>
        <c:minorUnit val="4.0000000000000112E-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73840769903771"/>
          <c:y val="5.1400554097404488E-2"/>
          <c:w val="0.82137328805463306"/>
          <c:h val="0.79822506561679785"/>
        </c:manualLayout>
      </c:layout>
      <c:barChart>
        <c:barDir val="col"/>
        <c:grouping val="clustered"/>
        <c:varyColors val="0"/>
        <c:ser>
          <c:idx val="0"/>
          <c:order val="0"/>
          <c:tx>
            <c:v>DryadLINQ</c:v>
          </c:tx>
          <c:invertIfNegative val="0"/>
          <c:cat>
            <c:numRef>
              <c:f>Sheet1!$A$1:$A$2</c:f>
              <c:numCache>
                <c:formatCode>0</c:formatCode>
                <c:ptCount val="2"/>
                <c:pt idx="0">
                  <c:v>35339</c:v>
                </c:pt>
                <c:pt idx="1">
                  <c:v>50000</c:v>
                </c:pt>
              </c:numCache>
            </c:numRef>
          </c:cat>
          <c:val>
            <c:numRef>
              <c:f>Sheet1!$B$1:$B$2</c:f>
              <c:numCache>
                <c:formatCode>0</c:formatCode>
                <c:ptCount val="2"/>
                <c:pt idx="0">
                  <c:v>8510.4749999999203</c:v>
                </c:pt>
                <c:pt idx="1">
                  <c:v>17200.413</c:v>
                </c:pt>
              </c:numCache>
            </c:numRef>
          </c:val>
        </c:ser>
        <c:ser>
          <c:idx val="1"/>
          <c:order val="1"/>
          <c:tx>
            <c:v>MPI</c:v>
          </c:tx>
          <c:invertIfNegative val="0"/>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dLbls>
          <c:showLegendKey val="0"/>
          <c:showVal val="0"/>
          <c:showCatName val="0"/>
          <c:showSerName val="0"/>
          <c:showPercent val="0"/>
          <c:showBubbleSize val="0"/>
        </c:dLbls>
        <c:gapWidth val="150"/>
        <c:axId val="142942976"/>
        <c:axId val="142944512"/>
      </c:barChart>
      <c:catAx>
        <c:axId val="142942976"/>
        <c:scaling>
          <c:orientation val="minMax"/>
        </c:scaling>
        <c:delete val="0"/>
        <c:axPos val="b"/>
        <c:numFmt formatCode="0" sourceLinked="1"/>
        <c:majorTickMark val="out"/>
        <c:minorTickMark val="none"/>
        <c:tickLblPos val="nextTo"/>
        <c:crossAx val="142944512"/>
        <c:crosses val="autoZero"/>
        <c:auto val="1"/>
        <c:lblAlgn val="ctr"/>
        <c:lblOffset val="100"/>
        <c:noMultiLvlLbl val="0"/>
      </c:catAx>
      <c:valAx>
        <c:axId val="142944512"/>
        <c:scaling>
          <c:orientation val="minMax"/>
        </c:scaling>
        <c:delete val="0"/>
        <c:axPos val="l"/>
        <c:majorGridlines/>
        <c:numFmt formatCode="0" sourceLinked="1"/>
        <c:majorTickMark val="out"/>
        <c:minorTickMark val="none"/>
        <c:tickLblPos val="nextTo"/>
        <c:crossAx val="142942976"/>
        <c:crosses val="autoZero"/>
        <c:crossBetween val="between"/>
      </c:valAx>
    </c:plotArea>
    <c:legend>
      <c:legendPos val="r"/>
      <c:layout>
        <c:manualLayout>
          <c:xMode val="edge"/>
          <c:yMode val="edge"/>
          <c:x val="0.14694575678040458"/>
          <c:y val="6.9060586176728472E-2"/>
          <c:w val="0.41657023850279584"/>
          <c:h val="0.23458005249343841"/>
        </c:manualLayout>
      </c:layout>
      <c:overlay val="0"/>
      <c:spPr>
        <a:solidFill>
          <a:schemeClr val="bg1"/>
        </a:solidFill>
        <a:ln>
          <a:solidFill>
            <a:schemeClr val="tx1"/>
          </a:solidFill>
        </a:ln>
      </c:spPr>
      <c:txPr>
        <a:bodyPr/>
        <a:lstStyle/>
        <a:p>
          <a:pPr>
            <a:defRPr sz="1600"/>
          </a:pPr>
          <a:endParaRPr lang="en-US"/>
        </a:p>
      </c:txPr>
    </c:legend>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overlay val="0"/>
    </c:title>
    <c:autoTitleDeleted val="0"/>
    <c:plotArea>
      <c:layout>
        <c:manualLayout>
          <c:layoutTarget val="inner"/>
          <c:xMode val="edge"/>
          <c:yMode val="edge"/>
          <c:x val="0.22606593818629964"/>
          <c:y val="0.22025778027746629"/>
          <c:w val="0.67189324548717766"/>
          <c:h val="0.68321459817522756"/>
        </c:manualLayout>
      </c:layout>
      <c:barChart>
        <c:barDir val="col"/>
        <c:grouping val="clustered"/>
        <c:varyColors val="0"/>
        <c:ser>
          <c:idx val="0"/>
          <c:order val="0"/>
          <c:tx>
            <c:v>Hadoop</c:v>
          </c:tx>
          <c:invertIfNegative val="0"/>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invertIfNegative val="0"/>
          <c:cat>
            <c:strRef>
              <c:f>'Cap3'!$J$12:$K$12</c:f>
              <c:strCache>
                <c:ptCount val="2"/>
                <c:pt idx="0">
                  <c:v>Hadoop</c:v>
                </c:pt>
                <c:pt idx="1">
                  <c:v>Dryad</c:v>
                </c:pt>
              </c:strCache>
            </c:strRef>
          </c:cat>
          <c:val>
            <c:numRef>
              <c:f>'Cap3'!$K$17</c:f>
              <c:numCache>
                <c:formatCode>General</c:formatCode>
                <c:ptCount val="1"/>
                <c:pt idx="0">
                  <c:v>478.69299999999993</c:v>
                </c:pt>
              </c:numCache>
            </c:numRef>
          </c:val>
        </c:ser>
        <c:dLbls>
          <c:showLegendKey val="0"/>
          <c:showVal val="0"/>
          <c:showCatName val="0"/>
          <c:showSerName val="0"/>
          <c:showPercent val="0"/>
          <c:showBubbleSize val="0"/>
        </c:dLbls>
        <c:gapWidth val="150"/>
        <c:axId val="142960512"/>
        <c:axId val="142962048"/>
      </c:barChart>
      <c:catAx>
        <c:axId val="142960512"/>
        <c:scaling>
          <c:orientation val="minMax"/>
        </c:scaling>
        <c:delete val="1"/>
        <c:axPos val="b"/>
        <c:numFmt formatCode="General" sourceLinked="1"/>
        <c:majorTickMark val="none"/>
        <c:minorTickMark val="none"/>
        <c:tickLblPos val="none"/>
        <c:crossAx val="142962048"/>
        <c:crosses val="autoZero"/>
        <c:auto val="1"/>
        <c:lblAlgn val="ctr"/>
        <c:lblOffset val="100"/>
        <c:noMultiLvlLbl val="0"/>
      </c:catAx>
      <c:valAx>
        <c:axId val="142962048"/>
        <c:scaling>
          <c:orientation val="minMax"/>
          <c:min val="0"/>
        </c:scaling>
        <c:delete val="0"/>
        <c:axPos val="l"/>
        <c:majorGridlines/>
        <c:title>
          <c:tx>
            <c:rich>
              <a:bodyPr/>
              <a:lstStyle/>
              <a:p>
                <a:pPr>
                  <a:defRPr sz="1400"/>
                </a:pPr>
                <a:r>
                  <a:rPr lang="en-US" sz="1400" dirty="0"/>
                  <a:t>Average </a:t>
                </a:r>
                <a:r>
                  <a:rPr lang="en-US" sz="1400" dirty="0" smtClean="0"/>
                  <a:t>Time (Seconds)</a:t>
                </a:r>
                <a:endParaRPr lang="en-US" sz="1400" dirty="0"/>
              </a:p>
            </c:rich>
          </c:tx>
          <c:overlay val="0"/>
        </c:title>
        <c:numFmt formatCode="General" sourceLinked="1"/>
        <c:majorTickMark val="none"/>
        <c:minorTickMark val="none"/>
        <c:tickLblPos val="nextTo"/>
        <c:txPr>
          <a:bodyPr/>
          <a:lstStyle/>
          <a:p>
            <a:pPr>
              <a:defRPr sz="1200"/>
            </a:pPr>
            <a:endParaRPr lang="en-US"/>
          </a:p>
        </c:txPr>
        <c:crossAx val="14296051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0410896913749"/>
          <c:y val="6.1204647213215987E-2"/>
          <c:w val="0.67064553353245504"/>
          <c:h val="0.70277867840050245"/>
        </c:manualLayout>
      </c:layout>
      <c:scatterChart>
        <c:scatterStyle val="smoothMarker"/>
        <c:varyColors val="0"/>
        <c:ser>
          <c:idx val="0"/>
          <c:order val="0"/>
          <c:tx>
            <c:v>Avg. Time</c:v>
          </c:tx>
          <c:xVal>
            <c:numRef>
              <c:f>Sheet1!$B$9:$F$9</c:f>
              <c:numCache>
                <c:formatCode>General</c:formatCode>
                <c:ptCount val="5"/>
                <c:pt idx="0">
                  <c:v>22875</c:v>
                </c:pt>
                <c:pt idx="1">
                  <c:v>45750</c:v>
                </c:pt>
                <c:pt idx="2">
                  <c:v>68625</c:v>
                </c:pt>
                <c:pt idx="3">
                  <c:v>91500</c:v>
                </c:pt>
                <c:pt idx="4">
                  <c:v>114376</c:v>
                </c:pt>
              </c:numCache>
            </c:numRef>
          </c:xVal>
          <c:yVal>
            <c:numRef>
              <c:f>Sheet1!$B$11:$F$11</c:f>
              <c:numCache>
                <c:formatCode>General</c:formatCode>
                <c:ptCount val="5"/>
                <c:pt idx="0">
                  <c:v>438</c:v>
                </c:pt>
                <c:pt idx="1">
                  <c:v>776.4</c:v>
                </c:pt>
                <c:pt idx="2">
                  <c:v>1063.8</c:v>
                </c:pt>
                <c:pt idx="3">
                  <c:v>1490.4</c:v>
                </c:pt>
                <c:pt idx="4">
                  <c:v>1738.8</c:v>
                </c:pt>
              </c:numCache>
            </c:numRef>
          </c:yVal>
          <c:smooth val="1"/>
        </c:ser>
        <c:dLbls>
          <c:showLegendKey val="0"/>
          <c:showVal val="0"/>
          <c:showCatName val="0"/>
          <c:showSerName val="0"/>
          <c:showPercent val="0"/>
          <c:showBubbleSize val="0"/>
        </c:dLbls>
        <c:axId val="169476096"/>
        <c:axId val="169478016"/>
      </c:scatterChart>
      <c:scatterChart>
        <c:scatterStyle val="smoothMarker"/>
        <c:varyColors val="0"/>
        <c:ser>
          <c:idx val="1"/>
          <c:order val="1"/>
          <c:tx>
            <c:v>Time per Pair</c:v>
          </c:tx>
          <c:marker>
            <c:symbol val="square"/>
            <c:size val="4"/>
          </c:marker>
          <c:xVal>
            <c:numRef>
              <c:f>Sheet1!$B$9:$F$9</c:f>
              <c:numCache>
                <c:formatCode>General</c:formatCode>
                <c:ptCount val="5"/>
                <c:pt idx="0">
                  <c:v>22875</c:v>
                </c:pt>
                <c:pt idx="1">
                  <c:v>45750</c:v>
                </c:pt>
                <c:pt idx="2">
                  <c:v>68625</c:v>
                </c:pt>
                <c:pt idx="3">
                  <c:v>91500</c:v>
                </c:pt>
                <c:pt idx="4">
                  <c:v>114376</c:v>
                </c:pt>
              </c:numCache>
            </c:numRef>
          </c:xVal>
          <c:yVal>
            <c:numRef>
              <c:f>Sheet1!$B$12:$F$12</c:f>
              <c:numCache>
                <c:formatCode>General</c:formatCode>
                <c:ptCount val="5"/>
                <c:pt idx="0">
                  <c:v>19.147540983606557</c:v>
                </c:pt>
                <c:pt idx="1">
                  <c:v>16.970491803278687</c:v>
                </c:pt>
                <c:pt idx="2">
                  <c:v>15.501639344262324</c:v>
                </c:pt>
                <c:pt idx="3">
                  <c:v>16.288524590163224</c:v>
                </c:pt>
                <c:pt idx="4">
                  <c:v>15.202490032874056</c:v>
                </c:pt>
              </c:numCache>
            </c:numRef>
          </c:yVal>
          <c:smooth val="1"/>
        </c:ser>
        <c:dLbls>
          <c:showLegendKey val="0"/>
          <c:showVal val="0"/>
          <c:showCatName val="0"/>
          <c:showSerName val="0"/>
          <c:showPercent val="0"/>
          <c:showBubbleSize val="0"/>
        </c:dLbls>
        <c:axId val="169944960"/>
        <c:axId val="169943040"/>
      </c:scatterChart>
      <c:valAx>
        <c:axId val="169476096"/>
        <c:scaling>
          <c:orientation val="minMax"/>
        </c:scaling>
        <c:delete val="0"/>
        <c:axPos val="b"/>
        <c:title>
          <c:tx>
            <c:rich>
              <a:bodyPr/>
              <a:lstStyle/>
              <a:p>
                <a:pPr>
                  <a:defRPr/>
                </a:pPr>
                <a:r>
                  <a:rPr lang="en-US"/>
                  <a:t>Number</a:t>
                </a:r>
                <a:r>
                  <a:rPr lang="en-US" baseline="0"/>
                  <a:t> of HLA&amp;HIV Pairs</a:t>
                </a:r>
                <a:endParaRPr lang="en-US"/>
              </a:p>
            </c:rich>
          </c:tx>
          <c:overlay val="0"/>
        </c:title>
        <c:numFmt formatCode="General" sourceLinked="1"/>
        <c:majorTickMark val="out"/>
        <c:minorTickMark val="none"/>
        <c:tickLblPos val="nextTo"/>
        <c:crossAx val="169478016"/>
        <c:crosses val="autoZero"/>
        <c:crossBetween val="midCat"/>
      </c:valAx>
      <c:valAx>
        <c:axId val="169478016"/>
        <c:scaling>
          <c:orientation val="minMax"/>
        </c:scaling>
        <c:delete val="0"/>
        <c:axPos val="l"/>
        <c:majorGridlines/>
        <c:title>
          <c:tx>
            <c:rich>
              <a:bodyPr rot="-5400000" vert="horz"/>
              <a:lstStyle/>
              <a:p>
                <a:pPr>
                  <a:defRPr/>
                </a:pPr>
                <a:r>
                  <a:rPr lang="en-US" dirty="0"/>
                  <a:t>Avg. time on </a:t>
                </a:r>
                <a:r>
                  <a:rPr lang="en-US" dirty="0" smtClean="0"/>
                  <a:t>48</a:t>
                </a:r>
                <a:r>
                  <a:rPr lang="en-US" baseline="0" dirty="0" smtClean="0"/>
                  <a:t> CPU cores</a:t>
                </a:r>
                <a:r>
                  <a:rPr lang="en-US" dirty="0" smtClean="0"/>
                  <a:t> (Seconds)</a:t>
                </a:r>
                <a:endParaRPr lang="en-US" dirty="0"/>
              </a:p>
            </c:rich>
          </c:tx>
          <c:overlay val="0"/>
        </c:title>
        <c:numFmt formatCode="General" sourceLinked="1"/>
        <c:majorTickMark val="out"/>
        <c:minorTickMark val="none"/>
        <c:tickLblPos val="nextTo"/>
        <c:crossAx val="169476096"/>
        <c:crosses val="autoZero"/>
        <c:crossBetween val="midCat"/>
      </c:valAx>
      <c:valAx>
        <c:axId val="169943040"/>
        <c:scaling>
          <c:orientation val="minMax"/>
          <c:max val="50"/>
        </c:scaling>
        <c:delete val="0"/>
        <c:axPos val="r"/>
        <c:title>
          <c:tx>
            <c:rich>
              <a:bodyPr rot="-5400000" vert="horz"/>
              <a:lstStyle/>
              <a:p>
                <a:pPr>
                  <a:defRPr/>
                </a:pPr>
                <a:r>
                  <a:rPr lang="en-US" dirty="0"/>
                  <a:t>Avg.  Time to Calculate a Pair (</a:t>
                </a:r>
                <a:r>
                  <a:rPr lang="en-US" dirty="0" smtClean="0"/>
                  <a:t>milliseconds)</a:t>
                </a:r>
                <a:endParaRPr lang="en-US" dirty="0"/>
              </a:p>
            </c:rich>
          </c:tx>
          <c:layout>
            <c:manualLayout>
              <c:xMode val="edge"/>
              <c:yMode val="edge"/>
              <c:x val="0.91945719069599052"/>
              <c:y val="8.8254195498291554E-2"/>
            </c:manualLayout>
          </c:layout>
          <c:overlay val="0"/>
        </c:title>
        <c:numFmt formatCode="General" sourceLinked="1"/>
        <c:majorTickMark val="out"/>
        <c:minorTickMark val="none"/>
        <c:tickLblPos val="nextTo"/>
        <c:crossAx val="169944960"/>
        <c:crosses val="max"/>
        <c:crossBetween val="midCat"/>
      </c:valAx>
      <c:valAx>
        <c:axId val="169944960"/>
        <c:scaling>
          <c:orientation val="minMax"/>
        </c:scaling>
        <c:delete val="1"/>
        <c:axPos val="b"/>
        <c:numFmt formatCode="General" sourceLinked="1"/>
        <c:majorTickMark val="out"/>
        <c:minorTickMark val="none"/>
        <c:tickLblPos val="none"/>
        <c:crossAx val="169943040"/>
        <c:crosses val="autoZero"/>
        <c:crossBetween val="midCat"/>
      </c:valAx>
    </c:plotArea>
    <c:legend>
      <c:legendPos val="r"/>
      <c:layout>
        <c:manualLayout>
          <c:xMode val="edge"/>
          <c:yMode val="edge"/>
          <c:x val="0.17205086433161368"/>
          <c:y val="6.2064227265709433E-2"/>
          <c:w val="0.27361254412163999"/>
          <c:h val="0.26393657042869639"/>
        </c:manualLayout>
      </c:layout>
      <c:overlay val="0"/>
      <c:spPr>
        <a:solidFill>
          <a:schemeClr val="bg1"/>
        </a:solidFill>
        <a:ln>
          <a:solidFill>
            <a:schemeClr val="tx1"/>
          </a:solidFill>
        </a:ln>
      </c:spPr>
    </c:legend>
    <c:plotVisOnly val="1"/>
    <c:dispBlanksAs val="gap"/>
    <c:showDLblsOverMax val="0"/>
  </c:chart>
  <c:spPr>
    <a:ln>
      <a:solidFill>
        <a:prstClr val="black"/>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081821294077374"/>
          <c:y val="7.4548702245552684E-2"/>
          <c:w val="0.82137328805463306"/>
          <c:h val="0.79822506561679785"/>
        </c:manualLayout>
      </c:layout>
      <c:barChart>
        <c:barDir val="col"/>
        <c:grouping val="clustered"/>
        <c:varyColors val="0"/>
        <c:ser>
          <c:idx val="0"/>
          <c:order val="0"/>
          <c:tx>
            <c:v>DryadLINQ</c:v>
          </c:tx>
          <c:invertIfNegative val="0"/>
          <c:cat>
            <c:numRef>
              <c:f>Sheet1!$A$1:$A$2</c:f>
              <c:numCache>
                <c:formatCode>0</c:formatCode>
                <c:ptCount val="2"/>
                <c:pt idx="0">
                  <c:v>35339</c:v>
                </c:pt>
                <c:pt idx="1">
                  <c:v>50000</c:v>
                </c:pt>
              </c:numCache>
            </c:numRef>
          </c:cat>
          <c:val>
            <c:numRef>
              <c:f>Sheet1!$B$1:$B$2</c:f>
              <c:numCache>
                <c:formatCode>0</c:formatCode>
                <c:ptCount val="2"/>
                <c:pt idx="0">
                  <c:v>8510.4749999998185</c:v>
                </c:pt>
                <c:pt idx="1">
                  <c:v>17200.413</c:v>
                </c:pt>
              </c:numCache>
            </c:numRef>
          </c:val>
        </c:ser>
        <c:ser>
          <c:idx val="1"/>
          <c:order val="1"/>
          <c:tx>
            <c:v>MPI</c:v>
          </c:tx>
          <c:invertIfNegative val="0"/>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dLbls>
          <c:showLegendKey val="0"/>
          <c:showVal val="0"/>
          <c:showCatName val="0"/>
          <c:showSerName val="0"/>
          <c:showPercent val="0"/>
          <c:showBubbleSize val="0"/>
        </c:dLbls>
        <c:gapWidth val="150"/>
        <c:axId val="169994880"/>
        <c:axId val="170000768"/>
      </c:barChart>
      <c:catAx>
        <c:axId val="169994880"/>
        <c:scaling>
          <c:orientation val="minMax"/>
        </c:scaling>
        <c:delete val="0"/>
        <c:axPos val="b"/>
        <c:numFmt formatCode="0" sourceLinked="1"/>
        <c:majorTickMark val="out"/>
        <c:minorTickMark val="none"/>
        <c:tickLblPos val="nextTo"/>
        <c:txPr>
          <a:bodyPr/>
          <a:lstStyle/>
          <a:p>
            <a:pPr>
              <a:defRPr sz="1200"/>
            </a:pPr>
            <a:endParaRPr lang="en-US"/>
          </a:p>
        </c:txPr>
        <c:crossAx val="170000768"/>
        <c:crosses val="autoZero"/>
        <c:auto val="1"/>
        <c:lblAlgn val="ctr"/>
        <c:lblOffset val="100"/>
        <c:noMultiLvlLbl val="0"/>
      </c:catAx>
      <c:valAx>
        <c:axId val="170000768"/>
        <c:scaling>
          <c:orientation val="minMax"/>
        </c:scaling>
        <c:delete val="0"/>
        <c:axPos val="l"/>
        <c:majorGridlines/>
        <c:numFmt formatCode="0" sourceLinked="1"/>
        <c:majorTickMark val="out"/>
        <c:minorTickMark val="none"/>
        <c:tickLblPos val="nextTo"/>
        <c:txPr>
          <a:bodyPr/>
          <a:lstStyle/>
          <a:p>
            <a:pPr>
              <a:defRPr sz="1200"/>
            </a:pPr>
            <a:endParaRPr lang="en-US"/>
          </a:p>
        </c:txPr>
        <c:crossAx val="169994880"/>
        <c:crosses val="autoZero"/>
        <c:crossBetween val="between"/>
      </c:valAx>
    </c:plotArea>
    <c:legend>
      <c:legendPos val="r"/>
      <c:layout>
        <c:manualLayout>
          <c:xMode val="edge"/>
          <c:yMode val="edge"/>
          <c:x val="0.19739632545931771"/>
          <c:y val="6.368427736855474E-2"/>
          <c:w val="0.32490354330708943"/>
          <c:h val="0.19694564389128907"/>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'large data set'!$H$17</c:f>
              <c:strCache>
                <c:ptCount val="1"/>
                <c:pt idx="0">
                  <c:v>Dryad-SWG Adjusted</c:v>
                </c:pt>
              </c:strCache>
            </c:strRef>
          </c:tx>
          <c:xVal>
            <c:numRef>
              <c:f>'large data set'!$F$18:$F$19</c:f>
              <c:numCache>
                <c:formatCode>General</c:formatCode>
                <c:ptCount val="2"/>
                <c:pt idx="0">
                  <c:v>50000</c:v>
                </c:pt>
                <c:pt idx="1">
                  <c:v>35339</c:v>
                </c:pt>
              </c:numCache>
            </c:numRef>
          </c:xVal>
          <c:yVal>
            <c:numRef>
              <c:f>'large data set'!$H$18:$H$19</c:f>
              <c:numCache>
                <c:formatCode>General</c:formatCode>
                <c:ptCount val="2"/>
                <c:pt idx="0">
                  <c:v>1.0061999438875041E-2</c:v>
                </c:pt>
                <c:pt idx="1">
                  <c:v>9.196371675136818E-3</c:v>
                </c:pt>
              </c:numCache>
            </c:numRef>
          </c:yVal>
          <c:smooth val="0"/>
        </c:ser>
        <c:ser>
          <c:idx val="2"/>
          <c:order val="1"/>
          <c:tx>
            <c:strRef>
              <c:f>'large data set'!$I$17</c:f>
              <c:strCache>
                <c:ptCount val="1"/>
                <c:pt idx="0">
                  <c:v>Hadoop -SWG</c:v>
                </c:pt>
              </c:strCache>
            </c:strRef>
          </c:tx>
          <c:xVal>
            <c:numRef>
              <c:f>'large data set'!$F$18:$F$19</c:f>
              <c:numCache>
                <c:formatCode>General</c:formatCode>
                <c:ptCount val="2"/>
                <c:pt idx="0">
                  <c:v>50000</c:v>
                </c:pt>
                <c:pt idx="1">
                  <c:v>35339</c:v>
                </c:pt>
              </c:numCache>
            </c:numRef>
          </c:xVal>
          <c:yVal>
            <c:numRef>
              <c:f>'large data set'!$I$18:$I$19</c:f>
              <c:numCache>
                <c:formatCode>General</c:formatCode>
                <c:ptCount val="2"/>
                <c:pt idx="0">
                  <c:v>7.1194376000000004E-3</c:v>
                </c:pt>
                <c:pt idx="1">
                  <c:v>7.1741704424516514E-3</c:v>
                </c:pt>
              </c:numCache>
            </c:numRef>
          </c:yVal>
          <c:smooth val="0"/>
        </c:ser>
        <c:dLbls>
          <c:showLegendKey val="0"/>
          <c:showVal val="0"/>
          <c:showCatName val="0"/>
          <c:showSerName val="0"/>
          <c:showPercent val="0"/>
          <c:showBubbleSize val="0"/>
        </c:dLbls>
        <c:axId val="170058880"/>
        <c:axId val="170060800"/>
      </c:scatterChart>
      <c:valAx>
        <c:axId val="170058880"/>
        <c:scaling>
          <c:orientation val="minMax"/>
          <c:min val="30000"/>
        </c:scaling>
        <c:delete val="0"/>
        <c:axPos val="b"/>
        <c:title>
          <c:tx>
            <c:rich>
              <a:bodyPr/>
              <a:lstStyle/>
              <a:p>
                <a:pPr>
                  <a:defRPr sz="1800"/>
                </a:pPr>
                <a:r>
                  <a:rPr lang="en-US" sz="1800"/>
                  <a:t>Number of Sequences</a:t>
                </a:r>
              </a:p>
            </c:rich>
          </c:tx>
          <c:overlay val="0"/>
        </c:title>
        <c:numFmt formatCode="General" sourceLinked="1"/>
        <c:majorTickMark val="out"/>
        <c:minorTickMark val="none"/>
        <c:tickLblPos val="nextTo"/>
        <c:crossAx val="170060800"/>
        <c:crosses val="autoZero"/>
        <c:crossBetween val="midCat"/>
      </c:valAx>
      <c:valAx>
        <c:axId val="170060800"/>
        <c:scaling>
          <c:orientation val="minMax"/>
        </c:scaling>
        <c:delete val="0"/>
        <c:axPos val="l"/>
        <c:majorGridlines/>
        <c:numFmt formatCode="General" sourceLinked="1"/>
        <c:majorTickMark val="out"/>
        <c:minorTickMark val="none"/>
        <c:tickLblPos val="nextTo"/>
        <c:crossAx val="170058880"/>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dirty="0" smtClean="0"/>
              <a:t>Randomly </a:t>
            </a:r>
            <a:r>
              <a:rPr lang="en-US" dirty="0"/>
              <a:t>Distributed </a:t>
            </a:r>
            <a:r>
              <a:rPr lang="en-US" dirty="0" smtClean="0"/>
              <a:t>Inhomogeneous </a:t>
            </a:r>
            <a:r>
              <a:rPr lang="en-US" dirty="0"/>
              <a:t>Data </a:t>
            </a:r>
          </a:p>
          <a:p>
            <a:pPr>
              <a:defRPr/>
            </a:pPr>
            <a:r>
              <a:rPr lang="en-US" dirty="0"/>
              <a:t>Mean: 400,  Dataset Size: 10000</a:t>
            </a:r>
          </a:p>
        </c:rich>
      </c:tx>
      <c:layout>
        <c:manualLayout>
          <c:xMode val="edge"/>
          <c:yMode val="edge"/>
          <c:x val="0.25395188101487537"/>
          <c:y val="6.0606097314758904E-2"/>
        </c:manualLayout>
      </c:layout>
      <c:overlay val="0"/>
    </c:title>
    <c:autoTitleDeleted val="0"/>
    <c:plotArea>
      <c:layout/>
      <c:scatterChart>
        <c:scatterStyle val="lineMarker"/>
        <c:varyColors val="0"/>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mooth val="0"/>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1619.9356016916661</c:v>
                </c:pt>
                <c:pt idx="5">
                  <c:v>1564.9378321640511</c:v>
                </c:pt>
              </c:numCache>
            </c:numRef>
          </c:yVal>
          <c:smooth val="0"/>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1824.4357939254189</c:v>
                </c:pt>
                <c:pt idx="5">
                  <c:v>1761.6188710969957</c:v>
                </c:pt>
              </c:numCache>
            </c:numRef>
          </c:yVal>
          <c:smooth val="0"/>
        </c:ser>
        <c:dLbls>
          <c:showLegendKey val="0"/>
          <c:showVal val="0"/>
          <c:showCatName val="0"/>
          <c:showSerName val="0"/>
          <c:showPercent val="0"/>
          <c:showBubbleSize val="0"/>
        </c:dLbls>
        <c:axId val="170900864"/>
        <c:axId val="171533824"/>
      </c:scatterChart>
      <c:valAx>
        <c:axId val="170900864"/>
        <c:scaling>
          <c:orientation val="minMax"/>
        </c:scaling>
        <c:delete val="0"/>
        <c:axPos val="b"/>
        <c:title>
          <c:tx>
            <c:rich>
              <a:bodyPr/>
              <a:lstStyle/>
              <a:p>
                <a:pPr>
                  <a:defRPr/>
                </a:pPr>
                <a:r>
                  <a:rPr lang="en-US"/>
                  <a:t>Standard Deviation</a:t>
                </a:r>
              </a:p>
            </c:rich>
          </c:tx>
          <c:layout>
            <c:manualLayout>
              <c:xMode val="edge"/>
              <c:yMode val="edge"/>
              <c:x val="0.42637488133132562"/>
              <c:y val="0.80371152469577944"/>
            </c:manualLayout>
          </c:layout>
          <c:overlay val="0"/>
        </c:title>
        <c:numFmt formatCode="General" sourceLinked="1"/>
        <c:majorTickMark val="none"/>
        <c:minorTickMark val="none"/>
        <c:tickLblPos val="nextTo"/>
        <c:crossAx val="171533824"/>
        <c:crosses val="autoZero"/>
        <c:crossBetween val="midCat"/>
      </c:valAx>
      <c:valAx>
        <c:axId val="171533824"/>
        <c:scaling>
          <c:orientation val="minMax"/>
          <c:min val="1500"/>
        </c:scaling>
        <c:delete val="0"/>
        <c:axPos val="l"/>
        <c:majorGridlines/>
        <c:title>
          <c:tx>
            <c:rich>
              <a:bodyPr/>
              <a:lstStyle/>
              <a:p>
                <a:pPr>
                  <a:defRPr/>
                </a:pPr>
                <a:r>
                  <a:rPr lang="en-US"/>
                  <a:t>Time (s)</a:t>
                </a:r>
              </a:p>
            </c:rich>
          </c:tx>
          <c:overlay val="0"/>
        </c:title>
        <c:numFmt formatCode="General" sourceLinked="1"/>
        <c:majorTickMark val="none"/>
        <c:minorTickMark val="none"/>
        <c:tickLblPos val="nextTo"/>
        <c:crossAx val="170900864"/>
        <c:crosses val="autoZero"/>
        <c:crossBetween val="midCat"/>
      </c:valAx>
    </c:plotArea>
    <c:legend>
      <c:legendPos val="b"/>
      <c:layout>
        <c:manualLayout>
          <c:xMode val="edge"/>
          <c:yMode val="edge"/>
          <c:x val="9.9645377661125703E-2"/>
          <c:y val="0.88197011911972545"/>
          <c:w val="0.9"/>
          <c:h val="7.0088880935337924E-2"/>
        </c:manualLayout>
      </c:layout>
      <c:overlay val="0"/>
    </c:legend>
    <c:plotVisOnly val="1"/>
    <c:dispBlanksAs val="gap"/>
    <c:showDLblsOverMax val="0"/>
  </c:chart>
  <c:spPr>
    <a:noFill/>
  </c:spPr>
  <c:txPr>
    <a:bodyPr/>
    <a:lstStyle/>
    <a:p>
      <a:pPr>
        <a:defRPr sz="1800">
          <a:solidFill>
            <a:schemeClr val="tx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70CA8-9DB6-4504-9C99-1F157F12307C}" type="doc">
      <dgm:prSet loTypeId="urn:microsoft.com/office/officeart/2005/8/layout/gear1" loCatId="process" qsTypeId="urn:microsoft.com/office/officeart/2005/8/quickstyle/simple1" qsCatId="simple" csTypeId="urn:microsoft.com/office/officeart/2005/8/colors/accent1_2" csCatId="accent1" phldr="1"/>
      <dgm:spPr/>
    </dgm:pt>
    <dgm:pt modelId="{FDB8B3A5-7AE3-42D0-A578-12CF69CEA231}">
      <dgm:prSet phldrT="[Text]" custT="1"/>
      <dgm:spPr>
        <a:solidFill>
          <a:srgbClr val="0000FF"/>
        </a:solidFill>
      </dgm:spPr>
      <dgm:t>
        <a:bodyPr/>
        <a:lstStyle/>
        <a:p>
          <a:r>
            <a:rPr lang="en-US" sz="2800" b="1" dirty="0" err="1" smtClean="0"/>
            <a:t>Multicore</a:t>
          </a:r>
          <a:endParaRPr lang="en-US" sz="2800" b="1" dirty="0"/>
        </a:p>
      </dgm:t>
    </dgm:pt>
    <dgm:pt modelId="{F425B68A-25DC-437B-B69C-648378C1B8C4}" type="parTrans" cxnId="{877E67E5-A29B-4269-AC3D-DB1C5BA76205}">
      <dgm:prSet/>
      <dgm:spPr/>
      <dgm:t>
        <a:bodyPr/>
        <a:lstStyle/>
        <a:p>
          <a:endParaRPr lang="en-US"/>
        </a:p>
      </dgm:t>
    </dgm:pt>
    <dgm:pt modelId="{8005FE26-C7DE-4DAB-8ADC-40DF38AFE329}" type="sibTrans" cxnId="{877E67E5-A29B-4269-AC3D-DB1C5BA76205}">
      <dgm:prSet/>
      <dgm:spPr/>
      <dgm:t>
        <a:bodyPr/>
        <a:lstStyle/>
        <a:p>
          <a:endParaRPr lang="en-US"/>
        </a:p>
      </dgm:t>
    </dgm:pt>
    <dgm:pt modelId="{272D37A6-A057-4A36-97F6-62C968EA9611}">
      <dgm:prSet phldrT="[Text]" custT="1"/>
      <dgm:spPr>
        <a:solidFill>
          <a:srgbClr val="FFC000"/>
        </a:solidFill>
      </dgm:spPr>
      <dgm:t>
        <a:bodyPr/>
        <a:lstStyle/>
        <a:p>
          <a:r>
            <a:rPr lang="en-US" sz="2400" b="1" dirty="0" smtClean="0"/>
            <a:t>Clouds</a:t>
          </a:r>
          <a:endParaRPr lang="en-US" sz="2400" b="1" dirty="0"/>
        </a:p>
      </dgm:t>
    </dgm:pt>
    <dgm:pt modelId="{42DF3D39-EFCC-4437-BC19-0CDB9FE8F687}" type="parTrans" cxnId="{EF92C021-7675-4B66-9656-3FC72952E336}">
      <dgm:prSet/>
      <dgm:spPr/>
      <dgm:t>
        <a:bodyPr/>
        <a:lstStyle/>
        <a:p>
          <a:endParaRPr lang="en-US"/>
        </a:p>
      </dgm:t>
    </dgm:pt>
    <dgm:pt modelId="{1D535D58-3957-4DD6-AA7F-59F8BF23F375}" type="sibTrans" cxnId="{EF92C021-7675-4B66-9656-3FC72952E336}">
      <dgm:prSet/>
      <dgm:spPr/>
      <dgm:t>
        <a:bodyPr/>
        <a:lstStyle/>
        <a:p>
          <a:endParaRPr lang="en-US"/>
        </a:p>
      </dgm:t>
    </dgm:pt>
    <dgm:pt modelId="{BD7CECFC-1C87-4114-8DE5-D63114DB4CB6}">
      <dgm:prSet phldrT="[Text]" custT="1"/>
      <dgm:spPr>
        <a:solidFill>
          <a:srgbClr val="C00000"/>
        </a:solidFill>
      </dgm:spPr>
      <dgm:t>
        <a:bodyPr/>
        <a:lstStyle/>
        <a:p>
          <a:endParaRPr lang="en-US" sz="1200" b="1" dirty="0"/>
        </a:p>
      </dgm:t>
    </dgm:pt>
    <dgm:pt modelId="{C49187C9-AA5C-43D1-93B5-F35BB4521E6D}" type="parTrans" cxnId="{9ADF0C35-4779-4A1E-B787-784B2AAEAE9D}">
      <dgm:prSet/>
      <dgm:spPr/>
      <dgm:t>
        <a:bodyPr/>
        <a:lstStyle/>
        <a:p>
          <a:endParaRPr lang="en-US"/>
        </a:p>
      </dgm:t>
    </dgm:pt>
    <dgm:pt modelId="{558AFFCA-4CAF-4C06-838E-9D16224DEEC3}" type="sibTrans" cxnId="{9ADF0C35-4779-4A1E-B787-784B2AAEAE9D}">
      <dgm:prSet/>
      <dgm:spPr/>
      <dgm:t>
        <a:bodyPr/>
        <a:lstStyle/>
        <a:p>
          <a:endParaRPr lang="en-US"/>
        </a:p>
      </dgm:t>
    </dgm:pt>
    <dgm:pt modelId="{A292D8FE-111E-41CF-907B-9FB7C36C5217}" type="pres">
      <dgm:prSet presAssocID="{A9570CA8-9DB6-4504-9C99-1F157F12307C}" presName="composite" presStyleCnt="0">
        <dgm:presLayoutVars>
          <dgm:chMax val="3"/>
          <dgm:animLvl val="lvl"/>
          <dgm:resizeHandles val="exact"/>
        </dgm:presLayoutVars>
      </dgm:prSet>
      <dgm:spPr/>
    </dgm:pt>
    <dgm:pt modelId="{E80A448B-04B6-4AB9-A87F-06D866A82CF3}" type="pres">
      <dgm:prSet presAssocID="{FDB8B3A5-7AE3-42D0-A578-12CF69CEA231}" presName="gear1" presStyleLbl="node1" presStyleIdx="0" presStyleCnt="3">
        <dgm:presLayoutVars>
          <dgm:chMax val="1"/>
          <dgm:bulletEnabled val="1"/>
        </dgm:presLayoutVars>
      </dgm:prSet>
      <dgm:spPr/>
      <dgm:t>
        <a:bodyPr/>
        <a:lstStyle/>
        <a:p>
          <a:endParaRPr lang="en-US"/>
        </a:p>
      </dgm:t>
    </dgm:pt>
    <dgm:pt modelId="{5AD6AF23-88F0-4453-9155-112BFEC1CBF1}" type="pres">
      <dgm:prSet presAssocID="{FDB8B3A5-7AE3-42D0-A578-12CF69CEA231}" presName="gear1srcNode" presStyleLbl="node1" presStyleIdx="0" presStyleCnt="3"/>
      <dgm:spPr/>
      <dgm:t>
        <a:bodyPr/>
        <a:lstStyle/>
        <a:p>
          <a:endParaRPr lang="en-US"/>
        </a:p>
      </dgm:t>
    </dgm:pt>
    <dgm:pt modelId="{BB02C7FF-71A7-492D-A278-EFB528CBFB12}" type="pres">
      <dgm:prSet presAssocID="{FDB8B3A5-7AE3-42D0-A578-12CF69CEA231}" presName="gear1dstNode" presStyleLbl="node1" presStyleIdx="0" presStyleCnt="3"/>
      <dgm:spPr/>
      <dgm:t>
        <a:bodyPr/>
        <a:lstStyle/>
        <a:p>
          <a:endParaRPr lang="en-US"/>
        </a:p>
      </dgm:t>
    </dgm:pt>
    <dgm:pt modelId="{BFB9B2A6-91D8-417B-B20C-473001B14CB5}" type="pres">
      <dgm:prSet presAssocID="{272D37A6-A057-4A36-97F6-62C968EA9611}" presName="gear2" presStyleLbl="node1" presStyleIdx="1" presStyleCnt="3">
        <dgm:presLayoutVars>
          <dgm:chMax val="1"/>
          <dgm:bulletEnabled val="1"/>
        </dgm:presLayoutVars>
      </dgm:prSet>
      <dgm:spPr/>
      <dgm:t>
        <a:bodyPr/>
        <a:lstStyle/>
        <a:p>
          <a:endParaRPr lang="en-US"/>
        </a:p>
      </dgm:t>
    </dgm:pt>
    <dgm:pt modelId="{8CF6C750-EDAA-4E92-BC1F-21B732719FED}" type="pres">
      <dgm:prSet presAssocID="{272D37A6-A057-4A36-97F6-62C968EA9611}" presName="gear2srcNode" presStyleLbl="node1" presStyleIdx="1" presStyleCnt="3"/>
      <dgm:spPr/>
      <dgm:t>
        <a:bodyPr/>
        <a:lstStyle/>
        <a:p>
          <a:endParaRPr lang="en-US"/>
        </a:p>
      </dgm:t>
    </dgm:pt>
    <dgm:pt modelId="{9157C930-4617-4F00-9842-2F1EB0AB46E1}" type="pres">
      <dgm:prSet presAssocID="{272D37A6-A057-4A36-97F6-62C968EA9611}" presName="gear2dstNode" presStyleLbl="node1" presStyleIdx="1" presStyleCnt="3"/>
      <dgm:spPr/>
      <dgm:t>
        <a:bodyPr/>
        <a:lstStyle/>
        <a:p>
          <a:endParaRPr lang="en-US"/>
        </a:p>
      </dgm:t>
    </dgm:pt>
    <dgm:pt modelId="{7F9CA8C2-A4B7-4111-B2CA-F08845199D8E}" type="pres">
      <dgm:prSet presAssocID="{BD7CECFC-1C87-4114-8DE5-D63114DB4CB6}" presName="gear3" presStyleLbl="node1" presStyleIdx="2" presStyleCnt="3"/>
      <dgm:spPr/>
      <dgm:t>
        <a:bodyPr/>
        <a:lstStyle/>
        <a:p>
          <a:endParaRPr lang="en-US"/>
        </a:p>
      </dgm:t>
    </dgm:pt>
    <dgm:pt modelId="{5E26902E-A458-40B1-B536-72B4E705E105}" type="pres">
      <dgm:prSet presAssocID="{BD7CECFC-1C87-4114-8DE5-D63114DB4CB6}" presName="gear3tx" presStyleLbl="node1" presStyleIdx="2" presStyleCnt="3">
        <dgm:presLayoutVars>
          <dgm:chMax val="1"/>
          <dgm:bulletEnabled val="1"/>
        </dgm:presLayoutVars>
      </dgm:prSet>
      <dgm:spPr/>
      <dgm:t>
        <a:bodyPr/>
        <a:lstStyle/>
        <a:p>
          <a:endParaRPr lang="en-US"/>
        </a:p>
      </dgm:t>
    </dgm:pt>
    <dgm:pt modelId="{E42B9C0B-626F-4D63-A91B-AFAA05D009B7}" type="pres">
      <dgm:prSet presAssocID="{BD7CECFC-1C87-4114-8DE5-D63114DB4CB6}" presName="gear3srcNode" presStyleLbl="node1" presStyleIdx="2" presStyleCnt="3"/>
      <dgm:spPr/>
      <dgm:t>
        <a:bodyPr/>
        <a:lstStyle/>
        <a:p>
          <a:endParaRPr lang="en-US"/>
        </a:p>
      </dgm:t>
    </dgm:pt>
    <dgm:pt modelId="{6B77F5EF-82AE-4D37-9286-C4B921731A8E}" type="pres">
      <dgm:prSet presAssocID="{BD7CECFC-1C87-4114-8DE5-D63114DB4CB6}" presName="gear3dstNode" presStyleLbl="node1" presStyleIdx="2" presStyleCnt="3"/>
      <dgm:spPr/>
      <dgm:t>
        <a:bodyPr/>
        <a:lstStyle/>
        <a:p>
          <a:endParaRPr lang="en-US"/>
        </a:p>
      </dgm:t>
    </dgm:pt>
    <dgm:pt modelId="{D060117E-BFAA-4207-BBC0-68339EC51B23}" type="pres">
      <dgm:prSet presAssocID="{8005FE26-C7DE-4DAB-8ADC-40DF38AFE329}" presName="connector1" presStyleLbl="sibTrans2D1" presStyleIdx="0" presStyleCnt="3"/>
      <dgm:spPr/>
      <dgm:t>
        <a:bodyPr/>
        <a:lstStyle/>
        <a:p>
          <a:endParaRPr lang="en-US"/>
        </a:p>
      </dgm:t>
    </dgm:pt>
    <dgm:pt modelId="{A0316A42-6256-4E99-90ED-F6A8EB219B35}" type="pres">
      <dgm:prSet presAssocID="{1D535D58-3957-4DD6-AA7F-59F8BF23F375}" presName="connector2" presStyleLbl="sibTrans2D1" presStyleIdx="1" presStyleCnt="3"/>
      <dgm:spPr/>
      <dgm:t>
        <a:bodyPr/>
        <a:lstStyle/>
        <a:p>
          <a:endParaRPr lang="en-US"/>
        </a:p>
      </dgm:t>
    </dgm:pt>
    <dgm:pt modelId="{1C8166D9-87DB-40F4-8941-16AE68DF2AB7}" type="pres">
      <dgm:prSet presAssocID="{558AFFCA-4CAF-4C06-838E-9D16224DEEC3}" presName="connector3" presStyleLbl="sibTrans2D1" presStyleIdx="2" presStyleCnt="3"/>
      <dgm:spPr/>
      <dgm:t>
        <a:bodyPr/>
        <a:lstStyle/>
        <a:p>
          <a:endParaRPr lang="en-US"/>
        </a:p>
      </dgm:t>
    </dgm:pt>
  </dgm:ptLst>
  <dgm:cxnLst>
    <dgm:cxn modelId="{F1ABDAB1-281E-42A5-90F2-0A69F23839D2}" type="presOf" srcId="{FDB8B3A5-7AE3-42D0-A578-12CF69CEA231}" destId="{5AD6AF23-88F0-4453-9155-112BFEC1CBF1}" srcOrd="1" destOrd="0" presId="urn:microsoft.com/office/officeart/2005/8/layout/gear1"/>
    <dgm:cxn modelId="{454D2EA6-D674-4029-A477-6B3A2EA23B14}" type="presOf" srcId="{BD7CECFC-1C87-4114-8DE5-D63114DB4CB6}" destId="{7F9CA8C2-A4B7-4111-B2CA-F08845199D8E}" srcOrd="0" destOrd="0" presId="urn:microsoft.com/office/officeart/2005/8/layout/gear1"/>
    <dgm:cxn modelId="{29F5FFF8-C56B-4F66-A764-A8F6919950CD}" type="presOf" srcId="{272D37A6-A057-4A36-97F6-62C968EA9611}" destId="{8CF6C750-EDAA-4E92-BC1F-21B732719FED}" srcOrd="1" destOrd="0" presId="urn:microsoft.com/office/officeart/2005/8/layout/gear1"/>
    <dgm:cxn modelId="{877E67E5-A29B-4269-AC3D-DB1C5BA76205}" srcId="{A9570CA8-9DB6-4504-9C99-1F157F12307C}" destId="{FDB8B3A5-7AE3-42D0-A578-12CF69CEA231}" srcOrd="0" destOrd="0" parTransId="{F425B68A-25DC-437B-B69C-648378C1B8C4}" sibTransId="{8005FE26-C7DE-4DAB-8ADC-40DF38AFE329}"/>
    <dgm:cxn modelId="{B1CB2082-BE6A-47D5-AA69-247A3FAF2FB9}" type="presOf" srcId="{558AFFCA-4CAF-4C06-838E-9D16224DEEC3}" destId="{1C8166D9-87DB-40F4-8941-16AE68DF2AB7}" srcOrd="0" destOrd="0" presId="urn:microsoft.com/office/officeart/2005/8/layout/gear1"/>
    <dgm:cxn modelId="{BA2E8989-0C5A-4520-93BF-D1DF4D8B8E0A}" type="presOf" srcId="{BD7CECFC-1C87-4114-8DE5-D63114DB4CB6}" destId="{5E26902E-A458-40B1-B536-72B4E705E105}" srcOrd="1" destOrd="0" presId="urn:microsoft.com/office/officeart/2005/8/layout/gear1"/>
    <dgm:cxn modelId="{75242244-3AE4-4E15-B43A-3E3D58D8F155}" type="presOf" srcId="{8005FE26-C7DE-4DAB-8ADC-40DF38AFE329}" destId="{D060117E-BFAA-4207-BBC0-68339EC51B23}" srcOrd="0" destOrd="0" presId="urn:microsoft.com/office/officeart/2005/8/layout/gear1"/>
    <dgm:cxn modelId="{272E0981-5289-4D75-9781-AE879CF14C1D}" type="presOf" srcId="{1D535D58-3957-4DD6-AA7F-59F8BF23F375}" destId="{A0316A42-6256-4E99-90ED-F6A8EB219B35}" srcOrd="0" destOrd="0" presId="urn:microsoft.com/office/officeart/2005/8/layout/gear1"/>
    <dgm:cxn modelId="{6F1A45AF-9346-4CAD-A70F-471EFB443FA1}" type="presOf" srcId="{BD7CECFC-1C87-4114-8DE5-D63114DB4CB6}" destId="{6B77F5EF-82AE-4D37-9286-C4B921731A8E}" srcOrd="3" destOrd="0" presId="urn:microsoft.com/office/officeart/2005/8/layout/gear1"/>
    <dgm:cxn modelId="{65F24505-BEBC-406C-8793-3AE8B0C409B4}" type="presOf" srcId="{FDB8B3A5-7AE3-42D0-A578-12CF69CEA231}" destId="{BB02C7FF-71A7-492D-A278-EFB528CBFB12}" srcOrd="2" destOrd="0" presId="urn:microsoft.com/office/officeart/2005/8/layout/gear1"/>
    <dgm:cxn modelId="{EA3760EE-F4C1-4997-AB31-6C201182050D}" type="presOf" srcId="{272D37A6-A057-4A36-97F6-62C968EA9611}" destId="{9157C930-4617-4F00-9842-2F1EB0AB46E1}" srcOrd="2" destOrd="0" presId="urn:microsoft.com/office/officeart/2005/8/layout/gear1"/>
    <dgm:cxn modelId="{E8757715-263A-4781-8585-23E7C126F168}" type="presOf" srcId="{A9570CA8-9DB6-4504-9C99-1F157F12307C}" destId="{A292D8FE-111E-41CF-907B-9FB7C36C5217}" srcOrd="0" destOrd="0" presId="urn:microsoft.com/office/officeart/2005/8/layout/gear1"/>
    <dgm:cxn modelId="{0B075F6F-DD7B-4A2F-8D84-8DAEF32A3E5A}" type="presOf" srcId="{BD7CECFC-1C87-4114-8DE5-D63114DB4CB6}" destId="{E42B9C0B-626F-4D63-A91B-AFAA05D009B7}" srcOrd="2" destOrd="0" presId="urn:microsoft.com/office/officeart/2005/8/layout/gear1"/>
    <dgm:cxn modelId="{9ADF0C35-4779-4A1E-B787-784B2AAEAE9D}" srcId="{A9570CA8-9DB6-4504-9C99-1F157F12307C}" destId="{BD7CECFC-1C87-4114-8DE5-D63114DB4CB6}" srcOrd="2" destOrd="0" parTransId="{C49187C9-AA5C-43D1-93B5-F35BB4521E6D}" sibTransId="{558AFFCA-4CAF-4C06-838E-9D16224DEEC3}"/>
    <dgm:cxn modelId="{1712A6B4-FE15-41B7-9FD5-A4918FDDD75B}" type="presOf" srcId="{FDB8B3A5-7AE3-42D0-A578-12CF69CEA231}" destId="{E80A448B-04B6-4AB9-A87F-06D866A82CF3}" srcOrd="0" destOrd="0" presId="urn:microsoft.com/office/officeart/2005/8/layout/gear1"/>
    <dgm:cxn modelId="{1F303EAF-5C4B-40D6-B738-02B6E6D23BFD}" type="presOf" srcId="{272D37A6-A057-4A36-97F6-62C968EA9611}" destId="{BFB9B2A6-91D8-417B-B20C-473001B14CB5}" srcOrd="0" destOrd="0" presId="urn:microsoft.com/office/officeart/2005/8/layout/gear1"/>
    <dgm:cxn modelId="{EF92C021-7675-4B66-9656-3FC72952E336}" srcId="{A9570CA8-9DB6-4504-9C99-1F157F12307C}" destId="{272D37A6-A057-4A36-97F6-62C968EA9611}" srcOrd="1" destOrd="0" parTransId="{42DF3D39-EFCC-4437-BC19-0CDB9FE8F687}" sibTransId="{1D535D58-3957-4DD6-AA7F-59F8BF23F375}"/>
    <dgm:cxn modelId="{AC1D94B7-CAED-489E-AB53-8DF7A5470EFD}" type="presParOf" srcId="{A292D8FE-111E-41CF-907B-9FB7C36C5217}" destId="{E80A448B-04B6-4AB9-A87F-06D866A82CF3}" srcOrd="0" destOrd="0" presId="urn:microsoft.com/office/officeart/2005/8/layout/gear1"/>
    <dgm:cxn modelId="{AF40AFC3-5EE3-4563-9519-5C17DBFAD52A}" type="presParOf" srcId="{A292D8FE-111E-41CF-907B-9FB7C36C5217}" destId="{5AD6AF23-88F0-4453-9155-112BFEC1CBF1}" srcOrd="1" destOrd="0" presId="urn:microsoft.com/office/officeart/2005/8/layout/gear1"/>
    <dgm:cxn modelId="{F7F4B6EC-8267-4483-8D7D-76C6379FE599}" type="presParOf" srcId="{A292D8FE-111E-41CF-907B-9FB7C36C5217}" destId="{BB02C7FF-71A7-492D-A278-EFB528CBFB12}" srcOrd="2" destOrd="0" presId="urn:microsoft.com/office/officeart/2005/8/layout/gear1"/>
    <dgm:cxn modelId="{746280F1-0C40-4A2C-94F9-58B074BBDFFF}" type="presParOf" srcId="{A292D8FE-111E-41CF-907B-9FB7C36C5217}" destId="{BFB9B2A6-91D8-417B-B20C-473001B14CB5}" srcOrd="3" destOrd="0" presId="urn:microsoft.com/office/officeart/2005/8/layout/gear1"/>
    <dgm:cxn modelId="{141F01A3-B3A4-46DA-96C1-261375C879A0}" type="presParOf" srcId="{A292D8FE-111E-41CF-907B-9FB7C36C5217}" destId="{8CF6C750-EDAA-4E92-BC1F-21B732719FED}" srcOrd="4" destOrd="0" presId="urn:microsoft.com/office/officeart/2005/8/layout/gear1"/>
    <dgm:cxn modelId="{ABA6C883-1537-4F17-9076-932FA1A30457}" type="presParOf" srcId="{A292D8FE-111E-41CF-907B-9FB7C36C5217}" destId="{9157C930-4617-4F00-9842-2F1EB0AB46E1}" srcOrd="5" destOrd="0" presId="urn:microsoft.com/office/officeart/2005/8/layout/gear1"/>
    <dgm:cxn modelId="{3F0C13D9-C7F6-41AE-9197-2AC309BF3739}" type="presParOf" srcId="{A292D8FE-111E-41CF-907B-9FB7C36C5217}" destId="{7F9CA8C2-A4B7-4111-B2CA-F08845199D8E}" srcOrd="6" destOrd="0" presId="urn:microsoft.com/office/officeart/2005/8/layout/gear1"/>
    <dgm:cxn modelId="{00C00C1D-8F9B-472D-B9CA-1222C025D1B4}" type="presParOf" srcId="{A292D8FE-111E-41CF-907B-9FB7C36C5217}" destId="{5E26902E-A458-40B1-B536-72B4E705E105}" srcOrd="7" destOrd="0" presId="urn:microsoft.com/office/officeart/2005/8/layout/gear1"/>
    <dgm:cxn modelId="{EC4E1BF4-3921-4120-BBF3-51816F2723B9}" type="presParOf" srcId="{A292D8FE-111E-41CF-907B-9FB7C36C5217}" destId="{E42B9C0B-626F-4D63-A91B-AFAA05D009B7}" srcOrd="8" destOrd="0" presId="urn:microsoft.com/office/officeart/2005/8/layout/gear1"/>
    <dgm:cxn modelId="{764D203B-1631-4D5B-9CE3-A334680F2653}" type="presParOf" srcId="{A292D8FE-111E-41CF-907B-9FB7C36C5217}" destId="{6B77F5EF-82AE-4D37-9286-C4B921731A8E}" srcOrd="9" destOrd="0" presId="urn:microsoft.com/office/officeart/2005/8/layout/gear1"/>
    <dgm:cxn modelId="{76286329-81B7-4789-B427-54B877216B7F}" type="presParOf" srcId="{A292D8FE-111E-41CF-907B-9FB7C36C5217}" destId="{D060117E-BFAA-4207-BBC0-68339EC51B23}" srcOrd="10" destOrd="0" presId="urn:microsoft.com/office/officeart/2005/8/layout/gear1"/>
    <dgm:cxn modelId="{2C788C02-8CD3-49EC-A6C1-54BA049CDC1B}" type="presParOf" srcId="{A292D8FE-111E-41CF-907B-9FB7C36C5217}" destId="{A0316A42-6256-4E99-90ED-F6A8EB219B35}" srcOrd="11" destOrd="0" presId="urn:microsoft.com/office/officeart/2005/8/layout/gear1"/>
    <dgm:cxn modelId="{F5B8BECA-E2F3-46C5-A1AF-F82043652B6C}" type="presParOf" srcId="{A292D8FE-111E-41CF-907B-9FB7C36C5217}" destId="{1C8166D9-87DB-40F4-8941-16AE68DF2AB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5.emf"/></Relationships>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7/28/2012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extLst>
      <p:ext uri="{BB962C8B-B14F-4D97-AF65-F5344CB8AC3E}">
        <p14:creationId xmlns:p14="http://schemas.microsoft.com/office/powerpoint/2010/main" val="384806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370173B2-124D-4BC8-AF9F-167E85A21D5D}" type="slidenum">
              <a:rPr lang="en-US" sz="1200" b="1" kern="1200">
                <a:solidFill>
                  <a:prstClr val="black"/>
                </a:solidFill>
                <a:latin typeface="Times New Roman" pitchFamily="18" charset="0"/>
                <a:ea typeface="+mn-ea"/>
                <a:cs typeface="+mn-cs"/>
              </a:rPr>
              <a:pPr algn="r" rtl="0" fontAlgn="base">
                <a:spcBef>
                  <a:spcPct val="0"/>
                </a:spcBef>
                <a:spcAft>
                  <a:spcPct val="0"/>
                </a:spcAft>
                <a:defRPr/>
              </a:pPr>
              <a:t>10</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100</a:t>
            </a:fld>
            <a:endParaRPr lang="en-US">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74AEDF52-565E-4A29-804B-6E4AAEC28544}" type="slidenum">
              <a:rPr lang="en-US" sz="1200" kern="1200">
                <a:solidFill>
                  <a:prstClr val="black"/>
                </a:solidFill>
                <a:latin typeface="Calibri"/>
                <a:ea typeface="+mn-ea"/>
                <a:cs typeface="+mn-cs"/>
              </a:rPr>
              <a:pPr algn="r" rtl="0"/>
              <a:t>113</a:t>
            </a:fld>
            <a:endParaRPr lang="en-US" sz="1200" kern="1200">
              <a:solidFill>
                <a:prstClr val="black"/>
              </a:solidFill>
              <a:latin typeface="Calibri"/>
              <a:ea typeface="+mn-ea"/>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Jim Gray’s talk to the Computer Science and Telecommunications Board</a:t>
            </a:r>
            <a:r>
              <a:rPr lang="en-US" baseline="0" dirty="0" smtClean="0"/>
              <a:t> in 2007</a:t>
            </a:r>
          </a:p>
          <a:p>
            <a:r>
              <a:rPr lang="en-US" baseline="0" dirty="0" smtClean="0"/>
              <a:t>His vision of the fourth paradigm of scientific research.  Focus on Data-intensive Systems and Scientific communications</a:t>
            </a:r>
          </a:p>
          <a:p>
            <a:endParaRPr lang="en-US" baseline="0" dirty="0" smtClean="0"/>
          </a:p>
          <a:p>
            <a:r>
              <a:rPr lang="en-US" baseline="0" dirty="0" smtClean="0"/>
              <a:t>New scientific research is highlighted by “data science”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glimpse of the future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674EB6-0896-4120-A35A-64B18633A3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674EB6-0896-4120-A35A-64B18633A3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69E5DA8D-0B29-49EC-8227-F9343CE57E7E}" type="slidenum">
              <a:rPr lang="en-US" sz="1200" kern="1200">
                <a:solidFill>
                  <a:prstClr val="black"/>
                </a:solidFill>
                <a:latin typeface="Calibri"/>
                <a:ea typeface="+mn-ea"/>
                <a:cs typeface="+mn-cs"/>
              </a:rPr>
              <a:pPr algn="r" rtl="0"/>
              <a:t>16</a:t>
            </a:fld>
            <a:endParaRPr lang="en-US" sz="1200" kern="1200">
              <a:solidFill>
                <a:prstClr val="black"/>
              </a:solidFill>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 </a:t>
            </a:r>
            <a:r>
              <a:rPr lang="en-US" dirty="0" smtClean="0"/>
              <a:t>Data -&gt; Hardware</a:t>
            </a:r>
            <a:r>
              <a:rPr lang="en-US" baseline="0" dirty="0" smtClean="0"/>
              <a:t> -&gt; Software -&gt; Application</a:t>
            </a:r>
            <a:endParaRPr lang="en-US" dirty="0" smtClean="0"/>
          </a:p>
          <a:p>
            <a:r>
              <a:rPr lang="en-US" dirty="0" smtClean="0"/>
              <a:t>Data coming from everywhere 24/7.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Science faces a data </a:t>
            </a:r>
            <a:r>
              <a:rPr lang="en-US" smtClean="0"/>
              <a:t>deluge.</a:t>
            </a:r>
            <a:br>
              <a:rPr lang="en-US" smtClean="0"/>
            </a:br>
            <a:r>
              <a:rPr lang="en-US" smtClean="0"/>
              <a:t>How </a:t>
            </a:r>
            <a:r>
              <a:rPr lang="en-US" dirty="0" smtClean="0"/>
              <a:t>to manage and analyze information? </a:t>
            </a:r>
          </a:p>
          <a:p>
            <a:endParaRPr lang="en-US" dirty="0" smtClean="0"/>
          </a:p>
          <a:p>
            <a:endParaRPr lang="en-US" smtClean="0"/>
          </a:p>
          <a:p>
            <a:endParaRPr lang="en-US" dirty="0" smtClean="0"/>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20</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Jim Gray’s talk to the Computer Science and Telecommunications Board</a:t>
            </a:r>
            <a:r>
              <a:rPr lang="en-US" baseline="0" dirty="0" smtClean="0"/>
              <a:t> in 2007</a:t>
            </a:r>
          </a:p>
          <a:p>
            <a:r>
              <a:rPr lang="en-US" baseline="0" dirty="0" smtClean="0"/>
              <a:t>His vision of the fourth paradigm of scientific research.  Focus on Data-intensive Systems and Scientific communications</a:t>
            </a:r>
          </a:p>
          <a:p>
            <a:endParaRPr lang="en-US" baseline="0" dirty="0" smtClean="0"/>
          </a:p>
          <a:p>
            <a:r>
              <a:rPr lang="en-US" baseline="0" dirty="0" smtClean="0"/>
              <a:t>New scientific research is highlighted by “data science”</a:t>
            </a:r>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r>
              <a:rPr lang="en-US" dirty="0" smtClean="0"/>
              <a:t>Results</a:t>
            </a:r>
          </a:p>
          <a:p>
            <a:pPr lvl="1">
              <a:lnSpc>
                <a:spcPct val="85000"/>
              </a:lnSpc>
              <a:spcBef>
                <a:spcPct val="15000"/>
              </a:spcBef>
              <a:buFont typeface="Wingdings" pitchFamily="2" charset="2"/>
              <a:buChar char="§"/>
            </a:pPr>
            <a:r>
              <a:rPr lang="en-US" dirty="0" smtClean="0">
                <a:solidFill>
                  <a:srgbClr val="C00000"/>
                </a:solidFill>
              </a:rPr>
              <a:t>Microsoft CCR </a:t>
            </a:r>
            <a:r>
              <a:rPr lang="en-US" dirty="0" smtClean="0"/>
              <a:t>supports MPI, dynamic threading</a:t>
            </a:r>
          </a:p>
          <a:p>
            <a:pPr lvl="1">
              <a:lnSpc>
                <a:spcPct val="85000"/>
              </a:lnSpc>
              <a:spcBef>
                <a:spcPct val="15000"/>
              </a:spcBef>
              <a:buFont typeface="Wingdings" pitchFamily="2" charset="2"/>
              <a:buChar char="§"/>
            </a:pPr>
            <a:r>
              <a:rPr lang="en-US" dirty="0" smtClean="0">
                <a:solidFill>
                  <a:srgbClr val="C00000"/>
                </a:solidFill>
              </a:rPr>
              <a:t>Detailed performance measurements </a:t>
            </a:r>
            <a:r>
              <a:rPr lang="en-US" dirty="0" smtClean="0"/>
              <a:t>with </a:t>
            </a:r>
            <a:r>
              <a:rPr lang="en-US" dirty="0" smtClean="0">
                <a:solidFill>
                  <a:srgbClr val="ECD700"/>
                </a:solidFill>
              </a:rPr>
              <a:t> </a:t>
            </a:r>
            <a:r>
              <a:rPr lang="en-US" dirty="0" smtClean="0">
                <a:solidFill>
                  <a:srgbClr val="C00000"/>
                </a:solidFill>
              </a:rPr>
              <a:t>Speedups</a:t>
            </a:r>
            <a:r>
              <a:rPr lang="en-US" dirty="0" smtClean="0">
                <a:solidFill>
                  <a:srgbClr val="ECD700"/>
                </a:solidFill>
              </a:rPr>
              <a:t>  </a:t>
            </a:r>
            <a:r>
              <a:rPr lang="en-US" dirty="0" smtClean="0"/>
              <a:t>of 7.5 or above on 8-core systems for “large problems” using deterministic annealed (avoid local minima) algorithms for </a:t>
            </a:r>
            <a:r>
              <a:rPr lang="en-US" dirty="0" smtClean="0">
                <a:solidFill>
                  <a:srgbClr val="C00000"/>
                </a:solidFill>
              </a:rPr>
              <a:t>clustering, Gaussian Mixtures, GTM </a:t>
            </a:r>
            <a:r>
              <a:rPr lang="en-US" dirty="0" smtClean="0"/>
              <a:t>(dimensional reduction) etc.</a:t>
            </a:r>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and Red </a:t>
            </a:r>
            <a:r>
              <a:rPr lang="en-US" dirty="0" err="1" smtClean="0"/>
              <a:t>baloon</a:t>
            </a:r>
            <a:r>
              <a:rPr lang="en-US" baseline="0" dirty="0" smtClean="0"/>
              <a:t> shows different resolutions.</a:t>
            </a:r>
          </a:p>
          <a:p>
            <a:r>
              <a:rPr lang="en-US" baseline="0" dirty="0" smtClean="0"/>
              <a:t/>
            </a:r>
            <a:br>
              <a:rPr lang="en-US" baseline="0" dirty="0" smtClean="0"/>
            </a:br>
            <a:r>
              <a:rPr lang="en-US" baseline="0" dirty="0" smtClean="0"/>
              <a:t>Notice that the Coarse resolution (in red) doesn’t show Purdue.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From 1980-2000?, we largely looked at HPC for simulation; now we have </a:t>
            </a:r>
            <a:r>
              <a:rPr lang="en-US" sz="2000" dirty="0" smtClean="0">
                <a:solidFill>
                  <a:srgbClr val="FF0000"/>
                </a:solidFill>
              </a:rPr>
              <a:t>data deluge</a:t>
            </a:r>
            <a:endParaRPr lang="en-US" sz="2000" dirty="0" smtClean="0"/>
          </a:p>
          <a:p>
            <a:r>
              <a:rPr lang="en-US" sz="2000" dirty="0" smtClean="0"/>
              <a:t>1) Data starts on some disk/sensor/instrument</a:t>
            </a:r>
          </a:p>
          <a:p>
            <a:pPr lvl="1"/>
            <a:r>
              <a:rPr lang="en-US" sz="2000" dirty="0" smtClean="0"/>
              <a:t>It needs to be</a:t>
            </a:r>
            <a:r>
              <a:rPr lang="en-US" sz="2000" dirty="0" smtClean="0">
                <a:solidFill>
                  <a:srgbClr val="FFC000"/>
                </a:solidFill>
              </a:rPr>
              <a:t> </a:t>
            </a:r>
            <a:r>
              <a:rPr lang="en-US" sz="2000" dirty="0" smtClean="0">
                <a:solidFill>
                  <a:srgbClr val="0070C0"/>
                </a:solidFill>
              </a:rPr>
              <a:t>decomposed/partitioned</a:t>
            </a:r>
            <a:r>
              <a:rPr lang="en-US" sz="2000" dirty="0" smtClean="0"/>
              <a:t>; often partitioning natural from source of data</a:t>
            </a:r>
          </a:p>
          <a:p>
            <a:r>
              <a:rPr lang="en-US" sz="2000" dirty="0" smtClean="0"/>
              <a:t>2) One runs a </a:t>
            </a:r>
            <a:r>
              <a:rPr lang="en-US" sz="2000" dirty="0" smtClean="0">
                <a:solidFill>
                  <a:srgbClr val="0070C0"/>
                </a:solidFill>
              </a:rPr>
              <a:t>filter</a:t>
            </a:r>
            <a:r>
              <a:rPr lang="en-US" sz="2000" dirty="0" smtClean="0">
                <a:solidFill>
                  <a:srgbClr val="FFC000"/>
                </a:solidFill>
              </a:rPr>
              <a:t> </a:t>
            </a:r>
            <a:r>
              <a:rPr lang="en-US" sz="2000" dirty="0" smtClean="0"/>
              <a:t>of some sort extracting data of interest and (re)formatting it</a:t>
            </a:r>
          </a:p>
          <a:p>
            <a:pPr lvl="1"/>
            <a:r>
              <a:rPr lang="en-US" sz="2000" dirty="0" smtClean="0">
                <a:solidFill>
                  <a:srgbClr val="0070C0"/>
                </a:solidFill>
              </a:rPr>
              <a:t>Pleasingly parallel </a:t>
            </a:r>
            <a:r>
              <a:rPr lang="en-US" sz="2000" dirty="0" smtClean="0"/>
              <a:t>with often “millions” of jobs</a:t>
            </a:r>
          </a:p>
          <a:p>
            <a:pPr lvl="1"/>
            <a:r>
              <a:rPr lang="en-US" sz="2000" dirty="0" smtClean="0"/>
              <a:t>Communication latencies can be many </a:t>
            </a:r>
            <a:r>
              <a:rPr lang="en-US" sz="2000" dirty="0" smtClean="0">
                <a:solidFill>
                  <a:srgbClr val="0070C0"/>
                </a:solidFill>
              </a:rPr>
              <a:t>milliseconds</a:t>
            </a:r>
            <a:r>
              <a:rPr lang="en-US" sz="2000" dirty="0" smtClean="0">
                <a:solidFill>
                  <a:srgbClr val="FFFF00"/>
                </a:solidFill>
              </a:rPr>
              <a:t> </a:t>
            </a:r>
            <a:r>
              <a:rPr lang="en-US" sz="2000" dirty="0" smtClean="0"/>
              <a:t>and can involve </a:t>
            </a:r>
            <a:r>
              <a:rPr lang="en-US" sz="2000" dirty="0" smtClean="0">
                <a:solidFill>
                  <a:srgbClr val="0070C0"/>
                </a:solidFill>
              </a:rPr>
              <a:t>disks</a:t>
            </a:r>
          </a:p>
          <a:p>
            <a:r>
              <a:rPr lang="en-US" sz="2000" dirty="0" smtClean="0"/>
              <a:t>3) Using same (or map to a new) decomposition, one runs a possibly parallel application that could  require </a:t>
            </a:r>
            <a:r>
              <a:rPr lang="en-US" sz="2000" dirty="0" smtClean="0">
                <a:solidFill>
                  <a:srgbClr val="0070C0"/>
                </a:solidFill>
              </a:rPr>
              <a:t>iterative </a:t>
            </a:r>
            <a:r>
              <a:rPr lang="en-US" sz="2000" dirty="0" smtClean="0"/>
              <a:t>steps between communicating processes or could be pleasing parallel</a:t>
            </a:r>
          </a:p>
          <a:p>
            <a:pPr lvl="1"/>
            <a:r>
              <a:rPr lang="en-US" sz="2000" dirty="0" smtClean="0"/>
              <a:t>Communication latencies may be at most some </a:t>
            </a:r>
            <a:r>
              <a:rPr lang="en-US" sz="2000" dirty="0" smtClean="0">
                <a:solidFill>
                  <a:srgbClr val="0070C0"/>
                </a:solidFill>
              </a:rPr>
              <a:t>microseconds</a:t>
            </a:r>
            <a:r>
              <a:rPr lang="en-US" sz="2000" dirty="0" smtClean="0">
                <a:solidFill>
                  <a:srgbClr val="FFFF00"/>
                </a:solidFill>
              </a:rPr>
              <a:t> </a:t>
            </a:r>
            <a:r>
              <a:rPr lang="en-US" sz="2000" dirty="0" smtClean="0"/>
              <a:t>and involves </a:t>
            </a:r>
            <a:r>
              <a:rPr lang="en-US" sz="2000" dirty="0" smtClean="0">
                <a:solidFill>
                  <a:srgbClr val="0070C0"/>
                </a:solidFill>
              </a:rPr>
              <a:t>shared memory </a:t>
            </a:r>
            <a:r>
              <a:rPr lang="en-US" sz="2000" dirty="0" smtClean="0"/>
              <a:t>or</a:t>
            </a:r>
            <a:r>
              <a:rPr lang="en-US" sz="2000" dirty="0" smtClean="0">
                <a:solidFill>
                  <a:srgbClr val="FFFF00"/>
                </a:solidFill>
              </a:rPr>
              <a:t> </a:t>
            </a:r>
            <a:r>
              <a:rPr lang="en-US" sz="2000" dirty="0" smtClean="0">
                <a:solidFill>
                  <a:srgbClr val="0070C0"/>
                </a:solidFill>
              </a:rPr>
              <a:t>high speed networks</a:t>
            </a:r>
          </a:p>
          <a:p>
            <a:r>
              <a:rPr lang="en-US" sz="2000" dirty="0" smtClean="0">
                <a:solidFill>
                  <a:srgbClr val="0070C0"/>
                </a:solidFill>
              </a:rPr>
              <a:t>Workflow</a:t>
            </a:r>
            <a:r>
              <a:rPr lang="en-US" sz="2000" dirty="0" smtClean="0"/>
              <a:t> links 1) 2) 3) with multiple instances of 2) 3)</a:t>
            </a:r>
          </a:p>
          <a:p>
            <a:pPr lvl="1"/>
            <a:r>
              <a:rPr lang="en-US" sz="2000" dirty="0" smtClean="0"/>
              <a:t>Pipeline or more complex graphs</a:t>
            </a:r>
          </a:p>
          <a:p>
            <a:r>
              <a:rPr lang="en-US" sz="2000" dirty="0" smtClean="0"/>
              <a:t>Filters are “</a:t>
            </a:r>
            <a:r>
              <a:rPr lang="en-US" sz="2000" dirty="0" smtClean="0">
                <a:solidFill>
                  <a:srgbClr val="0070C0"/>
                </a:solidFill>
              </a:rPr>
              <a:t>Maps</a:t>
            </a:r>
            <a:r>
              <a:rPr lang="en-US" sz="2000" dirty="0" smtClean="0"/>
              <a:t>” or “</a:t>
            </a:r>
            <a:r>
              <a:rPr lang="en-US" sz="2000" dirty="0" smtClean="0">
                <a:solidFill>
                  <a:srgbClr val="0070C0"/>
                </a:solidFill>
              </a:rPr>
              <a:t>Reductions</a:t>
            </a:r>
            <a:r>
              <a:rPr lang="en-US" sz="2000" dirty="0" smtClean="0"/>
              <a:t>” in </a:t>
            </a:r>
            <a:r>
              <a:rPr lang="en-US" sz="2000" dirty="0" err="1" smtClean="0"/>
              <a:t>MapReduce</a:t>
            </a:r>
            <a:r>
              <a:rPr lang="en-US" sz="2000" dirty="0" smtClean="0"/>
              <a:t> language</a:t>
            </a:r>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1~180</a:t>
            </a:r>
            <a:r>
              <a:rPr lang="en-US" sz="1200" kern="1200" baseline="0" dirty="0" smtClean="0">
                <a:solidFill>
                  <a:schemeClr val="tx1"/>
                </a:solidFill>
                <a:latin typeface="+mn-lt"/>
                <a:ea typeface="+mn-ea"/>
                <a:cs typeface="+mn-cs"/>
              </a:rPr>
              <a:t> lines without threading in DryadLINQ, with threading, it is about 400 lines</a:t>
            </a:r>
          </a:p>
          <a:p>
            <a:r>
              <a:rPr lang="en-US" sz="1200" kern="1200" baseline="0" dirty="0" smtClean="0">
                <a:solidFill>
                  <a:schemeClr val="tx1"/>
                </a:solidFill>
                <a:latin typeface="+mn-lt"/>
                <a:ea typeface="+mn-ea"/>
                <a:cs typeface="+mn-cs"/>
              </a:rPr>
              <a:t>MPI ~500 lines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problem [27] is one of the most challenging problems for sequencing clustering because </a:t>
            </a:r>
            <a:r>
              <a:rPr lang="en-US" sz="1200" kern="1200" dirty="0" err="1" smtClean="0">
                <a:solidFill>
                  <a:schemeClr val="tx1"/>
                </a:solidFill>
                <a:latin typeface="+mn-lt"/>
                <a:ea typeface="+mn-ea"/>
                <a:cs typeface="+mn-cs"/>
              </a:rPr>
              <a:t>Alus</a:t>
            </a:r>
            <a:r>
              <a:rPr lang="en-US" sz="1200" kern="1200" dirty="0" smtClean="0">
                <a:solidFill>
                  <a:schemeClr val="tx1"/>
                </a:solidFill>
                <a:latin typeface="+mn-lt"/>
                <a:ea typeface="+mn-ea"/>
                <a:cs typeface="+mn-cs"/>
              </a:rPr>
              <a:t> represent the largest repeat families in human genome. There are about 1 million copies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sequences in human genome, in which most insertions can be found in other primates and only a small fraction (~ 7000) are human-specific. This indicates that the classification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repeats can be deduced solely from the 1 million human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elements. Notable,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can be viewed as a classical case study for the capacity of computational infrastructures because it is not only of great intrinsic biological interests, but also a problem of a scale that will remain as the upper limit of many other clustering problem in bioinformatics for the next few years, e.g. the automated protein family classification for a few millions of proteins predicted from large </a:t>
            </a:r>
            <a:r>
              <a:rPr lang="en-US" sz="1200" kern="1200" dirty="0" err="1" smtClean="0">
                <a:solidFill>
                  <a:schemeClr val="tx1"/>
                </a:solidFill>
                <a:latin typeface="+mn-lt"/>
                <a:ea typeface="+mn-ea"/>
                <a:cs typeface="+mn-cs"/>
              </a:rPr>
              <a:t>metagenomics</a:t>
            </a:r>
            <a:r>
              <a:rPr lang="en-US" sz="1200" kern="1200" dirty="0" smtClean="0">
                <a:solidFill>
                  <a:schemeClr val="tx1"/>
                </a:solidFill>
                <a:latin typeface="+mn-lt"/>
                <a:ea typeface="+mn-ea"/>
                <a:cs typeface="+mn-cs"/>
              </a:rPr>
              <a:t> projects. In our work here we examine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samples of 35339 and 50,000 sequences.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D4677B-C5CE-4183-A13D-EB29CCD2130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(Multi-dimensional</a:t>
            </a:r>
            <a:r>
              <a:rPr lang="en-US" baseline="0" dirty="0" smtClean="0"/>
              <a:t> Scaling)</a:t>
            </a:r>
          </a:p>
          <a:p>
            <a:r>
              <a:rPr lang="en-US" baseline="0" dirty="0" smtClean="0"/>
              <a:t>GTM (Generative Topographic Mapping)</a:t>
            </a:r>
          </a:p>
          <a:p>
            <a:r>
              <a:rPr lang="en-US" dirty="0" smtClean="0"/>
              <a:t>DA-MDS(Deterministic Annealing MDS)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DA-GTM(Deterministic Annealing GTM)</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spect="1" noChangeArrowheads="1" noTextEdit="1"/>
          </p:cNvSpPr>
          <p:nvPr>
            <p:ph type="sldImg"/>
          </p:nvPr>
        </p:nvSpPr>
        <p:spPr>
          <a:xfrm>
            <a:off x="1162050" y="687639"/>
            <a:ext cx="4533900" cy="3425402"/>
          </a:xfrm>
          <a:ln/>
        </p:spPr>
      </p:sp>
      <p:sp>
        <p:nvSpPr>
          <p:cNvPr id="1156099" name="Rectangle 3"/>
          <p:cNvSpPr>
            <a:spLocks noGrp="1" noChangeArrowheads="1"/>
          </p:cNvSpPr>
          <p:nvPr>
            <p:ph type="body" idx="1"/>
          </p:nvPr>
        </p:nvSpPr>
        <p:spPr>
          <a:xfrm>
            <a:off x="914400" y="4341722"/>
            <a:ext cx="5029200" cy="4114640"/>
          </a:xfrm>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Colors represent k-mean (k=2) results. Correlation</a:t>
            </a:r>
            <a:r>
              <a:rPr lang="en-US" baseline="0" dirty="0" smtClean="0"/>
              <a:t> </a:t>
            </a:r>
            <a:r>
              <a:rPr lang="en-US" dirty="0" smtClean="0"/>
              <a:t>is measured between MDS and</a:t>
            </a:r>
            <a:r>
              <a:rPr lang="en-US" baseline="0" dirty="0" smtClean="0"/>
              <a:t> GTM by using Canonical Correlation Analysis (CCA)  and it shows high-correlation between them.</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Sensitive to small data set;  load balance; 10k data size; ??? Labels computation, total</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 data; mean length of sequence is 300. </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7/28/2012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7/28/2012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7/28/2012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7/28/2012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7/28/2012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0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0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0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0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1.png"/><Relationship Id="rId4" Type="http://schemas.openxmlformats.org/officeDocument/2006/relationships/image" Target="../media/image109.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10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11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9.jpeg"/><Relationship Id="rId7" Type="http://schemas.openxmlformats.org/officeDocument/2006/relationships/image" Target="../media/image18.jpeg"/><Relationship Id="rId12"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7.jpeg"/><Relationship Id="rId5" Type="http://schemas.openxmlformats.org/officeDocument/2006/relationships/image" Target="../media/image21.jpeg"/><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13.jpeg"/><Relationship Id="rId4" Type="http://schemas.openxmlformats.org/officeDocument/2006/relationships/image" Target="../media/image24.jpeg"/><Relationship Id="rId9" Type="http://schemas.openxmlformats.org/officeDocument/2006/relationships/image" Target="../media/image23.jpeg"/></Relationships>
</file>

<file path=ppt/slides/_rels/slide2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2.jpeg"/><Relationship Id="rId3" Type="http://schemas.openxmlformats.org/officeDocument/2006/relationships/image" Target="../media/image27.png"/><Relationship Id="rId7" Type="http://schemas.openxmlformats.org/officeDocument/2006/relationships/image" Target="../media/image17.jpeg"/><Relationship Id="rId12"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13.jpeg"/><Relationship Id="rId5" Type="http://schemas.openxmlformats.org/officeDocument/2006/relationships/image" Target="../media/image25.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57.png"/></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hyperlink" Target="../../CGL+SC09/DataforPlotviz/BIOLOGY_Metagenomics.bat" TargetMode="External"/><Relationship Id="rId4" Type="http://schemas.openxmlformats.org/officeDocument/2006/relationships/image" Target="../media/image83.png"/></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87.png"/></Relationships>
</file>

<file path=ppt/slides/_rels/slide8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8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5.emf"/><Relationship Id="rId4" Type="http://schemas.openxmlformats.org/officeDocument/2006/relationships/oleObject" Target="../embeddings/oleObject2.bin"/></Relationships>
</file>

<file path=ppt/slides/_rels/slide96.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97.wmf"/></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9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6781800" cy="1470025"/>
          </a:xfrm>
        </p:spPr>
        <p:txBody>
          <a:bodyPr>
            <a:noAutofit/>
          </a:bodyPr>
          <a:lstStyle/>
          <a:p>
            <a:r>
              <a:rPr lang="en-US" sz="4000" b="1" dirty="0" smtClean="0"/>
              <a:t>Cloud Technologies and </a:t>
            </a:r>
            <a:br>
              <a:rPr lang="en-US" sz="4000" b="1" dirty="0" smtClean="0"/>
            </a:br>
            <a:r>
              <a:rPr lang="en-US" sz="4000" b="1" dirty="0" smtClean="0"/>
              <a:t>Their Applications</a:t>
            </a:r>
            <a:endParaRPr lang="en-US" sz="4000" dirty="0"/>
          </a:p>
        </p:txBody>
      </p:sp>
      <p:sp>
        <p:nvSpPr>
          <p:cNvPr id="3" name="Subtitle 2"/>
          <p:cNvSpPr>
            <a:spLocks noGrp="1"/>
          </p:cNvSpPr>
          <p:nvPr>
            <p:ph type="subTitle" idx="1"/>
          </p:nvPr>
        </p:nvSpPr>
        <p:spPr>
          <a:xfrm>
            <a:off x="2362200" y="1905000"/>
            <a:ext cx="4495800" cy="304800"/>
          </a:xfrm>
        </p:spPr>
        <p:txBody>
          <a:bodyPr>
            <a:noAutofit/>
          </a:bodyPr>
          <a:lstStyle/>
          <a:p>
            <a:r>
              <a:rPr lang="en-US" sz="1600" i="1" dirty="0" smtClean="0">
                <a:solidFill>
                  <a:schemeClr val="accent4"/>
                </a:solidFill>
              </a:rPr>
              <a:t>March 26, 2010  Indiana University Bloomington</a:t>
            </a:r>
          </a:p>
        </p:txBody>
      </p:sp>
      <p:sp>
        <p:nvSpPr>
          <p:cNvPr id="5" name="Subtitle 2"/>
          <p:cNvSpPr txBox="1">
            <a:spLocks/>
          </p:cNvSpPr>
          <p:nvPr/>
        </p:nvSpPr>
        <p:spPr>
          <a:xfrm>
            <a:off x="990600" y="25908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2800" b="1" baseline="0" dirty="0" smtClean="0">
                <a:latin typeface="+mj-lt"/>
                <a:cs typeface="Times New Roman" pitchFamily="18" charset="0"/>
              </a:rPr>
              <a:t>Judy Qiu</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1600" baseline="0" dirty="0" smtClean="0">
                <a:solidFill>
                  <a:srgbClr val="0000FF"/>
                </a:solidFill>
                <a:latin typeface="Times New Roman" pitchFamily="18" charset="0"/>
                <a:cs typeface="Times New Roman" pitchFamily="18" charset="0"/>
              </a:rPr>
              <a:t>xqiu@indiana.edu</a:t>
            </a:r>
            <a:endParaRPr lang="en-US" sz="1600" dirty="0" smtClean="0">
              <a:solidFill>
                <a:srgbClr val="0000FF"/>
              </a:solidFill>
              <a:latin typeface="Times New Roman" pitchFamily="18" charset="0"/>
              <a:cs typeface="Times New Roman" pitchFamily="18" charset="0"/>
            </a:endParaRPr>
          </a:p>
          <a:p>
            <a:pPr lvl="0" algn="ctr">
              <a:defRPr/>
            </a:pPr>
            <a:r>
              <a:rPr lang="en-US" sz="1600" dirty="0" smtClean="0">
                <a:solidFill>
                  <a:srgbClr val="0000FF"/>
                </a:solidFill>
                <a:latin typeface="Times New Roman" pitchFamily="18" charset="0"/>
                <a:cs typeface="Times New Roman" pitchFamily="18" charset="0"/>
              </a:rPr>
              <a:t>http://salsahpc.indiana.edu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Notes on Performance</a:t>
            </a:r>
            <a:endParaRPr lang="en-US" sz="4000" dirty="0"/>
          </a:p>
        </p:txBody>
      </p:sp>
      <p:sp>
        <p:nvSpPr>
          <p:cNvPr id="3" name="Content Placeholder 2"/>
          <p:cNvSpPr>
            <a:spLocks noGrp="1"/>
          </p:cNvSpPr>
          <p:nvPr>
            <p:ph idx="1"/>
          </p:nvPr>
        </p:nvSpPr>
        <p:spPr>
          <a:xfrm>
            <a:off x="228600" y="1371600"/>
            <a:ext cx="8610600" cy="4038600"/>
          </a:xfrm>
        </p:spPr>
        <p:txBody>
          <a:bodyPr>
            <a:noAutofit/>
          </a:bodyPr>
          <a:lstStyle/>
          <a:p>
            <a:pPr>
              <a:spcBef>
                <a:spcPts val="0"/>
              </a:spcBef>
            </a:pPr>
            <a:r>
              <a:rPr lang="en-US" sz="2000" dirty="0" smtClean="0">
                <a:solidFill>
                  <a:srgbClr val="0070C0"/>
                </a:solidFill>
              </a:rPr>
              <a:t>Speed up </a:t>
            </a:r>
            <a:r>
              <a:rPr lang="en-US" sz="2000" dirty="0" smtClean="0"/>
              <a:t>= T(1)/T(P) = </a:t>
            </a:r>
            <a:r>
              <a:rPr lang="en-US" sz="2000" dirty="0" smtClean="0">
                <a:solidFill>
                  <a:srgbClr val="0070C0"/>
                </a:solidFill>
                <a:sym typeface="Symbol"/>
              </a:rPr>
              <a:t></a:t>
            </a:r>
            <a:r>
              <a:rPr lang="en-US" sz="2000" dirty="0" smtClean="0">
                <a:sym typeface="Symbol"/>
              </a:rPr>
              <a:t> (</a:t>
            </a:r>
            <a:r>
              <a:rPr lang="en-US" sz="2000" dirty="0" smtClean="0"/>
              <a:t>efficiency ) </a:t>
            </a:r>
            <a:r>
              <a:rPr lang="en-US" sz="2000" dirty="0" smtClean="0">
                <a:sym typeface="Symbol"/>
              </a:rPr>
              <a:t>P </a:t>
            </a:r>
          </a:p>
          <a:p>
            <a:pPr lvl="1">
              <a:spcBef>
                <a:spcPts val="0"/>
              </a:spcBef>
            </a:pPr>
            <a:r>
              <a:rPr lang="en-US" sz="2000" dirty="0" smtClean="0">
                <a:sym typeface="Symbol"/>
              </a:rPr>
              <a:t>with </a:t>
            </a:r>
            <a:r>
              <a:rPr lang="en-US" sz="2000" dirty="0" smtClean="0">
                <a:solidFill>
                  <a:srgbClr val="0070C0"/>
                </a:solidFill>
                <a:sym typeface="Symbol"/>
              </a:rPr>
              <a:t>P</a:t>
            </a:r>
            <a:r>
              <a:rPr lang="en-US" sz="2000" dirty="0" smtClean="0">
                <a:sym typeface="Symbol"/>
              </a:rPr>
              <a:t> processors</a:t>
            </a:r>
          </a:p>
          <a:p>
            <a:pPr>
              <a:spcBef>
                <a:spcPts val="1200"/>
              </a:spcBef>
            </a:pPr>
            <a:r>
              <a:rPr lang="en-US" sz="2000" dirty="0" smtClean="0">
                <a:solidFill>
                  <a:srgbClr val="0070C0"/>
                </a:solidFill>
                <a:sym typeface="Symbol"/>
              </a:rPr>
              <a:t>Overhead </a:t>
            </a:r>
            <a:r>
              <a:rPr lang="en-US" sz="2000" i="1" dirty="0" smtClean="0">
                <a:solidFill>
                  <a:srgbClr val="0070C0"/>
                </a:solidFill>
                <a:sym typeface="Symbol"/>
              </a:rPr>
              <a:t>f</a:t>
            </a:r>
            <a:r>
              <a:rPr lang="en-US" sz="2000" dirty="0" smtClean="0">
                <a:solidFill>
                  <a:srgbClr val="FFFF00"/>
                </a:solidFill>
                <a:sym typeface="Symbol"/>
              </a:rPr>
              <a:t> </a:t>
            </a:r>
            <a:r>
              <a:rPr lang="en-US" sz="2000" dirty="0" smtClean="0">
                <a:sym typeface="Symbol"/>
              </a:rPr>
              <a:t>= (PT(P)/T(1)-1) = (1/ -1)</a:t>
            </a:r>
            <a:br>
              <a:rPr lang="en-US" sz="2000" dirty="0" smtClean="0">
                <a:sym typeface="Symbol"/>
              </a:rPr>
            </a:br>
            <a:r>
              <a:rPr lang="en-US" sz="2000" dirty="0" smtClean="0">
                <a:sym typeface="Symbol"/>
              </a:rPr>
              <a:t>is linear in overheads and usually best way to record results if overhead small</a:t>
            </a:r>
          </a:p>
          <a:p>
            <a:pPr>
              <a:spcBef>
                <a:spcPts val="1200"/>
              </a:spcBef>
            </a:pPr>
            <a:r>
              <a:rPr lang="en-US" sz="2000" dirty="0" smtClean="0">
                <a:sym typeface="Symbol"/>
              </a:rPr>
              <a:t>For </a:t>
            </a:r>
            <a:r>
              <a:rPr lang="en-US" sz="2000" dirty="0" smtClean="0">
                <a:solidFill>
                  <a:srgbClr val="0070C0"/>
                </a:solidFill>
                <a:sym typeface="Symbol"/>
              </a:rPr>
              <a:t>communication</a:t>
            </a:r>
            <a:r>
              <a:rPr lang="en-US" sz="2000" dirty="0" smtClean="0">
                <a:sym typeface="Symbol"/>
              </a:rPr>
              <a:t> </a:t>
            </a:r>
            <a:r>
              <a:rPr lang="en-US" sz="2000" i="1" dirty="0" smtClean="0">
                <a:sym typeface="Symbol"/>
              </a:rPr>
              <a:t>f</a:t>
            </a:r>
            <a:r>
              <a:rPr lang="en-US" sz="2000" dirty="0" smtClean="0">
                <a:sym typeface="Symbol"/>
              </a:rPr>
              <a:t>  ratio of data communicated to calculation complexity = </a:t>
            </a:r>
            <a:r>
              <a:rPr lang="en-US" sz="2000" i="1" dirty="0" smtClean="0">
                <a:solidFill>
                  <a:srgbClr val="0070C0"/>
                </a:solidFill>
                <a:sym typeface="Symbol"/>
              </a:rPr>
              <a:t>n</a:t>
            </a:r>
            <a:r>
              <a:rPr lang="en-US" sz="2000" baseline="30000" dirty="0" smtClean="0">
                <a:solidFill>
                  <a:srgbClr val="0070C0"/>
                </a:solidFill>
                <a:sym typeface="Symbol"/>
              </a:rPr>
              <a:t>-0.5</a:t>
            </a:r>
            <a:r>
              <a:rPr lang="en-US" sz="2000" dirty="0" smtClean="0">
                <a:sym typeface="Symbol"/>
              </a:rPr>
              <a:t> for matrix multiplication where  </a:t>
            </a:r>
            <a:r>
              <a:rPr lang="en-US" sz="2000" i="1" dirty="0" smtClean="0">
                <a:solidFill>
                  <a:srgbClr val="0070C0"/>
                </a:solidFill>
                <a:sym typeface="Symbol"/>
              </a:rPr>
              <a:t>n</a:t>
            </a:r>
            <a:r>
              <a:rPr lang="en-US" sz="2000" dirty="0" smtClean="0">
                <a:solidFill>
                  <a:srgbClr val="0070C0"/>
                </a:solidFill>
                <a:sym typeface="Symbol"/>
              </a:rPr>
              <a:t> (grain size) </a:t>
            </a:r>
            <a:r>
              <a:rPr lang="en-US" sz="2000" dirty="0" smtClean="0">
                <a:sym typeface="Symbol"/>
              </a:rPr>
              <a:t>matrix elements per node</a:t>
            </a:r>
          </a:p>
          <a:p>
            <a:pPr>
              <a:spcBef>
                <a:spcPts val="1200"/>
              </a:spcBef>
            </a:pPr>
            <a:r>
              <a:rPr lang="en-US" sz="2000" dirty="0" smtClean="0">
                <a:solidFill>
                  <a:srgbClr val="0070C0"/>
                </a:solidFill>
                <a:sym typeface="Symbol"/>
              </a:rPr>
              <a:t>Overheads decrease in size</a:t>
            </a:r>
            <a:r>
              <a:rPr lang="en-US" sz="2000" dirty="0" smtClean="0">
                <a:solidFill>
                  <a:srgbClr val="FFFF00"/>
                </a:solidFill>
                <a:sym typeface="Symbol"/>
              </a:rPr>
              <a:t> </a:t>
            </a:r>
            <a:r>
              <a:rPr lang="en-US" sz="2000" dirty="0" smtClean="0">
                <a:sym typeface="Symbol"/>
              </a:rPr>
              <a:t>as problem sizes </a:t>
            </a:r>
            <a:r>
              <a:rPr lang="en-US" sz="2000" i="1" dirty="0" smtClean="0">
                <a:sym typeface="Symbol"/>
              </a:rPr>
              <a:t>n </a:t>
            </a:r>
            <a:r>
              <a:rPr lang="en-US" sz="2000" dirty="0" smtClean="0">
                <a:sym typeface="Symbol"/>
              </a:rPr>
              <a:t>increase (edge over area rule)</a:t>
            </a:r>
          </a:p>
          <a:p>
            <a:pPr>
              <a:spcBef>
                <a:spcPts val="1200"/>
              </a:spcBef>
            </a:pPr>
            <a:r>
              <a:rPr lang="en-US" sz="2000" dirty="0" smtClean="0">
                <a:solidFill>
                  <a:srgbClr val="0070C0"/>
                </a:solidFill>
                <a:sym typeface="Symbol"/>
              </a:rPr>
              <a:t>Scaled Speed up</a:t>
            </a:r>
            <a:r>
              <a:rPr lang="en-US" sz="2000" dirty="0" smtClean="0">
                <a:sym typeface="Symbol"/>
              </a:rPr>
              <a:t>: keep grain size </a:t>
            </a:r>
            <a:r>
              <a:rPr lang="en-US" sz="2000" i="1" dirty="0" smtClean="0">
                <a:sym typeface="Symbol"/>
              </a:rPr>
              <a:t>n </a:t>
            </a:r>
            <a:r>
              <a:rPr lang="en-US" sz="2000" dirty="0" smtClean="0">
                <a:sym typeface="Symbol"/>
              </a:rPr>
              <a:t>fixed as P increases</a:t>
            </a:r>
          </a:p>
          <a:p>
            <a:pPr>
              <a:spcBef>
                <a:spcPts val="1200"/>
              </a:spcBef>
            </a:pPr>
            <a:r>
              <a:rPr lang="en-US" sz="2000" dirty="0" smtClean="0">
                <a:solidFill>
                  <a:srgbClr val="0070C0"/>
                </a:solidFill>
                <a:sym typeface="Symbol"/>
              </a:rPr>
              <a:t>Conventional Speed up</a:t>
            </a:r>
            <a:r>
              <a:rPr lang="en-US" sz="2000" dirty="0" smtClean="0">
                <a:sym typeface="Symbol"/>
              </a:rPr>
              <a:t>: keep Problem size fixed </a:t>
            </a:r>
            <a:r>
              <a:rPr lang="en-US" sz="2000" i="1" dirty="0" smtClean="0">
                <a:sym typeface="Symbol"/>
              </a:rPr>
              <a:t>n </a:t>
            </a:r>
            <a:r>
              <a:rPr lang="en-US" sz="2000" dirty="0" smtClean="0">
                <a:sym typeface="Symbol"/>
              </a:rPr>
              <a:t> 1/P</a:t>
            </a:r>
          </a:p>
          <a:p>
            <a:pPr>
              <a:buNone/>
            </a:pPr>
            <a:endParaRPr lang="en-US" sz="2400" dirty="0" smtClean="0">
              <a:sym typeface="Symbol"/>
            </a:endParaRPr>
          </a:p>
          <a:p>
            <a:endParaRPr lang="en-US" sz="2400" dirty="0" smtClean="0">
              <a:sym typeface="Symbol"/>
            </a:endParaRPr>
          </a:p>
          <a:p>
            <a:endParaRPr lang="en-US" sz="2400" dirty="0" smtClean="0">
              <a:sym typeface="Symbo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Ite</a:t>
                      </a:r>
                      <a:r>
                        <a:rPr lang="en-US" sz="1800" dirty="0" smtClean="0"/>
                        <a:t> </a:t>
                      </a:r>
                      <a:r>
                        <a:rPr lang="en-US" sz="1800" dirty="0" err="1" smtClean="0"/>
                        <a:t>rative</a:t>
                      </a:r>
                      <a:r>
                        <a:rPr lang="en-US" sz="1800" baseline="0" dirty="0" smtClean="0"/>
                        <a:t> Reductions </a:t>
                      </a:r>
                      <a:r>
                        <a:rPr lang="en-US" sz="1800" b="1" dirty="0" err="1" smtClean="0">
                          <a:solidFill>
                            <a:srgbClr val="C00000"/>
                          </a:solidFill>
                        </a:rPr>
                        <a:t>MapReduce</a:t>
                      </a:r>
                      <a:r>
                        <a:rPr lang="en-US" sz="1800" b="1" dirty="0" smtClean="0">
                          <a:solidFill>
                            <a:srgbClr val="C00000"/>
                          </a:solidFill>
                        </a:rPr>
                        <a:t>++</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sp>
        <p:nvSpPr>
          <p:cNvPr id="11" name="Freeform 10"/>
          <p:cNvSpPr/>
          <p:nvPr/>
        </p:nvSpPr>
        <p:spPr>
          <a:xfrm>
            <a:off x="6241002" y="11904955"/>
            <a:ext cx="1420427" cy="61256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444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 name="Freeform 11"/>
          <p:cNvSpPr/>
          <p:nvPr/>
        </p:nvSpPr>
        <p:spPr>
          <a:xfrm>
            <a:off x="7162800" y="11049000"/>
            <a:ext cx="429827" cy="7620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5" name="Picture 2" descr="E:\academic\phd\Publications\eScience2009\gnuplot\kmeans.png"/>
          <p:cNvPicPr>
            <a:picLocks noChangeAspect="1" noChangeArrowheads="1"/>
          </p:cNvPicPr>
          <p:nvPr/>
        </p:nvPicPr>
        <p:blipFill>
          <a:blip r:embed="rId4" cstate="print"/>
          <a:srcRect/>
          <a:stretch>
            <a:fillRect/>
          </a:stretch>
        </p:blipFill>
        <p:spPr bwMode="auto">
          <a:xfrm>
            <a:off x="228600" y="3886200"/>
            <a:ext cx="4343400" cy="2763532"/>
          </a:xfrm>
          <a:prstGeom prst="rect">
            <a:avLst/>
          </a:prstGeom>
          <a:noFill/>
        </p:spPr>
      </p:pic>
      <p:pic>
        <p:nvPicPr>
          <p:cNvPr id="40965" name="Picture 5" descr="D:\academic\phd\Publications\CloudComp09\figures\matrix.png"/>
          <p:cNvPicPr>
            <a:picLocks noChangeAspect="1" noChangeArrowheads="1"/>
          </p:cNvPicPr>
          <p:nvPr/>
        </p:nvPicPr>
        <p:blipFill>
          <a:blip r:embed="rId5" cstate="print"/>
          <a:srcRect/>
          <a:stretch>
            <a:fillRect/>
          </a:stretch>
        </p:blipFill>
        <p:spPr bwMode="auto">
          <a:xfrm>
            <a:off x="6705600" y="685800"/>
            <a:ext cx="2286000" cy="2843349"/>
          </a:xfrm>
          <a:prstGeom prst="rect">
            <a:avLst/>
          </a:prstGeom>
          <a:noFill/>
        </p:spPr>
      </p:pic>
      <p:pic>
        <p:nvPicPr>
          <p:cNvPr id="40966" name="Picture 6" descr="D:\academic\phd\Publications\CloudComp09\figures\figure-7.bmp"/>
          <p:cNvPicPr>
            <a:picLocks noChangeAspect="1" noChangeArrowheads="1"/>
          </p:cNvPicPr>
          <p:nvPr/>
        </p:nvPicPr>
        <p:blipFill>
          <a:blip r:embed="rId6" cstate="print"/>
          <a:srcRect/>
          <a:stretch>
            <a:fillRect/>
          </a:stretch>
        </p:blipFill>
        <p:spPr bwMode="auto">
          <a:xfrm>
            <a:off x="4724400" y="3886200"/>
            <a:ext cx="4114800" cy="2788384"/>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sp>
        <p:nvSpPr>
          <p:cNvPr id="3" name="Content Placeholder 2"/>
          <p:cNvSpPr>
            <a:spLocks noGrp="1"/>
          </p:cNvSpPr>
          <p:nvPr>
            <p:ph idx="1"/>
          </p:nvPr>
        </p:nvSpPr>
        <p:spPr>
          <a:xfrm>
            <a:off x="304800" y="4114800"/>
            <a:ext cx="8534400" cy="2743200"/>
          </a:xfrm>
        </p:spPr>
        <p:txBody>
          <a:bodyPr>
            <a:normAutofit fontScale="70000" lnSpcReduction="20000"/>
          </a:bodyPr>
          <a:lstStyle/>
          <a:p>
            <a:r>
              <a:rPr lang="en-US" dirty="0" smtClean="0"/>
              <a:t>Histogramming of events from a large (up to 1TB) data set</a:t>
            </a:r>
          </a:p>
          <a:p>
            <a:r>
              <a:rPr lang="en-US" dirty="0" smtClean="0"/>
              <a:t>Data analysis requires ROOT framework (ROOT Interpreted Scripts)</a:t>
            </a:r>
            <a:endParaRPr lang="en-US" dirty="0"/>
          </a:p>
          <a:p>
            <a:r>
              <a:rPr lang="en-US" dirty="0" smtClean="0"/>
              <a:t>Performance depends on disk access speeds</a:t>
            </a:r>
          </a:p>
          <a:p>
            <a:r>
              <a:rPr lang="en-US" dirty="0" smtClean="0"/>
              <a:t>Hadoop implementation uses a shared parallel file system (</a:t>
            </a:r>
            <a:r>
              <a:rPr lang="en-US" dirty="0" err="1" smtClean="0"/>
              <a:t>Lustre</a:t>
            </a:r>
            <a:r>
              <a:rPr lang="en-US" dirty="0" smtClean="0"/>
              <a:t>)</a:t>
            </a:r>
          </a:p>
          <a:p>
            <a:pPr lvl="1"/>
            <a:r>
              <a:rPr lang="en-US" dirty="0" smtClean="0"/>
              <a:t>ROOT scripts cannot access data from HDFS</a:t>
            </a:r>
          </a:p>
          <a:p>
            <a:pPr lvl="1"/>
            <a:r>
              <a:rPr lang="en-US" dirty="0" smtClean="0"/>
              <a:t>On demand data movement has significant overhead</a:t>
            </a:r>
          </a:p>
          <a:p>
            <a:r>
              <a:rPr lang="en-US" dirty="0" smtClean="0"/>
              <a:t>Dryad stores data in local disks </a:t>
            </a:r>
          </a:p>
          <a:p>
            <a:pPr lvl="1"/>
            <a:r>
              <a:rPr lang="en-US" dirty="0" smtClean="0"/>
              <a:t>Better performance</a:t>
            </a:r>
          </a:p>
        </p:txBody>
      </p:sp>
      <p:pic>
        <p:nvPicPr>
          <p:cNvPr id="4" name="Picture 3" descr="HEP_color.png"/>
          <p:cNvPicPr>
            <a:picLocks noChangeAspect="1"/>
          </p:cNvPicPr>
          <p:nvPr/>
        </p:nvPicPr>
        <p:blipFill>
          <a:blip r:embed="rId3" cstate="print"/>
          <a:stretch>
            <a:fillRect/>
          </a:stretch>
        </p:blipFill>
        <p:spPr>
          <a:xfrm>
            <a:off x="228600" y="1295400"/>
            <a:ext cx="3331336" cy="2438400"/>
          </a:xfrm>
          <a:prstGeom prst="rect">
            <a:avLst/>
          </a:prstGeom>
        </p:spPr>
      </p:pic>
      <p:pic>
        <p:nvPicPr>
          <p:cNvPr id="4098" name="Picture 2" descr="E:\academic\phd\Publications\eScience2009\gnuplot\hep.png"/>
          <p:cNvPicPr>
            <a:picLocks noChangeAspect="1" noChangeArrowheads="1"/>
          </p:cNvPicPr>
          <p:nvPr/>
        </p:nvPicPr>
        <p:blipFill>
          <a:blip r:embed="rId4" cstate="print"/>
          <a:srcRect/>
          <a:stretch>
            <a:fillRect/>
          </a:stretch>
        </p:blipFill>
        <p:spPr bwMode="auto">
          <a:xfrm>
            <a:off x="3733800" y="762000"/>
            <a:ext cx="4931632" cy="3352800"/>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Kmeans Clustering</a:t>
            </a:r>
            <a:endParaRPr lang="en-US" sz="3600" dirty="0"/>
          </a:p>
        </p:txBody>
      </p:sp>
      <p:sp>
        <p:nvSpPr>
          <p:cNvPr id="3" name="Content Placeholder 2"/>
          <p:cNvSpPr>
            <a:spLocks noGrp="1"/>
          </p:cNvSpPr>
          <p:nvPr>
            <p:ph idx="1"/>
          </p:nvPr>
        </p:nvSpPr>
        <p:spPr>
          <a:xfrm>
            <a:off x="304800" y="4114800"/>
            <a:ext cx="8153400" cy="2743200"/>
          </a:xfrm>
        </p:spPr>
        <p:txBody>
          <a:bodyPr>
            <a:normAutofit lnSpcReduction="10000"/>
          </a:bodyPr>
          <a:lstStyle/>
          <a:p>
            <a:r>
              <a:rPr lang="en-US" sz="2100" dirty="0" smtClean="0"/>
              <a:t>Iteratively refining operation</a:t>
            </a:r>
          </a:p>
          <a:p>
            <a:r>
              <a:rPr lang="en-US" sz="2100" dirty="0" smtClean="0"/>
              <a:t>New maps/reducers/vertices in every iteration </a:t>
            </a:r>
          </a:p>
          <a:p>
            <a:r>
              <a:rPr lang="en-US" sz="2100" dirty="0" smtClean="0"/>
              <a:t>File system based communication</a:t>
            </a:r>
          </a:p>
          <a:p>
            <a:r>
              <a:rPr lang="en-US" sz="2100" dirty="0" smtClean="0"/>
              <a:t>Loop unrolling in DryadLINQ provide better performance</a:t>
            </a:r>
          </a:p>
          <a:p>
            <a:r>
              <a:rPr lang="en-US" sz="2100" dirty="0" smtClean="0"/>
              <a:t>The overheads are extremely large compared to MPI</a:t>
            </a:r>
          </a:p>
          <a:p>
            <a:r>
              <a:rPr lang="en-US" sz="2100" dirty="0" smtClean="0"/>
              <a:t>CGL-MapReduce is an example of MapReduce++ -- supports MapReduce model with iteration (data stays in memory and communication via streams not files)</a:t>
            </a:r>
          </a:p>
          <a:p>
            <a:pPr lvl="1">
              <a:buNone/>
            </a:pPr>
            <a:endParaRPr lang="en-US" dirty="0" smtClean="0"/>
          </a:p>
          <a:p>
            <a:endParaRPr lang="en-US" dirty="0" smtClean="0"/>
          </a:p>
        </p:txBody>
      </p:sp>
      <p:pic>
        <p:nvPicPr>
          <p:cNvPr id="6" name="Picture 2" descr="D:\Academic\Ph.D\eScience2008\images\eps\kmeans_color.png"/>
          <p:cNvPicPr>
            <a:picLocks noChangeAspect="1" noChangeArrowheads="1"/>
          </p:cNvPicPr>
          <p:nvPr/>
        </p:nvPicPr>
        <p:blipFill>
          <a:blip r:embed="rId3" cstate="print"/>
          <a:srcRect/>
          <a:stretch>
            <a:fillRect/>
          </a:stretch>
        </p:blipFill>
        <p:spPr bwMode="auto">
          <a:xfrm>
            <a:off x="0" y="990600"/>
            <a:ext cx="3558013" cy="2971800"/>
          </a:xfrm>
          <a:prstGeom prst="rect">
            <a:avLst/>
          </a:prstGeom>
          <a:noFill/>
        </p:spPr>
      </p:pic>
      <p:pic>
        <p:nvPicPr>
          <p:cNvPr id="5122" name="Picture 2" descr="E:\academic\phd\Publications\eScience2009\gnuplot\kmeans.png"/>
          <p:cNvPicPr>
            <a:picLocks noChangeAspect="1" noChangeArrowheads="1"/>
          </p:cNvPicPr>
          <p:nvPr/>
        </p:nvPicPr>
        <p:blipFill>
          <a:blip r:embed="rId4" cstate="print"/>
          <a:srcRect/>
          <a:stretch>
            <a:fillRect/>
          </a:stretch>
        </p:blipFill>
        <p:spPr bwMode="auto">
          <a:xfrm>
            <a:off x="3581400" y="685800"/>
            <a:ext cx="5410200" cy="3442294"/>
          </a:xfrm>
          <a:prstGeom prst="rect">
            <a:avLst/>
          </a:prstGeom>
          <a:noFill/>
        </p:spPr>
      </p:pic>
      <p:sp>
        <p:nvSpPr>
          <p:cNvPr id="8" name="TextBox 7"/>
          <p:cNvSpPr txBox="1"/>
          <p:nvPr/>
        </p:nvSpPr>
        <p:spPr>
          <a:xfrm>
            <a:off x="6172200" y="2819400"/>
            <a:ext cx="2199833" cy="369332"/>
          </a:xfrm>
          <a:prstGeom prst="rect">
            <a:avLst/>
          </a:prstGeom>
          <a:noFill/>
        </p:spPr>
        <p:txBody>
          <a:bodyPr wrap="none" rtlCol="0">
            <a:spAutoFit/>
          </a:bodyPr>
          <a:lstStyle/>
          <a:p>
            <a:r>
              <a:rPr lang="en-US" dirty="0" smtClean="0"/>
              <a:t>Time for 20 iterations</a:t>
            </a:r>
            <a:endParaRPr lang="en-US" dirty="0"/>
          </a:p>
        </p:txBody>
      </p:sp>
      <p:sp>
        <p:nvSpPr>
          <p:cNvPr id="9" name="Right Brace 8"/>
          <p:cNvSpPr/>
          <p:nvPr/>
        </p:nvSpPr>
        <p:spPr>
          <a:xfrm>
            <a:off x="5867400" y="4648200"/>
            <a:ext cx="228600" cy="533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324600" y="4572000"/>
            <a:ext cx="1211678" cy="646331"/>
          </a:xfrm>
          <a:prstGeom prst="rect">
            <a:avLst/>
          </a:prstGeom>
          <a:noFill/>
        </p:spPr>
        <p:txBody>
          <a:bodyPr wrap="none" rtlCol="0">
            <a:spAutoFit/>
          </a:bodyPr>
          <a:lstStyle/>
          <a:p>
            <a:r>
              <a:rPr lang="en-US" b="1" dirty="0" smtClean="0">
                <a:solidFill>
                  <a:srgbClr val="C00000"/>
                </a:solidFill>
              </a:rPr>
              <a:t>Large</a:t>
            </a:r>
          </a:p>
          <a:p>
            <a:r>
              <a:rPr lang="en-US" b="1" dirty="0" smtClean="0">
                <a:solidFill>
                  <a:srgbClr val="C00000"/>
                </a:solidFill>
              </a:rPr>
              <a:t>Overheads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lvl="0"/>
            <a:r>
              <a:rPr lang="en-US" sz="2500" dirty="0" smtClean="0"/>
              <a:t>Matrix Multiplication &amp; K-Means Clustering</a:t>
            </a:r>
            <a:br>
              <a:rPr lang="en-US" sz="2500" dirty="0" smtClean="0"/>
            </a:br>
            <a:r>
              <a:rPr lang="en-US" sz="2500" dirty="0" smtClean="0"/>
              <a:t>Using Cloud Technologies</a:t>
            </a:r>
            <a:endParaRPr lang="en-US" sz="2500" dirty="0"/>
          </a:p>
        </p:txBody>
      </p:sp>
      <p:sp>
        <p:nvSpPr>
          <p:cNvPr id="3" name="Content Placeholder 2"/>
          <p:cNvSpPr>
            <a:spLocks noGrp="1"/>
          </p:cNvSpPr>
          <p:nvPr>
            <p:ph idx="1"/>
          </p:nvPr>
        </p:nvSpPr>
        <p:spPr>
          <a:xfrm>
            <a:off x="6781800" y="1219200"/>
            <a:ext cx="2362200" cy="2286000"/>
          </a:xfrm>
        </p:spPr>
        <p:txBody>
          <a:bodyPr>
            <a:noAutofit/>
          </a:bodyPr>
          <a:lstStyle/>
          <a:p>
            <a:pPr marL="114300" indent="-114300"/>
            <a:r>
              <a:rPr lang="en-US" sz="1500" dirty="0" smtClean="0"/>
              <a:t>K-Means clustering on 2D vector data</a:t>
            </a:r>
          </a:p>
          <a:p>
            <a:pPr marL="114300" indent="-114300"/>
            <a:r>
              <a:rPr lang="en-US" sz="1500" dirty="0" smtClean="0"/>
              <a:t>Matrix multiplication in MapReduce model</a:t>
            </a:r>
          </a:p>
          <a:p>
            <a:pPr marL="114300" indent="-114300"/>
            <a:r>
              <a:rPr lang="en-US" sz="1500" dirty="0" smtClean="0"/>
              <a:t>DryadLINQ and Hadoop, show higher overheads</a:t>
            </a:r>
          </a:p>
          <a:p>
            <a:pPr marL="114300" indent="-114300"/>
            <a:r>
              <a:rPr lang="en-US" sz="1500" dirty="0" smtClean="0"/>
              <a:t>Twister (MapReduce++) implementation performs closely with MPI</a:t>
            </a:r>
            <a:endParaRPr lang="en-US" sz="1500" dirty="0"/>
          </a:p>
        </p:txBody>
      </p:sp>
      <p:sp>
        <p:nvSpPr>
          <p:cNvPr id="11" name="TextBox 10"/>
          <p:cNvSpPr txBox="1"/>
          <p:nvPr/>
        </p:nvSpPr>
        <p:spPr>
          <a:xfrm>
            <a:off x="228600" y="3810000"/>
            <a:ext cx="1876219" cy="326243"/>
          </a:xfrm>
          <a:prstGeom prst="rect">
            <a:avLst/>
          </a:prstGeom>
          <a:noFill/>
          <a:scene3d>
            <a:camera prst="orthographicFront"/>
            <a:lightRig rig="threePt" dir="t"/>
          </a:scene3d>
          <a:sp3d prstMaterial="matte">
            <a:bevelT/>
          </a:sp3d>
        </p:spPr>
        <p:txBody>
          <a:bodyPr wrap="none" lIns="64008" tIns="32004" rIns="64008" bIns="32004" rtlCol="0">
            <a:spAutoFit/>
          </a:bodyPr>
          <a:lstStyle/>
          <a:p>
            <a:r>
              <a:rPr lang="en-US" sz="1700" b="1" dirty="0" smtClean="0">
                <a:solidFill>
                  <a:srgbClr val="00B0F0"/>
                </a:solidFill>
              </a:rPr>
              <a:t>K-Means Clustering</a:t>
            </a:r>
            <a:endParaRPr lang="en-US" sz="1700" b="1" dirty="0">
              <a:solidFill>
                <a:srgbClr val="00B0F0"/>
              </a:solidFill>
            </a:endParaRPr>
          </a:p>
        </p:txBody>
      </p:sp>
      <p:sp>
        <p:nvSpPr>
          <p:cNvPr id="13" name="Title 1"/>
          <p:cNvSpPr txBox="1">
            <a:spLocks/>
          </p:cNvSpPr>
          <p:nvPr/>
        </p:nvSpPr>
        <p:spPr>
          <a:xfrm>
            <a:off x="4857750" y="0"/>
            <a:ext cx="4286250" cy="1143000"/>
          </a:xfrm>
          <a:prstGeom prst="rect">
            <a:avLst/>
          </a:prstGeom>
        </p:spPr>
        <p:txBody>
          <a:bodyPr vert="horz" lIns="91435" tIns="45718" rIns="91435" bIns="45718" rtlCol="0" anchor="ctr">
            <a:normAutofit/>
          </a:bodyPr>
          <a:lstStyle/>
          <a:p>
            <a:pPr algn="ctr">
              <a:spcBef>
                <a:spcPct val="0"/>
              </a:spcBef>
              <a:defRPr/>
            </a:pPr>
            <a:endParaRPr lang="en-US" sz="4400" dirty="0">
              <a:solidFill>
                <a:srgbClr val="E4CFA0"/>
              </a:solidFill>
              <a:latin typeface="+mj-lt"/>
              <a:ea typeface="+mj-ea"/>
              <a:cs typeface="+mj-cs"/>
            </a:endParaRPr>
          </a:p>
        </p:txBody>
      </p:sp>
      <p:sp>
        <p:nvSpPr>
          <p:cNvPr id="26" name="TextBox 25"/>
          <p:cNvSpPr txBox="1"/>
          <p:nvPr/>
        </p:nvSpPr>
        <p:spPr>
          <a:xfrm>
            <a:off x="228600" y="609600"/>
            <a:ext cx="2049087" cy="326243"/>
          </a:xfrm>
          <a:prstGeom prst="rect">
            <a:avLst/>
          </a:prstGeom>
          <a:noFill/>
          <a:scene3d>
            <a:camera prst="orthographicFront"/>
            <a:lightRig rig="threePt" dir="t"/>
          </a:scene3d>
          <a:sp3d prstMaterial="matte">
            <a:bevelT/>
          </a:sp3d>
        </p:spPr>
        <p:txBody>
          <a:bodyPr wrap="none" lIns="64008" tIns="32004" rIns="64008" bIns="32004" rtlCol="0">
            <a:spAutoFit/>
          </a:bodyPr>
          <a:lstStyle/>
          <a:p>
            <a:r>
              <a:rPr lang="en-US" sz="1700" b="1" dirty="0" smtClean="0">
                <a:solidFill>
                  <a:srgbClr val="00B0F0"/>
                </a:solidFill>
              </a:rPr>
              <a:t>Matrix Multiplication</a:t>
            </a:r>
            <a:endParaRPr lang="en-US" sz="1700" b="1" dirty="0">
              <a:solidFill>
                <a:srgbClr val="00B0F0"/>
              </a:solidFill>
            </a:endParaRPr>
          </a:p>
        </p:txBody>
      </p:sp>
      <p:grpSp>
        <p:nvGrpSpPr>
          <p:cNvPr id="4" name="Group 17"/>
          <p:cNvGrpSpPr/>
          <p:nvPr/>
        </p:nvGrpSpPr>
        <p:grpSpPr>
          <a:xfrm>
            <a:off x="3048000" y="1143000"/>
            <a:ext cx="3733800" cy="2362200"/>
            <a:chOff x="2590800" y="4038600"/>
            <a:chExt cx="4057598" cy="2590800"/>
          </a:xfrm>
        </p:grpSpPr>
        <p:pic>
          <p:nvPicPr>
            <p:cNvPr id="1027" name="Picture 3" descr="D:\academic\Research\Clouds\CloudTests\iDataplexCloud\gnuplot\idataplex\mpi_hadoop_cglmr_matrix_oh.png"/>
            <p:cNvPicPr>
              <a:picLocks noChangeAspect="1" noChangeArrowheads="1"/>
            </p:cNvPicPr>
            <p:nvPr/>
          </p:nvPicPr>
          <p:blipFill>
            <a:blip r:embed="rId3" cstate="print"/>
            <a:srcRect/>
            <a:stretch>
              <a:fillRect/>
            </a:stretch>
          </p:blipFill>
          <p:spPr bwMode="auto">
            <a:xfrm>
              <a:off x="2590800" y="4038600"/>
              <a:ext cx="4057598" cy="2590800"/>
            </a:xfrm>
            <a:prstGeom prst="rect">
              <a:avLst/>
            </a:prstGeom>
            <a:noFill/>
          </p:spPr>
        </p:pic>
        <p:sp>
          <p:nvSpPr>
            <p:cNvPr id="12" name="TextBox 11"/>
            <p:cNvSpPr txBox="1"/>
            <p:nvPr/>
          </p:nvSpPr>
          <p:spPr>
            <a:xfrm>
              <a:off x="3998538" y="4957916"/>
              <a:ext cx="1528175" cy="433965"/>
            </a:xfrm>
            <a:prstGeom prst="rect">
              <a:avLst/>
            </a:prstGeom>
            <a:noFill/>
            <a:scene3d>
              <a:camera prst="orthographicFront"/>
              <a:lightRig rig="threePt" dir="t"/>
            </a:scene3d>
            <a:sp3d prstMaterial="matte">
              <a:bevelT/>
            </a:sp3d>
          </p:spPr>
          <p:txBody>
            <a:bodyPr wrap="none" lIns="64008" tIns="32004" rIns="64008" bIns="32004" rtlCol="0">
              <a:spAutoFit/>
            </a:bodyPr>
            <a:lstStyle/>
            <a:p>
              <a:pPr algn="ctr"/>
              <a:r>
                <a:rPr lang="en-US" sz="1200" b="1" dirty="0" smtClean="0"/>
                <a:t> Parallel Overhead </a:t>
              </a:r>
            </a:p>
            <a:p>
              <a:pPr algn="ctr"/>
              <a:r>
                <a:rPr lang="en-US" sz="1200" b="1" dirty="0" smtClean="0"/>
                <a:t> Matrix Multiplication</a:t>
              </a:r>
              <a:endParaRPr lang="en-US" sz="1200" b="1" dirty="0"/>
            </a:p>
          </p:txBody>
        </p:sp>
      </p:grpSp>
      <p:grpSp>
        <p:nvGrpSpPr>
          <p:cNvPr id="5" name="Group 18"/>
          <p:cNvGrpSpPr/>
          <p:nvPr/>
        </p:nvGrpSpPr>
        <p:grpSpPr>
          <a:xfrm>
            <a:off x="3962400" y="3962400"/>
            <a:ext cx="4495800" cy="2802792"/>
            <a:chOff x="3048000" y="3886200"/>
            <a:chExt cx="4191000" cy="2955192"/>
          </a:xfrm>
        </p:grpSpPr>
        <p:pic>
          <p:nvPicPr>
            <p:cNvPr id="1026" name="Picture 2" descr="D:\academic\phd\Publications\eScience2009\gnuplot\kmeans-color.png"/>
            <p:cNvPicPr>
              <a:picLocks noChangeAspect="1" noChangeArrowheads="1"/>
            </p:cNvPicPr>
            <p:nvPr/>
          </p:nvPicPr>
          <p:blipFill>
            <a:blip r:embed="rId4" cstate="print"/>
            <a:srcRect/>
            <a:stretch>
              <a:fillRect/>
            </a:stretch>
          </p:blipFill>
          <p:spPr bwMode="auto">
            <a:xfrm>
              <a:off x="3048000" y="3886200"/>
              <a:ext cx="4191000" cy="2955192"/>
            </a:xfrm>
            <a:prstGeom prst="rect">
              <a:avLst/>
            </a:prstGeom>
            <a:noFill/>
          </p:spPr>
        </p:pic>
        <p:sp>
          <p:nvSpPr>
            <p:cNvPr id="17" name="TextBox 16"/>
            <p:cNvSpPr txBox="1"/>
            <p:nvPr/>
          </p:nvSpPr>
          <p:spPr>
            <a:xfrm>
              <a:off x="4572000" y="5562600"/>
              <a:ext cx="1393651" cy="433965"/>
            </a:xfrm>
            <a:prstGeom prst="rect">
              <a:avLst/>
            </a:prstGeom>
            <a:noFill/>
            <a:scene3d>
              <a:camera prst="orthographicFront"/>
              <a:lightRig rig="threePt" dir="t"/>
            </a:scene3d>
            <a:sp3d prstMaterial="matte">
              <a:bevelT/>
            </a:sp3d>
          </p:spPr>
          <p:txBody>
            <a:bodyPr wrap="none" lIns="64008" tIns="32004" rIns="64008" bIns="32004" rtlCol="0">
              <a:spAutoFit/>
            </a:bodyPr>
            <a:lstStyle/>
            <a:p>
              <a:pPr algn="ctr"/>
              <a:r>
                <a:rPr lang="en-US" sz="1200" b="1" dirty="0" smtClean="0"/>
                <a:t>Average Time</a:t>
              </a:r>
            </a:p>
            <a:p>
              <a:pPr algn="ctr"/>
              <a:r>
                <a:rPr lang="en-US" sz="1200" b="1" dirty="0" smtClean="0"/>
                <a:t> K-means Clustering</a:t>
              </a:r>
              <a:endParaRPr lang="en-US" sz="1200" b="1" dirty="0"/>
            </a:p>
          </p:txBody>
        </p:sp>
      </p:grpSp>
      <p:pic>
        <p:nvPicPr>
          <p:cNvPr id="20" name="Picture 2" descr="D:\Academic\Ph.D\eScience2008\images\eps\kmeans_color.png"/>
          <p:cNvPicPr>
            <a:picLocks noChangeAspect="1" noChangeArrowheads="1"/>
          </p:cNvPicPr>
          <p:nvPr/>
        </p:nvPicPr>
        <p:blipFill>
          <a:blip r:embed="rId5" cstate="print"/>
          <a:srcRect/>
          <a:stretch>
            <a:fillRect/>
          </a:stretch>
        </p:blipFill>
        <p:spPr bwMode="auto">
          <a:xfrm>
            <a:off x="228600" y="4114800"/>
            <a:ext cx="3124200" cy="2609461"/>
          </a:xfrm>
          <a:prstGeom prst="rect">
            <a:avLst/>
          </a:prstGeom>
          <a:solidFill>
            <a:schemeClr val="accent5">
              <a:lumMod val="60000"/>
              <a:lumOff val="40000"/>
            </a:schemeClr>
          </a:solidFill>
        </p:spPr>
      </p:pic>
      <p:pic>
        <p:nvPicPr>
          <p:cNvPr id="21" name="Picture 5" descr="D:\Academic\Ph.D\eScience2008\poster\poster-2\images\matrixmult.png"/>
          <p:cNvPicPr>
            <a:picLocks noChangeAspect="1" noChangeArrowheads="1"/>
          </p:cNvPicPr>
          <p:nvPr/>
        </p:nvPicPr>
        <p:blipFill>
          <a:blip r:embed="rId6" cstate="print"/>
          <a:srcRect/>
          <a:stretch>
            <a:fillRect/>
          </a:stretch>
        </p:blipFill>
        <p:spPr bwMode="auto">
          <a:xfrm>
            <a:off x="152400" y="914400"/>
            <a:ext cx="2724150" cy="2898775"/>
          </a:xfrm>
          <a:prstGeom prst="rect">
            <a:avLst/>
          </a:prstGeom>
          <a:solidFill>
            <a:schemeClr val="accent5">
              <a:lumMod val="60000"/>
              <a:lumOff val="40000"/>
            </a:schemeClr>
          </a:solid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noAutofit/>
          </a:bodyPr>
          <a:lstStyle/>
          <a:p>
            <a:r>
              <a:rPr lang="en-US" sz="3600" b="1" dirty="0" smtClean="0">
                <a:solidFill>
                  <a:schemeClr val="tx2">
                    <a:lumMod val="75000"/>
                  </a:schemeClr>
                </a:solidFill>
              </a:rPr>
              <a:t>Different Hardware/VM configurations</a:t>
            </a:r>
            <a:endParaRPr lang="en-US" sz="3600" b="1" dirty="0">
              <a:solidFill>
                <a:schemeClr val="tx2">
                  <a:lumMod val="75000"/>
                </a:schemeClr>
              </a:solidFill>
            </a:endParaRPr>
          </a:p>
        </p:txBody>
      </p:sp>
      <p:sp>
        <p:nvSpPr>
          <p:cNvPr id="9" name="Content Placeholder 8"/>
          <p:cNvSpPr>
            <a:spLocks noGrp="1"/>
          </p:cNvSpPr>
          <p:nvPr>
            <p:ph idx="1"/>
          </p:nvPr>
        </p:nvSpPr>
        <p:spPr>
          <a:xfrm>
            <a:off x="457200" y="5486400"/>
            <a:ext cx="8229600" cy="792163"/>
          </a:xfrm>
        </p:spPr>
        <p:txBody>
          <a:bodyPr>
            <a:normAutofit fontScale="92500"/>
          </a:bodyPr>
          <a:lstStyle/>
          <a:p>
            <a:r>
              <a:rPr lang="en-US" sz="2800" dirty="0" smtClean="0"/>
              <a:t>Invariant used in selecting the number of MPI processes</a:t>
            </a:r>
          </a:p>
          <a:p>
            <a:endParaRPr lang="en-US" dirty="0"/>
          </a:p>
        </p:txBody>
      </p:sp>
      <p:graphicFrame>
        <p:nvGraphicFramePr>
          <p:cNvPr id="4" name="Table 3"/>
          <p:cNvGraphicFramePr>
            <a:graphicFrameLocks noGrp="1"/>
          </p:cNvGraphicFramePr>
          <p:nvPr/>
        </p:nvGraphicFramePr>
        <p:xfrm>
          <a:off x="304800" y="990600"/>
          <a:ext cx="8610601" cy="4315967"/>
        </p:xfrm>
        <a:graphic>
          <a:graphicData uri="http://schemas.openxmlformats.org/drawingml/2006/table">
            <a:tbl>
              <a:tblPr>
                <a:tableStyleId>{22838BEF-8BB2-4498-84A7-C5851F593DF1}</a:tableStyleId>
              </a:tblPr>
              <a:tblGrid>
                <a:gridCol w="1371602"/>
                <a:gridCol w="2057400"/>
                <a:gridCol w="1676400"/>
                <a:gridCol w="1951405"/>
                <a:gridCol w="1553794"/>
              </a:tblGrid>
              <a:tr h="1371599">
                <a:tc>
                  <a:txBody>
                    <a:bodyPr/>
                    <a:lstStyle/>
                    <a:p>
                      <a:pPr marL="0" marR="0">
                        <a:lnSpc>
                          <a:spcPct val="115000"/>
                        </a:lnSpc>
                        <a:spcBef>
                          <a:spcPts val="0"/>
                        </a:spcBef>
                        <a:spcAft>
                          <a:spcPts val="0"/>
                        </a:spcAft>
                        <a:tabLst>
                          <a:tab pos="228600" algn="l"/>
                        </a:tabLst>
                      </a:pPr>
                      <a:r>
                        <a:rPr lang="en-US" sz="1800" dirty="0"/>
                        <a:t>Ref</a:t>
                      </a:r>
                      <a:endParaRPr lang="en-US" sz="1800" b="1" dirty="0">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dirty="0"/>
                        <a:t>Description</a:t>
                      </a:r>
                      <a:endParaRPr lang="en-US" sz="1800" b="1" dirty="0">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dirty="0"/>
                        <a:t>Number of CPU cores </a:t>
                      </a:r>
                      <a:r>
                        <a:rPr lang="en-US" sz="1800" dirty="0" smtClean="0"/>
                        <a:t>per virtual </a:t>
                      </a:r>
                      <a:r>
                        <a:rPr lang="en-US" sz="1800" dirty="0"/>
                        <a:t>or bare-metal node</a:t>
                      </a:r>
                      <a:endParaRPr lang="en-US" sz="1800" b="1" dirty="0">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dirty="0"/>
                        <a:t>Amount of memory (GB) </a:t>
                      </a:r>
                      <a:r>
                        <a:rPr lang="en-US" sz="1800" dirty="0" smtClean="0"/>
                        <a:t>per virtual </a:t>
                      </a:r>
                      <a:r>
                        <a:rPr lang="en-US" sz="1800" dirty="0"/>
                        <a:t>or bare-metal node</a:t>
                      </a:r>
                      <a:endParaRPr lang="en-US" sz="1800" b="1" dirty="0">
                        <a:latin typeface="+mn-lt"/>
                        <a:ea typeface="Times New Roman"/>
                        <a:cs typeface="Calibri"/>
                      </a:endParaRPr>
                    </a:p>
                  </a:txBody>
                  <a:tcPr marL="68580" marR="68580" marT="0" marB="0"/>
                </a:tc>
                <a:tc>
                  <a:txBody>
                    <a:bodyPr/>
                    <a:lstStyle/>
                    <a:p>
                      <a:pPr marL="0" marR="0">
                        <a:spcBef>
                          <a:spcPts val="0"/>
                        </a:spcBef>
                        <a:spcAft>
                          <a:spcPts val="0"/>
                        </a:spcAft>
                      </a:pPr>
                      <a:r>
                        <a:rPr lang="en-US" sz="1800" dirty="0"/>
                        <a:t>Number of virtual or bare-metal </a:t>
                      </a:r>
                      <a:r>
                        <a:rPr lang="en-US" sz="1800" dirty="0" smtClean="0"/>
                        <a:t>nodes</a:t>
                      </a:r>
                      <a:endParaRPr lang="en-US" sz="1800" b="1" dirty="0">
                        <a:latin typeface="+mn-lt"/>
                        <a:ea typeface="Times New Roman"/>
                        <a:cs typeface="Calibri"/>
                      </a:endParaRPr>
                    </a:p>
                  </a:txBody>
                  <a:tcPr marL="68580" marR="68580" marT="0" marB="0"/>
                </a:tc>
              </a:tr>
              <a:tr h="184448">
                <a:tc>
                  <a:txBody>
                    <a:bodyPr/>
                    <a:lstStyle/>
                    <a:p>
                      <a:pPr marL="0" marR="0">
                        <a:lnSpc>
                          <a:spcPct val="115000"/>
                        </a:lnSpc>
                        <a:spcBef>
                          <a:spcPts val="0"/>
                        </a:spcBef>
                        <a:spcAft>
                          <a:spcPts val="0"/>
                        </a:spcAft>
                        <a:tabLst>
                          <a:tab pos="228600" algn="l"/>
                        </a:tabLst>
                      </a:pPr>
                      <a:r>
                        <a:rPr lang="en-US" sz="1800" dirty="0"/>
                        <a:t>BM</a:t>
                      </a:r>
                      <a:endParaRPr lang="en-US" sz="1800" b="1" dirty="0">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a:t>Bare-metal node</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8</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32</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16</a:t>
                      </a:r>
                      <a:endParaRPr lang="en-US" sz="1800" b="1">
                        <a:latin typeface="+mn-lt"/>
                        <a:ea typeface="Times New Roman"/>
                        <a:cs typeface="Calibri"/>
                      </a:endParaRPr>
                    </a:p>
                  </a:txBody>
                  <a:tcPr marL="68580" marR="68580" marT="0" marB="0"/>
                </a:tc>
              </a:tr>
              <a:tr h="368895">
                <a:tc>
                  <a:txBody>
                    <a:bodyPr/>
                    <a:lstStyle/>
                    <a:p>
                      <a:pPr marL="0" marR="0">
                        <a:lnSpc>
                          <a:spcPct val="115000"/>
                        </a:lnSpc>
                        <a:spcBef>
                          <a:spcPts val="0"/>
                        </a:spcBef>
                        <a:spcAft>
                          <a:spcPts val="0"/>
                        </a:spcAft>
                        <a:tabLst>
                          <a:tab pos="228600" algn="l"/>
                        </a:tabLst>
                      </a:pPr>
                      <a:r>
                        <a:rPr lang="en-US" sz="1800" dirty="0" smtClean="0"/>
                        <a:t>1-VM-8-core</a:t>
                      </a:r>
                    </a:p>
                    <a:p>
                      <a:pPr marL="0" marR="0">
                        <a:lnSpc>
                          <a:spcPct val="115000"/>
                        </a:lnSpc>
                        <a:spcBef>
                          <a:spcPts val="0"/>
                        </a:spcBef>
                        <a:spcAft>
                          <a:spcPts val="0"/>
                        </a:spcAft>
                        <a:tabLst>
                          <a:tab pos="228600" algn="l"/>
                        </a:tabLst>
                      </a:pPr>
                      <a:r>
                        <a:rPr lang="en-US" sz="1200" b="1" dirty="0" smtClean="0">
                          <a:latin typeface="+mn-lt"/>
                          <a:ea typeface="Times New Roman"/>
                          <a:cs typeface="Calibri"/>
                        </a:rPr>
                        <a:t>(</a:t>
                      </a:r>
                      <a:r>
                        <a:rPr lang="en-US" sz="1200" b="1" dirty="0" smtClean="0"/>
                        <a:t>High-CPU Extra Large Instance)</a:t>
                      </a:r>
                      <a:endParaRPr lang="en-US" sz="1200" b="1" dirty="0">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a:t>1 VM instance per bare-metal node</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dirty="0"/>
                        <a:t>8</a:t>
                      </a:r>
                      <a:endParaRPr lang="en-US" sz="1800" b="1" dirty="0">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30 (2GB is reserved for Dom0)</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dirty="0"/>
                        <a:t>16</a:t>
                      </a:r>
                      <a:endParaRPr lang="en-US" sz="1800" b="1" dirty="0">
                        <a:latin typeface="+mn-lt"/>
                        <a:ea typeface="Times New Roman"/>
                        <a:cs typeface="Calibri"/>
                      </a:endParaRPr>
                    </a:p>
                  </a:txBody>
                  <a:tcPr marL="68580" marR="68580" marT="0" marB="0"/>
                </a:tc>
              </a:tr>
              <a:tr h="518681">
                <a:tc>
                  <a:txBody>
                    <a:bodyPr/>
                    <a:lstStyle/>
                    <a:p>
                      <a:pPr marL="0" marR="0">
                        <a:lnSpc>
                          <a:spcPct val="115000"/>
                        </a:lnSpc>
                        <a:spcBef>
                          <a:spcPts val="0"/>
                        </a:spcBef>
                        <a:spcAft>
                          <a:spcPts val="0"/>
                        </a:spcAft>
                        <a:tabLst>
                          <a:tab pos="228600" algn="l"/>
                        </a:tabLst>
                      </a:pPr>
                      <a:r>
                        <a:rPr lang="en-US" sz="1800"/>
                        <a:t>2-VM-4- core</a:t>
                      </a:r>
                      <a:endParaRPr lang="en-US" sz="1800" b="1">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a:t>2  VM instances per bare-metal node</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dirty="0"/>
                        <a:t>4</a:t>
                      </a:r>
                      <a:endParaRPr lang="en-US" sz="1800" b="1" dirty="0">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15</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32</a:t>
                      </a:r>
                      <a:endParaRPr lang="en-US" sz="1800" b="1">
                        <a:latin typeface="+mn-lt"/>
                        <a:ea typeface="Times New Roman"/>
                        <a:cs typeface="Calibri"/>
                      </a:endParaRPr>
                    </a:p>
                  </a:txBody>
                  <a:tcPr marL="68580" marR="68580" marT="0" marB="0"/>
                </a:tc>
              </a:tr>
              <a:tr h="368895">
                <a:tc>
                  <a:txBody>
                    <a:bodyPr/>
                    <a:lstStyle/>
                    <a:p>
                      <a:pPr marL="0" marR="0">
                        <a:lnSpc>
                          <a:spcPct val="115000"/>
                        </a:lnSpc>
                        <a:spcBef>
                          <a:spcPts val="0"/>
                        </a:spcBef>
                        <a:spcAft>
                          <a:spcPts val="0"/>
                        </a:spcAft>
                        <a:tabLst>
                          <a:tab pos="228600" algn="l"/>
                        </a:tabLst>
                      </a:pPr>
                      <a:r>
                        <a:rPr lang="en-US" sz="1800"/>
                        <a:t>4-VM-2-core</a:t>
                      </a:r>
                      <a:endParaRPr lang="en-US" sz="1800" b="1">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a:t>4 VM instances per bare-metal node</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dirty="0"/>
                        <a:t>2</a:t>
                      </a:r>
                      <a:endParaRPr lang="en-US" sz="1800" b="1" dirty="0">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dirty="0"/>
                        <a:t>7.5</a:t>
                      </a:r>
                      <a:endParaRPr lang="en-US" sz="1800" b="1" dirty="0">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64</a:t>
                      </a:r>
                      <a:endParaRPr lang="en-US" sz="1800" b="1">
                        <a:latin typeface="+mn-lt"/>
                        <a:ea typeface="Times New Roman"/>
                        <a:cs typeface="Calibri"/>
                      </a:endParaRPr>
                    </a:p>
                  </a:txBody>
                  <a:tcPr marL="68580" marR="68580" marT="0" marB="0"/>
                </a:tc>
              </a:tr>
              <a:tr h="368895">
                <a:tc>
                  <a:txBody>
                    <a:bodyPr/>
                    <a:lstStyle/>
                    <a:p>
                      <a:pPr marL="0" marR="0">
                        <a:lnSpc>
                          <a:spcPct val="115000"/>
                        </a:lnSpc>
                        <a:spcBef>
                          <a:spcPts val="0"/>
                        </a:spcBef>
                        <a:spcAft>
                          <a:spcPts val="0"/>
                        </a:spcAft>
                        <a:tabLst>
                          <a:tab pos="228600" algn="l"/>
                        </a:tabLst>
                      </a:pPr>
                      <a:r>
                        <a:rPr lang="en-US" sz="1800" dirty="0"/>
                        <a:t>8-VM-1-core</a:t>
                      </a:r>
                      <a:endParaRPr lang="en-US" sz="1800" b="1" dirty="0">
                        <a:latin typeface="+mn-lt"/>
                        <a:ea typeface="Times New Roman"/>
                        <a:cs typeface="Calibri"/>
                      </a:endParaRPr>
                    </a:p>
                  </a:txBody>
                  <a:tcPr marL="68580" marR="68580" marT="0" marB="0"/>
                </a:tc>
                <a:tc>
                  <a:txBody>
                    <a:bodyPr/>
                    <a:lstStyle/>
                    <a:p>
                      <a:pPr marL="0" marR="0">
                        <a:lnSpc>
                          <a:spcPct val="115000"/>
                        </a:lnSpc>
                        <a:spcBef>
                          <a:spcPts val="0"/>
                        </a:spcBef>
                        <a:spcAft>
                          <a:spcPts val="0"/>
                        </a:spcAft>
                        <a:tabLst>
                          <a:tab pos="228600" algn="l"/>
                        </a:tabLst>
                      </a:pPr>
                      <a:r>
                        <a:rPr lang="en-US" sz="1800"/>
                        <a:t>8 VM instances per bare-metal node</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a:t>1</a:t>
                      </a:r>
                      <a:endParaRPr lang="en-US" sz="1800" b="1">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dirty="0"/>
                        <a:t>3.75</a:t>
                      </a:r>
                      <a:endParaRPr lang="en-US" sz="1800" b="1" dirty="0">
                        <a:latin typeface="+mn-lt"/>
                        <a:ea typeface="Times New Roman"/>
                        <a:cs typeface="Calibri"/>
                      </a:endParaRPr>
                    </a:p>
                  </a:txBody>
                  <a:tcPr marL="68580" marR="68580" marT="0" marB="0"/>
                </a:tc>
                <a:tc>
                  <a:txBody>
                    <a:bodyPr/>
                    <a:lstStyle/>
                    <a:p>
                      <a:pPr marL="0" marR="0" algn="ctr">
                        <a:lnSpc>
                          <a:spcPct val="115000"/>
                        </a:lnSpc>
                        <a:spcBef>
                          <a:spcPts val="0"/>
                        </a:spcBef>
                        <a:spcAft>
                          <a:spcPts val="0"/>
                        </a:spcAft>
                        <a:tabLst>
                          <a:tab pos="228600" algn="l"/>
                        </a:tabLst>
                      </a:pPr>
                      <a:r>
                        <a:rPr lang="en-US" sz="1800" dirty="0"/>
                        <a:t>128</a:t>
                      </a:r>
                      <a:endParaRPr lang="en-US" sz="1800" b="1" dirty="0">
                        <a:latin typeface="+mn-lt"/>
                        <a:ea typeface="Times New Roman"/>
                        <a:cs typeface="Calibri"/>
                      </a:endParaRPr>
                    </a:p>
                  </a:txBody>
                  <a:tcPr marL="68580" marR="68580" marT="0" marB="0"/>
                </a:tc>
              </a:tr>
            </a:tbl>
          </a:graphicData>
        </a:graphic>
      </p:graphicFrame>
      <p:sp>
        <p:nvSpPr>
          <p:cNvPr id="131073" name="Rectangle 1"/>
          <p:cNvSpPr>
            <a:spLocks noChangeArrowheads="1"/>
          </p:cNvSpPr>
          <p:nvPr/>
        </p:nvSpPr>
        <p:spPr bwMode="auto">
          <a:xfrm>
            <a:off x="1066800" y="6019800"/>
            <a:ext cx="70692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altLang="ja-JP" sz="2400" b="1" i="1" u="none" strike="noStrike" cap="none" normalizeH="0" baseline="0" dirty="0" smtClean="0">
                <a:ln>
                  <a:noFill/>
                </a:ln>
                <a:solidFill>
                  <a:schemeClr val="accent1">
                    <a:lumMod val="50000"/>
                  </a:schemeClr>
                </a:solidFill>
                <a:effectLst/>
                <a:ea typeface="Times New Roman" pitchFamily="18" charset="0"/>
                <a:cs typeface="Times New Roman" pitchFamily="18" charset="0"/>
              </a:rPr>
              <a:t>Number of MPI processes = Number of CPU cores used</a:t>
            </a:r>
            <a:endParaRPr kumimoji="0" lang="en-US" altLang="ja-JP" sz="2400" b="1" i="0" u="none" strike="noStrike" cap="none" normalizeH="0" baseline="0" dirty="0" smtClean="0">
              <a:ln>
                <a:noFill/>
              </a:ln>
              <a:solidFill>
                <a:schemeClr val="accent1">
                  <a:lumMod val="50000"/>
                </a:schemeClr>
              </a:solidFill>
              <a:effectLst/>
              <a:cs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p>
            <a:r>
              <a:rPr lang="en-US" sz="3600" b="1" dirty="0" smtClean="0">
                <a:solidFill>
                  <a:schemeClr val="tx2">
                    <a:lumMod val="75000"/>
                  </a:schemeClr>
                </a:solidFill>
              </a:rPr>
              <a:t>MPI Applications</a:t>
            </a:r>
            <a:endParaRPr lang="en-US" sz="3600" b="1" dirty="0">
              <a:solidFill>
                <a:schemeClr val="tx2">
                  <a:lumMod val="75000"/>
                </a:schemeClr>
              </a:solidFill>
            </a:endParaRPr>
          </a:p>
        </p:txBody>
      </p:sp>
      <p:pic>
        <p:nvPicPr>
          <p:cNvPr id="1036"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14350" cy="200025"/>
          </a:xfrm>
          <a:prstGeom prst="rect">
            <a:avLst/>
          </a:prstGeom>
          <a:noFill/>
        </p:spPr>
      </p:pic>
      <p:pic>
        <p:nvPicPr>
          <p:cNvPr id="1035"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66700" cy="152400"/>
          </a:xfrm>
          <a:prstGeom prst="rect">
            <a:avLst/>
          </a:prstGeom>
          <a:noFill/>
        </p:spPr>
      </p:pic>
      <p:pic>
        <p:nvPicPr>
          <p:cNvPr id="103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66700" cy="152400"/>
          </a:xfrm>
          <a:prstGeom prst="rect">
            <a:avLst/>
          </a:prstGeom>
          <a:noFill/>
        </p:spPr>
      </p:pic>
      <p:pic>
        <p:nvPicPr>
          <p:cNvPr id="103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514350" cy="200025"/>
          </a:xfrm>
          <a:prstGeom prst="rect">
            <a:avLst/>
          </a:prstGeom>
          <a:noFill/>
        </p:spPr>
      </p:pic>
      <p:pic>
        <p:nvPicPr>
          <p:cNvPr id="103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266700" cy="152400"/>
          </a:xfrm>
          <a:prstGeom prst="rect">
            <a:avLst/>
          </a:prstGeom>
          <a:noFill/>
        </p:spPr>
      </p:pic>
      <p:pic>
        <p:nvPicPr>
          <p:cNvPr id="103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266700" cy="152400"/>
          </a:xfrm>
          <a:prstGeom prst="rect">
            <a:avLst/>
          </a:prstGeom>
          <a:noFill/>
        </p:spPr>
      </p:pic>
      <p:pic>
        <p:nvPicPr>
          <p:cNvPr id="103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0"/>
            <a:ext cx="390525" cy="314325"/>
          </a:xfrm>
          <a:prstGeom prst="rect">
            <a:avLst/>
          </a:prstGeom>
          <a:noFill/>
        </p:spPr>
      </p:pic>
      <p:pic>
        <p:nvPicPr>
          <p:cNvPr id="1029"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0"/>
            <a:ext cx="314325" cy="285750"/>
          </a:xfrm>
          <a:prstGeom prst="rect">
            <a:avLst/>
          </a:prstGeom>
          <a:noFill/>
        </p:spPr>
      </p:pic>
      <p:pic>
        <p:nvPicPr>
          <p:cNvPr id="1028"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0"/>
            <a:ext cx="314325" cy="285750"/>
          </a:xfrm>
          <a:prstGeom prst="rect">
            <a:avLst/>
          </a:prstGeom>
          <a:noFill/>
        </p:spPr>
      </p:pic>
      <p:pic>
        <p:nvPicPr>
          <p:cNvPr id="1027"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0" y="0"/>
            <a:ext cx="561975" cy="200025"/>
          </a:xfrm>
          <a:prstGeom prst="rect">
            <a:avLst/>
          </a:prstGeom>
          <a:noFill/>
        </p:spPr>
      </p:pic>
      <p:pic>
        <p:nvPicPr>
          <p:cNvPr id="1026"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0" y="0"/>
            <a:ext cx="95250" cy="171450"/>
          </a:xfrm>
          <a:prstGeom prst="rect">
            <a:avLst/>
          </a:prstGeom>
          <a:noFill/>
        </p:spPr>
      </p:pic>
      <p:pic>
        <p:nvPicPr>
          <p:cNvPr id="1025"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0" y="0"/>
            <a:ext cx="352425" cy="171450"/>
          </a:xfrm>
          <a:prstGeom prst="rect">
            <a:avLst/>
          </a:prstGeom>
          <a:noFill/>
        </p:spPr>
      </p:pic>
      <p:graphicFrame>
        <p:nvGraphicFramePr>
          <p:cNvPr id="16" name="Table 15"/>
          <p:cNvGraphicFramePr>
            <a:graphicFrameLocks noGrp="1"/>
          </p:cNvGraphicFramePr>
          <p:nvPr/>
        </p:nvGraphicFramePr>
        <p:xfrm>
          <a:off x="304800" y="762000"/>
          <a:ext cx="8534400" cy="5928360"/>
        </p:xfrm>
        <a:graphic>
          <a:graphicData uri="http://schemas.openxmlformats.org/drawingml/2006/table">
            <a:tbl>
              <a:tblPr firstRow="1" bandRow="1">
                <a:tableStyleId>{5C22544A-7EE6-4342-B048-85BDC9FD1C3A}</a:tableStyleId>
              </a:tblPr>
              <a:tblGrid>
                <a:gridCol w="1676400"/>
                <a:gridCol w="1737360"/>
                <a:gridCol w="2249978"/>
                <a:gridCol w="2870662"/>
              </a:tblGrid>
              <a:tr h="685800">
                <a:tc>
                  <a:txBody>
                    <a:bodyPr/>
                    <a:lstStyle/>
                    <a:p>
                      <a:r>
                        <a:rPr lang="en-US" dirty="0" smtClean="0"/>
                        <a:t>Feature</a:t>
                      </a:r>
                      <a:endParaRPr lang="en-US" dirty="0"/>
                    </a:p>
                  </a:txBody>
                  <a:tcPr/>
                </a:tc>
                <a:tc>
                  <a:txBody>
                    <a:bodyPr/>
                    <a:lstStyle/>
                    <a:p>
                      <a:r>
                        <a:rPr lang="en-US" dirty="0" smtClean="0"/>
                        <a:t>Matrix multiplication</a:t>
                      </a:r>
                      <a:endParaRPr lang="en-US" dirty="0"/>
                    </a:p>
                  </a:txBody>
                  <a:tcPr/>
                </a:tc>
                <a:tc>
                  <a:txBody>
                    <a:bodyPr/>
                    <a:lstStyle/>
                    <a:p>
                      <a:r>
                        <a:rPr lang="en-US" dirty="0" smtClean="0"/>
                        <a:t>K-means clustering</a:t>
                      </a:r>
                      <a:endParaRPr lang="en-US" dirty="0"/>
                    </a:p>
                  </a:txBody>
                  <a:tcPr/>
                </a:tc>
                <a:tc>
                  <a:txBody>
                    <a:bodyPr/>
                    <a:lstStyle/>
                    <a:p>
                      <a:r>
                        <a:rPr lang="en-US" dirty="0" smtClean="0"/>
                        <a:t>Concurrent Wave Equation</a:t>
                      </a:r>
                      <a:endParaRPr lang="en-US" dirty="0"/>
                    </a:p>
                  </a:txBody>
                  <a:tcPr/>
                </a:tc>
              </a:tr>
              <a:tr h="685800">
                <a:tc>
                  <a:txBody>
                    <a:bodyPr/>
                    <a:lstStyle/>
                    <a:p>
                      <a:r>
                        <a:rPr lang="en-US" dirty="0" smtClean="0"/>
                        <a:t>Description</a:t>
                      </a:r>
                      <a:endParaRPr lang="en-US" dirty="0"/>
                    </a:p>
                  </a:txBody>
                  <a:tcPr/>
                </a:tc>
                <a:tc>
                  <a:txBody>
                    <a:bodyPr/>
                    <a:lstStyle/>
                    <a:p>
                      <a:pPr>
                        <a:buFont typeface="Arial" pitchFamily="34" charset="0"/>
                        <a:buChar char="•"/>
                      </a:pPr>
                      <a:r>
                        <a:rPr lang="en-US" sz="1800" kern="1200" dirty="0" smtClean="0">
                          <a:solidFill>
                            <a:schemeClr val="dk1"/>
                          </a:solidFill>
                          <a:latin typeface="+mn-lt"/>
                          <a:ea typeface="+mn-ea"/>
                          <a:cs typeface="+mn-cs"/>
                        </a:rPr>
                        <a:t>Cannon’s Algorithm </a:t>
                      </a:r>
                    </a:p>
                    <a:p>
                      <a:pPr>
                        <a:buFont typeface="Arial" pitchFamily="34" charset="0"/>
                        <a:buChar char="•"/>
                      </a:pPr>
                      <a:r>
                        <a:rPr lang="en-US" sz="1800" kern="1200" dirty="0" smtClean="0">
                          <a:solidFill>
                            <a:schemeClr val="dk1"/>
                          </a:solidFill>
                          <a:latin typeface="+mn-lt"/>
                          <a:ea typeface="+mn-ea"/>
                          <a:cs typeface="+mn-cs"/>
                        </a:rPr>
                        <a:t>square process grid </a:t>
                      </a:r>
                      <a:endParaRPr lang="en-US" dirty="0"/>
                    </a:p>
                  </a:txBody>
                  <a:tcPr/>
                </a:tc>
                <a:tc>
                  <a:txBody>
                    <a:bodyPr/>
                    <a:lstStyle/>
                    <a:p>
                      <a:pPr>
                        <a:buFont typeface="Arial" pitchFamily="34" charset="0"/>
                        <a:buChar char="•"/>
                      </a:pPr>
                      <a:r>
                        <a:rPr lang="en-US" sz="1800" kern="1200" dirty="0" smtClean="0">
                          <a:solidFill>
                            <a:schemeClr val="dk1"/>
                          </a:solidFill>
                          <a:latin typeface="+mn-lt"/>
                          <a:ea typeface="+mn-ea"/>
                          <a:cs typeface="+mn-cs"/>
                        </a:rPr>
                        <a:t>K-means Clustering</a:t>
                      </a:r>
                    </a:p>
                    <a:p>
                      <a:pPr>
                        <a:buFont typeface="Arial" pitchFamily="34" charset="0"/>
                        <a:buChar char="•"/>
                      </a:pPr>
                      <a:r>
                        <a:rPr lang="en-US" sz="1800" kern="1200" dirty="0" smtClean="0">
                          <a:solidFill>
                            <a:schemeClr val="dk1"/>
                          </a:solidFill>
                          <a:latin typeface="+mn-lt"/>
                          <a:ea typeface="+mn-ea"/>
                          <a:cs typeface="+mn-cs"/>
                        </a:rPr>
                        <a:t>Fixed number of iterations</a:t>
                      </a:r>
                      <a:endParaRPr lang="en-US" dirty="0"/>
                    </a:p>
                  </a:txBody>
                  <a:tcPr/>
                </a:tc>
                <a:tc>
                  <a:txBody>
                    <a:bodyPr/>
                    <a:lstStyle/>
                    <a:p>
                      <a:pPr>
                        <a:buFont typeface="Arial" pitchFamily="34" charset="0"/>
                        <a:buChar char="•"/>
                      </a:pPr>
                      <a:r>
                        <a:rPr lang="en-US" sz="1800" kern="1200" dirty="0" smtClean="0">
                          <a:solidFill>
                            <a:schemeClr val="dk1"/>
                          </a:solidFill>
                          <a:latin typeface="+mn-lt"/>
                          <a:ea typeface="+mn-ea"/>
                          <a:cs typeface="+mn-cs"/>
                        </a:rPr>
                        <a:t>A vibrating string is (split) into points</a:t>
                      </a:r>
                    </a:p>
                    <a:p>
                      <a:pPr>
                        <a:buFont typeface="Arial" pitchFamily="34" charset="0"/>
                        <a:buChar char="•"/>
                      </a:pPr>
                      <a:r>
                        <a:rPr lang="en-US" sz="1800" kern="1200" dirty="0" smtClean="0">
                          <a:solidFill>
                            <a:schemeClr val="dk1"/>
                          </a:solidFill>
                          <a:latin typeface="+mn-lt"/>
                          <a:ea typeface="+mn-ea"/>
                          <a:cs typeface="+mn-cs"/>
                        </a:rPr>
                        <a:t>Each MPI process updates the amplitude over time</a:t>
                      </a:r>
                      <a:endParaRPr lang="en-US" dirty="0"/>
                    </a:p>
                  </a:txBody>
                  <a:tcPr/>
                </a:tc>
              </a:tr>
              <a:tr h="1021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Grain Size</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640080">
                <a:tc>
                  <a:txBody>
                    <a:bodyPr/>
                    <a:lstStyle/>
                    <a:p>
                      <a:r>
                        <a:rPr lang="en-US" dirty="0" smtClean="0"/>
                        <a:t>Computation Complexity</a:t>
                      </a:r>
                    </a:p>
                  </a:txBody>
                  <a:tcPr/>
                </a:tc>
                <a:tc>
                  <a:txBody>
                    <a:bodyPr/>
                    <a:lstStyle/>
                    <a:p>
                      <a:pPr algn="ctr"/>
                      <a:r>
                        <a:rPr lang="en-US" b="1" dirty="0" smtClean="0"/>
                        <a:t> O</a:t>
                      </a:r>
                      <a:r>
                        <a:rPr lang="en-US" b="1" baseline="0" dirty="0" smtClean="0"/>
                        <a:t> (n^3)</a:t>
                      </a:r>
                    </a:p>
                    <a:p>
                      <a:pPr algn="ctr"/>
                      <a:endParaRPr lang="en-US" b="1" dirty="0"/>
                    </a:p>
                  </a:txBody>
                  <a:tcPr/>
                </a:tc>
                <a:tc>
                  <a:txBody>
                    <a:bodyPr/>
                    <a:lstStyle/>
                    <a:p>
                      <a:pPr algn="ctr"/>
                      <a:r>
                        <a:rPr lang="en-US" b="1" dirty="0" smtClean="0"/>
                        <a:t>O(n)</a:t>
                      </a:r>
                      <a:endParaRPr lang="en-US" b="1" dirty="0"/>
                    </a:p>
                  </a:txBody>
                  <a:tcPr/>
                </a:tc>
                <a:tc>
                  <a:txBody>
                    <a:bodyPr/>
                    <a:lstStyle/>
                    <a:p>
                      <a:pPr algn="ctr"/>
                      <a:r>
                        <a:rPr lang="en-US" b="1" dirty="0" smtClean="0"/>
                        <a:t>O(n)</a:t>
                      </a:r>
                      <a:endParaRPr lang="en-US" b="1" dirty="0"/>
                    </a:p>
                  </a:txBody>
                  <a:tcPr/>
                </a:tc>
              </a:tr>
              <a:tr h="1021080">
                <a:tc>
                  <a:txBody>
                    <a:bodyPr/>
                    <a:lstStyle/>
                    <a:p>
                      <a:r>
                        <a:rPr lang="en-US" dirty="0" smtClean="0"/>
                        <a:t>Message Size</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685800">
                <a:tc>
                  <a:txBody>
                    <a:bodyPr/>
                    <a:lstStyle/>
                    <a:p>
                      <a:r>
                        <a:rPr lang="en-US" dirty="0" smtClean="0"/>
                        <a:t>Communication Complexity</a:t>
                      </a:r>
                      <a:endParaRPr lang="en-US" dirty="0"/>
                    </a:p>
                  </a:txBody>
                  <a:tcPr/>
                </a:tc>
                <a:tc>
                  <a:txBody>
                    <a:bodyPr/>
                    <a:lstStyle/>
                    <a:p>
                      <a:pPr algn="ctr"/>
                      <a:r>
                        <a:rPr lang="en-US" b="1" dirty="0" smtClean="0"/>
                        <a:t>O(n^2)</a:t>
                      </a:r>
                      <a:endParaRPr lang="en-US" b="1" dirty="0"/>
                    </a:p>
                  </a:txBody>
                  <a:tcPr/>
                </a:tc>
                <a:tc>
                  <a:txBody>
                    <a:bodyPr/>
                    <a:lstStyle/>
                    <a:p>
                      <a:pPr algn="ctr"/>
                      <a:r>
                        <a:rPr lang="en-US" b="1" dirty="0" smtClean="0"/>
                        <a:t>O(1)</a:t>
                      </a:r>
                      <a:endParaRPr lang="en-US" b="1" dirty="0"/>
                    </a:p>
                  </a:txBody>
                  <a:tcPr/>
                </a:tc>
                <a:tc>
                  <a:txBody>
                    <a:bodyPr/>
                    <a:lstStyle/>
                    <a:p>
                      <a:pPr algn="ctr"/>
                      <a:r>
                        <a:rPr lang="en-US" b="1" dirty="0" smtClean="0"/>
                        <a:t>O(1)</a:t>
                      </a:r>
                      <a:endParaRPr lang="en-US" b="1" dirty="0"/>
                    </a:p>
                  </a:txBody>
                  <a:tcPr/>
                </a:tc>
              </a:tr>
              <a:tr h="685800">
                <a:tc>
                  <a:txBody>
                    <a:bodyPr/>
                    <a:lstStyle/>
                    <a:p>
                      <a:r>
                        <a:rPr lang="en-US" dirty="0" smtClean="0"/>
                        <a:t>Communication/Computation</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bl>
          </a:graphicData>
        </a:graphic>
      </p:graphicFrame>
      <p:grpSp>
        <p:nvGrpSpPr>
          <p:cNvPr id="3" name="Group 24"/>
          <p:cNvGrpSpPr/>
          <p:nvPr/>
        </p:nvGrpSpPr>
        <p:grpSpPr>
          <a:xfrm>
            <a:off x="2362200" y="2743200"/>
            <a:ext cx="992294" cy="978932"/>
            <a:chOff x="-1676400" y="3048000"/>
            <a:chExt cx="992294" cy="978932"/>
          </a:xfrm>
        </p:grpSpPr>
        <p:sp>
          <p:nvSpPr>
            <p:cNvPr id="17" name="Rectangle 16"/>
            <p:cNvSpPr/>
            <p:nvPr/>
          </p:nvSpPr>
          <p:spPr>
            <a:xfrm>
              <a:off x="-1676400" y="3048000"/>
              <a:ext cx="6096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9" name="Straight Arrow Connector 18"/>
            <p:cNvCxnSpPr/>
            <p:nvPr/>
          </p:nvCxnSpPr>
          <p:spPr>
            <a:xfrm rot="5400000">
              <a:off x="-1256506" y="3314700"/>
              <a:ext cx="532606" cy="7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0600" y="3124200"/>
              <a:ext cx="306494" cy="369332"/>
            </a:xfrm>
            <a:prstGeom prst="rect">
              <a:avLst/>
            </a:prstGeom>
            <a:noFill/>
          </p:spPr>
          <p:txBody>
            <a:bodyPr wrap="none" rtlCol="0">
              <a:spAutoFit/>
            </a:bodyPr>
            <a:lstStyle/>
            <a:p>
              <a:r>
                <a:rPr lang="en-US" dirty="0" smtClean="0"/>
                <a:t>n</a:t>
              </a:r>
              <a:endParaRPr lang="en-US" dirty="0"/>
            </a:p>
          </p:txBody>
        </p:sp>
        <p:cxnSp>
          <p:nvCxnSpPr>
            <p:cNvPr id="22" name="Straight Arrow Connector 21"/>
            <p:cNvCxnSpPr/>
            <p:nvPr/>
          </p:nvCxnSpPr>
          <p:spPr>
            <a:xfrm>
              <a:off x="-1675606" y="3657600"/>
              <a:ext cx="608806"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0" y="3657600"/>
              <a:ext cx="306494" cy="369332"/>
            </a:xfrm>
            <a:prstGeom prst="rect">
              <a:avLst/>
            </a:prstGeom>
            <a:noFill/>
          </p:spPr>
          <p:txBody>
            <a:bodyPr wrap="none" rtlCol="0">
              <a:spAutoFit/>
            </a:bodyPr>
            <a:lstStyle/>
            <a:p>
              <a:r>
                <a:rPr lang="en-US" dirty="0" smtClean="0"/>
                <a:t>n</a:t>
              </a:r>
              <a:endParaRPr lang="en-US" dirty="0"/>
            </a:p>
          </p:txBody>
        </p:sp>
      </p:grpSp>
      <p:grpSp>
        <p:nvGrpSpPr>
          <p:cNvPr id="4" name="Group 25"/>
          <p:cNvGrpSpPr/>
          <p:nvPr/>
        </p:nvGrpSpPr>
        <p:grpSpPr>
          <a:xfrm>
            <a:off x="4572000" y="2667000"/>
            <a:ext cx="916094" cy="1055132"/>
            <a:chOff x="-1676400" y="3048000"/>
            <a:chExt cx="916094" cy="1055132"/>
          </a:xfrm>
        </p:grpSpPr>
        <p:sp>
          <p:nvSpPr>
            <p:cNvPr id="27" name="Rectangle 26"/>
            <p:cNvSpPr/>
            <p:nvPr/>
          </p:nvSpPr>
          <p:spPr>
            <a:xfrm>
              <a:off x="-1676400" y="3048000"/>
              <a:ext cx="3810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8" name="Straight Arrow Connector 27"/>
            <p:cNvCxnSpPr/>
            <p:nvPr/>
          </p:nvCxnSpPr>
          <p:spPr>
            <a:xfrm rot="5400000">
              <a:off x="-1408906" y="3313906"/>
              <a:ext cx="532606" cy="7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66800" y="3124200"/>
              <a:ext cx="306494" cy="369332"/>
            </a:xfrm>
            <a:prstGeom prst="rect">
              <a:avLst/>
            </a:prstGeom>
            <a:noFill/>
          </p:spPr>
          <p:txBody>
            <a:bodyPr wrap="none" rtlCol="0">
              <a:spAutoFit/>
            </a:bodyPr>
            <a:lstStyle/>
            <a:p>
              <a:r>
                <a:rPr lang="en-US" dirty="0" smtClean="0"/>
                <a:t>n</a:t>
              </a:r>
              <a:endParaRPr lang="en-US" dirty="0"/>
            </a:p>
          </p:txBody>
        </p:sp>
        <p:cxnSp>
          <p:nvCxnSpPr>
            <p:cNvPr id="30" name="Straight Arrow Connector 29"/>
            <p:cNvCxnSpPr/>
            <p:nvPr/>
          </p:nvCxnSpPr>
          <p:spPr>
            <a:xfrm>
              <a:off x="-1676400" y="3810000"/>
              <a:ext cx="456406"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3733800"/>
              <a:ext cx="306494" cy="369332"/>
            </a:xfrm>
            <a:prstGeom prst="rect">
              <a:avLst/>
            </a:prstGeom>
            <a:noFill/>
          </p:spPr>
          <p:txBody>
            <a:bodyPr wrap="none" rtlCol="0">
              <a:spAutoFit/>
            </a:bodyPr>
            <a:lstStyle/>
            <a:p>
              <a:r>
                <a:rPr lang="en-US" dirty="0" smtClean="0"/>
                <a:t>d</a:t>
              </a:r>
              <a:endParaRPr lang="en-US" dirty="0"/>
            </a:p>
          </p:txBody>
        </p:sp>
      </p:grpSp>
      <p:grpSp>
        <p:nvGrpSpPr>
          <p:cNvPr id="5" name="Group 43"/>
          <p:cNvGrpSpPr/>
          <p:nvPr/>
        </p:nvGrpSpPr>
        <p:grpSpPr>
          <a:xfrm>
            <a:off x="2362200" y="4343400"/>
            <a:ext cx="992294" cy="978932"/>
            <a:chOff x="-1676400" y="3048000"/>
            <a:chExt cx="992294" cy="978932"/>
          </a:xfrm>
        </p:grpSpPr>
        <p:sp>
          <p:nvSpPr>
            <p:cNvPr id="45" name="Rectangle 44"/>
            <p:cNvSpPr/>
            <p:nvPr/>
          </p:nvSpPr>
          <p:spPr>
            <a:xfrm>
              <a:off x="-1676400" y="3048000"/>
              <a:ext cx="6096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Arrow Connector 45"/>
            <p:cNvCxnSpPr/>
            <p:nvPr/>
          </p:nvCxnSpPr>
          <p:spPr>
            <a:xfrm rot="5400000">
              <a:off x="-1256506" y="3314700"/>
              <a:ext cx="532606" cy="7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90600" y="3124200"/>
              <a:ext cx="306494" cy="369332"/>
            </a:xfrm>
            <a:prstGeom prst="rect">
              <a:avLst/>
            </a:prstGeom>
            <a:noFill/>
          </p:spPr>
          <p:txBody>
            <a:bodyPr wrap="none" rtlCol="0">
              <a:spAutoFit/>
            </a:bodyPr>
            <a:lstStyle/>
            <a:p>
              <a:r>
                <a:rPr lang="en-US" dirty="0" smtClean="0"/>
                <a:t>n</a:t>
              </a:r>
              <a:endParaRPr lang="en-US" dirty="0"/>
            </a:p>
          </p:txBody>
        </p:sp>
        <p:cxnSp>
          <p:nvCxnSpPr>
            <p:cNvPr id="48" name="Straight Arrow Connector 47"/>
            <p:cNvCxnSpPr/>
            <p:nvPr/>
          </p:nvCxnSpPr>
          <p:spPr>
            <a:xfrm>
              <a:off x="-1675606" y="3657600"/>
              <a:ext cx="608806"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524000" y="3657600"/>
              <a:ext cx="306494" cy="369332"/>
            </a:xfrm>
            <a:prstGeom prst="rect">
              <a:avLst/>
            </a:prstGeom>
            <a:noFill/>
          </p:spPr>
          <p:txBody>
            <a:bodyPr wrap="none" rtlCol="0">
              <a:spAutoFit/>
            </a:bodyPr>
            <a:lstStyle/>
            <a:p>
              <a:r>
                <a:rPr lang="en-US" dirty="0" smtClean="0"/>
                <a:t>n</a:t>
              </a:r>
              <a:endParaRPr lang="en-US" dirty="0"/>
            </a:p>
          </p:txBody>
        </p:sp>
      </p:grpSp>
      <p:grpSp>
        <p:nvGrpSpPr>
          <p:cNvPr id="6" name="Group 49"/>
          <p:cNvGrpSpPr/>
          <p:nvPr/>
        </p:nvGrpSpPr>
        <p:grpSpPr>
          <a:xfrm>
            <a:off x="4572000" y="4419600"/>
            <a:ext cx="841498" cy="750332"/>
            <a:chOff x="-1676400" y="3276600"/>
            <a:chExt cx="841498" cy="750332"/>
          </a:xfrm>
        </p:grpSpPr>
        <p:sp>
          <p:nvSpPr>
            <p:cNvPr id="51" name="Rectangle 50"/>
            <p:cNvSpPr/>
            <p:nvPr/>
          </p:nvSpPr>
          <p:spPr>
            <a:xfrm>
              <a:off x="-1676400" y="3276600"/>
              <a:ext cx="3810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52" name="Straight Arrow Connector 51"/>
            <p:cNvCxnSpPr/>
            <p:nvPr/>
          </p:nvCxnSpPr>
          <p:spPr>
            <a:xfrm rot="5400000">
              <a:off x="-1295003" y="3428603"/>
              <a:ext cx="304006"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43000" y="3276600"/>
              <a:ext cx="308098" cy="369332"/>
            </a:xfrm>
            <a:prstGeom prst="rect">
              <a:avLst/>
            </a:prstGeom>
            <a:noFill/>
          </p:spPr>
          <p:txBody>
            <a:bodyPr wrap="none" rtlCol="0">
              <a:spAutoFit/>
            </a:bodyPr>
            <a:lstStyle/>
            <a:p>
              <a:r>
                <a:rPr lang="en-US" dirty="0" smtClean="0"/>
                <a:t>C</a:t>
              </a:r>
              <a:endParaRPr lang="en-US" dirty="0"/>
            </a:p>
          </p:txBody>
        </p:sp>
        <p:cxnSp>
          <p:nvCxnSpPr>
            <p:cNvPr id="54" name="Straight Arrow Connector 53"/>
            <p:cNvCxnSpPr/>
            <p:nvPr/>
          </p:nvCxnSpPr>
          <p:spPr>
            <a:xfrm>
              <a:off x="-1675606" y="3657600"/>
              <a:ext cx="456406"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600200" y="3657600"/>
              <a:ext cx="306494" cy="369332"/>
            </a:xfrm>
            <a:prstGeom prst="rect">
              <a:avLst/>
            </a:prstGeom>
            <a:noFill/>
          </p:spPr>
          <p:txBody>
            <a:bodyPr wrap="none" rtlCol="0">
              <a:spAutoFit/>
            </a:bodyPr>
            <a:lstStyle/>
            <a:p>
              <a:r>
                <a:rPr lang="en-US" dirty="0" smtClean="0"/>
                <a:t>d</a:t>
              </a:r>
              <a:endParaRPr lang="en-US" dirty="0"/>
            </a:p>
          </p:txBody>
        </p:sp>
      </p:grpSp>
      <p:grpSp>
        <p:nvGrpSpPr>
          <p:cNvPr id="7" name="Group 74"/>
          <p:cNvGrpSpPr/>
          <p:nvPr/>
        </p:nvGrpSpPr>
        <p:grpSpPr>
          <a:xfrm>
            <a:off x="6934200" y="2743200"/>
            <a:ext cx="1292286" cy="674132"/>
            <a:chOff x="7010400" y="3505200"/>
            <a:chExt cx="1292286" cy="674132"/>
          </a:xfrm>
        </p:grpSpPr>
        <p:grpSp>
          <p:nvGrpSpPr>
            <p:cNvPr id="8" name="Group 37"/>
            <p:cNvGrpSpPr/>
            <p:nvPr/>
          </p:nvGrpSpPr>
          <p:grpSpPr>
            <a:xfrm>
              <a:off x="7010400" y="3505200"/>
              <a:ext cx="914400" cy="674132"/>
              <a:chOff x="-1676400" y="3352800"/>
              <a:chExt cx="457200" cy="674132"/>
            </a:xfrm>
          </p:grpSpPr>
          <p:sp>
            <p:nvSpPr>
              <p:cNvPr id="39" name="Rectangle 38"/>
              <p:cNvSpPr/>
              <p:nvPr/>
            </p:nvSpPr>
            <p:spPr>
              <a:xfrm>
                <a:off x="-1676400" y="3352800"/>
                <a:ext cx="4572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2" name="Straight Arrow Connector 41"/>
              <p:cNvCxnSpPr/>
              <p:nvPr/>
            </p:nvCxnSpPr>
            <p:spPr>
              <a:xfrm>
                <a:off x="-1675606" y="3657600"/>
                <a:ext cx="456406"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00200" y="3657600"/>
                <a:ext cx="306494" cy="369332"/>
              </a:xfrm>
              <a:prstGeom prst="rect">
                <a:avLst/>
              </a:prstGeom>
              <a:noFill/>
            </p:spPr>
            <p:txBody>
              <a:bodyPr wrap="none" rtlCol="0">
                <a:spAutoFit/>
              </a:bodyPr>
              <a:lstStyle/>
              <a:p>
                <a:r>
                  <a:rPr lang="en-US" dirty="0" smtClean="0"/>
                  <a:t>n</a:t>
                </a:r>
                <a:endParaRPr lang="en-US" dirty="0"/>
              </a:p>
            </p:txBody>
          </p:sp>
        </p:grpSp>
        <p:cxnSp>
          <p:nvCxnSpPr>
            <p:cNvPr id="64" name="Straight Arrow Connector 63"/>
            <p:cNvCxnSpPr/>
            <p:nvPr/>
          </p:nvCxnSpPr>
          <p:spPr>
            <a:xfrm rot="5400000">
              <a:off x="7848997" y="3657203"/>
              <a:ext cx="304800" cy="7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001000" y="3505200"/>
              <a:ext cx="301686" cy="369332"/>
            </a:xfrm>
            <a:prstGeom prst="rect">
              <a:avLst/>
            </a:prstGeom>
            <a:noFill/>
          </p:spPr>
          <p:txBody>
            <a:bodyPr wrap="none" rtlCol="0">
              <a:spAutoFit/>
            </a:bodyPr>
            <a:lstStyle/>
            <a:p>
              <a:r>
                <a:rPr lang="en-US" dirty="0" smtClean="0"/>
                <a:t>1</a:t>
              </a:r>
              <a:endParaRPr lang="en-US" dirty="0"/>
            </a:p>
          </p:txBody>
        </p:sp>
      </p:grpSp>
      <p:grpSp>
        <p:nvGrpSpPr>
          <p:cNvPr id="9" name="Group 73"/>
          <p:cNvGrpSpPr/>
          <p:nvPr/>
        </p:nvGrpSpPr>
        <p:grpSpPr>
          <a:xfrm>
            <a:off x="7010400" y="4419600"/>
            <a:ext cx="606486" cy="674132"/>
            <a:chOff x="6781800" y="5257800"/>
            <a:chExt cx="606486" cy="674132"/>
          </a:xfrm>
        </p:grpSpPr>
        <p:grpSp>
          <p:nvGrpSpPr>
            <p:cNvPr id="10" name="Group 66"/>
            <p:cNvGrpSpPr/>
            <p:nvPr/>
          </p:nvGrpSpPr>
          <p:grpSpPr>
            <a:xfrm>
              <a:off x="6781800" y="5257800"/>
              <a:ext cx="301686" cy="674132"/>
              <a:chOff x="-1676400" y="3352800"/>
              <a:chExt cx="150843" cy="674132"/>
            </a:xfrm>
          </p:grpSpPr>
          <p:sp>
            <p:nvSpPr>
              <p:cNvPr id="68" name="Rectangle 67"/>
              <p:cNvSpPr/>
              <p:nvPr/>
            </p:nvSpPr>
            <p:spPr>
              <a:xfrm>
                <a:off x="-1676400" y="3352800"/>
                <a:ext cx="1143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69" name="Straight Arrow Connector 68"/>
              <p:cNvCxnSpPr/>
              <p:nvPr/>
            </p:nvCxnSpPr>
            <p:spPr>
              <a:xfrm>
                <a:off x="-1676400" y="3657600"/>
                <a:ext cx="150828"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676400" y="3657600"/>
                <a:ext cx="150843" cy="369332"/>
              </a:xfrm>
              <a:prstGeom prst="rect">
                <a:avLst/>
              </a:prstGeom>
              <a:noFill/>
            </p:spPr>
            <p:txBody>
              <a:bodyPr wrap="none" rtlCol="0">
                <a:spAutoFit/>
              </a:bodyPr>
              <a:lstStyle/>
              <a:p>
                <a:r>
                  <a:rPr lang="en-US" dirty="0" smtClean="0"/>
                  <a:t>1</a:t>
                </a:r>
                <a:endParaRPr lang="en-US" dirty="0"/>
              </a:p>
            </p:txBody>
          </p:sp>
        </p:grpSp>
        <p:sp>
          <p:nvSpPr>
            <p:cNvPr id="71" name="TextBox 70"/>
            <p:cNvSpPr txBox="1"/>
            <p:nvPr/>
          </p:nvSpPr>
          <p:spPr>
            <a:xfrm>
              <a:off x="7086600" y="5257800"/>
              <a:ext cx="301686" cy="369332"/>
            </a:xfrm>
            <a:prstGeom prst="rect">
              <a:avLst/>
            </a:prstGeom>
            <a:noFill/>
          </p:spPr>
          <p:txBody>
            <a:bodyPr wrap="none" rtlCol="0">
              <a:spAutoFit/>
            </a:bodyPr>
            <a:lstStyle/>
            <a:p>
              <a:r>
                <a:rPr lang="en-US" dirty="0" smtClean="0"/>
                <a:t>1</a:t>
              </a:r>
              <a:endParaRPr lang="en-US" dirty="0"/>
            </a:p>
          </p:txBody>
        </p:sp>
        <p:cxnSp>
          <p:nvCxnSpPr>
            <p:cNvPr id="73" name="Straight Arrow Connector 72"/>
            <p:cNvCxnSpPr/>
            <p:nvPr/>
          </p:nvCxnSpPr>
          <p:spPr>
            <a:xfrm rot="5400000">
              <a:off x="6934597" y="5409803"/>
              <a:ext cx="304800" cy="7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6" name="Right Triangle 75"/>
          <p:cNvSpPr/>
          <p:nvPr/>
        </p:nvSpPr>
        <p:spPr>
          <a:xfrm>
            <a:off x="2133600" y="6096000"/>
            <a:ext cx="6019800" cy="45720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MPI on Clouds: Matrix Multiplication</a:t>
            </a:r>
            <a:endParaRPr lang="en-US" dirty="0"/>
          </a:p>
        </p:txBody>
      </p:sp>
      <p:sp>
        <p:nvSpPr>
          <p:cNvPr id="8" name="Content Placeholder 7"/>
          <p:cNvSpPr>
            <a:spLocks noGrp="1"/>
          </p:cNvSpPr>
          <p:nvPr>
            <p:ph idx="1"/>
          </p:nvPr>
        </p:nvSpPr>
        <p:spPr>
          <a:xfrm>
            <a:off x="152400" y="4648200"/>
            <a:ext cx="5410200" cy="2057400"/>
          </a:xfrm>
        </p:spPr>
        <p:txBody>
          <a:bodyPr>
            <a:normAutofit fontScale="70000" lnSpcReduction="20000"/>
          </a:bodyPr>
          <a:lstStyle/>
          <a:p>
            <a:r>
              <a:rPr lang="en-US" dirty="0" smtClean="0"/>
              <a:t>Implements Cannon’s Algorithm</a:t>
            </a:r>
          </a:p>
          <a:p>
            <a:r>
              <a:rPr lang="en-US" dirty="0" smtClean="0"/>
              <a:t>Exchange large messages</a:t>
            </a:r>
          </a:p>
          <a:p>
            <a:r>
              <a:rPr lang="en-US" dirty="0" smtClean="0"/>
              <a:t>More susceptible to bandwidth than latency</a:t>
            </a:r>
          </a:p>
          <a:p>
            <a:r>
              <a:rPr lang="en-US" dirty="0" smtClean="0"/>
              <a:t>At 81 MPI processes, 14% reduction in speedup is seen for 1 VM per node</a:t>
            </a:r>
          </a:p>
          <a:p>
            <a:endParaRPr lang="en-US" dirty="0"/>
          </a:p>
        </p:txBody>
      </p:sp>
      <p:pic>
        <p:nvPicPr>
          <p:cNvPr id="132098" name="Picture 2"/>
          <p:cNvPicPr>
            <a:picLocks noChangeAspect="1" noChangeArrowheads="1"/>
          </p:cNvPicPr>
          <p:nvPr/>
        </p:nvPicPr>
        <p:blipFill>
          <a:blip r:embed="rId3" cstate="print"/>
          <a:srcRect/>
          <a:stretch>
            <a:fillRect/>
          </a:stretch>
        </p:blipFill>
        <p:spPr bwMode="auto">
          <a:xfrm>
            <a:off x="152400" y="1371600"/>
            <a:ext cx="4558442" cy="3049566"/>
          </a:xfrm>
          <a:prstGeom prst="rect">
            <a:avLst/>
          </a:prstGeom>
          <a:noFill/>
          <a:ln w="9525">
            <a:noFill/>
            <a:miter lim="800000"/>
            <a:headEnd/>
            <a:tailEnd/>
          </a:ln>
        </p:spPr>
      </p:pic>
      <p:sp>
        <p:nvSpPr>
          <p:cNvPr id="5" name="TextBox 4"/>
          <p:cNvSpPr txBox="1"/>
          <p:nvPr/>
        </p:nvSpPr>
        <p:spPr>
          <a:xfrm>
            <a:off x="762000" y="1066800"/>
            <a:ext cx="3186129" cy="677108"/>
          </a:xfrm>
          <a:prstGeom prst="rect">
            <a:avLst/>
          </a:prstGeom>
          <a:noFill/>
        </p:spPr>
        <p:txBody>
          <a:bodyPr wrap="none" rtlCol="0">
            <a:spAutoFit/>
          </a:bodyPr>
          <a:lstStyle/>
          <a:p>
            <a:r>
              <a:rPr lang="en-US" sz="2000" b="1" dirty="0" smtClean="0"/>
              <a:t>Performance -  64 CPU cores</a:t>
            </a:r>
          </a:p>
          <a:p>
            <a:endParaRPr lang="en-US" dirty="0"/>
          </a:p>
        </p:txBody>
      </p:sp>
      <p:pic>
        <p:nvPicPr>
          <p:cNvPr id="132099" name="Picture 3"/>
          <p:cNvPicPr>
            <a:picLocks noChangeAspect="1" noChangeArrowheads="1"/>
          </p:cNvPicPr>
          <p:nvPr/>
        </p:nvPicPr>
        <p:blipFill>
          <a:blip r:embed="rId4" cstate="print"/>
          <a:srcRect/>
          <a:stretch>
            <a:fillRect/>
          </a:stretch>
        </p:blipFill>
        <p:spPr bwMode="auto">
          <a:xfrm>
            <a:off x="4613908" y="1447800"/>
            <a:ext cx="4530092" cy="3110792"/>
          </a:xfrm>
          <a:prstGeom prst="rect">
            <a:avLst/>
          </a:prstGeom>
          <a:noFill/>
          <a:ln w="9525">
            <a:noFill/>
            <a:miter lim="800000"/>
            <a:headEnd/>
            <a:tailEnd/>
          </a:ln>
        </p:spPr>
      </p:pic>
      <p:sp>
        <p:nvSpPr>
          <p:cNvPr id="7" name="TextBox 6"/>
          <p:cNvSpPr txBox="1"/>
          <p:nvPr/>
        </p:nvSpPr>
        <p:spPr>
          <a:xfrm>
            <a:off x="4646102" y="1066800"/>
            <a:ext cx="4497898" cy="677108"/>
          </a:xfrm>
          <a:prstGeom prst="rect">
            <a:avLst/>
          </a:prstGeom>
          <a:noFill/>
        </p:spPr>
        <p:txBody>
          <a:bodyPr wrap="none" rtlCol="0">
            <a:spAutoFit/>
          </a:bodyPr>
          <a:lstStyle/>
          <a:p>
            <a:r>
              <a:rPr lang="en-US" sz="2000" b="1" dirty="0" smtClean="0"/>
              <a:t>Speedup – Fixed matrix size (5184x5184)</a:t>
            </a:r>
          </a:p>
          <a:p>
            <a:endParaRPr lang="en-US" dirty="0"/>
          </a:p>
        </p:txBody>
      </p:sp>
      <p:pic>
        <p:nvPicPr>
          <p:cNvPr id="10" name="Picture 2"/>
          <p:cNvPicPr>
            <a:picLocks noChangeAspect="1" noChangeArrowheads="1"/>
          </p:cNvPicPr>
          <p:nvPr/>
        </p:nvPicPr>
        <p:blipFill>
          <a:blip r:embed="rId5" cstate="print"/>
          <a:srcRect/>
          <a:stretch>
            <a:fillRect/>
          </a:stretch>
        </p:blipFill>
        <p:spPr bwMode="auto">
          <a:xfrm>
            <a:off x="5562600" y="4724400"/>
            <a:ext cx="3412475" cy="2133600"/>
          </a:xfrm>
          <a:prstGeom prst="rect">
            <a:avLst/>
          </a:prstGeom>
          <a:noFill/>
          <a:ln w="9525">
            <a:noFill/>
            <a:miter lim="800000"/>
            <a:headEnd/>
            <a:tailEnd/>
          </a:ln>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8200" y="1079500"/>
            <a:ext cx="7086600" cy="4371777"/>
            <a:chOff x="528935" y="762000"/>
            <a:chExt cx="7700665" cy="5246132"/>
          </a:xfrm>
        </p:grpSpPr>
        <p:grpSp>
          <p:nvGrpSpPr>
            <p:cNvPr id="3" name="Group 3"/>
            <p:cNvGrpSpPr/>
            <p:nvPr/>
          </p:nvGrpSpPr>
          <p:grpSpPr>
            <a:xfrm>
              <a:off x="528935" y="762000"/>
              <a:ext cx="7700665" cy="5246132"/>
              <a:chOff x="528935" y="762000"/>
              <a:chExt cx="7700665" cy="5246132"/>
            </a:xfrm>
          </p:grpSpPr>
          <p:graphicFrame>
            <p:nvGraphicFramePr>
              <p:cNvPr id="23" name="Chart 22"/>
              <p:cNvGraphicFramePr/>
              <p:nvPr/>
            </p:nvGraphicFramePr>
            <p:xfrm>
              <a:off x="8382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191358" y="762000"/>
                <a:ext cx="6872637" cy="590932"/>
              </a:xfrm>
              <a:prstGeom prst="rect">
                <a:avLst/>
              </a:prstGeom>
              <a:noFill/>
            </p:spPr>
            <p:txBody>
              <a:bodyPr wrap="square" rtlCol="0">
                <a:spAutoFit/>
              </a:bodyPr>
              <a:lstStyle/>
              <a:p>
                <a:pPr algn="ctr"/>
                <a:r>
                  <a:rPr lang="en-US" sz="1400" b="1" dirty="0" smtClean="0"/>
                  <a:t>Clustering by Deterministic Annealing</a:t>
                </a:r>
              </a:p>
              <a:p>
                <a:pPr algn="ctr"/>
                <a:r>
                  <a:rPr lang="en-US" sz="1200" dirty="0" smtClean="0"/>
                  <a:t>(Parallel Overhead = [PT(P) – T(1)]/T(1),  where T time and P number of parallel units)</a:t>
                </a:r>
                <a:endParaRPr lang="en-US" sz="1200" dirty="0"/>
              </a:p>
            </p:txBody>
          </p:sp>
          <p:sp>
            <p:nvSpPr>
              <p:cNvPr id="25" name="TextBox 24"/>
              <p:cNvSpPr txBox="1"/>
              <p:nvPr/>
            </p:nvSpPr>
            <p:spPr>
              <a:xfrm>
                <a:off x="2438400" y="5638800"/>
                <a:ext cx="4419600" cy="369332"/>
              </a:xfrm>
              <a:prstGeom prst="rect">
                <a:avLst/>
              </a:prstGeom>
              <a:noFill/>
            </p:spPr>
            <p:txBody>
              <a:bodyPr wrap="square" rtlCol="0">
                <a:spAutoFit/>
              </a:bodyPr>
              <a:lstStyle/>
              <a:p>
                <a:pPr algn="ctr"/>
                <a:r>
                  <a:rPr lang="en-US" sz="1400" dirty="0" smtClean="0"/>
                  <a:t>Parallel Patterns (</a:t>
                </a:r>
                <a:r>
                  <a:rPr lang="en-US" sz="1400" dirty="0" err="1" smtClean="0"/>
                  <a:t>ThreadsxProcessesxNodes</a:t>
                </a:r>
                <a:r>
                  <a:rPr lang="en-US" sz="1400" dirty="0" smtClean="0"/>
                  <a:t>)</a:t>
                </a:r>
                <a:endParaRPr lang="en-US" sz="1400" dirty="0"/>
              </a:p>
            </p:txBody>
          </p:sp>
          <p:sp>
            <p:nvSpPr>
              <p:cNvPr id="26" name="TextBox 7"/>
              <p:cNvSpPr txBox="1"/>
              <p:nvPr/>
            </p:nvSpPr>
            <p:spPr>
              <a:xfrm>
                <a:off x="528935" y="2209800"/>
                <a:ext cx="434780" cy="1828800"/>
              </a:xfrm>
              <a:prstGeom prst="rect">
                <a:avLst/>
              </a:prstGeom>
              <a:noFill/>
            </p:spPr>
            <p:txBody>
              <a:bodyPr vert="vert270" wrap="square" rtlCol="0">
                <a:spAutoFit/>
              </a:bodyPr>
              <a:lstStyle/>
              <a:p>
                <a:pPr algn="ctr"/>
                <a:r>
                  <a:rPr lang="en-US" sz="1400" dirty="0" smtClean="0"/>
                  <a:t>Parallel Overhead</a:t>
                </a:r>
                <a:endParaRPr lang="en-US" sz="1400" dirty="0"/>
              </a:p>
            </p:txBody>
          </p:sp>
        </p:grpSp>
        <p:sp>
          <p:nvSpPr>
            <p:cNvPr id="6" name="Rectangular Callout 5"/>
            <p:cNvSpPr/>
            <p:nvPr/>
          </p:nvSpPr>
          <p:spPr>
            <a:xfrm>
              <a:off x="1466263" y="3548481"/>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7" name="Rectangular Callout 6"/>
            <p:cNvSpPr/>
            <p:nvPr/>
          </p:nvSpPr>
          <p:spPr>
            <a:xfrm>
              <a:off x="7239000" y="2362200"/>
              <a:ext cx="457200" cy="152400"/>
            </a:xfrm>
            <a:prstGeom prst="wedgeRectCallout">
              <a:avLst>
                <a:gd name="adj1" fmla="val 39881"/>
                <a:gd name="adj2" fmla="val 101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9" name="Rectangular Callout 8"/>
            <p:cNvSpPr/>
            <p:nvPr/>
          </p:nvSpPr>
          <p:spPr>
            <a:xfrm>
              <a:off x="6490740" y="4038600"/>
              <a:ext cx="457200" cy="152400"/>
            </a:xfrm>
            <a:prstGeom prst="wedgeRectCallout">
              <a:avLst>
                <a:gd name="adj1" fmla="val 29464"/>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nvGrpSpPr>
            <p:cNvPr id="4" name="Group 24"/>
            <p:cNvGrpSpPr/>
            <p:nvPr/>
          </p:nvGrpSpPr>
          <p:grpSpPr>
            <a:xfrm>
              <a:off x="7567177" y="4382414"/>
              <a:ext cx="520195" cy="258533"/>
              <a:chOff x="7567177" y="4382414"/>
              <a:chExt cx="520195" cy="258533"/>
            </a:xfrm>
          </p:grpSpPr>
          <p:sp>
            <p:nvSpPr>
              <p:cNvPr id="21" name="Rectangular Callout 15"/>
              <p:cNvSpPr/>
              <p:nvPr/>
            </p:nvSpPr>
            <p:spPr>
              <a:xfrm rot="10800000">
                <a:off x="7607808" y="4391799"/>
                <a:ext cx="457200" cy="228600"/>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2" name="TextBox 21"/>
              <p:cNvSpPr txBox="1"/>
              <p:nvPr/>
            </p:nvSpPr>
            <p:spPr>
              <a:xfrm>
                <a:off x="7567177" y="4382414"/>
                <a:ext cx="520195" cy="258533"/>
              </a:xfrm>
              <a:prstGeom prst="rect">
                <a:avLst/>
              </a:prstGeom>
              <a:noFill/>
            </p:spPr>
            <p:txBody>
              <a:bodyPr wrap="square" rtlCol="0">
                <a:spAutoFit/>
              </a:bodyPr>
              <a:lstStyle/>
              <a:p>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1" name="Rectangular Callout 10"/>
            <p:cNvSpPr/>
            <p:nvPr/>
          </p:nvSpPr>
          <p:spPr>
            <a:xfrm>
              <a:off x="1981200" y="3482645"/>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2" name="Rectangular Callout 11"/>
            <p:cNvSpPr/>
            <p:nvPr/>
          </p:nvSpPr>
          <p:spPr>
            <a:xfrm>
              <a:off x="3657600" y="32766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3" name="Rectangular Callout 12"/>
            <p:cNvSpPr/>
            <p:nvPr/>
          </p:nvSpPr>
          <p:spPr>
            <a:xfrm>
              <a:off x="2819400" y="33528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4" name="Rectangular Callout 13"/>
            <p:cNvSpPr/>
            <p:nvPr/>
          </p:nvSpPr>
          <p:spPr>
            <a:xfrm>
              <a:off x="4586275" y="4459224"/>
              <a:ext cx="381000" cy="152400"/>
            </a:xfrm>
            <a:prstGeom prst="wedgeRectCallout">
              <a:avLst>
                <a:gd name="adj1" fmla="val -40536"/>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5" name="Rectangular Callout 14"/>
            <p:cNvSpPr/>
            <p:nvPr/>
          </p:nvSpPr>
          <p:spPr>
            <a:xfrm>
              <a:off x="5083092" y="4130040"/>
              <a:ext cx="457200" cy="228600"/>
            </a:xfrm>
            <a:prstGeom prst="wedgeRectCallout">
              <a:avLst>
                <a:gd name="adj1" fmla="val 6548"/>
                <a:gd name="adj2" fmla="val 82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grpSp>
          <p:nvGrpSpPr>
            <p:cNvPr id="5" name="Group 25"/>
            <p:cNvGrpSpPr/>
            <p:nvPr/>
          </p:nvGrpSpPr>
          <p:grpSpPr>
            <a:xfrm>
              <a:off x="7070360" y="4525061"/>
              <a:ext cx="609600" cy="258533"/>
              <a:chOff x="7527560" y="4296461"/>
              <a:chExt cx="609600" cy="258533"/>
            </a:xfrm>
          </p:grpSpPr>
          <p:sp>
            <p:nvSpPr>
              <p:cNvPr id="19" name="Rectangular Callout 18"/>
              <p:cNvSpPr/>
              <p:nvPr/>
            </p:nvSpPr>
            <p:spPr>
              <a:xfrm rot="10800000">
                <a:off x="7607808" y="4344009"/>
                <a:ext cx="416569" cy="197511"/>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0" name="TextBox 19"/>
              <p:cNvSpPr txBox="1"/>
              <p:nvPr/>
            </p:nvSpPr>
            <p:spPr>
              <a:xfrm>
                <a:off x="7527560" y="4296461"/>
                <a:ext cx="609600" cy="258533"/>
              </a:xfrm>
              <a:prstGeom prst="rect">
                <a:avLst/>
              </a:prstGeom>
              <a:noFill/>
            </p:spPr>
            <p:txBody>
              <a:bodyPr wrap="square" rtlCol="0" anchor="b">
                <a:spAutoFit/>
              </a:bodyPr>
              <a:lstStyle/>
              <a:p>
                <a:pPr algn="ctr"/>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7" name="Rectangular Callout 16"/>
            <p:cNvSpPr/>
            <p:nvPr/>
          </p:nvSpPr>
          <p:spPr>
            <a:xfrm>
              <a:off x="3344232" y="4495800"/>
              <a:ext cx="304800" cy="152400"/>
            </a:xfrm>
            <a:prstGeom prst="wedgeRectCallout">
              <a:avLst>
                <a:gd name="adj1" fmla="val -33036"/>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8" name="Rectangular Callout 17"/>
            <p:cNvSpPr/>
            <p:nvPr/>
          </p:nvSpPr>
          <p:spPr>
            <a:xfrm>
              <a:off x="2267795" y="4514088"/>
              <a:ext cx="304800" cy="152400"/>
            </a:xfrm>
            <a:prstGeom prst="wedgeRectCallout">
              <a:avLst>
                <a:gd name="adj1" fmla="val -11161"/>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sp>
        <p:nvSpPr>
          <p:cNvPr id="27" name="Title 26"/>
          <p:cNvSpPr>
            <a:spLocks noGrp="1"/>
          </p:cNvSpPr>
          <p:nvPr>
            <p:ph type="title"/>
          </p:nvPr>
        </p:nvSpPr>
        <p:spPr>
          <a:xfrm>
            <a:off x="457200" y="0"/>
            <a:ext cx="8229600" cy="1143000"/>
          </a:xfrm>
        </p:spPr>
        <p:txBody>
          <a:bodyPr>
            <a:normAutofit fontScale="90000"/>
          </a:bodyPr>
          <a:lstStyle/>
          <a:p>
            <a:r>
              <a:rPr lang="en-US" dirty="0" smtClean="0"/>
              <a:t>Threading versus MPI on node</a:t>
            </a:r>
            <a:br>
              <a:rPr lang="en-US" dirty="0" smtClean="0"/>
            </a:br>
            <a:r>
              <a:rPr lang="en-US" sz="3100" dirty="0" smtClean="0"/>
              <a:t>Always MPI between nodes </a:t>
            </a:r>
            <a:endParaRPr lang="en-US" dirty="0"/>
          </a:p>
        </p:txBody>
      </p:sp>
      <p:sp>
        <p:nvSpPr>
          <p:cNvPr id="28" name="TextBox 27"/>
          <p:cNvSpPr txBox="1"/>
          <p:nvPr/>
        </p:nvSpPr>
        <p:spPr>
          <a:xfrm>
            <a:off x="1524000" y="5486400"/>
            <a:ext cx="5229701" cy="738664"/>
          </a:xfrm>
          <a:prstGeom prst="rect">
            <a:avLst/>
          </a:prstGeom>
          <a:noFill/>
        </p:spPr>
        <p:txBody>
          <a:bodyPr wrap="none" rtlCol="0">
            <a:spAutoFit/>
          </a:bodyPr>
          <a:lstStyle/>
          <a:p>
            <a:pPr marL="233363" indent="-233363">
              <a:buFont typeface="Arial" pitchFamily="34" charset="0"/>
              <a:buChar char="•"/>
            </a:pPr>
            <a:r>
              <a:rPr lang="en-US" sz="1400" dirty="0" smtClean="0"/>
              <a:t>Note MPI best at low levels of parallelism</a:t>
            </a:r>
          </a:p>
          <a:p>
            <a:pPr marL="233363" indent="-233363">
              <a:buFont typeface="Arial" pitchFamily="34" charset="0"/>
              <a:buChar char="•"/>
            </a:pPr>
            <a:r>
              <a:rPr lang="en-US" sz="1400" dirty="0" smtClean="0"/>
              <a:t>Threading best at Highest levels of parallelism (64 way breakeven)</a:t>
            </a:r>
          </a:p>
          <a:p>
            <a:pPr marL="233363" indent="-233363">
              <a:buFont typeface="Arial" pitchFamily="34" charset="0"/>
              <a:buChar char="•"/>
            </a:pPr>
            <a:r>
              <a:rPr lang="en-US" sz="1400" dirty="0" smtClean="0"/>
              <a:t>Uses </a:t>
            </a:r>
            <a:r>
              <a:rPr lang="en-US" sz="1400" dirty="0" err="1" smtClean="0"/>
              <a:t>MPI.Net</a:t>
            </a:r>
            <a:r>
              <a:rPr lang="en-US" sz="1400" dirty="0" smtClean="0"/>
              <a:t> as an interface to MS-MPI</a:t>
            </a:r>
            <a:endParaRPr lang="en-US" sz="1400" dirty="0"/>
          </a:p>
        </p:txBody>
      </p:sp>
      <p:sp>
        <p:nvSpPr>
          <p:cNvPr id="29" name="Rectangular Callout 28"/>
          <p:cNvSpPr/>
          <p:nvPr/>
        </p:nvSpPr>
        <p:spPr>
          <a:xfrm>
            <a:off x="7083316" y="1905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30" name="Rectangular Callout 29"/>
          <p:cNvSpPr/>
          <p:nvPr/>
        </p:nvSpPr>
        <p:spPr>
          <a:xfrm>
            <a:off x="7315200" y="1524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lstStyle/>
          <a:p>
            <a:r>
              <a:rPr lang="en-US" dirty="0" smtClean="0"/>
              <a:t>MPI on Clouds Kmeans Clustering</a:t>
            </a:r>
            <a:endParaRPr lang="en-US" dirty="0"/>
          </a:p>
        </p:txBody>
      </p:sp>
      <p:sp>
        <p:nvSpPr>
          <p:cNvPr id="8" name="Content Placeholder 7"/>
          <p:cNvSpPr>
            <a:spLocks noGrp="1"/>
          </p:cNvSpPr>
          <p:nvPr>
            <p:ph idx="1"/>
          </p:nvPr>
        </p:nvSpPr>
        <p:spPr>
          <a:xfrm>
            <a:off x="0" y="4191000"/>
            <a:ext cx="5486400" cy="2667000"/>
          </a:xfrm>
        </p:spPr>
        <p:txBody>
          <a:bodyPr>
            <a:normAutofit fontScale="55000" lnSpcReduction="20000"/>
          </a:bodyPr>
          <a:lstStyle/>
          <a:p>
            <a:r>
              <a:rPr lang="en-US" dirty="0" smtClean="0"/>
              <a:t>Perform Kmeans clustering for up to 40 million 3D data points</a:t>
            </a:r>
          </a:p>
          <a:p>
            <a:r>
              <a:rPr lang="en-US" dirty="0" smtClean="0"/>
              <a:t>Amount of communication depends only on the number of cluster centers</a:t>
            </a:r>
          </a:p>
          <a:p>
            <a:r>
              <a:rPr lang="en-US" dirty="0" smtClean="0"/>
              <a:t>Amount of communication  &lt;&lt; Computation and the amount of data processed</a:t>
            </a:r>
          </a:p>
          <a:p>
            <a:r>
              <a:rPr lang="en-US" dirty="0" smtClean="0"/>
              <a:t>At the highest granularity VMs show at least 33% overhead compared to bare-metal</a:t>
            </a:r>
          </a:p>
          <a:p>
            <a:r>
              <a:rPr lang="en-US" dirty="0" smtClean="0"/>
              <a:t>Extremely large overheads for smaller grain sizes</a:t>
            </a:r>
            <a:endParaRPr lang="en-US" dirty="0"/>
          </a:p>
        </p:txBody>
      </p:sp>
      <p:pic>
        <p:nvPicPr>
          <p:cNvPr id="133122" name="Picture 2"/>
          <p:cNvPicPr>
            <a:picLocks noChangeAspect="1" noChangeArrowheads="1"/>
          </p:cNvPicPr>
          <p:nvPr/>
        </p:nvPicPr>
        <p:blipFill>
          <a:blip r:embed="rId3" cstate="print"/>
          <a:srcRect/>
          <a:stretch>
            <a:fillRect/>
          </a:stretch>
        </p:blipFill>
        <p:spPr bwMode="auto">
          <a:xfrm>
            <a:off x="0" y="1219200"/>
            <a:ext cx="4300968" cy="2962234"/>
          </a:xfrm>
          <a:prstGeom prst="rect">
            <a:avLst/>
          </a:prstGeom>
          <a:noFill/>
          <a:ln w="9525">
            <a:noFill/>
            <a:miter lim="800000"/>
            <a:headEnd/>
            <a:tailEnd/>
          </a:ln>
        </p:spPr>
      </p:pic>
      <p:pic>
        <p:nvPicPr>
          <p:cNvPr id="133123" name="Picture 3"/>
          <p:cNvPicPr>
            <a:picLocks noChangeAspect="1" noChangeArrowheads="1"/>
          </p:cNvPicPr>
          <p:nvPr/>
        </p:nvPicPr>
        <p:blipFill>
          <a:blip r:embed="rId4" cstate="print"/>
          <a:srcRect/>
          <a:stretch>
            <a:fillRect/>
          </a:stretch>
        </p:blipFill>
        <p:spPr bwMode="auto">
          <a:xfrm>
            <a:off x="4572000" y="1143000"/>
            <a:ext cx="4392446" cy="2895600"/>
          </a:xfrm>
          <a:prstGeom prst="rect">
            <a:avLst/>
          </a:prstGeom>
          <a:noFill/>
          <a:ln w="9525">
            <a:noFill/>
            <a:miter lim="800000"/>
            <a:headEnd/>
            <a:tailEnd/>
          </a:ln>
        </p:spPr>
      </p:pic>
      <p:sp>
        <p:nvSpPr>
          <p:cNvPr id="9" name="TextBox 8"/>
          <p:cNvSpPr txBox="1"/>
          <p:nvPr/>
        </p:nvSpPr>
        <p:spPr>
          <a:xfrm>
            <a:off x="1066800" y="838200"/>
            <a:ext cx="2991845" cy="369332"/>
          </a:xfrm>
          <a:prstGeom prst="rect">
            <a:avLst/>
          </a:prstGeom>
          <a:noFill/>
        </p:spPr>
        <p:txBody>
          <a:bodyPr wrap="none" rtlCol="0">
            <a:spAutoFit/>
          </a:bodyPr>
          <a:lstStyle/>
          <a:p>
            <a:r>
              <a:rPr lang="en-US" b="1" dirty="0" smtClean="0"/>
              <a:t>Performance – 128 CPU cores</a:t>
            </a:r>
            <a:endParaRPr lang="en-US" b="1" dirty="0"/>
          </a:p>
        </p:txBody>
      </p:sp>
      <p:sp>
        <p:nvSpPr>
          <p:cNvPr id="10" name="TextBox 9"/>
          <p:cNvSpPr txBox="1"/>
          <p:nvPr/>
        </p:nvSpPr>
        <p:spPr>
          <a:xfrm>
            <a:off x="6324600" y="838200"/>
            <a:ext cx="1120307" cy="369332"/>
          </a:xfrm>
          <a:prstGeom prst="rect">
            <a:avLst/>
          </a:prstGeom>
          <a:noFill/>
        </p:spPr>
        <p:txBody>
          <a:bodyPr wrap="none" rtlCol="0">
            <a:spAutoFit/>
          </a:bodyPr>
          <a:lstStyle/>
          <a:p>
            <a:r>
              <a:rPr lang="en-US" b="1" dirty="0" smtClean="0"/>
              <a:t>Overhead</a:t>
            </a:r>
            <a:endParaRPr lang="en-US" b="1" dirty="0"/>
          </a:p>
        </p:txBody>
      </p:sp>
      <p:sp>
        <p:nvSpPr>
          <p:cNvPr id="11" name="TextBox 10"/>
          <p:cNvSpPr txBox="1"/>
          <p:nvPr/>
        </p:nvSpPr>
        <p:spPr>
          <a:xfrm>
            <a:off x="5257800" y="4171890"/>
            <a:ext cx="3657600" cy="400110"/>
          </a:xfrm>
          <a:prstGeom prst="rect">
            <a:avLst/>
          </a:prstGeom>
          <a:noFill/>
          <a:scene3d>
            <a:camera prst="orthographicFront"/>
            <a:lightRig rig="threePt" dir="t"/>
          </a:scene3d>
          <a:sp3d>
            <a:bevelT/>
          </a:sp3d>
        </p:spPr>
        <p:txBody>
          <a:bodyPr wrap="square" rtlCol="0">
            <a:spAutoFit/>
          </a:bodyPr>
          <a:lstStyle/>
          <a:p>
            <a:r>
              <a:rPr lang="en-US" sz="2000" b="1" dirty="0" smtClean="0"/>
              <a:t>Overhead = (P * T(P) –T(1))/T(1)</a:t>
            </a:r>
          </a:p>
        </p:txBody>
      </p:sp>
      <p:pic>
        <p:nvPicPr>
          <p:cNvPr id="12" name="Picture 5"/>
          <p:cNvPicPr>
            <a:picLocks noChangeAspect="1" noChangeArrowheads="1"/>
          </p:cNvPicPr>
          <p:nvPr/>
        </p:nvPicPr>
        <p:blipFill>
          <a:blip r:embed="rId5" cstate="print"/>
          <a:srcRect/>
          <a:stretch>
            <a:fillRect/>
          </a:stretch>
        </p:blipFill>
        <p:spPr bwMode="auto">
          <a:xfrm>
            <a:off x="5334000" y="4572000"/>
            <a:ext cx="3525302" cy="2062905"/>
          </a:xfrm>
          <a:prstGeom prst="rect">
            <a:avLst/>
          </a:prstGeom>
          <a:noFill/>
          <a:ln w="9525">
            <a:noFill/>
            <a:miter lim="800000"/>
            <a:headEnd/>
            <a:tailEnd/>
          </a:ln>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MPI on Clouds </a:t>
            </a:r>
            <a:br>
              <a:rPr lang="en-US" dirty="0" smtClean="0"/>
            </a:br>
            <a:r>
              <a:rPr lang="en-US" dirty="0" smtClean="0"/>
              <a:t>Parallel Wave Equation Solver</a:t>
            </a:r>
            <a:endParaRPr lang="en-US" dirty="0"/>
          </a:p>
        </p:txBody>
      </p:sp>
      <p:sp>
        <p:nvSpPr>
          <p:cNvPr id="3" name="Content Placeholder 2"/>
          <p:cNvSpPr>
            <a:spLocks noGrp="1"/>
          </p:cNvSpPr>
          <p:nvPr>
            <p:ph idx="1"/>
          </p:nvPr>
        </p:nvSpPr>
        <p:spPr>
          <a:xfrm>
            <a:off x="0" y="4419600"/>
            <a:ext cx="4419600" cy="2438400"/>
          </a:xfrm>
        </p:spPr>
        <p:txBody>
          <a:bodyPr>
            <a:normAutofit fontScale="55000" lnSpcReduction="20000"/>
          </a:bodyPr>
          <a:lstStyle/>
          <a:p>
            <a:r>
              <a:rPr lang="en-US" dirty="0" smtClean="0"/>
              <a:t>Clear difference in performance and speedups between VMs and bare-metal</a:t>
            </a:r>
          </a:p>
          <a:p>
            <a:r>
              <a:rPr lang="en-US" dirty="0" smtClean="0"/>
              <a:t>Very small messages (the message size in each </a:t>
            </a:r>
            <a:r>
              <a:rPr lang="en-US" i="1" dirty="0" err="1" smtClean="0"/>
              <a:t>MPI_Sendrecv</a:t>
            </a:r>
            <a:r>
              <a:rPr lang="en-US" i="1" dirty="0" smtClean="0"/>
              <a:t>() </a:t>
            </a:r>
            <a:r>
              <a:rPr lang="en-US" dirty="0" smtClean="0"/>
              <a:t>call is only 8 bytes)</a:t>
            </a:r>
          </a:p>
          <a:p>
            <a:r>
              <a:rPr lang="en-US" dirty="0" smtClean="0"/>
              <a:t>More susceptible to latency</a:t>
            </a:r>
          </a:p>
          <a:p>
            <a:r>
              <a:rPr lang="en-US" dirty="0" smtClean="0"/>
              <a:t>At 51200 data points, at least 40% decrease in performance is observed in VMs</a:t>
            </a:r>
            <a:endParaRPr lang="en-US" dirty="0"/>
          </a:p>
        </p:txBody>
      </p:sp>
      <p:pic>
        <p:nvPicPr>
          <p:cNvPr id="134147" name="Picture 3"/>
          <p:cNvPicPr>
            <a:picLocks noChangeAspect="1" noChangeArrowheads="1"/>
          </p:cNvPicPr>
          <p:nvPr/>
        </p:nvPicPr>
        <p:blipFill>
          <a:blip r:embed="rId3" cstate="print"/>
          <a:srcRect/>
          <a:stretch>
            <a:fillRect/>
          </a:stretch>
        </p:blipFill>
        <p:spPr bwMode="auto">
          <a:xfrm>
            <a:off x="152400" y="1447800"/>
            <a:ext cx="4305584" cy="2906632"/>
          </a:xfrm>
          <a:prstGeom prst="rect">
            <a:avLst/>
          </a:prstGeom>
          <a:noFill/>
          <a:ln w="9525">
            <a:noFill/>
            <a:miter lim="800000"/>
            <a:headEnd/>
            <a:tailEnd/>
          </a:ln>
        </p:spPr>
      </p:pic>
      <p:pic>
        <p:nvPicPr>
          <p:cNvPr id="134148" name="Picture 4"/>
          <p:cNvPicPr>
            <a:picLocks noChangeAspect="1" noChangeArrowheads="1"/>
          </p:cNvPicPr>
          <p:nvPr/>
        </p:nvPicPr>
        <p:blipFill>
          <a:blip r:embed="rId4" cstate="print"/>
          <a:srcRect/>
          <a:stretch>
            <a:fillRect/>
          </a:stretch>
        </p:blipFill>
        <p:spPr bwMode="auto">
          <a:xfrm>
            <a:off x="4572000" y="1447800"/>
            <a:ext cx="4318808" cy="2940154"/>
          </a:xfrm>
          <a:prstGeom prst="rect">
            <a:avLst/>
          </a:prstGeom>
          <a:noFill/>
          <a:ln w="9525">
            <a:noFill/>
            <a:miter lim="800000"/>
            <a:headEnd/>
            <a:tailEnd/>
          </a:ln>
        </p:spPr>
      </p:pic>
      <p:sp>
        <p:nvSpPr>
          <p:cNvPr id="7" name="TextBox 6"/>
          <p:cNvSpPr txBox="1"/>
          <p:nvPr/>
        </p:nvSpPr>
        <p:spPr>
          <a:xfrm>
            <a:off x="762000" y="1143000"/>
            <a:ext cx="3186129" cy="677108"/>
          </a:xfrm>
          <a:prstGeom prst="rect">
            <a:avLst/>
          </a:prstGeom>
          <a:noFill/>
        </p:spPr>
        <p:txBody>
          <a:bodyPr wrap="none" rtlCol="0">
            <a:spAutoFit/>
          </a:bodyPr>
          <a:lstStyle/>
          <a:p>
            <a:r>
              <a:rPr lang="en-US" sz="2000" b="1" dirty="0" smtClean="0"/>
              <a:t>Performance -  64 CPU cores</a:t>
            </a:r>
          </a:p>
          <a:p>
            <a:endParaRPr lang="en-US" dirty="0"/>
          </a:p>
        </p:txBody>
      </p:sp>
      <p:sp>
        <p:nvSpPr>
          <p:cNvPr id="8" name="TextBox 7"/>
          <p:cNvSpPr txBox="1"/>
          <p:nvPr/>
        </p:nvSpPr>
        <p:spPr>
          <a:xfrm>
            <a:off x="4800600" y="1066800"/>
            <a:ext cx="3839641" cy="677108"/>
          </a:xfrm>
          <a:prstGeom prst="rect">
            <a:avLst/>
          </a:prstGeom>
          <a:noFill/>
        </p:spPr>
        <p:txBody>
          <a:bodyPr wrap="none" rtlCol="0">
            <a:spAutoFit/>
          </a:bodyPr>
          <a:lstStyle/>
          <a:p>
            <a:r>
              <a:rPr lang="en-US" sz="2000" b="1" dirty="0" smtClean="0"/>
              <a:t>Total Speedup – 30720 data points</a:t>
            </a:r>
          </a:p>
          <a:p>
            <a:endParaRPr lang="en-US" dirty="0"/>
          </a:p>
        </p:txBody>
      </p:sp>
      <p:pic>
        <p:nvPicPr>
          <p:cNvPr id="10" name="Picture 2"/>
          <p:cNvPicPr>
            <a:picLocks noChangeAspect="1" noChangeArrowheads="1"/>
          </p:cNvPicPr>
          <p:nvPr/>
        </p:nvPicPr>
        <p:blipFill>
          <a:blip r:embed="rId5" cstate="print"/>
          <a:srcRect/>
          <a:stretch>
            <a:fillRect/>
          </a:stretch>
        </p:blipFill>
        <p:spPr bwMode="auto">
          <a:xfrm>
            <a:off x="4724400" y="4313427"/>
            <a:ext cx="4114800" cy="2544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Obesity Study</a:t>
            </a:r>
            <a:endParaRPr lang="en-US" dirty="0"/>
          </a:p>
        </p:txBody>
      </p:sp>
      <p:sp>
        <p:nvSpPr>
          <p:cNvPr id="5" name="Content Placeholder 4"/>
          <p:cNvSpPr>
            <a:spLocks noGrp="1"/>
          </p:cNvSpPr>
          <p:nvPr>
            <p:ph idx="1"/>
          </p:nvPr>
        </p:nvSpPr>
        <p:spPr>
          <a:xfrm>
            <a:off x="457200" y="1333500"/>
            <a:ext cx="8229600" cy="4525963"/>
          </a:xfrm>
        </p:spPr>
        <p:txBody>
          <a:bodyPr>
            <a:normAutofit/>
          </a:bodyPr>
          <a:lstStyle/>
          <a:p>
            <a:r>
              <a:rPr lang="en-US" sz="2800" dirty="0" smtClean="0"/>
              <a:t>Discover environmental factors related with child obesity</a:t>
            </a:r>
          </a:p>
          <a:p>
            <a:r>
              <a:rPr lang="en-US" sz="2800" dirty="0" smtClean="0"/>
              <a:t>About 137,000 Patient records with 8 health-related and 97 environmental factors has been analyzed</a:t>
            </a:r>
            <a:endParaRPr lang="en-US" sz="2800" dirty="0"/>
          </a:p>
        </p:txBody>
      </p:sp>
      <p:sp>
        <p:nvSpPr>
          <p:cNvPr id="4" name="Rectangle 3"/>
          <p:cNvSpPr/>
          <p:nvPr/>
        </p:nvSpPr>
        <p:spPr>
          <a:xfrm>
            <a:off x="457200" y="3223013"/>
            <a:ext cx="1600200" cy="457200"/>
          </a:xfrm>
          <a:prstGeom prst="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t>Health data</a:t>
            </a:r>
            <a:endParaRPr lang="en-US" dirty="0"/>
          </a:p>
        </p:txBody>
      </p:sp>
      <p:sp>
        <p:nvSpPr>
          <p:cNvPr id="6" name="Rectangle 5"/>
          <p:cNvSpPr/>
          <p:nvPr/>
        </p:nvSpPr>
        <p:spPr>
          <a:xfrm>
            <a:off x="2133600" y="3223013"/>
            <a:ext cx="1981200" cy="457200"/>
          </a:xfrm>
          <a:prstGeom prst="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t>Environment data</a:t>
            </a:r>
            <a:endParaRPr lang="en-US" dirty="0"/>
          </a:p>
        </p:txBody>
      </p:sp>
      <p:sp>
        <p:nvSpPr>
          <p:cNvPr id="7" name="Rectangle 6"/>
          <p:cNvSpPr/>
          <p:nvPr/>
        </p:nvSpPr>
        <p:spPr>
          <a:xfrm>
            <a:off x="457200" y="3680213"/>
            <a:ext cx="1600200" cy="1905000"/>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5" tIns="45718" rIns="91435" bIns="45718" rtlCol="0" anchor="ctr"/>
          <a:lstStyle/>
          <a:p>
            <a:pPr algn="ctr"/>
            <a:r>
              <a:rPr lang="en-US" dirty="0" smtClean="0"/>
              <a:t>BMI</a:t>
            </a:r>
          </a:p>
          <a:p>
            <a:pPr algn="ctr"/>
            <a:r>
              <a:rPr lang="en-US" dirty="0" smtClean="0"/>
              <a:t>Blood Pressure</a:t>
            </a:r>
          </a:p>
          <a:p>
            <a:pPr algn="ctr"/>
            <a:r>
              <a:rPr lang="en-US" dirty="0" smtClean="0"/>
              <a:t>Weight</a:t>
            </a:r>
          </a:p>
          <a:p>
            <a:pPr algn="ctr"/>
            <a:r>
              <a:rPr lang="en-US" dirty="0" smtClean="0"/>
              <a:t>Height</a:t>
            </a:r>
          </a:p>
          <a:p>
            <a:pPr algn="ctr"/>
            <a:r>
              <a:rPr lang="en-US" dirty="0" smtClean="0"/>
              <a:t>…</a:t>
            </a:r>
            <a:endParaRPr lang="en-US" dirty="0"/>
          </a:p>
        </p:txBody>
      </p:sp>
      <p:sp>
        <p:nvSpPr>
          <p:cNvPr id="8" name="Rectangle 7"/>
          <p:cNvSpPr/>
          <p:nvPr/>
        </p:nvSpPr>
        <p:spPr>
          <a:xfrm>
            <a:off x="2133600" y="3680213"/>
            <a:ext cx="1981200" cy="1905000"/>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5" tIns="45718" rIns="91435" bIns="45718" rtlCol="0" anchor="ctr"/>
          <a:lstStyle/>
          <a:p>
            <a:pPr algn="ctr"/>
            <a:r>
              <a:rPr lang="en-US" dirty="0" smtClean="0"/>
              <a:t>Greenness</a:t>
            </a:r>
          </a:p>
          <a:p>
            <a:pPr algn="ctr"/>
            <a:r>
              <a:rPr lang="en-US" dirty="0" smtClean="0"/>
              <a:t>Neighborhood</a:t>
            </a:r>
          </a:p>
          <a:p>
            <a:pPr algn="ctr"/>
            <a:r>
              <a:rPr lang="en-US" dirty="0" smtClean="0"/>
              <a:t>Population</a:t>
            </a:r>
          </a:p>
          <a:p>
            <a:pPr algn="ctr"/>
            <a:r>
              <a:rPr lang="en-US" dirty="0" smtClean="0"/>
              <a:t>Income</a:t>
            </a:r>
          </a:p>
          <a:p>
            <a:pPr algn="ctr"/>
            <a:r>
              <a:rPr lang="en-US" dirty="0" smtClean="0"/>
              <a:t>…</a:t>
            </a:r>
            <a:endParaRPr lang="en-US" dirty="0"/>
          </a:p>
        </p:txBody>
      </p:sp>
      <p:sp>
        <p:nvSpPr>
          <p:cNvPr id="22" name="Rectangle 21"/>
          <p:cNvSpPr/>
          <p:nvPr/>
        </p:nvSpPr>
        <p:spPr>
          <a:xfrm>
            <a:off x="5988149" y="3223013"/>
            <a:ext cx="2209800" cy="68580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35" tIns="45718" rIns="91435" bIns="45718" rtlCol="0" anchor="ctr"/>
          <a:lstStyle/>
          <a:p>
            <a:pPr algn="ctr"/>
            <a:r>
              <a:rPr lang="en-US" b="1" dirty="0" smtClean="0"/>
              <a:t>Genetic Algorithm</a:t>
            </a:r>
            <a:endParaRPr lang="en-US" b="1" dirty="0"/>
          </a:p>
        </p:txBody>
      </p:sp>
      <p:sp>
        <p:nvSpPr>
          <p:cNvPr id="44040" name="Gear"/>
          <p:cNvSpPr>
            <a:spLocks noEditPoints="1" noChangeArrowheads="1"/>
          </p:cNvSpPr>
          <p:nvPr/>
        </p:nvSpPr>
        <p:spPr bwMode="auto">
          <a:xfrm>
            <a:off x="5181601" y="3070613"/>
            <a:ext cx="882749" cy="84098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outerShdw blurRad="50800" dist="38100" dir="2700000" algn="tl" rotWithShape="0">
              <a:prstClr val="black">
                <a:alpha val="40000"/>
              </a:prstClr>
            </a:outerShdw>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35" tIns="45718" rIns="91435" bIns="45718" numCol="1" anchor="t" anchorCtr="0" compatLnSpc="1">
            <a:prstTxWarp prst="textNoShape">
              <a:avLst/>
            </a:prstTxWarp>
            <a:flatTx/>
          </a:bodyPr>
          <a:lstStyle/>
          <a:p>
            <a:endParaRPr lang="en-US"/>
          </a:p>
        </p:txBody>
      </p:sp>
      <p:sp>
        <p:nvSpPr>
          <p:cNvPr id="23" name="Rectangle 22"/>
          <p:cNvSpPr/>
          <p:nvPr/>
        </p:nvSpPr>
        <p:spPr>
          <a:xfrm>
            <a:off x="5988149" y="4058426"/>
            <a:ext cx="2209800" cy="68580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35" tIns="45718" rIns="91435" bIns="45718" rtlCol="0" anchor="ctr"/>
          <a:lstStyle/>
          <a:p>
            <a:pPr algn="ctr"/>
            <a:r>
              <a:rPr lang="en-US" b="1" dirty="0" smtClean="0"/>
              <a:t>Canonical Correlation Analysis</a:t>
            </a:r>
            <a:endParaRPr lang="en-US" b="1" dirty="0"/>
          </a:p>
        </p:txBody>
      </p:sp>
      <p:sp>
        <p:nvSpPr>
          <p:cNvPr id="24" name="Gear"/>
          <p:cNvSpPr>
            <a:spLocks noEditPoints="1" noChangeArrowheads="1"/>
          </p:cNvSpPr>
          <p:nvPr/>
        </p:nvSpPr>
        <p:spPr bwMode="auto">
          <a:xfrm>
            <a:off x="5181601" y="3906027"/>
            <a:ext cx="882749" cy="84098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outerShdw blurRad="50800" dist="38100" dir="2700000" algn="tl" rotWithShape="0">
              <a:prstClr val="black">
                <a:alpha val="40000"/>
              </a:prstClr>
            </a:outerShdw>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35" tIns="45718" rIns="91435" bIns="45718" numCol="1" anchor="t" anchorCtr="0" compatLnSpc="1">
            <a:prstTxWarp prst="textNoShape">
              <a:avLst/>
            </a:prstTxWarp>
            <a:flatTx/>
          </a:bodyPr>
          <a:lstStyle/>
          <a:p>
            <a:endParaRPr lang="en-US"/>
          </a:p>
        </p:txBody>
      </p:sp>
      <p:sp>
        <p:nvSpPr>
          <p:cNvPr id="25" name="Rectangle 24"/>
          <p:cNvSpPr/>
          <p:nvPr/>
        </p:nvSpPr>
        <p:spPr>
          <a:xfrm>
            <a:off x="5988149" y="4899413"/>
            <a:ext cx="2209800" cy="68580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35" tIns="45718" rIns="91435" bIns="45718" rtlCol="0" anchor="ctr"/>
          <a:lstStyle/>
          <a:p>
            <a:pPr algn="ctr"/>
            <a:r>
              <a:rPr lang="en-US" b="1" dirty="0" smtClean="0"/>
              <a:t>Visualization</a:t>
            </a:r>
            <a:endParaRPr lang="en-US" b="1" dirty="0"/>
          </a:p>
        </p:txBody>
      </p:sp>
      <p:sp>
        <p:nvSpPr>
          <p:cNvPr id="26" name="Gear"/>
          <p:cNvSpPr>
            <a:spLocks noEditPoints="1" noChangeArrowheads="1"/>
          </p:cNvSpPr>
          <p:nvPr/>
        </p:nvSpPr>
        <p:spPr bwMode="auto">
          <a:xfrm>
            <a:off x="5181601" y="4747013"/>
            <a:ext cx="882749" cy="84098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outerShdw blurRad="50800" dist="38100" dir="2700000" algn="tl" rotWithShape="0">
              <a:prstClr val="black">
                <a:alpha val="40000"/>
              </a:prstClr>
            </a:outerShdw>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35" tIns="45718" rIns="91435" bIns="45718" numCol="1" anchor="t" anchorCtr="0" compatLnSpc="1">
            <a:prstTxWarp prst="textNoShape">
              <a:avLst/>
            </a:prstTxWarp>
            <a:flatTx/>
          </a:bodyPr>
          <a:lstStyle/>
          <a:p>
            <a:endParaRPr lang="en-US"/>
          </a:p>
        </p:txBody>
      </p:sp>
      <p:sp>
        <p:nvSpPr>
          <p:cNvPr id="28" name="Curved Right Arrow 27"/>
          <p:cNvSpPr/>
          <p:nvPr/>
        </p:nvSpPr>
        <p:spPr>
          <a:xfrm flipH="1" flipV="1">
            <a:off x="8305800" y="3451613"/>
            <a:ext cx="533400" cy="1905000"/>
          </a:xfrm>
          <a:prstGeom prst="curvedRightArrow">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solidFill>
                <a:schemeClr val="tx1"/>
              </a:solidFill>
            </a:endParaRPr>
          </a:p>
        </p:txBody>
      </p:sp>
      <p:sp>
        <p:nvSpPr>
          <p:cNvPr id="29" name="Right Arrow 28"/>
          <p:cNvSpPr/>
          <p:nvPr/>
        </p:nvSpPr>
        <p:spPr>
          <a:xfrm>
            <a:off x="4267200" y="3985013"/>
            <a:ext cx="838200" cy="685800"/>
          </a:xfrm>
          <a:prstGeom prst="rightArrow">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p>
        </p:txBody>
      </p:sp>
      <p:sp>
        <p:nvSpPr>
          <p:cNvPr id="16" name="Down Arrow 15"/>
          <p:cNvSpPr/>
          <p:nvPr/>
        </p:nvSpPr>
        <p:spPr>
          <a:xfrm>
            <a:off x="6705600" y="3911600"/>
            <a:ext cx="609600" cy="152400"/>
          </a:xfrm>
          <a:prstGeom prst="downArrow">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p>
        </p:txBody>
      </p:sp>
      <p:sp>
        <p:nvSpPr>
          <p:cNvPr id="17" name="Down Arrow 16"/>
          <p:cNvSpPr/>
          <p:nvPr/>
        </p:nvSpPr>
        <p:spPr>
          <a:xfrm>
            <a:off x="6705600" y="4749800"/>
            <a:ext cx="609600" cy="152400"/>
          </a:xfrm>
          <a:prstGeom prst="downArrow">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F:\WeightedPatientMDSEnvPC0.png"/>
          <p:cNvPicPr>
            <a:picLocks noChangeAspect="1" noChangeArrowheads="1"/>
          </p:cNvPicPr>
          <p:nvPr/>
        </p:nvPicPr>
        <p:blipFill>
          <a:blip r:embed="rId3" cstate="print"/>
          <a:srcRect/>
          <a:stretch>
            <a:fillRect/>
          </a:stretch>
        </p:blipFill>
        <p:spPr bwMode="auto">
          <a:xfrm>
            <a:off x="0" y="-26030"/>
            <a:ext cx="9144000" cy="6884030"/>
          </a:xfrm>
          <a:prstGeom prst="rect">
            <a:avLst/>
          </a:prstGeom>
          <a:noFill/>
        </p:spPr>
      </p:pic>
      <p:sp>
        <p:nvSpPr>
          <p:cNvPr id="5" name="Content Placeholder 4"/>
          <p:cNvSpPr>
            <a:spLocks noGrp="1"/>
          </p:cNvSpPr>
          <p:nvPr>
            <p:ph idx="1"/>
          </p:nvPr>
        </p:nvSpPr>
        <p:spPr>
          <a:xfrm>
            <a:off x="228600" y="5257800"/>
            <a:ext cx="8229600" cy="1600200"/>
          </a:xfrm>
        </p:spPr>
        <p:txBody>
          <a:bodyPr>
            <a:normAutofit fontScale="70000" lnSpcReduction="20000"/>
          </a:bodyPr>
          <a:lstStyle/>
          <a:p>
            <a:r>
              <a:rPr lang="en-US" dirty="0" smtClean="0">
                <a:solidFill>
                  <a:schemeClr val="bg1"/>
                </a:solidFill>
              </a:rPr>
              <a:t>MDS of 635 Census Blocks with 97 Environmental Properties</a:t>
            </a:r>
          </a:p>
          <a:p>
            <a:r>
              <a:rPr lang="en-US" dirty="0" smtClean="0">
                <a:solidFill>
                  <a:schemeClr val="bg1"/>
                </a:solidFill>
              </a:rPr>
              <a:t>Shows expected Correlation with Principal Component – color varies from greenish to reddish as projection of leading eigenvector changes value</a:t>
            </a:r>
          </a:p>
          <a:p>
            <a:r>
              <a:rPr lang="en-US" dirty="0" smtClean="0">
                <a:solidFill>
                  <a:schemeClr val="bg1"/>
                </a:solidFill>
              </a:rPr>
              <a:t>Ten color bins used</a:t>
            </a:r>
            <a:endParaRPr lang="en-US" dirty="0">
              <a:solidFill>
                <a:schemeClr val="bg1"/>
              </a:solidFill>
            </a:endParaRPr>
          </a:p>
        </p:txBody>
      </p:sp>
      <p:sp>
        <p:nvSpPr>
          <p:cNvPr id="6" name="TextBox 5"/>
          <p:cNvSpPr txBox="1"/>
          <p:nvPr/>
        </p:nvSpPr>
        <p:spPr>
          <a:xfrm>
            <a:off x="1143000" y="533400"/>
            <a:ext cx="5147884" cy="1384995"/>
          </a:xfrm>
          <a:prstGeom prst="rect">
            <a:avLst/>
          </a:prstGeom>
          <a:noFill/>
        </p:spPr>
        <p:txBody>
          <a:bodyPr wrap="none" rtlCol="0">
            <a:spAutoFit/>
          </a:bodyPr>
          <a:lstStyle/>
          <a:p>
            <a:pPr algn="l" rtl="0"/>
            <a:r>
              <a:rPr lang="en-US" sz="2800" kern="1200" dirty="0" smtClean="0">
                <a:solidFill>
                  <a:prstClr val="white"/>
                </a:solidFill>
                <a:latin typeface="Calibri"/>
                <a:ea typeface="+mn-ea"/>
                <a:cs typeface="+mn-cs"/>
              </a:rPr>
              <a:t>Apply MDS to Patient Record Data</a:t>
            </a:r>
          </a:p>
          <a:p>
            <a:pPr algn="l" rtl="0"/>
            <a:r>
              <a:rPr lang="en-US" sz="2800" dirty="0" smtClean="0">
                <a:solidFill>
                  <a:prstClr val="white"/>
                </a:solidFill>
                <a:latin typeface="Calibri"/>
              </a:rPr>
              <a:t>and correlation to GIS properties</a:t>
            </a:r>
          </a:p>
          <a:p>
            <a:pPr algn="l" rtl="0"/>
            <a:r>
              <a:rPr lang="en-US" sz="2800" kern="1200" dirty="0" smtClean="0">
                <a:solidFill>
                  <a:prstClr val="white"/>
                </a:solidFill>
                <a:latin typeface="Calibri"/>
                <a:ea typeface="+mn-ea"/>
                <a:cs typeface="+mn-cs"/>
              </a:rPr>
              <a:t>MDS </a:t>
            </a:r>
            <a:r>
              <a:rPr lang="en-US" sz="2800" kern="1200" dirty="0">
                <a:solidFill>
                  <a:prstClr val="white"/>
                </a:solidFill>
                <a:latin typeface="Calibri"/>
                <a:ea typeface="+mn-ea"/>
                <a:cs typeface="+mn-cs"/>
              </a:rPr>
              <a:t>and </a:t>
            </a:r>
            <a:r>
              <a:rPr lang="en-US" sz="2800" kern="1200" dirty="0" smtClean="0">
                <a:solidFill>
                  <a:prstClr val="white"/>
                </a:solidFill>
                <a:latin typeface="Calibri"/>
                <a:ea typeface="+mn-ea"/>
                <a:cs typeface="+mn-cs"/>
              </a:rPr>
              <a:t>Primary PCA Vector</a:t>
            </a:r>
            <a:endParaRPr lang="en-US" sz="2800" kern="1200" dirty="0">
              <a:solidFill>
                <a:prstClr val="white"/>
              </a:solidFill>
              <a:latin typeface="Calibri"/>
              <a:ea typeface="+mn-ea"/>
              <a:cs typeface="+mn-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7" name="Picture 0" descr="cca_correlation.png"/>
          <p:cNvPicPr>
            <a:picLocks noChangeAspect="1" noChangeArrowheads="1"/>
          </p:cNvPicPr>
          <p:nvPr/>
        </p:nvPicPr>
        <p:blipFill>
          <a:blip r:embed="rId3" cstate="print"/>
          <a:srcRect/>
          <a:stretch>
            <a:fillRect/>
          </a:stretch>
        </p:blipFill>
        <p:spPr bwMode="auto">
          <a:xfrm>
            <a:off x="2133600" y="914400"/>
            <a:ext cx="4572000" cy="4845303"/>
          </a:xfrm>
          <a:prstGeom prst="rect">
            <a:avLst/>
          </a:prstGeom>
          <a:noFill/>
          <a:ln w="9525">
            <a:noFill/>
            <a:miter lim="800000"/>
            <a:headEnd/>
            <a:tailEnd/>
          </a:ln>
        </p:spPr>
      </p:pic>
      <p:sp>
        <p:nvSpPr>
          <p:cNvPr id="8" name="TextBox 7"/>
          <p:cNvSpPr txBox="1"/>
          <p:nvPr/>
        </p:nvSpPr>
        <p:spPr>
          <a:xfrm>
            <a:off x="0" y="5791200"/>
            <a:ext cx="8763000" cy="830993"/>
          </a:xfrm>
          <a:prstGeom prst="rect">
            <a:avLst/>
          </a:prstGeom>
          <a:noFill/>
        </p:spPr>
        <p:txBody>
          <a:bodyPr wrap="square" lIns="91435" tIns="45718" rIns="91435" bIns="45718" rtlCol="0">
            <a:spAutoFit/>
          </a:bodyPr>
          <a:lstStyle/>
          <a:p>
            <a:r>
              <a:rPr lang="en-US" sz="2400" dirty="0" smtClean="0"/>
              <a:t>The </a:t>
            </a:r>
            <a:r>
              <a:rPr lang="en-US" sz="2400" dirty="0"/>
              <a:t>plot of the first pair of canonical variables for 635 Census </a:t>
            </a:r>
            <a:r>
              <a:rPr lang="en-US" sz="2400" dirty="0" smtClean="0"/>
              <a:t>Blocks compared to patient records </a:t>
            </a:r>
            <a:endParaRPr lang="en-US" sz="2400" dirty="0"/>
          </a:p>
        </p:txBody>
      </p:sp>
      <p:sp>
        <p:nvSpPr>
          <p:cNvPr id="9" name="Title 1"/>
          <p:cNvSpPr txBox="1">
            <a:spLocks/>
          </p:cNvSpPr>
          <p:nvPr/>
        </p:nvSpPr>
        <p:spPr>
          <a:xfrm>
            <a:off x="0" y="0"/>
            <a:ext cx="9144000" cy="889000"/>
          </a:xfrm>
          <a:prstGeom prst="rect">
            <a:avLst/>
          </a:prstGeom>
        </p:spPr>
        <p:txBody>
          <a:bodyPr lIns="64008" tIns="32004" rIns="64008" bIns="32004"/>
          <a:lstStyle/>
          <a:p>
            <a:pPr lvl="0" algn="ctr">
              <a:spcBef>
                <a:spcPct val="0"/>
              </a:spcBef>
            </a:pPr>
            <a:r>
              <a:rPr lang="en-US" sz="3100" dirty="0" smtClean="0">
                <a:latin typeface="+mj-lt"/>
                <a:ea typeface="+mj-ea"/>
                <a:cs typeface="+mj-cs"/>
              </a:rPr>
              <a:t>Canonical Correlation Analysis </a:t>
            </a:r>
            <a:br>
              <a:rPr lang="en-US" sz="3100" dirty="0" smtClean="0">
                <a:latin typeface="+mj-lt"/>
                <a:ea typeface="+mj-ea"/>
                <a:cs typeface="+mj-cs"/>
              </a:rPr>
            </a:br>
            <a:r>
              <a:rPr lang="en-US" sz="3100" dirty="0" smtClean="0">
                <a:latin typeface="+mj-lt"/>
                <a:ea typeface="+mj-ea"/>
                <a:cs typeface="+mj-cs"/>
              </a:rPr>
              <a:t>and Multidimensional Scaling</a:t>
            </a:r>
            <a:endParaRPr lang="en-US" sz="3100" dirty="0">
              <a:latin typeface="+mj-lt"/>
              <a:ea typeface="+mj-ea"/>
              <a:cs typeface="+mj-cs"/>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990600"/>
          </a:xfrm>
        </p:spPr>
        <p:txBody>
          <a:bodyPr>
            <a:normAutofit/>
          </a:bodyPr>
          <a:lstStyle/>
          <a:p>
            <a:r>
              <a:rPr lang="en-US" sz="3200" dirty="0" smtClean="0"/>
              <a:t>Summary: Key Features of our Approach I</a:t>
            </a:r>
            <a:endParaRPr lang="en-US" sz="3200" dirty="0"/>
          </a:p>
        </p:txBody>
      </p:sp>
      <p:sp>
        <p:nvSpPr>
          <p:cNvPr id="3" name="Content Placeholder 2"/>
          <p:cNvSpPr>
            <a:spLocks noGrp="1"/>
          </p:cNvSpPr>
          <p:nvPr>
            <p:ph idx="1"/>
          </p:nvPr>
        </p:nvSpPr>
        <p:spPr>
          <a:xfrm>
            <a:off x="0" y="1219200"/>
            <a:ext cx="9144000" cy="5029200"/>
          </a:xfrm>
        </p:spPr>
        <p:txBody>
          <a:bodyPr>
            <a:normAutofit/>
          </a:bodyPr>
          <a:lstStyle/>
          <a:p>
            <a:r>
              <a:rPr lang="en-US" sz="2000" dirty="0" smtClean="0"/>
              <a:t>Intend to implement range of biology applications with Dryad/Hadoop</a:t>
            </a:r>
          </a:p>
          <a:p>
            <a:r>
              <a:rPr lang="en-US" sz="2000" dirty="0" smtClean="0"/>
              <a:t>FutureGrid allows easy Windows v Linux with and without VM comparison</a:t>
            </a:r>
          </a:p>
          <a:p>
            <a:r>
              <a:rPr lang="en-US" sz="2000" dirty="0" smtClean="0"/>
              <a:t>Initially we will make key capabilities available as services that we eventually implement on virtual clusters (clouds) to address very large problems</a:t>
            </a:r>
          </a:p>
          <a:p>
            <a:pPr lvl="1"/>
            <a:r>
              <a:rPr lang="en-US" sz="2000" dirty="0" smtClean="0"/>
              <a:t>Basic Pairwise dissimilarity calculations</a:t>
            </a:r>
          </a:p>
          <a:p>
            <a:pPr lvl="1"/>
            <a:r>
              <a:rPr lang="en-US" sz="2000" dirty="0" smtClean="0"/>
              <a:t>R (done already by us and others)</a:t>
            </a:r>
          </a:p>
          <a:p>
            <a:pPr lvl="1"/>
            <a:r>
              <a:rPr lang="en-US" sz="2000" dirty="0" smtClean="0"/>
              <a:t>MDS in various forms</a:t>
            </a:r>
          </a:p>
          <a:p>
            <a:pPr lvl="1"/>
            <a:r>
              <a:rPr lang="en-US" sz="2000" dirty="0" smtClean="0"/>
              <a:t>Vector and </a:t>
            </a:r>
            <a:r>
              <a:rPr lang="en-US" sz="2000" dirty="0" err="1" smtClean="0"/>
              <a:t>Pairwise</a:t>
            </a:r>
            <a:r>
              <a:rPr lang="en-US" sz="2000" dirty="0" smtClean="0"/>
              <a:t> Deterministic annealing clustering</a:t>
            </a:r>
          </a:p>
          <a:p>
            <a:r>
              <a:rPr lang="en-US" sz="2000" dirty="0" smtClean="0"/>
              <a:t>Point viewer (</a:t>
            </a:r>
            <a:r>
              <a:rPr lang="en-US" sz="2000" dirty="0" err="1" smtClean="0"/>
              <a:t>Plotviz</a:t>
            </a:r>
            <a:r>
              <a:rPr lang="en-US" sz="2000" dirty="0" smtClean="0"/>
              <a:t>) either as download (to Windows!) or as  a Web service</a:t>
            </a:r>
          </a:p>
          <a:p>
            <a:r>
              <a:rPr lang="en-US" sz="2000" dirty="0" smtClean="0"/>
              <a:t>Note much of our code written in C# (high performance managed code) and runs on Microsoft HPCS 2008 (with Dryad extensions)</a:t>
            </a:r>
          </a:p>
          <a:p>
            <a:pPr lvl="1"/>
            <a:r>
              <a:rPr lang="en-US" sz="2000" dirty="0" smtClean="0"/>
              <a:t>Hadoop code written in Java</a:t>
            </a:r>
          </a:p>
          <a:p>
            <a:pPr lvl="1"/>
            <a:endParaRPr lang="en-US" sz="20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685800"/>
          </a:xfrm>
        </p:spPr>
        <p:txBody>
          <a:bodyPr>
            <a:normAutofit/>
          </a:bodyPr>
          <a:lstStyle/>
          <a:p>
            <a:r>
              <a:rPr lang="en-US" sz="3200" dirty="0" smtClean="0"/>
              <a:t>Summary: Key Features of our Approach II</a:t>
            </a:r>
            <a:endParaRPr lang="en-US" sz="3200" dirty="0"/>
          </a:p>
        </p:txBody>
      </p:sp>
      <p:sp>
        <p:nvSpPr>
          <p:cNvPr id="3" name="Content Placeholder 2"/>
          <p:cNvSpPr>
            <a:spLocks noGrp="1"/>
          </p:cNvSpPr>
          <p:nvPr>
            <p:ph idx="1"/>
          </p:nvPr>
        </p:nvSpPr>
        <p:spPr>
          <a:xfrm>
            <a:off x="0" y="1219200"/>
            <a:ext cx="9144000" cy="5029200"/>
          </a:xfrm>
        </p:spPr>
        <p:txBody>
          <a:bodyPr>
            <a:normAutofit/>
          </a:bodyPr>
          <a:lstStyle/>
          <a:p>
            <a:r>
              <a:rPr lang="en-US" sz="2800" dirty="0" smtClean="0"/>
              <a:t>Dryad/</a:t>
            </a:r>
            <a:r>
              <a:rPr lang="en-US" sz="2800" dirty="0" err="1" smtClean="0"/>
              <a:t>Hadoop</a:t>
            </a:r>
            <a:r>
              <a:rPr lang="en-US" sz="2800" dirty="0" smtClean="0"/>
              <a:t>/Azure promising for Biology computations</a:t>
            </a:r>
          </a:p>
          <a:p>
            <a:r>
              <a:rPr lang="en-US" sz="2800" dirty="0" smtClean="0"/>
              <a:t>Dynamic Virtual Clusters allow one to switch between different modes</a:t>
            </a:r>
          </a:p>
          <a:p>
            <a:r>
              <a:rPr lang="en-US" sz="2800" dirty="0" smtClean="0"/>
              <a:t>Overhead of VM’s on </a:t>
            </a:r>
            <a:r>
              <a:rPr lang="en-US" sz="2800" dirty="0" err="1" smtClean="0"/>
              <a:t>Hadoop</a:t>
            </a:r>
            <a:r>
              <a:rPr lang="en-US" sz="2800" dirty="0" smtClean="0"/>
              <a:t> (15%) acceptable</a:t>
            </a:r>
          </a:p>
          <a:p>
            <a:r>
              <a:rPr lang="en-US" sz="2800" dirty="0" smtClean="0"/>
              <a:t>Inhomogeneous problems currently favors </a:t>
            </a:r>
            <a:r>
              <a:rPr lang="en-US" sz="2800" dirty="0" err="1" smtClean="0"/>
              <a:t>Hadoop</a:t>
            </a:r>
            <a:r>
              <a:rPr lang="en-US" sz="2800" dirty="0" smtClean="0"/>
              <a:t> over Dryad</a:t>
            </a:r>
          </a:p>
          <a:p>
            <a:r>
              <a:rPr lang="en-US" sz="2800" dirty="0" err="1" smtClean="0"/>
              <a:t>MapReduce</a:t>
            </a:r>
            <a:r>
              <a:rPr lang="en-US" sz="2800" dirty="0" smtClean="0"/>
              <a:t>++ allows iterative problems (classic linear algebra/datamining) to use </a:t>
            </a:r>
            <a:r>
              <a:rPr lang="en-US" sz="2800" dirty="0" err="1" smtClean="0"/>
              <a:t>MapReduce</a:t>
            </a:r>
            <a:r>
              <a:rPr lang="en-US" sz="2800" dirty="0" smtClean="0"/>
              <a:t> model efficiently</a:t>
            </a:r>
          </a:p>
          <a:p>
            <a:pPr lvl="1"/>
            <a:r>
              <a:rPr lang="en-US" sz="2400" dirty="0" smtClean="0"/>
              <a:t>Prototype Twister released</a:t>
            </a:r>
          </a:p>
          <a:p>
            <a:pPr lvl="1">
              <a:buNone/>
            </a:pPr>
            <a:endParaRPr lang="en-US" sz="2400" dirty="0" smtClean="0"/>
          </a:p>
          <a:p>
            <a:pPr lvl="1">
              <a:buNone/>
            </a:pPr>
            <a:endParaRPr lang="en-US" sz="2400" dirty="0" smtClean="0"/>
          </a:p>
          <a:p>
            <a:pPr lvl="1"/>
            <a:endParaRPr lang="en-US" sz="20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 is Happening</a:t>
            </a:r>
            <a:endParaRPr lang="en-US" dirty="0"/>
          </a:p>
        </p:txBody>
      </p:sp>
      <p:graphicFrame>
        <p:nvGraphicFramePr>
          <p:cNvPr id="4" name="Diagram 3"/>
          <p:cNvGraphicFramePr/>
          <p:nvPr/>
        </p:nvGraphicFramePr>
        <p:xfrm>
          <a:off x="-152400" y="1295400"/>
          <a:ext cx="906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24194" y="2095500"/>
            <a:ext cx="1197571" cy="495520"/>
          </a:xfrm>
          <a:prstGeom prst="rect">
            <a:avLst/>
          </a:prstGeom>
          <a:noFill/>
        </p:spPr>
        <p:txBody>
          <a:bodyPr wrap="none" lIns="64008" tIns="32004" rIns="64008" bIns="32004" rtlCol="0">
            <a:spAutoFit/>
          </a:bodyPr>
          <a:lstStyle/>
          <a:p>
            <a:pPr algn="ctr"/>
            <a:r>
              <a:rPr lang="en-US" sz="1400" b="1" dirty="0" smtClean="0">
                <a:solidFill>
                  <a:schemeClr val="bg1"/>
                </a:solidFill>
              </a:rPr>
              <a:t>Data Intensive</a:t>
            </a:r>
          </a:p>
          <a:p>
            <a:pPr algn="ctr"/>
            <a:r>
              <a:rPr lang="en-US" sz="1400" b="1" dirty="0" smtClean="0">
                <a:solidFill>
                  <a:schemeClr val="bg1"/>
                </a:solidFill>
              </a:rPr>
              <a:t>Paradigms</a:t>
            </a:r>
            <a:endParaRPr lang="en-US" sz="1400" b="1" dirty="0">
              <a:solidFill>
                <a:schemeClr val="bg1"/>
              </a:solidFill>
            </a:endParaRPr>
          </a:p>
        </p:txBody>
      </p:sp>
      <p:sp>
        <p:nvSpPr>
          <p:cNvPr id="6" name="TextBox 5"/>
          <p:cNvSpPr txBox="1"/>
          <p:nvPr/>
        </p:nvSpPr>
        <p:spPr>
          <a:xfrm>
            <a:off x="5334000" y="1714500"/>
            <a:ext cx="3711722" cy="495520"/>
          </a:xfrm>
          <a:prstGeom prst="rect">
            <a:avLst/>
          </a:prstGeom>
          <a:noFill/>
        </p:spPr>
        <p:txBody>
          <a:bodyPr wrap="none" lIns="64008" tIns="32004" rIns="64008" bIns="32004" rtlCol="0">
            <a:spAutoFit/>
          </a:bodyPr>
          <a:lstStyle/>
          <a:p>
            <a:r>
              <a:rPr lang="en-US" sz="1400" dirty="0" smtClean="0">
                <a:solidFill>
                  <a:srgbClr val="C00000"/>
                </a:solidFill>
              </a:rPr>
              <a:t>Data intensive application (three basic activities):</a:t>
            </a:r>
          </a:p>
          <a:p>
            <a:r>
              <a:rPr lang="en-US" sz="1400" dirty="0" smtClean="0">
                <a:solidFill>
                  <a:srgbClr val="C00000"/>
                </a:solidFill>
              </a:rPr>
              <a:t>capture, </a:t>
            </a:r>
            <a:r>
              <a:rPr lang="en-US" sz="1400" dirty="0" err="1" smtClean="0">
                <a:solidFill>
                  <a:srgbClr val="C00000"/>
                </a:solidFill>
              </a:rPr>
              <a:t>curation</a:t>
            </a:r>
            <a:r>
              <a:rPr lang="en-US" sz="1400" dirty="0" smtClean="0">
                <a:solidFill>
                  <a:srgbClr val="C00000"/>
                </a:solidFill>
              </a:rPr>
              <a:t>, and analysis (visualization)</a:t>
            </a:r>
            <a:endParaRPr lang="en-US" sz="1400" dirty="0">
              <a:solidFill>
                <a:srgbClr val="C00000"/>
              </a:solidFill>
            </a:endParaRPr>
          </a:p>
        </p:txBody>
      </p:sp>
      <p:cxnSp>
        <p:nvCxnSpPr>
          <p:cNvPr id="8" name="Shape 7"/>
          <p:cNvCxnSpPr>
            <a:endCxn id="6" idx="2"/>
          </p:cNvCxnSpPr>
          <p:nvPr/>
        </p:nvCxnSpPr>
        <p:spPr>
          <a:xfrm flipV="1">
            <a:off x="5000625" y="2210020"/>
            <a:ext cx="2189236" cy="393481"/>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3111500"/>
            <a:ext cx="2534284" cy="280077"/>
          </a:xfrm>
          <a:prstGeom prst="rect">
            <a:avLst/>
          </a:prstGeom>
          <a:noFill/>
        </p:spPr>
        <p:txBody>
          <a:bodyPr wrap="none" lIns="64008" tIns="32004" rIns="64008" bIns="32004" rtlCol="0">
            <a:spAutoFit/>
          </a:bodyPr>
          <a:lstStyle/>
          <a:p>
            <a:r>
              <a:rPr lang="en-US" sz="1400" dirty="0" smtClean="0">
                <a:solidFill>
                  <a:schemeClr val="accent6">
                    <a:lumMod val="75000"/>
                  </a:schemeClr>
                </a:solidFill>
              </a:rPr>
              <a:t>Cloud infrastructure and runtime</a:t>
            </a:r>
            <a:endParaRPr lang="en-US" sz="1400" dirty="0">
              <a:solidFill>
                <a:schemeClr val="accent6">
                  <a:lumMod val="75000"/>
                </a:schemeClr>
              </a:solidFill>
            </a:endParaRPr>
          </a:p>
        </p:txBody>
      </p:sp>
      <p:cxnSp>
        <p:nvCxnSpPr>
          <p:cNvPr id="12" name="Shape 11"/>
          <p:cNvCxnSpPr>
            <a:endCxn id="9" idx="2"/>
          </p:cNvCxnSpPr>
          <p:nvPr/>
        </p:nvCxnSpPr>
        <p:spPr>
          <a:xfrm rot="10800000">
            <a:off x="1495743" y="3391577"/>
            <a:ext cx="1256985" cy="8629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64730" y="5191075"/>
            <a:ext cx="2484142" cy="280077"/>
          </a:xfrm>
          <a:prstGeom prst="rect">
            <a:avLst/>
          </a:prstGeom>
          <a:noFill/>
        </p:spPr>
        <p:txBody>
          <a:bodyPr wrap="none" lIns="64008" tIns="32004" rIns="64008" bIns="32004" rtlCol="0">
            <a:spAutoFit/>
          </a:bodyPr>
          <a:lstStyle/>
          <a:p>
            <a:r>
              <a:rPr lang="en-US" sz="1400" dirty="0" smtClean="0">
                <a:solidFill>
                  <a:srgbClr val="0000FF"/>
                </a:solidFill>
              </a:rPr>
              <a:t>Parallel threading and processes</a:t>
            </a:r>
            <a:endParaRPr lang="en-US" sz="1400" dirty="0">
              <a:solidFill>
                <a:srgbClr val="0000FF"/>
              </a:solidFill>
            </a:endParaRPr>
          </a:p>
        </p:txBody>
      </p:sp>
      <p:cxnSp>
        <p:nvCxnSpPr>
          <p:cNvPr id="15" name="Shape 14"/>
          <p:cNvCxnSpPr>
            <a:endCxn id="13" idx="2"/>
          </p:cNvCxnSpPr>
          <p:nvPr/>
        </p:nvCxnSpPr>
        <p:spPr>
          <a:xfrm rot="10800000">
            <a:off x="2806801" y="5471152"/>
            <a:ext cx="2098600" cy="49784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3"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7"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9"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0"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1" name="Group 12"/>
            <p:cNvGrpSpPr/>
            <p:nvPr/>
          </p:nvGrpSpPr>
          <p:grpSpPr>
            <a:xfrm>
              <a:off x="4986324" y="2867043"/>
              <a:ext cx="1023937" cy="838187"/>
              <a:chOff x="5085911" y="2819400"/>
              <a:chExt cx="685800" cy="533400"/>
            </a:xfrm>
          </p:grpSpPr>
          <p:grpSp>
            <p:nvGrpSpPr>
              <p:cNvPr id="12"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15"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6"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8"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2149"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The support for handling large data sets, the concept of moving computation to data, and the better quality of services provided by cloud technologies, make data analysis feasible on an unprecedented scale for assisting new scientific discovery. </a:t>
            </a:r>
            <a:r>
              <a:rPr lang="en-US" smtClean="0"/>
              <a:t>To facilitate the sharing of the latest research on novel "computational thinking",</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143000" y="838200"/>
          <a:ext cx="736282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533400" y="0"/>
            <a:ext cx="8229600" cy="1016000"/>
          </a:xfrm>
        </p:spPr>
        <p:txBody>
          <a:bodyPr>
            <a:normAutofit/>
          </a:bodyPr>
          <a:lstStyle/>
          <a:p>
            <a:r>
              <a:rPr lang="en-US" sz="4000" dirty="0" smtClean="0"/>
              <a:t>Typical CCR Comparison with TPL</a:t>
            </a:r>
            <a:endParaRPr lang="en-US" sz="4000" dirty="0"/>
          </a:p>
        </p:txBody>
      </p:sp>
      <p:sp>
        <p:nvSpPr>
          <p:cNvPr id="6" name="Content Placeholder 2"/>
          <p:cNvSpPr>
            <a:spLocks noGrp="1"/>
          </p:cNvSpPr>
          <p:nvPr>
            <p:ph idx="1"/>
          </p:nvPr>
        </p:nvSpPr>
        <p:spPr>
          <a:xfrm>
            <a:off x="1066800" y="5638800"/>
            <a:ext cx="7772400" cy="990600"/>
          </a:xfrm>
        </p:spPr>
        <p:txBody>
          <a:bodyPr>
            <a:normAutofit lnSpcReduction="10000"/>
          </a:bodyPr>
          <a:lstStyle/>
          <a:p>
            <a:pPr marL="228600" indent="-228600"/>
            <a:r>
              <a:rPr lang="en-US" sz="1400" dirty="0" smtClean="0"/>
              <a:t>Hybrid internal threading/MPI as intra-node model works well on Windows HPC cluster</a:t>
            </a:r>
          </a:p>
          <a:p>
            <a:pPr marL="228600" indent="-228600"/>
            <a:r>
              <a:rPr lang="en-US" sz="1400" dirty="0" smtClean="0"/>
              <a:t>Within a single node TPL or CCR outperforms MPI for computation intensive applications like clustering of </a:t>
            </a:r>
            <a:r>
              <a:rPr lang="en-US" sz="1400" dirty="0" err="1" smtClean="0"/>
              <a:t>Alu</a:t>
            </a:r>
            <a:r>
              <a:rPr lang="en-US" sz="1400" dirty="0" smtClean="0"/>
              <a:t> sequences (“all pairs” problem)</a:t>
            </a:r>
          </a:p>
          <a:p>
            <a:pPr marL="228600" indent="-228600"/>
            <a:r>
              <a:rPr lang="en-US" sz="1400" dirty="0" smtClean="0"/>
              <a:t>TPL outperforms CCR in major applications</a:t>
            </a:r>
          </a:p>
          <a:p>
            <a:pPr marL="228600" indent="-228600"/>
            <a:endParaRPr lang="en-US" sz="1400" dirty="0" smtClean="0"/>
          </a:p>
          <a:p>
            <a:pPr marL="228600" indent="-228600"/>
            <a:endParaRPr lang="en-US" sz="1400" dirty="0" smtClean="0"/>
          </a:p>
          <a:p>
            <a:pPr marL="228600" indent="-228600"/>
            <a:endParaRPr lang="en-US" sz="1400" dirty="0" smtClean="0"/>
          </a:p>
          <a:p>
            <a:pPr>
              <a:buClr>
                <a:srgbClr val="C00000"/>
              </a:buClr>
              <a:buNone/>
            </a:pPr>
            <a:endParaRPr lang="en-US" dirty="0" smtClean="0">
              <a:solidFill>
                <a:schemeClr val="tx2">
                  <a:lumMod val="50000"/>
                </a:schemeClr>
              </a:solidFill>
            </a:endParaRPr>
          </a:p>
          <a:p>
            <a:endParaRPr lang="en-US" dirty="0"/>
          </a:p>
        </p:txBody>
      </p:sp>
      <p:sp>
        <p:nvSpPr>
          <p:cNvPr id="7" name="TextBox 6"/>
          <p:cNvSpPr txBox="1"/>
          <p:nvPr/>
        </p:nvSpPr>
        <p:spPr>
          <a:xfrm>
            <a:off x="2819400" y="2133600"/>
            <a:ext cx="3056734" cy="369332"/>
          </a:xfrm>
          <a:prstGeom prst="rect">
            <a:avLst/>
          </a:prstGeom>
          <a:noFill/>
        </p:spPr>
        <p:txBody>
          <a:bodyPr wrap="none" rtlCol="0">
            <a:spAutoFit/>
          </a:bodyPr>
          <a:lstStyle/>
          <a:p>
            <a:r>
              <a:rPr lang="en-US" dirty="0" smtClean="0"/>
              <a:t>Efficiency = 1  / (1 + Overhead)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1066800" y="76200"/>
            <a:ext cx="7848600" cy="829056"/>
          </a:xfrm>
        </p:spPr>
        <p:txBody>
          <a:bodyPr>
            <a:normAutofit fontScale="90000"/>
          </a:bodyPr>
          <a:lstStyle/>
          <a:p>
            <a:pPr algn="ctr"/>
            <a:r>
              <a:rPr lang="en-US" sz="2800" dirty="0"/>
              <a:t>CCR Overhead </a:t>
            </a:r>
            <a:r>
              <a:rPr lang="en-US" sz="2800" dirty="0" smtClean="0"/>
              <a:t>for </a:t>
            </a:r>
            <a:r>
              <a:rPr lang="en-US" sz="2800" dirty="0"/>
              <a:t>a </a:t>
            </a:r>
            <a:r>
              <a:rPr lang="en-US" sz="2800" dirty="0" smtClean="0"/>
              <a:t>computation</a:t>
            </a:r>
            <a:br>
              <a:rPr lang="en-US" sz="2800" dirty="0" smtClean="0"/>
            </a:br>
            <a:r>
              <a:rPr lang="en-US" sz="2800" dirty="0" smtClean="0"/>
              <a:t>of 23.76 </a:t>
            </a:r>
            <a:r>
              <a:rPr lang="en-US" sz="2800" i="1" dirty="0">
                <a:cs typeface="Arial" pitchFamily="34" charset="0"/>
              </a:rPr>
              <a:t>µ</a:t>
            </a:r>
            <a:r>
              <a:rPr lang="en-US" sz="2800" dirty="0">
                <a:cs typeface="Arial" pitchFamily="34" charset="0"/>
              </a:rPr>
              <a:t>s between messaging</a:t>
            </a:r>
          </a:p>
        </p:txBody>
      </p:sp>
      <p:graphicFrame>
        <p:nvGraphicFramePr>
          <p:cNvPr id="1104900" name="Group 4"/>
          <p:cNvGraphicFramePr>
            <a:graphicFrameLocks noGrp="1"/>
          </p:cNvGraphicFramePr>
          <p:nvPr>
            <p:ph type="tbl" idx="4294967295"/>
          </p:nvPr>
        </p:nvGraphicFramePr>
        <p:xfrm>
          <a:off x="76200" y="1219200"/>
          <a:ext cx="8991600" cy="4978086"/>
        </p:xfrm>
        <a:graphic>
          <a:graphicData uri="http://schemas.openxmlformats.org/drawingml/2006/table">
            <a:tbl>
              <a:tblPr/>
              <a:tblGrid>
                <a:gridCol w="1524000"/>
                <a:gridCol w="1828800"/>
                <a:gridCol w="914400"/>
                <a:gridCol w="990600"/>
                <a:gridCol w="990600"/>
                <a:gridCol w="990600"/>
                <a:gridCol w="914400"/>
                <a:gridCol w="838200"/>
              </a:tblGrid>
              <a:tr h="2778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Intel8b: 8 Core</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Number of Parallel Computations</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2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800" b="1" i="1" u="none" strike="noStrike" cap="none" normalizeH="0" baseline="0" dirty="0" err="1" smtClean="0">
                          <a:ln>
                            <a:noFill/>
                          </a:ln>
                          <a:solidFill>
                            <a:srgbClr val="800080"/>
                          </a:solidFill>
                          <a:effectLst/>
                          <a:latin typeface="Times New Roman" pitchFamily="18" charset="0"/>
                          <a:cs typeface="Times New Roman" pitchFamily="18" charset="0"/>
                        </a:rPr>
                        <a:t>μ</a:t>
                      </a:r>
                      <a:r>
                        <a:rPr kumimoji="0" lang="en-US" sz="1800" b="1" i="0" u="none" strike="noStrike" cap="none" normalizeH="0" baseline="0" dirty="0" err="1" smtClean="0">
                          <a:ln>
                            <a:noFill/>
                          </a:ln>
                          <a:solidFill>
                            <a:srgbClr val="800080"/>
                          </a:solidFill>
                          <a:effectLst/>
                          <a:latin typeface="Times New Roman" pitchFamily="18" charset="0"/>
                          <a:cs typeface="Times New Roman" pitchFamily="18" charset="0"/>
                        </a:rPr>
                        <a:t>s</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Spawned</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Pipeline</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1.58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2.44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2.94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4.5</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5.06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Shift</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2.42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3.2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3.38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5.26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5.14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Two Shifts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4.94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5.9</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6.84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14.32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19.44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Pipeline</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2.48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3.96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4.52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5.78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6.82</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7.18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Shift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4.46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6.42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5.86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10.86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11.74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Exchange As Two Shifts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7.4</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11.64</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14.16</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31.86</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35.62</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Exchange</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11.22</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13.3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18.78</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04899" name="Text Box 3"/>
          <p:cNvSpPr txBox="1">
            <a:spLocks noChangeArrowheads="1"/>
          </p:cNvSpPr>
          <p:nvPr/>
        </p:nvSpPr>
        <p:spPr bwMode="auto">
          <a:xfrm>
            <a:off x="0" y="4495800"/>
            <a:ext cx="1600200" cy="861774"/>
          </a:xfrm>
          <a:prstGeom prst="rect">
            <a:avLst/>
          </a:prstGeom>
          <a:noFill/>
          <a:ln w="9525" algn="ctr">
            <a:noFill/>
            <a:miter lim="800000"/>
            <a:headEnd/>
            <a:tailEnd/>
          </a:ln>
          <a:effectLst/>
        </p:spPr>
        <p:txBody>
          <a:bodyPr wrap="square">
            <a:spAutoFit/>
          </a:bodyPr>
          <a:lstStyle/>
          <a:p>
            <a:pPr algn="ctr">
              <a:spcBef>
                <a:spcPct val="50000"/>
              </a:spcBef>
            </a:pPr>
            <a:r>
              <a:rPr lang="en-US" sz="2000" b="1" dirty="0" smtClean="0"/>
              <a:t>Rendezvous </a:t>
            </a:r>
          </a:p>
          <a:p>
            <a:pPr algn="ctr">
              <a:spcBef>
                <a:spcPct val="50000"/>
              </a:spcBef>
            </a:pPr>
            <a:r>
              <a:rPr lang="en-US" sz="2000" b="1" dirty="0" smtClean="0">
                <a:latin typeface="Times New Roman" pitchFamily="18" charset="0"/>
                <a:cs typeface="Times New Roman" pitchFamily="18" charset="0"/>
              </a:rPr>
              <a:t>MPI</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22" name="Text Box 2"/>
          <p:cNvSpPr txBox="1">
            <a:spLocks noChangeArrowheads="1"/>
          </p:cNvSpPr>
          <p:nvPr/>
        </p:nvSpPr>
        <p:spPr bwMode="auto">
          <a:xfrm>
            <a:off x="179388" y="5942013"/>
            <a:ext cx="8964612" cy="915987"/>
          </a:xfrm>
          <a:prstGeom prst="rect">
            <a:avLst/>
          </a:prstGeom>
          <a:noFill/>
          <a:ln w="9525">
            <a:noFill/>
            <a:miter lim="800000"/>
            <a:headEnd/>
            <a:tailEnd/>
          </a:ln>
          <a:effectLst/>
        </p:spPr>
        <p:txBody>
          <a:bodyPr>
            <a:spAutoFit/>
          </a:bodyPr>
          <a:lstStyle/>
          <a:p>
            <a:pPr algn="l"/>
            <a:r>
              <a:rPr lang="en-US" sz="1800" b="0" i="1">
                <a:latin typeface="Arial" pitchFamily="34" charset="0"/>
              </a:rPr>
              <a:t>Overhead (latency) of AMD4 PC with 4 execution threads on MPI style Rendezvous Messaging for Shift and Exchange implemented either as two shifts or as custom CCR pattern</a:t>
            </a:r>
          </a:p>
        </p:txBody>
      </p:sp>
      <p:grpSp>
        <p:nvGrpSpPr>
          <p:cNvPr id="4" name="Group 3"/>
          <p:cNvGrpSpPr>
            <a:grpSpLocks/>
          </p:cNvGrpSpPr>
          <p:nvPr/>
        </p:nvGrpSpPr>
        <p:grpSpPr bwMode="auto">
          <a:xfrm>
            <a:off x="0" y="0"/>
            <a:ext cx="9144000" cy="5791200"/>
            <a:chOff x="90" y="461"/>
            <a:chExt cx="3493" cy="2787"/>
          </a:xfrm>
        </p:grpSpPr>
        <p:pic>
          <p:nvPicPr>
            <p:cNvPr id="24" name="Picture 4"/>
            <p:cNvPicPr>
              <a:picLocks noChangeAspect="1" noChangeArrowheads="1"/>
            </p:cNvPicPr>
            <p:nvPr/>
          </p:nvPicPr>
          <p:blipFill>
            <a:blip r:embed="rId3" cstate="print"/>
            <a:srcRect l="2209" t="9491" r="21150" b="3380"/>
            <a:stretch>
              <a:fillRect/>
            </a:stretch>
          </p:blipFill>
          <p:spPr bwMode="auto">
            <a:xfrm>
              <a:off x="90" y="461"/>
              <a:ext cx="3493" cy="2787"/>
            </a:xfrm>
            <a:prstGeom prst="rect">
              <a:avLst/>
            </a:prstGeom>
            <a:noFill/>
            <a:ln w="9525">
              <a:noFill/>
              <a:miter lim="800000"/>
              <a:headEnd/>
              <a:tailEnd/>
            </a:ln>
            <a:effectLst/>
          </p:spPr>
        </p:pic>
        <p:sp>
          <p:nvSpPr>
            <p:cNvPr id="25" name="Text Box 5"/>
            <p:cNvSpPr txBox="1">
              <a:spLocks noChangeArrowheads="1"/>
            </p:cNvSpPr>
            <p:nvPr/>
          </p:nvSpPr>
          <p:spPr bwMode="auto">
            <a:xfrm>
              <a:off x="2336" y="2704"/>
              <a:ext cx="571" cy="147"/>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Stages (millions)</a:t>
              </a:r>
            </a:p>
          </p:txBody>
        </p:sp>
        <p:sp>
          <p:nvSpPr>
            <p:cNvPr id="26" name="Text Box 6"/>
            <p:cNvSpPr txBox="1">
              <a:spLocks noChangeArrowheads="1"/>
            </p:cNvSpPr>
            <p:nvPr/>
          </p:nvSpPr>
          <p:spPr bwMode="auto">
            <a:xfrm>
              <a:off x="431" y="663"/>
              <a:ext cx="657" cy="146"/>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Time Microseconds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Box 2"/>
          <p:cNvSpPr txBox="1">
            <a:spLocks noChangeArrowheads="1"/>
          </p:cNvSpPr>
          <p:nvPr/>
        </p:nvSpPr>
        <p:spPr bwMode="auto">
          <a:xfrm>
            <a:off x="0" y="5791200"/>
            <a:ext cx="8812213" cy="915988"/>
          </a:xfrm>
          <a:prstGeom prst="rect">
            <a:avLst/>
          </a:prstGeom>
          <a:noFill/>
          <a:ln w="9525">
            <a:noFill/>
            <a:miter lim="800000"/>
            <a:headEnd/>
            <a:tailEnd/>
          </a:ln>
          <a:effectLst/>
        </p:spPr>
        <p:txBody>
          <a:bodyPr>
            <a:spAutoFit/>
          </a:bodyPr>
          <a:lstStyle/>
          <a:p>
            <a:pPr algn="l"/>
            <a:r>
              <a:rPr lang="en-US" sz="1800" b="0" i="1">
                <a:latin typeface="Arial" pitchFamily="34" charset="0"/>
              </a:rPr>
              <a:t>Overhead (latency) of Intel8b PC with 8 execution threads on MPI style Rendezvous Messaging for Shift and Exchange implemented either as two shifts or as custom CCR pattern</a:t>
            </a:r>
          </a:p>
        </p:txBody>
      </p:sp>
      <p:grpSp>
        <p:nvGrpSpPr>
          <p:cNvPr id="5" name="Group 3"/>
          <p:cNvGrpSpPr>
            <a:grpSpLocks/>
          </p:cNvGrpSpPr>
          <p:nvPr/>
        </p:nvGrpSpPr>
        <p:grpSpPr bwMode="auto">
          <a:xfrm>
            <a:off x="0" y="0"/>
            <a:ext cx="9144000" cy="5715000"/>
            <a:chOff x="113" y="640"/>
            <a:chExt cx="3470" cy="2690"/>
          </a:xfrm>
        </p:grpSpPr>
        <p:pic>
          <p:nvPicPr>
            <p:cNvPr id="6" name="Picture 4"/>
            <p:cNvPicPr>
              <a:picLocks noChangeAspect="1" noChangeArrowheads="1"/>
            </p:cNvPicPr>
            <p:nvPr/>
          </p:nvPicPr>
          <p:blipFill>
            <a:blip r:embed="rId3" cstate="print"/>
            <a:srcRect l="5165" t="12639" r="22612" b="7593"/>
            <a:stretch>
              <a:fillRect/>
            </a:stretch>
          </p:blipFill>
          <p:spPr bwMode="auto">
            <a:xfrm>
              <a:off x="113" y="640"/>
              <a:ext cx="3470" cy="2690"/>
            </a:xfrm>
            <a:prstGeom prst="rect">
              <a:avLst/>
            </a:prstGeom>
            <a:noFill/>
            <a:ln w="9525">
              <a:noFill/>
              <a:miter lim="800000"/>
              <a:headEnd/>
              <a:tailEnd/>
            </a:ln>
            <a:effectLst/>
          </p:spPr>
        </p:pic>
        <p:sp>
          <p:nvSpPr>
            <p:cNvPr id="7" name="Text Box 5"/>
            <p:cNvSpPr txBox="1">
              <a:spLocks noChangeArrowheads="1"/>
            </p:cNvSpPr>
            <p:nvPr/>
          </p:nvSpPr>
          <p:spPr bwMode="auto">
            <a:xfrm>
              <a:off x="2472" y="2772"/>
              <a:ext cx="568" cy="143"/>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Stages (millions)</a:t>
              </a:r>
            </a:p>
          </p:txBody>
        </p:sp>
        <p:sp>
          <p:nvSpPr>
            <p:cNvPr id="8" name="Text Box 6"/>
            <p:cNvSpPr txBox="1">
              <a:spLocks noChangeArrowheads="1"/>
            </p:cNvSpPr>
            <p:nvPr/>
          </p:nvSpPr>
          <p:spPr bwMode="auto">
            <a:xfrm>
              <a:off x="544" y="754"/>
              <a:ext cx="653" cy="144"/>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Time Microseconds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nvGraphicFramePr>
        <p:xfrm>
          <a:off x="152400" y="1395174"/>
          <a:ext cx="8382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5"/>
          <p:cNvSpPr txBox="1">
            <a:spLocks noChangeArrowheads="1"/>
          </p:cNvSpPr>
          <p:nvPr/>
        </p:nvSpPr>
        <p:spPr bwMode="auto">
          <a:xfrm>
            <a:off x="2209800" y="609600"/>
            <a:ext cx="6046335" cy="707886"/>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400" b="1" kern="1200" dirty="0">
                <a:solidFill>
                  <a:srgbClr val="000000"/>
                </a:solidFill>
                <a:latin typeface="Arial" charset="0"/>
                <a:ea typeface="+mn-ea"/>
                <a:cs typeface="+mn-cs"/>
              </a:rPr>
              <a:t>Parallel Pairwise Clustering PWDA </a:t>
            </a:r>
          </a:p>
          <a:p>
            <a:pPr algn="ctr" rtl="0" fontAlgn="base">
              <a:spcBef>
                <a:spcPct val="0"/>
              </a:spcBef>
              <a:spcAft>
                <a:spcPct val="0"/>
              </a:spcAft>
            </a:pPr>
            <a:r>
              <a:rPr lang="en-US" sz="1400" b="1" kern="1200" dirty="0">
                <a:solidFill>
                  <a:srgbClr val="000000"/>
                </a:solidFill>
                <a:latin typeface="Arial" charset="0"/>
                <a:ea typeface="+mn-ea"/>
                <a:cs typeface="+mn-cs"/>
              </a:rPr>
              <a:t>Speedup Tests on eight 16-core Systems (6 Clusters, 10,000 records)</a:t>
            </a:r>
          </a:p>
          <a:p>
            <a:pPr algn="ctr" rtl="0" fontAlgn="base">
              <a:spcBef>
                <a:spcPct val="0"/>
              </a:spcBef>
              <a:spcAft>
                <a:spcPct val="0"/>
              </a:spcAft>
            </a:pPr>
            <a:r>
              <a:rPr lang="en-US" sz="1200" b="1" kern="1200" dirty="0">
                <a:solidFill>
                  <a:srgbClr val="000000"/>
                </a:solidFill>
                <a:latin typeface="Arial" charset="0"/>
                <a:ea typeface="+mn-ea"/>
                <a:cs typeface="+mn-cs"/>
              </a:rPr>
              <a:t>Threading with Short Lived CCR Threads</a:t>
            </a:r>
          </a:p>
        </p:txBody>
      </p:sp>
      <p:sp>
        <p:nvSpPr>
          <p:cNvPr id="5" name="TextBox 4"/>
          <p:cNvSpPr txBox="1"/>
          <p:nvPr/>
        </p:nvSpPr>
        <p:spPr>
          <a:xfrm>
            <a:off x="609600" y="1524000"/>
            <a:ext cx="1981200" cy="369332"/>
          </a:xfrm>
          <a:prstGeom prst="rect">
            <a:avLst/>
          </a:prstGeom>
          <a:noFill/>
        </p:spPr>
        <p:txBody>
          <a:bodyPr wrap="square" rtlCol="0">
            <a:spAutoFit/>
          </a:bodyPr>
          <a:lstStyle/>
          <a:p>
            <a:pPr algn="l" rtl="0"/>
            <a:r>
              <a:rPr lang="en-US" b="1" kern="1200" dirty="0">
                <a:solidFill>
                  <a:prstClr val="black"/>
                </a:solidFill>
                <a:latin typeface="Calibri"/>
                <a:ea typeface="+mn-ea"/>
                <a:cs typeface="+mn-cs"/>
              </a:rPr>
              <a:t>Parallel Overhead</a:t>
            </a:r>
          </a:p>
        </p:txBody>
      </p:sp>
      <p:sp>
        <p:nvSpPr>
          <p:cNvPr id="127" name="TextBox 18"/>
          <p:cNvSpPr txBox="1"/>
          <p:nvPr/>
        </p:nvSpPr>
        <p:spPr>
          <a:xfrm rot="16200000">
            <a:off x="9169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1x2x2</a:t>
            </a:r>
          </a:p>
        </p:txBody>
      </p:sp>
      <p:sp>
        <p:nvSpPr>
          <p:cNvPr id="123" name="TextBox 18"/>
          <p:cNvSpPr txBox="1"/>
          <p:nvPr/>
        </p:nvSpPr>
        <p:spPr>
          <a:xfrm rot="16200000">
            <a:off x="12217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2x1x2</a:t>
            </a:r>
          </a:p>
        </p:txBody>
      </p:sp>
      <p:sp>
        <p:nvSpPr>
          <p:cNvPr id="121" name="TextBox 18"/>
          <p:cNvSpPr txBox="1"/>
          <p:nvPr/>
        </p:nvSpPr>
        <p:spPr>
          <a:xfrm rot="16200000">
            <a:off x="13741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2x2x1</a:t>
            </a:r>
          </a:p>
        </p:txBody>
      </p:sp>
      <p:sp>
        <p:nvSpPr>
          <p:cNvPr id="117" name="TextBox 18"/>
          <p:cNvSpPr txBox="1"/>
          <p:nvPr/>
        </p:nvSpPr>
        <p:spPr>
          <a:xfrm rot="16200000">
            <a:off x="17221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1x4x2</a:t>
            </a:r>
          </a:p>
        </p:txBody>
      </p:sp>
      <p:sp>
        <p:nvSpPr>
          <p:cNvPr id="115" name="TextBox 18"/>
          <p:cNvSpPr txBox="1"/>
          <p:nvPr/>
        </p:nvSpPr>
        <p:spPr>
          <a:xfrm rot="16200000">
            <a:off x="18745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1x8x1</a:t>
            </a:r>
          </a:p>
        </p:txBody>
      </p:sp>
      <p:sp>
        <p:nvSpPr>
          <p:cNvPr id="113" name="TextBox 18"/>
          <p:cNvSpPr txBox="1"/>
          <p:nvPr/>
        </p:nvSpPr>
        <p:spPr>
          <a:xfrm rot="16200000">
            <a:off x="20269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2x2x2</a:t>
            </a:r>
          </a:p>
        </p:txBody>
      </p:sp>
      <p:sp>
        <p:nvSpPr>
          <p:cNvPr id="111" name="TextBox 18"/>
          <p:cNvSpPr txBox="1"/>
          <p:nvPr/>
        </p:nvSpPr>
        <p:spPr>
          <a:xfrm rot="16200000">
            <a:off x="21793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2x4x1</a:t>
            </a:r>
          </a:p>
        </p:txBody>
      </p:sp>
      <p:sp>
        <p:nvSpPr>
          <p:cNvPr id="109" name="TextBox 18"/>
          <p:cNvSpPr txBox="1"/>
          <p:nvPr/>
        </p:nvSpPr>
        <p:spPr>
          <a:xfrm rot="16200000">
            <a:off x="23317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4x1x2</a:t>
            </a:r>
          </a:p>
        </p:txBody>
      </p:sp>
      <p:sp>
        <p:nvSpPr>
          <p:cNvPr id="107" name="TextBox 18"/>
          <p:cNvSpPr txBox="1"/>
          <p:nvPr/>
        </p:nvSpPr>
        <p:spPr>
          <a:xfrm rot="16200000">
            <a:off x="24841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4x2x1</a:t>
            </a:r>
          </a:p>
        </p:txBody>
      </p:sp>
      <p:sp>
        <p:nvSpPr>
          <p:cNvPr id="103" name="TextBox 18"/>
          <p:cNvSpPr txBox="1"/>
          <p:nvPr/>
        </p:nvSpPr>
        <p:spPr>
          <a:xfrm rot="16200000">
            <a:off x="27889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1x8x2</a:t>
            </a:r>
          </a:p>
        </p:txBody>
      </p:sp>
      <p:sp>
        <p:nvSpPr>
          <p:cNvPr id="101" name="TextBox 18"/>
          <p:cNvSpPr txBox="1"/>
          <p:nvPr/>
        </p:nvSpPr>
        <p:spPr>
          <a:xfrm rot="16200000">
            <a:off x="30937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2x4x2</a:t>
            </a:r>
          </a:p>
        </p:txBody>
      </p:sp>
      <p:sp>
        <p:nvSpPr>
          <p:cNvPr id="99" name="TextBox 18"/>
          <p:cNvSpPr txBox="1"/>
          <p:nvPr/>
        </p:nvSpPr>
        <p:spPr>
          <a:xfrm rot="16200000">
            <a:off x="32791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2x8x1</a:t>
            </a:r>
          </a:p>
        </p:txBody>
      </p:sp>
      <p:sp>
        <p:nvSpPr>
          <p:cNvPr id="97" name="TextBox 18"/>
          <p:cNvSpPr txBox="1"/>
          <p:nvPr/>
        </p:nvSpPr>
        <p:spPr>
          <a:xfrm rot="16200000">
            <a:off x="34315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4x2x2</a:t>
            </a:r>
          </a:p>
        </p:txBody>
      </p:sp>
      <p:sp>
        <p:nvSpPr>
          <p:cNvPr id="95" name="TextBox 18"/>
          <p:cNvSpPr txBox="1"/>
          <p:nvPr/>
        </p:nvSpPr>
        <p:spPr>
          <a:xfrm rot="16200000">
            <a:off x="35839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4x4x1</a:t>
            </a:r>
          </a:p>
        </p:txBody>
      </p:sp>
      <p:sp>
        <p:nvSpPr>
          <p:cNvPr id="93" name="TextBox 18"/>
          <p:cNvSpPr txBox="1"/>
          <p:nvPr/>
        </p:nvSpPr>
        <p:spPr>
          <a:xfrm rot="16200000">
            <a:off x="37363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8x1x2</a:t>
            </a:r>
          </a:p>
        </p:txBody>
      </p:sp>
      <p:sp>
        <p:nvSpPr>
          <p:cNvPr id="91" name="TextBox 18"/>
          <p:cNvSpPr txBox="1"/>
          <p:nvPr/>
        </p:nvSpPr>
        <p:spPr>
          <a:xfrm rot="16200000">
            <a:off x="38557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8x2x1</a:t>
            </a:r>
          </a:p>
        </p:txBody>
      </p:sp>
      <p:sp>
        <p:nvSpPr>
          <p:cNvPr id="89" name="TextBox 18"/>
          <p:cNvSpPr txBox="1"/>
          <p:nvPr/>
        </p:nvSpPr>
        <p:spPr>
          <a:xfrm rot="16200000">
            <a:off x="2906457" y="5161307"/>
            <a:ext cx="63107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1x16x1</a:t>
            </a:r>
          </a:p>
        </p:txBody>
      </p:sp>
      <p:sp>
        <p:nvSpPr>
          <p:cNvPr id="83" name="TextBox 18"/>
          <p:cNvSpPr txBox="1"/>
          <p:nvPr/>
        </p:nvSpPr>
        <p:spPr>
          <a:xfrm rot="16200000">
            <a:off x="4146664" y="5173311"/>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1x16x2</a:t>
            </a:r>
          </a:p>
        </p:txBody>
      </p:sp>
      <p:sp>
        <p:nvSpPr>
          <p:cNvPr id="81" name="TextBox 18"/>
          <p:cNvSpPr txBox="1"/>
          <p:nvPr/>
        </p:nvSpPr>
        <p:spPr>
          <a:xfrm rot="16200000">
            <a:off x="43459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2x8x2</a:t>
            </a:r>
          </a:p>
        </p:txBody>
      </p:sp>
      <p:sp>
        <p:nvSpPr>
          <p:cNvPr id="79" name="TextBox 18"/>
          <p:cNvSpPr txBox="1"/>
          <p:nvPr/>
        </p:nvSpPr>
        <p:spPr>
          <a:xfrm rot="16200000">
            <a:off x="44983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4x4x2</a:t>
            </a:r>
          </a:p>
        </p:txBody>
      </p:sp>
      <p:sp>
        <p:nvSpPr>
          <p:cNvPr id="77" name="TextBox 18"/>
          <p:cNvSpPr txBox="1"/>
          <p:nvPr/>
        </p:nvSpPr>
        <p:spPr>
          <a:xfrm rot="16200000">
            <a:off x="46507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8x2x2</a:t>
            </a:r>
          </a:p>
        </p:txBody>
      </p:sp>
      <p:sp>
        <p:nvSpPr>
          <p:cNvPr id="75" name="TextBox 18"/>
          <p:cNvSpPr txBox="1"/>
          <p:nvPr/>
        </p:nvSpPr>
        <p:spPr>
          <a:xfrm rot="16200000">
            <a:off x="4756264" y="5173311"/>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16x1x2</a:t>
            </a:r>
          </a:p>
        </p:txBody>
      </p:sp>
      <p:sp>
        <p:nvSpPr>
          <p:cNvPr id="73" name="TextBox 18"/>
          <p:cNvSpPr txBox="1"/>
          <p:nvPr/>
        </p:nvSpPr>
        <p:spPr>
          <a:xfrm rot="16200000">
            <a:off x="5303502" y="5126461"/>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2x8x3</a:t>
            </a:r>
          </a:p>
        </p:txBody>
      </p:sp>
      <p:sp>
        <p:nvSpPr>
          <p:cNvPr id="71" name="TextBox 18"/>
          <p:cNvSpPr txBox="1"/>
          <p:nvPr/>
        </p:nvSpPr>
        <p:spPr>
          <a:xfrm rot="16200000">
            <a:off x="4951854" y="5173311"/>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1x16x3</a:t>
            </a:r>
          </a:p>
        </p:txBody>
      </p:sp>
      <p:sp>
        <p:nvSpPr>
          <p:cNvPr id="69" name="TextBox 18"/>
          <p:cNvSpPr txBox="1"/>
          <p:nvPr/>
        </p:nvSpPr>
        <p:spPr>
          <a:xfrm rot="16200000">
            <a:off x="54559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2x4x6</a:t>
            </a:r>
          </a:p>
        </p:txBody>
      </p:sp>
      <p:sp>
        <p:nvSpPr>
          <p:cNvPr id="67" name="TextBox 18"/>
          <p:cNvSpPr txBox="1"/>
          <p:nvPr/>
        </p:nvSpPr>
        <p:spPr>
          <a:xfrm rot="16200000">
            <a:off x="5946113" y="5126461"/>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1x8x8</a:t>
            </a:r>
          </a:p>
        </p:txBody>
      </p:sp>
      <p:sp>
        <p:nvSpPr>
          <p:cNvPr id="65" name="TextBox 18"/>
          <p:cNvSpPr txBox="1"/>
          <p:nvPr/>
        </p:nvSpPr>
        <p:spPr>
          <a:xfrm rot="16200000">
            <a:off x="6063668" y="5161307"/>
            <a:ext cx="631074"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1x16x4</a:t>
            </a:r>
          </a:p>
        </p:txBody>
      </p:sp>
      <p:sp>
        <p:nvSpPr>
          <p:cNvPr id="63" name="TextBox 18"/>
          <p:cNvSpPr txBox="1"/>
          <p:nvPr/>
        </p:nvSpPr>
        <p:spPr>
          <a:xfrm rot="16200000">
            <a:off x="6446502" y="5153354"/>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2x8x4</a:t>
            </a:r>
          </a:p>
        </p:txBody>
      </p:sp>
      <p:sp>
        <p:nvSpPr>
          <p:cNvPr id="61" name="TextBox 18"/>
          <p:cNvSpPr txBox="1"/>
          <p:nvPr/>
        </p:nvSpPr>
        <p:spPr>
          <a:xfrm rot="16200000">
            <a:off x="7042265" y="5182705"/>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16x1x4</a:t>
            </a:r>
          </a:p>
        </p:txBody>
      </p:sp>
      <p:sp>
        <p:nvSpPr>
          <p:cNvPr id="59" name="TextBox 18"/>
          <p:cNvSpPr txBox="1"/>
          <p:nvPr/>
        </p:nvSpPr>
        <p:spPr>
          <a:xfrm rot="16200000">
            <a:off x="7237854" y="5173310"/>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1x16x8</a:t>
            </a:r>
          </a:p>
        </p:txBody>
      </p:sp>
      <p:sp>
        <p:nvSpPr>
          <p:cNvPr id="55" name="TextBox 18"/>
          <p:cNvSpPr txBox="1"/>
          <p:nvPr/>
        </p:nvSpPr>
        <p:spPr>
          <a:xfrm rot="16200000">
            <a:off x="7589502" y="5159037"/>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4x4x8</a:t>
            </a:r>
          </a:p>
        </p:txBody>
      </p:sp>
      <p:sp>
        <p:nvSpPr>
          <p:cNvPr id="53" name="TextBox 18"/>
          <p:cNvSpPr txBox="1"/>
          <p:nvPr/>
        </p:nvSpPr>
        <p:spPr>
          <a:xfrm rot="16200000">
            <a:off x="7741902" y="5167661"/>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8x2x8</a:t>
            </a:r>
          </a:p>
        </p:txBody>
      </p:sp>
      <p:sp>
        <p:nvSpPr>
          <p:cNvPr id="51" name="TextBox 18"/>
          <p:cNvSpPr txBox="1"/>
          <p:nvPr/>
        </p:nvSpPr>
        <p:spPr>
          <a:xfrm rot="16200000">
            <a:off x="7859458" y="5194709"/>
            <a:ext cx="631074"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16x1x8</a:t>
            </a:r>
          </a:p>
        </p:txBody>
      </p:sp>
      <p:sp>
        <p:nvSpPr>
          <p:cNvPr id="128" name="TextBox 18"/>
          <p:cNvSpPr txBox="1"/>
          <p:nvPr/>
        </p:nvSpPr>
        <p:spPr>
          <a:xfrm rot="16200000">
            <a:off x="5793713" y="5126461"/>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4x2x6</a:t>
            </a:r>
          </a:p>
        </p:txBody>
      </p:sp>
      <p:sp>
        <p:nvSpPr>
          <p:cNvPr id="131" name="TextBox 18"/>
          <p:cNvSpPr txBox="1"/>
          <p:nvPr/>
        </p:nvSpPr>
        <p:spPr>
          <a:xfrm rot="16200000">
            <a:off x="5594464" y="5097110"/>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4x4x3</a:t>
            </a:r>
          </a:p>
        </p:txBody>
      </p:sp>
      <p:sp>
        <p:nvSpPr>
          <p:cNvPr id="134" name="TextBox 18"/>
          <p:cNvSpPr txBox="1"/>
          <p:nvPr/>
        </p:nvSpPr>
        <p:spPr>
          <a:xfrm rot="16200000">
            <a:off x="6704454" y="5097111"/>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8x1x8</a:t>
            </a:r>
          </a:p>
        </p:txBody>
      </p:sp>
      <p:sp>
        <p:nvSpPr>
          <p:cNvPr id="138" name="TextBox 18"/>
          <p:cNvSpPr txBox="1"/>
          <p:nvPr/>
        </p:nvSpPr>
        <p:spPr>
          <a:xfrm rot="16200000">
            <a:off x="65989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4x2x8</a:t>
            </a:r>
          </a:p>
        </p:txBody>
      </p:sp>
      <p:sp>
        <p:nvSpPr>
          <p:cNvPr id="141" name="TextBox 18"/>
          <p:cNvSpPr txBox="1"/>
          <p:nvPr/>
        </p:nvSpPr>
        <p:spPr>
          <a:xfrm rot="16200000">
            <a:off x="6936713" y="5153354"/>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8x2x4</a:t>
            </a:r>
          </a:p>
        </p:txBody>
      </p:sp>
      <p:sp>
        <p:nvSpPr>
          <p:cNvPr id="156" name="TextBox 12"/>
          <p:cNvSpPr txBox="1">
            <a:spLocks noChangeArrowheads="1"/>
          </p:cNvSpPr>
          <p:nvPr/>
        </p:nvSpPr>
        <p:spPr bwMode="auto">
          <a:xfrm>
            <a:off x="1143000" y="4214574"/>
            <a:ext cx="611065" cy="27699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1200" b="1" kern="1200" dirty="0">
                <a:solidFill>
                  <a:srgbClr val="9BBB59">
                    <a:lumMod val="75000"/>
                  </a:srgbClr>
                </a:solidFill>
                <a:latin typeface="Arial" charset="0"/>
                <a:ea typeface="+mn-ea"/>
                <a:cs typeface="+mn-cs"/>
              </a:rPr>
              <a:t>4-way</a:t>
            </a:r>
          </a:p>
        </p:txBody>
      </p:sp>
      <p:sp>
        <p:nvSpPr>
          <p:cNvPr id="157" name="TextBox 11"/>
          <p:cNvSpPr txBox="1">
            <a:spLocks noChangeArrowheads="1"/>
          </p:cNvSpPr>
          <p:nvPr/>
        </p:nvSpPr>
        <p:spPr bwMode="auto">
          <a:xfrm>
            <a:off x="2133600" y="4138374"/>
            <a:ext cx="611065" cy="27699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1200" b="1" kern="1200" dirty="0">
                <a:solidFill>
                  <a:srgbClr val="7030A0"/>
                </a:solidFill>
                <a:latin typeface="Arial" charset="0"/>
                <a:ea typeface="+mn-ea"/>
                <a:cs typeface="+mn-cs"/>
              </a:rPr>
              <a:t>8-way</a:t>
            </a:r>
          </a:p>
        </p:txBody>
      </p:sp>
      <p:sp>
        <p:nvSpPr>
          <p:cNvPr id="158" name="TextBox 10"/>
          <p:cNvSpPr txBox="1">
            <a:spLocks noChangeArrowheads="1"/>
          </p:cNvSpPr>
          <p:nvPr/>
        </p:nvSpPr>
        <p:spPr bwMode="auto">
          <a:xfrm>
            <a:off x="3276600" y="3909774"/>
            <a:ext cx="695986" cy="277015"/>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fontAlgn="base">
              <a:spcBef>
                <a:spcPct val="0"/>
              </a:spcBef>
              <a:spcAft>
                <a:spcPct val="0"/>
              </a:spcAft>
            </a:pPr>
            <a:r>
              <a:rPr lang="en-US" sz="1200" b="1" kern="1200" dirty="0" smtClean="0">
                <a:solidFill>
                  <a:srgbClr val="4BACC6">
                    <a:lumMod val="75000"/>
                  </a:srgbClr>
                </a:solidFill>
                <a:latin typeface="Arial" charset="0"/>
              </a:rPr>
              <a:t>16-way</a:t>
            </a:r>
            <a:endParaRPr lang="en-US" sz="1200" b="1" kern="1200" dirty="0">
              <a:solidFill>
                <a:srgbClr val="4BACC6">
                  <a:lumMod val="75000"/>
                </a:srgbClr>
              </a:solidFill>
              <a:latin typeface="Arial" charset="0"/>
            </a:endParaRPr>
          </a:p>
        </p:txBody>
      </p:sp>
      <p:sp>
        <p:nvSpPr>
          <p:cNvPr id="159" name="TextBox 158"/>
          <p:cNvSpPr txBox="1">
            <a:spLocks noChangeArrowheads="1"/>
          </p:cNvSpPr>
          <p:nvPr/>
        </p:nvSpPr>
        <p:spPr bwMode="auto">
          <a:xfrm>
            <a:off x="4572000" y="3909774"/>
            <a:ext cx="696023" cy="27699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1200" b="1" kern="1200" dirty="0">
                <a:solidFill>
                  <a:srgbClr val="F79646">
                    <a:lumMod val="75000"/>
                  </a:srgbClr>
                </a:solidFill>
                <a:latin typeface="Arial" charset="0"/>
                <a:ea typeface="+mn-ea"/>
                <a:cs typeface="+mn-cs"/>
              </a:rPr>
              <a:t>32-way</a:t>
            </a:r>
          </a:p>
        </p:txBody>
      </p:sp>
      <p:sp>
        <p:nvSpPr>
          <p:cNvPr id="160" name="TextBox 159"/>
          <p:cNvSpPr txBox="1">
            <a:spLocks noChangeArrowheads="1"/>
          </p:cNvSpPr>
          <p:nvPr/>
        </p:nvSpPr>
        <p:spPr bwMode="auto">
          <a:xfrm>
            <a:off x="5486400" y="2766774"/>
            <a:ext cx="696023" cy="27699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1200" b="1" kern="1200" dirty="0">
                <a:solidFill>
                  <a:srgbClr val="1F497D">
                    <a:lumMod val="60000"/>
                    <a:lumOff val="40000"/>
                  </a:srgbClr>
                </a:solidFill>
                <a:latin typeface="Arial" charset="0"/>
                <a:ea typeface="+mn-ea"/>
                <a:cs typeface="+mn-cs"/>
              </a:rPr>
              <a:t>48-way</a:t>
            </a:r>
          </a:p>
        </p:txBody>
      </p:sp>
      <p:sp>
        <p:nvSpPr>
          <p:cNvPr id="161" name="TextBox 160"/>
          <p:cNvSpPr txBox="1">
            <a:spLocks noChangeArrowheads="1"/>
          </p:cNvSpPr>
          <p:nvPr/>
        </p:nvSpPr>
        <p:spPr bwMode="auto">
          <a:xfrm>
            <a:off x="6553200" y="2461974"/>
            <a:ext cx="696024" cy="27699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1200" b="1" kern="1200" dirty="0">
                <a:solidFill>
                  <a:srgbClr val="C0504D"/>
                </a:solidFill>
                <a:latin typeface="Arial" charset="0"/>
                <a:ea typeface="+mn-ea"/>
                <a:cs typeface="+mn-cs"/>
              </a:rPr>
              <a:t>64-way</a:t>
            </a:r>
          </a:p>
        </p:txBody>
      </p:sp>
      <p:sp>
        <p:nvSpPr>
          <p:cNvPr id="162" name="TextBox 161"/>
          <p:cNvSpPr txBox="1">
            <a:spLocks noChangeArrowheads="1"/>
          </p:cNvSpPr>
          <p:nvPr/>
        </p:nvSpPr>
        <p:spPr bwMode="auto">
          <a:xfrm>
            <a:off x="7467600" y="2157174"/>
            <a:ext cx="780983" cy="27699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1200" b="1" kern="1200" dirty="0">
                <a:solidFill>
                  <a:srgbClr val="FF0000"/>
                </a:solidFill>
                <a:latin typeface="Arial" charset="0"/>
                <a:ea typeface="+mn-ea"/>
                <a:cs typeface="+mn-cs"/>
              </a:rPr>
              <a:t>128-way</a:t>
            </a:r>
          </a:p>
        </p:txBody>
      </p:sp>
      <p:sp>
        <p:nvSpPr>
          <p:cNvPr id="165" name="TextBox 164"/>
          <p:cNvSpPr txBox="1"/>
          <p:nvPr/>
        </p:nvSpPr>
        <p:spPr>
          <a:xfrm>
            <a:off x="762000" y="5562600"/>
            <a:ext cx="7086600" cy="369332"/>
          </a:xfrm>
          <a:prstGeom prst="rect">
            <a:avLst/>
          </a:prstGeom>
          <a:noFill/>
        </p:spPr>
        <p:txBody>
          <a:bodyPr wrap="square" rtlCol="0">
            <a:spAutoFit/>
          </a:bodyPr>
          <a:lstStyle/>
          <a:p>
            <a:pPr algn="l" rtl="0"/>
            <a:r>
              <a:rPr lang="en-US" b="1" kern="1200" dirty="0">
                <a:solidFill>
                  <a:prstClr val="black"/>
                </a:solidFill>
                <a:latin typeface="Calibri"/>
                <a:ea typeface="+mn-ea"/>
                <a:cs typeface="+mn-cs"/>
              </a:rPr>
              <a:t>Parallel  Patterns (# Thread /process) x (# MPI process /node) x (# node)</a:t>
            </a:r>
          </a:p>
        </p:txBody>
      </p:sp>
      <p:sp>
        <p:nvSpPr>
          <p:cNvPr id="57" name="TextBox 18"/>
          <p:cNvSpPr txBox="1"/>
          <p:nvPr/>
        </p:nvSpPr>
        <p:spPr>
          <a:xfrm rot="16200000">
            <a:off x="467408"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1x2x1</a:t>
            </a:r>
          </a:p>
        </p:txBody>
      </p:sp>
      <p:sp>
        <p:nvSpPr>
          <p:cNvPr id="58" name="TextBox 18"/>
          <p:cNvSpPr txBox="1"/>
          <p:nvPr/>
        </p:nvSpPr>
        <p:spPr>
          <a:xfrm rot="16200000">
            <a:off x="6121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1x1x2</a:t>
            </a:r>
          </a:p>
        </p:txBody>
      </p:sp>
      <p:sp>
        <p:nvSpPr>
          <p:cNvPr id="60" name="TextBox 18"/>
          <p:cNvSpPr txBox="1"/>
          <p:nvPr/>
        </p:nvSpPr>
        <p:spPr>
          <a:xfrm rot="16200000">
            <a:off x="7645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2x1x1</a:t>
            </a:r>
          </a:p>
        </p:txBody>
      </p:sp>
      <p:sp>
        <p:nvSpPr>
          <p:cNvPr id="62" name="TextBox 18"/>
          <p:cNvSpPr txBox="1"/>
          <p:nvPr/>
        </p:nvSpPr>
        <p:spPr>
          <a:xfrm rot="16200000">
            <a:off x="10693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1x4x1</a:t>
            </a:r>
          </a:p>
        </p:txBody>
      </p:sp>
      <p:sp>
        <p:nvSpPr>
          <p:cNvPr id="64" name="TextBox 18"/>
          <p:cNvSpPr txBox="1"/>
          <p:nvPr/>
        </p:nvSpPr>
        <p:spPr>
          <a:xfrm rot="16200000">
            <a:off x="15265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4x1x1</a:t>
            </a:r>
          </a:p>
        </p:txBody>
      </p:sp>
      <p:sp>
        <p:nvSpPr>
          <p:cNvPr id="66" name="TextBox 18"/>
          <p:cNvSpPr txBox="1"/>
          <p:nvPr/>
        </p:nvSpPr>
        <p:spPr>
          <a:xfrm rot="16200000">
            <a:off x="2601657" y="5085107"/>
            <a:ext cx="63107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8x1x1</a:t>
            </a:r>
          </a:p>
        </p:txBody>
      </p:sp>
      <p:sp>
        <p:nvSpPr>
          <p:cNvPr id="68" name="TextBox 18"/>
          <p:cNvSpPr txBox="1"/>
          <p:nvPr/>
        </p:nvSpPr>
        <p:spPr>
          <a:xfrm rot="16200000">
            <a:off x="3961254" y="5173311"/>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16x1x1</a:t>
            </a:r>
          </a:p>
        </p:txBody>
      </p:sp>
      <p:sp>
        <p:nvSpPr>
          <p:cNvPr id="70" name="TextBox 18"/>
          <p:cNvSpPr txBox="1"/>
          <p:nvPr/>
        </p:nvSpPr>
        <p:spPr>
          <a:xfrm rot="16200000">
            <a:off x="5151102"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1x8x6</a:t>
            </a:r>
          </a:p>
        </p:txBody>
      </p:sp>
      <p:sp>
        <p:nvSpPr>
          <p:cNvPr id="72" name="TextBox 18"/>
          <p:cNvSpPr txBox="1"/>
          <p:nvPr/>
        </p:nvSpPr>
        <p:spPr>
          <a:xfrm rot="16200000">
            <a:off x="6250913" y="5126462"/>
            <a:ext cx="561385"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2x4x8</a:t>
            </a:r>
          </a:p>
        </p:txBody>
      </p:sp>
      <p:sp>
        <p:nvSpPr>
          <p:cNvPr id="74" name="TextBox 18"/>
          <p:cNvSpPr txBox="1"/>
          <p:nvPr/>
        </p:nvSpPr>
        <p:spPr>
          <a:xfrm rot="16200000">
            <a:off x="7390253" y="5097111"/>
            <a:ext cx="655082" cy="261610"/>
          </a:xfrm>
          <a:prstGeom prst="rect">
            <a:avLst/>
          </a:prstGeom>
          <a:noFill/>
        </p:spPr>
        <p:txBody>
          <a:bodyPr wrap="square" rtlCol="0">
            <a:spAutoFit/>
          </a:bodyPr>
          <a:lstStyle/>
          <a:p>
            <a:pPr algn="l" rtl="0"/>
            <a:r>
              <a:rPr lang="en-US" sz="1100" b="1" kern="1200" dirty="0">
                <a:solidFill>
                  <a:prstClr val="black"/>
                </a:solidFill>
                <a:latin typeface="Calibri"/>
                <a:ea typeface="+mn-ea"/>
                <a:cs typeface="+mn-cs"/>
              </a:rPr>
              <a:t>2x8x8</a:t>
            </a:r>
          </a:p>
        </p:txBody>
      </p:sp>
      <p:sp>
        <p:nvSpPr>
          <p:cNvPr id="76" name="TextBox 75"/>
          <p:cNvSpPr txBox="1">
            <a:spLocks noChangeArrowheads="1"/>
          </p:cNvSpPr>
          <p:nvPr/>
        </p:nvSpPr>
        <p:spPr bwMode="auto">
          <a:xfrm>
            <a:off x="608135" y="4724400"/>
            <a:ext cx="611065" cy="276999"/>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sz="1200" b="1" kern="1200" dirty="0">
                <a:solidFill>
                  <a:srgbClr val="C0504D">
                    <a:lumMod val="75000"/>
                  </a:srgbClr>
                </a:solidFill>
                <a:latin typeface="Arial" charset="0"/>
                <a:ea typeface="+mn-ea"/>
                <a:cs typeface="+mn-cs"/>
              </a:rPr>
              <a:t>2-way</a:t>
            </a:r>
          </a:p>
        </p:txBody>
      </p:sp>
      <p:sp>
        <p:nvSpPr>
          <p:cNvPr id="78" name="TextBox 77"/>
          <p:cNvSpPr txBox="1"/>
          <p:nvPr/>
        </p:nvSpPr>
        <p:spPr>
          <a:xfrm>
            <a:off x="7467600" y="6477000"/>
            <a:ext cx="1308371" cy="369332"/>
          </a:xfrm>
          <a:prstGeom prst="rect">
            <a:avLst/>
          </a:prstGeom>
          <a:noFill/>
        </p:spPr>
        <p:txBody>
          <a:bodyPr wrap="none" rtlCol="0">
            <a:spAutoFit/>
          </a:bodyPr>
          <a:lstStyle/>
          <a:p>
            <a:pPr algn="l" rtl="0"/>
            <a:r>
              <a:rPr lang="en-US" kern="1200" dirty="0">
                <a:solidFill>
                  <a:prstClr val="black"/>
                </a:solidFill>
                <a:latin typeface="Calibri"/>
                <a:ea typeface="+mn-ea"/>
                <a:cs typeface="+mn-cs"/>
              </a:rPr>
              <a:t>June 3 2009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5803" y="0"/>
            <a:ext cx="1608197" cy="369332"/>
          </a:xfrm>
          <a:prstGeom prst="rect">
            <a:avLst/>
          </a:prstGeom>
          <a:noFill/>
        </p:spPr>
        <p:txBody>
          <a:bodyPr wrap="none" rtlCol="0">
            <a:spAutoFit/>
          </a:bodyPr>
          <a:lstStyle/>
          <a:p>
            <a:r>
              <a:rPr lang="en-US" dirty="0" smtClean="0"/>
              <a:t>June 11 2009</a:t>
            </a:r>
            <a:endParaRPr lang="en-US" dirty="0"/>
          </a:p>
        </p:txBody>
      </p:sp>
      <p:sp>
        <p:nvSpPr>
          <p:cNvPr id="4" name="TextBox 3"/>
          <p:cNvSpPr txBox="1"/>
          <p:nvPr/>
        </p:nvSpPr>
        <p:spPr>
          <a:xfrm>
            <a:off x="804754" y="1366773"/>
            <a:ext cx="1981200" cy="369332"/>
          </a:xfrm>
          <a:prstGeom prst="rect">
            <a:avLst/>
          </a:prstGeom>
          <a:noFill/>
        </p:spPr>
        <p:txBody>
          <a:bodyPr wrap="square" rtlCol="0">
            <a:spAutoFit/>
          </a:bodyPr>
          <a:lstStyle/>
          <a:p>
            <a:pPr algn="l" rtl="0"/>
            <a:r>
              <a:rPr lang="en-US" b="1" kern="1200" dirty="0">
                <a:solidFill>
                  <a:prstClr val="black"/>
                </a:solidFill>
                <a:latin typeface="Calibri"/>
                <a:ea typeface="+mn-ea"/>
                <a:cs typeface="+mn-cs"/>
              </a:rPr>
              <a:t>Parallel Overhead</a:t>
            </a:r>
          </a:p>
        </p:txBody>
      </p:sp>
      <p:grpSp>
        <p:nvGrpSpPr>
          <p:cNvPr id="6" name="Group 241"/>
          <p:cNvGrpSpPr/>
          <p:nvPr/>
        </p:nvGrpSpPr>
        <p:grpSpPr>
          <a:xfrm>
            <a:off x="336492" y="471447"/>
            <a:ext cx="8237537" cy="6266939"/>
            <a:chOff x="336492" y="471447"/>
            <a:chExt cx="8237537" cy="6266939"/>
          </a:xfrm>
        </p:grpSpPr>
        <p:sp>
          <p:nvSpPr>
            <p:cNvPr id="3" name="TextBox 15"/>
            <p:cNvSpPr txBox="1">
              <a:spLocks noChangeArrowheads="1"/>
            </p:cNvSpPr>
            <p:nvPr/>
          </p:nvSpPr>
          <p:spPr bwMode="auto">
            <a:xfrm>
              <a:off x="1395369" y="471447"/>
              <a:ext cx="6910033" cy="830997"/>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dirty="0">
                  <a:solidFill>
                    <a:srgbClr val="000000"/>
                  </a:solidFill>
                  <a:latin typeface="Arial" charset="0"/>
                  <a:ea typeface="+mn-ea"/>
                  <a:cs typeface="+mn-cs"/>
                </a:rPr>
                <a:t>Parallel Pairwise Clustering PWDA </a:t>
              </a:r>
            </a:p>
            <a:p>
              <a:pPr algn="ctr" rtl="0" fontAlgn="base">
                <a:spcBef>
                  <a:spcPct val="0"/>
                </a:spcBef>
                <a:spcAft>
                  <a:spcPct val="0"/>
                </a:spcAft>
              </a:pPr>
              <a:r>
                <a:rPr lang="en-US" sz="1600" b="1" kern="1200" dirty="0">
                  <a:solidFill>
                    <a:srgbClr val="000000"/>
                  </a:solidFill>
                  <a:latin typeface="Arial" charset="0"/>
                  <a:ea typeface="+mn-ea"/>
                  <a:cs typeface="+mn-cs"/>
                </a:rPr>
                <a:t>Speedup Tests on eight 16-core Systems (6 Clusters, 10,000 records)</a:t>
              </a:r>
            </a:p>
            <a:p>
              <a:pPr algn="ctr" rtl="0" fontAlgn="base">
                <a:spcBef>
                  <a:spcPct val="0"/>
                </a:spcBef>
                <a:spcAft>
                  <a:spcPct val="0"/>
                </a:spcAft>
              </a:pPr>
              <a:r>
                <a:rPr lang="en-US" sz="1600" b="1" kern="1200" dirty="0">
                  <a:solidFill>
                    <a:srgbClr val="000000"/>
                  </a:solidFill>
                  <a:latin typeface="Arial" charset="0"/>
                  <a:ea typeface="+mn-ea"/>
                  <a:cs typeface="+mn-cs"/>
                </a:rPr>
                <a:t>Threading with Short Lived CCR Threads</a:t>
              </a:r>
            </a:p>
          </p:txBody>
        </p:sp>
        <p:sp>
          <p:nvSpPr>
            <p:cNvPr id="5" name="TextBox 4"/>
            <p:cNvSpPr txBox="1"/>
            <p:nvPr/>
          </p:nvSpPr>
          <p:spPr>
            <a:xfrm>
              <a:off x="950806" y="6369054"/>
              <a:ext cx="7086600" cy="369332"/>
            </a:xfrm>
            <a:prstGeom prst="rect">
              <a:avLst/>
            </a:prstGeom>
            <a:noFill/>
          </p:spPr>
          <p:txBody>
            <a:bodyPr wrap="square" rtlCol="0">
              <a:spAutoFit/>
            </a:bodyPr>
            <a:lstStyle/>
            <a:p>
              <a:pPr algn="l" rtl="0"/>
              <a:r>
                <a:rPr lang="en-US" b="1" kern="1200" dirty="0">
                  <a:solidFill>
                    <a:prstClr val="black"/>
                  </a:solidFill>
                  <a:latin typeface="Calibri"/>
                  <a:ea typeface="+mn-ea"/>
                  <a:cs typeface="+mn-cs"/>
                </a:rPr>
                <a:t>Parallel  Patterns (# Thread /process) x (# MPI process /node) x (# node)</a:t>
              </a:r>
            </a:p>
          </p:txBody>
        </p:sp>
        <p:pic>
          <p:nvPicPr>
            <p:cNvPr id="303107" name="Picture 3"/>
            <p:cNvPicPr>
              <a:picLocks noChangeAspect="1" noChangeArrowheads="1"/>
            </p:cNvPicPr>
            <p:nvPr/>
          </p:nvPicPr>
          <p:blipFill>
            <a:blip r:embed="rId3" cstate="print"/>
            <a:srcRect/>
            <a:stretch>
              <a:fillRect/>
            </a:stretch>
          </p:blipFill>
          <p:spPr bwMode="auto">
            <a:xfrm>
              <a:off x="336492" y="1090653"/>
              <a:ext cx="8237537" cy="52959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8807508" cy="6313527"/>
            <a:chOff x="0" y="1526122"/>
            <a:chExt cx="6791418" cy="5262074"/>
          </a:xfrm>
        </p:grpSpPr>
        <p:grpSp>
          <p:nvGrpSpPr>
            <p:cNvPr id="3" name="Group 9"/>
            <p:cNvGrpSpPr/>
            <p:nvPr/>
          </p:nvGrpSpPr>
          <p:grpSpPr>
            <a:xfrm>
              <a:off x="0" y="1526122"/>
              <a:ext cx="6791418" cy="5262074"/>
              <a:chOff x="1322343" y="1165194"/>
              <a:chExt cx="6791418" cy="5262074"/>
            </a:xfrm>
          </p:grpSpPr>
          <p:pic>
            <p:nvPicPr>
              <p:cNvPr id="302082" name="Picture 2"/>
              <p:cNvPicPr>
                <a:picLocks noChangeAspect="1" noChangeArrowheads="1"/>
              </p:cNvPicPr>
              <p:nvPr/>
            </p:nvPicPr>
            <p:blipFill>
              <a:blip r:embed="rId3" cstate="print"/>
              <a:srcRect l="6832" t="17832" r="2952" b="2418"/>
              <a:stretch>
                <a:fillRect/>
              </a:stretch>
            </p:blipFill>
            <p:spPr bwMode="auto">
              <a:xfrm>
                <a:off x="1322343" y="1676376"/>
                <a:ext cx="6791418" cy="4345047"/>
              </a:xfrm>
              <a:prstGeom prst="rect">
                <a:avLst/>
              </a:prstGeom>
              <a:noFill/>
              <a:ln w="9525">
                <a:noFill/>
                <a:miter lim="800000"/>
                <a:headEnd/>
                <a:tailEnd/>
              </a:ln>
              <a:effectLst/>
            </p:spPr>
          </p:pic>
          <p:sp>
            <p:nvSpPr>
              <p:cNvPr id="5" name="Rectangle 4"/>
              <p:cNvSpPr/>
              <p:nvPr/>
            </p:nvSpPr>
            <p:spPr>
              <a:xfrm>
                <a:off x="1833525" y="1165194"/>
                <a:ext cx="4973643" cy="584775"/>
              </a:xfrm>
              <a:prstGeom prst="rect">
                <a:avLst/>
              </a:prstGeom>
            </p:spPr>
            <p:txBody>
              <a:bodyPr wrap="square">
                <a:spAutoFit/>
              </a:bodyPr>
              <a:lstStyle/>
              <a:p>
                <a:pPr algn="ctr">
                  <a:defRPr sz="1400" b="1" i="0" u="none" strike="noStrike" kern="1200" baseline="0">
                    <a:solidFill>
                      <a:prstClr val="black"/>
                    </a:solidFill>
                    <a:latin typeface="+mn-lt"/>
                    <a:ea typeface="+mn-ea"/>
                    <a:cs typeface="+mn-cs"/>
                  </a:defRPr>
                </a:pPr>
                <a:r>
                  <a:rPr lang="en-US" sz="1600" dirty="0" smtClean="0">
                    <a:solidFill>
                      <a:prstClr val="black"/>
                    </a:solidFill>
                  </a:rPr>
                  <a:t>PWDA Parallel Pairwise data clustering </a:t>
                </a:r>
              </a:p>
              <a:p>
                <a:pPr algn="ctr">
                  <a:defRPr sz="1400" b="1" i="0" u="none" strike="noStrike" kern="1200" baseline="0">
                    <a:solidFill>
                      <a:prstClr val="black"/>
                    </a:solidFill>
                    <a:latin typeface="+mn-lt"/>
                    <a:ea typeface="+mn-ea"/>
                    <a:cs typeface="+mn-cs"/>
                  </a:defRPr>
                </a:pPr>
                <a:r>
                  <a:rPr lang="en-US" sz="1600" dirty="0" smtClean="0">
                    <a:solidFill>
                      <a:prstClr val="black"/>
                    </a:solidFill>
                  </a:rPr>
                  <a:t>by Deterministic Annealing run on 24 core computer</a:t>
                </a:r>
                <a:endParaRPr lang="en-US" sz="1600" dirty="0">
                  <a:solidFill>
                    <a:prstClr val="black"/>
                  </a:solidFill>
                </a:endParaRPr>
              </a:p>
            </p:txBody>
          </p:sp>
          <p:sp>
            <p:nvSpPr>
              <p:cNvPr id="6" name="Rectangle 5"/>
              <p:cNvSpPr/>
              <p:nvPr/>
            </p:nvSpPr>
            <p:spPr>
              <a:xfrm>
                <a:off x="2052603" y="6057936"/>
                <a:ext cx="4216411" cy="369332"/>
              </a:xfrm>
              <a:prstGeom prst="rect">
                <a:avLst/>
              </a:prstGeom>
            </p:spPr>
            <p:txBody>
              <a:bodyPr wrap="none">
                <a:spAutoFit/>
              </a:bodyPr>
              <a:lstStyle/>
              <a:p>
                <a:pPr algn="l"/>
                <a:r>
                  <a:rPr lang="en-US" dirty="0" smtClean="0">
                    <a:solidFill>
                      <a:prstClr val="black"/>
                    </a:solidFill>
                    <a:latin typeface="Calibri"/>
                  </a:rPr>
                  <a:t>Parallel Pattern (Thread X Process X Node)</a:t>
                </a:r>
                <a:endParaRPr lang="en-US" dirty="0">
                  <a:solidFill>
                    <a:prstClr val="black"/>
                  </a:solidFill>
                  <a:latin typeface="Calibri"/>
                </a:endParaRPr>
              </a:p>
            </p:txBody>
          </p:sp>
          <p:sp>
            <p:nvSpPr>
              <p:cNvPr id="7" name="TextBox 6"/>
              <p:cNvSpPr txBox="1"/>
              <p:nvPr/>
            </p:nvSpPr>
            <p:spPr>
              <a:xfrm>
                <a:off x="2023965" y="3031559"/>
                <a:ext cx="1326004" cy="369332"/>
              </a:xfrm>
              <a:prstGeom prst="rect">
                <a:avLst/>
              </a:prstGeom>
              <a:noFill/>
            </p:spPr>
            <p:txBody>
              <a:bodyPr wrap="none" rtlCol="0">
                <a:spAutoFit/>
              </a:bodyPr>
              <a:lstStyle/>
              <a:p>
                <a:r>
                  <a:rPr lang="en-US" dirty="0" smtClean="0"/>
                  <a:t>Threading</a:t>
                </a:r>
                <a:endParaRPr lang="en-US" dirty="0"/>
              </a:p>
            </p:txBody>
          </p:sp>
          <p:sp>
            <p:nvSpPr>
              <p:cNvPr id="8" name="TextBox 7"/>
              <p:cNvSpPr txBox="1"/>
              <p:nvPr/>
            </p:nvSpPr>
            <p:spPr>
              <a:xfrm>
                <a:off x="3549636" y="2297097"/>
                <a:ext cx="1313180" cy="646331"/>
              </a:xfrm>
              <a:prstGeom prst="rect">
                <a:avLst/>
              </a:prstGeom>
              <a:noFill/>
            </p:spPr>
            <p:txBody>
              <a:bodyPr wrap="none" rtlCol="0">
                <a:spAutoFit/>
              </a:bodyPr>
              <a:lstStyle/>
              <a:p>
                <a:pPr algn="ctr"/>
                <a:r>
                  <a:rPr lang="en-US" dirty="0" smtClean="0"/>
                  <a:t>Intra-node</a:t>
                </a:r>
                <a:br>
                  <a:rPr lang="en-US" dirty="0" smtClean="0"/>
                </a:br>
                <a:r>
                  <a:rPr lang="en-US" dirty="0" smtClean="0"/>
                  <a:t>MPI</a:t>
                </a:r>
                <a:endParaRPr lang="en-US" dirty="0"/>
              </a:p>
            </p:txBody>
          </p:sp>
          <p:sp>
            <p:nvSpPr>
              <p:cNvPr id="9" name="TextBox 8"/>
              <p:cNvSpPr txBox="1"/>
              <p:nvPr/>
            </p:nvSpPr>
            <p:spPr>
              <a:xfrm>
                <a:off x="5156208" y="2625714"/>
                <a:ext cx="1313180" cy="646331"/>
              </a:xfrm>
              <a:prstGeom prst="rect">
                <a:avLst/>
              </a:prstGeom>
              <a:noFill/>
            </p:spPr>
            <p:txBody>
              <a:bodyPr wrap="none" rtlCol="0">
                <a:spAutoFit/>
              </a:bodyPr>
              <a:lstStyle/>
              <a:p>
                <a:pPr algn="ctr"/>
                <a:r>
                  <a:rPr lang="en-US" dirty="0" smtClean="0"/>
                  <a:t>Inter-node</a:t>
                </a:r>
                <a:br>
                  <a:rPr lang="en-US" dirty="0" smtClean="0"/>
                </a:br>
                <a:r>
                  <a:rPr lang="en-US" dirty="0" smtClean="0"/>
                  <a:t>MPI</a:t>
                </a:r>
                <a:endParaRPr lang="en-US" dirty="0"/>
              </a:p>
            </p:txBody>
          </p:sp>
        </p:grpSp>
        <p:sp>
          <p:nvSpPr>
            <p:cNvPr id="12" name="TextBox 11"/>
            <p:cNvSpPr txBox="1"/>
            <p:nvPr/>
          </p:nvSpPr>
          <p:spPr>
            <a:xfrm>
              <a:off x="555570" y="2224071"/>
              <a:ext cx="1010213" cy="523220"/>
            </a:xfrm>
            <a:prstGeom prst="rect">
              <a:avLst/>
            </a:prstGeom>
            <a:noFill/>
          </p:spPr>
          <p:txBody>
            <a:bodyPr wrap="none" rtlCol="0">
              <a:spAutoFit/>
            </a:bodyPr>
            <a:lstStyle/>
            <a:p>
              <a:pPr algn="l"/>
              <a:r>
                <a:rPr lang="en-US" sz="1400" dirty="0" smtClean="0"/>
                <a:t>Parallel</a:t>
              </a:r>
              <a:br>
                <a:rPr lang="en-US" sz="1400" dirty="0" smtClean="0"/>
              </a:br>
              <a:r>
                <a:rPr lang="en-US" sz="1400" dirty="0" smtClean="0"/>
                <a:t>Overhead</a:t>
              </a:r>
              <a:endParaRPr lang="en-US" sz="1400" dirty="0"/>
            </a:p>
          </p:txBody>
        </p:sp>
      </p:grpSp>
      <p:sp>
        <p:nvSpPr>
          <p:cNvPr id="14" name="TextBox 13"/>
          <p:cNvSpPr txBox="1"/>
          <p:nvPr/>
        </p:nvSpPr>
        <p:spPr>
          <a:xfrm>
            <a:off x="7237449" y="6313527"/>
            <a:ext cx="1608197" cy="369332"/>
          </a:xfrm>
          <a:prstGeom prst="rect">
            <a:avLst/>
          </a:prstGeom>
          <a:noFill/>
        </p:spPr>
        <p:txBody>
          <a:bodyPr wrap="none" rtlCol="0">
            <a:spAutoFit/>
          </a:bodyPr>
          <a:lstStyle/>
          <a:p>
            <a:r>
              <a:rPr lang="en-US" dirty="0" smtClean="0"/>
              <a:t>June 11 2009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486400" cy="655638"/>
          </a:xfrm>
        </p:spPr>
        <p:txBody>
          <a:bodyPr>
            <a:normAutofit fontScale="90000"/>
          </a:bodyPr>
          <a:lstStyle/>
          <a:p>
            <a:r>
              <a:rPr lang="en-US" dirty="0" smtClean="0"/>
              <a:t>Important Trends</a:t>
            </a:r>
            <a:endParaRPr lang="en-US"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sz="1800" b="1" kern="1200" dirty="0" smtClean="0"/>
              <a:t>Cloud Technologies</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sz="1800" b="1" kern="1200" dirty="0" err="1" smtClean="0"/>
                <a:t>Multicore</a:t>
              </a: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sz="1800" b="1" kern="1200" dirty="0" smtClean="0"/>
                <a:t>Big Data Sciences</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655638"/>
          </a:xfrm>
        </p:spPr>
        <p:txBody>
          <a:bodyPr>
            <a:normAutofit fontScale="90000"/>
          </a:bodyPr>
          <a:lstStyle/>
          <a:p>
            <a:r>
              <a:rPr lang="en-US" dirty="0" smtClean="0"/>
              <a:t>Important Trends</a:t>
            </a:r>
            <a:endParaRPr lang="en-US" dirty="0"/>
          </a:p>
        </p:txBody>
      </p:sp>
      <p:sp>
        <p:nvSpPr>
          <p:cNvPr id="6" name="Freeform 5"/>
          <p:cNvSpPr/>
          <p:nvPr/>
        </p:nvSpPr>
        <p:spPr>
          <a:xfrm>
            <a:off x="5357845" y="4799583"/>
            <a:ext cx="2871752" cy="1601216"/>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new commercially supported data center model replacing compute grids</a:t>
            </a:r>
            <a:endParaRPr lang="en-US" sz="1200" kern="1200" dirty="0"/>
          </a:p>
        </p:txBody>
      </p:sp>
      <p:sp>
        <p:nvSpPr>
          <p:cNvPr id="7" name="Freeform 6"/>
          <p:cNvSpPr/>
          <p:nvPr/>
        </p:nvSpPr>
        <p:spPr>
          <a:xfrm>
            <a:off x="858203" y="4799583"/>
            <a:ext cx="3204788" cy="1601216"/>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  spectrum of </a:t>
            </a:r>
            <a:r>
              <a:rPr lang="en-US" sz="1200" kern="1200" dirty="0" err="1" smtClean="0"/>
              <a:t>eScience</a:t>
            </a:r>
            <a:r>
              <a:rPr lang="en-US" sz="1200" kern="1200" dirty="0" smtClean="0"/>
              <a:t> applications (biology, chemistry, physics …)</a:t>
            </a:r>
          </a:p>
          <a:p>
            <a:pPr marL="114300" lvl="1" indent="-114300" algn="l" defTabSz="533400">
              <a:lnSpc>
                <a:spcPct val="90000"/>
              </a:lnSpc>
              <a:spcBef>
                <a:spcPct val="0"/>
              </a:spcBef>
              <a:spcAft>
                <a:spcPct val="15000"/>
              </a:spcAft>
              <a:buChar char="••"/>
            </a:pPr>
            <a:r>
              <a:rPr lang="en-US" sz="1200" kern="1200" dirty="0" smtClean="0"/>
              <a:t>Data Analysis</a:t>
            </a:r>
          </a:p>
          <a:p>
            <a:pPr marL="114300" lvl="1" indent="-114300" algn="l" defTabSz="533400">
              <a:lnSpc>
                <a:spcPct val="90000"/>
              </a:lnSpc>
              <a:spcBef>
                <a:spcPct val="0"/>
              </a:spcBef>
              <a:spcAft>
                <a:spcPct val="15000"/>
              </a:spcAft>
              <a:buChar char="••"/>
            </a:pPr>
            <a:r>
              <a:rPr lang="en-US" sz="1200" kern="1200" dirty="0" smtClean="0"/>
              <a:t>Machine learning</a:t>
            </a:r>
            <a:endParaRPr lang="en-US" sz="1200" kern="1200" dirty="0"/>
          </a:p>
        </p:txBody>
      </p:sp>
      <p:sp>
        <p:nvSpPr>
          <p:cNvPr id="8" name="Freeform 7"/>
          <p:cNvSpPr/>
          <p:nvPr/>
        </p:nvSpPr>
        <p:spPr>
          <a:xfrm>
            <a:off x="5049194" y="1397000"/>
            <a:ext cx="3127072" cy="1601216"/>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Implies parallel computing important again</a:t>
            </a:r>
            <a:endParaRPr lang="en-US" sz="1200" kern="1200" dirty="0"/>
          </a:p>
          <a:p>
            <a:pPr marL="228600" lvl="2" indent="-114300" algn="l" defTabSz="533400">
              <a:lnSpc>
                <a:spcPct val="90000"/>
              </a:lnSpc>
              <a:spcBef>
                <a:spcPct val="0"/>
              </a:spcBef>
              <a:spcAft>
                <a:spcPct val="15000"/>
              </a:spcAft>
              <a:buChar char="••"/>
            </a:pPr>
            <a:r>
              <a:rPr lang="en-US" sz="1200" kern="1200" dirty="0" smtClean="0"/>
              <a:t>Performance from extra cores – not extra clock speed</a:t>
            </a:r>
          </a:p>
        </p:txBody>
      </p:sp>
      <p:sp>
        <p:nvSpPr>
          <p:cNvPr id="9" name="Freeform 8"/>
          <p:cNvSpPr/>
          <p:nvPr/>
        </p:nvSpPr>
        <p:spPr>
          <a:xfrm>
            <a:off x="898198" y="1397000"/>
            <a:ext cx="3124798" cy="1601216"/>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 all fields of science and throughout life (e.g. web!) </a:t>
            </a:r>
            <a:endParaRPr lang="en-US" sz="1200" kern="1200" dirty="0"/>
          </a:p>
          <a:p>
            <a:pPr marL="114300" lvl="1" indent="-114300" algn="l" defTabSz="533400">
              <a:lnSpc>
                <a:spcPct val="90000"/>
              </a:lnSpc>
              <a:spcBef>
                <a:spcPct val="0"/>
              </a:spcBef>
              <a:spcAft>
                <a:spcPct val="15000"/>
              </a:spcAft>
              <a:buChar char="••"/>
            </a:pPr>
            <a:r>
              <a:rPr lang="en-US" sz="1200" kern="1200" dirty="0" smtClean="0"/>
              <a:t>Impacts preservation, access/use, programming model</a:t>
            </a:r>
            <a:endParaRPr lang="en-US" sz="1200" kern="1200" dirty="0"/>
          </a:p>
          <a:p>
            <a:pPr marL="57150" lvl="1" indent="-57150" algn="l" defTabSz="444500">
              <a:lnSpc>
                <a:spcPct val="90000"/>
              </a:lnSpc>
              <a:spcBef>
                <a:spcPct val="0"/>
              </a:spcBef>
              <a:spcAft>
                <a:spcPct val="15000"/>
              </a:spcAft>
              <a:buChar char="••"/>
            </a:pPr>
            <a:endParaRPr lang="en-US" sz="1000"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sz="1800" b="1" kern="1200" dirty="0" err="1" smtClean="0"/>
              <a:t>Multicore</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sz="1800" b="1" kern="1200" dirty="0" smtClean="0"/>
              <a:t>Cloud Technologies</a:t>
            </a:r>
            <a:endParaRPr lang="en-US" sz="1800" b="1" kern="1200"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sz="1800" b="1" kern="1200" dirty="0" err="1" smtClean="0"/>
              <a:t>eSciences</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20</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457200"/>
            <a:ext cx="8991600" cy="2590800"/>
          </a:xfrm>
        </p:spPr>
        <p:txBody>
          <a:bodyPr>
            <a:normAutofit lnSpcReduction="10000"/>
          </a:bodyPr>
          <a:lstStyle/>
          <a:p>
            <a:r>
              <a:rPr lang="en-US" sz="2400" dirty="0" smtClean="0"/>
              <a:t>             Builds giant data centers with 100,000’s of computers; ~ 200</a:t>
            </a:r>
            <a:br>
              <a:rPr lang="en-US" sz="2400" dirty="0" smtClean="0"/>
            </a:br>
            <a:r>
              <a:rPr lang="en-US" sz="2400" dirty="0" smtClean="0"/>
              <a:t>        -1000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Clouds hide Complexity</a:t>
            </a:r>
            <a:endParaRPr lang="en-US" dirty="0"/>
          </a:p>
        </p:txBody>
      </p:sp>
      <p:sp>
        <p:nvSpPr>
          <p:cNvPr id="3" name="Content Placeholder 2"/>
          <p:cNvSpPr>
            <a:spLocks noGrp="1"/>
          </p:cNvSpPr>
          <p:nvPr>
            <p:ph idx="1"/>
          </p:nvPr>
        </p:nvSpPr>
        <p:spPr>
          <a:xfrm>
            <a:off x="533400" y="609600"/>
            <a:ext cx="8610600" cy="2971800"/>
          </a:xfrm>
        </p:spPr>
        <p:txBody>
          <a:bodyPr>
            <a:normAutofit fontScale="92500"/>
          </a:bodyPr>
          <a:lstStyle/>
          <a:p>
            <a:r>
              <a:rPr lang="en-US" sz="2400" dirty="0"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a:t>
            </a:r>
            <a:r>
              <a:rPr lang="en-US" sz="2400" dirty="0" err="1" smtClean="0"/>
              <a:t>interaface</a:t>
            </a:r>
            <a:endParaRPr lang="en-US" sz="2400" dirty="0" smtClean="0"/>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a:t>
            </a:r>
            <a:r>
              <a:rPr lang="en-US" sz="2400" dirty="0" smtClean="0"/>
              <a:t>as a </a:t>
            </a:r>
            <a:r>
              <a:rPr lang="en-US" sz="2400" dirty="0" smtClean="0">
                <a:solidFill>
                  <a:srgbClr val="FF0000"/>
                </a:solidFill>
              </a:rPr>
              <a:t>Service</a:t>
            </a:r>
          </a:p>
          <a:p>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21</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4435" name="Picture 3"/>
          <p:cNvPicPr>
            <a:picLocks noChangeAspect="1" noChangeArrowheads="1"/>
          </p:cNvPicPr>
          <p:nvPr/>
        </p:nvPicPr>
        <p:blipFill>
          <a:blip r:embed="rId3" cstate="print"/>
          <a:srcRect/>
          <a:stretch>
            <a:fillRect/>
          </a:stretch>
        </p:blipFill>
        <p:spPr bwMode="auto">
          <a:xfrm>
            <a:off x="4667250" y="3943350"/>
            <a:ext cx="4476750" cy="2914650"/>
          </a:xfrm>
          <a:prstGeom prst="rect">
            <a:avLst/>
          </a:prstGeom>
          <a:noFill/>
          <a:ln w="9525">
            <a:noFill/>
            <a:miter lim="800000"/>
            <a:headEnd/>
            <a:tailEnd/>
          </a:ln>
          <a:effectLst/>
        </p:spPr>
      </p:pic>
      <p:sp>
        <p:nvSpPr>
          <p:cNvPr id="7" name="TextBox 6"/>
          <p:cNvSpPr txBox="1"/>
          <p:nvPr/>
        </p:nvSpPr>
        <p:spPr>
          <a:xfrm>
            <a:off x="1" y="3962400"/>
            <a:ext cx="4648200" cy="2862322"/>
          </a:xfrm>
          <a:prstGeom prst="rect">
            <a:avLst/>
          </a:prstGeom>
          <a:noFill/>
        </p:spPr>
        <p:txBody>
          <a:bodyPr wrap="square" rtlCol="0">
            <a:spAutoFit/>
          </a:bodyPr>
          <a:lstStyle/>
          <a:p>
            <a:pPr algn="l"/>
            <a:r>
              <a:rPr lang="en-US" sz="2000" dirty="0" smtClean="0"/>
              <a:t>2 Google warehouses of computers on the banks of the Columbia River, in The </a:t>
            </a:r>
            <a:r>
              <a:rPr lang="en-US" sz="2000" dirty="0" err="1" smtClean="0"/>
              <a:t>Dalles</a:t>
            </a:r>
            <a:r>
              <a:rPr lang="en-US" sz="2000" dirty="0" smtClean="0"/>
              <a:t>, Oregon</a:t>
            </a:r>
          </a:p>
          <a:p>
            <a:pPr algn="l"/>
            <a:r>
              <a:rPr lang="en-US" sz="2000" dirty="0" smtClean="0"/>
              <a:t>Such centers use 20MW-200MW </a:t>
            </a:r>
          </a:p>
          <a:p>
            <a:pPr algn="l"/>
            <a:r>
              <a:rPr lang="en-US" sz="2000" dirty="0" smtClean="0"/>
              <a:t>(Future) each </a:t>
            </a:r>
          </a:p>
          <a:p>
            <a:pPr algn="l"/>
            <a:r>
              <a:rPr lang="en-US" sz="2000" dirty="0" smtClean="0"/>
              <a:t>150 watts per core</a:t>
            </a:r>
          </a:p>
          <a:p>
            <a:pPr algn="l"/>
            <a:r>
              <a:rPr lang="en-US" sz="2000" dirty="0" smtClean="0"/>
              <a:t>Save money from large size, positioning with cheap power and access with Internet</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115786" y="0"/>
            <a:ext cx="726621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381000" y="1219200"/>
            <a:ext cx="8610600" cy="5486400"/>
          </a:xfrm>
        </p:spPr>
        <p:txBody>
          <a:bodyPr>
            <a:normAutofit fontScale="92500" lnSpcReduction="1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optimize and perhaps data trust/privacy issues</a:t>
            </a:r>
          </a:p>
          <a:p>
            <a:r>
              <a:rPr lang="en-US" sz="2800" dirty="0" smtClean="0">
                <a:solidFill>
                  <a:srgbClr val="FF0000"/>
                </a:solidFill>
              </a:rPr>
              <a:t>Private Clouds </a:t>
            </a:r>
            <a:r>
              <a:rPr lang="en-US" sz="2800" dirty="0" smtClean="0"/>
              <a:t>run similar software and mechanisms but on “your own computers”</a:t>
            </a:r>
          </a:p>
          <a:p>
            <a:r>
              <a:rPr lang="en-US" sz="2800" dirty="0" smtClean="0">
                <a:solidFill>
                  <a:srgbClr val="FF0000"/>
                </a:solidFill>
              </a:rPr>
              <a:t>Services</a:t>
            </a:r>
            <a:r>
              <a:rPr lang="en-US" sz="2800" dirty="0" smtClean="0"/>
              <a:t> still are correct architecture with either REST (Web 2.0) or Web  Services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a:t>
            </a:r>
            <a:r>
              <a:rPr lang="en-US" sz="2400" dirty="0" smtClean="0">
                <a:solidFill>
                  <a:srgbClr val="DDF53D"/>
                </a:solidFill>
              </a:rPr>
              <a:t> </a:t>
            </a:r>
            <a:r>
              <a:rPr lang="en-US" sz="2400" dirty="0" smtClean="0"/>
              <a:t>tools (for using clouds) to do data-parallel computations. </a:t>
            </a:r>
          </a:p>
          <a:p>
            <a:pPr lvl="1"/>
            <a:r>
              <a:rPr lang="en-US" sz="2400" dirty="0" smtClean="0"/>
              <a:t>Apache </a:t>
            </a:r>
            <a:r>
              <a:rPr lang="en-US" sz="2400" dirty="0" err="1" smtClean="0"/>
              <a:t>Hadoop</a:t>
            </a:r>
            <a:r>
              <a:rPr lang="en-US" sz="2400" dirty="0" smtClean="0"/>
              <a:t> (</a:t>
            </a:r>
            <a:r>
              <a:rPr lang="en-US" sz="2400" dirty="0" err="1" smtClean="0"/>
              <a:t>PigLatin</a:t>
            </a:r>
            <a:r>
              <a:rPr lang="en-US" sz="2400" dirty="0" smtClean="0"/>
              <a:t>, SCOPE), Google </a:t>
            </a:r>
            <a:r>
              <a:rPr lang="en-US" sz="2400" dirty="0" err="1" smtClean="0"/>
              <a:t>MapReduce</a:t>
            </a:r>
            <a:r>
              <a:rPr lang="en-US" sz="2400" dirty="0" smtClean="0"/>
              <a:t>, Microsoft Dryad, and others </a:t>
            </a:r>
          </a:p>
          <a:p>
            <a:pPr lvl="1"/>
            <a:r>
              <a:rPr lang="en-US" sz="2400" dirty="0" smtClean="0"/>
              <a:t>Designed for information retrieval but are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Not usually on Virtual Machines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1470025"/>
          </a:xfrm>
        </p:spPr>
        <p:txBody>
          <a:bodyPr/>
          <a:lstStyle/>
          <a:p>
            <a:r>
              <a:rPr lang="en-US" dirty="0" smtClean="0"/>
              <a:t>Map Reduce	</a:t>
            </a:r>
            <a:endParaRPr lang="en-US" dirty="0"/>
          </a:p>
        </p:txBody>
      </p:sp>
      <p:sp>
        <p:nvSpPr>
          <p:cNvPr id="3" name="Subtitle 2"/>
          <p:cNvSpPr>
            <a:spLocks noGrp="1"/>
          </p:cNvSpPr>
          <p:nvPr>
            <p:ph type="subTitle" idx="1"/>
          </p:nvPr>
        </p:nvSpPr>
        <p:spPr>
          <a:xfrm>
            <a:off x="1676400" y="3124200"/>
            <a:ext cx="5257800" cy="838200"/>
          </a:xfrm>
        </p:spPr>
        <p:txBody>
          <a:bodyPr/>
          <a:lstStyle/>
          <a:p>
            <a:r>
              <a:rPr lang="en-US" dirty="0" smtClean="0"/>
              <a:t>The Story of Sam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nife2.jpg"/>
          <p:cNvPicPr>
            <a:picLocks noChangeAspect="1"/>
          </p:cNvPicPr>
          <p:nvPr/>
        </p:nvPicPr>
        <p:blipFill>
          <a:blip r:embed="rId3" cstate="print"/>
          <a:stretch>
            <a:fillRect/>
          </a:stretch>
        </p:blipFill>
        <p:spPr>
          <a:xfrm rot="20472147">
            <a:off x="6199195" y="2507611"/>
            <a:ext cx="872067" cy="784860"/>
          </a:xfrm>
          <a:prstGeom prst="rect">
            <a:avLst/>
          </a:prstGeom>
        </p:spPr>
      </p:pic>
      <p:sp>
        <p:nvSpPr>
          <p:cNvPr id="2" name="Content Placeholder 1"/>
          <p:cNvSpPr>
            <a:spLocks noGrp="1"/>
          </p:cNvSpPr>
          <p:nvPr>
            <p:ph idx="1"/>
          </p:nvPr>
        </p:nvSpPr>
        <p:spPr>
          <a:xfrm>
            <a:off x="457200" y="1524000"/>
            <a:ext cx="8229600" cy="838200"/>
          </a:xfrm>
        </p:spPr>
        <p:txBody>
          <a:bodyPr/>
          <a:lstStyle/>
          <a:p>
            <a:r>
              <a:rPr lang="en-US" dirty="0" smtClean="0"/>
              <a:t>Sam thought of “drinking” the apple</a:t>
            </a:r>
            <a:endParaRPr lang="en-US" dirty="0"/>
          </a:p>
        </p:txBody>
      </p:sp>
      <p:sp>
        <p:nvSpPr>
          <p:cNvPr id="3" name="Title 2"/>
          <p:cNvSpPr>
            <a:spLocks noGrp="1"/>
          </p:cNvSpPr>
          <p:nvPr>
            <p:ph type="title"/>
          </p:nvPr>
        </p:nvSpPr>
        <p:spPr>
          <a:xfrm>
            <a:off x="838200" y="228600"/>
            <a:ext cx="8305800" cy="1143000"/>
          </a:xfrm>
        </p:spPr>
        <p:txBody>
          <a:bodyPr>
            <a:noAutofit/>
          </a:bodyPr>
          <a:lstStyle/>
          <a:p>
            <a:r>
              <a:rPr lang="en-US" sz="3600" dirty="0" smtClean="0"/>
              <a:t>Introduction to MapReduce</a:t>
            </a:r>
            <a:r>
              <a:rPr lang="en-US" sz="4000" dirty="0" smtClean="0"/>
              <a:t/>
            </a:r>
            <a:br>
              <a:rPr lang="en-US" sz="4000" dirty="0" smtClean="0"/>
            </a:br>
            <a:r>
              <a:rPr lang="en-US" sz="4000" b="1" dirty="0" smtClean="0"/>
              <a:t>One </a:t>
            </a:r>
            <a:r>
              <a:rPr lang="en-US" sz="4000" b="1" dirty="0" smtClean="0"/>
              <a:t>day</a:t>
            </a:r>
            <a:endParaRPr lang="en-US" sz="4000" b="1" dirty="0"/>
          </a:p>
        </p:txBody>
      </p:sp>
      <p:sp>
        <p:nvSpPr>
          <p:cNvPr id="4" name="Content Placeholder 1"/>
          <p:cNvSpPr txBox="1">
            <a:spLocks/>
          </p:cNvSpPr>
          <p:nvPr/>
        </p:nvSpPr>
        <p:spPr>
          <a:xfrm>
            <a:off x="4876800" y="2617270"/>
            <a:ext cx="3733800" cy="1905000"/>
          </a:xfrm>
          <a:prstGeom prst="rect">
            <a:avLst/>
          </a:prstGeom>
        </p:spPr>
        <p:txBody>
          <a:bodyPr vert="horz">
            <a:normAutofit lnSpcReduction="10000"/>
          </a:bodyPr>
          <a:lstStyle/>
          <a:p>
            <a:pPr marL="365760" indent="-256032">
              <a:lnSpc>
                <a:spcPct val="200000"/>
              </a:lnSpc>
              <a:spcBef>
                <a:spcPts val="400"/>
              </a:spcBef>
              <a:buClr>
                <a:srgbClr val="4F81BD"/>
              </a:buClr>
              <a:buSzPct val="68000"/>
              <a:buFont typeface="Wingdings 3"/>
              <a:buChar char=""/>
              <a:defRPr/>
            </a:pPr>
            <a:r>
              <a:rPr lang="en-US" sz="2000" dirty="0" smtClean="0">
                <a:solidFill>
                  <a:prstClr val="black"/>
                </a:solidFill>
              </a:rPr>
              <a:t>He used a        to cut  the          and </a:t>
            </a:r>
            <a:r>
              <a:rPr lang="en-US" sz="2000" dirty="0" smtClean="0">
                <a:solidFill>
                  <a:prstClr val="black"/>
                </a:solidFill>
              </a:rPr>
              <a:t>a            and a            to make  juice</a:t>
            </a:r>
            <a:r>
              <a:rPr lang="en-US" sz="2000" dirty="0" smtClean="0">
                <a:solidFill>
                  <a:prstClr val="black"/>
                </a:solidFill>
              </a:rPr>
              <a:t>.     </a:t>
            </a:r>
            <a:endParaRPr lang="en-US" sz="2000" dirty="0">
              <a:solidFill>
                <a:prstClr val="black"/>
              </a:solidFill>
            </a:endParaRPr>
          </a:p>
        </p:txBody>
      </p:sp>
      <p:pic>
        <p:nvPicPr>
          <p:cNvPr id="5" name="Picture 4" descr="sam.jpg"/>
          <p:cNvPicPr>
            <a:picLocks noChangeAspect="1"/>
          </p:cNvPicPr>
          <p:nvPr/>
        </p:nvPicPr>
        <p:blipFill>
          <a:blip r:embed="rId4" cstate="print"/>
          <a:stretch>
            <a:fillRect/>
          </a:stretch>
        </p:blipFill>
        <p:spPr>
          <a:xfrm>
            <a:off x="1066800" y="4267200"/>
            <a:ext cx="1097280" cy="1371600"/>
          </a:xfrm>
          <a:prstGeom prst="rect">
            <a:avLst/>
          </a:prstGeom>
        </p:spPr>
      </p:pic>
      <p:sp>
        <p:nvSpPr>
          <p:cNvPr id="6" name="Cloud Callout 5"/>
          <p:cNvSpPr/>
          <p:nvPr/>
        </p:nvSpPr>
        <p:spPr>
          <a:xfrm>
            <a:off x="1371600" y="1981200"/>
            <a:ext cx="2438400" cy="1600200"/>
          </a:xfrm>
          <a:prstGeom prst="cloudCallout">
            <a:avLst>
              <a:gd name="adj1" fmla="val -31459"/>
              <a:gd name="adj2" fmla="val 8186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pic>
        <p:nvPicPr>
          <p:cNvPr id="8" name="Picture 7"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664746" y="2438400"/>
            <a:ext cx="555453" cy="655743"/>
          </a:xfrm>
          <a:prstGeom prst="rect">
            <a:avLst/>
          </a:prstGeom>
        </p:spPr>
      </p:pic>
      <p:sp>
        <p:nvSpPr>
          <p:cNvPr id="10" name="Right Arrow 9"/>
          <p:cNvSpPr/>
          <p:nvPr/>
        </p:nvSpPr>
        <p:spPr>
          <a:xfrm>
            <a:off x="2362200" y="2667000"/>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590800" y="2286000"/>
            <a:ext cx="843160" cy="838200"/>
          </a:xfrm>
          <a:prstGeom prst="rect">
            <a:avLst/>
          </a:prstGeom>
        </p:spPr>
      </p:pic>
      <p:pic>
        <p:nvPicPr>
          <p:cNvPr id="12" name="Picture 11"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952224" y="3357995"/>
            <a:ext cx="555453" cy="655743"/>
          </a:xfrm>
          <a:prstGeom prst="rect">
            <a:avLst/>
          </a:prstGeom>
        </p:spPr>
      </p:pic>
      <p:pic>
        <p:nvPicPr>
          <p:cNvPr id="13" name="Picture 12" descr="blender.jpg"/>
          <p:cNvPicPr>
            <a:picLocks noChangeAspect="1"/>
          </p:cNvPicPr>
          <p:nvPr/>
        </p:nvPicPr>
        <p:blipFill>
          <a:blip r:embed="rId7" cstate="print"/>
          <a:stretch>
            <a:fillRect/>
          </a:stretch>
        </p:blipFill>
        <p:spPr>
          <a:xfrm>
            <a:off x="7174457" y="3274641"/>
            <a:ext cx="609600" cy="822449"/>
          </a:xfrm>
          <a:prstGeom prst="rect">
            <a:avLst/>
          </a:prstGeom>
        </p:spPr>
      </p:pic>
      <p:pic>
        <p:nvPicPr>
          <p:cNvPr id="14" name="Picture 13" descr="apple-pieces.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791200" y="5562600"/>
            <a:ext cx="990600" cy="990600"/>
          </a:xfrm>
          <a:prstGeom prst="rect">
            <a:avLst/>
          </a:prstGeom>
        </p:spPr>
      </p:pic>
      <p:pic>
        <p:nvPicPr>
          <p:cNvPr id="15" name="Picture 14"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733800" y="5715000"/>
            <a:ext cx="555453" cy="655743"/>
          </a:xfrm>
          <a:prstGeom prst="rect">
            <a:avLst/>
          </a:prstGeom>
        </p:spPr>
      </p:pic>
      <p:pic>
        <p:nvPicPr>
          <p:cNvPr id="16" name="Picture 15" descr="knife2.jpg"/>
          <p:cNvPicPr>
            <a:picLocks noChangeAspect="1"/>
          </p:cNvPicPr>
          <p:nvPr/>
        </p:nvPicPr>
        <p:blipFill>
          <a:blip r:embed="rId3" cstate="print"/>
          <a:stretch>
            <a:fillRect/>
          </a:stretch>
        </p:blipFill>
        <p:spPr>
          <a:xfrm rot="20472147">
            <a:off x="4751394" y="5224970"/>
            <a:ext cx="872067" cy="784860"/>
          </a:xfrm>
          <a:prstGeom prst="rect">
            <a:avLst/>
          </a:prstGeom>
        </p:spPr>
      </p:pic>
      <p:pic>
        <p:nvPicPr>
          <p:cNvPr id="17" name="Picture 16"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8001000" y="5562600"/>
            <a:ext cx="843160" cy="838200"/>
          </a:xfrm>
          <a:prstGeom prst="rect">
            <a:avLst/>
          </a:prstGeom>
        </p:spPr>
      </p:pic>
      <p:pic>
        <p:nvPicPr>
          <p:cNvPr id="18" name="Picture 17" descr="blender.jpg"/>
          <p:cNvPicPr>
            <a:picLocks noChangeAspect="1"/>
          </p:cNvPicPr>
          <p:nvPr/>
        </p:nvPicPr>
        <p:blipFill>
          <a:blip r:embed="rId7" cstate="print"/>
          <a:stretch>
            <a:fillRect/>
          </a:stretch>
        </p:blipFill>
        <p:spPr>
          <a:xfrm>
            <a:off x="7010400" y="5181600"/>
            <a:ext cx="609600" cy="822449"/>
          </a:xfrm>
          <a:prstGeom prst="rect">
            <a:avLst/>
          </a:prstGeom>
        </p:spPr>
      </p:pic>
      <p:sp>
        <p:nvSpPr>
          <p:cNvPr id="19" name="Right Arrow 18"/>
          <p:cNvSpPr/>
          <p:nvPr/>
        </p:nvSpPr>
        <p:spPr>
          <a:xfrm>
            <a:off x="45720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a:off x="67818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85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2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1" presetClass="entr" presetSubtype="0" fill="hold" nodeType="withEffect">
                                  <p:stCondLst>
                                    <p:cond delay="120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160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21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3100"/>
                            </p:stCondLst>
                            <p:childTnLst>
                              <p:par>
                                <p:cTn id="31" presetID="1" presetClass="entr" presetSubtype="0" fill="hold" nodeType="afterEffect">
                                  <p:stCondLst>
                                    <p:cond delay="50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3600"/>
                            </p:stCondLst>
                            <p:childTnLst>
                              <p:par>
                                <p:cTn id="34" presetID="17" presetClass="entr" presetSubtype="8" fill="hold" grpId="0" nodeType="after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ppt_w/2"/>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strVal val="#ppt_h"/>
                                          </p:val>
                                        </p:tav>
                                        <p:tav tm="100000">
                                          <p:val>
                                            <p:strVal val="#ppt_h"/>
                                          </p:val>
                                        </p:tav>
                                      </p:tavLst>
                                    </p:anim>
                                  </p:childTnLst>
                                </p:cTn>
                              </p:par>
                            </p:childTnLst>
                          </p:cTn>
                        </p:par>
                        <p:par>
                          <p:cTn id="40" fill="hold">
                            <p:stCondLst>
                              <p:cond delay="4300"/>
                            </p:stCondLst>
                            <p:childTnLst>
                              <p:par>
                                <p:cTn id="41" presetID="1"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4300"/>
                            </p:stCondLst>
                            <p:childTnLst>
                              <p:par>
                                <p:cTn id="44" presetID="1" presetClass="entr" presetSubtype="0" fill="hold" nodeType="afterEffect">
                                  <p:stCondLst>
                                    <p:cond delay="10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4400"/>
                            </p:stCondLst>
                            <p:childTnLst>
                              <p:par>
                                <p:cTn id="47" presetID="17" presetClass="entr" presetSubtype="8" fill="hold" grpId="0" nodeType="afterEffect">
                                  <p:stCondLst>
                                    <p:cond delay="2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ppt_x</p:attrName>
                                        </p:attrNameLst>
                                      </p:cBhvr>
                                      <p:tavLst>
                                        <p:tav tm="0">
                                          <p:val>
                                            <p:strVal val="#ppt_x-#ppt_w/2"/>
                                          </p:val>
                                        </p:tav>
                                        <p:tav tm="100000">
                                          <p:val>
                                            <p:strVal val="#ppt_x"/>
                                          </p:val>
                                        </p:tav>
                                      </p:tavLst>
                                    </p:anim>
                                    <p:anim calcmode="lin" valueType="num">
                                      <p:cBhvr>
                                        <p:cTn id="50" dur="500" fill="hold"/>
                                        <p:tgtEl>
                                          <p:spTgt spid="21"/>
                                        </p:tgtEl>
                                        <p:attrNameLst>
                                          <p:attrName>ppt_y</p:attrName>
                                        </p:attrNameLst>
                                      </p:cBhvr>
                                      <p:tavLst>
                                        <p:tav tm="0">
                                          <p:val>
                                            <p:strVal val="#ppt_y"/>
                                          </p:val>
                                        </p:tav>
                                        <p:tav tm="100000">
                                          <p:val>
                                            <p:strVal val="#ppt_y"/>
                                          </p:val>
                                        </p:tav>
                                      </p:tavLst>
                                    </p:anim>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strVal val="#ppt_h"/>
                                          </p:val>
                                        </p:tav>
                                        <p:tav tm="100000">
                                          <p:val>
                                            <p:strVal val="#ppt_h"/>
                                          </p:val>
                                        </p:tav>
                                      </p:tavLst>
                                    </p:anim>
                                  </p:childTnLst>
                                </p:cTn>
                              </p:par>
                            </p:childTnLst>
                          </p:cTn>
                        </p:par>
                        <p:par>
                          <p:cTn id="53" fill="hold">
                            <p:stCondLst>
                              <p:cond delay="5100"/>
                            </p:stCondLst>
                            <p:childTnLst>
                              <p:par>
                                <p:cTn id="54" presetID="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par>
                          <p:cTn id="56" fill="hold">
                            <p:stCondLst>
                              <p:cond delay="5100"/>
                            </p:stCondLst>
                            <p:childTnLst>
                              <p:par>
                                <p:cTn id="57" presetID="1" presetClass="entr" presetSubtype="0" fill="hold" nodeType="afterEffect">
                                  <p:stCondLst>
                                    <p:cond delay="10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txBox="1">
            <a:spLocks/>
          </p:cNvSpPr>
          <p:nvPr/>
        </p:nvSpPr>
        <p:spPr>
          <a:xfrm>
            <a:off x="762000" y="2469660"/>
            <a:ext cx="4191000" cy="60960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lang="en-US" sz="2000" dirty="0" smtClean="0"/>
              <a:t>(map        </a:t>
            </a:r>
            <a:r>
              <a:rPr lang="en-US" sz="2000" dirty="0" smtClean="0"/>
              <a:t>    ‘(                           ))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15" descr="orangeslice.jpg"/>
          <p:cNvPicPr>
            <a:picLocks noChangeAspect="1"/>
          </p:cNvPicPr>
          <p:nvPr/>
        </p:nvPicPr>
        <p:blipFill>
          <a:blip r:embed="rId3" cstate="print"/>
          <a:stretch>
            <a:fillRect/>
          </a:stretch>
        </p:blipFill>
        <p:spPr>
          <a:xfrm>
            <a:off x="2438400" y="3352800"/>
            <a:ext cx="437827" cy="353860"/>
          </a:xfrm>
          <a:prstGeom prst="rect">
            <a:avLst/>
          </a:prstGeom>
        </p:spPr>
      </p:pic>
      <p:sp>
        <p:nvSpPr>
          <p:cNvPr id="18" name="Content Placeholder 1"/>
          <p:cNvSpPr txBox="1">
            <a:spLocks/>
          </p:cNvSpPr>
          <p:nvPr/>
        </p:nvSpPr>
        <p:spPr>
          <a:xfrm>
            <a:off x="1524000" y="3200400"/>
            <a:ext cx="3200400" cy="60960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tabLst/>
              <a:defRPr/>
            </a:pPr>
            <a:r>
              <a:rPr lang="en-US" sz="2000" dirty="0" smtClean="0"/>
              <a:t>(                     </a:t>
            </a:r>
            <a:r>
              <a:rPr lang="en-US" sz="2000" dirty="0" smtClean="0"/>
              <a:t>         )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Picture 16" descr="pineappleslice.jpg"/>
          <p:cNvPicPr>
            <a:picLocks noChangeAspect="1"/>
          </p:cNvPicPr>
          <p:nvPr/>
        </p:nvPicPr>
        <p:blipFill>
          <a:blip r:embed="rId4" cstate="print"/>
          <a:stretch>
            <a:fillRect/>
          </a:stretch>
        </p:blipFill>
        <p:spPr>
          <a:xfrm>
            <a:off x="3048000" y="3276600"/>
            <a:ext cx="395514" cy="415289"/>
          </a:xfrm>
          <a:prstGeom prst="rect">
            <a:avLst/>
          </a:prstGeom>
        </p:spPr>
      </p:pic>
      <p:sp>
        <p:nvSpPr>
          <p:cNvPr id="2" name="Content Placeholder 1"/>
          <p:cNvSpPr>
            <a:spLocks noGrp="1"/>
          </p:cNvSpPr>
          <p:nvPr>
            <p:ph idx="1"/>
          </p:nvPr>
        </p:nvSpPr>
        <p:spPr>
          <a:xfrm>
            <a:off x="457200" y="1481329"/>
            <a:ext cx="7239000" cy="880872"/>
          </a:xfrm>
        </p:spPr>
        <p:txBody>
          <a:bodyPr>
            <a:normAutofit fontScale="92500" lnSpcReduction="20000"/>
          </a:bodyPr>
          <a:lstStyle/>
          <a:p>
            <a:r>
              <a:rPr lang="en-US" dirty="0" smtClean="0"/>
              <a:t>Sam applied his invention to all the fruits he could find in the </a:t>
            </a:r>
            <a:r>
              <a:rPr lang="en-US" i="1" dirty="0" smtClean="0">
                <a:solidFill>
                  <a:srgbClr val="0070C0"/>
                </a:solidFill>
              </a:rPr>
              <a:t>fruit basket</a:t>
            </a:r>
            <a:endParaRPr lang="en-US" i="1" dirty="0">
              <a:solidFill>
                <a:srgbClr val="0070C0"/>
              </a:solidFill>
            </a:endParaRPr>
          </a:p>
        </p:txBody>
      </p:sp>
      <p:sp>
        <p:nvSpPr>
          <p:cNvPr id="3" name="Title 2"/>
          <p:cNvSpPr>
            <a:spLocks noGrp="1"/>
          </p:cNvSpPr>
          <p:nvPr>
            <p:ph type="title"/>
          </p:nvPr>
        </p:nvSpPr>
        <p:spPr/>
        <p:txBody>
          <a:bodyPr/>
          <a:lstStyle/>
          <a:p>
            <a:r>
              <a:rPr lang="en-US" dirty="0" smtClean="0"/>
              <a:t>Next Day</a:t>
            </a:r>
            <a:endParaRPr lang="en-US" dirty="0"/>
          </a:p>
        </p:txBody>
      </p:sp>
      <p:pic>
        <p:nvPicPr>
          <p:cNvPr id="4" name="Picture 3" descr="fruitbasket.jpg"/>
          <p:cNvPicPr>
            <a:picLocks noChangeAspect="1"/>
          </p:cNvPicPr>
          <p:nvPr/>
        </p:nvPicPr>
        <p:blipFill>
          <a:blip r:embed="rId5" cstate="print"/>
          <a:stretch>
            <a:fillRect/>
          </a:stretch>
        </p:blipFill>
        <p:spPr>
          <a:xfrm>
            <a:off x="7696200" y="1295400"/>
            <a:ext cx="990600" cy="1209894"/>
          </a:xfrm>
          <a:prstGeom prst="rect">
            <a:avLst/>
          </a:prstGeom>
        </p:spPr>
      </p:pic>
      <p:pic>
        <p:nvPicPr>
          <p:cNvPr id="5" name="Picture 4" descr="apple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667000" y="2500920"/>
            <a:ext cx="361815" cy="427143"/>
          </a:xfrm>
          <a:prstGeom prst="rect">
            <a:avLst/>
          </a:prstGeom>
        </p:spPr>
      </p:pic>
      <p:pic>
        <p:nvPicPr>
          <p:cNvPr id="6" name="Picture 5" descr="apple-pieces.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828800" y="3200400"/>
            <a:ext cx="609600" cy="609600"/>
          </a:xfrm>
          <a:prstGeom prst="rect">
            <a:avLst/>
          </a:prstGeom>
        </p:spPr>
      </p:pic>
      <p:pic>
        <p:nvPicPr>
          <p:cNvPr id="7" name="Picture 6" descr="knife2.jpg"/>
          <p:cNvPicPr>
            <a:picLocks noChangeAspect="1"/>
          </p:cNvPicPr>
          <p:nvPr/>
        </p:nvPicPr>
        <p:blipFill>
          <a:blip r:embed="rId8" cstate="print"/>
          <a:stretch>
            <a:fillRect/>
          </a:stretch>
        </p:blipFill>
        <p:spPr>
          <a:xfrm rot="20472147">
            <a:off x="1814169" y="2472722"/>
            <a:ext cx="520310" cy="468279"/>
          </a:xfrm>
          <a:prstGeom prst="rect">
            <a:avLst/>
          </a:prstGeom>
          <a:noFill/>
        </p:spPr>
      </p:pic>
      <p:pic>
        <p:nvPicPr>
          <p:cNvPr id="8" name="Picture 7" descr="orange.jpg"/>
          <p:cNvPicPr>
            <a:picLocks noChangeAspect="1"/>
          </p:cNvPicPr>
          <p:nvPr/>
        </p:nvPicPr>
        <p:blipFill>
          <a:blip r:embed="rId9" cstate="print"/>
          <a:stretch>
            <a:fillRect/>
          </a:stretch>
        </p:blipFill>
        <p:spPr>
          <a:xfrm flipH="1">
            <a:off x="3200400" y="2569305"/>
            <a:ext cx="373115" cy="363238"/>
          </a:xfrm>
          <a:prstGeom prst="rect">
            <a:avLst/>
          </a:prstGeom>
        </p:spPr>
      </p:pic>
      <p:pic>
        <p:nvPicPr>
          <p:cNvPr id="9" name="Picture 8" descr="pineapple.jpg"/>
          <p:cNvPicPr>
            <a:picLocks noChangeAspect="1"/>
          </p:cNvPicPr>
          <p:nvPr/>
        </p:nvPicPr>
        <p:blipFill>
          <a:blip r:embed="rId10" cstate="print"/>
          <a:stretch>
            <a:fillRect/>
          </a:stretch>
        </p:blipFill>
        <p:spPr>
          <a:xfrm>
            <a:off x="3733800" y="2286000"/>
            <a:ext cx="304800" cy="660075"/>
          </a:xfrm>
          <a:prstGeom prst="rect">
            <a:avLst/>
          </a:prstGeom>
        </p:spPr>
      </p:pic>
      <p:pic>
        <p:nvPicPr>
          <p:cNvPr id="10" name="Picture 9" descr="blender.jpg"/>
          <p:cNvPicPr>
            <a:picLocks noChangeAspect="1"/>
          </p:cNvPicPr>
          <p:nvPr/>
        </p:nvPicPr>
        <p:blipFill>
          <a:blip r:embed="rId11" cstate="print"/>
          <a:stretch>
            <a:fillRect/>
          </a:stretch>
        </p:blipFill>
        <p:spPr>
          <a:xfrm>
            <a:off x="2209800" y="4191000"/>
            <a:ext cx="440161" cy="593849"/>
          </a:xfrm>
          <a:prstGeom prst="rect">
            <a:avLst/>
          </a:prstGeom>
        </p:spPr>
      </p:pic>
      <p:sp>
        <p:nvSpPr>
          <p:cNvPr id="19" name="Right Arrow 18"/>
          <p:cNvSpPr/>
          <p:nvPr/>
        </p:nvSpPr>
        <p:spPr>
          <a:xfrm rot="5400000">
            <a:off x="2530230" y="3063630"/>
            <a:ext cx="27354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762000" y="4191000"/>
            <a:ext cx="5562600" cy="60960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lang="en-US" sz="2000" dirty="0" smtClean="0"/>
              <a:t>(reduce        </a:t>
            </a:r>
            <a:r>
              <a:rPr lang="en-US" sz="2000" dirty="0" smtClean="0"/>
              <a:t>    ‘(                             ))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ight Arrow 21"/>
          <p:cNvSpPr/>
          <p:nvPr/>
        </p:nvSpPr>
        <p:spPr>
          <a:xfrm rot="5400000">
            <a:off x="2530230" y="3870570"/>
            <a:ext cx="27354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orangeslice.jpg"/>
          <p:cNvPicPr>
            <a:picLocks noChangeAspect="1"/>
          </p:cNvPicPr>
          <p:nvPr/>
        </p:nvPicPr>
        <p:blipFill>
          <a:blip r:embed="rId3" cstate="print"/>
          <a:stretch>
            <a:fillRect/>
          </a:stretch>
        </p:blipFill>
        <p:spPr>
          <a:xfrm>
            <a:off x="3444630" y="4343400"/>
            <a:ext cx="437827" cy="353860"/>
          </a:xfrm>
          <a:prstGeom prst="rect">
            <a:avLst/>
          </a:prstGeom>
        </p:spPr>
      </p:pic>
      <p:pic>
        <p:nvPicPr>
          <p:cNvPr id="24" name="Picture 23" descr="pineappleslice.jpg"/>
          <p:cNvPicPr>
            <a:picLocks noChangeAspect="1"/>
          </p:cNvPicPr>
          <p:nvPr/>
        </p:nvPicPr>
        <p:blipFill>
          <a:blip r:embed="rId4" cstate="print"/>
          <a:stretch>
            <a:fillRect/>
          </a:stretch>
        </p:blipFill>
        <p:spPr>
          <a:xfrm>
            <a:off x="4054230" y="4267200"/>
            <a:ext cx="395514" cy="415289"/>
          </a:xfrm>
          <a:prstGeom prst="rect">
            <a:avLst/>
          </a:prstGeom>
        </p:spPr>
      </p:pic>
      <p:pic>
        <p:nvPicPr>
          <p:cNvPr id="25" name="Picture 24" descr="apple-pieces.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835030" y="4191000"/>
            <a:ext cx="609600" cy="609600"/>
          </a:xfrm>
          <a:prstGeom prst="rect">
            <a:avLst/>
          </a:prstGeom>
        </p:spPr>
      </p:pic>
      <p:sp>
        <p:nvSpPr>
          <p:cNvPr id="26" name="Right Arrow 25"/>
          <p:cNvSpPr/>
          <p:nvPr/>
        </p:nvSpPr>
        <p:spPr>
          <a:xfrm rot="5400000">
            <a:off x="2530230" y="4892430"/>
            <a:ext cx="27354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juice.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133600" y="5181600"/>
            <a:ext cx="843160" cy="838200"/>
          </a:xfrm>
          <a:prstGeom prst="rect">
            <a:avLst/>
          </a:prstGeom>
        </p:spPr>
      </p:pic>
      <p:sp>
        <p:nvSpPr>
          <p:cNvPr id="29" name="Right Bracket 28"/>
          <p:cNvSpPr/>
          <p:nvPr/>
        </p:nvSpPr>
        <p:spPr>
          <a:xfrm>
            <a:off x="4800600" y="2438400"/>
            <a:ext cx="152400" cy="3733800"/>
          </a:xfrm>
          <a:prstGeom prst="rightBracket">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486400" y="4296936"/>
            <a:ext cx="3200400"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00" dirty="0" smtClean="0"/>
              <a:t>Classical Notion of Map Reduce in Functional Programming</a:t>
            </a:r>
            <a:endParaRPr lang="en-US" sz="1400" dirty="0"/>
          </a:p>
        </p:txBody>
      </p:sp>
      <p:sp>
        <p:nvSpPr>
          <p:cNvPr id="31" name="Right Arrow 30"/>
          <p:cNvSpPr/>
          <p:nvPr/>
        </p:nvSpPr>
        <p:spPr>
          <a:xfrm rot="10800000">
            <a:off x="5181600" y="3063244"/>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TextBox 32"/>
          <p:cNvSpPr txBox="1"/>
          <p:nvPr/>
        </p:nvSpPr>
        <p:spPr>
          <a:xfrm>
            <a:off x="5486400" y="2766536"/>
            <a:ext cx="3200400" cy="738664"/>
          </a:xfrm>
          <a:prstGeom prst="rect">
            <a:avLst/>
          </a:prstGeom>
          <a:noFill/>
        </p:spPr>
        <p:txBody>
          <a:bodyPr wrap="square" rtlCol="0">
            <a:spAutoFit/>
          </a:bodyPr>
          <a:lstStyle/>
          <a:p>
            <a:pPr algn="ctr"/>
            <a:r>
              <a:rPr lang="en-US" sz="1400" dirty="0" smtClean="0"/>
              <a:t>A </a:t>
            </a:r>
            <a:r>
              <a:rPr lang="en-US" sz="1400" i="1" dirty="0" smtClean="0">
                <a:solidFill>
                  <a:schemeClr val="accent2">
                    <a:lumMod val="75000"/>
                  </a:schemeClr>
                </a:solidFill>
              </a:rPr>
              <a:t>list of values</a:t>
            </a:r>
            <a:r>
              <a:rPr lang="en-US" sz="1400" dirty="0" smtClean="0"/>
              <a:t> mapped into another </a:t>
            </a:r>
            <a:r>
              <a:rPr lang="en-US" sz="1400" i="1" dirty="0" smtClean="0">
                <a:solidFill>
                  <a:schemeClr val="accent2">
                    <a:lumMod val="75000"/>
                  </a:schemeClr>
                </a:solidFill>
              </a:rPr>
              <a:t>list of values</a:t>
            </a:r>
            <a:r>
              <a:rPr lang="en-US" sz="1400" dirty="0" smtClean="0"/>
              <a:t>, which gets reduced into a </a:t>
            </a:r>
            <a:r>
              <a:rPr lang="en-US" sz="1400" i="1" dirty="0" smtClean="0">
                <a:solidFill>
                  <a:schemeClr val="accent2">
                    <a:lumMod val="75000"/>
                  </a:schemeClr>
                </a:solidFill>
              </a:rPr>
              <a:t>single value</a:t>
            </a:r>
            <a:endParaRPr lang="en-US" sz="1400" i="1" dirty="0">
              <a:solidFill>
                <a:schemeClr val="accent2">
                  <a:lumMod val="75000"/>
                </a:schemeClr>
              </a:solidFill>
            </a:endParaRPr>
          </a:p>
        </p:txBody>
      </p:sp>
      <p:sp>
        <p:nvSpPr>
          <p:cNvPr id="34" name="Right Arrow 33"/>
          <p:cNvSpPr/>
          <p:nvPr/>
        </p:nvSpPr>
        <p:spPr>
          <a:xfrm rot="16200000">
            <a:off x="6873630" y="3794371"/>
            <a:ext cx="4259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2000"/>
                            </p:stCondLst>
                            <p:childTnLst>
                              <p:par>
                                <p:cTn id="16" presetID="1" presetClass="entr" presetSubtype="0" fill="hold" nodeType="afterEffect">
                                  <p:stCondLst>
                                    <p:cond delay="20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2200"/>
                            </p:stCondLst>
                            <p:childTnLst>
                              <p:par>
                                <p:cTn id="19" presetID="1" presetClass="entr" presetSubtype="0" fill="hold" nodeType="afterEffect">
                                  <p:stCondLst>
                                    <p:cond delay="30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7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29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par>
                          <p:cTn id="29" fill="hold">
                            <p:stCondLst>
                              <p:cond delay="39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par>
                          <p:cTn id="42" fill="hold">
                            <p:stCondLst>
                              <p:cond delay="49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childTnLst>
                                </p:cTn>
                              </p:par>
                            </p:childTnLst>
                          </p:cTn>
                        </p:par>
                        <p:par>
                          <p:cTn id="46" fill="hold">
                            <p:stCondLst>
                              <p:cond delay="59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childTnLst>
                          </p:cTn>
                        </p:par>
                        <p:par>
                          <p:cTn id="50" fill="hold">
                            <p:stCondLst>
                              <p:cond delay="69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childTnLst>
                                </p:cTn>
                              </p:par>
                            </p:childTnLst>
                          </p:cTn>
                        </p:par>
                        <p:par>
                          <p:cTn id="60" fill="hold">
                            <p:stCondLst>
                              <p:cond delay="7900"/>
                            </p:stCondLst>
                            <p:childTnLst>
                              <p:par>
                                <p:cTn id="61" presetID="1"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79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childTnLst>
                                </p:cTn>
                              </p:par>
                              <p:par>
                                <p:cTn id="67" presetID="10"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childTnLst>
                                </p:cTn>
                              </p:par>
                              <p:par>
                                <p:cTn id="76" presetID="10" presetClass="entr" presetSubtype="0" fill="hold" grpId="0" nodeType="withEffect">
                                  <p:stCondLst>
                                    <p:cond delay="500"/>
                                  </p:stCondLst>
                                  <p:iterate type="lt">
                                    <p:tmPct val="0"/>
                                  </p:iterate>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childTnLst>
                                </p:cTn>
                              </p:par>
                            </p:childTnLst>
                          </p:cTn>
                        </p:par>
                        <p:par>
                          <p:cTn id="79" fill="hold">
                            <p:stCondLst>
                              <p:cond delay="9400"/>
                            </p:stCondLst>
                            <p:childTnLst>
                              <p:par>
                                <p:cTn id="80" presetID="10" presetClass="entr" presetSubtype="0" fill="hold" grpId="0" nodeType="afterEffect">
                                  <p:stCondLst>
                                    <p:cond delay="80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2000"/>
                                        <p:tgtEl>
                                          <p:spTgt spid="30"/>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P spid="19" grpId="0" animBg="1"/>
      <p:bldP spid="20" grpId="0"/>
      <p:bldP spid="22" grpId="0" animBg="1"/>
      <p:bldP spid="26" grpId="0" animBg="1"/>
      <p:bldP spid="29" grpId="0" animBg="1"/>
      <p:bldP spid="30" grpId="0" animBg="1"/>
      <p:bldP spid="31" grpId="0" animBg="1"/>
      <p:bldP spid="33" grpId="0"/>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lender.jpg"/>
          <p:cNvPicPr>
            <a:picLocks noChangeAspect="1"/>
          </p:cNvPicPr>
          <p:nvPr/>
        </p:nvPicPr>
        <p:blipFill>
          <a:blip r:embed="rId3" cstate="print"/>
          <a:stretch>
            <a:fillRect/>
          </a:stretch>
        </p:blipFill>
        <p:spPr>
          <a:xfrm>
            <a:off x="4182908" y="5202648"/>
            <a:ext cx="383682" cy="517649"/>
          </a:xfrm>
          <a:prstGeom prst="rect">
            <a:avLst/>
          </a:prstGeom>
        </p:spPr>
      </p:pic>
      <p:sp>
        <p:nvSpPr>
          <p:cNvPr id="3" name="Title 2"/>
          <p:cNvSpPr>
            <a:spLocks noGrp="1"/>
          </p:cNvSpPr>
          <p:nvPr>
            <p:ph type="title"/>
          </p:nvPr>
        </p:nvSpPr>
        <p:spPr/>
        <p:txBody>
          <a:bodyPr/>
          <a:lstStyle/>
          <a:p>
            <a:r>
              <a:rPr lang="en-US" dirty="0" smtClean="0"/>
              <a:t>18 Years Later</a:t>
            </a:r>
            <a:endParaRPr lang="en-US" dirty="0"/>
          </a:p>
        </p:txBody>
      </p:sp>
      <p:sp>
        <p:nvSpPr>
          <p:cNvPr id="7" name="Content Placeholder 6"/>
          <p:cNvSpPr>
            <a:spLocks noGrp="1"/>
          </p:cNvSpPr>
          <p:nvPr>
            <p:ph idx="1"/>
          </p:nvPr>
        </p:nvSpPr>
        <p:spPr>
          <a:xfrm>
            <a:off x="457200" y="1481329"/>
            <a:ext cx="7696200" cy="957072"/>
          </a:xfrm>
        </p:spPr>
        <p:txBody>
          <a:bodyPr>
            <a:normAutofit fontScale="92500" lnSpcReduction="10000"/>
          </a:bodyPr>
          <a:lstStyle/>
          <a:p>
            <a:r>
              <a:rPr lang="en-US" dirty="0" smtClean="0"/>
              <a:t>Sam got his first job in </a:t>
            </a:r>
            <a:r>
              <a:rPr lang="en-US" dirty="0" err="1" smtClean="0"/>
              <a:t>JuiceRUs</a:t>
            </a:r>
            <a:r>
              <a:rPr lang="en-US" dirty="0" smtClean="0"/>
              <a:t> for his talent in making juice</a:t>
            </a:r>
            <a:endParaRPr lang="en-US" dirty="0"/>
          </a:p>
        </p:txBody>
      </p:sp>
      <p:pic>
        <p:nvPicPr>
          <p:cNvPr id="8" name="Picture 7" descr="handshake2.jpg"/>
          <p:cNvPicPr>
            <a:picLocks noChangeAspect="1"/>
          </p:cNvPicPr>
          <p:nvPr/>
        </p:nvPicPr>
        <p:blipFill>
          <a:blip r:embed="rId4" cstate="print"/>
          <a:stretch>
            <a:fillRect/>
          </a:stretch>
        </p:blipFill>
        <p:spPr>
          <a:xfrm>
            <a:off x="8045525" y="762000"/>
            <a:ext cx="896919" cy="1752600"/>
          </a:xfrm>
          <a:prstGeom prst="rect">
            <a:avLst/>
          </a:prstGeom>
        </p:spPr>
      </p:pic>
      <p:sp>
        <p:nvSpPr>
          <p:cNvPr id="9" name="Content Placeholder 1"/>
          <p:cNvSpPr txBox="1">
            <a:spLocks/>
          </p:cNvSpPr>
          <p:nvPr/>
        </p:nvSpPr>
        <p:spPr>
          <a:xfrm>
            <a:off x="914400" y="3216151"/>
            <a:ext cx="3276600" cy="838200"/>
          </a:xfrm>
          <a:prstGeom prst="rect">
            <a:avLst/>
          </a:prstGeom>
        </p:spPr>
        <p:txBody>
          <a:bodyPr vert="horz">
            <a:normAutofit fontScale="85000" lnSpcReduction="10000"/>
          </a:bodyPr>
          <a:lstStyle/>
          <a:p>
            <a:pPr marL="365760" marR="0" lvl="0" indent="-256032" algn="l" defTabSz="914400" rtl="0" eaLnBrk="1" fontAlgn="auto" latinLnBrk="0" hangingPunct="1">
              <a:lnSpc>
                <a:spcPct val="14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Now, it’s not just one </a:t>
            </a:r>
            <a:r>
              <a:rPr kumimoji="0" lang="en-US" sz="2000" u="none" strike="noStrike" kern="1200" cap="none" spc="0" normalizeH="0" noProof="0" dirty="0" smtClean="0">
                <a:ln>
                  <a:noFill/>
                </a:ln>
                <a:effectLst/>
                <a:uLnTx/>
                <a:uFillTx/>
                <a:latin typeface="+mn-lt"/>
                <a:ea typeface="+mn-ea"/>
                <a:cs typeface="+mn-cs"/>
              </a:rPr>
              <a:t>basket</a:t>
            </a:r>
            <a:r>
              <a:rPr kumimoji="0" lang="en-US" sz="2000" b="0" i="0" u="none" strike="noStrike" kern="1200" cap="none" spc="0" normalizeH="0" noProof="0" dirty="0" smtClean="0">
                <a:ln>
                  <a:noFill/>
                </a:ln>
                <a:solidFill>
                  <a:schemeClr val="tx1"/>
                </a:solidFill>
                <a:effectLst/>
                <a:uLnTx/>
                <a:uFillTx/>
                <a:latin typeface="+mn-lt"/>
                <a:ea typeface="+mn-ea"/>
                <a:cs typeface="+mn-cs"/>
              </a:rPr>
              <a:t> but a whole </a:t>
            </a:r>
            <a:r>
              <a:rPr kumimoji="0" lang="en-US" sz="2000" b="0" i="1" u="none" strike="noStrike" kern="1200" cap="none" spc="0" normalizeH="0" noProof="0" dirty="0" smtClean="0">
                <a:ln>
                  <a:noFill/>
                </a:ln>
                <a:solidFill>
                  <a:srgbClr val="0070C0"/>
                </a:solidFill>
                <a:effectLst/>
                <a:uLnTx/>
                <a:uFillTx/>
                <a:latin typeface="+mn-lt"/>
                <a:ea typeface="+mn-ea"/>
                <a:cs typeface="+mn-cs"/>
              </a:rPr>
              <a:t>container</a:t>
            </a:r>
            <a:r>
              <a:rPr kumimoji="0" lang="en-US" sz="2000" b="0" i="0" u="none" strike="noStrike" kern="1200" cap="none" spc="0" normalizeH="0" noProof="0" dirty="0" smtClean="0">
                <a:ln>
                  <a:noFill/>
                </a:ln>
                <a:solidFill>
                  <a:schemeClr val="tx1"/>
                </a:solidFill>
                <a:effectLst/>
                <a:uLnTx/>
                <a:uFillTx/>
                <a:latin typeface="+mn-lt"/>
                <a:ea typeface="+mn-ea"/>
                <a:cs typeface="+mn-cs"/>
              </a:rPr>
              <a:t> of fruits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1"/>
          <p:cNvSpPr txBox="1">
            <a:spLocks/>
          </p:cNvSpPr>
          <p:nvPr/>
        </p:nvSpPr>
        <p:spPr>
          <a:xfrm>
            <a:off x="914400" y="4206751"/>
            <a:ext cx="3276600" cy="685800"/>
          </a:xfrm>
          <a:prstGeom prst="rect">
            <a:avLst/>
          </a:prstGeom>
        </p:spPr>
        <p:txBody>
          <a:bodyPr vert="horz">
            <a:noAutofit/>
          </a:bodyPr>
          <a:lstStyle/>
          <a:p>
            <a:pPr marL="365760" marR="0" lvl="0" indent="-256032" algn="l" defTabSz="914400" rtl="0" eaLnBrk="1" fontAlgn="auto" latinLnBrk="0" hangingPunct="1">
              <a:lnSpc>
                <a:spcPct val="140000"/>
              </a:lnSpc>
              <a:spcBef>
                <a:spcPts val="400"/>
              </a:spcBef>
              <a:spcAft>
                <a:spcPts val="0"/>
              </a:spcAft>
              <a:buClr>
                <a:schemeClr val="accent1"/>
              </a:buClr>
              <a:buSzPct val="68000"/>
              <a:buFont typeface="Wingdings 3"/>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Also, they produce a</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rgbClr val="0070C0"/>
                </a:solidFill>
                <a:effectLst/>
                <a:uLnTx/>
                <a:uFillTx/>
                <a:latin typeface="+mn-lt"/>
                <a:ea typeface="+mn-ea"/>
                <a:cs typeface="+mn-cs"/>
              </a:rPr>
              <a:t>list</a:t>
            </a:r>
            <a:r>
              <a:rPr kumimoji="0" lang="en-US" sz="1400" b="0" i="0" u="none" strike="noStrike" kern="1200" cap="none" spc="0" normalizeH="0" noProof="0" dirty="0" smtClean="0">
                <a:ln>
                  <a:noFill/>
                </a:ln>
                <a:solidFill>
                  <a:schemeClr val="tx1"/>
                </a:solidFill>
                <a:effectLst/>
                <a:uLnTx/>
                <a:uFillTx/>
                <a:latin typeface="+mn-lt"/>
                <a:ea typeface="+mn-ea"/>
                <a:cs typeface="+mn-cs"/>
              </a:rPr>
              <a:t> of</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juice types separately</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8"/>
          <p:cNvGrpSpPr/>
          <p:nvPr/>
        </p:nvGrpSpPr>
        <p:grpSpPr>
          <a:xfrm>
            <a:off x="4038600" y="3063751"/>
            <a:ext cx="1300167" cy="946230"/>
            <a:chOff x="4038600" y="2362200"/>
            <a:chExt cx="1300167" cy="946230"/>
          </a:xfrm>
        </p:grpSpPr>
        <p:pic>
          <p:nvPicPr>
            <p:cNvPr id="12" name="Picture 11" descr="container2.jpg"/>
            <p:cNvPicPr>
              <a:picLocks noChangeAspect="1"/>
            </p:cNvPicPr>
            <p:nvPr/>
          </p:nvPicPr>
          <p:blipFill>
            <a:blip r:embed="rId5" cstate="print"/>
            <a:stretch>
              <a:fillRect/>
            </a:stretch>
          </p:blipFill>
          <p:spPr>
            <a:xfrm flipH="1">
              <a:off x="4038600" y="2362200"/>
              <a:ext cx="1143000" cy="946230"/>
            </a:xfrm>
            <a:prstGeom prst="rect">
              <a:avLst/>
            </a:prstGeom>
          </p:spPr>
        </p:pic>
        <p:sp>
          <p:nvSpPr>
            <p:cNvPr id="13" name="TextBox 12"/>
            <p:cNvSpPr txBox="1"/>
            <p:nvPr/>
          </p:nvSpPr>
          <p:spPr>
            <a:xfrm rot="948003">
              <a:off x="4451986" y="2650858"/>
              <a:ext cx="886781" cy="400110"/>
            </a:xfrm>
            <a:prstGeom prst="rect">
              <a:avLst/>
            </a:prstGeom>
            <a:noFill/>
            <a:scene3d>
              <a:camera prst="isometricOffAxis2Right"/>
              <a:lightRig rig="threePt" dir="t"/>
            </a:scene3d>
          </p:spPr>
          <p:txBody>
            <a:bodyPr wrap="none" rtlCol="0">
              <a:spAutoFit/>
            </a:bodyPr>
            <a:lstStyle/>
            <a:p>
              <a:pPr algn="ctr"/>
              <a:r>
                <a:rPr lang="en-US" sz="2000" dirty="0" smtClean="0">
                  <a:solidFill>
                    <a:schemeClr val="bg1"/>
                  </a:solidFill>
                </a:rPr>
                <a:t>Fruits</a:t>
              </a:r>
              <a:endParaRPr lang="en-US" sz="2000" dirty="0">
                <a:solidFill>
                  <a:schemeClr val="bg1"/>
                </a:solidFill>
              </a:endParaRPr>
            </a:p>
          </p:txBody>
        </p:sp>
      </p:grpSp>
      <p:grpSp>
        <p:nvGrpSpPr>
          <p:cNvPr id="4" name="Group 27"/>
          <p:cNvGrpSpPr/>
          <p:nvPr/>
        </p:nvGrpSpPr>
        <p:grpSpPr>
          <a:xfrm>
            <a:off x="4038600" y="4054351"/>
            <a:ext cx="966787" cy="1033997"/>
            <a:chOff x="4038600" y="3352800"/>
            <a:chExt cx="966787" cy="1033997"/>
          </a:xfrm>
        </p:grpSpPr>
        <p:pic>
          <p:nvPicPr>
            <p:cNvPr id="15" name="Picture 14" descr="justbottles.jpg"/>
            <p:cNvPicPr>
              <a:picLocks noChangeAspect="1"/>
            </p:cNvPicPr>
            <p:nvPr/>
          </p:nvPicPr>
          <p:blipFill>
            <a:blip r:embed="rId6" cstate="print"/>
            <a:stretch>
              <a:fillRect/>
            </a:stretch>
          </p:blipFill>
          <p:spPr>
            <a:xfrm>
              <a:off x="4038600" y="3352800"/>
              <a:ext cx="966787" cy="1033997"/>
            </a:xfrm>
            <a:prstGeom prst="rect">
              <a:avLst/>
            </a:prstGeom>
          </p:spPr>
        </p:pic>
        <p:pic>
          <p:nvPicPr>
            <p:cNvPr id="16" name="Picture 15" descr="apple2.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411508" y="3842368"/>
              <a:ext cx="209415" cy="247226"/>
            </a:xfrm>
            <a:prstGeom prst="rect">
              <a:avLst/>
            </a:prstGeom>
          </p:spPr>
        </p:pic>
        <p:pic>
          <p:nvPicPr>
            <p:cNvPr id="17" name="Picture 16" descr="orange.jpg"/>
            <p:cNvPicPr>
              <a:picLocks noChangeAspect="1"/>
            </p:cNvPicPr>
            <p:nvPr/>
          </p:nvPicPr>
          <p:blipFill>
            <a:blip r:embed="rId8" cstate="print"/>
            <a:stretch>
              <a:fillRect/>
            </a:stretch>
          </p:blipFill>
          <p:spPr>
            <a:xfrm flipH="1">
              <a:off x="4716308" y="3850460"/>
              <a:ext cx="234816" cy="228600"/>
            </a:xfrm>
            <a:prstGeom prst="rect">
              <a:avLst/>
            </a:prstGeom>
          </p:spPr>
        </p:pic>
        <p:pic>
          <p:nvPicPr>
            <p:cNvPr id="18" name="Picture 17" descr="pineapple.jpg"/>
            <p:cNvPicPr>
              <a:picLocks noChangeAspect="1"/>
            </p:cNvPicPr>
            <p:nvPr/>
          </p:nvPicPr>
          <p:blipFill>
            <a:blip r:embed="rId9" cstate="print"/>
            <a:stretch>
              <a:fillRect/>
            </a:stretch>
          </p:blipFill>
          <p:spPr>
            <a:xfrm>
              <a:off x="4098616" y="3784762"/>
              <a:ext cx="168584" cy="365086"/>
            </a:xfrm>
            <a:prstGeom prst="rect">
              <a:avLst/>
            </a:prstGeom>
          </p:spPr>
        </p:pic>
      </p:grpSp>
      <p:pic>
        <p:nvPicPr>
          <p:cNvPr id="20" name="Picture 19" descr="knife2.jpg"/>
          <p:cNvPicPr>
            <a:picLocks noChangeAspect="1"/>
          </p:cNvPicPr>
          <p:nvPr/>
        </p:nvPicPr>
        <p:blipFill>
          <a:blip r:embed="rId10" cstate="print">
            <a:clrChange>
              <a:clrFrom>
                <a:srgbClr val="FFFFFF"/>
              </a:clrFrom>
              <a:clrTo>
                <a:srgbClr val="FFFFFF">
                  <a:alpha val="0"/>
                </a:srgbClr>
              </a:clrTo>
            </a:clrChange>
          </a:blip>
          <a:stretch>
            <a:fillRect/>
          </a:stretch>
        </p:blipFill>
        <p:spPr>
          <a:xfrm rot="20472147">
            <a:off x="2981466" y="5266179"/>
            <a:ext cx="437868" cy="394081"/>
          </a:xfrm>
          <a:prstGeom prst="rect">
            <a:avLst/>
          </a:prstGeom>
        </p:spPr>
      </p:pic>
      <p:sp>
        <p:nvSpPr>
          <p:cNvPr id="26" name="TextBox 25"/>
          <p:cNvSpPr txBox="1"/>
          <p:nvPr/>
        </p:nvSpPr>
        <p:spPr>
          <a:xfrm>
            <a:off x="3820464" y="5953926"/>
            <a:ext cx="1946367" cy="369332"/>
          </a:xfrm>
          <a:prstGeom prst="rect">
            <a:avLst/>
          </a:prstGeom>
          <a:noFill/>
        </p:spPr>
        <p:txBody>
          <a:bodyPr wrap="none" rtlCol="0">
            <a:spAutoFit/>
          </a:bodyPr>
          <a:lstStyle/>
          <a:p>
            <a:r>
              <a:rPr lang="en-US" b="1" dirty="0" smtClean="0">
                <a:solidFill>
                  <a:srgbClr val="FF0000"/>
                </a:solidFill>
                <a:latin typeface="+mj-lt"/>
              </a:rPr>
              <a:t>NOT ENOUGH !!</a:t>
            </a:r>
            <a:endParaRPr lang="en-US" b="1" dirty="0">
              <a:solidFill>
                <a:srgbClr val="FF0000"/>
              </a:solidFill>
              <a:latin typeface="+mj-lt"/>
            </a:endParaRPr>
          </a:p>
        </p:txBody>
      </p:sp>
      <p:sp>
        <p:nvSpPr>
          <p:cNvPr id="27" name="Content Placeholder 1"/>
          <p:cNvSpPr txBox="1">
            <a:spLocks/>
          </p:cNvSpPr>
          <p:nvPr/>
        </p:nvSpPr>
        <p:spPr>
          <a:xfrm>
            <a:off x="914400" y="5273551"/>
            <a:ext cx="3276600" cy="685800"/>
          </a:xfrm>
          <a:prstGeom prst="rect">
            <a:avLst/>
          </a:prstGeom>
        </p:spPr>
        <p:txBody>
          <a:bodyPr vert="horz">
            <a:noAutofit/>
          </a:bodyPr>
          <a:lstStyle/>
          <a:p>
            <a:pPr marL="365760" marR="0" lvl="0" indent="-256032" algn="l" defTabSz="914400" rtl="0" eaLnBrk="1" fontAlgn="auto" latinLnBrk="0" hangingPunct="1">
              <a:lnSpc>
                <a:spcPct val="140000"/>
              </a:lnSpc>
              <a:spcBef>
                <a:spcPts val="400"/>
              </a:spcBef>
              <a:spcAft>
                <a:spcPts val="0"/>
              </a:spcAft>
              <a:buClr>
                <a:schemeClr val="accent1"/>
              </a:buClr>
              <a:buSzPct val="68000"/>
              <a:buFont typeface="Wingdings 3"/>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But, Sam had just ONE</a:t>
            </a:r>
            <a:r>
              <a:rPr kumimoji="0" lang="en-US" sz="1400" b="0" i="0" u="none" strike="noStrike" kern="1200" cap="none" spc="0" normalizeH="0" noProof="0" dirty="0" smtClean="0">
                <a:ln>
                  <a:noFill/>
                </a:ln>
                <a:solidFill>
                  <a:schemeClr val="tx1"/>
                </a:solidFill>
                <a:effectLst/>
                <a:uLnTx/>
                <a:uFillTx/>
                <a:latin typeface="+mn-lt"/>
                <a:ea typeface="+mn-ea"/>
                <a:cs typeface="+mn-cs"/>
              </a:rPr>
              <a:t>         and </a:t>
            </a:r>
            <a:r>
              <a:rPr kumimoji="0" lang="en-US" sz="1400" b="0" i="0" u="none" strike="noStrike" kern="1200" cap="none" spc="0" normalizeH="0" noProof="0" dirty="0" smtClean="0">
                <a:ln>
                  <a:noFill/>
                </a:ln>
                <a:solidFill>
                  <a:schemeClr val="tx1"/>
                </a:solidFill>
                <a:effectLst/>
                <a:uLnTx/>
                <a:uFillTx/>
                <a:latin typeface="+mn-lt"/>
                <a:ea typeface="+mn-ea"/>
                <a:cs typeface="+mn-cs"/>
              </a:rPr>
              <a:t> ONE </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Right Bracket 33"/>
          <p:cNvSpPr/>
          <p:nvPr/>
        </p:nvSpPr>
        <p:spPr>
          <a:xfrm>
            <a:off x="5486400" y="3368551"/>
            <a:ext cx="152400" cy="1600200"/>
          </a:xfrm>
          <a:prstGeom prst="rightBracket">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Arrow 34"/>
          <p:cNvSpPr/>
          <p:nvPr/>
        </p:nvSpPr>
        <p:spPr>
          <a:xfrm rot="10800000">
            <a:off x="5791200" y="4054351"/>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TextBox 35"/>
          <p:cNvSpPr txBox="1"/>
          <p:nvPr/>
        </p:nvSpPr>
        <p:spPr>
          <a:xfrm>
            <a:off x="6096000" y="3901951"/>
            <a:ext cx="2438400" cy="461665"/>
          </a:xfrm>
          <a:prstGeom prst="rect">
            <a:avLst/>
          </a:prstGeom>
          <a:noFill/>
        </p:spPr>
        <p:txBody>
          <a:bodyPr wrap="square" rtlCol="0">
            <a:spAutoFit/>
          </a:bodyPr>
          <a:lstStyle/>
          <a:p>
            <a:pPr algn="ctr"/>
            <a:r>
              <a:rPr lang="en-US" sz="1200" dirty="0" smtClean="0">
                <a:solidFill>
                  <a:schemeClr val="accent2">
                    <a:lumMod val="75000"/>
                  </a:schemeClr>
                </a:solidFill>
              </a:rPr>
              <a:t>Large</a:t>
            </a:r>
            <a:r>
              <a:rPr lang="en-US" sz="1200" dirty="0" smtClean="0"/>
              <a:t> </a:t>
            </a:r>
            <a:r>
              <a:rPr lang="en-US" sz="1200" dirty="0" smtClean="0">
                <a:solidFill>
                  <a:schemeClr val="accent2">
                    <a:lumMod val="75000"/>
                  </a:schemeClr>
                </a:solidFill>
              </a:rPr>
              <a:t>data </a:t>
            </a:r>
            <a:r>
              <a:rPr lang="en-US" sz="1200" dirty="0" smtClean="0"/>
              <a:t>and </a:t>
            </a:r>
            <a:r>
              <a:rPr lang="en-US" sz="1200" dirty="0" smtClean="0">
                <a:solidFill>
                  <a:schemeClr val="accent2">
                    <a:lumMod val="75000"/>
                  </a:schemeClr>
                </a:solidFill>
              </a:rPr>
              <a:t>list of values</a:t>
            </a:r>
            <a:r>
              <a:rPr lang="en-US" sz="1200" dirty="0" smtClean="0"/>
              <a:t> for output</a:t>
            </a:r>
            <a:endParaRPr lang="en-US" sz="1200" dirty="0">
              <a:solidFill>
                <a:schemeClr val="accent2">
                  <a:lumMod val="75000"/>
                </a:schemeClr>
              </a:solidFill>
            </a:endParaRPr>
          </a:p>
        </p:txBody>
      </p:sp>
      <p:sp>
        <p:nvSpPr>
          <p:cNvPr id="37" name="TextBox 36"/>
          <p:cNvSpPr txBox="1"/>
          <p:nvPr/>
        </p:nvSpPr>
        <p:spPr>
          <a:xfrm>
            <a:off x="4021564" y="2514600"/>
            <a:ext cx="1236236" cy="523220"/>
          </a:xfrm>
          <a:prstGeom prst="rect">
            <a:avLst/>
          </a:prstGeom>
          <a:noFill/>
        </p:spPr>
        <p:txBody>
          <a:bodyPr wrap="none" rtlCol="0">
            <a:spAutoFit/>
          </a:bodyPr>
          <a:lstStyle/>
          <a:p>
            <a:r>
              <a:rPr lang="en-US" sz="2800" spc="300" dirty="0" smtClean="0">
                <a:solidFill>
                  <a:srgbClr val="FF0000"/>
                </a:solidFill>
              </a:rPr>
              <a:t>Wait!</a:t>
            </a:r>
            <a:endParaRPr lang="en-US" sz="2800" spc="3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 presetClass="entr" presetSubtype="0" fill="hold" nodeType="afterEffect">
                                  <p:stCondLst>
                                    <p:cond delay="400"/>
                                  </p:stCondLst>
                                  <p:childTnLst>
                                    <p:set>
                                      <p:cBhvr>
                                        <p:cTn id="13" dur="1" fill="hold">
                                          <p:stCondLst>
                                            <p:cond delay="0"/>
                                          </p:stCondLst>
                                        </p:cTn>
                                        <p:tgtEl>
                                          <p:spTgt spid="37"/>
                                        </p:tgtEl>
                                        <p:attrNameLst>
                                          <p:attrName>style.visibility</p:attrName>
                                        </p:attrNameLst>
                                      </p:cBhvr>
                                      <p:to>
                                        <p:strVal val="visible"/>
                                      </p:to>
                                    </p:set>
                                  </p:childTnLst>
                                </p:cTn>
                              </p:par>
                            </p:childTnLst>
                          </p:cTn>
                        </p:par>
                        <p:par>
                          <p:cTn id="14" fill="hold">
                            <p:stCondLst>
                              <p:cond delay="1400"/>
                            </p:stCondLst>
                            <p:childTnLst>
                              <p:par>
                                <p:cTn id="15" presetID="10" presetClass="entr" presetSubtype="0" fill="hold" nodeType="afterEffect">
                                  <p:stCondLst>
                                    <p:cond delay="8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nodeType="withEffect">
                                  <p:stCondLst>
                                    <p:cond delay="8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3200"/>
                            </p:stCondLst>
                            <p:childTnLst>
                              <p:par>
                                <p:cTn id="22" presetID="10" presetClass="entr" presetSubtype="0" fill="hold" grpId="0" nodeType="afterEffect">
                                  <p:stCondLst>
                                    <p:cond delay="3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10" presetClass="entr" presetSubtype="0" fill="hold" nodeType="withEffect">
                                  <p:stCondLst>
                                    <p:cond delay="3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childTnLst>
                          </p:cTn>
                        </p:par>
                        <p:par>
                          <p:cTn id="38" fill="hold">
                            <p:stCondLst>
                              <p:cond delay="5500"/>
                            </p:stCondLst>
                            <p:childTnLst>
                              <p:par>
                                <p:cTn id="39" presetID="10" presetClass="entr" presetSubtype="0" fill="hold" grpId="0" nodeType="afterEffect">
                                  <p:stCondLst>
                                    <p:cond delay="3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childTnLst>
                                </p:cTn>
                              </p:par>
                              <p:par>
                                <p:cTn id="42" presetID="10" presetClass="entr" presetSubtype="0" fill="hold" nodeType="withEffect">
                                  <p:stCondLst>
                                    <p:cond delay="3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par>
                                <p:cTn id="45" presetID="10" presetClass="entr" presetSubtype="0" fill="hold" nodeType="withEffect">
                                  <p:stCondLst>
                                    <p:cond delay="3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par>
                          <p:cTn id="48" fill="hold">
                            <p:stCondLst>
                              <p:cond delay="6800"/>
                            </p:stCondLst>
                            <p:childTnLst>
                              <p:par>
                                <p:cTn id="49" presetID="1" presetClass="entr" presetSubtype="0" fill="hold" grpId="0" nodeType="afterEffect">
                                  <p:stCondLst>
                                    <p:cond delay="40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P spid="26" grpId="0"/>
      <p:bldP spid="27" grpId="0"/>
      <p:bldP spid="34" grpId="0" animBg="1"/>
      <p:bldP spid="35" grpId="0" animBg="1"/>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9"/>
          <p:cNvGrpSpPr/>
          <p:nvPr/>
        </p:nvGrpSpPr>
        <p:grpSpPr>
          <a:xfrm>
            <a:off x="1515180" y="5800113"/>
            <a:ext cx="200109" cy="609855"/>
            <a:chOff x="1515180" y="5552818"/>
            <a:chExt cx="200109" cy="609855"/>
          </a:xfrm>
        </p:grpSpPr>
        <p:pic>
          <p:nvPicPr>
            <p:cNvPr id="23" name="Picture 22" descr="applejuice.png"/>
            <p:cNvPicPr>
              <a:picLocks noChangeAspect="1"/>
            </p:cNvPicPr>
            <p:nvPr/>
          </p:nvPicPr>
          <p:blipFill>
            <a:blip r:embed="rId3" cstate="print"/>
            <a:stretch>
              <a:fillRect/>
            </a:stretch>
          </p:blipFill>
          <p:spPr>
            <a:xfrm>
              <a:off x="1515180" y="5552818"/>
              <a:ext cx="200109" cy="609855"/>
            </a:xfrm>
            <a:prstGeom prst="rect">
              <a:avLst/>
            </a:prstGeom>
          </p:spPr>
        </p:pic>
        <p:pic>
          <p:nvPicPr>
            <p:cNvPr id="52" name="Picture 51" descr="apple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32092" y="5813786"/>
              <a:ext cx="152400" cy="179917"/>
            </a:xfrm>
            <a:prstGeom prst="rect">
              <a:avLst/>
            </a:prstGeom>
          </p:spPr>
        </p:pic>
      </p:grpSp>
      <p:sp>
        <p:nvSpPr>
          <p:cNvPr id="2" name="Content Placeholder 1"/>
          <p:cNvSpPr>
            <a:spLocks noGrp="1"/>
          </p:cNvSpPr>
          <p:nvPr>
            <p:ph idx="1"/>
          </p:nvPr>
        </p:nvSpPr>
        <p:spPr>
          <a:xfrm>
            <a:off x="457200" y="1481329"/>
            <a:ext cx="8229600" cy="804672"/>
          </a:xfrm>
        </p:spPr>
        <p:txBody>
          <a:bodyPr>
            <a:normAutofit fontScale="92500"/>
          </a:bodyPr>
          <a:lstStyle/>
          <a:p>
            <a:r>
              <a:rPr lang="en-US" dirty="0" smtClean="0"/>
              <a:t>Implemented a </a:t>
            </a:r>
            <a:r>
              <a:rPr lang="en-US" i="1" dirty="0" smtClean="0">
                <a:solidFill>
                  <a:srgbClr val="0070C0"/>
                </a:solidFill>
              </a:rPr>
              <a:t>parallel</a:t>
            </a:r>
            <a:r>
              <a:rPr lang="en-US" i="1" dirty="0" smtClean="0"/>
              <a:t> </a:t>
            </a:r>
            <a:r>
              <a:rPr lang="en-US" dirty="0" smtClean="0"/>
              <a:t>version of his innovation </a:t>
            </a:r>
            <a:endParaRPr lang="en-US" dirty="0"/>
          </a:p>
        </p:txBody>
      </p:sp>
      <p:sp>
        <p:nvSpPr>
          <p:cNvPr id="3" name="Title 2"/>
          <p:cNvSpPr>
            <a:spLocks noGrp="1"/>
          </p:cNvSpPr>
          <p:nvPr>
            <p:ph type="title"/>
          </p:nvPr>
        </p:nvSpPr>
        <p:spPr/>
        <p:txBody>
          <a:bodyPr/>
          <a:lstStyle/>
          <a:p>
            <a:r>
              <a:rPr lang="en-US" dirty="0" smtClean="0"/>
              <a:t>Brave Sam</a:t>
            </a:r>
            <a:endParaRPr lang="en-US" dirty="0"/>
          </a:p>
        </p:txBody>
      </p:sp>
      <p:grpSp>
        <p:nvGrpSpPr>
          <p:cNvPr id="13" name="Group 3"/>
          <p:cNvGrpSpPr/>
          <p:nvPr/>
        </p:nvGrpSpPr>
        <p:grpSpPr>
          <a:xfrm>
            <a:off x="1956924" y="1971418"/>
            <a:ext cx="1066800" cy="533400"/>
            <a:chOff x="4038600" y="2362200"/>
            <a:chExt cx="1300167" cy="946230"/>
          </a:xfrm>
        </p:grpSpPr>
        <p:pic>
          <p:nvPicPr>
            <p:cNvPr id="5" name="Picture 4" descr="container2.jpg"/>
            <p:cNvPicPr>
              <a:picLocks noChangeAspect="1"/>
            </p:cNvPicPr>
            <p:nvPr/>
          </p:nvPicPr>
          <p:blipFill>
            <a:blip r:embed="rId5" cstate="print"/>
            <a:stretch>
              <a:fillRect/>
            </a:stretch>
          </p:blipFill>
          <p:spPr>
            <a:xfrm flipH="1">
              <a:off x="4038600" y="2362200"/>
              <a:ext cx="1143000" cy="946230"/>
            </a:xfrm>
            <a:prstGeom prst="rect">
              <a:avLst/>
            </a:prstGeom>
          </p:spPr>
        </p:pic>
        <p:sp>
          <p:nvSpPr>
            <p:cNvPr id="6" name="TextBox 5"/>
            <p:cNvSpPr txBox="1"/>
            <p:nvPr/>
          </p:nvSpPr>
          <p:spPr>
            <a:xfrm rot="948003">
              <a:off x="4451986" y="2650859"/>
              <a:ext cx="886781" cy="400109"/>
            </a:xfrm>
            <a:prstGeom prst="rect">
              <a:avLst/>
            </a:prstGeom>
            <a:noFill/>
            <a:scene3d>
              <a:camera prst="isometricOffAxis2Right"/>
              <a:lightRig rig="threePt" dir="t"/>
            </a:scene3d>
          </p:spPr>
          <p:txBody>
            <a:bodyPr wrap="none" rtlCol="0">
              <a:spAutoFit/>
            </a:bodyPr>
            <a:lstStyle/>
            <a:p>
              <a:pPr algn="ctr"/>
              <a:r>
                <a:rPr lang="en-US" sz="2000" dirty="0" smtClean="0">
                  <a:solidFill>
                    <a:schemeClr val="bg1"/>
                  </a:solidFill>
                </a:rPr>
                <a:t>Fruits</a:t>
              </a:r>
              <a:endParaRPr lang="en-US" sz="2000" dirty="0">
                <a:solidFill>
                  <a:schemeClr val="bg1"/>
                </a:solidFill>
              </a:endParaRPr>
            </a:p>
          </p:txBody>
        </p:sp>
      </p:grpSp>
      <p:pic>
        <p:nvPicPr>
          <p:cNvPr id="7" name="Picture 6" descr="fruitbasket.jpg"/>
          <p:cNvPicPr>
            <a:picLocks noChangeAspect="1"/>
          </p:cNvPicPr>
          <p:nvPr/>
        </p:nvPicPr>
        <p:blipFill>
          <a:blip r:embed="rId6" cstate="print"/>
          <a:stretch>
            <a:fillRect/>
          </a:stretch>
        </p:blipFill>
        <p:spPr>
          <a:xfrm>
            <a:off x="838201" y="2642300"/>
            <a:ext cx="395932" cy="483582"/>
          </a:xfrm>
          <a:prstGeom prst="rect">
            <a:avLst/>
          </a:prstGeom>
        </p:spPr>
      </p:pic>
      <p:pic>
        <p:nvPicPr>
          <p:cNvPr id="8" name="Picture 7" descr="fruitbasket.jpg"/>
          <p:cNvPicPr>
            <a:picLocks noChangeAspect="1"/>
          </p:cNvPicPr>
          <p:nvPr/>
        </p:nvPicPr>
        <p:blipFill>
          <a:blip r:embed="rId6" cstate="print"/>
          <a:stretch>
            <a:fillRect/>
          </a:stretch>
        </p:blipFill>
        <p:spPr>
          <a:xfrm>
            <a:off x="1535465" y="2642300"/>
            <a:ext cx="395932" cy="483582"/>
          </a:xfrm>
          <a:prstGeom prst="rect">
            <a:avLst/>
          </a:prstGeom>
        </p:spPr>
      </p:pic>
      <p:pic>
        <p:nvPicPr>
          <p:cNvPr id="9" name="Picture 8" descr="fruitbasket.jpg"/>
          <p:cNvPicPr>
            <a:picLocks noChangeAspect="1"/>
          </p:cNvPicPr>
          <p:nvPr/>
        </p:nvPicPr>
        <p:blipFill>
          <a:blip r:embed="rId6" cstate="print"/>
          <a:stretch>
            <a:fillRect/>
          </a:stretch>
        </p:blipFill>
        <p:spPr>
          <a:xfrm>
            <a:off x="2225984" y="2642300"/>
            <a:ext cx="395932" cy="483582"/>
          </a:xfrm>
          <a:prstGeom prst="rect">
            <a:avLst/>
          </a:prstGeom>
        </p:spPr>
      </p:pic>
      <p:pic>
        <p:nvPicPr>
          <p:cNvPr id="10" name="Picture 9" descr="fruitbasket.jpg"/>
          <p:cNvPicPr>
            <a:picLocks noChangeAspect="1"/>
          </p:cNvPicPr>
          <p:nvPr/>
        </p:nvPicPr>
        <p:blipFill>
          <a:blip r:embed="rId6" cstate="print"/>
          <a:stretch>
            <a:fillRect/>
          </a:stretch>
        </p:blipFill>
        <p:spPr>
          <a:xfrm>
            <a:off x="2915157" y="2642300"/>
            <a:ext cx="395932" cy="483582"/>
          </a:xfrm>
          <a:prstGeom prst="rect">
            <a:avLst/>
          </a:prstGeom>
        </p:spPr>
      </p:pic>
      <p:pic>
        <p:nvPicPr>
          <p:cNvPr id="11" name="Picture 10" descr="fruitbasket.jpg"/>
          <p:cNvPicPr>
            <a:picLocks noChangeAspect="1"/>
          </p:cNvPicPr>
          <p:nvPr/>
        </p:nvPicPr>
        <p:blipFill>
          <a:blip r:embed="rId6" cstate="print"/>
          <a:stretch>
            <a:fillRect/>
          </a:stretch>
        </p:blipFill>
        <p:spPr>
          <a:xfrm>
            <a:off x="3590744" y="2642300"/>
            <a:ext cx="395932" cy="483582"/>
          </a:xfrm>
          <a:prstGeom prst="rect">
            <a:avLst/>
          </a:prstGeom>
        </p:spPr>
      </p:pic>
      <p:pic>
        <p:nvPicPr>
          <p:cNvPr id="12" name="Picture 11" descr="blender.jpg"/>
          <p:cNvPicPr>
            <a:picLocks noChangeAspect="1"/>
          </p:cNvPicPr>
          <p:nvPr/>
        </p:nvPicPr>
        <p:blipFill>
          <a:blip r:embed="rId7" cstate="print"/>
          <a:stretch>
            <a:fillRect/>
          </a:stretch>
        </p:blipFill>
        <p:spPr>
          <a:xfrm>
            <a:off x="1387785" y="5016790"/>
            <a:ext cx="364816" cy="492196"/>
          </a:xfrm>
          <a:prstGeom prst="rect">
            <a:avLst/>
          </a:prstGeom>
        </p:spPr>
      </p:pic>
      <p:pic>
        <p:nvPicPr>
          <p:cNvPr id="15" name="Picture 14" descr="orangeslice.jpg"/>
          <p:cNvPicPr>
            <a:picLocks noChangeAspect="1"/>
          </p:cNvPicPr>
          <p:nvPr/>
        </p:nvPicPr>
        <p:blipFill>
          <a:blip r:embed="rId8" cstate="print"/>
          <a:stretch>
            <a:fillRect/>
          </a:stretch>
        </p:blipFill>
        <p:spPr>
          <a:xfrm>
            <a:off x="2302184" y="4562218"/>
            <a:ext cx="377257" cy="304906"/>
          </a:xfrm>
          <a:prstGeom prst="rect">
            <a:avLst/>
          </a:prstGeom>
        </p:spPr>
      </p:pic>
      <p:pic>
        <p:nvPicPr>
          <p:cNvPr id="16" name="Picture 15" descr="pineappleslice.jpg"/>
          <p:cNvPicPr>
            <a:picLocks noChangeAspect="1"/>
          </p:cNvPicPr>
          <p:nvPr/>
        </p:nvPicPr>
        <p:blipFill>
          <a:blip r:embed="rId9" cstate="print"/>
          <a:stretch>
            <a:fillRect/>
          </a:stretch>
        </p:blipFill>
        <p:spPr>
          <a:xfrm>
            <a:off x="3216583" y="4495800"/>
            <a:ext cx="304800" cy="320039"/>
          </a:xfrm>
          <a:prstGeom prst="rect">
            <a:avLst/>
          </a:prstGeom>
        </p:spPr>
      </p:pic>
      <p:pic>
        <p:nvPicPr>
          <p:cNvPr id="17" name="Picture 16"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1463984" y="4486018"/>
            <a:ext cx="381000" cy="381000"/>
          </a:xfrm>
          <a:prstGeom prst="rect">
            <a:avLst/>
          </a:prstGeom>
        </p:spPr>
      </p:pic>
      <p:pic>
        <p:nvPicPr>
          <p:cNvPr id="26" name="Picture 25"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803844" y="3162902"/>
            <a:ext cx="353608" cy="318247"/>
          </a:xfrm>
          <a:prstGeom prst="rect">
            <a:avLst/>
          </a:prstGeom>
        </p:spPr>
      </p:pic>
      <p:pic>
        <p:nvPicPr>
          <p:cNvPr id="27" name="Picture 26"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1509549" y="3162902"/>
            <a:ext cx="353608" cy="318247"/>
          </a:xfrm>
          <a:prstGeom prst="rect">
            <a:avLst/>
          </a:prstGeom>
        </p:spPr>
      </p:pic>
      <p:pic>
        <p:nvPicPr>
          <p:cNvPr id="28" name="Picture 27"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2175445" y="3162902"/>
            <a:ext cx="353608" cy="318247"/>
          </a:xfrm>
          <a:prstGeom prst="rect">
            <a:avLst/>
          </a:prstGeom>
        </p:spPr>
      </p:pic>
      <p:pic>
        <p:nvPicPr>
          <p:cNvPr id="29" name="Picture 28"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2861245" y="3162902"/>
            <a:ext cx="353608" cy="318247"/>
          </a:xfrm>
          <a:prstGeom prst="rect">
            <a:avLst/>
          </a:prstGeom>
        </p:spPr>
      </p:pic>
      <p:pic>
        <p:nvPicPr>
          <p:cNvPr id="30" name="Picture 29"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3547045" y="3162902"/>
            <a:ext cx="353608" cy="318247"/>
          </a:xfrm>
          <a:prstGeom prst="rect">
            <a:avLst/>
          </a:prstGeom>
        </p:spPr>
      </p:pic>
      <p:grpSp>
        <p:nvGrpSpPr>
          <p:cNvPr id="14" name="Group 58"/>
          <p:cNvGrpSpPr/>
          <p:nvPr/>
        </p:nvGrpSpPr>
        <p:grpSpPr>
          <a:xfrm>
            <a:off x="878660" y="3498790"/>
            <a:ext cx="432924" cy="440981"/>
            <a:chOff x="2157876" y="3432372"/>
            <a:chExt cx="432924" cy="440981"/>
          </a:xfrm>
        </p:grpSpPr>
        <p:pic>
          <p:nvPicPr>
            <p:cNvPr id="31" name="Picture 30" descr="orangeslice.jpg"/>
            <p:cNvPicPr>
              <a:picLocks noChangeAspect="1"/>
            </p:cNvPicPr>
            <p:nvPr/>
          </p:nvPicPr>
          <p:blipFill>
            <a:blip r:embed="rId8" cstate="print"/>
            <a:stretch>
              <a:fillRect/>
            </a:stretch>
          </p:blipFill>
          <p:spPr>
            <a:xfrm>
              <a:off x="2402106" y="3480818"/>
              <a:ext cx="188694" cy="152506"/>
            </a:xfrm>
            <a:prstGeom prst="rect">
              <a:avLst/>
            </a:prstGeom>
          </p:spPr>
        </p:pic>
        <p:pic>
          <p:nvPicPr>
            <p:cNvPr id="32" name="Picture 31" descr="pineappleslice.jpg"/>
            <p:cNvPicPr>
              <a:picLocks noChangeAspect="1"/>
            </p:cNvPicPr>
            <p:nvPr/>
          </p:nvPicPr>
          <p:blipFill>
            <a:blip r:embed="rId9" cstate="print"/>
            <a:stretch>
              <a:fillRect/>
            </a:stretch>
          </p:blipFill>
          <p:spPr>
            <a:xfrm>
              <a:off x="2286000" y="3633324"/>
              <a:ext cx="228600" cy="240029"/>
            </a:xfrm>
            <a:prstGeom prst="rect">
              <a:avLst/>
            </a:prstGeom>
          </p:spPr>
        </p:pic>
        <p:pic>
          <p:nvPicPr>
            <p:cNvPr id="33" name="Picture 32"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2157876" y="3432372"/>
              <a:ext cx="228600" cy="228600"/>
            </a:xfrm>
            <a:prstGeom prst="rect">
              <a:avLst/>
            </a:prstGeom>
          </p:spPr>
        </p:pic>
      </p:grpSp>
      <p:grpSp>
        <p:nvGrpSpPr>
          <p:cNvPr id="18" name="Group 57"/>
          <p:cNvGrpSpPr/>
          <p:nvPr/>
        </p:nvGrpSpPr>
        <p:grpSpPr>
          <a:xfrm>
            <a:off x="1600200" y="3495418"/>
            <a:ext cx="432924" cy="440981"/>
            <a:chOff x="2895600" y="3429000"/>
            <a:chExt cx="432924" cy="440981"/>
          </a:xfrm>
        </p:grpSpPr>
        <p:pic>
          <p:nvPicPr>
            <p:cNvPr id="37" name="Picture 36" descr="orangeslice.jpg"/>
            <p:cNvPicPr>
              <a:picLocks noChangeAspect="1"/>
            </p:cNvPicPr>
            <p:nvPr/>
          </p:nvPicPr>
          <p:blipFill>
            <a:blip r:embed="rId8" cstate="print"/>
            <a:stretch>
              <a:fillRect/>
            </a:stretch>
          </p:blipFill>
          <p:spPr>
            <a:xfrm>
              <a:off x="3139830" y="3477446"/>
              <a:ext cx="188694" cy="152506"/>
            </a:xfrm>
            <a:prstGeom prst="rect">
              <a:avLst/>
            </a:prstGeom>
          </p:spPr>
        </p:pic>
        <p:pic>
          <p:nvPicPr>
            <p:cNvPr id="38" name="Picture 37" descr="pineappleslice.jpg"/>
            <p:cNvPicPr>
              <a:picLocks noChangeAspect="1"/>
            </p:cNvPicPr>
            <p:nvPr/>
          </p:nvPicPr>
          <p:blipFill>
            <a:blip r:embed="rId9" cstate="print"/>
            <a:stretch>
              <a:fillRect/>
            </a:stretch>
          </p:blipFill>
          <p:spPr>
            <a:xfrm>
              <a:off x="3023724" y="3629952"/>
              <a:ext cx="228600" cy="240029"/>
            </a:xfrm>
            <a:prstGeom prst="rect">
              <a:avLst/>
            </a:prstGeom>
          </p:spPr>
        </p:pic>
        <p:pic>
          <p:nvPicPr>
            <p:cNvPr id="39" name="Picture 38"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2895600" y="3429000"/>
              <a:ext cx="228600" cy="228600"/>
            </a:xfrm>
            <a:prstGeom prst="rect">
              <a:avLst/>
            </a:prstGeom>
          </p:spPr>
        </p:pic>
      </p:grpSp>
      <p:grpSp>
        <p:nvGrpSpPr>
          <p:cNvPr id="19" name="Group 56"/>
          <p:cNvGrpSpPr/>
          <p:nvPr/>
        </p:nvGrpSpPr>
        <p:grpSpPr>
          <a:xfrm>
            <a:off x="2258353" y="3498790"/>
            <a:ext cx="432924" cy="440981"/>
            <a:chOff x="3629952" y="3432372"/>
            <a:chExt cx="432924" cy="440981"/>
          </a:xfrm>
        </p:grpSpPr>
        <p:pic>
          <p:nvPicPr>
            <p:cNvPr id="40" name="Picture 39" descr="orangeslice.jpg"/>
            <p:cNvPicPr>
              <a:picLocks noChangeAspect="1"/>
            </p:cNvPicPr>
            <p:nvPr/>
          </p:nvPicPr>
          <p:blipFill>
            <a:blip r:embed="rId8" cstate="print"/>
            <a:stretch>
              <a:fillRect/>
            </a:stretch>
          </p:blipFill>
          <p:spPr>
            <a:xfrm>
              <a:off x="3874182" y="3480818"/>
              <a:ext cx="188694" cy="152506"/>
            </a:xfrm>
            <a:prstGeom prst="rect">
              <a:avLst/>
            </a:prstGeom>
          </p:spPr>
        </p:pic>
        <p:pic>
          <p:nvPicPr>
            <p:cNvPr id="41" name="Picture 40" descr="pineappleslice.jpg"/>
            <p:cNvPicPr>
              <a:picLocks noChangeAspect="1"/>
            </p:cNvPicPr>
            <p:nvPr/>
          </p:nvPicPr>
          <p:blipFill>
            <a:blip r:embed="rId9" cstate="print"/>
            <a:stretch>
              <a:fillRect/>
            </a:stretch>
          </p:blipFill>
          <p:spPr>
            <a:xfrm>
              <a:off x="3758076" y="3633324"/>
              <a:ext cx="228600" cy="240029"/>
            </a:xfrm>
            <a:prstGeom prst="rect">
              <a:avLst/>
            </a:prstGeom>
          </p:spPr>
        </p:pic>
        <p:pic>
          <p:nvPicPr>
            <p:cNvPr id="42" name="Picture 41"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3629952" y="3432372"/>
              <a:ext cx="228600" cy="228600"/>
            </a:xfrm>
            <a:prstGeom prst="rect">
              <a:avLst/>
            </a:prstGeom>
          </p:spPr>
        </p:pic>
      </p:grpSp>
      <p:grpSp>
        <p:nvGrpSpPr>
          <p:cNvPr id="20" name="Group 55"/>
          <p:cNvGrpSpPr/>
          <p:nvPr/>
        </p:nvGrpSpPr>
        <p:grpSpPr>
          <a:xfrm>
            <a:off x="2979893" y="3495418"/>
            <a:ext cx="432924" cy="440981"/>
            <a:chOff x="4367676" y="3429000"/>
            <a:chExt cx="432924" cy="440981"/>
          </a:xfrm>
        </p:grpSpPr>
        <p:pic>
          <p:nvPicPr>
            <p:cNvPr id="43" name="Picture 42" descr="orangeslice.jpg"/>
            <p:cNvPicPr>
              <a:picLocks noChangeAspect="1"/>
            </p:cNvPicPr>
            <p:nvPr/>
          </p:nvPicPr>
          <p:blipFill>
            <a:blip r:embed="rId8" cstate="print"/>
            <a:stretch>
              <a:fillRect/>
            </a:stretch>
          </p:blipFill>
          <p:spPr>
            <a:xfrm>
              <a:off x="4611906" y="3477446"/>
              <a:ext cx="188694" cy="152506"/>
            </a:xfrm>
            <a:prstGeom prst="rect">
              <a:avLst/>
            </a:prstGeom>
          </p:spPr>
        </p:pic>
        <p:pic>
          <p:nvPicPr>
            <p:cNvPr id="44" name="Picture 43" descr="pineappleslice.jpg"/>
            <p:cNvPicPr>
              <a:picLocks noChangeAspect="1"/>
            </p:cNvPicPr>
            <p:nvPr/>
          </p:nvPicPr>
          <p:blipFill>
            <a:blip r:embed="rId9" cstate="print"/>
            <a:stretch>
              <a:fillRect/>
            </a:stretch>
          </p:blipFill>
          <p:spPr>
            <a:xfrm>
              <a:off x="4495800" y="3629952"/>
              <a:ext cx="228600" cy="240029"/>
            </a:xfrm>
            <a:prstGeom prst="rect">
              <a:avLst/>
            </a:prstGeom>
          </p:spPr>
        </p:pic>
        <p:pic>
          <p:nvPicPr>
            <p:cNvPr id="45" name="Picture 44"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4367676" y="3429000"/>
              <a:ext cx="228600" cy="228600"/>
            </a:xfrm>
            <a:prstGeom prst="rect">
              <a:avLst/>
            </a:prstGeom>
          </p:spPr>
        </p:pic>
      </p:grpSp>
      <p:grpSp>
        <p:nvGrpSpPr>
          <p:cNvPr id="21" name="Group 54"/>
          <p:cNvGrpSpPr/>
          <p:nvPr/>
        </p:nvGrpSpPr>
        <p:grpSpPr>
          <a:xfrm>
            <a:off x="3649509" y="3495453"/>
            <a:ext cx="432924" cy="440981"/>
            <a:chOff x="5077752" y="3429035"/>
            <a:chExt cx="432924" cy="440981"/>
          </a:xfrm>
        </p:grpSpPr>
        <p:pic>
          <p:nvPicPr>
            <p:cNvPr id="46" name="Picture 45" descr="orangeslice.jpg"/>
            <p:cNvPicPr>
              <a:picLocks noChangeAspect="1"/>
            </p:cNvPicPr>
            <p:nvPr/>
          </p:nvPicPr>
          <p:blipFill>
            <a:blip r:embed="rId8" cstate="print"/>
            <a:stretch>
              <a:fillRect/>
            </a:stretch>
          </p:blipFill>
          <p:spPr>
            <a:xfrm>
              <a:off x="5321982" y="3477481"/>
              <a:ext cx="188694" cy="152506"/>
            </a:xfrm>
            <a:prstGeom prst="rect">
              <a:avLst/>
            </a:prstGeom>
          </p:spPr>
        </p:pic>
        <p:pic>
          <p:nvPicPr>
            <p:cNvPr id="47" name="Picture 46" descr="pineappleslice.jpg"/>
            <p:cNvPicPr>
              <a:picLocks noChangeAspect="1"/>
            </p:cNvPicPr>
            <p:nvPr/>
          </p:nvPicPr>
          <p:blipFill>
            <a:blip r:embed="rId9" cstate="print"/>
            <a:stretch>
              <a:fillRect/>
            </a:stretch>
          </p:blipFill>
          <p:spPr>
            <a:xfrm>
              <a:off x="5205876" y="3629987"/>
              <a:ext cx="228600" cy="240029"/>
            </a:xfrm>
            <a:prstGeom prst="rect">
              <a:avLst/>
            </a:prstGeom>
          </p:spPr>
        </p:pic>
        <p:pic>
          <p:nvPicPr>
            <p:cNvPr id="48" name="Picture 47"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5077752" y="3429035"/>
              <a:ext cx="228600" cy="228600"/>
            </a:xfrm>
            <a:prstGeom prst="rect">
              <a:avLst/>
            </a:prstGeom>
          </p:spPr>
        </p:pic>
      </p:grpSp>
      <p:grpSp>
        <p:nvGrpSpPr>
          <p:cNvPr id="22" name="Group 140"/>
          <p:cNvGrpSpPr/>
          <p:nvPr/>
        </p:nvGrpSpPr>
        <p:grpSpPr>
          <a:xfrm>
            <a:off x="2360817" y="5784395"/>
            <a:ext cx="218228" cy="619382"/>
            <a:chOff x="2378384" y="5552818"/>
            <a:chExt cx="218228" cy="619382"/>
          </a:xfrm>
        </p:grpSpPr>
        <p:pic>
          <p:nvPicPr>
            <p:cNvPr id="24" name="Picture 23" descr="orangejuice.png"/>
            <p:cNvPicPr>
              <a:picLocks noChangeAspect="1"/>
            </p:cNvPicPr>
            <p:nvPr/>
          </p:nvPicPr>
          <p:blipFill>
            <a:blip r:embed="rId12" cstate="print"/>
            <a:stretch>
              <a:fillRect/>
            </a:stretch>
          </p:blipFill>
          <p:spPr>
            <a:xfrm>
              <a:off x="2378384" y="5552818"/>
              <a:ext cx="218228" cy="619382"/>
            </a:xfrm>
            <a:prstGeom prst="rect">
              <a:avLst/>
            </a:prstGeom>
          </p:spPr>
        </p:pic>
        <p:pic>
          <p:nvPicPr>
            <p:cNvPr id="53" name="Picture 52" descr="orange.jpg"/>
            <p:cNvPicPr>
              <a:picLocks noChangeAspect="1"/>
            </p:cNvPicPr>
            <p:nvPr/>
          </p:nvPicPr>
          <p:blipFill>
            <a:blip r:embed="rId13" cstate="print"/>
            <a:stretch>
              <a:fillRect/>
            </a:stretch>
          </p:blipFill>
          <p:spPr>
            <a:xfrm flipH="1">
              <a:off x="2410752" y="5839417"/>
              <a:ext cx="152400" cy="148366"/>
            </a:xfrm>
            <a:prstGeom prst="rect">
              <a:avLst/>
            </a:prstGeom>
          </p:spPr>
        </p:pic>
      </p:grpSp>
      <p:grpSp>
        <p:nvGrpSpPr>
          <p:cNvPr id="34" name="Group 141"/>
          <p:cNvGrpSpPr/>
          <p:nvPr/>
        </p:nvGrpSpPr>
        <p:grpSpPr>
          <a:xfrm>
            <a:off x="3276600" y="5768004"/>
            <a:ext cx="181378" cy="581025"/>
            <a:chOff x="3323822" y="5581393"/>
            <a:chExt cx="181378" cy="581025"/>
          </a:xfrm>
        </p:grpSpPr>
        <p:pic>
          <p:nvPicPr>
            <p:cNvPr id="25" name="Picture 24" descr="pineapplejuice.jpg"/>
            <p:cNvPicPr>
              <a:picLocks noChangeAspect="1"/>
            </p:cNvPicPr>
            <p:nvPr/>
          </p:nvPicPr>
          <p:blipFill>
            <a:blip r:embed="rId14" cstate="print"/>
            <a:stretch>
              <a:fillRect/>
            </a:stretch>
          </p:blipFill>
          <p:spPr>
            <a:xfrm>
              <a:off x="3323822" y="5581393"/>
              <a:ext cx="181378" cy="581025"/>
            </a:xfrm>
            <a:prstGeom prst="rect">
              <a:avLst/>
            </a:prstGeom>
          </p:spPr>
        </p:pic>
        <p:pic>
          <p:nvPicPr>
            <p:cNvPr id="54" name="Picture 53" descr="pineapple.jpg"/>
            <p:cNvPicPr>
              <a:picLocks noChangeAspect="1"/>
            </p:cNvPicPr>
            <p:nvPr/>
          </p:nvPicPr>
          <p:blipFill>
            <a:blip r:embed="rId15" cstate="print"/>
            <a:stretch>
              <a:fillRect/>
            </a:stretch>
          </p:blipFill>
          <p:spPr>
            <a:xfrm>
              <a:off x="3371059" y="5817158"/>
              <a:ext cx="93681" cy="202875"/>
            </a:xfrm>
            <a:prstGeom prst="rect">
              <a:avLst/>
            </a:prstGeom>
          </p:spPr>
        </p:pic>
      </p:grpSp>
      <p:cxnSp>
        <p:nvCxnSpPr>
          <p:cNvPr id="66" name="Straight Arrow Connector 65"/>
          <p:cNvCxnSpPr>
            <a:stCxn id="32" idx="2"/>
            <a:endCxn id="17" idx="0"/>
          </p:cNvCxnSpPr>
          <p:nvPr/>
        </p:nvCxnSpPr>
        <p:spPr>
          <a:xfrm rot="16200000" flipH="1">
            <a:off x="1114661" y="3946194"/>
            <a:ext cx="546247" cy="533400"/>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32" idx="2"/>
            <a:endCxn id="15" idx="0"/>
          </p:cNvCxnSpPr>
          <p:nvPr/>
        </p:nvCxnSpPr>
        <p:spPr>
          <a:xfrm rot="16200000" flipH="1">
            <a:off x="1494725" y="3566129"/>
            <a:ext cx="622447" cy="136972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2" idx="2"/>
            <a:endCxn id="16" idx="0"/>
          </p:cNvCxnSpPr>
          <p:nvPr/>
        </p:nvCxnSpPr>
        <p:spPr>
          <a:xfrm rot="16200000" flipH="1">
            <a:off x="1967019" y="3093835"/>
            <a:ext cx="556029" cy="2247899"/>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8" idx="2"/>
            <a:endCxn id="17" idx="0"/>
          </p:cNvCxnSpPr>
          <p:nvPr/>
        </p:nvCxnSpPr>
        <p:spPr>
          <a:xfrm rot="5400000">
            <a:off x="1473745" y="4117138"/>
            <a:ext cx="549619" cy="188140"/>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stCxn id="38" idx="2"/>
            <a:endCxn id="15" idx="0"/>
          </p:cNvCxnSpPr>
          <p:nvPr/>
        </p:nvCxnSpPr>
        <p:spPr>
          <a:xfrm rot="16200000" flipH="1">
            <a:off x="1853809" y="3925213"/>
            <a:ext cx="625819" cy="64818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1" idx="2"/>
            <a:endCxn id="15" idx="0"/>
          </p:cNvCxnSpPr>
          <p:nvPr/>
        </p:nvCxnSpPr>
        <p:spPr>
          <a:xfrm rot="5400000">
            <a:off x="2184572" y="4246012"/>
            <a:ext cx="622447" cy="996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8" idx="2"/>
            <a:endCxn id="16" idx="0"/>
          </p:cNvCxnSpPr>
          <p:nvPr/>
        </p:nvCxnSpPr>
        <p:spPr>
          <a:xfrm rot="16200000" flipH="1">
            <a:off x="2326103" y="3452919"/>
            <a:ext cx="559401" cy="1526359"/>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1" idx="2"/>
            <a:endCxn id="17" idx="0"/>
          </p:cNvCxnSpPr>
          <p:nvPr/>
        </p:nvCxnSpPr>
        <p:spPr>
          <a:xfrm rot="5400000">
            <a:off x="1804508" y="3789748"/>
            <a:ext cx="546247" cy="846293"/>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a:stCxn id="41" idx="2"/>
            <a:endCxn id="16" idx="0"/>
          </p:cNvCxnSpPr>
          <p:nvPr/>
        </p:nvCxnSpPr>
        <p:spPr>
          <a:xfrm rot="16200000" flipH="1">
            <a:off x="2656866" y="3783682"/>
            <a:ext cx="556029" cy="868206"/>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4" idx="2"/>
            <a:endCxn id="17" idx="0"/>
          </p:cNvCxnSpPr>
          <p:nvPr/>
        </p:nvCxnSpPr>
        <p:spPr>
          <a:xfrm rot="5400000">
            <a:off x="2163592" y="3427292"/>
            <a:ext cx="549619" cy="1567833"/>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stCxn id="44" idx="2"/>
            <a:endCxn id="15" idx="0"/>
          </p:cNvCxnSpPr>
          <p:nvPr/>
        </p:nvCxnSpPr>
        <p:spPr>
          <a:xfrm rot="5400000">
            <a:off x="2543656" y="3883556"/>
            <a:ext cx="625819" cy="73150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4" idx="2"/>
            <a:endCxn id="16" idx="0"/>
          </p:cNvCxnSpPr>
          <p:nvPr/>
        </p:nvCxnSpPr>
        <p:spPr>
          <a:xfrm rot="16200000" flipH="1">
            <a:off x="3015950" y="4142766"/>
            <a:ext cx="559401" cy="146666"/>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47" idx="2"/>
            <a:endCxn id="17" idx="0"/>
          </p:cNvCxnSpPr>
          <p:nvPr/>
        </p:nvCxnSpPr>
        <p:spPr>
          <a:xfrm rot="5400000">
            <a:off x="2498417" y="3092502"/>
            <a:ext cx="549584" cy="2237449"/>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a:stCxn id="47" idx="2"/>
            <a:endCxn id="15" idx="0"/>
          </p:cNvCxnSpPr>
          <p:nvPr/>
        </p:nvCxnSpPr>
        <p:spPr>
          <a:xfrm rot="5400000">
            <a:off x="2878481" y="3548766"/>
            <a:ext cx="625784" cy="1401120"/>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7" idx="2"/>
            <a:endCxn id="16" idx="0"/>
          </p:cNvCxnSpPr>
          <p:nvPr/>
        </p:nvCxnSpPr>
        <p:spPr>
          <a:xfrm rot="5400000">
            <a:off x="3350775" y="3954642"/>
            <a:ext cx="559366" cy="522950"/>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ight Arrow 102"/>
          <p:cNvSpPr/>
          <p:nvPr/>
        </p:nvSpPr>
        <p:spPr>
          <a:xfrm rot="5400000">
            <a:off x="8763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Arrow 103"/>
          <p:cNvSpPr/>
          <p:nvPr/>
        </p:nvSpPr>
        <p:spPr>
          <a:xfrm rot="5400000">
            <a:off x="10287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Arrow 104"/>
          <p:cNvSpPr/>
          <p:nvPr/>
        </p:nvSpPr>
        <p:spPr>
          <a:xfrm rot="5400000">
            <a:off x="15621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Arrow 105"/>
          <p:cNvSpPr/>
          <p:nvPr/>
        </p:nvSpPr>
        <p:spPr>
          <a:xfrm rot="5400000">
            <a:off x="17145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Arrow 106"/>
          <p:cNvSpPr/>
          <p:nvPr/>
        </p:nvSpPr>
        <p:spPr>
          <a:xfrm rot="5400000">
            <a:off x="22479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Arrow 107"/>
          <p:cNvSpPr/>
          <p:nvPr/>
        </p:nvSpPr>
        <p:spPr>
          <a:xfrm rot="5400000">
            <a:off x="24003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rot="5400000">
            <a:off x="29337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ight Arrow 109"/>
          <p:cNvSpPr/>
          <p:nvPr/>
        </p:nvSpPr>
        <p:spPr>
          <a:xfrm rot="5400000">
            <a:off x="30861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ight Arrow 110"/>
          <p:cNvSpPr/>
          <p:nvPr/>
        </p:nvSpPr>
        <p:spPr>
          <a:xfrm rot="5400000">
            <a:off x="3619499"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ight Arrow 111"/>
          <p:cNvSpPr/>
          <p:nvPr/>
        </p:nvSpPr>
        <p:spPr>
          <a:xfrm rot="5400000">
            <a:off x="3771899"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ight Arrow 112"/>
          <p:cNvSpPr/>
          <p:nvPr/>
        </p:nvSpPr>
        <p:spPr>
          <a:xfrm rot="5400000">
            <a:off x="1539034" y="4862976"/>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ight Arrow 113"/>
          <p:cNvSpPr/>
          <p:nvPr/>
        </p:nvSpPr>
        <p:spPr>
          <a:xfrm rot="5400000">
            <a:off x="1539034" y="558921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5" name="Picture 114" descr="blender.jpg"/>
          <p:cNvPicPr>
            <a:picLocks noChangeAspect="1"/>
          </p:cNvPicPr>
          <p:nvPr/>
        </p:nvPicPr>
        <p:blipFill>
          <a:blip r:embed="rId7" cstate="print"/>
          <a:stretch>
            <a:fillRect/>
          </a:stretch>
        </p:blipFill>
        <p:spPr>
          <a:xfrm>
            <a:off x="2302184" y="5029200"/>
            <a:ext cx="364816" cy="492196"/>
          </a:xfrm>
          <a:prstGeom prst="rect">
            <a:avLst/>
          </a:prstGeom>
        </p:spPr>
      </p:pic>
      <p:pic>
        <p:nvPicPr>
          <p:cNvPr id="116" name="Picture 115" descr="blender.jpg"/>
          <p:cNvPicPr>
            <a:picLocks noChangeAspect="1"/>
          </p:cNvPicPr>
          <p:nvPr/>
        </p:nvPicPr>
        <p:blipFill>
          <a:blip r:embed="rId7" cstate="print"/>
          <a:stretch>
            <a:fillRect/>
          </a:stretch>
        </p:blipFill>
        <p:spPr>
          <a:xfrm>
            <a:off x="3216584" y="5021108"/>
            <a:ext cx="364816" cy="492196"/>
          </a:xfrm>
          <a:prstGeom prst="rect">
            <a:avLst/>
          </a:prstGeom>
        </p:spPr>
      </p:pic>
      <p:sp>
        <p:nvSpPr>
          <p:cNvPr id="117" name="Right Arrow 116"/>
          <p:cNvSpPr/>
          <p:nvPr/>
        </p:nvSpPr>
        <p:spPr>
          <a:xfrm rot="5400000">
            <a:off x="2393731" y="487916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Arrow 117"/>
          <p:cNvSpPr/>
          <p:nvPr/>
        </p:nvSpPr>
        <p:spPr>
          <a:xfrm rot="5400000">
            <a:off x="2393731" y="558921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Arrow 118"/>
          <p:cNvSpPr/>
          <p:nvPr/>
        </p:nvSpPr>
        <p:spPr>
          <a:xfrm rot="5400000">
            <a:off x="3291089" y="4854884"/>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ight Arrow 119"/>
          <p:cNvSpPr/>
          <p:nvPr/>
        </p:nvSpPr>
        <p:spPr>
          <a:xfrm rot="5400000">
            <a:off x="3291089" y="558921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Arrow Connector 124"/>
          <p:cNvCxnSpPr>
            <a:stCxn id="5" idx="2"/>
            <a:endCxn id="7" idx="0"/>
          </p:cNvCxnSpPr>
          <p:nvPr/>
        </p:nvCxnSpPr>
        <p:spPr>
          <a:xfrm rot="5400000">
            <a:off x="1662265" y="1878720"/>
            <a:ext cx="137482" cy="1389678"/>
          </a:xfrm>
          <a:prstGeom prst="straightConnector1">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5" idx="2"/>
            <a:endCxn id="8" idx="0"/>
          </p:cNvCxnSpPr>
          <p:nvPr/>
        </p:nvCxnSpPr>
        <p:spPr>
          <a:xfrm rot="5400000">
            <a:off x="2010897" y="2227352"/>
            <a:ext cx="137482" cy="69241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5" idx="2"/>
            <a:endCxn id="9" idx="0"/>
          </p:cNvCxnSpPr>
          <p:nvPr/>
        </p:nvCxnSpPr>
        <p:spPr>
          <a:xfrm rot="5400000">
            <a:off x="2356157" y="2572612"/>
            <a:ext cx="137482" cy="189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5" idx="2"/>
            <a:endCxn id="10" idx="0"/>
          </p:cNvCxnSpPr>
          <p:nvPr/>
        </p:nvCxnSpPr>
        <p:spPr>
          <a:xfrm rot="16200000" flipH="1">
            <a:off x="2700743" y="2229920"/>
            <a:ext cx="137482" cy="68727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5" idx="2"/>
            <a:endCxn id="11" idx="0"/>
          </p:cNvCxnSpPr>
          <p:nvPr/>
        </p:nvCxnSpPr>
        <p:spPr>
          <a:xfrm rot="16200000" flipH="1">
            <a:off x="3038536" y="1892126"/>
            <a:ext cx="137482" cy="136286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ight Arrow 142"/>
          <p:cNvSpPr/>
          <p:nvPr/>
        </p:nvSpPr>
        <p:spPr>
          <a:xfrm rot="10800000">
            <a:off x="4191000" y="2770848"/>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35" name="Group 147"/>
          <p:cNvGrpSpPr/>
          <p:nvPr/>
        </p:nvGrpSpPr>
        <p:grpSpPr>
          <a:xfrm>
            <a:off x="4443876" y="2818256"/>
            <a:ext cx="3626314" cy="381199"/>
            <a:chOff x="4648200" y="2922104"/>
            <a:chExt cx="3626314" cy="381199"/>
          </a:xfrm>
        </p:grpSpPr>
        <p:sp>
          <p:nvSpPr>
            <p:cNvPr id="144" name="TextBox 143"/>
            <p:cNvSpPr txBox="1"/>
            <p:nvPr/>
          </p:nvSpPr>
          <p:spPr>
            <a:xfrm>
              <a:off x="4648200" y="2922104"/>
              <a:ext cx="3626314" cy="369332"/>
            </a:xfrm>
            <a:prstGeom prst="rect">
              <a:avLst/>
            </a:prstGeom>
            <a:noFill/>
          </p:spPr>
          <p:txBody>
            <a:bodyPr wrap="none" rtlCol="0">
              <a:spAutoFit/>
            </a:bodyPr>
            <a:lstStyle/>
            <a:p>
              <a:r>
                <a:rPr lang="en-US" dirty="0" smtClean="0"/>
                <a:t>(&lt;a,   &gt; , &lt;o,   &gt; , &lt;p,   &gt; , …)</a:t>
              </a:r>
              <a:endParaRPr lang="en-US" dirty="0"/>
            </a:p>
          </p:txBody>
        </p:sp>
        <p:pic>
          <p:nvPicPr>
            <p:cNvPr id="145" name="Picture 144" descr="apple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097741" y="2979892"/>
              <a:ext cx="152400" cy="179917"/>
            </a:xfrm>
            <a:prstGeom prst="rect">
              <a:avLst/>
            </a:prstGeom>
          </p:spPr>
        </p:pic>
        <p:pic>
          <p:nvPicPr>
            <p:cNvPr id="146" name="Picture 145" descr="orange.jpg"/>
            <p:cNvPicPr>
              <a:picLocks noChangeAspect="1"/>
            </p:cNvPicPr>
            <p:nvPr/>
          </p:nvPicPr>
          <p:blipFill>
            <a:blip r:embed="rId13" cstate="print"/>
            <a:stretch>
              <a:fillRect/>
            </a:stretch>
          </p:blipFill>
          <p:spPr>
            <a:xfrm flipH="1">
              <a:off x="5805024" y="3073074"/>
              <a:ext cx="152400" cy="148366"/>
            </a:xfrm>
            <a:prstGeom prst="rect">
              <a:avLst/>
            </a:prstGeom>
          </p:spPr>
        </p:pic>
        <p:pic>
          <p:nvPicPr>
            <p:cNvPr id="147" name="Picture 146" descr="pineapple.jpg"/>
            <p:cNvPicPr>
              <a:picLocks noChangeAspect="1"/>
            </p:cNvPicPr>
            <p:nvPr/>
          </p:nvPicPr>
          <p:blipFill>
            <a:blip r:embed="rId15" cstate="print"/>
            <a:stretch>
              <a:fillRect/>
            </a:stretch>
          </p:blipFill>
          <p:spPr>
            <a:xfrm>
              <a:off x="6553200" y="2935410"/>
              <a:ext cx="169881" cy="367893"/>
            </a:xfrm>
            <a:prstGeom prst="rect">
              <a:avLst/>
            </a:prstGeom>
          </p:spPr>
        </p:pic>
      </p:grpSp>
      <p:sp>
        <p:nvSpPr>
          <p:cNvPr id="160" name="TextBox 159"/>
          <p:cNvSpPr txBox="1"/>
          <p:nvPr/>
        </p:nvSpPr>
        <p:spPr>
          <a:xfrm>
            <a:off x="4443876" y="2501788"/>
            <a:ext cx="4517583" cy="307777"/>
          </a:xfrm>
          <a:prstGeom prst="rect">
            <a:avLst/>
          </a:prstGeom>
          <a:noFill/>
        </p:spPr>
        <p:txBody>
          <a:bodyPr wrap="none" rtlCol="0">
            <a:spAutoFit/>
          </a:bodyPr>
          <a:lstStyle/>
          <a:p>
            <a:r>
              <a:rPr lang="en-US" sz="1400" dirty="0" smtClean="0"/>
              <a:t>Each input to a map is a </a:t>
            </a:r>
            <a:r>
              <a:rPr lang="en-US" sz="1400" dirty="0" smtClean="0">
                <a:solidFill>
                  <a:srgbClr val="C00000"/>
                </a:solidFill>
              </a:rPr>
              <a:t>list of &lt;key, value&gt; pairs</a:t>
            </a:r>
            <a:endParaRPr lang="en-US" sz="1400" dirty="0">
              <a:solidFill>
                <a:srgbClr val="C00000"/>
              </a:solidFill>
            </a:endParaRPr>
          </a:p>
        </p:txBody>
      </p:sp>
      <p:sp>
        <p:nvSpPr>
          <p:cNvPr id="161" name="Right Arrow 160"/>
          <p:cNvSpPr/>
          <p:nvPr/>
        </p:nvSpPr>
        <p:spPr>
          <a:xfrm rot="10800000">
            <a:off x="4191000" y="3597584"/>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7" name="TextBox 166"/>
          <p:cNvSpPr txBox="1"/>
          <p:nvPr/>
        </p:nvSpPr>
        <p:spPr>
          <a:xfrm>
            <a:off x="4443876" y="3352800"/>
            <a:ext cx="4642618" cy="307777"/>
          </a:xfrm>
          <a:prstGeom prst="rect">
            <a:avLst/>
          </a:prstGeom>
          <a:noFill/>
        </p:spPr>
        <p:txBody>
          <a:bodyPr wrap="none" rtlCol="0">
            <a:spAutoFit/>
          </a:bodyPr>
          <a:lstStyle/>
          <a:p>
            <a:r>
              <a:rPr lang="en-US" sz="1400" dirty="0" smtClean="0"/>
              <a:t>Each output of a map is a </a:t>
            </a:r>
            <a:r>
              <a:rPr lang="en-US" sz="1400" dirty="0" smtClean="0">
                <a:solidFill>
                  <a:srgbClr val="C00000"/>
                </a:solidFill>
              </a:rPr>
              <a:t>list of &lt;key, value&gt; pairs</a:t>
            </a:r>
            <a:endParaRPr lang="en-US" sz="1400" dirty="0">
              <a:solidFill>
                <a:srgbClr val="C00000"/>
              </a:solidFill>
            </a:endParaRPr>
          </a:p>
        </p:txBody>
      </p:sp>
      <p:grpSp>
        <p:nvGrpSpPr>
          <p:cNvPr id="36" name="Group 170"/>
          <p:cNvGrpSpPr/>
          <p:nvPr/>
        </p:nvGrpSpPr>
        <p:grpSpPr>
          <a:xfrm>
            <a:off x="4443876" y="3669268"/>
            <a:ext cx="3041602" cy="369332"/>
            <a:chOff x="4443876" y="3669268"/>
            <a:chExt cx="3041602" cy="369332"/>
          </a:xfrm>
        </p:grpSpPr>
        <p:sp>
          <p:nvSpPr>
            <p:cNvPr id="163" name="TextBox 162"/>
            <p:cNvSpPr txBox="1"/>
            <p:nvPr/>
          </p:nvSpPr>
          <p:spPr>
            <a:xfrm>
              <a:off x="4443876" y="3669268"/>
              <a:ext cx="3041602" cy="369332"/>
            </a:xfrm>
            <a:prstGeom prst="rect">
              <a:avLst/>
            </a:prstGeom>
            <a:noFill/>
          </p:spPr>
          <p:txBody>
            <a:bodyPr wrap="none" rtlCol="0">
              <a:spAutoFit/>
            </a:bodyPr>
            <a:lstStyle/>
            <a:p>
              <a:r>
                <a:rPr lang="en-US" dirty="0" smtClean="0"/>
                <a:t>(&lt;a’,   </a:t>
              </a:r>
              <a:r>
                <a:rPr lang="en-US" dirty="0" smtClean="0"/>
                <a:t> &gt; </a:t>
              </a:r>
              <a:r>
                <a:rPr lang="en-US" dirty="0" smtClean="0"/>
                <a:t>, &lt;o’,   </a:t>
              </a:r>
              <a:r>
                <a:rPr lang="en-US" dirty="0" smtClean="0"/>
                <a:t>  &gt; </a:t>
              </a:r>
              <a:r>
                <a:rPr lang="en-US" dirty="0" smtClean="0"/>
                <a:t>, &lt;p’,   </a:t>
              </a:r>
              <a:r>
                <a:rPr lang="en-US" dirty="0" smtClean="0"/>
                <a:t>  &gt; </a:t>
              </a:r>
              <a:r>
                <a:rPr lang="en-US" dirty="0" smtClean="0"/>
                <a:t>, …)</a:t>
              </a:r>
              <a:endParaRPr lang="en-US" dirty="0"/>
            </a:p>
          </p:txBody>
        </p:sp>
        <p:pic>
          <p:nvPicPr>
            <p:cNvPr id="168" name="Picture 167"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4931517" y="3724018"/>
              <a:ext cx="228600" cy="228600"/>
            </a:xfrm>
            <a:prstGeom prst="rect">
              <a:avLst/>
            </a:prstGeom>
          </p:spPr>
        </p:pic>
        <p:pic>
          <p:nvPicPr>
            <p:cNvPr id="169" name="Picture 168" descr="orangeslice.jpg"/>
            <p:cNvPicPr>
              <a:picLocks noChangeAspect="1"/>
            </p:cNvPicPr>
            <p:nvPr/>
          </p:nvPicPr>
          <p:blipFill>
            <a:blip r:embed="rId8" cstate="print"/>
            <a:stretch>
              <a:fillRect/>
            </a:stretch>
          </p:blipFill>
          <p:spPr>
            <a:xfrm>
              <a:off x="5806533" y="3783927"/>
              <a:ext cx="188694" cy="152506"/>
            </a:xfrm>
            <a:prstGeom prst="rect">
              <a:avLst/>
            </a:prstGeom>
          </p:spPr>
        </p:pic>
        <p:pic>
          <p:nvPicPr>
            <p:cNvPr id="170" name="Picture 169" descr="pineappleslice.jpg"/>
            <p:cNvPicPr>
              <a:picLocks noChangeAspect="1"/>
            </p:cNvPicPr>
            <p:nvPr/>
          </p:nvPicPr>
          <p:blipFill>
            <a:blip r:embed="rId9" cstate="print"/>
            <a:stretch>
              <a:fillRect/>
            </a:stretch>
          </p:blipFill>
          <p:spPr>
            <a:xfrm>
              <a:off x="6641621" y="3724018"/>
              <a:ext cx="212417" cy="223037"/>
            </a:xfrm>
            <a:prstGeom prst="rect">
              <a:avLst/>
            </a:prstGeom>
          </p:spPr>
        </p:pic>
      </p:grpSp>
      <p:sp>
        <p:nvSpPr>
          <p:cNvPr id="172" name="Right Arrow 171"/>
          <p:cNvSpPr/>
          <p:nvPr/>
        </p:nvSpPr>
        <p:spPr>
          <a:xfrm rot="10800000">
            <a:off x="4172306" y="42152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3" name="TextBox 172"/>
          <p:cNvSpPr txBox="1"/>
          <p:nvPr/>
        </p:nvSpPr>
        <p:spPr>
          <a:xfrm>
            <a:off x="4425182" y="4139076"/>
            <a:ext cx="1552028" cy="307777"/>
          </a:xfrm>
          <a:prstGeom prst="rect">
            <a:avLst/>
          </a:prstGeom>
          <a:noFill/>
        </p:spPr>
        <p:txBody>
          <a:bodyPr wrap="none" rtlCol="0">
            <a:spAutoFit/>
          </a:bodyPr>
          <a:lstStyle/>
          <a:p>
            <a:r>
              <a:rPr lang="en-US" sz="1400" dirty="0" smtClean="0"/>
              <a:t>Grouped by key</a:t>
            </a:r>
            <a:endParaRPr lang="en-US" sz="1400" dirty="0"/>
          </a:p>
        </p:txBody>
      </p:sp>
      <p:sp>
        <p:nvSpPr>
          <p:cNvPr id="175" name="Right Arrow 174"/>
          <p:cNvSpPr/>
          <p:nvPr/>
        </p:nvSpPr>
        <p:spPr>
          <a:xfrm rot="10800000">
            <a:off x="4191001" y="4800599"/>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6" name="TextBox 175"/>
          <p:cNvSpPr txBox="1"/>
          <p:nvPr/>
        </p:nvSpPr>
        <p:spPr>
          <a:xfrm>
            <a:off x="4443877" y="4492823"/>
            <a:ext cx="4090523" cy="954107"/>
          </a:xfrm>
          <a:prstGeom prst="rect">
            <a:avLst/>
          </a:prstGeom>
          <a:noFill/>
        </p:spPr>
        <p:txBody>
          <a:bodyPr wrap="square" rtlCol="0">
            <a:spAutoFit/>
          </a:bodyPr>
          <a:lstStyle/>
          <a:p>
            <a:r>
              <a:rPr lang="en-US" sz="1400" dirty="0" smtClean="0"/>
              <a:t>Each input to a reduce is a &lt;key, value-list&gt; (possibly a list of these, depending on the grouping/hashing mechanism)</a:t>
            </a:r>
          </a:p>
          <a:p>
            <a:r>
              <a:rPr lang="en-US" sz="1400" dirty="0" smtClean="0"/>
              <a:t>e.g. &lt;a’, (               …)&gt;</a:t>
            </a:r>
            <a:endParaRPr lang="en-US" sz="1400" dirty="0"/>
          </a:p>
        </p:txBody>
      </p:sp>
      <p:pic>
        <p:nvPicPr>
          <p:cNvPr id="177" name="Picture 176"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5181600" y="5165416"/>
            <a:ext cx="228600" cy="228600"/>
          </a:xfrm>
          <a:prstGeom prst="rect">
            <a:avLst/>
          </a:prstGeom>
        </p:spPr>
      </p:pic>
      <p:pic>
        <p:nvPicPr>
          <p:cNvPr id="178" name="Picture 177"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5434476" y="5181600"/>
            <a:ext cx="228600" cy="228600"/>
          </a:xfrm>
          <a:prstGeom prst="rect">
            <a:avLst/>
          </a:prstGeom>
        </p:spPr>
      </p:pic>
      <p:pic>
        <p:nvPicPr>
          <p:cNvPr id="179" name="Picture 178" descr="apple-pieces.jpg"/>
          <p:cNvPicPr>
            <a:picLocks noChangeAspect="1"/>
          </p:cNvPicPr>
          <p:nvPr/>
        </p:nvPicPr>
        <p:blipFill>
          <a:blip r:embed="rId10" cstate="print">
            <a:clrChange>
              <a:clrFrom>
                <a:srgbClr val="FFFFFF"/>
              </a:clrFrom>
              <a:clrTo>
                <a:srgbClr val="FFFFFF">
                  <a:alpha val="0"/>
                </a:srgbClr>
              </a:clrTo>
            </a:clrChange>
          </a:blip>
          <a:srcRect l="14286" t="14286" r="14286" b="14286"/>
          <a:stretch>
            <a:fillRect/>
          </a:stretch>
        </p:blipFill>
        <p:spPr>
          <a:xfrm>
            <a:off x="5663076" y="5181600"/>
            <a:ext cx="228600" cy="228600"/>
          </a:xfrm>
          <a:prstGeom prst="rect">
            <a:avLst/>
          </a:prstGeom>
        </p:spPr>
      </p:pic>
      <p:sp>
        <p:nvSpPr>
          <p:cNvPr id="180" name="Right Arrow 179"/>
          <p:cNvSpPr/>
          <p:nvPr/>
        </p:nvSpPr>
        <p:spPr>
          <a:xfrm rot="10800000">
            <a:off x="4191001" y="56417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1" name="TextBox 180"/>
          <p:cNvSpPr txBox="1"/>
          <p:nvPr/>
        </p:nvSpPr>
        <p:spPr>
          <a:xfrm>
            <a:off x="4419600" y="5562600"/>
            <a:ext cx="2630848" cy="307777"/>
          </a:xfrm>
          <a:prstGeom prst="rect">
            <a:avLst/>
          </a:prstGeom>
          <a:noFill/>
        </p:spPr>
        <p:txBody>
          <a:bodyPr wrap="none" rtlCol="0">
            <a:spAutoFit/>
          </a:bodyPr>
          <a:lstStyle/>
          <a:p>
            <a:r>
              <a:rPr lang="en-US" sz="1400" dirty="0" smtClean="0"/>
              <a:t>Reduced into a </a:t>
            </a:r>
            <a:r>
              <a:rPr lang="en-US" sz="1400" dirty="0" smtClean="0">
                <a:solidFill>
                  <a:srgbClr val="C00000"/>
                </a:solidFill>
              </a:rPr>
              <a:t>list of values</a:t>
            </a:r>
            <a:endParaRPr lang="en-US" sz="1400" dirty="0">
              <a:solidFill>
                <a:srgbClr val="C00000"/>
              </a:solidFill>
            </a:endParaRPr>
          </a:p>
        </p:txBody>
      </p:sp>
      <p:grpSp>
        <p:nvGrpSpPr>
          <p:cNvPr id="49" name="Group 181"/>
          <p:cNvGrpSpPr/>
          <p:nvPr/>
        </p:nvGrpSpPr>
        <p:grpSpPr>
          <a:xfrm>
            <a:off x="4648200" y="5794177"/>
            <a:ext cx="200109" cy="609855"/>
            <a:chOff x="1515180" y="5552818"/>
            <a:chExt cx="200109" cy="609855"/>
          </a:xfrm>
        </p:grpSpPr>
        <p:pic>
          <p:nvPicPr>
            <p:cNvPr id="183" name="Picture 182" descr="applejuice.png"/>
            <p:cNvPicPr>
              <a:picLocks noChangeAspect="1"/>
            </p:cNvPicPr>
            <p:nvPr/>
          </p:nvPicPr>
          <p:blipFill>
            <a:blip r:embed="rId3" cstate="print"/>
            <a:stretch>
              <a:fillRect/>
            </a:stretch>
          </p:blipFill>
          <p:spPr>
            <a:xfrm>
              <a:off x="1515180" y="5552818"/>
              <a:ext cx="200109" cy="609855"/>
            </a:xfrm>
            <a:prstGeom prst="rect">
              <a:avLst/>
            </a:prstGeom>
          </p:spPr>
        </p:pic>
        <p:pic>
          <p:nvPicPr>
            <p:cNvPr id="184" name="Picture 183" descr="apple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32092" y="5813786"/>
              <a:ext cx="152400" cy="179917"/>
            </a:xfrm>
            <a:prstGeom prst="rect">
              <a:avLst/>
            </a:prstGeom>
          </p:spPr>
        </p:pic>
      </p:grpSp>
      <p:grpSp>
        <p:nvGrpSpPr>
          <p:cNvPr id="50" name="Group 184"/>
          <p:cNvGrpSpPr/>
          <p:nvPr/>
        </p:nvGrpSpPr>
        <p:grpSpPr>
          <a:xfrm>
            <a:off x="4887172" y="5794177"/>
            <a:ext cx="218228" cy="619382"/>
            <a:chOff x="2378384" y="5552818"/>
            <a:chExt cx="218228" cy="619382"/>
          </a:xfrm>
        </p:grpSpPr>
        <p:pic>
          <p:nvPicPr>
            <p:cNvPr id="186" name="Picture 185" descr="orangejuice.png"/>
            <p:cNvPicPr>
              <a:picLocks noChangeAspect="1"/>
            </p:cNvPicPr>
            <p:nvPr/>
          </p:nvPicPr>
          <p:blipFill>
            <a:blip r:embed="rId12" cstate="print"/>
            <a:stretch>
              <a:fillRect/>
            </a:stretch>
          </p:blipFill>
          <p:spPr>
            <a:xfrm>
              <a:off x="2378384" y="5552818"/>
              <a:ext cx="218228" cy="619382"/>
            </a:xfrm>
            <a:prstGeom prst="rect">
              <a:avLst/>
            </a:prstGeom>
          </p:spPr>
        </p:pic>
        <p:pic>
          <p:nvPicPr>
            <p:cNvPr id="187" name="Picture 186" descr="orange.jpg"/>
            <p:cNvPicPr>
              <a:picLocks noChangeAspect="1"/>
            </p:cNvPicPr>
            <p:nvPr/>
          </p:nvPicPr>
          <p:blipFill>
            <a:blip r:embed="rId13" cstate="print"/>
            <a:stretch>
              <a:fillRect/>
            </a:stretch>
          </p:blipFill>
          <p:spPr>
            <a:xfrm flipH="1">
              <a:off x="2410752" y="5839417"/>
              <a:ext cx="152400" cy="148366"/>
            </a:xfrm>
            <a:prstGeom prst="rect">
              <a:avLst/>
            </a:prstGeom>
          </p:spPr>
        </p:pic>
      </p:grpSp>
      <p:grpSp>
        <p:nvGrpSpPr>
          <p:cNvPr id="51" name="Group 187"/>
          <p:cNvGrpSpPr/>
          <p:nvPr/>
        </p:nvGrpSpPr>
        <p:grpSpPr>
          <a:xfrm>
            <a:off x="5137768" y="5822752"/>
            <a:ext cx="181378" cy="581025"/>
            <a:chOff x="3323822" y="5581393"/>
            <a:chExt cx="181378" cy="581025"/>
          </a:xfrm>
        </p:grpSpPr>
        <p:pic>
          <p:nvPicPr>
            <p:cNvPr id="189" name="Picture 188" descr="pineapplejuice.jpg"/>
            <p:cNvPicPr>
              <a:picLocks noChangeAspect="1"/>
            </p:cNvPicPr>
            <p:nvPr/>
          </p:nvPicPr>
          <p:blipFill>
            <a:blip r:embed="rId14" cstate="print"/>
            <a:stretch>
              <a:fillRect/>
            </a:stretch>
          </p:blipFill>
          <p:spPr>
            <a:xfrm>
              <a:off x="3323822" y="5581393"/>
              <a:ext cx="181378" cy="581025"/>
            </a:xfrm>
            <a:prstGeom prst="rect">
              <a:avLst/>
            </a:prstGeom>
          </p:spPr>
        </p:pic>
        <p:pic>
          <p:nvPicPr>
            <p:cNvPr id="190" name="Picture 189" descr="pineapple.jpg"/>
            <p:cNvPicPr>
              <a:picLocks noChangeAspect="1"/>
            </p:cNvPicPr>
            <p:nvPr/>
          </p:nvPicPr>
          <p:blipFill>
            <a:blip r:embed="rId15" cstate="print"/>
            <a:stretch>
              <a:fillRect/>
            </a:stretch>
          </p:blipFill>
          <p:spPr>
            <a:xfrm>
              <a:off x="3371059" y="5817158"/>
              <a:ext cx="93681" cy="202875"/>
            </a:xfrm>
            <a:prstGeom prst="rect">
              <a:avLst/>
            </a:prstGeom>
          </p:spPr>
        </p:pic>
      </p:grpSp>
      <p:sp>
        <p:nvSpPr>
          <p:cNvPr id="194" name="TextBox 193"/>
          <p:cNvSpPr txBox="1"/>
          <p:nvPr/>
        </p:nvSpPr>
        <p:spPr>
          <a:xfrm>
            <a:off x="4959842" y="5689224"/>
            <a:ext cx="3200400"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00" dirty="0" smtClean="0"/>
              <a:t>The idea of Map Reduce in Data Intensive Computing</a:t>
            </a:r>
            <a:endParaRPr lang="en-US" sz="1400" dirty="0"/>
          </a:p>
        </p:txBody>
      </p:sp>
      <p:sp>
        <p:nvSpPr>
          <p:cNvPr id="195" name="TextBox 194"/>
          <p:cNvSpPr txBox="1"/>
          <p:nvPr/>
        </p:nvSpPr>
        <p:spPr>
          <a:xfrm>
            <a:off x="4566916" y="3585717"/>
            <a:ext cx="3733800" cy="954107"/>
          </a:xfrm>
          <a:prstGeom prst="rect">
            <a:avLst/>
          </a:prstGeom>
          <a:noFill/>
        </p:spPr>
        <p:txBody>
          <a:bodyPr wrap="square" rtlCol="0">
            <a:spAutoFit/>
          </a:bodyPr>
          <a:lstStyle/>
          <a:p>
            <a:pPr algn="ctr"/>
            <a:r>
              <a:rPr lang="en-US" sz="1400" dirty="0" smtClean="0"/>
              <a:t>A </a:t>
            </a:r>
            <a:r>
              <a:rPr lang="en-US" sz="1400" i="1" dirty="0" smtClean="0">
                <a:solidFill>
                  <a:schemeClr val="accent2">
                    <a:lumMod val="75000"/>
                  </a:schemeClr>
                </a:solidFill>
              </a:rPr>
              <a:t>list of  &lt;key, value&gt; </a:t>
            </a:r>
            <a:r>
              <a:rPr lang="en-US" sz="1400" dirty="0" smtClean="0"/>
              <a:t> pairs mapped into another </a:t>
            </a:r>
            <a:r>
              <a:rPr lang="en-US" sz="1400" i="1" dirty="0" smtClean="0">
                <a:solidFill>
                  <a:schemeClr val="accent2">
                    <a:lumMod val="75000"/>
                  </a:schemeClr>
                </a:solidFill>
              </a:rPr>
              <a:t>list of &lt;key, value&gt; </a:t>
            </a:r>
            <a:r>
              <a:rPr lang="en-US" sz="1400" dirty="0" smtClean="0"/>
              <a:t> pairs which gets grouped by the key and reduced into a </a:t>
            </a:r>
            <a:r>
              <a:rPr lang="en-US" sz="1400" i="1" dirty="0" smtClean="0">
                <a:solidFill>
                  <a:schemeClr val="accent2">
                    <a:lumMod val="75000"/>
                  </a:schemeClr>
                </a:solidFill>
              </a:rPr>
              <a:t>list of values</a:t>
            </a:r>
            <a:endParaRPr lang="en-US" sz="1400" i="1" dirty="0">
              <a:solidFill>
                <a:schemeClr val="accent2">
                  <a:lumMod val="75000"/>
                </a:schemeClr>
              </a:solidFill>
            </a:endParaRPr>
          </a:p>
        </p:txBody>
      </p:sp>
      <p:sp>
        <p:nvSpPr>
          <p:cNvPr id="196" name="Right Arrow 195"/>
          <p:cNvSpPr/>
          <p:nvPr/>
        </p:nvSpPr>
        <p:spPr>
          <a:xfrm rot="16200000">
            <a:off x="6347072" y="5186659"/>
            <a:ext cx="4259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7" presetClass="entr" presetSubtype="2" fill="hold" nodeType="afterEffect">
                                  <p:stCondLst>
                                    <p:cond delay="300"/>
                                  </p:stCondLst>
                                  <p:childTnLst>
                                    <p:set>
                                      <p:cBhvr>
                                        <p:cTn id="14" dur="1" fill="hold">
                                          <p:stCondLst>
                                            <p:cond delay="0"/>
                                          </p:stCondLst>
                                        </p:cTn>
                                        <p:tgtEl>
                                          <p:spTgt spid="125"/>
                                        </p:tgtEl>
                                        <p:attrNameLst>
                                          <p:attrName>style.visibility</p:attrName>
                                        </p:attrNameLst>
                                      </p:cBhvr>
                                      <p:to>
                                        <p:strVal val="visible"/>
                                      </p:to>
                                    </p:set>
                                    <p:anim calcmode="lin" valueType="num">
                                      <p:cBhvr>
                                        <p:cTn id="15" dur="500" fill="hold"/>
                                        <p:tgtEl>
                                          <p:spTgt spid="125"/>
                                        </p:tgtEl>
                                        <p:attrNameLst>
                                          <p:attrName>ppt_x</p:attrName>
                                        </p:attrNameLst>
                                      </p:cBhvr>
                                      <p:tavLst>
                                        <p:tav tm="0">
                                          <p:val>
                                            <p:strVal val="#ppt_x+#ppt_w/2"/>
                                          </p:val>
                                        </p:tav>
                                        <p:tav tm="100000">
                                          <p:val>
                                            <p:strVal val="#ppt_x"/>
                                          </p:val>
                                        </p:tav>
                                      </p:tavLst>
                                    </p:anim>
                                    <p:anim calcmode="lin" valueType="num">
                                      <p:cBhvr>
                                        <p:cTn id="16" dur="500" fill="hold"/>
                                        <p:tgtEl>
                                          <p:spTgt spid="125"/>
                                        </p:tgtEl>
                                        <p:attrNameLst>
                                          <p:attrName>ppt_y</p:attrName>
                                        </p:attrNameLst>
                                      </p:cBhvr>
                                      <p:tavLst>
                                        <p:tav tm="0">
                                          <p:val>
                                            <p:strVal val="#ppt_y"/>
                                          </p:val>
                                        </p:tav>
                                        <p:tav tm="100000">
                                          <p:val>
                                            <p:strVal val="#ppt_y"/>
                                          </p:val>
                                        </p:tav>
                                      </p:tavLst>
                                    </p:anim>
                                    <p:anim calcmode="lin" valueType="num">
                                      <p:cBhvr>
                                        <p:cTn id="17" dur="500" fill="hold"/>
                                        <p:tgtEl>
                                          <p:spTgt spid="125"/>
                                        </p:tgtEl>
                                        <p:attrNameLst>
                                          <p:attrName>ppt_w</p:attrName>
                                        </p:attrNameLst>
                                      </p:cBhvr>
                                      <p:tavLst>
                                        <p:tav tm="0">
                                          <p:val>
                                            <p:fltVal val="0"/>
                                          </p:val>
                                        </p:tav>
                                        <p:tav tm="100000">
                                          <p:val>
                                            <p:strVal val="#ppt_w"/>
                                          </p:val>
                                        </p:tav>
                                      </p:tavLst>
                                    </p:anim>
                                    <p:anim calcmode="lin" valueType="num">
                                      <p:cBhvr>
                                        <p:cTn id="18" dur="500" fill="hold"/>
                                        <p:tgtEl>
                                          <p:spTgt spid="125"/>
                                        </p:tgtEl>
                                        <p:attrNameLst>
                                          <p:attrName>ppt_h</p:attrName>
                                        </p:attrNameLst>
                                      </p:cBhvr>
                                      <p:tavLst>
                                        <p:tav tm="0">
                                          <p:val>
                                            <p:strVal val="#ppt_h"/>
                                          </p:val>
                                        </p:tav>
                                        <p:tav tm="100000">
                                          <p:val>
                                            <p:strVal val="#ppt_h"/>
                                          </p:val>
                                        </p:tav>
                                      </p:tavLst>
                                    </p:anim>
                                  </p:childTnLst>
                                </p:cTn>
                              </p:par>
                              <p:par>
                                <p:cTn id="19" presetID="17" presetClass="entr" presetSubtype="2" fill="hold" nodeType="withEffect">
                                  <p:stCondLst>
                                    <p:cond delay="30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500" fill="hold"/>
                                        <p:tgtEl>
                                          <p:spTgt spid="127"/>
                                        </p:tgtEl>
                                        <p:attrNameLst>
                                          <p:attrName>ppt_x</p:attrName>
                                        </p:attrNameLst>
                                      </p:cBhvr>
                                      <p:tavLst>
                                        <p:tav tm="0">
                                          <p:val>
                                            <p:strVal val="#ppt_x+#ppt_w/2"/>
                                          </p:val>
                                        </p:tav>
                                        <p:tav tm="100000">
                                          <p:val>
                                            <p:strVal val="#ppt_x"/>
                                          </p:val>
                                        </p:tav>
                                      </p:tavLst>
                                    </p:anim>
                                    <p:anim calcmode="lin" valueType="num">
                                      <p:cBhvr>
                                        <p:cTn id="22" dur="500" fill="hold"/>
                                        <p:tgtEl>
                                          <p:spTgt spid="127"/>
                                        </p:tgtEl>
                                        <p:attrNameLst>
                                          <p:attrName>ppt_y</p:attrName>
                                        </p:attrNameLst>
                                      </p:cBhvr>
                                      <p:tavLst>
                                        <p:tav tm="0">
                                          <p:val>
                                            <p:strVal val="#ppt_y"/>
                                          </p:val>
                                        </p:tav>
                                        <p:tav tm="100000">
                                          <p:val>
                                            <p:strVal val="#ppt_y"/>
                                          </p:val>
                                        </p:tav>
                                      </p:tavLst>
                                    </p:anim>
                                    <p:anim calcmode="lin" valueType="num">
                                      <p:cBhvr>
                                        <p:cTn id="23" dur="500" fill="hold"/>
                                        <p:tgtEl>
                                          <p:spTgt spid="127"/>
                                        </p:tgtEl>
                                        <p:attrNameLst>
                                          <p:attrName>ppt_w</p:attrName>
                                        </p:attrNameLst>
                                      </p:cBhvr>
                                      <p:tavLst>
                                        <p:tav tm="0">
                                          <p:val>
                                            <p:fltVal val="0"/>
                                          </p:val>
                                        </p:tav>
                                        <p:tav tm="100000">
                                          <p:val>
                                            <p:strVal val="#ppt_w"/>
                                          </p:val>
                                        </p:tav>
                                      </p:tavLst>
                                    </p:anim>
                                    <p:anim calcmode="lin" valueType="num">
                                      <p:cBhvr>
                                        <p:cTn id="24" dur="500" fill="hold"/>
                                        <p:tgtEl>
                                          <p:spTgt spid="127"/>
                                        </p:tgtEl>
                                        <p:attrNameLst>
                                          <p:attrName>ppt_h</p:attrName>
                                        </p:attrNameLst>
                                      </p:cBhvr>
                                      <p:tavLst>
                                        <p:tav tm="0">
                                          <p:val>
                                            <p:strVal val="#ppt_h"/>
                                          </p:val>
                                        </p:tav>
                                        <p:tav tm="100000">
                                          <p:val>
                                            <p:strVal val="#ppt_h"/>
                                          </p:val>
                                        </p:tav>
                                      </p:tavLst>
                                    </p:anim>
                                  </p:childTnLst>
                                </p:cTn>
                              </p:par>
                              <p:par>
                                <p:cTn id="25" presetID="17" presetClass="entr" presetSubtype="1" fill="hold" nodeType="withEffect">
                                  <p:stCondLst>
                                    <p:cond delay="300"/>
                                  </p:stCondLst>
                                  <p:childTnLst>
                                    <p:set>
                                      <p:cBhvr>
                                        <p:cTn id="26" dur="1" fill="hold">
                                          <p:stCondLst>
                                            <p:cond delay="0"/>
                                          </p:stCondLst>
                                        </p:cTn>
                                        <p:tgtEl>
                                          <p:spTgt spid="129"/>
                                        </p:tgtEl>
                                        <p:attrNameLst>
                                          <p:attrName>style.visibility</p:attrName>
                                        </p:attrNameLst>
                                      </p:cBhvr>
                                      <p:to>
                                        <p:strVal val="visible"/>
                                      </p:to>
                                    </p:set>
                                    <p:anim calcmode="lin" valueType="num">
                                      <p:cBhvr>
                                        <p:cTn id="27" dur="500" fill="hold"/>
                                        <p:tgtEl>
                                          <p:spTgt spid="129"/>
                                        </p:tgtEl>
                                        <p:attrNameLst>
                                          <p:attrName>ppt_x</p:attrName>
                                        </p:attrNameLst>
                                      </p:cBhvr>
                                      <p:tavLst>
                                        <p:tav tm="0">
                                          <p:val>
                                            <p:strVal val="#ppt_x"/>
                                          </p:val>
                                        </p:tav>
                                        <p:tav tm="100000">
                                          <p:val>
                                            <p:strVal val="#ppt_x"/>
                                          </p:val>
                                        </p:tav>
                                      </p:tavLst>
                                    </p:anim>
                                    <p:anim calcmode="lin" valueType="num">
                                      <p:cBhvr>
                                        <p:cTn id="28" dur="500" fill="hold"/>
                                        <p:tgtEl>
                                          <p:spTgt spid="129"/>
                                        </p:tgtEl>
                                        <p:attrNameLst>
                                          <p:attrName>ppt_y</p:attrName>
                                        </p:attrNameLst>
                                      </p:cBhvr>
                                      <p:tavLst>
                                        <p:tav tm="0">
                                          <p:val>
                                            <p:strVal val="#ppt_y-#ppt_h/2"/>
                                          </p:val>
                                        </p:tav>
                                        <p:tav tm="100000">
                                          <p:val>
                                            <p:strVal val="#ppt_y"/>
                                          </p:val>
                                        </p:tav>
                                      </p:tavLst>
                                    </p:anim>
                                    <p:anim calcmode="lin" valueType="num">
                                      <p:cBhvr>
                                        <p:cTn id="29" dur="500" fill="hold"/>
                                        <p:tgtEl>
                                          <p:spTgt spid="129"/>
                                        </p:tgtEl>
                                        <p:attrNameLst>
                                          <p:attrName>ppt_w</p:attrName>
                                        </p:attrNameLst>
                                      </p:cBhvr>
                                      <p:tavLst>
                                        <p:tav tm="0">
                                          <p:val>
                                            <p:strVal val="#ppt_w"/>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childTnLst>
                                </p:cTn>
                              </p:par>
                              <p:par>
                                <p:cTn id="31" presetID="17" presetClass="entr" presetSubtype="8" fill="hold" nodeType="withEffect">
                                  <p:stCondLst>
                                    <p:cond delay="300"/>
                                  </p:stCondLst>
                                  <p:childTnLst>
                                    <p:set>
                                      <p:cBhvr>
                                        <p:cTn id="32" dur="1" fill="hold">
                                          <p:stCondLst>
                                            <p:cond delay="0"/>
                                          </p:stCondLst>
                                        </p:cTn>
                                        <p:tgtEl>
                                          <p:spTgt spid="131"/>
                                        </p:tgtEl>
                                        <p:attrNameLst>
                                          <p:attrName>style.visibility</p:attrName>
                                        </p:attrNameLst>
                                      </p:cBhvr>
                                      <p:to>
                                        <p:strVal val="visible"/>
                                      </p:to>
                                    </p:set>
                                    <p:anim calcmode="lin" valueType="num">
                                      <p:cBhvr>
                                        <p:cTn id="33" dur="500" fill="hold"/>
                                        <p:tgtEl>
                                          <p:spTgt spid="131"/>
                                        </p:tgtEl>
                                        <p:attrNameLst>
                                          <p:attrName>ppt_x</p:attrName>
                                        </p:attrNameLst>
                                      </p:cBhvr>
                                      <p:tavLst>
                                        <p:tav tm="0">
                                          <p:val>
                                            <p:strVal val="#ppt_x-#ppt_w/2"/>
                                          </p:val>
                                        </p:tav>
                                        <p:tav tm="100000">
                                          <p:val>
                                            <p:strVal val="#ppt_x"/>
                                          </p:val>
                                        </p:tav>
                                      </p:tavLst>
                                    </p:anim>
                                    <p:anim calcmode="lin" valueType="num">
                                      <p:cBhvr>
                                        <p:cTn id="34" dur="500" fill="hold"/>
                                        <p:tgtEl>
                                          <p:spTgt spid="131"/>
                                        </p:tgtEl>
                                        <p:attrNameLst>
                                          <p:attrName>ppt_y</p:attrName>
                                        </p:attrNameLst>
                                      </p:cBhvr>
                                      <p:tavLst>
                                        <p:tav tm="0">
                                          <p:val>
                                            <p:strVal val="#ppt_y"/>
                                          </p:val>
                                        </p:tav>
                                        <p:tav tm="100000">
                                          <p:val>
                                            <p:strVal val="#ppt_y"/>
                                          </p:val>
                                        </p:tav>
                                      </p:tavLst>
                                    </p:anim>
                                    <p:anim calcmode="lin" valueType="num">
                                      <p:cBhvr>
                                        <p:cTn id="35" dur="500" fill="hold"/>
                                        <p:tgtEl>
                                          <p:spTgt spid="131"/>
                                        </p:tgtEl>
                                        <p:attrNameLst>
                                          <p:attrName>ppt_w</p:attrName>
                                        </p:attrNameLst>
                                      </p:cBhvr>
                                      <p:tavLst>
                                        <p:tav tm="0">
                                          <p:val>
                                            <p:fltVal val="0"/>
                                          </p:val>
                                        </p:tav>
                                        <p:tav tm="100000">
                                          <p:val>
                                            <p:strVal val="#ppt_w"/>
                                          </p:val>
                                        </p:tav>
                                      </p:tavLst>
                                    </p:anim>
                                    <p:anim calcmode="lin" valueType="num">
                                      <p:cBhvr>
                                        <p:cTn id="36" dur="500" fill="hold"/>
                                        <p:tgtEl>
                                          <p:spTgt spid="131"/>
                                        </p:tgtEl>
                                        <p:attrNameLst>
                                          <p:attrName>ppt_h</p:attrName>
                                        </p:attrNameLst>
                                      </p:cBhvr>
                                      <p:tavLst>
                                        <p:tav tm="0">
                                          <p:val>
                                            <p:strVal val="#ppt_h"/>
                                          </p:val>
                                        </p:tav>
                                        <p:tav tm="100000">
                                          <p:val>
                                            <p:strVal val="#ppt_h"/>
                                          </p:val>
                                        </p:tav>
                                      </p:tavLst>
                                    </p:anim>
                                  </p:childTnLst>
                                </p:cTn>
                              </p:par>
                              <p:par>
                                <p:cTn id="37" presetID="17" presetClass="entr" presetSubtype="8" fill="hold" nodeType="withEffect">
                                  <p:stCondLst>
                                    <p:cond delay="300"/>
                                  </p:stCondLst>
                                  <p:childTnLst>
                                    <p:set>
                                      <p:cBhvr>
                                        <p:cTn id="38" dur="1" fill="hold">
                                          <p:stCondLst>
                                            <p:cond delay="0"/>
                                          </p:stCondLst>
                                        </p:cTn>
                                        <p:tgtEl>
                                          <p:spTgt spid="133"/>
                                        </p:tgtEl>
                                        <p:attrNameLst>
                                          <p:attrName>style.visibility</p:attrName>
                                        </p:attrNameLst>
                                      </p:cBhvr>
                                      <p:to>
                                        <p:strVal val="visible"/>
                                      </p:to>
                                    </p:set>
                                    <p:anim calcmode="lin" valueType="num">
                                      <p:cBhvr>
                                        <p:cTn id="39" dur="500" fill="hold"/>
                                        <p:tgtEl>
                                          <p:spTgt spid="133"/>
                                        </p:tgtEl>
                                        <p:attrNameLst>
                                          <p:attrName>ppt_x</p:attrName>
                                        </p:attrNameLst>
                                      </p:cBhvr>
                                      <p:tavLst>
                                        <p:tav tm="0">
                                          <p:val>
                                            <p:strVal val="#ppt_x-#ppt_w/2"/>
                                          </p:val>
                                        </p:tav>
                                        <p:tav tm="100000">
                                          <p:val>
                                            <p:strVal val="#ppt_x"/>
                                          </p:val>
                                        </p:tav>
                                      </p:tavLst>
                                    </p:anim>
                                    <p:anim calcmode="lin" valueType="num">
                                      <p:cBhvr>
                                        <p:cTn id="40" dur="500" fill="hold"/>
                                        <p:tgtEl>
                                          <p:spTgt spid="133"/>
                                        </p:tgtEl>
                                        <p:attrNameLst>
                                          <p:attrName>ppt_y</p:attrName>
                                        </p:attrNameLst>
                                      </p:cBhvr>
                                      <p:tavLst>
                                        <p:tav tm="0">
                                          <p:val>
                                            <p:strVal val="#ppt_y"/>
                                          </p:val>
                                        </p:tav>
                                        <p:tav tm="100000">
                                          <p:val>
                                            <p:strVal val="#ppt_y"/>
                                          </p:val>
                                        </p:tav>
                                      </p:tavLst>
                                    </p:anim>
                                    <p:anim calcmode="lin" valueType="num">
                                      <p:cBhvr>
                                        <p:cTn id="41" dur="500" fill="hold"/>
                                        <p:tgtEl>
                                          <p:spTgt spid="133"/>
                                        </p:tgtEl>
                                        <p:attrNameLst>
                                          <p:attrName>ppt_w</p:attrName>
                                        </p:attrNameLst>
                                      </p:cBhvr>
                                      <p:tavLst>
                                        <p:tav tm="0">
                                          <p:val>
                                            <p:fltVal val="0"/>
                                          </p:val>
                                        </p:tav>
                                        <p:tav tm="100000">
                                          <p:val>
                                            <p:strVal val="#ppt_w"/>
                                          </p:val>
                                        </p:tav>
                                      </p:tavLst>
                                    </p:anim>
                                    <p:anim calcmode="lin" valueType="num">
                                      <p:cBhvr>
                                        <p:cTn id="42" dur="500" fill="hold"/>
                                        <p:tgtEl>
                                          <p:spTgt spid="133"/>
                                        </p:tgtEl>
                                        <p:attrNameLst>
                                          <p:attrName>ppt_h</p:attrName>
                                        </p:attrNameLst>
                                      </p:cBhvr>
                                      <p:tavLst>
                                        <p:tav tm="0">
                                          <p:val>
                                            <p:strVal val="#ppt_h"/>
                                          </p:val>
                                        </p:tav>
                                        <p:tav tm="100000">
                                          <p:val>
                                            <p:strVal val="#ppt_h"/>
                                          </p:val>
                                        </p:tav>
                                      </p:tavLst>
                                    </p:anim>
                                  </p:childTnLst>
                                </p:cTn>
                              </p:par>
                            </p:childTnLst>
                          </p:cTn>
                        </p:par>
                        <p:par>
                          <p:cTn id="43" fill="hold">
                            <p:stCondLst>
                              <p:cond delay="28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childTnLst>
                                </p:cTn>
                              </p:par>
                            </p:childTnLst>
                          </p:cTn>
                        </p:par>
                        <p:par>
                          <p:cTn id="59" fill="hold">
                            <p:stCondLst>
                              <p:cond delay="3800"/>
                            </p:stCondLst>
                            <p:childTnLst>
                              <p:par>
                                <p:cTn id="60" presetID="10" presetClass="entr" presetSubtype="0" fill="hold" grpId="0"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10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10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1000"/>
                                        <p:tgtEl>
                                          <p:spTgt spid="10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1000"/>
                                        <p:tgtEl>
                                          <p:spTgt spid="1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fade">
                                      <p:cBhvr>
                                        <p:cTn id="74" dur="1000"/>
                                        <p:tgtEl>
                                          <p:spTgt spid="111"/>
                                        </p:tgtEl>
                                      </p:cBhvr>
                                    </p:animEffect>
                                  </p:childTnLst>
                                </p:cTn>
                              </p:par>
                            </p:childTnLst>
                          </p:cTn>
                        </p:par>
                        <p:par>
                          <p:cTn id="75" fill="hold">
                            <p:stCondLst>
                              <p:cond delay="4800"/>
                            </p:stCondLst>
                            <p:childTnLst>
                              <p:par>
                                <p:cTn id="76" presetID="10"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childTnLst>
                                </p:cTn>
                              </p:par>
                            </p:childTnLst>
                          </p:cTn>
                        </p:par>
                        <p:par>
                          <p:cTn id="91" fill="hold">
                            <p:stCondLst>
                              <p:cond delay="5800"/>
                            </p:stCondLst>
                            <p:childTnLst>
                              <p:par>
                                <p:cTn id="92" presetID="10" presetClass="entr" presetSubtype="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1000"/>
                                        <p:tgtEl>
                                          <p:spTgt spid="10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1000"/>
                                        <p:tgtEl>
                                          <p:spTgt spid="10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1000"/>
                                        <p:tgtEl>
                                          <p:spTgt spid="1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1000"/>
                                        <p:tgtEl>
                                          <p:spTgt spid="11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fade">
                                      <p:cBhvr>
                                        <p:cTn id="106" dur="1000"/>
                                        <p:tgtEl>
                                          <p:spTgt spid="112"/>
                                        </p:tgtEl>
                                      </p:cBhvr>
                                    </p:animEffect>
                                  </p:childTnLst>
                                </p:cTn>
                              </p:par>
                            </p:childTnLst>
                          </p:cTn>
                        </p:par>
                        <p:par>
                          <p:cTn id="107" fill="hold">
                            <p:stCondLst>
                              <p:cond delay="6800"/>
                            </p:stCondLst>
                            <p:childTnLst>
                              <p:par>
                                <p:cTn id="108" presetID="10" presetClass="entr" presetSubtype="0" fill="hold"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childTnLst>
                                </p:cTn>
                              </p:par>
                              <p:par>
                                <p:cTn id="111" presetID="10"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childTnLst>
                                </p:cTn>
                              </p:par>
                              <p:par>
                                <p:cTn id="120" presetID="10" presetClass="entr" presetSubtype="0" fill="hold"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1000"/>
                                        <p:tgtEl>
                                          <p:spTgt spid="21"/>
                                        </p:tgtEl>
                                      </p:cBhvr>
                                    </p:animEffect>
                                  </p:childTnLst>
                                </p:cTn>
                              </p:par>
                            </p:childTnLst>
                          </p:cTn>
                        </p:par>
                        <p:par>
                          <p:cTn id="123" fill="hold">
                            <p:stCondLst>
                              <p:cond delay="7800"/>
                            </p:stCondLst>
                            <p:childTnLst>
                              <p:par>
                                <p:cTn id="124" presetID="17" presetClass="entr" presetSubtype="8" fill="hold" nodeType="afterEffect">
                                  <p:stCondLst>
                                    <p:cond delay="0"/>
                                  </p:stCondLst>
                                  <p:childTnLst>
                                    <p:set>
                                      <p:cBhvr>
                                        <p:cTn id="125" dur="1" fill="hold">
                                          <p:stCondLst>
                                            <p:cond delay="0"/>
                                          </p:stCondLst>
                                        </p:cTn>
                                        <p:tgtEl>
                                          <p:spTgt spid="66"/>
                                        </p:tgtEl>
                                        <p:attrNameLst>
                                          <p:attrName>style.visibility</p:attrName>
                                        </p:attrNameLst>
                                      </p:cBhvr>
                                      <p:to>
                                        <p:strVal val="visible"/>
                                      </p:to>
                                    </p:set>
                                    <p:anim calcmode="lin" valueType="num">
                                      <p:cBhvr>
                                        <p:cTn id="126" dur="500" fill="hold"/>
                                        <p:tgtEl>
                                          <p:spTgt spid="66"/>
                                        </p:tgtEl>
                                        <p:attrNameLst>
                                          <p:attrName>ppt_x</p:attrName>
                                        </p:attrNameLst>
                                      </p:cBhvr>
                                      <p:tavLst>
                                        <p:tav tm="0">
                                          <p:val>
                                            <p:strVal val="#ppt_x-#ppt_w/2"/>
                                          </p:val>
                                        </p:tav>
                                        <p:tav tm="100000">
                                          <p:val>
                                            <p:strVal val="#ppt_x"/>
                                          </p:val>
                                        </p:tav>
                                      </p:tavLst>
                                    </p:anim>
                                    <p:anim calcmode="lin" valueType="num">
                                      <p:cBhvr>
                                        <p:cTn id="127" dur="500" fill="hold"/>
                                        <p:tgtEl>
                                          <p:spTgt spid="66"/>
                                        </p:tgtEl>
                                        <p:attrNameLst>
                                          <p:attrName>ppt_y</p:attrName>
                                        </p:attrNameLst>
                                      </p:cBhvr>
                                      <p:tavLst>
                                        <p:tav tm="0">
                                          <p:val>
                                            <p:strVal val="#ppt_y"/>
                                          </p:val>
                                        </p:tav>
                                        <p:tav tm="100000">
                                          <p:val>
                                            <p:strVal val="#ppt_y"/>
                                          </p:val>
                                        </p:tav>
                                      </p:tavLst>
                                    </p:anim>
                                    <p:anim calcmode="lin" valueType="num">
                                      <p:cBhvr>
                                        <p:cTn id="128" dur="500" fill="hold"/>
                                        <p:tgtEl>
                                          <p:spTgt spid="66"/>
                                        </p:tgtEl>
                                        <p:attrNameLst>
                                          <p:attrName>ppt_w</p:attrName>
                                        </p:attrNameLst>
                                      </p:cBhvr>
                                      <p:tavLst>
                                        <p:tav tm="0">
                                          <p:val>
                                            <p:fltVal val="0"/>
                                          </p:val>
                                        </p:tav>
                                        <p:tav tm="100000">
                                          <p:val>
                                            <p:strVal val="#ppt_w"/>
                                          </p:val>
                                        </p:tav>
                                      </p:tavLst>
                                    </p:anim>
                                    <p:anim calcmode="lin" valueType="num">
                                      <p:cBhvr>
                                        <p:cTn id="129" dur="500" fill="hold"/>
                                        <p:tgtEl>
                                          <p:spTgt spid="66"/>
                                        </p:tgtEl>
                                        <p:attrNameLst>
                                          <p:attrName>ppt_h</p:attrName>
                                        </p:attrNameLst>
                                      </p:cBhvr>
                                      <p:tavLst>
                                        <p:tav tm="0">
                                          <p:val>
                                            <p:strVal val="#ppt_h"/>
                                          </p:val>
                                        </p:tav>
                                        <p:tav tm="100000">
                                          <p:val>
                                            <p:strVal val="#ppt_h"/>
                                          </p:val>
                                        </p:tav>
                                      </p:tavLst>
                                    </p:anim>
                                  </p:childTnLst>
                                </p:cTn>
                              </p:par>
                              <p:par>
                                <p:cTn id="130" presetID="17" presetClass="entr" presetSubtype="8"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p:cTn id="132" dur="500" fill="hold"/>
                                        <p:tgtEl>
                                          <p:spTgt spid="68"/>
                                        </p:tgtEl>
                                        <p:attrNameLst>
                                          <p:attrName>ppt_x</p:attrName>
                                        </p:attrNameLst>
                                      </p:cBhvr>
                                      <p:tavLst>
                                        <p:tav tm="0">
                                          <p:val>
                                            <p:strVal val="#ppt_x-#ppt_w/2"/>
                                          </p:val>
                                        </p:tav>
                                        <p:tav tm="100000">
                                          <p:val>
                                            <p:strVal val="#ppt_x"/>
                                          </p:val>
                                        </p:tav>
                                      </p:tavLst>
                                    </p:anim>
                                    <p:anim calcmode="lin" valueType="num">
                                      <p:cBhvr>
                                        <p:cTn id="133" dur="500" fill="hold"/>
                                        <p:tgtEl>
                                          <p:spTgt spid="68"/>
                                        </p:tgtEl>
                                        <p:attrNameLst>
                                          <p:attrName>ppt_y</p:attrName>
                                        </p:attrNameLst>
                                      </p:cBhvr>
                                      <p:tavLst>
                                        <p:tav tm="0">
                                          <p:val>
                                            <p:strVal val="#ppt_y"/>
                                          </p:val>
                                        </p:tav>
                                        <p:tav tm="100000">
                                          <p:val>
                                            <p:strVal val="#ppt_y"/>
                                          </p:val>
                                        </p:tav>
                                      </p:tavLst>
                                    </p:anim>
                                    <p:anim calcmode="lin" valueType="num">
                                      <p:cBhvr>
                                        <p:cTn id="134" dur="500" fill="hold"/>
                                        <p:tgtEl>
                                          <p:spTgt spid="68"/>
                                        </p:tgtEl>
                                        <p:attrNameLst>
                                          <p:attrName>ppt_w</p:attrName>
                                        </p:attrNameLst>
                                      </p:cBhvr>
                                      <p:tavLst>
                                        <p:tav tm="0">
                                          <p:val>
                                            <p:fltVal val="0"/>
                                          </p:val>
                                        </p:tav>
                                        <p:tav tm="100000">
                                          <p:val>
                                            <p:strVal val="#ppt_w"/>
                                          </p:val>
                                        </p:tav>
                                      </p:tavLst>
                                    </p:anim>
                                    <p:anim calcmode="lin" valueType="num">
                                      <p:cBhvr>
                                        <p:cTn id="135" dur="500" fill="hold"/>
                                        <p:tgtEl>
                                          <p:spTgt spid="68"/>
                                        </p:tgtEl>
                                        <p:attrNameLst>
                                          <p:attrName>ppt_h</p:attrName>
                                        </p:attrNameLst>
                                      </p:cBhvr>
                                      <p:tavLst>
                                        <p:tav tm="0">
                                          <p:val>
                                            <p:strVal val="#ppt_h"/>
                                          </p:val>
                                        </p:tav>
                                        <p:tav tm="100000">
                                          <p:val>
                                            <p:strVal val="#ppt_h"/>
                                          </p:val>
                                        </p:tav>
                                      </p:tavLst>
                                    </p:anim>
                                  </p:childTnLst>
                                </p:cTn>
                              </p:par>
                              <p:par>
                                <p:cTn id="136" presetID="17" presetClass="entr" presetSubtype="8" fill="hold" nodeType="withEffect">
                                  <p:stCondLst>
                                    <p:cond delay="0"/>
                                  </p:stCondLst>
                                  <p:childTnLst>
                                    <p:set>
                                      <p:cBhvr>
                                        <p:cTn id="137" dur="1" fill="hold">
                                          <p:stCondLst>
                                            <p:cond delay="0"/>
                                          </p:stCondLst>
                                        </p:cTn>
                                        <p:tgtEl>
                                          <p:spTgt spid="70"/>
                                        </p:tgtEl>
                                        <p:attrNameLst>
                                          <p:attrName>style.visibility</p:attrName>
                                        </p:attrNameLst>
                                      </p:cBhvr>
                                      <p:to>
                                        <p:strVal val="visible"/>
                                      </p:to>
                                    </p:set>
                                    <p:anim calcmode="lin" valueType="num">
                                      <p:cBhvr>
                                        <p:cTn id="138" dur="500" fill="hold"/>
                                        <p:tgtEl>
                                          <p:spTgt spid="70"/>
                                        </p:tgtEl>
                                        <p:attrNameLst>
                                          <p:attrName>ppt_x</p:attrName>
                                        </p:attrNameLst>
                                      </p:cBhvr>
                                      <p:tavLst>
                                        <p:tav tm="0">
                                          <p:val>
                                            <p:strVal val="#ppt_x-#ppt_w/2"/>
                                          </p:val>
                                        </p:tav>
                                        <p:tav tm="100000">
                                          <p:val>
                                            <p:strVal val="#ppt_x"/>
                                          </p:val>
                                        </p:tav>
                                      </p:tavLst>
                                    </p:anim>
                                    <p:anim calcmode="lin" valueType="num">
                                      <p:cBhvr>
                                        <p:cTn id="139" dur="500" fill="hold"/>
                                        <p:tgtEl>
                                          <p:spTgt spid="70"/>
                                        </p:tgtEl>
                                        <p:attrNameLst>
                                          <p:attrName>ppt_y</p:attrName>
                                        </p:attrNameLst>
                                      </p:cBhvr>
                                      <p:tavLst>
                                        <p:tav tm="0">
                                          <p:val>
                                            <p:strVal val="#ppt_y"/>
                                          </p:val>
                                        </p:tav>
                                        <p:tav tm="100000">
                                          <p:val>
                                            <p:strVal val="#ppt_y"/>
                                          </p:val>
                                        </p:tav>
                                      </p:tavLst>
                                    </p:anim>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strVal val="#ppt_h"/>
                                          </p:val>
                                        </p:tav>
                                        <p:tav tm="100000">
                                          <p:val>
                                            <p:strVal val="#ppt_h"/>
                                          </p:val>
                                        </p:tav>
                                      </p:tavLst>
                                    </p:anim>
                                  </p:childTnLst>
                                </p:cTn>
                              </p:par>
                              <p:par>
                                <p:cTn id="142" presetID="17" presetClass="entr" presetSubtype="2" fill="hold" nodeType="withEffect">
                                  <p:stCondLst>
                                    <p:cond delay="0"/>
                                  </p:stCondLst>
                                  <p:childTnLst>
                                    <p:set>
                                      <p:cBhvr>
                                        <p:cTn id="143" dur="1" fill="hold">
                                          <p:stCondLst>
                                            <p:cond delay="0"/>
                                          </p:stCondLst>
                                        </p:cTn>
                                        <p:tgtEl>
                                          <p:spTgt spid="72"/>
                                        </p:tgtEl>
                                        <p:attrNameLst>
                                          <p:attrName>style.visibility</p:attrName>
                                        </p:attrNameLst>
                                      </p:cBhvr>
                                      <p:to>
                                        <p:strVal val="visible"/>
                                      </p:to>
                                    </p:set>
                                    <p:anim calcmode="lin" valueType="num">
                                      <p:cBhvr>
                                        <p:cTn id="144" dur="500" fill="hold"/>
                                        <p:tgtEl>
                                          <p:spTgt spid="72"/>
                                        </p:tgtEl>
                                        <p:attrNameLst>
                                          <p:attrName>ppt_x</p:attrName>
                                        </p:attrNameLst>
                                      </p:cBhvr>
                                      <p:tavLst>
                                        <p:tav tm="0">
                                          <p:val>
                                            <p:strVal val="#ppt_x+#ppt_w/2"/>
                                          </p:val>
                                        </p:tav>
                                        <p:tav tm="100000">
                                          <p:val>
                                            <p:strVal val="#ppt_x"/>
                                          </p:val>
                                        </p:tav>
                                      </p:tavLst>
                                    </p:anim>
                                    <p:anim calcmode="lin" valueType="num">
                                      <p:cBhvr>
                                        <p:cTn id="145" dur="500" fill="hold"/>
                                        <p:tgtEl>
                                          <p:spTgt spid="72"/>
                                        </p:tgtEl>
                                        <p:attrNameLst>
                                          <p:attrName>ppt_y</p:attrName>
                                        </p:attrNameLst>
                                      </p:cBhvr>
                                      <p:tavLst>
                                        <p:tav tm="0">
                                          <p:val>
                                            <p:strVal val="#ppt_y"/>
                                          </p:val>
                                        </p:tav>
                                        <p:tav tm="100000">
                                          <p:val>
                                            <p:strVal val="#ppt_y"/>
                                          </p:val>
                                        </p:tav>
                                      </p:tavLst>
                                    </p:anim>
                                    <p:anim calcmode="lin" valueType="num">
                                      <p:cBhvr>
                                        <p:cTn id="146" dur="500" fill="hold"/>
                                        <p:tgtEl>
                                          <p:spTgt spid="72"/>
                                        </p:tgtEl>
                                        <p:attrNameLst>
                                          <p:attrName>ppt_w</p:attrName>
                                        </p:attrNameLst>
                                      </p:cBhvr>
                                      <p:tavLst>
                                        <p:tav tm="0">
                                          <p:val>
                                            <p:fltVal val="0"/>
                                          </p:val>
                                        </p:tav>
                                        <p:tav tm="100000">
                                          <p:val>
                                            <p:strVal val="#ppt_w"/>
                                          </p:val>
                                        </p:tav>
                                      </p:tavLst>
                                    </p:anim>
                                    <p:anim calcmode="lin" valueType="num">
                                      <p:cBhvr>
                                        <p:cTn id="147" dur="500" fill="hold"/>
                                        <p:tgtEl>
                                          <p:spTgt spid="72"/>
                                        </p:tgtEl>
                                        <p:attrNameLst>
                                          <p:attrName>ppt_h</p:attrName>
                                        </p:attrNameLst>
                                      </p:cBhvr>
                                      <p:tavLst>
                                        <p:tav tm="0">
                                          <p:val>
                                            <p:strVal val="#ppt_h"/>
                                          </p:val>
                                        </p:tav>
                                        <p:tav tm="100000">
                                          <p:val>
                                            <p:strVal val="#ppt_h"/>
                                          </p:val>
                                        </p:tav>
                                      </p:tavLst>
                                    </p:anim>
                                  </p:childTnLst>
                                </p:cTn>
                              </p:par>
                              <p:par>
                                <p:cTn id="148" presetID="17" presetClass="entr" presetSubtype="8" fill="hold" nodeType="with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ppt_x</p:attrName>
                                        </p:attrNameLst>
                                      </p:cBhvr>
                                      <p:tavLst>
                                        <p:tav tm="0">
                                          <p:val>
                                            <p:strVal val="#ppt_x-#ppt_w/2"/>
                                          </p:val>
                                        </p:tav>
                                        <p:tav tm="100000">
                                          <p:val>
                                            <p:strVal val="#ppt_x"/>
                                          </p:val>
                                        </p:tav>
                                      </p:tavLst>
                                    </p:anim>
                                    <p:anim calcmode="lin" valueType="num">
                                      <p:cBhvr>
                                        <p:cTn id="151" dur="500" fill="hold"/>
                                        <p:tgtEl>
                                          <p:spTgt spid="74"/>
                                        </p:tgtEl>
                                        <p:attrNameLst>
                                          <p:attrName>ppt_y</p:attrName>
                                        </p:attrNameLst>
                                      </p:cBhvr>
                                      <p:tavLst>
                                        <p:tav tm="0">
                                          <p:val>
                                            <p:strVal val="#ppt_y"/>
                                          </p:val>
                                        </p:tav>
                                        <p:tav tm="100000">
                                          <p:val>
                                            <p:strVal val="#ppt_y"/>
                                          </p:val>
                                        </p:tav>
                                      </p:tavLst>
                                    </p:anim>
                                    <p:anim calcmode="lin" valueType="num">
                                      <p:cBhvr>
                                        <p:cTn id="152" dur="500" fill="hold"/>
                                        <p:tgtEl>
                                          <p:spTgt spid="74"/>
                                        </p:tgtEl>
                                        <p:attrNameLst>
                                          <p:attrName>ppt_w</p:attrName>
                                        </p:attrNameLst>
                                      </p:cBhvr>
                                      <p:tavLst>
                                        <p:tav tm="0">
                                          <p:val>
                                            <p:fltVal val="0"/>
                                          </p:val>
                                        </p:tav>
                                        <p:tav tm="100000">
                                          <p:val>
                                            <p:strVal val="#ppt_w"/>
                                          </p:val>
                                        </p:tav>
                                      </p:tavLst>
                                    </p:anim>
                                    <p:anim calcmode="lin" valueType="num">
                                      <p:cBhvr>
                                        <p:cTn id="153" dur="500" fill="hold"/>
                                        <p:tgtEl>
                                          <p:spTgt spid="74"/>
                                        </p:tgtEl>
                                        <p:attrNameLst>
                                          <p:attrName>ppt_h</p:attrName>
                                        </p:attrNameLst>
                                      </p:cBhvr>
                                      <p:tavLst>
                                        <p:tav tm="0">
                                          <p:val>
                                            <p:strVal val="#ppt_h"/>
                                          </p:val>
                                        </p:tav>
                                        <p:tav tm="100000">
                                          <p:val>
                                            <p:strVal val="#ppt_h"/>
                                          </p:val>
                                        </p:tav>
                                      </p:tavLst>
                                    </p:anim>
                                  </p:childTnLst>
                                </p:cTn>
                              </p:par>
                              <p:par>
                                <p:cTn id="154" presetID="17" presetClass="entr" presetSubtype="1" fill="hold" nodeType="withEffect">
                                  <p:stCondLst>
                                    <p:cond delay="0"/>
                                  </p:stCondLst>
                                  <p:childTnLst>
                                    <p:set>
                                      <p:cBhvr>
                                        <p:cTn id="155" dur="1" fill="hold">
                                          <p:stCondLst>
                                            <p:cond delay="0"/>
                                          </p:stCondLst>
                                        </p:cTn>
                                        <p:tgtEl>
                                          <p:spTgt spid="76"/>
                                        </p:tgtEl>
                                        <p:attrNameLst>
                                          <p:attrName>style.visibility</p:attrName>
                                        </p:attrNameLst>
                                      </p:cBhvr>
                                      <p:to>
                                        <p:strVal val="visible"/>
                                      </p:to>
                                    </p:set>
                                    <p:anim calcmode="lin" valueType="num">
                                      <p:cBhvr>
                                        <p:cTn id="156" dur="500" fill="hold"/>
                                        <p:tgtEl>
                                          <p:spTgt spid="76"/>
                                        </p:tgtEl>
                                        <p:attrNameLst>
                                          <p:attrName>ppt_x</p:attrName>
                                        </p:attrNameLst>
                                      </p:cBhvr>
                                      <p:tavLst>
                                        <p:tav tm="0">
                                          <p:val>
                                            <p:strVal val="#ppt_x"/>
                                          </p:val>
                                        </p:tav>
                                        <p:tav tm="100000">
                                          <p:val>
                                            <p:strVal val="#ppt_x"/>
                                          </p:val>
                                        </p:tav>
                                      </p:tavLst>
                                    </p:anim>
                                    <p:anim calcmode="lin" valueType="num">
                                      <p:cBhvr>
                                        <p:cTn id="157" dur="500" fill="hold"/>
                                        <p:tgtEl>
                                          <p:spTgt spid="76"/>
                                        </p:tgtEl>
                                        <p:attrNameLst>
                                          <p:attrName>ppt_y</p:attrName>
                                        </p:attrNameLst>
                                      </p:cBhvr>
                                      <p:tavLst>
                                        <p:tav tm="0">
                                          <p:val>
                                            <p:strVal val="#ppt_y-#ppt_h/2"/>
                                          </p:val>
                                        </p:tav>
                                        <p:tav tm="100000">
                                          <p:val>
                                            <p:strVal val="#ppt_y"/>
                                          </p:val>
                                        </p:tav>
                                      </p:tavLst>
                                    </p:anim>
                                    <p:anim calcmode="lin" valueType="num">
                                      <p:cBhvr>
                                        <p:cTn id="158" dur="500" fill="hold"/>
                                        <p:tgtEl>
                                          <p:spTgt spid="76"/>
                                        </p:tgtEl>
                                        <p:attrNameLst>
                                          <p:attrName>ppt_w</p:attrName>
                                        </p:attrNameLst>
                                      </p:cBhvr>
                                      <p:tavLst>
                                        <p:tav tm="0">
                                          <p:val>
                                            <p:strVal val="#ppt_w"/>
                                          </p:val>
                                        </p:tav>
                                        <p:tav tm="100000">
                                          <p:val>
                                            <p:strVal val="#ppt_w"/>
                                          </p:val>
                                        </p:tav>
                                      </p:tavLst>
                                    </p:anim>
                                    <p:anim calcmode="lin" valueType="num">
                                      <p:cBhvr>
                                        <p:cTn id="159" dur="500" fill="hold"/>
                                        <p:tgtEl>
                                          <p:spTgt spid="76"/>
                                        </p:tgtEl>
                                        <p:attrNameLst>
                                          <p:attrName>ppt_h</p:attrName>
                                        </p:attrNameLst>
                                      </p:cBhvr>
                                      <p:tavLst>
                                        <p:tav tm="0">
                                          <p:val>
                                            <p:fltVal val="0"/>
                                          </p:val>
                                        </p:tav>
                                        <p:tav tm="100000">
                                          <p:val>
                                            <p:strVal val="#ppt_h"/>
                                          </p:val>
                                        </p:tav>
                                      </p:tavLst>
                                    </p:anim>
                                  </p:childTnLst>
                                </p:cTn>
                              </p:par>
                              <p:par>
                                <p:cTn id="160" presetID="17" presetClass="entr" presetSubtype="8" fill="hold" nodeType="withEffect">
                                  <p:stCondLst>
                                    <p:cond delay="0"/>
                                  </p:stCondLst>
                                  <p:childTnLst>
                                    <p:set>
                                      <p:cBhvr>
                                        <p:cTn id="161" dur="1" fill="hold">
                                          <p:stCondLst>
                                            <p:cond delay="0"/>
                                          </p:stCondLst>
                                        </p:cTn>
                                        <p:tgtEl>
                                          <p:spTgt spid="78"/>
                                        </p:tgtEl>
                                        <p:attrNameLst>
                                          <p:attrName>style.visibility</p:attrName>
                                        </p:attrNameLst>
                                      </p:cBhvr>
                                      <p:to>
                                        <p:strVal val="visible"/>
                                      </p:to>
                                    </p:set>
                                    <p:anim calcmode="lin" valueType="num">
                                      <p:cBhvr>
                                        <p:cTn id="162" dur="500" fill="hold"/>
                                        <p:tgtEl>
                                          <p:spTgt spid="78"/>
                                        </p:tgtEl>
                                        <p:attrNameLst>
                                          <p:attrName>ppt_x</p:attrName>
                                        </p:attrNameLst>
                                      </p:cBhvr>
                                      <p:tavLst>
                                        <p:tav tm="0">
                                          <p:val>
                                            <p:strVal val="#ppt_x-#ppt_w/2"/>
                                          </p:val>
                                        </p:tav>
                                        <p:tav tm="100000">
                                          <p:val>
                                            <p:strVal val="#ppt_x"/>
                                          </p:val>
                                        </p:tav>
                                      </p:tavLst>
                                    </p:anim>
                                    <p:anim calcmode="lin" valueType="num">
                                      <p:cBhvr>
                                        <p:cTn id="163" dur="500" fill="hold"/>
                                        <p:tgtEl>
                                          <p:spTgt spid="78"/>
                                        </p:tgtEl>
                                        <p:attrNameLst>
                                          <p:attrName>ppt_y</p:attrName>
                                        </p:attrNameLst>
                                      </p:cBhvr>
                                      <p:tavLst>
                                        <p:tav tm="0">
                                          <p:val>
                                            <p:strVal val="#ppt_y"/>
                                          </p:val>
                                        </p:tav>
                                        <p:tav tm="100000">
                                          <p:val>
                                            <p:strVal val="#ppt_y"/>
                                          </p:val>
                                        </p:tav>
                                      </p:tavLst>
                                    </p:anim>
                                    <p:anim calcmode="lin" valueType="num">
                                      <p:cBhvr>
                                        <p:cTn id="164" dur="500" fill="hold"/>
                                        <p:tgtEl>
                                          <p:spTgt spid="78"/>
                                        </p:tgtEl>
                                        <p:attrNameLst>
                                          <p:attrName>ppt_w</p:attrName>
                                        </p:attrNameLst>
                                      </p:cBhvr>
                                      <p:tavLst>
                                        <p:tav tm="0">
                                          <p:val>
                                            <p:fltVal val="0"/>
                                          </p:val>
                                        </p:tav>
                                        <p:tav tm="100000">
                                          <p:val>
                                            <p:strVal val="#ppt_w"/>
                                          </p:val>
                                        </p:tav>
                                      </p:tavLst>
                                    </p:anim>
                                    <p:anim calcmode="lin" valueType="num">
                                      <p:cBhvr>
                                        <p:cTn id="165" dur="500" fill="hold"/>
                                        <p:tgtEl>
                                          <p:spTgt spid="78"/>
                                        </p:tgtEl>
                                        <p:attrNameLst>
                                          <p:attrName>ppt_h</p:attrName>
                                        </p:attrNameLst>
                                      </p:cBhvr>
                                      <p:tavLst>
                                        <p:tav tm="0">
                                          <p:val>
                                            <p:strVal val="#ppt_h"/>
                                          </p:val>
                                        </p:tav>
                                        <p:tav tm="100000">
                                          <p:val>
                                            <p:strVal val="#ppt_h"/>
                                          </p:val>
                                        </p:tav>
                                      </p:tavLst>
                                    </p:anim>
                                  </p:childTnLst>
                                </p:cTn>
                              </p:par>
                              <p:par>
                                <p:cTn id="166" presetID="17" presetClass="entr" presetSubtype="2" fill="hold" nodeType="withEffect">
                                  <p:stCondLst>
                                    <p:cond delay="0"/>
                                  </p:stCondLst>
                                  <p:childTnLst>
                                    <p:set>
                                      <p:cBhvr>
                                        <p:cTn id="167" dur="1" fill="hold">
                                          <p:stCondLst>
                                            <p:cond delay="0"/>
                                          </p:stCondLst>
                                        </p:cTn>
                                        <p:tgtEl>
                                          <p:spTgt spid="81"/>
                                        </p:tgtEl>
                                        <p:attrNameLst>
                                          <p:attrName>style.visibility</p:attrName>
                                        </p:attrNameLst>
                                      </p:cBhvr>
                                      <p:to>
                                        <p:strVal val="visible"/>
                                      </p:to>
                                    </p:set>
                                    <p:anim calcmode="lin" valueType="num">
                                      <p:cBhvr>
                                        <p:cTn id="168" dur="500" fill="hold"/>
                                        <p:tgtEl>
                                          <p:spTgt spid="81"/>
                                        </p:tgtEl>
                                        <p:attrNameLst>
                                          <p:attrName>ppt_x</p:attrName>
                                        </p:attrNameLst>
                                      </p:cBhvr>
                                      <p:tavLst>
                                        <p:tav tm="0">
                                          <p:val>
                                            <p:strVal val="#ppt_x+#ppt_w/2"/>
                                          </p:val>
                                        </p:tav>
                                        <p:tav tm="100000">
                                          <p:val>
                                            <p:strVal val="#ppt_x"/>
                                          </p:val>
                                        </p:tav>
                                      </p:tavLst>
                                    </p:anim>
                                    <p:anim calcmode="lin" valueType="num">
                                      <p:cBhvr>
                                        <p:cTn id="169" dur="500" fill="hold"/>
                                        <p:tgtEl>
                                          <p:spTgt spid="81"/>
                                        </p:tgtEl>
                                        <p:attrNameLst>
                                          <p:attrName>ppt_y</p:attrName>
                                        </p:attrNameLst>
                                      </p:cBhvr>
                                      <p:tavLst>
                                        <p:tav tm="0">
                                          <p:val>
                                            <p:strVal val="#ppt_y"/>
                                          </p:val>
                                        </p:tav>
                                        <p:tav tm="100000">
                                          <p:val>
                                            <p:strVal val="#ppt_y"/>
                                          </p:val>
                                        </p:tav>
                                      </p:tavLst>
                                    </p:anim>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strVal val="#ppt_h"/>
                                          </p:val>
                                        </p:tav>
                                        <p:tav tm="100000">
                                          <p:val>
                                            <p:strVal val="#ppt_h"/>
                                          </p:val>
                                        </p:tav>
                                      </p:tavLst>
                                    </p:anim>
                                  </p:childTnLst>
                                </p:cTn>
                              </p:par>
                              <p:par>
                                <p:cTn id="172" presetID="17" presetClass="entr" presetSubtype="8" fill="hold" nodeType="withEffect">
                                  <p:stCondLst>
                                    <p:cond delay="0"/>
                                  </p:stCondLst>
                                  <p:childTnLst>
                                    <p:set>
                                      <p:cBhvr>
                                        <p:cTn id="173" dur="1" fill="hold">
                                          <p:stCondLst>
                                            <p:cond delay="0"/>
                                          </p:stCondLst>
                                        </p:cTn>
                                        <p:tgtEl>
                                          <p:spTgt spid="84"/>
                                        </p:tgtEl>
                                        <p:attrNameLst>
                                          <p:attrName>style.visibility</p:attrName>
                                        </p:attrNameLst>
                                      </p:cBhvr>
                                      <p:to>
                                        <p:strVal val="visible"/>
                                      </p:to>
                                    </p:set>
                                    <p:anim calcmode="lin" valueType="num">
                                      <p:cBhvr>
                                        <p:cTn id="174" dur="500" fill="hold"/>
                                        <p:tgtEl>
                                          <p:spTgt spid="84"/>
                                        </p:tgtEl>
                                        <p:attrNameLst>
                                          <p:attrName>ppt_x</p:attrName>
                                        </p:attrNameLst>
                                      </p:cBhvr>
                                      <p:tavLst>
                                        <p:tav tm="0">
                                          <p:val>
                                            <p:strVal val="#ppt_x-#ppt_w/2"/>
                                          </p:val>
                                        </p:tav>
                                        <p:tav tm="100000">
                                          <p:val>
                                            <p:strVal val="#ppt_x"/>
                                          </p:val>
                                        </p:tav>
                                      </p:tavLst>
                                    </p:anim>
                                    <p:anim calcmode="lin" valueType="num">
                                      <p:cBhvr>
                                        <p:cTn id="175" dur="500" fill="hold"/>
                                        <p:tgtEl>
                                          <p:spTgt spid="84"/>
                                        </p:tgtEl>
                                        <p:attrNameLst>
                                          <p:attrName>ppt_y</p:attrName>
                                        </p:attrNameLst>
                                      </p:cBhvr>
                                      <p:tavLst>
                                        <p:tav tm="0">
                                          <p:val>
                                            <p:strVal val="#ppt_y"/>
                                          </p:val>
                                        </p:tav>
                                        <p:tav tm="100000">
                                          <p:val>
                                            <p:strVal val="#ppt_y"/>
                                          </p:val>
                                        </p:tav>
                                      </p:tavLst>
                                    </p:anim>
                                    <p:anim calcmode="lin" valueType="num">
                                      <p:cBhvr>
                                        <p:cTn id="176" dur="500" fill="hold"/>
                                        <p:tgtEl>
                                          <p:spTgt spid="84"/>
                                        </p:tgtEl>
                                        <p:attrNameLst>
                                          <p:attrName>ppt_w</p:attrName>
                                        </p:attrNameLst>
                                      </p:cBhvr>
                                      <p:tavLst>
                                        <p:tav tm="0">
                                          <p:val>
                                            <p:fltVal val="0"/>
                                          </p:val>
                                        </p:tav>
                                        <p:tav tm="100000">
                                          <p:val>
                                            <p:strVal val="#ppt_w"/>
                                          </p:val>
                                        </p:tav>
                                      </p:tavLst>
                                    </p:anim>
                                    <p:anim calcmode="lin" valueType="num">
                                      <p:cBhvr>
                                        <p:cTn id="177" dur="500" fill="hold"/>
                                        <p:tgtEl>
                                          <p:spTgt spid="84"/>
                                        </p:tgtEl>
                                        <p:attrNameLst>
                                          <p:attrName>ppt_h</p:attrName>
                                        </p:attrNameLst>
                                      </p:cBhvr>
                                      <p:tavLst>
                                        <p:tav tm="0">
                                          <p:val>
                                            <p:strVal val="#ppt_h"/>
                                          </p:val>
                                        </p:tav>
                                        <p:tav tm="100000">
                                          <p:val>
                                            <p:strVal val="#ppt_h"/>
                                          </p:val>
                                        </p:tav>
                                      </p:tavLst>
                                    </p:anim>
                                  </p:childTnLst>
                                </p:cTn>
                              </p:par>
                              <p:par>
                                <p:cTn id="178" presetID="17" presetClass="entr" presetSubtype="2" fill="hold" nodeType="withEffect">
                                  <p:stCondLst>
                                    <p:cond delay="0"/>
                                  </p:stCondLst>
                                  <p:childTnLst>
                                    <p:set>
                                      <p:cBhvr>
                                        <p:cTn id="179" dur="1" fill="hold">
                                          <p:stCondLst>
                                            <p:cond delay="0"/>
                                          </p:stCondLst>
                                        </p:cTn>
                                        <p:tgtEl>
                                          <p:spTgt spid="86"/>
                                        </p:tgtEl>
                                        <p:attrNameLst>
                                          <p:attrName>style.visibility</p:attrName>
                                        </p:attrNameLst>
                                      </p:cBhvr>
                                      <p:to>
                                        <p:strVal val="visible"/>
                                      </p:to>
                                    </p:set>
                                    <p:anim calcmode="lin" valueType="num">
                                      <p:cBhvr>
                                        <p:cTn id="180" dur="500" fill="hold"/>
                                        <p:tgtEl>
                                          <p:spTgt spid="86"/>
                                        </p:tgtEl>
                                        <p:attrNameLst>
                                          <p:attrName>ppt_x</p:attrName>
                                        </p:attrNameLst>
                                      </p:cBhvr>
                                      <p:tavLst>
                                        <p:tav tm="0">
                                          <p:val>
                                            <p:strVal val="#ppt_x+#ppt_w/2"/>
                                          </p:val>
                                        </p:tav>
                                        <p:tav tm="100000">
                                          <p:val>
                                            <p:strVal val="#ppt_x"/>
                                          </p:val>
                                        </p:tav>
                                      </p:tavLst>
                                    </p:anim>
                                    <p:anim calcmode="lin" valueType="num">
                                      <p:cBhvr>
                                        <p:cTn id="181" dur="500" fill="hold"/>
                                        <p:tgtEl>
                                          <p:spTgt spid="86"/>
                                        </p:tgtEl>
                                        <p:attrNameLst>
                                          <p:attrName>ppt_y</p:attrName>
                                        </p:attrNameLst>
                                      </p:cBhvr>
                                      <p:tavLst>
                                        <p:tav tm="0">
                                          <p:val>
                                            <p:strVal val="#ppt_y"/>
                                          </p:val>
                                        </p:tav>
                                        <p:tav tm="100000">
                                          <p:val>
                                            <p:strVal val="#ppt_y"/>
                                          </p:val>
                                        </p:tav>
                                      </p:tavLst>
                                    </p:anim>
                                    <p:anim calcmode="lin" valueType="num">
                                      <p:cBhvr>
                                        <p:cTn id="182" dur="500" fill="hold"/>
                                        <p:tgtEl>
                                          <p:spTgt spid="86"/>
                                        </p:tgtEl>
                                        <p:attrNameLst>
                                          <p:attrName>ppt_w</p:attrName>
                                        </p:attrNameLst>
                                      </p:cBhvr>
                                      <p:tavLst>
                                        <p:tav tm="0">
                                          <p:val>
                                            <p:fltVal val="0"/>
                                          </p:val>
                                        </p:tav>
                                        <p:tav tm="100000">
                                          <p:val>
                                            <p:strVal val="#ppt_w"/>
                                          </p:val>
                                        </p:tav>
                                      </p:tavLst>
                                    </p:anim>
                                    <p:anim calcmode="lin" valueType="num">
                                      <p:cBhvr>
                                        <p:cTn id="183" dur="500" fill="hold"/>
                                        <p:tgtEl>
                                          <p:spTgt spid="86"/>
                                        </p:tgtEl>
                                        <p:attrNameLst>
                                          <p:attrName>ppt_h</p:attrName>
                                        </p:attrNameLst>
                                      </p:cBhvr>
                                      <p:tavLst>
                                        <p:tav tm="0">
                                          <p:val>
                                            <p:strVal val="#ppt_h"/>
                                          </p:val>
                                        </p:tav>
                                        <p:tav tm="100000">
                                          <p:val>
                                            <p:strVal val="#ppt_h"/>
                                          </p:val>
                                        </p:tav>
                                      </p:tavLst>
                                    </p:anim>
                                  </p:childTnLst>
                                </p:cTn>
                              </p:par>
                              <p:par>
                                <p:cTn id="184" presetID="17" presetClass="entr" presetSubtype="2" fill="hold" nodeType="withEffect">
                                  <p:stCondLst>
                                    <p:cond delay="0"/>
                                  </p:stCondLst>
                                  <p:childTnLst>
                                    <p:set>
                                      <p:cBhvr>
                                        <p:cTn id="185" dur="1" fill="hold">
                                          <p:stCondLst>
                                            <p:cond delay="0"/>
                                          </p:stCondLst>
                                        </p:cTn>
                                        <p:tgtEl>
                                          <p:spTgt spid="88"/>
                                        </p:tgtEl>
                                        <p:attrNameLst>
                                          <p:attrName>style.visibility</p:attrName>
                                        </p:attrNameLst>
                                      </p:cBhvr>
                                      <p:to>
                                        <p:strVal val="visible"/>
                                      </p:to>
                                    </p:set>
                                    <p:anim calcmode="lin" valueType="num">
                                      <p:cBhvr>
                                        <p:cTn id="186" dur="500" fill="hold"/>
                                        <p:tgtEl>
                                          <p:spTgt spid="88"/>
                                        </p:tgtEl>
                                        <p:attrNameLst>
                                          <p:attrName>ppt_x</p:attrName>
                                        </p:attrNameLst>
                                      </p:cBhvr>
                                      <p:tavLst>
                                        <p:tav tm="0">
                                          <p:val>
                                            <p:strVal val="#ppt_x+#ppt_w/2"/>
                                          </p:val>
                                        </p:tav>
                                        <p:tav tm="100000">
                                          <p:val>
                                            <p:strVal val="#ppt_x"/>
                                          </p:val>
                                        </p:tav>
                                      </p:tavLst>
                                    </p:anim>
                                    <p:anim calcmode="lin" valueType="num">
                                      <p:cBhvr>
                                        <p:cTn id="187" dur="500" fill="hold"/>
                                        <p:tgtEl>
                                          <p:spTgt spid="88"/>
                                        </p:tgtEl>
                                        <p:attrNameLst>
                                          <p:attrName>ppt_y</p:attrName>
                                        </p:attrNameLst>
                                      </p:cBhvr>
                                      <p:tavLst>
                                        <p:tav tm="0">
                                          <p:val>
                                            <p:strVal val="#ppt_y"/>
                                          </p:val>
                                        </p:tav>
                                        <p:tav tm="100000">
                                          <p:val>
                                            <p:strVal val="#ppt_y"/>
                                          </p:val>
                                        </p:tav>
                                      </p:tavLst>
                                    </p:anim>
                                    <p:anim calcmode="lin" valueType="num">
                                      <p:cBhvr>
                                        <p:cTn id="188" dur="500" fill="hold"/>
                                        <p:tgtEl>
                                          <p:spTgt spid="88"/>
                                        </p:tgtEl>
                                        <p:attrNameLst>
                                          <p:attrName>ppt_w</p:attrName>
                                        </p:attrNameLst>
                                      </p:cBhvr>
                                      <p:tavLst>
                                        <p:tav tm="0">
                                          <p:val>
                                            <p:fltVal val="0"/>
                                          </p:val>
                                        </p:tav>
                                        <p:tav tm="100000">
                                          <p:val>
                                            <p:strVal val="#ppt_w"/>
                                          </p:val>
                                        </p:tav>
                                      </p:tavLst>
                                    </p:anim>
                                    <p:anim calcmode="lin" valueType="num">
                                      <p:cBhvr>
                                        <p:cTn id="189" dur="500" fill="hold"/>
                                        <p:tgtEl>
                                          <p:spTgt spid="88"/>
                                        </p:tgtEl>
                                        <p:attrNameLst>
                                          <p:attrName>ppt_h</p:attrName>
                                        </p:attrNameLst>
                                      </p:cBhvr>
                                      <p:tavLst>
                                        <p:tav tm="0">
                                          <p:val>
                                            <p:strVal val="#ppt_h"/>
                                          </p:val>
                                        </p:tav>
                                        <p:tav tm="100000">
                                          <p:val>
                                            <p:strVal val="#ppt_h"/>
                                          </p:val>
                                        </p:tav>
                                      </p:tavLst>
                                    </p:anim>
                                  </p:childTnLst>
                                </p:cTn>
                              </p:par>
                              <p:par>
                                <p:cTn id="190" presetID="17" presetClass="entr" presetSubtype="8" fill="hold" nodeType="withEffect">
                                  <p:stCondLst>
                                    <p:cond delay="0"/>
                                  </p:stCondLst>
                                  <p:childTnLst>
                                    <p:set>
                                      <p:cBhvr>
                                        <p:cTn id="191" dur="1" fill="hold">
                                          <p:stCondLst>
                                            <p:cond delay="0"/>
                                          </p:stCondLst>
                                        </p:cTn>
                                        <p:tgtEl>
                                          <p:spTgt spid="90"/>
                                        </p:tgtEl>
                                        <p:attrNameLst>
                                          <p:attrName>style.visibility</p:attrName>
                                        </p:attrNameLst>
                                      </p:cBhvr>
                                      <p:to>
                                        <p:strVal val="visible"/>
                                      </p:to>
                                    </p:set>
                                    <p:anim calcmode="lin" valueType="num">
                                      <p:cBhvr>
                                        <p:cTn id="192" dur="500" fill="hold"/>
                                        <p:tgtEl>
                                          <p:spTgt spid="90"/>
                                        </p:tgtEl>
                                        <p:attrNameLst>
                                          <p:attrName>ppt_x</p:attrName>
                                        </p:attrNameLst>
                                      </p:cBhvr>
                                      <p:tavLst>
                                        <p:tav tm="0">
                                          <p:val>
                                            <p:strVal val="#ppt_x-#ppt_w/2"/>
                                          </p:val>
                                        </p:tav>
                                        <p:tav tm="100000">
                                          <p:val>
                                            <p:strVal val="#ppt_x"/>
                                          </p:val>
                                        </p:tav>
                                      </p:tavLst>
                                    </p:anim>
                                    <p:anim calcmode="lin" valueType="num">
                                      <p:cBhvr>
                                        <p:cTn id="193" dur="500" fill="hold"/>
                                        <p:tgtEl>
                                          <p:spTgt spid="90"/>
                                        </p:tgtEl>
                                        <p:attrNameLst>
                                          <p:attrName>ppt_y</p:attrName>
                                        </p:attrNameLst>
                                      </p:cBhvr>
                                      <p:tavLst>
                                        <p:tav tm="0">
                                          <p:val>
                                            <p:strVal val="#ppt_y"/>
                                          </p:val>
                                        </p:tav>
                                        <p:tav tm="100000">
                                          <p:val>
                                            <p:strVal val="#ppt_y"/>
                                          </p:val>
                                        </p:tav>
                                      </p:tavLst>
                                    </p:anim>
                                    <p:anim calcmode="lin" valueType="num">
                                      <p:cBhvr>
                                        <p:cTn id="194" dur="500" fill="hold"/>
                                        <p:tgtEl>
                                          <p:spTgt spid="90"/>
                                        </p:tgtEl>
                                        <p:attrNameLst>
                                          <p:attrName>ppt_w</p:attrName>
                                        </p:attrNameLst>
                                      </p:cBhvr>
                                      <p:tavLst>
                                        <p:tav tm="0">
                                          <p:val>
                                            <p:fltVal val="0"/>
                                          </p:val>
                                        </p:tav>
                                        <p:tav tm="100000">
                                          <p:val>
                                            <p:strVal val="#ppt_w"/>
                                          </p:val>
                                        </p:tav>
                                      </p:tavLst>
                                    </p:anim>
                                    <p:anim calcmode="lin" valueType="num">
                                      <p:cBhvr>
                                        <p:cTn id="195" dur="500" fill="hold"/>
                                        <p:tgtEl>
                                          <p:spTgt spid="90"/>
                                        </p:tgtEl>
                                        <p:attrNameLst>
                                          <p:attrName>ppt_h</p:attrName>
                                        </p:attrNameLst>
                                      </p:cBhvr>
                                      <p:tavLst>
                                        <p:tav tm="0">
                                          <p:val>
                                            <p:strVal val="#ppt_h"/>
                                          </p:val>
                                        </p:tav>
                                        <p:tav tm="100000">
                                          <p:val>
                                            <p:strVal val="#ppt_h"/>
                                          </p:val>
                                        </p:tav>
                                      </p:tavLst>
                                    </p:anim>
                                  </p:childTnLst>
                                </p:cTn>
                              </p:par>
                              <p:par>
                                <p:cTn id="196" presetID="17" presetClass="entr" presetSubtype="2" fill="hold" nodeType="withEffect">
                                  <p:stCondLst>
                                    <p:cond delay="0"/>
                                  </p:stCondLst>
                                  <p:childTnLst>
                                    <p:set>
                                      <p:cBhvr>
                                        <p:cTn id="197" dur="1" fill="hold">
                                          <p:stCondLst>
                                            <p:cond delay="0"/>
                                          </p:stCondLst>
                                        </p:cTn>
                                        <p:tgtEl>
                                          <p:spTgt spid="93"/>
                                        </p:tgtEl>
                                        <p:attrNameLst>
                                          <p:attrName>style.visibility</p:attrName>
                                        </p:attrNameLst>
                                      </p:cBhvr>
                                      <p:to>
                                        <p:strVal val="visible"/>
                                      </p:to>
                                    </p:set>
                                    <p:anim calcmode="lin" valueType="num">
                                      <p:cBhvr>
                                        <p:cTn id="198" dur="500" fill="hold"/>
                                        <p:tgtEl>
                                          <p:spTgt spid="93"/>
                                        </p:tgtEl>
                                        <p:attrNameLst>
                                          <p:attrName>ppt_x</p:attrName>
                                        </p:attrNameLst>
                                      </p:cBhvr>
                                      <p:tavLst>
                                        <p:tav tm="0">
                                          <p:val>
                                            <p:strVal val="#ppt_x+#ppt_w/2"/>
                                          </p:val>
                                        </p:tav>
                                        <p:tav tm="100000">
                                          <p:val>
                                            <p:strVal val="#ppt_x"/>
                                          </p:val>
                                        </p:tav>
                                      </p:tavLst>
                                    </p:anim>
                                    <p:anim calcmode="lin" valueType="num">
                                      <p:cBhvr>
                                        <p:cTn id="199" dur="500" fill="hold"/>
                                        <p:tgtEl>
                                          <p:spTgt spid="93"/>
                                        </p:tgtEl>
                                        <p:attrNameLst>
                                          <p:attrName>ppt_y</p:attrName>
                                        </p:attrNameLst>
                                      </p:cBhvr>
                                      <p:tavLst>
                                        <p:tav tm="0">
                                          <p:val>
                                            <p:strVal val="#ppt_y"/>
                                          </p:val>
                                        </p:tav>
                                        <p:tav tm="100000">
                                          <p:val>
                                            <p:strVal val="#ppt_y"/>
                                          </p:val>
                                        </p:tav>
                                      </p:tavLst>
                                    </p:anim>
                                    <p:anim calcmode="lin" valueType="num">
                                      <p:cBhvr>
                                        <p:cTn id="200" dur="500" fill="hold"/>
                                        <p:tgtEl>
                                          <p:spTgt spid="93"/>
                                        </p:tgtEl>
                                        <p:attrNameLst>
                                          <p:attrName>ppt_w</p:attrName>
                                        </p:attrNameLst>
                                      </p:cBhvr>
                                      <p:tavLst>
                                        <p:tav tm="0">
                                          <p:val>
                                            <p:fltVal val="0"/>
                                          </p:val>
                                        </p:tav>
                                        <p:tav tm="100000">
                                          <p:val>
                                            <p:strVal val="#ppt_w"/>
                                          </p:val>
                                        </p:tav>
                                      </p:tavLst>
                                    </p:anim>
                                    <p:anim calcmode="lin" valueType="num">
                                      <p:cBhvr>
                                        <p:cTn id="201" dur="500" fill="hold"/>
                                        <p:tgtEl>
                                          <p:spTgt spid="93"/>
                                        </p:tgtEl>
                                        <p:attrNameLst>
                                          <p:attrName>ppt_h</p:attrName>
                                        </p:attrNameLst>
                                      </p:cBhvr>
                                      <p:tavLst>
                                        <p:tav tm="0">
                                          <p:val>
                                            <p:strVal val="#ppt_h"/>
                                          </p:val>
                                        </p:tav>
                                        <p:tav tm="100000">
                                          <p:val>
                                            <p:strVal val="#ppt_h"/>
                                          </p:val>
                                        </p:tav>
                                      </p:tavLst>
                                    </p:anim>
                                  </p:childTnLst>
                                </p:cTn>
                              </p:par>
                              <p:par>
                                <p:cTn id="202" presetID="17" presetClass="entr" presetSubtype="2" fill="hold" nodeType="withEffect">
                                  <p:stCondLst>
                                    <p:cond delay="0"/>
                                  </p:stCondLst>
                                  <p:childTnLst>
                                    <p:set>
                                      <p:cBhvr>
                                        <p:cTn id="203" dur="1" fill="hold">
                                          <p:stCondLst>
                                            <p:cond delay="0"/>
                                          </p:stCondLst>
                                        </p:cTn>
                                        <p:tgtEl>
                                          <p:spTgt spid="95"/>
                                        </p:tgtEl>
                                        <p:attrNameLst>
                                          <p:attrName>style.visibility</p:attrName>
                                        </p:attrNameLst>
                                      </p:cBhvr>
                                      <p:to>
                                        <p:strVal val="visible"/>
                                      </p:to>
                                    </p:set>
                                    <p:anim calcmode="lin" valueType="num">
                                      <p:cBhvr>
                                        <p:cTn id="204" dur="500" fill="hold"/>
                                        <p:tgtEl>
                                          <p:spTgt spid="95"/>
                                        </p:tgtEl>
                                        <p:attrNameLst>
                                          <p:attrName>ppt_x</p:attrName>
                                        </p:attrNameLst>
                                      </p:cBhvr>
                                      <p:tavLst>
                                        <p:tav tm="0">
                                          <p:val>
                                            <p:strVal val="#ppt_x+#ppt_w/2"/>
                                          </p:val>
                                        </p:tav>
                                        <p:tav tm="100000">
                                          <p:val>
                                            <p:strVal val="#ppt_x"/>
                                          </p:val>
                                        </p:tav>
                                      </p:tavLst>
                                    </p:anim>
                                    <p:anim calcmode="lin" valueType="num">
                                      <p:cBhvr>
                                        <p:cTn id="205" dur="500" fill="hold"/>
                                        <p:tgtEl>
                                          <p:spTgt spid="95"/>
                                        </p:tgtEl>
                                        <p:attrNameLst>
                                          <p:attrName>ppt_y</p:attrName>
                                        </p:attrNameLst>
                                      </p:cBhvr>
                                      <p:tavLst>
                                        <p:tav tm="0">
                                          <p:val>
                                            <p:strVal val="#ppt_y"/>
                                          </p:val>
                                        </p:tav>
                                        <p:tav tm="100000">
                                          <p:val>
                                            <p:strVal val="#ppt_y"/>
                                          </p:val>
                                        </p:tav>
                                      </p:tavLst>
                                    </p:anim>
                                    <p:anim calcmode="lin" valueType="num">
                                      <p:cBhvr>
                                        <p:cTn id="206" dur="500" fill="hold"/>
                                        <p:tgtEl>
                                          <p:spTgt spid="95"/>
                                        </p:tgtEl>
                                        <p:attrNameLst>
                                          <p:attrName>ppt_w</p:attrName>
                                        </p:attrNameLst>
                                      </p:cBhvr>
                                      <p:tavLst>
                                        <p:tav tm="0">
                                          <p:val>
                                            <p:fltVal val="0"/>
                                          </p:val>
                                        </p:tav>
                                        <p:tav tm="100000">
                                          <p:val>
                                            <p:strVal val="#ppt_w"/>
                                          </p:val>
                                        </p:tav>
                                      </p:tavLst>
                                    </p:anim>
                                    <p:anim calcmode="lin" valueType="num">
                                      <p:cBhvr>
                                        <p:cTn id="207" dur="500" fill="hold"/>
                                        <p:tgtEl>
                                          <p:spTgt spid="95"/>
                                        </p:tgtEl>
                                        <p:attrNameLst>
                                          <p:attrName>ppt_h</p:attrName>
                                        </p:attrNameLst>
                                      </p:cBhvr>
                                      <p:tavLst>
                                        <p:tav tm="0">
                                          <p:val>
                                            <p:strVal val="#ppt_h"/>
                                          </p:val>
                                        </p:tav>
                                        <p:tav tm="100000">
                                          <p:val>
                                            <p:strVal val="#ppt_h"/>
                                          </p:val>
                                        </p:tav>
                                      </p:tavLst>
                                    </p:anim>
                                  </p:childTnLst>
                                </p:cTn>
                              </p:par>
                              <p:par>
                                <p:cTn id="208" presetID="17" presetClass="entr" presetSubtype="2" fill="hold" nodeType="withEffect">
                                  <p:stCondLst>
                                    <p:cond delay="0"/>
                                  </p:stCondLst>
                                  <p:childTnLst>
                                    <p:set>
                                      <p:cBhvr>
                                        <p:cTn id="209" dur="1" fill="hold">
                                          <p:stCondLst>
                                            <p:cond delay="0"/>
                                          </p:stCondLst>
                                        </p:cTn>
                                        <p:tgtEl>
                                          <p:spTgt spid="97"/>
                                        </p:tgtEl>
                                        <p:attrNameLst>
                                          <p:attrName>style.visibility</p:attrName>
                                        </p:attrNameLst>
                                      </p:cBhvr>
                                      <p:to>
                                        <p:strVal val="visible"/>
                                      </p:to>
                                    </p:set>
                                    <p:anim calcmode="lin" valueType="num">
                                      <p:cBhvr>
                                        <p:cTn id="210" dur="500" fill="hold"/>
                                        <p:tgtEl>
                                          <p:spTgt spid="97"/>
                                        </p:tgtEl>
                                        <p:attrNameLst>
                                          <p:attrName>ppt_x</p:attrName>
                                        </p:attrNameLst>
                                      </p:cBhvr>
                                      <p:tavLst>
                                        <p:tav tm="0">
                                          <p:val>
                                            <p:strVal val="#ppt_x+#ppt_w/2"/>
                                          </p:val>
                                        </p:tav>
                                        <p:tav tm="100000">
                                          <p:val>
                                            <p:strVal val="#ppt_x"/>
                                          </p:val>
                                        </p:tav>
                                      </p:tavLst>
                                    </p:anim>
                                    <p:anim calcmode="lin" valueType="num">
                                      <p:cBhvr>
                                        <p:cTn id="211" dur="500" fill="hold"/>
                                        <p:tgtEl>
                                          <p:spTgt spid="97"/>
                                        </p:tgtEl>
                                        <p:attrNameLst>
                                          <p:attrName>ppt_y</p:attrName>
                                        </p:attrNameLst>
                                      </p:cBhvr>
                                      <p:tavLst>
                                        <p:tav tm="0">
                                          <p:val>
                                            <p:strVal val="#ppt_y"/>
                                          </p:val>
                                        </p:tav>
                                        <p:tav tm="100000">
                                          <p:val>
                                            <p:strVal val="#ppt_y"/>
                                          </p:val>
                                        </p:tav>
                                      </p:tavLst>
                                    </p:anim>
                                    <p:anim calcmode="lin" valueType="num">
                                      <p:cBhvr>
                                        <p:cTn id="212" dur="500" fill="hold"/>
                                        <p:tgtEl>
                                          <p:spTgt spid="97"/>
                                        </p:tgtEl>
                                        <p:attrNameLst>
                                          <p:attrName>ppt_w</p:attrName>
                                        </p:attrNameLst>
                                      </p:cBhvr>
                                      <p:tavLst>
                                        <p:tav tm="0">
                                          <p:val>
                                            <p:fltVal val="0"/>
                                          </p:val>
                                        </p:tav>
                                        <p:tav tm="100000">
                                          <p:val>
                                            <p:strVal val="#ppt_w"/>
                                          </p:val>
                                        </p:tav>
                                      </p:tavLst>
                                    </p:anim>
                                    <p:anim calcmode="lin" valueType="num">
                                      <p:cBhvr>
                                        <p:cTn id="213" dur="500" fill="hold"/>
                                        <p:tgtEl>
                                          <p:spTgt spid="97"/>
                                        </p:tgtEl>
                                        <p:attrNameLst>
                                          <p:attrName>ppt_h</p:attrName>
                                        </p:attrNameLst>
                                      </p:cBhvr>
                                      <p:tavLst>
                                        <p:tav tm="0">
                                          <p:val>
                                            <p:strVal val="#ppt_h"/>
                                          </p:val>
                                        </p:tav>
                                        <p:tav tm="100000">
                                          <p:val>
                                            <p:strVal val="#ppt_h"/>
                                          </p:val>
                                        </p:tav>
                                      </p:tavLst>
                                    </p:anim>
                                  </p:childTnLst>
                                </p:cTn>
                              </p:par>
                            </p:childTnLst>
                          </p:cTn>
                        </p:par>
                        <p:par>
                          <p:cTn id="214" fill="hold">
                            <p:stCondLst>
                              <p:cond delay="8300"/>
                            </p:stCondLst>
                            <p:childTnLst>
                              <p:par>
                                <p:cTn id="215" presetID="10" presetClass="entr" presetSubtype="0" fill="hold" nodeType="afterEffect">
                                  <p:stCondLst>
                                    <p:cond delay="0"/>
                                  </p:stCondLst>
                                  <p:childTnLst>
                                    <p:set>
                                      <p:cBhvr>
                                        <p:cTn id="216" dur="1" fill="hold">
                                          <p:stCondLst>
                                            <p:cond delay="0"/>
                                          </p:stCondLst>
                                        </p:cTn>
                                        <p:tgtEl>
                                          <p:spTgt spid="17"/>
                                        </p:tgtEl>
                                        <p:attrNameLst>
                                          <p:attrName>style.visibility</p:attrName>
                                        </p:attrNameLst>
                                      </p:cBhvr>
                                      <p:to>
                                        <p:strVal val="visible"/>
                                      </p:to>
                                    </p:set>
                                    <p:animEffect transition="in" filter="fade">
                                      <p:cBhvr>
                                        <p:cTn id="217" dur="1000"/>
                                        <p:tgtEl>
                                          <p:spTgt spid="17"/>
                                        </p:tgtEl>
                                      </p:cBhvr>
                                    </p:animEffect>
                                  </p:childTnLst>
                                </p:cTn>
                              </p:par>
                              <p:par>
                                <p:cTn id="218" presetID="10" presetClass="entr" presetSubtype="0" fill="hold" nodeType="withEffect">
                                  <p:stCondLst>
                                    <p:cond delay="0"/>
                                  </p:stCondLst>
                                  <p:childTnLst>
                                    <p:set>
                                      <p:cBhvr>
                                        <p:cTn id="219" dur="1" fill="hold">
                                          <p:stCondLst>
                                            <p:cond delay="0"/>
                                          </p:stCondLst>
                                        </p:cTn>
                                        <p:tgtEl>
                                          <p:spTgt spid="15"/>
                                        </p:tgtEl>
                                        <p:attrNameLst>
                                          <p:attrName>style.visibility</p:attrName>
                                        </p:attrNameLst>
                                      </p:cBhvr>
                                      <p:to>
                                        <p:strVal val="visible"/>
                                      </p:to>
                                    </p:set>
                                    <p:animEffect transition="in" filter="fade">
                                      <p:cBhvr>
                                        <p:cTn id="220" dur="1000"/>
                                        <p:tgtEl>
                                          <p:spTgt spid="15"/>
                                        </p:tgtEl>
                                      </p:cBhvr>
                                    </p:animEffect>
                                  </p:childTnLst>
                                </p:cTn>
                              </p:par>
                              <p:par>
                                <p:cTn id="221" presetID="10" presetClass="entr" presetSubtype="0" fill="hold" nodeType="withEffect">
                                  <p:stCondLst>
                                    <p:cond delay="0"/>
                                  </p:stCondLst>
                                  <p:childTnLst>
                                    <p:set>
                                      <p:cBhvr>
                                        <p:cTn id="222" dur="1" fill="hold">
                                          <p:stCondLst>
                                            <p:cond delay="0"/>
                                          </p:stCondLst>
                                        </p:cTn>
                                        <p:tgtEl>
                                          <p:spTgt spid="16"/>
                                        </p:tgtEl>
                                        <p:attrNameLst>
                                          <p:attrName>style.visibility</p:attrName>
                                        </p:attrNameLst>
                                      </p:cBhvr>
                                      <p:to>
                                        <p:strVal val="visible"/>
                                      </p:to>
                                    </p:set>
                                    <p:animEffect transition="in" filter="fade">
                                      <p:cBhvr>
                                        <p:cTn id="223" dur="1000"/>
                                        <p:tgtEl>
                                          <p:spTgt spid="16"/>
                                        </p:tgtEl>
                                      </p:cBhvr>
                                    </p:animEffect>
                                  </p:childTnLst>
                                </p:cTn>
                              </p:par>
                            </p:childTnLst>
                          </p:cTn>
                        </p:par>
                        <p:par>
                          <p:cTn id="224" fill="hold">
                            <p:stCondLst>
                              <p:cond delay="9300"/>
                            </p:stCondLst>
                            <p:childTnLst>
                              <p:par>
                                <p:cTn id="225" presetID="10" presetClass="entr" presetSubtype="0" fill="hold" grpId="0" nodeType="afterEffect">
                                  <p:stCondLst>
                                    <p:cond delay="0"/>
                                  </p:stCondLst>
                                  <p:childTnLst>
                                    <p:set>
                                      <p:cBhvr>
                                        <p:cTn id="226" dur="1" fill="hold">
                                          <p:stCondLst>
                                            <p:cond delay="0"/>
                                          </p:stCondLst>
                                        </p:cTn>
                                        <p:tgtEl>
                                          <p:spTgt spid="113"/>
                                        </p:tgtEl>
                                        <p:attrNameLst>
                                          <p:attrName>style.visibility</p:attrName>
                                        </p:attrNameLst>
                                      </p:cBhvr>
                                      <p:to>
                                        <p:strVal val="visible"/>
                                      </p:to>
                                    </p:set>
                                    <p:animEffect transition="in" filter="fade">
                                      <p:cBhvr>
                                        <p:cTn id="227" dur="1000"/>
                                        <p:tgtEl>
                                          <p:spTgt spid="113"/>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1000"/>
                                        <p:tgtEl>
                                          <p:spTgt spid="117"/>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19"/>
                                        </p:tgtEl>
                                        <p:attrNameLst>
                                          <p:attrName>style.visibility</p:attrName>
                                        </p:attrNameLst>
                                      </p:cBhvr>
                                      <p:to>
                                        <p:strVal val="visible"/>
                                      </p:to>
                                    </p:set>
                                    <p:animEffect transition="in" filter="fade">
                                      <p:cBhvr>
                                        <p:cTn id="233" dur="1000"/>
                                        <p:tgtEl>
                                          <p:spTgt spid="119"/>
                                        </p:tgtEl>
                                      </p:cBhvr>
                                    </p:animEffect>
                                  </p:childTnLst>
                                </p:cTn>
                              </p:par>
                            </p:childTnLst>
                          </p:cTn>
                        </p:par>
                        <p:par>
                          <p:cTn id="234" fill="hold">
                            <p:stCondLst>
                              <p:cond delay="10300"/>
                            </p:stCondLst>
                            <p:childTnLst>
                              <p:par>
                                <p:cTn id="235" presetID="10" presetClass="entr" presetSubtype="0" fill="hold" nodeType="afterEffect">
                                  <p:stCondLst>
                                    <p:cond delay="0"/>
                                  </p:stCondLst>
                                  <p:childTnLst>
                                    <p:set>
                                      <p:cBhvr>
                                        <p:cTn id="236" dur="1" fill="hold">
                                          <p:stCondLst>
                                            <p:cond delay="0"/>
                                          </p:stCondLst>
                                        </p:cTn>
                                        <p:tgtEl>
                                          <p:spTgt spid="12"/>
                                        </p:tgtEl>
                                        <p:attrNameLst>
                                          <p:attrName>style.visibility</p:attrName>
                                        </p:attrNameLst>
                                      </p:cBhvr>
                                      <p:to>
                                        <p:strVal val="visible"/>
                                      </p:to>
                                    </p:set>
                                    <p:animEffect transition="in" filter="fade">
                                      <p:cBhvr>
                                        <p:cTn id="237" dur="1000"/>
                                        <p:tgtEl>
                                          <p:spTgt spid="12"/>
                                        </p:tgtEl>
                                      </p:cBhvr>
                                    </p:animEffect>
                                  </p:childTnLst>
                                </p:cTn>
                              </p:par>
                              <p:par>
                                <p:cTn id="238" presetID="10" presetClass="entr" presetSubtype="0" fill="hold" nodeType="withEffect">
                                  <p:stCondLst>
                                    <p:cond delay="0"/>
                                  </p:stCondLst>
                                  <p:childTnLst>
                                    <p:set>
                                      <p:cBhvr>
                                        <p:cTn id="239" dur="1" fill="hold">
                                          <p:stCondLst>
                                            <p:cond delay="0"/>
                                          </p:stCondLst>
                                        </p:cTn>
                                        <p:tgtEl>
                                          <p:spTgt spid="115"/>
                                        </p:tgtEl>
                                        <p:attrNameLst>
                                          <p:attrName>style.visibility</p:attrName>
                                        </p:attrNameLst>
                                      </p:cBhvr>
                                      <p:to>
                                        <p:strVal val="visible"/>
                                      </p:to>
                                    </p:set>
                                    <p:animEffect transition="in" filter="fade">
                                      <p:cBhvr>
                                        <p:cTn id="240" dur="1000"/>
                                        <p:tgtEl>
                                          <p:spTgt spid="115"/>
                                        </p:tgtEl>
                                      </p:cBhvr>
                                    </p:animEffect>
                                  </p:childTnLst>
                                </p:cTn>
                              </p:par>
                              <p:par>
                                <p:cTn id="241" presetID="10" presetClass="entr" presetSubtype="0" fill="hold" nodeType="withEffect">
                                  <p:stCondLst>
                                    <p:cond delay="0"/>
                                  </p:stCondLst>
                                  <p:childTnLst>
                                    <p:set>
                                      <p:cBhvr>
                                        <p:cTn id="242" dur="1" fill="hold">
                                          <p:stCondLst>
                                            <p:cond delay="0"/>
                                          </p:stCondLst>
                                        </p:cTn>
                                        <p:tgtEl>
                                          <p:spTgt spid="116"/>
                                        </p:tgtEl>
                                        <p:attrNameLst>
                                          <p:attrName>style.visibility</p:attrName>
                                        </p:attrNameLst>
                                      </p:cBhvr>
                                      <p:to>
                                        <p:strVal val="visible"/>
                                      </p:to>
                                    </p:set>
                                    <p:animEffect transition="in" filter="fade">
                                      <p:cBhvr>
                                        <p:cTn id="243" dur="1000"/>
                                        <p:tgtEl>
                                          <p:spTgt spid="116"/>
                                        </p:tgtEl>
                                      </p:cBhvr>
                                    </p:animEffect>
                                  </p:childTnLst>
                                </p:cTn>
                              </p:par>
                            </p:childTnLst>
                          </p:cTn>
                        </p:par>
                        <p:par>
                          <p:cTn id="244" fill="hold">
                            <p:stCondLst>
                              <p:cond delay="11300"/>
                            </p:stCondLst>
                            <p:childTnLst>
                              <p:par>
                                <p:cTn id="245" presetID="10" presetClass="entr" presetSubtype="0" fill="hold" grpId="0" nodeType="afterEffect">
                                  <p:stCondLst>
                                    <p:cond delay="0"/>
                                  </p:stCondLst>
                                  <p:childTnLst>
                                    <p:set>
                                      <p:cBhvr>
                                        <p:cTn id="246" dur="1" fill="hold">
                                          <p:stCondLst>
                                            <p:cond delay="0"/>
                                          </p:stCondLst>
                                        </p:cTn>
                                        <p:tgtEl>
                                          <p:spTgt spid="114"/>
                                        </p:tgtEl>
                                        <p:attrNameLst>
                                          <p:attrName>style.visibility</p:attrName>
                                        </p:attrNameLst>
                                      </p:cBhvr>
                                      <p:to>
                                        <p:strVal val="visible"/>
                                      </p:to>
                                    </p:set>
                                    <p:animEffect transition="in" filter="fade">
                                      <p:cBhvr>
                                        <p:cTn id="247" dur="1000"/>
                                        <p:tgtEl>
                                          <p:spTgt spid="11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18"/>
                                        </p:tgtEl>
                                        <p:attrNameLst>
                                          <p:attrName>style.visibility</p:attrName>
                                        </p:attrNameLst>
                                      </p:cBhvr>
                                      <p:to>
                                        <p:strVal val="visible"/>
                                      </p:to>
                                    </p:set>
                                    <p:animEffect transition="in" filter="fade">
                                      <p:cBhvr>
                                        <p:cTn id="250" dur="1000"/>
                                        <p:tgtEl>
                                          <p:spTgt spid="11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20"/>
                                        </p:tgtEl>
                                        <p:attrNameLst>
                                          <p:attrName>style.visibility</p:attrName>
                                        </p:attrNameLst>
                                      </p:cBhvr>
                                      <p:to>
                                        <p:strVal val="visible"/>
                                      </p:to>
                                    </p:set>
                                    <p:animEffect transition="in" filter="fade">
                                      <p:cBhvr>
                                        <p:cTn id="253" dur="1000"/>
                                        <p:tgtEl>
                                          <p:spTgt spid="120"/>
                                        </p:tgtEl>
                                      </p:cBhvr>
                                    </p:animEffect>
                                  </p:childTnLst>
                                </p:cTn>
                              </p:par>
                            </p:childTnLst>
                          </p:cTn>
                        </p:par>
                        <p:par>
                          <p:cTn id="254" fill="hold">
                            <p:stCondLst>
                              <p:cond delay="12300"/>
                            </p:stCondLst>
                            <p:childTnLst>
                              <p:par>
                                <p:cTn id="255" presetID="10" presetClass="entr" presetSubtype="0" fill="hold" nodeType="afterEffect">
                                  <p:stCondLst>
                                    <p:cond delay="0"/>
                                  </p:stCondLst>
                                  <p:childTnLst>
                                    <p:set>
                                      <p:cBhvr>
                                        <p:cTn id="256" dur="1" fill="hold">
                                          <p:stCondLst>
                                            <p:cond delay="0"/>
                                          </p:stCondLst>
                                        </p:cTn>
                                        <p:tgtEl>
                                          <p:spTgt spid="4"/>
                                        </p:tgtEl>
                                        <p:attrNameLst>
                                          <p:attrName>style.visibility</p:attrName>
                                        </p:attrNameLst>
                                      </p:cBhvr>
                                      <p:to>
                                        <p:strVal val="visible"/>
                                      </p:to>
                                    </p:set>
                                    <p:animEffect transition="in" filter="fade">
                                      <p:cBhvr>
                                        <p:cTn id="257" dur="1000"/>
                                        <p:tgtEl>
                                          <p:spTgt spid="4"/>
                                        </p:tgtEl>
                                      </p:cBhvr>
                                    </p:animEffect>
                                  </p:childTnLst>
                                </p:cTn>
                              </p:par>
                              <p:par>
                                <p:cTn id="258" presetID="10" presetClass="entr" presetSubtype="0" fill="hold" nodeType="withEffect">
                                  <p:stCondLst>
                                    <p:cond delay="0"/>
                                  </p:stCondLst>
                                  <p:childTnLst>
                                    <p:set>
                                      <p:cBhvr>
                                        <p:cTn id="259" dur="1" fill="hold">
                                          <p:stCondLst>
                                            <p:cond delay="0"/>
                                          </p:stCondLst>
                                        </p:cTn>
                                        <p:tgtEl>
                                          <p:spTgt spid="22"/>
                                        </p:tgtEl>
                                        <p:attrNameLst>
                                          <p:attrName>style.visibility</p:attrName>
                                        </p:attrNameLst>
                                      </p:cBhvr>
                                      <p:to>
                                        <p:strVal val="visible"/>
                                      </p:to>
                                    </p:set>
                                    <p:animEffect transition="in" filter="fade">
                                      <p:cBhvr>
                                        <p:cTn id="260" dur="1000"/>
                                        <p:tgtEl>
                                          <p:spTgt spid="22"/>
                                        </p:tgtEl>
                                      </p:cBhvr>
                                    </p:animEffect>
                                  </p:childTnLst>
                                </p:cTn>
                              </p:par>
                              <p:par>
                                <p:cTn id="261" presetID="10" presetClass="entr" presetSubtype="0" fill="hold" nodeType="withEffect">
                                  <p:stCondLst>
                                    <p:cond delay="0"/>
                                  </p:stCondLst>
                                  <p:childTnLst>
                                    <p:set>
                                      <p:cBhvr>
                                        <p:cTn id="262" dur="1" fill="hold">
                                          <p:stCondLst>
                                            <p:cond delay="0"/>
                                          </p:stCondLst>
                                        </p:cTn>
                                        <p:tgtEl>
                                          <p:spTgt spid="34"/>
                                        </p:tgtEl>
                                        <p:attrNameLst>
                                          <p:attrName>style.visibility</p:attrName>
                                        </p:attrNameLst>
                                      </p:cBhvr>
                                      <p:to>
                                        <p:strVal val="visible"/>
                                      </p:to>
                                    </p:set>
                                    <p:animEffect transition="in" filter="fade">
                                      <p:cBhvr>
                                        <p:cTn id="263" dur="1000"/>
                                        <p:tgtEl>
                                          <p:spTgt spid="34"/>
                                        </p:tgtEl>
                                      </p:cBhvr>
                                    </p:animEffect>
                                  </p:childTnLst>
                                </p:cTn>
                              </p:par>
                            </p:childTnLst>
                          </p:cTn>
                        </p:par>
                        <p:par>
                          <p:cTn id="264" fill="hold">
                            <p:stCondLst>
                              <p:cond delay="13300"/>
                            </p:stCondLst>
                            <p:childTnLst>
                              <p:par>
                                <p:cTn id="265" presetID="10" presetClass="entr" presetSubtype="0" fill="hold" nodeType="afterEffect">
                                  <p:stCondLst>
                                    <p:cond delay="0"/>
                                  </p:stCondLst>
                                  <p:childTnLst>
                                    <p:set>
                                      <p:cBhvr>
                                        <p:cTn id="266" dur="1" fill="hold">
                                          <p:stCondLst>
                                            <p:cond delay="0"/>
                                          </p:stCondLst>
                                        </p:cTn>
                                        <p:tgtEl>
                                          <p:spTgt spid="35"/>
                                        </p:tgtEl>
                                        <p:attrNameLst>
                                          <p:attrName>style.visibility</p:attrName>
                                        </p:attrNameLst>
                                      </p:cBhvr>
                                      <p:to>
                                        <p:strVal val="visible"/>
                                      </p:to>
                                    </p:set>
                                    <p:animEffect transition="in" filter="fade">
                                      <p:cBhvr>
                                        <p:cTn id="267" dur="1000"/>
                                        <p:tgtEl>
                                          <p:spTgt spid="35"/>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60"/>
                                        </p:tgtEl>
                                        <p:attrNameLst>
                                          <p:attrName>style.visibility</p:attrName>
                                        </p:attrNameLst>
                                      </p:cBhvr>
                                      <p:to>
                                        <p:strVal val="visible"/>
                                      </p:to>
                                    </p:set>
                                    <p:animEffect transition="in" filter="fade">
                                      <p:cBhvr>
                                        <p:cTn id="270" dur="1000"/>
                                        <p:tgtEl>
                                          <p:spTgt spid="160"/>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43"/>
                                        </p:tgtEl>
                                        <p:attrNameLst>
                                          <p:attrName>style.visibility</p:attrName>
                                        </p:attrNameLst>
                                      </p:cBhvr>
                                      <p:to>
                                        <p:strVal val="visible"/>
                                      </p:to>
                                    </p:set>
                                    <p:animEffect transition="in" filter="fade">
                                      <p:cBhvr>
                                        <p:cTn id="273" dur="1000"/>
                                        <p:tgtEl>
                                          <p:spTgt spid="143"/>
                                        </p:tgtEl>
                                      </p:cBhvr>
                                    </p:animEffect>
                                  </p:childTnLst>
                                </p:cTn>
                              </p:par>
                            </p:childTnLst>
                          </p:cTn>
                        </p:par>
                        <p:par>
                          <p:cTn id="274" fill="hold">
                            <p:stCondLst>
                              <p:cond delay="14300"/>
                            </p:stCondLst>
                            <p:childTnLst>
                              <p:par>
                                <p:cTn id="275" presetID="10" presetClass="entr" presetSubtype="0" fill="hold" grpId="0" nodeType="afterEffect">
                                  <p:stCondLst>
                                    <p:cond delay="500"/>
                                  </p:stCondLst>
                                  <p:childTnLst>
                                    <p:set>
                                      <p:cBhvr>
                                        <p:cTn id="276" dur="1" fill="hold">
                                          <p:stCondLst>
                                            <p:cond delay="0"/>
                                          </p:stCondLst>
                                        </p:cTn>
                                        <p:tgtEl>
                                          <p:spTgt spid="161"/>
                                        </p:tgtEl>
                                        <p:attrNameLst>
                                          <p:attrName>style.visibility</p:attrName>
                                        </p:attrNameLst>
                                      </p:cBhvr>
                                      <p:to>
                                        <p:strVal val="visible"/>
                                      </p:to>
                                    </p:set>
                                    <p:animEffect transition="in" filter="fade">
                                      <p:cBhvr>
                                        <p:cTn id="277" dur="1000"/>
                                        <p:tgtEl>
                                          <p:spTgt spid="161"/>
                                        </p:tgtEl>
                                      </p:cBhvr>
                                    </p:animEffect>
                                  </p:childTnLst>
                                </p:cTn>
                              </p:par>
                              <p:par>
                                <p:cTn id="278" presetID="10" presetClass="entr" presetSubtype="0" fill="hold" grpId="0" nodeType="withEffect">
                                  <p:stCondLst>
                                    <p:cond delay="500"/>
                                  </p:stCondLst>
                                  <p:childTnLst>
                                    <p:set>
                                      <p:cBhvr>
                                        <p:cTn id="279" dur="1" fill="hold">
                                          <p:stCondLst>
                                            <p:cond delay="0"/>
                                          </p:stCondLst>
                                        </p:cTn>
                                        <p:tgtEl>
                                          <p:spTgt spid="167"/>
                                        </p:tgtEl>
                                        <p:attrNameLst>
                                          <p:attrName>style.visibility</p:attrName>
                                        </p:attrNameLst>
                                      </p:cBhvr>
                                      <p:to>
                                        <p:strVal val="visible"/>
                                      </p:to>
                                    </p:set>
                                    <p:animEffect transition="in" filter="fade">
                                      <p:cBhvr>
                                        <p:cTn id="280" dur="1000"/>
                                        <p:tgtEl>
                                          <p:spTgt spid="167"/>
                                        </p:tgtEl>
                                      </p:cBhvr>
                                    </p:animEffect>
                                  </p:childTnLst>
                                </p:cTn>
                              </p:par>
                              <p:par>
                                <p:cTn id="281" presetID="10" presetClass="entr" presetSubtype="0" fill="hold" nodeType="withEffect">
                                  <p:stCondLst>
                                    <p:cond delay="500"/>
                                  </p:stCondLst>
                                  <p:childTnLst>
                                    <p:set>
                                      <p:cBhvr>
                                        <p:cTn id="282" dur="1" fill="hold">
                                          <p:stCondLst>
                                            <p:cond delay="0"/>
                                          </p:stCondLst>
                                        </p:cTn>
                                        <p:tgtEl>
                                          <p:spTgt spid="36"/>
                                        </p:tgtEl>
                                        <p:attrNameLst>
                                          <p:attrName>style.visibility</p:attrName>
                                        </p:attrNameLst>
                                      </p:cBhvr>
                                      <p:to>
                                        <p:strVal val="visible"/>
                                      </p:to>
                                    </p:set>
                                    <p:animEffect transition="in" filter="fade">
                                      <p:cBhvr>
                                        <p:cTn id="283" dur="1000"/>
                                        <p:tgtEl>
                                          <p:spTgt spid="36"/>
                                        </p:tgtEl>
                                      </p:cBhvr>
                                    </p:animEffect>
                                  </p:childTnLst>
                                </p:cTn>
                              </p:par>
                            </p:childTnLst>
                          </p:cTn>
                        </p:par>
                        <p:par>
                          <p:cTn id="284" fill="hold">
                            <p:stCondLst>
                              <p:cond delay="15800"/>
                            </p:stCondLst>
                            <p:childTnLst>
                              <p:par>
                                <p:cTn id="285" presetID="10" presetClass="entr" presetSubtype="0" fill="hold" grpId="0" nodeType="afterEffect">
                                  <p:stCondLst>
                                    <p:cond delay="500"/>
                                  </p:stCondLst>
                                  <p:childTnLst>
                                    <p:set>
                                      <p:cBhvr>
                                        <p:cTn id="286" dur="1" fill="hold">
                                          <p:stCondLst>
                                            <p:cond delay="0"/>
                                          </p:stCondLst>
                                        </p:cTn>
                                        <p:tgtEl>
                                          <p:spTgt spid="173"/>
                                        </p:tgtEl>
                                        <p:attrNameLst>
                                          <p:attrName>style.visibility</p:attrName>
                                        </p:attrNameLst>
                                      </p:cBhvr>
                                      <p:to>
                                        <p:strVal val="visible"/>
                                      </p:to>
                                    </p:set>
                                    <p:animEffect transition="in" filter="fade">
                                      <p:cBhvr>
                                        <p:cTn id="287" dur="1000"/>
                                        <p:tgtEl>
                                          <p:spTgt spid="173"/>
                                        </p:tgtEl>
                                      </p:cBhvr>
                                    </p:animEffect>
                                  </p:childTnLst>
                                </p:cTn>
                              </p:par>
                              <p:par>
                                <p:cTn id="288" presetID="10" presetClass="entr" presetSubtype="0" fill="hold" grpId="0" nodeType="withEffect">
                                  <p:stCondLst>
                                    <p:cond delay="500"/>
                                  </p:stCondLst>
                                  <p:childTnLst>
                                    <p:set>
                                      <p:cBhvr>
                                        <p:cTn id="289" dur="1" fill="hold">
                                          <p:stCondLst>
                                            <p:cond delay="0"/>
                                          </p:stCondLst>
                                        </p:cTn>
                                        <p:tgtEl>
                                          <p:spTgt spid="172"/>
                                        </p:tgtEl>
                                        <p:attrNameLst>
                                          <p:attrName>style.visibility</p:attrName>
                                        </p:attrNameLst>
                                      </p:cBhvr>
                                      <p:to>
                                        <p:strVal val="visible"/>
                                      </p:to>
                                    </p:set>
                                    <p:animEffect transition="in" filter="fade">
                                      <p:cBhvr>
                                        <p:cTn id="290" dur="1000"/>
                                        <p:tgtEl>
                                          <p:spTgt spid="172"/>
                                        </p:tgtEl>
                                      </p:cBhvr>
                                    </p:animEffect>
                                  </p:childTnLst>
                                </p:cTn>
                              </p:par>
                            </p:childTnLst>
                          </p:cTn>
                        </p:par>
                        <p:par>
                          <p:cTn id="291" fill="hold">
                            <p:stCondLst>
                              <p:cond delay="17300"/>
                            </p:stCondLst>
                            <p:childTnLst>
                              <p:par>
                                <p:cTn id="292" presetID="10" presetClass="entr" presetSubtype="0" fill="hold" grpId="0" nodeType="afterEffect">
                                  <p:stCondLst>
                                    <p:cond delay="500"/>
                                  </p:stCondLst>
                                  <p:childTnLst>
                                    <p:set>
                                      <p:cBhvr>
                                        <p:cTn id="293" dur="1" fill="hold">
                                          <p:stCondLst>
                                            <p:cond delay="0"/>
                                          </p:stCondLst>
                                        </p:cTn>
                                        <p:tgtEl>
                                          <p:spTgt spid="175"/>
                                        </p:tgtEl>
                                        <p:attrNameLst>
                                          <p:attrName>style.visibility</p:attrName>
                                        </p:attrNameLst>
                                      </p:cBhvr>
                                      <p:to>
                                        <p:strVal val="visible"/>
                                      </p:to>
                                    </p:set>
                                    <p:animEffect transition="in" filter="fade">
                                      <p:cBhvr>
                                        <p:cTn id="294" dur="1000"/>
                                        <p:tgtEl>
                                          <p:spTgt spid="175"/>
                                        </p:tgtEl>
                                      </p:cBhvr>
                                    </p:animEffect>
                                  </p:childTnLst>
                                </p:cTn>
                              </p:par>
                              <p:par>
                                <p:cTn id="295" presetID="10" presetClass="entr" presetSubtype="0" fill="hold" grpId="0" nodeType="withEffect">
                                  <p:stCondLst>
                                    <p:cond delay="500"/>
                                  </p:stCondLst>
                                  <p:childTnLst>
                                    <p:set>
                                      <p:cBhvr>
                                        <p:cTn id="296" dur="1" fill="hold">
                                          <p:stCondLst>
                                            <p:cond delay="0"/>
                                          </p:stCondLst>
                                        </p:cTn>
                                        <p:tgtEl>
                                          <p:spTgt spid="176"/>
                                        </p:tgtEl>
                                        <p:attrNameLst>
                                          <p:attrName>style.visibility</p:attrName>
                                        </p:attrNameLst>
                                      </p:cBhvr>
                                      <p:to>
                                        <p:strVal val="visible"/>
                                      </p:to>
                                    </p:set>
                                    <p:animEffect transition="in" filter="fade">
                                      <p:cBhvr>
                                        <p:cTn id="297" dur="1000"/>
                                        <p:tgtEl>
                                          <p:spTgt spid="176"/>
                                        </p:tgtEl>
                                      </p:cBhvr>
                                    </p:animEffect>
                                  </p:childTnLst>
                                </p:cTn>
                              </p:par>
                              <p:par>
                                <p:cTn id="298" presetID="10" presetClass="entr" presetSubtype="0" fill="hold" nodeType="withEffect">
                                  <p:stCondLst>
                                    <p:cond delay="500"/>
                                  </p:stCondLst>
                                  <p:childTnLst>
                                    <p:set>
                                      <p:cBhvr>
                                        <p:cTn id="299" dur="1" fill="hold">
                                          <p:stCondLst>
                                            <p:cond delay="0"/>
                                          </p:stCondLst>
                                        </p:cTn>
                                        <p:tgtEl>
                                          <p:spTgt spid="177"/>
                                        </p:tgtEl>
                                        <p:attrNameLst>
                                          <p:attrName>style.visibility</p:attrName>
                                        </p:attrNameLst>
                                      </p:cBhvr>
                                      <p:to>
                                        <p:strVal val="visible"/>
                                      </p:to>
                                    </p:set>
                                    <p:animEffect transition="in" filter="fade">
                                      <p:cBhvr>
                                        <p:cTn id="300" dur="1000"/>
                                        <p:tgtEl>
                                          <p:spTgt spid="177"/>
                                        </p:tgtEl>
                                      </p:cBhvr>
                                    </p:animEffect>
                                  </p:childTnLst>
                                </p:cTn>
                              </p:par>
                              <p:par>
                                <p:cTn id="301" presetID="10" presetClass="entr" presetSubtype="0" fill="hold" nodeType="withEffect">
                                  <p:stCondLst>
                                    <p:cond delay="500"/>
                                  </p:stCondLst>
                                  <p:childTnLst>
                                    <p:set>
                                      <p:cBhvr>
                                        <p:cTn id="302" dur="1" fill="hold">
                                          <p:stCondLst>
                                            <p:cond delay="0"/>
                                          </p:stCondLst>
                                        </p:cTn>
                                        <p:tgtEl>
                                          <p:spTgt spid="178"/>
                                        </p:tgtEl>
                                        <p:attrNameLst>
                                          <p:attrName>style.visibility</p:attrName>
                                        </p:attrNameLst>
                                      </p:cBhvr>
                                      <p:to>
                                        <p:strVal val="visible"/>
                                      </p:to>
                                    </p:set>
                                    <p:animEffect transition="in" filter="fade">
                                      <p:cBhvr>
                                        <p:cTn id="303" dur="1000"/>
                                        <p:tgtEl>
                                          <p:spTgt spid="178"/>
                                        </p:tgtEl>
                                      </p:cBhvr>
                                    </p:animEffect>
                                  </p:childTnLst>
                                </p:cTn>
                              </p:par>
                              <p:par>
                                <p:cTn id="304" presetID="10" presetClass="entr" presetSubtype="0" fill="hold" nodeType="withEffect">
                                  <p:stCondLst>
                                    <p:cond delay="500"/>
                                  </p:stCondLst>
                                  <p:childTnLst>
                                    <p:set>
                                      <p:cBhvr>
                                        <p:cTn id="305" dur="1" fill="hold">
                                          <p:stCondLst>
                                            <p:cond delay="0"/>
                                          </p:stCondLst>
                                        </p:cTn>
                                        <p:tgtEl>
                                          <p:spTgt spid="179"/>
                                        </p:tgtEl>
                                        <p:attrNameLst>
                                          <p:attrName>style.visibility</p:attrName>
                                        </p:attrNameLst>
                                      </p:cBhvr>
                                      <p:to>
                                        <p:strVal val="visible"/>
                                      </p:to>
                                    </p:set>
                                    <p:animEffect transition="in" filter="fade">
                                      <p:cBhvr>
                                        <p:cTn id="306" dur="1000"/>
                                        <p:tgtEl>
                                          <p:spTgt spid="179"/>
                                        </p:tgtEl>
                                      </p:cBhvr>
                                    </p:animEffect>
                                  </p:childTnLst>
                                </p:cTn>
                              </p:par>
                            </p:childTnLst>
                          </p:cTn>
                        </p:par>
                        <p:par>
                          <p:cTn id="307" fill="hold">
                            <p:stCondLst>
                              <p:cond delay="18800"/>
                            </p:stCondLst>
                            <p:childTnLst>
                              <p:par>
                                <p:cTn id="308" presetID="10" presetClass="entr" presetSubtype="0" fill="hold" grpId="0" nodeType="afterEffect">
                                  <p:stCondLst>
                                    <p:cond delay="500"/>
                                  </p:stCondLst>
                                  <p:childTnLst>
                                    <p:set>
                                      <p:cBhvr>
                                        <p:cTn id="309" dur="1" fill="hold">
                                          <p:stCondLst>
                                            <p:cond delay="0"/>
                                          </p:stCondLst>
                                        </p:cTn>
                                        <p:tgtEl>
                                          <p:spTgt spid="180"/>
                                        </p:tgtEl>
                                        <p:attrNameLst>
                                          <p:attrName>style.visibility</p:attrName>
                                        </p:attrNameLst>
                                      </p:cBhvr>
                                      <p:to>
                                        <p:strVal val="visible"/>
                                      </p:to>
                                    </p:set>
                                    <p:animEffect transition="in" filter="fade">
                                      <p:cBhvr>
                                        <p:cTn id="310" dur="2000"/>
                                        <p:tgtEl>
                                          <p:spTgt spid="180"/>
                                        </p:tgtEl>
                                      </p:cBhvr>
                                    </p:animEffect>
                                  </p:childTnLst>
                                </p:cTn>
                              </p:par>
                              <p:par>
                                <p:cTn id="311" presetID="10" presetClass="entr" presetSubtype="0" fill="hold" grpId="0" nodeType="withEffect">
                                  <p:stCondLst>
                                    <p:cond delay="500"/>
                                  </p:stCondLst>
                                  <p:childTnLst>
                                    <p:set>
                                      <p:cBhvr>
                                        <p:cTn id="312" dur="1" fill="hold">
                                          <p:stCondLst>
                                            <p:cond delay="0"/>
                                          </p:stCondLst>
                                        </p:cTn>
                                        <p:tgtEl>
                                          <p:spTgt spid="181"/>
                                        </p:tgtEl>
                                        <p:attrNameLst>
                                          <p:attrName>style.visibility</p:attrName>
                                        </p:attrNameLst>
                                      </p:cBhvr>
                                      <p:to>
                                        <p:strVal val="visible"/>
                                      </p:to>
                                    </p:set>
                                    <p:animEffect transition="in" filter="fade">
                                      <p:cBhvr>
                                        <p:cTn id="313" dur="2000"/>
                                        <p:tgtEl>
                                          <p:spTgt spid="181"/>
                                        </p:tgtEl>
                                      </p:cBhvr>
                                    </p:animEffect>
                                  </p:childTnLst>
                                </p:cTn>
                              </p:par>
                              <p:par>
                                <p:cTn id="314" presetID="10" presetClass="entr" presetSubtype="0" fill="hold" nodeType="withEffect">
                                  <p:stCondLst>
                                    <p:cond delay="500"/>
                                  </p:stCondLst>
                                  <p:childTnLst>
                                    <p:set>
                                      <p:cBhvr>
                                        <p:cTn id="315" dur="1" fill="hold">
                                          <p:stCondLst>
                                            <p:cond delay="0"/>
                                          </p:stCondLst>
                                        </p:cTn>
                                        <p:tgtEl>
                                          <p:spTgt spid="49"/>
                                        </p:tgtEl>
                                        <p:attrNameLst>
                                          <p:attrName>style.visibility</p:attrName>
                                        </p:attrNameLst>
                                      </p:cBhvr>
                                      <p:to>
                                        <p:strVal val="visible"/>
                                      </p:to>
                                    </p:set>
                                    <p:animEffect transition="in" filter="fade">
                                      <p:cBhvr>
                                        <p:cTn id="316" dur="2000"/>
                                        <p:tgtEl>
                                          <p:spTgt spid="49"/>
                                        </p:tgtEl>
                                      </p:cBhvr>
                                    </p:animEffect>
                                  </p:childTnLst>
                                </p:cTn>
                              </p:par>
                              <p:par>
                                <p:cTn id="317" presetID="10" presetClass="entr" presetSubtype="0" fill="hold" nodeType="withEffect">
                                  <p:stCondLst>
                                    <p:cond delay="500"/>
                                  </p:stCondLst>
                                  <p:childTnLst>
                                    <p:set>
                                      <p:cBhvr>
                                        <p:cTn id="318" dur="1" fill="hold">
                                          <p:stCondLst>
                                            <p:cond delay="0"/>
                                          </p:stCondLst>
                                        </p:cTn>
                                        <p:tgtEl>
                                          <p:spTgt spid="50"/>
                                        </p:tgtEl>
                                        <p:attrNameLst>
                                          <p:attrName>style.visibility</p:attrName>
                                        </p:attrNameLst>
                                      </p:cBhvr>
                                      <p:to>
                                        <p:strVal val="visible"/>
                                      </p:to>
                                    </p:set>
                                    <p:animEffect transition="in" filter="fade">
                                      <p:cBhvr>
                                        <p:cTn id="319" dur="2000"/>
                                        <p:tgtEl>
                                          <p:spTgt spid="50"/>
                                        </p:tgtEl>
                                      </p:cBhvr>
                                    </p:animEffect>
                                  </p:childTnLst>
                                </p:cTn>
                              </p:par>
                              <p:par>
                                <p:cTn id="320" presetID="10" presetClass="entr" presetSubtype="0" fill="hold" nodeType="withEffect">
                                  <p:stCondLst>
                                    <p:cond delay="500"/>
                                  </p:stCondLst>
                                  <p:childTnLst>
                                    <p:set>
                                      <p:cBhvr>
                                        <p:cTn id="321" dur="1" fill="hold">
                                          <p:stCondLst>
                                            <p:cond delay="0"/>
                                          </p:stCondLst>
                                        </p:cTn>
                                        <p:tgtEl>
                                          <p:spTgt spid="51"/>
                                        </p:tgtEl>
                                        <p:attrNameLst>
                                          <p:attrName>style.visibility</p:attrName>
                                        </p:attrNameLst>
                                      </p:cBhvr>
                                      <p:to>
                                        <p:strVal val="visible"/>
                                      </p:to>
                                    </p:set>
                                    <p:animEffect transition="in" filter="fade">
                                      <p:cBhvr>
                                        <p:cTn id="322" dur="2000"/>
                                        <p:tgtEl>
                                          <p:spTgt spid="51"/>
                                        </p:tgtEl>
                                      </p:cBhvr>
                                    </p:animEffec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143"/>
                                        </p:tgtEl>
                                        <p:attrNameLst>
                                          <p:attrName>style.visibility</p:attrName>
                                        </p:attrNameLst>
                                      </p:cBhvr>
                                      <p:to>
                                        <p:strVal val="hidden"/>
                                      </p:to>
                                    </p:set>
                                  </p:childTnLst>
                                </p:cTn>
                              </p:par>
                              <p:par>
                                <p:cTn id="327" presetID="1" presetClass="exit" presetSubtype="0" fill="hold" nodeType="withEffect">
                                  <p:stCondLst>
                                    <p:cond delay="0"/>
                                  </p:stCondLst>
                                  <p:childTnLst>
                                    <p:set>
                                      <p:cBhvr>
                                        <p:cTn id="328" dur="1" fill="hold">
                                          <p:stCondLst>
                                            <p:cond delay="0"/>
                                          </p:stCondLst>
                                        </p:cTn>
                                        <p:tgtEl>
                                          <p:spTgt spid="35"/>
                                        </p:tgtEl>
                                        <p:attrNameLst>
                                          <p:attrName>style.visibility</p:attrName>
                                        </p:attrNameLst>
                                      </p:cBhvr>
                                      <p:to>
                                        <p:strVal val="hidden"/>
                                      </p:to>
                                    </p:set>
                                  </p:childTnLst>
                                </p:cTn>
                              </p:par>
                              <p:par>
                                <p:cTn id="329" presetID="1" presetClass="exit" presetSubtype="0" fill="hold" grpId="1" nodeType="withEffect">
                                  <p:stCondLst>
                                    <p:cond delay="0"/>
                                  </p:stCondLst>
                                  <p:childTnLst>
                                    <p:set>
                                      <p:cBhvr>
                                        <p:cTn id="330" dur="1" fill="hold">
                                          <p:stCondLst>
                                            <p:cond delay="0"/>
                                          </p:stCondLst>
                                        </p:cTn>
                                        <p:tgtEl>
                                          <p:spTgt spid="160"/>
                                        </p:tgtEl>
                                        <p:attrNameLst>
                                          <p:attrName>style.visibility</p:attrName>
                                        </p:attrNameLst>
                                      </p:cBhvr>
                                      <p:to>
                                        <p:strVal val="hidden"/>
                                      </p:to>
                                    </p:set>
                                  </p:childTnLst>
                                </p:cTn>
                              </p:par>
                              <p:par>
                                <p:cTn id="331" presetID="1" presetClass="exit" presetSubtype="0" fill="hold" grpId="1" nodeType="withEffect">
                                  <p:stCondLst>
                                    <p:cond delay="0"/>
                                  </p:stCondLst>
                                  <p:childTnLst>
                                    <p:set>
                                      <p:cBhvr>
                                        <p:cTn id="332" dur="1" fill="hold">
                                          <p:stCondLst>
                                            <p:cond delay="0"/>
                                          </p:stCondLst>
                                        </p:cTn>
                                        <p:tgtEl>
                                          <p:spTgt spid="161"/>
                                        </p:tgtEl>
                                        <p:attrNameLst>
                                          <p:attrName>style.visibility</p:attrName>
                                        </p:attrNameLst>
                                      </p:cBhvr>
                                      <p:to>
                                        <p:strVal val="hidden"/>
                                      </p:to>
                                    </p:set>
                                  </p:childTnLst>
                                </p:cTn>
                              </p:par>
                              <p:par>
                                <p:cTn id="333" presetID="1" presetClass="exit" presetSubtype="0" fill="hold" nodeType="withEffect">
                                  <p:stCondLst>
                                    <p:cond delay="0"/>
                                  </p:stCondLst>
                                  <p:childTnLst>
                                    <p:set>
                                      <p:cBhvr>
                                        <p:cTn id="334" dur="1" fill="hold">
                                          <p:stCondLst>
                                            <p:cond delay="0"/>
                                          </p:stCondLst>
                                        </p:cTn>
                                        <p:tgtEl>
                                          <p:spTgt spid="36"/>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172"/>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173"/>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175"/>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176"/>
                                        </p:tgtEl>
                                        <p:attrNameLst>
                                          <p:attrName>style.visibility</p:attrName>
                                        </p:attrNameLst>
                                      </p:cBhvr>
                                      <p:to>
                                        <p:strVal val="hidden"/>
                                      </p:to>
                                    </p:set>
                                  </p:childTnLst>
                                </p:cTn>
                              </p:par>
                              <p:par>
                                <p:cTn id="343" presetID="1" presetClass="exit" presetSubtype="0" fill="hold" nodeType="withEffect">
                                  <p:stCondLst>
                                    <p:cond delay="0"/>
                                  </p:stCondLst>
                                  <p:childTnLst>
                                    <p:set>
                                      <p:cBhvr>
                                        <p:cTn id="344" dur="1" fill="hold">
                                          <p:stCondLst>
                                            <p:cond delay="0"/>
                                          </p:stCondLst>
                                        </p:cTn>
                                        <p:tgtEl>
                                          <p:spTgt spid="177"/>
                                        </p:tgtEl>
                                        <p:attrNameLst>
                                          <p:attrName>style.visibility</p:attrName>
                                        </p:attrNameLst>
                                      </p:cBhvr>
                                      <p:to>
                                        <p:strVal val="hidden"/>
                                      </p:to>
                                    </p:set>
                                  </p:childTnLst>
                                </p:cTn>
                              </p:par>
                              <p:par>
                                <p:cTn id="345" presetID="1" presetClass="exit" presetSubtype="0" fill="hold" nodeType="withEffect">
                                  <p:stCondLst>
                                    <p:cond delay="0"/>
                                  </p:stCondLst>
                                  <p:childTnLst>
                                    <p:set>
                                      <p:cBhvr>
                                        <p:cTn id="346" dur="1" fill="hold">
                                          <p:stCondLst>
                                            <p:cond delay="0"/>
                                          </p:stCondLst>
                                        </p:cTn>
                                        <p:tgtEl>
                                          <p:spTgt spid="178"/>
                                        </p:tgtEl>
                                        <p:attrNameLst>
                                          <p:attrName>style.visibility</p:attrName>
                                        </p:attrNameLst>
                                      </p:cBhvr>
                                      <p:to>
                                        <p:strVal val="hidden"/>
                                      </p:to>
                                    </p:set>
                                  </p:childTnLst>
                                </p:cTn>
                              </p:par>
                              <p:par>
                                <p:cTn id="347" presetID="1" presetClass="exit" presetSubtype="0" fill="hold" nodeType="withEffect">
                                  <p:stCondLst>
                                    <p:cond delay="0"/>
                                  </p:stCondLst>
                                  <p:childTnLst>
                                    <p:set>
                                      <p:cBhvr>
                                        <p:cTn id="348" dur="1" fill="hold">
                                          <p:stCondLst>
                                            <p:cond delay="0"/>
                                          </p:stCondLst>
                                        </p:cTn>
                                        <p:tgtEl>
                                          <p:spTgt spid="179"/>
                                        </p:tgtEl>
                                        <p:attrNameLst>
                                          <p:attrName>style.visibility</p:attrName>
                                        </p:attrNameLst>
                                      </p:cBhvr>
                                      <p:to>
                                        <p:strVal val="hidden"/>
                                      </p:to>
                                    </p:set>
                                  </p:childTnLst>
                                </p:cTn>
                              </p:par>
                              <p:par>
                                <p:cTn id="349" presetID="1" presetClass="exit" presetSubtype="0" fill="hold" grpId="1" nodeType="withEffect">
                                  <p:stCondLst>
                                    <p:cond delay="0"/>
                                  </p:stCondLst>
                                  <p:childTnLst>
                                    <p:set>
                                      <p:cBhvr>
                                        <p:cTn id="350" dur="1" fill="hold">
                                          <p:stCondLst>
                                            <p:cond delay="0"/>
                                          </p:stCondLst>
                                        </p:cTn>
                                        <p:tgtEl>
                                          <p:spTgt spid="180"/>
                                        </p:tgtEl>
                                        <p:attrNameLst>
                                          <p:attrName>style.visibility</p:attrName>
                                        </p:attrNameLst>
                                      </p:cBhvr>
                                      <p:to>
                                        <p:strVal val="hidden"/>
                                      </p:to>
                                    </p:set>
                                  </p:childTnLst>
                                </p:cTn>
                              </p:par>
                              <p:par>
                                <p:cTn id="351" presetID="1" presetClass="exit" presetSubtype="0" fill="hold" grpId="1" nodeType="withEffect">
                                  <p:stCondLst>
                                    <p:cond delay="0"/>
                                  </p:stCondLst>
                                  <p:childTnLst>
                                    <p:set>
                                      <p:cBhvr>
                                        <p:cTn id="352" dur="1" fill="hold">
                                          <p:stCondLst>
                                            <p:cond delay="0"/>
                                          </p:stCondLst>
                                        </p:cTn>
                                        <p:tgtEl>
                                          <p:spTgt spid="181"/>
                                        </p:tgtEl>
                                        <p:attrNameLst>
                                          <p:attrName>style.visibility</p:attrName>
                                        </p:attrNameLst>
                                      </p:cBhvr>
                                      <p:to>
                                        <p:strVal val="hidden"/>
                                      </p:to>
                                    </p:set>
                                  </p:childTnLst>
                                </p:cTn>
                              </p:par>
                              <p:par>
                                <p:cTn id="353" presetID="1" presetClass="exit" presetSubtype="0" fill="hold" nodeType="withEffect">
                                  <p:stCondLst>
                                    <p:cond delay="0"/>
                                  </p:stCondLst>
                                  <p:childTnLst>
                                    <p:set>
                                      <p:cBhvr>
                                        <p:cTn id="354" dur="1" fill="hold">
                                          <p:stCondLst>
                                            <p:cond delay="0"/>
                                          </p:stCondLst>
                                        </p:cTn>
                                        <p:tgtEl>
                                          <p:spTgt spid="49"/>
                                        </p:tgtEl>
                                        <p:attrNameLst>
                                          <p:attrName>style.visibility</p:attrName>
                                        </p:attrNameLst>
                                      </p:cBhvr>
                                      <p:to>
                                        <p:strVal val="hidden"/>
                                      </p:to>
                                    </p:set>
                                  </p:childTnLst>
                                </p:cTn>
                              </p:par>
                              <p:par>
                                <p:cTn id="355" presetID="1" presetClass="exit" presetSubtype="0" fill="hold" nodeType="withEffect">
                                  <p:stCondLst>
                                    <p:cond delay="0"/>
                                  </p:stCondLst>
                                  <p:childTnLst>
                                    <p:set>
                                      <p:cBhvr>
                                        <p:cTn id="356" dur="1" fill="hold">
                                          <p:stCondLst>
                                            <p:cond delay="0"/>
                                          </p:stCondLst>
                                        </p:cTn>
                                        <p:tgtEl>
                                          <p:spTgt spid="50"/>
                                        </p:tgtEl>
                                        <p:attrNameLst>
                                          <p:attrName>style.visibility</p:attrName>
                                        </p:attrNameLst>
                                      </p:cBhvr>
                                      <p:to>
                                        <p:strVal val="hidden"/>
                                      </p:to>
                                    </p:set>
                                  </p:childTnLst>
                                </p:cTn>
                              </p:par>
                              <p:par>
                                <p:cTn id="357" presetID="1" presetClass="exit" presetSubtype="0" fill="hold" nodeType="withEffect">
                                  <p:stCondLst>
                                    <p:cond delay="0"/>
                                  </p:stCondLst>
                                  <p:childTnLst>
                                    <p:set>
                                      <p:cBhvr>
                                        <p:cTn id="358" dur="1" fill="hold">
                                          <p:stCondLst>
                                            <p:cond delay="0"/>
                                          </p:stCondLst>
                                        </p:cTn>
                                        <p:tgtEl>
                                          <p:spTgt spid="51"/>
                                        </p:tgtEl>
                                        <p:attrNameLst>
                                          <p:attrName>style.visibility</p:attrName>
                                        </p:attrNameLst>
                                      </p:cBhvr>
                                      <p:to>
                                        <p:strVal val="hidden"/>
                                      </p:to>
                                    </p:set>
                                  </p:childTnLst>
                                </p:cTn>
                              </p:par>
                              <p:par>
                                <p:cTn id="359" presetID="1" presetClass="exit" presetSubtype="0" fill="hold" grpId="1" nodeType="withEffect">
                                  <p:stCondLst>
                                    <p:cond delay="0"/>
                                  </p:stCondLst>
                                  <p:childTnLst>
                                    <p:set>
                                      <p:cBhvr>
                                        <p:cTn id="360" dur="1" fill="hold">
                                          <p:stCondLst>
                                            <p:cond delay="0"/>
                                          </p:stCondLst>
                                        </p:cTn>
                                        <p:tgtEl>
                                          <p:spTgt spid="167"/>
                                        </p:tgtEl>
                                        <p:attrNameLst>
                                          <p:attrName>style.visibility</p:attrName>
                                        </p:attrNameLst>
                                      </p:cBhvr>
                                      <p:to>
                                        <p:strVal val="hidden"/>
                                      </p:to>
                                    </p:set>
                                  </p:childTnLst>
                                </p:cTn>
                              </p:par>
                            </p:childTnLst>
                          </p:cTn>
                        </p:par>
                        <p:par>
                          <p:cTn id="361" fill="hold">
                            <p:stCondLst>
                              <p:cond delay="0"/>
                            </p:stCondLst>
                            <p:childTnLst>
                              <p:par>
                                <p:cTn id="362" presetID="10" presetClass="entr" presetSubtype="0" fill="hold" grpId="0" nodeType="afterEffect">
                                  <p:stCondLst>
                                    <p:cond delay="400"/>
                                  </p:stCondLst>
                                  <p:childTnLst>
                                    <p:set>
                                      <p:cBhvr>
                                        <p:cTn id="363" dur="1" fill="hold">
                                          <p:stCondLst>
                                            <p:cond delay="0"/>
                                          </p:stCondLst>
                                        </p:cTn>
                                        <p:tgtEl>
                                          <p:spTgt spid="194"/>
                                        </p:tgtEl>
                                        <p:attrNameLst>
                                          <p:attrName>style.visibility</p:attrName>
                                        </p:attrNameLst>
                                      </p:cBhvr>
                                      <p:to>
                                        <p:strVal val="visible"/>
                                      </p:to>
                                    </p:set>
                                    <p:animEffect transition="in" filter="fade">
                                      <p:cBhvr>
                                        <p:cTn id="364" dur="2000"/>
                                        <p:tgtEl>
                                          <p:spTgt spid="194"/>
                                        </p:tgtEl>
                                      </p:cBhvr>
                                    </p:animEffect>
                                  </p:childTnLst>
                                </p:cTn>
                              </p:par>
                              <p:par>
                                <p:cTn id="365" presetID="10" presetClass="entr" presetSubtype="0" fill="hold" grpId="0" nodeType="withEffect">
                                  <p:stCondLst>
                                    <p:cond delay="400"/>
                                  </p:stCondLst>
                                  <p:childTnLst>
                                    <p:set>
                                      <p:cBhvr>
                                        <p:cTn id="366" dur="1" fill="hold">
                                          <p:stCondLst>
                                            <p:cond delay="0"/>
                                          </p:stCondLst>
                                        </p:cTn>
                                        <p:tgtEl>
                                          <p:spTgt spid="195"/>
                                        </p:tgtEl>
                                        <p:attrNameLst>
                                          <p:attrName>style.visibility</p:attrName>
                                        </p:attrNameLst>
                                      </p:cBhvr>
                                      <p:to>
                                        <p:strVal val="visible"/>
                                      </p:to>
                                    </p:set>
                                    <p:animEffect transition="in" filter="fade">
                                      <p:cBhvr>
                                        <p:cTn id="367" dur="2000"/>
                                        <p:tgtEl>
                                          <p:spTgt spid="195"/>
                                        </p:tgtEl>
                                      </p:cBhvr>
                                    </p:animEffect>
                                  </p:childTnLst>
                                </p:cTn>
                              </p:par>
                              <p:par>
                                <p:cTn id="368" presetID="10" presetClass="entr" presetSubtype="0" fill="hold" grpId="0" nodeType="withEffect">
                                  <p:stCondLst>
                                    <p:cond delay="400"/>
                                  </p:stCondLst>
                                  <p:childTnLst>
                                    <p:set>
                                      <p:cBhvr>
                                        <p:cTn id="369" dur="1" fill="hold">
                                          <p:stCondLst>
                                            <p:cond delay="0"/>
                                          </p:stCondLst>
                                        </p:cTn>
                                        <p:tgtEl>
                                          <p:spTgt spid="196"/>
                                        </p:tgtEl>
                                        <p:attrNameLst>
                                          <p:attrName>style.visibility</p:attrName>
                                        </p:attrNameLst>
                                      </p:cBhvr>
                                      <p:to>
                                        <p:strVal val="visible"/>
                                      </p:to>
                                    </p:set>
                                    <p:animEffect transition="in" filter="fade">
                                      <p:cBhvr>
                                        <p:cTn id="370"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7" grpId="0" animBg="1"/>
      <p:bldP spid="118" grpId="0" animBg="1"/>
      <p:bldP spid="119" grpId="0" animBg="1"/>
      <p:bldP spid="120" grpId="0" animBg="1"/>
      <p:bldP spid="143" grpId="0" animBg="1"/>
      <p:bldP spid="143" grpId="1" animBg="1"/>
      <p:bldP spid="160" grpId="0"/>
      <p:bldP spid="160" grpId="1"/>
      <p:bldP spid="161" grpId="0" animBg="1"/>
      <p:bldP spid="161" grpId="1" animBg="1"/>
      <p:bldP spid="167" grpId="0"/>
      <p:bldP spid="167" grpId="1"/>
      <p:bldP spid="172" grpId="0" animBg="1"/>
      <p:bldP spid="172" grpId="1" animBg="1"/>
      <p:bldP spid="173" grpId="0"/>
      <p:bldP spid="173" grpId="1"/>
      <p:bldP spid="175" grpId="0" animBg="1"/>
      <p:bldP spid="175" grpId="1" animBg="1"/>
      <p:bldP spid="176" grpId="0"/>
      <p:bldP spid="176" grpId="1"/>
      <p:bldP spid="180" grpId="0" animBg="1"/>
      <p:bldP spid="180" grpId="1" animBg="1"/>
      <p:bldP spid="181" grpId="0"/>
      <p:bldP spid="181" grpId="1"/>
      <p:bldP spid="194" grpId="0" animBg="1"/>
      <p:bldP spid="195" grpId="0"/>
      <p:bldP spid="1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CS Research</a:t>
            </a:r>
            <a:endParaRPr lang="en-US" dirty="0"/>
          </a:p>
        </p:txBody>
      </p:sp>
      <p:sp>
        <p:nvSpPr>
          <p:cNvPr id="3" name="Content Placeholder 2"/>
          <p:cNvSpPr>
            <a:spLocks noGrp="1"/>
          </p:cNvSpPr>
          <p:nvPr>
            <p:ph idx="1"/>
          </p:nvPr>
        </p:nvSpPr>
        <p:spPr>
          <a:xfrm>
            <a:off x="685800" y="2971800"/>
            <a:ext cx="8229600" cy="3078163"/>
          </a:xfrm>
        </p:spPr>
        <p:txBody>
          <a:bodyPr>
            <a:normAutofit fontScale="92500" lnSpcReduction="20000"/>
          </a:bodyPr>
          <a:lstStyle/>
          <a:p>
            <a:pPr marL="0" indent="0">
              <a:buNone/>
            </a:pPr>
            <a:r>
              <a:rPr lang="en-US" sz="2400" dirty="0" smtClean="0"/>
              <a:t>There’re several challenges to realizing the vision on data intensive systems and building generic tools (Workflow, Databases, Algorithms, Visualization ).</a:t>
            </a:r>
          </a:p>
          <a:p>
            <a:pPr marL="914400"/>
            <a:r>
              <a:rPr lang="en-US" sz="2400" dirty="0" smtClean="0"/>
              <a:t>Cluster-management software</a:t>
            </a:r>
          </a:p>
          <a:p>
            <a:pPr marL="914400"/>
            <a:r>
              <a:rPr lang="en-US" sz="2400" dirty="0" smtClean="0"/>
              <a:t>Distributed-execution engine</a:t>
            </a:r>
          </a:p>
          <a:p>
            <a:pPr marL="914400"/>
            <a:r>
              <a:rPr lang="en-US" sz="2400" dirty="0" smtClean="0"/>
              <a:t>Language constructs</a:t>
            </a:r>
          </a:p>
          <a:p>
            <a:pPr marL="914400"/>
            <a:r>
              <a:rPr lang="en-US" sz="2400" dirty="0" smtClean="0"/>
              <a:t>Parallel compilers</a:t>
            </a:r>
          </a:p>
          <a:p>
            <a:pPr marL="914400"/>
            <a:r>
              <a:rPr lang="en-US" sz="2400" dirty="0" smtClean="0"/>
              <a:t>Program Development tools</a:t>
            </a:r>
          </a:p>
          <a:p>
            <a:pPr marL="914400">
              <a:buNone/>
            </a:pPr>
            <a:r>
              <a:rPr lang="en-US" sz="2400" b="1" dirty="0" smtClean="0"/>
              <a:t>      . . . </a:t>
            </a:r>
            <a:endParaRPr lang="en-US" sz="2400" b="1" dirty="0"/>
          </a:p>
        </p:txBody>
      </p:sp>
      <p:sp>
        <p:nvSpPr>
          <p:cNvPr id="4" name="TextBox 3"/>
          <p:cNvSpPr txBox="1"/>
          <p:nvPr/>
        </p:nvSpPr>
        <p:spPr>
          <a:xfrm>
            <a:off x="1295400" y="1524000"/>
            <a:ext cx="6629400" cy="1261884"/>
          </a:xfrm>
          <a:prstGeom prst="rect">
            <a:avLst/>
          </a:prstGeom>
          <a:noFill/>
        </p:spPr>
        <p:txBody>
          <a:bodyPr wrap="square" rtlCol="0">
            <a:spAutoFit/>
          </a:bodyPr>
          <a:lstStyle/>
          <a:p>
            <a:r>
              <a:rPr lang="en-US" sz="1600" dirty="0" smtClean="0">
                <a:latin typeface="Times New Roman" pitchFamily="18" charset="0"/>
                <a:cs typeface="Times New Roman" pitchFamily="18" charset="0"/>
              </a:rPr>
              <a:t>Science faces a data deluge. How to manage and analyze information? </a:t>
            </a:r>
          </a:p>
          <a:p>
            <a:r>
              <a:rPr lang="en-US" sz="1600" dirty="0" smtClean="0">
                <a:latin typeface="Times New Roman" pitchFamily="18" charset="0"/>
                <a:cs typeface="Times New Roman" pitchFamily="18" charset="0"/>
              </a:rPr>
              <a:t>Recommend CSTB foster tools for data </a:t>
            </a:r>
            <a:r>
              <a:rPr lang="en-US" sz="1600" b="1" dirty="0" smtClean="0">
                <a:latin typeface="Times New Roman" pitchFamily="18" charset="0"/>
                <a:cs typeface="Times New Roman" pitchFamily="18" charset="0"/>
              </a:rPr>
              <a:t>capture</a:t>
            </a:r>
            <a:r>
              <a:rPr lang="en-US" sz="1600" dirty="0" smtClean="0">
                <a:latin typeface="Times New Roman" pitchFamily="18" charset="0"/>
                <a:cs typeface="Times New Roman" pitchFamily="18" charset="0"/>
              </a:rPr>
              <a:t>, data </a:t>
            </a:r>
            <a:r>
              <a:rPr lang="en-US" sz="1600" b="1" dirty="0" err="1" smtClean="0">
                <a:latin typeface="Times New Roman" pitchFamily="18" charset="0"/>
                <a:cs typeface="Times New Roman" pitchFamily="18" charset="0"/>
              </a:rPr>
              <a:t>curation</a:t>
            </a:r>
            <a:r>
              <a:rPr lang="en-US" sz="1600" dirty="0" smtClean="0">
                <a:latin typeface="Times New Roman" pitchFamily="18" charset="0"/>
                <a:cs typeface="Times New Roman" pitchFamily="18" charset="0"/>
              </a:rPr>
              <a:t>, data </a:t>
            </a:r>
            <a:r>
              <a:rPr lang="en-US" sz="1600" b="1" dirty="0" smtClean="0">
                <a:latin typeface="Times New Roman" pitchFamily="18" charset="0"/>
                <a:cs typeface="Times New Roman" pitchFamily="18" charset="0"/>
              </a:rPr>
              <a:t>analysis</a:t>
            </a:r>
          </a:p>
          <a:p>
            <a:pPr algn="r"/>
            <a:endParaRPr lang="en-US" sz="1600" b="1" dirty="0" smtClean="0">
              <a:latin typeface="Times New Roman" pitchFamily="18" charset="0"/>
              <a:cs typeface="Times New Roman" pitchFamily="18" charset="0"/>
            </a:endParaRPr>
          </a:p>
          <a:p>
            <a:pPr algn="r"/>
            <a:r>
              <a:rPr lang="en-US" sz="1600" i="1" dirty="0" smtClean="0"/>
              <a:t>―Jim  Gray’s</a:t>
            </a:r>
            <a:r>
              <a:rPr lang="en-US" sz="1600" dirty="0" smtClean="0"/>
              <a:t> </a:t>
            </a:r>
          </a:p>
          <a:p>
            <a:pPr algn="r"/>
            <a:r>
              <a:rPr lang="en-US" sz="1200" i="1" dirty="0" smtClean="0">
                <a:solidFill>
                  <a:srgbClr val="7030A0"/>
                </a:solidFill>
              </a:rPr>
              <a:t>Talk to Computer Science and Telecommunication Board (CSTB), Jan 11, 2007 </a:t>
            </a:r>
            <a:endParaRPr lang="en-US" sz="12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Sam realized,</a:t>
            </a:r>
          </a:p>
          <a:p>
            <a:pPr lvl="1">
              <a:lnSpc>
                <a:spcPct val="140000"/>
              </a:lnSpc>
            </a:pPr>
            <a:r>
              <a:rPr lang="en-US" sz="1600" dirty="0" smtClean="0"/>
              <a:t>To create his favorite mix fruit juice he can use a </a:t>
            </a:r>
            <a:r>
              <a:rPr lang="en-US" sz="1600" i="1" dirty="0" smtClean="0">
                <a:solidFill>
                  <a:srgbClr val="0070C0"/>
                </a:solidFill>
              </a:rPr>
              <a:t>combiner</a:t>
            </a:r>
            <a:r>
              <a:rPr lang="en-US" sz="1600" dirty="0" smtClean="0"/>
              <a:t> after the reducers</a:t>
            </a:r>
          </a:p>
          <a:p>
            <a:pPr lvl="1">
              <a:lnSpc>
                <a:spcPct val="120000"/>
              </a:lnSpc>
              <a:spcBef>
                <a:spcPts val="1200"/>
              </a:spcBef>
            </a:pPr>
            <a:r>
              <a:rPr lang="en-US" sz="1600" dirty="0" smtClean="0"/>
              <a:t>If several &lt;key, value-list&gt; fall into the same group (based on the grouping/hashing algorithm) then use the blender (reducer) separately on each of them</a:t>
            </a:r>
          </a:p>
          <a:p>
            <a:pPr lvl="1">
              <a:lnSpc>
                <a:spcPct val="120000"/>
              </a:lnSpc>
              <a:spcBef>
                <a:spcPts val="1200"/>
              </a:spcBef>
            </a:pPr>
            <a:r>
              <a:rPr lang="en-US" sz="1600" dirty="0" smtClean="0"/>
              <a:t>The knife (</a:t>
            </a:r>
            <a:r>
              <a:rPr lang="en-US" sz="1600" dirty="0" err="1" smtClean="0"/>
              <a:t>mapper</a:t>
            </a:r>
            <a:r>
              <a:rPr lang="en-US" sz="1600" dirty="0" smtClean="0"/>
              <a:t>) and blender (reducer) should not contain residue after use – </a:t>
            </a:r>
            <a:r>
              <a:rPr lang="en-US" sz="1600" i="1" dirty="0" smtClean="0">
                <a:solidFill>
                  <a:srgbClr val="0070C0"/>
                </a:solidFill>
              </a:rPr>
              <a:t>Side Effect Free</a:t>
            </a:r>
          </a:p>
          <a:p>
            <a:pPr lvl="1">
              <a:lnSpc>
                <a:spcPct val="150000"/>
              </a:lnSpc>
              <a:spcBef>
                <a:spcPts val="1200"/>
              </a:spcBef>
            </a:pPr>
            <a:r>
              <a:rPr lang="en-US" sz="1600" dirty="0" smtClean="0"/>
              <a:t>In general reducer should be </a:t>
            </a:r>
            <a:r>
              <a:rPr lang="en-US" sz="1600" i="1" dirty="0" smtClean="0">
                <a:solidFill>
                  <a:srgbClr val="0070C0"/>
                </a:solidFill>
              </a:rPr>
              <a:t>associative </a:t>
            </a:r>
            <a:r>
              <a:rPr lang="en-US" sz="1600" dirty="0" smtClean="0"/>
              <a:t>and </a:t>
            </a:r>
            <a:r>
              <a:rPr lang="en-US" sz="1600" i="1" dirty="0" smtClean="0">
                <a:solidFill>
                  <a:srgbClr val="0070C0"/>
                </a:solidFill>
              </a:rPr>
              <a:t>commutative</a:t>
            </a:r>
          </a:p>
          <a:p>
            <a:r>
              <a:rPr lang="en-US" dirty="0" smtClean="0"/>
              <a:t>That’s All </a:t>
            </a:r>
            <a:r>
              <a:rPr lang="en-US" dirty="0" smtClean="0">
                <a:latin typeface="Comic Sans MS"/>
              </a:rPr>
              <a:t>─ </a:t>
            </a:r>
            <a:r>
              <a:rPr lang="en-US" sz="2400" dirty="0" smtClean="0">
                <a:latin typeface="Comic Sans MS"/>
              </a:rPr>
              <a:t>We think </a:t>
            </a:r>
            <a:r>
              <a:rPr lang="en-US" sz="2400" dirty="0" err="1" smtClean="0">
                <a:latin typeface="Comic Sans MS"/>
              </a:rPr>
              <a:t>verybody</a:t>
            </a:r>
            <a:r>
              <a:rPr lang="en-US" sz="2400" dirty="0" smtClean="0">
                <a:latin typeface="Comic Sans MS"/>
              </a:rPr>
              <a:t> can be Sam</a:t>
            </a:r>
            <a:r>
              <a:rPr lang="en-US" dirty="0" smtClean="0">
                <a:latin typeface="Comic Sans MS"/>
              </a:rPr>
              <a:t> </a:t>
            </a:r>
            <a:r>
              <a:rPr lang="en-US" dirty="0" smtClean="0">
                <a:sym typeface="Wingdings" pitchFamily="2" charset="2"/>
              </a:rPr>
              <a:t></a:t>
            </a:r>
            <a:endParaRPr lang="en-US" dirty="0" smtClean="0"/>
          </a:p>
        </p:txBody>
      </p:sp>
      <p:sp>
        <p:nvSpPr>
          <p:cNvPr id="3" name="Title 2"/>
          <p:cNvSpPr>
            <a:spLocks noGrp="1"/>
          </p:cNvSpPr>
          <p:nvPr>
            <p:ph type="title"/>
          </p:nvPr>
        </p:nvSpPr>
        <p:spPr/>
        <p:txBody>
          <a:bodyPr/>
          <a:lstStyle/>
          <a:p>
            <a:r>
              <a:rPr lang="en-US" dirty="0" smtClean="0"/>
              <a:t>Afterwards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486400" cy="655638"/>
          </a:xfrm>
        </p:spPr>
        <p:txBody>
          <a:bodyPr>
            <a:normAutofit fontScale="90000"/>
          </a:bodyPr>
          <a:lstStyle/>
          <a:p>
            <a:r>
              <a:rPr lang="en-US" dirty="0" smtClean="0"/>
              <a:t>Important Trends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sz="1800" b="1" kern="1200" dirty="0" smtClean="0"/>
              <a:t>Big Data Sciences</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sz="1800" b="1" kern="1200" dirty="0" err="1" smtClean="0"/>
                <a:t>Multicore</a:t>
              </a: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sz="1800" b="1" kern="1200" dirty="0" smtClean="0"/>
                <a:t>Cloud Technologies</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620000" cy="1143000"/>
          </a:xfrm>
        </p:spPr>
        <p:txBody>
          <a:bodyPr>
            <a:normAutofit/>
          </a:bodyPr>
          <a:lstStyle/>
          <a:p>
            <a:r>
              <a:rPr lang="en-US" sz="2800" dirty="0" smtClean="0"/>
              <a:t>Parallel Data Analysis Algorithms on </a:t>
            </a:r>
            <a:r>
              <a:rPr lang="en-US" sz="2800" dirty="0" err="1" smtClean="0"/>
              <a:t>Multicore</a:t>
            </a:r>
            <a:endParaRPr lang="en-US" sz="2800" dirty="0"/>
          </a:p>
        </p:txBody>
      </p:sp>
      <p:sp>
        <p:nvSpPr>
          <p:cNvPr id="3" name="Content Placeholder 2"/>
          <p:cNvSpPr>
            <a:spLocks noGrp="1"/>
          </p:cNvSpPr>
          <p:nvPr>
            <p:ph idx="1"/>
          </p:nvPr>
        </p:nvSpPr>
        <p:spPr>
          <a:xfrm>
            <a:off x="609600" y="1524000"/>
            <a:ext cx="8229600" cy="3048000"/>
          </a:xfrm>
        </p:spPr>
        <p:txBody>
          <a:bodyPr>
            <a:normAutofit/>
          </a:bodyPr>
          <a:lstStyle/>
          <a:p>
            <a:pPr marL="230188" indent="-230188">
              <a:lnSpc>
                <a:spcPct val="85000"/>
              </a:lnSpc>
              <a:spcBef>
                <a:spcPts val="1200"/>
              </a:spcBef>
              <a:buNone/>
            </a:pPr>
            <a:r>
              <a:rPr lang="en-US" sz="2400" dirty="0" smtClean="0"/>
              <a:t>Developing a suite of parallel data-analysis capabilities </a:t>
            </a:r>
          </a:p>
          <a:p>
            <a:pPr lvl="1">
              <a:lnSpc>
                <a:spcPct val="85000"/>
              </a:lnSpc>
              <a:spcBef>
                <a:spcPts val="1200"/>
              </a:spcBef>
              <a:buFont typeface="Wingdings" pitchFamily="2" charset="2"/>
              <a:buChar char="§"/>
            </a:pPr>
            <a:r>
              <a:rPr lang="en-US" sz="2400" dirty="0" smtClean="0">
                <a:solidFill>
                  <a:srgbClr val="C00000"/>
                </a:solidFill>
              </a:rPr>
              <a:t>Clustering</a:t>
            </a:r>
            <a:r>
              <a:rPr lang="en-US" sz="2400" dirty="0" smtClean="0"/>
              <a:t> with deterministic annealing (DA)</a:t>
            </a:r>
          </a:p>
          <a:p>
            <a:pPr lvl="1">
              <a:lnSpc>
                <a:spcPct val="85000"/>
              </a:lnSpc>
              <a:spcBef>
                <a:spcPts val="1200"/>
              </a:spcBef>
              <a:buFont typeface="Wingdings" pitchFamily="2" charset="2"/>
              <a:buChar char="§"/>
            </a:pPr>
            <a:r>
              <a:rPr lang="en-US" sz="2400" dirty="0" smtClean="0">
                <a:solidFill>
                  <a:srgbClr val="C00000"/>
                </a:solidFill>
              </a:rPr>
              <a:t>Dimension Reduction </a:t>
            </a:r>
            <a:r>
              <a:rPr lang="en-US" sz="2400" dirty="0" smtClean="0"/>
              <a:t>for visualization and analysis</a:t>
            </a:r>
          </a:p>
          <a:p>
            <a:pPr lvl="1">
              <a:lnSpc>
                <a:spcPct val="85000"/>
              </a:lnSpc>
              <a:spcBef>
                <a:spcPts val="1200"/>
              </a:spcBef>
              <a:buFont typeface="Wingdings" pitchFamily="2" charset="2"/>
              <a:buChar char="§"/>
            </a:pPr>
            <a:r>
              <a:rPr lang="en-US" sz="2400" dirty="0" smtClean="0">
                <a:solidFill>
                  <a:srgbClr val="C00000"/>
                </a:solidFill>
              </a:rPr>
              <a:t>Matrix algebra</a:t>
            </a:r>
            <a:r>
              <a:rPr lang="en-US" sz="2400" dirty="0" smtClean="0">
                <a:solidFill>
                  <a:srgbClr val="ECD700"/>
                </a:solidFill>
              </a:rPr>
              <a:t> </a:t>
            </a:r>
            <a:r>
              <a:rPr lang="en-US" sz="24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Calculation</a:t>
            </a:r>
          </a:p>
          <a:p>
            <a:pPr lvl="1">
              <a:lnSpc>
                <a:spcPct val="85000"/>
              </a:lnSpc>
              <a:spcBef>
                <a:spcPct val="15000"/>
              </a:spcBef>
            </a:pP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9000" cy="545592"/>
          </a:xfrm>
        </p:spPr>
        <p:txBody>
          <a:bodyPr>
            <a:normAutofit fontScale="90000"/>
          </a:bodyPr>
          <a:lstStyle/>
          <a:p>
            <a:r>
              <a:rPr sz="2800" smtClean="0"/>
              <a:t>General Formula  DAC  GM  GTM  DAGTM  DAGM</a:t>
            </a:r>
            <a:endParaRPr lang="en-US" sz="2800" dirty="0"/>
          </a:p>
        </p:txBody>
      </p:sp>
      <p:sp>
        <p:nvSpPr>
          <p:cNvPr id="3" name="Text Placeholder 2"/>
          <p:cNvSpPr>
            <a:spLocks noGrp="1"/>
          </p:cNvSpPr>
          <p:nvPr>
            <p:ph type="body" idx="1"/>
          </p:nvPr>
        </p:nvSpPr>
        <p:spPr>
          <a:xfrm>
            <a:off x="1295400" y="762000"/>
            <a:ext cx="6400800" cy="381000"/>
          </a:xfrm>
        </p:spPr>
        <p:txBody>
          <a:bodyPr>
            <a:normAutofit fontScale="92500"/>
          </a:bodyPr>
          <a:lstStyle/>
          <a:p>
            <a:r>
              <a:rPr lang="en-US" dirty="0" smtClean="0">
                <a:solidFill>
                  <a:schemeClr val="tx1"/>
                </a:solidFill>
              </a:rPr>
              <a:t>N data points E(x) in D dimensions space and minimize F by EM</a:t>
            </a:r>
            <a:endParaRPr lang="en-US" dirty="0">
              <a:solidFill>
                <a:schemeClr val="tx1"/>
              </a:solidFill>
            </a:endParaRPr>
          </a:p>
        </p:txBody>
      </p:sp>
      <p:graphicFrame>
        <p:nvGraphicFramePr>
          <p:cNvPr id="42087" name="Object 2"/>
          <p:cNvGraphicFramePr>
            <a:graphicFrameLocks noChangeAspect="1"/>
          </p:cNvGraphicFramePr>
          <p:nvPr/>
        </p:nvGraphicFramePr>
        <p:xfrm>
          <a:off x="914400" y="1219200"/>
          <a:ext cx="7358773" cy="838200"/>
        </p:xfrm>
        <a:graphic>
          <a:graphicData uri="http://schemas.openxmlformats.org/presentationml/2006/ole">
            <mc:AlternateContent xmlns:mc="http://schemas.openxmlformats.org/markup-compatibility/2006">
              <mc:Choice xmlns:v="urn:schemas-microsoft-com:vml" Requires="v">
                <p:oleObj spid="_x0000_s610311" name="Equation" r:id="rId4" imgW="3784320" imgH="431640" progId="">
                  <p:embed/>
                </p:oleObj>
              </mc:Choice>
              <mc:Fallback>
                <p:oleObj name="Equation" r:id="rId4" imgW="3784320" imgH="4316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7358773" cy="838200"/>
                      </a:xfrm>
                      <a:prstGeom prst="rect">
                        <a:avLst/>
                      </a:prstGeom>
                      <a:solidFill>
                        <a:schemeClr val="tx1"/>
                      </a:solidFill>
                    </p:spPr>
                  </p:pic>
                </p:oleObj>
              </mc:Fallback>
            </mc:AlternateContent>
          </a:graphicData>
        </a:graphic>
      </p:graphicFrame>
      <p:sp>
        <p:nvSpPr>
          <p:cNvPr id="5" name="TextBox 4"/>
          <p:cNvSpPr txBox="1"/>
          <p:nvPr/>
        </p:nvSpPr>
        <p:spPr>
          <a:xfrm>
            <a:off x="914400" y="2209800"/>
            <a:ext cx="7391400" cy="4216539"/>
          </a:xfrm>
          <a:prstGeom prst="rect">
            <a:avLst/>
          </a:prstGeom>
          <a:noFill/>
        </p:spPr>
        <p:txBody>
          <a:bodyPr wrap="square" rtlCol="0">
            <a:spAutoFit/>
          </a:bodyPr>
          <a:lstStyle/>
          <a:p>
            <a:pPr marL="0" lvl="1"/>
            <a:r>
              <a:rPr lang="en-US" sz="2800" b="1" dirty="0" smtClean="0">
                <a:latin typeface="Corbel" pitchFamily="34" charset="0"/>
              </a:rPr>
              <a:t>Deterministic Annealing Clustering  (DAC)</a:t>
            </a:r>
            <a:r>
              <a:rPr lang="en-US" sz="2400" dirty="0" smtClean="0">
                <a:latin typeface="Corbel" pitchFamily="34" charset="0"/>
              </a:rPr>
              <a:t> </a:t>
            </a:r>
          </a:p>
          <a:p>
            <a:pPr>
              <a:buFontTx/>
              <a:buChar char="•"/>
            </a:pPr>
            <a:r>
              <a:rPr lang="en-US" sz="2400" dirty="0" smtClean="0">
                <a:latin typeface="Corbel" pitchFamily="34" charset="0"/>
              </a:rPr>
              <a:t> F is Free Energy</a:t>
            </a:r>
          </a:p>
          <a:p>
            <a:pPr>
              <a:buFontTx/>
              <a:buChar char="•"/>
            </a:pPr>
            <a:r>
              <a:rPr lang="en-US" sz="2400" dirty="0" smtClean="0">
                <a:latin typeface="Corbel" pitchFamily="34" charset="0"/>
              </a:rPr>
              <a:t> EM is well known expectation maximization method</a:t>
            </a:r>
          </a:p>
          <a:p>
            <a:pPr>
              <a:buFontTx/>
              <a:buChar char="•"/>
            </a:pP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with </a:t>
            </a:r>
            <a:r>
              <a:rPr lang="en-US" sz="2400" dirty="0" smtClean="0">
                <a:latin typeface="Corbel" pitchFamily="34" charset="0"/>
                <a:sym typeface="Symbol" pitchFamily="18" charset="2"/>
              </a:rPr>
              <a:t> </a:t>
            </a: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=1</a:t>
            </a:r>
          </a:p>
          <a:p>
            <a:pPr>
              <a:buFontTx/>
              <a:buChar char="•"/>
            </a:pPr>
            <a:r>
              <a:rPr lang="en-US" sz="2400" dirty="0" smtClean="0">
                <a:solidFill>
                  <a:srgbClr val="C00000"/>
                </a:solidFill>
                <a:latin typeface="Corbel" pitchFamily="34" charset="0"/>
              </a:rPr>
              <a:t>T </a:t>
            </a:r>
            <a:r>
              <a:rPr lang="en-US" sz="2400" dirty="0" smtClean="0">
                <a:latin typeface="Corbel" pitchFamily="34" charset="0"/>
              </a:rPr>
              <a:t>is annealing temperature (distance resolution) varied down from </a:t>
            </a:r>
            <a:r>
              <a:rPr lang="en-US" sz="2400" dirty="0" smtClean="0">
                <a:latin typeface="Corbel" pitchFamily="34" charset="0"/>
                <a:sym typeface="Symbol" pitchFamily="18" charset="2"/>
              </a:rPr>
              <a:t> </a:t>
            </a:r>
            <a:r>
              <a:rPr lang="en-US" sz="2400" dirty="0" smtClean="0">
                <a:latin typeface="Corbel" pitchFamily="34" charset="0"/>
              </a:rPr>
              <a:t>with final value of 1</a:t>
            </a:r>
          </a:p>
          <a:p>
            <a:pPr>
              <a:buFontTx/>
              <a:buChar char="•"/>
            </a:pPr>
            <a:r>
              <a:rPr lang="en-US" sz="2400" dirty="0" smtClean="0">
                <a:latin typeface="Corbel" pitchFamily="34" charset="0"/>
              </a:rPr>
              <a:t>  Determine cluster center</a:t>
            </a:r>
            <a:r>
              <a:rPr lang="en-US" sz="2400" dirty="0" smtClean="0">
                <a:solidFill>
                  <a:srgbClr val="7F7F7F"/>
                </a:solidFill>
                <a:latin typeface="Corbel" pitchFamily="34" charset="0"/>
              </a:rPr>
              <a:t> </a:t>
            </a:r>
            <a:r>
              <a:rPr lang="en-US" sz="2400" dirty="0" smtClean="0">
                <a:solidFill>
                  <a:srgbClr val="C00000"/>
                </a:solidFill>
                <a:latin typeface="Corbel" pitchFamily="34" charset="0"/>
              </a:rPr>
              <a:t>Y(</a:t>
            </a:r>
            <a:r>
              <a:rPr lang="en-US" sz="2400" i="1" dirty="0" smtClean="0">
                <a:solidFill>
                  <a:srgbClr val="C00000"/>
                </a:solidFill>
                <a:latin typeface="Corbel" pitchFamily="34" charset="0"/>
              </a:rPr>
              <a:t>k</a:t>
            </a:r>
            <a:r>
              <a:rPr lang="en-US" sz="2400" dirty="0" smtClean="0">
                <a:solidFill>
                  <a:srgbClr val="C00000"/>
                </a:solidFill>
                <a:latin typeface="Corbel" pitchFamily="34" charset="0"/>
              </a:rPr>
              <a:t>) </a:t>
            </a:r>
            <a:r>
              <a:rPr lang="en-US" sz="2400" dirty="0" smtClean="0">
                <a:latin typeface="Corbel" pitchFamily="34" charset="0"/>
              </a:rPr>
              <a:t>by EM method</a:t>
            </a:r>
          </a:p>
          <a:p>
            <a:pPr>
              <a:buFontTx/>
              <a:buChar char="•"/>
            </a:pPr>
            <a:r>
              <a:rPr lang="en-US" sz="2400" dirty="0" smtClean="0">
                <a:latin typeface="Corbel" pitchFamily="34" charset="0"/>
              </a:rPr>
              <a:t> </a:t>
            </a:r>
            <a:r>
              <a:rPr lang="en-US" sz="2400" dirty="0" smtClean="0">
                <a:solidFill>
                  <a:srgbClr val="C00000"/>
                </a:solidFill>
                <a:latin typeface="Corbel" pitchFamily="34" charset="0"/>
              </a:rPr>
              <a:t>K</a:t>
            </a:r>
            <a:r>
              <a:rPr lang="en-US" sz="2400" dirty="0" smtClean="0">
                <a:latin typeface="Corbel" pitchFamily="34" charset="0"/>
              </a:rPr>
              <a:t> (number of clusters) starts at 1 and is incremented by algorithm</a:t>
            </a:r>
          </a:p>
          <a:p>
            <a:pPr>
              <a:buFontTx/>
              <a:buChar char="•"/>
            </a:pPr>
            <a:r>
              <a:rPr lang="en-US" sz="2400" dirty="0" smtClean="0">
                <a:latin typeface="Corbel" pitchFamily="34" charset="0"/>
              </a:rPr>
              <a:t>Vector and </a:t>
            </a:r>
            <a:r>
              <a:rPr lang="en-US" sz="2400" dirty="0" err="1" smtClean="0">
                <a:latin typeface="Corbel" pitchFamily="34" charset="0"/>
              </a:rPr>
              <a:t>Pairwise</a:t>
            </a:r>
            <a:r>
              <a:rPr lang="en-US" sz="2400" dirty="0" smtClean="0">
                <a:latin typeface="Corbel" pitchFamily="34" charset="0"/>
              </a:rPr>
              <a:t> distance versions of DAC</a:t>
            </a:r>
          </a:p>
          <a:p>
            <a:pPr>
              <a:buFontTx/>
              <a:buChar char="•"/>
            </a:pPr>
            <a:r>
              <a:rPr lang="en-US" sz="2400" dirty="0" smtClean="0">
                <a:latin typeface="Corbel" pitchFamily="34" charset="0"/>
              </a:rPr>
              <a:t>DA also applied to dimension reduce (MDS and GTM)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
                                        </p:tgtEl>
                                        <p:attrNameLst>
                                          <p:attrName>style.visibility</p:attrName>
                                        </p:attrNameLst>
                                      </p:cBhvr>
                                      <p:to>
                                        <p:strVal val="visible"/>
                                      </p:to>
                                    </p:set>
                                    <p:anim calcmode="lin" valueType="num">
                                      <p:cBhvr additive="base">
                                        <p:cTn id="7" dur="500" fill="hold"/>
                                        <p:tgtEl>
                                          <p:spTgt spid="42087"/>
                                        </p:tgtEl>
                                        <p:attrNameLst>
                                          <p:attrName>ppt_x</p:attrName>
                                        </p:attrNameLst>
                                      </p:cBhvr>
                                      <p:tavLst>
                                        <p:tav tm="0">
                                          <p:val>
                                            <p:strVal val="0-#ppt_w/2"/>
                                          </p:val>
                                        </p:tav>
                                        <p:tav tm="100000">
                                          <p:val>
                                            <p:strVal val="#ppt_x"/>
                                          </p:val>
                                        </p:tav>
                                      </p:tavLst>
                                    </p:anim>
                                    <p:anim calcmode="lin" valueType="num">
                                      <p:cBhvr additive="base">
                                        <p:cTn id="8" dur="500" fill="hold"/>
                                        <p:tgtEl>
                                          <p:spTgt spid="42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76200" y="5562600"/>
            <a:ext cx="8991600" cy="1295400"/>
          </a:xfrm>
          <a:prstGeom prst="rect">
            <a:avLst/>
          </a:prstGeom>
          <a:ln>
            <a:solidFill>
              <a:schemeClr val="bg1"/>
            </a:solidFill>
          </a:ln>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Minimum evolving as temperature decreases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Movement at fixed temperature going to local minima if not initialized “correctly”</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3" descr="010"/>
          <p:cNvPicPr>
            <a:picLocks noChangeAspect="1" noChangeArrowheads="1"/>
          </p:cNvPicPr>
          <p:nvPr/>
        </p:nvPicPr>
        <p:blipFill>
          <a:blip r:embed="rId3" cstate="print"/>
          <a:srcRect l="13676" t="15947" r="29462" b="26804"/>
          <a:stretch>
            <a:fillRect/>
          </a:stretch>
        </p:blipFill>
        <p:spPr bwMode="auto">
          <a:xfrm>
            <a:off x="2286000" y="0"/>
            <a:ext cx="6858000" cy="5181600"/>
          </a:xfrm>
          <a:prstGeom prst="rect">
            <a:avLst/>
          </a:prstGeom>
          <a:noFill/>
        </p:spPr>
      </p:pic>
      <p:grpSp>
        <p:nvGrpSpPr>
          <p:cNvPr id="2" name="Group 4"/>
          <p:cNvGrpSpPr>
            <a:grpSpLocks/>
          </p:cNvGrpSpPr>
          <p:nvPr/>
        </p:nvGrpSpPr>
        <p:grpSpPr bwMode="auto">
          <a:xfrm>
            <a:off x="381000" y="5791200"/>
            <a:ext cx="1143000" cy="381000"/>
            <a:chOff x="432" y="3456"/>
            <a:chExt cx="720" cy="240"/>
          </a:xfrm>
        </p:grpSpPr>
        <p:sp>
          <p:nvSpPr>
            <p:cNvPr id="7" name="Line 5"/>
            <p:cNvSpPr>
              <a:spLocks noChangeShapeType="1"/>
            </p:cNvSpPr>
            <p:nvPr/>
          </p:nvSpPr>
          <p:spPr bwMode="auto">
            <a:xfrm>
              <a:off x="432" y="3456"/>
              <a:ext cx="720" cy="0"/>
            </a:xfrm>
            <a:prstGeom prst="line">
              <a:avLst/>
            </a:prstGeom>
            <a:noFill/>
            <a:ln w="31750">
              <a:solidFill>
                <a:srgbClr val="0000FF"/>
              </a:solidFill>
              <a:round/>
              <a:headEnd/>
              <a:tailEnd type="triangle" w="lg" len="lg"/>
            </a:ln>
            <a:effectLst/>
          </p:spPr>
          <p:txBody>
            <a:bodyPr anchor="ctr">
              <a:spAutoFit/>
            </a:bodyPr>
            <a:lstStyle/>
            <a:p>
              <a:endParaRPr lang="en-US"/>
            </a:p>
          </p:txBody>
        </p:sp>
        <p:sp>
          <p:nvSpPr>
            <p:cNvPr id="8" name="Line 6"/>
            <p:cNvSpPr>
              <a:spLocks noChangeShapeType="1"/>
            </p:cNvSpPr>
            <p:nvPr/>
          </p:nvSpPr>
          <p:spPr bwMode="auto">
            <a:xfrm>
              <a:off x="432" y="3696"/>
              <a:ext cx="720" cy="0"/>
            </a:xfrm>
            <a:prstGeom prst="line">
              <a:avLst/>
            </a:prstGeom>
            <a:noFill/>
            <a:ln w="31750">
              <a:solidFill>
                <a:srgbClr val="CC00FF"/>
              </a:solidFill>
              <a:round/>
              <a:headEnd/>
              <a:tailEnd type="triangle" w="lg" len="lg"/>
            </a:ln>
            <a:effectLst/>
          </p:spPr>
          <p:txBody>
            <a:bodyPr anchor="ctr">
              <a:spAutoFit/>
            </a:bodyPr>
            <a:lstStyle/>
            <a:p>
              <a:endParaRPr lang="en-US"/>
            </a:p>
          </p:txBody>
        </p:sp>
      </p:grpSp>
      <p:sp>
        <p:nvSpPr>
          <p:cNvPr id="9" name="Text Box 7"/>
          <p:cNvSpPr txBox="1">
            <a:spLocks noChangeArrowheads="1"/>
          </p:cNvSpPr>
          <p:nvPr/>
        </p:nvSpPr>
        <p:spPr bwMode="auto">
          <a:xfrm>
            <a:off x="457200" y="1371600"/>
            <a:ext cx="1828800" cy="3749675"/>
          </a:xfrm>
          <a:prstGeom prst="rect">
            <a:avLst/>
          </a:prstGeom>
          <a:noFill/>
          <a:ln w="9525" algn="ctr">
            <a:noFill/>
            <a:miter lim="800000"/>
            <a:headEnd/>
            <a:tailEnd/>
          </a:ln>
          <a:effectLst/>
        </p:spPr>
        <p:txBody>
          <a:bodyPr>
            <a:spAutoFit/>
          </a:bodyPr>
          <a:lstStyle/>
          <a:p>
            <a:pPr algn="l"/>
            <a:r>
              <a:rPr lang="en-US" sz="2000"/>
              <a:t>Solve Linear Equations for each temperature</a:t>
            </a:r>
          </a:p>
          <a:p>
            <a:pPr algn="l"/>
            <a:endParaRPr lang="en-US" sz="2000"/>
          </a:p>
          <a:p>
            <a:pPr algn="l"/>
            <a:r>
              <a:rPr lang="en-US" sz="2000"/>
              <a:t>Nonlinearity removed by approximating with solution at previous higher temperature</a:t>
            </a:r>
          </a:p>
        </p:txBody>
      </p:sp>
      <p:sp>
        <p:nvSpPr>
          <p:cNvPr id="10" name="Rectangle 8"/>
          <p:cNvSpPr txBox="1">
            <a:spLocks/>
          </p:cNvSpPr>
          <p:nvPr/>
        </p:nvSpPr>
        <p:spPr>
          <a:xfrm>
            <a:off x="0" y="-38100"/>
            <a:ext cx="2362200" cy="793750"/>
          </a:xfrm>
          <a:prstGeom prst="rect">
            <a:avLst/>
          </a:prstGeom>
          <a:solidFill>
            <a:srgbClr val="000066"/>
          </a:solidFill>
          <a:ln>
            <a:noFill/>
          </a:ln>
        </p:spPr>
        <p:txBody>
          <a:bodyPr vert="horz" lIns="0" tIns="0" rIns="0" bIns="0" anchor="b">
            <a:sp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t>Deterministic</a:t>
            </a:r>
            <a:br>
              <a:rPr kumimoji="0" lang="en-US" sz="2300" b="1" i="0" u="none" strike="noStrike" kern="1200" cap="none" spc="0" normalizeH="0" baseline="0" noProof="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br>
            <a:r>
              <a:rPr kumimoji="0" lang="en-US" sz="2300" b="1" i="0" u="none" strike="noStrike" kern="1200" cap="none" spc="0" normalizeH="0" baseline="0" noProof="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t>Annealing</a:t>
            </a:r>
            <a:endParaRPr kumimoji="0" lang="en-US" sz="2300" b="1" i="0" u="none" strike="noStrike" kern="1200" cap="none" spc="0" normalizeH="0" baseline="0" noProof="0" dirty="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1" name="Text Box 9"/>
          <p:cNvSpPr txBox="1">
            <a:spLocks noChangeArrowheads="1"/>
          </p:cNvSpPr>
          <p:nvPr/>
        </p:nvSpPr>
        <p:spPr bwMode="auto">
          <a:xfrm>
            <a:off x="838200" y="914400"/>
            <a:ext cx="1151277" cy="461665"/>
          </a:xfrm>
          <a:prstGeom prst="rect">
            <a:avLst/>
          </a:prstGeom>
          <a:noFill/>
          <a:ln w="9525" algn="ctr">
            <a:noFill/>
            <a:miter lim="800000"/>
            <a:headEnd/>
            <a:tailEnd/>
          </a:ln>
          <a:effectLst/>
        </p:spPr>
        <p:txBody>
          <a:bodyPr wrap="none">
            <a:spAutoFit/>
          </a:bodyPr>
          <a:lstStyle/>
          <a:p>
            <a:r>
              <a:rPr lang="en-US" sz="2400" dirty="0">
                <a:solidFill>
                  <a:srgbClr val="C00000"/>
                </a:solidFill>
              </a:rPr>
              <a:t>F({</a:t>
            </a:r>
            <a:r>
              <a:rPr lang="en-US" sz="2400" u="sng" dirty="0">
                <a:solidFill>
                  <a:srgbClr val="C00000"/>
                </a:solidFill>
              </a:rPr>
              <a:t>Y</a:t>
            </a:r>
            <a:r>
              <a:rPr lang="en-US" sz="2400" dirty="0">
                <a:solidFill>
                  <a:srgbClr val="C00000"/>
                </a:solidFill>
              </a:rPr>
              <a:t>}, T)</a:t>
            </a:r>
          </a:p>
        </p:txBody>
      </p:sp>
      <p:sp>
        <p:nvSpPr>
          <p:cNvPr id="12" name="Text Box 10"/>
          <p:cNvSpPr txBox="1">
            <a:spLocks noChangeArrowheads="1"/>
          </p:cNvSpPr>
          <p:nvPr/>
        </p:nvSpPr>
        <p:spPr bwMode="auto">
          <a:xfrm>
            <a:off x="4005263" y="5181600"/>
            <a:ext cx="2568575" cy="457200"/>
          </a:xfrm>
          <a:prstGeom prst="rect">
            <a:avLst/>
          </a:prstGeom>
          <a:solidFill>
            <a:srgbClr val="000066"/>
          </a:solidFill>
          <a:ln w="9525" algn="ctr">
            <a:noFill/>
            <a:miter lim="800000"/>
            <a:headEnd/>
            <a:tailEnd/>
          </a:ln>
          <a:effectLst/>
        </p:spPr>
        <p:txBody>
          <a:bodyPr wrap="none">
            <a:spAutoFit/>
          </a:bodyPr>
          <a:lstStyle/>
          <a:p>
            <a:r>
              <a:rPr lang="en-US" sz="2400">
                <a:solidFill>
                  <a:srgbClr val="FFFF00"/>
                </a:solidFill>
              </a:rPr>
              <a:t>Configuration {</a:t>
            </a:r>
            <a:r>
              <a:rPr lang="en-US" sz="2400" u="sng">
                <a:solidFill>
                  <a:srgbClr val="FFFF00"/>
                </a:solidFill>
              </a:rPr>
              <a:t>Y</a:t>
            </a:r>
            <a:r>
              <a:rPr lang="en-US" sz="2400">
                <a:solidFill>
                  <a:srgbClr val="FFFF00"/>
                </a:solidFill>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393192"/>
          </a:xfrm>
        </p:spPr>
        <p:txBody>
          <a:bodyPr>
            <a:normAutofit fontScale="90000"/>
          </a:bodyPr>
          <a:lstStyle/>
          <a:p>
            <a:r>
              <a:rPr sz="2400" dirty="0" smtClean="0"/>
              <a:t>Deterministic Annealing Clustering of Indiana Census Data</a:t>
            </a:r>
            <a:endParaRPr lang="en-US" sz="2400" dirty="0"/>
          </a:p>
        </p:txBody>
      </p:sp>
      <p:sp>
        <p:nvSpPr>
          <p:cNvPr id="3" name="Text Placeholder 2"/>
          <p:cNvSpPr>
            <a:spLocks noGrp="1"/>
          </p:cNvSpPr>
          <p:nvPr>
            <p:ph type="body" idx="1"/>
          </p:nvPr>
        </p:nvSpPr>
        <p:spPr>
          <a:xfrm>
            <a:off x="1143000" y="304800"/>
            <a:ext cx="6175248" cy="343336"/>
          </a:xfrm>
        </p:spPr>
        <p:txBody>
          <a:bodyPr>
            <a:normAutofit fontScale="85000" lnSpcReduction="10000"/>
          </a:bodyPr>
          <a:lstStyle/>
          <a:p>
            <a:r>
              <a:rPr lang="en-US" dirty="0" smtClean="0">
                <a:solidFill>
                  <a:schemeClr val="tx1"/>
                </a:solidFill>
              </a:rPr>
              <a:t>Decrease temperature (distance scale) to discover more clusters</a:t>
            </a:r>
            <a:endParaRPr lang="en-US" dirty="0">
              <a:solidFill>
                <a:schemeClr val="tx1"/>
              </a:solidFill>
            </a:endParaRPr>
          </a:p>
        </p:txBody>
      </p:sp>
      <p:pic>
        <p:nvPicPr>
          <p:cNvPr id="4" name="Picture 5"/>
          <p:cNvPicPr>
            <a:picLocks noChangeAspect="1" noChangeArrowheads="1"/>
          </p:cNvPicPr>
          <p:nvPr/>
        </p:nvPicPr>
        <p:blipFill>
          <a:blip r:embed="rId3" cstate="print"/>
          <a:srcRect l="18527" t="18552" r="2151" b="14189"/>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a:xfrm>
            <a:off x="1219200" y="76200"/>
            <a:ext cx="6400800" cy="762000"/>
          </a:xfrm>
        </p:spPr>
        <p:txBody>
          <a:bodyPr>
            <a:normAutofit/>
          </a:bodyPr>
          <a:lstStyle/>
          <a:p>
            <a:r>
              <a:rPr lang="en-US" sz="3200" dirty="0" smtClean="0"/>
              <a:t>Data Intensive Architecture</a:t>
            </a:r>
            <a:endParaRPr lang="en-US" sz="3200" dirty="0"/>
          </a:p>
        </p:txBody>
      </p:sp>
      <p:sp>
        <p:nvSpPr>
          <p:cNvPr id="73" name="TextBox 72"/>
          <p:cNvSpPr txBox="1"/>
          <p:nvPr/>
        </p:nvSpPr>
        <p:spPr>
          <a:xfrm>
            <a:off x="6019800" y="4953000"/>
            <a:ext cx="1479892" cy="923330"/>
          </a:xfrm>
          <a:prstGeom prst="rect">
            <a:avLst/>
          </a:prstGeom>
          <a:solidFill>
            <a:schemeClr val="bg1"/>
          </a:solidFill>
        </p:spPr>
        <p:txBody>
          <a:bodyPr wrap="none" rtlCol="0">
            <a:spAutoFit/>
          </a:bodyPr>
          <a:lstStyle/>
          <a:p>
            <a:pPr algn="ctr"/>
            <a:r>
              <a:rPr lang="en-US" b="1" dirty="0" smtClean="0">
                <a:latin typeface="Arial" pitchFamily="34" charset="0"/>
                <a:cs typeface="Arial" pitchFamily="34" charset="0"/>
              </a:rPr>
              <a:t>Prepare for </a:t>
            </a:r>
          </a:p>
          <a:p>
            <a:pPr algn="ctr"/>
            <a:r>
              <a:rPr lang="en-US" b="1" dirty="0" err="1" smtClean="0">
                <a:latin typeface="Arial" pitchFamily="34" charset="0"/>
                <a:cs typeface="Arial" pitchFamily="34" charset="0"/>
              </a:rPr>
              <a:t>Viz</a:t>
            </a:r>
            <a:endParaRPr lang="en-US" b="1" dirty="0" smtClean="0">
              <a:latin typeface="Arial" pitchFamily="34" charset="0"/>
              <a:cs typeface="Arial" pitchFamily="34" charset="0"/>
            </a:endParaRPr>
          </a:p>
          <a:p>
            <a:pPr algn="ctr"/>
            <a:r>
              <a:rPr lang="en-US" b="1" dirty="0" smtClean="0">
                <a:latin typeface="Arial" pitchFamily="34" charset="0"/>
                <a:cs typeface="Arial" pitchFamily="34" charset="0"/>
              </a:rPr>
              <a:t>MDS</a:t>
            </a:r>
            <a:endParaRPr lang="en-US" b="1" dirty="0">
              <a:latin typeface="Arial" pitchFamily="34" charset="0"/>
              <a:cs typeface="Arial" pitchFamily="34" charset="0"/>
            </a:endParaRPr>
          </a:p>
        </p:txBody>
      </p:sp>
      <p:sp>
        <p:nvSpPr>
          <p:cNvPr id="75" name="TextBox 74"/>
          <p:cNvSpPr txBox="1"/>
          <p:nvPr/>
        </p:nvSpPr>
        <p:spPr>
          <a:xfrm>
            <a:off x="2286000" y="4953000"/>
            <a:ext cx="1428596" cy="646331"/>
          </a:xfrm>
          <a:prstGeom prst="rect">
            <a:avLst/>
          </a:prstGeom>
          <a:solidFill>
            <a:schemeClr val="bg1"/>
          </a:solidFill>
        </p:spPr>
        <p:txBody>
          <a:bodyPr wrap="none" rtlCol="0">
            <a:spAutoFit/>
          </a:bodyPr>
          <a:lstStyle/>
          <a:p>
            <a:pPr algn="ctr"/>
            <a:r>
              <a:rPr lang="en-US" b="1" dirty="0" smtClean="0">
                <a:latin typeface="Arial" pitchFamily="34" charset="0"/>
                <a:cs typeface="Arial" pitchFamily="34" charset="0"/>
              </a:rPr>
              <a:t>Initial</a:t>
            </a:r>
            <a:br>
              <a:rPr lang="en-US" b="1" dirty="0" smtClean="0">
                <a:latin typeface="Arial" pitchFamily="34" charset="0"/>
                <a:cs typeface="Arial" pitchFamily="34" charset="0"/>
              </a:rPr>
            </a:br>
            <a:r>
              <a:rPr lang="en-US" b="1" dirty="0" smtClean="0">
                <a:latin typeface="Arial" pitchFamily="34" charset="0"/>
                <a:cs typeface="Arial" pitchFamily="34" charset="0"/>
              </a:rPr>
              <a:t>Processing</a:t>
            </a:r>
            <a:endParaRPr lang="en-US" b="1" dirty="0">
              <a:latin typeface="Arial" pitchFamily="34" charset="0"/>
              <a:cs typeface="Arial" pitchFamily="34" charset="0"/>
            </a:endParaRPr>
          </a:p>
        </p:txBody>
      </p:sp>
      <p:cxnSp>
        <p:nvCxnSpPr>
          <p:cNvPr id="78" name="Straight Arrow Connector 77"/>
          <p:cNvCxnSpPr/>
          <p:nvPr/>
        </p:nvCxnSpPr>
        <p:spPr>
          <a:xfrm>
            <a:off x="381000" y="4114800"/>
            <a:ext cx="1066800" cy="794"/>
          </a:xfrm>
          <a:prstGeom prst="straightConnector1">
            <a:avLst/>
          </a:prstGeom>
          <a:ln w="762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52400" y="1828800"/>
            <a:ext cx="1505540" cy="923330"/>
          </a:xfrm>
          <a:prstGeom prst="rect">
            <a:avLst/>
          </a:prstGeom>
          <a:solidFill>
            <a:schemeClr val="bg1"/>
          </a:solidFill>
        </p:spPr>
        <p:txBody>
          <a:bodyPr wrap="none" rtlCol="0">
            <a:spAutoFit/>
          </a:bodyPr>
          <a:lstStyle/>
          <a:p>
            <a:r>
              <a:rPr lang="en-US" b="1" dirty="0" smtClean="0">
                <a:latin typeface="Arial" pitchFamily="34" charset="0"/>
                <a:cs typeface="Arial" pitchFamily="34" charset="0"/>
              </a:rPr>
              <a:t>Instruments</a:t>
            </a:r>
            <a:br>
              <a:rPr lang="en-US" b="1" dirty="0" smtClean="0">
                <a:latin typeface="Arial" pitchFamily="34" charset="0"/>
                <a:cs typeface="Arial" pitchFamily="34" charset="0"/>
              </a:rPr>
            </a:b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User Data</a:t>
            </a:r>
            <a:endParaRPr lang="en-US" b="1" dirty="0">
              <a:latin typeface="Arial" pitchFamily="34" charset="0"/>
              <a:cs typeface="Arial" pitchFamily="34" charset="0"/>
            </a:endParaRPr>
          </a:p>
        </p:txBody>
      </p:sp>
      <p:cxnSp>
        <p:nvCxnSpPr>
          <p:cNvPr id="76" name="Straight Arrow Connector 75"/>
          <p:cNvCxnSpPr/>
          <p:nvPr/>
        </p:nvCxnSpPr>
        <p:spPr>
          <a:xfrm>
            <a:off x="609600" y="2286000"/>
            <a:ext cx="1066800"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28600" y="3429000"/>
            <a:ext cx="825867" cy="369332"/>
          </a:xfrm>
          <a:prstGeom prst="rect">
            <a:avLst/>
          </a:prstGeom>
          <a:solidFill>
            <a:schemeClr val="bg1"/>
          </a:solidFill>
        </p:spPr>
        <p:txBody>
          <a:bodyPr wrap="none" rtlCol="0">
            <a:spAutoFit/>
          </a:bodyPr>
          <a:lstStyle/>
          <a:p>
            <a:r>
              <a:rPr lang="en-US" b="1" dirty="0" smtClean="0">
                <a:latin typeface="Arial" pitchFamily="34" charset="0"/>
                <a:cs typeface="Arial" pitchFamily="34" charset="0"/>
              </a:rPr>
              <a:t>Users</a:t>
            </a:r>
            <a:endParaRPr lang="en-US" b="1" dirty="0">
              <a:latin typeface="Arial" pitchFamily="34" charset="0"/>
              <a:cs typeface="Arial" pitchFamily="34" charset="0"/>
            </a:endParaRPr>
          </a:p>
        </p:txBody>
      </p:sp>
      <p:grpSp>
        <p:nvGrpSpPr>
          <p:cNvPr id="260" name="Group 259"/>
          <p:cNvGrpSpPr/>
          <p:nvPr/>
        </p:nvGrpSpPr>
        <p:grpSpPr>
          <a:xfrm>
            <a:off x="1752600" y="1219200"/>
            <a:ext cx="1600200" cy="3657600"/>
            <a:chOff x="1752600" y="1219200"/>
            <a:chExt cx="1600200" cy="3657600"/>
          </a:xfrm>
        </p:grpSpPr>
        <p:grpSp>
          <p:nvGrpSpPr>
            <p:cNvPr id="162" name="Group 161"/>
            <p:cNvGrpSpPr/>
            <p:nvPr/>
          </p:nvGrpSpPr>
          <p:grpSpPr>
            <a:xfrm>
              <a:off x="2895599" y="1219200"/>
              <a:ext cx="457201" cy="3657600"/>
              <a:chOff x="3352799" y="1600200"/>
              <a:chExt cx="457201" cy="3657600"/>
            </a:xfrm>
          </p:grpSpPr>
          <p:grpSp>
            <p:nvGrpSpPr>
              <p:cNvPr id="5" name="Group 28"/>
              <p:cNvGrpSpPr/>
              <p:nvPr/>
            </p:nvGrpSpPr>
            <p:grpSpPr>
              <a:xfrm>
                <a:off x="3352799" y="2895600"/>
                <a:ext cx="457200" cy="2362200"/>
                <a:chOff x="3581400" y="2438400"/>
                <a:chExt cx="457200" cy="2362200"/>
              </a:xfrm>
            </p:grpSpPr>
            <p:sp>
              <p:nvSpPr>
                <p:cNvPr id="4" name="Oval 3"/>
                <p:cNvSpPr/>
                <p:nvPr/>
              </p:nvSpPr>
              <p:spPr>
                <a:xfrm rot="16200000">
                  <a:off x="3581400" y="2438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3073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708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4343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352799" y="1600200"/>
                <a:ext cx="457201" cy="1066800"/>
                <a:chOff x="3352799" y="1600200"/>
                <a:chExt cx="457201" cy="1066800"/>
              </a:xfrm>
            </p:grpSpPr>
            <p:sp>
              <p:nvSpPr>
                <p:cNvPr id="36" name="Oval 35"/>
                <p:cNvSpPr/>
                <p:nvPr/>
              </p:nvSpPr>
              <p:spPr>
                <a:xfrm rot="16200000">
                  <a:off x="3352799" y="16002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3352800" y="22098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p:cNvPicPr>
              <a:picLocks noChangeAspect="1" noChangeArrowheads="1"/>
            </p:cNvPicPr>
            <p:nvPr/>
          </p:nvPicPr>
          <p:blipFill>
            <a:blip r:embed="rId3" cstate="print"/>
            <a:srcRect/>
            <a:stretch>
              <a:fillRect/>
            </a:stretch>
          </p:blipFill>
          <p:spPr bwMode="auto">
            <a:xfrm>
              <a:off x="1752600" y="1219200"/>
              <a:ext cx="952500" cy="532279"/>
            </a:xfrm>
            <a:prstGeom prst="rect">
              <a:avLst/>
            </a:prstGeom>
            <a:noFill/>
            <a:ln w="9525">
              <a:noFill/>
              <a:miter lim="800000"/>
              <a:headEnd/>
              <a:tailEnd/>
            </a:ln>
            <a:effectLst/>
          </p:spPr>
        </p:pic>
        <p:pic>
          <p:nvPicPr>
            <p:cNvPr id="46" name="Picture 2"/>
            <p:cNvPicPr>
              <a:picLocks noChangeAspect="1" noChangeArrowheads="1"/>
            </p:cNvPicPr>
            <p:nvPr/>
          </p:nvPicPr>
          <p:blipFill>
            <a:blip r:embed="rId3" cstate="print"/>
            <a:srcRect/>
            <a:stretch>
              <a:fillRect/>
            </a:stretch>
          </p:blipFill>
          <p:spPr bwMode="auto">
            <a:xfrm>
              <a:off x="1752600" y="2453865"/>
              <a:ext cx="952500" cy="532279"/>
            </a:xfrm>
            <a:prstGeom prst="rect">
              <a:avLst/>
            </a:prstGeom>
            <a:noFill/>
            <a:ln w="9525">
              <a:noFill/>
              <a:miter lim="800000"/>
              <a:headEnd/>
              <a:tailEnd/>
            </a:ln>
            <a:effectLst/>
          </p:spPr>
        </p:pic>
        <p:pic>
          <p:nvPicPr>
            <p:cNvPr id="47" name="Picture 2"/>
            <p:cNvPicPr>
              <a:picLocks noChangeAspect="1" noChangeArrowheads="1"/>
            </p:cNvPicPr>
            <p:nvPr/>
          </p:nvPicPr>
          <p:blipFill>
            <a:blip r:embed="rId3" cstate="print"/>
            <a:srcRect/>
            <a:stretch>
              <a:fillRect/>
            </a:stretch>
          </p:blipFill>
          <p:spPr bwMode="auto">
            <a:xfrm>
              <a:off x="1752600" y="3108737"/>
              <a:ext cx="952500" cy="532279"/>
            </a:xfrm>
            <a:prstGeom prst="rect">
              <a:avLst/>
            </a:prstGeom>
            <a:noFill/>
            <a:ln w="9525">
              <a:noFill/>
              <a:miter lim="800000"/>
              <a:headEnd/>
              <a:tailEnd/>
            </a:ln>
            <a:effectLst/>
          </p:spPr>
        </p:pic>
        <p:pic>
          <p:nvPicPr>
            <p:cNvPr id="48" name="Picture 2"/>
            <p:cNvPicPr>
              <a:picLocks noChangeAspect="1" noChangeArrowheads="1"/>
            </p:cNvPicPr>
            <p:nvPr/>
          </p:nvPicPr>
          <p:blipFill>
            <a:blip r:embed="rId3" cstate="print"/>
            <a:srcRect/>
            <a:stretch>
              <a:fillRect/>
            </a:stretch>
          </p:blipFill>
          <p:spPr bwMode="auto">
            <a:xfrm>
              <a:off x="1752600" y="4343400"/>
              <a:ext cx="952500" cy="532279"/>
            </a:xfrm>
            <a:prstGeom prst="rect">
              <a:avLst/>
            </a:prstGeom>
            <a:noFill/>
            <a:ln w="9525">
              <a:noFill/>
              <a:miter lim="800000"/>
              <a:headEnd/>
              <a:tailEnd/>
            </a:ln>
            <a:effectLst/>
          </p:spPr>
        </p:pic>
        <p:grpSp>
          <p:nvGrpSpPr>
            <p:cNvPr id="14" name="Group 9"/>
            <p:cNvGrpSpPr>
              <a:grpSpLocks/>
            </p:cNvGrpSpPr>
            <p:nvPr/>
          </p:nvGrpSpPr>
          <p:grpSpPr bwMode="auto">
            <a:xfrm>
              <a:off x="1847850" y="3763609"/>
              <a:ext cx="762000" cy="457200"/>
              <a:chOff x="506" y="717"/>
              <a:chExt cx="790" cy="445"/>
            </a:xfrm>
          </p:grpSpPr>
          <p:sp>
            <p:nvSpPr>
              <p:cNvPr id="8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8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8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8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8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8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8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9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9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9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9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9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96" name="Text Box 24"/>
              <p:cNvSpPr txBox="1">
                <a:spLocks noChangeArrowheads="1"/>
              </p:cNvSpPr>
              <p:nvPr/>
            </p:nvSpPr>
            <p:spPr bwMode="auto">
              <a:xfrm>
                <a:off x="506" y="883"/>
                <a:ext cx="790" cy="250"/>
              </a:xfrm>
              <a:prstGeom prst="rect">
                <a:avLst/>
              </a:prstGeom>
              <a:noFill/>
              <a:ln w="9525">
                <a:noFill/>
                <a:miter lim="800000"/>
                <a:headEnd/>
                <a:tailEnd/>
              </a:ln>
              <a:effectLst/>
            </p:spPr>
            <p:txBody>
              <a:bodyPr anchor="ctr">
                <a:spAutoFit/>
              </a:bodyPr>
              <a:lstStyle/>
              <a:p>
                <a:pPr algn="ctr" eaLnBrk="0" hangingPunct="0"/>
                <a:r>
                  <a:rPr kumimoji="1" lang="en-US" sz="2000" b="1" dirty="0" smtClean="0"/>
                  <a:t>Files</a:t>
                </a:r>
                <a:endParaRPr kumimoji="1" lang="en-US" sz="2000" b="1" dirty="0">
                  <a:solidFill>
                    <a:schemeClr val="bg1"/>
                  </a:solidFill>
                </a:endParaRPr>
              </a:p>
            </p:txBody>
          </p:sp>
        </p:grpSp>
        <p:grpSp>
          <p:nvGrpSpPr>
            <p:cNvPr id="129" name="Group 9"/>
            <p:cNvGrpSpPr>
              <a:grpSpLocks/>
            </p:cNvGrpSpPr>
            <p:nvPr/>
          </p:nvGrpSpPr>
          <p:grpSpPr bwMode="auto">
            <a:xfrm>
              <a:off x="1847850" y="1874072"/>
              <a:ext cx="762000" cy="457200"/>
              <a:chOff x="506" y="717"/>
              <a:chExt cx="790" cy="445"/>
            </a:xfrm>
          </p:grpSpPr>
          <p:sp>
            <p:nvSpPr>
              <p:cNvPr id="14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4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4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4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4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5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5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5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5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5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5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5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5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5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59" name="Text Box 24"/>
              <p:cNvSpPr txBox="1">
                <a:spLocks noChangeArrowheads="1"/>
              </p:cNvSpPr>
              <p:nvPr/>
            </p:nvSpPr>
            <p:spPr bwMode="auto">
              <a:xfrm>
                <a:off x="506" y="883"/>
                <a:ext cx="790" cy="250"/>
              </a:xfrm>
              <a:prstGeom prst="rect">
                <a:avLst/>
              </a:prstGeom>
              <a:noFill/>
              <a:ln w="9525">
                <a:noFill/>
                <a:miter lim="800000"/>
                <a:headEnd/>
                <a:tailEnd/>
              </a:ln>
              <a:effectLst/>
            </p:spPr>
            <p:txBody>
              <a:bodyPr anchor="ctr">
                <a:spAutoFit/>
              </a:bodyPr>
              <a:lstStyle/>
              <a:p>
                <a:pPr algn="ctr" eaLnBrk="0" hangingPunct="0"/>
                <a:r>
                  <a:rPr kumimoji="1" lang="en-US" sz="2000" b="1" dirty="0" smtClean="0"/>
                  <a:t>Files</a:t>
                </a:r>
                <a:endParaRPr kumimoji="1" lang="en-US" sz="2000" b="1" dirty="0">
                  <a:solidFill>
                    <a:schemeClr val="bg1"/>
                  </a:solidFill>
                </a:endParaRPr>
              </a:p>
            </p:txBody>
          </p:sp>
        </p:grpSp>
      </p:grpSp>
      <p:grpSp>
        <p:nvGrpSpPr>
          <p:cNvPr id="261" name="Group 260"/>
          <p:cNvGrpSpPr/>
          <p:nvPr/>
        </p:nvGrpSpPr>
        <p:grpSpPr>
          <a:xfrm>
            <a:off x="3581400" y="1219200"/>
            <a:ext cx="1600200" cy="3657600"/>
            <a:chOff x="3581400" y="1219200"/>
            <a:chExt cx="1600200" cy="3657600"/>
          </a:xfrm>
        </p:grpSpPr>
        <p:grpSp>
          <p:nvGrpSpPr>
            <p:cNvPr id="166" name="Group 165"/>
            <p:cNvGrpSpPr/>
            <p:nvPr/>
          </p:nvGrpSpPr>
          <p:grpSpPr>
            <a:xfrm>
              <a:off x="4724399" y="1219200"/>
              <a:ext cx="457201" cy="3657600"/>
              <a:chOff x="3352799" y="1600200"/>
              <a:chExt cx="457201" cy="3657600"/>
            </a:xfrm>
          </p:grpSpPr>
          <p:grpSp>
            <p:nvGrpSpPr>
              <p:cNvPr id="203" name="Group 28"/>
              <p:cNvGrpSpPr/>
              <p:nvPr/>
            </p:nvGrpSpPr>
            <p:grpSpPr>
              <a:xfrm>
                <a:off x="3352799" y="2895600"/>
                <a:ext cx="457200" cy="2362200"/>
                <a:chOff x="3581400" y="2438400"/>
                <a:chExt cx="457200" cy="2362200"/>
              </a:xfrm>
            </p:grpSpPr>
            <p:sp>
              <p:nvSpPr>
                <p:cNvPr id="207" name="Oval 206"/>
                <p:cNvSpPr/>
                <p:nvPr/>
              </p:nvSpPr>
              <p:spPr>
                <a:xfrm rot="16200000">
                  <a:off x="3581400" y="2438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6200000">
                  <a:off x="3581400" y="3073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6200000">
                  <a:off x="3581400" y="3708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6200000">
                  <a:off x="3581400" y="4343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3352799" y="1600200"/>
                <a:ext cx="457201" cy="1066800"/>
                <a:chOff x="3352799" y="1600200"/>
                <a:chExt cx="457201" cy="1066800"/>
              </a:xfrm>
            </p:grpSpPr>
            <p:sp>
              <p:nvSpPr>
                <p:cNvPr id="205" name="Oval 204"/>
                <p:cNvSpPr/>
                <p:nvPr/>
              </p:nvSpPr>
              <p:spPr>
                <a:xfrm rot="16200000">
                  <a:off x="3352799" y="16002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6200000">
                  <a:off x="3352800" y="22098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67" name="Picture 2"/>
            <p:cNvPicPr>
              <a:picLocks noChangeAspect="1" noChangeArrowheads="1"/>
            </p:cNvPicPr>
            <p:nvPr/>
          </p:nvPicPr>
          <p:blipFill>
            <a:blip r:embed="rId3" cstate="print"/>
            <a:srcRect/>
            <a:stretch>
              <a:fillRect/>
            </a:stretch>
          </p:blipFill>
          <p:spPr bwMode="auto">
            <a:xfrm>
              <a:off x="3581400" y="1219200"/>
              <a:ext cx="952500" cy="532279"/>
            </a:xfrm>
            <a:prstGeom prst="rect">
              <a:avLst/>
            </a:prstGeom>
            <a:noFill/>
            <a:ln w="9525">
              <a:noFill/>
              <a:miter lim="800000"/>
              <a:headEnd/>
              <a:tailEnd/>
            </a:ln>
            <a:effectLst/>
          </p:spPr>
        </p:pic>
        <p:pic>
          <p:nvPicPr>
            <p:cNvPr id="168" name="Picture 2"/>
            <p:cNvPicPr>
              <a:picLocks noChangeAspect="1" noChangeArrowheads="1"/>
            </p:cNvPicPr>
            <p:nvPr/>
          </p:nvPicPr>
          <p:blipFill>
            <a:blip r:embed="rId3" cstate="print"/>
            <a:srcRect/>
            <a:stretch>
              <a:fillRect/>
            </a:stretch>
          </p:blipFill>
          <p:spPr bwMode="auto">
            <a:xfrm>
              <a:off x="3581400" y="2453865"/>
              <a:ext cx="952500" cy="532279"/>
            </a:xfrm>
            <a:prstGeom prst="rect">
              <a:avLst/>
            </a:prstGeom>
            <a:noFill/>
            <a:ln w="9525">
              <a:noFill/>
              <a:miter lim="800000"/>
              <a:headEnd/>
              <a:tailEnd/>
            </a:ln>
            <a:effectLst/>
          </p:spPr>
        </p:pic>
        <p:pic>
          <p:nvPicPr>
            <p:cNvPr id="169" name="Picture 2"/>
            <p:cNvPicPr>
              <a:picLocks noChangeAspect="1" noChangeArrowheads="1"/>
            </p:cNvPicPr>
            <p:nvPr/>
          </p:nvPicPr>
          <p:blipFill>
            <a:blip r:embed="rId3" cstate="print"/>
            <a:srcRect/>
            <a:stretch>
              <a:fillRect/>
            </a:stretch>
          </p:blipFill>
          <p:spPr bwMode="auto">
            <a:xfrm>
              <a:off x="3581400" y="3108737"/>
              <a:ext cx="952500" cy="532279"/>
            </a:xfrm>
            <a:prstGeom prst="rect">
              <a:avLst/>
            </a:prstGeom>
            <a:noFill/>
            <a:ln w="9525">
              <a:noFill/>
              <a:miter lim="800000"/>
              <a:headEnd/>
              <a:tailEnd/>
            </a:ln>
            <a:effectLst/>
          </p:spPr>
        </p:pic>
        <p:pic>
          <p:nvPicPr>
            <p:cNvPr id="170" name="Picture 2"/>
            <p:cNvPicPr>
              <a:picLocks noChangeAspect="1" noChangeArrowheads="1"/>
            </p:cNvPicPr>
            <p:nvPr/>
          </p:nvPicPr>
          <p:blipFill>
            <a:blip r:embed="rId3" cstate="print"/>
            <a:srcRect/>
            <a:stretch>
              <a:fillRect/>
            </a:stretch>
          </p:blipFill>
          <p:spPr bwMode="auto">
            <a:xfrm>
              <a:off x="3581400" y="4343400"/>
              <a:ext cx="952500" cy="532279"/>
            </a:xfrm>
            <a:prstGeom prst="rect">
              <a:avLst/>
            </a:prstGeom>
            <a:noFill/>
            <a:ln w="9525">
              <a:noFill/>
              <a:miter lim="800000"/>
              <a:headEnd/>
              <a:tailEnd/>
            </a:ln>
            <a:effectLst/>
          </p:spPr>
        </p:pic>
        <p:grpSp>
          <p:nvGrpSpPr>
            <p:cNvPr id="171" name="Group 9"/>
            <p:cNvGrpSpPr>
              <a:grpSpLocks/>
            </p:cNvGrpSpPr>
            <p:nvPr/>
          </p:nvGrpSpPr>
          <p:grpSpPr bwMode="auto">
            <a:xfrm>
              <a:off x="3676650" y="3763610"/>
              <a:ext cx="762001" cy="457201"/>
              <a:chOff x="506" y="717"/>
              <a:chExt cx="790" cy="445"/>
            </a:xfrm>
          </p:grpSpPr>
          <p:sp>
            <p:nvSpPr>
              <p:cNvPr id="1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2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202" name="Text Box 24"/>
              <p:cNvSpPr txBox="1">
                <a:spLocks noChangeArrowheads="1"/>
              </p:cNvSpPr>
              <p:nvPr/>
            </p:nvSpPr>
            <p:spPr bwMode="auto">
              <a:xfrm>
                <a:off x="506" y="883"/>
                <a:ext cx="790" cy="250"/>
              </a:xfrm>
              <a:prstGeom prst="rect">
                <a:avLst/>
              </a:prstGeom>
              <a:noFill/>
              <a:ln w="9525">
                <a:noFill/>
                <a:miter lim="800000"/>
                <a:headEnd/>
                <a:tailEnd/>
              </a:ln>
              <a:effectLst/>
            </p:spPr>
            <p:txBody>
              <a:bodyPr anchor="ctr">
                <a:spAutoFit/>
              </a:bodyPr>
              <a:lstStyle/>
              <a:p>
                <a:pPr algn="ctr" eaLnBrk="0" hangingPunct="0"/>
                <a:r>
                  <a:rPr kumimoji="1" lang="en-US" sz="2000" b="1" dirty="0" smtClean="0"/>
                  <a:t>Files</a:t>
                </a:r>
                <a:endParaRPr kumimoji="1" lang="en-US" sz="2000" b="1" dirty="0">
                  <a:solidFill>
                    <a:schemeClr val="bg1"/>
                  </a:solidFill>
                </a:endParaRPr>
              </a:p>
            </p:txBody>
          </p:sp>
        </p:grpSp>
        <p:grpSp>
          <p:nvGrpSpPr>
            <p:cNvPr id="172" name="Group 9"/>
            <p:cNvGrpSpPr>
              <a:grpSpLocks/>
            </p:cNvGrpSpPr>
            <p:nvPr/>
          </p:nvGrpSpPr>
          <p:grpSpPr bwMode="auto">
            <a:xfrm>
              <a:off x="3676650" y="1874073"/>
              <a:ext cx="762001" cy="457201"/>
              <a:chOff x="506" y="717"/>
              <a:chExt cx="790" cy="445"/>
            </a:xfrm>
          </p:grpSpPr>
          <p:sp>
            <p:nvSpPr>
              <p:cNvPr id="173"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74"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75"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76"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77"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78"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79"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80"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81"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82"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83"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84"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85"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86"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87" name="Text Box 24"/>
              <p:cNvSpPr txBox="1">
                <a:spLocks noChangeArrowheads="1"/>
              </p:cNvSpPr>
              <p:nvPr/>
            </p:nvSpPr>
            <p:spPr bwMode="auto">
              <a:xfrm>
                <a:off x="506" y="883"/>
                <a:ext cx="790" cy="250"/>
              </a:xfrm>
              <a:prstGeom prst="rect">
                <a:avLst/>
              </a:prstGeom>
              <a:noFill/>
              <a:ln w="9525">
                <a:noFill/>
                <a:miter lim="800000"/>
                <a:headEnd/>
                <a:tailEnd/>
              </a:ln>
              <a:effectLst/>
            </p:spPr>
            <p:txBody>
              <a:bodyPr anchor="ctr">
                <a:spAutoFit/>
              </a:bodyPr>
              <a:lstStyle/>
              <a:p>
                <a:pPr algn="ctr" eaLnBrk="0" hangingPunct="0"/>
                <a:r>
                  <a:rPr kumimoji="1" lang="en-US" sz="2000" b="1" dirty="0" smtClean="0"/>
                  <a:t>Files</a:t>
                </a:r>
                <a:endParaRPr kumimoji="1" lang="en-US" sz="2000" b="1" dirty="0">
                  <a:solidFill>
                    <a:schemeClr val="bg1"/>
                  </a:solidFill>
                </a:endParaRPr>
              </a:p>
            </p:txBody>
          </p:sp>
        </p:grpSp>
      </p:grpSp>
      <p:grpSp>
        <p:nvGrpSpPr>
          <p:cNvPr id="262" name="Group 261"/>
          <p:cNvGrpSpPr/>
          <p:nvPr/>
        </p:nvGrpSpPr>
        <p:grpSpPr>
          <a:xfrm>
            <a:off x="5410200" y="1219200"/>
            <a:ext cx="1600200" cy="3657600"/>
            <a:chOff x="5410200" y="1219200"/>
            <a:chExt cx="1600200" cy="3657600"/>
          </a:xfrm>
        </p:grpSpPr>
        <p:grpSp>
          <p:nvGrpSpPr>
            <p:cNvPr id="212" name="Group 211"/>
            <p:cNvGrpSpPr/>
            <p:nvPr/>
          </p:nvGrpSpPr>
          <p:grpSpPr>
            <a:xfrm>
              <a:off x="6553199" y="1219200"/>
              <a:ext cx="457201" cy="3657600"/>
              <a:chOff x="3352799" y="1600200"/>
              <a:chExt cx="457201" cy="3657600"/>
            </a:xfrm>
          </p:grpSpPr>
          <p:grpSp>
            <p:nvGrpSpPr>
              <p:cNvPr id="249" name="Group 28"/>
              <p:cNvGrpSpPr/>
              <p:nvPr/>
            </p:nvGrpSpPr>
            <p:grpSpPr>
              <a:xfrm>
                <a:off x="3352799" y="2895600"/>
                <a:ext cx="457200" cy="2362200"/>
                <a:chOff x="3581400" y="2438400"/>
                <a:chExt cx="457200" cy="2362200"/>
              </a:xfrm>
            </p:grpSpPr>
            <p:sp>
              <p:nvSpPr>
                <p:cNvPr id="253" name="Oval 252"/>
                <p:cNvSpPr/>
                <p:nvPr/>
              </p:nvSpPr>
              <p:spPr>
                <a:xfrm rot="16200000">
                  <a:off x="3581400" y="2438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6200000">
                  <a:off x="3581400" y="3073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6200000">
                  <a:off x="3581400" y="3708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6200000">
                  <a:off x="3581400" y="43434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3352799" y="1600200"/>
                <a:ext cx="457201" cy="1066800"/>
                <a:chOff x="3352799" y="1600200"/>
                <a:chExt cx="457201" cy="1066800"/>
              </a:xfrm>
            </p:grpSpPr>
            <p:sp>
              <p:nvSpPr>
                <p:cNvPr id="251" name="Oval 250"/>
                <p:cNvSpPr/>
                <p:nvPr/>
              </p:nvSpPr>
              <p:spPr>
                <a:xfrm rot="16200000">
                  <a:off x="3352799" y="16002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6200000">
                  <a:off x="3352800" y="2209800"/>
                  <a:ext cx="4572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3" name="Picture 2"/>
            <p:cNvPicPr>
              <a:picLocks noChangeAspect="1" noChangeArrowheads="1"/>
            </p:cNvPicPr>
            <p:nvPr/>
          </p:nvPicPr>
          <p:blipFill>
            <a:blip r:embed="rId3" cstate="print"/>
            <a:srcRect/>
            <a:stretch>
              <a:fillRect/>
            </a:stretch>
          </p:blipFill>
          <p:spPr bwMode="auto">
            <a:xfrm>
              <a:off x="5410200" y="1219200"/>
              <a:ext cx="952500" cy="532279"/>
            </a:xfrm>
            <a:prstGeom prst="rect">
              <a:avLst/>
            </a:prstGeom>
            <a:noFill/>
            <a:ln w="9525">
              <a:noFill/>
              <a:miter lim="800000"/>
              <a:headEnd/>
              <a:tailEnd/>
            </a:ln>
            <a:effectLst/>
          </p:spPr>
        </p:pic>
        <p:pic>
          <p:nvPicPr>
            <p:cNvPr id="214" name="Picture 2"/>
            <p:cNvPicPr>
              <a:picLocks noChangeAspect="1" noChangeArrowheads="1"/>
            </p:cNvPicPr>
            <p:nvPr/>
          </p:nvPicPr>
          <p:blipFill>
            <a:blip r:embed="rId3" cstate="print"/>
            <a:srcRect/>
            <a:stretch>
              <a:fillRect/>
            </a:stretch>
          </p:blipFill>
          <p:spPr bwMode="auto">
            <a:xfrm>
              <a:off x="5410200" y="2453865"/>
              <a:ext cx="952500" cy="532279"/>
            </a:xfrm>
            <a:prstGeom prst="rect">
              <a:avLst/>
            </a:prstGeom>
            <a:noFill/>
            <a:ln w="9525">
              <a:noFill/>
              <a:miter lim="800000"/>
              <a:headEnd/>
              <a:tailEnd/>
            </a:ln>
            <a:effectLst/>
          </p:spPr>
        </p:pic>
        <p:pic>
          <p:nvPicPr>
            <p:cNvPr id="215" name="Picture 2"/>
            <p:cNvPicPr>
              <a:picLocks noChangeAspect="1" noChangeArrowheads="1"/>
            </p:cNvPicPr>
            <p:nvPr/>
          </p:nvPicPr>
          <p:blipFill>
            <a:blip r:embed="rId3" cstate="print"/>
            <a:srcRect/>
            <a:stretch>
              <a:fillRect/>
            </a:stretch>
          </p:blipFill>
          <p:spPr bwMode="auto">
            <a:xfrm>
              <a:off x="5410200" y="3108737"/>
              <a:ext cx="952500" cy="532279"/>
            </a:xfrm>
            <a:prstGeom prst="rect">
              <a:avLst/>
            </a:prstGeom>
            <a:noFill/>
            <a:ln w="9525">
              <a:noFill/>
              <a:miter lim="800000"/>
              <a:headEnd/>
              <a:tailEnd/>
            </a:ln>
            <a:effectLst/>
          </p:spPr>
        </p:pic>
        <p:pic>
          <p:nvPicPr>
            <p:cNvPr id="216" name="Picture 2"/>
            <p:cNvPicPr>
              <a:picLocks noChangeAspect="1" noChangeArrowheads="1"/>
            </p:cNvPicPr>
            <p:nvPr/>
          </p:nvPicPr>
          <p:blipFill>
            <a:blip r:embed="rId3" cstate="print"/>
            <a:srcRect/>
            <a:stretch>
              <a:fillRect/>
            </a:stretch>
          </p:blipFill>
          <p:spPr bwMode="auto">
            <a:xfrm>
              <a:off x="5410200" y="4343400"/>
              <a:ext cx="952500" cy="532279"/>
            </a:xfrm>
            <a:prstGeom prst="rect">
              <a:avLst/>
            </a:prstGeom>
            <a:noFill/>
            <a:ln w="9525">
              <a:noFill/>
              <a:miter lim="800000"/>
              <a:headEnd/>
              <a:tailEnd/>
            </a:ln>
            <a:effectLst/>
          </p:spPr>
        </p:pic>
        <p:grpSp>
          <p:nvGrpSpPr>
            <p:cNvPr id="217" name="Group 9"/>
            <p:cNvGrpSpPr>
              <a:grpSpLocks/>
            </p:cNvGrpSpPr>
            <p:nvPr/>
          </p:nvGrpSpPr>
          <p:grpSpPr bwMode="auto">
            <a:xfrm>
              <a:off x="5505450" y="3763610"/>
              <a:ext cx="762001" cy="457201"/>
              <a:chOff x="506" y="717"/>
              <a:chExt cx="790" cy="445"/>
            </a:xfrm>
          </p:grpSpPr>
          <p:sp>
            <p:nvSpPr>
              <p:cNvPr id="23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3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23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23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23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23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24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24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24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24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24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24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24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248" name="Text Box 24"/>
              <p:cNvSpPr txBox="1">
                <a:spLocks noChangeArrowheads="1"/>
              </p:cNvSpPr>
              <p:nvPr/>
            </p:nvSpPr>
            <p:spPr bwMode="auto">
              <a:xfrm>
                <a:off x="506" y="883"/>
                <a:ext cx="790" cy="250"/>
              </a:xfrm>
              <a:prstGeom prst="rect">
                <a:avLst/>
              </a:prstGeom>
              <a:noFill/>
              <a:ln w="9525">
                <a:noFill/>
                <a:miter lim="800000"/>
                <a:headEnd/>
                <a:tailEnd/>
              </a:ln>
              <a:effectLst/>
            </p:spPr>
            <p:txBody>
              <a:bodyPr anchor="ctr">
                <a:spAutoFit/>
              </a:bodyPr>
              <a:lstStyle/>
              <a:p>
                <a:pPr algn="ctr" eaLnBrk="0" hangingPunct="0"/>
                <a:r>
                  <a:rPr kumimoji="1" lang="en-US" sz="2000" b="1" dirty="0" smtClean="0"/>
                  <a:t>Files</a:t>
                </a:r>
                <a:endParaRPr kumimoji="1" lang="en-US" sz="2000" b="1" dirty="0">
                  <a:solidFill>
                    <a:schemeClr val="bg1"/>
                  </a:solidFill>
                </a:endParaRPr>
              </a:p>
            </p:txBody>
          </p:sp>
        </p:grpSp>
        <p:grpSp>
          <p:nvGrpSpPr>
            <p:cNvPr id="218" name="Group 9"/>
            <p:cNvGrpSpPr>
              <a:grpSpLocks/>
            </p:cNvGrpSpPr>
            <p:nvPr/>
          </p:nvGrpSpPr>
          <p:grpSpPr bwMode="auto">
            <a:xfrm>
              <a:off x="5505450" y="1874073"/>
              <a:ext cx="762001" cy="457201"/>
              <a:chOff x="506" y="717"/>
              <a:chExt cx="790" cy="445"/>
            </a:xfrm>
          </p:grpSpPr>
          <p:sp>
            <p:nvSpPr>
              <p:cNvPr id="21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22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22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22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22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22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22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22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22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22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23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23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3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233" name="Text Box 24"/>
              <p:cNvSpPr txBox="1">
                <a:spLocks noChangeArrowheads="1"/>
              </p:cNvSpPr>
              <p:nvPr/>
            </p:nvSpPr>
            <p:spPr bwMode="auto">
              <a:xfrm>
                <a:off x="506" y="883"/>
                <a:ext cx="790" cy="250"/>
              </a:xfrm>
              <a:prstGeom prst="rect">
                <a:avLst/>
              </a:prstGeom>
              <a:noFill/>
              <a:ln w="9525">
                <a:noFill/>
                <a:miter lim="800000"/>
                <a:headEnd/>
                <a:tailEnd/>
              </a:ln>
              <a:effectLst/>
            </p:spPr>
            <p:txBody>
              <a:bodyPr anchor="ctr">
                <a:spAutoFit/>
              </a:bodyPr>
              <a:lstStyle/>
              <a:p>
                <a:pPr algn="ctr" eaLnBrk="0" hangingPunct="0"/>
                <a:r>
                  <a:rPr kumimoji="1" lang="en-US" sz="2000" b="1" dirty="0" smtClean="0"/>
                  <a:t>Files</a:t>
                </a:r>
                <a:endParaRPr kumimoji="1" lang="en-US" sz="2000" b="1" dirty="0">
                  <a:solidFill>
                    <a:schemeClr val="bg1"/>
                  </a:solidFill>
                </a:endParaRPr>
              </a:p>
            </p:txBody>
          </p:sp>
        </p:grpSp>
      </p:grpSp>
      <p:sp>
        <p:nvSpPr>
          <p:cNvPr id="267" name="TextBox 266"/>
          <p:cNvSpPr txBox="1"/>
          <p:nvPr/>
        </p:nvSpPr>
        <p:spPr>
          <a:xfrm>
            <a:off x="3810000" y="4953000"/>
            <a:ext cx="1941558" cy="1754326"/>
          </a:xfrm>
          <a:prstGeom prst="rect">
            <a:avLst/>
          </a:prstGeom>
          <a:solidFill>
            <a:schemeClr val="bg1"/>
          </a:solidFill>
        </p:spPr>
        <p:txBody>
          <a:bodyPr wrap="none" rtlCol="0">
            <a:spAutoFit/>
          </a:bodyPr>
          <a:lstStyle/>
          <a:p>
            <a:pPr algn="ctr"/>
            <a:r>
              <a:rPr lang="en-US" b="1" dirty="0" smtClean="0">
                <a:latin typeface="Arial" pitchFamily="34" charset="0"/>
                <a:cs typeface="Arial" pitchFamily="34" charset="0"/>
              </a:rPr>
              <a:t>Higher Level</a:t>
            </a:r>
            <a:br>
              <a:rPr lang="en-US" b="1" dirty="0" smtClean="0">
                <a:latin typeface="Arial" pitchFamily="34" charset="0"/>
                <a:cs typeface="Arial" pitchFamily="34" charset="0"/>
              </a:rPr>
            </a:br>
            <a:r>
              <a:rPr lang="en-US" b="1" dirty="0" smtClean="0">
                <a:latin typeface="Arial" pitchFamily="34" charset="0"/>
                <a:cs typeface="Arial" pitchFamily="34" charset="0"/>
              </a:rPr>
              <a:t>Processing</a:t>
            </a:r>
          </a:p>
          <a:p>
            <a:pPr algn="ctr"/>
            <a:r>
              <a:rPr lang="en-US" b="1" dirty="0" smtClean="0">
                <a:latin typeface="Arial" pitchFamily="34" charset="0"/>
                <a:cs typeface="Arial" pitchFamily="34" charset="0"/>
              </a:rPr>
              <a:t>Such as R</a:t>
            </a:r>
          </a:p>
          <a:p>
            <a:pPr algn="ctr"/>
            <a:r>
              <a:rPr lang="en-US" b="1" dirty="0" smtClean="0">
                <a:latin typeface="Arial" pitchFamily="34" charset="0"/>
                <a:cs typeface="Arial" pitchFamily="34" charset="0"/>
              </a:rPr>
              <a:t>PCA, Clustering</a:t>
            </a:r>
          </a:p>
          <a:p>
            <a:pPr algn="ctr"/>
            <a:r>
              <a:rPr lang="en-US" b="1" dirty="0" smtClean="0">
                <a:latin typeface="Arial" pitchFamily="34" charset="0"/>
                <a:cs typeface="Arial" pitchFamily="34" charset="0"/>
              </a:rPr>
              <a:t>Correlations …</a:t>
            </a:r>
          </a:p>
          <a:p>
            <a:pPr algn="ctr"/>
            <a:r>
              <a:rPr lang="en-US" b="1" dirty="0" smtClean="0">
                <a:latin typeface="Arial" pitchFamily="34" charset="0"/>
                <a:cs typeface="Arial" pitchFamily="34" charset="0"/>
              </a:rPr>
              <a:t>Maybe MPI</a:t>
            </a:r>
            <a:endParaRPr lang="en-US" b="1" dirty="0">
              <a:latin typeface="Arial" pitchFamily="34" charset="0"/>
              <a:cs typeface="Arial" pitchFamily="34" charset="0"/>
            </a:endParaRPr>
          </a:p>
        </p:txBody>
      </p:sp>
      <p:sp>
        <p:nvSpPr>
          <p:cNvPr id="268" name="TextBox 267"/>
          <p:cNvSpPr txBox="1"/>
          <p:nvPr/>
        </p:nvSpPr>
        <p:spPr>
          <a:xfrm>
            <a:off x="7315200" y="2133600"/>
            <a:ext cx="1591141" cy="1200329"/>
          </a:xfrm>
          <a:prstGeom prst="rect">
            <a:avLst/>
          </a:prstGeom>
          <a:solidFill>
            <a:schemeClr val="bg1"/>
          </a:solidFill>
        </p:spPr>
        <p:txBody>
          <a:bodyPr wrap="none" rtlCol="0">
            <a:spAutoFit/>
          </a:bodyPr>
          <a:lstStyle/>
          <a:p>
            <a:pPr algn="ctr"/>
            <a:r>
              <a:rPr lang="en-US" b="1" dirty="0" smtClean="0">
                <a:latin typeface="Arial" pitchFamily="34" charset="0"/>
                <a:cs typeface="Arial" pitchFamily="34" charset="0"/>
              </a:rPr>
              <a:t>Visualization</a:t>
            </a:r>
          </a:p>
          <a:p>
            <a:pPr algn="ctr"/>
            <a:r>
              <a:rPr lang="en-US" b="1" dirty="0" smtClean="0">
                <a:latin typeface="Arial" pitchFamily="34" charset="0"/>
                <a:cs typeface="Arial" pitchFamily="34" charset="0"/>
              </a:rPr>
              <a:t>User Portal</a:t>
            </a:r>
          </a:p>
          <a:p>
            <a:pPr algn="ctr"/>
            <a:r>
              <a:rPr lang="en-US" b="1" dirty="0" smtClean="0">
                <a:latin typeface="Arial" pitchFamily="34" charset="0"/>
                <a:cs typeface="Arial" pitchFamily="34" charset="0"/>
              </a:rPr>
              <a:t>Knowledge</a:t>
            </a:r>
          </a:p>
          <a:p>
            <a:pPr algn="ctr"/>
            <a:r>
              <a:rPr lang="en-US" b="1" dirty="0" smtClean="0">
                <a:latin typeface="Arial" pitchFamily="34" charset="0"/>
                <a:cs typeface="Arial" pitchFamily="34" charset="0"/>
              </a:rPr>
              <a:t>Discovery</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rot="5400000" flipH="1" flipV="1">
            <a:off x="4724400" y="5029200"/>
            <a:ext cx="190500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H="1">
            <a:off x="4693920" y="4998720"/>
            <a:ext cx="196596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334000" y="3124200"/>
            <a:ext cx="685800" cy="57912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5334000" y="3048000"/>
            <a:ext cx="68580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72000" y="6488668"/>
            <a:ext cx="1941557" cy="369332"/>
          </a:xfrm>
          <a:prstGeom prst="rect">
            <a:avLst/>
          </a:prstGeom>
          <a:noFill/>
        </p:spPr>
        <p:txBody>
          <a:bodyPr wrap="none" rtlCol="0">
            <a:spAutoFit/>
          </a:bodyPr>
          <a:lstStyle/>
          <a:p>
            <a:r>
              <a:rPr lang="en-US" dirty="0" smtClean="0">
                <a:latin typeface="Arial" pitchFamily="34" charset="0"/>
                <a:cs typeface="Arial" pitchFamily="34" charset="0"/>
              </a:rPr>
              <a:t>Computers/Disks</a:t>
            </a:r>
            <a:endParaRPr lang="en-US" dirty="0">
              <a:latin typeface="Arial" pitchFamily="34" charset="0"/>
              <a:cs typeface="Arial" pitchFamily="34" charset="0"/>
            </a:endParaRPr>
          </a:p>
        </p:txBody>
      </p: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373868"/>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3733800" y="1905000"/>
            <a:ext cx="3813865" cy="369332"/>
          </a:xfrm>
          <a:prstGeom prst="rect">
            <a:avLst/>
          </a:prstGeom>
          <a:noFill/>
        </p:spPr>
        <p:txBody>
          <a:bodyPr wrap="none" rtlCol="0">
            <a:spAutoFit/>
          </a:bodyPr>
          <a:lstStyle/>
          <a:p>
            <a:r>
              <a:rPr lang="en-US" dirty="0" smtClean="0">
                <a:latin typeface="Arial" pitchFamily="34" charset="0"/>
                <a:cs typeface="Arial" pitchFamily="34" charset="0"/>
              </a:rPr>
              <a:t>Communication via Messages/Files</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200400" y="8382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3"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7"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9"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0"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1" name="Group 12"/>
            <p:cNvGrpSpPr/>
            <p:nvPr/>
          </p:nvGrpSpPr>
          <p:grpSpPr>
            <a:xfrm>
              <a:off x="4986324" y="2867043"/>
              <a:ext cx="1023937" cy="838187"/>
              <a:chOff x="5085911" y="2819400"/>
              <a:chExt cx="685800" cy="533400"/>
            </a:xfrm>
          </p:grpSpPr>
          <p:grpSp>
            <p:nvGrpSpPr>
              <p:cNvPr id="12"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15"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6"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8"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2149"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Sequencing Workflow</a:t>
            </a:r>
            <a:endParaRPr lang="en-US" sz="3200" dirty="0"/>
          </a:p>
        </p:txBody>
      </p:sp>
      <p:sp>
        <p:nvSpPr>
          <p:cNvPr id="3" name="Content Placeholder 2"/>
          <p:cNvSpPr>
            <a:spLocks noGrp="1"/>
          </p:cNvSpPr>
          <p:nvPr>
            <p:ph idx="1"/>
          </p:nvPr>
        </p:nvSpPr>
        <p:spPr>
          <a:xfrm>
            <a:off x="76200" y="1447800"/>
            <a:ext cx="9067800" cy="4648200"/>
          </a:xfrm>
        </p:spPr>
        <p:txBody>
          <a:bodyPr>
            <a:normAutofit/>
          </a:bodyPr>
          <a:lstStyle/>
          <a:p>
            <a:r>
              <a:rPr lang="en-US" sz="2000" dirty="0" smtClean="0"/>
              <a:t>Data is a collection of N sequences – 100’s of characters long</a:t>
            </a:r>
          </a:p>
          <a:p>
            <a:pPr lvl="1"/>
            <a:r>
              <a:rPr lang="en-US" sz="2000" dirty="0" smtClean="0"/>
              <a:t>These cannot be thought of as vectors because there are missing characters</a:t>
            </a:r>
          </a:p>
          <a:p>
            <a:pPr lvl="1"/>
            <a:r>
              <a:rPr lang="en-US" sz="2000" dirty="0" smtClean="0"/>
              <a:t>“Multiple Sequence Alignment” (creating vectors of characters) doesn’t seem to work if N larger than O(100)</a:t>
            </a:r>
          </a:p>
          <a:p>
            <a:r>
              <a:rPr lang="en-US" sz="2000" dirty="0" smtClean="0"/>
              <a:t>Can calculate N</a:t>
            </a:r>
            <a:r>
              <a:rPr lang="en-US" sz="2000" baseline="30000" dirty="0" smtClean="0"/>
              <a:t>2</a:t>
            </a:r>
            <a:r>
              <a:rPr lang="en-US" sz="2000" dirty="0" smtClean="0"/>
              <a:t> dissimilarities (distances) between sequences (all pairs)</a:t>
            </a:r>
          </a:p>
          <a:p>
            <a:r>
              <a:rPr lang="en-US" sz="2000" dirty="0" smtClean="0"/>
              <a:t>Find families by clustering (much better methods than Kmeans). As no vectors, use vector free O(N</a:t>
            </a:r>
            <a:r>
              <a:rPr lang="en-US" sz="2000" baseline="30000" dirty="0" smtClean="0"/>
              <a:t>2</a:t>
            </a:r>
            <a:r>
              <a:rPr lang="en-US" sz="2000" dirty="0" smtClean="0"/>
              <a:t>) methods</a:t>
            </a:r>
          </a:p>
          <a:p>
            <a:r>
              <a:rPr lang="en-US" sz="2000" dirty="0" smtClean="0"/>
              <a:t>Map to 3D for visualization using Multidimensional Scaling MDS – also O(N</a:t>
            </a:r>
            <a:r>
              <a:rPr lang="en-US" sz="2000" baseline="30000" dirty="0" smtClean="0"/>
              <a:t>2</a:t>
            </a:r>
            <a:r>
              <a:rPr lang="en-US" sz="2000" dirty="0" smtClean="0"/>
              <a:t>)</a:t>
            </a:r>
          </a:p>
          <a:p>
            <a:r>
              <a:rPr lang="en-US" sz="2000" dirty="0" smtClean="0"/>
              <a:t>N = 50,000 runs in 10 hours (all above) on 768 cores</a:t>
            </a:r>
          </a:p>
          <a:p>
            <a:r>
              <a:rPr lang="en-US" sz="2000" dirty="0" smtClean="0"/>
              <a:t>Our collaborators just gave us 170,000 sequences and want to look at 1.5 million – will develop new algorithms!</a:t>
            </a:r>
          </a:p>
          <a:p>
            <a:r>
              <a:rPr lang="en-US" sz="2000" dirty="0" smtClean="0">
                <a:solidFill>
                  <a:srgbClr val="C00000"/>
                </a:solidFill>
              </a:rPr>
              <a:t>MapReduce++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486400" cy="655638"/>
          </a:xfrm>
        </p:spPr>
        <p:txBody>
          <a:bodyPr>
            <a:normAutofit fontScale="90000"/>
          </a:bodyPr>
          <a:lstStyle/>
          <a:p>
            <a:r>
              <a:rPr lang="en-US" dirty="0" smtClean="0"/>
              <a:t>Important Trends</a:t>
            </a:r>
            <a:endParaRPr lang="en-US"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sz="1800" b="1" kern="1200" dirty="0" err="1" smtClean="0"/>
              <a:t>Multicore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sz="1800" b="1" kern="1200" dirty="0" smtClean="0"/>
                <a:t>Cloud Technologies</a:t>
              </a:r>
              <a:endParaRPr lang="en-US" sz="1800" b="1" kern="1200"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sz="1800" b="1" kern="1200" dirty="0" smtClean="0"/>
                <a:t>Big Data Sciences</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dirty="0" smtClean="0"/>
              <a:t>Pairwise Distances – ALU Sequences</a:t>
            </a:r>
            <a:endParaRPr lang="en-US" sz="3600" dirty="0"/>
          </a:p>
        </p:txBody>
      </p:sp>
      <p:sp>
        <p:nvSpPr>
          <p:cNvPr id="3" name="Content Placeholder 2"/>
          <p:cNvSpPr>
            <a:spLocks noGrp="1"/>
          </p:cNvSpPr>
          <p:nvPr>
            <p:ph idx="1"/>
          </p:nvPr>
        </p:nvSpPr>
        <p:spPr>
          <a:xfrm>
            <a:off x="304800" y="3657600"/>
            <a:ext cx="5257800" cy="2057400"/>
          </a:xfrm>
        </p:spPr>
        <p:txBody>
          <a:bodyPr>
            <a:normAutofit fontScale="62500" lnSpcReduction="20000"/>
          </a:bodyPr>
          <a:lstStyle/>
          <a:p>
            <a:r>
              <a:rPr lang="en-US" dirty="0" smtClean="0"/>
              <a:t>Calculate pairwise distances for a collection of genes (used for clustering, MDS)</a:t>
            </a:r>
          </a:p>
          <a:p>
            <a:r>
              <a:rPr lang="en-US" dirty="0" smtClean="0"/>
              <a:t>O(N^2) problem </a:t>
            </a:r>
          </a:p>
          <a:p>
            <a:r>
              <a:rPr lang="en-US" dirty="0" smtClean="0"/>
              <a:t>“Doubly Data Parallel” at Dryad Stage</a:t>
            </a:r>
          </a:p>
          <a:p>
            <a:r>
              <a:rPr lang="en-US" dirty="0" smtClean="0"/>
              <a:t>Performance close to MPI</a:t>
            </a:r>
          </a:p>
          <a:p>
            <a:r>
              <a:rPr lang="en-US" dirty="0" smtClean="0"/>
              <a:t>Performed on 768 cores (Tempest Cluster)</a:t>
            </a:r>
          </a:p>
          <a:p>
            <a:pPr lvl="1">
              <a:buNone/>
            </a:pPr>
            <a:endParaRPr lang="en-US" dirty="0"/>
          </a:p>
        </p:txBody>
      </p:sp>
      <p:pic>
        <p:nvPicPr>
          <p:cNvPr id="6147" name="Picture 3" descr="E:\academic\phd\Publications\InternPresentation\ALU.png"/>
          <p:cNvPicPr>
            <a:picLocks noChangeAspect="1" noChangeArrowheads="1"/>
          </p:cNvPicPr>
          <p:nvPr/>
        </p:nvPicPr>
        <p:blipFill>
          <a:blip r:embed="rId3" cstate="print"/>
          <a:srcRect/>
          <a:stretch>
            <a:fillRect/>
          </a:stretch>
        </p:blipFill>
        <p:spPr bwMode="auto">
          <a:xfrm>
            <a:off x="228600" y="762000"/>
            <a:ext cx="6477000" cy="2864654"/>
          </a:xfrm>
          <a:prstGeom prst="rect">
            <a:avLst/>
          </a:prstGeom>
          <a:noFill/>
        </p:spPr>
      </p:pic>
      <p:graphicFrame>
        <p:nvGraphicFramePr>
          <p:cNvPr id="121" name="Chart 120"/>
          <p:cNvGraphicFramePr/>
          <p:nvPr/>
        </p:nvGraphicFramePr>
        <p:xfrm>
          <a:off x="5638800" y="4114800"/>
          <a:ext cx="3505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2" name="Down Arrow Callout 121"/>
          <p:cNvSpPr/>
          <p:nvPr/>
        </p:nvSpPr>
        <p:spPr>
          <a:xfrm>
            <a:off x="6858000" y="2819400"/>
            <a:ext cx="2133600" cy="1676400"/>
          </a:xfrm>
          <a:prstGeom prst="downArrowCallout">
            <a:avLst>
              <a:gd name="adj1" fmla="val 12207"/>
              <a:gd name="adj2" fmla="val 25000"/>
              <a:gd name="adj3" fmla="val 25000"/>
              <a:gd name="adj4" fmla="val 649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125 million distances</a:t>
            </a:r>
          </a:p>
          <a:p>
            <a:pPr algn="ctr"/>
            <a:r>
              <a:rPr lang="en-US" dirty="0" smtClean="0"/>
              <a:t>4 hours &amp; 46 minutes</a:t>
            </a:r>
          </a:p>
          <a:p>
            <a:pPr algn="ctr"/>
            <a:endParaRPr lang="en-US" dirty="0"/>
          </a:p>
        </p:txBody>
      </p:sp>
      <p:pic>
        <p:nvPicPr>
          <p:cNvPr id="123" name="Picture 122" descr="C:\gcf\multicore_msft09\ACTIVEMDSProg\Genome35339.png"/>
          <p:cNvPicPr/>
          <p:nvPr/>
        </p:nvPicPr>
        <p:blipFill>
          <a:blip r:embed="rId5" cstate="print"/>
          <a:srcRect/>
          <a:stretch>
            <a:fillRect/>
          </a:stretch>
        </p:blipFill>
        <p:spPr bwMode="auto">
          <a:xfrm>
            <a:off x="6781800" y="762000"/>
            <a:ext cx="2209800" cy="1524000"/>
          </a:xfrm>
          <a:prstGeom prst="rect">
            <a:avLst/>
          </a:prstGeom>
          <a:noFill/>
          <a:ln w="9525">
            <a:noFill/>
            <a:miter lim="800000"/>
            <a:headEnd/>
            <a:tailEnd/>
          </a:ln>
        </p:spPr>
      </p:pic>
      <p:sp>
        <p:nvSpPr>
          <p:cNvPr id="126" name="TextBox 125"/>
          <p:cNvSpPr txBox="1"/>
          <p:nvPr/>
        </p:nvSpPr>
        <p:spPr>
          <a:xfrm>
            <a:off x="1676400" y="5638800"/>
            <a:ext cx="3962400" cy="1015663"/>
          </a:xfrm>
          <a:prstGeom prst="rect">
            <a:avLst/>
          </a:prstGeom>
          <a:noFill/>
        </p:spPr>
        <p:txBody>
          <a:bodyPr wrap="square" rtlCol="0">
            <a:spAutoFit/>
          </a:bodyPr>
          <a:lstStyle/>
          <a:p>
            <a:r>
              <a:rPr lang="en-US" sz="2000" b="1" dirty="0" smtClean="0"/>
              <a:t>Processes work better than threads when used inside vertices </a:t>
            </a:r>
          </a:p>
          <a:p>
            <a:r>
              <a:rPr lang="en-US" sz="2000" b="1" dirty="0" smtClean="0"/>
              <a:t>100% utilization vs. 70% </a:t>
            </a:r>
            <a:endParaRPr lang="en-US"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238220"/>
            <a:ext cx="3857946" cy="3502059"/>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3987792" y="1092168"/>
            <a:ext cx="4910188" cy="3578274"/>
          </a:xfrm>
          <a:prstGeom prst="rect">
            <a:avLst/>
          </a:prstGeom>
          <a:noFill/>
          <a:ln w="9525">
            <a:noFill/>
            <a:miter lim="800000"/>
            <a:headEnd/>
            <a:tailEnd/>
          </a:ln>
        </p:spPr>
      </p:pic>
      <p:sp>
        <p:nvSpPr>
          <p:cNvPr id="9" name="TextBox 8"/>
          <p:cNvSpPr txBox="1"/>
          <p:nvPr/>
        </p:nvSpPr>
        <p:spPr>
          <a:xfrm>
            <a:off x="482480" y="5072085"/>
            <a:ext cx="3292376" cy="646331"/>
          </a:xfrm>
          <a:prstGeom prst="rect">
            <a:avLst/>
          </a:prstGeom>
          <a:noFill/>
        </p:spPr>
        <p:txBody>
          <a:bodyPr wrap="none" rtlCol="0">
            <a:spAutoFit/>
          </a:bodyPr>
          <a:lstStyle/>
          <a:p>
            <a:pPr algn="ctr"/>
            <a:r>
              <a:rPr lang="en-US" dirty="0" smtClean="0"/>
              <a:t>Block Arrangement in Dryad</a:t>
            </a:r>
            <a:br>
              <a:rPr lang="en-US" dirty="0" smtClean="0"/>
            </a:br>
            <a:r>
              <a:rPr lang="en-US" dirty="0" smtClean="0"/>
              <a:t>and Hadoop</a:t>
            </a:r>
            <a:endParaRPr lang="en-US" dirty="0"/>
          </a:p>
        </p:txBody>
      </p:sp>
      <p:sp>
        <p:nvSpPr>
          <p:cNvPr id="10" name="TextBox 9"/>
          <p:cNvSpPr txBox="1"/>
          <p:nvPr/>
        </p:nvSpPr>
        <p:spPr>
          <a:xfrm>
            <a:off x="5046605" y="4999059"/>
            <a:ext cx="3006016" cy="646331"/>
          </a:xfrm>
          <a:prstGeom prst="rect">
            <a:avLst/>
          </a:prstGeom>
          <a:noFill/>
        </p:spPr>
        <p:txBody>
          <a:bodyPr wrap="none" rtlCol="0">
            <a:spAutoFit/>
          </a:bodyPr>
          <a:lstStyle/>
          <a:p>
            <a:pPr algn="ctr"/>
            <a:r>
              <a:rPr lang="en-US" dirty="0" smtClean="0"/>
              <a:t>Execution Model in Dryad</a:t>
            </a:r>
            <a:br>
              <a:rPr lang="en-US" dirty="0" smtClean="0"/>
            </a:br>
            <a:r>
              <a:rPr lang="en-US" dirty="0" smtClean="0"/>
              <a:t>and Hadoop</a:t>
            </a:r>
            <a:endParaRPr lang="en-US" dirty="0"/>
          </a:p>
        </p:txBody>
      </p:sp>
      <p:sp>
        <p:nvSpPr>
          <p:cNvPr id="7" name="Title 1"/>
          <p:cNvSpPr>
            <a:spLocks noGrp="1"/>
          </p:cNvSpPr>
          <p:nvPr>
            <p:ph type="title"/>
          </p:nvPr>
        </p:nvSpPr>
        <p:spPr>
          <a:xfrm>
            <a:off x="457200" y="0"/>
            <a:ext cx="8229600" cy="1143000"/>
          </a:xfrm>
        </p:spPr>
        <p:txBody>
          <a:bodyPr>
            <a:normAutofit/>
          </a:bodyPr>
          <a:lstStyle/>
          <a:p>
            <a:r>
              <a:rPr lang="en-US" dirty="0" smtClean="0"/>
              <a:t>Hadoop/Dryad Model</a:t>
            </a:r>
            <a:endParaRPr lang="en-US" dirty="0"/>
          </a:p>
        </p:txBody>
      </p:sp>
      <p:sp>
        <p:nvSpPr>
          <p:cNvPr id="11" name="TextBox 10"/>
          <p:cNvSpPr txBox="1"/>
          <p:nvPr/>
        </p:nvSpPr>
        <p:spPr>
          <a:xfrm>
            <a:off x="990600" y="6172200"/>
            <a:ext cx="5799152" cy="369332"/>
          </a:xfrm>
          <a:prstGeom prst="rect">
            <a:avLst/>
          </a:prstGeom>
          <a:noFill/>
        </p:spPr>
        <p:txBody>
          <a:bodyPr wrap="none" rtlCol="0">
            <a:spAutoFit/>
          </a:bodyPr>
          <a:lstStyle/>
          <a:p>
            <a:r>
              <a:rPr lang="en-US" b="1" dirty="0" smtClean="0"/>
              <a:t>Need to generate a single file with full </a:t>
            </a:r>
            <a:r>
              <a:rPr lang="en-US" b="1" dirty="0" err="1" smtClean="0"/>
              <a:t>NxN</a:t>
            </a:r>
            <a:r>
              <a:rPr lang="en-US" b="1" dirty="0" smtClean="0"/>
              <a:t> distance matrix</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74345"/>
            <a:ext cx="7620000" cy="5909310"/>
          </a:xfrm>
          <a:prstGeom prst="rect">
            <a:avLst/>
          </a:prstGeom>
        </p:spPr>
        <p:txBody>
          <a:bodyPr wrap="square">
            <a:spAutoFit/>
          </a:bodyPr>
          <a:lstStyle/>
          <a:p>
            <a:r>
              <a:rPr lang="en-US" dirty="0" smtClean="0"/>
              <a:t>class </a:t>
            </a:r>
            <a:r>
              <a:rPr lang="en-US" dirty="0" err="1" smtClean="0"/>
              <a:t>PartialSum</a:t>
            </a:r>
            <a:endParaRPr lang="en-US" dirty="0" smtClean="0"/>
          </a:p>
          <a:p>
            <a:r>
              <a:rPr lang="en-US" dirty="0" smtClean="0"/>
              <a:t>{ public </a:t>
            </a:r>
            <a:r>
              <a:rPr lang="en-US" dirty="0" err="1" smtClean="0"/>
              <a:t>int</a:t>
            </a:r>
            <a:r>
              <a:rPr lang="en-US" dirty="0" smtClean="0"/>
              <a:t> sum; public </a:t>
            </a:r>
            <a:r>
              <a:rPr lang="en-US" dirty="0" err="1" smtClean="0"/>
              <a:t>int</a:t>
            </a:r>
            <a:r>
              <a:rPr lang="en-US" dirty="0" smtClean="0"/>
              <a:t> count; };</a:t>
            </a:r>
          </a:p>
          <a:p>
            <a:r>
              <a:rPr lang="en-US" dirty="0" smtClean="0"/>
              <a:t>static double </a:t>
            </a:r>
            <a:r>
              <a:rPr lang="en-US" dirty="0" err="1" smtClean="0"/>
              <a:t>MergeSums</a:t>
            </a:r>
            <a:r>
              <a:rPr lang="en-US" dirty="0" smtClean="0"/>
              <a:t>(</a:t>
            </a:r>
            <a:r>
              <a:rPr lang="en-US" dirty="0" err="1" smtClean="0"/>
              <a:t>PartialSum</a:t>
            </a:r>
            <a:r>
              <a:rPr lang="en-US" dirty="0" smtClean="0"/>
              <a:t>[] sums)</a:t>
            </a:r>
          </a:p>
          <a:p>
            <a:r>
              <a:rPr lang="en-US" dirty="0" smtClean="0"/>
              <a:t>{</a:t>
            </a:r>
          </a:p>
          <a:p>
            <a:r>
              <a:rPr lang="en-US" dirty="0" err="1" smtClean="0"/>
              <a:t>int</a:t>
            </a:r>
            <a:r>
              <a:rPr lang="en-US" dirty="0" smtClean="0"/>
              <a:t> </a:t>
            </a:r>
            <a:r>
              <a:rPr lang="en-US" dirty="0" err="1" smtClean="0"/>
              <a:t>totalSum</a:t>
            </a:r>
            <a:r>
              <a:rPr lang="en-US" dirty="0" smtClean="0"/>
              <a:t> = 0, </a:t>
            </a:r>
            <a:r>
              <a:rPr lang="en-US" dirty="0" err="1" smtClean="0"/>
              <a:t>totalCount</a:t>
            </a:r>
            <a:r>
              <a:rPr lang="en-US" dirty="0" smtClean="0"/>
              <a:t> = 0;</a:t>
            </a:r>
          </a:p>
          <a:p>
            <a:r>
              <a:rPr lang="nn-NO" dirty="0" smtClean="0"/>
              <a:t>for (int i = 0; i &lt; sums.Length; ++i)</a:t>
            </a:r>
          </a:p>
          <a:p>
            <a:r>
              <a:rPr lang="en-US" dirty="0" smtClean="0"/>
              <a:t>{</a:t>
            </a:r>
          </a:p>
          <a:p>
            <a:r>
              <a:rPr lang="en-US" dirty="0" err="1" smtClean="0"/>
              <a:t>totalSum</a:t>
            </a:r>
            <a:r>
              <a:rPr lang="en-US" dirty="0" smtClean="0"/>
              <a:t> += sums[</a:t>
            </a:r>
            <a:r>
              <a:rPr lang="en-US" dirty="0" err="1" smtClean="0"/>
              <a:t>i</a:t>
            </a:r>
            <a:r>
              <a:rPr lang="en-US" dirty="0" smtClean="0"/>
              <a:t>].sum;</a:t>
            </a:r>
          </a:p>
          <a:p>
            <a:r>
              <a:rPr lang="en-US" dirty="0" err="1" smtClean="0"/>
              <a:t>totalCount</a:t>
            </a:r>
            <a:r>
              <a:rPr lang="en-US" dirty="0" smtClean="0"/>
              <a:t> += sums[</a:t>
            </a:r>
            <a:r>
              <a:rPr lang="en-US" dirty="0" err="1" smtClean="0"/>
              <a:t>i</a:t>
            </a:r>
            <a:r>
              <a:rPr lang="en-US" dirty="0" smtClean="0"/>
              <a:t>].count;</a:t>
            </a:r>
          </a:p>
          <a:p>
            <a:r>
              <a:rPr lang="en-US" dirty="0" smtClean="0"/>
              <a:t>}</a:t>
            </a:r>
          </a:p>
          <a:p>
            <a:r>
              <a:rPr lang="en-US" dirty="0" smtClean="0"/>
              <a:t>return (double)</a:t>
            </a:r>
            <a:r>
              <a:rPr lang="en-US" dirty="0" err="1" smtClean="0"/>
              <a:t>totalSum</a:t>
            </a:r>
            <a:r>
              <a:rPr lang="en-US" dirty="0" smtClean="0"/>
              <a:t> / (double)</a:t>
            </a:r>
            <a:r>
              <a:rPr lang="en-US" dirty="0" err="1" smtClean="0"/>
              <a:t>totalCount</a:t>
            </a:r>
            <a:r>
              <a:rPr lang="en-US" dirty="0" smtClean="0"/>
              <a:t>;</a:t>
            </a:r>
          </a:p>
          <a:p>
            <a:r>
              <a:rPr lang="en-US" dirty="0" smtClean="0"/>
              <a:t>}</a:t>
            </a:r>
          </a:p>
          <a:p>
            <a:r>
              <a:rPr lang="en-US" dirty="0" smtClean="0"/>
              <a:t>Using LINQ constructs, this merge method might be re-</a:t>
            </a:r>
          </a:p>
          <a:p>
            <a:r>
              <a:rPr lang="en-US" dirty="0" smtClean="0"/>
              <a:t>placed by the following:</a:t>
            </a:r>
          </a:p>
          <a:p>
            <a:r>
              <a:rPr lang="en-US" dirty="0" smtClean="0"/>
              <a:t>static double </a:t>
            </a:r>
            <a:r>
              <a:rPr lang="en-US" dirty="0" err="1" smtClean="0"/>
              <a:t>MergeSums</a:t>
            </a:r>
            <a:r>
              <a:rPr lang="en-US" dirty="0" smtClean="0"/>
              <a:t>(</a:t>
            </a:r>
            <a:r>
              <a:rPr lang="en-US" dirty="0" err="1" smtClean="0"/>
              <a:t>PartialSum</a:t>
            </a:r>
            <a:r>
              <a:rPr lang="en-US" dirty="0" smtClean="0"/>
              <a:t>[] sums)</a:t>
            </a:r>
          </a:p>
          <a:p>
            <a:r>
              <a:rPr lang="en-US" dirty="0" smtClean="0"/>
              <a:t>{</a:t>
            </a:r>
          </a:p>
          <a:p>
            <a:r>
              <a:rPr lang="en-US" dirty="0" smtClean="0"/>
              <a:t>return (double)</a:t>
            </a:r>
            <a:r>
              <a:rPr lang="en-US" dirty="0" err="1" smtClean="0"/>
              <a:t>sums.Select</a:t>
            </a:r>
            <a:r>
              <a:rPr lang="en-US" dirty="0" smtClean="0"/>
              <a:t>(x =&gt; x.sum).Sum() /</a:t>
            </a:r>
          </a:p>
          <a:p>
            <a:r>
              <a:rPr lang="en-US" dirty="0" smtClean="0"/>
              <a:t>(double)</a:t>
            </a:r>
            <a:r>
              <a:rPr lang="en-US" dirty="0" err="1" smtClean="0"/>
              <a:t>sums.Select</a:t>
            </a:r>
            <a:r>
              <a:rPr lang="en-US" dirty="0" smtClean="0"/>
              <a:t>(x =&gt; </a:t>
            </a:r>
            <a:r>
              <a:rPr lang="en-US" dirty="0" err="1" smtClean="0"/>
              <a:t>x.count</a:t>
            </a:r>
            <a:r>
              <a:rPr lang="en-US" dirty="0" smtClean="0"/>
              <a:t>).Sum();</a:t>
            </a:r>
          </a:p>
          <a:p>
            <a:r>
              <a:rPr lang="en-US" dirty="0" smtClean="0"/>
              <a:t>}</a:t>
            </a:r>
          </a:p>
          <a:p>
            <a:r>
              <a:rPr lang="en-US" dirty="0" smtClean="0"/>
              <a:t>In this fragment, x =&gt; x.sum is an example</a:t>
            </a:r>
          </a:p>
          <a:p>
            <a:r>
              <a:rPr lang="en-US" dirty="0" smtClean="0"/>
              <a:t>of a C# lambda expression.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000" dirty="0" smtClean="0"/>
              <a:t>Microsoft Project Objectives</a:t>
            </a:r>
            <a:endParaRPr lang="en-US" sz="4000" dirty="0"/>
          </a:p>
        </p:txBody>
      </p:sp>
      <p:sp>
        <p:nvSpPr>
          <p:cNvPr id="3" name="Content Placeholder 2"/>
          <p:cNvSpPr>
            <a:spLocks noGrp="1"/>
          </p:cNvSpPr>
          <p:nvPr>
            <p:ph idx="1"/>
          </p:nvPr>
        </p:nvSpPr>
        <p:spPr>
          <a:xfrm>
            <a:off x="228600" y="1066800"/>
            <a:ext cx="8686800" cy="5364163"/>
          </a:xfrm>
        </p:spPr>
        <p:txBody>
          <a:bodyPr>
            <a:noAutofit/>
          </a:bodyPr>
          <a:lstStyle/>
          <a:p>
            <a:pPr lvl="0"/>
            <a:r>
              <a:rPr lang="en-US" sz="1800" dirty="0" smtClean="0"/>
              <a:t>Explore the applicability of Microsoft technologies to real world scientific domains with a focus on data intensive applications</a:t>
            </a:r>
          </a:p>
          <a:p>
            <a:pPr lvl="1">
              <a:buFont typeface="Courier New" pitchFamily="49" charset="0"/>
              <a:buChar char="o"/>
            </a:pPr>
            <a:r>
              <a:rPr lang="en-US" sz="1800" dirty="0" smtClean="0"/>
              <a:t>Expect data deluge will demand </a:t>
            </a:r>
            <a:r>
              <a:rPr lang="en-US" sz="1800" dirty="0" err="1" smtClean="0"/>
              <a:t>multicore</a:t>
            </a:r>
            <a:r>
              <a:rPr lang="en-US" sz="1800" dirty="0" smtClean="0"/>
              <a:t> enabled data analysis/mining</a:t>
            </a:r>
          </a:p>
          <a:p>
            <a:pPr lvl="1">
              <a:buFont typeface="Courier New" pitchFamily="49" charset="0"/>
              <a:buChar char="o"/>
            </a:pPr>
            <a:r>
              <a:rPr lang="en-US" sz="1800" dirty="0" smtClean="0"/>
              <a:t>Detailed objectives modified based on input from Microsoft such as interest in CCR, Dryad and TPL</a:t>
            </a:r>
          </a:p>
          <a:p>
            <a:r>
              <a:rPr lang="en-US" sz="1800" dirty="0" smtClean="0"/>
              <a:t>Evaluate and apply these technologies in demonstration systems</a:t>
            </a:r>
          </a:p>
          <a:p>
            <a:pPr lvl="1">
              <a:buFont typeface="Courier New" pitchFamily="49" charset="0"/>
              <a:buChar char="o"/>
            </a:pPr>
            <a:r>
              <a:rPr lang="en-US" sz="1800" dirty="0" smtClean="0"/>
              <a:t>Threading: CCR, TPL</a:t>
            </a:r>
          </a:p>
          <a:p>
            <a:pPr lvl="1">
              <a:buFont typeface="Courier New" pitchFamily="49" charset="0"/>
              <a:buChar char="o"/>
            </a:pPr>
            <a:r>
              <a:rPr lang="en-US" sz="1800" dirty="0" smtClean="0"/>
              <a:t>Service model and workflow: DSS and Robotics toolkit</a:t>
            </a:r>
          </a:p>
          <a:p>
            <a:pPr lvl="1">
              <a:buFont typeface="Courier New" pitchFamily="49" charset="0"/>
              <a:buChar char="o"/>
            </a:pPr>
            <a:r>
              <a:rPr lang="en-US" sz="1800" dirty="0" err="1" smtClean="0"/>
              <a:t>MapReduce</a:t>
            </a:r>
            <a:r>
              <a:rPr lang="en-US" sz="1800" dirty="0" smtClean="0"/>
              <a:t>: Dryad/</a:t>
            </a:r>
            <a:r>
              <a:rPr lang="en-US" sz="1800" dirty="0" err="1" smtClean="0"/>
              <a:t>DryadLINQ</a:t>
            </a:r>
            <a:r>
              <a:rPr lang="en-US" sz="1800" dirty="0" smtClean="0"/>
              <a:t> compared to </a:t>
            </a:r>
            <a:r>
              <a:rPr lang="en-US" sz="1800" dirty="0" err="1" smtClean="0"/>
              <a:t>Hadoop</a:t>
            </a:r>
            <a:r>
              <a:rPr lang="en-US" sz="1800" dirty="0" smtClean="0"/>
              <a:t> and Azure </a:t>
            </a:r>
          </a:p>
          <a:p>
            <a:pPr lvl="1">
              <a:buFont typeface="Courier New" pitchFamily="49" charset="0"/>
              <a:buChar char="o"/>
            </a:pPr>
            <a:r>
              <a:rPr lang="en-US" sz="1800" dirty="0" smtClean="0"/>
              <a:t>Classical parallelism: Windows HPCS and MPI.NET, </a:t>
            </a:r>
          </a:p>
          <a:p>
            <a:pPr lvl="1">
              <a:buFont typeface="Courier New" pitchFamily="49" charset="0"/>
              <a:buChar char="o"/>
            </a:pPr>
            <a:r>
              <a:rPr lang="en-US" sz="1800" dirty="0" smtClean="0"/>
              <a:t>XNA Graphics based visualization</a:t>
            </a:r>
          </a:p>
          <a:p>
            <a:r>
              <a:rPr lang="en-US" sz="1800" dirty="0" smtClean="0"/>
              <a:t>Work performed using C#</a:t>
            </a:r>
          </a:p>
          <a:p>
            <a:r>
              <a:rPr lang="en-US" sz="1800" dirty="0" smtClean="0"/>
              <a:t>Provide feedback to Microsoft</a:t>
            </a:r>
          </a:p>
          <a:p>
            <a:r>
              <a:rPr lang="en-US" sz="1800" dirty="0" smtClean="0"/>
              <a:t>Broader Impact</a:t>
            </a:r>
          </a:p>
          <a:p>
            <a:pPr lvl="1">
              <a:buFont typeface="Courier New" pitchFamily="49" charset="0"/>
              <a:buChar char="o"/>
            </a:pPr>
            <a:r>
              <a:rPr lang="en-US" sz="1800" dirty="0" smtClean="0"/>
              <a:t>Papers, presentations, tutorials, classes, workshops, and conferences</a:t>
            </a:r>
          </a:p>
          <a:p>
            <a:pPr lvl="1">
              <a:buFont typeface="Courier New" pitchFamily="49" charset="0"/>
              <a:buChar char="o"/>
            </a:pPr>
            <a:r>
              <a:rPr lang="en-US" sz="1800" dirty="0" smtClean="0"/>
              <a:t>Provide our research work as services to collaborators and general science community</a:t>
            </a:r>
            <a:endParaRPr 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a:bodyPr>
          <a:lstStyle/>
          <a:p>
            <a:r>
              <a:rPr lang="en-US" sz="4000" dirty="0" smtClean="0"/>
              <a:t>Approach</a:t>
            </a:r>
            <a:endParaRPr lang="en-US" sz="4000" dirty="0"/>
          </a:p>
        </p:txBody>
      </p:sp>
      <p:sp>
        <p:nvSpPr>
          <p:cNvPr id="3" name="Content Placeholder 2"/>
          <p:cNvSpPr>
            <a:spLocks noGrp="1"/>
          </p:cNvSpPr>
          <p:nvPr>
            <p:ph idx="1"/>
          </p:nvPr>
        </p:nvSpPr>
        <p:spPr>
          <a:xfrm>
            <a:off x="457200" y="1143000"/>
            <a:ext cx="8305800" cy="4343400"/>
          </a:xfrm>
        </p:spPr>
        <p:txBody>
          <a:bodyPr>
            <a:normAutofit/>
          </a:bodyPr>
          <a:lstStyle/>
          <a:p>
            <a:r>
              <a:rPr lang="en-US" sz="1800" dirty="0" smtClean="0"/>
              <a:t>Use interesting applications (working with domain experts) as benchmarks including emerging areas like life sciences and classical applications such as particle physics</a:t>
            </a:r>
          </a:p>
          <a:p>
            <a:pPr lvl="1">
              <a:buFont typeface="Courier New" pitchFamily="49" charset="0"/>
              <a:buChar char="o"/>
            </a:pPr>
            <a:r>
              <a:rPr lang="en-US" sz="1800" dirty="0" smtClean="0"/>
              <a:t>Bioinformatics  - Cap3, </a:t>
            </a:r>
            <a:r>
              <a:rPr lang="en-US" sz="1800" dirty="0" err="1" smtClean="0"/>
              <a:t>Alu</a:t>
            </a:r>
            <a:r>
              <a:rPr lang="en-US" sz="1800" dirty="0" smtClean="0"/>
              <a:t>, </a:t>
            </a:r>
            <a:r>
              <a:rPr lang="en-US" sz="1800" dirty="0" err="1" smtClean="0"/>
              <a:t>Metagenomics</a:t>
            </a:r>
            <a:r>
              <a:rPr lang="en-US" sz="1800" dirty="0" smtClean="0"/>
              <a:t>, </a:t>
            </a:r>
            <a:r>
              <a:rPr lang="en-US" sz="1800" dirty="0" err="1" smtClean="0"/>
              <a:t>PhyloD</a:t>
            </a:r>
            <a:endParaRPr lang="en-US" sz="1800" dirty="0" smtClean="0"/>
          </a:p>
          <a:p>
            <a:pPr lvl="1">
              <a:buFont typeface="Courier New" pitchFamily="49" charset="0"/>
              <a:buChar char="o"/>
            </a:pPr>
            <a:r>
              <a:rPr lang="en-US" sz="1800" dirty="0" err="1" smtClean="0"/>
              <a:t>Cheminformatics</a:t>
            </a:r>
            <a:r>
              <a:rPr lang="en-US" sz="1800" dirty="0" smtClean="0"/>
              <a:t> - </a:t>
            </a:r>
            <a:r>
              <a:rPr lang="en-US" sz="1800" dirty="0" err="1" smtClean="0"/>
              <a:t>PubChem</a:t>
            </a:r>
            <a:endParaRPr lang="en-US" sz="1800" dirty="0" smtClean="0"/>
          </a:p>
          <a:p>
            <a:pPr lvl="1">
              <a:buFont typeface="Courier New" pitchFamily="49" charset="0"/>
              <a:buChar char="o"/>
            </a:pPr>
            <a:r>
              <a:rPr lang="en-US" sz="1800" dirty="0" smtClean="0"/>
              <a:t>Particle Physics -  LHC Monte Carlo</a:t>
            </a:r>
          </a:p>
          <a:p>
            <a:pPr lvl="1">
              <a:buFont typeface="Courier New" pitchFamily="49" charset="0"/>
              <a:buChar char="o"/>
            </a:pPr>
            <a:r>
              <a:rPr lang="en-US" sz="1800" dirty="0" smtClean="0"/>
              <a:t>Data Mining kernels - K-means, Deterministic Annealing Clustering, MDS, GTM, Smith-Waterman </a:t>
            </a:r>
            <a:r>
              <a:rPr lang="en-US" sz="1800" dirty="0" err="1" smtClean="0"/>
              <a:t>Gotoh</a:t>
            </a:r>
            <a:endParaRPr lang="en-US" sz="1800" dirty="0" smtClean="0"/>
          </a:p>
          <a:p>
            <a:r>
              <a:rPr lang="en-US" sz="1800" dirty="0" smtClean="0"/>
              <a:t>Evaluation Criterion for Usability and Developer Productivity</a:t>
            </a:r>
          </a:p>
          <a:p>
            <a:pPr lvl="1">
              <a:buFont typeface="Courier New" pitchFamily="49" charset="0"/>
              <a:buChar char="o"/>
            </a:pPr>
            <a:r>
              <a:rPr lang="en-US" sz="1800" dirty="0" smtClean="0"/>
              <a:t>Initial learning curve</a:t>
            </a:r>
          </a:p>
          <a:p>
            <a:pPr lvl="1">
              <a:buFont typeface="Courier New" pitchFamily="49" charset="0"/>
              <a:buChar char="o"/>
            </a:pPr>
            <a:r>
              <a:rPr lang="en-US" sz="1800" dirty="0" smtClean="0"/>
              <a:t>Effectiveness of continuing development</a:t>
            </a:r>
          </a:p>
          <a:p>
            <a:pPr lvl="1">
              <a:buFont typeface="Courier New" pitchFamily="49" charset="0"/>
              <a:buChar char="o"/>
            </a:pPr>
            <a:r>
              <a:rPr lang="en-US" sz="1800" dirty="0" smtClean="0"/>
              <a:t>Comparison with other technologies</a:t>
            </a:r>
          </a:p>
          <a:p>
            <a:r>
              <a:rPr lang="en-US" sz="1800" dirty="0" smtClean="0"/>
              <a:t>Performance on both single systems and clusters</a:t>
            </a:r>
          </a:p>
          <a:p>
            <a:pPr>
              <a:buNone/>
            </a:pPr>
            <a:endParaRPr lang="en-US" sz="2000" dirty="0" smtClean="0"/>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610600" cy="4801314"/>
          </a:xfrm>
          <a:prstGeom prst="rect">
            <a:avLst/>
          </a:prstGeom>
        </p:spPr>
        <p:txBody>
          <a:bodyPr wrap="square">
            <a:spAutoFit/>
          </a:bodyPr>
          <a:lstStyle/>
          <a:p>
            <a:pPr marL="228600" indent="-228600">
              <a:buFont typeface="Arial" pitchFamily="34" charset="0"/>
              <a:buChar char="•"/>
            </a:pPr>
            <a:r>
              <a:rPr lang="en-US" dirty="0" smtClean="0"/>
              <a:t>The term SALSA or </a:t>
            </a:r>
            <a:r>
              <a:rPr lang="en-US" i="1" dirty="0" smtClean="0"/>
              <a:t>Service Aggregated Linked Sequential Activities</a:t>
            </a:r>
            <a:r>
              <a:rPr lang="en-US" dirty="0" smtClean="0"/>
              <a:t>, 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pPr marL="228600" indent="-228600"/>
            <a:endParaRPr lang="en-US" dirty="0" smtClean="0"/>
          </a:p>
          <a:p>
            <a:pPr marL="228600" indent="-228600">
              <a:buFont typeface="Arial" pitchFamily="34" charset="0"/>
              <a:buChar char="•"/>
            </a:pPr>
            <a:r>
              <a:rPr lang="en-US" dirty="0" smtClean="0"/>
              <a:t>We have adopted a multi-paradigm runtime (MPR) approach to support key parallel models with focus on </a:t>
            </a:r>
            <a:r>
              <a:rPr lang="en-US" dirty="0" err="1" smtClean="0"/>
              <a:t>MapReduce</a:t>
            </a:r>
            <a:r>
              <a:rPr lang="en-US" dirty="0" smtClean="0"/>
              <a:t>, MPI collective messaging, asynchronous threading, coarse grain functional parallelism or workflow. </a:t>
            </a:r>
          </a:p>
          <a:p>
            <a:pPr marL="228600" indent="-228600"/>
            <a:endParaRPr lang="en-US" dirty="0" smtClean="0"/>
          </a:p>
          <a:p>
            <a:pPr marL="228600" indent="-228600">
              <a:buFont typeface="Arial" pitchFamily="34" charset="0"/>
              <a:buChar char="•"/>
            </a:pPr>
            <a:r>
              <a:rPr lang="en-US" dirty="0" smtClean="0"/>
              <a:t>We have developed innovative data mining algorithms emphasizing robustness essential for data intensive applications.  Parallel algorithms have been developed for shared memory threading, tightly coupled clusters and distributed environments. These have been demonstrated in kernel and real applications. </a:t>
            </a:r>
          </a:p>
          <a:p>
            <a:pPr marL="228600" indent="-228600">
              <a:buFont typeface="Arial" pitchFamily="34" charset="0"/>
              <a:buChar char="•"/>
            </a:pPr>
            <a:endParaRPr lang="en-US" dirty="0" smtClean="0"/>
          </a:p>
          <a:p>
            <a:pPr marL="228600" indent="-228600"/>
            <a:endParaRPr lang="en-US" sz="2000" dirty="0"/>
          </a:p>
        </p:txBody>
      </p:sp>
      <p:sp>
        <p:nvSpPr>
          <p:cNvPr id="3" name="Title 1"/>
          <p:cNvSpPr txBox="1">
            <a:spLocks/>
          </p:cNvSpPr>
          <p:nvPr/>
        </p:nvSpPr>
        <p:spPr>
          <a:xfrm>
            <a:off x="200025" y="304800"/>
            <a:ext cx="8943975" cy="863600"/>
          </a:xfrm>
          <a:prstGeom prst="rect">
            <a:avLst/>
          </a:prstGeom>
        </p:spPr>
        <p:txBody>
          <a:bodyPr>
            <a:noAutofit/>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Overview of </a:t>
            </a:r>
            <a:r>
              <a:rPr lang="en-US" sz="3200" dirty="0" err="1" smtClean="0">
                <a:latin typeface="+mj-lt"/>
                <a:ea typeface="+mj-ea"/>
                <a:cs typeface="+mj-cs"/>
              </a:rPr>
              <a:t>Multicore</a:t>
            </a:r>
            <a:r>
              <a:rPr lang="en-US" sz="3200" dirty="0" smtClean="0">
                <a:latin typeface="+mj-lt"/>
                <a:ea typeface="+mj-ea"/>
                <a:cs typeface="+mj-cs"/>
              </a:rPr>
              <a:t>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SALSA Project at IU</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sz="3600" dirty="0" smtClean="0"/>
              <a:t>Use any Collection of Computers</a:t>
            </a:r>
            <a:endParaRPr lang="en-US" sz="3600" dirty="0"/>
          </a:p>
        </p:txBody>
      </p:sp>
      <p:sp>
        <p:nvSpPr>
          <p:cNvPr id="3" name="Content Placeholder 2"/>
          <p:cNvSpPr>
            <a:spLocks noGrp="1"/>
          </p:cNvSpPr>
          <p:nvPr>
            <p:ph idx="1"/>
          </p:nvPr>
        </p:nvSpPr>
        <p:spPr>
          <a:xfrm>
            <a:off x="457200" y="1219200"/>
            <a:ext cx="8534400" cy="5029200"/>
          </a:xfrm>
        </p:spPr>
        <p:txBody>
          <a:bodyPr>
            <a:normAutofit/>
          </a:bodyPr>
          <a:lstStyle/>
          <a:p>
            <a:pPr>
              <a:lnSpc>
                <a:spcPct val="120000"/>
              </a:lnSpc>
              <a:spcBef>
                <a:spcPts val="0"/>
              </a:spcBef>
            </a:pPr>
            <a:r>
              <a:rPr lang="en-US" sz="2000" dirty="0" smtClean="0"/>
              <a:t>We can have various </a:t>
            </a:r>
            <a:r>
              <a:rPr lang="en-US" sz="2000" dirty="0" smtClean="0">
                <a:solidFill>
                  <a:srgbClr val="0070C0"/>
                </a:solidFill>
              </a:rPr>
              <a:t>hardware</a:t>
            </a:r>
          </a:p>
          <a:p>
            <a:pPr lvl="1">
              <a:lnSpc>
                <a:spcPct val="120000"/>
              </a:lnSpc>
              <a:spcBef>
                <a:spcPts val="0"/>
              </a:spcBef>
            </a:pPr>
            <a:r>
              <a:rPr lang="en-US" sz="2000" dirty="0" smtClean="0">
                <a:solidFill>
                  <a:srgbClr val="0070C0"/>
                </a:solidFill>
              </a:rPr>
              <a:t>Multicore</a:t>
            </a:r>
            <a:r>
              <a:rPr lang="en-US" sz="2000" dirty="0" smtClean="0">
                <a:solidFill>
                  <a:srgbClr val="FFFF00"/>
                </a:solidFill>
              </a:rPr>
              <a:t> </a:t>
            </a:r>
            <a:r>
              <a:rPr lang="en-US" sz="2000" dirty="0" smtClean="0"/>
              <a:t>– Shared memory, low latency</a:t>
            </a:r>
          </a:p>
          <a:p>
            <a:pPr lvl="1">
              <a:lnSpc>
                <a:spcPct val="120000"/>
              </a:lnSpc>
              <a:spcBef>
                <a:spcPts val="0"/>
              </a:spcBef>
            </a:pPr>
            <a:r>
              <a:rPr lang="en-US" sz="2000" dirty="0" smtClean="0">
                <a:solidFill>
                  <a:srgbClr val="0070C0"/>
                </a:solidFill>
              </a:rPr>
              <a:t>High quality Cluster </a:t>
            </a:r>
            <a:r>
              <a:rPr lang="en-US" sz="2000" dirty="0" smtClean="0"/>
              <a:t>– Distributed Memory, Low latency</a:t>
            </a:r>
          </a:p>
          <a:p>
            <a:pPr lvl="1">
              <a:lnSpc>
                <a:spcPct val="120000"/>
              </a:lnSpc>
              <a:spcBef>
                <a:spcPts val="0"/>
              </a:spcBef>
            </a:pPr>
            <a:r>
              <a:rPr lang="en-US" sz="2000" dirty="0" smtClean="0"/>
              <a:t>Standard </a:t>
            </a:r>
            <a:r>
              <a:rPr lang="en-US" sz="2000" dirty="0" smtClean="0">
                <a:solidFill>
                  <a:srgbClr val="0070C0"/>
                </a:solidFill>
              </a:rPr>
              <a:t>distributed system </a:t>
            </a:r>
            <a:r>
              <a:rPr lang="en-US" sz="2000" dirty="0" smtClean="0"/>
              <a:t>– Distributed Memory, High latency</a:t>
            </a:r>
          </a:p>
          <a:p>
            <a:pPr>
              <a:lnSpc>
                <a:spcPct val="120000"/>
              </a:lnSpc>
              <a:spcBef>
                <a:spcPts val="0"/>
              </a:spcBef>
            </a:pPr>
            <a:r>
              <a:rPr lang="en-US" sz="2000" dirty="0" smtClean="0"/>
              <a:t>We can program the coordination of these  units by</a:t>
            </a:r>
          </a:p>
          <a:p>
            <a:pPr lvl="1">
              <a:lnSpc>
                <a:spcPct val="120000"/>
              </a:lnSpc>
              <a:spcBef>
                <a:spcPts val="0"/>
              </a:spcBef>
            </a:pPr>
            <a:r>
              <a:rPr lang="en-US" sz="2000" dirty="0" smtClean="0">
                <a:solidFill>
                  <a:srgbClr val="0070C0"/>
                </a:solidFill>
              </a:rPr>
              <a:t>Threads</a:t>
            </a:r>
            <a:r>
              <a:rPr lang="en-US" sz="2000" dirty="0" smtClean="0"/>
              <a:t> on cores</a:t>
            </a:r>
          </a:p>
          <a:p>
            <a:pPr lvl="1">
              <a:lnSpc>
                <a:spcPct val="120000"/>
              </a:lnSpc>
              <a:spcBef>
                <a:spcPts val="0"/>
              </a:spcBef>
            </a:pPr>
            <a:r>
              <a:rPr lang="en-US" sz="2000" dirty="0" smtClean="0">
                <a:solidFill>
                  <a:srgbClr val="0070C0"/>
                </a:solidFill>
              </a:rPr>
              <a:t>MPI</a:t>
            </a:r>
            <a:r>
              <a:rPr lang="en-US" sz="2000" dirty="0" smtClean="0">
                <a:solidFill>
                  <a:srgbClr val="FFFF00"/>
                </a:solidFill>
              </a:rPr>
              <a:t> </a:t>
            </a:r>
            <a:r>
              <a:rPr lang="en-US" sz="2000" dirty="0" smtClean="0"/>
              <a:t>on cores and/or between nodes</a:t>
            </a:r>
          </a:p>
          <a:p>
            <a:pPr lvl="1">
              <a:lnSpc>
                <a:spcPct val="120000"/>
              </a:lnSpc>
              <a:spcBef>
                <a:spcPts val="0"/>
              </a:spcBef>
            </a:pPr>
            <a:r>
              <a:rPr lang="en-US" sz="2000" dirty="0" smtClean="0">
                <a:solidFill>
                  <a:srgbClr val="0070C0"/>
                </a:solidFill>
              </a:rPr>
              <a:t>MapReduce/Hadoop/Dryad../AVS</a:t>
            </a:r>
            <a:r>
              <a:rPr lang="en-US" sz="2000" dirty="0" smtClean="0">
                <a:solidFill>
                  <a:srgbClr val="FFFF00"/>
                </a:solidFill>
              </a:rPr>
              <a:t> </a:t>
            </a:r>
            <a:r>
              <a:rPr lang="en-US" sz="2000" dirty="0" smtClean="0"/>
              <a:t>for dataflow</a:t>
            </a:r>
          </a:p>
          <a:p>
            <a:pPr lvl="1">
              <a:lnSpc>
                <a:spcPct val="120000"/>
              </a:lnSpc>
              <a:spcBef>
                <a:spcPts val="0"/>
              </a:spcBef>
            </a:pPr>
            <a:r>
              <a:rPr lang="en-US" sz="2000" dirty="0" smtClean="0">
                <a:solidFill>
                  <a:srgbClr val="0070C0"/>
                </a:solidFill>
              </a:rPr>
              <a:t>Workflow</a:t>
            </a:r>
            <a:r>
              <a:rPr lang="en-US" sz="2000" dirty="0" smtClean="0"/>
              <a:t> or </a:t>
            </a:r>
            <a:r>
              <a:rPr lang="en-US" sz="2000" dirty="0" smtClean="0">
                <a:solidFill>
                  <a:srgbClr val="0070C0"/>
                </a:solidFill>
              </a:rPr>
              <a:t>Mashups</a:t>
            </a:r>
            <a:r>
              <a:rPr lang="en-US" sz="2000" dirty="0" smtClean="0"/>
              <a:t> linking services</a:t>
            </a:r>
          </a:p>
          <a:p>
            <a:pPr lvl="1">
              <a:lnSpc>
                <a:spcPct val="120000"/>
              </a:lnSpc>
              <a:spcBef>
                <a:spcPts val="0"/>
              </a:spcBef>
            </a:pPr>
            <a:r>
              <a:rPr lang="en-US" sz="2000" dirty="0" smtClean="0"/>
              <a:t>These can all be considered as some sort of execution </a:t>
            </a:r>
            <a:r>
              <a:rPr lang="en-US" sz="2000" dirty="0" smtClean="0">
                <a:solidFill>
                  <a:srgbClr val="0070C0"/>
                </a:solidFill>
              </a:rPr>
              <a:t>unit</a:t>
            </a:r>
            <a:r>
              <a:rPr lang="en-US" sz="2000" dirty="0" smtClean="0">
                <a:solidFill>
                  <a:srgbClr val="FFFF00"/>
                </a:solidFill>
              </a:rPr>
              <a:t> </a:t>
            </a:r>
            <a:r>
              <a:rPr lang="en-US" sz="2000" dirty="0" smtClean="0">
                <a:solidFill>
                  <a:srgbClr val="0070C0"/>
                </a:solidFill>
              </a:rPr>
              <a:t>exchanging information (messages) with some other unit</a:t>
            </a:r>
          </a:p>
          <a:p>
            <a:pPr>
              <a:lnSpc>
                <a:spcPct val="120000"/>
              </a:lnSpc>
              <a:spcBef>
                <a:spcPts val="0"/>
              </a:spcBef>
            </a:pPr>
            <a:r>
              <a:rPr lang="en-US" sz="2000" dirty="0" smtClean="0"/>
              <a:t>And there are traditional parallel computing  </a:t>
            </a:r>
            <a:r>
              <a:rPr lang="en-US" sz="2000" dirty="0" smtClean="0">
                <a:solidFill>
                  <a:srgbClr val="0070C0"/>
                </a:solidFill>
              </a:rPr>
              <a:t>higher level programming models </a:t>
            </a:r>
            <a:r>
              <a:rPr lang="en-US" sz="2000" dirty="0" smtClean="0"/>
              <a:t>such as </a:t>
            </a:r>
            <a:r>
              <a:rPr lang="en-US" sz="2000" dirty="0" err="1" smtClean="0"/>
              <a:t>OpenMP</a:t>
            </a:r>
            <a:r>
              <a:rPr lang="en-US" sz="2000" dirty="0" smtClean="0"/>
              <a:t>, PGAS, HPCS Languages not addressed here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fontScale="90000"/>
          </a:bodyPr>
          <a:lstStyle/>
          <a:p>
            <a:r>
              <a:rPr lang="en-US" sz="3600" dirty="0" smtClean="0"/>
              <a:t>Application Classes</a:t>
            </a:r>
            <a:r>
              <a:rPr lang="en-US" dirty="0" smtClean="0"/>
              <a:t/>
            </a:r>
            <a:br>
              <a:rPr lang="en-US" dirty="0" smtClean="0"/>
            </a:br>
            <a:r>
              <a:rPr lang="en-US" sz="2200" dirty="0" smtClean="0"/>
              <a:t>(P</a:t>
            </a:r>
            <a:r>
              <a:rPr lang="en-US" sz="2200" dirty="0" smtClean="0">
                <a:cs typeface="Arial" pitchFamily="34" charset="0"/>
              </a:rPr>
              <a:t>arallel software/hardware in terms of 5 “Application architecture” Structures</a:t>
            </a:r>
            <a:r>
              <a:rPr lang="en-US" sz="2200" dirty="0" smtClean="0"/>
              <a:t>)</a:t>
            </a:r>
            <a:r>
              <a:rPr lang="en-US" dirty="0" smtClean="0"/>
              <a:t> </a:t>
            </a:r>
            <a:endParaRPr lang="en-US"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rgbClr val="DEE7F8"/>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rgbClr val="DEE7F8"/>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rgbClr val="DEE7F8"/>
                    </a:solidFill>
                  </a:tcPr>
                </a:tc>
                <a:tc>
                  <a:txBody>
                    <a:bodyPr/>
                    <a:lstStyle/>
                    <a:p>
                      <a:endParaRPr lang="en-US" b="0" dirty="0">
                        <a:solidFill>
                          <a:schemeClr val="tx1"/>
                        </a:solidFill>
                      </a:endParaRPr>
                    </a:p>
                  </a:txBody>
                  <a:tcPr>
                    <a:solidFill>
                      <a:srgbClr val="DEE7F8"/>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cs typeface="Arial" pitchFamily="34" charset="0"/>
                        </a:rPr>
                        <a:t>Iterative Compute-Communication stages with independent compute (map) operations for each CPU. </a:t>
                      </a:r>
                      <a:r>
                        <a:rPr lang="en-US" sz="1600" dirty="0" smtClean="0">
                          <a:solidFill>
                            <a:srgbClr val="C00000"/>
                          </a:solidFill>
                          <a:cs typeface="Arial" pitchFamily="34" charset="0"/>
                        </a:rPr>
                        <a:t>Heart of most MPI jobs</a:t>
                      </a:r>
                      <a:endParaRPr lang="en-US" sz="1600" dirty="0">
                        <a:solidFill>
                          <a:srgbClr val="C00000"/>
                        </a:solidFill>
                      </a:endParaRPr>
                    </a:p>
                  </a:txBody>
                  <a:tcPr/>
                </a:tc>
                <a:tc>
                  <a:txBody>
                    <a:bodyPr/>
                    <a:lstStyle/>
                    <a:p>
                      <a:endParaRPr lang="en-US" dirty="0">
                        <a:solidFill>
                          <a:srgbClr val="C00000"/>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 Chess; Combinatorial Search often supported by dynamic threads</a:t>
                      </a:r>
                      <a:endParaRPr lang="en-US" sz="1600" dirty="0"/>
                    </a:p>
                  </a:txBody>
                  <a:tcPr/>
                </a:tc>
                <a:tc>
                  <a:txBody>
                    <a:bodyPr/>
                    <a:lstStyle/>
                    <a:p>
                      <a:endParaRPr lang="en-US" dirty="0"/>
                    </a:p>
                  </a:txBody>
                  <a:tcPr/>
                </a:tc>
              </a:tr>
              <a:tr h="561144">
                <a:tc>
                  <a:txBody>
                    <a:bodyPr/>
                    <a:lstStyle/>
                    <a:p>
                      <a:r>
                        <a:rPr lang="en-US" dirty="0" smtClean="0"/>
                        <a:t>4</a:t>
                      </a:r>
                      <a:endParaRPr lang="en-US" dirty="0"/>
                    </a:p>
                  </a:txBody>
                  <a:tcPr>
                    <a:solidFill>
                      <a:schemeClr val="tx2">
                        <a:lumMod val="60000"/>
                        <a:lumOff val="40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tx2">
                        <a:lumMod val="60000"/>
                        <a:lumOff val="40000"/>
                      </a:schemeClr>
                    </a:solidFill>
                  </a:tcPr>
                </a:tc>
                <a:tc>
                  <a:txBody>
                    <a:bodyPr/>
                    <a:lstStyle/>
                    <a:p>
                      <a:r>
                        <a:rPr lang="en-US" sz="1600" dirty="0" smtClean="0">
                          <a:cs typeface="Arial" pitchFamily="34" charset="0"/>
                        </a:rPr>
                        <a:t>Each component independent – in 1988, </a:t>
                      </a:r>
                      <a:r>
                        <a:rPr lang="en-US" sz="1600" dirty="0" smtClean="0">
                          <a:solidFill>
                            <a:srgbClr val="C00000"/>
                          </a:solidFill>
                          <a:cs typeface="Arial" pitchFamily="34" charset="0"/>
                        </a:rPr>
                        <a:t>Fox estimated at 20% of total  number of applications</a:t>
                      </a:r>
                      <a:endParaRPr lang="en-US" sz="1600" dirty="0">
                        <a:solidFill>
                          <a:srgbClr val="C00000"/>
                        </a:solidFill>
                      </a:endParaRPr>
                    </a:p>
                  </a:txBody>
                  <a:tcPr>
                    <a:solidFill>
                      <a:schemeClr val="tx2">
                        <a:lumMod val="60000"/>
                        <a:lumOff val="40000"/>
                      </a:schemeClr>
                    </a:solidFill>
                  </a:tcPr>
                </a:tc>
                <a:tc>
                  <a:txBody>
                    <a:bodyPr/>
                    <a:lstStyle/>
                    <a:p>
                      <a:r>
                        <a:rPr lang="en-US" dirty="0" smtClean="0">
                          <a:solidFill>
                            <a:srgbClr val="C00000"/>
                          </a:solidFill>
                        </a:rPr>
                        <a:t>Grids</a:t>
                      </a:r>
                      <a:endParaRPr lang="en-US" dirty="0">
                        <a:solidFill>
                          <a:srgbClr val="C00000"/>
                        </a:solidFill>
                      </a:endParaRPr>
                    </a:p>
                  </a:txBody>
                  <a:tcPr>
                    <a:solidFill>
                      <a:schemeClr val="tx2">
                        <a:lumMod val="60000"/>
                        <a:lumOff val="40000"/>
                      </a:schemeClr>
                    </a:solidFill>
                  </a:tcPr>
                </a:tc>
              </a:tr>
              <a:tr h="631286">
                <a:tc>
                  <a:txBody>
                    <a:bodyPr/>
                    <a:lstStyle/>
                    <a:p>
                      <a:r>
                        <a:rPr lang="en-US" dirty="0" smtClean="0"/>
                        <a:t>5</a:t>
                      </a:r>
                      <a:endParaRPr lang="en-US" dirty="0"/>
                    </a:p>
                  </a:txBody>
                  <a:tcPr>
                    <a:solidFill>
                      <a:schemeClr val="tx2">
                        <a:lumMod val="20000"/>
                        <a:lumOff val="8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tx2">
                        <a:lumMod val="20000"/>
                        <a:lumOff val="8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C00000"/>
                          </a:solidFill>
                          <a:cs typeface="Arial" pitchFamily="34" charset="0"/>
                        </a:rPr>
                        <a:t>The preserve of workflow</a:t>
                      </a:r>
                      <a:r>
                        <a:rPr lang="en-US" sz="1600" dirty="0" smtClean="0">
                          <a:cs typeface="Arial" pitchFamily="34" charset="0"/>
                        </a:rPr>
                        <a:t>.</a:t>
                      </a:r>
                      <a:endParaRPr lang="en-US" sz="1600" dirty="0"/>
                    </a:p>
                  </a:txBody>
                  <a:tcPr>
                    <a:solidFill>
                      <a:schemeClr val="tx2">
                        <a:lumMod val="20000"/>
                        <a:lumOff val="80000"/>
                      </a:schemeClr>
                    </a:solidFill>
                  </a:tcPr>
                </a:tc>
                <a:tc>
                  <a:txBody>
                    <a:bodyPr/>
                    <a:lstStyle/>
                    <a:p>
                      <a:r>
                        <a:rPr lang="en-US" dirty="0" smtClean="0"/>
                        <a:t>Grids</a:t>
                      </a:r>
                      <a:endParaRPr lang="en-US" dirty="0"/>
                    </a:p>
                  </a:txBody>
                  <a:tcPr>
                    <a:solidFill>
                      <a:schemeClr val="tx2">
                        <a:lumMod val="20000"/>
                        <a:lumOff val="8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three subcategories.</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dirty="0" smtClean="0"/>
                        <a:t>Clouds</a:t>
                      </a:r>
                      <a:endParaRPr lang="en-US" dirty="0"/>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Ite</a:t>
                      </a:r>
                      <a:r>
                        <a:rPr lang="en-US" sz="1800" dirty="0" smtClean="0"/>
                        <a:t> </a:t>
                      </a:r>
                      <a:r>
                        <a:rPr lang="en-US" sz="1800" dirty="0" err="1" smtClean="0"/>
                        <a:t>rative</a:t>
                      </a:r>
                      <a:r>
                        <a:rPr lang="en-US" sz="1800" baseline="0" dirty="0" smtClean="0"/>
                        <a:t> Reductions </a:t>
                      </a:r>
                      <a:r>
                        <a:rPr lang="en-US" sz="1800" b="1" dirty="0" err="1" smtClean="0">
                          <a:solidFill>
                            <a:srgbClr val="C00000"/>
                          </a:solidFill>
                        </a:rPr>
                        <a:t>MapReduce</a:t>
                      </a:r>
                      <a:r>
                        <a:rPr lang="en-US" sz="1800" b="1" dirty="0" smtClean="0">
                          <a:solidFill>
                            <a:srgbClr val="C00000"/>
                          </a:solidFill>
                        </a:rPr>
                        <a:t>++</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sp>
        <p:nvSpPr>
          <p:cNvPr id="11" name="Freeform 10"/>
          <p:cNvSpPr/>
          <p:nvPr/>
        </p:nvSpPr>
        <p:spPr>
          <a:xfrm>
            <a:off x="6241002" y="11904955"/>
            <a:ext cx="1420427" cy="61256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444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162800" y="11049000"/>
            <a:ext cx="429827" cy="7620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t>Input</a:t>
              </a:r>
              <a:endParaRPr lang="en-US" dirty="0"/>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t>Output</a:t>
                </a:r>
                <a:endParaRPr lang="en-US" dirty="0"/>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t>map</a:t>
                </a:r>
                <a:endParaRPr lang="en-US" dirty="0"/>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t>Input</a:t>
              </a:r>
              <a:endParaRPr lang="en-US" dirty="0"/>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t>map</a:t>
              </a:r>
              <a:endParaRPr lang="en-US" dirty="0"/>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t>reduce</a:t>
              </a:r>
              <a:endParaRPr lang="en-US" dirty="0"/>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t>Input</a:t>
              </a:r>
              <a:endParaRPr lang="en-US" dirty="0"/>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t>map</a:t>
              </a:r>
              <a:endParaRPr lang="en-US" dirty="0"/>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t>reduce</a:t>
              </a:r>
              <a:endParaRPr lang="en-US" dirty="0"/>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iterations</a:t>
              </a:r>
              <a:endParaRPr lang="en-US" dirty="0"/>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t>Pij</a:t>
              </a:r>
              <a:endParaRPr lang="en-US" dirty="0"/>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7250" y="5651501"/>
            <a:ext cx="6915150" cy="1141534"/>
          </a:xfrm>
        </p:spPr>
        <p:txBody>
          <a:bodyPr>
            <a:normAutofit fontScale="77500" lnSpcReduction="20000"/>
          </a:bodyPr>
          <a:lstStyle/>
          <a:p>
            <a:r>
              <a:rPr lang="en-US" dirty="0" smtClean="0"/>
              <a:t>Dynamic Virtual Cluster provisioning via XCAT</a:t>
            </a:r>
          </a:p>
          <a:p>
            <a:r>
              <a:rPr lang="en-US" dirty="0" smtClean="0"/>
              <a:t>Supports both </a:t>
            </a:r>
            <a:r>
              <a:rPr lang="en-US" dirty="0" err="1" smtClean="0"/>
              <a:t>stateful</a:t>
            </a:r>
            <a:r>
              <a:rPr lang="en-US" dirty="0" smtClean="0"/>
              <a:t> and stateless OS images</a:t>
            </a:r>
          </a:p>
          <a:p>
            <a:endParaRPr lang="en-US" dirty="0"/>
          </a:p>
        </p:txBody>
      </p:sp>
      <p:sp>
        <p:nvSpPr>
          <p:cNvPr id="6" name="Rectangle 5"/>
          <p:cNvSpPr/>
          <p:nvPr/>
        </p:nvSpPr>
        <p:spPr>
          <a:xfrm>
            <a:off x="1524000" y="5016500"/>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err="1" smtClean="0"/>
              <a:t>iDataplex</a:t>
            </a:r>
            <a:r>
              <a:rPr lang="en-US" dirty="0" smtClean="0"/>
              <a:t> Bare-metal Nodes</a:t>
            </a:r>
            <a:endParaRPr lang="en-US" dirty="0"/>
          </a:p>
        </p:txBody>
      </p:sp>
      <p:sp>
        <p:nvSpPr>
          <p:cNvPr id="7" name="Rectangle 6"/>
          <p:cNvSpPr/>
          <p:nvPr/>
        </p:nvSpPr>
        <p:spPr>
          <a:xfrm>
            <a:off x="1524000" y="3302000"/>
            <a:ext cx="1714500" cy="1135063"/>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Bare-system</a:t>
            </a:r>
            <a:endParaRPr lang="en-US" dirty="0"/>
          </a:p>
        </p:txBody>
      </p:sp>
      <p:sp>
        <p:nvSpPr>
          <p:cNvPr id="8" name="Rectangle 7"/>
          <p:cNvSpPr/>
          <p:nvPr/>
        </p:nvSpPr>
        <p:spPr>
          <a:xfrm>
            <a:off x="328612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0" name="Rectangle 9"/>
          <p:cNvSpPr/>
          <p:nvPr/>
        </p:nvSpPr>
        <p:spPr>
          <a:xfrm>
            <a:off x="5238750" y="3302000"/>
            <a:ext cx="1714500" cy="114300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dirty="0" smtClean="0"/>
          </a:p>
          <a:p>
            <a:pPr algn="ctr"/>
            <a:r>
              <a:rPr lang="en-US" dirty="0" smtClean="0"/>
              <a:t>Windows Server 2008  HPC</a:t>
            </a:r>
          </a:p>
          <a:p>
            <a:pPr algn="ctr"/>
            <a:r>
              <a:rPr lang="en-US" dirty="0" smtClean="0"/>
              <a:t>Bare-system</a:t>
            </a:r>
          </a:p>
          <a:p>
            <a:pPr algn="ctr"/>
            <a:endParaRPr lang="en-US" dirty="0"/>
          </a:p>
        </p:txBody>
      </p:sp>
      <p:sp>
        <p:nvSpPr>
          <p:cNvPr id="12" name="Rectangle 11"/>
          <p:cNvSpPr/>
          <p:nvPr/>
        </p:nvSpPr>
        <p:spPr>
          <a:xfrm>
            <a:off x="700087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13" name="Rectangle 12"/>
          <p:cNvSpPr/>
          <p:nvPr/>
        </p:nvSpPr>
        <p:spPr>
          <a:xfrm>
            <a:off x="5238750" y="25400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DryadLINQ  / MPI</a:t>
            </a:r>
            <a:endParaRPr lang="en-US" dirty="0"/>
          </a:p>
        </p:txBody>
      </p:sp>
      <p:sp>
        <p:nvSpPr>
          <p:cNvPr id="14" name="Rectangle 13"/>
          <p:cNvSpPr/>
          <p:nvPr/>
        </p:nvSpPr>
        <p:spPr>
          <a:xfrm>
            <a:off x="1524001" y="25400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MapReduce++ / MPI</a:t>
            </a:r>
            <a:endParaRPr lang="en-US" dirty="0"/>
          </a:p>
        </p:txBody>
      </p:sp>
      <p:sp>
        <p:nvSpPr>
          <p:cNvPr id="15" name="Rectangle 14"/>
          <p:cNvSpPr/>
          <p:nvPr/>
        </p:nvSpPr>
        <p:spPr>
          <a:xfrm>
            <a:off x="1524000" y="1219200"/>
            <a:ext cx="7381875" cy="8890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CAP-3 Gene Assembly, </a:t>
            </a:r>
            <a:r>
              <a:rPr lang="en-US" dirty="0" err="1" smtClean="0"/>
              <a:t>PhyloD</a:t>
            </a:r>
            <a:r>
              <a:rPr lang="en-US" dirty="0" smtClean="0"/>
              <a:t> Using </a:t>
            </a:r>
            <a:r>
              <a:rPr lang="en-US" dirty="0" err="1" smtClean="0"/>
              <a:t>DryadLINQ</a:t>
            </a:r>
            <a:r>
              <a:rPr lang="en-US" dirty="0" smtClean="0"/>
              <a:t>, High Energy Physics, Clustering, Multidimensional Scaling, Generative Topological Mapping</a:t>
            </a:r>
            <a:endParaRPr lang="en-US" dirty="0"/>
          </a:p>
        </p:txBody>
      </p:sp>
      <p:sp>
        <p:nvSpPr>
          <p:cNvPr id="16" name="Rectangle 15"/>
          <p:cNvSpPr/>
          <p:nvPr/>
        </p:nvSpPr>
        <p:spPr>
          <a:xfrm>
            <a:off x="1524000" y="4528343"/>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XCAT Infrastructure</a:t>
            </a:r>
            <a:endParaRPr lang="en-US" dirty="0"/>
          </a:p>
        </p:txBody>
      </p:sp>
      <p:sp>
        <p:nvSpPr>
          <p:cNvPr id="18" name="Rectangle 17"/>
          <p:cNvSpPr/>
          <p:nvPr/>
        </p:nvSpPr>
        <p:spPr>
          <a:xfrm>
            <a:off x="328612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20" name="Left Brace 19"/>
          <p:cNvSpPr/>
          <p:nvPr/>
        </p:nvSpPr>
        <p:spPr>
          <a:xfrm>
            <a:off x="1333501" y="1282700"/>
            <a:ext cx="120894" cy="698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409700"/>
            <a:ext cx="1421543" cy="341632"/>
          </a:xfrm>
          <a:prstGeom prst="rect">
            <a:avLst/>
          </a:prstGeom>
          <a:noFill/>
        </p:spPr>
        <p:txBody>
          <a:bodyPr wrap="square" lIns="64008" tIns="32004" rIns="64008" bIns="32004" rtlCol="0">
            <a:spAutoFit/>
          </a:bodyPr>
          <a:lstStyle/>
          <a:p>
            <a:r>
              <a:rPr lang="en-US" dirty="0" smtClean="0"/>
              <a:t>Applications</a:t>
            </a:r>
            <a:endParaRPr lang="en-US" dirty="0"/>
          </a:p>
        </p:txBody>
      </p:sp>
      <p:sp>
        <p:nvSpPr>
          <p:cNvPr id="22" name="Left Brace 21"/>
          <p:cNvSpPr/>
          <p:nvPr/>
        </p:nvSpPr>
        <p:spPr>
          <a:xfrm>
            <a:off x="1381125" y="2540000"/>
            <a:ext cx="95250" cy="571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3" name="TextBox 22"/>
          <p:cNvSpPr txBox="1"/>
          <p:nvPr/>
        </p:nvSpPr>
        <p:spPr>
          <a:xfrm>
            <a:off x="172948" y="2603501"/>
            <a:ext cx="1128016" cy="341632"/>
          </a:xfrm>
          <a:prstGeom prst="rect">
            <a:avLst/>
          </a:prstGeom>
          <a:noFill/>
        </p:spPr>
        <p:txBody>
          <a:bodyPr wrap="square" lIns="64008" tIns="32004" rIns="64008" bIns="32004" rtlCol="0">
            <a:spAutoFit/>
          </a:bodyPr>
          <a:lstStyle/>
          <a:p>
            <a:r>
              <a:rPr lang="en-US" dirty="0" smtClean="0"/>
              <a:t>Runtimes</a:t>
            </a:r>
            <a:endParaRPr lang="en-US" dirty="0"/>
          </a:p>
        </p:txBody>
      </p:sp>
      <p:sp>
        <p:nvSpPr>
          <p:cNvPr id="24" name="Left Brace 23"/>
          <p:cNvSpPr/>
          <p:nvPr/>
        </p:nvSpPr>
        <p:spPr>
          <a:xfrm>
            <a:off x="1381125" y="3302000"/>
            <a:ext cx="95250" cy="1524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5" name="TextBox 24"/>
          <p:cNvSpPr txBox="1"/>
          <p:nvPr/>
        </p:nvSpPr>
        <p:spPr>
          <a:xfrm>
            <a:off x="1" y="3683000"/>
            <a:ext cx="1428750" cy="618631"/>
          </a:xfrm>
          <a:prstGeom prst="rect">
            <a:avLst/>
          </a:prstGeom>
          <a:noFill/>
        </p:spPr>
        <p:txBody>
          <a:bodyPr wrap="square" lIns="64008" tIns="32004" rIns="64008" bIns="32004" rtlCol="0">
            <a:spAutoFit/>
          </a:bodyPr>
          <a:lstStyle/>
          <a:p>
            <a:pPr algn="ctr"/>
            <a:r>
              <a:rPr lang="en-US" dirty="0" smtClean="0"/>
              <a:t>Infrastructure software</a:t>
            </a:r>
          </a:p>
        </p:txBody>
      </p:sp>
      <p:sp>
        <p:nvSpPr>
          <p:cNvPr id="26" name="Left Brace 25"/>
          <p:cNvSpPr/>
          <p:nvPr/>
        </p:nvSpPr>
        <p:spPr>
          <a:xfrm>
            <a:off x="1381125" y="4953000"/>
            <a:ext cx="95250" cy="444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21605" y="4889501"/>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27" name="Rectangle 26"/>
          <p:cNvSpPr/>
          <p:nvPr/>
        </p:nvSpPr>
        <p:spPr>
          <a:xfrm>
            <a:off x="700087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Server 2008 HPC</a:t>
            </a:r>
            <a:endParaRPr lang="en-US" dirty="0"/>
          </a:p>
        </p:txBody>
      </p:sp>
      <p:sp>
        <p:nvSpPr>
          <p:cNvPr id="30" name="Title 3"/>
          <p:cNvSpPr txBox="1">
            <a:spLocks/>
          </p:cNvSpPr>
          <p:nvPr/>
        </p:nvSpPr>
        <p:spPr>
          <a:xfrm>
            <a:off x="381000" y="152400"/>
            <a:ext cx="8763000" cy="952499"/>
          </a:xfrm>
          <a:prstGeom prst="rect">
            <a:avLst/>
          </a:prstGeom>
        </p:spPr>
        <p:txBody>
          <a:bodyPr vert="horz" lIns="91435" tIns="45718" rIns="91435" bIns="45718" rtlCol="0" anchor="ctr">
            <a:normAutofit fontScale="77500" lnSpcReduction="20000"/>
          </a:bodyPr>
          <a:lstStyle/>
          <a:p>
            <a:pPr algn="ctr" defTabSz="914354">
              <a:spcBef>
                <a:spcPct val="0"/>
              </a:spcBef>
              <a:defRPr/>
            </a:pPr>
            <a:r>
              <a:rPr lang="en-US" sz="4400" b="1" dirty="0" smtClean="0">
                <a:latin typeface="+mj-lt"/>
                <a:ea typeface="+mj-ea"/>
                <a:cs typeface="+mj-cs"/>
              </a:rPr>
              <a:t>Science Cloud (Dynamic Virtual Cluster) Architecture</a:t>
            </a:r>
            <a:endParaRPr lang="en-US" sz="4400" b="1" dirty="0">
              <a:latin typeface="+mj-lt"/>
              <a:ea typeface="+mj-ea"/>
              <a:cs typeface="+mj-cs"/>
            </a:endParaRPr>
          </a:p>
        </p:txBody>
      </p:sp>
      <p:sp>
        <p:nvSpPr>
          <p:cNvPr id="29" name="Rectangle 28"/>
          <p:cNvSpPr/>
          <p:nvPr/>
        </p:nvSpPr>
        <p:spPr>
          <a:xfrm>
            <a:off x="1524000" y="2133600"/>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Services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a:xfrm>
            <a:off x="0" y="152400"/>
            <a:ext cx="9144000" cy="762000"/>
          </a:xfrm>
        </p:spPr>
        <p:txBody>
          <a:bodyPr/>
          <a:lstStyle/>
          <a:p>
            <a:r>
              <a:rPr lang="en-US"/>
              <a:t>Intel’s Projection</a:t>
            </a:r>
          </a:p>
        </p:txBody>
      </p:sp>
      <p:pic>
        <p:nvPicPr>
          <p:cNvPr id="1153027" name="Picture 3"/>
          <p:cNvPicPr>
            <a:picLocks noChangeAspect="1" noChangeArrowheads="1"/>
          </p:cNvPicPr>
          <p:nvPr/>
        </p:nvPicPr>
        <p:blipFill>
          <a:blip r:embed="rId3" cstate="print"/>
          <a:srcRect l="4112" t="20338" r="4587" b="14125"/>
          <a:stretch>
            <a:fillRect/>
          </a:stretch>
        </p:blipFill>
        <p:spPr bwMode="auto">
          <a:xfrm>
            <a:off x="76200" y="990600"/>
            <a:ext cx="8991600" cy="55657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lstStyle/>
          <a:p>
            <a:r>
              <a:rPr lang="en-US" dirty="0" smtClean="0"/>
              <a:t>Cloud Related Technology Research</a:t>
            </a:r>
            <a:endParaRPr lang="en-US" dirty="0"/>
          </a:p>
        </p:txBody>
      </p:sp>
      <p:sp>
        <p:nvSpPr>
          <p:cNvPr id="3" name="Content Placeholder 2"/>
          <p:cNvSpPr>
            <a:spLocks noGrp="1"/>
          </p:cNvSpPr>
          <p:nvPr>
            <p:ph idx="1"/>
          </p:nvPr>
        </p:nvSpPr>
        <p:spPr>
          <a:xfrm>
            <a:off x="228600" y="1371600"/>
            <a:ext cx="8763000" cy="4525963"/>
          </a:xfrm>
        </p:spPr>
        <p:txBody>
          <a:bodyPr>
            <a:normAutofit lnSpcReduction="10000"/>
          </a:bodyPr>
          <a:lstStyle/>
          <a:p>
            <a:r>
              <a:rPr lang="en-US" dirty="0" smtClean="0"/>
              <a:t>MapReduce</a:t>
            </a:r>
          </a:p>
          <a:p>
            <a:pPr lvl="1"/>
            <a:r>
              <a:rPr lang="en-US" dirty="0" smtClean="0"/>
              <a:t>Hadoop</a:t>
            </a:r>
          </a:p>
          <a:p>
            <a:pPr lvl="1"/>
            <a:r>
              <a:rPr lang="en-US" dirty="0" smtClean="0"/>
              <a:t>Hadoop on Virtual Machines (private cloud)</a:t>
            </a:r>
          </a:p>
          <a:p>
            <a:pPr lvl="1"/>
            <a:r>
              <a:rPr lang="en-US" dirty="0" smtClean="0"/>
              <a:t>Dryad (Microsoft) on Windows HPCS</a:t>
            </a:r>
          </a:p>
          <a:p>
            <a:r>
              <a:rPr lang="en-US" dirty="0" smtClean="0"/>
              <a:t>MapReduce++ generalization to efficiently support iterative “maps” as in clustering, MDS …</a:t>
            </a:r>
          </a:p>
          <a:p>
            <a:r>
              <a:rPr lang="en-US" dirty="0" smtClean="0"/>
              <a:t>Azure Microsoft cloud</a:t>
            </a:r>
          </a:p>
          <a:p>
            <a:r>
              <a:rPr lang="en-US" dirty="0" smtClean="0"/>
              <a:t>FutureGrid dynamic virtual clusters switching between VM, “</a:t>
            </a:r>
            <a:r>
              <a:rPr lang="en-US" dirty="0" err="1" smtClean="0"/>
              <a:t>Baremetal</a:t>
            </a:r>
            <a:r>
              <a:rPr lang="en-US" dirty="0" smtClean="0"/>
              <a:t>”, Windows/Linux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t>Some Life Sciences Applications</a:t>
            </a:r>
            <a:endParaRPr lang="en-US" dirty="0"/>
          </a:p>
        </p:txBody>
      </p:sp>
      <p:sp>
        <p:nvSpPr>
          <p:cNvPr id="3" name="Content Placeholder 2"/>
          <p:cNvSpPr>
            <a:spLocks noGrp="1"/>
          </p:cNvSpPr>
          <p:nvPr>
            <p:ph idx="1"/>
          </p:nvPr>
        </p:nvSpPr>
        <p:spPr>
          <a:xfrm>
            <a:off x="228600" y="1371600"/>
            <a:ext cx="8839200" cy="5334000"/>
          </a:xfrm>
        </p:spPr>
        <p:txBody>
          <a:bodyPr>
            <a:normAutofit fontScale="77500" lnSpcReduction="20000"/>
          </a:bodyPr>
          <a:lstStyle/>
          <a:p>
            <a:r>
              <a:rPr lang="en-US" dirty="0" smtClean="0">
                <a:solidFill>
                  <a:srgbClr val="FF0000"/>
                </a:solidFill>
              </a:rPr>
              <a:t>EST (Expressed Sequence Tag) </a:t>
            </a:r>
            <a:r>
              <a:rPr lang="en-US" dirty="0" smtClean="0"/>
              <a:t>sequence assembly program using DNA sequence assembly program software </a:t>
            </a:r>
            <a:r>
              <a:rPr lang="en-US" dirty="0" smtClean="0">
                <a:solidFill>
                  <a:srgbClr val="C00000"/>
                </a:solidFill>
              </a:rPr>
              <a:t>CAP3</a:t>
            </a:r>
            <a:r>
              <a:rPr lang="en-US" dirty="0" smtClean="0"/>
              <a:t>.</a:t>
            </a:r>
          </a:p>
          <a:p>
            <a:r>
              <a:rPr lang="en-US" dirty="0" smtClean="0">
                <a:solidFill>
                  <a:srgbClr val="FF0000"/>
                </a:solidFill>
              </a:rPr>
              <a:t>Metagenomics</a:t>
            </a:r>
            <a:r>
              <a:rPr lang="en-US" dirty="0" smtClean="0"/>
              <a:t> and </a:t>
            </a:r>
            <a:r>
              <a:rPr lang="en-US" dirty="0" smtClean="0">
                <a:solidFill>
                  <a:srgbClr val="FF0000"/>
                </a:solidFill>
              </a:rPr>
              <a:t>Alu</a:t>
            </a:r>
            <a:r>
              <a:rPr lang="en-US" dirty="0" smtClean="0"/>
              <a:t> repetition alignment using Smith Waterman dissimilarity computations followed by MPI applications for Clustering and MDS (Multi Dimensional Scaling) for dimension reduction before visualization</a:t>
            </a:r>
          </a:p>
          <a:p>
            <a:r>
              <a:rPr lang="en-US" dirty="0" smtClean="0">
                <a:solidFill>
                  <a:srgbClr val="FF0000"/>
                </a:solidFill>
              </a:rPr>
              <a:t>Correlating</a:t>
            </a:r>
            <a:r>
              <a:rPr lang="en-US" dirty="0" smtClean="0"/>
              <a:t> </a:t>
            </a:r>
            <a:r>
              <a:rPr lang="en-US" dirty="0" smtClean="0">
                <a:solidFill>
                  <a:srgbClr val="FF0000"/>
                </a:solidFill>
              </a:rPr>
              <a:t>Childhood obesity with environmental factors </a:t>
            </a:r>
            <a:r>
              <a:rPr lang="en-US" dirty="0" smtClean="0"/>
              <a:t>by combining medical records with Geographical Information data with over 100 attributes using correlation computation, MDS and genetic algorithms for choosing optimal environmental factors.</a:t>
            </a:r>
          </a:p>
          <a:p>
            <a:r>
              <a:rPr lang="en-US" dirty="0" smtClean="0">
                <a:solidFill>
                  <a:srgbClr val="FF0000"/>
                </a:solidFill>
              </a:rPr>
              <a:t>Mapping the 26 million entries in PubChem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p:cNvSpPr>
            <a:spLocks noGrp="1"/>
          </p:cNvSpPr>
          <p:nvPr>
            <p:ph type="title"/>
          </p:nvPr>
        </p:nvSpPr>
        <p:spPr>
          <a:xfrm>
            <a:off x="0" y="0"/>
            <a:ext cx="8991600" cy="685800"/>
          </a:xfrm>
        </p:spPr>
        <p:txBody>
          <a:bodyPr>
            <a:normAutofit fontScale="90000"/>
          </a:bodyPr>
          <a:lstStyle/>
          <a:p>
            <a:r>
              <a:rPr lang="en-US" dirty="0" smtClean="0">
                <a:solidFill>
                  <a:srgbClr val="002060"/>
                </a:solidFill>
              </a:rPr>
              <a:t>MapReduce</a:t>
            </a:r>
            <a:endParaRPr lang="en-US" dirty="0">
              <a:solidFill>
                <a:srgbClr val="002060"/>
              </a:solidFill>
            </a:endParaRPr>
          </a:p>
        </p:txBody>
      </p:sp>
      <p:sp>
        <p:nvSpPr>
          <p:cNvPr id="78" name="Content Placeholder 2"/>
          <p:cNvSpPr>
            <a:spLocks noGrp="1"/>
          </p:cNvSpPr>
          <p:nvPr>
            <p:ph idx="1"/>
          </p:nvPr>
        </p:nvSpPr>
        <p:spPr>
          <a:xfrm>
            <a:off x="152400" y="5334000"/>
            <a:ext cx="8686800" cy="1524000"/>
          </a:xfrm>
        </p:spPr>
        <p:txBody>
          <a:bodyPr>
            <a:normAutofit fontScale="62500" lnSpcReduction="20000"/>
          </a:bodyPr>
          <a:lstStyle/>
          <a:p>
            <a:r>
              <a:rPr lang="en-US" dirty="0" smtClean="0">
                <a:solidFill>
                  <a:srgbClr val="002060"/>
                </a:solidFill>
              </a:rPr>
              <a:t>The framework supports:</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p:txBody>
      </p:sp>
      <p:grpSp>
        <p:nvGrpSpPr>
          <p:cNvPr id="2" name="Group 78"/>
          <p:cNvGrpSpPr/>
          <p:nvPr/>
        </p:nvGrpSpPr>
        <p:grpSpPr>
          <a:xfrm>
            <a:off x="1066800" y="1752600"/>
            <a:ext cx="4876800" cy="2355701"/>
            <a:chOff x="2057400" y="1447800"/>
            <a:chExt cx="5181600" cy="2502932"/>
          </a:xfrm>
        </p:grpSpPr>
        <p:sp>
          <p:nvSpPr>
            <p:cNvPr id="80" name="Oval 79"/>
            <p:cNvSpPr/>
            <p:nvPr/>
          </p:nvSpPr>
          <p:spPr>
            <a:xfrm>
              <a:off x="6781800" y="25908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6781800" y="16764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057400" y="1704935"/>
              <a:ext cx="800100" cy="1419265"/>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p:cNvCxnSpPr/>
            <p:nvPr/>
          </p:nvCxnSpPr>
          <p:spPr>
            <a:xfrm rot="16200000" flipH="1">
              <a:off x="4263131" y="2510533"/>
              <a:ext cx="2133602" cy="81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3200400" y="29718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rot="5400000">
              <a:off x="2819401" y="2514601"/>
              <a:ext cx="2133600" cy="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3200400" y="14478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6781800" y="1676400"/>
              <a:ext cx="428322" cy="369332"/>
            </a:xfrm>
            <a:prstGeom prst="rect">
              <a:avLst/>
            </a:prstGeom>
            <a:noFill/>
          </p:spPr>
          <p:txBody>
            <a:bodyPr wrap="none" rtlCol="0">
              <a:spAutoFit/>
            </a:bodyPr>
            <a:lstStyle/>
            <a:p>
              <a:r>
                <a:rPr lang="en-US" dirty="0" smtClean="0">
                  <a:solidFill>
                    <a:schemeClr val="bg1"/>
                  </a:solidFill>
                </a:rPr>
                <a:t>O</a:t>
              </a:r>
              <a:r>
                <a:rPr lang="en-US" sz="1400" dirty="0" smtClean="0">
                  <a:solidFill>
                    <a:schemeClr val="bg1"/>
                  </a:solidFill>
                </a:rPr>
                <a:t>1</a:t>
              </a:r>
              <a:endParaRPr lang="en-US" dirty="0">
                <a:solidFill>
                  <a:schemeClr val="bg1"/>
                </a:solidFill>
              </a:endParaRPr>
            </a:p>
          </p:txBody>
        </p:sp>
        <p:cxnSp>
          <p:nvCxnSpPr>
            <p:cNvPr id="88" name="Straight Arrow Connector 87"/>
            <p:cNvCxnSpPr>
              <a:stCxn id="86" idx="6"/>
              <a:endCxn id="115" idx="1"/>
            </p:cNvCxnSpPr>
            <p:nvPr/>
          </p:nvCxnSpPr>
          <p:spPr>
            <a:xfrm>
              <a:off x="3657600" y="1638300"/>
              <a:ext cx="4572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4" idx="6"/>
              <a:endCxn id="116" idx="1"/>
            </p:cNvCxnSpPr>
            <p:nvPr/>
          </p:nvCxnSpPr>
          <p:spPr>
            <a:xfrm>
              <a:off x="3657600" y="3162300"/>
              <a:ext cx="4572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00400" y="1447800"/>
              <a:ext cx="431528" cy="369332"/>
            </a:xfrm>
            <a:prstGeom prst="rect">
              <a:avLst/>
            </a:prstGeom>
            <a:noFill/>
          </p:spPr>
          <p:txBody>
            <a:bodyPr wrap="none" rtlCol="0">
              <a:spAutoFit/>
            </a:bodyPr>
            <a:lstStyle/>
            <a:p>
              <a:r>
                <a:rPr lang="en-US" dirty="0" smtClean="0">
                  <a:solidFill>
                    <a:schemeClr val="bg1"/>
                  </a:solidFill>
                </a:rPr>
                <a:t>D</a:t>
              </a:r>
              <a:r>
                <a:rPr lang="en-US" sz="1600" dirty="0" smtClean="0">
                  <a:solidFill>
                    <a:schemeClr val="bg1"/>
                  </a:solidFill>
                </a:rPr>
                <a:t>1</a:t>
              </a:r>
              <a:endParaRPr lang="en-US" dirty="0">
                <a:solidFill>
                  <a:schemeClr val="bg1"/>
                </a:solidFill>
              </a:endParaRPr>
            </a:p>
          </p:txBody>
        </p:sp>
        <p:sp>
          <p:nvSpPr>
            <p:cNvPr id="91" name="Oval 90"/>
            <p:cNvSpPr/>
            <p:nvPr/>
          </p:nvSpPr>
          <p:spPr>
            <a:xfrm>
              <a:off x="3200400" y="20574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3200400" y="2057400"/>
              <a:ext cx="431528" cy="369332"/>
            </a:xfrm>
            <a:prstGeom prst="rect">
              <a:avLst/>
            </a:prstGeom>
            <a:noFill/>
          </p:spPr>
          <p:txBody>
            <a:bodyPr wrap="none" rtlCol="0">
              <a:spAutoFit/>
            </a:bodyPr>
            <a:lstStyle/>
            <a:p>
              <a:r>
                <a:rPr lang="en-US" dirty="0" smtClean="0">
                  <a:solidFill>
                    <a:schemeClr val="bg1"/>
                  </a:solidFill>
                </a:rPr>
                <a:t>D</a:t>
              </a:r>
              <a:r>
                <a:rPr lang="en-US" sz="1600" dirty="0" smtClean="0">
                  <a:solidFill>
                    <a:schemeClr val="bg1"/>
                  </a:solidFill>
                </a:rPr>
                <a:t>2</a:t>
              </a:r>
              <a:endParaRPr lang="en-US" dirty="0">
                <a:solidFill>
                  <a:schemeClr val="bg1"/>
                </a:solidFill>
              </a:endParaRPr>
            </a:p>
          </p:txBody>
        </p:sp>
        <p:sp>
          <p:nvSpPr>
            <p:cNvPr id="93" name="TextBox 92"/>
            <p:cNvSpPr txBox="1"/>
            <p:nvPr/>
          </p:nvSpPr>
          <p:spPr>
            <a:xfrm>
              <a:off x="3200400" y="2971800"/>
              <a:ext cx="490840" cy="369332"/>
            </a:xfrm>
            <a:prstGeom prst="rect">
              <a:avLst/>
            </a:prstGeom>
            <a:noFill/>
          </p:spPr>
          <p:txBody>
            <a:bodyPr wrap="none" rtlCol="0">
              <a:spAutoFit/>
            </a:bodyPr>
            <a:lstStyle/>
            <a:p>
              <a:r>
                <a:rPr lang="en-US" dirty="0" smtClean="0">
                  <a:solidFill>
                    <a:schemeClr val="bg1"/>
                  </a:solidFill>
                </a:rPr>
                <a:t>D</a:t>
              </a:r>
              <a:r>
                <a:rPr lang="en-US" sz="1600" dirty="0" smtClean="0">
                  <a:solidFill>
                    <a:schemeClr val="bg1"/>
                  </a:solidFill>
                </a:rPr>
                <a:t>m</a:t>
              </a:r>
              <a:endParaRPr lang="en-US" dirty="0">
                <a:solidFill>
                  <a:schemeClr val="bg1"/>
                </a:solidFill>
              </a:endParaRPr>
            </a:p>
          </p:txBody>
        </p:sp>
        <p:sp>
          <p:nvSpPr>
            <p:cNvPr id="94" name="TextBox 93"/>
            <p:cNvSpPr txBox="1"/>
            <p:nvPr/>
          </p:nvSpPr>
          <p:spPr>
            <a:xfrm>
              <a:off x="6781800" y="2590800"/>
              <a:ext cx="428322" cy="369332"/>
            </a:xfrm>
            <a:prstGeom prst="rect">
              <a:avLst/>
            </a:prstGeom>
            <a:noFill/>
          </p:spPr>
          <p:txBody>
            <a:bodyPr wrap="none" rtlCol="0">
              <a:spAutoFit/>
            </a:bodyPr>
            <a:lstStyle/>
            <a:p>
              <a:r>
                <a:rPr lang="en-US" dirty="0" smtClean="0">
                  <a:solidFill>
                    <a:schemeClr val="bg1"/>
                  </a:solidFill>
                </a:rPr>
                <a:t>O</a:t>
              </a:r>
              <a:r>
                <a:rPr lang="en-US" sz="1400" dirty="0">
                  <a:solidFill>
                    <a:schemeClr val="bg1"/>
                  </a:solidFill>
                </a:rPr>
                <a:t>2</a:t>
              </a:r>
              <a:endParaRPr lang="en-US" dirty="0">
                <a:solidFill>
                  <a:schemeClr val="bg1"/>
                </a:solidFill>
              </a:endParaRPr>
            </a:p>
          </p:txBody>
        </p:sp>
        <p:cxnSp>
          <p:nvCxnSpPr>
            <p:cNvPr id="95" name="Straight Arrow Connector 94"/>
            <p:cNvCxnSpPr>
              <a:stCxn id="82" idx="7"/>
              <a:endCxn id="86" idx="2"/>
            </p:cNvCxnSpPr>
            <p:nvPr/>
          </p:nvCxnSpPr>
          <p:spPr>
            <a:xfrm rot="5400000" flipH="1" flipV="1">
              <a:off x="2833124" y="1545505"/>
              <a:ext cx="274481" cy="46007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819400" y="2209800"/>
              <a:ext cx="3810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5"/>
              <a:endCxn id="84" idx="2"/>
            </p:cNvCxnSpPr>
            <p:nvPr/>
          </p:nvCxnSpPr>
          <p:spPr>
            <a:xfrm rot="16200000" flipH="1">
              <a:off x="2847391" y="2809291"/>
              <a:ext cx="245946" cy="46007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1905001" y="2514600"/>
              <a:ext cx="2133599" cy="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133600" y="2209800"/>
              <a:ext cx="620554" cy="369332"/>
            </a:xfrm>
            <a:prstGeom prst="rect">
              <a:avLst/>
            </a:prstGeom>
            <a:noFill/>
          </p:spPr>
          <p:txBody>
            <a:bodyPr wrap="none" rtlCol="0">
              <a:spAutoFit/>
            </a:bodyPr>
            <a:lstStyle/>
            <a:p>
              <a:r>
                <a:rPr lang="en-US" dirty="0" smtClean="0">
                  <a:solidFill>
                    <a:schemeClr val="bg1"/>
                  </a:solidFill>
                </a:rPr>
                <a:t>Data</a:t>
              </a:r>
              <a:endParaRPr lang="en-US" dirty="0">
                <a:solidFill>
                  <a:schemeClr val="bg1"/>
                </a:solidFill>
              </a:endParaRPr>
            </a:p>
          </p:txBody>
        </p:sp>
        <p:cxnSp>
          <p:nvCxnSpPr>
            <p:cNvPr id="100" name="Straight Arrow Connector 99"/>
            <p:cNvCxnSpPr>
              <a:stCxn id="91" idx="6"/>
            </p:cNvCxnSpPr>
            <p:nvPr/>
          </p:nvCxnSpPr>
          <p:spPr>
            <a:xfrm>
              <a:off x="3657600" y="2247900"/>
              <a:ext cx="4572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1"/>
            <p:cNvGrpSpPr/>
            <p:nvPr/>
          </p:nvGrpSpPr>
          <p:grpSpPr>
            <a:xfrm>
              <a:off x="5943600" y="2209800"/>
              <a:ext cx="66675" cy="205708"/>
              <a:chOff x="2724150" y="2278154"/>
              <a:chExt cx="66675" cy="205708"/>
            </a:xfrm>
          </p:grpSpPr>
          <p:sp>
            <p:nvSpPr>
              <p:cNvPr id="131" name="Oval 130"/>
              <p:cNvSpPr/>
              <p:nvPr/>
            </p:nvSpPr>
            <p:spPr>
              <a:xfrm>
                <a:off x="2724150" y="2278154"/>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p:nvPr/>
            </p:nvSpPr>
            <p:spPr>
              <a:xfrm>
                <a:off x="2724150" y="2432435"/>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2" name="Straight Arrow Connector 101"/>
            <p:cNvCxnSpPr/>
            <p:nvPr/>
          </p:nvCxnSpPr>
          <p:spPr>
            <a:xfrm>
              <a:off x="5257800" y="18288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257800" y="22860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5257800" y="27432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15" idx="3"/>
            </p:cNvCxnSpPr>
            <p:nvPr/>
          </p:nvCxnSpPr>
          <p:spPr>
            <a:xfrm>
              <a:off x="4781550" y="1638300"/>
              <a:ext cx="476250" cy="1905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4781550" y="1828800"/>
              <a:ext cx="476250" cy="4191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16" idx="3"/>
            </p:cNvCxnSpPr>
            <p:nvPr/>
          </p:nvCxnSpPr>
          <p:spPr>
            <a:xfrm flipV="1">
              <a:off x="4781550" y="1828800"/>
              <a:ext cx="476250" cy="13335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115" idx="3"/>
            </p:cNvCxnSpPr>
            <p:nvPr/>
          </p:nvCxnSpPr>
          <p:spPr>
            <a:xfrm rot="16200000" flipV="1">
              <a:off x="4695825" y="1724025"/>
              <a:ext cx="647700" cy="47625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115" idx="3"/>
            </p:cNvCxnSpPr>
            <p:nvPr/>
          </p:nvCxnSpPr>
          <p:spPr>
            <a:xfrm rot="16200000" flipV="1">
              <a:off x="4467225" y="1952625"/>
              <a:ext cx="1104900" cy="47625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0800000">
              <a:off x="4781550" y="2247900"/>
              <a:ext cx="476250" cy="381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781550" y="2247900"/>
              <a:ext cx="476250" cy="4953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16" idx="3"/>
            </p:cNvCxnSpPr>
            <p:nvPr/>
          </p:nvCxnSpPr>
          <p:spPr>
            <a:xfrm flipV="1">
              <a:off x="4781550" y="2286000"/>
              <a:ext cx="476250" cy="8763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6" idx="3"/>
            </p:cNvCxnSpPr>
            <p:nvPr/>
          </p:nvCxnSpPr>
          <p:spPr>
            <a:xfrm flipV="1">
              <a:off x="4781550" y="2743200"/>
              <a:ext cx="476250" cy="4191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14" name="Rounded Rectangle 28"/>
            <p:cNvSpPr/>
            <p:nvPr/>
          </p:nvSpPr>
          <p:spPr>
            <a:xfrm>
              <a:off x="4114800" y="2133600"/>
              <a:ext cx="666750" cy="228600"/>
            </a:xfrm>
            <a:prstGeom prst="roundRect">
              <a:avLst/>
            </a:prstGeom>
            <a:solidFill>
              <a:srgbClr val="66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map</a:t>
              </a:r>
              <a:endParaRPr lang="en-US" dirty="0">
                <a:solidFill>
                  <a:schemeClr val="tx2">
                    <a:lumMod val="50000"/>
                  </a:schemeClr>
                </a:solidFill>
              </a:endParaRPr>
            </a:p>
          </p:txBody>
        </p:sp>
        <p:sp>
          <p:nvSpPr>
            <p:cNvPr id="115" name="Rounded Rectangle 114"/>
            <p:cNvSpPr/>
            <p:nvPr/>
          </p:nvSpPr>
          <p:spPr>
            <a:xfrm>
              <a:off x="4114800" y="1524000"/>
              <a:ext cx="666750" cy="228600"/>
            </a:xfrm>
            <a:prstGeom prst="roundRect">
              <a:avLst/>
            </a:prstGeom>
            <a:solidFill>
              <a:srgbClr val="66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map</a:t>
              </a:r>
              <a:endParaRPr lang="en-US" dirty="0">
                <a:solidFill>
                  <a:schemeClr val="tx2">
                    <a:lumMod val="50000"/>
                  </a:schemeClr>
                </a:solidFill>
              </a:endParaRPr>
            </a:p>
          </p:txBody>
        </p:sp>
        <p:sp>
          <p:nvSpPr>
            <p:cNvPr id="116" name="Rounded Rectangle 115"/>
            <p:cNvSpPr/>
            <p:nvPr/>
          </p:nvSpPr>
          <p:spPr>
            <a:xfrm>
              <a:off x="4114800" y="3048000"/>
              <a:ext cx="666750" cy="228600"/>
            </a:xfrm>
            <a:prstGeom prst="roundRect">
              <a:avLst/>
            </a:prstGeom>
            <a:solidFill>
              <a:srgbClr val="66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map</a:t>
              </a:r>
              <a:endParaRPr lang="en-US" dirty="0">
                <a:solidFill>
                  <a:schemeClr val="tx2">
                    <a:lumMod val="50000"/>
                  </a:schemeClr>
                </a:solidFill>
              </a:endParaRPr>
            </a:p>
          </p:txBody>
        </p:sp>
        <p:grpSp>
          <p:nvGrpSpPr>
            <p:cNvPr id="4" name="Group 9"/>
            <p:cNvGrpSpPr/>
            <p:nvPr/>
          </p:nvGrpSpPr>
          <p:grpSpPr>
            <a:xfrm>
              <a:off x="4419600" y="2590800"/>
              <a:ext cx="66675" cy="205708"/>
              <a:chOff x="2724150" y="2278154"/>
              <a:chExt cx="66675" cy="205708"/>
            </a:xfrm>
          </p:grpSpPr>
          <p:sp>
            <p:nvSpPr>
              <p:cNvPr id="129" name="Oval 128"/>
              <p:cNvSpPr/>
              <p:nvPr/>
            </p:nvSpPr>
            <p:spPr>
              <a:xfrm>
                <a:off x="2724150" y="2278154"/>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p:nvPr/>
            </p:nvSpPr>
            <p:spPr>
              <a:xfrm>
                <a:off x="2724150" y="2432435"/>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8" name="Straight Arrow Connector 117"/>
            <p:cNvCxnSpPr/>
            <p:nvPr/>
          </p:nvCxnSpPr>
          <p:spPr>
            <a:xfrm>
              <a:off x="6477000" y="18288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477000" y="27432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a:xfrm>
              <a:off x="5562600" y="1752600"/>
              <a:ext cx="914400" cy="228600"/>
            </a:xfrm>
            <a:prstGeom prst="roundRect">
              <a:avLst/>
            </a:prstGeom>
            <a:solidFill>
              <a:srgbClr val="FF66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reduce</a:t>
              </a:r>
              <a:endParaRPr lang="en-US" dirty="0">
                <a:solidFill>
                  <a:schemeClr val="accent1">
                    <a:lumMod val="50000"/>
                  </a:schemeClr>
                </a:solidFill>
              </a:endParaRPr>
            </a:p>
          </p:txBody>
        </p:sp>
        <p:sp>
          <p:nvSpPr>
            <p:cNvPr id="121" name="Rounded Rectangle 120"/>
            <p:cNvSpPr/>
            <p:nvPr/>
          </p:nvSpPr>
          <p:spPr>
            <a:xfrm>
              <a:off x="5562600" y="2667000"/>
              <a:ext cx="914400" cy="228600"/>
            </a:xfrm>
            <a:prstGeom prst="roundRect">
              <a:avLst/>
            </a:prstGeom>
            <a:solidFill>
              <a:srgbClr val="FF66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reduce</a:t>
              </a:r>
              <a:endParaRPr lang="en-US" dirty="0">
                <a:solidFill>
                  <a:schemeClr val="accent1">
                    <a:lumMod val="50000"/>
                  </a:schemeClr>
                </a:solidFill>
              </a:endParaRPr>
            </a:p>
          </p:txBody>
        </p:sp>
        <p:sp>
          <p:nvSpPr>
            <p:cNvPr id="122" name="TextBox 121"/>
            <p:cNvSpPr txBox="1"/>
            <p:nvPr/>
          </p:nvSpPr>
          <p:spPr>
            <a:xfrm>
              <a:off x="2971800" y="3581400"/>
              <a:ext cx="1046953" cy="369332"/>
            </a:xfrm>
            <a:prstGeom prst="rect">
              <a:avLst/>
            </a:prstGeom>
            <a:noFill/>
          </p:spPr>
          <p:txBody>
            <a:bodyPr wrap="none" rtlCol="0">
              <a:spAutoFit/>
            </a:bodyPr>
            <a:lstStyle/>
            <a:p>
              <a:r>
                <a:rPr lang="en-US" dirty="0" smtClean="0">
                  <a:solidFill>
                    <a:schemeClr val="tx2">
                      <a:lumMod val="75000"/>
                    </a:schemeClr>
                  </a:solidFill>
                </a:rPr>
                <a:t>data split</a:t>
              </a:r>
              <a:endParaRPr lang="en-US" dirty="0">
                <a:solidFill>
                  <a:schemeClr val="tx2">
                    <a:lumMod val="75000"/>
                  </a:schemeClr>
                </a:solidFill>
              </a:endParaRPr>
            </a:p>
          </p:txBody>
        </p:sp>
        <p:sp>
          <p:nvSpPr>
            <p:cNvPr id="123" name="TextBox 122"/>
            <p:cNvSpPr txBox="1"/>
            <p:nvPr/>
          </p:nvSpPr>
          <p:spPr>
            <a:xfrm>
              <a:off x="4343400" y="3581400"/>
              <a:ext cx="601447" cy="369332"/>
            </a:xfrm>
            <a:prstGeom prst="rect">
              <a:avLst/>
            </a:prstGeom>
            <a:noFill/>
          </p:spPr>
          <p:txBody>
            <a:bodyPr wrap="none" rtlCol="0">
              <a:spAutoFit/>
            </a:bodyPr>
            <a:lstStyle/>
            <a:p>
              <a:r>
                <a:rPr lang="en-US" dirty="0" smtClean="0">
                  <a:solidFill>
                    <a:schemeClr val="tx2">
                      <a:lumMod val="75000"/>
                    </a:schemeClr>
                  </a:solidFill>
                </a:rPr>
                <a:t>map</a:t>
              </a:r>
              <a:endParaRPr lang="en-US" dirty="0">
                <a:solidFill>
                  <a:schemeClr val="tx2">
                    <a:lumMod val="75000"/>
                  </a:schemeClr>
                </a:solidFill>
              </a:endParaRPr>
            </a:p>
          </p:txBody>
        </p:sp>
        <p:sp>
          <p:nvSpPr>
            <p:cNvPr id="124" name="TextBox 123"/>
            <p:cNvSpPr txBox="1"/>
            <p:nvPr/>
          </p:nvSpPr>
          <p:spPr>
            <a:xfrm>
              <a:off x="5638800" y="3581400"/>
              <a:ext cx="834074" cy="369332"/>
            </a:xfrm>
            <a:prstGeom prst="rect">
              <a:avLst/>
            </a:prstGeom>
            <a:noFill/>
          </p:spPr>
          <p:txBody>
            <a:bodyPr wrap="none" rtlCol="0">
              <a:spAutoFit/>
            </a:bodyPr>
            <a:lstStyle/>
            <a:p>
              <a:r>
                <a:rPr lang="en-US" dirty="0" smtClean="0">
                  <a:solidFill>
                    <a:schemeClr val="tx2">
                      <a:lumMod val="75000"/>
                    </a:schemeClr>
                  </a:solidFill>
                </a:rPr>
                <a:t>reduce</a:t>
              </a:r>
              <a:endParaRPr lang="en-US" dirty="0">
                <a:solidFill>
                  <a:schemeClr val="tx2">
                    <a:lumMod val="75000"/>
                  </a:schemeClr>
                </a:solidFill>
              </a:endParaRPr>
            </a:p>
          </p:txBody>
        </p:sp>
        <p:sp>
          <p:nvSpPr>
            <p:cNvPr id="125" name="Right Brace 124"/>
            <p:cNvSpPr/>
            <p:nvPr/>
          </p:nvSpPr>
          <p:spPr>
            <a:xfrm rot="5400000">
              <a:off x="4520103" y="2871297"/>
              <a:ext cx="179994" cy="1447800"/>
            </a:xfrm>
            <a:prstGeom prst="rightBrace">
              <a:avLst>
                <a:gd name="adj1" fmla="val 34817"/>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Right Brace 125"/>
            <p:cNvSpPr/>
            <p:nvPr/>
          </p:nvSpPr>
          <p:spPr>
            <a:xfrm rot="5400000">
              <a:off x="5891703" y="2947498"/>
              <a:ext cx="179994" cy="1295400"/>
            </a:xfrm>
            <a:prstGeom prst="rightBrace">
              <a:avLst>
                <a:gd name="adj1" fmla="val 3722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7" name="Straight Connector 126"/>
            <p:cNvCxnSpPr/>
            <p:nvPr/>
          </p:nvCxnSpPr>
          <p:spPr>
            <a:xfrm rot="16200000" flipH="1">
              <a:off x="5566667" y="2510534"/>
              <a:ext cx="2133602" cy="81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28" name="Right Brace 127"/>
            <p:cNvSpPr/>
            <p:nvPr/>
          </p:nvSpPr>
          <p:spPr>
            <a:xfrm rot="5400000">
              <a:off x="3339003" y="3137997"/>
              <a:ext cx="179994" cy="914400"/>
            </a:xfrm>
            <a:prstGeom prst="rightBrace">
              <a:avLst>
                <a:gd name="adj1" fmla="val 54078"/>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 name="Group 132"/>
          <p:cNvGrpSpPr/>
          <p:nvPr/>
        </p:nvGrpSpPr>
        <p:grpSpPr>
          <a:xfrm>
            <a:off x="228600" y="1066800"/>
            <a:ext cx="1981200" cy="838200"/>
            <a:chOff x="228600" y="685800"/>
            <a:chExt cx="1981200" cy="838200"/>
          </a:xfrm>
        </p:grpSpPr>
        <p:sp>
          <p:nvSpPr>
            <p:cNvPr id="134" name="Rectangular Callout 133"/>
            <p:cNvSpPr/>
            <p:nvPr/>
          </p:nvSpPr>
          <p:spPr>
            <a:xfrm>
              <a:off x="381000" y="685800"/>
              <a:ext cx="1828800" cy="609600"/>
            </a:xfrm>
            <a:prstGeom prst="wedgeRectCallout">
              <a:avLst>
                <a:gd name="adj1" fmla="val 61392"/>
                <a:gd name="adj2" fmla="val 5427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2">
                      <a:lumMod val="50000"/>
                    </a:schemeClr>
                  </a:solidFill>
                </a:rPr>
                <a:t>Data is split into </a:t>
              </a:r>
              <a:r>
                <a:rPr lang="en-US" b="1" dirty="0" smtClean="0">
                  <a:solidFill>
                    <a:srgbClr val="990000"/>
                  </a:solidFill>
                </a:rPr>
                <a:t>m</a:t>
              </a:r>
              <a:r>
                <a:rPr lang="en-US" dirty="0" smtClean="0">
                  <a:solidFill>
                    <a:schemeClr val="tx2">
                      <a:lumMod val="75000"/>
                    </a:schemeClr>
                  </a:solidFill>
                </a:rPr>
                <a:t> </a:t>
              </a:r>
              <a:r>
                <a:rPr lang="en-US" dirty="0" smtClean="0">
                  <a:solidFill>
                    <a:schemeClr val="tx2">
                      <a:lumMod val="50000"/>
                    </a:schemeClr>
                  </a:solidFill>
                </a:rPr>
                <a:t>parts</a:t>
              </a:r>
              <a:r>
                <a:rPr lang="en-US" dirty="0" smtClean="0">
                  <a:solidFill>
                    <a:schemeClr val="tx2">
                      <a:lumMod val="75000"/>
                    </a:schemeClr>
                  </a:solidFill>
                </a:rPr>
                <a:t> </a:t>
              </a:r>
              <a:endParaRPr lang="en-US" dirty="0"/>
            </a:p>
          </p:txBody>
        </p:sp>
        <p:sp>
          <p:nvSpPr>
            <p:cNvPr id="135" name="Oval 134"/>
            <p:cNvSpPr/>
            <p:nvPr/>
          </p:nvSpPr>
          <p:spPr>
            <a:xfrm>
              <a:off x="228600" y="1066800"/>
              <a:ext cx="457200" cy="457200"/>
            </a:xfrm>
            <a:prstGeom prst="ellipse">
              <a:avLst/>
            </a:prstGeom>
            <a:solidFill>
              <a:srgbClr val="CC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1</a:t>
              </a:r>
              <a:endParaRPr lang="en-US" b="1" dirty="0">
                <a:solidFill>
                  <a:schemeClr val="tx2">
                    <a:lumMod val="75000"/>
                  </a:schemeClr>
                </a:solidFill>
              </a:endParaRPr>
            </a:p>
          </p:txBody>
        </p:sp>
      </p:grpSp>
      <p:grpSp>
        <p:nvGrpSpPr>
          <p:cNvPr id="6" name="Group 135"/>
          <p:cNvGrpSpPr/>
          <p:nvPr/>
        </p:nvGrpSpPr>
        <p:grpSpPr>
          <a:xfrm>
            <a:off x="457200" y="3886200"/>
            <a:ext cx="2819400" cy="1295400"/>
            <a:chOff x="457200" y="3505200"/>
            <a:chExt cx="2819400" cy="1295400"/>
          </a:xfrm>
        </p:grpSpPr>
        <p:sp>
          <p:nvSpPr>
            <p:cNvPr id="137" name="Rectangular Callout 136"/>
            <p:cNvSpPr/>
            <p:nvPr/>
          </p:nvSpPr>
          <p:spPr>
            <a:xfrm>
              <a:off x="609600" y="3733800"/>
              <a:ext cx="2667000" cy="1066800"/>
            </a:xfrm>
            <a:prstGeom prst="wedgeRectCallout">
              <a:avLst>
                <a:gd name="adj1" fmla="val 59355"/>
                <a:gd name="adj2" fmla="val -5305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rgbClr val="990000"/>
                  </a:solidFill>
                </a:rPr>
                <a:t>map</a:t>
              </a:r>
              <a:r>
                <a:rPr lang="en-US" dirty="0" smtClean="0">
                  <a:solidFill>
                    <a:schemeClr val="tx2">
                      <a:lumMod val="75000"/>
                    </a:schemeClr>
                  </a:solidFill>
                </a:rPr>
                <a:t> </a:t>
              </a:r>
              <a:r>
                <a:rPr lang="en-US" dirty="0" smtClean="0">
                  <a:solidFill>
                    <a:schemeClr val="tx2">
                      <a:lumMod val="50000"/>
                    </a:schemeClr>
                  </a:solidFill>
                </a:rPr>
                <a:t>function is performed on each of these data parts concurrently</a:t>
              </a:r>
              <a:endParaRPr lang="en-US" dirty="0">
                <a:solidFill>
                  <a:schemeClr val="tx2">
                    <a:lumMod val="50000"/>
                  </a:schemeClr>
                </a:solidFill>
              </a:endParaRPr>
            </a:p>
          </p:txBody>
        </p:sp>
        <p:sp>
          <p:nvSpPr>
            <p:cNvPr id="138" name="Oval 137"/>
            <p:cNvSpPr/>
            <p:nvPr/>
          </p:nvSpPr>
          <p:spPr>
            <a:xfrm>
              <a:off x="457200" y="3505200"/>
              <a:ext cx="457200" cy="457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75000"/>
                    </a:schemeClr>
                  </a:solidFill>
                </a:rPr>
                <a:t>2</a:t>
              </a:r>
              <a:endParaRPr lang="en-US" b="1" dirty="0">
                <a:solidFill>
                  <a:schemeClr val="tx2">
                    <a:lumMod val="75000"/>
                  </a:schemeClr>
                </a:solidFill>
              </a:endParaRPr>
            </a:p>
          </p:txBody>
        </p:sp>
      </p:grpSp>
      <p:grpSp>
        <p:nvGrpSpPr>
          <p:cNvPr id="7" name="Group 138"/>
          <p:cNvGrpSpPr/>
          <p:nvPr/>
        </p:nvGrpSpPr>
        <p:grpSpPr>
          <a:xfrm>
            <a:off x="4038600" y="685800"/>
            <a:ext cx="3810000" cy="1066800"/>
            <a:chOff x="4038600" y="304800"/>
            <a:chExt cx="3810000" cy="1066800"/>
          </a:xfrm>
        </p:grpSpPr>
        <p:sp>
          <p:nvSpPr>
            <p:cNvPr id="140" name="Rectangular Callout 139"/>
            <p:cNvSpPr/>
            <p:nvPr/>
          </p:nvSpPr>
          <p:spPr>
            <a:xfrm>
              <a:off x="4267200" y="609600"/>
              <a:ext cx="3581400" cy="762000"/>
            </a:xfrm>
            <a:prstGeom prst="wedgeRectCallout">
              <a:avLst>
                <a:gd name="adj1" fmla="val -56294"/>
                <a:gd name="adj2" fmla="val 55448"/>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solidFill>
                    <a:schemeClr val="tx2">
                      <a:lumMod val="50000"/>
                    </a:schemeClr>
                  </a:solidFill>
                </a:rPr>
                <a:t>A hash function maps the results of the map tasks to </a:t>
              </a:r>
              <a:r>
                <a:rPr lang="en-US" b="1" dirty="0" smtClean="0">
                  <a:solidFill>
                    <a:schemeClr val="tx2">
                      <a:lumMod val="50000"/>
                    </a:schemeClr>
                  </a:solidFill>
                </a:rPr>
                <a:t>r </a:t>
              </a:r>
              <a:r>
                <a:rPr lang="en-US" dirty="0" smtClean="0">
                  <a:solidFill>
                    <a:schemeClr val="tx2">
                      <a:lumMod val="50000"/>
                    </a:schemeClr>
                  </a:solidFill>
                </a:rPr>
                <a:t> </a:t>
              </a:r>
              <a:r>
                <a:rPr lang="en-US" b="1" dirty="0" smtClean="0">
                  <a:solidFill>
                    <a:schemeClr val="tx2">
                      <a:lumMod val="50000"/>
                    </a:schemeClr>
                  </a:solidFill>
                </a:rPr>
                <a:t>reduce</a:t>
              </a:r>
              <a:r>
                <a:rPr lang="en-US" dirty="0" smtClean="0">
                  <a:solidFill>
                    <a:schemeClr val="tx2">
                      <a:lumMod val="50000"/>
                    </a:schemeClr>
                  </a:solidFill>
                </a:rPr>
                <a:t> tasks</a:t>
              </a:r>
            </a:p>
          </p:txBody>
        </p:sp>
        <p:sp>
          <p:nvSpPr>
            <p:cNvPr id="141" name="Oval 140"/>
            <p:cNvSpPr/>
            <p:nvPr/>
          </p:nvSpPr>
          <p:spPr>
            <a:xfrm>
              <a:off x="4038600" y="304800"/>
              <a:ext cx="457200" cy="457200"/>
            </a:xfrm>
            <a:prstGeom prst="ellipse">
              <a:avLst/>
            </a:prstGeom>
            <a:solidFill>
              <a:srgbClr val="CC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3</a:t>
              </a:r>
              <a:endParaRPr lang="en-US" b="1" dirty="0">
                <a:solidFill>
                  <a:schemeClr val="tx2">
                    <a:lumMod val="75000"/>
                  </a:schemeClr>
                </a:solidFill>
              </a:endParaRPr>
            </a:p>
          </p:txBody>
        </p:sp>
      </p:grpSp>
      <p:grpSp>
        <p:nvGrpSpPr>
          <p:cNvPr id="8" name="Group 141"/>
          <p:cNvGrpSpPr/>
          <p:nvPr/>
        </p:nvGrpSpPr>
        <p:grpSpPr>
          <a:xfrm>
            <a:off x="4419600" y="4114800"/>
            <a:ext cx="2971800" cy="1371600"/>
            <a:chOff x="4419600" y="3733800"/>
            <a:chExt cx="2971800" cy="1371600"/>
          </a:xfrm>
        </p:grpSpPr>
        <p:sp>
          <p:nvSpPr>
            <p:cNvPr id="143" name="Rectangular Callout 142"/>
            <p:cNvSpPr/>
            <p:nvPr/>
          </p:nvSpPr>
          <p:spPr>
            <a:xfrm>
              <a:off x="4724400" y="3886200"/>
              <a:ext cx="2667000" cy="1219200"/>
            </a:xfrm>
            <a:prstGeom prst="wedgeRectCallout">
              <a:avLst>
                <a:gd name="adj1" fmla="val -43068"/>
                <a:gd name="adj2" fmla="val -7258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2">
                      <a:lumMod val="50000"/>
                    </a:schemeClr>
                  </a:solidFill>
                </a:rPr>
                <a:t>Once all the results for a particular</a:t>
              </a:r>
              <a:r>
                <a:rPr lang="en-US" b="1" dirty="0" smtClean="0">
                  <a:solidFill>
                    <a:srgbClr val="990000"/>
                  </a:solidFill>
                </a:rPr>
                <a:t> reduce</a:t>
              </a:r>
              <a:r>
                <a:rPr lang="en-US" dirty="0" smtClean="0">
                  <a:solidFill>
                    <a:schemeClr val="tx2">
                      <a:lumMod val="75000"/>
                    </a:schemeClr>
                  </a:solidFill>
                </a:rPr>
                <a:t> </a:t>
              </a:r>
              <a:r>
                <a:rPr lang="en-US" dirty="0" smtClean="0">
                  <a:solidFill>
                    <a:schemeClr val="tx2">
                      <a:lumMod val="50000"/>
                    </a:schemeClr>
                  </a:solidFill>
                </a:rPr>
                <a:t>task is available, the framework executes the</a:t>
              </a:r>
              <a:r>
                <a:rPr lang="en-US" dirty="0" smtClean="0">
                  <a:solidFill>
                    <a:schemeClr val="tx2">
                      <a:lumMod val="75000"/>
                    </a:schemeClr>
                  </a:solidFill>
                </a:rPr>
                <a:t> </a:t>
              </a:r>
              <a:r>
                <a:rPr lang="en-US" b="1" dirty="0" smtClean="0">
                  <a:solidFill>
                    <a:srgbClr val="990000"/>
                  </a:solidFill>
                </a:rPr>
                <a:t>reduce</a:t>
              </a:r>
              <a:r>
                <a:rPr lang="en-US" dirty="0" smtClean="0">
                  <a:solidFill>
                    <a:schemeClr val="tx2">
                      <a:lumMod val="75000"/>
                    </a:schemeClr>
                  </a:solidFill>
                </a:rPr>
                <a:t> </a:t>
              </a:r>
              <a:r>
                <a:rPr lang="en-US" dirty="0" smtClean="0">
                  <a:solidFill>
                    <a:schemeClr val="tx2">
                      <a:lumMod val="50000"/>
                    </a:schemeClr>
                  </a:solidFill>
                </a:rPr>
                <a:t>task</a:t>
              </a:r>
              <a:endParaRPr lang="en-US" dirty="0">
                <a:solidFill>
                  <a:schemeClr val="tx2">
                    <a:lumMod val="50000"/>
                  </a:schemeClr>
                </a:solidFill>
              </a:endParaRPr>
            </a:p>
          </p:txBody>
        </p:sp>
        <p:sp>
          <p:nvSpPr>
            <p:cNvPr id="144" name="Oval 143"/>
            <p:cNvSpPr/>
            <p:nvPr/>
          </p:nvSpPr>
          <p:spPr>
            <a:xfrm>
              <a:off x="4419600" y="3733800"/>
              <a:ext cx="457200" cy="457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75000"/>
                    </a:schemeClr>
                  </a:solidFill>
                </a:rPr>
                <a:t>4</a:t>
              </a:r>
              <a:endParaRPr lang="en-US" b="1" dirty="0">
                <a:solidFill>
                  <a:schemeClr val="tx2">
                    <a:lumMod val="75000"/>
                  </a:schemeClr>
                </a:solidFill>
              </a:endParaRPr>
            </a:p>
          </p:txBody>
        </p:sp>
      </p:grpSp>
      <p:grpSp>
        <p:nvGrpSpPr>
          <p:cNvPr id="9" name="Group 144"/>
          <p:cNvGrpSpPr/>
          <p:nvPr/>
        </p:nvGrpSpPr>
        <p:grpSpPr>
          <a:xfrm>
            <a:off x="6248400" y="1905000"/>
            <a:ext cx="2514600" cy="1905000"/>
            <a:chOff x="6248400" y="1524000"/>
            <a:chExt cx="2514600" cy="1905000"/>
          </a:xfrm>
        </p:grpSpPr>
        <p:sp>
          <p:nvSpPr>
            <p:cNvPr id="146" name="Rectangular Callout 145"/>
            <p:cNvSpPr/>
            <p:nvPr/>
          </p:nvSpPr>
          <p:spPr>
            <a:xfrm>
              <a:off x="6477000" y="1828800"/>
              <a:ext cx="2286000" cy="1600200"/>
            </a:xfrm>
            <a:prstGeom prst="wedgeRectCallout">
              <a:avLst>
                <a:gd name="adj1" fmla="val -61296"/>
                <a:gd name="adj2" fmla="val -24841"/>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solidFill>
                    <a:schemeClr val="tx2">
                      <a:lumMod val="75000"/>
                    </a:schemeClr>
                  </a:solidFill>
                </a:rPr>
                <a:t>A </a:t>
              </a:r>
              <a:r>
                <a:rPr lang="en-US" b="1" dirty="0" smtClean="0">
                  <a:solidFill>
                    <a:srgbClr val="990000"/>
                  </a:solidFill>
                </a:rPr>
                <a:t>combine</a:t>
              </a:r>
              <a:r>
                <a:rPr lang="en-US" dirty="0" smtClean="0">
                  <a:solidFill>
                    <a:schemeClr val="tx2">
                      <a:lumMod val="75000"/>
                    </a:schemeClr>
                  </a:solidFill>
                </a:rPr>
                <a:t> </a:t>
              </a:r>
              <a:r>
                <a:rPr lang="en-US" dirty="0" smtClean="0">
                  <a:solidFill>
                    <a:schemeClr val="tx2">
                      <a:lumMod val="50000"/>
                    </a:schemeClr>
                  </a:solidFill>
                </a:rPr>
                <a:t>task may be necessary to combine all the outputs of the reduce functions together</a:t>
              </a:r>
              <a:endParaRPr lang="en-US" dirty="0">
                <a:solidFill>
                  <a:schemeClr val="tx2">
                    <a:lumMod val="50000"/>
                  </a:schemeClr>
                </a:solidFill>
              </a:endParaRPr>
            </a:p>
          </p:txBody>
        </p:sp>
        <p:sp>
          <p:nvSpPr>
            <p:cNvPr id="147" name="Oval 146"/>
            <p:cNvSpPr/>
            <p:nvPr/>
          </p:nvSpPr>
          <p:spPr>
            <a:xfrm>
              <a:off x="6248400" y="1524000"/>
              <a:ext cx="457200" cy="457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75000"/>
                    </a:schemeClr>
                  </a:solidFill>
                </a:rPr>
                <a:t>5</a:t>
              </a:r>
              <a:endParaRPr lang="en-US" b="1" dirty="0">
                <a:solidFill>
                  <a:schemeClr val="tx2">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a:t>
            </a:r>
            <a:r>
              <a:rPr lang="en-US" dirty="0" smtClean="0">
                <a:solidFill>
                  <a:srgbClr val="002060"/>
                </a:solidFill>
              </a:rPr>
              <a:t>service</a:t>
            </a:r>
            <a:endParaRPr lang="en-US" dirty="0" smtClean="0">
              <a:solidFill>
                <a:srgbClr val="002060"/>
              </a:solidFill>
            </a:endParaRP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Data Partitions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Reduce Outputs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latin typeface="Cambria" pitchFamily="18" charset="0"/>
                </a:rPr>
                <a:t>A hash function maps the results of the map tasks to r  reduce tasks</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Hadoop &amp; Dryad</a:t>
            </a:r>
            <a:endParaRPr lang="en-US" dirty="0">
              <a:solidFill>
                <a:srgbClr val="002060"/>
              </a:solidFill>
            </a:endParaRPr>
          </a:p>
        </p:txBody>
      </p:sp>
      <p:sp>
        <p:nvSpPr>
          <p:cNvPr id="4" name="Content Placeholder 3"/>
          <p:cNvSpPr>
            <a:spLocks noGrp="1"/>
          </p:cNvSpPr>
          <p:nvPr>
            <p:ph sz="half" idx="1"/>
          </p:nvPr>
        </p:nvSpPr>
        <p:spPr>
          <a:xfrm>
            <a:off x="228600" y="3962400"/>
            <a:ext cx="4419600" cy="2895600"/>
          </a:xfrm>
        </p:spPr>
        <p:txBody>
          <a:bodyPr>
            <a:normAutofit fontScale="62500" lnSpcReduction="20000"/>
          </a:bodyPr>
          <a:lstStyle/>
          <a:p>
            <a:endParaRPr lang="en-US" dirty="0" smtClean="0"/>
          </a:p>
          <a:p>
            <a:r>
              <a:rPr lang="en-US" sz="2500" dirty="0" smtClean="0">
                <a:solidFill>
                  <a:srgbClr val="002060"/>
                </a:solidFill>
              </a:rPr>
              <a:t>Apache Implementation of Google’s MapReduce</a:t>
            </a:r>
          </a:p>
          <a:p>
            <a:r>
              <a:rPr lang="en-US" sz="2500" dirty="0" smtClean="0">
                <a:solidFill>
                  <a:srgbClr val="002060"/>
                </a:solidFill>
              </a:rPr>
              <a:t>Uses Hadoop Distributed File System (HDFS) manage data</a:t>
            </a:r>
          </a:p>
          <a:p>
            <a:r>
              <a:rPr lang="en-US" sz="2500" dirty="0" smtClean="0">
                <a:solidFill>
                  <a:srgbClr val="002060"/>
                </a:solidFill>
              </a:rPr>
              <a:t>Map/Reduce tasks are scheduled based on data locality in HDFS</a:t>
            </a:r>
          </a:p>
          <a:p>
            <a:r>
              <a:rPr lang="en-US" sz="2500" dirty="0" smtClean="0">
                <a:solidFill>
                  <a:srgbClr val="002060"/>
                </a:solidFill>
              </a:rPr>
              <a:t>Hadoop handles:	</a:t>
            </a:r>
          </a:p>
          <a:p>
            <a:pPr lvl="1"/>
            <a:r>
              <a:rPr lang="en-US" sz="2500" dirty="0" smtClean="0">
                <a:solidFill>
                  <a:srgbClr val="002060"/>
                </a:solidFill>
              </a:rPr>
              <a:t>Job Creation </a:t>
            </a:r>
          </a:p>
          <a:p>
            <a:pPr lvl="1"/>
            <a:r>
              <a:rPr lang="en-US" sz="2500" dirty="0" smtClean="0">
                <a:solidFill>
                  <a:srgbClr val="002060"/>
                </a:solidFill>
              </a:rPr>
              <a:t>Resource management</a:t>
            </a:r>
          </a:p>
          <a:p>
            <a:pPr lvl="1"/>
            <a:r>
              <a:rPr lang="en-US" sz="2500" dirty="0" smtClean="0">
                <a:solidFill>
                  <a:srgbClr val="002060"/>
                </a:solidFill>
              </a:rPr>
              <a:t>Fault tolerance &amp; re-execution of  failed map/reduce tasks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2438400"/>
          </a:xfrm>
        </p:spPr>
        <p:txBody>
          <a:bodyPr>
            <a:noAutofit/>
          </a:bodyPr>
          <a:lstStyle/>
          <a:p>
            <a:r>
              <a:rPr lang="en-US" sz="1400" dirty="0" smtClean="0">
                <a:solidFill>
                  <a:srgbClr val="002060"/>
                </a:solidFill>
              </a:rPr>
              <a:t>The computation is structured as a directed acyclic graph (DAG)</a:t>
            </a:r>
          </a:p>
          <a:p>
            <a:pPr lvl="1"/>
            <a:r>
              <a:rPr lang="en-US" sz="1400" dirty="0" smtClean="0">
                <a:solidFill>
                  <a:srgbClr val="002060"/>
                </a:solidFill>
              </a:rPr>
              <a:t>Superset of MapReduce</a:t>
            </a:r>
          </a:p>
          <a:p>
            <a:r>
              <a:rPr lang="en-US" sz="1400" dirty="0" smtClean="0">
                <a:solidFill>
                  <a:srgbClr val="002060"/>
                </a:solidFill>
              </a:rPr>
              <a:t>Vertices – computation tasks</a:t>
            </a:r>
          </a:p>
          <a:p>
            <a:r>
              <a:rPr lang="en-US" sz="1400" dirty="0" smtClean="0">
                <a:solidFill>
                  <a:srgbClr val="002060"/>
                </a:solidFill>
              </a:rPr>
              <a:t>Edges – Communication channels</a:t>
            </a:r>
          </a:p>
          <a:p>
            <a:r>
              <a:rPr lang="en-US" sz="1400" dirty="0" smtClean="0">
                <a:solidFill>
                  <a:srgbClr val="002060"/>
                </a:solidFill>
              </a:rPr>
              <a:t>Dryad process the DAG executing vertices on compute clusters</a:t>
            </a:r>
          </a:p>
          <a:p>
            <a:r>
              <a:rPr lang="en-US" sz="1400" dirty="0" smtClean="0">
                <a:solidFill>
                  <a:srgbClr val="002060"/>
                </a:solidFill>
              </a:rPr>
              <a:t>Dryad handles:</a:t>
            </a:r>
          </a:p>
          <a:p>
            <a:pPr lvl="1"/>
            <a:r>
              <a:rPr lang="en-US" sz="1400" dirty="0" smtClean="0">
                <a:solidFill>
                  <a:srgbClr val="002060"/>
                </a:solidFill>
              </a:rPr>
              <a:t>Job creation, Resource management</a:t>
            </a:r>
          </a:p>
          <a:p>
            <a:pPr lvl="1"/>
            <a:r>
              <a:rPr lang="en-US" sz="1400" dirty="0" smtClean="0">
                <a:solidFill>
                  <a:srgbClr val="002060"/>
                </a:solidFill>
              </a:rPr>
              <a:t>Fault tolerance &amp; re-execution of vertices</a:t>
            </a:r>
            <a:endParaRPr lang="en-US" sz="1400"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53000" y="1447800"/>
            <a:ext cx="3733800" cy="2581573"/>
          </a:xfrm>
          <a:prstGeom prst="rect">
            <a:avLst/>
          </a:prstGeom>
          <a:noFill/>
          <a:ln w="9525">
            <a:noFill/>
            <a:miter lim="800000"/>
            <a:headEnd/>
            <a:tailEnd/>
          </a:ln>
          <a:effectLst/>
        </p:spPr>
      </p:pic>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19200" y="3048000"/>
              <a:ext cx="679930" cy="369332"/>
            </a:xfrm>
            <a:prstGeom prst="rect">
              <a:avLst/>
            </a:prstGeom>
            <a:noFill/>
          </p:spPr>
          <p:txBody>
            <a:bodyPr wrap="none" rtlCol="0">
              <a:spAutoFit/>
            </a:bodyPr>
            <a:lstStyle/>
            <a:p>
              <a:r>
                <a:rPr lang="en-US" dirty="0" smtClean="0"/>
                <a:t>HDFS</a:t>
              </a:r>
              <a:endParaRPr lang="en-US" dirty="0"/>
            </a:p>
          </p:txBody>
        </p:sp>
        <p:sp>
          <p:nvSpPr>
            <p:cNvPr id="59" name="TextBox 58"/>
            <p:cNvSpPr txBox="1"/>
            <p:nvPr/>
          </p:nvSpPr>
          <p:spPr>
            <a:xfrm>
              <a:off x="2438400" y="2362200"/>
              <a:ext cx="1138517" cy="338554"/>
            </a:xfrm>
            <a:prstGeom prst="rect">
              <a:avLst/>
            </a:prstGeom>
            <a:noFill/>
          </p:spPr>
          <p:txBody>
            <a:bodyPr wrap="none" rtlCol="0">
              <a:spAutoFit/>
            </a:bodyPr>
            <a:lstStyle/>
            <a:p>
              <a:r>
                <a:rPr lang="en-US" sz="1600" dirty="0" smtClean="0"/>
                <a:t>Data blocks</a:t>
              </a:r>
              <a:endParaRPr lang="en-US" sz="1600" dirty="0"/>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304800" y="91440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029200" y="990600"/>
            <a:ext cx="1910010" cy="400110"/>
          </a:xfrm>
          <a:prstGeom prst="rect">
            <a:avLst/>
          </a:prstGeom>
          <a:noFill/>
        </p:spPr>
        <p:txBody>
          <a:bodyPr wrap="none" rtlCol="0">
            <a:spAutoFit/>
          </a:bodyPr>
          <a:lstStyle/>
          <a:p>
            <a:r>
              <a:rPr lang="en-US" sz="2000" b="1" dirty="0" smtClean="0">
                <a:solidFill>
                  <a:srgbClr val="00B0F0"/>
                </a:solidFill>
              </a:rPr>
              <a:t>Microsoft Dryad</a:t>
            </a:r>
            <a:endParaRPr lang="en-US" sz="2000" b="1" dirty="0">
              <a:solidFill>
                <a:srgbClr val="00B0F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lstStyle/>
          <a:p>
            <a:r>
              <a:rPr lang="en-US" dirty="0" smtClean="0">
                <a:solidFill>
                  <a:srgbClr val="002060"/>
                </a:solidFill>
              </a:rPr>
              <a:t>DryadLINQ </a:t>
            </a:r>
            <a:endParaRPr lang="en-US" dirty="0">
              <a:solidFill>
                <a:srgbClr val="002060"/>
              </a:solidFill>
            </a:endParaRPr>
          </a:p>
        </p:txBody>
      </p:sp>
      <p:sp>
        <p:nvSpPr>
          <p:cNvPr id="5" name="Content Placeholder 2"/>
          <p:cNvSpPr>
            <a:spLocks noGrp="1"/>
          </p:cNvSpPr>
          <p:nvPr>
            <p:ph idx="1"/>
          </p:nvPr>
        </p:nvSpPr>
        <p:spPr>
          <a:xfrm>
            <a:off x="457200" y="4953000"/>
            <a:ext cx="8229600" cy="1173163"/>
          </a:xfrm>
        </p:spPr>
        <p:txBody>
          <a:bodyPr/>
          <a:lstStyle/>
          <a:p>
            <a:endParaRPr lang="en-US" dirty="0"/>
          </a:p>
        </p:txBody>
      </p:sp>
      <p:grpSp>
        <p:nvGrpSpPr>
          <p:cNvPr id="2" name="Group 5"/>
          <p:cNvGrpSpPr/>
          <p:nvPr/>
        </p:nvGrpSpPr>
        <p:grpSpPr>
          <a:xfrm>
            <a:off x="152400" y="762000"/>
            <a:ext cx="6248400" cy="4876800"/>
            <a:chOff x="152400" y="762000"/>
            <a:chExt cx="6248400" cy="4876800"/>
          </a:xfrm>
        </p:grpSpPr>
        <p:sp>
          <p:nvSpPr>
            <p:cNvPr id="7"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3" name="Group 15"/>
            <p:cNvGrpSpPr>
              <a:grpSpLocks/>
            </p:cNvGrpSpPr>
            <p:nvPr/>
          </p:nvGrpSpPr>
          <p:grpSpPr bwMode="auto">
            <a:xfrm>
              <a:off x="381000" y="3962400"/>
              <a:ext cx="2134107" cy="838490"/>
              <a:chOff x="1369" y="4746"/>
              <a:chExt cx="2348" cy="972"/>
            </a:xfrm>
          </p:grpSpPr>
          <p:sp>
            <p:nvSpPr>
              <p:cNvPr id="52" name="Text Box 16"/>
              <p:cNvSpPr txBox="1">
                <a:spLocks noChangeArrowheads="1"/>
              </p:cNvSpPr>
              <p:nvPr/>
            </p:nvSpPr>
            <p:spPr bwMode="auto">
              <a:xfrm>
                <a:off x="1369" y="4746"/>
                <a:ext cx="1761" cy="972"/>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Edge : </a:t>
                </a:r>
              </a:p>
              <a:p>
                <a:r>
                  <a:rPr lang="en-US" sz="1600" b="1" dirty="0" smtClean="0">
                    <a:cs typeface="Courier New" pitchFamily="49" charset="0"/>
                  </a:rPr>
                  <a:t>communication path</a:t>
                </a:r>
              </a:p>
            </p:txBody>
          </p:sp>
          <p:cxnSp>
            <p:nvCxnSpPr>
              <p:cNvPr id="53" name="AutoShape 17"/>
              <p:cNvCxnSpPr>
                <a:cxnSpLocks noChangeShapeType="1"/>
                <a:stCxn id="52" idx="3"/>
              </p:cNvCxnSpPr>
              <p:nvPr/>
            </p:nvCxnSpPr>
            <p:spPr bwMode="auto">
              <a:xfrm flipV="1">
                <a:off x="3130" y="4923"/>
                <a:ext cx="587" cy="309"/>
              </a:xfrm>
              <a:prstGeom prst="straightConnector1">
                <a:avLst/>
              </a:prstGeom>
              <a:noFill/>
              <a:ln w="9525">
                <a:solidFill>
                  <a:srgbClr val="000000"/>
                </a:solidFill>
                <a:round/>
                <a:headEnd/>
                <a:tailEnd type="triangle" w="med" len="med"/>
              </a:ln>
            </p:spPr>
          </p:cxnSp>
        </p:grpSp>
        <p:grpSp>
          <p:nvGrpSpPr>
            <p:cNvPr id="6" name="Group 15"/>
            <p:cNvGrpSpPr>
              <a:grpSpLocks/>
            </p:cNvGrpSpPr>
            <p:nvPr/>
          </p:nvGrpSpPr>
          <p:grpSpPr bwMode="auto">
            <a:xfrm>
              <a:off x="381000" y="3200400"/>
              <a:ext cx="1904199" cy="533113"/>
              <a:chOff x="1347" y="5453"/>
              <a:chExt cx="2208" cy="618"/>
            </a:xfrm>
          </p:grpSpPr>
          <p:sp>
            <p:nvSpPr>
              <p:cNvPr id="50" name="Text Box 16"/>
              <p:cNvSpPr txBox="1">
                <a:spLocks noChangeArrowheads="1"/>
              </p:cNvSpPr>
              <p:nvPr/>
            </p:nvSpPr>
            <p:spPr bwMode="auto">
              <a:xfrm>
                <a:off x="1347" y="5453"/>
                <a:ext cx="1944" cy="61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Vertex :</a:t>
                </a:r>
              </a:p>
              <a:p>
                <a:r>
                  <a:rPr lang="en-US" sz="1600" b="1" dirty="0" smtClean="0">
                    <a:cs typeface="Courier New" pitchFamily="49" charset="0"/>
                  </a:rPr>
                  <a:t>execution task  </a:t>
                </a:r>
              </a:p>
            </p:txBody>
          </p:sp>
          <p:cxnSp>
            <p:nvCxnSpPr>
              <p:cNvPr id="51"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8" name="Group 145"/>
            <p:cNvGrpSpPr/>
            <p:nvPr/>
          </p:nvGrpSpPr>
          <p:grpSpPr>
            <a:xfrm>
              <a:off x="2362198" y="3352798"/>
              <a:ext cx="1559692" cy="977965"/>
              <a:chOff x="3886200" y="2325002"/>
              <a:chExt cx="2250306" cy="1460434"/>
            </a:xfrm>
          </p:grpSpPr>
          <p:sp>
            <p:nvSpPr>
              <p:cNvPr id="21"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8"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29"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30"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31"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32"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33"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34"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0"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41"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42"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43" name="AutoShape 23"/>
              <p:cNvCxnSpPr>
                <a:cxnSpLocks noChangeShapeType="1"/>
                <a:endCxn id="22"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44" name="AutoShape 23"/>
              <p:cNvCxnSpPr>
                <a:cxnSpLocks noChangeShapeType="1"/>
                <a:endCxn id="22"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45" name="AutoShape 23"/>
              <p:cNvCxnSpPr>
                <a:cxnSpLocks noChangeShapeType="1"/>
                <a:stCxn id="36"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46" name="AutoShape 23"/>
              <p:cNvCxnSpPr>
                <a:cxnSpLocks noChangeShapeType="1"/>
                <a:endCxn id="36"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47" name="AutoShape 23"/>
              <p:cNvCxnSpPr>
                <a:cxnSpLocks noChangeShapeType="1"/>
                <a:stCxn id="35"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48" name="AutoShape 23"/>
              <p:cNvCxnSpPr>
                <a:cxnSpLocks noChangeShapeType="1"/>
                <a:endCxn id="35"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49" name="AutoShape 23"/>
              <p:cNvCxnSpPr>
                <a:cxnSpLocks noChangeShapeType="1"/>
                <a:stCxn id="34"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11" name="Picture 2"/>
            <p:cNvPicPr>
              <a:picLocks noChangeAspect="1" noChangeArrowheads="1"/>
            </p:cNvPicPr>
            <p:nvPr/>
          </p:nvPicPr>
          <p:blipFill>
            <a:blip r:embed="rId3"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12" name="TextBox 11"/>
            <p:cNvSpPr txBox="1"/>
            <p:nvPr/>
          </p:nvSpPr>
          <p:spPr>
            <a:xfrm>
              <a:off x="381000" y="1066800"/>
              <a:ext cx="2600392" cy="36933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Standard LINQ operations</a:t>
              </a:r>
              <a:endParaRPr lang="en-US" dirty="0"/>
            </a:p>
          </p:txBody>
        </p:sp>
        <p:sp>
          <p:nvSpPr>
            <p:cNvPr id="13" name="TextBox 12"/>
            <p:cNvSpPr txBox="1"/>
            <p:nvPr/>
          </p:nvSpPr>
          <p:spPr>
            <a:xfrm>
              <a:off x="381000" y="1524000"/>
              <a:ext cx="2261004" cy="36933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DryadLINQ operations</a:t>
              </a:r>
              <a:endParaRPr lang="en-US" dirty="0"/>
            </a:p>
          </p:txBody>
        </p:sp>
        <p:sp>
          <p:nvSpPr>
            <p:cNvPr id="14" name="TextBox 13"/>
            <p:cNvSpPr txBox="1"/>
            <p:nvPr/>
          </p:nvSpPr>
          <p:spPr>
            <a:xfrm>
              <a:off x="381000" y="2590800"/>
              <a:ext cx="5791200"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DryadLINQ Compiler</a:t>
              </a:r>
              <a:endParaRPr lang="en-US" dirty="0"/>
            </a:p>
          </p:txBody>
        </p:sp>
        <p:sp>
          <p:nvSpPr>
            <p:cNvPr id="15" name="Down Arrow 1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1000" y="4953000"/>
              <a:ext cx="35052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19" name="Down Arrow 18"/>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62400" y="3124200"/>
              <a:ext cx="2209800" cy="830997"/>
            </a:xfrm>
            <a:prstGeom prst="rect">
              <a:avLst/>
            </a:prstGeom>
            <a:noFill/>
          </p:spPr>
          <p:txBody>
            <a:bodyPr wrap="square" rtlCol="0">
              <a:spAutoFit/>
            </a:bodyPr>
            <a:lstStyle/>
            <a:p>
              <a:r>
                <a:rPr lang="en-US" sz="1600" b="1" dirty="0" smtClean="0">
                  <a:latin typeface="Cambria" pitchFamily="18" charset="0"/>
                </a:rPr>
                <a:t>Directed Acyclic Graph (DAG) based execution flows</a:t>
              </a:r>
              <a:endParaRPr lang="en-US" sz="1600" b="1" dirty="0">
                <a:latin typeface="Cambria" pitchFamily="18" charset="0"/>
              </a:endParaRPr>
            </a:p>
          </p:txBody>
        </p:sp>
      </p:grpSp>
      <p:pic>
        <p:nvPicPr>
          <p:cNvPr id="54" name="Picture 3"/>
          <p:cNvPicPr>
            <a:picLocks noChangeAspect="1" noChangeArrowheads="1"/>
          </p:cNvPicPr>
          <p:nvPr/>
        </p:nvPicPr>
        <p:blipFill>
          <a:blip r:embed="rId4" cstate="print"/>
          <a:srcRect/>
          <a:stretch>
            <a:fillRect/>
          </a:stretch>
        </p:blipFill>
        <p:spPr bwMode="auto">
          <a:xfrm>
            <a:off x="4038600" y="4343400"/>
            <a:ext cx="4952998" cy="2362200"/>
          </a:xfrm>
          <a:prstGeom prst="rect">
            <a:avLst/>
          </a:prstGeom>
          <a:noFill/>
          <a:ln w="9525">
            <a:solidFill>
              <a:schemeClr val="accent1"/>
            </a:solidFill>
            <a:miter lim="800000"/>
            <a:headEnd/>
            <a:tailEnd/>
          </a:ln>
          <a:effectLst/>
        </p:spPr>
      </p:pic>
      <p:sp>
        <p:nvSpPr>
          <p:cNvPr id="55" name="Content Placeholder 2"/>
          <p:cNvSpPr txBox="1">
            <a:spLocks/>
          </p:cNvSpPr>
          <p:nvPr/>
        </p:nvSpPr>
        <p:spPr>
          <a:xfrm>
            <a:off x="6553200" y="914400"/>
            <a:ext cx="2590800" cy="3429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002060"/>
                </a:solidFill>
              </a:rPr>
              <a:t>Implementation supports:</a:t>
            </a:r>
          </a:p>
          <a:p>
            <a:pPr marL="800100" lvl="1" indent="-342900">
              <a:spcBef>
                <a:spcPct val="20000"/>
              </a:spcBef>
              <a:buFont typeface="Arial" pitchFamily="34" charset="0"/>
              <a:buChar char="•"/>
            </a:pPr>
            <a:r>
              <a:rPr lang="en-US" sz="2000" dirty="0" smtClean="0">
                <a:solidFill>
                  <a:srgbClr val="002060"/>
                </a:solidFill>
              </a:rPr>
              <a:t>Execution of DAG on Dryad</a:t>
            </a:r>
          </a:p>
          <a:p>
            <a:pPr marL="800100" lvl="1" indent="-342900">
              <a:spcBef>
                <a:spcPct val="20000"/>
              </a:spcBef>
              <a:buFont typeface="Arial" pitchFamily="34" charset="0"/>
              <a:buChar char="•"/>
            </a:pPr>
            <a:r>
              <a:rPr lang="en-US" sz="2000" dirty="0" smtClean="0">
                <a:solidFill>
                  <a:srgbClr val="002060"/>
                </a:solidFill>
              </a:rPr>
              <a:t>Managing data across vertices</a:t>
            </a:r>
          </a:p>
          <a:p>
            <a:pPr marL="800100" lvl="1" indent="-342900">
              <a:spcBef>
                <a:spcPct val="20000"/>
              </a:spcBef>
              <a:buFont typeface="Arial" pitchFamily="34" charset="0"/>
              <a:buChar cha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Quality</a:t>
            </a:r>
            <a:r>
              <a:rPr kumimoji="0" lang="en-US" sz="2000" b="0" i="0" u="none" strike="noStrike" kern="1200" cap="none" spc="0" normalizeH="0" noProof="0" dirty="0" smtClean="0">
                <a:ln>
                  <a:noFill/>
                </a:ln>
                <a:solidFill>
                  <a:srgbClr val="002060"/>
                </a:solidFill>
                <a:effectLst/>
                <a:uLnTx/>
                <a:uFillTx/>
                <a:latin typeface="+mn-lt"/>
                <a:ea typeface="+mn-ea"/>
                <a:cs typeface="+mn-cs"/>
              </a:rPr>
              <a:t> of services</a:t>
            </a:r>
          </a:p>
          <a:p>
            <a:pPr marL="800100" lvl="1" indent="-342900">
              <a:spcBef>
                <a:spcPct val="20000"/>
              </a:spcBef>
              <a:buFont typeface="Arial" pitchFamily="34" charset="0"/>
              <a:buChar char="•"/>
            </a:pPr>
            <a:endParaRPr kumimoji="0" lang="en-US" sz="2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3" name="Group 74"/>
          <p:cNvGrpSpPr/>
          <p:nvPr/>
        </p:nvGrpSpPr>
        <p:grpSpPr>
          <a:xfrm>
            <a:off x="4572000" y="1447800"/>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33400"/>
          </a:xfrm>
        </p:spPr>
        <p:txBody>
          <a:bodyPr>
            <a:noAutofit/>
          </a:bodyPr>
          <a:lstStyle/>
          <a:p>
            <a:r>
              <a:rPr lang="en-US" sz="3600" dirty="0" smtClean="0"/>
              <a:t>SALSA HPC  Dynamic Virtual Clusters Demo</a:t>
            </a:r>
            <a:endParaRPr lang="en-US" sz="36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At top, these 3 clusters are switching applications on fixed environment. Takes ~30 Seconds.</a:t>
            </a:r>
          </a:p>
          <a:p>
            <a:pPr marL="114300" indent="-114300">
              <a:buFont typeface="Arial" pitchFamily="34" charset="0"/>
              <a:buChar char="•"/>
            </a:pPr>
            <a:r>
              <a:rPr lang="en-US" sz="1400" dirty="0" smtClean="0"/>
              <a:t>At bottom, this cluster is switching between Environments – Linux; Linux +</a:t>
            </a:r>
            <a:r>
              <a:rPr lang="en-US" sz="1400" dirty="0" err="1" smtClean="0"/>
              <a:t>Xen</a:t>
            </a:r>
            <a:r>
              <a:rPr lang="en-US" sz="1400" dirty="0" smtClean="0"/>
              <a:t>; Windows + HPCS. Takes about ~7 minutes.</a:t>
            </a:r>
          </a:p>
          <a:p>
            <a:pPr marL="114300" indent="-114300">
              <a:buFont typeface="Arial" pitchFamily="34" charset="0"/>
              <a:buChar char="•"/>
            </a:pPr>
            <a:r>
              <a:rPr lang="en-US" sz="1400" dirty="0" smtClean="0"/>
              <a:t>It demonstrates the concept of Science on Clouds using a </a:t>
            </a:r>
            <a:r>
              <a:rPr lang="en-US" sz="1400" dirty="0" err="1" smtClean="0"/>
              <a:t>FutureGrid</a:t>
            </a:r>
            <a:r>
              <a:rPr lang="en-US" sz="1400" dirty="0" smtClean="0"/>
              <a:t> cluster.</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29200" y="685800"/>
            <a:ext cx="3429000" cy="1981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p>
        </p:txBody>
      </p:sp>
      <p:sp>
        <p:nvSpPr>
          <p:cNvPr id="5" name="Oval 4"/>
          <p:cNvSpPr/>
          <p:nvPr/>
        </p:nvSpPr>
        <p:spPr>
          <a:xfrm>
            <a:off x="4724400" y="914400"/>
            <a:ext cx="609600" cy="381000"/>
          </a:xfrm>
          <a:prstGeom prst="ellipse">
            <a:avLst/>
          </a:prstGeom>
          <a:effectLst/>
        </p:spPr>
        <p:style>
          <a:lnRef idx="1">
            <a:schemeClr val="accent1"/>
          </a:lnRef>
          <a:fillRef idx="3">
            <a:schemeClr val="accent1"/>
          </a:fillRef>
          <a:effectRef idx="2">
            <a:schemeClr val="accent1"/>
          </a:effectRef>
          <a:fontRef idx="minor">
            <a:schemeClr val="lt1"/>
          </a:fontRef>
        </p:style>
        <p:txBody>
          <a:bodyPr lIns="0" tIns="0" rtlCol="0" anchor="ctr"/>
          <a:lstStyle/>
          <a:p>
            <a:pPr algn="ctr"/>
            <a:r>
              <a:rPr lang="en-US" sz="1600" dirty="0" smtClean="0"/>
              <a:t> WS</a:t>
            </a:r>
            <a:endParaRPr lang="en-US" sz="1600" dirty="0"/>
          </a:p>
        </p:txBody>
      </p:sp>
      <p:sp>
        <p:nvSpPr>
          <p:cNvPr id="6" name="Rounded Rectangle 5"/>
          <p:cNvSpPr/>
          <p:nvPr/>
        </p:nvSpPr>
        <p:spPr>
          <a:xfrm>
            <a:off x="6248400" y="914400"/>
            <a:ext cx="1143000" cy="381000"/>
          </a:xfrm>
          <a:prstGeom prst="roundRect">
            <a:avLst/>
          </a:prstGeom>
          <a:effectLst/>
        </p:spPr>
        <p:style>
          <a:lnRef idx="1">
            <a:schemeClr val="accent3"/>
          </a:lnRef>
          <a:fillRef idx="3">
            <a:schemeClr val="accent3"/>
          </a:fillRef>
          <a:effectRef idx="2">
            <a:schemeClr val="accent3"/>
          </a:effectRef>
          <a:fontRef idx="minor">
            <a:schemeClr val="lt1"/>
          </a:fontRef>
        </p:style>
        <p:txBody>
          <a:bodyPr lIns="137160" tIns="0" rtlCol="0" anchor="ctr"/>
          <a:lstStyle/>
          <a:p>
            <a:pPr algn="ctr"/>
            <a:r>
              <a:rPr lang="en-US" sz="1600" dirty="0" smtClean="0"/>
              <a:t>Daemon</a:t>
            </a:r>
            <a:endParaRPr lang="en-US" sz="1600" dirty="0"/>
          </a:p>
        </p:txBody>
      </p:sp>
      <p:sp>
        <p:nvSpPr>
          <p:cNvPr id="7" name="Flowchart: Magnetic Disk 6"/>
          <p:cNvSpPr/>
          <p:nvPr/>
        </p:nvSpPr>
        <p:spPr>
          <a:xfrm>
            <a:off x="7543800" y="1447800"/>
            <a:ext cx="762000" cy="304800"/>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Store</a:t>
            </a:r>
            <a:endParaRPr lang="en-US" sz="1600" dirty="0"/>
          </a:p>
        </p:txBody>
      </p:sp>
      <p:sp>
        <p:nvSpPr>
          <p:cNvPr id="8" name="Rounded Rectangle 7"/>
          <p:cNvSpPr/>
          <p:nvPr/>
        </p:nvSpPr>
        <p:spPr>
          <a:xfrm>
            <a:off x="6019800" y="2209800"/>
            <a:ext cx="1447800" cy="304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solidFill>
                  <a:schemeClr val="bg1"/>
                </a:solidFill>
              </a:rPr>
              <a:t>HPC Scheduler</a:t>
            </a:r>
            <a:endParaRPr lang="en-US" sz="1600" dirty="0">
              <a:solidFill>
                <a:schemeClr val="bg1"/>
              </a:solidFill>
            </a:endParaRPr>
          </a:p>
        </p:txBody>
      </p:sp>
      <p:sp>
        <p:nvSpPr>
          <p:cNvPr id="9" name="Rounded Rectangle 8"/>
          <p:cNvSpPr/>
          <p:nvPr/>
        </p:nvSpPr>
        <p:spPr>
          <a:xfrm>
            <a:off x="914400" y="801756"/>
            <a:ext cx="990600" cy="609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Client</a:t>
            </a:r>
            <a:endParaRPr lang="en-US" dirty="0"/>
          </a:p>
        </p:txBody>
      </p:sp>
      <p:cxnSp>
        <p:nvCxnSpPr>
          <p:cNvPr id="13" name="Straight Arrow Connector 12"/>
          <p:cNvCxnSpPr>
            <a:stCxn id="5" idx="6"/>
            <a:endCxn id="6" idx="1"/>
          </p:cNvCxnSpPr>
          <p:nvPr/>
        </p:nvCxnSpPr>
        <p:spPr>
          <a:xfrm>
            <a:off x="5334000" y="1104900"/>
            <a:ext cx="914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hape 18"/>
          <p:cNvCxnSpPr>
            <a:stCxn id="6" idx="3"/>
            <a:endCxn id="7" idx="1"/>
          </p:cNvCxnSpPr>
          <p:nvPr/>
        </p:nvCxnSpPr>
        <p:spPr>
          <a:xfrm>
            <a:off x="7391400" y="1104900"/>
            <a:ext cx="533400" cy="342900"/>
          </a:xfrm>
          <a:prstGeom prst="bentConnector2">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2" name="Rounded Rectangle 21"/>
          <p:cNvSpPr/>
          <p:nvPr/>
        </p:nvSpPr>
        <p:spPr>
          <a:xfrm>
            <a:off x="5181600" y="35052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Rounded Rectangle 22"/>
          <p:cNvSpPr/>
          <p:nvPr/>
        </p:nvSpPr>
        <p:spPr>
          <a:xfrm>
            <a:off x="6400800" y="35814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Rounded Rectangle 26"/>
          <p:cNvSpPr/>
          <p:nvPr/>
        </p:nvSpPr>
        <p:spPr>
          <a:xfrm>
            <a:off x="7543800" y="35814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ounded Rectangle 34"/>
          <p:cNvSpPr/>
          <p:nvPr/>
        </p:nvSpPr>
        <p:spPr>
          <a:xfrm>
            <a:off x="5410200" y="37338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6" name="Rounded Rectangle 35"/>
          <p:cNvSpPr/>
          <p:nvPr/>
        </p:nvSpPr>
        <p:spPr>
          <a:xfrm>
            <a:off x="6553200" y="37338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Rounded Rectangle 36"/>
          <p:cNvSpPr/>
          <p:nvPr/>
        </p:nvSpPr>
        <p:spPr>
          <a:xfrm>
            <a:off x="7696200" y="37338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ounded Rectangle 37"/>
          <p:cNvSpPr/>
          <p:nvPr/>
        </p:nvSpPr>
        <p:spPr>
          <a:xfrm>
            <a:off x="5638800" y="39624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CN</a:t>
            </a:r>
            <a:endParaRPr lang="en-US" sz="1600" dirty="0"/>
          </a:p>
        </p:txBody>
      </p:sp>
      <p:sp>
        <p:nvSpPr>
          <p:cNvPr id="39" name="Rounded Rectangle 38"/>
          <p:cNvSpPr/>
          <p:nvPr/>
        </p:nvSpPr>
        <p:spPr>
          <a:xfrm>
            <a:off x="6781800" y="39624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CN</a:t>
            </a:r>
          </a:p>
        </p:txBody>
      </p:sp>
      <p:sp>
        <p:nvSpPr>
          <p:cNvPr id="40" name="Rounded Rectangle 39"/>
          <p:cNvSpPr/>
          <p:nvPr/>
        </p:nvSpPr>
        <p:spPr>
          <a:xfrm>
            <a:off x="7924800" y="3962400"/>
            <a:ext cx="838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CN</a:t>
            </a:r>
            <a:endParaRPr lang="en-US" sz="1600" dirty="0"/>
          </a:p>
        </p:txBody>
      </p:sp>
      <p:sp>
        <p:nvSpPr>
          <p:cNvPr id="41" name="Up-Down Arrow 40"/>
          <p:cNvSpPr/>
          <p:nvPr/>
        </p:nvSpPr>
        <p:spPr>
          <a:xfrm>
            <a:off x="6705600" y="2743200"/>
            <a:ext cx="228600" cy="762000"/>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3" name="Elbow Connector 42"/>
          <p:cNvCxnSpPr>
            <a:stCxn id="6" idx="2"/>
          </p:cNvCxnSpPr>
          <p:nvPr/>
        </p:nvCxnSpPr>
        <p:spPr>
          <a:xfrm rot="5400000">
            <a:off x="6362700" y="1752600"/>
            <a:ext cx="914400" cy="1588"/>
          </a:xfrm>
          <a:prstGeom prst="bentConnector3">
            <a:avLst>
              <a:gd name="adj1" fmla="val 50000"/>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45" name="Elbow Connector 44"/>
          <p:cNvCxnSpPr>
            <a:stCxn id="9" idx="3"/>
            <a:endCxn id="5" idx="2"/>
          </p:cNvCxnSpPr>
          <p:nvPr/>
        </p:nvCxnSpPr>
        <p:spPr>
          <a:xfrm flipV="1">
            <a:off x="1905000" y="1104900"/>
            <a:ext cx="2819400" cy="1656"/>
          </a:xfrm>
          <a:prstGeom prst="bentConnector3">
            <a:avLst>
              <a:gd name="adj1" fmla="val 50000"/>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53" name="TextBox 52"/>
          <p:cNvSpPr txBox="1"/>
          <p:nvPr/>
        </p:nvSpPr>
        <p:spPr>
          <a:xfrm>
            <a:off x="2743200" y="685800"/>
            <a:ext cx="1101584" cy="369332"/>
          </a:xfrm>
          <a:prstGeom prst="rect">
            <a:avLst/>
          </a:prstGeom>
          <a:noFill/>
        </p:spPr>
        <p:txBody>
          <a:bodyPr wrap="none" rtlCol="0">
            <a:spAutoFit/>
          </a:bodyPr>
          <a:lstStyle/>
          <a:p>
            <a:r>
              <a:rPr lang="en-US" dirty="0" smtClean="0"/>
              <a:t>1, 2, 9, 10</a:t>
            </a:r>
            <a:endParaRPr lang="en-US" dirty="0"/>
          </a:p>
        </p:txBody>
      </p:sp>
      <p:sp>
        <p:nvSpPr>
          <p:cNvPr id="54" name="TextBox 53"/>
          <p:cNvSpPr txBox="1"/>
          <p:nvPr/>
        </p:nvSpPr>
        <p:spPr>
          <a:xfrm>
            <a:off x="457200" y="1627287"/>
            <a:ext cx="3886200" cy="5078313"/>
          </a:xfrm>
          <a:prstGeom prst="rect">
            <a:avLst/>
          </a:prstGeom>
          <a:noFill/>
        </p:spPr>
        <p:txBody>
          <a:bodyPr wrap="square" rtlCol="0">
            <a:spAutoFit/>
          </a:bodyPr>
          <a:lstStyle/>
          <a:p>
            <a:pPr marL="342900" indent="-342900">
              <a:buAutoNum type="arabicPeriod"/>
            </a:pPr>
            <a:r>
              <a:rPr lang="en-US" dirty="0" smtClean="0"/>
              <a:t>Client submits the job as a zip file to WS</a:t>
            </a:r>
          </a:p>
          <a:p>
            <a:pPr marL="342900" indent="-342900">
              <a:buAutoNum type="arabicPeriod"/>
            </a:pPr>
            <a:r>
              <a:rPr lang="en-US" dirty="0" smtClean="0"/>
              <a:t>WS returns a GUID for the client</a:t>
            </a:r>
          </a:p>
          <a:p>
            <a:pPr marL="342900" indent="-342900">
              <a:buAutoNum type="arabicPeriod"/>
            </a:pPr>
            <a:r>
              <a:rPr lang="en-US" dirty="0" smtClean="0"/>
              <a:t>WS hands over the zip and GUID to Daemon</a:t>
            </a:r>
          </a:p>
          <a:p>
            <a:pPr marL="342900" indent="-342900">
              <a:buAutoNum type="arabicPeriod"/>
            </a:pPr>
            <a:r>
              <a:rPr lang="en-US" dirty="0" smtClean="0"/>
              <a:t>Daemon persists the job in Store with GUID</a:t>
            </a:r>
          </a:p>
          <a:p>
            <a:pPr marL="342900" indent="-342900">
              <a:buAutoNum type="arabicPeriod"/>
            </a:pPr>
            <a:r>
              <a:rPr lang="en-US" dirty="0" smtClean="0"/>
              <a:t>Daemon invoke HPC Scheduler for the particular job</a:t>
            </a:r>
          </a:p>
          <a:p>
            <a:pPr marL="342900" indent="-342900">
              <a:buAutoNum type="arabicPeriod"/>
            </a:pPr>
            <a:r>
              <a:rPr lang="en-US" dirty="0" smtClean="0"/>
              <a:t>Daemon poll the HPC Scheduler for the status of stored jobs</a:t>
            </a:r>
          </a:p>
          <a:p>
            <a:pPr marL="342900" indent="-342900">
              <a:buAutoNum type="arabicPeriod"/>
            </a:pPr>
            <a:r>
              <a:rPr lang="en-US" dirty="0" smtClean="0"/>
              <a:t>HPC Scheduler distributes the job into compute nodes</a:t>
            </a:r>
          </a:p>
          <a:p>
            <a:pPr marL="342900" indent="-342900">
              <a:buAutoNum type="arabicPeriod"/>
            </a:pPr>
            <a:r>
              <a:rPr lang="en-US" dirty="0" smtClean="0"/>
              <a:t>Daemon notifies client (e.g. mail) when job has completed</a:t>
            </a:r>
          </a:p>
          <a:p>
            <a:pPr marL="342900" indent="-342900">
              <a:buAutoNum type="arabicPeriod"/>
            </a:pPr>
            <a:r>
              <a:rPr lang="en-US" dirty="0" smtClean="0"/>
              <a:t>Client requests the results from WS using GUID</a:t>
            </a:r>
          </a:p>
          <a:p>
            <a:pPr marL="342900" indent="-342900">
              <a:buAutoNum type="arabicPeriod"/>
            </a:pPr>
            <a:r>
              <a:rPr lang="en-US" dirty="0" smtClean="0"/>
              <a:t>WS returns the results as a zip file</a:t>
            </a:r>
            <a:endParaRPr lang="en-US" dirty="0"/>
          </a:p>
        </p:txBody>
      </p:sp>
      <p:sp>
        <p:nvSpPr>
          <p:cNvPr id="55" name="TextBox 54"/>
          <p:cNvSpPr txBox="1"/>
          <p:nvPr/>
        </p:nvSpPr>
        <p:spPr>
          <a:xfrm>
            <a:off x="5562600" y="762000"/>
            <a:ext cx="301686" cy="369332"/>
          </a:xfrm>
          <a:prstGeom prst="rect">
            <a:avLst/>
          </a:prstGeom>
          <a:noFill/>
        </p:spPr>
        <p:txBody>
          <a:bodyPr wrap="none" rtlCol="0">
            <a:spAutoFit/>
          </a:bodyPr>
          <a:lstStyle/>
          <a:p>
            <a:r>
              <a:rPr lang="en-US" dirty="0" smtClean="0"/>
              <a:t>3</a:t>
            </a:r>
            <a:endParaRPr lang="en-US" dirty="0"/>
          </a:p>
        </p:txBody>
      </p:sp>
      <p:sp>
        <p:nvSpPr>
          <p:cNvPr id="56" name="TextBox 55"/>
          <p:cNvSpPr txBox="1"/>
          <p:nvPr/>
        </p:nvSpPr>
        <p:spPr>
          <a:xfrm>
            <a:off x="7848600" y="762000"/>
            <a:ext cx="529312" cy="369332"/>
          </a:xfrm>
          <a:prstGeom prst="rect">
            <a:avLst/>
          </a:prstGeom>
          <a:noFill/>
        </p:spPr>
        <p:txBody>
          <a:bodyPr wrap="none" rtlCol="0">
            <a:spAutoFit/>
          </a:bodyPr>
          <a:lstStyle/>
          <a:p>
            <a:r>
              <a:rPr lang="en-US" dirty="0" smtClean="0"/>
              <a:t>4, 6</a:t>
            </a:r>
            <a:endParaRPr lang="en-US" dirty="0"/>
          </a:p>
        </p:txBody>
      </p:sp>
      <p:sp>
        <p:nvSpPr>
          <p:cNvPr id="57" name="TextBox 56"/>
          <p:cNvSpPr txBox="1"/>
          <p:nvPr/>
        </p:nvSpPr>
        <p:spPr>
          <a:xfrm>
            <a:off x="5396948" y="135836"/>
            <a:ext cx="301686" cy="369332"/>
          </a:xfrm>
          <a:prstGeom prst="rect">
            <a:avLst/>
          </a:prstGeom>
          <a:noFill/>
        </p:spPr>
        <p:txBody>
          <a:bodyPr wrap="none" rtlCol="0">
            <a:spAutoFit/>
          </a:bodyPr>
          <a:lstStyle/>
          <a:p>
            <a:r>
              <a:rPr lang="en-US" dirty="0" smtClean="0"/>
              <a:t>8</a:t>
            </a:r>
            <a:endParaRPr lang="en-US" dirty="0"/>
          </a:p>
        </p:txBody>
      </p:sp>
      <p:cxnSp>
        <p:nvCxnSpPr>
          <p:cNvPr id="59" name="Shape 58"/>
          <p:cNvCxnSpPr>
            <a:stCxn id="6" idx="0"/>
          </p:cNvCxnSpPr>
          <p:nvPr/>
        </p:nvCxnSpPr>
        <p:spPr>
          <a:xfrm rot="16200000" flipV="1">
            <a:off x="5962650" y="57150"/>
            <a:ext cx="609600" cy="110490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60" name="TextBox 59"/>
          <p:cNvSpPr txBox="1"/>
          <p:nvPr/>
        </p:nvSpPr>
        <p:spPr>
          <a:xfrm>
            <a:off x="6328688" y="1600200"/>
            <a:ext cx="529312" cy="369332"/>
          </a:xfrm>
          <a:prstGeom prst="rect">
            <a:avLst/>
          </a:prstGeom>
          <a:noFill/>
        </p:spPr>
        <p:txBody>
          <a:bodyPr wrap="none" rtlCol="0">
            <a:spAutoFit/>
          </a:bodyPr>
          <a:lstStyle/>
          <a:p>
            <a:r>
              <a:rPr lang="en-US" dirty="0" smtClean="0"/>
              <a:t>5, 6</a:t>
            </a:r>
            <a:endParaRPr lang="en-US" dirty="0"/>
          </a:p>
        </p:txBody>
      </p:sp>
      <p:sp>
        <p:nvSpPr>
          <p:cNvPr id="61" name="TextBox 60"/>
          <p:cNvSpPr txBox="1"/>
          <p:nvPr/>
        </p:nvSpPr>
        <p:spPr>
          <a:xfrm>
            <a:off x="6934200" y="2948608"/>
            <a:ext cx="301686" cy="369332"/>
          </a:xfrm>
          <a:prstGeom prst="rect">
            <a:avLst/>
          </a:prstGeom>
          <a:noFill/>
        </p:spPr>
        <p:txBody>
          <a:bodyPr wrap="none" rtlCol="0">
            <a:spAutoFit/>
          </a:bodyPr>
          <a:lstStyle/>
          <a:p>
            <a:r>
              <a:rPr lang="en-US" dirty="0"/>
              <a:t>7</a:t>
            </a:r>
          </a:p>
        </p:txBody>
      </p:sp>
      <p:sp>
        <p:nvSpPr>
          <p:cNvPr id="62" name="TextBox 61"/>
          <p:cNvSpPr txBox="1"/>
          <p:nvPr/>
        </p:nvSpPr>
        <p:spPr>
          <a:xfrm>
            <a:off x="8458200" y="1524000"/>
            <a:ext cx="478016" cy="369332"/>
          </a:xfrm>
          <a:prstGeom prst="rect">
            <a:avLst/>
          </a:prstGeom>
          <a:noFill/>
        </p:spPr>
        <p:txBody>
          <a:bodyPr wrap="none" rtlCol="0">
            <a:spAutoFit/>
          </a:bodyPr>
          <a:lstStyle/>
          <a:p>
            <a:r>
              <a:rPr lang="en-US" dirty="0" smtClean="0"/>
              <a:t>HN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85000" lnSpcReduction="20000"/>
          </a:bodyPr>
          <a:lstStyle/>
          <a:p>
            <a:r>
              <a:rPr lang="en-US" dirty="0" smtClean="0"/>
              <a:t>Zip Content</a:t>
            </a:r>
          </a:p>
          <a:p>
            <a:pPr lvl="1"/>
            <a:r>
              <a:rPr lang="en-US" dirty="0" smtClean="0"/>
              <a:t>Input Files </a:t>
            </a:r>
          </a:p>
          <a:p>
            <a:pPr lvl="2"/>
            <a:r>
              <a:rPr lang="en-US" dirty="0" smtClean="0"/>
              <a:t>FASTA or Distance file</a:t>
            </a:r>
          </a:p>
          <a:p>
            <a:pPr lvl="1"/>
            <a:r>
              <a:rPr lang="en-US" dirty="0" smtClean="0"/>
              <a:t>Runtime Configuration</a:t>
            </a:r>
          </a:p>
          <a:p>
            <a:pPr lvl="2"/>
            <a:r>
              <a:rPr lang="en-US" dirty="0" smtClean="0"/>
              <a:t>XML to configure MPI versions of SWG, MDS, PWC.</a:t>
            </a:r>
          </a:p>
          <a:p>
            <a:pPr lvl="1"/>
            <a:r>
              <a:rPr lang="en-US" dirty="0" smtClean="0"/>
              <a:t>Output Files</a:t>
            </a:r>
          </a:p>
          <a:p>
            <a:pPr lvl="2"/>
            <a:r>
              <a:rPr lang="en-US" dirty="0" smtClean="0"/>
              <a:t>Empty in the case of request</a:t>
            </a:r>
            <a:endParaRPr lang="en-US" dirty="0"/>
          </a:p>
          <a:p>
            <a:pPr lvl="2"/>
            <a:r>
              <a:rPr lang="en-US" dirty="0" smtClean="0"/>
              <a:t>Timings, summary, and appropriate output file</a:t>
            </a:r>
          </a:p>
          <a:p>
            <a:pPr lvl="1"/>
            <a:r>
              <a:rPr lang="en-US" dirty="0" smtClean="0"/>
              <a:t>Job Description</a:t>
            </a:r>
          </a:p>
          <a:p>
            <a:pPr lvl="2"/>
            <a:r>
              <a:rPr lang="en-US" dirty="0" smtClean="0"/>
              <a:t>XML file containing info on job (e.g. applications to run, parallelism, total cores, etc.)</a:t>
            </a:r>
          </a:p>
          <a:p>
            <a:r>
              <a:rPr lang="en-US" dirty="0" smtClean="0"/>
              <a:t>Daemon</a:t>
            </a:r>
          </a:p>
          <a:p>
            <a:pPr lvl="1"/>
            <a:r>
              <a:rPr lang="en-US" dirty="0" smtClean="0"/>
              <a:t>File Staging</a:t>
            </a:r>
          </a:p>
          <a:p>
            <a:pPr lvl="2"/>
            <a:r>
              <a:rPr lang="en-US" dirty="0" smtClean="0"/>
              <a:t>Adds a file staging task to the job, but does not record it in job XML.</a:t>
            </a:r>
          </a:p>
          <a:p>
            <a:pPr lvl="1"/>
            <a:r>
              <a:rPr lang="en-US" dirty="0" smtClean="0"/>
              <a:t>Zip/Unzip</a:t>
            </a:r>
          </a:p>
          <a:p>
            <a:pPr lvl="2"/>
            <a:r>
              <a:rPr lang="en-US" dirty="0" smtClean="0"/>
              <a:t>Handles zip/unzip of jobs</a:t>
            </a:r>
          </a:p>
          <a:p>
            <a:pPr lvl="1"/>
            <a:r>
              <a:rPr lang="en-US" dirty="0" smtClean="0"/>
              <a:t>Notification</a:t>
            </a:r>
          </a:p>
          <a:p>
            <a:pPr lvl="2"/>
            <a:r>
              <a:rPr lang="en-US" dirty="0" smtClean="0"/>
              <a:t>Notifies clients (e.g. email) for their completed jobs based on GUID</a:t>
            </a:r>
          </a:p>
          <a:p>
            <a:pPr lvl="2">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9048750" cy="1143000"/>
          </a:xfrm>
        </p:spPr>
        <p:txBody>
          <a:bodyPr>
            <a:normAutofit fontScale="90000"/>
          </a:bodyPr>
          <a:lstStyle/>
          <a:p>
            <a:r>
              <a:rPr lang="en-US" dirty="0" smtClean="0"/>
              <a:t>High Performance </a:t>
            </a:r>
            <a:br>
              <a:rPr lang="en-US" dirty="0" smtClean="0"/>
            </a:br>
            <a:r>
              <a:rPr lang="en-US" dirty="0" smtClean="0"/>
              <a:t>Dimension Reduction and Visualization</a:t>
            </a:r>
            <a:endParaRPr lang="en-US" dirty="0"/>
          </a:p>
        </p:txBody>
      </p:sp>
      <p:sp>
        <p:nvSpPr>
          <p:cNvPr id="3" name="Content Placeholder 2"/>
          <p:cNvSpPr>
            <a:spLocks noGrp="1"/>
          </p:cNvSpPr>
          <p:nvPr>
            <p:ph idx="1"/>
          </p:nvPr>
        </p:nvSpPr>
        <p:spPr>
          <a:xfrm>
            <a:off x="457200" y="1600200"/>
            <a:ext cx="8686800" cy="4525963"/>
          </a:xfrm>
        </p:spPr>
        <p:txBody>
          <a:bodyPr>
            <a:normAutofit fontScale="92500" lnSpcReduction="20000"/>
          </a:bodyPr>
          <a:lstStyle/>
          <a:p>
            <a:r>
              <a:rPr lang="en-US" dirty="0" smtClean="0"/>
              <a:t>Need is pervasive</a:t>
            </a:r>
          </a:p>
          <a:p>
            <a:pPr lvl="1"/>
            <a:r>
              <a:rPr lang="en-US" dirty="0" smtClean="0"/>
              <a:t>Large and high dimensional data are everywhere: biology, physics, Internet, …</a:t>
            </a:r>
          </a:p>
          <a:p>
            <a:pPr lvl="1"/>
            <a:r>
              <a:rPr lang="en-US" dirty="0" smtClean="0"/>
              <a:t>Visualization can help data analysis</a:t>
            </a:r>
          </a:p>
          <a:p>
            <a:r>
              <a:rPr lang="en-US" dirty="0" smtClean="0"/>
              <a:t> Visualization with high performance</a:t>
            </a:r>
          </a:p>
          <a:p>
            <a:pPr lvl="1"/>
            <a:r>
              <a:rPr lang="en-US" dirty="0" smtClean="0"/>
              <a:t>Map high-dimensional data into low dimensions.</a:t>
            </a:r>
          </a:p>
          <a:p>
            <a:pPr lvl="1"/>
            <a:r>
              <a:rPr lang="en-US" dirty="0" smtClean="0"/>
              <a:t>Need high performance for processing large data</a:t>
            </a:r>
          </a:p>
          <a:p>
            <a:pPr lvl="1"/>
            <a:r>
              <a:rPr lang="en-US" dirty="0" smtClean="0"/>
              <a:t>Developing high performance visualization algorithms: MDS(Multi-dimensional Scaling), GTM(Generative Topographic Mapping), DA-MDS(Deterministic Annealing MDS), DA-GTM(Deterministic Annealing GTM</a:t>
            </a:r>
            <a:r>
              <a:rPr lang="en-US" dirty="0" smtClean="0">
                <a:solidFill>
                  <a:prstClr val="black"/>
                </a:solidFill>
              </a:rPr>
              <a:t>)</a:t>
            </a:r>
            <a:r>
              <a:rPr lang="en-US" dirty="0"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fontScale="90000"/>
          </a:bodyPr>
          <a:lstStyle/>
          <a:p>
            <a:r>
              <a:rPr lang="en-US" dirty="0" smtClean="0"/>
              <a:t>Analysis of 60 Million </a:t>
            </a:r>
            <a:r>
              <a:rPr lang="en-US" dirty="0" err="1" smtClean="0"/>
              <a:t>PubChem</a:t>
            </a:r>
            <a:r>
              <a:rPr lang="en-US" dirty="0" smtClean="0"/>
              <a:t> Entries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David Wild</a:t>
            </a:r>
          </a:p>
          <a:p>
            <a:r>
              <a:rPr lang="en-US" dirty="0" smtClean="0"/>
              <a:t>60 million </a:t>
            </a:r>
            <a:r>
              <a:rPr lang="en-US" dirty="0" err="1" smtClean="0"/>
              <a:t>PubChem</a:t>
            </a:r>
            <a:r>
              <a:rPr lang="en-US" dirty="0" smtClean="0"/>
              <a:t> compounds with 166 features</a:t>
            </a:r>
          </a:p>
          <a:p>
            <a:pPr lvl="1"/>
            <a:r>
              <a:rPr lang="en-US" dirty="0" smtClean="0"/>
              <a:t>Drug discovery</a:t>
            </a:r>
          </a:p>
          <a:p>
            <a:pPr lvl="1"/>
            <a:r>
              <a:rPr lang="en-US" dirty="0" smtClean="0"/>
              <a:t>Bioassay </a:t>
            </a:r>
          </a:p>
          <a:p>
            <a:r>
              <a:rPr lang="en-US" dirty="0" smtClean="0"/>
              <a:t>3D visualization for data exploration/mining</a:t>
            </a:r>
          </a:p>
          <a:p>
            <a:pPr lvl="1"/>
            <a:r>
              <a:rPr lang="en-US" dirty="0" smtClean="0"/>
              <a:t>Mapping by MDS</a:t>
            </a:r>
            <a:r>
              <a:rPr lang="en-US" spc="-150" dirty="0" smtClean="0"/>
              <a:t>(Multi-dimensional Scaling)</a:t>
            </a:r>
            <a:r>
              <a:rPr lang="en-US" dirty="0" smtClean="0"/>
              <a:t> and </a:t>
            </a:r>
            <a:br>
              <a:rPr lang="en-US" dirty="0" smtClean="0"/>
            </a:br>
            <a:r>
              <a:rPr lang="en-US" dirty="0" smtClean="0"/>
              <a:t>GTM</a:t>
            </a:r>
            <a:r>
              <a:rPr lang="en-US" spc="-150" dirty="0" smtClean="0"/>
              <a:t>(Generative Topographic Mapping)</a:t>
            </a:r>
          </a:p>
          <a:p>
            <a:pPr lvl="1"/>
            <a:r>
              <a:rPr lang="en-US" dirty="0" smtClean="0"/>
              <a:t>Interactive visualization tool </a:t>
            </a:r>
            <a:r>
              <a:rPr lang="en-US" dirty="0" err="1" smtClean="0">
                <a:solidFill>
                  <a:srgbClr val="990033"/>
                </a:solidFill>
              </a:rPr>
              <a:t>PlotViz</a:t>
            </a:r>
            <a:endParaRPr lang="en-US" dirty="0" smtClean="0">
              <a:solidFill>
                <a:srgbClr val="990033"/>
              </a:solidFill>
            </a:endParaRPr>
          </a:p>
          <a:p>
            <a:pPr lvl="1"/>
            <a:r>
              <a:rPr lang="en-US" dirty="0" smtClean="0"/>
              <a:t>Discover hidden structures</a:t>
            </a:r>
          </a:p>
          <a:p>
            <a:pPr lvl="1"/>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Disease-Gene Data Analysis </a:t>
            </a:r>
            <a:endParaRPr lang="en-US" dirty="0"/>
          </a:p>
        </p:txBody>
      </p:sp>
      <p:sp>
        <p:nvSpPr>
          <p:cNvPr id="5" name="Content Placeholder 4"/>
          <p:cNvSpPr>
            <a:spLocks noGrp="1"/>
          </p:cNvSpPr>
          <p:nvPr>
            <p:ph idx="1"/>
          </p:nvPr>
        </p:nvSpPr>
        <p:spPr/>
        <p:txBody>
          <a:bodyPr/>
          <a:lstStyle/>
          <a:p>
            <a:r>
              <a:rPr lang="en-US" dirty="0" smtClean="0"/>
              <a:t>Workflow</a:t>
            </a:r>
            <a:endParaRPr lang="en-US" dirty="0"/>
          </a:p>
        </p:txBody>
      </p:sp>
      <p:sp>
        <p:nvSpPr>
          <p:cNvPr id="6" name="Rectangle 5"/>
          <p:cNvSpPr/>
          <p:nvPr/>
        </p:nvSpPr>
        <p:spPr>
          <a:xfrm>
            <a:off x="914400" y="2692638"/>
            <a:ext cx="1752600" cy="989012"/>
          </a:xfrm>
          <a:prstGeom prst="rect">
            <a:avLst/>
          </a:prstGeom>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Disease</a:t>
            </a:r>
          </a:p>
        </p:txBody>
      </p:sp>
      <p:sp>
        <p:nvSpPr>
          <p:cNvPr id="8" name="Rectangle 7"/>
          <p:cNvSpPr/>
          <p:nvPr/>
        </p:nvSpPr>
        <p:spPr>
          <a:xfrm>
            <a:off x="914400" y="4672250"/>
            <a:ext cx="1752600" cy="989012"/>
          </a:xfrm>
          <a:prstGeom prst="rect">
            <a:avLst/>
          </a:prstGeom>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a:t>
            </a:r>
          </a:p>
        </p:txBody>
      </p:sp>
      <p:sp>
        <p:nvSpPr>
          <p:cNvPr id="9" name="Rectangle 8"/>
          <p:cNvSpPr/>
          <p:nvPr/>
        </p:nvSpPr>
        <p:spPr>
          <a:xfrm>
            <a:off x="4038600" y="3680161"/>
            <a:ext cx="1752600" cy="989012"/>
          </a:xfrm>
          <a:prstGeom prst="rect">
            <a:avLst/>
          </a:prstGeom>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PubChem</a:t>
            </a:r>
            <a:endParaRPr lang="en-US" dirty="0" smtClean="0"/>
          </a:p>
        </p:txBody>
      </p:sp>
      <p:sp>
        <p:nvSpPr>
          <p:cNvPr id="10" name="Rectangle 9"/>
          <p:cNvSpPr/>
          <p:nvPr/>
        </p:nvSpPr>
        <p:spPr>
          <a:xfrm>
            <a:off x="6934200" y="3680161"/>
            <a:ext cx="1752600" cy="989012"/>
          </a:xfrm>
          <a:prstGeom prst="rect">
            <a:avLst/>
          </a:prstGeom>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3D Map</a:t>
            </a:r>
          </a:p>
          <a:p>
            <a:pPr algn="ctr"/>
            <a:r>
              <a:rPr lang="en-US" dirty="0" smtClean="0"/>
              <a:t>With</a:t>
            </a:r>
          </a:p>
          <a:p>
            <a:pPr algn="ctr"/>
            <a:r>
              <a:rPr lang="en-US" dirty="0" smtClean="0"/>
              <a:t>Labels</a:t>
            </a:r>
          </a:p>
        </p:txBody>
      </p:sp>
      <p:cxnSp>
        <p:nvCxnSpPr>
          <p:cNvPr id="13" name="Elbow Connector 12"/>
          <p:cNvCxnSpPr>
            <a:stCxn id="6" idx="3"/>
            <a:endCxn id="9" idx="1"/>
          </p:cNvCxnSpPr>
          <p:nvPr/>
        </p:nvCxnSpPr>
        <p:spPr>
          <a:xfrm>
            <a:off x="2667000" y="3187144"/>
            <a:ext cx="1371600" cy="98752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8" idx="3"/>
            <a:endCxn id="9" idx="1"/>
          </p:cNvCxnSpPr>
          <p:nvPr/>
        </p:nvCxnSpPr>
        <p:spPr>
          <a:xfrm flipV="1">
            <a:off x="2667000" y="4174667"/>
            <a:ext cx="1371600" cy="99208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9" idx="3"/>
            <a:endCxn id="10" idx="1"/>
          </p:cNvCxnSpPr>
          <p:nvPr/>
        </p:nvCxnSpPr>
        <p:spPr>
          <a:xfrm>
            <a:off x="5791200" y="4174667"/>
            <a:ext cx="1143000" cy="158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791200" y="3810000"/>
            <a:ext cx="1371600" cy="369332"/>
          </a:xfrm>
          <a:prstGeom prst="rect">
            <a:avLst/>
          </a:prstGeom>
          <a:noFill/>
        </p:spPr>
        <p:txBody>
          <a:bodyPr wrap="square" rtlCol="0">
            <a:spAutoFit/>
          </a:bodyPr>
          <a:lstStyle/>
          <a:p>
            <a:r>
              <a:rPr lang="en-US" dirty="0" smtClean="0"/>
              <a:t>MDS/GTM</a:t>
            </a:r>
            <a:endParaRPr lang="en-US" dirty="0"/>
          </a:p>
        </p:txBody>
      </p:sp>
      <p:sp>
        <p:nvSpPr>
          <p:cNvPr id="27" name="TextBox 26"/>
          <p:cNvSpPr txBox="1"/>
          <p:nvPr/>
        </p:nvSpPr>
        <p:spPr>
          <a:xfrm>
            <a:off x="914400" y="3683238"/>
            <a:ext cx="1752600" cy="523220"/>
          </a:xfrm>
          <a:prstGeom prst="rect">
            <a:avLst/>
          </a:prstGeom>
          <a:noFill/>
        </p:spPr>
        <p:txBody>
          <a:bodyPr wrap="square" rtlCol="0">
            <a:spAutoFit/>
          </a:bodyPr>
          <a:lstStyle/>
          <a:p>
            <a:r>
              <a:rPr lang="en-US" sz="1400" dirty="0" smtClean="0">
                <a:solidFill>
                  <a:schemeClr val="accent1"/>
                </a:solidFill>
              </a:rPr>
              <a:t>-. 34K</a:t>
            </a:r>
            <a:r>
              <a:rPr lang="ko-KR" altLang="en-US" sz="1400" dirty="0" smtClean="0">
                <a:solidFill>
                  <a:schemeClr val="accent1"/>
                </a:solidFill>
              </a:rPr>
              <a:t> </a:t>
            </a:r>
            <a:r>
              <a:rPr lang="en-US" altLang="ko-KR" sz="1400" dirty="0" smtClean="0">
                <a:solidFill>
                  <a:schemeClr val="accent1"/>
                </a:solidFill>
              </a:rPr>
              <a:t>total </a:t>
            </a:r>
            <a:br>
              <a:rPr lang="en-US" altLang="ko-KR" sz="1400" dirty="0" smtClean="0">
                <a:solidFill>
                  <a:schemeClr val="accent1"/>
                </a:solidFill>
              </a:rPr>
            </a:br>
            <a:r>
              <a:rPr lang="en-US" altLang="ko-KR" sz="1400" dirty="0" smtClean="0">
                <a:solidFill>
                  <a:schemeClr val="accent1"/>
                </a:solidFill>
              </a:rPr>
              <a:t>-. 32K unique CIDs</a:t>
            </a:r>
            <a:endParaRPr lang="en-US" sz="1400" dirty="0">
              <a:solidFill>
                <a:schemeClr val="accent1"/>
              </a:solidFill>
            </a:endParaRPr>
          </a:p>
        </p:txBody>
      </p:sp>
      <p:sp>
        <p:nvSpPr>
          <p:cNvPr id="28" name="TextBox 27"/>
          <p:cNvSpPr txBox="1"/>
          <p:nvPr/>
        </p:nvSpPr>
        <p:spPr>
          <a:xfrm>
            <a:off x="914400" y="5661262"/>
            <a:ext cx="1752600" cy="523220"/>
          </a:xfrm>
          <a:prstGeom prst="rect">
            <a:avLst/>
          </a:prstGeom>
          <a:noFill/>
        </p:spPr>
        <p:txBody>
          <a:bodyPr wrap="square" rtlCol="0">
            <a:spAutoFit/>
          </a:bodyPr>
          <a:lstStyle/>
          <a:p>
            <a:r>
              <a:rPr lang="en-US" sz="1400" dirty="0" smtClean="0">
                <a:solidFill>
                  <a:schemeClr val="accent1"/>
                </a:solidFill>
              </a:rPr>
              <a:t>-. 2M total </a:t>
            </a:r>
            <a:br>
              <a:rPr lang="en-US" sz="1400" dirty="0" smtClean="0">
                <a:solidFill>
                  <a:schemeClr val="accent1"/>
                </a:solidFill>
              </a:rPr>
            </a:br>
            <a:r>
              <a:rPr lang="en-US" sz="1400" dirty="0" smtClean="0">
                <a:solidFill>
                  <a:schemeClr val="accent1"/>
                </a:solidFill>
              </a:rPr>
              <a:t>-. 147K unique CIDs</a:t>
            </a:r>
            <a:endParaRPr lang="en-US" sz="1400" dirty="0">
              <a:solidFill>
                <a:schemeClr val="accent1"/>
              </a:solidFill>
            </a:endParaRPr>
          </a:p>
        </p:txBody>
      </p:sp>
      <p:sp>
        <p:nvSpPr>
          <p:cNvPr id="29" name="TextBox 28"/>
          <p:cNvSpPr txBox="1"/>
          <p:nvPr/>
        </p:nvSpPr>
        <p:spPr>
          <a:xfrm>
            <a:off x="4038600" y="4669173"/>
            <a:ext cx="1752600" cy="307777"/>
          </a:xfrm>
          <a:prstGeom prst="rect">
            <a:avLst/>
          </a:prstGeom>
          <a:noFill/>
        </p:spPr>
        <p:txBody>
          <a:bodyPr wrap="square" rtlCol="0">
            <a:spAutoFit/>
          </a:bodyPr>
          <a:lstStyle/>
          <a:p>
            <a:r>
              <a:rPr lang="en-US" sz="1400" dirty="0" smtClean="0">
                <a:solidFill>
                  <a:schemeClr val="accent1"/>
                </a:solidFill>
              </a:rPr>
              <a:t>-. 77K unique CIDs</a:t>
            </a:r>
            <a:endParaRPr lang="en-US" sz="1400" dirty="0">
              <a:solidFill>
                <a:schemeClr val="accent1"/>
              </a:solidFill>
            </a:endParaRPr>
          </a:p>
        </p:txBody>
      </p:sp>
      <p:sp>
        <p:nvSpPr>
          <p:cNvPr id="30" name="TextBox 29"/>
          <p:cNvSpPr txBox="1"/>
          <p:nvPr/>
        </p:nvSpPr>
        <p:spPr>
          <a:xfrm>
            <a:off x="6934200" y="4669173"/>
            <a:ext cx="1752600" cy="523220"/>
          </a:xfrm>
          <a:prstGeom prst="rect">
            <a:avLst/>
          </a:prstGeom>
          <a:noFill/>
        </p:spPr>
        <p:txBody>
          <a:bodyPr wrap="square" rtlCol="0">
            <a:spAutoFit/>
          </a:bodyPr>
          <a:lstStyle/>
          <a:p>
            <a:r>
              <a:rPr lang="en-US" sz="1400" dirty="0" smtClean="0">
                <a:solidFill>
                  <a:schemeClr val="accent1"/>
                </a:solidFill>
              </a:rPr>
              <a:t>-. 930K disease and gene data</a:t>
            </a:r>
            <a:endParaRPr lang="en-US" sz="1400" dirty="0">
              <a:solidFill>
                <a:schemeClr val="accent1"/>
              </a:solidFill>
            </a:endParaRPr>
          </a:p>
        </p:txBody>
      </p:sp>
      <p:sp>
        <p:nvSpPr>
          <p:cNvPr id="31" name="TextBox 30"/>
          <p:cNvSpPr txBox="1"/>
          <p:nvPr/>
        </p:nvSpPr>
        <p:spPr>
          <a:xfrm>
            <a:off x="7162800" y="5818386"/>
            <a:ext cx="1371600" cy="307777"/>
          </a:xfrm>
          <a:prstGeom prst="rect">
            <a:avLst/>
          </a:prstGeom>
          <a:noFill/>
        </p:spPr>
        <p:txBody>
          <a:bodyPr wrap="square" rtlCol="0">
            <a:spAutoFit/>
          </a:bodyPr>
          <a:lstStyle/>
          <a:p>
            <a:pPr algn="ctr"/>
            <a:r>
              <a:rPr lang="en-US" sz="1400" dirty="0" smtClean="0"/>
              <a:t>(Num of data)</a:t>
            </a:r>
            <a:endParaRPr lang="en-US" sz="1400" dirty="0"/>
          </a:p>
        </p:txBody>
      </p:sp>
      <p:sp>
        <p:nvSpPr>
          <p:cNvPr id="38" name="TextBox 37"/>
          <p:cNvSpPr txBox="1"/>
          <p:nvPr/>
        </p:nvSpPr>
        <p:spPr>
          <a:xfrm>
            <a:off x="3200400" y="3777734"/>
            <a:ext cx="914400" cy="369332"/>
          </a:xfrm>
          <a:prstGeom prst="rect">
            <a:avLst/>
          </a:prstGeom>
          <a:noFill/>
        </p:spPr>
        <p:txBody>
          <a:bodyPr wrap="square" rtlCol="0">
            <a:spAutoFit/>
          </a:bodyPr>
          <a:lstStyle/>
          <a:p>
            <a:pPr algn="ctr"/>
            <a:r>
              <a:rPr lang="en-US" dirty="0" smtClean="0"/>
              <a:t>Union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MDS/GTM with </a:t>
            </a:r>
            <a:r>
              <a:rPr lang="en-US" dirty="0" err="1" smtClean="0"/>
              <a:t>PubChem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Project data in the lower-dimensional space by reducing the original dimension</a:t>
            </a:r>
          </a:p>
          <a:p>
            <a:r>
              <a:rPr lang="en-US" dirty="0" smtClean="0"/>
              <a:t>Preserve similarity in the original space as much as possible</a:t>
            </a:r>
          </a:p>
          <a:p>
            <a:r>
              <a:rPr lang="en-US" dirty="0" smtClean="0"/>
              <a:t>GTM needs only vector-based data </a:t>
            </a:r>
          </a:p>
          <a:p>
            <a:r>
              <a:rPr lang="en-US" dirty="0" smtClean="0"/>
              <a:t>MDS can process more general form of input (</a:t>
            </a:r>
            <a:r>
              <a:rPr lang="en-US" dirty="0" err="1" smtClean="0"/>
              <a:t>pairwise</a:t>
            </a:r>
            <a:r>
              <a:rPr lang="en-US" dirty="0" smtClean="0"/>
              <a:t> similarity matrix)</a:t>
            </a:r>
          </a:p>
          <a:p>
            <a:r>
              <a:rPr lang="en-US" dirty="0" smtClean="0"/>
              <a:t>We have used only 166-bit fingerprints so far for measuring similarity (Euclidean distance)</a:t>
            </a:r>
          </a:p>
          <a:p>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PlotViz</a:t>
            </a:r>
            <a:r>
              <a:rPr lang="en-US" dirty="0" smtClean="0"/>
              <a:t> Screenshot (I) - MDS</a:t>
            </a:r>
            <a:endParaRPr lang="en-US" dirty="0"/>
          </a:p>
        </p:txBody>
      </p:sp>
      <p:sp>
        <p:nvSpPr>
          <p:cNvPr id="3" name="Rectangle 2"/>
          <p:cNvSpPr/>
          <p:nvPr/>
        </p:nvSpPr>
        <p:spPr>
          <a:xfrm>
            <a:off x="0" y="1417638"/>
            <a:ext cx="9144000" cy="54403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rot="5400000" flipH="1">
            <a:off x="108758" y="1600200"/>
            <a:ext cx="4648200" cy="4528357"/>
          </a:xfrm>
          <a:prstGeom prst="rect">
            <a:avLst/>
          </a:prstGeom>
        </p:spPr>
      </p:pic>
      <p:pic>
        <p:nvPicPr>
          <p:cNvPr id="5" name="Picture 4"/>
          <p:cNvPicPr>
            <a:picLocks noChangeAspect="1"/>
          </p:cNvPicPr>
          <p:nvPr/>
        </p:nvPicPr>
        <p:blipFill>
          <a:blip r:embed="rId4" cstate="print"/>
          <a:stretch>
            <a:fillRect/>
          </a:stretch>
        </p:blipFill>
        <p:spPr>
          <a:xfrm rot="5400000" flipH="1">
            <a:off x="4402153" y="1633925"/>
            <a:ext cx="4699373" cy="4512079"/>
          </a:xfrm>
          <a:prstGeom prst="rect">
            <a:avLst/>
          </a:prstGeom>
        </p:spPr>
      </p:pic>
      <p:pic>
        <p:nvPicPr>
          <p:cNvPr id="6" name="Picture 5"/>
          <p:cNvPicPr>
            <a:picLocks noChangeAspect="1"/>
          </p:cNvPicPr>
          <p:nvPr/>
        </p:nvPicPr>
        <p:blipFill>
          <a:blip r:embed="rId5" cstate="print"/>
          <a:srcRect t="44447" b="48715"/>
          <a:stretch>
            <a:fillRect/>
          </a:stretch>
        </p:blipFill>
        <p:spPr>
          <a:xfrm>
            <a:off x="1752600" y="6248400"/>
            <a:ext cx="2501900" cy="304800"/>
          </a:xfrm>
          <a:prstGeom prst="rect">
            <a:avLst/>
          </a:prstGeom>
        </p:spPr>
      </p:pic>
      <p:pic>
        <p:nvPicPr>
          <p:cNvPr id="7" name="Picture 6"/>
          <p:cNvPicPr>
            <a:picLocks noChangeAspect="1"/>
          </p:cNvPicPr>
          <p:nvPr/>
        </p:nvPicPr>
        <p:blipFill>
          <a:blip r:embed="rId5" cstate="print"/>
          <a:srcRect t="22223" b="70939"/>
          <a:stretch>
            <a:fillRect/>
          </a:stretch>
        </p:blipFill>
        <p:spPr>
          <a:xfrm>
            <a:off x="6336489" y="6248400"/>
            <a:ext cx="2501900" cy="3048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17638"/>
            <a:ext cx="9144000" cy="54403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err="1" smtClean="0"/>
              <a:t>PlotViz</a:t>
            </a:r>
            <a:r>
              <a:rPr lang="en-US" dirty="0" smtClean="0"/>
              <a:t> Screenshot (II) - GTM</a:t>
            </a:r>
            <a:endParaRPr lang="en-US" dirty="0"/>
          </a:p>
        </p:txBody>
      </p:sp>
      <p:pic>
        <p:nvPicPr>
          <p:cNvPr id="4" name="Picture 3"/>
          <p:cNvPicPr>
            <a:picLocks noChangeAspect="1"/>
          </p:cNvPicPr>
          <p:nvPr/>
        </p:nvPicPr>
        <p:blipFill>
          <a:blip r:embed="rId3" cstate="print"/>
          <a:stretch>
            <a:fillRect/>
          </a:stretch>
        </p:blipFill>
        <p:spPr>
          <a:xfrm>
            <a:off x="228600" y="1828800"/>
            <a:ext cx="4343400" cy="4150690"/>
          </a:xfrm>
          <a:prstGeom prst="rect">
            <a:avLst/>
          </a:prstGeom>
        </p:spPr>
      </p:pic>
      <p:pic>
        <p:nvPicPr>
          <p:cNvPr id="10" name="Picture 9"/>
          <p:cNvPicPr>
            <a:picLocks noChangeAspect="1"/>
          </p:cNvPicPr>
          <p:nvPr/>
        </p:nvPicPr>
        <p:blipFill>
          <a:blip r:embed="rId4" cstate="print"/>
          <a:srcRect t="44447" b="48715"/>
          <a:stretch>
            <a:fillRect/>
          </a:stretch>
        </p:blipFill>
        <p:spPr>
          <a:xfrm>
            <a:off x="1752600" y="6248400"/>
            <a:ext cx="2501900" cy="304800"/>
          </a:xfrm>
          <a:prstGeom prst="rect">
            <a:avLst/>
          </a:prstGeom>
        </p:spPr>
      </p:pic>
      <p:pic>
        <p:nvPicPr>
          <p:cNvPr id="11" name="Picture 10"/>
          <p:cNvPicPr>
            <a:picLocks noChangeAspect="1"/>
          </p:cNvPicPr>
          <p:nvPr/>
        </p:nvPicPr>
        <p:blipFill>
          <a:blip r:embed="rId5" cstate="print"/>
          <a:stretch>
            <a:fillRect/>
          </a:stretch>
        </p:blipFill>
        <p:spPr>
          <a:xfrm>
            <a:off x="4572000" y="1828800"/>
            <a:ext cx="4266389" cy="4343400"/>
          </a:xfrm>
          <a:prstGeom prst="rect">
            <a:avLst/>
          </a:prstGeom>
        </p:spPr>
      </p:pic>
      <p:pic>
        <p:nvPicPr>
          <p:cNvPr id="12" name="Picture 11"/>
          <p:cNvPicPr>
            <a:picLocks noChangeAspect="1"/>
          </p:cNvPicPr>
          <p:nvPr/>
        </p:nvPicPr>
        <p:blipFill>
          <a:blip r:embed="rId4" cstate="print"/>
          <a:srcRect t="22223" b="70939"/>
          <a:stretch>
            <a:fillRect/>
          </a:stretch>
        </p:blipFill>
        <p:spPr>
          <a:xfrm>
            <a:off x="6336489" y="6248400"/>
            <a:ext cx="2501900" cy="3048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PlotViz</a:t>
            </a:r>
            <a:r>
              <a:rPr lang="en-US" dirty="0" smtClean="0"/>
              <a:t> Screenshot (III) - MDS</a:t>
            </a:r>
            <a:endParaRPr lang="en-US" dirty="0"/>
          </a:p>
        </p:txBody>
      </p:sp>
      <p:sp>
        <p:nvSpPr>
          <p:cNvPr id="3" name="Rectangle 2"/>
          <p:cNvSpPr/>
          <p:nvPr/>
        </p:nvSpPr>
        <p:spPr>
          <a:xfrm>
            <a:off x="-7988" y="1417638"/>
            <a:ext cx="9144000" cy="54403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rot="5400000" flipH="1">
            <a:off x="157931" y="1796736"/>
            <a:ext cx="4552950" cy="4259211"/>
          </a:xfrm>
          <a:prstGeom prst="rect">
            <a:avLst/>
          </a:prstGeom>
        </p:spPr>
      </p:pic>
      <p:pic>
        <p:nvPicPr>
          <p:cNvPr id="5" name="Picture 4"/>
          <p:cNvPicPr>
            <a:picLocks noChangeAspect="1"/>
          </p:cNvPicPr>
          <p:nvPr/>
        </p:nvPicPr>
        <p:blipFill>
          <a:blip r:embed="rId4" cstate="print"/>
          <a:stretch>
            <a:fillRect/>
          </a:stretch>
        </p:blipFill>
        <p:spPr>
          <a:xfrm rot="5400000" flipH="1">
            <a:off x="4432391" y="1663610"/>
            <a:ext cx="4451169" cy="4476750"/>
          </a:xfrm>
          <a:prstGeom prst="rect">
            <a:avLst/>
          </a:prstGeom>
          <a:effectLst/>
        </p:spPr>
      </p:pic>
      <p:pic>
        <p:nvPicPr>
          <p:cNvPr id="6" name="Picture 5"/>
          <p:cNvPicPr>
            <a:picLocks noChangeAspect="1"/>
          </p:cNvPicPr>
          <p:nvPr/>
        </p:nvPicPr>
        <p:blipFill>
          <a:blip r:embed="rId5" cstate="print"/>
          <a:srcRect t="29061" b="64101"/>
          <a:stretch>
            <a:fillRect/>
          </a:stretch>
        </p:blipFill>
        <p:spPr>
          <a:xfrm>
            <a:off x="1752600" y="6202817"/>
            <a:ext cx="2501900" cy="304800"/>
          </a:xfrm>
          <a:prstGeom prst="rect">
            <a:avLst/>
          </a:prstGeom>
        </p:spPr>
      </p:pic>
      <p:pic>
        <p:nvPicPr>
          <p:cNvPr id="7" name="Picture 6"/>
          <p:cNvPicPr>
            <a:picLocks noChangeAspect="1"/>
          </p:cNvPicPr>
          <p:nvPr/>
        </p:nvPicPr>
        <p:blipFill>
          <a:blip r:embed="rId5" cstate="print"/>
          <a:srcRect t="73508" b="19654"/>
          <a:stretch>
            <a:fillRect/>
          </a:stretch>
        </p:blipFill>
        <p:spPr>
          <a:xfrm>
            <a:off x="6184900" y="6202817"/>
            <a:ext cx="2501900" cy="3048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PlotViz</a:t>
            </a:r>
            <a:r>
              <a:rPr lang="en-US" dirty="0" smtClean="0"/>
              <a:t> Screenshot (IV) - GTM</a:t>
            </a:r>
            <a:endParaRPr lang="en-US" dirty="0"/>
          </a:p>
        </p:txBody>
      </p:sp>
      <p:sp>
        <p:nvSpPr>
          <p:cNvPr id="3" name="Rectangle 2"/>
          <p:cNvSpPr/>
          <p:nvPr/>
        </p:nvSpPr>
        <p:spPr>
          <a:xfrm>
            <a:off x="0" y="1417638"/>
            <a:ext cx="9144000" cy="54403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a:off x="279399" y="1820602"/>
            <a:ext cx="4233713" cy="4099310"/>
          </a:xfrm>
          <a:prstGeom prst="rect">
            <a:avLst/>
          </a:prstGeom>
        </p:spPr>
      </p:pic>
      <p:pic>
        <p:nvPicPr>
          <p:cNvPr id="5" name="Picture 4"/>
          <p:cNvPicPr>
            <a:picLocks noChangeAspect="1"/>
          </p:cNvPicPr>
          <p:nvPr/>
        </p:nvPicPr>
        <p:blipFill>
          <a:blip r:embed="rId4" cstate="print"/>
          <a:srcRect t="29061" b="64101"/>
          <a:stretch>
            <a:fillRect/>
          </a:stretch>
        </p:blipFill>
        <p:spPr>
          <a:xfrm>
            <a:off x="1752600" y="6202817"/>
            <a:ext cx="2501900" cy="304800"/>
          </a:xfrm>
          <a:prstGeom prst="rect">
            <a:avLst/>
          </a:prstGeom>
        </p:spPr>
      </p:pic>
      <p:pic>
        <p:nvPicPr>
          <p:cNvPr id="6" name="Picture 5"/>
          <p:cNvPicPr>
            <a:picLocks noChangeAspect="1"/>
          </p:cNvPicPr>
          <p:nvPr/>
        </p:nvPicPr>
        <p:blipFill>
          <a:blip r:embed="rId5" cstate="print"/>
          <a:stretch>
            <a:fillRect/>
          </a:stretch>
        </p:blipFill>
        <p:spPr>
          <a:xfrm>
            <a:off x="4546600" y="1819664"/>
            <a:ext cx="4191000" cy="4130698"/>
          </a:xfrm>
          <a:prstGeom prst="rect">
            <a:avLst/>
          </a:prstGeom>
        </p:spPr>
      </p:pic>
      <p:pic>
        <p:nvPicPr>
          <p:cNvPr id="8" name="Picture 7"/>
          <p:cNvPicPr>
            <a:picLocks noChangeAspect="1"/>
          </p:cNvPicPr>
          <p:nvPr/>
        </p:nvPicPr>
        <p:blipFill>
          <a:blip r:embed="rId4" cstate="print"/>
          <a:srcRect t="73508" b="19654"/>
          <a:stretch>
            <a:fillRect/>
          </a:stretch>
        </p:blipFill>
        <p:spPr>
          <a:xfrm>
            <a:off x="6184900" y="6202817"/>
            <a:ext cx="2501900" cy="3048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066800"/>
            <a:ext cx="8763000" cy="1143000"/>
          </a:xfrm>
        </p:spPr>
        <p:txBody>
          <a:bodyPr>
            <a:normAutofit fontScale="55000" lnSpcReduction="20000"/>
          </a:bodyPr>
          <a:lstStyle/>
          <a:p>
            <a:pPr marL="228600" indent="-228600"/>
            <a:r>
              <a:rPr lang="en-US" dirty="0" smtClean="0"/>
              <a:t>Developed parallel MDS and GTM algorithm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up to 2M </a:t>
            </a:r>
            <a:r>
              <a:rPr lang="en-US" dirty="0" err="1" smtClean="0"/>
              <a:t>PubChem</a:t>
            </a:r>
            <a:r>
              <a:rPr lang="en-US" dirty="0" smtClean="0"/>
              <a:t> points</a:t>
            </a:r>
          </a:p>
          <a:p>
            <a:endParaRPr lang="en-US" dirty="0" smtClean="0"/>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Red points are 100k sampled data and blue points are 4M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smtClean="0">
                <a:solidFill>
                  <a:schemeClr val="tx2">
                    <a:lumMod val="75000"/>
                  </a:schemeClr>
                </a:solidFill>
              </a:rPr>
              <a:t>[3] </a:t>
            </a:r>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4" name="Picture 2"/>
          <p:cNvPicPr>
            <a:picLocks noChangeAspect="1" noChangeArrowheads="1"/>
          </p:cNvPicPr>
          <p:nvPr/>
        </p:nvPicPr>
        <p:blipFill>
          <a:blip r:embed="rId3" cstate="print"/>
          <a:srcRect/>
          <a:stretch>
            <a:fillRect/>
          </a:stretch>
        </p:blipFill>
        <p:spPr bwMode="auto">
          <a:xfrm>
            <a:off x="0" y="0"/>
            <a:ext cx="9220200" cy="6842125"/>
          </a:xfrm>
          <a:prstGeom prst="rect">
            <a:avLst/>
          </a:prstGeom>
          <a:noFill/>
          <a:ln w="9525" algn="ctr">
            <a:noFill/>
            <a:miter lim="800000"/>
            <a:headEnd/>
            <a:tailEnd/>
          </a:ln>
          <a:effectLst/>
        </p:spPr>
      </p:pic>
      <p:sp>
        <p:nvSpPr>
          <p:cNvPr id="1155075" name="Rectangle 3"/>
          <p:cNvSpPr>
            <a:spLocks noGrp="1" noChangeArrowheads="1"/>
          </p:cNvSpPr>
          <p:nvPr>
            <p:ph type="title"/>
          </p:nvPr>
        </p:nvSpPr>
        <p:spPr>
          <a:xfrm>
            <a:off x="0" y="6096000"/>
            <a:ext cx="9144000" cy="762000"/>
          </a:xfrm>
          <a:solidFill>
            <a:schemeClr val="bg2"/>
          </a:solidFill>
        </p:spPr>
        <p:txBody>
          <a:bodyPr/>
          <a:lstStyle/>
          <a:p>
            <a:r>
              <a:rPr lang="en-US"/>
              <a:t>Intel’s Application Stack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Method</a:t>
            </a:r>
            <a:endParaRPr lang="en-US" dirty="0"/>
          </a:p>
        </p:txBody>
      </p:sp>
      <p:sp>
        <p:nvSpPr>
          <p:cNvPr id="8" name="Content Placeholder 7"/>
          <p:cNvSpPr>
            <a:spLocks noGrp="1"/>
          </p:cNvSpPr>
          <p:nvPr>
            <p:ph idx="1"/>
          </p:nvPr>
        </p:nvSpPr>
        <p:spPr>
          <a:xfrm>
            <a:off x="457200" y="1600200"/>
            <a:ext cx="8229600" cy="2590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 </a:t>
            </a:r>
            <a:br>
              <a:rPr lang="en-US" dirty="0" smtClean="0"/>
            </a:br>
            <a:r>
              <a:rPr lang="en-US" dirty="0" smtClean="0"/>
              <a:t>in-sample</a:t>
            </a:r>
            <a:endParaRPr lang="en-US" dirty="0"/>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N-n</a:t>
            </a:r>
          </a:p>
          <a:p>
            <a:pPr algn="ctr"/>
            <a:r>
              <a:rPr lang="en-US" dirty="0" smtClean="0"/>
              <a:t>out-of-sample</a:t>
            </a:r>
            <a:endParaRPr lang="en-US" dirty="0"/>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t>Total N data</a:t>
            </a:r>
            <a:endParaRPr lang="en-US" dirty="0"/>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t>Trained data</a:t>
            </a:r>
            <a:endParaRPr lang="en-US" sz="1400" dirty="0"/>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Interpolated </a:t>
            </a:r>
          </a:p>
          <a:p>
            <a:pPr algn="ctr"/>
            <a:r>
              <a:rPr lang="en-US" dirty="0" smtClean="0"/>
              <a:t>MDS/GTM map</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Interpolation Method</a:t>
            </a:r>
            <a:endParaRPr lang="en-US" dirty="0"/>
          </a:p>
        </p:txBody>
      </p:sp>
      <p:sp>
        <p:nvSpPr>
          <p:cNvPr id="4" name="Text Placeholder 3"/>
          <p:cNvSpPr>
            <a:spLocks noGrp="1"/>
          </p:cNvSpPr>
          <p:nvPr>
            <p:ph type="body" idx="1"/>
          </p:nvPr>
        </p:nvSpPr>
        <p:spPr>
          <a:xfrm>
            <a:off x="457200" y="1066800"/>
            <a:ext cx="4040188" cy="381000"/>
          </a:xfrm>
        </p:spPr>
        <p:txBody>
          <a:bodyPr>
            <a:normAutofit fontScale="92500" lnSpcReduction="20000"/>
          </a:bodyPr>
          <a:lstStyle/>
          <a:p>
            <a:r>
              <a:rPr lang="en-US" dirty="0" smtClean="0"/>
              <a:t>Multidimensional Scaling (MDS)</a:t>
            </a:r>
            <a:endParaRPr lang="en-US" dirty="0"/>
          </a:p>
        </p:txBody>
      </p:sp>
      <p:sp>
        <p:nvSpPr>
          <p:cNvPr id="5" name="Content Placeholder 4"/>
          <p:cNvSpPr>
            <a:spLocks noGrp="1"/>
          </p:cNvSpPr>
          <p:nvPr>
            <p:ph sz="half" idx="2"/>
          </p:nvPr>
        </p:nvSpPr>
        <p:spPr>
          <a:xfrm>
            <a:off x="457200" y="1752600"/>
            <a:ext cx="4040188" cy="4724400"/>
          </a:xfrm>
        </p:spPr>
        <p:txBody>
          <a:bodyPr>
            <a:normAutofit lnSpcReduction="10000"/>
          </a:bodyPr>
          <a:lstStyle/>
          <a:p>
            <a:r>
              <a:rPr lang="en-US" dirty="0" smtClean="0"/>
              <a:t>Find mapping for a new point based on the pre-mapping result of the sample data (</a:t>
            </a:r>
            <a:r>
              <a:rPr lang="en-US" i="1" dirty="0"/>
              <a:t>n</a:t>
            </a:r>
            <a:r>
              <a:rPr lang="en-US" dirty="0" smtClean="0"/>
              <a:t> samples).</a:t>
            </a:r>
          </a:p>
          <a:p>
            <a:r>
              <a:rPr lang="en-US" dirty="0" smtClean="0"/>
              <a:t>For the new input data, find </a:t>
            </a:r>
            <a:r>
              <a:rPr lang="en-US" i="1" dirty="0" smtClean="0"/>
              <a:t>k</a:t>
            </a:r>
            <a:r>
              <a:rPr lang="en-US" dirty="0" smtClean="0"/>
              <a:t>-NN among those sample data.</a:t>
            </a:r>
          </a:p>
          <a:p>
            <a:r>
              <a:rPr lang="en-US" dirty="0" smtClean="0"/>
              <a:t>Based on the mappings of the </a:t>
            </a:r>
            <a:r>
              <a:rPr lang="en-US" i="1" dirty="0" smtClean="0"/>
              <a:t>k</a:t>
            </a:r>
            <a:r>
              <a:rPr lang="en-US" dirty="0" smtClean="0"/>
              <a:t>-NN, interpolate the new point.</a:t>
            </a:r>
          </a:p>
          <a:p>
            <a:r>
              <a:rPr lang="en-US" i="1" dirty="0" smtClean="0"/>
              <a:t>O(n(N-n)) </a:t>
            </a:r>
            <a:r>
              <a:rPr lang="en-US" dirty="0" smtClean="0"/>
              <a:t>memory required.</a:t>
            </a:r>
          </a:p>
          <a:p>
            <a:r>
              <a:rPr lang="en-US" i="1" dirty="0" smtClean="0"/>
              <a:t>O(n(N-n)) </a:t>
            </a:r>
            <a:r>
              <a:rPr lang="en-US" dirty="0" smtClean="0"/>
              <a:t>computations</a:t>
            </a:r>
          </a:p>
        </p:txBody>
      </p:sp>
      <p:sp>
        <p:nvSpPr>
          <p:cNvPr id="6" name="Text Placeholder 5"/>
          <p:cNvSpPr>
            <a:spLocks noGrp="1"/>
          </p:cNvSpPr>
          <p:nvPr>
            <p:ph type="body" sz="quarter" idx="3"/>
          </p:nvPr>
        </p:nvSpPr>
        <p:spPr>
          <a:xfrm>
            <a:off x="4648200" y="1066800"/>
            <a:ext cx="4041775" cy="639762"/>
          </a:xfrm>
        </p:spPr>
        <p:txBody>
          <a:bodyPr>
            <a:normAutofit fontScale="92500" lnSpcReduction="20000"/>
          </a:bodyPr>
          <a:lstStyle/>
          <a:p>
            <a:r>
              <a:rPr lang="en-US" dirty="0" smtClean="0"/>
              <a:t>Generative Topographic Mapping (GTM)</a:t>
            </a:r>
            <a:endParaRPr lang="en-US" dirty="0"/>
          </a:p>
        </p:txBody>
      </p:sp>
      <p:sp>
        <p:nvSpPr>
          <p:cNvPr id="7" name="Content Placeholder 6"/>
          <p:cNvSpPr>
            <a:spLocks noGrp="1"/>
          </p:cNvSpPr>
          <p:nvPr>
            <p:ph sz="quarter" idx="4"/>
          </p:nvPr>
        </p:nvSpPr>
        <p:spPr>
          <a:xfrm>
            <a:off x="4645025" y="1752600"/>
            <a:ext cx="4041775" cy="4373563"/>
          </a:xfrm>
        </p:spPr>
        <p:txBody>
          <a:bodyPr/>
          <a:lstStyle/>
          <a:p>
            <a:r>
              <a:rPr lang="en-US" dirty="0" smtClean="0"/>
              <a:t>For n samples (n&lt;N), GTM training requires </a:t>
            </a:r>
            <a:r>
              <a:rPr lang="en-US" i="1" dirty="0" smtClean="0"/>
              <a:t>O(</a:t>
            </a:r>
            <a:r>
              <a:rPr lang="en-US" i="1" dirty="0" err="1" smtClean="0"/>
              <a:t>Kn</a:t>
            </a:r>
            <a:r>
              <a:rPr lang="en-US" i="1" dirty="0" smtClean="0"/>
              <a:t>)</a:t>
            </a:r>
            <a:endParaRPr lang="en-US" dirty="0" smtClean="0"/>
          </a:p>
          <a:p>
            <a:r>
              <a:rPr lang="en-US" dirty="0" smtClean="0"/>
              <a:t>Training computes the optimal position for K latent variables for n data point</a:t>
            </a:r>
          </a:p>
          <a:p>
            <a:r>
              <a:rPr lang="en-US" dirty="0" smtClean="0"/>
              <a:t>Out-of-sample data (N-n points) is mapped based on the trained result (No training process required)</a:t>
            </a:r>
          </a:p>
          <a:p>
            <a:r>
              <a:rPr lang="en-US" dirty="0" smtClean="0"/>
              <a:t>Interpolation only require </a:t>
            </a:r>
            <a:r>
              <a:rPr lang="en-US" i="1" dirty="0" smtClean="0"/>
              <a:t>O(N-n)</a:t>
            </a:r>
            <a:r>
              <a:rPr lang="en-US" dirty="0" smtClean="0"/>
              <a:t> memory and time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fontScale="90000"/>
          </a:bodyPr>
          <a:lstStyle/>
          <a:p>
            <a:r>
              <a:rPr lang="en-US" dirty="0" smtClean="0"/>
              <a:t>Quality Comparison </a:t>
            </a:r>
            <a:br>
              <a:rPr lang="en-US" dirty="0" smtClean="0"/>
            </a:br>
            <a:r>
              <a:rPr lang="en-US" dirty="0" smtClean="0"/>
              <a:t>(Original vs. Interpolation)</a:t>
            </a:r>
            <a:endParaRPr lang="en-US" dirty="0"/>
          </a:p>
        </p:txBody>
      </p:sp>
      <p:sp>
        <p:nvSpPr>
          <p:cNvPr id="3" name="Text Placeholder 2"/>
          <p:cNvSpPr>
            <a:spLocks noGrp="1"/>
          </p:cNvSpPr>
          <p:nvPr>
            <p:ph type="body" idx="1"/>
          </p:nvPr>
        </p:nvSpPr>
        <p:spPr>
          <a:xfrm>
            <a:off x="457200" y="1447800"/>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0"/>
            <a:ext cx="4040188" cy="4800599"/>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828800"/>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5626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828799"/>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447800"/>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5029200"/>
            <a:ext cx="3124200" cy="1200329"/>
          </a:xfrm>
          <a:prstGeom prst="rect">
            <a:avLst/>
          </a:prstGeom>
          <a:noFill/>
        </p:spPr>
        <p:txBody>
          <a:bodyPr wrap="square" rtlCol="0">
            <a:spAutoFit/>
          </a:bodyPr>
          <a:lstStyle/>
          <a:p>
            <a:r>
              <a:rPr lang="en-US" i="1" dirty="0" smtClean="0"/>
              <a:t>Interpolation result (blue) is getting close to the original (read) result as sample size is increasing.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Elapsed Time of Interpolation</a:t>
            </a:r>
            <a:endParaRPr lang="en-US" dirty="0"/>
          </a:p>
        </p:txBody>
      </p:sp>
      <p:sp>
        <p:nvSpPr>
          <p:cNvPr id="3" name="Text Placeholder 2"/>
          <p:cNvSpPr>
            <a:spLocks noGrp="1"/>
          </p:cNvSpPr>
          <p:nvPr>
            <p:ph type="body" idx="1"/>
          </p:nvPr>
        </p:nvSpPr>
        <p:spPr>
          <a:xfrm>
            <a:off x="457200" y="1066800"/>
            <a:ext cx="4040188" cy="639762"/>
          </a:xfrm>
        </p:spPr>
        <p:txBody>
          <a:bodyPr/>
          <a:lstStyle/>
          <a:p>
            <a:r>
              <a:rPr lang="en-US" dirty="0" smtClean="0"/>
              <a:t>MDS</a:t>
            </a:r>
            <a:endParaRPr lang="en-US" dirty="0"/>
          </a:p>
        </p:txBody>
      </p:sp>
      <p:sp>
        <p:nvSpPr>
          <p:cNvPr id="4" name="Content Placeholder 3"/>
          <p:cNvSpPr>
            <a:spLocks noGrp="1"/>
          </p:cNvSpPr>
          <p:nvPr>
            <p:ph sz="half" idx="2"/>
          </p:nvPr>
        </p:nvSpPr>
        <p:spPr>
          <a:xfrm>
            <a:off x="457200" y="4724400"/>
            <a:ext cx="4040188" cy="1676400"/>
          </a:xfrm>
        </p:spPr>
        <p:txBody>
          <a:bodyPr>
            <a:normAutofit fontScale="92500" lnSpcReduction="20000"/>
          </a:bodyPr>
          <a:lstStyle/>
          <a:p>
            <a:r>
              <a:rPr lang="en-US" sz="1600" dirty="0" smtClean="0"/>
              <a:t>Elapsed </a:t>
            </a:r>
            <a:r>
              <a:rPr lang="en-US" sz="1600" dirty="0"/>
              <a:t>time of parallel MI-MDS </a:t>
            </a:r>
            <a:r>
              <a:rPr lang="en-US" sz="1600" dirty="0" smtClean="0"/>
              <a:t>running time </a:t>
            </a:r>
            <a:r>
              <a:rPr lang="en-US" sz="1600" dirty="0" err="1"/>
              <a:t>upto</a:t>
            </a:r>
            <a:r>
              <a:rPr lang="en-US" sz="1600" dirty="0"/>
              <a:t> 100k data with respect to the sample </a:t>
            </a:r>
            <a:r>
              <a:rPr lang="en-US" sz="1600" dirty="0" smtClean="0"/>
              <a:t>size using </a:t>
            </a:r>
            <a:r>
              <a:rPr lang="en-US" sz="1600" dirty="0"/>
              <a:t>16 nodes of the </a:t>
            </a:r>
            <a:r>
              <a:rPr lang="en-US" sz="1600" dirty="0" smtClean="0"/>
              <a:t>Tempest. Note that </a:t>
            </a:r>
            <a:r>
              <a:rPr lang="en-US" sz="1600" dirty="0"/>
              <a:t>the computational time complexity of </a:t>
            </a:r>
            <a:r>
              <a:rPr lang="en-US" sz="1600" dirty="0" smtClean="0"/>
              <a:t>MI-MDS is </a:t>
            </a:r>
            <a:r>
              <a:rPr lang="en-US" sz="1600" i="1" dirty="0"/>
              <a:t>O(</a:t>
            </a:r>
            <a:r>
              <a:rPr lang="en-US" sz="1600" i="1" dirty="0" err="1"/>
              <a:t>Mn</a:t>
            </a:r>
            <a:r>
              <a:rPr lang="en-US" sz="1600" i="1" dirty="0"/>
              <a:t>)</a:t>
            </a:r>
            <a:r>
              <a:rPr lang="en-US" sz="1600" dirty="0"/>
              <a:t> where n is the sample size and </a:t>
            </a:r>
            <a:r>
              <a:rPr lang="en-US" sz="1600" i="1" dirty="0"/>
              <a:t>M = N − n</a:t>
            </a:r>
            <a:r>
              <a:rPr lang="en-US" sz="1600" i="1" dirty="0" smtClean="0"/>
              <a:t>.</a:t>
            </a:r>
          </a:p>
          <a:p>
            <a:r>
              <a:rPr lang="en-US" sz="1600" dirty="0" smtClean="0"/>
              <a:t>Note that original MDS for only 25k data takes 2881.5852 (sec)</a:t>
            </a:r>
            <a:endParaRPr lang="en-US" sz="1600" dirty="0"/>
          </a:p>
        </p:txBody>
      </p:sp>
      <p:sp>
        <p:nvSpPr>
          <p:cNvPr id="5" name="Text Placeholder 4"/>
          <p:cNvSpPr>
            <a:spLocks noGrp="1"/>
          </p:cNvSpPr>
          <p:nvPr>
            <p:ph type="body" sz="quarter" idx="3"/>
          </p:nvPr>
        </p:nvSpPr>
        <p:spPr>
          <a:xfrm>
            <a:off x="4648200" y="990600"/>
            <a:ext cx="4041775" cy="639762"/>
          </a:xfrm>
        </p:spPr>
        <p:txBody>
          <a:bodyPr/>
          <a:lstStyle/>
          <a:p>
            <a:r>
              <a:rPr lang="en-US" dirty="0" smtClean="0"/>
              <a:t>GTM</a:t>
            </a:r>
            <a:endParaRPr lang="en-US" dirty="0"/>
          </a:p>
        </p:txBody>
      </p:sp>
      <p:sp>
        <p:nvSpPr>
          <p:cNvPr id="6" name="Content Placeholder 5"/>
          <p:cNvSpPr>
            <a:spLocks noGrp="1"/>
          </p:cNvSpPr>
          <p:nvPr>
            <p:ph sz="quarter" idx="4"/>
          </p:nvPr>
        </p:nvSpPr>
        <p:spPr>
          <a:xfrm>
            <a:off x="4645025" y="4724401"/>
            <a:ext cx="4041775" cy="914399"/>
          </a:xfrm>
        </p:spPr>
        <p:txBody>
          <a:bodyPr>
            <a:normAutofit fontScale="62500" lnSpcReduction="20000"/>
          </a:bodyPr>
          <a:lstStyle/>
          <a:p>
            <a:r>
              <a:rPr lang="en-US" dirty="0" smtClean="0"/>
              <a:t>Elapsed time for GTM interpolation is O(M) where M=N-n (n is the samples size), which is decreasing as the sample size increased</a:t>
            </a:r>
          </a:p>
        </p:txBody>
      </p:sp>
      <p:pic>
        <p:nvPicPr>
          <p:cNvPr id="7" name="Picture 6" descr="MDS_elapsed_time_upto_100k.png"/>
          <p:cNvPicPr>
            <a:picLocks noChangeAspect="1"/>
          </p:cNvPicPr>
          <p:nvPr/>
        </p:nvPicPr>
        <p:blipFill>
          <a:blip r:embed="rId3" cstate="print"/>
          <a:stretch>
            <a:fillRect/>
          </a:stretch>
        </p:blipFill>
        <p:spPr>
          <a:xfrm>
            <a:off x="762000" y="1676399"/>
            <a:ext cx="3048000" cy="3029049"/>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4800600" y="1676400"/>
            <a:ext cx="310984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MDS Interpolation</a:t>
            </a:r>
            <a:endParaRPr lang="en-US" dirty="0"/>
          </a:p>
        </p:txBody>
      </p:sp>
      <p:pic>
        <p:nvPicPr>
          <p:cNvPr id="1027" name="Picture 3"/>
          <p:cNvPicPr>
            <a:picLocks noChangeAspect="1" noChangeArrowheads="1"/>
          </p:cNvPicPr>
          <p:nvPr/>
        </p:nvPicPr>
        <p:blipFill>
          <a:blip r:embed="rId3" cstate="print">
            <a:clrChange>
              <a:clrFrom>
                <a:srgbClr val="F5F5F5"/>
              </a:clrFrom>
              <a:clrTo>
                <a:srgbClr val="F5F5F5">
                  <a:alpha val="0"/>
                </a:srgbClr>
              </a:clrTo>
            </a:clrChange>
          </a:blip>
          <a:srcRect/>
          <a:stretch>
            <a:fillRect/>
          </a:stretch>
        </p:blipFill>
        <p:spPr bwMode="auto">
          <a:xfrm>
            <a:off x="4876800" y="1371600"/>
            <a:ext cx="4027343" cy="391176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rot="10800000">
            <a:off x="304800" y="1295400"/>
            <a:ext cx="4274557" cy="4236594"/>
          </a:xfrm>
          <a:prstGeom prst="rect">
            <a:avLst/>
          </a:prstGeom>
          <a:noFill/>
          <a:ln w="9525">
            <a:noFill/>
            <a:miter lim="800000"/>
            <a:headEnd/>
            <a:tailEnd/>
          </a:ln>
        </p:spPr>
      </p:pic>
      <p:sp>
        <p:nvSpPr>
          <p:cNvPr id="12" name="TextBox 11"/>
          <p:cNvSpPr txBox="1"/>
          <p:nvPr/>
        </p:nvSpPr>
        <p:spPr>
          <a:xfrm>
            <a:off x="533400" y="5410200"/>
            <a:ext cx="4191000" cy="923330"/>
          </a:xfrm>
          <a:prstGeom prst="rect">
            <a:avLst/>
          </a:prstGeom>
          <a:noFill/>
        </p:spPr>
        <p:txBody>
          <a:bodyPr wrap="square" rtlCol="0">
            <a:spAutoFit/>
          </a:bodyPr>
          <a:lstStyle/>
          <a:p>
            <a:r>
              <a:rPr lang="en-US" i="1" dirty="0" smtClean="0"/>
              <a:t>MDS interpolation results for the 112.5k </a:t>
            </a:r>
            <a:r>
              <a:rPr lang="en-US" i="1" dirty="0" err="1" smtClean="0"/>
              <a:t>PubChem</a:t>
            </a:r>
            <a:r>
              <a:rPr lang="en-US" i="1" dirty="0" smtClean="0"/>
              <a:t> data with 100k in-sample (blue) and 12.5k out-of-sample (red)</a:t>
            </a:r>
          </a:p>
        </p:txBody>
      </p:sp>
      <p:sp>
        <p:nvSpPr>
          <p:cNvPr id="13" name="TextBox 12"/>
          <p:cNvSpPr txBox="1"/>
          <p:nvPr/>
        </p:nvSpPr>
        <p:spPr>
          <a:xfrm>
            <a:off x="4724400" y="5410200"/>
            <a:ext cx="4191000" cy="923330"/>
          </a:xfrm>
          <a:prstGeom prst="rect">
            <a:avLst/>
          </a:prstGeom>
          <a:noFill/>
        </p:spPr>
        <p:txBody>
          <a:bodyPr wrap="square" rtlCol="0">
            <a:spAutoFit/>
          </a:bodyPr>
          <a:lstStyle/>
          <a:p>
            <a:r>
              <a:rPr lang="en-US" i="1" dirty="0" smtClean="0"/>
              <a:t>MDS interpolation results for the 150k </a:t>
            </a:r>
            <a:r>
              <a:rPr lang="en-US" i="1" dirty="0" err="1" smtClean="0"/>
              <a:t>PubChem</a:t>
            </a:r>
            <a:r>
              <a:rPr lang="en-US" i="1" dirty="0" smtClean="0"/>
              <a:t> data with 100k in-sample (blue) and 50k out-of-sample (red)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GTM Interpolation</a:t>
            </a:r>
            <a:endParaRPr lang="en-US" dirty="0"/>
          </a:p>
        </p:txBody>
      </p:sp>
      <p:sp>
        <p:nvSpPr>
          <p:cNvPr id="4" name="TextBox 3"/>
          <p:cNvSpPr txBox="1"/>
          <p:nvPr/>
        </p:nvSpPr>
        <p:spPr>
          <a:xfrm>
            <a:off x="533400" y="5410200"/>
            <a:ext cx="4191000" cy="646331"/>
          </a:xfrm>
          <a:prstGeom prst="rect">
            <a:avLst/>
          </a:prstGeom>
          <a:noFill/>
        </p:spPr>
        <p:txBody>
          <a:bodyPr wrap="square" rtlCol="0">
            <a:spAutoFit/>
          </a:bodyPr>
          <a:lstStyle/>
          <a:p>
            <a:r>
              <a:rPr lang="en-US" i="1" dirty="0" smtClean="0"/>
              <a:t>The original GTM result for 100k </a:t>
            </a:r>
            <a:r>
              <a:rPr lang="en-US" i="1" dirty="0" err="1" smtClean="0"/>
              <a:t>PubChem</a:t>
            </a:r>
            <a:r>
              <a:rPr lang="en-US" i="1" dirty="0" smtClean="0"/>
              <a:t> dataset</a:t>
            </a:r>
          </a:p>
        </p:txBody>
      </p:sp>
      <p:sp>
        <p:nvSpPr>
          <p:cNvPr id="5" name="TextBox 4"/>
          <p:cNvSpPr txBox="1"/>
          <p:nvPr/>
        </p:nvSpPr>
        <p:spPr>
          <a:xfrm>
            <a:off x="4724400" y="5410200"/>
            <a:ext cx="4191000" cy="923330"/>
          </a:xfrm>
          <a:prstGeom prst="rect">
            <a:avLst/>
          </a:prstGeom>
          <a:noFill/>
        </p:spPr>
        <p:txBody>
          <a:bodyPr wrap="square" rtlCol="0">
            <a:spAutoFit/>
          </a:bodyPr>
          <a:lstStyle/>
          <a:p>
            <a:r>
              <a:rPr lang="en-US" i="1" dirty="0" smtClean="0"/>
              <a:t>GTM interpolation results for the 2M </a:t>
            </a:r>
            <a:r>
              <a:rPr lang="en-US" i="1" dirty="0" err="1" smtClean="0"/>
              <a:t>PubChem</a:t>
            </a:r>
            <a:r>
              <a:rPr lang="en-US" i="1" dirty="0" smtClean="0"/>
              <a:t> data (red points) based on 100k in-sample (blue)</a:t>
            </a:r>
          </a:p>
        </p:txBody>
      </p:sp>
      <p:pic>
        <p:nvPicPr>
          <p:cNvPr id="1026" name="Picture 2"/>
          <p:cNvPicPr>
            <a:picLocks noChangeAspect="1" noChangeArrowheads="1"/>
          </p:cNvPicPr>
          <p:nvPr/>
        </p:nvPicPr>
        <p:blipFill>
          <a:blip r:embed="rId3" cstate="print">
            <a:clrChange>
              <a:clrFrom>
                <a:srgbClr val="F5F5F5"/>
              </a:clrFrom>
              <a:clrTo>
                <a:srgbClr val="F5F5F5">
                  <a:alpha val="0"/>
                </a:srgbClr>
              </a:clrTo>
            </a:clrChange>
          </a:blip>
          <a:srcRect/>
          <a:stretch>
            <a:fillRect/>
          </a:stretch>
        </p:blipFill>
        <p:spPr bwMode="auto">
          <a:xfrm>
            <a:off x="4800600" y="1415372"/>
            <a:ext cx="3581400" cy="34614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97352" y="1493327"/>
            <a:ext cx="3493648" cy="351206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r="4954"/>
          <a:stretch>
            <a:fillRect/>
          </a:stretch>
        </p:blipFill>
        <p:spPr bwMode="auto">
          <a:xfrm>
            <a:off x="142874" y="1333500"/>
            <a:ext cx="3514725" cy="4393407"/>
          </a:xfrm>
          <a:prstGeom prst="rect">
            <a:avLst/>
          </a:prstGeom>
          <a:ln>
            <a:noFill/>
          </a:ln>
          <a:effectLst>
            <a:softEdge rad="112500"/>
          </a:effectLst>
        </p:spPr>
      </p:pic>
      <p:pic>
        <p:nvPicPr>
          <p:cNvPr id="1030" name="Picture 6"/>
          <p:cNvPicPr>
            <a:picLocks noChangeAspect="1" noChangeArrowheads="1"/>
          </p:cNvPicPr>
          <p:nvPr/>
        </p:nvPicPr>
        <p:blipFill>
          <a:blip r:embed="rId4" cstate="print"/>
          <a:srcRect t="1230" r="8571" b="1537"/>
          <a:stretch>
            <a:fillRect/>
          </a:stretch>
        </p:blipFill>
        <p:spPr bwMode="auto">
          <a:xfrm>
            <a:off x="3524250" y="1333500"/>
            <a:ext cx="3562350" cy="4393407"/>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MDS/GTM for 100K </a:t>
            </a:r>
            <a:r>
              <a:rPr lang="en-US" dirty="0" err="1" smtClean="0"/>
              <a:t>PubChem</a:t>
            </a:r>
            <a:endParaRPr lang="en-US" dirty="0"/>
          </a:p>
        </p:txBody>
      </p:sp>
      <p:sp>
        <p:nvSpPr>
          <p:cNvPr id="7" name="Rectangle 6"/>
          <p:cNvSpPr/>
          <p:nvPr/>
        </p:nvSpPr>
        <p:spPr>
          <a:xfrm>
            <a:off x="4533900" y="5842000"/>
            <a:ext cx="1752600" cy="457200"/>
          </a:xfrm>
          <a:prstGeom prst="rect">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t>GTM</a:t>
            </a:r>
            <a:endParaRPr lang="en-US" dirty="0"/>
          </a:p>
        </p:txBody>
      </p:sp>
      <p:sp>
        <p:nvSpPr>
          <p:cNvPr id="6" name="Rectangle 5"/>
          <p:cNvSpPr/>
          <p:nvPr/>
        </p:nvSpPr>
        <p:spPr>
          <a:xfrm>
            <a:off x="904875" y="5842000"/>
            <a:ext cx="1752600" cy="457200"/>
          </a:xfrm>
          <a:prstGeom prst="rect">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b="1" dirty="0" smtClean="0"/>
              <a:t>MDS </a:t>
            </a:r>
            <a:endParaRPr lang="en-US" b="1" dirty="0"/>
          </a:p>
        </p:txBody>
      </p:sp>
      <p:grpSp>
        <p:nvGrpSpPr>
          <p:cNvPr id="3" name="Group 22"/>
          <p:cNvGrpSpPr/>
          <p:nvPr/>
        </p:nvGrpSpPr>
        <p:grpSpPr>
          <a:xfrm>
            <a:off x="7143750" y="2819400"/>
            <a:ext cx="2000250" cy="2290630"/>
            <a:chOff x="11430000" y="3916679"/>
            <a:chExt cx="3200400" cy="2748755"/>
          </a:xfrm>
        </p:grpSpPr>
        <p:sp>
          <p:nvSpPr>
            <p:cNvPr id="16" name="Rectangle 15"/>
            <p:cNvSpPr/>
            <p:nvPr/>
          </p:nvSpPr>
          <p:spPr>
            <a:xfrm>
              <a:off x="11430000" y="4191000"/>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dirty="0">
                <a:solidFill>
                  <a:schemeClr val="tx1"/>
                </a:solidFill>
              </a:endParaRPr>
            </a:p>
          </p:txBody>
        </p:sp>
        <p:sp>
          <p:nvSpPr>
            <p:cNvPr id="17" name="TextBox 16"/>
            <p:cNvSpPr txBox="1"/>
            <p:nvPr/>
          </p:nvSpPr>
          <p:spPr>
            <a:xfrm>
              <a:off x="12161520" y="3916679"/>
              <a:ext cx="2468880" cy="2748755"/>
            </a:xfrm>
            <a:prstGeom prst="rect">
              <a:avLst/>
            </a:prstGeom>
            <a:noFill/>
          </p:spPr>
          <p:txBody>
            <a:bodyPr wrap="square" lIns="130622" tIns="65311" rIns="130622" bIns="65311" rtlCol="0">
              <a:spAutoFit/>
            </a:bodyPr>
            <a:lstStyle/>
            <a:p>
              <a:pPr>
                <a:lnSpc>
                  <a:spcPct val="150000"/>
                </a:lnSpc>
              </a:pPr>
              <a:r>
                <a:rPr lang="en-US" sz="2400" dirty="0" smtClean="0"/>
                <a:t>&gt; 300 </a:t>
              </a:r>
            </a:p>
            <a:p>
              <a:pPr>
                <a:lnSpc>
                  <a:spcPct val="150000"/>
                </a:lnSpc>
              </a:pPr>
              <a:r>
                <a:rPr lang="en-US" sz="2400" dirty="0" smtClean="0"/>
                <a:t>200 ~ 300</a:t>
              </a:r>
            </a:p>
            <a:p>
              <a:pPr>
                <a:lnSpc>
                  <a:spcPct val="150000"/>
                </a:lnSpc>
              </a:pPr>
              <a:r>
                <a:rPr lang="en-US" sz="2400" dirty="0" smtClean="0"/>
                <a:t>100 ~ 200</a:t>
              </a:r>
            </a:p>
            <a:p>
              <a:pPr>
                <a:lnSpc>
                  <a:spcPct val="150000"/>
                </a:lnSpc>
              </a:pPr>
              <a:r>
                <a:rPr lang="en-US" sz="2400" dirty="0" smtClean="0"/>
                <a:t>&lt; 100</a:t>
              </a:r>
              <a:endParaRPr lang="en-US" sz="2400" dirty="0"/>
            </a:p>
          </p:txBody>
        </p:sp>
        <p:sp>
          <p:nvSpPr>
            <p:cNvPr id="18" name="Rectangle 17"/>
            <p:cNvSpPr/>
            <p:nvPr/>
          </p:nvSpPr>
          <p:spPr>
            <a:xfrm>
              <a:off x="11430000" y="4831644"/>
              <a:ext cx="365760"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sp>
          <p:nvSpPr>
            <p:cNvPr id="19" name="Rectangle 18"/>
            <p:cNvSpPr/>
            <p:nvPr/>
          </p:nvSpPr>
          <p:spPr>
            <a:xfrm>
              <a:off x="11430000" y="6138333"/>
              <a:ext cx="365760" cy="3657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sp>
          <p:nvSpPr>
            <p:cNvPr id="20" name="Rectangle 19"/>
            <p:cNvSpPr/>
            <p:nvPr/>
          </p:nvSpPr>
          <p:spPr>
            <a:xfrm>
              <a:off x="11430000" y="5486400"/>
              <a:ext cx="365760" cy="365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grpSp>
      <p:sp>
        <p:nvSpPr>
          <p:cNvPr id="22" name="TextBox 21"/>
          <p:cNvSpPr txBox="1"/>
          <p:nvPr/>
        </p:nvSpPr>
        <p:spPr>
          <a:xfrm>
            <a:off x="7048500" y="1841500"/>
            <a:ext cx="1809750" cy="1107992"/>
          </a:xfrm>
          <a:prstGeom prst="rect">
            <a:avLst/>
          </a:prstGeom>
          <a:noFill/>
        </p:spPr>
        <p:txBody>
          <a:bodyPr wrap="square" lIns="91435" tIns="45718" rIns="91435" bIns="45718" rtlCol="0">
            <a:spAutoFit/>
          </a:bodyPr>
          <a:lstStyle/>
          <a:p>
            <a:r>
              <a:rPr lang="en-US" sz="2200" b="1" dirty="0" smtClean="0"/>
              <a:t>Number of Activity Results</a:t>
            </a:r>
            <a:endParaRPr lang="en-US" sz="22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srcRect l="3810" r="8572" b="3832"/>
          <a:stretch>
            <a:fillRect/>
          </a:stretch>
        </p:blipFill>
        <p:spPr bwMode="auto">
          <a:xfrm>
            <a:off x="3962400" y="1295400"/>
            <a:ext cx="3752850" cy="4381500"/>
          </a:xfrm>
          <a:prstGeom prst="rect">
            <a:avLst/>
          </a:prstGeom>
          <a:ln>
            <a:noFill/>
          </a:ln>
          <a:effectLst>
            <a:softEdge rad="112500"/>
          </a:effectLst>
        </p:spPr>
      </p:pic>
      <p:pic>
        <p:nvPicPr>
          <p:cNvPr id="2057" name="Picture 9"/>
          <p:cNvPicPr>
            <a:picLocks noChangeAspect="1" noChangeArrowheads="1"/>
          </p:cNvPicPr>
          <p:nvPr/>
        </p:nvPicPr>
        <p:blipFill>
          <a:blip r:embed="rId4" cstate="print"/>
          <a:srcRect t="-1465" r="1683" b="-1099"/>
          <a:stretch>
            <a:fillRect/>
          </a:stretch>
        </p:blipFill>
        <p:spPr bwMode="auto">
          <a:xfrm>
            <a:off x="142874" y="1270000"/>
            <a:ext cx="3819525" cy="450589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Bioassay activity in </a:t>
            </a:r>
            <a:r>
              <a:rPr lang="en-US" dirty="0" err="1" smtClean="0"/>
              <a:t>PubChem</a:t>
            </a:r>
            <a:endParaRPr lang="en-US" dirty="0"/>
          </a:p>
        </p:txBody>
      </p:sp>
      <p:sp>
        <p:nvSpPr>
          <p:cNvPr id="8" name="Rectangle 7"/>
          <p:cNvSpPr/>
          <p:nvPr/>
        </p:nvSpPr>
        <p:spPr>
          <a:xfrm>
            <a:off x="952500" y="5778500"/>
            <a:ext cx="1752600" cy="457200"/>
          </a:xfrm>
          <a:prstGeom prst="rect">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t>MDS </a:t>
            </a:r>
            <a:endParaRPr lang="en-US" dirty="0"/>
          </a:p>
        </p:txBody>
      </p:sp>
      <p:sp>
        <p:nvSpPr>
          <p:cNvPr id="9" name="Rectangle 8"/>
          <p:cNvSpPr/>
          <p:nvPr/>
        </p:nvSpPr>
        <p:spPr>
          <a:xfrm>
            <a:off x="4572000" y="5778500"/>
            <a:ext cx="1752600" cy="457200"/>
          </a:xfrm>
          <a:prstGeom prst="rect">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t>GTM</a:t>
            </a:r>
            <a:endParaRPr lang="en-US" dirty="0"/>
          </a:p>
        </p:txBody>
      </p:sp>
      <p:grpSp>
        <p:nvGrpSpPr>
          <p:cNvPr id="3" name="Group 23"/>
          <p:cNvGrpSpPr/>
          <p:nvPr/>
        </p:nvGrpSpPr>
        <p:grpSpPr>
          <a:xfrm>
            <a:off x="7924800" y="2057400"/>
            <a:ext cx="1362075" cy="2901887"/>
            <a:chOff x="11430000" y="2590800"/>
            <a:chExt cx="2926080" cy="3482264"/>
          </a:xfrm>
        </p:grpSpPr>
        <p:sp>
          <p:nvSpPr>
            <p:cNvPr id="15" name="Rectangle 14"/>
            <p:cNvSpPr/>
            <p:nvPr/>
          </p:nvSpPr>
          <p:spPr>
            <a:xfrm>
              <a:off x="11430000" y="2895600"/>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sp>
          <p:nvSpPr>
            <p:cNvPr id="16" name="TextBox 15"/>
            <p:cNvSpPr txBox="1"/>
            <p:nvPr/>
          </p:nvSpPr>
          <p:spPr>
            <a:xfrm>
              <a:off x="11887200" y="2590800"/>
              <a:ext cx="2468880" cy="3482264"/>
            </a:xfrm>
            <a:prstGeom prst="rect">
              <a:avLst/>
            </a:prstGeom>
            <a:noFill/>
          </p:spPr>
          <p:txBody>
            <a:bodyPr wrap="square" lIns="130622" tIns="65311" rIns="130622" bIns="65311" rtlCol="0">
              <a:spAutoFit/>
            </a:bodyPr>
            <a:lstStyle/>
            <a:p>
              <a:pPr>
                <a:lnSpc>
                  <a:spcPct val="150000"/>
                </a:lnSpc>
              </a:pPr>
              <a:r>
                <a:rPr lang="en-US" sz="2000" dirty="0" smtClean="0"/>
                <a:t>Highly Active</a:t>
              </a:r>
            </a:p>
            <a:p>
              <a:pPr>
                <a:lnSpc>
                  <a:spcPct val="150000"/>
                </a:lnSpc>
              </a:pPr>
              <a:r>
                <a:rPr lang="en-US" sz="2000" dirty="0" smtClean="0"/>
                <a:t>Active</a:t>
              </a:r>
            </a:p>
            <a:p>
              <a:pPr>
                <a:lnSpc>
                  <a:spcPct val="150000"/>
                </a:lnSpc>
              </a:pPr>
              <a:r>
                <a:rPr lang="en-US" sz="2000" dirty="0" smtClean="0"/>
                <a:t>Inactive</a:t>
              </a:r>
            </a:p>
            <a:p>
              <a:pPr>
                <a:lnSpc>
                  <a:spcPct val="150000"/>
                </a:lnSpc>
              </a:pPr>
              <a:r>
                <a:rPr lang="en-US" sz="2000" dirty="0" smtClean="0"/>
                <a:t>Highly Inactive</a:t>
              </a:r>
              <a:endParaRPr lang="en-US" sz="2000" dirty="0"/>
            </a:p>
          </p:txBody>
        </p:sp>
        <p:sp>
          <p:nvSpPr>
            <p:cNvPr id="17" name="Rectangle 16"/>
            <p:cNvSpPr/>
            <p:nvPr/>
          </p:nvSpPr>
          <p:spPr>
            <a:xfrm>
              <a:off x="11430000" y="3536244"/>
              <a:ext cx="365760" cy="3657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sp>
          <p:nvSpPr>
            <p:cNvPr id="19" name="Rectangle 18"/>
            <p:cNvSpPr/>
            <p:nvPr/>
          </p:nvSpPr>
          <p:spPr>
            <a:xfrm>
              <a:off x="11430000" y="484293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sp>
          <p:nvSpPr>
            <p:cNvPr id="21" name="Rectangle 20"/>
            <p:cNvSpPr/>
            <p:nvPr/>
          </p:nvSpPr>
          <p:spPr>
            <a:xfrm>
              <a:off x="11430000" y="4191000"/>
              <a:ext cx="365760" cy="365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grpSp>
      <p:cxnSp>
        <p:nvCxnSpPr>
          <p:cNvPr id="27" name="Straight Connector 26"/>
          <p:cNvCxnSpPr/>
          <p:nvPr/>
        </p:nvCxnSpPr>
        <p:spPr>
          <a:xfrm>
            <a:off x="0" y="1397000"/>
            <a:ext cx="85725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Correlation between MDS/GTM</a:t>
            </a:r>
            <a:endParaRPr lang="en-US" dirty="0"/>
          </a:p>
        </p:txBody>
      </p:sp>
      <p:sp>
        <p:nvSpPr>
          <p:cNvPr id="1026" name="Rectangle 2"/>
          <p:cNvSpPr>
            <a:spLocks noChangeArrowheads="1"/>
          </p:cNvSpPr>
          <p:nvPr/>
        </p:nvSpPr>
        <p:spPr bwMode="auto">
          <a:xfrm>
            <a:off x="0" y="-184664"/>
            <a:ext cx="184720" cy="369328"/>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184664"/>
            <a:ext cx="184720" cy="369328"/>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184664"/>
            <a:ext cx="184720" cy="369328"/>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pic>
        <p:nvPicPr>
          <p:cNvPr id="10" name="Picture 9"/>
          <p:cNvPicPr/>
          <p:nvPr/>
        </p:nvPicPr>
        <p:blipFill>
          <a:blip r:embed="rId3" cstate="print"/>
          <a:srcRect l="1478" t="5681" r="2463" b="2012"/>
          <a:stretch>
            <a:fillRect/>
          </a:stretch>
        </p:blipFill>
        <p:spPr bwMode="auto">
          <a:xfrm>
            <a:off x="3962400" y="990600"/>
            <a:ext cx="4800600" cy="4876800"/>
          </a:xfrm>
          <a:prstGeom prst="roundRect">
            <a:avLst>
              <a:gd name="adj" fmla="val 4167"/>
            </a:avLst>
          </a:prstGeom>
          <a:solidFill>
            <a:srgbClr val="FFFFFF"/>
          </a:solidFill>
          <a:ln w="76200" cap="sq">
            <a:solidFill>
              <a:srgbClr val="29292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bevelT h="38100"/>
            <a:contourClr>
              <a:srgbClr val="C0C0C0"/>
            </a:contourClr>
          </a:sp3d>
        </p:spPr>
      </p:pic>
      <p:pic>
        <p:nvPicPr>
          <p:cNvPr id="1032" name="Picture 8"/>
          <p:cNvPicPr>
            <a:picLocks noChangeAspect="1" noChangeArrowheads="1"/>
          </p:cNvPicPr>
          <p:nvPr/>
        </p:nvPicPr>
        <p:blipFill>
          <a:blip r:embed="rId4" cstate="print"/>
          <a:srcRect/>
          <a:stretch>
            <a:fillRect/>
          </a:stretch>
        </p:blipFill>
        <p:spPr bwMode="auto">
          <a:xfrm>
            <a:off x="990600" y="914400"/>
            <a:ext cx="2790825" cy="3105918"/>
          </a:xfrm>
          <a:prstGeom prst="rect">
            <a:avLst/>
          </a:prstGeom>
          <a:ln>
            <a:noFill/>
          </a:ln>
          <a:effectLst>
            <a:softEdge rad="112500"/>
          </a:effectLst>
          <a:scene3d>
            <a:camera prst="orthographicFront"/>
            <a:lightRig rig="threePt" dir="t"/>
          </a:scene3d>
          <a:sp3d>
            <a:bevelT/>
          </a:sp3d>
        </p:spPr>
      </p:pic>
      <p:pic>
        <p:nvPicPr>
          <p:cNvPr id="1033" name="Picture 9"/>
          <p:cNvPicPr>
            <a:picLocks noChangeAspect="1" noChangeArrowheads="1"/>
          </p:cNvPicPr>
          <p:nvPr/>
        </p:nvPicPr>
        <p:blipFill>
          <a:blip r:embed="rId5" cstate="print"/>
          <a:srcRect/>
          <a:stretch>
            <a:fillRect/>
          </a:stretch>
        </p:blipFill>
        <p:spPr bwMode="auto">
          <a:xfrm>
            <a:off x="990600" y="3517899"/>
            <a:ext cx="2790825" cy="3060905"/>
          </a:xfrm>
          <a:prstGeom prst="rect">
            <a:avLst/>
          </a:prstGeom>
          <a:ln>
            <a:noFill/>
          </a:ln>
          <a:effectLst>
            <a:softEdge rad="112500"/>
          </a:effectLst>
          <a:scene3d>
            <a:camera prst="orthographicFront"/>
            <a:lightRig rig="threePt" dir="t"/>
          </a:scene3d>
          <a:sp3d>
            <a:bevelT/>
          </a:sp3d>
        </p:spPr>
      </p:pic>
      <p:sp>
        <p:nvSpPr>
          <p:cNvPr id="14" name="Rectangle 13"/>
          <p:cNvSpPr/>
          <p:nvPr/>
        </p:nvSpPr>
        <p:spPr>
          <a:xfrm rot="16200000">
            <a:off x="-306388" y="2182813"/>
            <a:ext cx="1955800" cy="333375"/>
          </a:xfrm>
          <a:prstGeom prst="rect">
            <a:avLst/>
          </a:prstGeom>
        </p:spPr>
        <p:style>
          <a:lnRef idx="0">
            <a:schemeClr val="accent4"/>
          </a:lnRef>
          <a:fillRef idx="3">
            <a:schemeClr val="accent4"/>
          </a:fillRef>
          <a:effectRef idx="3">
            <a:schemeClr val="accent4"/>
          </a:effectRef>
          <a:fontRef idx="minor">
            <a:schemeClr val="lt1"/>
          </a:fontRef>
        </p:style>
        <p:txBody>
          <a:bodyPr lIns="91435" tIns="45718" rIns="91435" bIns="45718" rtlCol="0" anchor="ctr"/>
          <a:lstStyle/>
          <a:p>
            <a:pPr algn="ctr"/>
            <a:r>
              <a:rPr lang="en-US" dirty="0" smtClean="0"/>
              <a:t>MDS </a:t>
            </a:r>
            <a:endParaRPr lang="en-US" dirty="0"/>
          </a:p>
        </p:txBody>
      </p:sp>
      <p:sp>
        <p:nvSpPr>
          <p:cNvPr id="15" name="Rectangle 14"/>
          <p:cNvSpPr/>
          <p:nvPr/>
        </p:nvSpPr>
        <p:spPr>
          <a:xfrm rot="16200000">
            <a:off x="-306388" y="4849813"/>
            <a:ext cx="1955800" cy="333375"/>
          </a:xfrm>
          <a:prstGeom prst="rect">
            <a:avLst/>
          </a:prstGeom>
        </p:spPr>
        <p:style>
          <a:lnRef idx="0">
            <a:schemeClr val="accent4"/>
          </a:lnRef>
          <a:fillRef idx="3">
            <a:schemeClr val="accent4"/>
          </a:fillRef>
          <a:effectRef idx="3">
            <a:schemeClr val="accent4"/>
          </a:effectRef>
          <a:fontRef idx="minor">
            <a:schemeClr val="lt1"/>
          </a:fontRef>
        </p:style>
        <p:txBody>
          <a:bodyPr lIns="91435" tIns="45718" rIns="91435" bIns="45718" rtlCol="0" anchor="ctr"/>
          <a:lstStyle/>
          <a:p>
            <a:pPr algn="ctr"/>
            <a:r>
              <a:rPr lang="en-US" dirty="0" smtClean="0"/>
              <a:t>GTM</a:t>
            </a:r>
            <a:endParaRPr lang="en-US" dirty="0"/>
          </a:p>
        </p:txBody>
      </p:sp>
      <p:sp>
        <p:nvSpPr>
          <p:cNvPr id="16" name="Rectangle 15"/>
          <p:cNvSpPr/>
          <p:nvPr/>
        </p:nvSpPr>
        <p:spPr>
          <a:xfrm>
            <a:off x="4876800" y="5943600"/>
            <a:ext cx="2609850" cy="698500"/>
          </a:xfrm>
          <a:prstGeom prst="rect">
            <a:avLst/>
          </a:prstGeom>
        </p:spPr>
        <p:style>
          <a:lnRef idx="0">
            <a:schemeClr val="accent4"/>
          </a:lnRef>
          <a:fillRef idx="3">
            <a:schemeClr val="accent4"/>
          </a:fillRef>
          <a:effectRef idx="3">
            <a:schemeClr val="accent4"/>
          </a:effectRef>
          <a:fontRef idx="minor">
            <a:schemeClr val="lt1"/>
          </a:fontRef>
        </p:style>
        <p:txBody>
          <a:bodyPr lIns="91435" tIns="45718" rIns="91435" bIns="45718" rtlCol="0" anchor="ctr"/>
          <a:lstStyle/>
          <a:p>
            <a:pPr algn="ctr"/>
            <a:r>
              <a:rPr lang="en-US" dirty="0" smtClean="0"/>
              <a:t>Canonical Correlation between MDS &amp; GTM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ctrTitle"/>
          </p:nvPr>
        </p:nvSpPr>
        <p:spPr>
          <a:xfrm>
            <a:off x="1524000" y="152400"/>
            <a:ext cx="5715000" cy="838200"/>
          </a:xfrm>
        </p:spPr>
        <p:txBody>
          <a:bodyPr>
            <a:normAutofit/>
          </a:bodyPr>
          <a:lstStyle/>
          <a:p>
            <a:r>
              <a:rPr lang="en-US" sz="4000" dirty="0" smtClean="0">
                <a:latin typeface="Arial" pitchFamily="34" charset="0"/>
              </a:rPr>
              <a:t>Runtime System Used</a:t>
            </a:r>
          </a:p>
        </p:txBody>
      </p:sp>
      <p:sp>
        <p:nvSpPr>
          <p:cNvPr id="841731" name="Rectangle 3"/>
          <p:cNvSpPr>
            <a:spLocks noGrp="1" noChangeArrowheads="1"/>
          </p:cNvSpPr>
          <p:nvPr>
            <p:ph type="subTitle" idx="1"/>
          </p:nvPr>
        </p:nvSpPr>
        <p:spPr>
          <a:xfrm>
            <a:off x="0" y="1295400"/>
            <a:ext cx="8839200" cy="5410200"/>
          </a:xfrm>
        </p:spPr>
        <p:txBody>
          <a:bodyPr>
            <a:normAutofit fontScale="92500" lnSpcReduction="10000"/>
          </a:bodyPr>
          <a:lstStyle/>
          <a:p>
            <a:pPr marL="344488" indent="-166688" algn="l">
              <a:lnSpc>
                <a:spcPct val="80000"/>
              </a:lnSpc>
              <a:buFont typeface="Wingdings" pitchFamily="2" charset="2"/>
              <a:buChar char="§"/>
            </a:pPr>
            <a:r>
              <a:rPr lang="en-US" sz="2000" dirty="0" smtClean="0">
                <a:solidFill>
                  <a:schemeClr val="tx1"/>
                </a:solidFill>
                <a:latin typeface="Times New Roman" pitchFamily="18" charset="0"/>
              </a:rPr>
              <a:t>We implement micro-parallelism using Microsoft CCR</a:t>
            </a:r>
            <a:r>
              <a:rPr lang="en-US" sz="2000" dirty="0" smtClean="0">
                <a:latin typeface="Times New Roman" pitchFamily="18" charset="0"/>
              </a:rPr>
              <a:t/>
            </a:r>
            <a:br>
              <a:rPr lang="en-US" sz="2000" dirty="0" smtClean="0">
                <a:latin typeface="Times New Roman" pitchFamily="18" charset="0"/>
              </a:rPr>
            </a:br>
            <a:r>
              <a:rPr lang="en-US" sz="2000" dirty="0" smtClean="0">
                <a:latin typeface="Times New Roman" pitchFamily="18" charset="0"/>
              </a:rPr>
              <a:t>(</a:t>
            </a:r>
            <a:r>
              <a:rPr lang="en-US" altLang="ja-JP" sz="2000" dirty="0" smtClean="0">
                <a:solidFill>
                  <a:srgbClr val="0000FF"/>
                </a:solidFill>
                <a:latin typeface="Times New Roman" pitchFamily="18" charset="0"/>
                <a:ea typeface="ＭＳ Ｐゴシック" pitchFamily="34" charset="-128"/>
              </a:rPr>
              <a:t>Concurrency and Coordination Runtime</a:t>
            </a:r>
            <a:r>
              <a:rPr lang="en-US" altLang="ja-JP" sz="2000" dirty="0" smtClean="0">
                <a:latin typeface="Times New Roman" pitchFamily="18" charset="0"/>
                <a:ea typeface="ＭＳ Ｐゴシック" pitchFamily="34" charset="-128"/>
              </a:rPr>
              <a:t>)</a:t>
            </a:r>
            <a:r>
              <a:rPr lang="en-US" sz="2000" dirty="0" smtClean="0">
                <a:latin typeface="Times New Roman" pitchFamily="18" charset="0"/>
              </a:rPr>
              <a:t> </a:t>
            </a:r>
            <a:r>
              <a:rPr lang="en-US" sz="2000" dirty="0" smtClean="0">
                <a:solidFill>
                  <a:schemeClr val="tx1"/>
                </a:solidFill>
                <a:latin typeface="Times New Roman" pitchFamily="18" charset="0"/>
              </a:rPr>
              <a:t>as it supports both MPI rendezvous and dynamic (spawned) threading style of parallelism </a:t>
            </a:r>
            <a:r>
              <a:rPr lang="en-US" sz="2000" dirty="0" smtClean="0">
                <a:latin typeface="Times New Roman" pitchFamily="18" charset="0"/>
                <a:hlinkClick r:id="rId3"/>
              </a:rPr>
              <a:t>http://msdn.microsoft.com/robotics/</a:t>
            </a:r>
            <a:r>
              <a:rPr lang="en-US" sz="2000" dirty="0" smtClean="0">
                <a:latin typeface="Times New Roman" pitchFamily="18" charset="0"/>
              </a:rPr>
              <a:t> </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CCR Supports exchange of messages between threads using named ports and has primitives like:</a:t>
            </a:r>
          </a:p>
          <a:p>
            <a:pPr marL="344488" indent="-166688" algn="l">
              <a:lnSpc>
                <a:spcPct val="80000"/>
              </a:lnSpc>
              <a:buFont typeface="Wingdings" pitchFamily="2" charset="2"/>
              <a:buChar char="§"/>
            </a:pPr>
            <a:endParaRPr lang="en-US" sz="2000" dirty="0" smtClean="0">
              <a:solidFill>
                <a:srgbClr val="FFFF00"/>
              </a:solidFill>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FromHandler</a:t>
            </a:r>
            <a:r>
              <a:rPr lang="en-US" sz="1800" dirty="0" smtClean="0">
                <a:solidFill>
                  <a:srgbClr val="0000FF"/>
                </a:solidFill>
                <a:latin typeface="Times New Roman" pitchFamily="18" charset="0"/>
              </a:rPr>
              <a:t>:</a:t>
            </a:r>
            <a:r>
              <a:rPr lang="en-US" sz="1800" dirty="0" smtClean="0">
                <a:latin typeface="Times New Roman" pitchFamily="18" charset="0"/>
              </a:rPr>
              <a:t> </a:t>
            </a:r>
            <a:r>
              <a:rPr lang="en-US" sz="1800" dirty="0" smtClean="0">
                <a:solidFill>
                  <a:schemeClr val="tx1"/>
                </a:solidFill>
                <a:latin typeface="Times New Roman" pitchFamily="18" charset="0"/>
              </a:rPr>
              <a:t>Spawn threads without reading ports</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smtClean="0">
                <a:solidFill>
                  <a:srgbClr val="0000FF"/>
                </a:solidFill>
                <a:latin typeface="Times New Roman" pitchFamily="18" charset="0"/>
              </a:rPr>
              <a:t>Receive:</a:t>
            </a:r>
            <a:r>
              <a:rPr lang="en-US" sz="1800" dirty="0" smtClean="0">
                <a:latin typeface="Times New Roman" pitchFamily="18" charset="0"/>
              </a:rPr>
              <a:t> </a:t>
            </a:r>
            <a:r>
              <a:rPr lang="en-US" sz="1800" dirty="0" smtClean="0">
                <a:solidFill>
                  <a:schemeClr val="tx1"/>
                </a:solidFill>
                <a:latin typeface="Times New Roman" pitchFamily="18" charset="0"/>
              </a:rPr>
              <a:t>Each handler reads one item from a single port</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MultipleItemReceive</a:t>
            </a:r>
            <a:r>
              <a:rPr lang="en-US" sz="1800" dirty="0" smtClean="0">
                <a:solidFill>
                  <a:srgbClr val="0000FF"/>
                </a:solidFill>
                <a:latin typeface="Times New Roman" pitchFamily="18" charset="0"/>
              </a:rPr>
              <a:t>: </a:t>
            </a:r>
            <a:r>
              <a:rPr lang="en-US" sz="1800" dirty="0" smtClean="0">
                <a:solidFill>
                  <a:schemeClr val="tx1"/>
                </a:solidFill>
                <a:latin typeface="Times New Roman" pitchFamily="18" charset="0"/>
              </a:rPr>
              <a:t>Each handler reads a prescribed number of items of a given type from a given port. Note items in a port can be general structures but all must have same type.</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MultiplePortReceive</a:t>
            </a:r>
            <a:r>
              <a:rPr lang="en-US" sz="1800" dirty="0" smtClean="0">
                <a:solidFill>
                  <a:srgbClr val="0000FF"/>
                </a:solidFill>
                <a:latin typeface="Times New Roman" pitchFamily="18" charset="0"/>
              </a:rPr>
              <a:t>: </a:t>
            </a:r>
            <a:r>
              <a:rPr lang="en-US" sz="1800" dirty="0" smtClean="0">
                <a:solidFill>
                  <a:schemeClr val="tx1"/>
                </a:solidFill>
                <a:latin typeface="Times New Roman" pitchFamily="18" charset="0"/>
              </a:rPr>
              <a:t>Each handler reads a one item of a given type from multiple ports.</a:t>
            </a:r>
          </a:p>
          <a:p>
            <a:pPr marL="344488" indent="-166688" algn="l">
              <a:lnSpc>
                <a:spcPct val="80000"/>
              </a:lnSpc>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CCR has fewer primitives than MPI but can implement MPI collectives efficiently</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Use DSS </a:t>
            </a:r>
            <a:r>
              <a:rPr lang="en-US" altLang="ja-JP" sz="2000" dirty="0" smtClean="0">
                <a:solidFill>
                  <a:schemeClr val="tx1"/>
                </a:solidFill>
                <a:latin typeface="Times New Roman" pitchFamily="18" charset="0"/>
                <a:ea typeface="ＭＳ Ｐゴシック" pitchFamily="34" charset="-128"/>
              </a:rPr>
              <a:t>(</a:t>
            </a:r>
            <a:r>
              <a:rPr lang="en-US" altLang="ja-JP" sz="2000" dirty="0" smtClean="0">
                <a:solidFill>
                  <a:srgbClr val="0000FF"/>
                </a:solidFill>
                <a:latin typeface="Times New Roman" pitchFamily="18" charset="0"/>
                <a:ea typeface="ＭＳ Ｐゴシック" pitchFamily="34" charset="-128"/>
              </a:rPr>
              <a:t>Decentralized System Services</a:t>
            </a:r>
            <a:r>
              <a:rPr lang="en-US" altLang="ja-JP" sz="2000" dirty="0" smtClean="0">
                <a:solidFill>
                  <a:schemeClr val="tx1"/>
                </a:solidFill>
                <a:latin typeface="Times New Roman" pitchFamily="18" charset="0"/>
                <a:ea typeface="ＭＳ Ｐゴシック" pitchFamily="34" charset="-128"/>
              </a:rPr>
              <a:t>) </a:t>
            </a:r>
            <a:r>
              <a:rPr lang="en-US" sz="2000" dirty="0" smtClean="0">
                <a:solidFill>
                  <a:schemeClr val="tx1"/>
                </a:solidFill>
                <a:latin typeface="Times New Roman" pitchFamily="18" charset="0"/>
              </a:rPr>
              <a:t>built in terms of CCR for </a:t>
            </a:r>
            <a:r>
              <a:rPr lang="en-US" sz="2000" dirty="0" smtClean="0">
                <a:solidFill>
                  <a:srgbClr val="0000FF"/>
                </a:solidFill>
                <a:latin typeface="Times New Roman" pitchFamily="18" charset="0"/>
              </a:rPr>
              <a:t>service</a:t>
            </a:r>
            <a:r>
              <a:rPr lang="en-US" sz="2000" dirty="0" smtClean="0">
                <a:latin typeface="Times New Roman" pitchFamily="18" charset="0"/>
              </a:rPr>
              <a:t> </a:t>
            </a:r>
            <a:r>
              <a:rPr lang="en-US" sz="2000" dirty="0" smtClean="0">
                <a:solidFill>
                  <a:schemeClr val="tx1"/>
                </a:solidFill>
                <a:latin typeface="Times New Roman" pitchFamily="18" charset="0"/>
              </a:rPr>
              <a:t>model</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DSS has ~35 </a:t>
            </a:r>
            <a:r>
              <a:rPr lang="en-US" sz="2000" dirty="0" smtClean="0">
                <a:solidFill>
                  <a:schemeClr val="tx1"/>
                </a:solidFill>
                <a:latin typeface="Times New Roman" pitchFamily="18" charset="0"/>
                <a:cs typeface="Arial" pitchFamily="34" charset="0"/>
              </a:rPr>
              <a:t>µs</a:t>
            </a:r>
            <a:r>
              <a:rPr lang="en-US" sz="2000" dirty="0" smtClean="0">
                <a:solidFill>
                  <a:schemeClr val="tx1"/>
                </a:solidFill>
                <a:latin typeface="Times New Roman" pitchFamily="18" charset="0"/>
              </a:rPr>
              <a:t> and CCR a few </a:t>
            </a:r>
            <a:r>
              <a:rPr lang="en-US" sz="2200" i="1" dirty="0" smtClean="0">
                <a:solidFill>
                  <a:schemeClr val="tx1"/>
                </a:solidFill>
                <a:latin typeface="Times New Roman" pitchFamily="18" charset="0"/>
                <a:cs typeface="Arial" pitchFamily="34" charset="0"/>
              </a:rPr>
              <a:t>µ</a:t>
            </a:r>
            <a:r>
              <a:rPr lang="en-US" sz="2000" dirty="0" smtClean="0">
                <a:solidFill>
                  <a:schemeClr val="tx1"/>
                </a:solidFill>
                <a:latin typeface="Times New Roman" pitchFamily="18" charset="0"/>
                <a:cs typeface="Arial" pitchFamily="34" charset="0"/>
              </a:rPr>
              <a:t>s overhead (latency, details later)</a:t>
            </a:r>
            <a:endParaRPr lang="en-US" sz="2400"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eoffrey Fox\Desktop\URGENT\MC30000\MG30000_Select2and5_10Clusters_Chinorm2.png"/>
          <p:cNvPicPr>
            <a:picLocks noChangeAspect="1" noChangeArrowheads="1"/>
          </p:cNvPicPr>
          <p:nvPr/>
        </p:nvPicPr>
        <p:blipFill>
          <a:blip r:embed="rId3" cstate="print"/>
          <a:srcRect/>
          <a:stretch>
            <a:fillRect/>
          </a:stretch>
        </p:blipFill>
        <p:spPr bwMode="auto">
          <a:xfrm>
            <a:off x="0" y="0"/>
            <a:ext cx="9144000" cy="6180794"/>
          </a:xfrm>
          <a:prstGeom prst="rect">
            <a:avLst/>
          </a:prstGeom>
          <a:noFill/>
        </p:spPr>
      </p:pic>
      <p:sp>
        <p:nvSpPr>
          <p:cNvPr id="3" name="Title 2"/>
          <p:cNvSpPr>
            <a:spLocks noGrp="1"/>
          </p:cNvSpPr>
          <p:nvPr>
            <p:ph type="title"/>
          </p:nvPr>
        </p:nvSpPr>
        <p:spPr>
          <a:xfrm>
            <a:off x="152400" y="6172200"/>
            <a:ext cx="8229600" cy="685800"/>
          </a:xfrm>
        </p:spPr>
        <p:txBody>
          <a:bodyPr>
            <a:normAutofit fontScale="90000"/>
          </a:bodyPr>
          <a:lstStyle/>
          <a:p>
            <a:r>
              <a:rPr lang="en-US" dirty="0" smtClean="0"/>
              <a:t>Hierarchical </a:t>
            </a:r>
            <a:r>
              <a:rPr lang="en-US" dirty="0" err="1" smtClean="0"/>
              <a:t>Subclustering</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Applications using Dryad &amp; DryadLINQ (1)</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 [1]</a:t>
            </a:r>
            <a:r>
              <a:rPr lang="en-US" b="1" dirty="0" smtClean="0">
                <a:solidFill>
                  <a:schemeClr val="tx2"/>
                </a:solidFill>
              </a:rPr>
              <a:t> - </a:t>
            </a:r>
            <a:r>
              <a:rPr lang="en-US" b="1" dirty="0" smtClean="0">
                <a:solidFill>
                  <a:srgbClr val="00B0F0"/>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[4]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143000"/>
          </a:xfrm>
        </p:spPr>
        <p:txBody>
          <a:bodyPr>
            <a:normAutofit/>
          </a:bodyPr>
          <a:lstStyle/>
          <a:p>
            <a:r>
              <a:rPr lang="en-US" sz="3600" dirty="0" smtClean="0"/>
              <a:t>Applications using Dryad &amp; DryadLINQ (2)</a:t>
            </a:r>
            <a:endParaRPr lang="en-US" sz="3600" dirty="0"/>
          </a:p>
        </p:txBody>
      </p:sp>
      <p:sp>
        <p:nvSpPr>
          <p:cNvPr id="39" name="Content Placeholder 2"/>
          <p:cNvSpPr>
            <a:spLocks noGrp="1"/>
          </p:cNvSpPr>
          <p:nvPr>
            <p:ph idx="1"/>
          </p:nvPr>
        </p:nvSpPr>
        <p:spPr>
          <a:xfrm>
            <a:off x="304800" y="1371600"/>
            <a:ext cx="3657600" cy="1295400"/>
          </a:xfrm>
        </p:spPr>
        <p:txBody>
          <a:bodyPr>
            <a:noAutofit/>
          </a:bodyPr>
          <a:lstStyle/>
          <a:p>
            <a:pPr marL="228600" indent="-228600"/>
            <a:r>
              <a:rPr lang="en-US" sz="1800" dirty="0" smtClean="0"/>
              <a:t>Derive associations between HLA alleles and HIV </a:t>
            </a:r>
            <a:r>
              <a:rPr lang="en-US" sz="1800" dirty="0" err="1" smtClean="0"/>
              <a:t>codons</a:t>
            </a:r>
            <a:r>
              <a:rPr lang="en-US" sz="1800" dirty="0" smtClean="0"/>
              <a:t> and between </a:t>
            </a:r>
            <a:r>
              <a:rPr lang="en-US" sz="1800" dirty="0" err="1" smtClean="0"/>
              <a:t>codons</a:t>
            </a:r>
            <a:r>
              <a:rPr lang="en-US" sz="1800" dirty="0" smtClean="0"/>
              <a:t> themselves</a:t>
            </a:r>
            <a:endParaRPr lang="en-US" sz="1800" dirty="0"/>
          </a:p>
        </p:txBody>
      </p:sp>
      <p:sp>
        <p:nvSpPr>
          <p:cNvPr id="40" name="Rectangle 39"/>
          <p:cNvSpPr/>
          <p:nvPr/>
        </p:nvSpPr>
        <p:spPr>
          <a:xfrm>
            <a:off x="304800" y="990600"/>
            <a:ext cx="4035144" cy="326243"/>
          </a:xfrm>
          <a:prstGeom prst="rect">
            <a:avLst/>
          </a:prstGeom>
        </p:spPr>
        <p:txBody>
          <a:bodyPr wrap="none" lIns="64008" tIns="32004" rIns="64008" bIns="32004">
            <a:spAutoFit/>
          </a:bodyPr>
          <a:lstStyle/>
          <a:p>
            <a:pPr marL="240018" indent="-240018" defTabSz="640048">
              <a:defRPr/>
            </a:pPr>
            <a:r>
              <a:rPr lang="en-US" sz="1700" b="1" dirty="0" err="1" smtClean="0">
                <a:solidFill>
                  <a:srgbClr val="C00000"/>
                </a:solidFill>
              </a:rPr>
              <a:t>PhyloD</a:t>
            </a:r>
            <a:r>
              <a:rPr lang="en-US" sz="1700" b="1" dirty="0" smtClean="0">
                <a:solidFill>
                  <a:srgbClr val="C00000"/>
                </a:solidFill>
              </a:rPr>
              <a:t> [2]</a:t>
            </a:r>
            <a:r>
              <a:rPr lang="en-US" sz="1700" b="1" dirty="0" smtClean="0">
                <a:solidFill>
                  <a:srgbClr val="00B0F0"/>
                </a:solidFill>
              </a:rPr>
              <a:t> project from Microsoft Research</a:t>
            </a:r>
          </a:p>
        </p:txBody>
      </p:sp>
      <p:graphicFrame>
        <p:nvGraphicFramePr>
          <p:cNvPr id="41" name="Chart 40"/>
          <p:cNvGraphicFramePr/>
          <p:nvPr/>
        </p:nvGraphicFramePr>
        <p:xfrm>
          <a:off x="3886200" y="3581400"/>
          <a:ext cx="4419600" cy="2590800"/>
        </p:xfrm>
        <a:graphic>
          <a:graphicData uri="http://schemas.openxmlformats.org/drawingml/2006/chart">
            <c:chart xmlns:c="http://schemas.openxmlformats.org/drawingml/2006/chart" xmlns:r="http://schemas.openxmlformats.org/officeDocument/2006/relationships" r:id="rId3"/>
          </a:graphicData>
        </a:graphic>
      </p:graphicFrame>
      <p:pic>
        <p:nvPicPr>
          <p:cNvPr id="43" name="Picture 42" descr="Copy of PhyloDV.bmp"/>
          <p:cNvPicPr>
            <a:picLocks noChangeAspect="1"/>
          </p:cNvPicPr>
          <p:nvPr/>
        </p:nvPicPr>
        <p:blipFill>
          <a:blip r:embed="rId4" cstate="print"/>
          <a:stretch>
            <a:fillRect/>
          </a:stretch>
        </p:blipFill>
        <p:spPr>
          <a:xfrm>
            <a:off x="4572000" y="1066800"/>
            <a:ext cx="2209800" cy="2177063"/>
          </a:xfrm>
          <a:prstGeom prst="rect">
            <a:avLst/>
          </a:prstGeom>
        </p:spPr>
      </p:pic>
      <p:sp>
        <p:nvSpPr>
          <p:cNvPr id="44" name="Content Placeholder 2"/>
          <p:cNvSpPr txBox="1">
            <a:spLocks/>
          </p:cNvSpPr>
          <p:nvPr/>
        </p:nvSpPr>
        <p:spPr>
          <a:xfrm>
            <a:off x="4267200" y="3276600"/>
            <a:ext cx="3962400" cy="698500"/>
          </a:xfrm>
          <a:prstGeom prst="rect">
            <a:avLst/>
          </a:prstGeom>
        </p:spPr>
        <p:txBody>
          <a:bodyPr vert="horz" lIns="91435" tIns="45718" rIns="91435" bIns="45718" rtlCol="0">
            <a:normAutofit/>
          </a:bodyPr>
          <a:lstStyle/>
          <a:p>
            <a:pPr marL="342883" indent="-342883">
              <a:spcBef>
                <a:spcPct val="20000"/>
              </a:spcBef>
              <a:defRPr/>
            </a:pPr>
            <a:r>
              <a:rPr lang="en-US" sz="1600" b="1" dirty="0" smtClean="0"/>
              <a:t>Scalability of  DryadLINQ </a:t>
            </a:r>
            <a:r>
              <a:rPr lang="en-US" sz="1600" b="1" dirty="0" err="1" smtClean="0"/>
              <a:t>PhyloD</a:t>
            </a:r>
            <a:r>
              <a:rPr lang="en-US" sz="1600" b="1" dirty="0" smtClean="0"/>
              <a:t> Application</a:t>
            </a:r>
            <a:endParaRPr lang="en-US" sz="1600" b="1" dirty="0"/>
          </a:p>
        </p:txBody>
      </p:sp>
      <p:pic>
        <p:nvPicPr>
          <p:cNvPr id="42" name="Picture 41" descr="PhyloD.png"/>
          <p:cNvPicPr>
            <a:picLocks noChangeAspect="1"/>
          </p:cNvPicPr>
          <p:nvPr/>
        </p:nvPicPr>
        <p:blipFill>
          <a:blip r:embed="rId5" cstate="print"/>
          <a:stretch>
            <a:fillRect/>
          </a:stretch>
        </p:blipFill>
        <p:spPr>
          <a:xfrm>
            <a:off x="609600" y="2667000"/>
            <a:ext cx="2526063" cy="3505200"/>
          </a:xfrm>
          <a:prstGeom prst="rect">
            <a:avLst/>
          </a:prstGeom>
        </p:spPr>
      </p:pic>
      <p:sp>
        <p:nvSpPr>
          <p:cNvPr id="10" name="TextBox 9"/>
          <p:cNvSpPr txBox="1"/>
          <p:nvPr/>
        </p:nvSpPr>
        <p:spPr>
          <a:xfrm>
            <a:off x="457200" y="6324600"/>
            <a:ext cx="7839780" cy="276999"/>
          </a:xfrm>
          <a:prstGeom prst="rect">
            <a:avLst/>
          </a:prstGeom>
          <a:noFill/>
        </p:spPr>
        <p:txBody>
          <a:bodyPr wrap="square" rtlCol="0">
            <a:spAutoFit/>
          </a:bodyPr>
          <a:lstStyle/>
          <a:p>
            <a:r>
              <a:rPr lang="en-US" sz="1200" dirty="0" smtClean="0">
                <a:solidFill>
                  <a:schemeClr val="tx2">
                    <a:lumMod val="75000"/>
                  </a:schemeClr>
                </a:solidFill>
              </a:rPr>
              <a:t>[5] </a:t>
            </a:r>
            <a:r>
              <a:rPr lang="en-US" sz="1200" dirty="0" smtClean="0"/>
              <a:t>Microsoft Computational Biology Web Tools, http://research.microsoft.com/en-us/um/redmond/projects/MSCompBio/</a:t>
            </a:r>
            <a:endParaRPr lang="en-US" sz="1200" dirty="0">
              <a:solidFill>
                <a:schemeClr val="tx2">
                  <a:lumMod val="75000"/>
                </a:schemeClr>
              </a:solidFill>
            </a:endParaRPr>
          </a:p>
        </p:txBody>
      </p:sp>
      <p:sp>
        <p:nvSpPr>
          <p:cNvPr id="11" name="TextBox 10"/>
          <p:cNvSpPr txBox="1"/>
          <p:nvPr/>
        </p:nvSpPr>
        <p:spPr>
          <a:xfrm>
            <a:off x="6858000" y="990600"/>
            <a:ext cx="2133600" cy="1200329"/>
          </a:xfrm>
          <a:prstGeom prst="rect">
            <a:avLst/>
          </a:prstGeom>
          <a:noFill/>
        </p:spPr>
        <p:txBody>
          <a:bodyPr wrap="square" rtlCol="0">
            <a:spAutoFit/>
          </a:bodyPr>
          <a:lstStyle/>
          <a:p>
            <a:pPr marL="228600" lvl="0" indent="-228600">
              <a:buFont typeface="Arial" pitchFamily="34" charset="0"/>
              <a:buChar char="•"/>
            </a:pPr>
            <a:r>
              <a:rPr lang="en-US" dirty="0" smtClean="0"/>
              <a:t>Output of </a:t>
            </a:r>
            <a:r>
              <a:rPr lang="en-US" dirty="0" err="1" smtClean="0"/>
              <a:t>PhyloD</a:t>
            </a:r>
            <a:r>
              <a:rPr lang="en-US" dirty="0" smtClean="0"/>
              <a:t> shows the associations</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All-Pairs[3]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3810000"/>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smtClean="0"/>
              <a:t>[5] </a:t>
            </a:r>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066800"/>
            <a:ext cx="5333999" cy="28194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Dryad versus MPI for Smith Waterman</a:t>
            </a:r>
            <a:endParaRPr lang="en-US" dirty="0"/>
          </a:p>
        </p:txBody>
      </p:sp>
      <p:pic>
        <p:nvPicPr>
          <p:cNvPr id="5" name="Picture 4"/>
          <p:cNvPicPr/>
          <p:nvPr/>
        </p:nvPicPr>
        <p:blipFill>
          <a:blip r:embed="rId3" cstate="print"/>
          <a:srcRect/>
          <a:stretch>
            <a:fillRect/>
          </a:stretch>
        </p:blipFill>
        <p:spPr bwMode="auto">
          <a:xfrm>
            <a:off x="457200" y="1143000"/>
            <a:ext cx="8534400" cy="4876800"/>
          </a:xfrm>
          <a:prstGeom prst="rect">
            <a:avLst/>
          </a:prstGeom>
          <a:noFill/>
          <a:ln w="9525">
            <a:noFill/>
            <a:miter lim="800000"/>
            <a:headEnd/>
            <a:tailEnd/>
          </a:ln>
        </p:spPr>
      </p:pic>
      <p:sp>
        <p:nvSpPr>
          <p:cNvPr id="7" name="TextBox 6"/>
          <p:cNvSpPr txBox="1"/>
          <p:nvPr/>
        </p:nvSpPr>
        <p:spPr>
          <a:xfrm>
            <a:off x="1828800" y="6096000"/>
            <a:ext cx="2840393" cy="461665"/>
          </a:xfrm>
          <a:prstGeom prst="rect">
            <a:avLst/>
          </a:prstGeom>
          <a:noFill/>
        </p:spPr>
        <p:txBody>
          <a:bodyPr wrap="none" rtlCol="0">
            <a:spAutoFit/>
          </a:bodyPr>
          <a:lstStyle/>
          <a:p>
            <a:r>
              <a:rPr lang="en-US" sz="2400" b="1" dirty="0" smtClean="0"/>
              <a:t>Flat is perfect scaling</a:t>
            </a:r>
            <a:endParaRPr lang="en-US" sz="24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Dryad Scaling on Smith Waterman</a:t>
            </a:r>
            <a:endParaRPr lang="en-US" dirty="0"/>
          </a:p>
        </p:txBody>
      </p:sp>
      <p:pic>
        <p:nvPicPr>
          <p:cNvPr id="6" name="Picture 5"/>
          <p:cNvPicPr/>
          <p:nvPr/>
        </p:nvPicPr>
        <p:blipFill>
          <a:blip r:embed="rId3" cstate="print"/>
          <a:srcRect/>
          <a:stretch>
            <a:fillRect/>
          </a:stretch>
        </p:blipFill>
        <p:spPr bwMode="auto">
          <a:xfrm>
            <a:off x="457200" y="1295400"/>
            <a:ext cx="8077200" cy="4568790"/>
          </a:xfrm>
          <a:prstGeom prst="rect">
            <a:avLst/>
          </a:prstGeom>
          <a:noFill/>
          <a:ln w="9525">
            <a:noFill/>
            <a:miter lim="800000"/>
            <a:headEnd/>
            <a:tailEnd/>
          </a:ln>
        </p:spPr>
      </p:pic>
      <p:sp>
        <p:nvSpPr>
          <p:cNvPr id="7" name="TextBox 6"/>
          <p:cNvSpPr txBox="1"/>
          <p:nvPr/>
        </p:nvSpPr>
        <p:spPr>
          <a:xfrm>
            <a:off x="1828800" y="6096000"/>
            <a:ext cx="2840393" cy="461665"/>
          </a:xfrm>
          <a:prstGeom prst="rect">
            <a:avLst/>
          </a:prstGeom>
          <a:noFill/>
        </p:spPr>
        <p:txBody>
          <a:bodyPr wrap="none" rtlCol="0">
            <a:spAutoFit/>
          </a:bodyPr>
          <a:lstStyle/>
          <a:p>
            <a:r>
              <a:rPr lang="en-US" sz="2400" b="1" dirty="0" smtClean="0"/>
              <a:t>Flat is perfect scaling</a:t>
            </a:r>
            <a:endParaRPr lang="en-US" sz="2400"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Dryad for Inhomogeneous Data</a:t>
            </a:r>
            <a:endParaRPr lang="en-US" dirty="0"/>
          </a:p>
        </p:txBody>
      </p:sp>
      <p:sp>
        <p:nvSpPr>
          <p:cNvPr id="4" name="TextBox 3"/>
          <p:cNvSpPr txBox="1"/>
          <p:nvPr/>
        </p:nvSpPr>
        <p:spPr>
          <a:xfrm>
            <a:off x="1828800" y="6096000"/>
            <a:ext cx="5951950" cy="461665"/>
          </a:xfrm>
          <a:prstGeom prst="rect">
            <a:avLst/>
          </a:prstGeom>
          <a:noFill/>
        </p:spPr>
        <p:txBody>
          <a:bodyPr wrap="none" rtlCol="0">
            <a:spAutoFit/>
          </a:bodyPr>
          <a:lstStyle/>
          <a:p>
            <a:r>
              <a:rPr lang="en-US" sz="2400" b="1" dirty="0" smtClean="0"/>
              <a:t>Flat is perfect scaling – measured on Tempest</a:t>
            </a:r>
            <a:endParaRPr lang="en-US" sz="2400" b="1" dirty="0"/>
          </a:p>
        </p:txBody>
      </p:sp>
      <p:grpSp>
        <p:nvGrpSpPr>
          <p:cNvPr id="3" name="Group 4"/>
          <p:cNvGrpSpPr/>
          <p:nvPr/>
        </p:nvGrpSpPr>
        <p:grpSpPr>
          <a:xfrm>
            <a:off x="838199" y="1600200"/>
            <a:ext cx="7162801" cy="4345023"/>
            <a:chOff x="1456224" y="909603"/>
            <a:chExt cx="5963790" cy="3875235"/>
          </a:xfrm>
        </p:grpSpPr>
        <p:pic>
          <p:nvPicPr>
            <p:cNvPr id="6" name="Picture 2"/>
            <p:cNvPicPr>
              <a:picLocks noChangeAspect="1" noChangeArrowheads="1"/>
            </p:cNvPicPr>
            <p:nvPr/>
          </p:nvPicPr>
          <p:blipFill>
            <a:blip r:embed="rId3" cstate="print"/>
            <a:srcRect l="3692" t="1735" r="16143" b="6186"/>
            <a:stretch>
              <a:fillRect/>
            </a:stretch>
          </p:blipFill>
          <p:spPr bwMode="auto">
            <a:xfrm>
              <a:off x="1870038" y="909603"/>
              <a:ext cx="5549976" cy="3875235"/>
            </a:xfrm>
            <a:prstGeom prst="rect">
              <a:avLst/>
            </a:prstGeom>
            <a:noFill/>
            <a:ln w="9525">
              <a:noFill/>
              <a:miter lim="800000"/>
              <a:headEnd/>
              <a:tailEnd/>
            </a:ln>
            <a:effectLst/>
          </p:spPr>
        </p:pic>
        <p:sp>
          <p:nvSpPr>
            <p:cNvPr id="7" name="TextBox 6"/>
            <p:cNvSpPr txBox="1"/>
            <p:nvPr/>
          </p:nvSpPr>
          <p:spPr>
            <a:xfrm rot="16200000">
              <a:off x="1153440" y="2477159"/>
              <a:ext cx="900524" cy="294955"/>
            </a:xfrm>
            <a:prstGeom prst="rect">
              <a:avLst/>
            </a:prstGeom>
            <a:noFill/>
          </p:spPr>
          <p:txBody>
            <a:bodyPr wrap="none" rtlCol="0">
              <a:spAutoFit/>
            </a:bodyPr>
            <a:lstStyle/>
            <a:p>
              <a:r>
                <a:rPr lang="en-US" b="1" dirty="0" smtClean="0"/>
                <a:t>Time (ms)</a:t>
              </a:r>
              <a:endParaRPr lang="en-US" b="1" dirty="0"/>
            </a:p>
          </p:txBody>
        </p:sp>
        <p:sp>
          <p:nvSpPr>
            <p:cNvPr id="8" name="TextBox 7"/>
            <p:cNvSpPr txBox="1"/>
            <p:nvPr/>
          </p:nvSpPr>
          <p:spPr>
            <a:xfrm>
              <a:off x="2977590" y="3996654"/>
              <a:ext cx="2952056" cy="293383"/>
            </a:xfrm>
            <a:prstGeom prst="rect">
              <a:avLst/>
            </a:prstGeom>
            <a:noFill/>
          </p:spPr>
          <p:txBody>
            <a:bodyPr wrap="none" rtlCol="0">
              <a:spAutoFit/>
            </a:bodyPr>
            <a:lstStyle/>
            <a:p>
              <a:r>
                <a:rPr lang="en-US" b="1" dirty="0" smtClean="0"/>
                <a:t>Sequence Length Standard Deviation</a:t>
              </a:r>
              <a:endParaRPr lang="en-US" b="1" dirty="0"/>
            </a:p>
          </p:txBody>
        </p:sp>
        <p:sp>
          <p:nvSpPr>
            <p:cNvPr id="9" name="TextBox 8"/>
            <p:cNvSpPr txBox="1"/>
            <p:nvPr/>
          </p:nvSpPr>
          <p:spPr>
            <a:xfrm>
              <a:off x="3147993" y="1238220"/>
              <a:ext cx="2056973" cy="369332"/>
            </a:xfrm>
            <a:prstGeom prst="rect">
              <a:avLst/>
            </a:prstGeom>
            <a:noFill/>
          </p:spPr>
          <p:txBody>
            <a:bodyPr wrap="none" rtlCol="0">
              <a:spAutoFit/>
            </a:bodyPr>
            <a:lstStyle/>
            <a:p>
              <a:r>
                <a:rPr lang="en-US" dirty="0" smtClean="0"/>
                <a:t>Mean Length 400</a:t>
              </a:r>
              <a:endParaRPr lang="en-US" dirty="0"/>
            </a:p>
          </p:txBody>
        </p:sp>
      </p:grpSp>
      <p:sp>
        <p:nvSpPr>
          <p:cNvPr id="10" name="TextBox 9"/>
          <p:cNvSpPr txBox="1"/>
          <p:nvPr/>
        </p:nvSpPr>
        <p:spPr>
          <a:xfrm>
            <a:off x="7239000" y="1600200"/>
            <a:ext cx="685800" cy="369332"/>
          </a:xfrm>
          <a:prstGeom prst="rect">
            <a:avLst/>
          </a:prstGeom>
          <a:noFill/>
        </p:spPr>
        <p:txBody>
          <a:bodyPr wrap="square" rtlCol="0">
            <a:spAutoFit/>
          </a:bodyPr>
          <a:lstStyle/>
          <a:p>
            <a:r>
              <a:rPr lang="en-US" dirty="0" smtClean="0"/>
              <a:t>Total</a:t>
            </a:r>
            <a:endParaRPr lang="en-US" dirty="0"/>
          </a:p>
        </p:txBody>
      </p:sp>
      <p:sp>
        <p:nvSpPr>
          <p:cNvPr id="11" name="TextBox 10"/>
          <p:cNvSpPr txBox="1"/>
          <p:nvPr/>
        </p:nvSpPr>
        <p:spPr>
          <a:xfrm>
            <a:off x="6934200" y="3135868"/>
            <a:ext cx="1447800" cy="369332"/>
          </a:xfrm>
          <a:prstGeom prst="rect">
            <a:avLst/>
          </a:prstGeom>
          <a:noFill/>
        </p:spPr>
        <p:txBody>
          <a:bodyPr wrap="square" rtlCol="0">
            <a:spAutoFit/>
          </a:bodyPr>
          <a:lstStyle/>
          <a:p>
            <a:r>
              <a:rPr lang="en-US" dirty="0" smtClean="0"/>
              <a:t>Computation</a:t>
            </a:r>
            <a:endParaRPr lang="en-US" dirty="0"/>
          </a:p>
        </p:txBody>
      </p:sp>
      <p:sp>
        <p:nvSpPr>
          <p:cNvPr id="12" name="TextBox 11"/>
          <p:cNvSpPr txBox="1"/>
          <p:nvPr/>
        </p:nvSpPr>
        <p:spPr>
          <a:xfrm>
            <a:off x="1295400" y="990600"/>
            <a:ext cx="7467600" cy="523220"/>
          </a:xfrm>
          <a:prstGeom prst="rect">
            <a:avLst/>
          </a:prstGeom>
          <a:noFill/>
          <a:ln>
            <a:solidFill>
              <a:schemeClr val="accent1">
                <a:lumMod val="60000"/>
                <a:lumOff val="40000"/>
              </a:schemeClr>
            </a:solidFill>
          </a:ln>
        </p:spPr>
        <p:txBody>
          <a:bodyPr wrap="square" rtlCol="0">
            <a:spAutoFit/>
          </a:bodyPr>
          <a:lstStyle/>
          <a:p>
            <a:r>
              <a:rPr lang="en-US" sz="2200" b="1" dirty="0" smtClean="0"/>
              <a:t>Calculation Time per Pair [A,B]  </a:t>
            </a:r>
            <a:r>
              <a:rPr lang="el-GR" sz="2800" b="1" dirty="0" smtClean="0"/>
              <a:t>α</a:t>
            </a:r>
            <a:r>
              <a:rPr lang="en-US" sz="2200" b="1" dirty="0" smtClean="0"/>
              <a:t> Length A * Length B   </a:t>
            </a:r>
            <a:endParaRPr lang="en-US" sz="22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Hadoop/Dryad Comparison</a:t>
            </a:r>
            <a:br>
              <a:rPr lang="en-US" sz="3200" dirty="0" smtClean="0"/>
            </a:br>
            <a:r>
              <a:rPr lang="en-US" sz="3200" dirty="0" smtClean="0"/>
              <a:t>“Homogeneous” Data</a:t>
            </a:r>
            <a:endParaRPr lang="en-US" sz="3200" dirty="0"/>
          </a:p>
        </p:txBody>
      </p:sp>
      <p:sp>
        <p:nvSpPr>
          <p:cNvPr id="5" name="TextBox 4"/>
          <p:cNvSpPr txBox="1"/>
          <p:nvPr/>
        </p:nvSpPr>
        <p:spPr>
          <a:xfrm>
            <a:off x="762000" y="5867400"/>
            <a:ext cx="7660430" cy="646331"/>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endParaRPr lang="en-US" b="1" dirty="0" smtClean="0"/>
          </a:p>
          <a:p>
            <a:r>
              <a:rPr lang="en-US" b="1" dirty="0" smtClean="0"/>
              <a:t>Using real data with standard deviation/length = 0.1</a:t>
            </a:r>
            <a:endParaRPr lang="en-US" b="1" dirty="0"/>
          </a:p>
        </p:txBody>
      </p:sp>
      <p:grpSp>
        <p:nvGrpSpPr>
          <p:cNvPr id="3" name="Group 5"/>
          <p:cNvGrpSpPr/>
          <p:nvPr/>
        </p:nvGrpSpPr>
        <p:grpSpPr>
          <a:xfrm>
            <a:off x="1307068" y="1524000"/>
            <a:ext cx="6398708" cy="4094835"/>
            <a:chOff x="-293132" y="2763165"/>
            <a:chExt cx="6398708" cy="4094835"/>
          </a:xfrm>
        </p:grpSpPr>
        <p:graphicFrame>
          <p:nvGraphicFramePr>
            <p:cNvPr id="7" name="Chart 6"/>
            <p:cNvGraphicFramePr/>
            <p:nvPr/>
          </p:nvGraphicFramePr>
          <p:xfrm>
            <a:off x="0" y="2763165"/>
            <a:ext cx="6105576" cy="40948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1382758" y="4386191"/>
              <a:ext cx="2548583" cy="369332"/>
            </a:xfrm>
            <a:prstGeom prst="rect">
              <a:avLst/>
            </a:prstGeom>
            <a:noFill/>
          </p:spPr>
          <p:txBody>
            <a:bodyPr wrap="none" rtlCol="0">
              <a:spAutoFit/>
            </a:bodyPr>
            <a:lstStyle/>
            <a:p>
              <a:r>
                <a:rPr lang="en-US" b="1" dirty="0" smtClean="0"/>
                <a:t>Time per Alignment (ms)</a:t>
              </a:r>
              <a:endParaRPr lang="en-US" b="1" dirty="0"/>
            </a:p>
          </p:txBody>
        </p:sp>
        <p:sp>
          <p:nvSpPr>
            <p:cNvPr id="9" name="TextBox 8"/>
            <p:cNvSpPr txBox="1"/>
            <p:nvPr/>
          </p:nvSpPr>
          <p:spPr>
            <a:xfrm>
              <a:off x="4791078" y="2990844"/>
              <a:ext cx="838691" cy="369332"/>
            </a:xfrm>
            <a:prstGeom prst="rect">
              <a:avLst/>
            </a:prstGeom>
            <a:noFill/>
          </p:spPr>
          <p:txBody>
            <a:bodyPr wrap="none" rtlCol="0">
              <a:spAutoFit/>
            </a:bodyPr>
            <a:lstStyle/>
            <a:p>
              <a:r>
                <a:rPr lang="en-US" dirty="0" smtClean="0"/>
                <a:t>Dryad</a:t>
              </a:r>
              <a:endParaRPr lang="en-US" dirty="0"/>
            </a:p>
          </p:txBody>
        </p:sp>
        <p:sp>
          <p:nvSpPr>
            <p:cNvPr id="10" name="TextBox 9"/>
            <p:cNvSpPr txBox="1"/>
            <p:nvPr/>
          </p:nvSpPr>
          <p:spPr>
            <a:xfrm>
              <a:off x="4827591" y="4049721"/>
              <a:ext cx="1043876" cy="369332"/>
            </a:xfrm>
            <a:prstGeom prst="rect">
              <a:avLst/>
            </a:prstGeom>
            <a:noFill/>
          </p:spPr>
          <p:txBody>
            <a:bodyPr wrap="none" rtlCol="0">
              <a:spAutoFit/>
            </a:bodyPr>
            <a:lstStyle/>
            <a:p>
              <a:r>
                <a:rPr lang="en-US" dirty="0" smtClean="0"/>
                <a:t>Hadoop</a:t>
              </a:r>
              <a:endParaRPr lang="en-US" dirty="0"/>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3200" dirty="0" smtClean="0"/>
              <a:t>Inhomogeneous Data I</a:t>
            </a:r>
            <a:endParaRPr lang="en-US" sz="3200" dirty="0"/>
          </a:p>
        </p:txBody>
      </p:sp>
      <p:sp>
        <p:nvSpPr>
          <p:cNvPr id="5" name="TextBox 4"/>
          <p:cNvSpPr txBox="1"/>
          <p:nvPr/>
        </p:nvSpPr>
        <p:spPr>
          <a:xfrm>
            <a:off x="152400" y="6248400"/>
            <a:ext cx="8627042" cy="369332"/>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r>
              <a:rPr lang="en-US" b="1" dirty="0" smtClean="0"/>
              <a:t> (32 nodes)</a:t>
            </a:r>
            <a:endParaRPr lang="en-US" b="1" dirty="0"/>
          </a:p>
        </p:txBody>
      </p:sp>
      <p:graphicFrame>
        <p:nvGraphicFramePr>
          <p:cNvPr id="6" name="Chart 5"/>
          <p:cNvGraphicFramePr/>
          <p:nvPr/>
        </p:nvGraphicFramePr>
        <p:xfrm>
          <a:off x="1066800" y="801469"/>
          <a:ext cx="6858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1000" y="5486400"/>
            <a:ext cx="8305800" cy="707886"/>
          </a:xfrm>
          <a:prstGeom prst="rect">
            <a:avLst/>
          </a:prstGeom>
        </p:spPr>
        <p:txBody>
          <a:bodyPr wrap="square">
            <a:spAutoFit/>
          </a:bodyPr>
          <a:lstStyle/>
          <a:p>
            <a:r>
              <a:rPr lang="en-US" sz="2000" b="1" dirty="0" smtClean="0"/>
              <a:t>Inhomogeneity of data does not have a significant effect when the sequence lengths are randomly distributed</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4"/>
          <p:cNvGraphicFramePr>
            <a:graphicFrameLocks noGrp="1"/>
          </p:cNvGraphicFramePr>
          <p:nvPr/>
        </p:nvGraphicFramePr>
        <p:xfrm>
          <a:off x="685800" y="1219200"/>
          <a:ext cx="7848600" cy="4927733"/>
        </p:xfrm>
        <a:graphic>
          <a:graphicData uri="http://schemas.openxmlformats.org/drawingml/2006/table">
            <a:tbl>
              <a:tblPr/>
              <a:tblGrid>
                <a:gridCol w="1461549"/>
                <a:gridCol w="1171493"/>
                <a:gridCol w="1323560"/>
                <a:gridCol w="958878"/>
                <a:gridCol w="1134883"/>
                <a:gridCol w="1798237"/>
              </a:tblGrid>
              <a:tr h="314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Machine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OS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Runtime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Grains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Parallelism</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MPI Latency </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(in 2 chips)</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MPJE(Java)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MPICH2:Fast</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Nemesis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4.21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157</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111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64.2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x5355, 2.66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 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170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20.2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AMD4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AMD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Opteron</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CPU, 2.19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processor 275,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185</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99.4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16.3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Intel Xeon CPU, 2.80GHz,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25.8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609600" y="6248400"/>
            <a:ext cx="7848600" cy="461665"/>
          </a:xfrm>
          <a:prstGeom prst="rect">
            <a:avLst/>
          </a:prstGeom>
        </p:spPr>
        <p:txBody>
          <a:bodyPr wrap="square">
            <a:spAutoFit/>
          </a:bodyPr>
          <a:lstStyle/>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MPI Exchange Latency in µs (20-30 µs computation between messaging)</a:t>
            </a:r>
          </a:p>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CCR outperforms Java always and even standard C except for optimized Nemesis</a:t>
            </a:r>
          </a:p>
        </p:txBody>
      </p:sp>
      <p:sp>
        <p:nvSpPr>
          <p:cNvPr id="5" name="Rectangle 4"/>
          <p:cNvSpPr/>
          <p:nvPr/>
        </p:nvSpPr>
        <p:spPr>
          <a:xfrm>
            <a:off x="1143000" y="838200"/>
            <a:ext cx="6934200" cy="369332"/>
          </a:xfrm>
          <a:prstGeom prst="rect">
            <a:avLst/>
          </a:prstGeom>
        </p:spPr>
        <p:txBody>
          <a:bodyPr wrap="square">
            <a:spAutoFit/>
          </a:bodyPr>
          <a:lstStyle/>
          <a:p>
            <a:pPr marL="114300" lvl="0" indent="-114300" defTabSz="914400" eaLnBrk="0" fontAlgn="base" hangingPunct="0">
              <a:spcBef>
                <a:spcPct val="0"/>
              </a:spcBef>
              <a:spcAft>
                <a:spcPct val="0"/>
              </a:spcAft>
            </a:pPr>
            <a:r>
              <a:rPr lang="en-US" dirty="0" smtClean="0">
                <a:latin typeface="Arial" charset="0"/>
                <a:ea typeface="MS Mincho"/>
                <a:cs typeface="Times New Roman" pitchFamily="18" charset="0"/>
              </a:rPr>
              <a:t>Performance of CCR </a:t>
            </a:r>
            <a:r>
              <a:rPr lang="en-US" dirty="0" err="1" smtClean="0">
                <a:latin typeface="Arial" charset="0"/>
                <a:ea typeface="MS Mincho"/>
                <a:cs typeface="Times New Roman" pitchFamily="18" charset="0"/>
              </a:rPr>
              <a:t>vs</a:t>
            </a:r>
            <a:r>
              <a:rPr lang="en-US" dirty="0" smtClean="0">
                <a:latin typeface="Arial" charset="0"/>
                <a:ea typeface="MS Mincho"/>
                <a:cs typeface="Times New Roman" pitchFamily="18" charset="0"/>
              </a:rPr>
              <a:t> MPI for MPI Exchange Communication</a:t>
            </a:r>
          </a:p>
        </p:txBody>
      </p:sp>
      <p:sp>
        <p:nvSpPr>
          <p:cNvPr id="6" name="Title 5"/>
          <p:cNvSpPr>
            <a:spLocks noGrp="1"/>
          </p:cNvSpPr>
          <p:nvPr>
            <p:ph type="title"/>
          </p:nvPr>
        </p:nvSpPr>
        <p:spPr>
          <a:xfrm>
            <a:off x="1219200" y="0"/>
            <a:ext cx="6858000" cy="762000"/>
          </a:xfrm>
        </p:spPr>
        <p:txBody>
          <a:bodyPr>
            <a:normAutofit/>
          </a:bodyPr>
          <a:lstStyle/>
          <a:p>
            <a:r>
              <a:rPr lang="en-US" sz="2800" dirty="0" smtClean="0"/>
              <a:t>Typical CCR Performance Measurement</a:t>
            </a:r>
            <a:endParaRPr lang="en-US"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3200" dirty="0" smtClean="0"/>
              <a:t>Inhomogeneous Data II</a:t>
            </a:r>
            <a:endParaRPr lang="en-US" sz="3200" dirty="0"/>
          </a:p>
        </p:txBody>
      </p:sp>
      <p:sp>
        <p:nvSpPr>
          <p:cNvPr id="5" name="TextBox 4"/>
          <p:cNvSpPr txBox="1"/>
          <p:nvPr/>
        </p:nvSpPr>
        <p:spPr>
          <a:xfrm>
            <a:off x="152400" y="6324600"/>
            <a:ext cx="8627042" cy="369332"/>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r>
              <a:rPr lang="en-US" b="1" dirty="0" smtClean="0"/>
              <a:t> (32 nodes)</a:t>
            </a:r>
            <a:endParaRPr lang="en-US" b="1"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52400" y="5486400"/>
            <a:ext cx="8763000" cy="707886"/>
          </a:xfrm>
          <a:prstGeom prst="rect">
            <a:avLst/>
          </a:prstGeom>
        </p:spPr>
        <p:txBody>
          <a:bodyPr wrap="square">
            <a:spAutoFit/>
          </a:bodyPr>
          <a:lstStyle/>
          <a:p>
            <a:r>
              <a:rPr lang="en-US" sz="2000" b="1" dirty="0" smtClean="0"/>
              <a:t>This shows the natural load balancing of Hadoop MR dynamic task assignment using a global pipe line in contrast to the  </a:t>
            </a:r>
            <a:r>
              <a:rPr lang="en-US" sz="2000" b="1" dirty="0" err="1" smtClean="0"/>
              <a:t>DryadLinq</a:t>
            </a:r>
            <a:r>
              <a:rPr lang="en-US" sz="2000" b="1" dirty="0" smtClean="0"/>
              <a:t> static assignment</a:t>
            </a:r>
            <a:endParaRPr lang="en-US" sz="20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r>
              <a:rPr lang="en-US" dirty="0" smtClean="0"/>
              <a:t>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Block Dependence of Dryad SW-G</a:t>
            </a:r>
            <a:br>
              <a:rPr lang="en-US" dirty="0" smtClean="0"/>
            </a:br>
            <a:r>
              <a:rPr lang="en-US" dirty="0" smtClean="0"/>
              <a:t>Processing on 32 node </a:t>
            </a:r>
            <a:r>
              <a:rPr lang="en-US" dirty="0" err="1" smtClean="0"/>
              <a:t>IDataplex</a:t>
            </a:r>
            <a:endParaRPr lang="en-US" dirty="0"/>
          </a:p>
        </p:txBody>
      </p:sp>
      <p:graphicFrame>
        <p:nvGraphicFramePr>
          <p:cNvPr id="4" name="Table 3"/>
          <p:cNvGraphicFramePr>
            <a:graphicFrameLocks noGrp="1"/>
          </p:cNvGraphicFramePr>
          <p:nvPr/>
        </p:nvGraphicFramePr>
        <p:xfrm>
          <a:off x="774648" y="1785915"/>
          <a:ext cx="7047009" cy="3359196"/>
        </p:xfrm>
        <a:graphic>
          <a:graphicData uri="http://schemas.openxmlformats.org/drawingml/2006/table">
            <a:tbl>
              <a:tblPr/>
              <a:tblGrid>
                <a:gridCol w="2708930"/>
                <a:gridCol w="1518540"/>
                <a:gridCol w="1379827"/>
                <a:gridCol w="1439712"/>
              </a:tblGrid>
              <a:tr h="373244">
                <a:tc>
                  <a:txBody>
                    <a:bodyPr/>
                    <a:lstStyle/>
                    <a:p>
                      <a:r>
                        <a:rPr lang="en-US" dirty="0" smtClean="0">
                          <a:solidFill>
                            <a:srgbClr val="000000"/>
                          </a:solidFill>
                        </a:rPr>
                        <a:t>Dryad Block Size D</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r>
                        <a:rPr lang="en-US">
                          <a:solidFill>
                            <a:srgbClr val="000000"/>
                          </a:solidFill>
                        </a:rPr>
                        <a:t>128x128</a:t>
                      </a:r>
                      <a:endParaRPr lang="en-US"/>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50829A"/>
                      </a:solidFill>
                      <a:prstDash val="solid"/>
                      <a:round/>
                      <a:headEnd type="none" w="med" len="med"/>
                      <a:tailEnd type="none" w="med" len="med"/>
                    </a:lnR>
                    <a:lnT w="12700" cap="flat" cmpd="sng" algn="ctr">
                      <a:solidFill>
                        <a:srgbClr val="50829A"/>
                      </a:solidFill>
                      <a:prstDash val="solid"/>
                      <a:round/>
                      <a:headEnd type="none" w="med" len="med"/>
                      <a:tailEnd type="none" w="med" len="med"/>
                    </a:lnT>
                    <a:lnB w="12700" cap="flat" cmpd="sng" algn="ctr">
                      <a:solidFill>
                        <a:srgbClr val="50829A"/>
                      </a:solidFill>
                      <a:prstDash val="solid"/>
                      <a:round/>
                      <a:headEnd type="none" w="med" len="med"/>
                      <a:tailEnd type="none" w="med" len="med"/>
                    </a:lnB>
                    <a:solidFill>
                      <a:srgbClr val="DBEEF3"/>
                    </a:solidFill>
                  </a:tcPr>
                </a:tc>
                <a:tc>
                  <a:txBody>
                    <a:bodyPr/>
                    <a:lstStyle/>
                    <a:p>
                      <a:pPr algn="r"/>
                      <a:r>
                        <a:rPr lang="en-US">
                          <a:solidFill>
                            <a:srgbClr val="000000"/>
                          </a:solidFill>
                        </a:rPr>
                        <a:t>64x64</a:t>
                      </a:r>
                      <a:endParaRPr lang="en-US"/>
                    </a:p>
                  </a:txBody>
                  <a:tcPr marL="68580" marR="68580" marT="0" marB="0" anchor="b">
                    <a:lnL w="12700" cap="flat" cmpd="sng" algn="ctr">
                      <a:solidFill>
                        <a:srgbClr val="50829A"/>
                      </a:solidFill>
                      <a:prstDash val="solid"/>
                      <a:round/>
                      <a:headEnd type="none" w="med" len="med"/>
                      <a:tailEnd type="none" w="med" len="med"/>
                    </a:lnL>
                    <a:lnR w="12700" cap="flat" cmpd="sng" algn="ctr">
                      <a:solidFill>
                        <a:srgbClr val="50829A"/>
                      </a:solidFill>
                      <a:prstDash val="solid"/>
                      <a:round/>
                      <a:headEnd type="none" w="med" len="med"/>
                      <a:tailEnd type="none" w="med" len="med"/>
                    </a:lnR>
                    <a:lnT w="12700" cap="flat" cmpd="sng" algn="ctr">
                      <a:solidFill>
                        <a:srgbClr val="50829A"/>
                      </a:solidFill>
                      <a:prstDash val="solid"/>
                      <a:round/>
                      <a:headEnd type="none" w="med" len="med"/>
                      <a:tailEnd type="none" w="med" len="med"/>
                    </a:lnT>
                    <a:lnB w="12700" cap="flat" cmpd="sng" algn="ctr">
                      <a:solidFill>
                        <a:srgbClr val="50829A"/>
                      </a:solidFill>
                      <a:prstDash val="solid"/>
                      <a:round/>
                      <a:headEnd type="none" w="med" len="med"/>
                      <a:tailEnd type="none" w="med" len="med"/>
                    </a:lnB>
                    <a:solidFill>
                      <a:srgbClr val="DBEEF3"/>
                    </a:solidFill>
                  </a:tcPr>
                </a:tc>
                <a:tc>
                  <a:txBody>
                    <a:bodyPr/>
                    <a:lstStyle/>
                    <a:p>
                      <a:pPr algn="r"/>
                      <a:r>
                        <a:rPr lang="en-US">
                          <a:solidFill>
                            <a:srgbClr val="000000"/>
                          </a:solidFill>
                        </a:rPr>
                        <a:t>32x32</a:t>
                      </a:r>
                      <a:endParaRPr lang="en-US"/>
                    </a:p>
                  </a:txBody>
                  <a:tcPr marL="68580" marR="68580" marT="0" marB="0" anchor="b">
                    <a:lnL w="12700" cap="flat" cmpd="sng" algn="ctr">
                      <a:solidFill>
                        <a:srgbClr val="50829A"/>
                      </a:solidFill>
                      <a:prstDash val="solid"/>
                      <a:round/>
                      <a:headEnd type="none" w="med" len="med"/>
                      <a:tailEnd type="none" w="med" len="med"/>
                    </a:lnL>
                    <a:lnR w="12700" cap="flat" cmpd="sng" algn="ctr">
                      <a:solidFill>
                        <a:srgbClr val="50829A"/>
                      </a:solidFill>
                      <a:prstDash val="solid"/>
                      <a:round/>
                      <a:headEnd type="none" w="med" len="med"/>
                      <a:tailEnd type="none" w="med" len="med"/>
                    </a:lnR>
                    <a:lnT w="12700" cap="flat" cmpd="sng" algn="ctr">
                      <a:solidFill>
                        <a:srgbClr val="50829A"/>
                      </a:solidFill>
                      <a:prstDash val="solid"/>
                      <a:round/>
                      <a:headEnd type="none" w="med" len="med"/>
                      <a:tailEnd type="none" w="med" len="med"/>
                    </a:lnT>
                    <a:lnB w="12700" cap="flat" cmpd="sng" algn="ctr">
                      <a:solidFill>
                        <a:srgbClr val="50829A"/>
                      </a:solidFill>
                      <a:prstDash val="solid"/>
                      <a:round/>
                      <a:headEnd type="none" w="med" len="med"/>
                      <a:tailEnd type="none" w="med" len="med"/>
                    </a:lnB>
                    <a:solidFill>
                      <a:srgbClr val="DBEEF3"/>
                    </a:solidFill>
                  </a:tcPr>
                </a:tc>
              </a:tr>
              <a:tr h="746488">
                <a:tc>
                  <a:txBody>
                    <a:bodyPr/>
                    <a:lstStyle/>
                    <a:p>
                      <a:r>
                        <a:rPr lang="en-US">
                          <a:solidFill>
                            <a:srgbClr val="000000"/>
                          </a:solidFill>
                        </a:rPr>
                        <a:t>Time to partition data</a:t>
                      </a:r>
                      <a:endParaRPr lang="en-US"/>
                    </a:p>
                  </a:txBody>
                  <a:tcPr marL="68580" marR="68580" marT="0" marB="0" anchor="b">
                    <a:lnL w="12700" cap="flat" cmpd="sng" algn="ctr">
                      <a:solidFill>
                        <a:srgbClr val="009CCC"/>
                      </a:solidFill>
                      <a:prstDash val="solid"/>
                      <a:round/>
                      <a:headEnd type="none" w="med" len="med"/>
                      <a:tailEnd type="none" w="med" len="med"/>
                    </a:lnL>
                    <a:lnR w="12700" cap="flat" cmpd="sng" algn="ctr">
                      <a:solidFill>
                        <a:srgbClr val="009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9CCC"/>
                      </a:solidFill>
                      <a:prstDash val="solid"/>
                      <a:round/>
                      <a:headEnd type="none" w="med" len="med"/>
                      <a:tailEnd type="none" w="med" len="med"/>
                    </a:lnB>
                    <a:solidFill>
                      <a:srgbClr val="DBEEF3"/>
                    </a:solidFill>
                  </a:tcPr>
                </a:tc>
                <a:tc>
                  <a:txBody>
                    <a:bodyPr/>
                    <a:lstStyle/>
                    <a:p>
                      <a:pPr algn="r"/>
                      <a:r>
                        <a:rPr lang="en-US" dirty="0">
                          <a:solidFill>
                            <a:srgbClr val="000000"/>
                          </a:solidFill>
                        </a:rPr>
                        <a:t>1.839</a:t>
                      </a:r>
                      <a:endParaRPr lang="en-US" dirty="0"/>
                    </a:p>
                  </a:txBody>
                  <a:tcPr marL="68580" marR="68580" marT="0" marB="0" anchor="b">
                    <a:lnL w="12700" cap="flat" cmpd="sng" algn="ctr">
                      <a:solidFill>
                        <a:srgbClr val="009CCC"/>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50829A"/>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c>
                  <a:txBody>
                    <a:bodyPr/>
                    <a:lstStyle/>
                    <a:p>
                      <a:pPr algn="r"/>
                      <a:r>
                        <a:rPr lang="en-US">
                          <a:solidFill>
                            <a:srgbClr val="000000"/>
                          </a:solidFill>
                        </a:rPr>
                        <a:t>2.224</a:t>
                      </a:r>
                      <a:endParaRPr lang="en-US"/>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50829A"/>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c>
                  <a:txBody>
                    <a:bodyPr/>
                    <a:lstStyle/>
                    <a:p>
                      <a:pPr algn="r"/>
                      <a:r>
                        <a:rPr lang="en-US">
                          <a:solidFill>
                            <a:srgbClr val="000000"/>
                          </a:solidFill>
                        </a:rPr>
                        <a:t>2.224</a:t>
                      </a:r>
                      <a:endParaRPr lang="en-US"/>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50829A"/>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r>
              <a:tr h="746488">
                <a:tc>
                  <a:txBody>
                    <a:bodyPr/>
                    <a:lstStyle/>
                    <a:p>
                      <a:r>
                        <a:rPr lang="en-US">
                          <a:solidFill>
                            <a:srgbClr val="000000"/>
                          </a:solidFill>
                        </a:rPr>
                        <a:t>Time to process data</a:t>
                      </a:r>
                      <a:endParaRPr lang="en-US"/>
                    </a:p>
                  </a:txBody>
                  <a:tcPr marL="68580" marR="68580" marT="0" marB="0" anchor="b">
                    <a:lnL w="12700" cap="flat" cmpd="sng" algn="ctr">
                      <a:solidFill>
                        <a:srgbClr val="609FCC"/>
                      </a:solidFill>
                      <a:prstDash val="solid"/>
                      <a:round/>
                      <a:headEnd type="none" w="med" len="med"/>
                      <a:tailEnd type="none" w="med" len="med"/>
                    </a:lnL>
                    <a:lnR w="12700" cap="flat" cmpd="sng" algn="ctr">
                      <a:solidFill>
                        <a:srgbClr val="609FCC"/>
                      </a:solidFill>
                      <a:prstDash val="solid"/>
                      <a:round/>
                      <a:headEnd type="none" w="med" len="med"/>
                      <a:tailEnd type="none" w="med" len="med"/>
                    </a:lnR>
                    <a:lnT w="12700" cap="flat" cmpd="sng" algn="ctr">
                      <a:solidFill>
                        <a:srgbClr val="009CCC"/>
                      </a:solidFill>
                      <a:prstDash val="solid"/>
                      <a:round/>
                      <a:headEnd type="none" w="med" len="med"/>
                      <a:tailEnd type="none" w="med" len="med"/>
                    </a:lnT>
                    <a:lnB w="12700" cap="flat" cmpd="sng" algn="ctr">
                      <a:solidFill>
                        <a:srgbClr val="609FCC"/>
                      </a:solidFill>
                      <a:prstDash val="solid"/>
                      <a:round/>
                      <a:headEnd type="none" w="med" len="med"/>
                      <a:tailEnd type="none" w="med" len="med"/>
                    </a:lnB>
                    <a:solidFill>
                      <a:srgbClr val="DBEEF3"/>
                    </a:solidFill>
                  </a:tcPr>
                </a:tc>
                <a:tc>
                  <a:txBody>
                    <a:bodyPr/>
                    <a:lstStyle/>
                    <a:p>
                      <a:pPr algn="r"/>
                      <a:r>
                        <a:rPr lang="en-US" dirty="0" smtClean="0">
                          <a:solidFill>
                            <a:srgbClr val="000000"/>
                          </a:solidFill>
                        </a:rPr>
                        <a:t>30820.0</a:t>
                      </a:r>
                      <a:endParaRPr lang="en-US" dirty="0"/>
                    </a:p>
                  </a:txBody>
                  <a:tcPr marL="68580" marR="68580" marT="0" marB="0" anchor="b">
                    <a:lnL w="12700" cap="flat" cmpd="sng" algn="ctr">
                      <a:solidFill>
                        <a:srgbClr val="609FCC"/>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c>
                  <a:txBody>
                    <a:bodyPr/>
                    <a:lstStyle/>
                    <a:p>
                      <a:pPr algn="r"/>
                      <a:r>
                        <a:rPr lang="en-US" dirty="0" smtClean="0">
                          <a:solidFill>
                            <a:srgbClr val="000000"/>
                          </a:solidFill>
                        </a:rPr>
                        <a:t>32035.0</a:t>
                      </a:r>
                      <a:endParaRPr lang="en-US" dirty="0"/>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c>
                  <a:txBody>
                    <a:bodyPr/>
                    <a:lstStyle/>
                    <a:p>
                      <a:pPr algn="r"/>
                      <a:r>
                        <a:rPr lang="en-US" dirty="0" smtClean="0">
                          <a:solidFill>
                            <a:srgbClr val="000000"/>
                          </a:solidFill>
                        </a:rPr>
                        <a:t>39458.0</a:t>
                      </a:r>
                      <a:endParaRPr lang="en-US" dirty="0"/>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r>
              <a:tr h="746488">
                <a:tc>
                  <a:txBody>
                    <a:bodyPr/>
                    <a:lstStyle/>
                    <a:p>
                      <a:r>
                        <a:rPr lang="en-US">
                          <a:solidFill>
                            <a:srgbClr val="000000"/>
                          </a:solidFill>
                        </a:rPr>
                        <a:t>Time to merge files</a:t>
                      </a:r>
                      <a:endParaRPr lang="en-US"/>
                    </a:p>
                  </a:txBody>
                  <a:tcPr marL="68580" marR="68580" marT="0" marB="0" anchor="b">
                    <a:lnL w="12700" cap="flat" cmpd="sng" algn="ctr">
                      <a:solidFill>
                        <a:srgbClr val="40A2CC"/>
                      </a:solidFill>
                      <a:prstDash val="solid"/>
                      <a:round/>
                      <a:headEnd type="none" w="med" len="med"/>
                      <a:tailEnd type="none" w="med" len="med"/>
                    </a:lnL>
                    <a:lnR w="12700" cap="flat" cmpd="sng" algn="ctr">
                      <a:solidFill>
                        <a:srgbClr val="40A2CC"/>
                      </a:solidFill>
                      <a:prstDash val="solid"/>
                      <a:round/>
                      <a:headEnd type="none" w="med" len="med"/>
                      <a:tailEnd type="none" w="med" len="med"/>
                    </a:lnR>
                    <a:lnT w="12700" cap="flat" cmpd="sng" algn="ctr">
                      <a:solidFill>
                        <a:srgbClr val="609FCC"/>
                      </a:solidFill>
                      <a:prstDash val="solid"/>
                      <a:round/>
                      <a:headEnd type="none" w="med" len="med"/>
                      <a:tailEnd type="none" w="med" len="med"/>
                    </a:lnT>
                    <a:lnB w="12700" cap="flat" cmpd="sng" algn="ctr">
                      <a:solidFill>
                        <a:srgbClr val="40A2CC"/>
                      </a:solidFill>
                      <a:prstDash val="solid"/>
                      <a:round/>
                      <a:headEnd type="none" w="med" len="med"/>
                      <a:tailEnd type="none" w="med" len="med"/>
                    </a:lnB>
                    <a:solidFill>
                      <a:srgbClr val="DBEEF3"/>
                    </a:solidFill>
                  </a:tcPr>
                </a:tc>
                <a:tc>
                  <a:txBody>
                    <a:bodyPr/>
                    <a:lstStyle/>
                    <a:p>
                      <a:pPr algn="r"/>
                      <a:r>
                        <a:rPr lang="en-US" dirty="0" smtClean="0">
                          <a:solidFill>
                            <a:srgbClr val="000000"/>
                          </a:solidFill>
                        </a:rPr>
                        <a:t>60.0</a:t>
                      </a:r>
                      <a:endParaRPr lang="en-US" dirty="0"/>
                    </a:p>
                  </a:txBody>
                  <a:tcPr marL="68580" marR="68580" marT="0" marB="0" anchor="b">
                    <a:lnL w="12700" cap="flat" cmpd="sng" algn="ctr">
                      <a:solidFill>
                        <a:srgbClr val="40A2CC"/>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c>
                  <a:txBody>
                    <a:bodyPr/>
                    <a:lstStyle/>
                    <a:p>
                      <a:pPr algn="r"/>
                      <a:r>
                        <a:rPr lang="en-US" dirty="0" smtClean="0">
                          <a:solidFill>
                            <a:srgbClr val="000000"/>
                          </a:solidFill>
                        </a:rPr>
                        <a:t>60.0</a:t>
                      </a:r>
                      <a:endParaRPr lang="en-US" dirty="0"/>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c>
                  <a:txBody>
                    <a:bodyPr/>
                    <a:lstStyle/>
                    <a:p>
                      <a:pPr algn="r"/>
                      <a:r>
                        <a:rPr lang="en-US" dirty="0" smtClean="0">
                          <a:solidFill>
                            <a:srgbClr val="000000"/>
                          </a:solidFill>
                        </a:rPr>
                        <a:t>60.0</a:t>
                      </a:r>
                      <a:endParaRPr lang="en-US" dirty="0"/>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rgbClr val="FFFF00"/>
                    </a:solidFill>
                  </a:tcPr>
                </a:tc>
              </a:tr>
              <a:tr h="746488">
                <a:tc>
                  <a:txBody>
                    <a:bodyPr/>
                    <a:lstStyle/>
                    <a:p>
                      <a:r>
                        <a:rPr lang="en-US" dirty="0">
                          <a:solidFill>
                            <a:srgbClr val="000000"/>
                          </a:solidFill>
                        </a:rPr>
                        <a:t>Total Time </a:t>
                      </a:r>
                      <a:endParaRPr lang="en-US" dirty="0"/>
                    </a:p>
                  </a:txBody>
                  <a:tcPr marL="68580" marR="68580" marT="0" marB="0" anchor="b">
                    <a:lnL w="12700" cap="flat" cmpd="sng" algn="ctr">
                      <a:solidFill>
                        <a:srgbClr val="6096D0"/>
                      </a:solidFill>
                      <a:prstDash val="solid"/>
                      <a:round/>
                      <a:headEnd type="none" w="med" len="med"/>
                      <a:tailEnd type="none" w="med" len="med"/>
                    </a:lnL>
                    <a:lnR w="12700" cap="flat" cmpd="sng" algn="ctr">
                      <a:solidFill>
                        <a:srgbClr val="6096D0"/>
                      </a:solidFill>
                      <a:prstDash val="solid"/>
                      <a:round/>
                      <a:headEnd type="none" w="med" len="med"/>
                      <a:tailEnd type="none" w="med" len="med"/>
                    </a:lnR>
                    <a:lnT w="12700" cap="flat" cmpd="sng" algn="ctr">
                      <a:solidFill>
                        <a:srgbClr val="40A2CC"/>
                      </a:solidFill>
                      <a:prstDash val="solid"/>
                      <a:round/>
                      <a:headEnd type="none" w="med" len="med"/>
                      <a:tailEnd type="none" w="med" len="med"/>
                    </a:lnT>
                    <a:lnB w="12700" cap="flat" cmpd="sng" algn="ctr">
                      <a:solidFill>
                        <a:srgbClr val="6096D0"/>
                      </a:solidFill>
                      <a:prstDash val="solid"/>
                      <a:round/>
                      <a:headEnd type="none" w="med" len="med"/>
                      <a:tailEnd type="none" w="med" len="med"/>
                    </a:lnB>
                    <a:solidFill>
                      <a:srgbClr val="DBEEF3"/>
                    </a:solidFill>
                  </a:tcPr>
                </a:tc>
                <a:tc>
                  <a:txBody>
                    <a:bodyPr/>
                    <a:lstStyle/>
                    <a:p>
                      <a:pPr algn="r"/>
                      <a:r>
                        <a:rPr lang="en-US" dirty="0" smtClean="0">
                          <a:solidFill>
                            <a:srgbClr val="000000"/>
                          </a:solidFill>
                        </a:rPr>
                        <a:t>30882.0</a:t>
                      </a:r>
                      <a:endParaRPr lang="en-US" dirty="0"/>
                    </a:p>
                  </a:txBody>
                  <a:tcPr marL="68580" marR="68580" marT="0" marB="0" anchor="b">
                    <a:lnL w="12700" cap="flat" cmpd="sng" algn="ctr">
                      <a:solidFill>
                        <a:srgbClr val="6096D0"/>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chemeClr val="bg2">
                        <a:lumMod val="90000"/>
                      </a:schemeClr>
                    </a:solidFill>
                  </a:tcPr>
                </a:tc>
                <a:tc>
                  <a:txBody>
                    <a:bodyPr/>
                    <a:lstStyle/>
                    <a:p>
                      <a:pPr algn="r"/>
                      <a:r>
                        <a:rPr lang="en-US" dirty="0" smtClean="0">
                          <a:solidFill>
                            <a:srgbClr val="000000"/>
                          </a:solidFill>
                        </a:rPr>
                        <a:t>32097.0</a:t>
                      </a:r>
                      <a:endParaRPr lang="en-US" dirty="0"/>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chemeClr val="bg2">
                        <a:lumMod val="90000"/>
                      </a:schemeClr>
                    </a:solidFill>
                  </a:tcPr>
                </a:tc>
                <a:tc>
                  <a:txBody>
                    <a:bodyPr/>
                    <a:lstStyle/>
                    <a:p>
                      <a:pPr algn="r"/>
                      <a:r>
                        <a:rPr lang="en-US" dirty="0" smtClean="0">
                          <a:solidFill>
                            <a:srgbClr val="000000"/>
                          </a:solidFill>
                        </a:rPr>
                        <a:t>39520.0</a:t>
                      </a:r>
                      <a:endParaRPr lang="en-US" dirty="0"/>
                    </a:p>
                  </a:txBody>
                  <a:tcPr marL="68580" marR="68580" marT="0" marB="0" anchor="b">
                    <a:lnL w="12700" cap="flat" cmpd="sng" algn="ctr">
                      <a:solidFill>
                        <a:srgbClr val="009254"/>
                      </a:solidFill>
                      <a:prstDash val="solid"/>
                      <a:round/>
                      <a:headEnd type="none" w="med" len="med"/>
                      <a:tailEnd type="none" w="med" len="med"/>
                    </a:lnL>
                    <a:lnR w="12700" cap="flat" cmpd="sng" algn="ctr">
                      <a:solidFill>
                        <a:srgbClr val="009254"/>
                      </a:solidFill>
                      <a:prstDash val="solid"/>
                      <a:round/>
                      <a:headEnd type="none" w="med" len="med"/>
                      <a:tailEnd type="none" w="med" len="med"/>
                    </a:lnR>
                    <a:lnT w="12700" cap="flat" cmpd="sng" algn="ctr">
                      <a:solidFill>
                        <a:srgbClr val="009254"/>
                      </a:solidFill>
                      <a:prstDash val="solid"/>
                      <a:round/>
                      <a:headEnd type="none" w="med" len="med"/>
                      <a:tailEnd type="none" w="med" len="med"/>
                    </a:lnT>
                    <a:lnB w="12700" cap="flat" cmpd="sng" algn="ctr">
                      <a:solidFill>
                        <a:srgbClr val="009254"/>
                      </a:solidFill>
                      <a:prstDash val="solid"/>
                      <a:round/>
                      <a:headEnd type="none" w="med" len="med"/>
                      <a:tailEnd type="none" w="med" len="med"/>
                    </a:lnB>
                    <a:solidFill>
                      <a:schemeClr val="bg2">
                        <a:lumMod val="90000"/>
                      </a:schemeClr>
                    </a:solidFill>
                  </a:tcPr>
                </a:tc>
              </a:tr>
            </a:tbl>
          </a:graphicData>
        </a:graphic>
      </p:graphicFrame>
      <p:sp>
        <p:nvSpPr>
          <p:cNvPr id="3553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555570" y="5400702"/>
            <a:ext cx="7302600" cy="923330"/>
          </a:xfrm>
          <a:prstGeom prst="rect">
            <a:avLst/>
          </a:prstGeom>
          <a:noFill/>
        </p:spPr>
        <p:txBody>
          <a:bodyPr wrap="square" rtlCol="0">
            <a:spAutoFit/>
          </a:bodyPr>
          <a:lstStyle/>
          <a:p>
            <a:pPr algn="l"/>
            <a:r>
              <a:rPr lang="en-US" dirty="0" smtClean="0"/>
              <a:t>Smaller number of blocks D increases data size per block and makes cache use less efficient</a:t>
            </a:r>
          </a:p>
          <a:p>
            <a:pPr algn="l"/>
            <a:r>
              <a:rPr lang="en-US" dirty="0" smtClean="0"/>
              <a:t>Other plots have 64 by 64 blocking</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Dryad &amp; </a:t>
            </a:r>
            <a:r>
              <a:rPr lang="en-US" sz="4000" dirty="0" err="1" smtClean="0"/>
              <a:t>DryadLINQ</a:t>
            </a:r>
            <a:r>
              <a:rPr lang="en-US" sz="4000" dirty="0" smtClean="0"/>
              <a:t> Evaluation</a:t>
            </a:r>
            <a:endParaRPr lang="en-US" sz="4000" dirty="0"/>
          </a:p>
        </p:txBody>
      </p:sp>
      <p:sp>
        <p:nvSpPr>
          <p:cNvPr id="3" name="Content Placeholder 2"/>
          <p:cNvSpPr>
            <a:spLocks noGrp="1"/>
          </p:cNvSpPr>
          <p:nvPr>
            <p:ph idx="1"/>
          </p:nvPr>
        </p:nvSpPr>
        <p:spPr>
          <a:xfrm>
            <a:off x="533400" y="1600200"/>
            <a:ext cx="8353425" cy="4267200"/>
          </a:xfrm>
        </p:spPr>
        <p:txBody>
          <a:bodyPr>
            <a:normAutofit fontScale="92500" lnSpcReduction="10000"/>
          </a:bodyPr>
          <a:lstStyle/>
          <a:p>
            <a:r>
              <a:rPr lang="en-US" sz="2200" dirty="0" smtClean="0"/>
              <a:t>Higher Jumpstart cost</a:t>
            </a:r>
          </a:p>
          <a:p>
            <a:pPr lvl="1">
              <a:buFont typeface="Courier New" pitchFamily="49" charset="0"/>
              <a:buChar char="o"/>
            </a:pPr>
            <a:r>
              <a:rPr lang="en-US" sz="2200" dirty="0" smtClean="0"/>
              <a:t>User needs to be familiar with LINQ constructs</a:t>
            </a:r>
          </a:p>
          <a:p>
            <a:r>
              <a:rPr lang="en-US" sz="2200" dirty="0" smtClean="0"/>
              <a:t>Higher continuing development efficiency</a:t>
            </a:r>
          </a:p>
          <a:p>
            <a:pPr lvl="1">
              <a:buFont typeface="Courier New" pitchFamily="49" charset="0"/>
              <a:buChar char="o"/>
            </a:pPr>
            <a:r>
              <a:rPr lang="en-US" sz="2200" dirty="0" smtClean="0"/>
              <a:t>Minimal parallel thinking</a:t>
            </a:r>
          </a:p>
          <a:p>
            <a:pPr lvl="1">
              <a:buFont typeface="Courier New" pitchFamily="49" charset="0"/>
              <a:buChar char="o"/>
            </a:pPr>
            <a:r>
              <a:rPr lang="en-US" sz="2200" dirty="0" smtClean="0"/>
              <a:t>Easy querying on structured data (e.g. Select, Join etc..)</a:t>
            </a:r>
          </a:p>
          <a:p>
            <a:r>
              <a:rPr lang="en-US" sz="2200" dirty="0" smtClean="0"/>
              <a:t>Many scientific applications using DryadLINQ including a High Energy Physics data analysis</a:t>
            </a:r>
          </a:p>
          <a:p>
            <a:r>
              <a:rPr lang="en-US" sz="2200" dirty="0" smtClean="0"/>
              <a:t>Comparable performance with Apache Hadoop</a:t>
            </a:r>
          </a:p>
          <a:p>
            <a:pPr lvl="1">
              <a:buFont typeface="Courier New" pitchFamily="49" charset="0"/>
              <a:buChar char="o"/>
            </a:pPr>
            <a:r>
              <a:rPr lang="en-US" sz="2200" dirty="0" smtClean="0"/>
              <a:t>Smith Waterman </a:t>
            </a:r>
            <a:r>
              <a:rPr lang="en-US" sz="2200" dirty="0" err="1" smtClean="0"/>
              <a:t>Gotoh</a:t>
            </a:r>
            <a:r>
              <a:rPr lang="en-US" sz="2200" dirty="0" smtClean="0"/>
              <a:t> 250 million sequence alignments, performed comparatively or better than Hadoop &amp; MPI</a:t>
            </a:r>
          </a:p>
          <a:p>
            <a:r>
              <a:rPr lang="en-US" sz="2200" dirty="0" smtClean="0"/>
              <a:t>Applications with complex communication topologies are harder to implement</a:t>
            </a:r>
            <a:br>
              <a:rPr lang="en-US" sz="2200" dirty="0" smtClean="0"/>
            </a:br>
            <a:endParaRPr lang="en-US" sz="2200"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90600"/>
          </a:xfrm>
        </p:spPr>
        <p:txBody>
          <a:bodyPr>
            <a:normAutofit/>
          </a:bodyPr>
          <a:lstStyle/>
          <a:p>
            <a:pPr lvl="0"/>
            <a:r>
              <a:rPr lang="en-US" dirty="0" smtClean="0"/>
              <a:t>PhyloD using Azure and DryadLINQ</a:t>
            </a:r>
            <a:endParaRPr lang="en-US" dirty="0"/>
          </a:p>
        </p:txBody>
      </p:sp>
      <p:sp>
        <p:nvSpPr>
          <p:cNvPr id="3" name="Content Placeholder 2"/>
          <p:cNvSpPr>
            <a:spLocks noGrp="1"/>
          </p:cNvSpPr>
          <p:nvPr>
            <p:ph idx="1"/>
          </p:nvPr>
        </p:nvSpPr>
        <p:spPr>
          <a:xfrm>
            <a:off x="152400" y="5257800"/>
            <a:ext cx="8229600" cy="1219200"/>
          </a:xfrm>
        </p:spPr>
        <p:txBody>
          <a:bodyPr/>
          <a:lstStyle/>
          <a:p>
            <a:pPr lvl="0"/>
            <a:r>
              <a:rPr lang="en-US" dirty="0" smtClean="0"/>
              <a:t>Derive associations between HLA alleles and HIV codons and between codons themselves</a:t>
            </a:r>
          </a:p>
        </p:txBody>
      </p:sp>
      <p:sp>
        <p:nvSpPr>
          <p:cNvPr id="4" name="Title 1"/>
          <p:cNvSpPr txBox="1">
            <a:spLocks/>
          </p:cNvSpPr>
          <p:nvPr/>
        </p:nvSpPr>
        <p:spPr>
          <a:xfrm>
            <a:off x="8077200" y="533400"/>
            <a:ext cx="5836920" cy="609600"/>
          </a:xfrm>
          <a:prstGeom prst="rect">
            <a:avLst/>
          </a:prstGeom>
        </p:spPr>
        <p:txBody>
          <a:bodyPr vert="horz" lIns="130622" tIns="65311" rIns="130622" bIns="65311" rtlCol="0" anchor="ctr">
            <a:noAutofit/>
          </a:bodyPr>
          <a:lstStyle/>
          <a:p>
            <a:pPr marL="0" marR="0" lvl="0" indent="0" algn="ctr" defTabSz="1306220" rtl="0" eaLnBrk="1" fontAlgn="auto" latinLnBrk="0" hangingPunct="1">
              <a:lnSpc>
                <a:spcPct val="100000"/>
              </a:lnSpc>
              <a:spcBef>
                <a:spcPct val="0"/>
              </a:spcBef>
              <a:spcAft>
                <a:spcPts val="0"/>
              </a:spcAft>
              <a:buClrTx/>
              <a:buSzTx/>
              <a:buFontTx/>
              <a:buNone/>
              <a:tabLst/>
              <a:defRPr/>
            </a:pPr>
            <a:endParaRPr kumimoji="0" lang="en-US" sz="4300" b="0" i="0" u="none" strike="noStrike" kern="1200" cap="none" spc="0" normalizeH="0" baseline="0" noProof="0" dirty="0">
              <a:ln>
                <a:noFill/>
              </a:ln>
              <a:solidFill>
                <a:srgbClr val="E4CFA0"/>
              </a:solidFill>
              <a:effectLst/>
              <a:uLnTx/>
              <a:uFillTx/>
              <a:latin typeface="+mj-lt"/>
              <a:ea typeface="+mj-ea"/>
              <a:cs typeface="+mj-cs"/>
            </a:endParaRPr>
          </a:p>
        </p:txBody>
      </p:sp>
      <p:pic>
        <p:nvPicPr>
          <p:cNvPr id="5" name="Picture 4" descr="Untitled.jpg"/>
          <p:cNvPicPr/>
          <p:nvPr/>
        </p:nvPicPr>
        <p:blipFill>
          <a:blip r:embed="rId3" cstate="print"/>
          <a:stretch>
            <a:fillRect/>
          </a:stretch>
        </p:blipFill>
        <p:spPr>
          <a:xfrm>
            <a:off x="4648200" y="1219200"/>
            <a:ext cx="4191000" cy="3581400"/>
          </a:xfrm>
          <a:prstGeom prst="rect">
            <a:avLst/>
          </a:prstGeom>
          <a:ln>
            <a:solidFill>
              <a:schemeClr val="tx1"/>
            </a:solidFill>
          </a:ln>
          <a:scene3d>
            <a:camera prst="orthographicFront"/>
            <a:lightRig rig="threePt" dir="t"/>
          </a:scene3d>
          <a:sp3d>
            <a:bevelT/>
          </a:sp3d>
        </p:spPr>
      </p:pic>
      <p:pic>
        <p:nvPicPr>
          <p:cNvPr id="7" name="Picture 6" descr="PhyloD.png"/>
          <p:cNvPicPr>
            <a:picLocks noChangeAspect="1"/>
          </p:cNvPicPr>
          <p:nvPr/>
        </p:nvPicPr>
        <p:blipFill>
          <a:blip r:embed="rId4" cstate="print"/>
          <a:stretch>
            <a:fillRect/>
          </a:stretch>
        </p:blipFill>
        <p:spPr>
          <a:xfrm>
            <a:off x="533400" y="990600"/>
            <a:ext cx="3348684" cy="3843799"/>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smtClean="0"/>
              <a:t>Mapping of PhyloD to Azure</a:t>
            </a:r>
            <a:endParaRPr lang="en-US"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228600" y="1524000"/>
          <a:ext cx="8745742" cy="4984168"/>
        </p:xfrm>
        <a:graphic>
          <a:graphicData uri="http://schemas.openxmlformats.org/presentationml/2006/ole">
            <mc:AlternateContent xmlns:mc="http://schemas.openxmlformats.org/markup-compatibility/2006">
              <mc:Choice xmlns:v="urn:schemas-microsoft-com:vml" Requires="v">
                <p:oleObj spid="_x0000_s118791" r:id="rId4" imgW="9885770" imgH="5634206" progId="">
                  <p:embed/>
                </p:oleObj>
              </mc:Choice>
              <mc:Fallback>
                <p:oleObj r:id="rId4" imgW="9885770" imgH="563420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745742" cy="4984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486400"/>
            <a:ext cx="4495800" cy="1143000"/>
          </a:xfrm>
        </p:spPr>
        <p:txBody>
          <a:bodyPr>
            <a:normAutofit fontScale="70000" lnSpcReduction="20000"/>
          </a:bodyPr>
          <a:lstStyle/>
          <a:p>
            <a:r>
              <a:rPr lang="en-US" dirty="0" smtClean="0"/>
              <a:t>Efficiency vs. </a:t>
            </a:r>
            <a:r>
              <a:rPr lang="en-US" sz="3400" dirty="0" smtClean="0"/>
              <a:t>number</a:t>
            </a:r>
            <a:r>
              <a:rPr lang="en-US" dirty="0" smtClean="0"/>
              <a:t> of worker roles in PhyloD prototype run on Azure March CTP</a:t>
            </a:r>
            <a:endParaRPr lang="en-US" dirty="0"/>
          </a:p>
        </p:txBody>
      </p:sp>
      <p:pic>
        <p:nvPicPr>
          <p:cNvPr id="4" name="Picture 3" descr="E:\academic\phd\Publications\MTIGS09\gnuplot\phyloD_efficiency_bw.eps"/>
          <p:cNvPicPr/>
          <p:nvPr/>
        </p:nvPicPr>
        <p:blipFill>
          <a:blip r:embed="rId3" cstate="print"/>
          <a:srcRect/>
          <a:stretch>
            <a:fillRect/>
          </a:stretch>
        </p:blipFill>
        <p:spPr bwMode="auto">
          <a:xfrm>
            <a:off x="0" y="1524000"/>
            <a:ext cx="4953000" cy="3810000"/>
          </a:xfrm>
          <a:prstGeom prst="rect">
            <a:avLst/>
          </a:prstGeom>
          <a:solidFill>
            <a:schemeClr val="bg1"/>
          </a:solidFill>
          <a:ln w="9525">
            <a:noFill/>
            <a:miter lim="800000"/>
            <a:headEnd/>
            <a:tailEnd/>
          </a:ln>
        </p:spPr>
      </p:pic>
      <p:pic>
        <p:nvPicPr>
          <p:cNvPr id="5" name="Picture 4" descr="E:\academic\phd\Publications\MTIGS09\gnuplot\phyloD_active_workers_bw.eps"/>
          <p:cNvPicPr/>
          <p:nvPr/>
        </p:nvPicPr>
        <p:blipFill>
          <a:blip r:embed="rId4" cstate="print"/>
          <a:srcRect/>
          <a:stretch>
            <a:fillRect/>
          </a:stretch>
        </p:blipFill>
        <p:spPr bwMode="auto">
          <a:xfrm>
            <a:off x="4876800" y="2057400"/>
            <a:ext cx="4267200" cy="3124200"/>
          </a:xfrm>
          <a:prstGeom prst="rect">
            <a:avLst/>
          </a:prstGeom>
          <a:solidFill>
            <a:schemeClr val="bg1"/>
          </a:solidFill>
          <a:ln w="9525">
            <a:noFill/>
            <a:miter lim="800000"/>
            <a:headEnd/>
            <a:tailEnd/>
          </a:ln>
        </p:spPr>
      </p:pic>
      <p:sp>
        <p:nvSpPr>
          <p:cNvPr id="6" name="Content Placeholder 2"/>
          <p:cNvSpPr txBox="1">
            <a:spLocks/>
          </p:cNvSpPr>
          <p:nvPr/>
        </p:nvSpPr>
        <p:spPr>
          <a:xfrm>
            <a:off x="4648200" y="5257800"/>
            <a:ext cx="4495800" cy="1143000"/>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US" sz="2400" dirty="0" smtClean="0"/>
              <a:t>Number of active Azure workers during a run of PhyloD application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685800" y="152400"/>
            <a:ext cx="8229600" cy="1143000"/>
          </a:xfrm>
        </p:spPr>
        <p:txBody>
          <a:bodyPr/>
          <a:lstStyle/>
          <a:p>
            <a:r>
              <a:rPr lang="en-US" dirty="0" smtClean="0"/>
              <a:t>PhyloD Azure Performance</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3600" dirty="0" smtClean="0"/>
              <a:t>CAP3 - DNA Sequence Assembly Program</a:t>
            </a:r>
            <a:endParaRPr lang="en-US" sz="3600" dirty="0"/>
          </a:p>
        </p:txBody>
      </p:sp>
      <p:sp>
        <p:nvSpPr>
          <p:cNvPr id="3" name="Content Placeholder 2"/>
          <p:cNvSpPr>
            <a:spLocks noGrp="1"/>
          </p:cNvSpPr>
          <p:nvPr>
            <p:ph idx="1"/>
          </p:nvPr>
        </p:nvSpPr>
        <p:spPr>
          <a:xfrm>
            <a:off x="381000" y="5334000"/>
            <a:ext cx="8534400" cy="1066800"/>
          </a:xfrm>
          <a:ln/>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sz="1600" b="1" dirty="0" err="1" smtClean="0">
                <a:latin typeface="Courier New" pitchFamily="49" charset="0"/>
                <a:cs typeface="Courier New" pitchFamily="49" charset="0"/>
              </a:rPr>
              <a:t>IQueryable</a:t>
            </a:r>
            <a:r>
              <a:rPr lang="en-US" sz="1600" b="1" dirty="0" smtClean="0">
                <a:latin typeface="Courier New" pitchFamily="49" charset="0"/>
                <a:cs typeface="Courier New" pitchFamily="49" charset="0"/>
              </a:rPr>
              <a:t>&lt;</a:t>
            </a:r>
            <a:r>
              <a:rPr lang="en-US" sz="1600" b="1" dirty="0" err="1" smtClean="0">
                <a:latin typeface="Courier New" pitchFamily="49" charset="0"/>
                <a:cs typeface="Courier New" pitchFamily="49" charset="0"/>
              </a:rPr>
              <a:t>LineRecord</a:t>
            </a:r>
            <a:r>
              <a:rPr lang="en-US" sz="1600" b="1" dirty="0" smtClean="0">
                <a:latin typeface="Courier New" pitchFamily="49" charset="0"/>
                <a:cs typeface="Courier New" pitchFamily="49" charset="0"/>
              </a:rPr>
              <a:t>&gt; </a:t>
            </a:r>
            <a:r>
              <a:rPr lang="en-US" sz="1600" b="1" dirty="0" err="1" smtClean="0">
                <a:latin typeface="Courier New" pitchFamily="49" charset="0"/>
                <a:cs typeface="Courier New" pitchFamily="49" charset="0"/>
              </a:rPr>
              <a:t>inputFiles</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PartitionedTable.Get</a:t>
            </a:r>
            <a:r>
              <a:rPr lang="en-US" sz="1600" b="1" dirty="0" smtClean="0">
                <a:latin typeface="Courier New" pitchFamily="49" charset="0"/>
                <a:cs typeface="Courier New" pitchFamily="49" charset="0"/>
              </a:rPr>
              <a:t> &lt;</a:t>
            </a:r>
            <a:r>
              <a:rPr lang="en-US" sz="1600" b="1" dirty="0" err="1" smtClean="0">
                <a:latin typeface="Courier New" pitchFamily="49" charset="0"/>
                <a:cs typeface="Courier New" pitchFamily="49" charset="0"/>
              </a:rPr>
              <a:t>LineRecord</a:t>
            </a:r>
            <a:r>
              <a:rPr lang="en-US" sz="1600" b="1" dirty="0" smtClean="0">
                <a:latin typeface="Courier New" pitchFamily="49" charset="0"/>
                <a:cs typeface="Courier New" pitchFamily="49" charset="0"/>
              </a:rPr>
              <a:t>&gt;(</a:t>
            </a:r>
            <a:r>
              <a:rPr lang="en-US" sz="1600" b="1" dirty="0" err="1" smtClean="0">
                <a:latin typeface="Courier New" pitchFamily="49" charset="0"/>
                <a:cs typeface="Courier New" pitchFamily="49" charset="0"/>
              </a:rPr>
              <a:t>uri</a:t>
            </a:r>
            <a:r>
              <a:rPr lang="en-US" sz="1600" b="1" dirty="0" smtClean="0">
                <a:latin typeface="Courier New" pitchFamily="49" charset="0"/>
                <a:cs typeface="Courier New" pitchFamily="49" charset="0"/>
              </a:rPr>
              <a:t>);</a:t>
            </a:r>
          </a:p>
          <a:p>
            <a:pPr>
              <a:buNone/>
            </a:pPr>
            <a:r>
              <a:rPr lang="en-US" sz="1600" b="1" dirty="0" err="1" smtClean="0">
                <a:latin typeface="Courier New" pitchFamily="49" charset="0"/>
                <a:cs typeface="Courier New" pitchFamily="49" charset="0"/>
              </a:rPr>
              <a:t>IQueryable</a:t>
            </a:r>
            <a:r>
              <a:rPr lang="en-US" sz="1600" b="1" dirty="0" smtClean="0">
                <a:latin typeface="Courier New" pitchFamily="49" charset="0"/>
                <a:cs typeface="Courier New" pitchFamily="49" charset="0"/>
              </a:rPr>
              <a:t>&lt;</a:t>
            </a:r>
            <a:r>
              <a:rPr lang="en-US" sz="1600" b="1" dirty="0" err="1" smtClean="0">
                <a:latin typeface="Courier New" pitchFamily="49" charset="0"/>
                <a:cs typeface="Courier New" pitchFamily="49" charset="0"/>
              </a:rPr>
              <a:t>OutputInfo</a:t>
            </a:r>
            <a:r>
              <a:rPr lang="en-US" sz="1600" b="1" dirty="0" smtClean="0">
                <a:latin typeface="Courier New" pitchFamily="49" charset="0"/>
                <a:cs typeface="Courier New" pitchFamily="49" charset="0"/>
              </a:rPr>
              <a:t>&gt; = </a:t>
            </a:r>
            <a:r>
              <a:rPr lang="en-US" sz="1600" b="1" dirty="0" err="1" smtClean="0">
                <a:latin typeface="Courier New" pitchFamily="49" charset="0"/>
                <a:cs typeface="Courier New" pitchFamily="49" charset="0"/>
              </a:rPr>
              <a:t>inputFiles.Select</a:t>
            </a:r>
            <a:r>
              <a:rPr lang="en-US" sz="1600" b="1" dirty="0" smtClean="0">
                <a:latin typeface="Courier New" pitchFamily="49" charset="0"/>
                <a:cs typeface="Courier New" pitchFamily="49" charset="0"/>
              </a:rPr>
              <a:t>(x=&gt;ExecuteCAP3(</a:t>
            </a:r>
            <a:r>
              <a:rPr lang="en-US" sz="1600" b="1" dirty="0" err="1" smtClean="0">
                <a:latin typeface="Courier New" pitchFamily="49" charset="0"/>
                <a:cs typeface="Courier New" pitchFamily="49" charset="0"/>
              </a:rPr>
              <a:t>x.line</a:t>
            </a:r>
            <a:r>
              <a:rPr lang="en-US" sz="1600" b="1" dirty="0" smtClean="0">
                <a:latin typeface="Courier New" pitchFamily="49" charset="0"/>
                <a:cs typeface="Courier New" pitchFamily="49" charset="0"/>
              </a:rPr>
              <a:t>));</a:t>
            </a:r>
          </a:p>
        </p:txBody>
      </p:sp>
      <p:sp>
        <p:nvSpPr>
          <p:cNvPr id="4" name="TextBox 3"/>
          <p:cNvSpPr txBox="1"/>
          <p:nvPr/>
        </p:nvSpPr>
        <p:spPr>
          <a:xfrm>
            <a:off x="161220" y="6565612"/>
            <a:ext cx="8982780" cy="584775"/>
          </a:xfrm>
          <a:prstGeom prst="rect">
            <a:avLst/>
          </a:prstGeom>
          <a:noFill/>
        </p:spPr>
        <p:txBody>
          <a:bodyPr wrap="square" rtlCol="0">
            <a:spAutoFit/>
          </a:bodyPr>
          <a:lstStyle/>
          <a:p>
            <a:r>
              <a:rPr lang="en-US" sz="1400" dirty="0" smtClean="0"/>
              <a:t>[1] X. Huang, A. </a:t>
            </a:r>
            <a:r>
              <a:rPr lang="en-US" sz="1400" dirty="0" err="1" smtClean="0"/>
              <a:t>Madan</a:t>
            </a:r>
            <a:r>
              <a:rPr lang="en-US" sz="1400" dirty="0" smtClean="0"/>
              <a:t>, “CAP3: A DNA Sequence Assembly Program,” Genome Research, vol. 9, no. 9, pp. 868-877, 1999.</a:t>
            </a:r>
          </a:p>
          <a:p>
            <a:endParaRPr lang="en-US" dirty="0"/>
          </a:p>
        </p:txBody>
      </p:sp>
      <p:sp>
        <p:nvSpPr>
          <p:cNvPr id="5" name="TextBox 4"/>
          <p:cNvSpPr txBox="1"/>
          <p:nvPr/>
        </p:nvSpPr>
        <p:spPr>
          <a:xfrm>
            <a:off x="914400" y="838200"/>
            <a:ext cx="7391399" cy="738664"/>
          </a:xfrm>
          <a:prstGeom prst="rect">
            <a:avLst/>
          </a:prstGeom>
          <a:noFill/>
        </p:spPr>
        <p:txBody>
          <a:bodyPr wrap="square" rtlCol="0">
            <a:spAutoFit/>
          </a:bodyPr>
          <a:lstStyle/>
          <a:p>
            <a:r>
              <a:rPr lang="en-US" sz="1400" b="1" dirty="0" smtClean="0">
                <a:solidFill>
                  <a:srgbClr val="7030A0"/>
                </a:solidFill>
              </a:rPr>
              <a:t>EST (Expressed Sequence Tag) corresponds to messenger RNAs (mRNAs) transcribed from the genes residing on chromosomes. Each individual EST sequence represents a fragment of mRNA, and the EST assembly aims to re-construct full-length mRNA sequences for each expressed gene. </a:t>
            </a:r>
            <a:endParaRPr lang="en-US" sz="1400" b="1" dirty="0">
              <a:solidFill>
                <a:srgbClr val="7030A0"/>
              </a:solidFill>
            </a:endParaRPr>
          </a:p>
        </p:txBody>
      </p:sp>
      <p:grpSp>
        <p:nvGrpSpPr>
          <p:cNvPr id="6" name="Group 55"/>
          <p:cNvGrpSpPr/>
          <p:nvPr/>
        </p:nvGrpSpPr>
        <p:grpSpPr>
          <a:xfrm>
            <a:off x="381000" y="1676400"/>
            <a:ext cx="1895475" cy="2731532"/>
            <a:chOff x="381000" y="2133600"/>
            <a:chExt cx="1895475" cy="2731532"/>
          </a:xfrm>
        </p:grpSpPr>
        <p:grpSp>
          <p:nvGrpSpPr>
            <p:cNvPr id="7" name="Group 33"/>
            <p:cNvGrpSpPr/>
            <p:nvPr/>
          </p:nvGrpSpPr>
          <p:grpSpPr>
            <a:xfrm>
              <a:off x="381000" y="2438400"/>
              <a:ext cx="1895475" cy="2139950"/>
              <a:chOff x="381000" y="2133600"/>
              <a:chExt cx="1895475" cy="2139950"/>
            </a:xfrm>
          </p:grpSpPr>
          <p:grpSp>
            <p:nvGrpSpPr>
              <p:cNvPr id="9" name="Group 32"/>
              <p:cNvGrpSpPr/>
              <p:nvPr/>
            </p:nvGrpSpPr>
            <p:grpSpPr>
              <a:xfrm>
                <a:off x="381000" y="2133600"/>
                <a:ext cx="752475" cy="2139950"/>
                <a:chOff x="381000" y="2133600"/>
                <a:chExt cx="752475" cy="2139950"/>
              </a:xfrm>
            </p:grpSpPr>
            <p:sp>
              <p:nvSpPr>
                <p:cNvPr id="8"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V</a:t>
                  </a:r>
                  <a:endParaRPr lang="en-US" dirty="0"/>
                </a:p>
              </p:txBody>
            </p:sp>
            <p:pic>
              <p:nvPicPr>
                <p:cNvPr id="1027"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381000" y="2133600"/>
                  <a:ext cx="752475" cy="752475"/>
                </a:xfrm>
                <a:prstGeom prst="rect">
                  <a:avLst/>
                </a:prstGeom>
                <a:noFill/>
              </p:spPr>
            </p:pic>
            <p:pic>
              <p:nvPicPr>
                <p:cNvPr id="1028"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381000" y="3581400"/>
                  <a:ext cx="692150" cy="692150"/>
                </a:xfrm>
                <a:prstGeom prst="rect">
                  <a:avLst/>
                </a:prstGeom>
                <a:noFill/>
              </p:spPr>
            </p:pic>
            <p:cxnSp>
              <p:nvCxnSpPr>
                <p:cNvPr id="20" name="Straight Arrow Connector 19"/>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0" name="Group 28"/>
              <p:cNvGrpSpPr/>
              <p:nvPr/>
            </p:nvGrpSpPr>
            <p:grpSpPr>
              <a:xfrm>
                <a:off x="1524000" y="2133600"/>
                <a:ext cx="752475" cy="2139950"/>
                <a:chOff x="1295400" y="2133600"/>
                <a:chExt cx="752475" cy="2139950"/>
              </a:xfrm>
            </p:grpSpPr>
            <p:sp>
              <p:nvSpPr>
                <p:cNvPr id="22" name="Oval 21"/>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V</a:t>
                  </a:r>
                  <a:endParaRPr lang="en-US" dirty="0"/>
                </a:p>
              </p:txBody>
            </p:sp>
            <p:pic>
              <p:nvPicPr>
                <p:cNvPr id="23"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295400" y="2133600"/>
                  <a:ext cx="752475" cy="752475"/>
                </a:xfrm>
                <a:prstGeom prst="rect">
                  <a:avLst/>
                </a:prstGeom>
                <a:noFill/>
              </p:spPr>
            </p:pic>
            <p:pic>
              <p:nvPicPr>
                <p:cNvPr id="24"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295400" y="3581400"/>
                  <a:ext cx="692150" cy="692150"/>
                </a:xfrm>
                <a:prstGeom prst="rect">
                  <a:avLst/>
                </a:prstGeom>
                <a:noFill/>
              </p:spPr>
            </p:pic>
            <p:cxnSp>
              <p:nvCxnSpPr>
                <p:cNvPr id="25" name="Straight Arrow Connector 24"/>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1" name="Group 31"/>
              <p:cNvGrpSpPr/>
              <p:nvPr/>
            </p:nvGrpSpPr>
            <p:grpSpPr>
              <a:xfrm>
                <a:off x="1219200" y="3200400"/>
                <a:ext cx="228600" cy="76200"/>
                <a:chOff x="1219200" y="3200400"/>
                <a:chExt cx="228600" cy="76200"/>
              </a:xfrm>
            </p:grpSpPr>
            <p:sp>
              <p:nvSpPr>
                <p:cNvPr id="28" name="Oval 27"/>
                <p:cNvSpPr/>
                <p:nvPr/>
              </p:nvSpPr>
              <p:spPr>
                <a:xfrm>
                  <a:off x="13716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192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p:cNvSpPr txBox="1"/>
            <p:nvPr/>
          </p:nvSpPr>
          <p:spPr>
            <a:xfrm>
              <a:off x="381000" y="2133600"/>
              <a:ext cx="1870512" cy="369332"/>
            </a:xfrm>
            <a:prstGeom prst="rect">
              <a:avLst/>
            </a:prstGeom>
            <a:noFill/>
          </p:spPr>
          <p:txBody>
            <a:bodyPr wrap="none" rtlCol="0">
              <a:spAutoFit/>
            </a:bodyPr>
            <a:lstStyle/>
            <a:p>
              <a:r>
                <a:rPr lang="en-US" dirty="0" smtClean="0"/>
                <a:t>Input files (FASTA)</a:t>
              </a:r>
              <a:endParaRPr lang="en-US" dirty="0"/>
            </a:p>
          </p:txBody>
        </p:sp>
        <p:sp>
          <p:nvSpPr>
            <p:cNvPr id="36" name="TextBox 35"/>
            <p:cNvSpPr txBox="1"/>
            <p:nvPr/>
          </p:nvSpPr>
          <p:spPr>
            <a:xfrm>
              <a:off x="685800" y="4495800"/>
              <a:ext cx="1290738" cy="369332"/>
            </a:xfrm>
            <a:prstGeom prst="rect">
              <a:avLst/>
            </a:prstGeom>
            <a:noFill/>
          </p:spPr>
          <p:txBody>
            <a:bodyPr wrap="none" rtlCol="0">
              <a:spAutoFit/>
            </a:bodyPr>
            <a:lstStyle/>
            <a:p>
              <a:r>
                <a:rPr lang="en-US" dirty="0" smtClean="0"/>
                <a:t>Output files</a:t>
              </a:r>
              <a:endParaRPr lang="en-US" dirty="0"/>
            </a:p>
          </p:txBody>
        </p:sp>
      </p:grpSp>
      <p:sp>
        <p:nvSpPr>
          <p:cNvPr id="45" name="TextBox 44"/>
          <p:cNvSpPr txBox="1"/>
          <p:nvPr/>
        </p:nvSpPr>
        <p:spPr>
          <a:xfrm>
            <a:off x="5486400" y="3200400"/>
            <a:ext cx="3352800"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smtClean="0"/>
              <a:t>\\GCB-K18-N01\DryadData\cap3\cluster34442.fsa</a:t>
            </a:r>
          </a:p>
          <a:p>
            <a:r>
              <a:rPr lang="en-US" sz="1200" dirty="0" smtClean="0"/>
              <a:t>\\GCB-K18-N01\DryadData\cap3\cluster34443.fsa</a:t>
            </a:r>
            <a:endParaRPr lang="en-US" sz="2800" dirty="0" smtClean="0"/>
          </a:p>
          <a:p>
            <a:r>
              <a:rPr lang="en-US" sz="2800" b="1" dirty="0" smtClean="0"/>
              <a:t>...</a:t>
            </a:r>
          </a:p>
          <a:p>
            <a:r>
              <a:rPr lang="en-US" sz="1200" dirty="0" smtClean="0"/>
              <a:t>\\GCB-K18-N01\DryadData\cap3\cluster34467.fsa</a:t>
            </a:r>
          </a:p>
        </p:txBody>
      </p:sp>
      <p:sp>
        <p:nvSpPr>
          <p:cNvPr id="49" name="TextBox 48"/>
          <p:cNvSpPr txBox="1"/>
          <p:nvPr/>
        </p:nvSpPr>
        <p:spPr>
          <a:xfrm>
            <a:off x="5486400" y="1752600"/>
            <a:ext cx="3352800" cy="129266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dirty="0" smtClean="0"/>
              <a:t>\</a:t>
            </a:r>
            <a:r>
              <a:rPr lang="en-US" sz="1200" dirty="0" err="1" smtClean="0"/>
              <a:t>DryadData</a:t>
            </a:r>
            <a:r>
              <a:rPr lang="en-US" sz="1200" dirty="0" smtClean="0"/>
              <a:t>\cap3\cap3data</a:t>
            </a:r>
          </a:p>
          <a:p>
            <a:r>
              <a:rPr lang="en-US" sz="1200" dirty="0" smtClean="0"/>
              <a:t>10</a:t>
            </a:r>
          </a:p>
          <a:p>
            <a:r>
              <a:rPr lang="en-US" sz="1200" dirty="0" smtClean="0"/>
              <a:t>0,344,CGB-K18-N01</a:t>
            </a:r>
          </a:p>
          <a:p>
            <a:r>
              <a:rPr lang="en-US" sz="1200" dirty="0" smtClean="0"/>
              <a:t>1,344,CGB-K18-N01</a:t>
            </a:r>
          </a:p>
          <a:p>
            <a:r>
              <a:rPr lang="en-US" b="1" dirty="0" smtClean="0"/>
              <a:t>…</a:t>
            </a:r>
          </a:p>
          <a:p>
            <a:r>
              <a:rPr lang="en-US" sz="1200" dirty="0" smtClean="0"/>
              <a:t>9,344,CGB-K18-N01</a:t>
            </a:r>
          </a:p>
        </p:txBody>
      </p:sp>
      <p:grpSp>
        <p:nvGrpSpPr>
          <p:cNvPr id="12" name="Group 51"/>
          <p:cNvGrpSpPr/>
          <p:nvPr/>
        </p:nvGrpSpPr>
        <p:grpSpPr>
          <a:xfrm>
            <a:off x="2895600" y="1600200"/>
            <a:ext cx="2209800" cy="3505200"/>
            <a:chOff x="2971800" y="2209800"/>
            <a:chExt cx="2209800" cy="3505200"/>
          </a:xfrm>
        </p:grpSpPr>
        <p:grpSp>
          <p:nvGrpSpPr>
            <p:cNvPr id="13" name="Group 49"/>
            <p:cNvGrpSpPr/>
            <p:nvPr/>
          </p:nvGrpSpPr>
          <p:grpSpPr>
            <a:xfrm>
              <a:off x="2971800" y="2514600"/>
              <a:ext cx="2209800" cy="3200400"/>
              <a:chOff x="2895600" y="2133600"/>
              <a:chExt cx="2209800" cy="3200400"/>
            </a:xfrm>
          </p:grpSpPr>
          <p:sp>
            <p:nvSpPr>
              <p:cNvPr id="41" name="Rectangle 40"/>
              <p:cNvSpPr/>
              <p:nvPr/>
            </p:nvSpPr>
            <p:spPr>
              <a:xfrm>
                <a:off x="2895600" y="2133600"/>
                <a:ext cx="2209800" cy="3200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14" name="Group 39"/>
              <p:cNvGrpSpPr/>
              <p:nvPr/>
            </p:nvGrpSpPr>
            <p:grpSpPr>
              <a:xfrm>
                <a:off x="2895600" y="4343400"/>
                <a:ext cx="996950" cy="990600"/>
                <a:chOff x="4489450" y="3276600"/>
                <a:chExt cx="1225550" cy="1228725"/>
              </a:xfrm>
            </p:grpSpPr>
            <p:pic>
              <p:nvPicPr>
                <p:cNvPr id="1029" name="Picture 5"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489450" y="3438525"/>
                  <a:ext cx="1066800" cy="1066800"/>
                </a:xfrm>
                <a:prstGeom prst="rect">
                  <a:avLst/>
                </a:prstGeom>
                <a:noFill/>
              </p:spPr>
            </p:pic>
            <p:pic>
              <p:nvPicPr>
                <p:cNvPr id="38" name="Picture 5"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0" y="3352800"/>
                  <a:ext cx="1066800" cy="1066800"/>
                </a:xfrm>
                <a:prstGeom prst="rect">
                  <a:avLst/>
                </a:prstGeom>
                <a:noFill/>
              </p:spPr>
            </p:pic>
            <p:pic>
              <p:nvPicPr>
                <p:cNvPr id="39" name="Picture 5"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648200" y="3276600"/>
                  <a:ext cx="1066800" cy="1066800"/>
                </a:xfrm>
                <a:prstGeom prst="rect">
                  <a:avLst/>
                </a:prstGeom>
                <a:noFill/>
              </p:spPr>
            </p:pic>
          </p:grpSp>
          <p:sp>
            <p:nvSpPr>
              <p:cNvPr id="42" name="TextBox 41"/>
              <p:cNvSpPr txBox="1"/>
              <p:nvPr/>
            </p:nvSpPr>
            <p:spPr>
              <a:xfrm>
                <a:off x="2971800" y="3124200"/>
                <a:ext cx="2066463" cy="369332"/>
              </a:xfrm>
              <a:prstGeom prst="rect">
                <a:avLst/>
              </a:prstGeom>
              <a:noFill/>
            </p:spPr>
            <p:txBody>
              <a:bodyPr wrap="none" rtlCol="0">
                <a:spAutoFit/>
              </a:bodyPr>
              <a:lstStyle/>
              <a:p>
                <a:r>
                  <a:rPr lang="en-US" dirty="0" smtClean="0"/>
                  <a:t>Cap3data.00000000</a:t>
                </a:r>
                <a:endParaRPr lang="en-US" dirty="0"/>
              </a:p>
            </p:txBody>
          </p:sp>
          <p:pic>
            <p:nvPicPr>
              <p:cNvPr id="1030" name="Picture 6" descr="C:\Users\jaliya\AppData\Local\Microsoft\Windows\Temporary Internet Files\Content.IE5\ZADX9HCR\MCj04325990000[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3048000" y="3429000"/>
                <a:ext cx="681037" cy="681037"/>
              </a:xfrm>
              <a:prstGeom prst="rect">
                <a:avLst/>
              </a:prstGeom>
              <a:noFill/>
            </p:spPr>
          </p:pic>
          <p:sp>
            <p:nvSpPr>
              <p:cNvPr id="44" name="TextBox 43"/>
              <p:cNvSpPr txBox="1"/>
              <p:nvPr/>
            </p:nvSpPr>
            <p:spPr>
              <a:xfrm>
                <a:off x="3810000" y="4572000"/>
                <a:ext cx="1172116" cy="646331"/>
              </a:xfrm>
              <a:prstGeom prst="rect">
                <a:avLst/>
              </a:prstGeom>
              <a:noFill/>
            </p:spPr>
            <p:txBody>
              <a:bodyPr wrap="none" rtlCol="0">
                <a:spAutoFit/>
              </a:bodyPr>
              <a:lstStyle/>
              <a:p>
                <a:r>
                  <a:rPr lang="en-US" dirty="0" smtClean="0"/>
                  <a:t>Input files </a:t>
                </a:r>
              </a:p>
              <a:p>
                <a:r>
                  <a:rPr lang="en-US" dirty="0" smtClean="0"/>
                  <a:t>(FASTA)</a:t>
                </a:r>
                <a:endParaRPr lang="en-US" dirty="0"/>
              </a:p>
            </p:txBody>
          </p:sp>
          <p:pic>
            <p:nvPicPr>
              <p:cNvPr id="46" name="Picture 6" descr="C:\Users\jaliya\AppData\Local\Microsoft\Windows\Temporary Internet Files\Content.IE5\ZADX9HCR\MCj04325990000[1].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3048000" y="2438400"/>
                <a:ext cx="681037" cy="681037"/>
              </a:xfrm>
              <a:prstGeom prst="rect">
                <a:avLst/>
              </a:prstGeom>
              <a:noFill/>
            </p:spPr>
          </p:pic>
          <p:sp>
            <p:nvSpPr>
              <p:cNvPr id="48" name="TextBox 47"/>
              <p:cNvSpPr txBox="1"/>
              <p:nvPr/>
            </p:nvSpPr>
            <p:spPr>
              <a:xfrm>
                <a:off x="3048000" y="2133600"/>
                <a:ext cx="1320746" cy="369332"/>
              </a:xfrm>
              <a:prstGeom prst="rect">
                <a:avLst/>
              </a:prstGeom>
              <a:noFill/>
            </p:spPr>
            <p:txBody>
              <a:bodyPr wrap="none" rtlCol="0">
                <a:spAutoFit/>
              </a:bodyPr>
              <a:lstStyle/>
              <a:p>
                <a:r>
                  <a:rPr lang="en-US" dirty="0" smtClean="0"/>
                  <a:t>Cap3data.pf</a:t>
                </a:r>
                <a:endParaRPr lang="en-US" dirty="0"/>
              </a:p>
            </p:txBody>
          </p:sp>
        </p:grpSp>
        <p:sp>
          <p:nvSpPr>
            <p:cNvPr id="51" name="TextBox 50"/>
            <p:cNvSpPr txBox="1"/>
            <p:nvPr/>
          </p:nvSpPr>
          <p:spPr>
            <a:xfrm>
              <a:off x="3276600" y="2209800"/>
              <a:ext cx="1471878" cy="369332"/>
            </a:xfrm>
            <a:prstGeom prst="rect">
              <a:avLst/>
            </a:prstGeom>
            <a:noFill/>
          </p:spPr>
          <p:txBody>
            <a:bodyPr wrap="none" rtlCol="0">
              <a:spAutoFit/>
            </a:bodyPr>
            <a:lstStyle/>
            <a:p>
              <a:r>
                <a:rPr lang="en-US" b="1" dirty="0" smtClean="0"/>
                <a:t>GCB-K18-N01</a:t>
              </a:r>
              <a:endParaRPr lang="en-US" b="1" dirty="0"/>
            </a:p>
          </p:txBody>
        </p:sp>
      </p:grpSp>
      <p:sp>
        <p:nvSpPr>
          <p:cNvPr id="53" name="Right Arrow 52"/>
          <p:cNvSpPr/>
          <p:nvPr/>
        </p:nvSpPr>
        <p:spPr>
          <a:xfrm>
            <a:off x="5029200" y="2286000"/>
            <a:ext cx="304800" cy="152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ight Arrow 54"/>
          <p:cNvSpPr/>
          <p:nvPr/>
        </p:nvSpPr>
        <p:spPr>
          <a:xfrm>
            <a:off x="5029200" y="3505200"/>
            <a:ext cx="304800" cy="152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normAutofit/>
          </a:bodyPr>
          <a:lstStyle/>
          <a:p>
            <a:r>
              <a:rPr lang="en-US" sz="3600" dirty="0" smtClean="0"/>
              <a:t>CAP3 - Performance</a:t>
            </a:r>
            <a:endParaRPr lang="en-US" sz="3600" dirty="0"/>
          </a:p>
        </p:txBody>
      </p:sp>
      <p:sp>
        <p:nvSpPr>
          <p:cNvPr id="3" name="Content Placeholder 2"/>
          <p:cNvSpPr>
            <a:spLocks noGrp="1"/>
          </p:cNvSpPr>
          <p:nvPr>
            <p:ph idx="1"/>
          </p:nvPr>
        </p:nvSpPr>
        <p:spPr>
          <a:xfrm>
            <a:off x="457200" y="4114800"/>
            <a:ext cx="8229600" cy="2011363"/>
          </a:xfrm>
        </p:spPr>
        <p:txBody>
          <a:bodyPr/>
          <a:lstStyle/>
          <a:p>
            <a:endParaRPr lang="en-US" dirty="0"/>
          </a:p>
        </p:txBody>
      </p:sp>
      <p:pic>
        <p:nvPicPr>
          <p:cNvPr id="2050" name="Picture 2" descr="E:\academic\phd\Publications\eScience2009\gnuplot\cap3.png"/>
          <p:cNvPicPr>
            <a:picLocks noChangeAspect="1" noChangeArrowheads="1"/>
          </p:cNvPicPr>
          <p:nvPr/>
        </p:nvPicPr>
        <p:blipFill>
          <a:blip r:embed="rId3" cstate="print"/>
          <a:srcRect/>
          <a:stretch>
            <a:fillRect/>
          </a:stretch>
        </p:blipFill>
        <p:spPr bwMode="auto">
          <a:xfrm>
            <a:off x="304800" y="762000"/>
            <a:ext cx="8587838" cy="57150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endParaRPr lang="en-US" b="0"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956392"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a:t>
            </a:r>
          </a:p>
          <a:p>
            <a:r>
              <a:rPr lang="en-US" sz="2000" dirty="0" smtClean="0">
                <a:cs typeface="Arial" pitchFamily="34" charset="0"/>
              </a:rPr>
              <a:t>in terms of 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25197</TotalTime>
  <Words>8371</Words>
  <Application>Microsoft Office PowerPoint</Application>
  <PresentationFormat>On-screen Show (4:3)</PresentationFormat>
  <Paragraphs>1693</Paragraphs>
  <Slides>119</Slides>
  <Notes>119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119</vt:i4>
      </vt:variant>
    </vt:vector>
  </HeadingPairs>
  <TitlesOfParts>
    <vt:vector size="122" baseType="lpstr">
      <vt:lpstr>Office Theme</vt:lpstr>
      <vt:lpstr>1_Office Theme</vt:lpstr>
      <vt:lpstr>Equation</vt:lpstr>
      <vt:lpstr>Cloud Technologies and  Their Applications</vt:lpstr>
      <vt:lpstr>Important Trends</vt:lpstr>
      <vt:lpstr>Challenges for CS Research</vt:lpstr>
      <vt:lpstr>Important Trends</vt:lpstr>
      <vt:lpstr>Intel’s Projection</vt:lpstr>
      <vt:lpstr>PowerPoint Presentation</vt:lpstr>
      <vt:lpstr>Intel’s Application Stack</vt:lpstr>
      <vt:lpstr>Runtime System Used</vt:lpstr>
      <vt:lpstr>Typical CCR Performance Measurement</vt:lpstr>
      <vt:lpstr>Notes on Performance</vt:lpstr>
      <vt:lpstr>Threading versus MPI on node Always MPI between nodes </vt:lpstr>
      <vt:lpstr>Typical CCR Comparison with TPL</vt:lpstr>
      <vt:lpstr>CCR Overhead for a computation of 23.76 µs between messaging</vt:lpstr>
      <vt:lpstr>PowerPoint Presentation</vt:lpstr>
      <vt:lpstr>PowerPoint Presentation</vt:lpstr>
      <vt:lpstr>PowerPoint Presentation</vt:lpstr>
      <vt:lpstr>PowerPoint Presentation</vt:lpstr>
      <vt:lpstr>PowerPoint Presentation</vt:lpstr>
      <vt:lpstr>Important Trends</vt:lpstr>
      <vt:lpstr>Clouds as Cost Effective Data Centers</vt:lpstr>
      <vt:lpstr>Clouds hide Complexity</vt:lpstr>
      <vt:lpstr>PowerPoint Presentation</vt:lpstr>
      <vt:lpstr>Philosophy of Clouds and Grids</vt:lpstr>
      <vt:lpstr>Cloud Computing: Infrastructure and Runtimes</vt:lpstr>
      <vt:lpstr>Map Reduce </vt:lpstr>
      <vt:lpstr>Introduction to MapReduce One day</vt:lpstr>
      <vt:lpstr>Next Day</vt:lpstr>
      <vt:lpstr>18 Years Later</vt:lpstr>
      <vt:lpstr>Brave Sam</vt:lpstr>
      <vt:lpstr>Afterwards</vt:lpstr>
      <vt:lpstr>Important Trends</vt:lpstr>
      <vt:lpstr>Parallel Data Analysis Algorithms on Multicore</vt:lpstr>
      <vt:lpstr>General Formula  DAC  GM  GTM  DAGTM  DAGM</vt:lpstr>
      <vt:lpstr>PowerPoint Presentation</vt:lpstr>
      <vt:lpstr>Deterministic Annealing Clustering of Indiana Census Data</vt:lpstr>
      <vt:lpstr>Data Intensive Architecture</vt:lpstr>
      <vt:lpstr>MapReduce “File/Data Repository” Parallelism</vt:lpstr>
      <vt:lpstr>DNA Sequencing Pipeline</vt:lpstr>
      <vt:lpstr>Alu and Sequencing Workflow</vt:lpstr>
      <vt:lpstr>Pairwise Distances – ALU Sequences</vt:lpstr>
      <vt:lpstr>Hadoop/Dryad Model</vt:lpstr>
      <vt:lpstr>PowerPoint Presentation</vt:lpstr>
      <vt:lpstr>Microsoft Project Objectives</vt:lpstr>
      <vt:lpstr>Approach</vt:lpstr>
      <vt:lpstr>PowerPoint Presentation</vt:lpstr>
      <vt:lpstr>Use any Collection of Computers</vt:lpstr>
      <vt:lpstr>Application Classes (Parallel software/hardware in terms of 5 “Application architecture” Structures) </vt:lpstr>
      <vt:lpstr>Applications &amp; Different Interconnection Patterns</vt:lpstr>
      <vt:lpstr>PowerPoint Presentation</vt:lpstr>
      <vt:lpstr>Cloud Related Technology Research</vt:lpstr>
      <vt:lpstr>Some Life Sciences Applications</vt:lpstr>
      <vt:lpstr>MapReduce</vt:lpstr>
      <vt:lpstr>MapReduce</vt:lpstr>
      <vt:lpstr>Hadoop &amp; Dryad</vt:lpstr>
      <vt:lpstr>DryadLINQ </vt:lpstr>
      <vt:lpstr>Dynamic Virtual Clusters</vt:lpstr>
      <vt:lpstr>SALSA HPC  Dynamic Virtual Clusters Demo</vt:lpstr>
      <vt:lpstr>PowerPoint Presentation</vt:lpstr>
      <vt:lpstr>PowerPoint Presentation</vt:lpstr>
      <vt:lpstr>High Performance  Dimension Reduction and Visualization</vt:lpstr>
      <vt:lpstr>Dimension Reduction Algorithms</vt:lpstr>
      <vt:lpstr>Analysis of 60 Million PubChem Entries</vt:lpstr>
      <vt:lpstr>Disease-Gene Data Analysis </vt:lpstr>
      <vt:lpstr>MDS/GTM with PubChem</vt:lpstr>
      <vt:lpstr>PlotViz Screenshot (I) - MDS</vt:lpstr>
      <vt:lpstr>PlotViz Screenshot (II) - GTM</vt:lpstr>
      <vt:lpstr>PlotViz Screenshot (III) - MDS</vt:lpstr>
      <vt:lpstr>PlotViz Screenshot (IV) - GTM</vt:lpstr>
      <vt:lpstr>High Performance Data Visualization..</vt:lpstr>
      <vt:lpstr>Dimension Reduction Algorithms</vt:lpstr>
      <vt:lpstr>Interpolation Method</vt:lpstr>
      <vt:lpstr>Interpolation Method</vt:lpstr>
      <vt:lpstr>Quality Comparison  (Original vs. Interpolation)</vt:lpstr>
      <vt:lpstr>Elapsed Time of Interpolation</vt:lpstr>
      <vt:lpstr>MDS Interpolation</vt:lpstr>
      <vt:lpstr>GTM Interpolation</vt:lpstr>
      <vt:lpstr>MDS/GTM for 100K PubChem</vt:lpstr>
      <vt:lpstr>Bioassay activity in PubChem</vt:lpstr>
      <vt:lpstr>Correlation between MDS/GTM</vt:lpstr>
      <vt:lpstr>Biology MDS and Clustering Results</vt:lpstr>
      <vt:lpstr>Hierarchical Subclustering</vt:lpstr>
      <vt:lpstr>PowerPoint Presentation</vt:lpstr>
      <vt:lpstr>Applications using Dryad &amp; DryadLINQ (2)</vt:lpstr>
      <vt:lpstr>All-Pairs[3] Using DryadLINQ</vt:lpstr>
      <vt:lpstr>Dryad versus MPI for Smith Waterman</vt:lpstr>
      <vt:lpstr>Dryad Scaling on Smith Waterman</vt:lpstr>
      <vt:lpstr>Dryad for Inhomogeneous Data</vt:lpstr>
      <vt:lpstr>Hadoop/Dryad Comparison “Homogeneous” Data</vt:lpstr>
      <vt:lpstr>Hadoop/Dryad Comparison Inhomogeneous Data I</vt:lpstr>
      <vt:lpstr>Hadoop/Dryad Comparison Inhomogeneous Data II</vt:lpstr>
      <vt:lpstr>Hadoop VM Performance Degradation</vt:lpstr>
      <vt:lpstr>Block Dependence of Dryad SW-G Processing on 32 node IDataplex</vt:lpstr>
      <vt:lpstr>Dryad &amp; DryadLINQ Evaluation</vt:lpstr>
      <vt:lpstr>PhyloD using Azure and DryadLINQ</vt:lpstr>
      <vt:lpstr>Mapping of PhyloD to Azure</vt:lpstr>
      <vt:lpstr>PhyloD Azure Performance</vt:lpstr>
      <vt:lpstr>CAP3 - DNA Sequence Assembly Program</vt:lpstr>
      <vt:lpstr>CAP3 - Performance</vt:lpstr>
      <vt:lpstr>Application Classes </vt:lpstr>
      <vt:lpstr>Applications &amp; Different Interconnection Patterns</vt:lpstr>
      <vt:lpstr>Twister(MapReduce++)</vt:lpstr>
      <vt:lpstr>Iterative Computations</vt:lpstr>
      <vt:lpstr>High Energy Physics Data Analysis</vt:lpstr>
      <vt:lpstr>Reduce Phase of Particle Physics  “Find the Higgs” using Dryad</vt:lpstr>
      <vt:lpstr>Kmeans Clustering</vt:lpstr>
      <vt:lpstr>Matrix Multiplication &amp; K-Means Clustering Using Cloud Technologies</vt:lpstr>
      <vt:lpstr>Different Hardware/VM configurations</vt:lpstr>
      <vt:lpstr>MPI Applications</vt:lpstr>
      <vt:lpstr>MPI on Clouds: Matrix Multiplication</vt:lpstr>
      <vt:lpstr>MPI on Clouds Kmeans Clustering</vt:lpstr>
      <vt:lpstr>MPI on Clouds  Parallel Wave Equation Solver</vt:lpstr>
      <vt:lpstr>Child Obesity Study</vt:lpstr>
      <vt:lpstr>PowerPoint Presentation</vt:lpstr>
      <vt:lpstr>PowerPoint Presentation</vt:lpstr>
      <vt:lpstr>Summary: Key Features of our Approach I</vt:lpstr>
      <vt:lpstr>Summary: Key Features of our Approach II</vt:lpstr>
      <vt:lpstr>Convergence is Happening</vt:lpstr>
      <vt:lpstr>DNA Sequencing Pipeline</vt:lpstr>
      <vt:lpstr>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1176</cp:revision>
  <dcterms:created xsi:type="dcterms:W3CDTF">2009-02-17T15:34:47Z</dcterms:created>
  <dcterms:modified xsi:type="dcterms:W3CDTF">2012-07-28T13:20:50Z</dcterms:modified>
</cp:coreProperties>
</file>