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431" r:id="rId4"/>
    <p:sldId id="461" r:id="rId5"/>
    <p:sldId id="375" r:id="rId6"/>
    <p:sldId id="380" r:id="rId7"/>
    <p:sldId id="459" r:id="rId8"/>
    <p:sldId id="460" r:id="rId9"/>
    <p:sldId id="392" r:id="rId10"/>
    <p:sldId id="358" r:id="rId11"/>
    <p:sldId id="418" r:id="rId12"/>
    <p:sldId id="419" r:id="rId13"/>
    <p:sldId id="446" r:id="rId14"/>
    <p:sldId id="423" r:id="rId15"/>
    <p:sldId id="426" r:id="rId16"/>
    <p:sldId id="447" r:id="rId17"/>
    <p:sldId id="432" r:id="rId18"/>
    <p:sldId id="435" r:id="rId19"/>
    <p:sldId id="437" r:id="rId20"/>
    <p:sldId id="440" r:id="rId21"/>
    <p:sldId id="441" r:id="rId22"/>
    <p:sldId id="442" r:id="rId23"/>
    <p:sldId id="33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EA0"/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795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8510.4749999999513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81292672"/>
        <c:axId val="93357184"/>
      </c:barChart>
      <c:catAx>
        <c:axId val="81292672"/>
        <c:scaling>
          <c:orientation val="minMax"/>
        </c:scaling>
        <c:axPos val="b"/>
        <c:numFmt formatCode="0" sourceLinked="1"/>
        <c:tickLblPos val="nextTo"/>
        <c:crossAx val="93357184"/>
        <c:crosses val="autoZero"/>
        <c:auto val="1"/>
        <c:lblAlgn val="ctr"/>
        <c:lblOffset val="100"/>
      </c:catAx>
      <c:valAx>
        <c:axId val="93357184"/>
        <c:scaling>
          <c:orientation val="minMax"/>
        </c:scaling>
        <c:axPos val="l"/>
        <c:majorGridlines/>
        <c:numFmt formatCode="0" sourceLinked="1"/>
        <c:tickLblPos val="nextTo"/>
        <c:crossAx val="8129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75"/>
          <c:y val="6.9060586176728195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Randomly </a:t>
            </a:r>
            <a:r>
              <a:rPr lang="en-US" dirty="0"/>
              <a:t>Distributed </a:t>
            </a:r>
            <a:r>
              <a:rPr lang="en-US" dirty="0" smtClean="0"/>
              <a:t>Inhomogeneous </a:t>
            </a:r>
            <a:r>
              <a:rPr lang="en-US" dirty="0"/>
              <a:t>Data </a:t>
            </a:r>
          </a:p>
          <a:p>
            <a:pPr>
              <a:defRPr/>
            </a:pPr>
            <a:r>
              <a:rPr lang="en-US" dirty="0"/>
              <a:t>Mean: 400,  Dataset Size: 10000</a:t>
            </a:r>
          </a:p>
        </c:rich>
      </c:tx>
      <c:layout>
        <c:manualLayout>
          <c:xMode val="edge"/>
          <c:yMode val="edge"/>
          <c:x val="0.25395188101487404"/>
          <c:y val="6.0606097314758828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1743.9106906609004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1619.9356016916608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1824.4357939254157</c:v>
                </c:pt>
                <c:pt idx="5">
                  <c:v>1761.6188710969957</c:v>
                </c:pt>
              </c:numCache>
            </c:numRef>
          </c:yVal>
        </c:ser>
        <c:axId val="93704192"/>
        <c:axId val="93856128"/>
      </c:scatterChart>
      <c:valAx>
        <c:axId val="9370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2406"/>
              <c:y val="0.80371152469577789"/>
            </c:manualLayout>
          </c:layout>
        </c:title>
        <c:numFmt formatCode="General" sourceLinked="1"/>
        <c:majorTickMark val="none"/>
        <c:tickLblPos val="nextTo"/>
        <c:crossAx val="93856128"/>
        <c:crosses val="autoZero"/>
        <c:crossBetween val="midCat"/>
      </c:valAx>
      <c:valAx>
        <c:axId val="93856128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7041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77661125703E-2"/>
          <c:y val="0.88197011911972545"/>
          <c:w val="0.9"/>
          <c:h val="7.0088880935337786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Skewed Distributed Inhomogeneous data</a:t>
            </a:r>
          </a:p>
          <a:p>
            <a:pPr>
              <a:defRPr/>
            </a:pPr>
            <a:r>
              <a:rPr lang="en-US"/>
              <a:t>Mean: 400, Dataset Size: 10000</a:t>
            </a:r>
          </a:p>
        </c:rich>
      </c:tx>
      <c:layout>
        <c:manualLayout>
          <c:xMode val="edge"/>
          <c:yMode val="edge"/>
          <c:x val="0.23527117146071028"/>
          <c:y val="1.6666666666666684E-2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219"/>
          <c:w val="0.76629360783027234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223.86240000000032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2242.8215069338348</c:v>
                </c:pt>
                <c:pt idx="2">
                  <c:v>2958.98478935603</c:v>
                </c:pt>
                <c:pt idx="3">
                  <c:v>3667.5901052476902</c:v>
                </c:pt>
                <c:pt idx="4">
                  <c:v>4505.9049936328565</c:v>
                </c:pt>
                <c:pt idx="5">
                  <c:v>5050.901129955495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223.86240000000032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1497.415053043582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1686.7344113519121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223.86240000000032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1933.9306211782543</c:v>
                </c:pt>
                <c:pt idx="4">
                  <c:v>2030.2572986593718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94771840"/>
        <c:axId val="96011392"/>
      </c:scatterChart>
      <c:valAx>
        <c:axId val="94771840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163"/>
              <c:y val="0.81684142607174226"/>
            </c:manualLayout>
          </c:layout>
        </c:title>
        <c:numFmt formatCode="General" sourceLinked="1"/>
        <c:majorTickMark val="none"/>
        <c:tickLblPos val="nextTo"/>
        <c:crossAx val="96011392"/>
        <c:crosses val="autoZero"/>
        <c:crossBetween val="midCat"/>
      </c:valAx>
      <c:valAx>
        <c:axId val="96011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947718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3825"/>
          <c:w val="0.9"/>
          <c:h val="7.7097769028871527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42"/>
          <c:y val="4.2295313085864275E-2"/>
          <c:w val="0.6434718031741391"/>
          <c:h val="0.64705618146164956"/>
        </c:manualLayout>
      </c:layout>
      <c:barChart>
        <c:barDir val="col"/>
        <c:grouping val="clustered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0.26020281035905662</c:v>
                </c:pt>
                <c:pt idx="1">
                  <c:v>0.19666569328339961</c:v>
                </c:pt>
                <c:pt idx="2">
                  <c:v>0.16730746351220457</c:v>
                </c:pt>
                <c:pt idx="3">
                  <c:v>0.17009335031696518</c:v>
                </c:pt>
                <c:pt idx="4">
                  <c:v>0.15329492392700458</c:v>
                </c:pt>
              </c:numCache>
            </c:numRef>
          </c:val>
        </c:ser>
        <c:gapWidth val="295"/>
        <c:overlap val="-25"/>
        <c:axId val="96049408"/>
        <c:axId val="96047872"/>
      </c:barChart>
      <c:valAx>
        <c:axId val="96047872"/>
        <c:scaling>
          <c:orientation val="minMax"/>
          <c:max val="0.30000000000000032"/>
        </c:scaling>
        <c:axPos val="r"/>
        <c:majorGridlines/>
        <c:numFmt formatCode="0%" sourceLinked="0"/>
        <c:majorTickMark val="none"/>
        <c:tickLblPos val="nextTo"/>
        <c:crossAx val="96049408"/>
        <c:crosses val="max"/>
        <c:crossBetween val="between"/>
      </c:valAx>
      <c:catAx>
        <c:axId val="96049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7666"/>
            </c:manualLayout>
          </c:layout>
        </c:title>
        <c:numFmt formatCode="General" sourceLinked="1"/>
        <c:majorTickMark val="none"/>
        <c:tickLblPos val="nextTo"/>
        <c:crossAx val="9604787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9421051340545037E-2"/>
          <c:y val="0.82562430395379816"/>
          <c:w val="0.93095469255663565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 represent k-mean (k=2) results. Correlation</a:t>
            </a:r>
            <a:r>
              <a:rPr lang="en-US" baseline="0" dirty="0" smtClean="0"/>
              <a:t> </a:t>
            </a:r>
            <a:r>
              <a:rPr lang="en-US" dirty="0" smtClean="0"/>
              <a:t>is measured between MDS and</a:t>
            </a:r>
            <a:r>
              <a:rPr lang="en-US" baseline="0" dirty="0" smtClean="0"/>
              <a:t> GTM by using Canonical Correlation Analysis (CCA)  and it shows high-correlation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Linux –Bare-system -&gt; XEN takes about  7 minutes. XEN -&gt; Windows takes about 5 minutes.</a:t>
            </a:r>
          </a:p>
          <a:p>
            <a:endParaRPr lang="en-US" dirty="0" smtClean="0"/>
          </a:p>
          <a:p>
            <a:r>
              <a:rPr lang="en-US" dirty="0" smtClean="0"/>
              <a:t>Linux/Hadoop takes about 5 minutes to run and then start back again. Form this 5 minutes about 3-4 minutes is the for the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Using MapReduce Technologies in Bioinformatics and Medical Informatics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smtClean="0"/>
              <a:t>Computing </a:t>
            </a:r>
            <a:r>
              <a:rPr lang="en-US" sz="1800" b="1" i="1" dirty="0" smtClean="0"/>
              <a:t>for Systems and Computational Biology Workshop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SC09</a:t>
            </a:r>
          </a:p>
          <a:p>
            <a:r>
              <a:rPr lang="en-US" sz="1800" b="1" i="1" dirty="0" smtClean="0">
                <a:solidFill>
                  <a:srgbClr val="7030A0"/>
                </a:solidFill>
              </a:rPr>
              <a:t>Portland Oregon November 16 2009</a:t>
            </a:r>
            <a:endParaRPr lang="en-US" sz="1800" b="1" i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30000-17cluster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eoffrey Fox\Desktop\URGENT\MC30000\MG30000_Select2and5_10Clusters_Chinor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8079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Subclustering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Hadoop/Dryad Comparison Inhomogeneous Data 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801469"/>
          <a:ext cx="6858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48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Inhomogeneity of data does not have a significant effect when the sequence lengths are randomly distributed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Hadoop/Dryad Comparison Inhomogeneous Data II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906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5486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This shows the natural load balancing of Hadoop MR dynamic task assignment using a </a:t>
            </a:r>
            <a:r>
              <a:rPr lang="en-US" sz="2000" b="1" smtClean="0"/>
              <a:t>global </a:t>
            </a:r>
            <a:r>
              <a:rPr lang="en-US" sz="2000" b="1" smtClean="0"/>
              <a:t>pipeline </a:t>
            </a:r>
            <a:r>
              <a:rPr lang="en-US" sz="2000" b="1" dirty="0" smtClean="0"/>
              <a:t>in contrast to the  </a:t>
            </a:r>
            <a:r>
              <a:rPr lang="en-US" sz="2000" b="1" dirty="0" err="1" smtClean="0"/>
              <a:t>DryadLinq</a:t>
            </a:r>
            <a:r>
              <a:rPr lang="en-US" sz="2000" b="1" dirty="0" smtClean="0"/>
              <a:t> static assignment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 VM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r>
              <a:rPr lang="en-US" dirty="0" smtClean="0"/>
              <a:t>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7960321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Degradation = (</a:t>
            </a:r>
            <a:r>
              <a:rPr lang="en-US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4954"/>
          <a:stretch>
            <a:fillRect/>
          </a:stretch>
        </p:blipFill>
        <p:spPr bwMode="auto">
          <a:xfrm>
            <a:off x="142874" y="1333500"/>
            <a:ext cx="3514725" cy="439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1230" r="8571" b="1537"/>
          <a:stretch>
            <a:fillRect/>
          </a:stretch>
        </p:blipFill>
        <p:spPr bwMode="auto">
          <a:xfrm>
            <a:off x="3524250" y="1333500"/>
            <a:ext cx="3562350" cy="439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MDS/GTM for 100K (out of 26 million) PubChem entries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533900" y="58420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5842000"/>
            <a:ext cx="1752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b="1" dirty="0" smtClean="0"/>
              <a:t>MDS </a:t>
            </a:r>
            <a:endParaRPr lang="en-US" b="1" dirty="0"/>
          </a:p>
        </p:txBody>
      </p:sp>
      <p:grpSp>
        <p:nvGrpSpPr>
          <p:cNvPr id="3" name="Group 22"/>
          <p:cNvGrpSpPr/>
          <p:nvPr/>
        </p:nvGrpSpPr>
        <p:grpSpPr>
          <a:xfrm>
            <a:off x="7143750" y="2819400"/>
            <a:ext cx="2000250" cy="2290630"/>
            <a:chOff x="11430000" y="3916679"/>
            <a:chExt cx="3200400" cy="2748755"/>
          </a:xfrm>
        </p:grpSpPr>
        <p:sp>
          <p:nvSpPr>
            <p:cNvPr id="16" name="Rectangle 15"/>
            <p:cNvSpPr/>
            <p:nvPr/>
          </p:nvSpPr>
          <p:spPr>
            <a:xfrm>
              <a:off x="11430000" y="4191000"/>
              <a:ext cx="365760" cy="365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61520" y="3916679"/>
              <a:ext cx="2468880" cy="2748755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&gt; 300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200 ~ 300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100 ~ 200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&lt; 100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00" y="4831644"/>
              <a:ext cx="365760" cy="36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0" y="6138333"/>
              <a:ext cx="365760" cy="365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0" y="5486400"/>
              <a:ext cx="365760" cy="3657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8500" y="1841500"/>
            <a:ext cx="180975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200" b="1" dirty="0" smtClean="0"/>
              <a:t>Number of Activity Results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412468"/>
            <a:ext cx="604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 hierarchical methods to extend to full 26M dataset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914400"/>
            <a:ext cx="613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Distances in 2D/3D match distances from database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Correlation between MDS/GTM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4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1478" t="5681" r="2463" b="2012"/>
          <a:stretch>
            <a:fillRect/>
          </a:stretch>
        </p:blipFill>
        <p:spPr bwMode="auto">
          <a:xfrm>
            <a:off x="3962400" y="990600"/>
            <a:ext cx="48006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14400"/>
            <a:ext cx="2790825" cy="3105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17899"/>
            <a:ext cx="2790825" cy="30609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/>
          <p:cNvSpPr/>
          <p:nvPr/>
        </p:nvSpPr>
        <p:spPr>
          <a:xfrm rot="16200000">
            <a:off x="-306388" y="2182813"/>
            <a:ext cx="1955800" cy="3333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MDS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306388" y="4849813"/>
            <a:ext cx="1955800" cy="3333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943600"/>
            <a:ext cx="2609850" cy="698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Canonical Correlation between MDS &amp; GTM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(Parallel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HPC</a:t>
            </a:r>
            <a:br>
              <a:rPr lang="en-US" dirty="0" smtClean="0"/>
            </a:br>
            <a:r>
              <a:rPr lang="en-US" dirty="0" smtClean="0"/>
              <a:t>Dynamic Virtual Cluster Hosting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762500"/>
            <a:ext cx="8382000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 (32 nodes)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74343"/>
            <a:ext cx="8382000" cy="36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448843"/>
            <a:ext cx="1285875" cy="742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</a:t>
            </a:r>
          </a:p>
          <a:p>
            <a:pPr algn="ctr"/>
            <a:r>
              <a:rPr lang="en-US" dirty="0" smtClean="0"/>
              <a:t>Bare-system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125" y="3448843"/>
            <a:ext cx="1190625" cy="742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on Xen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3448843"/>
            <a:ext cx="1762125" cy="7421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Bare-system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5375" y="3448843"/>
            <a:ext cx="3857625" cy="742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Cluster Switching from Linux Bare-system to Xen VMs to Windows 2008 HPC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623343"/>
            <a:ext cx="128587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375" y="5397500"/>
            <a:ext cx="8382000" cy="74174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200" dirty="0" smtClean="0"/>
              <a:t>SW-G : Smith Waterman </a:t>
            </a:r>
            <a:r>
              <a:rPr lang="en-US" sz="2200" dirty="0" err="1" smtClean="0"/>
              <a:t>Gotoh</a:t>
            </a:r>
            <a:r>
              <a:rPr lang="en-US" sz="2200" dirty="0" smtClean="0"/>
              <a:t> Dissimilarity Computation </a:t>
            </a:r>
          </a:p>
          <a:p>
            <a:r>
              <a:rPr lang="en-US" sz="2200" dirty="0" smtClean="0"/>
              <a:t>– A typical MapReduce style application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762125" y="2623343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0" y="2623343"/>
            <a:ext cx="1762125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603500"/>
            <a:ext cx="1333500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34125" y="2603500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00" y="2603500"/>
            <a:ext cx="1143000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1841500"/>
            <a:ext cx="8382000" cy="551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Monitoring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en-US" dirty="0" smtClean="0"/>
              <a:t>Monitoring Infrastructure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619125" y="3619500"/>
            <a:ext cx="381000" cy="1143000"/>
            <a:chOff x="1600200" y="1295400"/>
            <a:chExt cx="6096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762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4" name="Group 51"/>
          <p:cNvGrpSpPr/>
          <p:nvPr/>
        </p:nvGrpSpPr>
        <p:grpSpPr>
          <a:xfrm>
            <a:off x="762001" y="1016000"/>
            <a:ext cx="3639949" cy="2222500"/>
            <a:chOff x="2209800" y="2362200"/>
            <a:chExt cx="4270874" cy="2362200"/>
          </a:xfrm>
        </p:grpSpPr>
        <p:sp>
          <p:nvSpPr>
            <p:cNvPr id="2050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4480" y="3172097"/>
              <a:ext cx="3656194" cy="68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Pub/Sub Broker Network</a:t>
              </a:r>
            </a:p>
            <a:p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4476750" y="3683000"/>
            <a:ext cx="1952625" cy="2095500"/>
            <a:chOff x="5105400" y="5257801"/>
            <a:chExt cx="3124200" cy="2514600"/>
          </a:xfrm>
        </p:grpSpPr>
        <p:sp>
          <p:nvSpPr>
            <p:cNvPr id="33" name="Rectangle 32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35882" y="5486401"/>
              <a:ext cx="3048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Summarizer</a:t>
              </a:r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Switcher</a:t>
              </a:r>
              <a:endParaRPr lang="en-US" b="1" dirty="0"/>
            </a:p>
          </p:txBody>
        </p:sp>
      </p:grpSp>
      <p:sp>
        <p:nvSpPr>
          <p:cNvPr id="36" name="Left-Right Arrow 35"/>
          <p:cNvSpPr/>
          <p:nvPr/>
        </p:nvSpPr>
        <p:spPr>
          <a:xfrm rot="2459436">
            <a:off x="3785857" y="2986973"/>
            <a:ext cx="762191" cy="47532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5810250" y="1016000"/>
            <a:ext cx="2809875" cy="2413000"/>
            <a:chOff x="8991600" y="3200400"/>
            <a:chExt cx="4495800" cy="2895600"/>
          </a:xfrm>
        </p:grpSpPr>
        <p:sp>
          <p:nvSpPr>
            <p:cNvPr id="38" name="Rectangle 37"/>
            <p:cNvSpPr/>
            <p:nvPr/>
          </p:nvSpPr>
          <p:spPr>
            <a:xfrm>
              <a:off x="8991600" y="3200400"/>
              <a:ext cx="44958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D:\academic\phd\Publications\SC09DocSymposium\monitor_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1200" y="3886200"/>
              <a:ext cx="3304352" cy="19050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9753600" y="3352800"/>
              <a:ext cx="346607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Monitoring Interface</a:t>
              </a:r>
              <a:endParaRPr lang="en-US" b="1" dirty="0"/>
            </a:p>
          </p:txBody>
        </p:sp>
      </p:grpSp>
      <p:sp>
        <p:nvSpPr>
          <p:cNvPr id="41" name="Down Arrow 40"/>
          <p:cNvSpPr/>
          <p:nvPr/>
        </p:nvSpPr>
        <p:spPr>
          <a:xfrm rot="16200000">
            <a:off x="4692364" y="1564986"/>
            <a:ext cx="863718" cy="108630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7" name="Group 50"/>
          <p:cNvGrpSpPr/>
          <p:nvPr/>
        </p:nvGrpSpPr>
        <p:grpSpPr>
          <a:xfrm>
            <a:off x="571500" y="4889500"/>
            <a:ext cx="3048000" cy="1587500"/>
            <a:chOff x="0" y="6553200"/>
            <a:chExt cx="4724400" cy="1905000"/>
          </a:xfrm>
        </p:grpSpPr>
        <p:sp>
          <p:nvSpPr>
            <p:cNvPr id="46" name="Rectangle 45"/>
            <p:cNvSpPr/>
            <p:nvPr/>
          </p:nvSpPr>
          <p:spPr>
            <a:xfrm>
              <a:off x="0" y="7519988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iDataplex</a:t>
              </a:r>
              <a:r>
                <a:rPr lang="en-US" b="1" dirty="0" smtClean="0"/>
                <a:t> Bare-metal Nodes </a:t>
              </a:r>
            </a:p>
            <a:p>
              <a:pPr algn="ctr"/>
              <a:r>
                <a:rPr lang="en-US" b="1" dirty="0" smtClean="0"/>
                <a:t>(32 nodes)</a:t>
              </a:r>
              <a:endParaRPr lang="en-US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553200"/>
              <a:ext cx="472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XCAT Infrastructure</a:t>
              </a:r>
              <a:endParaRPr lang="en-US" b="1" dirty="0"/>
            </a:p>
          </p:txBody>
        </p:sp>
      </p:grpSp>
      <p:sp>
        <p:nvSpPr>
          <p:cNvPr id="48" name="Down Arrow 47"/>
          <p:cNvSpPr/>
          <p:nvPr/>
        </p:nvSpPr>
        <p:spPr>
          <a:xfrm rot="5400000">
            <a:off x="3693949" y="4910301"/>
            <a:ext cx="613102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8" name="Group 53"/>
          <p:cNvGrpSpPr/>
          <p:nvPr/>
        </p:nvGrpSpPr>
        <p:grpSpPr>
          <a:xfrm>
            <a:off x="1143000" y="3619500"/>
            <a:ext cx="381000" cy="1143000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666875" y="3619500"/>
            <a:ext cx="381000" cy="1143000"/>
            <a:chOff x="1600200" y="1295400"/>
            <a:chExt cx="609600" cy="1371600"/>
          </a:xfrm>
        </p:grpSpPr>
        <p:sp>
          <p:nvSpPr>
            <p:cNvPr id="60" name="Rectangle 5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2190750" y="3619500"/>
            <a:ext cx="381000" cy="1143000"/>
            <a:chOff x="1600200" y="1295400"/>
            <a:chExt cx="609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714625" y="3619500"/>
            <a:ext cx="381000" cy="1143000"/>
            <a:chOff x="1600200" y="1295400"/>
            <a:chExt cx="609600" cy="1371600"/>
          </a:xfrm>
        </p:grpSpPr>
        <p:sp>
          <p:nvSpPr>
            <p:cNvPr id="70" name="Rectangle 6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238500" y="3619500"/>
            <a:ext cx="381000" cy="1143000"/>
            <a:chOff x="1600200" y="1295400"/>
            <a:chExt cx="609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00125" y="4000501"/>
            <a:ext cx="2444836" cy="341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64008" tIns="32004" rIns="64008" bIns="32004" rtlCol="0">
            <a:spAutoFit/>
          </a:bodyPr>
          <a:lstStyle/>
          <a:p>
            <a:r>
              <a:rPr lang="en-US" b="1" dirty="0" smtClean="0"/>
              <a:t>Virtual/Physical Clusters</a:t>
            </a:r>
            <a:endParaRPr lang="en-US" b="1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123825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/>
          </a:p>
        </p:txBody>
      </p:sp>
      <p:sp>
        <p:nvSpPr>
          <p:cNvPr id="83" name="Down Arrow 82"/>
          <p:cNvSpPr/>
          <p:nvPr/>
        </p:nvSpPr>
        <p:spPr>
          <a:xfrm rot="10800000">
            <a:off x="1762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 rot="10800000">
            <a:off x="2286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 rot="10800000">
            <a:off x="280987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6" name="Down Arrow 85"/>
          <p:cNvSpPr/>
          <p:nvPr/>
        </p:nvSpPr>
        <p:spPr>
          <a:xfrm rot="10800000">
            <a:off x="3286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HPC  Dynamic Virtual Clusters</a:t>
            </a:r>
            <a:endParaRPr lang="en-US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07641"/>
            <a:ext cx="9144000" cy="605035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Dryad/Hadoop/Azure promising for Biology computations</a:t>
            </a:r>
          </a:p>
          <a:p>
            <a:r>
              <a:rPr lang="en-US" sz="2800" dirty="0" smtClean="0"/>
              <a:t>Dynamic Virtual Clusters allow one to switch between different modes</a:t>
            </a:r>
          </a:p>
          <a:p>
            <a:r>
              <a:rPr lang="en-US" sz="2800" dirty="0" smtClean="0"/>
              <a:t>Overhead of VM’s on Hadoop (15%) acceptable</a:t>
            </a:r>
          </a:p>
          <a:p>
            <a:r>
              <a:rPr lang="en-US" sz="2800" dirty="0" smtClean="0"/>
              <a:t>Inhomogeneous problems currently favors Hadoop over Dryad</a:t>
            </a:r>
          </a:p>
          <a:p>
            <a:r>
              <a:rPr lang="en-US" sz="2800" dirty="0" smtClean="0"/>
              <a:t>MapReduce++ allows iterative problems (classic linear algebra/datamining) to use MapReduce model efficiently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0" y="5651501"/>
            <a:ext cx="6915150" cy="11415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Dynamic Virtual Cluster provisioning via XCAT</a:t>
            </a:r>
          </a:p>
          <a:p>
            <a:r>
              <a:rPr lang="en-US" dirty="0" smtClean="0"/>
              <a:t>Supports both </a:t>
            </a:r>
            <a:r>
              <a:rPr lang="en-US" dirty="0" err="1" smtClean="0"/>
              <a:t>stateful</a:t>
            </a:r>
            <a:r>
              <a:rPr lang="en-US" dirty="0" smtClean="0"/>
              <a:t> and stateless OS images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16500"/>
            <a:ext cx="7381875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302000"/>
            <a:ext cx="1714500" cy="1135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Bare-system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612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 Virtual Machines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750" y="3302000"/>
            <a:ext cx="17145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2008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0087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38750" y="2540000"/>
            <a:ext cx="3667125" cy="698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Microsoft DryadLINQ  / MPI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1" y="2540000"/>
            <a:ext cx="3667124" cy="698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Apache Hadoop / MapReduce++ / MPI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1460500"/>
            <a:ext cx="7381875" cy="88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Smith Waterman Dissimilarities, CAP-3 Gene Assembly, </a:t>
            </a:r>
            <a:r>
              <a:rPr lang="en-US" dirty="0" err="1" smtClean="0"/>
              <a:t>PhyloD</a:t>
            </a:r>
            <a:r>
              <a:rPr lang="en-US" dirty="0" smtClean="0"/>
              <a:t> Using </a:t>
            </a:r>
            <a:r>
              <a:rPr lang="en-US" dirty="0" err="1" smtClean="0"/>
              <a:t>DryadLINQ</a:t>
            </a:r>
            <a:r>
              <a:rPr lang="en-US" dirty="0" smtClean="0"/>
              <a:t>, High Energy Physics, Clustering, Multidimensional Scaling, Generative Topological Mapping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4528343"/>
            <a:ext cx="7381875" cy="361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12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1333501" y="1524000"/>
            <a:ext cx="120894" cy="698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" y="1651000"/>
            <a:ext cx="1421543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1381125" y="2540000"/>
            <a:ext cx="95250" cy="571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2948" y="2603501"/>
            <a:ext cx="112801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Runtimes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81125" y="3302000"/>
            <a:ext cx="95250" cy="15240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" y="3683000"/>
            <a:ext cx="1428750" cy="618631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dirty="0" smtClean="0"/>
              <a:t>Infrastructure software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381125" y="4953000"/>
            <a:ext cx="95250" cy="444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605" y="4889501"/>
            <a:ext cx="116520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0087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HPC</a:t>
            </a:r>
            <a:endParaRPr lang="en-US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914400" y="0"/>
            <a:ext cx="8382000" cy="952499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Dynamic Virtual Cluster Architecture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dirty="0" smtClean="0"/>
              <a:t>Can also do much traditional parallel computing for data-mining if extended to support </a:t>
            </a:r>
            <a:r>
              <a:rPr lang="en-US" sz="2000" dirty="0" smtClean="0">
                <a:solidFill>
                  <a:srgbClr val="FF0000"/>
                </a:solidFill>
              </a:rPr>
              <a:t>iterative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Some Life Sciences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 (Expressed Sequence Tag) </a:t>
            </a:r>
            <a:r>
              <a:rPr lang="en-US" dirty="0" smtClean="0"/>
              <a:t>sequence assembly program using DNA sequence assembly program software CAP3.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Metagenomics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Alu</a:t>
            </a:r>
            <a:r>
              <a:rPr lang="en-US" dirty="0" smtClean="0"/>
              <a:t> repetition alignment using Smith Waterman dissimilarity computations followed by MPI applications for Clustering and MDS (Multi Dimensional Scaling) for dimension reduction before visualization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Correlating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Childhood obesity with environmental factors </a:t>
            </a:r>
            <a:r>
              <a:rPr lang="en-US" dirty="0" smtClean="0"/>
              <a:t>by combining medical records with Geographical Information data with over 100 attributes using correlation computation, MDS and genetic algorithms for choosing optimal environmental factors.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Mapping the 26 million entries in PubChem </a:t>
            </a:r>
            <a:r>
              <a:rPr lang="en-US" dirty="0" smtClean="0"/>
              <a:t>into two or three dimensions to aid selection of related chemicals with convenient Google Earth like Browser. This uses either hierarchical MDS (which cannot be applied directly as O(N</a:t>
            </a:r>
            <a:r>
              <a:rPr lang="en-US" baseline="30000" dirty="0" smtClean="0"/>
              <a:t>2</a:t>
            </a:r>
            <a:r>
              <a:rPr lang="en-US" dirty="0" smtClean="0"/>
              <a:t>)) or GTM (Generative Topographic Mapping).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Cloud Related Technology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Hadoop</a:t>
            </a:r>
          </a:p>
          <a:p>
            <a:pPr lvl="1"/>
            <a:r>
              <a:rPr lang="en-US" dirty="0" smtClean="0"/>
              <a:t>Hadoop on Virtual Machines (private cloud)</a:t>
            </a:r>
          </a:p>
          <a:p>
            <a:pPr lvl="1"/>
            <a:r>
              <a:rPr lang="en-US" dirty="0" smtClean="0"/>
              <a:t>Dryad (Microsoft) on Windows HPCS</a:t>
            </a:r>
          </a:p>
          <a:p>
            <a:r>
              <a:rPr lang="en-US" dirty="0" smtClean="0"/>
              <a:t>MapReduce++ generalization to efficiently support iterative “maps” as in clustering, MDS …</a:t>
            </a:r>
          </a:p>
          <a:p>
            <a:r>
              <a:rPr lang="en-US" dirty="0" smtClean="0"/>
              <a:t>Azure Microsoft cloud</a:t>
            </a:r>
          </a:p>
          <a:p>
            <a:r>
              <a:rPr lang="en-US" dirty="0" smtClean="0"/>
              <a:t>FutureGrid dynamic virtual clusters switching between VM, “</a:t>
            </a:r>
            <a:r>
              <a:rPr lang="en-US" dirty="0" err="1" smtClean="0"/>
              <a:t>Baremetal</a:t>
            </a:r>
            <a:r>
              <a:rPr lang="en-US" dirty="0" smtClean="0"/>
              <a:t>”, Windows/Linux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Alu and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Can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lightblue_gradient</Template>
  <TotalTime>17989</TotalTime>
  <Words>1519</Words>
  <Application>Microsoft Office PowerPoint</Application>
  <PresentationFormat>On-screen Show (4:3)</PresentationFormat>
  <Paragraphs>281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Using MapReduce Technologies in Bioinformatics and Medical Informatics</vt:lpstr>
      <vt:lpstr>Collaborators in SALSA Project</vt:lpstr>
      <vt:lpstr>Slide 3</vt:lpstr>
      <vt:lpstr>Cluster Configurations</vt:lpstr>
      <vt:lpstr>MapReduce “File/Data Repository” Parallelism</vt:lpstr>
      <vt:lpstr>Cloud Computing: Infrastructure and Runtimes</vt:lpstr>
      <vt:lpstr>Some Life Sciences Applications</vt:lpstr>
      <vt:lpstr>Cloud Related Technology Research</vt:lpstr>
      <vt:lpstr>Alu and Sequencing Workflow</vt:lpstr>
      <vt:lpstr>Pairwise Distances – ALU Sequences</vt:lpstr>
      <vt:lpstr>Slide 11</vt:lpstr>
      <vt:lpstr>Slide 12</vt:lpstr>
      <vt:lpstr>Hierarchical Subclustering</vt:lpstr>
      <vt:lpstr>Dryad versus MPI for Smith Waterman</vt:lpstr>
      <vt:lpstr>Hadoop/Dryad Comparison Inhomogeneous Data I</vt:lpstr>
      <vt:lpstr>Hadoop/Dryad Comparison Inhomogeneous Data II</vt:lpstr>
      <vt:lpstr>Hadoop VM Performance Degradation</vt:lpstr>
      <vt:lpstr>MDS/GTM for 100K (out of 26 million) PubChem entries</vt:lpstr>
      <vt:lpstr>Correlation between MDS/GTM</vt:lpstr>
      <vt:lpstr>SALSA HPC Dynamic Virtual Cluster Hosting</vt:lpstr>
      <vt:lpstr>Monitoring Infrastructure</vt:lpstr>
      <vt:lpstr>SALSA HPC  Dynamic Virtual Clusters</vt:lpstr>
      <vt:lpstr>Summary: Key Features of our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827</cp:revision>
  <dcterms:created xsi:type="dcterms:W3CDTF">2009-02-17T15:34:47Z</dcterms:created>
  <dcterms:modified xsi:type="dcterms:W3CDTF">2009-11-16T23:29:10Z</dcterms:modified>
</cp:coreProperties>
</file>