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36"/>
  </p:notesMasterIdLst>
  <p:sldIdLst>
    <p:sldId id="297" r:id="rId2"/>
    <p:sldId id="550" r:id="rId3"/>
    <p:sldId id="544" r:id="rId4"/>
    <p:sldId id="546" r:id="rId5"/>
    <p:sldId id="545" r:id="rId6"/>
    <p:sldId id="554" r:id="rId7"/>
    <p:sldId id="555" r:id="rId8"/>
    <p:sldId id="556" r:id="rId9"/>
    <p:sldId id="537" r:id="rId10"/>
    <p:sldId id="540" r:id="rId11"/>
    <p:sldId id="541" r:id="rId12"/>
    <p:sldId id="542" r:id="rId13"/>
    <p:sldId id="539" r:id="rId14"/>
    <p:sldId id="522" r:id="rId15"/>
    <p:sldId id="523" r:id="rId16"/>
    <p:sldId id="501" r:id="rId17"/>
    <p:sldId id="515" r:id="rId18"/>
    <p:sldId id="516" r:id="rId19"/>
    <p:sldId id="517" r:id="rId20"/>
    <p:sldId id="552" r:id="rId21"/>
    <p:sldId id="531" r:id="rId22"/>
    <p:sldId id="553" r:id="rId23"/>
    <p:sldId id="557" r:id="rId24"/>
    <p:sldId id="530" r:id="rId25"/>
    <p:sldId id="532" r:id="rId26"/>
    <p:sldId id="533" r:id="rId27"/>
    <p:sldId id="551" r:id="rId28"/>
    <p:sldId id="521" r:id="rId29"/>
    <p:sldId id="505" r:id="rId30"/>
    <p:sldId id="534" r:id="rId31"/>
    <p:sldId id="548" r:id="rId32"/>
    <p:sldId id="549" r:id="rId33"/>
    <p:sldId id="502" r:id="rId34"/>
    <p:sldId id="53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6480"/>
    <a:srgbClr val="A613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83228" autoAdjust="0"/>
  </p:normalViewPr>
  <p:slideViewPr>
    <p:cSldViewPr>
      <p:cViewPr varScale="1">
        <p:scale>
          <a:sx n="78" d="100"/>
          <a:sy n="78" d="100"/>
        </p:scale>
        <p:origin x="-1620" y="-90"/>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194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https://d.docs.live.net/0009946b380254e0/technologi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d.docs.live.net/0009946b380254e0/technologi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0991546337403461"/>
          <c:y val="9.8986468350006407E-2"/>
          <c:w val="0.49045775528058999"/>
          <c:h val="0.83341261227977004"/>
        </c:manualLayout>
      </c:layout>
      <c:barChart>
        <c:barDir val="bar"/>
        <c:grouping val="clustered"/>
        <c:varyColors val="0"/>
        <c:ser>
          <c:idx val="0"/>
          <c:order val="0"/>
          <c:invertIfNegative val="0"/>
          <c:dLbls>
            <c:showLegendKey val="0"/>
            <c:showVal val="1"/>
            <c:showCatName val="0"/>
            <c:showSerName val="0"/>
            <c:showPercent val="0"/>
            <c:showBubbleSize val="0"/>
            <c:showLeaderLines val="0"/>
          </c:dLbls>
          <c:cat>
            <c:strRef>
              <c:f>Sheet1!$A$1:$A$16</c:f>
              <c:strCache>
                <c:ptCount val="16"/>
                <c:pt idx="0">
                  <c:v>PAPI </c:v>
                </c:pt>
                <c:pt idx="1">
                  <c:v>Pegasus </c:v>
                </c:pt>
                <c:pt idx="2">
                  <c:v>Vampir </c:v>
                </c:pt>
                <c:pt idx="3">
                  <c:v>Globus </c:v>
                </c:pt>
                <c:pt idx="4">
                  <c:v>gLite </c:v>
                </c:pt>
                <c:pt idx="5">
                  <c:v>Unicore 6</c:v>
                </c:pt>
                <c:pt idx="6">
                  <c:v>Genesis II </c:v>
                </c:pt>
                <c:pt idx="7">
                  <c:v>OpenNebula </c:v>
                </c:pt>
                <c:pt idx="8">
                  <c:v>OpenStack</c:v>
                </c:pt>
                <c:pt idx="9">
                  <c:v>Twister </c:v>
                </c:pt>
                <c:pt idx="10">
                  <c:v>XSEDE Software Stack</c:v>
                </c:pt>
                <c:pt idx="11">
                  <c:v>MapReduce </c:v>
                </c:pt>
                <c:pt idx="12">
                  <c:v>Hadoop </c:v>
                </c:pt>
                <c:pt idx="13">
                  <c:v>HPC</c:v>
                </c:pt>
                <c:pt idx="14">
                  <c:v>Eucalyptus </c:v>
                </c:pt>
                <c:pt idx="15">
                  <c:v>Nimbus </c:v>
                </c:pt>
              </c:strCache>
            </c:strRef>
          </c:cat>
          <c:val>
            <c:numRef>
              <c:f>Sheet1!$C$1:$C$16</c:f>
              <c:numCache>
                <c:formatCode>0.00%</c:formatCode>
                <c:ptCount val="16"/>
                <c:pt idx="0">
                  <c:v>2.3E-2</c:v>
                </c:pt>
                <c:pt idx="1">
                  <c:v>0.04</c:v>
                </c:pt>
                <c:pt idx="2">
                  <c:v>0.04</c:v>
                </c:pt>
                <c:pt idx="3">
                  <c:v>4.5999999999999999E-2</c:v>
                </c:pt>
                <c:pt idx="4">
                  <c:v>8.5999999999999993E-2</c:v>
                </c:pt>
                <c:pt idx="5">
                  <c:v>8.5999999999999993E-2</c:v>
                </c:pt>
                <c:pt idx="6">
                  <c:v>0.14899999999999999</c:v>
                </c:pt>
                <c:pt idx="7">
                  <c:v>0.155</c:v>
                </c:pt>
                <c:pt idx="8">
                  <c:v>0.155</c:v>
                </c:pt>
                <c:pt idx="9">
                  <c:v>0.155</c:v>
                </c:pt>
                <c:pt idx="10">
                  <c:v>0.23599999999999999</c:v>
                </c:pt>
                <c:pt idx="11">
                  <c:v>0.32800000000000001</c:v>
                </c:pt>
                <c:pt idx="12">
                  <c:v>0.35099999999999998</c:v>
                </c:pt>
                <c:pt idx="13">
                  <c:v>0.44800000000000001</c:v>
                </c:pt>
                <c:pt idx="14">
                  <c:v>0.52300000000000002</c:v>
                </c:pt>
                <c:pt idx="15">
                  <c:v>0.56899999999999995</c:v>
                </c:pt>
              </c:numCache>
            </c:numRef>
          </c:val>
        </c:ser>
        <c:dLbls>
          <c:showLegendKey val="0"/>
          <c:showVal val="0"/>
          <c:showCatName val="0"/>
          <c:showSerName val="0"/>
          <c:showPercent val="0"/>
          <c:showBubbleSize val="0"/>
        </c:dLbls>
        <c:gapWidth val="100"/>
        <c:axId val="96640384"/>
        <c:axId val="96638848"/>
      </c:barChart>
      <c:valAx>
        <c:axId val="96638848"/>
        <c:scaling>
          <c:orientation val="minMax"/>
        </c:scaling>
        <c:delete val="0"/>
        <c:axPos val="b"/>
        <c:majorGridlines/>
        <c:numFmt formatCode="0%" sourceLinked="0"/>
        <c:majorTickMark val="out"/>
        <c:minorTickMark val="none"/>
        <c:tickLblPos val="nextTo"/>
        <c:txPr>
          <a:bodyPr rot="-2700000"/>
          <a:lstStyle/>
          <a:p>
            <a:pPr>
              <a:defRPr/>
            </a:pPr>
            <a:endParaRPr lang="en-US"/>
          </a:p>
        </c:txPr>
        <c:crossAx val="96640384"/>
        <c:crosses val="autoZero"/>
        <c:crossBetween val="between"/>
      </c:valAx>
      <c:catAx>
        <c:axId val="96640384"/>
        <c:scaling>
          <c:orientation val="minMax"/>
        </c:scaling>
        <c:delete val="0"/>
        <c:axPos val="l"/>
        <c:majorTickMark val="out"/>
        <c:minorTickMark val="none"/>
        <c:tickLblPos val="nextTo"/>
        <c:crossAx val="96638848"/>
        <c:crosses val="autoZero"/>
        <c:auto val="1"/>
        <c:lblAlgn val="ctr"/>
        <c:lblOffset val="100"/>
        <c:noMultiLvlLbl val="0"/>
      </c:catAx>
    </c:plotArea>
    <c:plotVisOnly val="1"/>
    <c:dispBlanksAs val="gap"/>
    <c:showDLblsOverMax val="0"/>
  </c:chart>
  <c:spPr>
    <a:ln>
      <a:noFill/>
    </a:ln>
  </c:spPr>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pieChart>
        <c:varyColors val="1"/>
        <c:ser>
          <c:idx val="0"/>
          <c:order val="0"/>
          <c:dPt>
            <c:idx val="5"/>
            <c:bubble3D val="0"/>
            <c:explosion val="1"/>
          </c:dPt>
          <c:dLbls>
            <c:dLbl>
              <c:idx val="2"/>
              <c:layout/>
              <c:tx>
                <c:rich>
                  <a:bodyPr/>
                  <a:lstStyle/>
                  <a:p>
                    <a:r>
                      <a:rPr lang="en-US"/>
                      <a:t>other Domain Science 
14%</a:t>
                    </a:r>
                  </a:p>
                </c:rich>
              </c:tx>
              <c:showLegendKey val="0"/>
              <c:showVal val="0"/>
              <c:showCatName val="1"/>
              <c:showSerName val="0"/>
              <c:showPercent val="1"/>
              <c:showBubbleSize val="0"/>
            </c:dLbl>
            <c:dLbl>
              <c:idx val="4"/>
              <c:layout/>
              <c:tx>
                <c:rich>
                  <a:bodyPr/>
                  <a:lstStyle/>
                  <a:p>
                    <a:pPr>
                      <a:defRPr/>
                    </a:pPr>
                    <a:r>
                      <a:rPr lang="en-US"/>
                      <a:t>Inter-operability
3%</a:t>
                    </a:r>
                  </a:p>
                </c:rich>
              </c:tx>
              <c:spPr/>
              <c:showLegendKey val="0"/>
              <c:showVal val="0"/>
              <c:showCatName val="1"/>
              <c:showSerName val="0"/>
              <c:showPercent val="1"/>
              <c:showBubbleSize val="0"/>
            </c:dLbl>
            <c:showLegendKey val="0"/>
            <c:showVal val="0"/>
            <c:showCatName val="1"/>
            <c:showSerName val="0"/>
            <c:showPercent val="1"/>
            <c:showBubbleSize val="0"/>
            <c:showLeaderLines val="1"/>
          </c:dLbls>
          <c:cat>
            <c:strRef>
              <c:f>Sheet2!$A$1:$A$6</c:f>
              <c:strCache>
                <c:ptCount val="6"/>
                <c:pt idx="0">
                  <c:v>Education</c:v>
                </c:pt>
                <c:pt idx="1">
                  <c:v>Computer Science</c:v>
                </c:pt>
                <c:pt idx="2">
                  <c:v>Domain Science NOT Life Science</c:v>
                </c:pt>
                <c:pt idx="3">
                  <c:v>Life Science</c:v>
                </c:pt>
                <c:pt idx="4">
                  <c:v>Interoperability</c:v>
                </c:pt>
                <c:pt idx="5">
                  <c:v>Technology Evaluation </c:v>
                </c:pt>
              </c:strCache>
            </c:strRef>
          </c:cat>
          <c:val>
            <c:numRef>
              <c:f>Sheet2!$B$1:$B$6</c:f>
              <c:numCache>
                <c:formatCode>General</c:formatCode>
                <c:ptCount val="6"/>
                <c:pt idx="0">
                  <c:v>13</c:v>
                </c:pt>
                <c:pt idx="1">
                  <c:v>50</c:v>
                </c:pt>
                <c:pt idx="2">
                  <c:v>21</c:v>
                </c:pt>
                <c:pt idx="3">
                  <c:v>21</c:v>
                </c:pt>
                <c:pt idx="4">
                  <c:v>4</c:v>
                </c:pt>
                <c:pt idx="5">
                  <c:v>35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ln>
      <a:noFill/>
    </a:ln>
  </c:spPr>
  <c:txPr>
    <a:bodyPr/>
    <a:lstStyle/>
    <a:p>
      <a:pPr>
        <a:defRPr sz="1400" b="1"/>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F740FA-A557-4E02-A15C-CF6E2E1ED376}" type="datetimeFigureOut">
              <a:rPr lang="en-US" smtClean="0"/>
              <a:pPr/>
              <a:t>6/14/2012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2EC38D-76F9-4D02-B218-3C9CB0039E20}" type="slidenum">
              <a:rPr lang="en-US" smtClean="0"/>
              <a:pPr/>
              <a:t>‹#›</a:t>
            </a:fld>
            <a:endParaRPr lang="en-US"/>
          </a:p>
        </p:txBody>
      </p:sp>
    </p:spTree>
    <p:extLst>
      <p:ext uri="{BB962C8B-B14F-4D97-AF65-F5344CB8AC3E}">
        <p14:creationId xmlns:p14="http://schemas.microsoft.com/office/powerpoint/2010/main" val="1562237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EC38D-76F9-4D02-B218-3C9CB0039E20}" type="slidenum">
              <a:rPr lang="en-US" smtClean="0"/>
              <a:pPr/>
              <a:t>3</a:t>
            </a:fld>
            <a:endParaRPr lang="en-US"/>
          </a:p>
        </p:txBody>
      </p:sp>
    </p:spTree>
    <p:extLst>
      <p:ext uri="{BB962C8B-B14F-4D97-AF65-F5344CB8AC3E}">
        <p14:creationId xmlns:p14="http://schemas.microsoft.com/office/powerpoint/2010/main" val="3445644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4</a:t>
            </a:fld>
            <a:endParaRPr lang="en-US"/>
          </a:p>
        </p:txBody>
      </p:sp>
    </p:spTree>
    <p:extLst>
      <p:ext uri="{BB962C8B-B14F-4D97-AF65-F5344CB8AC3E}">
        <p14:creationId xmlns:p14="http://schemas.microsoft.com/office/powerpoint/2010/main" val="872164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8</a:t>
            </a:fld>
            <a:endParaRPr lang="en-US"/>
          </a:p>
        </p:txBody>
      </p:sp>
    </p:spTree>
    <p:extLst>
      <p:ext uri="{BB962C8B-B14F-4D97-AF65-F5344CB8AC3E}">
        <p14:creationId xmlns:p14="http://schemas.microsoft.com/office/powerpoint/2010/main" val="2009367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F26A48-FAFA-44C5-849D-076216A06894}" type="slidenum">
              <a:rPr lang="en-US" smtClean="0"/>
              <a:t>16</a:t>
            </a:fld>
            <a:endParaRPr lang="en-US"/>
          </a:p>
        </p:txBody>
      </p:sp>
    </p:spTree>
    <p:extLst>
      <p:ext uri="{BB962C8B-B14F-4D97-AF65-F5344CB8AC3E}">
        <p14:creationId xmlns:p14="http://schemas.microsoft.com/office/powerpoint/2010/main" val="1632101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Iterative computations are at the core of the vast majority of data intensive scientific computations.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need to process massive amounts of data and the emergence of data intensive computational fields, such as </a:t>
            </a:r>
            <a:r>
              <a:rPr lang="en-US" sz="1200" b="1" kern="1200" dirty="0" smtClean="0">
                <a:solidFill>
                  <a:schemeClr val="tx1"/>
                </a:solidFill>
                <a:effectLst/>
                <a:latin typeface="+mn-lt"/>
                <a:ea typeface="+mn-ea"/>
                <a:cs typeface="+mn-cs"/>
              </a:rPr>
              <a:t>bioinformatics, chemical informatics and web mining. </a:t>
            </a:r>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17</a:t>
            </a:fld>
            <a:endParaRPr lang="en-US"/>
          </a:p>
        </p:txBody>
      </p:sp>
    </p:spTree>
    <p:extLst>
      <p:ext uri="{BB962C8B-B14F-4D97-AF65-F5344CB8AC3E}">
        <p14:creationId xmlns:p14="http://schemas.microsoft.com/office/powerpoint/2010/main" val="718939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dirty="0" smtClean="0"/>
              <a:t>Most</a:t>
            </a:r>
            <a:r>
              <a:rPr lang="en-US" baseline="0" dirty="0" smtClean="0"/>
              <a:t> of these</a:t>
            </a:r>
            <a:r>
              <a:rPr lang="en-US" dirty="0" smtClean="0"/>
              <a:t> applications consists of iterative computation and communication steps</a:t>
            </a:r>
            <a:r>
              <a:rPr lang="en-US" baseline="0" dirty="0" smtClean="0"/>
              <a:t> where single iterations can easily be specified as  </a:t>
            </a:r>
            <a:r>
              <a:rPr lang="en-US" baseline="0" dirty="0" err="1" smtClean="0"/>
              <a:t>MapReduce</a:t>
            </a:r>
            <a:r>
              <a:rPr lang="en-US" baseline="0" dirty="0" smtClean="0"/>
              <a:t> computations.</a:t>
            </a:r>
            <a:endParaRPr lang="en-US" dirty="0" smtClean="0"/>
          </a:p>
          <a:p>
            <a:r>
              <a:rPr lang="en-US" dirty="0" smtClean="0"/>
              <a:t>Large input</a:t>
            </a:r>
            <a:r>
              <a:rPr lang="en-US" baseline="0" dirty="0" smtClean="0"/>
              <a:t> data sizes which are loop-invariant and can be reused across iterations.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Loop-variant results.. Orders of magnitude smaller…</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While these can be performed</a:t>
            </a:r>
            <a:r>
              <a:rPr lang="en-US" baseline="0" dirty="0" smtClean="0"/>
              <a:t> using traditional </a:t>
            </a:r>
            <a:r>
              <a:rPr lang="en-US" dirty="0" err="1" smtClean="0"/>
              <a:t>MapReduce</a:t>
            </a:r>
            <a:r>
              <a:rPr lang="en-US" dirty="0" smtClean="0"/>
              <a:t> frameworks, Traditional</a:t>
            </a:r>
            <a:r>
              <a:rPr lang="en-US" baseline="0" dirty="0" smtClean="0"/>
              <a:t> is not efficient for these types of computations. MR leaves lot of room for improvements in terms of iterative applications.</a:t>
            </a:r>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18</a:t>
            </a:fld>
            <a:endParaRPr lang="en-US"/>
          </a:p>
        </p:txBody>
      </p:sp>
    </p:spTree>
    <p:extLst>
      <p:ext uri="{BB962C8B-B14F-4D97-AF65-F5344CB8AC3E}">
        <p14:creationId xmlns:p14="http://schemas.microsoft.com/office/powerpoint/2010/main" val="3030550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Right(c): </a:t>
            </a:r>
            <a:r>
              <a:rPr lang="en-US" sz="1200" kern="1200" dirty="0" smtClean="0">
                <a:solidFill>
                  <a:schemeClr val="tx1"/>
                </a:solidFill>
                <a:effectLst/>
                <a:latin typeface="+mn-lt"/>
                <a:ea typeface="+mn-ea"/>
                <a:cs typeface="+mn-cs"/>
              </a:rPr>
              <a:t>Twister4Azure executing Map Task histogram for 128 million data points in 128 Azure small instances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Figure 5. </a:t>
            </a:r>
            <a:r>
              <a:rPr lang="en-US" sz="1200" kern="1200" dirty="0" err="1" smtClean="0">
                <a:solidFill>
                  <a:schemeClr val="tx1"/>
                </a:solidFill>
                <a:effectLst/>
                <a:latin typeface="+mn-lt"/>
                <a:ea typeface="+mn-ea"/>
                <a:cs typeface="+mn-cs"/>
              </a:rPr>
              <a:t>KMeansClustering</a:t>
            </a:r>
            <a:r>
              <a:rPr lang="en-US" sz="1200" kern="1200" dirty="0" smtClean="0">
                <a:solidFill>
                  <a:schemeClr val="tx1"/>
                </a:solidFill>
                <a:effectLst/>
                <a:latin typeface="+mn-lt"/>
                <a:ea typeface="+mn-ea"/>
                <a:cs typeface="+mn-cs"/>
              </a:rPr>
              <a:t> Scalability. </a:t>
            </a:r>
            <a:r>
              <a:rPr lang="en-US" sz="1200" b="1" kern="1200" dirty="0" smtClean="0">
                <a:solidFill>
                  <a:schemeClr val="tx1"/>
                </a:solidFill>
                <a:effectLst/>
                <a:latin typeface="+mn-lt"/>
                <a:ea typeface="+mn-ea"/>
                <a:cs typeface="+mn-cs"/>
              </a:rPr>
              <a:t>Left(a): </a:t>
            </a:r>
            <a:r>
              <a:rPr lang="en-US" sz="1200" kern="1200" dirty="0" smtClean="0">
                <a:solidFill>
                  <a:schemeClr val="tx1"/>
                </a:solidFill>
                <a:effectLst/>
                <a:latin typeface="+mn-lt"/>
                <a:ea typeface="+mn-ea"/>
                <a:cs typeface="+mn-cs"/>
              </a:rPr>
              <a:t>Relative parallel efficiency of strong scaling using 128 million data points.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Center(b):  </a:t>
            </a:r>
            <a:r>
              <a:rPr lang="en-US" sz="1200" kern="1200" dirty="0" smtClean="0">
                <a:solidFill>
                  <a:schemeClr val="tx1"/>
                </a:solidFill>
                <a:effectLst/>
                <a:latin typeface="+mn-lt"/>
                <a:ea typeface="+mn-ea"/>
                <a:cs typeface="+mn-cs"/>
              </a:rPr>
              <a:t>Weak scaling. Workload per core is kept constant (ideal is a straight horizontal line).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19</a:t>
            </a:fld>
            <a:endParaRPr lang="en-US"/>
          </a:p>
        </p:txBody>
      </p:sp>
    </p:spTree>
    <p:extLst>
      <p:ext uri="{BB962C8B-B14F-4D97-AF65-F5344CB8AC3E}">
        <p14:creationId xmlns:p14="http://schemas.microsoft.com/office/powerpoint/2010/main" val="3653291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B0C960C-6805-4193-8999-8626886B029B}" type="datetime1">
              <a:rPr lang="en-US"/>
              <a:pPr/>
              <a:t>6/14/2012</a:t>
            </a:fld>
            <a:endParaRPr lang="en-US"/>
          </a:p>
        </p:txBody>
      </p:sp>
      <p:sp>
        <p:nvSpPr>
          <p:cNvPr id="6" name="Slide Number Placeholder 5"/>
          <p:cNvSpPr>
            <a:spLocks noGrp="1"/>
          </p:cNvSpPr>
          <p:nvPr>
            <p:ph type="sldNum" sz="quarter" idx="12"/>
          </p:nvPr>
        </p:nvSpPr>
        <p:spPr/>
        <p:txBody>
          <a:bodyPr/>
          <a:lstStyle>
            <a:lvl1pPr>
              <a:defRPr/>
            </a:lvl1pPr>
          </a:lstStyle>
          <a:p>
            <a:fld id="{EBC1097E-4E1A-429E-9D18-4E5F1AF0DA13}" type="slidenum">
              <a:rPr lang="en-US"/>
              <a:pPr/>
              <a:t>‹#›</a:t>
            </a:fld>
            <a:endParaRPr lang="en-US"/>
          </a:p>
        </p:txBody>
      </p:sp>
    </p:spTree>
    <p:extLst>
      <p:ext uri="{BB962C8B-B14F-4D97-AF65-F5344CB8AC3E}">
        <p14:creationId xmlns:p14="http://schemas.microsoft.com/office/powerpoint/2010/main" val="42414877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ECBCD8-8123-4A28-8ED7-5C8069706EB7}" type="datetime1">
              <a:rPr lang="en-US"/>
              <a:pPr/>
              <a:t>6/14/2012</a:t>
            </a:fld>
            <a:endParaRPr lang="en-US"/>
          </a:p>
        </p:txBody>
      </p:sp>
      <p:sp>
        <p:nvSpPr>
          <p:cNvPr id="6" name="Slide Number Placeholder 5"/>
          <p:cNvSpPr>
            <a:spLocks noGrp="1"/>
          </p:cNvSpPr>
          <p:nvPr>
            <p:ph type="sldNum" sz="quarter" idx="12"/>
          </p:nvPr>
        </p:nvSpPr>
        <p:spPr/>
        <p:txBody>
          <a:bodyPr/>
          <a:lstStyle>
            <a:lvl1pPr>
              <a:defRPr/>
            </a:lvl1pPr>
          </a:lstStyle>
          <a:p>
            <a:fld id="{94CC141A-9CC6-41A7-A7D0-011D836CC6E2}" type="slidenum">
              <a:rPr lang="en-US"/>
              <a:pPr/>
              <a:t>‹#›</a:t>
            </a:fld>
            <a:endParaRPr lang="en-US"/>
          </a:p>
        </p:txBody>
      </p:sp>
    </p:spTree>
    <p:extLst>
      <p:ext uri="{BB962C8B-B14F-4D97-AF65-F5344CB8AC3E}">
        <p14:creationId xmlns:p14="http://schemas.microsoft.com/office/powerpoint/2010/main" val="17678288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5D04E1-C7DF-4791-A59D-75E2636CF366}" type="datetime1">
              <a:rPr lang="en-US"/>
              <a:pPr/>
              <a:t>6/14/2012</a:t>
            </a:fld>
            <a:endParaRPr lang="en-US"/>
          </a:p>
        </p:txBody>
      </p:sp>
      <p:sp>
        <p:nvSpPr>
          <p:cNvPr id="6" name="Slide Number Placeholder 5"/>
          <p:cNvSpPr>
            <a:spLocks noGrp="1"/>
          </p:cNvSpPr>
          <p:nvPr>
            <p:ph type="sldNum" sz="quarter" idx="12"/>
          </p:nvPr>
        </p:nvSpPr>
        <p:spPr/>
        <p:txBody>
          <a:bodyPr/>
          <a:lstStyle>
            <a:lvl1pPr>
              <a:defRPr/>
            </a:lvl1pPr>
          </a:lstStyle>
          <a:p>
            <a:fld id="{67163A95-EFDD-42CD-9D76-FAD52E8A5B44}" type="slidenum">
              <a:rPr lang="en-US"/>
              <a:pPr/>
              <a:t>‹#›</a:t>
            </a:fld>
            <a:endParaRPr lang="en-US"/>
          </a:p>
        </p:txBody>
      </p:sp>
    </p:spTree>
    <p:extLst>
      <p:ext uri="{BB962C8B-B14F-4D97-AF65-F5344CB8AC3E}">
        <p14:creationId xmlns:p14="http://schemas.microsoft.com/office/powerpoint/2010/main" val="2187797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1685CBD-A47F-45DF-A496-568E8394BBBE}" type="datetime1">
              <a:rPr lang="en-US"/>
              <a:pPr/>
              <a:t>6/14/2012</a:t>
            </a:fld>
            <a:endParaRPr lang="en-US"/>
          </a:p>
        </p:txBody>
      </p:sp>
      <p:sp>
        <p:nvSpPr>
          <p:cNvPr id="7" name="Slide Number Placeholder 5"/>
          <p:cNvSpPr>
            <a:spLocks noGrp="1"/>
          </p:cNvSpPr>
          <p:nvPr>
            <p:ph type="sldNum" sz="quarter" idx="12"/>
          </p:nvPr>
        </p:nvSpPr>
        <p:spPr/>
        <p:txBody>
          <a:bodyPr/>
          <a:lstStyle>
            <a:lvl1pPr>
              <a:defRPr/>
            </a:lvl1pPr>
          </a:lstStyle>
          <a:p>
            <a:fld id="{99168EA6-6EA6-45E6-A5AA-9910092C4369}" type="slidenum">
              <a:rPr lang="en-US"/>
              <a:pPr/>
              <a:t>‹#›</a:t>
            </a:fld>
            <a:endParaRPr lang="en-US"/>
          </a:p>
        </p:txBody>
      </p:sp>
    </p:spTree>
    <p:extLst>
      <p:ext uri="{BB962C8B-B14F-4D97-AF65-F5344CB8AC3E}">
        <p14:creationId xmlns:p14="http://schemas.microsoft.com/office/powerpoint/2010/main" val="7965024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1AF6515-ABF6-4FAD-83D6-8E90C2A18B59}" type="datetime1">
              <a:rPr lang="en-US"/>
              <a:pPr/>
              <a:t>6/14/2012</a:t>
            </a:fld>
            <a:endParaRPr lang="en-US"/>
          </a:p>
        </p:txBody>
      </p:sp>
      <p:sp>
        <p:nvSpPr>
          <p:cNvPr id="9" name="Slide Number Placeholder 5"/>
          <p:cNvSpPr>
            <a:spLocks noGrp="1"/>
          </p:cNvSpPr>
          <p:nvPr>
            <p:ph type="sldNum" sz="quarter" idx="12"/>
          </p:nvPr>
        </p:nvSpPr>
        <p:spPr/>
        <p:txBody>
          <a:bodyPr/>
          <a:lstStyle>
            <a:lvl1pPr>
              <a:defRPr/>
            </a:lvl1pPr>
          </a:lstStyle>
          <a:p>
            <a:fld id="{7B17D5EB-B370-4F48-9C1E-EF1F4741610D}" type="slidenum">
              <a:rPr lang="en-US"/>
              <a:pPr/>
              <a:t>‹#›</a:t>
            </a:fld>
            <a:endParaRPr lang="en-US"/>
          </a:p>
        </p:txBody>
      </p:sp>
    </p:spTree>
    <p:extLst>
      <p:ext uri="{BB962C8B-B14F-4D97-AF65-F5344CB8AC3E}">
        <p14:creationId xmlns:p14="http://schemas.microsoft.com/office/powerpoint/2010/main" val="37850883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5FEA99E-1D6C-4338-9DDB-D6B1D25076BB}" type="datetime1">
              <a:rPr lang="en-US"/>
              <a:pPr/>
              <a:t>6/14/2012</a:t>
            </a:fld>
            <a:endParaRPr lang="en-US"/>
          </a:p>
        </p:txBody>
      </p:sp>
      <p:sp>
        <p:nvSpPr>
          <p:cNvPr id="5" name="Slide Number Placeholder 5"/>
          <p:cNvSpPr>
            <a:spLocks noGrp="1"/>
          </p:cNvSpPr>
          <p:nvPr>
            <p:ph type="sldNum" sz="quarter" idx="12"/>
          </p:nvPr>
        </p:nvSpPr>
        <p:spPr/>
        <p:txBody>
          <a:bodyPr/>
          <a:lstStyle>
            <a:lvl1pPr>
              <a:defRPr/>
            </a:lvl1pPr>
          </a:lstStyle>
          <a:p>
            <a:fld id="{D8CFE096-9650-498C-990C-20F2420C253B}" type="slidenum">
              <a:rPr lang="en-US"/>
              <a:pPr/>
              <a:t>‹#›</a:t>
            </a:fld>
            <a:endParaRPr lang="en-US"/>
          </a:p>
        </p:txBody>
      </p:sp>
    </p:spTree>
    <p:extLst>
      <p:ext uri="{BB962C8B-B14F-4D97-AF65-F5344CB8AC3E}">
        <p14:creationId xmlns:p14="http://schemas.microsoft.com/office/powerpoint/2010/main" val="41365792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7D6C439-BF23-4C00-A9EF-F430A02737C4}" type="datetime1">
              <a:rPr lang="en-US"/>
              <a:pPr/>
              <a:t>6/14/2012</a:t>
            </a:fld>
            <a:endParaRPr lang="en-US"/>
          </a:p>
        </p:txBody>
      </p:sp>
      <p:sp>
        <p:nvSpPr>
          <p:cNvPr id="4" name="Slide Number Placeholder 5"/>
          <p:cNvSpPr>
            <a:spLocks noGrp="1"/>
          </p:cNvSpPr>
          <p:nvPr>
            <p:ph type="sldNum" sz="quarter" idx="12"/>
          </p:nvPr>
        </p:nvSpPr>
        <p:spPr/>
        <p:txBody>
          <a:bodyPr/>
          <a:lstStyle>
            <a:lvl1pPr>
              <a:defRPr/>
            </a:lvl1pPr>
          </a:lstStyle>
          <a:p>
            <a:fld id="{37046A98-E713-4B22-96A8-FD47EC0F5D67}" type="slidenum">
              <a:rPr lang="en-US"/>
              <a:pPr/>
              <a:t>‹#›</a:t>
            </a:fld>
            <a:endParaRPr lang="en-US"/>
          </a:p>
        </p:txBody>
      </p:sp>
    </p:spTree>
    <p:extLst>
      <p:ext uri="{BB962C8B-B14F-4D97-AF65-F5344CB8AC3E}">
        <p14:creationId xmlns:p14="http://schemas.microsoft.com/office/powerpoint/2010/main" val="26374991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portal.futuregrid.org/" TargetMode="Externa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pPr>
            <a:fld id="{337D7BBC-53A7-495F-9E9A-078AED3FDFDE}" type="datetime1">
              <a:rPr lang="en-US" smtClean="0">
                <a:ea typeface="ＭＳ Ｐゴシック" pitchFamily="34" charset="-128"/>
              </a:rPr>
              <a:pPr defTabSz="457200" fontAlgn="base">
                <a:spcBef>
                  <a:spcPct val="0"/>
                </a:spcBef>
                <a:spcAft>
                  <a:spcPct val="0"/>
                </a:spcAft>
              </a:pPr>
              <a:t>6/14/2012</a:t>
            </a:fld>
            <a:endParaRPr lang="en-US" smtClean="0">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pPr>
            <a:fld id="{1310F143-984D-44E5-B575-7A3B728F021C}" type="slidenum">
              <a:rPr lang="en-US" smtClean="0">
                <a:ea typeface="ＭＳ Ｐゴシック" pitchFamily="34" charset="-128"/>
              </a:rPr>
              <a:pPr defTabSz="457200" fontAlgn="base">
                <a:spcBef>
                  <a:spcPct val="0"/>
                </a:spcBef>
                <a:spcAft>
                  <a:spcPct val="0"/>
                </a:spcAft>
              </a:pPr>
              <a:t>‹#›</a:t>
            </a:fld>
            <a:endParaRPr lang="en-US" smtClean="0">
              <a:ea typeface="ＭＳ Ｐゴシック" pitchFamily="34" charset="-128"/>
            </a:endParaRPr>
          </a:p>
        </p:txBody>
      </p:sp>
      <p:pic>
        <p:nvPicPr>
          <p:cNvPr id="1031" name="Picture 6" descr="pixture_reloaded_logo.png"/>
          <p:cNvPicPr>
            <a:picLocks noChangeAspect="1"/>
          </p:cNvPicPr>
          <p:nvPr/>
        </p:nvPicPr>
        <p:blipFill>
          <a:blip r:embed="rId10" cstate="print"/>
          <a:srcRect/>
          <a:stretch>
            <a:fillRect/>
          </a:stretch>
        </p:blipFill>
        <p:spPr bwMode="auto">
          <a:xfrm>
            <a:off x="3209925" y="6278563"/>
            <a:ext cx="738188" cy="501650"/>
          </a:xfrm>
          <a:prstGeom prst="rect">
            <a:avLst/>
          </a:prstGeom>
          <a:noFill/>
          <a:ln w="9525">
            <a:noFill/>
            <a:miter lim="800000"/>
            <a:headEnd/>
            <a:tailEnd/>
          </a:ln>
        </p:spPr>
      </p:pic>
      <p:sp>
        <p:nvSpPr>
          <p:cNvPr id="10" name="Footer Placeholder 3"/>
          <p:cNvSpPr>
            <a:spLocks noGrp="1"/>
          </p:cNvSpPr>
          <p:nvPr/>
        </p:nvSpPr>
        <p:spPr bwMode="auto">
          <a:xfrm>
            <a:off x="3142343" y="6324600"/>
            <a:ext cx="3334657"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100" kern="1200" dirty="0" smtClean="0">
                <a:solidFill>
                  <a:srgbClr val="898989"/>
                </a:solidFill>
                <a:latin typeface="Calibri" charset="0"/>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11"/>
              </a:rPr>
              <a:t>https://portal.futuregrid.org </a:t>
            </a:r>
            <a:endParaRPr lang="en-US">
              <a:latin typeface="Calibri" pitchFamily="34" charset="0"/>
              <a:ea typeface="ＭＳ Ｐゴシック" pitchFamily="34" charset="-128"/>
            </a:endParaRPr>
          </a:p>
        </p:txBody>
      </p:sp>
    </p:spTree>
    <p:extLst>
      <p:ext uri="{BB962C8B-B14F-4D97-AF65-F5344CB8AC3E}">
        <p14:creationId xmlns:p14="http://schemas.microsoft.com/office/powerpoint/2010/main" val="302244765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5.xml"/><Relationship Id="rId7" Type="http://schemas.openxmlformats.org/officeDocument/2006/relationships/image" Target="../media/image10.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oleObject" Target="../embeddings/oleObject1.bin"/><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9.xml"/><Relationship Id="rId7"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grids.ucs.indiana.edu/ptliupages/publications/Cloud%20Programming%20Paradigms.pdf" TargetMode="External"/><Relationship Id="rId2" Type="http://schemas.openxmlformats.org/officeDocument/2006/relationships/hyperlink" Target="http://grids.ucs.indiana.edu/ptliupages/publications/Cloud%20Programming%20Paradigms_for__Futures.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942" y="685800"/>
            <a:ext cx="8763000" cy="1470025"/>
          </a:xfrm>
        </p:spPr>
        <p:txBody>
          <a:bodyPr>
            <a:noAutofit/>
          </a:bodyPr>
          <a:lstStyle/>
          <a:p>
            <a:r>
              <a:rPr lang="en-US" sz="4800" dirty="0" smtClean="0"/>
              <a:t>Programming Models for Technical Computing on Clouds and Supercomputers (aka HPC)</a:t>
            </a:r>
            <a:endParaRPr lang="en-US" sz="4800" b="1" dirty="0"/>
          </a:p>
        </p:txBody>
      </p:sp>
      <p:sp>
        <p:nvSpPr>
          <p:cNvPr id="3" name="Subtitle 2"/>
          <p:cNvSpPr>
            <a:spLocks noGrp="1"/>
          </p:cNvSpPr>
          <p:nvPr>
            <p:ph type="subTitle" idx="1"/>
          </p:nvPr>
        </p:nvSpPr>
        <p:spPr>
          <a:xfrm>
            <a:off x="0" y="2899528"/>
            <a:ext cx="9144000" cy="1371600"/>
          </a:xfrm>
        </p:spPr>
        <p:txBody>
          <a:bodyPr>
            <a:noAutofit/>
          </a:bodyPr>
          <a:lstStyle/>
          <a:p>
            <a:r>
              <a:rPr lang="en-US" sz="2400" b="1" smtClean="0">
                <a:solidFill>
                  <a:schemeClr val="tx1"/>
                </a:solidFill>
              </a:rPr>
              <a:t>May 7 </a:t>
            </a:r>
            <a:r>
              <a:rPr lang="en-US" sz="2400" b="1" dirty="0" smtClean="0">
                <a:solidFill>
                  <a:schemeClr val="tx1"/>
                </a:solidFill>
              </a:rPr>
              <a:t>2012</a:t>
            </a:r>
          </a:p>
          <a:p>
            <a:r>
              <a:rPr lang="en-US" sz="2400" dirty="0" smtClean="0"/>
              <a:t>Cloud Futures 2012</a:t>
            </a:r>
          </a:p>
          <a:p>
            <a:r>
              <a:rPr lang="en-US" sz="2400" dirty="0" smtClean="0"/>
              <a:t>May 7–8, 2012 , Berkeley, California, United States</a:t>
            </a:r>
          </a:p>
          <a:p>
            <a:endParaRPr lang="it-IT" sz="2400" b="1" dirty="0" smtClean="0">
              <a:solidFill>
                <a:schemeClr val="tx1"/>
              </a:solidFill>
            </a:endParaRPr>
          </a:p>
        </p:txBody>
      </p:sp>
      <p:sp>
        <p:nvSpPr>
          <p:cNvPr id="5" name="Subtitle 2"/>
          <p:cNvSpPr txBox="1">
            <a:spLocks/>
          </p:cNvSpPr>
          <p:nvPr/>
        </p:nvSpPr>
        <p:spPr>
          <a:xfrm>
            <a:off x="0" y="4343400"/>
            <a:ext cx="9144000" cy="2293070"/>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en-US" sz="2400" b="1" dirty="0">
                <a:solidFill>
                  <a:prstClr val="black"/>
                </a:solidFill>
                <a:ea typeface="ＭＳ Ｐゴシック" charset="0"/>
                <a:cs typeface="ＭＳ Ｐゴシック" charset="0"/>
              </a:rPr>
              <a:t>Geoffrey Fox</a:t>
            </a:r>
          </a:p>
          <a:p>
            <a:pPr algn="ctr">
              <a:spcBef>
                <a:spcPct val="20000"/>
              </a:spcBef>
              <a:defRPr/>
            </a:pPr>
            <a:r>
              <a:rPr lang="en-US" sz="2000" dirty="0" smtClean="0">
                <a:solidFill>
                  <a:prstClr val="black"/>
                </a:solidFill>
                <a:hlinkClick r:id="rId3"/>
              </a:rPr>
              <a:t>gcf@indiana.edu</a:t>
            </a:r>
            <a:r>
              <a:rPr lang="en-US" sz="2000" dirty="0" smtClean="0">
                <a:solidFill>
                  <a:prstClr val="black"/>
                </a:solidFill>
              </a:rPr>
              <a:t> </a:t>
            </a:r>
          </a:p>
          <a:p>
            <a:pPr algn="ctr">
              <a:spcBef>
                <a:spcPct val="20000"/>
              </a:spcBef>
              <a:defRPr/>
            </a:pPr>
            <a:r>
              <a:rPr lang="en-US" sz="1900" dirty="0" smtClean="0">
                <a:solidFill>
                  <a:prstClr val="black"/>
                </a:solidFill>
                <a:cs typeface="Times New Roman" pitchFamily="18" charset="0"/>
              </a:rPr>
              <a:t>Indiana </a:t>
            </a:r>
            <a:r>
              <a:rPr lang="en-US" sz="1900" dirty="0">
                <a:solidFill>
                  <a:prstClr val="black"/>
                </a:solidFill>
                <a:cs typeface="Times New Roman" pitchFamily="18" charset="0"/>
              </a:rPr>
              <a:t>University </a:t>
            </a:r>
            <a:r>
              <a:rPr lang="en-US" sz="1900" dirty="0" smtClean="0">
                <a:solidFill>
                  <a:prstClr val="black"/>
                </a:solidFill>
                <a:cs typeface="Times New Roman" pitchFamily="18" charset="0"/>
              </a:rPr>
              <a:t>Bloomington</a:t>
            </a:r>
          </a:p>
          <a:p>
            <a:pPr algn="ctr">
              <a:spcBef>
                <a:spcPct val="20000"/>
              </a:spcBef>
              <a:defRPr/>
            </a:pPr>
            <a:r>
              <a:rPr lang="en-US" sz="2400" b="1" dirty="0">
                <a:solidFill>
                  <a:prstClr val="black"/>
                </a:solidFill>
                <a:ea typeface="ＭＳ Ｐゴシック" charset="0"/>
                <a:cs typeface="ＭＳ Ｐゴシック" charset="0"/>
              </a:rPr>
              <a:t>Dennis Gannon</a:t>
            </a:r>
          </a:p>
          <a:p>
            <a:pPr algn="ctr">
              <a:spcBef>
                <a:spcPct val="20000"/>
              </a:spcBef>
              <a:defRPr/>
            </a:pPr>
            <a:r>
              <a:rPr lang="en-US" sz="1900" dirty="0" smtClean="0">
                <a:solidFill>
                  <a:prstClr val="black"/>
                </a:solidFill>
                <a:cs typeface="Times New Roman" pitchFamily="18" charset="0"/>
              </a:rPr>
              <a:t>Microsoft</a:t>
            </a:r>
          </a:p>
        </p:txBody>
      </p:sp>
    </p:spTree>
    <p:extLst>
      <p:ext uri="{BB962C8B-B14F-4D97-AF65-F5344CB8AC3E}">
        <p14:creationId xmlns:p14="http://schemas.microsoft.com/office/powerpoint/2010/main" val="1353770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Internet of Things and the Cloud </a:t>
            </a:r>
            <a:endParaRPr lang="en-US" dirty="0"/>
          </a:p>
        </p:txBody>
      </p:sp>
      <p:sp>
        <p:nvSpPr>
          <p:cNvPr id="3" name="Content Placeholder 2"/>
          <p:cNvSpPr>
            <a:spLocks noGrp="1"/>
          </p:cNvSpPr>
          <p:nvPr>
            <p:ph idx="1"/>
          </p:nvPr>
        </p:nvSpPr>
        <p:spPr>
          <a:xfrm>
            <a:off x="58132" y="838200"/>
            <a:ext cx="9110221" cy="5105400"/>
          </a:xfrm>
        </p:spPr>
        <p:txBody>
          <a:bodyPr/>
          <a:lstStyle/>
          <a:p>
            <a:r>
              <a:rPr lang="en-US" sz="2400" dirty="0"/>
              <a:t>It is projected that there will be 24 billion devices on the Internet by 2020.  </a:t>
            </a:r>
            <a:r>
              <a:rPr lang="en-US" sz="2400"/>
              <a:t>Most will be small sensors that send streams of information into the cloud where it will be processed and integrated with other streams and turned into knowledge that will help our lives in a multitude of small and big ways.  </a:t>
            </a:r>
          </a:p>
          <a:p>
            <a:r>
              <a:rPr lang="en-US" sz="2400" smtClean="0"/>
              <a:t>It </a:t>
            </a:r>
            <a:r>
              <a:rPr lang="en-US" sz="2400" dirty="0"/>
              <a:t>is not unreasonable for us to believe that we will each have our own cloud-based personal agent that monitors all of the data about our life and anticipates our needs 24x7.   </a:t>
            </a:r>
            <a:endParaRPr lang="en-US" sz="2400" dirty="0" smtClean="0"/>
          </a:p>
          <a:p>
            <a:r>
              <a:rPr lang="en-US" sz="2400" dirty="0" smtClean="0"/>
              <a:t>The </a:t>
            </a:r>
            <a:r>
              <a:rPr lang="en-US" sz="2400" dirty="0"/>
              <a:t>cloud will become increasing important as a controller of and resource provider for the Internet of Things. </a:t>
            </a:r>
            <a:endParaRPr lang="en-US" sz="2400" dirty="0" smtClean="0"/>
          </a:p>
          <a:p>
            <a:r>
              <a:rPr lang="en-US" sz="2400" dirty="0" smtClean="0"/>
              <a:t>As </a:t>
            </a:r>
            <a:r>
              <a:rPr lang="en-US" sz="2400" dirty="0"/>
              <a:t>well as today’s use for smart phone and gaming console support, “smart homes” and “ubiquitous cities” build on this vision and we could expect a growth in cloud supported/controlled robotics</a:t>
            </a:r>
            <a:r>
              <a:rPr lang="en-US" sz="2400" dirty="0" smtClean="0"/>
              <a:t>.</a:t>
            </a:r>
          </a:p>
          <a:p>
            <a:r>
              <a:rPr lang="en-US" sz="2400" dirty="0" smtClean="0"/>
              <a:t>Natural parallelism over “things”</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10</a:t>
            </a:fld>
            <a:endParaRPr lang="en-US"/>
          </a:p>
        </p:txBody>
      </p:sp>
    </p:spTree>
    <p:extLst>
      <p:ext uri="{BB962C8B-B14F-4D97-AF65-F5344CB8AC3E}">
        <p14:creationId xmlns:p14="http://schemas.microsoft.com/office/powerpoint/2010/main" val="342135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9067800" cy="914400"/>
          </a:xfrm>
        </p:spPr>
        <p:txBody>
          <a:bodyPr/>
          <a:lstStyle/>
          <a:p>
            <a:pPr lvl="1"/>
            <a:r>
              <a:rPr lang="en-US" sz="4000" dirty="0" smtClean="0"/>
              <a:t>Internet of Things: Sensor Grids</a:t>
            </a:r>
            <a:br>
              <a:rPr lang="en-US" sz="4000" dirty="0" smtClean="0"/>
            </a:br>
            <a:r>
              <a:rPr lang="en-US" sz="4000" dirty="0"/>
              <a:t>A pleasingly parallel </a:t>
            </a:r>
            <a:r>
              <a:rPr lang="en-US" sz="4000" dirty="0" smtClean="0"/>
              <a:t>example on Clouds</a:t>
            </a:r>
            <a:r>
              <a:rPr lang="en-US" sz="4000" dirty="0">
                <a:latin typeface="Times New Roman" pitchFamily="18" charset="0"/>
                <a:cs typeface="Times New Roman" pitchFamily="18" charset="0"/>
              </a:rPr>
              <a:t/>
            </a:r>
            <a:br>
              <a:rPr lang="en-US" sz="4000" dirty="0">
                <a:latin typeface="Times New Roman" pitchFamily="18" charset="0"/>
                <a:cs typeface="Times New Roman" pitchFamily="18" charset="0"/>
              </a:rPr>
            </a:br>
            <a:endParaRPr lang="en-US" sz="4000" dirty="0"/>
          </a:p>
        </p:txBody>
      </p:sp>
      <p:sp>
        <p:nvSpPr>
          <p:cNvPr id="3" name="Content Placeholder 2"/>
          <p:cNvSpPr>
            <a:spLocks noGrp="1"/>
          </p:cNvSpPr>
          <p:nvPr>
            <p:ph idx="1"/>
          </p:nvPr>
        </p:nvSpPr>
        <p:spPr>
          <a:xfrm>
            <a:off x="-3142" y="1219200"/>
            <a:ext cx="9144000" cy="4525963"/>
          </a:xfrm>
        </p:spPr>
        <p:txBody>
          <a:bodyPr/>
          <a:lstStyle/>
          <a:p>
            <a:pPr marL="742141" lvl="1" indent="-285438" defTabSz="913404" eaLnBrk="1" hangingPunct="1">
              <a:spcBef>
                <a:spcPts val="1200"/>
              </a:spcBef>
              <a:buBlip>
                <a:blip r:embed="rId2"/>
              </a:buBlip>
            </a:pPr>
            <a:r>
              <a:rPr lang="en-US" sz="2400" dirty="0" smtClean="0">
                <a:latin typeface="Times New Roman" pitchFamily="18" charset="0"/>
                <a:ea typeface="+mn-ea"/>
                <a:cs typeface="Times New Roman" pitchFamily="18" charset="0"/>
              </a:rPr>
              <a:t>A </a:t>
            </a:r>
            <a:r>
              <a:rPr lang="en-US" sz="2400" b="1" dirty="0" smtClean="0">
                <a:latin typeface="Times New Roman" pitchFamily="18" charset="0"/>
                <a:ea typeface="+mn-ea"/>
                <a:cs typeface="Times New Roman" pitchFamily="18" charset="0"/>
              </a:rPr>
              <a:t>sensor</a:t>
            </a:r>
            <a:r>
              <a:rPr lang="en-US" sz="2400" dirty="0" smtClean="0">
                <a:latin typeface="Times New Roman" pitchFamily="18" charset="0"/>
                <a:ea typeface="+mn-ea"/>
                <a:cs typeface="Times New Roman" pitchFamily="18" charset="0"/>
              </a:rPr>
              <a:t> (“</a:t>
            </a:r>
            <a:r>
              <a:rPr lang="en-US" sz="2400" b="1" dirty="0" smtClean="0">
                <a:latin typeface="Times New Roman" pitchFamily="18" charset="0"/>
                <a:ea typeface="+mn-ea"/>
                <a:cs typeface="Times New Roman" pitchFamily="18" charset="0"/>
              </a:rPr>
              <a:t>Thing</a:t>
            </a:r>
            <a:r>
              <a:rPr lang="en-US" sz="2400" dirty="0" smtClean="0">
                <a:latin typeface="Times New Roman" pitchFamily="18" charset="0"/>
                <a:ea typeface="+mn-ea"/>
                <a:cs typeface="Times New Roman" pitchFamily="18" charset="0"/>
              </a:rPr>
              <a:t>”) is any source or sink of time series</a:t>
            </a:r>
          </a:p>
          <a:p>
            <a:pPr marL="1142191" lvl="2" indent="-285438" defTabSz="913404" eaLnBrk="1" hangingPunct="1">
              <a:spcBef>
                <a:spcPts val="1200"/>
              </a:spcBef>
              <a:buBlip>
                <a:blip r:embed="rId2"/>
              </a:buBlip>
            </a:pPr>
            <a:r>
              <a:rPr lang="en-US" sz="2000" dirty="0" smtClean="0">
                <a:latin typeface="Times New Roman" pitchFamily="18" charset="0"/>
                <a:ea typeface="+mn-ea"/>
                <a:cs typeface="Times New Roman" pitchFamily="18" charset="0"/>
              </a:rPr>
              <a:t>In the thin client era, smart phones, Kindles, tablets, Kinects, web-cams are sensors</a:t>
            </a:r>
          </a:p>
          <a:p>
            <a:pPr marL="1142191" lvl="2" indent="-285438" defTabSz="913404" eaLnBrk="1" hangingPunct="1">
              <a:spcBef>
                <a:spcPts val="1200"/>
              </a:spcBef>
              <a:buBlip>
                <a:blip r:embed="rId2"/>
              </a:buBlip>
            </a:pPr>
            <a:r>
              <a:rPr lang="en-US" sz="2000" dirty="0" smtClean="0">
                <a:latin typeface="Times New Roman" pitchFamily="18" charset="0"/>
                <a:ea typeface="+mn-ea"/>
                <a:cs typeface="Times New Roman" pitchFamily="18" charset="0"/>
              </a:rPr>
              <a:t>Robots, distributed instruments such as environmental measures are sensors</a:t>
            </a:r>
          </a:p>
          <a:p>
            <a:pPr marL="1142191" lvl="2" indent="-285438" defTabSz="913404" eaLnBrk="1" hangingPunct="1">
              <a:spcBef>
                <a:spcPts val="1200"/>
              </a:spcBef>
              <a:buBlip>
                <a:blip r:embed="rId2"/>
              </a:buBlip>
            </a:pPr>
            <a:r>
              <a:rPr lang="en-US" sz="2000" dirty="0">
                <a:latin typeface="Times New Roman" pitchFamily="18" charset="0"/>
                <a:cs typeface="Times New Roman" pitchFamily="18" charset="0"/>
              </a:rPr>
              <a:t>Web pages, </a:t>
            </a:r>
            <a:r>
              <a:rPr lang="en-US" sz="2000" dirty="0" err="1">
                <a:latin typeface="Times New Roman" pitchFamily="18" charset="0"/>
                <a:cs typeface="Times New Roman" pitchFamily="18" charset="0"/>
              </a:rPr>
              <a:t>Googledocs</a:t>
            </a:r>
            <a:r>
              <a:rPr lang="en-US" sz="2000" dirty="0">
                <a:latin typeface="Times New Roman" pitchFamily="18" charset="0"/>
                <a:cs typeface="Times New Roman" pitchFamily="18" charset="0"/>
              </a:rPr>
              <a:t>, Office 365, WebEx are sensors</a:t>
            </a:r>
          </a:p>
          <a:p>
            <a:pPr marL="1142191" lvl="2" indent="-285438" defTabSz="913404" eaLnBrk="1" hangingPunct="1">
              <a:spcBef>
                <a:spcPts val="1200"/>
              </a:spcBef>
              <a:buBlip>
                <a:blip r:embed="rId2"/>
              </a:buBlip>
            </a:pPr>
            <a:r>
              <a:rPr lang="en-US" sz="2000" dirty="0" smtClean="0">
                <a:latin typeface="Times New Roman" pitchFamily="18" charset="0"/>
                <a:ea typeface="+mn-ea"/>
                <a:cs typeface="Times New Roman" pitchFamily="18" charset="0"/>
              </a:rPr>
              <a:t>Ubiquitous Cities/Homes are full of sensors</a:t>
            </a:r>
          </a:p>
          <a:p>
            <a:pPr marL="1142191" lvl="2" indent="-285438" defTabSz="913404" eaLnBrk="1" hangingPunct="1">
              <a:spcBef>
                <a:spcPts val="1200"/>
              </a:spcBef>
              <a:buBlip>
                <a:blip r:embed="rId2"/>
              </a:buBlip>
            </a:pPr>
            <a:r>
              <a:rPr lang="en-US" sz="2000" dirty="0" smtClean="0">
                <a:latin typeface="Times New Roman" pitchFamily="18" charset="0"/>
                <a:ea typeface="+mn-ea"/>
                <a:cs typeface="Times New Roman" pitchFamily="18" charset="0"/>
              </a:rPr>
              <a:t>They have IP address on Internet</a:t>
            </a:r>
          </a:p>
          <a:p>
            <a:pPr marL="742141" lvl="1" indent="-285438" defTabSz="913404" eaLnBrk="1" hangingPunct="1">
              <a:spcBef>
                <a:spcPts val="1200"/>
              </a:spcBef>
              <a:buBlip>
                <a:blip r:embed="rId2"/>
              </a:buBlip>
            </a:pPr>
            <a:r>
              <a:rPr lang="en-US" sz="2400" dirty="0" smtClean="0">
                <a:latin typeface="Times New Roman" pitchFamily="18" charset="0"/>
                <a:ea typeface="+mn-ea"/>
                <a:cs typeface="Times New Roman" pitchFamily="18" charset="0"/>
              </a:rPr>
              <a:t>Sensors – being intrinsically distributed are </a:t>
            </a:r>
            <a:r>
              <a:rPr lang="en-US" sz="2400" b="1" dirty="0" smtClean="0">
                <a:latin typeface="Times New Roman" pitchFamily="18" charset="0"/>
                <a:ea typeface="+mn-ea"/>
                <a:cs typeface="Times New Roman" pitchFamily="18" charset="0"/>
              </a:rPr>
              <a:t>Grids</a:t>
            </a:r>
          </a:p>
          <a:p>
            <a:pPr marL="742141" lvl="1" indent="-285438" defTabSz="913404" eaLnBrk="1" hangingPunct="1">
              <a:spcBef>
                <a:spcPts val="1200"/>
              </a:spcBef>
              <a:buBlip>
                <a:blip r:embed="rId2"/>
              </a:buBlip>
            </a:pPr>
            <a:r>
              <a:rPr lang="en-US" sz="2400" dirty="0" smtClean="0">
                <a:latin typeface="Times New Roman" pitchFamily="18" charset="0"/>
                <a:ea typeface="+mn-ea"/>
                <a:cs typeface="Times New Roman" pitchFamily="18" charset="0"/>
              </a:rPr>
              <a:t>However natural implementation uses </a:t>
            </a:r>
            <a:r>
              <a:rPr lang="en-US" sz="2400" b="1" dirty="0" smtClean="0">
                <a:latin typeface="Times New Roman" pitchFamily="18" charset="0"/>
                <a:ea typeface="+mn-ea"/>
                <a:cs typeface="Times New Roman" pitchFamily="18" charset="0"/>
              </a:rPr>
              <a:t>clouds</a:t>
            </a:r>
            <a:r>
              <a:rPr lang="en-US" sz="2400" dirty="0" smtClean="0">
                <a:latin typeface="Times New Roman" pitchFamily="18" charset="0"/>
                <a:ea typeface="+mn-ea"/>
                <a:cs typeface="Times New Roman" pitchFamily="18" charset="0"/>
              </a:rPr>
              <a:t> to consolidate and control and collaborate with sensors </a:t>
            </a:r>
          </a:p>
          <a:p>
            <a:pPr marL="742141" lvl="1" indent="-285438" defTabSz="913404" eaLnBrk="1" hangingPunct="1">
              <a:spcBef>
                <a:spcPts val="1200"/>
              </a:spcBef>
              <a:buBlip>
                <a:blip r:embed="rId2"/>
              </a:buBlip>
            </a:pPr>
            <a:r>
              <a:rPr lang="en-US" sz="2400" dirty="0" smtClean="0">
                <a:latin typeface="Times New Roman" pitchFamily="18" charset="0"/>
                <a:ea typeface="+mn-ea"/>
                <a:cs typeface="Times New Roman" pitchFamily="18" charset="0"/>
              </a:rPr>
              <a:t>Sensors </a:t>
            </a:r>
            <a:r>
              <a:rPr lang="en-US" sz="2400" dirty="0">
                <a:latin typeface="Times New Roman" pitchFamily="18" charset="0"/>
                <a:ea typeface="+mn-ea"/>
                <a:cs typeface="Times New Roman" pitchFamily="18" charset="0"/>
              </a:rPr>
              <a:t>are typically </a:t>
            </a:r>
            <a:r>
              <a:rPr lang="en-US" sz="2400" dirty="0" smtClean="0">
                <a:latin typeface="Times New Roman" pitchFamily="18" charset="0"/>
                <a:ea typeface="+mn-ea"/>
                <a:cs typeface="Times New Roman" pitchFamily="18" charset="0"/>
              </a:rPr>
              <a:t>“small” </a:t>
            </a:r>
            <a:r>
              <a:rPr lang="en-US" sz="2400" dirty="0">
                <a:latin typeface="Times New Roman" pitchFamily="18" charset="0"/>
                <a:ea typeface="+mn-ea"/>
                <a:cs typeface="Times New Roman" pitchFamily="18" charset="0"/>
              </a:rPr>
              <a:t>and have </a:t>
            </a:r>
            <a:r>
              <a:rPr lang="en-US" sz="2400" b="1" dirty="0">
                <a:latin typeface="Times New Roman" pitchFamily="18" charset="0"/>
                <a:ea typeface="+mn-ea"/>
                <a:cs typeface="Times New Roman" pitchFamily="18" charset="0"/>
              </a:rPr>
              <a:t>pleasingly parallel cloud implementations </a:t>
            </a:r>
            <a:endParaRPr lang="en-US" sz="2400" b="1" dirty="0" smtClean="0">
              <a:latin typeface="Times New Roman" pitchFamily="18" charset="0"/>
              <a:ea typeface="+mn-ea"/>
              <a:cs typeface="Times New Roman" pitchFamily="18" charset="0"/>
            </a:endParaRPr>
          </a:p>
        </p:txBody>
      </p:sp>
      <p:sp>
        <p:nvSpPr>
          <p:cNvPr id="4" name="Slide Number Placeholder 3"/>
          <p:cNvSpPr>
            <a:spLocks noGrp="1"/>
          </p:cNvSpPr>
          <p:nvPr>
            <p:ph type="sldNum" sz="quarter" idx="12"/>
          </p:nvPr>
        </p:nvSpPr>
        <p:spPr/>
        <p:txBody>
          <a:bodyPr/>
          <a:lstStyle/>
          <a:p>
            <a:fld id="{94CC141A-9CC6-41A7-A7D0-011D836CC6E2}" type="slidenum">
              <a:rPr lang="en-US" smtClean="0"/>
              <a:pPr/>
              <a:t>11</a:t>
            </a:fld>
            <a:endParaRPr lang="en-US"/>
          </a:p>
        </p:txBody>
      </p:sp>
    </p:spTree>
    <p:extLst>
      <p:ext uri="{BB962C8B-B14F-4D97-AF65-F5344CB8AC3E}">
        <p14:creationId xmlns:p14="http://schemas.microsoft.com/office/powerpoint/2010/main" val="4191666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48600" cy="1371600"/>
          </a:xfrm>
        </p:spPr>
        <p:txBody>
          <a:bodyPr>
            <a:normAutofit/>
          </a:bodyPr>
          <a:lstStyle/>
          <a:p>
            <a:r>
              <a:rPr lang="en-US" b="1" dirty="0" smtClean="0"/>
              <a:t>Sensors as a Service</a:t>
            </a:r>
            <a:endParaRPr lang="en-US" sz="3600" dirty="0"/>
          </a:p>
        </p:txBody>
      </p:sp>
      <p:pic>
        <p:nvPicPr>
          <p:cNvPr id="4" name="Picture 3" descr="clouds-0001.jpg"/>
          <p:cNvPicPr>
            <a:picLocks noChangeAspect="1"/>
          </p:cNvPicPr>
          <p:nvPr/>
        </p:nvPicPr>
        <p:blipFill>
          <a:blip r:embed="rId4" cstate="print"/>
          <a:stretch>
            <a:fillRect/>
          </a:stretch>
        </p:blipFill>
        <p:spPr>
          <a:xfrm>
            <a:off x="3886201" y="3505203"/>
            <a:ext cx="5257799" cy="3067050"/>
          </a:xfrm>
          <a:prstGeom prst="rect">
            <a:avLst/>
          </a:prstGeom>
        </p:spPr>
      </p:pic>
      <p:pic>
        <p:nvPicPr>
          <p:cNvPr id="1029" name="Picture 5"/>
          <p:cNvPicPr>
            <a:picLocks noChangeAspect="1" noChangeArrowheads="1"/>
          </p:cNvPicPr>
          <p:nvPr/>
        </p:nvPicPr>
        <p:blipFill>
          <a:blip r:embed="rId5" cstate="print"/>
          <a:srcRect/>
          <a:stretch>
            <a:fillRect/>
          </a:stretch>
        </p:blipFill>
        <p:spPr bwMode="auto">
          <a:xfrm>
            <a:off x="4419600" y="1447800"/>
            <a:ext cx="1162050" cy="981076"/>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2362206" y="1524000"/>
            <a:ext cx="1266825" cy="847726"/>
          </a:xfrm>
          <a:prstGeom prst="rect">
            <a:avLst/>
          </a:prstGeom>
          <a:noFill/>
          <a:ln w="9525">
            <a:noFill/>
            <a:miter lim="800000"/>
            <a:headEnd/>
            <a:tailEnd/>
          </a:ln>
        </p:spPr>
      </p:pic>
      <p:sp>
        <p:nvSpPr>
          <p:cNvPr id="12" name="Oval 11"/>
          <p:cNvSpPr/>
          <p:nvPr/>
        </p:nvSpPr>
        <p:spPr>
          <a:xfrm flipV="1">
            <a:off x="4419600" y="4953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flipV="1">
            <a:off x="4572000" y="59436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Oval 13"/>
          <p:cNvSpPr/>
          <p:nvPr/>
        </p:nvSpPr>
        <p:spPr>
          <a:xfrm flipV="1">
            <a:off x="4724400" y="3810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Oval 14"/>
          <p:cNvSpPr/>
          <p:nvPr/>
        </p:nvSpPr>
        <p:spPr>
          <a:xfrm flipV="1">
            <a:off x="6019800" y="3810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Oval 15"/>
          <p:cNvSpPr/>
          <p:nvPr/>
        </p:nvSpPr>
        <p:spPr>
          <a:xfrm flipV="1">
            <a:off x="7772400" y="40386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Oval 16"/>
          <p:cNvSpPr/>
          <p:nvPr/>
        </p:nvSpPr>
        <p:spPr>
          <a:xfrm flipV="1">
            <a:off x="4191000" y="4191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9" name="Straight Arrow Connector 18"/>
          <p:cNvCxnSpPr/>
          <p:nvPr/>
        </p:nvCxnSpPr>
        <p:spPr>
          <a:xfrm rot="16200000" flipH="1">
            <a:off x="3429000" y="2514600"/>
            <a:ext cx="1219200" cy="1219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95600" y="4191000"/>
            <a:ext cx="14478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09800" y="2743200"/>
            <a:ext cx="1981200" cy="1447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95600" y="6019800"/>
            <a:ext cx="1524000" cy="76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5029200" y="2743200"/>
            <a:ext cx="11430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7277100" y="3314700"/>
            <a:ext cx="838200" cy="304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6" y="4419600"/>
            <a:ext cx="2080249" cy="369332"/>
          </a:xfrm>
          <a:prstGeom prst="rect">
            <a:avLst/>
          </a:prstGeom>
          <a:noFill/>
          <a:ln w="38100">
            <a:solidFill>
              <a:srgbClr val="FF0000"/>
            </a:solidFill>
          </a:ln>
        </p:spPr>
        <p:txBody>
          <a:bodyPr wrap="none" rtlCol="0">
            <a:spAutoFit/>
          </a:bodyPr>
          <a:lstStyle/>
          <a:p>
            <a:r>
              <a:rPr lang="en-US" b="1" dirty="0" smtClean="0">
                <a:solidFill>
                  <a:srgbClr val="FF0000"/>
                </a:solidFill>
              </a:rPr>
              <a:t>Sensors as a Service</a:t>
            </a:r>
            <a:endParaRPr lang="en-US" b="1" dirty="0">
              <a:solidFill>
                <a:srgbClr val="FF0000"/>
              </a:solidFill>
            </a:endParaRPr>
          </a:p>
        </p:txBody>
      </p:sp>
      <p:sp>
        <p:nvSpPr>
          <p:cNvPr id="32" name="Rectangle 31"/>
          <p:cNvSpPr/>
          <p:nvPr/>
        </p:nvSpPr>
        <p:spPr>
          <a:xfrm>
            <a:off x="5085761" y="4852693"/>
            <a:ext cx="1752600" cy="171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Sensor Processing as a Service (could use</a:t>
            </a:r>
            <a:br>
              <a:rPr lang="en-US" sz="2000" b="1" dirty="0" smtClean="0">
                <a:solidFill>
                  <a:prstClr val="white"/>
                </a:solidFill>
              </a:rPr>
            </a:br>
            <a:r>
              <a:rPr lang="en-US" sz="2000" b="1" dirty="0" smtClean="0">
                <a:solidFill>
                  <a:prstClr val="white"/>
                </a:solidFill>
              </a:rPr>
              <a:t>MapReduce)</a:t>
            </a:r>
            <a:endParaRPr lang="en-US" sz="2000" b="1" dirty="0">
              <a:solidFill>
                <a:prstClr val="white"/>
              </a:solidFill>
            </a:endParaRPr>
          </a:p>
        </p:txBody>
      </p:sp>
      <p:pic>
        <p:nvPicPr>
          <p:cNvPr id="7169" name="Picture 1"/>
          <p:cNvPicPr>
            <a:picLocks noChangeAspect="1" noChangeArrowheads="1"/>
          </p:cNvPicPr>
          <p:nvPr/>
        </p:nvPicPr>
        <p:blipFill>
          <a:blip r:embed="rId7" cstate="print"/>
          <a:srcRect/>
          <a:stretch>
            <a:fillRect/>
          </a:stretch>
        </p:blipFill>
        <p:spPr bwMode="auto">
          <a:xfrm>
            <a:off x="1143000" y="3505200"/>
            <a:ext cx="1447800" cy="1447800"/>
          </a:xfrm>
          <a:prstGeom prst="rect">
            <a:avLst/>
          </a:prstGeom>
          <a:noFill/>
          <a:ln w="9525">
            <a:noFill/>
            <a:miter lim="800000"/>
            <a:headEnd/>
            <a:tailEnd/>
          </a:ln>
        </p:spPr>
      </p:pic>
      <p:pic>
        <p:nvPicPr>
          <p:cNvPr id="7170" name="Picture 2"/>
          <p:cNvPicPr>
            <a:picLocks noChangeAspect="1" noChangeArrowheads="1"/>
          </p:cNvPicPr>
          <p:nvPr/>
        </p:nvPicPr>
        <p:blipFill>
          <a:blip r:embed="rId8" cstate="print"/>
          <a:srcRect/>
          <a:stretch>
            <a:fillRect/>
          </a:stretch>
        </p:blipFill>
        <p:spPr bwMode="auto">
          <a:xfrm>
            <a:off x="152400" y="5486400"/>
            <a:ext cx="2743200" cy="1179576"/>
          </a:xfrm>
          <a:prstGeom prst="rect">
            <a:avLst/>
          </a:prstGeom>
          <a:noFill/>
          <a:ln w="9525">
            <a:noFill/>
            <a:miter lim="800000"/>
            <a:headEnd/>
            <a:tailEnd/>
          </a:ln>
        </p:spPr>
      </p:pic>
      <p:pic>
        <p:nvPicPr>
          <p:cNvPr id="7171" name="Picture 3"/>
          <p:cNvPicPr>
            <a:picLocks noChangeAspect="1" noChangeArrowheads="1"/>
          </p:cNvPicPr>
          <p:nvPr/>
        </p:nvPicPr>
        <p:blipFill>
          <a:blip r:embed="rId9" cstate="print"/>
          <a:srcRect/>
          <a:stretch>
            <a:fillRect/>
          </a:stretch>
        </p:blipFill>
        <p:spPr bwMode="auto">
          <a:xfrm>
            <a:off x="7086600" y="4724400"/>
            <a:ext cx="1714500" cy="1685926"/>
          </a:xfrm>
          <a:prstGeom prst="rect">
            <a:avLst/>
          </a:prstGeom>
          <a:noFill/>
          <a:ln w="9525">
            <a:noFill/>
            <a:miter lim="800000"/>
            <a:headEnd/>
            <a:tailEnd/>
          </a:ln>
        </p:spPr>
      </p:pic>
      <p:pic>
        <p:nvPicPr>
          <p:cNvPr id="7172" name="Picture 4"/>
          <p:cNvPicPr>
            <a:picLocks noChangeAspect="1" noChangeArrowheads="1"/>
          </p:cNvPicPr>
          <p:nvPr/>
        </p:nvPicPr>
        <p:blipFill>
          <a:blip r:embed="rId10" cstate="print"/>
          <a:srcRect/>
          <a:stretch>
            <a:fillRect/>
          </a:stretch>
        </p:blipFill>
        <p:spPr bwMode="auto">
          <a:xfrm>
            <a:off x="6468998" y="1469135"/>
            <a:ext cx="1343027" cy="1343024"/>
          </a:xfrm>
          <a:prstGeom prst="rect">
            <a:avLst/>
          </a:prstGeom>
          <a:noFill/>
          <a:ln w="9525">
            <a:noFill/>
            <a:miter lim="800000"/>
            <a:headEnd/>
            <a:tailEnd/>
          </a:ln>
        </p:spPr>
      </p:pic>
      <p:sp>
        <p:nvSpPr>
          <p:cNvPr id="3" name="TextBox 2"/>
          <p:cNvSpPr txBox="1"/>
          <p:nvPr/>
        </p:nvSpPr>
        <p:spPr>
          <a:xfrm>
            <a:off x="161544" y="5038728"/>
            <a:ext cx="2758704" cy="461665"/>
          </a:xfrm>
          <a:prstGeom prst="rect">
            <a:avLst/>
          </a:prstGeom>
          <a:noFill/>
        </p:spPr>
        <p:txBody>
          <a:bodyPr wrap="none" rtlCol="0">
            <a:spAutoFit/>
          </a:bodyPr>
          <a:lstStyle/>
          <a:p>
            <a:r>
              <a:rPr lang="en-US" sz="2400" dirty="0" smtClean="0"/>
              <a:t>A larger sensor ………</a:t>
            </a:r>
            <a:endParaRPr lang="en-US" sz="2400" dirty="0"/>
          </a:p>
        </p:txBody>
      </p:sp>
      <p:sp>
        <p:nvSpPr>
          <p:cNvPr id="27" name="TextBox 26"/>
          <p:cNvSpPr txBox="1"/>
          <p:nvPr/>
        </p:nvSpPr>
        <p:spPr>
          <a:xfrm>
            <a:off x="6324600" y="1062335"/>
            <a:ext cx="1994457" cy="461665"/>
          </a:xfrm>
          <a:prstGeom prst="rect">
            <a:avLst/>
          </a:prstGeom>
          <a:noFill/>
        </p:spPr>
        <p:txBody>
          <a:bodyPr wrap="none" rtlCol="0">
            <a:spAutoFit/>
          </a:bodyPr>
          <a:lstStyle/>
          <a:p>
            <a:r>
              <a:rPr lang="en-US" sz="2400" dirty="0" smtClean="0"/>
              <a:t>Output Sensor</a:t>
            </a:r>
            <a:endParaRPr lang="en-US" sz="2400" dirty="0"/>
          </a:p>
        </p:txBody>
      </p:sp>
      <p:graphicFrame>
        <p:nvGraphicFramePr>
          <p:cNvPr id="5" name="Object 4"/>
          <p:cNvGraphicFramePr>
            <a:graphicFrameLocks noGrp="1" noChangeAspect="1"/>
          </p:cNvGraphicFramePr>
          <p:nvPr>
            <p:extLst>
              <p:ext uri="{D42A27DB-BD31-4B8C-83A1-F6EECF244321}">
                <p14:modId xmlns:p14="http://schemas.microsoft.com/office/powerpoint/2010/main" val="3915866276"/>
              </p:ext>
            </p:extLst>
          </p:nvPr>
        </p:nvGraphicFramePr>
        <p:xfrm>
          <a:off x="190497" y="1502663"/>
          <a:ext cx="1905006" cy="1607771"/>
        </p:xfrm>
        <a:graphic>
          <a:graphicData uri="http://schemas.openxmlformats.org/presentationml/2006/ole">
            <mc:AlternateContent xmlns:mc="http://schemas.openxmlformats.org/markup-compatibility/2006">
              <mc:Choice xmlns:v="urn:schemas-microsoft-com:vml" Requires="v">
                <p:oleObj spid="_x0000_s2082" name="PhotoImpact" r:id="rId11" imgW="2685714" imgH="2266667" progId="">
                  <p:embed/>
                </p:oleObj>
              </mc:Choice>
              <mc:Fallback>
                <p:oleObj name="PhotoImpact" r:id="rId11" imgW="2685714" imgH="2266667" progId="">
                  <p:embed/>
                  <p:pic>
                    <p:nvPicPr>
                      <p:cNvPr id="0" name=""/>
                      <p:cNvPicPr>
                        <a:picLocks noGrp="1"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497" y="1502663"/>
                        <a:ext cx="1905006" cy="160777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30656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dirty="0" smtClean="0"/>
              <a:t>Portal/Gateway</a:t>
            </a:r>
            <a:endParaRPr lang="en-US" dirty="0"/>
          </a:p>
        </p:txBody>
      </p:sp>
      <p:sp>
        <p:nvSpPr>
          <p:cNvPr id="3" name="Content Placeholder 2"/>
          <p:cNvSpPr>
            <a:spLocks noGrp="1"/>
          </p:cNvSpPr>
          <p:nvPr>
            <p:ph idx="1"/>
          </p:nvPr>
        </p:nvSpPr>
        <p:spPr>
          <a:xfrm>
            <a:off x="152400" y="838200"/>
            <a:ext cx="8915400" cy="2209800"/>
          </a:xfrm>
        </p:spPr>
        <p:txBody>
          <a:bodyPr/>
          <a:lstStyle/>
          <a:p>
            <a:r>
              <a:rPr lang="en-US" dirty="0" smtClean="0"/>
              <a:t>“Just a web role” supporting back end services</a:t>
            </a:r>
          </a:p>
          <a:p>
            <a:r>
              <a:rPr lang="en-US" dirty="0" smtClean="0"/>
              <a:t>Often used to support multiple users accessing a relatively modest size computation</a:t>
            </a:r>
          </a:p>
          <a:p>
            <a:r>
              <a:rPr lang="en-US" dirty="0" smtClean="0"/>
              <a:t>So cloud suitable implementation</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13</a:t>
            </a:fld>
            <a:endParaRPr lang="en-US"/>
          </a:p>
        </p:txBody>
      </p:sp>
      <p:sp>
        <p:nvSpPr>
          <p:cNvPr id="5" name="Title 1"/>
          <p:cNvSpPr txBox="1">
            <a:spLocks/>
          </p:cNvSpPr>
          <p:nvPr/>
        </p:nvSpPr>
        <p:spPr bwMode="auto">
          <a:xfrm>
            <a:off x="201891" y="3043287"/>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dirty="0" smtClean="0"/>
              <a:t>Workflow</a:t>
            </a:r>
            <a:endParaRPr lang="en-US" dirty="0"/>
          </a:p>
        </p:txBody>
      </p:sp>
      <p:sp>
        <p:nvSpPr>
          <p:cNvPr id="6" name="Content Placeholder 2"/>
          <p:cNvSpPr txBox="1">
            <a:spLocks/>
          </p:cNvSpPr>
          <p:nvPr/>
        </p:nvSpPr>
        <p:spPr bwMode="auto">
          <a:xfrm>
            <a:off x="201891" y="3881487"/>
            <a:ext cx="8915400"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Loosely coupled orchestrated links of services</a:t>
            </a:r>
          </a:p>
          <a:p>
            <a:r>
              <a:rPr lang="en-US" dirty="0" smtClean="0"/>
              <a:t>Works well on Grids and Clouds as coarse grain (a few large messages between largish tasks) and no tight synchronization </a:t>
            </a:r>
            <a:endParaRPr lang="en-US" dirty="0"/>
          </a:p>
        </p:txBody>
      </p:sp>
    </p:spTree>
    <p:extLst>
      <p:ext uri="{BB962C8B-B14F-4D97-AF65-F5344CB8AC3E}">
        <p14:creationId xmlns:p14="http://schemas.microsoft.com/office/powerpoint/2010/main" val="3726595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smtClean="0"/>
              <a:t>Classic Parallel Computing</a:t>
            </a:r>
            <a:endParaRPr lang="en-US" dirty="0"/>
          </a:p>
        </p:txBody>
      </p:sp>
      <p:sp>
        <p:nvSpPr>
          <p:cNvPr id="3" name="Content Placeholder 2"/>
          <p:cNvSpPr>
            <a:spLocks noGrp="1"/>
          </p:cNvSpPr>
          <p:nvPr>
            <p:ph idx="1"/>
          </p:nvPr>
        </p:nvSpPr>
        <p:spPr>
          <a:xfrm>
            <a:off x="0" y="533400"/>
            <a:ext cx="9144000" cy="5410200"/>
          </a:xfrm>
        </p:spPr>
        <p:txBody>
          <a:bodyPr/>
          <a:lstStyle/>
          <a:p>
            <a:r>
              <a:rPr lang="en-US" sz="2400" b="1" dirty="0" smtClean="0"/>
              <a:t>HPC: </a:t>
            </a:r>
            <a:r>
              <a:rPr lang="en-US" sz="2400" dirty="0" smtClean="0"/>
              <a:t>Typically SPMD (Single Program Multiple Data) “maps” typically processing particles or mesh points interspersed with multitude of low latency messages supported by specialized networks such as Infiniband</a:t>
            </a:r>
          </a:p>
          <a:p>
            <a:pPr lvl="1"/>
            <a:r>
              <a:rPr lang="en-US" sz="2000" dirty="0" smtClean="0"/>
              <a:t>Often run large capability jobs with 100K cores on same job</a:t>
            </a:r>
          </a:p>
          <a:p>
            <a:pPr lvl="1"/>
            <a:r>
              <a:rPr lang="en-US" sz="2000" dirty="0" smtClean="0"/>
              <a:t>National DoE/NSF/NASA facilities run 100% utilization</a:t>
            </a:r>
          </a:p>
          <a:p>
            <a:pPr lvl="1"/>
            <a:r>
              <a:rPr lang="en-US" sz="2000" dirty="0" smtClean="0"/>
              <a:t>Fault fragile and cannot tolerate “outlier maps” taking longer than others</a:t>
            </a:r>
          </a:p>
          <a:p>
            <a:r>
              <a:rPr lang="en-US" sz="2400" b="1" dirty="0" smtClean="0"/>
              <a:t>Clouds: </a:t>
            </a:r>
            <a:r>
              <a:rPr lang="en-US" sz="2400" dirty="0" smtClean="0"/>
              <a:t>MapReduce has asynchronous maps typically processing data points with results saved to disk. Final reduce phase integrates results from different maps</a:t>
            </a:r>
          </a:p>
          <a:p>
            <a:pPr lvl="1"/>
            <a:r>
              <a:rPr lang="en-US" sz="2000" dirty="0" smtClean="0"/>
              <a:t>Fault tolerant and does not require map synchronization</a:t>
            </a:r>
          </a:p>
          <a:p>
            <a:pPr lvl="1"/>
            <a:r>
              <a:rPr lang="en-US" sz="2000" b="1" dirty="0" smtClean="0"/>
              <a:t>Map only </a:t>
            </a:r>
            <a:r>
              <a:rPr lang="en-US" sz="2000" dirty="0" smtClean="0"/>
              <a:t>useful special case</a:t>
            </a:r>
          </a:p>
          <a:p>
            <a:r>
              <a:rPr lang="en-US" sz="2400" b="1" dirty="0" err="1" smtClean="0"/>
              <a:t>HPC+Clouds</a:t>
            </a:r>
            <a:r>
              <a:rPr lang="en-US" sz="2400" b="1" dirty="0" smtClean="0"/>
              <a:t>: </a:t>
            </a:r>
            <a:r>
              <a:rPr lang="en-US" sz="2400" dirty="0" smtClean="0"/>
              <a:t>Iterative MapReduce caches results between “MapReduce” steps and supports SPMD parallel computing with large messages as seen in parallel linear algebra need in clustering and other data mining</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14</a:t>
            </a:fld>
            <a:endParaRPr lang="en-US"/>
          </a:p>
        </p:txBody>
      </p:sp>
    </p:spTree>
    <p:extLst>
      <p:ext uri="{BB962C8B-B14F-4D97-AF65-F5344CB8AC3E}">
        <p14:creationId xmlns:p14="http://schemas.microsoft.com/office/powerpoint/2010/main" val="7552052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6" y="76200"/>
            <a:ext cx="9144000" cy="914400"/>
          </a:xfrm>
        </p:spPr>
        <p:txBody>
          <a:bodyPr/>
          <a:lstStyle/>
          <a:p>
            <a:r>
              <a:rPr lang="en-US" sz="4000" dirty="0" smtClean="0"/>
              <a:t>Commercial “Web 2.0” Cloud Applications</a:t>
            </a:r>
            <a:endParaRPr lang="en-US" sz="4000" dirty="0"/>
          </a:p>
        </p:txBody>
      </p:sp>
      <p:sp>
        <p:nvSpPr>
          <p:cNvPr id="3" name="Content Placeholder 2"/>
          <p:cNvSpPr>
            <a:spLocks noGrp="1"/>
          </p:cNvSpPr>
          <p:nvPr>
            <p:ph idx="1"/>
          </p:nvPr>
        </p:nvSpPr>
        <p:spPr>
          <a:xfrm>
            <a:off x="152400" y="914400"/>
            <a:ext cx="8839200" cy="5257800"/>
          </a:xfrm>
        </p:spPr>
        <p:txBody>
          <a:bodyPr/>
          <a:lstStyle/>
          <a:p>
            <a:r>
              <a:rPr lang="en-US" b="1" dirty="0" smtClean="0"/>
              <a:t>Internet search</a:t>
            </a:r>
            <a:r>
              <a:rPr lang="en-US" dirty="0" smtClean="0"/>
              <a:t>, </a:t>
            </a:r>
            <a:r>
              <a:rPr lang="en-US" b="1" dirty="0" smtClean="0"/>
              <a:t>Social networking</a:t>
            </a:r>
            <a:r>
              <a:rPr lang="en-US" dirty="0" smtClean="0"/>
              <a:t>, </a:t>
            </a:r>
            <a:r>
              <a:rPr lang="en-US" b="1" dirty="0" smtClean="0"/>
              <a:t>e-commerce</a:t>
            </a:r>
            <a:r>
              <a:rPr lang="en-US" dirty="0" smtClean="0"/>
              <a:t>, </a:t>
            </a:r>
            <a:r>
              <a:rPr lang="en-US" b="1" dirty="0" smtClean="0"/>
              <a:t>cloud storage</a:t>
            </a:r>
          </a:p>
          <a:p>
            <a:r>
              <a:rPr lang="en-US" dirty="0" smtClean="0"/>
              <a:t>These are </a:t>
            </a:r>
            <a:r>
              <a:rPr lang="en-US" b="1" dirty="0" smtClean="0"/>
              <a:t>larger systems than used in HPC </a:t>
            </a:r>
            <a:r>
              <a:rPr lang="en-US" dirty="0" smtClean="0"/>
              <a:t>with huge levels of parallelism coming from</a:t>
            </a:r>
          </a:p>
          <a:p>
            <a:pPr lvl="1"/>
            <a:r>
              <a:rPr lang="en-US" dirty="0" smtClean="0"/>
              <a:t>Processing of </a:t>
            </a:r>
            <a:r>
              <a:rPr lang="en-US" b="1" dirty="0" smtClean="0"/>
              <a:t>lots of users </a:t>
            </a:r>
            <a:r>
              <a:rPr lang="en-US" dirty="0" smtClean="0"/>
              <a:t>or </a:t>
            </a:r>
          </a:p>
          <a:p>
            <a:pPr lvl="1"/>
            <a:r>
              <a:rPr lang="en-US" dirty="0"/>
              <a:t>A</a:t>
            </a:r>
            <a:r>
              <a:rPr lang="en-US" dirty="0" smtClean="0"/>
              <a:t>n </a:t>
            </a:r>
            <a:r>
              <a:rPr lang="en-US" b="1" dirty="0" smtClean="0"/>
              <a:t>intrinsically parallel </a:t>
            </a:r>
            <a:r>
              <a:rPr lang="en-US" dirty="0" smtClean="0"/>
              <a:t>Tweet or Web </a:t>
            </a:r>
            <a:r>
              <a:rPr lang="en-US" b="1" dirty="0" smtClean="0"/>
              <a:t>search</a:t>
            </a:r>
          </a:p>
          <a:p>
            <a:r>
              <a:rPr lang="en-US" b="1" dirty="0" smtClean="0"/>
              <a:t>MapReduce is suitable </a:t>
            </a:r>
            <a:r>
              <a:rPr lang="en-US" dirty="0" smtClean="0"/>
              <a:t>(although Page Rank component of search is parallel linear algebra) </a:t>
            </a:r>
          </a:p>
          <a:p>
            <a:r>
              <a:rPr lang="en-US" b="1" dirty="0" smtClean="0"/>
              <a:t>Data Intensive</a:t>
            </a:r>
          </a:p>
          <a:p>
            <a:r>
              <a:rPr lang="en-US" dirty="0" smtClean="0"/>
              <a:t>Do not need microsecond messaging latency</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15</a:t>
            </a:fld>
            <a:endParaRPr lang="en-US"/>
          </a:p>
        </p:txBody>
      </p:sp>
    </p:spTree>
    <p:extLst>
      <p:ext uri="{BB962C8B-B14F-4D97-AF65-F5344CB8AC3E}">
        <p14:creationId xmlns:p14="http://schemas.microsoft.com/office/powerpoint/2010/main" val="4021223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600" y="0"/>
            <a:ext cx="8229600" cy="1143000"/>
          </a:xfrm>
        </p:spPr>
        <p:txBody>
          <a:bodyPr/>
          <a:lstStyle/>
          <a:p>
            <a:r>
              <a:rPr lang="en-US" dirty="0" smtClean="0"/>
              <a:t>4 Forms of MapReduce</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16</a:t>
            </a:fld>
            <a:endParaRPr lang="en-US"/>
          </a:p>
        </p:txBody>
      </p:sp>
      <p:grpSp>
        <p:nvGrpSpPr>
          <p:cNvPr id="5" name="Canvas 17"/>
          <p:cNvGrpSpPr/>
          <p:nvPr/>
        </p:nvGrpSpPr>
        <p:grpSpPr>
          <a:xfrm>
            <a:off x="10493" y="1001387"/>
            <a:ext cx="9159814" cy="5105867"/>
            <a:chOff x="0" y="0"/>
            <a:chExt cx="6191250" cy="2872050"/>
          </a:xfrm>
          <a:effectLst>
            <a:outerShdw blurRad="50800" dist="38100" dir="2700000" algn="tl" rotWithShape="0">
              <a:prstClr val="black">
                <a:alpha val="40000"/>
              </a:prstClr>
            </a:outerShdw>
          </a:effectLst>
        </p:grpSpPr>
        <p:sp>
          <p:nvSpPr>
            <p:cNvPr id="6" name="Rectangle 5"/>
            <p:cNvSpPr/>
            <p:nvPr/>
          </p:nvSpPr>
          <p:spPr>
            <a:xfrm>
              <a:off x="4607862" y="543201"/>
              <a:ext cx="1383363"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7" name="Rectangle 6"/>
            <p:cNvSpPr/>
            <p:nvPr/>
          </p:nvSpPr>
          <p:spPr>
            <a:xfrm>
              <a:off x="0" y="0"/>
              <a:ext cx="6191250" cy="2872050"/>
            </a:xfrm>
            <a:prstGeom prst="rect">
              <a:avLst/>
            </a:prstGeom>
          </p:spPr>
          <p:style>
            <a:lnRef idx="1">
              <a:schemeClr val="dk1"/>
            </a:lnRef>
            <a:fillRef idx="2">
              <a:schemeClr val="dk1"/>
            </a:fillRef>
            <a:effectRef idx="1">
              <a:schemeClr val="dk1"/>
            </a:effectRef>
            <a:fontRef idx="minor">
              <a:schemeClr val="dk1"/>
            </a:fontRef>
          </p:style>
        </p:sp>
        <p:sp>
          <p:nvSpPr>
            <p:cNvPr id="8" name="Rectangle 7"/>
            <p:cNvSpPr/>
            <p:nvPr/>
          </p:nvSpPr>
          <p:spPr>
            <a:xfrm>
              <a:off x="90090" y="57151"/>
              <a:ext cx="1356156"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(a) Map Only</a:t>
              </a:r>
              <a:endParaRPr lang="en-US" sz="2400" b="1" dirty="0">
                <a:effectLst/>
                <a:ea typeface="Times New Roman"/>
                <a:cs typeface="Times New Roman"/>
              </a:endParaRPr>
            </a:p>
          </p:txBody>
        </p:sp>
        <p:sp>
          <p:nvSpPr>
            <p:cNvPr id="9" name="Rectangle 8"/>
            <p:cNvSpPr/>
            <p:nvPr/>
          </p:nvSpPr>
          <p:spPr>
            <a:xfrm>
              <a:off x="4607862" y="57151"/>
              <a:ext cx="1383363"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27432"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(d) Loosely Synchronous</a:t>
              </a:r>
              <a:endParaRPr lang="en-US" sz="2800" b="1" dirty="0">
                <a:effectLst/>
                <a:latin typeface="Times New Roman"/>
                <a:ea typeface="Times New Roman"/>
              </a:endParaRPr>
            </a:p>
          </p:txBody>
        </p:sp>
        <p:sp>
          <p:nvSpPr>
            <p:cNvPr id="10" name="Rectangle 9"/>
            <p:cNvSpPr/>
            <p:nvPr/>
          </p:nvSpPr>
          <p:spPr>
            <a:xfrm>
              <a:off x="2979435" y="57151"/>
              <a:ext cx="1628427"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(c) Iterative MapReduce</a:t>
              </a:r>
              <a:endParaRPr lang="en-US" sz="2800" b="1" dirty="0">
                <a:effectLst/>
                <a:latin typeface="Times New Roman"/>
                <a:ea typeface="Times New Roman"/>
              </a:endParaRPr>
            </a:p>
          </p:txBody>
        </p:sp>
        <p:sp>
          <p:nvSpPr>
            <p:cNvPr id="11" name="Rectangle 10"/>
            <p:cNvSpPr/>
            <p:nvPr/>
          </p:nvSpPr>
          <p:spPr>
            <a:xfrm>
              <a:off x="1446245" y="57150"/>
              <a:ext cx="1533193" cy="487752"/>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a:solidFill>
                    <a:srgbClr val="000000"/>
                  </a:solidFill>
                  <a:effectLst/>
                  <a:latin typeface="Arial"/>
                  <a:ea typeface="Times New Roman"/>
                  <a:cs typeface="Times New Roman"/>
                </a:rPr>
                <a:t>(b) Classic MapReduce</a:t>
              </a:r>
              <a:endParaRPr lang="en-US" sz="2800" b="1">
                <a:effectLst/>
                <a:latin typeface="Times New Roman"/>
                <a:ea typeface="Times New Roman"/>
              </a:endParaRPr>
            </a:p>
          </p:txBody>
        </p:sp>
        <p:sp>
          <p:nvSpPr>
            <p:cNvPr id="12" name="Rectangle 11"/>
            <p:cNvSpPr/>
            <p:nvPr/>
          </p:nvSpPr>
          <p:spPr>
            <a:xfrm>
              <a:off x="90090" y="544901"/>
              <a:ext cx="1356155" cy="1359905"/>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13" name="Rectangle 12"/>
            <p:cNvSpPr/>
            <p:nvPr/>
          </p:nvSpPr>
          <p:spPr>
            <a:xfrm>
              <a:off x="1452542" y="546757"/>
              <a:ext cx="1533192"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4" name="Group 13"/>
            <p:cNvGrpSpPr/>
            <p:nvPr/>
          </p:nvGrpSpPr>
          <p:grpSpPr>
            <a:xfrm>
              <a:off x="1488648" y="592084"/>
              <a:ext cx="1621694" cy="1252943"/>
              <a:chOff x="4697170" y="1719596"/>
              <a:chExt cx="1622044" cy="1316378"/>
            </a:xfrm>
          </p:grpSpPr>
          <p:sp>
            <p:nvSpPr>
              <p:cNvPr id="78" name="TextBox 36"/>
              <p:cNvSpPr txBox="1"/>
              <p:nvPr/>
            </p:nvSpPr>
            <p:spPr>
              <a:xfrm>
                <a:off x="5197273" y="1719596"/>
                <a:ext cx="52635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79" name="Oval 78"/>
              <p:cNvSpPr/>
              <p:nvPr/>
            </p:nvSpPr>
            <p:spPr>
              <a:xfrm>
                <a:off x="5672629"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0" name="Straight Arrow Connector 79"/>
              <p:cNvCxnSpPr/>
              <p:nvPr/>
            </p:nvCxnSpPr>
            <p:spPr>
              <a:xfrm>
                <a:off x="5786879" y="1893768"/>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nvGrpSpPr>
              <p:cNvPr id="81" name="Group 80"/>
              <p:cNvGrpSpPr/>
              <p:nvPr/>
            </p:nvGrpSpPr>
            <p:grpSpPr>
              <a:xfrm>
                <a:off x="5358435" y="2227111"/>
                <a:ext cx="170613" cy="18288"/>
                <a:chOff x="661555" y="648462"/>
                <a:chExt cx="170688" cy="18288"/>
              </a:xfrm>
            </p:grpSpPr>
            <p:sp>
              <p:nvSpPr>
                <p:cNvPr id="101" name="Oval 100"/>
                <p:cNvSpPr/>
                <p:nvPr/>
              </p:nvSpPr>
              <p:spPr>
                <a:xfrm>
                  <a:off x="6615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2" name="Oval 101"/>
                <p:cNvSpPr/>
                <p:nvPr/>
              </p:nvSpPr>
              <p:spPr>
                <a:xfrm>
                  <a:off x="8139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82" name="TextBox 48"/>
              <p:cNvSpPr txBox="1"/>
              <p:nvPr/>
            </p:nvSpPr>
            <p:spPr>
              <a:xfrm>
                <a:off x="5834738" y="2005819"/>
                <a:ext cx="45383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83" name="Straight Arrow Connector 82"/>
              <p:cNvCxnSpPr>
                <a:stCxn id="79" idx="4"/>
                <a:endCxn id="91" idx="7"/>
              </p:cNvCxnSpPr>
              <p:nvPr/>
            </p:nvCxnSpPr>
            <p:spPr>
              <a:xfrm flipH="1">
                <a:off x="5723633" y="2349380"/>
                <a:ext cx="6324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4" name="Oval 83"/>
              <p:cNvSpPr/>
              <p:nvPr/>
            </p:nvSpPr>
            <p:spPr>
              <a:xfrm>
                <a:off x="4697170"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5" name="Straight Arrow Connector 84"/>
              <p:cNvCxnSpPr/>
              <p:nvPr/>
            </p:nvCxnSpPr>
            <p:spPr>
              <a:xfrm>
                <a:off x="4811421"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6" name="Straight Arrow Connector 85"/>
              <p:cNvCxnSpPr>
                <a:stCxn id="84" idx="4"/>
                <a:endCxn id="90" idx="1"/>
              </p:cNvCxnSpPr>
              <p:nvPr/>
            </p:nvCxnSpPr>
            <p:spPr>
              <a:xfrm>
                <a:off x="4811421" y="2349380"/>
                <a:ext cx="186638"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7" name="Oval 86"/>
              <p:cNvSpPr/>
              <p:nvPr/>
            </p:nvSpPr>
            <p:spPr>
              <a:xfrm>
                <a:off x="4966474"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8" name="Straight Arrow Connector 87"/>
              <p:cNvCxnSpPr/>
              <p:nvPr/>
            </p:nvCxnSpPr>
            <p:spPr>
              <a:xfrm>
                <a:off x="5080724"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9" name="Straight Arrow Connector 88"/>
              <p:cNvCxnSpPr>
                <a:stCxn id="87" idx="4"/>
                <a:endCxn id="90" idx="0"/>
              </p:cNvCxnSpPr>
              <p:nvPr/>
            </p:nvCxnSpPr>
            <p:spPr>
              <a:xfrm flipH="1">
                <a:off x="5078657" y="2349380"/>
                <a:ext cx="2068" cy="23778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0" name="Oval 89"/>
              <p:cNvSpPr/>
              <p:nvPr/>
            </p:nvSpPr>
            <p:spPr>
              <a:xfrm>
                <a:off x="4964674" y="258716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91" name="Oval 90"/>
              <p:cNvSpPr/>
              <p:nvPr/>
            </p:nvSpPr>
            <p:spPr>
              <a:xfrm>
                <a:off x="5529053" y="257861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92" name="Group 91"/>
              <p:cNvGrpSpPr/>
              <p:nvPr/>
            </p:nvGrpSpPr>
            <p:grpSpPr>
              <a:xfrm>
                <a:off x="5291814" y="2739565"/>
                <a:ext cx="170184" cy="17780"/>
                <a:chOff x="0" y="0"/>
                <a:chExt cx="170688" cy="18288"/>
              </a:xfrm>
            </p:grpSpPr>
            <p:sp>
              <p:nvSpPr>
                <p:cNvPr id="99" name="Oval 98"/>
                <p:cNvSpPr/>
                <p:nvPr/>
              </p:nvSpPr>
              <p:spPr>
                <a:xfrm>
                  <a:off x="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0" name="Oval 99"/>
                <p:cNvSpPr/>
                <p:nvPr/>
              </p:nvSpPr>
              <p:spPr>
                <a:xfrm>
                  <a:off x="15240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93" name="Straight Arrow Connector 92"/>
              <p:cNvCxnSpPr>
                <a:stCxn id="84" idx="4"/>
                <a:endCxn id="91" idx="1"/>
              </p:cNvCxnSpPr>
              <p:nvPr/>
            </p:nvCxnSpPr>
            <p:spPr>
              <a:xfrm>
                <a:off x="4811421" y="2349380"/>
                <a:ext cx="75101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4" name="Straight Arrow Connector 93"/>
              <p:cNvCxnSpPr>
                <a:stCxn id="87" idx="4"/>
                <a:endCxn id="91" idx="0"/>
              </p:cNvCxnSpPr>
              <p:nvPr/>
            </p:nvCxnSpPr>
            <p:spPr>
              <a:xfrm>
                <a:off x="5080725" y="2349380"/>
                <a:ext cx="562311" cy="22923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5" name="Straight Arrow Connector 94"/>
              <p:cNvCxnSpPr>
                <a:stCxn id="79" idx="4"/>
                <a:endCxn id="90" idx="7"/>
              </p:cNvCxnSpPr>
              <p:nvPr/>
            </p:nvCxnSpPr>
            <p:spPr>
              <a:xfrm flipH="1">
                <a:off x="5159254" y="2349380"/>
                <a:ext cx="627626"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6" name="TextBox 48"/>
              <p:cNvSpPr txBox="1"/>
              <p:nvPr/>
            </p:nvSpPr>
            <p:spPr>
              <a:xfrm>
                <a:off x="5732474" y="2578274"/>
                <a:ext cx="58674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97" name="Straight Arrow Connector 96"/>
              <p:cNvCxnSpPr>
                <a:stCxn id="90" idx="4"/>
              </p:cNvCxnSpPr>
              <p:nvPr/>
            </p:nvCxnSpPr>
            <p:spPr>
              <a:xfrm>
                <a:off x="5078657" y="2815764"/>
                <a:ext cx="2068" cy="22021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8" name="Straight Arrow Connector 97"/>
              <p:cNvCxnSpPr>
                <a:stCxn id="91" idx="4"/>
              </p:cNvCxnSpPr>
              <p:nvPr/>
            </p:nvCxnSpPr>
            <p:spPr>
              <a:xfrm flipH="1">
                <a:off x="5641120" y="2807214"/>
                <a:ext cx="1916" cy="22876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5" name="Rectangle 14"/>
            <p:cNvSpPr/>
            <p:nvPr/>
          </p:nvSpPr>
          <p:spPr>
            <a:xfrm>
              <a:off x="2979316" y="543201"/>
              <a:ext cx="1628546"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6" name="Group 15"/>
            <p:cNvGrpSpPr/>
            <p:nvPr/>
          </p:nvGrpSpPr>
          <p:grpSpPr>
            <a:xfrm>
              <a:off x="2967247" y="539684"/>
              <a:ext cx="1564537" cy="1366075"/>
              <a:chOff x="4658943" y="1765169"/>
              <a:chExt cx="1564875" cy="1435231"/>
            </a:xfrm>
          </p:grpSpPr>
          <p:sp>
            <p:nvSpPr>
              <p:cNvPr id="51" name="Arc 50"/>
              <p:cNvSpPr/>
              <p:nvPr/>
            </p:nvSpPr>
            <p:spPr>
              <a:xfrm rot="1016732">
                <a:off x="5498175" y="1860873"/>
                <a:ext cx="725643" cy="1339527"/>
              </a:xfrm>
              <a:prstGeom prst="arc">
                <a:avLst>
                  <a:gd name="adj1" fmla="val 13599321"/>
                  <a:gd name="adj2" fmla="val 6208161"/>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52" name="TextBox 36"/>
              <p:cNvSpPr txBox="1"/>
              <p:nvPr/>
            </p:nvSpPr>
            <p:spPr>
              <a:xfrm>
                <a:off x="4843706" y="1765169"/>
                <a:ext cx="526326"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53" name="Oval 52"/>
              <p:cNvSpPr/>
              <p:nvPr/>
            </p:nvSpPr>
            <p:spPr>
              <a:xfrm>
                <a:off x="5785757"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4" name="Straight Arrow Connector 53"/>
              <p:cNvCxnSpPr/>
              <p:nvPr/>
            </p:nvCxnSpPr>
            <p:spPr>
              <a:xfrm>
                <a:off x="5900000" y="1986945"/>
                <a:ext cx="0" cy="226984"/>
              </a:xfrm>
              <a:prstGeom prst="straightConnector1">
                <a:avLst/>
              </a:prstGeom>
              <a:ln>
                <a:tailEnd type="triangle" w="lg" len="med"/>
              </a:ln>
            </p:spPr>
            <p:style>
              <a:lnRef idx="1">
                <a:schemeClr val="dk1"/>
              </a:lnRef>
              <a:fillRef idx="2">
                <a:schemeClr val="dk1"/>
              </a:fillRef>
              <a:effectRef idx="1">
                <a:schemeClr val="dk1"/>
              </a:effectRef>
              <a:fontRef idx="minor">
                <a:schemeClr val="dk1"/>
              </a:fontRef>
            </p:style>
          </p:cxnSp>
          <p:grpSp>
            <p:nvGrpSpPr>
              <p:cNvPr id="55" name="Group 54"/>
              <p:cNvGrpSpPr/>
              <p:nvPr/>
            </p:nvGrpSpPr>
            <p:grpSpPr>
              <a:xfrm>
                <a:off x="5471591" y="2320247"/>
                <a:ext cx="170604" cy="18286"/>
                <a:chOff x="661269" y="507515"/>
                <a:chExt cx="170688" cy="18288"/>
              </a:xfrm>
            </p:grpSpPr>
            <p:sp>
              <p:nvSpPr>
                <p:cNvPr id="76" name="Oval 75"/>
                <p:cNvSpPr/>
                <p:nvPr/>
              </p:nvSpPr>
              <p:spPr>
                <a:xfrm>
                  <a:off x="6612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7" name="Oval 76"/>
                <p:cNvSpPr/>
                <p:nvPr/>
              </p:nvSpPr>
              <p:spPr>
                <a:xfrm>
                  <a:off x="8136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56" name="TextBox 48"/>
              <p:cNvSpPr txBox="1"/>
              <p:nvPr/>
            </p:nvSpPr>
            <p:spPr>
              <a:xfrm>
                <a:off x="5202023" y="2002630"/>
                <a:ext cx="473549" cy="303986"/>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map</a:t>
                </a:r>
                <a:endParaRPr lang="en-US" sz="2000">
                  <a:effectLst/>
                  <a:latin typeface="Times New Roman"/>
                  <a:ea typeface="Times New Roman"/>
                </a:endParaRPr>
              </a:p>
            </p:txBody>
          </p:sp>
          <p:cxnSp>
            <p:nvCxnSpPr>
              <p:cNvPr id="57" name="Straight Arrow Connector 56"/>
              <p:cNvCxnSpPr/>
              <p:nvPr/>
            </p:nvCxnSpPr>
            <p:spPr>
              <a:xfrm flipH="1">
                <a:off x="5836758" y="2442501"/>
                <a:ext cx="63243"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8" name="Oval 57"/>
              <p:cNvSpPr/>
              <p:nvPr/>
            </p:nvSpPr>
            <p:spPr>
              <a:xfrm>
                <a:off x="4810359"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9" name="Straight Arrow Connector 58"/>
              <p:cNvCxnSpPr/>
              <p:nvPr/>
            </p:nvCxnSpPr>
            <p:spPr>
              <a:xfrm>
                <a:off x="4924603"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0" name="Straight Arrow Connector 59"/>
              <p:cNvCxnSpPr/>
              <p:nvPr/>
            </p:nvCxnSpPr>
            <p:spPr>
              <a:xfrm>
                <a:off x="4924603" y="2442501"/>
                <a:ext cx="186626"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1" name="Oval 60"/>
              <p:cNvSpPr/>
              <p:nvPr/>
            </p:nvSpPr>
            <p:spPr>
              <a:xfrm>
                <a:off x="5079646"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62" name="Straight Arrow Connector 61"/>
              <p:cNvCxnSpPr/>
              <p:nvPr/>
            </p:nvCxnSpPr>
            <p:spPr>
              <a:xfrm>
                <a:off x="5193889"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3" name="Straight Arrow Connector 62"/>
              <p:cNvCxnSpPr/>
              <p:nvPr/>
            </p:nvCxnSpPr>
            <p:spPr>
              <a:xfrm flipH="1">
                <a:off x="5191822" y="2442501"/>
                <a:ext cx="2068" cy="23775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4" name="Oval 63"/>
              <p:cNvSpPr/>
              <p:nvPr/>
            </p:nvSpPr>
            <p:spPr>
              <a:xfrm>
                <a:off x="5077846" y="2680256"/>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65" name="Oval 64"/>
              <p:cNvSpPr/>
              <p:nvPr/>
            </p:nvSpPr>
            <p:spPr>
              <a:xfrm>
                <a:off x="5642190" y="2671707"/>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66" name="Group 65"/>
              <p:cNvGrpSpPr/>
              <p:nvPr/>
            </p:nvGrpSpPr>
            <p:grpSpPr>
              <a:xfrm>
                <a:off x="5404973" y="2832638"/>
                <a:ext cx="170175" cy="17778"/>
                <a:chOff x="594644" y="1019969"/>
                <a:chExt cx="170688" cy="18288"/>
              </a:xfrm>
            </p:grpSpPr>
            <p:sp>
              <p:nvSpPr>
                <p:cNvPr id="74" name="Oval 73"/>
                <p:cNvSpPr/>
                <p:nvPr/>
              </p:nvSpPr>
              <p:spPr>
                <a:xfrm>
                  <a:off x="5946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5" name="Oval 74"/>
                <p:cNvSpPr/>
                <p:nvPr/>
              </p:nvSpPr>
              <p:spPr>
                <a:xfrm>
                  <a:off x="7470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67" name="Straight Arrow Connector 66"/>
              <p:cNvCxnSpPr/>
              <p:nvPr/>
            </p:nvCxnSpPr>
            <p:spPr>
              <a:xfrm>
                <a:off x="4924603" y="2442501"/>
                <a:ext cx="750970"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8" name="Straight Arrow Connector 67"/>
              <p:cNvCxnSpPr/>
              <p:nvPr/>
            </p:nvCxnSpPr>
            <p:spPr>
              <a:xfrm>
                <a:off x="5193890" y="2442501"/>
                <a:ext cx="562276" cy="229206"/>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9" name="Straight Arrow Connector 68"/>
              <p:cNvCxnSpPr/>
              <p:nvPr/>
            </p:nvCxnSpPr>
            <p:spPr>
              <a:xfrm flipH="1">
                <a:off x="5272414" y="2442501"/>
                <a:ext cx="627587"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0" name="TextBox 48"/>
              <p:cNvSpPr txBox="1"/>
              <p:nvPr/>
            </p:nvSpPr>
            <p:spPr>
              <a:xfrm>
                <a:off x="4658943" y="2789025"/>
                <a:ext cx="586704"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71" name="Straight Arrow Connector 70"/>
              <p:cNvCxnSpPr/>
              <p:nvPr/>
            </p:nvCxnSpPr>
            <p:spPr>
              <a:xfrm>
                <a:off x="5191822" y="2908828"/>
                <a:ext cx="2068" cy="22018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72" name="Straight Arrow Connector 71"/>
              <p:cNvCxnSpPr/>
              <p:nvPr/>
            </p:nvCxnSpPr>
            <p:spPr>
              <a:xfrm flipH="1">
                <a:off x="5754250" y="2900279"/>
                <a:ext cx="1916" cy="22873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3" name="TextBox 36"/>
              <p:cNvSpPr txBox="1"/>
              <p:nvPr/>
            </p:nvSpPr>
            <p:spPr>
              <a:xfrm>
                <a:off x="5318971" y="1778126"/>
                <a:ext cx="71437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Iterations</a:t>
                </a:r>
                <a:endParaRPr lang="en-US" sz="2000" dirty="0">
                  <a:effectLst/>
                  <a:latin typeface="Times New Roman"/>
                  <a:ea typeface="Times New Roman"/>
                </a:endParaRPr>
              </a:p>
            </p:txBody>
          </p:sp>
        </p:grpSp>
        <p:grpSp>
          <p:nvGrpSpPr>
            <p:cNvPr id="17" name="Group 16"/>
            <p:cNvGrpSpPr/>
            <p:nvPr/>
          </p:nvGrpSpPr>
          <p:grpSpPr>
            <a:xfrm>
              <a:off x="187860" y="632890"/>
              <a:ext cx="1204219" cy="1250507"/>
              <a:chOff x="5025142" y="1886585"/>
              <a:chExt cx="1204480" cy="1313815"/>
            </a:xfrm>
          </p:grpSpPr>
          <p:sp>
            <p:nvSpPr>
              <p:cNvPr id="36" name="TextBox 36"/>
              <p:cNvSpPr txBox="1"/>
              <p:nvPr/>
            </p:nvSpPr>
            <p:spPr>
              <a:xfrm>
                <a:off x="5372372" y="1886585"/>
                <a:ext cx="485013"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Input</a:t>
                </a:r>
                <a:endParaRPr lang="en-US" sz="2000" dirty="0">
                  <a:effectLst/>
                  <a:latin typeface="Times New Roman"/>
                  <a:ea typeface="Times New Roman"/>
                </a:endParaRPr>
              </a:p>
            </p:txBody>
          </p:sp>
          <p:sp>
            <p:nvSpPr>
              <p:cNvPr id="37" name="Oval 36"/>
              <p:cNvSpPr/>
              <p:nvPr/>
            </p:nvSpPr>
            <p:spPr>
              <a:xfrm>
                <a:off x="600102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38" name="Straight Arrow Connector 37"/>
              <p:cNvCxnSpPr>
                <a:endCxn id="37" idx="0"/>
              </p:cNvCxnSpPr>
              <p:nvPr/>
            </p:nvCxnSpPr>
            <p:spPr>
              <a:xfrm>
                <a:off x="6115322" y="2201704"/>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9" name="TextBox 45"/>
              <p:cNvSpPr txBox="1"/>
              <p:nvPr/>
            </p:nvSpPr>
            <p:spPr>
              <a:xfrm>
                <a:off x="5368042" y="2962910"/>
                <a:ext cx="56451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Output</a:t>
                </a:r>
                <a:endParaRPr lang="en-US" sz="2000">
                  <a:effectLst/>
                  <a:latin typeface="Times New Roman"/>
                  <a:ea typeface="Times New Roman"/>
                </a:endParaRPr>
              </a:p>
            </p:txBody>
          </p:sp>
          <p:grpSp>
            <p:nvGrpSpPr>
              <p:cNvPr id="40" name="Group 39"/>
              <p:cNvGrpSpPr/>
              <p:nvPr/>
            </p:nvGrpSpPr>
            <p:grpSpPr>
              <a:xfrm>
                <a:off x="5686697" y="2535047"/>
                <a:ext cx="170688" cy="18288"/>
                <a:chOff x="2753360" y="2094366"/>
                <a:chExt cx="170688" cy="18288"/>
              </a:xfrm>
            </p:grpSpPr>
            <p:sp>
              <p:nvSpPr>
                <p:cNvPr id="49" name="Oval 48"/>
                <p:cNvSpPr/>
                <p:nvPr/>
              </p:nvSpPr>
              <p:spPr>
                <a:xfrm>
                  <a:off x="27533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50" name="Oval 49"/>
                <p:cNvSpPr/>
                <p:nvPr/>
              </p:nvSpPr>
              <p:spPr>
                <a:xfrm>
                  <a:off x="29057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grpSp>
          <p:sp>
            <p:nvSpPr>
              <p:cNvPr id="41" name="TextBox 48"/>
              <p:cNvSpPr txBox="1"/>
              <p:nvPr/>
            </p:nvSpPr>
            <p:spPr>
              <a:xfrm>
                <a:off x="5572397" y="2200910"/>
                <a:ext cx="43053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42" name="Straight Arrow Connector 41"/>
              <p:cNvCxnSpPr>
                <a:stCxn id="37" idx="4"/>
              </p:cNvCxnSpPr>
              <p:nvPr/>
            </p:nvCxnSpPr>
            <p:spPr>
              <a:xfrm>
                <a:off x="6115322" y="2657316"/>
                <a:ext cx="0" cy="24005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3" name="Oval 42"/>
              <p:cNvSpPr/>
              <p:nvPr/>
            </p:nvSpPr>
            <p:spPr>
              <a:xfrm>
                <a:off x="502514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44" name="Straight Arrow Connector 43"/>
              <p:cNvCxnSpPr/>
              <p:nvPr/>
            </p:nvCxnSpPr>
            <p:spPr>
              <a:xfrm>
                <a:off x="513944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5" name="Straight Arrow Connector 44"/>
              <p:cNvCxnSpPr/>
              <p:nvPr/>
            </p:nvCxnSpPr>
            <p:spPr>
              <a:xfrm>
                <a:off x="513944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6" name="Oval 45"/>
              <p:cNvSpPr/>
              <p:nvPr/>
            </p:nvSpPr>
            <p:spPr>
              <a:xfrm>
                <a:off x="529456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dirty="0">
                    <a:effectLst/>
                    <a:latin typeface="Times New Roman"/>
                    <a:ea typeface="Times New Roman"/>
                  </a:rPr>
                  <a:t> </a:t>
                </a:r>
                <a:endParaRPr lang="en-US" sz="1200" dirty="0">
                  <a:effectLst/>
                  <a:latin typeface="Times New Roman"/>
                  <a:ea typeface="Times New Roman"/>
                </a:endParaRPr>
              </a:p>
            </p:txBody>
          </p:sp>
          <p:cxnSp>
            <p:nvCxnSpPr>
              <p:cNvPr id="47" name="Straight Arrow Connector 46"/>
              <p:cNvCxnSpPr/>
              <p:nvPr/>
            </p:nvCxnSpPr>
            <p:spPr>
              <a:xfrm>
                <a:off x="540886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8" name="Straight Arrow Connector 47"/>
              <p:cNvCxnSpPr/>
              <p:nvPr/>
            </p:nvCxnSpPr>
            <p:spPr>
              <a:xfrm>
                <a:off x="540886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8" name="Rectangle 17"/>
            <p:cNvSpPr/>
            <p:nvPr/>
          </p:nvSpPr>
          <p:spPr>
            <a:xfrm>
              <a:off x="4820094" y="696000"/>
              <a:ext cx="989087" cy="97576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19" name="Arc 18"/>
            <p:cNvSpPr/>
            <p:nvPr/>
          </p:nvSpPr>
          <p:spPr>
            <a:xfrm flipV="1">
              <a:off x="4772025" y="1094688"/>
              <a:ext cx="1123950" cy="435169"/>
            </a:xfrm>
            <a:prstGeom prst="arc">
              <a:avLst>
                <a:gd name="adj1" fmla="val 10327336"/>
                <a:gd name="adj2" fmla="val 598130"/>
              </a:avLst>
            </a:prstGeom>
            <a:noFill/>
            <a:ln>
              <a:headEnd type="none" w="med" len="med"/>
              <a:tailEnd type="triangl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20" name="Arc 19"/>
            <p:cNvSpPr/>
            <p:nvPr/>
          </p:nvSpPr>
          <p:spPr>
            <a:xfrm rot="16200000" flipV="1">
              <a:off x="4893613" y="958004"/>
              <a:ext cx="1107331" cy="457101"/>
            </a:xfrm>
            <a:prstGeom prst="arc">
              <a:avLst>
                <a:gd name="adj1" fmla="val 10327336"/>
                <a:gd name="adj2" fmla="val 598130"/>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21" name="Straight Connector 20"/>
            <p:cNvCxnSpPr/>
            <p:nvPr/>
          </p:nvCxnSpPr>
          <p:spPr>
            <a:xfrm>
              <a:off x="5199713" y="709945"/>
              <a:ext cx="0" cy="969137"/>
            </a:xfrm>
            <a:prstGeom prst="line">
              <a:avLst/>
            </a:prstGeom>
            <a:ln/>
          </p:spPr>
          <p:style>
            <a:lnRef idx="1">
              <a:schemeClr val="dk1"/>
            </a:lnRef>
            <a:fillRef idx="2">
              <a:schemeClr val="dk1"/>
            </a:fillRef>
            <a:effectRef idx="1">
              <a:schemeClr val="dk1"/>
            </a:effectRef>
            <a:fontRef idx="minor">
              <a:schemeClr val="dk1"/>
            </a:fontRef>
          </p:style>
        </p:cxnSp>
        <p:cxnSp>
          <p:nvCxnSpPr>
            <p:cNvPr id="22" name="Straight Connector 21"/>
            <p:cNvCxnSpPr/>
            <p:nvPr/>
          </p:nvCxnSpPr>
          <p:spPr>
            <a:xfrm>
              <a:off x="4820094" y="1055038"/>
              <a:ext cx="989087" cy="0"/>
            </a:xfrm>
            <a:prstGeom prst="line">
              <a:avLst/>
            </a:prstGeom>
            <a:ln/>
          </p:spPr>
          <p:style>
            <a:lnRef idx="1">
              <a:schemeClr val="dk1"/>
            </a:lnRef>
            <a:fillRef idx="2">
              <a:schemeClr val="dk1"/>
            </a:fillRef>
            <a:effectRef idx="1">
              <a:schemeClr val="dk1"/>
            </a:effectRef>
            <a:fontRef idx="minor">
              <a:schemeClr val="dk1"/>
            </a:fontRef>
          </p:style>
        </p:cxnSp>
        <p:cxnSp>
          <p:nvCxnSpPr>
            <p:cNvPr id="23" name="Straight Connector 22"/>
            <p:cNvCxnSpPr/>
            <p:nvPr/>
          </p:nvCxnSpPr>
          <p:spPr>
            <a:xfrm>
              <a:off x="4820094" y="1343640"/>
              <a:ext cx="989087" cy="0"/>
            </a:xfrm>
            <a:prstGeom prst="line">
              <a:avLst/>
            </a:prstGeom>
            <a:ln/>
          </p:spPr>
          <p:style>
            <a:lnRef idx="1">
              <a:schemeClr val="dk1"/>
            </a:lnRef>
            <a:fillRef idx="2">
              <a:schemeClr val="dk1"/>
            </a:fillRef>
            <a:effectRef idx="1">
              <a:schemeClr val="dk1"/>
            </a:effectRef>
            <a:fontRef idx="minor">
              <a:schemeClr val="dk1"/>
            </a:fontRef>
          </p:style>
        </p:cxnSp>
        <p:sp>
          <p:nvSpPr>
            <p:cNvPr id="24" name="TextBox 144"/>
            <p:cNvSpPr txBox="1"/>
            <p:nvPr/>
          </p:nvSpPr>
          <p:spPr>
            <a:xfrm>
              <a:off x="5170030" y="980998"/>
              <a:ext cx="369490" cy="406763"/>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800" kern="1200">
                  <a:solidFill>
                    <a:srgbClr val="000000"/>
                  </a:solidFill>
                  <a:effectLst/>
                  <a:latin typeface="Calibri"/>
                  <a:ea typeface="Times New Roman"/>
                  <a:cs typeface="Times New Roman"/>
                </a:rPr>
                <a:t>P</a:t>
              </a:r>
              <a:r>
                <a:rPr lang="en-US" sz="1800" kern="1200" baseline="-25000">
                  <a:solidFill>
                    <a:srgbClr val="000000"/>
                  </a:solidFill>
                  <a:effectLst/>
                  <a:latin typeface="Calibri"/>
                  <a:ea typeface="Times New Roman"/>
                  <a:cs typeface="Times New Roman"/>
                </a:rPr>
                <a:t>ij</a:t>
              </a:r>
              <a:endParaRPr lang="en-US" sz="1200">
                <a:effectLst/>
                <a:latin typeface="Times New Roman"/>
                <a:ea typeface="Times New Roman"/>
              </a:endParaRPr>
            </a:p>
          </p:txBody>
        </p:sp>
        <p:cxnSp>
          <p:nvCxnSpPr>
            <p:cNvPr id="25" name="Straight Arrow Connector 24"/>
            <p:cNvCxnSpPr/>
            <p:nvPr/>
          </p:nvCxnSpPr>
          <p:spPr>
            <a:xfrm rot="5400000" flipH="1" flipV="1">
              <a:off x="5273170" y="862346"/>
              <a:ext cx="217585" cy="158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6" name="Straight Arrow Connector 25"/>
            <p:cNvCxnSpPr/>
            <p:nvPr/>
          </p:nvCxnSpPr>
          <p:spPr>
            <a:xfrm rot="10800000">
              <a:off x="4918111" y="1198583"/>
              <a:ext cx="228551" cy="1511"/>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7" name="Straight Connector 26"/>
            <p:cNvCxnSpPr/>
            <p:nvPr/>
          </p:nvCxnSpPr>
          <p:spPr>
            <a:xfrm>
              <a:off x="5503294" y="709017"/>
              <a:ext cx="0" cy="968856"/>
            </a:xfrm>
            <a:prstGeom prst="line">
              <a:avLst/>
            </a:prstGeom>
            <a:ln/>
          </p:spPr>
          <p:style>
            <a:lnRef idx="1">
              <a:schemeClr val="dk1"/>
            </a:lnRef>
            <a:fillRef idx="2">
              <a:schemeClr val="dk1"/>
            </a:fillRef>
            <a:effectRef idx="1">
              <a:schemeClr val="dk1"/>
            </a:effectRef>
            <a:fontRef idx="minor">
              <a:schemeClr val="dk1"/>
            </a:fontRef>
          </p:style>
        </p:cxnSp>
        <p:sp>
          <p:nvSpPr>
            <p:cNvPr id="28" name="Rectangle 27"/>
            <p:cNvSpPr/>
            <p:nvPr/>
          </p:nvSpPr>
          <p:spPr>
            <a:xfrm>
              <a:off x="90090" y="1904806"/>
              <a:ext cx="1360465" cy="586966"/>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BLAST Analysis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Parametric sweep</a:t>
              </a:r>
            </a:p>
            <a:p>
              <a:pPr marL="0" marR="0">
                <a:lnSpc>
                  <a:spcPct val="150000"/>
                </a:lnSpc>
                <a:spcBef>
                  <a:spcPts val="0"/>
                </a:spcBef>
                <a:spcAft>
                  <a:spcPts val="0"/>
                </a:spcAft>
              </a:pPr>
              <a:r>
                <a:rPr lang="en-US" sz="1400" dirty="0" smtClean="0">
                  <a:solidFill>
                    <a:srgbClr val="000000"/>
                  </a:solidFill>
                  <a:latin typeface="Arial" pitchFamily="34" charset="0"/>
                  <a:ea typeface="Times New Roman"/>
                  <a:cs typeface="Arial" pitchFamily="34" charset="0"/>
                </a:rPr>
                <a:t>Pleasingly Parallel</a:t>
              </a:r>
              <a:endParaRPr lang="en-US" sz="1400" dirty="0">
                <a:effectLst/>
                <a:latin typeface="Arial" pitchFamily="34" charset="0"/>
                <a:ea typeface="Times New Roman"/>
                <a:cs typeface="Arial" pitchFamily="34" charset="0"/>
              </a:endParaRPr>
            </a:p>
          </p:txBody>
        </p:sp>
        <p:sp>
          <p:nvSpPr>
            <p:cNvPr id="29" name="Rectangle 28"/>
            <p:cNvSpPr/>
            <p:nvPr/>
          </p:nvSpPr>
          <p:spPr>
            <a:xfrm>
              <a:off x="1446245" y="1906661"/>
              <a:ext cx="1533071" cy="58511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High Energy Physics (HEP) Histograms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Distributed search</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0" name="Rectangle 29"/>
            <p:cNvSpPr/>
            <p:nvPr/>
          </p:nvSpPr>
          <p:spPr>
            <a:xfrm>
              <a:off x="4607862" y="1900603"/>
              <a:ext cx="1383363" cy="594199"/>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Classic MPI</a:t>
              </a: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PDE Solvers and </a:t>
              </a:r>
              <a:r>
                <a:rPr lang="en-US" sz="1400" dirty="0">
                  <a:solidFill>
                    <a:srgbClr val="000000"/>
                  </a:solidFill>
                  <a:effectLst/>
                  <a:latin typeface="Arial" pitchFamily="34" charset="0"/>
                  <a:ea typeface="Times New Roman"/>
                  <a:cs typeface="Arial" pitchFamily="34" charset="0"/>
                </a:rPr>
                <a:t>particle dynamics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1" name="Rectangle 30"/>
            <p:cNvSpPr/>
            <p:nvPr/>
          </p:nvSpPr>
          <p:spPr>
            <a:xfrm>
              <a:off x="90090" y="2508846"/>
              <a:ext cx="4517773" cy="3632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600" b="1" dirty="0">
                  <a:solidFill>
                    <a:srgbClr val="000000"/>
                  </a:solidFill>
                  <a:effectLst/>
                  <a:latin typeface="Arial"/>
                  <a:ea typeface="Times New Roman"/>
                </a:rPr>
                <a:t>Domain of MapReduce and Iterative Extensions</a:t>
              </a:r>
              <a:endParaRPr lang="en-US" b="1" dirty="0">
                <a:effectLst/>
                <a:latin typeface="Times New Roman"/>
                <a:ea typeface="Times New Roman"/>
              </a:endParaRPr>
            </a:p>
          </p:txBody>
        </p:sp>
        <p:sp>
          <p:nvSpPr>
            <p:cNvPr id="32" name="Rectangle 31"/>
            <p:cNvSpPr/>
            <p:nvPr/>
          </p:nvSpPr>
          <p:spPr>
            <a:xfrm>
              <a:off x="4607862" y="2507092"/>
              <a:ext cx="1383363" cy="364957"/>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400" b="1" dirty="0">
                  <a:solidFill>
                    <a:srgbClr val="000000"/>
                  </a:solidFill>
                  <a:effectLst/>
                  <a:latin typeface="Arial"/>
                  <a:ea typeface="Times New Roman"/>
                </a:rPr>
                <a:t>MPI</a:t>
              </a:r>
              <a:endParaRPr lang="en-US" sz="1600" b="1" dirty="0">
                <a:effectLst/>
                <a:latin typeface="Times New Roman"/>
                <a:ea typeface="Times New Roman"/>
              </a:endParaRPr>
            </a:p>
          </p:txBody>
        </p:sp>
        <p:cxnSp>
          <p:nvCxnSpPr>
            <p:cNvPr id="33" name="Straight Arrow Connector 32"/>
            <p:cNvCxnSpPr/>
            <p:nvPr/>
          </p:nvCxnSpPr>
          <p:spPr>
            <a:xfrm>
              <a:off x="4208035" y="2692336"/>
              <a:ext cx="29507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34" name="Straight Arrow Connector 33"/>
            <p:cNvCxnSpPr/>
            <p:nvPr/>
          </p:nvCxnSpPr>
          <p:spPr>
            <a:xfrm flipH="1">
              <a:off x="175816" y="2683268"/>
              <a:ext cx="28140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5" name="Rectangle 34"/>
            <p:cNvSpPr/>
            <p:nvPr/>
          </p:nvSpPr>
          <p:spPr>
            <a:xfrm>
              <a:off x="2979437" y="1906662"/>
              <a:ext cx="1628425" cy="588140"/>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Expectation maximization </a:t>
              </a:r>
              <a:r>
                <a:rPr lang="en-US" sz="1400" dirty="0" smtClean="0">
                  <a:solidFill>
                    <a:srgbClr val="000000"/>
                  </a:solidFill>
                  <a:effectLst/>
                  <a:latin typeface="Arial" pitchFamily="34" charset="0"/>
                  <a:ea typeface="Times New Roman"/>
                  <a:cs typeface="Arial" pitchFamily="34" charset="0"/>
                </a:rPr>
                <a:t>Clustering </a:t>
              </a:r>
              <a:r>
                <a:rPr lang="en-US" sz="1400" dirty="0">
                  <a:solidFill>
                    <a:srgbClr val="000000"/>
                  </a:solidFill>
                  <a:effectLst/>
                  <a:latin typeface="Arial" pitchFamily="34" charset="0"/>
                  <a:ea typeface="Times New Roman"/>
                  <a:cs typeface="Arial" pitchFamily="34" charset="0"/>
                </a:rPr>
                <a:t>e.g. </a:t>
              </a:r>
              <a:r>
                <a:rPr lang="en-US" sz="1400" dirty="0" err="1">
                  <a:solidFill>
                    <a:srgbClr val="000000"/>
                  </a:solidFill>
                  <a:effectLst/>
                  <a:latin typeface="Arial" pitchFamily="34" charset="0"/>
                  <a:ea typeface="Times New Roman"/>
                  <a:cs typeface="Arial" pitchFamily="34" charset="0"/>
                </a:rPr>
                <a:t>Kmeans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Linear </a:t>
              </a:r>
              <a:r>
                <a:rPr lang="en-US" sz="1400" dirty="0" smtClean="0">
                  <a:solidFill>
                    <a:srgbClr val="000000"/>
                  </a:solidFill>
                  <a:effectLst/>
                  <a:latin typeface="Arial" pitchFamily="34" charset="0"/>
                  <a:ea typeface="Times New Roman"/>
                  <a:cs typeface="Arial" pitchFamily="34" charset="0"/>
                </a:rPr>
                <a:t>Algebra</a:t>
              </a:r>
              <a:r>
                <a:rPr lang="en-US" sz="1400" dirty="0" smtClean="0">
                  <a:latin typeface="Arial" pitchFamily="34" charset="0"/>
                  <a:ea typeface="Times New Roman"/>
                  <a:cs typeface="Arial" pitchFamily="34" charset="0"/>
                </a:rPr>
                <a:t>, </a:t>
              </a:r>
              <a:r>
                <a:rPr lang="en-US" sz="1400" dirty="0" smtClean="0">
                  <a:solidFill>
                    <a:srgbClr val="000000"/>
                  </a:solidFill>
                  <a:effectLst/>
                  <a:latin typeface="Arial" pitchFamily="34" charset="0"/>
                  <a:ea typeface="Times New Roman"/>
                  <a:cs typeface="Arial" pitchFamily="34" charset="0"/>
                </a:rPr>
                <a:t>Page </a:t>
              </a:r>
              <a:r>
                <a:rPr lang="en-US" sz="1400" dirty="0">
                  <a:solidFill>
                    <a:srgbClr val="000000"/>
                  </a:solidFill>
                  <a:effectLst/>
                  <a:latin typeface="Arial" pitchFamily="34" charset="0"/>
                  <a:ea typeface="Times New Roman"/>
                  <a:cs typeface="Arial" pitchFamily="34" charset="0"/>
                </a:rPr>
                <a:t>Rank</a:t>
              </a:r>
              <a:endParaRPr lang="en-US" sz="1400" dirty="0">
                <a:effectLst/>
                <a:latin typeface="Arial" pitchFamily="34" charset="0"/>
                <a:ea typeface="Times New Roman"/>
                <a:cs typeface="Arial" pitchFamily="34" charset="0"/>
              </a:endParaRPr>
            </a:p>
            <a:p>
              <a:pPr marL="0" marR="0">
                <a:lnSpc>
                  <a:spcPct val="115000"/>
                </a:lnSpc>
                <a:spcBef>
                  <a:spcPts val="0"/>
                </a:spcBef>
                <a:spcAft>
                  <a:spcPts val="0"/>
                </a:spcAft>
              </a:pPr>
              <a:r>
                <a:rPr lang="en-US" sz="1400" dirty="0">
                  <a:solidFill>
                    <a:srgbClr val="000000"/>
                  </a:solidFill>
                  <a:effectLst/>
                  <a:latin typeface="Arial" pitchFamily="34" charset="0"/>
                  <a:ea typeface="Times New Roman"/>
                  <a:cs typeface="Arial" pitchFamily="34" charset="0"/>
                </a:rPr>
                <a:t> </a:t>
              </a:r>
              <a:endParaRPr lang="en-US" sz="1400" dirty="0">
                <a:effectLst/>
                <a:latin typeface="Arial" pitchFamily="34" charset="0"/>
                <a:ea typeface="Times New Roman"/>
                <a:cs typeface="Arial" pitchFamily="34" charset="0"/>
              </a:endParaRPr>
            </a:p>
          </p:txBody>
        </p:sp>
      </p:grpSp>
    </p:spTree>
    <p:extLst>
      <p:ext uri="{BB962C8B-B14F-4D97-AF65-F5344CB8AC3E}">
        <p14:creationId xmlns:p14="http://schemas.microsoft.com/office/powerpoint/2010/main" val="240163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3600" dirty="0"/>
              <a:t>Data Intensive Iterative </a:t>
            </a:r>
            <a:r>
              <a:rPr lang="en-US" sz="3600" dirty="0" smtClean="0"/>
              <a:t>Applications I</a:t>
            </a:r>
            <a:endParaRPr lang="en-US" sz="3600" dirty="0"/>
          </a:p>
        </p:txBody>
      </p:sp>
      <p:sp>
        <p:nvSpPr>
          <p:cNvPr id="3" name="Content Placeholder 2"/>
          <p:cNvSpPr>
            <a:spLocks noGrp="1"/>
          </p:cNvSpPr>
          <p:nvPr>
            <p:ph idx="1"/>
          </p:nvPr>
        </p:nvSpPr>
        <p:spPr>
          <a:xfrm>
            <a:off x="228600" y="1143000"/>
            <a:ext cx="8389916" cy="2211778"/>
          </a:xfrm>
        </p:spPr>
        <p:txBody>
          <a:bodyPr>
            <a:normAutofit fontScale="92500" lnSpcReduction="10000"/>
          </a:bodyPr>
          <a:lstStyle/>
          <a:p>
            <a:r>
              <a:rPr lang="en-US" dirty="0" smtClean="0"/>
              <a:t>Important </a:t>
            </a:r>
            <a:r>
              <a:rPr lang="en-US" dirty="0"/>
              <a:t>class of </a:t>
            </a:r>
            <a:r>
              <a:rPr lang="en-US" dirty="0" smtClean="0"/>
              <a:t>(</a:t>
            </a:r>
            <a:r>
              <a:rPr lang="en-US" b="1" dirty="0" smtClean="0"/>
              <a:t>Data analytics</a:t>
            </a:r>
            <a:r>
              <a:rPr lang="en-US" dirty="0" smtClean="0"/>
              <a:t>) applications</a:t>
            </a:r>
            <a:endParaRPr lang="en-US" dirty="0"/>
          </a:p>
          <a:p>
            <a:pPr lvl="1"/>
            <a:r>
              <a:rPr lang="en-US" b="1" dirty="0" smtClean="0"/>
              <a:t>Data </a:t>
            </a:r>
            <a:r>
              <a:rPr lang="en-US" b="1" dirty="0"/>
              <a:t>mining</a:t>
            </a:r>
            <a:r>
              <a:rPr lang="en-US" dirty="0"/>
              <a:t>, </a:t>
            </a:r>
            <a:r>
              <a:rPr lang="en-US" b="1" dirty="0"/>
              <a:t>machine learning </a:t>
            </a:r>
            <a:r>
              <a:rPr lang="en-US" dirty="0" smtClean="0"/>
              <a:t>– often with </a:t>
            </a:r>
            <a:r>
              <a:rPr lang="en-US" b="1" dirty="0" smtClean="0"/>
              <a:t>linear algebra at core</a:t>
            </a:r>
          </a:p>
          <a:p>
            <a:pPr lvl="1"/>
            <a:r>
              <a:rPr lang="en-US" b="1" dirty="0" smtClean="0"/>
              <a:t>Expectation maximization</a:t>
            </a:r>
            <a:endParaRPr lang="en-US" b="1" dirty="0"/>
          </a:p>
          <a:p>
            <a:pPr lvl="1"/>
            <a:r>
              <a:rPr lang="en-US" dirty="0"/>
              <a:t>Driven by data deluge &amp; </a:t>
            </a:r>
            <a:r>
              <a:rPr lang="en-US" dirty="0" smtClean="0"/>
              <a:t>emerging fields</a:t>
            </a:r>
            <a:endParaRPr lang="en-US" dirty="0"/>
          </a:p>
        </p:txBody>
      </p:sp>
      <p:grpSp>
        <p:nvGrpSpPr>
          <p:cNvPr id="11" name="Group 10"/>
          <p:cNvGrpSpPr/>
          <p:nvPr/>
        </p:nvGrpSpPr>
        <p:grpSpPr>
          <a:xfrm>
            <a:off x="1981200" y="3664634"/>
            <a:ext cx="4655139" cy="3123932"/>
            <a:chOff x="2885690" y="3458139"/>
            <a:chExt cx="4655139" cy="3123932"/>
          </a:xfrm>
        </p:grpSpPr>
        <p:sp>
          <p:nvSpPr>
            <p:cNvPr id="9" name="Rectangle 8"/>
            <p:cNvSpPr/>
            <p:nvPr/>
          </p:nvSpPr>
          <p:spPr>
            <a:xfrm>
              <a:off x="2885690" y="3458139"/>
              <a:ext cx="4500762" cy="31239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965861" y="4227617"/>
              <a:ext cx="4337463" cy="226818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Rectangle 4"/>
            <p:cNvSpPr/>
            <p:nvPr/>
          </p:nvSpPr>
          <p:spPr>
            <a:xfrm>
              <a:off x="3259776" y="4548249"/>
              <a:ext cx="3972295" cy="92627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Rectangle 5"/>
            <p:cNvSpPr/>
            <p:nvPr/>
          </p:nvSpPr>
          <p:spPr>
            <a:xfrm>
              <a:off x="3259777" y="5570607"/>
              <a:ext cx="3972294" cy="367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Rectangle 3"/>
            <p:cNvSpPr/>
            <p:nvPr/>
          </p:nvSpPr>
          <p:spPr>
            <a:xfrm>
              <a:off x="2968829" y="3458139"/>
              <a:ext cx="4572000" cy="3123932"/>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a:spAutoFit/>
            </a:bodyPr>
            <a:lstStyle/>
            <a:p>
              <a:pPr lvl="0"/>
              <a:r>
                <a:rPr lang="en-US" sz="1600" dirty="0"/>
                <a:t>k ← 0;</a:t>
              </a:r>
            </a:p>
            <a:p>
              <a:pPr lvl="0"/>
              <a:r>
                <a:rPr lang="en-US" sz="1600" dirty="0"/>
                <a:t>MAX ← maximum iterations</a:t>
              </a:r>
            </a:p>
            <a:p>
              <a:pPr lvl="0"/>
              <a:r>
                <a:rPr lang="en-US" sz="1600" dirty="0"/>
                <a:t>δ</a:t>
              </a:r>
              <a:r>
                <a:rPr lang="en-US" sz="1600" baseline="30000" dirty="0"/>
                <a:t>[0] </a:t>
              </a:r>
              <a:r>
                <a:rPr lang="en-US" sz="1600" dirty="0"/>
                <a:t>← initial delta value</a:t>
              </a:r>
            </a:p>
            <a:p>
              <a:pPr lvl="0"/>
              <a:r>
                <a:rPr lang="en-US" sz="2000" b="1" dirty="0" smtClean="0"/>
                <a:t>while</a:t>
              </a:r>
              <a:r>
                <a:rPr lang="en-US" sz="2000" dirty="0" smtClean="0"/>
                <a:t> </a:t>
              </a:r>
              <a:r>
                <a:rPr lang="en-US" sz="2000" dirty="0"/>
                <a:t>( </a:t>
              </a:r>
              <a:r>
                <a:rPr lang="en-US" dirty="0"/>
                <a:t>k&lt; MAX_ITER || f(δ</a:t>
              </a:r>
              <a:r>
                <a:rPr lang="en-US" baseline="30000" dirty="0"/>
                <a:t>[k]</a:t>
              </a:r>
              <a:r>
                <a:rPr lang="en-US" dirty="0"/>
                <a:t>, δ</a:t>
              </a:r>
              <a:r>
                <a:rPr lang="en-US" baseline="30000" dirty="0"/>
                <a:t>[k-1]</a:t>
              </a:r>
              <a:r>
                <a:rPr lang="en-US" sz="2000" dirty="0"/>
                <a:t>) )</a:t>
              </a:r>
            </a:p>
            <a:p>
              <a:pPr lvl="0"/>
              <a:r>
                <a:rPr lang="en-US" sz="2000" dirty="0"/>
                <a:t>     </a:t>
              </a:r>
              <a:r>
                <a:rPr lang="en-US" sz="2000" dirty="0" smtClean="0"/>
                <a:t> </a:t>
              </a:r>
              <a:r>
                <a:rPr lang="en-US" sz="2000" b="1" dirty="0" err="1" smtClean="0"/>
                <a:t>foreach</a:t>
              </a:r>
              <a:r>
                <a:rPr lang="en-US" sz="2000" dirty="0" smtClean="0"/>
                <a:t> </a:t>
              </a:r>
              <a:r>
                <a:rPr lang="en-US" sz="2000" dirty="0"/>
                <a:t>datum in data</a:t>
              </a:r>
            </a:p>
            <a:p>
              <a:pPr lvl="0"/>
              <a:r>
                <a:rPr lang="en-US" sz="2000" dirty="0"/>
                <a:t>           </a:t>
              </a:r>
              <a:r>
                <a:rPr lang="en-US" sz="2000" dirty="0" smtClean="0"/>
                <a:t> β[datum</a:t>
              </a:r>
              <a:r>
                <a:rPr lang="en-US" sz="2000" dirty="0"/>
                <a:t>] ← process (datum, δ</a:t>
              </a:r>
              <a:r>
                <a:rPr lang="en-US" sz="2000" baseline="30000" dirty="0"/>
                <a:t>[k]</a:t>
              </a:r>
              <a:r>
                <a:rPr lang="en-US" sz="2000" dirty="0"/>
                <a:t>)</a:t>
              </a:r>
            </a:p>
            <a:p>
              <a:pPr lvl="0"/>
              <a:r>
                <a:rPr lang="en-US" sz="2000" dirty="0"/>
                <a:t>    </a:t>
              </a:r>
              <a:r>
                <a:rPr lang="en-US" sz="2000" b="1" dirty="0"/>
                <a:t> </a:t>
              </a:r>
              <a:r>
                <a:rPr lang="en-US" sz="2000" b="1" dirty="0" smtClean="0"/>
                <a:t> end </a:t>
              </a:r>
              <a:r>
                <a:rPr lang="en-US" sz="2000" b="1" dirty="0" err="1" smtClean="0"/>
                <a:t>foreach</a:t>
              </a:r>
              <a:r>
                <a:rPr lang="en-US" sz="2000" b="1" dirty="0" smtClean="0"/>
                <a:t/>
              </a:r>
              <a:br>
                <a:rPr lang="en-US" sz="2000" b="1" dirty="0" smtClean="0"/>
              </a:br>
              <a:endParaRPr lang="en-US" sz="900" dirty="0"/>
            </a:p>
            <a:p>
              <a:pPr lvl="0"/>
              <a:r>
                <a:rPr lang="en-US" sz="2000" dirty="0"/>
                <a:t>     </a:t>
              </a:r>
              <a:r>
                <a:rPr lang="en-US" sz="2000" dirty="0" smtClean="0"/>
                <a:t> δ</a:t>
              </a:r>
              <a:r>
                <a:rPr lang="en-US" sz="2000" baseline="30000" dirty="0" smtClean="0"/>
                <a:t>[k+1</a:t>
              </a:r>
              <a:r>
                <a:rPr lang="en-US" sz="2000" baseline="30000" dirty="0"/>
                <a:t>]</a:t>
              </a:r>
              <a:r>
                <a:rPr lang="en-US" sz="2000" dirty="0"/>
                <a:t> ← combine(β[])</a:t>
              </a:r>
            </a:p>
            <a:p>
              <a:pPr lvl="0"/>
              <a:r>
                <a:rPr lang="en-US" sz="2000" dirty="0"/>
                <a:t>     </a:t>
              </a:r>
              <a:r>
                <a:rPr lang="en-US" sz="2000" dirty="0" smtClean="0"/>
                <a:t> </a:t>
              </a:r>
              <a:r>
                <a:rPr lang="en-US" sz="1600" dirty="0" smtClean="0"/>
                <a:t>k </a:t>
              </a:r>
              <a:r>
                <a:rPr lang="en-US" sz="1600" dirty="0"/>
                <a:t>← k+1</a:t>
              </a:r>
            </a:p>
            <a:p>
              <a:r>
                <a:rPr lang="en-US" sz="2000" b="1" dirty="0" smtClean="0"/>
                <a:t>end </a:t>
              </a:r>
              <a:r>
                <a:rPr lang="en-US" sz="2000" b="1" dirty="0"/>
                <a:t>while</a:t>
              </a:r>
            </a:p>
          </p:txBody>
        </p:sp>
      </p:grpSp>
    </p:spTree>
    <p:extLst>
      <p:ext uri="{BB962C8B-B14F-4D97-AF65-F5344CB8AC3E}">
        <p14:creationId xmlns:p14="http://schemas.microsoft.com/office/powerpoint/2010/main" val="142869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Data Intensive Iterative Applications II</a:t>
            </a:r>
            <a:endParaRPr lang="en-US" sz="3600" dirty="0"/>
          </a:p>
        </p:txBody>
      </p:sp>
      <p:sp>
        <p:nvSpPr>
          <p:cNvPr id="3" name="Content Placeholder 2"/>
          <p:cNvSpPr>
            <a:spLocks noGrp="1"/>
          </p:cNvSpPr>
          <p:nvPr>
            <p:ph idx="1"/>
          </p:nvPr>
        </p:nvSpPr>
        <p:spPr>
          <a:xfrm>
            <a:off x="457200" y="5159992"/>
            <a:ext cx="8449294" cy="1088571"/>
          </a:xfrm>
        </p:spPr>
        <p:txBody>
          <a:bodyPr>
            <a:normAutofit/>
          </a:bodyPr>
          <a:lstStyle/>
          <a:p>
            <a:r>
              <a:rPr lang="en-US" dirty="0" smtClean="0"/>
              <a:t>Structure from (Iterative) MapReduce point of view</a:t>
            </a:r>
          </a:p>
        </p:txBody>
      </p:sp>
      <p:grpSp>
        <p:nvGrpSpPr>
          <p:cNvPr id="9" name="Group 8"/>
          <p:cNvGrpSpPr/>
          <p:nvPr/>
        </p:nvGrpSpPr>
        <p:grpSpPr>
          <a:xfrm>
            <a:off x="962467" y="1592664"/>
            <a:ext cx="6873897" cy="2610786"/>
            <a:chOff x="1448402" y="1343697"/>
            <a:chExt cx="6316144" cy="2200443"/>
          </a:xfrm>
        </p:grpSpPr>
        <p:sp>
          <p:nvSpPr>
            <p:cNvPr id="52" name="Rounded Rectangle 51"/>
            <p:cNvSpPr/>
            <p:nvPr/>
          </p:nvSpPr>
          <p:spPr>
            <a:xfrm>
              <a:off x="3160648" y="1705444"/>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Rounded Rectangle 52"/>
            <p:cNvSpPr/>
            <p:nvPr/>
          </p:nvSpPr>
          <p:spPr>
            <a:xfrm>
              <a:off x="3160648" y="2155261"/>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ounded Rectangle 53"/>
            <p:cNvSpPr/>
            <p:nvPr/>
          </p:nvSpPr>
          <p:spPr>
            <a:xfrm>
              <a:off x="3160648" y="2983213"/>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5989015" y="1933040"/>
              <a:ext cx="687016" cy="3781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5989015" y="2732318"/>
              <a:ext cx="687016" cy="3781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06764" y="2597910"/>
              <a:ext cx="0" cy="323475"/>
            </a:xfrm>
            <a:prstGeom prst="line">
              <a:avLst/>
            </a:prstGeom>
            <a:ln w="38100">
              <a:prstDash val="sysDot"/>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332523" y="2387339"/>
              <a:ext cx="0" cy="323475"/>
            </a:xfrm>
            <a:prstGeom prst="line">
              <a:avLst/>
            </a:prstGeom>
            <a:ln w="38100">
              <a:prstDash val="sysDot"/>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2" idx="3"/>
            </p:cNvCxnSpPr>
            <p:nvPr/>
          </p:nvCxnSpPr>
          <p:spPr>
            <a:xfrm>
              <a:off x="4052878" y="1861357"/>
              <a:ext cx="1936138" cy="2939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53" idx="3"/>
            </p:cNvCxnSpPr>
            <p:nvPr/>
          </p:nvCxnSpPr>
          <p:spPr>
            <a:xfrm flipV="1">
              <a:off x="4052878" y="2275332"/>
              <a:ext cx="1936138" cy="358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4" idx="3"/>
            </p:cNvCxnSpPr>
            <p:nvPr/>
          </p:nvCxnSpPr>
          <p:spPr>
            <a:xfrm flipV="1">
              <a:off x="4052878" y="2324525"/>
              <a:ext cx="1936138" cy="8146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52" idx="3"/>
              <a:endCxn id="56" idx="1"/>
            </p:cNvCxnSpPr>
            <p:nvPr/>
          </p:nvCxnSpPr>
          <p:spPr>
            <a:xfrm>
              <a:off x="4052878" y="1861357"/>
              <a:ext cx="2036748" cy="9263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54" idx="3"/>
              <a:endCxn id="56" idx="2"/>
            </p:cNvCxnSpPr>
            <p:nvPr/>
          </p:nvCxnSpPr>
          <p:spPr>
            <a:xfrm flipV="1">
              <a:off x="4052878" y="2921385"/>
              <a:ext cx="1936138" cy="2177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961545" y="2467086"/>
              <a:ext cx="803001" cy="0"/>
            </a:xfrm>
            <a:prstGeom prst="line">
              <a:avLst/>
            </a:prstGeom>
            <a:ln w="57150">
              <a:solidFill>
                <a:schemeClr val="tx1"/>
              </a:solidFill>
              <a:headEnd type="none"/>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7764546" y="2467086"/>
              <a:ext cx="0" cy="1077054"/>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a:off x="2125671" y="3544140"/>
              <a:ext cx="5638875"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2125670" y="2467086"/>
              <a:ext cx="0" cy="1077054"/>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2125670" y="2467086"/>
              <a:ext cx="856533" cy="0"/>
            </a:xfrm>
            <a:prstGeom prst="line">
              <a:avLst/>
            </a:prstGeom>
            <a:ln w="57150">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3118493" y="1343697"/>
              <a:ext cx="962828" cy="334948"/>
            </a:xfrm>
            <a:prstGeom prst="rect">
              <a:avLst/>
            </a:prstGeom>
            <a:noFill/>
          </p:spPr>
          <p:txBody>
            <a:bodyPr wrap="none" rtlCol="0">
              <a:spAutoFit/>
            </a:bodyPr>
            <a:lstStyle/>
            <a:p>
              <a:r>
                <a:rPr lang="en-US" sz="1600" b="1" dirty="0" smtClean="0"/>
                <a:t>Compute</a:t>
              </a:r>
              <a:endParaRPr lang="en-US" sz="1600" b="1" dirty="0"/>
            </a:p>
          </p:txBody>
        </p:sp>
        <p:sp>
          <p:nvSpPr>
            <p:cNvPr id="70" name="TextBox 69"/>
            <p:cNvSpPr txBox="1"/>
            <p:nvPr/>
          </p:nvSpPr>
          <p:spPr>
            <a:xfrm>
              <a:off x="4184436" y="1355446"/>
              <a:ext cx="1534459" cy="334948"/>
            </a:xfrm>
            <a:prstGeom prst="rect">
              <a:avLst/>
            </a:prstGeom>
            <a:noFill/>
          </p:spPr>
          <p:txBody>
            <a:bodyPr wrap="none" rtlCol="0">
              <a:spAutoFit/>
            </a:bodyPr>
            <a:lstStyle/>
            <a:p>
              <a:r>
                <a:rPr lang="en-US" sz="1600" b="1" dirty="0" smtClean="0"/>
                <a:t>Communication</a:t>
              </a:r>
              <a:endParaRPr lang="en-US" sz="1600" b="1" dirty="0"/>
            </a:p>
          </p:txBody>
        </p:sp>
        <p:sp>
          <p:nvSpPr>
            <p:cNvPr id="71" name="TextBox 70"/>
            <p:cNvSpPr txBox="1"/>
            <p:nvPr/>
          </p:nvSpPr>
          <p:spPr>
            <a:xfrm>
              <a:off x="5840251" y="1355446"/>
              <a:ext cx="1529778" cy="334948"/>
            </a:xfrm>
            <a:prstGeom prst="rect">
              <a:avLst/>
            </a:prstGeom>
            <a:noFill/>
          </p:spPr>
          <p:txBody>
            <a:bodyPr wrap="none" rtlCol="0">
              <a:spAutoFit/>
            </a:bodyPr>
            <a:lstStyle/>
            <a:p>
              <a:r>
                <a:rPr lang="en-US" sz="1600" b="1" dirty="0" smtClean="0"/>
                <a:t>Reduce/ barrier</a:t>
              </a:r>
              <a:endParaRPr lang="en-US" sz="1600" b="1" dirty="0"/>
            </a:p>
          </p:txBody>
        </p:sp>
        <p:sp>
          <p:nvSpPr>
            <p:cNvPr id="72" name="TextBox 71"/>
            <p:cNvSpPr txBox="1"/>
            <p:nvPr/>
          </p:nvSpPr>
          <p:spPr>
            <a:xfrm>
              <a:off x="1448402" y="2104229"/>
              <a:ext cx="1354538" cy="334948"/>
            </a:xfrm>
            <a:prstGeom prst="rect">
              <a:avLst/>
            </a:prstGeom>
            <a:noFill/>
          </p:spPr>
          <p:txBody>
            <a:bodyPr wrap="none" rtlCol="0">
              <a:spAutoFit/>
            </a:bodyPr>
            <a:lstStyle/>
            <a:p>
              <a:r>
                <a:rPr lang="en-US" sz="1600" b="1" dirty="0" smtClean="0"/>
                <a:t>New Iteration</a:t>
              </a:r>
              <a:endParaRPr lang="en-US" sz="1600" b="1" dirty="0"/>
            </a:p>
          </p:txBody>
        </p:sp>
        <p:sp>
          <p:nvSpPr>
            <p:cNvPr id="4" name="Flowchart: Magnetic Disk 3"/>
            <p:cNvSpPr/>
            <p:nvPr/>
          </p:nvSpPr>
          <p:spPr>
            <a:xfrm>
              <a:off x="3828742" y="1819849"/>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7" name="Flowchart: Magnetic Disk 26"/>
            <p:cNvSpPr/>
            <p:nvPr/>
          </p:nvSpPr>
          <p:spPr>
            <a:xfrm>
              <a:off x="3828741" y="2267789"/>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8" name="Flowchart: Magnetic Disk 27"/>
            <p:cNvSpPr/>
            <p:nvPr/>
          </p:nvSpPr>
          <p:spPr>
            <a:xfrm>
              <a:off x="3828740" y="3107013"/>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Folded Corner 4"/>
            <p:cNvSpPr/>
            <p:nvPr/>
          </p:nvSpPr>
          <p:spPr>
            <a:xfrm>
              <a:off x="7156039" y="2355304"/>
              <a:ext cx="181155" cy="223564"/>
            </a:xfrm>
            <a:prstGeom prst="foldedCorne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10" name="Oval Callout 9"/>
          <p:cNvSpPr/>
          <p:nvPr/>
        </p:nvSpPr>
        <p:spPr>
          <a:xfrm>
            <a:off x="3795347" y="4085111"/>
            <a:ext cx="2218192" cy="1045029"/>
          </a:xfrm>
          <a:prstGeom prst="wedgeEllipseCallout">
            <a:avLst>
              <a:gd name="adj1" fmla="val -45477"/>
              <a:gd name="adj2" fmla="val -7139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Larger Loop-Invariant Data</a:t>
            </a:r>
            <a:endParaRPr lang="en-US" b="1" dirty="0"/>
          </a:p>
        </p:txBody>
      </p:sp>
      <p:sp>
        <p:nvSpPr>
          <p:cNvPr id="34" name="Oval Callout 33"/>
          <p:cNvSpPr/>
          <p:nvPr/>
        </p:nvSpPr>
        <p:spPr>
          <a:xfrm>
            <a:off x="6962453" y="1499355"/>
            <a:ext cx="2108696" cy="1045029"/>
          </a:xfrm>
          <a:prstGeom prst="wedgeEllipseCallout">
            <a:avLst>
              <a:gd name="adj1" fmla="val -35341"/>
              <a:gd name="adj2" fmla="val 7178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Smaller Loop-Variant Data</a:t>
            </a:r>
            <a:endParaRPr lang="en-US" b="1" dirty="0"/>
          </a:p>
        </p:txBody>
      </p:sp>
      <p:sp>
        <p:nvSpPr>
          <p:cNvPr id="14" name="Rounded Rectangular Callout 13"/>
          <p:cNvSpPr/>
          <p:nvPr/>
        </p:nvSpPr>
        <p:spPr>
          <a:xfrm>
            <a:off x="760022" y="1650833"/>
            <a:ext cx="1299414" cy="600254"/>
          </a:xfrm>
          <a:prstGeom prst="wedgeRoundRectCallout">
            <a:avLst>
              <a:gd name="adj1" fmla="val 100414"/>
              <a:gd name="adj2" fmla="val 14361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Broadcast</a:t>
            </a:r>
            <a:endParaRPr lang="en-US" b="1" dirty="0"/>
          </a:p>
        </p:txBody>
      </p:sp>
    </p:spTree>
    <p:extLst>
      <p:ext uri="{BB962C8B-B14F-4D97-AF65-F5344CB8AC3E}">
        <p14:creationId xmlns:p14="http://schemas.microsoft.com/office/powerpoint/2010/main" val="1504303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scene3d>
              <a:camera prst="orthographicFront"/>
              <a:lightRig rig="flat" dir="tl">
                <a:rot lat="0" lon="0" rev="6600000"/>
              </a:lightRig>
            </a:scene3d>
            <a:sp3d extrusionH="25400" contourW="8890">
              <a:contourClr>
                <a:schemeClr val="accent2">
                  <a:shade val="75000"/>
                </a:schemeClr>
              </a:contourClr>
            </a:sp3d>
          </a:bodyPr>
          <a:lstStyle/>
          <a:p>
            <a:r>
              <a:rPr lang="en-US" sz="3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rPr>
              <a:t>Performance – </a:t>
            </a:r>
            <a:r>
              <a:rPr lang="en-US" sz="36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rPr>
              <a:t>Kmeans</a:t>
            </a:r>
            <a:r>
              <a:rPr lang="en-US" sz="3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rPr>
              <a:t> Clustering</a:t>
            </a:r>
            <a:endParaRPr lang="en-US" sz="3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endParaRPr>
          </a:p>
        </p:txBody>
      </p:sp>
      <p:grpSp>
        <p:nvGrpSpPr>
          <p:cNvPr id="3" name="Group 2"/>
          <p:cNvGrpSpPr/>
          <p:nvPr/>
        </p:nvGrpSpPr>
        <p:grpSpPr>
          <a:xfrm>
            <a:off x="7572094" y="7848600"/>
            <a:ext cx="6096000" cy="2625485"/>
            <a:chOff x="2895600" y="1219200"/>
            <a:chExt cx="6096000" cy="2625485"/>
          </a:xfrm>
        </p:grpSpPr>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95600" y="1268361"/>
              <a:ext cx="2906057" cy="19320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19800" y="1219200"/>
              <a:ext cx="2971800" cy="1905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Rectangle 9"/>
            <p:cNvSpPr/>
            <p:nvPr/>
          </p:nvSpPr>
          <p:spPr>
            <a:xfrm>
              <a:off x="3379295" y="3259910"/>
              <a:ext cx="2473754" cy="584775"/>
            </a:xfrm>
            <a:prstGeom prst="rect">
              <a:avLst/>
            </a:prstGeom>
          </p:spPr>
          <p:txBody>
            <a:bodyPr wrap="none">
              <a:spAutoFit/>
            </a:bodyPr>
            <a:lstStyle/>
            <a:p>
              <a:r>
                <a:rPr lang="en-US" sz="1600" b="1" dirty="0">
                  <a:cs typeface="Arial" pitchFamily="34" charset="0"/>
                </a:rPr>
                <a:t>Performance </a:t>
              </a:r>
              <a:r>
                <a:rPr lang="en-US" sz="1600" b="1" dirty="0" smtClean="0">
                  <a:solidFill>
                    <a:prstClr val="black"/>
                  </a:solidFill>
                  <a:cs typeface="Arial" pitchFamily="34" charset="0"/>
                </a:rPr>
                <a:t>with/without</a:t>
              </a:r>
            </a:p>
            <a:p>
              <a:pPr algn="ctr"/>
              <a:r>
                <a:rPr lang="en-US" sz="1600" b="1" dirty="0" smtClean="0">
                  <a:solidFill>
                    <a:prstClr val="black"/>
                  </a:solidFill>
                  <a:cs typeface="Arial" pitchFamily="34" charset="0"/>
                </a:rPr>
                <a:t> </a:t>
              </a:r>
              <a:r>
                <a:rPr lang="en-US" sz="1600" b="1" dirty="0">
                  <a:solidFill>
                    <a:prstClr val="black"/>
                  </a:solidFill>
                  <a:cs typeface="Arial" pitchFamily="34" charset="0"/>
                </a:rPr>
                <a:t>data </a:t>
              </a:r>
              <a:r>
                <a:rPr lang="en-US" sz="1600" b="1" dirty="0" smtClean="0">
                  <a:solidFill>
                    <a:prstClr val="black"/>
                  </a:solidFill>
                  <a:cs typeface="Arial" pitchFamily="34" charset="0"/>
                </a:rPr>
                <a:t>caching </a:t>
              </a:r>
              <a:endParaRPr lang="en-US" sz="1600" b="1" dirty="0"/>
            </a:p>
          </p:txBody>
        </p:sp>
        <p:sp>
          <p:nvSpPr>
            <p:cNvPr id="11" name="Rectangle 10"/>
            <p:cNvSpPr/>
            <p:nvPr/>
          </p:nvSpPr>
          <p:spPr>
            <a:xfrm>
              <a:off x="5853049" y="3259910"/>
              <a:ext cx="3000501" cy="338554"/>
            </a:xfrm>
            <a:prstGeom prst="rect">
              <a:avLst/>
            </a:prstGeom>
          </p:spPr>
          <p:txBody>
            <a:bodyPr wrap="none">
              <a:spAutoFit/>
            </a:bodyPr>
            <a:lstStyle/>
            <a:p>
              <a:r>
                <a:rPr lang="en-US" sz="1600" b="1" dirty="0" smtClean="0">
                  <a:cs typeface="Arial" pitchFamily="34" charset="0"/>
                </a:rPr>
                <a:t>Speedup gained using data cache</a:t>
              </a:r>
              <a:endParaRPr lang="en-US" sz="1600" b="1" dirty="0"/>
            </a:p>
          </p:txBody>
        </p:sp>
      </p:grpSp>
      <p:grpSp>
        <p:nvGrpSpPr>
          <p:cNvPr id="7" name="Group 6"/>
          <p:cNvGrpSpPr/>
          <p:nvPr/>
        </p:nvGrpSpPr>
        <p:grpSpPr>
          <a:xfrm>
            <a:off x="4980127" y="10494218"/>
            <a:ext cx="6708960" cy="2510413"/>
            <a:chOff x="303633" y="3864818"/>
            <a:chExt cx="6708960" cy="2510413"/>
          </a:xfrm>
        </p:grpSpPr>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95377" y="3864818"/>
              <a:ext cx="3017216" cy="198119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3633" y="3864818"/>
              <a:ext cx="3429000" cy="20574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Rectangle 11"/>
            <p:cNvSpPr/>
            <p:nvPr/>
          </p:nvSpPr>
          <p:spPr>
            <a:xfrm>
              <a:off x="1241926" y="6019800"/>
              <a:ext cx="1552413" cy="338554"/>
            </a:xfrm>
            <a:prstGeom prst="rect">
              <a:avLst/>
            </a:prstGeom>
          </p:spPr>
          <p:txBody>
            <a:bodyPr wrap="none">
              <a:spAutoFit/>
            </a:bodyPr>
            <a:lstStyle/>
            <a:p>
              <a:r>
                <a:rPr lang="en-US" sz="1600" b="1" dirty="0" smtClean="0">
                  <a:cs typeface="Arial" pitchFamily="34" charset="0"/>
                </a:rPr>
                <a:t>Scaling speedup</a:t>
              </a:r>
              <a:endParaRPr lang="en-US" sz="1600" b="1" dirty="0"/>
            </a:p>
          </p:txBody>
        </p:sp>
        <p:sp>
          <p:nvSpPr>
            <p:cNvPr id="13" name="Rectangle 12"/>
            <p:cNvSpPr/>
            <p:nvPr/>
          </p:nvSpPr>
          <p:spPr>
            <a:xfrm>
              <a:off x="4077152" y="6036677"/>
              <a:ext cx="2853666" cy="338554"/>
            </a:xfrm>
            <a:prstGeom prst="rect">
              <a:avLst/>
            </a:prstGeom>
          </p:spPr>
          <p:txBody>
            <a:bodyPr wrap="none">
              <a:spAutoFit/>
            </a:bodyPr>
            <a:lstStyle/>
            <a:p>
              <a:r>
                <a:rPr lang="en-US" sz="1600" b="1" dirty="0" smtClean="0">
                  <a:cs typeface="Arial" pitchFamily="34" charset="0"/>
                </a:rPr>
                <a:t>Increasing number of iterations</a:t>
              </a:r>
              <a:endParaRPr lang="en-US" sz="1600" b="1" dirty="0"/>
            </a:p>
          </p:txBody>
        </p:sp>
      </p:grpSp>
      <p:pic>
        <p:nvPicPr>
          <p:cNvPr id="14" name="Picture 13" descr="k-means.png"/>
          <p:cNvPicPr>
            <a:picLocks noChangeAspect="1"/>
          </p:cNvPicPr>
          <p:nvPr/>
        </p:nvPicPr>
        <p:blipFill>
          <a:blip r:embed="rId8" cstate="print"/>
          <a:stretch>
            <a:fillRect/>
          </a:stretch>
        </p:blipFill>
        <p:spPr>
          <a:xfrm>
            <a:off x="4980127" y="8044010"/>
            <a:ext cx="2405563" cy="20145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9" name="Rectangle 18"/>
          <p:cNvSpPr/>
          <p:nvPr/>
        </p:nvSpPr>
        <p:spPr>
          <a:xfrm>
            <a:off x="5257800" y="3291328"/>
            <a:ext cx="3429000" cy="307777"/>
          </a:xfrm>
          <a:prstGeom prst="rect">
            <a:avLst/>
          </a:prstGeom>
        </p:spPr>
        <p:txBody>
          <a:bodyPr wrap="square">
            <a:spAutoFit/>
          </a:bodyPr>
          <a:lstStyle/>
          <a:p>
            <a:pPr algn="ctr"/>
            <a:r>
              <a:rPr lang="en-US" sz="1400" b="1" dirty="0" smtClean="0">
                <a:cs typeface="Arial" pitchFamily="34" charset="0"/>
              </a:rPr>
              <a:t>Number of Executing Map Task Histogram</a:t>
            </a:r>
            <a:endParaRPr lang="en-US" sz="1400" b="1" dirty="0"/>
          </a:p>
        </p:txBody>
      </p:sp>
      <p:sp>
        <p:nvSpPr>
          <p:cNvPr id="20" name="Rectangle 19"/>
          <p:cNvSpPr/>
          <p:nvPr/>
        </p:nvSpPr>
        <p:spPr>
          <a:xfrm>
            <a:off x="457200" y="6122494"/>
            <a:ext cx="3429000" cy="307777"/>
          </a:xfrm>
          <a:prstGeom prst="rect">
            <a:avLst/>
          </a:prstGeom>
        </p:spPr>
        <p:txBody>
          <a:bodyPr wrap="square">
            <a:spAutoFit/>
          </a:bodyPr>
          <a:lstStyle/>
          <a:p>
            <a:pPr algn="ctr"/>
            <a:r>
              <a:rPr lang="en-US" sz="1400" b="1" dirty="0" smtClean="0">
                <a:cs typeface="Arial" pitchFamily="34" charset="0"/>
              </a:rPr>
              <a:t>Strong Scaling with 128M </a:t>
            </a:r>
            <a:r>
              <a:rPr lang="en-US" sz="1400" b="1" dirty="0">
                <a:cs typeface="Arial" pitchFamily="34" charset="0"/>
              </a:rPr>
              <a:t>D</a:t>
            </a:r>
            <a:r>
              <a:rPr lang="en-US" sz="1400" b="1" dirty="0" smtClean="0">
                <a:cs typeface="Arial" pitchFamily="34" charset="0"/>
              </a:rPr>
              <a:t>ata </a:t>
            </a:r>
            <a:r>
              <a:rPr lang="en-US" sz="1400" b="1" dirty="0">
                <a:cs typeface="Arial" pitchFamily="34" charset="0"/>
              </a:rPr>
              <a:t>P</a:t>
            </a:r>
            <a:r>
              <a:rPr lang="en-US" sz="1400" b="1" dirty="0" smtClean="0">
                <a:cs typeface="Arial" pitchFamily="34" charset="0"/>
              </a:rPr>
              <a:t>oints</a:t>
            </a:r>
            <a:endParaRPr lang="en-US" sz="1400" b="1" dirty="0"/>
          </a:p>
        </p:txBody>
      </p:sp>
      <p:sp>
        <p:nvSpPr>
          <p:cNvPr id="21" name="Rectangle 20"/>
          <p:cNvSpPr/>
          <p:nvPr/>
        </p:nvSpPr>
        <p:spPr>
          <a:xfrm>
            <a:off x="5143500" y="6352316"/>
            <a:ext cx="3429000" cy="307777"/>
          </a:xfrm>
          <a:prstGeom prst="rect">
            <a:avLst/>
          </a:prstGeom>
        </p:spPr>
        <p:txBody>
          <a:bodyPr wrap="square">
            <a:spAutoFit/>
          </a:bodyPr>
          <a:lstStyle/>
          <a:p>
            <a:pPr algn="ctr"/>
            <a:r>
              <a:rPr lang="en-US" sz="1400" b="1" dirty="0" smtClean="0">
                <a:cs typeface="Arial" pitchFamily="34" charset="0"/>
              </a:rPr>
              <a:t>Weak Scaling</a:t>
            </a:r>
            <a:endParaRPr lang="en-US" sz="1400" b="1" dirty="0"/>
          </a:p>
        </p:txBody>
      </p:sp>
      <p:sp>
        <p:nvSpPr>
          <p:cNvPr id="22" name="Rectangle 21"/>
          <p:cNvSpPr/>
          <p:nvPr/>
        </p:nvSpPr>
        <p:spPr>
          <a:xfrm>
            <a:off x="990600" y="3283270"/>
            <a:ext cx="3429000" cy="307777"/>
          </a:xfrm>
          <a:prstGeom prst="rect">
            <a:avLst/>
          </a:prstGeom>
        </p:spPr>
        <p:txBody>
          <a:bodyPr wrap="square">
            <a:spAutoFit/>
          </a:bodyPr>
          <a:lstStyle/>
          <a:p>
            <a:pPr algn="ctr"/>
            <a:r>
              <a:rPr lang="en-US" sz="1400" b="1" dirty="0" smtClean="0">
                <a:cs typeface="Arial" pitchFamily="34" charset="0"/>
              </a:rPr>
              <a:t>Task Execution Time Histogram</a:t>
            </a:r>
            <a:endParaRPr lang="en-US" sz="1400" b="1" dirty="0"/>
          </a:p>
        </p:txBody>
      </p:sp>
      <p:pic>
        <p:nvPicPr>
          <p:cNvPr id="9" name="Picture 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09600" y="1287068"/>
            <a:ext cx="8229600" cy="202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52400" y="3687112"/>
            <a:ext cx="9109075" cy="278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ounded Rectangular Callout 15"/>
          <p:cNvSpPr/>
          <p:nvPr/>
        </p:nvSpPr>
        <p:spPr>
          <a:xfrm>
            <a:off x="373084" y="1067373"/>
            <a:ext cx="2895600" cy="439387"/>
          </a:xfrm>
          <a:prstGeom prst="wedgeRoundRectCallout">
            <a:avLst>
              <a:gd name="adj1" fmla="val -21252"/>
              <a:gd name="adj2" fmla="val 11925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b="1" dirty="0" smtClean="0"/>
              <a:t>First iteration performs the initial data fetch</a:t>
            </a:r>
            <a:endParaRPr lang="en-US" sz="1600" b="1" dirty="0"/>
          </a:p>
        </p:txBody>
      </p:sp>
      <p:sp>
        <p:nvSpPr>
          <p:cNvPr id="23" name="Rounded Rectangular Callout 22"/>
          <p:cNvSpPr/>
          <p:nvPr/>
        </p:nvSpPr>
        <p:spPr>
          <a:xfrm>
            <a:off x="5246826" y="847681"/>
            <a:ext cx="2895600" cy="439387"/>
          </a:xfrm>
          <a:prstGeom prst="wedgeRoundRectCallout">
            <a:avLst>
              <a:gd name="adj1" fmla="val -22482"/>
              <a:gd name="adj2" fmla="val 97635"/>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b="1" dirty="0" smtClean="0"/>
              <a:t>Overhead between iterations</a:t>
            </a:r>
            <a:endParaRPr lang="en-US" sz="1600" b="1" dirty="0"/>
          </a:p>
        </p:txBody>
      </p:sp>
      <p:sp>
        <p:nvSpPr>
          <p:cNvPr id="24" name="Rounded Rectangular Callout 23"/>
          <p:cNvSpPr/>
          <p:nvPr/>
        </p:nvSpPr>
        <p:spPr>
          <a:xfrm>
            <a:off x="1257300" y="5082056"/>
            <a:ext cx="2895600" cy="439387"/>
          </a:xfrm>
          <a:prstGeom prst="wedgeRoundRectCallout">
            <a:avLst>
              <a:gd name="adj1" fmla="val -22893"/>
              <a:gd name="adj2" fmla="val -126690"/>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b="1" dirty="0" smtClean="0"/>
              <a:t>Scales better than </a:t>
            </a:r>
            <a:r>
              <a:rPr lang="en-US" sz="1600" b="1" dirty="0" err="1" smtClean="0"/>
              <a:t>Hadoop</a:t>
            </a:r>
            <a:r>
              <a:rPr lang="en-US" sz="1600" b="1" dirty="0" smtClean="0"/>
              <a:t> on bare metal </a:t>
            </a:r>
            <a:endParaRPr lang="en-US" sz="1600" b="1" dirty="0"/>
          </a:p>
        </p:txBody>
      </p:sp>
    </p:spTree>
    <p:custDataLst>
      <p:tags r:id="rId1"/>
    </p:custDataLst>
    <p:extLst>
      <p:ext uri="{BB962C8B-B14F-4D97-AF65-F5344CB8AC3E}">
        <p14:creationId xmlns:p14="http://schemas.microsoft.com/office/powerpoint/2010/main" val="1633933476"/>
      </p:ext>
    </p:extLst>
  </p:cSld>
  <p:clrMapOvr>
    <a:masterClrMapping/>
  </p:clrMapOvr>
  <mc:AlternateContent xmlns:mc="http://schemas.openxmlformats.org/markup-compatibility/2006" xmlns:p14="http://schemas.microsoft.com/office/powerpoint/2010/main">
    <mc:Choice Requires="p14">
      <p:transition spd="slow" p14:dur="2000" advTm="6859"/>
    </mc:Choice>
    <mc:Fallback xmlns="">
      <p:transition spd="slow" advTm="685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Science Computing Environments</a:t>
            </a:r>
            <a:endParaRPr lang="en-US" dirty="0"/>
          </a:p>
        </p:txBody>
      </p:sp>
      <p:sp>
        <p:nvSpPr>
          <p:cNvPr id="3" name="Content Placeholder 2"/>
          <p:cNvSpPr>
            <a:spLocks noGrp="1"/>
          </p:cNvSpPr>
          <p:nvPr>
            <p:ph idx="1"/>
          </p:nvPr>
        </p:nvSpPr>
        <p:spPr>
          <a:xfrm>
            <a:off x="-7856" y="762000"/>
            <a:ext cx="9151856" cy="4525963"/>
          </a:xfrm>
        </p:spPr>
        <p:txBody>
          <a:bodyPr/>
          <a:lstStyle/>
          <a:p>
            <a:r>
              <a:rPr lang="en-US" sz="2400" b="1" dirty="0" smtClean="0"/>
              <a:t>Large Scale Supercomputers </a:t>
            </a:r>
            <a:r>
              <a:rPr lang="en-US" sz="2400" dirty="0" smtClean="0"/>
              <a:t>– Multicore nodes linked by high performance low latency network</a:t>
            </a:r>
          </a:p>
          <a:p>
            <a:pPr lvl="1"/>
            <a:r>
              <a:rPr lang="en-US" sz="2400" dirty="0" smtClean="0"/>
              <a:t>Increasingly with GPU enhancement</a:t>
            </a:r>
          </a:p>
          <a:p>
            <a:pPr lvl="1"/>
            <a:r>
              <a:rPr lang="en-US" sz="2400" dirty="0" smtClean="0"/>
              <a:t>Suitable for highly parallel simulations</a:t>
            </a:r>
          </a:p>
          <a:p>
            <a:r>
              <a:rPr lang="en-US" sz="2400" b="1" dirty="0" smtClean="0"/>
              <a:t>High Throughput Systems </a:t>
            </a:r>
            <a:r>
              <a:rPr lang="en-US" sz="2400" dirty="0" smtClean="0"/>
              <a:t>such as European Grid Initiative EGI or Open Science Grid OSG typically aimed at pleasingly parallel jobs</a:t>
            </a:r>
          </a:p>
          <a:p>
            <a:pPr lvl="1"/>
            <a:r>
              <a:rPr lang="en-US" sz="2400" dirty="0" smtClean="0"/>
              <a:t>Can use “cycle stealing”</a:t>
            </a:r>
          </a:p>
          <a:p>
            <a:pPr lvl="1"/>
            <a:r>
              <a:rPr lang="en-US" sz="2400" dirty="0" smtClean="0"/>
              <a:t>Classic example is </a:t>
            </a:r>
            <a:r>
              <a:rPr lang="en-US" sz="2400" b="1" dirty="0" smtClean="0"/>
              <a:t>LHC data analysis </a:t>
            </a:r>
          </a:p>
          <a:p>
            <a:r>
              <a:rPr lang="en-US" sz="2400" b="1" dirty="0" smtClean="0"/>
              <a:t>Grids</a:t>
            </a:r>
            <a:r>
              <a:rPr lang="en-US" sz="2400" dirty="0" smtClean="0"/>
              <a:t> federate resources as in EGI/OSG or enable convenient access to multiple backend systems including supercomputers</a:t>
            </a:r>
          </a:p>
          <a:p>
            <a:pPr lvl="1"/>
            <a:r>
              <a:rPr lang="en-US" sz="2400" b="1" dirty="0" smtClean="0"/>
              <a:t>Portals</a:t>
            </a:r>
            <a:r>
              <a:rPr lang="en-US" sz="2400" dirty="0" smtClean="0"/>
              <a:t> make access convenient and </a:t>
            </a:r>
          </a:p>
          <a:p>
            <a:pPr lvl="1"/>
            <a:r>
              <a:rPr lang="en-US" sz="2400" b="1" dirty="0" smtClean="0"/>
              <a:t>Workflow</a:t>
            </a:r>
            <a:r>
              <a:rPr lang="en-US" sz="2400" dirty="0" smtClean="0"/>
              <a:t> integrates multiple processes into a single job</a:t>
            </a:r>
          </a:p>
          <a:p>
            <a:r>
              <a:rPr lang="en-US" sz="2400" dirty="0" smtClean="0"/>
              <a:t>Specialized </a:t>
            </a:r>
            <a:r>
              <a:rPr lang="en-US" sz="2400" b="1" dirty="0" smtClean="0"/>
              <a:t>visualization</a:t>
            </a:r>
            <a:r>
              <a:rPr lang="en-US" sz="2400" dirty="0" smtClean="0"/>
              <a:t>, </a:t>
            </a:r>
            <a:r>
              <a:rPr lang="en-US" sz="2400" b="1" dirty="0" smtClean="0"/>
              <a:t>shared memory parallelization </a:t>
            </a:r>
            <a:r>
              <a:rPr lang="en-US" sz="2400" dirty="0" smtClean="0"/>
              <a:t>etc. </a:t>
            </a:r>
            <a:r>
              <a:rPr lang="en-US" sz="2400" dirty="0"/>
              <a:t>machines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2</a:t>
            </a:fld>
            <a:endParaRPr lang="en-US" dirty="0"/>
          </a:p>
        </p:txBody>
      </p:sp>
    </p:spTree>
    <p:extLst>
      <p:ext uri="{BB962C8B-B14F-4D97-AF65-F5344CB8AC3E}">
        <p14:creationId xmlns:p14="http://schemas.microsoft.com/office/powerpoint/2010/main" val="3932552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996"/>
            <a:ext cx="8229600" cy="740004"/>
          </a:xfrm>
        </p:spPr>
        <p:txBody>
          <a:bodyPr/>
          <a:lstStyle/>
          <a:p>
            <a:r>
              <a:rPr lang="en-US" dirty="0" smtClean="0"/>
              <a:t>Summary: Usage modes of Clouds</a:t>
            </a:r>
            <a:endParaRPr lang="en-US" dirty="0"/>
          </a:p>
        </p:txBody>
      </p:sp>
      <p:sp>
        <p:nvSpPr>
          <p:cNvPr id="3" name="Content Placeholder 2"/>
          <p:cNvSpPr>
            <a:spLocks noGrp="1"/>
          </p:cNvSpPr>
          <p:nvPr>
            <p:ph idx="1"/>
          </p:nvPr>
        </p:nvSpPr>
        <p:spPr>
          <a:xfrm>
            <a:off x="116264" y="533400"/>
            <a:ext cx="8991600" cy="4525963"/>
          </a:xfrm>
        </p:spPr>
        <p:txBody>
          <a:bodyPr/>
          <a:lstStyle/>
          <a:p>
            <a:r>
              <a:rPr lang="en-US" sz="2800" b="1" dirty="0" smtClean="0"/>
              <a:t>Large Scale internally parallel</a:t>
            </a:r>
          </a:p>
          <a:p>
            <a:pPr lvl="1"/>
            <a:r>
              <a:rPr lang="en-US" sz="2400" dirty="0" smtClean="0"/>
              <a:t>Internet Search or large BLAST problem</a:t>
            </a:r>
          </a:p>
          <a:p>
            <a:r>
              <a:rPr lang="en-US" sz="2800" b="1" dirty="0" smtClean="0"/>
              <a:t>Pleasingly parallel </a:t>
            </a:r>
            <a:r>
              <a:rPr lang="en-US" sz="2800" dirty="0" smtClean="0"/>
              <a:t>over </a:t>
            </a:r>
            <a:r>
              <a:rPr lang="en-US" sz="2800" b="1" dirty="0" smtClean="0"/>
              <a:t>users</a:t>
            </a:r>
          </a:p>
          <a:p>
            <a:pPr lvl="1"/>
            <a:r>
              <a:rPr lang="en-US" sz="2400" dirty="0" smtClean="0"/>
              <a:t>E-commerce or Long Tail of Science</a:t>
            </a:r>
          </a:p>
          <a:p>
            <a:r>
              <a:rPr lang="en-US" sz="2800" b="1" dirty="0" smtClean="0"/>
              <a:t>Pleasing parallel</a:t>
            </a:r>
            <a:r>
              <a:rPr lang="en-US" sz="2800" dirty="0" smtClean="0"/>
              <a:t> over </a:t>
            </a:r>
            <a:r>
              <a:rPr lang="en-US" sz="2800" b="1" dirty="0" smtClean="0"/>
              <a:t>usages </a:t>
            </a:r>
            <a:r>
              <a:rPr lang="en-US" sz="2800" dirty="0" smtClean="0"/>
              <a:t>(perhaps for same user)</a:t>
            </a:r>
          </a:p>
          <a:p>
            <a:pPr lvl="1"/>
            <a:r>
              <a:rPr lang="en-US" sz="2400" dirty="0" smtClean="0"/>
              <a:t>Internet of Things or parameter searches</a:t>
            </a:r>
          </a:p>
          <a:p>
            <a:r>
              <a:rPr lang="en-US" sz="2800" b="1" dirty="0" smtClean="0"/>
              <a:t>Iterative parallel </a:t>
            </a:r>
            <a:r>
              <a:rPr lang="en-US" sz="2800" dirty="0" smtClean="0"/>
              <a:t>algorithms with large messages</a:t>
            </a:r>
          </a:p>
          <a:p>
            <a:pPr lvl="1"/>
            <a:r>
              <a:rPr lang="en-US" sz="2400" dirty="0" smtClean="0"/>
              <a:t>Data mining</a:t>
            </a:r>
          </a:p>
          <a:p>
            <a:r>
              <a:rPr lang="en-US" sz="2800" b="1" dirty="0" smtClean="0"/>
              <a:t>Workflow</a:t>
            </a:r>
          </a:p>
          <a:p>
            <a:pPr lvl="1"/>
            <a:r>
              <a:rPr lang="en-US" sz="2400" dirty="0" smtClean="0"/>
              <a:t>Orchestrate multiple services</a:t>
            </a:r>
          </a:p>
          <a:p>
            <a:r>
              <a:rPr lang="en-US" sz="2800" b="1" dirty="0" smtClean="0"/>
              <a:t>Portals</a:t>
            </a:r>
          </a:p>
          <a:p>
            <a:pPr lvl="1"/>
            <a:r>
              <a:rPr lang="en-US" sz="2400" dirty="0" smtClean="0"/>
              <a:t>Web interface to the above modes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20</a:t>
            </a:fld>
            <a:endParaRPr lang="en-US"/>
          </a:p>
        </p:txBody>
      </p:sp>
    </p:spTree>
    <p:extLst>
      <p:ext uri="{BB962C8B-B14F-4D97-AF65-F5344CB8AC3E}">
        <p14:creationId xmlns:p14="http://schemas.microsoft.com/office/powerpoint/2010/main" val="26410710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23"/>
            <a:ext cx="8229600" cy="806777"/>
          </a:xfrm>
        </p:spPr>
        <p:txBody>
          <a:bodyPr/>
          <a:lstStyle/>
          <a:p>
            <a:r>
              <a:rPr lang="en-US" dirty="0" smtClean="0"/>
              <a:t>What to use in Clouds</a:t>
            </a:r>
            <a:endParaRPr lang="en-US" dirty="0"/>
          </a:p>
        </p:txBody>
      </p:sp>
      <p:sp>
        <p:nvSpPr>
          <p:cNvPr id="3" name="Content Placeholder 2"/>
          <p:cNvSpPr>
            <a:spLocks noGrp="1"/>
          </p:cNvSpPr>
          <p:nvPr>
            <p:ph idx="1"/>
          </p:nvPr>
        </p:nvSpPr>
        <p:spPr>
          <a:xfrm>
            <a:off x="0" y="685800"/>
            <a:ext cx="9144000" cy="4525963"/>
          </a:xfrm>
        </p:spPr>
        <p:txBody>
          <a:bodyPr/>
          <a:lstStyle/>
          <a:p>
            <a:r>
              <a:rPr lang="en-US" sz="2800" dirty="0" smtClean="0"/>
              <a:t>HDFS style </a:t>
            </a:r>
            <a:r>
              <a:rPr lang="en-US" sz="2800" b="1" dirty="0" smtClean="0"/>
              <a:t>file system </a:t>
            </a:r>
            <a:r>
              <a:rPr lang="en-US" sz="2800" dirty="0" smtClean="0"/>
              <a:t>to collocate data and computing</a:t>
            </a:r>
          </a:p>
          <a:p>
            <a:r>
              <a:rPr lang="en-US" sz="2800" b="1" dirty="0" smtClean="0"/>
              <a:t>Queues</a:t>
            </a:r>
            <a:r>
              <a:rPr lang="en-US" sz="2800" dirty="0" smtClean="0"/>
              <a:t> to manage multiple tasks</a:t>
            </a:r>
          </a:p>
          <a:p>
            <a:r>
              <a:rPr lang="en-US" sz="2800" b="1" dirty="0" smtClean="0"/>
              <a:t>Tables</a:t>
            </a:r>
            <a:r>
              <a:rPr lang="en-US" sz="2800" dirty="0" smtClean="0"/>
              <a:t> to track job information</a:t>
            </a:r>
          </a:p>
          <a:p>
            <a:r>
              <a:rPr lang="en-US" sz="2800" b="1" dirty="0" smtClean="0"/>
              <a:t>MapReduce</a:t>
            </a:r>
            <a:r>
              <a:rPr lang="en-US" sz="2800" dirty="0" smtClean="0"/>
              <a:t> and </a:t>
            </a:r>
            <a:r>
              <a:rPr lang="en-US" sz="2800" b="1" dirty="0" smtClean="0"/>
              <a:t>Iterative MapReduce </a:t>
            </a:r>
            <a:r>
              <a:rPr lang="en-US" sz="2800" dirty="0" smtClean="0"/>
              <a:t>to support parallelism</a:t>
            </a:r>
          </a:p>
          <a:p>
            <a:r>
              <a:rPr lang="en-US" sz="2800" b="1" dirty="0" smtClean="0"/>
              <a:t>Services </a:t>
            </a:r>
            <a:r>
              <a:rPr lang="en-US" sz="2800" dirty="0" smtClean="0"/>
              <a:t>for everything</a:t>
            </a:r>
          </a:p>
          <a:p>
            <a:r>
              <a:rPr lang="en-US" sz="2800" b="1" dirty="0" smtClean="0"/>
              <a:t>Portals</a:t>
            </a:r>
            <a:r>
              <a:rPr lang="en-US" sz="2800" dirty="0" smtClean="0"/>
              <a:t> as User Interface</a:t>
            </a:r>
          </a:p>
          <a:p>
            <a:r>
              <a:rPr lang="en-US" sz="2800" b="1" dirty="0" smtClean="0"/>
              <a:t>Appliances</a:t>
            </a:r>
            <a:r>
              <a:rPr lang="en-US" sz="2800" dirty="0" smtClean="0"/>
              <a:t> and </a:t>
            </a:r>
            <a:r>
              <a:rPr lang="en-US" sz="2800" b="1" dirty="0" smtClean="0"/>
              <a:t>Roles</a:t>
            </a:r>
            <a:r>
              <a:rPr lang="en-US" sz="2800" dirty="0" smtClean="0"/>
              <a:t> as customized images</a:t>
            </a:r>
          </a:p>
          <a:p>
            <a:r>
              <a:rPr lang="en-US" sz="2800" dirty="0" smtClean="0"/>
              <a:t>Software environments/tools like </a:t>
            </a:r>
            <a:r>
              <a:rPr lang="en-US" sz="2800" b="1" dirty="0" smtClean="0"/>
              <a:t>Google App Engine, </a:t>
            </a:r>
            <a:r>
              <a:rPr lang="en-US" sz="2800" b="1" dirty="0" err="1" smtClean="0"/>
              <a:t>memcached</a:t>
            </a:r>
            <a:endParaRPr lang="en-US" sz="2800" b="1" dirty="0" smtClean="0"/>
          </a:p>
          <a:p>
            <a:r>
              <a:rPr lang="en-US" sz="2800" b="1" dirty="0" smtClean="0"/>
              <a:t>Workflow </a:t>
            </a:r>
            <a:r>
              <a:rPr lang="en-US" sz="2800" dirty="0" smtClean="0"/>
              <a:t>to link multiple services (functions)</a:t>
            </a:r>
          </a:p>
          <a:p>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21</a:t>
            </a:fld>
            <a:endParaRPr lang="en-US"/>
          </a:p>
        </p:txBody>
      </p:sp>
    </p:spTree>
    <p:extLst>
      <p:ext uri="{BB962C8B-B14F-4D97-AF65-F5344CB8AC3E}">
        <p14:creationId xmlns:p14="http://schemas.microsoft.com/office/powerpoint/2010/main" val="31551115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1" y="152400"/>
            <a:ext cx="8991600" cy="914400"/>
          </a:xfrm>
        </p:spPr>
        <p:txBody>
          <a:bodyPr/>
          <a:lstStyle/>
          <a:p>
            <a:r>
              <a:rPr lang="en-US" sz="3600" dirty="0" smtClean="0"/>
              <a:t>What to use in Grids and Supercomputers?</a:t>
            </a:r>
            <a:endParaRPr lang="en-US" sz="3600" dirty="0"/>
          </a:p>
        </p:txBody>
      </p:sp>
      <p:sp>
        <p:nvSpPr>
          <p:cNvPr id="3" name="Content Placeholder 2"/>
          <p:cNvSpPr>
            <a:spLocks noGrp="1"/>
          </p:cNvSpPr>
          <p:nvPr>
            <p:ph idx="1"/>
          </p:nvPr>
        </p:nvSpPr>
        <p:spPr>
          <a:xfrm>
            <a:off x="-36136" y="838200"/>
            <a:ext cx="9144000" cy="4525963"/>
          </a:xfrm>
        </p:spPr>
        <p:txBody>
          <a:bodyPr/>
          <a:lstStyle/>
          <a:p>
            <a:r>
              <a:rPr lang="en-US" b="1" dirty="0" smtClean="0"/>
              <a:t>Portals</a:t>
            </a:r>
            <a:r>
              <a:rPr lang="en-US" dirty="0" smtClean="0"/>
              <a:t> and </a:t>
            </a:r>
            <a:r>
              <a:rPr lang="en-US" b="1" dirty="0" smtClean="0"/>
              <a:t>Workflow</a:t>
            </a:r>
            <a:r>
              <a:rPr lang="en-US" dirty="0" smtClean="0"/>
              <a:t> as in clouds</a:t>
            </a:r>
          </a:p>
          <a:p>
            <a:r>
              <a:rPr lang="en-US" b="1" dirty="0" smtClean="0"/>
              <a:t>MPI </a:t>
            </a:r>
            <a:r>
              <a:rPr lang="en-US" dirty="0" smtClean="0"/>
              <a:t>and </a:t>
            </a:r>
            <a:r>
              <a:rPr lang="en-US" b="1" dirty="0" smtClean="0"/>
              <a:t>GPU/multicore threaded</a:t>
            </a:r>
            <a:r>
              <a:rPr lang="en-US" dirty="0" smtClean="0"/>
              <a:t> parallelism</a:t>
            </a:r>
          </a:p>
          <a:p>
            <a:r>
              <a:rPr lang="en-US" b="1" dirty="0" smtClean="0"/>
              <a:t>Services</a:t>
            </a:r>
            <a:r>
              <a:rPr lang="en-US" dirty="0" smtClean="0"/>
              <a:t> in Grids</a:t>
            </a:r>
          </a:p>
          <a:p>
            <a:r>
              <a:rPr lang="en-US" b="1" dirty="0" smtClean="0"/>
              <a:t>Wonderful libraries </a:t>
            </a:r>
            <a:r>
              <a:rPr lang="en-US" dirty="0" smtClean="0"/>
              <a:t>supporting parallel linear algebra, particle evolution, partial differential equation solution</a:t>
            </a:r>
          </a:p>
          <a:p>
            <a:r>
              <a:rPr lang="en-US" b="1" dirty="0" smtClean="0"/>
              <a:t>Parallel I/O </a:t>
            </a:r>
            <a:r>
              <a:rPr lang="en-US" dirty="0" smtClean="0"/>
              <a:t>for high performance in an application</a:t>
            </a:r>
          </a:p>
          <a:p>
            <a:r>
              <a:rPr lang="en-US" b="1" dirty="0" smtClean="0"/>
              <a:t>Wide area File System </a:t>
            </a:r>
            <a:r>
              <a:rPr lang="en-US" dirty="0" smtClean="0"/>
              <a:t>(e.g. Lustre) supporting file sharing</a:t>
            </a:r>
          </a:p>
          <a:p>
            <a:r>
              <a:rPr lang="en-US" dirty="0" smtClean="0"/>
              <a:t>This is a rather different style of </a:t>
            </a:r>
            <a:r>
              <a:rPr lang="en-US" b="1" dirty="0" err="1" smtClean="0"/>
              <a:t>PaaS</a:t>
            </a:r>
            <a:r>
              <a:rPr lang="en-US" dirty="0" smtClean="0"/>
              <a:t> from clouds – </a:t>
            </a:r>
            <a:br>
              <a:rPr lang="en-US" dirty="0" smtClean="0"/>
            </a:br>
            <a:r>
              <a:rPr lang="en-US" b="1" dirty="0" smtClean="0"/>
              <a:t>should we unify</a:t>
            </a:r>
            <a:r>
              <a:rPr lang="en-US" dirty="0" smtClean="0"/>
              <a:t>?</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22</a:t>
            </a:fld>
            <a:endParaRPr lang="en-US"/>
          </a:p>
        </p:txBody>
      </p:sp>
    </p:spTree>
    <p:extLst>
      <p:ext uri="{BB962C8B-B14F-4D97-AF65-F5344CB8AC3E}">
        <p14:creationId xmlns:p14="http://schemas.microsoft.com/office/powerpoint/2010/main" val="16908594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smtClean="0"/>
              <a:t>Is </a:t>
            </a:r>
            <a:r>
              <a:rPr lang="en-US" dirty="0" err="1" smtClean="0"/>
              <a:t>PaaS</a:t>
            </a:r>
            <a:r>
              <a:rPr lang="en-US" dirty="0" smtClean="0"/>
              <a:t> a good idea?</a:t>
            </a:r>
            <a:endParaRPr lang="en-US" dirty="0"/>
          </a:p>
        </p:txBody>
      </p:sp>
      <p:sp>
        <p:nvSpPr>
          <p:cNvPr id="3" name="Content Placeholder 2"/>
          <p:cNvSpPr>
            <a:spLocks noGrp="1"/>
          </p:cNvSpPr>
          <p:nvPr>
            <p:ph idx="1"/>
          </p:nvPr>
        </p:nvSpPr>
        <p:spPr>
          <a:xfrm>
            <a:off x="0" y="762000"/>
            <a:ext cx="9144000" cy="4525963"/>
          </a:xfrm>
        </p:spPr>
        <p:txBody>
          <a:bodyPr/>
          <a:lstStyle/>
          <a:p>
            <a:pPr>
              <a:lnSpc>
                <a:spcPts val="3200"/>
              </a:lnSpc>
            </a:pPr>
            <a:r>
              <a:rPr lang="en-US" dirty="0" smtClean="0"/>
              <a:t>If you have </a:t>
            </a:r>
            <a:r>
              <a:rPr lang="en-US" b="1" dirty="0" smtClean="0"/>
              <a:t>existing code</a:t>
            </a:r>
            <a:r>
              <a:rPr lang="en-US" dirty="0" smtClean="0"/>
              <a:t>, </a:t>
            </a:r>
            <a:r>
              <a:rPr lang="en-US" dirty="0" err="1" smtClean="0"/>
              <a:t>PaaS</a:t>
            </a:r>
            <a:r>
              <a:rPr lang="en-US" dirty="0" smtClean="0"/>
              <a:t> may not be very relevant immediately</a:t>
            </a:r>
          </a:p>
          <a:p>
            <a:pPr lvl="1">
              <a:lnSpc>
                <a:spcPts val="3200"/>
              </a:lnSpc>
            </a:pPr>
            <a:r>
              <a:rPr lang="en-US" dirty="0" smtClean="0"/>
              <a:t>Just need </a:t>
            </a:r>
            <a:r>
              <a:rPr lang="en-US" b="1" dirty="0" smtClean="0"/>
              <a:t>IaaS</a:t>
            </a:r>
            <a:r>
              <a:rPr lang="en-US" dirty="0" smtClean="0"/>
              <a:t> to put code on clouds</a:t>
            </a:r>
          </a:p>
          <a:p>
            <a:pPr>
              <a:lnSpc>
                <a:spcPts val="3200"/>
              </a:lnSpc>
            </a:pPr>
            <a:r>
              <a:rPr lang="en-US" dirty="0" smtClean="0"/>
              <a:t>But surely it must be good to offer </a:t>
            </a:r>
            <a:r>
              <a:rPr lang="en-US" b="1" dirty="0" smtClean="0"/>
              <a:t>high level tools</a:t>
            </a:r>
            <a:r>
              <a:rPr lang="en-US" dirty="0" smtClean="0"/>
              <a:t>?</a:t>
            </a:r>
          </a:p>
          <a:p>
            <a:pPr>
              <a:lnSpc>
                <a:spcPts val="3200"/>
              </a:lnSpc>
            </a:pPr>
            <a:r>
              <a:rPr lang="en-US" dirty="0" smtClean="0"/>
              <a:t>For  example, Twister4Azure (see tomorrow’s talk) built on top of Azure </a:t>
            </a:r>
            <a:r>
              <a:rPr lang="en-US" b="1" dirty="0" smtClean="0"/>
              <a:t>tables</a:t>
            </a:r>
            <a:r>
              <a:rPr lang="en-US" dirty="0" smtClean="0"/>
              <a:t>, </a:t>
            </a:r>
            <a:r>
              <a:rPr lang="en-US" b="1" dirty="0" smtClean="0"/>
              <a:t>queues</a:t>
            </a:r>
            <a:r>
              <a:rPr lang="en-US" dirty="0" smtClean="0"/>
              <a:t>, </a:t>
            </a:r>
            <a:r>
              <a:rPr lang="en-US" b="1" dirty="0" smtClean="0"/>
              <a:t>storage</a:t>
            </a:r>
          </a:p>
          <a:p>
            <a:pPr>
              <a:lnSpc>
                <a:spcPts val="3200"/>
              </a:lnSpc>
            </a:pPr>
            <a:r>
              <a:rPr lang="en-US" dirty="0" smtClean="0"/>
              <a:t>Historically </a:t>
            </a:r>
            <a:r>
              <a:rPr lang="en-US" b="1" dirty="0" smtClean="0"/>
              <a:t>HPCC</a:t>
            </a:r>
            <a:r>
              <a:rPr lang="en-US" dirty="0" smtClean="0"/>
              <a:t> 1990-2000 built MPI, libraries, (parallel) compilers ..</a:t>
            </a:r>
          </a:p>
          <a:p>
            <a:pPr>
              <a:lnSpc>
                <a:spcPts val="3200"/>
              </a:lnSpc>
            </a:pPr>
            <a:r>
              <a:rPr lang="en-US" b="1" dirty="0" smtClean="0"/>
              <a:t>Grids</a:t>
            </a:r>
            <a:r>
              <a:rPr lang="en-US" dirty="0" smtClean="0"/>
              <a:t> 2000-2010 built federation, scheduling, portals and workflow</a:t>
            </a:r>
          </a:p>
          <a:p>
            <a:pPr>
              <a:lnSpc>
                <a:spcPts val="3200"/>
              </a:lnSpc>
            </a:pPr>
            <a:r>
              <a:rPr lang="en-US" b="1" dirty="0" smtClean="0"/>
              <a:t>Clouds </a:t>
            </a:r>
            <a:r>
              <a:rPr lang="en-US" dirty="0" smtClean="0"/>
              <a:t>2010-…. have an exciting interest in powerful programming models </a:t>
            </a:r>
          </a:p>
          <a:p>
            <a:pPr>
              <a:lnSpc>
                <a:spcPts val="3200"/>
              </a:lnSpc>
            </a:pPr>
            <a:endParaRPr lang="en-US" dirty="0" smtClean="0"/>
          </a:p>
          <a:p>
            <a:pPr lvl="1">
              <a:lnSpc>
                <a:spcPts val="3200"/>
              </a:lnSpc>
            </a:pP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23</a:t>
            </a:fld>
            <a:endParaRPr lang="en-US"/>
          </a:p>
        </p:txBody>
      </p:sp>
    </p:spTree>
    <p:extLst>
      <p:ext uri="{BB962C8B-B14F-4D97-AF65-F5344CB8AC3E}">
        <p14:creationId xmlns:p14="http://schemas.microsoft.com/office/powerpoint/2010/main" val="12121787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1423"/>
            <a:ext cx="8229600" cy="882977"/>
          </a:xfrm>
        </p:spPr>
        <p:txBody>
          <a:bodyPr/>
          <a:lstStyle/>
          <a:p>
            <a:r>
              <a:rPr lang="en-US" dirty="0" smtClean="0"/>
              <a:t>How to use Clouds I</a:t>
            </a:r>
            <a:endParaRPr lang="en-US" dirty="0"/>
          </a:p>
        </p:txBody>
      </p:sp>
      <p:sp>
        <p:nvSpPr>
          <p:cNvPr id="3" name="Content Placeholder 2"/>
          <p:cNvSpPr>
            <a:spLocks noGrp="1"/>
          </p:cNvSpPr>
          <p:nvPr>
            <p:ph idx="1"/>
          </p:nvPr>
        </p:nvSpPr>
        <p:spPr>
          <a:xfrm>
            <a:off x="228600" y="762000"/>
            <a:ext cx="8763000" cy="4525963"/>
          </a:xfrm>
        </p:spPr>
        <p:txBody>
          <a:bodyPr/>
          <a:lstStyle/>
          <a:p>
            <a:pPr marL="457200" indent="-457200">
              <a:buFont typeface="+mj-lt"/>
              <a:buAutoNum type="arabicParenR"/>
            </a:pPr>
            <a:r>
              <a:rPr lang="en-US" sz="2400" b="1" dirty="0" smtClean="0"/>
              <a:t>Build </a:t>
            </a:r>
            <a:r>
              <a:rPr lang="en-US" sz="2400" b="1" dirty="0"/>
              <a:t>the application as a service.</a:t>
            </a:r>
            <a:r>
              <a:rPr lang="en-US" sz="2400" dirty="0"/>
              <a:t>   Because you are deploying one or more full virtual machines and because clouds are designed to host web services, you want your application to support multiple users or, at least, a sequence of multiple executions.   </a:t>
            </a:r>
            <a:endParaRPr lang="en-US" sz="2400" dirty="0" smtClean="0"/>
          </a:p>
          <a:p>
            <a:pPr lvl="1">
              <a:buFont typeface="Arial" pitchFamily="34" charset="0"/>
              <a:buChar char="•"/>
            </a:pPr>
            <a:r>
              <a:rPr lang="en-US" sz="2000" dirty="0" smtClean="0"/>
              <a:t>If </a:t>
            </a:r>
            <a:r>
              <a:rPr lang="en-US" sz="2000" dirty="0"/>
              <a:t>you are not using the application, scale down the number of servers and scale up with demand.  </a:t>
            </a:r>
            <a:endParaRPr lang="en-US" sz="2000" dirty="0" smtClean="0"/>
          </a:p>
          <a:p>
            <a:pPr lvl="1">
              <a:buFont typeface="Arial" pitchFamily="34" charset="0"/>
              <a:buChar char="•"/>
            </a:pPr>
            <a:r>
              <a:rPr lang="en-US" sz="2000" dirty="0" smtClean="0"/>
              <a:t>Attempting </a:t>
            </a:r>
            <a:r>
              <a:rPr lang="en-US" sz="2000" dirty="0"/>
              <a:t>to deploy 100 VMs to run a program that executes for 10 minutes is a waste of resources because the deployment may take more than 10 minutes.  </a:t>
            </a:r>
            <a:endParaRPr lang="en-US" sz="2000" dirty="0" smtClean="0"/>
          </a:p>
          <a:p>
            <a:pPr lvl="1">
              <a:buFont typeface="Arial" pitchFamily="34" charset="0"/>
              <a:buChar char="•"/>
            </a:pPr>
            <a:r>
              <a:rPr lang="en-US" sz="2000" dirty="0" smtClean="0"/>
              <a:t>To </a:t>
            </a:r>
            <a:r>
              <a:rPr lang="en-US" sz="2000" dirty="0"/>
              <a:t>minimize start up time one needs to have services running continuously ready to process the incoming demand.</a:t>
            </a:r>
          </a:p>
          <a:p>
            <a:pPr marL="457200" indent="-457200">
              <a:buFont typeface="+mj-lt"/>
              <a:buAutoNum type="arabicParenR"/>
            </a:pPr>
            <a:r>
              <a:rPr lang="en-US" sz="2400" b="1" dirty="0" smtClean="0"/>
              <a:t>Build </a:t>
            </a:r>
            <a:r>
              <a:rPr lang="en-US" sz="2400" b="1" dirty="0"/>
              <a:t>on existing cloud deployments.</a:t>
            </a:r>
            <a:r>
              <a:rPr lang="en-US" sz="2400" dirty="0"/>
              <a:t>   </a:t>
            </a:r>
            <a:r>
              <a:rPr lang="en-US" sz="2400" dirty="0" smtClean="0"/>
              <a:t>For example </a:t>
            </a:r>
            <a:r>
              <a:rPr lang="en-US" sz="2400" dirty="0"/>
              <a:t>use an existing </a:t>
            </a:r>
            <a:r>
              <a:rPr lang="en-US" sz="2400" dirty="0" smtClean="0"/>
              <a:t>MapReduce </a:t>
            </a:r>
            <a:r>
              <a:rPr lang="en-US" sz="2400" dirty="0"/>
              <a:t>deployment such as Hadoop </a:t>
            </a:r>
            <a:r>
              <a:rPr lang="en-US" sz="2400" dirty="0" smtClean="0"/>
              <a:t>or existing Roles and Appliances (Images)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24</a:t>
            </a:fld>
            <a:endParaRPr lang="en-US"/>
          </a:p>
        </p:txBody>
      </p:sp>
    </p:spTree>
    <p:extLst>
      <p:ext uri="{BB962C8B-B14F-4D97-AF65-F5344CB8AC3E}">
        <p14:creationId xmlns:p14="http://schemas.microsoft.com/office/powerpoint/2010/main" val="35524679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dirty="0"/>
              <a:t>How to use Clouds </a:t>
            </a:r>
            <a:r>
              <a:rPr lang="en-US" dirty="0" smtClean="0"/>
              <a:t>II</a:t>
            </a:r>
            <a:endParaRPr lang="en-US" dirty="0"/>
          </a:p>
        </p:txBody>
      </p:sp>
      <p:sp>
        <p:nvSpPr>
          <p:cNvPr id="3" name="Content Placeholder 2"/>
          <p:cNvSpPr>
            <a:spLocks noGrp="1"/>
          </p:cNvSpPr>
          <p:nvPr>
            <p:ph idx="1"/>
          </p:nvPr>
        </p:nvSpPr>
        <p:spPr>
          <a:xfrm>
            <a:off x="76200" y="762000"/>
            <a:ext cx="9067800" cy="4525963"/>
          </a:xfrm>
        </p:spPr>
        <p:txBody>
          <a:bodyPr/>
          <a:lstStyle/>
          <a:p>
            <a:pPr marL="457200" indent="-457200">
              <a:buFont typeface="+mj-lt"/>
              <a:buAutoNum type="arabicParenR" startAt="3"/>
            </a:pPr>
            <a:r>
              <a:rPr lang="en-US" sz="2400" b="1" dirty="0" smtClean="0"/>
              <a:t>Use </a:t>
            </a:r>
            <a:r>
              <a:rPr lang="en-US" sz="2400" b="1" dirty="0" err="1"/>
              <a:t>PaaS</a:t>
            </a:r>
            <a:r>
              <a:rPr lang="en-US" sz="2400" b="1" dirty="0"/>
              <a:t> if possible.  </a:t>
            </a:r>
            <a:r>
              <a:rPr lang="en-US" sz="2400" dirty="0"/>
              <a:t>For platform-as-a-service clouds like Azure use the tools that are provided such as queues, web and worker roles and blob, table and SQL storage.  </a:t>
            </a:r>
            <a:endParaRPr lang="en-US" sz="2400" dirty="0" smtClean="0"/>
          </a:p>
          <a:p>
            <a:pPr marL="857250" lvl="1" indent="-457200">
              <a:buFont typeface="+mj-lt"/>
              <a:buAutoNum type="arabicParenR" startAt="3"/>
            </a:pPr>
            <a:r>
              <a:rPr lang="en-US" sz="2000" dirty="0" smtClean="0"/>
              <a:t>Note HPC systems don’t offer much in </a:t>
            </a:r>
            <a:r>
              <a:rPr lang="en-US" sz="2000" dirty="0" err="1" smtClean="0"/>
              <a:t>PaaS</a:t>
            </a:r>
            <a:r>
              <a:rPr lang="en-US" sz="2000" dirty="0" smtClean="0"/>
              <a:t> area</a:t>
            </a:r>
            <a:endParaRPr lang="en-US" sz="2000" dirty="0"/>
          </a:p>
          <a:p>
            <a:pPr marL="457200" indent="-457200">
              <a:buFont typeface="+mj-lt"/>
              <a:buAutoNum type="arabicParenR" startAt="3"/>
            </a:pPr>
            <a:r>
              <a:rPr lang="en-US" sz="2400" b="1" dirty="0" smtClean="0"/>
              <a:t>Design </a:t>
            </a:r>
            <a:r>
              <a:rPr lang="en-US" sz="2400" b="1" dirty="0"/>
              <a:t>for failure.</a:t>
            </a:r>
            <a:r>
              <a:rPr lang="en-US" sz="2400" dirty="0"/>
              <a:t>   Applications that are services that run forever will experience failures.   The cloud has mechanisms that automatically recover lost resources, but the application needs to be designed to be fault tolerant. </a:t>
            </a:r>
            <a:endParaRPr lang="en-US" sz="2400" dirty="0" smtClean="0"/>
          </a:p>
          <a:p>
            <a:pPr marL="857250" lvl="1" indent="-457200">
              <a:buFont typeface="Arial" pitchFamily="34" charset="0"/>
              <a:buChar char="•"/>
            </a:pPr>
            <a:r>
              <a:rPr lang="en-US" sz="2000" dirty="0" smtClean="0"/>
              <a:t>In </a:t>
            </a:r>
            <a:r>
              <a:rPr lang="en-US" sz="2000" dirty="0"/>
              <a:t>particular, environments like MapReduce (Hadoop, Daytona, Twister4Azure) will automatically recover many explicit failures and adopt scheduling strategies that recover performance "failures" from for example delayed tasks. </a:t>
            </a:r>
            <a:endParaRPr lang="en-US" sz="2000" dirty="0" smtClean="0"/>
          </a:p>
          <a:p>
            <a:pPr marL="857250" lvl="1" indent="-457200">
              <a:buFont typeface="Arial" pitchFamily="34" charset="0"/>
              <a:buChar char="•"/>
            </a:pPr>
            <a:r>
              <a:rPr lang="en-US" sz="2000" dirty="0" smtClean="0"/>
              <a:t>One </a:t>
            </a:r>
            <a:r>
              <a:rPr lang="en-US" sz="2000" dirty="0"/>
              <a:t>expects an increasing number of such Platform features to be offered by clouds and users will still need to program in  a fashion that allows task failures but be rewarded by environments that transparently cope with these failures</a:t>
            </a:r>
            <a:r>
              <a:rPr lang="en-US" sz="2000" dirty="0" smtClean="0"/>
              <a:t>. (Need to build more such robust environments)</a:t>
            </a:r>
            <a:endParaRPr lang="en-US" sz="2000" dirty="0"/>
          </a:p>
          <a:p>
            <a:pPr marL="514350" indent="-514350">
              <a:buFont typeface="+mj-lt"/>
              <a:buAutoNum type="arabicParenR" startAt="3"/>
            </a:pP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25</a:t>
            </a:fld>
            <a:endParaRPr lang="en-US"/>
          </a:p>
        </p:txBody>
      </p:sp>
    </p:spTree>
    <p:extLst>
      <p:ext uri="{BB962C8B-B14F-4D97-AF65-F5344CB8AC3E}">
        <p14:creationId xmlns:p14="http://schemas.microsoft.com/office/powerpoint/2010/main" val="6971617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762000"/>
          </a:xfrm>
        </p:spPr>
        <p:txBody>
          <a:bodyPr/>
          <a:lstStyle/>
          <a:p>
            <a:r>
              <a:rPr lang="en-US" dirty="0"/>
              <a:t>How to use Clouds </a:t>
            </a:r>
            <a:r>
              <a:rPr lang="en-US" dirty="0" smtClean="0"/>
              <a:t>III</a:t>
            </a:r>
            <a:endParaRPr lang="en-US" dirty="0"/>
          </a:p>
        </p:txBody>
      </p:sp>
      <p:sp>
        <p:nvSpPr>
          <p:cNvPr id="3" name="Content Placeholder 2"/>
          <p:cNvSpPr>
            <a:spLocks noGrp="1"/>
          </p:cNvSpPr>
          <p:nvPr>
            <p:ph idx="1"/>
          </p:nvPr>
        </p:nvSpPr>
        <p:spPr>
          <a:xfrm>
            <a:off x="22781" y="685800"/>
            <a:ext cx="8229600" cy="5181600"/>
          </a:xfrm>
        </p:spPr>
        <p:txBody>
          <a:bodyPr/>
          <a:lstStyle/>
          <a:p>
            <a:pPr marL="457200" indent="-457200">
              <a:buFont typeface="+mj-lt"/>
              <a:buAutoNum type="arabicParenR" startAt="5"/>
            </a:pPr>
            <a:r>
              <a:rPr lang="en-US" sz="2400" b="1" dirty="0" smtClean="0"/>
              <a:t>Use </a:t>
            </a:r>
            <a:r>
              <a:rPr lang="en-US" sz="2400" b="1" dirty="0"/>
              <a:t>as a Service where possible.</a:t>
            </a:r>
            <a:r>
              <a:rPr lang="en-US" sz="2400" dirty="0"/>
              <a:t> Capabilities such as </a:t>
            </a:r>
            <a:r>
              <a:rPr lang="en-US" sz="2400" dirty="0" err="1"/>
              <a:t>SQLaaS</a:t>
            </a:r>
            <a:r>
              <a:rPr lang="en-US" sz="2400" dirty="0"/>
              <a:t> (database as a service or a database appliance) provide a friendlier approach than the traditional non-cloud approach exemplified by installing MySQL on the local disk. </a:t>
            </a:r>
          </a:p>
          <a:p>
            <a:pPr lvl="1">
              <a:buFont typeface="Arial" pitchFamily="34" charset="0"/>
              <a:buChar char="•"/>
            </a:pPr>
            <a:r>
              <a:rPr lang="en-US" sz="2000" dirty="0"/>
              <a:t>Suggest that  many prepackaged </a:t>
            </a:r>
            <a:r>
              <a:rPr lang="en-US" sz="2000" dirty="0" err="1"/>
              <a:t>aaS</a:t>
            </a:r>
            <a:r>
              <a:rPr lang="en-US" sz="2000" dirty="0"/>
              <a:t> capabilities such as </a:t>
            </a:r>
            <a:r>
              <a:rPr lang="en-US" sz="2000" dirty="0">
                <a:solidFill>
                  <a:srgbClr val="FF0000"/>
                </a:solidFill>
              </a:rPr>
              <a:t>Workflow as a Service </a:t>
            </a:r>
            <a:r>
              <a:rPr lang="en-US" sz="2000" dirty="0"/>
              <a:t>for eScience will be developed and simplify the development of sophisticated applications.</a:t>
            </a:r>
          </a:p>
          <a:p>
            <a:pPr marL="457200" indent="-457200">
              <a:buFont typeface="+mj-lt"/>
              <a:buAutoNum type="arabicParenR" startAt="5"/>
            </a:pPr>
            <a:r>
              <a:rPr lang="en-US" sz="2400" b="1" dirty="0" smtClean="0"/>
              <a:t>Moving </a:t>
            </a:r>
            <a:r>
              <a:rPr lang="en-US" sz="2400" b="1" dirty="0"/>
              <a:t>Data is a challenge.</a:t>
            </a:r>
            <a:r>
              <a:rPr lang="en-US" sz="2400" dirty="0"/>
              <a:t>   The general rule is that one should move computation to the data, but if the only computational resource available is a the cloud, you are stuck if the data is not also there. </a:t>
            </a:r>
            <a:endParaRPr lang="en-US" sz="2400" dirty="0" smtClean="0"/>
          </a:p>
          <a:p>
            <a:pPr marL="857250" lvl="1" indent="-457200">
              <a:buFont typeface="Arial" pitchFamily="34" charset="0"/>
              <a:buChar char="•"/>
            </a:pPr>
            <a:r>
              <a:rPr lang="en-US" sz="2000" dirty="0" smtClean="0"/>
              <a:t>Persuade Cloud Vendor to host your data free in cloud</a:t>
            </a:r>
          </a:p>
          <a:p>
            <a:pPr marL="857250" lvl="1" indent="-457200">
              <a:buFont typeface="Arial" pitchFamily="34" charset="0"/>
              <a:buChar char="•"/>
            </a:pPr>
            <a:r>
              <a:rPr lang="en-US" sz="2000" dirty="0" smtClean="0"/>
              <a:t>Persuade Internet2 to provide good link to Cloud</a:t>
            </a:r>
          </a:p>
          <a:p>
            <a:pPr marL="857250" lvl="1" indent="-457200">
              <a:buFont typeface="Arial" pitchFamily="34" charset="0"/>
              <a:buChar char="•"/>
            </a:pPr>
            <a:r>
              <a:rPr lang="en-US" sz="2000" dirty="0" smtClean="0"/>
              <a:t>Decide on Object Store v. HDFS style (or v. Lustre WAFS on HPC)</a:t>
            </a:r>
            <a:endParaRPr lang="en-US" sz="2000" dirty="0"/>
          </a:p>
          <a:p>
            <a:pPr marL="514350" indent="-514350">
              <a:buFont typeface="+mj-lt"/>
              <a:buAutoNum type="arabicParenR" startAt="5"/>
            </a:pP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26</a:t>
            </a:fld>
            <a:endParaRPr lang="en-US"/>
          </a:p>
        </p:txBody>
      </p:sp>
    </p:spTree>
    <p:extLst>
      <p:ext uri="{BB962C8B-B14F-4D97-AF65-F5344CB8AC3E}">
        <p14:creationId xmlns:p14="http://schemas.microsoft.com/office/powerpoint/2010/main" val="23683222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r>
              <a:rPr lang="en-US" dirty="0" smtClean="0"/>
              <a:t>Private Clouds</a:t>
            </a:r>
            <a:endParaRPr lang="en-US" dirty="0"/>
          </a:p>
        </p:txBody>
      </p:sp>
      <p:sp>
        <p:nvSpPr>
          <p:cNvPr id="3" name="Content Placeholder 2"/>
          <p:cNvSpPr>
            <a:spLocks noGrp="1"/>
          </p:cNvSpPr>
          <p:nvPr>
            <p:ph idx="1"/>
          </p:nvPr>
        </p:nvSpPr>
        <p:spPr>
          <a:xfrm>
            <a:off x="0" y="685800"/>
            <a:ext cx="8839200" cy="5410200"/>
          </a:xfrm>
        </p:spPr>
        <p:txBody>
          <a:bodyPr/>
          <a:lstStyle/>
          <a:p>
            <a:r>
              <a:rPr lang="en-US" sz="2400" dirty="0" smtClean="0"/>
              <a:t>Define as non commercial cloud used to support science</a:t>
            </a:r>
          </a:p>
          <a:p>
            <a:r>
              <a:rPr lang="en-US" sz="2400" b="1" dirty="0" smtClean="0"/>
              <a:t>What does it take to make </a:t>
            </a:r>
            <a:r>
              <a:rPr lang="en-US" sz="2400" b="1" dirty="0"/>
              <a:t>private cloud platforms competitive with commercial </a:t>
            </a:r>
            <a:r>
              <a:rPr lang="en-US" sz="2400" b="1" dirty="0" smtClean="0"/>
              <a:t>systems?</a:t>
            </a:r>
            <a:endParaRPr lang="en-US" sz="2400" b="1" dirty="0"/>
          </a:p>
          <a:p>
            <a:r>
              <a:rPr lang="en-US" sz="2400" dirty="0"/>
              <a:t>Plenty of work at </a:t>
            </a:r>
            <a:r>
              <a:rPr lang="en-US" sz="2400" b="1" dirty="0"/>
              <a:t>VM management level </a:t>
            </a:r>
            <a:r>
              <a:rPr lang="en-US" sz="2400" dirty="0"/>
              <a:t>with Eucalyptus, Nimbus, OpenNebula, OpenStack </a:t>
            </a:r>
            <a:endParaRPr lang="en-US" sz="2400" dirty="0" smtClean="0"/>
          </a:p>
          <a:p>
            <a:pPr lvl="1"/>
            <a:r>
              <a:rPr lang="en-US" sz="2000" dirty="0" smtClean="0"/>
              <a:t>Only now maturing</a:t>
            </a:r>
          </a:p>
          <a:p>
            <a:pPr lvl="1"/>
            <a:r>
              <a:rPr lang="en-US" sz="2000" dirty="0" smtClean="0"/>
              <a:t>Nimbus and OpenNebula pretty solid but not widely adopted in USA</a:t>
            </a:r>
          </a:p>
          <a:p>
            <a:pPr lvl="1"/>
            <a:r>
              <a:rPr lang="en-US" sz="2000" dirty="0" smtClean="0"/>
              <a:t>OpenStack and Eucalyptus recent major improvements</a:t>
            </a:r>
            <a:endParaRPr lang="en-US" sz="2000" dirty="0"/>
          </a:p>
          <a:p>
            <a:r>
              <a:rPr lang="en-US" sz="2400" b="1" dirty="0"/>
              <a:t>O</a:t>
            </a:r>
            <a:r>
              <a:rPr lang="en-US" sz="2400" b="1" dirty="0" smtClean="0"/>
              <a:t>pen </a:t>
            </a:r>
            <a:r>
              <a:rPr lang="en-US" sz="2400" b="1" dirty="0"/>
              <a:t>source </a:t>
            </a:r>
            <a:r>
              <a:rPr lang="en-US" sz="2400" b="1" dirty="0" err="1" smtClean="0"/>
              <a:t>PaaS</a:t>
            </a:r>
            <a:r>
              <a:rPr lang="en-US" sz="2400" b="1" dirty="0" smtClean="0"/>
              <a:t> </a:t>
            </a:r>
            <a:r>
              <a:rPr lang="en-US" sz="2400" dirty="0" smtClean="0"/>
              <a:t>tools </a:t>
            </a:r>
            <a:r>
              <a:rPr lang="en-US" sz="2400" dirty="0"/>
              <a:t>like Hadoop, </a:t>
            </a:r>
            <a:r>
              <a:rPr lang="en-US" sz="2400" dirty="0" err="1"/>
              <a:t>Hbase</a:t>
            </a:r>
            <a:r>
              <a:rPr lang="en-US" sz="2400" dirty="0"/>
              <a:t>, Cassandra, Zookeeper </a:t>
            </a:r>
            <a:r>
              <a:rPr lang="en-US" sz="2400" dirty="0" smtClean="0"/>
              <a:t>but not integrated into platform </a:t>
            </a:r>
          </a:p>
          <a:p>
            <a:r>
              <a:rPr lang="en-US" sz="2400" b="1" dirty="0" smtClean="0"/>
              <a:t>Need dynamic </a:t>
            </a:r>
            <a:r>
              <a:rPr lang="en-US" sz="2400" b="1" dirty="0"/>
              <a:t>resource </a:t>
            </a:r>
            <a:r>
              <a:rPr lang="en-US" sz="2400" dirty="0" smtClean="0"/>
              <a:t>management in a “not really elastic” environment as limited size</a:t>
            </a:r>
          </a:p>
          <a:p>
            <a:r>
              <a:rPr lang="en-US" sz="2400" b="1" dirty="0" smtClean="0"/>
              <a:t>Federation</a:t>
            </a:r>
            <a:r>
              <a:rPr lang="en-US" sz="2400" dirty="0" smtClean="0"/>
              <a:t> of distributed components (as in grids) to make a decent size system</a:t>
            </a:r>
            <a:endParaRPr lang="en-US" sz="2400" dirty="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27</a:t>
            </a:fld>
            <a:endParaRPr lang="en-US"/>
          </a:p>
        </p:txBody>
      </p:sp>
    </p:spTree>
    <p:extLst>
      <p:ext uri="{BB962C8B-B14F-4D97-AF65-F5344CB8AC3E}">
        <p14:creationId xmlns:p14="http://schemas.microsoft.com/office/powerpoint/2010/main" val="12380891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627" y="76200"/>
            <a:ext cx="8229600" cy="639762"/>
          </a:xfrm>
        </p:spPr>
        <p:txBody>
          <a:bodyPr/>
          <a:lstStyle/>
          <a:p>
            <a:r>
              <a:rPr lang="en-US" dirty="0" err="1"/>
              <a:t>Templated</a:t>
            </a:r>
            <a:r>
              <a:rPr lang="en-US" dirty="0"/>
              <a:t> Dynamic </a:t>
            </a:r>
            <a:r>
              <a:rPr lang="en-US" dirty="0" smtClean="0"/>
              <a:t>Provisioning</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28</a:t>
            </a:fld>
            <a:endParaRPr lang="en-US"/>
          </a:p>
        </p:txBody>
      </p:sp>
      <p:sp>
        <p:nvSpPr>
          <p:cNvPr id="3" name="Content Placeholder 2"/>
          <p:cNvSpPr>
            <a:spLocks noGrp="1"/>
          </p:cNvSpPr>
          <p:nvPr>
            <p:ph idx="1"/>
          </p:nvPr>
        </p:nvSpPr>
        <p:spPr>
          <a:xfrm>
            <a:off x="-4498" y="685800"/>
            <a:ext cx="9110330" cy="990600"/>
          </a:xfrm>
          <a:solidFill>
            <a:schemeClr val="bg1"/>
          </a:solidFill>
        </p:spPr>
        <p:txBody>
          <a:bodyPr/>
          <a:lstStyle/>
          <a:p>
            <a:r>
              <a:rPr lang="en-US" dirty="0" smtClean="0"/>
              <a:t>Abstract Specification of image mapped to various HPC and Cloud environments</a:t>
            </a:r>
            <a:endParaRPr lang="en-US" dirty="0"/>
          </a:p>
        </p:txBody>
      </p:sp>
      <p:grpSp>
        <p:nvGrpSpPr>
          <p:cNvPr id="10" name="Group 9"/>
          <p:cNvGrpSpPr/>
          <p:nvPr/>
        </p:nvGrpSpPr>
        <p:grpSpPr>
          <a:xfrm>
            <a:off x="0" y="1853613"/>
            <a:ext cx="9143999" cy="4892721"/>
            <a:chOff x="0" y="1853613"/>
            <a:chExt cx="9143999" cy="4892721"/>
          </a:xfrm>
        </p:grpSpPr>
        <p:sp>
          <p:nvSpPr>
            <p:cNvPr id="8" name="Shape 293"/>
            <p:cNvSpPr/>
            <p:nvPr/>
          </p:nvSpPr>
          <p:spPr>
            <a:xfrm>
              <a:off x="0" y="1853613"/>
              <a:ext cx="9143999" cy="4892721"/>
            </a:xfrm>
            <a:prstGeom prst="rect">
              <a:avLst/>
            </a:prstGeom>
            <a:blipFill>
              <a:blip r:embed="rId2"/>
              <a:stretch>
                <a:fillRect/>
              </a:stretch>
            </a:blipFill>
            <a:ln>
              <a:noFill/>
            </a:ln>
          </p:spPr>
        </p:sp>
        <p:sp>
          <p:nvSpPr>
            <p:cNvPr id="9" name="TextBox 8"/>
            <p:cNvSpPr txBox="1"/>
            <p:nvPr/>
          </p:nvSpPr>
          <p:spPr>
            <a:xfrm>
              <a:off x="6705600" y="4953000"/>
              <a:ext cx="2362200" cy="1200329"/>
            </a:xfrm>
            <a:prstGeom prst="rect">
              <a:avLst/>
            </a:prstGeom>
            <a:noFill/>
          </p:spPr>
          <p:txBody>
            <a:bodyPr wrap="square" rtlCol="0">
              <a:spAutoFit/>
            </a:bodyPr>
            <a:lstStyle/>
            <a:p>
              <a:r>
                <a:rPr lang="en-US" dirty="0" smtClean="0"/>
                <a:t>Essex replaces Cactus</a:t>
              </a:r>
            </a:p>
            <a:p>
              <a:r>
                <a:rPr lang="en-US" dirty="0" smtClean="0"/>
                <a:t>Current Eucalyptus 3 commercial while version 2 Open Source</a:t>
              </a:r>
              <a:endParaRPr lang="en-US" dirty="0"/>
            </a:p>
          </p:txBody>
        </p:sp>
      </p:grpSp>
      <p:grpSp>
        <p:nvGrpSpPr>
          <p:cNvPr id="14" name="Group 13"/>
          <p:cNvGrpSpPr/>
          <p:nvPr/>
        </p:nvGrpSpPr>
        <p:grpSpPr>
          <a:xfrm>
            <a:off x="-1" y="685800"/>
            <a:ext cx="9143999" cy="6060534"/>
            <a:chOff x="-1" y="685800"/>
            <a:chExt cx="9143999" cy="6060534"/>
          </a:xfrm>
        </p:grpSpPr>
        <p:sp>
          <p:nvSpPr>
            <p:cNvPr id="11" name="Shape 301"/>
            <p:cNvSpPr/>
            <p:nvPr/>
          </p:nvSpPr>
          <p:spPr>
            <a:xfrm>
              <a:off x="-1" y="685800"/>
              <a:ext cx="9143999" cy="6060534"/>
            </a:xfrm>
            <a:prstGeom prst="rect">
              <a:avLst/>
            </a:prstGeom>
            <a:blipFill>
              <a:blip r:embed="rId3"/>
              <a:stretch>
                <a:fillRect/>
              </a:stretch>
            </a:blipFill>
            <a:ln>
              <a:noFill/>
            </a:ln>
          </p:spPr>
        </p:sp>
        <p:sp>
          <p:nvSpPr>
            <p:cNvPr id="12" name="TextBox 11"/>
            <p:cNvSpPr txBox="1"/>
            <p:nvPr/>
          </p:nvSpPr>
          <p:spPr>
            <a:xfrm>
              <a:off x="6934200" y="1207282"/>
              <a:ext cx="2133600" cy="923330"/>
            </a:xfrm>
            <a:prstGeom prst="rect">
              <a:avLst/>
            </a:prstGeom>
            <a:noFill/>
          </p:spPr>
          <p:txBody>
            <a:bodyPr wrap="square" rtlCol="0">
              <a:spAutoFit/>
            </a:bodyPr>
            <a:lstStyle/>
            <a:p>
              <a:r>
                <a:rPr lang="en-US" dirty="0" smtClean="0"/>
                <a:t>OpenNebula</a:t>
              </a:r>
              <a:br>
                <a:rPr lang="en-US" dirty="0" smtClean="0"/>
              </a:br>
              <a:r>
                <a:rPr lang="en-US" dirty="0" smtClean="0"/>
                <a:t>Parallel  provisioning now supported</a:t>
              </a:r>
              <a:endParaRPr lang="en-US" dirty="0"/>
            </a:p>
          </p:txBody>
        </p:sp>
        <p:sp>
          <p:nvSpPr>
            <p:cNvPr id="13" name="TextBox 12"/>
            <p:cNvSpPr txBox="1"/>
            <p:nvPr/>
          </p:nvSpPr>
          <p:spPr>
            <a:xfrm>
              <a:off x="5715001" y="4800600"/>
              <a:ext cx="3352800" cy="646331"/>
            </a:xfrm>
            <a:prstGeom prst="rect">
              <a:avLst/>
            </a:prstGeom>
            <a:noFill/>
          </p:spPr>
          <p:txBody>
            <a:bodyPr wrap="square" rtlCol="0">
              <a:spAutoFit/>
            </a:bodyPr>
            <a:lstStyle/>
            <a:p>
              <a:r>
                <a:rPr lang="en-US" dirty="0" smtClean="0"/>
                <a:t>Moab/xCAT HPC – high as need reboot before use</a:t>
              </a:r>
              <a:endParaRPr lang="en-US" dirty="0"/>
            </a:p>
          </p:txBody>
        </p:sp>
      </p:grpSp>
    </p:spTree>
    <p:extLst>
      <p:ext uri="{BB962C8B-B14F-4D97-AF65-F5344CB8AC3E}">
        <p14:creationId xmlns:p14="http://schemas.microsoft.com/office/powerpoint/2010/main" val="187661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t>Some Research </a:t>
            </a:r>
            <a:r>
              <a:rPr lang="en-US" dirty="0"/>
              <a:t>Challenges – </a:t>
            </a:r>
            <a:r>
              <a:rPr lang="en-US" dirty="0" smtClean="0"/>
              <a:t>I</a:t>
            </a:r>
            <a:endParaRPr lang="en-US" dirty="0"/>
          </a:p>
        </p:txBody>
      </p:sp>
      <p:sp>
        <p:nvSpPr>
          <p:cNvPr id="3" name="Content Placeholder 2"/>
          <p:cNvSpPr>
            <a:spLocks noGrp="1"/>
          </p:cNvSpPr>
          <p:nvPr>
            <p:ph idx="1"/>
          </p:nvPr>
        </p:nvSpPr>
        <p:spPr>
          <a:xfrm>
            <a:off x="0" y="838200"/>
            <a:ext cx="9067800" cy="5334000"/>
          </a:xfrm>
        </p:spPr>
        <p:txBody>
          <a:bodyPr>
            <a:normAutofit/>
          </a:bodyPr>
          <a:lstStyle/>
          <a:p>
            <a:r>
              <a:rPr lang="en-US" sz="2800" dirty="0" smtClean="0"/>
              <a:t>Design algorithms that can </a:t>
            </a:r>
            <a:r>
              <a:rPr lang="en-US" sz="2800" b="1" dirty="0" smtClean="0"/>
              <a:t>exploit/tolerate cloud features</a:t>
            </a:r>
          </a:p>
          <a:p>
            <a:pPr lvl="1"/>
            <a:r>
              <a:rPr lang="en-US" sz="2400" dirty="0" smtClean="0"/>
              <a:t>Elastic access to resources</a:t>
            </a:r>
          </a:p>
          <a:p>
            <a:pPr lvl="1"/>
            <a:r>
              <a:rPr lang="en-US" sz="2400" dirty="0" smtClean="0"/>
              <a:t>Use few large messages – not lots of small ones</a:t>
            </a:r>
          </a:p>
          <a:p>
            <a:pPr lvl="1"/>
            <a:r>
              <a:rPr lang="en-US" sz="2400" dirty="0" smtClean="0"/>
              <a:t>Fault tolerant</a:t>
            </a:r>
          </a:p>
          <a:p>
            <a:pPr lvl="1"/>
            <a:r>
              <a:rPr lang="en-US" sz="2400" dirty="0" smtClean="0"/>
              <a:t>Use library of roles and appliances</a:t>
            </a:r>
          </a:p>
          <a:p>
            <a:pPr lvl="1"/>
            <a:r>
              <a:rPr lang="en-US" sz="2400" dirty="0" smtClean="0"/>
              <a:t>Exploit platforms (queues, tables) and </a:t>
            </a:r>
            <a:r>
              <a:rPr lang="en-US" sz="2400" dirty="0" err="1" smtClean="0"/>
              <a:t>XaaS</a:t>
            </a:r>
            <a:endParaRPr lang="en-US" sz="2400" dirty="0"/>
          </a:p>
          <a:p>
            <a:r>
              <a:rPr lang="en-US" sz="2800" b="1" dirty="0" smtClean="0"/>
              <a:t>Classify</a:t>
            </a:r>
            <a:r>
              <a:rPr lang="en-US" sz="2800" dirty="0" smtClean="0"/>
              <a:t> and measure </a:t>
            </a:r>
            <a:r>
              <a:rPr lang="en-US" sz="2800" b="1" dirty="0" smtClean="0"/>
              <a:t>performance </a:t>
            </a:r>
            <a:r>
              <a:rPr lang="en-US" sz="2800" dirty="0" smtClean="0"/>
              <a:t>of these algorithms/applications</a:t>
            </a:r>
          </a:p>
          <a:p>
            <a:r>
              <a:rPr lang="en-US" sz="2800" b="1" dirty="0" smtClean="0"/>
              <a:t>Improve performance </a:t>
            </a:r>
            <a:r>
              <a:rPr lang="en-US" sz="2800" dirty="0" smtClean="0"/>
              <a:t>of clouds</a:t>
            </a:r>
          </a:p>
          <a:p>
            <a:r>
              <a:rPr lang="en-US" sz="2800" dirty="0" smtClean="0"/>
              <a:t>Many </a:t>
            </a:r>
            <a:r>
              <a:rPr lang="en-US" sz="2800" b="1" dirty="0" smtClean="0"/>
              <a:t>security</a:t>
            </a:r>
            <a:r>
              <a:rPr lang="en-US" sz="2800" dirty="0" smtClean="0"/>
              <a:t> issues</a:t>
            </a:r>
          </a:p>
          <a:p>
            <a:r>
              <a:rPr lang="en-US" sz="2800" dirty="0"/>
              <a:t>Understand needed </a:t>
            </a:r>
            <a:r>
              <a:rPr lang="en-US" sz="2800" b="1" dirty="0" smtClean="0"/>
              <a:t>standards</a:t>
            </a:r>
            <a:endParaRPr lang="en-US" sz="2800" b="1" dirty="0"/>
          </a:p>
        </p:txBody>
      </p:sp>
      <p:sp>
        <p:nvSpPr>
          <p:cNvPr id="4" name="TextBox 3"/>
          <p:cNvSpPr txBox="1"/>
          <p:nvPr/>
        </p:nvSpPr>
        <p:spPr>
          <a:xfrm>
            <a:off x="6172200" y="5638800"/>
            <a:ext cx="2754793" cy="369332"/>
          </a:xfrm>
          <a:prstGeom prst="rect">
            <a:avLst/>
          </a:prstGeom>
          <a:noFill/>
        </p:spPr>
        <p:txBody>
          <a:bodyPr wrap="none" rtlCol="0">
            <a:spAutoFit/>
          </a:bodyPr>
          <a:lstStyle/>
          <a:p>
            <a:r>
              <a:rPr lang="en-US" dirty="0" smtClean="0"/>
              <a:t>Helped by Manish </a:t>
            </a:r>
            <a:r>
              <a:rPr lang="en-US" dirty="0" err="1" smtClean="0"/>
              <a:t>Parashar</a:t>
            </a:r>
            <a:endParaRPr lang="en-US" dirty="0"/>
          </a:p>
        </p:txBody>
      </p:sp>
    </p:spTree>
    <p:extLst>
      <p:ext uri="{BB962C8B-B14F-4D97-AF65-F5344CB8AC3E}">
        <p14:creationId xmlns:p14="http://schemas.microsoft.com/office/powerpoint/2010/main" val="582527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Some Observations</a:t>
            </a:r>
            <a:endParaRPr lang="en-US" dirty="0"/>
          </a:p>
        </p:txBody>
      </p:sp>
      <p:sp>
        <p:nvSpPr>
          <p:cNvPr id="3" name="Content Placeholder 2"/>
          <p:cNvSpPr>
            <a:spLocks noGrp="1"/>
          </p:cNvSpPr>
          <p:nvPr>
            <p:ph idx="1"/>
          </p:nvPr>
        </p:nvSpPr>
        <p:spPr>
          <a:xfrm>
            <a:off x="152400" y="838200"/>
            <a:ext cx="8839200" cy="5486400"/>
          </a:xfrm>
        </p:spPr>
        <p:txBody>
          <a:bodyPr/>
          <a:lstStyle/>
          <a:p>
            <a:pPr marL="274320">
              <a:spcBef>
                <a:spcPts val="300"/>
              </a:spcBef>
            </a:pPr>
            <a:r>
              <a:rPr lang="en-US" sz="2400" b="1" dirty="0" smtClean="0"/>
              <a:t>Distinguish HPC (Supercomputer) machines </a:t>
            </a:r>
            <a:r>
              <a:rPr lang="en-US" sz="2400" dirty="0" smtClean="0"/>
              <a:t>and</a:t>
            </a:r>
            <a:r>
              <a:rPr lang="en-US" sz="2400" b="1" dirty="0" smtClean="0"/>
              <a:t> HPC problems</a:t>
            </a:r>
          </a:p>
          <a:p>
            <a:pPr marL="274320">
              <a:spcBef>
                <a:spcPts val="300"/>
              </a:spcBef>
            </a:pPr>
            <a:r>
              <a:rPr lang="en-US" sz="2400" b="1" dirty="0" smtClean="0"/>
              <a:t>Classic </a:t>
            </a:r>
            <a:r>
              <a:rPr lang="en-US" sz="2400" b="1" dirty="0"/>
              <a:t>HPC machines </a:t>
            </a:r>
            <a:r>
              <a:rPr lang="en-US" sz="2400" dirty="0"/>
              <a:t>as MPI engines offer highest possible performance on closely coupled problems</a:t>
            </a:r>
          </a:p>
          <a:p>
            <a:pPr marL="274320">
              <a:spcBef>
                <a:spcPts val="300"/>
              </a:spcBef>
            </a:pPr>
            <a:r>
              <a:rPr lang="en-US" sz="2400" b="1" dirty="0" smtClean="0"/>
              <a:t>Clouds</a:t>
            </a:r>
            <a:r>
              <a:rPr lang="en-US" sz="2400" dirty="0" smtClean="0"/>
              <a:t> offer from different points of view</a:t>
            </a:r>
          </a:p>
          <a:p>
            <a:pPr marL="674370" lvl="2">
              <a:spcBef>
                <a:spcPts val="300"/>
              </a:spcBef>
            </a:pPr>
            <a:r>
              <a:rPr lang="en-US" sz="2000" dirty="0" smtClean="0"/>
              <a:t>On-demand service (</a:t>
            </a:r>
            <a:r>
              <a:rPr lang="en-US" sz="2000" b="1" dirty="0" smtClean="0"/>
              <a:t>elastic</a:t>
            </a:r>
            <a:r>
              <a:rPr lang="en-US" sz="2000" dirty="0" smtClean="0"/>
              <a:t>)</a:t>
            </a:r>
          </a:p>
          <a:p>
            <a:pPr marL="674370" lvl="2">
              <a:spcBef>
                <a:spcPts val="300"/>
              </a:spcBef>
            </a:pPr>
            <a:r>
              <a:rPr lang="en-US" sz="2000" b="1" dirty="0" smtClean="0"/>
              <a:t>Economies of scale from sharing</a:t>
            </a:r>
          </a:p>
          <a:p>
            <a:pPr marL="674370" lvl="2">
              <a:spcBef>
                <a:spcPts val="300"/>
              </a:spcBef>
            </a:pPr>
            <a:r>
              <a:rPr lang="en-US" sz="2000" dirty="0" smtClean="0"/>
              <a:t>Powerful new </a:t>
            </a:r>
            <a:r>
              <a:rPr lang="en-US" sz="2000" b="1" dirty="0" smtClean="0"/>
              <a:t>software models </a:t>
            </a:r>
            <a:r>
              <a:rPr lang="en-US" sz="2000" dirty="0" smtClean="0"/>
              <a:t>such as </a:t>
            </a:r>
            <a:r>
              <a:rPr lang="en-US" sz="2000" b="1" dirty="0" smtClean="0"/>
              <a:t>MapReduce, </a:t>
            </a:r>
            <a:r>
              <a:rPr lang="en-US" sz="2000" dirty="0" smtClean="0"/>
              <a:t>which have </a:t>
            </a:r>
            <a:r>
              <a:rPr lang="en-US" sz="2000" b="1" dirty="0" smtClean="0"/>
              <a:t>advantages over classic HPC environments</a:t>
            </a:r>
          </a:p>
          <a:p>
            <a:pPr marL="674370" lvl="2">
              <a:spcBef>
                <a:spcPts val="300"/>
              </a:spcBef>
            </a:pPr>
            <a:r>
              <a:rPr lang="en-US" sz="2000" b="1" dirty="0" smtClean="0"/>
              <a:t>Plenty of jobs </a:t>
            </a:r>
            <a:r>
              <a:rPr lang="en-US" sz="2000" dirty="0" smtClean="0"/>
              <a:t>making it attractive for students &amp; curricula</a:t>
            </a:r>
          </a:p>
          <a:p>
            <a:pPr marL="674370" lvl="2">
              <a:spcBef>
                <a:spcPts val="300"/>
              </a:spcBef>
            </a:pPr>
            <a:r>
              <a:rPr lang="en-US" sz="2000" b="1" dirty="0" smtClean="0"/>
              <a:t>Security</a:t>
            </a:r>
            <a:r>
              <a:rPr lang="en-US" sz="2000" dirty="0" smtClean="0"/>
              <a:t> challenges</a:t>
            </a:r>
          </a:p>
          <a:p>
            <a:pPr marL="274320">
              <a:spcBef>
                <a:spcPts val="300"/>
              </a:spcBef>
            </a:pPr>
            <a:r>
              <a:rPr lang="en-US" sz="2400" b="1" dirty="0" smtClean="0"/>
              <a:t>HPC problems </a:t>
            </a:r>
            <a:r>
              <a:rPr lang="en-US" sz="2400" dirty="0" smtClean="0"/>
              <a:t>running well on clouds have above  advantages</a:t>
            </a:r>
          </a:p>
          <a:p>
            <a:pPr marL="274320">
              <a:spcBef>
                <a:spcPts val="300"/>
              </a:spcBef>
            </a:pPr>
            <a:r>
              <a:rPr lang="en-US" sz="2400" dirty="0" smtClean="0">
                <a:cs typeface="ＭＳ Ｐゴシック" charset="0"/>
              </a:rPr>
              <a:t>Note </a:t>
            </a:r>
            <a:r>
              <a:rPr lang="en-US" sz="2400" dirty="0">
                <a:cs typeface="ＭＳ Ｐゴシック" charset="0"/>
              </a:rPr>
              <a:t>100% utilization of Supercomputers makes elasticity moot for capability (very large) jobs and makes capacity (many modest) use </a:t>
            </a:r>
            <a:r>
              <a:rPr lang="en-US" sz="2400" dirty="0" smtClean="0">
                <a:cs typeface="ＭＳ Ｐゴシック" charset="0"/>
              </a:rPr>
              <a:t>not be on-demand</a:t>
            </a:r>
          </a:p>
          <a:p>
            <a:pPr marL="274320">
              <a:spcBef>
                <a:spcPts val="300"/>
              </a:spcBef>
            </a:pPr>
            <a:r>
              <a:rPr lang="en-US" sz="2400" dirty="0" smtClean="0"/>
              <a:t>Need </a:t>
            </a:r>
            <a:r>
              <a:rPr lang="en-US" sz="2400" b="1" dirty="0" smtClean="0"/>
              <a:t>Cloud-HPC Interoperability</a:t>
            </a:r>
            <a:endParaRPr lang="en-US" sz="2400" b="1" dirty="0"/>
          </a:p>
          <a:p>
            <a:pPr marL="274320">
              <a:spcBef>
                <a:spcPts val="300"/>
              </a:spcBef>
            </a:pP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a:t>
            </a:fld>
            <a:endParaRPr lang="en-US"/>
          </a:p>
        </p:txBody>
      </p:sp>
    </p:spTree>
    <p:extLst>
      <p:ext uri="{BB962C8B-B14F-4D97-AF65-F5344CB8AC3E}">
        <p14:creationId xmlns:p14="http://schemas.microsoft.com/office/powerpoint/2010/main" val="37408125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914400"/>
          </a:xfrm>
        </p:spPr>
        <p:txBody>
          <a:bodyPr/>
          <a:lstStyle/>
          <a:p>
            <a:r>
              <a:rPr lang="en-US" dirty="0"/>
              <a:t>Some </a:t>
            </a:r>
            <a:r>
              <a:rPr lang="en-US" dirty="0" smtClean="0"/>
              <a:t>Research(&amp;D) </a:t>
            </a:r>
            <a:r>
              <a:rPr lang="en-US" dirty="0"/>
              <a:t>Challenges – </a:t>
            </a:r>
            <a:r>
              <a:rPr lang="en-US" dirty="0" smtClean="0"/>
              <a:t>II</a:t>
            </a:r>
            <a:endParaRPr lang="en-US" dirty="0"/>
          </a:p>
        </p:txBody>
      </p:sp>
      <p:sp>
        <p:nvSpPr>
          <p:cNvPr id="3" name="Content Placeholder 2"/>
          <p:cNvSpPr>
            <a:spLocks noGrp="1"/>
          </p:cNvSpPr>
          <p:nvPr>
            <p:ph idx="1"/>
          </p:nvPr>
        </p:nvSpPr>
        <p:spPr>
          <a:xfrm>
            <a:off x="0" y="838200"/>
            <a:ext cx="8991600" cy="4525963"/>
          </a:xfrm>
        </p:spPr>
        <p:txBody>
          <a:bodyPr/>
          <a:lstStyle/>
          <a:p>
            <a:r>
              <a:rPr lang="en-US" sz="2400" dirty="0" smtClean="0"/>
              <a:t>Improve </a:t>
            </a:r>
            <a:r>
              <a:rPr lang="en-US" sz="2400" b="1" dirty="0" smtClean="0"/>
              <a:t>MapReduce</a:t>
            </a:r>
            <a:r>
              <a:rPr lang="en-US" sz="2400" dirty="0" smtClean="0"/>
              <a:t> so it </a:t>
            </a:r>
          </a:p>
          <a:p>
            <a:pPr lvl="1"/>
            <a:r>
              <a:rPr lang="en-US" sz="2000" dirty="0" smtClean="0"/>
              <a:t>Offers HPC Cloud interoperability</a:t>
            </a:r>
          </a:p>
          <a:p>
            <a:pPr lvl="1"/>
            <a:r>
              <a:rPr lang="en-US" sz="2000" dirty="0" smtClean="0"/>
              <a:t>Polymorphic reductions (collectives) exploiting all types of networks</a:t>
            </a:r>
          </a:p>
          <a:p>
            <a:pPr lvl="1"/>
            <a:r>
              <a:rPr lang="en-US" sz="2000" dirty="0" smtClean="0"/>
              <a:t>Supports scientific data and algorithms</a:t>
            </a:r>
          </a:p>
          <a:p>
            <a:r>
              <a:rPr lang="en-US" sz="2400" dirty="0" smtClean="0"/>
              <a:t>Develop </a:t>
            </a:r>
            <a:r>
              <a:rPr lang="en-US" sz="2400" b="1" dirty="0" smtClean="0"/>
              <a:t>storage model </a:t>
            </a:r>
            <a:r>
              <a:rPr lang="en-US" sz="2400" dirty="0" smtClean="0"/>
              <a:t>to support cloud computing enhanced data repositories</a:t>
            </a:r>
          </a:p>
          <a:p>
            <a:r>
              <a:rPr lang="en-US" sz="2400" dirty="0" smtClean="0"/>
              <a:t>Understand </a:t>
            </a:r>
            <a:r>
              <a:rPr lang="en-US" sz="2400" b="1" dirty="0" smtClean="0"/>
              <a:t>federation of multiple clouds </a:t>
            </a:r>
            <a:r>
              <a:rPr lang="en-US" sz="2400" dirty="0" smtClean="0"/>
              <a:t>and support of hybrid algorithms split across clouds (e.g. for security or geographical reason)</a:t>
            </a:r>
          </a:p>
          <a:p>
            <a:pPr lvl="1"/>
            <a:r>
              <a:rPr lang="en-US" sz="2000" dirty="0" smtClean="0"/>
              <a:t>Private clouds are not likely to be on huge scale of public clouds</a:t>
            </a:r>
          </a:p>
          <a:p>
            <a:pPr lvl="1"/>
            <a:r>
              <a:rPr lang="en-US" sz="2000" b="1" dirty="0" smtClean="0"/>
              <a:t>Cloud bursting </a:t>
            </a:r>
            <a:r>
              <a:rPr lang="en-US" sz="2000" dirty="0" smtClean="0"/>
              <a:t>important federated system (private + public)</a:t>
            </a:r>
          </a:p>
          <a:p>
            <a:r>
              <a:rPr lang="en-US" sz="2400" dirty="0"/>
              <a:t>Bring </a:t>
            </a:r>
            <a:r>
              <a:rPr lang="en-US" sz="2400" b="1" dirty="0"/>
              <a:t>commercial cloud </a:t>
            </a:r>
            <a:r>
              <a:rPr lang="en-US" sz="2400" b="1" dirty="0" err="1"/>
              <a:t>PaaS</a:t>
            </a:r>
            <a:r>
              <a:rPr lang="en-US" sz="2400" b="1" dirty="0"/>
              <a:t> </a:t>
            </a:r>
            <a:r>
              <a:rPr lang="en-US" sz="2400" dirty="0"/>
              <a:t>to HPC and academic clouds</a:t>
            </a:r>
          </a:p>
          <a:p>
            <a:r>
              <a:rPr lang="en-US" sz="2400" b="1" dirty="0" smtClean="0"/>
              <a:t>Fault tolerance</a:t>
            </a:r>
            <a:r>
              <a:rPr lang="en-US" sz="2400" dirty="0" smtClean="0"/>
              <a:t>, </a:t>
            </a:r>
            <a:r>
              <a:rPr lang="en-US" sz="2400" b="1" dirty="0" smtClean="0"/>
              <a:t>high availability</a:t>
            </a:r>
            <a:r>
              <a:rPr lang="en-US" sz="2400" dirty="0" smtClean="0"/>
              <a:t>, </a:t>
            </a:r>
            <a:r>
              <a:rPr lang="en-US" sz="2400" b="1" dirty="0" smtClean="0"/>
              <a:t>energy efficiency </a:t>
            </a:r>
            <a:r>
              <a:rPr lang="en-US" sz="2400" dirty="0" smtClean="0"/>
              <a:t>(green clouds)</a:t>
            </a:r>
          </a:p>
          <a:p>
            <a:r>
              <a:rPr lang="en-US" sz="2400" b="1" dirty="0" smtClean="0"/>
              <a:t>Train people </a:t>
            </a:r>
            <a:r>
              <a:rPr lang="en-US" sz="2400" dirty="0" smtClean="0"/>
              <a:t>for the 14 million cloud jobs expected by 2015</a:t>
            </a:r>
          </a:p>
          <a:p>
            <a:pPr lvl="1"/>
            <a:endParaRPr lang="en-US" sz="2000" dirty="0" smtClean="0"/>
          </a:p>
          <a:p>
            <a:pPr lvl="1"/>
            <a:endParaRPr lang="en-US" sz="20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30</a:t>
            </a:fld>
            <a:endParaRPr lang="en-US"/>
          </a:p>
        </p:txBody>
      </p:sp>
      <p:sp>
        <p:nvSpPr>
          <p:cNvPr id="5" name="TextBox 4"/>
          <p:cNvSpPr txBox="1"/>
          <p:nvPr/>
        </p:nvSpPr>
        <p:spPr>
          <a:xfrm>
            <a:off x="5791200" y="6324600"/>
            <a:ext cx="2754793" cy="369332"/>
          </a:xfrm>
          <a:prstGeom prst="rect">
            <a:avLst/>
          </a:prstGeom>
          <a:noFill/>
        </p:spPr>
        <p:txBody>
          <a:bodyPr wrap="none" rtlCol="0">
            <a:spAutoFit/>
          </a:bodyPr>
          <a:lstStyle/>
          <a:p>
            <a:r>
              <a:rPr lang="en-US" dirty="0" smtClean="0"/>
              <a:t>Helped by Manish </a:t>
            </a:r>
            <a:r>
              <a:rPr lang="en-US" dirty="0" err="1" smtClean="0"/>
              <a:t>Parashar</a:t>
            </a:r>
            <a:endParaRPr lang="en-US" dirty="0"/>
          </a:p>
        </p:txBody>
      </p:sp>
    </p:spTree>
    <p:extLst>
      <p:ext uri="{BB962C8B-B14F-4D97-AF65-F5344CB8AC3E}">
        <p14:creationId xmlns:p14="http://schemas.microsoft.com/office/powerpoint/2010/main" val="30693331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1668"/>
            <a:ext cx="8229600" cy="806532"/>
          </a:xfrm>
        </p:spPr>
        <p:txBody>
          <a:bodyPr/>
          <a:lstStyle/>
          <a:p>
            <a:r>
              <a:rPr lang="en-US" dirty="0" smtClean="0"/>
              <a:t>Architecture of Data Repositories?</a:t>
            </a:r>
            <a:endParaRPr lang="en-US" dirty="0"/>
          </a:p>
        </p:txBody>
      </p:sp>
      <p:sp>
        <p:nvSpPr>
          <p:cNvPr id="4" name="Content Placeholder 3"/>
          <p:cNvSpPr>
            <a:spLocks noGrp="1"/>
          </p:cNvSpPr>
          <p:nvPr>
            <p:ph idx="1"/>
          </p:nvPr>
        </p:nvSpPr>
        <p:spPr>
          <a:xfrm>
            <a:off x="152400" y="762000"/>
            <a:ext cx="8991600" cy="4525963"/>
          </a:xfrm>
        </p:spPr>
        <p:txBody>
          <a:bodyPr/>
          <a:lstStyle/>
          <a:p>
            <a:r>
              <a:rPr lang="en-US" dirty="0" smtClean="0"/>
              <a:t>Traditionally governments set up repositories for data associated with particular missions</a:t>
            </a:r>
          </a:p>
          <a:p>
            <a:pPr lvl="1"/>
            <a:r>
              <a:rPr lang="en-US" dirty="0" smtClean="0"/>
              <a:t>For example </a:t>
            </a:r>
            <a:r>
              <a:rPr lang="en-US" dirty="0"/>
              <a:t>EOSDIS (Earth </a:t>
            </a:r>
            <a:r>
              <a:rPr lang="en-US" dirty="0" smtClean="0"/>
              <a:t>Observation), </a:t>
            </a:r>
            <a:r>
              <a:rPr lang="en-US" dirty="0" err="1" smtClean="0"/>
              <a:t>GenBank</a:t>
            </a:r>
            <a:r>
              <a:rPr lang="en-US" dirty="0" smtClean="0"/>
              <a:t> (Genomics), NSIDC (Polar science), IPAC (Infrared astronomy)</a:t>
            </a:r>
          </a:p>
          <a:p>
            <a:pPr lvl="1"/>
            <a:r>
              <a:rPr lang="en-US" dirty="0" smtClean="0"/>
              <a:t>LHC/OSG computing grids for particle physics</a:t>
            </a:r>
          </a:p>
          <a:p>
            <a:r>
              <a:rPr lang="en-US" dirty="0" smtClean="0"/>
              <a:t>This is complicated by volume of data deluge, distributed instruments as in gene sequencers (maybe centralize?) and need for intense computing like Blast</a:t>
            </a:r>
          </a:p>
          <a:p>
            <a:pPr lvl="1"/>
            <a:r>
              <a:rPr lang="en-US" dirty="0" smtClean="0"/>
              <a:t>i.e. </a:t>
            </a:r>
            <a:r>
              <a:rPr lang="en-US" b="1" dirty="0" smtClean="0"/>
              <a:t>repositories need lots of computing</a:t>
            </a:r>
            <a:r>
              <a:rPr lang="en-US" dirty="0" smtClean="0"/>
              <a:t>?</a:t>
            </a:r>
            <a:endParaRPr lang="en-US"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31</a:t>
            </a:fld>
            <a:endParaRPr lang="en-US"/>
          </a:p>
        </p:txBody>
      </p:sp>
    </p:spTree>
    <p:extLst>
      <p:ext uri="{BB962C8B-B14F-4D97-AF65-F5344CB8AC3E}">
        <p14:creationId xmlns:p14="http://schemas.microsoft.com/office/powerpoint/2010/main" val="10529427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4" y="152400"/>
            <a:ext cx="9144000" cy="609600"/>
          </a:xfrm>
        </p:spPr>
        <p:txBody>
          <a:bodyPr/>
          <a:lstStyle/>
          <a:p>
            <a:r>
              <a:rPr lang="en-US" sz="4000" dirty="0" smtClean="0"/>
              <a:t>Clouds as Support for Data Repositories?</a:t>
            </a:r>
            <a:endParaRPr lang="en-US" sz="4000" dirty="0"/>
          </a:p>
        </p:txBody>
      </p:sp>
      <p:sp>
        <p:nvSpPr>
          <p:cNvPr id="3" name="Content Placeholder 2"/>
          <p:cNvSpPr>
            <a:spLocks noGrp="1"/>
          </p:cNvSpPr>
          <p:nvPr>
            <p:ph idx="1"/>
          </p:nvPr>
        </p:nvSpPr>
        <p:spPr>
          <a:xfrm>
            <a:off x="76200" y="685800"/>
            <a:ext cx="9067800" cy="4525963"/>
          </a:xfrm>
        </p:spPr>
        <p:txBody>
          <a:bodyPr/>
          <a:lstStyle/>
          <a:p>
            <a:r>
              <a:rPr lang="en-US" sz="2400" dirty="0" smtClean="0"/>
              <a:t>The </a:t>
            </a:r>
            <a:r>
              <a:rPr lang="en-US" sz="2400" b="1" dirty="0" smtClean="0"/>
              <a:t>data deluge </a:t>
            </a:r>
            <a:r>
              <a:rPr lang="en-US" sz="2400" dirty="0" smtClean="0"/>
              <a:t>needs cost effective computing</a:t>
            </a:r>
          </a:p>
          <a:p>
            <a:pPr lvl="1"/>
            <a:r>
              <a:rPr lang="en-US" sz="2400" dirty="0" smtClean="0"/>
              <a:t>Clouds are by definition cheapest</a:t>
            </a:r>
          </a:p>
          <a:p>
            <a:pPr lvl="1"/>
            <a:r>
              <a:rPr lang="en-US" sz="2400" dirty="0" smtClean="0"/>
              <a:t>Need data and computing co-located</a:t>
            </a:r>
          </a:p>
          <a:p>
            <a:r>
              <a:rPr lang="en-US" sz="2400" b="1" dirty="0" smtClean="0"/>
              <a:t>Shared resources </a:t>
            </a:r>
            <a:r>
              <a:rPr lang="en-US" sz="2400" dirty="0" smtClean="0"/>
              <a:t>essential (to be cost effective and large)</a:t>
            </a:r>
          </a:p>
          <a:p>
            <a:pPr lvl="1"/>
            <a:r>
              <a:rPr lang="en-US" sz="2400" dirty="0" smtClean="0"/>
              <a:t>Can’t have every scientists downloading petabytes to personal cluster</a:t>
            </a:r>
          </a:p>
          <a:p>
            <a:r>
              <a:rPr lang="en-US" sz="2400" dirty="0" smtClean="0"/>
              <a:t>Need to reconcile </a:t>
            </a:r>
            <a:r>
              <a:rPr lang="en-US" sz="2400" b="1" dirty="0" smtClean="0"/>
              <a:t>distributed</a:t>
            </a:r>
            <a:r>
              <a:rPr lang="en-US" sz="2400" dirty="0" smtClean="0"/>
              <a:t> (initial source of )</a:t>
            </a:r>
            <a:r>
              <a:rPr lang="en-US" sz="2400" b="1" dirty="0" smtClean="0"/>
              <a:t> data </a:t>
            </a:r>
            <a:r>
              <a:rPr lang="en-US" sz="2400" dirty="0" smtClean="0"/>
              <a:t>with shared  analysis</a:t>
            </a:r>
          </a:p>
          <a:p>
            <a:pPr lvl="1"/>
            <a:r>
              <a:rPr lang="en-US" sz="2400" dirty="0" smtClean="0"/>
              <a:t>Can move data to (discipline specific) clouds</a:t>
            </a:r>
          </a:p>
          <a:p>
            <a:pPr lvl="1"/>
            <a:r>
              <a:rPr lang="en-US" sz="2400" dirty="0" smtClean="0"/>
              <a:t>How do you deal with multi-disciplinary studies</a:t>
            </a:r>
          </a:p>
          <a:p>
            <a:r>
              <a:rPr lang="en-US" sz="2400" b="1" dirty="0" smtClean="0"/>
              <a:t>Data repositories of future will have cheap data and elastic cloud analysis support?</a:t>
            </a:r>
          </a:p>
          <a:p>
            <a:pPr lvl="1"/>
            <a:r>
              <a:rPr lang="en-US" sz="2400" dirty="0" smtClean="0"/>
              <a:t>Hosted free if data can be used commercially?</a:t>
            </a:r>
          </a:p>
          <a:p>
            <a:endParaRPr lang="en-US" sz="2400" b="1" dirty="0" smtClean="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32</a:t>
            </a:fld>
            <a:endParaRPr lang="en-US"/>
          </a:p>
        </p:txBody>
      </p:sp>
    </p:spTree>
    <p:extLst>
      <p:ext uri="{BB962C8B-B14F-4D97-AF65-F5344CB8AC3E}">
        <p14:creationId xmlns:p14="http://schemas.microsoft.com/office/powerpoint/2010/main" val="34451475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62000"/>
          </a:xfrm>
        </p:spPr>
        <p:txBody>
          <a:bodyPr/>
          <a:lstStyle/>
          <a:p>
            <a:r>
              <a:rPr lang="en-US" dirty="0" smtClean="0"/>
              <a:t>Outreach</a:t>
            </a:r>
            <a:endParaRPr lang="en-US" dirty="0"/>
          </a:p>
        </p:txBody>
      </p:sp>
      <p:sp>
        <p:nvSpPr>
          <p:cNvPr id="3" name="Content Placeholder 2"/>
          <p:cNvSpPr>
            <a:spLocks noGrp="1"/>
          </p:cNvSpPr>
          <p:nvPr>
            <p:ph idx="1"/>
          </p:nvPr>
        </p:nvSpPr>
        <p:spPr>
          <a:xfrm>
            <a:off x="-10886" y="914400"/>
            <a:ext cx="9154886" cy="4648200"/>
          </a:xfrm>
        </p:spPr>
        <p:txBody>
          <a:bodyPr/>
          <a:lstStyle/>
          <a:p>
            <a:r>
              <a:rPr lang="en-US" sz="2400" dirty="0"/>
              <a:t> </a:t>
            </a:r>
            <a:r>
              <a:rPr lang="en-US" sz="2400" dirty="0" smtClean="0"/>
              <a:t>Papers are Programming </a:t>
            </a:r>
            <a:r>
              <a:rPr lang="en-US" sz="2400" dirty="0"/>
              <a:t>Paradigms for Technical Computing on Clouds and </a:t>
            </a:r>
            <a:r>
              <a:rPr lang="en-US" sz="2400" dirty="0" smtClean="0"/>
              <a:t>Supercomputers (Fox and Gannon</a:t>
            </a:r>
            <a:r>
              <a:rPr lang="en-US" sz="2400" dirty="0"/>
              <a:t>) </a:t>
            </a:r>
            <a:r>
              <a:rPr lang="en-US" sz="2400" dirty="0">
                <a:hlinkClick r:id="rId2"/>
              </a:rPr>
              <a:t>http://grids.ucs.indiana.edu/ptliupages/publications/Cloud%20Programming%20Paradigms_for__</a:t>
            </a:r>
            <a:r>
              <a:rPr lang="en-US" sz="2400" dirty="0" smtClean="0">
                <a:hlinkClick r:id="rId2"/>
              </a:rPr>
              <a:t>Futures.pdf</a:t>
            </a:r>
            <a:r>
              <a:rPr lang="en-US" sz="2400" dirty="0"/>
              <a:t/>
            </a:r>
            <a:br>
              <a:rPr lang="en-US" sz="2400" dirty="0"/>
            </a:br>
            <a:r>
              <a:rPr lang="en-US" sz="2400" dirty="0" smtClean="0">
                <a:hlinkClick r:id="rId3"/>
              </a:rPr>
              <a:t>http</a:t>
            </a:r>
            <a:r>
              <a:rPr lang="en-US" sz="2400" dirty="0">
                <a:hlinkClick r:id="rId3"/>
              </a:rPr>
              <a:t>://</a:t>
            </a:r>
            <a:r>
              <a:rPr lang="en-US" sz="2400" dirty="0" smtClean="0">
                <a:hlinkClick r:id="rId3"/>
              </a:rPr>
              <a:t>grids.ucs.indiana.edu/ptliupages/publications/Cloud%20Programming%20Paradigms.pdf</a:t>
            </a:r>
            <a:r>
              <a:rPr lang="en-US" sz="2400" dirty="0" smtClean="0"/>
              <a:t>  </a:t>
            </a:r>
          </a:p>
          <a:p>
            <a:r>
              <a:rPr lang="en-US" sz="2400" dirty="0" smtClean="0">
                <a:solidFill>
                  <a:srgbClr val="FF0000"/>
                </a:solidFill>
              </a:rPr>
              <a:t>Science Cloud Summer School </a:t>
            </a:r>
            <a:r>
              <a:rPr lang="en-US" sz="2400" dirty="0" smtClean="0"/>
              <a:t>July 30-August 3 offered virtually</a:t>
            </a:r>
          </a:p>
          <a:p>
            <a:pPr lvl="1"/>
            <a:r>
              <a:rPr lang="en-US" sz="2000" dirty="0" smtClean="0"/>
              <a:t>Aiming at computer science and application students</a:t>
            </a:r>
          </a:p>
          <a:p>
            <a:pPr lvl="1"/>
            <a:r>
              <a:rPr lang="en-US" sz="2000" dirty="0" smtClean="0"/>
              <a:t>Lab sessions on commercial clouds or FutureGrid</a:t>
            </a:r>
          </a:p>
          <a:p>
            <a:r>
              <a:rPr lang="en-US" sz="2400" dirty="0" smtClean="0"/>
              <a:t>Would like volunteers interested in talking or attending!</a:t>
            </a:r>
          </a:p>
          <a:p>
            <a:pPr lvl="1"/>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33</a:t>
            </a:fld>
            <a:endParaRPr lang="en-US"/>
          </a:p>
        </p:txBody>
      </p:sp>
    </p:spTree>
    <p:extLst>
      <p:ext uri="{BB962C8B-B14F-4D97-AF65-F5344CB8AC3E}">
        <p14:creationId xmlns:p14="http://schemas.microsoft.com/office/powerpoint/2010/main" val="20776675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33400" y="28353"/>
            <a:ext cx="8229600" cy="962247"/>
          </a:xfrm>
        </p:spPr>
        <p:txBody>
          <a:bodyPr/>
          <a:lstStyle/>
          <a:p>
            <a:r>
              <a:rPr lang="en-US" dirty="0" smtClean="0"/>
              <a:t>Using Clouds in a Nutshell</a:t>
            </a:r>
            <a:endParaRPr lang="en-US" dirty="0"/>
          </a:p>
        </p:txBody>
      </p:sp>
      <p:sp>
        <p:nvSpPr>
          <p:cNvPr id="14" name="Content Placeholder 13"/>
          <p:cNvSpPr>
            <a:spLocks noGrp="1"/>
          </p:cNvSpPr>
          <p:nvPr>
            <p:ph idx="1"/>
          </p:nvPr>
        </p:nvSpPr>
        <p:spPr>
          <a:xfrm>
            <a:off x="-21265" y="914400"/>
            <a:ext cx="9144000" cy="4525963"/>
          </a:xfrm>
        </p:spPr>
        <p:txBody>
          <a:bodyPr/>
          <a:lstStyle/>
          <a:p>
            <a:r>
              <a:rPr lang="en-US" sz="2400" b="1" dirty="0" smtClean="0"/>
              <a:t>High Throughput Computing</a:t>
            </a:r>
            <a:r>
              <a:rPr lang="en-US" sz="2400" dirty="0" smtClean="0"/>
              <a:t>; pleasingly parallel; grid applications</a:t>
            </a:r>
          </a:p>
          <a:p>
            <a:r>
              <a:rPr lang="en-US" sz="2400" b="1" dirty="0" smtClean="0"/>
              <a:t>Multiple users </a:t>
            </a:r>
            <a:r>
              <a:rPr lang="en-US" sz="2400" dirty="0" smtClean="0"/>
              <a:t>(long tail of science) and </a:t>
            </a:r>
            <a:r>
              <a:rPr lang="en-US" sz="2400" b="1" dirty="0" smtClean="0"/>
              <a:t>usages</a:t>
            </a:r>
            <a:r>
              <a:rPr lang="en-US" sz="2400" dirty="0" smtClean="0"/>
              <a:t> (parameter searches)</a:t>
            </a:r>
          </a:p>
          <a:p>
            <a:r>
              <a:rPr lang="en-US" sz="2400" b="1" dirty="0" smtClean="0"/>
              <a:t>Internet of Things </a:t>
            </a:r>
            <a:r>
              <a:rPr lang="en-US" sz="2400" dirty="0" smtClean="0"/>
              <a:t>(Sensor nets) as in cloud support of smart phones</a:t>
            </a:r>
          </a:p>
          <a:p>
            <a:r>
              <a:rPr lang="en-US" sz="2400" dirty="0" smtClean="0"/>
              <a:t>(</a:t>
            </a:r>
            <a:r>
              <a:rPr lang="en-US" sz="2400" b="1" dirty="0" smtClean="0"/>
              <a:t>Iterative</a:t>
            </a:r>
            <a:r>
              <a:rPr lang="en-US" sz="2400" dirty="0" smtClean="0"/>
              <a:t>) </a:t>
            </a:r>
            <a:r>
              <a:rPr lang="en-US" sz="2400" b="1" dirty="0" smtClean="0"/>
              <a:t>MapReduce</a:t>
            </a:r>
            <a:r>
              <a:rPr lang="en-US" sz="2400" dirty="0" smtClean="0"/>
              <a:t> including “most” data analysis</a:t>
            </a:r>
          </a:p>
          <a:p>
            <a:r>
              <a:rPr lang="en-US" sz="2400" dirty="0" smtClean="0"/>
              <a:t>Exploiting </a:t>
            </a:r>
            <a:r>
              <a:rPr lang="en-US" sz="2400" b="1" dirty="0" smtClean="0"/>
              <a:t>elasticity</a:t>
            </a:r>
            <a:r>
              <a:rPr lang="en-US" sz="2400" dirty="0" smtClean="0"/>
              <a:t> and </a:t>
            </a:r>
            <a:r>
              <a:rPr lang="en-US" sz="2400" b="1" dirty="0" smtClean="0"/>
              <a:t>platforms </a:t>
            </a:r>
            <a:r>
              <a:rPr lang="en-US" sz="2400" dirty="0" smtClean="0"/>
              <a:t>(HDFS, Queues ..)</a:t>
            </a:r>
          </a:p>
          <a:p>
            <a:r>
              <a:rPr lang="en-US" sz="2400" dirty="0" smtClean="0"/>
              <a:t>Use </a:t>
            </a:r>
            <a:r>
              <a:rPr lang="en-US" sz="2400" b="1" dirty="0" smtClean="0"/>
              <a:t>services</a:t>
            </a:r>
            <a:r>
              <a:rPr lang="en-US" sz="2400" dirty="0" smtClean="0"/>
              <a:t>, </a:t>
            </a:r>
            <a:r>
              <a:rPr lang="en-US" sz="2400" b="1" dirty="0" smtClean="0"/>
              <a:t>portals</a:t>
            </a:r>
            <a:r>
              <a:rPr lang="en-US" sz="2400" dirty="0" smtClean="0"/>
              <a:t> (gateways) and </a:t>
            </a:r>
            <a:r>
              <a:rPr lang="en-US" sz="2400" b="1" dirty="0" smtClean="0"/>
              <a:t>workflow</a:t>
            </a:r>
          </a:p>
          <a:p>
            <a:r>
              <a:rPr lang="en-US" sz="2400" dirty="0" smtClean="0"/>
              <a:t>Good Strategies:</a:t>
            </a:r>
          </a:p>
          <a:p>
            <a:pPr lvl="1"/>
            <a:r>
              <a:rPr lang="en-US" sz="2000" dirty="0" smtClean="0"/>
              <a:t>Build </a:t>
            </a:r>
            <a:r>
              <a:rPr lang="en-US" sz="2000" dirty="0"/>
              <a:t>the application </a:t>
            </a:r>
            <a:r>
              <a:rPr lang="en-US" sz="2000" b="1" dirty="0"/>
              <a:t>as a service</a:t>
            </a:r>
            <a:r>
              <a:rPr lang="en-US" sz="2000" dirty="0"/>
              <a:t>; </a:t>
            </a:r>
            <a:endParaRPr lang="en-US" sz="2000" dirty="0" smtClean="0"/>
          </a:p>
          <a:p>
            <a:pPr lvl="1"/>
            <a:r>
              <a:rPr lang="en-US" sz="2000" dirty="0" smtClean="0"/>
              <a:t>Build </a:t>
            </a:r>
            <a:r>
              <a:rPr lang="en-US" sz="2000" dirty="0"/>
              <a:t>on existing cloud deployments such as</a:t>
            </a:r>
            <a:r>
              <a:rPr lang="en-US" sz="2000" b="1" dirty="0"/>
              <a:t> Hadoop</a:t>
            </a:r>
            <a:r>
              <a:rPr lang="en-US" sz="2000" dirty="0"/>
              <a:t>; </a:t>
            </a:r>
            <a:endParaRPr lang="en-US" sz="2000" dirty="0" smtClean="0"/>
          </a:p>
          <a:p>
            <a:pPr lvl="1"/>
            <a:r>
              <a:rPr lang="en-US" sz="2000" b="1" dirty="0" smtClean="0"/>
              <a:t>Use </a:t>
            </a:r>
            <a:r>
              <a:rPr lang="en-US" sz="2000" b="1" dirty="0" err="1"/>
              <a:t>PaaS</a:t>
            </a:r>
            <a:r>
              <a:rPr lang="en-US" sz="2000" b="1" dirty="0"/>
              <a:t> </a:t>
            </a:r>
            <a:r>
              <a:rPr lang="en-US" sz="2000" dirty="0"/>
              <a:t>if possible; </a:t>
            </a:r>
            <a:endParaRPr lang="en-US" sz="2000" dirty="0" smtClean="0"/>
          </a:p>
          <a:p>
            <a:pPr lvl="1"/>
            <a:r>
              <a:rPr lang="en-US" sz="2000" b="1" dirty="0" smtClean="0"/>
              <a:t>Design </a:t>
            </a:r>
            <a:r>
              <a:rPr lang="en-US" sz="2000" b="1" dirty="0"/>
              <a:t>for failure</a:t>
            </a:r>
            <a:r>
              <a:rPr lang="en-US" sz="2000" dirty="0"/>
              <a:t>; </a:t>
            </a:r>
            <a:endParaRPr lang="en-US" sz="2000" dirty="0" smtClean="0"/>
          </a:p>
          <a:p>
            <a:pPr lvl="1"/>
            <a:r>
              <a:rPr lang="en-US" sz="2000" b="1" dirty="0" smtClean="0"/>
              <a:t>Use </a:t>
            </a:r>
            <a:r>
              <a:rPr lang="en-US" sz="2000" b="1" dirty="0"/>
              <a:t>as a Service </a:t>
            </a:r>
            <a:r>
              <a:rPr lang="en-US" sz="2000" dirty="0"/>
              <a:t>(e.g. </a:t>
            </a:r>
            <a:r>
              <a:rPr lang="en-US" sz="2000" dirty="0" err="1"/>
              <a:t>SQLaaS</a:t>
            </a:r>
            <a:r>
              <a:rPr lang="en-US" sz="2000" dirty="0"/>
              <a:t>) where possible; </a:t>
            </a:r>
            <a:endParaRPr lang="en-US" sz="2000" dirty="0" smtClean="0"/>
          </a:p>
          <a:p>
            <a:pPr lvl="1"/>
            <a:r>
              <a:rPr lang="en-US" sz="2000" dirty="0" smtClean="0"/>
              <a:t>Address Challenge of </a:t>
            </a:r>
            <a:r>
              <a:rPr lang="en-US" sz="2000" b="1" dirty="0" smtClean="0"/>
              <a:t>Moving Data</a:t>
            </a:r>
            <a:endParaRPr lang="en-US" sz="2000" b="1"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34</a:t>
            </a:fld>
            <a:endParaRPr lang="en-US"/>
          </a:p>
        </p:txBody>
      </p:sp>
    </p:spTree>
    <p:extLst>
      <p:ext uri="{BB962C8B-B14F-4D97-AF65-F5344CB8AC3E}">
        <p14:creationId xmlns:p14="http://schemas.microsoft.com/office/powerpoint/2010/main" val="3857702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b="1" dirty="0" smtClean="0"/>
              <a:t>Clouds and Grids/HPC</a:t>
            </a:r>
            <a:endParaRPr lang="en-US" b="1" dirty="0"/>
          </a:p>
        </p:txBody>
      </p:sp>
      <p:sp>
        <p:nvSpPr>
          <p:cNvPr id="3" name="Content Placeholder 2"/>
          <p:cNvSpPr>
            <a:spLocks noGrp="1"/>
          </p:cNvSpPr>
          <p:nvPr>
            <p:ph idx="1"/>
          </p:nvPr>
        </p:nvSpPr>
        <p:spPr>
          <a:xfrm>
            <a:off x="0" y="838200"/>
            <a:ext cx="8991600" cy="5715000"/>
          </a:xfrm>
        </p:spPr>
        <p:txBody>
          <a:bodyPr>
            <a:noAutofit/>
          </a:bodyPr>
          <a:lstStyle/>
          <a:p>
            <a:pPr>
              <a:spcBef>
                <a:spcPts val="300"/>
              </a:spcBef>
            </a:pPr>
            <a:r>
              <a:rPr lang="en-US" sz="2800" dirty="0" smtClean="0"/>
              <a:t>Synchronization/communication Performance</a:t>
            </a:r>
            <a:br>
              <a:rPr lang="en-US" sz="2800" dirty="0" smtClean="0"/>
            </a:br>
            <a:r>
              <a:rPr lang="en-US" sz="2800" b="1" dirty="0" smtClean="0"/>
              <a:t>Grids &gt; Clouds &gt; Classic HPC Systems</a:t>
            </a:r>
          </a:p>
          <a:p>
            <a:pPr>
              <a:spcBef>
                <a:spcPts val="300"/>
              </a:spcBef>
            </a:pPr>
            <a:r>
              <a:rPr lang="en-US" sz="2800" dirty="0" smtClean="0"/>
              <a:t>Clouds naturally execute effectively Grid workloads but are less clear for closely coupled HPC applications</a:t>
            </a:r>
          </a:p>
          <a:p>
            <a:pPr>
              <a:spcBef>
                <a:spcPts val="300"/>
              </a:spcBef>
            </a:pPr>
            <a:r>
              <a:rPr lang="en-US" sz="2800" b="1" dirty="0" smtClean="0"/>
              <a:t>Service Oriented Architectures </a:t>
            </a:r>
            <a:r>
              <a:rPr lang="en-US" sz="2800" dirty="0" smtClean="0"/>
              <a:t>and </a:t>
            </a:r>
            <a:r>
              <a:rPr lang="en-US" sz="2800" b="1" dirty="0" smtClean="0"/>
              <a:t>workflow </a:t>
            </a:r>
            <a:r>
              <a:rPr lang="en-US" sz="2800" dirty="0" smtClean="0"/>
              <a:t>appear to work similarly in both grids and clouds</a:t>
            </a:r>
          </a:p>
          <a:p>
            <a:pPr>
              <a:spcBef>
                <a:spcPts val="300"/>
              </a:spcBef>
            </a:pPr>
            <a:r>
              <a:rPr lang="en-US" sz="2800" dirty="0" smtClean="0"/>
              <a:t>May be for immediate future, science supported by a mixture of</a:t>
            </a:r>
          </a:p>
          <a:p>
            <a:pPr lvl="1">
              <a:spcBef>
                <a:spcPts val="300"/>
              </a:spcBef>
            </a:pPr>
            <a:r>
              <a:rPr lang="en-US" sz="2400" b="1" dirty="0" smtClean="0"/>
              <a:t>Clouds</a:t>
            </a:r>
            <a:r>
              <a:rPr lang="en-US" sz="2400" dirty="0" smtClean="0"/>
              <a:t> – some practical differences between private and public clouds – size and software</a:t>
            </a:r>
          </a:p>
          <a:p>
            <a:pPr lvl="1">
              <a:spcBef>
                <a:spcPts val="300"/>
              </a:spcBef>
            </a:pPr>
            <a:r>
              <a:rPr lang="en-US" sz="2400" b="1" dirty="0" smtClean="0"/>
              <a:t>High Throughput Systems </a:t>
            </a:r>
            <a:r>
              <a:rPr lang="en-US" sz="2400" dirty="0" smtClean="0"/>
              <a:t>(moving to clouds  as convenient)</a:t>
            </a:r>
          </a:p>
          <a:p>
            <a:pPr lvl="1">
              <a:spcBef>
                <a:spcPts val="300"/>
              </a:spcBef>
            </a:pPr>
            <a:r>
              <a:rPr lang="en-US" sz="2400" b="1" dirty="0" smtClean="0"/>
              <a:t>Grids</a:t>
            </a:r>
            <a:r>
              <a:rPr lang="en-US" sz="2400" dirty="0" smtClean="0"/>
              <a:t> for distributed data and access</a:t>
            </a:r>
          </a:p>
          <a:p>
            <a:pPr lvl="1">
              <a:spcBef>
                <a:spcPts val="300"/>
              </a:spcBef>
            </a:pPr>
            <a:r>
              <a:rPr lang="en-US" sz="2400" b="1" dirty="0" smtClean="0"/>
              <a:t>Supercomputers</a:t>
            </a:r>
            <a:r>
              <a:rPr lang="en-US" sz="2400" dirty="0" smtClean="0"/>
              <a:t> (“MPI Engines”) going to exascale</a:t>
            </a:r>
            <a:endParaRPr lang="en-US" sz="2400" dirty="0"/>
          </a:p>
        </p:txBody>
      </p:sp>
    </p:spTree>
    <p:extLst>
      <p:ext uri="{BB962C8B-B14F-4D97-AF65-F5344CB8AC3E}">
        <p14:creationId xmlns:p14="http://schemas.microsoft.com/office/powerpoint/2010/main" val="4155929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What Applications work in Clouds</a:t>
            </a:r>
            <a:endParaRPr lang="en-US" dirty="0"/>
          </a:p>
        </p:txBody>
      </p:sp>
      <p:sp>
        <p:nvSpPr>
          <p:cNvPr id="3" name="Content Placeholder 2"/>
          <p:cNvSpPr>
            <a:spLocks noGrp="1"/>
          </p:cNvSpPr>
          <p:nvPr>
            <p:ph idx="1"/>
          </p:nvPr>
        </p:nvSpPr>
        <p:spPr>
          <a:xfrm>
            <a:off x="-16497" y="609600"/>
            <a:ext cx="9042991" cy="5715000"/>
          </a:xfrm>
        </p:spPr>
        <p:txBody>
          <a:bodyPr/>
          <a:lstStyle/>
          <a:p>
            <a:r>
              <a:rPr lang="en-US" sz="2400" b="1" dirty="0" smtClean="0"/>
              <a:t>Pleasingly parallel </a:t>
            </a:r>
            <a:r>
              <a:rPr lang="en-US" sz="2400" dirty="0" smtClean="0"/>
              <a:t>applications of all sorts analyzing roughly independent data or spawning independent simulations</a:t>
            </a:r>
          </a:p>
          <a:p>
            <a:pPr lvl="1"/>
            <a:r>
              <a:rPr lang="en-US" sz="2000" b="1" dirty="0" smtClean="0"/>
              <a:t>Long tail </a:t>
            </a:r>
            <a:r>
              <a:rPr lang="en-US" sz="2000" dirty="0" smtClean="0"/>
              <a:t>of science</a:t>
            </a:r>
          </a:p>
          <a:p>
            <a:pPr lvl="1"/>
            <a:r>
              <a:rPr lang="en-US" sz="2000" dirty="0" smtClean="0"/>
              <a:t>Integration of distributed sensors (</a:t>
            </a:r>
            <a:r>
              <a:rPr lang="en-US" sz="2000" b="1" dirty="0" smtClean="0"/>
              <a:t>Internet of Things</a:t>
            </a:r>
            <a:r>
              <a:rPr lang="en-US" sz="2000" dirty="0" smtClean="0"/>
              <a:t>)</a:t>
            </a:r>
          </a:p>
          <a:p>
            <a:r>
              <a:rPr lang="en-US" sz="2400" b="1" dirty="0" smtClean="0"/>
              <a:t>Science Gateways </a:t>
            </a:r>
            <a:r>
              <a:rPr lang="en-US" sz="2400" dirty="0" smtClean="0"/>
              <a:t>and portals</a:t>
            </a:r>
          </a:p>
          <a:p>
            <a:r>
              <a:rPr lang="en-US" sz="2400" b="1" dirty="0" smtClean="0"/>
              <a:t>Workflow</a:t>
            </a:r>
            <a:r>
              <a:rPr lang="en-US" sz="2400" dirty="0" smtClean="0"/>
              <a:t> federating clouds and classic HPC</a:t>
            </a:r>
          </a:p>
          <a:p>
            <a:r>
              <a:rPr lang="en-US" sz="2400" b="1" dirty="0" smtClean="0"/>
              <a:t>Commercial and Science Data analytics </a:t>
            </a:r>
            <a:r>
              <a:rPr lang="en-US" sz="2400" dirty="0" smtClean="0"/>
              <a:t>that can use MapReduce </a:t>
            </a:r>
            <a:r>
              <a:rPr lang="en-US" sz="2400" b="1" dirty="0" smtClean="0"/>
              <a:t>(</a:t>
            </a:r>
            <a:r>
              <a:rPr lang="en-US" sz="2400" dirty="0" smtClean="0"/>
              <a:t>some of such apps) or its</a:t>
            </a:r>
            <a:r>
              <a:rPr lang="en-US" sz="2400" b="1" dirty="0" smtClean="0"/>
              <a:t> iterative </a:t>
            </a:r>
            <a:r>
              <a:rPr lang="en-US" sz="2400" dirty="0" smtClean="0"/>
              <a:t>variants (most</a:t>
            </a:r>
            <a:r>
              <a:rPr lang="en-US" sz="2400" dirty="0"/>
              <a:t> </a:t>
            </a:r>
            <a:r>
              <a:rPr lang="en-US" sz="2400" dirty="0" smtClean="0"/>
              <a:t>other data analytics apps)</a:t>
            </a:r>
          </a:p>
          <a:p>
            <a:r>
              <a:rPr lang="en-US" sz="2400" dirty="0" smtClean="0"/>
              <a:t>Which applications are using clouds? </a:t>
            </a:r>
          </a:p>
          <a:p>
            <a:pPr lvl="1"/>
            <a:r>
              <a:rPr lang="en-US" sz="2000" dirty="0" smtClean="0"/>
              <a:t>Many demonstrations – see today, Venus-C, OOI, HEP ….</a:t>
            </a:r>
          </a:p>
          <a:p>
            <a:pPr lvl="1"/>
            <a:r>
              <a:rPr lang="en-US" sz="2000" dirty="0" smtClean="0"/>
              <a:t>50% of applications on FutureGrid are from Life Science but</a:t>
            </a:r>
          </a:p>
          <a:p>
            <a:pPr lvl="1"/>
            <a:r>
              <a:rPr lang="en-US" sz="2000" dirty="0" smtClean="0"/>
              <a:t>There is more computer science than total applications on FutureGrid</a:t>
            </a:r>
          </a:p>
          <a:p>
            <a:pPr lvl="1"/>
            <a:r>
              <a:rPr lang="en-US" sz="2000" dirty="0" smtClean="0"/>
              <a:t>Locally Lilly corporation is major commercial cloud user (for drug discovery) but Biology department is not</a:t>
            </a:r>
          </a:p>
        </p:txBody>
      </p:sp>
      <p:sp>
        <p:nvSpPr>
          <p:cNvPr id="4" name="Slide Number Placeholder 3"/>
          <p:cNvSpPr>
            <a:spLocks noGrp="1"/>
          </p:cNvSpPr>
          <p:nvPr>
            <p:ph type="sldNum" sz="quarter" idx="12"/>
          </p:nvPr>
        </p:nvSpPr>
        <p:spPr/>
        <p:txBody>
          <a:bodyPr/>
          <a:lstStyle/>
          <a:p>
            <a:fld id="{94CC141A-9CC6-41A7-A7D0-011D836CC6E2}" type="slidenum">
              <a:rPr lang="en-US" smtClean="0"/>
              <a:pPr/>
              <a:t>5</a:t>
            </a:fld>
            <a:endParaRPr lang="en-US"/>
          </a:p>
        </p:txBody>
      </p:sp>
    </p:spTree>
    <p:extLst>
      <p:ext uri="{BB962C8B-B14F-4D97-AF65-F5344CB8AC3E}">
        <p14:creationId xmlns:p14="http://schemas.microsoft.com/office/powerpoint/2010/main" val="351456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43"/>
            <a:ext cx="8229600" cy="1143000"/>
          </a:xfrm>
        </p:spPr>
        <p:txBody>
          <a:bodyPr/>
          <a:lstStyle/>
          <a:p>
            <a:r>
              <a:rPr lang="en-US" dirty="0" smtClean="0"/>
              <a:t>What is FutureGrid?</a:t>
            </a:r>
            <a:endParaRPr lang="en-US" dirty="0"/>
          </a:p>
        </p:txBody>
      </p:sp>
      <p:sp>
        <p:nvSpPr>
          <p:cNvPr id="3" name="Content Placeholder 2"/>
          <p:cNvSpPr>
            <a:spLocks noGrp="1"/>
          </p:cNvSpPr>
          <p:nvPr>
            <p:ph idx="1"/>
          </p:nvPr>
        </p:nvSpPr>
        <p:spPr>
          <a:xfrm>
            <a:off x="25400" y="914400"/>
            <a:ext cx="9118600" cy="5943600"/>
          </a:xfrm>
        </p:spPr>
        <p:txBody>
          <a:bodyPr>
            <a:normAutofit/>
          </a:bodyPr>
          <a:lstStyle/>
          <a:p>
            <a:r>
              <a:rPr lang="en-US" sz="2600" dirty="0">
                <a:latin typeface="Times New Roman" pitchFamily="18" charset="0"/>
                <a:cs typeface="Times New Roman" pitchFamily="18" charset="0"/>
              </a:rPr>
              <a:t>The </a:t>
            </a:r>
            <a:r>
              <a:rPr lang="en-US" sz="2600" b="1" dirty="0">
                <a:latin typeface="Times New Roman" pitchFamily="18" charset="0"/>
                <a:cs typeface="Times New Roman" pitchFamily="18" charset="0"/>
              </a:rPr>
              <a:t>FutureGrid</a:t>
            </a:r>
            <a:r>
              <a:rPr lang="en-US" sz="2600" dirty="0">
                <a:latin typeface="Times New Roman" pitchFamily="18" charset="0"/>
                <a:cs typeface="Times New Roman" pitchFamily="18" charset="0"/>
              </a:rPr>
              <a:t> project mission is to </a:t>
            </a:r>
            <a:r>
              <a:rPr lang="en-US" sz="2600" dirty="0">
                <a:solidFill>
                  <a:srgbClr val="FF0000"/>
                </a:solidFill>
                <a:latin typeface="Times New Roman" pitchFamily="18" charset="0"/>
                <a:cs typeface="Times New Roman" pitchFamily="18" charset="0"/>
              </a:rPr>
              <a:t>enable experimental work </a:t>
            </a:r>
            <a:r>
              <a:rPr lang="en-US" sz="2600" dirty="0">
                <a:latin typeface="Times New Roman" pitchFamily="18" charset="0"/>
                <a:cs typeface="Times New Roman" pitchFamily="18" charset="0"/>
              </a:rPr>
              <a:t>that advances:</a:t>
            </a:r>
          </a:p>
          <a:p>
            <a:pPr marL="914400" lvl="1" indent="-457200">
              <a:buFont typeface="+mj-lt"/>
              <a:buAutoNum type="alphaLcParenR"/>
            </a:pPr>
            <a:r>
              <a:rPr lang="en-US" sz="2200" dirty="0" smtClean="0">
                <a:latin typeface="Times New Roman" pitchFamily="18" charset="0"/>
                <a:cs typeface="Times New Roman" pitchFamily="18" charset="0"/>
              </a:rPr>
              <a:t>Innovation </a:t>
            </a:r>
            <a:r>
              <a:rPr lang="en-US" sz="2200" dirty="0">
                <a:latin typeface="Times New Roman" pitchFamily="18" charset="0"/>
                <a:cs typeface="Times New Roman" pitchFamily="18" charset="0"/>
              </a:rPr>
              <a:t>and scientific understanding of </a:t>
            </a:r>
            <a:r>
              <a:rPr lang="en-US" sz="2200" dirty="0">
                <a:solidFill>
                  <a:srgbClr val="FF0000"/>
                </a:solidFill>
                <a:latin typeface="Times New Roman" pitchFamily="18" charset="0"/>
                <a:cs typeface="Times New Roman" pitchFamily="18" charset="0"/>
              </a:rPr>
              <a:t>distributed computing and parallel </a:t>
            </a:r>
            <a:r>
              <a:rPr lang="en-US" sz="2200" dirty="0" smtClean="0">
                <a:solidFill>
                  <a:srgbClr val="FF0000"/>
                </a:solidFill>
                <a:latin typeface="Times New Roman" pitchFamily="18" charset="0"/>
                <a:cs typeface="Times New Roman" pitchFamily="18" charset="0"/>
              </a:rPr>
              <a:t>computing paradigms</a:t>
            </a:r>
            <a:r>
              <a:rPr lang="en-US" sz="2200" dirty="0">
                <a:latin typeface="Times New Roman" pitchFamily="18" charset="0"/>
                <a:cs typeface="Times New Roman" pitchFamily="18" charset="0"/>
              </a:rPr>
              <a:t>,</a:t>
            </a:r>
          </a:p>
          <a:p>
            <a:pPr marL="914400" lvl="1" indent="-457200">
              <a:buFont typeface="+mj-lt"/>
              <a:buAutoNum type="alphaLcParenR"/>
            </a:pPr>
            <a:r>
              <a:rPr lang="en-US" sz="2200" dirty="0" smtClean="0">
                <a:latin typeface="Times New Roman" pitchFamily="18" charset="0"/>
                <a:cs typeface="Times New Roman" pitchFamily="18" charset="0"/>
              </a:rPr>
              <a:t>The </a:t>
            </a:r>
            <a:r>
              <a:rPr lang="en-US" sz="2200" dirty="0">
                <a:solidFill>
                  <a:srgbClr val="FF0000"/>
                </a:solidFill>
                <a:latin typeface="Times New Roman" pitchFamily="18" charset="0"/>
                <a:cs typeface="Times New Roman" pitchFamily="18" charset="0"/>
              </a:rPr>
              <a:t>engineering science of middleware </a:t>
            </a:r>
            <a:r>
              <a:rPr lang="en-US" sz="2200" dirty="0">
                <a:latin typeface="Times New Roman" pitchFamily="18" charset="0"/>
                <a:cs typeface="Times New Roman" pitchFamily="18" charset="0"/>
              </a:rPr>
              <a:t>that enables these paradigms,</a:t>
            </a:r>
          </a:p>
          <a:p>
            <a:pPr marL="914400" lvl="1" indent="-457200">
              <a:buFont typeface="+mj-lt"/>
              <a:buAutoNum type="alphaLcParenR"/>
            </a:pPr>
            <a:r>
              <a:rPr lang="en-US" sz="2200" dirty="0" smtClean="0">
                <a:latin typeface="Times New Roman" pitchFamily="18" charset="0"/>
                <a:cs typeface="Times New Roman" pitchFamily="18" charset="0"/>
              </a:rPr>
              <a:t>The </a:t>
            </a:r>
            <a:r>
              <a:rPr lang="en-US" sz="2200" dirty="0">
                <a:latin typeface="Times New Roman" pitchFamily="18" charset="0"/>
                <a:cs typeface="Times New Roman" pitchFamily="18" charset="0"/>
              </a:rPr>
              <a:t>use and drivers of these paradigms by </a:t>
            </a:r>
            <a:r>
              <a:rPr lang="en-US" sz="2200" dirty="0">
                <a:solidFill>
                  <a:srgbClr val="FF0000"/>
                </a:solidFill>
                <a:latin typeface="Times New Roman" pitchFamily="18" charset="0"/>
                <a:cs typeface="Times New Roman" pitchFamily="18" charset="0"/>
              </a:rPr>
              <a:t>important applications</a:t>
            </a:r>
            <a:r>
              <a:rPr lang="en-US" sz="2200" dirty="0">
                <a:latin typeface="Times New Roman" pitchFamily="18" charset="0"/>
                <a:cs typeface="Times New Roman" pitchFamily="18" charset="0"/>
              </a:rPr>
              <a:t>, and,</a:t>
            </a:r>
          </a:p>
          <a:p>
            <a:pPr marL="914400" lvl="1" indent="-457200">
              <a:buFont typeface="+mj-lt"/>
              <a:buAutoNum type="alphaLcParenR"/>
            </a:pPr>
            <a:r>
              <a:rPr lang="en-US" sz="2200" dirty="0" smtClean="0">
                <a:latin typeface="Times New Roman" pitchFamily="18" charset="0"/>
                <a:cs typeface="Times New Roman" pitchFamily="18" charset="0"/>
              </a:rPr>
              <a:t>The </a:t>
            </a:r>
            <a:r>
              <a:rPr lang="en-US" sz="2200" dirty="0">
                <a:solidFill>
                  <a:srgbClr val="FF0000"/>
                </a:solidFill>
                <a:latin typeface="Times New Roman" pitchFamily="18" charset="0"/>
                <a:cs typeface="Times New Roman" pitchFamily="18" charset="0"/>
              </a:rPr>
              <a:t>education</a:t>
            </a:r>
            <a:r>
              <a:rPr lang="en-US" sz="2200" dirty="0">
                <a:latin typeface="Times New Roman" pitchFamily="18" charset="0"/>
                <a:cs typeface="Times New Roman" pitchFamily="18" charset="0"/>
              </a:rPr>
              <a:t> of a new generation of students and workforce on the use of </a:t>
            </a:r>
            <a:r>
              <a:rPr lang="en-US" sz="2200" dirty="0" smtClean="0">
                <a:latin typeface="Times New Roman" pitchFamily="18" charset="0"/>
                <a:cs typeface="Times New Roman" pitchFamily="18" charset="0"/>
              </a:rPr>
              <a:t>these paradigms </a:t>
            </a:r>
            <a:r>
              <a:rPr lang="en-US" sz="2200" dirty="0">
                <a:latin typeface="Times New Roman" pitchFamily="18" charset="0"/>
                <a:cs typeface="Times New Roman" pitchFamily="18" charset="0"/>
              </a:rPr>
              <a:t>and their applications</a:t>
            </a:r>
            <a:r>
              <a:rPr lang="en-US" sz="2200" dirty="0" smtClean="0">
                <a:latin typeface="Times New Roman" pitchFamily="18" charset="0"/>
                <a:cs typeface="Times New Roman" pitchFamily="18" charset="0"/>
              </a:rPr>
              <a:t>.</a:t>
            </a:r>
          </a:p>
          <a:p>
            <a:pPr marL="514350" indent="-457200"/>
            <a:r>
              <a:rPr lang="en-US" sz="2800" dirty="0" smtClean="0">
                <a:latin typeface="Times New Roman" pitchFamily="18" charset="0"/>
                <a:cs typeface="Times New Roman" pitchFamily="18" charset="0"/>
              </a:rPr>
              <a:t>The </a:t>
            </a:r>
            <a:r>
              <a:rPr lang="en-US" sz="2800" b="1" dirty="0" smtClean="0">
                <a:latin typeface="Times New Roman" pitchFamily="18" charset="0"/>
                <a:cs typeface="Times New Roman" pitchFamily="18" charset="0"/>
              </a:rPr>
              <a:t>implementation</a:t>
            </a:r>
            <a:r>
              <a:rPr lang="en-US" sz="2800" dirty="0" smtClean="0">
                <a:latin typeface="Times New Roman" pitchFamily="18" charset="0"/>
                <a:cs typeface="Times New Roman" pitchFamily="18" charset="0"/>
              </a:rPr>
              <a:t> of mission includes</a:t>
            </a:r>
          </a:p>
          <a:p>
            <a:pPr lvl="1">
              <a:buFont typeface="Arial" pitchFamily="34" charset="0"/>
              <a:buChar char="•"/>
            </a:pPr>
            <a:r>
              <a:rPr lang="en-US" sz="2400" dirty="0" smtClean="0">
                <a:solidFill>
                  <a:srgbClr val="FF0000"/>
                </a:solidFill>
                <a:latin typeface="Times New Roman" pitchFamily="18" charset="0"/>
                <a:cs typeface="Times New Roman" pitchFamily="18" charset="0"/>
              </a:rPr>
              <a:t>Distributed flexible hardware </a:t>
            </a:r>
            <a:r>
              <a:rPr lang="en-US" sz="2400" dirty="0" smtClean="0">
                <a:latin typeface="Times New Roman" pitchFamily="18" charset="0"/>
                <a:cs typeface="Times New Roman" pitchFamily="18" charset="0"/>
              </a:rPr>
              <a:t>with supported use</a:t>
            </a:r>
          </a:p>
          <a:p>
            <a:pPr lvl="1">
              <a:buFont typeface="Arial" pitchFamily="34" charset="0"/>
              <a:buChar char="•"/>
            </a:pPr>
            <a:r>
              <a:rPr lang="en-US" sz="2400" dirty="0" smtClean="0">
                <a:latin typeface="Times New Roman" pitchFamily="18" charset="0"/>
                <a:cs typeface="Times New Roman" pitchFamily="18" charset="0"/>
              </a:rPr>
              <a:t>Identified </a:t>
            </a:r>
            <a:r>
              <a:rPr lang="en-US" sz="2400" dirty="0" smtClean="0">
                <a:solidFill>
                  <a:srgbClr val="FF0000"/>
                </a:solidFill>
                <a:latin typeface="Times New Roman" pitchFamily="18" charset="0"/>
                <a:cs typeface="Times New Roman" pitchFamily="18" charset="0"/>
              </a:rPr>
              <a:t>IaaS and </a:t>
            </a:r>
            <a:r>
              <a:rPr lang="en-US" sz="2400" dirty="0" err="1" smtClean="0">
                <a:solidFill>
                  <a:srgbClr val="FF0000"/>
                </a:solidFill>
                <a:latin typeface="Times New Roman" pitchFamily="18" charset="0"/>
                <a:cs typeface="Times New Roman" pitchFamily="18" charset="0"/>
              </a:rPr>
              <a:t>PaaS</a:t>
            </a:r>
            <a:r>
              <a:rPr lang="en-US" sz="2400" dirty="0" smtClean="0">
                <a:solidFill>
                  <a:srgbClr val="FF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“core” software with supported use</a:t>
            </a:r>
          </a:p>
          <a:p>
            <a:pPr lvl="1">
              <a:buFont typeface="Arial" pitchFamily="34" charset="0"/>
              <a:buChar char="•"/>
            </a:pPr>
            <a:r>
              <a:rPr lang="en-US" sz="2400" dirty="0" smtClean="0">
                <a:solidFill>
                  <a:srgbClr val="FF0000"/>
                </a:solidFill>
                <a:latin typeface="Times New Roman" pitchFamily="18" charset="0"/>
                <a:cs typeface="Times New Roman" pitchFamily="18" charset="0"/>
              </a:rPr>
              <a:t>Outreach</a:t>
            </a:r>
          </a:p>
          <a:p>
            <a:r>
              <a:rPr lang="en-US" sz="2800" b="1" dirty="0" smtClean="0">
                <a:latin typeface="Times New Roman" pitchFamily="18" charset="0"/>
                <a:cs typeface="Times New Roman" pitchFamily="18" charset="0"/>
              </a:rPr>
              <a:t>~4500 cores </a:t>
            </a:r>
            <a:r>
              <a:rPr lang="en-US" sz="2800" dirty="0" smtClean="0">
                <a:latin typeface="Times New Roman" pitchFamily="18" charset="0"/>
                <a:cs typeface="Times New Roman" pitchFamily="18" charset="0"/>
              </a:rPr>
              <a:t>in 5 major sites</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265806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of FutureGrid Technologies and Areas</a:t>
            </a:r>
            <a:endParaRPr lang="en-US" dirty="0"/>
          </a:p>
        </p:txBody>
      </p:sp>
      <p:sp>
        <p:nvSpPr>
          <p:cNvPr id="3" name="Content Placeholder 2"/>
          <p:cNvSpPr>
            <a:spLocks noGrp="1"/>
          </p:cNvSpPr>
          <p:nvPr>
            <p:ph idx="1"/>
          </p:nvPr>
        </p:nvSpPr>
        <p:spPr>
          <a:xfrm>
            <a:off x="5715000" y="1524000"/>
            <a:ext cx="2667000" cy="457200"/>
          </a:xfrm>
        </p:spPr>
        <p:txBody>
          <a:bodyPr/>
          <a:lstStyle/>
          <a:p>
            <a:r>
              <a:rPr lang="en-US" dirty="0" smtClean="0"/>
              <a:t>200 Projects</a:t>
            </a:r>
            <a:endParaRPr lang="en-US" dirty="0"/>
          </a:p>
        </p:txBody>
      </p:sp>
      <p:graphicFrame>
        <p:nvGraphicFramePr>
          <p:cNvPr id="5" name="Chart 4"/>
          <p:cNvGraphicFramePr/>
          <p:nvPr>
            <p:extLst>
              <p:ext uri="{D42A27DB-BD31-4B8C-83A1-F6EECF244321}">
                <p14:modId xmlns:p14="http://schemas.microsoft.com/office/powerpoint/2010/main" val="2563801425"/>
              </p:ext>
            </p:extLst>
          </p:nvPr>
        </p:nvGraphicFramePr>
        <p:xfrm>
          <a:off x="-10633" y="1295400"/>
          <a:ext cx="6096000" cy="50209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3489974990"/>
              </p:ext>
            </p:extLst>
          </p:nvPr>
        </p:nvGraphicFramePr>
        <p:xfrm>
          <a:off x="4572000" y="2514600"/>
          <a:ext cx="4572000" cy="350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23908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59" t="12096" r="14133"/>
          <a:stretch/>
        </p:blipFill>
        <p:spPr bwMode="auto">
          <a:xfrm>
            <a:off x="8641" y="0"/>
            <a:ext cx="8755930" cy="6874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162800" y="0"/>
            <a:ext cx="1981200" cy="1066800"/>
          </a:xfrm>
        </p:spPr>
        <p:txBody>
          <a:bodyPr/>
          <a:lstStyle/>
          <a:p>
            <a:r>
              <a:rPr lang="en-US" sz="2400" dirty="0" smtClean="0"/>
              <a:t>Recent FutureGrid Projects</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8</a:t>
            </a:fld>
            <a:endParaRPr lang="en-US"/>
          </a:p>
        </p:txBody>
      </p:sp>
    </p:spTree>
    <p:extLst>
      <p:ext uri="{BB962C8B-B14F-4D97-AF65-F5344CB8AC3E}">
        <p14:creationId xmlns:p14="http://schemas.microsoft.com/office/powerpoint/2010/main" val="3348138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852"/>
            <a:ext cx="8229600" cy="884548"/>
          </a:xfrm>
        </p:spPr>
        <p:txBody>
          <a:bodyPr/>
          <a:lstStyle/>
          <a:p>
            <a:r>
              <a:rPr lang="en-US" dirty="0" smtClean="0"/>
              <a:t>Parallelism over Users and Usages</a:t>
            </a:r>
            <a:endParaRPr lang="en-US" dirty="0"/>
          </a:p>
        </p:txBody>
      </p:sp>
      <p:sp>
        <p:nvSpPr>
          <p:cNvPr id="3" name="Content Placeholder 2"/>
          <p:cNvSpPr>
            <a:spLocks noGrp="1"/>
          </p:cNvSpPr>
          <p:nvPr>
            <p:ph idx="1"/>
          </p:nvPr>
        </p:nvSpPr>
        <p:spPr>
          <a:xfrm>
            <a:off x="27494" y="762000"/>
            <a:ext cx="9116505" cy="4525963"/>
          </a:xfrm>
        </p:spPr>
        <p:txBody>
          <a:bodyPr/>
          <a:lstStyle/>
          <a:p>
            <a:r>
              <a:rPr lang="en-US" sz="2400" dirty="0" smtClean="0"/>
              <a:t>“</a:t>
            </a:r>
            <a:r>
              <a:rPr lang="en-US" sz="2400" b="1" dirty="0" smtClean="0"/>
              <a:t>Long </a:t>
            </a:r>
            <a:r>
              <a:rPr lang="en-US" sz="2400" b="1" dirty="0"/>
              <a:t>tail of science</a:t>
            </a:r>
            <a:r>
              <a:rPr lang="en-US" sz="2400" dirty="0"/>
              <a:t>” </a:t>
            </a:r>
            <a:r>
              <a:rPr lang="en-US" sz="2400" dirty="0" smtClean="0"/>
              <a:t>can be an important </a:t>
            </a:r>
            <a:r>
              <a:rPr lang="en-US" sz="2400" dirty="0"/>
              <a:t>usage mode of clouds. </a:t>
            </a:r>
            <a:endParaRPr lang="en-US" sz="2400" dirty="0" smtClean="0"/>
          </a:p>
          <a:p>
            <a:r>
              <a:rPr lang="en-US" sz="2400" dirty="0" smtClean="0"/>
              <a:t>In </a:t>
            </a:r>
            <a:r>
              <a:rPr lang="en-US" sz="2400" dirty="0"/>
              <a:t>some areas like particle physics and astronomy, i.e. “</a:t>
            </a:r>
            <a:r>
              <a:rPr lang="en-US" sz="2400" b="1" dirty="0"/>
              <a:t>big science</a:t>
            </a:r>
            <a:r>
              <a:rPr lang="en-US" sz="2400" dirty="0"/>
              <a:t>”, there are just a few major instruments generating now petascale data driving discovery in a coordinated fashion. </a:t>
            </a:r>
            <a:endParaRPr lang="en-US" sz="2400" dirty="0" smtClean="0"/>
          </a:p>
          <a:p>
            <a:r>
              <a:rPr lang="en-US" sz="2400" dirty="0" smtClean="0"/>
              <a:t>In </a:t>
            </a:r>
            <a:r>
              <a:rPr lang="en-US" sz="2400" dirty="0"/>
              <a:t>other areas such as genomics and environmental science, there are many </a:t>
            </a:r>
            <a:r>
              <a:rPr lang="en-US" sz="2400" b="1" dirty="0"/>
              <a:t>“individual” researchers </a:t>
            </a:r>
            <a:r>
              <a:rPr lang="en-US" sz="2400" dirty="0"/>
              <a:t>with distributed collection and analysis of data whose total data and processing needs can match the size of big science. </a:t>
            </a:r>
            <a:endParaRPr lang="en-US" sz="2400" dirty="0" smtClean="0"/>
          </a:p>
          <a:p>
            <a:r>
              <a:rPr lang="en-US" sz="2400" b="1" dirty="0" smtClean="0"/>
              <a:t>Clouds </a:t>
            </a:r>
            <a:r>
              <a:rPr lang="en-US" sz="2400" dirty="0"/>
              <a:t>can provide scaling </a:t>
            </a:r>
            <a:r>
              <a:rPr lang="en-US" sz="2400" dirty="0" smtClean="0"/>
              <a:t>convenient resources </a:t>
            </a:r>
            <a:r>
              <a:rPr lang="en-US" sz="2400" dirty="0"/>
              <a:t>for this important aspect of science</a:t>
            </a:r>
            <a:r>
              <a:rPr lang="en-US" sz="2400" dirty="0" smtClean="0"/>
              <a:t>.</a:t>
            </a:r>
          </a:p>
          <a:p>
            <a:r>
              <a:rPr lang="en-US" sz="2400" dirty="0" smtClean="0"/>
              <a:t>Can be </a:t>
            </a:r>
            <a:r>
              <a:rPr lang="en-US" sz="2400" b="1" dirty="0" smtClean="0"/>
              <a:t>map only </a:t>
            </a:r>
            <a:r>
              <a:rPr lang="en-US" sz="2400" dirty="0" smtClean="0"/>
              <a:t>use of MapReduce if different usages naturally linked e.g. exploring docking of multiple chemicals or alignment of multiple DNA sequences</a:t>
            </a:r>
          </a:p>
          <a:p>
            <a:pPr lvl="1"/>
            <a:r>
              <a:rPr lang="en-US" sz="2000" dirty="0" smtClean="0"/>
              <a:t>Collecting together or summarizing multiple “maps” is a </a:t>
            </a:r>
            <a:r>
              <a:rPr lang="en-US" sz="2000" b="1" dirty="0" smtClean="0"/>
              <a:t>simple Reduction</a:t>
            </a:r>
            <a:endParaRPr lang="en-US" sz="2000" b="1" dirty="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9</a:t>
            </a:fld>
            <a:endParaRPr lang="en-US"/>
          </a:p>
        </p:txBody>
      </p:sp>
    </p:spTree>
    <p:extLst>
      <p:ext uri="{BB962C8B-B14F-4D97-AF65-F5344CB8AC3E}">
        <p14:creationId xmlns:p14="http://schemas.microsoft.com/office/powerpoint/2010/main" val="17915609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1|0.8"/>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14977</TotalTime>
  <Words>2965</Words>
  <Application>Microsoft Office PowerPoint</Application>
  <PresentationFormat>On-screen Show (4:3)</PresentationFormat>
  <Paragraphs>400</Paragraphs>
  <Slides>34</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3_Office Theme</vt:lpstr>
      <vt:lpstr>PhotoImpact</vt:lpstr>
      <vt:lpstr>Programming Models for Technical Computing on Clouds and Supercomputers (aka HPC)</vt:lpstr>
      <vt:lpstr>Science Computing Environments</vt:lpstr>
      <vt:lpstr>Some Observations</vt:lpstr>
      <vt:lpstr>Clouds and Grids/HPC</vt:lpstr>
      <vt:lpstr>What Applications work in Clouds</vt:lpstr>
      <vt:lpstr>What is FutureGrid?</vt:lpstr>
      <vt:lpstr>Distribution of FutureGrid Technologies and Areas</vt:lpstr>
      <vt:lpstr>Recent FutureGrid Projects</vt:lpstr>
      <vt:lpstr>Parallelism over Users and Usages</vt:lpstr>
      <vt:lpstr>Internet of Things and the Cloud </vt:lpstr>
      <vt:lpstr>Internet of Things: Sensor Grids A pleasingly parallel example on Clouds </vt:lpstr>
      <vt:lpstr>Sensors as a Service</vt:lpstr>
      <vt:lpstr>Portal/Gateway</vt:lpstr>
      <vt:lpstr>Classic Parallel Computing</vt:lpstr>
      <vt:lpstr>Commercial “Web 2.0” Cloud Applications</vt:lpstr>
      <vt:lpstr>4 Forms of MapReduce</vt:lpstr>
      <vt:lpstr>Data Intensive Iterative Applications I</vt:lpstr>
      <vt:lpstr>Data Intensive Iterative Applications II</vt:lpstr>
      <vt:lpstr>Performance – Kmeans Clustering</vt:lpstr>
      <vt:lpstr>Summary: Usage modes of Clouds</vt:lpstr>
      <vt:lpstr>What to use in Clouds</vt:lpstr>
      <vt:lpstr>What to use in Grids and Supercomputers?</vt:lpstr>
      <vt:lpstr>Is PaaS a good idea?</vt:lpstr>
      <vt:lpstr>How to use Clouds I</vt:lpstr>
      <vt:lpstr>How to use Clouds II</vt:lpstr>
      <vt:lpstr>How to use Clouds III</vt:lpstr>
      <vt:lpstr>Private Clouds</vt:lpstr>
      <vt:lpstr>Templated Dynamic Provisioning</vt:lpstr>
      <vt:lpstr>Some Research Challenges – I</vt:lpstr>
      <vt:lpstr>Some Research(&amp;D) Challenges – II</vt:lpstr>
      <vt:lpstr>Architecture of Data Repositories?</vt:lpstr>
      <vt:lpstr>Clouds as Support for Data Repositories?</vt:lpstr>
      <vt:lpstr>Outreach</vt:lpstr>
      <vt:lpstr>Using Clouds in a Nutshell</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Choi, Jong Youl</dc:creator>
  <cp:lastModifiedBy>Geoffrey Fox</cp:lastModifiedBy>
  <cp:revision>752</cp:revision>
  <dcterms:created xsi:type="dcterms:W3CDTF">2010-11-02T19:01:47Z</dcterms:created>
  <dcterms:modified xsi:type="dcterms:W3CDTF">2012-06-14T17:50:32Z</dcterms:modified>
</cp:coreProperties>
</file>