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1"/>
  </p:notesMasterIdLst>
  <p:sldIdLst>
    <p:sldId id="297" r:id="rId2"/>
    <p:sldId id="499" r:id="rId3"/>
    <p:sldId id="495" r:id="rId4"/>
    <p:sldId id="496" r:id="rId5"/>
    <p:sldId id="497" r:id="rId6"/>
    <p:sldId id="500" r:id="rId7"/>
    <p:sldId id="501" r:id="rId8"/>
    <p:sldId id="498" r:id="rId9"/>
    <p:sldId id="50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480"/>
    <a:srgbClr val="A61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83228" autoAdjust="0"/>
  </p:normalViewPr>
  <p:slideViewPr>
    <p:cSldViewPr>
      <p:cViewPr varScale="1">
        <p:scale>
          <a:sx n="88" d="100"/>
          <a:sy n="88" d="100"/>
        </p:scale>
        <p:origin x="-13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94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0009946b380254e0/technologi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0009946b380254e0/technolog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991546337403461"/>
          <c:y val="9.8986468350006407E-2"/>
          <c:w val="0.49045775528058999"/>
          <c:h val="0.83341261227977004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Sheet1!$A$1:$A$16</c:f>
              <c:strCache>
                <c:ptCount val="16"/>
                <c:pt idx="0">
                  <c:v>PAPI </c:v>
                </c:pt>
                <c:pt idx="1">
                  <c:v>Pegasus </c:v>
                </c:pt>
                <c:pt idx="2">
                  <c:v>Vampir </c:v>
                </c:pt>
                <c:pt idx="3">
                  <c:v>Globus </c:v>
                </c:pt>
                <c:pt idx="4">
                  <c:v>gLite </c:v>
                </c:pt>
                <c:pt idx="5">
                  <c:v>Unicore 6</c:v>
                </c:pt>
                <c:pt idx="6">
                  <c:v>Genesis II </c:v>
                </c:pt>
                <c:pt idx="7">
                  <c:v>OpenNebula </c:v>
                </c:pt>
                <c:pt idx="8">
                  <c:v>OpenStack</c:v>
                </c:pt>
                <c:pt idx="9">
                  <c:v>Twister </c:v>
                </c:pt>
                <c:pt idx="10">
                  <c:v>XSEDE Software Stack</c:v>
                </c:pt>
                <c:pt idx="11">
                  <c:v>MapReduce </c:v>
                </c:pt>
                <c:pt idx="12">
                  <c:v>Hadoop </c:v>
                </c:pt>
                <c:pt idx="13">
                  <c:v>HPC</c:v>
                </c:pt>
                <c:pt idx="14">
                  <c:v>Eucalyptus </c:v>
                </c:pt>
                <c:pt idx="15">
                  <c:v>Nimbus </c:v>
                </c:pt>
              </c:strCache>
            </c:strRef>
          </c:cat>
          <c:val>
            <c:numRef>
              <c:f>Sheet1!$C$1:$C$16</c:f>
              <c:numCache>
                <c:formatCode>0.00%</c:formatCode>
                <c:ptCount val="16"/>
                <c:pt idx="0">
                  <c:v>2.3E-2</c:v>
                </c:pt>
                <c:pt idx="1">
                  <c:v>0.04</c:v>
                </c:pt>
                <c:pt idx="2">
                  <c:v>0.04</c:v>
                </c:pt>
                <c:pt idx="3">
                  <c:v>4.5999999999999999E-2</c:v>
                </c:pt>
                <c:pt idx="4">
                  <c:v>8.5999999999999993E-2</c:v>
                </c:pt>
                <c:pt idx="5">
                  <c:v>8.5999999999999993E-2</c:v>
                </c:pt>
                <c:pt idx="6">
                  <c:v>0.14899999999999999</c:v>
                </c:pt>
                <c:pt idx="7">
                  <c:v>0.155</c:v>
                </c:pt>
                <c:pt idx="8">
                  <c:v>0.155</c:v>
                </c:pt>
                <c:pt idx="9">
                  <c:v>0.155</c:v>
                </c:pt>
                <c:pt idx="10">
                  <c:v>0.23599999999999999</c:v>
                </c:pt>
                <c:pt idx="11">
                  <c:v>0.32800000000000001</c:v>
                </c:pt>
                <c:pt idx="12">
                  <c:v>0.35099999999999998</c:v>
                </c:pt>
                <c:pt idx="13">
                  <c:v>0.44800000000000001</c:v>
                </c:pt>
                <c:pt idx="14">
                  <c:v>0.52300000000000002</c:v>
                </c:pt>
                <c:pt idx="15">
                  <c:v>0.56899999999999995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3182208"/>
        <c:axId val="153180416"/>
      </c:barChart>
      <c:valAx>
        <c:axId val="153180416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153182208"/>
        <c:crosses val="autoZero"/>
        <c:crossBetween val="between"/>
      </c:valAx>
      <c:catAx>
        <c:axId val="153182208"/>
        <c:scaling>
          <c:orientation val="minMax"/>
        </c:scaling>
        <c:delete val="0"/>
        <c:axPos val="l"/>
        <c:majorTickMark val="out"/>
        <c:minorTickMark val="none"/>
        <c:tickLblPos val="nextTo"/>
        <c:crossAx val="15318041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5"/>
            <c:bubble3D val="0"/>
            <c:explosion val="1"/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other Domain Science 
14%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Inter-operability
3%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Sheet2!$A$1:$A$6</c:f>
              <c:strCache>
                <c:ptCount val="6"/>
                <c:pt idx="0">
                  <c:v>Education</c:v>
                </c:pt>
                <c:pt idx="1">
                  <c:v>Computer Science</c:v>
                </c:pt>
                <c:pt idx="2">
                  <c:v>Domain Science NOT Life Science</c:v>
                </c:pt>
                <c:pt idx="3">
                  <c:v>Life Science</c:v>
                </c:pt>
                <c:pt idx="4">
                  <c:v>Interoperability</c:v>
                </c:pt>
                <c:pt idx="5">
                  <c:v>Technology Evaluation </c:v>
                </c:pt>
              </c:strCache>
            </c:strRef>
          </c:cat>
          <c:val>
            <c:numRef>
              <c:f>Sheet2!$B$1:$B$6</c:f>
              <c:numCache>
                <c:formatCode>General</c:formatCode>
                <c:ptCount val="6"/>
                <c:pt idx="0">
                  <c:v>13</c:v>
                </c:pt>
                <c:pt idx="1">
                  <c:v>50</c:v>
                </c:pt>
                <c:pt idx="2">
                  <c:v>21</c:v>
                </c:pt>
                <c:pt idx="3">
                  <c:v>21</c:v>
                </c:pt>
                <c:pt idx="4">
                  <c:v>4</c:v>
                </c:pt>
                <c:pt idx="5">
                  <c:v>35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740FA-A557-4E02-A15C-CF6E2E1ED376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EC38D-76F9-4D02-B218-3C9CB0039E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37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67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26A48-FAFA-44C5-849D-076216A068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01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Right(c):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Twister4Azure executing Map Task histogram for 128 million data points in 128 Azure small instances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5.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KMeansClustering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Scalability.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Left(a):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 parallel efficiency of strong scaling using 128 million data points.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Center(b):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 scaling. Workload per core is kept constant (ideal is a straight horizontal line).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9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6/17/2012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87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6/17/2012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2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6/17/2012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9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6/17/2012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02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6/17/2012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8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6/17/2012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79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6/17/2012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9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6/17/2012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244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grids.ucs.indiana.edu/ptliupages/publications/Cloud%20Programming%20Paradigms_for__Futures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19100"/>
            <a:ext cx="87630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Clouds from </a:t>
            </a:r>
            <a:r>
              <a:rPr lang="en-US" sz="4800" dirty="0" smtClean="0"/>
              <a:t>FutureGrid’s Perspective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" y="2209800"/>
            <a:ext cx="9144000" cy="838200"/>
          </a:xfrm>
        </p:spPr>
        <p:txBody>
          <a:bodyPr>
            <a:noAutofit/>
          </a:bodyPr>
          <a:lstStyle/>
          <a:p>
            <a:r>
              <a:rPr lang="en-US" sz="2400" b="1" smtClean="0">
                <a:solidFill>
                  <a:schemeClr val="tx1"/>
                </a:solidFill>
              </a:rPr>
              <a:t>April 4 2012</a:t>
            </a:r>
            <a:endParaRPr lang="it-IT" sz="2400" b="1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5442" y="2819400"/>
            <a:ext cx="9144000" cy="4655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</a:t>
            </a:r>
            <a:endParaRPr lang="en-US" sz="2000" dirty="0" smtClean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     </a:t>
            </a:r>
            <a:endParaRPr lang="en-US" sz="20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</a:t>
            </a: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Digital Science Center, Pervasive Technology 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Institute </a:t>
            </a:r>
            <a:endParaRPr lang="en-US" sz="1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Bloomington</a:t>
            </a:r>
          </a:p>
        </p:txBody>
      </p:sp>
    </p:spTree>
    <p:extLst>
      <p:ext uri="{BB962C8B-B14F-4D97-AF65-F5344CB8AC3E}">
        <p14:creationId xmlns:p14="http://schemas.microsoft.com/office/powerpoint/2010/main" val="13537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143"/>
            <a:ext cx="8229600" cy="1143000"/>
          </a:xfrm>
        </p:spPr>
        <p:txBody>
          <a:bodyPr/>
          <a:lstStyle/>
          <a:p>
            <a:r>
              <a:rPr lang="en-US" dirty="0" smtClean="0"/>
              <a:t>What is FutureGrid?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" y="914400"/>
            <a:ext cx="9118600" cy="5943600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FutureGrid project mission is to 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enable experimental work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that advances: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Innovation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scientific understanding of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distributed computing and parallel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computing paradigms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engineering science of middleware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that enables these paradigms,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use and drivers of these paradigms by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important applications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and,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of a new generation of students and workforce on the use 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these paradigms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their applications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4572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implementation of mission includes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Distributed flexible hardware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supported use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Identified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IaaS and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PaaS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“core” software with supported use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Outreach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~4500 cores in 5 major sites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7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FutureGrid Technologies and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524000"/>
            <a:ext cx="2667000" cy="457200"/>
          </a:xfrm>
        </p:spPr>
        <p:txBody>
          <a:bodyPr/>
          <a:lstStyle/>
          <a:p>
            <a:r>
              <a:rPr lang="en-US" dirty="0" smtClean="0"/>
              <a:t>190 Projects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55280575"/>
              </p:ext>
            </p:extLst>
          </p:nvPr>
        </p:nvGraphicFramePr>
        <p:xfrm>
          <a:off x="-10633" y="1295400"/>
          <a:ext cx="6096000" cy="5020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391574545"/>
              </p:ext>
            </p:extLst>
          </p:nvPr>
        </p:nvGraphicFramePr>
        <p:xfrm>
          <a:off x="4572000" y="2514600"/>
          <a:ext cx="45720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745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0736"/>
          </a:xfrm>
        </p:spPr>
        <p:txBody>
          <a:bodyPr/>
          <a:lstStyle/>
          <a:p>
            <a:r>
              <a:rPr lang="en-US" dirty="0" smtClean="0"/>
              <a:t>Recent FutureGrid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1" t="11821" r="16709" b="8111"/>
          <a:stretch/>
        </p:blipFill>
        <p:spPr bwMode="auto">
          <a:xfrm>
            <a:off x="-21772" y="790736"/>
            <a:ext cx="9165772" cy="606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51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err="1"/>
              <a:t>Templated</a:t>
            </a:r>
            <a:r>
              <a:rPr lang="en-US" dirty="0"/>
              <a:t> Dynamic </a:t>
            </a:r>
            <a:r>
              <a:rPr lang="en-US" dirty="0" smtClean="0"/>
              <a:t>Provisioning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70" y="1066800"/>
            <a:ext cx="9110330" cy="533400"/>
          </a:xfrm>
        </p:spPr>
        <p:txBody>
          <a:bodyPr/>
          <a:lstStyle/>
          <a:p>
            <a:r>
              <a:rPr lang="en-US" dirty="0" smtClean="0"/>
              <a:t>Abstract Specification of image mapped to various HPC and Cloud environments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1911"/>
            <a:ext cx="8534400" cy="474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16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3400" y="28353"/>
            <a:ext cx="8229600" cy="962247"/>
          </a:xfrm>
        </p:spPr>
        <p:txBody>
          <a:bodyPr/>
          <a:lstStyle/>
          <a:p>
            <a:r>
              <a:rPr lang="en-US" dirty="0" smtClean="0"/>
              <a:t>Using Clouds in a Nutshell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-21265" y="914400"/>
            <a:ext cx="9144000" cy="4525963"/>
          </a:xfrm>
        </p:spPr>
        <p:txBody>
          <a:bodyPr/>
          <a:lstStyle/>
          <a:p>
            <a:r>
              <a:rPr lang="en-US" sz="2400" dirty="0" smtClean="0"/>
              <a:t>High Throughput Computing; pleasingly parallel; grid applications</a:t>
            </a:r>
          </a:p>
          <a:p>
            <a:r>
              <a:rPr lang="en-US" sz="2400" dirty="0" smtClean="0"/>
              <a:t>Multiple users (long tail of science) and usages (parameter searches)</a:t>
            </a:r>
          </a:p>
          <a:p>
            <a:r>
              <a:rPr lang="en-US" sz="2400" dirty="0" smtClean="0"/>
              <a:t>Internet of Things (Sensor nets) as in cloud support of smart phones</a:t>
            </a:r>
          </a:p>
          <a:p>
            <a:r>
              <a:rPr lang="en-US" sz="2400" dirty="0" smtClean="0"/>
              <a:t>(Iterative) MapReduce including “most” data analysis</a:t>
            </a:r>
          </a:p>
          <a:p>
            <a:r>
              <a:rPr lang="en-US" sz="2400" dirty="0" smtClean="0"/>
              <a:t>Exploiting elasticity and platforms (HDFS, Queues ..)</a:t>
            </a:r>
          </a:p>
          <a:p>
            <a:r>
              <a:rPr lang="en-US" sz="2400" dirty="0" smtClean="0"/>
              <a:t>Use services, portals (gateways) and workflow</a:t>
            </a:r>
          </a:p>
          <a:p>
            <a:r>
              <a:rPr lang="en-US" sz="2400" dirty="0" smtClean="0"/>
              <a:t>Good Strategies:</a:t>
            </a:r>
          </a:p>
          <a:p>
            <a:pPr lvl="1"/>
            <a:r>
              <a:rPr lang="en-US" sz="2000" dirty="0" smtClean="0"/>
              <a:t>Build </a:t>
            </a:r>
            <a:r>
              <a:rPr lang="en-US" sz="2000" dirty="0"/>
              <a:t>the application as a service; </a:t>
            </a:r>
            <a:endParaRPr lang="en-US" sz="2000" dirty="0" smtClean="0"/>
          </a:p>
          <a:p>
            <a:pPr lvl="1"/>
            <a:r>
              <a:rPr lang="en-US" sz="2000" dirty="0" smtClean="0"/>
              <a:t>Build </a:t>
            </a:r>
            <a:r>
              <a:rPr lang="en-US" sz="2000" dirty="0"/>
              <a:t>on existing cloud deployments such as Hadoop; </a:t>
            </a:r>
            <a:endParaRPr lang="en-US" sz="2000" dirty="0" smtClean="0"/>
          </a:p>
          <a:p>
            <a:pPr lvl="1"/>
            <a:r>
              <a:rPr lang="en-US" sz="2000" dirty="0" smtClean="0"/>
              <a:t>Use </a:t>
            </a:r>
            <a:r>
              <a:rPr lang="en-US" sz="2000" dirty="0" err="1"/>
              <a:t>PaaS</a:t>
            </a:r>
            <a:r>
              <a:rPr lang="en-US" sz="2000" dirty="0"/>
              <a:t> if possible; </a:t>
            </a:r>
            <a:endParaRPr lang="en-US" sz="2000" dirty="0" smtClean="0"/>
          </a:p>
          <a:p>
            <a:pPr lvl="1"/>
            <a:r>
              <a:rPr lang="en-US" sz="2000" dirty="0" smtClean="0"/>
              <a:t>Design </a:t>
            </a:r>
            <a:r>
              <a:rPr lang="en-US" sz="2000" dirty="0"/>
              <a:t>for failure; </a:t>
            </a:r>
            <a:endParaRPr lang="en-US" sz="2000" dirty="0" smtClean="0"/>
          </a:p>
          <a:p>
            <a:pPr lvl="1"/>
            <a:r>
              <a:rPr lang="en-US" sz="2000" dirty="0" smtClean="0"/>
              <a:t>Use </a:t>
            </a:r>
            <a:r>
              <a:rPr lang="en-US" sz="2000" dirty="0"/>
              <a:t>as a Service (e.g. </a:t>
            </a:r>
            <a:r>
              <a:rPr lang="en-US" sz="2000" dirty="0" err="1"/>
              <a:t>SQLaaS</a:t>
            </a:r>
            <a:r>
              <a:rPr lang="en-US" sz="2000" dirty="0"/>
              <a:t>) where possible; </a:t>
            </a:r>
            <a:endParaRPr lang="en-US" sz="2000" dirty="0" smtClean="0"/>
          </a:p>
          <a:p>
            <a:pPr lvl="1"/>
            <a:r>
              <a:rPr lang="en-US" sz="2000" dirty="0" smtClean="0"/>
              <a:t>Address Challenge of Moving Data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2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600" y="0"/>
            <a:ext cx="8229600" cy="1143000"/>
          </a:xfrm>
        </p:spPr>
        <p:txBody>
          <a:bodyPr/>
          <a:lstStyle/>
          <a:p>
            <a:r>
              <a:rPr lang="en-US" dirty="0" smtClean="0"/>
              <a:t>4 Forms of MapReduce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5" name="Canvas 17"/>
          <p:cNvGrpSpPr/>
          <p:nvPr/>
        </p:nvGrpSpPr>
        <p:grpSpPr>
          <a:xfrm>
            <a:off x="10493" y="1001387"/>
            <a:ext cx="9159814" cy="5105867"/>
            <a:chOff x="0" y="0"/>
            <a:chExt cx="6191250" cy="2872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 5"/>
            <p:cNvSpPr/>
            <p:nvPr/>
          </p:nvSpPr>
          <p:spPr>
            <a:xfrm>
              <a:off x="4607862" y="543201"/>
              <a:ext cx="1383363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6191250" cy="287205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90090" y="57151"/>
              <a:ext cx="1356156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(a) Map Only</a:t>
              </a:r>
              <a:endParaRPr lang="en-US" sz="2400" b="1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07862" y="57151"/>
              <a:ext cx="1383363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27432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(d) Loosely Synchronous</a:t>
              </a:r>
              <a:endParaRPr lang="en-US" sz="28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79435" y="57151"/>
              <a:ext cx="1628427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(c) Iterative MapReduce</a:t>
              </a:r>
              <a:endParaRPr lang="en-US" sz="28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46245" y="57150"/>
              <a:ext cx="1533193" cy="48775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b="1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(b) Classic MapReduce</a:t>
              </a:r>
              <a:endParaRPr lang="en-US" sz="2800" b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0090" y="544901"/>
              <a:ext cx="1356155" cy="1359905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52542" y="546757"/>
              <a:ext cx="1533192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488648" y="592084"/>
              <a:ext cx="1621694" cy="1252943"/>
              <a:chOff x="4697170" y="1719596"/>
              <a:chExt cx="1622044" cy="1316378"/>
            </a:xfrm>
          </p:grpSpPr>
          <p:sp>
            <p:nvSpPr>
              <p:cNvPr id="78" name="TextBox 36"/>
              <p:cNvSpPr txBox="1"/>
              <p:nvPr/>
            </p:nvSpPr>
            <p:spPr>
              <a:xfrm>
                <a:off x="5197273" y="1719596"/>
                <a:ext cx="526359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Input</a:t>
                </a:r>
                <a:endParaRPr lang="en-US" sz="20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672629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>
              <a:xfrm>
                <a:off x="5786879" y="1893768"/>
                <a:ext cx="0" cy="2270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81" name="Group 80"/>
              <p:cNvGrpSpPr/>
              <p:nvPr/>
            </p:nvGrpSpPr>
            <p:grpSpPr>
              <a:xfrm>
                <a:off x="5358435" y="2227111"/>
                <a:ext cx="170613" cy="18288"/>
                <a:chOff x="661555" y="648462"/>
                <a:chExt cx="170688" cy="18288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661555" y="648462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813955" y="648462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82" name="TextBox 48"/>
              <p:cNvSpPr txBox="1"/>
              <p:nvPr/>
            </p:nvSpPr>
            <p:spPr>
              <a:xfrm>
                <a:off x="5834738" y="2005819"/>
                <a:ext cx="453839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map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3" name="Straight Arrow Connector 82"/>
              <p:cNvCxnSpPr>
                <a:stCxn id="79" idx="4"/>
                <a:endCxn id="91" idx="7"/>
              </p:cNvCxnSpPr>
              <p:nvPr/>
            </p:nvCxnSpPr>
            <p:spPr>
              <a:xfrm flipH="1">
                <a:off x="5723633" y="2349380"/>
                <a:ext cx="63247" cy="2627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4697170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5" name="Straight Arrow Connector 84"/>
              <p:cNvCxnSpPr/>
              <p:nvPr/>
            </p:nvCxnSpPr>
            <p:spPr>
              <a:xfrm>
                <a:off x="4811421" y="1894085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6" name="Straight Arrow Connector 85"/>
              <p:cNvCxnSpPr>
                <a:stCxn id="84" idx="4"/>
                <a:endCxn id="90" idx="1"/>
              </p:cNvCxnSpPr>
              <p:nvPr/>
            </p:nvCxnSpPr>
            <p:spPr>
              <a:xfrm>
                <a:off x="4811421" y="2349380"/>
                <a:ext cx="186638" cy="27126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87" name="Oval 86"/>
              <p:cNvSpPr/>
              <p:nvPr/>
            </p:nvSpPr>
            <p:spPr>
              <a:xfrm>
                <a:off x="4966474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8" name="Straight Arrow Connector 87"/>
              <p:cNvCxnSpPr/>
              <p:nvPr/>
            </p:nvCxnSpPr>
            <p:spPr>
              <a:xfrm>
                <a:off x="5080724" y="1894085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9" name="Straight Arrow Connector 88"/>
              <p:cNvCxnSpPr>
                <a:stCxn id="87" idx="4"/>
                <a:endCxn id="90" idx="0"/>
              </p:cNvCxnSpPr>
              <p:nvPr/>
            </p:nvCxnSpPr>
            <p:spPr>
              <a:xfrm flipH="1">
                <a:off x="5078657" y="2349380"/>
                <a:ext cx="2068" cy="23778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0" name="Oval 89"/>
              <p:cNvSpPr/>
              <p:nvPr/>
            </p:nvSpPr>
            <p:spPr>
              <a:xfrm>
                <a:off x="4964674" y="2587164"/>
                <a:ext cx="227965" cy="2286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529053" y="2578614"/>
                <a:ext cx="227965" cy="2286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5291814" y="2739565"/>
                <a:ext cx="170184" cy="17780"/>
                <a:chOff x="0" y="0"/>
                <a:chExt cx="170688" cy="18288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0" y="0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152400" y="0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93" name="Straight Arrow Connector 92"/>
              <p:cNvCxnSpPr>
                <a:stCxn id="84" idx="4"/>
                <a:endCxn id="91" idx="1"/>
              </p:cNvCxnSpPr>
              <p:nvPr/>
            </p:nvCxnSpPr>
            <p:spPr>
              <a:xfrm>
                <a:off x="4811421" y="2349380"/>
                <a:ext cx="751017" cy="2627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4" name="Straight Arrow Connector 93"/>
              <p:cNvCxnSpPr>
                <a:stCxn id="87" idx="4"/>
                <a:endCxn id="91" idx="0"/>
              </p:cNvCxnSpPr>
              <p:nvPr/>
            </p:nvCxnSpPr>
            <p:spPr>
              <a:xfrm>
                <a:off x="5080725" y="2349380"/>
                <a:ext cx="562311" cy="22923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5" name="Straight Arrow Connector 94"/>
              <p:cNvCxnSpPr>
                <a:stCxn id="79" idx="4"/>
                <a:endCxn id="90" idx="7"/>
              </p:cNvCxnSpPr>
              <p:nvPr/>
            </p:nvCxnSpPr>
            <p:spPr>
              <a:xfrm flipH="1">
                <a:off x="5159254" y="2349380"/>
                <a:ext cx="627626" cy="27126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6" name="TextBox 48"/>
              <p:cNvSpPr txBox="1"/>
              <p:nvPr/>
            </p:nvSpPr>
            <p:spPr>
              <a:xfrm>
                <a:off x="5732474" y="2578274"/>
                <a:ext cx="586740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reduce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97" name="Straight Arrow Connector 96"/>
              <p:cNvCxnSpPr>
                <a:stCxn id="90" idx="4"/>
              </p:cNvCxnSpPr>
              <p:nvPr/>
            </p:nvCxnSpPr>
            <p:spPr>
              <a:xfrm>
                <a:off x="5078657" y="2815764"/>
                <a:ext cx="2068" cy="22021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8" name="Straight Arrow Connector 97"/>
              <p:cNvCxnSpPr>
                <a:stCxn id="91" idx="4"/>
              </p:cNvCxnSpPr>
              <p:nvPr/>
            </p:nvCxnSpPr>
            <p:spPr>
              <a:xfrm flipH="1">
                <a:off x="5641120" y="2807214"/>
                <a:ext cx="1916" cy="22876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5" name="Rectangle 14"/>
            <p:cNvSpPr/>
            <p:nvPr/>
          </p:nvSpPr>
          <p:spPr>
            <a:xfrm>
              <a:off x="2979316" y="543201"/>
              <a:ext cx="1628546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967247" y="539684"/>
              <a:ext cx="1564537" cy="1366075"/>
              <a:chOff x="4658943" y="1765169"/>
              <a:chExt cx="1564875" cy="1435231"/>
            </a:xfrm>
          </p:grpSpPr>
          <p:sp>
            <p:nvSpPr>
              <p:cNvPr id="51" name="Arc 50"/>
              <p:cNvSpPr/>
              <p:nvPr/>
            </p:nvSpPr>
            <p:spPr>
              <a:xfrm rot="1016732">
                <a:off x="5498175" y="1860873"/>
                <a:ext cx="725643" cy="1339527"/>
              </a:xfrm>
              <a:prstGeom prst="arc">
                <a:avLst>
                  <a:gd name="adj1" fmla="val 13599321"/>
                  <a:gd name="adj2" fmla="val 6208161"/>
                </a:avLst>
              </a:prstGeom>
              <a:noFill/>
              <a:ln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2" name="TextBox 36"/>
              <p:cNvSpPr txBox="1"/>
              <p:nvPr/>
            </p:nvSpPr>
            <p:spPr>
              <a:xfrm>
                <a:off x="4843706" y="1765169"/>
                <a:ext cx="526326" cy="2374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Input</a:t>
                </a:r>
                <a:endParaRPr lang="en-US" sz="20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785757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>
                <a:off x="5900000" y="1986945"/>
                <a:ext cx="0" cy="226984"/>
              </a:xfrm>
              <a:prstGeom prst="straightConnector1">
                <a:avLst/>
              </a:prstGeom>
              <a:ln>
                <a:tailEnd type="triangle" w="lg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55" name="Group 54"/>
              <p:cNvGrpSpPr/>
              <p:nvPr/>
            </p:nvGrpSpPr>
            <p:grpSpPr>
              <a:xfrm>
                <a:off x="5471591" y="2320247"/>
                <a:ext cx="170604" cy="18286"/>
                <a:chOff x="661269" y="507515"/>
                <a:chExt cx="170688" cy="18288"/>
              </a:xfrm>
            </p:grpSpPr>
            <p:sp>
              <p:nvSpPr>
                <p:cNvPr id="76" name="Oval 75"/>
                <p:cNvSpPr/>
                <p:nvPr/>
              </p:nvSpPr>
              <p:spPr>
                <a:xfrm>
                  <a:off x="661269" y="507515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813669" y="507515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56" name="TextBox 48"/>
              <p:cNvSpPr txBox="1"/>
              <p:nvPr/>
            </p:nvSpPr>
            <p:spPr>
              <a:xfrm>
                <a:off x="5202023" y="2002630"/>
                <a:ext cx="473549" cy="3039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map</a:t>
                </a:r>
                <a:endParaRPr lang="en-US" sz="20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>
              <a:xfrm flipH="1">
                <a:off x="5836758" y="2442501"/>
                <a:ext cx="63243" cy="26268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58" name="Oval 57"/>
              <p:cNvSpPr/>
              <p:nvPr/>
            </p:nvSpPr>
            <p:spPr>
              <a:xfrm>
                <a:off x="4810359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9" name="Straight Arrow Connector 58"/>
              <p:cNvCxnSpPr/>
              <p:nvPr/>
            </p:nvCxnSpPr>
            <p:spPr>
              <a:xfrm>
                <a:off x="4924603" y="1987262"/>
                <a:ext cx="0" cy="226667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4924603" y="2442501"/>
                <a:ext cx="186626" cy="271229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1" name="Oval 60"/>
              <p:cNvSpPr/>
              <p:nvPr/>
            </p:nvSpPr>
            <p:spPr>
              <a:xfrm>
                <a:off x="5079646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62" name="Straight Arrow Connector 61"/>
              <p:cNvCxnSpPr/>
              <p:nvPr/>
            </p:nvCxnSpPr>
            <p:spPr>
              <a:xfrm>
                <a:off x="5193889" y="1987262"/>
                <a:ext cx="0" cy="226667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flipH="1">
                <a:off x="5191822" y="2442501"/>
                <a:ext cx="2068" cy="23775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4" name="Oval 63"/>
              <p:cNvSpPr/>
              <p:nvPr/>
            </p:nvSpPr>
            <p:spPr>
              <a:xfrm>
                <a:off x="5077846" y="2680256"/>
                <a:ext cx="227951" cy="228572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5642190" y="2671707"/>
                <a:ext cx="227951" cy="228572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5404973" y="2832638"/>
                <a:ext cx="170175" cy="17778"/>
                <a:chOff x="594644" y="1019969"/>
                <a:chExt cx="170688" cy="18288"/>
              </a:xfrm>
            </p:grpSpPr>
            <p:sp>
              <p:nvSpPr>
                <p:cNvPr id="74" name="Oval 73"/>
                <p:cNvSpPr/>
                <p:nvPr/>
              </p:nvSpPr>
              <p:spPr>
                <a:xfrm>
                  <a:off x="594644" y="1019969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747044" y="1019969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67" name="Straight Arrow Connector 66"/>
              <p:cNvCxnSpPr/>
              <p:nvPr/>
            </p:nvCxnSpPr>
            <p:spPr>
              <a:xfrm>
                <a:off x="4924603" y="2442501"/>
                <a:ext cx="750970" cy="26268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>
                <a:off x="5193890" y="2442501"/>
                <a:ext cx="562276" cy="229206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flipH="1">
                <a:off x="5272414" y="2442501"/>
                <a:ext cx="627587" cy="271229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0" name="TextBox 48"/>
              <p:cNvSpPr txBox="1"/>
              <p:nvPr/>
            </p:nvSpPr>
            <p:spPr>
              <a:xfrm>
                <a:off x="4658943" y="2789025"/>
                <a:ext cx="586704" cy="2374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reduce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71" name="Straight Arrow Connector 70"/>
              <p:cNvCxnSpPr/>
              <p:nvPr/>
            </p:nvCxnSpPr>
            <p:spPr>
              <a:xfrm>
                <a:off x="5191822" y="2908828"/>
                <a:ext cx="2068" cy="220183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 flipH="1">
                <a:off x="5754250" y="2900279"/>
                <a:ext cx="1916" cy="22873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3" name="TextBox 36"/>
              <p:cNvSpPr txBox="1"/>
              <p:nvPr/>
            </p:nvSpPr>
            <p:spPr>
              <a:xfrm>
                <a:off x="5318971" y="1778126"/>
                <a:ext cx="714375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Iterations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87860" y="632890"/>
              <a:ext cx="1204219" cy="1250507"/>
              <a:chOff x="5025142" y="1886585"/>
              <a:chExt cx="1204480" cy="1313815"/>
            </a:xfrm>
          </p:grpSpPr>
          <p:sp>
            <p:nvSpPr>
              <p:cNvPr id="36" name="TextBox 36"/>
              <p:cNvSpPr txBox="1"/>
              <p:nvPr/>
            </p:nvSpPr>
            <p:spPr>
              <a:xfrm>
                <a:off x="5372372" y="1886585"/>
                <a:ext cx="485013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Input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00102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cxnSp>
            <p:nvCxnSpPr>
              <p:cNvPr id="38" name="Straight Arrow Connector 37"/>
              <p:cNvCxnSpPr>
                <a:endCxn id="37" idx="0"/>
              </p:cNvCxnSpPr>
              <p:nvPr/>
            </p:nvCxnSpPr>
            <p:spPr>
              <a:xfrm>
                <a:off x="6115322" y="2201704"/>
                <a:ext cx="0" cy="2270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39" name="TextBox 45"/>
              <p:cNvSpPr txBox="1"/>
              <p:nvPr/>
            </p:nvSpPr>
            <p:spPr>
              <a:xfrm>
                <a:off x="5368042" y="2962910"/>
                <a:ext cx="564515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Output</a:t>
                </a:r>
                <a:endParaRPr lang="en-US" sz="20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5686697" y="2535047"/>
                <a:ext cx="170688" cy="18288"/>
                <a:chOff x="2753360" y="2094366"/>
                <a:chExt cx="170688" cy="18288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2753360" y="2094366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2905760" y="2094366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</p:grpSp>
          <p:sp>
            <p:nvSpPr>
              <p:cNvPr id="41" name="TextBox 48"/>
              <p:cNvSpPr txBox="1"/>
              <p:nvPr/>
            </p:nvSpPr>
            <p:spPr>
              <a:xfrm>
                <a:off x="5572397" y="2200910"/>
                <a:ext cx="430530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map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2" name="Straight Arrow Connector 41"/>
              <p:cNvCxnSpPr>
                <a:stCxn id="37" idx="4"/>
              </p:cNvCxnSpPr>
              <p:nvPr/>
            </p:nvCxnSpPr>
            <p:spPr>
              <a:xfrm>
                <a:off x="6115322" y="2657316"/>
                <a:ext cx="0" cy="240053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502514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>
                <a:off x="5139442" y="2202021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5139442" y="2657316"/>
                <a:ext cx="0" cy="24003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529456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>
                <a:off x="5408862" y="2202021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5408862" y="2657316"/>
                <a:ext cx="0" cy="24003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8" name="Rectangle 17"/>
            <p:cNvSpPr/>
            <p:nvPr/>
          </p:nvSpPr>
          <p:spPr>
            <a:xfrm>
              <a:off x="4820094" y="696000"/>
              <a:ext cx="989087" cy="97576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19" name="Arc 18"/>
            <p:cNvSpPr/>
            <p:nvPr/>
          </p:nvSpPr>
          <p:spPr>
            <a:xfrm flipV="1">
              <a:off x="4772025" y="1094688"/>
              <a:ext cx="1123950" cy="435169"/>
            </a:xfrm>
            <a:prstGeom prst="arc">
              <a:avLst>
                <a:gd name="adj1" fmla="val 10327336"/>
                <a:gd name="adj2" fmla="val 598130"/>
              </a:avLst>
            </a:prstGeom>
            <a:noFill/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20" name="Arc 19"/>
            <p:cNvSpPr/>
            <p:nvPr/>
          </p:nvSpPr>
          <p:spPr>
            <a:xfrm rot="16200000" flipV="1">
              <a:off x="4893613" y="958004"/>
              <a:ext cx="1107331" cy="457101"/>
            </a:xfrm>
            <a:prstGeom prst="arc">
              <a:avLst>
                <a:gd name="adj1" fmla="val 10327336"/>
                <a:gd name="adj2" fmla="val 598130"/>
              </a:avLst>
            </a:prstGeom>
            <a:noFill/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5199713" y="709945"/>
              <a:ext cx="0" cy="96913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820094" y="1055038"/>
              <a:ext cx="98908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820094" y="1343640"/>
              <a:ext cx="98908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4" name="TextBox 144"/>
            <p:cNvSpPr txBox="1"/>
            <p:nvPr/>
          </p:nvSpPr>
          <p:spPr>
            <a:xfrm>
              <a:off x="5170030" y="980998"/>
              <a:ext cx="369490" cy="40676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P</a:t>
              </a:r>
              <a:r>
                <a:rPr lang="en-US" sz="1800" kern="1200" baseline="-250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ij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 flipH="1" flipV="1">
              <a:off x="5273170" y="862346"/>
              <a:ext cx="21758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0800000">
              <a:off x="4918111" y="1198583"/>
              <a:ext cx="228551" cy="15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03294" y="709017"/>
              <a:ext cx="0" cy="96885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90090" y="1904806"/>
              <a:ext cx="1360465" cy="58696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BLAST Analysis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Parametric sweep</a:t>
              </a: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Pleasingly Parallel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46245" y="1906661"/>
              <a:ext cx="1533071" cy="58511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High Energy Physics (HEP) Histograms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Distributed search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 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07862" y="1900603"/>
              <a:ext cx="1383363" cy="59419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t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Classic MPI</a:t>
              </a: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PDE Solvers and 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particle dynamics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 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0090" y="2508846"/>
              <a:ext cx="4517773" cy="3632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Domain of MapReduce and Iterative Extensions</a:t>
              </a:r>
              <a:endParaRPr lang="en-US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07862" y="2507092"/>
              <a:ext cx="1383363" cy="364957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MPI</a:t>
              </a:r>
              <a:endParaRPr lang="en-US" sz="1600" b="1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4208035" y="2692336"/>
              <a:ext cx="295075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175816" y="2683268"/>
              <a:ext cx="281405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2979437" y="1906662"/>
              <a:ext cx="1628425" cy="58814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t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Expectation maximization </a:t>
              </a: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Clustering 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e.g. </a:t>
              </a:r>
              <a:r>
                <a:rPr lang="en-US" sz="1400" dirty="0" err="1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Kmeans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Linear </a:t>
              </a: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Algebra</a:t>
              </a:r>
              <a:r>
                <a:rPr lang="en-US" sz="1400" dirty="0" smtClean="0">
                  <a:latin typeface="Arial" pitchFamily="34" charset="0"/>
                  <a:ea typeface="Times New Roman"/>
                  <a:cs typeface="Arial" pitchFamily="34" charset="0"/>
                </a:rPr>
                <a:t>, </a:t>
              </a: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Page 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Rank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 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16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96" y="144068"/>
            <a:ext cx="8229600" cy="77033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Performance – </a:t>
            </a:r>
            <a:r>
              <a:rPr lang="en-US" sz="3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Kmeans</a:t>
            </a:r>
            <a:r>
              <a:rPr lang="en-US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 Clustering</a:t>
            </a:r>
            <a:endParaRPr lang="en-US" sz="3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Century Gothic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57800" y="2842460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Number of Executing Map Task Histogram</a:t>
            </a:r>
            <a:endParaRPr lang="en-US" sz="1400" b="1" dirty="0"/>
          </a:p>
        </p:txBody>
      </p:sp>
      <p:sp>
        <p:nvSpPr>
          <p:cNvPr id="20" name="Rectangle 19"/>
          <p:cNvSpPr/>
          <p:nvPr/>
        </p:nvSpPr>
        <p:spPr>
          <a:xfrm>
            <a:off x="457200" y="5864698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Strong Scaling with 128M </a:t>
            </a:r>
            <a:r>
              <a:rPr lang="en-US" sz="1400" b="1" dirty="0">
                <a:cs typeface="Arial" pitchFamily="34" charset="0"/>
              </a:rPr>
              <a:t>D</a:t>
            </a:r>
            <a:r>
              <a:rPr lang="en-US" sz="1400" b="1" dirty="0" smtClean="0">
                <a:cs typeface="Arial" pitchFamily="34" charset="0"/>
              </a:rPr>
              <a:t>ata </a:t>
            </a:r>
            <a:r>
              <a:rPr lang="en-US" sz="1400" b="1" dirty="0">
                <a:cs typeface="Arial" pitchFamily="34" charset="0"/>
              </a:rPr>
              <a:t>P</a:t>
            </a:r>
            <a:r>
              <a:rPr lang="en-US" sz="1400" b="1" dirty="0" smtClean="0">
                <a:cs typeface="Arial" pitchFamily="34" charset="0"/>
              </a:rPr>
              <a:t>oints</a:t>
            </a:r>
            <a:endParaRPr lang="en-US" sz="1400" b="1" dirty="0"/>
          </a:p>
        </p:txBody>
      </p:sp>
      <p:sp>
        <p:nvSpPr>
          <p:cNvPr id="21" name="Rectangle 20"/>
          <p:cNvSpPr/>
          <p:nvPr/>
        </p:nvSpPr>
        <p:spPr>
          <a:xfrm>
            <a:off x="5143500" y="6012632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Weak Scaling</a:t>
            </a:r>
            <a:endParaRPr lang="en-US" sz="1400" b="1" dirty="0"/>
          </a:p>
        </p:txBody>
      </p:sp>
      <p:sp>
        <p:nvSpPr>
          <p:cNvPr id="22" name="Rectangle 21"/>
          <p:cNvSpPr/>
          <p:nvPr/>
        </p:nvSpPr>
        <p:spPr>
          <a:xfrm>
            <a:off x="990600" y="2834402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Task Execution Time Histogram</a:t>
            </a:r>
            <a:endParaRPr lang="en-US" sz="14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8229600" cy="202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38244"/>
            <a:ext cx="9109075" cy="278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499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62000"/>
          </a:xfrm>
        </p:spPr>
        <p:txBody>
          <a:bodyPr/>
          <a:lstStyle/>
          <a:p>
            <a:r>
              <a:rPr lang="en-US" dirty="0" smtClean="0"/>
              <a:t>Outreach etc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86" y="914400"/>
            <a:ext cx="9154886" cy="4525963"/>
          </a:xfrm>
        </p:spPr>
        <p:txBody>
          <a:bodyPr/>
          <a:lstStyle/>
          <a:p>
            <a:r>
              <a:rPr lang="en-US" sz="2400" dirty="0"/>
              <a:t> Programming Paradigms for Technical Computing on Clouds and </a:t>
            </a:r>
            <a:r>
              <a:rPr lang="en-US" sz="2400" dirty="0" smtClean="0"/>
              <a:t>Supercomputers (Fox and Gannon</a:t>
            </a:r>
            <a:r>
              <a:rPr lang="en-US" sz="2400" dirty="0"/>
              <a:t>) </a:t>
            </a:r>
            <a:r>
              <a:rPr lang="en-US" sz="2400" dirty="0">
                <a:hlinkClick r:id="rId2"/>
              </a:rPr>
              <a:t>http://grids.ucs.indiana.edu/ptliupages/publications/Cloud%20Programming%20Paradigms_for__</a:t>
            </a:r>
            <a:r>
              <a:rPr lang="en-US" sz="2400" dirty="0" smtClean="0">
                <a:hlinkClick r:id="rId2"/>
              </a:rPr>
              <a:t>Futures.pdf</a:t>
            </a:r>
            <a:r>
              <a:rPr lang="en-US" sz="2400" dirty="0" smtClean="0"/>
              <a:t>  </a:t>
            </a:r>
          </a:p>
          <a:p>
            <a:r>
              <a:rPr lang="en-US" sz="2400" dirty="0" smtClean="0"/>
              <a:t>Science Cloud Summer School July 30-August 3</a:t>
            </a:r>
          </a:p>
          <a:p>
            <a:pPr lvl="1"/>
            <a:r>
              <a:rPr lang="en-US" sz="2000" dirty="0" smtClean="0"/>
              <a:t>~10 Faculty and Students from MSI’s (sent by ADMI)</a:t>
            </a:r>
          </a:p>
          <a:p>
            <a:pPr lvl="1"/>
            <a:r>
              <a:rPr lang="en-US" sz="2000" dirty="0" smtClean="0"/>
              <a:t>Part of virtual summer school in computational science and engineering and expect over 200 participants spread over 10 sites</a:t>
            </a:r>
          </a:p>
          <a:p>
            <a:r>
              <a:rPr lang="en-US" sz="2400" dirty="0" smtClean="0"/>
              <a:t>Science Cloud and MapReduce XSEDE Community groups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675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8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11443</TotalTime>
  <Words>484</Words>
  <Application>Microsoft Office PowerPoint</Application>
  <PresentationFormat>On-screen Show (4:3)</PresentationFormat>
  <Paragraphs>124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3_Office Theme</vt:lpstr>
      <vt:lpstr>Clouds from FutureGrid’s Perspective</vt:lpstr>
      <vt:lpstr>What is FutureGrid?</vt:lpstr>
      <vt:lpstr>Distribution of FutureGrid Technologies and Areas</vt:lpstr>
      <vt:lpstr>Recent FutureGrid Projects</vt:lpstr>
      <vt:lpstr>Templated Dynamic Provisioning</vt:lpstr>
      <vt:lpstr>Using Clouds in a Nutshell</vt:lpstr>
      <vt:lpstr>4 Forms of MapReduce</vt:lpstr>
      <vt:lpstr>Performance – Kmeans Clustering</vt:lpstr>
      <vt:lpstr>Outreach etc.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Choi, Jong Youl</dc:creator>
  <cp:lastModifiedBy>Geoffrey Fox</cp:lastModifiedBy>
  <cp:revision>686</cp:revision>
  <dcterms:created xsi:type="dcterms:W3CDTF">2010-11-02T19:01:47Z</dcterms:created>
  <dcterms:modified xsi:type="dcterms:W3CDTF">2012-06-17T15:25:14Z</dcterms:modified>
</cp:coreProperties>
</file>