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1"/>
  </p:notesMasterIdLst>
  <p:sldIdLst>
    <p:sldId id="267" r:id="rId2"/>
    <p:sldId id="268" r:id="rId3"/>
    <p:sldId id="272" r:id="rId4"/>
    <p:sldId id="274" r:id="rId5"/>
    <p:sldId id="273" r:id="rId6"/>
    <p:sldId id="275" r:id="rId7"/>
    <p:sldId id="276" r:id="rId8"/>
    <p:sldId id="277" r:id="rId9"/>
    <p:sldId id="27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20" autoAdjust="0"/>
    <p:restoredTop sz="90350" autoAdjust="0"/>
  </p:normalViewPr>
  <p:slideViewPr>
    <p:cSldViewPr>
      <p:cViewPr varScale="1">
        <p:scale>
          <a:sx n="112" d="100"/>
          <a:sy n="112" d="100"/>
        </p:scale>
        <p:origin x="-594"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0D83D6-BC8D-4DF2-B085-69437481D5ED}" type="datetimeFigureOut">
              <a:rPr lang="en-US" smtClean="0"/>
              <a:pPr/>
              <a:t>11/5/2010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FE2EF6-2C29-45ED-84E7-564F5EB1109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D4677B-C5CE-4183-A13D-EB29CCD21300}" type="slidenum">
              <a:rPr lang="en-US" smtClean="0">
                <a:solidFill>
                  <a:prstClr val="black"/>
                </a:solidFill>
              </a:rPr>
              <a:pPr/>
              <a:t>1</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FE2EF6-2C29-45ED-84E7-564F5EB11090}"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FE2EF6-2C29-45ED-84E7-564F5EB11090}"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FE2EF6-2C29-45ED-84E7-564F5EB1109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1FE2EF6-2C29-45ED-84E7-564F5EB11090}"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3D39C2-1185-4067-80AC-F78157BFD79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3D39C2-1185-4067-80AC-F78157BFD79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3D39C2-1185-4067-80AC-F78157BFD79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C3D39C2-1185-4067-80AC-F78157BFD79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350px-Zuoshangjiao.jpg"/>
          <p:cNvPicPr>
            <a:picLocks noChangeAspect="1"/>
          </p:cNvPicPr>
          <p:nvPr userDrawn="1"/>
        </p:nvPicPr>
        <p:blipFill>
          <a:blip r:embed="rId2" cstate="print"/>
          <a:stretch>
            <a:fillRect/>
          </a:stretch>
        </p:blipFill>
        <p:spPr>
          <a:xfrm>
            <a:off x="0" y="0"/>
            <a:ext cx="1600200" cy="1540764"/>
          </a:xfrm>
          <a:prstGeom prst="rect">
            <a:avLst/>
          </a:prstGeom>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015A1C-A950-4BF7-9F1F-2CA7C903A8EE}" type="datetimeFigureOut">
              <a:rPr lang="en-US" smtClean="0">
                <a:solidFill>
                  <a:prstClr val="black">
                    <a:tint val="75000"/>
                  </a:prstClr>
                </a:solidFill>
              </a:rPr>
              <a:pPr/>
              <a:t>11/5/2010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EFFF6C-AE4E-4FE6-A064-67A5E3D5DC7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015A1C-A950-4BF7-9F1F-2CA7C903A8EE}" type="datetimeFigureOut">
              <a:rPr lang="en-US" smtClean="0">
                <a:solidFill>
                  <a:prstClr val="black">
                    <a:tint val="75000"/>
                  </a:prstClr>
                </a:solidFill>
              </a:rPr>
              <a:pPr/>
              <a:t>11/5/2010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EFFF6C-AE4E-4FE6-A064-67A5E3D5DC7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015A1C-A950-4BF7-9F1F-2CA7C903A8EE}" type="datetimeFigureOut">
              <a:rPr lang="en-US" smtClean="0">
                <a:solidFill>
                  <a:prstClr val="black">
                    <a:tint val="75000"/>
                  </a:prstClr>
                </a:solidFill>
              </a:rPr>
              <a:pPr/>
              <a:t>11/5/2010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EFFF6C-AE4E-4FE6-A064-67A5E3D5DC7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015A1C-A950-4BF7-9F1F-2CA7C903A8EE}" type="datetimeFigureOut">
              <a:rPr lang="en-US" smtClean="0">
                <a:solidFill>
                  <a:prstClr val="black">
                    <a:tint val="75000"/>
                  </a:prstClr>
                </a:solidFill>
              </a:rPr>
              <a:pPr/>
              <a:t>11/5/2010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EFFF6C-AE4E-4FE6-A064-67A5E3D5DC7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015A1C-A950-4BF7-9F1F-2CA7C903A8EE}" type="datetimeFigureOut">
              <a:rPr lang="en-US" smtClean="0">
                <a:solidFill>
                  <a:prstClr val="black">
                    <a:tint val="75000"/>
                  </a:prstClr>
                </a:solidFill>
              </a:rPr>
              <a:pPr/>
              <a:t>11/5/2010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4EFFF6C-AE4E-4FE6-A064-67A5E3D5DC7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015A1C-A950-4BF7-9F1F-2CA7C903A8EE}" type="datetimeFigureOut">
              <a:rPr lang="en-US" smtClean="0">
                <a:solidFill>
                  <a:prstClr val="black">
                    <a:tint val="75000"/>
                  </a:prstClr>
                </a:solidFill>
              </a:rPr>
              <a:pPr/>
              <a:t>11/5/2010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4EFFF6C-AE4E-4FE6-A064-67A5E3D5DC7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015A1C-A950-4BF7-9F1F-2CA7C903A8EE}" type="datetimeFigureOut">
              <a:rPr lang="en-US" smtClean="0">
                <a:solidFill>
                  <a:prstClr val="black">
                    <a:tint val="75000"/>
                  </a:prstClr>
                </a:solidFill>
              </a:rPr>
              <a:pPr/>
              <a:t>11/5/2010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4EFFF6C-AE4E-4FE6-A064-67A5E3D5DC7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015A1C-A950-4BF7-9F1F-2CA7C903A8EE}" type="datetimeFigureOut">
              <a:rPr lang="en-US" smtClean="0">
                <a:solidFill>
                  <a:prstClr val="black">
                    <a:tint val="75000"/>
                  </a:prstClr>
                </a:solidFill>
              </a:rPr>
              <a:pPr/>
              <a:t>11/5/2010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4EFFF6C-AE4E-4FE6-A064-67A5E3D5DC7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015A1C-A950-4BF7-9F1F-2CA7C903A8EE}" type="datetimeFigureOut">
              <a:rPr lang="en-US" smtClean="0">
                <a:solidFill>
                  <a:prstClr val="black">
                    <a:tint val="75000"/>
                  </a:prstClr>
                </a:solidFill>
              </a:rPr>
              <a:pPr/>
              <a:t>11/5/2010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4EFFF6C-AE4E-4FE6-A064-67A5E3D5DC7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015A1C-A950-4BF7-9F1F-2CA7C903A8EE}" type="datetimeFigureOut">
              <a:rPr lang="en-US" smtClean="0">
                <a:solidFill>
                  <a:prstClr val="black">
                    <a:tint val="75000"/>
                  </a:prstClr>
                </a:solidFill>
              </a:rPr>
              <a:pPr/>
              <a:t>11/5/2010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4EFFF6C-AE4E-4FE6-A064-67A5E3D5DC7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015A1C-A950-4BF7-9F1F-2CA7C903A8EE}" type="datetimeFigureOut">
              <a:rPr lang="en-US" smtClean="0">
                <a:solidFill>
                  <a:prstClr val="black">
                    <a:tint val="75000"/>
                  </a:prstClr>
                </a:solidFill>
              </a:rPr>
              <a:pPr/>
              <a:t>11/5/2010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4EFFF6C-AE4E-4FE6-A064-67A5E3D5DC7A}"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EE7F8"/>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015A1C-A950-4BF7-9F1F-2CA7C903A8EE}" type="datetimeFigureOut">
              <a:rPr lang="en-US" smtClean="0">
                <a:solidFill>
                  <a:prstClr val="black">
                    <a:tint val="75000"/>
                  </a:prstClr>
                </a:solidFill>
              </a:rPr>
              <a:pPr/>
              <a:t>11/5/2010</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FFF6C-AE4E-4FE6-A064-67A5E3D5DC7A}" type="slidenum">
              <a:rPr lang="en-US" smtClean="0">
                <a:solidFill>
                  <a:prstClr val="black">
                    <a:tint val="75000"/>
                  </a:prstClr>
                </a:solidFill>
              </a:rPr>
              <a:pPr/>
              <a:t>‹#›</a:t>
            </a:fld>
            <a:endParaRPr lang="en-US">
              <a:solidFill>
                <a:prstClr val="black">
                  <a:tint val="75000"/>
                </a:prstClr>
              </a:solidFill>
            </a:endParaRPr>
          </a:p>
        </p:txBody>
      </p:sp>
      <p:pic>
        <p:nvPicPr>
          <p:cNvPr id="7" name="Picture 6" descr="350px-Zuoshangjiao.jpg"/>
          <p:cNvPicPr>
            <a:picLocks noChangeAspect="1"/>
          </p:cNvPicPr>
          <p:nvPr/>
        </p:nvPicPr>
        <p:blipFill>
          <a:blip r:embed="rId13" cstate="print"/>
          <a:stretch>
            <a:fillRect/>
          </a:stretch>
        </p:blipFill>
        <p:spPr>
          <a:xfrm>
            <a:off x="0" y="0"/>
            <a:ext cx="1600200" cy="1540764"/>
          </a:xfrm>
          <a:prstGeom prst="rect">
            <a:avLst/>
          </a:prstGeom>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cf@indiana.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futuregrid.org/" TargetMode="External"/><Relationship Id="rId4" Type="http://schemas.openxmlformats.org/officeDocument/2006/relationships/hyperlink" Target="http://www.infomall.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458200" cy="1470025"/>
          </a:xfrm>
        </p:spPr>
        <p:txBody>
          <a:bodyPr>
            <a:noAutofit/>
          </a:bodyPr>
          <a:lstStyle/>
          <a:p>
            <a:r>
              <a:rPr lang="en-US" sz="4000" b="1" dirty="0" smtClean="0"/>
              <a:t>Advanced Technology </a:t>
            </a:r>
            <a:br>
              <a:rPr lang="en-US" sz="4000" b="1" dirty="0" smtClean="0"/>
            </a:br>
            <a:r>
              <a:rPr lang="en-US" sz="4000" b="1" dirty="0" smtClean="0"/>
              <a:t>for Sensor Clouds</a:t>
            </a:r>
            <a:endParaRPr lang="en-US" sz="4000" dirty="0"/>
          </a:p>
        </p:txBody>
      </p:sp>
      <p:sp>
        <p:nvSpPr>
          <p:cNvPr id="3" name="Subtitle 2"/>
          <p:cNvSpPr>
            <a:spLocks noGrp="1"/>
          </p:cNvSpPr>
          <p:nvPr>
            <p:ph type="subTitle" idx="1"/>
          </p:nvPr>
        </p:nvSpPr>
        <p:spPr>
          <a:xfrm>
            <a:off x="228600" y="2209800"/>
            <a:ext cx="8686800" cy="1447800"/>
          </a:xfrm>
        </p:spPr>
        <p:txBody>
          <a:bodyPr>
            <a:noAutofit/>
          </a:bodyPr>
          <a:lstStyle/>
          <a:p>
            <a:r>
              <a:rPr lang="en-US" sz="2800" b="1" i="1" dirty="0" smtClean="0">
                <a:solidFill>
                  <a:schemeClr val="tx1">
                    <a:lumMod val="75000"/>
                    <a:lumOff val="25000"/>
                  </a:schemeClr>
                </a:solidFill>
              </a:rPr>
              <a:t>Ball Aerospace Dayton OH</a:t>
            </a:r>
          </a:p>
          <a:p>
            <a:r>
              <a:rPr lang="en-US" sz="2800" b="1" i="1" dirty="0" smtClean="0">
                <a:solidFill>
                  <a:schemeClr val="tx1">
                    <a:lumMod val="75000"/>
                    <a:lumOff val="25000"/>
                  </a:schemeClr>
                </a:solidFill>
              </a:rPr>
              <a:t>November 5 2010</a:t>
            </a:r>
          </a:p>
        </p:txBody>
      </p:sp>
      <p:sp>
        <p:nvSpPr>
          <p:cNvPr id="5" name="Subtitle 2"/>
          <p:cNvSpPr txBox="1">
            <a:spLocks/>
          </p:cNvSpPr>
          <p:nvPr/>
        </p:nvSpPr>
        <p:spPr>
          <a:xfrm>
            <a:off x="0" y="3505200"/>
            <a:ext cx="9144000" cy="3352800"/>
          </a:xfrm>
          <a:prstGeom prst="rect">
            <a:avLst/>
          </a:prstGeom>
        </p:spPr>
        <p:txBody>
          <a:bodyPr vert="horz" lIns="91440" tIns="45720" rIns="91440" bIns="45720" rtlCol="0">
            <a:normAutofit/>
          </a:bodyPr>
          <a:lstStyle/>
          <a:p>
            <a:pPr algn="ctr">
              <a:spcBef>
                <a:spcPct val="20000"/>
              </a:spcBef>
              <a:buFont typeface="Arial" pitchFamily="34" charset="0"/>
              <a:buNone/>
              <a:defRPr/>
            </a:pPr>
            <a:r>
              <a:rPr lang="en-US" sz="2400" dirty="0" smtClean="0">
                <a:solidFill>
                  <a:prstClr val="black"/>
                </a:solidFill>
                <a:latin typeface="Times New Roman" pitchFamily="18" charset="0"/>
                <a:cs typeface="Times New Roman" pitchFamily="18" charset="0"/>
              </a:rPr>
              <a:t>Geoffrey Fox</a:t>
            </a:r>
          </a:p>
          <a:p>
            <a:pPr algn="ctr">
              <a:spcBef>
                <a:spcPct val="20000"/>
              </a:spcBef>
              <a:defRPr/>
            </a:pPr>
            <a:r>
              <a:rPr lang="en-US" sz="2000" dirty="0" smtClean="0">
                <a:solidFill>
                  <a:prstClr val="black"/>
                </a:solidFill>
                <a:hlinkClick r:id="rId3"/>
              </a:rPr>
              <a:t>gcf@indiana.edu</a:t>
            </a:r>
            <a:r>
              <a:rPr lang="en-US" sz="2000" dirty="0" smtClean="0">
                <a:solidFill>
                  <a:prstClr val="black"/>
                </a:solidFill>
              </a:rPr>
              <a:t>            </a:t>
            </a:r>
          </a:p>
          <a:p>
            <a:pPr algn="ctr">
              <a:spcBef>
                <a:spcPct val="20000"/>
              </a:spcBef>
              <a:defRPr/>
            </a:pPr>
            <a:r>
              <a:rPr lang="en-US" sz="2000" dirty="0" smtClean="0">
                <a:solidFill>
                  <a:prstClr val="black"/>
                </a:solidFill>
              </a:rPr>
              <a:t> </a:t>
            </a:r>
            <a:r>
              <a:rPr lang="en-US" sz="2000" dirty="0" smtClean="0">
                <a:solidFill>
                  <a:prstClr val="black"/>
                </a:solidFill>
                <a:hlinkClick r:id="rId4"/>
              </a:rPr>
              <a:t>http://www.infomall.org</a:t>
            </a:r>
            <a:r>
              <a:rPr lang="en-US" sz="2000" dirty="0" smtClean="0">
                <a:solidFill>
                  <a:prstClr val="black"/>
                </a:solidFill>
              </a:rPr>
              <a:t>    </a:t>
            </a:r>
            <a:r>
              <a:rPr lang="en-US" sz="2000" dirty="0" smtClean="0">
                <a:solidFill>
                  <a:prstClr val="black"/>
                </a:solidFill>
                <a:hlinkClick r:id="rId5"/>
              </a:rPr>
              <a:t>http://www.futuregrid.org</a:t>
            </a:r>
            <a:r>
              <a:rPr lang="en-US" sz="2000" dirty="0" smtClean="0">
                <a:solidFill>
                  <a:prstClr val="black"/>
                </a:solidFill>
              </a:rPr>
              <a:t>  </a:t>
            </a:r>
          </a:p>
          <a:p>
            <a:pPr algn="ctr">
              <a:spcBef>
                <a:spcPct val="20000"/>
              </a:spcBef>
              <a:buFont typeface="Arial" pitchFamily="34" charset="0"/>
              <a:buNone/>
              <a:defRPr/>
            </a:pPr>
            <a:endParaRPr lang="en-US" sz="2400" dirty="0">
              <a:solidFill>
                <a:prstClr val="black"/>
              </a:solidFill>
            </a:endParaRPr>
          </a:p>
          <a:p>
            <a:pPr algn="ctr">
              <a:spcBef>
                <a:spcPct val="20000"/>
              </a:spcBef>
            </a:pPr>
            <a:r>
              <a:rPr lang="en-US" sz="1900" dirty="0" smtClean="0">
                <a:solidFill>
                  <a:prstClr val="black"/>
                </a:solidFill>
                <a:latin typeface="Times New Roman" pitchFamily="18" charset="0"/>
                <a:cs typeface="Times New Roman" pitchFamily="18" charset="0"/>
              </a:rPr>
              <a:t>Director, Digital Science Center, Pervasive Technology Institute</a:t>
            </a:r>
          </a:p>
          <a:p>
            <a:pPr algn="ctr">
              <a:spcBef>
                <a:spcPct val="20000"/>
              </a:spcBef>
            </a:pPr>
            <a:r>
              <a:rPr lang="en-US" sz="1900" dirty="0" smtClean="0">
                <a:solidFill>
                  <a:prstClr val="black"/>
                </a:solidFill>
                <a:latin typeface="Times New Roman" pitchFamily="18" charset="0"/>
                <a:cs typeface="Times New Roman" pitchFamily="18" charset="0"/>
              </a:rPr>
              <a:t>Associate Dean for Research and Graduate Studies,  School of Informatics and Computing</a:t>
            </a:r>
          </a:p>
          <a:p>
            <a:pPr algn="ctr">
              <a:spcBef>
                <a:spcPct val="20000"/>
              </a:spcBef>
            </a:pPr>
            <a:r>
              <a:rPr lang="en-US" sz="1900" dirty="0" smtClean="0">
                <a:solidFill>
                  <a:prstClr val="black"/>
                </a:solidFill>
                <a:latin typeface="Times New Roman" pitchFamily="18" charset="0"/>
                <a:cs typeface="Times New Roman" pitchFamily="18" charset="0"/>
              </a:rPr>
              <a:t>Indiana University Bloomington</a:t>
            </a:r>
            <a:endParaRPr lang="en-US" sz="2400" dirty="0" smtClean="0">
              <a:solidFill>
                <a:prstClr val="black"/>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0"/>
            <a:ext cx="7162800" cy="1143000"/>
          </a:xfrm>
        </p:spPr>
        <p:txBody>
          <a:bodyPr/>
          <a:lstStyle/>
          <a:p>
            <a:r>
              <a:rPr lang="en-US" b="1" dirty="0" smtClean="0"/>
              <a:t>Indiana University Tasks</a:t>
            </a:r>
            <a:endParaRPr lang="en-US" b="1" dirty="0"/>
          </a:p>
        </p:txBody>
      </p:sp>
      <p:sp>
        <p:nvSpPr>
          <p:cNvPr id="3" name="Content Placeholder 2"/>
          <p:cNvSpPr>
            <a:spLocks noGrp="1"/>
          </p:cNvSpPr>
          <p:nvPr>
            <p:ph idx="1"/>
          </p:nvPr>
        </p:nvSpPr>
        <p:spPr>
          <a:xfrm>
            <a:off x="0" y="1600200"/>
            <a:ext cx="9144000" cy="4525963"/>
          </a:xfrm>
        </p:spPr>
        <p:txBody>
          <a:bodyPr>
            <a:normAutofit fontScale="92500"/>
          </a:bodyPr>
          <a:lstStyle/>
          <a:p>
            <a:r>
              <a:rPr lang="en-US" b="1" dirty="0" smtClean="0"/>
              <a:t>Core SCGMMS </a:t>
            </a:r>
            <a:r>
              <a:rPr lang="en-US" dirty="0" smtClean="0"/>
              <a:t>(Sensor Centric Grid Middleware Management System) System Integration for applications, trust and cloud</a:t>
            </a:r>
          </a:p>
          <a:p>
            <a:r>
              <a:rPr lang="en-US" b="1" dirty="0" smtClean="0"/>
              <a:t>Evolve SCGMMS </a:t>
            </a:r>
            <a:r>
              <a:rPr lang="en-US" dirty="0" smtClean="0"/>
              <a:t>for new client and cloud technologies</a:t>
            </a:r>
          </a:p>
          <a:p>
            <a:r>
              <a:rPr lang="en-US" b="1" dirty="0" smtClean="0"/>
              <a:t>Cloud</a:t>
            </a:r>
            <a:r>
              <a:rPr lang="en-US" dirty="0" smtClean="0"/>
              <a:t> and </a:t>
            </a:r>
            <a:r>
              <a:rPr lang="en-US" b="1" dirty="0" smtClean="0"/>
              <a:t>Grid Computing</a:t>
            </a:r>
          </a:p>
          <a:p>
            <a:pPr lvl="1"/>
            <a:r>
              <a:rPr lang="en-US" dirty="0" smtClean="0"/>
              <a:t>Track rapidly changing technology</a:t>
            </a:r>
          </a:p>
          <a:p>
            <a:pPr lvl="1"/>
            <a:r>
              <a:rPr lang="en-US" dirty="0" smtClean="0"/>
              <a:t>Develop layered cloud for geographic and security reasons</a:t>
            </a:r>
          </a:p>
          <a:p>
            <a:r>
              <a:rPr lang="en-US" b="1" dirty="0" smtClean="0"/>
              <a:t>Vulnerability analysis</a:t>
            </a:r>
            <a:r>
              <a:rPr lang="en-US" dirty="0" smtClean="0"/>
              <a:t>: Exposure and Defense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Core SCGMMS</a:t>
            </a:r>
            <a:endParaRPr lang="en-US" b="1" dirty="0"/>
          </a:p>
        </p:txBody>
      </p:sp>
      <p:sp>
        <p:nvSpPr>
          <p:cNvPr id="3" name="Content Placeholder 2"/>
          <p:cNvSpPr>
            <a:spLocks noGrp="1"/>
          </p:cNvSpPr>
          <p:nvPr>
            <p:ph idx="1"/>
          </p:nvPr>
        </p:nvSpPr>
        <p:spPr>
          <a:xfrm>
            <a:off x="0" y="990600"/>
            <a:ext cx="9144000" cy="5715000"/>
          </a:xfrm>
        </p:spPr>
        <p:txBody>
          <a:bodyPr>
            <a:normAutofit fontScale="85000" lnSpcReduction="20000"/>
          </a:bodyPr>
          <a:lstStyle/>
          <a:p>
            <a:r>
              <a:rPr lang="en-US" dirty="0" smtClean="0"/>
              <a:t>       Indiana University has obtained a license for source of current SCGMMS software developed by Anabas and will base its work on this. </a:t>
            </a:r>
          </a:p>
          <a:p>
            <a:pPr lvl="1"/>
            <a:r>
              <a:rPr lang="en-US" dirty="0" smtClean="0"/>
              <a:t>Given the size and complexity of the software, we need Anabas support for this and this is funded through the Anabas subcontract. </a:t>
            </a:r>
          </a:p>
          <a:p>
            <a:pPr lvl="1"/>
            <a:r>
              <a:rPr lang="en-US" dirty="0" smtClean="0"/>
              <a:t>Using this software ensures that SCGMMS will be operational throughout the next phase. </a:t>
            </a:r>
          </a:p>
          <a:p>
            <a:r>
              <a:rPr lang="en-US" dirty="0" smtClean="0"/>
              <a:t>First step is develop expertise in this software and understand key areas where we can expect changes. </a:t>
            </a:r>
          </a:p>
          <a:p>
            <a:pPr lvl="1"/>
            <a:r>
              <a:rPr lang="en-US" dirty="0" smtClean="0"/>
              <a:t>These includes exploitation of new backend (cloud and grid) features, client interface, security issues in communication and services, and integration of new sensor features. </a:t>
            </a:r>
          </a:p>
          <a:p>
            <a:pPr lvl="1"/>
            <a:r>
              <a:rPr lang="en-US" dirty="0" smtClean="0"/>
              <a:t>Note one core component of SCGMMS is the NaradaBrokering messaging system which was developed at Indiana University and here we have expertise. We will look at use of other messaging systems </a:t>
            </a:r>
            <a:r>
              <a:rPr lang="en-US" dirty="0" err="1" smtClean="0"/>
              <a:t>ActiveMQ</a:t>
            </a:r>
            <a:r>
              <a:rPr lang="en-US" dirty="0" smtClean="0"/>
              <a:t>, </a:t>
            </a:r>
            <a:r>
              <a:rPr lang="en-US" dirty="0" err="1" smtClean="0"/>
              <a:t>RabbitMQ</a:t>
            </a:r>
            <a:r>
              <a:rPr lang="en-US" dirty="0" smtClean="0"/>
              <a:t> etc.</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SCGMMS Evolution</a:t>
            </a:r>
            <a:endParaRPr lang="en-US" b="1" dirty="0"/>
          </a:p>
        </p:txBody>
      </p:sp>
      <p:sp>
        <p:nvSpPr>
          <p:cNvPr id="3" name="Content Placeholder 2"/>
          <p:cNvSpPr>
            <a:spLocks noGrp="1"/>
          </p:cNvSpPr>
          <p:nvPr>
            <p:ph idx="1"/>
          </p:nvPr>
        </p:nvSpPr>
        <p:spPr>
          <a:xfrm>
            <a:off x="152400" y="1600200"/>
            <a:ext cx="8991600" cy="5105400"/>
          </a:xfrm>
        </p:spPr>
        <p:txBody>
          <a:bodyPr>
            <a:normAutofit fontScale="85000" lnSpcReduction="20000"/>
          </a:bodyPr>
          <a:lstStyle/>
          <a:p>
            <a:r>
              <a:rPr lang="en-US" dirty="0" smtClean="0"/>
              <a:t>Rework a few key features of the core SCGMMS to enable it to exploit modern technology and architectures more easily. </a:t>
            </a:r>
          </a:p>
          <a:p>
            <a:pPr lvl="1"/>
            <a:r>
              <a:rPr lang="en-US" dirty="0" smtClean="0"/>
              <a:t>Note Anabas SGX has removed unnecessary Impromptu server side components</a:t>
            </a:r>
          </a:p>
          <a:p>
            <a:r>
              <a:rPr lang="en-US" dirty="0" smtClean="0"/>
              <a:t>These include the client interface where will move away from the heavy weight Anabas custom client to a light weight browser based approach suitable for tablets and smartphones (light weight clients of future). Desktops/laptops still supported</a:t>
            </a:r>
          </a:p>
          <a:p>
            <a:r>
              <a:rPr lang="en-US" dirty="0" smtClean="0"/>
              <a:t>Further we will exploit HTML5 and its supported </a:t>
            </a:r>
            <a:r>
              <a:rPr lang="en-US" dirty="0" err="1" smtClean="0"/>
              <a:t>codecs</a:t>
            </a:r>
            <a:r>
              <a:rPr lang="en-US" dirty="0" smtClean="0"/>
              <a:t> including MPEG4 H.264 and </a:t>
            </a:r>
            <a:r>
              <a:rPr lang="en-US" dirty="0" err="1" smtClean="0"/>
              <a:t>WebM</a:t>
            </a:r>
            <a:r>
              <a:rPr lang="en-US" dirty="0" smtClean="0"/>
              <a:t>/VP8 to build a better multimedia support. </a:t>
            </a:r>
          </a:p>
          <a:p>
            <a:r>
              <a:rPr lang="en-US" dirty="0" smtClean="0"/>
              <a:t>We will move key computing tasks to the (layered) cloud.</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smtClean="0"/>
              <a:t>Hybrid/Layered Clouds</a:t>
            </a:r>
            <a:endParaRPr lang="en-US" b="1" dirty="0"/>
          </a:p>
        </p:txBody>
      </p:sp>
      <p:sp>
        <p:nvSpPr>
          <p:cNvPr id="3" name="Content Placeholder 2"/>
          <p:cNvSpPr>
            <a:spLocks noGrp="1"/>
          </p:cNvSpPr>
          <p:nvPr>
            <p:ph idx="1"/>
          </p:nvPr>
        </p:nvSpPr>
        <p:spPr>
          <a:xfrm>
            <a:off x="0" y="1295400"/>
            <a:ext cx="9144000" cy="5486400"/>
          </a:xfrm>
        </p:spPr>
        <p:txBody>
          <a:bodyPr>
            <a:normAutofit/>
          </a:bodyPr>
          <a:lstStyle/>
          <a:p>
            <a:r>
              <a:rPr lang="en-US" dirty="0" smtClean="0"/>
              <a:t>Layered clouds needed to support hierarchical computing with basic analysis near sensor and back ends for</a:t>
            </a:r>
          </a:p>
          <a:p>
            <a:pPr lvl="1"/>
            <a:r>
              <a:rPr lang="en-US" dirty="0" smtClean="0"/>
              <a:t>Additional resources if local system overloaded</a:t>
            </a:r>
          </a:p>
          <a:p>
            <a:pPr lvl="1"/>
            <a:r>
              <a:rPr lang="en-US" dirty="0" smtClean="0"/>
              <a:t>Integrated analysis of multiple sensor constellations</a:t>
            </a:r>
          </a:p>
          <a:p>
            <a:r>
              <a:rPr lang="en-US" dirty="0" smtClean="0"/>
              <a:t>Hybrid private-public cloud for security reasons</a:t>
            </a:r>
          </a:p>
          <a:p>
            <a:pPr lvl="1"/>
            <a:r>
              <a:rPr lang="en-US" dirty="0" smtClean="0"/>
              <a:t>Sensitive computations on private cloud producing </a:t>
            </a:r>
            <a:r>
              <a:rPr lang="en-US" dirty="0" err="1" smtClean="0"/>
              <a:t>anonymized</a:t>
            </a:r>
            <a:r>
              <a:rPr lang="en-US" dirty="0" smtClean="0"/>
              <a:t>/non-sensitive results sent to public cloud</a:t>
            </a:r>
          </a:p>
          <a:p>
            <a:r>
              <a:rPr lang="en-US" dirty="0" smtClean="0"/>
              <a:t>Support with layered Twister/MapReduce runtime and </a:t>
            </a:r>
            <a:r>
              <a:rPr lang="en-US" dirty="0" err="1" smtClean="0"/>
              <a:t>Sawzall</a:t>
            </a:r>
            <a:r>
              <a:rPr lang="en-US" dirty="0" smtClean="0"/>
              <a:t> open source language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200" b="1" dirty="0" smtClean="0"/>
              <a:t>Research on Side-channel </a:t>
            </a:r>
            <a:br>
              <a:rPr lang="en-US" sz="3200" b="1" dirty="0" smtClean="0"/>
            </a:br>
            <a:r>
              <a:rPr lang="en-US" sz="3200" b="1" dirty="0" smtClean="0"/>
              <a:t>Detection &amp; Mitigation</a:t>
            </a:r>
            <a:endParaRPr lang="en-US" sz="3200" b="1" dirty="0"/>
          </a:p>
        </p:txBody>
      </p:sp>
      <p:sp>
        <p:nvSpPr>
          <p:cNvPr id="5" name="Content Placeholder 4"/>
          <p:cNvSpPr>
            <a:spLocks noGrp="1"/>
          </p:cNvSpPr>
          <p:nvPr>
            <p:ph idx="1"/>
          </p:nvPr>
        </p:nvSpPr>
        <p:spPr>
          <a:xfrm>
            <a:off x="152400" y="1676400"/>
            <a:ext cx="8534400" cy="4449763"/>
          </a:xfrm>
        </p:spPr>
        <p:txBody>
          <a:bodyPr>
            <a:normAutofit fontScale="70000" lnSpcReduction="20000"/>
          </a:bodyPr>
          <a:lstStyle/>
          <a:p>
            <a:r>
              <a:rPr lang="en-US" b="1" dirty="0" smtClean="0"/>
              <a:t>White-box vulnerability analysis </a:t>
            </a:r>
            <a:r>
              <a:rPr lang="en-US" dirty="0" smtClean="0"/>
              <a:t>(with source code)</a:t>
            </a:r>
          </a:p>
          <a:p>
            <a:pPr lvl="1"/>
            <a:r>
              <a:rPr lang="en-US" dirty="0" smtClean="0"/>
              <a:t>Improve  our prototype, making it work on web apps built upon different platforms</a:t>
            </a:r>
          </a:p>
          <a:p>
            <a:pPr marL="457200" lvl="1" indent="0">
              <a:buNone/>
            </a:pPr>
            <a:endParaRPr lang="en-US" dirty="0" smtClean="0"/>
          </a:p>
          <a:p>
            <a:r>
              <a:rPr lang="en-US" b="1" dirty="0" smtClean="0"/>
              <a:t>Black-box vulnerability analysis </a:t>
            </a:r>
            <a:r>
              <a:rPr lang="en-US" dirty="0" smtClean="0"/>
              <a:t>(without source code)</a:t>
            </a:r>
          </a:p>
          <a:p>
            <a:pPr lvl="1"/>
            <a:r>
              <a:rPr lang="en-US" dirty="0" smtClean="0"/>
              <a:t>Automatic detection and quantification of side-channel leaks without access to the source code</a:t>
            </a:r>
          </a:p>
          <a:p>
            <a:pPr marL="457200" lvl="1" indent="0">
              <a:buNone/>
            </a:pPr>
            <a:endParaRPr lang="en-US" dirty="0" smtClean="0"/>
          </a:p>
          <a:p>
            <a:r>
              <a:rPr lang="en-US" b="1" dirty="0" smtClean="0"/>
              <a:t>Defense: Traffic obfuscation infrastructure </a:t>
            </a:r>
          </a:p>
          <a:p>
            <a:pPr lvl="1"/>
            <a:r>
              <a:rPr lang="en-US" dirty="0" smtClean="0"/>
              <a:t>Need infrastructure on the platform layer (browser/web server)  to automatically obfuscate web app traffic. </a:t>
            </a:r>
          </a:p>
          <a:p>
            <a:pPr marL="457200" lvl="1" indent="0">
              <a:buNone/>
            </a:pPr>
            <a:r>
              <a:rPr lang="en-US" dirty="0" smtClean="0"/>
              <a:t> </a:t>
            </a:r>
          </a:p>
          <a:p>
            <a:r>
              <a:rPr lang="en-US" b="1" dirty="0" smtClean="0"/>
              <a:t>Defense: Source-to-source transformation</a:t>
            </a:r>
          </a:p>
          <a:p>
            <a:pPr lvl="1"/>
            <a:r>
              <a:rPr lang="en-US" dirty="0" smtClean="0"/>
              <a:t>Automatically convert a program to avoid side-channel leaks</a:t>
            </a:r>
          </a:p>
          <a:p>
            <a:endParaRPr lang="en-US" dirty="0"/>
          </a:p>
        </p:txBody>
      </p:sp>
    </p:spTree>
    <p:extLst>
      <p:ext uri="{BB962C8B-B14F-4D97-AF65-F5344CB8AC3E}">
        <p14:creationId xmlns:mc="http://schemas.openxmlformats.org/markup-compatibility/2006" xmlns:mv="urn:schemas-microsoft-com:mac:vml" xmlns="" xmlns:p14="http://schemas.microsoft.com/office/powerpoint/2010/main" val="1218598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Grp="1" noChangeArrowheads="1"/>
          </p:cNvSpPr>
          <p:nvPr>
            <p:ph type="title"/>
          </p:nvPr>
        </p:nvSpPr>
        <p:spPr>
          <a:xfrm>
            <a:off x="685800" y="152400"/>
            <a:ext cx="8229600" cy="1143000"/>
          </a:xfrm>
          <a:ln/>
        </p:spPr>
        <p:txBody>
          <a:bodyPr/>
          <a:lstStyle/>
          <a:p>
            <a:r>
              <a:rPr lang="en-US" sz="4200" b="1" dirty="0"/>
              <a:t>Future Sensory Malware Projects</a:t>
            </a:r>
          </a:p>
        </p:txBody>
      </p:sp>
      <p:sp>
        <p:nvSpPr>
          <p:cNvPr id="16386" name="Rectangle 2"/>
          <p:cNvSpPr>
            <a:spLocks noGrp="1" noChangeArrowheads="1"/>
          </p:cNvSpPr>
          <p:nvPr>
            <p:ph idx="1"/>
          </p:nvPr>
        </p:nvSpPr>
        <p:spPr>
          <a:xfrm>
            <a:off x="152400" y="1676400"/>
            <a:ext cx="8991600" cy="5181599"/>
          </a:xfrm>
          <a:ln/>
        </p:spPr>
        <p:txBody>
          <a:bodyPr>
            <a:normAutofit/>
          </a:bodyPr>
          <a:lstStyle/>
          <a:p>
            <a:pPr marL="625056">
              <a:buClr>
                <a:srgbClr val="990000"/>
              </a:buClr>
            </a:pPr>
            <a:r>
              <a:rPr lang="en-US" sz="2400" b="1" dirty="0"/>
              <a:t>Distributed sensory mining</a:t>
            </a:r>
          </a:p>
          <a:p>
            <a:pPr marL="937584" lvl="1"/>
            <a:r>
              <a:rPr lang="en-US" dirty="0"/>
              <a:t>Sound mining to locate persons of interest based on speech</a:t>
            </a:r>
          </a:p>
          <a:p>
            <a:pPr marL="937584" lvl="1"/>
            <a:r>
              <a:rPr lang="en-US" dirty="0"/>
              <a:t>Activity mining with accelerometers to detect group activity patterns</a:t>
            </a:r>
          </a:p>
          <a:p>
            <a:pPr marL="937584" lvl="1"/>
            <a:r>
              <a:rPr lang="en-US" dirty="0"/>
              <a:t>Video mining for sensitive video</a:t>
            </a:r>
          </a:p>
          <a:p>
            <a:pPr marL="625056">
              <a:buClr>
                <a:srgbClr val="990000"/>
              </a:buClr>
            </a:pPr>
            <a:r>
              <a:rPr lang="en-US" sz="2400" b="1" dirty="0"/>
              <a:t>Defensive architectures</a:t>
            </a:r>
          </a:p>
          <a:p>
            <a:pPr marL="937584" lvl="1"/>
            <a:r>
              <a:rPr lang="en-US" dirty="0"/>
              <a:t>Context sensitive sensor access to learn when sensor access should be blocked</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r>
              <a:rPr lang="en-US" b="1" dirty="0" smtClean="0"/>
              <a:t>Sensor to Sensor </a:t>
            </a:r>
            <a:br>
              <a:rPr lang="en-US" b="1" dirty="0" smtClean="0"/>
            </a:br>
            <a:r>
              <a:rPr lang="en-US" b="1" dirty="0" smtClean="0"/>
              <a:t>Infection Dynamics</a:t>
            </a:r>
            <a:endParaRPr lang="en-US" b="1" dirty="0"/>
          </a:p>
        </p:txBody>
      </p:sp>
      <p:sp>
        <p:nvSpPr>
          <p:cNvPr id="3" name="Vertical Text Placeholder 2"/>
          <p:cNvSpPr>
            <a:spLocks noGrp="1"/>
          </p:cNvSpPr>
          <p:nvPr>
            <p:ph idx="1"/>
          </p:nvPr>
        </p:nvSpPr>
        <p:spPr>
          <a:xfrm>
            <a:off x="457200" y="1600200"/>
            <a:ext cx="8229600" cy="4525963"/>
          </a:xfrm>
        </p:spPr>
        <p:txBody>
          <a:bodyPr>
            <a:normAutofit fontScale="92500"/>
          </a:bodyPr>
          <a:lstStyle/>
          <a:p>
            <a:r>
              <a:rPr lang="en-US" b="1" dirty="0" smtClean="0"/>
              <a:t>Vulnerability Analysis</a:t>
            </a:r>
            <a:r>
              <a:rPr lang="en-US" dirty="0" smtClean="0"/>
              <a:t>: Determine the plausibility of malware to transmit from sensor to sensor via wireless signals and create an epidemic assuming human dynamics in dense metropolitan settings.</a:t>
            </a:r>
          </a:p>
          <a:p>
            <a:pPr lvl="1"/>
            <a:r>
              <a:rPr lang="en-US" dirty="0" smtClean="0"/>
              <a:t>Understand Epidemic Dynamics</a:t>
            </a:r>
          </a:p>
          <a:p>
            <a:pPr lvl="1"/>
            <a:r>
              <a:rPr lang="en-US" dirty="0" smtClean="0"/>
              <a:t>Effects of infection time, initial infected nodes, metropolitan density, circadian rhythms, etc….</a:t>
            </a:r>
          </a:p>
          <a:p>
            <a:r>
              <a:rPr lang="en-US" dirty="0" smtClean="0"/>
              <a:t>Builds on work using </a:t>
            </a:r>
            <a:r>
              <a:rPr lang="en-US" dirty="0" err="1" smtClean="0"/>
              <a:t>smartphones</a:t>
            </a:r>
            <a:r>
              <a:rPr lang="en-US" dirty="0" smtClean="0"/>
              <a:t> to </a:t>
            </a:r>
            <a:r>
              <a:rPr lang="en-US" dirty="0" err="1" smtClean="0"/>
              <a:t>geolocate</a:t>
            </a:r>
            <a:r>
              <a:rPr lang="en-US" dirty="0" smtClean="0"/>
              <a:t> phones not in the sensor network.</a:t>
            </a:r>
          </a:p>
          <a:p>
            <a:pPr lvl="1"/>
            <a:endParaRPr lang="en-US" dirty="0" smtClean="0"/>
          </a:p>
          <a:p>
            <a:pPr lvl="2"/>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8229600" cy="1143000"/>
          </a:xfrm>
        </p:spPr>
        <p:txBody>
          <a:bodyPr/>
          <a:lstStyle/>
          <a:p>
            <a:r>
              <a:rPr lang="en-US" b="1" dirty="0" smtClean="0"/>
              <a:t>Sensor Theft &amp;  Loss Prevention</a:t>
            </a:r>
            <a:endParaRPr lang="en-US" b="1" dirty="0"/>
          </a:p>
        </p:txBody>
      </p:sp>
      <p:sp>
        <p:nvSpPr>
          <p:cNvPr id="3" name="Content Placeholder 2"/>
          <p:cNvSpPr>
            <a:spLocks noGrp="1"/>
          </p:cNvSpPr>
          <p:nvPr>
            <p:ph idx="1"/>
          </p:nvPr>
        </p:nvSpPr>
        <p:spPr>
          <a:xfrm>
            <a:off x="381000" y="1600200"/>
            <a:ext cx="8229600" cy="3992563"/>
          </a:xfrm>
        </p:spPr>
        <p:txBody>
          <a:bodyPr>
            <a:normAutofit lnSpcReduction="10000"/>
          </a:bodyPr>
          <a:lstStyle/>
          <a:p>
            <a:pPr marL="273050" indent="-273050">
              <a:buSzPct val="85000"/>
            </a:pPr>
            <a:r>
              <a:rPr lang="en-US" b="1" dirty="0" smtClean="0"/>
              <a:t>Aggregate Risk Engine Structure: </a:t>
            </a:r>
            <a:endParaRPr lang="en-US" b="1" dirty="0" smtClean="0">
              <a:ea typeface="ヒラギノ明朝 ProN W3" charset="-128"/>
              <a:cs typeface="ヒラギノ明朝 ProN W3" charset="-128"/>
            </a:endParaRPr>
          </a:p>
          <a:p>
            <a:pPr marL="547688" lvl="1" indent="-228600">
              <a:buSzPct val="85000"/>
            </a:pPr>
            <a:r>
              <a:rPr lang="en-US" dirty="0" smtClean="0"/>
              <a:t> SVM or other non-linear classifier</a:t>
            </a:r>
            <a:endParaRPr lang="en-US" dirty="0" smtClean="0">
              <a:ea typeface="ヒラギノ明朝 ProN W3" charset="-128"/>
              <a:cs typeface="ヒラギノ明朝 ProN W3" charset="-128"/>
            </a:endParaRPr>
          </a:p>
          <a:p>
            <a:pPr marL="822325" lvl="2">
              <a:buSzPct val="85000"/>
            </a:pPr>
            <a:r>
              <a:rPr lang="en-US" dirty="0" smtClean="0"/>
              <a:t>Empirically evaluate benefits of multiple sensors in risk analysis</a:t>
            </a:r>
          </a:p>
          <a:p>
            <a:pPr marL="822325" lvl="2">
              <a:buSzPct val="85000"/>
            </a:pPr>
            <a:r>
              <a:rPr lang="en-US" dirty="0" smtClean="0">
                <a:ea typeface="ヒラギノ明朝 ProN W3" charset="-128"/>
                <a:cs typeface="ヒラギノ明朝 ProN W3" charset="-128"/>
              </a:rPr>
              <a:t>Determine which sensor information is most useful to aggregator.</a:t>
            </a:r>
          </a:p>
          <a:p>
            <a:pPr marL="273050" indent="-273050">
              <a:buSzPct val="85000"/>
            </a:pPr>
            <a:r>
              <a:rPr lang="en-US" b="1" dirty="0" smtClean="0"/>
              <a:t>Other Sensors </a:t>
            </a:r>
            <a:endParaRPr lang="en-US" b="1" dirty="0" smtClean="0">
              <a:ea typeface="ヒラギノ明朝 ProN W3" charset="-128"/>
              <a:cs typeface="ヒラギノ明朝 ProN W3" charset="-128"/>
            </a:endParaRPr>
          </a:p>
          <a:p>
            <a:pPr marL="547688" lvl="1" indent="-228600">
              <a:buSzPct val="85000"/>
            </a:pPr>
            <a:r>
              <a:rPr lang="en-US" dirty="0" smtClean="0"/>
              <a:t> Phone call &amp; Application use patterns </a:t>
            </a:r>
          </a:p>
          <a:p>
            <a:pPr marL="947738" lvl="2">
              <a:buSzPct val="85000"/>
            </a:pPr>
            <a:r>
              <a:rPr lang="en-US" dirty="0" smtClean="0"/>
              <a:t>(stays within Reality Mining Data Set)</a:t>
            </a:r>
            <a:endParaRPr lang="en-US" dirty="0" smtClean="0">
              <a:ea typeface="ヒラギノ明朝 ProN W3" charset="-128"/>
              <a:cs typeface="ヒラギノ明朝 ProN W3" charset="-128"/>
            </a:endParaRPr>
          </a:p>
          <a:p>
            <a:pPr marL="547688" lvl="1" indent="-228600">
              <a:buSzPct val="85000"/>
              <a:buNone/>
            </a:pPr>
            <a:endParaRPr lang="en-US" dirty="0" smtClean="0">
              <a:ea typeface="ヒラギノ明朝 ProN W3" charset="-128"/>
              <a:cs typeface="ヒラギノ明朝 ProN W3" charset="-128"/>
            </a:endParaRPr>
          </a:p>
          <a:p>
            <a:endParaRPr lang="en-US" dirty="0"/>
          </a:p>
        </p:txBody>
      </p:sp>
    </p:spTree>
  </p:cSld>
  <p:clrMapOvr>
    <a:masterClrMapping/>
  </p:clrMapOvr>
</p:sld>
</file>

<file path=ppt/theme/theme1.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4351</TotalTime>
  <Words>652</Words>
  <Application>Microsoft Office PowerPoint</Application>
  <PresentationFormat>On-screen Show (4:3)</PresentationFormat>
  <Paragraphs>78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3_Office Theme</vt:lpstr>
      <vt:lpstr>Advanced Technology  for Sensor Clouds</vt:lpstr>
      <vt:lpstr>Indiana University Tasks</vt:lpstr>
      <vt:lpstr>Core SCGMMS</vt:lpstr>
      <vt:lpstr>SCGMMS Evolution</vt:lpstr>
      <vt:lpstr>Hybrid/Layered Clouds</vt:lpstr>
      <vt:lpstr>Research on Side-channel  Detection &amp; Mitigation</vt:lpstr>
      <vt:lpstr>Future Sensory Malware Projects</vt:lpstr>
      <vt:lpstr>Sensor to Sensor  Infection Dynamics</vt:lpstr>
      <vt:lpstr>Sensor Theft &amp;  Loss Prevention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Geoffrey Fox</dc:creator>
  <cp:lastModifiedBy>Geoffrey Fox</cp:lastModifiedBy>
  <cp:revision>150</cp:revision>
  <dcterms:created xsi:type="dcterms:W3CDTF">2010-05-04T01:29:55Z</dcterms:created>
  <dcterms:modified xsi:type="dcterms:W3CDTF">2010-11-05T14:08:59Z</dcterms:modified>
</cp:coreProperties>
</file>