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6" r:id="rId1"/>
  </p:sldMasterIdLst>
  <p:notesMasterIdLst>
    <p:notesMasterId r:id="rId45"/>
  </p:notesMasterIdLst>
  <p:sldIdLst>
    <p:sldId id="297" r:id="rId2"/>
    <p:sldId id="550" r:id="rId3"/>
    <p:sldId id="544" r:id="rId4"/>
    <p:sldId id="546" r:id="rId5"/>
    <p:sldId id="545" r:id="rId6"/>
    <p:sldId id="537" r:id="rId7"/>
    <p:sldId id="540" r:id="rId8"/>
    <p:sldId id="541" r:id="rId9"/>
    <p:sldId id="542" r:id="rId10"/>
    <p:sldId id="558" r:id="rId11"/>
    <p:sldId id="579" r:id="rId12"/>
    <p:sldId id="581" r:id="rId13"/>
    <p:sldId id="582" r:id="rId14"/>
    <p:sldId id="583" r:id="rId15"/>
    <p:sldId id="560" r:id="rId16"/>
    <p:sldId id="561" r:id="rId17"/>
    <p:sldId id="562" r:id="rId18"/>
    <p:sldId id="584" r:id="rId19"/>
    <p:sldId id="585" r:id="rId20"/>
    <p:sldId id="586" r:id="rId21"/>
    <p:sldId id="589" r:id="rId22"/>
    <p:sldId id="587" r:id="rId23"/>
    <p:sldId id="588" r:id="rId24"/>
    <p:sldId id="591" r:id="rId25"/>
    <p:sldId id="596" r:id="rId26"/>
    <p:sldId id="597" r:id="rId27"/>
    <p:sldId id="592" r:id="rId28"/>
    <p:sldId id="593" r:id="rId29"/>
    <p:sldId id="594" r:id="rId30"/>
    <p:sldId id="595" r:id="rId31"/>
    <p:sldId id="563" r:id="rId32"/>
    <p:sldId id="564" r:id="rId33"/>
    <p:sldId id="565" r:id="rId34"/>
    <p:sldId id="577" r:id="rId35"/>
    <p:sldId id="578" r:id="rId36"/>
    <p:sldId id="539" r:id="rId37"/>
    <p:sldId id="522" r:id="rId38"/>
    <p:sldId id="523" r:id="rId39"/>
    <p:sldId id="501" r:id="rId40"/>
    <p:sldId id="531" r:id="rId41"/>
    <p:sldId id="553" r:id="rId42"/>
    <p:sldId id="536" r:id="rId43"/>
    <p:sldId id="590"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6480"/>
    <a:srgbClr val="A613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8" autoAdjust="0"/>
    <p:restoredTop sz="83228" autoAdjust="0"/>
  </p:normalViewPr>
  <p:slideViewPr>
    <p:cSldViewPr>
      <p:cViewPr varScale="1">
        <p:scale>
          <a:sx n="115" d="100"/>
          <a:sy n="115" d="100"/>
        </p:scale>
        <p:origin x="-1512" y="-108"/>
      </p:cViewPr>
      <p:guideLst>
        <p:guide orient="horz" pos="2160"/>
        <p:guide pos="2880"/>
      </p:guideLst>
    </p:cSldViewPr>
  </p:slideViewPr>
  <p:notesTextViewPr>
    <p:cViewPr>
      <p:scale>
        <a:sx n="1" d="1"/>
        <a:sy n="1" d="1"/>
      </p:scale>
      <p:origin x="0" y="0"/>
    </p:cViewPr>
  </p:notesTextViewPr>
  <p:notesViewPr>
    <p:cSldViewPr>
      <p:cViewPr varScale="1">
        <p:scale>
          <a:sx n="54" d="100"/>
          <a:sy n="54" d="100"/>
        </p:scale>
        <p:origin x="-194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https://d.docs.live.net/0009946b380254e0/technologies.xlsx" TargetMode="Externa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0"/>
    <c:plotArea>
      <c:layout>
        <c:manualLayout>
          <c:layoutTarget val="inner"/>
          <c:xMode val="edge"/>
          <c:yMode val="edge"/>
          <c:x val="0.20991546337403461"/>
          <c:y val="9.8986468350006407E-2"/>
          <c:w val="0.49045775528058999"/>
          <c:h val="0.83341261227977004"/>
        </c:manualLayout>
      </c:layout>
      <c:barChart>
        <c:barDir val="bar"/>
        <c:grouping val="clustered"/>
        <c:varyColors val="0"/>
        <c:ser>
          <c:idx val="0"/>
          <c:order val="0"/>
          <c:invertIfNegative val="0"/>
          <c:dLbls>
            <c:showLegendKey val="0"/>
            <c:showVal val="1"/>
            <c:showCatName val="0"/>
            <c:showSerName val="0"/>
            <c:showPercent val="0"/>
            <c:showBubbleSize val="0"/>
            <c:showLeaderLines val="0"/>
          </c:dLbls>
          <c:cat>
            <c:strRef>
              <c:f>Sheet1!$A$1:$A$16</c:f>
              <c:strCache>
                <c:ptCount val="16"/>
                <c:pt idx="0">
                  <c:v>PAPI </c:v>
                </c:pt>
                <c:pt idx="1">
                  <c:v>Pegasus </c:v>
                </c:pt>
                <c:pt idx="2">
                  <c:v>Vampir </c:v>
                </c:pt>
                <c:pt idx="3">
                  <c:v>Globus </c:v>
                </c:pt>
                <c:pt idx="4">
                  <c:v>gLite </c:v>
                </c:pt>
                <c:pt idx="5">
                  <c:v>Unicore 6</c:v>
                </c:pt>
                <c:pt idx="6">
                  <c:v>Genesis II </c:v>
                </c:pt>
                <c:pt idx="7">
                  <c:v>OpenNebula </c:v>
                </c:pt>
                <c:pt idx="8">
                  <c:v>OpenStack</c:v>
                </c:pt>
                <c:pt idx="9">
                  <c:v>Twister </c:v>
                </c:pt>
                <c:pt idx="10">
                  <c:v>XSEDE Software Stack</c:v>
                </c:pt>
                <c:pt idx="11">
                  <c:v>MapReduce </c:v>
                </c:pt>
                <c:pt idx="12">
                  <c:v>Hadoop </c:v>
                </c:pt>
                <c:pt idx="13">
                  <c:v>HPC</c:v>
                </c:pt>
                <c:pt idx="14">
                  <c:v>Eucalyptus </c:v>
                </c:pt>
                <c:pt idx="15">
                  <c:v>Nimbus </c:v>
                </c:pt>
              </c:strCache>
            </c:strRef>
          </c:cat>
          <c:val>
            <c:numRef>
              <c:f>Sheet1!$C$1:$C$16</c:f>
              <c:numCache>
                <c:formatCode>0.00%</c:formatCode>
                <c:ptCount val="16"/>
                <c:pt idx="0">
                  <c:v>2.3E-2</c:v>
                </c:pt>
                <c:pt idx="1">
                  <c:v>0.04</c:v>
                </c:pt>
                <c:pt idx="2">
                  <c:v>0.04</c:v>
                </c:pt>
                <c:pt idx="3">
                  <c:v>4.5999999999999999E-2</c:v>
                </c:pt>
                <c:pt idx="4">
                  <c:v>8.5999999999999993E-2</c:v>
                </c:pt>
                <c:pt idx="5">
                  <c:v>8.5999999999999993E-2</c:v>
                </c:pt>
                <c:pt idx="6">
                  <c:v>0.14899999999999999</c:v>
                </c:pt>
                <c:pt idx="7">
                  <c:v>0.155</c:v>
                </c:pt>
                <c:pt idx="8">
                  <c:v>0.155</c:v>
                </c:pt>
                <c:pt idx="9">
                  <c:v>0.155</c:v>
                </c:pt>
                <c:pt idx="10">
                  <c:v>0.23599999999999999</c:v>
                </c:pt>
                <c:pt idx="11">
                  <c:v>0.32800000000000001</c:v>
                </c:pt>
                <c:pt idx="12">
                  <c:v>0.35099999999999998</c:v>
                </c:pt>
                <c:pt idx="13">
                  <c:v>0.44800000000000001</c:v>
                </c:pt>
                <c:pt idx="14">
                  <c:v>0.52300000000000002</c:v>
                </c:pt>
                <c:pt idx="15">
                  <c:v>0.56899999999999995</c:v>
                </c:pt>
              </c:numCache>
            </c:numRef>
          </c:val>
        </c:ser>
        <c:dLbls>
          <c:showLegendKey val="0"/>
          <c:showVal val="0"/>
          <c:showCatName val="0"/>
          <c:showSerName val="0"/>
          <c:showPercent val="0"/>
          <c:showBubbleSize val="0"/>
        </c:dLbls>
        <c:gapWidth val="100"/>
        <c:axId val="36684928"/>
        <c:axId val="36658176"/>
      </c:barChart>
      <c:valAx>
        <c:axId val="36658176"/>
        <c:scaling>
          <c:orientation val="minMax"/>
        </c:scaling>
        <c:delete val="0"/>
        <c:axPos val="b"/>
        <c:majorGridlines/>
        <c:numFmt formatCode="0%" sourceLinked="0"/>
        <c:majorTickMark val="out"/>
        <c:minorTickMark val="none"/>
        <c:tickLblPos val="nextTo"/>
        <c:txPr>
          <a:bodyPr rot="-2700000"/>
          <a:lstStyle/>
          <a:p>
            <a:pPr>
              <a:defRPr/>
            </a:pPr>
            <a:endParaRPr lang="en-US"/>
          </a:p>
        </c:txPr>
        <c:crossAx val="36684928"/>
        <c:crosses val="autoZero"/>
        <c:crossBetween val="between"/>
      </c:valAx>
      <c:catAx>
        <c:axId val="36684928"/>
        <c:scaling>
          <c:orientation val="minMax"/>
        </c:scaling>
        <c:delete val="0"/>
        <c:axPos val="l"/>
        <c:majorTickMark val="out"/>
        <c:minorTickMark val="none"/>
        <c:tickLblPos val="nextTo"/>
        <c:crossAx val="36658176"/>
        <c:crosses val="autoZero"/>
        <c:auto val="1"/>
        <c:lblAlgn val="ctr"/>
        <c:lblOffset val="100"/>
        <c:noMultiLvlLbl val="0"/>
      </c:catAx>
    </c:plotArea>
    <c:plotVisOnly val="1"/>
    <c:dispBlanksAs val="gap"/>
    <c:showDLblsOverMax val="0"/>
  </c:chart>
  <c:spPr>
    <a:ln>
      <a:noFill/>
    </a:ln>
  </c:spPr>
  <c:txPr>
    <a:bodyPr/>
    <a:lstStyle/>
    <a:p>
      <a:pPr>
        <a:defRPr sz="12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9"/>
    </mc:Choice>
    <mc:Fallback>
      <c:style val="19"/>
    </mc:Fallback>
  </mc:AlternateContent>
  <c:chart>
    <c:autoTitleDeleted val="1"/>
    <c:plotArea>
      <c:layout/>
      <c:pieChart>
        <c:varyColors val="1"/>
        <c:ser>
          <c:idx val="0"/>
          <c:order val="0"/>
          <c:dPt>
            <c:idx val="5"/>
            <c:bubble3D val="0"/>
            <c:explosion val="1"/>
          </c:dPt>
          <c:dLbls>
            <c:dLbl>
              <c:idx val="2"/>
              <c:layout/>
              <c:tx>
                <c:rich>
                  <a:bodyPr/>
                  <a:lstStyle/>
                  <a:p>
                    <a:r>
                      <a:rPr lang="en-US"/>
                      <a:t>other Domain Science 
14%</a:t>
                    </a:r>
                  </a:p>
                </c:rich>
              </c:tx>
              <c:showLegendKey val="0"/>
              <c:showVal val="0"/>
              <c:showCatName val="1"/>
              <c:showSerName val="0"/>
              <c:showPercent val="1"/>
              <c:showBubbleSize val="0"/>
            </c:dLbl>
            <c:dLbl>
              <c:idx val="4"/>
              <c:layout/>
              <c:tx>
                <c:rich>
                  <a:bodyPr/>
                  <a:lstStyle/>
                  <a:p>
                    <a:pPr>
                      <a:defRPr/>
                    </a:pPr>
                    <a:r>
                      <a:rPr lang="en-US"/>
                      <a:t>Inter-operability
3%</a:t>
                    </a:r>
                  </a:p>
                </c:rich>
              </c:tx>
              <c:spPr/>
              <c:showLegendKey val="0"/>
              <c:showVal val="0"/>
              <c:showCatName val="1"/>
              <c:showSerName val="0"/>
              <c:showPercent val="1"/>
              <c:showBubbleSize val="0"/>
            </c:dLbl>
            <c:showLegendKey val="0"/>
            <c:showVal val="0"/>
            <c:showCatName val="1"/>
            <c:showSerName val="0"/>
            <c:showPercent val="1"/>
            <c:showBubbleSize val="0"/>
            <c:showLeaderLines val="1"/>
          </c:dLbls>
          <c:cat>
            <c:strRef>
              <c:f>Sheet2!$A$1:$A$6</c:f>
              <c:strCache>
                <c:ptCount val="6"/>
                <c:pt idx="0">
                  <c:v>Education</c:v>
                </c:pt>
                <c:pt idx="1">
                  <c:v>Computer Science</c:v>
                </c:pt>
                <c:pt idx="2">
                  <c:v>Domain Science NOT Life Science</c:v>
                </c:pt>
                <c:pt idx="3">
                  <c:v>Life Science</c:v>
                </c:pt>
                <c:pt idx="4">
                  <c:v>Interoperability</c:v>
                </c:pt>
                <c:pt idx="5">
                  <c:v>Technology Evaluation </c:v>
                </c:pt>
              </c:strCache>
            </c:strRef>
          </c:cat>
          <c:val>
            <c:numRef>
              <c:f>Sheet2!$B$1:$B$6</c:f>
              <c:numCache>
                <c:formatCode>General</c:formatCode>
                <c:ptCount val="6"/>
                <c:pt idx="0">
                  <c:v>13</c:v>
                </c:pt>
                <c:pt idx="1">
                  <c:v>50</c:v>
                </c:pt>
                <c:pt idx="2">
                  <c:v>21</c:v>
                </c:pt>
                <c:pt idx="3">
                  <c:v>21</c:v>
                </c:pt>
                <c:pt idx="4">
                  <c:v>4</c:v>
                </c:pt>
                <c:pt idx="5">
                  <c:v>35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spPr>
    <a:ln>
      <a:noFill/>
    </a:ln>
  </c:spPr>
  <c:txPr>
    <a:bodyPr/>
    <a:lstStyle/>
    <a:p>
      <a:pPr>
        <a:defRPr sz="1400" b="1"/>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726" b="1" i="0" u="none" strike="noStrike" baseline="0">
                <a:solidFill>
                  <a:srgbClr val="000000"/>
                </a:solidFill>
                <a:latin typeface="Arial"/>
                <a:ea typeface="Arial"/>
                <a:cs typeface="Arial"/>
              </a:defRPr>
            </a:pPr>
            <a:r>
              <a:rPr lang="en-US"/>
              <a:t>Round-trip Latency between Clusters</a:t>
            </a:r>
          </a:p>
        </c:rich>
      </c:tx>
      <c:layout>
        <c:manualLayout>
          <c:xMode val="edge"/>
          <c:yMode val="edge"/>
          <c:x val="0.18465909090909091"/>
          <c:y val="2.2026431718061675E-2"/>
        </c:manualLayout>
      </c:layout>
      <c:overlay val="0"/>
      <c:spPr>
        <a:noFill/>
        <a:ln w="36542">
          <a:noFill/>
        </a:ln>
      </c:spPr>
    </c:title>
    <c:autoTitleDeleted val="0"/>
    <c:plotArea>
      <c:layout>
        <c:manualLayout>
          <c:layoutTarget val="inner"/>
          <c:xMode val="edge"/>
          <c:yMode val="edge"/>
          <c:x val="0.27840909090909088"/>
          <c:y val="0.36123348017621143"/>
          <c:w val="0.64488636363636365"/>
          <c:h val="0.31718061674008813"/>
        </c:manualLayout>
      </c:layout>
      <c:scatterChart>
        <c:scatterStyle val="lineMarker"/>
        <c:varyColors val="0"/>
        <c:ser>
          <c:idx val="0"/>
          <c:order val="0"/>
          <c:spPr>
            <a:ln w="41110">
              <a:noFill/>
            </a:ln>
          </c:spPr>
          <c:marker>
            <c:symbol val="diamond"/>
            <c:size val="7"/>
            <c:spPr>
              <a:solidFill>
                <a:srgbClr val="000080"/>
              </a:solidFill>
              <a:ln>
                <a:solidFill>
                  <a:srgbClr val="000080"/>
                </a:solidFill>
                <a:prstDash val="solid"/>
              </a:ln>
            </c:spPr>
          </c:marker>
          <c:xVal>
            <c:numRef>
              <c:f>Sheet1!$C$5:$C$10</c:f>
              <c:numCache>
                <c:formatCode>General</c:formatCode>
                <c:ptCount val="6"/>
                <c:pt idx="0">
                  <c:v>158</c:v>
                </c:pt>
                <c:pt idx="1">
                  <c:v>734</c:v>
                </c:pt>
                <c:pt idx="2">
                  <c:v>890</c:v>
                </c:pt>
                <c:pt idx="3">
                  <c:v>1731</c:v>
                </c:pt>
                <c:pt idx="4">
                  <c:v>1784</c:v>
                </c:pt>
                <c:pt idx="5">
                  <c:v>2065</c:v>
                </c:pt>
              </c:numCache>
            </c:numRef>
          </c:xVal>
          <c:yVal>
            <c:numRef>
              <c:f>Sheet1!$D$5:$D$10</c:f>
              <c:numCache>
                <c:formatCode>General</c:formatCode>
                <c:ptCount val="6"/>
                <c:pt idx="0">
                  <c:v>18.27</c:v>
                </c:pt>
                <c:pt idx="1">
                  <c:v>52.33</c:v>
                </c:pt>
                <c:pt idx="2">
                  <c:v>51.99</c:v>
                </c:pt>
                <c:pt idx="3">
                  <c:v>93.33</c:v>
                </c:pt>
                <c:pt idx="4">
                  <c:v>89.64</c:v>
                </c:pt>
                <c:pt idx="5">
                  <c:v>133.37</c:v>
                </c:pt>
              </c:numCache>
            </c:numRef>
          </c:yVal>
          <c:smooth val="0"/>
        </c:ser>
        <c:dLbls>
          <c:showLegendKey val="0"/>
          <c:showVal val="0"/>
          <c:showCatName val="0"/>
          <c:showSerName val="0"/>
          <c:showPercent val="0"/>
          <c:showBubbleSize val="0"/>
        </c:dLbls>
        <c:axId val="231690624"/>
        <c:axId val="231693696"/>
      </c:scatterChart>
      <c:valAx>
        <c:axId val="231690624"/>
        <c:scaling>
          <c:orientation val="minMax"/>
        </c:scaling>
        <c:delete val="0"/>
        <c:axPos val="b"/>
        <c:title>
          <c:tx>
            <c:rich>
              <a:bodyPr/>
              <a:lstStyle/>
              <a:p>
                <a:pPr>
                  <a:defRPr sz="1583" b="1" i="0" u="none" strike="noStrike" baseline="0">
                    <a:solidFill>
                      <a:srgbClr val="000000"/>
                    </a:solidFill>
                    <a:latin typeface="Arial"/>
                    <a:ea typeface="Arial"/>
                    <a:cs typeface="Arial"/>
                  </a:defRPr>
                </a:pPr>
                <a:r>
                  <a:rPr lang="en-US"/>
                  <a:t>Miles</a:t>
                </a:r>
              </a:p>
            </c:rich>
          </c:tx>
          <c:layout>
            <c:manualLayout>
              <c:xMode val="edge"/>
              <c:yMode val="edge"/>
              <c:x val="0.53693181818181823"/>
              <c:y val="0.82819383259911894"/>
            </c:manualLayout>
          </c:layout>
          <c:overlay val="0"/>
          <c:spPr>
            <a:noFill/>
            <a:ln w="36542">
              <a:noFill/>
            </a:ln>
          </c:spPr>
        </c:title>
        <c:numFmt formatCode="General" sourceLinked="1"/>
        <c:majorTickMark val="out"/>
        <c:minorTickMark val="none"/>
        <c:tickLblPos val="nextTo"/>
        <c:spPr>
          <a:ln w="4568">
            <a:solidFill>
              <a:srgbClr val="000000"/>
            </a:solidFill>
            <a:prstDash val="solid"/>
          </a:ln>
        </c:spPr>
        <c:txPr>
          <a:bodyPr rot="0" vert="horz"/>
          <a:lstStyle/>
          <a:p>
            <a:pPr>
              <a:defRPr sz="1583" b="0" i="0" u="none" strike="noStrike" baseline="0">
                <a:solidFill>
                  <a:srgbClr val="000000"/>
                </a:solidFill>
                <a:latin typeface="Arial"/>
                <a:ea typeface="Arial"/>
                <a:cs typeface="Arial"/>
              </a:defRPr>
            </a:pPr>
            <a:endParaRPr lang="en-US"/>
          </a:p>
        </c:txPr>
        <c:crossAx val="231693696"/>
        <c:crosses val="autoZero"/>
        <c:crossBetween val="midCat"/>
      </c:valAx>
      <c:valAx>
        <c:axId val="231693696"/>
        <c:scaling>
          <c:orientation val="minMax"/>
        </c:scaling>
        <c:delete val="0"/>
        <c:axPos val="l"/>
        <c:majorGridlines>
          <c:spPr>
            <a:ln w="4568">
              <a:solidFill>
                <a:srgbClr val="000000"/>
              </a:solidFill>
              <a:prstDash val="solid"/>
            </a:ln>
          </c:spPr>
        </c:majorGridlines>
        <c:title>
          <c:tx>
            <c:rich>
              <a:bodyPr/>
              <a:lstStyle/>
              <a:p>
                <a:pPr>
                  <a:defRPr sz="1583" b="1" i="0" u="none" strike="noStrike" baseline="0">
                    <a:solidFill>
                      <a:srgbClr val="000000"/>
                    </a:solidFill>
                    <a:latin typeface="Arial"/>
                    <a:ea typeface="Arial"/>
                    <a:cs typeface="Arial"/>
                  </a:defRPr>
                </a:pPr>
                <a:r>
                  <a:rPr lang="en-US"/>
                  <a:t>RTT (milli-seconds)</a:t>
                </a:r>
              </a:p>
            </c:rich>
          </c:tx>
          <c:layout>
            <c:manualLayout>
              <c:xMode val="edge"/>
              <c:yMode val="edge"/>
              <c:x val="3.125E-2"/>
              <c:y val="0.34801762114537443"/>
            </c:manualLayout>
          </c:layout>
          <c:overlay val="0"/>
          <c:spPr>
            <a:noFill/>
            <a:ln w="36542">
              <a:noFill/>
            </a:ln>
          </c:spPr>
        </c:title>
        <c:numFmt formatCode="General" sourceLinked="1"/>
        <c:majorTickMark val="out"/>
        <c:minorTickMark val="none"/>
        <c:tickLblPos val="nextTo"/>
        <c:spPr>
          <a:ln w="4568">
            <a:solidFill>
              <a:srgbClr val="000000"/>
            </a:solidFill>
            <a:prstDash val="solid"/>
          </a:ln>
        </c:spPr>
        <c:txPr>
          <a:bodyPr rot="0" vert="horz"/>
          <a:lstStyle/>
          <a:p>
            <a:pPr>
              <a:defRPr sz="1583" b="0" i="0" u="none" strike="noStrike" baseline="0">
                <a:solidFill>
                  <a:srgbClr val="000000"/>
                </a:solidFill>
                <a:latin typeface="Arial"/>
                <a:ea typeface="Arial"/>
                <a:cs typeface="Arial"/>
              </a:defRPr>
            </a:pPr>
            <a:endParaRPr lang="en-US"/>
          </a:p>
        </c:txPr>
        <c:crossAx val="231690624"/>
        <c:crosses val="autoZero"/>
        <c:crossBetween val="midCat"/>
      </c:valAx>
      <c:spPr>
        <a:solidFill>
          <a:srgbClr val="C0C0C0"/>
        </a:solidFill>
        <a:ln w="18271">
          <a:solidFill>
            <a:srgbClr val="808080"/>
          </a:solidFill>
          <a:prstDash val="solid"/>
        </a:ln>
      </c:spPr>
    </c:plotArea>
    <c:plotVisOnly val="1"/>
    <c:dispBlanksAs val="gap"/>
    <c:showDLblsOverMax val="0"/>
  </c:chart>
  <c:spPr>
    <a:solidFill>
      <a:srgbClr val="FFFFFF"/>
    </a:solidFill>
    <a:ln w="4568">
      <a:solidFill>
        <a:srgbClr val="000000"/>
      </a:solidFill>
      <a:prstDash val="solid"/>
    </a:ln>
  </c:spPr>
  <c:txPr>
    <a:bodyPr/>
    <a:lstStyle/>
    <a:p>
      <a:pPr>
        <a:defRPr sz="1583" b="0" i="0" u="none" strike="noStrike" baseline="0">
          <a:solidFill>
            <a:srgbClr val="000000"/>
          </a:solidFill>
          <a:latin typeface="Arial"/>
          <a:ea typeface="Arial"/>
          <a:cs typeface="Arial"/>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381" b="0" i="0" u="none" strike="noStrike" baseline="0">
                <a:solidFill>
                  <a:srgbClr val="000000"/>
                </a:solidFill>
                <a:latin typeface="Arial"/>
                <a:ea typeface="Arial"/>
                <a:cs typeface="Arial"/>
              </a:defRPr>
            </a:pPr>
            <a:r>
              <a:rPr lang="en-US"/>
              <a:t>India-Hotel Ping Round Trip Time</a:t>
            </a:r>
          </a:p>
        </c:rich>
      </c:tx>
      <c:layout>
        <c:manualLayout>
          <c:xMode val="edge"/>
          <c:yMode val="edge"/>
          <c:x val="0.32119205298013243"/>
          <c:y val="2.1052631578947368E-2"/>
        </c:manualLayout>
      </c:layout>
      <c:overlay val="0"/>
      <c:spPr>
        <a:noFill/>
        <a:ln w="63796">
          <a:noFill/>
        </a:ln>
      </c:spPr>
    </c:title>
    <c:autoTitleDeleted val="0"/>
    <c:plotArea>
      <c:layout>
        <c:manualLayout>
          <c:layoutTarget val="inner"/>
          <c:xMode val="edge"/>
          <c:yMode val="edge"/>
          <c:x val="0.15231788079470199"/>
          <c:y val="0.21578947368421053"/>
          <c:w val="0.79470198675496684"/>
          <c:h val="0.44736842105263158"/>
        </c:manualLayout>
      </c:layout>
      <c:scatterChart>
        <c:scatterStyle val="lineMarker"/>
        <c:varyColors val="0"/>
        <c:ser>
          <c:idx val="0"/>
          <c:order val="0"/>
          <c:tx>
            <c:strRef>
              <c:f>'India-Hotel'!$C$10</c:f>
              <c:strCache>
                <c:ptCount val="1"/>
                <c:pt idx="0">
                  <c:v>Unloaded RTT</c:v>
                </c:pt>
              </c:strCache>
            </c:strRef>
          </c:tx>
          <c:spPr>
            <a:ln w="71771">
              <a:noFill/>
            </a:ln>
          </c:spPr>
          <c:marker>
            <c:symbol val="diamond"/>
            <c:size val="12"/>
            <c:spPr>
              <a:solidFill>
                <a:srgbClr val="000080"/>
              </a:solidFill>
              <a:ln>
                <a:solidFill>
                  <a:srgbClr val="000080"/>
                </a:solidFill>
                <a:prstDash val="solid"/>
              </a:ln>
            </c:spPr>
          </c:marker>
          <c:xVal>
            <c:numRef>
              <c:f>'India-Hotel'!$B$11:$B$309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numCache>
            </c:numRef>
          </c:xVal>
          <c:yVal>
            <c:numRef>
              <c:f>'India-Hotel'!$C$11:$C$309</c:f>
              <c:numCache>
                <c:formatCode>General</c:formatCode>
                <c:ptCount val="299"/>
                <c:pt idx="0">
                  <c:v>6.45</c:v>
                </c:pt>
                <c:pt idx="1">
                  <c:v>6.39</c:v>
                </c:pt>
                <c:pt idx="2">
                  <c:v>6.37</c:v>
                </c:pt>
                <c:pt idx="3">
                  <c:v>6.36</c:v>
                </c:pt>
                <c:pt idx="4">
                  <c:v>6.39</c:v>
                </c:pt>
                <c:pt idx="5">
                  <c:v>6.36</c:v>
                </c:pt>
                <c:pt idx="6">
                  <c:v>6.38</c:v>
                </c:pt>
                <c:pt idx="7">
                  <c:v>6.37</c:v>
                </c:pt>
                <c:pt idx="8">
                  <c:v>6.36</c:v>
                </c:pt>
                <c:pt idx="9">
                  <c:v>6.37</c:v>
                </c:pt>
                <c:pt idx="10">
                  <c:v>6.36</c:v>
                </c:pt>
                <c:pt idx="11">
                  <c:v>6.36</c:v>
                </c:pt>
                <c:pt idx="12">
                  <c:v>6.37</c:v>
                </c:pt>
                <c:pt idx="13">
                  <c:v>6.38</c:v>
                </c:pt>
                <c:pt idx="14">
                  <c:v>6.43</c:v>
                </c:pt>
                <c:pt idx="15">
                  <c:v>6.38</c:v>
                </c:pt>
                <c:pt idx="16">
                  <c:v>6.37</c:v>
                </c:pt>
                <c:pt idx="17">
                  <c:v>6.39</c:v>
                </c:pt>
                <c:pt idx="18">
                  <c:v>6.39</c:v>
                </c:pt>
                <c:pt idx="19">
                  <c:v>6.4</c:v>
                </c:pt>
                <c:pt idx="20">
                  <c:v>6.38</c:v>
                </c:pt>
                <c:pt idx="21">
                  <c:v>6.36</c:v>
                </c:pt>
                <c:pt idx="22">
                  <c:v>6.37</c:v>
                </c:pt>
                <c:pt idx="23">
                  <c:v>6.37</c:v>
                </c:pt>
                <c:pt idx="24">
                  <c:v>6.39</c:v>
                </c:pt>
                <c:pt idx="25">
                  <c:v>6.38</c:v>
                </c:pt>
                <c:pt idx="26">
                  <c:v>6.38</c:v>
                </c:pt>
                <c:pt idx="27">
                  <c:v>6.38</c:v>
                </c:pt>
                <c:pt idx="28">
                  <c:v>6.38</c:v>
                </c:pt>
                <c:pt idx="29">
                  <c:v>6.39</c:v>
                </c:pt>
                <c:pt idx="30">
                  <c:v>6.4</c:v>
                </c:pt>
                <c:pt idx="31">
                  <c:v>6.37</c:v>
                </c:pt>
                <c:pt idx="32">
                  <c:v>6.38</c:v>
                </c:pt>
                <c:pt idx="33">
                  <c:v>6.37</c:v>
                </c:pt>
                <c:pt idx="34">
                  <c:v>6.4</c:v>
                </c:pt>
                <c:pt idx="35">
                  <c:v>6.37</c:v>
                </c:pt>
                <c:pt idx="36">
                  <c:v>6.36</c:v>
                </c:pt>
                <c:pt idx="37">
                  <c:v>6.38</c:v>
                </c:pt>
                <c:pt idx="38">
                  <c:v>6.36</c:v>
                </c:pt>
                <c:pt idx="39">
                  <c:v>6.37</c:v>
                </c:pt>
                <c:pt idx="40">
                  <c:v>6.37</c:v>
                </c:pt>
                <c:pt idx="41">
                  <c:v>6.37</c:v>
                </c:pt>
                <c:pt idx="42">
                  <c:v>6.38</c:v>
                </c:pt>
                <c:pt idx="43">
                  <c:v>6.38</c:v>
                </c:pt>
                <c:pt idx="44">
                  <c:v>6.38</c:v>
                </c:pt>
                <c:pt idx="45">
                  <c:v>6.36</c:v>
                </c:pt>
                <c:pt idx="46">
                  <c:v>6.38</c:v>
                </c:pt>
                <c:pt idx="47">
                  <c:v>6.39</c:v>
                </c:pt>
                <c:pt idx="48">
                  <c:v>6.38</c:v>
                </c:pt>
                <c:pt idx="49">
                  <c:v>6.38</c:v>
                </c:pt>
                <c:pt idx="50">
                  <c:v>6.36</c:v>
                </c:pt>
                <c:pt idx="51">
                  <c:v>6.38</c:v>
                </c:pt>
                <c:pt idx="52">
                  <c:v>6.35</c:v>
                </c:pt>
                <c:pt idx="53">
                  <c:v>6.36</c:v>
                </c:pt>
                <c:pt idx="54">
                  <c:v>6.38</c:v>
                </c:pt>
                <c:pt idx="55">
                  <c:v>6.37</c:v>
                </c:pt>
                <c:pt idx="56">
                  <c:v>6.37</c:v>
                </c:pt>
                <c:pt idx="57">
                  <c:v>6.37</c:v>
                </c:pt>
                <c:pt idx="58">
                  <c:v>6.39</c:v>
                </c:pt>
                <c:pt idx="59">
                  <c:v>6.38</c:v>
                </c:pt>
                <c:pt idx="60">
                  <c:v>6.36</c:v>
                </c:pt>
                <c:pt idx="61">
                  <c:v>6.38</c:v>
                </c:pt>
                <c:pt idx="62">
                  <c:v>6.37</c:v>
                </c:pt>
                <c:pt idx="63">
                  <c:v>6.38</c:v>
                </c:pt>
                <c:pt idx="64">
                  <c:v>6.38</c:v>
                </c:pt>
                <c:pt idx="65">
                  <c:v>6.36</c:v>
                </c:pt>
                <c:pt idx="66">
                  <c:v>6.35</c:v>
                </c:pt>
                <c:pt idx="67">
                  <c:v>6.35</c:v>
                </c:pt>
                <c:pt idx="68">
                  <c:v>6.37</c:v>
                </c:pt>
                <c:pt idx="69">
                  <c:v>6.39</c:v>
                </c:pt>
                <c:pt idx="70">
                  <c:v>6.37</c:v>
                </c:pt>
                <c:pt idx="71">
                  <c:v>6.38</c:v>
                </c:pt>
                <c:pt idx="72">
                  <c:v>6.37</c:v>
                </c:pt>
                <c:pt idx="73">
                  <c:v>6.43</c:v>
                </c:pt>
                <c:pt idx="74">
                  <c:v>6.39</c:v>
                </c:pt>
                <c:pt idx="75">
                  <c:v>6.37</c:v>
                </c:pt>
                <c:pt idx="76">
                  <c:v>6.38</c:v>
                </c:pt>
                <c:pt idx="77">
                  <c:v>6.38</c:v>
                </c:pt>
                <c:pt idx="78">
                  <c:v>6.37</c:v>
                </c:pt>
                <c:pt idx="79">
                  <c:v>6.37</c:v>
                </c:pt>
                <c:pt idx="80">
                  <c:v>6.38</c:v>
                </c:pt>
                <c:pt idx="81">
                  <c:v>6.36</c:v>
                </c:pt>
                <c:pt idx="82">
                  <c:v>6.37</c:v>
                </c:pt>
                <c:pt idx="83">
                  <c:v>6.41</c:v>
                </c:pt>
                <c:pt idx="84">
                  <c:v>6.39</c:v>
                </c:pt>
                <c:pt idx="85">
                  <c:v>6.37</c:v>
                </c:pt>
                <c:pt idx="86">
                  <c:v>6.37</c:v>
                </c:pt>
                <c:pt idx="87">
                  <c:v>6.37</c:v>
                </c:pt>
                <c:pt idx="88">
                  <c:v>6.37</c:v>
                </c:pt>
                <c:pt idx="89">
                  <c:v>6.39</c:v>
                </c:pt>
                <c:pt idx="90">
                  <c:v>6.37</c:v>
                </c:pt>
                <c:pt idx="91">
                  <c:v>6.36</c:v>
                </c:pt>
                <c:pt idx="92">
                  <c:v>6.36</c:v>
                </c:pt>
                <c:pt idx="93">
                  <c:v>6.39</c:v>
                </c:pt>
                <c:pt idx="94">
                  <c:v>6.37</c:v>
                </c:pt>
                <c:pt idx="95">
                  <c:v>6.36</c:v>
                </c:pt>
                <c:pt idx="96">
                  <c:v>6.38</c:v>
                </c:pt>
                <c:pt idx="97">
                  <c:v>6.36</c:v>
                </c:pt>
                <c:pt idx="98">
                  <c:v>6.37</c:v>
                </c:pt>
                <c:pt idx="99">
                  <c:v>6.37</c:v>
                </c:pt>
                <c:pt idx="100">
                  <c:v>6.37</c:v>
                </c:pt>
                <c:pt idx="101">
                  <c:v>6.36</c:v>
                </c:pt>
                <c:pt idx="102">
                  <c:v>6.37</c:v>
                </c:pt>
                <c:pt idx="103">
                  <c:v>6.39</c:v>
                </c:pt>
                <c:pt idx="104">
                  <c:v>6.37</c:v>
                </c:pt>
                <c:pt idx="105">
                  <c:v>6.34</c:v>
                </c:pt>
                <c:pt idx="106">
                  <c:v>6.35</c:v>
                </c:pt>
                <c:pt idx="107">
                  <c:v>6.35</c:v>
                </c:pt>
                <c:pt idx="108">
                  <c:v>6.35</c:v>
                </c:pt>
                <c:pt idx="109">
                  <c:v>6.36</c:v>
                </c:pt>
                <c:pt idx="110">
                  <c:v>6.36</c:v>
                </c:pt>
                <c:pt idx="111">
                  <c:v>6.35</c:v>
                </c:pt>
                <c:pt idx="112">
                  <c:v>6.37</c:v>
                </c:pt>
                <c:pt idx="113">
                  <c:v>6.39</c:v>
                </c:pt>
                <c:pt idx="114">
                  <c:v>6.39</c:v>
                </c:pt>
                <c:pt idx="115">
                  <c:v>6.37</c:v>
                </c:pt>
                <c:pt idx="116">
                  <c:v>6.39</c:v>
                </c:pt>
                <c:pt idx="117">
                  <c:v>6.37</c:v>
                </c:pt>
                <c:pt idx="118">
                  <c:v>6.37</c:v>
                </c:pt>
                <c:pt idx="119">
                  <c:v>6.37</c:v>
                </c:pt>
                <c:pt idx="120">
                  <c:v>6.37</c:v>
                </c:pt>
                <c:pt idx="121">
                  <c:v>6.36</c:v>
                </c:pt>
                <c:pt idx="122">
                  <c:v>6.37</c:v>
                </c:pt>
                <c:pt idx="123">
                  <c:v>6.38</c:v>
                </c:pt>
                <c:pt idx="124">
                  <c:v>6.37</c:v>
                </c:pt>
                <c:pt idx="125">
                  <c:v>6.37</c:v>
                </c:pt>
                <c:pt idx="126">
                  <c:v>6.37</c:v>
                </c:pt>
                <c:pt idx="127">
                  <c:v>6.37</c:v>
                </c:pt>
                <c:pt idx="128">
                  <c:v>6.38</c:v>
                </c:pt>
                <c:pt idx="129">
                  <c:v>6.4</c:v>
                </c:pt>
                <c:pt idx="130">
                  <c:v>6.38</c:v>
                </c:pt>
                <c:pt idx="131">
                  <c:v>6.41</c:v>
                </c:pt>
                <c:pt idx="132">
                  <c:v>6.38</c:v>
                </c:pt>
                <c:pt idx="133">
                  <c:v>6.43</c:v>
                </c:pt>
                <c:pt idx="134">
                  <c:v>6.37</c:v>
                </c:pt>
                <c:pt idx="135">
                  <c:v>6.37</c:v>
                </c:pt>
                <c:pt idx="136">
                  <c:v>6.37</c:v>
                </c:pt>
                <c:pt idx="137">
                  <c:v>6.36</c:v>
                </c:pt>
                <c:pt idx="138">
                  <c:v>6.37</c:v>
                </c:pt>
                <c:pt idx="139">
                  <c:v>6.4</c:v>
                </c:pt>
                <c:pt idx="140">
                  <c:v>6.37</c:v>
                </c:pt>
                <c:pt idx="141">
                  <c:v>6.38</c:v>
                </c:pt>
                <c:pt idx="142">
                  <c:v>6.4</c:v>
                </c:pt>
                <c:pt idx="143">
                  <c:v>6.41</c:v>
                </c:pt>
                <c:pt idx="144">
                  <c:v>6.4</c:v>
                </c:pt>
                <c:pt idx="145">
                  <c:v>6.38</c:v>
                </c:pt>
                <c:pt idx="146">
                  <c:v>6.36</c:v>
                </c:pt>
                <c:pt idx="147">
                  <c:v>6.37</c:v>
                </c:pt>
                <c:pt idx="148">
                  <c:v>6.36</c:v>
                </c:pt>
                <c:pt idx="149">
                  <c:v>6.37</c:v>
                </c:pt>
                <c:pt idx="150">
                  <c:v>6.37</c:v>
                </c:pt>
                <c:pt idx="151">
                  <c:v>6.36</c:v>
                </c:pt>
                <c:pt idx="152">
                  <c:v>6.36</c:v>
                </c:pt>
                <c:pt idx="153">
                  <c:v>6.39</c:v>
                </c:pt>
                <c:pt idx="154">
                  <c:v>6.38</c:v>
                </c:pt>
                <c:pt idx="155">
                  <c:v>6.38</c:v>
                </c:pt>
                <c:pt idx="156">
                  <c:v>6.37</c:v>
                </c:pt>
                <c:pt idx="157">
                  <c:v>6.37</c:v>
                </c:pt>
                <c:pt idx="158">
                  <c:v>6.36</c:v>
                </c:pt>
                <c:pt idx="159">
                  <c:v>6.37</c:v>
                </c:pt>
                <c:pt idx="160">
                  <c:v>6.38</c:v>
                </c:pt>
                <c:pt idx="161">
                  <c:v>6.37</c:v>
                </c:pt>
                <c:pt idx="162">
                  <c:v>6.36</c:v>
                </c:pt>
                <c:pt idx="163">
                  <c:v>6.4</c:v>
                </c:pt>
                <c:pt idx="164">
                  <c:v>6.34</c:v>
                </c:pt>
                <c:pt idx="165">
                  <c:v>6.36</c:v>
                </c:pt>
                <c:pt idx="166">
                  <c:v>6.37</c:v>
                </c:pt>
                <c:pt idx="167">
                  <c:v>6.36</c:v>
                </c:pt>
                <c:pt idx="168">
                  <c:v>6.36</c:v>
                </c:pt>
                <c:pt idx="169">
                  <c:v>6.36</c:v>
                </c:pt>
                <c:pt idx="170">
                  <c:v>6.36</c:v>
                </c:pt>
                <c:pt idx="171">
                  <c:v>6.38</c:v>
                </c:pt>
                <c:pt idx="172">
                  <c:v>6.37</c:v>
                </c:pt>
                <c:pt idx="173">
                  <c:v>6.37</c:v>
                </c:pt>
                <c:pt idx="174">
                  <c:v>6.4</c:v>
                </c:pt>
                <c:pt idx="175">
                  <c:v>6.37</c:v>
                </c:pt>
                <c:pt idx="176">
                  <c:v>6.39</c:v>
                </c:pt>
                <c:pt idx="177">
                  <c:v>6.38</c:v>
                </c:pt>
                <c:pt idx="178">
                  <c:v>6.35</c:v>
                </c:pt>
                <c:pt idx="179">
                  <c:v>6.38</c:v>
                </c:pt>
                <c:pt idx="180">
                  <c:v>6.37</c:v>
                </c:pt>
                <c:pt idx="181">
                  <c:v>6.39</c:v>
                </c:pt>
                <c:pt idx="182">
                  <c:v>6.38</c:v>
                </c:pt>
                <c:pt idx="183">
                  <c:v>6.36</c:v>
                </c:pt>
                <c:pt idx="184">
                  <c:v>6.39</c:v>
                </c:pt>
                <c:pt idx="185">
                  <c:v>6.38</c:v>
                </c:pt>
                <c:pt idx="186">
                  <c:v>6.39</c:v>
                </c:pt>
                <c:pt idx="187">
                  <c:v>6.37</c:v>
                </c:pt>
                <c:pt idx="188">
                  <c:v>6.37</c:v>
                </c:pt>
                <c:pt idx="189">
                  <c:v>6.37</c:v>
                </c:pt>
                <c:pt idx="190">
                  <c:v>6.39</c:v>
                </c:pt>
                <c:pt idx="191">
                  <c:v>6.36</c:v>
                </c:pt>
                <c:pt idx="192">
                  <c:v>6.44</c:v>
                </c:pt>
                <c:pt idx="193">
                  <c:v>6.39</c:v>
                </c:pt>
                <c:pt idx="194">
                  <c:v>6.38</c:v>
                </c:pt>
                <c:pt idx="195">
                  <c:v>6.38</c:v>
                </c:pt>
                <c:pt idx="196">
                  <c:v>6.38</c:v>
                </c:pt>
                <c:pt idx="197">
                  <c:v>6.41</c:v>
                </c:pt>
                <c:pt idx="198">
                  <c:v>6.38</c:v>
                </c:pt>
                <c:pt idx="199">
                  <c:v>6.38</c:v>
                </c:pt>
                <c:pt idx="200">
                  <c:v>6.37</c:v>
                </c:pt>
                <c:pt idx="201">
                  <c:v>6.38</c:v>
                </c:pt>
                <c:pt idx="202">
                  <c:v>6.38</c:v>
                </c:pt>
                <c:pt idx="203">
                  <c:v>6.36</c:v>
                </c:pt>
                <c:pt idx="204">
                  <c:v>6.37</c:v>
                </c:pt>
                <c:pt idx="205">
                  <c:v>6.37</c:v>
                </c:pt>
                <c:pt idx="206">
                  <c:v>6.37</c:v>
                </c:pt>
                <c:pt idx="207">
                  <c:v>6.36</c:v>
                </c:pt>
                <c:pt idx="208">
                  <c:v>6.36</c:v>
                </c:pt>
                <c:pt idx="209">
                  <c:v>6.39</c:v>
                </c:pt>
                <c:pt idx="210">
                  <c:v>6.37</c:v>
                </c:pt>
                <c:pt idx="211">
                  <c:v>6.36</c:v>
                </c:pt>
                <c:pt idx="212">
                  <c:v>6.4</c:v>
                </c:pt>
                <c:pt idx="213">
                  <c:v>6.37</c:v>
                </c:pt>
                <c:pt idx="214">
                  <c:v>6.39</c:v>
                </c:pt>
                <c:pt idx="215">
                  <c:v>6.37</c:v>
                </c:pt>
                <c:pt idx="216">
                  <c:v>6.38</c:v>
                </c:pt>
                <c:pt idx="217">
                  <c:v>6.37</c:v>
                </c:pt>
                <c:pt idx="218">
                  <c:v>6.35</c:v>
                </c:pt>
                <c:pt idx="219">
                  <c:v>6.37</c:v>
                </c:pt>
                <c:pt idx="220">
                  <c:v>6.38</c:v>
                </c:pt>
                <c:pt idx="221">
                  <c:v>6.37</c:v>
                </c:pt>
                <c:pt idx="222">
                  <c:v>6.37</c:v>
                </c:pt>
                <c:pt idx="223">
                  <c:v>6.36</c:v>
                </c:pt>
                <c:pt idx="224">
                  <c:v>6.37</c:v>
                </c:pt>
                <c:pt idx="225">
                  <c:v>6.37</c:v>
                </c:pt>
                <c:pt idx="226">
                  <c:v>6.37</c:v>
                </c:pt>
                <c:pt idx="227">
                  <c:v>6.38</c:v>
                </c:pt>
                <c:pt idx="228">
                  <c:v>6.36</c:v>
                </c:pt>
                <c:pt idx="229">
                  <c:v>6.38</c:v>
                </c:pt>
                <c:pt idx="230">
                  <c:v>6.4</c:v>
                </c:pt>
                <c:pt idx="231">
                  <c:v>6.37</c:v>
                </c:pt>
                <c:pt idx="232">
                  <c:v>6.4</c:v>
                </c:pt>
                <c:pt idx="233">
                  <c:v>6.37</c:v>
                </c:pt>
                <c:pt idx="234">
                  <c:v>6.37</c:v>
                </c:pt>
                <c:pt idx="235">
                  <c:v>6.36</c:v>
                </c:pt>
                <c:pt idx="236">
                  <c:v>6.36</c:v>
                </c:pt>
                <c:pt idx="237">
                  <c:v>6.37</c:v>
                </c:pt>
                <c:pt idx="238">
                  <c:v>6.37</c:v>
                </c:pt>
                <c:pt idx="239">
                  <c:v>6.35</c:v>
                </c:pt>
                <c:pt idx="240">
                  <c:v>6.36</c:v>
                </c:pt>
                <c:pt idx="241">
                  <c:v>6.36</c:v>
                </c:pt>
                <c:pt idx="242">
                  <c:v>6.39</c:v>
                </c:pt>
                <c:pt idx="243">
                  <c:v>6.38</c:v>
                </c:pt>
                <c:pt idx="244">
                  <c:v>6.36</c:v>
                </c:pt>
                <c:pt idx="245">
                  <c:v>6.37</c:v>
                </c:pt>
                <c:pt idx="246">
                  <c:v>6.34</c:v>
                </c:pt>
                <c:pt idx="247">
                  <c:v>6.38</c:v>
                </c:pt>
                <c:pt idx="248">
                  <c:v>6.36</c:v>
                </c:pt>
                <c:pt idx="249">
                  <c:v>6.35</c:v>
                </c:pt>
                <c:pt idx="250">
                  <c:v>6.35</c:v>
                </c:pt>
                <c:pt idx="251">
                  <c:v>6.37</c:v>
                </c:pt>
                <c:pt idx="252">
                  <c:v>6.41</c:v>
                </c:pt>
                <c:pt idx="253">
                  <c:v>6.37</c:v>
                </c:pt>
                <c:pt idx="254">
                  <c:v>6.36</c:v>
                </c:pt>
                <c:pt idx="255">
                  <c:v>6.38</c:v>
                </c:pt>
                <c:pt idx="256">
                  <c:v>6.39</c:v>
                </c:pt>
                <c:pt idx="257">
                  <c:v>6.39</c:v>
                </c:pt>
                <c:pt idx="258">
                  <c:v>6.41</c:v>
                </c:pt>
                <c:pt idx="259">
                  <c:v>6.36</c:v>
                </c:pt>
                <c:pt idx="260">
                  <c:v>6.4</c:v>
                </c:pt>
                <c:pt idx="261">
                  <c:v>6.38</c:v>
                </c:pt>
                <c:pt idx="262">
                  <c:v>6.38</c:v>
                </c:pt>
                <c:pt idx="263">
                  <c:v>6.36</c:v>
                </c:pt>
                <c:pt idx="264">
                  <c:v>6.36</c:v>
                </c:pt>
                <c:pt idx="265">
                  <c:v>6.37</c:v>
                </c:pt>
                <c:pt idx="266">
                  <c:v>6.37</c:v>
                </c:pt>
                <c:pt idx="267">
                  <c:v>6.37</c:v>
                </c:pt>
                <c:pt idx="268">
                  <c:v>6.37</c:v>
                </c:pt>
                <c:pt idx="269">
                  <c:v>6.38</c:v>
                </c:pt>
                <c:pt idx="270">
                  <c:v>6.36</c:v>
                </c:pt>
                <c:pt idx="271">
                  <c:v>6.37</c:v>
                </c:pt>
                <c:pt idx="272">
                  <c:v>6.4</c:v>
                </c:pt>
                <c:pt idx="273">
                  <c:v>6.38</c:v>
                </c:pt>
                <c:pt idx="274">
                  <c:v>6.37</c:v>
                </c:pt>
                <c:pt idx="275">
                  <c:v>6.37</c:v>
                </c:pt>
                <c:pt idx="276">
                  <c:v>6.36</c:v>
                </c:pt>
                <c:pt idx="277">
                  <c:v>6.36</c:v>
                </c:pt>
                <c:pt idx="278">
                  <c:v>6.37</c:v>
                </c:pt>
                <c:pt idx="279">
                  <c:v>6.38</c:v>
                </c:pt>
                <c:pt idx="280">
                  <c:v>6.37</c:v>
                </c:pt>
                <c:pt idx="281">
                  <c:v>6.38</c:v>
                </c:pt>
                <c:pt idx="282">
                  <c:v>6.38</c:v>
                </c:pt>
                <c:pt idx="283">
                  <c:v>6.37</c:v>
                </c:pt>
                <c:pt idx="284">
                  <c:v>6.37</c:v>
                </c:pt>
                <c:pt idx="285">
                  <c:v>6.38</c:v>
                </c:pt>
                <c:pt idx="286">
                  <c:v>6.37</c:v>
                </c:pt>
                <c:pt idx="287">
                  <c:v>6.39</c:v>
                </c:pt>
                <c:pt idx="288">
                  <c:v>6.36</c:v>
                </c:pt>
                <c:pt idx="289">
                  <c:v>6.37</c:v>
                </c:pt>
                <c:pt idx="290">
                  <c:v>6.39</c:v>
                </c:pt>
                <c:pt idx="291">
                  <c:v>6.39</c:v>
                </c:pt>
                <c:pt idx="292">
                  <c:v>6.37</c:v>
                </c:pt>
                <c:pt idx="293">
                  <c:v>6.38</c:v>
                </c:pt>
                <c:pt idx="294">
                  <c:v>6.4</c:v>
                </c:pt>
                <c:pt idx="295">
                  <c:v>6.38</c:v>
                </c:pt>
                <c:pt idx="296">
                  <c:v>6.36</c:v>
                </c:pt>
                <c:pt idx="297">
                  <c:v>6.38</c:v>
                </c:pt>
              </c:numCache>
            </c:numRef>
          </c:yVal>
          <c:smooth val="0"/>
        </c:ser>
        <c:ser>
          <c:idx val="3"/>
          <c:order val="1"/>
          <c:tx>
            <c:strRef>
              <c:f>'India-Hotel'!$F$10</c:f>
              <c:strCache>
                <c:ptCount val="1"/>
                <c:pt idx="0">
                  <c:v>Loaded RTT</c:v>
                </c:pt>
              </c:strCache>
            </c:strRef>
          </c:tx>
          <c:spPr>
            <a:ln w="71771">
              <a:noFill/>
            </a:ln>
          </c:spPr>
          <c:marker>
            <c:symbol val="x"/>
            <c:size val="12"/>
            <c:spPr>
              <a:noFill/>
              <a:ln>
                <a:solidFill>
                  <a:srgbClr val="FF0000"/>
                </a:solidFill>
                <a:prstDash val="solid"/>
              </a:ln>
            </c:spPr>
          </c:marker>
          <c:xVal>
            <c:numRef>
              <c:f>'India-Hotel'!$B$11:$B$309</c:f>
              <c:numCache>
                <c:formatCode>General</c:formatCode>
                <c:ptCount val="29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pt idx="175">
                  <c:v>176</c:v>
                </c:pt>
                <c:pt idx="176">
                  <c:v>177</c:v>
                </c:pt>
                <c:pt idx="177">
                  <c:v>178</c:v>
                </c:pt>
                <c:pt idx="178">
                  <c:v>179</c:v>
                </c:pt>
                <c:pt idx="179">
                  <c:v>180</c:v>
                </c:pt>
                <c:pt idx="180">
                  <c:v>181</c:v>
                </c:pt>
                <c:pt idx="181">
                  <c:v>182</c:v>
                </c:pt>
                <c:pt idx="182">
                  <c:v>183</c:v>
                </c:pt>
                <c:pt idx="183">
                  <c:v>184</c:v>
                </c:pt>
                <c:pt idx="184">
                  <c:v>185</c:v>
                </c:pt>
                <c:pt idx="185">
                  <c:v>186</c:v>
                </c:pt>
                <c:pt idx="186">
                  <c:v>187</c:v>
                </c:pt>
                <c:pt idx="187">
                  <c:v>188</c:v>
                </c:pt>
                <c:pt idx="188">
                  <c:v>189</c:v>
                </c:pt>
                <c:pt idx="189">
                  <c:v>190</c:v>
                </c:pt>
                <c:pt idx="190">
                  <c:v>191</c:v>
                </c:pt>
                <c:pt idx="191">
                  <c:v>192</c:v>
                </c:pt>
                <c:pt idx="192">
                  <c:v>193</c:v>
                </c:pt>
                <c:pt idx="193">
                  <c:v>194</c:v>
                </c:pt>
                <c:pt idx="194">
                  <c:v>195</c:v>
                </c:pt>
                <c:pt idx="195">
                  <c:v>196</c:v>
                </c:pt>
                <c:pt idx="196">
                  <c:v>197</c:v>
                </c:pt>
                <c:pt idx="197">
                  <c:v>198</c:v>
                </c:pt>
                <c:pt idx="198">
                  <c:v>199</c:v>
                </c:pt>
                <c:pt idx="199">
                  <c:v>200</c:v>
                </c:pt>
                <c:pt idx="200">
                  <c:v>201</c:v>
                </c:pt>
                <c:pt idx="201">
                  <c:v>202</c:v>
                </c:pt>
                <c:pt idx="202">
                  <c:v>203</c:v>
                </c:pt>
                <c:pt idx="203">
                  <c:v>204</c:v>
                </c:pt>
                <c:pt idx="204">
                  <c:v>205</c:v>
                </c:pt>
                <c:pt idx="205">
                  <c:v>206</c:v>
                </c:pt>
                <c:pt idx="206">
                  <c:v>207</c:v>
                </c:pt>
                <c:pt idx="207">
                  <c:v>208</c:v>
                </c:pt>
                <c:pt idx="208">
                  <c:v>209</c:v>
                </c:pt>
                <c:pt idx="209">
                  <c:v>210</c:v>
                </c:pt>
                <c:pt idx="210">
                  <c:v>211</c:v>
                </c:pt>
                <c:pt idx="211">
                  <c:v>212</c:v>
                </c:pt>
                <c:pt idx="212">
                  <c:v>213</c:v>
                </c:pt>
                <c:pt idx="213">
                  <c:v>214</c:v>
                </c:pt>
                <c:pt idx="214">
                  <c:v>215</c:v>
                </c:pt>
                <c:pt idx="215">
                  <c:v>216</c:v>
                </c:pt>
                <c:pt idx="216">
                  <c:v>217</c:v>
                </c:pt>
                <c:pt idx="217">
                  <c:v>218</c:v>
                </c:pt>
                <c:pt idx="218">
                  <c:v>219</c:v>
                </c:pt>
                <c:pt idx="219">
                  <c:v>220</c:v>
                </c:pt>
                <c:pt idx="220">
                  <c:v>221</c:v>
                </c:pt>
                <c:pt idx="221">
                  <c:v>222</c:v>
                </c:pt>
                <c:pt idx="222">
                  <c:v>223</c:v>
                </c:pt>
                <c:pt idx="223">
                  <c:v>224</c:v>
                </c:pt>
                <c:pt idx="224">
                  <c:v>225</c:v>
                </c:pt>
                <c:pt idx="225">
                  <c:v>226</c:v>
                </c:pt>
                <c:pt idx="226">
                  <c:v>227</c:v>
                </c:pt>
                <c:pt idx="227">
                  <c:v>228</c:v>
                </c:pt>
                <c:pt idx="228">
                  <c:v>229</c:v>
                </c:pt>
                <c:pt idx="229">
                  <c:v>230</c:v>
                </c:pt>
                <c:pt idx="230">
                  <c:v>231</c:v>
                </c:pt>
                <c:pt idx="231">
                  <c:v>232</c:v>
                </c:pt>
                <c:pt idx="232">
                  <c:v>233</c:v>
                </c:pt>
                <c:pt idx="233">
                  <c:v>234</c:v>
                </c:pt>
                <c:pt idx="234">
                  <c:v>235</c:v>
                </c:pt>
                <c:pt idx="235">
                  <c:v>236</c:v>
                </c:pt>
                <c:pt idx="236">
                  <c:v>237</c:v>
                </c:pt>
                <c:pt idx="237">
                  <c:v>238</c:v>
                </c:pt>
                <c:pt idx="238">
                  <c:v>239</c:v>
                </c:pt>
                <c:pt idx="239">
                  <c:v>240</c:v>
                </c:pt>
                <c:pt idx="240">
                  <c:v>241</c:v>
                </c:pt>
                <c:pt idx="241">
                  <c:v>242</c:v>
                </c:pt>
                <c:pt idx="242">
                  <c:v>243</c:v>
                </c:pt>
                <c:pt idx="243">
                  <c:v>244</c:v>
                </c:pt>
                <c:pt idx="244">
                  <c:v>245</c:v>
                </c:pt>
                <c:pt idx="245">
                  <c:v>246</c:v>
                </c:pt>
                <c:pt idx="246">
                  <c:v>247</c:v>
                </c:pt>
                <c:pt idx="247">
                  <c:v>248</c:v>
                </c:pt>
                <c:pt idx="248">
                  <c:v>249</c:v>
                </c:pt>
                <c:pt idx="249">
                  <c:v>250</c:v>
                </c:pt>
                <c:pt idx="250">
                  <c:v>251</c:v>
                </c:pt>
                <c:pt idx="251">
                  <c:v>252</c:v>
                </c:pt>
                <c:pt idx="252">
                  <c:v>253</c:v>
                </c:pt>
                <c:pt idx="253">
                  <c:v>254</c:v>
                </c:pt>
                <c:pt idx="254">
                  <c:v>255</c:v>
                </c:pt>
                <c:pt idx="255">
                  <c:v>256</c:v>
                </c:pt>
                <c:pt idx="256">
                  <c:v>257</c:v>
                </c:pt>
                <c:pt idx="257">
                  <c:v>258</c:v>
                </c:pt>
                <c:pt idx="258">
                  <c:v>259</c:v>
                </c:pt>
                <c:pt idx="259">
                  <c:v>260</c:v>
                </c:pt>
                <c:pt idx="260">
                  <c:v>261</c:v>
                </c:pt>
                <c:pt idx="261">
                  <c:v>262</c:v>
                </c:pt>
                <c:pt idx="262">
                  <c:v>263</c:v>
                </c:pt>
                <c:pt idx="263">
                  <c:v>264</c:v>
                </c:pt>
                <c:pt idx="264">
                  <c:v>265</c:v>
                </c:pt>
                <c:pt idx="265">
                  <c:v>266</c:v>
                </c:pt>
                <c:pt idx="266">
                  <c:v>267</c:v>
                </c:pt>
                <c:pt idx="267">
                  <c:v>268</c:v>
                </c:pt>
                <c:pt idx="268">
                  <c:v>269</c:v>
                </c:pt>
                <c:pt idx="269">
                  <c:v>270</c:v>
                </c:pt>
                <c:pt idx="270">
                  <c:v>271</c:v>
                </c:pt>
                <c:pt idx="271">
                  <c:v>272</c:v>
                </c:pt>
                <c:pt idx="272">
                  <c:v>273</c:v>
                </c:pt>
                <c:pt idx="273">
                  <c:v>274</c:v>
                </c:pt>
                <c:pt idx="274">
                  <c:v>275</c:v>
                </c:pt>
                <c:pt idx="275">
                  <c:v>276</c:v>
                </c:pt>
                <c:pt idx="276">
                  <c:v>277</c:v>
                </c:pt>
                <c:pt idx="277">
                  <c:v>278</c:v>
                </c:pt>
                <c:pt idx="278">
                  <c:v>279</c:v>
                </c:pt>
                <c:pt idx="279">
                  <c:v>280</c:v>
                </c:pt>
                <c:pt idx="280">
                  <c:v>281</c:v>
                </c:pt>
                <c:pt idx="281">
                  <c:v>282</c:v>
                </c:pt>
                <c:pt idx="282">
                  <c:v>283</c:v>
                </c:pt>
                <c:pt idx="283">
                  <c:v>284</c:v>
                </c:pt>
                <c:pt idx="284">
                  <c:v>285</c:v>
                </c:pt>
                <c:pt idx="285">
                  <c:v>286</c:v>
                </c:pt>
                <c:pt idx="286">
                  <c:v>287</c:v>
                </c:pt>
                <c:pt idx="287">
                  <c:v>288</c:v>
                </c:pt>
                <c:pt idx="288">
                  <c:v>289</c:v>
                </c:pt>
                <c:pt idx="289">
                  <c:v>290</c:v>
                </c:pt>
                <c:pt idx="290">
                  <c:v>291</c:v>
                </c:pt>
                <c:pt idx="291">
                  <c:v>292</c:v>
                </c:pt>
                <c:pt idx="292">
                  <c:v>293</c:v>
                </c:pt>
                <c:pt idx="293">
                  <c:v>294</c:v>
                </c:pt>
                <c:pt idx="294">
                  <c:v>295</c:v>
                </c:pt>
                <c:pt idx="295">
                  <c:v>296</c:v>
                </c:pt>
                <c:pt idx="296">
                  <c:v>297</c:v>
                </c:pt>
                <c:pt idx="297">
                  <c:v>298</c:v>
                </c:pt>
              </c:numCache>
            </c:numRef>
          </c:xVal>
          <c:yVal>
            <c:numRef>
              <c:f>'India-Hotel'!$F$11:$F$309</c:f>
              <c:numCache>
                <c:formatCode>General</c:formatCode>
                <c:ptCount val="299"/>
                <c:pt idx="0">
                  <c:v>18.7</c:v>
                </c:pt>
                <c:pt idx="1">
                  <c:v>17.899999999999999</c:v>
                </c:pt>
                <c:pt idx="2">
                  <c:v>17.8</c:v>
                </c:pt>
                <c:pt idx="3">
                  <c:v>18.600000000000001</c:v>
                </c:pt>
                <c:pt idx="4">
                  <c:v>18.399999999999999</c:v>
                </c:pt>
                <c:pt idx="5">
                  <c:v>18.600000000000001</c:v>
                </c:pt>
                <c:pt idx="6">
                  <c:v>18.399999999999999</c:v>
                </c:pt>
                <c:pt idx="7">
                  <c:v>18.600000000000001</c:v>
                </c:pt>
                <c:pt idx="8">
                  <c:v>18.399999999999999</c:v>
                </c:pt>
                <c:pt idx="9">
                  <c:v>18.2</c:v>
                </c:pt>
                <c:pt idx="10">
                  <c:v>17.7</c:v>
                </c:pt>
                <c:pt idx="11">
                  <c:v>18.2</c:v>
                </c:pt>
                <c:pt idx="12">
                  <c:v>16.8</c:v>
                </c:pt>
                <c:pt idx="13">
                  <c:v>18.899999999999999</c:v>
                </c:pt>
                <c:pt idx="14">
                  <c:v>18.8</c:v>
                </c:pt>
                <c:pt idx="15">
                  <c:v>18.2</c:v>
                </c:pt>
                <c:pt idx="16">
                  <c:v>17.600000000000001</c:v>
                </c:pt>
                <c:pt idx="17">
                  <c:v>18.7</c:v>
                </c:pt>
                <c:pt idx="18">
                  <c:v>18.100000000000001</c:v>
                </c:pt>
                <c:pt idx="19">
                  <c:v>18.399999999999999</c:v>
                </c:pt>
                <c:pt idx="20">
                  <c:v>18.8</c:v>
                </c:pt>
                <c:pt idx="21">
                  <c:v>18.399999999999999</c:v>
                </c:pt>
                <c:pt idx="22">
                  <c:v>18.3</c:v>
                </c:pt>
                <c:pt idx="23">
                  <c:v>18.5</c:v>
                </c:pt>
                <c:pt idx="24">
                  <c:v>18.399999999999999</c:v>
                </c:pt>
                <c:pt idx="25">
                  <c:v>19.5</c:v>
                </c:pt>
                <c:pt idx="26">
                  <c:v>18.2</c:v>
                </c:pt>
                <c:pt idx="27">
                  <c:v>18.899999999999999</c:v>
                </c:pt>
                <c:pt idx="28">
                  <c:v>18.399999999999999</c:v>
                </c:pt>
                <c:pt idx="29">
                  <c:v>17.5</c:v>
                </c:pt>
                <c:pt idx="30">
                  <c:v>18.5</c:v>
                </c:pt>
                <c:pt idx="31">
                  <c:v>17.600000000000001</c:v>
                </c:pt>
                <c:pt idx="32">
                  <c:v>18.8</c:v>
                </c:pt>
                <c:pt idx="33">
                  <c:v>18.3</c:v>
                </c:pt>
                <c:pt idx="34">
                  <c:v>18.899999999999999</c:v>
                </c:pt>
                <c:pt idx="35">
                  <c:v>18</c:v>
                </c:pt>
                <c:pt idx="36">
                  <c:v>17.5</c:v>
                </c:pt>
                <c:pt idx="37">
                  <c:v>18.7</c:v>
                </c:pt>
                <c:pt idx="38">
                  <c:v>18.5</c:v>
                </c:pt>
                <c:pt idx="39">
                  <c:v>18.8</c:v>
                </c:pt>
                <c:pt idx="40">
                  <c:v>17.899999999999999</c:v>
                </c:pt>
                <c:pt idx="41">
                  <c:v>18.100000000000001</c:v>
                </c:pt>
                <c:pt idx="42">
                  <c:v>18.2</c:v>
                </c:pt>
                <c:pt idx="43">
                  <c:v>18.899999999999999</c:v>
                </c:pt>
                <c:pt idx="44">
                  <c:v>18.5</c:v>
                </c:pt>
                <c:pt idx="45">
                  <c:v>16.899999999999999</c:v>
                </c:pt>
                <c:pt idx="46">
                  <c:v>18.3</c:v>
                </c:pt>
                <c:pt idx="47">
                  <c:v>17.7</c:v>
                </c:pt>
                <c:pt idx="48">
                  <c:v>18.100000000000001</c:v>
                </c:pt>
                <c:pt idx="49">
                  <c:v>18.5</c:v>
                </c:pt>
                <c:pt idx="50">
                  <c:v>17.899999999999999</c:v>
                </c:pt>
                <c:pt idx="51">
                  <c:v>18.3</c:v>
                </c:pt>
                <c:pt idx="52">
                  <c:v>18.7</c:v>
                </c:pt>
                <c:pt idx="53">
                  <c:v>17.3</c:v>
                </c:pt>
                <c:pt idx="54">
                  <c:v>18.100000000000001</c:v>
                </c:pt>
                <c:pt idx="55">
                  <c:v>17.8</c:v>
                </c:pt>
                <c:pt idx="56">
                  <c:v>17.600000000000001</c:v>
                </c:pt>
                <c:pt idx="57">
                  <c:v>17.600000000000001</c:v>
                </c:pt>
                <c:pt idx="58">
                  <c:v>17.3</c:v>
                </c:pt>
                <c:pt idx="59">
                  <c:v>18.600000000000001</c:v>
                </c:pt>
                <c:pt idx="60">
                  <c:v>18.7</c:v>
                </c:pt>
                <c:pt idx="61">
                  <c:v>18.5</c:v>
                </c:pt>
                <c:pt idx="62">
                  <c:v>19.2</c:v>
                </c:pt>
                <c:pt idx="63">
                  <c:v>19.2</c:v>
                </c:pt>
                <c:pt idx="64">
                  <c:v>17.899999999999999</c:v>
                </c:pt>
                <c:pt idx="65">
                  <c:v>18.7</c:v>
                </c:pt>
                <c:pt idx="66">
                  <c:v>18.7</c:v>
                </c:pt>
                <c:pt idx="67">
                  <c:v>18.2</c:v>
                </c:pt>
                <c:pt idx="68">
                  <c:v>19</c:v>
                </c:pt>
                <c:pt idx="69">
                  <c:v>17.3</c:v>
                </c:pt>
                <c:pt idx="70">
                  <c:v>17.7</c:v>
                </c:pt>
                <c:pt idx="71">
                  <c:v>18</c:v>
                </c:pt>
                <c:pt idx="72">
                  <c:v>17.2</c:v>
                </c:pt>
                <c:pt idx="73">
                  <c:v>17.8</c:v>
                </c:pt>
                <c:pt idx="74">
                  <c:v>18.3</c:v>
                </c:pt>
                <c:pt idx="75">
                  <c:v>18.100000000000001</c:v>
                </c:pt>
                <c:pt idx="76">
                  <c:v>19.100000000000001</c:v>
                </c:pt>
                <c:pt idx="77">
                  <c:v>19.3</c:v>
                </c:pt>
                <c:pt idx="78">
                  <c:v>17.899999999999999</c:v>
                </c:pt>
                <c:pt idx="79">
                  <c:v>17.8</c:v>
                </c:pt>
                <c:pt idx="80">
                  <c:v>18.2</c:v>
                </c:pt>
                <c:pt idx="81">
                  <c:v>18.399999999999999</c:v>
                </c:pt>
                <c:pt idx="82">
                  <c:v>18.399999999999999</c:v>
                </c:pt>
                <c:pt idx="84">
                  <c:v>18.5</c:v>
                </c:pt>
                <c:pt idx="85">
                  <c:v>18</c:v>
                </c:pt>
                <c:pt idx="86">
                  <c:v>17.600000000000001</c:v>
                </c:pt>
                <c:pt idx="87">
                  <c:v>19.100000000000001</c:v>
                </c:pt>
                <c:pt idx="88">
                  <c:v>18.600000000000001</c:v>
                </c:pt>
                <c:pt idx="89">
                  <c:v>18.899999999999999</c:v>
                </c:pt>
                <c:pt idx="90">
                  <c:v>18.8</c:v>
                </c:pt>
                <c:pt idx="91">
                  <c:v>18.399999999999999</c:v>
                </c:pt>
                <c:pt idx="92">
                  <c:v>18</c:v>
                </c:pt>
                <c:pt idx="93">
                  <c:v>17.8</c:v>
                </c:pt>
                <c:pt idx="94">
                  <c:v>18.399999999999999</c:v>
                </c:pt>
                <c:pt idx="95">
                  <c:v>17.8</c:v>
                </c:pt>
                <c:pt idx="96">
                  <c:v>18.7</c:v>
                </c:pt>
                <c:pt idx="97">
                  <c:v>18.7</c:v>
                </c:pt>
                <c:pt idx="98">
                  <c:v>18.2</c:v>
                </c:pt>
                <c:pt idx="99">
                  <c:v>18.5</c:v>
                </c:pt>
                <c:pt idx="100">
                  <c:v>18.600000000000001</c:v>
                </c:pt>
                <c:pt idx="101">
                  <c:v>18.5</c:v>
                </c:pt>
                <c:pt idx="102">
                  <c:v>18.5</c:v>
                </c:pt>
                <c:pt idx="103">
                  <c:v>18.2</c:v>
                </c:pt>
                <c:pt idx="104">
                  <c:v>18.600000000000001</c:v>
                </c:pt>
                <c:pt idx="105">
                  <c:v>17.899999999999999</c:v>
                </c:pt>
                <c:pt idx="106">
                  <c:v>19</c:v>
                </c:pt>
                <c:pt idx="107">
                  <c:v>18.3</c:v>
                </c:pt>
                <c:pt idx="108">
                  <c:v>17.7</c:v>
                </c:pt>
                <c:pt idx="109">
                  <c:v>18.5</c:v>
                </c:pt>
                <c:pt idx="110">
                  <c:v>18.7</c:v>
                </c:pt>
                <c:pt idx="111">
                  <c:v>19</c:v>
                </c:pt>
                <c:pt idx="112">
                  <c:v>19.2</c:v>
                </c:pt>
                <c:pt idx="113">
                  <c:v>17.100000000000001</c:v>
                </c:pt>
                <c:pt idx="114">
                  <c:v>17.7</c:v>
                </c:pt>
                <c:pt idx="115">
                  <c:v>17.8</c:v>
                </c:pt>
                <c:pt idx="116">
                  <c:v>18.899999999999999</c:v>
                </c:pt>
                <c:pt idx="117">
                  <c:v>17.899999999999999</c:v>
                </c:pt>
                <c:pt idx="118">
                  <c:v>18</c:v>
                </c:pt>
                <c:pt idx="119">
                  <c:v>18.2</c:v>
                </c:pt>
                <c:pt idx="120">
                  <c:v>18</c:v>
                </c:pt>
                <c:pt idx="121">
                  <c:v>18</c:v>
                </c:pt>
                <c:pt idx="122">
                  <c:v>18.899999999999999</c:v>
                </c:pt>
                <c:pt idx="123">
                  <c:v>18.5</c:v>
                </c:pt>
                <c:pt idx="124">
                  <c:v>18.5</c:v>
                </c:pt>
                <c:pt idx="125">
                  <c:v>18</c:v>
                </c:pt>
                <c:pt idx="126">
                  <c:v>18.399999999999999</c:v>
                </c:pt>
                <c:pt idx="127">
                  <c:v>18.399999999999999</c:v>
                </c:pt>
                <c:pt idx="128">
                  <c:v>19.399999999999999</c:v>
                </c:pt>
                <c:pt idx="129">
                  <c:v>19</c:v>
                </c:pt>
                <c:pt idx="130">
                  <c:v>18.3</c:v>
                </c:pt>
                <c:pt idx="131">
                  <c:v>18.100000000000001</c:v>
                </c:pt>
                <c:pt idx="132">
                  <c:v>18.5</c:v>
                </c:pt>
                <c:pt idx="133">
                  <c:v>19.2</c:v>
                </c:pt>
                <c:pt idx="134">
                  <c:v>19</c:v>
                </c:pt>
                <c:pt idx="135">
                  <c:v>18.3</c:v>
                </c:pt>
                <c:pt idx="136">
                  <c:v>18.2</c:v>
                </c:pt>
                <c:pt idx="137">
                  <c:v>17.3</c:v>
                </c:pt>
                <c:pt idx="138">
                  <c:v>18.8</c:v>
                </c:pt>
                <c:pt idx="139">
                  <c:v>18.2</c:v>
                </c:pt>
                <c:pt idx="140">
                  <c:v>18</c:v>
                </c:pt>
                <c:pt idx="141">
                  <c:v>17.899999999999999</c:v>
                </c:pt>
                <c:pt idx="142">
                  <c:v>17.600000000000001</c:v>
                </c:pt>
                <c:pt idx="143">
                  <c:v>17.7</c:v>
                </c:pt>
                <c:pt idx="144">
                  <c:v>18.5</c:v>
                </c:pt>
                <c:pt idx="145">
                  <c:v>18.399999999999999</c:v>
                </c:pt>
                <c:pt idx="146">
                  <c:v>17.8</c:v>
                </c:pt>
                <c:pt idx="147">
                  <c:v>18.399999999999999</c:v>
                </c:pt>
                <c:pt idx="148">
                  <c:v>17.899999999999999</c:v>
                </c:pt>
                <c:pt idx="149">
                  <c:v>18.100000000000001</c:v>
                </c:pt>
                <c:pt idx="150">
                  <c:v>17.8</c:v>
                </c:pt>
                <c:pt idx="151">
                  <c:v>18</c:v>
                </c:pt>
                <c:pt idx="152">
                  <c:v>18.399999999999999</c:v>
                </c:pt>
                <c:pt idx="153">
                  <c:v>18.5</c:v>
                </c:pt>
                <c:pt idx="154">
                  <c:v>18.600000000000001</c:v>
                </c:pt>
                <c:pt idx="155">
                  <c:v>18.3</c:v>
                </c:pt>
                <c:pt idx="156">
                  <c:v>18.399999999999999</c:v>
                </c:pt>
                <c:pt idx="157">
                  <c:v>18.2</c:v>
                </c:pt>
                <c:pt idx="158">
                  <c:v>17.5</c:v>
                </c:pt>
                <c:pt idx="159">
                  <c:v>18.100000000000001</c:v>
                </c:pt>
                <c:pt idx="160">
                  <c:v>17.7</c:v>
                </c:pt>
                <c:pt idx="161">
                  <c:v>19.399999999999999</c:v>
                </c:pt>
                <c:pt idx="162">
                  <c:v>17.8</c:v>
                </c:pt>
                <c:pt idx="163">
                  <c:v>18.5</c:v>
                </c:pt>
                <c:pt idx="164">
                  <c:v>18.7</c:v>
                </c:pt>
                <c:pt idx="165">
                  <c:v>18.2</c:v>
                </c:pt>
                <c:pt idx="166">
                  <c:v>18.5</c:v>
                </c:pt>
                <c:pt idx="167">
                  <c:v>19</c:v>
                </c:pt>
                <c:pt idx="168">
                  <c:v>18.600000000000001</c:v>
                </c:pt>
                <c:pt idx="169">
                  <c:v>18.399999999999999</c:v>
                </c:pt>
                <c:pt idx="170">
                  <c:v>17.7</c:v>
                </c:pt>
                <c:pt idx="172">
                  <c:v>18</c:v>
                </c:pt>
                <c:pt idx="173">
                  <c:v>18.7</c:v>
                </c:pt>
                <c:pt idx="174">
                  <c:v>19</c:v>
                </c:pt>
                <c:pt idx="175">
                  <c:v>18.8</c:v>
                </c:pt>
                <c:pt idx="176">
                  <c:v>18.600000000000001</c:v>
                </c:pt>
                <c:pt idx="177">
                  <c:v>16.899999999999999</c:v>
                </c:pt>
                <c:pt idx="178">
                  <c:v>18.899999999999999</c:v>
                </c:pt>
                <c:pt idx="179">
                  <c:v>18.399999999999999</c:v>
                </c:pt>
                <c:pt idx="180">
                  <c:v>18.7</c:v>
                </c:pt>
                <c:pt idx="181">
                  <c:v>17.600000000000001</c:v>
                </c:pt>
                <c:pt idx="182">
                  <c:v>18.600000000000001</c:v>
                </c:pt>
                <c:pt idx="183">
                  <c:v>19</c:v>
                </c:pt>
                <c:pt idx="184">
                  <c:v>18.399999999999999</c:v>
                </c:pt>
                <c:pt idx="185">
                  <c:v>18.399999999999999</c:v>
                </c:pt>
                <c:pt idx="186">
                  <c:v>18.2</c:v>
                </c:pt>
                <c:pt idx="187">
                  <c:v>17.8</c:v>
                </c:pt>
                <c:pt idx="188">
                  <c:v>18.7</c:v>
                </c:pt>
                <c:pt idx="189">
                  <c:v>17.5</c:v>
                </c:pt>
                <c:pt idx="190">
                  <c:v>18.899999999999999</c:v>
                </c:pt>
                <c:pt idx="191">
                  <c:v>16.899999999999999</c:v>
                </c:pt>
                <c:pt idx="192">
                  <c:v>16.399999999999999</c:v>
                </c:pt>
                <c:pt idx="193">
                  <c:v>18.2</c:v>
                </c:pt>
                <c:pt idx="194">
                  <c:v>18</c:v>
                </c:pt>
                <c:pt idx="195">
                  <c:v>18</c:v>
                </c:pt>
                <c:pt idx="196">
                  <c:v>18.8</c:v>
                </c:pt>
                <c:pt idx="197">
                  <c:v>17.600000000000001</c:v>
                </c:pt>
                <c:pt idx="198">
                  <c:v>17.399999999999999</c:v>
                </c:pt>
                <c:pt idx="199">
                  <c:v>18.5</c:v>
                </c:pt>
                <c:pt idx="200">
                  <c:v>17.899999999999999</c:v>
                </c:pt>
                <c:pt idx="201">
                  <c:v>17.3</c:v>
                </c:pt>
                <c:pt idx="202">
                  <c:v>18.399999999999999</c:v>
                </c:pt>
                <c:pt idx="203">
                  <c:v>17.899999999999999</c:v>
                </c:pt>
                <c:pt idx="204">
                  <c:v>18.600000000000001</c:v>
                </c:pt>
                <c:pt idx="205">
                  <c:v>18.100000000000001</c:v>
                </c:pt>
                <c:pt idx="206">
                  <c:v>19.100000000000001</c:v>
                </c:pt>
                <c:pt idx="207">
                  <c:v>18.7</c:v>
                </c:pt>
                <c:pt idx="208">
                  <c:v>18.899999999999999</c:v>
                </c:pt>
                <c:pt idx="209">
                  <c:v>19.399999999999999</c:v>
                </c:pt>
                <c:pt idx="210">
                  <c:v>18.7</c:v>
                </c:pt>
                <c:pt idx="211">
                  <c:v>18.399999999999999</c:v>
                </c:pt>
                <c:pt idx="212">
                  <c:v>19.2</c:v>
                </c:pt>
                <c:pt idx="213">
                  <c:v>18.2</c:v>
                </c:pt>
                <c:pt idx="214">
                  <c:v>17.899999999999999</c:v>
                </c:pt>
                <c:pt idx="215">
                  <c:v>17.600000000000001</c:v>
                </c:pt>
                <c:pt idx="216">
                  <c:v>18.600000000000001</c:v>
                </c:pt>
                <c:pt idx="217">
                  <c:v>18.8</c:v>
                </c:pt>
                <c:pt idx="218">
                  <c:v>18.3</c:v>
                </c:pt>
                <c:pt idx="219">
                  <c:v>17.899999999999999</c:v>
                </c:pt>
                <c:pt idx="220">
                  <c:v>17.8</c:v>
                </c:pt>
                <c:pt idx="221">
                  <c:v>18.5</c:v>
                </c:pt>
                <c:pt idx="222">
                  <c:v>18.3</c:v>
                </c:pt>
                <c:pt idx="223">
                  <c:v>18.399999999999999</c:v>
                </c:pt>
                <c:pt idx="224">
                  <c:v>18.7</c:v>
                </c:pt>
                <c:pt idx="225">
                  <c:v>18.5</c:v>
                </c:pt>
                <c:pt idx="226">
                  <c:v>18.8</c:v>
                </c:pt>
                <c:pt idx="227">
                  <c:v>18.5</c:v>
                </c:pt>
                <c:pt idx="228">
                  <c:v>18.600000000000001</c:v>
                </c:pt>
                <c:pt idx="229">
                  <c:v>18.600000000000001</c:v>
                </c:pt>
                <c:pt idx="230">
                  <c:v>18.399999999999999</c:v>
                </c:pt>
                <c:pt idx="231">
                  <c:v>17.600000000000001</c:v>
                </c:pt>
                <c:pt idx="232">
                  <c:v>18.5</c:v>
                </c:pt>
                <c:pt idx="233">
                  <c:v>18.3</c:v>
                </c:pt>
                <c:pt idx="234">
                  <c:v>17.899999999999999</c:v>
                </c:pt>
                <c:pt idx="235">
                  <c:v>18.399999999999999</c:v>
                </c:pt>
                <c:pt idx="236">
                  <c:v>18.3</c:v>
                </c:pt>
                <c:pt idx="237">
                  <c:v>17.8</c:v>
                </c:pt>
                <c:pt idx="238">
                  <c:v>18.2</c:v>
                </c:pt>
                <c:pt idx="239">
                  <c:v>19.3</c:v>
                </c:pt>
                <c:pt idx="240">
                  <c:v>18</c:v>
                </c:pt>
                <c:pt idx="241">
                  <c:v>18.399999999999999</c:v>
                </c:pt>
                <c:pt idx="242">
                  <c:v>18.899999999999999</c:v>
                </c:pt>
                <c:pt idx="243">
                  <c:v>18.399999999999999</c:v>
                </c:pt>
                <c:pt idx="244">
                  <c:v>17.7</c:v>
                </c:pt>
                <c:pt idx="245">
                  <c:v>18.5</c:v>
                </c:pt>
                <c:pt idx="246">
                  <c:v>18.2</c:v>
                </c:pt>
                <c:pt idx="247">
                  <c:v>19.100000000000001</c:v>
                </c:pt>
                <c:pt idx="248">
                  <c:v>18.3</c:v>
                </c:pt>
                <c:pt idx="249">
                  <c:v>18.399999999999999</c:v>
                </c:pt>
                <c:pt idx="250">
                  <c:v>18.399999999999999</c:v>
                </c:pt>
                <c:pt idx="251">
                  <c:v>16.600000000000001</c:v>
                </c:pt>
                <c:pt idx="252">
                  <c:v>18.2</c:v>
                </c:pt>
                <c:pt idx="253">
                  <c:v>18.8</c:v>
                </c:pt>
                <c:pt idx="254">
                  <c:v>17.899999999999999</c:v>
                </c:pt>
                <c:pt idx="255">
                  <c:v>18.2</c:v>
                </c:pt>
                <c:pt idx="256">
                  <c:v>18.7</c:v>
                </c:pt>
                <c:pt idx="257">
                  <c:v>18.2</c:v>
                </c:pt>
                <c:pt idx="258">
                  <c:v>17.7</c:v>
                </c:pt>
                <c:pt idx="259">
                  <c:v>16.8</c:v>
                </c:pt>
                <c:pt idx="260">
                  <c:v>18.899999999999999</c:v>
                </c:pt>
                <c:pt idx="261">
                  <c:v>18.399999999999999</c:v>
                </c:pt>
                <c:pt idx="262">
                  <c:v>18.7</c:v>
                </c:pt>
                <c:pt idx="263">
                  <c:v>16.8</c:v>
                </c:pt>
                <c:pt idx="264">
                  <c:v>18.2</c:v>
                </c:pt>
                <c:pt idx="265">
                  <c:v>17.899999999999999</c:v>
                </c:pt>
                <c:pt idx="266">
                  <c:v>17.899999999999999</c:v>
                </c:pt>
                <c:pt idx="267">
                  <c:v>18.3</c:v>
                </c:pt>
                <c:pt idx="268">
                  <c:v>18.399999999999999</c:v>
                </c:pt>
                <c:pt idx="269">
                  <c:v>18.7</c:v>
                </c:pt>
                <c:pt idx="270">
                  <c:v>17.399999999999999</c:v>
                </c:pt>
                <c:pt idx="271">
                  <c:v>17.7</c:v>
                </c:pt>
                <c:pt idx="272">
                  <c:v>17.399999999999999</c:v>
                </c:pt>
                <c:pt idx="273">
                  <c:v>18.399999999999999</c:v>
                </c:pt>
                <c:pt idx="274">
                  <c:v>18.5</c:v>
                </c:pt>
                <c:pt idx="275">
                  <c:v>18.5</c:v>
                </c:pt>
                <c:pt idx="276">
                  <c:v>19.3</c:v>
                </c:pt>
                <c:pt idx="277">
                  <c:v>18.2</c:v>
                </c:pt>
                <c:pt idx="278">
                  <c:v>17.899999999999999</c:v>
                </c:pt>
                <c:pt idx="279">
                  <c:v>17.3</c:v>
                </c:pt>
                <c:pt idx="280">
                  <c:v>18.3</c:v>
                </c:pt>
                <c:pt idx="281">
                  <c:v>18.100000000000001</c:v>
                </c:pt>
                <c:pt idx="282">
                  <c:v>18.399999999999999</c:v>
                </c:pt>
                <c:pt idx="283">
                  <c:v>17.7</c:v>
                </c:pt>
                <c:pt idx="284">
                  <c:v>18.5</c:v>
                </c:pt>
                <c:pt idx="285">
                  <c:v>18</c:v>
                </c:pt>
                <c:pt idx="286">
                  <c:v>18.3</c:v>
                </c:pt>
                <c:pt idx="287">
                  <c:v>18.8</c:v>
                </c:pt>
                <c:pt idx="288">
                  <c:v>18.5</c:v>
                </c:pt>
                <c:pt idx="289">
                  <c:v>17.7</c:v>
                </c:pt>
                <c:pt idx="290">
                  <c:v>17.3</c:v>
                </c:pt>
                <c:pt idx="291">
                  <c:v>18.2</c:v>
                </c:pt>
                <c:pt idx="292">
                  <c:v>18.8</c:v>
                </c:pt>
                <c:pt idx="293">
                  <c:v>18.100000000000001</c:v>
                </c:pt>
                <c:pt idx="294">
                  <c:v>18.2</c:v>
                </c:pt>
                <c:pt idx="295">
                  <c:v>18.3</c:v>
                </c:pt>
                <c:pt idx="296">
                  <c:v>18.399999999999999</c:v>
                </c:pt>
                <c:pt idx="297">
                  <c:v>18.100000000000001</c:v>
                </c:pt>
                <c:pt idx="298">
                  <c:v>18.3</c:v>
                </c:pt>
              </c:numCache>
            </c:numRef>
          </c:yVal>
          <c:smooth val="0"/>
        </c:ser>
        <c:dLbls>
          <c:showLegendKey val="0"/>
          <c:showVal val="0"/>
          <c:showCatName val="0"/>
          <c:showSerName val="0"/>
          <c:showPercent val="0"/>
          <c:showBubbleSize val="0"/>
        </c:dLbls>
        <c:axId val="313250176"/>
        <c:axId val="313253248"/>
      </c:scatterChart>
      <c:valAx>
        <c:axId val="313250176"/>
        <c:scaling>
          <c:orientation val="minMax"/>
          <c:max val="300"/>
        </c:scaling>
        <c:delete val="0"/>
        <c:axPos val="b"/>
        <c:title>
          <c:tx>
            <c:rich>
              <a:bodyPr/>
              <a:lstStyle/>
              <a:p>
                <a:pPr>
                  <a:defRPr sz="1381" b="0" i="0" u="none" strike="noStrike" baseline="0">
                    <a:solidFill>
                      <a:srgbClr val="000000"/>
                    </a:solidFill>
                    <a:latin typeface="Arial"/>
                    <a:ea typeface="Arial"/>
                    <a:cs typeface="Arial"/>
                  </a:defRPr>
                </a:pPr>
                <a:r>
                  <a:rPr lang="en-US"/>
                  <a:t>Ping Sequence Number</a:t>
                </a:r>
              </a:p>
            </c:rich>
          </c:tx>
          <c:layout>
            <c:manualLayout>
              <c:xMode val="edge"/>
              <c:yMode val="edge"/>
              <c:x val="0.41721854304635764"/>
              <c:y val="0.75789473684210529"/>
            </c:manualLayout>
          </c:layout>
          <c:overlay val="0"/>
          <c:spPr>
            <a:noFill/>
            <a:ln w="63796">
              <a:noFill/>
            </a:ln>
          </c:spPr>
        </c:title>
        <c:numFmt formatCode="General" sourceLinked="1"/>
        <c:majorTickMark val="cross"/>
        <c:minorTickMark val="none"/>
        <c:tickLblPos val="nextTo"/>
        <c:spPr>
          <a:ln w="7975">
            <a:solidFill>
              <a:srgbClr val="000000"/>
            </a:solidFill>
            <a:prstDash val="solid"/>
          </a:ln>
        </c:spPr>
        <c:txPr>
          <a:bodyPr rot="0" vert="horz"/>
          <a:lstStyle/>
          <a:p>
            <a:pPr>
              <a:defRPr sz="1381" b="0" i="0" u="none" strike="noStrike" baseline="0">
                <a:solidFill>
                  <a:srgbClr val="000000"/>
                </a:solidFill>
                <a:latin typeface="Arial"/>
                <a:ea typeface="Arial"/>
                <a:cs typeface="Arial"/>
              </a:defRPr>
            </a:pPr>
            <a:endParaRPr lang="en-US"/>
          </a:p>
        </c:txPr>
        <c:crossAx val="313253248"/>
        <c:crosses val="autoZero"/>
        <c:crossBetween val="midCat"/>
      </c:valAx>
      <c:valAx>
        <c:axId val="313253248"/>
        <c:scaling>
          <c:orientation val="minMax"/>
          <c:max val="21"/>
          <c:min val="6"/>
        </c:scaling>
        <c:delete val="0"/>
        <c:axPos val="l"/>
        <c:majorGridlines>
          <c:spPr>
            <a:ln w="7975">
              <a:solidFill>
                <a:srgbClr val="000000"/>
              </a:solidFill>
              <a:prstDash val="solid"/>
            </a:ln>
          </c:spPr>
        </c:majorGridlines>
        <c:title>
          <c:tx>
            <c:rich>
              <a:bodyPr/>
              <a:lstStyle/>
              <a:p>
                <a:pPr>
                  <a:defRPr sz="2009" b="0" i="0" u="none" strike="noStrike" baseline="0">
                    <a:solidFill>
                      <a:srgbClr val="000000"/>
                    </a:solidFill>
                    <a:latin typeface="Arial"/>
                    <a:ea typeface="Arial"/>
                    <a:cs typeface="Arial"/>
                  </a:defRPr>
                </a:pPr>
                <a:r>
                  <a:rPr lang="en-US"/>
                  <a:t>RTT (ms)</a:t>
                </a:r>
              </a:p>
            </c:rich>
          </c:tx>
          <c:layout>
            <c:manualLayout>
              <c:xMode val="edge"/>
              <c:yMode val="edge"/>
              <c:x val="3.6423841059602648E-2"/>
              <c:y val="0.30526315789473685"/>
            </c:manualLayout>
          </c:layout>
          <c:overlay val="0"/>
          <c:spPr>
            <a:noFill/>
            <a:ln w="63796">
              <a:noFill/>
            </a:ln>
          </c:spPr>
        </c:title>
        <c:numFmt formatCode="General" sourceLinked="1"/>
        <c:majorTickMark val="cross"/>
        <c:minorTickMark val="none"/>
        <c:tickLblPos val="nextTo"/>
        <c:spPr>
          <a:ln w="7975">
            <a:solidFill>
              <a:srgbClr val="000000"/>
            </a:solidFill>
            <a:prstDash val="solid"/>
          </a:ln>
        </c:spPr>
        <c:txPr>
          <a:bodyPr rot="0" vert="horz"/>
          <a:lstStyle/>
          <a:p>
            <a:pPr>
              <a:defRPr sz="1381" b="0" i="0" u="none" strike="noStrike" baseline="0">
                <a:solidFill>
                  <a:srgbClr val="000000"/>
                </a:solidFill>
                <a:latin typeface="Arial"/>
                <a:ea typeface="Arial"/>
                <a:cs typeface="Arial"/>
              </a:defRPr>
            </a:pPr>
            <a:endParaRPr lang="en-US"/>
          </a:p>
        </c:txPr>
        <c:crossAx val="313250176"/>
        <c:crosses val="autoZero"/>
        <c:crossBetween val="midCat"/>
      </c:valAx>
      <c:spPr>
        <a:solidFill>
          <a:srgbClr val="C0C0C0"/>
        </a:solidFill>
        <a:ln w="31898">
          <a:solidFill>
            <a:srgbClr val="808080"/>
          </a:solidFill>
          <a:prstDash val="solid"/>
        </a:ln>
      </c:spPr>
    </c:plotArea>
    <c:legend>
      <c:legendPos val="b"/>
      <c:layout>
        <c:manualLayout>
          <c:xMode val="edge"/>
          <c:yMode val="edge"/>
          <c:x val="0.36092715231788081"/>
          <c:y val="0.9"/>
          <c:w val="0.37086092715231789"/>
          <c:h val="8.4210526315789472E-2"/>
        </c:manualLayout>
      </c:layout>
      <c:overlay val="0"/>
      <c:spPr>
        <a:solidFill>
          <a:srgbClr val="FFFFFF"/>
        </a:solidFill>
        <a:ln w="7975">
          <a:solidFill>
            <a:srgbClr val="000000"/>
          </a:solidFill>
          <a:prstDash val="solid"/>
        </a:ln>
      </c:spPr>
      <c:txPr>
        <a:bodyPr/>
        <a:lstStyle/>
        <a:p>
          <a:pPr>
            <a:defRPr sz="1268" b="0" i="0" u="none" strike="noStrike" baseline="0">
              <a:solidFill>
                <a:srgbClr val="000000"/>
              </a:solidFill>
              <a:latin typeface="Arial"/>
              <a:ea typeface="Arial"/>
              <a:cs typeface="Arial"/>
            </a:defRPr>
          </a:pPr>
          <a:endParaRPr lang="en-US"/>
        </a:p>
      </c:txPr>
    </c:legend>
    <c:plotVisOnly val="1"/>
    <c:dispBlanksAs val="gap"/>
    <c:showDLblsOverMax val="0"/>
  </c:chart>
  <c:spPr>
    <a:solidFill>
      <a:srgbClr val="FFFFFF"/>
    </a:solidFill>
    <a:ln w="7975">
      <a:solidFill>
        <a:srgbClr val="000000"/>
      </a:solidFill>
      <a:prstDash val="solid"/>
    </a:ln>
  </c:spPr>
  <c:txPr>
    <a:bodyPr/>
    <a:lstStyle/>
    <a:p>
      <a:pPr>
        <a:defRPr sz="1381" b="0" i="0" u="none" strike="noStrike" baseline="0">
          <a:solidFill>
            <a:srgbClr val="000000"/>
          </a:solidFill>
          <a:latin typeface="Arial"/>
          <a:ea typeface="Arial"/>
          <a:cs typeface="Arial"/>
        </a:defRPr>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CF740FA-A557-4E02-A15C-CF6E2E1ED376}" type="datetimeFigureOut">
              <a:rPr lang="en-US" smtClean="0"/>
              <a:pPr/>
              <a:t>5/11/2012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42EC38D-76F9-4D02-B218-3C9CB0039E20}" type="slidenum">
              <a:rPr lang="en-US" smtClean="0"/>
              <a:pPr/>
              <a:t>‹#›</a:t>
            </a:fld>
            <a:endParaRPr lang="en-US"/>
          </a:p>
        </p:txBody>
      </p:sp>
    </p:spTree>
    <p:extLst>
      <p:ext uri="{BB962C8B-B14F-4D97-AF65-F5344CB8AC3E}">
        <p14:creationId xmlns:p14="http://schemas.microsoft.com/office/powerpoint/2010/main" val="15622378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solidFill>
                  <a:prstClr val="black"/>
                </a:solidFill>
              </a:rPr>
              <a:pPr/>
              <a:t>1</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42EC38D-76F9-4D02-B218-3C9CB0039E20}" type="slidenum">
              <a:rPr lang="en-US" smtClean="0"/>
              <a:pPr/>
              <a:t>3</a:t>
            </a:fld>
            <a:endParaRPr lang="en-US"/>
          </a:p>
        </p:txBody>
      </p:sp>
    </p:spTree>
    <p:extLst>
      <p:ext uri="{BB962C8B-B14F-4D97-AF65-F5344CB8AC3E}">
        <p14:creationId xmlns:p14="http://schemas.microsoft.com/office/powerpoint/2010/main" val="3445644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1FE2EF6-2C29-45ED-84E7-564F5EB11090}" type="slidenum">
              <a:rPr lang="en-US" smtClean="0"/>
              <a:pPr/>
              <a:t>4</a:t>
            </a:fld>
            <a:endParaRPr lang="en-US"/>
          </a:p>
        </p:txBody>
      </p:sp>
    </p:spTree>
    <p:extLst>
      <p:ext uri="{BB962C8B-B14F-4D97-AF65-F5344CB8AC3E}">
        <p14:creationId xmlns:p14="http://schemas.microsoft.com/office/powerpoint/2010/main" val="8721649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B1FE2EF6-2C29-45ED-84E7-564F5EB11090}" type="slidenum">
              <a:rPr lang="en-US" smtClean="0">
                <a:solidFill>
                  <a:prstClr val="black"/>
                </a:solidFill>
              </a:rPr>
              <a:pPr/>
              <a:t>9</a:t>
            </a:fld>
            <a:endParaRPr lang="en-US">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The publish/subscribe (pub/sub) design pattern [</a:t>
            </a:r>
            <a:r>
              <a:rPr lang="en-US" dirty="0">
                <a:hlinkClick r:id="" action="ppaction://hlinkfile" tooltip="G. Hohpe, 2003 #3333"/>
              </a:rPr>
              <a:t>5</a:t>
            </a:r>
            <a:r>
              <a:rPr lang="en-US" dirty="0"/>
              <a:t>] describes a loosely-coupled architecture based message-oriented communication between distributed applications.  In such an arrangement applications may fire-and-forget messages to a broker that manages the details of message delivery.  This is an especially powerful benefit in heterogeneous environments, allowing clients to be written using different languages and even possibly different wire protocols.  The pub/sub provider acts as the middle-man, allowing heterogeneous integration and interaction in an asynchronous (non-blocking) manner.</a:t>
            </a:r>
          </a:p>
          <a:p>
            <a:r>
              <a:rPr lang="en-US" dirty="0"/>
              <a:t>The pub/sub architecture uses destinations known as </a:t>
            </a:r>
            <a:r>
              <a:rPr lang="en-US" i="1" dirty="0"/>
              <a:t>topics</a:t>
            </a:r>
            <a:r>
              <a:rPr lang="en-US" dirty="0"/>
              <a:t>.  Publishers address messages to a topic and subscribers register to receive messages from the topic.  Publishers and subscribers are generally anonymous and may dynamically publish or subscribe to the content hierarchy. The system takes care of distributing the messages arriving from a topic's multiple publishers to its multiple subscribers. Topics retain messages only as long as it takes to distribute them to current subscribers.   Figure 1 illustrates pub/sub messaging.</a:t>
            </a:r>
          </a:p>
          <a:p>
            <a:r>
              <a:rPr lang="en-US" dirty="0"/>
              <a:t>Message publication is inherently asynchronous in that no fundamental timing dependency exists between the production and the consumption of a message.  Messages can be consumed in either of two ways</a:t>
            </a:r>
            <a:r>
              <a:rPr lang="en-US" dirty="0" smtClean="0"/>
              <a:t>:</a:t>
            </a:r>
          </a:p>
          <a:p>
            <a:endParaRPr lang="en-US" dirty="0"/>
          </a:p>
          <a:p>
            <a:pPr lvl="0"/>
            <a:r>
              <a:rPr lang="en-US" b="1" dirty="0"/>
              <a:t>Synchronously.</a:t>
            </a:r>
            <a:r>
              <a:rPr lang="en-US" dirty="0"/>
              <a:t> A subscriber or a receiver explicitly fetches the message from the destination by calling the receive method. The receive method can block until a message arrives or can time out if a message does not arrive within a specified time limit.</a:t>
            </a:r>
          </a:p>
          <a:p>
            <a:pPr lvl="0"/>
            <a:r>
              <a:rPr lang="en-US" b="1" dirty="0"/>
              <a:t>Asynchronously.</a:t>
            </a:r>
            <a:r>
              <a:rPr lang="en-US" dirty="0"/>
              <a:t> A client can register a </a:t>
            </a:r>
            <a:r>
              <a:rPr lang="en-US" i="1" dirty="0"/>
              <a:t>message listener</a:t>
            </a:r>
            <a:r>
              <a:rPr lang="en-US" dirty="0"/>
              <a:t> with a consumer. A message listener is similar to an event listener.</a:t>
            </a:r>
          </a:p>
          <a:p>
            <a:endParaRPr lang="en-US" dirty="0"/>
          </a:p>
          <a:p>
            <a:endParaRPr lang="en-US" dirty="0"/>
          </a:p>
        </p:txBody>
      </p:sp>
      <p:sp>
        <p:nvSpPr>
          <p:cNvPr id="4" name="Slide Number Placeholder 3"/>
          <p:cNvSpPr>
            <a:spLocks noGrp="1"/>
          </p:cNvSpPr>
          <p:nvPr>
            <p:ph type="sldNum" sz="quarter" idx="10"/>
          </p:nvPr>
        </p:nvSpPr>
        <p:spPr/>
        <p:txBody>
          <a:bodyPr/>
          <a:lstStyle/>
          <a:p>
            <a:fld id="{0BF062AA-A949-427F-A019-0DC8FCE637B2}" type="slidenum">
              <a:rPr lang="en-US" smtClean="0"/>
              <a:pPr/>
              <a:t>11</a:t>
            </a:fld>
            <a:endParaRPr lang="en-US" dirty="0"/>
          </a:p>
        </p:txBody>
      </p:sp>
    </p:spTree>
    <p:extLst>
      <p:ext uri="{BB962C8B-B14F-4D97-AF65-F5344CB8AC3E}">
        <p14:creationId xmlns:p14="http://schemas.microsoft.com/office/powerpoint/2010/main" val="4236936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pPr algn="r" rtl="0" fontAlgn="base">
              <a:spcBef>
                <a:spcPct val="0"/>
              </a:spcBef>
              <a:spcAft>
                <a:spcPct val="0"/>
              </a:spcAft>
            </a:pPr>
            <a:fld id="{C0374F37-399F-4EB6-BA69-485624029121}" type="slidenum">
              <a:rPr lang="en-US" sz="1200" b="1" kern="1200">
                <a:solidFill>
                  <a:prstClr val="black"/>
                </a:solidFill>
                <a:latin typeface="Times New Roman" pitchFamily="18" charset="0"/>
                <a:ea typeface="+mn-ea"/>
                <a:cs typeface="+mn-cs"/>
              </a:rPr>
              <a:pPr algn="r" rtl="0" fontAlgn="base">
                <a:spcBef>
                  <a:spcPct val="0"/>
                </a:spcBef>
                <a:spcAft>
                  <a:spcPct val="0"/>
                </a:spcAft>
              </a:pPr>
              <a:t>18</a:t>
            </a:fld>
            <a:endParaRPr lang="en-US" sz="1200" b="1" kern="1200">
              <a:solidFill>
                <a:prstClr val="black"/>
              </a:solidFill>
              <a:latin typeface="Times New Roman" pitchFamily="18" charset="0"/>
              <a:ea typeface="+mn-ea"/>
              <a:cs typeface="+mn-cs"/>
            </a:endParaRPr>
          </a:p>
        </p:txBody>
      </p:sp>
      <p:sp>
        <p:nvSpPr>
          <p:cNvPr id="4280322" name="Rectangle 7"/>
          <p:cNvSpPr txBox="1">
            <a:spLocks noGrp="1" noChangeArrowheads="1"/>
          </p:cNvSpPr>
          <p:nvPr/>
        </p:nvSpPr>
        <p:spPr bwMode="auto">
          <a:xfrm>
            <a:off x="3884613" y="8685042"/>
            <a:ext cx="2971800" cy="457360"/>
          </a:xfrm>
          <a:prstGeom prst="rect">
            <a:avLst/>
          </a:prstGeom>
          <a:noFill/>
          <a:ln w="9525">
            <a:noFill/>
            <a:miter lim="800000"/>
            <a:headEnd/>
            <a:tailEnd/>
          </a:ln>
        </p:spPr>
        <p:txBody>
          <a:bodyPr anchor="b"/>
          <a:lstStyle/>
          <a:p>
            <a:pPr algn="r" rtl="0" eaLnBrk="0" fontAlgn="base" hangingPunct="0">
              <a:spcBef>
                <a:spcPct val="0"/>
              </a:spcBef>
              <a:spcAft>
                <a:spcPct val="0"/>
              </a:spcAft>
            </a:pPr>
            <a:fld id="{EB91789D-98D0-40BB-9B4E-01A329F7C885}" type="slidenum">
              <a:rPr lang="en-US" sz="1200" kern="1200">
                <a:solidFill>
                  <a:prstClr val="black"/>
                </a:solidFill>
                <a:latin typeface="Times New Roman" pitchFamily="18" charset="0"/>
                <a:ea typeface="+mn-ea"/>
                <a:cs typeface="+mn-cs"/>
              </a:rPr>
              <a:pPr algn="r" rtl="0" eaLnBrk="0" fontAlgn="base" hangingPunct="0">
                <a:spcBef>
                  <a:spcPct val="0"/>
                </a:spcBef>
                <a:spcAft>
                  <a:spcPct val="0"/>
                </a:spcAft>
              </a:pPr>
              <a:t>18</a:t>
            </a:fld>
            <a:endParaRPr lang="en-US" sz="1200" kern="1200">
              <a:solidFill>
                <a:prstClr val="black"/>
              </a:solidFill>
              <a:latin typeface="Times New Roman" pitchFamily="18" charset="0"/>
              <a:ea typeface="+mn-ea"/>
              <a:cs typeface="+mn-cs"/>
            </a:endParaRPr>
          </a:p>
        </p:txBody>
      </p:sp>
      <p:sp>
        <p:nvSpPr>
          <p:cNvPr id="4280323" name="Rectangle 2"/>
          <p:cNvSpPr>
            <a:spLocks noGrp="1" noRot="1" noChangeAspect="1" noChangeArrowheads="1" noTextEdit="1"/>
          </p:cNvSpPr>
          <p:nvPr>
            <p:ph type="sldImg"/>
          </p:nvPr>
        </p:nvSpPr>
        <p:spPr>
          <a:ln/>
        </p:spPr>
      </p:sp>
      <p:sp>
        <p:nvSpPr>
          <p:cNvPr id="4280324"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1E75A1A-6F8B-4F5E-91DB-686FBE50DAC1}" type="slidenum">
              <a:rPr lang="en-US" b="1" smtClean="0">
                <a:solidFill>
                  <a:srgbClr val="000000"/>
                </a:solidFill>
              </a:rPr>
              <a:pPr/>
              <a:t>19</a:t>
            </a:fld>
            <a:endParaRPr lang="en-US" b="1" smtClean="0">
              <a:solidFill>
                <a:srgbClr val="000000"/>
              </a:solidFill>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1DE9AF63-1CD1-44EA-A936-5AF8C9B33E83}" type="slidenum">
              <a:rPr lang="en-US" smtClean="0"/>
              <a:pPr>
                <a:defRPr/>
              </a:pPr>
              <a:t>22</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2F26A48-FAFA-44C5-849D-076216A06894}" type="slidenum">
              <a:rPr lang="en-US" smtClean="0"/>
              <a:t>39</a:t>
            </a:fld>
            <a:endParaRPr lang="en-US"/>
          </a:p>
        </p:txBody>
      </p:sp>
    </p:spTree>
    <p:extLst>
      <p:ext uri="{BB962C8B-B14F-4D97-AF65-F5344CB8AC3E}">
        <p14:creationId xmlns:p14="http://schemas.microsoft.com/office/powerpoint/2010/main" val="16321012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9B0C960C-6805-4193-8999-8626886B029B}" type="datetime1">
              <a:rPr lang="en-US"/>
              <a:pPr/>
              <a:t>5/11/2012</a:t>
            </a:fld>
            <a:endParaRPr lang="en-US"/>
          </a:p>
        </p:txBody>
      </p:sp>
      <p:sp>
        <p:nvSpPr>
          <p:cNvPr id="6" name="Slide Number Placeholder 5"/>
          <p:cNvSpPr>
            <a:spLocks noGrp="1"/>
          </p:cNvSpPr>
          <p:nvPr>
            <p:ph type="sldNum" sz="quarter" idx="12"/>
          </p:nvPr>
        </p:nvSpPr>
        <p:spPr/>
        <p:txBody>
          <a:bodyPr/>
          <a:lstStyle>
            <a:lvl1pPr>
              <a:defRPr/>
            </a:lvl1pPr>
          </a:lstStyle>
          <a:p>
            <a:fld id="{EBC1097E-4E1A-429E-9D18-4E5F1AF0DA13}" type="slidenum">
              <a:rPr lang="en-US"/>
              <a:pPr/>
              <a:t>‹#›</a:t>
            </a:fld>
            <a:endParaRPr lang="en-US"/>
          </a:p>
        </p:txBody>
      </p:sp>
    </p:spTree>
    <p:extLst>
      <p:ext uri="{BB962C8B-B14F-4D97-AF65-F5344CB8AC3E}">
        <p14:creationId xmlns:p14="http://schemas.microsoft.com/office/powerpoint/2010/main" val="424148779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96ECBCD8-8123-4A28-8ED7-5C8069706EB7}" type="datetime1">
              <a:rPr lang="en-US"/>
              <a:pPr/>
              <a:t>5/11/2012</a:t>
            </a:fld>
            <a:endParaRPr lang="en-US"/>
          </a:p>
        </p:txBody>
      </p:sp>
      <p:sp>
        <p:nvSpPr>
          <p:cNvPr id="6" name="Slide Number Placeholder 5"/>
          <p:cNvSpPr>
            <a:spLocks noGrp="1"/>
          </p:cNvSpPr>
          <p:nvPr>
            <p:ph type="sldNum" sz="quarter" idx="12"/>
          </p:nvPr>
        </p:nvSpPr>
        <p:spPr/>
        <p:txBody>
          <a:bodyPr/>
          <a:lstStyle>
            <a:lvl1pPr>
              <a:defRPr/>
            </a:lvl1pPr>
          </a:lstStyle>
          <a:p>
            <a:fld id="{94CC141A-9CC6-41A7-A7D0-011D836CC6E2}" type="slidenum">
              <a:rPr lang="en-US"/>
              <a:pPr/>
              <a:t>‹#›</a:t>
            </a:fld>
            <a:endParaRPr lang="en-US"/>
          </a:p>
        </p:txBody>
      </p:sp>
    </p:spTree>
    <p:extLst>
      <p:ext uri="{BB962C8B-B14F-4D97-AF65-F5344CB8AC3E}">
        <p14:creationId xmlns:p14="http://schemas.microsoft.com/office/powerpoint/2010/main" val="176782883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8A5D04E1-C7DF-4791-A59D-75E2636CF366}" type="datetime1">
              <a:rPr lang="en-US"/>
              <a:pPr/>
              <a:t>5/11/2012</a:t>
            </a:fld>
            <a:endParaRPr lang="en-US"/>
          </a:p>
        </p:txBody>
      </p:sp>
      <p:sp>
        <p:nvSpPr>
          <p:cNvPr id="6" name="Slide Number Placeholder 5"/>
          <p:cNvSpPr>
            <a:spLocks noGrp="1"/>
          </p:cNvSpPr>
          <p:nvPr>
            <p:ph type="sldNum" sz="quarter" idx="12"/>
          </p:nvPr>
        </p:nvSpPr>
        <p:spPr/>
        <p:txBody>
          <a:bodyPr/>
          <a:lstStyle>
            <a:lvl1pPr>
              <a:defRPr/>
            </a:lvl1pPr>
          </a:lstStyle>
          <a:p>
            <a:fld id="{67163A95-EFDD-42CD-9D76-FAD52E8A5B44}" type="slidenum">
              <a:rPr lang="en-US"/>
              <a:pPr/>
              <a:t>‹#›</a:t>
            </a:fld>
            <a:endParaRPr lang="en-US"/>
          </a:p>
        </p:txBody>
      </p:sp>
    </p:spTree>
    <p:extLst>
      <p:ext uri="{BB962C8B-B14F-4D97-AF65-F5344CB8AC3E}">
        <p14:creationId xmlns:p14="http://schemas.microsoft.com/office/powerpoint/2010/main" val="218779726"/>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E1685CBD-A47F-45DF-A496-568E8394BBBE}" type="datetime1">
              <a:rPr lang="en-US"/>
              <a:pPr/>
              <a:t>5/11/2012</a:t>
            </a:fld>
            <a:endParaRPr lang="en-US"/>
          </a:p>
        </p:txBody>
      </p:sp>
      <p:sp>
        <p:nvSpPr>
          <p:cNvPr id="7" name="Slide Number Placeholder 5"/>
          <p:cNvSpPr>
            <a:spLocks noGrp="1"/>
          </p:cNvSpPr>
          <p:nvPr>
            <p:ph type="sldNum" sz="quarter" idx="12"/>
          </p:nvPr>
        </p:nvSpPr>
        <p:spPr/>
        <p:txBody>
          <a:bodyPr/>
          <a:lstStyle>
            <a:lvl1pPr>
              <a:defRPr/>
            </a:lvl1pPr>
          </a:lstStyle>
          <a:p>
            <a:fld id="{99168EA6-6EA6-45E6-A5AA-9910092C4369}" type="slidenum">
              <a:rPr lang="en-US"/>
              <a:pPr/>
              <a:t>‹#›</a:t>
            </a:fld>
            <a:endParaRPr lang="en-US"/>
          </a:p>
        </p:txBody>
      </p:sp>
    </p:spTree>
    <p:extLst>
      <p:ext uri="{BB962C8B-B14F-4D97-AF65-F5344CB8AC3E}">
        <p14:creationId xmlns:p14="http://schemas.microsoft.com/office/powerpoint/2010/main" val="79650246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A1AF6515-ABF6-4FAD-83D6-8E90C2A18B59}" type="datetime1">
              <a:rPr lang="en-US"/>
              <a:pPr/>
              <a:t>5/11/2012</a:t>
            </a:fld>
            <a:endParaRPr lang="en-US"/>
          </a:p>
        </p:txBody>
      </p:sp>
      <p:sp>
        <p:nvSpPr>
          <p:cNvPr id="9" name="Slide Number Placeholder 5"/>
          <p:cNvSpPr>
            <a:spLocks noGrp="1"/>
          </p:cNvSpPr>
          <p:nvPr>
            <p:ph type="sldNum" sz="quarter" idx="12"/>
          </p:nvPr>
        </p:nvSpPr>
        <p:spPr/>
        <p:txBody>
          <a:bodyPr/>
          <a:lstStyle>
            <a:lvl1pPr>
              <a:defRPr/>
            </a:lvl1pPr>
          </a:lstStyle>
          <a:p>
            <a:fld id="{7B17D5EB-B370-4F48-9C1E-EF1F4741610D}" type="slidenum">
              <a:rPr lang="en-US"/>
              <a:pPr/>
              <a:t>‹#›</a:t>
            </a:fld>
            <a:endParaRPr lang="en-US"/>
          </a:p>
        </p:txBody>
      </p:sp>
    </p:spTree>
    <p:extLst>
      <p:ext uri="{BB962C8B-B14F-4D97-AF65-F5344CB8AC3E}">
        <p14:creationId xmlns:p14="http://schemas.microsoft.com/office/powerpoint/2010/main" val="3785088388"/>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A5FEA99E-1D6C-4338-9DDB-D6B1D25076BB}" type="datetime1">
              <a:rPr lang="en-US"/>
              <a:pPr/>
              <a:t>5/11/2012</a:t>
            </a:fld>
            <a:endParaRPr lang="en-US"/>
          </a:p>
        </p:txBody>
      </p:sp>
      <p:sp>
        <p:nvSpPr>
          <p:cNvPr id="5" name="Slide Number Placeholder 5"/>
          <p:cNvSpPr>
            <a:spLocks noGrp="1"/>
          </p:cNvSpPr>
          <p:nvPr>
            <p:ph type="sldNum" sz="quarter" idx="12"/>
          </p:nvPr>
        </p:nvSpPr>
        <p:spPr/>
        <p:txBody>
          <a:bodyPr/>
          <a:lstStyle>
            <a:lvl1pPr>
              <a:defRPr/>
            </a:lvl1pPr>
          </a:lstStyle>
          <a:p>
            <a:fld id="{D8CFE096-9650-498C-990C-20F2420C253B}" type="slidenum">
              <a:rPr lang="en-US"/>
              <a:pPr/>
              <a:t>‹#›</a:t>
            </a:fld>
            <a:endParaRPr lang="en-US"/>
          </a:p>
        </p:txBody>
      </p:sp>
    </p:spTree>
    <p:extLst>
      <p:ext uri="{BB962C8B-B14F-4D97-AF65-F5344CB8AC3E}">
        <p14:creationId xmlns:p14="http://schemas.microsoft.com/office/powerpoint/2010/main" val="4136579273"/>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E7D6C439-BF23-4C00-A9EF-F430A02737C4}" type="datetime1">
              <a:rPr lang="en-US"/>
              <a:pPr/>
              <a:t>5/11/2012</a:t>
            </a:fld>
            <a:endParaRPr lang="en-US"/>
          </a:p>
        </p:txBody>
      </p:sp>
      <p:sp>
        <p:nvSpPr>
          <p:cNvPr id="4" name="Slide Number Placeholder 5"/>
          <p:cNvSpPr>
            <a:spLocks noGrp="1"/>
          </p:cNvSpPr>
          <p:nvPr>
            <p:ph type="sldNum" sz="quarter" idx="12"/>
          </p:nvPr>
        </p:nvSpPr>
        <p:spPr/>
        <p:txBody>
          <a:bodyPr/>
          <a:lstStyle>
            <a:lvl1pPr>
              <a:defRPr/>
            </a:lvl1pPr>
          </a:lstStyle>
          <a:p>
            <a:fld id="{37046A98-E713-4B22-96A8-FD47EC0F5D67}" type="slidenum">
              <a:rPr lang="en-US"/>
              <a:pPr/>
              <a:t>‹#›</a:t>
            </a:fld>
            <a:endParaRPr lang="en-US"/>
          </a:p>
        </p:txBody>
      </p:sp>
    </p:spTree>
    <p:extLst>
      <p:ext uri="{BB962C8B-B14F-4D97-AF65-F5344CB8AC3E}">
        <p14:creationId xmlns:p14="http://schemas.microsoft.com/office/powerpoint/2010/main" val="263749919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hyperlink" Target="https://portal.futuregrid.org/" TargetMode="External"/><Relationship Id="rId5" Type="http://schemas.openxmlformats.org/officeDocument/2006/relationships/slideLayout" Target="../slideLayouts/slideLayout5.xml"/><Relationship Id="rId10"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9" cstate="print"/>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pPr>
            <a:fld id="{337D7BBC-53A7-495F-9E9A-078AED3FDFDE}" type="datetime1">
              <a:rPr lang="en-US" smtClean="0">
                <a:ea typeface="ＭＳ Ｐゴシック" pitchFamily="34" charset="-128"/>
              </a:rPr>
              <a:pPr defTabSz="457200" fontAlgn="base">
                <a:spcBef>
                  <a:spcPct val="0"/>
                </a:spcBef>
                <a:spcAft>
                  <a:spcPct val="0"/>
                </a:spcAft>
              </a:pPr>
              <a:t>5/11/2012</a:t>
            </a:fld>
            <a:endParaRPr lang="en-US" smtClean="0">
              <a:ea typeface="ＭＳ Ｐゴシック" pitchFamily="34" charset="-128"/>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pPr>
            <a:fld id="{1310F143-984D-44E5-B575-7A3B728F021C}" type="slidenum">
              <a:rPr lang="en-US" smtClean="0">
                <a:ea typeface="ＭＳ Ｐゴシック" pitchFamily="34" charset="-128"/>
              </a:rPr>
              <a:pPr defTabSz="457200" fontAlgn="base">
                <a:spcBef>
                  <a:spcPct val="0"/>
                </a:spcBef>
                <a:spcAft>
                  <a:spcPct val="0"/>
                </a:spcAft>
              </a:pPr>
              <a:t>‹#›</a:t>
            </a:fld>
            <a:endParaRPr lang="en-US" smtClean="0">
              <a:ea typeface="ＭＳ Ｐゴシック" pitchFamily="34" charset="-128"/>
            </a:endParaRPr>
          </a:p>
        </p:txBody>
      </p:sp>
      <p:pic>
        <p:nvPicPr>
          <p:cNvPr id="1031" name="Picture 6" descr="pixture_reloaded_logo.png"/>
          <p:cNvPicPr>
            <a:picLocks noChangeAspect="1"/>
          </p:cNvPicPr>
          <p:nvPr/>
        </p:nvPicPr>
        <p:blipFill>
          <a:blip r:embed="rId10" cstate="print"/>
          <a:srcRect/>
          <a:stretch>
            <a:fillRect/>
          </a:stretch>
        </p:blipFill>
        <p:spPr bwMode="auto">
          <a:xfrm>
            <a:off x="3209925" y="6278563"/>
            <a:ext cx="738188" cy="501650"/>
          </a:xfrm>
          <a:prstGeom prst="rect">
            <a:avLst/>
          </a:prstGeom>
          <a:noFill/>
          <a:ln w="9525">
            <a:noFill/>
            <a:miter lim="800000"/>
            <a:headEnd/>
            <a:tailEnd/>
          </a:ln>
        </p:spPr>
      </p:pic>
      <p:sp>
        <p:nvSpPr>
          <p:cNvPr id="10" name="Footer Placeholder 3"/>
          <p:cNvSpPr>
            <a:spLocks noGrp="1"/>
          </p:cNvSpPr>
          <p:nvPr/>
        </p:nvSpPr>
        <p:spPr bwMode="auto">
          <a:xfrm>
            <a:off x="3142343" y="6324600"/>
            <a:ext cx="3334657" cy="365125"/>
          </a:xfrm>
          <a:prstGeom prst="rect">
            <a:avLst/>
          </a:prstGeom>
          <a:noFill/>
          <a:ln>
            <a:miter lim="800000"/>
            <a:headEnd/>
            <a:tailEnd/>
          </a:ln>
        </p:spPr>
        <p:txBody>
          <a:bodyPr vert="horz" wrap="square" lIns="91440" tIns="45720" rIns="91440" bIns="45720" numCol="1" anchor="ctr" anchorCtr="0" compatLnSpc="1">
            <a:prstTxWarp prst="textNoShape">
              <a:avLst/>
            </a:prstTxWarp>
          </a:bodyPr>
          <a:lstStyle>
            <a:defPPr>
              <a:defRPr lang="en-US"/>
            </a:defPPr>
            <a:lvl1pPr marL="0" algn="ctr" defTabSz="914400" rtl="0" eaLnBrk="1" latinLnBrk="0" hangingPunct="1">
              <a:defRPr sz="1100" kern="1200" dirty="0" smtClean="0">
                <a:solidFill>
                  <a:srgbClr val="898989"/>
                </a:solidFill>
                <a:latin typeface="Calibri" charset="0"/>
                <a:ea typeface="ＭＳ Ｐゴシック" charset="0"/>
                <a:cs typeface="ＭＳ Ｐゴシック"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hlinkClick r:id="rId11"/>
              </a:rPr>
              <a:t>https://portal.futuregrid.org </a:t>
            </a:r>
            <a:endParaRPr lang="en-US">
              <a:latin typeface="Calibri" pitchFamily="34" charset="0"/>
              <a:ea typeface="ＭＳ Ｐゴシック" pitchFamily="34" charset="-128"/>
            </a:endParaRPr>
          </a:p>
        </p:txBody>
      </p:sp>
    </p:spTree>
    <p:extLst>
      <p:ext uri="{BB962C8B-B14F-4D97-AF65-F5344CB8AC3E}">
        <p14:creationId xmlns:p14="http://schemas.microsoft.com/office/powerpoint/2010/main" val="3022447657"/>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Lst>
  <p:timing>
    <p:tnLst>
      <p:par>
        <p:cTn id="1" dur="indefinite" restart="never" nodeType="tmRoot"/>
      </p:par>
    </p:tnLst>
  </p:timing>
  <p:hf hdr="0" dt="0"/>
  <p:txStyles>
    <p:title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sites.google.com/site/sensorcloudproject/"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21.jpeg"/><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5" Type="http://schemas.openxmlformats.org/officeDocument/2006/relationships/image" Target="../media/image26.jpeg"/><Relationship Id="rId4" Type="http://schemas.openxmlformats.org/officeDocument/2006/relationships/image" Target="../media/image25.jpe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23.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oleObject" Target="../embeddings/Microsoft_Excel_97-2003_Worksheet1.xls"/><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43.emf"/></Relationships>
</file>

<file path=ppt/slides/_rels/slide3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chart" Target="../charts/chart3.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http://grids.ucs.indiana.edu/ptliupages/publications/Cloud%20Programming%20Paradigms_for__Futures.pdf" TargetMode="External"/><Relationship Id="rId2" Type="http://schemas.openxmlformats.org/officeDocument/2006/relationships/hyperlink" Target="https://sites.google.com/site/sensorcloudproject/" TargetMode="External"/><Relationship Id="rId1" Type="http://schemas.openxmlformats.org/officeDocument/2006/relationships/slideLayout" Target="../slideLayouts/slideLayout2.xml"/><Relationship Id="rId4" Type="http://schemas.openxmlformats.org/officeDocument/2006/relationships/hyperlink" Target="http://grids.ucs.indiana.edu/ptliupages/publications/Cloud%20Programming%20Paradigms.pdf"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13" Type="http://schemas.openxmlformats.org/officeDocument/2006/relationships/image" Target="../media/image4.png"/><Relationship Id="rId3" Type="http://schemas.openxmlformats.org/officeDocument/2006/relationships/notesSlide" Target="../notesSlides/notesSlide4.xml"/><Relationship Id="rId7" Type="http://schemas.openxmlformats.org/officeDocument/2006/relationships/image" Target="../media/image8.png"/><Relationship Id="rId12"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jpeg"/><Relationship Id="rId4" Type="http://schemas.openxmlformats.org/officeDocument/2006/relationships/image" Target="../media/image5.jpe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5942" y="685800"/>
            <a:ext cx="8763000" cy="1470025"/>
          </a:xfrm>
        </p:spPr>
        <p:txBody>
          <a:bodyPr>
            <a:noAutofit/>
          </a:bodyPr>
          <a:lstStyle/>
          <a:p>
            <a:r>
              <a:rPr lang="en-US" sz="4800" i="1" dirty="0"/>
              <a:t>Clouds for Sensors and Data Intensive Applications</a:t>
            </a:r>
            <a:endParaRPr lang="en-US" sz="4800" b="1" dirty="0"/>
          </a:p>
        </p:txBody>
      </p:sp>
      <p:sp>
        <p:nvSpPr>
          <p:cNvPr id="3" name="Subtitle 2"/>
          <p:cNvSpPr>
            <a:spLocks noGrp="1"/>
          </p:cNvSpPr>
          <p:nvPr>
            <p:ph type="subTitle" idx="1"/>
          </p:nvPr>
        </p:nvSpPr>
        <p:spPr>
          <a:xfrm>
            <a:off x="0" y="2209800"/>
            <a:ext cx="9144000" cy="1371600"/>
          </a:xfrm>
        </p:spPr>
        <p:txBody>
          <a:bodyPr>
            <a:noAutofit/>
          </a:bodyPr>
          <a:lstStyle/>
          <a:p>
            <a:r>
              <a:rPr lang="en-US" sz="2400" b="1" dirty="0" smtClean="0">
                <a:solidFill>
                  <a:schemeClr val="tx1"/>
                </a:solidFill>
              </a:rPr>
              <a:t>May </a:t>
            </a:r>
            <a:r>
              <a:rPr lang="en-US" sz="2400" b="1" dirty="0" smtClean="0">
                <a:solidFill>
                  <a:schemeClr val="tx1"/>
                </a:solidFill>
              </a:rPr>
              <a:t>13 </a:t>
            </a:r>
            <a:r>
              <a:rPr lang="en-US" sz="2400" b="1" dirty="0" smtClean="0">
                <a:solidFill>
                  <a:schemeClr val="tx1"/>
                </a:solidFill>
              </a:rPr>
              <a:t>2012</a:t>
            </a:r>
          </a:p>
          <a:p>
            <a:r>
              <a:rPr lang="en-US" sz="2800" b="1" dirty="0"/>
              <a:t>1st International Workshop on Data-intensive Process Management in Large-Scale Sensor Systems (DPMSS 2012): From Sensor Networks to Sensor </a:t>
            </a:r>
            <a:r>
              <a:rPr lang="en-US" sz="2800" b="1" dirty="0" smtClean="0"/>
              <a:t>Clouds</a:t>
            </a:r>
            <a:endParaRPr lang="en-US" sz="2800" b="1" dirty="0"/>
          </a:p>
          <a:p>
            <a:r>
              <a:rPr lang="en-US" sz="2400" b="1" dirty="0" smtClean="0"/>
              <a:t>At </a:t>
            </a:r>
            <a:r>
              <a:rPr lang="en-US" sz="2400" b="1" dirty="0" err="1" smtClean="0"/>
              <a:t>CCGrid</a:t>
            </a:r>
            <a:r>
              <a:rPr lang="en-US" sz="2400" b="1" dirty="0" smtClean="0"/>
              <a:t> </a:t>
            </a:r>
            <a:r>
              <a:rPr lang="en-US" sz="2400" b="1" dirty="0"/>
              <a:t>2012: The 12th IEEE/ACM International Symposium on Cluster, Cloud and Grid Computing</a:t>
            </a:r>
          </a:p>
          <a:p>
            <a:r>
              <a:rPr lang="en-US" sz="2400" b="1" dirty="0"/>
              <a:t>May 13-16, 2012, Ottawa, Canada</a:t>
            </a:r>
          </a:p>
          <a:p>
            <a:endParaRPr lang="it-IT" sz="2400" b="1" dirty="0" smtClean="0">
              <a:solidFill>
                <a:schemeClr val="tx1"/>
              </a:solidFill>
            </a:endParaRPr>
          </a:p>
        </p:txBody>
      </p:sp>
      <p:sp>
        <p:nvSpPr>
          <p:cNvPr id="5" name="Subtitle 2"/>
          <p:cNvSpPr txBox="1">
            <a:spLocks/>
          </p:cNvSpPr>
          <p:nvPr/>
        </p:nvSpPr>
        <p:spPr>
          <a:xfrm>
            <a:off x="0" y="5257800"/>
            <a:ext cx="9144000" cy="1146535"/>
          </a:xfrm>
          <a:prstGeom prst="rect">
            <a:avLst/>
          </a:prstGeom>
        </p:spPr>
        <p:txBody>
          <a:bodyPr vert="horz" lIns="91440" tIns="45720" rIns="91440" bIns="45720" rtlCol="0">
            <a:normAutofit lnSpcReduction="10000"/>
          </a:bodyPr>
          <a:lstStyle/>
          <a:p>
            <a:pPr algn="ctr">
              <a:spcBef>
                <a:spcPct val="20000"/>
              </a:spcBef>
              <a:buFont typeface="Arial" pitchFamily="34" charset="0"/>
              <a:buNone/>
              <a:defRPr/>
            </a:pPr>
            <a:r>
              <a:rPr lang="en-US" sz="2400" b="1" dirty="0">
                <a:solidFill>
                  <a:prstClr val="black"/>
                </a:solidFill>
                <a:ea typeface="ＭＳ Ｐゴシック" charset="0"/>
                <a:cs typeface="ＭＳ Ｐゴシック" charset="0"/>
              </a:rPr>
              <a:t>Geoffrey Fox</a:t>
            </a:r>
          </a:p>
          <a:p>
            <a:pPr algn="ctr">
              <a:spcBef>
                <a:spcPct val="20000"/>
              </a:spcBef>
              <a:defRPr/>
            </a:pPr>
            <a:r>
              <a:rPr lang="en-US" sz="2000" dirty="0" smtClean="0">
                <a:solidFill>
                  <a:prstClr val="black"/>
                </a:solidFill>
                <a:hlinkClick r:id="rId3"/>
              </a:rPr>
              <a:t>gcf@indiana.edu</a:t>
            </a:r>
            <a:r>
              <a:rPr lang="en-US" sz="2000" dirty="0" smtClean="0">
                <a:solidFill>
                  <a:prstClr val="black"/>
                </a:solidFill>
              </a:rPr>
              <a:t> </a:t>
            </a:r>
          </a:p>
          <a:p>
            <a:pPr algn="ctr">
              <a:spcBef>
                <a:spcPct val="20000"/>
              </a:spcBef>
              <a:defRPr/>
            </a:pPr>
            <a:r>
              <a:rPr lang="en-US" sz="1900" dirty="0" smtClean="0">
                <a:solidFill>
                  <a:prstClr val="black"/>
                </a:solidFill>
                <a:cs typeface="Times New Roman" pitchFamily="18" charset="0"/>
              </a:rPr>
              <a:t>Indiana </a:t>
            </a:r>
            <a:r>
              <a:rPr lang="en-US" sz="1900" dirty="0">
                <a:solidFill>
                  <a:prstClr val="black"/>
                </a:solidFill>
                <a:cs typeface="Times New Roman" pitchFamily="18" charset="0"/>
              </a:rPr>
              <a:t>University </a:t>
            </a:r>
            <a:r>
              <a:rPr lang="en-US" sz="1900" dirty="0" smtClean="0">
                <a:solidFill>
                  <a:prstClr val="black"/>
                </a:solidFill>
                <a:cs typeface="Times New Roman" pitchFamily="18" charset="0"/>
              </a:rPr>
              <a:t>Bloomington</a:t>
            </a:r>
          </a:p>
        </p:txBody>
      </p:sp>
    </p:spTree>
    <p:extLst>
      <p:ext uri="{BB962C8B-B14F-4D97-AF65-F5344CB8AC3E}">
        <p14:creationId xmlns:p14="http://schemas.microsoft.com/office/powerpoint/2010/main" val="135377023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2192"/>
            <a:ext cx="8991600" cy="1143000"/>
          </a:xfrm>
        </p:spPr>
        <p:txBody>
          <a:bodyPr/>
          <a:lstStyle/>
          <a:p>
            <a:r>
              <a:rPr lang="en-US" sz="4000" dirty="0" smtClean="0"/>
              <a:t>Sensor Grid supported by Sensor Cloud</a:t>
            </a:r>
            <a:endParaRPr lang="en-US" sz="40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10</a:t>
            </a:fld>
            <a:endParaRPr lang="en-US"/>
          </a:p>
        </p:txBody>
      </p:sp>
      <p:sp>
        <p:nvSpPr>
          <p:cNvPr id="51" name="Rectangle 6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2" name="Rectangle 76"/>
          <p:cNvSpPr>
            <a:spLocks noChangeArrowheads="1"/>
          </p:cNvSpPr>
          <p:nvPr/>
        </p:nvSpPr>
        <p:spPr bwMode="auto">
          <a:xfrm>
            <a:off x="0" y="40401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nvGrpSpPr>
          <p:cNvPr id="5" name="Group 4"/>
          <p:cNvGrpSpPr/>
          <p:nvPr/>
        </p:nvGrpSpPr>
        <p:grpSpPr>
          <a:xfrm>
            <a:off x="457200" y="1536652"/>
            <a:ext cx="7086600" cy="4348511"/>
            <a:chOff x="457200" y="859732"/>
            <a:chExt cx="7086600" cy="4348511"/>
          </a:xfrm>
        </p:grpSpPr>
        <p:sp>
          <p:nvSpPr>
            <p:cNvPr id="30" name="Rectangle 29"/>
            <p:cNvSpPr/>
            <p:nvPr/>
          </p:nvSpPr>
          <p:spPr>
            <a:xfrm>
              <a:off x="457200" y="1033753"/>
              <a:ext cx="7086600" cy="4174490"/>
            </a:xfrm>
            <a:prstGeom prst="rect">
              <a:avLst/>
            </a:prstGeom>
          </p:spPr>
        </p:sp>
        <p:sp>
          <p:nvSpPr>
            <p:cNvPr id="31" name="Cloud 30"/>
            <p:cNvSpPr/>
            <p:nvPr/>
          </p:nvSpPr>
          <p:spPr>
            <a:xfrm>
              <a:off x="2652843" y="1529032"/>
              <a:ext cx="2416775" cy="2217900"/>
            </a:xfrm>
            <a:prstGeom prst="cloud">
              <a:avLst/>
            </a:prstGeom>
          </p:spPr>
          <p:style>
            <a:lnRef idx="2">
              <a:schemeClr val="accent1"/>
            </a:lnRef>
            <a:fillRef idx="1">
              <a:schemeClr val="lt1"/>
            </a:fillRef>
            <a:effectRef idx="0">
              <a:schemeClr val="accent1"/>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nSpc>
                  <a:spcPct val="115000"/>
                </a:lnSpc>
                <a:spcBef>
                  <a:spcPts val="0"/>
                </a:spcBef>
                <a:spcAft>
                  <a:spcPts val="0"/>
                </a:spcAft>
              </a:pPr>
              <a:r>
                <a:rPr lang="en-US" sz="1000">
                  <a:effectLst/>
                  <a:ea typeface="Calibri"/>
                  <a:cs typeface="Times New Roman"/>
                </a:rPr>
                <a:t> </a:t>
              </a:r>
              <a:endParaRPr lang="en-US" sz="1400">
                <a:effectLst/>
                <a:ea typeface="Calibri"/>
                <a:cs typeface="Times New Roman"/>
              </a:endParaRPr>
            </a:p>
          </p:txBody>
        </p:sp>
        <p:sp>
          <p:nvSpPr>
            <p:cNvPr id="32" name="Oval 31"/>
            <p:cNvSpPr/>
            <p:nvPr/>
          </p:nvSpPr>
          <p:spPr>
            <a:xfrm>
              <a:off x="862009" y="1293965"/>
              <a:ext cx="969098" cy="408835"/>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ea typeface="Calibri"/>
                  <a:cs typeface="Times New Roman"/>
                </a:rPr>
                <a:t>Sensor</a:t>
              </a:r>
            </a:p>
          </p:txBody>
        </p:sp>
        <p:sp>
          <p:nvSpPr>
            <p:cNvPr id="33" name="Oval 32"/>
            <p:cNvSpPr/>
            <p:nvPr/>
          </p:nvSpPr>
          <p:spPr>
            <a:xfrm>
              <a:off x="727654" y="2445216"/>
              <a:ext cx="968519" cy="40842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a:ea typeface="Calibri"/>
                </a:rPr>
                <a:t>Sensor</a:t>
              </a:r>
              <a:endParaRPr lang="en-US" sz="1600" dirty="0">
                <a:effectLst/>
                <a:latin typeface="Times New Roman"/>
                <a:ea typeface="Times New Roman"/>
              </a:endParaRPr>
            </a:p>
          </p:txBody>
        </p:sp>
        <p:sp>
          <p:nvSpPr>
            <p:cNvPr id="34" name="Oval 33"/>
            <p:cNvSpPr/>
            <p:nvPr/>
          </p:nvSpPr>
          <p:spPr>
            <a:xfrm>
              <a:off x="727654" y="3536319"/>
              <a:ext cx="968519" cy="408422"/>
            </a:xfrm>
            <a:prstGeom prst="ellipse">
              <a:avLst/>
            </a:prstGeom>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a:ea typeface="Calibri"/>
                </a:rPr>
                <a:t>Sensor</a:t>
              </a:r>
              <a:endParaRPr lang="en-US" sz="1600" dirty="0">
                <a:effectLst/>
                <a:latin typeface="Times New Roman"/>
                <a:ea typeface="Times New Roman"/>
              </a:endParaRPr>
            </a:p>
          </p:txBody>
        </p:sp>
        <p:cxnSp>
          <p:nvCxnSpPr>
            <p:cNvPr id="35" name="Straight Arrow Connector 34"/>
            <p:cNvCxnSpPr/>
            <p:nvPr/>
          </p:nvCxnSpPr>
          <p:spPr>
            <a:xfrm>
              <a:off x="1831061" y="1702663"/>
              <a:ext cx="821862" cy="421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31061" y="2631448"/>
              <a:ext cx="62552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7" name="Straight Arrow Connector 36"/>
            <p:cNvCxnSpPr/>
            <p:nvPr/>
          </p:nvCxnSpPr>
          <p:spPr>
            <a:xfrm flipV="1">
              <a:off x="1831011" y="3300613"/>
              <a:ext cx="625648" cy="23535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8" name="Rounded Rectangle 37"/>
            <p:cNvSpPr/>
            <p:nvPr/>
          </p:nvSpPr>
          <p:spPr>
            <a:xfrm>
              <a:off x="5817766" y="1219354"/>
              <a:ext cx="1410855" cy="904462"/>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ea typeface="Calibri"/>
                  <a:cs typeface="Times New Roman"/>
                </a:rPr>
                <a:t>Client Application Enterprise App</a:t>
              </a:r>
            </a:p>
          </p:txBody>
        </p:sp>
        <p:sp>
          <p:nvSpPr>
            <p:cNvPr id="39" name="Rounded Rectangle 38"/>
            <p:cNvSpPr/>
            <p:nvPr/>
          </p:nvSpPr>
          <p:spPr>
            <a:xfrm>
              <a:off x="6037948" y="2554166"/>
              <a:ext cx="1411489" cy="906192"/>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a:effectLst/>
                  <a:latin typeface="Times New Roman"/>
                  <a:ea typeface="Calibri"/>
                </a:rPr>
                <a:t>Client Application Desktop Client</a:t>
              </a:r>
              <a:endParaRPr lang="en-US" sz="1600">
                <a:effectLst/>
                <a:latin typeface="Times New Roman"/>
                <a:ea typeface="Times New Roman"/>
              </a:endParaRPr>
            </a:p>
          </p:txBody>
        </p:sp>
        <p:sp>
          <p:nvSpPr>
            <p:cNvPr id="40" name="Rounded Rectangle 39"/>
            <p:cNvSpPr/>
            <p:nvPr/>
          </p:nvSpPr>
          <p:spPr>
            <a:xfrm>
              <a:off x="5703366" y="3726111"/>
              <a:ext cx="1325914" cy="931758"/>
            </a:xfrm>
            <a:prstGeom prst="roundRect">
              <a:avLst/>
            </a:prstGeom>
          </p:spPr>
          <p:style>
            <a:lnRef idx="2">
              <a:schemeClr val="accent4"/>
            </a:lnRef>
            <a:fillRef idx="1">
              <a:schemeClr val="lt1"/>
            </a:fillRef>
            <a:effectRef idx="0">
              <a:schemeClr val="accent4"/>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marL="0" marR="0" algn="ctr">
                <a:lnSpc>
                  <a:spcPct val="115000"/>
                </a:lnSpc>
                <a:spcBef>
                  <a:spcPts val="0"/>
                </a:spcBef>
                <a:spcAft>
                  <a:spcPts val="1000"/>
                </a:spcAft>
              </a:pPr>
              <a:r>
                <a:rPr lang="en-US" sz="1400" dirty="0">
                  <a:effectLst/>
                  <a:latin typeface="Times New Roman"/>
                  <a:ea typeface="Calibri"/>
                </a:rPr>
                <a:t>Client Application Web Client</a:t>
              </a:r>
              <a:endParaRPr lang="en-US" sz="1600" dirty="0">
                <a:effectLst/>
                <a:latin typeface="Times New Roman"/>
                <a:ea typeface="Times New Roman"/>
              </a:endParaRPr>
            </a:p>
          </p:txBody>
        </p:sp>
        <p:cxnSp>
          <p:nvCxnSpPr>
            <p:cNvPr id="41" name="Straight Arrow Connector 40"/>
            <p:cNvCxnSpPr/>
            <p:nvPr/>
          </p:nvCxnSpPr>
          <p:spPr>
            <a:xfrm flipV="1">
              <a:off x="5069280" y="1702756"/>
              <a:ext cx="650299" cy="3094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p:nvPr/>
          </p:nvCxnSpPr>
          <p:spPr>
            <a:xfrm>
              <a:off x="5068943" y="2951673"/>
              <a:ext cx="857383"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3" name="Straight Arrow Connector 42"/>
            <p:cNvCxnSpPr/>
            <p:nvPr/>
          </p:nvCxnSpPr>
          <p:spPr>
            <a:xfrm>
              <a:off x="4603013" y="3534916"/>
              <a:ext cx="577009" cy="471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4" name="Text Box 2"/>
            <p:cNvSpPr txBox="1">
              <a:spLocks noChangeArrowheads="1"/>
            </p:cNvSpPr>
            <p:nvPr/>
          </p:nvSpPr>
          <p:spPr bwMode="auto">
            <a:xfrm>
              <a:off x="1830968" y="2244302"/>
              <a:ext cx="711371" cy="321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Publish</a:t>
              </a:r>
              <a:endParaRPr lang="en-US" sz="1600">
                <a:effectLst/>
                <a:latin typeface="Times New Roman"/>
                <a:ea typeface="Times New Roman"/>
              </a:endParaRPr>
            </a:p>
          </p:txBody>
        </p:sp>
        <p:sp>
          <p:nvSpPr>
            <p:cNvPr id="45" name="Text Box 2"/>
            <p:cNvSpPr txBox="1">
              <a:spLocks noChangeArrowheads="1"/>
            </p:cNvSpPr>
            <p:nvPr/>
          </p:nvSpPr>
          <p:spPr bwMode="auto">
            <a:xfrm>
              <a:off x="1990399" y="3536333"/>
              <a:ext cx="711371" cy="321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Publish</a:t>
              </a:r>
              <a:endParaRPr lang="en-US" sz="1600">
                <a:effectLst/>
                <a:latin typeface="Times New Roman"/>
                <a:ea typeface="Times New Roman"/>
              </a:endParaRPr>
            </a:p>
          </p:txBody>
        </p:sp>
        <p:sp>
          <p:nvSpPr>
            <p:cNvPr id="46" name="Text Box 2"/>
            <p:cNvSpPr txBox="1">
              <a:spLocks noChangeArrowheads="1"/>
            </p:cNvSpPr>
            <p:nvPr/>
          </p:nvSpPr>
          <p:spPr bwMode="auto">
            <a:xfrm>
              <a:off x="4886175" y="1381667"/>
              <a:ext cx="710638" cy="32111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Notify</a:t>
              </a:r>
              <a:endParaRPr lang="en-US" sz="1600" dirty="0">
                <a:effectLst/>
                <a:latin typeface="Times New Roman"/>
                <a:ea typeface="Times New Roman"/>
              </a:endParaRPr>
            </a:p>
          </p:txBody>
        </p:sp>
        <p:sp>
          <p:nvSpPr>
            <p:cNvPr id="47" name="Text Box 2"/>
            <p:cNvSpPr txBox="1">
              <a:spLocks noChangeArrowheads="1"/>
            </p:cNvSpPr>
            <p:nvPr/>
          </p:nvSpPr>
          <p:spPr bwMode="auto">
            <a:xfrm>
              <a:off x="5216485" y="2566154"/>
              <a:ext cx="710042" cy="32037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Notify</a:t>
              </a:r>
              <a:endParaRPr lang="en-US" sz="1600">
                <a:effectLst/>
                <a:latin typeface="Times New Roman"/>
                <a:ea typeface="Times New Roman"/>
              </a:endParaRPr>
            </a:p>
          </p:txBody>
        </p:sp>
        <p:sp>
          <p:nvSpPr>
            <p:cNvPr id="48" name="Text Box 2"/>
            <p:cNvSpPr txBox="1">
              <a:spLocks noChangeArrowheads="1"/>
            </p:cNvSpPr>
            <p:nvPr/>
          </p:nvSpPr>
          <p:spPr bwMode="auto">
            <a:xfrm>
              <a:off x="4921547" y="3426083"/>
              <a:ext cx="709905" cy="31963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a:effectLst/>
                  <a:latin typeface="Calibri"/>
                  <a:ea typeface="Calibri"/>
                  <a:cs typeface="Times New Roman"/>
                </a:rPr>
                <a:t>Notify</a:t>
              </a:r>
              <a:endParaRPr lang="en-US" sz="1600">
                <a:effectLst/>
                <a:latin typeface="Times New Roman"/>
                <a:ea typeface="Times New Roman"/>
              </a:endParaRPr>
            </a:p>
          </p:txBody>
        </p:sp>
        <p:sp>
          <p:nvSpPr>
            <p:cNvPr id="49" name="Text Box 2"/>
            <p:cNvSpPr txBox="1">
              <a:spLocks noChangeArrowheads="1"/>
            </p:cNvSpPr>
            <p:nvPr/>
          </p:nvSpPr>
          <p:spPr bwMode="auto">
            <a:xfrm>
              <a:off x="3063911" y="2126767"/>
              <a:ext cx="1594637" cy="1176786"/>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b="1" dirty="0">
                  <a:effectLst/>
                  <a:latin typeface="Calibri"/>
                  <a:ea typeface="Calibri"/>
                  <a:cs typeface="Times New Roman"/>
                </a:rPr>
                <a:t>Sensor </a:t>
              </a:r>
              <a:r>
                <a:rPr lang="en-US" b="1" dirty="0" smtClean="0">
                  <a:effectLst/>
                  <a:latin typeface="Calibri"/>
                  <a:ea typeface="Calibri"/>
                  <a:cs typeface="Times New Roman"/>
                </a:rPr>
                <a:t>Cloud</a:t>
              </a:r>
              <a:r>
                <a:rPr lang="en-US" sz="1400" dirty="0">
                  <a:effectLst/>
                  <a:latin typeface="Calibri"/>
                  <a:ea typeface="Calibri"/>
                  <a:cs typeface="Times New Roman"/>
                </a:rPr>
                <a:t> </a:t>
              </a:r>
            </a:p>
            <a:p>
              <a:pPr marL="171450" marR="0" indent="-171450">
                <a:lnSpc>
                  <a:spcPct val="115000"/>
                </a:lnSpc>
                <a:spcBef>
                  <a:spcPts val="0"/>
                </a:spcBef>
                <a:spcAft>
                  <a:spcPts val="0"/>
                </a:spcAft>
                <a:buFontTx/>
                <a:buChar char="-"/>
              </a:pPr>
              <a:r>
                <a:rPr lang="en-US" sz="1000" dirty="0" smtClean="0">
                  <a:effectLst/>
                  <a:latin typeface="Calibri"/>
                  <a:ea typeface="Calibri"/>
                  <a:cs typeface="Times New Roman"/>
                </a:rPr>
                <a:t>Control</a:t>
              </a:r>
            </a:p>
            <a:p>
              <a:pPr marL="171450" marR="0" indent="-171450">
                <a:lnSpc>
                  <a:spcPct val="115000"/>
                </a:lnSpc>
                <a:spcBef>
                  <a:spcPts val="0"/>
                </a:spcBef>
                <a:spcAft>
                  <a:spcPts val="0"/>
                </a:spcAft>
                <a:buFontTx/>
                <a:buChar char="-"/>
              </a:pPr>
              <a:r>
                <a:rPr lang="en-US" sz="1100" dirty="0" smtClean="0">
                  <a:effectLst/>
                  <a:latin typeface="Calibri"/>
                  <a:ea typeface="Calibri"/>
                  <a:cs typeface="Times New Roman"/>
                </a:rPr>
                <a:t>Subscribe()</a:t>
              </a:r>
              <a:endParaRPr lang="en-US" dirty="0">
                <a:latin typeface="Calibri"/>
                <a:ea typeface="Calibri"/>
                <a:cs typeface="Times New Roman"/>
              </a:endParaRPr>
            </a:p>
            <a:p>
              <a:pPr marL="171450" marR="0" indent="-171450">
                <a:lnSpc>
                  <a:spcPct val="115000"/>
                </a:lnSpc>
                <a:spcBef>
                  <a:spcPts val="0"/>
                </a:spcBef>
                <a:spcAft>
                  <a:spcPts val="0"/>
                </a:spcAft>
                <a:buFontTx/>
                <a:buChar char="-"/>
              </a:pPr>
              <a:r>
                <a:rPr lang="en-US" sz="1100" dirty="0" smtClean="0">
                  <a:effectLst/>
                  <a:latin typeface="Calibri"/>
                  <a:ea typeface="Calibri"/>
                  <a:cs typeface="Times New Roman"/>
                </a:rPr>
                <a:t>Notify()</a:t>
              </a:r>
              <a:endParaRPr lang="en-US" dirty="0">
                <a:latin typeface="Calibri"/>
                <a:ea typeface="Calibri"/>
                <a:cs typeface="Times New Roman"/>
              </a:endParaRPr>
            </a:p>
            <a:p>
              <a:pPr marL="171450" marR="0" indent="-171450">
                <a:lnSpc>
                  <a:spcPct val="115000"/>
                </a:lnSpc>
                <a:spcBef>
                  <a:spcPts val="0"/>
                </a:spcBef>
                <a:spcAft>
                  <a:spcPts val="0"/>
                </a:spcAft>
                <a:buFontTx/>
                <a:buChar char="-"/>
              </a:pPr>
              <a:r>
                <a:rPr lang="en-US" sz="1100" dirty="0" smtClean="0">
                  <a:effectLst/>
                  <a:latin typeface="Calibri"/>
                  <a:ea typeface="Calibri"/>
                  <a:cs typeface="Times New Roman"/>
                </a:rPr>
                <a:t>Unsubscribe</a:t>
              </a:r>
              <a:r>
                <a:rPr lang="en-US" sz="1100" dirty="0">
                  <a:effectLst/>
                  <a:latin typeface="Calibri"/>
                  <a:ea typeface="Calibri"/>
                  <a:cs typeface="Times New Roman"/>
                </a:rPr>
                <a:t>()</a:t>
              </a:r>
              <a:endParaRPr lang="en-US" dirty="0">
                <a:effectLst/>
                <a:latin typeface="Calibri"/>
                <a:ea typeface="Calibri"/>
                <a:cs typeface="Times New Roman"/>
              </a:endParaRPr>
            </a:p>
            <a:p>
              <a:pPr marL="0" marR="0" algn="ctr">
                <a:lnSpc>
                  <a:spcPct val="115000"/>
                </a:lnSpc>
                <a:spcBef>
                  <a:spcPts val="0"/>
                </a:spcBef>
                <a:spcAft>
                  <a:spcPts val="1000"/>
                </a:spcAft>
              </a:pPr>
              <a:r>
                <a:rPr lang="en-US" sz="1400" dirty="0">
                  <a:effectLst/>
                  <a:latin typeface="Calibri"/>
                  <a:ea typeface="Calibri"/>
                  <a:cs typeface="Times New Roman"/>
                </a:rPr>
                <a:t> </a:t>
              </a:r>
            </a:p>
          </p:txBody>
        </p:sp>
        <p:sp>
          <p:nvSpPr>
            <p:cNvPr id="50" name="Text Box 2"/>
            <p:cNvSpPr txBox="1">
              <a:spLocks noChangeArrowheads="1"/>
            </p:cNvSpPr>
            <p:nvPr/>
          </p:nvSpPr>
          <p:spPr bwMode="auto">
            <a:xfrm>
              <a:off x="1987406" y="1561325"/>
              <a:ext cx="711371" cy="321855"/>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marL="0" marR="0">
                <a:lnSpc>
                  <a:spcPct val="115000"/>
                </a:lnSpc>
                <a:spcBef>
                  <a:spcPts val="0"/>
                </a:spcBef>
                <a:spcAft>
                  <a:spcPts val="1000"/>
                </a:spcAft>
              </a:pPr>
              <a:r>
                <a:rPr lang="en-US" sz="1400" dirty="0">
                  <a:effectLst/>
                  <a:latin typeface="Calibri"/>
                  <a:ea typeface="Calibri"/>
                  <a:cs typeface="Times New Roman"/>
                </a:rPr>
                <a:t>Publish</a:t>
              </a:r>
            </a:p>
          </p:txBody>
        </p:sp>
        <p:sp>
          <p:nvSpPr>
            <p:cNvPr id="53" name="TextBox 52"/>
            <p:cNvSpPr txBox="1"/>
            <p:nvPr/>
          </p:nvSpPr>
          <p:spPr>
            <a:xfrm>
              <a:off x="632083" y="859732"/>
              <a:ext cx="1824501" cy="461665"/>
            </a:xfrm>
            <a:prstGeom prst="rect">
              <a:avLst/>
            </a:prstGeom>
            <a:noFill/>
          </p:spPr>
          <p:txBody>
            <a:bodyPr wrap="square" rtlCol="0">
              <a:spAutoFit/>
            </a:bodyPr>
            <a:lstStyle/>
            <a:p>
              <a:r>
                <a:rPr lang="en-US" sz="2400" b="1" dirty="0" smtClean="0"/>
                <a:t>Sensor Grid</a:t>
              </a:r>
              <a:endParaRPr lang="en-US" sz="2400" b="1" dirty="0"/>
            </a:p>
          </p:txBody>
        </p:sp>
      </p:grpSp>
      <p:sp>
        <p:nvSpPr>
          <p:cNvPr id="54" name="TextBox 53"/>
          <p:cNvSpPr txBox="1"/>
          <p:nvPr/>
        </p:nvSpPr>
        <p:spPr>
          <a:xfrm>
            <a:off x="228601" y="5029200"/>
            <a:ext cx="7637390" cy="1200329"/>
          </a:xfrm>
          <a:prstGeom prst="rect">
            <a:avLst/>
          </a:prstGeom>
          <a:noFill/>
        </p:spPr>
        <p:txBody>
          <a:bodyPr wrap="square" rtlCol="0">
            <a:spAutoFit/>
          </a:bodyPr>
          <a:lstStyle/>
          <a:p>
            <a:pPr marL="285750" indent="-285750">
              <a:buFont typeface="Arial" pitchFamily="34" charset="0"/>
              <a:buChar char="•"/>
            </a:pPr>
            <a:r>
              <a:rPr lang="en-US" dirty="0" smtClean="0"/>
              <a:t>Pub-Sub Brokers are cloud interface for sensors</a:t>
            </a:r>
          </a:p>
          <a:p>
            <a:pPr marL="285750" indent="-285750">
              <a:buFont typeface="Arial" pitchFamily="34" charset="0"/>
              <a:buChar char="•"/>
            </a:pPr>
            <a:r>
              <a:rPr lang="en-US" dirty="0" smtClean="0"/>
              <a:t>Filters subscribe to data from Sensors</a:t>
            </a:r>
          </a:p>
          <a:p>
            <a:pPr marL="285750" indent="-285750">
              <a:buFont typeface="Arial" pitchFamily="34" charset="0"/>
              <a:buChar char="•"/>
            </a:pPr>
            <a:r>
              <a:rPr lang="en-US" dirty="0" smtClean="0"/>
              <a:t>Naturally Collaborative</a:t>
            </a:r>
          </a:p>
          <a:p>
            <a:pPr marL="285750" indent="-285750">
              <a:buFont typeface="Arial" pitchFamily="34" charset="0"/>
              <a:buChar char="•"/>
            </a:pPr>
            <a:r>
              <a:rPr lang="en-US" dirty="0" smtClean="0"/>
              <a:t>Rebuilding software from scratch as Open Source – collaboration welcome</a:t>
            </a:r>
            <a:endParaRPr lang="en-US" dirty="0"/>
          </a:p>
        </p:txBody>
      </p:sp>
      <p:sp>
        <p:nvSpPr>
          <p:cNvPr id="6" name="TextBox 5"/>
          <p:cNvSpPr txBox="1"/>
          <p:nvPr/>
        </p:nvSpPr>
        <p:spPr>
          <a:xfrm>
            <a:off x="2889932" y="1213284"/>
            <a:ext cx="2008755" cy="923330"/>
          </a:xfrm>
          <a:prstGeom prst="rect">
            <a:avLst/>
          </a:prstGeom>
          <a:noFill/>
        </p:spPr>
        <p:txBody>
          <a:bodyPr wrap="none" rtlCol="0">
            <a:spAutoFit/>
          </a:bodyPr>
          <a:lstStyle/>
          <a:p>
            <a:r>
              <a:rPr lang="en-US" b="1" dirty="0" smtClean="0"/>
              <a:t>Sensor Cloud</a:t>
            </a:r>
            <a:br>
              <a:rPr lang="en-US" b="1" dirty="0" smtClean="0"/>
            </a:br>
            <a:r>
              <a:rPr lang="en-US" b="1" dirty="0" smtClean="0"/>
              <a:t>Controller and link </a:t>
            </a:r>
          </a:p>
          <a:p>
            <a:r>
              <a:rPr lang="en-US" b="1" dirty="0" smtClean="0"/>
              <a:t>to Sensor Services</a:t>
            </a:r>
            <a:endParaRPr lang="en-US" b="1" dirty="0"/>
          </a:p>
        </p:txBody>
      </p:sp>
      <p:sp>
        <p:nvSpPr>
          <p:cNvPr id="7" name="TextBox 6"/>
          <p:cNvSpPr txBox="1"/>
          <p:nvPr/>
        </p:nvSpPr>
        <p:spPr>
          <a:xfrm>
            <a:off x="5497634" y="972944"/>
            <a:ext cx="3032369" cy="923330"/>
          </a:xfrm>
          <a:prstGeom prst="rect">
            <a:avLst/>
          </a:prstGeom>
          <a:noFill/>
        </p:spPr>
        <p:txBody>
          <a:bodyPr wrap="none" rtlCol="0">
            <a:spAutoFit/>
          </a:bodyPr>
          <a:lstStyle/>
          <a:p>
            <a:r>
              <a:rPr lang="en-US" b="1" dirty="0" smtClean="0"/>
              <a:t>Distributed Access to Sensors </a:t>
            </a:r>
          </a:p>
          <a:p>
            <a:r>
              <a:rPr lang="en-US" b="1" dirty="0" smtClean="0"/>
              <a:t>and services driven </a:t>
            </a:r>
          </a:p>
          <a:p>
            <a:r>
              <a:rPr lang="en-US" b="1" dirty="0" smtClean="0"/>
              <a:t>by sensor data</a:t>
            </a:r>
            <a:endParaRPr lang="en-US" b="1" dirty="0"/>
          </a:p>
        </p:txBody>
      </p:sp>
    </p:spTree>
    <p:extLst>
      <p:ext uri="{BB962C8B-B14F-4D97-AF65-F5344CB8AC3E}">
        <p14:creationId xmlns:p14="http://schemas.microsoft.com/office/powerpoint/2010/main" val="145090133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533400" y="15240"/>
            <a:ext cx="8229600" cy="1143000"/>
          </a:xfrm>
        </p:spPr>
        <p:txBody>
          <a:bodyPr/>
          <a:lstStyle/>
          <a:p>
            <a:pPr algn="ctr"/>
            <a:r>
              <a:rPr lang="en-US" dirty="0" smtClean="0"/>
              <a:t>Pub/Sub Messaging</a:t>
            </a:r>
            <a:endParaRPr lang="en-US" dirty="0"/>
          </a:p>
        </p:txBody>
      </p:sp>
      <p:sp>
        <p:nvSpPr>
          <p:cNvPr id="8" name="Content Placeholder 7"/>
          <p:cNvSpPr>
            <a:spLocks noGrp="1"/>
          </p:cNvSpPr>
          <p:nvPr>
            <p:ph sz="half" idx="1"/>
          </p:nvPr>
        </p:nvSpPr>
        <p:spPr>
          <a:xfrm>
            <a:off x="-15240" y="838200"/>
            <a:ext cx="3901440" cy="4525963"/>
          </a:xfrm>
        </p:spPr>
        <p:txBody>
          <a:bodyPr/>
          <a:lstStyle/>
          <a:p>
            <a:r>
              <a:rPr lang="en-US" dirty="0" smtClean="0"/>
              <a:t>At the core Sensor Cloud is a pub/sub </a:t>
            </a:r>
            <a:r>
              <a:rPr lang="en-US" dirty="0" smtClean="0"/>
              <a:t>system</a:t>
            </a:r>
            <a:endParaRPr lang="en-US" dirty="0"/>
          </a:p>
          <a:p>
            <a:r>
              <a:rPr lang="en-US" dirty="0" smtClean="0"/>
              <a:t>Publishers send data to topics with no information about potential </a:t>
            </a:r>
            <a:r>
              <a:rPr lang="en-US" dirty="0" smtClean="0"/>
              <a:t>subscribers</a:t>
            </a:r>
            <a:endParaRPr lang="en-US" dirty="0" smtClean="0"/>
          </a:p>
          <a:p>
            <a:r>
              <a:rPr lang="en-US" dirty="0" smtClean="0"/>
              <a:t>Subscribers subscribe to topics of interest and similarly have no knowledge of the publishers</a:t>
            </a:r>
            <a:endParaRPr lang="en-US" dirty="0"/>
          </a:p>
        </p:txBody>
      </p:sp>
      <p:pic>
        <p:nvPicPr>
          <p:cNvPr id="10" name="Content Placeholder 9" descr="pubsub.png"/>
          <p:cNvPicPr>
            <a:picLocks noGrp="1"/>
          </p:cNvPicPr>
          <p:nvPr>
            <p:ph sz="half" idx="2"/>
          </p:nvPr>
        </p:nvPicPr>
        <p:blipFill rotWithShape="1">
          <a:blip r:embed="rId3" cstate="print"/>
          <a:srcRect l="5705"/>
          <a:stretch/>
        </p:blipFill>
        <p:spPr>
          <a:xfrm>
            <a:off x="3853816" y="1219200"/>
            <a:ext cx="5290184" cy="4724400"/>
          </a:xfrm>
          <a:prstGeom prst="rect">
            <a:avLst/>
          </a:prstGeom>
        </p:spPr>
      </p:pic>
      <p:sp>
        <p:nvSpPr>
          <p:cNvPr id="2" name="TextBox 1"/>
          <p:cNvSpPr txBox="1"/>
          <p:nvPr/>
        </p:nvSpPr>
        <p:spPr>
          <a:xfrm>
            <a:off x="3581400" y="5851922"/>
            <a:ext cx="5454442" cy="369332"/>
          </a:xfrm>
          <a:prstGeom prst="rect">
            <a:avLst/>
          </a:prstGeom>
          <a:noFill/>
        </p:spPr>
        <p:txBody>
          <a:bodyPr wrap="none" rtlCol="0">
            <a:spAutoFit/>
          </a:bodyPr>
          <a:lstStyle/>
          <a:p>
            <a:r>
              <a:rPr lang="en-US" dirty="0"/>
              <a:t>URL:  </a:t>
            </a:r>
            <a:r>
              <a:rPr lang="en-US" dirty="0">
                <a:hlinkClick r:id="rId4"/>
              </a:rPr>
              <a:t>https://sites.google.com/site/sensorcloudproject</a:t>
            </a:r>
            <a:r>
              <a:rPr lang="en-US" dirty="0" smtClean="0">
                <a:hlinkClick r:id="rId4"/>
              </a:rPr>
              <a:t>/</a:t>
            </a:r>
            <a:r>
              <a:rPr lang="en-US" dirty="0" smtClean="0"/>
              <a:t>  </a:t>
            </a:r>
            <a:endParaRPr lang="en-US" dirty="0"/>
          </a:p>
        </p:txBody>
      </p:sp>
    </p:spTree>
    <p:extLst>
      <p:ext uri="{BB962C8B-B14F-4D97-AF65-F5344CB8AC3E}">
        <p14:creationId xmlns:p14="http://schemas.microsoft.com/office/powerpoint/2010/main" val="393205963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80962"/>
            <a:ext cx="8374484" cy="6777038"/>
          </a:xfrm>
        </p:spPr>
      </p:pic>
      <p:sp>
        <p:nvSpPr>
          <p:cNvPr id="2" name="Title 1"/>
          <p:cNvSpPr>
            <a:spLocks noGrp="1"/>
          </p:cNvSpPr>
          <p:nvPr>
            <p:ph type="title"/>
          </p:nvPr>
        </p:nvSpPr>
        <p:spPr>
          <a:xfrm>
            <a:off x="0" y="15240"/>
            <a:ext cx="3429000" cy="1143000"/>
          </a:xfrm>
          <a:solidFill>
            <a:schemeClr val="bg1"/>
          </a:solidFill>
        </p:spPr>
        <p:txBody>
          <a:bodyPr/>
          <a:lstStyle/>
          <a:p>
            <a:r>
              <a:rPr lang="en-US" dirty="0" smtClean="0"/>
              <a:t>Sensor Cloud </a:t>
            </a:r>
            <a:r>
              <a:rPr lang="en-US" dirty="0"/>
              <a:t>Architecture</a:t>
            </a:r>
          </a:p>
        </p:txBody>
      </p:sp>
      <p:sp>
        <p:nvSpPr>
          <p:cNvPr id="5" name="TextBox 4"/>
          <p:cNvSpPr txBox="1"/>
          <p:nvPr/>
        </p:nvSpPr>
        <p:spPr>
          <a:xfrm>
            <a:off x="7101840" y="30480"/>
            <a:ext cx="2057400" cy="2031325"/>
          </a:xfrm>
          <a:prstGeom prst="rect">
            <a:avLst/>
          </a:prstGeom>
          <a:solidFill>
            <a:schemeClr val="bg2"/>
          </a:solidFill>
          <a:ln>
            <a:solidFill>
              <a:schemeClr val="tx1"/>
            </a:solidFill>
          </a:ln>
        </p:spPr>
        <p:txBody>
          <a:bodyPr wrap="square" rtlCol="0">
            <a:spAutoFit/>
          </a:bodyPr>
          <a:lstStyle/>
          <a:p>
            <a:r>
              <a:rPr lang="en-US" dirty="0"/>
              <a:t>Originally brokers were from </a:t>
            </a:r>
            <a:r>
              <a:rPr lang="en-US" dirty="0" smtClean="0"/>
              <a:t>NaradaBrokering</a:t>
            </a:r>
          </a:p>
          <a:p>
            <a:endParaRPr lang="en-US" dirty="0"/>
          </a:p>
          <a:p>
            <a:r>
              <a:rPr lang="en-US" dirty="0" smtClean="0"/>
              <a:t>Replacing </a:t>
            </a:r>
            <a:r>
              <a:rPr lang="en-US" dirty="0"/>
              <a:t>with ActiveMQ and </a:t>
            </a:r>
            <a:r>
              <a:rPr lang="en-US" dirty="0" err="1"/>
              <a:t>Netty</a:t>
            </a:r>
            <a:r>
              <a:rPr lang="en-US" dirty="0"/>
              <a:t> for </a:t>
            </a:r>
            <a:r>
              <a:rPr lang="en-US" dirty="0" smtClean="0"/>
              <a:t>streaming</a:t>
            </a:r>
            <a:endParaRPr lang="en-US" dirty="0"/>
          </a:p>
        </p:txBody>
      </p:sp>
    </p:spTree>
    <p:extLst>
      <p:ext uri="{BB962C8B-B14F-4D97-AF65-F5344CB8AC3E}">
        <p14:creationId xmlns:p14="http://schemas.microsoft.com/office/powerpoint/2010/main" val="19979439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
            <a:ext cx="8229600" cy="1143000"/>
          </a:xfrm>
        </p:spPr>
        <p:txBody>
          <a:bodyPr/>
          <a:lstStyle/>
          <a:p>
            <a:pPr algn="ctr"/>
            <a:r>
              <a:rPr lang="en-US" dirty="0" smtClean="0"/>
              <a:t>Sensor Cloud Middleware</a:t>
            </a:r>
            <a:endParaRPr lang="en-US" dirty="0"/>
          </a:p>
        </p:txBody>
      </p:sp>
      <p:pic>
        <p:nvPicPr>
          <p:cNvPr id="8194" name="Picture 2" descr="C:\Users\Geoffrey Fox\Desktop\new_figur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5276" y="1060746"/>
            <a:ext cx="5001104" cy="5416253"/>
          </a:xfrm>
          <a:prstGeom prst="rect">
            <a:avLst/>
          </a:prstGeom>
          <a:noFill/>
          <a:extLst>
            <a:ext uri="{909E8E84-426E-40DD-AFC4-6F175D3DCCD1}">
              <a14:hiddenFill xmlns:a14="http://schemas.microsoft.com/office/drawing/2010/main">
                <a:solidFill>
                  <a:srgbClr val="FFFFFF"/>
                </a:solidFill>
              </a14:hiddenFill>
            </a:ext>
          </a:extLst>
        </p:spPr>
      </p:pic>
      <p:sp>
        <p:nvSpPr>
          <p:cNvPr id="4" name="Content Placeholder 3"/>
          <p:cNvSpPr>
            <a:spLocks noGrp="1"/>
          </p:cNvSpPr>
          <p:nvPr>
            <p:ph sz="half" idx="1"/>
          </p:nvPr>
        </p:nvSpPr>
        <p:spPr>
          <a:xfrm>
            <a:off x="-76200" y="838200"/>
            <a:ext cx="4495800" cy="5943600"/>
          </a:xfrm>
        </p:spPr>
        <p:txBody>
          <a:bodyPr/>
          <a:lstStyle/>
          <a:p>
            <a:r>
              <a:rPr lang="en-US" dirty="0" smtClean="0"/>
              <a:t>Sensors are deployed in Grid Builder </a:t>
            </a:r>
            <a:r>
              <a:rPr lang="en-US" dirty="0" smtClean="0"/>
              <a:t>Domains</a:t>
            </a:r>
            <a:endParaRPr lang="en-US" dirty="0" smtClean="0"/>
          </a:p>
          <a:p>
            <a:r>
              <a:rPr lang="en-US" dirty="0" smtClean="0"/>
              <a:t>Sensors are discovered through the Sensor </a:t>
            </a:r>
            <a:r>
              <a:rPr lang="en-US" dirty="0" smtClean="0"/>
              <a:t>Cloud</a:t>
            </a:r>
            <a:endParaRPr lang="en-US" dirty="0" smtClean="0"/>
          </a:p>
          <a:p>
            <a:r>
              <a:rPr lang="en-US" dirty="0" smtClean="0"/>
              <a:t>Grid Builder and Sensor </a:t>
            </a:r>
            <a:r>
              <a:rPr lang="en-US" dirty="0" smtClean="0"/>
              <a:t>Grid </a:t>
            </a:r>
            <a:r>
              <a:rPr lang="en-US" dirty="0" smtClean="0"/>
              <a:t>are abstractions on top of the underlying Message </a:t>
            </a:r>
            <a:r>
              <a:rPr lang="en-US" dirty="0" smtClean="0"/>
              <a:t>Broker</a:t>
            </a:r>
            <a:endParaRPr lang="en-US" dirty="0"/>
          </a:p>
          <a:p>
            <a:r>
              <a:rPr lang="en-US" dirty="0" smtClean="0"/>
              <a:t>Sensors Applications connect via simple Java </a:t>
            </a:r>
            <a:r>
              <a:rPr lang="en-US" dirty="0" smtClean="0"/>
              <a:t>API</a:t>
            </a:r>
          </a:p>
          <a:p>
            <a:r>
              <a:rPr lang="en-US" dirty="0" smtClean="0"/>
              <a:t>Web interfaces for video (Google </a:t>
            </a:r>
            <a:r>
              <a:rPr lang="en-US" dirty="0" err="1" smtClean="0"/>
              <a:t>WebM</a:t>
            </a:r>
            <a:r>
              <a:rPr lang="en-US" dirty="0" smtClean="0"/>
              <a:t>), GPS and Twitter sensors</a:t>
            </a:r>
            <a:endParaRPr lang="en-US" dirty="0" smtClean="0"/>
          </a:p>
          <a:p>
            <a:endParaRPr lang="en-US" dirty="0" smtClean="0"/>
          </a:p>
        </p:txBody>
      </p:sp>
    </p:spTree>
    <p:extLst>
      <p:ext uri="{BB962C8B-B14F-4D97-AF65-F5344CB8AC3E}">
        <p14:creationId xmlns:p14="http://schemas.microsoft.com/office/powerpoint/2010/main" val="418165566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Grid Builder</a:t>
            </a:r>
            <a:endParaRPr lang="en-US" dirty="0"/>
          </a:p>
        </p:txBody>
      </p:sp>
      <p:sp>
        <p:nvSpPr>
          <p:cNvPr id="3" name="Content Placeholder 2"/>
          <p:cNvSpPr>
            <a:spLocks noGrp="1"/>
          </p:cNvSpPr>
          <p:nvPr>
            <p:ph idx="1"/>
          </p:nvPr>
        </p:nvSpPr>
        <p:spPr>
          <a:xfrm>
            <a:off x="15240" y="762001"/>
            <a:ext cx="9128760" cy="3352800"/>
          </a:xfrm>
        </p:spPr>
        <p:txBody>
          <a:bodyPr/>
          <a:lstStyle/>
          <a:p>
            <a:pPr marL="0" indent="0">
              <a:buNone/>
            </a:pPr>
            <a:r>
              <a:rPr lang="en-US" sz="2000" b="1" dirty="0" smtClean="0"/>
              <a:t>GB </a:t>
            </a:r>
            <a:r>
              <a:rPr lang="en-US" sz="2000" b="1" dirty="0"/>
              <a:t>is a sensor management </a:t>
            </a:r>
            <a:r>
              <a:rPr lang="en-US" sz="2000" b="1" dirty="0" smtClean="0"/>
              <a:t>module</a:t>
            </a:r>
            <a:endParaRPr lang="en-US" sz="2000" b="1" dirty="0"/>
          </a:p>
          <a:p>
            <a:pPr marL="0" indent="0">
              <a:buNone/>
            </a:pPr>
            <a:r>
              <a:rPr lang="en-US" sz="2000" dirty="0"/>
              <a:t>1.   Define the properties of sensors</a:t>
            </a:r>
          </a:p>
          <a:p>
            <a:pPr marL="0" indent="0">
              <a:buNone/>
            </a:pPr>
            <a:r>
              <a:rPr lang="en-US" sz="2000" dirty="0"/>
              <a:t>2.   Deploy sensors according to defined properties</a:t>
            </a:r>
          </a:p>
          <a:p>
            <a:pPr marL="0" indent="0">
              <a:buNone/>
            </a:pPr>
            <a:r>
              <a:rPr lang="en-US" sz="2000" dirty="0"/>
              <a:t>3.   Monitor deployment status of sensors</a:t>
            </a:r>
          </a:p>
          <a:p>
            <a:pPr marL="0" indent="0">
              <a:buNone/>
            </a:pPr>
            <a:r>
              <a:rPr lang="en-US" sz="2000" dirty="0"/>
              <a:t>4.   Remote Management - Allow management irrespective of the location of the sensors</a:t>
            </a:r>
          </a:p>
          <a:p>
            <a:pPr marL="0" indent="0">
              <a:buNone/>
            </a:pPr>
            <a:r>
              <a:rPr lang="en-US" sz="2000" dirty="0"/>
              <a:t>5.   Distributed Management – Allow management irrespective of the location of the manager / </a:t>
            </a:r>
            <a:r>
              <a:rPr lang="en-US" sz="2000" dirty="0" smtClean="0"/>
              <a:t>user</a:t>
            </a:r>
            <a:endParaRPr lang="en-US" sz="2000" dirty="0"/>
          </a:p>
          <a:p>
            <a:pPr marL="0" indent="0">
              <a:buNone/>
            </a:pPr>
            <a:r>
              <a:rPr lang="en-US" sz="2000" b="1" dirty="0"/>
              <a:t>GB itself posses the following characteristics:</a:t>
            </a:r>
          </a:p>
          <a:p>
            <a:pPr marL="0" indent="0">
              <a:buNone/>
            </a:pPr>
            <a:r>
              <a:rPr lang="en-US" sz="2000" dirty="0"/>
              <a:t>1.   Extensible – the use of Service Oriented Architecture (SOA) to provide extensibility and interoperability</a:t>
            </a:r>
          </a:p>
          <a:p>
            <a:pPr marL="0" indent="0">
              <a:buNone/>
            </a:pPr>
            <a:r>
              <a:rPr lang="en-US" sz="2000" dirty="0"/>
              <a:t>2.   Scalable - management architecture should be able to scale as number of managed sensors increases</a:t>
            </a:r>
          </a:p>
          <a:p>
            <a:pPr marL="0" indent="0">
              <a:buNone/>
            </a:pPr>
            <a:r>
              <a:rPr lang="en-US" sz="2000" dirty="0"/>
              <a:t>3.   Fault tolerant - failure of transports OR management components should not cause management architecture to fail</a:t>
            </a:r>
          </a:p>
          <a:p>
            <a:pPr marL="0" indent="0">
              <a:buNone/>
            </a:pPr>
            <a:endParaRPr lang="en-US" sz="2000" dirty="0"/>
          </a:p>
        </p:txBody>
      </p:sp>
    </p:spTree>
    <p:extLst>
      <p:ext uri="{BB962C8B-B14F-4D97-AF65-F5344CB8AC3E}">
        <p14:creationId xmlns:p14="http://schemas.microsoft.com/office/powerpoint/2010/main" val="112037025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6739" name="Picture 2" descr="C:\Documents and Settings\User\Desktop\Poster\poster2\poster2_who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30480"/>
            <a:ext cx="5503862" cy="678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Footer Placeholder 2"/>
          <p:cNvSpPr>
            <a:spLocks noGrp="1"/>
          </p:cNvSpPr>
          <p:nvPr>
            <p:ph type="ftr" sz="quarter" idx="4294967295"/>
          </p:nvPr>
        </p:nvSpPr>
        <p:spPr>
          <a:xfrm>
            <a:off x="6019800" y="5486400"/>
            <a:ext cx="2590800" cy="1143000"/>
          </a:xfrm>
          <a:prstGeom prst="rect">
            <a:avLst/>
          </a:prstGeom>
        </p:spPr>
        <p:txBody>
          <a:bodyPr/>
          <a:lstStyle/>
          <a:p>
            <a:r>
              <a:rPr lang="en-US" sz="2400" dirty="0"/>
              <a:t>Anabas, Inc. &amp; Indiana </a:t>
            </a:r>
            <a:r>
              <a:rPr lang="en-US" sz="2400" dirty="0" smtClean="0"/>
              <a:t>University SBIR</a:t>
            </a:r>
            <a:endParaRPr lang="en-US" sz="2400" dirty="0"/>
          </a:p>
        </p:txBody>
      </p:sp>
      <p:sp>
        <p:nvSpPr>
          <p:cNvPr id="116738" name="Text Box 2"/>
          <p:cNvSpPr txBox="1">
            <a:spLocks noChangeArrowheads="1"/>
          </p:cNvSpPr>
          <p:nvPr/>
        </p:nvSpPr>
        <p:spPr bwMode="auto">
          <a:xfrm>
            <a:off x="5715000" y="228600"/>
            <a:ext cx="3276600"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ja-JP" sz="3200" b="1" dirty="0" smtClean="0">
                <a:ea typeface="MS PGothic" pitchFamily="34" charset="-128"/>
                <a:cs typeface="Times New Roman" pitchFamily="18" charset="0"/>
              </a:rPr>
              <a:t>Early Sensor Grid Demonstration</a:t>
            </a:r>
            <a:r>
              <a:rPr lang="en-US" altLang="ja-JP" sz="3600" b="1" dirty="0" smtClean="0">
                <a:ea typeface="MS PGothic" pitchFamily="34" charset="-128"/>
                <a:cs typeface="Times New Roman" pitchFamily="18" charset="0"/>
              </a:rPr>
              <a:t> </a:t>
            </a:r>
            <a:endParaRPr lang="en-US" altLang="ja-JP" sz="3600" b="1" dirty="0">
              <a:ea typeface="MS PGothic" pitchFamily="34" charset="-128"/>
              <a:cs typeface="Times New Roman" pitchFamily="18" charset="0"/>
            </a:endParaRPr>
          </a:p>
          <a:p>
            <a:endParaRPr lang="en-US" altLang="ja-JP" sz="2800" b="1" dirty="0">
              <a:ea typeface="MS PGothic" pitchFamily="34" charset="-128"/>
              <a:cs typeface="Times New Roman" pitchFamily="18" charset="0"/>
            </a:endParaRPr>
          </a:p>
          <a:p>
            <a:pPr lvl="1"/>
            <a:endParaRPr lang="en-US" altLang="ja-JP" sz="2800" b="1" dirty="0">
              <a:ea typeface="MS PGothic" pitchFamily="34" charset="-128"/>
              <a:cs typeface="Times New Roman" pitchFamily="18" charset="0"/>
            </a:endParaRPr>
          </a:p>
          <a:p>
            <a:endParaRPr lang="en-US" altLang="ja-JP" sz="2800" b="1" dirty="0">
              <a:ea typeface="MS PGothic" pitchFamily="34" charset="-128"/>
              <a:cs typeface="Times New Roman" pitchFamily="18" charset="0"/>
            </a:endParaRPr>
          </a:p>
          <a:p>
            <a:endParaRPr lang="en-US" altLang="ja-JP" sz="2800" b="1" dirty="0">
              <a:ea typeface="MS PGothic" pitchFamily="34" charset="-128"/>
              <a:cs typeface="Times New Roman" pitchFamily="18" charset="0"/>
            </a:endParaRPr>
          </a:p>
        </p:txBody>
      </p:sp>
    </p:spTree>
    <p:extLst>
      <p:ext uri="{BB962C8B-B14F-4D97-AF65-F5344CB8AC3E}">
        <p14:creationId xmlns:p14="http://schemas.microsoft.com/office/powerpoint/2010/main" val="1221822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pic>
        <p:nvPicPr>
          <p:cNvPr id="117764" name="Picture 4" descr="G:\CTS08 Demo Screenshots\CTS-All-HK-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5939442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19813" name="Rectangle 5"/>
          <p:cNvSpPr>
            <a:spLocks noChangeArrowheads="1"/>
          </p:cNvSpPr>
          <p:nvPr/>
        </p:nvSpPr>
        <p:spPr bwMode="auto">
          <a:xfrm>
            <a:off x="1828800" y="135255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19812" name="Picture 5" descr="quakesim_station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908"/>
            <a:ext cx="9031164" cy="68360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8813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9299" name="Rectangle 2"/>
          <p:cNvSpPr>
            <a:spLocks noGrp="1" noChangeArrowheads="1"/>
          </p:cNvSpPr>
          <p:nvPr>
            <p:ph type="title" idx="4294967295"/>
          </p:nvPr>
        </p:nvSpPr>
        <p:spPr>
          <a:xfrm>
            <a:off x="0" y="0"/>
            <a:ext cx="9144000" cy="685800"/>
          </a:xfrm>
        </p:spPr>
        <p:txBody>
          <a:bodyPr/>
          <a:lstStyle/>
          <a:p>
            <a:r>
              <a:rPr lang="en-US" sz="3200" b="1" dirty="0" smtClean="0">
                <a:solidFill>
                  <a:schemeClr val="tx1"/>
                </a:solidFill>
              </a:rPr>
              <a:t>Real-Time GPS Sensor Data-Mining</a:t>
            </a:r>
            <a:endParaRPr lang="en-US" sz="3200" b="1" dirty="0">
              <a:solidFill>
                <a:schemeClr val="tx1"/>
              </a:solidFill>
            </a:endParaRPr>
          </a:p>
        </p:txBody>
      </p:sp>
      <p:sp>
        <p:nvSpPr>
          <p:cNvPr id="4279300" name="Rectangle 3"/>
          <p:cNvSpPr>
            <a:spLocks noGrp="1" noChangeArrowheads="1"/>
          </p:cNvSpPr>
          <p:nvPr>
            <p:ph type="body" idx="4294967295"/>
          </p:nvPr>
        </p:nvSpPr>
        <p:spPr>
          <a:xfrm>
            <a:off x="2819400" y="609600"/>
            <a:ext cx="6324600" cy="1143000"/>
          </a:xfrm>
        </p:spPr>
        <p:txBody>
          <a:bodyPr>
            <a:noAutofit/>
          </a:bodyPr>
          <a:lstStyle/>
          <a:p>
            <a:pPr>
              <a:buNone/>
            </a:pPr>
            <a:r>
              <a:rPr lang="en-US" sz="2400" dirty="0">
                <a:solidFill>
                  <a:schemeClr val="tx1"/>
                </a:solidFill>
              </a:rPr>
              <a:t>S</a:t>
            </a:r>
            <a:r>
              <a:rPr lang="en-US" sz="2400" dirty="0" smtClean="0">
                <a:solidFill>
                  <a:schemeClr val="tx1"/>
                </a:solidFill>
              </a:rPr>
              <a:t>ervices process </a:t>
            </a:r>
            <a:r>
              <a:rPr lang="en-US" sz="2400" dirty="0">
                <a:solidFill>
                  <a:schemeClr val="tx1"/>
                </a:solidFill>
              </a:rPr>
              <a:t>real time data from ~70 GPS Sensors in Southern California </a:t>
            </a:r>
            <a:endParaRPr lang="en-US" sz="2400" dirty="0" smtClean="0">
              <a:solidFill>
                <a:schemeClr val="tx1"/>
              </a:solidFill>
            </a:endParaRPr>
          </a:p>
          <a:p>
            <a:pPr>
              <a:buNone/>
            </a:pPr>
            <a:r>
              <a:rPr lang="en-US" sz="2400" dirty="0" smtClean="0">
                <a:solidFill>
                  <a:srgbClr val="C00000"/>
                </a:solidFill>
              </a:rPr>
              <a:t>Brokers and Services on Clouds </a:t>
            </a:r>
            <a:r>
              <a:rPr lang="en-US" sz="2400" dirty="0" smtClean="0"/>
              <a:t>– no major performance issues  </a:t>
            </a:r>
            <a:endParaRPr lang="en-US" sz="2400" dirty="0">
              <a:solidFill>
                <a:schemeClr val="tx1"/>
              </a:solidFill>
            </a:endParaRPr>
          </a:p>
        </p:txBody>
      </p:sp>
      <p:sp>
        <p:nvSpPr>
          <p:cNvPr id="23" name="Slide Number Placeholder 5"/>
          <p:cNvSpPr txBox="1">
            <a:spLocks noGrp="1"/>
          </p:cNvSpPr>
          <p:nvPr/>
        </p:nvSpPr>
        <p:spPr bwMode="auto">
          <a:xfrm>
            <a:off x="6858000" y="6553200"/>
            <a:ext cx="2133600" cy="304800"/>
          </a:xfrm>
          <a:prstGeom prst="rect">
            <a:avLst/>
          </a:prstGeom>
          <a:noFill/>
          <a:ln>
            <a:miter lim="800000"/>
            <a:headEnd/>
            <a:tailEnd/>
          </a:ln>
        </p:spPr>
        <p:txBody>
          <a:bodyPr/>
          <a:lstStyle/>
          <a:p>
            <a:pPr algn="r" rtl="0" fontAlgn="base">
              <a:spcBef>
                <a:spcPct val="0"/>
              </a:spcBef>
              <a:spcAft>
                <a:spcPct val="0"/>
              </a:spcAft>
              <a:defRPr/>
            </a:pPr>
            <a:fld id="{9E1390E5-D15A-4A29-8FC6-3B736F0D31F8}" type="slidenum">
              <a:rPr lang="en-US" sz="1000" kern="1200">
                <a:effectLst>
                  <a:outerShdw blurRad="38100" dist="38100" dir="2700000" algn="tl">
                    <a:srgbClr val="000000"/>
                  </a:outerShdw>
                </a:effectLst>
                <a:latin typeface="Verdana" pitchFamily="34" charset="0"/>
                <a:ea typeface="+mn-ea"/>
                <a:cs typeface="+mn-cs"/>
              </a:rPr>
              <a:pPr algn="r" rtl="0" fontAlgn="base">
                <a:spcBef>
                  <a:spcPct val="0"/>
                </a:spcBef>
                <a:spcAft>
                  <a:spcPct val="0"/>
                </a:spcAft>
                <a:defRPr/>
              </a:pPr>
              <a:t>18</a:t>
            </a:fld>
            <a:endParaRPr lang="en-US" sz="1000" kern="1200">
              <a:effectLst>
                <a:outerShdw blurRad="38100" dist="38100" dir="2700000" algn="tl">
                  <a:srgbClr val="000000"/>
                </a:outerShdw>
              </a:effectLst>
              <a:latin typeface="Verdana" pitchFamily="34" charset="0"/>
              <a:ea typeface="+mn-ea"/>
              <a:cs typeface="+mn-cs"/>
            </a:endParaRPr>
          </a:p>
        </p:txBody>
      </p:sp>
      <p:grpSp>
        <p:nvGrpSpPr>
          <p:cNvPr id="2" name="Group 4"/>
          <p:cNvGrpSpPr>
            <a:grpSpLocks/>
          </p:cNvGrpSpPr>
          <p:nvPr/>
        </p:nvGrpSpPr>
        <p:grpSpPr bwMode="auto">
          <a:xfrm>
            <a:off x="0" y="609600"/>
            <a:ext cx="2819400" cy="5962650"/>
            <a:chOff x="144" y="432"/>
            <a:chExt cx="1776" cy="3756"/>
          </a:xfrm>
        </p:grpSpPr>
        <p:pic>
          <p:nvPicPr>
            <p:cNvPr id="4279302" name="Picture 5" descr="gps-filters1"/>
            <p:cNvPicPr>
              <a:picLocks noChangeAspect="1" noChangeArrowheads="1"/>
            </p:cNvPicPr>
            <p:nvPr/>
          </p:nvPicPr>
          <p:blipFill>
            <a:blip r:embed="rId3" cstate="print"/>
            <a:srcRect r="55421" b="46240"/>
            <a:stretch>
              <a:fillRect/>
            </a:stretch>
          </p:blipFill>
          <p:spPr bwMode="auto">
            <a:xfrm>
              <a:off x="144" y="432"/>
              <a:ext cx="1776" cy="1008"/>
            </a:xfrm>
            <a:prstGeom prst="rect">
              <a:avLst/>
            </a:prstGeom>
            <a:noFill/>
            <a:ln w="9525">
              <a:noFill/>
              <a:miter lim="800000"/>
              <a:headEnd/>
              <a:tailEnd/>
            </a:ln>
          </p:spPr>
        </p:pic>
        <p:sp>
          <p:nvSpPr>
            <p:cNvPr id="4279303" name="Line 6"/>
            <p:cNvSpPr>
              <a:spLocks noChangeShapeType="1"/>
            </p:cNvSpPr>
            <p:nvPr/>
          </p:nvSpPr>
          <p:spPr bwMode="auto">
            <a:xfrm>
              <a:off x="1008" y="1440"/>
              <a:ext cx="0" cy="2448"/>
            </a:xfrm>
            <a:prstGeom prst="line">
              <a:avLst/>
            </a:prstGeom>
            <a:noFill/>
            <a:ln w="38100">
              <a:solidFill>
                <a:schemeClr val="tx1"/>
              </a:solidFill>
              <a:round/>
              <a:headEnd/>
              <a:tailEnd type="triangle" w="med" len="med"/>
            </a:ln>
          </p:spPr>
          <p:txBody>
            <a:bodyPr wrap="square" anchor="ctr">
              <a:spAutoFit/>
            </a:bodyPr>
            <a:lstStyle/>
            <a:p>
              <a:pPr algn="ctr" rtl="0" fontAlgn="base">
                <a:spcBef>
                  <a:spcPct val="0"/>
                </a:spcBef>
                <a:spcAft>
                  <a:spcPct val="0"/>
                </a:spcAft>
              </a:pPr>
              <a:endParaRPr lang="en-US" sz="1600" b="1" kern="1200">
                <a:latin typeface="Times New Roman" pitchFamily="18" charset="0"/>
                <a:ea typeface="+mn-ea"/>
                <a:cs typeface="+mn-cs"/>
              </a:endParaRPr>
            </a:p>
          </p:txBody>
        </p:sp>
        <p:sp>
          <p:nvSpPr>
            <p:cNvPr id="4279304" name="Oval 7"/>
            <p:cNvSpPr>
              <a:spLocks noChangeArrowheads="1"/>
            </p:cNvSpPr>
            <p:nvPr/>
          </p:nvSpPr>
          <p:spPr bwMode="auto">
            <a:xfrm>
              <a:off x="240" y="1671"/>
              <a:ext cx="1584" cy="518"/>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Streaming Data</a:t>
              </a:r>
            </a:p>
            <a:p>
              <a:pPr algn="ctr" rtl="0" fontAlgn="base">
                <a:spcBef>
                  <a:spcPct val="0"/>
                </a:spcBef>
                <a:spcAft>
                  <a:spcPct val="0"/>
                </a:spcAft>
              </a:pPr>
              <a:r>
                <a:rPr lang="en-US" sz="1600" b="1" kern="1200" dirty="0">
                  <a:latin typeface="Times New Roman" pitchFamily="18" charset="0"/>
                  <a:ea typeface="+mn-ea"/>
                  <a:cs typeface="+mn-cs"/>
                </a:rPr>
                <a:t>Support</a:t>
              </a:r>
            </a:p>
          </p:txBody>
        </p:sp>
        <p:sp>
          <p:nvSpPr>
            <p:cNvPr id="4279305" name="Oval 8"/>
            <p:cNvSpPr>
              <a:spLocks noChangeArrowheads="1"/>
            </p:cNvSpPr>
            <p:nvPr/>
          </p:nvSpPr>
          <p:spPr bwMode="auto">
            <a:xfrm>
              <a:off x="240" y="2352"/>
              <a:ext cx="1584" cy="518"/>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Transformations</a:t>
              </a:r>
            </a:p>
            <a:p>
              <a:pPr algn="ctr" rtl="0" fontAlgn="base">
                <a:spcBef>
                  <a:spcPct val="0"/>
                </a:spcBef>
                <a:spcAft>
                  <a:spcPct val="0"/>
                </a:spcAft>
              </a:pPr>
              <a:r>
                <a:rPr lang="en-US" sz="1600" b="1" kern="1200" dirty="0">
                  <a:latin typeface="Times New Roman" pitchFamily="18" charset="0"/>
                  <a:ea typeface="+mn-ea"/>
                  <a:cs typeface="+mn-cs"/>
                </a:rPr>
                <a:t>Data Checking</a:t>
              </a:r>
            </a:p>
          </p:txBody>
        </p:sp>
        <p:sp>
          <p:nvSpPr>
            <p:cNvPr id="4279306" name="Oval 9"/>
            <p:cNvSpPr>
              <a:spLocks noChangeArrowheads="1"/>
            </p:cNvSpPr>
            <p:nvPr/>
          </p:nvSpPr>
          <p:spPr bwMode="auto">
            <a:xfrm>
              <a:off x="240" y="3120"/>
              <a:ext cx="1584" cy="518"/>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Hidden Markov</a:t>
              </a:r>
              <a:br>
                <a:rPr lang="en-US" sz="1600" b="1" kern="1200" dirty="0">
                  <a:latin typeface="Times New Roman" pitchFamily="18" charset="0"/>
                  <a:ea typeface="+mn-ea"/>
                  <a:cs typeface="+mn-cs"/>
                </a:rPr>
              </a:br>
              <a:r>
                <a:rPr lang="en-US" sz="1600" b="1" kern="1200" dirty="0" err="1">
                  <a:latin typeface="Times New Roman" pitchFamily="18" charset="0"/>
                  <a:ea typeface="+mn-ea"/>
                  <a:cs typeface="+mn-cs"/>
                </a:rPr>
                <a:t>Datamining</a:t>
              </a:r>
              <a:r>
                <a:rPr lang="en-US" sz="1600" b="1" kern="1200" dirty="0">
                  <a:latin typeface="Times New Roman" pitchFamily="18" charset="0"/>
                  <a:ea typeface="+mn-ea"/>
                  <a:cs typeface="+mn-cs"/>
                </a:rPr>
                <a:t> (JPL)</a:t>
              </a:r>
            </a:p>
          </p:txBody>
        </p:sp>
        <p:sp>
          <p:nvSpPr>
            <p:cNvPr id="4279307" name="Oval 10"/>
            <p:cNvSpPr>
              <a:spLocks noChangeArrowheads="1"/>
            </p:cNvSpPr>
            <p:nvPr/>
          </p:nvSpPr>
          <p:spPr bwMode="auto">
            <a:xfrm>
              <a:off x="240" y="3888"/>
              <a:ext cx="1584" cy="300"/>
            </a:xfrm>
            <a:prstGeom prst="ellipse">
              <a:avLst/>
            </a:prstGeom>
            <a:ln>
              <a:headEnd/>
              <a:tailEnd/>
            </a:ln>
          </p:spPr>
          <p:style>
            <a:lnRef idx="2">
              <a:schemeClr val="accent3">
                <a:shade val="50000"/>
              </a:schemeClr>
            </a:lnRef>
            <a:fillRef idx="1">
              <a:schemeClr val="accent3"/>
            </a:fillRef>
            <a:effectRef idx="0">
              <a:schemeClr val="accent3"/>
            </a:effectRef>
            <a:fontRef idx="minor">
              <a:schemeClr val="lt1"/>
            </a:fontRef>
          </p:style>
          <p:txBody>
            <a:bodyPr anchor="ctr">
              <a:spAutoFit/>
            </a:bodyPr>
            <a:lstStyle/>
            <a:p>
              <a:pPr algn="ctr" rtl="0" fontAlgn="base">
                <a:spcBef>
                  <a:spcPct val="0"/>
                </a:spcBef>
                <a:spcAft>
                  <a:spcPct val="0"/>
                </a:spcAft>
              </a:pPr>
              <a:r>
                <a:rPr lang="en-US" sz="1600" b="1" kern="1200" dirty="0">
                  <a:latin typeface="Times New Roman" pitchFamily="18" charset="0"/>
                  <a:ea typeface="+mn-ea"/>
                  <a:cs typeface="+mn-cs"/>
                </a:rPr>
                <a:t>Display (GIS)</a:t>
              </a:r>
            </a:p>
          </p:txBody>
        </p:sp>
      </p:grpSp>
      <p:sp>
        <p:nvSpPr>
          <p:cNvPr id="4279308" name="Text Box 11"/>
          <p:cNvSpPr txBox="1">
            <a:spLocks noChangeArrowheads="1"/>
          </p:cNvSpPr>
          <p:nvPr/>
        </p:nvSpPr>
        <p:spPr bwMode="auto">
          <a:xfrm>
            <a:off x="1600200" y="2209800"/>
            <a:ext cx="1209185" cy="338554"/>
          </a:xfrm>
          <a:prstGeom prst="rect">
            <a:avLst/>
          </a:prstGeom>
          <a:noFill/>
          <a:ln w="9525" algn="ctr">
            <a:noFill/>
            <a:miter lim="800000"/>
            <a:headEnd/>
            <a:tailEnd/>
          </a:ln>
        </p:spPr>
        <p:txBody>
          <a:bodyPr wrap="none">
            <a:spAutoFit/>
          </a:bodyPr>
          <a:lstStyle/>
          <a:p>
            <a:pPr algn="ctr" rtl="0" fontAlgn="base">
              <a:spcBef>
                <a:spcPct val="0"/>
              </a:spcBef>
              <a:spcAft>
                <a:spcPct val="0"/>
              </a:spcAft>
            </a:pPr>
            <a:r>
              <a:rPr lang="en-US" sz="1600" b="1" dirty="0" smtClean="0">
                <a:latin typeface="Times New Roman" pitchFamily="18" charset="0"/>
              </a:rPr>
              <a:t>CRTN </a:t>
            </a:r>
            <a:r>
              <a:rPr lang="en-US" sz="1600" b="1" kern="1200" dirty="0" smtClean="0">
                <a:latin typeface="Times New Roman" pitchFamily="18" charset="0"/>
                <a:ea typeface="+mn-ea"/>
                <a:cs typeface="+mn-cs"/>
              </a:rPr>
              <a:t>GPS</a:t>
            </a:r>
            <a:endParaRPr lang="en-US" sz="1600" b="1" kern="1200" dirty="0">
              <a:latin typeface="Times New Roman" pitchFamily="18" charset="0"/>
              <a:ea typeface="+mn-ea"/>
              <a:cs typeface="+mn-cs"/>
            </a:endParaRPr>
          </a:p>
        </p:txBody>
      </p:sp>
      <p:cxnSp>
        <p:nvCxnSpPr>
          <p:cNvPr id="4279309" name="AutoShape 14"/>
          <p:cNvCxnSpPr>
            <a:cxnSpLocks noChangeShapeType="1"/>
          </p:cNvCxnSpPr>
          <p:nvPr/>
        </p:nvCxnSpPr>
        <p:spPr bwMode="auto">
          <a:xfrm flipV="1">
            <a:off x="2667000" y="5448300"/>
            <a:ext cx="762000" cy="1152525"/>
          </a:xfrm>
          <a:prstGeom prst="bentConnector3">
            <a:avLst>
              <a:gd name="adj1" fmla="val 50000"/>
            </a:avLst>
          </a:prstGeom>
          <a:noFill/>
          <a:ln w="9525">
            <a:solidFill>
              <a:schemeClr val="tx1"/>
            </a:solidFill>
            <a:miter lim="800000"/>
            <a:headEnd type="triangle" w="med" len="med"/>
            <a:tailEnd type="triangle" w="med" len="med"/>
          </a:ln>
        </p:spPr>
      </p:cxnSp>
      <p:cxnSp>
        <p:nvCxnSpPr>
          <p:cNvPr id="4279310" name="AutoShape 15"/>
          <p:cNvCxnSpPr>
            <a:cxnSpLocks noChangeShapeType="1"/>
            <a:stCxn id="4279306" idx="6"/>
          </p:cNvCxnSpPr>
          <p:nvPr/>
        </p:nvCxnSpPr>
        <p:spPr bwMode="auto">
          <a:xfrm flipV="1">
            <a:off x="2686050" y="2525713"/>
            <a:ext cx="666750" cy="2762250"/>
          </a:xfrm>
          <a:prstGeom prst="bentConnector3">
            <a:avLst>
              <a:gd name="adj1" fmla="val 48569"/>
            </a:avLst>
          </a:prstGeom>
          <a:noFill/>
          <a:ln w="9525">
            <a:solidFill>
              <a:schemeClr val="tx1"/>
            </a:solidFill>
            <a:miter lim="800000"/>
            <a:headEnd/>
            <a:tailEnd type="triangle" w="med" len="med"/>
          </a:ln>
        </p:spPr>
      </p:cxnSp>
      <p:sp>
        <p:nvSpPr>
          <p:cNvPr id="4279311" name="Text Box 16"/>
          <p:cNvSpPr txBox="1">
            <a:spLocks noChangeArrowheads="1"/>
          </p:cNvSpPr>
          <p:nvPr/>
        </p:nvSpPr>
        <p:spPr bwMode="auto">
          <a:xfrm>
            <a:off x="3810000" y="2362200"/>
            <a:ext cx="1236236" cy="338554"/>
          </a:xfrm>
          <a:prstGeom prst="rect">
            <a:avLst/>
          </a:prstGeom>
          <a:noFill/>
          <a:ln w="9525" algn="ctr">
            <a:noFill/>
            <a:miter lim="800000"/>
            <a:headEnd/>
            <a:tailEnd/>
          </a:ln>
        </p:spPr>
        <p:txBody>
          <a:bodyPr wrap="none">
            <a:spAutoFit/>
          </a:bodyPr>
          <a:lstStyle/>
          <a:p>
            <a:pPr algn="ctr" rtl="0" fontAlgn="base">
              <a:spcBef>
                <a:spcPct val="0"/>
              </a:spcBef>
              <a:spcAft>
                <a:spcPct val="0"/>
              </a:spcAft>
            </a:pPr>
            <a:r>
              <a:rPr lang="en-US" sz="1600" b="1" kern="1200" dirty="0">
                <a:latin typeface="Times New Roman" pitchFamily="18" charset="0"/>
                <a:ea typeface="+mn-ea"/>
                <a:cs typeface="+mn-cs"/>
              </a:rPr>
              <a:t>Earthquake</a:t>
            </a:r>
          </a:p>
        </p:txBody>
      </p:sp>
      <p:sp>
        <p:nvSpPr>
          <p:cNvPr id="4279312" name="Line 17"/>
          <p:cNvSpPr>
            <a:spLocks noChangeShapeType="1"/>
          </p:cNvSpPr>
          <p:nvPr/>
        </p:nvSpPr>
        <p:spPr bwMode="auto">
          <a:xfrm>
            <a:off x="5105400" y="2057400"/>
            <a:ext cx="1295400" cy="152400"/>
          </a:xfrm>
          <a:prstGeom prst="line">
            <a:avLst/>
          </a:prstGeom>
          <a:noFill/>
          <a:ln w="9525">
            <a:solidFill>
              <a:schemeClr val="bg2"/>
            </a:solidFill>
            <a:round/>
            <a:headEnd/>
            <a:tailEnd type="triangle" w="med" len="med"/>
          </a:ln>
        </p:spPr>
        <p:txBody>
          <a:bodyPr anchor="ctr">
            <a:spAutoFit/>
          </a:bodyPr>
          <a:lstStyle/>
          <a:p>
            <a:pPr algn="ctr" rtl="0" fontAlgn="base">
              <a:spcBef>
                <a:spcPct val="0"/>
              </a:spcBef>
              <a:spcAft>
                <a:spcPct val="0"/>
              </a:spcAft>
            </a:pPr>
            <a:endParaRPr lang="en-US" sz="1600" b="1" kern="1200">
              <a:latin typeface="Times New Roman" pitchFamily="18" charset="0"/>
              <a:ea typeface="+mn-ea"/>
              <a:cs typeface="+mn-cs"/>
            </a:endParaRPr>
          </a:p>
        </p:txBody>
      </p:sp>
      <p:pic>
        <p:nvPicPr>
          <p:cNvPr id="4279314" name="Picture 12"/>
          <p:cNvPicPr>
            <a:picLocks noChangeAspect="1" noChangeArrowheads="1"/>
          </p:cNvPicPr>
          <p:nvPr/>
        </p:nvPicPr>
        <p:blipFill>
          <a:blip r:embed="rId4" cstate="print"/>
          <a:srcRect l="665" t="24306" r="48795" b="26476"/>
          <a:stretch>
            <a:fillRect/>
          </a:stretch>
        </p:blipFill>
        <p:spPr bwMode="auto">
          <a:xfrm>
            <a:off x="3413125" y="4492625"/>
            <a:ext cx="3902075" cy="2092325"/>
          </a:xfrm>
          <a:prstGeom prst="rect">
            <a:avLst/>
          </a:prstGeom>
          <a:noFill/>
          <a:ln w="9525">
            <a:noFill/>
            <a:miter lim="800000"/>
            <a:headEnd/>
            <a:tailEnd/>
          </a:ln>
        </p:spPr>
      </p:pic>
      <p:pic>
        <p:nvPicPr>
          <p:cNvPr id="4279315" name="Picture 13"/>
          <p:cNvPicPr>
            <a:picLocks noChangeAspect="1" noChangeArrowheads="1"/>
          </p:cNvPicPr>
          <p:nvPr/>
        </p:nvPicPr>
        <p:blipFill>
          <a:blip r:embed="rId5" cstate="print"/>
          <a:srcRect l="4649" t="33530" r="5859"/>
          <a:stretch>
            <a:fillRect/>
          </a:stretch>
        </p:blipFill>
        <p:spPr bwMode="auto">
          <a:xfrm>
            <a:off x="3200400" y="2303462"/>
            <a:ext cx="4800600" cy="1963738"/>
          </a:xfrm>
          <a:prstGeom prst="rect">
            <a:avLst/>
          </a:prstGeom>
          <a:noFill/>
          <a:ln w="9525">
            <a:solidFill>
              <a:schemeClr val="tx1"/>
            </a:solidFill>
            <a:miter lim="800000"/>
            <a:headEnd/>
            <a:tailEnd/>
          </a:ln>
        </p:spPr>
      </p:pic>
      <p:sp>
        <p:nvSpPr>
          <p:cNvPr id="4279316" name="Text Box 18"/>
          <p:cNvSpPr txBox="1">
            <a:spLocks noChangeArrowheads="1"/>
          </p:cNvSpPr>
          <p:nvPr/>
        </p:nvSpPr>
        <p:spPr bwMode="auto">
          <a:xfrm>
            <a:off x="7391400" y="6172200"/>
            <a:ext cx="1082675" cy="336550"/>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rtl="0" fontAlgn="base">
              <a:spcBef>
                <a:spcPct val="0"/>
              </a:spcBef>
              <a:spcAft>
                <a:spcPct val="0"/>
              </a:spcAft>
            </a:pPr>
            <a:r>
              <a:rPr lang="en-US" sz="1600" b="1" kern="1200" dirty="0">
                <a:latin typeface="Times New Roman" pitchFamily="18" charset="0"/>
                <a:ea typeface="+mn-ea"/>
                <a:cs typeface="+mn-cs"/>
              </a:rPr>
              <a:t>Real Time</a:t>
            </a:r>
          </a:p>
        </p:txBody>
      </p:sp>
      <p:sp>
        <p:nvSpPr>
          <p:cNvPr id="4279317" name="Text Box 19"/>
          <p:cNvSpPr txBox="1">
            <a:spLocks noChangeArrowheads="1"/>
          </p:cNvSpPr>
          <p:nvPr/>
        </p:nvSpPr>
        <p:spPr bwMode="auto">
          <a:xfrm>
            <a:off x="7010400" y="3903662"/>
            <a:ext cx="957263" cy="338138"/>
          </a:xfrm>
          <a:prstGeom prst="rect">
            <a:avLst/>
          </a:prstGeom>
          <a:ln>
            <a:headEnd/>
            <a:tailEnd/>
          </a:ln>
        </p:spPr>
        <p:style>
          <a:lnRef idx="3">
            <a:schemeClr val="lt1"/>
          </a:lnRef>
          <a:fillRef idx="1">
            <a:schemeClr val="accent3"/>
          </a:fillRef>
          <a:effectRef idx="1">
            <a:schemeClr val="accent3"/>
          </a:effectRef>
          <a:fontRef idx="minor">
            <a:schemeClr val="lt1"/>
          </a:fontRef>
        </p:style>
        <p:txBody>
          <a:bodyPr wrap="none">
            <a:spAutoFit/>
          </a:bodyPr>
          <a:lstStyle/>
          <a:p>
            <a:pPr algn="ctr" rtl="0" fontAlgn="base">
              <a:spcBef>
                <a:spcPct val="0"/>
              </a:spcBef>
              <a:spcAft>
                <a:spcPct val="0"/>
              </a:spcAft>
            </a:pPr>
            <a:r>
              <a:rPr lang="en-US" sz="1600" b="1" kern="1200" dirty="0">
                <a:latin typeface="Times New Roman" pitchFamily="18" charset="0"/>
                <a:ea typeface="+mn-ea"/>
                <a:cs typeface="+mn-cs"/>
              </a:rPr>
              <a:t>Archival</a:t>
            </a:r>
          </a:p>
        </p:txBody>
      </p:sp>
    </p:spTree>
    <p:extLst>
      <p:ext uri="{BB962C8B-B14F-4D97-AF65-F5344CB8AC3E}">
        <p14:creationId xmlns:p14="http://schemas.microsoft.com/office/powerpoint/2010/main" val="271480478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2"/>
          </p:nvPr>
        </p:nvSpPr>
        <p:spPr>
          <a:noFill/>
        </p:spPr>
        <p:txBody>
          <a:bodyPr/>
          <a:lstStyle/>
          <a:p>
            <a:fld id="{99F96EE9-80A2-4337-BB3B-8BDE320BC204}" type="slidenum">
              <a:rPr lang="en-US" smtClean="0">
                <a:solidFill>
                  <a:srgbClr val="000000"/>
                </a:solidFill>
              </a:rPr>
              <a:pPr/>
              <a:t>19</a:t>
            </a:fld>
            <a:endParaRPr lang="en-US" smtClean="0">
              <a:solidFill>
                <a:srgbClr val="000000"/>
              </a:solidFill>
            </a:endParaRPr>
          </a:p>
        </p:txBody>
      </p:sp>
      <p:pic>
        <p:nvPicPr>
          <p:cNvPr id="14339" name="Picture 7" descr="Picture2"/>
          <p:cNvPicPr>
            <a:picLocks noGrp="1" noChangeAspect="1" noChangeArrowheads="1"/>
          </p:cNvPicPr>
          <p:nvPr>
            <p:ph idx="4294967295"/>
          </p:nvPr>
        </p:nvPicPr>
        <p:blipFill>
          <a:blip r:embed="rId3" cstate="print"/>
          <a:srcRect/>
          <a:stretch>
            <a:fillRect/>
          </a:stretch>
        </p:blipFill>
        <p:spPr>
          <a:xfrm>
            <a:off x="914400" y="0"/>
            <a:ext cx="8229600" cy="6835533"/>
          </a:xfrm>
        </p:spPr>
      </p:pic>
      <p:sp>
        <p:nvSpPr>
          <p:cNvPr id="4" name="TextBox 3"/>
          <p:cNvSpPr txBox="1"/>
          <p:nvPr/>
        </p:nvSpPr>
        <p:spPr>
          <a:xfrm>
            <a:off x="0" y="1295400"/>
            <a:ext cx="2590800" cy="1938992"/>
          </a:xfrm>
          <a:prstGeom prst="rect">
            <a:avLst/>
          </a:prstGeom>
          <a:noFill/>
        </p:spPr>
        <p:txBody>
          <a:bodyPr wrap="square" rtlCol="0">
            <a:spAutoFit/>
          </a:bodyPr>
          <a:lstStyle/>
          <a:p>
            <a:r>
              <a:rPr lang="en-US" sz="2000" b="1" dirty="0" smtClean="0">
                <a:solidFill>
                  <a:srgbClr val="000000"/>
                </a:solidFill>
              </a:rPr>
              <a:t>Lightweight Cyberinfrastructure to support mobile Data gathering expeditions plus classic central resources (as a cloud)</a:t>
            </a:r>
          </a:p>
        </p:txBody>
      </p:sp>
      <p:sp>
        <p:nvSpPr>
          <p:cNvPr id="2" name="TextBox 1"/>
          <p:cNvSpPr txBox="1"/>
          <p:nvPr/>
        </p:nvSpPr>
        <p:spPr>
          <a:xfrm>
            <a:off x="76200" y="6458791"/>
            <a:ext cx="2768771" cy="369332"/>
          </a:xfrm>
          <a:prstGeom prst="rect">
            <a:avLst/>
          </a:prstGeom>
          <a:noFill/>
        </p:spPr>
        <p:txBody>
          <a:bodyPr wrap="none" rtlCol="0">
            <a:spAutoFit/>
          </a:bodyPr>
          <a:lstStyle/>
          <a:p>
            <a:r>
              <a:rPr lang="en-US" b="1" dirty="0" smtClean="0"/>
              <a:t>Sensors are airplanes here!</a:t>
            </a:r>
            <a:endParaRPr lang="en-US" b="1" dirty="0"/>
          </a:p>
        </p:txBody>
      </p:sp>
    </p:spTree>
    <p:extLst>
      <p:ext uri="{BB962C8B-B14F-4D97-AF65-F5344CB8AC3E}">
        <p14:creationId xmlns:p14="http://schemas.microsoft.com/office/powerpoint/2010/main" val="20917685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Science Computing Environments</a:t>
            </a:r>
            <a:endParaRPr lang="en-US" dirty="0"/>
          </a:p>
        </p:txBody>
      </p:sp>
      <p:sp>
        <p:nvSpPr>
          <p:cNvPr id="3" name="Content Placeholder 2"/>
          <p:cNvSpPr>
            <a:spLocks noGrp="1"/>
          </p:cNvSpPr>
          <p:nvPr>
            <p:ph idx="1"/>
          </p:nvPr>
        </p:nvSpPr>
        <p:spPr>
          <a:xfrm>
            <a:off x="-7856" y="685800"/>
            <a:ext cx="9151856" cy="4525963"/>
          </a:xfrm>
        </p:spPr>
        <p:txBody>
          <a:bodyPr/>
          <a:lstStyle/>
          <a:p>
            <a:pPr>
              <a:spcBef>
                <a:spcPts val="400"/>
              </a:spcBef>
            </a:pPr>
            <a:r>
              <a:rPr lang="en-US" sz="2400" b="1" dirty="0" smtClean="0"/>
              <a:t>Large Scale Supercomputers </a:t>
            </a:r>
            <a:r>
              <a:rPr lang="en-US" sz="2400" dirty="0" smtClean="0"/>
              <a:t>– Multicore nodes linked by high performance low latency network</a:t>
            </a:r>
          </a:p>
          <a:p>
            <a:pPr lvl="1">
              <a:spcBef>
                <a:spcPts val="400"/>
              </a:spcBef>
            </a:pPr>
            <a:r>
              <a:rPr lang="en-US" sz="2400" dirty="0" smtClean="0"/>
              <a:t>Increasingly with GPU enhancement</a:t>
            </a:r>
          </a:p>
          <a:p>
            <a:pPr lvl="1">
              <a:spcBef>
                <a:spcPts val="400"/>
              </a:spcBef>
            </a:pPr>
            <a:r>
              <a:rPr lang="en-US" sz="2400" dirty="0" smtClean="0"/>
              <a:t>Suitable for highly parallel simulations</a:t>
            </a:r>
          </a:p>
          <a:p>
            <a:pPr>
              <a:spcBef>
                <a:spcPts val="400"/>
              </a:spcBef>
            </a:pPr>
            <a:r>
              <a:rPr lang="en-US" sz="2400" b="1" dirty="0" smtClean="0"/>
              <a:t>High Throughput Systems </a:t>
            </a:r>
            <a:r>
              <a:rPr lang="en-US" sz="2400" dirty="0" smtClean="0"/>
              <a:t>such as European Grid Initiative EGI or Open Science Grid OSG typically aimed at pleasingly parallel jobs</a:t>
            </a:r>
          </a:p>
          <a:p>
            <a:pPr lvl="1">
              <a:spcBef>
                <a:spcPts val="400"/>
              </a:spcBef>
            </a:pPr>
            <a:r>
              <a:rPr lang="en-US" sz="2400" dirty="0" smtClean="0"/>
              <a:t>Can use “cycle stealing”</a:t>
            </a:r>
          </a:p>
          <a:p>
            <a:pPr lvl="1">
              <a:spcBef>
                <a:spcPts val="400"/>
              </a:spcBef>
            </a:pPr>
            <a:r>
              <a:rPr lang="en-US" sz="2400" dirty="0" smtClean="0"/>
              <a:t>Classic example is </a:t>
            </a:r>
            <a:r>
              <a:rPr lang="en-US" sz="2400" b="1" dirty="0" smtClean="0"/>
              <a:t>LHC data analysis </a:t>
            </a:r>
          </a:p>
          <a:p>
            <a:pPr>
              <a:spcBef>
                <a:spcPts val="400"/>
              </a:spcBef>
            </a:pPr>
            <a:r>
              <a:rPr lang="en-US" sz="2400" b="1" dirty="0" smtClean="0"/>
              <a:t>Grids</a:t>
            </a:r>
            <a:r>
              <a:rPr lang="en-US" sz="2400" dirty="0" smtClean="0"/>
              <a:t> federate </a:t>
            </a:r>
            <a:r>
              <a:rPr lang="en-US" sz="2400" dirty="0" smtClean="0"/>
              <a:t>compute resources </a:t>
            </a:r>
            <a:r>
              <a:rPr lang="en-US" sz="2400" dirty="0" smtClean="0"/>
              <a:t>as in </a:t>
            </a:r>
            <a:r>
              <a:rPr lang="en-US" sz="2400" dirty="0" smtClean="0"/>
              <a:t>EGI/OSG; enable </a:t>
            </a:r>
            <a:r>
              <a:rPr lang="en-US" sz="2400" dirty="0" smtClean="0"/>
              <a:t>convenient access to multiple backend systems including </a:t>
            </a:r>
            <a:r>
              <a:rPr lang="en-US" sz="2400" dirty="0" smtClean="0"/>
              <a:t>supercomputers; describe distributed data as in </a:t>
            </a:r>
            <a:r>
              <a:rPr lang="en-US" sz="2400" b="1" dirty="0" smtClean="0"/>
              <a:t>Sensor nets/webs/grids </a:t>
            </a:r>
            <a:endParaRPr lang="en-US" sz="2400" b="1" dirty="0" smtClean="0"/>
          </a:p>
          <a:p>
            <a:pPr lvl="1">
              <a:spcBef>
                <a:spcPts val="400"/>
              </a:spcBef>
            </a:pPr>
            <a:r>
              <a:rPr lang="en-US" sz="2400" b="1" dirty="0" smtClean="0"/>
              <a:t>Portals</a:t>
            </a:r>
            <a:r>
              <a:rPr lang="en-US" sz="2400" dirty="0" smtClean="0"/>
              <a:t> make access convenient and </a:t>
            </a:r>
          </a:p>
          <a:p>
            <a:pPr lvl="1">
              <a:spcBef>
                <a:spcPts val="400"/>
              </a:spcBef>
            </a:pPr>
            <a:r>
              <a:rPr lang="en-US" sz="2400" b="1" dirty="0" smtClean="0"/>
              <a:t>Workflow</a:t>
            </a:r>
            <a:r>
              <a:rPr lang="en-US" sz="2400" dirty="0" smtClean="0"/>
              <a:t> integrates multiple processes into a single job</a:t>
            </a:r>
          </a:p>
          <a:p>
            <a:pPr>
              <a:spcBef>
                <a:spcPts val="400"/>
              </a:spcBef>
            </a:pPr>
            <a:r>
              <a:rPr lang="en-US" sz="2400" dirty="0" smtClean="0"/>
              <a:t>Specialized </a:t>
            </a:r>
            <a:r>
              <a:rPr lang="en-US" sz="2400" b="1" dirty="0" smtClean="0"/>
              <a:t>visualization</a:t>
            </a:r>
            <a:r>
              <a:rPr lang="en-US" sz="2400" dirty="0" smtClean="0"/>
              <a:t>, </a:t>
            </a:r>
            <a:r>
              <a:rPr lang="en-US" sz="2400" b="1" dirty="0" smtClean="0"/>
              <a:t>shared memory parallelization </a:t>
            </a:r>
            <a:r>
              <a:rPr lang="en-US" sz="2400" dirty="0" smtClean="0"/>
              <a:t>etc. </a:t>
            </a:r>
            <a:r>
              <a:rPr lang="en-US" sz="2400" dirty="0"/>
              <a:t>machines</a:t>
            </a:r>
          </a:p>
        </p:txBody>
      </p:sp>
      <p:sp>
        <p:nvSpPr>
          <p:cNvPr id="4" name="Slide Number Placeholder 3"/>
          <p:cNvSpPr>
            <a:spLocks noGrp="1"/>
          </p:cNvSpPr>
          <p:nvPr>
            <p:ph type="sldNum" sz="quarter" idx="12"/>
          </p:nvPr>
        </p:nvSpPr>
        <p:spPr/>
        <p:txBody>
          <a:bodyPr/>
          <a:lstStyle/>
          <a:p>
            <a:fld id="{94CC141A-9CC6-41A7-A7D0-011D836CC6E2}" type="slidenum">
              <a:rPr lang="en-US" smtClean="0"/>
              <a:pPr/>
              <a:t>2</a:t>
            </a:fld>
            <a:endParaRPr lang="en-US" dirty="0"/>
          </a:p>
        </p:txBody>
      </p:sp>
    </p:spTree>
    <p:extLst>
      <p:ext uri="{BB962C8B-B14F-4D97-AF65-F5344CB8AC3E}">
        <p14:creationId xmlns:p14="http://schemas.microsoft.com/office/powerpoint/2010/main" val="393255221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37046A98-E713-4B22-96A8-FD47EC0F5D67}" type="slidenum">
              <a:rPr lang="en-US" smtClean="0"/>
              <a:pPr/>
              <a:t>20</a:t>
            </a:fld>
            <a:endParaRPr lang="en-US"/>
          </a:p>
        </p:txBody>
      </p:sp>
      <p:pic>
        <p:nvPicPr>
          <p:cNvPr id="3"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8334"/>
          <a:stretch/>
        </p:blipFill>
        <p:spPr bwMode="auto">
          <a:xfrm>
            <a:off x="3968496" y="3713260"/>
            <a:ext cx="5134290" cy="31447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4" descr="C:\Users\Geoffrey Fox\AppData\Local\Microsoft\Windows\Temporary Internet Files\Content.Word\IMG_20110307_1351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86200"/>
            <a:ext cx="3962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 descr="C:\Documents and Settings\Geoffrey Fox\Desktop\Cresis\base_system_NEEM_in_tent_2008.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887946" y="0"/>
            <a:ext cx="5256054" cy="34971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C:\Documents and Settings\Geoffrey Fox\Desktop\Cresis\satellite_NEEM_2008.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76" y="0"/>
            <a:ext cx="3758588" cy="38328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6141194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p:nvPr/>
        </p:nvPicPr>
        <p:blipFill>
          <a:blip r:embed="rId2">
            <a:extLst>
              <a:ext uri="{28A0092B-C50C-407E-A947-70E740481C1C}">
                <a14:useLocalDpi xmlns:a14="http://schemas.microsoft.com/office/drawing/2010/main" val="0"/>
              </a:ext>
            </a:extLst>
          </a:blip>
          <a:srcRect/>
          <a:stretch>
            <a:fillRect/>
          </a:stretch>
        </p:blipFill>
        <p:spPr bwMode="auto">
          <a:xfrm>
            <a:off x="76200" y="3886200"/>
            <a:ext cx="5567680" cy="2101215"/>
          </a:xfrm>
          <a:prstGeom prst="rect">
            <a:avLst/>
          </a:prstGeom>
          <a:noFill/>
        </p:spPr>
      </p:pic>
      <p:sp>
        <p:nvSpPr>
          <p:cNvPr id="2" name="Title 1"/>
          <p:cNvSpPr>
            <a:spLocks noGrp="1"/>
          </p:cNvSpPr>
          <p:nvPr>
            <p:ph type="title"/>
          </p:nvPr>
        </p:nvSpPr>
        <p:spPr>
          <a:xfrm>
            <a:off x="457200" y="30480"/>
            <a:ext cx="8229600" cy="883920"/>
          </a:xfrm>
        </p:spPr>
        <p:txBody>
          <a:bodyPr/>
          <a:lstStyle/>
          <a:p>
            <a:r>
              <a:rPr lang="en-US" dirty="0" smtClean="0"/>
              <a:t>PolarGrid </a:t>
            </a:r>
            <a:r>
              <a:rPr lang="en-US" dirty="0" smtClean="0"/>
              <a:t>Data Browser</a:t>
            </a:r>
            <a:endParaRPr lang="en-US" dirty="0"/>
          </a:p>
        </p:txBody>
      </p:sp>
      <p:sp>
        <p:nvSpPr>
          <p:cNvPr id="4" name="Slide Number Placeholder 3"/>
          <p:cNvSpPr>
            <a:spLocks noGrp="1"/>
          </p:cNvSpPr>
          <p:nvPr>
            <p:ph type="sldNum" sz="quarter" idx="10"/>
          </p:nvPr>
        </p:nvSpPr>
        <p:spPr/>
        <p:txBody>
          <a:bodyPr/>
          <a:lstStyle/>
          <a:p>
            <a:pPr>
              <a:defRPr/>
            </a:pPr>
            <a:fld id="{348A68EB-C4C7-8D4A-B574-63E7DA8FE0E0}" type="slidenum">
              <a:rPr lang="en-US" smtClean="0"/>
              <a:pPr>
                <a:defRPr/>
              </a:pPr>
              <a:t>21</a:t>
            </a:fld>
            <a:r>
              <a:rPr lang="en-US" smtClean="0"/>
              <a:t> of XX</a:t>
            </a:r>
            <a:endParaRPr lang="en-US"/>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24600" y="4112894"/>
            <a:ext cx="2590800" cy="2101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1447800" y="1066800"/>
            <a:ext cx="5943600" cy="2429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5959831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0" y="152400"/>
            <a:ext cx="9144000" cy="838200"/>
          </a:xfrm>
        </p:spPr>
        <p:txBody>
          <a:bodyPr/>
          <a:lstStyle/>
          <a:p>
            <a:r>
              <a:rPr lang="en-US" sz="3200" smtClean="0">
                <a:ea typeface="ＭＳ Ｐゴシック" pitchFamily="34" charset="-128"/>
              </a:rPr>
              <a:t>Hidden Markov Method based  Layer Finding</a:t>
            </a:r>
          </a:p>
        </p:txBody>
      </p:sp>
      <p:grpSp>
        <p:nvGrpSpPr>
          <p:cNvPr id="15363" name="Group 5"/>
          <p:cNvGrpSpPr>
            <a:grpSpLocks/>
          </p:cNvGrpSpPr>
          <p:nvPr/>
        </p:nvGrpSpPr>
        <p:grpSpPr bwMode="auto">
          <a:xfrm>
            <a:off x="92075" y="828675"/>
            <a:ext cx="8959850" cy="1782763"/>
            <a:chOff x="182880" y="838200"/>
            <a:chExt cx="8961120" cy="1783080"/>
          </a:xfrm>
        </p:grpSpPr>
        <p:pic>
          <p:nvPicPr>
            <p:cNvPr id="15371" name="Picture 2"/>
            <p:cNvPicPr>
              <a:picLocks noChangeAspect="1" noChangeArrowheads="1"/>
            </p:cNvPicPr>
            <p:nvPr/>
          </p:nvPicPr>
          <p:blipFill>
            <a:blip r:embed="rId3">
              <a:extLst>
                <a:ext uri="{28A0092B-C50C-407E-A947-70E740481C1C}">
                  <a14:useLocalDpi xmlns:a14="http://schemas.microsoft.com/office/drawing/2010/main" val="0"/>
                </a:ext>
              </a:extLst>
            </a:blip>
            <a:srcRect b="47768"/>
            <a:stretch>
              <a:fillRect/>
            </a:stretch>
          </p:blipFill>
          <p:spPr bwMode="auto">
            <a:xfrm>
              <a:off x="182880" y="838200"/>
              <a:ext cx="4389120"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2" name="Picture 3"/>
            <p:cNvPicPr>
              <a:picLocks noChangeAspect="1" noChangeArrowheads="1"/>
            </p:cNvPicPr>
            <p:nvPr/>
          </p:nvPicPr>
          <p:blipFill>
            <a:blip r:embed="rId4">
              <a:extLst>
                <a:ext uri="{28A0092B-C50C-407E-A947-70E740481C1C}">
                  <a14:useLocalDpi xmlns:a14="http://schemas.microsoft.com/office/drawing/2010/main" val="0"/>
                </a:ext>
              </a:extLst>
            </a:blip>
            <a:srcRect b="47768"/>
            <a:stretch>
              <a:fillRect/>
            </a:stretch>
          </p:blipFill>
          <p:spPr bwMode="auto">
            <a:xfrm>
              <a:off x="4754880" y="838200"/>
              <a:ext cx="4389120" cy="1783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4" name="Group 6"/>
          <p:cNvGrpSpPr>
            <a:grpSpLocks/>
          </p:cNvGrpSpPr>
          <p:nvPr/>
        </p:nvGrpSpPr>
        <p:grpSpPr bwMode="auto">
          <a:xfrm>
            <a:off x="111125" y="2743200"/>
            <a:ext cx="8940800" cy="1409700"/>
            <a:chOff x="110490" y="2743200"/>
            <a:chExt cx="8942070" cy="1409700"/>
          </a:xfrm>
        </p:grpSpPr>
        <p:pic>
          <p:nvPicPr>
            <p:cNvPr id="15369" name="Picture 4"/>
            <p:cNvPicPr>
              <a:picLocks noChangeAspect="1" noChangeArrowheads="1"/>
            </p:cNvPicPr>
            <p:nvPr/>
          </p:nvPicPr>
          <p:blipFill>
            <a:blip r:embed="rId5">
              <a:extLst>
                <a:ext uri="{28A0092B-C50C-407E-A947-70E740481C1C}">
                  <a14:useLocalDpi xmlns:a14="http://schemas.microsoft.com/office/drawing/2010/main" val="0"/>
                </a:ext>
              </a:extLst>
            </a:blip>
            <a:srcRect b="58705"/>
            <a:stretch>
              <a:fillRect/>
            </a:stretch>
          </p:blipFill>
          <p:spPr bwMode="auto">
            <a:xfrm>
              <a:off x="110490" y="2743200"/>
              <a:ext cx="4389120" cy="1409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0" name="Picture 5"/>
            <p:cNvPicPr>
              <a:picLocks noChangeAspect="1" noChangeArrowheads="1"/>
            </p:cNvPicPr>
            <p:nvPr/>
          </p:nvPicPr>
          <p:blipFill>
            <a:blip r:embed="rId6">
              <a:extLst>
                <a:ext uri="{28A0092B-C50C-407E-A947-70E740481C1C}">
                  <a14:useLocalDpi xmlns:a14="http://schemas.microsoft.com/office/drawing/2010/main" val="0"/>
                </a:ext>
              </a:extLst>
            </a:blip>
            <a:srcRect b="58984"/>
            <a:stretch>
              <a:fillRect/>
            </a:stretch>
          </p:blipFill>
          <p:spPr bwMode="auto">
            <a:xfrm>
              <a:off x="4663440" y="2752725"/>
              <a:ext cx="4389120" cy="1400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5365" name="Group 7"/>
          <p:cNvGrpSpPr>
            <a:grpSpLocks/>
          </p:cNvGrpSpPr>
          <p:nvPr/>
        </p:nvGrpSpPr>
        <p:grpSpPr bwMode="auto">
          <a:xfrm>
            <a:off x="111125" y="4276725"/>
            <a:ext cx="8940800" cy="1533525"/>
            <a:chOff x="110490" y="2743200"/>
            <a:chExt cx="8942070" cy="1533525"/>
          </a:xfrm>
        </p:grpSpPr>
        <p:pic>
          <p:nvPicPr>
            <p:cNvPr id="15367" name="Picture 6"/>
            <p:cNvPicPr>
              <a:picLocks noChangeAspect="1" noChangeArrowheads="1"/>
            </p:cNvPicPr>
            <p:nvPr/>
          </p:nvPicPr>
          <p:blipFill>
            <a:blip r:embed="rId7">
              <a:extLst>
                <a:ext uri="{28A0092B-C50C-407E-A947-70E740481C1C}">
                  <a14:useLocalDpi xmlns:a14="http://schemas.microsoft.com/office/drawing/2010/main" val="0"/>
                </a:ext>
              </a:extLst>
            </a:blip>
            <a:srcRect b="55357"/>
            <a:stretch>
              <a:fillRect/>
            </a:stretch>
          </p:blipFill>
          <p:spPr bwMode="auto">
            <a:xfrm>
              <a:off x="110490" y="2752725"/>
              <a:ext cx="438912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8" name="Picture 7"/>
            <p:cNvPicPr>
              <a:picLocks noChangeAspect="1" noChangeArrowheads="1"/>
            </p:cNvPicPr>
            <p:nvPr/>
          </p:nvPicPr>
          <p:blipFill>
            <a:blip r:embed="rId8">
              <a:extLst>
                <a:ext uri="{28A0092B-C50C-407E-A947-70E740481C1C}">
                  <a14:useLocalDpi xmlns:a14="http://schemas.microsoft.com/office/drawing/2010/main" val="0"/>
                </a:ext>
              </a:extLst>
            </a:blip>
            <a:srcRect b="55078"/>
            <a:stretch>
              <a:fillRect/>
            </a:stretch>
          </p:blipFill>
          <p:spPr bwMode="auto">
            <a:xfrm>
              <a:off x="4663440" y="2743200"/>
              <a:ext cx="4389120" cy="153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5366" name="TextBox 1"/>
          <p:cNvSpPr txBox="1">
            <a:spLocks noChangeArrowheads="1"/>
          </p:cNvSpPr>
          <p:nvPr/>
        </p:nvSpPr>
        <p:spPr bwMode="auto">
          <a:xfrm>
            <a:off x="111125" y="2066925"/>
            <a:ext cx="6934200" cy="5238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sz="1400" dirty="0"/>
              <a:t>P. </a:t>
            </a:r>
            <a:r>
              <a:rPr lang="en-US" sz="1400" dirty="0" err="1"/>
              <a:t>Felzenszwalb</a:t>
            </a:r>
            <a:r>
              <a:rPr lang="en-US" sz="1400" dirty="0"/>
              <a:t>, O. </a:t>
            </a:r>
            <a:r>
              <a:rPr lang="en-US" sz="1400" dirty="0" err="1"/>
              <a:t>Veksler</a:t>
            </a:r>
            <a:r>
              <a:rPr lang="en-US" sz="1400" dirty="0"/>
              <a:t>, Tiered Scene Labeling with Dynamic Programming, IEEE Conference on Computer Vision and Pattern Recognition (CVPR), 2010</a:t>
            </a:r>
          </a:p>
        </p:txBody>
      </p:sp>
    </p:spTree>
    <p:extLst>
      <p:ext uri="{BB962C8B-B14F-4D97-AF65-F5344CB8AC3E}">
        <p14:creationId xmlns:p14="http://schemas.microsoft.com/office/powerpoint/2010/main" val="183780342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33528"/>
            <a:ext cx="8915400" cy="1143000"/>
          </a:xfrm>
        </p:spPr>
        <p:txBody>
          <a:bodyPr/>
          <a:lstStyle/>
          <a:p>
            <a:pPr>
              <a:defRPr sz="1800" b="1" i="0" u="none" strike="noStrike" kern="1200" baseline="0">
                <a:solidFill>
                  <a:prstClr val="black"/>
                </a:solidFill>
                <a:latin typeface="+mn-lt"/>
                <a:ea typeface="+mn-ea"/>
                <a:cs typeface="+mn-cs"/>
              </a:defRPr>
            </a:pPr>
            <a:r>
              <a:rPr lang="en-US" sz="3200" dirty="0">
                <a:solidFill>
                  <a:prstClr val="black"/>
                </a:solidFill>
              </a:rPr>
              <a:t>Back Projection</a:t>
            </a:r>
            <a:br>
              <a:rPr lang="en-US" sz="3200" dirty="0">
                <a:solidFill>
                  <a:prstClr val="black"/>
                </a:solidFill>
              </a:rPr>
            </a:br>
            <a:r>
              <a:rPr lang="en-US" sz="3200" dirty="0">
                <a:solidFill>
                  <a:prstClr val="black"/>
                </a:solidFill>
              </a:rPr>
              <a:t>Speedup of GPU </a:t>
            </a:r>
            <a:r>
              <a:rPr lang="en-US" sz="3200" dirty="0" err="1">
                <a:solidFill>
                  <a:prstClr val="black"/>
                </a:solidFill>
              </a:rPr>
              <a:t>wrt</a:t>
            </a:r>
            <a:r>
              <a:rPr lang="en-US" sz="3200" dirty="0">
                <a:solidFill>
                  <a:prstClr val="black"/>
                </a:solidFill>
              </a:rPr>
              <a:t> Matlab 2 processor Xeon CPU </a:t>
            </a: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274064"/>
            <a:ext cx="7819697"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rot="10800000" flipV="1">
            <a:off x="7010400" y="1264475"/>
            <a:ext cx="1981200" cy="1754326"/>
          </a:xfrm>
          <a:prstGeom prst="rect">
            <a:avLst/>
          </a:prstGeom>
          <a:solidFill>
            <a:schemeClr val="bg1"/>
          </a:solidFill>
        </p:spPr>
        <p:txBody>
          <a:bodyPr wrap="square" rtlCol="0">
            <a:spAutoFit/>
          </a:bodyPr>
          <a:lstStyle/>
          <a:p>
            <a:r>
              <a:rPr lang="en-US" dirty="0" smtClean="0"/>
              <a:t>Wish to replace field hardware by GPU’s to get better power-performance characteristics</a:t>
            </a:r>
            <a:endParaRPr lang="en-US" dirty="0"/>
          </a:p>
        </p:txBody>
      </p:sp>
      <p:sp>
        <p:nvSpPr>
          <p:cNvPr id="4" name="TextBox 3"/>
          <p:cNvSpPr txBox="1"/>
          <p:nvPr/>
        </p:nvSpPr>
        <p:spPr>
          <a:xfrm>
            <a:off x="7086600" y="3018561"/>
            <a:ext cx="2048256" cy="2062103"/>
          </a:xfrm>
          <a:prstGeom prst="rect">
            <a:avLst/>
          </a:prstGeom>
          <a:solidFill>
            <a:schemeClr val="bg1"/>
          </a:solidFill>
        </p:spPr>
        <p:txBody>
          <a:bodyPr wrap="square" rtlCol="0">
            <a:spAutoFit/>
          </a:bodyPr>
          <a:lstStyle/>
          <a:p>
            <a:r>
              <a:rPr lang="en-US" sz="1600" dirty="0" smtClean="0"/>
              <a:t>Testing environment:</a:t>
            </a:r>
            <a:endParaRPr lang="en-US" sz="1600" dirty="0"/>
          </a:p>
          <a:p>
            <a:r>
              <a:rPr lang="en-US" sz="1600" b="1" dirty="0"/>
              <a:t>GPU: </a:t>
            </a:r>
            <a:r>
              <a:rPr lang="en-US" sz="1600" dirty="0" err="1"/>
              <a:t>Geforce</a:t>
            </a:r>
            <a:r>
              <a:rPr lang="en-US" sz="1600" dirty="0"/>
              <a:t> GTX 580, 4096 MB, CUDA toolkit 4.0 </a:t>
            </a:r>
            <a:endParaRPr lang="en-US" sz="1600" dirty="0" smtClean="0"/>
          </a:p>
          <a:p>
            <a:endParaRPr lang="en-US" sz="1600" dirty="0" smtClean="0"/>
          </a:p>
          <a:p>
            <a:r>
              <a:rPr lang="en-US" sz="1600" b="1" dirty="0" smtClean="0"/>
              <a:t>CPU: </a:t>
            </a:r>
            <a:r>
              <a:rPr lang="en-US" sz="1600" dirty="0" smtClean="0"/>
              <a:t>2 Intel </a:t>
            </a:r>
            <a:r>
              <a:rPr lang="en-US" sz="1600" dirty="0"/>
              <a:t>Xeon </a:t>
            </a:r>
            <a:r>
              <a:rPr lang="en-US" sz="1600" dirty="0" smtClean="0"/>
              <a:t>X5492 </a:t>
            </a:r>
            <a:r>
              <a:rPr lang="en-US" sz="1600" dirty="0"/>
              <a:t>@ 3.40GHz </a:t>
            </a:r>
            <a:r>
              <a:rPr lang="en-US" sz="1600" dirty="0" smtClean="0"/>
              <a:t>with 32 GB memory</a:t>
            </a:r>
            <a:endParaRPr lang="en-US" sz="1600" dirty="0"/>
          </a:p>
        </p:txBody>
      </p:sp>
    </p:spTree>
    <p:extLst>
      <p:ext uri="{BB962C8B-B14F-4D97-AF65-F5344CB8AC3E}">
        <p14:creationId xmlns:p14="http://schemas.microsoft.com/office/powerpoint/2010/main" val="28507683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lstStyle/>
          <a:p>
            <a:r>
              <a:rPr lang="en-US" dirty="0" smtClean="0"/>
              <a:t>Sensor Grid Performance</a:t>
            </a:r>
            <a:endParaRPr lang="en-US" dirty="0"/>
          </a:p>
        </p:txBody>
      </p:sp>
      <p:sp>
        <p:nvSpPr>
          <p:cNvPr id="3" name="Content Placeholder 2"/>
          <p:cNvSpPr>
            <a:spLocks noGrp="1"/>
          </p:cNvSpPr>
          <p:nvPr>
            <p:ph sz="half" idx="1"/>
          </p:nvPr>
        </p:nvSpPr>
        <p:spPr>
          <a:xfrm>
            <a:off x="91440" y="838201"/>
            <a:ext cx="9052560" cy="914400"/>
          </a:xfrm>
        </p:spPr>
        <p:txBody>
          <a:bodyPr/>
          <a:lstStyle/>
          <a:p>
            <a:r>
              <a:rPr lang="en-US" dirty="0" smtClean="0"/>
              <a:t>Overheads of either pub-sub mechanism or virtualization are &lt;~ one millisecond</a:t>
            </a:r>
          </a:p>
          <a:p>
            <a:endParaRPr lang="en-US" dirty="0"/>
          </a:p>
        </p:txBody>
      </p:sp>
      <p:sp>
        <p:nvSpPr>
          <p:cNvPr id="5" name="Content Placeholder 4"/>
          <p:cNvSpPr>
            <a:spLocks noGrp="1"/>
          </p:cNvSpPr>
          <p:nvPr>
            <p:ph sz="half" idx="2"/>
          </p:nvPr>
        </p:nvSpPr>
        <p:spPr>
          <a:xfrm>
            <a:off x="3657600" y="1752600"/>
            <a:ext cx="5410200" cy="4525963"/>
          </a:xfrm>
        </p:spPr>
        <p:txBody>
          <a:bodyPr/>
          <a:lstStyle/>
          <a:p>
            <a:r>
              <a:rPr lang="en-US" dirty="0" smtClean="0"/>
              <a:t>Kinect mounted on </a:t>
            </a:r>
            <a:r>
              <a:rPr lang="en-US" dirty="0" err="1" smtClean="0"/>
              <a:t>Turtlebot</a:t>
            </a:r>
            <a:r>
              <a:rPr lang="en-US" dirty="0" smtClean="0"/>
              <a:t> using pub-sub ROS software gets latency of 70-100 </a:t>
            </a:r>
            <a:r>
              <a:rPr lang="en-US" dirty="0" err="1" smtClean="0"/>
              <a:t>ms</a:t>
            </a:r>
            <a:r>
              <a:rPr lang="en-US" dirty="0" smtClean="0"/>
              <a:t> and bandwidth of 5 </a:t>
            </a:r>
            <a:r>
              <a:rPr lang="en-US" dirty="0" err="1" smtClean="0"/>
              <a:t>Mbs</a:t>
            </a:r>
            <a:r>
              <a:rPr lang="en-US" dirty="0" smtClean="0"/>
              <a:t> whether connected to cloud (FutureGrid) or local workstation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24</a:t>
            </a:fld>
            <a:endParaRPr lang="en-US" dirty="0"/>
          </a:p>
        </p:txBody>
      </p:sp>
      <p:pic>
        <p:nvPicPr>
          <p:cNvPr id="4098" name="Picture 2" descr="TurtleBot"/>
          <p:cNvPicPr>
            <a:picLocks noChangeAspect="1" noChangeArrowheads="1"/>
          </p:cNvPicPr>
          <p:nvPr/>
        </p:nvPicPr>
        <p:blipFill rotWithShape="1">
          <a:blip r:embed="rId2">
            <a:extLst>
              <a:ext uri="{28A0092B-C50C-407E-A947-70E740481C1C}">
                <a14:useLocalDpi xmlns:a14="http://schemas.microsoft.com/office/drawing/2010/main" val="0"/>
              </a:ext>
            </a:extLst>
          </a:blip>
          <a:srcRect l="4650" r="50000"/>
          <a:stretch/>
        </p:blipFill>
        <p:spPr bwMode="auto">
          <a:xfrm>
            <a:off x="91440" y="1876425"/>
            <a:ext cx="3455670" cy="498157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http://reviews.cnet.com/i/tim/2010/06/14/product_005_540x338.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0" y="4345304"/>
            <a:ext cx="3979358" cy="24907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0586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143"/>
            <a:ext cx="8229600" cy="1143000"/>
          </a:xfrm>
        </p:spPr>
        <p:txBody>
          <a:bodyPr/>
          <a:lstStyle/>
          <a:p>
            <a:r>
              <a:rPr lang="en-US" dirty="0" smtClean="0"/>
              <a:t>What is FutureGrid?</a:t>
            </a:r>
            <a:endParaRPr lang="en-US" dirty="0"/>
          </a:p>
        </p:txBody>
      </p:sp>
      <p:sp>
        <p:nvSpPr>
          <p:cNvPr id="3" name="Content Placeholder 2"/>
          <p:cNvSpPr>
            <a:spLocks noGrp="1"/>
          </p:cNvSpPr>
          <p:nvPr>
            <p:ph idx="1"/>
          </p:nvPr>
        </p:nvSpPr>
        <p:spPr>
          <a:xfrm>
            <a:off x="25400" y="914400"/>
            <a:ext cx="9118600" cy="5943600"/>
          </a:xfrm>
        </p:spPr>
        <p:txBody>
          <a:bodyPr>
            <a:normAutofit/>
          </a:bodyPr>
          <a:lstStyle/>
          <a:p>
            <a:r>
              <a:rPr lang="en-US" sz="2600" dirty="0">
                <a:latin typeface="Times New Roman" pitchFamily="18" charset="0"/>
                <a:cs typeface="Times New Roman" pitchFamily="18" charset="0"/>
              </a:rPr>
              <a:t>The </a:t>
            </a:r>
            <a:r>
              <a:rPr lang="en-US" sz="2600" b="1" dirty="0">
                <a:latin typeface="Times New Roman" pitchFamily="18" charset="0"/>
                <a:cs typeface="Times New Roman" pitchFamily="18" charset="0"/>
              </a:rPr>
              <a:t>FutureGrid</a:t>
            </a:r>
            <a:r>
              <a:rPr lang="en-US" sz="2600" dirty="0">
                <a:latin typeface="Times New Roman" pitchFamily="18" charset="0"/>
                <a:cs typeface="Times New Roman" pitchFamily="18" charset="0"/>
              </a:rPr>
              <a:t> project mission is to </a:t>
            </a:r>
            <a:r>
              <a:rPr lang="en-US" sz="2600" dirty="0">
                <a:solidFill>
                  <a:srgbClr val="FF0000"/>
                </a:solidFill>
                <a:latin typeface="Times New Roman" pitchFamily="18" charset="0"/>
                <a:cs typeface="Times New Roman" pitchFamily="18" charset="0"/>
              </a:rPr>
              <a:t>enable experimental work </a:t>
            </a:r>
            <a:r>
              <a:rPr lang="en-US" sz="2600" dirty="0">
                <a:latin typeface="Times New Roman" pitchFamily="18" charset="0"/>
                <a:cs typeface="Times New Roman" pitchFamily="18" charset="0"/>
              </a:rPr>
              <a:t>that advances:</a:t>
            </a:r>
          </a:p>
          <a:p>
            <a:pPr marL="914400" lvl="1" indent="-457200">
              <a:buFont typeface="+mj-lt"/>
              <a:buAutoNum type="alphaLcParenR"/>
            </a:pPr>
            <a:r>
              <a:rPr lang="en-US" sz="2200" dirty="0" smtClean="0">
                <a:latin typeface="Times New Roman" pitchFamily="18" charset="0"/>
                <a:cs typeface="Times New Roman" pitchFamily="18" charset="0"/>
              </a:rPr>
              <a:t>Innovation </a:t>
            </a:r>
            <a:r>
              <a:rPr lang="en-US" sz="2200" dirty="0">
                <a:latin typeface="Times New Roman" pitchFamily="18" charset="0"/>
                <a:cs typeface="Times New Roman" pitchFamily="18" charset="0"/>
              </a:rPr>
              <a:t>and scientific understanding of </a:t>
            </a:r>
            <a:r>
              <a:rPr lang="en-US" sz="2200" dirty="0">
                <a:solidFill>
                  <a:srgbClr val="FF0000"/>
                </a:solidFill>
                <a:latin typeface="Times New Roman" pitchFamily="18" charset="0"/>
                <a:cs typeface="Times New Roman" pitchFamily="18" charset="0"/>
              </a:rPr>
              <a:t>distributed computing and parallel </a:t>
            </a:r>
            <a:r>
              <a:rPr lang="en-US" sz="2200" dirty="0" smtClean="0">
                <a:solidFill>
                  <a:srgbClr val="FF0000"/>
                </a:solidFill>
                <a:latin typeface="Times New Roman" pitchFamily="18" charset="0"/>
                <a:cs typeface="Times New Roman" pitchFamily="18" charset="0"/>
              </a:rPr>
              <a:t>computing paradigms</a:t>
            </a:r>
            <a:r>
              <a:rPr lang="en-US" sz="2200" dirty="0">
                <a:latin typeface="Times New Roman" pitchFamily="18" charset="0"/>
                <a:cs typeface="Times New Roman" pitchFamily="18" charset="0"/>
              </a:rPr>
              <a:t>,</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engineering science of middleware </a:t>
            </a:r>
            <a:r>
              <a:rPr lang="en-US" sz="2200" dirty="0">
                <a:latin typeface="Times New Roman" pitchFamily="18" charset="0"/>
                <a:cs typeface="Times New Roman" pitchFamily="18" charset="0"/>
              </a:rPr>
              <a:t>that enables these paradigms,</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latin typeface="Times New Roman" pitchFamily="18" charset="0"/>
                <a:cs typeface="Times New Roman" pitchFamily="18" charset="0"/>
              </a:rPr>
              <a:t>use and drivers of these paradigms by </a:t>
            </a:r>
            <a:r>
              <a:rPr lang="en-US" sz="2200" dirty="0">
                <a:solidFill>
                  <a:srgbClr val="FF0000"/>
                </a:solidFill>
                <a:latin typeface="Times New Roman" pitchFamily="18" charset="0"/>
                <a:cs typeface="Times New Roman" pitchFamily="18" charset="0"/>
              </a:rPr>
              <a:t>important applications</a:t>
            </a:r>
            <a:r>
              <a:rPr lang="en-US" sz="2200" dirty="0">
                <a:latin typeface="Times New Roman" pitchFamily="18" charset="0"/>
                <a:cs typeface="Times New Roman" pitchFamily="18" charset="0"/>
              </a:rPr>
              <a:t>, and,</a:t>
            </a:r>
          </a:p>
          <a:p>
            <a:pPr marL="914400" lvl="1" indent="-457200">
              <a:buFont typeface="+mj-lt"/>
              <a:buAutoNum type="alphaLcParenR"/>
            </a:pPr>
            <a:r>
              <a:rPr lang="en-US" sz="2200" dirty="0" smtClean="0">
                <a:latin typeface="Times New Roman" pitchFamily="18" charset="0"/>
                <a:cs typeface="Times New Roman" pitchFamily="18" charset="0"/>
              </a:rPr>
              <a:t>The </a:t>
            </a:r>
            <a:r>
              <a:rPr lang="en-US" sz="2200" dirty="0">
                <a:solidFill>
                  <a:srgbClr val="FF0000"/>
                </a:solidFill>
                <a:latin typeface="Times New Roman" pitchFamily="18" charset="0"/>
                <a:cs typeface="Times New Roman" pitchFamily="18" charset="0"/>
              </a:rPr>
              <a:t>education</a:t>
            </a:r>
            <a:r>
              <a:rPr lang="en-US" sz="2200" dirty="0">
                <a:latin typeface="Times New Roman" pitchFamily="18" charset="0"/>
                <a:cs typeface="Times New Roman" pitchFamily="18" charset="0"/>
              </a:rPr>
              <a:t> of a new generation of students and workforce on the use of </a:t>
            </a:r>
            <a:r>
              <a:rPr lang="en-US" sz="2200" dirty="0" smtClean="0">
                <a:latin typeface="Times New Roman" pitchFamily="18" charset="0"/>
                <a:cs typeface="Times New Roman" pitchFamily="18" charset="0"/>
              </a:rPr>
              <a:t>these paradigms </a:t>
            </a:r>
            <a:r>
              <a:rPr lang="en-US" sz="2200" dirty="0">
                <a:latin typeface="Times New Roman" pitchFamily="18" charset="0"/>
                <a:cs typeface="Times New Roman" pitchFamily="18" charset="0"/>
              </a:rPr>
              <a:t>and their applications</a:t>
            </a:r>
            <a:r>
              <a:rPr lang="en-US" sz="2200" dirty="0" smtClean="0">
                <a:latin typeface="Times New Roman" pitchFamily="18" charset="0"/>
                <a:cs typeface="Times New Roman" pitchFamily="18" charset="0"/>
              </a:rPr>
              <a:t>.</a:t>
            </a:r>
          </a:p>
          <a:p>
            <a:pPr marL="514350" indent="-457200"/>
            <a:r>
              <a:rPr lang="en-US" sz="2800" dirty="0" smtClean="0">
                <a:latin typeface="Times New Roman" pitchFamily="18" charset="0"/>
                <a:cs typeface="Times New Roman" pitchFamily="18" charset="0"/>
              </a:rPr>
              <a:t>The </a:t>
            </a:r>
            <a:r>
              <a:rPr lang="en-US" sz="2800" b="1" dirty="0" smtClean="0">
                <a:latin typeface="Times New Roman" pitchFamily="18" charset="0"/>
                <a:cs typeface="Times New Roman" pitchFamily="18" charset="0"/>
              </a:rPr>
              <a:t>implementation</a:t>
            </a:r>
            <a:r>
              <a:rPr lang="en-US" sz="2800" dirty="0" smtClean="0">
                <a:latin typeface="Times New Roman" pitchFamily="18" charset="0"/>
                <a:cs typeface="Times New Roman" pitchFamily="18" charset="0"/>
              </a:rPr>
              <a:t> of mission includes</a:t>
            </a:r>
          </a:p>
          <a:p>
            <a:pPr lvl="1">
              <a:buFont typeface="Arial" pitchFamily="34" charset="0"/>
              <a:buChar char="•"/>
            </a:pPr>
            <a:r>
              <a:rPr lang="en-US" sz="2400" dirty="0" smtClean="0">
                <a:solidFill>
                  <a:srgbClr val="FF0000"/>
                </a:solidFill>
                <a:latin typeface="Times New Roman" pitchFamily="18" charset="0"/>
                <a:cs typeface="Times New Roman" pitchFamily="18" charset="0"/>
              </a:rPr>
              <a:t>Distributed flexible hardware </a:t>
            </a:r>
            <a:r>
              <a:rPr lang="en-US" sz="2400" dirty="0" smtClean="0">
                <a:latin typeface="Times New Roman" pitchFamily="18" charset="0"/>
                <a:cs typeface="Times New Roman" pitchFamily="18" charset="0"/>
              </a:rPr>
              <a:t>with supported use</a:t>
            </a:r>
          </a:p>
          <a:p>
            <a:pPr lvl="1">
              <a:buFont typeface="Arial" pitchFamily="34" charset="0"/>
              <a:buChar char="•"/>
            </a:pPr>
            <a:r>
              <a:rPr lang="en-US" sz="2400" dirty="0" smtClean="0">
                <a:latin typeface="Times New Roman" pitchFamily="18" charset="0"/>
                <a:cs typeface="Times New Roman" pitchFamily="18" charset="0"/>
              </a:rPr>
              <a:t>Identified </a:t>
            </a:r>
            <a:r>
              <a:rPr lang="en-US" sz="2400" dirty="0" smtClean="0">
                <a:solidFill>
                  <a:srgbClr val="FF0000"/>
                </a:solidFill>
                <a:latin typeface="Times New Roman" pitchFamily="18" charset="0"/>
                <a:cs typeface="Times New Roman" pitchFamily="18" charset="0"/>
              </a:rPr>
              <a:t>IaaS and </a:t>
            </a:r>
            <a:r>
              <a:rPr lang="en-US" sz="2400" dirty="0" err="1" smtClean="0">
                <a:solidFill>
                  <a:srgbClr val="FF0000"/>
                </a:solidFill>
                <a:latin typeface="Times New Roman" pitchFamily="18" charset="0"/>
                <a:cs typeface="Times New Roman" pitchFamily="18" charset="0"/>
              </a:rPr>
              <a:t>PaaS</a:t>
            </a:r>
            <a:r>
              <a:rPr lang="en-US" sz="2400" dirty="0" smtClean="0">
                <a:solidFill>
                  <a:srgbClr val="FF0000"/>
                </a:solidFill>
                <a:latin typeface="Times New Roman" pitchFamily="18" charset="0"/>
                <a:cs typeface="Times New Roman" pitchFamily="18" charset="0"/>
              </a:rPr>
              <a:t> </a:t>
            </a:r>
            <a:r>
              <a:rPr lang="en-US" sz="2400" dirty="0" smtClean="0">
                <a:latin typeface="Times New Roman" pitchFamily="18" charset="0"/>
                <a:cs typeface="Times New Roman" pitchFamily="18" charset="0"/>
              </a:rPr>
              <a:t>“core” software with supported use</a:t>
            </a:r>
          </a:p>
          <a:p>
            <a:pPr lvl="1">
              <a:buFont typeface="Arial" pitchFamily="34" charset="0"/>
              <a:buChar char="•"/>
            </a:pPr>
            <a:r>
              <a:rPr lang="en-US" sz="2400" dirty="0" smtClean="0">
                <a:solidFill>
                  <a:srgbClr val="FF0000"/>
                </a:solidFill>
                <a:latin typeface="Times New Roman" pitchFamily="18" charset="0"/>
                <a:cs typeface="Times New Roman" pitchFamily="18" charset="0"/>
              </a:rPr>
              <a:t>Outreach</a:t>
            </a:r>
          </a:p>
          <a:p>
            <a:r>
              <a:rPr lang="en-US" sz="2800" b="1" dirty="0" smtClean="0">
                <a:latin typeface="Times New Roman" pitchFamily="18" charset="0"/>
                <a:cs typeface="Times New Roman" pitchFamily="18" charset="0"/>
              </a:rPr>
              <a:t>~4500 cores </a:t>
            </a:r>
            <a:r>
              <a:rPr lang="en-US" sz="2800" dirty="0" smtClean="0">
                <a:latin typeface="Times New Roman" pitchFamily="18" charset="0"/>
                <a:cs typeface="Times New Roman" pitchFamily="18" charset="0"/>
              </a:rPr>
              <a:t>in 5 major sites</a:t>
            </a:r>
            <a:endParaRPr lang="en-US" sz="2800" dirty="0">
              <a:latin typeface="Times New Roman" pitchFamily="18" charset="0"/>
              <a:cs typeface="Times New Roman" pitchFamily="18" charset="0"/>
            </a:endParaRPr>
          </a:p>
        </p:txBody>
      </p:sp>
    </p:spTree>
    <p:extLst>
      <p:ext uri="{BB962C8B-B14F-4D97-AF65-F5344CB8AC3E}">
        <p14:creationId xmlns:p14="http://schemas.microsoft.com/office/powerpoint/2010/main" val="171422359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Distribution of FutureGrid Technologies and Areas</a:t>
            </a:r>
            <a:endParaRPr lang="en-US" dirty="0"/>
          </a:p>
        </p:txBody>
      </p:sp>
      <p:sp>
        <p:nvSpPr>
          <p:cNvPr id="3" name="Content Placeholder 2"/>
          <p:cNvSpPr>
            <a:spLocks noGrp="1"/>
          </p:cNvSpPr>
          <p:nvPr>
            <p:ph idx="1"/>
          </p:nvPr>
        </p:nvSpPr>
        <p:spPr>
          <a:xfrm>
            <a:off x="5715000" y="1524000"/>
            <a:ext cx="2667000" cy="457200"/>
          </a:xfrm>
        </p:spPr>
        <p:txBody>
          <a:bodyPr/>
          <a:lstStyle/>
          <a:p>
            <a:r>
              <a:rPr lang="en-US" dirty="0" smtClean="0"/>
              <a:t>200 Projects</a:t>
            </a:r>
            <a:endParaRPr lang="en-US" dirty="0"/>
          </a:p>
        </p:txBody>
      </p:sp>
      <p:graphicFrame>
        <p:nvGraphicFramePr>
          <p:cNvPr id="5" name="Chart 4"/>
          <p:cNvGraphicFramePr/>
          <p:nvPr>
            <p:extLst>
              <p:ext uri="{D42A27DB-BD31-4B8C-83A1-F6EECF244321}">
                <p14:modId xmlns:p14="http://schemas.microsoft.com/office/powerpoint/2010/main" val="4032881082"/>
              </p:ext>
            </p:extLst>
          </p:nvPr>
        </p:nvGraphicFramePr>
        <p:xfrm>
          <a:off x="-10633" y="1295400"/>
          <a:ext cx="6096000" cy="50209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7" name="Chart 6"/>
          <p:cNvGraphicFramePr/>
          <p:nvPr>
            <p:extLst>
              <p:ext uri="{D42A27DB-BD31-4B8C-83A1-F6EECF244321}">
                <p14:modId xmlns:p14="http://schemas.microsoft.com/office/powerpoint/2010/main" val="359329895"/>
              </p:ext>
            </p:extLst>
          </p:nvPr>
        </p:nvGraphicFramePr>
        <p:xfrm>
          <a:off x="4572000" y="2514600"/>
          <a:ext cx="4572000" cy="3505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955823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52400"/>
            <a:ext cx="8229600" cy="1143000"/>
          </a:xfrm>
        </p:spPr>
        <p:txBody>
          <a:bodyPr/>
          <a:lstStyle/>
          <a:p>
            <a:r>
              <a:rPr lang="en-US" dirty="0" smtClean="0"/>
              <a:t>Some Typical Results</a:t>
            </a:r>
            <a:endParaRPr lang="en-US" dirty="0"/>
          </a:p>
        </p:txBody>
      </p:sp>
      <p:sp>
        <p:nvSpPr>
          <p:cNvPr id="7" name="Content Placeholder 6"/>
          <p:cNvSpPr>
            <a:spLocks noGrp="1"/>
          </p:cNvSpPr>
          <p:nvPr>
            <p:ph idx="1"/>
          </p:nvPr>
        </p:nvSpPr>
        <p:spPr>
          <a:xfrm>
            <a:off x="0" y="1066800"/>
            <a:ext cx="9144000" cy="4525963"/>
          </a:xfrm>
        </p:spPr>
        <p:txBody>
          <a:bodyPr/>
          <a:lstStyle/>
          <a:p>
            <a:r>
              <a:rPr lang="en-US" b="1" dirty="0"/>
              <a:t>GPS Sensor </a:t>
            </a:r>
            <a:r>
              <a:rPr lang="en-US" dirty="0"/>
              <a:t>(1  per second, 1460byte packet)</a:t>
            </a:r>
          </a:p>
          <a:p>
            <a:r>
              <a:rPr lang="en-US" b="1" dirty="0" smtClean="0"/>
              <a:t>Low-end Video </a:t>
            </a:r>
            <a:r>
              <a:rPr lang="en-US" b="1" dirty="0"/>
              <a:t>Sensor </a:t>
            </a:r>
            <a:r>
              <a:rPr lang="en-US" dirty="0"/>
              <a:t>(10 per second, 1024byte packet)</a:t>
            </a:r>
          </a:p>
          <a:p>
            <a:r>
              <a:rPr lang="en-US" b="1" dirty="0"/>
              <a:t>High End Video Sensor </a:t>
            </a:r>
            <a:r>
              <a:rPr lang="en-US" dirty="0"/>
              <a:t>(30 per second, 7680byte packet</a:t>
            </a:r>
            <a:r>
              <a:rPr lang="en-US" dirty="0" smtClean="0"/>
              <a:t>)</a:t>
            </a:r>
            <a:r>
              <a:rPr lang="en-US" dirty="0"/>
              <a:t> </a:t>
            </a:r>
            <a:endParaRPr lang="en-US" dirty="0" smtClean="0"/>
          </a:p>
          <a:p>
            <a:endParaRPr lang="en-US" dirty="0"/>
          </a:p>
          <a:p>
            <a:endParaRPr lang="en-US" dirty="0" smtClean="0"/>
          </a:p>
          <a:p>
            <a:endParaRPr lang="en-US" dirty="0" smtClean="0"/>
          </a:p>
          <a:p>
            <a:r>
              <a:rPr lang="en-US" dirty="0" smtClean="0"/>
              <a:t>All with</a:t>
            </a:r>
            <a:r>
              <a:rPr lang="en-US" b="1" dirty="0" smtClean="0"/>
              <a:t> NaradaBrokering </a:t>
            </a:r>
            <a:r>
              <a:rPr lang="en-US" dirty="0" smtClean="0"/>
              <a:t>pub-sub system – no longer best</a:t>
            </a:r>
            <a:endParaRPr lang="en-US" dirty="0"/>
          </a:p>
          <a:p>
            <a:endParaRPr lang="en-US" dirty="0"/>
          </a:p>
        </p:txBody>
      </p:sp>
      <p:sp>
        <p:nvSpPr>
          <p:cNvPr id="5" name="Slide Number Placeholder 4"/>
          <p:cNvSpPr>
            <a:spLocks noGrp="1"/>
          </p:cNvSpPr>
          <p:nvPr>
            <p:ph type="sldNum" sz="quarter" idx="12"/>
          </p:nvPr>
        </p:nvSpPr>
        <p:spPr/>
        <p:txBody>
          <a:bodyPr/>
          <a:lstStyle/>
          <a:p>
            <a:fld id="{99168EA6-6EA6-45E6-A5AA-9910092C4369}" type="slidenum">
              <a:rPr lang="en-US" smtClean="0"/>
              <a:pPr/>
              <a:t>27</a:t>
            </a:fld>
            <a:endParaRPr lang="en-US"/>
          </a:p>
        </p:txBody>
      </p:sp>
      <p:pic>
        <p:nvPicPr>
          <p:cNvPr id="8"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3329654"/>
            <a:ext cx="2194274" cy="2194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650327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4" y="30480"/>
            <a:ext cx="9136086" cy="1143000"/>
          </a:xfrm>
        </p:spPr>
        <p:txBody>
          <a:bodyPr/>
          <a:lstStyle/>
          <a:p>
            <a:r>
              <a:rPr lang="en-US" dirty="0" smtClean="0"/>
              <a:t>GPS Sensor: Multiple Brokers in Cloud</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28</a:t>
            </a:fld>
            <a:endParaRPr lang="en-US"/>
          </a:p>
        </p:txBody>
      </p:sp>
      <p:pic>
        <p:nvPicPr>
          <p:cNvPr id="5122"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608"/>
          <a:stretch/>
        </p:blipFill>
        <p:spPr bwMode="auto">
          <a:xfrm>
            <a:off x="3164" y="2171700"/>
            <a:ext cx="9136086" cy="4686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85143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8686800" cy="1143000"/>
          </a:xfrm>
        </p:spPr>
        <p:txBody>
          <a:bodyPr/>
          <a:lstStyle/>
          <a:p>
            <a:r>
              <a:rPr lang="en-US" dirty="0" smtClean="0"/>
              <a:t>Low-end Video Sensors (surveillance or video conferencing)</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29</a:t>
            </a:fld>
            <a:endParaRPr lang="en-US"/>
          </a:p>
        </p:txBody>
      </p:sp>
      <p:pic>
        <p:nvPicPr>
          <p:cNvPr id="614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3711"/>
          <a:stretch/>
        </p:blipFill>
        <p:spPr bwMode="auto">
          <a:xfrm>
            <a:off x="26670" y="2148840"/>
            <a:ext cx="9144000" cy="473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2222"/>
          <a:stretch/>
        </p:blipFill>
        <p:spPr bwMode="auto">
          <a:xfrm>
            <a:off x="15240" y="2067040"/>
            <a:ext cx="9144000" cy="4821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36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1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dirty="0" smtClean="0"/>
              <a:t>Some Observations</a:t>
            </a:r>
            <a:endParaRPr lang="en-US" dirty="0"/>
          </a:p>
        </p:txBody>
      </p:sp>
      <p:sp>
        <p:nvSpPr>
          <p:cNvPr id="3" name="Content Placeholder 2"/>
          <p:cNvSpPr>
            <a:spLocks noGrp="1"/>
          </p:cNvSpPr>
          <p:nvPr>
            <p:ph idx="1"/>
          </p:nvPr>
        </p:nvSpPr>
        <p:spPr>
          <a:xfrm>
            <a:off x="152400" y="838200"/>
            <a:ext cx="8839200" cy="5486400"/>
          </a:xfrm>
        </p:spPr>
        <p:txBody>
          <a:bodyPr/>
          <a:lstStyle/>
          <a:p>
            <a:pPr marL="274320">
              <a:spcBef>
                <a:spcPts val="300"/>
              </a:spcBef>
            </a:pPr>
            <a:r>
              <a:rPr lang="en-US" sz="2400" b="1" dirty="0" smtClean="0"/>
              <a:t>Classic </a:t>
            </a:r>
            <a:r>
              <a:rPr lang="en-US" sz="2400" b="1" dirty="0"/>
              <a:t>HPC machines </a:t>
            </a:r>
            <a:r>
              <a:rPr lang="en-US" sz="2400" dirty="0"/>
              <a:t>as MPI engines offer highest possible performance on closely coupled problems</a:t>
            </a:r>
          </a:p>
          <a:p>
            <a:pPr marL="274320">
              <a:spcBef>
                <a:spcPts val="300"/>
              </a:spcBef>
            </a:pPr>
            <a:r>
              <a:rPr lang="en-US" sz="2400" b="1" dirty="0" smtClean="0"/>
              <a:t>Clouds</a:t>
            </a:r>
            <a:r>
              <a:rPr lang="en-US" sz="2400" dirty="0" smtClean="0"/>
              <a:t> offer from different points of view</a:t>
            </a:r>
          </a:p>
          <a:p>
            <a:pPr marL="674370" lvl="2">
              <a:spcBef>
                <a:spcPts val="300"/>
              </a:spcBef>
            </a:pPr>
            <a:r>
              <a:rPr lang="en-US" sz="2000" dirty="0" smtClean="0"/>
              <a:t>On-demand service (</a:t>
            </a:r>
            <a:r>
              <a:rPr lang="en-US" sz="2000" b="1" dirty="0" smtClean="0"/>
              <a:t>elastic and real-time NOT batch</a:t>
            </a:r>
            <a:r>
              <a:rPr lang="en-US" sz="2000" dirty="0" smtClean="0"/>
              <a:t>)</a:t>
            </a:r>
            <a:endParaRPr lang="en-US" sz="2000" dirty="0" smtClean="0"/>
          </a:p>
          <a:p>
            <a:pPr marL="674370" lvl="2">
              <a:spcBef>
                <a:spcPts val="300"/>
              </a:spcBef>
            </a:pPr>
            <a:r>
              <a:rPr lang="en-US" sz="2000" b="1" dirty="0" smtClean="0"/>
              <a:t>Economies of scale from sharing</a:t>
            </a:r>
          </a:p>
          <a:p>
            <a:pPr marL="674370" lvl="2">
              <a:spcBef>
                <a:spcPts val="300"/>
              </a:spcBef>
            </a:pPr>
            <a:r>
              <a:rPr lang="en-US" sz="2000" dirty="0" smtClean="0"/>
              <a:t>Powerful new </a:t>
            </a:r>
            <a:r>
              <a:rPr lang="en-US" sz="2000" b="1" dirty="0" smtClean="0"/>
              <a:t>software models </a:t>
            </a:r>
            <a:r>
              <a:rPr lang="en-US" sz="2000" dirty="0" smtClean="0"/>
              <a:t>such as </a:t>
            </a:r>
            <a:r>
              <a:rPr lang="en-US" sz="2000" b="1" dirty="0" smtClean="0"/>
              <a:t>MapReduce, </a:t>
            </a:r>
            <a:r>
              <a:rPr lang="en-US" sz="2000" dirty="0" smtClean="0"/>
              <a:t>which have </a:t>
            </a:r>
            <a:r>
              <a:rPr lang="en-US" sz="2000" b="1" dirty="0" smtClean="0"/>
              <a:t>advantages over classic HPC environments</a:t>
            </a:r>
          </a:p>
          <a:p>
            <a:pPr marL="674370" lvl="2">
              <a:spcBef>
                <a:spcPts val="300"/>
              </a:spcBef>
            </a:pPr>
            <a:r>
              <a:rPr lang="en-US" sz="2000" b="1" dirty="0" smtClean="0"/>
              <a:t>Plenty of jobs </a:t>
            </a:r>
            <a:r>
              <a:rPr lang="en-US" sz="2000" dirty="0" smtClean="0"/>
              <a:t>making it attractive for students &amp; curricula</a:t>
            </a:r>
          </a:p>
          <a:p>
            <a:pPr marL="674370" lvl="2">
              <a:spcBef>
                <a:spcPts val="300"/>
              </a:spcBef>
            </a:pPr>
            <a:r>
              <a:rPr lang="en-US" sz="2000" b="1" dirty="0" smtClean="0"/>
              <a:t>Security</a:t>
            </a:r>
            <a:r>
              <a:rPr lang="en-US" sz="2000" dirty="0" smtClean="0"/>
              <a:t> </a:t>
            </a:r>
            <a:r>
              <a:rPr lang="en-US" sz="2000" dirty="0" smtClean="0"/>
              <a:t>challenges</a:t>
            </a:r>
          </a:p>
          <a:p>
            <a:pPr marL="674370" lvl="2">
              <a:spcBef>
                <a:spcPts val="300"/>
              </a:spcBef>
            </a:pPr>
            <a:r>
              <a:rPr lang="en-US" sz="2000" b="1" dirty="0" smtClean="0"/>
              <a:t>Lower communication </a:t>
            </a:r>
            <a:r>
              <a:rPr lang="en-US" sz="2000" dirty="0" smtClean="0"/>
              <a:t>performance</a:t>
            </a:r>
            <a:endParaRPr lang="en-US" sz="2000" dirty="0" smtClean="0"/>
          </a:p>
          <a:p>
            <a:pPr marL="274320">
              <a:spcBef>
                <a:spcPts val="300"/>
              </a:spcBef>
            </a:pPr>
            <a:r>
              <a:rPr lang="en-US" sz="2400" b="1" dirty="0" smtClean="0"/>
              <a:t>HPC problems </a:t>
            </a:r>
            <a:r>
              <a:rPr lang="en-US" sz="2400" dirty="0" smtClean="0"/>
              <a:t>running well on clouds have above  advantages</a:t>
            </a:r>
          </a:p>
          <a:p>
            <a:pPr marL="674370" lvl="1">
              <a:spcBef>
                <a:spcPts val="300"/>
              </a:spcBef>
            </a:pPr>
            <a:r>
              <a:rPr lang="en-US" sz="2000" dirty="0" smtClean="0">
                <a:cs typeface="ＭＳ Ｐゴシック" charset="0"/>
              </a:rPr>
              <a:t>Note </a:t>
            </a:r>
            <a:r>
              <a:rPr lang="en-US" sz="2000" dirty="0">
                <a:cs typeface="ＭＳ Ｐゴシック" charset="0"/>
              </a:rPr>
              <a:t>100% utilization of Supercomputers </a:t>
            </a:r>
            <a:r>
              <a:rPr lang="en-US" sz="2000" dirty="0" smtClean="0">
                <a:cs typeface="ＭＳ Ｐゴシック" charset="0"/>
              </a:rPr>
              <a:t>and high throughput systems makes </a:t>
            </a:r>
            <a:r>
              <a:rPr lang="en-US" sz="2000" dirty="0">
                <a:cs typeface="ＭＳ Ｐゴシック" charset="0"/>
              </a:rPr>
              <a:t>elasticity moot for capability (very large) jobs and makes capacity (many modest) use </a:t>
            </a:r>
            <a:r>
              <a:rPr lang="en-US" sz="2000" dirty="0" smtClean="0">
                <a:cs typeface="ＭＳ Ｐゴシック" charset="0"/>
              </a:rPr>
              <a:t>not be on-demand</a:t>
            </a:r>
          </a:p>
          <a:p>
            <a:pPr marL="274320">
              <a:spcBef>
                <a:spcPts val="300"/>
              </a:spcBef>
            </a:pPr>
            <a:r>
              <a:rPr lang="en-US" sz="2400" b="1" dirty="0" smtClean="0"/>
              <a:t>Senso</a:t>
            </a:r>
            <a:r>
              <a:rPr lang="en-US" sz="2400" b="1" dirty="0" smtClean="0"/>
              <a:t>rs</a:t>
            </a:r>
            <a:r>
              <a:rPr lang="en-US" sz="2400" dirty="0" smtClean="0"/>
              <a:t> need real-time support and do not need microsecond latency</a:t>
            </a:r>
            <a:endParaRPr lang="en-US" sz="2400" dirty="0" smtClean="0"/>
          </a:p>
        </p:txBody>
      </p:sp>
      <p:sp>
        <p:nvSpPr>
          <p:cNvPr id="4" name="Slide Number Placeholder 3"/>
          <p:cNvSpPr>
            <a:spLocks noGrp="1"/>
          </p:cNvSpPr>
          <p:nvPr>
            <p:ph type="sldNum" sz="quarter" idx="12"/>
          </p:nvPr>
        </p:nvSpPr>
        <p:spPr/>
        <p:txBody>
          <a:bodyPr/>
          <a:lstStyle/>
          <a:p>
            <a:fld id="{94CC141A-9CC6-41A7-A7D0-011D836CC6E2}" type="slidenum">
              <a:rPr lang="en-US" smtClean="0"/>
              <a:pPr/>
              <a:t>3</a:t>
            </a:fld>
            <a:endParaRPr lang="en-US"/>
          </a:p>
        </p:txBody>
      </p:sp>
    </p:spTree>
    <p:extLst>
      <p:ext uri="{BB962C8B-B14F-4D97-AF65-F5344CB8AC3E}">
        <p14:creationId xmlns:p14="http://schemas.microsoft.com/office/powerpoint/2010/main" val="374081258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dirty="0" smtClean="0"/>
              <a:t>High-end Video Sensor</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30</a:t>
            </a:fld>
            <a:endParaRPr lang="en-US"/>
          </a:p>
        </p:txBody>
      </p:sp>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14299"/>
          <a:stretch/>
        </p:blipFill>
        <p:spPr bwMode="auto">
          <a:xfrm>
            <a:off x="0" y="1295400"/>
            <a:ext cx="9144000" cy="470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813642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33122" name="Text Box 2"/>
          <p:cNvSpPr txBox="1">
            <a:spLocks noChangeArrowheads="1"/>
          </p:cNvSpPr>
          <p:nvPr/>
        </p:nvSpPr>
        <p:spPr bwMode="auto">
          <a:xfrm>
            <a:off x="533400" y="319088"/>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a:t>
            </a:r>
          </a:p>
          <a:p>
            <a:pPr algn="ctr"/>
            <a:r>
              <a:rPr lang="en-US" altLang="ja-JP" sz="2800">
                <a:ea typeface="MS PGothic" pitchFamily="34" charset="-128"/>
                <a:cs typeface="Times New Roman" pitchFamily="18" charset="0"/>
              </a:rPr>
              <a:t>Round-trip Latency Due to VM</a:t>
            </a:r>
          </a:p>
        </p:txBody>
      </p:sp>
      <p:sp>
        <p:nvSpPr>
          <p:cNvPr id="133123"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133124" name="Object 4"/>
          <p:cNvGraphicFramePr>
            <a:graphicFrameLocks noChangeAspect="1"/>
          </p:cNvGraphicFramePr>
          <p:nvPr>
            <p:extLst>
              <p:ext uri="{D42A27DB-BD31-4B8C-83A1-F6EECF244321}">
                <p14:modId xmlns:p14="http://schemas.microsoft.com/office/powerpoint/2010/main" val="2179895656"/>
              </p:ext>
            </p:extLst>
          </p:nvPr>
        </p:nvGraphicFramePr>
        <p:xfrm>
          <a:off x="381000" y="1828800"/>
          <a:ext cx="8382000" cy="1752600"/>
        </p:xfrm>
        <a:graphic>
          <a:graphicData uri="http://schemas.openxmlformats.org/presentationml/2006/ole">
            <mc:AlternateContent xmlns:mc="http://schemas.openxmlformats.org/markup-compatibility/2006">
              <mc:Choice xmlns:v="urn:schemas-microsoft-com:vml" Requires="v">
                <p:oleObj spid="_x0000_s3089" name="Worksheet" r:id="rId3" imgW="6114999" imgH="1171643" progId="Excel.Sheet.8">
                  <p:embed/>
                </p:oleObj>
              </mc:Choice>
              <mc:Fallback>
                <p:oleObj name="Worksheet" r:id="rId3" imgW="6114999" imgH="1171643" progId="Excel.Sheet.8">
                  <p:embed/>
                  <p:pic>
                    <p:nvPicPr>
                      <p:cNvPr id="0" name=""/>
                      <p:cNvPicPr>
                        <a:picLocks noChangeAspect="1" noChangeArrowheads="1"/>
                      </p:cNvPicPr>
                      <p:nvPr/>
                    </p:nvPicPr>
                    <p:blipFill>
                      <a:blip r:embed="rId4"/>
                      <a:srcRect/>
                      <a:stretch>
                        <a:fillRect/>
                      </a:stretch>
                    </p:blipFill>
                    <p:spPr bwMode="auto">
                      <a:xfrm>
                        <a:off x="381000" y="1828800"/>
                        <a:ext cx="83820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3125" name="Text Box 5"/>
          <p:cNvSpPr txBox="1">
            <a:spLocks noChangeArrowheads="1"/>
          </p:cNvSpPr>
          <p:nvPr/>
        </p:nvSpPr>
        <p:spPr bwMode="auto">
          <a:xfrm>
            <a:off x="1039604" y="5013960"/>
            <a:ext cx="75346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66CC"/>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dirty="0">
                <a:solidFill>
                  <a:srgbClr val="0066CC"/>
                </a:solidFill>
              </a:rPr>
              <a:t>Number of </a:t>
            </a:r>
            <a:r>
              <a:rPr lang="en-US" sz="2400" dirty="0" err="1">
                <a:solidFill>
                  <a:srgbClr val="0066CC"/>
                </a:solidFill>
              </a:rPr>
              <a:t>iperf</a:t>
            </a:r>
            <a:r>
              <a:rPr lang="en-US" sz="2400" dirty="0">
                <a:solidFill>
                  <a:srgbClr val="0066CC"/>
                </a:solidFill>
              </a:rPr>
              <a:t> connections = 0              Ping RTT = 0.58 </a:t>
            </a:r>
            <a:r>
              <a:rPr lang="en-US" sz="2400" dirty="0" err="1">
                <a:solidFill>
                  <a:srgbClr val="0066CC"/>
                </a:solidFill>
              </a:rPr>
              <a:t>ms</a:t>
            </a:r>
            <a:endParaRPr lang="en-US" sz="2400" dirty="0">
              <a:solidFill>
                <a:srgbClr val="0066CC"/>
              </a:solidFill>
            </a:endParaRPr>
          </a:p>
        </p:txBody>
      </p:sp>
      <p:sp>
        <p:nvSpPr>
          <p:cNvPr id="133126" name="Text Box 6"/>
          <p:cNvSpPr txBox="1">
            <a:spLocks noChangeArrowheads="1"/>
          </p:cNvSpPr>
          <p:nvPr/>
        </p:nvSpPr>
        <p:spPr bwMode="auto">
          <a:xfrm>
            <a:off x="1447800" y="4327525"/>
            <a:ext cx="67183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800" dirty="0">
                <a:solidFill>
                  <a:srgbClr val="0066CC"/>
                </a:solidFill>
                <a:ea typeface="MS PGothic" pitchFamily="34" charset="-128"/>
                <a:cs typeface="Times New Roman" pitchFamily="18" charset="0"/>
              </a:rPr>
              <a:t>Round-trip Latency Due to OpenStack VM</a:t>
            </a:r>
            <a:endParaRPr lang="en-US" sz="3200" dirty="0">
              <a:solidFill>
                <a:srgbClr val="0066CC"/>
              </a:solidFill>
            </a:endParaRPr>
          </a:p>
        </p:txBody>
      </p:sp>
    </p:spTree>
    <p:extLst>
      <p:ext uri="{BB962C8B-B14F-4D97-AF65-F5344CB8AC3E}">
        <p14:creationId xmlns:p14="http://schemas.microsoft.com/office/powerpoint/2010/main" val="92286466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34146" name="Text Box 2"/>
          <p:cNvSpPr txBox="1">
            <a:spLocks noChangeArrowheads="1"/>
          </p:cNvSpPr>
          <p:nvPr/>
        </p:nvSpPr>
        <p:spPr bwMode="auto">
          <a:xfrm>
            <a:off x="533400" y="76200"/>
            <a:ext cx="830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a:t>
            </a:r>
          </a:p>
          <a:p>
            <a:pPr algn="ctr"/>
            <a:r>
              <a:rPr lang="en-US" altLang="ja-JP" sz="2800">
                <a:ea typeface="MS PGothic" pitchFamily="34" charset="-128"/>
                <a:cs typeface="Times New Roman" pitchFamily="18" charset="0"/>
              </a:rPr>
              <a:t>– Round-trip Latency Due to Distance</a:t>
            </a:r>
          </a:p>
        </p:txBody>
      </p:sp>
      <p:sp>
        <p:nvSpPr>
          <p:cNvPr id="134147" name="Rectangle 3"/>
          <p:cNvSpPr>
            <a:spLocks noChangeArrowheads="1"/>
          </p:cNvSpPr>
          <p:nvPr/>
        </p:nvSpPr>
        <p:spPr bwMode="auto">
          <a:xfrm>
            <a:off x="3086100" y="19002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2108200" y="3162300"/>
          <a:ext cx="5080000" cy="3146425"/>
        </p:xfrm>
        <a:graphic>
          <a:graphicData uri="http://schemas.openxmlformats.org/drawingml/2006/chart">
            <c:chart xmlns:c="http://schemas.openxmlformats.org/drawingml/2006/chart" xmlns:r="http://schemas.openxmlformats.org/officeDocument/2006/relationships" r:id="rId2"/>
          </a:graphicData>
        </a:graphic>
      </p:graphicFrame>
      <p:pic>
        <p:nvPicPr>
          <p:cNvPr id="134149" name="Picture 5" descr="F:\Documents and Settings\Alex\My Documents\Tmp\New Folder\AMSA TO4 TIM July 27 2011 - 04 Jul. 27 01.36.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990600"/>
            <a:ext cx="5791200" cy="2092325"/>
          </a:xfrm>
          <a:prstGeom prst="rect">
            <a:avLst/>
          </a:prstGeom>
          <a:noFill/>
          <a:extLst>
            <a:ext uri="{909E8E84-426E-40DD-AFC4-6F175D3DCCD1}">
              <a14:hiddenFill xmlns:a14="http://schemas.microsoft.com/office/drawing/2010/main">
                <a:solidFill>
                  <a:srgbClr val="FFFFFF"/>
                </a:solidFill>
              </a14:hiddenFill>
            </a:ext>
          </a:extLst>
        </p:spPr>
      </p:pic>
      <p:sp>
        <p:nvSpPr>
          <p:cNvPr id="134150" name="AutoShape 6"/>
          <p:cNvSpPr>
            <a:spLocks noChangeArrowheads="1"/>
          </p:cNvSpPr>
          <p:nvPr/>
        </p:nvSpPr>
        <p:spPr bwMode="auto">
          <a:xfrm>
            <a:off x="4381500" y="4889500"/>
            <a:ext cx="76200" cy="76200"/>
          </a:xfrm>
          <a:prstGeom prst="flowChartDecision">
            <a:avLst/>
          </a:prstGeom>
          <a:solidFill>
            <a:srgbClr val="33CC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38266763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8197" name="Rectangle 5"/>
          <p:cNvSpPr>
            <a:spLocks noChangeArrowheads="1"/>
          </p:cNvSpPr>
          <p:nvPr/>
        </p:nvSpPr>
        <p:spPr bwMode="auto">
          <a:xfrm>
            <a:off x="3086100" y="24765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graphicFrame>
        <p:nvGraphicFramePr>
          <p:cNvPr id="2" name="Object 4"/>
          <p:cNvGraphicFramePr>
            <a:graphicFrameLocks noChangeAspect="1"/>
          </p:cNvGraphicFramePr>
          <p:nvPr/>
        </p:nvGraphicFramePr>
        <p:xfrm>
          <a:off x="889000" y="1123950"/>
          <a:ext cx="7366000" cy="4683125"/>
        </p:xfrm>
        <a:graphic>
          <a:graphicData uri="http://schemas.openxmlformats.org/drawingml/2006/chart">
            <c:chart xmlns:c="http://schemas.openxmlformats.org/drawingml/2006/chart" xmlns:r="http://schemas.openxmlformats.org/officeDocument/2006/relationships" r:id="rId2"/>
          </a:graphicData>
        </a:graphic>
      </p:graphicFrame>
      <p:sp>
        <p:nvSpPr>
          <p:cNvPr id="8198" name="Text Box 6"/>
          <p:cNvSpPr txBox="1">
            <a:spLocks noChangeArrowheads="1"/>
          </p:cNvSpPr>
          <p:nvPr/>
        </p:nvSpPr>
        <p:spPr bwMode="auto">
          <a:xfrm>
            <a:off x="533400" y="3810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altLang="ja-JP" sz="2800">
                <a:ea typeface="MS PGothic" pitchFamily="34" charset="-128"/>
                <a:cs typeface="Times New Roman" pitchFamily="18" charset="0"/>
              </a:rPr>
              <a:t>Network Level – Ping RTT with 32 iperf connections</a:t>
            </a:r>
          </a:p>
        </p:txBody>
      </p:sp>
      <p:sp>
        <p:nvSpPr>
          <p:cNvPr id="8199" name="Text Box 7"/>
          <p:cNvSpPr txBox="1">
            <a:spLocks noChangeArrowheads="1"/>
          </p:cNvSpPr>
          <p:nvPr/>
        </p:nvSpPr>
        <p:spPr bwMode="auto">
          <a:xfrm>
            <a:off x="2806700" y="5822950"/>
            <a:ext cx="3975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Lowest RTT measured between two FutureGrid clusters.</a:t>
            </a:r>
          </a:p>
        </p:txBody>
      </p:sp>
    </p:spTree>
    <p:extLst>
      <p:ext uri="{BB962C8B-B14F-4D97-AF65-F5344CB8AC3E}">
        <p14:creationId xmlns:p14="http://schemas.microsoft.com/office/powerpoint/2010/main" val="18476176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oter Placeholder 2"/>
          <p:cNvSpPr>
            <a:spLocks noGrp="1"/>
          </p:cNvSpPr>
          <p:nvPr>
            <p:ph type="ftr" sz="quarter" idx="4294967295"/>
          </p:nvPr>
        </p:nvSpPr>
        <p:spPr>
          <a:xfrm>
            <a:off x="152400" y="6218238"/>
            <a:ext cx="2895600" cy="457200"/>
          </a:xfrm>
          <a:prstGeom prst="rect">
            <a:avLst/>
          </a:prstGeom>
        </p:spPr>
        <p:txBody>
          <a:bodyPr/>
          <a:lstStyle/>
          <a:p>
            <a:r>
              <a:rPr lang="en-US" dirty="0"/>
              <a:t>Anabas, Inc. &amp; Indiana University</a:t>
            </a:r>
          </a:p>
        </p:txBody>
      </p:sp>
      <p:sp>
        <p:nvSpPr>
          <p:cNvPr id="137218" name="Rectangle 2"/>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1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066800"/>
            <a:ext cx="7010400" cy="2895600"/>
          </a:xfrm>
          <a:prstGeom prst="rect">
            <a:avLst/>
          </a:prstGeom>
          <a:noFill/>
          <a:extLst>
            <a:ext uri="{909E8E84-426E-40DD-AFC4-6F175D3DCCD1}">
              <a14:hiddenFill xmlns:a14="http://schemas.microsoft.com/office/drawing/2010/main">
                <a:solidFill>
                  <a:srgbClr val="FFFFFF"/>
                </a:solidFill>
              </a14:hiddenFill>
            </a:ext>
          </a:extLst>
        </p:spPr>
      </p:pic>
      <p:sp>
        <p:nvSpPr>
          <p:cNvPr id="137220" name="Rectangle 4"/>
          <p:cNvSpPr>
            <a:spLocks noChangeArrowheads="1"/>
          </p:cNvSpPr>
          <p:nvPr/>
        </p:nvSpPr>
        <p:spPr bwMode="auto">
          <a:xfrm>
            <a:off x="452438" y="609600"/>
            <a:ext cx="807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Measurement of Round-trip Latency, Data Loss Rate, Jitter</a:t>
            </a:r>
          </a:p>
        </p:txBody>
      </p:sp>
      <p:sp>
        <p:nvSpPr>
          <p:cNvPr id="137221" name="Text Box 5"/>
          <p:cNvSpPr txBox="1">
            <a:spLocks noChangeArrowheads="1"/>
          </p:cNvSpPr>
          <p:nvPr/>
        </p:nvSpPr>
        <p:spPr bwMode="auto">
          <a:xfrm>
            <a:off x="1852613" y="3992563"/>
            <a:ext cx="5691187"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t>Five Amazon EC2 clouds selected: California, Tokyo, Singapore, Sao Paulo, Dublin</a:t>
            </a:r>
          </a:p>
        </p:txBody>
      </p:sp>
      <p:sp>
        <p:nvSpPr>
          <p:cNvPr id="137223" name="Rectangle 7"/>
          <p:cNvSpPr>
            <a:spLocks noChangeArrowheads="1"/>
          </p:cNvSpPr>
          <p:nvPr/>
        </p:nvSpPr>
        <p:spPr bwMode="auto">
          <a:xfrm>
            <a:off x="1843088" y="28717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7222"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4419600"/>
            <a:ext cx="7315200" cy="1493838"/>
          </a:xfrm>
          <a:prstGeom prst="rect">
            <a:avLst/>
          </a:prstGeom>
          <a:noFill/>
          <a:extLst>
            <a:ext uri="{909E8E84-426E-40DD-AFC4-6F175D3DCCD1}">
              <a14:hiddenFill xmlns:a14="http://schemas.microsoft.com/office/drawing/2010/main">
                <a:solidFill>
                  <a:srgbClr val="FFFFFF"/>
                </a:solidFill>
              </a14:hiddenFill>
            </a:ext>
          </a:extLst>
        </p:spPr>
      </p:pic>
      <p:sp>
        <p:nvSpPr>
          <p:cNvPr id="137224" name="Text Box 8"/>
          <p:cNvSpPr txBox="1">
            <a:spLocks noChangeArrowheads="1"/>
          </p:cNvSpPr>
          <p:nvPr/>
        </p:nvSpPr>
        <p:spPr bwMode="auto">
          <a:xfrm>
            <a:off x="3124200" y="5943600"/>
            <a:ext cx="32385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Web-scale inter-cloud network characteristics</a:t>
            </a:r>
          </a:p>
        </p:txBody>
      </p:sp>
    </p:spTree>
    <p:extLst>
      <p:ext uri="{BB962C8B-B14F-4D97-AF65-F5344CB8AC3E}">
        <p14:creationId xmlns:p14="http://schemas.microsoft.com/office/powerpoint/2010/main" val="193335716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2"/>
          <p:cNvSpPr>
            <a:spLocks noGrp="1"/>
          </p:cNvSpPr>
          <p:nvPr>
            <p:ph type="ftr" sz="quarter" idx="4294967295"/>
          </p:nvPr>
        </p:nvSpPr>
        <p:spPr>
          <a:xfrm>
            <a:off x="3124200" y="6248400"/>
            <a:ext cx="2895600" cy="457200"/>
          </a:xfrm>
          <a:prstGeom prst="rect">
            <a:avLst/>
          </a:prstGeom>
        </p:spPr>
        <p:txBody>
          <a:bodyPr/>
          <a:lstStyle/>
          <a:p>
            <a:r>
              <a:rPr lang="en-US"/>
              <a:t>Anabas, Inc. &amp; Indiana University</a:t>
            </a:r>
          </a:p>
        </p:txBody>
      </p:sp>
      <p:sp>
        <p:nvSpPr>
          <p:cNvPr id="138242" name="Rectangle 1026"/>
          <p:cNvSpPr>
            <a:spLocks noChangeArrowheads="1"/>
          </p:cNvSpPr>
          <p:nvPr/>
        </p:nvSpPr>
        <p:spPr bwMode="auto">
          <a:xfrm>
            <a:off x="1862138" y="2309813"/>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sp>
        <p:nvSpPr>
          <p:cNvPr id="138244" name="Rectangle 1028"/>
          <p:cNvSpPr>
            <a:spLocks noChangeArrowheads="1"/>
          </p:cNvSpPr>
          <p:nvPr/>
        </p:nvSpPr>
        <p:spPr bwMode="auto">
          <a:xfrm>
            <a:off x="452438" y="609600"/>
            <a:ext cx="82819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ja-JP" sz="2400" u="sng">
                <a:ea typeface="MS PGothic" pitchFamily="34" charset="-128"/>
                <a:cs typeface="Times New Roman" pitchFamily="18" charset="0"/>
              </a:rPr>
              <a:t>Measured Web-scale and National-scale Inter-Cloud Latency</a:t>
            </a:r>
          </a:p>
        </p:txBody>
      </p:sp>
      <p:sp>
        <p:nvSpPr>
          <p:cNvPr id="138247" name="Rectangle 1031"/>
          <p:cNvSpPr>
            <a:spLocks noChangeArrowheads="1"/>
          </p:cNvSpPr>
          <p:nvPr/>
        </p:nvSpPr>
        <p:spPr bwMode="auto">
          <a:xfrm>
            <a:off x="2033588" y="1971675"/>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endParaRPr lang="en-US"/>
          </a:p>
        </p:txBody>
      </p:sp>
      <p:pic>
        <p:nvPicPr>
          <p:cNvPr id="138246" name="Picture 1030" descr="EC2 FutureGrid Latency Plots01 Apr. 26 03.5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295400"/>
            <a:ext cx="6705600" cy="3849688"/>
          </a:xfrm>
          <a:prstGeom prst="rect">
            <a:avLst/>
          </a:prstGeom>
          <a:noFill/>
          <a:extLst>
            <a:ext uri="{909E8E84-426E-40DD-AFC4-6F175D3DCCD1}">
              <a14:hiddenFill xmlns:a14="http://schemas.microsoft.com/office/drawing/2010/main">
                <a:solidFill>
                  <a:srgbClr val="FFFFFF"/>
                </a:solidFill>
              </a14:hiddenFill>
            </a:ext>
          </a:extLst>
        </p:spPr>
      </p:pic>
      <p:sp>
        <p:nvSpPr>
          <p:cNvPr id="138248" name="Text Box 1032"/>
          <p:cNvSpPr txBox="1">
            <a:spLocks noChangeArrowheads="1"/>
          </p:cNvSpPr>
          <p:nvPr/>
        </p:nvSpPr>
        <p:spPr bwMode="auto">
          <a:xfrm>
            <a:off x="2316163" y="5257800"/>
            <a:ext cx="4389437"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a:t>Inter-cloud latency is proportional to distance between clouds.</a:t>
            </a:r>
          </a:p>
        </p:txBody>
      </p:sp>
    </p:spTree>
    <p:extLst>
      <p:ext uri="{BB962C8B-B14F-4D97-AF65-F5344CB8AC3E}">
        <p14:creationId xmlns:p14="http://schemas.microsoft.com/office/powerpoint/2010/main" val="28445808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685800"/>
          </a:xfrm>
        </p:spPr>
        <p:txBody>
          <a:bodyPr/>
          <a:lstStyle/>
          <a:p>
            <a:r>
              <a:rPr lang="en-US" sz="3600" dirty="0" smtClean="0"/>
              <a:t>Returning to Analysis of Clouds for Research</a:t>
            </a:r>
            <a:endParaRPr lang="en-US" sz="3600" dirty="0"/>
          </a:p>
        </p:txBody>
      </p:sp>
      <p:sp>
        <p:nvSpPr>
          <p:cNvPr id="3" name="Content Placeholder 2"/>
          <p:cNvSpPr>
            <a:spLocks noGrp="1"/>
          </p:cNvSpPr>
          <p:nvPr>
            <p:ph idx="1"/>
          </p:nvPr>
        </p:nvSpPr>
        <p:spPr>
          <a:xfrm>
            <a:off x="201891" y="1295400"/>
            <a:ext cx="8915400" cy="2209800"/>
          </a:xfrm>
        </p:spPr>
        <p:txBody>
          <a:bodyPr/>
          <a:lstStyle/>
          <a:p>
            <a:r>
              <a:rPr lang="en-US" dirty="0" smtClean="0"/>
              <a:t>“Just a web role” supporting back end services</a:t>
            </a:r>
          </a:p>
          <a:p>
            <a:r>
              <a:rPr lang="en-US" dirty="0" smtClean="0"/>
              <a:t>Often used to support multiple users accessing a relatively modest size computation</a:t>
            </a:r>
          </a:p>
          <a:p>
            <a:r>
              <a:rPr lang="en-US" dirty="0" smtClean="0"/>
              <a:t>So cloud suitable implementation</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36</a:t>
            </a:fld>
            <a:endParaRPr lang="en-US"/>
          </a:p>
        </p:txBody>
      </p:sp>
      <p:sp>
        <p:nvSpPr>
          <p:cNvPr id="5" name="Title 1"/>
          <p:cNvSpPr txBox="1">
            <a:spLocks/>
          </p:cNvSpPr>
          <p:nvPr/>
        </p:nvSpPr>
        <p:spPr bwMode="auto">
          <a:xfrm>
            <a:off x="201891" y="3347184"/>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smtClean="0"/>
              <a:t>Workflow</a:t>
            </a:r>
            <a:endParaRPr lang="en-US" dirty="0"/>
          </a:p>
        </p:txBody>
      </p:sp>
      <p:sp>
        <p:nvSpPr>
          <p:cNvPr id="6" name="Content Placeholder 2"/>
          <p:cNvSpPr txBox="1">
            <a:spLocks/>
          </p:cNvSpPr>
          <p:nvPr/>
        </p:nvSpPr>
        <p:spPr bwMode="auto">
          <a:xfrm>
            <a:off x="201891" y="4114800"/>
            <a:ext cx="8915400" cy="2209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smtClean="0"/>
              <a:t>Loosely coupled orchestrated links of services</a:t>
            </a:r>
          </a:p>
          <a:p>
            <a:r>
              <a:rPr lang="en-US" dirty="0" smtClean="0"/>
              <a:t>Works well on Grids and Clouds as coarse grain (a few large messages between largish tasks) and no tight synchronization </a:t>
            </a:r>
            <a:endParaRPr lang="en-US" dirty="0"/>
          </a:p>
        </p:txBody>
      </p:sp>
      <p:sp>
        <p:nvSpPr>
          <p:cNvPr id="7" name="Title 1"/>
          <p:cNvSpPr txBox="1">
            <a:spLocks/>
          </p:cNvSpPr>
          <p:nvPr/>
        </p:nvSpPr>
        <p:spPr bwMode="auto">
          <a:xfrm>
            <a:off x="354291" y="685800"/>
            <a:ext cx="82296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b="1"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b="1">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a:lstStyle>
          <a:p>
            <a:r>
              <a:rPr lang="en-US" dirty="0"/>
              <a:t>Portal/Gateway</a:t>
            </a:r>
            <a:endParaRPr lang="en-US" dirty="0"/>
          </a:p>
        </p:txBody>
      </p:sp>
    </p:spTree>
    <p:extLst>
      <p:ext uri="{BB962C8B-B14F-4D97-AF65-F5344CB8AC3E}">
        <p14:creationId xmlns:p14="http://schemas.microsoft.com/office/powerpoint/2010/main" val="372659536"/>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685800"/>
          </a:xfrm>
        </p:spPr>
        <p:txBody>
          <a:bodyPr/>
          <a:lstStyle/>
          <a:p>
            <a:r>
              <a:rPr lang="en-US" dirty="0" smtClean="0"/>
              <a:t>Classic Parallel Computing</a:t>
            </a:r>
            <a:endParaRPr lang="en-US" dirty="0"/>
          </a:p>
        </p:txBody>
      </p:sp>
      <p:sp>
        <p:nvSpPr>
          <p:cNvPr id="3" name="Content Placeholder 2"/>
          <p:cNvSpPr>
            <a:spLocks noGrp="1"/>
          </p:cNvSpPr>
          <p:nvPr>
            <p:ph idx="1"/>
          </p:nvPr>
        </p:nvSpPr>
        <p:spPr>
          <a:xfrm>
            <a:off x="0" y="533400"/>
            <a:ext cx="9144000" cy="5410200"/>
          </a:xfrm>
        </p:spPr>
        <p:txBody>
          <a:bodyPr/>
          <a:lstStyle/>
          <a:p>
            <a:r>
              <a:rPr lang="en-US" sz="2400" b="1" dirty="0" smtClean="0"/>
              <a:t>HPC: </a:t>
            </a:r>
            <a:r>
              <a:rPr lang="en-US" sz="2400" dirty="0" smtClean="0"/>
              <a:t>Typically SPMD (Single Program Multiple Data) “maps” typically processing particles or mesh points interspersed with multitude of low latency messages supported by specialized networks such as Infiniband</a:t>
            </a:r>
          </a:p>
          <a:p>
            <a:pPr lvl="1"/>
            <a:r>
              <a:rPr lang="en-US" sz="2000" dirty="0" smtClean="0"/>
              <a:t>Often run large capability jobs with 100K cores on same job</a:t>
            </a:r>
          </a:p>
          <a:p>
            <a:pPr lvl="1"/>
            <a:r>
              <a:rPr lang="en-US" sz="2000" dirty="0" smtClean="0"/>
              <a:t>National DoE/NSF/NASA facilities run 100% utilization</a:t>
            </a:r>
          </a:p>
          <a:p>
            <a:pPr lvl="1"/>
            <a:r>
              <a:rPr lang="en-US" sz="2000" dirty="0" smtClean="0"/>
              <a:t>Fault fragile and cannot tolerate “outlier maps” taking longer than others</a:t>
            </a:r>
          </a:p>
          <a:p>
            <a:r>
              <a:rPr lang="en-US" sz="2400" b="1" dirty="0" smtClean="0"/>
              <a:t>Clouds: </a:t>
            </a:r>
            <a:r>
              <a:rPr lang="en-US" sz="2400" dirty="0" smtClean="0"/>
              <a:t>MapReduce has asynchronous maps typically processing data points with results saved to disk. Final reduce phase integrates results from different maps</a:t>
            </a:r>
          </a:p>
          <a:p>
            <a:pPr lvl="1"/>
            <a:r>
              <a:rPr lang="en-US" sz="2000" dirty="0" smtClean="0"/>
              <a:t>Fault tolerant and does not require map synchronization</a:t>
            </a:r>
          </a:p>
          <a:p>
            <a:pPr lvl="1"/>
            <a:r>
              <a:rPr lang="en-US" sz="2000" b="1" dirty="0" smtClean="0"/>
              <a:t>Map only </a:t>
            </a:r>
            <a:r>
              <a:rPr lang="en-US" sz="2000" dirty="0" smtClean="0"/>
              <a:t>useful special case</a:t>
            </a:r>
          </a:p>
          <a:p>
            <a:r>
              <a:rPr lang="en-US" sz="2400" b="1" dirty="0" err="1" smtClean="0"/>
              <a:t>HPC+Clouds</a:t>
            </a:r>
            <a:r>
              <a:rPr lang="en-US" sz="2400" b="1" dirty="0" smtClean="0"/>
              <a:t>: </a:t>
            </a:r>
            <a:r>
              <a:rPr lang="en-US" sz="2400" dirty="0" smtClean="0"/>
              <a:t>Iterative MapReduce caches results between “MapReduce” steps and supports SPMD parallel computing with large messages as seen in parallel linear algebra need in clustering and other data mining</a:t>
            </a: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37</a:t>
            </a:fld>
            <a:endParaRPr lang="en-US"/>
          </a:p>
        </p:txBody>
      </p:sp>
    </p:spTree>
    <p:extLst>
      <p:ext uri="{BB962C8B-B14F-4D97-AF65-F5344CB8AC3E}">
        <p14:creationId xmlns:p14="http://schemas.microsoft.com/office/powerpoint/2010/main" val="755205296"/>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6" y="76200"/>
            <a:ext cx="9144000" cy="914400"/>
          </a:xfrm>
        </p:spPr>
        <p:txBody>
          <a:bodyPr/>
          <a:lstStyle/>
          <a:p>
            <a:r>
              <a:rPr lang="en-US" sz="4000" dirty="0" smtClean="0"/>
              <a:t>Commercial “Web 2.0” Cloud Applications</a:t>
            </a:r>
            <a:endParaRPr lang="en-US" sz="4000" dirty="0"/>
          </a:p>
        </p:txBody>
      </p:sp>
      <p:sp>
        <p:nvSpPr>
          <p:cNvPr id="3" name="Content Placeholder 2"/>
          <p:cNvSpPr>
            <a:spLocks noGrp="1"/>
          </p:cNvSpPr>
          <p:nvPr>
            <p:ph idx="1"/>
          </p:nvPr>
        </p:nvSpPr>
        <p:spPr>
          <a:xfrm>
            <a:off x="152400" y="914400"/>
            <a:ext cx="8839200" cy="5257800"/>
          </a:xfrm>
        </p:spPr>
        <p:txBody>
          <a:bodyPr/>
          <a:lstStyle/>
          <a:p>
            <a:r>
              <a:rPr lang="en-US" b="1" dirty="0" smtClean="0"/>
              <a:t>Internet search</a:t>
            </a:r>
            <a:r>
              <a:rPr lang="en-US" dirty="0" smtClean="0"/>
              <a:t>, </a:t>
            </a:r>
            <a:r>
              <a:rPr lang="en-US" b="1" dirty="0" smtClean="0"/>
              <a:t>Social networking</a:t>
            </a:r>
            <a:r>
              <a:rPr lang="en-US" dirty="0" smtClean="0"/>
              <a:t>, </a:t>
            </a:r>
            <a:r>
              <a:rPr lang="en-US" b="1" dirty="0" smtClean="0"/>
              <a:t>e-commerce</a:t>
            </a:r>
            <a:r>
              <a:rPr lang="en-US" dirty="0" smtClean="0"/>
              <a:t>, </a:t>
            </a:r>
            <a:r>
              <a:rPr lang="en-US" b="1" dirty="0" smtClean="0"/>
              <a:t>cloud storage</a:t>
            </a:r>
          </a:p>
          <a:p>
            <a:r>
              <a:rPr lang="en-US" dirty="0" smtClean="0"/>
              <a:t>These are </a:t>
            </a:r>
            <a:r>
              <a:rPr lang="en-US" b="1" dirty="0" smtClean="0"/>
              <a:t>larger systems than used in HPC </a:t>
            </a:r>
            <a:r>
              <a:rPr lang="en-US" dirty="0" smtClean="0"/>
              <a:t>with huge levels of parallelism coming from</a:t>
            </a:r>
          </a:p>
          <a:p>
            <a:pPr lvl="1"/>
            <a:r>
              <a:rPr lang="en-US" dirty="0" smtClean="0"/>
              <a:t>Processing of </a:t>
            </a:r>
            <a:r>
              <a:rPr lang="en-US" b="1" dirty="0" smtClean="0"/>
              <a:t>lots of users </a:t>
            </a:r>
            <a:r>
              <a:rPr lang="en-US" dirty="0" smtClean="0"/>
              <a:t>or </a:t>
            </a:r>
          </a:p>
          <a:p>
            <a:pPr lvl="1"/>
            <a:r>
              <a:rPr lang="en-US" dirty="0"/>
              <a:t>A</a:t>
            </a:r>
            <a:r>
              <a:rPr lang="en-US" dirty="0" smtClean="0"/>
              <a:t>n </a:t>
            </a:r>
            <a:r>
              <a:rPr lang="en-US" b="1" dirty="0" smtClean="0"/>
              <a:t>intrinsically parallel </a:t>
            </a:r>
            <a:r>
              <a:rPr lang="en-US" dirty="0" smtClean="0"/>
              <a:t>Tweet or Web </a:t>
            </a:r>
            <a:r>
              <a:rPr lang="en-US" b="1" dirty="0" smtClean="0"/>
              <a:t>search</a:t>
            </a:r>
          </a:p>
          <a:p>
            <a:r>
              <a:rPr lang="en-US" b="1" dirty="0" smtClean="0"/>
              <a:t>MapReduce is suitable </a:t>
            </a:r>
            <a:r>
              <a:rPr lang="en-US" dirty="0" smtClean="0"/>
              <a:t>(although Page Rank component of search is parallel linear algebra) </a:t>
            </a:r>
          </a:p>
          <a:p>
            <a:r>
              <a:rPr lang="en-US" b="1" dirty="0" smtClean="0"/>
              <a:t>Data Intensive</a:t>
            </a:r>
          </a:p>
          <a:p>
            <a:r>
              <a:rPr lang="en-US" dirty="0" smtClean="0"/>
              <a:t>Do not need microsecond messaging latency</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38</a:t>
            </a:fld>
            <a:endParaRPr lang="en-US"/>
          </a:p>
        </p:txBody>
      </p:sp>
    </p:spTree>
    <p:extLst>
      <p:ext uri="{BB962C8B-B14F-4D97-AF65-F5344CB8AC3E}">
        <p14:creationId xmlns:p14="http://schemas.microsoft.com/office/powerpoint/2010/main" val="40212239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5600" y="0"/>
            <a:ext cx="8229600" cy="1143000"/>
          </a:xfrm>
        </p:spPr>
        <p:txBody>
          <a:bodyPr/>
          <a:lstStyle/>
          <a:p>
            <a:r>
              <a:rPr lang="en-US" dirty="0" smtClean="0"/>
              <a:t>4 Forms of MapReduce</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39</a:t>
            </a:fld>
            <a:endParaRPr lang="en-US"/>
          </a:p>
        </p:txBody>
      </p:sp>
      <p:grpSp>
        <p:nvGrpSpPr>
          <p:cNvPr id="5" name="Canvas 17"/>
          <p:cNvGrpSpPr/>
          <p:nvPr/>
        </p:nvGrpSpPr>
        <p:grpSpPr>
          <a:xfrm>
            <a:off x="10493" y="1001387"/>
            <a:ext cx="9159814" cy="5105867"/>
            <a:chOff x="0" y="0"/>
            <a:chExt cx="6191250" cy="2872050"/>
          </a:xfrm>
          <a:effectLst>
            <a:outerShdw blurRad="50800" dist="38100" dir="2700000" algn="tl" rotWithShape="0">
              <a:prstClr val="black">
                <a:alpha val="40000"/>
              </a:prstClr>
            </a:outerShdw>
          </a:effectLst>
        </p:grpSpPr>
        <p:sp>
          <p:nvSpPr>
            <p:cNvPr id="6" name="Rectangle 5"/>
            <p:cNvSpPr/>
            <p:nvPr/>
          </p:nvSpPr>
          <p:spPr>
            <a:xfrm>
              <a:off x="4607862" y="543201"/>
              <a:ext cx="1383363"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7" name="Rectangle 6"/>
            <p:cNvSpPr/>
            <p:nvPr/>
          </p:nvSpPr>
          <p:spPr>
            <a:xfrm>
              <a:off x="0" y="0"/>
              <a:ext cx="6191250" cy="2872050"/>
            </a:xfrm>
            <a:prstGeom prst="rect">
              <a:avLst/>
            </a:prstGeom>
          </p:spPr>
          <p:style>
            <a:lnRef idx="1">
              <a:schemeClr val="dk1"/>
            </a:lnRef>
            <a:fillRef idx="2">
              <a:schemeClr val="dk1"/>
            </a:fillRef>
            <a:effectRef idx="1">
              <a:schemeClr val="dk1"/>
            </a:effectRef>
            <a:fontRef idx="minor">
              <a:schemeClr val="dk1"/>
            </a:fontRef>
          </p:style>
        </p:sp>
        <p:sp>
          <p:nvSpPr>
            <p:cNvPr id="8" name="Rectangle 7"/>
            <p:cNvSpPr/>
            <p:nvPr/>
          </p:nvSpPr>
          <p:spPr>
            <a:xfrm>
              <a:off x="90090" y="57151"/>
              <a:ext cx="1356156"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(a) Map Only</a:t>
              </a:r>
              <a:endParaRPr lang="en-US" sz="2400" b="1" dirty="0">
                <a:effectLst/>
                <a:ea typeface="Times New Roman"/>
                <a:cs typeface="Times New Roman"/>
              </a:endParaRPr>
            </a:p>
          </p:txBody>
        </p:sp>
        <p:sp>
          <p:nvSpPr>
            <p:cNvPr id="9" name="Rectangle 8"/>
            <p:cNvSpPr/>
            <p:nvPr/>
          </p:nvSpPr>
          <p:spPr>
            <a:xfrm>
              <a:off x="4607862" y="57151"/>
              <a:ext cx="1383363"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27432"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(d) Loosely Synchronous</a:t>
              </a:r>
              <a:endParaRPr lang="en-US" sz="2800" b="1" dirty="0">
                <a:effectLst/>
                <a:latin typeface="Times New Roman"/>
                <a:ea typeface="Times New Roman"/>
              </a:endParaRPr>
            </a:p>
          </p:txBody>
        </p:sp>
        <p:sp>
          <p:nvSpPr>
            <p:cNvPr id="10" name="Rectangle 9"/>
            <p:cNvSpPr/>
            <p:nvPr/>
          </p:nvSpPr>
          <p:spPr>
            <a:xfrm>
              <a:off x="2979435" y="57151"/>
              <a:ext cx="1628427" cy="48775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dirty="0">
                  <a:solidFill>
                    <a:srgbClr val="000000"/>
                  </a:solidFill>
                  <a:effectLst/>
                  <a:latin typeface="Arial"/>
                  <a:ea typeface="Times New Roman"/>
                  <a:cs typeface="Times New Roman"/>
                </a:rPr>
                <a:t>(c) Iterative MapReduce</a:t>
              </a:r>
              <a:endParaRPr lang="en-US" sz="2800" b="1" dirty="0">
                <a:effectLst/>
                <a:latin typeface="Times New Roman"/>
                <a:ea typeface="Times New Roman"/>
              </a:endParaRPr>
            </a:p>
          </p:txBody>
        </p:sp>
        <p:sp>
          <p:nvSpPr>
            <p:cNvPr id="11" name="Rectangle 10"/>
            <p:cNvSpPr/>
            <p:nvPr/>
          </p:nvSpPr>
          <p:spPr>
            <a:xfrm>
              <a:off x="1446245" y="57150"/>
              <a:ext cx="1533193" cy="487752"/>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37160" rIns="91440" bIns="45720" numCol="1" spcCol="0" rtlCol="0" fromWordArt="0" anchor="ctr" anchorCtr="0" forceAA="0" compatLnSpc="1">
              <a:noAutofit/>
            </a:bodyPr>
            <a:lstStyle/>
            <a:p>
              <a:pPr marL="0" marR="0" algn="ctr">
                <a:lnSpc>
                  <a:spcPct val="115000"/>
                </a:lnSpc>
                <a:spcBef>
                  <a:spcPts val="0"/>
                </a:spcBef>
                <a:spcAft>
                  <a:spcPts val="1000"/>
                </a:spcAft>
              </a:pPr>
              <a:r>
                <a:rPr lang="en-US" b="1">
                  <a:solidFill>
                    <a:srgbClr val="000000"/>
                  </a:solidFill>
                  <a:effectLst/>
                  <a:latin typeface="Arial"/>
                  <a:ea typeface="Times New Roman"/>
                  <a:cs typeface="Times New Roman"/>
                </a:rPr>
                <a:t>(b) Classic MapReduce</a:t>
              </a:r>
              <a:endParaRPr lang="en-US" sz="2800" b="1">
                <a:effectLst/>
                <a:latin typeface="Times New Roman"/>
                <a:ea typeface="Times New Roman"/>
              </a:endParaRPr>
            </a:p>
          </p:txBody>
        </p:sp>
        <p:sp>
          <p:nvSpPr>
            <p:cNvPr id="12" name="Rectangle 11"/>
            <p:cNvSpPr/>
            <p:nvPr/>
          </p:nvSpPr>
          <p:spPr>
            <a:xfrm>
              <a:off x="90090" y="544901"/>
              <a:ext cx="1356155" cy="1359905"/>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sp>
          <p:nvSpPr>
            <p:cNvPr id="13" name="Rectangle 12"/>
            <p:cNvSpPr/>
            <p:nvPr/>
          </p:nvSpPr>
          <p:spPr>
            <a:xfrm>
              <a:off x="1452542" y="546757"/>
              <a:ext cx="1533192"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4" name="Group 13"/>
            <p:cNvGrpSpPr/>
            <p:nvPr/>
          </p:nvGrpSpPr>
          <p:grpSpPr>
            <a:xfrm>
              <a:off x="1488648" y="592084"/>
              <a:ext cx="1621694" cy="1252943"/>
              <a:chOff x="4697170" y="1719596"/>
              <a:chExt cx="1622044" cy="1316378"/>
            </a:xfrm>
          </p:grpSpPr>
          <p:sp>
            <p:nvSpPr>
              <p:cNvPr id="78" name="TextBox 36"/>
              <p:cNvSpPr txBox="1"/>
              <p:nvPr/>
            </p:nvSpPr>
            <p:spPr>
              <a:xfrm>
                <a:off x="5197273" y="1719596"/>
                <a:ext cx="52635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79" name="Oval 78"/>
              <p:cNvSpPr/>
              <p:nvPr/>
            </p:nvSpPr>
            <p:spPr>
              <a:xfrm>
                <a:off x="5672629"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0" name="Straight Arrow Connector 79"/>
              <p:cNvCxnSpPr/>
              <p:nvPr/>
            </p:nvCxnSpPr>
            <p:spPr>
              <a:xfrm>
                <a:off x="5786879" y="1893768"/>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nvGrpSpPr>
              <p:cNvPr id="81" name="Group 80"/>
              <p:cNvGrpSpPr/>
              <p:nvPr/>
            </p:nvGrpSpPr>
            <p:grpSpPr>
              <a:xfrm>
                <a:off x="5358435" y="2227111"/>
                <a:ext cx="170613" cy="18288"/>
                <a:chOff x="661555" y="648462"/>
                <a:chExt cx="170688" cy="18288"/>
              </a:xfrm>
            </p:grpSpPr>
            <p:sp>
              <p:nvSpPr>
                <p:cNvPr id="101" name="Oval 100"/>
                <p:cNvSpPr/>
                <p:nvPr/>
              </p:nvSpPr>
              <p:spPr>
                <a:xfrm>
                  <a:off x="6615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2" name="Oval 101"/>
                <p:cNvSpPr/>
                <p:nvPr/>
              </p:nvSpPr>
              <p:spPr>
                <a:xfrm>
                  <a:off x="813955" y="648462"/>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82" name="TextBox 48"/>
              <p:cNvSpPr txBox="1"/>
              <p:nvPr/>
            </p:nvSpPr>
            <p:spPr>
              <a:xfrm>
                <a:off x="5834738" y="2005819"/>
                <a:ext cx="453839"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83" name="Straight Arrow Connector 82"/>
              <p:cNvCxnSpPr>
                <a:stCxn id="79" idx="4"/>
                <a:endCxn id="91" idx="7"/>
              </p:cNvCxnSpPr>
              <p:nvPr/>
            </p:nvCxnSpPr>
            <p:spPr>
              <a:xfrm flipH="1">
                <a:off x="5723633" y="2349380"/>
                <a:ext cx="6324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4" name="Oval 83"/>
              <p:cNvSpPr/>
              <p:nvPr/>
            </p:nvSpPr>
            <p:spPr>
              <a:xfrm>
                <a:off x="4697170"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5" name="Straight Arrow Connector 84"/>
              <p:cNvCxnSpPr/>
              <p:nvPr/>
            </p:nvCxnSpPr>
            <p:spPr>
              <a:xfrm>
                <a:off x="4811421"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6" name="Straight Arrow Connector 85"/>
              <p:cNvCxnSpPr>
                <a:stCxn id="84" idx="4"/>
                <a:endCxn id="90" idx="1"/>
              </p:cNvCxnSpPr>
              <p:nvPr/>
            </p:nvCxnSpPr>
            <p:spPr>
              <a:xfrm>
                <a:off x="4811421" y="2349380"/>
                <a:ext cx="186638"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87" name="Oval 86"/>
              <p:cNvSpPr/>
              <p:nvPr/>
            </p:nvSpPr>
            <p:spPr>
              <a:xfrm>
                <a:off x="4966474" y="2120780"/>
                <a:ext cx="228501"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88" name="Straight Arrow Connector 87"/>
              <p:cNvCxnSpPr/>
              <p:nvPr/>
            </p:nvCxnSpPr>
            <p:spPr>
              <a:xfrm>
                <a:off x="5080724" y="1894085"/>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89" name="Straight Arrow Connector 88"/>
              <p:cNvCxnSpPr>
                <a:stCxn id="87" idx="4"/>
                <a:endCxn id="90" idx="0"/>
              </p:cNvCxnSpPr>
              <p:nvPr/>
            </p:nvCxnSpPr>
            <p:spPr>
              <a:xfrm flipH="1">
                <a:off x="5078657" y="2349380"/>
                <a:ext cx="2068" cy="23778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0" name="Oval 89"/>
              <p:cNvSpPr/>
              <p:nvPr/>
            </p:nvSpPr>
            <p:spPr>
              <a:xfrm>
                <a:off x="4964674" y="258716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91" name="Oval 90"/>
              <p:cNvSpPr/>
              <p:nvPr/>
            </p:nvSpPr>
            <p:spPr>
              <a:xfrm>
                <a:off x="5529053" y="2578614"/>
                <a:ext cx="227965" cy="228600"/>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92" name="Group 91"/>
              <p:cNvGrpSpPr/>
              <p:nvPr/>
            </p:nvGrpSpPr>
            <p:grpSpPr>
              <a:xfrm>
                <a:off x="5291814" y="2739565"/>
                <a:ext cx="170184" cy="17780"/>
                <a:chOff x="0" y="0"/>
                <a:chExt cx="170688" cy="18288"/>
              </a:xfrm>
            </p:grpSpPr>
            <p:sp>
              <p:nvSpPr>
                <p:cNvPr id="99" name="Oval 98"/>
                <p:cNvSpPr/>
                <p:nvPr/>
              </p:nvSpPr>
              <p:spPr>
                <a:xfrm>
                  <a:off x="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100" name="Oval 99"/>
                <p:cNvSpPr/>
                <p:nvPr/>
              </p:nvSpPr>
              <p:spPr>
                <a:xfrm>
                  <a:off x="152400" y="0"/>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93" name="Straight Arrow Connector 92"/>
              <p:cNvCxnSpPr>
                <a:stCxn id="84" idx="4"/>
                <a:endCxn id="91" idx="1"/>
              </p:cNvCxnSpPr>
              <p:nvPr/>
            </p:nvCxnSpPr>
            <p:spPr>
              <a:xfrm>
                <a:off x="4811421" y="2349380"/>
                <a:ext cx="751017" cy="2627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4" name="Straight Arrow Connector 93"/>
              <p:cNvCxnSpPr>
                <a:stCxn id="87" idx="4"/>
                <a:endCxn id="91" idx="0"/>
              </p:cNvCxnSpPr>
              <p:nvPr/>
            </p:nvCxnSpPr>
            <p:spPr>
              <a:xfrm>
                <a:off x="5080725" y="2349380"/>
                <a:ext cx="562311" cy="229234"/>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5" name="Straight Arrow Connector 94"/>
              <p:cNvCxnSpPr>
                <a:stCxn id="79" idx="4"/>
                <a:endCxn id="90" idx="7"/>
              </p:cNvCxnSpPr>
              <p:nvPr/>
            </p:nvCxnSpPr>
            <p:spPr>
              <a:xfrm flipH="1">
                <a:off x="5159254" y="2349380"/>
                <a:ext cx="627626" cy="27126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96" name="TextBox 48"/>
              <p:cNvSpPr txBox="1"/>
              <p:nvPr/>
            </p:nvSpPr>
            <p:spPr>
              <a:xfrm>
                <a:off x="5732474" y="2578274"/>
                <a:ext cx="58674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97" name="Straight Arrow Connector 96"/>
              <p:cNvCxnSpPr>
                <a:stCxn id="90" idx="4"/>
              </p:cNvCxnSpPr>
              <p:nvPr/>
            </p:nvCxnSpPr>
            <p:spPr>
              <a:xfrm>
                <a:off x="5078657" y="2815764"/>
                <a:ext cx="2068" cy="22021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98" name="Straight Arrow Connector 97"/>
              <p:cNvCxnSpPr>
                <a:stCxn id="91" idx="4"/>
              </p:cNvCxnSpPr>
              <p:nvPr/>
            </p:nvCxnSpPr>
            <p:spPr>
              <a:xfrm flipH="1">
                <a:off x="5641120" y="2807214"/>
                <a:ext cx="1916" cy="22876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5" name="Rectangle 14"/>
            <p:cNvSpPr/>
            <p:nvPr/>
          </p:nvSpPr>
          <p:spPr>
            <a:xfrm>
              <a:off x="2979316" y="543201"/>
              <a:ext cx="1628546" cy="13599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182880" rIns="91440" bIns="45720" numCol="1" spcCol="0" rtlCol="0" fromWordArt="0" anchor="ctr" anchorCtr="0" forceAA="0" compatLnSpc="1">
              <a:noAutofit/>
            </a:bodyPr>
            <a:lstStyle/>
            <a:p>
              <a:pPr marL="228600" marR="0">
                <a:lnSpc>
                  <a:spcPct val="115000"/>
                </a:lnSpc>
                <a:spcBef>
                  <a:spcPts val="0"/>
                </a:spcBef>
                <a:spcAft>
                  <a:spcPts val="1000"/>
                </a:spcAft>
              </a:pPr>
              <a:r>
                <a:rPr lang="en-US" sz="1200">
                  <a:effectLst/>
                  <a:latin typeface="Times New Roman"/>
                  <a:ea typeface="Times New Roman"/>
                </a:rPr>
                <a:t> </a:t>
              </a:r>
            </a:p>
          </p:txBody>
        </p:sp>
        <p:grpSp>
          <p:nvGrpSpPr>
            <p:cNvPr id="16" name="Group 15"/>
            <p:cNvGrpSpPr/>
            <p:nvPr/>
          </p:nvGrpSpPr>
          <p:grpSpPr>
            <a:xfrm>
              <a:off x="2967247" y="539684"/>
              <a:ext cx="1564537" cy="1366075"/>
              <a:chOff x="4658943" y="1765169"/>
              <a:chExt cx="1564875" cy="1435231"/>
            </a:xfrm>
          </p:grpSpPr>
          <p:sp>
            <p:nvSpPr>
              <p:cNvPr id="51" name="Arc 50"/>
              <p:cNvSpPr/>
              <p:nvPr/>
            </p:nvSpPr>
            <p:spPr>
              <a:xfrm rot="1016732">
                <a:off x="5498175" y="1860873"/>
                <a:ext cx="725643" cy="1339527"/>
              </a:xfrm>
              <a:prstGeom prst="arc">
                <a:avLst>
                  <a:gd name="adj1" fmla="val 13599321"/>
                  <a:gd name="adj2" fmla="val 6208161"/>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ctr" anchorCtr="0" forceAA="0" compatLnSpc="1">
                <a:noAutofit/>
              </a:bodyPr>
              <a:lstStyle/>
              <a:p>
                <a:endParaRPr lang="en-US"/>
              </a:p>
            </p:txBody>
          </p:sp>
          <p:sp>
            <p:nvSpPr>
              <p:cNvPr id="52" name="TextBox 36"/>
              <p:cNvSpPr txBox="1"/>
              <p:nvPr/>
            </p:nvSpPr>
            <p:spPr>
              <a:xfrm>
                <a:off x="4843706" y="1765169"/>
                <a:ext cx="526326"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Input</a:t>
                </a:r>
                <a:endParaRPr lang="en-US" sz="2000">
                  <a:effectLst/>
                  <a:latin typeface="Times New Roman"/>
                  <a:ea typeface="Times New Roman"/>
                </a:endParaRPr>
              </a:p>
            </p:txBody>
          </p:sp>
          <p:sp>
            <p:nvSpPr>
              <p:cNvPr id="53" name="Oval 52"/>
              <p:cNvSpPr/>
              <p:nvPr/>
            </p:nvSpPr>
            <p:spPr>
              <a:xfrm>
                <a:off x="5785757"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4" name="Straight Arrow Connector 53"/>
              <p:cNvCxnSpPr/>
              <p:nvPr/>
            </p:nvCxnSpPr>
            <p:spPr>
              <a:xfrm>
                <a:off x="5900000" y="1986945"/>
                <a:ext cx="0" cy="226984"/>
              </a:xfrm>
              <a:prstGeom prst="straightConnector1">
                <a:avLst/>
              </a:prstGeom>
              <a:ln>
                <a:tailEnd type="triangle" w="lg" len="med"/>
              </a:ln>
            </p:spPr>
            <p:style>
              <a:lnRef idx="1">
                <a:schemeClr val="dk1"/>
              </a:lnRef>
              <a:fillRef idx="2">
                <a:schemeClr val="dk1"/>
              </a:fillRef>
              <a:effectRef idx="1">
                <a:schemeClr val="dk1"/>
              </a:effectRef>
              <a:fontRef idx="minor">
                <a:schemeClr val="dk1"/>
              </a:fontRef>
            </p:style>
          </p:cxnSp>
          <p:grpSp>
            <p:nvGrpSpPr>
              <p:cNvPr id="55" name="Group 54"/>
              <p:cNvGrpSpPr/>
              <p:nvPr/>
            </p:nvGrpSpPr>
            <p:grpSpPr>
              <a:xfrm>
                <a:off x="5471591" y="2320247"/>
                <a:ext cx="170604" cy="18286"/>
                <a:chOff x="661269" y="507515"/>
                <a:chExt cx="170688" cy="18288"/>
              </a:xfrm>
            </p:grpSpPr>
            <p:sp>
              <p:nvSpPr>
                <p:cNvPr id="76" name="Oval 75"/>
                <p:cNvSpPr/>
                <p:nvPr/>
              </p:nvSpPr>
              <p:spPr>
                <a:xfrm>
                  <a:off x="6612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7" name="Oval 76"/>
                <p:cNvSpPr/>
                <p:nvPr/>
              </p:nvSpPr>
              <p:spPr>
                <a:xfrm>
                  <a:off x="813669" y="507515"/>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sp>
            <p:nvSpPr>
              <p:cNvPr id="56" name="TextBox 48"/>
              <p:cNvSpPr txBox="1"/>
              <p:nvPr/>
            </p:nvSpPr>
            <p:spPr>
              <a:xfrm>
                <a:off x="5202023" y="2002630"/>
                <a:ext cx="473549" cy="303986"/>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map</a:t>
                </a:r>
                <a:endParaRPr lang="en-US" sz="2000">
                  <a:effectLst/>
                  <a:latin typeface="Times New Roman"/>
                  <a:ea typeface="Times New Roman"/>
                </a:endParaRPr>
              </a:p>
            </p:txBody>
          </p:sp>
          <p:cxnSp>
            <p:nvCxnSpPr>
              <p:cNvPr id="57" name="Straight Arrow Connector 56"/>
              <p:cNvCxnSpPr/>
              <p:nvPr/>
            </p:nvCxnSpPr>
            <p:spPr>
              <a:xfrm flipH="1">
                <a:off x="5836758" y="2442501"/>
                <a:ext cx="63243"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58" name="Oval 57"/>
              <p:cNvSpPr/>
              <p:nvPr/>
            </p:nvSpPr>
            <p:spPr>
              <a:xfrm>
                <a:off x="4810359"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59" name="Straight Arrow Connector 58"/>
              <p:cNvCxnSpPr/>
              <p:nvPr/>
            </p:nvCxnSpPr>
            <p:spPr>
              <a:xfrm>
                <a:off x="4924603"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0" name="Straight Arrow Connector 59"/>
              <p:cNvCxnSpPr/>
              <p:nvPr/>
            </p:nvCxnSpPr>
            <p:spPr>
              <a:xfrm>
                <a:off x="4924603" y="2442501"/>
                <a:ext cx="186626"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1" name="Oval 60"/>
              <p:cNvSpPr/>
              <p:nvPr/>
            </p:nvSpPr>
            <p:spPr>
              <a:xfrm>
                <a:off x="5079646" y="2213929"/>
                <a:ext cx="228487" cy="228572"/>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62" name="Straight Arrow Connector 61"/>
              <p:cNvCxnSpPr/>
              <p:nvPr/>
            </p:nvCxnSpPr>
            <p:spPr>
              <a:xfrm>
                <a:off x="5193889" y="1987262"/>
                <a:ext cx="0" cy="226667"/>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3" name="Straight Arrow Connector 62"/>
              <p:cNvCxnSpPr/>
              <p:nvPr/>
            </p:nvCxnSpPr>
            <p:spPr>
              <a:xfrm flipH="1">
                <a:off x="5191822" y="2442501"/>
                <a:ext cx="2068" cy="23775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64" name="Oval 63"/>
              <p:cNvSpPr/>
              <p:nvPr/>
            </p:nvSpPr>
            <p:spPr>
              <a:xfrm>
                <a:off x="5077846" y="2680256"/>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65" name="Oval 64"/>
              <p:cNvSpPr/>
              <p:nvPr/>
            </p:nvSpPr>
            <p:spPr>
              <a:xfrm>
                <a:off x="5642190" y="2671707"/>
                <a:ext cx="227951" cy="228572"/>
              </a:xfrm>
              <a:prstGeom prst="ellipse">
                <a:avLst/>
              </a:prstGeom>
              <a:ln/>
            </p:spPr>
            <p:style>
              <a:lnRef idx="1">
                <a:schemeClr val="accent2"/>
              </a:lnRef>
              <a:fillRef idx="2">
                <a:schemeClr val="accent2"/>
              </a:fillRef>
              <a:effectRef idx="1">
                <a:schemeClr val="accent2"/>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nvGrpSpPr>
              <p:cNvPr id="66" name="Group 65"/>
              <p:cNvGrpSpPr/>
              <p:nvPr/>
            </p:nvGrpSpPr>
            <p:grpSpPr>
              <a:xfrm>
                <a:off x="5404973" y="2832638"/>
                <a:ext cx="170175" cy="17778"/>
                <a:chOff x="594644" y="1019969"/>
                <a:chExt cx="170688" cy="18288"/>
              </a:xfrm>
            </p:grpSpPr>
            <p:sp>
              <p:nvSpPr>
                <p:cNvPr id="74" name="Oval 73"/>
                <p:cNvSpPr/>
                <p:nvPr/>
              </p:nvSpPr>
              <p:spPr>
                <a:xfrm>
                  <a:off x="5946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sp>
              <p:nvSpPr>
                <p:cNvPr id="75" name="Oval 74"/>
                <p:cNvSpPr/>
                <p:nvPr/>
              </p:nvSpPr>
              <p:spPr>
                <a:xfrm>
                  <a:off x="747044" y="1019969"/>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grpSp>
          <p:cxnSp>
            <p:nvCxnSpPr>
              <p:cNvPr id="67" name="Straight Arrow Connector 66"/>
              <p:cNvCxnSpPr/>
              <p:nvPr/>
            </p:nvCxnSpPr>
            <p:spPr>
              <a:xfrm>
                <a:off x="4924603" y="2442501"/>
                <a:ext cx="750970" cy="26268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8" name="Straight Arrow Connector 67"/>
              <p:cNvCxnSpPr/>
              <p:nvPr/>
            </p:nvCxnSpPr>
            <p:spPr>
              <a:xfrm>
                <a:off x="5193890" y="2442501"/>
                <a:ext cx="562276" cy="229206"/>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69" name="Straight Arrow Connector 68"/>
              <p:cNvCxnSpPr/>
              <p:nvPr/>
            </p:nvCxnSpPr>
            <p:spPr>
              <a:xfrm flipH="1">
                <a:off x="5272414" y="2442501"/>
                <a:ext cx="627587" cy="271229"/>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0" name="TextBox 48"/>
              <p:cNvSpPr txBox="1"/>
              <p:nvPr/>
            </p:nvSpPr>
            <p:spPr>
              <a:xfrm>
                <a:off x="4658943" y="2789025"/>
                <a:ext cx="586704" cy="237461"/>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reduce</a:t>
                </a:r>
                <a:endParaRPr lang="en-US" sz="2000" dirty="0">
                  <a:effectLst/>
                  <a:latin typeface="Times New Roman"/>
                  <a:ea typeface="Times New Roman"/>
                </a:endParaRPr>
              </a:p>
            </p:txBody>
          </p:sp>
          <p:cxnSp>
            <p:nvCxnSpPr>
              <p:cNvPr id="71" name="Straight Arrow Connector 70"/>
              <p:cNvCxnSpPr/>
              <p:nvPr/>
            </p:nvCxnSpPr>
            <p:spPr>
              <a:xfrm>
                <a:off x="5191822" y="2908828"/>
                <a:ext cx="2068" cy="22018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72" name="Straight Arrow Connector 71"/>
              <p:cNvCxnSpPr/>
              <p:nvPr/>
            </p:nvCxnSpPr>
            <p:spPr>
              <a:xfrm flipH="1">
                <a:off x="5754250" y="2900279"/>
                <a:ext cx="1916" cy="22873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73" name="TextBox 36"/>
              <p:cNvSpPr txBox="1"/>
              <p:nvPr/>
            </p:nvSpPr>
            <p:spPr>
              <a:xfrm>
                <a:off x="5318971" y="1778126"/>
                <a:ext cx="71437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Iterations</a:t>
                </a:r>
                <a:endParaRPr lang="en-US" sz="2000" dirty="0">
                  <a:effectLst/>
                  <a:latin typeface="Times New Roman"/>
                  <a:ea typeface="Times New Roman"/>
                </a:endParaRPr>
              </a:p>
            </p:txBody>
          </p:sp>
        </p:grpSp>
        <p:grpSp>
          <p:nvGrpSpPr>
            <p:cNvPr id="17" name="Group 16"/>
            <p:cNvGrpSpPr/>
            <p:nvPr/>
          </p:nvGrpSpPr>
          <p:grpSpPr>
            <a:xfrm>
              <a:off x="187860" y="632890"/>
              <a:ext cx="1204219" cy="1250507"/>
              <a:chOff x="5025142" y="1886585"/>
              <a:chExt cx="1204480" cy="1313815"/>
            </a:xfrm>
          </p:grpSpPr>
          <p:sp>
            <p:nvSpPr>
              <p:cNvPr id="36" name="TextBox 36"/>
              <p:cNvSpPr txBox="1"/>
              <p:nvPr/>
            </p:nvSpPr>
            <p:spPr>
              <a:xfrm>
                <a:off x="5372372" y="1886585"/>
                <a:ext cx="485013"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Input</a:t>
                </a:r>
                <a:endParaRPr lang="en-US" sz="2000" dirty="0">
                  <a:effectLst/>
                  <a:latin typeface="Times New Roman"/>
                  <a:ea typeface="Times New Roman"/>
                </a:endParaRPr>
              </a:p>
            </p:txBody>
          </p:sp>
          <p:sp>
            <p:nvSpPr>
              <p:cNvPr id="37" name="Oval 36"/>
              <p:cNvSpPr/>
              <p:nvPr/>
            </p:nvSpPr>
            <p:spPr>
              <a:xfrm>
                <a:off x="600102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38" name="Straight Arrow Connector 37"/>
              <p:cNvCxnSpPr>
                <a:endCxn id="37" idx="0"/>
              </p:cNvCxnSpPr>
              <p:nvPr/>
            </p:nvCxnSpPr>
            <p:spPr>
              <a:xfrm>
                <a:off x="6115322" y="2201704"/>
                <a:ext cx="0" cy="227012"/>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9" name="TextBox 45"/>
              <p:cNvSpPr txBox="1"/>
              <p:nvPr/>
            </p:nvSpPr>
            <p:spPr>
              <a:xfrm>
                <a:off x="5368042" y="2962910"/>
                <a:ext cx="564515"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a:solidFill>
                      <a:srgbClr val="000000"/>
                    </a:solidFill>
                    <a:effectLst/>
                    <a:latin typeface="Arial"/>
                    <a:ea typeface="Times New Roman"/>
                  </a:rPr>
                  <a:t>Output</a:t>
                </a:r>
                <a:endParaRPr lang="en-US" sz="2000">
                  <a:effectLst/>
                  <a:latin typeface="Times New Roman"/>
                  <a:ea typeface="Times New Roman"/>
                </a:endParaRPr>
              </a:p>
            </p:txBody>
          </p:sp>
          <p:grpSp>
            <p:nvGrpSpPr>
              <p:cNvPr id="40" name="Group 39"/>
              <p:cNvGrpSpPr/>
              <p:nvPr/>
            </p:nvGrpSpPr>
            <p:grpSpPr>
              <a:xfrm>
                <a:off x="5686697" y="2535047"/>
                <a:ext cx="170688" cy="18288"/>
                <a:chOff x="2753360" y="2094366"/>
                <a:chExt cx="170688" cy="18288"/>
              </a:xfrm>
            </p:grpSpPr>
            <p:sp>
              <p:nvSpPr>
                <p:cNvPr id="49" name="Oval 48"/>
                <p:cNvSpPr/>
                <p:nvPr/>
              </p:nvSpPr>
              <p:spPr>
                <a:xfrm>
                  <a:off x="27533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50" name="Oval 49"/>
                <p:cNvSpPr/>
                <p:nvPr/>
              </p:nvSpPr>
              <p:spPr>
                <a:xfrm>
                  <a:off x="2905760" y="2094366"/>
                  <a:ext cx="18288" cy="18288"/>
                </a:xfrm>
                <a:prstGeom prst="ellipse">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grpSp>
          <p:sp>
            <p:nvSpPr>
              <p:cNvPr id="41" name="TextBox 48"/>
              <p:cNvSpPr txBox="1"/>
              <p:nvPr/>
            </p:nvSpPr>
            <p:spPr>
              <a:xfrm>
                <a:off x="5572397" y="2200910"/>
                <a:ext cx="430530" cy="237490"/>
              </a:xfrm>
              <a:prstGeom prst="rect">
                <a:avLst/>
              </a:prstGeom>
              <a:noFill/>
              <a:ln>
                <a:noFill/>
              </a:ln>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400" kern="1200" dirty="0">
                    <a:solidFill>
                      <a:srgbClr val="000000"/>
                    </a:solidFill>
                    <a:effectLst/>
                    <a:latin typeface="Arial"/>
                    <a:ea typeface="Times New Roman"/>
                  </a:rPr>
                  <a:t>map</a:t>
                </a:r>
                <a:endParaRPr lang="en-US" sz="2000" dirty="0">
                  <a:effectLst/>
                  <a:latin typeface="Times New Roman"/>
                  <a:ea typeface="Times New Roman"/>
                </a:endParaRPr>
              </a:p>
            </p:txBody>
          </p:sp>
          <p:cxnSp>
            <p:nvCxnSpPr>
              <p:cNvPr id="42" name="Straight Arrow Connector 41"/>
              <p:cNvCxnSpPr>
                <a:stCxn id="37" idx="4"/>
              </p:cNvCxnSpPr>
              <p:nvPr/>
            </p:nvCxnSpPr>
            <p:spPr>
              <a:xfrm>
                <a:off x="6115322" y="2657316"/>
                <a:ext cx="0" cy="240053"/>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3" name="Oval 42"/>
              <p:cNvSpPr/>
              <p:nvPr/>
            </p:nvSpPr>
            <p:spPr>
              <a:xfrm>
                <a:off x="502514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a:effectLst/>
                    <a:latin typeface="Times New Roman"/>
                    <a:ea typeface="Times New Roman"/>
                  </a:rPr>
                  <a:t> </a:t>
                </a:r>
                <a:endParaRPr lang="en-US" sz="1200">
                  <a:effectLst/>
                  <a:latin typeface="Times New Roman"/>
                  <a:ea typeface="Times New Roman"/>
                </a:endParaRPr>
              </a:p>
            </p:txBody>
          </p:sp>
          <p:cxnSp>
            <p:nvCxnSpPr>
              <p:cNvPr id="44" name="Straight Arrow Connector 43"/>
              <p:cNvCxnSpPr/>
              <p:nvPr/>
            </p:nvCxnSpPr>
            <p:spPr>
              <a:xfrm>
                <a:off x="513944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5" name="Straight Arrow Connector 44"/>
              <p:cNvCxnSpPr/>
              <p:nvPr/>
            </p:nvCxnSpPr>
            <p:spPr>
              <a:xfrm>
                <a:off x="513944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46" name="Oval 45"/>
              <p:cNvSpPr/>
              <p:nvPr/>
            </p:nvSpPr>
            <p:spPr>
              <a:xfrm>
                <a:off x="5294562" y="2428716"/>
                <a:ext cx="228600" cy="228600"/>
              </a:xfrm>
              <a:prstGeom prst="ellipse">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a:lnSpc>
                    <a:spcPct val="115000"/>
                  </a:lnSpc>
                  <a:spcBef>
                    <a:spcPts val="0"/>
                  </a:spcBef>
                  <a:spcAft>
                    <a:spcPts val="1000"/>
                  </a:spcAft>
                </a:pPr>
                <a:r>
                  <a:rPr lang="en-US" sz="1100" dirty="0">
                    <a:effectLst/>
                    <a:latin typeface="Times New Roman"/>
                    <a:ea typeface="Times New Roman"/>
                  </a:rPr>
                  <a:t> </a:t>
                </a:r>
                <a:endParaRPr lang="en-US" sz="1200" dirty="0">
                  <a:effectLst/>
                  <a:latin typeface="Times New Roman"/>
                  <a:ea typeface="Times New Roman"/>
                </a:endParaRPr>
              </a:p>
            </p:txBody>
          </p:sp>
          <p:cxnSp>
            <p:nvCxnSpPr>
              <p:cNvPr id="47" name="Straight Arrow Connector 46"/>
              <p:cNvCxnSpPr/>
              <p:nvPr/>
            </p:nvCxnSpPr>
            <p:spPr>
              <a:xfrm>
                <a:off x="5408862" y="2202021"/>
                <a:ext cx="0" cy="226695"/>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48" name="Straight Arrow Connector 47"/>
              <p:cNvCxnSpPr/>
              <p:nvPr/>
            </p:nvCxnSpPr>
            <p:spPr>
              <a:xfrm>
                <a:off x="5408862" y="2657316"/>
                <a:ext cx="0" cy="24003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grpSp>
        <p:sp>
          <p:nvSpPr>
            <p:cNvPr id="18" name="Rectangle 17"/>
            <p:cNvSpPr/>
            <p:nvPr/>
          </p:nvSpPr>
          <p:spPr>
            <a:xfrm>
              <a:off x="4820094" y="696000"/>
              <a:ext cx="989087" cy="975762"/>
            </a:xfrm>
            <a:prstGeom prst="rect">
              <a:avLst/>
            </a:prstGeom>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19" name="Arc 18"/>
            <p:cNvSpPr/>
            <p:nvPr/>
          </p:nvSpPr>
          <p:spPr>
            <a:xfrm flipV="1">
              <a:off x="4772025" y="1094688"/>
              <a:ext cx="1123950" cy="435169"/>
            </a:xfrm>
            <a:prstGeom prst="arc">
              <a:avLst>
                <a:gd name="adj1" fmla="val 10327336"/>
                <a:gd name="adj2" fmla="val 598130"/>
              </a:avLst>
            </a:prstGeom>
            <a:noFill/>
            <a:ln>
              <a:headEnd type="none" w="med" len="med"/>
              <a:tailEnd type="triangl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sp>
          <p:nvSpPr>
            <p:cNvPr id="20" name="Arc 19"/>
            <p:cNvSpPr/>
            <p:nvPr/>
          </p:nvSpPr>
          <p:spPr>
            <a:xfrm rot="16200000" flipV="1">
              <a:off x="4893613" y="958004"/>
              <a:ext cx="1107331" cy="457101"/>
            </a:xfrm>
            <a:prstGeom prst="arc">
              <a:avLst>
                <a:gd name="adj1" fmla="val 10327336"/>
                <a:gd name="adj2" fmla="val 598130"/>
              </a:avLst>
            </a:prstGeom>
            <a:noFill/>
            <a:ln>
              <a:headEnd type="triangle" w="med" len="med"/>
              <a:tailEnd type="none" w="med" len="med"/>
            </a:ln>
          </p:spPr>
          <p:style>
            <a:lnRef idx="1">
              <a:schemeClr val="dk1"/>
            </a:lnRef>
            <a:fillRef idx="2">
              <a:schemeClr val="dk1"/>
            </a:fillRef>
            <a:effectRef idx="1">
              <a:schemeClr val="dk1"/>
            </a:effectRef>
            <a:fontRef idx="minor">
              <a:schemeClr val="dk1"/>
            </a:fontRef>
          </p:style>
          <p:txBody>
            <a:bodyPr rtlCol="0" anchor="ctr"/>
            <a:lstStyle/>
            <a:p>
              <a:pPr marL="0" marR="0">
                <a:lnSpc>
                  <a:spcPct val="115000"/>
                </a:lnSpc>
                <a:spcBef>
                  <a:spcPts val="0"/>
                </a:spcBef>
                <a:spcAft>
                  <a:spcPts val="1000"/>
                </a:spcAft>
              </a:pPr>
              <a:r>
                <a:rPr lang="en-US" sz="1100">
                  <a:effectLst/>
                  <a:ea typeface="Times New Roman"/>
                  <a:cs typeface="Times New Roman"/>
                </a:rPr>
                <a:t> </a:t>
              </a:r>
            </a:p>
          </p:txBody>
        </p:sp>
        <p:cxnSp>
          <p:nvCxnSpPr>
            <p:cNvPr id="21" name="Straight Connector 20"/>
            <p:cNvCxnSpPr/>
            <p:nvPr/>
          </p:nvCxnSpPr>
          <p:spPr>
            <a:xfrm>
              <a:off x="5199713" y="709945"/>
              <a:ext cx="0" cy="969137"/>
            </a:xfrm>
            <a:prstGeom prst="line">
              <a:avLst/>
            </a:prstGeom>
            <a:ln/>
          </p:spPr>
          <p:style>
            <a:lnRef idx="1">
              <a:schemeClr val="dk1"/>
            </a:lnRef>
            <a:fillRef idx="2">
              <a:schemeClr val="dk1"/>
            </a:fillRef>
            <a:effectRef idx="1">
              <a:schemeClr val="dk1"/>
            </a:effectRef>
            <a:fontRef idx="minor">
              <a:schemeClr val="dk1"/>
            </a:fontRef>
          </p:style>
        </p:cxnSp>
        <p:cxnSp>
          <p:nvCxnSpPr>
            <p:cNvPr id="22" name="Straight Connector 21"/>
            <p:cNvCxnSpPr/>
            <p:nvPr/>
          </p:nvCxnSpPr>
          <p:spPr>
            <a:xfrm>
              <a:off x="4820094" y="1055038"/>
              <a:ext cx="989087" cy="0"/>
            </a:xfrm>
            <a:prstGeom prst="line">
              <a:avLst/>
            </a:prstGeom>
            <a:ln/>
          </p:spPr>
          <p:style>
            <a:lnRef idx="1">
              <a:schemeClr val="dk1"/>
            </a:lnRef>
            <a:fillRef idx="2">
              <a:schemeClr val="dk1"/>
            </a:fillRef>
            <a:effectRef idx="1">
              <a:schemeClr val="dk1"/>
            </a:effectRef>
            <a:fontRef idx="minor">
              <a:schemeClr val="dk1"/>
            </a:fontRef>
          </p:style>
        </p:cxnSp>
        <p:cxnSp>
          <p:nvCxnSpPr>
            <p:cNvPr id="23" name="Straight Connector 22"/>
            <p:cNvCxnSpPr/>
            <p:nvPr/>
          </p:nvCxnSpPr>
          <p:spPr>
            <a:xfrm>
              <a:off x="4820094" y="1343640"/>
              <a:ext cx="989087" cy="0"/>
            </a:xfrm>
            <a:prstGeom prst="line">
              <a:avLst/>
            </a:prstGeom>
            <a:ln/>
          </p:spPr>
          <p:style>
            <a:lnRef idx="1">
              <a:schemeClr val="dk1"/>
            </a:lnRef>
            <a:fillRef idx="2">
              <a:schemeClr val="dk1"/>
            </a:fillRef>
            <a:effectRef idx="1">
              <a:schemeClr val="dk1"/>
            </a:effectRef>
            <a:fontRef idx="minor">
              <a:schemeClr val="dk1"/>
            </a:fontRef>
          </p:style>
        </p:cxnSp>
        <p:sp>
          <p:nvSpPr>
            <p:cNvPr id="24" name="TextBox 144"/>
            <p:cNvSpPr txBox="1"/>
            <p:nvPr/>
          </p:nvSpPr>
          <p:spPr>
            <a:xfrm>
              <a:off x="5170030" y="980998"/>
              <a:ext cx="369490" cy="406763"/>
            </a:xfrm>
            <a:prstGeom prst="rect">
              <a:avLst/>
            </a:prstGeom>
          </p:spPr>
          <p:style>
            <a:lnRef idx="1">
              <a:schemeClr val="dk1"/>
            </a:lnRef>
            <a:fillRef idx="2">
              <a:schemeClr val="dk1"/>
            </a:fillRef>
            <a:effectRef idx="1">
              <a:schemeClr val="dk1"/>
            </a:effectRef>
            <a:fontRef idx="minor">
              <a:schemeClr val="dk1"/>
            </a:fontRef>
          </p:style>
          <p:txBody>
            <a:bodyPr wrap="square" rtlCol="0">
              <a:noAutofit/>
            </a:bodyPr>
            <a:lstStyle/>
            <a:p>
              <a:pPr marL="0" marR="0">
                <a:spcBef>
                  <a:spcPts val="0"/>
                </a:spcBef>
                <a:spcAft>
                  <a:spcPts val="0"/>
                </a:spcAft>
              </a:pPr>
              <a:r>
                <a:rPr lang="en-US" sz="1800" kern="1200">
                  <a:solidFill>
                    <a:srgbClr val="000000"/>
                  </a:solidFill>
                  <a:effectLst/>
                  <a:latin typeface="Calibri"/>
                  <a:ea typeface="Times New Roman"/>
                  <a:cs typeface="Times New Roman"/>
                </a:rPr>
                <a:t>P</a:t>
              </a:r>
              <a:r>
                <a:rPr lang="en-US" sz="1800" kern="1200" baseline="-25000">
                  <a:solidFill>
                    <a:srgbClr val="000000"/>
                  </a:solidFill>
                  <a:effectLst/>
                  <a:latin typeface="Calibri"/>
                  <a:ea typeface="Times New Roman"/>
                  <a:cs typeface="Times New Roman"/>
                </a:rPr>
                <a:t>ij</a:t>
              </a:r>
              <a:endParaRPr lang="en-US" sz="1200">
                <a:effectLst/>
                <a:latin typeface="Times New Roman"/>
                <a:ea typeface="Times New Roman"/>
              </a:endParaRPr>
            </a:p>
          </p:txBody>
        </p:sp>
        <p:cxnSp>
          <p:nvCxnSpPr>
            <p:cNvPr id="25" name="Straight Arrow Connector 24"/>
            <p:cNvCxnSpPr/>
            <p:nvPr/>
          </p:nvCxnSpPr>
          <p:spPr>
            <a:xfrm rot="5400000" flipH="1" flipV="1">
              <a:off x="5273170" y="862346"/>
              <a:ext cx="217585" cy="1588"/>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6" name="Straight Arrow Connector 25"/>
            <p:cNvCxnSpPr/>
            <p:nvPr/>
          </p:nvCxnSpPr>
          <p:spPr>
            <a:xfrm rot="10800000">
              <a:off x="4918111" y="1198583"/>
              <a:ext cx="228551" cy="1511"/>
            </a:xfrm>
            <a:prstGeom prst="straightConnector1">
              <a:avLst/>
            </a:prstGeom>
            <a:ln>
              <a:tailEnd type="arrow"/>
            </a:ln>
          </p:spPr>
          <p:style>
            <a:lnRef idx="1">
              <a:schemeClr val="dk1"/>
            </a:lnRef>
            <a:fillRef idx="2">
              <a:schemeClr val="dk1"/>
            </a:fillRef>
            <a:effectRef idx="1">
              <a:schemeClr val="dk1"/>
            </a:effectRef>
            <a:fontRef idx="minor">
              <a:schemeClr val="dk1"/>
            </a:fontRef>
          </p:style>
        </p:cxnSp>
        <p:cxnSp>
          <p:nvCxnSpPr>
            <p:cNvPr id="27" name="Straight Connector 26"/>
            <p:cNvCxnSpPr/>
            <p:nvPr/>
          </p:nvCxnSpPr>
          <p:spPr>
            <a:xfrm>
              <a:off x="5503294" y="709017"/>
              <a:ext cx="0" cy="968856"/>
            </a:xfrm>
            <a:prstGeom prst="line">
              <a:avLst/>
            </a:prstGeom>
            <a:ln/>
          </p:spPr>
          <p:style>
            <a:lnRef idx="1">
              <a:schemeClr val="dk1"/>
            </a:lnRef>
            <a:fillRef idx="2">
              <a:schemeClr val="dk1"/>
            </a:fillRef>
            <a:effectRef idx="1">
              <a:schemeClr val="dk1"/>
            </a:effectRef>
            <a:fontRef idx="minor">
              <a:schemeClr val="dk1"/>
            </a:fontRef>
          </p:style>
        </p:cxnSp>
        <p:sp>
          <p:nvSpPr>
            <p:cNvPr id="28" name="Rectangle 27"/>
            <p:cNvSpPr/>
            <p:nvPr/>
          </p:nvSpPr>
          <p:spPr>
            <a:xfrm>
              <a:off x="90090" y="1904806"/>
              <a:ext cx="1360465" cy="586966"/>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BLAST Analysis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Parametric sweep</a:t>
              </a:r>
            </a:p>
            <a:p>
              <a:pPr marL="0" marR="0">
                <a:lnSpc>
                  <a:spcPct val="150000"/>
                </a:lnSpc>
                <a:spcBef>
                  <a:spcPts val="0"/>
                </a:spcBef>
                <a:spcAft>
                  <a:spcPts val="0"/>
                </a:spcAft>
              </a:pPr>
              <a:r>
                <a:rPr lang="en-US" sz="1400" dirty="0" smtClean="0">
                  <a:solidFill>
                    <a:srgbClr val="000000"/>
                  </a:solidFill>
                  <a:latin typeface="Arial" pitchFamily="34" charset="0"/>
                  <a:ea typeface="Times New Roman"/>
                  <a:cs typeface="Arial" pitchFamily="34" charset="0"/>
                </a:rPr>
                <a:t>Pleasingly Parallel</a:t>
              </a:r>
              <a:endParaRPr lang="en-US" sz="1400" dirty="0">
                <a:effectLst/>
                <a:latin typeface="Arial" pitchFamily="34" charset="0"/>
                <a:ea typeface="Times New Roman"/>
                <a:cs typeface="Arial" pitchFamily="34" charset="0"/>
              </a:endParaRPr>
            </a:p>
          </p:txBody>
        </p:sp>
        <p:sp>
          <p:nvSpPr>
            <p:cNvPr id="29" name="Rectangle 28"/>
            <p:cNvSpPr/>
            <p:nvPr/>
          </p:nvSpPr>
          <p:spPr>
            <a:xfrm>
              <a:off x="1446245" y="1906661"/>
              <a:ext cx="1533071" cy="585111"/>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4572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High Energy Physics (HEP) Histograms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Distributed search</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0" name="Rectangle 29"/>
            <p:cNvSpPr/>
            <p:nvPr/>
          </p:nvSpPr>
          <p:spPr>
            <a:xfrm>
              <a:off x="4607862" y="1900603"/>
              <a:ext cx="1383363" cy="594199"/>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Classic MPI</a:t>
              </a:r>
            </a:p>
            <a:p>
              <a:pPr marL="0" marR="0">
                <a:lnSpc>
                  <a:spcPct val="150000"/>
                </a:lnSpc>
                <a:spcBef>
                  <a:spcPts val="0"/>
                </a:spcBef>
                <a:spcAft>
                  <a:spcPts val="0"/>
                </a:spcAft>
              </a:pPr>
              <a:r>
                <a:rPr lang="en-US" sz="1400" dirty="0" smtClean="0">
                  <a:solidFill>
                    <a:srgbClr val="000000"/>
                  </a:solidFill>
                  <a:effectLst/>
                  <a:latin typeface="Arial" pitchFamily="34" charset="0"/>
                  <a:ea typeface="Times New Roman"/>
                  <a:cs typeface="Arial" pitchFamily="34" charset="0"/>
                </a:rPr>
                <a:t>PDE Solvers and </a:t>
              </a:r>
              <a:r>
                <a:rPr lang="en-US" sz="1400" dirty="0">
                  <a:solidFill>
                    <a:srgbClr val="000000"/>
                  </a:solidFill>
                  <a:effectLst/>
                  <a:latin typeface="Arial" pitchFamily="34" charset="0"/>
                  <a:ea typeface="Times New Roman"/>
                  <a:cs typeface="Arial" pitchFamily="34" charset="0"/>
                </a:rPr>
                <a:t>particle dynamics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effectLst/>
                  <a:latin typeface="Arial" pitchFamily="34" charset="0"/>
                  <a:ea typeface="Times New Roman"/>
                  <a:cs typeface="Arial" pitchFamily="34" charset="0"/>
                </a:rPr>
                <a:t> </a:t>
              </a:r>
            </a:p>
          </p:txBody>
        </p:sp>
        <p:sp>
          <p:nvSpPr>
            <p:cNvPr id="31" name="Rectangle 30"/>
            <p:cNvSpPr/>
            <p:nvPr/>
          </p:nvSpPr>
          <p:spPr>
            <a:xfrm>
              <a:off x="90090" y="2508846"/>
              <a:ext cx="4517773" cy="363204"/>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600" b="1" dirty="0">
                  <a:solidFill>
                    <a:srgbClr val="000000"/>
                  </a:solidFill>
                  <a:effectLst/>
                  <a:latin typeface="Arial"/>
                  <a:ea typeface="Times New Roman"/>
                </a:rPr>
                <a:t>Domain of MapReduce and Iterative Extensions</a:t>
              </a:r>
              <a:endParaRPr lang="en-US" b="1" dirty="0">
                <a:effectLst/>
                <a:latin typeface="Times New Roman"/>
                <a:ea typeface="Times New Roman"/>
              </a:endParaRPr>
            </a:p>
          </p:txBody>
        </p:sp>
        <p:sp>
          <p:nvSpPr>
            <p:cNvPr id="32" name="Rectangle 31"/>
            <p:cNvSpPr/>
            <p:nvPr/>
          </p:nvSpPr>
          <p:spPr>
            <a:xfrm>
              <a:off x="4607862" y="2507092"/>
              <a:ext cx="1383363" cy="364957"/>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ctr" anchorCtr="0" forceAA="0" compatLnSpc="1">
              <a:noAutofit/>
            </a:bodyPr>
            <a:lstStyle/>
            <a:p>
              <a:pPr marL="0" marR="0" algn="ctr">
                <a:lnSpc>
                  <a:spcPct val="150000"/>
                </a:lnSpc>
                <a:spcBef>
                  <a:spcPts val="0"/>
                </a:spcBef>
                <a:spcAft>
                  <a:spcPts val="0"/>
                </a:spcAft>
              </a:pPr>
              <a:r>
                <a:rPr lang="en-US" sz="1400" b="1" dirty="0">
                  <a:solidFill>
                    <a:srgbClr val="000000"/>
                  </a:solidFill>
                  <a:effectLst/>
                  <a:latin typeface="Arial"/>
                  <a:ea typeface="Times New Roman"/>
                </a:rPr>
                <a:t>MPI</a:t>
              </a:r>
              <a:endParaRPr lang="en-US" sz="1600" b="1" dirty="0">
                <a:effectLst/>
                <a:latin typeface="Times New Roman"/>
                <a:ea typeface="Times New Roman"/>
              </a:endParaRPr>
            </a:p>
          </p:txBody>
        </p:sp>
        <p:cxnSp>
          <p:nvCxnSpPr>
            <p:cNvPr id="33" name="Straight Arrow Connector 32"/>
            <p:cNvCxnSpPr/>
            <p:nvPr/>
          </p:nvCxnSpPr>
          <p:spPr>
            <a:xfrm>
              <a:off x="4208035" y="2692336"/>
              <a:ext cx="29507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cxnSp>
          <p:nvCxnSpPr>
            <p:cNvPr id="34" name="Straight Arrow Connector 33"/>
            <p:cNvCxnSpPr/>
            <p:nvPr/>
          </p:nvCxnSpPr>
          <p:spPr>
            <a:xfrm flipH="1">
              <a:off x="175816" y="2683268"/>
              <a:ext cx="281405" cy="0"/>
            </a:xfrm>
            <a:prstGeom prst="straightConnector1">
              <a:avLst/>
            </a:prstGeom>
            <a:ln>
              <a:headEnd type="none" w="med" len="med"/>
              <a:tailEnd type="triangle" w="med" len="med"/>
            </a:ln>
          </p:spPr>
          <p:style>
            <a:lnRef idx="1">
              <a:schemeClr val="dk1"/>
            </a:lnRef>
            <a:fillRef idx="2">
              <a:schemeClr val="dk1"/>
            </a:fillRef>
            <a:effectRef idx="1">
              <a:schemeClr val="dk1"/>
            </a:effectRef>
            <a:fontRef idx="minor">
              <a:schemeClr val="dk1"/>
            </a:fontRef>
          </p:style>
        </p:cxnSp>
        <p:sp>
          <p:nvSpPr>
            <p:cNvPr id="35" name="Rectangle 34"/>
            <p:cNvSpPr/>
            <p:nvPr/>
          </p:nvSpPr>
          <p:spPr>
            <a:xfrm>
              <a:off x="2979437" y="1906662"/>
              <a:ext cx="1628425" cy="588140"/>
            </a:xfrm>
            <a:prstGeom prst="rect">
              <a:avLst/>
            </a:prstGeom>
            <a:ln/>
          </p:spPr>
          <p:style>
            <a:lnRef idx="1">
              <a:schemeClr val="dk1"/>
            </a:lnRef>
            <a:fillRef idx="2">
              <a:schemeClr val="dk1"/>
            </a:fillRef>
            <a:effectRef idx="1">
              <a:schemeClr val="dk1"/>
            </a:effectRef>
            <a:fontRef idx="minor">
              <a:schemeClr val="dk1"/>
            </a:fontRef>
          </p:style>
          <p:txBody>
            <a:bodyPr rot="0" spcFirstLastPara="0" vert="horz" wrap="square" lIns="91440" tIns="91440" rIns="91440" bIns="45720" numCol="1" spcCol="0" rtlCol="0" fromWordArt="0" anchor="t" anchorCtr="0" forceAA="0" compatLnSpc="1">
              <a:noAutofit/>
            </a:bodyPr>
            <a:lstStyle/>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Expectation maximization </a:t>
              </a:r>
              <a:r>
                <a:rPr lang="en-US" sz="1400" dirty="0" smtClean="0">
                  <a:solidFill>
                    <a:srgbClr val="000000"/>
                  </a:solidFill>
                  <a:effectLst/>
                  <a:latin typeface="Arial" pitchFamily="34" charset="0"/>
                  <a:ea typeface="Times New Roman"/>
                  <a:cs typeface="Arial" pitchFamily="34" charset="0"/>
                </a:rPr>
                <a:t>Clustering </a:t>
              </a:r>
              <a:r>
                <a:rPr lang="en-US" sz="1400" dirty="0">
                  <a:solidFill>
                    <a:srgbClr val="000000"/>
                  </a:solidFill>
                  <a:effectLst/>
                  <a:latin typeface="Arial" pitchFamily="34" charset="0"/>
                  <a:ea typeface="Times New Roman"/>
                  <a:cs typeface="Arial" pitchFamily="34" charset="0"/>
                </a:rPr>
                <a:t>e.g. </a:t>
              </a:r>
              <a:r>
                <a:rPr lang="en-US" sz="1400" dirty="0" err="1">
                  <a:solidFill>
                    <a:srgbClr val="000000"/>
                  </a:solidFill>
                  <a:effectLst/>
                  <a:latin typeface="Arial" pitchFamily="34" charset="0"/>
                  <a:ea typeface="Times New Roman"/>
                  <a:cs typeface="Arial" pitchFamily="34" charset="0"/>
                </a:rPr>
                <a:t>Kmeans</a:t>
              </a:r>
              <a:endParaRPr lang="en-US" sz="1400" dirty="0">
                <a:effectLst/>
                <a:latin typeface="Arial" pitchFamily="34" charset="0"/>
                <a:ea typeface="Times New Roman"/>
                <a:cs typeface="Arial" pitchFamily="34" charset="0"/>
              </a:endParaRPr>
            </a:p>
            <a:p>
              <a:pPr marL="0" marR="0">
                <a:lnSpc>
                  <a:spcPct val="150000"/>
                </a:lnSpc>
                <a:spcBef>
                  <a:spcPts val="0"/>
                </a:spcBef>
                <a:spcAft>
                  <a:spcPts val="0"/>
                </a:spcAft>
              </a:pPr>
              <a:r>
                <a:rPr lang="en-US" sz="1400" dirty="0">
                  <a:solidFill>
                    <a:srgbClr val="000000"/>
                  </a:solidFill>
                  <a:effectLst/>
                  <a:latin typeface="Arial" pitchFamily="34" charset="0"/>
                  <a:ea typeface="Times New Roman"/>
                  <a:cs typeface="Arial" pitchFamily="34" charset="0"/>
                </a:rPr>
                <a:t>Linear </a:t>
              </a:r>
              <a:r>
                <a:rPr lang="en-US" sz="1400" dirty="0" smtClean="0">
                  <a:solidFill>
                    <a:srgbClr val="000000"/>
                  </a:solidFill>
                  <a:effectLst/>
                  <a:latin typeface="Arial" pitchFamily="34" charset="0"/>
                  <a:ea typeface="Times New Roman"/>
                  <a:cs typeface="Arial" pitchFamily="34" charset="0"/>
                </a:rPr>
                <a:t>Algebra</a:t>
              </a:r>
              <a:r>
                <a:rPr lang="en-US" sz="1400" dirty="0" smtClean="0">
                  <a:latin typeface="Arial" pitchFamily="34" charset="0"/>
                  <a:ea typeface="Times New Roman"/>
                  <a:cs typeface="Arial" pitchFamily="34" charset="0"/>
                </a:rPr>
                <a:t>, </a:t>
              </a:r>
              <a:r>
                <a:rPr lang="en-US" sz="1400" dirty="0" smtClean="0">
                  <a:solidFill>
                    <a:srgbClr val="000000"/>
                  </a:solidFill>
                  <a:effectLst/>
                  <a:latin typeface="Arial" pitchFamily="34" charset="0"/>
                  <a:ea typeface="Times New Roman"/>
                  <a:cs typeface="Arial" pitchFamily="34" charset="0"/>
                </a:rPr>
                <a:t>Page </a:t>
              </a:r>
              <a:r>
                <a:rPr lang="en-US" sz="1400" dirty="0">
                  <a:solidFill>
                    <a:srgbClr val="000000"/>
                  </a:solidFill>
                  <a:effectLst/>
                  <a:latin typeface="Arial" pitchFamily="34" charset="0"/>
                  <a:ea typeface="Times New Roman"/>
                  <a:cs typeface="Arial" pitchFamily="34" charset="0"/>
                </a:rPr>
                <a:t>Rank</a:t>
              </a:r>
              <a:endParaRPr lang="en-US" sz="1400" dirty="0">
                <a:effectLst/>
                <a:latin typeface="Arial" pitchFamily="34" charset="0"/>
                <a:ea typeface="Times New Roman"/>
                <a:cs typeface="Arial" pitchFamily="34" charset="0"/>
              </a:endParaRPr>
            </a:p>
            <a:p>
              <a:pPr marL="0" marR="0">
                <a:lnSpc>
                  <a:spcPct val="115000"/>
                </a:lnSpc>
                <a:spcBef>
                  <a:spcPts val="0"/>
                </a:spcBef>
                <a:spcAft>
                  <a:spcPts val="0"/>
                </a:spcAft>
              </a:pPr>
              <a:r>
                <a:rPr lang="en-US" sz="1400" dirty="0">
                  <a:solidFill>
                    <a:srgbClr val="000000"/>
                  </a:solidFill>
                  <a:effectLst/>
                  <a:latin typeface="Arial" pitchFamily="34" charset="0"/>
                  <a:ea typeface="Times New Roman"/>
                  <a:cs typeface="Arial" pitchFamily="34" charset="0"/>
                </a:rPr>
                <a:t> </a:t>
              </a:r>
              <a:endParaRPr lang="en-US" sz="1400" dirty="0">
                <a:effectLst/>
                <a:latin typeface="Arial" pitchFamily="34" charset="0"/>
                <a:ea typeface="Times New Roman"/>
                <a:cs typeface="Arial" pitchFamily="34" charset="0"/>
              </a:endParaRPr>
            </a:p>
          </p:txBody>
        </p:sp>
      </p:grpSp>
    </p:spTree>
    <p:extLst>
      <p:ext uri="{BB962C8B-B14F-4D97-AF65-F5344CB8AC3E}">
        <p14:creationId xmlns:p14="http://schemas.microsoft.com/office/powerpoint/2010/main" val="24016317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14400"/>
          </a:xfrm>
        </p:spPr>
        <p:txBody>
          <a:bodyPr/>
          <a:lstStyle/>
          <a:p>
            <a:r>
              <a:rPr lang="en-US" b="1" dirty="0" smtClean="0"/>
              <a:t>Clouds and Grids/HPC</a:t>
            </a:r>
            <a:endParaRPr lang="en-US" b="1" dirty="0"/>
          </a:p>
        </p:txBody>
      </p:sp>
      <p:sp>
        <p:nvSpPr>
          <p:cNvPr id="3" name="Content Placeholder 2"/>
          <p:cNvSpPr>
            <a:spLocks noGrp="1"/>
          </p:cNvSpPr>
          <p:nvPr>
            <p:ph idx="1"/>
          </p:nvPr>
        </p:nvSpPr>
        <p:spPr>
          <a:xfrm>
            <a:off x="0" y="838200"/>
            <a:ext cx="8991600" cy="5715000"/>
          </a:xfrm>
        </p:spPr>
        <p:txBody>
          <a:bodyPr>
            <a:noAutofit/>
          </a:bodyPr>
          <a:lstStyle/>
          <a:p>
            <a:pPr>
              <a:spcBef>
                <a:spcPts val="300"/>
              </a:spcBef>
            </a:pPr>
            <a:r>
              <a:rPr lang="en-US" sz="2800" dirty="0" smtClean="0"/>
              <a:t>Synchronization/communication Performance</a:t>
            </a:r>
            <a:br>
              <a:rPr lang="en-US" sz="2800" dirty="0" smtClean="0"/>
            </a:br>
            <a:r>
              <a:rPr lang="en-US" sz="2800" b="1" dirty="0" smtClean="0"/>
              <a:t>Grids &gt; Clouds &gt; Classic HPC Systems</a:t>
            </a:r>
          </a:p>
          <a:p>
            <a:pPr>
              <a:spcBef>
                <a:spcPts val="300"/>
              </a:spcBef>
            </a:pPr>
            <a:r>
              <a:rPr lang="en-US" sz="2800" dirty="0" smtClean="0"/>
              <a:t>Clouds naturally execute effectively Grid workloads but are less clear for closely coupled HPC applications</a:t>
            </a:r>
          </a:p>
          <a:p>
            <a:pPr>
              <a:spcBef>
                <a:spcPts val="300"/>
              </a:spcBef>
            </a:pPr>
            <a:r>
              <a:rPr lang="en-US" sz="2800" b="1" dirty="0" smtClean="0"/>
              <a:t>Service Oriented Architectures </a:t>
            </a:r>
            <a:r>
              <a:rPr lang="en-US" sz="2800" dirty="0" smtClean="0"/>
              <a:t>and </a:t>
            </a:r>
            <a:r>
              <a:rPr lang="en-US" sz="2800" b="1" dirty="0" smtClean="0"/>
              <a:t>workflow </a:t>
            </a:r>
            <a:r>
              <a:rPr lang="en-US" sz="2800" dirty="0" smtClean="0"/>
              <a:t>appear to work similarly in both grids and clouds</a:t>
            </a:r>
          </a:p>
          <a:p>
            <a:pPr>
              <a:spcBef>
                <a:spcPts val="300"/>
              </a:spcBef>
            </a:pPr>
            <a:r>
              <a:rPr lang="en-US" sz="2800" dirty="0" smtClean="0"/>
              <a:t>May be for immediate future, science supported by a mixture of</a:t>
            </a:r>
          </a:p>
          <a:p>
            <a:pPr lvl="1">
              <a:spcBef>
                <a:spcPts val="300"/>
              </a:spcBef>
            </a:pPr>
            <a:r>
              <a:rPr lang="en-US" sz="2400" b="1" dirty="0" smtClean="0"/>
              <a:t>Clouds</a:t>
            </a:r>
            <a:r>
              <a:rPr lang="en-US" sz="2400" dirty="0" smtClean="0"/>
              <a:t> – some practical differences between private and public clouds – size and software</a:t>
            </a:r>
          </a:p>
          <a:p>
            <a:pPr lvl="1">
              <a:spcBef>
                <a:spcPts val="300"/>
              </a:spcBef>
            </a:pPr>
            <a:r>
              <a:rPr lang="en-US" sz="2400" b="1" dirty="0" smtClean="0"/>
              <a:t>High Throughput Systems </a:t>
            </a:r>
            <a:r>
              <a:rPr lang="en-US" sz="2400" dirty="0" smtClean="0"/>
              <a:t>(moving to clouds  as convenient)</a:t>
            </a:r>
          </a:p>
          <a:p>
            <a:pPr lvl="1">
              <a:spcBef>
                <a:spcPts val="300"/>
              </a:spcBef>
            </a:pPr>
            <a:r>
              <a:rPr lang="en-US" sz="2400" b="1" dirty="0" smtClean="0"/>
              <a:t>Grids</a:t>
            </a:r>
            <a:r>
              <a:rPr lang="en-US" sz="2400" dirty="0" smtClean="0"/>
              <a:t> for distributed data </a:t>
            </a:r>
            <a:r>
              <a:rPr lang="en-US" sz="2400" dirty="0" smtClean="0"/>
              <a:t>(</a:t>
            </a:r>
            <a:r>
              <a:rPr lang="en-US" sz="2400" dirty="0" smtClean="0"/>
              <a:t>including sensors) </a:t>
            </a:r>
            <a:r>
              <a:rPr lang="en-US" sz="2400" dirty="0" smtClean="0"/>
              <a:t>and </a:t>
            </a:r>
            <a:r>
              <a:rPr lang="en-US" sz="2400" dirty="0" smtClean="0"/>
              <a:t>access</a:t>
            </a:r>
          </a:p>
          <a:p>
            <a:pPr lvl="1">
              <a:spcBef>
                <a:spcPts val="300"/>
              </a:spcBef>
            </a:pPr>
            <a:r>
              <a:rPr lang="en-US" sz="2400" b="1" dirty="0" smtClean="0"/>
              <a:t>Supercomputers</a:t>
            </a:r>
            <a:r>
              <a:rPr lang="en-US" sz="2400" dirty="0" smtClean="0"/>
              <a:t> (“MPI Engines”) going to exascale</a:t>
            </a:r>
            <a:endParaRPr lang="en-US" sz="2400" dirty="0"/>
          </a:p>
        </p:txBody>
      </p:sp>
    </p:spTree>
    <p:extLst>
      <p:ext uri="{BB962C8B-B14F-4D97-AF65-F5344CB8AC3E}">
        <p14:creationId xmlns:p14="http://schemas.microsoft.com/office/powerpoint/2010/main" val="4155929029"/>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423"/>
            <a:ext cx="8229600" cy="806777"/>
          </a:xfrm>
        </p:spPr>
        <p:txBody>
          <a:bodyPr/>
          <a:lstStyle/>
          <a:p>
            <a:r>
              <a:rPr lang="en-US" dirty="0" smtClean="0"/>
              <a:t>What to use in Clouds</a:t>
            </a:r>
            <a:endParaRPr lang="en-US" dirty="0"/>
          </a:p>
        </p:txBody>
      </p:sp>
      <p:sp>
        <p:nvSpPr>
          <p:cNvPr id="3" name="Content Placeholder 2"/>
          <p:cNvSpPr>
            <a:spLocks noGrp="1"/>
          </p:cNvSpPr>
          <p:nvPr>
            <p:ph idx="1"/>
          </p:nvPr>
        </p:nvSpPr>
        <p:spPr>
          <a:xfrm>
            <a:off x="0" y="685800"/>
            <a:ext cx="9144000" cy="4525963"/>
          </a:xfrm>
        </p:spPr>
        <p:txBody>
          <a:bodyPr/>
          <a:lstStyle/>
          <a:p>
            <a:r>
              <a:rPr lang="en-US" sz="2800" dirty="0" smtClean="0"/>
              <a:t>HDFS style </a:t>
            </a:r>
            <a:r>
              <a:rPr lang="en-US" sz="2800" b="1" dirty="0" smtClean="0"/>
              <a:t>file system </a:t>
            </a:r>
            <a:r>
              <a:rPr lang="en-US" sz="2800" dirty="0" smtClean="0"/>
              <a:t>to collocate data and computing</a:t>
            </a:r>
          </a:p>
          <a:p>
            <a:r>
              <a:rPr lang="en-US" sz="2800" b="1" dirty="0" smtClean="0"/>
              <a:t>Queues</a:t>
            </a:r>
            <a:r>
              <a:rPr lang="en-US" sz="2800" dirty="0" smtClean="0"/>
              <a:t> to manage multiple tasks</a:t>
            </a:r>
          </a:p>
          <a:p>
            <a:r>
              <a:rPr lang="en-US" sz="2800" b="1" dirty="0" smtClean="0"/>
              <a:t>Tables</a:t>
            </a:r>
            <a:r>
              <a:rPr lang="en-US" sz="2800" dirty="0" smtClean="0"/>
              <a:t> to track job information</a:t>
            </a:r>
          </a:p>
          <a:p>
            <a:r>
              <a:rPr lang="en-US" sz="2800" b="1" dirty="0" smtClean="0"/>
              <a:t>MapReduce</a:t>
            </a:r>
            <a:r>
              <a:rPr lang="en-US" sz="2800" dirty="0" smtClean="0"/>
              <a:t> and </a:t>
            </a:r>
            <a:r>
              <a:rPr lang="en-US" sz="2800" b="1" dirty="0" smtClean="0"/>
              <a:t>Iterative MapReduce </a:t>
            </a:r>
            <a:r>
              <a:rPr lang="en-US" sz="2800" dirty="0" smtClean="0"/>
              <a:t>to support parallelism</a:t>
            </a:r>
          </a:p>
          <a:p>
            <a:r>
              <a:rPr lang="en-US" sz="2800" b="1" dirty="0" smtClean="0"/>
              <a:t>Services </a:t>
            </a:r>
            <a:r>
              <a:rPr lang="en-US" sz="2800" dirty="0" smtClean="0"/>
              <a:t>for everything</a:t>
            </a:r>
          </a:p>
          <a:p>
            <a:r>
              <a:rPr lang="en-US" sz="2800" b="1" dirty="0" smtClean="0"/>
              <a:t>Portals</a:t>
            </a:r>
            <a:r>
              <a:rPr lang="en-US" sz="2800" dirty="0" smtClean="0"/>
              <a:t> as User Interface</a:t>
            </a:r>
          </a:p>
          <a:p>
            <a:r>
              <a:rPr lang="en-US" sz="2800" b="1" dirty="0" smtClean="0"/>
              <a:t>Appliances</a:t>
            </a:r>
            <a:r>
              <a:rPr lang="en-US" sz="2800" dirty="0" smtClean="0"/>
              <a:t> and </a:t>
            </a:r>
            <a:r>
              <a:rPr lang="en-US" sz="2800" b="1" dirty="0" smtClean="0"/>
              <a:t>Roles</a:t>
            </a:r>
            <a:r>
              <a:rPr lang="en-US" sz="2800" dirty="0" smtClean="0"/>
              <a:t> as customized images</a:t>
            </a:r>
          </a:p>
          <a:p>
            <a:r>
              <a:rPr lang="en-US" sz="2800" dirty="0" smtClean="0"/>
              <a:t>Software environments/tools like </a:t>
            </a:r>
            <a:r>
              <a:rPr lang="en-US" sz="2800" b="1" dirty="0" smtClean="0"/>
              <a:t>Google App Engine, </a:t>
            </a:r>
            <a:r>
              <a:rPr lang="en-US" sz="2800" b="1" dirty="0" err="1" smtClean="0"/>
              <a:t>memcached</a:t>
            </a:r>
            <a:endParaRPr lang="en-US" sz="2800" b="1" dirty="0" smtClean="0"/>
          </a:p>
          <a:p>
            <a:r>
              <a:rPr lang="en-US" sz="2800" b="1" dirty="0" smtClean="0"/>
              <a:t>Workflow </a:t>
            </a:r>
            <a:r>
              <a:rPr lang="en-US" sz="2800" dirty="0" smtClean="0"/>
              <a:t>to link multiple services (functions)</a:t>
            </a:r>
          </a:p>
          <a:p>
            <a:endParaRPr lang="en-US" sz="28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40</a:t>
            </a:fld>
            <a:endParaRPr lang="en-US"/>
          </a:p>
        </p:txBody>
      </p:sp>
    </p:spTree>
    <p:extLst>
      <p:ext uri="{BB962C8B-B14F-4D97-AF65-F5344CB8AC3E}">
        <p14:creationId xmlns:p14="http://schemas.microsoft.com/office/powerpoint/2010/main" val="31551115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41" y="152400"/>
            <a:ext cx="8991600" cy="914400"/>
          </a:xfrm>
        </p:spPr>
        <p:txBody>
          <a:bodyPr/>
          <a:lstStyle/>
          <a:p>
            <a:r>
              <a:rPr lang="en-US" sz="3600" dirty="0" smtClean="0"/>
              <a:t>What to use in Grids and Supercomputers?</a:t>
            </a:r>
            <a:endParaRPr lang="en-US" sz="3600" dirty="0"/>
          </a:p>
        </p:txBody>
      </p:sp>
      <p:sp>
        <p:nvSpPr>
          <p:cNvPr id="3" name="Content Placeholder 2"/>
          <p:cNvSpPr>
            <a:spLocks noGrp="1"/>
          </p:cNvSpPr>
          <p:nvPr>
            <p:ph idx="1"/>
          </p:nvPr>
        </p:nvSpPr>
        <p:spPr>
          <a:xfrm>
            <a:off x="-36136" y="838200"/>
            <a:ext cx="9144000" cy="4525963"/>
          </a:xfrm>
        </p:spPr>
        <p:txBody>
          <a:bodyPr/>
          <a:lstStyle/>
          <a:p>
            <a:r>
              <a:rPr lang="en-US" b="1" dirty="0" smtClean="0"/>
              <a:t>Portals</a:t>
            </a:r>
            <a:r>
              <a:rPr lang="en-US" dirty="0" smtClean="0"/>
              <a:t> and </a:t>
            </a:r>
            <a:r>
              <a:rPr lang="en-US" b="1" dirty="0" smtClean="0"/>
              <a:t>Workflow</a:t>
            </a:r>
            <a:r>
              <a:rPr lang="en-US" dirty="0" smtClean="0"/>
              <a:t> as in clouds</a:t>
            </a:r>
          </a:p>
          <a:p>
            <a:r>
              <a:rPr lang="en-US" b="1" dirty="0" smtClean="0"/>
              <a:t>MPI </a:t>
            </a:r>
            <a:r>
              <a:rPr lang="en-US" dirty="0" smtClean="0"/>
              <a:t>and </a:t>
            </a:r>
            <a:r>
              <a:rPr lang="en-US" b="1" dirty="0" smtClean="0"/>
              <a:t>GPU/multicore threaded</a:t>
            </a:r>
            <a:r>
              <a:rPr lang="en-US" dirty="0" smtClean="0"/>
              <a:t> parallelism</a:t>
            </a:r>
          </a:p>
          <a:p>
            <a:r>
              <a:rPr lang="en-US" b="1" dirty="0" smtClean="0"/>
              <a:t>Services</a:t>
            </a:r>
            <a:r>
              <a:rPr lang="en-US" dirty="0" smtClean="0"/>
              <a:t> in Grids</a:t>
            </a:r>
          </a:p>
          <a:p>
            <a:r>
              <a:rPr lang="en-US" b="1" dirty="0" smtClean="0"/>
              <a:t>Wonderful libraries </a:t>
            </a:r>
            <a:r>
              <a:rPr lang="en-US" dirty="0" smtClean="0"/>
              <a:t>supporting parallel linear algebra, particle evolution, partial differential equation solution</a:t>
            </a:r>
          </a:p>
          <a:p>
            <a:r>
              <a:rPr lang="en-US" b="1" dirty="0" smtClean="0"/>
              <a:t>Parallel I/O </a:t>
            </a:r>
            <a:r>
              <a:rPr lang="en-US" dirty="0" smtClean="0"/>
              <a:t>for high performance in an application</a:t>
            </a:r>
          </a:p>
          <a:p>
            <a:r>
              <a:rPr lang="en-US" b="1" dirty="0" smtClean="0"/>
              <a:t>Wide area File System </a:t>
            </a:r>
            <a:r>
              <a:rPr lang="en-US" dirty="0" smtClean="0"/>
              <a:t>(e.g. Lustre) supporting file sharing</a:t>
            </a:r>
          </a:p>
          <a:p>
            <a:r>
              <a:rPr lang="en-US" dirty="0" smtClean="0"/>
              <a:t>This is a rather different style of </a:t>
            </a:r>
            <a:r>
              <a:rPr lang="en-US" b="1" dirty="0" err="1" smtClean="0"/>
              <a:t>PaaS</a:t>
            </a:r>
            <a:r>
              <a:rPr lang="en-US" dirty="0" smtClean="0"/>
              <a:t> from clouds – </a:t>
            </a:r>
            <a:br>
              <a:rPr lang="en-US" dirty="0" smtClean="0"/>
            </a:br>
            <a:r>
              <a:rPr lang="en-US" b="1" dirty="0" smtClean="0"/>
              <a:t>should we unify</a:t>
            </a:r>
            <a:r>
              <a:rPr lang="en-US" dirty="0" smtClean="0"/>
              <a:t>?</a:t>
            </a:r>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41</a:t>
            </a:fld>
            <a:endParaRPr lang="en-US"/>
          </a:p>
        </p:txBody>
      </p:sp>
    </p:spTree>
    <p:extLst>
      <p:ext uri="{BB962C8B-B14F-4D97-AF65-F5344CB8AC3E}">
        <p14:creationId xmlns:p14="http://schemas.microsoft.com/office/powerpoint/2010/main" val="16908594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533400" y="28353"/>
            <a:ext cx="8229600" cy="962247"/>
          </a:xfrm>
        </p:spPr>
        <p:txBody>
          <a:bodyPr/>
          <a:lstStyle/>
          <a:p>
            <a:r>
              <a:rPr lang="en-US" dirty="0" smtClean="0"/>
              <a:t>Using Clouds in a Nutshell</a:t>
            </a:r>
            <a:endParaRPr lang="en-US" dirty="0"/>
          </a:p>
        </p:txBody>
      </p:sp>
      <p:sp>
        <p:nvSpPr>
          <p:cNvPr id="14" name="Content Placeholder 13"/>
          <p:cNvSpPr>
            <a:spLocks noGrp="1"/>
          </p:cNvSpPr>
          <p:nvPr>
            <p:ph idx="1"/>
          </p:nvPr>
        </p:nvSpPr>
        <p:spPr>
          <a:xfrm>
            <a:off x="-21265" y="914400"/>
            <a:ext cx="9144000" cy="4525963"/>
          </a:xfrm>
        </p:spPr>
        <p:txBody>
          <a:bodyPr/>
          <a:lstStyle/>
          <a:p>
            <a:r>
              <a:rPr lang="en-US" sz="2400" b="1" dirty="0" smtClean="0"/>
              <a:t>High Throughput Computing</a:t>
            </a:r>
            <a:r>
              <a:rPr lang="en-US" sz="2400" dirty="0" smtClean="0"/>
              <a:t>; pleasingly parallel; grid applications</a:t>
            </a:r>
          </a:p>
          <a:p>
            <a:r>
              <a:rPr lang="en-US" sz="2400" b="1" dirty="0" smtClean="0"/>
              <a:t>Multiple users </a:t>
            </a:r>
            <a:r>
              <a:rPr lang="en-US" sz="2400" dirty="0" smtClean="0"/>
              <a:t>(long tail of science) and </a:t>
            </a:r>
            <a:r>
              <a:rPr lang="en-US" sz="2400" b="1" dirty="0" smtClean="0"/>
              <a:t>usages</a:t>
            </a:r>
            <a:r>
              <a:rPr lang="en-US" sz="2400" dirty="0" smtClean="0"/>
              <a:t> (parameter searches)</a:t>
            </a:r>
          </a:p>
          <a:p>
            <a:r>
              <a:rPr lang="en-US" sz="2400" b="1" dirty="0" smtClean="0"/>
              <a:t>Internet of Things </a:t>
            </a:r>
            <a:r>
              <a:rPr lang="en-US" sz="2400" dirty="0" smtClean="0"/>
              <a:t>(Sensor nets) as in cloud support of smart phones</a:t>
            </a:r>
          </a:p>
          <a:p>
            <a:r>
              <a:rPr lang="en-US" sz="2400" dirty="0" smtClean="0"/>
              <a:t>(</a:t>
            </a:r>
            <a:r>
              <a:rPr lang="en-US" sz="2400" b="1" dirty="0" smtClean="0"/>
              <a:t>Iterative</a:t>
            </a:r>
            <a:r>
              <a:rPr lang="en-US" sz="2400" dirty="0" smtClean="0"/>
              <a:t>) </a:t>
            </a:r>
            <a:r>
              <a:rPr lang="en-US" sz="2400" b="1" dirty="0" smtClean="0"/>
              <a:t>MapReduce</a:t>
            </a:r>
            <a:r>
              <a:rPr lang="en-US" sz="2400" dirty="0" smtClean="0"/>
              <a:t> including “most” data analysis</a:t>
            </a:r>
          </a:p>
          <a:p>
            <a:r>
              <a:rPr lang="en-US" sz="2400" dirty="0" smtClean="0"/>
              <a:t>Exploiting </a:t>
            </a:r>
            <a:r>
              <a:rPr lang="en-US" sz="2400" b="1" dirty="0" smtClean="0"/>
              <a:t>elasticity</a:t>
            </a:r>
            <a:r>
              <a:rPr lang="en-US" sz="2400" dirty="0" smtClean="0"/>
              <a:t> and </a:t>
            </a:r>
            <a:r>
              <a:rPr lang="en-US" sz="2400" b="1" dirty="0" smtClean="0"/>
              <a:t>platforms </a:t>
            </a:r>
            <a:r>
              <a:rPr lang="en-US" sz="2400" dirty="0" smtClean="0"/>
              <a:t>(HDFS, Queues ..)</a:t>
            </a:r>
          </a:p>
          <a:p>
            <a:r>
              <a:rPr lang="en-US" sz="2400" dirty="0" smtClean="0"/>
              <a:t>Use </a:t>
            </a:r>
            <a:r>
              <a:rPr lang="en-US" sz="2400" b="1" dirty="0" smtClean="0"/>
              <a:t>services</a:t>
            </a:r>
            <a:r>
              <a:rPr lang="en-US" sz="2400" dirty="0" smtClean="0"/>
              <a:t>, </a:t>
            </a:r>
            <a:r>
              <a:rPr lang="en-US" sz="2400" b="1" dirty="0" smtClean="0"/>
              <a:t>portals</a:t>
            </a:r>
            <a:r>
              <a:rPr lang="en-US" sz="2400" dirty="0" smtClean="0"/>
              <a:t> (gateways) and </a:t>
            </a:r>
            <a:r>
              <a:rPr lang="en-US" sz="2400" b="1" dirty="0" smtClean="0"/>
              <a:t>workflow</a:t>
            </a:r>
          </a:p>
          <a:p>
            <a:r>
              <a:rPr lang="en-US" sz="2400" dirty="0" smtClean="0"/>
              <a:t>Good Strategies:</a:t>
            </a:r>
          </a:p>
          <a:p>
            <a:pPr lvl="1"/>
            <a:r>
              <a:rPr lang="en-US" sz="2000" dirty="0" smtClean="0"/>
              <a:t>Build </a:t>
            </a:r>
            <a:r>
              <a:rPr lang="en-US" sz="2000" dirty="0"/>
              <a:t>the application </a:t>
            </a:r>
            <a:r>
              <a:rPr lang="en-US" sz="2000" b="1" dirty="0"/>
              <a:t>as a service</a:t>
            </a:r>
            <a:r>
              <a:rPr lang="en-US" sz="2000" dirty="0"/>
              <a:t>; </a:t>
            </a:r>
            <a:endParaRPr lang="en-US" sz="2000" dirty="0" smtClean="0"/>
          </a:p>
          <a:p>
            <a:pPr lvl="1"/>
            <a:r>
              <a:rPr lang="en-US" sz="2000" dirty="0" smtClean="0"/>
              <a:t>Build </a:t>
            </a:r>
            <a:r>
              <a:rPr lang="en-US" sz="2000" dirty="0"/>
              <a:t>on existing cloud deployments such as</a:t>
            </a:r>
            <a:r>
              <a:rPr lang="en-US" sz="2000" b="1" dirty="0"/>
              <a:t> Hadoop</a:t>
            </a:r>
            <a:r>
              <a:rPr lang="en-US" sz="2000" dirty="0"/>
              <a:t>; </a:t>
            </a:r>
            <a:endParaRPr lang="en-US" sz="2000" dirty="0" smtClean="0"/>
          </a:p>
          <a:p>
            <a:pPr lvl="1"/>
            <a:r>
              <a:rPr lang="en-US" sz="2000" b="1" dirty="0" smtClean="0"/>
              <a:t>Use </a:t>
            </a:r>
            <a:r>
              <a:rPr lang="en-US" sz="2000" b="1" dirty="0" err="1"/>
              <a:t>PaaS</a:t>
            </a:r>
            <a:r>
              <a:rPr lang="en-US" sz="2000" b="1" dirty="0"/>
              <a:t> </a:t>
            </a:r>
            <a:r>
              <a:rPr lang="en-US" sz="2000" dirty="0"/>
              <a:t>if possible; </a:t>
            </a:r>
            <a:endParaRPr lang="en-US" sz="2000" dirty="0" smtClean="0"/>
          </a:p>
          <a:p>
            <a:pPr lvl="1"/>
            <a:r>
              <a:rPr lang="en-US" sz="2000" b="1" dirty="0" smtClean="0"/>
              <a:t>Design </a:t>
            </a:r>
            <a:r>
              <a:rPr lang="en-US" sz="2000" b="1" dirty="0"/>
              <a:t>for failure</a:t>
            </a:r>
            <a:r>
              <a:rPr lang="en-US" sz="2000" dirty="0"/>
              <a:t>; </a:t>
            </a:r>
            <a:endParaRPr lang="en-US" sz="2000" dirty="0" smtClean="0"/>
          </a:p>
          <a:p>
            <a:pPr lvl="1"/>
            <a:r>
              <a:rPr lang="en-US" sz="2000" b="1" dirty="0" smtClean="0"/>
              <a:t>Use </a:t>
            </a:r>
            <a:r>
              <a:rPr lang="en-US" sz="2000" b="1" dirty="0"/>
              <a:t>as a Service </a:t>
            </a:r>
            <a:r>
              <a:rPr lang="en-US" sz="2000" dirty="0"/>
              <a:t>(e.g. </a:t>
            </a:r>
            <a:r>
              <a:rPr lang="en-US" sz="2000" dirty="0" err="1"/>
              <a:t>SQLaaS</a:t>
            </a:r>
            <a:r>
              <a:rPr lang="en-US" sz="2000" dirty="0"/>
              <a:t>) where possible; </a:t>
            </a:r>
            <a:endParaRPr lang="en-US" sz="2000" dirty="0" smtClean="0"/>
          </a:p>
          <a:p>
            <a:pPr lvl="1"/>
            <a:r>
              <a:rPr lang="en-US" sz="2000" dirty="0" smtClean="0"/>
              <a:t>Address Challenge of </a:t>
            </a:r>
            <a:r>
              <a:rPr lang="en-US" sz="2000" b="1" dirty="0" smtClean="0"/>
              <a:t>Moving Data</a:t>
            </a:r>
            <a:endParaRPr lang="en-US" sz="20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42</a:t>
            </a:fld>
            <a:endParaRPr lang="en-US"/>
          </a:p>
        </p:txBody>
      </p:sp>
    </p:spTree>
    <p:extLst>
      <p:ext uri="{BB962C8B-B14F-4D97-AF65-F5344CB8AC3E}">
        <p14:creationId xmlns:p14="http://schemas.microsoft.com/office/powerpoint/2010/main" val="385770260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Some Current Activities</a:t>
            </a:r>
            <a:endParaRPr lang="en-US" dirty="0"/>
          </a:p>
        </p:txBody>
      </p:sp>
      <p:sp>
        <p:nvSpPr>
          <p:cNvPr id="3" name="Content Placeholder 2"/>
          <p:cNvSpPr>
            <a:spLocks noGrp="1"/>
          </p:cNvSpPr>
          <p:nvPr>
            <p:ph idx="1"/>
          </p:nvPr>
        </p:nvSpPr>
        <p:spPr/>
        <p:txBody>
          <a:bodyPr/>
          <a:lstStyle/>
          <a:p>
            <a:r>
              <a:rPr lang="en-US" sz="2400" dirty="0" smtClean="0"/>
              <a:t>Sensor Grid/Cloud  </a:t>
            </a:r>
            <a:r>
              <a:rPr lang="en-US" sz="2400" dirty="0" smtClean="0">
                <a:hlinkClick r:id="rId2"/>
              </a:rPr>
              <a:t>https</a:t>
            </a:r>
            <a:r>
              <a:rPr lang="en-US" sz="2400" dirty="0">
                <a:hlinkClick r:id="rId2"/>
              </a:rPr>
              <a:t>://sites.google.com/site/sensorcloudproject/</a:t>
            </a:r>
            <a:r>
              <a:rPr lang="en-US" sz="2400" dirty="0"/>
              <a:t> </a:t>
            </a:r>
            <a:endParaRPr lang="en-US" sz="2400" dirty="0" smtClean="0"/>
          </a:p>
          <a:p>
            <a:r>
              <a:rPr lang="en-US" sz="2400" dirty="0" smtClean="0"/>
              <a:t>Papers </a:t>
            </a:r>
            <a:r>
              <a:rPr lang="en-US" sz="2400" dirty="0"/>
              <a:t>are Programming Paradigms for Technical Computing on Clouds and Supercomputers (Fox and Gannon) </a:t>
            </a:r>
            <a:r>
              <a:rPr lang="en-US" sz="2400" dirty="0">
                <a:hlinkClick r:id="rId3"/>
              </a:rPr>
              <a:t>http://grids.ucs.indiana.edu/ptliupages/publications/Cloud%20Programming%20Paradigms_for__Futures.pdf</a:t>
            </a:r>
            <a:r>
              <a:rPr lang="en-US" sz="2400" dirty="0"/>
              <a:t/>
            </a:r>
            <a:br>
              <a:rPr lang="en-US" sz="2400" dirty="0"/>
            </a:br>
            <a:r>
              <a:rPr lang="en-US" sz="2400" dirty="0">
                <a:hlinkClick r:id="rId4"/>
              </a:rPr>
              <a:t>http://grids.ucs.indiana.edu/ptliupages/publications/Cloud%20Programming%20Paradigms.pdf</a:t>
            </a:r>
            <a:r>
              <a:rPr lang="en-US" sz="2400" dirty="0"/>
              <a:t>  </a:t>
            </a:r>
          </a:p>
          <a:p>
            <a:r>
              <a:rPr lang="en-US" sz="2400" dirty="0">
                <a:solidFill>
                  <a:srgbClr val="FF0000"/>
                </a:solidFill>
              </a:rPr>
              <a:t>Science Cloud Summer School </a:t>
            </a:r>
            <a:r>
              <a:rPr lang="en-US" sz="2400" dirty="0"/>
              <a:t>July 30-August 3 offered virtually</a:t>
            </a:r>
          </a:p>
          <a:p>
            <a:pPr lvl="1"/>
            <a:r>
              <a:rPr lang="en-US" sz="2000" dirty="0"/>
              <a:t>Aiming at computer science and application students</a:t>
            </a:r>
          </a:p>
          <a:p>
            <a:pPr lvl="1"/>
            <a:r>
              <a:rPr lang="en-US" sz="2000" dirty="0"/>
              <a:t>Lab sessions on commercial clouds or FutureGrid</a:t>
            </a:r>
          </a:p>
          <a:p>
            <a:endParaRPr lang="en-US"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43</a:t>
            </a:fld>
            <a:endParaRPr lang="en-US"/>
          </a:p>
        </p:txBody>
      </p:sp>
    </p:spTree>
    <p:extLst>
      <p:ext uri="{BB962C8B-B14F-4D97-AF65-F5344CB8AC3E}">
        <p14:creationId xmlns:p14="http://schemas.microsoft.com/office/powerpoint/2010/main" val="23301310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lstStyle/>
          <a:p>
            <a:r>
              <a:rPr lang="en-US" dirty="0" smtClean="0"/>
              <a:t>What Applications work in Clouds</a:t>
            </a:r>
            <a:endParaRPr lang="en-US" dirty="0"/>
          </a:p>
        </p:txBody>
      </p:sp>
      <p:sp>
        <p:nvSpPr>
          <p:cNvPr id="3" name="Content Placeholder 2"/>
          <p:cNvSpPr>
            <a:spLocks noGrp="1"/>
          </p:cNvSpPr>
          <p:nvPr>
            <p:ph idx="1"/>
          </p:nvPr>
        </p:nvSpPr>
        <p:spPr>
          <a:xfrm>
            <a:off x="-16497" y="609600"/>
            <a:ext cx="9042991" cy="5715000"/>
          </a:xfrm>
        </p:spPr>
        <p:txBody>
          <a:bodyPr/>
          <a:lstStyle/>
          <a:p>
            <a:r>
              <a:rPr lang="en-US" sz="2400" b="1" dirty="0" smtClean="0"/>
              <a:t>Pleasingly parallel </a:t>
            </a:r>
            <a:r>
              <a:rPr lang="en-US" sz="2400" dirty="0" smtClean="0"/>
              <a:t>applications of all sorts analyzing roughly independent data or spawning independent simulations</a:t>
            </a:r>
          </a:p>
          <a:p>
            <a:pPr lvl="1"/>
            <a:r>
              <a:rPr lang="en-US" sz="2000" b="1" dirty="0" smtClean="0"/>
              <a:t>Long tail </a:t>
            </a:r>
            <a:r>
              <a:rPr lang="en-US" sz="2000" dirty="0" smtClean="0"/>
              <a:t>of science</a:t>
            </a:r>
          </a:p>
          <a:p>
            <a:pPr lvl="1"/>
            <a:r>
              <a:rPr lang="en-US" sz="2000" dirty="0" smtClean="0"/>
              <a:t>Integration of distributed sensors (</a:t>
            </a:r>
            <a:r>
              <a:rPr lang="en-US" sz="2000" b="1" dirty="0" smtClean="0"/>
              <a:t>Internet of Things</a:t>
            </a:r>
            <a:r>
              <a:rPr lang="en-US" sz="2000" dirty="0" smtClean="0"/>
              <a:t>)</a:t>
            </a:r>
          </a:p>
          <a:p>
            <a:r>
              <a:rPr lang="en-US" sz="2400" b="1" dirty="0" smtClean="0"/>
              <a:t>Science Gateways </a:t>
            </a:r>
            <a:r>
              <a:rPr lang="en-US" sz="2400" dirty="0" smtClean="0"/>
              <a:t>and portals</a:t>
            </a:r>
          </a:p>
          <a:p>
            <a:r>
              <a:rPr lang="en-US" sz="2400" b="1" dirty="0" smtClean="0"/>
              <a:t>Workflow</a:t>
            </a:r>
            <a:r>
              <a:rPr lang="en-US" sz="2400" dirty="0" smtClean="0"/>
              <a:t> federating clouds and classic HPC</a:t>
            </a:r>
          </a:p>
          <a:p>
            <a:r>
              <a:rPr lang="en-US" sz="2400" b="1" dirty="0" smtClean="0"/>
              <a:t>Commercial and Science Data analytics </a:t>
            </a:r>
            <a:r>
              <a:rPr lang="en-US" sz="2400" dirty="0" smtClean="0"/>
              <a:t>that can use MapReduce </a:t>
            </a:r>
            <a:r>
              <a:rPr lang="en-US" sz="2400" b="1" dirty="0" smtClean="0"/>
              <a:t>(</a:t>
            </a:r>
            <a:r>
              <a:rPr lang="en-US" sz="2400" dirty="0" smtClean="0"/>
              <a:t>some of such apps) or its</a:t>
            </a:r>
            <a:r>
              <a:rPr lang="en-US" sz="2400" b="1" dirty="0" smtClean="0"/>
              <a:t> iterative </a:t>
            </a:r>
            <a:r>
              <a:rPr lang="en-US" sz="2400" dirty="0" smtClean="0"/>
              <a:t>variants (most</a:t>
            </a:r>
            <a:r>
              <a:rPr lang="en-US" sz="2400" dirty="0"/>
              <a:t> </a:t>
            </a:r>
            <a:r>
              <a:rPr lang="en-US" sz="2400" dirty="0" smtClean="0"/>
              <a:t>other data analytics apps)</a:t>
            </a:r>
          </a:p>
          <a:p>
            <a:r>
              <a:rPr lang="en-US" sz="2400" dirty="0" smtClean="0"/>
              <a:t>Which applications are using clouds? </a:t>
            </a:r>
          </a:p>
          <a:p>
            <a:pPr lvl="1"/>
            <a:r>
              <a:rPr lang="en-US" sz="2000" dirty="0" smtClean="0"/>
              <a:t>Many demonstrations – see today, Venus-C, OOI, HEP ….</a:t>
            </a:r>
          </a:p>
          <a:p>
            <a:pPr lvl="1"/>
            <a:r>
              <a:rPr lang="en-US" sz="2000" dirty="0" smtClean="0"/>
              <a:t>50% of applications on FutureGrid are from Life Science but</a:t>
            </a:r>
          </a:p>
          <a:p>
            <a:pPr lvl="1"/>
            <a:r>
              <a:rPr lang="en-US" sz="2000" dirty="0" smtClean="0"/>
              <a:t>There is more computer science than total applications on FutureGrid</a:t>
            </a:r>
          </a:p>
          <a:p>
            <a:pPr lvl="1"/>
            <a:r>
              <a:rPr lang="en-US" sz="2000" dirty="0" smtClean="0"/>
              <a:t>Locally Lilly corporation is major commercial cloud user (for drug discovery) but Biology department is not</a:t>
            </a:r>
          </a:p>
        </p:txBody>
      </p:sp>
      <p:sp>
        <p:nvSpPr>
          <p:cNvPr id="4" name="Slide Number Placeholder 3"/>
          <p:cNvSpPr>
            <a:spLocks noGrp="1"/>
          </p:cNvSpPr>
          <p:nvPr>
            <p:ph type="sldNum" sz="quarter" idx="12"/>
          </p:nvPr>
        </p:nvSpPr>
        <p:spPr/>
        <p:txBody>
          <a:bodyPr/>
          <a:lstStyle/>
          <a:p>
            <a:fld id="{94CC141A-9CC6-41A7-A7D0-011D836CC6E2}" type="slidenum">
              <a:rPr lang="en-US" smtClean="0"/>
              <a:pPr/>
              <a:t>5</a:t>
            </a:fld>
            <a:endParaRPr lang="en-US"/>
          </a:p>
        </p:txBody>
      </p:sp>
    </p:spTree>
    <p:extLst>
      <p:ext uri="{BB962C8B-B14F-4D97-AF65-F5344CB8AC3E}">
        <p14:creationId xmlns:p14="http://schemas.microsoft.com/office/powerpoint/2010/main" val="3514563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9852"/>
            <a:ext cx="8229600" cy="884548"/>
          </a:xfrm>
        </p:spPr>
        <p:txBody>
          <a:bodyPr/>
          <a:lstStyle/>
          <a:p>
            <a:r>
              <a:rPr lang="en-US" dirty="0" smtClean="0"/>
              <a:t>Parallelism over Users and Usages</a:t>
            </a:r>
            <a:endParaRPr lang="en-US" dirty="0"/>
          </a:p>
        </p:txBody>
      </p:sp>
      <p:sp>
        <p:nvSpPr>
          <p:cNvPr id="3" name="Content Placeholder 2"/>
          <p:cNvSpPr>
            <a:spLocks noGrp="1"/>
          </p:cNvSpPr>
          <p:nvPr>
            <p:ph idx="1"/>
          </p:nvPr>
        </p:nvSpPr>
        <p:spPr>
          <a:xfrm>
            <a:off x="27495" y="685800"/>
            <a:ext cx="9116505" cy="4525963"/>
          </a:xfrm>
        </p:spPr>
        <p:txBody>
          <a:bodyPr/>
          <a:lstStyle/>
          <a:p>
            <a:pPr>
              <a:spcBef>
                <a:spcPts val="400"/>
              </a:spcBef>
            </a:pPr>
            <a:r>
              <a:rPr lang="en-US" sz="2400" dirty="0" smtClean="0"/>
              <a:t>“</a:t>
            </a:r>
            <a:r>
              <a:rPr lang="en-US" sz="2400" b="1" dirty="0" smtClean="0"/>
              <a:t>Long </a:t>
            </a:r>
            <a:r>
              <a:rPr lang="en-US" sz="2400" b="1" dirty="0"/>
              <a:t>tail of science</a:t>
            </a:r>
            <a:r>
              <a:rPr lang="en-US" sz="2400" dirty="0"/>
              <a:t>” </a:t>
            </a:r>
            <a:r>
              <a:rPr lang="en-US" sz="2400" dirty="0" smtClean="0"/>
              <a:t>can be an important </a:t>
            </a:r>
            <a:r>
              <a:rPr lang="en-US" sz="2400" dirty="0"/>
              <a:t>usage mode of clouds. </a:t>
            </a:r>
            <a:endParaRPr lang="en-US" sz="2400" dirty="0" smtClean="0"/>
          </a:p>
          <a:p>
            <a:pPr>
              <a:spcBef>
                <a:spcPts val="400"/>
              </a:spcBef>
            </a:pPr>
            <a:r>
              <a:rPr lang="en-US" sz="2400" dirty="0" smtClean="0"/>
              <a:t>In </a:t>
            </a:r>
            <a:r>
              <a:rPr lang="en-US" sz="2400" dirty="0"/>
              <a:t>some areas like particle physics and astronomy, i.e. “</a:t>
            </a:r>
            <a:r>
              <a:rPr lang="en-US" sz="2400" b="1" dirty="0"/>
              <a:t>big science</a:t>
            </a:r>
            <a:r>
              <a:rPr lang="en-US" sz="2400" dirty="0"/>
              <a:t>”, there are just a few major instruments generating now petascale data driving discovery in a coordinated fashion. </a:t>
            </a:r>
            <a:endParaRPr lang="en-US" sz="2400" dirty="0" smtClean="0"/>
          </a:p>
          <a:p>
            <a:pPr>
              <a:spcBef>
                <a:spcPts val="400"/>
              </a:spcBef>
            </a:pPr>
            <a:r>
              <a:rPr lang="en-US" sz="2400" dirty="0" smtClean="0"/>
              <a:t>In </a:t>
            </a:r>
            <a:r>
              <a:rPr lang="en-US" sz="2400" dirty="0"/>
              <a:t>other areas such as genomics and environmental science, there are many </a:t>
            </a:r>
            <a:r>
              <a:rPr lang="en-US" sz="2400" b="1" dirty="0"/>
              <a:t>“individual” researchers </a:t>
            </a:r>
            <a:r>
              <a:rPr lang="en-US" sz="2400" dirty="0"/>
              <a:t>with distributed collection and analysis of data whose total data and processing needs can match the size of big science. </a:t>
            </a:r>
            <a:endParaRPr lang="en-US" sz="2400" dirty="0" smtClean="0"/>
          </a:p>
          <a:p>
            <a:pPr lvl="1">
              <a:spcBef>
                <a:spcPts val="400"/>
              </a:spcBef>
            </a:pPr>
            <a:r>
              <a:rPr lang="en-US" sz="2000" dirty="0" smtClean="0"/>
              <a:t>A laboratory gene sequence is an important “sensor”</a:t>
            </a:r>
            <a:endParaRPr lang="en-US" sz="2000" dirty="0" smtClean="0"/>
          </a:p>
          <a:p>
            <a:pPr>
              <a:spcBef>
                <a:spcPts val="400"/>
              </a:spcBef>
            </a:pPr>
            <a:r>
              <a:rPr lang="en-US" sz="2400" b="1" dirty="0" smtClean="0"/>
              <a:t>Clouds </a:t>
            </a:r>
            <a:r>
              <a:rPr lang="en-US" sz="2400" dirty="0"/>
              <a:t>can provide scaling </a:t>
            </a:r>
            <a:r>
              <a:rPr lang="en-US" sz="2400" dirty="0" smtClean="0"/>
              <a:t>convenient resources </a:t>
            </a:r>
            <a:r>
              <a:rPr lang="en-US" sz="2400" dirty="0"/>
              <a:t>for this important aspect of science</a:t>
            </a:r>
            <a:r>
              <a:rPr lang="en-US" sz="2400" dirty="0" smtClean="0"/>
              <a:t>.</a:t>
            </a:r>
          </a:p>
          <a:p>
            <a:pPr>
              <a:spcBef>
                <a:spcPts val="400"/>
              </a:spcBef>
            </a:pPr>
            <a:r>
              <a:rPr lang="en-US" sz="2400" dirty="0" smtClean="0"/>
              <a:t>Can be </a:t>
            </a:r>
            <a:r>
              <a:rPr lang="en-US" sz="2400" b="1" dirty="0" smtClean="0"/>
              <a:t>map only </a:t>
            </a:r>
            <a:r>
              <a:rPr lang="en-US" sz="2400" dirty="0" smtClean="0"/>
              <a:t>use of MapReduce if different usages naturally linked e.g. exploring docking of multiple chemicals or alignment of multiple DNA </a:t>
            </a:r>
            <a:r>
              <a:rPr lang="en-US" sz="2400" dirty="0" smtClean="0"/>
              <a:t>sequences or summarizing results of multiple </a:t>
            </a:r>
            <a:r>
              <a:rPr lang="en-US" sz="2400" b="1" dirty="0" smtClean="0"/>
              <a:t>sensors</a:t>
            </a:r>
            <a:endParaRPr lang="en-US" sz="2400" b="1" dirty="0" smtClean="0"/>
          </a:p>
          <a:p>
            <a:pPr lvl="1">
              <a:spcBef>
                <a:spcPts val="400"/>
              </a:spcBef>
            </a:pPr>
            <a:r>
              <a:rPr lang="en-US" sz="2000" dirty="0" smtClean="0"/>
              <a:t>Collecting together or summarizing multiple “maps” is a </a:t>
            </a:r>
            <a:r>
              <a:rPr lang="en-US" sz="2000" b="1" dirty="0" smtClean="0"/>
              <a:t>simple Reduction</a:t>
            </a:r>
            <a:endParaRPr lang="en-US" sz="2000" b="1" dirty="0"/>
          </a:p>
          <a:p>
            <a:pPr>
              <a:spcBef>
                <a:spcPts val="400"/>
              </a:spcBef>
            </a:pPr>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6</a:t>
            </a:fld>
            <a:endParaRPr lang="en-US"/>
          </a:p>
        </p:txBody>
      </p:sp>
    </p:spTree>
    <p:extLst>
      <p:ext uri="{BB962C8B-B14F-4D97-AF65-F5344CB8AC3E}">
        <p14:creationId xmlns:p14="http://schemas.microsoft.com/office/powerpoint/2010/main" val="17915609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Internet of Things and the Cloud </a:t>
            </a:r>
            <a:endParaRPr lang="en-US" dirty="0"/>
          </a:p>
        </p:txBody>
      </p:sp>
      <p:sp>
        <p:nvSpPr>
          <p:cNvPr id="3" name="Content Placeholder 2"/>
          <p:cNvSpPr>
            <a:spLocks noGrp="1"/>
          </p:cNvSpPr>
          <p:nvPr>
            <p:ph idx="1"/>
          </p:nvPr>
        </p:nvSpPr>
        <p:spPr>
          <a:xfrm>
            <a:off x="58132" y="838200"/>
            <a:ext cx="9110221" cy="5105400"/>
          </a:xfrm>
        </p:spPr>
        <p:txBody>
          <a:bodyPr/>
          <a:lstStyle/>
          <a:p>
            <a:r>
              <a:rPr lang="en-US" sz="2400" dirty="0" smtClean="0"/>
              <a:t>It </a:t>
            </a:r>
            <a:r>
              <a:rPr lang="en-US" sz="2400" dirty="0"/>
              <a:t>is projected that there will soon be </a:t>
            </a:r>
            <a:r>
              <a:rPr lang="en-US" sz="2400" b="1" dirty="0"/>
              <a:t>50 billion devices </a:t>
            </a:r>
            <a:r>
              <a:rPr lang="en-US" sz="2400" dirty="0"/>
              <a:t>on the Internet.  Most will be small sensors that send streams of information into the cloud where it will be processed and integrated with other streams and turned into knowledge that will help our lives in a million small and big ways.  </a:t>
            </a:r>
            <a:endParaRPr lang="en-US" sz="2400" dirty="0" smtClean="0"/>
          </a:p>
          <a:p>
            <a:r>
              <a:rPr lang="en-US" sz="2400" dirty="0" smtClean="0"/>
              <a:t>It </a:t>
            </a:r>
            <a:r>
              <a:rPr lang="en-US" sz="2400" dirty="0"/>
              <a:t>is not unreasonable for us to believe that we will each have our own cloud-based personal agent that monitors all of the data about our life and anticipates our needs 24x7.   </a:t>
            </a:r>
            <a:endParaRPr lang="en-US" sz="2400" dirty="0" smtClean="0"/>
          </a:p>
          <a:p>
            <a:r>
              <a:rPr lang="en-US" sz="2400" dirty="0" smtClean="0"/>
              <a:t>The </a:t>
            </a:r>
            <a:r>
              <a:rPr lang="en-US" sz="2400" dirty="0"/>
              <a:t>cloud will become increasing important as a controller of and resource provider for the Internet of Things. </a:t>
            </a:r>
            <a:endParaRPr lang="en-US" sz="2400" dirty="0" smtClean="0"/>
          </a:p>
          <a:p>
            <a:r>
              <a:rPr lang="en-US" sz="2400" dirty="0" smtClean="0"/>
              <a:t>As </a:t>
            </a:r>
            <a:r>
              <a:rPr lang="en-US" sz="2400" dirty="0"/>
              <a:t>well as today’s use for smart phone and gaming console support, “smart homes” and “ubiquitous cities” build on this vision and we could expect a growth in cloud supported/controlled robotics</a:t>
            </a:r>
            <a:r>
              <a:rPr lang="en-US" sz="2400" dirty="0" smtClean="0"/>
              <a:t>.</a:t>
            </a:r>
          </a:p>
          <a:p>
            <a:r>
              <a:rPr lang="en-US" sz="2400" b="1" dirty="0" smtClean="0"/>
              <a:t>Natural parallelism over “things”</a:t>
            </a:r>
            <a:endParaRPr lang="en-US" sz="2400" b="1"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7</a:t>
            </a:fld>
            <a:endParaRPr lang="en-US"/>
          </a:p>
        </p:txBody>
      </p:sp>
    </p:spTree>
    <p:extLst>
      <p:ext uri="{BB962C8B-B14F-4D97-AF65-F5344CB8AC3E}">
        <p14:creationId xmlns:p14="http://schemas.microsoft.com/office/powerpoint/2010/main" val="3421353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143000"/>
          </a:xfrm>
        </p:spPr>
        <p:txBody>
          <a:bodyPr/>
          <a:lstStyle/>
          <a:p>
            <a:pPr lvl="1"/>
            <a:r>
              <a:rPr lang="en-US" sz="4000" dirty="0" smtClean="0"/>
              <a:t>Internet of Things: Sensor Grids</a:t>
            </a:r>
            <a:br>
              <a:rPr lang="en-US" sz="4000" dirty="0" smtClean="0"/>
            </a:br>
            <a:r>
              <a:rPr lang="en-US" sz="4000" dirty="0" smtClean="0"/>
              <a:t>A pleasingly parallel example on Clouds</a:t>
            </a:r>
            <a:endParaRPr lang="en-US" sz="4000" dirty="0"/>
          </a:p>
        </p:txBody>
      </p:sp>
      <p:sp>
        <p:nvSpPr>
          <p:cNvPr id="11" name="Content Placeholder 10"/>
          <p:cNvSpPr>
            <a:spLocks noGrp="1"/>
          </p:cNvSpPr>
          <p:nvPr>
            <p:ph idx="1"/>
          </p:nvPr>
        </p:nvSpPr>
        <p:spPr>
          <a:xfrm>
            <a:off x="34290" y="1295400"/>
            <a:ext cx="9067800" cy="4525963"/>
          </a:xfrm>
        </p:spPr>
        <p:txBody>
          <a:bodyPr/>
          <a:lstStyle/>
          <a:p>
            <a:r>
              <a:rPr lang="en-US" sz="2400" dirty="0"/>
              <a:t>A </a:t>
            </a:r>
            <a:r>
              <a:rPr lang="en-US" sz="2400" dirty="0" smtClean="0"/>
              <a:t>Sensor </a:t>
            </a:r>
            <a:r>
              <a:rPr lang="en-US" sz="2400" dirty="0"/>
              <a:t>(“</a:t>
            </a:r>
            <a:r>
              <a:rPr lang="en-US" sz="2400" b="1" dirty="0"/>
              <a:t>Thing</a:t>
            </a:r>
            <a:r>
              <a:rPr lang="en-US" sz="2400" dirty="0"/>
              <a:t>”) is any </a:t>
            </a:r>
            <a:r>
              <a:rPr lang="en-US" sz="2400" b="1" dirty="0"/>
              <a:t>source or sink </a:t>
            </a:r>
            <a:r>
              <a:rPr lang="en-US" sz="2400" b="1" dirty="0" smtClean="0"/>
              <a:t>of a </a:t>
            </a:r>
            <a:r>
              <a:rPr lang="en-US" sz="2400" b="1" dirty="0"/>
              <a:t>time series</a:t>
            </a:r>
          </a:p>
          <a:p>
            <a:pPr lvl="1"/>
            <a:r>
              <a:rPr lang="en-US" sz="2000" dirty="0"/>
              <a:t>In the thin client era, </a:t>
            </a:r>
            <a:r>
              <a:rPr lang="en-US" sz="2000" dirty="0" smtClean="0"/>
              <a:t>Smart </a:t>
            </a:r>
            <a:r>
              <a:rPr lang="en-US" sz="2000" dirty="0"/>
              <a:t>phones, Kindles, </a:t>
            </a:r>
            <a:r>
              <a:rPr lang="en-US" sz="2000" dirty="0" smtClean="0"/>
              <a:t>Tablets</a:t>
            </a:r>
            <a:r>
              <a:rPr lang="en-US" sz="2000" dirty="0"/>
              <a:t>, Kinects, </a:t>
            </a:r>
            <a:r>
              <a:rPr lang="en-US" sz="2000" dirty="0" smtClean="0"/>
              <a:t>Web-cams </a:t>
            </a:r>
            <a:r>
              <a:rPr lang="en-US" sz="2000" dirty="0"/>
              <a:t>are sensors</a:t>
            </a:r>
          </a:p>
          <a:p>
            <a:pPr lvl="1"/>
            <a:r>
              <a:rPr lang="en-US" sz="2000" dirty="0"/>
              <a:t>Robots, distributed instruments such as environmental measures are sensors</a:t>
            </a:r>
          </a:p>
          <a:p>
            <a:pPr lvl="1"/>
            <a:r>
              <a:rPr lang="en-US" sz="2000" dirty="0"/>
              <a:t>Web pages, </a:t>
            </a:r>
            <a:r>
              <a:rPr lang="en-US" sz="2000" dirty="0" err="1"/>
              <a:t>Googledocs</a:t>
            </a:r>
            <a:r>
              <a:rPr lang="en-US" sz="2000" dirty="0"/>
              <a:t>, Office 365, WebEx are sensors</a:t>
            </a:r>
          </a:p>
          <a:p>
            <a:pPr lvl="1"/>
            <a:r>
              <a:rPr lang="en-US" sz="2000" dirty="0"/>
              <a:t>Ubiquitous Cities/Homes are full of </a:t>
            </a:r>
            <a:r>
              <a:rPr lang="en-US" sz="2000" dirty="0" smtClean="0"/>
              <a:t>sensors</a:t>
            </a:r>
          </a:p>
          <a:p>
            <a:pPr lvl="1"/>
            <a:r>
              <a:rPr lang="en-US" sz="2000" dirty="0" smtClean="0"/>
              <a:t>Observational science growing use of sensors from satellites to “dust”</a:t>
            </a:r>
          </a:p>
          <a:p>
            <a:pPr lvl="1"/>
            <a:r>
              <a:rPr lang="en-US" sz="2000" dirty="0" smtClean="0"/>
              <a:t>Static web page is  a broken sensor</a:t>
            </a:r>
            <a:endParaRPr lang="en-US" sz="2000" dirty="0"/>
          </a:p>
          <a:p>
            <a:pPr lvl="1"/>
            <a:r>
              <a:rPr lang="en-US" sz="2000" dirty="0"/>
              <a:t>They have IP address on Internet</a:t>
            </a:r>
          </a:p>
          <a:p>
            <a:r>
              <a:rPr lang="en-US" sz="2400" b="1" dirty="0"/>
              <a:t>Sensors</a:t>
            </a:r>
            <a:r>
              <a:rPr lang="en-US" sz="2400" dirty="0"/>
              <a:t> – being intrinsically distributed are </a:t>
            </a:r>
            <a:r>
              <a:rPr lang="en-US" sz="2400" b="1" dirty="0"/>
              <a:t>Grids</a:t>
            </a:r>
          </a:p>
          <a:p>
            <a:r>
              <a:rPr lang="en-US" sz="2400" dirty="0"/>
              <a:t>However natural implementation uses </a:t>
            </a:r>
            <a:r>
              <a:rPr lang="en-US" sz="2400" b="1" dirty="0"/>
              <a:t>clouds</a:t>
            </a:r>
            <a:r>
              <a:rPr lang="en-US" sz="2400" dirty="0"/>
              <a:t> to consolidate and control and collaborate with sensors </a:t>
            </a:r>
          </a:p>
          <a:p>
            <a:r>
              <a:rPr lang="en-US" sz="2400" dirty="0"/>
              <a:t>Sensors are typically “small” and have </a:t>
            </a:r>
            <a:r>
              <a:rPr lang="en-US" sz="2400" b="1" dirty="0"/>
              <a:t>pleasingly parallel cloud implementations </a:t>
            </a:r>
          </a:p>
          <a:p>
            <a:endParaRPr lang="en-US" sz="2400" dirty="0"/>
          </a:p>
        </p:txBody>
      </p:sp>
      <p:sp>
        <p:nvSpPr>
          <p:cNvPr id="4" name="Slide Number Placeholder 3"/>
          <p:cNvSpPr>
            <a:spLocks noGrp="1"/>
          </p:cNvSpPr>
          <p:nvPr>
            <p:ph type="sldNum" sz="quarter" idx="12"/>
          </p:nvPr>
        </p:nvSpPr>
        <p:spPr/>
        <p:txBody>
          <a:bodyPr/>
          <a:lstStyle/>
          <a:p>
            <a:fld id="{94CC141A-9CC6-41A7-A7D0-011D836CC6E2}" type="slidenum">
              <a:rPr lang="en-US" smtClean="0"/>
              <a:pPr/>
              <a:t>8</a:t>
            </a:fld>
            <a:endParaRPr lang="en-US"/>
          </a:p>
        </p:txBody>
      </p:sp>
    </p:spTree>
    <p:extLst>
      <p:ext uri="{BB962C8B-B14F-4D97-AF65-F5344CB8AC3E}">
        <p14:creationId xmlns:p14="http://schemas.microsoft.com/office/powerpoint/2010/main" val="419166655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7848600" cy="1371600"/>
          </a:xfrm>
        </p:spPr>
        <p:txBody>
          <a:bodyPr>
            <a:normAutofit/>
          </a:bodyPr>
          <a:lstStyle/>
          <a:p>
            <a:r>
              <a:rPr lang="en-US" b="1" dirty="0" smtClean="0"/>
              <a:t>Sensors as a Service</a:t>
            </a:r>
            <a:endParaRPr lang="en-US" sz="3600" dirty="0"/>
          </a:p>
        </p:txBody>
      </p:sp>
      <p:pic>
        <p:nvPicPr>
          <p:cNvPr id="4" name="Picture 3" descr="clouds-0001.jpg"/>
          <p:cNvPicPr>
            <a:picLocks noChangeAspect="1"/>
          </p:cNvPicPr>
          <p:nvPr/>
        </p:nvPicPr>
        <p:blipFill>
          <a:blip r:embed="rId4" cstate="print"/>
          <a:stretch>
            <a:fillRect/>
          </a:stretch>
        </p:blipFill>
        <p:spPr>
          <a:xfrm>
            <a:off x="3886201" y="3505203"/>
            <a:ext cx="5257799" cy="3067050"/>
          </a:xfrm>
          <a:prstGeom prst="rect">
            <a:avLst/>
          </a:prstGeom>
        </p:spPr>
      </p:pic>
      <p:pic>
        <p:nvPicPr>
          <p:cNvPr id="1029" name="Picture 5"/>
          <p:cNvPicPr>
            <a:picLocks noChangeAspect="1" noChangeArrowheads="1"/>
          </p:cNvPicPr>
          <p:nvPr/>
        </p:nvPicPr>
        <p:blipFill>
          <a:blip r:embed="rId5" cstate="print"/>
          <a:srcRect/>
          <a:stretch>
            <a:fillRect/>
          </a:stretch>
        </p:blipFill>
        <p:spPr bwMode="auto">
          <a:xfrm>
            <a:off x="4295781" y="1542477"/>
            <a:ext cx="1162050" cy="981076"/>
          </a:xfrm>
          <a:prstGeom prst="rect">
            <a:avLst/>
          </a:prstGeom>
          <a:noFill/>
          <a:ln w="9525">
            <a:noFill/>
            <a:miter lim="800000"/>
            <a:headEnd/>
            <a:tailEnd/>
          </a:ln>
        </p:spPr>
      </p:pic>
      <p:sp>
        <p:nvSpPr>
          <p:cNvPr id="12" name="Oval 11"/>
          <p:cNvSpPr/>
          <p:nvPr/>
        </p:nvSpPr>
        <p:spPr>
          <a:xfrm flipV="1">
            <a:off x="4419600" y="4953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3" name="Oval 12"/>
          <p:cNvSpPr/>
          <p:nvPr/>
        </p:nvSpPr>
        <p:spPr>
          <a:xfrm flipV="1">
            <a:off x="4572000" y="59436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4" name="Oval 13"/>
          <p:cNvSpPr/>
          <p:nvPr/>
        </p:nvSpPr>
        <p:spPr>
          <a:xfrm flipV="1">
            <a:off x="47244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5" name="Oval 14"/>
          <p:cNvSpPr/>
          <p:nvPr/>
        </p:nvSpPr>
        <p:spPr>
          <a:xfrm flipV="1">
            <a:off x="60198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6" name="Oval 15"/>
          <p:cNvSpPr/>
          <p:nvPr/>
        </p:nvSpPr>
        <p:spPr>
          <a:xfrm flipV="1">
            <a:off x="7086600" y="3810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sp>
        <p:nvSpPr>
          <p:cNvPr id="17" name="Oval 16"/>
          <p:cNvSpPr/>
          <p:nvPr/>
        </p:nvSpPr>
        <p:spPr>
          <a:xfrm flipV="1">
            <a:off x="4191000" y="419100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19" name="Straight Arrow Connector 18"/>
          <p:cNvCxnSpPr/>
          <p:nvPr/>
        </p:nvCxnSpPr>
        <p:spPr>
          <a:xfrm rot="16200000" flipH="1">
            <a:off x="3429000" y="2514600"/>
            <a:ext cx="1219200" cy="1219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895600" y="4191000"/>
            <a:ext cx="14478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 name="Straight Arrow Connector 20"/>
          <p:cNvCxnSpPr/>
          <p:nvPr/>
        </p:nvCxnSpPr>
        <p:spPr>
          <a:xfrm>
            <a:off x="2209800" y="2743200"/>
            <a:ext cx="1981200" cy="1447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2895600" y="6019800"/>
            <a:ext cx="1524000" cy="76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rot="16200000" flipH="1">
            <a:off x="5029200" y="2743200"/>
            <a:ext cx="1143000" cy="8382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p:nvPr/>
        </p:nvCxnSpPr>
        <p:spPr>
          <a:xfrm rot="16200000" flipH="1">
            <a:off x="6457950" y="3147059"/>
            <a:ext cx="838200" cy="30480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4876806" y="4419600"/>
            <a:ext cx="2080249" cy="369332"/>
          </a:xfrm>
          <a:prstGeom prst="rect">
            <a:avLst/>
          </a:prstGeom>
          <a:noFill/>
          <a:ln w="38100">
            <a:solidFill>
              <a:srgbClr val="FF0000"/>
            </a:solidFill>
          </a:ln>
        </p:spPr>
        <p:txBody>
          <a:bodyPr wrap="none" rtlCol="0">
            <a:spAutoFit/>
          </a:bodyPr>
          <a:lstStyle/>
          <a:p>
            <a:r>
              <a:rPr lang="en-US" b="1" dirty="0" smtClean="0">
                <a:solidFill>
                  <a:srgbClr val="FF0000"/>
                </a:solidFill>
              </a:rPr>
              <a:t>Sensors as a Service</a:t>
            </a:r>
            <a:endParaRPr lang="en-US" b="1" dirty="0">
              <a:solidFill>
                <a:srgbClr val="FF0000"/>
              </a:solidFill>
            </a:endParaRPr>
          </a:p>
        </p:txBody>
      </p:sp>
      <p:sp>
        <p:nvSpPr>
          <p:cNvPr id="32" name="Rectangle 31"/>
          <p:cNvSpPr/>
          <p:nvPr/>
        </p:nvSpPr>
        <p:spPr>
          <a:xfrm>
            <a:off x="7086600" y="4869510"/>
            <a:ext cx="1752600" cy="171956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prstClr val="white"/>
                </a:solidFill>
              </a:rPr>
              <a:t>Sensor Processing as a Service (could use</a:t>
            </a:r>
            <a:br>
              <a:rPr lang="en-US" sz="2000" b="1" dirty="0" smtClean="0">
                <a:solidFill>
                  <a:prstClr val="white"/>
                </a:solidFill>
              </a:rPr>
            </a:br>
            <a:r>
              <a:rPr lang="en-US" sz="2000" b="1" dirty="0" smtClean="0">
                <a:solidFill>
                  <a:prstClr val="white"/>
                </a:solidFill>
              </a:rPr>
              <a:t>MapReduce)</a:t>
            </a:r>
            <a:endParaRPr lang="en-US" sz="2000" b="1" dirty="0">
              <a:solidFill>
                <a:prstClr val="white"/>
              </a:solidFill>
            </a:endParaRPr>
          </a:p>
        </p:txBody>
      </p:sp>
      <p:pic>
        <p:nvPicPr>
          <p:cNvPr id="7169" name="Picture 1"/>
          <p:cNvPicPr>
            <a:picLocks noChangeAspect="1" noChangeArrowheads="1"/>
          </p:cNvPicPr>
          <p:nvPr/>
        </p:nvPicPr>
        <p:blipFill>
          <a:blip r:embed="rId6" cstate="print"/>
          <a:srcRect/>
          <a:stretch>
            <a:fillRect/>
          </a:stretch>
        </p:blipFill>
        <p:spPr bwMode="auto">
          <a:xfrm>
            <a:off x="1143000" y="3505200"/>
            <a:ext cx="1447800" cy="1447800"/>
          </a:xfrm>
          <a:prstGeom prst="rect">
            <a:avLst/>
          </a:prstGeom>
          <a:noFill/>
          <a:ln w="9525">
            <a:noFill/>
            <a:miter lim="800000"/>
            <a:headEnd/>
            <a:tailEnd/>
          </a:ln>
        </p:spPr>
      </p:pic>
      <p:pic>
        <p:nvPicPr>
          <p:cNvPr id="7170" name="Picture 2"/>
          <p:cNvPicPr>
            <a:picLocks noChangeAspect="1" noChangeArrowheads="1"/>
          </p:cNvPicPr>
          <p:nvPr/>
        </p:nvPicPr>
        <p:blipFill>
          <a:blip r:embed="rId7" cstate="print"/>
          <a:srcRect/>
          <a:stretch>
            <a:fillRect/>
          </a:stretch>
        </p:blipFill>
        <p:spPr bwMode="auto">
          <a:xfrm>
            <a:off x="152400" y="5486400"/>
            <a:ext cx="2743200" cy="1179576"/>
          </a:xfrm>
          <a:prstGeom prst="rect">
            <a:avLst/>
          </a:prstGeom>
          <a:noFill/>
          <a:ln w="9525">
            <a:noFill/>
            <a:miter lim="800000"/>
            <a:headEnd/>
            <a:tailEnd/>
          </a:ln>
        </p:spPr>
      </p:pic>
      <p:pic>
        <p:nvPicPr>
          <p:cNvPr id="7171" name="Picture 3"/>
          <p:cNvPicPr>
            <a:picLocks noChangeAspect="1" noChangeArrowheads="1"/>
          </p:cNvPicPr>
          <p:nvPr/>
        </p:nvPicPr>
        <p:blipFill>
          <a:blip r:embed="rId8" cstate="print"/>
          <a:srcRect/>
          <a:stretch>
            <a:fillRect/>
          </a:stretch>
        </p:blipFill>
        <p:spPr bwMode="auto">
          <a:xfrm>
            <a:off x="5029200" y="4886327"/>
            <a:ext cx="1714500" cy="1685926"/>
          </a:xfrm>
          <a:prstGeom prst="rect">
            <a:avLst/>
          </a:prstGeom>
          <a:noFill/>
          <a:ln w="9525">
            <a:noFill/>
            <a:miter lim="800000"/>
            <a:headEnd/>
            <a:tailEnd/>
          </a:ln>
        </p:spPr>
      </p:pic>
      <p:pic>
        <p:nvPicPr>
          <p:cNvPr id="7172" name="Picture 4"/>
          <p:cNvPicPr>
            <a:picLocks noChangeAspect="1" noChangeArrowheads="1"/>
          </p:cNvPicPr>
          <p:nvPr/>
        </p:nvPicPr>
        <p:blipFill>
          <a:blip r:embed="rId9" cstate="print"/>
          <a:srcRect/>
          <a:stretch>
            <a:fillRect/>
          </a:stretch>
        </p:blipFill>
        <p:spPr bwMode="auto">
          <a:xfrm>
            <a:off x="512443" y="2033015"/>
            <a:ext cx="1343027" cy="1343024"/>
          </a:xfrm>
          <a:prstGeom prst="rect">
            <a:avLst/>
          </a:prstGeom>
          <a:noFill/>
          <a:ln w="9525">
            <a:noFill/>
            <a:miter lim="800000"/>
            <a:headEnd/>
            <a:tailEnd/>
          </a:ln>
        </p:spPr>
      </p:pic>
      <p:sp>
        <p:nvSpPr>
          <p:cNvPr id="3" name="TextBox 2"/>
          <p:cNvSpPr txBox="1"/>
          <p:nvPr/>
        </p:nvSpPr>
        <p:spPr>
          <a:xfrm>
            <a:off x="161544" y="5038728"/>
            <a:ext cx="2758704" cy="461665"/>
          </a:xfrm>
          <a:prstGeom prst="rect">
            <a:avLst/>
          </a:prstGeom>
          <a:noFill/>
        </p:spPr>
        <p:txBody>
          <a:bodyPr wrap="none" rtlCol="0">
            <a:spAutoFit/>
          </a:bodyPr>
          <a:lstStyle/>
          <a:p>
            <a:r>
              <a:rPr lang="en-US" sz="2400" dirty="0" smtClean="0"/>
              <a:t>A larger sensor ………</a:t>
            </a:r>
            <a:endParaRPr lang="en-US" sz="2400" dirty="0"/>
          </a:p>
        </p:txBody>
      </p:sp>
      <p:sp>
        <p:nvSpPr>
          <p:cNvPr id="27" name="TextBox 26"/>
          <p:cNvSpPr txBox="1"/>
          <p:nvPr/>
        </p:nvSpPr>
        <p:spPr>
          <a:xfrm>
            <a:off x="152400" y="1469135"/>
            <a:ext cx="1994457" cy="461665"/>
          </a:xfrm>
          <a:prstGeom prst="rect">
            <a:avLst/>
          </a:prstGeom>
          <a:noFill/>
        </p:spPr>
        <p:txBody>
          <a:bodyPr wrap="none" rtlCol="0">
            <a:spAutoFit/>
          </a:bodyPr>
          <a:lstStyle/>
          <a:p>
            <a:r>
              <a:rPr lang="en-US" sz="2400" dirty="0" smtClean="0"/>
              <a:t>Output Sensor</a:t>
            </a:r>
            <a:endParaRPr lang="en-US" sz="2400" dirty="0"/>
          </a:p>
        </p:txBody>
      </p:sp>
      <p:pic>
        <p:nvPicPr>
          <p:cNvPr id="29" name="Picture 2" descr="http://reviews.cnet.com/i/tim/2010/06/14/product_005_540x338.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335477" y="1469135"/>
            <a:ext cx="1550724" cy="970640"/>
          </a:xfrm>
          <a:prstGeom prst="rect">
            <a:avLst/>
          </a:prstGeom>
          <a:noFill/>
          <a:extLst>
            <a:ext uri="{909E8E84-426E-40DD-AFC4-6F175D3DCCD1}">
              <a14:hiddenFill xmlns:a14="http://schemas.microsoft.com/office/drawing/2010/main">
                <a:solidFill>
                  <a:srgbClr val="FFFFFF"/>
                </a:solidFill>
              </a14:hiddenFill>
            </a:ext>
          </a:extLst>
        </p:spPr>
      </p:pic>
      <p:pic>
        <p:nvPicPr>
          <p:cNvPr id="30"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661910" y="1447799"/>
            <a:ext cx="1256728" cy="1256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3" name="Object 32"/>
          <p:cNvGraphicFramePr>
            <a:graphicFrameLocks noGrp="1" noChangeAspect="1"/>
          </p:cNvGraphicFramePr>
          <p:nvPr>
            <p:extLst>
              <p:ext uri="{D42A27DB-BD31-4B8C-83A1-F6EECF244321}">
                <p14:modId xmlns:p14="http://schemas.microsoft.com/office/powerpoint/2010/main" val="1257117449"/>
              </p:ext>
            </p:extLst>
          </p:nvPr>
        </p:nvGraphicFramePr>
        <p:xfrm>
          <a:off x="5791194" y="1469135"/>
          <a:ext cx="1620629" cy="1367765"/>
        </p:xfrm>
        <a:graphic>
          <a:graphicData uri="http://schemas.openxmlformats.org/presentationml/2006/ole">
            <mc:AlternateContent xmlns:mc="http://schemas.openxmlformats.org/markup-compatibility/2006">
              <mc:Choice xmlns:v="urn:schemas-microsoft-com:vml" Requires="v">
                <p:oleObj spid="_x0000_s2102" name="PhotoImpact" r:id="rId12" imgW="2685714" imgH="2266667" progId="">
                  <p:embed/>
                </p:oleObj>
              </mc:Choice>
              <mc:Fallback>
                <p:oleObj name="PhotoImpact" r:id="rId12" imgW="2685714" imgH="2266667" progId="">
                  <p:embed/>
                  <p:pic>
                    <p:nvPicPr>
                      <p:cNvPr id="0" name=""/>
                      <p:cNvPicPr>
                        <a:picLocks noGrp="1"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791194" y="1469135"/>
                        <a:ext cx="1620629" cy="1367765"/>
                      </a:xfrm>
                      <a:prstGeom prst="rect">
                        <a:avLst/>
                      </a:prstGeom>
                      <a:noFill/>
                      <a:ln>
                        <a:noFill/>
                      </a:ln>
                      <a:effectLst/>
                    </p:spPr>
                  </p:pic>
                </p:oleObj>
              </mc:Fallback>
            </mc:AlternateContent>
          </a:graphicData>
        </a:graphic>
      </p:graphicFrame>
      <p:sp>
        <p:nvSpPr>
          <p:cNvPr id="34" name="Oval 33"/>
          <p:cNvSpPr/>
          <p:nvPr/>
        </p:nvSpPr>
        <p:spPr>
          <a:xfrm flipV="1">
            <a:off x="8477250" y="3958590"/>
            <a:ext cx="304800" cy="304800"/>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FF0000"/>
              </a:solidFill>
            </a:endParaRPr>
          </a:p>
        </p:txBody>
      </p:sp>
      <p:cxnSp>
        <p:nvCxnSpPr>
          <p:cNvPr id="35" name="Straight Arrow Connector 34"/>
          <p:cNvCxnSpPr/>
          <p:nvPr/>
        </p:nvCxnSpPr>
        <p:spPr>
          <a:xfrm>
            <a:off x="8477250" y="2895600"/>
            <a:ext cx="76200" cy="910590"/>
          </a:xfrm>
          <a:prstGeom prst="straightConnector1">
            <a:avLst/>
          </a:prstGeom>
          <a:ln w="38100">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30656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17587</TotalTime>
  <Words>2478</Words>
  <Application>Microsoft Office PowerPoint</Application>
  <PresentationFormat>On-screen Show (4:3)</PresentationFormat>
  <Paragraphs>385</Paragraphs>
  <Slides>43</Slides>
  <Notes>9</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43</vt:i4>
      </vt:variant>
    </vt:vector>
  </HeadingPairs>
  <TitlesOfParts>
    <vt:vector size="46" baseType="lpstr">
      <vt:lpstr>3_Office Theme</vt:lpstr>
      <vt:lpstr>Worksheet</vt:lpstr>
      <vt:lpstr>PhotoImpact</vt:lpstr>
      <vt:lpstr>Clouds for Sensors and Data Intensive Applications</vt:lpstr>
      <vt:lpstr>Science Computing Environments</vt:lpstr>
      <vt:lpstr>Some Observations</vt:lpstr>
      <vt:lpstr>Clouds and Grids/HPC</vt:lpstr>
      <vt:lpstr>What Applications work in Clouds</vt:lpstr>
      <vt:lpstr>Parallelism over Users and Usages</vt:lpstr>
      <vt:lpstr>Internet of Things and the Cloud </vt:lpstr>
      <vt:lpstr>Internet of Things: Sensor Grids A pleasingly parallel example on Clouds</vt:lpstr>
      <vt:lpstr>Sensors as a Service</vt:lpstr>
      <vt:lpstr>Sensor Grid supported by Sensor Cloud</vt:lpstr>
      <vt:lpstr>Pub/Sub Messaging</vt:lpstr>
      <vt:lpstr>Sensor Cloud Architecture</vt:lpstr>
      <vt:lpstr>Sensor Cloud Middleware</vt:lpstr>
      <vt:lpstr>Grid Builder</vt:lpstr>
      <vt:lpstr>PowerPoint Presentation</vt:lpstr>
      <vt:lpstr>PowerPoint Presentation</vt:lpstr>
      <vt:lpstr>PowerPoint Presentation</vt:lpstr>
      <vt:lpstr>Real-Time GPS Sensor Data-Mining</vt:lpstr>
      <vt:lpstr>PowerPoint Presentation</vt:lpstr>
      <vt:lpstr>PowerPoint Presentation</vt:lpstr>
      <vt:lpstr>PolarGrid Data Browser</vt:lpstr>
      <vt:lpstr>Hidden Markov Method based  Layer Finding</vt:lpstr>
      <vt:lpstr>Back Projection Speedup of GPU wrt Matlab 2 processor Xeon CPU </vt:lpstr>
      <vt:lpstr>Sensor Grid Performance</vt:lpstr>
      <vt:lpstr>What is FutureGrid?</vt:lpstr>
      <vt:lpstr>Distribution of FutureGrid Technologies and Areas</vt:lpstr>
      <vt:lpstr>Some Typical Results</vt:lpstr>
      <vt:lpstr>GPS Sensor: Multiple Brokers in Cloud</vt:lpstr>
      <vt:lpstr>Low-end Video Sensors (surveillance or video conferencing)</vt:lpstr>
      <vt:lpstr>High-end Video Sensor</vt:lpstr>
      <vt:lpstr>PowerPoint Presentation</vt:lpstr>
      <vt:lpstr>PowerPoint Presentation</vt:lpstr>
      <vt:lpstr>PowerPoint Presentation</vt:lpstr>
      <vt:lpstr>PowerPoint Presentation</vt:lpstr>
      <vt:lpstr>PowerPoint Presentation</vt:lpstr>
      <vt:lpstr>Returning to Analysis of Clouds for Research</vt:lpstr>
      <vt:lpstr>Classic Parallel Computing</vt:lpstr>
      <vt:lpstr>Commercial “Web 2.0” Cloud Applications</vt:lpstr>
      <vt:lpstr>4 Forms of MapReduce</vt:lpstr>
      <vt:lpstr>What to use in Clouds</vt:lpstr>
      <vt:lpstr>What to use in Grids and Supercomputers?</vt:lpstr>
      <vt:lpstr>Using Clouds in a Nutshell</vt:lpstr>
      <vt:lpstr>Some Current Activities</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Choi, Jong Youl</dc:creator>
  <cp:lastModifiedBy>Geoffrey Fox</cp:lastModifiedBy>
  <cp:revision>778</cp:revision>
  <dcterms:created xsi:type="dcterms:W3CDTF">2010-11-02T19:01:47Z</dcterms:created>
  <dcterms:modified xsi:type="dcterms:W3CDTF">2012-05-13T18:02:30Z</dcterms:modified>
</cp:coreProperties>
</file>