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EAC5F-D691-4912-BC1B-2D293BC584F2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8AF0A-7EF8-4F1F-906B-0F2B7DC6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5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8AF0A-7EF8-4F1F-906B-0F2B7DC61E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63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8AF0A-7EF8-4F1F-906B-0F2B7DC61EA7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0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9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7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4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9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63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3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3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8/23/2013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55F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D00B0-B11D-49C6-A9C3-DA2F8CB27388}" type="slidenum">
              <a:rPr lang="en-US" smtClean="0">
                <a:solidFill>
                  <a:srgbClr val="455F51"/>
                </a:solidFill>
              </a:rPr>
              <a:pPr/>
              <a:t>‹#›</a:t>
            </a:fld>
            <a:endParaRPr lang="en-US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4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8/23/2013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5FD00B0-B11D-49C6-A9C3-DA2F8CB273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66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1046"/>
            <a:ext cx="10058400" cy="79153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8/23/2013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Canvas 6"/>
          <p:cNvGrpSpPr/>
          <p:nvPr/>
        </p:nvGrpSpPr>
        <p:grpSpPr>
          <a:xfrm>
            <a:off x="3015036" y="2568077"/>
            <a:ext cx="8618815" cy="2088224"/>
            <a:chOff x="0" y="-111083"/>
            <a:chExt cx="4038605" cy="9785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2914650" cy="809625"/>
            </a:xfrm>
            <a:prstGeom prst="rect">
              <a:avLst/>
            </a:prstGeom>
          </p:spPr>
        </p:sp>
        <p:sp>
          <p:nvSpPr>
            <p:cNvPr id="10" name="Oval 9"/>
            <p:cNvSpPr/>
            <p:nvPr/>
          </p:nvSpPr>
          <p:spPr>
            <a:xfrm>
              <a:off x="0" y="242248"/>
              <a:ext cx="274320" cy="27368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Calibri Light" panose="020F0302020204030204"/>
                  <a:ea typeface="Times New Roman" panose="02020603050405020304" pitchFamily="18" charset="0"/>
                </a:rPr>
                <a:t>D1</a:t>
              </a:r>
              <a:endParaRPr lang="en-US" sz="1200">
                <a:solidFill>
                  <a:prstClr val="white"/>
                </a:solidFill>
                <a:latin typeface="Calibri Light" panose="020F0302020204030204"/>
                <a:ea typeface="Times New Roman" panose="02020603050405020304" pitchFamily="18" charset="0"/>
              </a:endParaRPr>
            </a:p>
          </p:txBody>
        </p:sp>
        <p:sp>
          <p:nvSpPr>
            <p:cNvPr id="11" name="Donut 10"/>
            <p:cNvSpPr/>
            <p:nvPr/>
          </p:nvSpPr>
          <p:spPr>
            <a:xfrm>
              <a:off x="379213" y="167558"/>
              <a:ext cx="428469" cy="428469"/>
            </a:xfrm>
            <a:prstGeom prst="donut">
              <a:avLst>
                <a:gd name="adj" fmla="val 76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US" sz="1000" dirty="0">
                  <a:solidFill>
                    <a:prstClr val="black"/>
                  </a:solidFill>
                  <a:latin typeface="Calibri Light" panose="020F0302020204030204"/>
                  <a:ea typeface="Calibri" panose="020F0502020204030204" pitchFamily="34" charset="0"/>
                  <a:cs typeface="Iskoola Pota" panose="020B0502040204020203" pitchFamily="34" charset="0"/>
                </a:rPr>
                <a:t>P1 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prstClr val="black"/>
                  </a:solidFill>
                  <a:latin typeface="Calibri Light" panose="020F0302020204030204"/>
                  <a:ea typeface="Calibri" panose="020F0502020204030204" pitchFamily="34" charset="0"/>
                  <a:cs typeface="Iskoola Pota" panose="020B0502040204020203" pitchFamily="34" charset="0"/>
                </a:rPr>
                <a:t>Distance Calculation</a:t>
              </a:r>
              <a:endParaRPr lang="en-US" sz="100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endParaRPr>
            </a:p>
          </p:txBody>
        </p:sp>
        <p:cxnSp>
          <p:nvCxnSpPr>
            <p:cNvPr id="12" name="Straight Arrow Connector 11"/>
            <p:cNvCxnSpPr>
              <a:stCxn id="10" idx="6"/>
              <a:endCxn id="11" idx="2"/>
            </p:cNvCxnSpPr>
            <p:nvPr/>
          </p:nvCxnSpPr>
          <p:spPr>
            <a:xfrm>
              <a:off x="274320" y="379091"/>
              <a:ext cx="104893" cy="270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991984" y="245745"/>
              <a:ext cx="273685" cy="27368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Calibri Light" panose="020F0302020204030204"/>
                  <a:ea typeface="Times New Roman" panose="02020603050405020304" pitchFamily="18" charset="0"/>
                </a:rPr>
                <a:t>D2</a:t>
              </a:r>
              <a:endParaRPr lang="en-US" sz="1200">
                <a:solidFill>
                  <a:prstClr val="white"/>
                </a:solidFill>
                <a:latin typeface="Calibri Light" panose="020F0302020204030204"/>
                <a:ea typeface="Times New Roman" panose="02020603050405020304" pitchFamily="18" charset="0"/>
              </a:endParaRPr>
            </a:p>
          </p:txBody>
        </p:sp>
        <p:cxnSp>
          <p:nvCxnSpPr>
            <p:cNvPr id="14" name="Straight Arrow Connector 13"/>
            <p:cNvCxnSpPr>
              <a:stCxn id="11" idx="6"/>
              <a:endCxn id="13" idx="2"/>
            </p:cNvCxnSpPr>
            <p:nvPr/>
          </p:nvCxnSpPr>
          <p:spPr>
            <a:xfrm>
              <a:off x="807682" y="381793"/>
              <a:ext cx="184302" cy="79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Donut 14"/>
            <p:cNvSpPr/>
            <p:nvPr/>
          </p:nvSpPr>
          <p:spPr>
            <a:xfrm>
              <a:off x="1729098" y="-111083"/>
              <a:ext cx="428469" cy="428470"/>
            </a:xfrm>
            <a:prstGeom prst="donut">
              <a:avLst>
                <a:gd name="adj" fmla="val 644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prstClr val="black"/>
                  </a:solidFill>
                  <a:latin typeface="Calibri Light" panose="020F0302020204030204"/>
                  <a:ea typeface="Calibri" panose="020F0502020204030204" pitchFamily="34" charset="0"/>
                  <a:cs typeface="Iskoola Pota" panose="020B0502040204020203" pitchFamily="34" charset="0"/>
                </a:rPr>
                <a:t>P2 Dimension Reduction</a:t>
              </a:r>
              <a:endParaRPr lang="en-US" sz="100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/>
            <p:cNvCxnSpPr>
              <a:stCxn id="13" idx="7"/>
              <a:endCxn id="15" idx="2"/>
            </p:cNvCxnSpPr>
            <p:nvPr/>
          </p:nvCxnSpPr>
          <p:spPr>
            <a:xfrm flipV="1">
              <a:off x="1225589" y="103152"/>
              <a:ext cx="503509" cy="18267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3" idx="5"/>
              <a:endCxn id="20" idx="2"/>
            </p:cNvCxnSpPr>
            <p:nvPr/>
          </p:nvCxnSpPr>
          <p:spPr>
            <a:xfrm>
              <a:off x="1225589" y="479349"/>
              <a:ext cx="503509" cy="17383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2500009" y="-31736"/>
              <a:ext cx="273050" cy="27368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Calibri Light" panose="020F0302020204030204"/>
                  <a:ea typeface="Times New Roman" panose="02020603050405020304" pitchFamily="18" charset="0"/>
                </a:rPr>
                <a:t>D3</a:t>
              </a:r>
              <a:endParaRPr lang="en-US" sz="1200">
                <a:solidFill>
                  <a:prstClr val="white"/>
                </a:solidFill>
                <a:latin typeface="Calibri Light" panose="020F0302020204030204"/>
                <a:ea typeface="Times New Roman" panose="02020603050405020304" pitchFamily="18" charset="0"/>
              </a:endParaRPr>
            </a:p>
          </p:txBody>
        </p:sp>
        <p:cxnSp>
          <p:nvCxnSpPr>
            <p:cNvPr id="19" name="Straight Arrow Connector 18"/>
            <p:cNvCxnSpPr>
              <a:stCxn id="15" idx="6"/>
              <a:endCxn id="18" idx="2"/>
            </p:cNvCxnSpPr>
            <p:nvPr/>
          </p:nvCxnSpPr>
          <p:spPr>
            <a:xfrm>
              <a:off x="2157567" y="103152"/>
              <a:ext cx="342442" cy="195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Donut 19"/>
            <p:cNvSpPr/>
            <p:nvPr/>
          </p:nvSpPr>
          <p:spPr>
            <a:xfrm>
              <a:off x="1729098" y="438947"/>
              <a:ext cx="428469" cy="428470"/>
            </a:xfrm>
            <a:prstGeom prst="donut">
              <a:avLst>
                <a:gd name="adj" fmla="val 740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prstClr val="black"/>
                  </a:solidFill>
                  <a:latin typeface="Calibri Light" panose="020F0302020204030204"/>
                  <a:ea typeface="Calibri" panose="020F0502020204030204" pitchFamily="34" charset="0"/>
                </a:rPr>
                <a:t>P3 Clustering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2504624" y="517504"/>
              <a:ext cx="272415" cy="27368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Calibri Light" panose="020F0302020204030204"/>
                  <a:ea typeface="Times New Roman" panose="02020603050405020304" pitchFamily="18" charset="0"/>
                </a:rPr>
                <a:t>D4</a:t>
              </a:r>
              <a:endParaRPr lang="en-US" sz="1200">
                <a:solidFill>
                  <a:prstClr val="white"/>
                </a:solidFill>
                <a:latin typeface="Calibri Light" panose="020F0302020204030204"/>
                <a:ea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>
              <a:stCxn id="20" idx="6"/>
              <a:endCxn id="21" idx="2"/>
            </p:cNvCxnSpPr>
            <p:nvPr/>
          </p:nvCxnSpPr>
          <p:spPr>
            <a:xfrm>
              <a:off x="2157567" y="653182"/>
              <a:ext cx="347057" cy="116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Donut 22"/>
            <p:cNvSpPr/>
            <p:nvPr/>
          </p:nvSpPr>
          <p:spPr>
            <a:xfrm>
              <a:off x="3184128" y="194008"/>
              <a:ext cx="428469" cy="428470"/>
            </a:xfrm>
            <a:prstGeom prst="donut">
              <a:avLst>
                <a:gd name="adj" fmla="val 739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 dirty="0">
                  <a:solidFill>
                    <a:prstClr val="black"/>
                  </a:solidFill>
                  <a:latin typeface="Calibri Light" panose="020F0302020204030204"/>
                  <a:ea typeface="Calibri" panose="020F0502020204030204" pitchFamily="34" charset="0"/>
                </a:rPr>
                <a:t>P4 Visualization</a:t>
              </a:r>
              <a:endParaRPr lang="en-US" sz="100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766190" y="268906"/>
              <a:ext cx="272415" cy="27368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Calibri Light" panose="020F0302020204030204"/>
                  <a:ea typeface="Times New Roman" panose="02020603050405020304" pitchFamily="18" charset="0"/>
                </a:rPr>
                <a:t>D5</a:t>
              </a:r>
              <a:endParaRPr lang="en-US" sz="1200">
                <a:solidFill>
                  <a:prstClr val="white"/>
                </a:solidFill>
                <a:latin typeface="Calibri Light" panose="020F0302020204030204"/>
                <a:ea typeface="Times New Roman" panose="02020603050405020304" pitchFamily="18" charset="0"/>
              </a:endParaRPr>
            </a:p>
          </p:txBody>
        </p:sp>
        <p:cxnSp>
          <p:nvCxnSpPr>
            <p:cNvPr id="25" name="Straight Arrow Connector 24"/>
            <p:cNvCxnSpPr>
              <a:stCxn id="23" idx="6"/>
              <a:endCxn id="24" idx="2"/>
            </p:cNvCxnSpPr>
            <p:nvPr/>
          </p:nvCxnSpPr>
          <p:spPr>
            <a:xfrm flipV="1">
              <a:off x="3612597" y="405749"/>
              <a:ext cx="153593" cy="249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1" idx="6"/>
              <a:endCxn id="23" idx="2"/>
            </p:cNvCxnSpPr>
            <p:nvPr/>
          </p:nvCxnSpPr>
          <p:spPr>
            <a:xfrm flipV="1">
              <a:off x="2777039" y="408243"/>
              <a:ext cx="407089" cy="24610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8" idx="6"/>
              <a:endCxn id="23" idx="2"/>
            </p:cNvCxnSpPr>
            <p:nvPr/>
          </p:nvCxnSpPr>
          <p:spPr>
            <a:xfrm>
              <a:off x="2773059" y="105107"/>
              <a:ext cx="411069" cy="30313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1548085" y="4700647"/>
            <a:ext cx="35839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</a:rPr>
              <a:t>Processes:</a:t>
            </a:r>
            <a:endParaRPr lang="en-US" sz="1600" dirty="0">
              <a:solidFill>
                <a:prstClr val="black"/>
              </a:solidFill>
              <a:latin typeface="Calibri Light" panose="020F0302020204030204"/>
              <a:ea typeface="Times New Roman" panose="02020603050405020304" pitchFamily="18" charset="0"/>
            </a:endParaRPr>
          </a:p>
          <a:p>
            <a:pPr marL="231775" indent="-228600"/>
            <a:r>
              <a:rPr lang="en-US" sz="1600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</a:rPr>
              <a:t>P1 – Pairwise distance calculation</a:t>
            </a:r>
            <a:endParaRPr lang="en-US" sz="1600" dirty="0">
              <a:solidFill>
                <a:prstClr val="black"/>
              </a:solidFill>
              <a:latin typeface="Calibri Light" panose="020F0302020204030204"/>
              <a:ea typeface="Times New Roman" panose="02020603050405020304" pitchFamily="18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</a:rPr>
              <a:t>P2 – Multi-dimensional scaling</a:t>
            </a:r>
            <a:endParaRPr lang="en-US" sz="1600" dirty="0">
              <a:solidFill>
                <a:prstClr val="black"/>
              </a:solidFill>
              <a:latin typeface="Calibri Light" panose="020F0302020204030204"/>
              <a:ea typeface="Times New Roman" panose="02020603050405020304" pitchFamily="18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</a:rPr>
              <a:t>P3 – Pairwise clustering</a:t>
            </a:r>
            <a:endParaRPr lang="en-US" sz="1600" dirty="0">
              <a:solidFill>
                <a:prstClr val="black"/>
              </a:solidFill>
              <a:latin typeface="Calibri Light" panose="020F0302020204030204"/>
              <a:ea typeface="Times New Roman" panose="02020603050405020304" pitchFamily="18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</a:rPr>
              <a:t>P4 – Visualization</a:t>
            </a:r>
            <a:endParaRPr lang="en-US" sz="16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1233" y="4700647"/>
            <a:ext cx="37381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</a:rPr>
              <a:t>Data:</a:t>
            </a:r>
            <a:endParaRPr lang="en-US" sz="1600" dirty="0">
              <a:solidFill>
                <a:prstClr val="black"/>
              </a:solidFill>
              <a:latin typeface="Calibri Light" panose="020F0302020204030204"/>
              <a:ea typeface="Times New Roman" panose="02020603050405020304" pitchFamily="18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</a:rPr>
              <a:t>D1 – Input sequences</a:t>
            </a:r>
            <a:endParaRPr lang="en-US" sz="1600" dirty="0">
              <a:solidFill>
                <a:prstClr val="black"/>
              </a:solidFill>
              <a:latin typeface="Calibri Light" panose="020F0302020204030204"/>
              <a:ea typeface="Times New Roman" panose="02020603050405020304" pitchFamily="18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</a:rPr>
              <a:t>D2 – Distance matrix</a:t>
            </a:r>
            <a:endParaRPr lang="en-US" sz="1600" dirty="0">
              <a:solidFill>
                <a:prstClr val="black"/>
              </a:solidFill>
              <a:latin typeface="Calibri Light" panose="020F0302020204030204"/>
              <a:ea typeface="Times New Roman" panose="02020603050405020304" pitchFamily="18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</a:rPr>
              <a:t>D3 – Three dimensional coordinates</a:t>
            </a:r>
            <a:endParaRPr lang="en-US" sz="1600" dirty="0">
              <a:solidFill>
                <a:prstClr val="black"/>
              </a:solidFill>
              <a:latin typeface="Calibri Light" panose="020F0302020204030204"/>
              <a:ea typeface="Times New Roman" panose="02020603050405020304" pitchFamily="18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</a:rPr>
              <a:t>D4 – Cluster mapping</a:t>
            </a:r>
            <a:endParaRPr lang="en-US" sz="1600" dirty="0">
              <a:solidFill>
                <a:prstClr val="black"/>
              </a:solidFill>
              <a:latin typeface="Calibri Light" panose="020F0302020204030204"/>
              <a:ea typeface="Times New Roman" panose="02020603050405020304" pitchFamily="18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</a:rPr>
              <a:t>D5 – Plot file</a:t>
            </a:r>
            <a:endParaRPr lang="en-US" sz="16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82694" y="3243889"/>
            <a:ext cx="189360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  <a:latin typeface="Calibri Light" panose="020F0302020204030204"/>
              </a:rPr>
              <a:t>&gt;G0H13NN01D34CL</a:t>
            </a:r>
          </a:p>
          <a:p>
            <a:r>
              <a:rPr lang="en-US" sz="900" dirty="0">
                <a:solidFill>
                  <a:prstClr val="black"/>
                </a:solidFill>
                <a:latin typeface="Calibri Light" panose="020F0302020204030204"/>
              </a:rPr>
              <a:t>GTCGTTTAAGCCATTACGTC …</a:t>
            </a:r>
          </a:p>
          <a:p>
            <a:pPr>
              <a:spcBef>
                <a:spcPts val="600"/>
              </a:spcBef>
            </a:pPr>
            <a:r>
              <a:rPr lang="en-US" sz="900" dirty="0">
                <a:solidFill>
                  <a:prstClr val="black"/>
                </a:solidFill>
                <a:latin typeface="Calibri Light" panose="020F0302020204030204"/>
              </a:rPr>
              <a:t>&gt;G0H13NN01DK2OZ</a:t>
            </a:r>
          </a:p>
          <a:p>
            <a:r>
              <a:rPr lang="en-US" sz="900" dirty="0">
                <a:solidFill>
                  <a:prstClr val="black"/>
                </a:solidFill>
                <a:latin typeface="Calibri Light" panose="020F0302020204030204"/>
              </a:rPr>
              <a:t>GTCGTTAAGCCATTACGTC …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347" y="4058994"/>
            <a:ext cx="802524" cy="802524"/>
          </a:xfrm>
          <a:prstGeom prst="rect">
            <a:avLst/>
          </a:prstGeom>
        </p:spPr>
      </p:pic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134858"/>
              </p:ext>
            </p:extLst>
          </p:nvPr>
        </p:nvGraphicFramePr>
        <p:xfrm>
          <a:off x="9270777" y="2497566"/>
          <a:ext cx="1382344" cy="66354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5586"/>
                <a:gridCol w="345586"/>
                <a:gridCol w="345586"/>
                <a:gridCol w="345586"/>
              </a:tblGrid>
              <a:tr h="21035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#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X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Y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Z</a:t>
                      </a:r>
                      <a:endParaRPr lang="en-US" sz="800" dirty="0"/>
                    </a:p>
                  </a:txBody>
                  <a:tcPr marL="0" marR="0" anchor="ctr"/>
                </a:tc>
              </a:tr>
              <a:tr h="22509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en-US" sz="800" dirty="0"/>
                    </a:p>
                  </a:txBody>
                  <a:tcPr marL="0" marR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0.358</a:t>
                      </a:r>
                      <a:endParaRPr lang="en-US" sz="800" dirty="0"/>
                    </a:p>
                  </a:txBody>
                  <a:tcPr marL="0" marR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0.262</a:t>
                      </a:r>
                      <a:endParaRPr lang="en-US" sz="800" dirty="0"/>
                    </a:p>
                  </a:txBody>
                  <a:tcPr marL="0" marR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0. 295</a:t>
                      </a:r>
                      <a:endParaRPr lang="en-US" sz="800" dirty="0"/>
                    </a:p>
                  </a:txBody>
                  <a:tcPr marL="0" marR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2509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0.252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0.422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0.372</a:t>
                      </a:r>
                      <a:endParaRPr lang="en-US" sz="800" dirty="0"/>
                    </a:p>
                  </a:txBody>
                  <a:tcPr marL="0" marR="0" anchor="ctr"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796717"/>
              </p:ext>
            </p:extLst>
          </p:nvPr>
        </p:nvGraphicFramePr>
        <p:xfrm>
          <a:off x="9088729" y="4213224"/>
          <a:ext cx="691172" cy="66354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5586"/>
                <a:gridCol w="345586"/>
              </a:tblGrid>
              <a:tr h="21035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#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Cluster</a:t>
                      </a:r>
                      <a:endParaRPr lang="en-US" sz="800" dirty="0"/>
                    </a:p>
                  </a:txBody>
                  <a:tcPr marL="0" marR="0" anchor="ctr"/>
                </a:tc>
              </a:tr>
              <a:tr h="22509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</a:t>
                      </a:r>
                      <a:endParaRPr lang="en-US" sz="800" dirty="0"/>
                    </a:p>
                  </a:txBody>
                  <a:tcPr marL="0" marR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en-US" sz="800" dirty="0"/>
                    </a:p>
                  </a:txBody>
                  <a:tcPr marL="0" marR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25094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en-US" sz="8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</a:t>
                      </a:r>
                    </a:p>
                  </a:txBody>
                  <a:tcPr marL="0" marR="0" anchor="ctr"/>
                </a:tc>
              </a:tr>
            </a:tbl>
          </a:graphicData>
        </a:graphic>
      </p:graphicFrame>
      <p:pic>
        <p:nvPicPr>
          <p:cNvPr id="56" name="Picture 5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5" r="17410" b="70109"/>
          <a:stretch/>
        </p:blipFill>
        <p:spPr>
          <a:xfrm>
            <a:off x="10934086" y="4086396"/>
            <a:ext cx="933254" cy="60928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7" name="Straight Connector 6"/>
          <p:cNvCxnSpPr/>
          <p:nvPr/>
        </p:nvCxnSpPr>
        <p:spPr>
          <a:xfrm>
            <a:off x="6029379" y="2116136"/>
            <a:ext cx="0" cy="3099331"/>
          </a:xfrm>
          <a:prstGeom prst="line">
            <a:avLst/>
          </a:prstGeom>
          <a:ln>
            <a:solidFill>
              <a:srgbClr val="FF4F4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015036" y="2210865"/>
            <a:ext cx="3616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4F4F"/>
                </a:solidFill>
                <a:latin typeface="Segoe Print" panose="02000600000000000000" pitchFamily="2" charset="0"/>
              </a:rPr>
              <a:t>Capturing Similarity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542134" y="2172218"/>
            <a:ext cx="3616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4F4F"/>
                </a:solidFill>
                <a:latin typeface="Segoe Print" panose="02000600000000000000" pitchFamily="2" charset="0"/>
              </a:rPr>
              <a:t>Presenting Similarity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76484" y="971096"/>
            <a:ext cx="8579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dentify similarities present in </a:t>
            </a:r>
            <a:r>
              <a:rPr lang="en-US" dirty="0">
                <a:latin typeface="+mj-lt"/>
              </a:rPr>
              <a:t>biological sequences </a:t>
            </a:r>
            <a:r>
              <a:rPr lang="en-US" dirty="0" smtClean="0">
                <a:latin typeface="+mj-lt"/>
              </a:rPr>
              <a:t>and </a:t>
            </a:r>
            <a:r>
              <a:rPr lang="en-US" dirty="0">
                <a:latin typeface="+mj-lt"/>
              </a:rPr>
              <a:t>present them in a comprehensible manner to the biologists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202267" y="829127"/>
            <a:ext cx="10010216" cy="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02267" y="1032328"/>
            <a:ext cx="137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Objective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567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1046"/>
            <a:ext cx="10058400" cy="79153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202267" y="829127"/>
            <a:ext cx="10010216" cy="0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965200"/>
                <a:ext cx="10058400" cy="4903894"/>
              </a:xfrm>
              <a:solidFill>
                <a:schemeClr val="bg1"/>
              </a:solidFill>
            </p:spPr>
            <p:txBody>
              <a:bodyPr/>
              <a:lstStyle/>
              <a:p>
                <a:r>
                  <a:rPr lang="en-US" dirty="0" smtClean="0"/>
                  <a:t>Pairwise Distance Calculation</a:t>
                </a:r>
              </a:p>
              <a:p>
                <a:pPr lvl="1"/>
                <a:r>
                  <a:rPr lang="en-US" dirty="0" smtClean="0"/>
                  <a:t>Given a set of gene sequences performs pairwise alignment and distance computation</a:t>
                </a:r>
              </a:p>
              <a:p>
                <a:pPr lvl="1"/>
                <a:r>
                  <a:rPr lang="en-US" dirty="0" smtClean="0"/>
                  <a:t>Pleasingly parallel SPMD implementation with a combine step at the end</a:t>
                </a:r>
              </a:p>
              <a:p>
                <a:r>
                  <a:rPr lang="en-US" dirty="0" smtClean="0"/>
                  <a:t>Pairwise </a:t>
                </a:r>
                <a:r>
                  <a:rPr lang="en-US" dirty="0" smtClean="0"/>
                  <a:t>Clustering with Deterministic Annealing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Given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𝑁𝑥𝑁</m:t>
                    </m:r>
                  </m:oMath>
                </a14:m>
                <a:r>
                  <a:rPr lang="en-US" dirty="0" smtClean="0"/>
                  <a:t> distance matrix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 smtClean="0"/>
                  <a:t> sequences classifies sequences into clusters</a:t>
                </a:r>
              </a:p>
              <a:p>
                <a:pPr lvl="1"/>
                <a:r>
                  <a:rPr lang="en-US" dirty="0" smtClean="0"/>
                  <a:t>Threading is used in fork-join style parallel “for” loops</a:t>
                </a:r>
              </a:p>
              <a:p>
                <a:r>
                  <a:rPr lang="en-US" dirty="0" smtClean="0"/>
                  <a:t>Multi-dimensional Scaling</a:t>
                </a:r>
              </a:p>
              <a:p>
                <a:pPr lvl="1"/>
                <a:r>
                  <a:rPr lang="en-US" dirty="0"/>
                  <a:t>Given 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𝑁𝑥𝑁</m:t>
                    </m:r>
                  </m:oMath>
                </a14:m>
                <a:r>
                  <a:rPr lang="en-US" dirty="0"/>
                  <a:t> distance matrix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sequences maps sequences into </a:t>
                </a:r>
                <a:r>
                  <a:rPr lang="en-US" dirty="0" err="1" smtClean="0"/>
                  <a:t>xD</a:t>
                </a:r>
                <a:r>
                  <a:rPr lang="en-US" dirty="0" smtClean="0"/>
                  <a:t> (usually x=3) points while preserving pairwise distance</a:t>
                </a:r>
              </a:p>
              <a:p>
                <a:pPr lvl="1"/>
                <a:r>
                  <a:rPr lang="en-US" dirty="0"/>
                  <a:t>Threading is used in fork-join style parallel “for” loops</a:t>
                </a:r>
              </a:p>
              <a:p>
                <a:r>
                  <a:rPr lang="en-US" dirty="0" smtClean="0"/>
                  <a:t>Vector </a:t>
                </a:r>
                <a:r>
                  <a:rPr lang="en-US" dirty="0" smtClean="0"/>
                  <a:t>Sponge Clustering with Deterministic Annealing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Solves problems where k-Means applicable i.e. points have vectors allowing trimmed clusters of user determined size and a sponge to pick up points not in clusters</a:t>
                </a:r>
              </a:p>
              <a:p>
                <a:pPr lvl="1"/>
                <a:r>
                  <a:rPr lang="en-US" dirty="0" smtClean="0"/>
                  <a:t>Threading </a:t>
                </a:r>
                <a:r>
                  <a:rPr lang="en-US" dirty="0"/>
                  <a:t>is used in fork-join style parallel “for” loops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4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965200"/>
                <a:ext cx="10058400" cy="4903894"/>
              </a:xfrm>
              <a:blipFill rotWithShape="0">
                <a:blip r:embed="rId3"/>
                <a:stretch>
                  <a:fillRect l="-606" t="-1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435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00B0-B11D-49C6-A9C3-DA2F8CB2738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3" descr="C:\gcf\aaaOctDec2012\Saltz\DAcluster-Plot3D-M8-C8_smacof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6" t="11027" r="23276" b="23022"/>
          <a:stretch/>
        </p:blipFill>
        <p:spPr bwMode="auto">
          <a:xfrm>
            <a:off x="6049126" y="13545"/>
            <a:ext cx="2255725" cy="267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59876" y="2821825"/>
            <a:ext cx="1544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Pathology 54D</a:t>
            </a:r>
            <a:endParaRPr lang="en-US" dirty="0"/>
          </a:p>
        </p:txBody>
      </p:sp>
      <p:pic>
        <p:nvPicPr>
          <p:cNvPr id="9" name="Picture 2" descr="C:\Users\Geoffrey Fox\Desktop\Hui\Kmeans-cluster-Plot3D-M5-C5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2" t="12876" r="19769" b="12275"/>
          <a:stretch/>
        </p:blipFill>
        <p:spPr bwMode="auto">
          <a:xfrm>
            <a:off x="3293758" y="3922826"/>
            <a:ext cx="3460774" cy="290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t="23667" r="11171" b="11588"/>
          <a:stretch/>
        </p:blipFill>
        <p:spPr bwMode="auto">
          <a:xfrm>
            <a:off x="7069380" y="4035496"/>
            <a:ext cx="5122620" cy="27894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19202" y="5800258"/>
            <a:ext cx="1722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Lymphocytes 4D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45"/>
            <a:ext cx="6018341" cy="39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12" descr="C:\Users\Geoffrey Fox\Downloads\divergent_0(23)_to_0(23)_zeroidx.pn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44" t="9994" r="28219" b="8838"/>
          <a:stretch/>
        </p:blipFill>
        <p:spPr bwMode="auto">
          <a:xfrm>
            <a:off x="8332490" y="13545"/>
            <a:ext cx="3810000" cy="3993772"/>
          </a:xfrm>
          <a:prstGeom prst="rect">
            <a:avLst/>
          </a:prstGeom>
          <a:noFill/>
          <a:extLst/>
        </p:spPr>
      </p:pic>
      <p:sp>
        <p:nvSpPr>
          <p:cNvPr id="6" name="TextBox 5"/>
          <p:cNvSpPr txBox="1"/>
          <p:nvPr/>
        </p:nvSpPr>
        <p:spPr>
          <a:xfrm>
            <a:off x="7176988" y="4351912"/>
            <a:ext cx="10894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LC-MS 2D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2206" y="4035496"/>
            <a:ext cx="40666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COG Database with a few biology clusters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32945" y="560215"/>
            <a:ext cx="31350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Metagenomics with DA clusters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580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262</Words>
  <Application>Microsoft Office PowerPoint</Application>
  <PresentationFormat>Widescreen</PresentationFormat>
  <Paragraphs>72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Calibri Light</vt:lpstr>
      <vt:lpstr>Cambria Math</vt:lpstr>
      <vt:lpstr>Iskoola Pota</vt:lpstr>
      <vt:lpstr>Segoe Print</vt:lpstr>
      <vt:lpstr>Times New Roman</vt:lpstr>
      <vt:lpstr>Retrospect</vt:lpstr>
      <vt:lpstr>Overview</vt:lpstr>
      <vt:lpstr>Applications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Saliya</dc:creator>
  <cp:lastModifiedBy>Geoffrey Fox</cp:lastModifiedBy>
  <cp:revision>6</cp:revision>
  <dcterms:created xsi:type="dcterms:W3CDTF">2013-08-23T05:22:26Z</dcterms:created>
  <dcterms:modified xsi:type="dcterms:W3CDTF">2013-08-23T11:13:58Z</dcterms:modified>
</cp:coreProperties>
</file>