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 id="2147483780" r:id="rId2"/>
  </p:sldMasterIdLst>
  <p:notesMasterIdLst>
    <p:notesMasterId r:id="rId32"/>
  </p:notesMasterIdLst>
  <p:sldIdLst>
    <p:sldId id="256" r:id="rId3"/>
    <p:sldId id="257" r:id="rId4"/>
    <p:sldId id="258" r:id="rId5"/>
    <p:sldId id="267" r:id="rId6"/>
    <p:sldId id="259" r:id="rId7"/>
    <p:sldId id="268" r:id="rId8"/>
    <p:sldId id="284" r:id="rId9"/>
    <p:sldId id="266" r:id="rId10"/>
    <p:sldId id="260" r:id="rId11"/>
    <p:sldId id="282" r:id="rId12"/>
    <p:sldId id="271" r:id="rId13"/>
    <p:sldId id="261" r:id="rId14"/>
    <p:sldId id="283" r:id="rId15"/>
    <p:sldId id="262" r:id="rId16"/>
    <p:sldId id="292" r:id="rId17"/>
    <p:sldId id="290" r:id="rId18"/>
    <p:sldId id="291" r:id="rId19"/>
    <p:sldId id="278" r:id="rId20"/>
    <p:sldId id="279" r:id="rId21"/>
    <p:sldId id="263" r:id="rId22"/>
    <p:sldId id="264" r:id="rId23"/>
    <p:sldId id="286" r:id="rId24"/>
    <p:sldId id="287" r:id="rId25"/>
    <p:sldId id="288" r:id="rId26"/>
    <p:sldId id="289" r:id="rId27"/>
    <p:sldId id="269" r:id="rId28"/>
    <p:sldId id="270" r:id="rId29"/>
    <p:sldId id="277" r:id="rId30"/>
    <p:sldId id="293" r:id="rId3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3222FC"/>
    <a:srgbClr val="ECD700"/>
    <a:srgbClr val="2818FC"/>
    <a:srgbClr val="43A4DA"/>
    <a:srgbClr val="4DE1EA"/>
    <a:srgbClr val="4CE4A3"/>
    <a:srgbClr val="8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09" autoAdjust="0"/>
    <p:restoredTop sz="89447" autoAdjust="0"/>
  </p:normalViewPr>
  <p:slideViewPr>
    <p:cSldViewPr>
      <p:cViewPr varScale="1">
        <p:scale>
          <a:sx n="94" d="100"/>
          <a:sy n="94" d="100"/>
        </p:scale>
        <p:origin x="-90" y="-528"/>
      </p:cViewPr>
      <p:guideLst>
        <p:guide orient="horz" pos="2160"/>
        <p:guide pos="2880"/>
      </p:guideLst>
    </p:cSldViewPr>
  </p:slideViewPr>
  <p:notesTextViewPr>
    <p:cViewPr>
      <p:scale>
        <a:sx n="100" d="100"/>
        <a:sy n="100" d="100"/>
      </p:scale>
      <p:origin x="0" y="462"/>
    </p:cViewPr>
  </p:notesTextViewPr>
  <p:sorterViewPr>
    <p:cViewPr>
      <p:scale>
        <a:sx n="66" d="100"/>
        <a:sy n="66" d="100"/>
      </p:scale>
      <p:origin x="0" y="110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7CD576E-088E-4D5C-874D-CFECAE636421}" type="datetimeFigureOut">
              <a:rPr lang="en-US"/>
              <a:pPr>
                <a:defRPr/>
              </a:pPr>
              <a:t>4/7/2008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F43145C-1D69-4AA9-BA84-85579C8018E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FF692C-C030-48D0-B190-60A64CBE4AB5}"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984067" name="Notes Placeholder 2"/>
          <p:cNvSpPr>
            <a:spLocks noGrp="1"/>
          </p:cNvSpPr>
          <p:nvPr>
            <p:ph type="body" idx="1"/>
          </p:nvPr>
        </p:nvSpPr>
        <p:spPr>
          <a:ln/>
        </p:spPr>
        <p:txBody>
          <a:bodyPr/>
          <a:lstStyle/>
          <a:p>
            <a:pPr defTabSz="2193925" fontAlgn="auto">
              <a:spcBef>
                <a:spcPct val="0"/>
              </a:spcBef>
              <a:spcAft>
                <a:spcPts val="0"/>
              </a:spcAft>
              <a:defRPr/>
            </a:pPr>
            <a:r>
              <a:rPr lang="en-US" dirty="0" smtClean="0"/>
              <a:t>This shows all the methods covered by the formula given here. Deterministic clustering is first and with special choices leads to result on slide 6</a:t>
            </a:r>
          </a:p>
          <a:p>
            <a:pPr defTabSz="2193925" fontAlgn="auto">
              <a:spcBef>
                <a:spcPct val="0"/>
              </a:spcBef>
              <a:spcAft>
                <a:spcPts val="0"/>
              </a:spcAft>
              <a:defRPr/>
            </a:pPr>
            <a:r>
              <a:rPr lang="en-US" dirty="0" smtClean="0"/>
              <a:t>The next animation show deterministic annealed Gaussian Mixture Models where one allows shape </a:t>
            </a:r>
            <a:r>
              <a:rPr lang="en-US" dirty="0" smtClean="0">
                <a:sym typeface="Symbol"/>
              </a:rPr>
              <a:t> </a:t>
            </a:r>
            <a:r>
              <a:rPr lang="en-US" dirty="0" smtClean="0"/>
              <a:t>and overall probability P as well as center to be determined. This is used in speech recognition and bioinformatics. The annealed version was developed 10 years ago but has little application</a:t>
            </a:r>
          </a:p>
          <a:p>
            <a:pPr defTabSz="2193925" fontAlgn="auto">
              <a:spcBef>
                <a:spcPct val="0"/>
              </a:spcBef>
              <a:spcAft>
                <a:spcPts val="0"/>
              </a:spcAft>
              <a:defRPr/>
            </a:pPr>
            <a:r>
              <a:rPr lang="en-US" dirty="0" smtClean="0"/>
              <a:t>The next animation slide shows GTM Generative Topographic Mapping which was developed in Aston University and Microsoft Research. This is used to amp from high to low dimensional space preserving topology (but not detailed distances although nearby points remain nearby). It corresponds to a special form of Gaussian Mixture Model with the cluster centers expressed as a mapping to latent (2D) space</a:t>
            </a:r>
          </a:p>
          <a:p>
            <a:pPr defTabSz="2193925" fontAlgn="auto">
              <a:spcBef>
                <a:spcPct val="0"/>
              </a:spcBef>
              <a:spcAft>
                <a:spcPts val="0"/>
              </a:spcAft>
              <a:defRPr/>
            </a:pPr>
            <a:r>
              <a:rPr lang="en-US" dirty="0" smtClean="0"/>
              <a:t>The final animation slide notes</a:t>
            </a:r>
          </a:p>
          <a:p>
            <a:pPr marL="228600" indent="-228600" defTabSz="2193925" fontAlgn="auto">
              <a:spcBef>
                <a:spcPct val="0"/>
              </a:spcBef>
              <a:spcAft>
                <a:spcPts val="0"/>
              </a:spcAft>
              <a:buFontTx/>
              <a:buAutoNum type="alphaLcParenR"/>
              <a:defRPr/>
            </a:pPr>
            <a:r>
              <a:rPr lang="en-US" dirty="0" smtClean="0"/>
              <a:t>Of course traditional Gaussian mixtures given by this formula – just put T=1 and fix K the number of mixtures</a:t>
            </a:r>
          </a:p>
          <a:p>
            <a:pPr marL="228600" indent="-228600" defTabSz="2193925" fontAlgn="auto">
              <a:spcBef>
                <a:spcPct val="0"/>
              </a:spcBef>
              <a:spcAft>
                <a:spcPts val="0"/>
              </a:spcAft>
              <a:buFontTx/>
              <a:buAutoNum type="alphaLcParenR"/>
              <a:defRPr/>
            </a:pPr>
            <a:r>
              <a:rPr lang="en-US" dirty="0" smtClean="0"/>
              <a:t>Finally we note we have developed extensions of GTM – given by red formula – with deterministic annealing but we have not applied these yet</a:t>
            </a:r>
          </a:p>
          <a:p>
            <a:pPr defTabSz="2193925" fontAlgn="auto">
              <a:spcBef>
                <a:spcPct val="0"/>
              </a:spcBef>
              <a:spcAft>
                <a:spcPts val="0"/>
              </a:spcAft>
              <a:defRPr/>
            </a:pPr>
            <a:endParaRPr lang="en-US" dirty="0" smtClean="0"/>
          </a:p>
        </p:txBody>
      </p:sp>
      <p:sp>
        <p:nvSpPr>
          <p:cNvPr id="6041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2193925"/>
            <a:fld id="{09FC3A52-3F4C-4220-9612-49A70264FFF5}" type="slidenum">
              <a:rPr lang="en-US" sz="1200">
                <a:latin typeface="Calibri" pitchFamily="34" charset="0"/>
              </a:rPr>
              <a:pPr algn="r" defTabSz="2193925"/>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slides gives the basic programming strategy. The data WRITTEN by a given core is instantiated in the thread memory associated with this core, Data only READ is stored in a shared memory in master thread that spawns the N threads for N cores</a:t>
            </a:r>
          </a:p>
          <a:p>
            <a:pPr>
              <a:spcBef>
                <a:spcPct val="0"/>
              </a:spcBef>
            </a:pPr>
            <a:r>
              <a:rPr lang="en-US" smtClean="0"/>
              <a:t>Our threads are long running and use rendezvous style synchronization at end of each iterations. We have traditional loosely synchronous style with compute-synchronization phases. Compute phases include calculate matrix elements and vectors, linear algebra with several variations of each in a given algorithm</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61531B-3BA0-4EB5-BD7B-5D1BBA518DE1}" type="slidenum">
              <a:rPr lang="en-US"/>
              <a:pPr fontAlgn="base">
                <a:spcBef>
                  <a:spcPct val="0"/>
                </a:spcBef>
                <a:spcAft>
                  <a:spcPct val="0"/>
                </a:spcAft>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simple graph typifies our results. Note we expect overhead to be proportional to 1/(Number of clusters * Number of Grain Points)</a:t>
            </a:r>
          </a:p>
          <a:p>
            <a:pPr>
              <a:spcBef>
                <a:spcPct val="0"/>
              </a:spcBef>
            </a:pPr>
            <a:r>
              <a:rPr lang="en-US" smtClean="0"/>
              <a:t>So we plot two cluster numbers. Each shows a straight line versus 10000/grain size</a:t>
            </a:r>
          </a:p>
          <a:p>
            <a:pPr>
              <a:spcBef>
                <a:spcPct val="0"/>
              </a:spcBef>
            </a:pPr>
            <a:r>
              <a:rPr lang="en-US" smtClean="0"/>
              <a:t>In simple model the lines should go to zero at 10000/grain size = 0 but we don’t see that. We interpret residual overhead at large number of clusters and large grain size as due to “run time fluctuations” (See later)</a:t>
            </a:r>
          </a:p>
          <a:p>
            <a:pPr>
              <a:spcBef>
                <a:spcPct val="0"/>
              </a:spcBef>
            </a:pPr>
            <a:r>
              <a:rPr lang="en-US" smtClean="0"/>
              <a:t>Note that overhead of 0.05 corresponds to an excellent speed up of 7.6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defTabSz="2193925">
              <a:spcBef>
                <a:spcPct val="0"/>
              </a:spcBef>
            </a:pPr>
            <a:r>
              <a:rPr lang="en-US" smtClean="0"/>
              <a:t>Here we see more detailed results</a:t>
            </a:r>
          </a:p>
          <a:p>
            <a:pPr defTabSz="2193925">
              <a:spcBef>
                <a:spcPct val="0"/>
              </a:spcBef>
            </a:pPr>
            <a:r>
              <a:rPr lang="en-US" smtClean="0"/>
              <a:t>GTM shows even lower speed up as it uses a very large (4096) of cluster equivalents</a:t>
            </a:r>
          </a:p>
          <a:p>
            <a:pPr defTabSz="2193925">
              <a:spcBef>
                <a:spcPct val="0"/>
              </a:spcBef>
            </a:pPr>
            <a:r>
              <a:rPr lang="en-US" smtClean="0"/>
              <a:t>We show a clustering graph (bottom left) similar to previous result but with different number of clusters 10 20 30</a:t>
            </a:r>
          </a:p>
          <a:p>
            <a:pPr defTabSz="2193925">
              <a:spcBef>
                <a:spcPct val="0"/>
              </a:spcBef>
            </a:pPr>
            <a:endParaRPr lang="en-US" smtClean="0"/>
          </a:p>
          <a:p>
            <a:pPr defTabSz="2193925">
              <a:spcBef>
                <a:spcPct val="0"/>
              </a:spcBef>
            </a:pPr>
            <a:r>
              <a:rPr lang="en-US" smtClean="0"/>
              <a:t>In matrix multiplication on top right</a:t>
            </a:r>
          </a:p>
          <a:p>
            <a:pPr defTabSz="2193925">
              <a:spcBef>
                <a:spcPct val="0"/>
              </a:spcBef>
            </a:pPr>
            <a:r>
              <a:rPr lang="en-US" smtClean="0"/>
              <a:t>For small block size memory bandwidth impacts performance. One does not do enough arithmetic per data fetched from memory</a:t>
            </a:r>
          </a:p>
          <a:p>
            <a:pPr defTabSz="2193925">
              <a:spcBef>
                <a:spcPct val="0"/>
              </a:spcBef>
            </a:pPr>
            <a:r>
              <a:rPr lang="en-US" smtClean="0"/>
              <a:t>For large block size the performance gets worse as blocks do not fit in cache</a:t>
            </a:r>
          </a:p>
          <a:p>
            <a:pPr defTabSz="2193925">
              <a:spcBef>
                <a:spcPct val="0"/>
              </a:spcBef>
            </a:pPr>
            <a:r>
              <a:rPr lang="en-US" smtClean="0"/>
              <a:t>One gets good 1 core and 8 core results for block sizes in range 64 to 256 with only a 1% parallel overhead</a:t>
            </a:r>
          </a:p>
          <a:p>
            <a:pPr defTabSz="2193925">
              <a:spcBef>
                <a:spcPct val="0"/>
              </a:spcBef>
            </a:pPr>
            <a:endParaRPr lang="en-US" smtClean="0"/>
          </a:p>
          <a:p>
            <a:pPr defTabSz="2193925">
              <a:spcBef>
                <a:spcPct val="0"/>
              </a:spcBef>
            </a:pPr>
            <a:r>
              <a:rPr lang="en-US" smtClean="0"/>
              <a:t>Note memory bandwidth and cache spilling (out) effects are larger on 8 cores than 1 core. As multiple cores share cache and memory access</a:t>
            </a:r>
          </a:p>
        </p:txBody>
      </p:sp>
      <p:sp>
        <p:nvSpPr>
          <p:cNvPr id="66563"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2193925"/>
            <a:fld id="{3A5E071C-3F23-4D04-A305-5AD589BE17DB}" type="slidenum">
              <a:rPr lang="en-US" sz="1200">
                <a:latin typeface="Calibri" pitchFamily="34" charset="0"/>
              </a:rPr>
              <a:pPr algn="r" defTabSz="2193925"/>
              <a:t>13</a:t>
            </a:fld>
            <a:endParaRPr 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Here is a small GTM test program. We use deterministic annealing to find two clusters corresponding to water soluble and water insoluble compounds. There are 155 chemical properties to cluster 335 compounds on.</a:t>
            </a:r>
          </a:p>
          <a:p>
            <a:pPr>
              <a:spcBef>
                <a:spcPct val="0"/>
              </a:spcBef>
            </a:pPr>
            <a:r>
              <a:rPr lang="en-US" smtClean="0"/>
              <a:t>After clustering we use a separate GTM run to plot the resultant clustering. Without this it is hard to judge clustering. Note the two clusters are shown as red and blue dots in picture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These are a set of more GTM results repeating one from earlier slide with 335 compounds and two clusters</a:t>
            </a:r>
          </a:p>
          <a:p>
            <a:pPr fontAlgn="auto">
              <a:spcBef>
                <a:spcPts val="0"/>
              </a:spcBef>
              <a:spcAft>
                <a:spcPts val="0"/>
              </a:spcAft>
              <a:defRPr/>
            </a:pPr>
            <a:endParaRPr lang="en-US" dirty="0" smtClean="0"/>
          </a:p>
          <a:p>
            <a:pPr fontAlgn="auto">
              <a:spcBef>
                <a:spcPts val="0"/>
              </a:spcBef>
              <a:spcAft>
                <a:spcPts val="0"/>
              </a:spcAft>
              <a:defRPr/>
            </a:pPr>
            <a:r>
              <a:rPr lang="en-US" dirty="0" smtClean="0"/>
              <a:t>The bottom left and center results compare GTM with Principal Component analysis for 6 Gaussians in 3D. GTM which is non linear does (a little) better than PCA which is linear. PCA forms covariance matrix and projects onto two leading eigenvectors</a:t>
            </a:r>
          </a:p>
          <a:p>
            <a:pPr fontAlgn="auto">
              <a:spcBef>
                <a:spcPts val="0"/>
              </a:spcBef>
              <a:spcAft>
                <a:spcPts val="0"/>
              </a:spcAft>
              <a:defRPr/>
            </a:pPr>
            <a:endParaRPr lang="en-US" dirty="0" smtClean="0"/>
          </a:p>
          <a:p>
            <a:pPr fontAlgn="auto">
              <a:spcBef>
                <a:spcPts val="0"/>
              </a:spcBef>
              <a:spcAft>
                <a:spcPts val="0"/>
              </a:spcAft>
              <a:defRPr/>
            </a:pPr>
            <a:r>
              <a:rPr lang="en-US" dirty="0" smtClean="0"/>
              <a:t>The top part of slide shows a 2D mapping of 10.9M compounds in the NIH </a:t>
            </a:r>
            <a:r>
              <a:rPr lang="en-US" dirty="0" err="1" smtClean="0"/>
              <a:t>PubChem</a:t>
            </a:r>
            <a:r>
              <a:rPr lang="en-US" dirty="0" smtClean="0"/>
              <a:t>. David Wild will use this to develop a browser of this database. The plot shows</a:t>
            </a:r>
          </a:p>
          <a:p>
            <a:pPr marL="228600" indent="-228600" fontAlgn="auto">
              <a:spcBef>
                <a:spcPts val="0"/>
              </a:spcBef>
              <a:spcAft>
                <a:spcPts val="0"/>
              </a:spcAft>
              <a:buFontTx/>
              <a:buAutoNum type="alphaLcParenR"/>
              <a:defRPr/>
            </a:pPr>
            <a:r>
              <a:rPr lang="en-US" dirty="0" smtClean="0"/>
              <a:t>First 1000 entries in </a:t>
            </a:r>
            <a:r>
              <a:rPr lang="en-US" dirty="0" err="1" smtClean="0"/>
              <a:t>PubChem</a:t>
            </a:r>
            <a:r>
              <a:rPr lang="en-US" dirty="0" smtClean="0"/>
              <a:t> plus</a:t>
            </a:r>
          </a:p>
          <a:p>
            <a:pPr marL="228600" indent="-228600" fontAlgn="auto">
              <a:spcBef>
                <a:spcPts val="0"/>
              </a:spcBef>
              <a:spcAft>
                <a:spcPts val="0"/>
              </a:spcAft>
              <a:buFontTx/>
              <a:buAutoNum type="alphaLcParenR"/>
              <a:defRPr/>
            </a:pPr>
            <a:r>
              <a:rPr lang="en-US" dirty="0" smtClean="0"/>
              <a:t>B) 6 special compounds including Water Aspirin Heroin </a:t>
            </a:r>
            <a:r>
              <a:rPr lang="en-US" dirty="0" err="1" smtClean="0"/>
              <a:t>Viagara</a:t>
            </a:r>
            <a:r>
              <a:rPr lang="en-US" dirty="0" smtClean="0"/>
              <a:t> etc.</a:t>
            </a:r>
            <a:endParaRPr lang="en-US" dirty="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30B568-323C-4546-A3E3-729612A8BDFF}" type="slidenum">
              <a:rPr lang="en-US"/>
              <a:pPr fontAlgn="base">
                <a:spcBef>
                  <a:spcPct val="0"/>
                </a:spcBef>
                <a:spcAft>
                  <a:spcPct val="0"/>
                </a:spcAft>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shows on Microsoft virtual Earth how one could use clustering to find locations of different population types. This corresponds to more extensive data than in census available for Indianapolis and the county (Brown) south of it</a:t>
            </a:r>
          </a:p>
          <a:p>
            <a:pPr>
              <a:spcBef>
                <a:spcPct val="0"/>
              </a:spcBef>
            </a:pPr>
            <a:r>
              <a:rPr lang="en-US" smtClean="0"/>
              <a:t>Here we compare under 5 population (red) with age bracket 25-34 (green). Note they are very similarly located as you might expect. The distance scales are shown on bottom left</a:t>
            </a:r>
          </a:p>
          <a:p>
            <a:pPr>
              <a:spcBef>
                <a:spcPct val="0"/>
              </a:spcBef>
            </a:pPr>
            <a:r>
              <a:rPr lang="en-US" smtClean="0"/>
              <a:t>In next animation we compare same under 5 population (red) with age bracket 75 and over (orange). Now we see more differences. The distance scales are shown on bottom left</a:t>
            </a:r>
          </a:p>
          <a:p>
            <a:pPr>
              <a:spcBef>
                <a:spcPct val="0"/>
              </a:spcBef>
            </a:pPr>
            <a:endParaRPr lang="en-US"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4B8EA2-FE80-40A7-A4F2-2335A503E9CF}" type="slidenum">
              <a:rPr lang="en-US"/>
              <a:pPr fontAlgn="base">
                <a:spcBef>
                  <a:spcPct val="0"/>
                </a:spcBef>
                <a:spcAft>
                  <a:spcPct val="0"/>
                </a:spcAft>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Microsoft Virtual Earth version of data shown earlier in Google maps. We compare Hispanic and Asian population densities in Indiana (from basic census data). There are significant differences and could help to locate Chinese and Mexican restaurants!</a:t>
            </a:r>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22EB10-918C-4469-8228-674DB4F073A7}" type="slidenum">
              <a:rPr lang="en-US"/>
              <a:pPr fontAlgn="base">
                <a:spcBef>
                  <a:spcPct val="0"/>
                </a:spcBef>
                <a:spcAft>
                  <a:spcPct val="0"/>
                </a:spcAft>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Judy Qiu developed this GIS Deterministic Clustering interaction using Microsoft DSS</a:t>
            </a:r>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3A5A02-6360-4671-B404-A22DA071C42A}"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Latency of messaging in DSS is typically 35 microseconds</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BF51CF-596B-4FED-B652-4CFAABB3862C}" type="slidenum">
              <a:rPr lang="en-US"/>
              <a:pPr fontAlgn="base">
                <a:spcBef>
                  <a:spcPct val="0"/>
                </a:spcBef>
                <a:spcAft>
                  <a:spcPct val="0"/>
                </a:spcAft>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want to find “commodity” applications that could use many core systems. Clear that scientific simulations can and will</a:t>
            </a:r>
          </a:p>
          <a:p>
            <a:pPr>
              <a:spcBef>
                <a:spcPct val="0"/>
              </a:spcBef>
            </a:pPr>
            <a:r>
              <a:rPr lang="en-US" smtClean="0"/>
              <a:t>LHC Large Hadron Collider</a:t>
            </a:r>
          </a:p>
          <a:p>
            <a:pPr>
              <a:spcBef>
                <a:spcPct val="0"/>
              </a:spcBef>
            </a:pPr>
            <a:r>
              <a:rPr lang="en-US" smtClean="0"/>
              <a:t>RMS Recognition Mining Synthesis</a:t>
            </a:r>
          </a:p>
          <a:p>
            <a:pPr>
              <a:spcBef>
                <a:spcPct val="0"/>
              </a:spcBef>
            </a:pPr>
            <a:endParaRPr lang="en-US" smtClean="0"/>
          </a:p>
          <a:p>
            <a:pPr>
              <a:spcBef>
                <a:spcPct val="0"/>
              </a:spcBef>
            </a:pPr>
            <a:r>
              <a:rPr lang="en-US" smtClean="0"/>
              <a:t>Decision support in government, business, military and even science involves analyzing (mining) many streams of data and presenting it to “decision makers”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results compare MPI exchange latency for various machines and runtimes</a:t>
            </a:r>
          </a:p>
          <a:p>
            <a:pPr>
              <a:spcBef>
                <a:spcPct val="0"/>
              </a:spcBef>
            </a:pPr>
            <a:r>
              <a:rPr lang="en-US" smtClean="0"/>
              <a:t>In exchange, each core sends and receives two messages at synchronization points.</a:t>
            </a:r>
          </a:p>
          <a:p>
            <a:pPr>
              <a:spcBef>
                <a:spcPct val="0"/>
              </a:spcBef>
            </a:pPr>
            <a:endParaRPr lang="en-US" smtClean="0"/>
          </a:p>
          <a:p>
            <a:pPr>
              <a:spcBef>
                <a:spcPct val="0"/>
              </a:spcBef>
            </a:pPr>
            <a:r>
              <a:rPr lang="en-US" smtClean="0"/>
              <a:t>The best results (4 microseconds) is for MPICH2 optimized for multicore – the Nemesis system</a:t>
            </a:r>
          </a:p>
          <a:p>
            <a:pPr>
              <a:spcBef>
                <a:spcPct val="0"/>
              </a:spcBef>
            </a:pPr>
            <a:r>
              <a:rPr lang="en-US" smtClean="0"/>
              <a:t>CCR is 20 microseconds on 8 core Intel where vanilla MPICH2 is 40 microseconds with little change if you use “fast” option</a:t>
            </a:r>
          </a:p>
          <a:p>
            <a:pPr>
              <a:spcBef>
                <a:spcPct val="0"/>
              </a:spcBef>
            </a:pPr>
            <a:endParaRPr lang="en-US" smtClean="0"/>
          </a:p>
          <a:p>
            <a:pPr>
              <a:spcBef>
                <a:spcPct val="0"/>
              </a:spcBef>
            </a:pPr>
            <a:r>
              <a:rPr lang="en-US" smtClean="0"/>
              <a:t>Java is always poor both for </a:t>
            </a:r>
          </a:p>
          <a:p>
            <a:pPr>
              <a:spcBef>
                <a:spcPct val="0"/>
              </a:spcBef>
            </a:pPr>
            <a:r>
              <a:rPr lang="en-US" smtClean="0"/>
              <a:t>mpiJava which uses a Java wrapper of MPICH and</a:t>
            </a:r>
          </a:p>
          <a:p>
            <a:pPr>
              <a:spcBef>
                <a:spcPct val="0"/>
              </a:spcBef>
            </a:pPr>
            <a:r>
              <a:rPr lang="en-US" smtClean="0"/>
              <a:t>MPJE which is a pure Java  implementation of MPI</a:t>
            </a:r>
          </a:p>
          <a:p>
            <a:pPr>
              <a:spcBef>
                <a:spcPct val="0"/>
              </a:spcBef>
            </a:pPr>
            <a:endParaRPr lang="en-US" smtClean="0"/>
          </a:p>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Ccr can do dynamic threading sync and MPI-style sync with good latency.</a:t>
            </a:r>
          </a:p>
          <a:p>
            <a:pPr>
              <a:spcBef>
                <a:spcPct val="0"/>
              </a:spcBef>
            </a:pPr>
            <a:r>
              <a:rPr lang="en-US" smtClean="0"/>
              <a:t>It supports customized collectives (exchange vs. exchange as two shifts) multicore messages like broadcast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718204-DCE3-4D0D-877E-D39110AC081C}" type="slidenum">
              <a:rPr lang="en-US"/>
              <a:pPr fontAlgn="base">
                <a:spcBef>
                  <a:spcPct val="0"/>
                </a:spcBef>
                <a:spcAft>
                  <a:spcPct val="0"/>
                </a:spcAft>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10 million stages is about 1.5 microseconds computation. It has a dramatic dip and rise. Scheduling depends on the interplay between the hardware and OS. All the threads are sync together is not designed style for windows OS. More work is needed on OS scheduling to get rid of these effect.</a:t>
            </a:r>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6F4BC5-0040-4FE3-9507-20EB2954F7D6}" type="slidenum">
              <a:rPr lang="en-US"/>
              <a:pPr fontAlgn="base">
                <a:spcBef>
                  <a:spcPct val="0"/>
                </a:spcBef>
                <a:spcAft>
                  <a:spcPct val="0"/>
                </a:spcAft>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divides all the run times for cluster kernel by Number of Clusters times Grain size. It then divides all by value at grain size 10,000 and 1 core.</a:t>
            </a:r>
          </a:p>
          <a:p>
            <a:pPr>
              <a:spcBef>
                <a:spcPct val="0"/>
              </a:spcBef>
            </a:pPr>
            <a:r>
              <a:rPr lang="en-US" smtClean="0"/>
              <a:t>This shows effect of memory bandwidth and cache</a:t>
            </a:r>
          </a:p>
          <a:p>
            <a:pPr>
              <a:spcBef>
                <a:spcPct val="0"/>
              </a:spcBef>
            </a:pPr>
            <a:endParaRPr lang="en-US" smtClean="0"/>
          </a:p>
          <a:p>
            <a:pPr>
              <a:spcBef>
                <a:spcPct val="0"/>
              </a:spcBef>
            </a:pPr>
            <a:r>
              <a:rPr lang="en-US" smtClean="0"/>
              <a:t>The largest values are for 8 cores and 1 cluster; the value of 1.5 for 10,000 grain size is much bigger than 1</a:t>
            </a:r>
          </a:p>
          <a:p>
            <a:pPr>
              <a:spcBef>
                <a:spcPct val="0"/>
              </a:spcBef>
            </a:pPr>
            <a:endParaRPr lang="en-US" smtClean="0"/>
          </a:p>
          <a:p>
            <a:pPr>
              <a:spcBef>
                <a:spcPct val="0"/>
              </a:spcBef>
            </a:pPr>
            <a:r>
              <a:rPr lang="en-US" smtClean="0"/>
              <a:t>For 80 clusters, memory bandwidth is less important. You are doing a lot of computing per memory access. There is similarly less difference between 1 core and 8 cores</a:t>
            </a:r>
          </a:p>
          <a:p>
            <a:pPr>
              <a:spcBef>
                <a:spcPct val="0"/>
              </a:spcBef>
            </a:pPr>
            <a:r>
              <a:rPr lang="en-US" smtClean="0"/>
              <a:t>Note for 80 clusters, scaled runtime is always &lt; 1 showing impact of increased computing per memory access</a:t>
            </a:r>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FCB1B5-5FB6-45CC-9AE4-DD57041DA640}" type="slidenum">
              <a:rPr lang="en-US"/>
              <a:pPr fontAlgn="base">
                <a:spcBef>
                  <a:spcPct val="0"/>
                </a:spcBef>
                <a:spcAft>
                  <a:spcPct val="0"/>
                </a:spcAft>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Top is Windows showing 5% runtime fluctuations </a:t>
            </a:r>
          </a:p>
          <a:p>
            <a:pPr>
              <a:spcBef>
                <a:spcPct val="0"/>
              </a:spcBef>
            </a:pPr>
            <a:r>
              <a:rPr lang="en-US" smtClean="0"/>
              <a:t>Bottom is Linux (Redhat) showing ten times lower fluctuations.</a:t>
            </a:r>
          </a:p>
          <a:p>
            <a:pPr>
              <a:spcBef>
                <a:spcPct val="0"/>
              </a:spcBef>
            </a:pPr>
            <a:endParaRPr lang="en-US" smtClean="0"/>
          </a:p>
          <a:p>
            <a:pPr>
              <a:spcBef>
                <a:spcPct val="0"/>
              </a:spcBef>
            </a:pPr>
            <a:r>
              <a:rPr lang="en-US" smtClean="0"/>
              <a:t>Here we do lots of identical runs of clustering kernel for 80 clusters on 1 4 or 8 cores</a:t>
            </a:r>
          </a:p>
          <a:p>
            <a:pPr>
              <a:spcBef>
                <a:spcPct val="0"/>
              </a:spcBef>
            </a:pPr>
            <a:endParaRPr lang="en-US" smtClean="0"/>
          </a:p>
          <a:p>
            <a:pPr>
              <a:spcBef>
                <a:spcPct val="0"/>
              </a:spcBef>
            </a:pPr>
            <a:r>
              <a:rPr lang="en-US" smtClean="0"/>
              <a:t>We take this set of run times and find their mean and standard deviation</a:t>
            </a:r>
          </a:p>
          <a:p>
            <a:pPr>
              <a:spcBef>
                <a:spcPct val="0"/>
              </a:spcBef>
            </a:pPr>
            <a:r>
              <a:rPr lang="en-US" smtClean="0"/>
              <a:t>The standard deviation is larger on 8 than 1 core and much larger for Windows than Linux</a:t>
            </a:r>
          </a:p>
          <a:p>
            <a:pPr>
              <a:spcBef>
                <a:spcPct val="0"/>
              </a:spcBef>
            </a:pPr>
            <a:endParaRPr lang="en-US" smtClean="0"/>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19B82F-3144-4A2E-9237-BD5879C55C26}" type="slidenum">
              <a:rPr lang="en-US"/>
              <a:pPr fontAlgn="base">
                <a:spcBef>
                  <a:spcPct val="0"/>
                </a:spcBef>
                <a:spcAft>
                  <a:spcPct val="0"/>
                </a:spcAft>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 Random Number generator uses an array with a separation of 1 and runs very slowly</a:t>
            </a:r>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77C30F-90B4-4374-8733-ECF421BD6980}" type="slidenum">
              <a:rPr lang="en-US"/>
              <a:pPr fontAlgn="base">
                <a:spcBef>
                  <a:spcPct val="0"/>
                </a:spcBef>
                <a:spcAft>
                  <a:spcPct val="0"/>
                </a:spcAft>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Note Redhat shows almost no dependence on separation</a:t>
            </a:r>
          </a:p>
          <a:p>
            <a:pPr>
              <a:spcBef>
                <a:spcPct val="0"/>
              </a:spcBef>
            </a:pPr>
            <a:r>
              <a:rPr lang="en-US" smtClean="0"/>
              <a:t>In all cases separation of 8 (cache line size) is similar to 1024 but apart from Redhat the cache line separation of 1 is 5 to 20 slower than cache line separation of 8 or 1024</a:t>
            </a:r>
          </a:p>
          <a:p>
            <a:pPr>
              <a:spcBef>
                <a:spcPct val="0"/>
              </a:spcBef>
            </a:pPr>
            <a:endParaRPr lang="en-US" smtClean="0"/>
          </a:p>
          <a:p>
            <a:pPr>
              <a:spcBef>
                <a:spcPct val="0"/>
              </a:spcBef>
            </a:pPr>
            <a:r>
              <a:rPr lang="en-US" smtClean="0"/>
              <a:t>Locks similar to C#</a:t>
            </a:r>
          </a:p>
          <a:p>
            <a:pPr>
              <a:spcBef>
                <a:spcPct val="0"/>
              </a:spcBef>
            </a:pPr>
            <a:r>
              <a:rPr lang="en-US" smtClean="0"/>
              <a:t>Different variants of Windows similar</a:t>
            </a:r>
          </a:p>
          <a:p>
            <a:pPr>
              <a:spcBef>
                <a:spcPct val="0"/>
              </a:spcBef>
            </a:pPr>
            <a:endParaRPr lang="en-US" smtClean="0"/>
          </a:p>
          <a:p>
            <a:pPr>
              <a:spcBef>
                <a:spcPct val="0"/>
              </a:spcBef>
            </a:pPr>
            <a:r>
              <a:rPr lang="en-US" smtClean="0"/>
              <a:t>Note C# slower than C on same machine – look at 1024 byte separation values for Intel 8b</a:t>
            </a:r>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614471-2AB9-4DC2-85ED-4205A5CF45A7}" type="slidenum">
              <a:rPr lang="en-US"/>
              <a:pPr fontAlgn="base">
                <a:spcBef>
                  <a:spcPct val="0"/>
                </a:spcBef>
                <a:spcAft>
                  <a:spcPct val="0"/>
                </a:spcAft>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PLASMA is project led by Jack Dongarra to develop a multicore parallel C#  Linear Algebra library</a:t>
            </a:r>
          </a:p>
          <a:p>
            <a:pPr>
              <a:spcBef>
                <a:spcPct val="0"/>
              </a:spcBef>
            </a:pPr>
            <a:r>
              <a:rPr lang="en-US" smtClean="0"/>
              <a:t>Intel C Math library can be used with C# but a bit clumsy</a:t>
            </a:r>
          </a:p>
          <a:p>
            <a:pPr>
              <a:spcBef>
                <a:spcPct val="0"/>
              </a:spcBef>
            </a:pPr>
            <a:endParaRPr lang="en-US" smtClean="0"/>
          </a:p>
          <a:p>
            <a:pPr>
              <a:spcBef>
                <a:spcPct val="0"/>
              </a:spcBef>
            </a:pPr>
            <a:r>
              <a:rPr lang="en-US" smtClean="0"/>
              <a:t>128 node cluster of 8 core systems needed for convenient work on PubChem GTM mapping</a:t>
            </a:r>
          </a:p>
          <a:p>
            <a:pPr>
              <a:spcBef>
                <a:spcPct val="0"/>
              </a:spcBef>
            </a:pPr>
            <a:r>
              <a:rPr lang="en-US" smtClean="0"/>
              <a:t>Current work on single 8 core PC took a week solid running</a:t>
            </a:r>
          </a:p>
          <a:p>
            <a:pPr>
              <a:spcBef>
                <a:spcPct val="0"/>
              </a:spcBef>
            </a:pPr>
            <a:endParaRPr lang="en-US" smtClean="0"/>
          </a:p>
          <a:p>
            <a:pPr>
              <a:spcBef>
                <a:spcPct val="0"/>
              </a:spcBef>
            </a:pPr>
            <a:r>
              <a:rPr lang="en-US" smtClean="0"/>
              <a:t>DAGTM Deterministic Annealing Generative Topographic Mapping</a:t>
            </a:r>
          </a:p>
          <a:p>
            <a:pPr>
              <a:spcBef>
                <a:spcPct val="0"/>
              </a:spcBef>
            </a:pPr>
            <a:endParaRPr lang="en-US" smtClean="0"/>
          </a:p>
          <a:p>
            <a:pPr>
              <a:spcBef>
                <a:spcPct val="0"/>
              </a:spcBef>
            </a:pPr>
            <a:r>
              <a:rPr lang="en-US" smtClean="0"/>
              <a:t>Bourgain mathematician who developed a method for embedding points with distance d(i,j) defined between them into Euclidean space</a:t>
            </a:r>
          </a:p>
          <a:p>
            <a:pPr>
              <a:spcBef>
                <a:spcPct val="0"/>
              </a:spcBef>
            </a:pPr>
            <a:endParaRPr lang="en-US" smtClean="0"/>
          </a:p>
          <a:p>
            <a:pPr>
              <a:spcBef>
                <a:spcPct val="0"/>
              </a:spcBef>
            </a:pPr>
            <a:r>
              <a:rPr lang="en-US" smtClean="0"/>
              <a:t>HMM Hidden Markov Model</a:t>
            </a:r>
          </a:p>
          <a:p>
            <a:pPr>
              <a:spcBef>
                <a:spcPct val="0"/>
              </a:spcBef>
            </a:pPr>
            <a:endParaRPr lang="en-US" smtClean="0"/>
          </a:p>
          <a:p>
            <a:pPr>
              <a:spcBef>
                <a:spcPct val="0"/>
              </a:spcBef>
            </a:pPr>
            <a:r>
              <a:rPr lang="en-US" smtClean="0"/>
              <a:t>MDS multi dimensional scaling, given a set of points, D(I,j) , if specifies a dimension then it gives vectors of that distance between the vectors are equal to the distance of D(I,j).  </a:t>
            </a:r>
          </a:p>
          <a:p>
            <a:pPr>
              <a:spcBef>
                <a:spcPct val="0"/>
              </a:spcBef>
            </a:pPr>
            <a:endParaRPr lang="en-US" smtClean="0"/>
          </a:p>
          <a:p>
            <a:pPr>
              <a:spcBef>
                <a:spcPct val="0"/>
              </a:spcBef>
            </a:pPr>
            <a:r>
              <a:rPr lang="en-US" smtClean="0"/>
              <a:t>SVM Support Vector Machine</a:t>
            </a:r>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F27C48-C788-4007-967E-0B10AE096396}" type="slidenum">
              <a:rPr lang="en-US"/>
              <a:pPr fontAlgn="base">
                <a:spcBef>
                  <a:spcPct val="0"/>
                </a:spcBef>
                <a:spcAft>
                  <a:spcPct val="0"/>
                </a:spcAft>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08A92-A342-4CB0-B519-FD8BCECC184C}" type="slidenum">
              <a:rPr lang="en-US"/>
              <a:pPr fontAlgn="base">
                <a:spcBef>
                  <a:spcPct val="0"/>
                </a:spcBef>
                <a:spcAft>
                  <a:spcPct val="0"/>
                </a:spcAft>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assume experts can develop parallel services and general users will compose these and other services (such as Google maps or RSS feeds) into general applications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Deterministic Annealing for both clustering and Gaussian mixture models reduces chance of getting stuck in a local minima</a:t>
            </a:r>
          </a:p>
          <a:p>
            <a:pPr fontAlgn="auto">
              <a:spcBef>
                <a:spcPts val="0"/>
              </a:spcBef>
              <a:spcAft>
                <a:spcPts val="0"/>
              </a:spcAft>
              <a:defRPr/>
            </a:pPr>
            <a:endParaRPr lang="en-US" dirty="0" smtClean="0"/>
          </a:p>
          <a:p>
            <a:pPr fontAlgn="auto">
              <a:spcBef>
                <a:spcPts val="0"/>
              </a:spcBef>
              <a:spcAft>
                <a:spcPts val="0"/>
              </a:spcAft>
              <a:defRPr/>
            </a:pPr>
            <a:r>
              <a:rPr lang="en-US" dirty="0" smtClean="0"/>
              <a:t>Metric Space mapping for</a:t>
            </a:r>
          </a:p>
          <a:p>
            <a:pPr marL="228600" indent="-228600" fontAlgn="auto">
              <a:spcBef>
                <a:spcPts val="0"/>
              </a:spcBef>
              <a:spcAft>
                <a:spcPts val="0"/>
              </a:spcAft>
              <a:buFontTx/>
              <a:buAutoNum type="alphaLcParenR"/>
              <a:defRPr/>
            </a:pPr>
            <a:r>
              <a:rPr lang="en-US" dirty="0" smtClean="0"/>
              <a:t>Visualizing high dimensional spaces (Cheminformatics over 1000) in 2D (or 3D)</a:t>
            </a:r>
          </a:p>
          <a:p>
            <a:pPr marL="228600" indent="-228600" fontAlgn="auto">
              <a:spcBef>
                <a:spcPts val="0"/>
              </a:spcBef>
              <a:spcAft>
                <a:spcPts val="0"/>
              </a:spcAft>
              <a:buFontTx/>
              <a:buAutoNum type="alphaLcParenR"/>
              <a:defRPr/>
            </a:pPr>
            <a:r>
              <a:rPr lang="en-US" dirty="0" smtClean="0"/>
              <a:t>Associating vectors with data (from social science or biology) where one has dissimilarity measures (distances) but not vectors</a:t>
            </a:r>
          </a:p>
          <a:p>
            <a:pPr marL="228600" indent="-228600" fontAlgn="auto">
              <a:spcBef>
                <a:spcPts val="0"/>
              </a:spcBef>
              <a:spcAft>
                <a:spcPts val="0"/>
              </a:spcAft>
              <a:defRPr/>
            </a:pPr>
            <a:r>
              <a:rPr lang="en-US" dirty="0" smtClean="0"/>
              <a:t>      These vectors help visualization and also allow more powerful datamining</a:t>
            </a: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CE9C39-FC1D-4EBC-AB50-2956131145EF}"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CCR has similarities to old OCCAM system used on Transputer</a:t>
            </a:r>
          </a:p>
          <a:p>
            <a:pPr>
              <a:spcBef>
                <a:spcPct val="0"/>
              </a:spcBef>
            </a:pPr>
            <a:endParaRPr lang="en-US" smtClean="0"/>
          </a:p>
          <a:p>
            <a:pPr>
              <a:spcBef>
                <a:spcPct val="0"/>
              </a:spcBef>
            </a:pPr>
            <a:r>
              <a:rPr lang="en-US" smtClean="0"/>
              <a:t>CCR allows custom collectives to be written in C#. We used this for MPI exchange and improved performance by a factor of 2 (in latency) over core CCR primitives</a:t>
            </a:r>
          </a:p>
          <a:p>
            <a:pPr>
              <a:spcBef>
                <a:spcPct val="0"/>
              </a:spcBef>
            </a:pPr>
            <a:endParaRPr lang="en-US" smtClean="0"/>
          </a:p>
          <a:p>
            <a:pPr>
              <a:spcBef>
                <a:spcPct val="0"/>
              </a:spcBef>
            </a:pPr>
            <a:r>
              <a:rPr lang="en-US" smtClean="0"/>
              <a:t>Maybe CCR approach is more realistic than MPI for a broadly adopted standard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have a set of algorithms with similar formalism. This is just clustering with deterministic annealing, Developed by Fox and his then student Rose 28 years ago. Further developed by several others and has a good reputation. It uses an iterative algorithm like EM but does NOT get stuck in local minima has start with EM at high temperature (where all clusters at centroid of system) and anneal down.</a:t>
            </a:r>
          </a:p>
          <a:p>
            <a:pPr>
              <a:spcBef>
                <a:spcPct val="0"/>
              </a:spcBef>
            </a:pPr>
            <a:r>
              <a:rPr lang="en-US" smtClean="0"/>
              <a:t>You do not need to specify number of clusters in system. Rather specify final temperature which corresponds to scale of cluster needed</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1A6F37-CA60-4EEB-9F59-36E96F00A73E}" type="slidenum">
              <a:rPr lang="en-US"/>
              <a:pPr fontAlgn="base">
                <a:spcBef>
                  <a:spcPct val="0"/>
                </a:spcBef>
                <a:spcAft>
                  <a:spcPct val="0"/>
                </a:spcAft>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illustrates idea behind annealing,</a:t>
            </a:r>
          </a:p>
          <a:p>
            <a:pPr>
              <a:spcBef>
                <a:spcPct val="0"/>
              </a:spcBef>
            </a:pPr>
            <a:r>
              <a:rPr lang="en-US" smtClean="0"/>
              <a:t>Ordinate (y axis) is objective function F as on slide 6. x axis labels configuration – here set of cluster centers. In annealing one progresses as shown by white lines tracking minima up middle of slide.</a:t>
            </a:r>
          </a:p>
          <a:p>
            <a:pPr>
              <a:spcBef>
                <a:spcPct val="0"/>
              </a:spcBef>
            </a:pPr>
            <a:r>
              <a:rPr lang="en-US" smtClean="0"/>
              <a:t>Traditional methods as shown by purple line work at high temperature where “energy” function is smooth but not at low temperatures where one gets trapped in local minima</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F1630-AC22-4957-A302-F40BAFC4CE3A}" type="slidenum">
              <a:rPr lang="en-US"/>
              <a:pPr fontAlgn="base">
                <a:spcBef>
                  <a:spcPct val="0"/>
                </a:spcBef>
                <a:spcAft>
                  <a:spcPct val="0"/>
                </a:spcAft>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illustrates annealing concept</a:t>
            </a:r>
          </a:p>
          <a:p>
            <a:pPr>
              <a:spcBef>
                <a:spcPct val="0"/>
              </a:spcBef>
            </a:pPr>
            <a:r>
              <a:rPr lang="en-US" smtClean="0"/>
              <a:t>Note Top lefty has scale showing SQRT(T) for Blue (smaller) and Red (larger) points</a:t>
            </a:r>
          </a:p>
          <a:p>
            <a:pPr>
              <a:spcBef>
                <a:spcPct val="0"/>
              </a:spcBef>
            </a:pPr>
            <a:r>
              <a:rPr lang="en-US" smtClean="0"/>
              <a:t>This shows in Microsoft Virtual Earth the effect of reducing temperature</a:t>
            </a:r>
          </a:p>
          <a:p>
            <a:pPr>
              <a:spcBef>
                <a:spcPct val="0"/>
              </a:spcBef>
            </a:pPr>
            <a:r>
              <a:rPr lang="en-US" smtClean="0"/>
              <a:t>Higher Temperature (red) has 10 clusters, lower (blue) 30</a:t>
            </a:r>
          </a:p>
          <a:p>
            <a:pPr>
              <a:spcBef>
                <a:spcPct val="0"/>
              </a:spcBef>
            </a:pPr>
            <a:r>
              <a:rPr lang="en-US" smtClean="0"/>
              <a:t>Note Lafayette (where Purdue is) is not seen at higher temperature</a:t>
            </a:r>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8FDBE2-CA0D-4491-8378-3B232FD8BA46}" type="slidenum">
              <a:rPr lang="en-US"/>
              <a:pPr fontAlgn="base">
                <a:spcBef>
                  <a:spcPct val="0"/>
                </a:spcBef>
                <a:spcAft>
                  <a:spcPct val="0"/>
                </a:spcAft>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Same display as last slide but using Google Earth</a:t>
            </a:r>
          </a:p>
          <a:p>
            <a:pPr>
              <a:spcBef>
                <a:spcPct val="0"/>
              </a:spcBef>
            </a:pPr>
            <a:r>
              <a:rPr lang="en-US" smtClean="0"/>
              <a:t>This shows the clusters for 4 population types available in raw census data</a:t>
            </a:r>
          </a:p>
          <a:p>
            <a:pPr>
              <a:spcBef>
                <a:spcPct val="0"/>
              </a:spcBef>
            </a:pPr>
            <a:r>
              <a:rPr lang="en-US" smtClean="0"/>
              <a:t>Total</a:t>
            </a:r>
          </a:p>
          <a:p>
            <a:pPr>
              <a:spcBef>
                <a:spcPct val="0"/>
              </a:spcBef>
            </a:pPr>
            <a:r>
              <a:rPr lang="en-US" smtClean="0"/>
              <a:t>Asian</a:t>
            </a:r>
          </a:p>
          <a:p>
            <a:pPr>
              <a:spcBef>
                <a:spcPct val="0"/>
              </a:spcBef>
            </a:pPr>
            <a:r>
              <a:rPr lang="en-US" smtClean="0"/>
              <a:t>Hispanic</a:t>
            </a:r>
          </a:p>
          <a:p>
            <a:pPr>
              <a:spcBef>
                <a:spcPct val="0"/>
              </a:spcBef>
            </a:pPr>
            <a:r>
              <a:rPr lang="en-US" smtClean="0"/>
              <a:t>Renters</a:t>
            </a:r>
          </a:p>
          <a:p>
            <a:pPr>
              <a:spcBef>
                <a:spcPct val="0"/>
              </a:spcBef>
            </a:pPr>
            <a:r>
              <a:rPr lang="en-US" smtClean="0"/>
              <a:t>It has on right 10 clusters shown as black dots for total. Scale is bottom right</a:t>
            </a:r>
          </a:p>
          <a:p>
            <a:pPr>
              <a:spcBef>
                <a:spcPct val="0"/>
              </a:spcBef>
            </a:pPr>
            <a:r>
              <a:rPr lang="en-US" smtClean="0"/>
              <a:t>Left is 30 clusters with scale on left edge</a:t>
            </a:r>
          </a:p>
          <a:p>
            <a:pPr>
              <a:spcBef>
                <a:spcPct val="0"/>
              </a:spcBef>
            </a:pPr>
            <a:endParaRPr lang="en-US" smtClean="0"/>
          </a:p>
          <a:p>
            <a:pPr>
              <a:spcBef>
                <a:spcPct val="0"/>
              </a:spcBef>
            </a:pPr>
            <a:r>
              <a:rPr lang="en-US" smtClean="0"/>
              <a:t>These maps overlay a density map of census data converting Shape files from US Census to Google KML</a:t>
            </a:r>
          </a:p>
          <a:p>
            <a:pPr>
              <a:spcBef>
                <a:spcPct val="0"/>
              </a:spcBef>
            </a:pPr>
            <a:r>
              <a:rPr lang="en-US" smtClean="0"/>
              <a:t>This used Shape2Earth program</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F117004-55FA-4A13-9DBB-805921D32722}" type="datetimeFigureOut">
              <a:rPr lang="en-US"/>
              <a:pPr>
                <a:defRPr/>
              </a:pPr>
              <a:t>4/7/2008</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186622D-454B-4D65-8355-C39ED70F094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B711786-A866-43EC-B578-EDB36C9CEFE7}" type="datetimeFigureOut">
              <a:rPr lang="en-US"/>
              <a:pPr>
                <a:defRPr/>
              </a:pPr>
              <a:t>4/7/2008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06872F4-AF8E-4976-8A5E-6E0DBF2443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92999AC-B7FD-4B21-8098-5B94DA0B73D0}" type="datetimeFigureOut">
              <a:rPr lang="en-US"/>
              <a:pPr>
                <a:defRPr/>
              </a:pPr>
              <a:t>4/7/2008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E5673B5-2C63-415D-AB5A-06D00B344B9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r>
              <a:rPr lang="en-US"/>
              <a:t>PC07Intro  gcf@indiana.edu</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75FAD296-5C8F-47A7-93AB-480EBDDCEAE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a:t>PC07Intro  gcf@indiana.edu</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50F8677B-236D-49D1-9BC8-F290CB405F9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27"/>
          <p:cNvSpPr>
            <a:spLocks noGrp="1"/>
          </p:cNvSpPr>
          <p:nvPr>
            <p:ph type="dt" sz="half" idx="10"/>
          </p:nvPr>
        </p:nvSpPr>
        <p:spPr>
          <a:ln/>
        </p:spPr>
        <p:txBody>
          <a:bodyPr/>
          <a:lstStyle>
            <a:lvl1pPr>
              <a:defRPr/>
            </a:lvl1pPr>
          </a:lstStyle>
          <a:p>
            <a:pPr>
              <a:defRPr/>
            </a:pPr>
            <a:fld id="{44B5D68D-CCA6-4BCA-8045-15041B8C808E}" type="datetimeFigureOut">
              <a:rPr lang="en-US"/>
              <a:pPr>
                <a:defRPr/>
              </a:pPr>
              <a:t>4/7/2008</a:t>
            </a:fld>
            <a:endParaRPr lang="en-US"/>
          </a:p>
        </p:txBody>
      </p:sp>
      <p:sp>
        <p:nvSpPr>
          <p:cNvPr id="5" name="Footer Placeholder 16"/>
          <p:cNvSpPr>
            <a:spLocks noGrp="1"/>
          </p:cNvSpPr>
          <p:nvPr>
            <p:ph type="ftr" sz="quarter" idx="11"/>
          </p:nvPr>
        </p:nvSpPr>
        <p:spPr>
          <a:ln/>
        </p:spPr>
        <p:txBody>
          <a:bodyPr/>
          <a:lstStyle>
            <a:lvl1pPr>
              <a:defRPr/>
            </a:lvl1pPr>
          </a:lstStyle>
          <a:p>
            <a:pPr>
              <a:defRPr/>
            </a:pPr>
            <a:endParaRPr lang="en-US"/>
          </a:p>
        </p:txBody>
      </p:sp>
      <p:sp>
        <p:nvSpPr>
          <p:cNvPr id="6" name="Slide Number Placeholder 28"/>
          <p:cNvSpPr>
            <a:spLocks noGrp="1"/>
          </p:cNvSpPr>
          <p:nvPr>
            <p:ph type="sldNum" sz="quarter" idx="12"/>
          </p:nvPr>
        </p:nvSpPr>
        <p:spPr>
          <a:ln/>
        </p:spPr>
        <p:txBody>
          <a:bodyPr/>
          <a:lstStyle>
            <a:lvl1pPr>
              <a:defRPr/>
            </a:lvl1pPr>
          </a:lstStyle>
          <a:p>
            <a:pPr>
              <a:defRPr/>
            </a:pPr>
            <a:fld id="{E103653D-3556-4F00-8E59-3948F9193AB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7"/>
          <p:cNvSpPr>
            <a:spLocks noGrp="1"/>
          </p:cNvSpPr>
          <p:nvPr>
            <p:ph type="dt" sz="half" idx="10"/>
          </p:nvPr>
        </p:nvSpPr>
        <p:spPr>
          <a:ln/>
        </p:spPr>
        <p:txBody>
          <a:bodyPr/>
          <a:lstStyle>
            <a:lvl1pPr>
              <a:defRPr/>
            </a:lvl1pPr>
          </a:lstStyle>
          <a:p>
            <a:pPr>
              <a:defRPr/>
            </a:pPr>
            <a:fld id="{B624C808-947E-461C-BF0F-C26360CE25B7}" type="datetimeFigureOut">
              <a:rPr lang="en-US"/>
              <a:pPr>
                <a:defRPr/>
              </a:pPr>
              <a:t>4/7/2008</a:t>
            </a:fld>
            <a:endParaRPr lang="en-US"/>
          </a:p>
        </p:txBody>
      </p:sp>
      <p:sp>
        <p:nvSpPr>
          <p:cNvPr id="5" name="Footer Placeholder 16"/>
          <p:cNvSpPr>
            <a:spLocks noGrp="1"/>
          </p:cNvSpPr>
          <p:nvPr>
            <p:ph type="ftr" sz="quarter" idx="11"/>
          </p:nvPr>
        </p:nvSpPr>
        <p:spPr>
          <a:ln/>
        </p:spPr>
        <p:txBody>
          <a:bodyPr/>
          <a:lstStyle>
            <a:lvl1pPr>
              <a:defRPr/>
            </a:lvl1pPr>
          </a:lstStyle>
          <a:p>
            <a:pPr>
              <a:defRPr/>
            </a:pPr>
            <a:endParaRPr lang="en-US"/>
          </a:p>
        </p:txBody>
      </p:sp>
      <p:sp>
        <p:nvSpPr>
          <p:cNvPr id="6" name="Slide Number Placeholder 28"/>
          <p:cNvSpPr>
            <a:spLocks noGrp="1"/>
          </p:cNvSpPr>
          <p:nvPr>
            <p:ph type="sldNum" sz="quarter" idx="12"/>
          </p:nvPr>
        </p:nvSpPr>
        <p:spPr>
          <a:ln/>
        </p:spPr>
        <p:txBody>
          <a:bodyPr/>
          <a:lstStyle>
            <a:lvl1pPr>
              <a:defRPr/>
            </a:lvl1pPr>
          </a:lstStyle>
          <a:p>
            <a:pPr>
              <a:defRPr/>
            </a:pPr>
            <a:fld id="{B070724F-389C-4E26-85BD-3FCE87F2980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7"/>
          <p:cNvSpPr>
            <a:spLocks noGrp="1"/>
          </p:cNvSpPr>
          <p:nvPr>
            <p:ph type="dt" sz="half" idx="10"/>
          </p:nvPr>
        </p:nvSpPr>
        <p:spPr>
          <a:ln/>
        </p:spPr>
        <p:txBody>
          <a:bodyPr/>
          <a:lstStyle>
            <a:lvl1pPr>
              <a:defRPr/>
            </a:lvl1pPr>
          </a:lstStyle>
          <a:p>
            <a:pPr>
              <a:defRPr/>
            </a:pPr>
            <a:fld id="{207E5B8D-B17E-4E57-B364-B6CDA3D88BD2}" type="datetimeFigureOut">
              <a:rPr lang="en-US"/>
              <a:pPr>
                <a:defRPr/>
              </a:pPr>
              <a:t>4/7/2008</a:t>
            </a:fld>
            <a:endParaRPr lang="en-US"/>
          </a:p>
        </p:txBody>
      </p:sp>
      <p:sp>
        <p:nvSpPr>
          <p:cNvPr id="5" name="Footer Placeholder 16"/>
          <p:cNvSpPr>
            <a:spLocks noGrp="1"/>
          </p:cNvSpPr>
          <p:nvPr>
            <p:ph type="ftr" sz="quarter" idx="11"/>
          </p:nvPr>
        </p:nvSpPr>
        <p:spPr>
          <a:ln/>
        </p:spPr>
        <p:txBody>
          <a:bodyPr/>
          <a:lstStyle>
            <a:lvl1pPr>
              <a:defRPr/>
            </a:lvl1pPr>
          </a:lstStyle>
          <a:p>
            <a:pPr>
              <a:defRPr/>
            </a:pPr>
            <a:endParaRPr lang="en-US"/>
          </a:p>
        </p:txBody>
      </p:sp>
      <p:sp>
        <p:nvSpPr>
          <p:cNvPr id="6" name="Slide Number Placeholder 28"/>
          <p:cNvSpPr>
            <a:spLocks noGrp="1"/>
          </p:cNvSpPr>
          <p:nvPr>
            <p:ph type="sldNum" sz="quarter" idx="12"/>
          </p:nvPr>
        </p:nvSpPr>
        <p:spPr>
          <a:ln/>
        </p:spPr>
        <p:txBody>
          <a:bodyPr/>
          <a:lstStyle>
            <a:lvl1pPr>
              <a:defRPr/>
            </a:lvl1pPr>
          </a:lstStyle>
          <a:p>
            <a:pPr>
              <a:defRPr/>
            </a:pPr>
            <a:fld id="{DDEDEFD3-5809-41AC-98E0-BA36F92F685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78276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782763"/>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7"/>
          <p:cNvSpPr>
            <a:spLocks noGrp="1"/>
          </p:cNvSpPr>
          <p:nvPr>
            <p:ph type="dt" sz="half" idx="10"/>
          </p:nvPr>
        </p:nvSpPr>
        <p:spPr>
          <a:ln/>
        </p:spPr>
        <p:txBody>
          <a:bodyPr/>
          <a:lstStyle>
            <a:lvl1pPr>
              <a:defRPr/>
            </a:lvl1pPr>
          </a:lstStyle>
          <a:p>
            <a:pPr>
              <a:defRPr/>
            </a:pPr>
            <a:fld id="{3B2B3F66-57BB-4631-8955-07639B149E87}" type="datetimeFigureOut">
              <a:rPr lang="en-US"/>
              <a:pPr>
                <a:defRPr/>
              </a:pPr>
              <a:t>4/7/2008</a:t>
            </a:fld>
            <a:endParaRPr lang="en-US"/>
          </a:p>
        </p:txBody>
      </p:sp>
      <p:sp>
        <p:nvSpPr>
          <p:cNvPr id="6" name="Footer Placeholder 16"/>
          <p:cNvSpPr>
            <a:spLocks noGrp="1"/>
          </p:cNvSpPr>
          <p:nvPr>
            <p:ph type="ftr" sz="quarter" idx="11"/>
          </p:nvPr>
        </p:nvSpPr>
        <p:spPr>
          <a:ln/>
        </p:spPr>
        <p:txBody>
          <a:bodyPr/>
          <a:lstStyle>
            <a:lvl1pPr>
              <a:defRPr/>
            </a:lvl1pPr>
          </a:lstStyle>
          <a:p>
            <a:pPr>
              <a:defRPr/>
            </a:pPr>
            <a:endParaRPr lang="en-US"/>
          </a:p>
        </p:txBody>
      </p:sp>
      <p:sp>
        <p:nvSpPr>
          <p:cNvPr id="7" name="Slide Number Placeholder 28"/>
          <p:cNvSpPr>
            <a:spLocks noGrp="1"/>
          </p:cNvSpPr>
          <p:nvPr>
            <p:ph type="sldNum" sz="quarter" idx="12"/>
          </p:nvPr>
        </p:nvSpPr>
        <p:spPr>
          <a:ln/>
        </p:spPr>
        <p:txBody>
          <a:bodyPr/>
          <a:lstStyle>
            <a:lvl1pPr>
              <a:defRPr/>
            </a:lvl1pPr>
          </a:lstStyle>
          <a:p>
            <a:pPr>
              <a:defRPr/>
            </a:pPr>
            <a:fld id="{FB8184D8-6F52-4CB1-98F3-67F22B1FCB8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7"/>
          <p:cNvSpPr>
            <a:spLocks noGrp="1"/>
          </p:cNvSpPr>
          <p:nvPr>
            <p:ph type="dt" sz="half" idx="10"/>
          </p:nvPr>
        </p:nvSpPr>
        <p:spPr>
          <a:ln/>
        </p:spPr>
        <p:txBody>
          <a:bodyPr/>
          <a:lstStyle>
            <a:lvl1pPr>
              <a:defRPr/>
            </a:lvl1pPr>
          </a:lstStyle>
          <a:p>
            <a:pPr>
              <a:defRPr/>
            </a:pPr>
            <a:fld id="{4057BBEC-A1FB-4930-BF15-0F8AAED461A8}" type="datetimeFigureOut">
              <a:rPr lang="en-US"/>
              <a:pPr>
                <a:defRPr/>
              </a:pPr>
              <a:t>4/7/2008</a:t>
            </a:fld>
            <a:endParaRPr lang="en-US"/>
          </a:p>
        </p:txBody>
      </p:sp>
      <p:sp>
        <p:nvSpPr>
          <p:cNvPr id="8" name="Footer Placeholder 16"/>
          <p:cNvSpPr>
            <a:spLocks noGrp="1"/>
          </p:cNvSpPr>
          <p:nvPr>
            <p:ph type="ftr" sz="quarter" idx="11"/>
          </p:nvPr>
        </p:nvSpPr>
        <p:spPr>
          <a:ln/>
        </p:spPr>
        <p:txBody>
          <a:bodyPr/>
          <a:lstStyle>
            <a:lvl1pPr>
              <a:defRPr/>
            </a:lvl1pPr>
          </a:lstStyle>
          <a:p>
            <a:pPr>
              <a:defRPr/>
            </a:pPr>
            <a:endParaRPr lang="en-US"/>
          </a:p>
        </p:txBody>
      </p:sp>
      <p:sp>
        <p:nvSpPr>
          <p:cNvPr id="9" name="Slide Number Placeholder 28"/>
          <p:cNvSpPr>
            <a:spLocks noGrp="1"/>
          </p:cNvSpPr>
          <p:nvPr>
            <p:ph type="sldNum" sz="quarter" idx="12"/>
          </p:nvPr>
        </p:nvSpPr>
        <p:spPr>
          <a:ln/>
        </p:spPr>
        <p:txBody>
          <a:bodyPr/>
          <a:lstStyle>
            <a:lvl1pPr>
              <a:defRPr/>
            </a:lvl1pPr>
          </a:lstStyle>
          <a:p>
            <a:pPr>
              <a:defRPr/>
            </a:pPr>
            <a:fld id="{E0B01926-4CDD-4FE1-A2C8-EA5E1BFD0E81}"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7"/>
          <p:cNvSpPr>
            <a:spLocks noGrp="1"/>
          </p:cNvSpPr>
          <p:nvPr>
            <p:ph type="dt" sz="half" idx="10"/>
          </p:nvPr>
        </p:nvSpPr>
        <p:spPr>
          <a:ln/>
        </p:spPr>
        <p:txBody>
          <a:bodyPr/>
          <a:lstStyle>
            <a:lvl1pPr>
              <a:defRPr/>
            </a:lvl1pPr>
          </a:lstStyle>
          <a:p>
            <a:pPr>
              <a:defRPr/>
            </a:pPr>
            <a:fld id="{D99BBBDB-2D73-485E-AF8D-CD67310A7614}" type="datetimeFigureOut">
              <a:rPr lang="en-US"/>
              <a:pPr>
                <a:defRPr/>
              </a:pPr>
              <a:t>4/7/2008</a:t>
            </a:fld>
            <a:endParaRPr lang="en-US"/>
          </a:p>
        </p:txBody>
      </p:sp>
      <p:sp>
        <p:nvSpPr>
          <p:cNvPr id="4" name="Footer Placeholder 16"/>
          <p:cNvSpPr>
            <a:spLocks noGrp="1"/>
          </p:cNvSpPr>
          <p:nvPr>
            <p:ph type="ftr" sz="quarter" idx="11"/>
          </p:nvPr>
        </p:nvSpPr>
        <p:spPr>
          <a:ln/>
        </p:spPr>
        <p:txBody>
          <a:bodyPr/>
          <a:lstStyle>
            <a:lvl1pPr>
              <a:defRPr/>
            </a:lvl1pPr>
          </a:lstStyle>
          <a:p>
            <a:pPr>
              <a:defRPr/>
            </a:pPr>
            <a:endParaRPr lang="en-US"/>
          </a:p>
        </p:txBody>
      </p:sp>
      <p:sp>
        <p:nvSpPr>
          <p:cNvPr id="5" name="Slide Number Placeholder 28"/>
          <p:cNvSpPr>
            <a:spLocks noGrp="1"/>
          </p:cNvSpPr>
          <p:nvPr>
            <p:ph type="sldNum" sz="quarter" idx="12"/>
          </p:nvPr>
        </p:nvSpPr>
        <p:spPr>
          <a:ln/>
        </p:spPr>
        <p:txBody>
          <a:bodyPr/>
          <a:lstStyle>
            <a:lvl1pPr>
              <a:defRPr/>
            </a:lvl1pPr>
          </a:lstStyle>
          <a:p>
            <a:pPr>
              <a:defRPr/>
            </a:pPr>
            <a:fld id="{B9F14146-E433-4214-B377-96540B3FE5F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C7DCAFB-F8C2-4AE1-BCD0-30AA9676CA6F}" type="datetimeFigureOut">
              <a:rPr lang="en-US"/>
              <a:pPr>
                <a:defRPr/>
              </a:pPr>
              <a:t>4/7/2008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4EB5555-138A-44F0-8E4F-653FA8C67DB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7"/>
          <p:cNvSpPr>
            <a:spLocks noGrp="1"/>
          </p:cNvSpPr>
          <p:nvPr>
            <p:ph type="dt" sz="half" idx="10"/>
          </p:nvPr>
        </p:nvSpPr>
        <p:spPr>
          <a:ln/>
        </p:spPr>
        <p:txBody>
          <a:bodyPr/>
          <a:lstStyle>
            <a:lvl1pPr>
              <a:defRPr/>
            </a:lvl1pPr>
          </a:lstStyle>
          <a:p>
            <a:pPr>
              <a:defRPr/>
            </a:pPr>
            <a:fld id="{17721920-6337-43EA-BC97-C53A63B57EBC}" type="datetimeFigureOut">
              <a:rPr lang="en-US"/>
              <a:pPr>
                <a:defRPr/>
              </a:pPr>
              <a:t>4/7/2008</a:t>
            </a:fld>
            <a:endParaRPr lang="en-US"/>
          </a:p>
        </p:txBody>
      </p:sp>
      <p:sp>
        <p:nvSpPr>
          <p:cNvPr id="3" name="Footer Placeholder 16"/>
          <p:cNvSpPr>
            <a:spLocks noGrp="1"/>
          </p:cNvSpPr>
          <p:nvPr>
            <p:ph type="ftr" sz="quarter" idx="11"/>
          </p:nvPr>
        </p:nvSpPr>
        <p:spPr>
          <a:ln/>
        </p:spPr>
        <p:txBody>
          <a:bodyPr/>
          <a:lstStyle>
            <a:lvl1pPr>
              <a:defRPr/>
            </a:lvl1pPr>
          </a:lstStyle>
          <a:p>
            <a:pPr>
              <a:defRPr/>
            </a:pPr>
            <a:endParaRPr lang="en-US"/>
          </a:p>
        </p:txBody>
      </p:sp>
      <p:sp>
        <p:nvSpPr>
          <p:cNvPr id="4" name="Slide Number Placeholder 28"/>
          <p:cNvSpPr>
            <a:spLocks noGrp="1"/>
          </p:cNvSpPr>
          <p:nvPr>
            <p:ph type="sldNum" sz="quarter" idx="12"/>
          </p:nvPr>
        </p:nvSpPr>
        <p:spPr>
          <a:ln/>
        </p:spPr>
        <p:txBody>
          <a:bodyPr/>
          <a:lstStyle>
            <a:lvl1pPr>
              <a:defRPr/>
            </a:lvl1pPr>
          </a:lstStyle>
          <a:p>
            <a:pPr>
              <a:defRPr/>
            </a:pPr>
            <a:fld id="{2935C265-6CDA-411F-8DB1-F3248E635E0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7"/>
          <p:cNvSpPr>
            <a:spLocks noGrp="1"/>
          </p:cNvSpPr>
          <p:nvPr>
            <p:ph type="dt" sz="half" idx="10"/>
          </p:nvPr>
        </p:nvSpPr>
        <p:spPr>
          <a:ln/>
        </p:spPr>
        <p:txBody>
          <a:bodyPr/>
          <a:lstStyle>
            <a:lvl1pPr>
              <a:defRPr/>
            </a:lvl1pPr>
          </a:lstStyle>
          <a:p>
            <a:pPr>
              <a:defRPr/>
            </a:pPr>
            <a:fld id="{8964F940-E0D1-454E-8E3E-5D315328B97D}" type="datetimeFigureOut">
              <a:rPr lang="en-US"/>
              <a:pPr>
                <a:defRPr/>
              </a:pPr>
              <a:t>4/7/2008</a:t>
            </a:fld>
            <a:endParaRPr lang="en-US"/>
          </a:p>
        </p:txBody>
      </p:sp>
      <p:sp>
        <p:nvSpPr>
          <p:cNvPr id="6" name="Footer Placeholder 16"/>
          <p:cNvSpPr>
            <a:spLocks noGrp="1"/>
          </p:cNvSpPr>
          <p:nvPr>
            <p:ph type="ftr" sz="quarter" idx="11"/>
          </p:nvPr>
        </p:nvSpPr>
        <p:spPr>
          <a:ln/>
        </p:spPr>
        <p:txBody>
          <a:bodyPr/>
          <a:lstStyle>
            <a:lvl1pPr>
              <a:defRPr/>
            </a:lvl1pPr>
          </a:lstStyle>
          <a:p>
            <a:pPr>
              <a:defRPr/>
            </a:pPr>
            <a:endParaRPr lang="en-US"/>
          </a:p>
        </p:txBody>
      </p:sp>
      <p:sp>
        <p:nvSpPr>
          <p:cNvPr id="7" name="Slide Number Placeholder 28"/>
          <p:cNvSpPr>
            <a:spLocks noGrp="1"/>
          </p:cNvSpPr>
          <p:nvPr>
            <p:ph type="sldNum" sz="quarter" idx="12"/>
          </p:nvPr>
        </p:nvSpPr>
        <p:spPr>
          <a:ln/>
        </p:spPr>
        <p:txBody>
          <a:bodyPr/>
          <a:lstStyle>
            <a:lvl1pPr>
              <a:defRPr/>
            </a:lvl1pPr>
          </a:lstStyle>
          <a:p>
            <a:pPr>
              <a:defRPr/>
            </a:pPr>
            <a:fld id="{582B3E5F-F43F-4E2B-9442-7B96B50171B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7"/>
          <p:cNvSpPr>
            <a:spLocks noGrp="1"/>
          </p:cNvSpPr>
          <p:nvPr>
            <p:ph type="dt" sz="half" idx="10"/>
          </p:nvPr>
        </p:nvSpPr>
        <p:spPr>
          <a:ln/>
        </p:spPr>
        <p:txBody>
          <a:bodyPr/>
          <a:lstStyle>
            <a:lvl1pPr>
              <a:defRPr/>
            </a:lvl1pPr>
          </a:lstStyle>
          <a:p>
            <a:pPr>
              <a:defRPr/>
            </a:pPr>
            <a:fld id="{2C870E96-13C7-4305-BBE4-C7A5A277E8D2}" type="datetimeFigureOut">
              <a:rPr lang="en-US"/>
              <a:pPr>
                <a:defRPr/>
              </a:pPr>
              <a:t>4/7/2008</a:t>
            </a:fld>
            <a:endParaRPr lang="en-US"/>
          </a:p>
        </p:txBody>
      </p:sp>
      <p:sp>
        <p:nvSpPr>
          <p:cNvPr id="6" name="Footer Placeholder 16"/>
          <p:cNvSpPr>
            <a:spLocks noGrp="1"/>
          </p:cNvSpPr>
          <p:nvPr>
            <p:ph type="ftr" sz="quarter" idx="11"/>
          </p:nvPr>
        </p:nvSpPr>
        <p:spPr>
          <a:ln/>
        </p:spPr>
        <p:txBody>
          <a:bodyPr/>
          <a:lstStyle>
            <a:lvl1pPr>
              <a:defRPr/>
            </a:lvl1pPr>
          </a:lstStyle>
          <a:p>
            <a:pPr>
              <a:defRPr/>
            </a:pPr>
            <a:endParaRPr lang="en-US"/>
          </a:p>
        </p:txBody>
      </p:sp>
      <p:sp>
        <p:nvSpPr>
          <p:cNvPr id="7" name="Slide Number Placeholder 28"/>
          <p:cNvSpPr>
            <a:spLocks noGrp="1"/>
          </p:cNvSpPr>
          <p:nvPr>
            <p:ph type="sldNum" sz="quarter" idx="12"/>
          </p:nvPr>
        </p:nvSpPr>
        <p:spPr>
          <a:ln/>
        </p:spPr>
        <p:txBody>
          <a:bodyPr/>
          <a:lstStyle>
            <a:lvl1pPr>
              <a:defRPr/>
            </a:lvl1pPr>
          </a:lstStyle>
          <a:p>
            <a:pPr>
              <a:defRPr/>
            </a:pPr>
            <a:fld id="{E6F03D8F-BFDD-4D5A-BACE-4E1F45A7D8A0}"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7"/>
          <p:cNvSpPr>
            <a:spLocks noGrp="1"/>
          </p:cNvSpPr>
          <p:nvPr>
            <p:ph type="dt" sz="half" idx="10"/>
          </p:nvPr>
        </p:nvSpPr>
        <p:spPr>
          <a:ln/>
        </p:spPr>
        <p:txBody>
          <a:bodyPr/>
          <a:lstStyle>
            <a:lvl1pPr>
              <a:defRPr/>
            </a:lvl1pPr>
          </a:lstStyle>
          <a:p>
            <a:pPr>
              <a:defRPr/>
            </a:pPr>
            <a:fld id="{E544B94A-A808-4FBC-BA7A-302DE520D122}" type="datetimeFigureOut">
              <a:rPr lang="en-US"/>
              <a:pPr>
                <a:defRPr/>
              </a:pPr>
              <a:t>4/7/2008</a:t>
            </a:fld>
            <a:endParaRPr lang="en-US"/>
          </a:p>
        </p:txBody>
      </p:sp>
      <p:sp>
        <p:nvSpPr>
          <p:cNvPr id="5" name="Footer Placeholder 16"/>
          <p:cNvSpPr>
            <a:spLocks noGrp="1"/>
          </p:cNvSpPr>
          <p:nvPr>
            <p:ph type="ftr" sz="quarter" idx="11"/>
          </p:nvPr>
        </p:nvSpPr>
        <p:spPr>
          <a:ln/>
        </p:spPr>
        <p:txBody>
          <a:bodyPr/>
          <a:lstStyle>
            <a:lvl1pPr>
              <a:defRPr/>
            </a:lvl1pPr>
          </a:lstStyle>
          <a:p>
            <a:pPr>
              <a:defRPr/>
            </a:pPr>
            <a:endParaRPr lang="en-US"/>
          </a:p>
        </p:txBody>
      </p:sp>
      <p:sp>
        <p:nvSpPr>
          <p:cNvPr id="6" name="Slide Number Placeholder 28"/>
          <p:cNvSpPr>
            <a:spLocks noGrp="1"/>
          </p:cNvSpPr>
          <p:nvPr>
            <p:ph type="sldNum" sz="quarter" idx="12"/>
          </p:nvPr>
        </p:nvSpPr>
        <p:spPr>
          <a:ln/>
        </p:spPr>
        <p:txBody>
          <a:bodyPr/>
          <a:lstStyle>
            <a:lvl1pPr>
              <a:defRPr/>
            </a:lvl1pPr>
          </a:lstStyle>
          <a:p>
            <a:pPr>
              <a:defRPr/>
            </a:pPr>
            <a:fld id="{2E85F769-C9DC-4651-A9AE-58FCDF184D9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512763"/>
            <a:ext cx="1943100"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512763"/>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7"/>
          <p:cNvSpPr>
            <a:spLocks noGrp="1"/>
          </p:cNvSpPr>
          <p:nvPr>
            <p:ph type="dt" sz="half" idx="10"/>
          </p:nvPr>
        </p:nvSpPr>
        <p:spPr>
          <a:ln/>
        </p:spPr>
        <p:txBody>
          <a:bodyPr/>
          <a:lstStyle>
            <a:lvl1pPr>
              <a:defRPr/>
            </a:lvl1pPr>
          </a:lstStyle>
          <a:p>
            <a:pPr>
              <a:defRPr/>
            </a:pPr>
            <a:fld id="{89DC56F4-E07C-43D7-8B36-DE70434B2B33}" type="datetimeFigureOut">
              <a:rPr lang="en-US"/>
              <a:pPr>
                <a:defRPr/>
              </a:pPr>
              <a:t>4/7/2008</a:t>
            </a:fld>
            <a:endParaRPr lang="en-US"/>
          </a:p>
        </p:txBody>
      </p:sp>
      <p:sp>
        <p:nvSpPr>
          <p:cNvPr id="5" name="Footer Placeholder 16"/>
          <p:cNvSpPr>
            <a:spLocks noGrp="1"/>
          </p:cNvSpPr>
          <p:nvPr>
            <p:ph type="ftr" sz="quarter" idx="11"/>
          </p:nvPr>
        </p:nvSpPr>
        <p:spPr>
          <a:ln/>
        </p:spPr>
        <p:txBody>
          <a:bodyPr/>
          <a:lstStyle>
            <a:lvl1pPr>
              <a:defRPr/>
            </a:lvl1pPr>
          </a:lstStyle>
          <a:p>
            <a:pPr>
              <a:defRPr/>
            </a:pPr>
            <a:endParaRPr lang="en-US"/>
          </a:p>
        </p:txBody>
      </p:sp>
      <p:sp>
        <p:nvSpPr>
          <p:cNvPr id="6" name="Slide Number Placeholder 28"/>
          <p:cNvSpPr>
            <a:spLocks noGrp="1"/>
          </p:cNvSpPr>
          <p:nvPr>
            <p:ph type="sldNum" sz="quarter" idx="12"/>
          </p:nvPr>
        </p:nvSpPr>
        <p:spPr>
          <a:ln/>
        </p:spPr>
        <p:txBody>
          <a:bodyPr/>
          <a:lstStyle>
            <a:lvl1pPr>
              <a:defRPr/>
            </a:lvl1pPr>
          </a:lstStyle>
          <a:p>
            <a:pPr>
              <a:defRPr/>
            </a:pPr>
            <a:fld id="{EB3BA209-4970-4B63-8DE0-DE7C42B572A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61F893-18E2-47C8-8C93-92D4E5DC6039}" type="datetimeFigureOut">
              <a:rPr lang="en-US"/>
              <a:pPr>
                <a:defRPr/>
              </a:pPr>
              <a:t>4/7/2008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F5F5DC-B3D1-4CD2-83BC-254949817DE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864DAC7-12B2-49AD-BEE2-A9103F1E16D8}" type="datetimeFigureOut">
              <a:rPr lang="en-US"/>
              <a:pPr>
                <a:defRPr/>
              </a:pPr>
              <a:t>4/7/2008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3B23F04-287B-4AE0-BE13-C5F1F8DF28E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564CF9E-E04C-40C2-A2FC-FB9DD09E1EC2}" type="datetimeFigureOut">
              <a:rPr lang="en-US"/>
              <a:pPr>
                <a:defRPr/>
              </a:pPr>
              <a:t>4/7/2008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A67D5095-7202-46D5-9E0A-34D52491EB5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B4DF143D-976B-4A5F-91E5-CB25957820D0}" type="datetimeFigureOut">
              <a:rPr lang="en-US"/>
              <a:pPr>
                <a:defRPr/>
              </a:pPr>
              <a:t>4/7/2008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C5386C4-EAC4-4E23-93B5-AC101C5344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12A3873-5CDB-4DD7-ACFA-E6EA3EB9641A}" type="datetimeFigureOut">
              <a:rPr lang="en-US"/>
              <a:pPr>
                <a:defRPr/>
              </a:pPr>
              <a:t>4/7/2008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35841DD-388C-4031-B002-D5AD896C2B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17EA0D2-2DD6-4B2F-B811-F98D4EFDBB2A}" type="datetimeFigureOut">
              <a:rPr lang="en-US"/>
              <a:pPr>
                <a:defRPr/>
              </a:pPr>
              <a:t>4/7/2008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BDDC213-8F71-429A-8096-D3DD3D9A690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88591DD3-3AE7-497E-BBEE-04831FC95B50}" type="datetimeFigureOut">
              <a:rPr lang="en-US"/>
              <a:pPr>
                <a:defRPr/>
              </a:pPr>
              <a:t>4/7/2008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3643CC2-A7B5-42E7-9E8A-73A992D4AD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43A4DA"/>
            </a:gs>
            <a:gs pos="25000">
              <a:schemeClr val="bg2">
                <a:tint val="83000"/>
                <a:satMod val="320000"/>
              </a:schemeClr>
            </a:gs>
            <a:gs pos="100000">
              <a:schemeClr val="bg2">
                <a:shade val="15000"/>
                <a:satMod val="320000"/>
              </a:schemeClr>
            </a:gs>
          </a:gsLst>
          <a:path path="circle">
            <a:fillToRect l="10000" t="110000" r="10000" b="100000"/>
          </a:path>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9940"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9941"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F4D6DAA-C718-4F46-AB2D-B80ABDB8FEC4}" type="datetimeFigureOut">
              <a:rPr lang="en-US"/>
              <a:pPr>
                <a:defRPr/>
              </a:pPr>
              <a:t>4/7/2008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D884D373-3041-4DF3-9CAF-43F866CB4C1B}" type="slidenum">
              <a:rPr lang="en-US"/>
              <a:pPr>
                <a:defRPr/>
              </a:pPr>
              <a:t>‹#›</a:t>
            </a:fld>
            <a:endParaRPr lang="en-US"/>
          </a:p>
        </p:txBody>
      </p:sp>
      <p:grpSp>
        <p:nvGrpSpPr>
          <p:cNvPr id="39945"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05" r:id="rId1"/>
    <p:sldLayoutId id="2147483786" r:id="rId2"/>
    <p:sldLayoutId id="2147483806" r:id="rId3"/>
    <p:sldLayoutId id="2147483787" r:id="rId4"/>
    <p:sldLayoutId id="2147483788" r:id="rId5"/>
    <p:sldLayoutId id="2147483789" r:id="rId6"/>
    <p:sldLayoutId id="2147483790" r:id="rId7"/>
    <p:sldLayoutId id="2147483791" r:id="rId8"/>
    <p:sldLayoutId id="2147483807" r:id="rId9"/>
    <p:sldLayoutId id="2147483792" r:id="rId10"/>
    <p:sldLayoutId id="2147483793" r:id="rId11"/>
    <p:sldLayoutId id="2147483808" r:id="rId12"/>
    <p:sldLayoutId id="2147483809" r:id="rId13"/>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Franklin Gothic Book" pitchFamily="34" charset="0"/>
        </a:defRPr>
      </a:lvl2pPr>
      <a:lvl3pPr algn="l" rtl="0" fontAlgn="base">
        <a:spcBef>
          <a:spcPct val="0"/>
        </a:spcBef>
        <a:spcAft>
          <a:spcPct val="0"/>
        </a:spcAft>
        <a:defRPr sz="5000">
          <a:solidFill>
            <a:schemeClr val="tx2"/>
          </a:solidFill>
          <a:latin typeface="Franklin Gothic Book" pitchFamily="34" charset="0"/>
        </a:defRPr>
      </a:lvl3pPr>
      <a:lvl4pPr algn="l" rtl="0" fontAlgn="base">
        <a:spcBef>
          <a:spcPct val="0"/>
        </a:spcBef>
        <a:spcAft>
          <a:spcPct val="0"/>
        </a:spcAft>
        <a:defRPr sz="5000">
          <a:solidFill>
            <a:schemeClr val="tx2"/>
          </a:solidFill>
          <a:latin typeface="Franklin Gothic Book" pitchFamily="34" charset="0"/>
        </a:defRPr>
      </a:lvl4pPr>
      <a:lvl5pPr algn="l" rtl="0" fontAlgn="base">
        <a:spcBef>
          <a:spcPct val="0"/>
        </a:spcBef>
        <a:spcAft>
          <a:spcPct val="0"/>
        </a:spcAft>
        <a:defRPr sz="5000">
          <a:solidFill>
            <a:schemeClr val="tx2"/>
          </a:solidFill>
          <a:latin typeface="Franklin Gothic Book" pitchFamily="34" charset="0"/>
        </a:defRPr>
      </a:lvl5pPr>
      <a:lvl6pPr marL="457200" algn="l" rtl="0" fontAlgn="base">
        <a:spcBef>
          <a:spcPct val="0"/>
        </a:spcBef>
        <a:spcAft>
          <a:spcPct val="0"/>
        </a:spcAft>
        <a:defRPr sz="5000">
          <a:solidFill>
            <a:schemeClr val="tx2"/>
          </a:solidFill>
          <a:latin typeface="Franklin Gothic Book" pitchFamily="34" charset="0"/>
        </a:defRPr>
      </a:lvl6pPr>
      <a:lvl7pPr marL="914400" algn="l" rtl="0" fontAlgn="base">
        <a:spcBef>
          <a:spcPct val="0"/>
        </a:spcBef>
        <a:spcAft>
          <a:spcPct val="0"/>
        </a:spcAft>
        <a:defRPr sz="5000">
          <a:solidFill>
            <a:schemeClr val="tx2"/>
          </a:solidFill>
          <a:latin typeface="Franklin Gothic Book" pitchFamily="34" charset="0"/>
        </a:defRPr>
      </a:lvl7pPr>
      <a:lvl8pPr marL="1371600" algn="l" rtl="0" fontAlgn="base">
        <a:spcBef>
          <a:spcPct val="0"/>
        </a:spcBef>
        <a:spcAft>
          <a:spcPct val="0"/>
        </a:spcAft>
        <a:defRPr sz="5000">
          <a:solidFill>
            <a:schemeClr val="tx2"/>
          </a:solidFill>
          <a:latin typeface="Franklin Gothic Book" pitchFamily="34" charset="0"/>
        </a:defRPr>
      </a:lvl8pPr>
      <a:lvl9pPr marL="1828800" algn="l" rtl="0" fontAlgn="base">
        <a:spcBef>
          <a:spcPct val="0"/>
        </a:spcBef>
        <a:spcAft>
          <a:spcPct val="0"/>
        </a:spcAft>
        <a:defRPr sz="5000">
          <a:solidFill>
            <a:schemeClr val="tx2"/>
          </a:solidFill>
          <a:latin typeface="Franklin Gothic Book"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64999">
              <a:srgbClr val="000000"/>
            </a:gs>
            <a:gs pos="100000">
              <a:srgbClr val="616161"/>
            </a:gs>
          </a:gsLst>
          <a:lin ang="5400000"/>
        </a:gradFill>
        <a:effectLst/>
      </p:bgPr>
    </p:bg>
    <p:spTree>
      <p:nvGrpSpPr>
        <p:cNvPr id="1" name=""/>
        <p:cNvGrpSpPr/>
        <p:nvPr/>
      </p:nvGrpSpPr>
      <p:grpSpPr>
        <a:xfrm>
          <a:off x="0" y="0"/>
          <a:ext cx="0" cy="0"/>
          <a:chOff x="0" y="0"/>
          <a:chExt cx="0" cy="0"/>
        </a:xfrm>
      </p:grpSpPr>
      <p:sp>
        <p:nvSpPr>
          <p:cNvPr id="18" name="Rectangle 31"/>
          <p:cNvSpPr>
            <a:spLocks noChangeArrowheads="1"/>
          </p:cNvSpPr>
          <p:nvPr/>
        </p:nvSpPr>
        <p:spPr bwMode="auto">
          <a:xfrm>
            <a:off x="0" y="0"/>
            <a:ext cx="365125" cy="6854825"/>
          </a:xfrm>
          <a:prstGeom prst="rect">
            <a:avLst/>
          </a:prstGeom>
          <a:solidFill>
            <a:srgbClr val="FFFFFF"/>
          </a:solidFill>
          <a:ln w="50800" cap="rnd" cmpd="dbl"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19" name="Rectangle 38"/>
          <p:cNvSpPr>
            <a:spLocks noChangeArrowheads="1"/>
          </p:cNvSpPr>
          <p:nvPr/>
        </p:nvSpPr>
        <p:spPr bwMode="auto">
          <a:xfrm>
            <a:off x="309563" y="681038"/>
            <a:ext cx="46037" cy="365125"/>
          </a:xfrm>
          <a:prstGeom prst="rect">
            <a:avLst/>
          </a:prstGeom>
          <a:solidFill>
            <a:srgbClr val="000000"/>
          </a:solidFill>
          <a:ln w="50800" cap="rnd" cmpd="thickThin"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20" name="Rectangle 39"/>
          <p:cNvSpPr>
            <a:spLocks noChangeArrowheads="1"/>
          </p:cNvSpPr>
          <p:nvPr/>
        </p:nvSpPr>
        <p:spPr bwMode="auto">
          <a:xfrm>
            <a:off x="269875" y="681038"/>
            <a:ext cx="26988" cy="365125"/>
          </a:xfrm>
          <a:prstGeom prst="rect">
            <a:avLst/>
          </a:prstGeom>
          <a:solidFill>
            <a:srgbClr val="000000"/>
          </a:solidFill>
          <a:ln w="50800" cap="rnd" cmpd="thickThin"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21" name="Rectangle 40"/>
          <p:cNvSpPr>
            <a:spLocks noChangeArrowheads="1"/>
          </p:cNvSpPr>
          <p:nvPr/>
        </p:nvSpPr>
        <p:spPr bwMode="auto">
          <a:xfrm>
            <a:off x="250825"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24" name="Rectangle 41"/>
          <p:cNvSpPr>
            <a:spLocks noChangeArrowheads="1"/>
          </p:cNvSpPr>
          <p:nvPr/>
        </p:nvSpPr>
        <p:spPr bwMode="auto">
          <a:xfrm>
            <a:off x="222250" y="681038"/>
            <a:ext cx="7938" cy="365125"/>
          </a:xfrm>
          <a:prstGeom prst="rect">
            <a:avLst/>
          </a:prstGeom>
          <a:solidFill>
            <a:srgbClr val="000000"/>
          </a:solidFill>
          <a:ln w="50800" cap="rnd" cmpd="thickThin"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25" name="Rectangle 55"/>
          <p:cNvSpPr>
            <a:spLocks noChangeArrowheads="1"/>
          </p:cNvSpPr>
          <p:nvPr/>
        </p:nvSpPr>
        <p:spPr bwMode="auto">
          <a:xfrm>
            <a:off x="255588" y="5048250"/>
            <a:ext cx="73025" cy="1690688"/>
          </a:xfrm>
          <a:prstGeom prst="rect">
            <a:avLst/>
          </a:prstGeom>
          <a:solidFill>
            <a:schemeClr val="accent2"/>
          </a:solidFill>
          <a:ln w="50800" cap="rnd" cmpd="dbl"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26" name="Rectangle 64"/>
          <p:cNvSpPr>
            <a:spLocks noChangeArrowheads="1"/>
          </p:cNvSpPr>
          <p:nvPr/>
        </p:nvSpPr>
        <p:spPr bwMode="auto">
          <a:xfrm>
            <a:off x="255588" y="4797425"/>
            <a:ext cx="73025" cy="227013"/>
          </a:xfrm>
          <a:prstGeom prst="rect">
            <a:avLst/>
          </a:prstGeom>
          <a:solidFill>
            <a:srgbClr val="969696"/>
          </a:solidFill>
          <a:ln w="50800" cap="rnd" cmpd="dbl"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27" name="Rectangle 65"/>
          <p:cNvSpPr>
            <a:spLocks noChangeArrowheads="1"/>
          </p:cNvSpPr>
          <p:nvPr/>
        </p:nvSpPr>
        <p:spPr bwMode="auto">
          <a:xfrm>
            <a:off x="255588" y="4637088"/>
            <a:ext cx="73025" cy="138112"/>
          </a:xfrm>
          <a:prstGeom prst="rect">
            <a:avLst/>
          </a:prstGeom>
          <a:solidFill>
            <a:schemeClr val="bg2"/>
          </a:solidFill>
          <a:ln w="50800" cap="rnd" cmpd="dbl"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28" name="Rectangle 66"/>
          <p:cNvSpPr>
            <a:spLocks noChangeArrowheads="1"/>
          </p:cNvSpPr>
          <p:nvPr/>
        </p:nvSpPr>
        <p:spPr bwMode="auto">
          <a:xfrm>
            <a:off x="255588" y="4541838"/>
            <a:ext cx="73025" cy="74612"/>
          </a:xfrm>
          <a:prstGeom prst="rect">
            <a:avLst/>
          </a:prstGeom>
          <a:solidFill>
            <a:schemeClr val="accent2"/>
          </a:solidFill>
          <a:ln w="50800" cap="rnd" cmpd="dbl" algn="ctr">
            <a:noFill/>
            <a:miter lim="800000"/>
            <a:headEnd/>
            <a:tailEnd/>
          </a:ln>
        </p:spPr>
        <p:txBody>
          <a:bodyPr lIns="91425" tIns="45713" rIns="91425" bIns="45713" anchor="ctr"/>
          <a:lstStyle/>
          <a:p>
            <a:pPr fontAlgn="auto">
              <a:spcBef>
                <a:spcPts val="0"/>
              </a:spcBef>
              <a:spcAft>
                <a:spcPts val="0"/>
              </a:spcAft>
              <a:defRPr/>
            </a:pPr>
            <a:endParaRPr lang="en-US">
              <a:solidFill>
                <a:srgbClr val="FFFFFF"/>
              </a:solidFill>
              <a:latin typeface="Corbel" pitchFamily="34" charset="0"/>
            </a:endParaRPr>
          </a:p>
        </p:txBody>
      </p:sp>
      <p:sp>
        <p:nvSpPr>
          <p:cNvPr id="15371" name="Title Placeholder 21"/>
          <p:cNvSpPr>
            <a:spLocks noGrp="1"/>
          </p:cNvSpPr>
          <p:nvPr>
            <p:ph type="title"/>
          </p:nvPr>
        </p:nvSpPr>
        <p:spPr bwMode="auto">
          <a:xfrm>
            <a:off x="914400" y="512763"/>
            <a:ext cx="7772400" cy="9144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title style</a:t>
            </a:r>
          </a:p>
        </p:txBody>
      </p:sp>
      <p:sp>
        <p:nvSpPr>
          <p:cNvPr id="15372" name="Text Placeholder 12"/>
          <p:cNvSpPr>
            <a:spLocks noGrp="1"/>
          </p:cNvSpPr>
          <p:nvPr>
            <p:ph type="body" idx="1"/>
          </p:nvPr>
        </p:nvSpPr>
        <p:spPr bwMode="auto">
          <a:xfrm>
            <a:off x="914400" y="1782763"/>
            <a:ext cx="7772400" cy="45720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Date Placeholder 27"/>
          <p:cNvSpPr>
            <a:spLocks noGrp="1"/>
          </p:cNvSpPr>
          <p:nvPr>
            <p:ph type="dt" sz="half" idx="2"/>
          </p:nvPr>
        </p:nvSpPr>
        <p:spPr bwMode="auto">
          <a:xfrm>
            <a:off x="6477000" y="6416675"/>
            <a:ext cx="2133600" cy="365125"/>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l" fontAlgn="auto">
              <a:spcBef>
                <a:spcPts val="0"/>
              </a:spcBef>
              <a:spcAft>
                <a:spcPts val="0"/>
              </a:spcAft>
              <a:defRPr sz="1100" b="0">
                <a:solidFill>
                  <a:schemeClr val="tx2"/>
                </a:solidFill>
                <a:latin typeface="+mn-lt"/>
              </a:defRPr>
            </a:lvl1pPr>
          </a:lstStyle>
          <a:p>
            <a:pPr>
              <a:defRPr/>
            </a:pPr>
            <a:fld id="{0798872B-CD5F-47F5-8BF5-D5D3EFF27155}" type="datetimeFigureOut">
              <a:rPr lang="en-US"/>
              <a:pPr>
                <a:defRPr/>
              </a:pPr>
              <a:t>4/7/2008</a:t>
            </a:fld>
            <a:endParaRPr lang="en-US"/>
          </a:p>
        </p:txBody>
      </p:sp>
      <p:sp>
        <p:nvSpPr>
          <p:cNvPr id="30" name="Footer Placeholder 16"/>
          <p:cNvSpPr>
            <a:spLocks noGrp="1"/>
          </p:cNvSpPr>
          <p:nvPr>
            <p:ph type="ftr" sz="quarter" idx="3"/>
          </p:nvPr>
        </p:nvSpPr>
        <p:spPr bwMode="auto">
          <a:xfrm>
            <a:off x="914400" y="6416675"/>
            <a:ext cx="5562600" cy="365125"/>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r" fontAlgn="auto">
              <a:spcBef>
                <a:spcPts val="0"/>
              </a:spcBef>
              <a:spcAft>
                <a:spcPts val="0"/>
              </a:spcAft>
              <a:defRPr sz="1100" b="0">
                <a:solidFill>
                  <a:schemeClr val="tx2"/>
                </a:solidFill>
                <a:latin typeface="+mn-lt"/>
              </a:defRPr>
            </a:lvl1pPr>
          </a:lstStyle>
          <a:p>
            <a:pPr>
              <a:defRPr/>
            </a:pPr>
            <a:endParaRPr lang="en-US"/>
          </a:p>
        </p:txBody>
      </p:sp>
      <p:sp>
        <p:nvSpPr>
          <p:cNvPr id="31" name="Slide Number Placeholder 28"/>
          <p:cNvSpPr>
            <a:spLocks noGrp="1"/>
          </p:cNvSpPr>
          <p:nvPr>
            <p:ph type="sldNum" sz="quarter" idx="4"/>
          </p:nvPr>
        </p:nvSpPr>
        <p:spPr bwMode="auto">
          <a:xfrm>
            <a:off x="8610600" y="6416675"/>
            <a:ext cx="457200" cy="365125"/>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lgn="l" fontAlgn="auto">
              <a:spcBef>
                <a:spcPts val="0"/>
              </a:spcBef>
              <a:spcAft>
                <a:spcPts val="0"/>
              </a:spcAft>
              <a:defRPr sz="1200" b="0">
                <a:solidFill>
                  <a:schemeClr val="tx2"/>
                </a:solidFill>
                <a:latin typeface="+mn-lt"/>
              </a:defRPr>
            </a:lvl1pPr>
          </a:lstStyle>
          <a:p>
            <a:pPr>
              <a:defRPr/>
            </a:pPr>
            <a:fld id="{4B6284B5-CA46-474A-8F09-254BAA5E848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381000" rtl="0" eaLnBrk="0" fontAlgn="base" hangingPunct="0">
        <a:spcBef>
          <a:spcPct val="0"/>
        </a:spcBef>
        <a:spcAft>
          <a:spcPct val="0"/>
        </a:spcAft>
        <a:defRPr sz="4000">
          <a:solidFill>
            <a:srgbClr val="F8F8F8"/>
          </a:solidFill>
          <a:latin typeface="+mj-lt"/>
          <a:ea typeface="+mj-ea"/>
          <a:cs typeface="+mj-cs"/>
        </a:defRPr>
      </a:lvl1pPr>
      <a:lvl2pPr algn="l" defTabSz="381000" rtl="0" eaLnBrk="0" fontAlgn="base" hangingPunct="0">
        <a:spcBef>
          <a:spcPct val="0"/>
        </a:spcBef>
        <a:spcAft>
          <a:spcPct val="0"/>
        </a:spcAft>
        <a:defRPr sz="4000">
          <a:solidFill>
            <a:srgbClr val="F8F8F8"/>
          </a:solidFill>
          <a:latin typeface="Consolas" pitchFamily="49" charset="0"/>
        </a:defRPr>
      </a:lvl2pPr>
      <a:lvl3pPr algn="l" defTabSz="381000" rtl="0" eaLnBrk="0" fontAlgn="base" hangingPunct="0">
        <a:spcBef>
          <a:spcPct val="0"/>
        </a:spcBef>
        <a:spcAft>
          <a:spcPct val="0"/>
        </a:spcAft>
        <a:defRPr sz="4000">
          <a:solidFill>
            <a:srgbClr val="F8F8F8"/>
          </a:solidFill>
          <a:latin typeface="Consolas" pitchFamily="49" charset="0"/>
        </a:defRPr>
      </a:lvl3pPr>
      <a:lvl4pPr algn="l" defTabSz="381000" rtl="0" eaLnBrk="0" fontAlgn="base" hangingPunct="0">
        <a:spcBef>
          <a:spcPct val="0"/>
        </a:spcBef>
        <a:spcAft>
          <a:spcPct val="0"/>
        </a:spcAft>
        <a:defRPr sz="4000">
          <a:solidFill>
            <a:srgbClr val="F8F8F8"/>
          </a:solidFill>
          <a:latin typeface="Consolas" pitchFamily="49" charset="0"/>
        </a:defRPr>
      </a:lvl4pPr>
      <a:lvl5pPr algn="l" defTabSz="381000" rtl="0" eaLnBrk="0" fontAlgn="base" hangingPunct="0">
        <a:spcBef>
          <a:spcPct val="0"/>
        </a:spcBef>
        <a:spcAft>
          <a:spcPct val="0"/>
        </a:spcAft>
        <a:defRPr sz="4000">
          <a:solidFill>
            <a:srgbClr val="F8F8F8"/>
          </a:solidFill>
          <a:latin typeface="Consolas" pitchFamily="49" charset="0"/>
        </a:defRPr>
      </a:lvl5pPr>
      <a:lvl6pPr marL="457200" algn="l" defTabSz="381000" rtl="0" fontAlgn="base">
        <a:spcBef>
          <a:spcPct val="0"/>
        </a:spcBef>
        <a:spcAft>
          <a:spcPct val="0"/>
        </a:spcAft>
        <a:defRPr sz="4000">
          <a:solidFill>
            <a:srgbClr val="F8F8F8"/>
          </a:solidFill>
          <a:latin typeface="Consolas" pitchFamily="49" charset="0"/>
        </a:defRPr>
      </a:lvl6pPr>
      <a:lvl7pPr marL="914400" algn="l" defTabSz="381000" rtl="0" fontAlgn="base">
        <a:spcBef>
          <a:spcPct val="0"/>
        </a:spcBef>
        <a:spcAft>
          <a:spcPct val="0"/>
        </a:spcAft>
        <a:defRPr sz="4000">
          <a:solidFill>
            <a:srgbClr val="F8F8F8"/>
          </a:solidFill>
          <a:latin typeface="Consolas" pitchFamily="49" charset="0"/>
        </a:defRPr>
      </a:lvl7pPr>
      <a:lvl8pPr marL="1371600" algn="l" defTabSz="381000" rtl="0" fontAlgn="base">
        <a:spcBef>
          <a:spcPct val="0"/>
        </a:spcBef>
        <a:spcAft>
          <a:spcPct val="0"/>
        </a:spcAft>
        <a:defRPr sz="4000">
          <a:solidFill>
            <a:srgbClr val="F8F8F8"/>
          </a:solidFill>
          <a:latin typeface="Consolas" pitchFamily="49" charset="0"/>
        </a:defRPr>
      </a:lvl8pPr>
      <a:lvl9pPr marL="1828800" algn="l" defTabSz="381000" rtl="0" fontAlgn="base">
        <a:spcBef>
          <a:spcPct val="0"/>
        </a:spcBef>
        <a:spcAft>
          <a:spcPct val="0"/>
        </a:spcAft>
        <a:defRPr sz="4000">
          <a:solidFill>
            <a:srgbClr val="F8F8F8"/>
          </a:solidFill>
          <a:latin typeface="Consolas" pitchFamily="49" charset="0"/>
        </a:defRPr>
      </a:lvl9pPr>
    </p:titleStyle>
    <p:bodyStyle>
      <a:lvl1pPr marL="411163" indent="-342900" algn="l" defTabSz="381000" rtl="0" eaLnBrk="0" fontAlgn="base" hangingPunct="0">
        <a:spcBef>
          <a:spcPts val="700"/>
        </a:spcBef>
        <a:spcAft>
          <a:spcPct val="0"/>
        </a:spcAft>
        <a:buClr>
          <a:schemeClr val="tx2"/>
        </a:buClr>
        <a:buSzPct val="95000"/>
        <a:buFont typeface="Wingdings" pitchFamily="2" charset="2"/>
        <a:buChar char=""/>
        <a:defRPr sz="3000">
          <a:solidFill>
            <a:schemeClr val="tx1"/>
          </a:solidFill>
          <a:latin typeface="+mn-lt"/>
          <a:ea typeface="+mn-ea"/>
          <a:cs typeface="+mn-cs"/>
        </a:defRPr>
      </a:lvl1pPr>
      <a:lvl2pPr marL="739775" indent="-285750" algn="l" defTabSz="381000" rtl="0" eaLnBrk="0" fontAlgn="base" hangingPunct="0">
        <a:spcBef>
          <a:spcPct val="20000"/>
        </a:spcBef>
        <a:spcAft>
          <a:spcPct val="0"/>
        </a:spcAft>
        <a:buClr>
          <a:schemeClr val="accent2"/>
        </a:buClr>
        <a:buSzPct val="90000"/>
        <a:buFont typeface="Wingdings" pitchFamily="2" charset="2"/>
        <a:buChar char=""/>
        <a:defRPr sz="2600">
          <a:solidFill>
            <a:schemeClr val="tx1"/>
          </a:solidFill>
          <a:latin typeface="+mn-lt"/>
        </a:defRPr>
      </a:lvl2pPr>
      <a:lvl3pPr marL="995363" indent="-227013" algn="l" defTabSz="381000" rtl="0" eaLnBrk="0" fontAlgn="base" hangingPunct="0">
        <a:spcBef>
          <a:spcPct val="20000"/>
        </a:spcBef>
        <a:spcAft>
          <a:spcPct val="0"/>
        </a:spcAft>
        <a:buClr>
          <a:schemeClr val="accent2"/>
        </a:buClr>
        <a:buFont typeface="Wingdings 2" pitchFamily="18" charset="2"/>
        <a:buChar char=""/>
        <a:defRPr sz="2400">
          <a:solidFill>
            <a:schemeClr val="tx1"/>
          </a:solidFill>
          <a:latin typeface="+mn-lt"/>
        </a:defRPr>
      </a:lvl3pPr>
      <a:lvl4pPr marL="1260475" indent="-227013" algn="l" defTabSz="381000" rtl="0" eaLnBrk="0" fontAlgn="base" hangingPunct="0">
        <a:spcBef>
          <a:spcPct val="20000"/>
        </a:spcBef>
        <a:spcAft>
          <a:spcPct val="0"/>
        </a:spcAft>
        <a:buClr>
          <a:srgbClr val="969696"/>
        </a:buClr>
        <a:buFont typeface="Wingdings 3" pitchFamily="18" charset="2"/>
        <a:buChar char=""/>
        <a:defRPr sz="2200">
          <a:solidFill>
            <a:schemeClr val="tx1"/>
          </a:solidFill>
          <a:latin typeface="+mn-lt"/>
        </a:defRPr>
      </a:lvl4pPr>
      <a:lvl5pPr marL="1481138" indent="-209550" algn="l" defTabSz="381000" rtl="0" eaLnBrk="0" fontAlgn="base" hangingPunct="0">
        <a:spcBef>
          <a:spcPct val="20000"/>
        </a:spcBef>
        <a:spcAft>
          <a:spcPct val="0"/>
        </a:spcAft>
        <a:buClr>
          <a:srgbClr val="969696"/>
        </a:buClr>
        <a:buFont typeface="Wingdings 2" pitchFamily="18" charset="2"/>
        <a:buChar char=""/>
        <a:defRPr sz="2000">
          <a:solidFill>
            <a:schemeClr val="tx1"/>
          </a:solidFill>
          <a:latin typeface="+mn-lt"/>
        </a:defRPr>
      </a:lvl5pPr>
      <a:lvl6pPr marL="19383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6pPr>
      <a:lvl7pPr marL="23955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7pPr>
      <a:lvl8pPr marL="28527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8pPr>
      <a:lvl9pPr marL="3309938" indent="-209550" algn="l" defTabSz="381000" rtl="0" fontAlgn="base">
        <a:spcBef>
          <a:spcPct val="20000"/>
        </a:spcBef>
        <a:spcAft>
          <a:spcPct val="0"/>
        </a:spcAft>
        <a:buClr>
          <a:srgbClr val="969696"/>
        </a:buClr>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qiu@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infomall.org/salsa"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1.png"/><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9.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infomall.org/salsa"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81000"/>
            <a:ext cx="8915400" cy="1222375"/>
          </a:xfrm>
        </p:spPr>
        <p:txBody>
          <a:bodyPr/>
          <a:lstStyle/>
          <a:p>
            <a:pPr algn="ctr" fontAlgn="auto">
              <a:spcAft>
                <a:spcPts val="0"/>
              </a:spcAft>
              <a:defRPr/>
            </a:pPr>
            <a:r>
              <a:rPr lang="en-US" sz="3200" dirty="0" smtClean="0">
                <a:effectLst>
                  <a:innerShdw blurRad="63500" dist="50800" dir="13500000">
                    <a:prstClr val="black">
                      <a:alpha val="50000"/>
                    </a:prstClr>
                  </a:innerShdw>
                  <a:reflection blurRad="12700" stA="48000" endA="300" endPos="55000" dir="5400000" sy="-90000" algn="bl" rotWithShape="0"/>
                </a:effectLst>
                <a:latin typeface="Arial" pitchFamily="34" charset="0"/>
              </a:rPr>
              <a:t>High Performance Data Mining </a:t>
            </a:r>
            <a:br>
              <a:rPr lang="en-US" sz="3200" dirty="0" smtClean="0">
                <a:effectLst>
                  <a:innerShdw blurRad="63500" dist="50800" dir="13500000">
                    <a:prstClr val="black">
                      <a:alpha val="50000"/>
                    </a:prstClr>
                  </a:innerShdw>
                  <a:reflection blurRad="12700" stA="48000" endA="300" endPos="55000" dir="5400000" sy="-90000" algn="bl" rotWithShape="0"/>
                </a:effectLst>
                <a:latin typeface="Arial" pitchFamily="34" charset="0"/>
              </a:rPr>
            </a:br>
            <a:r>
              <a:rPr lang="en-US" sz="3200" dirty="0" smtClean="0">
                <a:effectLst>
                  <a:innerShdw blurRad="63500" dist="50800" dir="13500000">
                    <a:prstClr val="black">
                      <a:alpha val="50000"/>
                    </a:prstClr>
                  </a:innerShdw>
                  <a:reflection blurRad="12700" stA="48000" endA="300" endPos="55000" dir="5400000" sy="-90000" algn="bl" rotWithShape="0"/>
                </a:effectLst>
                <a:latin typeface="Arial" pitchFamily="34" charset="0"/>
              </a:rPr>
              <a:t>with Services on Multi-core systems</a:t>
            </a:r>
            <a:endParaRPr lang="en-US" sz="3200" dirty="0">
              <a:effectLst>
                <a:innerShdw blurRad="63500" dist="50800" dir="13500000">
                  <a:prstClr val="black">
                    <a:alpha val="50000"/>
                  </a:prstClr>
                </a:innerShdw>
                <a:reflection blurRad="12700" stA="48000" endA="300" endPos="55000" dir="5400000" sy="-90000" algn="bl" rotWithShape="0"/>
              </a:effectLst>
            </a:endParaRPr>
          </a:p>
        </p:txBody>
      </p:sp>
      <p:sp>
        <p:nvSpPr>
          <p:cNvPr id="28674" name="Subtitle 2"/>
          <p:cNvSpPr>
            <a:spLocks noGrp="1"/>
          </p:cNvSpPr>
          <p:nvPr>
            <p:ph type="subTitle" idx="1"/>
          </p:nvPr>
        </p:nvSpPr>
        <p:spPr>
          <a:xfrm>
            <a:off x="914400" y="1905000"/>
            <a:ext cx="7162800" cy="381000"/>
          </a:xfrm>
        </p:spPr>
        <p:txBody>
          <a:bodyPr/>
          <a:lstStyle/>
          <a:p>
            <a:pPr marR="0" algn="ctr">
              <a:lnSpc>
                <a:spcPct val="80000"/>
              </a:lnSpc>
            </a:pPr>
            <a:r>
              <a:rPr lang="en-US" sz="2000" smtClean="0">
                <a:solidFill>
                  <a:srgbClr val="7030A0"/>
                </a:solidFill>
                <a:latin typeface="Arial Unicode MS" pitchFamily="34" charset="-128"/>
                <a:ea typeface="Arial Unicode MS" pitchFamily="34" charset="-128"/>
                <a:cs typeface="Arial Unicode MS" pitchFamily="34" charset="-128"/>
              </a:rPr>
              <a:t>Shanghai Many-Core Workshop, March 27-28 </a:t>
            </a:r>
            <a:endParaRPr lang="en-US" sz="2000" smtClean="0">
              <a:solidFill>
                <a:srgbClr val="7030A0"/>
              </a:solidFill>
            </a:endParaRPr>
          </a:p>
        </p:txBody>
      </p:sp>
      <p:sp>
        <p:nvSpPr>
          <p:cNvPr id="4" name="Rectangle 3"/>
          <p:cNvSpPr/>
          <p:nvPr/>
        </p:nvSpPr>
        <p:spPr>
          <a:xfrm>
            <a:off x="304800" y="2743200"/>
            <a:ext cx="7924800" cy="2481263"/>
          </a:xfrm>
          <a:prstGeom prst="rect">
            <a:avLst/>
          </a:prstGeom>
        </p:spPr>
        <p:txBody>
          <a:bodyPr>
            <a:spAutoFit/>
          </a:bodyPr>
          <a:lstStyle/>
          <a:p>
            <a:pPr algn="ctr" fontAlgn="auto">
              <a:lnSpc>
                <a:spcPct val="80000"/>
              </a:lnSpc>
              <a:spcBef>
                <a:spcPts val="0"/>
              </a:spcBef>
              <a:spcAft>
                <a:spcPts val="0"/>
              </a:spcAft>
              <a:defRPr/>
            </a:pPr>
            <a:r>
              <a:rPr lang="en-US" sz="2400" dirty="0">
                <a:latin typeface="Times New Roman" pitchFamily="18" charset="0"/>
                <a:ea typeface="Arial Unicode MS" pitchFamily="34" charset="-128"/>
                <a:cs typeface="Times New Roman" pitchFamily="18" charset="0"/>
              </a:rPr>
              <a:t>Judy Qiu</a:t>
            </a:r>
          </a:p>
          <a:p>
            <a:pPr algn="ctr" fontAlgn="auto">
              <a:lnSpc>
                <a:spcPct val="80000"/>
              </a:lnSpc>
              <a:spcBef>
                <a:spcPts val="0"/>
              </a:spcBef>
              <a:spcAft>
                <a:spcPts val="0"/>
              </a:spcAft>
              <a:defRPr/>
            </a:pPr>
            <a:r>
              <a:rPr lang="en-US" sz="2000" dirty="0">
                <a:solidFill>
                  <a:schemeClr val="bg2">
                    <a:lumMod val="50000"/>
                  </a:schemeClr>
                </a:solidFill>
                <a:latin typeface="Arial Unicode MS" pitchFamily="34" charset="-128"/>
                <a:ea typeface="Arial Unicode MS" pitchFamily="34" charset="-128"/>
                <a:cs typeface="Arial Unicode MS" pitchFamily="34" charset="-128"/>
                <a:hlinkClick r:id="rId3"/>
              </a:rPr>
              <a:t>xqiu@indiana.edu</a:t>
            </a:r>
            <a:r>
              <a:rPr lang="en-US" sz="2000" dirty="0">
                <a:latin typeface="Arial Unicode MS" pitchFamily="34" charset="-128"/>
                <a:ea typeface="Arial Unicode MS" pitchFamily="34" charset="-128"/>
                <a:cs typeface="Arial Unicode MS" pitchFamily="34" charset="-128"/>
              </a:rPr>
              <a:t>,</a:t>
            </a:r>
            <a:r>
              <a:rPr lang="en-US" sz="2000" dirty="0">
                <a:solidFill>
                  <a:schemeClr val="bg2">
                    <a:lumMod val="50000"/>
                  </a:schemeClr>
                </a:solidFill>
                <a:latin typeface="Arial Unicode MS" pitchFamily="34" charset="-128"/>
                <a:ea typeface="Arial Unicode MS" pitchFamily="34" charset="-128"/>
                <a:cs typeface="Arial Unicode MS" pitchFamily="34" charset="-128"/>
              </a:rPr>
              <a:t> </a:t>
            </a:r>
            <a:r>
              <a:rPr lang="en-US" sz="2000" dirty="0">
                <a:solidFill>
                  <a:schemeClr val="bg2">
                    <a:lumMod val="50000"/>
                  </a:schemeClr>
                </a:solidFill>
                <a:latin typeface="Arial Unicode MS" pitchFamily="34" charset="-128"/>
                <a:ea typeface="Arial Unicode MS" pitchFamily="34" charset="-128"/>
                <a:cs typeface="Arial Unicode MS" pitchFamily="34" charset="-128"/>
                <a:hlinkClick r:id="rId4"/>
              </a:rPr>
              <a:t>http://www.infomall.org/salsa</a:t>
            </a:r>
            <a:endParaRPr lang="en-US" sz="2000" dirty="0">
              <a:solidFill>
                <a:schemeClr val="bg2">
                  <a:lumMod val="50000"/>
                </a:schemeClr>
              </a:solidFill>
              <a:latin typeface="Arial Unicode MS" pitchFamily="34" charset="-128"/>
              <a:ea typeface="Arial Unicode MS" pitchFamily="34" charset="-128"/>
              <a:cs typeface="Arial Unicode MS" pitchFamily="34" charset="-128"/>
            </a:endParaRPr>
          </a:p>
          <a:p>
            <a:pPr algn="ctr" fontAlgn="auto">
              <a:lnSpc>
                <a:spcPct val="80000"/>
              </a:lnSpc>
              <a:spcBef>
                <a:spcPts val="0"/>
              </a:spcBef>
              <a:spcAft>
                <a:spcPts val="0"/>
              </a:spcAft>
              <a:defRPr/>
            </a:pPr>
            <a:r>
              <a:rPr lang="en-US" altLang="ja-JP" dirty="0">
                <a:latin typeface="Times New Roman" pitchFamily="18" charset="0"/>
                <a:ea typeface="ＭＳ Ｐゴシック" pitchFamily="34" charset="-128"/>
                <a:cs typeface="Times New Roman" pitchFamily="18" charset="0"/>
              </a:rPr>
              <a:t>Research Computing UITS</a:t>
            </a:r>
            <a:r>
              <a:rPr lang="en-US" dirty="0">
                <a:latin typeface="Times New Roman" pitchFamily="18" charset="0"/>
                <a:cs typeface="Times New Roman" pitchFamily="18" charset="0"/>
              </a:rPr>
              <a:t>,</a:t>
            </a:r>
            <a:r>
              <a:rPr lang="en-US" altLang="ja-JP" sz="2400" b="1" dirty="0">
                <a:latin typeface="Times New Roman" pitchFamily="18" charset="0"/>
                <a:ea typeface="ＭＳ Ｐゴシック" pitchFamily="34" charset="-128"/>
                <a:cs typeface="Times New Roman" pitchFamily="18" charset="0"/>
              </a:rPr>
              <a:t> </a:t>
            </a:r>
            <a:r>
              <a:rPr lang="en-US" dirty="0">
                <a:latin typeface="Times New Roman" pitchFamily="18" charset="0"/>
                <a:cs typeface="Times New Roman" pitchFamily="18" charset="0"/>
              </a:rPr>
              <a:t>Indiana University Bloomington IN</a:t>
            </a:r>
          </a:p>
          <a:p>
            <a:pPr algn="ctr" fontAlgn="auto">
              <a:lnSpc>
                <a:spcPct val="80000"/>
              </a:lnSpc>
              <a:spcBef>
                <a:spcPts val="0"/>
              </a:spcBef>
              <a:spcAft>
                <a:spcPts val="0"/>
              </a:spcAft>
              <a:defRPr/>
            </a:pPr>
            <a:endParaRPr lang="en-US" dirty="0">
              <a:latin typeface="Arial Unicode MS" pitchFamily="34" charset="-128"/>
              <a:ea typeface="Arial Unicode MS" pitchFamily="34" charset="-128"/>
              <a:cs typeface="Arial Unicode MS" pitchFamily="34" charset="-128"/>
            </a:endParaRPr>
          </a:p>
          <a:p>
            <a:pPr algn="ctr" fontAlgn="auto">
              <a:lnSpc>
                <a:spcPct val="80000"/>
              </a:lnSpc>
              <a:spcBef>
                <a:spcPts val="0"/>
              </a:spcBef>
              <a:spcAft>
                <a:spcPts val="0"/>
              </a:spcAft>
              <a:defRPr/>
            </a:pPr>
            <a:r>
              <a:rPr lang="en-US" dirty="0">
                <a:latin typeface="Times New Roman" pitchFamily="18" charset="0"/>
                <a:ea typeface="Arial Unicode MS" pitchFamily="34" charset="-128"/>
                <a:cs typeface="Times New Roman" pitchFamily="18" charset="0"/>
              </a:rPr>
              <a:t>Geoffrey Fox, </a:t>
            </a:r>
            <a:r>
              <a:rPr lang="en-US" dirty="0" err="1">
                <a:latin typeface="Times New Roman" pitchFamily="18" charset="0"/>
                <a:ea typeface="Arial Unicode MS" pitchFamily="34" charset="-128"/>
                <a:cs typeface="Times New Roman" pitchFamily="18" charset="0"/>
              </a:rPr>
              <a:t>Huapeng</a:t>
            </a:r>
            <a:r>
              <a:rPr lang="en-US" dirty="0">
                <a:latin typeface="Times New Roman" pitchFamily="18" charset="0"/>
                <a:ea typeface="Arial Unicode MS" pitchFamily="34" charset="-128"/>
                <a:cs typeface="Times New Roman" pitchFamily="18" charset="0"/>
              </a:rPr>
              <a:t>  Yuan, </a:t>
            </a:r>
            <a:r>
              <a:rPr lang="en-US" dirty="0" err="1">
                <a:latin typeface="Times New Roman" pitchFamily="18" charset="0"/>
                <a:ea typeface="Arial Unicode MS" pitchFamily="34" charset="-128"/>
                <a:cs typeface="Times New Roman" pitchFamily="18" charset="0"/>
              </a:rPr>
              <a:t>Seung-Hee</a:t>
            </a:r>
            <a:r>
              <a:rPr lang="en-US" dirty="0">
                <a:latin typeface="Times New Roman" pitchFamily="18" charset="0"/>
                <a:ea typeface="Arial Unicode MS" pitchFamily="34" charset="-128"/>
                <a:cs typeface="Times New Roman" pitchFamily="18" charset="0"/>
              </a:rPr>
              <a:t> </a:t>
            </a:r>
            <a:r>
              <a:rPr lang="en-US" dirty="0" err="1">
                <a:latin typeface="Times New Roman" pitchFamily="18" charset="0"/>
                <a:ea typeface="Arial Unicode MS" pitchFamily="34" charset="-128"/>
                <a:cs typeface="Times New Roman" pitchFamily="18" charset="0"/>
              </a:rPr>
              <a:t>Bae</a:t>
            </a:r>
            <a:endParaRPr lang="en-US" sz="1600" dirty="0">
              <a:latin typeface="Times New Roman" pitchFamily="18" charset="0"/>
              <a:cs typeface="Times New Roman" pitchFamily="18" charset="0"/>
            </a:endParaRPr>
          </a:p>
          <a:p>
            <a:pPr algn="ctr" fontAlgn="auto">
              <a:lnSpc>
                <a:spcPct val="80000"/>
              </a:lnSpc>
              <a:spcBef>
                <a:spcPts val="0"/>
              </a:spcBef>
              <a:spcAft>
                <a:spcPts val="0"/>
              </a:spcAft>
              <a:defRPr/>
            </a:pPr>
            <a:r>
              <a:rPr lang="en-US" dirty="0">
                <a:latin typeface="Times New Roman" pitchFamily="18" charset="0"/>
                <a:cs typeface="Times New Roman" pitchFamily="18" charset="0"/>
              </a:rPr>
              <a:t>Community Grids Laboratory, Indiana University Bloomington IN</a:t>
            </a:r>
          </a:p>
          <a:p>
            <a:pPr algn="ctr" fontAlgn="auto">
              <a:lnSpc>
                <a:spcPct val="80000"/>
              </a:lnSpc>
              <a:spcBef>
                <a:spcPts val="0"/>
              </a:spcBef>
              <a:spcAft>
                <a:spcPts val="0"/>
              </a:spcAft>
              <a:defRPr/>
            </a:pPr>
            <a:endParaRPr lang="en-US" dirty="0">
              <a:latin typeface="Times New Roman" pitchFamily="18" charset="0"/>
              <a:cs typeface="Times New Roman" pitchFamily="18" charset="0"/>
            </a:endParaRPr>
          </a:p>
          <a:p>
            <a:pPr algn="ctr" fontAlgn="auto">
              <a:lnSpc>
                <a:spcPct val="80000"/>
              </a:lnSpc>
              <a:spcBef>
                <a:spcPts val="0"/>
              </a:spcBef>
              <a:spcAft>
                <a:spcPts val="0"/>
              </a:spcAft>
              <a:defRPr/>
            </a:pPr>
            <a:r>
              <a:rPr lang="en-US" dirty="0">
                <a:latin typeface="Times New Roman" pitchFamily="18" charset="0"/>
                <a:ea typeface="Arial Unicode MS" pitchFamily="34" charset="-128"/>
                <a:cs typeface="Times New Roman" pitchFamily="18" charset="0"/>
              </a:rPr>
              <a:t>George </a:t>
            </a:r>
            <a:r>
              <a:rPr lang="en-US" dirty="0" err="1">
                <a:latin typeface="Times New Roman" pitchFamily="18" charset="0"/>
                <a:ea typeface="Arial Unicode MS" pitchFamily="34" charset="-128"/>
                <a:cs typeface="Times New Roman" pitchFamily="18" charset="0"/>
              </a:rPr>
              <a:t>Chrysanthakopoulos</a:t>
            </a:r>
            <a:r>
              <a:rPr lang="en-US" dirty="0">
                <a:latin typeface="Times New Roman" pitchFamily="18" charset="0"/>
                <a:ea typeface="Arial Unicode MS" pitchFamily="34" charset="-128"/>
                <a:cs typeface="Times New Roman" pitchFamily="18" charset="0"/>
              </a:rPr>
              <a:t>, </a:t>
            </a:r>
            <a:r>
              <a:rPr lang="en-US" dirty="0" err="1">
                <a:latin typeface="Times New Roman" pitchFamily="18" charset="0"/>
                <a:ea typeface="Arial Unicode MS" pitchFamily="34" charset="-128"/>
                <a:cs typeface="Times New Roman" pitchFamily="18" charset="0"/>
              </a:rPr>
              <a:t>Henrik</a:t>
            </a:r>
            <a:r>
              <a:rPr lang="en-US" dirty="0">
                <a:latin typeface="Times New Roman" pitchFamily="18" charset="0"/>
                <a:ea typeface="Arial Unicode MS" pitchFamily="34" charset="-128"/>
                <a:cs typeface="Times New Roman" pitchFamily="18" charset="0"/>
              </a:rPr>
              <a:t> </a:t>
            </a:r>
            <a:r>
              <a:rPr lang="en-US" dirty="0" err="1">
                <a:latin typeface="Times New Roman" pitchFamily="18" charset="0"/>
                <a:ea typeface="Arial Unicode MS" pitchFamily="34" charset="-128"/>
                <a:cs typeface="Times New Roman" pitchFamily="18" charset="0"/>
              </a:rPr>
              <a:t>Frystyk</a:t>
            </a:r>
            <a:r>
              <a:rPr lang="en-US" dirty="0">
                <a:latin typeface="Times New Roman" pitchFamily="18" charset="0"/>
                <a:ea typeface="Arial Unicode MS" pitchFamily="34" charset="-128"/>
                <a:cs typeface="Times New Roman" pitchFamily="18" charset="0"/>
              </a:rPr>
              <a:t> Nielsen</a:t>
            </a:r>
          </a:p>
          <a:p>
            <a:pPr algn="ctr" fontAlgn="auto">
              <a:lnSpc>
                <a:spcPct val="80000"/>
              </a:lnSpc>
              <a:spcBef>
                <a:spcPts val="0"/>
              </a:spcBef>
              <a:spcAft>
                <a:spcPts val="0"/>
              </a:spcAft>
              <a:defRPr/>
            </a:pPr>
            <a:r>
              <a:rPr lang="en-US" altLang="zh-CN" dirty="0">
                <a:latin typeface="Times New Roman" pitchFamily="18" charset="0"/>
                <a:cs typeface="Times New Roman" pitchFamily="18" charset="0"/>
              </a:rPr>
              <a:t>Microsoft Research, Redmond WA</a:t>
            </a:r>
            <a:endParaRPr lang="en-US" dirty="0">
              <a:latin typeface="Times New Roman" pitchFamily="18" charset="0"/>
              <a:cs typeface="Times New Roman" pitchFamily="18" charset="0"/>
            </a:endParaRPr>
          </a:p>
          <a:p>
            <a:pPr algn="ctr" fontAlgn="auto">
              <a:lnSpc>
                <a:spcPct val="80000"/>
              </a:lnSpc>
              <a:spcBef>
                <a:spcPts val="0"/>
              </a:spcBef>
              <a:spcAft>
                <a:spcPts val="0"/>
              </a:spcAft>
              <a:defRPr/>
            </a:pPr>
            <a:endParaRPr lang="en-US" dirty="0">
              <a:latin typeface="Arial" pitchFamily="34" charset="0"/>
            </a:endParaRPr>
          </a:p>
        </p:txBody>
      </p:sp>
      <p:pic>
        <p:nvPicPr>
          <p:cNvPr id="11" name="Picture 10"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2" name="Picture 11" descr="IU_logo_137by112.png"/>
          <p:cNvPicPr>
            <a:picLocks noChangeAspect="1"/>
          </p:cNvPicPr>
          <p:nvPr/>
        </p:nvPicPr>
        <p:blipFill>
          <a:blip r:embed="rId6"/>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5" name="Group 2"/>
          <p:cNvGrpSpPr>
            <a:grpSpLocks/>
          </p:cNvGrpSpPr>
          <p:nvPr/>
        </p:nvGrpSpPr>
        <p:grpSpPr bwMode="auto">
          <a:xfrm>
            <a:off x="533400" y="990600"/>
            <a:ext cx="8534400" cy="5867400"/>
            <a:chOff x="288" y="480"/>
            <a:chExt cx="5376" cy="3696"/>
          </a:xfrm>
        </p:grpSpPr>
        <p:sp>
          <p:nvSpPr>
            <p:cNvPr id="59420" name="Oval 3"/>
            <p:cNvSpPr>
              <a:spLocks noChangeArrowheads="1"/>
            </p:cNvSpPr>
            <p:nvPr/>
          </p:nvSpPr>
          <p:spPr bwMode="auto">
            <a:xfrm>
              <a:off x="288"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sp>
          <p:nvSpPr>
            <p:cNvPr id="59421" name="TextBox 17"/>
            <p:cNvSpPr txBox="1">
              <a:spLocks noChangeArrowheads="1"/>
            </p:cNvSpPr>
            <p:nvPr/>
          </p:nvSpPr>
          <p:spPr bwMode="auto">
            <a:xfrm>
              <a:off x="888" y="1104"/>
              <a:ext cx="4176" cy="293"/>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Deterministic Annealing Clustering  (DAC)</a:t>
              </a:r>
            </a:p>
          </p:txBody>
        </p:sp>
        <p:sp>
          <p:nvSpPr>
            <p:cNvPr id="59422" name="Rectangle 13"/>
            <p:cNvSpPr>
              <a:spLocks noChangeArrowheads="1"/>
            </p:cNvSpPr>
            <p:nvPr/>
          </p:nvSpPr>
          <p:spPr bwMode="auto">
            <a:xfrm>
              <a:off x="933" y="1440"/>
              <a:ext cx="4087" cy="2161"/>
            </a:xfrm>
            <a:prstGeom prst="rect">
              <a:avLst/>
            </a:prstGeom>
            <a:noFill/>
            <a:ln w="9525">
              <a:noFill/>
              <a:miter lim="800000"/>
              <a:headEnd/>
              <a:tailEnd/>
            </a:ln>
          </p:spPr>
          <p:txBody>
            <a:bodyPr lIns="38094" tIns="19047" rIns="38094" bIns="19047">
              <a:spAutoFit/>
            </a:bodyPr>
            <a:lstStyle/>
            <a:p>
              <a:pPr>
                <a:buFontTx/>
                <a:buChar char="•"/>
              </a:pPr>
              <a:r>
                <a:rPr lang="en-US" sz="2400">
                  <a:latin typeface="Corbel" pitchFamily="34" charset="0"/>
                </a:rPr>
                <a:t> a(</a:t>
              </a:r>
              <a:r>
                <a:rPr lang="en-US" sz="2400" i="1">
                  <a:latin typeface="Corbel" pitchFamily="34" charset="0"/>
                </a:rPr>
                <a:t>x</a:t>
              </a:r>
              <a:r>
                <a:rPr lang="en-US" sz="2400">
                  <a:latin typeface="Corbel" pitchFamily="34" charset="0"/>
                </a:rPr>
                <a:t>) = 1/N or generally p(</a:t>
              </a:r>
              <a:r>
                <a:rPr lang="en-US" sz="2400" i="1">
                  <a:latin typeface="Corbel" pitchFamily="34" charset="0"/>
                </a:rPr>
                <a:t>x</a:t>
              </a:r>
              <a:r>
                <a:rPr lang="en-US" sz="2400">
                  <a:latin typeface="Corbel" pitchFamily="34" charset="0"/>
                </a:rPr>
                <a:t>) with </a:t>
              </a:r>
              <a:r>
                <a:rPr lang="en-US" sz="2400">
                  <a:latin typeface="Corbel" pitchFamily="34" charset="0"/>
                  <a:sym typeface="Symbol" pitchFamily="18" charset="2"/>
                </a:rPr>
                <a:t> </a:t>
              </a:r>
              <a:r>
                <a:rPr lang="en-US" sz="2400">
                  <a:latin typeface="Corbel" pitchFamily="34" charset="0"/>
                </a:rPr>
                <a:t>p(</a:t>
              </a:r>
              <a:r>
                <a:rPr lang="en-US" sz="2400" i="1">
                  <a:latin typeface="Corbel" pitchFamily="34" charset="0"/>
                </a:rPr>
                <a:t>x</a:t>
              </a:r>
              <a:r>
                <a:rPr lang="en-US" sz="2400">
                  <a:latin typeface="Corbel" pitchFamily="34" charset="0"/>
                </a:rPr>
                <a:t>) =1</a:t>
              </a:r>
            </a:p>
            <a:p>
              <a:pPr>
                <a:buFontTx/>
                <a:buChar char="•"/>
              </a:pPr>
              <a:r>
                <a:rPr lang="en-US" sz="2400">
                  <a:latin typeface="Corbel" pitchFamily="34" charset="0"/>
                </a:rPr>
                <a:t> g(k)=1 and s(k)=0.5</a:t>
              </a:r>
            </a:p>
            <a:p>
              <a:pPr>
                <a:buFontTx/>
                <a:buChar char="•"/>
              </a:pPr>
              <a:r>
                <a:rPr lang="en-US" sz="2400">
                  <a:solidFill>
                    <a:srgbClr val="FF0000"/>
                  </a:solidFill>
                  <a:latin typeface="Corbel" pitchFamily="34" charset="0"/>
                </a:rPr>
                <a:t> T</a:t>
              </a:r>
              <a:r>
                <a:rPr lang="en-US" sz="2400">
                  <a:latin typeface="Corbel" pitchFamily="34" charset="0"/>
                </a:rPr>
                <a:t> is annealing temperature varied down from </a:t>
              </a:r>
              <a:r>
                <a:rPr lang="en-US" sz="2400">
                  <a:latin typeface="Corbel" pitchFamily="34" charset="0"/>
                  <a:sym typeface="Symbol" pitchFamily="18" charset="2"/>
                </a:rPr>
                <a:t> </a:t>
              </a:r>
              <a:r>
                <a:rPr lang="en-US" sz="2400">
                  <a:latin typeface="Corbel" pitchFamily="34" charset="0"/>
                </a:rPr>
                <a:t>with final value of 1</a:t>
              </a:r>
            </a:p>
            <a:p>
              <a:pPr>
                <a:buFontTx/>
                <a:buChar char="•"/>
              </a:pPr>
              <a:r>
                <a:rPr lang="en-US" sz="2400">
                  <a:latin typeface="Corbel" pitchFamily="34" charset="0"/>
                </a:rPr>
                <a:t> Vary cluster center</a:t>
              </a:r>
              <a:r>
                <a:rPr lang="en-US" sz="2400">
                  <a:solidFill>
                    <a:srgbClr val="7F7F7F"/>
                  </a:solidFill>
                  <a:latin typeface="Corbel" pitchFamily="34" charset="0"/>
                </a:rPr>
                <a:t> </a:t>
              </a:r>
              <a:r>
                <a:rPr lang="en-US" sz="2400">
                  <a:solidFill>
                    <a:srgbClr val="FF0000"/>
                  </a:solidFill>
                  <a:latin typeface="Corbel" pitchFamily="34" charset="0"/>
                </a:rPr>
                <a:t>Y(</a:t>
              </a:r>
              <a:r>
                <a:rPr lang="en-US" sz="2400" i="1">
                  <a:solidFill>
                    <a:srgbClr val="FF0000"/>
                  </a:solidFill>
                  <a:latin typeface="Corbel" pitchFamily="34" charset="0"/>
                </a:rPr>
                <a:t>k</a:t>
              </a:r>
              <a:r>
                <a:rPr lang="en-US" sz="2400">
                  <a:solidFill>
                    <a:srgbClr val="FF0000"/>
                  </a:solidFill>
                  <a:latin typeface="Corbel" pitchFamily="34" charset="0"/>
                </a:rPr>
                <a:t>)</a:t>
              </a:r>
              <a:r>
                <a:rPr lang="en-US" sz="2400">
                  <a:latin typeface="Corbel" pitchFamily="34" charset="0"/>
                </a:rPr>
                <a:t> but can calculate weight</a:t>
              </a:r>
              <a:r>
                <a:rPr lang="en-US" sz="2400">
                  <a:solidFill>
                    <a:srgbClr val="7F7F7F"/>
                  </a:solidFill>
                  <a:latin typeface="Corbel" pitchFamily="34" charset="0"/>
                </a:rPr>
                <a:t> </a:t>
              </a:r>
              <a:r>
                <a:rPr lang="en-US" sz="2400">
                  <a:solidFill>
                    <a:srgbClr val="FF0000"/>
                  </a:solidFill>
                  <a:latin typeface="Corbel" pitchFamily="34" charset="0"/>
                </a:rPr>
                <a:t>P</a:t>
              </a:r>
              <a:r>
                <a:rPr lang="en-US" sz="2400" i="1" baseline="-25000">
                  <a:solidFill>
                    <a:srgbClr val="FF0000"/>
                  </a:solidFill>
                  <a:latin typeface="Corbel" pitchFamily="34" charset="0"/>
                </a:rPr>
                <a:t>k</a:t>
              </a:r>
              <a:r>
                <a:rPr lang="en-US" sz="2400" i="1">
                  <a:solidFill>
                    <a:srgbClr val="FF0000"/>
                  </a:solidFill>
                  <a:latin typeface="Corbel" pitchFamily="34" charset="0"/>
                </a:rPr>
                <a:t> </a:t>
              </a:r>
              <a:r>
                <a:rPr lang="en-US" sz="2400">
                  <a:latin typeface="Corbel" pitchFamily="34" charset="0"/>
                </a:rPr>
                <a:t>and correlation matrix</a:t>
              </a:r>
              <a:r>
                <a:rPr lang="en-US" sz="2400" i="1">
                  <a:solidFill>
                    <a:srgbClr val="7F7F7F"/>
                  </a:solidFill>
                  <a:latin typeface="Corbel" pitchFamily="34" charset="0"/>
                </a:rPr>
                <a:t> </a:t>
              </a:r>
              <a:r>
                <a:rPr lang="en-US" sz="2400" i="1">
                  <a:solidFill>
                    <a:srgbClr val="FF0000"/>
                  </a:solidFill>
                  <a:latin typeface="Corbel" pitchFamily="34" charset="0"/>
                </a:rPr>
                <a:t>s(k) =</a:t>
              </a:r>
              <a:r>
                <a:rPr lang="en-US" sz="2400" i="1">
                  <a:solidFill>
                    <a:srgbClr val="7F7F7F"/>
                  </a:solidFill>
                  <a:latin typeface="Corbel" pitchFamily="34" charset="0"/>
                </a:rPr>
                <a:t>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a:t>
              </a:r>
              <a:r>
                <a:rPr lang="en-US" sz="2400" baseline="30000">
                  <a:solidFill>
                    <a:srgbClr val="FF0000"/>
                  </a:solidFill>
                  <a:latin typeface="Corbel" pitchFamily="34" charset="0"/>
                </a:rPr>
                <a:t>2</a:t>
              </a:r>
              <a:r>
                <a:rPr lang="en-US" sz="2400">
                  <a:solidFill>
                    <a:srgbClr val="FFFF00"/>
                  </a:solidFill>
                  <a:latin typeface="Corbel" pitchFamily="34" charset="0"/>
                </a:rPr>
                <a:t> </a:t>
              </a:r>
              <a:r>
                <a:rPr lang="en-US" sz="2400">
                  <a:latin typeface="Corbel" pitchFamily="34" charset="0"/>
                </a:rPr>
                <a:t>(even for matrix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a:t>
              </a:r>
              <a:r>
                <a:rPr lang="en-US" sz="2400" baseline="30000">
                  <a:solidFill>
                    <a:srgbClr val="FF0000"/>
                  </a:solidFill>
                  <a:latin typeface="Corbel" pitchFamily="34" charset="0"/>
                </a:rPr>
                <a:t>2</a:t>
              </a:r>
              <a:r>
                <a:rPr lang="en-US" sz="2400">
                  <a:latin typeface="Corbel" pitchFamily="34" charset="0"/>
                </a:rPr>
                <a:t>) using IDENTICAL formulae for Gaussian mixtures</a:t>
              </a:r>
            </a:p>
            <a:p>
              <a:pPr>
                <a:buFontTx/>
                <a:buChar char="•"/>
              </a:pPr>
              <a:r>
                <a:rPr lang="en-US" sz="2400">
                  <a:solidFill>
                    <a:srgbClr val="FF0000"/>
                  </a:solidFill>
                  <a:latin typeface="Corbel" pitchFamily="34" charset="0"/>
                </a:rPr>
                <a:t>K</a:t>
              </a:r>
              <a:r>
                <a:rPr lang="en-US" sz="2400">
                  <a:latin typeface="Corbel" pitchFamily="34" charset="0"/>
                </a:rPr>
                <a:t> starts at 1 and is incremented by algorithm</a:t>
              </a:r>
            </a:p>
            <a:p>
              <a:pPr>
                <a:buFontTx/>
                <a:buChar char="•"/>
              </a:pPr>
              <a:endParaRPr lang="en-US" sz="700">
                <a:latin typeface="Corbel" pitchFamily="34" charset="0"/>
              </a:endParaRPr>
            </a:p>
          </p:txBody>
        </p:sp>
      </p:grpSp>
      <p:grpSp>
        <p:nvGrpSpPr>
          <p:cNvPr id="3" name="Group 6"/>
          <p:cNvGrpSpPr>
            <a:grpSpLocks/>
          </p:cNvGrpSpPr>
          <p:nvPr/>
        </p:nvGrpSpPr>
        <p:grpSpPr bwMode="auto">
          <a:xfrm>
            <a:off x="533400" y="914400"/>
            <a:ext cx="8534400" cy="5867400"/>
            <a:chOff x="288" y="480"/>
            <a:chExt cx="5376" cy="3696"/>
          </a:xfrm>
        </p:grpSpPr>
        <p:sp>
          <p:nvSpPr>
            <p:cNvPr id="59416" name="Oval 7"/>
            <p:cNvSpPr>
              <a:spLocks noChangeArrowheads="1"/>
            </p:cNvSpPr>
            <p:nvPr/>
          </p:nvSpPr>
          <p:spPr bwMode="auto">
            <a:xfrm>
              <a:off x="288"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grpSp>
          <p:nvGrpSpPr>
            <p:cNvPr id="59417" name="Group 8"/>
            <p:cNvGrpSpPr>
              <a:grpSpLocks/>
            </p:cNvGrpSpPr>
            <p:nvPr/>
          </p:nvGrpSpPr>
          <p:grpSpPr bwMode="auto">
            <a:xfrm>
              <a:off x="960" y="1152"/>
              <a:ext cx="4128" cy="2258"/>
              <a:chOff x="888" y="1248"/>
              <a:chExt cx="4128" cy="2258"/>
            </a:xfrm>
          </p:grpSpPr>
          <p:sp>
            <p:nvSpPr>
              <p:cNvPr id="59418" name="TextBox 17"/>
              <p:cNvSpPr txBox="1">
                <a:spLocks noChangeArrowheads="1"/>
              </p:cNvSpPr>
              <p:nvPr/>
            </p:nvSpPr>
            <p:spPr bwMode="auto">
              <a:xfrm>
                <a:off x="1032" y="1248"/>
                <a:ext cx="3840" cy="562"/>
              </a:xfrm>
              <a:prstGeom prst="rect">
                <a:avLst/>
              </a:prstGeom>
              <a:solidFill>
                <a:schemeClr val="bg1"/>
              </a:solidFill>
              <a:ln w="9525">
                <a:noFill/>
                <a:miter lim="800000"/>
                <a:headEnd/>
                <a:tailEnd/>
              </a:ln>
            </p:spPr>
            <p:txBody>
              <a:bodyPr lIns="38094" tIns="19047" rIns="38094" bIns="19047">
                <a:spAutoFit/>
              </a:bodyPr>
              <a:lstStyle/>
              <a:p>
                <a:pPr marL="0" lvl="1"/>
                <a:r>
                  <a:rPr lang="en-US" sz="2800">
                    <a:solidFill>
                      <a:srgbClr val="FFFF00"/>
                    </a:solidFill>
                  </a:rPr>
                  <a:t>Deterministic Annealing Gaussian </a:t>
                </a:r>
                <a:br>
                  <a:rPr lang="en-US" sz="2800">
                    <a:solidFill>
                      <a:srgbClr val="FFFF00"/>
                    </a:solidFill>
                  </a:rPr>
                </a:br>
                <a:r>
                  <a:rPr lang="en-US" sz="2800">
                    <a:solidFill>
                      <a:srgbClr val="FFFF00"/>
                    </a:solidFill>
                  </a:rPr>
                  <a:t>Mixture models (DAGM</a:t>
                </a:r>
                <a:r>
                  <a:rPr lang="en-US" sz="2800">
                    <a:solidFill>
                      <a:srgbClr val="FFFF00"/>
                    </a:solidFill>
                    <a:latin typeface="Corbel" pitchFamily="34" charset="0"/>
                  </a:rPr>
                  <a:t>)</a:t>
                </a:r>
              </a:p>
            </p:txBody>
          </p:sp>
          <p:sp>
            <p:nvSpPr>
              <p:cNvPr id="59419" name="Rectangle 25"/>
              <p:cNvSpPr>
                <a:spLocks noChangeArrowheads="1"/>
              </p:cNvSpPr>
              <p:nvPr/>
            </p:nvSpPr>
            <p:spPr bwMode="auto">
              <a:xfrm>
                <a:off x="888" y="1872"/>
                <a:ext cx="4128" cy="1634"/>
              </a:xfrm>
              <a:prstGeom prst="rect">
                <a:avLst/>
              </a:prstGeom>
              <a:solidFill>
                <a:schemeClr val="bg1"/>
              </a:solidFill>
              <a:ln w="9525">
                <a:noFill/>
                <a:miter lim="800000"/>
                <a:headEnd/>
                <a:tailEnd/>
              </a:ln>
            </p:spPr>
            <p:txBody>
              <a:bodyPr lIns="38094" tIns="19047" rIns="38094" bIns="19047">
                <a:spAutoFit/>
              </a:bodyPr>
              <a:lstStyle/>
              <a:p>
                <a:pPr>
                  <a:buFontTx/>
                  <a:buChar char="•"/>
                </a:pPr>
                <a:r>
                  <a:rPr lang="en-US" sz="2400">
                    <a:latin typeface="Corbel" pitchFamily="34" charset="0"/>
                  </a:rPr>
                  <a:t> a(</a:t>
                </a:r>
                <a:r>
                  <a:rPr lang="en-US" sz="2400" i="1">
                    <a:latin typeface="Corbel" pitchFamily="34" charset="0"/>
                  </a:rPr>
                  <a:t>x</a:t>
                </a:r>
                <a:r>
                  <a:rPr lang="en-US" sz="2400">
                    <a:latin typeface="Corbel" pitchFamily="34" charset="0"/>
                  </a:rPr>
                  <a:t>) = 1</a:t>
                </a:r>
              </a:p>
              <a:p>
                <a:pPr>
                  <a:buFontTx/>
                  <a:buChar char="•"/>
                </a:pPr>
                <a:r>
                  <a:rPr lang="en-US" sz="2400">
                    <a:latin typeface="Corbel" pitchFamily="34" charset="0"/>
                  </a:rPr>
                  <a:t> g(k)={</a:t>
                </a:r>
                <a:r>
                  <a:rPr lang="en-US" sz="2400">
                    <a:solidFill>
                      <a:srgbClr val="FF0000"/>
                    </a:solidFill>
                    <a:latin typeface="Corbel" pitchFamily="34" charset="0"/>
                  </a:rPr>
                  <a:t>P</a:t>
                </a:r>
                <a:r>
                  <a:rPr lang="en-US" sz="2400" i="1" baseline="-25000">
                    <a:solidFill>
                      <a:srgbClr val="FF0000"/>
                    </a:solidFill>
                    <a:latin typeface="Corbel" pitchFamily="34" charset="0"/>
                  </a:rPr>
                  <a:t>k</a:t>
                </a:r>
                <a:r>
                  <a:rPr lang="en-US" sz="2400">
                    <a:latin typeface="Corbel" pitchFamily="34" charset="0"/>
                  </a:rPr>
                  <a:t>/(2</a:t>
                </a:r>
                <a:r>
                  <a:rPr lang="en-US" sz="2400">
                    <a:latin typeface="Corbel" pitchFamily="34" charset="0"/>
                    <a:sym typeface="Symbol" pitchFamily="18" charset="2"/>
                  </a:rPr>
                  <a:t></a:t>
                </a:r>
                <a:r>
                  <a:rPr lang="en-US" sz="2400">
                    <a:solidFill>
                      <a:srgbClr val="FF0000"/>
                    </a:solidFill>
                    <a:latin typeface="Corbel" pitchFamily="34" charset="0"/>
                  </a:rPr>
                  <a:t>(k)</a:t>
                </a:r>
                <a:r>
                  <a:rPr lang="en-US" sz="2400" baseline="30000">
                    <a:latin typeface="Corbel" pitchFamily="34" charset="0"/>
                  </a:rPr>
                  <a:t>2</a:t>
                </a:r>
                <a:r>
                  <a:rPr lang="en-US" sz="2400">
                    <a:latin typeface="Corbel" pitchFamily="34" charset="0"/>
                  </a:rPr>
                  <a:t>)</a:t>
                </a:r>
                <a:r>
                  <a:rPr lang="en-US" sz="2400" baseline="30000">
                    <a:latin typeface="Corbel" pitchFamily="34" charset="0"/>
                  </a:rPr>
                  <a:t>D/2</a:t>
                </a:r>
                <a:r>
                  <a:rPr lang="en-US" sz="2400">
                    <a:latin typeface="Corbel" pitchFamily="34" charset="0"/>
                  </a:rPr>
                  <a:t>}</a:t>
                </a:r>
                <a:r>
                  <a:rPr lang="en-US" sz="2400" baseline="30000">
                    <a:latin typeface="Corbel" pitchFamily="34" charset="0"/>
                  </a:rPr>
                  <a:t>1/</a:t>
                </a:r>
                <a:r>
                  <a:rPr lang="en-US" sz="2400" baseline="30000">
                    <a:solidFill>
                      <a:srgbClr val="E40701"/>
                    </a:solidFill>
                    <a:latin typeface="Corbel" pitchFamily="34" charset="0"/>
                  </a:rPr>
                  <a:t>T</a:t>
                </a:r>
              </a:p>
              <a:p>
                <a:pPr>
                  <a:buFontTx/>
                  <a:buChar char="•"/>
                </a:pPr>
                <a:r>
                  <a:rPr lang="en-US" sz="2400">
                    <a:latin typeface="Corbel" pitchFamily="34" charset="0"/>
                  </a:rPr>
                  <a:t> s(k)=</a:t>
                </a:r>
                <a:r>
                  <a:rPr lang="en-US" sz="2400">
                    <a:solidFill>
                      <a:srgbClr val="7F7F7F"/>
                    </a:solidFill>
                    <a:latin typeface="Corbel" pitchFamily="34" charset="0"/>
                  </a:rPr>
                  <a:t>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a:t>
                </a:r>
                <a:r>
                  <a:rPr lang="en-US" sz="2400" baseline="30000">
                    <a:solidFill>
                      <a:srgbClr val="FF0000"/>
                    </a:solidFill>
                    <a:latin typeface="Corbel" pitchFamily="34" charset="0"/>
                  </a:rPr>
                  <a:t>2</a:t>
                </a:r>
                <a:r>
                  <a:rPr lang="en-US" sz="2400">
                    <a:solidFill>
                      <a:srgbClr val="FF0000"/>
                    </a:solidFill>
                    <a:latin typeface="Corbel" pitchFamily="34" charset="0"/>
                  </a:rPr>
                  <a:t> </a:t>
                </a:r>
                <a:r>
                  <a:rPr lang="en-US" sz="2400">
                    <a:latin typeface="Corbel" pitchFamily="34" charset="0"/>
                  </a:rPr>
                  <a:t>(taking case of spherical Gaussian)</a:t>
                </a:r>
              </a:p>
              <a:p>
                <a:pPr>
                  <a:buFontTx/>
                  <a:buChar char="•"/>
                </a:pPr>
                <a:r>
                  <a:rPr lang="en-US" sz="2400">
                    <a:solidFill>
                      <a:srgbClr val="FF0000"/>
                    </a:solidFill>
                    <a:latin typeface="Corbel" pitchFamily="34" charset="0"/>
                  </a:rPr>
                  <a:t> T</a:t>
                </a:r>
                <a:r>
                  <a:rPr lang="en-US" sz="2400">
                    <a:latin typeface="Corbel" pitchFamily="34" charset="0"/>
                  </a:rPr>
                  <a:t> is annealing temperature varied down from </a:t>
                </a:r>
                <a:r>
                  <a:rPr lang="en-US" sz="2400">
                    <a:latin typeface="Corbel" pitchFamily="34" charset="0"/>
                    <a:sym typeface="Symbol" pitchFamily="18" charset="2"/>
                  </a:rPr>
                  <a:t> </a:t>
                </a:r>
                <a:r>
                  <a:rPr lang="en-US" sz="2400">
                    <a:latin typeface="Corbel" pitchFamily="34" charset="0"/>
                  </a:rPr>
                  <a:t>with final value of 1</a:t>
                </a:r>
              </a:p>
              <a:p>
                <a:pPr>
                  <a:buFontTx/>
                  <a:buChar char="•"/>
                </a:pPr>
                <a:r>
                  <a:rPr lang="en-US" sz="2400">
                    <a:latin typeface="Corbel" pitchFamily="34" charset="0"/>
                  </a:rPr>
                  <a:t> Vary </a:t>
                </a:r>
                <a:r>
                  <a:rPr lang="en-US" sz="2400">
                    <a:solidFill>
                      <a:srgbClr val="FF0000"/>
                    </a:solidFill>
                    <a:latin typeface="Corbel" pitchFamily="34" charset="0"/>
                  </a:rPr>
                  <a:t>Y(</a:t>
                </a:r>
                <a:r>
                  <a:rPr lang="en-US" sz="2400" i="1">
                    <a:solidFill>
                      <a:srgbClr val="FF0000"/>
                    </a:solidFill>
                    <a:latin typeface="Corbel" pitchFamily="34" charset="0"/>
                  </a:rPr>
                  <a:t>k</a:t>
                </a:r>
                <a:r>
                  <a:rPr lang="en-US" sz="2400">
                    <a:solidFill>
                      <a:srgbClr val="FF0000"/>
                    </a:solidFill>
                    <a:latin typeface="Corbel" pitchFamily="34" charset="0"/>
                  </a:rPr>
                  <a:t>) P</a:t>
                </a:r>
                <a:r>
                  <a:rPr lang="en-US" sz="2400" i="1" baseline="-25000">
                    <a:solidFill>
                      <a:srgbClr val="FF0000"/>
                    </a:solidFill>
                    <a:latin typeface="Corbel" pitchFamily="34" charset="0"/>
                  </a:rPr>
                  <a:t>k</a:t>
                </a:r>
                <a:r>
                  <a:rPr lang="en-US" sz="2400" i="1" baseline="-25000">
                    <a:solidFill>
                      <a:srgbClr val="FFFF00"/>
                    </a:solidFill>
                    <a:latin typeface="Corbel" pitchFamily="34" charset="0"/>
                  </a:rPr>
                  <a:t> </a:t>
                </a:r>
                <a:r>
                  <a:rPr lang="en-US" sz="2400">
                    <a:latin typeface="Corbel" pitchFamily="34" charset="0"/>
                  </a:rPr>
                  <a:t>and</a:t>
                </a:r>
                <a:r>
                  <a:rPr lang="en-US" sz="2400" i="1" baseline="-25000">
                    <a:latin typeface="Corbel" pitchFamily="34" charset="0"/>
                  </a:rPr>
                  <a:t> </a:t>
                </a:r>
                <a:r>
                  <a:rPr lang="en-US" sz="2400">
                    <a:solidFill>
                      <a:srgbClr val="FF0000"/>
                    </a:solidFill>
                    <a:latin typeface="Corbel" pitchFamily="34" charset="0"/>
                    <a:sym typeface="Symbol" pitchFamily="18" charset="2"/>
                  </a:rPr>
                  <a:t></a:t>
                </a:r>
                <a:r>
                  <a:rPr lang="en-US" sz="2400">
                    <a:solidFill>
                      <a:srgbClr val="FF0000"/>
                    </a:solidFill>
                    <a:latin typeface="Corbel" pitchFamily="34" charset="0"/>
                  </a:rPr>
                  <a:t>(k) </a:t>
                </a:r>
              </a:p>
              <a:p>
                <a:pPr>
                  <a:buFontTx/>
                  <a:buChar char="•"/>
                </a:pPr>
                <a:r>
                  <a:rPr lang="en-US" sz="2400">
                    <a:solidFill>
                      <a:srgbClr val="FF0000"/>
                    </a:solidFill>
                    <a:latin typeface="Corbel" pitchFamily="34" charset="0"/>
                  </a:rPr>
                  <a:t> K</a:t>
                </a:r>
                <a:r>
                  <a:rPr lang="en-US" sz="2400">
                    <a:latin typeface="Corbel" pitchFamily="34" charset="0"/>
                  </a:rPr>
                  <a:t> starts at 1 and is incremented by algorithm</a:t>
                </a:r>
              </a:p>
            </p:txBody>
          </p:sp>
        </p:grpSp>
      </p:grpSp>
      <p:sp>
        <p:nvSpPr>
          <p:cNvPr id="59397" name="Rectangle 9"/>
          <p:cNvSpPr>
            <a:spLocks noChangeArrowheads="1"/>
          </p:cNvSpPr>
          <p:nvPr/>
        </p:nvSpPr>
        <p:spPr bwMode="auto">
          <a:xfrm>
            <a:off x="8305800" y="6477000"/>
            <a:ext cx="769938" cy="366713"/>
          </a:xfrm>
          <a:prstGeom prst="rect">
            <a:avLst/>
          </a:prstGeom>
          <a:noFill/>
          <a:ln w="9525">
            <a:noFill/>
            <a:miter lim="800000"/>
            <a:headEnd/>
            <a:tailEnd/>
          </a:ln>
        </p:spPr>
        <p:txBody>
          <a:bodyPr wrap="none" lIns="91425" tIns="45713" rIns="91425" bIns="45713">
            <a:spAutoFit/>
          </a:bodyPr>
          <a:lstStyle/>
          <a:p>
            <a:r>
              <a:rPr lang="en-US" i="1">
                <a:solidFill>
                  <a:srgbClr val="1851CE"/>
                </a:solidFill>
                <a:latin typeface="Calibri" pitchFamily="34" charset="0"/>
              </a:rPr>
              <a:t>S</a:t>
            </a:r>
            <a:r>
              <a:rPr lang="en-US" i="1">
                <a:solidFill>
                  <a:srgbClr val="E40701"/>
                </a:solidFill>
                <a:latin typeface="Calibri" pitchFamily="34" charset="0"/>
              </a:rPr>
              <a:t>A</a:t>
            </a:r>
            <a:r>
              <a:rPr lang="en-US" i="1">
                <a:solidFill>
                  <a:srgbClr val="EFBA00"/>
                </a:solidFill>
                <a:latin typeface="Calibri" pitchFamily="34" charset="0"/>
              </a:rPr>
              <a:t>L</a:t>
            </a:r>
            <a:r>
              <a:rPr lang="en-US" i="1">
                <a:solidFill>
                  <a:srgbClr val="1851CE"/>
                </a:solidFill>
                <a:latin typeface="Calibri" pitchFamily="34" charset="0"/>
              </a:rPr>
              <a:t>S</a:t>
            </a:r>
            <a:r>
              <a:rPr lang="en-US" i="1">
                <a:solidFill>
                  <a:srgbClr val="18A221"/>
                </a:solidFill>
                <a:latin typeface="Calibri" pitchFamily="34" charset="0"/>
              </a:rPr>
              <a:t>A</a:t>
            </a:r>
            <a:endParaRPr lang="en-US">
              <a:latin typeface="Corbel" pitchFamily="34" charset="0"/>
            </a:endParaRPr>
          </a:p>
        </p:txBody>
      </p:sp>
      <p:sp>
        <p:nvSpPr>
          <p:cNvPr id="59398" name="TextBox 41"/>
          <p:cNvSpPr txBox="1">
            <a:spLocks noChangeArrowheads="1"/>
          </p:cNvSpPr>
          <p:nvPr/>
        </p:nvSpPr>
        <p:spPr bwMode="auto">
          <a:xfrm>
            <a:off x="1028700" y="381000"/>
            <a:ext cx="7467600" cy="403225"/>
          </a:xfrm>
          <a:prstGeom prst="rect">
            <a:avLst/>
          </a:prstGeom>
          <a:noFill/>
          <a:ln w="9525">
            <a:noFill/>
            <a:miter lim="800000"/>
            <a:headEnd/>
            <a:tailEnd/>
          </a:ln>
        </p:spPr>
        <p:txBody>
          <a:bodyPr lIns="38094" tIns="19047" rIns="38094" bIns="19047">
            <a:spAutoFit/>
          </a:bodyPr>
          <a:lstStyle/>
          <a:p>
            <a:r>
              <a:rPr lang="en-US" sz="2400">
                <a:solidFill>
                  <a:srgbClr val="FFFF00"/>
                </a:solidFill>
                <a:latin typeface="Corbel" pitchFamily="34" charset="0"/>
              </a:rPr>
              <a:t>N data points </a:t>
            </a:r>
            <a:r>
              <a:rPr lang="en-US" sz="2400" i="1">
                <a:solidFill>
                  <a:srgbClr val="FFFF00"/>
                </a:solidFill>
                <a:latin typeface="Corbel" pitchFamily="34" charset="0"/>
              </a:rPr>
              <a:t>E</a:t>
            </a:r>
            <a:r>
              <a:rPr lang="en-US" sz="2400">
                <a:solidFill>
                  <a:srgbClr val="FFFF00"/>
                </a:solidFill>
                <a:latin typeface="Corbel" pitchFamily="34" charset="0"/>
              </a:rPr>
              <a:t>(</a:t>
            </a:r>
            <a:r>
              <a:rPr lang="en-US" sz="2400" i="1">
                <a:solidFill>
                  <a:srgbClr val="FFFF00"/>
                </a:solidFill>
                <a:latin typeface="Corbel" pitchFamily="34" charset="0"/>
              </a:rPr>
              <a:t>x</a:t>
            </a:r>
            <a:r>
              <a:rPr lang="en-US" sz="2400">
                <a:solidFill>
                  <a:srgbClr val="FFFF00"/>
                </a:solidFill>
                <a:latin typeface="Corbel" pitchFamily="34" charset="0"/>
              </a:rPr>
              <a:t>) in D dim. space and Minimize F by EM</a:t>
            </a:r>
          </a:p>
        </p:txBody>
      </p:sp>
      <p:grpSp>
        <p:nvGrpSpPr>
          <p:cNvPr id="5" name="Group 63"/>
          <p:cNvGrpSpPr>
            <a:grpSpLocks/>
          </p:cNvGrpSpPr>
          <p:nvPr/>
        </p:nvGrpSpPr>
        <p:grpSpPr bwMode="auto">
          <a:xfrm>
            <a:off x="457200" y="990600"/>
            <a:ext cx="8534400" cy="5867400"/>
            <a:chOff x="384" y="480"/>
            <a:chExt cx="5376" cy="3696"/>
          </a:xfrm>
        </p:grpSpPr>
        <p:sp>
          <p:nvSpPr>
            <p:cNvPr id="59413" name="Oval 23"/>
            <p:cNvSpPr>
              <a:spLocks noChangeArrowheads="1"/>
            </p:cNvSpPr>
            <p:nvPr/>
          </p:nvSpPr>
          <p:spPr bwMode="auto">
            <a:xfrm>
              <a:off x="384"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sp>
          <p:nvSpPr>
            <p:cNvPr id="59414" name="Rectangle 18"/>
            <p:cNvSpPr>
              <a:spLocks noChangeArrowheads="1"/>
            </p:cNvSpPr>
            <p:nvPr/>
          </p:nvSpPr>
          <p:spPr bwMode="auto">
            <a:xfrm>
              <a:off x="648" y="1536"/>
              <a:ext cx="4848" cy="1634"/>
            </a:xfrm>
            <a:prstGeom prst="rect">
              <a:avLst/>
            </a:prstGeom>
            <a:noFill/>
            <a:ln w="9525">
              <a:noFill/>
              <a:miter lim="800000"/>
              <a:headEnd/>
              <a:tailEnd/>
            </a:ln>
          </p:spPr>
          <p:txBody>
            <a:bodyPr lIns="38094" tIns="19047" rIns="38094" bIns="19047">
              <a:spAutoFit/>
            </a:bodyPr>
            <a:lstStyle/>
            <a:p>
              <a:pPr>
                <a:buFontTx/>
                <a:buChar char="•"/>
              </a:pPr>
              <a:r>
                <a:rPr lang="en-US" sz="2400">
                  <a:latin typeface="Corbel" pitchFamily="34" charset="0"/>
                </a:rPr>
                <a:t> a(</a:t>
              </a:r>
              <a:r>
                <a:rPr lang="en-US" sz="2400" i="1">
                  <a:latin typeface="Corbel" pitchFamily="34" charset="0"/>
                </a:rPr>
                <a:t>x</a:t>
              </a:r>
              <a:r>
                <a:rPr lang="en-US" sz="2400">
                  <a:latin typeface="Corbel" pitchFamily="34" charset="0"/>
                </a:rPr>
                <a:t>) = 1 and g(k) = (1/K)(</a:t>
              </a:r>
              <a:r>
                <a:rPr lang="en-US" sz="2400">
                  <a:solidFill>
                    <a:srgbClr val="FF0000"/>
                  </a:solidFill>
                  <a:latin typeface="Corbel" pitchFamily="34" charset="0"/>
                  <a:sym typeface="Symbol" pitchFamily="18" charset="2"/>
                </a:rPr>
                <a:t></a:t>
              </a:r>
              <a:r>
                <a:rPr lang="en-US" sz="2400">
                  <a:latin typeface="Corbel" pitchFamily="34" charset="0"/>
                </a:rPr>
                <a:t>/2</a:t>
              </a:r>
              <a:r>
                <a:rPr lang="en-US" sz="2400">
                  <a:latin typeface="Corbel" pitchFamily="34" charset="0"/>
                  <a:sym typeface="Symbol" pitchFamily="18" charset="2"/>
                </a:rPr>
                <a:t></a:t>
              </a:r>
              <a:r>
                <a:rPr lang="en-US" sz="2400">
                  <a:latin typeface="Corbel" pitchFamily="34" charset="0"/>
                </a:rPr>
                <a:t>)</a:t>
              </a:r>
              <a:r>
                <a:rPr lang="en-US" sz="2400" baseline="30000">
                  <a:latin typeface="Corbel" pitchFamily="34" charset="0"/>
                </a:rPr>
                <a:t>D/2</a:t>
              </a:r>
            </a:p>
            <a:p>
              <a:pPr>
                <a:buFontTx/>
                <a:buChar char="•"/>
              </a:pPr>
              <a:r>
                <a:rPr lang="en-US" sz="2400">
                  <a:latin typeface="Corbel" pitchFamily="34" charset="0"/>
                </a:rPr>
                <a:t> s(k) =</a:t>
              </a:r>
              <a:r>
                <a:rPr lang="en-US" sz="2400">
                  <a:solidFill>
                    <a:srgbClr val="7F7F7F"/>
                  </a:solidFill>
                  <a:latin typeface="Corbel" pitchFamily="34" charset="0"/>
                </a:rPr>
                <a:t> </a:t>
              </a:r>
              <a:r>
                <a:rPr lang="en-US" sz="2400">
                  <a:solidFill>
                    <a:srgbClr val="FF0000"/>
                  </a:solidFill>
                  <a:latin typeface="Corbel" pitchFamily="34" charset="0"/>
                  <a:sym typeface="Symbol" pitchFamily="18" charset="2"/>
                </a:rPr>
                <a:t>1/</a:t>
              </a:r>
              <a:r>
                <a:rPr lang="en-US" sz="2400">
                  <a:solidFill>
                    <a:srgbClr val="FF0000"/>
                  </a:solidFill>
                  <a:latin typeface="Corbel" pitchFamily="34" charset="0"/>
                </a:rPr>
                <a:t> </a:t>
              </a:r>
              <a:r>
                <a:rPr lang="en-US" sz="2400">
                  <a:solidFill>
                    <a:srgbClr val="FF0000"/>
                  </a:solidFill>
                  <a:latin typeface="Corbel" pitchFamily="34" charset="0"/>
                  <a:sym typeface="Symbol" pitchFamily="18" charset="2"/>
                </a:rPr>
                <a:t></a:t>
              </a:r>
              <a:r>
                <a:rPr lang="en-US" sz="2400">
                  <a:latin typeface="Corbel" pitchFamily="34" charset="0"/>
                  <a:sym typeface="Symbol" pitchFamily="18" charset="2"/>
                </a:rPr>
                <a:t> and </a:t>
              </a:r>
              <a:r>
                <a:rPr lang="en-US" sz="2400">
                  <a:latin typeface="Corbel" pitchFamily="34" charset="0"/>
                </a:rPr>
                <a:t>T = 1</a:t>
              </a:r>
            </a:p>
            <a:p>
              <a:pPr>
                <a:buFontTx/>
                <a:buChar char="•"/>
              </a:pPr>
              <a:r>
                <a:rPr lang="en-US" sz="2400" u="sng">
                  <a:latin typeface="Corbel" pitchFamily="34" charset="0"/>
                </a:rPr>
                <a:t> Y</a:t>
              </a:r>
              <a:r>
                <a:rPr lang="en-US" sz="2400">
                  <a:latin typeface="Corbel" pitchFamily="34" charset="0"/>
                </a:rPr>
                <a:t>(</a:t>
              </a:r>
              <a:r>
                <a:rPr lang="en-US" sz="2400" i="1">
                  <a:latin typeface="Corbel" pitchFamily="34" charset="0"/>
                </a:rPr>
                <a:t>k</a:t>
              </a:r>
              <a:r>
                <a:rPr lang="en-US" sz="2400">
                  <a:latin typeface="Corbel" pitchFamily="34" charset="0"/>
                </a:rPr>
                <a:t>) = </a:t>
              </a:r>
              <a:r>
                <a:rPr lang="en-US" sz="2400">
                  <a:latin typeface="Corbel" pitchFamily="34" charset="0"/>
                  <a:sym typeface="Symbol" pitchFamily="18" charset="2"/>
                </a:rPr>
                <a:t></a:t>
              </a:r>
              <a:r>
                <a:rPr lang="en-US" sz="2400" i="1" baseline="-25000">
                  <a:latin typeface="Corbel" pitchFamily="34" charset="0"/>
                  <a:sym typeface="Symbol" pitchFamily="18" charset="2"/>
                </a:rPr>
                <a:t>m=1</a:t>
              </a:r>
              <a:r>
                <a:rPr lang="en-US" sz="2400" i="1" baseline="30000">
                  <a:latin typeface="Corbel" pitchFamily="34" charset="0"/>
                  <a:sym typeface="Symbol" pitchFamily="18" charset="2"/>
                </a:rPr>
                <a:t>M</a:t>
              </a:r>
              <a:r>
                <a:rPr lang="en-US" sz="2400" i="1">
                  <a:solidFill>
                    <a:srgbClr val="7F7F7F"/>
                  </a:solidFill>
                  <a:latin typeface="Corbel" pitchFamily="34" charset="0"/>
                  <a:sym typeface="Symbol" pitchFamily="18" charset="2"/>
                </a:rPr>
                <a:t> </a:t>
              </a:r>
              <a:r>
                <a:rPr lang="en-US" sz="2400" i="1" u="sng">
                  <a:solidFill>
                    <a:srgbClr val="E40701"/>
                  </a:solidFill>
                  <a:latin typeface="Corbel" pitchFamily="34" charset="0"/>
                  <a:sym typeface="Symbol" pitchFamily="18" charset="2"/>
                </a:rPr>
                <a:t>W</a:t>
              </a:r>
              <a:r>
                <a:rPr lang="en-US" sz="2400" i="1" baseline="-25000">
                  <a:solidFill>
                    <a:srgbClr val="E40701"/>
                  </a:solidFill>
                  <a:latin typeface="Corbel" pitchFamily="34" charset="0"/>
                  <a:sym typeface="Symbol" pitchFamily="18" charset="2"/>
                </a:rPr>
                <a:t>m</a:t>
              </a:r>
              <a:r>
                <a:rPr lang="en-US" sz="2400" i="1">
                  <a:latin typeface="Corbel" pitchFamily="34" charset="0"/>
                  <a:sym typeface="Symbol" pitchFamily="18" charset="2"/>
                </a:rPr>
                <a:t></a:t>
              </a:r>
              <a:r>
                <a:rPr lang="en-US" sz="2400" i="1" baseline="-25000">
                  <a:latin typeface="Corbel" pitchFamily="34" charset="0"/>
                  <a:sym typeface="Symbol" pitchFamily="18" charset="2"/>
                </a:rPr>
                <a:t>m</a:t>
              </a:r>
              <a:r>
                <a:rPr lang="en-US" sz="2400">
                  <a:latin typeface="Corbel" pitchFamily="34" charset="0"/>
                  <a:sym typeface="Symbol" pitchFamily="18" charset="2"/>
                </a:rPr>
                <a:t>(</a:t>
              </a:r>
              <a:r>
                <a:rPr lang="en-US" sz="2400" u="sng">
                  <a:latin typeface="Corbel" pitchFamily="34" charset="0"/>
                  <a:sym typeface="Symbol" pitchFamily="18" charset="2"/>
                </a:rPr>
                <a:t>X</a:t>
              </a:r>
              <a:r>
                <a:rPr lang="en-US" sz="2400">
                  <a:latin typeface="Corbel" pitchFamily="34" charset="0"/>
                  <a:sym typeface="Symbol" pitchFamily="18" charset="2"/>
                </a:rPr>
                <a:t>(</a:t>
              </a:r>
              <a:r>
                <a:rPr lang="en-US" sz="2400" i="1">
                  <a:latin typeface="Corbel" pitchFamily="34" charset="0"/>
                  <a:sym typeface="Symbol" pitchFamily="18" charset="2"/>
                </a:rPr>
                <a:t>k</a:t>
              </a:r>
              <a:r>
                <a:rPr lang="en-US" sz="2400">
                  <a:latin typeface="Corbel" pitchFamily="34" charset="0"/>
                  <a:sym typeface="Symbol" pitchFamily="18" charset="2"/>
                </a:rPr>
                <a:t>))</a:t>
              </a:r>
              <a:r>
                <a:rPr lang="en-US" sz="2400">
                  <a:latin typeface="Corbel" pitchFamily="34" charset="0"/>
                </a:rPr>
                <a:t> </a:t>
              </a:r>
            </a:p>
            <a:p>
              <a:pPr>
                <a:buFontTx/>
                <a:buChar char="•"/>
              </a:pPr>
              <a:r>
                <a:rPr lang="en-US" sz="2400">
                  <a:latin typeface="Corbel" pitchFamily="34" charset="0"/>
                </a:rPr>
                <a:t> Choose fixed </a:t>
              </a:r>
              <a:r>
                <a:rPr lang="en-US" sz="2400" i="1">
                  <a:latin typeface="Corbel" pitchFamily="34" charset="0"/>
                  <a:sym typeface="Symbol" pitchFamily="18" charset="2"/>
                </a:rPr>
                <a:t></a:t>
              </a:r>
              <a:r>
                <a:rPr lang="en-US" sz="2400" i="1" baseline="-25000">
                  <a:latin typeface="Corbel" pitchFamily="34" charset="0"/>
                  <a:sym typeface="Symbol" pitchFamily="18" charset="2"/>
                </a:rPr>
                <a:t>m</a:t>
              </a:r>
              <a:r>
                <a:rPr lang="en-US" sz="2400">
                  <a:latin typeface="Corbel" pitchFamily="34" charset="0"/>
                  <a:sym typeface="Symbol" pitchFamily="18" charset="2"/>
                </a:rPr>
                <a:t>(</a:t>
              </a:r>
              <a:r>
                <a:rPr lang="en-US" sz="2400" u="sng">
                  <a:latin typeface="Corbel" pitchFamily="34" charset="0"/>
                  <a:sym typeface="Symbol" pitchFamily="18" charset="2"/>
                </a:rPr>
                <a:t>X</a:t>
              </a:r>
              <a:r>
                <a:rPr lang="en-US" sz="2400">
                  <a:latin typeface="Corbel" pitchFamily="34" charset="0"/>
                  <a:sym typeface="Symbol" pitchFamily="18" charset="2"/>
                </a:rPr>
                <a:t>)</a:t>
              </a:r>
              <a:r>
                <a:rPr lang="en-US" sz="2400">
                  <a:latin typeface="Corbel" pitchFamily="34" charset="0"/>
                </a:rPr>
                <a:t> = exp( - 0.5 (</a:t>
              </a:r>
              <a:r>
                <a:rPr lang="en-US" sz="2400" u="sng">
                  <a:latin typeface="Corbel" pitchFamily="34" charset="0"/>
                </a:rPr>
                <a:t>X</a:t>
              </a:r>
              <a:r>
                <a:rPr lang="en-US" sz="2400">
                  <a:latin typeface="Corbel" pitchFamily="34" charset="0"/>
                </a:rPr>
                <a:t>-</a:t>
              </a:r>
              <a:r>
                <a:rPr lang="en-US" sz="2400" u="sng">
                  <a:latin typeface="Corbel" pitchFamily="34" charset="0"/>
                  <a:sym typeface="Symbol" pitchFamily="18" charset="2"/>
                </a:rPr>
                <a:t></a:t>
              </a:r>
              <a:r>
                <a:rPr lang="en-US" sz="2400" i="1" baseline="-25000">
                  <a:latin typeface="Corbel" pitchFamily="34" charset="0"/>
                </a:rPr>
                <a:t>m</a:t>
              </a:r>
              <a:r>
                <a:rPr lang="en-US" sz="2400">
                  <a:latin typeface="Corbel" pitchFamily="34" charset="0"/>
                </a:rPr>
                <a:t>)</a:t>
              </a:r>
              <a:r>
                <a:rPr lang="en-US" sz="2400" baseline="30000">
                  <a:latin typeface="Corbel" pitchFamily="34" charset="0"/>
                </a:rPr>
                <a:t>2</a:t>
              </a:r>
              <a:r>
                <a:rPr lang="en-US" sz="2400">
                  <a:latin typeface="Corbel" pitchFamily="34" charset="0"/>
                </a:rPr>
                <a:t>/</a:t>
              </a:r>
              <a:r>
                <a:rPr lang="en-US" sz="2400">
                  <a:latin typeface="Corbel" pitchFamily="34" charset="0"/>
                  <a:sym typeface="Symbol" pitchFamily="18" charset="2"/>
                </a:rPr>
                <a:t></a:t>
              </a:r>
              <a:r>
                <a:rPr lang="en-US" sz="2400" baseline="30000">
                  <a:latin typeface="Corbel" pitchFamily="34" charset="0"/>
                  <a:sym typeface="Symbol" pitchFamily="18" charset="2"/>
                </a:rPr>
                <a:t>2</a:t>
              </a:r>
              <a:r>
                <a:rPr lang="en-US" sz="2400">
                  <a:latin typeface="Corbel" pitchFamily="34" charset="0"/>
                  <a:sym typeface="Symbol" pitchFamily="18" charset="2"/>
                </a:rPr>
                <a:t> )</a:t>
              </a:r>
              <a:r>
                <a:rPr lang="en-US" sz="2400">
                  <a:solidFill>
                    <a:srgbClr val="7F7F7F"/>
                  </a:solidFill>
                  <a:latin typeface="Corbel" pitchFamily="34" charset="0"/>
                  <a:sym typeface="Symbol" pitchFamily="18" charset="2"/>
                </a:rPr>
                <a:t> </a:t>
              </a:r>
            </a:p>
            <a:p>
              <a:pPr>
                <a:buFontTx/>
                <a:buChar char="•"/>
              </a:pPr>
              <a:r>
                <a:rPr lang="en-US" sz="2400">
                  <a:latin typeface="Corbel" pitchFamily="34" charset="0"/>
                  <a:sym typeface="Symbol" pitchFamily="18" charset="2"/>
                </a:rPr>
                <a:t> </a:t>
              </a:r>
              <a:r>
                <a:rPr lang="en-US" sz="2400">
                  <a:latin typeface="Corbel" pitchFamily="34" charset="0"/>
                </a:rPr>
                <a:t>Vary </a:t>
              </a:r>
              <a:r>
                <a:rPr lang="en-US" sz="2400" i="1" u="sng">
                  <a:solidFill>
                    <a:srgbClr val="FF0000"/>
                  </a:solidFill>
                  <a:latin typeface="Corbel" pitchFamily="34" charset="0"/>
                  <a:sym typeface="Symbol" pitchFamily="18" charset="2"/>
                </a:rPr>
                <a:t>W</a:t>
              </a:r>
              <a:r>
                <a:rPr lang="en-US" sz="2400" i="1" baseline="-25000">
                  <a:solidFill>
                    <a:srgbClr val="FF0000"/>
                  </a:solidFill>
                  <a:latin typeface="Corbel" pitchFamily="34" charset="0"/>
                  <a:sym typeface="Symbol" pitchFamily="18" charset="2"/>
                </a:rPr>
                <a:t>m</a:t>
              </a:r>
              <a:r>
                <a:rPr lang="en-US" sz="2400">
                  <a:latin typeface="Corbel" pitchFamily="34" charset="0"/>
                </a:rPr>
                <a:t> and</a:t>
              </a:r>
              <a:r>
                <a:rPr lang="en-US" sz="2400" i="1" baseline="-25000">
                  <a:latin typeface="Corbel" pitchFamily="34" charset="0"/>
                </a:rPr>
                <a:t> </a:t>
              </a:r>
              <a:r>
                <a:rPr lang="en-US" sz="2400">
                  <a:solidFill>
                    <a:srgbClr val="FF0000"/>
                  </a:solidFill>
                  <a:latin typeface="Corbel" pitchFamily="34" charset="0"/>
                  <a:sym typeface="Symbol" pitchFamily="18" charset="2"/>
                </a:rPr>
                <a:t></a:t>
              </a:r>
              <a:r>
                <a:rPr lang="en-US" sz="2400">
                  <a:solidFill>
                    <a:srgbClr val="FFFF00"/>
                  </a:solidFill>
                  <a:latin typeface="Corbel" pitchFamily="34" charset="0"/>
                </a:rPr>
                <a:t> </a:t>
              </a:r>
              <a:r>
                <a:rPr lang="en-US" sz="2400">
                  <a:latin typeface="Corbel" pitchFamily="34" charset="0"/>
                </a:rPr>
                <a:t>but fix values of </a:t>
              </a:r>
              <a:r>
                <a:rPr lang="en-US" sz="2400">
                  <a:solidFill>
                    <a:srgbClr val="FF0000"/>
                  </a:solidFill>
                  <a:latin typeface="Corbel" pitchFamily="34" charset="0"/>
                </a:rPr>
                <a:t>M</a:t>
              </a:r>
              <a:r>
                <a:rPr lang="en-US" sz="2400">
                  <a:latin typeface="Corbel" pitchFamily="34" charset="0"/>
                </a:rPr>
                <a:t> and </a:t>
              </a:r>
              <a:r>
                <a:rPr lang="en-US" sz="2400">
                  <a:solidFill>
                    <a:srgbClr val="FF0000"/>
                  </a:solidFill>
                  <a:latin typeface="Corbel" pitchFamily="34" charset="0"/>
                </a:rPr>
                <a:t>K</a:t>
              </a:r>
              <a:r>
                <a:rPr lang="en-US" sz="2400">
                  <a:solidFill>
                    <a:srgbClr val="FFFF00"/>
                  </a:solidFill>
                  <a:latin typeface="Corbel" pitchFamily="34" charset="0"/>
                </a:rPr>
                <a:t> </a:t>
              </a:r>
              <a:r>
                <a:rPr lang="en-US" sz="2400">
                  <a:latin typeface="Corbel" pitchFamily="34" charset="0"/>
                </a:rPr>
                <a:t>a priori</a:t>
              </a:r>
            </a:p>
            <a:p>
              <a:pPr>
                <a:buFontTx/>
                <a:buChar char="•"/>
              </a:pPr>
              <a:r>
                <a:rPr lang="en-US" sz="2400">
                  <a:latin typeface="Corbel" pitchFamily="34" charset="0"/>
                </a:rPr>
                <a:t> </a:t>
              </a:r>
              <a:r>
                <a:rPr lang="en-US" sz="2400" u="sng">
                  <a:latin typeface="Corbel" pitchFamily="34" charset="0"/>
                </a:rPr>
                <a:t>Y</a:t>
              </a:r>
              <a:r>
                <a:rPr lang="en-US" sz="2400">
                  <a:latin typeface="Corbel" pitchFamily="34" charset="0"/>
                </a:rPr>
                <a:t>(</a:t>
              </a:r>
              <a:r>
                <a:rPr lang="en-US" sz="2400" i="1">
                  <a:latin typeface="Corbel" pitchFamily="34" charset="0"/>
                </a:rPr>
                <a:t>k</a:t>
              </a:r>
              <a:r>
                <a:rPr lang="en-US" sz="2400">
                  <a:latin typeface="Corbel" pitchFamily="34" charset="0"/>
                </a:rPr>
                <a:t>) </a:t>
              </a:r>
              <a:r>
                <a:rPr lang="en-US" sz="2400" u="sng">
                  <a:latin typeface="Corbel" pitchFamily="34" charset="0"/>
                </a:rPr>
                <a:t>E</a:t>
              </a:r>
              <a:r>
                <a:rPr lang="en-US" sz="2400">
                  <a:latin typeface="Corbel" pitchFamily="34" charset="0"/>
                </a:rPr>
                <a:t>(</a:t>
              </a:r>
              <a:r>
                <a:rPr lang="en-US" sz="2400" i="1">
                  <a:latin typeface="Corbel" pitchFamily="34" charset="0"/>
                </a:rPr>
                <a:t>x</a:t>
              </a:r>
              <a:r>
                <a:rPr lang="en-US" sz="2400">
                  <a:latin typeface="Corbel" pitchFamily="34" charset="0"/>
                </a:rPr>
                <a:t>) </a:t>
              </a:r>
              <a:r>
                <a:rPr lang="en-US" sz="2400" i="1" u="sng">
                  <a:latin typeface="Corbel" pitchFamily="34" charset="0"/>
                  <a:sym typeface="Symbol" pitchFamily="18" charset="2"/>
                </a:rPr>
                <a:t>W</a:t>
              </a:r>
              <a:r>
                <a:rPr lang="en-US" sz="2400" i="1" baseline="-25000">
                  <a:latin typeface="Corbel" pitchFamily="34" charset="0"/>
                  <a:sym typeface="Symbol" pitchFamily="18" charset="2"/>
                </a:rPr>
                <a:t>m </a:t>
              </a:r>
              <a:r>
                <a:rPr lang="en-US" sz="2400">
                  <a:latin typeface="Corbel" pitchFamily="34" charset="0"/>
                  <a:sym typeface="Symbol" pitchFamily="18" charset="2"/>
                </a:rPr>
                <a:t>are vectors in original high D dimension space</a:t>
              </a:r>
            </a:p>
            <a:p>
              <a:pPr>
                <a:buFontTx/>
                <a:buChar char="•"/>
              </a:pPr>
              <a:r>
                <a:rPr lang="en-US" sz="2400" u="sng">
                  <a:latin typeface="Corbel" pitchFamily="34" charset="0"/>
                  <a:sym typeface="Symbol" pitchFamily="18" charset="2"/>
                </a:rPr>
                <a:t> X</a:t>
              </a:r>
              <a:r>
                <a:rPr lang="en-US" sz="2400">
                  <a:latin typeface="Corbel" pitchFamily="34" charset="0"/>
                  <a:sym typeface="Symbol" pitchFamily="18" charset="2"/>
                </a:rPr>
                <a:t>(</a:t>
              </a:r>
              <a:r>
                <a:rPr lang="en-US" sz="2400" i="1">
                  <a:latin typeface="Corbel" pitchFamily="34" charset="0"/>
                  <a:sym typeface="Symbol" pitchFamily="18" charset="2"/>
                </a:rPr>
                <a:t>k</a:t>
              </a:r>
              <a:r>
                <a:rPr lang="en-US" sz="2400">
                  <a:latin typeface="Corbel" pitchFamily="34" charset="0"/>
                  <a:sym typeface="Symbol" pitchFamily="18" charset="2"/>
                </a:rPr>
                <a:t>) and </a:t>
              </a:r>
              <a:r>
                <a:rPr lang="en-US" sz="2400" u="sng">
                  <a:latin typeface="Corbel" pitchFamily="34" charset="0"/>
                  <a:sym typeface="Symbol" pitchFamily="18" charset="2"/>
                </a:rPr>
                <a:t></a:t>
              </a:r>
              <a:r>
                <a:rPr lang="en-US" sz="2400" i="1" baseline="-25000">
                  <a:latin typeface="Corbel" pitchFamily="34" charset="0"/>
                </a:rPr>
                <a:t>m </a:t>
              </a:r>
              <a:r>
                <a:rPr lang="en-US" sz="2400">
                  <a:latin typeface="Corbel" pitchFamily="34" charset="0"/>
                </a:rPr>
                <a:t>are vectors in 2 dimensional mapped space</a:t>
              </a:r>
            </a:p>
          </p:txBody>
        </p:sp>
        <p:sp>
          <p:nvSpPr>
            <p:cNvPr id="59415" name="TextBox 17"/>
            <p:cNvSpPr txBox="1">
              <a:spLocks noChangeArrowheads="1"/>
            </p:cNvSpPr>
            <p:nvPr/>
          </p:nvSpPr>
          <p:spPr bwMode="auto">
            <a:xfrm>
              <a:off x="1104" y="1104"/>
              <a:ext cx="3936" cy="293"/>
            </a:xfrm>
            <a:prstGeom prst="rect">
              <a:avLst/>
            </a:prstGeom>
            <a:no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Generative Topographic Mapping (GTM)</a:t>
              </a:r>
            </a:p>
          </p:txBody>
        </p:sp>
      </p:grpSp>
      <p:grpSp>
        <p:nvGrpSpPr>
          <p:cNvPr id="6" name="Group 26"/>
          <p:cNvGrpSpPr>
            <a:grpSpLocks/>
          </p:cNvGrpSpPr>
          <p:nvPr/>
        </p:nvGrpSpPr>
        <p:grpSpPr bwMode="auto">
          <a:xfrm>
            <a:off x="609600" y="990600"/>
            <a:ext cx="8534400" cy="5867400"/>
            <a:chOff x="240" y="480"/>
            <a:chExt cx="5376" cy="3696"/>
          </a:xfrm>
        </p:grpSpPr>
        <p:sp>
          <p:nvSpPr>
            <p:cNvPr id="59407" name="Oval 27"/>
            <p:cNvSpPr>
              <a:spLocks noChangeArrowheads="1"/>
            </p:cNvSpPr>
            <p:nvPr/>
          </p:nvSpPr>
          <p:spPr bwMode="auto">
            <a:xfrm>
              <a:off x="240" y="480"/>
              <a:ext cx="5376" cy="3696"/>
            </a:xfrm>
            <a:prstGeom prst="ellipse">
              <a:avLst/>
            </a:prstGeom>
            <a:solidFill>
              <a:schemeClr val="bg1"/>
            </a:solidFill>
            <a:ln w="9525">
              <a:solidFill>
                <a:schemeClr val="bg2"/>
              </a:solidFill>
              <a:round/>
              <a:headEnd/>
              <a:tailEnd/>
            </a:ln>
          </p:spPr>
          <p:txBody>
            <a:bodyPr wrap="none" anchor="ctr"/>
            <a:lstStyle/>
            <a:p>
              <a:pPr defTabSz="2193925"/>
              <a:endParaRPr lang="en-US"/>
            </a:p>
          </p:txBody>
        </p:sp>
        <p:grpSp>
          <p:nvGrpSpPr>
            <p:cNvPr id="59408" name="Group 28"/>
            <p:cNvGrpSpPr>
              <a:grpSpLocks/>
            </p:cNvGrpSpPr>
            <p:nvPr/>
          </p:nvGrpSpPr>
          <p:grpSpPr bwMode="auto">
            <a:xfrm>
              <a:off x="1008" y="1104"/>
              <a:ext cx="3936" cy="2154"/>
              <a:chOff x="1008" y="1104"/>
              <a:chExt cx="3936" cy="2154"/>
            </a:xfrm>
          </p:grpSpPr>
          <p:sp>
            <p:nvSpPr>
              <p:cNvPr id="59409" name="Rectangle 18"/>
              <p:cNvSpPr>
                <a:spLocks noChangeArrowheads="1"/>
              </p:cNvSpPr>
              <p:nvPr/>
            </p:nvSpPr>
            <p:spPr bwMode="auto">
              <a:xfrm>
                <a:off x="1470" y="1632"/>
                <a:ext cx="3012" cy="254"/>
              </a:xfrm>
              <a:prstGeom prst="rect">
                <a:avLst/>
              </a:prstGeom>
              <a:noFill/>
              <a:ln w="9525">
                <a:noFill/>
                <a:miter lim="800000"/>
                <a:headEnd/>
                <a:tailEnd/>
              </a:ln>
            </p:spPr>
            <p:txBody>
              <a:bodyPr lIns="38094" tIns="19047" rIns="38094" bIns="19047">
                <a:spAutoFit/>
              </a:bodyPr>
              <a:lstStyle/>
              <a:p>
                <a:pPr>
                  <a:buFontTx/>
                  <a:buChar char="•"/>
                </a:pPr>
                <a:r>
                  <a:rPr lang="en-US" sz="2400"/>
                  <a:t> As DAGM but set T=1 and fix K</a:t>
                </a:r>
              </a:p>
            </p:txBody>
          </p:sp>
          <p:sp>
            <p:nvSpPr>
              <p:cNvPr id="59410" name="TextBox 17"/>
              <p:cNvSpPr txBox="1">
                <a:spLocks noChangeArrowheads="1"/>
              </p:cNvSpPr>
              <p:nvPr/>
            </p:nvSpPr>
            <p:spPr bwMode="auto">
              <a:xfrm>
                <a:off x="1008" y="1104"/>
                <a:ext cx="3936" cy="562"/>
              </a:xfrm>
              <a:prstGeom prst="rect">
                <a:avLst/>
              </a:prstGeom>
              <a:no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Traditional Gaussian </a:t>
                </a:r>
              </a:p>
              <a:p>
                <a:pPr marL="0" lvl="1"/>
                <a:r>
                  <a:rPr lang="en-US" sz="2800">
                    <a:solidFill>
                      <a:srgbClr val="FFFF00"/>
                    </a:solidFill>
                    <a:latin typeface="Corbel" pitchFamily="34" charset="0"/>
                  </a:rPr>
                  <a:t>mixture models GM</a:t>
                </a:r>
              </a:p>
            </p:txBody>
          </p:sp>
          <p:sp>
            <p:nvSpPr>
              <p:cNvPr id="59411" name="Rectangle 18"/>
              <p:cNvSpPr>
                <a:spLocks noChangeArrowheads="1"/>
              </p:cNvSpPr>
              <p:nvPr/>
            </p:nvSpPr>
            <p:spPr bwMode="auto">
              <a:xfrm>
                <a:off x="1104" y="2544"/>
                <a:ext cx="3744" cy="714"/>
              </a:xfrm>
              <a:prstGeom prst="rect">
                <a:avLst/>
              </a:prstGeom>
              <a:noFill/>
              <a:ln w="9525">
                <a:noFill/>
                <a:miter lim="800000"/>
                <a:headEnd/>
                <a:tailEnd/>
              </a:ln>
            </p:spPr>
            <p:txBody>
              <a:bodyPr lIns="38094" tIns="19047" rIns="38094" bIns="19047">
                <a:spAutoFit/>
              </a:bodyPr>
              <a:lstStyle/>
              <a:p>
                <a:pPr>
                  <a:buFontTx/>
                  <a:buChar char="•"/>
                </a:pPr>
                <a:r>
                  <a:rPr lang="en-US" sz="2400"/>
                  <a:t> GTM has several natural annealing versions based on either DAC or DAGM: under investigation</a:t>
                </a:r>
              </a:p>
            </p:txBody>
          </p:sp>
          <p:sp>
            <p:nvSpPr>
              <p:cNvPr id="59412" name="TextBox 17"/>
              <p:cNvSpPr txBox="1">
                <a:spLocks noChangeArrowheads="1"/>
              </p:cNvSpPr>
              <p:nvPr/>
            </p:nvSpPr>
            <p:spPr bwMode="auto">
              <a:xfrm>
                <a:off x="1320" y="2016"/>
                <a:ext cx="3312" cy="562"/>
              </a:xfrm>
              <a:prstGeom prst="rect">
                <a:avLst/>
              </a:prstGeom>
              <a:noFill/>
              <a:ln w="9525">
                <a:noFill/>
                <a:miter lim="800000"/>
                <a:headEnd/>
                <a:tailEnd/>
              </a:ln>
            </p:spPr>
            <p:txBody>
              <a:bodyPr lIns="38094" tIns="19047" rIns="38094" bIns="19047">
                <a:spAutoFit/>
              </a:bodyPr>
              <a:lstStyle/>
              <a:p>
                <a:pPr marL="0" lvl="1"/>
                <a:r>
                  <a:rPr lang="en-US" sz="2800">
                    <a:solidFill>
                      <a:srgbClr val="FFFF00"/>
                    </a:solidFill>
                    <a:latin typeface="Corbel" pitchFamily="34" charset="0"/>
                  </a:rPr>
                  <a:t>DAGTM: Deterministic Annealed </a:t>
                </a:r>
                <a:br>
                  <a:rPr lang="en-US" sz="2800">
                    <a:solidFill>
                      <a:srgbClr val="FFFF00"/>
                    </a:solidFill>
                    <a:latin typeface="Corbel" pitchFamily="34" charset="0"/>
                  </a:rPr>
                </a:br>
                <a:r>
                  <a:rPr lang="en-US" sz="2800">
                    <a:solidFill>
                      <a:srgbClr val="FFFF00"/>
                    </a:solidFill>
                    <a:latin typeface="Corbel" pitchFamily="34" charset="0"/>
                  </a:rPr>
                  <a:t>Generative Topographic Mapping</a:t>
                </a:r>
              </a:p>
            </p:txBody>
          </p:sp>
        </p:grpSp>
      </p:grpSp>
      <p:graphicFrame>
        <p:nvGraphicFramePr>
          <p:cNvPr id="59394" name="Object 2"/>
          <p:cNvGraphicFramePr>
            <a:graphicFrameLocks noChangeAspect="1"/>
          </p:cNvGraphicFramePr>
          <p:nvPr/>
        </p:nvGraphicFramePr>
        <p:xfrm>
          <a:off x="533400" y="762000"/>
          <a:ext cx="8458200" cy="963613"/>
        </p:xfrm>
        <a:graphic>
          <a:graphicData uri="http://schemas.openxmlformats.org/presentationml/2006/ole">
            <p:oleObj spid="_x0000_s59394" name="Equation" r:id="rId4" imgW="3784320" imgH="431640" progId="Equation.DSMT4">
              <p:embed/>
            </p:oleObj>
          </a:graphicData>
        </a:graphic>
      </p:graphicFrame>
      <p:pic>
        <p:nvPicPr>
          <p:cNvPr id="59406" name="Title 1"/>
          <p:cNvPicPr>
            <a:picLocks noChangeArrowheads="1"/>
          </p:cNvPicPr>
          <p:nvPr/>
        </p:nvPicPr>
        <p:blipFill>
          <a:blip r:embed="rId5"/>
          <a:srcRect/>
          <a:stretch>
            <a:fillRect/>
          </a:stretch>
        </p:blipFill>
        <p:spPr bwMode="auto">
          <a:xfrm>
            <a:off x="1595438" y="-46038"/>
            <a:ext cx="6188075" cy="744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413248" cy="469392"/>
          </a:xfrm>
        </p:spPr>
        <p:txBody>
          <a:bodyPr/>
          <a:lstStyle/>
          <a:p>
            <a:pPr fontAlgn="auto">
              <a:spcAft>
                <a:spcPts val="0"/>
              </a:spcAft>
              <a:defRPr/>
            </a:pPr>
            <a:r>
              <a:rPr sz="3200" smtClean="0"/>
              <a:t>Parallel Programming Strategy</a:t>
            </a:r>
            <a:endParaRPr sz="3200"/>
          </a:p>
        </p:txBody>
      </p:sp>
      <p:sp>
        <p:nvSpPr>
          <p:cNvPr id="4" name="Text Box 47"/>
          <p:cNvSpPr txBox="1">
            <a:spLocks noChangeArrowheads="1"/>
          </p:cNvSpPr>
          <p:nvPr/>
        </p:nvSpPr>
        <p:spPr>
          <a:xfrm>
            <a:off x="1143000" y="4191000"/>
            <a:ext cx="6477000" cy="2438400"/>
          </a:xfrm>
          <a:prstGeom prst="rect">
            <a:avLst/>
          </a:prstGeom>
          <a:ln w="3175" algn="ctr">
            <a:solidFill>
              <a:srgbClr val="7F7F7F"/>
            </a:solidFill>
          </a:ln>
        </p:spPr>
        <p:txBody>
          <a:bodyPr>
            <a:normAutofit fontScale="92500" lnSpcReduction="10000"/>
          </a:bodyPr>
          <a:lstStyle/>
          <a:p>
            <a:pPr marL="548640" indent="-411480" fontAlgn="auto">
              <a:spcBef>
                <a:spcPct val="20000"/>
              </a:spcBef>
              <a:spcAft>
                <a:spcPts val="0"/>
              </a:spcAft>
              <a:buClr>
                <a:schemeClr val="tx1">
                  <a:shade val="95000"/>
                </a:schemeClr>
              </a:buClr>
              <a:buSzPct val="95000"/>
              <a:buFont typeface="Wingdings 2"/>
              <a:buChar char=""/>
              <a:defRPr/>
            </a:pPr>
            <a:r>
              <a:rPr lang="en-US" sz="2100" dirty="0">
                <a:latin typeface="+mn-lt"/>
              </a:rPr>
              <a:t>Use Data Decomposition as in classic distributed memory but use shared memory for read variables. Each thread uses a “local” array for written variables to get good cache performance</a:t>
            </a:r>
          </a:p>
          <a:p>
            <a:pPr marL="548640" indent="-411480" fontAlgn="auto">
              <a:spcBef>
                <a:spcPct val="20000"/>
              </a:spcBef>
              <a:spcAft>
                <a:spcPts val="0"/>
              </a:spcAft>
              <a:buClr>
                <a:schemeClr val="tx1">
                  <a:shade val="95000"/>
                </a:schemeClr>
              </a:buClr>
              <a:buSzPct val="95000"/>
              <a:buFont typeface="Wingdings 2"/>
              <a:buChar char=""/>
              <a:defRPr/>
            </a:pPr>
            <a:r>
              <a:rPr lang="en-US" sz="1900" dirty="0" err="1">
                <a:latin typeface="+mn-lt"/>
              </a:rPr>
              <a:t>Multicore</a:t>
            </a:r>
            <a:r>
              <a:rPr lang="en-US" sz="1900" dirty="0">
                <a:latin typeface="+mn-lt"/>
              </a:rPr>
              <a:t> and Cluster use same parallel algorithms but different runtime implementations; algorithms are</a:t>
            </a:r>
          </a:p>
          <a:p>
            <a:pPr marL="857250" lvl="4" indent="-95250" fontAlgn="auto">
              <a:spcBef>
                <a:spcPct val="20000"/>
              </a:spcBef>
              <a:spcAft>
                <a:spcPts val="0"/>
              </a:spcAft>
              <a:buClr>
                <a:schemeClr val="accent4"/>
              </a:buClr>
              <a:buSzPct val="65000"/>
              <a:buFont typeface="Wingdings 2"/>
              <a:buChar char=""/>
              <a:defRPr/>
            </a:pPr>
            <a:r>
              <a:rPr lang="en-US" sz="1700" dirty="0">
                <a:latin typeface="+mn-lt"/>
              </a:rPr>
              <a:t> Accumulate matrix and vector elements in each process/thread</a:t>
            </a:r>
          </a:p>
          <a:p>
            <a:pPr marL="857250" lvl="4" indent="-95250" fontAlgn="auto">
              <a:spcBef>
                <a:spcPct val="20000"/>
              </a:spcBef>
              <a:spcAft>
                <a:spcPts val="0"/>
              </a:spcAft>
              <a:buClr>
                <a:schemeClr val="accent4"/>
              </a:buClr>
              <a:buSzPct val="65000"/>
              <a:buFont typeface="Wingdings 2"/>
              <a:buChar char=""/>
              <a:defRPr/>
            </a:pPr>
            <a:r>
              <a:rPr lang="en-US" sz="1700" dirty="0">
                <a:latin typeface="+mn-lt"/>
              </a:rPr>
              <a:t> At iteration barrier, combine contributions (</a:t>
            </a:r>
            <a:r>
              <a:rPr lang="en-US" sz="1700" dirty="0" err="1">
                <a:latin typeface="+mn-lt"/>
              </a:rPr>
              <a:t>MPI_Reduce</a:t>
            </a:r>
            <a:r>
              <a:rPr lang="en-US" sz="1700" dirty="0">
                <a:latin typeface="+mn-lt"/>
              </a:rPr>
              <a:t>)</a:t>
            </a:r>
          </a:p>
          <a:p>
            <a:pPr marL="857250" lvl="4" indent="-95250" fontAlgn="auto">
              <a:spcBef>
                <a:spcPct val="20000"/>
              </a:spcBef>
              <a:spcAft>
                <a:spcPts val="0"/>
              </a:spcAft>
              <a:buClr>
                <a:schemeClr val="accent4"/>
              </a:buClr>
              <a:buSzPct val="65000"/>
              <a:buFont typeface="Wingdings 2"/>
              <a:buChar char=""/>
              <a:defRPr/>
            </a:pPr>
            <a:r>
              <a:rPr lang="en-US" sz="1700" dirty="0">
                <a:latin typeface="+mn-lt"/>
              </a:rPr>
              <a:t> Linear Algebra (multiplication, equation solving, SVD)</a:t>
            </a:r>
            <a:endParaRPr lang="en-US" sz="1700" dirty="0">
              <a:latin typeface="+mn-lt"/>
            </a:endParaRPr>
          </a:p>
        </p:txBody>
      </p:sp>
      <p:grpSp>
        <p:nvGrpSpPr>
          <p:cNvPr id="61443" name="Group 139"/>
          <p:cNvGrpSpPr>
            <a:grpSpLocks/>
          </p:cNvGrpSpPr>
          <p:nvPr/>
        </p:nvGrpSpPr>
        <p:grpSpPr bwMode="auto">
          <a:xfrm>
            <a:off x="457200" y="914400"/>
            <a:ext cx="7848600" cy="2819400"/>
            <a:chOff x="457200" y="914400"/>
            <a:chExt cx="7848600" cy="2819400"/>
          </a:xfrm>
        </p:grpSpPr>
        <p:sp>
          <p:nvSpPr>
            <p:cNvPr id="61450" name="Rectangle 18"/>
            <p:cNvSpPr>
              <a:spLocks noChangeArrowheads="1"/>
            </p:cNvSpPr>
            <p:nvPr/>
          </p:nvSpPr>
          <p:spPr bwMode="auto">
            <a:xfrm>
              <a:off x="2743200" y="1066800"/>
              <a:ext cx="2971800" cy="756430"/>
            </a:xfrm>
            <a:prstGeom prst="rect">
              <a:avLst/>
            </a:prstGeom>
            <a:noFill/>
            <a:ln w="3175">
              <a:solidFill>
                <a:srgbClr val="99FF33"/>
              </a:solidFill>
              <a:miter lim="800000"/>
              <a:headEnd/>
              <a:tailEnd/>
            </a:ln>
          </p:spPr>
          <p:txBody>
            <a:bodyPr wrap="none" lIns="38094" tIns="19047" rIns="38094" bIns="19047" anchor="ctr"/>
            <a:lstStyle/>
            <a:p>
              <a:pPr algn="ctr"/>
              <a:r>
                <a:rPr lang="en-US" sz="2000">
                  <a:solidFill>
                    <a:schemeClr val="folHlink"/>
                  </a:solidFill>
                  <a:latin typeface="Perpetua" pitchFamily="18" charset="0"/>
                </a:rPr>
                <a:t>“Main Thread” and Memory M</a:t>
              </a:r>
            </a:p>
          </p:txBody>
        </p:sp>
        <p:sp>
          <p:nvSpPr>
            <p:cNvPr id="61451" name="Line 19"/>
            <p:cNvSpPr>
              <a:spLocks noChangeShapeType="1"/>
            </p:cNvSpPr>
            <p:nvPr/>
          </p:nvSpPr>
          <p:spPr bwMode="auto">
            <a:xfrm>
              <a:off x="4289079" y="1858704"/>
              <a:ext cx="0" cy="461162"/>
            </a:xfrm>
            <a:prstGeom prst="line">
              <a:avLst/>
            </a:prstGeom>
            <a:noFill/>
            <a:ln w="57150">
              <a:solidFill>
                <a:srgbClr val="99FF33"/>
              </a:solidFill>
              <a:round/>
              <a:headEnd/>
              <a:tailEnd type="triangle" w="med" len="med"/>
            </a:ln>
          </p:spPr>
          <p:txBody>
            <a:bodyPr/>
            <a:lstStyle/>
            <a:p>
              <a:endParaRPr lang="en-US"/>
            </a:p>
          </p:txBody>
        </p:sp>
        <p:sp>
          <p:nvSpPr>
            <p:cNvPr id="61452" name="Line 21"/>
            <p:cNvSpPr>
              <a:spLocks noChangeShapeType="1"/>
            </p:cNvSpPr>
            <p:nvPr/>
          </p:nvSpPr>
          <p:spPr bwMode="auto">
            <a:xfrm flipV="1">
              <a:off x="2487308" y="2286000"/>
              <a:ext cx="3622082" cy="45183"/>
            </a:xfrm>
            <a:prstGeom prst="line">
              <a:avLst/>
            </a:prstGeom>
            <a:noFill/>
            <a:ln w="3175">
              <a:solidFill>
                <a:srgbClr val="99FF33"/>
              </a:solidFill>
              <a:round/>
              <a:headEnd/>
              <a:tailEnd/>
            </a:ln>
          </p:spPr>
          <p:txBody>
            <a:bodyPr/>
            <a:lstStyle/>
            <a:p>
              <a:endParaRPr lang="en-US"/>
            </a:p>
          </p:txBody>
        </p:sp>
        <p:grpSp>
          <p:nvGrpSpPr>
            <p:cNvPr id="61453" name="Group 611"/>
            <p:cNvGrpSpPr>
              <a:grpSpLocks/>
            </p:cNvGrpSpPr>
            <p:nvPr/>
          </p:nvGrpSpPr>
          <p:grpSpPr bwMode="auto">
            <a:xfrm>
              <a:off x="2873930" y="2322146"/>
              <a:ext cx="288446" cy="972934"/>
              <a:chOff x="8227" y="1891"/>
              <a:chExt cx="332" cy="934"/>
            </a:xfrm>
          </p:grpSpPr>
          <p:sp>
            <p:nvSpPr>
              <p:cNvPr id="61482" name="Line 23"/>
              <p:cNvSpPr>
                <a:spLocks noChangeShapeType="1"/>
              </p:cNvSpPr>
              <p:nvPr/>
            </p:nvSpPr>
            <p:spPr bwMode="auto">
              <a:xfrm>
                <a:off x="8393" y="1891"/>
                <a:ext cx="0" cy="272"/>
              </a:xfrm>
              <a:prstGeom prst="line">
                <a:avLst/>
              </a:prstGeom>
              <a:noFill/>
              <a:ln w="28575">
                <a:solidFill>
                  <a:srgbClr val="99FF33"/>
                </a:solidFill>
                <a:round/>
                <a:headEnd/>
                <a:tailEnd type="triangle" w="med" len="med"/>
              </a:ln>
            </p:spPr>
            <p:txBody>
              <a:bodyPr/>
              <a:lstStyle/>
              <a:p>
                <a:endParaRPr lang="en-US"/>
              </a:p>
            </p:txBody>
          </p:sp>
          <p:sp>
            <p:nvSpPr>
              <p:cNvPr id="61483" name="Rectangle 24"/>
              <p:cNvSpPr>
                <a:spLocks noChangeArrowheads="1"/>
              </p:cNvSpPr>
              <p:nvPr/>
            </p:nvSpPr>
            <p:spPr bwMode="auto">
              <a:xfrm>
                <a:off x="8227"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1</a:t>
                </a:r>
              </a:p>
              <a:p>
                <a:pPr algn="ctr"/>
                <a:r>
                  <a:rPr lang="en-US">
                    <a:solidFill>
                      <a:schemeClr val="folHlink"/>
                    </a:solidFill>
                    <a:latin typeface="Perpetua" pitchFamily="18" charset="0"/>
                  </a:rPr>
                  <a:t>m</a:t>
                </a:r>
                <a:r>
                  <a:rPr lang="en-US" baseline="-25000">
                    <a:solidFill>
                      <a:schemeClr val="folHlink"/>
                    </a:solidFill>
                    <a:latin typeface="Perpetua" pitchFamily="18" charset="0"/>
                  </a:rPr>
                  <a:t>1</a:t>
                </a:r>
              </a:p>
            </p:txBody>
          </p:sp>
        </p:grpSp>
        <p:grpSp>
          <p:nvGrpSpPr>
            <p:cNvPr id="61454" name="Group 610"/>
            <p:cNvGrpSpPr>
              <a:grpSpLocks/>
            </p:cNvGrpSpPr>
            <p:nvPr/>
          </p:nvGrpSpPr>
          <p:grpSpPr bwMode="auto">
            <a:xfrm>
              <a:off x="2362199" y="2322146"/>
              <a:ext cx="288446" cy="972934"/>
              <a:chOff x="7570" y="1891"/>
              <a:chExt cx="332" cy="934"/>
            </a:xfrm>
          </p:grpSpPr>
          <p:sp>
            <p:nvSpPr>
              <p:cNvPr id="61480" name="Line 26"/>
              <p:cNvSpPr>
                <a:spLocks noChangeShapeType="1"/>
              </p:cNvSpPr>
              <p:nvPr/>
            </p:nvSpPr>
            <p:spPr bwMode="auto">
              <a:xfrm>
                <a:off x="7736" y="1891"/>
                <a:ext cx="0" cy="272"/>
              </a:xfrm>
              <a:prstGeom prst="line">
                <a:avLst/>
              </a:prstGeom>
              <a:noFill/>
              <a:ln w="28575">
                <a:solidFill>
                  <a:srgbClr val="99FF33"/>
                </a:solidFill>
                <a:round/>
                <a:headEnd/>
                <a:tailEnd type="triangle" w="med" len="med"/>
              </a:ln>
            </p:spPr>
            <p:txBody>
              <a:bodyPr/>
              <a:lstStyle/>
              <a:p>
                <a:endParaRPr lang="en-US"/>
              </a:p>
            </p:txBody>
          </p:sp>
          <p:sp>
            <p:nvSpPr>
              <p:cNvPr id="61481" name="Rectangle 27"/>
              <p:cNvSpPr>
                <a:spLocks noChangeArrowheads="1"/>
              </p:cNvSpPr>
              <p:nvPr/>
            </p:nvSpPr>
            <p:spPr bwMode="auto">
              <a:xfrm>
                <a:off x="7570"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0</a:t>
                </a:r>
              </a:p>
              <a:p>
                <a:pPr algn="ctr"/>
                <a:r>
                  <a:rPr lang="en-US">
                    <a:solidFill>
                      <a:schemeClr val="folHlink"/>
                    </a:solidFill>
                    <a:latin typeface="Perpetua" pitchFamily="18" charset="0"/>
                  </a:rPr>
                  <a:t>m</a:t>
                </a:r>
                <a:r>
                  <a:rPr lang="en-US" baseline="-25000">
                    <a:solidFill>
                      <a:schemeClr val="folHlink"/>
                    </a:solidFill>
                    <a:latin typeface="Perpetua" pitchFamily="18" charset="0"/>
                  </a:rPr>
                  <a:t>0</a:t>
                </a:r>
              </a:p>
            </p:txBody>
          </p:sp>
        </p:grpSp>
        <p:grpSp>
          <p:nvGrpSpPr>
            <p:cNvPr id="61455" name="Group 609"/>
            <p:cNvGrpSpPr>
              <a:grpSpLocks/>
            </p:cNvGrpSpPr>
            <p:nvPr/>
          </p:nvGrpSpPr>
          <p:grpSpPr bwMode="auto">
            <a:xfrm>
              <a:off x="3389136" y="2322146"/>
              <a:ext cx="288446" cy="972934"/>
              <a:chOff x="8887" y="1891"/>
              <a:chExt cx="332" cy="934"/>
            </a:xfrm>
          </p:grpSpPr>
          <p:sp>
            <p:nvSpPr>
              <p:cNvPr id="61478" name="Line 29"/>
              <p:cNvSpPr>
                <a:spLocks noChangeShapeType="1"/>
              </p:cNvSpPr>
              <p:nvPr/>
            </p:nvSpPr>
            <p:spPr bwMode="auto">
              <a:xfrm>
                <a:off x="9053" y="1891"/>
                <a:ext cx="0" cy="272"/>
              </a:xfrm>
              <a:prstGeom prst="line">
                <a:avLst/>
              </a:prstGeom>
              <a:noFill/>
              <a:ln w="28575">
                <a:solidFill>
                  <a:srgbClr val="99FF33"/>
                </a:solidFill>
                <a:round/>
                <a:headEnd/>
                <a:tailEnd type="triangle" w="med" len="med"/>
              </a:ln>
            </p:spPr>
            <p:txBody>
              <a:bodyPr/>
              <a:lstStyle/>
              <a:p>
                <a:endParaRPr lang="en-US"/>
              </a:p>
            </p:txBody>
          </p:sp>
          <p:sp>
            <p:nvSpPr>
              <p:cNvPr id="61479" name="Rectangle 30"/>
              <p:cNvSpPr>
                <a:spLocks noChangeArrowheads="1"/>
              </p:cNvSpPr>
              <p:nvPr/>
            </p:nvSpPr>
            <p:spPr bwMode="auto">
              <a:xfrm>
                <a:off x="8887"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2</a:t>
                </a:r>
              </a:p>
              <a:p>
                <a:pPr algn="ctr"/>
                <a:r>
                  <a:rPr lang="en-US">
                    <a:solidFill>
                      <a:schemeClr val="folHlink"/>
                    </a:solidFill>
                    <a:latin typeface="Perpetua" pitchFamily="18" charset="0"/>
                  </a:rPr>
                  <a:t>m</a:t>
                </a:r>
                <a:r>
                  <a:rPr lang="en-US" baseline="-25000">
                    <a:solidFill>
                      <a:schemeClr val="folHlink"/>
                    </a:solidFill>
                    <a:latin typeface="Perpetua" pitchFamily="18" charset="0"/>
                  </a:rPr>
                  <a:t>2</a:t>
                </a:r>
              </a:p>
            </p:txBody>
          </p:sp>
        </p:grpSp>
        <p:grpSp>
          <p:nvGrpSpPr>
            <p:cNvPr id="61456" name="Group 608"/>
            <p:cNvGrpSpPr>
              <a:grpSpLocks/>
            </p:cNvGrpSpPr>
            <p:nvPr/>
          </p:nvGrpSpPr>
          <p:grpSpPr bwMode="auto">
            <a:xfrm>
              <a:off x="3878278" y="2322146"/>
              <a:ext cx="288446" cy="972934"/>
              <a:chOff x="9546" y="1891"/>
              <a:chExt cx="332" cy="934"/>
            </a:xfrm>
          </p:grpSpPr>
          <p:sp>
            <p:nvSpPr>
              <p:cNvPr id="61476" name="Line 32"/>
              <p:cNvSpPr>
                <a:spLocks noChangeShapeType="1"/>
              </p:cNvSpPr>
              <p:nvPr/>
            </p:nvSpPr>
            <p:spPr bwMode="auto">
              <a:xfrm>
                <a:off x="9712" y="1891"/>
                <a:ext cx="0" cy="272"/>
              </a:xfrm>
              <a:prstGeom prst="line">
                <a:avLst/>
              </a:prstGeom>
              <a:noFill/>
              <a:ln w="28575">
                <a:solidFill>
                  <a:srgbClr val="99FF33"/>
                </a:solidFill>
                <a:round/>
                <a:headEnd/>
                <a:tailEnd type="triangle" w="med" len="med"/>
              </a:ln>
            </p:spPr>
            <p:txBody>
              <a:bodyPr/>
              <a:lstStyle/>
              <a:p>
                <a:endParaRPr lang="en-US"/>
              </a:p>
            </p:txBody>
          </p:sp>
          <p:sp>
            <p:nvSpPr>
              <p:cNvPr id="61477" name="Rectangle 33"/>
              <p:cNvSpPr>
                <a:spLocks noChangeArrowheads="1"/>
              </p:cNvSpPr>
              <p:nvPr/>
            </p:nvSpPr>
            <p:spPr bwMode="auto">
              <a:xfrm>
                <a:off x="9546"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3</a:t>
                </a:r>
              </a:p>
              <a:p>
                <a:pPr algn="ctr"/>
                <a:r>
                  <a:rPr lang="en-US">
                    <a:solidFill>
                      <a:schemeClr val="folHlink"/>
                    </a:solidFill>
                    <a:latin typeface="Perpetua" pitchFamily="18" charset="0"/>
                  </a:rPr>
                  <a:t>m</a:t>
                </a:r>
                <a:r>
                  <a:rPr lang="en-US" baseline="-25000">
                    <a:solidFill>
                      <a:schemeClr val="folHlink"/>
                    </a:solidFill>
                    <a:latin typeface="Perpetua" pitchFamily="18" charset="0"/>
                  </a:rPr>
                  <a:t>3</a:t>
                </a:r>
              </a:p>
            </p:txBody>
          </p:sp>
        </p:grpSp>
        <p:grpSp>
          <p:nvGrpSpPr>
            <p:cNvPr id="61457" name="Group 607"/>
            <p:cNvGrpSpPr>
              <a:grpSpLocks/>
            </p:cNvGrpSpPr>
            <p:nvPr/>
          </p:nvGrpSpPr>
          <p:grpSpPr bwMode="auto">
            <a:xfrm>
              <a:off x="4417811" y="2322146"/>
              <a:ext cx="288446" cy="972934"/>
              <a:chOff x="10205" y="1891"/>
              <a:chExt cx="332" cy="934"/>
            </a:xfrm>
          </p:grpSpPr>
          <p:sp>
            <p:nvSpPr>
              <p:cNvPr id="61474" name="Line 35"/>
              <p:cNvSpPr>
                <a:spLocks noChangeShapeType="1"/>
              </p:cNvSpPr>
              <p:nvPr/>
            </p:nvSpPr>
            <p:spPr bwMode="auto">
              <a:xfrm>
                <a:off x="10371" y="1891"/>
                <a:ext cx="0" cy="272"/>
              </a:xfrm>
              <a:prstGeom prst="line">
                <a:avLst/>
              </a:prstGeom>
              <a:noFill/>
              <a:ln w="28575">
                <a:solidFill>
                  <a:srgbClr val="99FF33"/>
                </a:solidFill>
                <a:round/>
                <a:headEnd/>
                <a:tailEnd type="triangle" w="med" len="med"/>
              </a:ln>
            </p:spPr>
            <p:txBody>
              <a:bodyPr/>
              <a:lstStyle/>
              <a:p>
                <a:endParaRPr lang="en-US"/>
              </a:p>
            </p:txBody>
          </p:sp>
          <p:sp>
            <p:nvSpPr>
              <p:cNvPr id="61475" name="Rectangle 36"/>
              <p:cNvSpPr>
                <a:spLocks noChangeArrowheads="1"/>
              </p:cNvSpPr>
              <p:nvPr/>
            </p:nvSpPr>
            <p:spPr bwMode="auto">
              <a:xfrm>
                <a:off x="10205"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4</a:t>
                </a:r>
              </a:p>
              <a:p>
                <a:pPr algn="ctr"/>
                <a:r>
                  <a:rPr lang="en-US">
                    <a:solidFill>
                      <a:schemeClr val="folHlink"/>
                    </a:solidFill>
                    <a:latin typeface="Perpetua" pitchFamily="18" charset="0"/>
                  </a:rPr>
                  <a:t>m</a:t>
                </a:r>
                <a:r>
                  <a:rPr lang="en-US" baseline="-25000">
                    <a:solidFill>
                      <a:schemeClr val="folHlink"/>
                    </a:solidFill>
                    <a:latin typeface="Perpetua" pitchFamily="18" charset="0"/>
                  </a:rPr>
                  <a:t>4</a:t>
                </a:r>
              </a:p>
            </p:txBody>
          </p:sp>
        </p:grpSp>
        <p:grpSp>
          <p:nvGrpSpPr>
            <p:cNvPr id="61458" name="Group 606"/>
            <p:cNvGrpSpPr>
              <a:grpSpLocks/>
            </p:cNvGrpSpPr>
            <p:nvPr/>
          </p:nvGrpSpPr>
          <p:grpSpPr bwMode="auto">
            <a:xfrm>
              <a:off x="4931279" y="2322146"/>
              <a:ext cx="288446" cy="972934"/>
              <a:chOff x="10864" y="1891"/>
              <a:chExt cx="332" cy="934"/>
            </a:xfrm>
          </p:grpSpPr>
          <p:sp>
            <p:nvSpPr>
              <p:cNvPr id="61472" name="Line 38"/>
              <p:cNvSpPr>
                <a:spLocks noChangeShapeType="1"/>
              </p:cNvSpPr>
              <p:nvPr/>
            </p:nvSpPr>
            <p:spPr bwMode="auto">
              <a:xfrm>
                <a:off x="11030" y="1891"/>
                <a:ext cx="0" cy="272"/>
              </a:xfrm>
              <a:prstGeom prst="line">
                <a:avLst/>
              </a:prstGeom>
              <a:noFill/>
              <a:ln w="28575">
                <a:solidFill>
                  <a:srgbClr val="99FF33"/>
                </a:solidFill>
                <a:round/>
                <a:headEnd/>
                <a:tailEnd type="triangle" w="med" len="med"/>
              </a:ln>
            </p:spPr>
            <p:txBody>
              <a:bodyPr/>
              <a:lstStyle/>
              <a:p>
                <a:endParaRPr lang="en-US"/>
              </a:p>
            </p:txBody>
          </p:sp>
          <p:sp>
            <p:nvSpPr>
              <p:cNvPr id="61473" name="Rectangle 39"/>
              <p:cNvSpPr>
                <a:spLocks noChangeArrowheads="1"/>
              </p:cNvSpPr>
              <p:nvPr/>
            </p:nvSpPr>
            <p:spPr bwMode="auto">
              <a:xfrm>
                <a:off x="10864"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5</a:t>
                </a:r>
              </a:p>
              <a:p>
                <a:pPr algn="ctr"/>
                <a:r>
                  <a:rPr lang="en-US">
                    <a:solidFill>
                      <a:schemeClr val="folHlink"/>
                    </a:solidFill>
                    <a:latin typeface="Perpetua" pitchFamily="18" charset="0"/>
                  </a:rPr>
                  <a:t>m</a:t>
                </a:r>
                <a:r>
                  <a:rPr lang="en-US" baseline="-25000">
                    <a:solidFill>
                      <a:schemeClr val="folHlink"/>
                    </a:solidFill>
                    <a:latin typeface="Perpetua" pitchFamily="18" charset="0"/>
                  </a:rPr>
                  <a:t>5</a:t>
                </a:r>
              </a:p>
            </p:txBody>
          </p:sp>
        </p:grpSp>
        <p:grpSp>
          <p:nvGrpSpPr>
            <p:cNvPr id="61459" name="Group 605"/>
            <p:cNvGrpSpPr>
              <a:grpSpLocks/>
            </p:cNvGrpSpPr>
            <p:nvPr/>
          </p:nvGrpSpPr>
          <p:grpSpPr bwMode="auto">
            <a:xfrm>
              <a:off x="5446486" y="2322146"/>
              <a:ext cx="288446" cy="972934"/>
              <a:chOff x="11523" y="1891"/>
              <a:chExt cx="332" cy="934"/>
            </a:xfrm>
          </p:grpSpPr>
          <p:sp>
            <p:nvSpPr>
              <p:cNvPr id="61470" name="Line 41"/>
              <p:cNvSpPr>
                <a:spLocks noChangeShapeType="1"/>
              </p:cNvSpPr>
              <p:nvPr/>
            </p:nvSpPr>
            <p:spPr bwMode="auto">
              <a:xfrm>
                <a:off x="11689" y="1891"/>
                <a:ext cx="0" cy="272"/>
              </a:xfrm>
              <a:prstGeom prst="line">
                <a:avLst/>
              </a:prstGeom>
              <a:noFill/>
              <a:ln w="28575">
                <a:solidFill>
                  <a:srgbClr val="99FF33"/>
                </a:solidFill>
                <a:round/>
                <a:headEnd/>
                <a:tailEnd type="triangle" w="med" len="med"/>
              </a:ln>
            </p:spPr>
            <p:txBody>
              <a:bodyPr/>
              <a:lstStyle/>
              <a:p>
                <a:endParaRPr lang="en-US"/>
              </a:p>
            </p:txBody>
          </p:sp>
          <p:sp>
            <p:nvSpPr>
              <p:cNvPr id="61471" name="Rectangle 42"/>
              <p:cNvSpPr>
                <a:spLocks noChangeArrowheads="1"/>
              </p:cNvSpPr>
              <p:nvPr/>
            </p:nvSpPr>
            <p:spPr bwMode="auto">
              <a:xfrm>
                <a:off x="11523"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6</a:t>
                </a:r>
              </a:p>
              <a:p>
                <a:pPr algn="ctr"/>
                <a:r>
                  <a:rPr lang="en-US">
                    <a:solidFill>
                      <a:schemeClr val="folHlink"/>
                    </a:solidFill>
                    <a:latin typeface="Perpetua" pitchFamily="18" charset="0"/>
                  </a:rPr>
                  <a:t>m</a:t>
                </a:r>
                <a:r>
                  <a:rPr lang="en-US" baseline="-25000">
                    <a:solidFill>
                      <a:schemeClr val="folHlink"/>
                    </a:solidFill>
                    <a:latin typeface="Perpetua" pitchFamily="18" charset="0"/>
                  </a:rPr>
                  <a:t>6</a:t>
                </a:r>
              </a:p>
            </p:txBody>
          </p:sp>
        </p:grpSp>
        <p:grpSp>
          <p:nvGrpSpPr>
            <p:cNvPr id="61460" name="Group 604"/>
            <p:cNvGrpSpPr>
              <a:grpSpLocks/>
            </p:cNvGrpSpPr>
            <p:nvPr/>
          </p:nvGrpSpPr>
          <p:grpSpPr bwMode="auto">
            <a:xfrm>
              <a:off x="5959954" y="2322146"/>
              <a:ext cx="288446" cy="972934"/>
              <a:chOff x="12182" y="1891"/>
              <a:chExt cx="332" cy="934"/>
            </a:xfrm>
          </p:grpSpPr>
          <p:sp>
            <p:nvSpPr>
              <p:cNvPr id="61468" name="Line 44"/>
              <p:cNvSpPr>
                <a:spLocks noChangeShapeType="1"/>
              </p:cNvSpPr>
              <p:nvPr/>
            </p:nvSpPr>
            <p:spPr bwMode="auto">
              <a:xfrm>
                <a:off x="12348" y="1891"/>
                <a:ext cx="0" cy="272"/>
              </a:xfrm>
              <a:prstGeom prst="line">
                <a:avLst/>
              </a:prstGeom>
              <a:noFill/>
              <a:ln w="28575">
                <a:solidFill>
                  <a:srgbClr val="99FF33"/>
                </a:solidFill>
                <a:round/>
                <a:headEnd/>
                <a:tailEnd type="triangle" w="med" len="med"/>
              </a:ln>
            </p:spPr>
            <p:txBody>
              <a:bodyPr/>
              <a:lstStyle/>
              <a:p>
                <a:endParaRPr lang="en-US"/>
              </a:p>
            </p:txBody>
          </p:sp>
          <p:sp>
            <p:nvSpPr>
              <p:cNvPr id="61469" name="Rectangle 45"/>
              <p:cNvSpPr>
                <a:spLocks noChangeArrowheads="1"/>
              </p:cNvSpPr>
              <p:nvPr/>
            </p:nvSpPr>
            <p:spPr bwMode="auto">
              <a:xfrm>
                <a:off x="12182" y="2163"/>
                <a:ext cx="332" cy="662"/>
              </a:xfrm>
              <a:prstGeom prst="rect">
                <a:avLst/>
              </a:prstGeom>
              <a:noFill/>
              <a:ln w="9525">
                <a:solidFill>
                  <a:srgbClr val="99FF33"/>
                </a:solidFill>
                <a:miter lim="800000"/>
                <a:headEnd/>
                <a:tailEnd/>
              </a:ln>
            </p:spPr>
            <p:txBody>
              <a:bodyPr wrap="none" lIns="38094" tIns="19047" rIns="38094" bIns="19047" anchor="ctr"/>
              <a:lstStyle/>
              <a:p>
                <a:pPr algn="ctr"/>
                <a:r>
                  <a:rPr lang="en-US">
                    <a:solidFill>
                      <a:schemeClr val="folHlink"/>
                    </a:solidFill>
                    <a:latin typeface="Perpetua" pitchFamily="18" charset="0"/>
                  </a:rPr>
                  <a:t>7</a:t>
                </a:r>
              </a:p>
              <a:p>
                <a:pPr algn="ctr"/>
                <a:r>
                  <a:rPr lang="en-US">
                    <a:solidFill>
                      <a:schemeClr val="folHlink"/>
                    </a:solidFill>
                    <a:latin typeface="Perpetua" pitchFamily="18" charset="0"/>
                  </a:rPr>
                  <a:t>m</a:t>
                </a:r>
                <a:r>
                  <a:rPr lang="en-US" baseline="-25000">
                    <a:solidFill>
                      <a:schemeClr val="folHlink"/>
                    </a:solidFill>
                    <a:latin typeface="Perpetua" pitchFamily="18" charset="0"/>
                  </a:rPr>
                  <a:t>7</a:t>
                </a:r>
              </a:p>
            </p:txBody>
          </p:sp>
        </p:grpSp>
        <p:sp>
          <p:nvSpPr>
            <p:cNvPr id="61461" name="Text Box 46"/>
            <p:cNvSpPr txBox="1">
              <a:spLocks noChangeArrowheads="1"/>
            </p:cNvSpPr>
            <p:nvPr/>
          </p:nvSpPr>
          <p:spPr bwMode="auto">
            <a:xfrm>
              <a:off x="2391199" y="3419027"/>
              <a:ext cx="3933401" cy="314773"/>
            </a:xfrm>
            <a:prstGeom prst="rect">
              <a:avLst/>
            </a:prstGeom>
            <a:noFill/>
            <a:ln w="9525">
              <a:noFill/>
              <a:miter lim="800000"/>
              <a:headEnd/>
              <a:tailEnd/>
            </a:ln>
          </p:spPr>
          <p:txBody>
            <a:bodyPr lIns="38094" tIns="19047" rIns="38094" bIns="19047">
              <a:spAutoFit/>
            </a:bodyPr>
            <a:lstStyle/>
            <a:p>
              <a:pPr algn="ctr"/>
              <a:r>
                <a:rPr lang="en-US">
                  <a:latin typeface="Perpetua" pitchFamily="18" charset="0"/>
                </a:rPr>
                <a:t>Subsidiary threads t with memory m</a:t>
              </a:r>
              <a:r>
                <a:rPr lang="en-US" baseline="-25000">
                  <a:latin typeface="Perpetua" pitchFamily="18" charset="0"/>
                </a:rPr>
                <a:t>t</a:t>
              </a:r>
            </a:p>
          </p:txBody>
        </p:sp>
        <p:sp>
          <p:nvSpPr>
            <p:cNvPr id="61462" name="Rectangle 46"/>
            <p:cNvSpPr>
              <a:spLocks noChangeArrowheads="1"/>
            </p:cNvSpPr>
            <p:nvPr/>
          </p:nvSpPr>
          <p:spPr bwMode="auto">
            <a:xfrm>
              <a:off x="2125401" y="914400"/>
              <a:ext cx="4351599" cy="2819399"/>
            </a:xfrm>
            <a:prstGeom prst="rect">
              <a:avLst/>
            </a:prstGeom>
            <a:noFill/>
            <a:ln w="38100">
              <a:solidFill>
                <a:schemeClr val="tx1"/>
              </a:solidFill>
              <a:miter lim="800000"/>
              <a:headEnd/>
              <a:tailEnd/>
            </a:ln>
          </p:spPr>
          <p:txBody>
            <a:bodyPr wrap="none" anchor="ctr"/>
            <a:lstStyle/>
            <a:p>
              <a:pPr defTabSz="2193925"/>
              <a:endParaRPr lang="en-US">
                <a:latin typeface="Perpetua" pitchFamily="18" charset="0"/>
              </a:endParaRPr>
            </a:p>
          </p:txBody>
        </p:sp>
        <p:grpSp>
          <p:nvGrpSpPr>
            <p:cNvPr id="61463" name="Group 53"/>
            <p:cNvGrpSpPr>
              <a:grpSpLocks/>
            </p:cNvGrpSpPr>
            <p:nvPr/>
          </p:nvGrpSpPr>
          <p:grpSpPr bwMode="auto">
            <a:xfrm>
              <a:off x="1356445" y="1428261"/>
              <a:ext cx="5882555" cy="289169"/>
              <a:chOff x="912" y="720"/>
              <a:chExt cx="4023" cy="192"/>
            </a:xfrm>
          </p:grpSpPr>
          <p:sp>
            <p:nvSpPr>
              <p:cNvPr id="61466" name="AutoShape 51"/>
              <p:cNvSpPr>
                <a:spLocks noChangeArrowheads="1"/>
              </p:cNvSpPr>
              <p:nvPr/>
            </p:nvSpPr>
            <p:spPr bwMode="auto">
              <a:xfrm>
                <a:off x="912"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pPr defTabSz="2193925"/>
                <a:endParaRPr lang="en-US">
                  <a:latin typeface="Perpetua" pitchFamily="18" charset="0"/>
                </a:endParaRPr>
              </a:p>
            </p:txBody>
          </p:sp>
          <p:sp>
            <p:nvSpPr>
              <p:cNvPr id="61467" name="AutoShape 52"/>
              <p:cNvSpPr>
                <a:spLocks noChangeArrowheads="1"/>
              </p:cNvSpPr>
              <p:nvPr/>
            </p:nvSpPr>
            <p:spPr bwMode="auto">
              <a:xfrm flipH="1">
                <a:off x="4176" y="720"/>
                <a:ext cx="759" cy="192"/>
              </a:xfrm>
              <a:prstGeom prst="rightArrow">
                <a:avLst>
                  <a:gd name="adj1" fmla="val 50000"/>
                  <a:gd name="adj2" fmla="val 98828"/>
                </a:avLst>
              </a:prstGeom>
              <a:solidFill>
                <a:schemeClr val="tx1"/>
              </a:solidFill>
              <a:ln w="9525">
                <a:solidFill>
                  <a:schemeClr val="tx1"/>
                </a:solidFill>
                <a:miter lim="800000"/>
                <a:headEnd/>
                <a:tailEnd/>
              </a:ln>
            </p:spPr>
            <p:txBody>
              <a:bodyPr wrap="none" anchor="ctr"/>
              <a:lstStyle/>
              <a:p>
                <a:pPr defTabSz="2193925"/>
                <a:endParaRPr lang="en-US">
                  <a:latin typeface="Perpetua" pitchFamily="18" charset="0"/>
                </a:endParaRPr>
              </a:p>
            </p:txBody>
          </p:sp>
        </p:grpSp>
        <p:sp>
          <p:nvSpPr>
            <p:cNvPr id="61464" name="Text Box 54"/>
            <p:cNvSpPr txBox="1">
              <a:spLocks noChangeArrowheads="1"/>
            </p:cNvSpPr>
            <p:nvPr/>
          </p:nvSpPr>
          <p:spPr bwMode="auto">
            <a:xfrm>
              <a:off x="6475087" y="1752071"/>
              <a:ext cx="1830713" cy="608460"/>
            </a:xfrm>
            <a:prstGeom prst="rect">
              <a:avLst/>
            </a:prstGeom>
            <a:noFill/>
            <a:ln w="9525">
              <a:noFill/>
              <a:miter lim="800000"/>
              <a:headEnd/>
              <a:tailEnd/>
            </a:ln>
          </p:spPr>
          <p:txBody>
            <a:bodyPr wrap="none">
              <a:spAutoFit/>
            </a:bodyPr>
            <a:lstStyle/>
            <a:p>
              <a:pPr defTabSz="381000"/>
              <a:r>
                <a:rPr lang="en-US">
                  <a:latin typeface="Perpetua" pitchFamily="18" charset="0"/>
                </a:rPr>
                <a:t>MPI/CCR/DSS</a:t>
              </a:r>
            </a:p>
            <a:p>
              <a:pPr defTabSz="381000"/>
              <a:r>
                <a:rPr lang="en-US">
                  <a:latin typeface="Perpetua" pitchFamily="18" charset="0"/>
                </a:rPr>
                <a:t>From other nodes</a:t>
              </a:r>
            </a:p>
          </p:txBody>
        </p:sp>
        <p:sp>
          <p:nvSpPr>
            <p:cNvPr id="61465" name="Text Box 55"/>
            <p:cNvSpPr txBox="1">
              <a:spLocks noChangeArrowheads="1"/>
            </p:cNvSpPr>
            <p:nvPr/>
          </p:nvSpPr>
          <p:spPr bwMode="auto">
            <a:xfrm>
              <a:off x="457200" y="1717431"/>
              <a:ext cx="1830713" cy="608460"/>
            </a:xfrm>
            <a:prstGeom prst="rect">
              <a:avLst/>
            </a:prstGeom>
            <a:noFill/>
            <a:ln w="9525">
              <a:noFill/>
              <a:miter lim="800000"/>
              <a:headEnd/>
              <a:tailEnd/>
            </a:ln>
          </p:spPr>
          <p:txBody>
            <a:bodyPr wrap="none">
              <a:spAutoFit/>
            </a:bodyPr>
            <a:lstStyle/>
            <a:p>
              <a:pPr defTabSz="381000"/>
              <a:r>
                <a:rPr lang="en-US">
                  <a:latin typeface="Perpetua" pitchFamily="18" charset="0"/>
                </a:rPr>
                <a:t>MPI/CCR/DSS</a:t>
              </a:r>
            </a:p>
            <a:p>
              <a:pPr defTabSz="381000"/>
              <a:r>
                <a:rPr lang="en-US">
                  <a:latin typeface="Perpetua" pitchFamily="18" charset="0"/>
                </a:rPr>
                <a:t>From other nodes</a:t>
              </a:r>
            </a:p>
          </p:txBody>
        </p:sp>
      </p:grpSp>
      <p:sp>
        <p:nvSpPr>
          <p:cNvPr id="61444" name="Line 62"/>
          <p:cNvSpPr>
            <a:spLocks noChangeShapeType="1"/>
          </p:cNvSpPr>
          <p:nvPr/>
        </p:nvSpPr>
        <p:spPr bwMode="auto">
          <a:xfrm>
            <a:off x="1752600" y="5638800"/>
            <a:ext cx="228600" cy="0"/>
          </a:xfrm>
          <a:prstGeom prst="line">
            <a:avLst/>
          </a:prstGeom>
          <a:noFill/>
          <a:ln w="38100">
            <a:solidFill>
              <a:srgbClr val="99FF33"/>
            </a:solidFill>
            <a:round/>
            <a:headEnd/>
            <a:tailEnd type="triangle" w="med" len="med"/>
          </a:ln>
        </p:spPr>
        <p:txBody>
          <a:bodyPr/>
          <a:lstStyle/>
          <a:p>
            <a:endParaRPr lang="en-US"/>
          </a:p>
        </p:txBody>
      </p:sp>
      <p:sp>
        <p:nvSpPr>
          <p:cNvPr id="61445" name="Line 61"/>
          <p:cNvSpPr>
            <a:spLocks noChangeShapeType="1"/>
          </p:cNvSpPr>
          <p:nvPr/>
        </p:nvSpPr>
        <p:spPr bwMode="auto">
          <a:xfrm flipV="1">
            <a:off x="1752600" y="5654675"/>
            <a:ext cx="0" cy="822325"/>
          </a:xfrm>
          <a:prstGeom prst="line">
            <a:avLst/>
          </a:prstGeom>
          <a:noFill/>
          <a:ln w="38100">
            <a:solidFill>
              <a:srgbClr val="99FF33"/>
            </a:solidFill>
            <a:round/>
            <a:headEnd/>
            <a:tailEnd type="triangle" w="med" len="med"/>
          </a:ln>
        </p:spPr>
        <p:txBody>
          <a:bodyPr/>
          <a:lstStyle/>
          <a:p>
            <a:endParaRPr lang="en-US"/>
          </a:p>
        </p:txBody>
      </p:sp>
      <p:sp>
        <p:nvSpPr>
          <p:cNvPr id="61446" name="Line 60"/>
          <p:cNvSpPr>
            <a:spLocks noChangeShapeType="1"/>
          </p:cNvSpPr>
          <p:nvPr/>
        </p:nvSpPr>
        <p:spPr bwMode="auto">
          <a:xfrm flipH="1" flipV="1">
            <a:off x="1752600" y="6477000"/>
            <a:ext cx="2514600" cy="0"/>
          </a:xfrm>
          <a:prstGeom prst="line">
            <a:avLst/>
          </a:prstGeom>
          <a:noFill/>
          <a:ln w="38100">
            <a:solidFill>
              <a:srgbClr val="99FF33"/>
            </a:solidFill>
            <a:round/>
            <a:headEnd/>
            <a:tailEnd type="triangle" w="med" len="med"/>
          </a:ln>
        </p:spPr>
        <p:txBody>
          <a:bodyPr/>
          <a:lstStyle/>
          <a:p>
            <a:endParaRPr lang="en-US"/>
          </a:p>
        </p:txBody>
      </p:sp>
      <p:sp>
        <p:nvSpPr>
          <p:cNvPr id="61447" name="Line 59"/>
          <p:cNvSpPr>
            <a:spLocks noChangeShapeType="1"/>
          </p:cNvSpPr>
          <p:nvPr/>
        </p:nvSpPr>
        <p:spPr bwMode="auto">
          <a:xfrm>
            <a:off x="4267200" y="6324600"/>
            <a:ext cx="0" cy="152400"/>
          </a:xfrm>
          <a:prstGeom prst="line">
            <a:avLst/>
          </a:prstGeom>
          <a:noFill/>
          <a:ln w="38100">
            <a:solidFill>
              <a:srgbClr val="99FF33"/>
            </a:solidFill>
            <a:round/>
            <a:headEnd/>
            <a:tailEnd type="triangle" w="med" len="med"/>
          </a:ln>
        </p:spPr>
        <p:txBody>
          <a:bodyPr/>
          <a:lstStyle/>
          <a:p>
            <a:endParaRPr lang="en-US"/>
          </a:p>
        </p:txBody>
      </p:sp>
      <p:pic>
        <p:nvPicPr>
          <p:cNvPr id="141" name="Picture 140"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42" name="Picture 141"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a:xfrm>
            <a:off x="1447800" y="-76200"/>
            <a:ext cx="6172200" cy="981456"/>
          </a:xfrm>
        </p:spPr>
        <p:txBody>
          <a:bodyPr/>
          <a:lstStyle/>
          <a:p>
            <a:pPr algn="ctr" fontAlgn="auto">
              <a:spcAft>
                <a:spcPts val="0"/>
              </a:spcAft>
              <a:defRPr/>
            </a:pPr>
            <a:r>
              <a:rPr sz="3000"/>
              <a:t>Parallel Multicore</a:t>
            </a:r>
            <a:br>
              <a:rPr sz="3000"/>
            </a:br>
            <a:r>
              <a:rPr sz="3000"/>
              <a:t>Deterministic Annealing Clustering</a:t>
            </a:r>
          </a:p>
        </p:txBody>
      </p:sp>
      <p:grpSp>
        <p:nvGrpSpPr>
          <p:cNvPr id="63490" name="Group 10"/>
          <p:cNvGrpSpPr>
            <a:grpSpLocks/>
          </p:cNvGrpSpPr>
          <p:nvPr/>
        </p:nvGrpSpPr>
        <p:grpSpPr bwMode="auto">
          <a:xfrm>
            <a:off x="152400" y="990600"/>
            <a:ext cx="8839200" cy="5867400"/>
            <a:chOff x="0" y="1101725"/>
            <a:chExt cx="8839200" cy="5756275"/>
          </a:xfrm>
        </p:grpSpPr>
        <p:pic>
          <p:nvPicPr>
            <p:cNvPr id="63493" name="Picture 3"/>
            <p:cNvPicPr>
              <a:picLocks noChangeAspect="1" noChangeArrowheads="1"/>
            </p:cNvPicPr>
            <p:nvPr/>
          </p:nvPicPr>
          <p:blipFill>
            <a:blip r:embed="rId3"/>
            <a:srcRect/>
            <a:stretch>
              <a:fillRect/>
            </a:stretch>
          </p:blipFill>
          <p:spPr bwMode="auto">
            <a:xfrm>
              <a:off x="0" y="1101725"/>
              <a:ext cx="8839200" cy="5756275"/>
            </a:xfrm>
            <a:prstGeom prst="rect">
              <a:avLst/>
            </a:prstGeom>
            <a:noFill/>
            <a:ln w="9525" algn="ctr">
              <a:noFill/>
              <a:miter lim="800000"/>
              <a:headEnd/>
              <a:tailEnd/>
            </a:ln>
          </p:spPr>
        </p:pic>
        <p:sp>
          <p:nvSpPr>
            <p:cNvPr id="63494" name="Text Box 4"/>
            <p:cNvSpPr txBox="1">
              <a:spLocks noChangeArrowheads="1"/>
            </p:cNvSpPr>
            <p:nvPr/>
          </p:nvSpPr>
          <p:spPr bwMode="auto">
            <a:xfrm>
              <a:off x="685800" y="1295400"/>
              <a:ext cx="2901948" cy="1200329"/>
            </a:xfrm>
            <a:prstGeom prst="rect">
              <a:avLst/>
            </a:prstGeom>
            <a:noFill/>
            <a:ln w="9525" algn="ctr">
              <a:noFill/>
              <a:miter lim="800000"/>
              <a:headEnd/>
              <a:tailEnd/>
            </a:ln>
          </p:spPr>
          <p:txBody>
            <a:bodyPr wrap="none">
              <a:spAutoFit/>
            </a:bodyPr>
            <a:lstStyle/>
            <a:p>
              <a:r>
                <a:rPr lang="en-US" b="1">
                  <a:solidFill>
                    <a:schemeClr val="bg1"/>
                  </a:solidFill>
                  <a:latin typeface="Perpetua" pitchFamily="18" charset="0"/>
                </a:rPr>
                <a:t>Parallel Overhead</a:t>
              </a:r>
              <a:br>
                <a:rPr lang="en-US" b="1">
                  <a:solidFill>
                    <a:schemeClr val="bg1"/>
                  </a:solidFill>
                  <a:latin typeface="Perpetua" pitchFamily="18" charset="0"/>
                </a:rPr>
              </a:br>
              <a:r>
                <a:rPr lang="en-US" b="1">
                  <a:solidFill>
                    <a:schemeClr val="bg1"/>
                  </a:solidFill>
                  <a:latin typeface="Perpetua" pitchFamily="18" charset="0"/>
                </a:rPr>
                <a:t>on 8 Threads Intel 8b</a:t>
              </a:r>
            </a:p>
            <a:p>
              <a:r>
                <a:rPr lang="en-US" b="1">
                  <a:latin typeface="Perpetua" pitchFamily="18" charset="0"/>
                </a:rPr>
                <a:t/>
              </a:r>
              <a:br>
                <a:rPr lang="en-US" b="1">
                  <a:latin typeface="Perpetua" pitchFamily="18" charset="0"/>
                </a:rPr>
              </a:br>
              <a:r>
                <a:rPr lang="en-US" b="1">
                  <a:solidFill>
                    <a:srgbClr val="FF0000"/>
                  </a:solidFill>
                  <a:latin typeface="Perpetua" pitchFamily="18" charset="0"/>
                </a:rPr>
                <a:t>Speedup = 8/(1+Overhead)</a:t>
              </a:r>
            </a:p>
          </p:txBody>
        </p:sp>
        <p:sp>
          <p:nvSpPr>
            <p:cNvPr id="63495" name="Text Box 5"/>
            <p:cNvSpPr txBox="1">
              <a:spLocks noChangeArrowheads="1"/>
            </p:cNvSpPr>
            <p:nvPr/>
          </p:nvSpPr>
          <p:spPr bwMode="auto">
            <a:xfrm>
              <a:off x="3870325" y="5867400"/>
              <a:ext cx="3895725" cy="366713"/>
            </a:xfrm>
            <a:prstGeom prst="rect">
              <a:avLst/>
            </a:prstGeom>
            <a:noFill/>
            <a:ln w="9525" algn="ctr">
              <a:noFill/>
              <a:miter lim="800000"/>
              <a:headEnd/>
              <a:tailEnd/>
            </a:ln>
          </p:spPr>
          <p:txBody>
            <a:bodyPr wrap="none">
              <a:spAutoFit/>
            </a:bodyPr>
            <a:lstStyle/>
            <a:p>
              <a:r>
                <a:rPr lang="en-US" b="1">
                  <a:solidFill>
                    <a:schemeClr val="bg1"/>
                  </a:solidFill>
                  <a:latin typeface="Perpetua" pitchFamily="18" charset="0"/>
                </a:rPr>
                <a:t>10000/(Grain Size </a:t>
              </a:r>
              <a:r>
                <a:rPr lang="en-US" b="1" i="1">
                  <a:solidFill>
                    <a:schemeClr val="bg1"/>
                  </a:solidFill>
                  <a:latin typeface="Perpetua" pitchFamily="18" charset="0"/>
                </a:rPr>
                <a:t>n </a:t>
              </a:r>
              <a:r>
                <a:rPr lang="en-US" b="1">
                  <a:solidFill>
                    <a:schemeClr val="bg1"/>
                  </a:solidFill>
                  <a:latin typeface="Perpetua" pitchFamily="18" charset="0"/>
                </a:rPr>
                <a:t>= points per core)</a:t>
              </a:r>
            </a:p>
          </p:txBody>
        </p:sp>
        <p:sp>
          <p:nvSpPr>
            <p:cNvPr id="63496" name="Text Box 6"/>
            <p:cNvSpPr txBox="1">
              <a:spLocks noChangeArrowheads="1"/>
            </p:cNvSpPr>
            <p:nvPr/>
          </p:nvSpPr>
          <p:spPr bwMode="auto">
            <a:xfrm>
              <a:off x="3124200" y="1968480"/>
              <a:ext cx="4792209" cy="1477328"/>
            </a:xfrm>
            <a:prstGeom prst="rect">
              <a:avLst/>
            </a:prstGeom>
            <a:noFill/>
            <a:ln w="9525" algn="ctr">
              <a:noFill/>
              <a:miter lim="800000"/>
              <a:headEnd/>
              <a:tailEnd/>
            </a:ln>
          </p:spPr>
          <p:txBody>
            <a:bodyPr>
              <a:spAutoFit/>
            </a:bodyPr>
            <a:lstStyle/>
            <a:p>
              <a:r>
                <a:rPr lang="en-US" b="1">
                  <a:solidFill>
                    <a:schemeClr val="bg1"/>
                  </a:solidFill>
                  <a:latin typeface="Perpetua" pitchFamily="18" charset="0"/>
                </a:rPr>
                <a:t>             Overhead = </a:t>
              </a:r>
              <a:r>
                <a:rPr lang="en-US" b="1" i="1">
                  <a:solidFill>
                    <a:schemeClr val="bg1"/>
                  </a:solidFill>
                  <a:latin typeface="Perpetua" pitchFamily="18" charset="0"/>
                </a:rPr>
                <a:t>Constant1</a:t>
              </a:r>
              <a:r>
                <a:rPr lang="en-US" b="1">
                  <a:solidFill>
                    <a:schemeClr val="bg1"/>
                  </a:solidFill>
                  <a:latin typeface="Perpetua" pitchFamily="18" charset="0"/>
                </a:rPr>
                <a:t> + </a:t>
              </a:r>
              <a:r>
                <a:rPr lang="en-US" b="1" i="1">
                  <a:solidFill>
                    <a:schemeClr val="bg1"/>
                  </a:solidFill>
                  <a:latin typeface="Perpetua" pitchFamily="18" charset="0"/>
                </a:rPr>
                <a:t>Constant2</a:t>
              </a:r>
              <a:r>
                <a:rPr lang="en-US" b="1">
                  <a:solidFill>
                    <a:schemeClr val="bg1"/>
                  </a:solidFill>
                  <a:latin typeface="Perpetua" pitchFamily="18" charset="0"/>
                </a:rPr>
                <a:t>/</a:t>
              </a:r>
              <a:r>
                <a:rPr lang="en-US" b="1" i="1">
                  <a:solidFill>
                    <a:schemeClr val="bg1"/>
                  </a:solidFill>
                  <a:latin typeface="Perpetua" pitchFamily="18" charset="0"/>
                </a:rPr>
                <a:t>n</a:t>
              </a:r>
            </a:p>
            <a:p>
              <a:endParaRPr lang="en-US" b="1" i="1">
                <a:solidFill>
                  <a:schemeClr val="bg1"/>
                </a:solidFill>
                <a:latin typeface="Perpetua" pitchFamily="18" charset="0"/>
              </a:endParaRPr>
            </a:p>
            <a:p>
              <a:r>
                <a:rPr lang="en-US" b="1" i="1">
                  <a:solidFill>
                    <a:schemeClr val="bg1"/>
                  </a:solidFill>
                  <a:latin typeface="Perpetua" pitchFamily="18" charset="0"/>
                </a:rPr>
                <a:t>Constant1 = </a:t>
              </a:r>
              <a:r>
                <a:rPr lang="en-US" b="1">
                  <a:solidFill>
                    <a:schemeClr val="bg1"/>
                  </a:solidFill>
                  <a:latin typeface="Perpetua" pitchFamily="18" charset="0"/>
                </a:rPr>
                <a:t>0.05 to 0.1 (Client Windows) due to </a:t>
              </a:r>
            </a:p>
            <a:p>
              <a:r>
                <a:rPr lang="en-US" b="1">
                  <a:solidFill>
                    <a:schemeClr val="bg1"/>
                  </a:solidFill>
                  <a:latin typeface="Perpetua" pitchFamily="18" charset="0"/>
                </a:rPr>
                <a:t>thread runtime fluctuations</a:t>
              </a:r>
            </a:p>
            <a:p>
              <a:r>
                <a:rPr lang="en-US" b="1">
                  <a:latin typeface="Perpetua" pitchFamily="18" charset="0"/>
                </a:rPr>
                <a:t> </a:t>
              </a:r>
            </a:p>
          </p:txBody>
        </p:sp>
        <p:sp>
          <p:nvSpPr>
            <p:cNvPr id="63497" name="Text Box 7"/>
            <p:cNvSpPr txBox="1">
              <a:spLocks noChangeArrowheads="1"/>
            </p:cNvSpPr>
            <p:nvPr/>
          </p:nvSpPr>
          <p:spPr bwMode="auto">
            <a:xfrm>
              <a:off x="6705600" y="1371600"/>
              <a:ext cx="1282700" cy="366713"/>
            </a:xfrm>
            <a:prstGeom prst="rect">
              <a:avLst/>
            </a:prstGeom>
            <a:noFill/>
            <a:ln w="9525" algn="ctr">
              <a:noFill/>
              <a:miter lim="800000"/>
              <a:headEnd/>
              <a:tailEnd/>
            </a:ln>
          </p:spPr>
          <p:txBody>
            <a:bodyPr wrap="none">
              <a:spAutoFit/>
            </a:bodyPr>
            <a:lstStyle/>
            <a:p>
              <a:r>
                <a:rPr lang="en-US" b="1">
                  <a:solidFill>
                    <a:schemeClr val="bg1"/>
                  </a:solidFill>
                  <a:latin typeface="Perpetua" pitchFamily="18" charset="0"/>
                </a:rPr>
                <a:t>10 Clusters</a:t>
              </a:r>
            </a:p>
          </p:txBody>
        </p:sp>
        <p:sp>
          <p:nvSpPr>
            <p:cNvPr id="63498" name="Text Box 8"/>
            <p:cNvSpPr txBox="1">
              <a:spLocks noChangeArrowheads="1"/>
            </p:cNvSpPr>
            <p:nvPr/>
          </p:nvSpPr>
          <p:spPr bwMode="auto">
            <a:xfrm>
              <a:off x="6858000" y="3733800"/>
              <a:ext cx="1282700" cy="366713"/>
            </a:xfrm>
            <a:prstGeom prst="rect">
              <a:avLst/>
            </a:prstGeom>
            <a:noFill/>
            <a:ln w="9525" algn="ctr">
              <a:noFill/>
              <a:miter lim="800000"/>
              <a:headEnd/>
              <a:tailEnd/>
            </a:ln>
          </p:spPr>
          <p:txBody>
            <a:bodyPr wrap="none">
              <a:spAutoFit/>
            </a:bodyPr>
            <a:lstStyle/>
            <a:p>
              <a:r>
                <a:rPr lang="en-US" b="1">
                  <a:solidFill>
                    <a:schemeClr val="bg1"/>
                  </a:solidFill>
                  <a:latin typeface="Perpetua" pitchFamily="18" charset="0"/>
                </a:rPr>
                <a:t>20 Clusters</a:t>
              </a:r>
            </a:p>
          </p:txBody>
        </p:sp>
      </p:grpSp>
      <p:pic>
        <p:nvPicPr>
          <p:cNvPr id="20" name="Picture 19"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21" name="Picture 20"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82"/>
          <p:cNvPicPr>
            <a:picLocks noChangeAspect="1" noChangeArrowheads="1"/>
          </p:cNvPicPr>
          <p:nvPr/>
        </p:nvPicPr>
        <p:blipFill>
          <a:blip r:embed="rId3"/>
          <a:srcRect/>
          <a:stretch>
            <a:fillRect/>
          </a:stretch>
        </p:blipFill>
        <p:spPr bwMode="auto">
          <a:xfrm>
            <a:off x="4876800" y="3548063"/>
            <a:ext cx="4419600" cy="3309937"/>
          </a:xfrm>
          <a:prstGeom prst="rect">
            <a:avLst/>
          </a:prstGeom>
          <a:solidFill>
            <a:schemeClr val="bg1"/>
          </a:solidFill>
          <a:ln w="9525">
            <a:noFill/>
            <a:miter lim="800000"/>
            <a:headEnd/>
            <a:tailEnd/>
          </a:ln>
        </p:spPr>
      </p:pic>
      <p:pic>
        <p:nvPicPr>
          <p:cNvPr id="65538" name="Picture 192"/>
          <p:cNvPicPr>
            <a:picLocks noChangeAspect="1" noChangeArrowheads="1"/>
          </p:cNvPicPr>
          <p:nvPr/>
        </p:nvPicPr>
        <p:blipFill>
          <a:blip r:embed="rId4"/>
          <a:srcRect/>
          <a:stretch>
            <a:fillRect/>
          </a:stretch>
        </p:blipFill>
        <p:spPr bwMode="auto">
          <a:xfrm>
            <a:off x="4800600" y="0"/>
            <a:ext cx="4343400" cy="3492500"/>
          </a:xfrm>
          <a:prstGeom prst="rect">
            <a:avLst/>
          </a:prstGeom>
          <a:solidFill>
            <a:schemeClr val="bg1"/>
          </a:solidFill>
          <a:ln w="9525">
            <a:noFill/>
            <a:miter lim="800000"/>
            <a:headEnd/>
            <a:tailEnd/>
          </a:ln>
        </p:spPr>
      </p:pic>
      <p:sp>
        <p:nvSpPr>
          <p:cNvPr id="65539" name="Text Box 13"/>
          <p:cNvSpPr txBox="1">
            <a:spLocks noChangeArrowheads="1"/>
          </p:cNvSpPr>
          <p:nvPr/>
        </p:nvSpPr>
        <p:spPr bwMode="auto">
          <a:xfrm>
            <a:off x="0" y="0"/>
            <a:ext cx="4876800" cy="3416300"/>
          </a:xfrm>
          <a:prstGeom prst="rect">
            <a:avLst/>
          </a:prstGeom>
          <a:noFill/>
          <a:ln w="9525" algn="ctr">
            <a:noFill/>
            <a:miter lim="800000"/>
            <a:headEnd/>
            <a:tailEnd/>
          </a:ln>
        </p:spPr>
        <p:txBody>
          <a:bodyPr lIns="91425" tIns="45713" rIns="91425" bIns="45713">
            <a:spAutoFit/>
          </a:bodyPr>
          <a:lstStyle/>
          <a:p>
            <a:pPr defTabSz="2192338"/>
            <a:r>
              <a:rPr lang="en-US">
                <a:solidFill>
                  <a:srgbClr val="C00000"/>
                </a:solidFill>
              </a:rPr>
              <a:t>Speedup</a:t>
            </a:r>
            <a:r>
              <a:rPr lang="en-US"/>
              <a:t> = Number of cores/(1+</a:t>
            </a:r>
            <a:r>
              <a:rPr lang="en-US" i="1"/>
              <a:t>f</a:t>
            </a:r>
            <a:r>
              <a:rPr lang="en-US"/>
              <a:t>)</a:t>
            </a:r>
          </a:p>
          <a:p>
            <a:pPr defTabSz="2192338"/>
            <a:r>
              <a:rPr lang="en-US" i="1">
                <a:latin typeface="Corbel" pitchFamily="34" charset="0"/>
              </a:rPr>
              <a:t>f </a:t>
            </a:r>
            <a:r>
              <a:rPr lang="en-US"/>
              <a:t>= (Sum of Overheads)/(Computation per core)</a:t>
            </a:r>
          </a:p>
          <a:p>
            <a:pPr defTabSz="2192338"/>
            <a:r>
              <a:rPr lang="en-US"/>
              <a:t>Computation </a:t>
            </a:r>
            <a:r>
              <a:rPr lang="en-US">
                <a:sym typeface="Symbol" pitchFamily="18" charset="2"/>
              </a:rPr>
              <a:t> Grain Size </a:t>
            </a:r>
            <a:r>
              <a:rPr lang="en-US" i="1">
                <a:solidFill>
                  <a:srgbClr val="C00000"/>
                </a:solidFill>
                <a:sym typeface="Symbol" pitchFamily="18" charset="2"/>
              </a:rPr>
              <a:t>n</a:t>
            </a:r>
            <a:r>
              <a:rPr lang="en-US">
                <a:sym typeface="Symbol" pitchFamily="18" charset="2"/>
              </a:rPr>
              <a:t> . # Clusters </a:t>
            </a:r>
            <a:r>
              <a:rPr lang="en-US">
                <a:solidFill>
                  <a:srgbClr val="C00000"/>
                </a:solidFill>
                <a:sym typeface="Symbol" pitchFamily="18" charset="2"/>
              </a:rPr>
              <a:t>K</a:t>
            </a:r>
          </a:p>
          <a:p>
            <a:pPr defTabSz="2192338"/>
            <a:r>
              <a:rPr lang="en-US">
                <a:sym typeface="Symbol" pitchFamily="18" charset="2"/>
              </a:rPr>
              <a:t>Overheads are</a:t>
            </a:r>
          </a:p>
          <a:p>
            <a:pPr defTabSz="2192338"/>
            <a:r>
              <a:rPr lang="en-US">
                <a:solidFill>
                  <a:srgbClr val="3222FC"/>
                </a:solidFill>
                <a:sym typeface="Symbol" pitchFamily="18" charset="2"/>
              </a:rPr>
              <a:t>Synchronization: </a:t>
            </a:r>
            <a:r>
              <a:rPr lang="en-US">
                <a:solidFill>
                  <a:srgbClr val="C00000"/>
                </a:solidFill>
                <a:sym typeface="Symbol" pitchFamily="18" charset="2"/>
              </a:rPr>
              <a:t>small with CCR</a:t>
            </a:r>
          </a:p>
          <a:p>
            <a:pPr defTabSz="2192338"/>
            <a:r>
              <a:rPr lang="en-US">
                <a:solidFill>
                  <a:srgbClr val="3222FC"/>
                </a:solidFill>
                <a:sym typeface="Symbol" pitchFamily="18" charset="2"/>
              </a:rPr>
              <a:t>Load Balance: </a:t>
            </a:r>
            <a:r>
              <a:rPr lang="en-US">
                <a:sym typeface="Symbol" pitchFamily="18" charset="2"/>
              </a:rPr>
              <a:t>good</a:t>
            </a:r>
          </a:p>
          <a:p>
            <a:pPr defTabSz="2192338"/>
            <a:r>
              <a:rPr lang="en-US">
                <a:solidFill>
                  <a:srgbClr val="3222FC"/>
                </a:solidFill>
                <a:sym typeface="Symbol" pitchFamily="18" charset="2"/>
              </a:rPr>
              <a:t>Memory Bandwidth Limit: </a:t>
            </a:r>
            <a:r>
              <a:rPr lang="en-US">
                <a:sym typeface="Symbol" pitchFamily="18" charset="2"/>
              </a:rPr>
              <a:t> 0 as K </a:t>
            </a:r>
            <a:r>
              <a:rPr lang="en-US">
                <a:latin typeface="Corbel" pitchFamily="34" charset="0"/>
                <a:sym typeface="Symbol" pitchFamily="18" charset="2"/>
              </a:rPr>
              <a:t> </a:t>
            </a:r>
            <a:endParaRPr lang="en-US">
              <a:sym typeface="Symbol" pitchFamily="18" charset="2"/>
            </a:endParaRPr>
          </a:p>
          <a:p>
            <a:pPr defTabSz="2192338"/>
            <a:r>
              <a:rPr lang="en-US">
                <a:solidFill>
                  <a:srgbClr val="3222FC"/>
                </a:solidFill>
                <a:sym typeface="Symbol" pitchFamily="18" charset="2"/>
              </a:rPr>
              <a:t>Cache Use/Interference: </a:t>
            </a:r>
            <a:r>
              <a:rPr lang="en-US">
                <a:sym typeface="Symbol" pitchFamily="18" charset="2"/>
              </a:rPr>
              <a:t>Important</a:t>
            </a:r>
          </a:p>
          <a:p>
            <a:pPr defTabSz="2192338"/>
            <a:r>
              <a:rPr lang="en-US">
                <a:solidFill>
                  <a:srgbClr val="3222FC"/>
                </a:solidFill>
                <a:sym typeface="Symbol" pitchFamily="18" charset="2"/>
              </a:rPr>
              <a:t>Runtime Fluctuations</a:t>
            </a:r>
            <a:r>
              <a:rPr lang="en-US">
                <a:solidFill>
                  <a:srgbClr val="7F7F7F"/>
                </a:solidFill>
                <a:sym typeface="Symbol" pitchFamily="18" charset="2"/>
              </a:rPr>
              <a:t>: </a:t>
            </a:r>
            <a:r>
              <a:rPr lang="en-US">
                <a:solidFill>
                  <a:srgbClr val="C00000"/>
                </a:solidFill>
                <a:sym typeface="Symbol" pitchFamily="18" charset="2"/>
              </a:rPr>
              <a:t>Dominant</a:t>
            </a:r>
            <a:r>
              <a:rPr lang="en-US">
                <a:sym typeface="Symbol" pitchFamily="18" charset="2"/>
              </a:rPr>
              <a:t> large </a:t>
            </a:r>
            <a:r>
              <a:rPr lang="en-US" i="1">
                <a:sym typeface="Symbol" pitchFamily="18" charset="2"/>
              </a:rPr>
              <a:t>n</a:t>
            </a:r>
            <a:r>
              <a:rPr lang="en-US">
                <a:sym typeface="Symbol" pitchFamily="18" charset="2"/>
              </a:rPr>
              <a:t>, K</a:t>
            </a:r>
          </a:p>
          <a:p>
            <a:pPr defTabSz="2192338"/>
            <a:r>
              <a:rPr lang="en-US">
                <a:sym typeface="Symbol" pitchFamily="18" charset="2"/>
              </a:rPr>
              <a:t>All our “real” problems have </a:t>
            </a:r>
            <a:r>
              <a:rPr lang="en-US">
                <a:solidFill>
                  <a:srgbClr val="C00000"/>
                </a:solidFill>
                <a:sym typeface="Symbol" pitchFamily="18" charset="2"/>
              </a:rPr>
              <a:t>f </a:t>
            </a:r>
            <a:r>
              <a:rPr lang="en-US">
                <a:solidFill>
                  <a:srgbClr val="C00000"/>
                </a:solidFill>
                <a:cs typeface="Arial" charset="0"/>
                <a:sym typeface="Symbol" pitchFamily="18" charset="2"/>
              </a:rPr>
              <a:t>≤ 0.05 </a:t>
            </a:r>
            <a:r>
              <a:rPr lang="en-US">
                <a:sym typeface="Symbol" pitchFamily="18" charset="2"/>
              </a:rPr>
              <a:t>and </a:t>
            </a:r>
          </a:p>
          <a:p>
            <a:pPr defTabSz="2192338"/>
            <a:r>
              <a:rPr lang="en-US">
                <a:sym typeface="Symbol" pitchFamily="18" charset="2"/>
              </a:rPr>
              <a:t>speedups on 8 core systems greater than </a:t>
            </a:r>
            <a:r>
              <a:rPr lang="en-US">
                <a:solidFill>
                  <a:srgbClr val="C00000"/>
                </a:solidFill>
                <a:sym typeface="Symbol" pitchFamily="18" charset="2"/>
              </a:rPr>
              <a:t>7.6</a:t>
            </a:r>
          </a:p>
        </p:txBody>
      </p:sp>
      <p:sp>
        <p:nvSpPr>
          <p:cNvPr id="65540" name="Rectangle 115"/>
          <p:cNvSpPr>
            <a:spLocks noChangeArrowheads="1"/>
          </p:cNvSpPr>
          <p:nvPr/>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r>
              <a:rPr lang="en-US" i="1">
                <a:solidFill>
                  <a:srgbClr val="1851CE"/>
                </a:solidFill>
                <a:latin typeface="Calibri" pitchFamily="34" charset="0"/>
              </a:rPr>
              <a:t>S</a:t>
            </a:r>
            <a:r>
              <a:rPr lang="en-US" i="1">
                <a:solidFill>
                  <a:srgbClr val="E40701"/>
                </a:solidFill>
                <a:latin typeface="Calibri" pitchFamily="34" charset="0"/>
              </a:rPr>
              <a:t>A</a:t>
            </a:r>
            <a:r>
              <a:rPr lang="en-US" i="1">
                <a:solidFill>
                  <a:srgbClr val="EFBA00"/>
                </a:solidFill>
                <a:latin typeface="Calibri" pitchFamily="34" charset="0"/>
              </a:rPr>
              <a:t>L</a:t>
            </a:r>
            <a:r>
              <a:rPr lang="en-US" i="1">
                <a:solidFill>
                  <a:srgbClr val="1851CE"/>
                </a:solidFill>
                <a:latin typeface="Calibri" pitchFamily="34" charset="0"/>
              </a:rPr>
              <a:t>S</a:t>
            </a:r>
            <a:r>
              <a:rPr lang="en-US" i="1">
                <a:solidFill>
                  <a:srgbClr val="18A221"/>
                </a:solidFill>
                <a:latin typeface="Calibri" pitchFamily="34" charset="0"/>
              </a:rPr>
              <a:t>A</a:t>
            </a:r>
            <a:endParaRPr lang="en-US">
              <a:latin typeface="Corbel" pitchFamily="34" charset="0"/>
            </a:endParaRPr>
          </a:p>
        </p:txBody>
      </p:sp>
      <p:pic>
        <p:nvPicPr>
          <p:cNvPr id="65541" name="Group 66"/>
          <p:cNvPicPr>
            <a:picLocks noChangeArrowheads="1"/>
          </p:cNvPicPr>
          <p:nvPr/>
        </p:nvPicPr>
        <p:blipFill>
          <a:blip r:embed="rId5"/>
          <a:srcRect/>
          <a:stretch>
            <a:fillRect/>
          </a:stretch>
        </p:blipFill>
        <p:spPr bwMode="auto">
          <a:xfrm>
            <a:off x="228600" y="3505200"/>
            <a:ext cx="4038600" cy="3352800"/>
          </a:xfrm>
          <a:prstGeom prst="rect">
            <a:avLst/>
          </a:prstGeom>
          <a:solidFill>
            <a:schemeClr val="bg1"/>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4" descr="gtm"/>
          <p:cNvPicPr>
            <a:picLocks noChangeAspect="1" noChangeArrowheads="1"/>
          </p:cNvPicPr>
          <p:nvPr/>
        </p:nvPicPr>
        <p:blipFill>
          <a:blip r:embed="rId3"/>
          <a:srcRect/>
          <a:stretch>
            <a:fillRect/>
          </a:stretch>
        </p:blipFill>
        <p:spPr bwMode="auto">
          <a:xfrm>
            <a:off x="2705100" y="1181100"/>
            <a:ext cx="6362700" cy="5600700"/>
          </a:xfrm>
          <a:prstGeom prst="rect">
            <a:avLst/>
          </a:prstGeom>
          <a:noFill/>
          <a:ln w="9525">
            <a:noFill/>
            <a:miter lim="800000"/>
            <a:headEnd/>
            <a:tailEnd/>
          </a:ln>
        </p:spPr>
      </p:pic>
      <p:sp>
        <p:nvSpPr>
          <p:cNvPr id="1372162" name="Rectangle 2"/>
          <p:cNvSpPr>
            <a:spLocks noGrp="1" noChangeArrowheads="1"/>
          </p:cNvSpPr>
          <p:nvPr>
            <p:ph type="title"/>
          </p:nvPr>
        </p:nvSpPr>
        <p:spPr>
          <a:xfrm>
            <a:off x="1219200" y="9144"/>
            <a:ext cx="6781800" cy="981456"/>
          </a:xfrm>
        </p:spPr>
        <p:txBody>
          <a:bodyPr>
            <a:normAutofit/>
          </a:bodyPr>
          <a:lstStyle/>
          <a:p>
            <a:pPr algn="ctr" fontAlgn="auto">
              <a:spcAft>
                <a:spcPts val="0"/>
              </a:spcAft>
              <a:defRPr/>
            </a:pPr>
            <a:r>
              <a:rPr sz="3200"/>
              <a:t>2 Clusters of Chemical </a:t>
            </a:r>
            <a:r>
              <a:rPr sz="3200" smtClean="0"/>
              <a:t>Compounds</a:t>
            </a:r>
            <a:br>
              <a:rPr sz="3200" smtClean="0"/>
            </a:br>
            <a:r>
              <a:rPr sz="3200" smtClean="0"/>
              <a:t>in </a:t>
            </a:r>
            <a:r>
              <a:rPr sz="3200"/>
              <a:t>155 Dimensions Projected into 2D</a:t>
            </a:r>
          </a:p>
        </p:txBody>
      </p:sp>
      <p:sp>
        <p:nvSpPr>
          <p:cNvPr id="67587" name="Rectangle 3"/>
          <p:cNvSpPr>
            <a:spLocks noGrp="1" noChangeArrowheads="1"/>
          </p:cNvSpPr>
          <p:nvPr>
            <p:ph type="body" idx="1"/>
          </p:nvPr>
        </p:nvSpPr>
        <p:spPr>
          <a:xfrm>
            <a:off x="152400" y="1066800"/>
            <a:ext cx="2590800" cy="5638800"/>
          </a:xfrm>
        </p:spPr>
        <p:txBody>
          <a:bodyPr/>
          <a:lstStyle/>
          <a:p>
            <a:pPr marL="173038" indent="-173038">
              <a:buFont typeface="Wingdings" pitchFamily="2" charset="2"/>
              <a:buChar char="§"/>
            </a:pPr>
            <a:r>
              <a:rPr lang="en-US" sz="2000" smtClean="0">
                <a:solidFill>
                  <a:srgbClr val="ECD700"/>
                </a:solidFill>
              </a:rPr>
              <a:t>Deterministic Annealing </a:t>
            </a:r>
            <a:r>
              <a:rPr lang="en-US" sz="2000" smtClean="0"/>
              <a:t>for Clustering of 335 compounds</a:t>
            </a:r>
          </a:p>
          <a:p>
            <a:pPr marL="173038" indent="-173038">
              <a:buFont typeface="Wingdings" pitchFamily="2" charset="2"/>
              <a:buChar char="§"/>
            </a:pPr>
            <a:endParaRPr lang="en-US" sz="2000" smtClean="0"/>
          </a:p>
          <a:p>
            <a:pPr marL="173038" indent="-173038">
              <a:buFont typeface="Wingdings" pitchFamily="2" charset="2"/>
              <a:buChar char="§"/>
            </a:pPr>
            <a:r>
              <a:rPr lang="en-US" sz="2000" smtClean="0"/>
              <a:t>Method works on much larger sets but choose this as answer known</a:t>
            </a:r>
          </a:p>
          <a:p>
            <a:pPr marL="173038" indent="-173038">
              <a:buFont typeface="Wingdings" pitchFamily="2" charset="2"/>
              <a:buChar char="§"/>
            </a:pPr>
            <a:endParaRPr lang="en-US" sz="2000" smtClean="0"/>
          </a:p>
          <a:p>
            <a:pPr marL="173038" indent="-173038">
              <a:buFont typeface="Wingdings" pitchFamily="2" charset="2"/>
              <a:buChar char="§"/>
            </a:pPr>
            <a:r>
              <a:rPr lang="en-US" sz="2000" smtClean="0"/>
              <a:t>GTM</a:t>
            </a:r>
            <a:r>
              <a:rPr lang="en-US" sz="2000" smtClean="0">
                <a:solidFill>
                  <a:srgbClr val="FFFF00"/>
                </a:solidFill>
              </a:rPr>
              <a:t> </a:t>
            </a:r>
            <a:r>
              <a:rPr lang="en-US" sz="2000" smtClean="0"/>
              <a:t>(</a:t>
            </a:r>
            <a:r>
              <a:rPr lang="en-US" sz="2000" smtClean="0">
                <a:solidFill>
                  <a:srgbClr val="ECD700"/>
                </a:solidFill>
              </a:rPr>
              <a:t>Generative Topographic Mapping</a:t>
            </a:r>
            <a:r>
              <a:rPr lang="en-US" sz="2000" smtClean="0"/>
              <a:t>)</a:t>
            </a:r>
            <a:r>
              <a:rPr lang="en-US" sz="2000" smtClean="0">
                <a:solidFill>
                  <a:srgbClr val="FFFF00"/>
                </a:solidFill>
              </a:rPr>
              <a:t> </a:t>
            </a:r>
            <a:r>
              <a:rPr lang="en-US" sz="2000" smtClean="0"/>
              <a:t>used for mapping 155D to 2D latent space</a:t>
            </a:r>
          </a:p>
          <a:p>
            <a:pPr marL="173038" indent="-173038">
              <a:buFont typeface="Wingdings" pitchFamily="2" charset="2"/>
              <a:buChar char="§"/>
            </a:pPr>
            <a:endParaRPr lang="en-US" sz="2000" smtClean="0"/>
          </a:p>
          <a:p>
            <a:pPr marL="173038" indent="-173038">
              <a:buFont typeface="Wingdings" pitchFamily="2" charset="2"/>
              <a:buChar char="§"/>
            </a:pPr>
            <a:r>
              <a:rPr lang="en-US" sz="2000" smtClean="0"/>
              <a:t>Much better than PCA (</a:t>
            </a:r>
            <a:r>
              <a:rPr lang="en-US" sz="2000" smtClean="0">
                <a:solidFill>
                  <a:srgbClr val="ECD700"/>
                </a:solidFill>
              </a:rPr>
              <a:t>Principal Component Analysis</a:t>
            </a:r>
            <a:r>
              <a:rPr lang="en-US" sz="2000" smtClean="0"/>
              <a:t>) or SOM (</a:t>
            </a:r>
            <a:r>
              <a:rPr lang="en-US" sz="2000" smtClean="0">
                <a:solidFill>
                  <a:srgbClr val="ECD700"/>
                </a:solidFill>
              </a:rPr>
              <a:t>Self Organizing Maps</a:t>
            </a:r>
            <a:r>
              <a:rPr lang="en-US" sz="2000" smtClean="0"/>
              <a:t>) </a:t>
            </a:r>
          </a:p>
        </p:txBody>
      </p:sp>
      <p:pic>
        <p:nvPicPr>
          <p:cNvPr id="8" name="Picture 7"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9" name="Picture 8"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9" descr="gtm"/>
          <p:cNvPicPr>
            <a:picLocks noChangeAspect="1" noChangeArrowheads="1"/>
          </p:cNvPicPr>
          <p:nvPr/>
        </p:nvPicPr>
        <p:blipFill>
          <a:blip r:embed="rId3"/>
          <a:srcRect l="3119" t="5548" r="5237" b="3989"/>
          <a:stretch>
            <a:fillRect/>
          </a:stretch>
        </p:blipFill>
        <p:spPr bwMode="auto">
          <a:xfrm>
            <a:off x="6172200" y="3962400"/>
            <a:ext cx="2657475" cy="2171700"/>
          </a:xfrm>
          <a:prstGeom prst="rect">
            <a:avLst/>
          </a:prstGeom>
          <a:noFill/>
          <a:ln w="9525">
            <a:noFill/>
            <a:miter lim="800000"/>
            <a:headEnd/>
            <a:tailEnd/>
          </a:ln>
        </p:spPr>
      </p:pic>
      <p:sp>
        <p:nvSpPr>
          <p:cNvPr id="69634" name="Text Box 31"/>
          <p:cNvSpPr txBox="1">
            <a:spLocks noChangeArrowheads="1"/>
          </p:cNvSpPr>
          <p:nvPr/>
        </p:nvSpPr>
        <p:spPr bwMode="auto">
          <a:xfrm>
            <a:off x="6019800" y="6096000"/>
            <a:ext cx="3124200" cy="777875"/>
          </a:xfrm>
          <a:prstGeom prst="rect">
            <a:avLst/>
          </a:prstGeom>
          <a:noFill/>
          <a:ln w="9525" algn="ctr">
            <a:noFill/>
            <a:miter lim="800000"/>
            <a:headEnd/>
            <a:tailEnd/>
          </a:ln>
        </p:spPr>
        <p:txBody>
          <a:bodyPr lIns="38094" tIns="19047" rIns="38094" bIns="19047">
            <a:spAutoFit/>
          </a:bodyPr>
          <a:lstStyle/>
          <a:p>
            <a:r>
              <a:rPr lang="en-US" sz="1600">
                <a:solidFill>
                  <a:srgbClr val="FF0000"/>
                </a:solidFill>
                <a:cs typeface="Arial" charset="0"/>
              </a:rPr>
              <a:t>GTM</a:t>
            </a:r>
            <a:r>
              <a:rPr lang="en-US" sz="1600">
                <a:solidFill>
                  <a:srgbClr val="FFFF00"/>
                </a:solidFill>
                <a:cs typeface="Arial" charset="0"/>
              </a:rPr>
              <a:t> </a:t>
            </a:r>
            <a:r>
              <a:rPr lang="en-US" sz="1600">
                <a:cs typeface="Arial" charset="0"/>
              </a:rPr>
              <a:t>Projection of 2 clusters </a:t>
            </a:r>
          </a:p>
          <a:p>
            <a:r>
              <a:rPr lang="en-US" sz="1600">
                <a:cs typeface="Arial" charset="0"/>
              </a:rPr>
              <a:t>of 335 compounds in 155 dimensions</a:t>
            </a:r>
          </a:p>
        </p:txBody>
      </p:sp>
      <p:sp>
        <p:nvSpPr>
          <p:cNvPr id="6" name="Text Box 32"/>
          <p:cNvSpPr txBox="1">
            <a:spLocks noChangeArrowheads="1"/>
          </p:cNvSpPr>
          <p:nvPr/>
        </p:nvSpPr>
        <p:spPr bwMode="auto">
          <a:xfrm>
            <a:off x="5105400" y="1600200"/>
            <a:ext cx="3733800" cy="2235200"/>
          </a:xfrm>
          <a:prstGeom prst="rect">
            <a:avLst/>
          </a:prstGeom>
          <a:noFill/>
          <a:ln w="0" algn="ctr">
            <a:solidFill>
              <a:schemeClr val="tx1">
                <a:lumMod val="50000"/>
              </a:schemeClr>
            </a:solidFill>
            <a:miter lim="800000"/>
            <a:headEnd/>
            <a:tailEnd/>
          </a:ln>
        </p:spPr>
        <p:txBody>
          <a:bodyPr lIns="38094" tIns="19047" rIns="38094" bIns="19047">
            <a:spAutoFit/>
          </a:bodyPr>
          <a:lstStyle/>
          <a:p>
            <a:pPr fontAlgn="auto">
              <a:spcBef>
                <a:spcPct val="50000"/>
              </a:spcBef>
              <a:spcAft>
                <a:spcPts val="0"/>
              </a:spcAft>
              <a:defRPr/>
            </a:pPr>
            <a:r>
              <a:rPr lang="en-US" dirty="0">
                <a:solidFill>
                  <a:srgbClr val="FF0000"/>
                </a:solidFill>
                <a:latin typeface="Corbel" pitchFamily="34" charset="0"/>
              </a:rPr>
              <a:t>GTM Projection of </a:t>
            </a:r>
            <a:r>
              <a:rPr lang="en-US" dirty="0" err="1">
                <a:solidFill>
                  <a:srgbClr val="FF0000"/>
                </a:solidFill>
                <a:latin typeface="Corbel" pitchFamily="34" charset="0"/>
              </a:rPr>
              <a:t>PubChem</a:t>
            </a:r>
            <a:r>
              <a:rPr lang="en-US" dirty="0">
                <a:solidFill>
                  <a:srgbClr val="FF0000"/>
                </a:solidFill>
                <a:latin typeface="Corbel" pitchFamily="34" charset="0"/>
              </a:rPr>
              <a:t>: </a:t>
            </a:r>
            <a:r>
              <a:rPr lang="en-US" dirty="0">
                <a:latin typeface="Corbel" pitchFamily="34" charset="0"/>
              </a:rPr>
              <a:t>10,926,940 </a:t>
            </a:r>
            <a:r>
              <a:rPr lang="en-US" dirty="0">
                <a:latin typeface="Corbel" pitchFamily="34" charset="0"/>
              </a:rPr>
              <a:t>compounds in 166 dimension binary property space takes 4 days on 8 cores. 64X64 mesh of GTM clusters interpolates </a:t>
            </a:r>
            <a:r>
              <a:rPr lang="en-US" dirty="0" err="1">
                <a:latin typeface="Corbel" pitchFamily="34" charset="0"/>
              </a:rPr>
              <a:t>PubChem</a:t>
            </a:r>
            <a:r>
              <a:rPr lang="en-US" dirty="0">
                <a:latin typeface="Corbel" pitchFamily="34" charset="0"/>
              </a:rPr>
              <a:t>. Could usefully use 1024 cores! David Wild will use for GIS style 2D browsing interface to chemistry</a:t>
            </a:r>
          </a:p>
        </p:txBody>
      </p:sp>
      <p:pic>
        <p:nvPicPr>
          <p:cNvPr id="69636" name="Picture 34" descr="gtmpca"/>
          <p:cNvPicPr>
            <a:picLocks noChangeAspect="1" noChangeArrowheads="1"/>
          </p:cNvPicPr>
          <p:nvPr/>
        </p:nvPicPr>
        <p:blipFill>
          <a:blip r:embed="rId4"/>
          <a:srcRect t="12358" b="30907"/>
          <a:stretch>
            <a:fillRect/>
          </a:stretch>
        </p:blipFill>
        <p:spPr bwMode="auto">
          <a:xfrm>
            <a:off x="0" y="3886200"/>
            <a:ext cx="5711825" cy="2170113"/>
          </a:xfrm>
          <a:prstGeom prst="rect">
            <a:avLst/>
          </a:prstGeom>
          <a:noFill/>
          <a:ln w="9525">
            <a:noFill/>
            <a:miter lim="800000"/>
            <a:headEnd/>
            <a:tailEnd/>
          </a:ln>
        </p:spPr>
      </p:pic>
      <p:sp>
        <p:nvSpPr>
          <p:cNvPr id="69637" name="Text Box 35"/>
          <p:cNvSpPr txBox="1">
            <a:spLocks noChangeArrowheads="1"/>
          </p:cNvSpPr>
          <p:nvPr/>
        </p:nvSpPr>
        <p:spPr bwMode="auto">
          <a:xfrm>
            <a:off x="1198563" y="5334000"/>
            <a:ext cx="496887" cy="312738"/>
          </a:xfrm>
          <a:prstGeom prst="rect">
            <a:avLst/>
          </a:prstGeom>
          <a:noFill/>
          <a:ln w="9525" algn="ctr">
            <a:noFill/>
            <a:miter lim="800000"/>
            <a:headEnd/>
            <a:tailEnd/>
          </a:ln>
        </p:spPr>
        <p:txBody>
          <a:bodyPr wrap="none" lIns="38094" tIns="19047" rIns="38094" bIns="19047">
            <a:spAutoFit/>
          </a:bodyPr>
          <a:lstStyle/>
          <a:p>
            <a:r>
              <a:rPr lang="en-US">
                <a:latin typeface="Corbel" pitchFamily="34" charset="0"/>
              </a:rPr>
              <a:t>PCA</a:t>
            </a:r>
          </a:p>
        </p:txBody>
      </p:sp>
      <p:sp>
        <p:nvSpPr>
          <p:cNvPr id="69638" name="Text Box 36"/>
          <p:cNvSpPr txBox="1">
            <a:spLocks noChangeArrowheads="1"/>
          </p:cNvSpPr>
          <p:nvPr/>
        </p:nvSpPr>
        <p:spPr bwMode="auto">
          <a:xfrm>
            <a:off x="3952875" y="5334000"/>
            <a:ext cx="549275" cy="312738"/>
          </a:xfrm>
          <a:prstGeom prst="rect">
            <a:avLst/>
          </a:prstGeom>
          <a:noFill/>
          <a:ln w="9525" algn="ctr">
            <a:noFill/>
            <a:miter lim="800000"/>
            <a:headEnd/>
            <a:tailEnd/>
          </a:ln>
        </p:spPr>
        <p:txBody>
          <a:bodyPr wrap="none" lIns="38094" tIns="19047" rIns="38094" bIns="19047">
            <a:spAutoFit/>
          </a:bodyPr>
          <a:lstStyle/>
          <a:p>
            <a:r>
              <a:rPr lang="en-US">
                <a:latin typeface="Corbel" pitchFamily="34" charset="0"/>
              </a:rPr>
              <a:t>GTM</a:t>
            </a:r>
          </a:p>
        </p:txBody>
      </p:sp>
      <p:sp>
        <p:nvSpPr>
          <p:cNvPr id="69639" name="Text Box 37"/>
          <p:cNvSpPr txBox="1">
            <a:spLocks noChangeArrowheads="1"/>
          </p:cNvSpPr>
          <p:nvPr/>
        </p:nvSpPr>
        <p:spPr bwMode="auto">
          <a:xfrm>
            <a:off x="152400" y="6172200"/>
            <a:ext cx="5867400" cy="315913"/>
          </a:xfrm>
          <a:prstGeom prst="rect">
            <a:avLst/>
          </a:prstGeom>
          <a:noFill/>
          <a:ln w="9525" algn="ctr">
            <a:noFill/>
            <a:miter lim="800000"/>
            <a:headEnd/>
            <a:tailEnd/>
          </a:ln>
        </p:spPr>
        <p:txBody>
          <a:bodyPr lIns="38094" tIns="19047" rIns="38094" bIns="19047">
            <a:spAutoFit/>
          </a:bodyPr>
          <a:lstStyle/>
          <a:p>
            <a:r>
              <a:rPr lang="en-US">
                <a:cs typeface="Arial" charset="0"/>
              </a:rPr>
              <a:t>Linear</a:t>
            </a:r>
            <a:r>
              <a:rPr lang="en-US">
                <a:solidFill>
                  <a:srgbClr val="FF0000"/>
                </a:solidFill>
                <a:cs typeface="Arial" charset="0"/>
              </a:rPr>
              <a:t> PCA </a:t>
            </a:r>
            <a:r>
              <a:rPr lang="en-US">
                <a:cs typeface="Arial" charset="0"/>
              </a:rPr>
              <a:t>v. nonlinear </a:t>
            </a:r>
            <a:r>
              <a:rPr lang="en-US">
                <a:solidFill>
                  <a:srgbClr val="FF0000"/>
                </a:solidFill>
                <a:cs typeface="Arial" charset="0"/>
              </a:rPr>
              <a:t>GTM</a:t>
            </a:r>
            <a:r>
              <a:rPr lang="en-US">
                <a:cs typeface="Arial" charset="0"/>
              </a:rPr>
              <a:t> on 6 Gaussians in 3D</a:t>
            </a:r>
          </a:p>
        </p:txBody>
      </p:sp>
      <p:grpSp>
        <p:nvGrpSpPr>
          <p:cNvPr id="69640" name="Group 41"/>
          <p:cNvGrpSpPr>
            <a:grpSpLocks/>
          </p:cNvGrpSpPr>
          <p:nvPr/>
        </p:nvGrpSpPr>
        <p:grpSpPr bwMode="auto">
          <a:xfrm>
            <a:off x="381000" y="381000"/>
            <a:ext cx="4635500" cy="3524250"/>
            <a:chOff x="1344" y="1104"/>
            <a:chExt cx="7008" cy="5328"/>
          </a:xfrm>
        </p:grpSpPr>
        <p:pic>
          <p:nvPicPr>
            <p:cNvPr id="69644" name="Picture 34" descr="pubchemgtm"/>
            <p:cNvPicPr>
              <a:picLocks noChangeAspect="1" noChangeArrowheads="1"/>
            </p:cNvPicPr>
            <p:nvPr/>
          </p:nvPicPr>
          <p:blipFill>
            <a:blip r:embed="rId5"/>
            <a:srcRect t="1724" r="5920" b="4311"/>
            <a:stretch>
              <a:fillRect/>
            </a:stretch>
          </p:blipFill>
          <p:spPr bwMode="auto">
            <a:xfrm>
              <a:off x="1344" y="1200"/>
              <a:ext cx="6864" cy="5232"/>
            </a:xfrm>
            <a:prstGeom prst="rect">
              <a:avLst/>
            </a:prstGeom>
            <a:noFill/>
            <a:ln w="9525">
              <a:noFill/>
              <a:miter lim="800000"/>
              <a:headEnd/>
              <a:tailEnd/>
            </a:ln>
          </p:spPr>
        </p:pic>
        <p:sp>
          <p:nvSpPr>
            <p:cNvPr id="69645" name="AutoShape 35"/>
            <p:cNvSpPr>
              <a:spLocks noChangeArrowheads="1"/>
            </p:cNvSpPr>
            <p:nvPr/>
          </p:nvSpPr>
          <p:spPr bwMode="auto">
            <a:xfrm>
              <a:off x="1488" y="1248"/>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defTabSz="2193925"/>
              <a:endParaRPr lang="en-US"/>
            </a:p>
          </p:txBody>
        </p:sp>
        <p:sp>
          <p:nvSpPr>
            <p:cNvPr id="69646" name="AutoShape 36"/>
            <p:cNvSpPr>
              <a:spLocks noChangeArrowheads="1"/>
            </p:cNvSpPr>
            <p:nvPr/>
          </p:nvSpPr>
          <p:spPr bwMode="auto">
            <a:xfrm>
              <a:off x="2208" y="1104"/>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defTabSz="2193925"/>
              <a:endParaRPr lang="en-US"/>
            </a:p>
          </p:txBody>
        </p:sp>
        <p:sp>
          <p:nvSpPr>
            <p:cNvPr id="69647" name="AutoShape 37"/>
            <p:cNvSpPr>
              <a:spLocks noChangeArrowheads="1"/>
            </p:cNvSpPr>
            <p:nvPr/>
          </p:nvSpPr>
          <p:spPr bwMode="auto">
            <a:xfrm>
              <a:off x="5664" y="2400"/>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defTabSz="2193925"/>
              <a:endParaRPr lang="en-US"/>
            </a:p>
          </p:txBody>
        </p:sp>
        <p:sp>
          <p:nvSpPr>
            <p:cNvPr id="69648" name="AutoShape 38"/>
            <p:cNvSpPr>
              <a:spLocks noChangeArrowheads="1"/>
            </p:cNvSpPr>
            <p:nvPr/>
          </p:nvSpPr>
          <p:spPr bwMode="auto">
            <a:xfrm>
              <a:off x="5088" y="3984"/>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defTabSz="2193925"/>
              <a:endParaRPr lang="en-US"/>
            </a:p>
          </p:txBody>
        </p:sp>
        <p:sp>
          <p:nvSpPr>
            <p:cNvPr id="69649" name="AutoShape 39"/>
            <p:cNvSpPr>
              <a:spLocks noChangeArrowheads="1"/>
            </p:cNvSpPr>
            <p:nvPr/>
          </p:nvSpPr>
          <p:spPr bwMode="auto">
            <a:xfrm>
              <a:off x="5856" y="4656"/>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defTabSz="2193925"/>
              <a:endParaRPr lang="en-US"/>
            </a:p>
          </p:txBody>
        </p:sp>
        <p:sp>
          <p:nvSpPr>
            <p:cNvPr id="69650" name="AutoShape 40"/>
            <p:cNvSpPr>
              <a:spLocks noChangeArrowheads="1"/>
            </p:cNvSpPr>
            <p:nvPr/>
          </p:nvSpPr>
          <p:spPr bwMode="auto">
            <a:xfrm>
              <a:off x="7776" y="5376"/>
              <a:ext cx="576" cy="576"/>
            </a:xfrm>
            <a:prstGeom prst="star4">
              <a:avLst>
                <a:gd name="adj" fmla="val 12500"/>
              </a:avLst>
            </a:prstGeom>
            <a:solidFill>
              <a:srgbClr val="E40701"/>
            </a:solidFill>
            <a:ln w="9525">
              <a:solidFill>
                <a:schemeClr val="tx1"/>
              </a:solidFill>
              <a:miter lim="800000"/>
              <a:headEnd/>
              <a:tailEnd/>
            </a:ln>
          </p:spPr>
          <p:txBody>
            <a:bodyPr wrap="none" anchor="ctr"/>
            <a:lstStyle/>
            <a:p>
              <a:pPr defTabSz="2193925"/>
              <a:endParaRPr lang="en-US"/>
            </a:p>
          </p:txBody>
        </p:sp>
      </p:grpSp>
      <p:sp>
        <p:nvSpPr>
          <p:cNvPr id="69641" name="Text Box 42"/>
          <p:cNvSpPr txBox="1">
            <a:spLocks noChangeArrowheads="1"/>
          </p:cNvSpPr>
          <p:nvPr/>
        </p:nvSpPr>
        <p:spPr bwMode="auto">
          <a:xfrm>
            <a:off x="1119188" y="3175"/>
            <a:ext cx="6577012" cy="457200"/>
          </a:xfrm>
          <a:prstGeom prst="rect">
            <a:avLst/>
          </a:prstGeom>
          <a:noFill/>
          <a:ln w="9525">
            <a:noFill/>
            <a:miter lim="800000"/>
            <a:headEnd/>
            <a:tailEnd/>
          </a:ln>
        </p:spPr>
        <p:txBody>
          <a:bodyPr wrap="none">
            <a:spAutoFit/>
          </a:bodyPr>
          <a:lstStyle/>
          <a:p>
            <a:pPr defTabSz="381000"/>
            <a:r>
              <a:rPr lang="en-US" sz="2400"/>
              <a:t>Parallel Generative Topographic Mapping GTM</a:t>
            </a:r>
          </a:p>
        </p:txBody>
      </p:sp>
      <p:sp>
        <p:nvSpPr>
          <p:cNvPr id="20" name="Text Box 32"/>
          <p:cNvSpPr txBox="1">
            <a:spLocks noChangeArrowheads="1"/>
          </p:cNvSpPr>
          <p:nvPr/>
        </p:nvSpPr>
        <p:spPr bwMode="auto">
          <a:xfrm>
            <a:off x="5105400" y="457200"/>
            <a:ext cx="3752850" cy="862013"/>
          </a:xfrm>
          <a:prstGeom prst="rect">
            <a:avLst/>
          </a:prstGeom>
          <a:noFill/>
          <a:ln w="0" algn="ctr">
            <a:solidFill>
              <a:schemeClr val="tx1">
                <a:lumMod val="50000"/>
              </a:schemeClr>
            </a:solidFill>
            <a:miter lim="800000"/>
            <a:headEnd/>
            <a:tailEnd/>
          </a:ln>
        </p:spPr>
        <p:txBody>
          <a:bodyPr lIns="38094" tIns="19047" rIns="38094" bIns="19047">
            <a:spAutoFit/>
          </a:bodyPr>
          <a:lstStyle/>
          <a:p>
            <a:pPr fontAlgn="auto">
              <a:spcBef>
                <a:spcPct val="50000"/>
              </a:spcBef>
              <a:spcAft>
                <a:spcPts val="0"/>
              </a:spcAft>
              <a:defRPr/>
            </a:pPr>
            <a:r>
              <a:rPr lang="en-US" dirty="0">
                <a:latin typeface="Corbel" pitchFamily="34" charset="0"/>
              </a:rPr>
              <a:t>Reduce dimensionality preserving topology and perhaps distances</a:t>
            </a:r>
            <a:br>
              <a:rPr lang="en-US" dirty="0">
                <a:latin typeface="Corbel" pitchFamily="34" charset="0"/>
              </a:rPr>
            </a:br>
            <a:r>
              <a:rPr lang="en-US" dirty="0">
                <a:latin typeface="Corbel" pitchFamily="34" charset="0"/>
              </a:rPr>
              <a:t>Here project to 2D </a:t>
            </a:r>
          </a:p>
        </p:txBody>
      </p:sp>
      <p:sp>
        <p:nvSpPr>
          <p:cNvPr id="69643" name="Rectangle 36"/>
          <p:cNvSpPr>
            <a:spLocks noChangeArrowheads="1"/>
          </p:cNvSpPr>
          <p:nvPr/>
        </p:nvSpPr>
        <p:spPr bwMode="auto">
          <a:xfrm>
            <a:off x="8297863" y="6491288"/>
            <a:ext cx="769937" cy="366712"/>
          </a:xfrm>
          <a:prstGeom prst="rect">
            <a:avLst/>
          </a:prstGeom>
          <a:noFill/>
          <a:ln w="9525">
            <a:noFill/>
            <a:miter lim="800000"/>
            <a:headEnd/>
            <a:tailEnd/>
          </a:ln>
        </p:spPr>
        <p:txBody>
          <a:bodyPr wrap="none" lIns="91425" tIns="45713" rIns="91425" bIns="45713">
            <a:spAutoFit/>
          </a:bodyPr>
          <a:lstStyle/>
          <a:p>
            <a:r>
              <a:rPr lang="en-US" i="1">
                <a:solidFill>
                  <a:srgbClr val="1851CE"/>
                </a:solidFill>
                <a:latin typeface="Calibri" pitchFamily="34" charset="0"/>
              </a:rPr>
              <a:t>S</a:t>
            </a:r>
            <a:r>
              <a:rPr lang="en-US" i="1">
                <a:solidFill>
                  <a:srgbClr val="E40701"/>
                </a:solidFill>
                <a:latin typeface="Calibri" pitchFamily="34" charset="0"/>
              </a:rPr>
              <a:t>A</a:t>
            </a:r>
            <a:r>
              <a:rPr lang="en-US" i="1">
                <a:solidFill>
                  <a:srgbClr val="EFBA00"/>
                </a:solidFill>
                <a:latin typeface="Calibri" pitchFamily="34" charset="0"/>
              </a:rPr>
              <a:t>L</a:t>
            </a:r>
            <a:r>
              <a:rPr lang="en-US" i="1">
                <a:solidFill>
                  <a:srgbClr val="1851CE"/>
                </a:solidFill>
                <a:latin typeface="Calibri" pitchFamily="34" charset="0"/>
              </a:rPr>
              <a:t>S</a:t>
            </a:r>
            <a:r>
              <a:rPr lang="en-US" i="1">
                <a:solidFill>
                  <a:srgbClr val="18A221"/>
                </a:solidFill>
                <a:latin typeface="Calibri" pitchFamily="34" charset="0"/>
              </a:rPr>
              <a:t>A</a:t>
            </a:r>
            <a:endParaRPr lang="en-US">
              <a:latin typeface="Corbe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1363662"/>
          </a:xfrm>
        </p:spPr>
        <p:txBody>
          <a:bodyPr/>
          <a:lstStyle/>
          <a:p>
            <a:pPr fontAlgn="auto">
              <a:spcAft>
                <a:spcPts val="0"/>
              </a:spcAft>
              <a:defRPr/>
            </a:pPr>
            <a:endParaRPr/>
          </a:p>
        </p:txBody>
      </p:sp>
      <p:sp>
        <p:nvSpPr>
          <p:cNvPr id="71682" name="Text Placeholder 2"/>
          <p:cNvSpPr>
            <a:spLocks noGrp="1"/>
          </p:cNvSpPr>
          <p:nvPr>
            <p:ph type="body" idx="1"/>
          </p:nvPr>
        </p:nvSpPr>
        <p:spPr>
          <a:xfrm>
            <a:off x="530225" y="2705100"/>
            <a:ext cx="7772400" cy="1509713"/>
          </a:xfrm>
        </p:spPr>
        <p:txBody>
          <a:bodyPr/>
          <a:lstStyle/>
          <a:p>
            <a:endParaRPr lang="en-US" smtClean="0"/>
          </a:p>
        </p:txBody>
      </p:sp>
      <p:pic>
        <p:nvPicPr>
          <p:cNvPr id="71683" name="Picture 10"/>
          <p:cNvPicPr>
            <a:picLocks noChangeAspect="1" noChangeArrowheads="1"/>
          </p:cNvPicPr>
          <p:nvPr/>
        </p:nvPicPr>
        <p:blipFill>
          <a:blip r:embed="rId3"/>
          <a:srcRect l="17377" t="20683" r="6033" b="12595"/>
          <a:stretch>
            <a:fillRect/>
          </a:stretch>
        </p:blipFill>
        <p:spPr bwMode="auto">
          <a:xfrm>
            <a:off x="381000" y="0"/>
            <a:ext cx="8229600" cy="6915150"/>
          </a:xfrm>
          <a:prstGeom prst="rect">
            <a:avLst/>
          </a:prstGeom>
          <a:noFill/>
          <a:ln w="9525">
            <a:noFill/>
            <a:miter lim="800000"/>
            <a:headEnd/>
            <a:tailEnd/>
          </a:ln>
        </p:spPr>
      </p:pic>
      <p:pic>
        <p:nvPicPr>
          <p:cNvPr id="5" name="Picture 9"/>
          <p:cNvPicPr>
            <a:picLocks noChangeAspect="1" noChangeArrowheads="1"/>
          </p:cNvPicPr>
          <p:nvPr/>
        </p:nvPicPr>
        <p:blipFill>
          <a:blip r:embed="rId4"/>
          <a:srcRect l="17377" t="20683" r="6033" b="12595"/>
          <a:stretch>
            <a:fillRect/>
          </a:stretch>
        </p:blipFill>
        <p:spPr bwMode="auto">
          <a:xfrm>
            <a:off x="381000" y="0"/>
            <a:ext cx="8153400"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1363662"/>
          </a:xfrm>
        </p:spPr>
        <p:txBody>
          <a:bodyPr/>
          <a:lstStyle/>
          <a:p>
            <a:pPr fontAlgn="auto">
              <a:spcAft>
                <a:spcPts val="0"/>
              </a:spcAft>
              <a:defRPr/>
            </a:pPr>
            <a:endParaRPr/>
          </a:p>
        </p:txBody>
      </p:sp>
      <p:sp>
        <p:nvSpPr>
          <p:cNvPr id="73730" name="Text Placeholder 2"/>
          <p:cNvSpPr>
            <a:spLocks noGrp="1"/>
          </p:cNvSpPr>
          <p:nvPr>
            <p:ph type="body" idx="1"/>
          </p:nvPr>
        </p:nvSpPr>
        <p:spPr>
          <a:xfrm>
            <a:off x="530225" y="2705100"/>
            <a:ext cx="7772400" cy="1509713"/>
          </a:xfrm>
        </p:spPr>
        <p:txBody>
          <a:bodyPr/>
          <a:lstStyle/>
          <a:p>
            <a:endParaRPr lang="en-US" smtClean="0"/>
          </a:p>
        </p:txBody>
      </p:sp>
      <p:pic>
        <p:nvPicPr>
          <p:cNvPr id="73731" name="Picture 4"/>
          <p:cNvPicPr>
            <a:picLocks noChangeAspect="1" noChangeArrowheads="1"/>
          </p:cNvPicPr>
          <p:nvPr/>
        </p:nvPicPr>
        <p:blipFill>
          <a:blip r:embed="rId3"/>
          <a:srcRect l="17819" t="18919" r="3017" b="12163"/>
          <a:stretch>
            <a:fillRect/>
          </a:stretch>
        </p:blipFill>
        <p:spPr bwMode="auto">
          <a:xfrm>
            <a:off x="381000" y="0"/>
            <a:ext cx="8255000" cy="684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6861048" cy="545592"/>
          </a:xfrm>
        </p:spPr>
        <p:txBody>
          <a:bodyPr/>
          <a:lstStyle/>
          <a:p>
            <a:pPr fontAlgn="auto">
              <a:spcAft>
                <a:spcPts val="0"/>
              </a:spcAft>
              <a:defRPr/>
            </a:pPr>
            <a:r>
              <a:rPr sz="3200" smtClean="0"/>
              <a:t>T</a:t>
            </a:r>
            <a:r>
              <a:rPr sz="3200" smtClean="0"/>
              <a:t>he</a:t>
            </a:r>
            <a:r>
              <a:rPr sz="3200" smtClean="0"/>
              <a:t> GIS application using DSS Services </a:t>
            </a:r>
            <a:endParaRPr sz="3200"/>
          </a:p>
        </p:txBody>
      </p:sp>
      <p:pic>
        <p:nvPicPr>
          <p:cNvPr id="75778" name="Picture 2" descr="ScreenSnapShot_DSS_ConsoleOutput_for_DSSclustering"/>
          <p:cNvPicPr>
            <a:picLocks noChangeAspect="1" noChangeArrowheads="1"/>
          </p:cNvPicPr>
          <p:nvPr/>
        </p:nvPicPr>
        <p:blipFill>
          <a:blip r:embed="rId3"/>
          <a:srcRect/>
          <a:stretch>
            <a:fillRect/>
          </a:stretch>
        </p:blipFill>
        <p:spPr bwMode="auto">
          <a:xfrm>
            <a:off x="990600" y="457200"/>
            <a:ext cx="7272338"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1363662"/>
          </a:xfrm>
        </p:spPr>
        <p:txBody>
          <a:bodyPr/>
          <a:lstStyle/>
          <a:p>
            <a:pPr fontAlgn="auto">
              <a:spcAft>
                <a:spcPts val="0"/>
              </a:spcAft>
              <a:defRPr/>
            </a:pPr>
            <a:endParaRPr/>
          </a:p>
        </p:txBody>
      </p:sp>
      <p:sp>
        <p:nvSpPr>
          <p:cNvPr id="77826" name="Text Placeholder 2"/>
          <p:cNvSpPr>
            <a:spLocks noGrp="1"/>
          </p:cNvSpPr>
          <p:nvPr>
            <p:ph type="body" idx="1"/>
          </p:nvPr>
        </p:nvSpPr>
        <p:spPr>
          <a:xfrm>
            <a:off x="530225" y="2705100"/>
            <a:ext cx="7772400" cy="1509713"/>
          </a:xfrm>
        </p:spPr>
        <p:txBody>
          <a:bodyPr/>
          <a:lstStyle/>
          <a:p>
            <a:endParaRPr lang="en-US" smtClean="0"/>
          </a:p>
        </p:txBody>
      </p:sp>
      <p:grpSp>
        <p:nvGrpSpPr>
          <p:cNvPr id="77827" name="Group 4"/>
          <p:cNvGrpSpPr>
            <a:grpSpLocks/>
          </p:cNvGrpSpPr>
          <p:nvPr/>
        </p:nvGrpSpPr>
        <p:grpSpPr bwMode="auto">
          <a:xfrm>
            <a:off x="0" y="0"/>
            <a:ext cx="9144000" cy="5329238"/>
            <a:chOff x="0" y="0"/>
            <a:chExt cx="9144000" cy="5329238"/>
          </a:xfrm>
        </p:grpSpPr>
        <p:pic>
          <p:nvPicPr>
            <p:cNvPr id="77830" name="Picture 2"/>
            <p:cNvPicPr>
              <a:picLocks noChangeAspect="1" noChangeArrowheads="1"/>
            </p:cNvPicPr>
            <p:nvPr/>
          </p:nvPicPr>
          <p:blipFill>
            <a:blip r:embed="rId3"/>
            <a:srcRect l="2101" t="11995" r="15593" b="8926"/>
            <a:stretch>
              <a:fillRect/>
            </a:stretch>
          </p:blipFill>
          <p:spPr bwMode="auto">
            <a:xfrm>
              <a:off x="0" y="0"/>
              <a:ext cx="9144000" cy="5329238"/>
            </a:xfrm>
            <a:prstGeom prst="rect">
              <a:avLst/>
            </a:prstGeom>
            <a:noFill/>
            <a:ln w="9525">
              <a:noFill/>
              <a:miter lim="800000"/>
              <a:headEnd/>
              <a:tailEnd/>
            </a:ln>
          </p:spPr>
        </p:pic>
        <p:sp>
          <p:nvSpPr>
            <p:cNvPr id="77831" name="Text Box 5"/>
            <p:cNvSpPr txBox="1">
              <a:spLocks noChangeArrowheads="1"/>
            </p:cNvSpPr>
            <p:nvPr/>
          </p:nvSpPr>
          <p:spPr bwMode="auto">
            <a:xfrm>
              <a:off x="2706688" y="428625"/>
              <a:ext cx="4656137" cy="519113"/>
            </a:xfrm>
            <a:prstGeom prst="rect">
              <a:avLst/>
            </a:prstGeom>
            <a:solidFill>
              <a:schemeClr val="bg2"/>
            </a:solidFill>
            <a:ln w="9525">
              <a:noFill/>
              <a:miter lim="800000"/>
              <a:headEnd/>
              <a:tailEnd/>
            </a:ln>
          </p:spPr>
          <p:txBody>
            <a:bodyPr wrap="none">
              <a:spAutoFit/>
            </a:bodyPr>
            <a:lstStyle/>
            <a:p>
              <a:pPr algn="ctr"/>
              <a:r>
                <a:rPr lang="en-US" sz="2800" b="1">
                  <a:latin typeface="Times New Roman" pitchFamily="18" charset="0"/>
                </a:rPr>
                <a:t>DSS Service Measurements</a:t>
              </a:r>
            </a:p>
          </p:txBody>
        </p:sp>
      </p:grpSp>
      <p:sp>
        <p:nvSpPr>
          <p:cNvPr id="8" name="Rectangle 3"/>
          <p:cNvSpPr txBox="1">
            <a:spLocks noChangeArrowheads="1"/>
          </p:cNvSpPr>
          <p:nvPr/>
        </p:nvSpPr>
        <p:spPr bwMode="auto">
          <a:xfrm>
            <a:off x="0" y="5181600"/>
            <a:ext cx="9144000" cy="838200"/>
          </a:xfrm>
          <a:prstGeom prst="rect">
            <a:avLst/>
          </a:prstGeom>
          <a:noFill/>
        </p:spPr>
        <p:txBody>
          <a:bodyPr anchor="b" anchorCtr="1">
            <a:normAutofit/>
          </a:bodyPr>
          <a:lstStyle/>
          <a:p>
            <a:pPr fontAlgn="auto">
              <a:spcAft>
                <a:spcPts val="0"/>
              </a:spcAft>
              <a:defRPr/>
            </a:pPr>
            <a:r>
              <a:rPr lang="en-US" i="1" dirty="0">
                <a:solidFill>
                  <a:schemeClr val="tx2"/>
                </a:solidFill>
                <a:latin typeface="+mj-lt"/>
                <a:ea typeface="+mj-ea"/>
                <a:cs typeface="+mj-cs"/>
              </a:rPr>
              <a:t>Timing of HP </a:t>
            </a:r>
            <a:r>
              <a:rPr lang="en-US" i="1" dirty="0" err="1">
                <a:solidFill>
                  <a:schemeClr val="tx2"/>
                </a:solidFill>
                <a:latin typeface="+mj-lt"/>
                <a:ea typeface="+mj-ea"/>
                <a:cs typeface="+mj-cs"/>
              </a:rPr>
              <a:t>Opteron</a:t>
            </a:r>
            <a:r>
              <a:rPr lang="en-US" i="1" dirty="0">
                <a:solidFill>
                  <a:schemeClr val="tx2"/>
                </a:solidFill>
                <a:latin typeface="+mj-lt"/>
                <a:ea typeface="+mj-ea"/>
                <a:cs typeface="+mj-cs"/>
              </a:rPr>
              <a:t> </a:t>
            </a:r>
            <a:r>
              <a:rPr lang="en-US" i="1" dirty="0" err="1">
                <a:solidFill>
                  <a:schemeClr val="tx2"/>
                </a:solidFill>
                <a:latin typeface="+mj-lt"/>
                <a:ea typeface="+mj-ea"/>
                <a:cs typeface="+mj-cs"/>
              </a:rPr>
              <a:t>Multicore</a:t>
            </a:r>
            <a:r>
              <a:rPr lang="en-US" i="1" dirty="0">
                <a:solidFill>
                  <a:schemeClr val="tx2"/>
                </a:solidFill>
                <a:latin typeface="+mj-lt"/>
                <a:ea typeface="+mj-ea"/>
                <a:cs typeface="+mj-cs"/>
              </a:rPr>
              <a:t> as a function of number of simultaneous two-way service messages processed (November 2006 DSS Release)</a:t>
            </a:r>
            <a:endParaRPr lang="en-US" i="1" dirty="0">
              <a:solidFill>
                <a:schemeClr val="tx2"/>
              </a:solidFill>
              <a:latin typeface="+mj-lt"/>
              <a:ea typeface="+mj-ea"/>
              <a:cs typeface="+mj-cs"/>
            </a:endParaRPr>
          </a:p>
        </p:txBody>
      </p:sp>
      <p:sp>
        <p:nvSpPr>
          <p:cNvPr id="9" name="TextBox 8"/>
          <p:cNvSpPr txBox="1"/>
          <p:nvPr/>
        </p:nvSpPr>
        <p:spPr>
          <a:xfrm>
            <a:off x="685800" y="6096000"/>
            <a:ext cx="7848600" cy="646113"/>
          </a:xfrm>
          <a:prstGeom prst="rect">
            <a:avLst/>
          </a:prstGeom>
          <a:noFill/>
        </p:spPr>
        <p:txBody>
          <a:bodyPr>
            <a:spAutoFit/>
          </a:bodyPr>
          <a:lstStyle/>
          <a:p>
            <a:pPr marL="227013" indent="-227013" fontAlgn="auto">
              <a:spcBef>
                <a:spcPts val="0"/>
              </a:spcBef>
              <a:spcAft>
                <a:spcPts val="0"/>
              </a:spcAft>
              <a:buFont typeface="Wingdings" pitchFamily="2" charset="2"/>
              <a:buChar char="§"/>
              <a:defRPr/>
            </a:pPr>
            <a:r>
              <a:rPr lang="en-US" dirty="0">
                <a:solidFill>
                  <a:srgbClr val="99FF33"/>
                </a:solidFill>
                <a:latin typeface="+mn-lt"/>
              </a:rPr>
              <a:t>Measurements of Axis 2 shows about 500 microseconds – DSS is 10 times better</a:t>
            </a:r>
          </a:p>
          <a:p>
            <a:pPr fontAlgn="auto">
              <a:spcBef>
                <a:spcPts val="0"/>
              </a:spcBef>
              <a:spcAft>
                <a:spcPts val="0"/>
              </a:spcAft>
              <a:defRPr/>
            </a:pPr>
            <a:endParaRPr lang="en-US"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4274" name="Rectangle 2"/>
          <p:cNvSpPr>
            <a:spLocks noGrp="1" noChangeArrowheads="1"/>
          </p:cNvSpPr>
          <p:nvPr>
            <p:ph type="title"/>
          </p:nvPr>
        </p:nvSpPr>
        <p:spPr>
          <a:xfrm>
            <a:off x="2362200" y="0"/>
            <a:ext cx="4038600" cy="926592"/>
          </a:xfrm>
        </p:spPr>
        <p:txBody>
          <a:bodyPr/>
          <a:lstStyle/>
          <a:p>
            <a:pPr algn="ctr" fontAlgn="auto">
              <a:spcAft>
                <a:spcPts val="0"/>
              </a:spcAft>
              <a:defRPr/>
            </a:pPr>
            <a:r>
              <a:rPr sz="4000"/>
              <a:t>Why Data-mining?</a:t>
            </a:r>
          </a:p>
        </p:txBody>
      </p:sp>
      <p:sp>
        <p:nvSpPr>
          <p:cNvPr id="1334275" name="Rectangle 3"/>
          <p:cNvSpPr>
            <a:spLocks noGrp="1" noChangeArrowheads="1"/>
          </p:cNvSpPr>
          <p:nvPr>
            <p:ph type="body" idx="1"/>
          </p:nvPr>
        </p:nvSpPr>
        <p:spPr>
          <a:xfrm>
            <a:off x="530225" y="1295400"/>
            <a:ext cx="8232775" cy="4495800"/>
          </a:xfrm>
        </p:spPr>
        <p:txBody>
          <a:bodyPr>
            <a:normAutofit/>
          </a:bodyPr>
          <a:lstStyle/>
          <a:p>
            <a:pPr marL="230188" indent="-230188" fontAlgn="auto">
              <a:lnSpc>
                <a:spcPct val="85000"/>
              </a:lnSpc>
              <a:spcBef>
                <a:spcPct val="15000"/>
              </a:spcBef>
              <a:spcAft>
                <a:spcPts val="0"/>
              </a:spcAft>
              <a:buClr>
                <a:schemeClr val="accent3"/>
              </a:buClr>
              <a:buFont typeface="Wingdings" pitchFamily="2" charset="2"/>
              <a:buChar char="§"/>
              <a:defRPr/>
            </a:pPr>
            <a:r>
              <a:rPr lang="en-US" sz="2600" dirty="0"/>
              <a:t>What applications can </a:t>
            </a:r>
            <a:r>
              <a:rPr lang="en-US" sz="2600" dirty="0">
                <a:solidFill>
                  <a:srgbClr val="ECD700"/>
                </a:solidFill>
              </a:rPr>
              <a:t>use</a:t>
            </a:r>
            <a:r>
              <a:rPr lang="en-US" sz="2600" dirty="0"/>
              <a:t> the </a:t>
            </a:r>
            <a:r>
              <a:rPr lang="en-US" sz="2600" dirty="0">
                <a:solidFill>
                  <a:srgbClr val="ECD700"/>
                </a:solidFill>
              </a:rPr>
              <a:t>128 cores</a:t>
            </a:r>
            <a:r>
              <a:rPr lang="en-US" sz="2600" dirty="0"/>
              <a:t> expected in 2013</a:t>
            </a:r>
            <a:r>
              <a:rPr lang="en-US" sz="2600" dirty="0" smtClean="0"/>
              <a:t>?</a:t>
            </a:r>
          </a:p>
          <a:p>
            <a:pPr marL="230188" indent="-230188" fontAlgn="auto">
              <a:lnSpc>
                <a:spcPct val="85000"/>
              </a:lnSpc>
              <a:spcBef>
                <a:spcPct val="15000"/>
              </a:spcBef>
              <a:spcAft>
                <a:spcPts val="0"/>
              </a:spcAft>
              <a:buClr>
                <a:schemeClr val="accent3"/>
              </a:buClr>
              <a:buFont typeface="Wingdings" pitchFamily="2" charset="2"/>
              <a:buChar char="§"/>
              <a:defRPr/>
            </a:pPr>
            <a:endParaRPr lang="en-US" sz="2600" dirty="0"/>
          </a:p>
          <a:p>
            <a:pPr marL="230188" indent="-230188" fontAlgn="auto">
              <a:lnSpc>
                <a:spcPct val="85000"/>
              </a:lnSpc>
              <a:spcBef>
                <a:spcPct val="15000"/>
              </a:spcBef>
              <a:spcAft>
                <a:spcPts val="0"/>
              </a:spcAft>
              <a:buClr>
                <a:schemeClr val="accent3"/>
              </a:buClr>
              <a:buFont typeface="Wingdings" pitchFamily="2" charset="2"/>
              <a:buChar char="§"/>
              <a:defRPr/>
            </a:pPr>
            <a:r>
              <a:rPr lang="en-US" sz="2600" dirty="0"/>
              <a:t>Over same time period </a:t>
            </a:r>
            <a:r>
              <a:rPr lang="en-US" sz="2600" dirty="0">
                <a:solidFill>
                  <a:srgbClr val="ECD700"/>
                </a:solidFill>
              </a:rPr>
              <a:t>real-time</a:t>
            </a:r>
            <a:r>
              <a:rPr lang="en-US" sz="2600" dirty="0"/>
              <a:t> and </a:t>
            </a:r>
            <a:r>
              <a:rPr lang="en-US" sz="2600" dirty="0">
                <a:solidFill>
                  <a:srgbClr val="ECD700"/>
                </a:solidFill>
              </a:rPr>
              <a:t>archival data</a:t>
            </a:r>
            <a:r>
              <a:rPr lang="en-US" sz="2600" dirty="0"/>
              <a:t> will increase as fast as or </a:t>
            </a:r>
            <a:r>
              <a:rPr lang="en-US" sz="2600" dirty="0">
                <a:solidFill>
                  <a:srgbClr val="ECD700"/>
                </a:solidFill>
              </a:rPr>
              <a:t>faster</a:t>
            </a:r>
            <a:r>
              <a:rPr lang="en-US" sz="2600" dirty="0"/>
              <a:t> than </a:t>
            </a:r>
            <a:r>
              <a:rPr lang="en-US" sz="2600" dirty="0">
                <a:solidFill>
                  <a:srgbClr val="ECD700"/>
                </a:solidFill>
              </a:rPr>
              <a:t>computing</a:t>
            </a:r>
          </a:p>
          <a:p>
            <a:pPr marL="640080" lvl="1" indent="-246888" fontAlgn="auto">
              <a:lnSpc>
                <a:spcPct val="85000"/>
              </a:lnSpc>
              <a:spcBef>
                <a:spcPct val="15000"/>
              </a:spcBef>
              <a:spcAft>
                <a:spcPts val="0"/>
              </a:spcAft>
              <a:buFont typeface="Wingdings" pitchFamily="2" charset="2"/>
              <a:buChar char="§"/>
              <a:defRPr/>
            </a:pPr>
            <a:r>
              <a:rPr lang="en-US" sz="2200" dirty="0"/>
              <a:t>Internet data </a:t>
            </a:r>
            <a:r>
              <a:rPr lang="en-US" sz="2200" dirty="0" smtClean="0"/>
              <a:t>fetched to local PC or stored in “cloud”</a:t>
            </a:r>
            <a:endParaRPr lang="en-US" sz="2200" dirty="0"/>
          </a:p>
          <a:p>
            <a:pPr marL="640080" lvl="1" indent="-246888" fontAlgn="auto">
              <a:lnSpc>
                <a:spcPct val="85000"/>
              </a:lnSpc>
              <a:spcBef>
                <a:spcPct val="15000"/>
              </a:spcBef>
              <a:spcAft>
                <a:spcPts val="0"/>
              </a:spcAft>
              <a:buFont typeface="Wingdings" pitchFamily="2" charset="2"/>
              <a:buChar char="§"/>
              <a:defRPr/>
            </a:pPr>
            <a:r>
              <a:rPr lang="en-US" sz="2200" dirty="0"/>
              <a:t>Surveillance</a:t>
            </a:r>
          </a:p>
          <a:p>
            <a:pPr marL="640080" lvl="1" indent="-246888" fontAlgn="auto">
              <a:lnSpc>
                <a:spcPct val="85000"/>
              </a:lnSpc>
              <a:spcBef>
                <a:spcPct val="15000"/>
              </a:spcBef>
              <a:spcAft>
                <a:spcPts val="0"/>
              </a:spcAft>
              <a:buFont typeface="Wingdings" pitchFamily="2" charset="2"/>
              <a:buChar char="§"/>
              <a:defRPr/>
            </a:pPr>
            <a:r>
              <a:rPr lang="en-US" sz="2200" dirty="0"/>
              <a:t>Environmental monitors, Instruments such as LHC at CERN, High throughput screening in bio- and chemo-informatics</a:t>
            </a:r>
          </a:p>
          <a:p>
            <a:pPr marL="640080" lvl="1" indent="-246888" fontAlgn="auto">
              <a:lnSpc>
                <a:spcPct val="85000"/>
              </a:lnSpc>
              <a:spcBef>
                <a:spcPct val="15000"/>
              </a:spcBef>
              <a:spcAft>
                <a:spcPts val="0"/>
              </a:spcAft>
              <a:buFont typeface="Wingdings" pitchFamily="2" charset="2"/>
              <a:buChar char="§"/>
              <a:defRPr/>
            </a:pPr>
            <a:r>
              <a:rPr lang="en-US" sz="2200" dirty="0"/>
              <a:t>Results of </a:t>
            </a:r>
            <a:r>
              <a:rPr lang="en-US" sz="2200" dirty="0" smtClean="0"/>
              <a:t>Simulations</a:t>
            </a:r>
          </a:p>
          <a:p>
            <a:pPr marL="640080" lvl="1" indent="-246888" fontAlgn="auto">
              <a:lnSpc>
                <a:spcPct val="85000"/>
              </a:lnSpc>
              <a:spcBef>
                <a:spcPct val="15000"/>
              </a:spcBef>
              <a:spcAft>
                <a:spcPts val="0"/>
              </a:spcAft>
              <a:buFont typeface="Wingdings" pitchFamily="2" charset="2"/>
              <a:buChar char="§"/>
              <a:defRPr/>
            </a:pPr>
            <a:endParaRPr lang="en-US" sz="2200" dirty="0"/>
          </a:p>
          <a:p>
            <a:pPr marL="230188" indent="-230188" fontAlgn="auto">
              <a:lnSpc>
                <a:spcPct val="85000"/>
              </a:lnSpc>
              <a:spcBef>
                <a:spcPct val="15000"/>
              </a:spcBef>
              <a:spcAft>
                <a:spcPts val="0"/>
              </a:spcAft>
              <a:buClr>
                <a:schemeClr val="accent3"/>
              </a:buClr>
              <a:buFont typeface="Wingdings" pitchFamily="2" charset="2"/>
              <a:buChar char="§"/>
              <a:defRPr/>
            </a:pPr>
            <a:r>
              <a:rPr lang="en-US" sz="2600" dirty="0">
                <a:solidFill>
                  <a:srgbClr val="ECD700"/>
                </a:solidFill>
              </a:rPr>
              <a:t>Intel RMS </a:t>
            </a:r>
            <a:r>
              <a:rPr lang="en-US" sz="2600" dirty="0"/>
              <a:t>analysis</a:t>
            </a:r>
            <a:r>
              <a:rPr lang="en-US" sz="2600" dirty="0">
                <a:solidFill>
                  <a:srgbClr val="FFFF00"/>
                </a:solidFill>
              </a:rPr>
              <a:t> </a:t>
            </a:r>
            <a:r>
              <a:rPr lang="en-US" sz="2600" dirty="0"/>
              <a:t>suggests</a:t>
            </a:r>
            <a:r>
              <a:rPr lang="en-US" sz="2600" dirty="0">
                <a:solidFill>
                  <a:srgbClr val="FFFF00"/>
                </a:solidFill>
              </a:rPr>
              <a:t> </a:t>
            </a:r>
            <a:r>
              <a:rPr lang="en-US" sz="2600" dirty="0">
                <a:solidFill>
                  <a:srgbClr val="ECD700"/>
                </a:solidFill>
              </a:rPr>
              <a:t>Gaming</a:t>
            </a:r>
            <a:r>
              <a:rPr lang="en-US" sz="2600" dirty="0">
                <a:solidFill>
                  <a:srgbClr val="FFFF00"/>
                </a:solidFill>
              </a:rPr>
              <a:t> </a:t>
            </a:r>
            <a:r>
              <a:rPr lang="en-US" sz="2600" dirty="0"/>
              <a:t>and </a:t>
            </a:r>
            <a:r>
              <a:rPr lang="en-US" sz="2600" dirty="0">
                <a:solidFill>
                  <a:srgbClr val="ECD700"/>
                </a:solidFill>
              </a:rPr>
              <a:t>Generalized decision support</a:t>
            </a:r>
            <a:r>
              <a:rPr lang="en-US" sz="2600" dirty="0"/>
              <a:t> (</a:t>
            </a:r>
            <a:r>
              <a:rPr lang="en-US" sz="2600" dirty="0">
                <a:solidFill>
                  <a:srgbClr val="ECD700"/>
                </a:solidFill>
              </a:rPr>
              <a:t>data mining</a:t>
            </a:r>
            <a:r>
              <a:rPr lang="en-US" sz="2600" dirty="0"/>
              <a:t>) are ways of using these </a:t>
            </a:r>
            <a:r>
              <a:rPr lang="en-US" sz="2600" dirty="0" smtClean="0"/>
              <a:t>cycles</a:t>
            </a:r>
          </a:p>
          <a:p>
            <a:pPr fontAlgn="auto">
              <a:lnSpc>
                <a:spcPct val="85000"/>
              </a:lnSpc>
              <a:spcBef>
                <a:spcPct val="15000"/>
              </a:spcBef>
              <a:spcAft>
                <a:spcPts val="0"/>
              </a:spcAft>
              <a:buClr>
                <a:schemeClr val="accent3"/>
              </a:buClr>
              <a:buFont typeface="Wingdings" pitchFamily="2" charset="2"/>
              <a:buChar char="§"/>
              <a:defRPr/>
            </a:pPr>
            <a:endParaRPr lang="en-US" sz="2600" dirty="0"/>
          </a:p>
          <a:p>
            <a:pPr marL="640080" lvl="1" indent="-246888" fontAlgn="auto">
              <a:lnSpc>
                <a:spcPct val="85000"/>
              </a:lnSpc>
              <a:spcBef>
                <a:spcPct val="15000"/>
              </a:spcBef>
              <a:spcAft>
                <a:spcPts val="0"/>
              </a:spcAft>
              <a:buFont typeface="Wingdings 2"/>
              <a:buNone/>
              <a:defRPr/>
            </a:pPr>
            <a:endParaRPr lang="en-US" sz="2600" dirty="0"/>
          </a:p>
        </p:txBody>
      </p:sp>
      <p:pic>
        <p:nvPicPr>
          <p:cNvPr id="7" name="Picture 6" descr="IU_logo_137by112.png"/>
          <p:cNvPicPr>
            <a:picLocks noChangeAspect="1"/>
          </p:cNvPicPr>
          <p:nvPr/>
        </p:nvPicPr>
        <p:blipFill>
          <a:blip r:embed="rId3"/>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8" name="Picture 7" descr="salsa_logo_1489y119_bluebg.png"/>
          <p:cNvPicPr>
            <a:picLocks noChangeAspect="1"/>
          </p:cNvPicPr>
          <p:nvPr/>
        </p:nvPicPr>
        <p:blipFill>
          <a:blip r:embed="rId4"/>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graphicFrame>
        <p:nvGraphicFramePr>
          <p:cNvPr id="1316866" name="Group 2"/>
          <p:cNvGraphicFramePr>
            <a:graphicFrameLocks noGrp="1"/>
          </p:cNvGraphicFramePr>
          <p:nvPr/>
        </p:nvGraphicFramePr>
        <p:xfrm>
          <a:off x="228600" y="912813"/>
          <a:ext cx="8610600" cy="5945187"/>
        </p:xfrm>
        <a:graphic>
          <a:graphicData uri="http://schemas.openxmlformats.org/drawingml/2006/table">
            <a:tbl>
              <a:tblPr/>
              <a:tblGrid>
                <a:gridCol w="1618973"/>
                <a:gridCol w="1296075"/>
                <a:gridCol w="1469483"/>
                <a:gridCol w="1059881"/>
                <a:gridCol w="1184988"/>
                <a:gridCol w="1981201"/>
              </a:tblGrid>
              <a:tr h="509114">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Machine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OS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Runtime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Grains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Parallelism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MPI Exchange Latency (</a:t>
                      </a:r>
                      <a:r>
                        <a:rPr kumimoji="0" lang="en-US" sz="1200" b="1" i="1"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µs</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3351">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Intel8c:gf12</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 core 2.33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 2 chips)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Redhat</a:t>
                      </a:r>
                      <a:endPar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 (Java)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181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D"/>
                          </a:solidFill>
                          <a:effectLst/>
                          <a:latin typeface="Times New Roman" pitchFamily="18" charset="0"/>
                          <a:ea typeface="MS Mincho" pitchFamily="49" charset="-128"/>
                          <a:cs typeface="Times New Roman" pitchFamily="18" charset="0"/>
                        </a:rPr>
                        <a:t>MPICH2 (C)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40.0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9114">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D"/>
                          </a:solidFill>
                          <a:effectLst/>
                          <a:latin typeface="Times New Roman" pitchFamily="18" charset="0"/>
                          <a:ea typeface="MS Mincho" pitchFamily="49" charset="-128"/>
                          <a:cs typeface="Times New Roman" pitchFamily="18" charset="0"/>
                        </a:rPr>
                        <a:t>MPICH2: Fast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39.3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D"/>
                          </a:solidFill>
                          <a:effectLst/>
                          <a:latin typeface="Times New Roman" pitchFamily="18" charset="0"/>
                          <a:ea typeface="MS Mincho" pitchFamily="49" charset="-128"/>
                          <a:cs typeface="Times New Roman" pitchFamily="18" charset="0"/>
                        </a:rPr>
                        <a:t>Nemesis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4.21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Intel8c:gf20</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 core 2.33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157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rgbClr val="ECD700"/>
                          </a:solidFill>
                          <a:effectLst/>
                          <a:latin typeface="Times New Roman" pitchFamily="18" charset="0"/>
                          <a:ea typeface="MS Mincho" pitchFamily="49" charset="-128"/>
                          <a:cs typeface="Times New Roman" pitchFamily="18" charset="0"/>
                        </a:rPr>
                        <a:t>mpiJava</a:t>
                      </a:r>
                      <a:endPar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111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MPICH2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64.2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rowSpan="4">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Intel8b</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(8 core 2.66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Vista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170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Fedora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rgbClr val="ECD700"/>
                          </a:solidFill>
                          <a:effectLst/>
                          <a:latin typeface="Times New Roman" pitchFamily="18" charset="0"/>
                          <a:ea typeface="MS Mincho" pitchFamily="49" charset="-128"/>
                          <a:cs typeface="Times New Roman" pitchFamily="18" charset="0"/>
                        </a:rPr>
                        <a:t>mpiJava</a:t>
                      </a:r>
                      <a:endPar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Vista</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CCR (C#)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20.2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rowSpan="5">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AMD4</a:t>
                      </a:r>
                    </a:p>
                    <a:p>
                      <a:pPr marL="342900" marR="0" lvl="0" indent="-34290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 core 2.19 </a:t>
                      </a:r>
                      <a:r>
                        <a:rPr kumimoji="0" lang="en-US" sz="1200" b="1"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185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rowSpan="3">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Redhat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MPJE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rgbClr val="ECD700"/>
                          </a:solidFill>
                          <a:effectLst/>
                          <a:latin typeface="Times New Roman" pitchFamily="18" charset="0"/>
                          <a:ea typeface="MS Mincho" pitchFamily="49" charset="-128"/>
                          <a:cs typeface="Times New Roman" pitchFamily="18" charset="0"/>
                        </a:rPr>
                        <a:t>152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err="1" smtClean="0">
                          <a:ln>
                            <a:noFill/>
                          </a:ln>
                          <a:solidFill>
                            <a:srgbClr val="ECD700"/>
                          </a:solidFill>
                          <a:effectLst/>
                          <a:latin typeface="Times New Roman" pitchFamily="18" charset="0"/>
                          <a:ea typeface="MS Mincho" pitchFamily="49" charset="-128"/>
                          <a:cs typeface="Times New Roman" pitchFamily="18" charset="0"/>
                        </a:rPr>
                        <a:t>mpiJava</a:t>
                      </a:r>
                      <a:endPar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ECD700"/>
                          </a:solidFill>
                          <a:effectLst/>
                          <a:latin typeface="Times New Roman" pitchFamily="18" charset="0"/>
                          <a:ea typeface="MS Mincho" pitchFamily="49" charset="-128"/>
                          <a:cs typeface="Times New Roman" pitchFamily="18" charset="0"/>
                        </a:rPr>
                        <a:t>99.4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MPICH2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Process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4CE4A3"/>
                          </a:solidFill>
                          <a:effectLst/>
                          <a:latin typeface="Times New Roman" pitchFamily="18" charset="0"/>
                          <a:ea typeface="MS Mincho" pitchFamily="49" charset="-128"/>
                          <a:cs typeface="Times New Roman" pitchFamily="18" charset="0"/>
                        </a:rPr>
                        <a:t>39.3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4750">
                <a:tc vMerge="1">
                  <a:txBody>
                    <a:bodyPr/>
                    <a:lstStyle/>
                    <a:p>
                      <a:endParaRPr lang="en-US"/>
                    </a:p>
                  </a:txBody>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CCR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16.3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523">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Intel4 </a:t>
                      </a:r>
                    </a:p>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 core 2.8 </a:t>
                      </a:r>
                      <a:r>
                        <a:rPr kumimoji="0" lang="en-US" sz="12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Ghz</a:t>
                      </a:r>
                      <a:r>
                        <a:rPr kumimoji="0" lang="en-US" sz="12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XP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CCR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Thread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60000"/>
                        <a:buFont typeface="Wingdings" pitchFamily="2" charset="2"/>
                        <a:buNone/>
                        <a:tabLst/>
                      </a:pPr>
                      <a:r>
                        <a:rPr kumimoji="0" lang="en-US" sz="1200" b="1" i="0" u="none" strike="noStrike" cap="none" normalizeH="0" baseline="0" dirty="0" smtClean="0">
                          <a:ln>
                            <a:noFill/>
                          </a:ln>
                          <a:solidFill>
                            <a:srgbClr val="800080"/>
                          </a:solidFill>
                          <a:effectLst/>
                          <a:latin typeface="Times New Roman" pitchFamily="18" charset="0"/>
                          <a:ea typeface="MS Mincho" pitchFamily="49" charset="-128"/>
                          <a:cs typeface="Times New Roman" pitchFamily="18" charset="0"/>
                        </a:rPr>
                        <a:t>25.8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Title 2"/>
          <p:cNvSpPr txBox="1">
            <a:spLocks/>
          </p:cNvSpPr>
          <p:nvPr/>
        </p:nvSpPr>
        <p:spPr>
          <a:xfrm>
            <a:off x="1295400" y="381000"/>
            <a:ext cx="6781800" cy="393192"/>
          </a:xfrm>
          <a:prstGeom prst="rect">
            <a:avLst/>
          </a:prstGeom>
          <a:ln>
            <a:noFill/>
          </a:ln>
        </p:spPr>
        <p:txBody>
          <a:bodyPr lIns="0" tIns="0" rIns="0" bIns="0" anchor="b">
            <a:scene3d>
              <a:camera prst="orthographicFront"/>
              <a:lightRig rig="freezing" dir="t">
                <a:rot lat="0" lon="0" rev="5640000"/>
              </a:lightRig>
            </a:scene3d>
            <a:sp3d prstMaterial="flat">
              <a:bevelT w="38100" h="38100"/>
            </a:sp3d>
          </a:bodyPr>
          <a:lstStyle/>
          <a:p>
            <a:pPr algn="ctr" fontAlgn="auto">
              <a:spcAft>
                <a:spcPts val="0"/>
              </a:spcAft>
              <a:defRPr/>
            </a:pPr>
            <a:r>
              <a:rPr lang="en-US" sz="24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MPI Exchange Latency in </a:t>
            </a:r>
            <a:r>
              <a:rPr lang="el-GR" sz="2400" b="1" i="1" dirty="0">
                <a:ln w="635">
                  <a:noFill/>
                </a:ln>
                <a:solidFill>
                  <a:schemeClr val="accent4">
                    <a:tint val="90000"/>
                    <a:satMod val="125000"/>
                  </a:schemeClr>
                </a:solidFill>
                <a:effectLst>
                  <a:outerShdw blurRad="38100" dist="25400" dir="5400000" algn="tl" rotWithShape="0">
                    <a:srgbClr val="000000">
                      <a:alpha val="43000"/>
                    </a:srgbClr>
                  </a:outerShdw>
                </a:effectLst>
                <a:latin typeface="Calibri"/>
                <a:ea typeface="+mj-ea"/>
                <a:cs typeface="+mj-cs"/>
              </a:rPr>
              <a:t>μ</a:t>
            </a:r>
            <a:r>
              <a:rPr lang="en-US" sz="24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Calibri"/>
                <a:ea typeface="+mj-ea"/>
                <a:cs typeface="+mj-cs"/>
              </a:rPr>
              <a:t>s </a:t>
            </a:r>
          </a:p>
          <a:p>
            <a:pPr algn="ctr" fontAlgn="auto">
              <a:spcAft>
                <a:spcPts val="0"/>
              </a:spcAft>
              <a:defRPr/>
            </a:pPr>
            <a:r>
              <a:rPr lang="en-US" sz="24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Calibri"/>
                <a:ea typeface="+mj-ea"/>
                <a:cs typeface="+mj-cs"/>
              </a:rPr>
              <a:t>(20-30 computation between messaging)</a:t>
            </a:r>
            <a:endParaRPr lang="en-US" sz="24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p:txBody>
      </p:sp>
      <p:pic>
        <p:nvPicPr>
          <p:cNvPr id="8" name="Picture 7"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16866"/>
                                        </p:tgtEl>
                                        <p:attrNameLst>
                                          <p:attrName>style.visibility</p:attrName>
                                        </p:attrNameLst>
                                      </p:cBhvr>
                                      <p:to>
                                        <p:strVal val="visible"/>
                                      </p:to>
                                    </p:set>
                                    <p:anim calcmode="lin" valueType="num">
                                      <p:cBhvr additive="base">
                                        <p:cTn id="7" dur="1000" fill="hold"/>
                                        <p:tgtEl>
                                          <p:spTgt spid="1316866"/>
                                        </p:tgtEl>
                                        <p:attrNameLst>
                                          <p:attrName>ppt_x</p:attrName>
                                        </p:attrNameLst>
                                      </p:cBhvr>
                                      <p:tavLst>
                                        <p:tav tm="0">
                                          <p:val>
                                            <p:strVal val="0-#ppt_w/2"/>
                                          </p:val>
                                        </p:tav>
                                        <p:tav tm="100000">
                                          <p:val>
                                            <p:strVal val="#ppt_x"/>
                                          </p:val>
                                        </p:tav>
                                      </p:tavLst>
                                    </p:anim>
                                    <p:anim calcmode="lin" valueType="num">
                                      <p:cBhvr additive="base">
                                        <p:cTn id="8" dur="1000" fill="hold"/>
                                        <p:tgtEl>
                                          <p:spTgt spid="13168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4898" name="Rectangle 2"/>
          <p:cNvSpPr>
            <a:spLocks noGrp="1" noChangeArrowheads="1"/>
          </p:cNvSpPr>
          <p:nvPr>
            <p:ph type="title"/>
          </p:nvPr>
        </p:nvSpPr>
        <p:spPr>
          <a:xfrm>
            <a:off x="2133600" y="76200"/>
            <a:ext cx="4648200" cy="829056"/>
          </a:xfrm>
        </p:spPr>
        <p:txBody>
          <a:bodyPr>
            <a:normAutofit fontScale="90000"/>
          </a:bodyPr>
          <a:lstStyle/>
          <a:p>
            <a:pPr fontAlgn="auto">
              <a:spcAft>
                <a:spcPts val="0"/>
              </a:spcAft>
              <a:defRPr/>
            </a:pPr>
            <a:r>
              <a:rPr sz="2800"/>
              <a:t>CCR Overhead </a:t>
            </a:r>
            <a:r>
              <a:rPr sz="2800" smtClean="0"/>
              <a:t>for </a:t>
            </a:r>
            <a:r>
              <a:rPr sz="2800"/>
              <a:t>a </a:t>
            </a:r>
            <a:r>
              <a:rPr sz="2800" smtClean="0"/>
              <a:t>computation</a:t>
            </a:r>
            <a:br>
              <a:rPr sz="2800" smtClean="0"/>
            </a:br>
            <a:r>
              <a:rPr sz="2800" smtClean="0"/>
              <a:t>of 23.76 </a:t>
            </a:r>
            <a:r>
              <a:rPr sz="2800" i="1">
                <a:cs typeface="Arial" pitchFamily="34" charset="0"/>
              </a:rPr>
              <a:t>µ</a:t>
            </a:r>
            <a:r>
              <a:rPr sz="2800">
                <a:cs typeface="Arial" pitchFamily="34" charset="0"/>
              </a:rPr>
              <a:t>s between messaging</a:t>
            </a:r>
          </a:p>
        </p:txBody>
      </p:sp>
      <p:graphicFrame>
        <p:nvGraphicFramePr>
          <p:cNvPr id="1104900" name="Group 4"/>
          <p:cNvGraphicFramePr>
            <a:graphicFrameLocks noGrp="1"/>
          </p:cNvGraphicFramePr>
          <p:nvPr>
            <p:ph type="tbl" idx="4294967295"/>
          </p:nvPr>
        </p:nvGraphicFramePr>
        <p:xfrm>
          <a:off x="76200" y="1219200"/>
          <a:ext cx="8991600" cy="4978400"/>
        </p:xfrm>
        <a:graphic>
          <a:graphicData uri="http://schemas.openxmlformats.org/drawingml/2006/table">
            <a:tbl>
              <a:tblPr/>
              <a:tblGrid>
                <a:gridCol w="1524000"/>
                <a:gridCol w="1828800"/>
                <a:gridCol w="914400"/>
                <a:gridCol w="990600"/>
                <a:gridCol w="990600"/>
                <a:gridCol w="990600"/>
                <a:gridCol w="914400"/>
                <a:gridCol w="838200"/>
              </a:tblGrid>
              <a:tr h="27781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Intel8b: 8 Core</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Number of Parallel Computations</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622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800" b="1" i="1" u="none" strike="noStrike" cap="none" normalizeH="0" baseline="0" dirty="0" err="1" smtClean="0">
                          <a:ln>
                            <a:noFill/>
                          </a:ln>
                          <a:solidFill>
                            <a:srgbClr val="800080"/>
                          </a:solidFill>
                          <a:effectLst/>
                          <a:latin typeface="Times New Roman" pitchFamily="18" charset="0"/>
                          <a:cs typeface="Times New Roman" pitchFamily="18" charset="0"/>
                        </a:rPr>
                        <a:t>μ</a:t>
                      </a:r>
                      <a:r>
                        <a:rPr kumimoji="0" lang="en-US" sz="1800" b="1" i="0" u="none" strike="noStrike" cap="none" normalizeH="0" baseline="0" dirty="0" err="1" smtClean="0">
                          <a:ln>
                            <a:noFill/>
                          </a:ln>
                          <a:solidFill>
                            <a:srgbClr val="800080"/>
                          </a:solidFill>
                          <a:effectLst/>
                          <a:latin typeface="Times New Roman" pitchFamily="18" charset="0"/>
                          <a:cs typeface="Times New Roman" pitchFamily="18" charset="0"/>
                        </a:rPr>
                        <a:t>s</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Spawned</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Pipeline</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1.58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2.44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2.94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4.5</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5.06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Shift</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2.42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3.2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3.38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5.26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5.14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Two Shifts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4.94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5.9</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6.84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800080"/>
                          </a:solidFill>
                          <a:effectLst/>
                          <a:latin typeface="Times New Roman" pitchFamily="18" charset="0"/>
                          <a:cs typeface="Times New Roman" pitchFamily="18" charset="0"/>
                        </a:rPr>
                        <a:t>14.32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800080"/>
                          </a:solidFill>
                          <a:effectLst/>
                          <a:latin typeface="Times New Roman" pitchFamily="18" charset="0"/>
                          <a:cs typeface="Times New Roman" pitchFamily="18" charset="0"/>
                        </a:rPr>
                        <a:t>19.44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Pipeline</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2.48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3.96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4.52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5.78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6.82</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7.18</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Shift</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4.46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6.42</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5.86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10.86</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11.74</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Exchange As Two Shifts</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7.4</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11.64</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14.16</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31.86</a:t>
                      </a:r>
                      <a:endParaRPr kumimoji="0" lang="en-US" sz="18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35.62</a:t>
                      </a:r>
                      <a:endParaRPr kumimoji="0" lang="en-US" sz="1800" b="1"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46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Exchange</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6.94</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11.22</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13.3</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18.78</a:t>
                      </a:r>
                      <a:endParaRPr kumimoji="0" lang="en-US" sz="1800" b="1" i="0" u="none" strike="noStrike" cap="none" normalizeH="0" baseline="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20.16</a:t>
                      </a:r>
                      <a:endParaRPr kumimoji="0" lang="en-US" sz="1800" b="1" i="0" u="none" strike="noStrike" cap="none" normalizeH="0" baseline="0" dirty="0" smtClean="0">
                        <a:ln>
                          <a:noFill/>
                        </a:ln>
                        <a:solidFill>
                          <a:schemeClr val="tx1"/>
                        </a:solidFill>
                        <a:effectLst/>
                        <a:latin typeface="Times New Roman" pitchFamily="18"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002" name="Text Box 3"/>
          <p:cNvSpPr txBox="1">
            <a:spLocks noChangeArrowheads="1"/>
          </p:cNvSpPr>
          <p:nvPr/>
        </p:nvSpPr>
        <p:spPr bwMode="auto">
          <a:xfrm>
            <a:off x="0" y="4495800"/>
            <a:ext cx="1600200" cy="862013"/>
          </a:xfrm>
          <a:prstGeom prst="rect">
            <a:avLst/>
          </a:prstGeom>
          <a:noFill/>
          <a:ln w="9525" algn="ctr">
            <a:noFill/>
            <a:miter lim="800000"/>
            <a:headEnd/>
            <a:tailEnd/>
          </a:ln>
        </p:spPr>
        <p:txBody>
          <a:bodyPr>
            <a:spAutoFit/>
          </a:bodyPr>
          <a:lstStyle/>
          <a:p>
            <a:pPr algn="ctr">
              <a:spcBef>
                <a:spcPct val="50000"/>
              </a:spcBef>
            </a:pPr>
            <a:r>
              <a:rPr lang="en-US" sz="2000" b="1">
                <a:latin typeface="Perpetua" pitchFamily="18" charset="0"/>
              </a:rPr>
              <a:t>Rendezvous </a:t>
            </a:r>
          </a:p>
          <a:p>
            <a:pPr algn="ctr">
              <a:spcBef>
                <a:spcPct val="50000"/>
              </a:spcBef>
            </a:pPr>
            <a:r>
              <a:rPr lang="en-US" sz="2000" b="1">
                <a:latin typeface="Times New Roman" pitchFamily="18" charset="0"/>
                <a:cs typeface="Times New Roman" pitchFamily="18" charset="0"/>
              </a:rPr>
              <a:t>MPI</a:t>
            </a:r>
            <a:endParaRPr lang="en-US" sz="2400" b="1">
              <a:latin typeface="Perpetua" pitchFamily="18" charset="0"/>
            </a:endParaRPr>
          </a:p>
        </p:txBody>
      </p:sp>
      <p:pic>
        <p:nvPicPr>
          <p:cNvPr id="9" name="Picture 8" descr="IU_logo_137by112.png"/>
          <p:cNvPicPr>
            <a:picLocks noChangeAspect="1"/>
          </p:cNvPicPr>
          <p:nvPr/>
        </p:nvPicPr>
        <p:blipFill>
          <a:blip r:embed="rId3"/>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0" name="Picture 9" descr="salsa_logo_1489y119_bluebg.png"/>
          <p:cNvPicPr>
            <a:picLocks noChangeAspect="1"/>
          </p:cNvPicPr>
          <p:nvPr/>
        </p:nvPicPr>
        <p:blipFill>
          <a:blip r:embed="rId4"/>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1363662"/>
          </a:xfrm>
        </p:spPr>
        <p:txBody>
          <a:bodyPr/>
          <a:lstStyle/>
          <a:p>
            <a:pPr fontAlgn="auto">
              <a:spcAft>
                <a:spcPts val="0"/>
              </a:spcAft>
              <a:defRPr/>
            </a:pPr>
            <a:endParaRPr/>
          </a:p>
        </p:txBody>
      </p:sp>
      <p:sp>
        <p:nvSpPr>
          <p:cNvPr id="83970" name="Text Placeholder 2"/>
          <p:cNvSpPr>
            <a:spLocks noGrp="1"/>
          </p:cNvSpPr>
          <p:nvPr>
            <p:ph type="body" idx="1"/>
          </p:nvPr>
        </p:nvSpPr>
        <p:spPr>
          <a:xfrm>
            <a:off x="530225" y="2705100"/>
            <a:ext cx="7772400" cy="1509713"/>
          </a:xfrm>
        </p:spPr>
        <p:txBody>
          <a:bodyPr/>
          <a:lstStyle/>
          <a:p>
            <a:endParaRPr lang="en-US" smtClean="0"/>
          </a:p>
        </p:txBody>
      </p:sp>
      <p:sp>
        <p:nvSpPr>
          <p:cNvPr id="83971" name="Text Box 2"/>
          <p:cNvSpPr txBox="1">
            <a:spLocks noChangeArrowheads="1"/>
          </p:cNvSpPr>
          <p:nvPr/>
        </p:nvSpPr>
        <p:spPr bwMode="auto">
          <a:xfrm>
            <a:off x="179388" y="5942013"/>
            <a:ext cx="8964612" cy="915987"/>
          </a:xfrm>
          <a:prstGeom prst="rect">
            <a:avLst/>
          </a:prstGeom>
          <a:noFill/>
          <a:ln w="9525">
            <a:noFill/>
            <a:miter lim="800000"/>
            <a:headEnd/>
            <a:tailEnd/>
          </a:ln>
        </p:spPr>
        <p:txBody>
          <a:bodyPr>
            <a:spAutoFit/>
          </a:bodyPr>
          <a:lstStyle/>
          <a:p>
            <a:r>
              <a:rPr lang="en-US" i="1"/>
              <a:t>Overhead (latency) of AMD4 PC with 4 execution threads on MPI style Rendezvous Messaging for Shift and Exchange implemented either as two shifts or as custom CCR pattern</a:t>
            </a:r>
          </a:p>
        </p:txBody>
      </p:sp>
      <p:grpSp>
        <p:nvGrpSpPr>
          <p:cNvPr id="83972" name="Group 3"/>
          <p:cNvGrpSpPr>
            <a:grpSpLocks/>
          </p:cNvGrpSpPr>
          <p:nvPr/>
        </p:nvGrpSpPr>
        <p:grpSpPr bwMode="auto">
          <a:xfrm>
            <a:off x="0" y="0"/>
            <a:ext cx="9144000" cy="5791200"/>
            <a:chOff x="90" y="461"/>
            <a:chExt cx="3493" cy="2787"/>
          </a:xfrm>
        </p:grpSpPr>
        <p:pic>
          <p:nvPicPr>
            <p:cNvPr id="83973" name="Picture 4"/>
            <p:cNvPicPr>
              <a:picLocks noChangeAspect="1" noChangeArrowheads="1"/>
            </p:cNvPicPr>
            <p:nvPr/>
          </p:nvPicPr>
          <p:blipFill>
            <a:blip r:embed="rId3"/>
            <a:srcRect l="2209" t="9491" r="21150" b="3380"/>
            <a:stretch>
              <a:fillRect/>
            </a:stretch>
          </p:blipFill>
          <p:spPr bwMode="auto">
            <a:xfrm>
              <a:off x="90" y="461"/>
              <a:ext cx="3493" cy="2787"/>
            </a:xfrm>
            <a:prstGeom prst="rect">
              <a:avLst/>
            </a:prstGeom>
            <a:noFill/>
            <a:ln w="9525">
              <a:noFill/>
              <a:miter lim="800000"/>
              <a:headEnd/>
              <a:tailEnd/>
            </a:ln>
          </p:spPr>
        </p:pic>
        <p:sp>
          <p:nvSpPr>
            <p:cNvPr id="83974" name="Text Box 5"/>
            <p:cNvSpPr txBox="1">
              <a:spLocks noChangeArrowheads="1"/>
            </p:cNvSpPr>
            <p:nvPr/>
          </p:nvSpPr>
          <p:spPr bwMode="auto">
            <a:xfrm>
              <a:off x="2336" y="2704"/>
              <a:ext cx="571" cy="147"/>
            </a:xfrm>
            <a:prstGeom prst="rect">
              <a:avLst/>
            </a:prstGeom>
            <a:solidFill>
              <a:schemeClr val="bg1"/>
            </a:solidFill>
            <a:ln w="9525">
              <a:noFill/>
              <a:miter lim="800000"/>
              <a:headEnd/>
              <a:tailEnd/>
            </a:ln>
          </p:spPr>
          <p:txBody>
            <a:bodyPr wrap="none">
              <a:spAutoFit/>
            </a:bodyPr>
            <a:lstStyle/>
            <a:p>
              <a:r>
                <a:rPr lang="en-US" sz="1400"/>
                <a:t>Stages (millions)</a:t>
              </a:r>
            </a:p>
          </p:txBody>
        </p:sp>
        <p:sp>
          <p:nvSpPr>
            <p:cNvPr id="83975" name="Text Box 6"/>
            <p:cNvSpPr txBox="1">
              <a:spLocks noChangeArrowheads="1"/>
            </p:cNvSpPr>
            <p:nvPr/>
          </p:nvSpPr>
          <p:spPr bwMode="auto">
            <a:xfrm>
              <a:off x="431" y="663"/>
              <a:ext cx="657" cy="146"/>
            </a:xfrm>
            <a:prstGeom prst="rect">
              <a:avLst/>
            </a:prstGeom>
            <a:solidFill>
              <a:schemeClr val="bg1"/>
            </a:solidFill>
            <a:ln w="9525">
              <a:noFill/>
              <a:miter lim="800000"/>
              <a:headEnd/>
              <a:tailEnd/>
            </a:ln>
          </p:spPr>
          <p:txBody>
            <a:bodyPr wrap="none">
              <a:spAutoFit/>
            </a:bodyPr>
            <a:lstStyle/>
            <a:p>
              <a:r>
                <a:rPr lang="en-US" sz="1400"/>
                <a:t>Time Microseconds</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1363662"/>
          </a:xfrm>
        </p:spPr>
        <p:txBody>
          <a:bodyPr/>
          <a:lstStyle/>
          <a:p>
            <a:pPr fontAlgn="auto">
              <a:spcAft>
                <a:spcPts val="0"/>
              </a:spcAft>
              <a:defRPr/>
            </a:pPr>
            <a:endParaRPr/>
          </a:p>
        </p:txBody>
      </p:sp>
      <p:sp>
        <p:nvSpPr>
          <p:cNvPr id="86018" name="Text Placeholder 2"/>
          <p:cNvSpPr>
            <a:spLocks noGrp="1"/>
          </p:cNvSpPr>
          <p:nvPr>
            <p:ph type="body" idx="1"/>
          </p:nvPr>
        </p:nvSpPr>
        <p:spPr>
          <a:xfrm>
            <a:off x="530225" y="2705100"/>
            <a:ext cx="7772400" cy="1509713"/>
          </a:xfrm>
        </p:spPr>
        <p:txBody>
          <a:bodyPr/>
          <a:lstStyle/>
          <a:p>
            <a:endParaRPr lang="en-US" smtClean="0"/>
          </a:p>
        </p:txBody>
      </p:sp>
      <p:sp>
        <p:nvSpPr>
          <p:cNvPr id="86019" name="Text Box 2"/>
          <p:cNvSpPr txBox="1">
            <a:spLocks noChangeArrowheads="1"/>
          </p:cNvSpPr>
          <p:nvPr/>
        </p:nvSpPr>
        <p:spPr bwMode="auto">
          <a:xfrm>
            <a:off x="0" y="5791200"/>
            <a:ext cx="8812213" cy="915988"/>
          </a:xfrm>
          <a:prstGeom prst="rect">
            <a:avLst/>
          </a:prstGeom>
          <a:noFill/>
          <a:ln w="9525">
            <a:noFill/>
            <a:miter lim="800000"/>
            <a:headEnd/>
            <a:tailEnd/>
          </a:ln>
        </p:spPr>
        <p:txBody>
          <a:bodyPr>
            <a:spAutoFit/>
          </a:bodyPr>
          <a:lstStyle/>
          <a:p>
            <a:r>
              <a:rPr lang="en-US" i="1"/>
              <a:t>Overhead (latency) of Intel8b PC with 8 execution threads on MPI style Rendezvous Messaging for Shift and Exchange implemented either as two shifts or as custom CCR pattern</a:t>
            </a:r>
          </a:p>
        </p:txBody>
      </p:sp>
      <p:grpSp>
        <p:nvGrpSpPr>
          <p:cNvPr id="86020" name="Group 3"/>
          <p:cNvGrpSpPr>
            <a:grpSpLocks/>
          </p:cNvGrpSpPr>
          <p:nvPr/>
        </p:nvGrpSpPr>
        <p:grpSpPr bwMode="auto">
          <a:xfrm>
            <a:off x="0" y="0"/>
            <a:ext cx="9144000" cy="5715000"/>
            <a:chOff x="113" y="640"/>
            <a:chExt cx="3470" cy="2690"/>
          </a:xfrm>
        </p:grpSpPr>
        <p:pic>
          <p:nvPicPr>
            <p:cNvPr id="86021" name="Picture 4"/>
            <p:cNvPicPr>
              <a:picLocks noChangeAspect="1" noChangeArrowheads="1"/>
            </p:cNvPicPr>
            <p:nvPr/>
          </p:nvPicPr>
          <p:blipFill>
            <a:blip r:embed="rId3"/>
            <a:srcRect l="5165" t="12639" r="22612" b="7593"/>
            <a:stretch>
              <a:fillRect/>
            </a:stretch>
          </p:blipFill>
          <p:spPr bwMode="auto">
            <a:xfrm>
              <a:off x="113" y="640"/>
              <a:ext cx="3470" cy="2690"/>
            </a:xfrm>
            <a:prstGeom prst="rect">
              <a:avLst/>
            </a:prstGeom>
            <a:noFill/>
            <a:ln w="9525">
              <a:noFill/>
              <a:miter lim="800000"/>
              <a:headEnd/>
              <a:tailEnd/>
            </a:ln>
          </p:spPr>
        </p:pic>
        <p:sp>
          <p:nvSpPr>
            <p:cNvPr id="86022" name="Text Box 5"/>
            <p:cNvSpPr txBox="1">
              <a:spLocks noChangeArrowheads="1"/>
            </p:cNvSpPr>
            <p:nvPr/>
          </p:nvSpPr>
          <p:spPr bwMode="auto">
            <a:xfrm>
              <a:off x="2472" y="2772"/>
              <a:ext cx="568" cy="143"/>
            </a:xfrm>
            <a:prstGeom prst="rect">
              <a:avLst/>
            </a:prstGeom>
            <a:solidFill>
              <a:schemeClr val="bg1"/>
            </a:solidFill>
            <a:ln w="9525">
              <a:noFill/>
              <a:miter lim="800000"/>
              <a:headEnd/>
              <a:tailEnd/>
            </a:ln>
          </p:spPr>
          <p:txBody>
            <a:bodyPr wrap="none">
              <a:spAutoFit/>
            </a:bodyPr>
            <a:lstStyle/>
            <a:p>
              <a:r>
                <a:rPr lang="en-US" sz="1400"/>
                <a:t>Stages (millions)</a:t>
              </a:r>
            </a:p>
          </p:txBody>
        </p:sp>
        <p:sp>
          <p:nvSpPr>
            <p:cNvPr id="86023" name="Text Box 6"/>
            <p:cNvSpPr txBox="1">
              <a:spLocks noChangeArrowheads="1"/>
            </p:cNvSpPr>
            <p:nvPr/>
          </p:nvSpPr>
          <p:spPr bwMode="auto">
            <a:xfrm>
              <a:off x="544" y="754"/>
              <a:ext cx="653" cy="144"/>
            </a:xfrm>
            <a:prstGeom prst="rect">
              <a:avLst/>
            </a:prstGeom>
            <a:solidFill>
              <a:schemeClr val="bg1"/>
            </a:solidFill>
            <a:ln w="9525">
              <a:noFill/>
              <a:miter lim="800000"/>
              <a:headEnd/>
              <a:tailEnd/>
            </a:ln>
          </p:spPr>
          <p:txBody>
            <a:bodyPr wrap="none">
              <a:spAutoFit/>
            </a:bodyPr>
            <a:lstStyle/>
            <a:p>
              <a:r>
                <a:rPr lang="en-US" sz="1400"/>
                <a:t>Time Microseconds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1363662"/>
          </a:xfrm>
        </p:spPr>
        <p:txBody>
          <a:bodyPr/>
          <a:lstStyle/>
          <a:p>
            <a:pPr fontAlgn="auto">
              <a:spcAft>
                <a:spcPts val="0"/>
              </a:spcAft>
              <a:defRPr/>
            </a:pPr>
            <a:endParaRPr/>
          </a:p>
        </p:txBody>
      </p:sp>
      <p:sp>
        <p:nvSpPr>
          <p:cNvPr id="88066" name="Text Placeholder 2"/>
          <p:cNvSpPr>
            <a:spLocks noGrp="1"/>
          </p:cNvSpPr>
          <p:nvPr>
            <p:ph type="body" idx="1"/>
          </p:nvPr>
        </p:nvSpPr>
        <p:spPr>
          <a:xfrm>
            <a:off x="530225" y="2705100"/>
            <a:ext cx="7772400" cy="1509713"/>
          </a:xfrm>
        </p:spPr>
        <p:txBody>
          <a:bodyPr/>
          <a:lstStyle/>
          <a:p>
            <a:endParaRPr lang="en-US" smtClean="0"/>
          </a:p>
        </p:txBody>
      </p:sp>
      <p:sp>
        <p:nvSpPr>
          <p:cNvPr id="4" name="Rectangle 4"/>
          <p:cNvSpPr txBox="1">
            <a:spLocks/>
          </p:cNvSpPr>
          <p:nvPr/>
        </p:nvSpPr>
        <p:spPr bwMode="auto">
          <a:xfrm>
            <a:off x="0" y="0"/>
            <a:ext cx="9144000" cy="762000"/>
          </a:xfrm>
          <a:prstGeom prst="rect">
            <a:avLst/>
          </a:prstGeom>
          <a:noFill/>
          <a:ln>
            <a:noFill/>
          </a:ln>
        </p:spPr>
        <p:txBody>
          <a:bodyPr anchor="b">
            <a:scene3d>
              <a:camera prst="orthographicFront"/>
              <a:lightRig rig="freezing" dir="t">
                <a:rot lat="0" lon="0" rev="5640000"/>
              </a:lightRig>
            </a:scene3d>
            <a:sp3d prstMaterial="flat">
              <a:bevelT w="38100" h="38100"/>
            </a:sp3d>
          </a:bodyPr>
          <a:lstStyle/>
          <a:p>
            <a:pPr fontAlgn="auto">
              <a:spcAft>
                <a:spcPts val="0"/>
              </a:spcAft>
              <a:defRPr/>
            </a:pPr>
            <a:r>
              <a:rPr lang="en-US" sz="37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Scaled Average Runtime </a:t>
            </a:r>
            <a:r>
              <a:rPr lang="en-US" sz="1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(memory  bandwidth and cache effects))</a:t>
            </a:r>
            <a:endParaRPr lang="en-US" sz="16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p:txBody>
      </p:sp>
      <p:grpSp>
        <p:nvGrpSpPr>
          <p:cNvPr id="88068" name="Group 18"/>
          <p:cNvGrpSpPr>
            <a:grpSpLocks/>
          </p:cNvGrpSpPr>
          <p:nvPr/>
        </p:nvGrpSpPr>
        <p:grpSpPr bwMode="auto">
          <a:xfrm>
            <a:off x="0" y="720725"/>
            <a:ext cx="6705600" cy="6137275"/>
            <a:chOff x="0" y="454"/>
            <a:chExt cx="4224" cy="3866"/>
          </a:xfrm>
        </p:grpSpPr>
        <p:pic>
          <p:nvPicPr>
            <p:cNvPr id="88072" name="Picture 16"/>
            <p:cNvPicPr>
              <a:picLocks noChangeAspect="1" noChangeArrowheads="1"/>
            </p:cNvPicPr>
            <p:nvPr/>
          </p:nvPicPr>
          <p:blipFill>
            <a:blip r:embed="rId3"/>
            <a:srcRect/>
            <a:stretch>
              <a:fillRect/>
            </a:stretch>
          </p:blipFill>
          <p:spPr bwMode="auto">
            <a:xfrm>
              <a:off x="0" y="454"/>
              <a:ext cx="4224" cy="1946"/>
            </a:xfrm>
            <a:prstGeom prst="rect">
              <a:avLst/>
            </a:prstGeom>
            <a:solidFill>
              <a:schemeClr val="tx1"/>
            </a:solidFill>
            <a:ln w="9525">
              <a:noFill/>
              <a:miter lim="800000"/>
              <a:headEnd/>
              <a:tailEnd/>
            </a:ln>
          </p:spPr>
        </p:pic>
        <p:pic>
          <p:nvPicPr>
            <p:cNvPr id="88073" name="Picture 17"/>
            <p:cNvPicPr>
              <a:picLocks noChangeAspect="1" noChangeArrowheads="1"/>
            </p:cNvPicPr>
            <p:nvPr/>
          </p:nvPicPr>
          <p:blipFill>
            <a:blip r:embed="rId4"/>
            <a:srcRect/>
            <a:stretch>
              <a:fillRect/>
            </a:stretch>
          </p:blipFill>
          <p:spPr bwMode="auto">
            <a:xfrm>
              <a:off x="0" y="2393"/>
              <a:ext cx="4224" cy="1927"/>
            </a:xfrm>
            <a:prstGeom prst="rect">
              <a:avLst/>
            </a:prstGeom>
            <a:solidFill>
              <a:schemeClr val="tx1"/>
            </a:solidFill>
            <a:ln w="9525">
              <a:noFill/>
              <a:miter lim="800000"/>
              <a:headEnd/>
              <a:tailEnd/>
            </a:ln>
          </p:spPr>
        </p:pic>
      </p:grpSp>
      <p:sp>
        <p:nvSpPr>
          <p:cNvPr id="88069" name="Text Box 19"/>
          <p:cNvSpPr txBox="1">
            <a:spLocks noChangeArrowheads="1"/>
          </p:cNvSpPr>
          <p:nvPr/>
        </p:nvSpPr>
        <p:spPr bwMode="auto">
          <a:xfrm>
            <a:off x="6858000" y="762000"/>
            <a:ext cx="2241550" cy="1562100"/>
          </a:xfrm>
          <a:prstGeom prst="rect">
            <a:avLst/>
          </a:prstGeom>
          <a:noFill/>
          <a:ln w="9525" algn="ctr">
            <a:solidFill>
              <a:schemeClr val="tx1"/>
            </a:solidFill>
            <a:miter lim="800000"/>
            <a:headEnd/>
            <a:tailEnd/>
          </a:ln>
        </p:spPr>
        <p:txBody>
          <a:bodyPr wrap="none">
            <a:spAutoFit/>
          </a:bodyPr>
          <a:lstStyle/>
          <a:p>
            <a:r>
              <a:rPr lang="en-US" sz="2400">
                <a:latin typeface="Perpetua" pitchFamily="18" charset="0"/>
              </a:rPr>
              <a:t>Divide runtime </a:t>
            </a:r>
          </a:p>
          <a:p>
            <a:r>
              <a:rPr lang="en-US" sz="2400">
                <a:latin typeface="Perpetua" pitchFamily="18" charset="0"/>
              </a:rPr>
              <a:t>by </a:t>
            </a:r>
            <a:br>
              <a:rPr lang="en-US" sz="2400">
                <a:latin typeface="Perpetua" pitchFamily="18" charset="0"/>
              </a:rPr>
            </a:br>
            <a:r>
              <a:rPr lang="en-US" sz="2400">
                <a:solidFill>
                  <a:srgbClr val="FFFF00"/>
                </a:solidFill>
                <a:latin typeface="Perpetua" pitchFamily="18" charset="0"/>
              </a:rPr>
              <a:t>Grain Size </a:t>
            </a:r>
            <a:r>
              <a:rPr lang="en-US" sz="2400" i="1">
                <a:solidFill>
                  <a:srgbClr val="FFFF00"/>
                </a:solidFill>
                <a:latin typeface="Perpetua" pitchFamily="18" charset="0"/>
              </a:rPr>
              <a:t>n</a:t>
            </a:r>
            <a:r>
              <a:rPr lang="en-US" sz="2400">
                <a:solidFill>
                  <a:srgbClr val="FFFF00"/>
                </a:solidFill>
                <a:latin typeface="Perpetua" pitchFamily="18" charset="0"/>
              </a:rPr>
              <a:t> </a:t>
            </a:r>
            <a:br>
              <a:rPr lang="en-US" sz="2400">
                <a:solidFill>
                  <a:srgbClr val="FFFF00"/>
                </a:solidFill>
                <a:latin typeface="Perpetua" pitchFamily="18" charset="0"/>
              </a:rPr>
            </a:br>
            <a:r>
              <a:rPr lang="en-US" sz="2400">
                <a:solidFill>
                  <a:srgbClr val="FFFF00"/>
                </a:solidFill>
                <a:latin typeface="Perpetua" pitchFamily="18" charset="0"/>
              </a:rPr>
              <a:t>. # Clusters </a:t>
            </a:r>
            <a:r>
              <a:rPr lang="en-US" sz="2400" i="1">
                <a:solidFill>
                  <a:srgbClr val="FFFF00"/>
                </a:solidFill>
                <a:latin typeface="Perpetua" pitchFamily="18" charset="0"/>
              </a:rPr>
              <a:t>K</a:t>
            </a:r>
          </a:p>
        </p:txBody>
      </p:sp>
      <p:sp>
        <p:nvSpPr>
          <p:cNvPr id="88070" name="Text Box 20"/>
          <p:cNvSpPr txBox="1">
            <a:spLocks noChangeArrowheads="1"/>
          </p:cNvSpPr>
          <p:nvPr/>
        </p:nvSpPr>
        <p:spPr bwMode="auto">
          <a:xfrm>
            <a:off x="6743700" y="2667000"/>
            <a:ext cx="2400300" cy="1562100"/>
          </a:xfrm>
          <a:prstGeom prst="rect">
            <a:avLst/>
          </a:prstGeom>
          <a:noFill/>
          <a:ln w="9525" algn="ctr">
            <a:solidFill>
              <a:schemeClr val="tx1"/>
            </a:solidFill>
            <a:miter lim="800000"/>
            <a:headEnd/>
            <a:tailEnd/>
          </a:ln>
        </p:spPr>
        <p:txBody>
          <a:bodyPr>
            <a:spAutoFit/>
          </a:bodyPr>
          <a:lstStyle/>
          <a:p>
            <a:r>
              <a:rPr lang="en-US" sz="2400">
                <a:latin typeface="Perpetua" pitchFamily="18" charset="0"/>
              </a:rPr>
              <a:t>8 cores (threads) and 1 cluster show </a:t>
            </a:r>
            <a:r>
              <a:rPr lang="en-US" sz="2400">
                <a:solidFill>
                  <a:srgbClr val="FFFF00"/>
                </a:solidFill>
                <a:latin typeface="Perpetua" pitchFamily="18" charset="0"/>
              </a:rPr>
              <a:t>memory bandwidth</a:t>
            </a:r>
            <a:r>
              <a:rPr lang="en-US" sz="2400">
                <a:latin typeface="Perpetua" pitchFamily="18" charset="0"/>
              </a:rPr>
              <a:t> effect</a:t>
            </a:r>
            <a:endParaRPr lang="en-US" sz="2400" i="1">
              <a:solidFill>
                <a:srgbClr val="FFFF00"/>
              </a:solidFill>
              <a:latin typeface="Perpetua" pitchFamily="18" charset="0"/>
            </a:endParaRPr>
          </a:p>
        </p:txBody>
      </p:sp>
      <p:sp>
        <p:nvSpPr>
          <p:cNvPr id="88071" name="Text Box 21"/>
          <p:cNvSpPr txBox="1">
            <a:spLocks noChangeArrowheads="1"/>
          </p:cNvSpPr>
          <p:nvPr/>
        </p:nvSpPr>
        <p:spPr bwMode="auto">
          <a:xfrm>
            <a:off x="6743700" y="4724400"/>
            <a:ext cx="2400300" cy="1196975"/>
          </a:xfrm>
          <a:prstGeom prst="rect">
            <a:avLst/>
          </a:prstGeom>
          <a:noFill/>
          <a:ln w="9525" algn="ctr">
            <a:solidFill>
              <a:schemeClr val="tx1"/>
            </a:solidFill>
            <a:miter lim="800000"/>
            <a:headEnd/>
            <a:tailEnd/>
          </a:ln>
        </p:spPr>
        <p:txBody>
          <a:bodyPr>
            <a:spAutoFit/>
          </a:bodyPr>
          <a:lstStyle/>
          <a:p>
            <a:r>
              <a:rPr lang="en-US" sz="2400">
                <a:latin typeface="Perpetua" pitchFamily="18" charset="0"/>
              </a:rPr>
              <a:t>80 clusters show </a:t>
            </a:r>
            <a:r>
              <a:rPr lang="en-US" sz="2400">
                <a:solidFill>
                  <a:srgbClr val="FFFF00"/>
                </a:solidFill>
                <a:latin typeface="Perpetua" pitchFamily="18" charset="0"/>
              </a:rPr>
              <a:t>cache</a:t>
            </a:r>
            <a:r>
              <a:rPr lang="en-US" sz="2400">
                <a:latin typeface="Perpetua" pitchFamily="18" charset="0"/>
              </a:rPr>
              <a:t>/memory bandwidth effect</a:t>
            </a:r>
            <a:endParaRPr lang="en-US" sz="2400" i="1">
              <a:solidFill>
                <a:srgbClr val="FFFF00"/>
              </a:solidFill>
              <a:latin typeface="Perpetu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316038"/>
            <a:ext cx="7772400" cy="1363662"/>
          </a:xfrm>
        </p:spPr>
        <p:txBody>
          <a:bodyPr/>
          <a:lstStyle/>
          <a:p>
            <a:pPr fontAlgn="auto">
              <a:spcAft>
                <a:spcPts val="0"/>
              </a:spcAft>
              <a:defRPr/>
            </a:pPr>
            <a:endParaRPr/>
          </a:p>
        </p:txBody>
      </p:sp>
      <p:sp>
        <p:nvSpPr>
          <p:cNvPr id="90114" name="Text Placeholder 2"/>
          <p:cNvSpPr>
            <a:spLocks noGrp="1"/>
          </p:cNvSpPr>
          <p:nvPr>
            <p:ph type="body" idx="1"/>
          </p:nvPr>
        </p:nvSpPr>
        <p:spPr>
          <a:xfrm>
            <a:off x="530225" y="2705100"/>
            <a:ext cx="7772400" cy="1509713"/>
          </a:xfrm>
        </p:spPr>
        <p:txBody>
          <a:bodyPr/>
          <a:lstStyle/>
          <a:p>
            <a:endParaRPr lang="en-US" smtClean="0"/>
          </a:p>
        </p:txBody>
      </p:sp>
      <p:sp>
        <p:nvSpPr>
          <p:cNvPr id="4" name="Rectangle 3"/>
          <p:cNvSpPr txBox="1">
            <a:spLocks/>
          </p:cNvSpPr>
          <p:nvPr/>
        </p:nvSpPr>
        <p:spPr bwMode="auto">
          <a:xfrm>
            <a:off x="0" y="0"/>
            <a:ext cx="9144000" cy="533400"/>
          </a:xfrm>
          <a:prstGeom prst="rect">
            <a:avLst/>
          </a:prstGeom>
          <a:noFill/>
          <a:ln>
            <a:noFill/>
          </a:ln>
        </p:spPr>
        <p:txBody>
          <a:bodyPr anchor="b">
            <a:normAutofit fontScale="90000" lnSpcReduction="10000"/>
            <a:scene3d>
              <a:camera prst="orthographicFront"/>
              <a:lightRig rig="freezing" dir="t">
                <a:rot lat="0" lon="0" rev="5640000"/>
              </a:lightRig>
            </a:scene3d>
            <a:sp3d prstMaterial="flat">
              <a:bevelT w="38100" h="38100"/>
            </a:sp3d>
          </a:bodyPr>
          <a:lstStyle/>
          <a:p>
            <a:pPr fontAlgn="auto">
              <a:spcAft>
                <a:spcPts val="0"/>
              </a:spcAft>
              <a:defRPr/>
            </a:pPr>
            <a:r>
              <a:rPr lang="en-US" sz="3300" b="1">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Run Time Fluctuations for Clustering Kernel</a:t>
            </a:r>
            <a:endParaRPr lang="en-US" sz="33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p:txBody>
      </p:sp>
      <p:pic>
        <p:nvPicPr>
          <p:cNvPr id="90116" name="Picture 8"/>
          <p:cNvPicPr>
            <a:picLocks noChangeAspect="1" noChangeArrowheads="1"/>
          </p:cNvPicPr>
          <p:nvPr/>
        </p:nvPicPr>
        <p:blipFill>
          <a:blip r:embed="rId3"/>
          <a:srcRect/>
          <a:stretch>
            <a:fillRect/>
          </a:stretch>
        </p:blipFill>
        <p:spPr bwMode="auto">
          <a:xfrm>
            <a:off x="0" y="3735388"/>
            <a:ext cx="7315200" cy="3122612"/>
          </a:xfrm>
          <a:prstGeom prst="rect">
            <a:avLst/>
          </a:prstGeom>
          <a:solidFill>
            <a:schemeClr val="tx1"/>
          </a:solidFill>
          <a:ln w="9525">
            <a:noFill/>
            <a:miter lim="800000"/>
            <a:headEnd/>
            <a:tailEnd/>
          </a:ln>
        </p:spPr>
      </p:pic>
      <p:pic>
        <p:nvPicPr>
          <p:cNvPr id="90117" name="Picture 9"/>
          <p:cNvPicPr>
            <a:picLocks noChangeAspect="1" noChangeArrowheads="1"/>
          </p:cNvPicPr>
          <p:nvPr/>
        </p:nvPicPr>
        <p:blipFill>
          <a:blip r:embed="rId4"/>
          <a:srcRect/>
          <a:stretch>
            <a:fillRect/>
          </a:stretch>
        </p:blipFill>
        <p:spPr bwMode="auto">
          <a:xfrm>
            <a:off x="0" y="533400"/>
            <a:ext cx="7315200" cy="3171825"/>
          </a:xfrm>
          <a:prstGeom prst="rect">
            <a:avLst/>
          </a:prstGeom>
          <a:solidFill>
            <a:schemeClr val="tx1"/>
          </a:solidFill>
          <a:ln w="9525">
            <a:noFill/>
            <a:miter lim="800000"/>
            <a:headEnd/>
            <a:tailEnd/>
          </a:ln>
        </p:spPr>
      </p:pic>
      <p:sp>
        <p:nvSpPr>
          <p:cNvPr id="90118" name="Text Box 10"/>
          <p:cNvSpPr txBox="1">
            <a:spLocks noChangeArrowheads="1"/>
          </p:cNvSpPr>
          <p:nvPr/>
        </p:nvSpPr>
        <p:spPr bwMode="auto">
          <a:xfrm>
            <a:off x="7391400" y="1066800"/>
            <a:ext cx="1752600" cy="3109913"/>
          </a:xfrm>
          <a:prstGeom prst="rect">
            <a:avLst/>
          </a:prstGeom>
          <a:noFill/>
          <a:ln w="9525" algn="ctr">
            <a:noFill/>
            <a:miter lim="800000"/>
            <a:headEnd/>
            <a:tailEnd/>
          </a:ln>
        </p:spPr>
        <p:txBody>
          <a:bodyPr>
            <a:spAutoFit/>
          </a:bodyPr>
          <a:lstStyle/>
          <a:p>
            <a:r>
              <a:rPr lang="en-US" sz="2000">
                <a:latin typeface="Perpetua" pitchFamily="18" charset="0"/>
              </a:rPr>
              <a:t>This is average of standard deviation of run time of the 8 threads between messaging </a:t>
            </a:r>
            <a:r>
              <a:rPr lang="en-US">
                <a:latin typeface="Perpetua" pitchFamily="18" charset="0"/>
              </a:rPr>
              <a:t>synchronization </a:t>
            </a:r>
            <a:r>
              <a:rPr lang="en-US" sz="2000">
                <a:latin typeface="Perpetua" pitchFamily="18" charset="0"/>
              </a:rPr>
              <a:t>points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4270248" cy="621792"/>
          </a:xfrm>
        </p:spPr>
        <p:txBody>
          <a:bodyPr/>
          <a:lstStyle/>
          <a:p>
            <a:pPr fontAlgn="auto">
              <a:spcAft>
                <a:spcPts val="0"/>
              </a:spcAft>
              <a:defRPr/>
            </a:pPr>
            <a:r>
              <a:rPr sz="3200" smtClean="0"/>
              <a:t>Cache Line Interference</a:t>
            </a:r>
            <a:endParaRPr sz="3200"/>
          </a:p>
        </p:txBody>
      </p:sp>
      <p:sp>
        <p:nvSpPr>
          <p:cNvPr id="3" name="Text Placeholder 2"/>
          <p:cNvSpPr>
            <a:spLocks noGrp="1"/>
          </p:cNvSpPr>
          <p:nvPr>
            <p:ph type="body" idx="1"/>
          </p:nvPr>
        </p:nvSpPr>
        <p:spPr>
          <a:xfrm>
            <a:off x="685800" y="1143000"/>
            <a:ext cx="7772400" cy="4800600"/>
          </a:xfrm>
        </p:spPr>
        <p:txBody>
          <a:bodyPr>
            <a:normAutofit/>
          </a:bodyPr>
          <a:lstStyle/>
          <a:p>
            <a:pPr marL="225425" indent="-225425" fontAlgn="auto">
              <a:spcAft>
                <a:spcPts val="0"/>
              </a:spcAft>
              <a:buClr>
                <a:schemeClr val="accent3"/>
              </a:buClr>
              <a:buFont typeface="Wingdings" pitchFamily="2" charset="2"/>
              <a:buChar char="§"/>
              <a:defRPr/>
            </a:pPr>
            <a:r>
              <a:rPr lang="en-US" dirty="0" smtClean="0"/>
              <a:t>Early implementations of our clustering algorithm showed large fluctuations due to the cache line interference effect (false sharing)</a:t>
            </a:r>
          </a:p>
          <a:p>
            <a:pPr marL="225425" indent="-225425" fontAlgn="auto">
              <a:spcAft>
                <a:spcPts val="0"/>
              </a:spcAft>
              <a:buClr>
                <a:schemeClr val="accent3"/>
              </a:buClr>
              <a:buFont typeface="Wingdings" pitchFamily="2" charset="2"/>
              <a:buChar char="§"/>
              <a:defRPr/>
            </a:pPr>
            <a:r>
              <a:rPr lang="en-US" dirty="0" smtClean="0"/>
              <a:t>We have one thread on each core each calculating a sum of same complexity storing result in a common array A with different cores using different array locations</a:t>
            </a:r>
          </a:p>
          <a:p>
            <a:pPr marL="225425" indent="-225425" fontAlgn="auto">
              <a:spcAft>
                <a:spcPts val="0"/>
              </a:spcAft>
              <a:buClr>
                <a:schemeClr val="accent3"/>
              </a:buClr>
              <a:buFont typeface="Wingdings" pitchFamily="2" charset="2"/>
              <a:buChar char="§"/>
              <a:defRPr/>
            </a:pPr>
            <a:r>
              <a:rPr lang="en-US" dirty="0" smtClean="0"/>
              <a:t>Thread </a:t>
            </a:r>
            <a:r>
              <a:rPr lang="en-US" dirty="0" err="1" smtClean="0"/>
              <a:t>i</a:t>
            </a:r>
            <a:r>
              <a:rPr lang="en-US" dirty="0" smtClean="0"/>
              <a:t> stores sum in A(</a:t>
            </a:r>
            <a:r>
              <a:rPr lang="en-US" dirty="0" err="1" smtClean="0"/>
              <a:t>i</a:t>
            </a:r>
            <a:r>
              <a:rPr lang="en-US" dirty="0" smtClean="0"/>
              <a:t>) is separation 1 – no memory access interference but cache line interference</a:t>
            </a:r>
          </a:p>
          <a:p>
            <a:pPr marL="225425" indent="-225425" fontAlgn="auto">
              <a:spcAft>
                <a:spcPts val="0"/>
              </a:spcAft>
              <a:buClr>
                <a:schemeClr val="accent3"/>
              </a:buClr>
              <a:buFont typeface="Wingdings" pitchFamily="2" charset="2"/>
              <a:buChar char="§"/>
              <a:defRPr/>
            </a:pPr>
            <a:r>
              <a:rPr lang="en-US" dirty="0" smtClean="0"/>
              <a:t>Thread </a:t>
            </a:r>
            <a:r>
              <a:rPr lang="en-US" dirty="0" err="1" smtClean="0"/>
              <a:t>i</a:t>
            </a:r>
            <a:r>
              <a:rPr lang="en-US" dirty="0" smtClean="0"/>
              <a:t> stores sum in A(X*</a:t>
            </a:r>
            <a:r>
              <a:rPr lang="en-US" dirty="0" err="1" smtClean="0"/>
              <a:t>i</a:t>
            </a:r>
            <a:r>
              <a:rPr lang="en-US" dirty="0" smtClean="0"/>
              <a:t>) is separation X </a:t>
            </a:r>
          </a:p>
          <a:p>
            <a:pPr marL="225425" indent="-225425" fontAlgn="auto">
              <a:spcAft>
                <a:spcPts val="0"/>
              </a:spcAft>
              <a:buClr>
                <a:schemeClr val="accent3"/>
              </a:buClr>
              <a:buFont typeface="Wingdings" pitchFamily="2" charset="2"/>
              <a:buChar char="§"/>
              <a:defRPr/>
            </a:pPr>
            <a:r>
              <a:rPr lang="en-US" dirty="0" smtClean="0"/>
              <a:t>Serious degradation if X &lt; 8 (64 bytes) with Windows</a:t>
            </a:r>
          </a:p>
          <a:p>
            <a:pPr marL="640080" lvl="1" indent="-246888" fontAlgn="auto">
              <a:spcAft>
                <a:spcPts val="0"/>
              </a:spcAft>
              <a:buFont typeface="Wingdings" pitchFamily="2" charset="2"/>
              <a:buChar char="§"/>
              <a:defRPr/>
            </a:pPr>
            <a:r>
              <a:rPr lang="en-US" sz="2200" dirty="0" smtClean="0"/>
              <a:t>Note A is a double (8 bytes)</a:t>
            </a:r>
          </a:p>
          <a:p>
            <a:pPr marL="640080" lvl="1" indent="-246888" fontAlgn="auto">
              <a:spcAft>
                <a:spcPts val="0"/>
              </a:spcAft>
              <a:buFont typeface="Wingdings" pitchFamily="2" charset="2"/>
              <a:buChar char="§"/>
              <a:defRPr/>
            </a:pPr>
            <a:r>
              <a:rPr lang="en-US" sz="2200" dirty="0" smtClean="0"/>
              <a:t>Less interference effect with Linux – especially Red Hat</a:t>
            </a:r>
          </a:p>
          <a:p>
            <a:pPr fontAlgn="auto">
              <a:spcAft>
                <a:spcPts val="0"/>
              </a:spcAft>
              <a:buClr>
                <a:schemeClr val="accent3"/>
              </a:buClr>
              <a:buFont typeface="Wingdings 2"/>
              <a:buNone/>
              <a:defRPr/>
            </a:pPr>
            <a:endParaRPr lang="en-US" b="1" dirty="0"/>
          </a:p>
        </p:txBody>
      </p:sp>
      <p:pic>
        <p:nvPicPr>
          <p:cNvPr id="4" name="Picture 3"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5" name="Picture 4"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5352" y="152400"/>
            <a:ext cx="4117848" cy="621792"/>
          </a:xfrm>
        </p:spPr>
        <p:txBody>
          <a:bodyPr/>
          <a:lstStyle/>
          <a:p>
            <a:pPr fontAlgn="auto">
              <a:spcAft>
                <a:spcPts val="0"/>
              </a:spcAft>
              <a:defRPr/>
            </a:pPr>
            <a:r>
              <a:rPr sz="3600" smtClean="0"/>
              <a:t>Cache Line Interface</a:t>
            </a:r>
            <a:endParaRPr sz="3600"/>
          </a:p>
        </p:txBody>
      </p:sp>
      <p:sp>
        <p:nvSpPr>
          <p:cNvPr id="3" name="Text Placeholder 2"/>
          <p:cNvSpPr>
            <a:spLocks noGrp="1"/>
          </p:cNvSpPr>
          <p:nvPr>
            <p:ph type="body" idx="1"/>
          </p:nvPr>
        </p:nvSpPr>
        <p:spPr>
          <a:xfrm>
            <a:off x="685800" y="5576888"/>
            <a:ext cx="7848600" cy="1204912"/>
          </a:xfrm>
        </p:spPr>
        <p:txBody>
          <a:bodyPr>
            <a:normAutofit lnSpcReduction="10000"/>
          </a:bodyPr>
          <a:lstStyle/>
          <a:p>
            <a:pPr marL="225425" indent="-225425" fontAlgn="auto">
              <a:lnSpc>
                <a:spcPct val="80000"/>
              </a:lnSpc>
              <a:spcAft>
                <a:spcPts val="0"/>
              </a:spcAft>
              <a:buClr>
                <a:schemeClr val="accent3"/>
              </a:buClr>
              <a:buFont typeface="Wingdings" pitchFamily="2" charset="2"/>
              <a:buChar char="§"/>
              <a:defRPr/>
            </a:pPr>
            <a:r>
              <a:rPr lang="en-US" sz="1500" b="1" dirty="0" smtClean="0"/>
              <a:t>Note measurements at a separation X of 8 and X=1024 (and values between 8 and 1024 not shown) are essentially identical</a:t>
            </a:r>
          </a:p>
          <a:p>
            <a:pPr marL="225425" indent="-225425" fontAlgn="auto">
              <a:lnSpc>
                <a:spcPct val="80000"/>
              </a:lnSpc>
              <a:spcAft>
                <a:spcPts val="0"/>
              </a:spcAft>
              <a:buClr>
                <a:schemeClr val="accent3"/>
              </a:buClr>
              <a:buFont typeface="Wingdings" pitchFamily="2" charset="2"/>
              <a:buChar char="§"/>
              <a:defRPr/>
            </a:pPr>
            <a:r>
              <a:rPr lang="en-US" sz="1500" b="1" dirty="0" smtClean="0"/>
              <a:t>Measurements at 7 (not shown) are higher than that at 8 (except for Red Hat which shows essentially no enhancement at X&lt;8)</a:t>
            </a:r>
          </a:p>
          <a:p>
            <a:pPr marL="225425" indent="-225425" fontAlgn="auto">
              <a:lnSpc>
                <a:spcPct val="80000"/>
              </a:lnSpc>
              <a:spcAft>
                <a:spcPts val="0"/>
              </a:spcAft>
              <a:buClr>
                <a:schemeClr val="accent3"/>
              </a:buClr>
              <a:buFont typeface="Wingdings" pitchFamily="2" charset="2"/>
              <a:buChar char="§"/>
              <a:defRPr/>
            </a:pPr>
            <a:r>
              <a:rPr lang="en-US" sz="1500" b="1" dirty="0" smtClean="0"/>
              <a:t>As effects due to co-location of thread variables in a 64 byte cache line, align the array with cache boundaries</a:t>
            </a:r>
          </a:p>
          <a:p>
            <a:pPr fontAlgn="auto">
              <a:spcAft>
                <a:spcPts val="0"/>
              </a:spcAft>
              <a:buClr>
                <a:schemeClr val="accent3"/>
              </a:buClr>
              <a:buFont typeface="Wingdings 2"/>
              <a:buNone/>
              <a:defRPr/>
            </a:pPr>
            <a:endParaRPr lang="en-US" dirty="0"/>
          </a:p>
        </p:txBody>
      </p:sp>
      <p:graphicFrame>
        <p:nvGraphicFramePr>
          <p:cNvPr id="2050" name="Object 2"/>
          <p:cNvGraphicFramePr>
            <a:graphicFrameLocks noChangeAspect="1"/>
          </p:cNvGraphicFramePr>
          <p:nvPr/>
        </p:nvGraphicFramePr>
        <p:xfrm>
          <a:off x="30163" y="836613"/>
          <a:ext cx="9037637" cy="4725987"/>
        </p:xfrm>
        <a:graphic>
          <a:graphicData uri="http://schemas.openxmlformats.org/presentationml/2006/ole">
            <p:oleObj spid="_x0000_s2050" name="Document" r:id="rId4" imgW="6279452" imgH="3803806" progId="Word.Document.8">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52400"/>
            <a:ext cx="3736848" cy="469392"/>
          </a:xfrm>
        </p:spPr>
        <p:txBody>
          <a:bodyPr/>
          <a:lstStyle/>
          <a:p>
            <a:pPr fontAlgn="auto">
              <a:spcAft>
                <a:spcPts val="0"/>
              </a:spcAft>
              <a:defRPr/>
            </a:pPr>
            <a:r>
              <a:rPr sz="3600" smtClean="0"/>
              <a:t>Issues and Futures</a:t>
            </a:r>
            <a:endParaRPr sz="3600"/>
          </a:p>
        </p:txBody>
      </p:sp>
      <p:sp>
        <p:nvSpPr>
          <p:cNvPr id="3" name="Text Placeholder 2"/>
          <p:cNvSpPr>
            <a:spLocks noGrp="1"/>
          </p:cNvSpPr>
          <p:nvPr>
            <p:ph type="body" idx="1"/>
          </p:nvPr>
        </p:nvSpPr>
        <p:spPr>
          <a:xfrm>
            <a:off x="838200" y="990600"/>
            <a:ext cx="7772400" cy="5334000"/>
          </a:xfrm>
        </p:spPr>
        <p:txBody>
          <a:bodyPr>
            <a:normAutofit fontScale="25000" lnSpcReduction="20000"/>
          </a:bodyPr>
          <a:lstStyle/>
          <a:p>
            <a:pPr fontAlgn="auto">
              <a:lnSpc>
                <a:spcPct val="70000"/>
              </a:lnSpc>
              <a:spcBef>
                <a:spcPts val="1200"/>
              </a:spcBef>
              <a:spcAft>
                <a:spcPts val="0"/>
              </a:spcAft>
              <a:buClr>
                <a:schemeClr val="accent3"/>
              </a:buClr>
              <a:buFont typeface="Wingdings" pitchFamily="2" charset="2"/>
              <a:buChar char="§"/>
              <a:defRPr/>
            </a:pPr>
            <a:r>
              <a:rPr lang="en-US" sz="6200" dirty="0" smtClean="0"/>
              <a:t>T</a:t>
            </a:r>
            <a:r>
              <a:rPr lang="en-US" sz="7200" dirty="0" smtClean="0"/>
              <a:t>his class of data mining does/will </a:t>
            </a:r>
            <a:r>
              <a:rPr lang="en-US" sz="7200" dirty="0" smtClean="0">
                <a:solidFill>
                  <a:srgbClr val="99FF33"/>
                </a:solidFill>
              </a:rPr>
              <a:t>parallelize well </a:t>
            </a:r>
            <a:r>
              <a:rPr lang="en-US" sz="7200" dirty="0" smtClean="0"/>
              <a:t>on current/future </a:t>
            </a:r>
            <a:r>
              <a:rPr lang="en-US" sz="7200" dirty="0" err="1" smtClean="0"/>
              <a:t>multicore</a:t>
            </a:r>
            <a:r>
              <a:rPr lang="en-US" sz="7200" dirty="0" smtClean="0"/>
              <a:t> nodes</a:t>
            </a:r>
          </a:p>
          <a:p>
            <a:pPr fontAlgn="auto">
              <a:lnSpc>
                <a:spcPct val="70000"/>
              </a:lnSpc>
              <a:spcBef>
                <a:spcPts val="1200"/>
              </a:spcBef>
              <a:spcAft>
                <a:spcPts val="0"/>
              </a:spcAft>
              <a:buClr>
                <a:schemeClr val="accent3"/>
              </a:buClr>
              <a:buFont typeface="Wingdings 2"/>
              <a:buNone/>
              <a:defRPr/>
            </a:pPr>
            <a:endParaRPr lang="en-US" sz="7200" dirty="0" smtClean="0"/>
          </a:p>
          <a:p>
            <a:pPr fontAlgn="auto">
              <a:lnSpc>
                <a:spcPct val="70000"/>
              </a:lnSpc>
              <a:spcBef>
                <a:spcPts val="1200"/>
              </a:spcBef>
              <a:spcAft>
                <a:spcPts val="0"/>
              </a:spcAft>
              <a:buClr>
                <a:schemeClr val="accent3"/>
              </a:buClr>
              <a:buFont typeface="Wingdings" pitchFamily="2" charset="2"/>
              <a:buChar char="§"/>
              <a:defRPr/>
            </a:pPr>
            <a:r>
              <a:rPr lang="en-US" sz="7200" dirty="0" smtClean="0"/>
              <a:t>Several</a:t>
            </a:r>
            <a:r>
              <a:rPr lang="en-US" sz="7200" dirty="0" smtClean="0">
                <a:solidFill>
                  <a:srgbClr val="FFFF00"/>
                </a:solidFill>
              </a:rPr>
              <a:t> </a:t>
            </a:r>
            <a:r>
              <a:rPr lang="en-US" sz="7200" dirty="0" smtClean="0">
                <a:solidFill>
                  <a:srgbClr val="99FF33"/>
                </a:solidFill>
              </a:rPr>
              <a:t>engineering</a:t>
            </a:r>
            <a:r>
              <a:rPr lang="en-US" sz="7200" dirty="0" smtClean="0">
                <a:solidFill>
                  <a:srgbClr val="18A221"/>
                </a:solidFill>
              </a:rPr>
              <a:t> </a:t>
            </a:r>
            <a:r>
              <a:rPr lang="en-US" sz="7200" dirty="0" smtClean="0"/>
              <a:t>issues for use in large applications</a:t>
            </a: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How to take</a:t>
            </a:r>
            <a:r>
              <a:rPr lang="en-US" sz="7200" dirty="0" smtClean="0">
                <a:solidFill>
                  <a:srgbClr val="FFFF00"/>
                </a:solidFill>
              </a:rPr>
              <a:t> </a:t>
            </a:r>
            <a:r>
              <a:rPr lang="en-US" sz="7200" dirty="0" smtClean="0">
                <a:solidFill>
                  <a:srgbClr val="ECD700"/>
                </a:solidFill>
              </a:rPr>
              <a:t>CCR</a:t>
            </a:r>
            <a:r>
              <a:rPr lang="en-US" sz="7200" dirty="0" smtClean="0">
                <a:solidFill>
                  <a:srgbClr val="FFFF00"/>
                </a:solidFill>
              </a:rPr>
              <a:t> </a:t>
            </a:r>
            <a:r>
              <a:rPr lang="en-US" sz="7200" dirty="0" smtClean="0">
                <a:solidFill>
                  <a:srgbClr val="99FF33"/>
                </a:solidFill>
              </a:rPr>
              <a:t>in </a:t>
            </a:r>
            <a:r>
              <a:rPr lang="en-US" sz="7200" dirty="0" err="1" smtClean="0">
                <a:solidFill>
                  <a:srgbClr val="99FF33"/>
                </a:solidFill>
              </a:rPr>
              <a:t>multicore</a:t>
            </a:r>
            <a:r>
              <a:rPr lang="en-US" sz="7200" dirty="0" smtClean="0">
                <a:solidFill>
                  <a:srgbClr val="99FF33"/>
                </a:solidFill>
              </a:rPr>
              <a:t> node to </a:t>
            </a:r>
            <a:r>
              <a:rPr lang="en-US" sz="7200" dirty="0" smtClean="0">
                <a:solidFill>
                  <a:srgbClr val="ECD700"/>
                </a:solidFill>
              </a:rPr>
              <a:t>cluster</a:t>
            </a:r>
            <a:r>
              <a:rPr lang="en-US" sz="7200" dirty="0" smtClean="0"/>
              <a:t> </a:t>
            </a:r>
            <a:r>
              <a:rPr lang="en-US" sz="7200" dirty="0" smtClean="0">
                <a:solidFill>
                  <a:srgbClr val="99FF33"/>
                </a:solidFill>
              </a:rPr>
              <a:t>(MPI or cross-cluster CCR?)</a:t>
            </a: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Need</a:t>
            </a:r>
            <a:r>
              <a:rPr lang="en-US" sz="7200" dirty="0" smtClean="0"/>
              <a:t> </a:t>
            </a:r>
            <a:r>
              <a:rPr lang="en-US" sz="7200" dirty="0" smtClean="0">
                <a:solidFill>
                  <a:srgbClr val="ECD700"/>
                </a:solidFill>
              </a:rPr>
              <a:t>high performance linear algebra </a:t>
            </a:r>
            <a:r>
              <a:rPr lang="en-US" sz="7200" dirty="0" smtClean="0">
                <a:solidFill>
                  <a:srgbClr val="99FF33"/>
                </a:solidFill>
              </a:rPr>
              <a:t>for C# (PLASMA from </a:t>
            </a:r>
            <a:r>
              <a:rPr lang="en-US" sz="7200" dirty="0" err="1" smtClean="0">
                <a:solidFill>
                  <a:srgbClr val="99FF33"/>
                </a:solidFill>
              </a:rPr>
              <a:t>UTenn</a:t>
            </a:r>
            <a:r>
              <a:rPr lang="en-US" sz="7200" dirty="0" smtClean="0">
                <a:solidFill>
                  <a:srgbClr val="99FF33"/>
                </a:solidFill>
              </a:rPr>
              <a:t>)</a:t>
            </a:r>
          </a:p>
          <a:p>
            <a:pPr lvl="2"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Access linear algebra services in a different language?</a:t>
            </a: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Need equivalent of Intel C </a:t>
            </a:r>
            <a:r>
              <a:rPr lang="en-US" sz="7200" dirty="0" smtClean="0">
                <a:solidFill>
                  <a:srgbClr val="ECD700"/>
                </a:solidFill>
              </a:rPr>
              <a:t>Math Libraries </a:t>
            </a:r>
            <a:r>
              <a:rPr lang="en-US" sz="7200" dirty="0" smtClean="0">
                <a:solidFill>
                  <a:srgbClr val="99FF33"/>
                </a:solidFill>
              </a:rPr>
              <a:t>for C# (vector arithmetic – level 1 BLAS)</a:t>
            </a: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ECD700"/>
                </a:solidFill>
              </a:rPr>
              <a:t>Service model</a:t>
            </a:r>
            <a:r>
              <a:rPr lang="en-US" sz="7200" dirty="0" smtClean="0">
                <a:solidFill>
                  <a:srgbClr val="C00000"/>
                </a:solidFill>
              </a:rPr>
              <a:t> </a:t>
            </a:r>
            <a:r>
              <a:rPr lang="en-US" sz="7200" dirty="0" smtClean="0">
                <a:solidFill>
                  <a:srgbClr val="99FF33"/>
                </a:solidFill>
              </a:rPr>
              <a:t>to integrate modules</a:t>
            </a:r>
          </a:p>
          <a:p>
            <a:pPr marL="640080" lvl="1" indent="-246888" fontAlgn="auto">
              <a:lnSpc>
                <a:spcPct val="70000"/>
              </a:lnSpc>
              <a:spcBef>
                <a:spcPts val="1200"/>
              </a:spcBef>
              <a:spcAft>
                <a:spcPts val="0"/>
              </a:spcAft>
              <a:buFont typeface="Wingdings" pitchFamily="2" charset="2"/>
              <a:buChar char="§"/>
              <a:defRPr/>
            </a:pPr>
            <a:r>
              <a:rPr lang="en-US" sz="7200" dirty="0" smtClean="0"/>
              <a:t>Need access to a ~ 128 node Windows cluster</a:t>
            </a:r>
          </a:p>
          <a:p>
            <a:pPr fontAlgn="auto">
              <a:lnSpc>
                <a:spcPct val="70000"/>
              </a:lnSpc>
              <a:spcBef>
                <a:spcPts val="1200"/>
              </a:spcBef>
              <a:spcAft>
                <a:spcPts val="0"/>
              </a:spcAft>
              <a:buClr>
                <a:schemeClr val="accent3"/>
              </a:buClr>
              <a:buFont typeface="Wingdings" pitchFamily="2" charset="2"/>
              <a:buChar char="§"/>
              <a:defRPr/>
            </a:pPr>
            <a:endParaRPr lang="en-US" sz="7200" dirty="0" smtClean="0"/>
          </a:p>
          <a:p>
            <a:pPr fontAlgn="auto">
              <a:lnSpc>
                <a:spcPct val="70000"/>
              </a:lnSpc>
              <a:spcBef>
                <a:spcPts val="1200"/>
              </a:spcBef>
              <a:spcAft>
                <a:spcPts val="0"/>
              </a:spcAft>
              <a:buClr>
                <a:schemeClr val="accent3"/>
              </a:buClr>
              <a:buFont typeface="Wingdings" pitchFamily="2" charset="2"/>
              <a:buChar char="§"/>
              <a:defRPr/>
            </a:pPr>
            <a:r>
              <a:rPr lang="en-US" sz="7200" dirty="0" smtClean="0"/>
              <a:t>Future work is </a:t>
            </a:r>
            <a:r>
              <a:rPr lang="en-US" sz="7200" dirty="0" smtClean="0">
                <a:solidFill>
                  <a:srgbClr val="ECD700"/>
                </a:solidFill>
              </a:rPr>
              <a:t>more applications</a:t>
            </a:r>
            <a:r>
              <a:rPr lang="en-US" sz="7200" dirty="0" smtClean="0"/>
              <a:t>; refine current algorithms such as </a:t>
            </a:r>
            <a:r>
              <a:rPr lang="en-US" sz="7200" dirty="0" smtClean="0">
                <a:solidFill>
                  <a:srgbClr val="ECD700"/>
                </a:solidFill>
              </a:rPr>
              <a:t>DAGTM</a:t>
            </a:r>
          </a:p>
          <a:p>
            <a:pPr fontAlgn="auto">
              <a:lnSpc>
                <a:spcPct val="70000"/>
              </a:lnSpc>
              <a:spcBef>
                <a:spcPts val="1200"/>
              </a:spcBef>
              <a:spcAft>
                <a:spcPts val="0"/>
              </a:spcAft>
              <a:buClr>
                <a:schemeClr val="accent3"/>
              </a:buClr>
              <a:buFont typeface="Wingdings" pitchFamily="2" charset="2"/>
              <a:buChar char="§"/>
              <a:defRPr/>
            </a:pPr>
            <a:endParaRPr lang="en-US" sz="7200" dirty="0" smtClean="0">
              <a:solidFill>
                <a:srgbClr val="C00000"/>
              </a:solidFill>
            </a:endParaRPr>
          </a:p>
          <a:p>
            <a:pPr fontAlgn="auto">
              <a:lnSpc>
                <a:spcPct val="70000"/>
              </a:lnSpc>
              <a:spcBef>
                <a:spcPts val="1200"/>
              </a:spcBef>
              <a:spcAft>
                <a:spcPts val="0"/>
              </a:spcAft>
              <a:buClr>
                <a:schemeClr val="accent3"/>
              </a:buClr>
              <a:buFont typeface="Wingdings" pitchFamily="2" charset="2"/>
              <a:buChar char="§"/>
              <a:defRPr/>
            </a:pPr>
            <a:r>
              <a:rPr lang="en-US" sz="7200" dirty="0" smtClean="0">
                <a:solidFill>
                  <a:srgbClr val="ECD700"/>
                </a:solidFill>
              </a:rPr>
              <a:t>New parallel algorithms</a:t>
            </a: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Clustering with </a:t>
            </a:r>
            <a:r>
              <a:rPr lang="en-US" sz="7200" dirty="0" err="1" smtClean="0">
                <a:solidFill>
                  <a:srgbClr val="99FF33"/>
                </a:solidFill>
              </a:rPr>
              <a:t>pairwise</a:t>
            </a:r>
            <a:r>
              <a:rPr lang="en-US" sz="7200" dirty="0" smtClean="0">
                <a:solidFill>
                  <a:srgbClr val="99FF33"/>
                </a:solidFill>
              </a:rPr>
              <a:t> distances but no vector spaces</a:t>
            </a:r>
          </a:p>
          <a:p>
            <a:pPr marL="640080" lvl="1" indent="-246888" fontAlgn="auto">
              <a:lnSpc>
                <a:spcPct val="70000"/>
              </a:lnSpc>
              <a:spcBef>
                <a:spcPts val="1200"/>
              </a:spcBef>
              <a:spcAft>
                <a:spcPts val="0"/>
              </a:spcAft>
              <a:buFont typeface="Wingdings" pitchFamily="2" charset="2"/>
              <a:buChar char="§"/>
              <a:defRPr/>
            </a:pPr>
            <a:r>
              <a:rPr lang="en-US" sz="7200" dirty="0" err="1" smtClean="0">
                <a:solidFill>
                  <a:srgbClr val="99FF33"/>
                </a:solidFill>
              </a:rPr>
              <a:t>Bourgain</a:t>
            </a:r>
            <a:r>
              <a:rPr lang="en-US" sz="7200" dirty="0" smtClean="0"/>
              <a:t> Random Projection</a:t>
            </a:r>
            <a:r>
              <a:rPr lang="en-US" sz="7200" dirty="0" smtClean="0">
                <a:solidFill>
                  <a:srgbClr val="C00000"/>
                </a:solidFill>
              </a:rPr>
              <a:t> </a:t>
            </a:r>
            <a:r>
              <a:rPr lang="en-US" sz="7200" dirty="0" smtClean="0">
                <a:solidFill>
                  <a:srgbClr val="99FF33"/>
                </a:solidFill>
              </a:rPr>
              <a:t>for metric embedding</a:t>
            </a: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MDS Dimensional Scaling with EM-like </a:t>
            </a:r>
            <a:r>
              <a:rPr lang="en-US" sz="7200" dirty="0" smtClean="0"/>
              <a:t>SMACOF</a:t>
            </a:r>
            <a:r>
              <a:rPr lang="en-US" sz="7200" dirty="0" smtClean="0">
                <a:solidFill>
                  <a:srgbClr val="777777"/>
                </a:solidFill>
              </a:rPr>
              <a:t> </a:t>
            </a:r>
            <a:r>
              <a:rPr lang="en-US" sz="7200" smtClean="0">
                <a:solidFill>
                  <a:srgbClr val="99FF33"/>
                </a:solidFill>
              </a:rPr>
              <a:t>and</a:t>
            </a:r>
            <a:r>
              <a:rPr lang="en-US" sz="7200" smtClean="0">
                <a:solidFill>
                  <a:srgbClr val="777777"/>
                </a:solidFill>
              </a:rPr>
              <a:t> </a:t>
            </a:r>
            <a:r>
              <a:rPr lang="en-US" sz="7200" smtClean="0">
                <a:solidFill>
                  <a:srgbClr val="99FF33"/>
                </a:solidFill>
              </a:rPr>
              <a:t>deterministic annealing</a:t>
            </a:r>
            <a:endParaRPr lang="en-US" sz="7200" dirty="0" smtClean="0">
              <a:solidFill>
                <a:srgbClr val="99FF33"/>
              </a:solidFill>
            </a:endParaRP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Support use of Newton’s Method (Marquardt’s method) as </a:t>
            </a:r>
            <a:r>
              <a:rPr lang="en-US" sz="7200" dirty="0" smtClean="0"/>
              <a:t>EM alternative</a:t>
            </a:r>
          </a:p>
          <a:p>
            <a:pPr marL="640080" lvl="1" indent="-246888" fontAlgn="auto">
              <a:lnSpc>
                <a:spcPct val="70000"/>
              </a:lnSpc>
              <a:spcBef>
                <a:spcPts val="1200"/>
              </a:spcBef>
              <a:spcAft>
                <a:spcPts val="0"/>
              </a:spcAft>
              <a:buFont typeface="Wingdings" pitchFamily="2" charset="2"/>
              <a:buChar char="§"/>
              <a:defRPr/>
            </a:pPr>
            <a:r>
              <a:rPr lang="en-US" sz="7200" dirty="0" smtClean="0">
                <a:solidFill>
                  <a:srgbClr val="99FF33"/>
                </a:solidFill>
              </a:rPr>
              <a:t>Later </a:t>
            </a:r>
            <a:r>
              <a:rPr lang="en-US" sz="7200" dirty="0" smtClean="0"/>
              <a:t>HMM </a:t>
            </a:r>
            <a:r>
              <a:rPr lang="en-US" sz="7200" dirty="0" smtClean="0">
                <a:solidFill>
                  <a:srgbClr val="99FF33"/>
                </a:solidFill>
              </a:rPr>
              <a:t>and</a:t>
            </a:r>
            <a:r>
              <a:rPr lang="en-US" sz="7200" dirty="0" smtClean="0"/>
              <a:t> SVM</a:t>
            </a:r>
          </a:p>
          <a:p>
            <a:pPr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29000"/>
            <a:ext cx="7851648" cy="1219200"/>
          </a:xfrm>
        </p:spPr>
        <p:txBody>
          <a:bodyPr>
            <a:normAutofit fontScale="90000"/>
          </a:bodyPr>
          <a:lstStyle/>
          <a:p>
            <a:pPr fontAlgn="auto">
              <a:spcAft>
                <a:spcPts val="0"/>
              </a:spcAft>
              <a:defRPr/>
            </a:pPr>
            <a:r>
              <a:rPr lang="en-US" sz="4800" dirty="0" smtClean="0">
                <a:solidFill>
                  <a:schemeClr val="bg2">
                    <a:lumMod val="50000"/>
                  </a:schemeClr>
                </a:solidFill>
                <a:latin typeface="Arial Unicode MS" pitchFamily="34" charset="-128"/>
                <a:ea typeface="Arial Unicode MS" pitchFamily="34" charset="-128"/>
                <a:cs typeface="Arial Unicode MS" pitchFamily="34" charset="-128"/>
                <a:hlinkClick r:id="rId3"/>
              </a:rPr>
              <a:t>http://www.infomall.org/</a:t>
            </a:r>
            <a:r>
              <a:rPr lang="en-US" sz="4800" i="1" dirty="0" smtClean="0">
                <a:solidFill>
                  <a:srgbClr val="0000CC"/>
                </a:solidFill>
              </a:rPr>
              <a:t> S</a:t>
            </a:r>
            <a:r>
              <a:rPr lang="en-US" sz="4800" i="1" dirty="0" smtClean="0">
                <a:solidFill>
                  <a:srgbClr val="D20000"/>
                </a:solidFill>
              </a:rPr>
              <a:t>A</a:t>
            </a:r>
            <a:r>
              <a:rPr lang="en-US" sz="4800" i="1" dirty="0" smtClean="0">
                <a:solidFill>
                  <a:srgbClr val="FFC000"/>
                </a:solidFill>
              </a:rPr>
              <a:t>L</a:t>
            </a:r>
            <a:r>
              <a:rPr lang="en-US" sz="4800" i="1" dirty="0" smtClean="0">
                <a:solidFill>
                  <a:srgbClr val="0000CC"/>
                </a:solidFill>
              </a:rPr>
              <a:t>S</a:t>
            </a:r>
            <a:r>
              <a:rPr lang="en-US" sz="4800" i="1" dirty="0" smtClean="0">
                <a:solidFill>
                  <a:srgbClr val="33CC33"/>
                </a:solidFill>
              </a:rPr>
              <a:t>A</a:t>
            </a:r>
            <a:endParaRPr lang="en-US" sz="4800" dirty="0"/>
          </a:p>
        </p:txBody>
      </p:sp>
      <p:sp>
        <p:nvSpPr>
          <p:cNvPr id="3" name="Subtitle 2"/>
          <p:cNvSpPr>
            <a:spLocks noGrp="1"/>
          </p:cNvSpPr>
          <p:nvPr>
            <p:ph type="subTitle" idx="1"/>
          </p:nvPr>
        </p:nvSpPr>
        <p:spPr>
          <a:xfrm>
            <a:off x="609600" y="2286000"/>
            <a:ext cx="7854950" cy="809625"/>
          </a:xfrm>
        </p:spPr>
        <p:txBody>
          <a:bodyPr>
            <a:normAutofit/>
          </a:bodyPr>
          <a:lstStyle/>
          <a:p>
            <a:pPr marR="0" algn="ctr">
              <a:lnSpc>
                <a:spcPct val="90000"/>
              </a:lnSpc>
            </a:pPr>
            <a:r>
              <a:rPr lang="en-US" sz="4800" smtClean="0"/>
              <a:t>Thank you!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5106" name="Rectangle 2"/>
          <p:cNvSpPr>
            <a:spLocks noGrp="1" noChangeArrowheads="1"/>
          </p:cNvSpPr>
          <p:nvPr>
            <p:ph type="ctrTitle"/>
          </p:nvPr>
        </p:nvSpPr>
        <p:spPr>
          <a:xfrm>
            <a:off x="1600200" y="192087"/>
            <a:ext cx="6019800" cy="722313"/>
          </a:xfrm>
        </p:spPr>
        <p:txBody>
          <a:bodyPr/>
          <a:lstStyle/>
          <a:p>
            <a:pPr algn="l" fontAlgn="auto">
              <a:spcAft>
                <a:spcPts val="0"/>
              </a:spcAft>
              <a:defRPr/>
            </a:pPr>
            <a:r>
              <a:rPr lang="en-US" sz="4000" dirty="0" smtClean="0">
                <a:latin typeface="Arial" pitchFamily="34" charset="0"/>
              </a:rPr>
              <a:t>Multicore </a:t>
            </a:r>
            <a:r>
              <a:rPr lang="en-US" sz="4000" i="1" dirty="0" smtClean="0">
                <a:solidFill>
                  <a:srgbClr val="0000CC"/>
                </a:solidFill>
                <a:latin typeface="Arial" pitchFamily="34" charset="0"/>
              </a:rPr>
              <a:t>S</a:t>
            </a:r>
            <a:r>
              <a:rPr lang="en-US" sz="4000" i="1" dirty="0" smtClean="0">
                <a:solidFill>
                  <a:srgbClr val="D20000"/>
                </a:solidFill>
                <a:latin typeface="Arial" pitchFamily="34" charset="0"/>
              </a:rPr>
              <a:t>A</a:t>
            </a:r>
            <a:r>
              <a:rPr lang="en-US" sz="4000" i="1" dirty="0" smtClean="0">
                <a:solidFill>
                  <a:srgbClr val="FFC000"/>
                </a:solidFill>
                <a:latin typeface="Arial" pitchFamily="34" charset="0"/>
              </a:rPr>
              <a:t>L</a:t>
            </a:r>
            <a:r>
              <a:rPr lang="en-US" sz="4000" i="1" dirty="0" smtClean="0">
                <a:solidFill>
                  <a:srgbClr val="0000CC"/>
                </a:solidFill>
                <a:latin typeface="Arial" pitchFamily="34" charset="0"/>
              </a:rPr>
              <a:t>S</a:t>
            </a:r>
            <a:r>
              <a:rPr lang="en-US" sz="4000" i="1" dirty="0" smtClean="0">
                <a:solidFill>
                  <a:srgbClr val="33CC33"/>
                </a:solidFill>
                <a:latin typeface="Arial" pitchFamily="34" charset="0"/>
              </a:rPr>
              <a:t>A</a:t>
            </a:r>
            <a:r>
              <a:rPr lang="en-US" sz="4000" dirty="0" smtClean="0">
                <a:latin typeface="Arial" pitchFamily="34" charset="0"/>
              </a:rPr>
              <a:t> Project</a:t>
            </a:r>
          </a:p>
        </p:txBody>
      </p:sp>
      <p:sp>
        <p:nvSpPr>
          <p:cNvPr id="815107" name="Rectangle 3"/>
          <p:cNvSpPr>
            <a:spLocks noGrp="1" noChangeArrowheads="1"/>
          </p:cNvSpPr>
          <p:nvPr>
            <p:ph type="subTitle" idx="1"/>
          </p:nvPr>
        </p:nvSpPr>
        <p:spPr>
          <a:xfrm>
            <a:off x="304800" y="1143000"/>
            <a:ext cx="8686800" cy="5486400"/>
          </a:xfrm>
        </p:spPr>
        <p:txBody>
          <a:bodyPr>
            <a:normAutofit/>
          </a:bodyPr>
          <a:lstStyle/>
          <a:p>
            <a:pPr marR="0" algn="ctr">
              <a:lnSpc>
                <a:spcPct val="75000"/>
              </a:lnSpc>
              <a:spcBef>
                <a:spcPct val="15000"/>
              </a:spcBef>
              <a:tabLst>
                <a:tab pos="6343650" algn="l"/>
              </a:tabLst>
            </a:pPr>
            <a:r>
              <a:rPr lang="en-US" sz="2500" b="1" i="1" smtClean="0">
                <a:solidFill>
                  <a:srgbClr val="4DE1EA"/>
                </a:solidFill>
                <a:latin typeface="Times New Roman" pitchFamily="18" charset="0"/>
              </a:rPr>
              <a:t>S</a:t>
            </a:r>
            <a:r>
              <a:rPr lang="en-US" sz="2500" smtClean="0">
                <a:solidFill>
                  <a:srgbClr val="4DE1EA"/>
                </a:solidFill>
                <a:latin typeface="Times New Roman" pitchFamily="18" charset="0"/>
              </a:rPr>
              <a:t>ervice</a:t>
            </a:r>
            <a:r>
              <a:rPr lang="en-US" sz="2500" smtClean="0">
                <a:solidFill>
                  <a:srgbClr val="FFC000"/>
                </a:solidFill>
                <a:latin typeface="Times New Roman" pitchFamily="18" charset="0"/>
              </a:rPr>
              <a:t> </a:t>
            </a:r>
            <a:r>
              <a:rPr lang="en-US" sz="2500" b="1" i="1" smtClean="0">
                <a:solidFill>
                  <a:srgbClr val="4DE1EA"/>
                </a:solidFill>
                <a:latin typeface="Times New Roman" pitchFamily="18" charset="0"/>
              </a:rPr>
              <a:t>A</a:t>
            </a:r>
            <a:r>
              <a:rPr lang="en-US" sz="2500" smtClean="0">
                <a:solidFill>
                  <a:srgbClr val="4DE1EA"/>
                </a:solidFill>
                <a:latin typeface="Times New Roman" pitchFamily="18" charset="0"/>
              </a:rPr>
              <a:t>ggregated </a:t>
            </a:r>
            <a:r>
              <a:rPr lang="en-US" sz="2500" b="1" i="1" smtClean="0">
                <a:solidFill>
                  <a:srgbClr val="4DE1EA"/>
                </a:solidFill>
                <a:latin typeface="Times New Roman" pitchFamily="18" charset="0"/>
              </a:rPr>
              <a:t>L</a:t>
            </a:r>
            <a:r>
              <a:rPr lang="en-US" sz="2500" smtClean="0">
                <a:solidFill>
                  <a:srgbClr val="4DE1EA"/>
                </a:solidFill>
                <a:latin typeface="Times New Roman" pitchFamily="18" charset="0"/>
              </a:rPr>
              <a:t>inked </a:t>
            </a:r>
            <a:r>
              <a:rPr lang="en-US" sz="2500" b="1" i="1" smtClean="0">
                <a:solidFill>
                  <a:srgbClr val="4DE1EA"/>
                </a:solidFill>
                <a:latin typeface="Times New Roman" pitchFamily="18" charset="0"/>
              </a:rPr>
              <a:t>S</a:t>
            </a:r>
            <a:r>
              <a:rPr lang="en-US" sz="2500" smtClean="0">
                <a:solidFill>
                  <a:srgbClr val="4DE1EA"/>
                </a:solidFill>
                <a:latin typeface="Times New Roman" pitchFamily="18" charset="0"/>
              </a:rPr>
              <a:t>equential </a:t>
            </a:r>
            <a:r>
              <a:rPr lang="en-US" sz="2500" b="1" i="1" smtClean="0">
                <a:solidFill>
                  <a:srgbClr val="4DE1EA"/>
                </a:solidFill>
                <a:latin typeface="Times New Roman" pitchFamily="18" charset="0"/>
              </a:rPr>
              <a:t>A</a:t>
            </a:r>
            <a:r>
              <a:rPr lang="en-US" sz="2500" smtClean="0">
                <a:solidFill>
                  <a:srgbClr val="4DE1EA"/>
                </a:solidFill>
                <a:latin typeface="Times New Roman" pitchFamily="18" charset="0"/>
              </a:rPr>
              <a:t>ctivities</a:t>
            </a:r>
          </a:p>
          <a:p>
            <a:pPr marR="0">
              <a:lnSpc>
                <a:spcPct val="75000"/>
              </a:lnSpc>
              <a:spcBef>
                <a:spcPct val="15000"/>
              </a:spcBef>
              <a:tabLst>
                <a:tab pos="6343650" algn="l"/>
              </a:tabLst>
            </a:pPr>
            <a:endParaRPr lang="en-US" sz="2500" smtClean="0">
              <a:solidFill>
                <a:schemeClr val="accent1"/>
              </a:solidFill>
              <a:latin typeface="Times New Roman" pitchFamily="18" charset="0"/>
            </a:endParaRPr>
          </a:p>
          <a:p>
            <a:pPr marR="0" algn="l">
              <a:lnSpc>
                <a:spcPct val="75000"/>
              </a:lnSpc>
              <a:spcBef>
                <a:spcPct val="15000"/>
              </a:spcBef>
              <a:buFont typeface="Wingdings" pitchFamily="2" charset="2"/>
              <a:buChar char="§"/>
              <a:tabLst>
                <a:tab pos="6343650" algn="l"/>
              </a:tabLst>
            </a:pPr>
            <a:r>
              <a:rPr lang="en-US" sz="2000" smtClean="0">
                <a:solidFill>
                  <a:srgbClr val="ECD700"/>
                </a:solidFill>
                <a:latin typeface="Times New Roman" pitchFamily="18" charset="0"/>
              </a:rPr>
              <a:t>Link parallel and distributed </a:t>
            </a:r>
            <a:r>
              <a:rPr lang="en-US" sz="2000" smtClean="0">
                <a:latin typeface="Times New Roman" pitchFamily="18" charset="0"/>
              </a:rPr>
              <a:t>(Grid) computing by developing </a:t>
            </a:r>
            <a:r>
              <a:rPr lang="en-US" sz="2000" smtClean="0">
                <a:solidFill>
                  <a:srgbClr val="ECD700"/>
                </a:solidFill>
                <a:latin typeface="Times New Roman" pitchFamily="18" charset="0"/>
              </a:rPr>
              <a:t>parallel modules as services and not as programs or libraries</a:t>
            </a:r>
          </a:p>
          <a:p>
            <a:pPr marL="690563" lvl="1" indent="-233363" algn="l">
              <a:lnSpc>
                <a:spcPct val="75000"/>
              </a:lnSpc>
              <a:spcBef>
                <a:spcPct val="15000"/>
              </a:spcBef>
              <a:buFont typeface="Wingdings" pitchFamily="2" charset="2"/>
              <a:buChar char="§"/>
              <a:tabLst>
                <a:tab pos="6343650" algn="l"/>
              </a:tabLst>
            </a:pPr>
            <a:r>
              <a:rPr lang="en-US" sz="1900" smtClean="0">
                <a:latin typeface="Times New Roman" pitchFamily="18" charset="0"/>
              </a:rPr>
              <a:t>e.g. clustering algorithm is a service running on multiple cores</a:t>
            </a:r>
          </a:p>
          <a:p>
            <a:pPr marL="690563" lvl="1" indent="-233363" algn="l">
              <a:lnSpc>
                <a:spcPct val="75000"/>
              </a:lnSpc>
              <a:spcBef>
                <a:spcPct val="15000"/>
              </a:spcBef>
              <a:buFont typeface="Wingdings" pitchFamily="2" charset="2"/>
              <a:buChar char="§"/>
              <a:tabLst>
                <a:tab pos="6343650" algn="l"/>
              </a:tabLst>
            </a:pPr>
            <a:endParaRPr lang="en-US" sz="1900" smtClean="0">
              <a:latin typeface="Times New Roman" pitchFamily="18" charset="0"/>
            </a:endParaRPr>
          </a:p>
          <a:p>
            <a:pPr marR="0" algn="l">
              <a:lnSpc>
                <a:spcPct val="65000"/>
              </a:lnSpc>
              <a:spcBef>
                <a:spcPct val="15000"/>
              </a:spcBef>
              <a:buFont typeface="Wingdings" pitchFamily="2" charset="2"/>
              <a:buChar char="§"/>
              <a:tabLst>
                <a:tab pos="6343650" algn="l"/>
              </a:tabLst>
            </a:pPr>
            <a:r>
              <a:rPr lang="en-US" sz="2000" smtClean="0">
                <a:latin typeface="Times New Roman" pitchFamily="18" charset="0"/>
              </a:rPr>
              <a:t>We can divide problem into two parts:</a:t>
            </a:r>
          </a:p>
          <a:p>
            <a:pPr marL="690563" lvl="1" indent="-233363" algn="l">
              <a:lnSpc>
                <a:spcPct val="65000"/>
              </a:lnSpc>
              <a:spcBef>
                <a:spcPts val="600"/>
              </a:spcBef>
              <a:buFont typeface="Wingdings" pitchFamily="2" charset="2"/>
              <a:buChar char="§"/>
              <a:tabLst>
                <a:tab pos="6343650" algn="l"/>
              </a:tabLst>
            </a:pPr>
            <a:r>
              <a:rPr lang="en-US" sz="1700" smtClean="0">
                <a:latin typeface="Times New Roman" pitchFamily="18" charset="0"/>
              </a:rPr>
              <a:t>“</a:t>
            </a:r>
            <a:r>
              <a:rPr lang="en-US" sz="1700" smtClean="0">
                <a:solidFill>
                  <a:srgbClr val="ECD700"/>
                </a:solidFill>
                <a:latin typeface="Times New Roman" pitchFamily="18" charset="0"/>
              </a:rPr>
              <a:t>Micro-parallelism</a:t>
            </a:r>
            <a:r>
              <a:rPr lang="en-US" sz="1700" smtClean="0">
                <a:latin typeface="Times New Roman" pitchFamily="18" charset="0"/>
              </a:rPr>
              <a:t>” </a:t>
            </a:r>
            <a:r>
              <a:rPr lang="en-US" sz="1700" smtClean="0">
                <a:solidFill>
                  <a:srgbClr val="FFFF00"/>
                </a:solidFill>
                <a:latin typeface="Times New Roman" pitchFamily="18" charset="0"/>
              </a:rPr>
              <a:t>:</a:t>
            </a:r>
            <a:r>
              <a:rPr lang="en-US" sz="1700" smtClean="0">
                <a:latin typeface="Times New Roman" pitchFamily="18" charset="0"/>
              </a:rPr>
              <a:t> High Performance scalable (in number of cores) </a:t>
            </a:r>
            <a:r>
              <a:rPr lang="en-US" sz="1700" smtClean="0">
                <a:solidFill>
                  <a:srgbClr val="ECD700"/>
                </a:solidFill>
                <a:latin typeface="Times New Roman" pitchFamily="18" charset="0"/>
              </a:rPr>
              <a:t>parallel kernels</a:t>
            </a:r>
            <a:r>
              <a:rPr lang="en-US" sz="1700" smtClean="0">
                <a:latin typeface="Times New Roman" pitchFamily="18" charset="0"/>
              </a:rPr>
              <a:t> or libraries </a:t>
            </a:r>
          </a:p>
          <a:p>
            <a:pPr marL="690563" lvl="1" indent="-233363" algn="l">
              <a:lnSpc>
                <a:spcPct val="65000"/>
              </a:lnSpc>
              <a:spcBef>
                <a:spcPts val="600"/>
              </a:spcBef>
              <a:buFont typeface="Wingdings" pitchFamily="2" charset="2"/>
              <a:buChar char="§"/>
              <a:tabLst>
                <a:tab pos="6343650" algn="l"/>
              </a:tabLst>
            </a:pPr>
            <a:r>
              <a:rPr lang="en-US" sz="1700" smtClean="0">
                <a:latin typeface="Times New Roman" pitchFamily="18" charset="0"/>
              </a:rPr>
              <a:t>“</a:t>
            </a:r>
            <a:r>
              <a:rPr lang="en-US" sz="1700" smtClean="0">
                <a:solidFill>
                  <a:srgbClr val="ECD700"/>
                </a:solidFill>
                <a:latin typeface="Times New Roman" pitchFamily="18" charset="0"/>
              </a:rPr>
              <a:t>Macro-parallelism</a:t>
            </a:r>
            <a:r>
              <a:rPr lang="en-US" sz="1700" smtClean="0">
                <a:latin typeface="Times New Roman" pitchFamily="18" charset="0"/>
              </a:rPr>
              <a:t>” </a:t>
            </a:r>
            <a:r>
              <a:rPr lang="en-US" sz="1700" smtClean="0">
                <a:solidFill>
                  <a:srgbClr val="FFFF00"/>
                </a:solidFill>
                <a:latin typeface="Times New Roman" pitchFamily="18" charset="0"/>
              </a:rPr>
              <a:t>:</a:t>
            </a:r>
            <a:r>
              <a:rPr lang="en-US" sz="1700" smtClean="0">
                <a:latin typeface="Times New Roman" pitchFamily="18" charset="0"/>
              </a:rPr>
              <a:t> </a:t>
            </a:r>
            <a:r>
              <a:rPr lang="en-US" sz="1700" smtClean="0">
                <a:solidFill>
                  <a:srgbClr val="ECD700"/>
                </a:solidFill>
                <a:latin typeface="Times New Roman" pitchFamily="18" charset="0"/>
              </a:rPr>
              <a:t>Composition of kernels</a:t>
            </a:r>
            <a:r>
              <a:rPr lang="en-US" sz="1700" smtClean="0">
                <a:latin typeface="Times New Roman" pitchFamily="18" charset="0"/>
              </a:rPr>
              <a:t> into complete applications </a:t>
            </a:r>
          </a:p>
          <a:p>
            <a:pPr marL="690563" lvl="1" indent="-233363" algn="l">
              <a:lnSpc>
                <a:spcPct val="65000"/>
              </a:lnSpc>
              <a:spcBef>
                <a:spcPct val="15000"/>
              </a:spcBef>
              <a:buFont typeface="Wingdings" pitchFamily="2" charset="2"/>
              <a:buChar char="§"/>
              <a:tabLst>
                <a:tab pos="6343650" algn="l"/>
              </a:tabLst>
            </a:pPr>
            <a:endParaRPr lang="en-US" sz="1700" smtClean="0">
              <a:latin typeface="Times New Roman" pitchFamily="18" charset="0"/>
            </a:endParaRPr>
          </a:p>
          <a:p>
            <a:pPr marR="0" algn="l">
              <a:lnSpc>
                <a:spcPct val="65000"/>
              </a:lnSpc>
              <a:spcBef>
                <a:spcPct val="15000"/>
              </a:spcBef>
              <a:buFont typeface="Wingdings" pitchFamily="2" charset="2"/>
              <a:buChar char="§"/>
              <a:tabLst>
                <a:tab pos="6343650" algn="l"/>
              </a:tabLst>
            </a:pPr>
            <a:r>
              <a:rPr lang="en-US" sz="2000" smtClean="0">
                <a:latin typeface="Times New Roman" pitchFamily="18" charset="0"/>
              </a:rPr>
              <a:t>Two styles of “</a:t>
            </a:r>
            <a:r>
              <a:rPr lang="en-US" sz="2000" smtClean="0">
                <a:solidFill>
                  <a:srgbClr val="ECD700"/>
                </a:solidFill>
                <a:latin typeface="Times New Roman" pitchFamily="18" charset="0"/>
              </a:rPr>
              <a:t>micro-parallelism</a:t>
            </a:r>
            <a:r>
              <a:rPr lang="en-US" sz="2000" smtClean="0">
                <a:latin typeface="Times New Roman" pitchFamily="18" charset="0"/>
              </a:rPr>
              <a:t>”</a:t>
            </a:r>
          </a:p>
          <a:p>
            <a:pPr marL="690563" lvl="1" indent="-233363" algn="l">
              <a:lnSpc>
                <a:spcPct val="80000"/>
              </a:lnSpc>
              <a:spcBef>
                <a:spcPts val="600"/>
              </a:spcBef>
              <a:buFont typeface="Wingdings" pitchFamily="2" charset="2"/>
              <a:buChar char="§"/>
              <a:tabLst>
                <a:tab pos="6343650" algn="l"/>
              </a:tabLst>
            </a:pPr>
            <a:r>
              <a:rPr lang="en-US" sz="1700" smtClean="0">
                <a:solidFill>
                  <a:srgbClr val="ECD700"/>
                </a:solidFill>
                <a:latin typeface="Times New Roman" pitchFamily="18" charset="0"/>
              </a:rPr>
              <a:t>Dynamic search</a:t>
            </a:r>
            <a:r>
              <a:rPr lang="en-US" sz="1700" smtClean="0">
                <a:latin typeface="Times New Roman" pitchFamily="18" charset="0"/>
              </a:rPr>
              <a:t> as in scheduling algorithms, Hidden Markov Methods (speech recognition), and computer chess (pruned tree search); irregular synchronization with dynamic threads</a:t>
            </a:r>
          </a:p>
          <a:p>
            <a:pPr marL="690563" lvl="1" indent="-233363" algn="l">
              <a:lnSpc>
                <a:spcPct val="80000"/>
              </a:lnSpc>
              <a:spcBef>
                <a:spcPts val="600"/>
              </a:spcBef>
              <a:buFont typeface="Wingdings" pitchFamily="2" charset="2"/>
              <a:buChar char="§"/>
              <a:tabLst>
                <a:tab pos="6343650" algn="l"/>
              </a:tabLst>
            </a:pPr>
            <a:r>
              <a:rPr lang="en-US" sz="1700" smtClean="0">
                <a:latin typeface="Times New Roman" pitchFamily="18" charset="0"/>
              </a:rPr>
              <a:t>“</a:t>
            </a:r>
            <a:r>
              <a:rPr lang="en-US" sz="1700" smtClean="0">
                <a:solidFill>
                  <a:srgbClr val="ECD700"/>
                </a:solidFill>
                <a:latin typeface="Times New Roman" pitchFamily="18" charset="0"/>
              </a:rPr>
              <a:t>MPI Style</a:t>
            </a:r>
            <a:r>
              <a:rPr lang="en-US" sz="1700" smtClean="0">
                <a:latin typeface="Times New Roman" pitchFamily="18" charset="0"/>
              </a:rPr>
              <a:t>” i.e. several threads running typically in SPMD (Single Program Multiple Data); collective synchronization of all threads together </a:t>
            </a:r>
          </a:p>
          <a:p>
            <a:pPr marL="690563" lvl="1" indent="-233363" algn="l">
              <a:lnSpc>
                <a:spcPct val="80000"/>
              </a:lnSpc>
              <a:buFont typeface="Wingdings" pitchFamily="2" charset="2"/>
              <a:buChar char="§"/>
              <a:tabLst>
                <a:tab pos="6343650" algn="l"/>
              </a:tabLst>
            </a:pPr>
            <a:endParaRPr lang="en-US" sz="1700" smtClean="0">
              <a:latin typeface="Times New Roman" pitchFamily="18" charset="0"/>
            </a:endParaRPr>
          </a:p>
          <a:p>
            <a:pPr marR="0" algn="l">
              <a:lnSpc>
                <a:spcPct val="80000"/>
              </a:lnSpc>
              <a:buFont typeface="Wingdings" pitchFamily="2" charset="2"/>
              <a:buChar char="§"/>
              <a:tabLst>
                <a:tab pos="6343650" algn="l"/>
              </a:tabLst>
            </a:pPr>
            <a:r>
              <a:rPr lang="en-US" sz="2000" smtClean="0">
                <a:solidFill>
                  <a:srgbClr val="ECD700"/>
                </a:solidFill>
                <a:latin typeface="Times New Roman" pitchFamily="18" charset="0"/>
              </a:rPr>
              <a:t>Most data-mining algorithms</a:t>
            </a:r>
            <a:r>
              <a:rPr lang="en-US" sz="2000" smtClean="0">
                <a:solidFill>
                  <a:srgbClr val="FFFF00"/>
                </a:solidFill>
                <a:latin typeface="Times New Roman" pitchFamily="18" charset="0"/>
              </a:rPr>
              <a:t> </a:t>
            </a:r>
            <a:r>
              <a:rPr lang="en-US" sz="2000" smtClean="0">
                <a:latin typeface="Times New Roman" pitchFamily="18" charset="0"/>
              </a:rPr>
              <a:t>(in </a:t>
            </a:r>
            <a:r>
              <a:rPr lang="en-US" sz="2000" smtClean="0">
                <a:solidFill>
                  <a:srgbClr val="ECD700"/>
                </a:solidFill>
                <a:latin typeface="Times New Roman" pitchFamily="18" charset="0"/>
              </a:rPr>
              <a:t>INTEL RMS</a:t>
            </a:r>
            <a:r>
              <a:rPr lang="en-US" sz="2000" smtClean="0">
                <a:latin typeface="Times New Roman" pitchFamily="18" charset="0"/>
              </a:rPr>
              <a:t>)</a:t>
            </a:r>
            <a:r>
              <a:rPr lang="en-US" sz="2000" smtClean="0">
                <a:solidFill>
                  <a:srgbClr val="FFFF00"/>
                </a:solidFill>
                <a:latin typeface="Times New Roman" pitchFamily="18" charset="0"/>
              </a:rPr>
              <a:t> </a:t>
            </a:r>
            <a:r>
              <a:rPr lang="en-US" sz="2000" smtClean="0">
                <a:latin typeface="Times New Roman" pitchFamily="18" charset="0"/>
              </a:rPr>
              <a:t>are “</a:t>
            </a:r>
            <a:r>
              <a:rPr lang="en-US" sz="2000" smtClean="0">
                <a:solidFill>
                  <a:srgbClr val="ECD700"/>
                </a:solidFill>
                <a:latin typeface="Times New Roman" pitchFamily="18" charset="0"/>
              </a:rPr>
              <a:t>MPI Style</a:t>
            </a:r>
            <a:r>
              <a:rPr lang="en-US" sz="2000" smtClean="0">
                <a:latin typeface="Times New Roman" pitchFamily="18" charset="0"/>
              </a:rPr>
              <a:t>” and very close to </a:t>
            </a:r>
            <a:r>
              <a:rPr lang="en-US" sz="2000" smtClean="0">
                <a:solidFill>
                  <a:srgbClr val="ECD700"/>
                </a:solidFill>
                <a:latin typeface="Times New Roman" pitchFamily="18" charset="0"/>
              </a:rPr>
              <a:t>scientific algorithms</a:t>
            </a:r>
            <a:endParaRPr lang="en-US" sz="2000" smtClean="0">
              <a:solidFill>
                <a:srgbClr val="ECD700"/>
              </a:solidFill>
              <a:latin typeface="Times New Roman" pitchFamily="18" charset="0"/>
              <a:cs typeface="Times New Roman" pitchFamily="18" charset="0"/>
            </a:endParaRPr>
          </a:p>
        </p:txBody>
      </p:sp>
      <p:pic>
        <p:nvPicPr>
          <p:cNvPr id="9" name="Picture 8" descr="IU_logo_137by112.png"/>
          <p:cNvPicPr>
            <a:picLocks noChangeAspect="1"/>
          </p:cNvPicPr>
          <p:nvPr/>
        </p:nvPicPr>
        <p:blipFill>
          <a:blip r:embed="rId3"/>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0" name="Picture 9" descr="salsa_logo_1489y119_bluebg.png"/>
          <p:cNvPicPr>
            <a:picLocks noChangeAspect="1"/>
          </p:cNvPicPr>
          <p:nvPr/>
        </p:nvPicPr>
        <p:blipFill>
          <a:blip r:embed="rId4"/>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029200" cy="524256"/>
          </a:xfrm>
        </p:spPr>
        <p:txBody>
          <a:bodyPr/>
          <a:lstStyle/>
          <a:p>
            <a:pPr fontAlgn="auto">
              <a:spcAft>
                <a:spcPts val="0"/>
              </a:spcAft>
              <a:defRPr/>
            </a:pPr>
            <a:r>
              <a:rPr sz="3600" smtClean="0"/>
              <a:t>Status of </a:t>
            </a:r>
            <a:r>
              <a:rPr sz="3600" i="1" smtClean="0">
                <a:solidFill>
                  <a:srgbClr val="0000CC"/>
                </a:solidFill>
                <a:latin typeface="Arial" pitchFamily="34" charset="0"/>
              </a:rPr>
              <a:t>S</a:t>
            </a:r>
            <a:r>
              <a:rPr sz="3600" i="1" smtClean="0">
                <a:solidFill>
                  <a:srgbClr val="D20000"/>
                </a:solidFill>
                <a:latin typeface="Arial" pitchFamily="34" charset="0"/>
              </a:rPr>
              <a:t>A</a:t>
            </a:r>
            <a:r>
              <a:rPr sz="3600" i="1" smtClean="0">
                <a:solidFill>
                  <a:srgbClr val="FFC000"/>
                </a:solidFill>
                <a:latin typeface="Arial" pitchFamily="34" charset="0"/>
              </a:rPr>
              <a:t>L</a:t>
            </a:r>
            <a:r>
              <a:rPr sz="3600" i="1" smtClean="0">
                <a:solidFill>
                  <a:srgbClr val="0000CC"/>
                </a:solidFill>
                <a:latin typeface="Arial" pitchFamily="34" charset="0"/>
              </a:rPr>
              <a:t>S</a:t>
            </a:r>
            <a:r>
              <a:rPr sz="3600" i="1" smtClean="0">
                <a:solidFill>
                  <a:srgbClr val="33CC33"/>
                </a:solidFill>
                <a:latin typeface="Arial" pitchFamily="34" charset="0"/>
              </a:rPr>
              <a:t>A </a:t>
            </a:r>
            <a:r>
              <a:rPr sz="3600" smtClean="0"/>
              <a:t>Project</a:t>
            </a:r>
            <a:endParaRPr sz="3600"/>
          </a:p>
        </p:txBody>
      </p:sp>
      <p:sp>
        <p:nvSpPr>
          <p:cNvPr id="3" name="Text Placeholder 2"/>
          <p:cNvSpPr>
            <a:spLocks noGrp="1"/>
          </p:cNvSpPr>
          <p:nvPr>
            <p:ph type="body" idx="1"/>
          </p:nvPr>
        </p:nvSpPr>
        <p:spPr>
          <a:xfrm>
            <a:off x="914400" y="4800600"/>
            <a:ext cx="2133600" cy="1676400"/>
          </a:xfrm>
        </p:spPr>
        <p:txBody>
          <a:bodyPr>
            <a:normAutofit fontScale="25000" lnSpcReduction="20000"/>
          </a:bodyPr>
          <a:lstStyle/>
          <a:p>
            <a:pPr fontAlgn="auto">
              <a:spcAft>
                <a:spcPts val="0"/>
              </a:spcAft>
              <a:buClr>
                <a:schemeClr val="accent3"/>
              </a:buClr>
              <a:buFont typeface="Wingdings" pitchFamily="2" charset="2"/>
              <a:buChar char="§"/>
              <a:defRPr/>
            </a:pPr>
            <a:r>
              <a:rPr lang="en-US" sz="5600" b="1" i="1" dirty="0" smtClean="0">
                <a:solidFill>
                  <a:srgbClr val="2818FC"/>
                </a:solidFill>
                <a:latin typeface="Calibri" pitchFamily="34" charset="0"/>
              </a:rPr>
              <a:t>S</a:t>
            </a:r>
            <a:r>
              <a:rPr lang="en-US" sz="5600" b="1" i="1" dirty="0" smtClean="0">
                <a:solidFill>
                  <a:srgbClr val="E40701"/>
                </a:solidFill>
                <a:latin typeface="Calibri" pitchFamily="34" charset="0"/>
              </a:rPr>
              <a:t>A</a:t>
            </a:r>
            <a:r>
              <a:rPr lang="en-US" sz="5600" b="1" i="1" dirty="0" smtClean="0">
                <a:solidFill>
                  <a:srgbClr val="EFBA00"/>
                </a:solidFill>
                <a:latin typeface="Calibri" pitchFamily="34" charset="0"/>
              </a:rPr>
              <a:t>L</a:t>
            </a:r>
            <a:r>
              <a:rPr lang="en-US" sz="5600" b="1" i="1" dirty="0" smtClean="0">
                <a:solidFill>
                  <a:srgbClr val="2818FC"/>
                </a:solidFill>
                <a:latin typeface="Calibri" pitchFamily="34" charset="0"/>
              </a:rPr>
              <a:t>S</a:t>
            </a:r>
            <a:r>
              <a:rPr lang="en-US" sz="5600" b="1" i="1" dirty="0" smtClean="0">
                <a:solidFill>
                  <a:srgbClr val="99FF33"/>
                </a:solidFill>
                <a:latin typeface="Calibri" pitchFamily="34" charset="0"/>
              </a:rPr>
              <a:t>A</a:t>
            </a:r>
            <a:r>
              <a:rPr lang="en-US" sz="5600" dirty="0" smtClean="0">
                <a:solidFill>
                  <a:srgbClr val="99FF33"/>
                </a:solidFill>
                <a:ea typeface="Arial Unicode MS" pitchFamily="34" charset="-128"/>
                <a:cs typeface="Arial Unicode MS" pitchFamily="34" charset="-128"/>
              </a:rPr>
              <a:t> </a:t>
            </a:r>
            <a:r>
              <a:rPr lang="en-US" sz="5600" dirty="0" smtClean="0">
                <a:ea typeface="Arial Unicode MS" pitchFamily="34" charset="-128"/>
                <a:cs typeface="Arial Unicode MS" pitchFamily="34" charset="-128"/>
              </a:rPr>
              <a:t>Team</a:t>
            </a:r>
          </a:p>
          <a:p>
            <a:pPr fontAlgn="auto">
              <a:spcAft>
                <a:spcPts val="0"/>
              </a:spcAft>
              <a:buClr>
                <a:schemeClr val="accent3"/>
              </a:buClr>
              <a:buFont typeface="Wingdings 2"/>
              <a:buNone/>
              <a:defRPr/>
            </a:pPr>
            <a:r>
              <a:rPr lang="en-US" sz="5600" dirty="0" smtClean="0">
                <a:ea typeface="Arial Unicode MS" pitchFamily="34" charset="-128"/>
                <a:cs typeface="Arial Unicode MS" pitchFamily="34" charset="-128"/>
              </a:rPr>
              <a:t>    Geoffrey Fox </a:t>
            </a:r>
          </a:p>
          <a:p>
            <a:pPr fontAlgn="auto">
              <a:spcAft>
                <a:spcPts val="0"/>
              </a:spcAft>
              <a:buClr>
                <a:schemeClr val="accent3"/>
              </a:buClr>
              <a:buFont typeface="Wingdings 2"/>
              <a:buNone/>
              <a:defRPr/>
            </a:pPr>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Xiaohong</a:t>
            </a:r>
            <a:r>
              <a:rPr lang="en-US" sz="5600" dirty="0" smtClean="0">
                <a:ea typeface="Arial Unicode MS" pitchFamily="34" charset="-128"/>
                <a:cs typeface="Arial Unicode MS" pitchFamily="34" charset="-128"/>
              </a:rPr>
              <a:t> Qiu</a:t>
            </a:r>
          </a:p>
          <a:p>
            <a:pPr fontAlgn="auto">
              <a:spcAft>
                <a:spcPts val="0"/>
              </a:spcAft>
              <a:buClr>
                <a:schemeClr val="accent3"/>
              </a:buClr>
              <a:buFont typeface="Wingdings 2"/>
              <a:buNone/>
              <a:defRPr/>
            </a:pPr>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Seung-Hee</a:t>
            </a:r>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Bae</a:t>
            </a:r>
            <a:endParaRPr lang="en-US" sz="5600" dirty="0" smtClean="0">
              <a:ea typeface="Arial Unicode MS" pitchFamily="34" charset="-128"/>
              <a:cs typeface="Arial Unicode MS" pitchFamily="34" charset="-128"/>
            </a:endParaRPr>
          </a:p>
          <a:p>
            <a:pPr fontAlgn="auto">
              <a:spcAft>
                <a:spcPts val="0"/>
              </a:spcAft>
              <a:buClr>
                <a:schemeClr val="accent3"/>
              </a:buClr>
              <a:buFont typeface="Wingdings 2"/>
              <a:buNone/>
              <a:defRPr/>
            </a:pPr>
            <a:r>
              <a:rPr lang="en-US" sz="5600" dirty="0" smtClean="0">
                <a:ea typeface="Arial Unicode MS" pitchFamily="34" charset="-128"/>
                <a:cs typeface="Arial Unicode MS" pitchFamily="34" charset="-128"/>
              </a:rPr>
              <a:t>    </a:t>
            </a:r>
            <a:r>
              <a:rPr lang="en-US" sz="5600" dirty="0" err="1" smtClean="0">
                <a:ea typeface="Arial Unicode MS" pitchFamily="34" charset="-128"/>
                <a:cs typeface="Arial Unicode MS" pitchFamily="34" charset="-128"/>
              </a:rPr>
              <a:t>Huapeng</a:t>
            </a:r>
            <a:r>
              <a:rPr lang="en-US" sz="5600" dirty="0" smtClean="0">
                <a:ea typeface="Arial Unicode MS" pitchFamily="34" charset="-128"/>
                <a:cs typeface="Arial Unicode MS" pitchFamily="34" charset="-128"/>
              </a:rPr>
              <a:t> Yuan</a:t>
            </a:r>
          </a:p>
          <a:p>
            <a:pPr fontAlgn="auto">
              <a:spcAft>
                <a:spcPts val="0"/>
              </a:spcAft>
              <a:buClr>
                <a:schemeClr val="accent3"/>
              </a:buClr>
              <a:buFont typeface="Wingdings 2"/>
              <a:buNone/>
              <a:defRPr/>
            </a:pPr>
            <a:r>
              <a:rPr lang="en-US" altLang="ja-JP" sz="5600" dirty="0" smtClean="0">
                <a:solidFill>
                  <a:srgbClr val="FFFF00"/>
                </a:solidFill>
                <a:ea typeface="ＭＳ Ｐゴシック" pitchFamily="34" charset="-128"/>
              </a:rPr>
              <a:t>Indiana University</a:t>
            </a:r>
          </a:p>
          <a:p>
            <a:pPr fontAlgn="auto">
              <a:spcAft>
                <a:spcPts val="0"/>
              </a:spcAft>
              <a:buClr>
                <a:schemeClr val="accent3"/>
              </a:buClr>
              <a:buFont typeface="Wingdings" pitchFamily="2" charset="2"/>
              <a:buChar char="q"/>
              <a:defRPr/>
            </a:pPr>
            <a:endParaRPr lang="en-US" sz="5600" dirty="0" smtClean="0">
              <a:ea typeface="Arial Unicode MS" pitchFamily="34" charset="-128"/>
              <a:cs typeface="Arial Unicode MS" pitchFamily="34" charset="-128"/>
            </a:endParaRPr>
          </a:p>
          <a:p>
            <a:pPr fontAlgn="auto">
              <a:spcAft>
                <a:spcPts val="0"/>
              </a:spcAft>
              <a:buClr>
                <a:schemeClr val="accent3"/>
              </a:buClr>
              <a:buFont typeface="Wingdings" pitchFamily="2" charset="2"/>
              <a:buChar char="§"/>
              <a:defRPr/>
            </a:pPr>
            <a:endParaRPr lang="en-US" sz="5600" dirty="0"/>
          </a:p>
        </p:txBody>
      </p:sp>
      <p:sp>
        <p:nvSpPr>
          <p:cNvPr id="8" name="TextBox 7"/>
          <p:cNvSpPr txBox="1"/>
          <p:nvPr/>
        </p:nvSpPr>
        <p:spPr>
          <a:xfrm>
            <a:off x="228600" y="1143000"/>
            <a:ext cx="8915400" cy="5534025"/>
          </a:xfrm>
          <a:prstGeom prst="rect">
            <a:avLst/>
          </a:prstGeom>
          <a:noFill/>
        </p:spPr>
        <p:txBody>
          <a:bodyPr>
            <a:spAutoFit/>
          </a:bodyPr>
          <a:lstStyle/>
          <a:p>
            <a:pPr marL="230188" indent="-230188" fontAlgn="auto">
              <a:lnSpc>
                <a:spcPct val="85000"/>
              </a:lnSpc>
              <a:spcBef>
                <a:spcPct val="15000"/>
              </a:spcBef>
              <a:spcAft>
                <a:spcPts val="0"/>
              </a:spcAft>
              <a:buFont typeface="Wingdings" pitchFamily="2" charset="2"/>
              <a:buChar char="§"/>
              <a:defRPr/>
            </a:pPr>
            <a:r>
              <a:rPr lang="en-US" sz="2000" dirty="0">
                <a:solidFill>
                  <a:srgbClr val="99FF33"/>
                </a:solidFill>
                <a:latin typeface="+mn-lt"/>
              </a:rPr>
              <a:t>Status: </a:t>
            </a:r>
            <a:r>
              <a:rPr lang="en-US" sz="2000" dirty="0">
                <a:latin typeface="+mn-lt"/>
              </a:rPr>
              <a:t>is developing a suite of parallel data-mining capabilities: currently</a:t>
            </a:r>
          </a:p>
          <a:p>
            <a:pPr lvl="1" fontAlgn="auto">
              <a:lnSpc>
                <a:spcPct val="85000"/>
              </a:lnSpc>
              <a:spcBef>
                <a:spcPct val="15000"/>
              </a:spcBef>
              <a:spcAft>
                <a:spcPts val="0"/>
              </a:spcAft>
              <a:buFont typeface="Wingdings" pitchFamily="2" charset="2"/>
              <a:buChar char="§"/>
              <a:defRPr/>
            </a:pPr>
            <a:r>
              <a:rPr lang="en-US" dirty="0">
                <a:solidFill>
                  <a:srgbClr val="ECD700"/>
                </a:solidFill>
                <a:latin typeface="+mn-lt"/>
              </a:rPr>
              <a:t>Clustering</a:t>
            </a:r>
            <a:r>
              <a:rPr lang="en-US" dirty="0">
                <a:latin typeface="+mn-lt"/>
              </a:rPr>
              <a:t> with deterministic annealing (DA)</a:t>
            </a:r>
          </a:p>
          <a:p>
            <a:pPr lvl="1" fontAlgn="auto">
              <a:lnSpc>
                <a:spcPct val="85000"/>
              </a:lnSpc>
              <a:spcBef>
                <a:spcPct val="15000"/>
              </a:spcBef>
              <a:spcAft>
                <a:spcPts val="0"/>
              </a:spcAft>
              <a:buFont typeface="Wingdings" pitchFamily="2" charset="2"/>
              <a:buChar char="§"/>
              <a:defRPr/>
            </a:pPr>
            <a:r>
              <a:rPr lang="en-US" dirty="0">
                <a:solidFill>
                  <a:srgbClr val="ECD700"/>
                </a:solidFill>
                <a:latin typeface="+mn-lt"/>
              </a:rPr>
              <a:t>Mixture Models </a:t>
            </a:r>
            <a:r>
              <a:rPr lang="en-US" dirty="0">
                <a:latin typeface="+mn-lt"/>
              </a:rPr>
              <a:t>(Expectation Maximization) with DA</a:t>
            </a:r>
          </a:p>
          <a:p>
            <a:pPr lvl="1" fontAlgn="auto">
              <a:lnSpc>
                <a:spcPct val="85000"/>
              </a:lnSpc>
              <a:spcBef>
                <a:spcPct val="15000"/>
              </a:spcBef>
              <a:spcAft>
                <a:spcPts val="0"/>
              </a:spcAft>
              <a:buFont typeface="Wingdings" pitchFamily="2" charset="2"/>
              <a:buChar char="§"/>
              <a:defRPr/>
            </a:pPr>
            <a:r>
              <a:rPr lang="en-US" dirty="0">
                <a:solidFill>
                  <a:srgbClr val="ECD700"/>
                </a:solidFill>
                <a:latin typeface="+mn-lt"/>
              </a:rPr>
              <a:t>Metric Space Mapping </a:t>
            </a:r>
            <a:r>
              <a:rPr lang="en-US" dirty="0">
                <a:latin typeface="+mn-lt"/>
              </a:rPr>
              <a:t>for visualization and analysis</a:t>
            </a:r>
          </a:p>
          <a:p>
            <a:pPr lvl="1" fontAlgn="auto">
              <a:lnSpc>
                <a:spcPct val="85000"/>
              </a:lnSpc>
              <a:spcBef>
                <a:spcPct val="15000"/>
              </a:spcBef>
              <a:spcAft>
                <a:spcPts val="0"/>
              </a:spcAft>
              <a:buFont typeface="Wingdings" pitchFamily="2" charset="2"/>
              <a:buChar char="§"/>
              <a:defRPr/>
            </a:pPr>
            <a:r>
              <a:rPr lang="en-US" dirty="0">
                <a:solidFill>
                  <a:srgbClr val="ECD700"/>
                </a:solidFill>
                <a:latin typeface="+mn-lt"/>
              </a:rPr>
              <a:t>Matrix algebra </a:t>
            </a:r>
            <a:r>
              <a:rPr lang="en-US" dirty="0">
                <a:latin typeface="+mn-lt"/>
              </a:rPr>
              <a:t>as needed</a:t>
            </a:r>
          </a:p>
          <a:p>
            <a:pPr lvl="1" fontAlgn="auto">
              <a:lnSpc>
                <a:spcPct val="85000"/>
              </a:lnSpc>
              <a:spcBef>
                <a:spcPct val="15000"/>
              </a:spcBef>
              <a:spcAft>
                <a:spcPts val="0"/>
              </a:spcAft>
              <a:defRPr/>
            </a:pPr>
            <a:endParaRPr lang="en-US" dirty="0">
              <a:latin typeface="+mn-lt"/>
            </a:endParaRPr>
          </a:p>
          <a:p>
            <a:pPr marL="230188" indent="-230188" fontAlgn="auto">
              <a:lnSpc>
                <a:spcPct val="85000"/>
              </a:lnSpc>
              <a:spcBef>
                <a:spcPct val="15000"/>
              </a:spcBef>
              <a:spcAft>
                <a:spcPts val="0"/>
              </a:spcAft>
              <a:buFont typeface="Wingdings" pitchFamily="2" charset="2"/>
              <a:buChar char="§"/>
              <a:defRPr/>
            </a:pPr>
            <a:r>
              <a:rPr lang="en-US" dirty="0">
                <a:solidFill>
                  <a:srgbClr val="99FF33"/>
                </a:solidFill>
                <a:latin typeface="+mn-lt"/>
              </a:rPr>
              <a:t>Results: </a:t>
            </a:r>
            <a:r>
              <a:rPr lang="en-US" dirty="0">
                <a:latin typeface="+mn-lt"/>
              </a:rPr>
              <a:t>currently</a:t>
            </a:r>
          </a:p>
          <a:p>
            <a:pPr lvl="1" fontAlgn="auto">
              <a:lnSpc>
                <a:spcPct val="85000"/>
              </a:lnSpc>
              <a:spcBef>
                <a:spcPct val="15000"/>
              </a:spcBef>
              <a:spcAft>
                <a:spcPts val="0"/>
              </a:spcAft>
              <a:buFont typeface="Wingdings" pitchFamily="2" charset="2"/>
              <a:buChar char="§"/>
              <a:defRPr/>
            </a:pPr>
            <a:r>
              <a:rPr lang="en-US" dirty="0">
                <a:solidFill>
                  <a:srgbClr val="ECD700"/>
                </a:solidFill>
                <a:latin typeface="+mn-lt"/>
              </a:rPr>
              <a:t>Microsoft CCR</a:t>
            </a:r>
            <a:r>
              <a:rPr lang="en-US" dirty="0">
                <a:latin typeface="+mn-lt"/>
              </a:rPr>
              <a:t> supports MPI, dynamic threading and via </a:t>
            </a:r>
            <a:r>
              <a:rPr lang="en-US" dirty="0">
                <a:solidFill>
                  <a:srgbClr val="ECD700"/>
                </a:solidFill>
                <a:latin typeface="+mn-lt"/>
              </a:rPr>
              <a:t>DSS</a:t>
            </a:r>
            <a:r>
              <a:rPr lang="en-US" dirty="0">
                <a:latin typeface="+mn-lt"/>
              </a:rPr>
              <a:t> a service model of computing;</a:t>
            </a:r>
          </a:p>
          <a:p>
            <a:pPr lvl="1" fontAlgn="auto">
              <a:lnSpc>
                <a:spcPct val="85000"/>
              </a:lnSpc>
              <a:spcBef>
                <a:spcPct val="15000"/>
              </a:spcBef>
              <a:spcAft>
                <a:spcPts val="0"/>
              </a:spcAft>
              <a:buFont typeface="Wingdings" pitchFamily="2" charset="2"/>
              <a:buChar char="§"/>
              <a:defRPr/>
            </a:pPr>
            <a:r>
              <a:rPr lang="en-US" dirty="0">
                <a:solidFill>
                  <a:srgbClr val="ECD700"/>
                </a:solidFill>
                <a:latin typeface="+mn-lt"/>
              </a:rPr>
              <a:t>Detailed performance measurements </a:t>
            </a:r>
            <a:r>
              <a:rPr lang="en-US" dirty="0">
                <a:latin typeface="+mn-lt"/>
              </a:rPr>
              <a:t>with </a:t>
            </a:r>
            <a:r>
              <a:rPr lang="en-US" dirty="0">
                <a:solidFill>
                  <a:srgbClr val="ECD700"/>
                </a:solidFill>
                <a:latin typeface="+mn-lt"/>
              </a:rPr>
              <a:t> Speedups  </a:t>
            </a:r>
            <a:r>
              <a:rPr lang="en-US" dirty="0">
                <a:latin typeface="+mn-lt"/>
              </a:rPr>
              <a:t>of 7.5 or above on 8-core systems for “large problems” using deterministic annealed (avoid local minima) algorithms for </a:t>
            </a:r>
            <a:r>
              <a:rPr lang="en-US" dirty="0">
                <a:solidFill>
                  <a:srgbClr val="ECD700"/>
                </a:solidFill>
                <a:latin typeface="+mn-lt"/>
              </a:rPr>
              <a:t>clustering, Gaussian Mixtures, GTM </a:t>
            </a:r>
            <a:r>
              <a:rPr lang="en-US" dirty="0">
                <a:latin typeface="+mn-lt"/>
              </a:rPr>
              <a:t>(dimensional reduction) etc.</a:t>
            </a:r>
          </a:p>
          <a:p>
            <a:pPr lvl="1" fontAlgn="auto">
              <a:lnSpc>
                <a:spcPct val="85000"/>
              </a:lnSpc>
              <a:spcBef>
                <a:spcPct val="15000"/>
              </a:spcBef>
              <a:spcAft>
                <a:spcPts val="0"/>
              </a:spcAft>
              <a:defRPr/>
            </a:pPr>
            <a:endParaRPr lang="en-US" dirty="0">
              <a:latin typeface="+mn-lt"/>
            </a:endParaRPr>
          </a:p>
          <a:p>
            <a:pPr marL="225425" lvl="1" indent="-220663" fontAlgn="auto">
              <a:lnSpc>
                <a:spcPct val="85000"/>
              </a:lnSpc>
              <a:spcBef>
                <a:spcPct val="15000"/>
              </a:spcBef>
              <a:spcAft>
                <a:spcPts val="0"/>
              </a:spcAft>
              <a:buFont typeface="Wingdings" pitchFamily="2" charset="2"/>
              <a:buChar char="§"/>
              <a:defRPr/>
            </a:pPr>
            <a:r>
              <a:rPr lang="en-US" dirty="0">
                <a:solidFill>
                  <a:srgbClr val="99FF33"/>
                </a:solidFill>
                <a:latin typeface="+mn-lt"/>
              </a:rPr>
              <a:t>Collaboration:</a:t>
            </a:r>
          </a:p>
          <a:p>
            <a:pPr marL="4763" lvl="1" fontAlgn="auto">
              <a:lnSpc>
                <a:spcPct val="85000"/>
              </a:lnSpc>
              <a:spcBef>
                <a:spcPct val="15000"/>
              </a:spcBef>
              <a:spcAft>
                <a:spcPts val="0"/>
              </a:spcAft>
              <a:defRPr/>
            </a:pPr>
            <a:endParaRPr lang="en-US" dirty="0">
              <a:latin typeface="+mn-lt"/>
            </a:endParaRPr>
          </a:p>
          <a:p>
            <a:pPr lvl="1" fontAlgn="auto">
              <a:lnSpc>
                <a:spcPct val="85000"/>
              </a:lnSpc>
              <a:spcBef>
                <a:spcPct val="15000"/>
              </a:spcBef>
              <a:spcAft>
                <a:spcPts val="0"/>
              </a:spcAft>
              <a:defRPr/>
            </a:pPr>
            <a:endParaRPr lang="en-US" dirty="0">
              <a:latin typeface="+mn-lt"/>
            </a:endParaRPr>
          </a:p>
          <a:p>
            <a:pPr lvl="1" fontAlgn="auto">
              <a:lnSpc>
                <a:spcPct val="85000"/>
              </a:lnSpc>
              <a:spcBef>
                <a:spcPct val="15000"/>
              </a:spcBef>
              <a:spcAft>
                <a:spcPts val="0"/>
              </a:spcAft>
              <a:defRPr/>
            </a:pPr>
            <a:r>
              <a:rPr lang="en-US" dirty="0">
                <a:latin typeface="+mn-lt"/>
              </a:rPr>
              <a:t>			</a:t>
            </a:r>
          </a:p>
          <a:p>
            <a:pPr lvl="1" fontAlgn="auto">
              <a:lnSpc>
                <a:spcPct val="85000"/>
              </a:lnSpc>
              <a:spcBef>
                <a:spcPct val="15000"/>
              </a:spcBef>
              <a:spcAft>
                <a:spcPts val="0"/>
              </a:spcAft>
              <a:defRPr/>
            </a:pPr>
            <a:endParaRPr lang="en-US" dirty="0">
              <a:latin typeface="+mn-lt"/>
            </a:endParaRPr>
          </a:p>
          <a:p>
            <a:pPr lvl="1" fontAlgn="auto">
              <a:lnSpc>
                <a:spcPct val="85000"/>
              </a:lnSpc>
              <a:spcBef>
                <a:spcPct val="15000"/>
              </a:spcBef>
              <a:spcAft>
                <a:spcPts val="0"/>
              </a:spcAft>
              <a:defRPr/>
            </a:pPr>
            <a:endParaRPr lang="en-US" dirty="0">
              <a:latin typeface="+mn-lt"/>
            </a:endParaRPr>
          </a:p>
          <a:p>
            <a:pPr lvl="1" fontAlgn="auto">
              <a:lnSpc>
                <a:spcPct val="85000"/>
              </a:lnSpc>
              <a:spcBef>
                <a:spcPct val="15000"/>
              </a:spcBef>
              <a:spcAft>
                <a:spcPts val="0"/>
              </a:spcAft>
              <a:defRPr/>
            </a:pPr>
            <a:r>
              <a:rPr lang="en-US" dirty="0">
                <a:latin typeface="+mn-lt"/>
              </a:rPr>
              <a:t>			</a:t>
            </a:r>
          </a:p>
          <a:p>
            <a:pPr fontAlgn="auto">
              <a:spcBef>
                <a:spcPts val="0"/>
              </a:spcBef>
              <a:spcAft>
                <a:spcPts val="0"/>
              </a:spcAft>
              <a:defRPr/>
            </a:pPr>
            <a:endParaRPr lang="en-US" dirty="0">
              <a:latin typeface="+mn-lt"/>
            </a:endParaRPr>
          </a:p>
        </p:txBody>
      </p:sp>
      <p:sp>
        <p:nvSpPr>
          <p:cNvPr id="11" name="Text Placeholder 2"/>
          <p:cNvSpPr txBox="1">
            <a:spLocks/>
          </p:cNvSpPr>
          <p:nvPr/>
        </p:nvSpPr>
        <p:spPr>
          <a:xfrm>
            <a:off x="3048000" y="4724400"/>
            <a:ext cx="2133600" cy="1524000"/>
          </a:xfrm>
          <a:prstGeom prst="rect">
            <a:avLst/>
          </a:prstGeom>
        </p:spPr>
        <p:txBody>
          <a:bodyPr lIns="45720" rIns="45720">
            <a:normAutofit fontScale="25000" lnSpcReduction="20000"/>
          </a:bodyPr>
          <a:lstStyle/>
          <a:p>
            <a:pPr fontAlgn="auto">
              <a:spcBef>
                <a:spcPct val="20000"/>
              </a:spcBef>
              <a:spcAft>
                <a:spcPts val="0"/>
              </a:spcAft>
              <a:buClr>
                <a:schemeClr val="accent3"/>
              </a:buClr>
              <a:buSzPct val="95000"/>
              <a:buFont typeface="Wingdings" pitchFamily="2" charset="2"/>
              <a:buChar char="§"/>
              <a:defRPr/>
            </a:pPr>
            <a:r>
              <a:rPr lang="en-US" sz="5600" dirty="0">
                <a:latin typeface="+mn-lt"/>
                <a:ea typeface="Arial Unicode MS" pitchFamily="34" charset="-128"/>
                <a:cs typeface="Arial Unicode MS" pitchFamily="34" charset="-128"/>
              </a:rPr>
              <a:t> Technology Collaboration</a:t>
            </a:r>
          </a:p>
          <a:p>
            <a:pPr fontAlgn="auto">
              <a:spcBef>
                <a:spcPct val="20000"/>
              </a:spcBef>
              <a:spcAft>
                <a:spcPts val="0"/>
              </a:spcAft>
              <a:buClr>
                <a:schemeClr val="accent3"/>
              </a:buClr>
              <a:buSzPct val="95000"/>
              <a:buFont typeface="Wingdings 2"/>
              <a:buNone/>
              <a:defRPr/>
            </a:pPr>
            <a:r>
              <a:rPr lang="en-US" sz="5600" dirty="0">
                <a:latin typeface="+mn-lt"/>
                <a:ea typeface="Arial Unicode MS" pitchFamily="34" charset="-128"/>
                <a:cs typeface="Arial Unicode MS" pitchFamily="34" charset="-128"/>
              </a:rPr>
              <a:t>    George </a:t>
            </a:r>
            <a:r>
              <a:rPr lang="en-US" sz="5600" dirty="0" err="1">
                <a:latin typeface="+mn-lt"/>
                <a:ea typeface="Arial Unicode MS" pitchFamily="34" charset="-128"/>
                <a:cs typeface="Arial Unicode MS" pitchFamily="34" charset="-128"/>
              </a:rPr>
              <a:t>Chrysanthakopoulos</a:t>
            </a:r>
            <a:endParaRPr lang="en-US" sz="5600" dirty="0">
              <a:latin typeface="+mn-lt"/>
              <a:ea typeface="Arial Unicode MS" pitchFamily="34" charset="-128"/>
              <a:cs typeface="Arial Unicode MS" pitchFamily="34" charset="-128"/>
            </a:endParaRPr>
          </a:p>
          <a:p>
            <a:pPr fontAlgn="auto">
              <a:spcBef>
                <a:spcPct val="20000"/>
              </a:spcBef>
              <a:spcAft>
                <a:spcPts val="0"/>
              </a:spcAft>
              <a:buClr>
                <a:schemeClr val="accent3"/>
              </a:buClr>
              <a:buSzPct val="95000"/>
              <a:buFont typeface="Wingdings 2"/>
              <a:buNone/>
              <a:defRPr/>
            </a:pPr>
            <a:r>
              <a:rPr lang="en-US" sz="5600" dirty="0">
                <a:latin typeface="+mn-lt"/>
                <a:ea typeface="Arial Unicode MS" pitchFamily="34" charset="-128"/>
                <a:cs typeface="Arial Unicode MS" pitchFamily="34" charset="-128"/>
              </a:rPr>
              <a:t>    </a:t>
            </a:r>
            <a:r>
              <a:rPr lang="en-US" sz="5600" dirty="0" err="1">
                <a:latin typeface="+mn-lt"/>
                <a:ea typeface="Arial Unicode MS" pitchFamily="34" charset="-128"/>
                <a:cs typeface="Arial Unicode MS" pitchFamily="34" charset="-128"/>
              </a:rPr>
              <a:t>Henrik</a:t>
            </a:r>
            <a:r>
              <a:rPr lang="en-US" sz="5600" dirty="0">
                <a:latin typeface="+mn-lt"/>
                <a:ea typeface="Arial Unicode MS" pitchFamily="34" charset="-128"/>
                <a:cs typeface="Arial Unicode MS" pitchFamily="34" charset="-128"/>
              </a:rPr>
              <a:t> </a:t>
            </a:r>
            <a:r>
              <a:rPr lang="en-US" sz="5600" dirty="0" err="1">
                <a:latin typeface="+mn-lt"/>
                <a:ea typeface="Arial Unicode MS" pitchFamily="34" charset="-128"/>
                <a:cs typeface="Arial Unicode MS" pitchFamily="34" charset="-128"/>
              </a:rPr>
              <a:t>Frystyk</a:t>
            </a:r>
            <a:r>
              <a:rPr lang="en-US" sz="5600" dirty="0">
                <a:latin typeface="+mn-lt"/>
                <a:ea typeface="Arial Unicode MS" pitchFamily="34" charset="-128"/>
                <a:cs typeface="Arial Unicode MS" pitchFamily="34" charset="-128"/>
              </a:rPr>
              <a:t> Nielsen</a:t>
            </a:r>
          </a:p>
          <a:p>
            <a:pPr fontAlgn="auto">
              <a:spcBef>
                <a:spcPct val="20000"/>
              </a:spcBef>
              <a:spcAft>
                <a:spcPts val="0"/>
              </a:spcAft>
              <a:buClr>
                <a:schemeClr val="accent3"/>
              </a:buClr>
              <a:buSzPct val="95000"/>
              <a:buFont typeface="Wingdings 2"/>
              <a:buNone/>
              <a:defRPr/>
            </a:pPr>
            <a:r>
              <a:rPr lang="en-US" altLang="zh-CN" sz="5600" dirty="0">
                <a:solidFill>
                  <a:srgbClr val="FFFF00"/>
                </a:solidFill>
                <a:latin typeface="+mn-lt"/>
              </a:rPr>
              <a:t>Microsoft</a:t>
            </a:r>
            <a:endParaRPr lang="en-US" sz="5600" dirty="0">
              <a:latin typeface="+mn-lt"/>
            </a:endParaRPr>
          </a:p>
        </p:txBody>
      </p:sp>
      <p:sp>
        <p:nvSpPr>
          <p:cNvPr id="12" name="Text Placeholder 2"/>
          <p:cNvSpPr txBox="1">
            <a:spLocks/>
          </p:cNvSpPr>
          <p:nvPr/>
        </p:nvSpPr>
        <p:spPr>
          <a:xfrm>
            <a:off x="5791200" y="4724400"/>
            <a:ext cx="2133600" cy="2057400"/>
          </a:xfrm>
          <a:prstGeom prst="rect">
            <a:avLst/>
          </a:prstGeom>
        </p:spPr>
        <p:txBody>
          <a:bodyPr lIns="45720" rIns="45720">
            <a:normAutofit fontScale="25000" lnSpcReduction="20000"/>
          </a:bodyPr>
          <a:lstStyle/>
          <a:p>
            <a:pPr fontAlgn="auto">
              <a:spcBef>
                <a:spcPct val="20000"/>
              </a:spcBef>
              <a:spcAft>
                <a:spcPts val="0"/>
              </a:spcAft>
              <a:buClr>
                <a:schemeClr val="accent3"/>
              </a:buClr>
              <a:buSzPct val="95000"/>
              <a:buFont typeface="Wingdings" pitchFamily="2" charset="2"/>
              <a:buChar char="§"/>
              <a:defRPr/>
            </a:pPr>
            <a:r>
              <a:rPr lang="en-US" sz="5600" dirty="0">
                <a:solidFill>
                  <a:srgbClr val="FFFF00"/>
                </a:solidFill>
                <a:latin typeface="+mn-lt"/>
                <a:ea typeface="ＭＳ Ｐゴシック" pitchFamily="34" charset="-128"/>
              </a:rPr>
              <a:t> </a:t>
            </a:r>
            <a:r>
              <a:rPr lang="en-US" sz="5600" dirty="0">
                <a:latin typeface="+mn-lt"/>
                <a:ea typeface="ＭＳ Ｐゴシック" pitchFamily="34" charset="-128"/>
              </a:rPr>
              <a:t>Application</a:t>
            </a:r>
            <a:r>
              <a:rPr lang="en-US" sz="5600" dirty="0">
                <a:latin typeface="+mn-lt"/>
                <a:ea typeface="SimSun" pitchFamily="2" charset="-122"/>
              </a:rPr>
              <a:t> Collaboration</a:t>
            </a:r>
          </a:p>
          <a:p>
            <a:pPr fontAlgn="auto">
              <a:spcBef>
                <a:spcPct val="20000"/>
              </a:spcBef>
              <a:spcAft>
                <a:spcPts val="0"/>
              </a:spcAft>
              <a:buClr>
                <a:schemeClr val="accent3"/>
              </a:buClr>
              <a:buSzPct val="95000"/>
              <a:buFont typeface="Wingdings 2"/>
              <a:buNone/>
              <a:defRPr/>
            </a:pPr>
            <a:r>
              <a:rPr lang="en-US" sz="5600" dirty="0" err="1">
                <a:solidFill>
                  <a:srgbClr val="FFFF00"/>
                </a:solidFill>
                <a:latin typeface="+mn-lt"/>
                <a:ea typeface="SimSun" pitchFamily="2" charset="-122"/>
              </a:rPr>
              <a:t>Cheminformatics</a:t>
            </a:r>
            <a:endParaRPr lang="en-US" sz="5600" dirty="0">
              <a:solidFill>
                <a:srgbClr val="FFFF00"/>
              </a:solidFill>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5600" dirty="0">
                <a:latin typeface="+mn-lt"/>
                <a:ea typeface="SimSun" pitchFamily="2" charset="-122"/>
              </a:rPr>
              <a:t>     </a:t>
            </a:r>
            <a:r>
              <a:rPr lang="en-US" sz="5600" dirty="0" err="1">
                <a:latin typeface="+mn-lt"/>
                <a:ea typeface="SimSun" pitchFamily="2" charset="-122"/>
              </a:rPr>
              <a:t>Rajarshi</a:t>
            </a:r>
            <a:r>
              <a:rPr lang="en-US" sz="5600" dirty="0">
                <a:latin typeface="+mn-lt"/>
                <a:ea typeface="SimSun" pitchFamily="2" charset="-122"/>
              </a:rPr>
              <a:t> </a:t>
            </a:r>
            <a:r>
              <a:rPr lang="en-US" sz="5600" dirty="0" err="1">
                <a:latin typeface="+mn-lt"/>
                <a:ea typeface="SimSun" pitchFamily="2" charset="-122"/>
              </a:rPr>
              <a:t>Guha</a:t>
            </a:r>
            <a:endParaRPr lang="en-US" sz="5600" dirty="0">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5600" dirty="0">
                <a:latin typeface="+mn-lt"/>
                <a:ea typeface="SimSun" pitchFamily="2" charset="-122"/>
              </a:rPr>
              <a:t>     David Wild</a:t>
            </a:r>
          </a:p>
          <a:p>
            <a:pPr fontAlgn="auto">
              <a:spcBef>
                <a:spcPct val="20000"/>
              </a:spcBef>
              <a:spcAft>
                <a:spcPts val="0"/>
              </a:spcAft>
              <a:buClr>
                <a:schemeClr val="accent3"/>
              </a:buClr>
              <a:buSzPct val="95000"/>
              <a:buFont typeface="Wingdings 2"/>
              <a:buNone/>
              <a:defRPr/>
            </a:pPr>
            <a:r>
              <a:rPr lang="en-US" sz="5600" dirty="0">
                <a:solidFill>
                  <a:srgbClr val="FFFF00"/>
                </a:solidFill>
                <a:latin typeface="+mn-lt"/>
                <a:ea typeface="SimSun" pitchFamily="2" charset="-122"/>
              </a:rPr>
              <a:t>Bioinformatics</a:t>
            </a:r>
          </a:p>
          <a:p>
            <a:pPr fontAlgn="auto">
              <a:spcBef>
                <a:spcPct val="20000"/>
              </a:spcBef>
              <a:spcAft>
                <a:spcPts val="0"/>
              </a:spcAft>
              <a:buClr>
                <a:schemeClr val="accent3"/>
              </a:buClr>
              <a:buSzPct val="95000"/>
              <a:buFont typeface="Wingdings 2"/>
              <a:buNone/>
              <a:defRPr/>
            </a:pPr>
            <a:r>
              <a:rPr lang="en-US" sz="5600" dirty="0">
                <a:latin typeface="+mn-lt"/>
                <a:ea typeface="SimSun" pitchFamily="2" charset="-122"/>
              </a:rPr>
              <a:t>    Haiku Tang</a:t>
            </a:r>
          </a:p>
          <a:p>
            <a:pPr fontAlgn="auto">
              <a:spcBef>
                <a:spcPct val="20000"/>
              </a:spcBef>
              <a:spcAft>
                <a:spcPts val="0"/>
              </a:spcAft>
              <a:buClr>
                <a:schemeClr val="accent3"/>
              </a:buClr>
              <a:buSzPct val="95000"/>
              <a:buFont typeface="Wingdings 2"/>
              <a:buNone/>
              <a:defRPr/>
            </a:pPr>
            <a:r>
              <a:rPr lang="en-US" sz="5600" dirty="0">
                <a:solidFill>
                  <a:srgbClr val="FFFF00"/>
                </a:solidFill>
                <a:latin typeface="+mn-lt"/>
                <a:ea typeface="SimSun" pitchFamily="2" charset="-122"/>
              </a:rPr>
              <a:t>Demographics (GIS)</a:t>
            </a:r>
          </a:p>
          <a:p>
            <a:pPr fontAlgn="auto">
              <a:spcBef>
                <a:spcPct val="20000"/>
              </a:spcBef>
              <a:spcAft>
                <a:spcPts val="0"/>
              </a:spcAft>
              <a:buClr>
                <a:schemeClr val="accent3"/>
              </a:buClr>
              <a:buSzPct val="95000"/>
              <a:buFont typeface="Wingdings 2"/>
              <a:buNone/>
              <a:defRPr/>
            </a:pPr>
            <a:r>
              <a:rPr lang="en-US" sz="5600" dirty="0">
                <a:latin typeface="+mn-lt"/>
                <a:ea typeface="SimSun" pitchFamily="2" charset="-122"/>
              </a:rPr>
              <a:t>    Neil </a:t>
            </a:r>
            <a:r>
              <a:rPr lang="en-US" sz="5600" dirty="0" err="1">
                <a:latin typeface="+mn-lt"/>
                <a:ea typeface="SimSun" pitchFamily="2" charset="-122"/>
              </a:rPr>
              <a:t>Devadasan</a:t>
            </a:r>
            <a:endParaRPr lang="en-US" sz="5600" dirty="0">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5600" dirty="0">
                <a:solidFill>
                  <a:srgbClr val="FFFF00"/>
                </a:solidFill>
                <a:latin typeface="+mn-lt"/>
                <a:ea typeface="SimSun" pitchFamily="2" charset="-122"/>
              </a:rPr>
              <a:t>IU Bloomington and IUPUI</a:t>
            </a:r>
          </a:p>
          <a:p>
            <a:pPr fontAlgn="auto">
              <a:spcBef>
                <a:spcPct val="20000"/>
              </a:spcBef>
              <a:spcAft>
                <a:spcPts val="0"/>
              </a:spcAft>
              <a:buClr>
                <a:schemeClr val="accent3"/>
              </a:buClr>
              <a:buSzPct val="95000"/>
              <a:buFont typeface="Wingdings" pitchFamily="2" charset="2"/>
              <a:buChar char="q"/>
              <a:defRPr/>
            </a:pPr>
            <a:endParaRPr lang="en-US" sz="5600" dirty="0">
              <a:latin typeface="+mn-lt"/>
            </a:endParaRPr>
          </a:p>
        </p:txBody>
      </p:sp>
      <p:pic>
        <p:nvPicPr>
          <p:cNvPr id="13" name="Picture 12" descr="salsa_logo_1489y119_bluebg.png"/>
          <p:cNvPicPr>
            <a:picLocks noChangeAspect="1"/>
          </p:cNvPicPr>
          <p:nvPr/>
        </p:nvPicPr>
        <p:blipFill>
          <a:blip r:embed="rId3"/>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14" name="Picture 13"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ctrTitle"/>
          </p:nvPr>
        </p:nvSpPr>
        <p:spPr>
          <a:xfrm>
            <a:off x="1524000" y="152400"/>
            <a:ext cx="5715000" cy="838200"/>
          </a:xfrm>
        </p:spPr>
        <p:txBody>
          <a:bodyPr/>
          <a:lstStyle/>
          <a:p>
            <a:pPr fontAlgn="auto">
              <a:spcAft>
                <a:spcPts val="0"/>
              </a:spcAft>
              <a:defRPr/>
            </a:pPr>
            <a:r>
              <a:rPr lang="en-US" sz="4000" dirty="0" smtClean="0">
                <a:latin typeface="Arial" pitchFamily="34" charset="0"/>
              </a:rPr>
              <a:t>Runtime System Used</a:t>
            </a:r>
          </a:p>
        </p:txBody>
      </p:sp>
      <p:sp>
        <p:nvSpPr>
          <p:cNvPr id="841731" name="Rectangle 3"/>
          <p:cNvSpPr>
            <a:spLocks noGrp="1" noChangeArrowheads="1"/>
          </p:cNvSpPr>
          <p:nvPr>
            <p:ph type="subTitle" idx="1"/>
          </p:nvPr>
        </p:nvSpPr>
        <p:spPr>
          <a:xfrm>
            <a:off x="0" y="1295400"/>
            <a:ext cx="8839200" cy="5410200"/>
          </a:xfrm>
        </p:spPr>
        <p:txBody>
          <a:bodyPr>
            <a:normAutofit/>
          </a:bodyPr>
          <a:lstStyle/>
          <a:p>
            <a:pPr marL="344488" marR="0" indent="-166688" algn="l">
              <a:lnSpc>
                <a:spcPct val="70000"/>
              </a:lnSpc>
              <a:buFont typeface="Wingdings" pitchFamily="2" charset="2"/>
              <a:buChar char="§"/>
            </a:pPr>
            <a:r>
              <a:rPr lang="en-US" sz="1900" smtClean="0">
                <a:latin typeface="Times New Roman" pitchFamily="18" charset="0"/>
              </a:rPr>
              <a:t>We implement micro-parallelism using Microsoft CCR</a:t>
            </a:r>
            <a:br>
              <a:rPr lang="en-US" sz="1900" smtClean="0">
                <a:latin typeface="Times New Roman" pitchFamily="18" charset="0"/>
              </a:rPr>
            </a:br>
            <a:r>
              <a:rPr lang="en-US" sz="1900" smtClean="0">
                <a:latin typeface="Times New Roman" pitchFamily="18" charset="0"/>
              </a:rPr>
              <a:t>(</a:t>
            </a:r>
            <a:r>
              <a:rPr lang="en-US" altLang="ja-JP" sz="1900" smtClean="0">
                <a:solidFill>
                  <a:srgbClr val="ECD700"/>
                </a:solidFill>
                <a:latin typeface="Times New Roman" pitchFamily="18" charset="0"/>
                <a:ea typeface="ＭＳ Ｐゴシック"/>
                <a:cs typeface="ＭＳ Ｐゴシック"/>
              </a:rPr>
              <a:t>Concurrency and Coordination Runtime</a:t>
            </a:r>
            <a:r>
              <a:rPr lang="en-US" altLang="ja-JP" sz="1900" smtClean="0">
                <a:latin typeface="Times New Roman" pitchFamily="18" charset="0"/>
                <a:ea typeface="ＭＳ Ｐゴシック"/>
                <a:cs typeface="ＭＳ Ｐゴシック"/>
              </a:rPr>
              <a:t>)</a:t>
            </a:r>
            <a:r>
              <a:rPr lang="en-US" sz="1900" smtClean="0">
                <a:latin typeface="Times New Roman" pitchFamily="18" charset="0"/>
              </a:rPr>
              <a:t> as it supports both MPI rendezvous and dynamic (spawned) threading style of parallelism </a:t>
            </a:r>
            <a:r>
              <a:rPr lang="en-US" sz="1900" smtClean="0">
                <a:latin typeface="Times New Roman" pitchFamily="18" charset="0"/>
                <a:hlinkClick r:id="rId3"/>
              </a:rPr>
              <a:t>http://msdn.microsoft.com/robotics/</a:t>
            </a:r>
            <a:r>
              <a:rPr lang="en-US" sz="1900" smtClean="0">
                <a:latin typeface="Times New Roman" pitchFamily="18" charset="0"/>
              </a:rPr>
              <a:t> </a:t>
            </a:r>
          </a:p>
          <a:p>
            <a:pPr marL="344488" marR="0" indent="-166688" algn="l">
              <a:lnSpc>
                <a:spcPct val="70000"/>
              </a:lnSpc>
              <a:buFont typeface="Wingdings" pitchFamily="2" charset="2"/>
              <a:buChar char="§"/>
            </a:pPr>
            <a:endParaRPr lang="en-US" sz="1900" smtClean="0">
              <a:latin typeface="Times New Roman" pitchFamily="18" charset="0"/>
            </a:endParaRPr>
          </a:p>
          <a:p>
            <a:pPr marL="344488" marR="0" indent="-166688" algn="l">
              <a:lnSpc>
                <a:spcPct val="70000"/>
              </a:lnSpc>
              <a:buFont typeface="Wingdings" pitchFamily="2" charset="2"/>
              <a:buChar char="§"/>
            </a:pPr>
            <a:r>
              <a:rPr lang="en-US" sz="1900" smtClean="0">
                <a:latin typeface="Times New Roman" pitchFamily="18" charset="0"/>
              </a:rPr>
              <a:t>CCR Supports exchange of messages between threads using </a:t>
            </a:r>
            <a:r>
              <a:rPr lang="en-US" sz="1900" smtClean="0">
                <a:solidFill>
                  <a:srgbClr val="ECD700"/>
                </a:solidFill>
                <a:latin typeface="Times New Roman" pitchFamily="18" charset="0"/>
              </a:rPr>
              <a:t>named ports</a:t>
            </a:r>
            <a:r>
              <a:rPr lang="en-US" sz="1900" smtClean="0">
                <a:solidFill>
                  <a:srgbClr val="FFFF00"/>
                </a:solidFill>
                <a:latin typeface="Times New Roman" pitchFamily="18" charset="0"/>
              </a:rPr>
              <a:t> </a:t>
            </a:r>
            <a:r>
              <a:rPr lang="en-US" sz="1900" smtClean="0">
                <a:latin typeface="Times New Roman" pitchFamily="18" charset="0"/>
              </a:rPr>
              <a:t>and has primitives like:</a:t>
            </a:r>
          </a:p>
          <a:p>
            <a:pPr marL="344488" marR="0" indent="-166688" algn="l">
              <a:lnSpc>
                <a:spcPct val="70000"/>
              </a:lnSpc>
              <a:buFont typeface="Wingdings" pitchFamily="2" charset="2"/>
              <a:buChar char="§"/>
            </a:pPr>
            <a:endParaRPr lang="en-US" sz="1900" smtClean="0">
              <a:solidFill>
                <a:srgbClr val="FFFF00"/>
              </a:solidFill>
              <a:latin typeface="Times New Roman" pitchFamily="18" charset="0"/>
            </a:endParaRPr>
          </a:p>
          <a:p>
            <a:pPr marL="801688" lvl="1" indent="-166688" algn="l">
              <a:lnSpc>
                <a:spcPct val="70000"/>
              </a:lnSpc>
              <a:buFont typeface="Wingdings" pitchFamily="2" charset="2"/>
              <a:buChar char="§"/>
            </a:pPr>
            <a:r>
              <a:rPr lang="en-US" sz="1700" smtClean="0">
                <a:solidFill>
                  <a:srgbClr val="ECD700"/>
                </a:solidFill>
                <a:latin typeface="Times New Roman" pitchFamily="18" charset="0"/>
              </a:rPr>
              <a:t>FromHandler:</a:t>
            </a:r>
            <a:r>
              <a:rPr lang="en-US" sz="1700" smtClean="0">
                <a:latin typeface="Times New Roman" pitchFamily="18" charset="0"/>
              </a:rPr>
              <a:t> Spawn threads without reading ports</a:t>
            </a:r>
          </a:p>
          <a:p>
            <a:pPr marL="344488" marR="0" indent="-166688" algn="l">
              <a:lnSpc>
                <a:spcPct val="70000"/>
              </a:lnSpc>
            </a:pPr>
            <a:endParaRPr lang="en-US" sz="1900" smtClean="0">
              <a:latin typeface="Times New Roman" pitchFamily="18" charset="0"/>
            </a:endParaRPr>
          </a:p>
          <a:p>
            <a:pPr marL="801688" lvl="1" indent="-166688" algn="l">
              <a:lnSpc>
                <a:spcPct val="70000"/>
              </a:lnSpc>
              <a:buFont typeface="Wingdings" pitchFamily="2" charset="2"/>
              <a:buChar char="§"/>
            </a:pPr>
            <a:r>
              <a:rPr lang="en-US" sz="1700" smtClean="0">
                <a:solidFill>
                  <a:srgbClr val="ECD700"/>
                </a:solidFill>
                <a:latin typeface="Times New Roman" pitchFamily="18" charset="0"/>
              </a:rPr>
              <a:t>Receive:</a:t>
            </a:r>
            <a:r>
              <a:rPr lang="en-US" sz="1700" smtClean="0">
                <a:latin typeface="Times New Roman" pitchFamily="18" charset="0"/>
              </a:rPr>
              <a:t> Each handler reads one item from a single port</a:t>
            </a:r>
          </a:p>
          <a:p>
            <a:pPr marL="344488" marR="0" indent="-166688" algn="l">
              <a:lnSpc>
                <a:spcPct val="70000"/>
              </a:lnSpc>
            </a:pPr>
            <a:endParaRPr lang="en-US" sz="1900" smtClean="0">
              <a:latin typeface="Times New Roman" pitchFamily="18" charset="0"/>
            </a:endParaRPr>
          </a:p>
          <a:p>
            <a:pPr marL="801688" lvl="1" indent="-166688" algn="l">
              <a:lnSpc>
                <a:spcPct val="70000"/>
              </a:lnSpc>
              <a:buFont typeface="Wingdings" pitchFamily="2" charset="2"/>
              <a:buChar char="§"/>
            </a:pPr>
            <a:r>
              <a:rPr lang="en-US" sz="1700" smtClean="0">
                <a:solidFill>
                  <a:srgbClr val="ECD700"/>
                </a:solidFill>
                <a:latin typeface="Times New Roman" pitchFamily="18" charset="0"/>
              </a:rPr>
              <a:t>MultipleItemReceive:</a:t>
            </a:r>
            <a:r>
              <a:rPr lang="en-US" sz="1700" smtClean="0">
                <a:latin typeface="Times New Roman" pitchFamily="18" charset="0"/>
              </a:rPr>
              <a:t> Each handler reads a prescribed number of items of a given type from a given port. Note items in a port can be general structures but all must have same type.</a:t>
            </a:r>
          </a:p>
          <a:p>
            <a:pPr marL="344488" marR="0" indent="-166688" algn="l">
              <a:lnSpc>
                <a:spcPct val="70000"/>
              </a:lnSpc>
            </a:pPr>
            <a:endParaRPr lang="en-US" sz="1900" smtClean="0">
              <a:latin typeface="Times New Roman" pitchFamily="18" charset="0"/>
            </a:endParaRPr>
          </a:p>
          <a:p>
            <a:pPr marL="801688" lvl="1" indent="-166688" algn="l">
              <a:lnSpc>
                <a:spcPct val="70000"/>
              </a:lnSpc>
              <a:buFont typeface="Wingdings" pitchFamily="2" charset="2"/>
              <a:buChar char="§"/>
            </a:pPr>
            <a:r>
              <a:rPr lang="en-US" sz="1700" smtClean="0">
                <a:solidFill>
                  <a:srgbClr val="ECD700"/>
                </a:solidFill>
                <a:latin typeface="Times New Roman" pitchFamily="18" charset="0"/>
              </a:rPr>
              <a:t>MultiplePortReceive:</a:t>
            </a:r>
            <a:r>
              <a:rPr lang="en-US" sz="1700" smtClean="0">
                <a:latin typeface="Times New Roman" pitchFamily="18" charset="0"/>
              </a:rPr>
              <a:t> Each handler reads a one item of a given type from multiple ports.</a:t>
            </a:r>
          </a:p>
          <a:p>
            <a:pPr marL="344488" marR="0" indent="-166688" algn="l">
              <a:lnSpc>
                <a:spcPct val="70000"/>
              </a:lnSpc>
            </a:pPr>
            <a:endParaRPr lang="en-US" sz="1900" smtClean="0">
              <a:latin typeface="Times New Roman" pitchFamily="18" charset="0"/>
            </a:endParaRPr>
          </a:p>
          <a:p>
            <a:pPr marL="344488" marR="0" indent="-166688" algn="l">
              <a:lnSpc>
                <a:spcPct val="70000"/>
              </a:lnSpc>
              <a:buFont typeface="Wingdings" pitchFamily="2" charset="2"/>
              <a:buChar char="§"/>
            </a:pPr>
            <a:r>
              <a:rPr lang="en-US" sz="1900" smtClean="0">
                <a:latin typeface="Times New Roman" pitchFamily="18" charset="0"/>
              </a:rPr>
              <a:t>CCR has fewer primitives than MPI but can implement MPI collectives efficiently</a:t>
            </a:r>
          </a:p>
          <a:p>
            <a:pPr marL="344488" marR="0" indent="-166688" algn="l">
              <a:lnSpc>
                <a:spcPct val="70000"/>
              </a:lnSpc>
              <a:buFont typeface="Wingdings" pitchFamily="2" charset="2"/>
              <a:buChar char="§"/>
            </a:pPr>
            <a:endParaRPr lang="en-US" sz="1900" smtClean="0">
              <a:latin typeface="Times New Roman" pitchFamily="18" charset="0"/>
            </a:endParaRPr>
          </a:p>
          <a:p>
            <a:pPr marL="344488" marR="0" indent="-166688" algn="l">
              <a:lnSpc>
                <a:spcPct val="70000"/>
              </a:lnSpc>
              <a:buFont typeface="Wingdings" pitchFamily="2" charset="2"/>
              <a:buChar char="§"/>
            </a:pPr>
            <a:r>
              <a:rPr lang="en-US" sz="1900" smtClean="0">
                <a:latin typeface="Times New Roman" pitchFamily="18" charset="0"/>
              </a:rPr>
              <a:t>Use DSS </a:t>
            </a:r>
            <a:r>
              <a:rPr lang="en-US" altLang="ja-JP" sz="1900" smtClean="0">
                <a:latin typeface="Times New Roman" pitchFamily="18" charset="0"/>
                <a:ea typeface="ＭＳ Ｐゴシック"/>
                <a:cs typeface="ＭＳ Ｐゴシック"/>
              </a:rPr>
              <a:t>(</a:t>
            </a:r>
            <a:r>
              <a:rPr lang="en-US" altLang="ja-JP" sz="1900" smtClean="0">
                <a:solidFill>
                  <a:srgbClr val="ECD700"/>
                </a:solidFill>
                <a:latin typeface="Times New Roman" pitchFamily="18" charset="0"/>
                <a:ea typeface="ＭＳ Ｐゴシック"/>
                <a:cs typeface="ＭＳ Ｐゴシック"/>
              </a:rPr>
              <a:t>Decentralized System Services</a:t>
            </a:r>
            <a:r>
              <a:rPr lang="en-US" altLang="ja-JP" sz="1900" smtClean="0">
                <a:latin typeface="Times New Roman" pitchFamily="18" charset="0"/>
                <a:ea typeface="ＭＳ Ｐゴシック"/>
                <a:cs typeface="ＭＳ Ｐゴシック"/>
              </a:rPr>
              <a:t>) </a:t>
            </a:r>
            <a:r>
              <a:rPr lang="en-US" sz="1900" smtClean="0">
                <a:latin typeface="Times New Roman" pitchFamily="18" charset="0"/>
              </a:rPr>
              <a:t>built in terms of CCR for </a:t>
            </a:r>
            <a:r>
              <a:rPr lang="en-US" sz="1900" smtClean="0">
                <a:solidFill>
                  <a:srgbClr val="ECD700"/>
                </a:solidFill>
                <a:latin typeface="Times New Roman" pitchFamily="18" charset="0"/>
              </a:rPr>
              <a:t>service</a:t>
            </a:r>
            <a:r>
              <a:rPr lang="en-US" sz="1900" smtClean="0">
                <a:latin typeface="Times New Roman" pitchFamily="18" charset="0"/>
              </a:rPr>
              <a:t> model</a:t>
            </a:r>
          </a:p>
          <a:p>
            <a:pPr marL="344488" marR="0" indent="-166688" algn="l">
              <a:lnSpc>
                <a:spcPct val="70000"/>
              </a:lnSpc>
              <a:buFont typeface="Wingdings" pitchFamily="2" charset="2"/>
              <a:buChar char="§"/>
            </a:pPr>
            <a:endParaRPr lang="en-US" sz="1900" smtClean="0">
              <a:latin typeface="Times New Roman" pitchFamily="18" charset="0"/>
            </a:endParaRPr>
          </a:p>
          <a:p>
            <a:pPr marL="344488" marR="0" indent="-166688" algn="l">
              <a:lnSpc>
                <a:spcPct val="70000"/>
              </a:lnSpc>
              <a:buFont typeface="Wingdings" pitchFamily="2" charset="2"/>
              <a:buChar char="§"/>
            </a:pPr>
            <a:r>
              <a:rPr lang="en-US" sz="1900" smtClean="0">
                <a:latin typeface="Times New Roman" pitchFamily="18" charset="0"/>
              </a:rPr>
              <a:t>DSS has ~35 </a:t>
            </a:r>
            <a:r>
              <a:rPr lang="en-US" sz="1900" smtClean="0">
                <a:latin typeface="Times New Roman" pitchFamily="18" charset="0"/>
                <a:cs typeface="Arial" charset="0"/>
              </a:rPr>
              <a:t>µs</a:t>
            </a:r>
            <a:r>
              <a:rPr lang="en-US" sz="1900" smtClean="0">
                <a:latin typeface="Times New Roman" pitchFamily="18" charset="0"/>
              </a:rPr>
              <a:t> and CCR a few </a:t>
            </a:r>
            <a:r>
              <a:rPr lang="en-US" sz="2000" i="1" smtClean="0">
                <a:latin typeface="Times New Roman" pitchFamily="18" charset="0"/>
                <a:cs typeface="Arial" charset="0"/>
              </a:rPr>
              <a:t>µ</a:t>
            </a:r>
            <a:r>
              <a:rPr lang="en-US" sz="1900" smtClean="0">
                <a:latin typeface="Times New Roman" pitchFamily="18" charset="0"/>
                <a:cs typeface="Arial" charset="0"/>
              </a:rPr>
              <a:t>s overhead (latency, details later)</a:t>
            </a:r>
            <a:endParaRPr lang="en-US" sz="2200" smtClean="0">
              <a:latin typeface="Times New Roman" pitchFamily="18" charset="0"/>
            </a:endParaRPr>
          </a:p>
        </p:txBody>
      </p:sp>
      <p:pic>
        <p:nvPicPr>
          <p:cNvPr id="8" name="Picture 7" descr="IU_logo_137by112.png"/>
          <p:cNvPicPr>
            <a:picLocks noChangeAspect="1"/>
          </p:cNvPicPr>
          <p:nvPr/>
        </p:nvPicPr>
        <p:blipFill>
          <a:blip r:embed="rId4"/>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9" name="Picture 8" descr="salsa_logo_1489y119_bluebg.png"/>
          <p:cNvPicPr>
            <a:picLocks noChangeAspect="1"/>
          </p:cNvPicPr>
          <p:nvPr/>
        </p:nvPicPr>
        <p:blipFill>
          <a:blip r:embed="rId5"/>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9000" cy="545592"/>
          </a:xfrm>
        </p:spPr>
        <p:txBody>
          <a:bodyPr/>
          <a:lstStyle/>
          <a:p>
            <a:pPr fontAlgn="auto">
              <a:spcAft>
                <a:spcPts val="0"/>
              </a:spcAft>
              <a:defRPr/>
            </a:pPr>
            <a:r>
              <a:rPr sz="2800" smtClean="0"/>
              <a:t>General Formula  DAC  GM  GTM  DAGTM  DAGM</a:t>
            </a:r>
            <a:endParaRPr sz="2800"/>
          </a:p>
        </p:txBody>
      </p:sp>
      <p:sp>
        <p:nvSpPr>
          <p:cNvPr id="3" name="Text Placeholder 2"/>
          <p:cNvSpPr>
            <a:spLocks noGrp="1"/>
          </p:cNvSpPr>
          <p:nvPr>
            <p:ph type="body" idx="1"/>
          </p:nvPr>
        </p:nvSpPr>
        <p:spPr>
          <a:xfrm>
            <a:off x="1295400" y="762000"/>
            <a:ext cx="6400800" cy="381000"/>
          </a:xfrm>
        </p:spPr>
        <p:txBody>
          <a:bodyPr>
            <a:normAutofit fontScale="92500" lnSpcReduction="10000"/>
          </a:bodyPr>
          <a:lstStyle/>
          <a:p>
            <a:pPr fontAlgn="auto">
              <a:spcAft>
                <a:spcPts val="0"/>
              </a:spcAft>
              <a:buClr>
                <a:schemeClr val="accent3"/>
              </a:buClr>
              <a:buFont typeface="Wingdings 2"/>
              <a:buNone/>
              <a:defRPr/>
            </a:pPr>
            <a:r>
              <a:rPr lang="en-US" dirty="0" smtClean="0"/>
              <a:t>N data points E(x) in D dimensions space and minimize F by EM</a:t>
            </a:r>
            <a:endParaRPr lang="en-US" dirty="0"/>
          </a:p>
        </p:txBody>
      </p:sp>
      <p:graphicFrame>
        <p:nvGraphicFramePr>
          <p:cNvPr id="42087" name="Object 2"/>
          <p:cNvGraphicFramePr>
            <a:graphicFrameLocks noChangeAspect="1"/>
          </p:cNvGraphicFramePr>
          <p:nvPr/>
        </p:nvGraphicFramePr>
        <p:xfrm>
          <a:off x="914400" y="1219200"/>
          <a:ext cx="7358063" cy="838200"/>
        </p:xfrm>
        <a:graphic>
          <a:graphicData uri="http://schemas.openxmlformats.org/presentationml/2006/ole">
            <p:oleObj spid="_x0000_s1026" name="Equation" r:id="rId4" imgW="3784320" imgH="431640" progId="Equation.DSMT4">
              <p:embed/>
            </p:oleObj>
          </a:graphicData>
        </a:graphic>
      </p:graphicFrame>
      <p:sp>
        <p:nvSpPr>
          <p:cNvPr id="1029" name="TextBox 4"/>
          <p:cNvSpPr txBox="1">
            <a:spLocks noChangeArrowheads="1"/>
          </p:cNvSpPr>
          <p:nvPr/>
        </p:nvSpPr>
        <p:spPr bwMode="auto">
          <a:xfrm>
            <a:off x="914400" y="2209800"/>
            <a:ext cx="7391400" cy="3478213"/>
          </a:xfrm>
          <a:prstGeom prst="rect">
            <a:avLst/>
          </a:prstGeom>
          <a:noFill/>
          <a:ln w="9525">
            <a:noFill/>
            <a:miter lim="800000"/>
            <a:headEnd/>
            <a:tailEnd/>
          </a:ln>
        </p:spPr>
        <p:txBody>
          <a:bodyPr>
            <a:spAutoFit/>
          </a:bodyPr>
          <a:lstStyle/>
          <a:p>
            <a:pPr marL="0" lvl="1"/>
            <a:r>
              <a:rPr lang="en-US" sz="2800" b="1">
                <a:solidFill>
                  <a:srgbClr val="ECD700"/>
                </a:solidFill>
                <a:latin typeface="Corbel" pitchFamily="34" charset="0"/>
              </a:rPr>
              <a:t>Deterministic Annealing Clustering  (DAC)</a:t>
            </a:r>
            <a:r>
              <a:rPr lang="en-US" sz="2400">
                <a:latin typeface="Corbel" pitchFamily="34" charset="0"/>
              </a:rPr>
              <a:t> </a:t>
            </a:r>
          </a:p>
          <a:p>
            <a:pPr>
              <a:buFontTx/>
              <a:buChar char="•"/>
            </a:pPr>
            <a:r>
              <a:rPr lang="en-US" sz="2400">
                <a:latin typeface="Corbel" pitchFamily="34" charset="0"/>
              </a:rPr>
              <a:t> F is Free Energy</a:t>
            </a:r>
          </a:p>
          <a:p>
            <a:pPr>
              <a:buFontTx/>
              <a:buChar char="•"/>
            </a:pPr>
            <a:r>
              <a:rPr lang="en-US" sz="2400">
                <a:latin typeface="Corbel" pitchFamily="34" charset="0"/>
              </a:rPr>
              <a:t> EM is well known expectation maximization method</a:t>
            </a:r>
          </a:p>
          <a:p>
            <a:pPr>
              <a:buFontTx/>
              <a:buChar char="•"/>
            </a:pPr>
            <a:r>
              <a:rPr lang="en-US" sz="2400">
                <a:latin typeface="Corbel" pitchFamily="34" charset="0"/>
              </a:rPr>
              <a:t> p(</a:t>
            </a:r>
            <a:r>
              <a:rPr lang="en-US" sz="2400" i="1">
                <a:latin typeface="Corbel" pitchFamily="34" charset="0"/>
              </a:rPr>
              <a:t>x</a:t>
            </a:r>
            <a:r>
              <a:rPr lang="en-US" sz="2400">
                <a:latin typeface="Corbel" pitchFamily="34" charset="0"/>
              </a:rPr>
              <a:t>) with </a:t>
            </a:r>
            <a:r>
              <a:rPr lang="en-US" sz="2400">
                <a:latin typeface="Corbel" pitchFamily="34" charset="0"/>
                <a:sym typeface="Symbol" pitchFamily="18" charset="2"/>
              </a:rPr>
              <a:t> </a:t>
            </a:r>
            <a:r>
              <a:rPr lang="en-US" sz="2400">
                <a:latin typeface="Corbel" pitchFamily="34" charset="0"/>
              </a:rPr>
              <a:t>p(</a:t>
            </a:r>
            <a:r>
              <a:rPr lang="en-US" sz="2400" i="1">
                <a:latin typeface="Corbel" pitchFamily="34" charset="0"/>
              </a:rPr>
              <a:t>x</a:t>
            </a:r>
            <a:r>
              <a:rPr lang="en-US" sz="2400">
                <a:latin typeface="Corbel" pitchFamily="34" charset="0"/>
              </a:rPr>
              <a:t>) =1</a:t>
            </a:r>
          </a:p>
          <a:p>
            <a:pPr>
              <a:buFontTx/>
              <a:buChar char="•"/>
            </a:pPr>
            <a:r>
              <a:rPr lang="en-US" sz="2400">
                <a:solidFill>
                  <a:srgbClr val="ECD700"/>
                </a:solidFill>
                <a:latin typeface="Corbel" pitchFamily="34" charset="0"/>
              </a:rPr>
              <a:t>T </a:t>
            </a:r>
            <a:r>
              <a:rPr lang="en-US" sz="2400">
                <a:latin typeface="Corbel" pitchFamily="34" charset="0"/>
              </a:rPr>
              <a:t>is annealing temperature varied down from </a:t>
            </a:r>
            <a:r>
              <a:rPr lang="en-US" sz="2400">
                <a:latin typeface="Corbel" pitchFamily="34" charset="0"/>
                <a:sym typeface="Symbol" pitchFamily="18" charset="2"/>
              </a:rPr>
              <a:t> </a:t>
            </a:r>
            <a:r>
              <a:rPr lang="en-US" sz="2400">
                <a:latin typeface="Corbel" pitchFamily="34" charset="0"/>
              </a:rPr>
              <a:t>with final value of 1</a:t>
            </a:r>
          </a:p>
          <a:p>
            <a:pPr>
              <a:buFontTx/>
              <a:buChar char="•"/>
            </a:pPr>
            <a:r>
              <a:rPr lang="en-US" sz="2400">
                <a:latin typeface="Corbel" pitchFamily="34" charset="0"/>
              </a:rPr>
              <a:t> Determine cluster center</a:t>
            </a:r>
            <a:r>
              <a:rPr lang="en-US" sz="2400">
                <a:solidFill>
                  <a:srgbClr val="7F7F7F"/>
                </a:solidFill>
                <a:latin typeface="Corbel" pitchFamily="34" charset="0"/>
              </a:rPr>
              <a:t> </a:t>
            </a:r>
            <a:r>
              <a:rPr lang="en-US" sz="2400">
                <a:solidFill>
                  <a:srgbClr val="ECD700"/>
                </a:solidFill>
                <a:latin typeface="Corbel" pitchFamily="34" charset="0"/>
              </a:rPr>
              <a:t>Y(</a:t>
            </a:r>
            <a:r>
              <a:rPr lang="en-US" sz="2400" i="1">
                <a:solidFill>
                  <a:srgbClr val="ECD700"/>
                </a:solidFill>
                <a:latin typeface="Corbel" pitchFamily="34" charset="0"/>
              </a:rPr>
              <a:t>k</a:t>
            </a:r>
            <a:r>
              <a:rPr lang="en-US" sz="2400">
                <a:solidFill>
                  <a:srgbClr val="ECD700"/>
                </a:solidFill>
                <a:latin typeface="Corbel" pitchFamily="34" charset="0"/>
              </a:rPr>
              <a:t>) </a:t>
            </a:r>
            <a:r>
              <a:rPr lang="en-US" sz="2400">
                <a:latin typeface="Corbel" pitchFamily="34" charset="0"/>
              </a:rPr>
              <a:t>by EM method</a:t>
            </a:r>
          </a:p>
          <a:p>
            <a:pPr>
              <a:buFontTx/>
              <a:buChar char="•"/>
            </a:pPr>
            <a:r>
              <a:rPr lang="en-US" sz="2400">
                <a:latin typeface="Corbel" pitchFamily="34" charset="0"/>
              </a:rPr>
              <a:t> </a:t>
            </a:r>
            <a:r>
              <a:rPr lang="en-US" sz="2400">
                <a:solidFill>
                  <a:srgbClr val="ECD700"/>
                </a:solidFill>
                <a:latin typeface="Corbel" pitchFamily="34" charset="0"/>
              </a:rPr>
              <a:t>K</a:t>
            </a:r>
            <a:r>
              <a:rPr lang="en-US" sz="2400">
                <a:latin typeface="Corbel" pitchFamily="34" charset="0"/>
              </a:rPr>
              <a:t> (number of clusters) starts at 1 and is incremented by algorithm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
                                        </p:tgtEl>
                                        <p:attrNameLst>
                                          <p:attrName>style.visibility</p:attrName>
                                        </p:attrNameLst>
                                      </p:cBhvr>
                                      <p:to>
                                        <p:strVal val="visible"/>
                                      </p:to>
                                    </p:set>
                                    <p:anim calcmode="lin" valueType="num">
                                      <p:cBhvr additive="base">
                                        <p:cTn id="7" dur="500" fill="hold"/>
                                        <p:tgtEl>
                                          <p:spTgt spid="42087"/>
                                        </p:tgtEl>
                                        <p:attrNameLst>
                                          <p:attrName>ppt_x</p:attrName>
                                        </p:attrNameLst>
                                      </p:cBhvr>
                                      <p:tavLst>
                                        <p:tav tm="0">
                                          <p:val>
                                            <p:strVal val="0-#ppt_w/2"/>
                                          </p:val>
                                        </p:tav>
                                        <p:tav tm="100000">
                                          <p:val>
                                            <p:strVal val="#ppt_x"/>
                                          </p:val>
                                        </p:tav>
                                      </p:tavLst>
                                    </p:anim>
                                    <p:anim calcmode="lin" valueType="num">
                                      <p:cBhvr additive="base">
                                        <p:cTn id="8" dur="500" fill="hold"/>
                                        <p:tgtEl>
                                          <p:spTgt spid="42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a:xfrm>
            <a:off x="76200" y="5562600"/>
            <a:ext cx="8991600" cy="1295400"/>
          </a:xfrm>
          <a:prstGeom prst="rect">
            <a:avLst/>
          </a:prstGeom>
          <a:ln>
            <a:solidFill>
              <a:schemeClr val="bg1"/>
            </a:solidFill>
          </a:ln>
        </p:spPr>
        <p:txBody>
          <a:bodyPr lIns="45720" rIns="45720">
            <a:normAutofit lnSpcReduction="10000"/>
          </a:bodyPr>
          <a:lstStyle/>
          <a:p>
            <a:pPr fontAlgn="auto">
              <a:spcBef>
                <a:spcPct val="20000"/>
              </a:spcBef>
              <a:spcAft>
                <a:spcPts val="0"/>
              </a:spcAft>
              <a:buClr>
                <a:schemeClr val="accent3"/>
              </a:buClr>
              <a:buSzPct val="95000"/>
              <a:buFont typeface="Wingdings 2"/>
              <a:buNone/>
              <a:defRPr/>
            </a:pPr>
            <a:r>
              <a:rPr lang="en-US" sz="2600" dirty="0">
                <a:latin typeface="+mn-lt"/>
              </a:rPr>
              <a:t>                    Minimum evolving as temperature decreases</a:t>
            </a:r>
          </a:p>
          <a:p>
            <a:pPr fontAlgn="auto">
              <a:spcBef>
                <a:spcPct val="20000"/>
              </a:spcBef>
              <a:spcAft>
                <a:spcPts val="0"/>
              </a:spcAft>
              <a:buClr>
                <a:schemeClr val="accent3"/>
              </a:buClr>
              <a:buSzPct val="95000"/>
              <a:buFont typeface="Wingdings 2"/>
              <a:buNone/>
              <a:defRPr/>
            </a:pPr>
            <a:r>
              <a:rPr lang="en-US" sz="2600" dirty="0">
                <a:latin typeface="+mn-lt"/>
              </a:rPr>
              <a:t>                    Movement at fixed temperature going to local minima if not initialized “correctly”</a:t>
            </a:r>
            <a:endParaRPr lang="en-US" sz="2600" dirty="0">
              <a:latin typeface="+mn-lt"/>
            </a:endParaRPr>
          </a:p>
        </p:txBody>
      </p:sp>
      <p:pic>
        <p:nvPicPr>
          <p:cNvPr id="41986" name="Picture 3" descr="010"/>
          <p:cNvPicPr>
            <a:picLocks noChangeAspect="1" noChangeArrowheads="1"/>
          </p:cNvPicPr>
          <p:nvPr/>
        </p:nvPicPr>
        <p:blipFill>
          <a:blip r:embed="rId3"/>
          <a:srcRect l="13676" t="15947" r="29462" b="26804"/>
          <a:stretch>
            <a:fillRect/>
          </a:stretch>
        </p:blipFill>
        <p:spPr bwMode="auto">
          <a:xfrm>
            <a:off x="2286000" y="0"/>
            <a:ext cx="6858000" cy="5181600"/>
          </a:xfrm>
          <a:prstGeom prst="rect">
            <a:avLst/>
          </a:prstGeom>
          <a:noFill/>
          <a:ln w="9525">
            <a:noFill/>
            <a:miter lim="800000"/>
            <a:headEnd/>
            <a:tailEnd/>
          </a:ln>
        </p:spPr>
      </p:pic>
      <p:grpSp>
        <p:nvGrpSpPr>
          <p:cNvPr id="41987" name="Group 4"/>
          <p:cNvGrpSpPr>
            <a:grpSpLocks/>
          </p:cNvGrpSpPr>
          <p:nvPr/>
        </p:nvGrpSpPr>
        <p:grpSpPr bwMode="auto">
          <a:xfrm>
            <a:off x="381000" y="5791200"/>
            <a:ext cx="1143000" cy="381000"/>
            <a:chOff x="432" y="3456"/>
            <a:chExt cx="720" cy="240"/>
          </a:xfrm>
        </p:grpSpPr>
        <p:sp>
          <p:nvSpPr>
            <p:cNvPr id="41992" name="Line 5"/>
            <p:cNvSpPr>
              <a:spLocks noChangeShapeType="1"/>
            </p:cNvSpPr>
            <p:nvPr/>
          </p:nvSpPr>
          <p:spPr bwMode="auto">
            <a:xfrm>
              <a:off x="432" y="3456"/>
              <a:ext cx="720" cy="0"/>
            </a:xfrm>
            <a:prstGeom prst="line">
              <a:avLst/>
            </a:prstGeom>
            <a:noFill/>
            <a:ln w="31750">
              <a:solidFill>
                <a:schemeClr val="bg1"/>
              </a:solidFill>
              <a:round/>
              <a:headEnd/>
              <a:tailEnd type="triangle" w="lg" len="lg"/>
            </a:ln>
          </p:spPr>
          <p:txBody>
            <a:bodyPr anchor="ctr">
              <a:spAutoFit/>
            </a:bodyPr>
            <a:lstStyle/>
            <a:p>
              <a:endParaRPr lang="en-US"/>
            </a:p>
          </p:txBody>
        </p:sp>
        <p:sp>
          <p:nvSpPr>
            <p:cNvPr id="41993" name="Line 6"/>
            <p:cNvSpPr>
              <a:spLocks noChangeShapeType="1"/>
            </p:cNvSpPr>
            <p:nvPr/>
          </p:nvSpPr>
          <p:spPr bwMode="auto">
            <a:xfrm>
              <a:off x="432" y="3696"/>
              <a:ext cx="720" cy="0"/>
            </a:xfrm>
            <a:prstGeom prst="line">
              <a:avLst/>
            </a:prstGeom>
            <a:noFill/>
            <a:ln w="31750">
              <a:solidFill>
                <a:srgbClr val="CC00FF"/>
              </a:solidFill>
              <a:round/>
              <a:headEnd/>
              <a:tailEnd type="triangle" w="lg" len="lg"/>
            </a:ln>
          </p:spPr>
          <p:txBody>
            <a:bodyPr anchor="ctr">
              <a:spAutoFit/>
            </a:bodyPr>
            <a:lstStyle/>
            <a:p>
              <a:endParaRPr lang="en-US"/>
            </a:p>
          </p:txBody>
        </p:sp>
      </p:grpSp>
      <p:sp>
        <p:nvSpPr>
          <p:cNvPr id="41988" name="Text Box 7"/>
          <p:cNvSpPr txBox="1">
            <a:spLocks noChangeArrowheads="1"/>
          </p:cNvSpPr>
          <p:nvPr/>
        </p:nvSpPr>
        <p:spPr bwMode="auto">
          <a:xfrm>
            <a:off x="457200" y="1371600"/>
            <a:ext cx="1828800" cy="3749675"/>
          </a:xfrm>
          <a:prstGeom prst="rect">
            <a:avLst/>
          </a:prstGeom>
          <a:noFill/>
          <a:ln w="9525" algn="ctr">
            <a:noFill/>
            <a:miter lim="800000"/>
            <a:headEnd/>
            <a:tailEnd/>
          </a:ln>
        </p:spPr>
        <p:txBody>
          <a:bodyPr>
            <a:spAutoFit/>
          </a:bodyPr>
          <a:lstStyle/>
          <a:p>
            <a:r>
              <a:rPr lang="en-US" sz="2000">
                <a:latin typeface="Perpetua" pitchFamily="18" charset="0"/>
              </a:rPr>
              <a:t>Solve Linear Equations for each temperature</a:t>
            </a:r>
          </a:p>
          <a:p>
            <a:endParaRPr lang="en-US" sz="2000">
              <a:latin typeface="Perpetua" pitchFamily="18" charset="0"/>
            </a:endParaRPr>
          </a:p>
          <a:p>
            <a:r>
              <a:rPr lang="en-US" sz="2000">
                <a:latin typeface="Perpetua" pitchFamily="18" charset="0"/>
              </a:rPr>
              <a:t>Nonlinearity removed by approximating with solution at previous higher temperature</a:t>
            </a:r>
          </a:p>
        </p:txBody>
      </p:sp>
      <p:sp>
        <p:nvSpPr>
          <p:cNvPr id="10" name="Rectangle 8"/>
          <p:cNvSpPr txBox="1">
            <a:spLocks/>
          </p:cNvSpPr>
          <p:nvPr/>
        </p:nvSpPr>
        <p:spPr>
          <a:xfrm>
            <a:off x="0" y="-38100"/>
            <a:ext cx="2362200" cy="793750"/>
          </a:xfrm>
          <a:prstGeom prst="rect">
            <a:avLst/>
          </a:prstGeom>
          <a:solidFill>
            <a:srgbClr val="000066"/>
          </a:solidFill>
          <a:ln>
            <a:noFill/>
          </a:ln>
        </p:spPr>
        <p:txBody>
          <a:bodyPr lIns="0" tIns="0" rIns="0" bIns="0" anchor="b">
            <a:spAutoFit/>
            <a:scene3d>
              <a:camera prst="orthographicFront"/>
              <a:lightRig rig="freezing" dir="t">
                <a:rot lat="0" lon="0" rev="5640000"/>
              </a:lightRig>
            </a:scene3d>
            <a:sp3d prstMaterial="flat">
              <a:bevelT w="38100" h="38100"/>
            </a:sp3d>
          </a:bodyPr>
          <a:lstStyle/>
          <a:p>
            <a:pPr fontAlgn="auto">
              <a:spcAft>
                <a:spcPts val="0"/>
              </a:spcAft>
              <a:defRPr/>
            </a:pPr>
            <a:r>
              <a:rPr lang="en-US" sz="2300" b="1">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Deterministic</a:t>
            </a:r>
            <a:br>
              <a:rPr lang="en-US" sz="2300" b="1">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br>
            <a:r>
              <a:rPr lang="en-US" sz="2300" b="1">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Annealing</a:t>
            </a:r>
            <a:endParaRPr lang="en-US" sz="2300" b="1"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p:txBody>
      </p:sp>
      <p:sp>
        <p:nvSpPr>
          <p:cNvPr id="41990" name="Text Box 9"/>
          <p:cNvSpPr txBox="1">
            <a:spLocks noChangeArrowheads="1"/>
          </p:cNvSpPr>
          <p:nvPr/>
        </p:nvSpPr>
        <p:spPr bwMode="auto">
          <a:xfrm>
            <a:off x="838200" y="914400"/>
            <a:ext cx="1390650" cy="457200"/>
          </a:xfrm>
          <a:prstGeom prst="rect">
            <a:avLst/>
          </a:prstGeom>
          <a:noFill/>
          <a:ln w="9525" algn="ctr">
            <a:noFill/>
            <a:miter lim="800000"/>
            <a:headEnd/>
            <a:tailEnd/>
          </a:ln>
        </p:spPr>
        <p:txBody>
          <a:bodyPr wrap="none">
            <a:spAutoFit/>
          </a:bodyPr>
          <a:lstStyle/>
          <a:p>
            <a:r>
              <a:rPr lang="en-US" sz="2400">
                <a:solidFill>
                  <a:srgbClr val="FFFF00"/>
                </a:solidFill>
                <a:latin typeface="Perpetua" pitchFamily="18" charset="0"/>
              </a:rPr>
              <a:t>F({</a:t>
            </a:r>
            <a:r>
              <a:rPr lang="en-US" sz="2400" u="sng">
                <a:solidFill>
                  <a:srgbClr val="FFFF00"/>
                </a:solidFill>
                <a:latin typeface="Perpetua" pitchFamily="18" charset="0"/>
              </a:rPr>
              <a:t>Y</a:t>
            </a:r>
            <a:r>
              <a:rPr lang="en-US" sz="2400">
                <a:solidFill>
                  <a:srgbClr val="FFFF00"/>
                </a:solidFill>
                <a:latin typeface="Perpetua" pitchFamily="18" charset="0"/>
              </a:rPr>
              <a:t>}, T)</a:t>
            </a:r>
          </a:p>
        </p:txBody>
      </p:sp>
      <p:sp>
        <p:nvSpPr>
          <p:cNvPr id="41991" name="Text Box 10"/>
          <p:cNvSpPr txBox="1">
            <a:spLocks noChangeArrowheads="1"/>
          </p:cNvSpPr>
          <p:nvPr/>
        </p:nvSpPr>
        <p:spPr bwMode="auto">
          <a:xfrm>
            <a:off x="4005263" y="5181600"/>
            <a:ext cx="2568575" cy="457200"/>
          </a:xfrm>
          <a:prstGeom prst="rect">
            <a:avLst/>
          </a:prstGeom>
          <a:solidFill>
            <a:srgbClr val="000066"/>
          </a:solidFill>
          <a:ln w="9525" algn="ctr">
            <a:noFill/>
            <a:miter lim="800000"/>
            <a:headEnd/>
            <a:tailEnd/>
          </a:ln>
        </p:spPr>
        <p:txBody>
          <a:bodyPr wrap="none">
            <a:spAutoFit/>
          </a:bodyPr>
          <a:lstStyle/>
          <a:p>
            <a:r>
              <a:rPr lang="en-US" sz="2400">
                <a:solidFill>
                  <a:srgbClr val="FFFF00"/>
                </a:solidFill>
                <a:latin typeface="Perpetua" pitchFamily="18" charset="0"/>
              </a:rPr>
              <a:t>Configuration {</a:t>
            </a:r>
            <a:r>
              <a:rPr lang="en-US" sz="2400" u="sng">
                <a:solidFill>
                  <a:srgbClr val="FFFF00"/>
                </a:solidFill>
                <a:latin typeface="Perpetua" pitchFamily="18" charset="0"/>
              </a:rPr>
              <a:t>Y</a:t>
            </a:r>
            <a:r>
              <a:rPr lang="en-US" sz="2400">
                <a:solidFill>
                  <a:srgbClr val="FFFF00"/>
                </a:solidFill>
                <a:latin typeface="Perpetua" pitchFamily="18" charset="0"/>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393192"/>
          </a:xfrm>
        </p:spPr>
        <p:txBody>
          <a:bodyPr/>
          <a:lstStyle/>
          <a:p>
            <a:pPr fontAlgn="auto">
              <a:spcAft>
                <a:spcPts val="0"/>
              </a:spcAft>
              <a:defRPr/>
            </a:pPr>
            <a:r>
              <a:rPr sz="2400" smtClean="0"/>
              <a:t>Deterministic Annealing Clustering of Indiana Census Data</a:t>
            </a:r>
            <a:endParaRPr sz="2400"/>
          </a:p>
        </p:txBody>
      </p:sp>
      <p:sp>
        <p:nvSpPr>
          <p:cNvPr id="3" name="Text Placeholder 2"/>
          <p:cNvSpPr>
            <a:spLocks noGrp="1"/>
          </p:cNvSpPr>
          <p:nvPr>
            <p:ph type="body" idx="1"/>
          </p:nvPr>
        </p:nvSpPr>
        <p:spPr>
          <a:xfrm>
            <a:off x="1143000" y="304800"/>
            <a:ext cx="6175375" cy="342900"/>
          </a:xfrm>
        </p:spPr>
        <p:txBody>
          <a:bodyPr>
            <a:normAutofit fontScale="92500" lnSpcReduction="20000"/>
          </a:bodyPr>
          <a:lstStyle/>
          <a:p>
            <a:pPr fontAlgn="auto">
              <a:spcAft>
                <a:spcPts val="0"/>
              </a:spcAft>
              <a:buClr>
                <a:schemeClr val="accent3"/>
              </a:buClr>
              <a:buFont typeface="Wingdings 2"/>
              <a:buNone/>
              <a:defRPr/>
            </a:pPr>
            <a:r>
              <a:rPr lang="en-US" dirty="0" smtClean="0"/>
              <a:t>Decrease temperature (distance scale) to discover more clusters</a:t>
            </a:r>
            <a:endParaRPr lang="en-US" dirty="0"/>
          </a:p>
        </p:txBody>
      </p:sp>
      <p:pic>
        <p:nvPicPr>
          <p:cNvPr id="44035" name="Picture 5"/>
          <p:cNvPicPr>
            <a:picLocks noChangeAspect="1" noChangeArrowheads="1"/>
          </p:cNvPicPr>
          <p:nvPr/>
        </p:nvPicPr>
        <p:blipFill>
          <a:blip r:embed="rId3"/>
          <a:srcRect l="18527" t="18552" r="2151" b="14189"/>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2"/>
          <p:cNvGrpSpPr>
            <a:grpSpLocks/>
          </p:cNvGrpSpPr>
          <p:nvPr/>
        </p:nvGrpSpPr>
        <p:grpSpPr bwMode="auto">
          <a:xfrm>
            <a:off x="0" y="914400"/>
            <a:ext cx="9144000" cy="5945188"/>
            <a:chOff x="0" y="0"/>
            <a:chExt cx="9144000" cy="6858953"/>
          </a:xfrm>
        </p:grpSpPr>
        <p:pic>
          <p:nvPicPr>
            <p:cNvPr id="46085" name="Picture 47"/>
            <p:cNvPicPr>
              <a:picLocks noChangeAspect="1" noChangeArrowheads="1"/>
            </p:cNvPicPr>
            <p:nvPr/>
          </p:nvPicPr>
          <p:blipFill>
            <a:blip r:embed="rId3"/>
            <a:srcRect l="34845" t="11055" r="17313" b="5904"/>
            <a:stretch>
              <a:fillRect/>
            </a:stretch>
          </p:blipFill>
          <p:spPr bwMode="auto">
            <a:xfrm>
              <a:off x="4630738" y="0"/>
              <a:ext cx="4513262" cy="6858000"/>
            </a:xfrm>
            <a:prstGeom prst="rect">
              <a:avLst/>
            </a:prstGeom>
            <a:noFill/>
            <a:ln w="9525" algn="ctr">
              <a:noFill/>
              <a:miter lim="800000"/>
              <a:headEnd/>
              <a:tailEnd/>
            </a:ln>
          </p:spPr>
        </p:pic>
        <p:sp>
          <p:nvSpPr>
            <p:cNvPr id="46086" name="Text Box 23"/>
            <p:cNvSpPr txBox="1">
              <a:spLocks noChangeArrowheads="1"/>
            </p:cNvSpPr>
            <p:nvPr/>
          </p:nvSpPr>
          <p:spPr bwMode="auto">
            <a:xfrm>
              <a:off x="3733800" y="6491288"/>
              <a:ext cx="1282700" cy="366712"/>
            </a:xfrm>
            <a:prstGeom prst="rect">
              <a:avLst/>
            </a:prstGeom>
            <a:solidFill>
              <a:schemeClr val="tx1"/>
            </a:solidFill>
            <a:ln w="9525" algn="ctr">
              <a:noFill/>
              <a:miter lim="800000"/>
              <a:headEnd/>
              <a:tailEnd/>
            </a:ln>
          </p:spPr>
          <p:txBody>
            <a:bodyPr wrap="none">
              <a:spAutoFit/>
            </a:bodyPr>
            <a:lstStyle/>
            <a:p>
              <a:r>
                <a:rPr lang="en-US" b="1">
                  <a:solidFill>
                    <a:srgbClr val="000000"/>
                  </a:solidFill>
                  <a:latin typeface="Perpetua" pitchFamily="18" charset="0"/>
                </a:rPr>
                <a:t>30 Clusters</a:t>
              </a:r>
            </a:p>
          </p:txBody>
        </p:sp>
        <p:sp>
          <p:nvSpPr>
            <p:cNvPr id="46087" name="Oval 30"/>
            <p:cNvSpPr>
              <a:spLocks noChangeArrowheads="1"/>
            </p:cNvSpPr>
            <p:nvPr/>
          </p:nvSpPr>
          <p:spPr bwMode="auto">
            <a:xfrm>
              <a:off x="5751513" y="476250"/>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88" name="Oval 31"/>
            <p:cNvSpPr>
              <a:spLocks noChangeArrowheads="1"/>
            </p:cNvSpPr>
            <p:nvPr/>
          </p:nvSpPr>
          <p:spPr bwMode="auto">
            <a:xfrm>
              <a:off x="7191375" y="333375"/>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89" name="Oval 32"/>
            <p:cNvSpPr>
              <a:spLocks noChangeArrowheads="1"/>
            </p:cNvSpPr>
            <p:nvPr/>
          </p:nvSpPr>
          <p:spPr bwMode="auto">
            <a:xfrm>
              <a:off x="8235950" y="1089025"/>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90" name="Oval 33"/>
            <p:cNvSpPr>
              <a:spLocks noChangeArrowheads="1"/>
            </p:cNvSpPr>
            <p:nvPr/>
          </p:nvSpPr>
          <p:spPr bwMode="auto">
            <a:xfrm>
              <a:off x="6840538" y="4473575"/>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91" name="Oval 34"/>
            <p:cNvSpPr>
              <a:spLocks noChangeArrowheads="1"/>
            </p:cNvSpPr>
            <p:nvPr/>
          </p:nvSpPr>
          <p:spPr bwMode="auto">
            <a:xfrm>
              <a:off x="7559675" y="5589588"/>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92" name="Oval 35"/>
            <p:cNvSpPr>
              <a:spLocks noChangeArrowheads="1"/>
            </p:cNvSpPr>
            <p:nvPr/>
          </p:nvSpPr>
          <p:spPr bwMode="auto">
            <a:xfrm>
              <a:off x="8316913" y="4257675"/>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93" name="Oval 36"/>
            <p:cNvSpPr>
              <a:spLocks noChangeArrowheads="1"/>
            </p:cNvSpPr>
            <p:nvPr/>
          </p:nvSpPr>
          <p:spPr bwMode="auto">
            <a:xfrm>
              <a:off x="8164513" y="2808288"/>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94" name="Oval 37"/>
            <p:cNvSpPr>
              <a:spLocks noChangeArrowheads="1"/>
            </p:cNvSpPr>
            <p:nvPr/>
          </p:nvSpPr>
          <p:spPr bwMode="auto">
            <a:xfrm>
              <a:off x="5724525" y="3897313"/>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sp>
          <p:nvSpPr>
            <p:cNvPr id="46095" name="Oval 38"/>
            <p:cNvSpPr>
              <a:spLocks noChangeArrowheads="1"/>
            </p:cNvSpPr>
            <p:nvPr/>
          </p:nvSpPr>
          <p:spPr bwMode="auto">
            <a:xfrm>
              <a:off x="7083425" y="3068638"/>
              <a:ext cx="152400" cy="152400"/>
            </a:xfrm>
            <a:prstGeom prst="ellipse">
              <a:avLst/>
            </a:prstGeom>
            <a:solidFill>
              <a:srgbClr val="000000"/>
            </a:solidFill>
            <a:ln w="9525" algn="ctr">
              <a:noFill/>
              <a:round/>
              <a:headEnd/>
              <a:tailEnd/>
            </a:ln>
          </p:spPr>
          <p:txBody>
            <a:bodyPr anchor="ctr">
              <a:spAutoFit/>
            </a:bodyPr>
            <a:lstStyle/>
            <a:p>
              <a:endParaRPr lang="en-US">
                <a:latin typeface="Perpetua" pitchFamily="18" charset="0"/>
              </a:endParaRPr>
            </a:p>
          </p:txBody>
        </p:sp>
        <p:sp>
          <p:nvSpPr>
            <p:cNvPr id="46096" name="Oval 39"/>
            <p:cNvSpPr>
              <a:spLocks noChangeArrowheads="1"/>
            </p:cNvSpPr>
            <p:nvPr/>
          </p:nvSpPr>
          <p:spPr bwMode="auto">
            <a:xfrm>
              <a:off x="5580063" y="6096000"/>
              <a:ext cx="152400" cy="152400"/>
            </a:xfrm>
            <a:prstGeom prst="ellipse">
              <a:avLst/>
            </a:prstGeom>
            <a:solidFill>
              <a:srgbClr val="000000"/>
            </a:solidFill>
            <a:ln w="9525" algn="ctr">
              <a:noFill/>
              <a:round/>
              <a:headEnd/>
              <a:tailEnd/>
            </a:ln>
          </p:spPr>
          <p:txBody>
            <a:bodyPr wrap="none" anchor="ctr">
              <a:spAutoFit/>
            </a:bodyPr>
            <a:lstStyle/>
            <a:p>
              <a:endParaRPr lang="en-US">
                <a:latin typeface="Perpetua" pitchFamily="18" charset="0"/>
              </a:endParaRPr>
            </a:p>
          </p:txBody>
        </p:sp>
        <p:pic>
          <p:nvPicPr>
            <p:cNvPr id="46097" name="Picture 45"/>
            <p:cNvPicPr>
              <a:picLocks noChangeAspect="1" noChangeArrowheads="1"/>
            </p:cNvPicPr>
            <p:nvPr/>
          </p:nvPicPr>
          <p:blipFill>
            <a:blip r:embed="rId4"/>
            <a:srcRect l="25165" t="10388" r="16765" b="3612"/>
            <a:stretch>
              <a:fillRect/>
            </a:stretch>
          </p:blipFill>
          <p:spPr bwMode="auto">
            <a:xfrm>
              <a:off x="0" y="0"/>
              <a:ext cx="5275263" cy="6858000"/>
            </a:xfrm>
            <a:prstGeom prst="rect">
              <a:avLst/>
            </a:prstGeom>
            <a:noFill/>
            <a:ln w="9525" algn="ctr">
              <a:noFill/>
              <a:miter lim="800000"/>
              <a:headEnd/>
              <a:tailEnd/>
            </a:ln>
          </p:spPr>
        </p:pic>
        <p:sp>
          <p:nvSpPr>
            <p:cNvPr id="46098" name="Text Box 2"/>
            <p:cNvSpPr txBox="1">
              <a:spLocks noChangeArrowheads="1"/>
            </p:cNvSpPr>
            <p:nvPr/>
          </p:nvSpPr>
          <p:spPr bwMode="auto">
            <a:xfrm>
              <a:off x="152400" y="2971800"/>
              <a:ext cx="946150" cy="366713"/>
            </a:xfrm>
            <a:prstGeom prst="rect">
              <a:avLst/>
            </a:prstGeom>
            <a:solidFill>
              <a:schemeClr val="bg1"/>
            </a:solidFill>
            <a:ln w="9525" algn="ctr">
              <a:noFill/>
              <a:miter lim="800000"/>
              <a:headEnd/>
              <a:tailEnd/>
            </a:ln>
          </p:spPr>
          <p:txBody>
            <a:bodyPr wrap="none">
              <a:spAutoFit/>
            </a:bodyPr>
            <a:lstStyle/>
            <a:p>
              <a:r>
                <a:rPr lang="en-US" b="1">
                  <a:solidFill>
                    <a:srgbClr val="00FF00"/>
                  </a:solidFill>
                  <a:latin typeface="Perpetua" pitchFamily="18" charset="0"/>
                </a:rPr>
                <a:t>Renters</a:t>
              </a:r>
            </a:p>
          </p:txBody>
        </p:sp>
        <p:sp>
          <p:nvSpPr>
            <p:cNvPr id="46099" name="Text Box 25"/>
            <p:cNvSpPr txBox="1">
              <a:spLocks noChangeArrowheads="1"/>
            </p:cNvSpPr>
            <p:nvPr/>
          </p:nvSpPr>
          <p:spPr bwMode="auto">
            <a:xfrm>
              <a:off x="228600" y="1371600"/>
              <a:ext cx="742950" cy="366713"/>
            </a:xfrm>
            <a:prstGeom prst="rect">
              <a:avLst/>
            </a:prstGeom>
            <a:solidFill>
              <a:schemeClr val="bg1"/>
            </a:solidFill>
            <a:ln w="9525" algn="ctr">
              <a:noFill/>
              <a:miter lim="800000"/>
              <a:headEnd/>
              <a:tailEnd/>
            </a:ln>
          </p:spPr>
          <p:txBody>
            <a:bodyPr wrap="none">
              <a:spAutoFit/>
            </a:bodyPr>
            <a:lstStyle/>
            <a:p>
              <a:r>
                <a:rPr lang="en-US" b="1">
                  <a:solidFill>
                    <a:srgbClr val="FF0000"/>
                  </a:solidFill>
                  <a:latin typeface="Perpetua" pitchFamily="18" charset="0"/>
                </a:rPr>
                <a:t>Asian</a:t>
              </a:r>
            </a:p>
          </p:txBody>
        </p:sp>
        <p:sp>
          <p:nvSpPr>
            <p:cNvPr id="46100" name="Text Box 26"/>
            <p:cNvSpPr txBox="1">
              <a:spLocks noChangeArrowheads="1"/>
            </p:cNvSpPr>
            <p:nvPr/>
          </p:nvSpPr>
          <p:spPr bwMode="auto">
            <a:xfrm>
              <a:off x="152400" y="1905000"/>
              <a:ext cx="1047750" cy="366713"/>
            </a:xfrm>
            <a:prstGeom prst="rect">
              <a:avLst/>
            </a:prstGeom>
            <a:solidFill>
              <a:schemeClr val="bg1"/>
            </a:solidFill>
            <a:ln w="9525" algn="ctr">
              <a:noFill/>
              <a:miter lim="800000"/>
              <a:headEnd/>
              <a:tailEnd/>
            </a:ln>
          </p:spPr>
          <p:txBody>
            <a:bodyPr wrap="none">
              <a:spAutoFit/>
            </a:bodyPr>
            <a:lstStyle/>
            <a:p>
              <a:r>
                <a:rPr lang="en-US" b="1">
                  <a:solidFill>
                    <a:srgbClr val="3333FF"/>
                  </a:solidFill>
                  <a:latin typeface="Perpetua" pitchFamily="18" charset="0"/>
                </a:rPr>
                <a:t>Hispanic</a:t>
              </a:r>
            </a:p>
          </p:txBody>
        </p:sp>
        <p:sp>
          <p:nvSpPr>
            <p:cNvPr id="46101" name="Text Box 27"/>
            <p:cNvSpPr txBox="1">
              <a:spLocks noChangeArrowheads="1"/>
            </p:cNvSpPr>
            <p:nvPr/>
          </p:nvSpPr>
          <p:spPr bwMode="auto">
            <a:xfrm>
              <a:off x="247650" y="304800"/>
              <a:ext cx="704850" cy="366713"/>
            </a:xfrm>
            <a:prstGeom prst="rect">
              <a:avLst/>
            </a:prstGeom>
            <a:solidFill>
              <a:srgbClr val="000000"/>
            </a:solidFill>
            <a:ln w="9525" algn="ctr">
              <a:noFill/>
              <a:miter lim="800000"/>
              <a:headEnd/>
              <a:tailEnd/>
            </a:ln>
          </p:spPr>
          <p:txBody>
            <a:bodyPr wrap="none">
              <a:spAutoFit/>
            </a:bodyPr>
            <a:lstStyle/>
            <a:p>
              <a:r>
                <a:rPr lang="en-US" b="1">
                  <a:solidFill>
                    <a:srgbClr val="FFFF00"/>
                  </a:solidFill>
                  <a:latin typeface="Perpetua" pitchFamily="18" charset="0"/>
                </a:rPr>
                <a:t>Total</a:t>
              </a:r>
            </a:p>
          </p:txBody>
        </p:sp>
        <p:sp>
          <p:nvSpPr>
            <p:cNvPr id="46102" name="Text Box 40"/>
            <p:cNvSpPr txBox="1">
              <a:spLocks noChangeArrowheads="1"/>
            </p:cNvSpPr>
            <p:nvPr/>
          </p:nvSpPr>
          <p:spPr bwMode="auto">
            <a:xfrm>
              <a:off x="107950" y="6491288"/>
              <a:ext cx="1282700" cy="366712"/>
            </a:xfrm>
            <a:prstGeom prst="rect">
              <a:avLst/>
            </a:prstGeom>
            <a:solidFill>
              <a:schemeClr val="bg1"/>
            </a:solidFill>
            <a:ln w="9525" algn="ctr">
              <a:noFill/>
              <a:miter lim="800000"/>
              <a:headEnd/>
              <a:tailEnd/>
            </a:ln>
          </p:spPr>
          <p:txBody>
            <a:bodyPr wrap="none">
              <a:spAutoFit/>
            </a:bodyPr>
            <a:lstStyle/>
            <a:p>
              <a:r>
                <a:rPr lang="en-US" b="1">
                  <a:solidFill>
                    <a:srgbClr val="FFFF00"/>
                  </a:solidFill>
                  <a:latin typeface="Perpetua" pitchFamily="18" charset="0"/>
                </a:rPr>
                <a:t>30 Clusters</a:t>
              </a:r>
            </a:p>
          </p:txBody>
        </p:sp>
        <p:sp>
          <p:nvSpPr>
            <p:cNvPr id="46103" name="Text Box 41"/>
            <p:cNvSpPr txBox="1">
              <a:spLocks noChangeArrowheads="1"/>
            </p:cNvSpPr>
            <p:nvPr/>
          </p:nvSpPr>
          <p:spPr bwMode="auto">
            <a:xfrm>
              <a:off x="7753350" y="6492240"/>
              <a:ext cx="1282700" cy="366713"/>
            </a:xfrm>
            <a:prstGeom prst="rect">
              <a:avLst/>
            </a:prstGeom>
            <a:solidFill>
              <a:schemeClr val="bg1"/>
            </a:solidFill>
            <a:ln w="9525" algn="ctr">
              <a:noFill/>
              <a:miter lim="800000"/>
              <a:headEnd/>
              <a:tailEnd/>
            </a:ln>
          </p:spPr>
          <p:txBody>
            <a:bodyPr wrap="none">
              <a:spAutoFit/>
            </a:bodyPr>
            <a:lstStyle/>
            <a:p>
              <a:r>
                <a:rPr lang="en-US" b="1">
                  <a:solidFill>
                    <a:srgbClr val="FFFF00"/>
                  </a:solidFill>
                  <a:latin typeface="Perpetua" pitchFamily="18" charset="0"/>
                </a:rPr>
                <a:t>10 Clusters</a:t>
              </a:r>
            </a:p>
          </p:txBody>
        </p:sp>
        <p:pic>
          <p:nvPicPr>
            <p:cNvPr id="46104" name="Picture 43"/>
            <p:cNvPicPr>
              <a:picLocks noChangeAspect="1" noChangeArrowheads="1"/>
            </p:cNvPicPr>
            <p:nvPr/>
          </p:nvPicPr>
          <p:blipFill>
            <a:blip r:embed="rId5"/>
            <a:srcRect l="23994" t="4813" r="66386" b="82701"/>
            <a:stretch>
              <a:fillRect/>
            </a:stretch>
          </p:blipFill>
          <p:spPr bwMode="auto">
            <a:xfrm>
              <a:off x="8315325" y="5265738"/>
              <a:ext cx="828675" cy="936625"/>
            </a:xfrm>
            <a:prstGeom prst="rect">
              <a:avLst/>
            </a:prstGeom>
            <a:noFill/>
            <a:ln w="9525" algn="ctr">
              <a:noFill/>
              <a:miter lim="800000"/>
              <a:headEnd/>
              <a:tailEnd/>
            </a:ln>
          </p:spPr>
        </p:pic>
        <p:sp>
          <p:nvSpPr>
            <p:cNvPr id="46105" name="Text Box 48"/>
            <p:cNvSpPr txBox="1">
              <a:spLocks noChangeArrowheads="1"/>
            </p:cNvSpPr>
            <p:nvPr/>
          </p:nvSpPr>
          <p:spPr bwMode="auto">
            <a:xfrm>
              <a:off x="3311525" y="6338888"/>
              <a:ext cx="2486025" cy="519112"/>
            </a:xfrm>
            <a:prstGeom prst="rect">
              <a:avLst/>
            </a:prstGeom>
            <a:solidFill>
              <a:srgbClr val="000000"/>
            </a:solidFill>
            <a:ln w="9525" algn="ctr">
              <a:noFill/>
              <a:miter lim="800000"/>
              <a:headEnd/>
              <a:tailEnd/>
            </a:ln>
          </p:spPr>
          <p:txBody>
            <a:bodyPr wrap="none">
              <a:spAutoFit/>
            </a:bodyPr>
            <a:lstStyle/>
            <a:p>
              <a:r>
                <a:rPr lang="en-US" sz="2800" b="1">
                  <a:solidFill>
                    <a:srgbClr val="FFFF00"/>
                  </a:solidFill>
                  <a:latin typeface="Perpetua" pitchFamily="18" charset="0"/>
                </a:rPr>
                <a:t>GIS Clustering</a:t>
              </a:r>
            </a:p>
          </p:txBody>
        </p:sp>
      </p:grpSp>
      <p:sp>
        <p:nvSpPr>
          <p:cNvPr id="28" name="Rectangle 2"/>
          <p:cNvSpPr>
            <a:spLocks noGrp="1" noChangeArrowheads="1"/>
          </p:cNvSpPr>
          <p:nvPr>
            <p:ph type="title"/>
          </p:nvPr>
        </p:nvSpPr>
        <p:spPr>
          <a:xfrm>
            <a:off x="1447800" y="76200"/>
            <a:ext cx="6477000" cy="600456"/>
          </a:xfrm>
        </p:spPr>
        <p:txBody>
          <a:bodyPr>
            <a:normAutofit/>
          </a:bodyPr>
          <a:lstStyle/>
          <a:p>
            <a:pPr fontAlgn="auto">
              <a:spcAft>
                <a:spcPts val="0"/>
              </a:spcAft>
              <a:defRPr/>
            </a:pPr>
            <a:r>
              <a:rPr sz="3200" smtClean="0"/>
              <a:t>Changing resolution of GIS </a:t>
            </a:r>
            <a:r>
              <a:rPr sz="3200" smtClean="0"/>
              <a:t>Clutering</a:t>
            </a:r>
            <a:endParaRPr sz="3200">
              <a:cs typeface="Arial" pitchFamily="34" charset="0"/>
            </a:endParaRPr>
          </a:p>
        </p:txBody>
      </p:sp>
      <p:pic>
        <p:nvPicPr>
          <p:cNvPr id="29" name="Picture 28" descr="salsa_logo_1489y119_bluebg.png"/>
          <p:cNvPicPr>
            <a:picLocks noChangeAspect="1"/>
          </p:cNvPicPr>
          <p:nvPr/>
        </p:nvPicPr>
        <p:blipFill>
          <a:blip r:embed="rId6"/>
          <a:stretch>
            <a:fillRect/>
          </a:stretch>
        </p:blipFill>
        <p:spPr>
          <a:xfrm>
            <a:off x="-1" y="1"/>
            <a:ext cx="1066801" cy="857766"/>
          </a:xfrm>
          <a:prstGeom prst="roundRect">
            <a:avLst>
              <a:gd name="adj" fmla="val 8594"/>
            </a:avLst>
          </a:prstGeom>
          <a:solidFill>
            <a:schemeClr val="bg1"/>
          </a:solidFill>
          <a:ln>
            <a:noFill/>
          </a:ln>
          <a:effectLst>
            <a:reflection blurRad="12700" stA="38000" endPos="28000" dist="5000" dir="5400000" sy="-100000" algn="bl" rotWithShape="0"/>
          </a:effectLst>
        </p:spPr>
      </p:pic>
      <p:pic>
        <p:nvPicPr>
          <p:cNvPr id="30" name="Picture 29" descr="IU_logo_137by112.png"/>
          <p:cNvPicPr>
            <a:picLocks noChangeAspect="1"/>
          </p:cNvPicPr>
          <p:nvPr/>
        </p:nvPicPr>
        <p:blipFill>
          <a:blip r:embed="rId7"/>
          <a:stretch>
            <a:fillRect/>
          </a:stretch>
        </p:blipFill>
        <p:spPr>
          <a:xfrm>
            <a:off x="8077200" y="1"/>
            <a:ext cx="1066800" cy="872128"/>
          </a:xfrm>
          <a:prstGeom prst="roundRect">
            <a:avLst>
              <a:gd name="adj" fmla="val 8594"/>
            </a:avLst>
          </a:prstGeom>
          <a:solidFill>
            <a:schemeClr val="bg1"/>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hanghai_Manycore_March_27_2008_blue_them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etro">
  <a:themeElements>
    <a:clrScheme name="Metro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fontScheme name="Metro">
      <a:majorFont>
        <a:latin typeface="Consolas"/>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etro 1">
        <a:dk1>
          <a:srgbClr val="000000"/>
        </a:dk1>
        <a:lt1>
          <a:srgbClr val="FFFFFF"/>
        </a:lt1>
        <a:dk2>
          <a:srgbClr val="000000"/>
        </a:dk2>
        <a:lt2>
          <a:srgbClr val="F8F8F8"/>
        </a:lt2>
        <a:accent1>
          <a:srgbClr val="DDDDDD"/>
        </a:accent1>
        <a:accent2>
          <a:srgbClr val="B2B2B2"/>
        </a:accent2>
        <a:accent3>
          <a:srgbClr val="AAAAAA"/>
        </a:accent3>
        <a:accent4>
          <a:srgbClr val="DADADA"/>
        </a:accent4>
        <a:accent5>
          <a:srgbClr val="EBEBEB"/>
        </a:accent5>
        <a:accent6>
          <a:srgbClr val="A1A1A1"/>
        </a:accent6>
        <a:hlink>
          <a:srgbClr val="5F5F5F"/>
        </a:hlink>
        <a:folHlink>
          <a:srgbClr val="91919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anghai_Manycore_March_27_2008_blue_them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Shanghai_Manycore_March_27_2008_blue_theme">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8555</TotalTime>
  <Words>3593</Words>
  <Application>Microsoft Office PowerPoint</Application>
  <PresentationFormat>On-screen Show (4:3)</PresentationFormat>
  <Paragraphs>542</Paragraphs>
  <Slides>29</Slides>
  <Notes>29</Notes>
  <HiddenSlides>0</HiddenSlides>
  <MMClips>0</MMClips>
  <ScaleCrop>false</ScaleCrop>
  <HeadingPairs>
    <vt:vector size="8" baseType="variant">
      <vt:variant>
        <vt:lpstr>Fonts Used</vt:lpstr>
      </vt:variant>
      <vt:variant>
        <vt:i4>15</vt:i4>
      </vt:variant>
      <vt:variant>
        <vt:lpstr>Design Template</vt:lpstr>
      </vt:variant>
      <vt:variant>
        <vt:i4>7</vt:i4>
      </vt:variant>
      <vt:variant>
        <vt:lpstr>Embedded OLE Servers</vt:lpstr>
      </vt:variant>
      <vt:variant>
        <vt:i4>2</vt:i4>
      </vt:variant>
      <vt:variant>
        <vt:lpstr>Slide Titles</vt:lpstr>
      </vt:variant>
      <vt:variant>
        <vt:i4>29</vt:i4>
      </vt:variant>
    </vt:vector>
  </HeadingPairs>
  <TitlesOfParts>
    <vt:vector size="53" baseType="lpstr">
      <vt:lpstr>Perpetua</vt:lpstr>
      <vt:lpstr>Arial</vt:lpstr>
      <vt:lpstr>Franklin Gothic Book</vt:lpstr>
      <vt:lpstr>Wingdings 2</vt:lpstr>
      <vt:lpstr>Calibri</vt:lpstr>
      <vt:lpstr>Consolas</vt:lpstr>
      <vt:lpstr>Corbel</vt:lpstr>
      <vt:lpstr>Wingdings</vt:lpstr>
      <vt:lpstr>Wingdings 3</vt:lpstr>
      <vt:lpstr>Arial Unicode MS</vt:lpstr>
      <vt:lpstr>Times New Roman</vt:lpstr>
      <vt:lpstr>ＭＳ Ｐゴシック</vt:lpstr>
      <vt:lpstr>宋体</vt:lpstr>
      <vt:lpstr>Symbol</vt:lpstr>
      <vt:lpstr>MS Mincho</vt:lpstr>
      <vt:lpstr>Flow</vt:lpstr>
      <vt:lpstr>Metro</vt:lpstr>
      <vt:lpstr>Flow</vt:lpstr>
      <vt:lpstr>Flow</vt:lpstr>
      <vt:lpstr>Flow</vt:lpstr>
      <vt:lpstr>Flow</vt:lpstr>
      <vt:lpstr>Flow</vt:lpstr>
      <vt:lpstr>Equation</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Performance Data Mining  with Services on Multi-core systems</dc:title>
  <dc:creator>ptl</dc:creator>
  <cp:lastModifiedBy> Geoffrey Fox</cp:lastModifiedBy>
  <cp:revision>464</cp:revision>
  <dcterms:created xsi:type="dcterms:W3CDTF">2008-02-06T17:55:30Z</dcterms:created>
  <dcterms:modified xsi:type="dcterms:W3CDTF">2008-04-08T01:49:02Z</dcterms:modified>
</cp:coreProperties>
</file>