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599" autoAdjust="0"/>
  </p:normalViewPr>
  <p:slideViewPr>
    <p:cSldViewPr>
      <p:cViewPr varScale="1">
        <p:scale>
          <a:sx n="92" d="100"/>
          <a:sy n="92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35E67-D2E8-4384-AA8C-112548F5057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1F78-64E8-4852-B359-E5C04B20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9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4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3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9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9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9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10/16/2012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53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905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Cyberinfrastructure </a:t>
            </a:r>
            <a:br>
              <a:rPr lang="en-US" sz="4800" dirty="0" smtClean="0"/>
            </a:br>
            <a:r>
              <a:rPr lang="en-US" sz="4800" dirty="0" smtClean="0"/>
              <a:t>Supporting Social Science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129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Cyberinfrastructure Workshop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October 16 2012 Chicago</a:t>
            </a:r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8100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900" dirty="0">
                <a:solidFill>
                  <a:prstClr val="black"/>
                </a:solidFill>
                <a:cs typeface="Times New Roman" pitchFamily="18" charset="0"/>
              </a:rPr>
              <a:t>Informatics, Computing and Physics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900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</a:p>
        </p:txBody>
      </p:sp>
    </p:spTree>
    <p:extLst>
      <p:ext uri="{BB962C8B-B14F-4D97-AF65-F5344CB8AC3E}">
        <p14:creationId xmlns:p14="http://schemas.microsoft.com/office/powerpoint/2010/main" val="22874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09800"/>
          </a:xfrm>
        </p:spPr>
        <p:txBody>
          <a:bodyPr/>
          <a:lstStyle/>
          <a:p>
            <a:r>
              <a:rPr lang="en-US" dirty="0" smtClean="0"/>
              <a:t>Come up with a few (3-5) projects that advance Social Sciences Cyberinfrastructure</a:t>
            </a:r>
          </a:p>
          <a:p>
            <a:r>
              <a:rPr lang="en-US" dirty="0" smtClean="0"/>
              <a:t>Choose so that together they cover spectrum of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86879"/>
              </p:ext>
            </p:extLst>
          </p:nvPr>
        </p:nvGraphicFramePr>
        <p:xfrm>
          <a:off x="1524000" y="4191000"/>
          <a:ext cx="609600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3000"/>
                <a:gridCol w="889000"/>
                <a:gridCol w="1016000"/>
                <a:gridCol w="1016000"/>
                <a:gridCol w="1016000"/>
                <a:gridCol w="1016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Characteristics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Project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Project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…..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Project 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1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791200"/>
          </a:xfrm>
        </p:spPr>
        <p:txBody>
          <a:bodyPr/>
          <a:lstStyle/>
          <a:p>
            <a:r>
              <a:rPr lang="en-US" sz="2400" dirty="0" smtClean="0"/>
              <a:t>What is large? #Collections v. Collection </a:t>
            </a:r>
            <a:r>
              <a:rPr lang="en-US" sz="2400" dirty="0"/>
              <a:t>Size </a:t>
            </a:r>
            <a:r>
              <a:rPr lang="en-US" sz="2400" dirty="0" smtClean="0"/>
              <a:t>v. #Users</a:t>
            </a:r>
            <a:endParaRPr lang="en-US" sz="2400" dirty="0"/>
          </a:p>
          <a:p>
            <a:r>
              <a:rPr lang="en-US" sz="2400" dirty="0" smtClean="0"/>
              <a:t>“Big (Social) Science” </a:t>
            </a:r>
            <a:r>
              <a:rPr lang="en-US" sz="2400" dirty="0"/>
              <a:t>v Long Tail</a:t>
            </a:r>
          </a:p>
          <a:p>
            <a:endParaRPr lang="en-US" sz="2400" dirty="0"/>
          </a:p>
          <a:p>
            <a:r>
              <a:rPr lang="en-US" sz="2400" dirty="0"/>
              <a:t># rows v # columns v time dependence</a:t>
            </a:r>
          </a:p>
          <a:p>
            <a:r>
              <a:rPr lang="en-US" sz="2400" dirty="0"/>
              <a:t>Structured (defined) v unstructured (inferred/discovered) metadata</a:t>
            </a:r>
          </a:p>
          <a:p>
            <a:r>
              <a:rPr lang="en-US" sz="2400" dirty="0"/>
              <a:t>granularity of metadata</a:t>
            </a:r>
          </a:p>
          <a:p>
            <a:endParaRPr lang="en-US" sz="2400" dirty="0"/>
          </a:p>
          <a:p>
            <a:r>
              <a:rPr lang="en-US" sz="2400" dirty="0"/>
              <a:t>Data </a:t>
            </a:r>
            <a:r>
              <a:rPr lang="en-US" sz="2400" dirty="0" smtClean="0"/>
              <a:t>modality: </a:t>
            </a:r>
            <a:r>
              <a:rPr lang="en-US" sz="2400" dirty="0"/>
              <a:t>Streaming, video, image, text, </a:t>
            </a:r>
            <a:r>
              <a:rPr lang="en-US" sz="2400" dirty="0" smtClean="0"/>
              <a:t>“binary”</a:t>
            </a:r>
            <a:endParaRPr lang="en-US" sz="2400" dirty="0"/>
          </a:p>
          <a:p>
            <a:pPr lvl="1"/>
            <a:r>
              <a:rPr lang="en-US" sz="2400" dirty="0"/>
              <a:t>vector space or not (genomics, network)</a:t>
            </a:r>
          </a:p>
          <a:p>
            <a:r>
              <a:rPr lang="en-US" sz="2400" dirty="0"/>
              <a:t>distributed v </a:t>
            </a:r>
            <a:r>
              <a:rPr lang="en-US" sz="2400" dirty="0" smtClean="0"/>
              <a:t>centralized data (production/storage/processing)</a:t>
            </a:r>
          </a:p>
          <a:p>
            <a:r>
              <a:rPr lang="en-US" sz="2400" dirty="0" smtClean="0"/>
              <a:t>Complex objects v.  tables</a:t>
            </a:r>
            <a:endParaRPr lang="en-US" sz="2400" dirty="0"/>
          </a:p>
          <a:p>
            <a:r>
              <a:rPr lang="en-US" sz="2400" dirty="0" smtClean="0"/>
              <a:t>Observed v. simulation </a:t>
            </a:r>
            <a:r>
              <a:rPr lang="en-US" sz="2400" dirty="0"/>
              <a:t>or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Data Nature (“</a:t>
            </a:r>
            <a:r>
              <a:rPr lang="en-US" dirty="0" err="1" smtClean="0"/>
              <a:t>ilities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9067800" cy="5181600"/>
          </a:xfrm>
        </p:spPr>
        <p:txBody>
          <a:bodyPr/>
          <a:lstStyle/>
          <a:p>
            <a:r>
              <a:rPr lang="en-US" sz="2800" dirty="0"/>
              <a:t>Open </a:t>
            </a:r>
            <a:r>
              <a:rPr lang="en-US" sz="2800" dirty="0" smtClean="0"/>
              <a:t>data</a:t>
            </a:r>
          </a:p>
          <a:p>
            <a:r>
              <a:rPr lang="en-US" sz="2800" dirty="0" smtClean="0"/>
              <a:t>Sharable Data</a:t>
            </a:r>
            <a:endParaRPr lang="en-US" sz="2800" dirty="0"/>
          </a:p>
          <a:p>
            <a:r>
              <a:rPr lang="en-US" sz="2800" dirty="0"/>
              <a:t>Publication </a:t>
            </a:r>
            <a:r>
              <a:rPr lang="en-US" sz="2800" dirty="0" smtClean="0"/>
              <a:t>model / </a:t>
            </a:r>
            <a:r>
              <a:rPr lang="en-US" sz="2800" dirty="0"/>
              <a:t>Data </a:t>
            </a:r>
            <a:r>
              <a:rPr lang="en-US" sz="2800" dirty="0" smtClean="0"/>
              <a:t>citation models?</a:t>
            </a:r>
            <a:endParaRPr lang="en-US" sz="2800" dirty="0"/>
          </a:p>
          <a:p>
            <a:pPr lvl="1"/>
            <a:r>
              <a:rPr lang="en-US" sz="2400" dirty="0"/>
              <a:t>DOI </a:t>
            </a:r>
            <a:r>
              <a:rPr lang="en-US" sz="2400" dirty="0" smtClean="0"/>
              <a:t>or Handler</a:t>
            </a:r>
            <a:endParaRPr lang="en-US" sz="2400" dirty="0"/>
          </a:p>
          <a:p>
            <a:r>
              <a:rPr lang="en-US" sz="2800" dirty="0" smtClean="0"/>
              <a:t>Reproducibility</a:t>
            </a:r>
          </a:p>
          <a:p>
            <a:r>
              <a:rPr lang="en-US" sz="2800" dirty="0" smtClean="0"/>
              <a:t>Sustainability</a:t>
            </a:r>
          </a:p>
          <a:p>
            <a:r>
              <a:rPr lang="en-US" sz="2800" dirty="0" smtClean="0"/>
              <a:t>Standards </a:t>
            </a:r>
          </a:p>
          <a:p>
            <a:r>
              <a:rPr lang="en-US" sz="2800" dirty="0" smtClean="0"/>
              <a:t>Management</a:t>
            </a:r>
          </a:p>
          <a:p>
            <a:r>
              <a:rPr lang="en-US" sz="2800" dirty="0" smtClean="0"/>
              <a:t>Integration</a:t>
            </a:r>
          </a:p>
          <a:p>
            <a:r>
              <a:rPr lang="en-US" sz="2800" dirty="0" smtClean="0"/>
              <a:t>Dramatic change in next 10 years</a:t>
            </a:r>
          </a:p>
          <a:p>
            <a:r>
              <a:rPr lang="en-US" sz="2800" dirty="0" smtClean="0"/>
              <a:t>Data availability as in Public Windy Grid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2"/>
            <a:ext cx="8229600" cy="901148"/>
          </a:xfrm>
        </p:spPr>
        <p:txBody>
          <a:bodyPr/>
          <a:lstStyle/>
          <a:p>
            <a:r>
              <a:rPr lang="en-US" dirty="0" smtClean="0"/>
              <a:t>Mining/Analyzing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878" y="685800"/>
            <a:ext cx="9163878" cy="5715000"/>
          </a:xfrm>
        </p:spPr>
        <p:txBody>
          <a:bodyPr/>
          <a:lstStyle/>
          <a:p>
            <a:r>
              <a:rPr lang="en-US" sz="2600" b="1" dirty="0" smtClean="0"/>
              <a:t>Access: </a:t>
            </a:r>
            <a:r>
              <a:rPr lang="en-US" sz="2600" dirty="0"/>
              <a:t>role of Community comments, crowd sourcing, </a:t>
            </a:r>
          </a:p>
          <a:p>
            <a:r>
              <a:rPr lang="en-US" sz="2600" b="1" dirty="0"/>
              <a:t>Processing: </a:t>
            </a:r>
            <a:r>
              <a:rPr lang="en-US" sz="2600" b="1" dirty="0" smtClean="0"/>
              <a:t>“</a:t>
            </a:r>
            <a:r>
              <a:rPr lang="en-US" sz="2600" dirty="0" smtClean="0"/>
              <a:t>Simple” </a:t>
            </a:r>
            <a:r>
              <a:rPr lang="en-US" sz="2600" dirty="0"/>
              <a:t>statistics, Linkage software, data visualization, GIS, analytics (SVM, LDA, Clustering </a:t>
            </a:r>
            <a:r>
              <a:rPr lang="en-US" sz="2600" dirty="0" smtClean="0"/>
              <a:t>...); (new) management tools</a:t>
            </a:r>
            <a:endParaRPr lang="en-US" sz="2600" dirty="0"/>
          </a:p>
          <a:p>
            <a:r>
              <a:rPr lang="en-US" sz="2600" dirty="0" smtClean="0"/>
              <a:t>Data </a:t>
            </a:r>
            <a:r>
              <a:rPr lang="en-US" sz="2600" b="1" dirty="0" smtClean="0"/>
              <a:t>Mining </a:t>
            </a:r>
            <a:r>
              <a:rPr lang="en-US" sz="2600" dirty="0" smtClean="0"/>
              <a:t>(discovering the unexpected) v. Data Analysis (discovering with excellence the ~expected)</a:t>
            </a:r>
          </a:p>
          <a:p>
            <a:r>
              <a:rPr lang="en-US" sz="2600" b="1" dirty="0" smtClean="0"/>
              <a:t>Modeling </a:t>
            </a:r>
            <a:r>
              <a:rPr lang="en-US" sz="2600" dirty="0" smtClean="0"/>
              <a:t>for data components  and regression</a:t>
            </a:r>
          </a:p>
          <a:p>
            <a:r>
              <a:rPr lang="en-US" sz="2600" dirty="0" smtClean="0"/>
              <a:t>More </a:t>
            </a:r>
            <a:r>
              <a:rPr lang="en-US" sz="2600" dirty="0"/>
              <a:t>data v more/better algorithms (in simulation, algorithm advances ~ as important as machine advances)</a:t>
            </a:r>
          </a:p>
          <a:p>
            <a:r>
              <a:rPr lang="en-US" sz="2600" b="1" dirty="0"/>
              <a:t>Programming </a:t>
            </a:r>
            <a:r>
              <a:rPr lang="en-US" sz="2600" b="1" dirty="0" smtClean="0"/>
              <a:t>model: </a:t>
            </a:r>
            <a:r>
              <a:rPr lang="en-US" sz="2600" dirty="0"/>
              <a:t>Excel, SQL, R, </a:t>
            </a:r>
            <a:r>
              <a:rPr lang="en-US" sz="2600" dirty="0" smtClean="0"/>
              <a:t>SPSS, Other </a:t>
            </a:r>
            <a:r>
              <a:rPr lang="en-US" sz="2600" dirty="0"/>
              <a:t>Scripting, </a:t>
            </a:r>
            <a:r>
              <a:rPr lang="en-US" sz="2600" dirty="0" smtClean="0"/>
              <a:t>MapReduce, "Fortran/C++/Java", </a:t>
            </a:r>
            <a:r>
              <a:rPr lang="en-US" sz="2600" dirty="0"/>
              <a:t>Libraries, workflow, portal/gateway</a:t>
            </a:r>
          </a:p>
          <a:p>
            <a:r>
              <a:rPr lang="en-US" sz="2600" dirty="0"/>
              <a:t>Open software &amp; </a:t>
            </a:r>
            <a:r>
              <a:rPr lang="en-US" sz="2600" dirty="0" smtClean="0"/>
              <a:t>sustainability of it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sharing</a:t>
            </a:r>
          </a:p>
          <a:p>
            <a:r>
              <a:rPr lang="en-US" dirty="0" smtClean="0"/>
              <a:t>The law</a:t>
            </a:r>
          </a:p>
          <a:p>
            <a:r>
              <a:rPr lang="en-US" dirty="0" smtClean="0"/>
              <a:t>Risk </a:t>
            </a:r>
            <a:r>
              <a:rPr lang="en-US" dirty="0"/>
              <a:t>of identification, harm from </a:t>
            </a:r>
            <a:r>
              <a:rPr lang="en-US" dirty="0" smtClean="0"/>
              <a:t>disclosure</a:t>
            </a:r>
          </a:p>
          <a:p>
            <a:r>
              <a:rPr lang="en-US" dirty="0" smtClean="0"/>
              <a:t>Differential Privacy</a:t>
            </a:r>
            <a:r>
              <a:rPr lang="en-US" dirty="0"/>
              <a:t> </a:t>
            </a:r>
            <a:r>
              <a:rPr lang="en-US" dirty="0" smtClean="0"/>
              <a:t>and nifty obfuscation ideas</a:t>
            </a:r>
          </a:p>
          <a:p>
            <a:r>
              <a:rPr lang="en-US" dirty="0" smtClean="0"/>
              <a:t>IRB</a:t>
            </a:r>
          </a:p>
          <a:p>
            <a:r>
              <a:rPr lang="en-US" dirty="0" smtClean="0"/>
              <a:t>Federated Identity</a:t>
            </a:r>
          </a:p>
          <a:p>
            <a:r>
              <a:rPr lang="en-US" dirty="0" smtClean="0"/>
              <a:t>Enclave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The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r>
              <a:rPr lang="en-US" sz="2800" dirty="0" smtClean="0"/>
              <a:t>Repository/Archive  v. Active (compute + storage) data</a:t>
            </a:r>
          </a:p>
          <a:p>
            <a:r>
              <a:rPr lang="en-US" sz="2800" dirty="0" smtClean="0"/>
              <a:t>Bring Computing </a:t>
            </a:r>
            <a:r>
              <a:rPr lang="en-US" sz="2800" dirty="0"/>
              <a:t>to data </a:t>
            </a:r>
            <a:endParaRPr lang="en-US" sz="2800" dirty="0" smtClean="0"/>
          </a:p>
          <a:p>
            <a:r>
              <a:rPr lang="en-US" sz="2800" dirty="0" smtClean="0"/>
              <a:t>Commercial </a:t>
            </a:r>
            <a:r>
              <a:rPr lang="en-US" sz="2800" dirty="0"/>
              <a:t>Clouds </a:t>
            </a:r>
            <a:r>
              <a:rPr lang="en-US" sz="2800" dirty="0" smtClean="0"/>
              <a:t>v. </a:t>
            </a:r>
            <a:r>
              <a:rPr lang="en-US" sz="2800" dirty="0"/>
              <a:t>XSEDE </a:t>
            </a:r>
            <a:r>
              <a:rPr lang="en-US" sz="2800" dirty="0" smtClean="0"/>
              <a:t>v. </a:t>
            </a:r>
            <a:r>
              <a:rPr lang="en-US" sz="2800" dirty="0"/>
              <a:t>University</a:t>
            </a:r>
          </a:p>
          <a:p>
            <a:r>
              <a:rPr lang="en-US" sz="2800" dirty="0"/>
              <a:t>Local </a:t>
            </a:r>
            <a:r>
              <a:rPr lang="en-US" sz="2800" dirty="0" smtClean="0"/>
              <a:t>v. </a:t>
            </a:r>
            <a:r>
              <a:rPr lang="en-US" sz="2800" dirty="0"/>
              <a:t>cloud </a:t>
            </a:r>
            <a:r>
              <a:rPr lang="en-US" sz="2800" dirty="0" smtClean="0"/>
              <a:t>v. </a:t>
            </a:r>
            <a:r>
              <a:rPr lang="en-US" sz="2800" dirty="0"/>
              <a:t>department/university </a:t>
            </a:r>
            <a:endParaRPr lang="en-US" sz="2800" dirty="0" smtClean="0"/>
          </a:p>
          <a:p>
            <a:r>
              <a:rPr lang="en-US" sz="2800" dirty="0" smtClean="0"/>
              <a:t>Distributed (Federated) clouds as collections distributed</a:t>
            </a:r>
            <a:endParaRPr lang="en-US" sz="2800" dirty="0"/>
          </a:p>
          <a:p>
            <a:r>
              <a:rPr lang="en-US" sz="2800" dirty="0" err="1" smtClean="0"/>
              <a:t>DropBox</a:t>
            </a:r>
            <a:r>
              <a:rPr lang="en-US" sz="2800" dirty="0"/>
              <a:t>, Google docs, Skype etc. v customized</a:t>
            </a:r>
          </a:p>
          <a:p>
            <a:r>
              <a:rPr lang="en-US" sz="2800" dirty="0" smtClean="0"/>
              <a:t>Generality of </a:t>
            </a:r>
            <a:r>
              <a:rPr lang="en-US" sz="2800" dirty="0" err="1" smtClean="0"/>
              <a:t>DuraCloud</a:t>
            </a:r>
            <a:r>
              <a:rPr lang="en-US" sz="2800" dirty="0" smtClean="0"/>
              <a:t>, </a:t>
            </a:r>
            <a:r>
              <a:rPr lang="en-US" sz="2800" dirty="0" err="1" smtClean="0"/>
              <a:t>Dataverse</a:t>
            </a:r>
            <a:r>
              <a:rPr lang="en-US" sz="2800" dirty="0" smtClean="0"/>
              <a:t> </a:t>
            </a:r>
            <a:r>
              <a:rPr lang="en-US" sz="2800" dirty="0" err="1" smtClean="0"/>
              <a:t>DataUp</a:t>
            </a:r>
            <a:r>
              <a:rPr lang="en-US" sz="2800" dirty="0" smtClean="0"/>
              <a:t> etc.</a:t>
            </a:r>
          </a:p>
          <a:p>
            <a:r>
              <a:rPr lang="en-US" sz="2800" dirty="0" smtClean="0"/>
              <a:t>Tool repository/library</a:t>
            </a:r>
          </a:p>
          <a:p>
            <a:r>
              <a:rPr lang="en-US" sz="2800" dirty="0" err="1" smtClean="0"/>
              <a:t>Cloudbursting</a:t>
            </a:r>
            <a:r>
              <a:rPr lang="en-US" sz="2800" dirty="0" smtClean="0"/>
              <a:t> (public-private hybrid cloud)</a:t>
            </a:r>
            <a:endParaRPr lang="en-US" sz="2800" dirty="0"/>
          </a:p>
          <a:p>
            <a:r>
              <a:rPr lang="en-US" sz="2800" dirty="0" smtClean="0"/>
              <a:t>Connectivity </a:t>
            </a:r>
            <a:r>
              <a:rPr lang="en-US" sz="2800" dirty="0"/>
              <a:t>to </a:t>
            </a:r>
            <a:r>
              <a:rPr lang="en-US" sz="2800" dirty="0" smtClean="0"/>
              <a:t>cloud (can be addressed by I2?)</a:t>
            </a:r>
            <a:endParaRPr lang="en-US" sz="2800" dirty="0"/>
          </a:p>
          <a:p>
            <a:r>
              <a:rPr lang="en-US" sz="2800" dirty="0" smtClean="0"/>
              <a:t>Backup v Main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Other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4525963"/>
          </a:xfrm>
        </p:spPr>
        <p:txBody>
          <a:bodyPr/>
          <a:lstStyle/>
          <a:p>
            <a:r>
              <a:rPr lang="en-US" sz="2800" dirty="0" smtClean="0"/>
              <a:t>Satisfying NSF </a:t>
            </a:r>
            <a:r>
              <a:rPr lang="en-US" sz="2800" dirty="0"/>
              <a:t>Data Management </a:t>
            </a:r>
            <a:r>
              <a:rPr lang="en-US" sz="2800" dirty="0" smtClean="0"/>
              <a:t>requirements</a:t>
            </a:r>
            <a:endParaRPr lang="en-US" sz="2800" dirty="0"/>
          </a:p>
          <a:p>
            <a:r>
              <a:rPr lang="en-US" sz="2800" dirty="0"/>
              <a:t>Breadth of applicability of </a:t>
            </a:r>
            <a:r>
              <a:rPr lang="en-US" sz="2800" dirty="0" smtClean="0"/>
              <a:t>solutions</a:t>
            </a:r>
            <a:endParaRPr lang="en-US" sz="2800" dirty="0"/>
          </a:p>
          <a:p>
            <a:r>
              <a:rPr lang="en-US" sz="2800" dirty="0" smtClean="0"/>
              <a:t># Organizations collaborating on project</a:t>
            </a:r>
          </a:p>
          <a:p>
            <a:r>
              <a:rPr lang="en-US" sz="2800" dirty="0" smtClean="0"/>
              <a:t>Interdisciplinary collaborations</a:t>
            </a:r>
          </a:p>
          <a:p>
            <a:r>
              <a:rPr lang="en-US" sz="2800" dirty="0" smtClean="0"/>
              <a:t>Data (science) Curricula</a:t>
            </a:r>
            <a:endParaRPr lang="en-US" sz="2800" dirty="0"/>
          </a:p>
          <a:p>
            <a:r>
              <a:rPr lang="en-US" sz="2800" dirty="0" smtClean="0"/>
              <a:t>Relation to issues in other fields</a:t>
            </a:r>
          </a:p>
          <a:p>
            <a:r>
              <a:rPr lang="en-US" sz="2800" dirty="0" smtClean="0"/>
              <a:t>Support and Governance</a:t>
            </a:r>
          </a:p>
          <a:p>
            <a:r>
              <a:rPr lang="en-US" sz="2800" dirty="0" smtClean="0"/>
              <a:t>Industry ahead of Academia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453</Words>
  <Application>Microsoft Office PowerPoint</Application>
  <PresentationFormat>On-screen Show (4:3)</PresentationFormat>
  <Paragraphs>98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3_Office Theme</vt:lpstr>
      <vt:lpstr>Cyberinfrastructure  Supporting Social Science </vt:lpstr>
      <vt:lpstr>Goal of Day</vt:lpstr>
      <vt:lpstr>Data Type</vt:lpstr>
      <vt:lpstr>Data Nature (“ilities”)</vt:lpstr>
      <vt:lpstr>Mining/Analyzing data</vt:lpstr>
      <vt:lpstr>Security &amp; Privacy</vt:lpstr>
      <vt:lpstr>The Infrastructure</vt:lpstr>
      <vt:lpstr>Other Characteristics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Social Science</dc:title>
  <dc:creator>Geoffrey Fox</dc:creator>
  <cp:lastModifiedBy>Geoffrey Fox</cp:lastModifiedBy>
  <cp:revision>30</cp:revision>
  <dcterms:created xsi:type="dcterms:W3CDTF">2012-10-16T13:46:29Z</dcterms:created>
  <dcterms:modified xsi:type="dcterms:W3CDTF">2012-10-16T21:59:25Z</dcterms:modified>
</cp:coreProperties>
</file>