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2" r:id="rId3"/>
    <p:sldId id="263" r:id="rId4"/>
    <p:sldId id="264" r:id="rId5"/>
    <p:sldId id="259" r:id="rId6"/>
    <p:sldId id="257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F9C5A-D5EE-48DF-B024-A69C0D731BAB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707D8-AB29-49B7-82E9-87A7295F3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707D8-AB29-49B7-82E9-87A7295F3D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707D8-AB29-49B7-82E9-87A7295F3D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707D8-AB29-49B7-82E9-87A7295F3D1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707D8-AB29-49B7-82E9-87A7295F3D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707D8-AB29-49B7-82E9-87A7295F3D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707D8-AB29-49B7-82E9-87A7295F3D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5EF-3C16-8247-B600-F227746994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4A7-9B4C-D840-A9AA-F0272692B4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5E6-44D5-1E4A-9CCE-7FD89FE0C0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271-7C45-7946-B049-E49140536B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E4CB-0A3E-C64B-80EB-2460B0DE36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9FBA-6C66-8A46-8B30-D681EC38CF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B6AF-3A18-1F44-A06C-03B8493C47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B33D-AC9C-F54B-A67E-238924A4F2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24CA-C5D5-1B47-84FE-C81C640BB1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340F-448A-534D-84C3-EC1367A22F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34AF-CD67-B94E-B1CA-C240C6DA5B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120650"/>
            <a:ext cx="8637588" cy="64135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1141938"/>
            <a:ext cx="8382000" cy="2210863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  <a:effectLst/>
              </a:defRPr>
            </a:lvl1pPr>
            <a:lvl2pPr>
              <a:lnSpc>
                <a:spcPct val="90000"/>
              </a:lnSpc>
              <a:defRPr>
                <a:solidFill>
                  <a:schemeClr val="tx1"/>
                </a:solidFill>
                <a:effectLst/>
              </a:defRPr>
            </a:lvl2pPr>
            <a:lvl3pPr>
              <a:lnSpc>
                <a:spcPct val="90000"/>
              </a:lnSpc>
              <a:defRPr sz="2800">
                <a:solidFill>
                  <a:schemeClr val="tx1"/>
                </a:solidFill>
                <a:effectLst/>
              </a:defRPr>
            </a:lvl3pPr>
            <a:lvl4pPr>
              <a:lnSpc>
                <a:spcPct val="90000"/>
              </a:lnSpc>
              <a:defRPr>
                <a:solidFill>
                  <a:schemeClr val="tx1"/>
                </a:solidFill>
                <a:effectLst/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06AE-53CD-4411-A768-49654FE0BDB5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CD82-3D40-47FD-9C7C-2C6F3B645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8" y="274638"/>
            <a:ext cx="54126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5571518-69A3-3241-9B01-F4E37C1869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http://futuregrid.org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8CD3001-8902-8A42-B70F-43024F9ED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futuregrid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-9420" y="0"/>
            <a:ext cx="1450728" cy="987470"/>
          </a:xfrm>
          <a:prstGeom prst="rect">
            <a:avLst/>
          </a:prstGeom>
        </p:spPr>
      </p:pic>
      <p:pic>
        <p:nvPicPr>
          <p:cNvPr id="10" name="Picture 9" descr="pti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992290" y="67050"/>
            <a:ext cx="2151710" cy="9204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futuregrid.org/" TargetMode="External"/><Relationship Id="rId4" Type="http://schemas.openxmlformats.org/officeDocument/2006/relationships/hyperlink" Target="http://www.infomal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Big Data Workshop</a:t>
            </a:r>
            <a:br>
              <a:rPr lang="en-US" sz="4800" b="1" dirty="0" smtClean="0"/>
            </a:br>
            <a:r>
              <a:rPr lang="en-US" sz="4800" b="1" dirty="0" smtClean="0"/>
              <a:t>Summary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03424"/>
            <a:ext cx="9144000" cy="264477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Virtual School for Computational Science and Engineering</a:t>
            </a:r>
            <a:br>
              <a:rPr lang="en-US" sz="2400" b="1" dirty="0" smtClean="0"/>
            </a:br>
            <a:r>
              <a:rPr lang="en-US" sz="2400" b="1" dirty="0" smtClean="0"/>
              <a:t>July </a:t>
            </a:r>
            <a:r>
              <a:rPr lang="en-US" sz="2400" b="1" dirty="0" smtClean="0"/>
              <a:t>30 </a:t>
            </a:r>
            <a:r>
              <a:rPr lang="en-US" sz="2400" b="1" dirty="0" smtClean="0"/>
              <a:t>2010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276600"/>
            <a:ext cx="9144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Geoffrey Fox</a:t>
            </a:r>
          </a:p>
          <a:p>
            <a:pPr algn="ctr" defTabSz="4572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  <a:hlinkClick r:id="rId3"/>
              </a:rPr>
              <a:t>gcf@indiana.edu</a:t>
            </a:r>
            <a:r>
              <a:rPr lang="en-US" sz="2000" dirty="0" smtClean="0">
                <a:solidFill>
                  <a:prstClr val="black"/>
                </a:solidFill>
              </a:rPr>
              <a:t>            </a:t>
            </a:r>
          </a:p>
          <a:p>
            <a:pPr algn="ctr" defTabSz="4572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hlinkClick r:id="rId4"/>
              </a:rPr>
              <a:t>http://www.infomall.org</a:t>
            </a:r>
            <a:r>
              <a:rPr lang="en-US" sz="2000" dirty="0" smtClean="0">
                <a:solidFill>
                  <a:prstClr val="black"/>
                </a:solidFill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hlinkClick r:id="rId5"/>
              </a:rPr>
              <a:t>http://www.futuregrid.org</a:t>
            </a:r>
            <a:r>
              <a:rPr lang="en-US" sz="2000" dirty="0" smtClean="0">
                <a:solidFill>
                  <a:prstClr val="black"/>
                </a:solidFill>
              </a:rPr>
              <a:t>  </a:t>
            </a:r>
          </a:p>
          <a:p>
            <a:pPr algn="ctr" defTabSz="4572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algn="ctr" defTabSz="457200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Director, Digital Science Center, Pervasive Technology Institute</a:t>
            </a:r>
          </a:p>
          <a:p>
            <a:pPr algn="ctr" defTabSz="457200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Associate Dean for Research and Graduate Studies,  School of Informatics and Computing</a:t>
            </a:r>
          </a:p>
          <a:p>
            <a:pPr algn="ctr" defTabSz="457200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Indiana University Bloomington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Thanks!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Speakers</a:t>
            </a:r>
          </a:p>
          <a:p>
            <a:r>
              <a:rPr lang="en-US" dirty="0" smtClean="0"/>
              <a:t>Collaboration (A-V) Specialists</a:t>
            </a:r>
          </a:p>
          <a:p>
            <a:r>
              <a:rPr lang="en-US" dirty="0" smtClean="0"/>
              <a:t>FutureGrid support staff</a:t>
            </a:r>
          </a:p>
          <a:p>
            <a:r>
              <a:rPr lang="en-US" dirty="0" smtClean="0"/>
              <a:t>Lunch and other support staff!</a:t>
            </a:r>
          </a:p>
          <a:p>
            <a:r>
              <a:rPr lang="en-US" dirty="0" smtClean="0"/>
              <a:t>Tom </a:t>
            </a:r>
            <a:r>
              <a:rPr lang="en-US" dirty="0" err="1" smtClean="0"/>
              <a:t>Scavo</a:t>
            </a:r>
            <a:r>
              <a:rPr lang="en-US" dirty="0" smtClean="0"/>
              <a:t> and Virtual School leadership (Thom Dunning and Sharon </a:t>
            </a:r>
            <a:r>
              <a:rPr lang="en-US" dirty="0" err="1" smtClean="0"/>
              <a:t>Glotzer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And Students!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Confusion in a Nutshell!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Change so </a:t>
            </a:r>
          </a:p>
          <a:p>
            <a:pPr lvl="1"/>
            <a:r>
              <a:rPr lang="en-US" dirty="0" smtClean="0"/>
              <a:t>It’s Exciting</a:t>
            </a:r>
          </a:p>
          <a:p>
            <a:pPr lvl="1"/>
            <a:r>
              <a:rPr lang="en-US" dirty="0" smtClean="0"/>
              <a:t>But its hard to tell a coherent story</a:t>
            </a:r>
          </a:p>
          <a:p>
            <a:r>
              <a:rPr lang="en-US" dirty="0" smtClean="0"/>
              <a:t>In particular TeraGrid and Cloud approaches are not aligned</a:t>
            </a:r>
          </a:p>
          <a:p>
            <a:r>
              <a:rPr lang="en-US" dirty="0" smtClean="0"/>
              <a:t>Partly as TeraGrid mainly simulation and partly as technologies are changing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/>
              <a:t>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r>
              <a:rPr lang="en-US" dirty="0" smtClean="0"/>
              <a:t>Astronomy, Computational Fluid Dynamics, Sensors </a:t>
            </a:r>
            <a:r>
              <a:rPr lang="en-US" dirty="0" smtClean="0"/>
              <a:t>– </a:t>
            </a:r>
            <a:r>
              <a:rPr lang="en-US" dirty="0" err="1" smtClean="0"/>
              <a:t>Szalay</a:t>
            </a:r>
            <a:r>
              <a:rPr lang="en-US" dirty="0" smtClean="0"/>
              <a:t>, </a:t>
            </a:r>
            <a:r>
              <a:rPr lang="en-US" dirty="0" err="1" smtClean="0"/>
              <a:t>Budavari</a:t>
            </a:r>
            <a:endParaRPr lang="en-US" dirty="0" smtClean="0"/>
          </a:p>
          <a:p>
            <a:r>
              <a:rPr lang="en-US" dirty="0" smtClean="0"/>
              <a:t>Life </a:t>
            </a:r>
            <a:r>
              <a:rPr lang="en-US" dirty="0" smtClean="0"/>
              <a:t>Sciences: </a:t>
            </a:r>
            <a:r>
              <a:rPr lang="en-US" dirty="0" smtClean="0"/>
              <a:t>(Biology/Bioinformatics/Cheminformatics) Qiu </a:t>
            </a:r>
            <a:r>
              <a:rPr lang="en-US" dirty="0" err="1" smtClean="0"/>
              <a:t>Poulain</a:t>
            </a:r>
            <a:r>
              <a:rPr lang="en-US" dirty="0" smtClean="0"/>
              <a:t> Wild </a:t>
            </a:r>
            <a:r>
              <a:rPr lang="en-US" dirty="0" smtClean="0"/>
              <a:t>Sun Grossman </a:t>
            </a:r>
            <a:r>
              <a:rPr lang="en-US" dirty="0" err="1" smtClean="0"/>
              <a:t>Figueiredo</a:t>
            </a:r>
            <a:endParaRPr lang="en-US" dirty="0" smtClean="0"/>
          </a:p>
          <a:p>
            <a:r>
              <a:rPr lang="en-US" dirty="0" smtClean="0"/>
              <a:t>Particle </a:t>
            </a:r>
            <a:r>
              <a:rPr lang="en-US" dirty="0" smtClean="0"/>
              <a:t>Physics: </a:t>
            </a:r>
            <a:r>
              <a:rPr lang="en-US" dirty="0" smtClean="0"/>
              <a:t>Qiu </a:t>
            </a:r>
            <a:r>
              <a:rPr lang="en-US" dirty="0" err="1" smtClean="0"/>
              <a:t>Poulain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b="1" dirty="0" smtClean="0"/>
              <a:t>Data: Files Transport and I/O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Latham: </a:t>
            </a:r>
            <a:r>
              <a:rPr lang="en-US" dirty="0" smtClean="0"/>
              <a:t>I/O Architecture</a:t>
            </a:r>
          </a:p>
          <a:p>
            <a:r>
              <a:rPr lang="en-US" dirty="0" smtClean="0"/>
              <a:t>Application – System Mapping</a:t>
            </a:r>
          </a:p>
          <a:p>
            <a:r>
              <a:rPr lang="en-US" dirty="0" smtClean="0"/>
              <a:t>MPI IO</a:t>
            </a:r>
          </a:p>
          <a:p>
            <a:r>
              <a:rPr lang="en-US" dirty="0" err="1" smtClean="0"/>
              <a:t>netCDF</a:t>
            </a:r>
            <a:r>
              <a:rPr lang="en-US" dirty="0" smtClean="0"/>
              <a:t> files for structured data (arrays)</a:t>
            </a:r>
          </a:p>
          <a:p>
            <a:r>
              <a:rPr lang="en-US" dirty="0" smtClean="0"/>
              <a:t>HDF5 for datasets</a:t>
            </a:r>
          </a:p>
          <a:p>
            <a:r>
              <a:rPr lang="en-US" dirty="0" smtClean="0"/>
              <a:t>Other application specific packages</a:t>
            </a:r>
          </a:p>
          <a:p>
            <a:r>
              <a:rPr lang="en-US" dirty="0" err="1" smtClean="0"/>
              <a:t>Darshan</a:t>
            </a:r>
            <a:r>
              <a:rPr lang="en-US" dirty="0" smtClean="0"/>
              <a:t> performance monitoring</a:t>
            </a:r>
          </a:p>
          <a:p>
            <a:r>
              <a:rPr lang="en-US" dirty="0" smtClean="0"/>
              <a:t>Examples: Flash and Volume </a:t>
            </a:r>
            <a:r>
              <a:rPr lang="en-US" dirty="0" smtClean="0"/>
              <a:t>Rendering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Miller: </a:t>
            </a:r>
            <a:r>
              <a:rPr lang="en-US" dirty="0" smtClean="0"/>
              <a:t>Data </a:t>
            </a:r>
            <a:r>
              <a:rPr lang="en-US" dirty="0" smtClean="0"/>
              <a:t>Capacitor at IU and TeraGrid; application examples</a:t>
            </a:r>
          </a:p>
          <a:p>
            <a:pPr lvl="1"/>
            <a:r>
              <a:rPr lang="en-US" dirty="0" smtClean="0"/>
              <a:t>Will be mounted on FutureGrid</a:t>
            </a:r>
          </a:p>
          <a:p>
            <a:r>
              <a:rPr lang="en-US" dirty="0" smtClean="0"/>
              <a:t>Lustre in action on Data Capacitor</a:t>
            </a:r>
          </a:p>
          <a:p>
            <a:pPr lvl="1"/>
            <a:r>
              <a:rPr lang="en-US" dirty="0" smtClean="0"/>
              <a:t>Use for big files</a:t>
            </a:r>
          </a:p>
          <a:p>
            <a:pPr lvl="1"/>
            <a:r>
              <a:rPr lang="en-US" dirty="0" smtClean="0"/>
              <a:t>Metadata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Tatineni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Lustre File System in detail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Parallel I/O performance with many cores; choice of stripe size</a:t>
            </a:r>
          </a:p>
          <a:p>
            <a:r>
              <a:rPr lang="en-US" dirty="0" smtClean="0"/>
              <a:t>Wide area File systems: GPFS DC Lustre(future)</a:t>
            </a:r>
          </a:p>
          <a:p>
            <a:r>
              <a:rPr lang="en-US" dirty="0" smtClean="0"/>
              <a:t>Data Transfer: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err="1" smtClean="0"/>
              <a:t>bbcp</a:t>
            </a:r>
            <a:r>
              <a:rPr lang="en-US" dirty="0" smtClean="0"/>
              <a:t> </a:t>
            </a:r>
            <a:r>
              <a:rPr lang="en-US" dirty="0" err="1" smtClean="0"/>
              <a:t>bbftp</a:t>
            </a:r>
            <a:r>
              <a:rPr lang="en-US" dirty="0" smtClean="0"/>
              <a:t> </a:t>
            </a:r>
            <a:r>
              <a:rPr lang="en-US" dirty="0" err="1" smtClean="0"/>
              <a:t>GridFTP</a:t>
            </a:r>
            <a:endParaRPr lang="en-US" dirty="0" smtClean="0"/>
          </a:p>
          <a:p>
            <a:r>
              <a:rPr lang="en-US" dirty="0" smtClean="0"/>
              <a:t>Data Management and </a:t>
            </a:r>
            <a:r>
              <a:rPr lang="en-US" dirty="0" err="1" smtClean="0"/>
              <a:t>archivin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/>
              <a:t>Cloud Technologies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Focus </a:t>
            </a:r>
            <a:r>
              <a:rPr lang="en-US" dirty="0" smtClean="0"/>
              <a:t>as many data processing problems are suitable for either clouds (</a:t>
            </a:r>
            <a:r>
              <a:rPr lang="en-US" dirty="0" err="1" smtClean="0"/>
              <a:t>IaaS</a:t>
            </a:r>
            <a:r>
              <a:rPr lang="en-US" dirty="0" smtClean="0"/>
              <a:t>) or Cloud technologies (MapReduce, Data Parallel File Systems, Tables)</a:t>
            </a:r>
          </a:p>
          <a:p>
            <a:r>
              <a:rPr lang="en-US" dirty="0" smtClean="0"/>
              <a:t>Hadoop, Twister, Dryad, Sector(Sphere)</a:t>
            </a:r>
          </a:p>
          <a:p>
            <a:r>
              <a:rPr lang="en-US" dirty="0" smtClean="0"/>
              <a:t>NOSQL (Grossman) versus SQL (</a:t>
            </a:r>
            <a:r>
              <a:rPr lang="en-US" dirty="0" err="1" smtClean="0"/>
              <a:t>Szalay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Amazon EC2, Azure </a:t>
            </a:r>
            <a:endParaRPr lang="en-US" dirty="0" smtClean="0"/>
          </a:p>
          <a:p>
            <a:r>
              <a:rPr lang="en-US" dirty="0" smtClean="0"/>
              <a:t>FutureGrid supports Clouds, Grids, Parallel computing</a:t>
            </a:r>
          </a:p>
          <a:p>
            <a:r>
              <a:rPr lang="en-US" dirty="0" smtClean="0"/>
              <a:t>Open Science Data Cloud supports data intensive clouds</a:t>
            </a:r>
          </a:p>
          <a:p>
            <a:r>
              <a:rPr lang="en-US" dirty="0" smtClean="0"/>
              <a:t>Appliances make deployment easier and especially attractive for classes; Virtual Clusters and Networks; on VM’s or bare; </a:t>
            </a:r>
            <a:r>
              <a:rPr lang="en-US" dirty="0" err="1" smtClean="0"/>
              <a:t>GroupVPN</a:t>
            </a:r>
            <a:r>
              <a:rPr lang="en-US" dirty="0" smtClean="0"/>
              <a:t> supports VO sharing resources</a:t>
            </a:r>
          </a:p>
          <a:p>
            <a:pPr lvl="1"/>
            <a:r>
              <a:rPr lang="en-US" dirty="0" smtClean="0"/>
              <a:t>You can deploy anywhere (maybe except TeraGrid!)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Szalay</a:t>
            </a:r>
            <a:r>
              <a:rPr lang="en-US" dirty="0" smtClean="0"/>
              <a:t> defined the Big Science Data problem</a:t>
            </a:r>
          </a:p>
          <a:p>
            <a:pPr lvl="1"/>
            <a:r>
              <a:rPr lang="en-US" dirty="0" smtClean="0"/>
              <a:t>Disk I/O performance issues – Amdahl numbers, </a:t>
            </a:r>
            <a:r>
              <a:rPr lang="en-US" dirty="0" err="1" smtClean="0"/>
              <a:t>Graywulf</a:t>
            </a:r>
            <a:endParaRPr lang="en-US" dirty="0" smtClean="0"/>
          </a:p>
          <a:p>
            <a:pPr lvl="1"/>
            <a:r>
              <a:rPr lang="en-US" dirty="0" smtClean="0"/>
              <a:t>100 TB practical limit today in science but Google/Microsoft are order(s) of magnitude larger</a:t>
            </a:r>
          </a:p>
          <a:p>
            <a:pPr lvl="1"/>
            <a:r>
              <a:rPr lang="en-US" dirty="0" smtClean="0"/>
              <a:t>Data-compute collocation -- </a:t>
            </a:r>
            <a:r>
              <a:rPr lang="en-US" dirty="0" err="1" smtClean="0"/>
              <a:t>Cyberbricks</a:t>
            </a:r>
            <a:endParaRPr lang="en-US" dirty="0" smtClean="0"/>
          </a:p>
          <a:p>
            <a:r>
              <a:rPr lang="en-US" dirty="0" err="1" smtClean="0"/>
              <a:t>Budavari</a:t>
            </a:r>
            <a:r>
              <a:rPr lang="en-US" dirty="0" smtClean="0"/>
              <a:t> noted role of GPUs, SQL, communities and standards</a:t>
            </a:r>
          </a:p>
          <a:p>
            <a:r>
              <a:rPr lang="en-US" dirty="0" smtClean="0"/>
              <a:t>Grossman posed SQL v NOSQL ; ACID v BASE; and Size issues (SQL doesn’t scale across datacenter)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413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Big Data Workshop Summary</vt:lpstr>
      <vt:lpstr>Many Thanks!</vt:lpstr>
      <vt:lpstr>Confusion in a Nutshell!</vt:lpstr>
      <vt:lpstr>Applications</vt:lpstr>
      <vt:lpstr>Data: Files Transport and I/O</vt:lpstr>
      <vt:lpstr>Cloud Technologies</vt:lpstr>
      <vt:lpstr>Some issues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Latham</dc:title>
  <dc:creator>Geoffrey Fox</dc:creator>
  <cp:lastModifiedBy>Geoffrey Fox</cp:lastModifiedBy>
  <cp:revision>15</cp:revision>
  <dcterms:created xsi:type="dcterms:W3CDTF">2010-07-30T02:04:05Z</dcterms:created>
  <dcterms:modified xsi:type="dcterms:W3CDTF">2010-07-30T20:34:39Z</dcterms:modified>
</cp:coreProperties>
</file>