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2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T0" fmla="*/ 1662 w 43200"/>
                <a:gd name="T1" fmla="*/ 535 h 43200"/>
                <a:gd name="T2" fmla="*/ 961 w 43200"/>
                <a:gd name="T3" fmla="*/ 7 h 43200"/>
                <a:gd name="T4" fmla="*/ 831 w 43200"/>
                <a:gd name="T5" fmla="*/ 535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457200"/>
            <a:ext cx="7772400" cy="2133600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en-US" noProof="0" smtClean="0"/>
              <a:t>Add Stuff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2971800"/>
            <a:ext cx="5638800" cy="1038225"/>
          </a:xfrm>
        </p:spPr>
        <p:txBody>
          <a:bodyPr lIns="92075" rIns="92075"/>
          <a:lstStyle>
            <a:lvl1pPr marL="0" indent="0" algn="ctr">
              <a:lnSpc>
                <a:spcPct val="80000"/>
              </a:lnSpc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More Stuff</a:t>
            </a:r>
            <a:br>
              <a:rPr lang="en-US" noProof="0" smtClean="0"/>
            </a:br>
            <a:endParaRPr lang="en-US" noProof="0" smtClean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475413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A6CAD12-D8D9-4C72-984C-89B079D668B7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5340925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26392-B406-46EB-888B-98A61DE83C9E}" type="datetime1">
              <a:rPr lang="en-US">
                <a:solidFill>
                  <a:srgbClr val="FFFFFF"/>
                </a:solidFill>
              </a:rPr>
              <a:pPr>
                <a:defRPr/>
              </a:pPr>
              <a:t>6/21/2012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DDEE049-D9C0-4DB4-95D2-FBC1939D5DA6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9586955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FBEDA-59D9-463B-B5EA-53FB02846ACA}" type="datetime1">
              <a:rPr lang="en-US">
                <a:solidFill>
                  <a:srgbClr val="FFFFFF"/>
                </a:solidFill>
              </a:rPr>
              <a:pPr>
                <a:defRPr/>
              </a:pPr>
              <a:t>6/21/2012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AA2A72D-329D-4F5C-B2BF-29B8D9E36F2B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2083170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A5DD271-BBC9-4A5B-8017-5506C6341F8F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0701294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6F76B-10AC-41B0-AE0B-B6B5FAFBE4EE}" type="datetime1">
              <a:rPr lang="en-US">
                <a:solidFill>
                  <a:srgbClr val="FFFFFF"/>
                </a:solidFill>
              </a:rPr>
              <a:pPr>
                <a:defRPr/>
              </a:pPr>
              <a:t>6/21/2012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DF24BBC-238A-4462-96BC-667C0E51D6D5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0161578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2010D-01E2-49C5-8314-1132DB49D9CF}" type="datetime1">
              <a:rPr lang="en-US">
                <a:solidFill>
                  <a:srgbClr val="FFFFFF"/>
                </a:solidFill>
              </a:rPr>
              <a:pPr>
                <a:defRPr/>
              </a:pPr>
              <a:t>6/21/2012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CB337C6-B9B4-4DFF-9517-C9BA24C6ACAE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942380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E942-3068-4497-A9D8-DA5744A4FCA9}" type="datetime1">
              <a:rPr lang="en-US">
                <a:solidFill>
                  <a:srgbClr val="FFFFFF"/>
                </a:solidFill>
              </a:rPr>
              <a:pPr>
                <a:defRPr/>
              </a:pPr>
              <a:t>6/21/2012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0C7BFF3-9222-4224-84FC-50A952839083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3593737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C1C660A-7A42-4EF4-8438-B62AFA8DAA55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4778060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2B1C-3BB5-41BD-8DB8-860E0C0BB03E}" type="datetime1">
              <a:rPr lang="en-US">
                <a:solidFill>
                  <a:srgbClr val="FFFFFF"/>
                </a:solidFill>
              </a:rPr>
              <a:pPr>
                <a:defRPr/>
              </a:pPr>
              <a:t>6/21/2012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7127A0E-64BD-4A25-8509-E5D60A9270FF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7755697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9A1DC-1B11-46A8-AC1F-9136549BA8F1}" type="datetime1">
              <a:rPr lang="en-US">
                <a:solidFill>
                  <a:srgbClr val="FFFFFF"/>
                </a:solidFill>
              </a:rPr>
              <a:pPr>
                <a:defRPr/>
              </a:pPr>
              <a:t>6/21/2012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F0687CB-A495-41A9-A95D-E4962D18A23C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0808558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16C03-BC48-4C87-BE08-E7C3758B609E}" type="datetime1">
              <a:rPr lang="en-US">
                <a:solidFill>
                  <a:srgbClr val="FFFFFF"/>
                </a:solidFill>
              </a:rPr>
              <a:pPr>
                <a:defRPr/>
              </a:pPr>
              <a:t>6/21/2012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9048DD4-F829-4BC0-8EA1-EBB843D9BA72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9372196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-8229600" y="381000"/>
            <a:ext cx="17538700" cy="13690600"/>
            <a:chOff x="-5295" y="3"/>
            <a:chExt cx="11048" cy="8624"/>
          </a:xfrm>
        </p:grpSpPr>
        <p:sp>
          <p:nvSpPr>
            <p:cNvPr id="2" name="Freeform 2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  <p:sp>
          <p:nvSpPr>
            <p:cNvPr id="3" name="Arc 3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T0" fmla="*/ 2599 w 43200"/>
                <a:gd name="T1" fmla="*/ 861 h 43200"/>
                <a:gd name="T2" fmla="*/ 1299 w 43200"/>
                <a:gd name="T3" fmla="*/ 0 h 43200"/>
                <a:gd name="T4" fmla="*/ 1299 w 43200"/>
                <a:gd name="T5" fmla="*/ 8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1440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553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600" b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366999-D079-4E0B-995E-24EEFA66EF25}" type="datetime1">
              <a:rPr kumimoji="1" 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6/21/2012</a:t>
            </a:fld>
            <a:endParaRPr kumimoji="1" lang="en-US">
              <a:solidFill>
                <a:srgbClr val="FFFFFF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477000"/>
            <a:ext cx="426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 b="1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>
                <a:solidFill>
                  <a:srgbClr val="FFFFFF"/>
                </a:solidFill>
              </a:rPr>
              <a:t>pwamay03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600" b="1">
                <a:latin typeface="+mj-lt"/>
              </a:defRPr>
            </a:lvl2pPr>
          </a:lstStyle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1FE00FE-F4A6-415E-B075-95B0211EB602}" type="slidenum">
              <a:rPr kumimoji="1" lang="en-US">
                <a:solidFill>
                  <a:srgbClr val="FFFFFF"/>
                </a:solidFill>
              </a:rPr>
              <a:pPr lvl="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06965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 dir="vert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CC00"/>
        </a:buClr>
        <a:buSzPct val="55000"/>
        <a:buFont typeface="Monotype Sorts" pitchFamily="2" charset="2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1">
              <a:defRPr/>
            </a:pPr>
            <a:fld id="{D10CBF34-F628-49E4-BA5A-EE31B240B6F4}" type="slidenum">
              <a:rPr lang="en-US">
                <a:solidFill>
                  <a:srgbClr val="FFFFFF"/>
                </a:solidFill>
              </a:rPr>
              <a:pPr lvl="1">
                <a:defRPr/>
              </a:pPr>
              <a:t>1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Summary Talk by Fox I </a:t>
            </a:r>
            <a:endParaRPr lang="en-US" dirty="0" smtClean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41363"/>
            <a:ext cx="9144000" cy="53165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effectLst/>
              </a:rPr>
              <a:t>S-Matrix theory including </a:t>
            </a:r>
            <a:r>
              <a:rPr lang="en-US" dirty="0" err="1" smtClean="0">
                <a:solidFill>
                  <a:schemeClr val="accent2"/>
                </a:solidFill>
                <a:effectLst/>
              </a:rPr>
              <a:t>unitarity</a:t>
            </a:r>
            <a:r>
              <a:rPr lang="en-US" dirty="0" smtClean="0">
                <a:solidFill>
                  <a:schemeClr val="accent2"/>
                </a:solidFill>
                <a:effectLst/>
              </a:rPr>
              <a:t>, analyticity, crossing, duality, </a:t>
            </a:r>
            <a:r>
              <a:rPr lang="en-US" dirty="0" err="1" smtClean="0">
                <a:solidFill>
                  <a:schemeClr val="accent2"/>
                </a:solidFill>
                <a:effectLst/>
              </a:rPr>
              <a:t>Reggeons</a:t>
            </a:r>
            <a:r>
              <a:rPr lang="en-US" dirty="0" smtClean="0">
                <a:effectLst/>
              </a:rPr>
              <a:t> </a:t>
            </a:r>
            <a:r>
              <a:rPr lang="en-US" b="0" dirty="0" smtClean="0">
                <a:effectLst/>
              </a:rPr>
              <a:t>is correct but incomplete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err="1" smtClean="0">
                <a:effectLst/>
              </a:rPr>
              <a:t>Reggeons</a:t>
            </a:r>
            <a:r>
              <a:rPr lang="en-US" dirty="0" smtClean="0">
                <a:effectLst/>
              </a:rPr>
              <a:t> and particles are not Born terms and so </a:t>
            </a:r>
            <a:r>
              <a:rPr lang="en-US" dirty="0" err="1" smtClean="0">
                <a:effectLst/>
              </a:rPr>
              <a:t>perturbative</a:t>
            </a:r>
            <a:r>
              <a:rPr lang="en-US" dirty="0" smtClean="0">
                <a:effectLst/>
              </a:rPr>
              <a:t> approaches adding effects such as final state interactions can be misleading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Probably some channels are better than others!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Be careful with formalisms that do not build in these constraints</a:t>
            </a:r>
            <a:endParaRPr lang="en-US" dirty="0" smtClean="0">
              <a:effectLst/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Basic amplitude for studying peripherally produced particles is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Beam +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Reggeon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/>
                <a:sym typeface="Wingdings" pitchFamily="2" charset="2"/>
              </a:rPr>
              <a:t> Final State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Should try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two component duality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err="1" smtClean="0">
                <a:effectLst/>
              </a:rPr>
              <a:t>Regge</a:t>
            </a:r>
            <a:r>
              <a:rPr lang="en-US" dirty="0" smtClean="0">
                <a:effectLst/>
              </a:rPr>
              <a:t> dual to </a:t>
            </a:r>
            <a:r>
              <a:rPr lang="en-US" dirty="0" err="1" smtClean="0">
                <a:effectLst/>
              </a:rPr>
              <a:t>Regge</a:t>
            </a:r>
            <a:endParaRPr lang="en-US" dirty="0" smtClean="0">
              <a:effectLst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dirty="0" err="1" smtClean="0">
                <a:effectLst/>
              </a:rPr>
              <a:t>Pomeron</a:t>
            </a:r>
            <a:r>
              <a:rPr lang="en-US" dirty="0" smtClean="0">
                <a:effectLst/>
              </a:rPr>
              <a:t> dual to background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Constrain fits with Finite Energy Sum Rules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Should redo </a:t>
            </a:r>
            <a:r>
              <a:rPr lang="en-US" dirty="0" err="1" smtClean="0">
                <a:effectLst/>
              </a:rPr>
              <a:t>Regge</a:t>
            </a:r>
            <a:r>
              <a:rPr lang="en-US" dirty="0" smtClean="0">
                <a:effectLst/>
              </a:rPr>
              <a:t> fits to production – ignoring cuts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effectLst/>
              </a:rPr>
              <a:t>Should look at simple production reactions such as </a:t>
            </a:r>
            <a:br>
              <a:rPr lang="en-US" dirty="0" smtClean="0">
                <a:effectLst/>
              </a:rPr>
            </a:br>
            <a:r>
              <a:rPr lang="el-GR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</a:t>
            </a:r>
            <a:r>
              <a:rPr lang="en-US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 </a:t>
            </a:r>
            <a:r>
              <a:rPr lang="en-US" dirty="0">
                <a:solidFill>
                  <a:schemeClr val="accent2"/>
                </a:solidFill>
                <a:effectLst/>
                <a:sym typeface="Wingdings" pitchFamily="2" charset="2"/>
              </a:rPr>
              <a:t>N  </a:t>
            </a:r>
            <a:r>
              <a:rPr lang="el-GR" dirty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 </a:t>
            </a:r>
            <a:r>
              <a:rPr lang="el-GR" dirty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</a:t>
            </a:r>
            <a:r>
              <a:rPr lang="en-US" dirty="0">
                <a:solidFill>
                  <a:schemeClr val="accent2"/>
                </a:solidFill>
                <a:effectLst/>
                <a:sym typeface="Wingdings" pitchFamily="2" charset="2"/>
              </a:rPr>
              <a:t> </a:t>
            </a:r>
            <a:r>
              <a:rPr lang="el-GR" dirty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 </a:t>
            </a:r>
            <a:r>
              <a:rPr lang="en-US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N</a:t>
            </a:r>
            <a:r>
              <a:rPr lang="en-US" dirty="0" smtClean="0">
                <a:effectLst/>
                <a:sym typeface="Wingdings" pitchFamily="2" charset="2"/>
              </a:rPr>
              <a:t> to verify approach</a:t>
            </a:r>
            <a:endParaRPr lang="en-US" dirty="0"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en-US" dirty="0" smtClean="0"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en-US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712040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Talk by Fox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</a:rPr>
              <a:t>S-Matrix issues </a:t>
            </a:r>
            <a:r>
              <a:rPr lang="en-US" dirty="0" smtClean="0">
                <a:effectLst/>
              </a:rPr>
              <a:t>typically orthogonal to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spectrum/Quark model </a:t>
            </a:r>
            <a:r>
              <a:rPr lang="en-US" dirty="0" smtClean="0">
                <a:effectLst/>
              </a:rPr>
              <a:t>issues although may be </a:t>
            </a:r>
            <a:r>
              <a:rPr lang="en-US" dirty="0" err="1" smtClean="0">
                <a:effectLst/>
              </a:rPr>
              <a:t>Glueballs</a:t>
            </a:r>
            <a:r>
              <a:rPr lang="en-US" dirty="0" smtClean="0">
                <a:effectLst/>
              </a:rPr>
              <a:t> and </a:t>
            </a:r>
            <a:r>
              <a:rPr lang="en-US" dirty="0" err="1" smtClean="0">
                <a:effectLst/>
              </a:rPr>
              <a:t>Pomeron</a:t>
            </a:r>
            <a:r>
              <a:rPr lang="en-US" dirty="0" smtClean="0">
                <a:effectLst/>
              </a:rPr>
              <a:t> have special relation</a:t>
            </a:r>
          </a:p>
          <a:p>
            <a:r>
              <a:rPr lang="en-US" dirty="0" smtClean="0">
                <a:effectLst/>
              </a:rPr>
              <a:t>Important cases where no </a:t>
            </a:r>
            <a:r>
              <a:rPr lang="en-US" dirty="0" err="1" smtClean="0">
                <a:effectLst/>
              </a:rPr>
              <a:t>Reggeon</a:t>
            </a:r>
            <a:r>
              <a:rPr lang="en-US" dirty="0" smtClean="0">
                <a:effectLst/>
              </a:rPr>
              <a:t> exchanges such as backward </a:t>
            </a:r>
            <a:r>
              <a:rPr lang="el-GR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</a:t>
            </a:r>
            <a:r>
              <a:rPr lang="en-US" baseline="30000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 </a:t>
            </a:r>
            <a:r>
              <a:rPr lang="el-GR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</a:t>
            </a:r>
            <a:r>
              <a:rPr lang="en-US" baseline="30000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-</a:t>
            </a:r>
            <a:r>
              <a:rPr lang="en-US" baseline="30000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 </a:t>
            </a:r>
            <a:r>
              <a:rPr lang="el-GR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</a:t>
            </a:r>
            <a:r>
              <a:rPr lang="en-US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 </a:t>
            </a:r>
            <a:r>
              <a:rPr lang="el-GR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</a:t>
            </a:r>
            <a:r>
              <a:rPr lang="en-US" baseline="30000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+</a:t>
            </a:r>
            <a:r>
              <a:rPr lang="en-US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 </a:t>
            </a:r>
            <a:r>
              <a:rPr lang="el-GR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</a:t>
            </a:r>
            <a:r>
              <a:rPr lang="en-US" baseline="30000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-</a:t>
            </a:r>
            <a:r>
              <a:rPr lang="en-US" dirty="0" smtClean="0">
                <a:effectLst/>
              </a:rPr>
              <a:t> scattering</a:t>
            </a:r>
          </a:p>
          <a:p>
            <a:r>
              <a:rPr lang="en-US" dirty="0" smtClean="0">
                <a:effectLst/>
              </a:rPr>
              <a:t>Special folk lore as in </a:t>
            </a:r>
            <a:r>
              <a:rPr lang="el-GR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 </a:t>
            </a:r>
            <a:r>
              <a:rPr lang="en-US" dirty="0" smtClean="0">
                <a:effectLst/>
              </a:rPr>
              <a:t>exchange conspiracy</a:t>
            </a:r>
          </a:p>
          <a:p>
            <a:r>
              <a:rPr lang="en-US" dirty="0" smtClean="0">
                <a:effectLst/>
              </a:rPr>
              <a:t>Daughters and exchange degeneracy true but approximate</a:t>
            </a:r>
          </a:p>
          <a:p>
            <a:r>
              <a:rPr lang="en-US" dirty="0" smtClean="0">
                <a:effectLst/>
              </a:rPr>
              <a:t>Models like Deck effect imply that </a:t>
            </a:r>
            <a:r>
              <a:rPr lang="el-GR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π </a:t>
            </a:r>
            <a:r>
              <a:rPr lang="en-US" dirty="0" smtClean="0">
                <a:solidFill>
                  <a:schemeClr val="accent2"/>
                </a:solidFill>
                <a:effectLst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/>
                <a:cs typeface="Times New Roman" pitchFamily="18" charset="0"/>
                <a:sym typeface="Wingdings" pitchFamily="2" charset="2"/>
              </a:rPr>
              <a:t>exchange </a:t>
            </a:r>
            <a:r>
              <a:rPr lang="en-US" dirty="0" smtClean="0">
                <a:solidFill>
                  <a:srgbClr val="FFFF00"/>
                </a:solidFill>
                <a:effectLst/>
                <a:cs typeface="Times New Roman" pitchFamily="18" charset="0"/>
                <a:sym typeface="Wingdings" pitchFamily="2" charset="2"/>
              </a:rPr>
              <a:t>should be used for high partial waves. </a:t>
            </a:r>
            <a:r>
              <a:rPr lang="en-US" smtClean="0">
                <a:effectLst/>
                <a:cs typeface="Times New Roman" pitchFamily="18" charset="0"/>
                <a:sym typeface="Wingdings" pitchFamily="2" charset="2"/>
              </a:rPr>
              <a:t>Expect </a:t>
            </a:r>
            <a:r>
              <a:rPr lang="en-US" dirty="0" smtClean="0">
                <a:effectLst/>
                <a:cs typeface="Times New Roman" pitchFamily="18" charset="0"/>
                <a:sym typeface="Wingdings" pitchFamily="2" charset="2"/>
              </a:rPr>
              <a:t>to see additional resonances such as a1 “produced by </a:t>
            </a:r>
            <a:r>
              <a:rPr lang="el-GR" dirty="0" smtClean="0">
                <a:effectLst/>
                <a:cs typeface="Times New Roman" pitchFamily="18" charset="0"/>
                <a:sym typeface="Wingdings" pitchFamily="2" charset="2"/>
              </a:rPr>
              <a:t>π </a:t>
            </a:r>
            <a:r>
              <a:rPr lang="en-US" dirty="0" smtClean="0">
                <a:effectLst/>
                <a:cs typeface="Times New Roman" pitchFamily="18" charset="0"/>
                <a:sym typeface="Wingdings" pitchFamily="2" charset="2"/>
              </a:rPr>
              <a:t>force”</a:t>
            </a:r>
          </a:p>
          <a:p>
            <a:r>
              <a:rPr lang="en-US" dirty="0" smtClean="0">
                <a:solidFill>
                  <a:srgbClr val="FFFF00"/>
                </a:solidFill>
                <a:effectLst/>
                <a:cs typeface="Times New Roman" pitchFamily="18" charset="0"/>
                <a:sym typeface="Wingdings" pitchFamily="2" charset="2"/>
              </a:rPr>
              <a:t>MapReduce </a:t>
            </a:r>
            <a:r>
              <a:rPr lang="en-US" dirty="0" smtClean="0">
                <a:effectLst/>
                <a:cs typeface="Times New Roman" pitchFamily="18" charset="0"/>
                <a:sym typeface="Wingdings" pitchFamily="2" charset="2"/>
              </a:rPr>
              <a:t>and </a:t>
            </a:r>
            <a:r>
              <a:rPr lang="en-US" dirty="0" smtClean="0">
                <a:solidFill>
                  <a:srgbClr val="FFFF00"/>
                </a:solidFill>
                <a:effectLst/>
                <a:cs typeface="Times New Roman" pitchFamily="18" charset="0"/>
                <a:sym typeface="Wingdings" pitchFamily="2" charset="2"/>
              </a:rPr>
              <a:t>Clouds</a:t>
            </a:r>
            <a:r>
              <a:rPr lang="en-US" dirty="0" smtClean="0">
                <a:effectLst/>
                <a:cs typeface="Times New Roman" pitchFamily="18" charset="0"/>
                <a:sym typeface="Wingdings" pitchFamily="2" charset="2"/>
              </a:rPr>
              <a:t> of (GPGPU enhanced) nodes good computing model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1">
              <a:defRPr/>
            </a:pPr>
            <a:fld id="{0A5DD271-BBC9-4A5B-8017-5506C6341F8F}" type="slidenum">
              <a:rPr lang="en-US" smtClean="0">
                <a:solidFill>
                  <a:srgbClr val="FFFFFF"/>
                </a:solidFill>
              </a:rPr>
              <a:pPr lvl="1">
                <a:defRPr/>
              </a:pPr>
              <a:t>2</a:t>
            </a:fld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6053673"/>
      </p:ext>
    </p:extLst>
  </p:cSld>
  <p:clrMapOvr>
    <a:masterClrMapping/>
  </p:clrMapOvr>
  <p:transition>
    <p:checker dir="vert"/>
  </p:transition>
</p:sld>
</file>

<file path=ppt/theme/theme1.xml><?xml version="1.0" encoding="utf-8"?>
<a:theme xmlns:a="http://schemas.openxmlformats.org/drawingml/2006/main" name="Training (Standard)">
  <a:themeElements>
    <a:clrScheme name="Training (Standard)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 (Standard)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(Standard)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(Standard)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(Standard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(Standard)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(Standard)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Training (Standard)</vt:lpstr>
      <vt:lpstr>Summary Talk by Fox I </vt:lpstr>
      <vt:lpstr>Summary Talk by Fox II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Summary: </dc:title>
  <dc:creator>Geoffrey Fox</dc:creator>
  <cp:lastModifiedBy>Geoffrey Fox</cp:lastModifiedBy>
  <cp:revision>5</cp:revision>
  <dcterms:created xsi:type="dcterms:W3CDTF">2012-06-21T16:07:27Z</dcterms:created>
  <dcterms:modified xsi:type="dcterms:W3CDTF">2012-06-21T17:12:49Z</dcterms:modified>
</cp:coreProperties>
</file>